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Microsoft_Equation21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ppt/embeddings/Microsoft_Equation22.bin" ContentType="application/vnd.openxmlformats-officedocument.oleObject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notesSlides/notesSlide15.xml" ContentType="application/vnd.openxmlformats-officedocument.presentationml.notesSlide+xml"/>
  <Override PartName="/ppt/embeddings/Microsoft_Equation4.bin" ContentType="application/vnd.openxmlformats-officedocument.oleObject"/>
  <Override PartName="/ppt/embeddings/Microsoft_Equation19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embeddings/Microsoft_Equation20.bin" ContentType="application/vnd.openxmlformats-officedocument.oleObject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18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embeddings/Microsoft_Equation15.bin" ContentType="application/vnd.openxmlformats-officedocument.oleObject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embeddings/Microsoft_Equation14.bin" ContentType="application/vnd.openxmlformats-officedocument.oleObjec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embeddings/Microsoft_Equation10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embeddings/Microsoft_Equation13.bin" ContentType="application/vnd.openxmlformats-officedocument.oleObject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7.bin" ContentType="application/vnd.openxmlformats-officedocument.oleObject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705" r:id="rId1"/>
  </p:sldMasterIdLst>
  <p:notesMasterIdLst>
    <p:notesMasterId r:id="rId80"/>
  </p:notesMasterIdLst>
  <p:handoutMasterIdLst>
    <p:handoutMasterId r:id="rId81"/>
  </p:handoutMasterIdLst>
  <p:sldIdLst>
    <p:sldId id="296" r:id="rId2"/>
    <p:sldId id="478" r:id="rId3"/>
    <p:sldId id="467" r:id="rId4"/>
    <p:sldId id="465" r:id="rId5"/>
    <p:sldId id="466" r:id="rId6"/>
    <p:sldId id="464" r:id="rId7"/>
    <p:sldId id="468" r:id="rId8"/>
    <p:sldId id="469" r:id="rId9"/>
    <p:sldId id="423" r:id="rId10"/>
    <p:sldId id="471" r:id="rId11"/>
    <p:sldId id="524" r:id="rId12"/>
    <p:sldId id="472" r:id="rId13"/>
    <p:sldId id="473" r:id="rId14"/>
    <p:sldId id="474" r:id="rId15"/>
    <p:sldId id="457" r:id="rId16"/>
    <p:sldId id="394" r:id="rId17"/>
    <p:sldId id="379" r:id="rId18"/>
    <p:sldId id="479" r:id="rId19"/>
    <p:sldId id="498" r:id="rId20"/>
    <p:sldId id="480" r:id="rId21"/>
    <p:sldId id="481" r:id="rId22"/>
    <p:sldId id="482" r:id="rId23"/>
    <p:sldId id="537" r:id="rId24"/>
    <p:sldId id="514" r:id="rId25"/>
    <p:sldId id="534" r:id="rId26"/>
    <p:sldId id="483" r:id="rId27"/>
    <p:sldId id="484" r:id="rId28"/>
    <p:sldId id="485" r:id="rId29"/>
    <p:sldId id="490" r:id="rId30"/>
    <p:sldId id="516" r:id="rId31"/>
    <p:sldId id="506" r:id="rId32"/>
    <p:sldId id="486" r:id="rId33"/>
    <p:sldId id="529" r:id="rId34"/>
    <p:sldId id="528" r:id="rId35"/>
    <p:sldId id="499" r:id="rId36"/>
    <p:sldId id="501" r:id="rId37"/>
    <p:sldId id="510" r:id="rId38"/>
    <p:sldId id="531" r:id="rId39"/>
    <p:sldId id="503" r:id="rId40"/>
    <p:sldId id="530" r:id="rId41"/>
    <p:sldId id="504" r:id="rId42"/>
    <p:sldId id="488" r:id="rId43"/>
    <p:sldId id="489" r:id="rId44"/>
    <p:sldId id="491" r:id="rId45"/>
    <p:sldId id="494" r:id="rId46"/>
    <p:sldId id="492" r:id="rId47"/>
    <p:sldId id="518" r:id="rId48"/>
    <p:sldId id="532" r:id="rId49"/>
    <p:sldId id="493" r:id="rId50"/>
    <p:sldId id="536" r:id="rId51"/>
    <p:sldId id="520" r:id="rId52"/>
    <p:sldId id="533" r:id="rId53"/>
    <p:sldId id="415" r:id="rId54"/>
    <p:sldId id="521" r:id="rId55"/>
    <p:sldId id="522" r:id="rId56"/>
    <p:sldId id="450" r:id="rId57"/>
    <p:sldId id="461" r:id="rId58"/>
    <p:sldId id="462" r:id="rId59"/>
    <p:sldId id="460" r:id="rId60"/>
    <p:sldId id="389" r:id="rId61"/>
    <p:sldId id="523" r:id="rId62"/>
    <p:sldId id="352" r:id="rId63"/>
    <p:sldId id="511" r:id="rId64"/>
    <p:sldId id="512" r:id="rId65"/>
    <p:sldId id="441" r:id="rId66"/>
    <p:sldId id="495" r:id="rId67"/>
    <p:sldId id="535" r:id="rId68"/>
    <p:sldId id="525" r:id="rId69"/>
    <p:sldId id="526" r:id="rId70"/>
    <p:sldId id="527" r:id="rId71"/>
    <p:sldId id="496" r:id="rId72"/>
    <p:sldId id="538" r:id="rId73"/>
    <p:sldId id="497" r:id="rId74"/>
    <p:sldId id="454" r:id="rId75"/>
    <p:sldId id="429" r:id="rId76"/>
    <p:sldId id="447" r:id="rId77"/>
    <p:sldId id="449" r:id="rId78"/>
    <p:sldId id="455" r:id="rId79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0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hiddenSlides="1" frameSlides="1"/>
  <p:showPr showNarration="1" useTimings="0">
    <p:present/>
    <p:sldAll/>
    <p:penClr>
      <a:schemeClr val="tx1"/>
    </p:penClr>
  </p:showPr>
  <p:clrMru>
    <a:srgbClr val="000000"/>
    <a:srgbClr val="FDF43B"/>
    <a:srgbClr val="008000"/>
    <a:srgbClr val="0000FF"/>
    <a:srgbClr val="FFFFFF"/>
    <a:srgbClr val="FF0000"/>
    <a:srgbClr val="47051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94" autoAdjust="0"/>
    <p:restoredTop sz="94660"/>
  </p:normalViewPr>
  <p:slideViewPr>
    <p:cSldViewPr>
      <p:cViewPr>
        <p:scale>
          <a:sx n="75" d="100"/>
          <a:sy n="75" d="100"/>
        </p:scale>
        <p:origin x="-1304" y="-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theme" Target="theme/theme1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printerSettings" Target="printerSettings/printerSettings1.bin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slide" Target="slides/slide7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86" Type="http://schemas.openxmlformats.org/officeDocument/2006/relationships/tableStyles" Target="tableStyles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83" Type="http://schemas.openxmlformats.org/officeDocument/2006/relationships/presProps" Target="presProps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ict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3" Type="http://schemas.openxmlformats.org/officeDocument/2006/relationships/image" Target="../media/image24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ict"/><Relationship Id="rId1" Type="http://schemas.openxmlformats.org/officeDocument/2006/relationships/image" Target="../media/image49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ict"/><Relationship Id="rId1" Type="http://schemas.openxmlformats.org/officeDocument/2006/relationships/image" Target="../media/image55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ict"/><Relationship Id="rId1" Type="http://schemas.openxmlformats.org/officeDocument/2006/relationships/image" Target="../media/image57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ict"/><Relationship Id="rId1" Type="http://schemas.openxmlformats.org/officeDocument/2006/relationships/image" Target="../media/image65.pict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ict"/><Relationship Id="rId1" Type="http://schemas.openxmlformats.org/officeDocument/2006/relationships/image" Target="../media/image6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>
            <a:lvl1pPr defTabSz="931863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b" anchorCtr="0" compatLnSpc="1">
            <a:prstTxWarp prst="textNoShape">
              <a:avLst/>
            </a:prstTxWarp>
          </a:bodyPr>
          <a:lstStyle>
            <a:lvl1pPr defTabSz="931863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5E12FA39-8D3A-514E-B75D-B0202D3511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>
            <a:lvl1pPr defTabSz="931863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b" anchorCtr="0" compatLnSpc="1">
            <a:prstTxWarp prst="textNoShape">
              <a:avLst/>
            </a:prstTxWarp>
          </a:bodyPr>
          <a:lstStyle>
            <a:lvl1pPr defTabSz="931863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3C1840EA-B352-EF4E-AFF1-B514A6BEC0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57322A-C51B-E740-BBF9-3F47E5EFF292}" type="slidenum">
              <a:rPr lang="en-GB">
                <a:latin typeface="Times New Roman" pitchFamily="-108" charset="0"/>
              </a:rPr>
              <a:pPr/>
              <a:t>1</a:t>
            </a:fld>
            <a:endParaRPr lang="en-GB">
              <a:latin typeface="Times New Roman" pitchFamily="-108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4CE39-E925-BB4C-BEBD-0A63FDD11579}" type="slidenum">
              <a:rPr lang="it-IT">
                <a:latin typeface="Arial" pitchFamily="-108" charset="0"/>
              </a:rPr>
              <a:pPr/>
              <a:t>19</a:t>
            </a:fld>
            <a:endParaRPr lang="it-IT">
              <a:latin typeface="Arial" pitchFamily="-10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12E39-F7E0-D146-9C6A-3E9A01469F1E}" type="slidenum">
              <a:rPr lang="it-IT"/>
              <a:pPr/>
              <a:t>20</a:t>
            </a:fld>
            <a:endParaRPr lang="it-IT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D8BC58-CD05-A24A-8788-990E5FAC71E6}" type="slidenum">
              <a:rPr lang="it-IT"/>
              <a:pPr/>
              <a:t>22</a:t>
            </a:fld>
            <a:endParaRPr lang="it-IT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D7192-0718-9F48-9A01-A4E60131D3A0}" type="slidenum">
              <a:rPr lang="it-IT"/>
              <a:pPr/>
              <a:t>32</a:t>
            </a:fld>
            <a:endParaRPr lang="it-IT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7550"/>
            <a:ext cx="4803775" cy="360203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616" y="4560649"/>
            <a:ext cx="5847968" cy="4322254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48445B-6CBB-7448-91CD-766663995F5D}" type="slidenum">
              <a:rPr lang="en-GB"/>
              <a:pPr/>
              <a:t>33</a:t>
            </a:fld>
            <a:endParaRPr lang="en-GB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42F18-C4F7-8743-B8E2-E81BEA20ADDD}" type="slidenum">
              <a:rPr lang="it-IT">
                <a:latin typeface="Arial" pitchFamily="-108" charset="0"/>
              </a:rPr>
              <a:pPr/>
              <a:t>35</a:t>
            </a:fld>
            <a:endParaRPr lang="it-IT">
              <a:latin typeface="Arial" pitchFamily="-10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3775" cy="36020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71" y="4560649"/>
            <a:ext cx="5851461" cy="4320695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441033-E8A7-1B48-AD73-6D370125E9EE}" type="slidenum">
              <a:rPr lang="it-IT">
                <a:latin typeface="Arial" pitchFamily="-108" charset="0"/>
              </a:rPr>
              <a:pPr/>
              <a:t>36</a:t>
            </a:fld>
            <a:endParaRPr lang="it-IT">
              <a:latin typeface="Arial" pitchFamily="-10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213D2-C88B-CC4A-BC93-A844784DE00D}" type="slidenum">
              <a:rPr lang="it-IT"/>
              <a:pPr/>
              <a:t>38</a:t>
            </a:fld>
            <a:endParaRPr lang="it-IT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D42DF-61CC-7149-B4B5-FF91C7AB522C}" type="slidenum">
              <a:rPr lang="it-IT">
                <a:latin typeface="Arial" pitchFamily="-108" charset="0"/>
              </a:rPr>
              <a:pPr/>
              <a:t>39</a:t>
            </a:fld>
            <a:endParaRPr lang="it-IT">
              <a:latin typeface="Arial" pitchFamily="-10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6C9DC-4F11-3C4F-8D52-5A06E00186EE}" type="slidenum">
              <a:rPr lang="it-IT"/>
              <a:pPr/>
              <a:t>40</a:t>
            </a:fld>
            <a:endParaRPr lang="it-IT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19CA19-D9A4-F147-8E9C-4C388AD6B821}" type="slidenum">
              <a:rPr lang="it-IT">
                <a:latin typeface="Arial" pitchFamily="-108" charset="0"/>
              </a:rPr>
              <a:pPr/>
              <a:t>6</a:t>
            </a:fld>
            <a:endParaRPr lang="it-IT">
              <a:latin typeface="Arial" pitchFamily="-10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B24540-B9C1-3B48-BC23-E519CD215F75}" type="slidenum">
              <a:rPr lang="it-IT"/>
              <a:pPr/>
              <a:t>42</a:t>
            </a:fld>
            <a:endParaRPr lang="it-IT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3775" cy="360203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62" y="4560649"/>
            <a:ext cx="5365877" cy="4320695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D99686-C825-1C43-B6AB-95330114A125}" type="slidenum">
              <a:rPr lang="it-IT"/>
              <a:pPr/>
              <a:t>43</a:t>
            </a:fld>
            <a:endParaRPr lang="it-IT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3775" cy="3602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62" y="4560649"/>
            <a:ext cx="5365877" cy="4320695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C7B36-3118-0C41-88A1-DF1AF9F04358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4763" y="728663"/>
            <a:ext cx="4776787" cy="35829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4762" tIns="47381" rIns="94762" bIns="47381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AD71A-0DB5-5047-A8B8-32A6CC73AA41}" type="slidenum">
              <a:rPr lang="it-IT"/>
              <a:pPr/>
              <a:t>48</a:t>
            </a:fld>
            <a:endParaRPr lang="it-IT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62" y="4560648"/>
            <a:ext cx="5365877" cy="43191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AD71A-0DB5-5047-A8B8-32A6CC73AA41}" type="slidenum">
              <a:rPr lang="it-IT"/>
              <a:pPr/>
              <a:t>50</a:t>
            </a:fld>
            <a:endParaRPr lang="it-IT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62" y="4560648"/>
            <a:ext cx="5365877" cy="43191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9F325-7B3E-714A-9B76-183205460330}" type="slidenum">
              <a:rPr lang="it-IT"/>
              <a:pPr/>
              <a:t>59</a:t>
            </a:fld>
            <a:endParaRPr lang="it-IT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3775" cy="3602037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71" y="4560649"/>
            <a:ext cx="5851461" cy="432069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970892-88C7-7D4C-844A-52550830565A}" type="slidenum">
              <a:rPr lang="it-IT"/>
              <a:pPr/>
              <a:t>61</a:t>
            </a:fld>
            <a:endParaRPr lang="it-IT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5D955-B53D-6243-A80B-6F4F0F385C24}" type="slidenum">
              <a:rPr lang="en-GB">
                <a:latin typeface="Times New Roman" pitchFamily="-108" charset="0"/>
              </a:rPr>
              <a:pPr/>
              <a:t>62</a:t>
            </a:fld>
            <a:endParaRPr lang="en-GB">
              <a:latin typeface="Times New Roman" pitchFamily="-10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57411-D8EC-A641-8298-D1B2F3E4ECA1}" type="slidenum">
              <a:rPr lang="it-IT"/>
              <a:pPr/>
              <a:t>65</a:t>
            </a:fld>
            <a:endParaRPr lang="it-IT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EAEF9C-A267-3D41-9024-F358CE2B37FC}" type="slidenum">
              <a:rPr lang="en-GB"/>
              <a:pPr/>
              <a:t>67</a:t>
            </a:fld>
            <a:endParaRPr lang="en-GB"/>
          </a:p>
        </p:txBody>
      </p:sp>
      <p:sp>
        <p:nvSpPr>
          <p:cNvPr id="712706" name="Text Box 2"/>
          <p:cNvSpPr txBox="1">
            <a:spLocks noChangeArrowheads="1"/>
          </p:cNvSpPr>
          <p:nvPr/>
        </p:nvSpPr>
        <p:spPr bwMode="auto">
          <a:xfrm>
            <a:off x="4143271" y="9119242"/>
            <a:ext cx="3166906" cy="477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794" tIns="48209" rIns="96794" bIns="48209" anchor="b">
            <a:prstTxWarp prst="textNoShape">
              <a:avLst/>
            </a:prstTxWarp>
          </a:bodyPr>
          <a:lstStyle/>
          <a:p>
            <a:pPr algn="r" eaLnBrk="0" hangingPunct="0">
              <a:tabLst>
                <a:tab pos="0" algn="l"/>
                <a:tab pos="478323" algn="l"/>
                <a:tab pos="956645" algn="l"/>
                <a:tab pos="1434968" algn="l"/>
                <a:tab pos="1913291" algn="l"/>
                <a:tab pos="2391613" algn="l"/>
                <a:tab pos="2869936" algn="l"/>
                <a:tab pos="3348258" algn="l"/>
                <a:tab pos="3826581" algn="l"/>
                <a:tab pos="4304904" algn="l"/>
                <a:tab pos="4783226" algn="l"/>
                <a:tab pos="5261549" algn="l"/>
                <a:tab pos="5739872" algn="l"/>
                <a:tab pos="6218194" algn="l"/>
                <a:tab pos="6696517" algn="l"/>
                <a:tab pos="7174840" algn="l"/>
                <a:tab pos="7653162" algn="l"/>
                <a:tab pos="8131485" algn="l"/>
                <a:tab pos="8609808" algn="l"/>
                <a:tab pos="9088130" algn="l"/>
                <a:tab pos="9566453" algn="l"/>
              </a:tabLst>
            </a:pPr>
            <a:fld id="{877495A0-050C-D545-8BBB-B14ECE39056F}" type="slidenum">
              <a:rPr lang="en-GB" sz="1300">
                <a:solidFill>
                  <a:srgbClr val="000000"/>
                </a:solidFill>
              </a:rPr>
              <a:pPr algn="r" eaLnBrk="0" hangingPunct="0">
                <a:tabLst>
                  <a:tab pos="0" algn="l"/>
                  <a:tab pos="478323" algn="l"/>
                  <a:tab pos="956645" algn="l"/>
                  <a:tab pos="1434968" algn="l"/>
                  <a:tab pos="1913291" algn="l"/>
                  <a:tab pos="2391613" algn="l"/>
                  <a:tab pos="2869936" algn="l"/>
                  <a:tab pos="3348258" algn="l"/>
                  <a:tab pos="3826581" algn="l"/>
                  <a:tab pos="4304904" algn="l"/>
                  <a:tab pos="4783226" algn="l"/>
                  <a:tab pos="5261549" algn="l"/>
                  <a:tab pos="5739872" algn="l"/>
                  <a:tab pos="6218194" algn="l"/>
                  <a:tab pos="6696517" algn="l"/>
                  <a:tab pos="7174840" algn="l"/>
                  <a:tab pos="7653162" algn="l"/>
                  <a:tab pos="8131485" algn="l"/>
                  <a:tab pos="8609808" algn="l"/>
                  <a:tab pos="9088130" algn="l"/>
                  <a:tab pos="9566453" algn="l"/>
                </a:tabLst>
              </a:pPr>
              <a:t>67</a:t>
            </a:fld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712707" name="Text Box 3"/>
          <p:cNvSpPr txBox="1">
            <a:spLocks noChangeArrowheads="1"/>
          </p:cNvSpPr>
          <p:nvPr/>
        </p:nvSpPr>
        <p:spPr bwMode="auto">
          <a:xfrm>
            <a:off x="1" y="9119242"/>
            <a:ext cx="3166906" cy="477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794" tIns="48209" rIns="96794" bIns="48209" anchor="b">
            <a:prstTxWarp prst="textNoShape">
              <a:avLst/>
            </a:prstTxWarp>
          </a:bodyPr>
          <a:lstStyle/>
          <a:p>
            <a:pPr eaLnBrk="0" hangingPunct="0">
              <a:tabLst>
                <a:tab pos="0" algn="l"/>
                <a:tab pos="478323" algn="l"/>
                <a:tab pos="956645" algn="l"/>
                <a:tab pos="1434968" algn="l"/>
                <a:tab pos="1913291" algn="l"/>
                <a:tab pos="2391613" algn="l"/>
                <a:tab pos="2869936" algn="l"/>
                <a:tab pos="3348258" algn="l"/>
                <a:tab pos="3826581" algn="l"/>
                <a:tab pos="4304904" algn="l"/>
                <a:tab pos="4783226" algn="l"/>
                <a:tab pos="5261549" algn="l"/>
                <a:tab pos="5739872" algn="l"/>
                <a:tab pos="6218194" algn="l"/>
                <a:tab pos="6696517" algn="l"/>
                <a:tab pos="7174840" algn="l"/>
                <a:tab pos="7653162" algn="l"/>
                <a:tab pos="8131485" algn="l"/>
                <a:tab pos="8609808" algn="l"/>
                <a:tab pos="9088130" algn="l"/>
                <a:tab pos="9566453" algn="l"/>
              </a:tabLst>
            </a:pPr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712708" name="Text Box 4"/>
          <p:cNvSpPr txBox="1">
            <a:spLocks noChangeArrowheads="1"/>
          </p:cNvSpPr>
          <p:nvPr/>
        </p:nvSpPr>
        <p:spPr bwMode="auto">
          <a:xfrm>
            <a:off x="1" y="0"/>
            <a:ext cx="3166906" cy="4770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794" tIns="48209" rIns="96794" bIns="48209">
            <a:prstTxWarp prst="textNoShape">
              <a:avLst/>
            </a:prstTxWarp>
          </a:bodyPr>
          <a:lstStyle/>
          <a:p>
            <a:pPr eaLnBrk="0" hangingPunct="0">
              <a:tabLst>
                <a:tab pos="0" algn="l"/>
                <a:tab pos="478323" algn="l"/>
                <a:tab pos="956645" algn="l"/>
                <a:tab pos="1434968" algn="l"/>
                <a:tab pos="1913291" algn="l"/>
                <a:tab pos="2391613" algn="l"/>
                <a:tab pos="2869936" algn="l"/>
                <a:tab pos="3348258" algn="l"/>
                <a:tab pos="3826581" algn="l"/>
                <a:tab pos="4304904" algn="l"/>
                <a:tab pos="4783226" algn="l"/>
                <a:tab pos="5261549" algn="l"/>
                <a:tab pos="5739872" algn="l"/>
                <a:tab pos="6218194" algn="l"/>
                <a:tab pos="6696517" algn="l"/>
                <a:tab pos="7174840" algn="l"/>
                <a:tab pos="7653162" algn="l"/>
                <a:tab pos="8131485" algn="l"/>
                <a:tab pos="8609808" algn="l"/>
                <a:tab pos="9088130" algn="l"/>
                <a:tab pos="9566453" algn="l"/>
              </a:tabLst>
            </a:pPr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712709" name="Text Box 5"/>
          <p:cNvSpPr txBox="1">
            <a:spLocks noChangeArrowheads="1"/>
          </p:cNvSpPr>
          <p:nvPr/>
        </p:nvSpPr>
        <p:spPr bwMode="auto">
          <a:xfrm>
            <a:off x="4143271" y="0"/>
            <a:ext cx="3166906" cy="4770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794" tIns="48209" rIns="96794" bIns="48209">
            <a:prstTxWarp prst="textNoShape">
              <a:avLst/>
            </a:prstTxWarp>
          </a:bodyPr>
          <a:lstStyle/>
          <a:p>
            <a:pPr algn="r" eaLnBrk="0" hangingPunct="0">
              <a:tabLst>
                <a:tab pos="0" algn="l"/>
                <a:tab pos="478323" algn="l"/>
                <a:tab pos="956645" algn="l"/>
                <a:tab pos="1434968" algn="l"/>
                <a:tab pos="1913291" algn="l"/>
                <a:tab pos="2391613" algn="l"/>
                <a:tab pos="2869936" algn="l"/>
                <a:tab pos="3348258" algn="l"/>
                <a:tab pos="3826581" algn="l"/>
                <a:tab pos="4304904" algn="l"/>
                <a:tab pos="4783226" algn="l"/>
                <a:tab pos="5261549" algn="l"/>
                <a:tab pos="5739872" algn="l"/>
                <a:tab pos="6218194" algn="l"/>
                <a:tab pos="6696517" algn="l"/>
                <a:tab pos="7174840" algn="l"/>
                <a:tab pos="7653162" algn="l"/>
                <a:tab pos="8131485" algn="l"/>
                <a:tab pos="8609808" algn="l"/>
                <a:tab pos="9088130" algn="l"/>
                <a:tab pos="9566453" algn="l"/>
              </a:tabLst>
            </a:pPr>
            <a:endParaRPr lang="en-GB" sz="1300" dirty="0">
              <a:solidFill>
                <a:srgbClr val="000000"/>
              </a:solidFill>
            </a:endParaRPr>
          </a:p>
        </p:txBody>
      </p:sp>
      <p:sp>
        <p:nvSpPr>
          <p:cNvPr id="712710" name="Text Box 6"/>
          <p:cNvSpPr txBox="1">
            <a:spLocks noChangeArrowheads="1"/>
          </p:cNvSpPr>
          <p:nvPr/>
        </p:nvSpPr>
        <p:spPr bwMode="auto">
          <a:xfrm>
            <a:off x="1222550" y="719637"/>
            <a:ext cx="4871776" cy="36014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5665" tIns="47832" rIns="95665" bIns="478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2711" name="Text Box 7"/>
          <p:cNvSpPr txBox="1">
            <a:spLocks noGrp="1" noChangeArrowheads="1"/>
          </p:cNvSpPr>
          <p:nvPr>
            <p:ph type="body"/>
          </p:nvPr>
        </p:nvSpPr>
        <p:spPr>
          <a:xfrm>
            <a:off x="731855" y="4560447"/>
            <a:ext cx="5819670" cy="4294709"/>
          </a:xfrm>
          <a:ln/>
        </p:spPr>
        <p:txBody>
          <a:bodyPr wrap="none" anchor="ctr"/>
          <a:lstStyle/>
          <a:p>
            <a:r>
              <a:rPr lang="it-IT"/>
              <a:t>1.—Sky map of -ray candidate events (background subtracted) in the</a:t>
            </a:r>
          </a:p>
          <a:p>
            <a:r>
              <a:rPr lang="it-IT"/>
              <a:t>direction of MAGIC J0616+225 for an energy threshold of about 150 GeV</a:t>
            </a:r>
          </a:p>
          <a:p>
            <a:r>
              <a:rPr lang="it-IT"/>
              <a:t>in galactic coordinates. Overlayed are 12CO emission contours (cyan) from</a:t>
            </a:r>
          </a:p>
          <a:p>
            <a:r>
              <a:rPr lang="it-IT"/>
              <a:t>Dame et al. (2001), contours of 20 cm VLA radio data from Condon et al.</a:t>
            </a:r>
          </a:p>
          <a:p>
            <a:r>
              <a:rPr lang="it-IT"/>
              <a:t>(1998) (green), X-ray contours from Rosat (Asaoka &amp; Aschenbach 1994)</a:t>
            </a:r>
          </a:p>
          <a:p>
            <a:r>
              <a:rPr lang="it-IT"/>
              <a:t>(purple) and -ray contours from EGRET (Hartman et al. 1999) (black). The</a:t>
            </a:r>
          </a:p>
          <a:p>
            <a:r>
              <a:rPr lang="it-IT"/>
              <a:t>12CO contours are at 7 and 14 K km/s, integrated from -20 to 20 km/s in velocity,</a:t>
            </a:r>
          </a:p>
          <a:p>
            <a:r>
              <a:rPr lang="it-IT"/>
              <a:t>the range that best defines the molecular cloud associated with IC 443.</a:t>
            </a:r>
          </a:p>
          <a:p>
            <a:r>
              <a:rPr lang="it-IT"/>
              <a:t>The contours of the radio emission are at 5 mJy/beam, chosen for best showing</a:t>
            </a:r>
          </a:p>
          <a:p>
            <a:r>
              <a:rPr lang="it-IT"/>
              <a:t>both the SNR IC 443. The X-ray contours are at 700 and 1200 counts /</a:t>
            </a:r>
          </a:p>
          <a:p>
            <a:r>
              <a:rPr lang="it-IT"/>
              <a:t>6 · 10-7 sr. The EGRET contours represent a 68% and 95% statistical probability</a:t>
            </a:r>
          </a:p>
          <a:p>
            <a:r>
              <a:rPr lang="it-IT"/>
              <a:t>that a single source lies within the given contour. The white star denotes</a:t>
            </a:r>
          </a:p>
          <a:p>
            <a:r>
              <a:rPr lang="it-IT"/>
              <a:t>the position of the pulsar CXOU J061705.3+222127 (Olbert et al. 2001). The</a:t>
            </a:r>
          </a:p>
          <a:p>
            <a:r>
              <a:rPr lang="it-IT"/>
              <a:t>black dot shows the position of the 1720 MHz OH maser (Claussen et al.</a:t>
            </a:r>
          </a:p>
          <a:p>
            <a:r>
              <a:rPr lang="it-IT"/>
              <a:t>1997). The white circle shows the MAGIC PSF of  = 0.1◦.</a:t>
            </a:r>
          </a:p>
          <a:p>
            <a:endParaRPr lang="it-IT" b="1"/>
          </a:p>
          <a:p>
            <a:r>
              <a:rPr lang="it-IT"/>
              <a:t>The maser</a:t>
            </a:r>
          </a:p>
          <a:p>
            <a:r>
              <a:rPr lang="it-IT"/>
              <a:t>emission is an indication for a shock in a high matter density</a:t>
            </a:r>
          </a:p>
          <a:p>
            <a:r>
              <a:rPr lang="it-IT"/>
              <a:t>environment. It is assumed to be due to collisionally excited</a:t>
            </a:r>
          </a:p>
          <a:p>
            <a:r>
              <a:rPr lang="it-IT"/>
              <a:t>H2 molecules heated by the shock.</a:t>
            </a:r>
            <a:endParaRPr lang="it-IT" b="1"/>
          </a:p>
          <a:p>
            <a:endParaRPr lang="it-IT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52491-3531-A644-AB9C-174FCBBEB15C}" type="slidenum">
              <a:rPr lang="de-DE"/>
              <a:pPr/>
              <a:t>10</a:t>
            </a:fld>
            <a:endParaRPr lang="de-D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409" y="4562206"/>
            <a:ext cx="5362384" cy="4319138"/>
          </a:xfrm>
          <a:noFill/>
          <a:ln/>
        </p:spPr>
        <p:txBody>
          <a:bodyPr/>
          <a:lstStyle/>
          <a:p>
            <a:pPr lvl="1" eaLnBrk="1" hangingPunct="1">
              <a:lnSpc>
                <a:spcPct val="110000"/>
              </a:lnSpc>
            </a:pPr>
            <a:r>
              <a:rPr lang="en-US" smtClean="0"/>
              <a:t>Threshold @ sea level : 21 MeV for e, 44 GeV for </a:t>
            </a:r>
            <a:r>
              <a:rPr lang="en-US" smtClean="0">
                <a:latin typeface="Symbol" charset="2"/>
              </a:rPr>
              <a:t>m</a:t>
            </a:r>
            <a:endParaRPr lang="en-US" smtClean="0"/>
          </a:p>
          <a:p>
            <a:pPr eaLnBrk="1" hangingPunct="1">
              <a:lnSpc>
                <a:spcPct val="110000"/>
              </a:lnSpc>
            </a:pPr>
            <a:r>
              <a:rPr lang="en-US" smtClean="0"/>
              <a:t>	Maximum of a 1 TeV </a:t>
            </a:r>
            <a:r>
              <a:rPr lang="en-US" smtClean="0">
                <a:latin typeface="Symbol" charset="2"/>
              </a:rPr>
              <a:t>g</a:t>
            </a:r>
            <a:r>
              <a:rPr lang="en-US" smtClean="0"/>
              <a:t> shower ~ 8 Km asl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/>
              <a:t>	200 photons/m</a:t>
            </a:r>
            <a:r>
              <a:rPr lang="en-US" baseline="30000" smtClean="0"/>
              <a:t>2</a:t>
            </a:r>
            <a:r>
              <a:rPr lang="en-US" smtClean="0"/>
              <a:t> in the visible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CE711-2A93-1046-A569-65B080A02FDA}" type="slidenum">
              <a:rPr lang="en-US">
                <a:latin typeface="Arial" pitchFamily="-108" charset="0"/>
                <a:ea typeface="ヒラギノ角ゴ ProN W6" pitchFamily="-108" charset="-128"/>
                <a:cs typeface="ヒラギノ角ゴ ProN W6" pitchFamily="-108" charset="-128"/>
                <a:sym typeface="Helvetica Neue Bold Condensed" pitchFamily="-108" charset="0"/>
              </a:rPr>
              <a:pPr/>
              <a:t>71</a:t>
            </a:fld>
            <a:endParaRPr lang="en-US">
              <a:latin typeface="Arial" pitchFamily="-108" charset="0"/>
              <a:ea typeface="ヒラギノ角ゴ ProN W6" pitchFamily="-108" charset="-128"/>
              <a:cs typeface="ヒラギノ角ゴ ProN W6" pitchFamily="-108" charset="-128"/>
              <a:sym typeface="Helvetica Neue Bold Condensed" pitchFamily="-10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1BC57C-A154-7B46-83E8-DD92CFDB393B}" type="slidenum">
              <a:rPr lang="it-IT"/>
              <a:pPr/>
              <a:t>73</a:t>
            </a:fld>
            <a:endParaRPr lang="it-IT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CA4D80-F4EE-594B-A728-6FE621E5D2F4}" type="slidenum">
              <a:rPr lang="it-IT">
                <a:latin typeface="Arial" pitchFamily="-108" charset="0"/>
              </a:rPr>
              <a:pPr/>
              <a:t>74</a:t>
            </a:fld>
            <a:endParaRPr lang="it-IT">
              <a:latin typeface="Arial" pitchFamily="-10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B10552-6F51-4249-9955-B3C91B3D3829}" type="slidenum">
              <a:rPr lang="en-GB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Helvetica Neue Light" charset="0"/>
              </a:rPr>
              <a:pPr/>
              <a:t>11</a:t>
            </a:fld>
            <a:endParaRPr lang="en-GB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  <a:sym typeface="Helvetica Neue Light" charset="0"/>
            </a:endParaRPr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43038" y="922338"/>
            <a:ext cx="4430712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2841" y="4567238"/>
            <a:ext cx="5056293" cy="3690461"/>
          </a:xfrm>
          <a:noFill/>
        </p:spPr>
        <p:txBody>
          <a:bodyPr wrap="none" anchor="ctr"/>
          <a:lstStyle/>
          <a:p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AF943-B787-1344-A8AE-3628550F3D26}" type="slidenum">
              <a:rPr lang="de-DE">
                <a:ea typeface="ヒラギノ角ゴ ProN W6" charset="-128"/>
                <a:cs typeface="ヒラギノ角ゴ ProN W6" charset="-128"/>
                <a:sym typeface="Helvetica Neue Bold Condensed" charset="0"/>
              </a:rPr>
              <a:pPr/>
              <a:t>13</a:t>
            </a:fld>
            <a:endParaRPr lang="de-DE">
              <a:ea typeface="ヒラギノ角ゴ ProN W6" charset="-128"/>
              <a:cs typeface="ヒラギノ角ゴ ProN W6" charset="-128"/>
              <a:sym typeface="Helvetica Neue Bold Condensed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C8E849-4425-254E-8AD6-478BDC354FB9}" type="slidenum">
              <a:rPr lang="de-DE"/>
              <a:pPr/>
              <a:t>14</a:t>
            </a:fld>
            <a:endParaRPr lang="de-DE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9F325-7B3E-714A-9B76-183205460330}" type="slidenum">
              <a:rPr lang="it-IT"/>
              <a:pPr/>
              <a:t>15</a:t>
            </a:fld>
            <a:endParaRPr lang="it-IT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3775" cy="3602037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71" y="4560649"/>
            <a:ext cx="5851461" cy="432069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A1D28-8887-1547-AAD9-E19CEA56AABD}" type="slidenum">
              <a:rPr lang="it-IT">
                <a:latin typeface="Arial" pitchFamily="-108" charset="0"/>
              </a:rPr>
              <a:pPr/>
              <a:t>16</a:t>
            </a:fld>
            <a:endParaRPr lang="it-IT">
              <a:latin typeface="Arial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56403-939C-3F4E-8B39-F55D8CEF2AE3}" type="slidenum">
              <a:rPr lang="it-IT"/>
              <a:pPr/>
              <a:t>18</a:t>
            </a:fld>
            <a:endParaRPr lang="it-IT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Subaru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F132A-9F18-8846-9F41-AF26A8C502F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F6A3A-1C07-F44E-8A64-70AAF6CBDE4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E966E3-D1D5-424B-A8AB-27ADAFB711E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Rectangle 6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91D42B-A53D-CD41-9565-597FC50297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412875"/>
            <a:ext cx="4495800" cy="5040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495800" cy="5040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Alessandro De Angelis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B75E1-3744-2745-9AB5-88002F7E4FE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80C6A-7A0B-334A-91B2-87C9C79E0AB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957E3-CE34-8046-B201-61FB3D33416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C5481-67BE-804F-9FA5-AE5F27CC7EC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DCB61-2D46-DC46-84E3-21EE63CBF5A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C9392-A1F5-314F-ACDD-B4460916417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86E9C-2026-7543-A409-C3134EBDEA7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C84D3-950D-2242-A668-7E2EC1BA000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6F132A-9F18-8846-9F41-AF26A8C502F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5.bin"/><Relationship Id="rId4" Type="http://schemas.openxmlformats.org/officeDocument/2006/relationships/image" Target="../media/image25.jpeg"/><Relationship Id="rId5" Type="http://schemas.openxmlformats.org/officeDocument/2006/relationships/oleObject" Target="../embeddings/Microsoft_Equation2.bin"/><Relationship Id="rId7" Type="http://schemas.openxmlformats.org/officeDocument/2006/relationships/oleObject" Target="../embeddings/Microsoft_Equation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26.jpeg"/><Relationship Id="rId3" Type="http://schemas.openxmlformats.org/officeDocument/2006/relationships/notesSlide" Target="../notesSlides/notesSlide3.xml"/><Relationship Id="rId6" Type="http://schemas.openxmlformats.org/officeDocument/2006/relationships/oleObject" Target="../embeddings/Microsoft_Equation3.bin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1" Type="http://schemas.openxmlformats.org/officeDocument/2006/relationships/video" Target="file://localhost/Users/ale/Talks/Cherenkov.mp4" TargetMode="Externa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1" Type="http://schemas.openxmlformats.org/officeDocument/2006/relationships/video" Target="file://localhost/Users/ale/Talks/Movies/magicslew.MOV" TargetMode="External"/><Relationship Id="rId2" Type="http://schemas.openxmlformats.org/officeDocument/2006/relationships/video" Target="file://localhost/Users/ale/Talks/Movies/basemagic.MOV" TargetMode="External"/><Relationship Id="rId3" Type="http://schemas.openxmlformats.org/officeDocument/2006/relationships/slideLayout" Target="../slideLayouts/slideLayout1.xml"/><Relationship Id="rId5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eg"/><Relationship Id="rId5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wmf"/><Relationship Id="rId5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6.bin"/><Relationship Id="rId4" Type="http://schemas.openxmlformats.org/officeDocument/2006/relationships/image" Target="../media/image42.wmf"/><Relationship Id="rId5" Type="http://schemas.openxmlformats.org/officeDocument/2006/relationships/image" Target="../media/image43.png"/><Relationship Id="rId7" Type="http://schemas.openxmlformats.org/officeDocument/2006/relationships/image" Target="../media/image1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1.xml"/><Relationship Id="rId6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5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Microsoft_Equation7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0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9.bin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2.bin"/><Relationship Id="rId4" Type="http://schemas.openxmlformats.org/officeDocument/2006/relationships/image" Target="../media/image5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5" Type="http://schemas.openxmlformats.org/officeDocument/2006/relationships/oleObject" Target="../embeddings/Microsoft_Equation1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3.bin"/><Relationship Id="rId1" Type="http://schemas.openxmlformats.org/officeDocument/2006/relationships/vmlDrawing" Target="../drawings/vmlDrawing7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wmf"/><Relationship Id="rId5" Type="http://schemas.openxmlformats.org/officeDocument/2006/relationships/image" Target="../media/image68.png"/><Relationship Id="rId7" Type="http://schemas.openxmlformats.org/officeDocument/2006/relationships/oleObject" Target="../embeddings/Microsoft_Equation15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7.xml"/><Relationship Id="rId6" Type="http://schemas.openxmlformats.org/officeDocument/2006/relationships/oleObject" Target="../embeddings/Microsoft_Equation14.bin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17.bin"/><Relationship Id="rId4" Type="http://schemas.openxmlformats.org/officeDocument/2006/relationships/image" Target="../media/image7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5" Type="http://schemas.openxmlformats.org/officeDocument/2006/relationships/oleObject" Target="../embeddings/Microsoft_Equation16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Microsoft_Equation18.bin"/><Relationship Id="rId1" Type="http://schemas.openxmlformats.org/officeDocument/2006/relationships/vmlDrawing" Target="../drawings/vmlDrawing10.v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1.xml"/><Relationship Id="rId5" Type="http://schemas.openxmlformats.org/officeDocument/2006/relationships/oleObject" Target="../embeddings/Microsoft_Equation19.bin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9.png"/><Relationship Id="rId5" Type="http://schemas.openxmlformats.org/officeDocument/2006/relationships/oleObject" Target="../embeddings/oleObject1.bin"/><Relationship Id="rId7" Type="http://schemas.openxmlformats.org/officeDocument/2006/relationships/image" Target="../media/image81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2.xml"/><Relationship Id="rId6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0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5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Relationship Id="rId5" Type="http://schemas.openxmlformats.org/officeDocument/2006/relationships/image" Target="../media/image10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1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8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Relationship Id="rId3" Type="http://schemas.openxmlformats.org/officeDocument/2006/relationships/image" Target="../media/image111.jpe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4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3.png"/><Relationship Id="rId5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6" Type="http://schemas.openxmlformats.org/officeDocument/2006/relationships/oleObject" Target="../embeddings/Microsoft_Equation1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Relationship Id="rId3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2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Relationship Id="rId5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5.png"/><Relationship Id="rId1" Type="http://schemas.openxmlformats.org/officeDocument/2006/relationships/video" Target="file://localhost/Users/ale/Dropbox/Public/combinedmovie_sm.mpg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24.png"/><Relationship Id="rId5" Type="http://schemas.openxmlformats.org/officeDocument/2006/relationships/image" Target="../media/image126.pn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1.wmf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5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0" y="1196975"/>
            <a:ext cx="9144000" cy="14605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it-IT" sz="2800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Alessandro De Angelis</a:t>
            </a:r>
            <a:endParaRPr lang="it-IT" sz="2800" dirty="0" smtClean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r">
              <a:lnSpc>
                <a:spcPct val="80000"/>
              </a:lnSpc>
            </a:pPr>
            <a:r>
              <a:rPr lang="it-IT" sz="1800" dirty="0" err="1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INFN-U.Udine</a:t>
            </a:r>
            <a:r>
              <a:rPr lang="it-IT" sz="1800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/INAF/LIP-IST; </a:t>
            </a:r>
            <a:r>
              <a:rPr lang="it-IT" sz="1800" dirty="0" err="1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guest</a:t>
            </a:r>
            <a:r>
              <a:rPr lang="it-IT" sz="1800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 professor at ICRR, </a:t>
            </a:r>
            <a:r>
              <a:rPr lang="it-IT" sz="1800" dirty="0" err="1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U</a:t>
            </a:r>
            <a:r>
              <a:rPr lang="it-IT" sz="1800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. Tokyo</a:t>
            </a:r>
            <a:endParaRPr lang="it-IT" sz="1800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7412" name="Rectangle 1030"/>
          <p:cNvSpPr>
            <a:spLocks noChangeArrowheads="1"/>
          </p:cNvSpPr>
          <p:nvPr/>
        </p:nvSpPr>
        <p:spPr bwMode="auto">
          <a:xfrm>
            <a:off x="-19003" y="0"/>
            <a:ext cx="92392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n-lt"/>
              </a:rPr>
              <a:t>Gamma-ray astronomy and fundamental physics</a:t>
            </a:r>
            <a:endParaRPr lang="it-IT" sz="3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7463" y="6477000"/>
            <a:ext cx="1112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E9"/>
                </a:solidFill>
                <a:latin typeface="+mj-lt"/>
              </a:rPr>
              <a:t>May 2012</a:t>
            </a:r>
            <a:endParaRPr lang="en-US" sz="1800" dirty="0">
              <a:solidFill>
                <a:srgbClr val="FFFFE9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124670"/>
            <a:ext cx="4467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 Introduction: why gamma rays? How?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 Some results related to fundamental physics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 What’s next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1D42B-A53D-CD41-9565-597FC502978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62F6A2-FC95-4943-A251-60271F988D5A}" type="slidenum">
              <a:rPr lang="de-DE"/>
              <a:pPr/>
              <a:t>10</a:t>
            </a:fld>
            <a:endParaRPr lang="de-DE"/>
          </a:p>
        </p:txBody>
      </p:sp>
      <p:sp>
        <p:nvSpPr>
          <p:cNvPr id="46087" name="AutoShape 2"/>
          <p:cNvSpPr>
            <a:spLocks noChangeArrowheads="1"/>
          </p:cNvSpPr>
          <p:nvPr/>
        </p:nvSpPr>
        <p:spPr bwMode="auto">
          <a:xfrm flipV="1">
            <a:off x="0" y="5168900"/>
            <a:ext cx="6604000" cy="1524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Text Box 3"/>
          <p:cNvSpPr txBox="1">
            <a:spLocks noChangeArrowheads="1"/>
          </p:cNvSpPr>
          <p:nvPr/>
        </p:nvSpPr>
        <p:spPr bwMode="auto">
          <a:xfrm>
            <a:off x="6499225" y="296863"/>
            <a:ext cx="1841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99CCFF"/>
              </a:solidFill>
              <a:latin typeface="Comic Sans MS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76375" y="404813"/>
            <a:ext cx="1800225" cy="915987"/>
            <a:chOff x="958" y="223"/>
            <a:chExt cx="1098" cy="577"/>
          </a:xfrm>
        </p:grpSpPr>
        <p:sp>
          <p:nvSpPr>
            <p:cNvPr id="46137" name="Text Box 5"/>
            <p:cNvSpPr txBox="1">
              <a:spLocks noChangeArrowheads="1"/>
            </p:cNvSpPr>
            <p:nvPr/>
          </p:nvSpPr>
          <p:spPr bwMode="auto">
            <a:xfrm>
              <a:off x="958" y="223"/>
              <a:ext cx="87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Incoming </a:t>
              </a:r>
            </a:p>
            <a:p>
              <a:r>
                <a:rPr lang="en-US" sz="2400">
                  <a:solidFill>
                    <a:schemeClr val="bg1"/>
                  </a:solidFill>
                  <a:latin typeface="Symbol" charset="2"/>
                </a:rPr>
                <a:t> g</a:t>
              </a:r>
              <a:r>
                <a:rPr lang="en-US">
                  <a:solidFill>
                    <a:schemeClr val="bg1"/>
                  </a:solidFill>
                </a:rPr>
                <a:t>-ray</a:t>
              </a:r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46138" name="Line 6"/>
            <p:cNvSpPr>
              <a:spLocks noChangeShapeType="1"/>
            </p:cNvSpPr>
            <p:nvPr/>
          </p:nvSpPr>
          <p:spPr bwMode="auto">
            <a:xfrm>
              <a:off x="2056" y="224"/>
              <a:ext cx="0" cy="576"/>
            </a:xfrm>
            <a:prstGeom prst="line">
              <a:avLst/>
            </a:prstGeom>
            <a:noFill/>
            <a:ln w="3175">
              <a:solidFill>
                <a:srgbClr val="EAEAE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495425" y="1317625"/>
            <a:ext cx="4638675" cy="4410075"/>
            <a:chOff x="942" y="830"/>
            <a:chExt cx="2922" cy="2778"/>
          </a:xfrm>
        </p:grpSpPr>
        <p:sp>
          <p:nvSpPr>
            <p:cNvPr id="46132" name="Line 8"/>
            <p:cNvSpPr>
              <a:spLocks noChangeShapeType="1"/>
            </p:cNvSpPr>
            <p:nvPr/>
          </p:nvSpPr>
          <p:spPr bwMode="auto">
            <a:xfrm>
              <a:off x="3496" y="1344"/>
              <a:ext cx="0" cy="226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3" name="Text Box 9"/>
            <p:cNvSpPr txBox="1">
              <a:spLocks noChangeArrowheads="1"/>
            </p:cNvSpPr>
            <p:nvPr/>
          </p:nvSpPr>
          <p:spPr bwMode="auto">
            <a:xfrm>
              <a:off x="3158" y="1071"/>
              <a:ext cx="7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~ 10 km</a:t>
              </a:r>
              <a:endParaRPr lang="de-DE" baseline="30000">
                <a:solidFill>
                  <a:schemeClr val="bg1"/>
                </a:solidFill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942" y="830"/>
              <a:ext cx="1426" cy="1043"/>
              <a:chOff x="942" y="830"/>
              <a:chExt cx="1426" cy="1043"/>
            </a:xfrm>
          </p:grpSpPr>
          <p:pic>
            <p:nvPicPr>
              <p:cNvPr id="46135" name="Picture 11" descr="view_yz_004"/>
              <p:cNvPicPr>
                <a:picLocks noChangeAspect="1" noChangeArrowheads="1"/>
              </p:cNvPicPr>
              <p:nvPr/>
            </p:nvPicPr>
            <p:blipFill>
              <a:blip r:embed="rId4"/>
              <a:srcRect l="37279" t="23026" r="33728"/>
              <a:stretch>
                <a:fillRect/>
              </a:stretch>
            </p:blipFill>
            <p:spPr bwMode="auto">
              <a:xfrm>
                <a:off x="1816" y="830"/>
                <a:ext cx="552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136" name="Text Box 12"/>
              <p:cNvSpPr txBox="1">
                <a:spLocks noChangeArrowheads="1"/>
              </p:cNvSpPr>
              <p:nvPr/>
            </p:nvSpPr>
            <p:spPr bwMode="auto">
              <a:xfrm>
                <a:off x="942" y="1023"/>
                <a:ext cx="11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977900" y="2489200"/>
            <a:ext cx="4610100" cy="4000500"/>
            <a:chOff x="616" y="1568"/>
            <a:chExt cx="2904" cy="2520"/>
          </a:xfrm>
        </p:grpSpPr>
        <p:sp>
          <p:nvSpPr>
            <p:cNvPr id="46124" name="AutoShape 14"/>
            <p:cNvSpPr>
              <a:spLocks noChangeArrowheads="1"/>
            </p:cNvSpPr>
            <p:nvPr/>
          </p:nvSpPr>
          <p:spPr bwMode="auto">
            <a:xfrm>
              <a:off x="616" y="1568"/>
              <a:ext cx="2904" cy="216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99CC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5" name="Oval 15"/>
            <p:cNvSpPr>
              <a:spLocks noChangeArrowheads="1"/>
            </p:cNvSpPr>
            <p:nvPr/>
          </p:nvSpPr>
          <p:spPr bwMode="auto">
            <a:xfrm>
              <a:off x="624" y="3384"/>
              <a:ext cx="2896" cy="70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6" name="Line 16"/>
            <p:cNvSpPr>
              <a:spLocks noChangeShapeType="1"/>
            </p:cNvSpPr>
            <p:nvPr/>
          </p:nvSpPr>
          <p:spPr bwMode="auto">
            <a:xfrm>
              <a:off x="2056" y="1664"/>
              <a:ext cx="0" cy="20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7" name="Arc 17"/>
            <p:cNvSpPr>
              <a:spLocks/>
            </p:cNvSpPr>
            <p:nvPr/>
          </p:nvSpPr>
          <p:spPr bwMode="auto">
            <a:xfrm flipV="1">
              <a:off x="2080" y="1776"/>
              <a:ext cx="318" cy="456"/>
            </a:xfrm>
            <a:custGeom>
              <a:avLst/>
              <a:gdLst>
                <a:gd name="T0" fmla="*/ 0 w 15074"/>
                <a:gd name="T1" fmla="*/ 0 h 21600"/>
                <a:gd name="T2" fmla="*/ 0 w 15074"/>
                <a:gd name="T3" fmla="*/ 0 h 21600"/>
                <a:gd name="T4" fmla="*/ 0 w 15074"/>
                <a:gd name="T5" fmla="*/ 0 h 21600"/>
                <a:gd name="T6" fmla="*/ 0 60000 65536"/>
                <a:gd name="T7" fmla="*/ 0 60000 65536"/>
                <a:gd name="T8" fmla="*/ 0 60000 65536"/>
                <a:gd name="T9" fmla="*/ 0 w 15074"/>
                <a:gd name="T10" fmla="*/ 0 h 21600"/>
                <a:gd name="T11" fmla="*/ 15074 w 1507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74" h="21600" fill="none" extrusionOk="0">
                  <a:moveTo>
                    <a:pt x="0" y="-1"/>
                  </a:moveTo>
                  <a:cubicBezTo>
                    <a:pt x="5631" y="-1"/>
                    <a:pt x="11040" y="2199"/>
                    <a:pt x="15074" y="6129"/>
                  </a:cubicBezTo>
                </a:path>
                <a:path w="15074" h="21600" stroke="0" extrusionOk="0">
                  <a:moveTo>
                    <a:pt x="0" y="-1"/>
                  </a:moveTo>
                  <a:cubicBezTo>
                    <a:pt x="5631" y="-1"/>
                    <a:pt x="11040" y="2199"/>
                    <a:pt x="15074" y="612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8" name="Text Box 18"/>
            <p:cNvSpPr txBox="1">
              <a:spLocks noChangeArrowheads="1"/>
            </p:cNvSpPr>
            <p:nvPr/>
          </p:nvSpPr>
          <p:spPr bwMode="auto">
            <a:xfrm>
              <a:off x="2054" y="1919"/>
              <a:ext cx="3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~ 1</a:t>
              </a:r>
              <a:r>
                <a:rPr lang="en-US" sz="1400" baseline="30000"/>
                <a:t>o</a:t>
              </a:r>
              <a:endParaRPr lang="de-DE" sz="1400" baseline="30000"/>
            </a:p>
          </p:txBody>
        </p:sp>
        <p:sp>
          <p:nvSpPr>
            <p:cNvPr id="46129" name="Text Box 19"/>
            <p:cNvSpPr txBox="1">
              <a:spLocks noChangeArrowheads="1"/>
            </p:cNvSpPr>
            <p:nvPr/>
          </p:nvSpPr>
          <p:spPr bwMode="auto">
            <a:xfrm rot="-3266713">
              <a:off x="568" y="2469"/>
              <a:ext cx="132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Cherenkov light</a:t>
              </a:r>
              <a:endParaRPr lang="de-DE" baseline="30000">
                <a:solidFill>
                  <a:schemeClr val="bg1"/>
                </a:solidFill>
              </a:endParaRPr>
            </a:p>
          </p:txBody>
        </p:sp>
        <p:sp>
          <p:nvSpPr>
            <p:cNvPr id="46130" name="Line 20"/>
            <p:cNvSpPr>
              <a:spLocks noChangeShapeType="1"/>
            </p:cNvSpPr>
            <p:nvPr/>
          </p:nvSpPr>
          <p:spPr bwMode="auto">
            <a:xfrm>
              <a:off x="704" y="370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1" name="Text Box 21"/>
            <p:cNvSpPr txBox="1">
              <a:spLocks noChangeArrowheads="1"/>
            </p:cNvSpPr>
            <p:nvPr/>
          </p:nvSpPr>
          <p:spPr bwMode="auto">
            <a:xfrm>
              <a:off x="1094" y="3527"/>
              <a:ext cx="5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~ 120 m</a:t>
              </a:r>
              <a:endParaRPr lang="de-DE" sz="1400" baseline="30000"/>
            </a:p>
          </p:txBody>
        </p:sp>
      </p:grpSp>
      <p:sp>
        <p:nvSpPr>
          <p:cNvPr id="2465814" name="Freeform 22"/>
          <p:cNvSpPr>
            <a:spLocks/>
          </p:cNvSpPr>
          <p:nvPr/>
        </p:nvSpPr>
        <p:spPr bwMode="auto">
          <a:xfrm>
            <a:off x="3286125" y="2438400"/>
            <a:ext cx="993775" cy="3206750"/>
          </a:xfrm>
          <a:custGeom>
            <a:avLst/>
            <a:gdLst>
              <a:gd name="T0" fmla="*/ 0 w 626"/>
              <a:gd name="T1" fmla="*/ 0 h 2020"/>
              <a:gd name="T2" fmla="*/ 2147483647 w 626"/>
              <a:gd name="T3" fmla="*/ 2147483647 h 2020"/>
              <a:gd name="T4" fmla="*/ 2147483647 w 626"/>
              <a:gd name="T5" fmla="*/ 2147483647 h 2020"/>
              <a:gd name="T6" fmla="*/ 0 w 626"/>
              <a:gd name="T7" fmla="*/ 0 h 2020"/>
              <a:gd name="T8" fmla="*/ 0 60000 65536"/>
              <a:gd name="T9" fmla="*/ 0 60000 65536"/>
              <a:gd name="T10" fmla="*/ 0 60000 65536"/>
              <a:gd name="T11" fmla="*/ 0 60000 65536"/>
              <a:gd name="T12" fmla="*/ 0 w 626"/>
              <a:gd name="T13" fmla="*/ 0 h 2020"/>
              <a:gd name="T14" fmla="*/ 626 w 626"/>
              <a:gd name="T15" fmla="*/ 2020 h 20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6" h="2020">
                <a:moveTo>
                  <a:pt x="0" y="0"/>
                </a:moveTo>
                <a:lnTo>
                  <a:pt x="159" y="2020"/>
                </a:lnTo>
                <a:lnTo>
                  <a:pt x="626" y="201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5815" name="Freeform 23"/>
          <p:cNvSpPr>
            <a:spLocks/>
          </p:cNvSpPr>
          <p:nvPr/>
        </p:nvSpPr>
        <p:spPr bwMode="auto">
          <a:xfrm>
            <a:off x="3551238" y="4864100"/>
            <a:ext cx="755650" cy="808038"/>
          </a:xfrm>
          <a:custGeom>
            <a:avLst/>
            <a:gdLst>
              <a:gd name="T0" fmla="*/ 0 w 476"/>
              <a:gd name="T1" fmla="*/ 2147483647 h 509"/>
              <a:gd name="T2" fmla="*/ 2147483647 w 476"/>
              <a:gd name="T3" fmla="*/ 0 h 509"/>
              <a:gd name="T4" fmla="*/ 2147483647 w 476"/>
              <a:gd name="T5" fmla="*/ 2147483647 h 509"/>
              <a:gd name="T6" fmla="*/ 0 w 476"/>
              <a:gd name="T7" fmla="*/ 2147483647 h 509"/>
              <a:gd name="T8" fmla="*/ 0 60000 65536"/>
              <a:gd name="T9" fmla="*/ 0 60000 65536"/>
              <a:gd name="T10" fmla="*/ 0 60000 65536"/>
              <a:gd name="T11" fmla="*/ 0 60000 65536"/>
              <a:gd name="T12" fmla="*/ 0 w 476"/>
              <a:gd name="T13" fmla="*/ 0 h 509"/>
              <a:gd name="T14" fmla="*/ 476 w 476"/>
              <a:gd name="T15" fmla="*/ 509 h 5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6" h="509">
                <a:moveTo>
                  <a:pt x="0" y="501"/>
                </a:moveTo>
                <a:lnTo>
                  <a:pt x="267" y="0"/>
                </a:lnTo>
                <a:lnTo>
                  <a:pt x="476" y="509"/>
                </a:lnTo>
                <a:lnTo>
                  <a:pt x="0" y="501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0066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509963" y="4730750"/>
            <a:ext cx="787400" cy="1398588"/>
            <a:chOff x="2385" y="3172"/>
            <a:chExt cx="313" cy="556"/>
          </a:xfrm>
        </p:grpSpPr>
        <p:sp>
          <p:nvSpPr>
            <p:cNvPr id="46112" name="Oval 25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3" name="Oval 26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4" name="Oval 27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5" name="AutoShape 28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6" name="Line 29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7" name="Line 30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8" name="Line 31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9" name="AutoShape 32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0" name="Line 33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1" name="Line 34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2" name="Line 35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3" name="Line 36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095" name="Text Box 37"/>
          <p:cNvSpPr txBox="1">
            <a:spLocks noChangeArrowheads="1"/>
          </p:cNvSpPr>
          <p:nvPr/>
        </p:nvSpPr>
        <p:spPr bwMode="auto">
          <a:xfrm>
            <a:off x="4119563" y="8556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Abadi MT Condensed Light" charset="0"/>
            </a:endParaRPr>
          </a:p>
        </p:txBody>
      </p:sp>
      <p:graphicFrame>
        <p:nvGraphicFramePr>
          <p:cNvPr id="46082" name="Rectangle 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326658" name="Equation" r:id="rId5" imgW="0" imgH="0" progId="Equation.3">
              <p:embed/>
            </p:oleObj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3348038" y="1052513"/>
          <a:ext cx="838200" cy="228600"/>
        </p:xfrm>
        <a:graphic>
          <a:graphicData uri="http://schemas.openxmlformats.org/presentationml/2006/ole">
            <p:oleObj spid="_x0000_s326659" name="Equation" r:id="rId6" imgW="838080" imgH="228600" progId="Equation.3">
              <p:embed/>
            </p:oleObj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p:oleObj spid="_x0000_s326660" name="Equation" r:id="rId7" imgW="914400" imgH="215640" progId="Equation.3">
              <p:embed/>
            </p:oleObj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3348038" y="1268413"/>
          <a:ext cx="762000" cy="228600"/>
        </p:xfrm>
        <a:graphic>
          <a:graphicData uri="http://schemas.openxmlformats.org/presentationml/2006/ole">
            <p:oleObj spid="_x0000_s326661" name="Equation" r:id="rId8" imgW="761760" imgH="228600" progId="Equation.3">
              <p:embed/>
            </p:oleObj>
          </a:graphicData>
        </a:graphic>
      </p:graphicFrame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4419600" y="176213"/>
            <a:ext cx="4799013" cy="6508750"/>
            <a:chOff x="2784" y="192"/>
            <a:chExt cx="3023" cy="4100"/>
          </a:xfrm>
        </p:grpSpPr>
        <p:grpSp>
          <p:nvGrpSpPr>
            <p:cNvPr id="8" name="Group 43"/>
            <p:cNvGrpSpPr>
              <a:grpSpLocks/>
            </p:cNvGrpSpPr>
            <p:nvPr/>
          </p:nvGrpSpPr>
          <p:grpSpPr bwMode="auto">
            <a:xfrm>
              <a:off x="2784" y="192"/>
              <a:ext cx="3023" cy="3022"/>
              <a:chOff x="2688" y="96"/>
              <a:chExt cx="3023" cy="3022"/>
            </a:xfrm>
          </p:grpSpPr>
          <p:grpSp>
            <p:nvGrpSpPr>
              <p:cNvPr id="9" name="Group 44"/>
              <p:cNvGrpSpPr>
                <a:grpSpLocks/>
              </p:cNvGrpSpPr>
              <p:nvPr/>
            </p:nvGrpSpPr>
            <p:grpSpPr bwMode="auto">
              <a:xfrm>
                <a:off x="3168" y="96"/>
                <a:ext cx="2543" cy="2592"/>
                <a:chOff x="3752" y="792"/>
                <a:chExt cx="1912" cy="1920"/>
              </a:xfrm>
            </p:grpSpPr>
            <p:sp>
              <p:nvSpPr>
                <p:cNvPr id="46104" name="Rectangle 45"/>
                <p:cNvSpPr>
                  <a:spLocks noChangeArrowheads="1"/>
                </p:cNvSpPr>
                <p:nvPr/>
              </p:nvSpPr>
              <p:spPr bwMode="auto">
                <a:xfrm>
                  <a:off x="3752" y="800"/>
                  <a:ext cx="1912" cy="1912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46105" name="Picture 46" descr="event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881" y="890"/>
                  <a:ext cx="1696" cy="17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6106" name="AutoShape 47"/>
                <p:cNvSpPr>
                  <a:spLocks noChangeArrowheads="1"/>
                </p:cNvSpPr>
                <p:nvPr/>
              </p:nvSpPr>
              <p:spPr bwMode="auto">
                <a:xfrm>
                  <a:off x="3784" y="792"/>
                  <a:ext cx="1872" cy="191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2 w 21600"/>
                    <a:gd name="T25" fmla="*/ 3163 h 21600"/>
                    <a:gd name="T26" fmla="*/ 18438 w 21600"/>
                    <a:gd name="T27" fmla="*/ 18437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492" y="10800"/>
                      </a:moveTo>
                      <a:cubicBezTo>
                        <a:pt x="2492" y="15388"/>
                        <a:pt x="6212" y="19108"/>
                        <a:pt x="10800" y="19108"/>
                      </a:cubicBezTo>
                      <a:cubicBezTo>
                        <a:pt x="15388" y="19108"/>
                        <a:pt x="19108" y="15388"/>
                        <a:pt x="19108" y="10800"/>
                      </a:cubicBezTo>
                      <a:cubicBezTo>
                        <a:pt x="19108" y="6212"/>
                        <a:pt x="15388" y="2492"/>
                        <a:pt x="10800" y="2492"/>
                      </a:cubicBezTo>
                      <a:cubicBezTo>
                        <a:pt x="6212" y="2492"/>
                        <a:pt x="2492" y="6212"/>
                        <a:pt x="2492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07" name="Freeform 48"/>
                <p:cNvSpPr>
                  <a:spLocks/>
                </p:cNvSpPr>
                <p:nvPr/>
              </p:nvSpPr>
              <p:spPr bwMode="auto">
                <a:xfrm>
                  <a:off x="3768" y="856"/>
                  <a:ext cx="704" cy="624"/>
                </a:xfrm>
                <a:custGeom>
                  <a:avLst/>
                  <a:gdLst>
                    <a:gd name="T0" fmla="*/ 0 w 704"/>
                    <a:gd name="T1" fmla="*/ 0 h 624"/>
                    <a:gd name="T2" fmla="*/ 704 w 704"/>
                    <a:gd name="T3" fmla="*/ 8 h 624"/>
                    <a:gd name="T4" fmla="*/ 192 w 704"/>
                    <a:gd name="T5" fmla="*/ 624 h 624"/>
                    <a:gd name="T6" fmla="*/ 40 w 704"/>
                    <a:gd name="T7" fmla="*/ 576 h 624"/>
                    <a:gd name="T8" fmla="*/ 0 w 704"/>
                    <a:gd name="T9" fmla="*/ 0 h 6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4"/>
                    <a:gd name="T16" fmla="*/ 0 h 624"/>
                    <a:gd name="T17" fmla="*/ 704 w 704"/>
                    <a:gd name="T18" fmla="*/ 624 h 6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4" h="624">
                      <a:moveTo>
                        <a:pt x="0" y="0"/>
                      </a:moveTo>
                      <a:lnTo>
                        <a:pt x="704" y="8"/>
                      </a:lnTo>
                      <a:lnTo>
                        <a:pt x="192" y="624"/>
                      </a:lnTo>
                      <a:lnTo>
                        <a:pt x="40" y="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08" name="Freeform 49"/>
                <p:cNvSpPr>
                  <a:spLocks/>
                </p:cNvSpPr>
                <p:nvPr/>
              </p:nvSpPr>
              <p:spPr bwMode="auto">
                <a:xfrm flipH="1">
                  <a:off x="4928" y="832"/>
                  <a:ext cx="704" cy="624"/>
                </a:xfrm>
                <a:custGeom>
                  <a:avLst/>
                  <a:gdLst>
                    <a:gd name="T0" fmla="*/ 0 w 704"/>
                    <a:gd name="T1" fmla="*/ 0 h 624"/>
                    <a:gd name="T2" fmla="*/ 704 w 704"/>
                    <a:gd name="T3" fmla="*/ 8 h 624"/>
                    <a:gd name="T4" fmla="*/ 192 w 704"/>
                    <a:gd name="T5" fmla="*/ 624 h 624"/>
                    <a:gd name="T6" fmla="*/ 40 w 704"/>
                    <a:gd name="T7" fmla="*/ 576 h 624"/>
                    <a:gd name="T8" fmla="*/ 0 w 704"/>
                    <a:gd name="T9" fmla="*/ 0 h 6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4"/>
                    <a:gd name="T16" fmla="*/ 0 h 624"/>
                    <a:gd name="T17" fmla="*/ 704 w 704"/>
                    <a:gd name="T18" fmla="*/ 624 h 6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4" h="624">
                      <a:moveTo>
                        <a:pt x="0" y="0"/>
                      </a:moveTo>
                      <a:lnTo>
                        <a:pt x="704" y="8"/>
                      </a:lnTo>
                      <a:lnTo>
                        <a:pt x="192" y="624"/>
                      </a:lnTo>
                      <a:lnTo>
                        <a:pt x="40" y="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09" name="Freeform 50"/>
                <p:cNvSpPr>
                  <a:spLocks/>
                </p:cNvSpPr>
                <p:nvPr/>
              </p:nvSpPr>
              <p:spPr bwMode="auto">
                <a:xfrm flipV="1">
                  <a:off x="3752" y="2040"/>
                  <a:ext cx="704" cy="624"/>
                </a:xfrm>
                <a:custGeom>
                  <a:avLst/>
                  <a:gdLst>
                    <a:gd name="T0" fmla="*/ 0 w 704"/>
                    <a:gd name="T1" fmla="*/ 0 h 624"/>
                    <a:gd name="T2" fmla="*/ 704 w 704"/>
                    <a:gd name="T3" fmla="*/ 8 h 624"/>
                    <a:gd name="T4" fmla="*/ 192 w 704"/>
                    <a:gd name="T5" fmla="*/ 624 h 624"/>
                    <a:gd name="T6" fmla="*/ 40 w 704"/>
                    <a:gd name="T7" fmla="*/ 576 h 624"/>
                    <a:gd name="T8" fmla="*/ 0 w 704"/>
                    <a:gd name="T9" fmla="*/ 0 h 6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4"/>
                    <a:gd name="T16" fmla="*/ 0 h 624"/>
                    <a:gd name="T17" fmla="*/ 704 w 704"/>
                    <a:gd name="T18" fmla="*/ 624 h 6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4" h="624">
                      <a:moveTo>
                        <a:pt x="0" y="0"/>
                      </a:moveTo>
                      <a:lnTo>
                        <a:pt x="704" y="8"/>
                      </a:lnTo>
                      <a:lnTo>
                        <a:pt x="192" y="624"/>
                      </a:lnTo>
                      <a:lnTo>
                        <a:pt x="40" y="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10" name="Freeform 51"/>
                <p:cNvSpPr>
                  <a:spLocks/>
                </p:cNvSpPr>
                <p:nvPr/>
              </p:nvSpPr>
              <p:spPr bwMode="auto">
                <a:xfrm flipH="1" flipV="1">
                  <a:off x="4960" y="2016"/>
                  <a:ext cx="704" cy="624"/>
                </a:xfrm>
                <a:custGeom>
                  <a:avLst/>
                  <a:gdLst>
                    <a:gd name="T0" fmla="*/ 0 w 704"/>
                    <a:gd name="T1" fmla="*/ 0 h 624"/>
                    <a:gd name="T2" fmla="*/ 704 w 704"/>
                    <a:gd name="T3" fmla="*/ 8 h 624"/>
                    <a:gd name="T4" fmla="*/ 192 w 704"/>
                    <a:gd name="T5" fmla="*/ 624 h 624"/>
                    <a:gd name="T6" fmla="*/ 40 w 704"/>
                    <a:gd name="T7" fmla="*/ 576 h 624"/>
                    <a:gd name="T8" fmla="*/ 0 w 704"/>
                    <a:gd name="T9" fmla="*/ 0 h 6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4"/>
                    <a:gd name="T16" fmla="*/ 0 h 624"/>
                    <a:gd name="T17" fmla="*/ 704 w 704"/>
                    <a:gd name="T18" fmla="*/ 624 h 6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4" h="624">
                      <a:moveTo>
                        <a:pt x="0" y="0"/>
                      </a:moveTo>
                      <a:lnTo>
                        <a:pt x="704" y="8"/>
                      </a:lnTo>
                      <a:lnTo>
                        <a:pt x="192" y="624"/>
                      </a:lnTo>
                      <a:lnTo>
                        <a:pt x="40" y="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11" name="Oval 52"/>
                <p:cNvSpPr>
                  <a:spLocks noChangeArrowheads="1"/>
                </p:cNvSpPr>
                <p:nvPr/>
              </p:nvSpPr>
              <p:spPr bwMode="auto">
                <a:xfrm>
                  <a:off x="3984" y="1016"/>
                  <a:ext cx="1464" cy="1464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6103" name="Line 53"/>
              <p:cNvSpPr>
                <a:spLocks noChangeShapeType="1"/>
              </p:cNvSpPr>
              <p:nvPr/>
            </p:nvSpPr>
            <p:spPr bwMode="auto">
              <a:xfrm flipV="1">
                <a:off x="2688" y="2112"/>
                <a:ext cx="1042" cy="100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099" name="Rectangle 54"/>
            <p:cNvSpPr>
              <a:spLocks noChangeArrowheads="1"/>
            </p:cNvSpPr>
            <p:nvPr/>
          </p:nvSpPr>
          <p:spPr bwMode="auto">
            <a:xfrm>
              <a:off x="4278" y="2832"/>
              <a:ext cx="130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99CCFF"/>
                  </a:solidFill>
                </a:rPr>
                <a:t>Image </a:t>
              </a:r>
              <a:r>
                <a:rPr lang="en-US" sz="2000" dirty="0" err="1">
                  <a:solidFill>
                    <a:srgbClr val="99CCFF"/>
                  </a:solidFill>
                </a:rPr>
                <a:t>intensit</a:t>
              </a:r>
              <a:r>
                <a:rPr lang="de-DE" sz="2000" dirty="0">
                  <a:solidFill>
                    <a:srgbClr val="99CCFF"/>
                  </a:solidFill>
                </a:rPr>
                <a:t>y</a:t>
              </a:r>
              <a:endParaRPr lang="en-US" sz="2000" dirty="0">
                <a:solidFill>
                  <a:srgbClr val="99CCFF"/>
                </a:solidFill>
              </a:endParaRPr>
            </a:p>
            <a:p>
              <a:r>
                <a:rPr lang="en-US" sz="2000" dirty="0" err="1">
                  <a:solidFill>
                    <a:schemeClr val="bg1"/>
                  </a:solidFill>
                  <a:sym typeface="Wingdings 3" charset="2"/>
                </a:rPr>
                <a:t></a:t>
              </a:r>
              <a:r>
                <a:rPr lang="en-US" sz="2000" dirty="0">
                  <a:solidFill>
                    <a:schemeClr val="bg1"/>
                  </a:solidFill>
                  <a:sym typeface="Wingdings 3" charset="2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</a:rPr>
                <a:t>Shower energy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46100" name="Rectangle 55"/>
            <p:cNvSpPr>
              <a:spLocks noChangeArrowheads="1"/>
            </p:cNvSpPr>
            <p:nvPr/>
          </p:nvSpPr>
          <p:spPr bwMode="auto">
            <a:xfrm>
              <a:off x="4278" y="3312"/>
              <a:ext cx="144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99CCFF"/>
                  </a:solidFill>
                </a:rPr>
                <a:t>Image orientation</a:t>
              </a:r>
            </a:p>
            <a:p>
              <a:r>
                <a:rPr lang="en-US" sz="2000">
                  <a:solidFill>
                    <a:schemeClr val="bg1"/>
                  </a:solidFill>
                  <a:sym typeface="Wingdings 3" charset="2"/>
                </a:rPr>
                <a:t> </a:t>
              </a:r>
              <a:r>
                <a:rPr lang="en-US" sz="2000">
                  <a:solidFill>
                    <a:schemeClr val="bg1"/>
                  </a:solidFill>
                </a:rPr>
                <a:t>Shower direction</a:t>
              </a:r>
              <a:endParaRPr lang="en-GB" sz="2000">
                <a:solidFill>
                  <a:schemeClr val="bg1"/>
                </a:solidFill>
              </a:endParaRPr>
            </a:p>
          </p:txBody>
        </p:sp>
        <p:sp>
          <p:nvSpPr>
            <p:cNvPr id="46101" name="Rectangle 56"/>
            <p:cNvSpPr>
              <a:spLocks noChangeArrowheads="1"/>
            </p:cNvSpPr>
            <p:nvPr/>
          </p:nvSpPr>
          <p:spPr bwMode="auto">
            <a:xfrm>
              <a:off x="4269" y="3846"/>
              <a:ext cx="134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99CCFF"/>
                  </a:solidFill>
                </a:rPr>
                <a:t>Image shape</a:t>
              </a:r>
            </a:p>
            <a:p>
              <a:pPr>
                <a:buFont typeface="Wingdings 3" charset="2"/>
                <a:buChar char="â"/>
              </a:pPr>
              <a:r>
                <a:rPr lang="en-US" sz="2000">
                  <a:solidFill>
                    <a:schemeClr val="bg1"/>
                  </a:solidFill>
                </a:rPr>
                <a:t>Primary particle</a:t>
              </a:r>
            </a:p>
          </p:txBody>
        </p:sp>
      </p:grpSp>
      <p:sp>
        <p:nvSpPr>
          <p:cNvPr id="46097" name="Text Box 57"/>
          <p:cNvSpPr txBox="1">
            <a:spLocks noChangeArrowheads="1"/>
          </p:cNvSpPr>
          <p:nvPr/>
        </p:nvSpPr>
        <p:spPr bwMode="auto">
          <a:xfrm>
            <a:off x="4500562" y="115888"/>
            <a:ext cx="4414838" cy="58477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000000"/>
                </a:solidFill>
                <a:latin typeface="Arial Narrow" charset="0"/>
              </a:rPr>
              <a:t>The Cherenkov </a:t>
            </a:r>
            <a:r>
              <a:rPr lang="en-GB" sz="3200" dirty="0">
                <a:solidFill>
                  <a:srgbClr val="000000"/>
                </a:solidFill>
                <a:latin typeface="Arial Narrow" charset="0"/>
              </a:rPr>
              <a:t>technique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-457200" y="1219200"/>
            <a:ext cx="259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lvl="1" indent="-533400"/>
            <a:r>
              <a:rPr lang="en-US" sz="1600" dirty="0" smtClean="0">
                <a:solidFill>
                  <a:schemeClr val="bg1"/>
                </a:solidFill>
                <a:latin typeface="Symbol" charset="2"/>
              </a:rPr>
              <a:t>q</a:t>
            </a:r>
            <a:r>
              <a:rPr lang="en-US" sz="1600" baseline="-25000" dirty="0" smtClean="0">
                <a:solidFill>
                  <a:schemeClr val="bg1"/>
                </a:solidFill>
              </a:rPr>
              <a:t>c</a:t>
            </a:r>
            <a:r>
              <a:rPr lang="en-US" sz="1600" dirty="0" smtClean="0">
                <a:solidFill>
                  <a:schemeClr val="bg1"/>
                </a:solidFill>
              </a:rPr>
              <a:t> ~ 1º </a:t>
            </a:r>
          </a:p>
          <a:p>
            <a:pPr marL="990600" lvl="1" indent="-533400"/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sz="1600" dirty="0" err="1" smtClean="0">
                <a:solidFill>
                  <a:schemeClr val="bg1"/>
                </a:solidFill>
              </a:rPr>
              <a:t>e</a:t>
            </a:r>
            <a:r>
              <a:rPr lang="en-US" sz="1600" dirty="0" smtClean="0">
                <a:solidFill>
                  <a:schemeClr val="bg1"/>
                </a:solidFill>
              </a:rPr>
              <a:t> Threshold @ </a:t>
            </a:r>
            <a:r>
              <a:rPr lang="en-US" sz="1600" dirty="0" err="1" smtClean="0">
                <a:solidFill>
                  <a:schemeClr val="bg1"/>
                </a:solidFill>
              </a:rPr>
              <a:t>sl</a:t>
            </a:r>
            <a:r>
              <a:rPr lang="en-US" sz="1600" dirty="0" smtClean="0">
                <a:solidFill>
                  <a:schemeClr val="bg1"/>
                </a:solidFill>
              </a:rPr>
              <a:t>: 21 </a:t>
            </a:r>
            <a:r>
              <a:rPr lang="en-US" sz="1600" dirty="0" err="1" smtClean="0">
                <a:solidFill>
                  <a:schemeClr val="bg1"/>
                </a:solidFill>
              </a:rPr>
              <a:t>MeV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609600" indent="-609600"/>
            <a:r>
              <a:rPr lang="en-US" sz="1600" dirty="0" smtClean="0">
                <a:solidFill>
                  <a:schemeClr val="bg1"/>
                </a:solidFill>
              </a:rPr>
              <a:t>	Maximum of a 1 TeV shower </a:t>
            </a:r>
          </a:p>
          <a:p>
            <a:pPr marL="609600" indent="-609600"/>
            <a:r>
              <a:rPr lang="en-US" sz="1600" dirty="0" smtClean="0">
                <a:solidFill>
                  <a:schemeClr val="bg1"/>
                </a:solidFill>
              </a:rPr>
              <a:t>	   ~ 8 Km </a:t>
            </a:r>
            <a:r>
              <a:rPr lang="en-US" sz="1600" dirty="0" err="1" smtClean="0">
                <a:solidFill>
                  <a:schemeClr val="bg1"/>
                </a:solidFill>
              </a:rPr>
              <a:t>asl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609600" indent="-609600"/>
            <a:r>
              <a:rPr lang="en-US" sz="1600" dirty="0" smtClean="0">
                <a:solidFill>
                  <a:schemeClr val="bg1"/>
                </a:solidFill>
              </a:rPr>
              <a:t>	   ~ 200 photons/m</a:t>
            </a:r>
            <a:r>
              <a:rPr lang="en-US" sz="1600" baseline="30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 in the visible</a:t>
            </a:r>
          </a:p>
          <a:p>
            <a:pPr marL="609600" indent="-609600"/>
            <a:r>
              <a:rPr lang="en-US" sz="1600" dirty="0" smtClean="0">
                <a:solidFill>
                  <a:schemeClr val="bg1"/>
                </a:solidFill>
              </a:rPr>
              <a:t>	Angular spread ~ 0.5º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65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65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5814" grpId="0" animBg="1"/>
      <p:bldP spid="24658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Freeform 2"/>
          <p:cNvSpPr>
            <a:spLocks noChangeArrowheads="1"/>
          </p:cNvSpPr>
          <p:nvPr/>
        </p:nvSpPr>
        <p:spPr bwMode="auto">
          <a:xfrm>
            <a:off x="0" y="5481712"/>
            <a:ext cx="5989588" cy="1382985"/>
          </a:xfrm>
          <a:custGeom>
            <a:avLst/>
            <a:gdLst>
              <a:gd name="T0" fmla="*/ 0 w 18345"/>
              <a:gd name="T1" fmla="*/ 2147483647 h 4234"/>
              <a:gd name="T2" fmla="*/ 2147483647 w 18345"/>
              <a:gd name="T3" fmla="*/ 2147483647 h 4234"/>
              <a:gd name="T4" fmla="*/ 2147483647 w 18345"/>
              <a:gd name="T5" fmla="*/ 0 h 4234"/>
              <a:gd name="T6" fmla="*/ 2147483647 w 18345"/>
              <a:gd name="T7" fmla="*/ 0 h 4234"/>
              <a:gd name="T8" fmla="*/ 0 w 18345"/>
              <a:gd name="T9" fmla="*/ 2147483647 h 42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45"/>
              <a:gd name="T16" fmla="*/ 0 h 4234"/>
              <a:gd name="T17" fmla="*/ 18345 w 18345"/>
              <a:gd name="T18" fmla="*/ 4234 h 42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45" h="4234">
                <a:moveTo>
                  <a:pt x="0" y="4233"/>
                </a:moveTo>
                <a:lnTo>
                  <a:pt x="18344" y="4233"/>
                </a:lnTo>
                <a:lnTo>
                  <a:pt x="15695" y="0"/>
                </a:lnTo>
                <a:lnTo>
                  <a:pt x="2649" y="0"/>
                </a:lnTo>
                <a:lnTo>
                  <a:pt x="0" y="4233"/>
                </a:lnTo>
              </a:path>
            </a:pathLst>
          </a:custGeom>
          <a:gradFill rotWithShape="0">
            <a:gsLst>
              <a:gs pos="0">
                <a:srgbClr val="174617"/>
              </a:gs>
              <a:gs pos="100000">
                <a:srgbClr val="339933"/>
              </a:gs>
            </a:gsLst>
            <a:lin ang="54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7346" name="Picture 6"/>
          <p:cNvPicPr>
            <a:picLocks noChangeAspect="1" noChangeArrowheads="1"/>
          </p:cNvPicPr>
          <p:nvPr/>
        </p:nvPicPr>
        <p:blipFill>
          <a:blip r:embed="rId3"/>
          <a:srcRect l="27670" t="17268" r="25034"/>
          <a:stretch>
            <a:fillRect/>
          </a:stretch>
        </p:blipFill>
        <p:spPr bwMode="auto">
          <a:xfrm>
            <a:off x="2615343" y="1986868"/>
            <a:ext cx="794859" cy="15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347" name="Freeform 7"/>
          <p:cNvSpPr>
            <a:spLocks noChangeArrowheads="1"/>
          </p:cNvSpPr>
          <p:nvPr/>
        </p:nvSpPr>
        <p:spPr bwMode="auto">
          <a:xfrm>
            <a:off x="887388" y="3049892"/>
            <a:ext cx="4181650" cy="3111290"/>
          </a:xfrm>
          <a:custGeom>
            <a:avLst/>
            <a:gdLst>
              <a:gd name="T0" fmla="*/ 17 w 12807"/>
              <a:gd name="T1" fmla="*/ 0 h 9526"/>
              <a:gd name="T2" fmla="*/ 34 w 12807"/>
              <a:gd name="T3" fmla="*/ 25 h 9526"/>
              <a:gd name="T4" fmla="*/ 0 w 12807"/>
              <a:gd name="T5" fmla="*/ 25 h 9526"/>
              <a:gd name="T6" fmla="*/ 17 w 12807"/>
              <a:gd name="T7" fmla="*/ 0 h 9526"/>
              <a:gd name="T8" fmla="*/ 0 60000 65536"/>
              <a:gd name="T9" fmla="*/ 0 60000 65536"/>
              <a:gd name="T10" fmla="*/ 0 60000 65536"/>
              <a:gd name="T11" fmla="*/ 0 60000 65536"/>
              <a:gd name="T12" fmla="*/ 0 w 12807"/>
              <a:gd name="T13" fmla="*/ 0 h 9526"/>
              <a:gd name="T14" fmla="*/ 12807 w 12807"/>
              <a:gd name="T15" fmla="*/ 9526 h 95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7" h="9526">
                <a:moveTo>
                  <a:pt x="6403" y="0"/>
                </a:moveTo>
                <a:lnTo>
                  <a:pt x="12806" y="9525"/>
                </a:lnTo>
                <a:lnTo>
                  <a:pt x="0" y="9525"/>
                </a:lnTo>
                <a:lnTo>
                  <a:pt x="6403" y="0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344" name="Oval 8"/>
          <p:cNvSpPr>
            <a:spLocks noChangeArrowheads="1"/>
          </p:cNvSpPr>
          <p:nvPr/>
        </p:nvSpPr>
        <p:spPr bwMode="auto">
          <a:xfrm>
            <a:off x="898908" y="5665680"/>
            <a:ext cx="4170130" cy="1014050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435697" y="5376789"/>
            <a:ext cx="447601" cy="782464"/>
            <a:chOff x="2386" y="3734"/>
            <a:chExt cx="310" cy="543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386" y="3734"/>
              <a:ext cx="310" cy="411"/>
              <a:chOff x="2386" y="3734"/>
              <a:chExt cx="310" cy="411"/>
            </a:xfrm>
          </p:grpSpPr>
          <p:sp>
            <p:nvSpPr>
              <p:cNvPr id="267334" name="Oval 11"/>
              <p:cNvSpPr>
                <a:spLocks noChangeArrowheads="1"/>
              </p:cNvSpPr>
              <p:nvPr/>
            </p:nvSpPr>
            <p:spPr bwMode="auto">
              <a:xfrm rot="-60000">
                <a:off x="2443" y="4104"/>
                <a:ext cx="210" cy="43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67335" name="Oval 12"/>
              <p:cNvSpPr>
                <a:spLocks noChangeArrowheads="1"/>
              </p:cNvSpPr>
              <p:nvPr/>
            </p:nvSpPr>
            <p:spPr bwMode="auto">
              <a:xfrm rot="-60000">
                <a:off x="2413" y="4077"/>
                <a:ext cx="266" cy="58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67336" name="Oval 13"/>
              <p:cNvSpPr>
                <a:spLocks noChangeArrowheads="1"/>
              </p:cNvSpPr>
              <p:nvPr/>
            </p:nvSpPr>
            <p:spPr bwMode="auto">
              <a:xfrm rot="-60000">
                <a:off x="2389" y="4071"/>
                <a:ext cx="308" cy="52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2521" y="3734"/>
                <a:ext cx="51" cy="67"/>
                <a:chOff x="2521" y="3734"/>
                <a:chExt cx="51" cy="67"/>
              </a:xfrm>
            </p:grpSpPr>
            <p:sp>
              <p:nvSpPr>
                <p:cNvPr id="267341" name="Freeform 15"/>
                <p:cNvSpPr>
                  <a:spLocks noChangeArrowheads="1"/>
                </p:cNvSpPr>
                <p:nvPr/>
              </p:nvSpPr>
              <p:spPr bwMode="auto">
                <a:xfrm>
                  <a:off x="2522" y="3734"/>
                  <a:ext cx="52" cy="68"/>
                </a:xfrm>
                <a:custGeom>
                  <a:avLst/>
                  <a:gdLst>
                    <a:gd name="T0" fmla="*/ 0 w 230"/>
                    <a:gd name="T1" fmla="*/ 0 h 301"/>
                    <a:gd name="T2" fmla="*/ 0 w 230"/>
                    <a:gd name="T3" fmla="*/ 0 h 301"/>
                    <a:gd name="T4" fmla="*/ 0 w 230"/>
                    <a:gd name="T5" fmla="*/ 1 h 301"/>
                    <a:gd name="T6" fmla="*/ 0 w 230"/>
                    <a:gd name="T7" fmla="*/ 1 h 301"/>
                    <a:gd name="T8" fmla="*/ 1 w 230"/>
                    <a:gd name="T9" fmla="*/ 1 h 301"/>
                    <a:gd name="T10" fmla="*/ 1 w 230"/>
                    <a:gd name="T11" fmla="*/ 0 h 301"/>
                    <a:gd name="T12" fmla="*/ 0 w 230"/>
                    <a:gd name="T13" fmla="*/ 0 h 3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0"/>
                    <a:gd name="T22" fmla="*/ 0 h 301"/>
                    <a:gd name="T23" fmla="*/ 230 w 230"/>
                    <a:gd name="T24" fmla="*/ 301 h 3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0" h="301">
                      <a:moveTo>
                        <a:pt x="115" y="2"/>
                      </a:moveTo>
                      <a:cubicBezTo>
                        <a:pt x="53" y="0"/>
                        <a:pt x="2" y="20"/>
                        <a:pt x="0" y="40"/>
                      </a:cubicBezTo>
                      <a:lnTo>
                        <a:pt x="5" y="262"/>
                      </a:lnTo>
                      <a:cubicBezTo>
                        <a:pt x="5" y="282"/>
                        <a:pt x="57" y="297"/>
                        <a:pt x="118" y="299"/>
                      </a:cubicBezTo>
                      <a:cubicBezTo>
                        <a:pt x="179" y="300"/>
                        <a:pt x="229" y="280"/>
                        <a:pt x="229" y="260"/>
                      </a:cubicBezTo>
                      <a:lnTo>
                        <a:pt x="225" y="38"/>
                      </a:lnTo>
                      <a:cubicBezTo>
                        <a:pt x="227" y="18"/>
                        <a:pt x="176" y="1"/>
                        <a:pt x="115" y="2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342" name="Freeform 16"/>
                <p:cNvSpPr>
                  <a:spLocks noChangeArrowheads="1"/>
                </p:cNvSpPr>
                <p:nvPr/>
              </p:nvSpPr>
              <p:spPr bwMode="auto">
                <a:xfrm>
                  <a:off x="2521" y="3734"/>
                  <a:ext cx="52" cy="18"/>
                </a:xfrm>
                <a:custGeom>
                  <a:avLst/>
                  <a:gdLst>
                    <a:gd name="T0" fmla="*/ 0 w 229"/>
                    <a:gd name="T1" fmla="*/ 0 h 78"/>
                    <a:gd name="T2" fmla="*/ 0 w 229"/>
                    <a:gd name="T3" fmla="*/ 0 h 78"/>
                    <a:gd name="T4" fmla="*/ 0 w 229"/>
                    <a:gd name="T5" fmla="*/ 0 h 78"/>
                    <a:gd name="T6" fmla="*/ 1 w 229"/>
                    <a:gd name="T7" fmla="*/ 0 h 78"/>
                    <a:gd name="T8" fmla="*/ 0 w 229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9"/>
                    <a:gd name="T16" fmla="*/ 0 h 78"/>
                    <a:gd name="T17" fmla="*/ 229 w 229"/>
                    <a:gd name="T18" fmla="*/ 78 h 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9" h="78">
                      <a:moveTo>
                        <a:pt x="116" y="2"/>
                      </a:moveTo>
                      <a:cubicBezTo>
                        <a:pt x="54" y="0"/>
                        <a:pt x="3" y="20"/>
                        <a:pt x="1" y="40"/>
                      </a:cubicBezTo>
                      <a:cubicBezTo>
                        <a:pt x="0" y="60"/>
                        <a:pt x="54" y="74"/>
                        <a:pt x="116" y="76"/>
                      </a:cubicBezTo>
                      <a:cubicBezTo>
                        <a:pt x="178" y="77"/>
                        <a:pt x="228" y="58"/>
                        <a:pt x="226" y="38"/>
                      </a:cubicBezTo>
                      <a:cubicBezTo>
                        <a:pt x="225" y="18"/>
                        <a:pt x="177" y="1"/>
                        <a:pt x="116" y="2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7338" name="Line 17"/>
              <p:cNvSpPr>
                <a:spLocks noChangeShapeType="1"/>
              </p:cNvSpPr>
              <p:nvPr/>
            </p:nvSpPr>
            <p:spPr bwMode="auto">
              <a:xfrm flipV="1">
                <a:off x="2386" y="3767"/>
                <a:ext cx="134" cy="33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39" name="Line 18"/>
              <p:cNvSpPr>
                <a:spLocks noChangeShapeType="1"/>
              </p:cNvSpPr>
              <p:nvPr/>
            </p:nvSpPr>
            <p:spPr bwMode="auto">
              <a:xfrm flipH="1" flipV="1">
                <a:off x="2543" y="3770"/>
                <a:ext cx="6" cy="35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40" name="Line 19"/>
              <p:cNvSpPr>
                <a:spLocks noChangeShapeType="1"/>
              </p:cNvSpPr>
              <p:nvPr/>
            </p:nvSpPr>
            <p:spPr bwMode="auto">
              <a:xfrm flipH="1" flipV="1">
                <a:off x="2569" y="3764"/>
                <a:ext cx="126" cy="32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2430" y="4193"/>
              <a:ext cx="241" cy="84"/>
              <a:chOff x="2430" y="4193"/>
              <a:chExt cx="241" cy="84"/>
            </a:xfrm>
          </p:grpSpPr>
          <p:sp>
            <p:nvSpPr>
              <p:cNvPr id="267332" name="Freeform 21"/>
              <p:cNvSpPr>
                <a:spLocks noChangeArrowheads="1"/>
              </p:cNvSpPr>
              <p:nvPr/>
            </p:nvSpPr>
            <p:spPr bwMode="auto">
              <a:xfrm>
                <a:off x="2430" y="4193"/>
                <a:ext cx="242" cy="85"/>
              </a:xfrm>
              <a:custGeom>
                <a:avLst/>
                <a:gdLst>
                  <a:gd name="T0" fmla="*/ 1 w 1068"/>
                  <a:gd name="T1" fmla="*/ 0 h 376"/>
                  <a:gd name="T2" fmla="*/ 0 w 1068"/>
                  <a:gd name="T3" fmla="*/ 0 h 376"/>
                  <a:gd name="T4" fmla="*/ 0 w 1068"/>
                  <a:gd name="T5" fmla="*/ 1 h 376"/>
                  <a:gd name="T6" fmla="*/ 1 w 1068"/>
                  <a:gd name="T7" fmla="*/ 1 h 376"/>
                  <a:gd name="T8" fmla="*/ 3 w 1068"/>
                  <a:gd name="T9" fmla="*/ 1 h 376"/>
                  <a:gd name="T10" fmla="*/ 3 w 1068"/>
                  <a:gd name="T11" fmla="*/ 0 h 376"/>
                  <a:gd name="T12" fmla="*/ 1 w 1068"/>
                  <a:gd name="T13" fmla="*/ 0 h 3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8"/>
                  <a:gd name="T22" fmla="*/ 0 h 376"/>
                  <a:gd name="T23" fmla="*/ 1068 w 1068"/>
                  <a:gd name="T24" fmla="*/ 376 h 3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8" h="376">
                    <a:moveTo>
                      <a:pt x="533" y="0"/>
                    </a:moveTo>
                    <a:cubicBezTo>
                      <a:pt x="242" y="0"/>
                      <a:pt x="0" y="42"/>
                      <a:pt x="0" y="94"/>
                    </a:cubicBezTo>
                    <a:lnTo>
                      <a:pt x="0" y="281"/>
                    </a:lnTo>
                    <a:cubicBezTo>
                      <a:pt x="0" y="333"/>
                      <a:pt x="242" y="375"/>
                      <a:pt x="533" y="375"/>
                    </a:cubicBezTo>
                    <a:cubicBezTo>
                      <a:pt x="824" y="375"/>
                      <a:pt x="1067" y="333"/>
                      <a:pt x="1067" y="281"/>
                    </a:cubicBezTo>
                    <a:lnTo>
                      <a:pt x="1067" y="94"/>
                    </a:lnTo>
                    <a:cubicBezTo>
                      <a:pt x="1067" y="42"/>
                      <a:pt x="825" y="0"/>
                      <a:pt x="533" y="0"/>
                    </a:cubicBez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33" name="Freeform 22"/>
              <p:cNvSpPr>
                <a:spLocks noChangeArrowheads="1"/>
              </p:cNvSpPr>
              <p:nvPr/>
            </p:nvSpPr>
            <p:spPr bwMode="auto">
              <a:xfrm>
                <a:off x="2430" y="4193"/>
                <a:ext cx="242" cy="43"/>
              </a:xfrm>
              <a:custGeom>
                <a:avLst/>
                <a:gdLst>
                  <a:gd name="T0" fmla="*/ 1 w 1068"/>
                  <a:gd name="T1" fmla="*/ 0 h 188"/>
                  <a:gd name="T2" fmla="*/ 0 w 1068"/>
                  <a:gd name="T3" fmla="*/ 0 h 188"/>
                  <a:gd name="T4" fmla="*/ 1 w 1068"/>
                  <a:gd name="T5" fmla="*/ 0 h 188"/>
                  <a:gd name="T6" fmla="*/ 3 w 1068"/>
                  <a:gd name="T7" fmla="*/ 0 h 188"/>
                  <a:gd name="T8" fmla="*/ 1 w 1068"/>
                  <a:gd name="T9" fmla="*/ 0 h 1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8"/>
                  <a:gd name="T16" fmla="*/ 0 h 188"/>
                  <a:gd name="T17" fmla="*/ 1068 w 1068"/>
                  <a:gd name="T18" fmla="*/ 188 h 1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8" h="188">
                    <a:moveTo>
                      <a:pt x="533" y="0"/>
                    </a:moveTo>
                    <a:cubicBezTo>
                      <a:pt x="242" y="0"/>
                      <a:pt x="0" y="42"/>
                      <a:pt x="0" y="94"/>
                    </a:cubicBezTo>
                    <a:cubicBezTo>
                      <a:pt x="0" y="146"/>
                      <a:pt x="242" y="187"/>
                      <a:pt x="533" y="187"/>
                    </a:cubicBezTo>
                    <a:cubicBezTo>
                      <a:pt x="824" y="187"/>
                      <a:pt x="1067" y="144"/>
                      <a:pt x="1067" y="94"/>
                    </a:cubicBezTo>
                    <a:cubicBezTo>
                      <a:pt x="1067" y="44"/>
                      <a:pt x="825" y="0"/>
                      <a:pt x="533" y="0"/>
                    </a:cubicBez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7328" name="Line 23"/>
            <p:cNvSpPr>
              <a:spLocks noChangeShapeType="1"/>
            </p:cNvSpPr>
            <p:nvPr/>
          </p:nvSpPr>
          <p:spPr bwMode="auto">
            <a:xfrm flipV="1">
              <a:off x="2497" y="4130"/>
              <a:ext cx="53" cy="10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29" name="Line 24"/>
            <p:cNvSpPr>
              <a:spLocks noChangeShapeType="1"/>
            </p:cNvSpPr>
            <p:nvPr/>
          </p:nvSpPr>
          <p:spPr bwMode="auto">
            <a:xfrm>
              <a:off x="2553" y="4135"/>
              <a:ext cx="47" cy="9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30" name="Line 25"/>
            <p:cNvSpPr>
              <a:spLocks noChangeShapeType="1"/>
            </p:cNvSpPr>
            <p:nvPr/>
          </p:nvSpPr>
          <p:spPr bwMode="auto">
            <a:xfrm flipV="1">
              <a:off x="2491" y="4155"/>
              <a:ext cx="21" cy="3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31" name="Line 26"/>
            <p:cNvSpPr>
              <a:spLocks noChangeShapeType="1"/>
            </p:cNvSpPr>
            <p:nvPr/>
          </p:nvSpPr>
          <p:spPr bwMode="auto">
            <a:xfrm flipH="1" flipV="1">
              <a:off x="2580" y="4136"/>
              <a:ext cx="31" cy="5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869904" y="929804"/>
            <a:ext cx="4352106" cy="4352106"/>
            <a:chOff x="2688" y="646"/>
            <a:chExt cx="3022" cy="3021"/>
          </a:xfrm>
        </p:grpSpPr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3168" y="646"/>
              <a:ext cx="2542" cy="2591"/>
              <a:chOff x="3168" y="646"/>
              <a:chExt cx="2542" cy="2591"/>
            </a:xfrm>
          </p:grpSpPr>
          <p:sp>
            <p:nvSpPr>
              <p:cNvPr id="267318" name="AutoShape 29"/>
              <p:cNvSpPr>
                <a:spLocks noChangeArrowheads="1"/>
              </p:cNvSpPr>
              <p:nvPr/>
            </p:nvSpPr>
            <p:spPr bwMode="auto">
              <a:xfrm>
                <a:off x="3168" y="657"/>
                <a:ext cx="2543" cy="2582"/>
              </a:xfrm>
              <a:prstGeom prst="roundRect">
                <a:avLst>
                  <a:gd name="adj" fmla="val 37"/>
                </a:avLst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pic>
            <p:nvPicPr>
              <p:cNvPr id="267319" name="Picture 3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40" y="778"/>
                <a:ext cx="2256" cy="2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320" name="Freeform 31"/>
              <p:cNvSpPr>
                <a:spLocks noChangeArrowheads="1"/>
              </p:cNvSpPr>
              <p:nvPr/>
            </p:nvSpPr>
            <p:spPr bwMode="auto">
              <a:xfrm>
                <a:off x="3211" y="646"/>
                <a:ext cx="2490" cy="2582"/>
              </a:xfrm>
              <a:custGeom>
                <a:avLst/>
                <a:gdLst>
                  <a:gd name="T0" fmla="*/ 15 w 10979"/>
                  <a:gd name="T1" fmla="*/ 0 h 11385"/>
                  <a:gd name="T2" fmla="*/ 29 w 10979"/>
                  <a:gd name="T3" fmla="*/ 15 h 11385"/>
                  <a:gd name="T4" fmla="*/ 15 w 10979"/>
                  <a:gd name="T5" fmla="*/ 30 h 11385"/>
                  <a:gd name="T6" fmla="*/ 0 w 10979"/>
                  <a:gd name="T7" fmla="*/ 15 h 11385"/>
                  <a:gd name="T8" fmla="*/ 15 w 10979"/>
                  <a:gd name="T9" fmla="*/ 0 h 11385"/>
                  <a:gd name="T10" fmla="*/ 15 w 10979"/>
                  <a:gd name="T11" fmla="*/ 3 h 11385"/>
                  <a:gd name="T12" fmla="*/ 26 w 10979"/>
                  <a:gd name="T13" fmla="*/ 15 h 11385"/>
                  <a:gd name="T14" fmla="*/ 15 w 10979"/>
                  <a:gd name="T15" fmla="*/ 27 h 11385"/>
                  <a:gd name="T16" fmla="*/ 3 w 10979"/>
                  <a:gd name="T17" fmla="*/ 15 h 11385"/>
                  <a:gd name="T18" fmla="*/ 15 w 10979"/>
                  <a:gd name="T19" fmla="*/ 3 h 113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79"/>
                  <a:gd name="T31" fmla="*/ 0 h 11385"/>
                  <a:gd name="T32" fmla="*/ 10979 w 10979"/>
                  <a:gd name="T33" fmla="*/ 11385 h 1138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79" h="11385">
                    <a:moveTo>
                      <a:pt x="5488" y="0"/>
                    </a:moveTo>
                    <a:cubicBezTo>
                      <a:pt x="8600" y="0"/>
                      <a:pt x="10978" y="2464"/>
                      <a:pt x="10978" y="5691"/>
                    </a:cubicBezTo>
                    <a:cubicBezTo>
                      <a:pt x="10978" y="8918"/>
                      <a:pt x="8600" y="11384"/>
                      <a:pt x="5488" y="11384"/>
                    </a:cubicBezTo>
                    <a:cubicBezTo>
                      <a:pt x="2376" y="11384"/>
                      <a:pt x="0" y="8918"/>
                      <a:pt x="0" y="5691"/>
                    </a:cubicBezTo>
                    <a:cubicBezTo>
                      <a:pt x="0" y="2464"/>
                      <a:pt x="2376" y="0"/>
                      <a:pt x="5488" y="0"/>
                    </a:cubicBezTo>
                    <a:close/>
                    <a:moveTo>
                      <a:pt x="5487" y="1312"/>
                    </a:moveTo>
                    <a:cubicBezTo>
                      <a:pt x="7881" y="1312"/>
                      <a:pt x="9711" y="3208"/>
                      <a:pt x="9711" y="5691"/>
                    </a:cubicBezTo>
                    <a:cubicBezTo>
                      <a:pt x="9711" y="8174"/>
                      <a:pt x="7881" y="10071"/>
                      <a:pt x="5487" y="10071"/>
                    </a:cubicBezTo>
                    <a:cubicBezTo>
                      <a:pt x="3093" y="10071"/>
                      <a:pt x="1264" y="8175"/>
                      <a:pt x="1264" y="5691"/>
                    </a:cubicBezTo>
                    <a:cubicBezTo>
                      <a:pt x="1264" y="3207"/>
                      <a:pt x="3093" y="1312"/>
                      <a:pt x="5487" y="13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21" name="Freeform 32"/>
              <p:cNvSpPr>
                <a:spLocks noChangeArrowheads="1"/>
              </p:cNvSpPr>
              <p:nvPr/>
            </p:nvSpPr>
            <p:spPr bwMode="auto">
              <a:xfrm>
                <a:off x="3189" y="732"/>
                <a:ext cx="935" cy="841"/>
              </a:xfrm>
              <a:custGeom>
                <a:avLst/>
                <a:gdLst>
                  <a:gd name="T0" fmla="*/ 0 w 4124"/>
                  <a:gd name="T1" fmla="*/ 0 h 3709"/>
                  <a:gd name="T2" fmla="*/ 11 w 4124"/>
                  <a:gd name="T3" fmla="*/ 0 h 3709"/>
                  <a:gd name="T4" fmla="*/ 3 w 4124"/>
                  <a:gd name="T5" fmla="*/ 10 h 3709"/>
                  <a:gd name="T6" fmla="*/ 1 w 4124"/>
                  <a:gd name="T7" fmla="*/ 9 h 3709"/>
                  <a:gd name="T8" fmla="*/ 0 w 4124"/>
                  <a:gd name="T9" fmla="*/ 0 h 37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24"/>
                  <a:gd name="T16" fmla="*/ 0 h 3709"/>
                  <a:gd name="T17" fmla="*/ 4124 w 4124"/>
                  <a:gd name="T18" fmla="*/ 3709 h 37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24" h="3709">
                    <a:moveTo>
                      <a:pt x="0" y="0"/>
                    </a:moveTo>
                    <a:lnTo>
                      <a:pt x="4123" y="47"/>
                    </a:lnTo>
                    <a:lnTo>
                      <a:pt x="1124" y="3708"/>
                    </a:lnTo>
                    <a:lnTo>
                      <a:pt x="234" y="34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22" name="Freeform 33"/>
              <p:cNvSpPr>
                <a:spLocks noChangeArrowheads="1"/>
              </p:cNvSpPr>
              <p:nvPr/>
            </p:nvSpPr>
            <p:spPr bwMode="auto">
              <a:xfrm>
                <a:off x="4732" y="700"/>
                <a:ext cx="935" cy="842"/>
              </a:xfrm>
              <a:custGeom>
                <a:avLst/>
                <a:gdLst>
                  <a:gd name="T0" fmla="*/ 11 w 4125"/>
                  <a:gd name="T1" fmla="*/ 0 h 3711"/>
                  <a:gd name="T2" fmla="*/ 0 w 4125"/>
                  <a:gd name="T3" fmla="*/ 0 h 3711"/>
                  <a:gd name="T4" fmla="*/ 8 w 4125"/>
                  <a:gd name="T5" fmla="*/ 10 h 3711"/>
                  <a:gd name="T6" fmla="*/ 10 w 4125"/>
                  <a:gd name="T7" fmla="*/ 9 h 3711"/>
                  <a:gd name="T8" fmla="*/ 11 w 4125"/>
                  <a:gd name="T9" fmla="*/ 0 h 37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25"/>
                  <a:gd name="T16" fmla="*/ 0 h 3711"/>
                  <a:gd name="T17" fmla="*/ 4125 w 4125"/>
                  <a:gd name="T18" fmla="*/ 3711 h 37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25" h="3711">
                    <a:moveTo>
                      <a:pt x="4124" y="0"/>
                    </a:moveTo>
                    <a:lnTo>
                      <a:pt x="0" y="47"/>
                    </a:lnTo>
                    <a:lnTo>
                      <a:pt x="3000" y="3710"/>
                    </a:lnTo>
                    <a:lnTo>
                      <a:pt x="3890" y="3425"/>
                    </a:lnTo>
                    <a:lnTo>
                      <a:pt x="4124" y="0"/>
                    </a:lnTo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23" name="Freeform 34"/>
              <p:cNvSpPr>
                <a:spLocks noChangeArrowheads="1"/>
              </p:cNvSpPr>
              <p:nvPr/>
            </p:nvSpPr>
            <p:spPr bwMode="auto">
              <a:xfrm>
                <a:off x="3168" y="2331"/>
                <a:ext cx="935" cy="842"/>
              </a:xfrm>
              <a:custGeom>
                <a:avLst/>
                <a:gdLst>
                  <a:gd name="T0" fmla="*/ 0 w 4125"/>
                  <a:gd name="T1" fmla="*/ 10 h 3711"/>
                  <a:gd name="T2" fmla="*/ 11 w 4125"/>
                  <a:gd name="T3" fmla="*/ 10 h 3711"/>
                  <a:gd name="T4" fmla="*/ 3 w 4125"/>
                  <a:gd name="T5" fmla="*/ 0 h 3711"/>
                  <a:gd name="T6" fmla="*/ 1 w 4125"/>
                  <a:gd name="T7" fmla="*/ 1 h 3711"/>
                  <a:gd name="T8" fmla="*/ 0 w 4125"/>
                  <a:gd name="T9" fmla="*/ 10 h 37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25"/>
                  <a:gd name="T16" fmla="*/ 0 h 3711"/>
                  <a:gd name="T17" fmla="*/ 4125 w 4125"/>
                  <a:gd name="T18" fmla="*/ 3711 h 37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25" h="3711">
                    <a:moveTo>
                      <a:pt x="0" y="3710"/>
                    </a:moveTo>
                    <a:lnTo>
                      <a:pt x="4124" y="3662"/>
                    </a:lnTo>
                    <a:lnTo>
                      <a:pt x="1124" y="0"/>
                    </a:lnTo>
                    <a:lnTo>
                      <a:pt x="234" y="285"/>
                    </a:lnTo>
                    <a:lnTo>
                      <a:pt x="0" y="3710"/>
                    </a:lnTo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24" name="Freeform 35"/>
              <p:cNvSpPr>
                <a:spLocks noChangeArrowheads="1"/>
              </p:cNvSpPr>
              <p:nvPr/>
            </p:nvSpPr>
            <p:spPr bwMode="auto">
              <a:xfrm>
                <a:off x="4774" y="2299"/>
                <a:ext cx="935" cy="842"/>
              </a:xfrm>
              <a:custGeom>
                <a:avLst/>
                <a:gdLst>
                  <a:gd name="T0" fmla="*/ 11 w 4125"/>
                  <a:gd name="T1" fmla="*/ 10 h 3711"/>
                  <a:gd name="T2" fmla="*/ 0 w 4125"/>
                  <a:gd name="T3" fmla="*/ 10 h 3711"/>
                  <a:gd name="T4" fmla="*/ 8 w 4125"/>
                  <a:gd name="T5" fmla="*/ 0 h 3711"/>
                  <a:gd name="T6" fmla="*/ 10 w 4125"/>
                  <a:gd name="T7" fmla="*/ 1 h 3711"/>
                  <a:gd name="T8" fmla="*/ 11 w 4125"/>
                  <a:gd name="T9" fmla="*/ 10 h 37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25"/>
                  <a:gd name="T16" fmla="*/ 0 h 3711"/>
                  <a:gd name="T17" fmla="*/ 4125 w 4125"/>
                  <a:gd name="T18" fmla="*/ 3711 h 37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25" h="3711">
                    <a:moveTo>
                      <a:pt x="4124" y="3710"/>
                    </a:moveTo>
                    <a:lnTo>
                      <a:pt x="0" y="3662"/>
                    </a:lnTo>
                    <a:lnTo>
                      <a:pt x="3001" y="0"/>
                    </a:lnTo>
                    <a:lnTo>
                      <a:pt x="3890" y="284"/>
                    </a:lnTo>
                    <a:lnTo>
                      <a:pt x="4124" y="3710"/>
                    </a:lnTo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25" name="Oval 36"/>
              <p:cNvSpPr>
                <a:spLocks noChangeArrowheads="1"/>
              </p:cNvSpPr>
              <p:nvPr/>
            </p:nvSpPr>
            <p:spPr bwMode="auto">
              <a:xfrm>
                <a:off x="3477" y="948"/>
                <a:ext cx="1947" cy="1977"/>
              </a:xfrm>
              <a:prstGeom prst="ellipse">
                <a:avLst/>
              </a:prstGeom>
              <a:noFill/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267317" name="Line 37"/>
            <p:cNvSpPr>
              <a:spLocks noChangeShapeType="1"/>
            </p:cNvSpPr>
            <p:nvPr/>
          </p:nvSpPr>
          <p:spPr bwMode="auto">
            <a:xfrm flipV="1">
              <a:off x="2688" y="2661"/>
              <a:ext cx="1042" cy="1008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7270" name="Line 38"/>
          <p:cNvSpPr>
            <a:spLocks noChangeShapeType="1"/>
          </p:cNvSpPr>
          <p:nvPr/>
        </p:nvSpPr>
        <p:spPr bwMode="auto">
          <a:xfrm flipV="1">
            <a:off x="5568777" y="2581797"/>
            <a:ext cx="2474639" cy="305842"/>
          </a:xfrm>
          <a:prstGeom prst="line">
            <a:avLst/>
          </a:prstGeom>
          <a:noFill/>
          <a:ln w="3816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271" name="Text Box 39"/>
          <p:cNvSpPr txBox="1">
            <a:spLocks noChangeArrowheads="1"/>
          </p:cNvSpPr>
          <p:nvPr/>
        </p:nvSpPr>
        <p:spPr bwMode="auto">
          <a:xfrm>
            <a:off x="5076527" y="4365501"/>
            <a:ext cx="3220269" cy="93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5" tIns="42450" rIns="81635" bIns="42450">
            <a:prstTxWarp prst="textNoShape">
              <a:avLst/>
            </a:prstTxWarp>
            <a:spAutoFit/>
          </a:bodyPr>
          <a:lstStyle/>
          <a:p>
            <a:pPr defTabSz="582641" hangingPunct="0">
              <a:lnSpc>
                <a:spcPct val="91000"/>
              </a:lnSpc>
              <a:buClr>
                <a:srgbClr val="000000"/>
              </a:buClr>
              <a:buSzPct val="45000"/>
              <a:tabLst>
                <a:tab pos="462095" algn="l"/>
                <a:tab pos="923074" algn="l"/>
                <a:tab pos="1385169" algn="l"/>
                <a:tab pos="1847264" algn="l"/>
              </a:tabLst>
            </a:pPr>
            <a:r>
              <a:rPr lang="en-GB" sz="2000" dirty="0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Better </a:t>
            </a:r>
            <a:r>
              <a:rPr lang="en-GB" sz="2000" dirty="0" err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bkgd</a:t>
            </a:r>
            <a:r>
              <a:rPr lang="en-GB" sz="2000" dirty="0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reduction </a:t>
            </a:r>
          </a:p>
          <a:p>
            <a:pPr defTabSz="582641" hangingPunct="0">
              <a:lnSpc>
                <a:spcPct val="91000"/>
              </a:lnSpc>
              <a:buClr>
                <a:srgbClr val="000000"/>
              </a:buClr>
              <a:buSzPct val="45000"/>
              <a:tabLst>
                <a:tab pos="462095" algn="l"/>
                <a:tab pos="923074" algn="l"/>
                <a:tab pos="1385169" algn="l"/>
                <a:tab pos="1847264" algn="l"/>
              </a:tabLst>
            </a:pPr>
            <a:r>
              <a:rPr lang="en-GB" sz="2000" dirty="0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Better angular resolution</a:t>
            </a:r>
          </a:p>
          <a:p>
            <a:pPr defTabSz="582641" hangingPunct="0">
              <a:lnSpc>
                <a:spcPct val="91000"/>
              </a:lnSpc>
              <a:buClr>
                <a:srgbClr val="000000"/>
              </a:buClr>
              <a:buSzPct val="45000"/>
              <a:tabLst>
                <a:tab pos="462095" algn="l"/>
                <a:tab pos="923074" algn="l"/>
                <a:tab pos="1385169" algn="l"/>
                <a:tab pos="1847264" algn="l"/>
              </a:tabLst>
            </a:pPr>
            <a:r>
              <a:rPr lang="en-GB" sz="2000" dirty="0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Better energy resolution</a:t>
            </a:r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2482453" y="1444377"/>
            <a:ext cx="4078635" cy="4380012"/>
            <a:chOff x="1724" y="1003"/>
            <a:chExt cx="2832" cy="3041"/>
          </a:xfrm>
        </p:grpSpPr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1724" y="3501"/>
              <a:ext cx="310" cy="543"/>
              <a:chOff x="1724" y="3501"/>
              <a:chExt cx="310" cy="543"/>
            </a:xfrm>
          </p:grpSpPr>
          <p:grpSp>
            <p:nvGrpSpPr>
              <p:cNvPr id="12" name="Group 42"/>
              <p:cNvGrpSpPr>
                <a:grpSpLocks/>
              </p:cNvGrpSpPr>
              <p:nvPr/>
            </p:nvGrpSpPr>
            <p:grpSpPr bwMode="auto">
              <a:xfrm>
                <a:off x="1724" y="3501"/>
                <a:ext cx="310" cy="411"/>
                <a:chOff x="1724" y="3501"/>
                <a:chExt cx="310" cy="411"/>
              </a:xfrm>
            </p:grpSpPr>
            <p:sp>
              <p:nvSpPr>
                <p:cNvPr id="267307" name="Oval 43"/>
                <p:cNvSpPr>
                  <a:spLocks noChangeArrowheads="1"/>
                </p:cNvSpPr>
                <p:nvPr/>
              </p:nvSpPr>
              <p:spPr bwMode="auto">
                <a:xfrm rot="-60000">
                  <a:off x="1781" y="3871"/>
                  <a:ext cx="210" cy="43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67308" name="Oval 44"/>
                <p:cNvSpPr>
                  <a:spLocks noChangeArrowheads="1"/>
                </p:cNvSpPr>
                <p:nvPr/>
              </p:nvSpPr>
              <p:spPr bwMode="auto">
                <a:xfrm rot="-60000">
                  <a:off x="1751" y="3843"/>
                  <a:ext cx="266" cy="58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67309" name="Oval 45"/>
                <p:cNvSpPr>
                  <a:spLocks noChangeArrowheads="1"/>
                </p:cNvSpPr>
                <p:nvPr/>
              </p:nvSpPr>
              <p:spPr bwMode="auto">
                <a:xfrm rot="-60000">
                  <a:off x="1727" y="3838"/>
                  <a:ext cx="308" cy="52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grpSp>
              <p:nvGrpSpPr>
                <p:cNvPr id="13" name="Group 46"/>
                <p:cNvGrpSpPr>
                  <a:grpSpLocks/>
                </p:cNvGrpSpPr>
                <p:nvPr/>
              </p:nvGrpSpPr>
              <p:grpSpPr bwMode="auto">
                <a:xfrm>
                  <a:off x="1860" y="3501"/>
                  <a:ext cx="51" cy="67"/>
                  <a:chOff x="1860" y="3501"/>
                  <a:chExt cx="51" cy="67"/>
                </a:xfrm>
              </p:grpSpPr>
              <p:sp>
                <p:nvSpPr>
                  <p:cNvPr id="267314" name="Freeform 47"/>
                  <p:cNvSpPr>
                    <a:spLocks noChangeArrowheads="1"/>
                  </p:cNvSpPr>
                  <p:nvPr/>
                </p:nvSpPr>
                <p:spPr bwMode="auto">
                  <a:xfrm>
                    <a:off x="1860" y="3501"/>
                    <a:ext cx="52" cy="68"/>
                  </a:xfrm>
                  <a:custGeom>
                    <a:avLst/>
                    <a:gdLst>
                      <a:gd name="T0" fmla="*/ 0 w 230"/>
                      <a:gd name="T1" fmla="*/ 0 h 299"/>
                      <a:gd name="T2" fmla="*/ 0 w 230"/>
                      <a:gd name="T3" fmla="*/ 0 h 299"/>
                      <a:gd name="T4" fmla="*/ 0 w 230"/>
                      <a:gd name="T5" fmla="*/ 1 h 299"/>
                      <a:gd name="T6" fmla="*/ 0 w 230"/>
                      <a:gd name="T7" fmla="*/ 1 h 299"/>
                      <a:gd name="T8" fmla="*/ 1 w 230"/>
                      <a:gd name="T9" fmla="*/ 1 h 299"/>
                      <a:gd name="T10" fmla="*/ 1 w 230"/>
                      <a:gd name="T11" fmla="*/ 0 h 299"/>
                      <a:gd name="T12" fmla="*/ 0 w 230"/>
                      <a:gd name="T13" fmla="*/ 0 h 29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30"/>
                      <a:gd name="T22" fmla="*/ 0 h 299"/>
                      <a:gd name="T23" fmla="*/ 230 w 230"/>
                      <a:gd name="T24" fmla="*/ 299 h 29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30" h="299">
                        <a:moveTo>
                          <a:pt x="112" y="1"/>
                        </a:moveTo>
                        <a:cubicBezTo>
                          <a:pt x="51" y="1"/>
                          <a:pt x="0" y="19"/>
                          <a:pt x="0" y="39"/>
                        </a:cubicBezTo>
                        <a:lnTo>
                          <a:pt x="4" y="261"/>
                        </a:lnTo>
                        <a:cubicBezTo>
                          <a:pt x="2" y="282"/>
                          <a:pt x="54" y="298"/>
                          <a:pt x="116" y="298"/>
                        </a:cubicBezTo>
                        <a:cubicBezTo>
                          <a:pt x="178" y="297"/>
                          <a:pt x="227" y="281"/>
                          <a:pt x="229" y="261"/>
                        </a:cubicBezTo>
                        <a:lnTo>
                          <a:pt x="225" y="39"/>
                        </a:lnTo>
                        <a:cubicBezTo>
                          <a:pt x="225" y="19"/>
                          <a:pt x="174" y="0"/>
                          <a:pt x="112" y="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7315" name="Freeform 48"/>
                  <p:cNvSpPr>
                    <a:spLocks noChangeArrowheads="1"/>
                  </p:cNvSpPr>
                  <p:nvPr/>
                </p:nvSpPr>
                <p:spPr bwMode="auto">
                  <a:xfrm>
                    <a:off x="1860" y="3501"/>
                    <a:ext cx="52" cy="17"/>
                  </a:xfrm>
                  <a:custGeom>
                    <a:avLst/>
                    <a:gdLst>
                      <a:gd name="T0" fmla="*/ 0 w 228"/>
                      <a:gd name="T1" fmla="*/ 0 h 77"/>
                      <a:gd name="T2" fmla="*/ 0 w 228"/>
                      <a:gd name="T3" fmla="*/ 0 h 77"/>
                      <a:gd name="T4" fmla="*/ 0 w 228"/>
                      <a:gd name="T5" fmla="*/ 0 h 77"/>
                      <a:gd name="T6" fmla="*/ 1 w 228"/>
                      <a:gd name="T7" fmla="*/ 0 h 77"/>
                      <a:gd name="T8" fmla="*/ 0 w 228"/>
                      <a:gd name="T9" fmla="*/ 0 h 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8"/>
                      <a:gd name="T16" fmla="*/ 0 h 77"/>
                      <a:gd name="T17" fmla="*/ 228 w 228"/>
                      <a:gd name="T18" fmla="*/ 77 h 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8" h="77">
                        <a:moveTo>
                          <a:pt x="112" y="1"/>
                        </a:moveTo>
                        <a:cubicBezTo>
                          <a:pt x="51" y="1"/>
                          <a:pt x="0" y="19"/>
                          <a:pt x="0" y="39"/>
                        </a:cubicBezTo>
                        <a:cubicBezTo>
                          <a:pt x="1" y="59"/>
                          <a:pt x="53" y="76"/>
                          <a:pt x="114" y="76"/>
                        </a:cubicBezTo>
                        <a:cubicBezTo>
                          <a:pt x="175" y="75"/>
                          <a:pt x="227" y="59"/>
                          <a:pt x="225" y="39"/>
                        </a:cubicBezTo>
                        <a:cubicBezTo>
                          <a:pt x="224" y="19"/>
                          <a:pt x="174" y="0"/>
                          <a:pt x="112" y="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7311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724" y="3534"/>
                  <a:ext cx="134" cy="330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312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1881" y="3537"/>
                  <a:ext cx="6" cy="353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313" name="Line 51"/>
                <p:cNvSpPr>
                  <a:spLocks noChangeShapeType="1"/>
                </p:cNvSpPr>
                <p:nvPr/>
              </p:nvSpPr>
              <p:spPr bwMode="auto">
                <a:xfrm flipH="1" flipV="1">
                  <a:off x="1907" y="3531"/>
                  <a:ext cx="126" cy="327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52"/>
              <p:cNvGrpSpPr>
                <a:grpSpLocks/>
              </p:cNvGrpSpPr>
              <p:nvPr/>
            </p:nvGrpSpPr>
            <p:grpSpPr bwMode="auto">
              <a:xfrm>
                <a:off x="1768" y="3960"/>
                <a:ext cx="241" cy="84"/>
                <a:chOff x="1768" y="3960"/>
                <a:chExt cx="241" cy="84"/>
              </a:xfrm>
            </p:grpSpPr>
            <p:sp>
              <p:nvSpPr>
                <p:cNvPr id="267305" name="Freeform 53"/>
                <p:cNvSpPr>
                  <a:spLocks noChangeArrowheads="1"/>
                </p:cNvSpPr>
                <p:nvPr/>
              </p:nvSpPr>
              <p:spPr bwMode="auto">
                <a:xfrm>
                  <a:off x="1768" y="3960"/>
                  <a:ext cx="242" cy="85"/>
                </a:xfrm>
                <a:custGeom>
                  <a:avLst/>
                  <a:gdLst>
                    <a:gd name="T0" fmla="*/ 1 w 1069"/>
                    <a:gd name="T1" fmla="*/ 0 h 376"/>
                    <a:gd name="T2" fmla="*/ 0 w 1069"/>
                    <a:gd name="T3" fmla="*/ 0 h 376"/>
                    <a:gd name="T4" fmla="*/ 0 w 1069"/>
                    <a:gd name="T5" fmla="*/ 1 h 376"/>
                    <a:gd name="T6" fmla="*/ 1 w 1069"/>
                    <a:gd name="T7" fmla="*/ 1 h 376"/>
                    <a:gd name="T8" fmla="*/ 3 w 1069"/>
                    <a:gd name="T9" fmla="*/ 1 h 376"/>
                    <a:gd name="T10" fmla="*/ 3 w 1069"/>
                    <a:gd name="T11" fmla="*/ 0 h 376"/>
                    <a:gd name="T12" fmla="*/ 1 w 1069"/>
                    <a:gd name="T13" fmla="*/ 0 h 3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9"/>
                    <a:gd name="T22" fmla="*/ 0 h 376"/>
                    <a:gd name="T23" fmla="*/ 1069 w 1069"/>
                    <a:gd name="T24" fmla="*/ 376 h 37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9" h="376">
                      <a:moveTo>
                        <a:pt x="534" y="0"/>
                      </a:moveTo>
                      <a:cubicBezTo>
                        <a:pt x="243" y="0"/>
                        <a:pt x="0" y="42"/>
                        <a:pt x="0" y="93"/>
                      </a:cubicBezTo>
                      <a:lnTo>
                        <a:pt x="0" y="281"/>
                      </a:lnTo>
                      <a:cubicBezTo>
                        <a:pt x="0" y="333"/>
                        <a:pt x="243" y="375"/>
                        <a:pt x="534" y="375"/>
                      </a:cubicBezTo>
                      <a:cubicBezTo>
                        <a:pt x="825" y="375"/>
                        <a:pt x="1068" y="333"/>
                        <a:pt x="1068" y="281"/>
                      </a:cubicBezTo>
                      <a:lnTo>
                        <a:pt x="1068" y="93"/>
                      </a:lnTo>
                      <a:cubicBezTo>
                        <a:pt x="1068" y="42"/>
                        <a:pt x="826" y="0"/>
                        <a:pt x="534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306" name="Freeform 54"/>
                <p:cNvSpPr>
                  <a:spLocks noChangeArrowheads="1"/>
                </p:cNvSpPr>
                <p:nvPr/>
              </p:nvSpPr>
              <p:spPr bwMode="auto">
                <a:xfrm>
                  <a:off x="1768" y="3960"/>
                  <a:ext cx="242" cy="43"/>
                </a:xfrm>
                <a:custGeom>
                  <a:avLst/>
                  <a:gdLst>
                    <a:gd name="T0" fmla="*/ 1 w 1069"/>
                    <a:gd name="T1" fmla="*/ 0 h 188"/>
                    <a:gd name="T2" fmla="*/ 0 w 1069"/>
                    <a:gd name="T3" fmla="*/ 0 h 188"/>
                    <a:gd name="T4" fmla="*/ 1 w 1069"/>
                    <a:gd name="T5" fmla="*/ 0 h 188"/>
                    <a:gd name="T6" fmla="*/ 3 w 1069"/>
                    <a:gd name="T7" fmla="*/ 0 h 188"/>
                    <a:gd name="T8" fmla="*/ 1 w 1069"/>
                    <a:gd name="T9" fmla="*/ 0 h 1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9"/>
                    <a:gd name="T16" fmla="*/ 0 h 188"/>
                    <a:gd name="T17" fmla="*/ 1069 w 1069"/>
                    <a:gd name="T18" fmla="*/ 188 h 1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9" h="188">
                      <a:moveTo>
                        <a:pt x="534" y="0"/>
                      </a:moveTo>
                      <a:cubicBezTo>
                        <a:pt x="243" y="0"/>
                        <a:pt x="0" y="42"/>
                        <a:pt x="0" y="93"/>
                      </a:cubicBezTo>
                      <a:cubicBezTo>
                        <a:pt x="0" y="144"/>
                        <a:pt x="243" y="187"/>
                        <a:pt x="534" y="187"/>
                      </a:cubicBezTo>
                      <a:cubicBezTo>
                        <a:pt x="825" y="187"/>
                        <a:pt x="1068" y="144"/>
                        <a:pt x="1068" y="93"/>
                      </a:cubicBezTo>
                      <a:cubicBezTo>
                        <a:pt x="1068" y="42"/>
                        <a:pt x="826" y="0"/>
                        <a:pt x="534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7301" name="Line 55"/>
              <p:cNvSpPr>
                <a:spLocks noChangeShapeType="1"/>
              </p:cNvSpPr>
              <p:nvPr/>
            </p:nvSpPr>
            <p:spPr bwMode="auto">
              <a:xfrm flipV="1">
                <a:off x="1834" y="3897"/>
                <a:ext cx="53" cy="10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02" name="Line 56"/>
              <p:cNvSpPr>
                <a:spLocks noChangeShapeType="1"/>
              </p:cNvSpPr>
              <p:nvPr/>
            </p:nvSpPr>
            <p:spPr bwMode="auto">
              <a:xfrm>
                <a:off x="1891" y="3902"/>
                <a:ext cx="47" cy="9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03" name="Line 57"/>
              <p:cNvSpPr>
                <a:spLocks noChangeShapeType="1"/>
              </p:cNvSpPr>
              <p:nvPr/>
            </p:nvSpPr>
            <p:spPr bwMode="auto">
              <a:xfrm flipV="1">
                <a:off x="1828" y="3922"/>
                <a:ext cx="21" cy="3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304" name="Line 58"/>
              <p:cNvSpPr>
                <a:spLocks noChangeShapeType="1"/>
              </p:cNvSpPr>
              <p:nvPr/>
            </p:nvSpPr>
            <p:spPr bwMode="auto">
              <a:xfrm flipH="1" flipV="1">
                <a:off x="1918" y="3904"/>
                <a:ext cx="31" cy="5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7297" name="Oval 59"/>
            <p:cNvSpPr>
              <a:spLocks noChangeArrowheads="1"/>
            </p:cNvSpPr>
            <p:nvPr/>
          </p:nvSpPr>
          <p:spPr bwMode="auto">
            <a:xfrm rot="3120000">
              <a:off x="3767" y="1381"/>
              <a:ext cx="667" cy="194"/>
            </a:xfrm>
            <a:prstGeom prst="ellipse">
              <a:avLst/>
            </a:prstGeom>
            <a:gradFill rotWithShape="0">
              <a:gsLst>
                <a:gs pos="0">
                  <a:srgbClr val="3366CC"/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7298" name="Line 60"/>
            <p:cNvSpPr>
              <a:spLocks noChangeShapeType="1"/>
            </p:cNvSpPr>
            <p:nvPr/>
          </p:nvSpPr>
          <p:spPr bwMode="auto">
            <a:xfrm>
              <a:off x="3716" y="1003"/>
              <a:ext cx="841" cy="1032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61"/>
          <p:cNvGrpSpPr>
            <a:grpSpLocks/>
          </p:cNvGrpSpPr>
          <p:nvPr/>
        </p:nvGrpSpPr>
        <p:grpSpPr bwMode="auto">
          <a:xfrm>
            <a:off x="1897559" y="2597424"/>
            <a:ext cx="4588744" cy="3943573"/>
            <a:chOff x="1317" y="1803"/>
            <a:chExt cx="3188" cy="2738"/>
          </a:xfrm>
        </p:grpSpPr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1317" y="3998"/>
              <a:ext cx="310" cy="543"/>
              <a:chOff x="1317" y="3998"/>
              <a:chExt cx="310" cy="543"/>
            </a:xfrm>
          </p:grpSpPr>
          <p:grpSp>
            <p:nvGrpSpPr>
              <p:cNvPr id="17" name="Group 63"/>
              <p:cNvGrpSpPr>
                <a:grpSpLocks/>
              </p:cNvGrpSpPr>
              <p:nvPr/>
            </p:nvGrpSpPr>
            <p:grpSpPr bwMode="auto">
              <a:xfrm>
                <a:off x="1317" y="3998"/>
                <a:ext cx="310" cy="411"/>
                <a:chOff x="1317" y="3998"/>
                <a:chExt cx="310" cy="411"/>
              </a:xfrm>
            </p:grpSpPr>
            <p:sp>
              <p:nvSpPr>
                <p:cNvPr id="267287" name="Oval 64"/>
                <p:cNvSpPr>
                  <a:spLocks noChangeArrowheads="1"/>
                </p:cNvSpPr>
                <p:nvPr/>
              </p:nvSpPr>
              <p:spPr bwMode="auto">
                <a:xfrm rot="-60000">
                  <a:off x="1374" y="4368"/>
                  <a:ext cx="210" cy="43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67288" name="Oval 65"/>
                <p:cNvSpPr>
                  <a:spLocks noChangeArrowheads="1"/>
                </p:cNvSpPr>
                <p:nvPr/>
              </p:nvSpPr>
              <p:spPr bwMode="auto">
                <a:xfrm rot="-60000">
                  <a:off x="1344" y="4341"/>
                  <a:ext cx="266" cy="58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sp>
              <p:nvSpPr>
                <p:cNvPr id="267289" name="Oval 66"/>
                <p:cNvSpPr>
                  <a:spLocks noChangeArrowheads="1"/>
                </p:cNvSpPr>
                <p:nvPr/>
              </p:nvSpPr>
              <p:spPr bwMode="auto">
                <a:xfrm rot="-60000">
                  <a:off x="1320" y="4335"/>
                  <a:ext cx="308" cy="52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s-ES"/>
                </a:p>
              </p:txBody>
            </p:sp>
            <p:grpSp>
              <p:nvGrpSpPr>
                <p:cNvPr id="18" name="Group 67"/>
                <p:cNvGrpSpPr>
                  <a:grpSpLocks/>
                </p:cNvGrpSpPr>
                <p:nvPr/>
              </p:nvGrpSpPr>
              <p:grpSpPr bwMode="auto">
                <a:xfrm>
                  <a:off x="1453" y="3998"/>
                  <a:ext cx="51" cy="67"/>
                  <a:chOff x="1453" y="3998"/>
                  <a:chExt cx="51" cy="67"/>
                </a:xfrm>
              </p:grpSpPr>
              <p:sp>
                <p:nvSpPr>
                  <p:cNvPr id="267294" name="Freeform 68"/>
                  <p:cNvSpPr>
                    <a:spLocks noChangeArrowheads="1"/>
                  </p:cNvSpPr>
                  <p:nvPr/>
                </p:nvSpPr>
                <p:spPr bwMode="auto">
                  <a:xfrm>
                    <a:off x="1453" y="3998"/>
                    <a:ext cx="52" cy="68"/>
                  </a:xfrm>
                  <a:custGeom>
                    <a:avLst/>
                    <a:gdLst>
                      <a:gd name="T0" fmla="*/ 0 w 230"/>
                      <a:gd name="T1" fmla="*/ 0 h 300"/>
                      <a:gd name="T2" fmla="*/ 0 w 230"/>
                      <a:gd name="T3" fmla="*/ 0 h 300"/>
                      <a:gd name="T4" fmla="*/ 0 w 230"/>
                      <a:gd name="T5" fmla="*/ 1 h 300"/>
                      <a:gd name="T6" fmla="*/ 0 w 230"/>
                      <a:gd name="T7" fmla="*/ 1 h 300"/>
                      <a:gd name="T8" fmla="*/ 1 w 230"/>
                      <a:gd name="T9" fmla="*/ 1 h 300"/>
                      <a:gd name="T10" fmla="*/ 1 w 230"/>
                      <a:gd name="T11" fmla="*/ 0 h 300"/>
                      <a:gd name="T12" fmla="*/ 0 w 230"/>
                      <a:gd name="T13" fmla="*/ 0 h 30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30"/>
                      <a:gd name="T22" fmla="*/ 0 h 300"/>
                      <a:gd name="T23" fmla="*/ 230 w 230"/>
                      <a:gd name="T24" fmla="*/ 300 h 30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30" h="300">
                        <a:moveTo>
                          <a:pt x="113" y="2"/>
                        </a:moveTo>
                        <a:cubicBezTo>
                          <a:pt x="51" y="0"/>
                          <a:pt x="0" y="20"/>
                          <a:pt x="0" y="40"/>
                        </a:cubicBezTo>
                        <a:lnTo>
                          <a:pt x="5" y="262"/>
                        </a:lnTo>
                        <a:cubicBezTo>
                          <a:pt x="3" y="283"/>
                          <a:pt x="55" y="299"/>
                          <a:pt x="116" y="299"/>
                        </a:cubicBezTo>
                        <a:cubicBezTo>
                          <a:pt x="177" y="298"/>
                          <a:pt x="227" y="280"/>
                          <a:pt x="229" y="260"/>
                        </a:cubicBezTo>
                        <a:lnTo>
                          <a:pt x="225" y="38"/>
                        </a:lnTo>
                        <a:cubicBezTo>
                          <a:pt x="225" y="18"/>
                          <a:pt x="174" y="1"/>
                          <a:pt x="113" y="2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7295" name="Freeform 69"/>
                  <p:cNvSpPr>
                    <a:spLocks noChangeArrowheads="1"/>
                  </p:cNvSpPr>
                  <p:nvPr/>
                </p:nvSpPr>
                <p:spPr bwMode="auto">
                  <a:xfrm>
                    <a:off x="1453" y="3998"/>
                    <a:ext cx="52" cy="18"/>
                  </a:xfrm>
                  <a:custGeom>
                    <a:avLst/>
                    <a:gdLst>
                      <a:gd name="T0" fmla="*/ 0 w 228"/>
                      <a:gd name="T1" fmla="*/ 0 h 79"/>
                      <a:gd name="T2" fmla="*/ 0 w 228"/>
                      <a:gd name="T3" fmla="*/ 0 h 79"/>
                      <a:gd name="T4" fmla="*/ 0 w 228"/>
                      <a:gd name="T5" fmla="*/ 0 h 79"/>
                      <a:gd name="T6" fmla="*/ 1 w 228"/>
                      <a:gd name="T7" fmla="*/ 0 h 79"/>
                      <a:gd name="T8" fmla="*/ 0 w 228"/>
                      <a:gd name="T9" fmla="*/ 0 h 7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8"/>
                      <a:gd name="T16" fmla="*/ 0 h 79"/>
                      <a:gd name="T17" fmla="*/ 228 w 228"/>
                      <a:gd name="T18" fmla="*/ 79 h 7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8" h="79">
                        <a:moveTo>
                          <a:pt x="113" y="2"/>
                        </a:moveTo>
                        <a:cubicBezTo>
                          <a:pt x="51" y="0"/>
                          <a:pt x="0" y="20"/>
                          <a:pt x="0" y="40"/>
                        </a:cubicBezTo>
                        <a:cubicBezTo>
                          <a:pt x="1" y="60"/>
                          <a:pt x="51" y="75"/>
                          <a:pt x="113" y="77"/>
                        </a:cubicBezTo>
                        <a:cubicBezTo>
                          <a:pt x="175" y="78"/>
                          <a:pt x="227" y="58"/>
                          <a:pt x="225" y="38"/>
                        </a:cubicBezTo>
                        <a:cubicBezTo>
                          <a:pt x="224" y="18"/>
                          <a:pt x="174" y="1"/>
                          <a:pt x="113" y="2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729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317" y="4031"/>
                  <a:ext cx="134" cy="330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292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1474" y="4034"/>
                  <a:ext cx="6" cy="353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293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1500" y="4028"/>
                  <a:ext cx="126" cy="327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73"/>
              <p:cNvGrpSpPr>
                <a:grpSpLocks/>
              </p:cNvGrpSpPr>
              <p:nvPr/>
            </p:nvGrpSpPr>
            <p:grpSpPr bwMode="auto">
              <a:xfrm>
                <a:off x="1361" y="4457"/>
                <a:ext cx="241" cy="84"/>
                <a:chOff x="1361" y="4457"/>
                <a:chExt cx="241" cy="84"/>
              </a:xfrm>
            </p:grpSpPr>
            <p:sp>
              <p:nvSpPr>
                <p:cNvPr id="267285" name="Freeform 74"/>
                <p:cNvSpPr>
                  <a:spLocks noChangeArrowheads="1"/>
                </p:cNvSpPr>
                <p:nvPr/>
              </p:nvSpPr>
              <p:spPr bwMode="auto">
                <a:xfrm>
                  <a:off x="1361" y="4457"/>
                  <a:ext cx="242" cy="85"/>
                </a:xfrm>
                <a:custGeom>
                  <a:avLst/>
                  <a:gdLst>
                    <a:gd name="T0" fmla="*/ 1 w 1068"/>
                    <a:gd name="T1" fmla="*/ 0 h 376"/>
                    <a:gd name="T2" fmla="*/ 0 w 1068"/>
                    <a:gd name="T3" fmla="*/ 0 h 376"/>
                    <a:gd name="T4" fmla="*/ 0 w 1068"/>
                    <a:gd name="T5" fmla="*/ 1 h 376"/>
                    <a:gd name="T6" fmla="*/ 1 w 1068"/>
                    <a:gd name="T7" fmla="*/ 1 h 376"/>
                    <a:gd name="T8" fmla="*/ 3 w 1068"/>
                    <a:gd name="T9" fmla="*/ 1 h 376"/>
                    <a:gd name="T10" fmla="*/ 3 w 1068"/>
                    <a:gd name="T11" fmla="*/ 0 h 376"/>
                    <a:gd name="T12" fmla="*/ 1 w 1068"/>
                    <a:gd name="T13" fmla="*/ 0 h 3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8"/>
                    <a:gd name="T22" fmla="*/ 0 h 376"/>
                    <a:gd name="T23" fmla="*/ 1068 w 1068"/>
                    <a:gd name="T24" fmla="*/ 376 h 37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8" h="376">
                      <a:moveTo>
                        <a:pt x="533" y="0"/>
                      </a:moveTo>
                      <a:cubicBezTo>
                        <a:pt x="242" y="0"/>
                        <a:pt x="0" y="42"/>
                        <a:pt x="0" y="93"/>
                      </a:cubicBezTo>
                      <a:lnTo>
                        <a:pt x="0" y="281"/>
                      </a:lnTo>
                      <a:cubicBezTo>
                        <a:pt x="0" y="333"/>
                        <a:pt x="242" y="375"/>
                        <a:pt x="533" y="375"/>
                      </a:cubicBezTo>
                      <a:cubicBezTo>
                        <a:pt x="824" y="375"/>
                        <a:pt x="1067" y="333"/>
                        <a:pt x="1067" y="281"/>
                      </a:cubicBezTo>
                      <a:lnTo>
                        <a:pt x="1067" y="93"/>
                      </a:lnTo>
                      <a:cubicBezTo>
                        <a:pt x="1067" y="42"/>
                        <a:pt x="825" y="0"/>
                        <a:pt x="533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286" name="Freeform 75"/>
                <p:cNvSpPr>
                  <a:spLocks noChangeArrowheads="1"/>
                </p:cNvSpPr>
                <p:nvPr/>
              </p:nvSpPr>
              <p:spPr bwMode="auto">
                <a:xfrm>
                  <a:off x="1361" y="4457"/>
                  <a:ext cx="242" cy="43"/>
                </a:xfrm>
                <a:custGeom>
                  <a:avLst/>
                  <a:gdLst>
                    <a:gd name="T0" fmla="*/ 1 w 1068"/>
                    <a:gd name="T1" fmla="*/ 0 h 188"/>
                    <a:gd name="T2" fmla="*/ 0 w 1068"/>
                    <a:gd name="T3" fmla="*/ 0 h 188"/>
                    <a:gd name="T4" fmla="*/ 1 w 1068"/>
                    <a:gd name="T5" fmla="*/ 0 h 188"/>
                    <a:gd name="T6" fmla="*/ 3 w 1068"/>
                    <a:gd name="T7" fmla="*/ 0 h 188"/>
                    <a:gd name="T8" fmla="*/ 1 w 1068"/>
                    <a:gd name="T9" fmla="*/ 0 h 1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8"/>
                    <a:gd name="T16" fmla="*/ 0 h 188"/>
                    <a:gd name="T17" fmla="*/ 1068 w 1068"/>
                    <a:gd name="T18" fmla="*/ 188 h 1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8" h="188">
                      <a:moveTo>
                        <a:pt x="533" y="0"/>
                      </a:moveTo>
                      <a:cubicBezTo>
                        <a:pt x="242" y="0"/>
                        <a:pt x="0" y="42"/>
                        <a:pt x="0" y="93"/>
                      </a:cubicBezTo>
                      <a:cubicBezTo>
                        <a:pt x="0" y="144"/>
                        <a:pt x="242" y="187"/>
                        <a:pt x="533" y="187"/>
                      </a:cubicBezTo>
                      <a:cubicBezTo>
                        <a:pt x="824" y="187"/>
                        <a:pt x="1067" y="144"/>
                        <a:pt x="1067" y="93"/>
                      </a:cubicBezTo>
                      <a:cubicBezTo>
                        <a:pt x="1067" y="42"/>
                        <a:pt x="825" y="0"/>
                        <a:pt x="533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7281" name="Line 76"/>
              <p:cNvSpPr>
                <a:spLocks noChangeShapeType="1"/>
              </p:cNvSpPr>
              <p:nvPr/>
            </p:nvSpPr>
            <p:spPr bwMode="auto">
              <a:xfrm flipV="1">
                <a:off x="1428" y="4394"/>
                <a:ext cx="53" cy="10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282" name="Line 77"/>
              <p:cNvSpPr>
                <a:spLocks noChangeShapeType="1"/>
              </p:cNvSpPr>
              <p:nvPr/>
            </p:nvSpPr>
            <p:spPr bwMode="auto">
              <a:xfrm>
                <a:off x="1484" y="4399"/>
                <a:ext cx="47" cy="9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283" name="Line 78"/>
              <p:cNvSpPr>
                <a:spLocks noChangeShapeType="1"/>
              </p:cNvSpPr>
              <p:nvPr/>
            </p:nvSpPr>
            <p:spPr bwMode="auto">
              <a:xfrm flipV="1">
                <a:off x="1422" y="4419"/>
                <a:ext cx="21" cy="3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284" name="Line 79"/>
              <p:cNvSpPr>
                <a:spLocks noChangeShapeType="1"/>
              </p:cNvSpPr>
              <p:nvPr/>
            </p:nvSpPr>
            <p:spPr bwMode="auto">
              <a:xfrm flipH="1" flipV="1">
                <a:off x="1511" y="4401"/>
                <a:ext cx="31" cy="5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7277" name="Oval 80"/>
            <p:cNvSpPr>
              <a:spLocks noChangeArrowheads="1"/>
            </p:cNvSpPr>
            <p:nvPr/>
          </p:nvSpPr>
          <p:spPr bwMode="auto">
            <a:xfrm rot="-4080000">
              <a:off x="3927" y="2293"/>
              <a:ext cx="667" cy="194"/>
            </a:xfrm>
            <a:prstGeom prst="ellipse">
              <a:avLst/>
            </a:prstGeom>
            <a:gradFill rotWithShape="0">
              <a:gsLst>
                <a:gs pos="0">
                  <a:srgbClr val="3366CC"/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7278" name="Line 81"/>
            <p:cNvSpPr>
              <a:spLocks noChangeShapeType="1"/>
            </p:cNvSpPr>
            <p:nvPr/>
          </p:nvSpPr>
          <p:spPr bwMode="auto">
            <a:xfrm flipV="1">
              <a:off x="4040" y="1802"/>
              <a:ext cx="466" cy="1146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7274" name="Text Box 82"/>
          <p:cNvSpPr txBox="1">
            <a:spLocks noChangeArrowheads="1"/>
          </p:cNvSpPr>
          <p:nvPr/>
        </p:nvSpPr>
        <p:spPr bwMode="auto">
          <a:xfrm>
            <a:off x="323701" y="-6697"/>
            <a:ext cx="7884914" cy="131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5" tIns="42450" rIns="81635" bIns="42450" anchor="ctr">
            <a:prstTxWarp prst="textNoShape">
              <a:avLst/>
            </a:prstTxWarp>
            <a:spAutoFit/>
          </a:bodyPr>
          <a:lstStyle/>
          <a:p>
            <a:pPr defTabSz="582641" hangingPunct="0">
              <a:buClr>
                <a:srgbClr val="000000"/>
              </a:buClr>
              <a:buSzPct val="45000"/>
              <a:tabLst>
                <a:tab pos="462095" algn="l"/>
                <a:tab pos="923074" algn="l"/>
                <a:tab pos="1385169" algn="l"/>
                <a:tab pos="1847264" algn="l"/>
                <a:tab pos="2308242" algn="l"/>
                <a:tab pos="2770337" algn="l"/>
                <a:tab pos="3231316" algn="l"/>
                <a:tab pos="3693411" algn="l"/>
                <a:tab pos="4155506" algn="l"/>
                <a:tab pos="4616484" algn="l"/>
                <a:tab pos="5078579" algn="l"/>
              </a:tabLst>
            </a:pPr>
            <a:r>
              <a:rPr lang="en-GB" sz="40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Systems of Cherenkov telescopes</a:t>
            </a:r>
            <a:br>
              <a:rPr lang="en-GB" sz="40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</a:br>
            <a:endParaRPr lang="en-GB" sz="4000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7345" name="Line 5"/>
          <p:cNvSpPr>
            <a:spLocks noChangeShapeType="1"/>
          </p:cNvSpPr>
          <p:nvPr/>
        </p:nvSpPr>
        <p:spPr bwMode="auto">
          <a:xfrm>
            <a:off x="2971800" y="1608723"/>
            <a:ext cx="36000" cy="829677"/>
          </a:xfrm>
          <a:prstGeom prst="line">
            <a:avLst/>
          </a:prstGeom>
          <a:noFill/>
          <a:ln w="3240">
            <a:solidFill>
              <a:srgbClr val="EAEAEA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ea typeface="+mj-ea"/>
                <a:cs typeface="+mj-cs"/>
              </a:rPr>
              <a:t>Signal duration: ~ 3ns</a:t>
            </a:r>
          </a:p>
        </p:txBody>
      </p:sp>
      <p:pic>
        <p:nvPicPr>
          <p:cNvPr id="48131" name="Picture 3" descr="/Users/ale/Talks/Cherenkov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3" y="1712913"/>
            <a:ext cx="9132887" cy="5145087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0" fill="hold"/>
                                        <p:tgtEl>
                                          <p:spTgt spid="48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1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724401" y="0"/>
            <a:ext cx="4419600" cy="247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MAGIC at La Palma </a:t>
            </a:r>
          </a:p>
          <a:p>
            <a:pPr algn="ctr"/>
            <a:endParaRPr lang="en-US" sz="1700" dirty="0">
              <a:latin typeface="Calibri" charset="0"/>
            </a:endParaRPr>
          </a:p>
          <a:p>
            <a:pPr algn="ctr"/>
            <a:r>
              <a:rPr lang="en-US" sz="1700" dirty="0">
                <a:latin typeface="Calibri" charset="0"/>
              </a:rPr>
              <a:t>the largest reflector in the world</a:t>
            </a:r>
          </a:p>
          <a:p>
            <a:pPr algn="ctr"/>
            <a:r>
              <a:rPr lang="en-US" sz="1700" dirty="0">
                <a:latin typeface="Calibri" charset="0"/>
              </a:rPr>
              <a:t>(2 </a:t>
            </a:r>
            <a:r>
              <a:rPr lang="en-US" sz="1700" dirty="0" err="1">
                <a:latin typeface="Calibri" charset="0"/>
              </a:rPr>
              <a:t>x</a:t>
            </a:r>
            <a:r>
              <a:rPr lang="en-US" sz="1700" dirty="0">
                <a:latin typeface="Calibri" charset="0"/>
              </a:rPr>
              <a:t> 17 meters diameter telescopes)</a:t>
            </a:r>
          </a:p>
          <a:p>
            <a:pPr algn="ctr"/>
            <a:endParaRPr lang="en-US" sz="1700" dirty="0">
              <a:latin typeface="Calibri" charset="0"/>
            </a:endParaRPr>
          </a:p>
          <a:p>
            <a:pPr algn="ctr"/>
            <a:r>
              <a:rPr lang="en-US" sz="1700" dirty="0" smtClean="0">
                <a:latin typeface="Calibri" charset="0"/>
              </a:rPr>
              <a:t>An international collaboration </a:t>
            </a:r>
            <a:r>
              <a:rPr lang="en-US" sz="1700" dirty="0">
                <a:latin typeface="Calibri" charset="0"/>
              </a:rPr>
              <a:t>of 160 scientists from institutes in Germany, Italy, Spain,</a:t>
            </a:r>
            <a:r>
              <a:rPr lang="en-US" sz="1700" dirty="0" smtClean="0">
                <a:latin typeface="Calibri" charset="0"/>
              </a:rPr>
              <a:t> Japan, Switzerland</a:t>
            </a:r>
            <a:r>
              <a:rPr lang="en-US" sz="1700" dirty="0">
                <a:latin typeface="Calibri" charset="0"/>
              </a:rPr>
              <a:t>, Finland, Poland, Bulgaria, Croatia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0" y="4137025"/>
            <a:ext cx="4572000" cy="228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Commissioned as a stereo system since May 2010 </a:t>
            </a:r>
          </a:p>
          <a:p>
            <a:endParaRPr lang="en-US" dirty="0" smtClean="0">
              <a:solidFill>
                <a:srgbClr val="FF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(was mono since 2004)</a:t>
            </a:r>
          </a:p>
          <a:p>
            <a:pPr lvl="1"/>
            <a:endParaRPr lang="en-US" dirty="0" smtClean="0">
              <a:solidFill>
                <a:srgbClr val="FF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endParaRPr lang="en-US" dirty="0">
              <a:latin typeface="Calibri" charset="0"/>
            </a:endParaRPr>
          </a:p>
        </p:txBody>
      </p:sp>
      <p:pic>
        <p:nvPicPr>
          <p:cNvPr id="6" name="magicslew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7" name="basemagic.MO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724400" cy="3543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47AD46-0F38-A34C-AE8F-B9546EFFD6B9}" type="slidenum">
              <a:rPr lang="de-DE"/>
              <a:pPr/>
              <a:t>14</a:t>
            </a:fld>
            <a:endParaRPr lang="de-DE"/>
          </a:p>
        </p:txBody>
      </p:sp>
      <p:sp>
        <p:nvSpPr>
          <p:cNvPr id="51203" name="Text Box 12"/>
          <p:cNvSpPr txBox="1">
            <a:spLocks noChangeArrowheads="1"/>
          </p:cNvSpPr>
          <p:nvPr/>
        </p:nvSpPr>
        <p:spPr bwMode="auto">
          <a:xfrm>
            <a:off x="0" y="1016000"/>
            <a:ext cx="89804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VERITAS: 4 telescopes (~12m) in Arizona operational since 2006</a:t>
            </a:r>
          </a:p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1074738" y="4343400"/>
            <a:ext cx="7477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Major upgrade expected ~end 2011: </a:t>
            </a:r>
          </a:p>
          <a:p>
            <a:r>
              <a:rPr lang="en-US">
                <a:solidFill>
                  <a:schemeClr val="bg1"/>
                </a:solidFill>
              </a:rPr>
              <a:t>Very large (28m) central telescope in construction</a:t>
            </a:r>
          </a:p>
        </p:txBody>
      </p:sp>
      <p:pic>
        <p:nvPicPr>
          <p:cNvPr id="51205" name="Picture 6" descr="HESS-complete_2004"/>
          <p:cNvPicPr>
            <a:picLocks noChangeAspect="1" noChangeArrowheads="1"/>
          </p:cNvPicPr>
          <p:nvPr/>
        </p:nvPicPr>
        <p:blipFill>
          <a:blip r:embed="rId3"/>
          <a:srcRect t="6284" r="999" b="27731"/>
          <a:stretch>
            <a:fillRect/>
          </a:stretch>
        </p:blipFill>
        <p:spPr bwMode="auto">
          <a:xfrm>
            <a:off x="0" y="3124200"/>
            <a:ext cx="91805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41425"/>
            <a:ext cx="91440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 Box 12"/>
          <p:cNvSpPr txBox="1">
            <a:spLocks noChangeArrowheads="1"/>
          </p:cNvSpPr>
          <p:nvPr/>
        </p:nvSpPr>
        <p:spPr bwMode="auto">
          <a:xfrm>
            <a:off x="0" y="42672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H.E.S.S.: 4 telescopes (~12m) in Namibia operational since 2003</a:t>
            </a:r>
          </a:p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51208" name="Text Box 12"/>
          <p:cNvSpPr txBox="1">
            <a:spLocks noChangeArrowheads="1"/>
          </p:cNvSpPr>
          <p:nvPr/>
        </p:nvSpPr>
        <p:spPr bwMode="auto">
          <a:xfrm>
            <a:off x="0" y="176053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VERITAS: 4 telescopes (~12m) in Arizona operational since 2006</a:t>
            </a:r>
          </a:p>
          <a:p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1209" name="Picture 8"/>
          <p:cNvPicPr>
            <a:picLocks noChangeAspect="1"/>
          </p:cNvPicPr>
          <p:nvPr/>
        </p:nvPicPr>
        <p:blipFill>
          <a:blip r:embed="rId5"/>
          <a:srcRect t="7947"/>
          <a:stretch>
            <a:fillRect/>
          </a:stretch>
        </p:blipFill>
        <p:spPr bwMode="auto">
          <a:xfrm>
            <a:off x="0" y="-12700"/>
            <a:ext cx="91440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 l="7530"/>
          <a:stretch>
            <a:fillRect/>
          </a:stretch>
        </p:blipFill>
        <p:spPr bwMode="auto">
          <a:xfrm>
            <a:off x="609600" y="0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593B78-0AD7-434B-949B-603B9B0ED05B}" type="slidenum">
              <a:rPr lang="it-IT" smtClean="0"/>
              <a:pPr/>
              <a:t>15</a:t>
            </a:fld>
            <a:endParaRPr lang="it-IT" smtClean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593B78-0AD7-434B-949B-603B9B0ED05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-10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-108" charset="0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1336675"/>
            <a:ext cx="882650" cy="3703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013200" y="282575"/>
            <a:ext cx="4826000" cy="1797050"/>
          </a:xfrm>
          <a:custGeom>
            <a:avLst/>
            <a:gdLst>
              <a:gd name="T0" fmla="*/ 0 w 2257"/>
              <a:gd name="T1" fmla="*/ 0 h 925"/>
              <a:gd name="T2" fmla="*/ 2147483647 w 2257"/>
              <a:gd name="T3" fmla="*/ 2147483647 h 925"/>
              <a:gd name="T4" fmla="*/ 2147483647 w 2257"/>
              <a:gd name="T5" fmla="*/ 2147483647 h 925"/>
              <a:gd name="T6" fmla="*/ 2147483647 w 2257"/>
              <a:gd name="T7" fmla="*/ 2147483647 h 925"/>
              <a:gd name="T8" fmla="*/ 0 60000 65536"/>
              <a:gd name="T9" fmla="*/ 0 60000 65536"/>
              <a:gd name="T10" fmla="*/ 0 60000 65536"/>
              <a:gd name="T11" fmla="*/ 0 60000 65536"/>
              <a:gd name="T12" fmla="*/ 0 w 2257"/>
              <a:gd name="T13" fmla="*/ 0 h 925"/>
              <a:gd name="T14" fmla="*/ 2257 w 2257"/>
              <a:gd name="T15" fmla="*/ 925 h 9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57" h="925">
                <a:moveTo>
                  <a:pt x="0" y="0"/>
                </a:moveTo>
                <a:cubicBezTo>
                  <a:pt x="179" y="20"/>
                  <a:pt x="359" y="40"/>
                  <a:pt x="595" y="104"/>
                </a:cubicBezTo>
                <a:cubicBezTo>
                  <a:pt x="831" y="168"/>
                  <a:pt x="1139" y="250"/>
                  <a:pt x="1416" y="387"/>
                </a:cubicBezTo>
                <a:cubicBezTo>
                  <a:pt x="1693" y="524"/>
                  <a:pt x="1975" y="724"/>
                  <a:pt x="2257" y="925"/>
                </a:cubicBezTo>
              </a:path>
            </a:pathLst>
          </a:cu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865313" y="1711325"/>
            <a:ext cx="6897687" cy="1946275"/>
          </a:xfrm>
          <a:custGeom>
            <a:avLst/>
            <a:gdLst>
              <a:gd name="T0" fmla="*/ 0 w 3333"/>
              <a:gd name="T1" fmla="*/ 2147483647 h 1002"/>
              <a:gd name="T2" fmla="*/ 2147483647 w 3333"/>
              <a:gd name="T3" fmla="*/ 2147483647 h 1002"/>
              <a:gd name="T4" fmla="*/ 2147483647 w 3333"/>
              <a:gd name="T5" fmla="*/ 2147483647 h 1002"/>
              <a:gd name="T6" fmla="*/ 2147483647 w 3333"/>
              <a:gd name="T7" fmla="*/ 2147483647 h 1002"/>
              <a:gd name="T8" fmla="*/ 2147483647 w 3333"/>
              <a:gd name="T9" fmla="*/ 2147483647 h 10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33"/>
              <a:gd name="T16" fmla="*/ 0 h 1002"/>
              <a:gd name="T17" fmla="*/ 3333 w 3333"/>
              <a:gd name="T18" fmla="*/ 1002 h 10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33" h="1002">
                <a:moveTo>
                  <a:pt x="0" y="1"/>
                </a:moveTo>
                <a:cubicBezTo>
                  <a:pt x="257" y="0"/>
                  <a:pt x="515" y="0"/>
                  <a:pt x="793" y="30"/>
                </a:cubicBezTo>
                <a:cubicBezTo>
                  <a:pt x="1071" y="60"/>
                  <a:pt x="1386" y="102"/>
                  <a:pt x="1671" y="181"/>
                </a:cubicBezTo>
                <a:cubicBezTo>
                  <a:pt x="1956" y="260"/>
                  <a:pt x="2225" y="365"/>
                  <a:pt x="2502" y="502"/>
                </a:cubicBezTo>
                <a:cubicBezTo>
                  <a:pt x="2779" y="639"/>
                  <a:pt x="3056" y="820"/>
                  <a:pt x="3333" y="1002"/>
                </a:cubicBezTo>
              </a:path>
            </a:pathLst>
          </a:cu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846263" y="3290888"/>
            <a:ext cx="6992937" cy="2019300"/>
          </a:xfrm>
          <a:custGeom>
            <a:avLst/>
            <a:gdLst>
              <a:gd name="T0" fmla="*/ 0 w 3362"/>
              <a:gd name="T1" fmla="*/ 0 h 1039"/>
              <a:gd name="T2" fmla="*/ 2147483647 w 3362"/>
              <a:gd name="T3" fmla="*/ 2147483647 h 1039"/>
              <a:gd name="T4" fmla="*/ 2147483647 w 3362"/>
              <a:gd name="T5" fmla="*/ 2147483647 h 1039"/>
              <a:gd name="T6" fmla="*/ 2147483647 w 3362"/>
              <a:gd name="T7" fmla="*/ 2147483647 h 1039"/>
              <a:gd name="T8" fmla="*/ 2147483647 w 3362"/>
              <a:gd name="T9" fmla="*/ 2147483647 h 1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2"/>
              <a:gd name="T16" fmla="*/ 0 h 1039"/>
              <a:gd name="T17" fmla="*/ 3362 w 3362"/>
              <a:gd name="T18" fmla="*/ 1039 h 10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2" h="1039">
                <a:moveTo>
                  <a:pt x="0" y="0"/>
                </a:moveTo>
                <a:cubicBezTo>
                  <a:pt x="138" y="11"/>
                  <a:pt x="549" y="22"/>
                  <a:pt x="831" y="57"/>
                </a:cubicBezTo>
                <a:cubicBezTo>
                  <a:pt x="1113" y="92"/>
                  <a:pt x="1411" y="133"/>
                  <a:pt x="1691" y="208"/>
                </a:cubicBezTo>
                <a:cubicBezTo>
                  <a:pt x="1971" y="283"/>
                  <a:pt x="2234" y="371"/>
                  <a:pt x="2512" y="510"/>
                </a:cubicBezTo>
                <a:cubicBezTo>
                  <a:pt x="2790" y="649"/>
                  <a:pt x="3076" y="844"/>
                  <a:pt x="3362" y="1039"/>
                </a:cubicBezTo>
              </a:path>
            </a:pathLst>
          </a:cu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827213" y="960438"/>
            <a:ext cx="1673225" cy="1614487"/>
          </a:xfrm>
          <a:custGeom>
            <a:avLst/>
            <a:gdLst>
              <a:gd name="T0" fmla="*/ 0 w 831"/>
              <a:gd name="T1" fmla="*/ 2147483647 h 831"/>
              <a:gd name="T2" fmla="*/ 2147483647 w 831"/>
              <a:gd name="T3" fmla="*/ 0 h 831"/>
              <a:gd name="T4" fmla="*/ 0 60000 65536"/>
              <a:gd name="T5" fmla="*/ 0 60000 65536"/>
              <a:gd name="T6" fmla="*/ 0 w 831"/>
              <a:gd name="T7" fmla="*/ 0 h 831"/>
              <a:gd name="T8" fmla="*/ 831 w 831"/>
              <a:gd name="T9" fmla="*/ 831 h 8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31" h="831">
                <a:moveTo>
                  <a:pt x="0" y="831"/>
                </a:moveTo>
                <a:cubicBezTo>
                  <a:pt x="0" y="831"/>
                  <a:pt x="415" y="415"/>
                  <a:pt x="831" y="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3505200" y="2209800"/>
            <a:ext cx="3792174" cy="1826239"/>
          </a:xfrm>
          <a:custGeom>
            <a:avLst/>
            <a:gdLst>
              <a:gd name="T0" fmla="*/ 0 w 1699"/>
              <a:gd name="T1" fmla="*/ 0 h 949"/>
              <a:gd name="T2" fmla="*/ 2147483647 w 1699"/>
              <a:gd name="T3" fmla="*/ 2147483647 h 949"/>
              <a:gd name="T4" fmla="*/ 2147483647 w 1699"/>
              <a:gd name="T5" fmla="*/ 2147483647 h 949"/>
              <a:gd name="T6" fmla="*/ 2147483647 w 1699"/>
              <a:gd name="T7" fmla="*/ 2147483647 h 949"/>
              <a:gd name="T8" fmla="*/ 2147483647 w 1699"/>
              <a:gd name="T9" fmla="*/ 2147483647 h 9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9"/>
              <a:gd name="T16" fmla="*/ 0 h 949"/>
              <a:gd name="T17" fmla="*/ 1699 w 1699"/>
              <a:gd name="T18" fmla="*/ 949 h 949"/>
              <a:gd name="connsiteX0" fmla="*/ 0 w 1699"/>
              <a:gd name="connsiteY0" fmla="*/ 0 h 949"/>
              <a:gd name="connsiteX1" fmla="*/ 406 w 1699"/>
              <a:gd name="connsiteY1" fmla="*/ 765 h 949"/>
              <a:gd name="connsiteX2" fmla="*/ 869 w 1699"/>
              <a:gd name="connsiteY2" fmla="*/ 944 h 949"/>
              <a:gd name="connsiteX3" fmla="*/ 1374 w 1699"/>
              <a:gd name="connsiteY3" fmla="*/ 736 h 949"/>
              <a:gd name="connsiteX4" fmla="*/ 1699 w 1699"/>
              <a:gd name="connsiteY4" fmla="*/ 472 h 949"/>
              <a:gd name="connsiteX0" fmla="*/ 0 w 1989"/>
              <a:gd name="connsiteY0" fmla="*/ 0 h 949"/>
              <a:gd name="connsiteX1" fmla="*/ 406 w 1989"/>
              <a:gd name="connsiteY1" fmla="*/ 765 h 949"/>
              <a:gd name="connsiteX2" fmla="*/ 869 w 1989"/>
              <a:gd name="connsiteY2" fmla="*/ 944 h 949"/>
              <a:gd name="connsiteX3" fmla="*/ 1374 w 1989"/>
              <a:gd name="connsiteY3" fmla="*/ 736 h 949"/>
              <a:gd name="connsiteX4" fmla="*/ 1989 w 1989"/>
              <a:gd name="connsiteY4" fmla="*/ 396 h 949"/>
              <a:gd name="connsiteX0" fmla="*/ 0 w 1989"/>
              <a:gd name="connsiteY0" fmla="*/ 0 h 949"/>
              <a:gd name="connsiteX1" fmla="*/ 406 w 1989"/>
              <a:gd name="connsiteY1" fmla="*/ 765 h 949"/>
              <a:gd name="connsiteX2" fmla="*/ 869 w 1989"/>
              <a:gd name="connsiteY2" fmla="*/ 944 h 949"/>
              <a:gd name="connsiteX3" fmla="*/ 1374 w 1989"/>
              <a:gd name="connsiteY3" fmla="*/ 736 h 949"/>
              <a:gd name="connsiteX4" fmla="*/ 1590 w 1989"/>
              <a:gd name="connsiteY4" fmla="*/ 811 h 949"/>
              <a:gd name="connsiteX5" fmla="*/ 1989 w 1989"/>
              <a:gd name="connsiteY5" fmla="*/ 396 h 949"/>
              <a:gd name="connsiteX0" fmla="*/ 0 w 1989"/>
              <a:gd name="connsiteY0" fmla="*/ 0 h 952"/>
              <a:gd name="connsiteX1" fmla="*/ 406 w 1989"/>
              <a:gd name="connsiteY1" fmla="*/ 765 h 952"/>
              <a:gd name="connsiteX2" fmla="*/ 869 w 1989"/>
              <a:gd name="connsiteY2" fmla="*/ 944 h 952"/>
              <a:gd name="connsiteX3" fmla="*/ 1590 w 1989"/>
              <a:gd name="connsiteY3" fmla="*/ 811 h 952"/>
              <a:gd name="connsiteX4" fmla="*/ 1989 w 1989"/>
              <a:gd name="connsiteY4" fmla="*/ 396 h 952"/>
              <a:gd name="connsiteX0" fmla="*/ 0 w 1989"/>
              <a:gd name="connsiteY0" fmla="*/ 0 h 952"/>
              <a:gd name="connsiteX1" fmla="*/ 406 w 1989"/>
              <a:gd name="connsiteY1" fmla="*/ 765 h 952"/>
              <a:gd name="connsiteX2" fmla="*/ 869 w 1989"/>
              <a:gd name="connsiteY2" fmla="*/ 944 h 952"/>
              <a:gd name="connsiteX3" fmla="*/ 1590 w 1989"/>
              <a:gd name="connsiteY3" fmla="*/ 811 h 952"/>
              <a:gd name="connsiteX4" fmla="*/ 1807 w 1989"/>
              <a:gd name="connsiteY4" fmla="*/ 579 h 952"/>
              <a:gd name="connsiteX5" fmla="*/ 1989 w 1989"/>
              <a:gd name="connsiteY5" fmla="*/ 396 h 952"/>
              <a:gd name="connsiteX0" fmla="*/ 0 w 1989"/>
              <a:gd name="connsiteY0" fmla="*/ 0 h 952"/>
              <a:gd name="connsiteX1" fmla="*/ 406 w 1989"/>
              <a:gd name="connsiteY1" fmla="*/ 765 h 952"/>
              <a:gd name="connsiteX2" fmla="*/ 869 w 1989"/>
              <a:gd name="connsiteY2" fmla="*/ 944 h 952"/>
              <a:gd name="connsiteX3" fmla="*/ 1590 w 1989"/>
              <a:gd name="connsiteY3" fmla="*/ 811 h 952"/>
              <a:gd name="connsiteX4" fmla="*/ 1807 w 1989"/>
              <a:gd name="connsiteY4" fmla="*/ 579 h 952"/>
              <a:gd name="connsiteX5" fmla="*/ 1844 w 1989"/>
              <a:gd name="connsiteY5" fmla="*/ 579 h 952"/>
              <a:gd name="connsiteX6" fmla="*/ 1989 w 1989"/>
              <a:gd name="connsiteY6" fmla="*/ 396 h 952"/>
              <a:gd name="connsiteX0" fmla="*/ 0 w 1989"/>
              <a:gd name="connsiteY0" fmla="*/ 0 h 952"/>
              <a:gd name="connsiteX1" fmla="*/ 406 w 1989"/>
              <a:gd name="connsiteY1" fmla="*/ 765 h 952"/>
              <a:gd name="connsiteX2" fmla="*/ 869 w 1989"/>
              <a:gd name="connsiteY2" fmla="*/ 944 h 952"/>
              <a:gd name="connsiteX3" fmla="*/ 1590 w 1989"/>
              <a:gd name="connsiteY3" fmla="*/ 811 h 952"/>
              <a:gd name="connsiteX4" fmla="*/ 1844 w 1989"/>
              <a:gd name="connsiteY4" fmla="*/ 579 h 952"/>
              <a:gd name="connsiteX5" fmla="*/ 1989 w 1989"/>
              <a:gd name="connsiteY5" fmla="*/ 396 h 952"/>
              <a:gd name="connsiteX0" fmla="*/ 0 w 1989"/>
              <a:gd name="connsiteY0" fmla="*/ 0 h 957"/>
              <a:gd name="connsiteX1" fmla="*/ 406 w 1989"/>
              <a:gd name="connsiteY1" fmla="*/ 765 h 957"/>
              <a:gd name="connsiteX2" fmla="*/ 869 w 1989"/>
              <a:gd name="connsiteY2" fmla="*/ 944 h 957"/>
              <a:gd name="connsiteX3" fmla="*/ 1590 w 1989"/>
              <a:gd name="connsiteY3" fmla="*/ 687 h 957"/>
              <a:gd name="connsiteX4" fmla="*/ 1844 w 1989"/>
              <a:gd name="connsiteY4" fmla="*/ 579 h 957"/>
              <a:gd name="connsiteX5" fmla="*/ 1989 w 1989"/>
              <a:gd name="connsiteY5" fmla="*/ 396 h 957"/>
              <a:gd name="connsiteX0" fmla="*/ 0 w 1989"/>
              <a:gd name="connsiteY0" fmla="*/ 0 h 981"/>
              <a:gd name="connsiteX1" fmla="*/ 406 w 1989"/>
              <a:gd name="connsiteY1" fmla="*/ 765 h 981"/>
              <a:gd name="connsiteX2" fmla="*/ 869 w 1989"/>
              <a:gd name="connsiteY2" fmla="*/ 944 h 981"/>
              <a:gd name="connsiteX3" fmla="*/ 871 w 1989"/>
              <a:gd name="connsiteY3" fmla="*/ 938 h 981"/>
              <a:gd name="connsiteX4" fmla="*/ 1590 w 1989"/>
              <a:gd name="connsiteY4" fmla="*/ 687 h 981"/>
              <a:gd name="connsiteX5" fmla="*/ 1844 w 1989"/>
              <a:gd name="connsiteY5" fmla="*/ 579 h 981"/>
              <a:gd name="connsiteX6" fmla="*/ 1989 w 1989"/>
              <a:gd name="connsiteY6" fmla="*/ 396 h 981"/>
              <a:gd name="connsiteX0" fmla="*/ 0 w 1989"/>
              <a:gd name="connsiteY0" fmla="*/ 0 h 981"/>
              <a:gd name="connsiteX1" fmla="*/ 406 w 1989"/>
              <a:gd name="connsiteY1" fmla="*/ 765 h 981"/>
              <a:gd name="connsiteX2" fmla="*/ 869 w 1989"/>
              <a:gd name="connsiteY2" fmla="*/ 944 h 981"/>
              <a:gd name="connsiteX3" fmla="*/ 1053 w 1989"/>
              <a:gd name="connsiteY3" fmla="*/ 938 h 981"/>
              <a:gd name="connsiteX4" fmla="*/ 1590 w 1989"/>
              <a:gd name="connsiteY4" fmla="*/ 687 h 981"/>
              <a:gd name="connsiteX5" fmla="*/ 1844 w 1989"/>
              <a:gd name="connsiteY5" fmla="*/ 579 h 981"/>
              <a:gd name="connsiteX6" fmla="*/ 1989 w 1989"/>
              <a:gd name="connsiteY6" fmla="*/ 396 h 981"/>
              <a:gd name="connsiteX0" fmla="*/ 0 w 1989"/>
              <a:gd name="connsiteY0" fmla="*/ 0 h 980"/>
              <a:gd name="connsiteX1" fmla="*/ 406 w 1989"/>
              <a:gd name="connsiteY1" fmla="*/ 765 h 980"/>
              <a:gd name="connsiteX2" fmla="*/ 869 w 1989"/>
              <a:gd name="connsiteY2" fmla="*/ 944 h 980"/>
              <a:gd name="connsiteX3" fmla="*/ 831 w 1989"/>
              <a:gd name="connsiteY3" fmla="*/ 938 h 980"/>
              <a:gd name="connsiteX4" fmla="*/ 1053 w 1989"/>
              <a:gd name="connsiteY4" fmla="*/ 938 h 980"/>
              <a:gd name="connsiteX5" fmla="*/ 1590 w 1989"/>
              <a:gd name="connsiteY5" fmla="*/ 687 h 980"/>
              <a:gd name="connsiteX6" fmla="*/ 1844 w 1989"/>
              <a:gd name="connsiteY6" fmla="*/ 579 h 980"/>
              <a:gd name="connsiteX7" fmla="*/ 1989 w 1989"/>
              <a:gd name="connsiteY7" fmla="*/ 396 h 980"/>
              <a:gd name="connsiteX0" fmla="*/ 0 w 1989"/>
              <a:gd name="connsiteY0" fmla="*/ 0 h 980"/>
              <a:gd name="connsiteX1" fmla="*/ 406 w 1989"/>
              <a:gd name="connsiteY1" fmla="*/ 765 h 980"/>
              <a:gd name="connsiteX2" fmla="*/ 869 w 1989"/>
              <a:gd name="connsiteY2" fmla="*/ 944 h 980"/>
              <a:gd name="connsiteX3" fmla="*/ 831 w 1989"/>
              <a:gd name="connsiteY3" fmla="*/ 938 h 980"/>
              <a:gd name="connsiteX4" fmla="*/ 1053 w 1989"/>
              <a:gd name="connsiteY4" fmla="*/ 938 h 980"/>
              <a:gd name="connsiteX5" fmla="*/ 1590 w 1989"/>
              <a:gd name="connsiteY5" fmla="*/ 687 h 980"/>
              <a:gd name="connsiteX6" fmla="*/ 1771 w 1989"/>
              <a:gd name="connsiteY6" fmla="*/ 496 h 980"/>
              <a:gd name="connsiteX7" fmla="*/ 1989 w 1989"/>
              <a:gd name="connsiteY7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96 w 1916"/>
              <a:gd name="connsiteY2" fmla="*/ 944 h 980"/>
              <a:gd name="connsiteX3" fmla="*/ 758 w 1916"/>
              <a:gd name="connsiteY3" fmla="*/ 938 h 980"/>
              <a:gd name="connsiteX4" fmla="*/ 980 w 1916"/>
              <a:gd name="connsiteY4" fmla="*/ 938 h 980"/>
              <a:gd name="connsiteX5" fmla="*/ 1517 w 1916"/>
              <a:gd name="connsiteY5" fmla="*/ 687 h 980"/>
              <a:gd name="connsiteX6" fmla="*/ 1698 w 1916"/>
              <a:gd name="connsiteY6" fmla="*/ 496 h 980"/>
              <a:gd name="connsiteX7" fmla="*/ 1916 w 1916"/>
              <a:gd name="connsiteY7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96 w 1916"/>
              <a:gd name="connsiteY2" fmla="*/ 944 h 980"/>
              <a:gd name="connsiteX3" fmla="*/ 758 w 1916"/>
              <a:gd name="connsiteY3" fmla="*/ 979 h 980"/>
              <a:gd name="connsiteX4" fmla="*/ 980 w 1916"/>
              <a:gd name="connsiteY4" fmla="*/ 938 h 980"/>
              <a:gd name="connsiteX5" fmla="*/ 1517 w 1916"/>
              <a:gd name="connsiteY5" fmla="*/ 687 h 980"/>
              <a:gd name="connsiteX6" fmla="*/ 1698 w 1916"/>
              <a:gd name="connsiteY6" fmla="*/ 496 h 980"/>
              <a:gd name="connsiteX7" fmla="*/ 1916 w 1916"/>
              <a:gd name="connsiteY7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517 w 1916"/>
              <a:gd name="connsiteY4" fmla="*/ 687 h 980"/>
              <a:gd name="connsiteX5" fmla="*/ 1698 w 1916"/>
              <a:gd name="connsiteY5" fmla="*/ 496 h 980"/>
              <a:gd name="connsiteX6" fmla="*/ 1916 w 1916"/>
              <a:gd name="connsiteY6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698 w 1916"/>
              <a:gd name="connsiteY4" fmla="*/ 496 h 980"/>
              <a:gd name="connsiteX5" fmla="*/ 1916 w 1916"/>
              <a:gd name="connsiteY5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698 w 1916"/>
              <a:gd name="connsiteY4" fmla="*/ 496 h 980"/>
              <a:gd name="connsiteX5" fmla="*/ 1916 w 1916"/>
              <a:gd name="connsiteY5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326 w 1916"/>
              <a:gd name="connsiteY2" fmla="*/ 766 h 980"/>
              <a:gd name="connsiteX3" fmla="*/ 758 w 1916"/>
              <a:gd name="connsiteY3" fmla="*/ 979 h 980"/>
              <a:gd name="connsiteX4" fmla="*/ 980 w 1916"/>
              <a:gd name="connsiteY4" fmla="*/ 938 h 980"/>
              <a:gd name="connsiteX5" fmla="*/ 1698 w 1916"/>
              <a:gd name="connsiteY5" fmla="*/ 496 h 980"/>
              <a:gd name="connsiteX6" fmla="*/ 1916 w 1916"/>
              <a:gd name="connsiteY6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698 w 1916"/>
              <a:gd name="connsiteY4" fmla="*/ 496 h 980"/>
              <a:gd name="connsiteX5" fmla="*/ 1916 w 1916"/>
              <a:gd name="connsiteY5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698 w 1916"/>
              <a:gd name="connsiteY4" fmla="*/ 496 h 980"/>
              <a:gd name="connsiteX5" fmla="*/ 1916 w 1916"/>
              <a:gd name="connsiteY5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520 w 1916"/>
              <a:gd name="connsiteY2" fmla="*/ 786 h 980"/>
              <a:gd name="connsiteX3" fmla="*/ 758 w 1916"/>
              <a:gd name="connsiteY3" fmla="*/ 979 h 980"/>
              <a:gd name="connsiteX4" fmla="*/ 980 w 1916"/>
              <a:gd name="connsiteY4" fmla="*/ 938 h 980"/>
              <a:gd name="connsiteX5" fmla="*/ 1698 w 1916"/>
              <a:gd name="connsiteY5" fmla="*/ 496 h 980"/>
              <a:gd name="connsiteX6" fmla="*/ 1916 w 1916"/>
              <a:gd name="connsiteY6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393 w 1916"/>
              <a:gd name="connsiteY2" fmla="*/ 697 h 980"/>
              <a:gd name="connsiteX3" fmla="*/ 520 w 1916"/>
              <a:gd name="connsiteY3" fmla="*/ 786 h 980"/>
              <a:gd name="connsiteX4" fmla="*/ 758 w 1916"/>
              <a:gd name="connsiteY4" fmla="*/ 979 h 980"/>
              <a:gd name="connsiteX5" fmla="*/ 980 w 1916"/>
              <a:gd name="connsiteY5" fmla="*/ 938 h 980"/>
              <a:gd name="connsiteX6" fmla="*/ 1698 w 1916"/>
              <a:gd name="connsiteY6" fmla="*/ 496 h 980"/>
              <a:gd name="connsiteX7" fmla="*/ 1916 w 1916"/>
              <a:gd name="connsiteY7" fmla="*/ 396 h 980"/>
              <a:gd name="connsiteX0" fmla="*/ 0 w 1916"/>
              <a:gd name="connsiteY0" fmla="*/ 0 h 980"/>
              <a:gd name="connsiteX1" fmla="*/ 236 w 1916"/>
              <a:gd name="connsiteY1" fmla="*/ 607 h 980"/>
              <a:gd name="connsiteX2" fmla="*/ 333 w 1916"/>
              <a:gd name="connsiteY2" fmla="*/ 765 h 980"/>
              <a:gd name="connsiteX3" fmla="*/ 393 w 1916"/>
              <a:gd name="connsiteY3" fmla="*/ 697 h 980"/>
              <a:gd name="connsiteX4" fmla="*/ 520 w 1916"/>
              <a:gd name="connsiteY4" fmla="*/ 786 h 980"/>
              <a:gd name="connsiteX5" fmla="*/ 758 w 1916"/>
              <a:gd name="connsiteY5" fmla="*/ 979 h 980"/>
              <a:gd name="connsiteX6" fmla="*/ 980 w 1916"/>
              <a:gd name="connsiteY6" fmla="*/ 938 h 980"/>
              <a:gd name="connsiteX7" fmla="*/ 1698 w 1916"/>
              <a:gd name="connsiteY7" fmla="*/ 496 h 980"/>
              <a:gd name="connsiteX8" fmla="*/ 1916 w 1916"/>
              <a:gd name="connsiteY8" fmla="*/ 396 h 980"/>
              <a:gd name="connsiteX0" fmla="*/ 0 w 1916"/>
              <a:gd name="connsiteY0" fmla="*/ 0 h 980"/>
              <a:gd name="connsiteX1" fmla="*/ 236 w 1916"/>
              <a:gd name="connsiteY1" fmla="*/ 607 h 980"/>
              <a:gd name="connsiteX2" fmla="*/ 393 w 1916"/>
              <a:gd name="connsiteY2" fmla="*/ 697 h 980"/>
              <a:gd name="connsiteX3" fmla="*/ 520 w 1916"/>
              <a:gd name="connsiteY3" fmla="*/ 786 h 980"/>
              <a:gd name="connsiteX4" fmla="*/ 758 w 1916"/>
              <a:gd name="connsiteY4" fmla="*/ 979 h 980"/>
              <a:gd name="connsiteX5" fmla="*/ 980 w 1916"/>
              <a:gd name="connsiteY5" fmla="*/ 938 h 980"/>
              <a:gd name="connsiteX6" fmla="*/ 1698 w 1916"/>
              <a:gd name="connsiteY6" fmla="*/ 496 h 980"/>
              <a:gd name="connsiteX7" fmla="*/ 1916 w 1916"/>
              <a:gd name="connsiteY7" fmla="*/ 396 h 980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697 h 1017"/>
              <a:gd name="connsiteX3" fmla="*/ 520 w 1916"/>
              <a:gd name="connsiteY3" fmla="*/ 786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786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786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786 h 1017"/>
              <a:gd name="connsiteX4" fmla="*/ 520 w 1916"/>
              <a:gd name="connsiteY4" fmla="*/ 862 h 1017"/>
              <a:gd name="connsiteX5" fmla="*/ 758 w 1916"/>
              <a:gd name="connsiteY5" fmla="*/ 979 h 1017"/>
              <a:gd name="connsiteX6" fmla="*/ 756 w 1916"/>
              <a:gd name="connsiteY6" fmla="*/ 973 h 1017"/>
              <a:gd name="connsiteX7" fmla="*/ 980 w 1916"/>
              <a:gd name="connsiteY7" fmla="*/ 938 h 1017"/>
              <a:gd name="connsiteX8" fmla="*/ 1698 w 1916"/>
              <a:gd name="connsiteY8" fmla="*/ 496 h 1017"/>
              <a:gd name="connsiteX9" fmla="*/ 1916 w 1916"/>
              <a:gd name="connsiteY9" fmla="*/ 396 h 1017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862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0"/>
              <a:gd name="connsiteX1" fmla="*/ 236 w 1916"/>
              <a:gd name="connsiteY1" fmla="*/ 607 h 1010"/>
              <a:gd name="connsiteX2" fmla="*/ 393 w 1916"/>
              <a:gd name="connsiteY2" fmla="*/ 780 h 1010"/>
              <a:gd name="connsiteX3" fmla="*/ 520 w 1916"/>
              <a:gd name="connsiteY3" fmla="*/ 862 h 1010"/>
              <a:gd name="connsiteX4" fmla="*/ 758 w 1916"/>
              <a:gd name="connsiteY4" fmla="*/ 979 h 1010"/>
              <a:gd name="connsiteX5" fmla="*/ 756 w 1916"/>
              <a:gd name="connsiteY5" fmla="*/ 973 h 1010"/>
              <a:gd name="connsiteX6" fmla="*/ 980 w 1916"/>
              <a:gd name="connsiteY6" fmla="*/ 938 h 1010"/>
              <a:gd name="connsiteX7" fmla="*/ 1698 w 1916"/>
              <a:gd name="connsiteY7" fmla="*/ 496 h 1010"/>
              <a:gd name="connsiteX8" fmla="*/ 1916 w 1916"/>
              <a:gd name="connsiteY8" fmla="*/ 396 h 1010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862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8"/>
              <a:gd name="connsiteX1" fmla="*/ 236 w 1916"/>
              <a:gd name="connsiteY1" fmla="*/ 607 h 1018"/>
              <a:gd name="connsiteX2" fmla="*/ 393 w 1916"/>
              <a:gd name="connsiteY2" fmla="*/ 780 h 1018"/>
              <a:gd name="connsiteX3" fmla="*/ 520 w 1916"/>
              <a:gd name="connsiteY3" fmla="*/ 862 h 1018"/>
              <a:gd name="connsiteX4" fmla="*/ 758 w 1916"/>
              <a:gd name="connsiteY4" fmla="*/ 979 h 1018"/>
              <a:gd name="connsiteX5" fmla="*/ 980 w 1916"/>
              <a:gd name="connsiteY5" fmla="*/ 938 h 1018"/>
              <a:gd name="connsiteX6" fmla="*/ 1698 w 1916"/>
              <a:gd name="connsiteY6" fmla="*/ 496 h 1018"/>
              <a:gd name="connsiteX7" fmla="*/ 1916 w 1916"/>
              <a:gd name="connsiteY7" fmla="*/ 396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698 w 1807"/>
              <a:gd name="connsiteY6" fmla="*/ 496 h 1018"/>
              <a:gd name="connsiteX7" fmla="*/ 1807 w 1807"/>
              <a:gd name="connsiteY7" fmla="*/ 396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96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979"/>
              <a:gd name="connsiteX1" fmla="*/ 236 w 1807"/>
              <a:gd name="connsiteY1" fmla="*/ 607 h 979"/>
              <a:gd name="connsiteX2" fmla="*/ 393 w 1807"/>
              <a:gd name="connsiteY2" fmla="*/ 780 h 979"/>
              <a:gd name="connsiteX3" fmla="*/ 520 w 1807"/>
              <a:gd name="connsiteY3" fmla="*/ 862 h 979"/>
              <a:gd name="connsiteX4" fmla="*/ 758 w 1807"/>
              <a:gd name="connsiteY4" fmla="*/ 979 h 979"/>
              <a:gd name="connsiteX5" fmla="*/ 980 w 1807"/>
              <a:gd name="connsiteY5" fmla="*/ 938 h 979"/>
              <a:gd name="connsiteX6" fmla="*/ 1337 w 1807"/>
              <a:gd name="connsiteY6" fmla="*/ 786 h 979"/>
              <a:gd name="connsiteX7" fmla="*/ 1698 w 1807"/>
              <a:gd name="connsiteY7" fmla="*/ 496 h 979"/>
              <a:gd name="connsiteX8" fmla="*/ 1807 w 1807"/>
              <a:gd name="connsiteY8" fmla="*/ 313 h 979"/>
              <a:gd name="connsiteX0" fmla="*/ 0 w 1807"/>
              <a:gd name="connsiteY0" fmla="*/ 0 h 992"/>
              <a:gd name="connsiteX1" fmla="*/ 236 w 1807"/>
              <a:gd name="connsiteY1" fmla="*/ 607 h 992"/>
              <a:gd name="connsiteX2" fmla="*/ 393 w 1807"/>
              <a:gd name="connsiteY2" fmla="*/ 780 h 992"/>
              <a:gd name="connsiteX3" fmla="*/ 520 w 1807"/>
              <a:gd name="connsiteY3" fmla="*/ 862 h 992"/>
              <a:gd name="connsiteX4" fmla="*/ 758 w 1807"/>
              <a:gd name="connsiteY4" fmla="*/ 979 h 992"/>
              <a:gd name="connsiteX5" fmla="*/ 980 w 1807"/>
              <a:gd name="connsiteY5" fmla="*/ 938 h 992"/>
              <a:gd name="connsiteX6" fmla="*/ 1337 w 1807"/>
              <a:gd name="connsiteY6" fmla="*/ 786 h 992"/>
              <a:gd name="connsiteX7" fmla="*/ 1698 w 1807"/>
              <a:gd name="connsiteY7" fmla="*/ 496 h 992"/>
              <a:gd name="connsiteX8" fmla="*/ 1807 w 1807"/>
              <a:gd name="connsiteY8" fmla="*/ 313 h 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7" h="992">
                <a:moveTo>
                  <a:pt x="0" y="0"/>
                </a:moveTo>
                <a:cubicBezTo>
                  <a:pt x="39" y="101"/>
                  <a:pt x="181" y="480"/>
                  <a:pt x="236" y="607"/>
                </a:cubicBezTo>
                <a:cubicBezTo>
                  <a:pt x="301" y="723"/>
                  <a:pt x="346" y="738"/>
                  <a:pt x="393" y="780"/>
                </a:cubicBezTo>
                <a:cubicBezTo>
                  <a:pt x="440" y="822"/>
                  <a:pt x="459" y="829"/>
                  <a:pt x="520" y="862"/>
                </a:cubicBezTo>
                <a:cubicBezTo>
                  <a:pt x="581" y="895"/>
                  <a:pt x="681" y="966"/>
                  <a:pt x="758" y="979"/>
                </a:cubicBezTo>
                <a:cubicBezTo>
                  <a:pt x="835" y="992"/>
                  <a:pt x="884" y="970"/>
                  <a:pt x="980" y="938"/>
                </a:cubicBezTo>
                <a:lnTo>
                  <a:pt x="1337" y="786"/>
                </a:lnTo>
                <a:cubicBezTo>
                  <a:pt x="1457" y="712"/>
                  <a:pt x="1662" y="557"/>
                  <a:pt x="1698" y="496"/>
                </a:cubicBezTo>
                <a:cubicBezTo>
                  <a:pt x="1734" y="435"/>
                  <a:pt x="1771" y="374"/>
                  <a:pt x="1807" y="313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219950" y="863600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Tahoma" charset="0"/>
              </a:rPr>
              <a:t>Crab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011988" y="2398713"/>
            <a:ext cx="1084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Tahoma" charset="0"/>
              </a:rPr>
              <a:t>10% Crab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067550" y="5164138"/>
            <a:ext cx="971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Tahoma" charset="0"/>
              </a:rPr>
              <a:t>1% Crab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7661275" y="1254125"/>
            <a:ext cx="0" cy="220663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7661275" y="2743200"/>
            <a:ext cx="0" cy="31273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7680325" y="4648200"/>
            <a:ext cx="0" cy="43973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767430" y="609600"/>
            <a:ext cx="8139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Tahoma" charset="0"/>
              </a:rPr>
              <a:t>Fermi</a:t>
            </a:r>
            <a:endParaRPr lang="en-US" sz="2000" dirty="0">
              <a:solidFill>
                <a:srgbClr val="FF6600"/>
              </a:solidFill>
              <a:latin typeface="Tahoma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000518" y="1733490"/>
            <a:ext cx="1114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Tahoma" charset="0"/>
              </a:rPr>
              <a:t>Magic-II</a:t>
            </a:r>
            <a:endParaRPr lang="en-US" sz="2000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 rot="16200000">
            <a:off x="-1293286" y="1145114"/>
            <a:ext cx="403859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E*F(&gt;E)  [ </a:t>
            </a:r>
            <a:r>
              <a:rPr lang="en-US" sz="1800" dirty="0">
                <a:latin typeface="Arial"/>
                <a:cs typeface="Arial"/>
              </a:rPr>
              <a:t>TeV/</a:t>
            </a:r>
            <a:r>
              <a:rPr lang="en-US" sz="1800" dirty="0" smtClean="0">
                <a:latin typeface="Arial"/>
                <a:cs typeface="Arial"/>
              </a:rPr>
              <a:t>cm</a:t>
            </a:r>
            <a:r>
              <a:rPr lang="en-US" sz="1800" baseline="30000" dirty="0" smtClean="0">
                <a:latin typeface="Arial"/>
                <a:cs typeface="Arial"/>
              </a:rPr>
              <a:t>2</a:t>
            </a:r>
            <a:r>
              <a:rPr lang="en-US" sz="1800" dirty="0" smtClean="0">
                <a:latin typeface="Arial"/>
                <a:cs typeface="Arial"/>
              </a:rPr>
              <a:t>s]</a:t>
            </a:r>
          </a:p>
          <a:p>
            <a:r>
              <a:rPr lang="en-US" sz="1600" i="1" dirty="0" smtClean="0">
                <a:latin typeface="Arial"/>
                <a:cs typeface="Arial"/>
              </a:rPr>
              <a:t>Agile, Fermi, Argo, Hawk: 1 year</a:t>
            </a:r>
          </a:p>
          <a:p>
            <a:r>
              <a:rPr lang="en-US" sz="1600" i="1" dirty="0" smtClean="0">
                <a:latin typeface="Arial"/>
                <a:cs typeface="Arial"/>
              </a:rPr>
              <a:t>Magic, Hess, </a:t>
            </a:r>
            <a:r>
              <a:rPr lang="en-US" sz="1600" i="1" dirty="0" err="1" smtClean="0">
                <a:latin typeface="Arial"/>
                <a:cs typeface="Arial"/>
              </a:rPr>
              <a:t>Veritas</a:t>
            </a:r>
            <a:r>
              <a:rPr lang="en-US" sz="1600" i="1" dirty="0" smtClean="0">
                <a:latin typeface="Arial"/>
                <a:cs typeface="Arial"/>
              </a:rPr>
              <a:t>, CTA: 50h</a:t>
            </a:r>
          </a:p>
          <a:p>
            <a:endParaRPr lang="en-US" sz="1800" dirty="0">
              <a:latin typeface="Arial"/>
              <a:cs typeface="Arial"/>
            </a:endParaRPr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2590799" y="1447799"/>
            <a:ext cx="4115689" cy="2427324"/>
          </a:xfrm>
          <a:custGeom>
            <a:avLst/>
            <a:gdLst>
              <a:gd name="T0" fmla="*/ 0 w 1887"/>
              <a:gd name="T1" fmla="*/ 0 h 1252"/>
              <a:gd name="T2" fmla="*/ 2147483647 w 1887"/>
              <a:gd name="T3" fmla="*/ 2147483647 h 1252"/>
              <a:gd name="T4" fmla="*/ 2147483647 w 1887"/>
              <a:gd name="T5" fmla="*/ 2147483647 h 1252"/>
              <a:gd name="T6" fmla="*/ 2147483647 w 1887"/>
              <a:gd name="T7" fmla="*/ 2147483647 h 1252"/>
              <a:gd name="T8" fmla="*/ 0 60000 65536"/>
              <a:gd name="T9" fmla="*/ 0 60000 65536"/>
              <a:gd name="T10" fmla="*/ 0 60000 65536"/>
              <a:gd name="T11" fmla="*/ 0 60000 65536"/>
              <a:gd name="T12" fmla="*/ 0 w 1887"/>
              <a:gd name="T13" fmla="*/ 0 h 1252"/>
              <a:gd name="T14" fmla="*/ 1887 w 1887"/>
              <a:gd name="T15" fmla="*/ 1252 h 1252"/>
              <a:gd name="connsiteX0" fmla="*/ 0 w 1887"/>
              <a:gd name="connsiteY0" fmla="*/ 0 h 1291"/>
              <a:gd name="connsiteX1" fmla="*/ 571 w 1887"/>
              <a:gd name="connsiteY1" fmla="*/ 769 h 1291"/>
              <a:gd name="connsiteX2" fmla="*/ 1130 w 1887"/>
              <a:gd name="connsiteY2" fmla="*/ 1238 h 1291"/>
              <a:gd name="connsiteX3" fmla="*/ 1677 w 1887"/>
              <a:gd name="connsiteY3" fmla="*/ 1088 h 1291"/>
              <a:gd name="connsiteX4" fmla="*/ 1887 w 1887"/>
              <a:gd name="connsiteY4" fmla="*/ 852 h 1291"/>
              <a:gd name="connsiteX0" fmla="*/ 0 w 1887"/>
              <a:gd name="connsiteY0" fmla="*/ 0 h 1181"/>
              <a:gd name="connsiteX1" fmla="*/ 571 w 1887"/>
              <a:gd name="connsiteY1" fmla="*/ 769 h 1181"/>
              <a:gd name="connsiteX2" fmla="*/ 1203 w 1887"/>
              <a:gd name="connsiteY2" fmla="*/ 1128 h 1181"/>
              <a:gd name="connsiteX3" fmla="*/ 1677 w 1887"/>
              <a:gd name="connsiteY3" fmla="*/ 1088 h 1181"/>
              <a:gd name="connsiteX4" fmla="*/ 1887 w 1887"/>
              <a:gd name="connsiteY4" fmla="*/ 852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677 w 1960"/>
              <a:gd name="connsiteY3" fmla="*/ 1088 h 1181"/>
              <a:gd name="connsiteX4" fmla="*/ 1960 w 1960"/>
              <a:gd name="connsiteY4" fmla="*/ 889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677 w 1960"/>
              <a:gd name="connsiteY3" fmla="*/ 1088 h 1181"/>
              <a:gd name="connsiteX4" fmla="*/ 1746 w 1960"/>
              <a:gd name="connsiteY4" fmla="*/ 1084 h 1181"/>
              <a:gd name="connsiteX5" fmla="*/ 1960 w 1960"/>
              <a:gd name="connsiteY5" fmla="*/ 889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746 w 1960"/>
              <a:gd name="connsiteY3" fmla="*/ 1084 h 1181"/>
              <a:gd name="connsiteX4" fmla="*/ 1960 w 1960"/>
              <a:gd name="connsiteY4" fmla="*/ 889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746 w 1960"/>
              <a:gd name="connsiteY3" fmla="*/ 1084 h 1181"/>
              <a:gd name="connsiteX4" fmla="*/ 1746 w 1960"/>
              <a:gd name="connsiteY4" fmla="*/ 937 h 1181"/>
              <a:gd name="connsiteX5" fmla="*/ 1960 w 1960"/>
              <a:gd name="connsiteY5" fmla="*/ 889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746 w 1960"/>
              <a:gd name="connsiteY3" fmla="*/ 1084 h 1181"/>
              <a:gd name="connsiteX4" fmla="*/ 1746 w 1960"/>
              <a:gd name="connsiteY4" fmla="*/ 937 h 1181"/>
              <a:gd name="connsiteX5" fmla="*/ 1960 w 1960"/>
              <a:gd name="connsiteY5" fmla="*/ 705 h 1181"/>
              <a:gd name="connsiteX0" fmla="*/ 0 w 1960"/>
              <a:gd name="connsiteY0" fmla="*/ 0 h 1174"/>
              <a:gd name="connsiteX1" fmla="*/ 571 w 1960"/>
              <a:gd name="connsiteY1" fmla="*/ 769 h 1174"/>
              <a:gd name="connsiteX2" fmla="*/ 1203 w 1960"/>
              <a:gd name="connsiteY2" fmla="*/ 1128 h 1174"/>
              <a:gd name="connsiteX3" fmla="*/ 1637 w 1960"/>
              <a:gd name="connsiteY3" fmla="*/ 1047 h 1174"/>
              <a:gd name="connsiteX4" fmla="*/ 1746 w 1960"/>
              <a:gd name="connsiteY4" fmla="*/ 937 h 1174"/>
              <a:gd name="connsiteX5" fmla="*/ 1960 w 1960"/>
              <a:gd name="connsiteY5" fmla="*/ 705 h 1174"/>
              <a:gd name="connsiteX0" fmla="*/ 0 w 1960"/>
              <a:gd name="connsiteY0" fmla="*/ 0 h 1174"/>
              <a:gd name="connsiteX1" fmla="*/ 571 w 1960"/>
              <a:gd name="connsiteY1" fmla="*/ 769 h 1174"/>
              <a:gd name="connsiteX2" fmla="*/ 1203 w 1960"/>
              <a:gd name="connsiteY2" fmla="*/ 1128 h 1174"/>
              <a:gd name="connsiteX3" fmla="*/ 1637 w 1960"/>
              <a:gd name="connsiteY3" fmla="*/ 1047 h 1174"/>
              <a:gd name="connsiteX4" fmla="*/ 1746 w 1960"/>
              <a:gd name="connsiteY4" fmla="*/ 937 h 1174"/>
              <a:gd name="connsiteX5" fmla="*/ 1960 w 1960"/>
              <a:gd name="connsiteY5" fmla="*/ 705 h 1174"/>
              <a:gd name="connsiteX0" fmla="*/ 0 w 1960"/>
              <a:gd name="connsiteY0" fmla="*/ 0 h 1174"/>
              <a:gd name="connsiteX1" fmla="*/ 571 w 1960"/>
              <a:gd name="connsiteY1" fmla="*/ 769 h 1174"/>
              <a:gd name="connsiteX2" fmla="*/ 564 w 1960"/>
              <a:gd name="connsiteY2" fmla="*/ 769 h 1174"/>
              <a:gd name="connsiteX3" fmla="*/ 1203 w 1960"/>
              <a:gd name="connsiteY3" fmla="*/ 1128 h 1174"/>
              <a:gd name="connsiteX4" fmla="*/ 1637 w 1960"/>
              <a:gd name="connsiteY4" fmla="*/ 1047 h 1174"/>
              <a:gd name="connsiteX5" fmla="*/ 1746 w 1960"/>
              <a:gd name="connsiteY5" fmla="*/ 937 h 1174"/>
              <a:gd name="connsiteX6" fmla="*/ 1960 w 1960"/>
              <a:gd name="connsiteY6" fmla="*/ 705 h 1174"/>
              <a:gd name="connsiteX0" fmla="*/ 0 w 1960"/>
              <a:gd name="connsiteY0" fmla="*/ 0 h 1174"/>
              <a:gd name="connsiteX1" fmla="*/ 571 w 1960"/>
              <a:gd name="connsiteY1" fmla="*/ 769 h 1174"/>
              <a:gd name="connsiteX2" fmla="*/ 637 w 1960"/>
              <a:gd name="connsiteY2" fmla="*/ 769 h 1174"/>
              <a:gd name="connsiteX3" fmla="*/ 1203 w 1960"/>
              <a:gd name="connsiteY3" fmla="*/ 1128 h 1174"/>
              <a:gd name="connsiteX4" fmla="*/ 1637 w 1960"/>
              <a:gd name="connsiteY4" fmla="*/ 1047 h 1174"/>
              <a:gd name="connsiteX5" fmla="*/ 1746 w 1960"/>
              <a:gd name="connsiteY5" fmla="*/ 937 h 1174"/>
              <a:gd name="connsiteX6" fmla="*/ 1960 w 1960"/>
              <a:gd name="connsiteY6" fmla="*/ 705 h 1174"/>
              <a:gd name="connsiteX0" fmla="*/ 0 w 1960"/>
              <a:gd name="connsiteY0" fmla="*/ 0 h 1174"/>
              <a:gd name="connsiteX1" fmla="*/ 637 w 1960"/>
              <a:gd name="connsiteY1" fmla="*/ 769 h 1174"/>
              <a:gd name="connsiteX2" fmla="*/ 1203 w 1960"/>
              <a:gd name="connsiteY2" fmla="*/ 1128 h 1174"/>
              <a:gd name="connsiteX3" fmla="*/ 1637 w 1960"/>
              <a:gd name="connsiteY3" fmla="*/ 1047 h 1174"/>
              <a:gd name="connsiteX4" fmla="*/ 1746 w 1960"/>
              <a:gd name="connsiteY4" fmla="*/ 937 h 1174"/>
              <a:gd name="connsiteX5" fmla="*/ 1960 w 1960"/>
              <a:gd name="connsiteY5" fmla="*/ 705 h 1174"/>
              <a:gd name="connsiteX0" fmla="*/ 0 w 1960"/>
              <a:gd name="connsiteY0" fmla="*/ 0 h 1174"/>
              <a:gd name="connsiteX1" fmla="*/ 637 w 1960"/>
              <a:gd name="connsiteY1" fmla="*/ 769 h 1174"/>
              <a:gd name="connsiteX2" fmla="*/ 1203 w 1960"/>
              <a:gd name="connsiteY2" fmla="*/ 1128 h 1174"/>
              <a:gd name="connsiteX3" fmla="*/ 1637 w 1960"/>
              <a:gd name="connsiteY3" fmla="*/ 1047 h 1174"/>
              <a:gd name="connsiteX4" fmla="*/ 1601 w 1960"/>
              <a:gd name="connsiteY4" fmla="*/ 1039 h 1174"/>
              <a:gd name="connsiteX5" fmla="*/ 1746 w 1960"/>
              <a:gd name="connsiteY5" fmla="*/ 937 h 1174"/>
              <a:gd name="connsiteX6" fmla="*/ 1960 w 1960"/>
              <a:gd name="connsiteY6" fmla="*/ 705 h 1174"/>
              <a:gd name="connsiteX0" fmla="*/ 0 w 1960"/>
              <a:gd name="connsiteY0" fmla="*/ 0 h 1173"/>
              <a:gd name="connsiteX1" fmla="*/ 637 w 1960"/>
              <a:gd name="connsiteY1" fmla="*/ 769 h 1173"/>
              <a:gd name="connsiteX2" fmla="*/ 1203 w 1960"/>
              <a:gd name="connsiteY2" fmla="*/ 1128 h 1173"/>
              <a:gd name="connsiteX3" fmla="*/ 1601 w 1960"/>
              <a:gd name="connsiteY3" fmla="*/ 1039 h 1173"/>
              <a:gd name="connsiteX4" fmla="*/ 1746 w 1960"/>
              <a:gd name="connsiteY4" fmla="*/ 937 h 1173"/>
              <a:gd name="connsiteX5" fmla="*/ 1960 w 1960"/>
              <a:gd name="connsiteY5" fmla="*/ 705 h 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0" h="1173">
                <a:moveTo>
                  <a:pt x="0" y="0"/>
                </a:moveTo>
                <a:cubicBezTo>
                  <a:pt x="133" y="160"/>
                  <a:pt x="437" y="581"/>
                  <a:pt x="637" y="769"/>
                </a:cubicBezTo>
                <a:cubicBezTo>
                  <a:pt x="837" y="957"/>
                  <a:pt x="1042" y="1083"/>
                  <a:pt x="1203" y="1128"/>
                </a:cubicBezTo>
                <a:cubicBezTo>
                  <a:pt x="1364" y="1173"/>
                  <a:pt x="1511" y="1071"/>
                  <a:pt x="1601" y="1039"/>
                </a:cubicBezTo>
                <a:cubicBezTo>
                  <a:pt x="1619" y="1021"/>
                  <a:pt x="1692" y="993"/>
                  <a:pt x="1746" y="937"/>
                </a:cubicBezTo>
                <a:lnTo>
                  <a:pt x="1960" y="705"/>
                </a:lnTo>
              </a:path>
            </a:pathLst>
          </a:custGeom>
          <a:noFill/>
          <a:ln w="3810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1827213" y="290512"/>
            <a:ext cx="1220787" cy="776288"/>
          </a:xfrm>
          <a:custGeom>
            <a:avLst/>
            <a:gdLst>
              <a:gd name="T0" fmla="*/ 0 w 831"/>
              <a:gd name="T1" fmla="*/ 2147483647 h 831"/>
              <a:gd name="T2" fmla="*/ 2147483647 w 831"/>
              <a:gd name="T3" fmla="*/ 0 h 831"/>
              <a:gd name="T4" fmla="*/ 0 60000 65536"/>
              <a:gd name="T5" fmla="*/ 0 60000 65536"/>
              <a:gd name="T6" fmla="*/ 0 w 831"/>
              <a:gd name="T7" fmla="*/ 0 h 831"/>
              <a:gd name="T8" fmla="*/ 831 w 831"/>
              <a:gd name="T9" fmla="*/ 831 h 8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31" h="831">
                <a:moveTo>
                  <a:pt x="0" y="831"/>
                </a:moveTo>
                <a:cubicBezTo>
                  <a:pt x="0" y="831"/>
                  <a:pt x="415" y="415"/>
                  <a:pt x="831" y="0"/>
                </a:cubicBezTo>
              </a:path>
            </a:pathLst>
          </a:cu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828800" y="228600"/>
            <a:ext cx="727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Tahoma" charset="0"/>
              </a:rPr>
              <a:t>Agile</a:t>
            </a:r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4700588" y="276225"/>
            <a:ext cx="3414712" cy="1717675"/>
          </a:xfrm>
          <a:custGeom>
            <a:avLst/>
            <a:gdLst>
              <a:gd name="T0" fmla="*/ 0 w 2148"/>
              <a:gd name="T1" fmla="*/ 0 h 1082"/>
              <a:gd name="T2" fmla="*/ 2147483647 w 2148"/>
              <a:gd name="T3" fmla="*/ 2147483647 h 1082"/>
              <a:gd name="T4" fmla="*/ 2147483647 w 2148"/>
              <a:gd name="T5" fmla="*/ 2147483647 h 1082"/>
              <a:gd name="T6" fmla="*/ 2147483647 w 2148"/>
              <a:gd name="T7" fmla="*/ 2147483647 h 1082"/>
              <a:gd name="T8" fmla="*/ 2147483647 w 2148"/>
              <a:gd name="T9" fmla="*/ 2147483647 h 10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48"/>
              <a:gd name="T16" fmla="*/ 0 h 1082"/>
              <a:gd name="T17" fmla="*/ 2148 w 2148"/>
              <a:gd name="T18" fmla="*/ 1082 h 10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48" h="1082">
                <a:moveTo>
                  <a:pt x="0" y="0"/>
                </a:moveTo>
                <a:cubicBezTo>
                  <a:pt x="79" y="120"/>
                  <a:pt x="309" y="558"/>
                  <a:pt x="475" y="722"/>
                </a:cubicBezTo>
                <a:cubicBezTo>
                  <a:pt x="641" y="886"/>
                  <a:pt x="841" y="943"/>
                  <a:pt x="996" y="987"/>
                </a:cubicBezTo>
                <a:cubicBezTo>
                  <a:pt x="1151" y="1031"/>
                  <a:pt x="1211" y="1082"/>
                  <a:pt x="1403" y="985"/>
                </a:cubicBezTo>
                <a:cubicBezTo>
                  <a:pt x="1595" y="888"/>
                  <a:pt x="1993" y="523"/>
                  <a:pt x="2148" y="402"/>
                </a:cubicBezTo>
              </a:path>
            </a:pathLst>
          </a:custGeom>
          <a:noFill/>
          <a:ln w="2857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5210175" y="822325"/>
            <a:ext cx="728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Tahoma" charset="0"/>
              </a:rPr>
              <a:t>Argo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7259637" y="2667000"/>
            <a:ext cx="1579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Tahoma" charset="0"/>
              </a:rPr>
              <a:t>Hess/</a:t>
            </a:r>
            <a:r>
              <a:rPr lang="en-US" sz="2000" dirty="0" err="1">
                <a:solidFill>
                  <a:srgbClr val="008000"/>
                </a:solidFill>
                <a:latin typeface="Tahoma" charset="0"/>
              </a:rPr>
              <a:t>Veritas</a:t>
            </a:r>
            <a:endParaRPr lang="en-US" sz="2000" dirty="0">
              <a:solidFill>
                <a:srgbClr val="008000"/>
              </a:solidFill>
              <a:latin typeface="Tahoma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77470" y="228600"/>
            <a:ext cx="1233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j-lt"/>
              </a:rPr>
              <a:t>(A. De Angelis 2012)</a:t>
            </a:r>
            <a:endParaRPr lang="en-US" sz="1000" dirty="0">
              <a:latin typeface="+mj-lt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 cstate="print"/>
          <a:srcRect l="5518" t="31975" r="20903" b="14691"/>
          <a:stretch>
            <a:fillRect/>
          </a:stretch>
        </p:blipFill>
        <p:spPr bwMode="auto">
          <a:xfrm>
            <a:off x="2209800" y="4267200"/>
            <a:ext cx="1299986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FC9CE8-A384-F84F-86FE-EAA9A8B29502}" type="slidenum">
              <a:rPr lang="it-IT" smtClean="0">
                <a:latin typeface="Arial" pitchFamily="-108" charset="0"/>
              </a:rPr>
              <a:pPr/>
              <a:t>16</a:t>
            </a:fld>
            <a:endParaRPr lang="it-IT" smtClean="0">
              <a:latin typeface="Arial" pitchFamily="-108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91440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  <a:t>Highlight in </a:t>
            </a:r>
            <a:r>
              <a:rPr lang="en-US" sz="3200" dirty="0" err="1" smtClean="0">
                <a:latin typeface="Symbol" charset="2"/>
                <a:ea typeface="ＭＳ Ｐゴシック" pitchFamily="-108" charset="-128"/>
                <a:cs typeface="Symbol" charset="2"/>
              </a:rPr>
              <a:t>g</a:t>
            </a:r>
            <a: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  <a:t>-ray </a:t>
            </a:r>
            <a:b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  <a:t>astrophysics  (MAGIC, </a:t>
            </a:r>
            <a:b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  <a:t>HESS, VERITAS)</a:t>
            </a:r>
            <a:endParaRPr lang="it-IT" sz="3200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4114800" cy="5638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Thanks mostly to Cherenkov telescopes, imaging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of VHE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(&gt; 130 </a:t>
            </a:r>
            <a:r>
              <a:rPr lang="en-US" sz="2000" dirty="0" err="1">
                <a:ea typeface="ＭＳ Ｐゴシック" pitchFamily="-108" charset="-128"/>
                <a:cs typeface="ＭＳ Ｐゴシック" pitchFamily="-108" charset="-128"/>
              </a:rPr>
              <a:t>GeV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) galactic sources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 and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discovery of many new galactic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 and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extragalactic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 sources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: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 ~ 150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(and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&gt;200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papers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) in the last 7 years</a:t>
            </a:r>
          </a:p>
          <a:p>
            <a:pPr lvl="1">
              <a:lnSpc>
                <a:spcPct val="90000"/>
              </a:lnSpc>
              <a:spcAft>
                <a:spcPts val="3600"/>
              </a:spcAft>
            </a:pPr>
            <a:r>
              <a:rPr lang="en-US" sz="1600" dirty="0" smtClean="0">
                <a:ea typeface="ＭＳ Ｐゴシック" pitchFamily="-108" charset="-128"/>
                <a:cs typeface="ＭＳ Ｐゴシック" pitchFamily="-108" charset="-128"/>
              </a:rPr>
              <a:t>And also a better knowledge of the diffuse gammas and electrons</a:t>
            </a:r>
          </a:p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A comparable success in HE (the Fermi realm); a 10x increase in the number of sources</a:t>
            </a:r>
          </a:p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A new tool for cosmic-ray physics and fundamental physics</a:t>
            </a:r>
          </a:p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endParaRPr lang="en-US" sz="1800" dirty="0" smtClean="0"/>
          </a:p>
          <a:p>
            <a:pPr lvl="1">
              <a:lnSpc>
                <a:spcPct val="90000"/>
              </a:lnSpc>
              <a:spcAft>
                <a:spcPts val="3600"/>
              </a:spcAft>
            </a:pPr>
            <a:endParaRPr lang="en-US" sz="16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endParaRPr lang="it-IT" sz="20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1162" y="144357"/>
            <a:ext cx="4922838" cy="557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7" name="Rectangle 9"/>
          <p:cNvSpPr>
            <a:spLocks noChangeArrowheads="1"/>
          </p:cNvSpPr>
          <p:nvPr/>
        </p:nvSpPr>
        <p:spPr bwMode="auto">
          <a:xfrm>
            <a:off x="1371600" y="1844675"/>
            <a:ext cx="495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562" y="3048000"/>
            <a:ext cx="4724399" cy="2514600"/>
          </a:xfrm>
          <a:prstGeom prst="rect">
            <a:avLst/>
          </a:prstGeom>
        </p:spPr>
      </p:pic>
      <p:pic>
        <p:nvPicPr>
          <p:cNvPr id="11" name="Picture 10" descr="Picture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031124"/>
            <a:ext cx="4876800" cy="3750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381000"/>
            <a:ext cx="9144000" cy="2057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Main physics results and perspectives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(with emphasis on fundamental physics)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352800"/>
            <a:ext cx="44894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</a:t>
            </a:r>
            <a:r>
              <a:rPr lang="en-US" i="1" dirty="0" smtClean="0">
                <a:latin typeface="+mj-lt"/>
              </a:rPr>
              <a:t>Cosmic Rays</a:t>
            </a:r>
          </a:p>
          <a:p>
            <a:pPr>
              <a:buFont typeface="Arial"/>
              <a:buChar char="•"/>
            </a:pPr>
            <a:endParaRPr lang="en-US" i="1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Transparency of the Universe;</a:t>
            </a:r>
          </a:p>
          <a:p>
            <a:r>
              <a:rPr lang="en-US" dirty="0" smtClean="0">
                <a:latin typeface="+mj-lt"/>
              </a:rPr>
              <a:t>	Tests of Lorentz Invariance; </a:t>
            </a:r>
          </a:p>
          <a:p>
            <a:r>
              <a:rPr lang="en-US" dirty="0" smtClean="0">
                <a:latin typeface="+mj-lt"/>
              </a:rPr>
              <a:t>	</a:t>
            </a:r>
            <a:r>
              <a:rPr lang="en-US" dirty="0" err="1" smtClean="0">
                <a:latin typeface="+mj-lt"/>
              </a:rPr>
              <a:t>Axion</a:t>
            </a:r>
            <a:r>
              <a:rPr lang="en-US" dirty="0" smtClean="0">
                <a:latin typeface="+mj-lt"/>
              </a:rPr>
              <a:t>-Like Particles</a:t>
            </a:r>
          </a:p>
          <a:p>
            <a:endParaRPr lang="en-US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Search for “WIMP” Dark Matter</a:t>
            </a:r>
            <a:endParaRPr lang="en-US" dirty="0">
              <a:latin typeface="+mj-lt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rcRect l="9474" t="5076" r="6837" b="22842"/>
          <a:stretch>
            <a:fillRect/>
          </a:stretch>
        </p:blipFill>
        <p:spPr bwMode="auto">
          <a:xfrm>
            <a:off x="5595870" y="2514600"/>
            <a:ext cx="354813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4648199" cy="3581400"/>
          </a:xfrm>
          <a:prstGeom prst="rect">
            <a:avLst/>
          </a:prstGeom>
        </p:spPr>
      </p:pic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2BAEAE-C1ED-1F4E-8FBC-B3DC04F85730}" type="slidenum">
              <a:rPr lang="it-IT" smtClean="0"/>
              <a:pPr/>
              <a:t>18</a:t>
            </a:fld>
            <a:endParaRPr lang="it-IT" smtClean="0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877050" cy="5619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>
                <a:solidFill>
                  <a:srgbClr val="FF3300"/>
                </a:solidFill>
              </a:rPr>
              <a:t>Propagation of </a:t>
            </a:r>
            <a:r>
              <a:rPr lang="en-US" sz="3600">
                <a:solidFill>
                  <a:srgbClr val="FF33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3600">
                <a:solidFill>
                  <a:srgbClr val="FF3300"/>
                </a:solidFill>
              </a:rPr>
              <a:t>-rays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33488" y="620713"/>
            <a:ext cx="3098800" cy="1404937"/>
            <a:chOff x="658" y="2980"/>
            <a:chExt cx="2365" cy="1113"/>
          </a:xfrm>
        </p:grpSpPr>
        <p:sp>
          <p:nvSpPr>
            <p:cNvPr id="32798" name="Line 11"/>
            <p:cNvSpPr>
              <a:spLocks noChangeShapeType="1"/>
            </p:cNvSpPr>
            <p:nvPr/>
          </p:nvSpPr>
          <p:spPr bwMode="auto">
            <a:xfrm flipH="1">
              <a:off x="658" y="2980"/>
              <a:ext cx="2249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99" name="Line 12"/>
            <p:cNvSpPr>
              <a:spLocks noChangeShapeType="1"/>
            </p:cNvSpPr>
            <p:nvPr/>
          </p:nvSpPr>
          <p:spPr bwMode="auto">
            <a:xfrm flipH="1">
              <a:off x="803" y="3043"/>
              <a:ext cx="2204" cy="8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00" name="Line 13"/>
            <p:cNvSpPr>
              <a:spLocks noChangeShapeType="1"/>
            </p:cNvSpPr>
            <p:nvPr/>
          </p:nvSpPr>
          <p:spPr bwMode="auto">
            <a:xfrm flipH="1">
              <a:off x="756" y="3142"/>
              <a:ext cx="2267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01" name="Line 14"/>
            <p:cNvSpPr>
              <a:spLocks noChangeShapeType="1"/>
            </p:cNvSpPr>
            <p:nvPr/>
          </p:nvSpPr>
          <p:spPr bwMode="auto">
            <a:xfrm flipH="1">
              <a:off x="1992" y="3006"/>
              <a:ext cx="941" cy="3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02" name="Line 15"/>
            <p:cNvSpPr>
              <a:spLocks noChangeShapeType="1"/>
            </p:cNvSpPr>
            <p:nvPr/>
          </p:nvSpPr>
          <p:spPr bwMode="auto">
            <a:xfrm flipH="1">
              <a:off x="1817" y="3113"/>
              <a:ext cx="117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03" name="Text Box 16"/>
            <p:cNvSpPr txBox="1">
              <a:spLocks noChangeArrowheads="1"/>
            </p:cNvSpPr>
            <p:nvPr/>
          </p:nvSpPr>
          <p:spPr bwMode="auto">
            <a:xfrm>
              <a:off x="1853" y="3226"/>
              <a:ext cx="21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FF5050"/>
                  </a:solidFill>
                  <a:latin typeface="Arial Black" charset="0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32804" name="Text Box 17"/>
            <p:cNvSpPr txBox="1">
              <a:spLocks noChangeArrowheads="1"/>
            </p:cNvSpPr>
            <p:nvPr/>
          </p:nvSpPr>
          <p:spPr bwMode="auto">
            <a:xfrm>
              <a:off x="1675" y="3481"/>
              <a:ext cx="218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FF5050"/>
                  </a:solidFill>
                  <a:latin typeface="Arial Black" charset="0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32805" name="Line 18"/>
            <p:cNvSpPr>
              <a:spLocks noChangeShapeType="1"/>
            </p:cNvSpPr>
            <p:nvPr/>
          </p:nvSpPr>
          <p:spPr bwMode="auto">
            <a:xfrm flipH="1">
              <a:off x="1451" y="3042"/>
              <a:ext cx="1482" cy="522"/>
            </a:xfrm>
            <a:prstGeom prst="line">
              <a:avLst/>
            </a:prstGeom>
            <a:noFill/>
            <a:ln w="12700">
              <a:noFill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06" name="Text Box 19"/>
            <p:cNvSpPr txBox="1">
              <a:spLocks noChangeArrowheads="1"/>
            </p:cNvSpPr>
            <p:nvPr/>
          </p:nvSpPr>
          <p:spPr bwMode="auto">
            <a:xfrm>
              <a:off x="1306" y="3472"/>
              <a:ext cx="218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FF5050"/>
                  </a:solidFill>
                  <a:latin typeface="Arial Black" charset="0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</p:grpSp>
      <p:sp>
        <p:nvSpPr>
          <p:cNvPr id="32774" name="Text Box 23"/>
          <p:cNvSpPr txBox="1">
            <a:spLocks noChangeArrowheads="1"/>
          </p:cNvSpPr>
          <p:nvPr/>
        </p:nvSpPr>
        <p:spPr bwMode="auto">
          <a:xfrm>
            <a:off x="468313" y="2636838"/>
            <a:ext cx="8675687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2">
              <a:spcBef>
                <a:spcPct val="20000"/>
              </a:spcBef>
              <a:buSzPct val="70000"/>
              <a:buFont typeface="Wingdings" charset="2"/>
              <a:buChar char="n"/>
            </a:pPr>
            <a:r>
              <a:rPr lang="en-US" sz="1600" dirty="0">
                <a:latin typeface="+mj-lt"/>
                <a:ea typeface="ＭＳ Ｐゴシック" charset="-128"/>
                <a:cs typeface="ＭＳ Ｐゴシック" charset="-128"/>
              </a:rPr>
              <a:t> For gamma rays, relevant background component is optical/infrared (EBL)</a:t>
            </a:r>
          </a:p>
          <a:p>
            <a:pPr lvl="2">
              <a:spcBef>
                <a:spcPct val="20000"/>
              </a:spcBef>
              <a:buSzPct val="70000"/>
              <a:buFont typeface="Wingdings" charset="2"/>
              <a:buChar char="n"/>
            </a:pPr>
            <a:r>
              <a:rPr lang="en-US" sz="1600" dirty="0">
                <a:latin typeface="+mj-lt"/>
                <a:ea typeface="ＭＳ Ｐゴシック" charset="-128"/>
                <a:cs typeface="ＭＳ Ｐゴシック" charset="-128"/>
              </a:rPr>
              <a:t> different models for EBL: minimum density given by cosmology/star formation</a:t>
            </a:r>
            <a:endParaRPr lang="en-US" sz="1600" b="1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5" name="Rectangle 25"/>
          <p:cNvSpPr>
            <a:spLocks noChangeArrowheads="1"/>
          </p:cNvSpPr>
          <p:nvPr/>
        </p:nvSpPr>
        <p:spPr bwMode="auto">
          <a:xfrm>
            <a:off x="4572000" y="6276975"/>
            <a:ext cx="457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charset="2"/>
              <a:buNone/>
            </a:pPr>
            <a:r>
              <a:rPr lang="en-US" sz="1600" dirty="0">
                <a:solidFill>
                  <a:schemeClr val="bg1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Measurement of spectral features permits to constrain EBL models</a:t>
            </a:r>
          </a:p>
        </p:txBody>
      </p:sp>
      <p:sp>
        <p:nvSpPr>
          <p:cNvPr id="32776" name="Text Box 35"/>
          <p:cNvSpPr txBox="1">
            <a:spLocks noChangeArrowheads="1"/>
          </p:cNvSpPr>
          <p:nvPr/>
        </p:nvSpPr>
        <p:spPr bwMode="auto">
          <a:xfrm>
            <a:off x="2176463" y="1882775"/>
            <a:ext cx="2587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charset="2"/>
              <a:buNone/>
            </a:pPr>
            <a:r>
              <a:rPr lang="en-US" sz="1000" b="1">
                <a:ea typeface="Arial" charset="0"/>
                <a:cs typeface="Arial" charset="0"/>
              </a:rPr>
              <a:t>≈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987675" y="692150"/>
            <a:ext cx="5857875" cy="1822450"/>
            <a:chOff x="1882" y="391"/>
            <a:chExt cx="3690" cy="1148"/>
          </a:xfrm>
        </p:grpSpPr>
        <p:sp>
          <p:nvSpPr>
            <p:cNvPr id="32791" name="Text Box 20"/>
            <p:cNvSpPr txBox="1">
              <a:spLocks noChangeArrowheads="1"/>
            </p:cNvSpPr>
            <p:nvPr/>
          </p:nvSpPr>
          <p:spPr bwMode="auto">
            <a:xfrm>
              <a:off x="3696" y="572"/>
              <a:ext cx="12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g</a:t>
              </a:r>
              <a:r>
                <a:rPr lang="en-US" sz="1600" baseline="-25000" dirty="0" err="1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VHE</a:t>
              </a:r>
              <a:r>
                <a:rPr lang="en-US" sz="2000" dirty="0" err="1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g</a:t>
              </a:r>
              <a:r>
                <a:rPr lang="en-US" sz="1600" baseline="-25000" dirty="0" err="1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bck</a:t>
              </a:r>
              <a:r>
                <a:rPr lang="en-US" sz="2000" dirty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  <a:sym typeface="Symbol" charset="2"/>
                </a:rPr>
                <a:t></a:t>
              </a:r>
              <a:r>
                <a:rPr lang="en-US" sz="2000" dirty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  <a:sym typeface="Symbol" charset="2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  <a:sym typeface="Symbol" charset="2"/>
                </a:rPr>
                <a:t>e</a:t>
              </a:r>
              <a:r>
                <a:rPr lang="en-US" sz="2000" baseline="30000" dirty="0" err="1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  <a:sym typeface="Symbol" charset="2"/>
                </a:rPr>
                <a:t>+</a:t>
              </a:r>
              <a:r>
                <a:rPr lang="en-US" sz="2000" dirty="0" err="1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  <a:sym typeface="Symbol" charset="2"/>
                </a:rPr>
                <a:t>e</a:t>
              </a:r>
              <a:r>
                <a:rPr lang="en-US" sz="2000" baseline="30000" dirty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  <a:sym typeface="Symbol" charset="2"/>
                </a:rPr>
                <a:t>-</a:t>
              </a:r>
            </a:p>
          </p:txBody>
        </p:sp>
        <p:sp>
          <p:nvSpPr>
            <p:cNvPr id="32792" name="Text Box 21"/>
            <p:cNvSpPr txBox="1">
              <a:spLocks noChangeArrowheads="1"/>
            </p:cNvSpPr>
            <p:nvPr/>
          </p:nvSpPr>
          <p:spPr bwMode="auto">
            <a:xfrm>
              <a:off x="2880" y="391"/>
              <a:ext cx="18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SzPct val="70000"/>
                <a:buFont typeface="Wingdings" charset="2"/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j-lt"/>
                  <a:ea typeface="ＭＳ Ｐゴシック" charset="-128"/>
                  <a:cs typeface="ＭＳ Ｐゴシック" charset="-128"/>
                </a:rPr>
                <a:t>dominant process for absorption:</a:t>
              </a:r>
            </a:p>
          </p:txBody>
        </p:sp>
        <p:sp>
          <p:nvSpPr>
            <p:cNvPr id="32793" name="Text Box 30"/>
            <p:cNvSpPr txBox="1">
              <a:spLocks noChangeArrowheads="1"/>
            </p:cNvSpPr>
            <p:nvPr/>
          </p:nvSpPr>
          <p:spPr bwMode="auto">
            <a:xfrm>
              <a:off x="2200" y="1298"/>
              <a:ext cx="7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+mj-lt"/>
                  <a:ea typeface="ＭＳ Ｐゴシック" charset="-128"/>
                  <a:cs typeface="ＭＳ Ｐゴシック" charset="-128"/>
                </a:rPr>
                <a:t>maximal for:</a:t>
              </a:r>
            </a:p>
          </p:txBody>
        </p:sp>
        <p:pic>
          <p:nvPicPr>
            <p:cNvPr id="32794" name="Picture 3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07" y="1207"/>
              <a:ext cx="1428" cy="332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32795" name="Text Box 18"/>
            <p:cNvSpPr txBox="1">
              <a:spLocks noChangeArrowheads="1"/>
            </p:cNvSpPr>
            <p:nvPr/>
          </p:nvSpPr>
          <p:spPr bwMode="auto">
            <a:xfrm>
              <a:off x="1882" y="1071"/>
              <a:ext cx="54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1200">
                  <a:solidFill>
                    <a:schemeClr val="bg2"/>
                  </a:solidFill>
                  <a:latin typeface="Arial Narrow" charset="0"/>
                  <a:ea typeface="ＭＳ Ｐゴシック" charset="-128"/>
                  <a:cs typeface="ＭＳ Ｐゴシック" charset="-128"/>
                </a:rPr>
                <a:t>Heitler 1960</a:t>
              </a:r>
            </a:p>
          </p:txBody>
        </p:sp>
        <p:pic>
          <p:nvPicPr>
            <p:cNvPr id="32796" name="Picture 4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26" y="799"/>
              <a:ext cx="3146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7" name="Text Box 44"/>
            <p:cNvSpPr txBox="1">
              <a:spLocks noChangeArrowheads="1"/>
            </p:cNvSpPr>
            <p:nvPr/>
          </p:nvSpPr>
          <p:spPr bwMode="auto">
            <a:xfrm>
              <a:off x="1927" y="845"/>
              <a:ext cx="4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SzPct val="70000"/>
                <a:buFont typeface="Wingdings" charset="2"/>
                <a:buNone/>
              </a:pPr>
              <a:r>
                <a:rPr lang="en-US" sz="1600">
                  <a:solidFill>
                    <a:srgbClr val="000B3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sz="1600">
                  <a:solidFill>
                    <a:srgbClr val="000B30"/>
                  </a:solidFill>
                  <a:ea typeface="ＭＳ Ｐゴシック" charset="-128"/>
                  <a:cs typeface="ＭＳ Ｐゴシック" charset="-128"/>
                </a:rPr>
                <a:t>(</a:t>
              </a:r>
              <a:r>
                <a:rPr lang="en-US" sz="1600">
                  <a:solidFill>
                    <a:srgbClr val="000B3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b</a:t>
              </a:r>
              <a:r>
                <a:rPr lang="en-US" sz="1600">
                  <a:solidFill>
                    <a:srgbClr val="000B30"/>
                  </a:solidFill>
                  <a:ea typeface="ＭＳ Ｐゴシック" charset="-128"/>
                  <a:cs typeface="ＭＳ Ｐゴシック" charset="-128"/>
                </a:rPr>
                <a:t>) ~</a:t>
              </a:r>
            </a:p>
          </p:txBody>
        </p:sp>
      </p:grpSp>
      <p:sp>
        <p:nvSpPr>
          <p:cNvPr id="32778" name="Text Box 26"/>
          <p:cNvSpPr txBox="1">
            <a:spLocks noChangeArrowheads="1"/>
          </p:cNvSpPr>
          <p:nvPr/>
        </p:nvSpPr>
        <p:spPr bwMode="auto">
          <a:xfrm>
            <a:off x="6627813" y="5521325"/>
            <a:ext cx="2335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Verdana" charset="0"/>
              </a:rPr>
              <a:t>Mean free path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784850" y="0"/>
            <a:ext cx="3359150" cy="1138238"/>
            <a:chOff x="992" y="3273"/>
            <a:chExt cx="2116" cy="1115"/>
          </a:xfrm>
        </p:grpSpPr>
        <p:sp>
          <p:nvSpPr>
            <p:cNvPr id="32784" name="Line 28"/>
            <p:cNvSpPr>
              <a:spLocks noChangeShapeType="1"/>
            </p:cNvSpPr>
            <p:nvPr/>
          </p:nvSpPr>
          <p:spPr bwMode="auto">
            <a:xfrm>
              <a:off x="992" y="3787"/>
              <a:ext cx="1453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5" name="Line 29"/>
            <p:cNvSpPr>
              <a:spLocks noChangeShapeType="1"/>
            </p:cNvSpPr>
            <p:nvPr/>
          </p:nvSpPr>
          <p:spPr bwMode="auto">
            <a:xfrm>
              <a:off x="2553" y="3788"/>
              <a:ext cx="5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6" name="Line 30"/>
            <p:cNvSpPr>
              <a:spLocks noChangeShapeType="1"/>
            </p:cNvSpPr>
            <p:nvPr/>
          </p:nvSpPr>
          <p:spPr bwMode="auto">
            <a:xfrm flipV="1">
              <a:off x="2462" y="3437"/>
              <a:ext cx="334" cy="334"/>
            </a:xfrm>
            <a:prstGeom prst="line">
              <a:avLst/>
            </a:prstGeom>
            <a:noFill/>
            <a:ln w="57150">
              <a:solidFill>
                <a:srgbClr val="66CC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7" name="Line 31"/>
            <p:cNvSpPr>
              <a:spLocks noChangeShapeType="1"/>
            </p:cNvSpPr>
            <p:nvPr/>
          </p:nvSpPr>
          <p:spPr bwMode="auto">
            <a:xfrm>
              <a:off x="2454" y="3813"/>
              <a:ext cx="250" cy="333"/>
            </a:xfrm>
            <a:prstGeom prst="line">
              <a:avLst/>
            </a:prstGeom>
            <a:noFill/>
            <a:ln w="57150">
              <a:solidFill>
                <a:srgbClr val="66CC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8" name="AutoShape 32"/>
            <p:cNvSpPr>
              <a:spLocks noChangeArrowheads="1"/>
            </p:cNvSpPr>
            <p:nvPr/>
          </p:nvSpPr>
          <p:spPr bwMode="auto">
            <a:xfrm>
              <a:off x="2411" y="3699"/>
              <a:ext cx="143" cy="197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9" name="Text Box 33"/>
            <p:cNvSpPr txBox="1">
              <a:spLocks noChangeArrowheads="1"/>
            </p:cNvSpPr>
            <p:nvPr/>
          </p:nvSpPr>
          <p:spPr bwMode="auto">
            <a:xfrm>
              <a:off x="2812" y="3273"/>
              <a:ext cx="296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Verdana" charset="0"/>
                </a:rPr>
                <a:t>e</a:t>
              </a:r>
              <a:r>
                <a:rPr lang="en-US" sz="2000" baseline="30000">
                  <a:latin typeface="Verdana" charset="0"/>
                </a:rPr>
                <a:t>+</a:t>
              </a:r>
            </a:p>
          </p:txBody>
        </p:sp>
        <p:sp>
          <p:nvSpPr>
            <p:cNvPr id="32790" name="Text Box 34"/>
            <p:cNvSpPr txBox="1">
              <a:spLocks noChangeArrowheads="1"/>
            </p:cNvSpPr>
            <p:nvPr/>
          </p:nvSpPr>
          <p:spPr bwMode="auto">
            <a:xfrm>
              <a:off x="2707" y="4000"/>
              <a:ext cx="258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Verdana" charset="0"/>
                </a:rPr>
                <a:t>e</a:t>
              </a:r>
              <a:r>
                <a:rPr lang="en-US" sz="2000" baseline="30000">
                  <a:latin typeface="Verdana" charset="0"/>
                </a:rPr>
                <a:t>-</a:t>
              </a:r>
            </a:p>
          </p:txBody>
        </p:sp>
      </p:grpSp>
      <p:pic>
        <p:nvPicPr>
          <p:cNvPr id="32780" name="Picture 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8" y="1343025"/>
            <a:ext cx="1168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39"/>
          <p:cNvPicPr>
            <a:picLocks noChangeAspect="1"/>
          </p:cNvPicPr>
          <p:nvPr/>
        </p:nvPicPr>
        <p:blipFill>
          <a:blip r:embed="rId7"/>
          <a:srcRect t="8696"/>
          <a:stretch>
            <a:fillRect/>
          </a:stretch>
        </p:blipFill>
        <p:spPr bwMode="auto">
          <a:xfrm>
            <a:off x="5006975" y="3581400"/>
            <a:ext cx="40608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2" name="TextBox 40"/>
          <p:cNvSpPr txBox="1">
            <a:spLocks noChangeArrowheads="1"/>
          </p:cNvSpPr>
          <p:nvPr/>
        </p:nvSpPr>
        <p:spPr bwMode="auto">
          <a:xfrm>
            <a:off x="3477246" y="6581001"/>
            <a:ext cx="2009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+mj-lt"/>
              </a:rPr>
              <a:t>(Dominguez et al. 2011)</a:t>
            </a:r>
          </a:p>
        </p:txBody>
      </p:sp>
      <p:sp>
        <p:nvSpPr>
          <p:cNvPr id="32783" name="TextBox 41"/>
          <p:cNvSpPr txBox="1">
            <a:spLocks noChangeArrowheads="1"/>
          </p:cNvSpPr>
          <p:nvPr/>
        </p:nvSpPr>
        <p:spPr bwMode="auto">
          <a:xfrm>
            <a:off x="6553200" y="3810000"/>
            <a:ext cx="14159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+mj-lt"/>
              </a:rPr>
              <a:t>(</a:t>
            </a:r>
            <a:r>
              <a:rPr lang="en-US" sz="1200" dirty="0" err="1">
                <a:latin typeface="+mj-lt"/>
              </a:rPr>
              <a:t>Galanti</a:t>
            </a:r>
            <a:r>
              <a:rPr lang="en-US" sz="1200" dirty="0">
                <a:latin typeface="+mj-lt"/>
              </a:rPr>
              <a:t> et al. 2012)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38200" y="3429000"/>
            <a:ext cx="990600" cy="32766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4C646B-6200-5C47-873E-EB91B46DF01C}" type="slidenum">
              <a:rPr lang="it-IT" smtClean="0">
                <a:latin typeface="Arial" pitchFamily="-108" charset="0"/>
              </a:rPr>
              <a:pPr/>
              <a:t>19</a:t>
            </a:fld>
            <a:endParaRPr lang="it-IT" smtClean="0">
              <a:latin typeface="Arial" pitchFamily="-108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Extragalactic</a:t>
            </a:r>
            <a:b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Sources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80901" name="Text Box 9"/>
          <p:cNvSpPr txBox="1">
            <a:spLocks noChangeArrowheads="1"/>
          </p:cNvSpPr>
          <p:nvPr/>
        </p:nvSpPr>
        <p:spPr bwMode="auto">
          <a:xfrm>
            <a:off x="3930650" y="0"/>
            <a:ext cx="52133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Calibri" pitchFamily="-108" charset="0"/>
              </a:rPr>
              <a:t>~50 </a:t>
            </a:r>
            <a:r>
              <a:rPr lang="en-US" sz="1600" dirty="0">
                <a:latin typeface="Calibri" pitchFamily="-108" charset="0"/>
              </a:rPr>
              <a:t>Sources</a:t>
            </a:r>
          </a:p>
          <a:p>
            <a:r>
              <a:rPr lang="en-US" sz="1400" dirty="0">
                <a:latin typeface="Calibri" pitchFamily="-108" charset="0"/>
              </a:rPr>
              <a:t>…</a:t>
            </a:r>
          </a:p>
          <a:p>
            <a:r>
              <a:rPr lang="de-DE" sz="1400" b="1" dirty="0">
                <a:solidFill>
                  <a:srgbClr val="FF0000"/>
                </a:solidFill>
                <a:latin typeface="Calibri" pitchFamily="-108" charset="0"/>
              </a:rPr>
              <a:t>1ES 1011+496	z=0.21		MAGIC 2007</a:t>
            </a:r>
          </a:p>
          <a:p>
            <a:r>
              <a:rPr lang="de-DE" sz="1400" dirty="0">
                <a:latin typeface="Calibri" pitchFamily="-108" charset="0"/>
              </a:rPr>
              <a:t>1ES 0414+009	z=0.29 		</a:t>
            </a:r>
            <a:r>
              <a:rPr lang="de-DE" sz="1400" dirty="0" err="1">
                <a:latin typeface="Calibri" pitchFamily="-108" charset="0"/>
              </a:rPr>
              <a:t>HESS/Fermi</a:t>
            </a:r>
            <a:r>
              <a:rPr lang="de-DE" sz="1400" dirty="0">
                <a:latin typeface="Calibri" pitchFamily="-108" charset="0"/>
              </a:rPr>
              <a:t> 2009</a:t>
            </a:r>
          </a:p>
          <a:p>
            <a:r>
              <a:rPr lang="en-GB" sz="1400" b="1" dirty="0">
                <a:solidFill>
                  <a:srgbClr val="FF0000"/>
                </a:solidFill>
                <a:latin typeface="Calibri" pitchFamily="-108" charset="0"/>
              </a:rPr>
              <a:t>S5 0716+71</a:t>
            </a:r>
            <a:r>
              <a:rPr lang="es-ES" sz="1400" b="1" dirty="0">
                <a:solidFill>
                  <a:srgbClr val="FF0000"/>
                </a:solidFill>
                <a:latin typeface="Calibri" pitchFamily="-108" charset="0"/>
              </a:rPr>
              <a:t>		z=0.31</a:t>
            </a:r>
            <a:r>
              <a:rPr lang="en-US" sz="1400" b="1" dirty="0">
                <a:solidFill>
                  <a:srgbClr val="FF0000"/>
                </a:solidFill>
                <a:latin typeface="Calibri" pitchFamily="-108" charset="0"/>
                <a:ea typeface="Arial" pitchFamily="-108" charset="0"/>
                <a:cs typeface="Arial" pitchFamily="-108" charset="0"/>
              </a:rPr>
              <a:t>±</a:t>
            </a:r>
            <a:r>
              <a:rPr lang="es-ES" sz="1400" b="1" dirty="0">
                <a:solidFill>
                  <a:srgbClr val="FF0000"/>
                </a:solidFill>
                <a:latin typeface="Calibri" pitchFamily="-108" charset="0"/>
              </a:rPr>
              <a:t>0.08		MAGIC 2009</a:t>
            </a:r>
            <a:endParaRPr lang="es-ES" sz="1400" dirty="0">
              <a:solidFill>
                <a:srgbClr val="FF0000"/>
              </a:solidFill>
              <a:latin typeface="Calibri" pitchFamily="-108" charset="0"/>
            </a:endParaRPr>
          </a:p>
          <a:p>
            <a:r>
              <a:rPr lang="es-ES" sz="1400" dirty="0">
                <a:latin typeface="Calibri" pitchFamily="-108" charset="0"/>
              </a:rPr>
              <a:t>1ES 0502+675	z=0.34		VERITAS 2009</a:t>
            </a:r>
          </a:p>
          <a:p>
            <a:r>
              <a:rPr lang="en-US" sz="1400" dirty="0">
                <a:latin typeface="Calibri" pitchFamily="-108" charset="0"/>
              </a:rPr>
              <a:t>PKS 1510-089	</a:t>
            </a:r>
            <a:r>
              <a:rPr lang="en-US" sz="1400" dirty="0" err="1">
                <a:latin typeface="Calibri" pitchFamily="-108" charset="0"/>
              </a:rPr>
              <a:t>z</a:t>
            </a:r>
            <a:r>
              <a:rPr lang="en-US" sz="1400" dirty="0">
                <a:latin typeface="Calibri" pitchFamily="-108" charset="0"/>
              </a:rPr>
              <a:t>=0.36		HESS 2010</a:t>
            </a:r>
            <a:endParaRPr lang="es-ES" sz="1400" dirty="0">
              <a:latin typeface="Calibri" pitchFamily="-108" charset="0"/>
            </a:endParaRPr>
          </a:p>
          <a:p>
            <a:r>
              <a:rPr lang="es-ES" sz="1400" b="1" dirty="0">
                <a:solidFill>
                  <a:srgbClr val="FF0000"/>
                </a:solidFill>
                <a:latin typeface="Calibri" pitchFamily="-108" charset="0"/>
              </a:rPr>
              <a:t>4C +21.43		z=0.43		MAGIC 2010</a:t>
            </a:r>
            <a:endParaRPr lang="es-ES" sz="1400" dirty="0">
              <a:latin typeface="Calibri" pitchFamily="-108" charset="0"/>
            </a:endParaRPr>
          </a:p>
          <a:p>
            <a:r>
              <a:rPr lang="es-ES" sz="1400" b="1" dirty="0">
                <a:solidFill>
                  <a:srgbClr val="FF6600"/>
                </a:solidFill>
                <a:latin typeface="Calibri" pitchFamily="-108" charset="0"/>
              </a:rPr>
              <a:t>3C 66A		z=0.44		VERITAS 2009 </a:t>
            </a:r>
            <a:endParaRPr lang="fr-FR" sz="1400" b="1" dirty="0">
              <a:solidFill>
                <a:srgbClr val="FF6600"/>
              </a:solidFill>
              <a:latin typeface="Calibri" pitchFamily="-108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Calibri" pitchFamily="-108" charset="0"/>
              </a:rPr>
              <a:t>3C 279 		z=0.54 </a:t>
            </a:r>
            <a:r>
              <a:rPr lang="fr-FR" sz="1600" b="1" dirty="0">
                <a:solidFill>
                  <a:srgbClr val="FF0000"/>
                </a:solidFill>
                <a:latin typeface="Calibri" pitchFamily="-108" charset="0"/>
              </a:rPr>
              <a:t>		</a:t>
            </a:r>
            <a:r>
              <a:rPr lang="fr-FR" sz="1400" b="1" dirty="0">
                <a:solidFill>
                  <a:srgbClr val="FF0000"/>
                </a:solidFill>
                <a:latin typeface="Calibri" pitchFamily="-108" charset="0"/>
              </a:rPr>
              <a:t>MAGIC 2008</a:t>
            </a:r>
            <a:r>
              <a:rPr lang="fr-FR" sz="1400" dirty="0">
                <a:solidFill>
                  <a:srgbClr val="FF0000"/>
                </a:solidFill>
                <a:latin typeface="Calibri" pitchFamily="-108" charset="0"/>
              </a:rPr>
              <a:t> </a:t>
            </a:r>
            <a:endParaRPr lang="en-US" sz="1600" dirty="0">
              <a:solidFill>
                <a:srgbClr val="FF0000"/>
              </a:solidFill>
              <a:latin typeface="Calibri" pitchFamily="-10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3975100" y="1843087"/>
            <a:ext cx="5168900" cy="4405313"/>
            <a:chOff x="3975100" y="1843087"/>
            <a:chExt cx="5168900" cy="4405313"/>
          </a:xfrm>
        </p:grpSpPr>
        <p:pic>
          <p:nvPicPr>
            <p:cNvPr id="13314" name="Picture 4"/>
            <p:cNvPicPr>
              <a:picLocks noChangeAspect="1"/>
            </p:cNvPicPr>
            <p:nvPr/>
          </p:nvPicPr>
          <p:blipFill>
            <a:blip r:embed="rId2"/>
            <a:srcRect t="62222"/>
            <a:stretch>
              <a:fillRect/>
            </a:stretch>
          </p:blipFill>
          <p:spPr bwMode="auto">
            <a:xfrm>
              <a:off x="3975100" y="3230563"/>
              <a:ext cx="5168900" cy="3017837"/>
            </a:xfrm>
            <a:prstGeom prst="rect">
              <a:avLst/>
            </a:prstGeom>
            <a:solidFill>
              <a:srgbClr val="FCFF35">
                <a:alpha val="34000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3315" name="Picture 5"/>
            <p:cNvPicPr>
              <a:picLocks noChangeAspect="1"/>
            </p:cNvPicPr>
            <p:nvPr/>
          </p:nvPicPr>
          <p:blipFill>
            <a:blip r:embed="rId2"/>
            <a:srcRect r="4798" b="95555"/>
            <a:stretch>
              <a:fillRect/>
            </a:stretch>
          </p:blipFill>
          <p:spPr bwMode="auto">
            <a:xfrm>
              <a:off x="4356100" y="1843087"/>
              <a:ext cx="4787900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7" name="TextBox 6"/>
            <p:cNvSpPr txBox="1">
              <a:spLocks noChangeArrowheads="1"/>
            </p:cNvSpPr>
            <p:nvPr/>
          </p:nvSpPr>
          <p:spPr bwMode="auto">
            <a:xfrm>
              <a:off x="6489700" y="2567509"/>
              <a:ext cx="7493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(…)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7100" y="5810250"/>
              <a:ext cx="3263900" cy="273050"/>
            </a:xfrm>
            <a:prstGeom prst="rect">
              <a:avLst/>
            </a:prstGeom>
            <a:solidFill>
              <a:srgbClr val="FCFF35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37100" y="1930400"/>
              <a:ext cx="4318000" cy="273050"/>
            </a:xfrm>
            <a:prstGeom prst="rect">
              <a:avLst/>
            </a:prstGeom>
            <a:solidFill>
              <a:srgbClr val="FCFF35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6" name="Picture 3"/>
          <p:cNvPicPr>
            <a:picLocks noChangeAspect="1"/>
          </p:cNvPicPr>
          <p:nvPr/>
        </p:nvPicPr>
        <p:blipFill>
          <a:blip r:embed="rId3"/>
          <a:srcRect l="9474" r="6837" b="8629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19600" y="372526"/>
            <a:ext cx="4724400" cy="899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esearch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cosmic rays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in CERN’s constitution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733800"/>
            <a:ext cx="4114800" cy="308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723900"/>
            <a:ext cx="41148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1690DC-11DE-254B-875E-3C310AE9553D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11981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7308850" cy="835025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Are our AGN observations</a:t>
            </a:r>
            <a:br>
              <a:rPr lang="en-US" sz="3600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consistent with theory? </a:t>
            </a:r>
          </a:p>
        </p:txBody>
      </p:sp>
      <p:sp>
        <p:nvSpPr>
          <p:cNvPr id="34821" name="Oval 4"/>
          <p:cNvSpPr>
            <a:spLocks noChangeArrowheads="1"/>
          </p:cNvSpPr>
          <p:nvPr/>
        </p:nvSpPr>
        <p:spPr bwMode="auto">
          <a:xfrm>
            <a:off x="6515100" y="1073150"/>
            <a:ext cx="2247900" cy="1608138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7059613" y="0"/>
            <a:ext cx="2084387" cy="70167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Verdana" charset="0"/>
              </a:rPr>
              <a:t>Selection bias?</a:t>
            </a:r>
          </a:p>
          <a:p>
            <a:r>
              <a:rPr lang="en-US" sz="2000">
                <a:solidFill>
                  <a:schemeClr val="accent2"/>
                </a:solidFill>
                <a:latin typeface="Verdana" charset="0"/>
              </a:rPr>
              <a:t>New physics ?</a:t>
            </a:r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>
            <a:off x="7086600" y="474662"/>
            <a:ext cx="0" cy="10493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16" name="Rectangle 12"/>
          <p:cNvSpPr>
            <a:spLocks noChangeArrowheads="1"/>
          </p:cNvSpPr>
          <p:nvPr/>
        </p:nvSpPr>
        <p:spPr bwMode="auto">
          <a:xfrm rot="-5400000">
            <a:off x="3467100" y="1584325"/>
            <a:ext cx="3184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pitchFamily="-108" charset="2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observed spectral index</a:t>
            </a:r>
          </a:p>
        </p:txBody>
      </p:sp>
      <p:sp>
        <p:nvSpPr>
          <p:cNvPr id="119817" name="Text Box 13"/>
          <p:cNvSpPr txBox="1">
            <a:spLocks noChangeArrowheads="1"/>
          </p:cNvSpPr>
          <p:nvPr/>
        </p:nvSpPr>
        <p:spPr bwMode="auto">
          <a:xfrm>
            <a:off x="7500938" y="3143250"/>
            <a:ext cx="1006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SzPct val="70000"/>
              <a:buFont typeface="Wingdings" pitchFamily="-108" charset="2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redshift</a:t>
            </a:r>
          </a:p>
        </p:txBody>
      </p:sp>
      <p:sp>
        <p:nvSpPr>
          <p:cNvPr id="119819" name="Rectangle 11"/>
          <p:cNvSpPr>
            <a:spLocks noChangeArrowheads="1"/>
          </p:cNvSpPr>
          <p:nvPr/>
        </p:nvSpPr>
        <p:spPr bwMode="auto">
          <a:xfrm>
            <a:off x="5480050" y="5791200"/>
            <a:ext cx="33591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The most distant: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MAGIC 3C 279 (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z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=0.54)</a:t>
            </a:r>
          </a:p>
        </p:txBody>
      </p:sp>
      <p:sp>
        <p:nvSpPr>
          <p:cNvPr id="603165" name="Rectangle 29"/>
          <p:cNvSpPr>
            <a:spLocks noChangeArrowheads="1"/>
          </p:cNvSpPr>
          <p:nvPr/>
        </p:nvSpPr>
        <p:spPr bwMode="auto">
          <a:xfrm>
            <a:off x="0" y="739775"/>
            <a:ext cx="3563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+mj-lt"/>
                <a:ea typeface="ＭＳ Ｐゴシック" charset="-128"/>
                <a:cs typeface="ＭＳ Ｐゴシック" charset="-128"/>
              </a:rPr>
              <a:t>Measured spectra affected by attenuation in the EBL:</a:t>
            </a:r>
          </a:p>
        </p:txBody>
      </p:sp>
      <p:pic>
        <p:nvPicPr>
          <p:cNvPr id="34829" name="Picture 30" descr="agn_eb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1371600"/>
            <a:ext cx="30559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0" name="Text Box 40"/>
          <p:cNvSpPr txBox="1">
            <a:spLocks noChangeArrowheads="1"/>
          </p:cNvSpPr>
          <p:nvPr/>
        </p:nvSpPr>
        <p:spPr bwMode="auto">
          <a:xfrm>
            <a:off x="2700338" y="2244725"/>
            <a:ext cx="81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charset="2"/>
              <a:buNone/>
            </a:pPr>
            <a:r>
              <a:rPr lang="en-US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~ </a:t>
            </a:r>
            <a:r>
              <a:rPr lang="en-US" sz="2400" b="1">
                <a:solidFill>
                  <a:srgbClr val="FF33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baseline="30000">
                <a:solidFill>
                  <a:srgbClr val="FF33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-2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29200" y="3238500"/>
            <a:ext cx="2743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(DA, </a:t>
            </a:r>
            <a:r>
              <a:rPr lang="en-US" sz="1400" dirty="0" err="1">
                <a:latin typeface="+mj-lt"/>
              </a:rPr>
              <a:t>Galanti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Roncadelli</a:t>
            </a:r>
            <a:r>
              <a:rPr lang="en-US" sz="1400" dirty="0">
                <a:latin typeface="+mj-lt"/>
              </a:rPr>
              <a:t>; PRD 2011)</a:t>
            </a:r>
          </a:p>
        </p:txBody>
      </p:sp>
      <p:sp>
        <p:nvSpPr>
          <p:cNvPr id="34832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905000" y="6492875"/>
            <a:ext cx="2895600" cy="365125"/>
          </a:xfrm>
          <a:noFill/>
        </p:spPr>
        <p:txBody>
          <a:bodyPr/>
          <a:lstStyle/>
          <a:p>
            <a:r>
              <a:rPr lang="en-US" smtClean="0"/>
              <a:t>Alessandro De Angelis</a:t>
            </a:r>
            <a:endParaRPr lang="en-GB" smtClean="0"/>
          </a:p>
        </p:txBody>
      </p:sp>
      <p:pic>
        <p:nvPicPr>
          <p:cNvPr id="19" name="Picture 4" descr="Picture 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3429000"/>
            <a:ext cx="3645379" cy="3068813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2253884" y="5875533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De Angelis, </a:t>
            </a:r>
            <a:r>
              <a:rPr lang="en-US" sz="800" dirty="0" err="1" smtClean="0"/>
              <a:t>Galanti</a:t>
            </a:r>
            <a:r>
              <a:rPr lang="en-US" sz="800" dirty="0"/>
              <a:t>,</a:t>
            </a:r>
            <a:r>
              <a:rPr lang="en-US" sz="800" dirty="0" smtClean="0"/>
              <a:t> </a:t>
            </a:r>
            <a:r>
              <a:rPr lang="en-US" sz="800" dirty="0" err="1" smtClean="0"/>
              <a:t>Roncadelli</a:t>
            </a:r>
            <a:r>
              <a:rPr lang="en-US" sz="800" dirty="0" smtClean="0"/>
              <a:t> 2011</a:t>
            </a:r>
          </a:p>
          <a:p>
            <a:r>
              <a:rPr lang="en-US" sz="800" dirty="0"/>
              <a:t>w</a:t>
            </a:r>
            <a:r>
              <a:rPr lang="en-US" sz="800" dirty="0" smtClean="0"/>
              <a:t>ith </a:t>
            </a:r>
            <a:r>
              <a:rPr lang="en-US" sz="800" dirty="0" err="1" smtClean="0"/>
              <a:t>Franceschini</a:t>
            </a:r>
            <a:r>
              <a:rPr lang="en-US" sz="800" dirty="0" smtClean="0"/>
              <a:t> EBL modeling</a:t>
            </a:r>
            <a:endParaRPr lang="en-US" sz="800" dirty="0"/>
          </a:p>
        </p:txBody>
      </p:sp>
      <p:sp>
        <p:nvSpPr>
          <p:cNvPr id="25" name="CasellaDiTesto 7"/>
          <p:cNvSpPr txBox="1"/>
          <p:nvPr/>
        </p:nvSpPr>
        <p:spPr>
          <a:xfrm rot="16200000">
            <a:off x="215703" y="3837894"/>
            <a:ext cx="11475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redshift z</a:t>
            </a:r>
            <a:endParaRPr lang="en-US" sz="2000" dirty="0"/>
          </a:p>
        </p:txBody>
      </p:sp>
      <p:sp>
        <p:nvSpPr>
          <p:cNvPr id="26" name="CasellaDiTesto 8"/>
          <p:cNvSpPr txBox="1"/>
          <p:nvPr/>
        </p:nvSpPr>
        <p:spPr>
          <a:xfrm>
            <a:off x="2177756" y="6412633"/>
            <a:ext cx="2062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Symbol" charset="2"/>
                <a:cs typeface="Symbol" charset="2"/>
              </a:rPr>
              <a:t>g</a:t>
            </a:r>
            <a:r>
              <a:rPr lang="it-IT" sz="2000" dirty="0" smtClean="0"/>
              <a:t> </a:t>
            </a:r>
            <a:r>
              <a:rPr lang="it-IT" sz="2000" dirty="0" err="1" smtClean="0"/>
              <a:t>ray</a:t>
            </a:r>
            <a:r>
              <a:rPr lang="it-IT" sz="2000" dirty="0" smtClean="0"/>
              <a:t>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(</a:t>
            </a:r>
            <a:r>
              <a:rPr lang="it-IT" sz="2000" dirty="0" err="1" smtClean="0"/>
              <a:t>TeV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27" name="CasellaDiTesto 9"/>
          <p:cNvSpPr txBox="1"/>
          <p:nvPr/>
        </p:nvSpPr>
        <p:spPr>
          <a:xfrm>
            <a:off x="2654277" y="4736068"/>
            <a:ext cx="781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it-IT" dirty="0" smtClean="0">
                <a:solidFill>
                  <a:srgbClr val="0000FF"/>
                </a:solidFill>
                <a:latin typeface="+mj-lt"/>
              </a:rPr>
              <a:t> = 1</a:t>
            </a:r>
            <a:endParaRPr lang="it-IT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503113" y="3711714"/>
            <a:ext cx="1764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charset="0"/>
              <a:buChar char="t"/>
            </a:pPr>
            <a:r>
              <a:rPr lang="it-IT" sz="1800" dirty="0" smtClean="0">
                <a:latin typeface="+mj-lt"/>
              </a:rPr>
              <a:t>&gt; 1</a:t>
            </a:r>
          </a:p>
          <a:p>
            <a:r>
              <a:rPr lang="en-US" sz="1800" dirty="0" smtClean="0">
                <a:latin typeface="+mj-lt"/>
              </a:rPr>
              <a:t>region of opacity </a:t>
            </a:r>
            <a:endParaRPr lang="en-US" sz="1800" dirty="0">
              <a:latin typeface="+mj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81000" y="4799012"/>
            <a:ext cx="2514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>
            <a:off x="1256506" y="5066506"/>
            <a:ext cx="2514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4987057"/>
              </p:ext>
            </p:extLst>
          </p:nvPr>
        </p:nvGraphicFramePr>
        <p:xfrm>
          <a:off x="301625" y="5257800"/>
          <a:ext cx="4324350" cy="585818"/>
        </p:xfrm>
        <a:graphic>
          <a:graphicData uri="http://schemas.openxmlformats.org/presentationml/2006/ole">
            <p:oleObj spid="_x0000_s345090" name="Equation" r:id="rId8" imgW="1777680" imgH="241200" progId="Equation.3">
              <p:embed/>
            </p:oleObj>
          </a:graphicData>
        </a:graphic>
      </p:graphicFrame>
      <p:sp>
        <p:nvSpPr>
          <p:cNvPr id="29" name="Line 9"/>
          <p:cNvSpPr>
            <a:spLocks noChangeShapeType="1"/>
          </p:cNvSpPr>
          <p:nvPr/>
        </p:nvSpPr>
        <p:spPr bwMode="auto">
          <a:xfrm flipH="1" flipV="1">
            <a:off x="8139112" y="5324475"/>
            <a:ext cx="14288" cy="4667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Attempts to quantify the problem overall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0403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Analysis of AGN</a:t>
            </a:r>
          </a:p>
          <a:p>
            <a:pPr lvl="1">
              <a:defRPr/>
            </a:pPr>
            <a:r>
              <a:rPr lang="en-US" sz="2400" dirty="0" smtClean="0"/>
              <a:t>For each data point, a corresponding lower limit on the optical depth </a:t>
            </a:r>
            <a:r>
              <a:rPr lang="en-US" sz="2400" dirty="0" err="1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 is calculated using a minimum EBL model</a:t>
            </a:r>
          </a:p>
          <a:p>
            <a:pPr lvl="1">
              <a:defRPr/>
            </a:pPr>
            <a:r>
              <a:rPr lang="en-US" sz="2400" dirty="0" smtClean="0"/>
              <a:t>Nonparametric test of consistency</a:t>
            </a:r>
          </a:p>
          <a:p>
            <a:pPr lvl="1">
              <a:defRPr/>
            </a:pPr>
            <a:r>
              <a:rPr lang="en-US" sz="2400" dirty="0" smtClean="0"/>
              <a:t>Disagreement with data: overall significance of </a:t>
            </a:r>
            <a:r>
              <a:rPr lang="en-US" sz="2400" dirty="0" smtClean="0">
                <a:solidFill>
                  <a:srgbClr val="FF0000"/>
                </a:solidFill>
              </a:rPr>
              <a:t>4.2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 lvl="1">
              <a:buFontTx/>
              <a:buNone/>
              <a:defRPr/>
            </a:pPr>
            <a:r>
              <a:rPr lang="en-US" sz="2400" dirty="0" smtClean="0">
                <a:latin typeface="+mj-lt"/>
                <a:cs typeface="Symbol" charset="2"/>
              </a:rPr>
              <a:t>=&gt; </a:t>
            </a:r>
            <a:r>
              <a:rPr lang="en-US" sz="2400" u="sng" dirty="0" smtClean="0">
                <a:latin typeface="+mj-lt"/>
                <a:cs typeface="Symbol" charset="2"/>
              </a:rPr>
              <a:t>Understand experimentally the outliers</a:t>
            </a:r>
            <a:endParaRPr lang="en-US" sz="2400" u="sng" dirty="0">
              <a:latin typeface="+mj-lt"/>
              <a:cs typeface="Symbol" charset="2"/>
            </a:endParaRPr>
          </a:p>
        </p:txBody>
      </p:sp>
      <p:sp>
        <p:nvSpPr>
          <p:cNvPr id="3686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CA97F1-BC70-AE4C-9B6F-39D3B784BBBD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0" y="5334000"/>
            <a:ext cx="28345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j-lt"/>
              </a:rPr>
              <a:t>(Horns , Meyer 2011)</a:t>
            </a:r>
          </a:p>
        </p:txBody>
      </p:sp>
      <p:pic>
        <p:nvPicPr>
          <p:cNvPr id="3687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675" y="3810000"/>
            <a:ext cx="42703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F89BD5-8F06-2D4A-855A-7F58639DF19F}" type="slidenum">
              <a:rPr lang="it-IT" smtClean="0"/>
              <a:pPr/>
              <a:t>22</a:t>
            </a:fld>
            <a:endParaRPr lang="it-IT" smtClean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981575"/>
            <a:ext cx="4267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270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latin typeface="Verdana" charset="0"/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189413" y="0"/>
            <a:ext cx="4954587" cy="51054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None/>
            </a:pPr>
            <a:r>
              <a:rPr lang="en-US" sz="2000" dirty="0" smtClean="0"/>
              <a:t>	Explanations </a:t>
            </a:r>
            <a:r>
              <a:rPr lang="en-US" sz="2000" dirty="0"/>
              <a:t>from the standard ones </a:t>
            </a:r>
          </a:p>
          <a:p>
            <a:pPr lvl="1" eaLnBrk="1" hangingPunct="1"/>
            <a:r>
              <a:rPr lang="en-US" sz="1800" dirty="0"/>
              <a:t>very hard emission mechanisms with intrinsic slope &lt; 1.5  (</a:t>
            </a:r>
            <a:r>
              <a:rPr lang="en-US" sz="1800" dirty="0" err="1"/>
              <a:t>Stecker</a:t>
            </a:r>
            <a:r>
              <a:rPr lang="en-US" sz="1800" dirty="0"/>
              <a:t> 2008)</a:t>
            </a:r>
          </a:p>
          <a:p>
            <a:pPr lvl="1" eaLnBrk="1" hangingPunct="1"/>
            <a:r>
              <a:rPr lang="en-US" sz="1800" dirty="0">
                <a:solidFill>
                  <a:srgbClr val="FF0000"/>
                </a:solidFill>
              </a:rPr>
              <a:t>Very low EBL, plus observational </a:t>
            </a:r>
            <a:r>
              <a:rPr lang="en-US" sz="1800" dirty="0" smtClean="0">
                <a:solidFill>
                  <a:srgbClr val="FF0000"/>
                </a:solidFill>
              </a:rPr>
              <a:t>bias, plus a couple of “wrong” outliers</a:t>
            </a:r>
          </a:p>
          <a:p>
            <a:pPr eaLnBrk="1" hangingPunct="1"/>
            <a:r>
              <a:rPr lang="en-US" sz="2000" dirty="0"/>
              <a:t>to almost standard</a:t>
            </a:r>
            <a:endParaRPr lang="en-US" sz="2000" dirty="0" smtClean="0"/>
          </a:p>
          <a:p>
            <a:pPr lvl="1"/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-</a:t>
            </a:r>
            <a:r>
              <a:rPr lang="en-US" sz="1800" dirty="0"/>
              <a:t>ray fluxes enhanced by relatively nearby production by interactions of primary cosmic rays or </a:t>
            </a:r>
            <a:r>
              <a:rPr lang="en-US" sz="180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800" dirty="0" smtClean="0"/>
              <a:t> from </a:t>
            </a:r>
            <a:r>
              <a:rPr lang="en-US" sz="1800" dirty="0"/>
              <a:t>the same source 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 dirty="0"/>
              <a:t>to </a:t>
            </a:r>
            <a:r>
              <a:rPr lang="en-US" sz="2000" dirty="0">
                <a:solidFill>
                  <a:srgbClr val="FF0000"/>
                </a:solidFill>
              </a:rPr>
              <a:t>possible evidence for new physics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Oscillation to a light “</a:t>
            </a:r>
            <a:r>
              <a:rPr lang="en-US" sz="1800" dirty="0" err="1"/>
              <a:t>axion</a:t>
            </a:r>
            <a:r>
              <a:rPr lang="en-US" sz="1800" dirty="0"/>
              <a:t>”? (DA, </a:t>
            </a:r>
            <a:r>
              <a:rPr lang="en-US" sz="1800" dirty="0" err="1"/>
              <a:t>Roncadelli</a:t>
            </a:r>
            <a:r>
              <a:rPr lang="en-US" sz="1800" dirty="0"/>
              <a:t> &amp; </a:t>
            </a:r>
            <a:r>
              <a:rPr lang="en-US" sz="1800" dirty="0" err="1"/>
              <a:t>MAnsutti</a:t>
            </a:r>
            <a:r>
              <a:rPr lang="en-US" sz="1800" dirty="0"/>
              <a:t> [DARMA],</a:t>
            </a:r>
            <a:r>
              <a:rPr lang="en-US" sz="1800" dirty="0" smtClean="0"/>
              <a:t> PRD2007, PLB2008)</a:t>
            </a:r>
            <a:endParaRPr lang="en-US" sz="1800" dirty="0"/>
          </a:p>
          <a:p>
            <a:pPr lvl="2" eaLnBrk="1" hangingPunct="1">
              <a:lnSpc>
                <a:spcPct val="110000"/>
              </a:lnSpc>
            </a:pPr>
            <a:r>
              <a:rPr lang="en-US" sz="1800" dirty="0" err="1"/>
              <a:t>Axion</a:t>
            </a:r>
            <a:r>
              <a:rPr lang="en-US" sz="1800" dirty="0"/>
              <a:t> emission </a:t>
            </a:r>
            <a:r>
              <a:rPr lang="en-US" sz="1800" dirty="0" smtClean="0"/>
              <a:t>(</a:t>
            </a:r>
            <a:r>
              <a:rPr lang="en-US" sz="1800" dirty="0" err="1" smtClean="0"/>
              <a:t>Simet</a:t>
            </a:r>
            <a:r>
              <a:rPr lang="en-US" sz="1800" dirty="0" smtClean="0"/>
              <a:t>+, </a:t>
            </a:r>
            <a:r>
              <a:rPr lang="en-US" sz="1800" dirty="0"/>
              <a:t>PRD2008)</a:t>
            </a:r>
          </a:p>
          <a:p>
            <a:pPr lvl="2" eaLnBrk="1" hangingPunct="1">
              <a:lnSpc>
                <a:spcPct val="110000"/>
              </a:lnSpc>
            </a:pPr>
            <a:r>
              <a:rPr lang="en-US" sz="1800" dirty="0"/>
              <a:t>A combination of the above (Sanchez </a:t>
            </a:r>
            <a:r>
              <a:rPr lang="en-US" sz="1800" dirty="0" err="1"/>
              <a:t>Conde</a:t>
            </a:r>
            <a:r>
              <a:rPr lang="en-US" sz="1800" dirty="0"/>
              <a:t> et al</a:t>
            </a:r>
            <a:r>
              <a:rPr lang="en-US" sz="1800" dirty="0" smtClean="0"/>
              <a:t>. PRD 2009)</a:t>
            </a:r>
            <a:endParaRPr lang="en-US" sz="1800" dirty="0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0" y="-44450"/>
            <a:ext cx="43850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j-lt"/>
              </a:rPr>
              <a:t>If there is a problem</a:t>
            </a:r>
          </a:p>
        </p:txBody>
      </p:sp>
      <p:pic>
        <p:nvPicPr>
          <p:cNvPr id="9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6" y="723900"/>
            <a:ext cx="41148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730376" y="1073150"/>
            <a:ext cx="2247900" cy="1608138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6200000">
            <a:off x="-1317624" y="1584325"/>
            <a:ext cx="3184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pitchFamily="-108" charset="2"/>
              <a:buNone/>
              <a:defRPr/>
            </a:pPr>
            <a:r>
              <a:rPr lang="en-US" sz="20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observed spectral index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716214" y="3143250"/>
            <a:ext cx="1006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SzPct val="70000"/>
              <a:buFont typeface="Wingdings" pitchFamily="-108" charset="2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redshift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810000"/>
            <a:ext cx="42703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91200" cy="1143000"/>
          </a:xfrm>
        </p:spPr>
        <p:txBody>
          <a:bodyPr/>
          <a:lstStyle/>
          <a:p>
            <a:r>
              <a:rPr lang="en-US" dirty="0" err="1" smtClean="0"/>
              <a:t>Axions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19200"/>
            <a:ext cx="5867400" cy="56387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“strong CP problem”: CP violating terms exist in the QCD </a:t>
            </a:r>
            <a:r>
              <a:rPr lang="en-US" dirty="0" err="1" smtClean="0"/>
              <a:t>Lagrangian</a:t>
            </a:r>
            <a:r>
              <a:rPr lang="en-US" dirty="0" smtClean="0"/>
              <a:t>, but CP appears to be conserved in strong interactions</a:t>
            </a:r>
          </a:p>
          <a:p>
            <a:r>
              <a:rPr lang="en-US" dirty="0" err="1" smtClean="0"/>
              <a:t>Peccei</a:t>
            </a:r>
            <a:r>
              <a:rPr lang="en-US" dirty="0" smtClean="0"/>
              <a:t> and Quinn (1977) propose a solution: clean it up by an extra field in the </a:t>
            </a:r>
            <a:r>
              <a:rPr lang="en-US" dirty="0" err="1" smtClean="0"/>
              <a:t>Lagrangian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Called the “</a:t>
            </a:r>
            <a:r>
              <a:rPr lang="en-US" dirty="0" err="1" smtClean="0"/>
              <a:t>axion</a:t>
            </a:r>
            <a:r>
              <a:rPr lang="en-US" dirty="0" smtClean="0"/>
              <a:t>” from the name of a cleaning product</a:t>
            </a:r>
          </a:p>
          <a:p>
            <a:pPr lvl="1"/>
            <a:r>
              <a:rPr lang="en-US" dirty="0" err="1" smtClean="0"/>
              <a:t>Pseudoscalar</a:t>
            </a:r>
            <a:r>
              <a:rPr lang="en-US" dirty="0" smtClean="0"/>
              <a:t>, neutral, stable on cosmological scales, feeble interaction, couples to the photon</a:t>
            </a:r>
          </a:p>
          <a:p>
            <a:pPr lvl="2"/>
            <a:r>
              <a:rPr lang="en-US" dirty="0" smtClean="0"/>
              <a:t>Can make light shine through a wall</a:t>
            </a:r>
          </a:p>
          <a:p>
            <a:pPr lvl="1"/>
            <a:r>
              <a:rPr lang="en-US" dirty="0" smtClean="0"/>
              <a:t> The minimal (standard) </a:t>
            </a:r>
            <a:r>
              <a:rPr lang="en-US" dirty="0" err="1" smtClean="0"/>
              <a:t>axion</a:t>
            </a:r>
            <a:r>
              <a:rPr lang="en-US" dirty="0" smtClean="0"/>
              <a:t> coupling </a:t>
            </a:r>
            <a:r>
              <a:rPr lang="en-US" dirty="0" err="1" smtClean="0"/>
              <a:t>g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µ </a:t>
            </a:r>
            <a:r>
              <a:rPr lang="en-US" dirty="0" smtClean="0">
                <a:latin typeface="+mj-lt"/>
                <a:cs typeface="Symbol" charset="2"/>
              </a:rPr>
              <a:t>1/m; however, one can have an “ALP” in which </a:t>
            </a:r>
            <a:r>
              <a:rPr lang="en-US" dirty="0" err="1" smtClean="0">
                <a:latin typeface="+mj-lt"/>
                <a:cs typeface="Symbol" charset="2"/>
              </a:rPr>
              <a:t>g</a:t>
            </a:r>
            <a:r>
              <a:rPr lang="en-US" dirty="0" smtClean="0">
                <a:latin typeface="+mj-lt"/>
                <a:cs typeface="Symbol" charset="2"/>
              </a:rPr>
              <a:t> = 1/M is free from </a:t>
            </a:r>
            <a:r>
              <a:rPr lang="en-US" dirty="0" err="1" smtClean="0">
                <a:latin typeface="+mj-lt"/>
                <a:cs typeface="Symbol" charset="2"/>
              </a:rPr>
              <a:t>m</a:t>
            </a:r>
            <a:endParaRPr lang="en-US" dirty="0" smtClean="0">
              <a:latin typeface="+mj-lt"/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B75E1-3744-2745-9AB5-88002F7E4FE8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928" y="0"/>
            <a:ext cx="3243072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038600"/>
            <a:ext cx="30480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l"/>
            <a:r>
              <a:rPr lang="en-US" dirty="0" smtClean="0"/>
              <a:t>The photon-</a:t>
            </a:r>
            <a:r>
              <a:rPr lang="en-US" dirty="0" err="1" smtClean="0"/>
              <a:t>axion</a:t>
            </a:r>
            <a:r>
              <a:rPr lang="en-US" dirty="0" smtClean="0"/>
              <a:t> mixing mechanism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2895600"/>
            <a:ext cx="9144000" cy="3962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 smtClean="0"/>
              <a:t>Propagation: </a:t>
            </a:r>
            <a:r>
              <a:rPr lang="en-US" sz="2400" dirty="0" err="1" smtClean="0"/>
              <a:t>Raffelt-Stodolsky</a:t>
            </a:r>
            <a:r>
              <a:rPr lang="en-US" sz="2400" dirty="0" smtClean="0"/>
              <a:t> 1987; </a:t>
            </a:r>
            <a:r>
              <a:rPr lang="en-US" sz="2400" dirty="0" err="1" smtClean="0"/>
              <a:t>Csaki-Kaloper-Terning</a:t>
            </a:r>
            <a:r>
              <a:rPr lang="en-US" sz="2400" dirty="0" smtClean="0"/>
              <a:t> 2002; DA </a:t>
            </a:r>
            <a:r>
              <a:rPr lang="en-US" sz="2400" dirty="0" err="1" smtClean="0"/>
              <a:t>Roncadelli</a:t>
            </a:r>
            <a:r>
              <a:rPr lang="en-US" sz="2400" dirty="0" smtClean="0"/>
              <a:t> </a:t>
            </a:r>
            <a:r>
              <a:rPr lang="en-US" sz="2400" dirty="0" err="1" smtClean="0"/>
              <a:t>MAnsutti</a:t>
            </a:r>
            <a:r>
              <a:rPr lang="en-US" sz="2400" dirty="0" smtClean="0"/>
              <a:t> 2007; </a:t>
            </a:r>
            <a:r>
              <a:rPr lang="en-US" sz="2400" dirty="0" err="1" smtClean="0"/>
              <a:t>Simet</a:t>
            </a:r>
            <a:r>
              <a:rPr lang="en-US" sz="2400" dirty="0" smtClean="0"/>
              <a:t> Hooper </a:t>
            </a:r>
            <a:r>
              <a:rPr lang="en-US" sz="2400" dirty="0" err="1" smtClean="0"/>
              <a:t>Serpico</a:t>
            </a:r>
            <a:r>
              <a:rPr lang="en-US" sz="2400" dirty="0" smtClean="0"/>
              <a:t> 2008</a:t>
            </a:r>
          </a:p>
          <a:p>
            <a:r>
              <a:rPr lang="en-US" sz="2400" dirty="0" smtClean="0"/>
              <a:t>Magnetic field 1 </a:t>
            </a:r>
            <a:r>
              <a:rPr lang="en-US" sz="2400" dirty="0" err="1" smtClean="0"/>
              <a:t>nG</a:t>
            </a:r>
            <a:r>
              <a:rPr lang="en-US" sz="2400" dirty="0" smtClean="0"/>
              <a:t> &lt; B &lt; 1aG (AGN halos). Cells of ~ 1 </a:t>
            </a:r>
            <a:r>
              <a:rPr lang="en-US" sz="2400" dirty="0" err="1" smtClean="0"/>
              <a:t>Mpc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 &lt; 0.02 </a:t>
            </a:r>
            <a:r>
              <a:rPr lang="en-US" sz="2400" dirty="0" err="1" smtClean="0"/>
              <a:t>eV</a:t>
            </a:r>
            <a:r>
              <a:rPr lang="en-US" sz="2400" dirty="0" smtClean="0"/>
              <a:t> (direct searches)</a:t>
            </a:r>
          </a:p>
          <a:p>
            <a:r>
              <a:rPr lang="en-US" sz="2400" dirty="0" err="1" smtClean="0"/>
              <a:t>g</a:t>
            </a:r>
            <a:r>
              <a:rPr lang="en-US" sz="2400" dirty="0" smtClean="0"/>
              <a:t> &lt; </a:t>
            </a:r>
            <a:r>
              <a:rPr lang="en-US" sz="2400" dirty="0" smtClean="0">
                <a:sym typeface="Symbol" charset="2"/>
              </a:rPr>
              <a:t>10</a:t>
            </a:r>
            <a:r>
              <a:rPr lang="en-US" sz="2400" baseline="30000" dirty="0" smtClean="0">
                <a:latin typeface="Symbol" charset="2"/>
                <a:sym typeface="Symbol" charset="2"/>
              </a:rPr>
              <a:t>0</a:t>
            </a:r>
            <a:r>
              <a:rPr lang="en-US" sz="2400" dirty="0" smtClean="0">
                <a:sym typeface="Symbol" charset="2"/>
              </a:rPr>
              <a:t>GeV</a:t>
            </a:r>
            <a:r>
              <a:rPr lang="en-US" sz="2400" baseline="30000" dirty="0" smtClean="0">
                <a:latin typeface="Symbol" charset="2"/>
                <a:sym typeface="Symbol" charset="2"/>
              </a:rPr>
              <a:t></a:t>
            </a:r>
            <a:r>
              <a:rPr lang="en-US" sz="2400" dirty="0" smtClean="0">
                <a:sym typeface="Symbol" charset="2"/>
              </a:rPr>
              <a:t> from the non observation of </a:t>
            </a:r>
            <a:r>
              <a:rPr lang="en-US" sz="2400" dirty="0" err="1" smtClean="0">
                <a:latin typeface="Symbol" charset="2"/>
                <a:sym typeface="Symbol" charset="2"/>
              </a:rPr>
              <a:t></a:t>
            </a:r>
            <a:r>
              <a:rPr lang="en-US" sz="2400" dirty="0" smtClean="0">
                <a:sym typeface="Symbol" charset="2"/>
              </a:rPr>
              <a:t>-rays from the SN1987A, and direct searches</a:t>
            </a:r>
            <a:endParaRPr lang="en-US" sz="2400" dirty="0" smtClean="0"/>
          </a:p>
          <a:p>
            <a:endParaRPr lang="en-US" sz="2400" dirty="0"/>
          </a:p>
        </p:txBody>
      </p: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3200400" y="685800"/>
            <a:ext cx="6029325" cy="1905000"/>
            <a:chOff x="861" y="2496"/>
            <a:chExt cx="3798" cy="1200"/>
          </a:xfrm>
        </p:grpSpPr>
        <p:sp>
          <p:nvSpPr>
            <p:cNvPr id="9" name="Freeform 45"/>
            <p:cNvSpPr>
              <a:spLocks/>
            </p:cNvSpPr>
            <p:nvPr/>
          </p:nvSpPr>
          <p:spPr bwMode="auto">
            <a:xfrm rot="5822969" flipV="1">
              <a:off x="1370" y="3090"/>
              <a:ext cx="502" cy="130"/>
            </a:xfrm>
            <a:custGeom>
              <a:avLst/>
              <a:gdLst>
                <a:gd name="T0" fmla="*/ 0 w 1152"/>
                <a:gd name="T1" fmla="*/ 200 h 296"/>
                <a:gd name="T2" fmla="*/ 144 w 1152"/>
                <a:gd name="T3" fmla="*/ 8 h 296"/>
                <a:gd name="T4" fmla="*/ 288 w 1152"/>
                <a:gd name="T5" fmla="*/ 248 h 296"/>
                <a:gd name="T6" fmla="*/ 432 w 1152"/>
                <a:gd name="T7" fmla="*/ 56 h 296"/>
                <a:gd name="T8" fmla="*/ 528 w 1152"/>
                <a:gd name="T9" fmla="*/ 248 h 296"/>
                <a:gd name="T10" fmla="*/ 672 w 1152"/>
                <a:gd name="T11" fmla="*/ 56 h 296"/>
                <a:gd name="T12" fmla="*/ 768 w 1152"/>
                <a:gd name="T13" fmla="*/ 296 h 296"/>
                <a:gd name="T14" fmla="*/ 912 w 1152"/>
                <a:gd name="T15" fmla="*/ 56 h 296"/>
                <a:gd name="T16" fmla="*/ 1008 w 1152"/>
                <a:gd name="T17" fmla="*/ 296 h 296"/>
                <a:gd name="T18" fmla="*/ 1152 w 1152"/>
                <a:gd name="T19" fmla="*/ 56 h 2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2"/>
                <a:gd name="T31" fmla="*/ 0 h 296"/>
                <a:gd name="T32" fmla="*/ 1152 w 1152"/>
                <a:gd name="T33" fmla="*/ 296 h 2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2" h="296">
                  <a:moveTo>
                    <a:pt x="0" y="200"/>
                  </a:moveTo>
                  <a:cubicBezTo>
                    <a:pt x="48" y="100"/>
                    <a:pt x="96" y="0"/>
                    <a:pt x="144" y="8"/>
                  </a:cubicBezTo>
                  <a:cubicBezTo>
                    <a:pt x="192" y="16"/>
                    <a:pt x="240" y="240"/>
                    <a:pt x="288" y="248"/>
                  </a:cubicBezTo>
                  <a:cubicBezTo>
                    <a:pt x="336" y="256"/>
                    <a:pt x="392" y="56"/>
                    <a:pt x="432" y="56"/>
                  </a:cubicBezTo>
                  <a:cubicBezTo>
                    <a:pt x="472" y="56"/>
                    <a:pt x="488" y="248"/>
                    <a:pt x="528" y="248"/>
                  </a:cubicBezTo>
                  <a:cubicBezTo>
                    <a:pt x="568" y="248"/>
                    <a:pt x="632" y="48"/>
                    <a:pt x="672" y="56"/>
                  </a:cubicBezTo>
                  <a:cubicBezTo>
                    <a:pt x="712" y="64"/>
                    <a:pt x="728" y="296"/>
                    <a:pt x="768" y="296"/>
                  </a:cubicBezTo>
                  <a:cubicBezTo>
                    <a:pt x="808" y="296"/>
                    <a:pt x="872" y="56"/>
                    <a:pt x="912" y="56"/>
                  </a:cubicBezTo>
                  <a:cubicBezTo>
                    <a:pt x="952" y="56"/>
                    <a:pt x="968" y="296"/>
                    <a:pt x="1008" y="296"/>
                  </a:cubicBezTo>
                  <a:cubicBezTo>
                    <a:pt x="1048" y="296"/>
                    <a:pt x="1128" y="96"/>
                    <a:pt x="1152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6"/>
            <p:cNvSpPr>
              <a:spLocks/>
            </p:cNvSpPr>
            <p:nvPr/>
          </p:nvSpPr>
          <p:spPr bwMode="auto">
            <a:xfrm rot="259061" flipV="1">
              <a:off x="1074" y="2784"/>
              <a:ext cx="562" cy="109"/>
            </a:xfrm>
            <a:custGeom>
              <a:avLst/>
              <a:gdLst>
                <a:gd name="T0" fmla="*/ 0 w 1152"/>
                <a:gd name="T1" fmla="*/ 200 h 296"/>
                <a:gd name="T2" fmla="*/ 144 w 1152"/>
                <a:gd name="T3" fmla="*/ 8 h 296"/>
                <a:gd name="T4" fmla="*/ 288 w 1152"/>
                <a:gd name="T5" fmla="*/ 248 h 296"/>
                <a:gd name="T6" fmla="*/ 432 w 1152"/>
                <a:gd name="T7" fmla="*/ 56 h 296"/>
                <a:gd name="T8" fmla="*/ 528 w 1152"/>
                <a:gd name="T9" fmla="*/ 248 h 296"/>
                <a:gd name="T10" fmla="*/ 672 w 1152"/>
                <a:gd name="T11" fmla="*/ 56 h 296"/>
                <a:gd name="T12" fmla="*/ 768 w 1152"/>
                <a:gd name="T13" fmla="*/ 296 h 296"/>
                <a:gd name="T14" fmla="*/ 912 w 1152"/>
                <a:gd name="T15" fmla="*/ 56 h 296"/>
                <a:gd name="T16" fmla="*/ 1008 w 1152"/>
                <a:gd name="T17" fmla="*/ 296 h 296"/>
                <a:gd name="T18" fmla="*/ 1152 w 1152"/>
                <a:gd name="T19" fmla="*/ 56 h 2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2"/>
                <a:gd name="T31" fmla="*/ 0 h 296"/>
                <a:gd name="T32" fmla="*/ 1152 w 1152"/>
                <a:gd name="T33" fmla="*/ 296 h 2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2" h="296">
                  <a:moveTo>
                    <a:pt x="0" y="200"/>
                  </a:moveTo>
                  <a:cubicBezTo>
                    <a:pt x="48" y="100"/>
                    <a:pt x="96" y="0"/>
                    <a:pt x="144" y="8"/>
                  </a:cubicBezTo>
                  <a:cubicBezTo>
                    <a:pt x="192" y="16"/>
                    <a:pt x="240" y="240"/>
                    <a:pt x="288" y="248"/>
                  </a:cubicBezTo>
                  <a:cubicBezTo>
                    <a:pt x="336" y="256"/>
                    <a:pt x="392" y="56"/>
                    <a:pt x="432" y="56"/>
                  </a:cubicBezTo>
                  <a:cubicBezTo>
                    <a:pt x="472" y="56"/>
                    <a:pt x="488" y="248"/>
                    <a:pt x="528" y="248"/>
                  </a:cubicBezTo>
                  <a:cubicBezTo>
                    <a:pt x="568" y="248"/>
                    <a:pt x="632" y="48"/>
                    <a:pt x="672" y="56"/>
                  </a:cubicBezTo>
                  <a:cubicBezTo>
                    <a:pt x="712" y="64"/>
                    <a:pt x="728" y="296"/>
                    <a:pt x="768" y="296"/>
                  </a:cubicBezTo>
                  <a:cubicBezTo>
                    <a:pt x="808" y="296"/>
                    <a:pt x="872" y="56"/>
                    <a:pt x="912" y="56"/>
                  </a:cubicBezTo>
                  <a:cubicBezTo>
                    <a:pt x="952" y="56"/>
                    <a:pt x="968" y="296"/>
                    <a:pt x="1008" y="296"/>
                  </a:cubicBezTo>
                  <a:cubicBezTo>
                    <a:pt x="1048" y="296"/>
                    <a:pt x="1128" y="96"/>
                    <a:pt x="1152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47" descr="Light upward diagonal"/>
            <p:cNvSpPr>
              <a:spLocks noChangeArrowheads="1"/>
            </p:cNvSpPr>
            <p:nvPr/>
          </p:nvSpPr>
          <p:spPr bwMode="auto">
            <a:xfrm rot="3472876">
              <a:off x="1607" y="2837"/>
              <a:ext cx="77" cy="86"/>
            </a:xfrm>
            <a:prstGeom prst="ellipse">
              <a:avLst/>
            </a:prstGeom>
            <a:pattFill prst="ltUpDiag">
              <a:fgClr>
                <a:schemeClr val="tx1"/>
              </a:fgClr>
              <a:bgClr>
                <a:schemeClr val="bg2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48"/>
            <p:cNvSpPr>
              <a:spLocks noChangeShapeType="1"/>
            </p:cNvSpPr>
            <p:nvPr/>
          </p:nvSpPr>
          <p:spPr bwMode="auto">
            <a:xfrm rot="3472876" flipV="1">
              <a:off x="1805" y="2571"/>
              <a:ext cx="307" cy="5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49"/>
            <p:cNvSpPr>
              <a:spLocks noChangeArrowheads="1"/>
            </p:cNvSpPr>
            <p:nvPr/>
          </p:nvSpPr>
          <p:spPr bwMode="auto">
            <a:xfrm>
              <a:off x="861" y="2688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latin typeface="Arial" charset="0"/>
                  <a:sym typeface="Symbol" charset="2"/>
                </a:rPr>
                <a:t>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4" name="Rectangle 50"/>
            <p:cNvSpPr>
              <a:spLocks noChangeArrowheads="1"/>
            </p:cNvSpPr>
            <p:nvPr/>
          </p:nvSpPr>
          <p:spPr bwMode="auto">
            <a:xfrm>
              <a:off x="1420" y="3408"/>
              <a:ext cx="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latin typeface="Arial" charset="0"/>
                  <a:sym typeface="Symbol" charset="2"/>
                </a:rPr>
                <a:t>*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5" name="Rectangle 51"/>
            <p:cNvSpPr>
              <a:spLocks noChangeArrowheads="1"/>
            </p:cNvSpPr>
            <p:nvPr/>
          </p:nvSpPr>
          <p:spPr bwMode="auto">
            <a:xfrm>
              <a:off x="1920" y="259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i="1"/>
                <a:t>a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6" name="Freeform 52"/>
            <p:cNvSpPr>
              <a:spLocks/>
            </p:cNvSpPr>
            <p:nvPr/>
          </p:nvSpPr>
          <p:spPr bwMode="auto">
            <a:xfrm rot="5822969" flipV="1">
              <a:off x="2062" y="3065"/>
              <a:ext cx="502" cy="130"/>
            </a:xfrm>
            <a:custGeom>
              <a:avLst/>
              <a:gdLst>
                <a:gd name="T0" fmla="*/ 0 w 1152"/>
                <a:gd name="T1" fmla="*/ 200 h 296"/>
                <a:gd name="T2" fmla="*/ 144 w 1152"/>
                <a:gd name="T3" fmla="*/ 8 h 296"/>
                <a:gd name="T4" fmla="*/ 288 w 1152"/>
                <a:gd name="T5" fmla="*/ 248 h 296"/>
                <a:gd name="T6" fmla="*/ 432 w 1152"/>
                <a:gd name="T7" fmla="*/ 56 h 296"/>
                <a:gd name="T8" fmla="*/ 528 w 1152"/>
                <a:gd name="T9" fmla="*/ 248 h 296"/>
                <a:gd name="T10" fmla="*/ 672 w 1152"/>
                <a:gd name="T11" fmla="*/ 56 h 296"/>
                <a:gd name="T12" fmla="*/ 768 w 1152"/>
                <a:gd name="T13" fmla="*/ 296 h 296"/>
                <a:gd name="T14" fmla="*/ 912 w 1152"/>
                <a:gd name="T15" fmla="*/ 56 h 296"/>
                <a:gd name="T16" fmla="*/ 1008 w 1152"/>
                <a:gd name="T17" fmla="*/ 296 h 296"/>
                <a:gd name="T18" fmla="*/ 1152 w 1152"/>
                <a:gd name="T19" fmla="*/ 56 h 2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2"/>
                <a:gd name="T31" fmla="*/ 0 h 296"/>
                <a:gd name="T32" fmla="*/ 1152 w 1152"/>
                <a:gd name="T33" fmla="*/ 296 h 2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2" h="296">
                  <a:moveTo>
                    <a:pt x="0" y="200"/>
                  </a:moveTo>
                  <a:cubicBezTo>
                    <a:pt x="48" y="100"/>
                    <a:pt x="96" y="0"/>
                    <a:pt x="144" y="8"/>
                  </a:cubicBezTo>
                  <a:cubicBezTo>
                    <a:pt x="192" y="16"/>
                    <a:pt x="240" y="240"/>
                    <a:pt x="288" y="248"/>
                  </a:cubicBezTo>
                  <a:cubicBezTo>
                    <a:pt x="336" y="256"/>
                    <a:pt x="392" y="56"/>
                    <a:pt x="432" y="56"/>
                  </a:cubicBezTo>
                  <a:cubicBezTo>
                    <a:pt x="472" y="56"/>
                    <a:pt x="488" y="248"/>
                    <a:pt x="528" y="248"/>
                  </a:cubicBezTo>
                  <a:cubicBezTo>
                    <a:pt x="568" y="248"/>
                    <a:pt x="632" y="48"/>
                    <a:pt x="672" y="56"/>
                  </a:cubicBezTo>
                  <a:cubicBezTo>
                    <a:pt x="712" y="64"/>
                    <a:pt x="728" y="296"/>
                    <a:pt x="768" y="296"/>
                  </a:cubicBezTo>
                  <a:cubicBezTo>
                    <a:pt x="808" y="296"/>
                    <a:pt x="872" y="56"/>
                    <a:pt x="912" y="56"/>
                  </a:cubicBezTo>
                  <a:cubicBezTo>
                    <a:pt x="952" y="56"/>
                    <a:pt x="968" y="296"/>
                    <a:pt x="1008" y="296"/>
                  </a:cubicBezTo>
                  <a:cubicBezTo>
                    <a:pt x="1048" y="296"/>
                    <a:pt x="1128" y="96"/>
                    <a:pt x="1152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53" descr="Light upward diagonal"/>
            <p:cNvSpPr>
              <a:spLocks noChangeArrowheads="1"/>
            </p:cNvSpPr>
            <p:nvPr/>
          </p:nvSpPr>
          <p:spPr bwMode="auto">
            <a:xfrm rot="3472876">
              <a:off x="2300" y="2811"/>
              <a:ext cx="77" cy="87"/>
            </a:xfrm>
            <a:prstGeom prst="ellipse">
              <a:avLst/>
            </a:prstGeom>
            <a:pattFill prst="ltUpDiag">
              <a:fgClr>
                <a:schemeClr val="tx1"/>
              </a:fgClr>
              <a:bgClr>
                <a:schemeClr val="bg2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54"/>
            <p:cNvSpPr>
              <a:spLocks noChangeArrowheads="1"/>
            </p:cNvSpPr>
            <p:nvPr/>
          </p:nvSpPr>
          <p:spPr bwMode="auto">
            <a:xfrm>
              <a:off x="2112" y="3360"/>
              <a:ext cx="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latin typeface="Arial" charset="0"/>
                  <a:sym typeface="Symbol" charset="2"/>
                </a:rPr>
                <a:t>*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9" name="Freeform 55"/>
            <p:cNvSpPr>
              <a:spLocks/>
            </p:cNvSpPr>
            <p:nvPr/>
          </p:nvSpPr>
          <p:spPr bwMode="auto">
            <a:xfrm rot="-328640">
              <a:off x="2328" y="2777"/>
              <a:ext cx="563" cy="122"/>
            </a:xfrm>
            <a:custGeom>
              <a:avLst/>
              <a:gdLst>
                <a:gd name="T0" fmla="*/ 0 w 1152"/>
                <a:gd name="T1" fmla="*/ 200 h 296"/>
                <a:gd name="T2" fmla="*/ 144 w 1152"/>
                <a:gd name="T3" fmla="*/ 8 h 296"/>
                <a:gd name="T4" fmla="*/ 288 w 1152"/>
                <a:gd name="T5" fmla="*/ 248 h 296"/>
                <a:gd name="T6" fmla="*/ 432 w 1152"/>
                <a:gd name="T7" fmla="*/ 56 h 296"/>
                <a:gd name="T8" fmla="*/ 528 w 1152"/>
                <a:gd name="T9" fmla="*/ 248 h 296"/>
                <a:gd name="T10" fmla="*/ 672 w 1152"/>
                <a:gd name="T11" fmla="*/ 56 h 296"/>
                <a:gd name="T12" fmla="*/ 768 w 1152"/>
                <a:gd name="T13" fmla="*/ 296 h 296"/>
                <a:gd name="T14" fmla="*/ 912 w 1152"/>
                <a:gd name="T15" fmla="*/ 56 h 296"/>
                <a:gd name="T16" fmla="*/ 1008 w 1152"/>
                <a:gd name="T17" fmla="*/ 296 h 296"/>
                <a:gd name="T18" fmla="*/ 1152 w 1152"/>
                <a:gd name="T19" fmla="*/ 56 h 2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2"/>
                <a:gd name="T31" fmla="*/ 0 h 296"/>
                <a:gd name="T32" fmla="*/ 1152 w 1152"/>
                <a:gd name="T33" fmla="*/ 296 h 2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2" h="296">
                  <a:moveTo>
                    <a:pt x="0" y="200"/>
                  </a:moveTo>
                  <a:cubicBezTo>
                    <a:pt x="48" y="100"/>
                    <a:pt x="96" y="0"/>
                    <a:pt x="144" y="8"/>
                  </a:cubicBezTo>
                  <a:cubicBezTo>
                    <a:pt x="192" y="16"/>
                    <a:pt x="240" y="240"/>
                    <a:pt x="288" y="248"/>
                  </a:cubicBezTo>
                  <a:cubicBezTo>
                    <a:pt x="336" y="256"/>
                    <a:pt x="392" y="56"/>
                    <a:pt x="432" y="56"/>
                  </a:cubicBezTo>
                  <a:cubicBezTo>
                    <a:pt x="472" y="56"/>
                    <a:pt x="488" y="248"/>
                    <a:pt x="528" y="248"/>
                  </a:cubicBezTo>
                  <a:cubicBezTo>
                    <a:pt x="568" y="248"/>
                    <a:pt x="632" y="48"/>
                    <a:pt x="672" y="56"/>
                  </a:cubicBezTo>
                  <a:cubicBezTo>
                    <a:pt x="712" y="64"/>
                    <a:pt x="728" y="296"/>
                    <a:pt x="768" y="296"/>
                  </a:cubicBezTo>
                  <a:cubicBezTo>
                    <a:pt x="808" y="296"/>
                    <a:pt x="872" y="56"/>
                    <a:pt x="912" y="56"/>
                  </a:cubicBezTo>
                  <a:cubicBezTo>
                    <a:pt x="952" y="56"/>
                    <a:pt x="968" y="296"/>
                    <a:pt x="1008" y="296"/>
                  </a:cubicBezTo>
                  <a:cubicBezTo>
                    <a:pt x="1048" y="296"/>
                    <a:pt x="1128" y="96"/>
                    <a:pt x="1152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56"/>
            <p:cNvSpPr>
              <a:spLocks noChangeArrowheads="1"/>
            </p:cNvSpPr>
            <p:nvPr/>
          </p:nvSpPr>
          <p:spPr bwMode="auto">
            <a:xfrm>
              <a:off x="4464" y="2544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latin typeface="Arial" charset="0"/>
                  <a:sym typeface="Symbol" charset="2"/>
                </a:rPr>
                <a:t>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21" name="Line 61"/>
            <p:cNvSpPr>
              <a:spLocks noChangeShapeType="1"/>
            </p:cNvSpPr>
            <p:nvPr/>
          </p:nvSpPr>
          <p:spPr bwMode="auto">
            <a:xfrm rot="3472876" flipV="1">
              <a:off x="3026" y="2656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2"/>
            <p:cNvSpPr>
              <a:spLocks/>
            </p:cNvSpPr>
            <p:nvPr/>
          </p:nvSpPr>
          <p:spPr bwMode="auto">
            <a:xfrm rot="5822969" flipV="1">
              <a:off x="2638" y="3033"/>
              <a:ext cx="502" cy="130"/>
            </a:xfrm>
            <a:custGeom>
              <a:avLst/>
              <a:gdLst>
                <a:gd name="T0" fmla="*/ 0 w 1152"/>
                <a:gd name="T1" fmla="*/ 200 h 296"/>
                <a:gd name="T2" fmla="*/ 144 w 1152"/>
                <a:gd name="T3" fmla="*/ 8 h 296"/>
                <a:gd name="T4" fmla="*/ 288 w 1152"/>
                <a:gd name="T5" fmla="*/ 248 h 296"/>
                <a:gd name="T6" fmla="*/ 432 w 1152"/>
                <a:gd name="T7" fmla="*/ 56 h 296"/>
                <a:gd name="T8" fmla="*/ 528 w 1152"/>
                <a:gd name="T9" fmla="*/ 248 h 296"/>
                <a:gd name="T10" fmla="*/ 672 w 1152"/>
                <a:gd name="T11" fmla="*/ 56 h 296"/>
                <a:gd name="T12" fmla="*/ 768 w 1152"/>
                <a:gd name="T13" fmla="*/ 296 h 296"/>
                <a:gd name="T14" fmla="*/ 912 w 1152"/>
                <a:gd name="T15" fmla="*/ 56 h 296"/>
                <a:gd name="T16" fmla="*/ 1008 w 1152"/>
                <a:gd name="T17" fmla="*/ 296 h 296"/>
                <a:gd name="T18" fmla="*/ 1152 w 1152"/>
                <a:gd name="T19" fmla="*/ 56 h 2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2"/>
                <a:gd name="T31" fmla="*/ 0 h 296"/>
                <a:gd name="T32" fmla="*/ 1152 w 1152"/>
                <a:gd name="T33" fmla="*/ 296 h 2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2" h="296">
                  <a:moveTo>
                    <a:pt x="0" y="200"/>
                  </a:moveTo>
                  <a:cubicBezTo>
                    <a:pt x="48" y="100"/>
                    <a:pt x="96" y="0"/>
                    <a:pt x="144" y="8"/>
                  </a:cubicBezTo>
                  <a:cubicBezTo>
                    <a:pt x="192" y="16"/>
                    <a:pt x="240" y="240"/>
                    <a:pt x="288" y="248"/>
                  </a:cubicBezTo>
                  <a:cubicBezTo>
                    <a:pt x="336" y="256"/>
                    <a:pt x="392" y="56"/>
                    <a:pt x="432" y="56"/>
                  </a:cubicBezTo>
                  <a:cubicBezTo>
                    <a:pt x="472" y="56"/>
                    <a:pt x="488" y="248"/>
                    <a:pt x="528" y="248"/>
                  </a:cubicBezTo>
                  <a:cubicBezTo>
                    <a:pt x="568" y="248"/>
                    <a:pt x="632" y="48"/>
                    <a:pt x="672" y="56"/>
                  </a:cubicBezTo>
                  <a:cubicBezTo>
                    <a:pt x="712" y="64"/>
                    <a:pt x="728" y="296"/>
                    <a:pt x="768" y="296"/>
                  </a:cubicBezTo>
                  <a:cubicBezTo>
                    <a:pt x="808" y="296"/>
                    <a:pt x="872" y="56"/>
                    <a:pt x="912" y="56"/>
                  </a:cubicBezTo>
                  <a:cubicBezTo>
                    <a:pt x="952" y="56"/>
                    <a:pt x="968" y="296"/>
                    <a:pt x="1008" y="296"/>
                  </a:cubicBezTo>
                  <a:cubicBezTo>
                    <a:pt x="1048" y="296"/>
                    <a:pt x="1128" y="96"/>
                    <a:pt x="1152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63" descr="Light upward diagonal"/>
            <p:cNvSpPr>
              <a:spLocks noChangeArrowheads="1"/>
            </p:cNvSpPr>
            <p:nvPr/>
          </p:nvSpPr>
          <p:spPr bwMode="auto">
            <a:xfrm rot="3472876">
              <a:off x="2876" y="2779"/>
              <a:ext cx="77" cy="87"/>
            </a:xfrm>
            <a:prstGeom prst="ellipse">
              <a:avLst/>
            </a:prstGeom>
            <a:pattFill prst="ltUpDiag">
              <a:fgClr>
                <a:schemeClr val="tx1"/>
              </a:fgClr>
              <a:bgClr>
                <a:schemeClr val="bg2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64"/>
            <p:cNvSpPr>
              <a:spLocks noChangeArrowheads="1"/>
            </p:cNvSpPr>
            <p:nvPr/>
          </p:nvSpPr>
          <p:spPr bwMode="auto">
            <a:xfrm>
              <a:off x="2688" y="3312"/>
              <a:ext cx="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latin typeface="Arial" charset="0"/>
                  <a:sym typeface="Symbol" charset="2"/>
                </a:rPr>
                <a:t>*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25" name="Rectangle 65"/>
            <p:cNvSpPr>
              <a:spLocks noChangeArrowheads="1"/>
            </p:cNvSpPr>
            <p:nvPr/>
          </p:nvSpPr>
          <p:spPr bwMode="auto">
            <a:xfrm>
              <a:off x="3312" y="2688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/>
                <a:t>…</a:t>
              </a:r>
            </a:p>
          </p:txBody>
        </p:sp>
        <p:sp>
          <p:nvSpPr>
            <p:cNvPr id="26" name="Line 66"/>
            <p:cNvSpPr>
              <a:spLocks noChangeShapeType="1"/>
            </p:cNvSpPr>
            <p:nvPr/>
          </p:nvSpPr>
          <p:spPr bwMode="auto">
            <a:xfrm rot="3472876" flipH="1">
              <a:off x="3687" y="2616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7"/>
            <p:cNvSpPr>
              <a:spLocks/>
            </p:cNvSpPr>
            <p:nvPr/>
          </p:nvSpPr>
          <p:spPr bwMode="auto">
            <a:xfrm rot="5822969" flipV="1">
              <a:off x="3620" y="2962"/>
              <a:ext cx="502" cy="130"/>
            </a:xfrm>
            <a:custGeom>
              <a:avLst/>
              <a:gdLst>
                <a:gd name="T0" fmla="*/ 0 w 1152"/>
                <a:gd name="T1" fmla="*/ 200 h 296"/>
                <a:gd name="T2" fmla="*/ 144 w 1152"/>
                <a:gd name="T3" fmla="*/ 8 h 296"/>
                <a:gd name="T4" fmla="*/ 288 w 1152"/>
                <a:gd name="T5" fmla="*/ 248 h 296"/>
                <a:gd name="T6" fmla="*/ 432 w 1152"/>
                <a:gd name="T7" fmla="*/ 56 h 296"/>
                <a:gd name="T8" fmla="*/ 528 w 1152"/>
                <a:gd name="T9" fmla="*/ 248 h 296"/>
                <a:gd name="T10" fmla="*/ 672 w 1152"/>
                <a:gd name="T11" fmla="*/ 56 h 296"/>
                <a:gd name="T12" fmla="*/ 768 w 1152"/>
                <a:gd name="T13" fmla="*/ 296 h 296"/>
                <a:gd name="T14" fmla="*/ 912 w 1152"/>
                <a:gd name="T15" fmla="*/ 56 h 296"/>
                <a:gd name="T16" fmla="*/ 1008 w 1152"/>
                <a:gd name="T17" fmla="*/ 296 h 296"/>
                <a:gd name="T18" fmla="*/ 1152 w 1152"/>
                <a:gd name="T19" fmla="*/ 56 h 2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2"/>
                <a:gd name="T31" fmla="*/ 0 h 296"/>
                <a:gd name="T32" fmla="*/ 1152 w 1152"/>
                <a:gd name="T33" fmla="*/ 296 h 2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2" h="296">
                  <a:moveTo>
                    <a:pt x="0" y="200"/>
                  </a:moveTo>
                  <a:cubicBezTo>
                    <a:pt x="48" y="100"/>
                    <a:pt x="96" y="0"/>
                    <a:pt x="144" y="8"/>
                  </a:cubicBezTo>
                  <a:cubicBezTo>
                    <a:pt x="192" y="16"/>
                    <a:pt x="240" y="240"/>
                    <a:pt x="288" y="248"/>
                  </a:cubicBezTo>
                  <a:cubicBezTo>
                    <a:pt x="336" y="256"/>
                    <a:pt x="392" y="56"/>
                    <a:pt x="432" y="56"/>
                  </a:cubicBezTo>
                  <a:cubicBezTo>
                    <a:pt x="472" y="56"/>
                    <a:pt x="488" y="248"/>
                    <a:pt x="528" y="248"/>
                  </a:cubicBezTo>
                  <a:cubicBezTo>
                    <a:pt x="568" y="248"/>
                    <a:pt x="632" y="48"/>
                    <a:pt x="672" y="56"/>
                  </a:cubicBezTo>
                  <a:cubicBezTo>
                    <a:pt x="712" y="64"/>
                    <a:pt x="728" y="296"/>
                    <a:pt x="768" y="296"/>
                  </a:cubicBezTo>
                  <a:cubicBezTo>
                    <a:pt x="808" y="296"/>
                    <a:pt x="872" y="56"/>
                    <a:pt x="912" y="56"/>
                  </a:cubicBezTo>
                  <a:cubicBezTo>
                    <a:pt x="952" y="56"/>
                    <a:pt x="968" y="296"/>
                    <a:pt x="1008" y="296"/>
                  </a:cubicBezTo>
                  <a:cubicBezTo>
                    <a:pt x="1048" y="296"/>
                    <a:pt x="1128" y="96"/>
                    <a:pt x="1152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68" descr="Light upward diagonal"/>
            <p:cNvSpPr>
              <a:spLocks noChangeArrowheads="1"/>
            </p:cNvSpPr>
            <p:nvPr/>
          </p:nvSpPr>
          <p:spPr bwMode="auto">
            <a:xfrm rot="3472876">
              <a:off x="3858" y="2708"/>
              <a:ext cx="77" cy="87"/>
            </a:xfrm>
            <a:prstGeom prst="ellipse">
              <a:avLst/>
            </a:prstGeom>
            <a:pattFill prst="ltUpDiag">
              <a:fgClr>
                <a:schemeClr val="tx1"/>
              </a:fgClr>
              <a:bgClr>
                <a:schemeClr val="bg2"/>
              </a:bgClr>
            </a:patt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69"/>
            <p:cNvSpPr>
              <a:spLocks noChangeArrowheads="1"/>
            </p:cNvSpPr>
            <p:nvPr/>
          </p:nvSpPr>
          <p:spPr bwMode="auto">
            <a:xfrm>
              <a:off x="3618" y="3264"/>
              <a:ext cx="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latin typeface="Arial" charset="0"/>
                  <a:sym typeface="Symbol" charset="2"/>
                </a:rPr>
                <a:t>*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30" name="Freeform 70"/>
            <p:cNvSpPr>
              <a:spLocks/>
            </p:cNvSpPr>
            <p:nvPr/>
          </p:nvSpPr>
          <p:spPr bwMode="auto">
            <a:xfrm rot="-431936">
              <a:off x="3888" y="2688"/>
              <a:ext cx="562" cy="96"/>
            </a:xfrm>
            <a:custGeom>
              <a:avLst/>
              <a:gdLst>
                <a:gd name="T0" fmla="*/ 0 w 1152"/>
                <a:gd name="T1" fmla="*/ 200 h 296"/>
                <a:gd name="T2" fmla="*/ 144 w 1152"/>
                <a:gd name="T3" fmla="*/ 8 h 296"/>
                <a:gd name="T4" fmla="*/ 288 w 1152"/>
                <a:gd name="T5" fmla="*/ 248 h 296"/>
                <a:gd name="T6" fmla="*/ 432 w 1152"/>
                <a:gd name="T7" fmla="*/ 56 h 296"/>
                <a:gd name="T8" fmla="*/ 528 w 1152"/>
                <a:gd name="T9" fmla="*/ 248 h 296"/>
                <a:gd name="T10" fmla="*/ 672 w 1152"/>
                <a:gd name="T11" fmla="*/ 56 h 296"/>
                <a:gd name="T12" fmla="*/ 768 w 1152"/>
                <a:gd name="T13" fmla="*/ 296 h 296"/>
                <a:gd name="T14" fmla="*/ 912 w 1152"/>
                <a:gd name="T15" fmla="*/ 56 h 296"/>
                <a:gd name="T16" fmla="*/ 1008 w 1152"/>
                <a:gd name="T17" fmla="*/ 296 h 296"/>
                <a:gd name="T18" fmla="*/ 1152 w 1152"/>
                <a:gd name="T19" fmla="*/ 56 h 2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2"/>
                <a:gd name="T31" fmla="*/ 0 h 296"/>
                <a:gd name="T32" fmla="*/ 1152 w 1152"/>
                <a:gd name="T33" fmla="*/ 296 h 2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2" h="296">
                  <a:moveTo>
                    <a:pt x="0" y="200"/>
                  </a:moveTo>
                  <a:cubicBezTo>
                    <a:pt x="48" y="100"/>
                    <a:pt x="96" y="0"/>
                    <a:pt x="144" y="8"/>
                  </a:cubicBezTo>
                  <a:cubicBezTo>
                    <a:pt x="192" y="16"/>
                    <a:pt x="240" y="240"/>
                    <a:pt x="288" y="248"/>
                  </a:cubicBezTo>
                  <a:cubicBezTo>
                    <a:pt x="336" y="256"/>
                    <a:pt x="392" y="56"/>
                    <a:pt x="432" y="56"/>
                  </a:cubicBezTo>
                  <a:cubicBezTo>
                    <a:pt x="472" y="56"/>
                    <a:pt x="488" y="248"/>
                    <a:pt x="528" y="248"/>
                  </a:cubicBezTo>
                  <a:cubicBezTo>
                    <a:pt x="568" y="248"/>
                    <a:pt x="632" y="48"/>
                    <a:pt x="672" y="56"/>
                  </a:cubicBezTo>
                  <a:cubicBezTo>
                    <a:pt x="712" y="64"/>
                    <a:pt x="728" y="296"/>
                    <a:pt x="768" y="296"/>
                  </a:cubicBezTo>
                  <a:cubicBezTo>
                    <a:pt x="808" y="296"/>
                    <a:pt x="872" y="56"/>
                    <a:pt x="912" y="56"/>
                  </a:cubicBezTo>
                  <a:cubicBezTo>
                    <a:pt x="952" y="56"/>
                    <a:pt x="968" y="296"/>
                    <a:pt x="1008" y="296"/>
                  </a:cubicBezTo>
                  <a:cubicBezTo>
                    <a:pt x="1048" y="296"/>
                    <a:pt x="1128" y="96"/>
                    <a:pt x="1152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71"/>
            <p:cNvSpPr>
              <a:spLocks noChangeArrowheads="1"/>
            </p:cNvSpPr>
            <p:nvPr/>
          </p:nvSpPr>
          <p:spPr bwMode="auto">
            <a:xfrm>
              <a:off x="2544" y="2544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latin typeface="Arial" charset="0"/>
                  <a:sym typeface="Symbol" charset="2"/>
                </a:rPr>
                <a:t>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32" name="Rectangle 72"/>
            <p:cNvSpPr>
              <a:spLocks noChangeArrowheads="1"/>
            </p:cNvSpPr>
            <p:nvPr/>
          </p:nvSpPr>
          <p:spPr bwMode="auto">
            <a:xfrm>
              <a:off x="3072" y="254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i="1"/>
                <a:t>a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33" name="Rectangle 73"/>
            <p:cNvSpPr>
              <a:spLocks noChangeArrowheads="1"/>
            </p:cNvSpPr>
            <p:nvPr/>
          </p:nvSpPr>
          <p:spPr bwMode="auto">
            <a:xfrm>
              <a:off x="3600" y="249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i="1"/>
                <a:t>a</a:t>
              </a:r>
              <a:endParaRPr lang="en-US" sz="2400">
                <a:latin typeface="Arial" charset="0"/>
              </a:endParaRP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52400" y="4267200"/>
            <a:ext cx="3733800" cy="1295400"/>
            <a:chOff x="974" y="1421"/>
            <a:chExt cx="3940" cy="1787"/>
          </a:xfrm>
        </p:grpSpPr>
        <p:sp>
          <p:nvSpPr>
            <p:cNvPr id="35" name="Freeform 3"/>
            <p:cNvSpPr>
              <a:spLocks/>
            </p:cNvSpPr>
            <p:nvPr/>
          </p:nvSpPr>
          <p:spPr bwMode="auto">
            <a:xfrm>
              <a:off x="974" y="2348"/>
              <a:ext cx="798" cy="629"/>
            </a:xfrm>
            <a:custGeom>
              <a:avLst/>
              <a:gdLst>
                <a:gd name="T0" fmla="*/ 439 w 798"/>
                <a:gd name="T1" fmla="*/ 22 h 629"/>
                <a:gd name="T2" fmla="*/ 297 w 798"/>
                <a:gd name="T3" fmla="*/ 90 h 629"/>
                <a:gd name="T4" fmla="*/ 35 w 798"/>
                <a:gd name="T5" fmla="*/ 329 h 629"/>
                <a:gd name="T6" fmla="*/ 140 w 798"/>
                <a:gd name="T7" fmla="*/ 591 h 629"/>
                <a:gd name="T8" fmla="*/ 215 w 798"/>
                <a:gd name="T9" fmla="*/ 628 h 629"/>
                <a:gd name="T10" fmla="*/ 469 w 798"/>
                <a:gd name="T11" fmla="*/ 613 h 629"/>
                <a:gd name="T12" fmla="*/ 581 w 798"/>
                <a:gd name="T13" fmla="*/ 591 h 629"/>
                <a:gd name="T14" fmla="*/ 656 w 798"/>
                <a:gd name="T15" fmla="*/ 561 h 629"/>
                <a:gd name="T16" fmla="*/ 716 w 798"/>
                <a:gd name="T17" fmla="*/ 538 h 629"/>
                <a:gd name="T18" fmla="*/ 791 w 798"/>
                <a:gd name="T19" fmla="*/ 366 h 629"/>
                <a:gd name="T20" fmla="*/ 656 w 798"/>
                <a:gd name="T21" fmla="*/ 37 h 629"/>
                <a:gd name="T22" fmla="*/ 566 w 798"/>
                <a:gd name="T23" fmla="*/ 0 h 629"/>
                <a:gd name="T24" fmla="*/ 439 w 798"/>
                <a:gd name="T25" fmla="*/ 22 h 6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98"/>
                <a:gd name="T40" fmla="*/ 0 h 629"/>
                <a:gd name="T41" fmla="*/ 798 w 798"/>
                <a:gd name="T42" fmla="*/ 629 h 6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98" h="629">
                  <a:moveTo>
                    <a:pt x="439" y="22"/>
                  </a:moveTo>
                  <a:cubicBezTo>
                    <a:pt x="310" y="54"/>
                    <a:pt x="454" y="11"/>
                    <a:pt x="297" y="90"/>
                  </a:cubicBezTo>
                  <a:cubicBezTo>
                    <a:pt x="194" y="141"/>
                    <a:pt x="74" y="214"/>
                    <a:pt x="35" y="329"/>
                  </a:cubicBezTo>
                  <a:cubicBezTo>
                    <a:pt x="22" y="461"/>
                    <a:pt x="0" y="544"/>
                    <a:pt x="140" y="591"/>
                  </a:cubicBezTo>
                  <a:cubicBezTo>
                    <a:pt x="164" y="607"/>
                    <a:pt x="188" y="614"/>
                    <a:pt x="215" y="628"/>
                  </a:cubicBezTo>
                  <a:cubicBezTo>
                    <a:pt x="347" y="607"/>
                    <a:pt x="194" y="629"/>
                    <a:pt x="469" y="613"/>
                  </a:cubicBezTo>
                  <a:cubicBezTo>
                    <a:pt x="505" y="610"/>
                    <a:pt x="544" y="596"/>
                    <a:pt x="581" y="591"/>
                  </a:cubicBezTo>
                  <a:cubicBezTo>
                    <a:pt x="606" y="581"/>
                    <a:pt x="630" y="570"/>
                    <a:pt x="656" y="561"/>
                  </a:cubicBezTo>
                  <a:cubicBezTo>
                    <a:pt x="675" y="553"/>
                    <a:pt x="716" y="538"/>
                    <a:pt x="716" y="538"/>
                  </a:cubicBezTo>
                  <a:cubicBezTo>
                    <a:pt x="767" y="486"/>
                    <a:pt x="778" y="435"/>
                    <a:pt x="791" y="366"/>
                  </a:cubicBezTo>
                  <a:cubicBezTo>
                    <a:pt x="779" y="251"/>
                    <a:pt x="798" y="74"/>
                    <a:pt x="656" y="37"/>
                  </a:cubicBezTo>
                  <a:cubicBezTo>
                    <a:pt x="625" y="16"/>
                    <a:pt x="602" y="6"/>
                    <a:pt x="566" y="0"/>
                  </a:cubicBezTo>
                  <a:cubicBezTo>
                    <a:pt x="523" y="4"/>
                    <a:pt x="480" y="22"/>
                    <a:pt x="439" y="2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1720" y="2236"/>
              <a:ext cx="868" cy="718"/>
            </a:xfrm>
            <a:custGeom>
              <a:avLst/>
              <a:gdLst>
                <a:gd name="T0" fmla="*/ 291 w 868"/>
                <a:gd name="T1" fmla="*/ 0 h 718"/>
                <a:gd name="T2" fmla="*/ 22 w 868"/>
                <a:gd name="T3" fmla="*/ 209 h 718"/>
                <a:gd name="T4" fmla="*/ 0 w 868"/>
                <a:gd name="T5" fmla="*/ 433 h 718"/>
                <a:gd name="T6" fmla="*/ 7 w 868"/>
                <a:gd name="T7" fmla="*/ 508 h 718"/>
                <a:gd name="T8" fmla="*/ 157 w 868"/>
                <a:gd name="T9" fmla="*/ 620 h 718"/>
                <a:gd name="T10" fmla="*/ 224 w 868"/>
                <a:gd name="T11" fmla="*/ 665 h 718"/>
                <a:gd name="T12" fmla="*/ 643 w 868"/>
                <a:gd name="T13" fmla="*/ 718 h 718"/>
                <a:gd name="T14" fmla="*/ 860 w 868"/>
                <a:gd name="T15" fmla="*/ 620 h 718"/>
                <a:gd name="T16" fmla="*/ 845 w 868"/>
                <a:gd name="T17" fmla="*/ 374 h 718"/>
                <a:gd name="T18" fmla="*/ 822 w 868"/>
                <a:gd name="T19" fmla="*/ 187 h 718"/>
                <a:gd name="T20" fmla="*/ 747 w 868"/>
                <a:gd name="T21" fmla="*/ 142 h 718"/>
                <a:gd name="T22" fmla="*/ 703 w 868"/>
                <a:gd name="T23" fmla="*/ 104 h 718"/>
                <a:gd name="T24" fmla="*/ 456 w 868"/>
                <a:gd name="T25" fmla="*/ 0 h 718"/>
                <a:gd name="T26" fmla="*/ 291 w 868"/>
                <a:gd name="T27" fmla="*/ 0 h 7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68"/>
                <a:gd name="T43" fmla="*/ 0 h 718"/>
                <a:gd name="T44" fmla="*/ 868 w 868"/>
                <a:gd name="T45" fmla="*/ 718 h 7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68" h="718">
                  <a:moveTo>
                    <a:pt x="291" y="0"/>
                  </a:moveTo>
                  <a:cubicBezTo>
                    <a:pt x="176" y="55"/>
                    <a:pt x="81" y="90"/>
                    <a:pt x="22" y="209"/>
                  </a:cubicBezTo>
                  <a:cubicBezTo>
                    <a:pt x="11" y="283"/>
                    <a:pt x="8" y="358"/>
                    <a:pt x="0" y="433"/>
                  </a:cubicBezTo>
                  <a:cubicBezTo>
                    <a:pt x="2" y="458"/>
                    <a:pt x="1" y="483"/>
                    <a:pt x="7" y="508"/>
                  </a:cubicBezTo>
                  <a:cubicBezTo>
                    <a:pt x="19" y="561"/>
                    <a:pt x="112" y="592"/>
                    <a:pt x="157" y="620"/>
                  </a:cubicBezTo>
                  <a:cubicBezTo>
                    <a:pt x="179" y="634"/>
                    <a:pt x="198" y="658"/>
                    <a:pt x="224" y="665"/>
                  </a:cubicBezTo>
                  <a:cubicBezTo>
                    <a:pt x="361" y="701"/>
                    <a:pt x="499" y="706"/>
                    <a:pt x="643" y="718"/>
                  </a:cubicBezTo>
                  <a:cubicBezTo>
                    <a:pt x="745" y="703"/>
                    <a:pt x="788" y="691"/>
                    <a:pt x="860" y="620"/>
                  </a:cubicBezTo>
                  <a:cubicBezTo>
                    <a:pt x="868" y="536"/>
                    <a:pt x="851" y="458"/>
                    <a:pt x="845" y="374"/>
                  </a:cubicBezTo>
                  <a:cubicBezTo>
                    <a:pt x="841" y="334"/>
                    <a:pt x="833" y="223"/>
                    <a:pt x="822" y="187"/>
                  </a:cubicBezTo>
                  <a:cubicBezTo>
                    <a:pt x="813" y="157"/>
                    <a:pt x="767" y="156"/>
                    <a:pt x="747" y="142"/>
                  </a:cubicBezTo>
                  <a:cubicBezTo>
                    <a:pt x="731" y="130"/>
                    <a:pt x="718" y="115"/>
                    <a:pt x="703" y="104"/>
                  </a:cubicBezTo>
                  <a:cubicBezTo>
                    <a:pt x="580" y="12"/>
                    <a:pt x="594" y="12"/>
                    <a:pt x="456" y="0"/>
                  </a:cubicBezTo>
                  <a:cubicBezTo>
                    <a:pt x="374" y="8"/>
                    <a:pt x="374" y="16"/>
                    <a:pt x="29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1272" y="1720"/>
              <a:ext cx="866" cy="861"/>
            </a:xfrm>
            <a:custGeom>
              <a:avLst/>
              <a:gdLst>
                <a:gd name="T0" fmla="*/ 119 w 866"/>
                <a:gd name="T1" fmla="*/ 157 h 861"/>
                <a:gd name="T2" fmla="*/ 168 w 866"/>
                <a:gd name="T3" fmla="*/ 200 h 861"/>
                <a:gd name="T4" fmla="*/ 111 w 866"/>
                <a:gd name="T5" fmla="*/ 261 h 861"/>
                <a:gd name="T6" fmla="*/ 44 w 866"/>
                <a:gd name="T7" fmla="*/ 359 h 861"/>
                <a:gd name="T8" fmla="*/ 201 w 866"/>
                <a:gd name="T9" fmla="*/ 807 h 861"/>
                <a:gd name="T10" fmla="*/ 388 w 866"/>
                <a:gd name="T11" fmla="*/ 830 h 861"/>
                <a:gd name="T12" fmla="*/ 448 w 866"/>
                <a:gd name="T13" fmla="*/ 845 h 861"/>
                <a:gd name="T14" fmla="*/ 485 w 866"/>
                <a:gd name="T15" fmla="*/ 860 h 861"/>
                <a:gd name="T16" fmla="*/ 567 w 866"/>
                <a:gd name="T17" fmla="*/ 815 h 861"/>
                <a:gd name="T18" fmla="*/ 762 w 866"/>
                <a:gd name="T19" fmla="*/ 733 h 861"/>
                <a:gd name="T20" fmla="*/ 866 w 866"/>
                <a:gd name="T21" fmla="*/ 635 h 861"/>
                <a:gd name="T22" fmla="*/ 859 w 866"/>
                <a:gd name="T23" fmla="*/ 538 h 861"/>
                <a:gd name="T24" fmla="*/ 507 w 866"/>
                <a:gd name="T25" fmla="*/ 187 h 861"/>
                <a:gd name="T26" fmla="*/ 395 w 866"/>
                <a:gd name="T27" fmla="*/ 90 h 861"/>
                <a:gd name="T28" fmla="*/ 313 w 866"/>
                <a:gd name="T29" fmla="*/ 0 h 861"/>
                <a:gd name="T30" fmla="*/ 156 w 866"/>
                <a:gd name="T31" fmla="*/ 22 h 861"/>
                <a:gd name="T32" fmla="*/ 96 w 866"/>
                <a:gd name="T33" fmla="*/ 112 h 861"/>
                <a:gd name="T34" fmla="*/ 119 w 866"/>
                <a:gd name="T35" fmla="*/ 157 h 8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66"/>
                <a:gd name="T55" fmla="*/ 0 h 861"/>
                <a:gd name="T56" fmla="*/ 866 w 866"/>
                <a:gd name="T57" fmla="*/ 861 h 8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66" h="861">
                  <a:moveTo>
                    <a:pt x="119" y="157"/>
                  </a:moveTo>
                  <a:cubicBezTo>
                    <a:pt x="135" y="171"/>
                    <a:pt x="158" y="180"/>
                    <a:pt x="168" y="200"/>
                  </a:cubicBezTo>
                  <a:cubicBezTo>
                    <a:pt x="168" y="200"/>
                    <a:pt x="125" y="241"/>
                    <a:pt x="111" y="261"/>
                  </a:cubicBezTo>
                  <a:cubicBezTo>
                    <a:pt x="87" y="292"/>
                    <a:pt x="44" y="359"/>
                    <a:pt x="44" y="359"/>
                  </a:cubicBezTo>
                  <a:cubicBezTo>
                    <a:pt x="0" y="523"/>
                    <a:pt x="19" y="744"/>
                    <a:pt x="201" y="807"/>
                  </a:cubicBezTo>
                  <a:cubicBezTo>
                    <a:pt x="260" y="827"/>
                    <a:pt x="325" y="823"/>
                    <a:pt x="388" y="830"/>
                  </a:cubicBezTo>
                  <a:cubicBezTo>
                    <a:pt x="408" y="835"/>
                    <a:pt x="428" y="838"/>
                    <a:pt x="448" y="845"/>
                  </a:cubicBezTo>
                  <a:cubicBezTo>
                    <a:pt x="460" y="848"/>
                    <a:pt x="471" y="861"/>
                    <a:pt x="485" y="860"/>
                  </a:cubicBezTo>
                  <a:cubicBezTo>
                    <a:pt x="525" y="856"/>
                    <a:pt x="536" y="832"/>
                    <a:pt x="567" y="815"/>
                  </a:cubicBezTo>
                  <a:cubicBezTo>
                    <a:pt x="625" y="781"/>
                    <a:pt x="695" y="748"/>
                    <a:pt x="762" y="733"/>
                  </a:cubicBezTo>
                  <a:cubicBezTo>
                    <a:pt x="809" y="703"/>
                    <a:pt x="834" y="681"/>
                    <a:pt x="866" y="635"/>
                  </a:cubicBezTo>
                  <a:cubicBezTo>
                    <a:pt x="863" y="602"/>
                    <a:pt x="866" y="569"/>
                    <a:pt x="859" y="538"/>
                  </a:cubicBezTo>
                  <a:cubicBezTo>
                    <a:pt x="821" y="377"/>
                    <a:pt x="625" y="276"/>
                    <a:pt x="507" y="187"/>
                  </a:cubicBezTo>
                  <a:cubicBezTo>
                    <a:pt x="467" y="157"/>
                    <a:pt x="426" y="127"/>
                    <a:pt x="395" y="90"/>
                  </a:cubicBezTo>
                  <a:cubicBezTo>
                    <a:pt x="368" y="58"/>
                    <a:pt x="347" y="22"/>
                    <a:pt x="313" y="0"/>
                  </a:cubicBezTo>
                  <a:cubicBezTo>
                    <a:pt x="249" y="4"/>
                    <a:pt x="212" y="8"/>
                    <a:pt x="156" y="22"/>
                  </a:cubicBezTo>
                  <a:cubicBezTo>
                    <a:pt x="116" y="48"/>
                    <a:pt x="107" y="67"/>
                    <a:pt x="96" y="112"/>
                  </a:cubicBezTo>
                  <a:cubicBezTo>
                    <a:pt x="105" y="154"/>
                    <a:pt x="92" y="143"/>
                    <a:pt x="119" y="15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1742" y="1721"/>
              <a:ext cx="849" cy="674"/>
            </a:xfrm>
            <a:custGeom>
              <a:avLst/>
              <a:gdLst>
                <a:gd name="T0" fmla="*/ 770 w 849"/>
                <a:gd name="T1" fmla="*/ 14 h 674"/>
                <a:gd name="T2" fmla="*/ 337 w 849"/>
                <a:gd name="T3" fmla="*/ 14 h 674"/>
                <a:gd name="T4" fmla="*/ 165 w 849"/>
                <a:gd name="T5" fmla="*/ 66 h 674"/>
                <a:gd name="T6" fmla="*/ 112 w 849"/>
                <a:gd name="T7" fmla="*/ 148 h 674"/>
                <a:gd name="T8" fmla="*/ 0 w 849"/>
                <a:gd name="T9" fmla="*/ 358 h 674"/>
                <a:gd name="T10" fmla="*/ 23 w 849"/>
                <a:gd name="T11" fmla="*/ 492 h 674"/>
                <a:gd name="T12" fmla="*/ 60 w 849"/>
                <a:gd name="T13" fmla="*/ 567 h 674"/>
                <a:gd name="T14" fmla="*/ 75 w 849"/>
                <a:gd name="T15" fmla="*/ 612 h 674"/>
                <a:gd name="T16" fmla="*/ 82 w 849"/>
                <a:gd name="T17" fmla="*/ 634 h 674"/>
                <a:gd name="T18" fmla="*/ 135 w 849"/>
                <a:gd name="T19" fmla="*/ 649 h 674"/>
                <a:gd name="T20" fmla="*/ 434 w 849"/>
                <a:gd name="T21" fmla="*/ 642 h 674"/>
                <a:gd name="T22" fmla="*/ 561 w 849"/>
                <a:gd name="T23" fmla="*/ 672 h 674"/>
                <a:gd name="T24" fmla="*/ 673 w 849"/>
                <a:gd name="T25" fmla="*/ 634 h 674"/>
                <a:gd name="T26" fmla="*/ 755 w 849"/>
                <a:gd name="T27" fmla="*/ 560 h 674"/>
                <a:gd name="T28" fmla="*/ 815 w 849"/>
                <a:gd name="T29" fmla="*/ 365 h 674"/>
                <a:gd name="T30" fmla="*/ 800 w 849"/>
                <a:gd name="T31" fmla="*/ 141 h 674"/>
                <a:gd name="T32" fmla="*/ 770 w 849"/>
                <a:gd name="T33" fmla="*/ 14 h 6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9"/>
                <a:gd name="T52" fmla="*/ 0 h 674"/>
                <a:gd name="T53" fmla="*/ 849 w 849"/>
                <a:gd name="T54" fmla="*/ 674 h 6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9" h="674">
                  <a:moveTo>
                    <a:pt x="770" y="14"/>
                  </a:moveTo>
                  <a:cubicBezTo>
                    <a:pt x="617" y="0"/>
                    <a:pt x="495" y="4"/>
                    <a:pt x="337" y="14"/>
                  </a:cubicBezTo>
                  <a:cubicBezTo>
                    <a:pt x="313" y="20"/>
                    <a:pt x="201" y="46"/>
                    <a:pt x="165" y="66"/>
                  </a:cubicBezTo>
                  <a:cubicBezTo>
                    <a:pt x="133" y="83"/>
                    <a:pt x="127" y="120"/>
                    <a:pt x="112" y="148"/>
                  </a:cubicBezTo>
                  <a:cubicBezTo>
                    <a:pt x="73" y="218"/>
                    <a:pt x="25" y="281"/>
                    <a:pt x="0" y="358"/>
                  </a:cubicBezTo>
                  <a:cubicBezTo>
                    <a:pt x="3" y="398"/>
                    <a:pt x="3" y="452"/>
                    <a:pt x="23" y="492"/>
                  </a:cubicBezTo>
                  <a:cubicBezTo>
                    <a:pt x="54" y="554"/>
                    <a:pt x="37" y="504"/>
                    <a:pt x="60" y="567"/>
                  </a:cubicBezTo>
                  <a:cubicBezTo>
                    <a:pt x="65" y="581"/>
                    <a:pt x="70" y="596"/>
                    <a:pt x="75" y="612"/>
                  </a:cubicBezTo>
                  <a:cubicBezTo>
                    <a:pt x="77" y="619"/>
                    <a:pt x="74" y="631"/>
                    <a:pt x="82" y="634"/>
                  </a:cubicBezTo>
                  <a:cubicBezTo>
                    <a:pt x="99" y="639"/>
                    <a:pt x="117" y="644"/>
                    <a:pt x="135" y="649"/>
                  </a:cubicBezTo>
                  <a:cubicBezTo>
                    <a:pt x="242" y="643"/>
                    <a:pt x="328" y="633"/>
                    <a:pt x="434" y="642"/>
                  </a:cubicBezTo>
                  <a:cubicBezTo>
                    <a:pt x="472" y="654"/>
                    <a:pt x="518" y="674"/>
                    <a:pt x="561" y="672"/>
                  </a:cubicBezTo>
                  <a:cubicBezTo>
                    <a:pt x="603" y="669"/>
                    <a:pt x="634" y="647"/>
                    <a:pt x="673" y="634"/>
                  </a:cubicBezTo>
                  <a:cubicBezTo>
                    <a:pt x="700" y="609"/>
                    <a:pt x="734" y="590"/>
                    <a:pt x="755" y="560"/>
                  </a:cubicBezTo>
                  <a:cubicBezTo>
                    <a:pt x="790" y="506"/>
                    <a:pt x="801" y="427"/>
                    <a:pt x="815" y="365"/>
                  </a:cubicBezTo>
                  <a:cubicBezTo>
                    <a:pt x="821" y="289"/>
                    <a:pt x="849" y="205"/>
                    <a:pt x="800" y="141"/>
                  </a:cubicBezTo>
                  <a:cubicBezTo>
                    <a:pt x="787" y="100"/>
                    <a:pt x="770" y="56"/>
                    <a:pt x="770" y="1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2264" y="2079"/>
              <a:ext cx="1012" cy="680"/>
            </a:xfrm>
            <a:custGeom>
              <a:avLst/>
              <a:gdLst>
                <a:gd name="T0" fmla="*/ 585 w 1012"/>
                <a:gd name="T1" fmla="*/ 30 h 680"/>
                <a:gd name="T2" fmla="*/ 181 w 1012"/>
                <a:gd name="T3" fmla="*/ 30 h 680"/>
                <a:gd name="T4" fmla="*/ 9 w 1012"/>
                <a:gd name="T5" fmla="*/ 157 h 680"/>
                <a:gd name="T6" fmla="*/ 1 w 1012"/>
                <a:gd name="T7" fmla="*/ 179 h 680"/>
                <a:gd name="T8" fmla="*/ 9 w 1012"/>
                <a:gd name="T9" fmla="*/ 336 h 680"/>
                <a:gd name="T10" fmla="*/ 106 w 1012"/>
                <a:gd name="T11" fmla="*/ 448 h 680"/>
                <a:gd name="T12" fmla="*/ 129 w 1012"/>
                <a:gd name="T13" fmla="*/ 493 h 680"/>
                <a:gd name="T14" fmla="*/ 188 w 1012"/>
                <a:gd name="T15" fmla="*/ 538 h 680"/>
                <a:gd name="T16" fmla="*/ 248 w 1012"/>
                <a:gd name="T17" fmla="*/ 613 h 680"/>
                <a:gd name="T18" fmla="*/ 525 w 1012"/>
                <a:gd name="T19" fmla="*/ 680 h 680"/>
                <a:gd name="T20" fmla="*/ 682 w 1012"/>
                <a:gd name="T21" fmla="*/ 665 h 680"/>
                <a:gd name="T22" fmla="*/ 802 w 1012"/>
                <a:gd name="T23" fmla="*/ 613 h 680"/>
                <a:gd name="T24" fmla="*/ 1003 w 1012"/>
                <a:gd name="T25" fmla="*/ 486 h 680"/>
                <a:gd name="T26" fmla="*/ 988 w 1012"/>
                <a:gd name="T27" fmla="*/ 276 h 680"/>
                <a:gd name="T28" fmla="*/ 981 w 1012"/>
                <a:gd name="T29" fmla="*/ 202 h 680"/>
                <a:gd name="T30" fmla="*/ 839 w 1012"/>
                <a:gd name="T31" fmla="*/ 60 h 680"/>
                <a:gd name="T32" fmla="*/ 764 w 1012"/>
                <a:gd name="T33" fmla="*/ 45 h 680"/>
                <a:gd name="T34" fmla="*/ 645 w 1012"/>
                <a:gd name="T35" fmla="*/ 22 h 680"/>
                <a:gd name="T36" fmla="*/ 585 w 1012"/>
                <a:gd name="T37" fmla="*/ 30 h 6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12"/>
                <a:gd name="T58" fmla="*/ 0 h 680"/>
                <a:gd name="T59" fmla="*/ 1012 w 1012"/>
                <a:gd name="T60" fmla="*/ 680 h 6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12" h="680">
                  <a:moveTo>
                    <a:pt x="585" y="30"/>
                  </a:moveTo>
                  <a:cubicBezTo>
                    <a:pt x="446" y="9"/>
                    <a:pt x="320" y="19"/>
                    <a:pt x="181" y="30"/>
                  </a:cubicBezTo>
                  <a:cubicBezTo>
                    <a:pt x="123" y="72"/>
                    <a:pt x="64" y="112"/>
                    <a:pt x="9" y="157"/>
                  </a:cubicBezTo>
                  <a:cubicBezTo>
                    <a:pt x="6" y="164"/>
                    <a:pt x="1" y="171"/>
                    <a:pt x="1" y="179"/>
                  </a:cubicBezTo>
                  <a:cubicBezTo>
                    <a:pt x="1" y="231"/>
                    <a:pt x="0" y="284"/>
                    <a:pt x="9" y="336"/>
                  </a:cubicBezTo>
                  <a:cubicBezTo>
                    <a:pt x="14" y="367"/>
                    <a:pt x="96" y="436"/>
                    <a:pt x="106" y="448"/>
                  </a:cubicBezTo>
                  <a:cubicBezTo>
                    <a:pt x="116" y="461"/>
                    <a:pt x="117" y="480"/>
                    <a:pt x="129" y="493"/>
                  </a:cubicBezTo>
                  <a:cubicBezTo>
                    <a:pt x="241" y="620"/>
                    <a:pt x="107" y="434"/>
                    <a:pt x="188" y="538"/>
                  </a:cubicBezTo>
                  <a:cubicBezTo>
                    <a:pt x="216" y="574"/>
                    <a:pt x="212" y="585"/>
                    <a:pt x="248" y="613"/>
                  </a:cubicBezTo>
                  <a:cubicBezTo>
                    <a:pt x="310" y="660"/>
                    <a:pt x="444" y="672"/>
                    <a:pt x="525" y="680"/>
                  </a:cubicBezTo>
                  <a:cubicBezTo>
                    <a:pt x="577" y="675"/>
                    <a:pt x="630" y="677"/>
                    <a:pt x="682" y="665"/>
                  </a:cubicBezTo>
                  <a:cubicBezTo>
                    <a:pt x="724" y="654"/>
                    <a:pt x="761" y="629"/>
                    <a:pt x="802" y="613"/>
                  </a:cubicBezTo>
                  <a:cubicBezTo>
                    <a:pt x="876" y="581"/>
                    <a:pt x="955" y="556"/>
                    <a:pt x="1003" y="486"/>
                  </a:cubicBezTo>
                  <a:cubicBezTo>
                    <a:pt x="1010" y="409"/>
                    <a:pt x="1012" y="348"/>
                    <a:pt x="988" y="276"/>
                  </a:cubicBezTo>
                  <a:cubicBezTo>
                    <a:pt x="985" y="251"/>
                    <a:pt x="987" y="225"/>
                    <a:pt x="981" y="202"/>
                  </a:cubicBezTo>
                  <a:cubicBezTo>
                    <a:pt x="973" y="171"/>
                    <a:pt x="870" y="68"/>
                    <a:pt x="839" y="60"/>
                  </a:cubicBezTo>
                  <a:cubicBezTo>
                    <a:pt x="794" y="48"/>
                    <a:pt x="819" y="53"/>
                    <a:pt x="764" y="45"/>
                  </a:cubicBezTo>
                  <a:cubicBezTo>
                    <a:pt x="723" y="30"/>
                    <a:pt x="688" y="27"/>
                    <a:pt x="645" y="22"/>
                  </a:cubicBezTo>
                  <a:cubicBezTo>
                    <a:pt x="603" y="1"/>
                    <a:pt x="623" y="0"/>
                    <a:pt x="585" y="3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2415" y="1697"/>
              <a:ext cx="1032" cy="696"/>
            </a:xfrm>
            <a:custGeom>
              <a:avLst/>
              <a:gdLst>
                <a:gd name="T0" fmla="*/ 292 w 1032"/>
                <a:gd name="T1" fmla="*/ 98 h 696"/>
                <a:gd name="T2" fmla="*/ 157 w 1032"/>
                <a:gd name="T3" fmla="*/ 210 h 696"/>
                <a:gd name="T4" fmla="*/ 97 w 1032"/>
                <a:gd name="T5" fmla="*/ 255 h 696"/>
                <a:gd name="T6" fmla="*/ 45 w 1032"/>
                <a:gd name="T7" fmla="*/ 307 h 696"/>
                <a:gd name="T8" fmla="*/ 0 w 1032"/>
                <a:gd name="T9" fmla="*/ 464 h 696"/>
                <a:gd name="T10" fmla="*/ 82 w 1032"/>
                <a:gd name="T11" fmla="*/ 569 h 696"/>
                <a:gd name="T12" fmla="*/ 441 w 1032"/>
                <a:gd name="T13" fmla="*/ 696 h 696"/>
                <a:gd name="T14" fmla="*/ 770 w 1032"/>
                <a:gd name="T15" fmla="*/ 658 h 696"/>
                <a:gd name="T16" fmla="*/ 935 w 1032"/>
                <a:gd name="T17" fmla="*/ 554 h 696"/>
                <a:gd name="T18" fmla="*/ 1017 w 1032"/>
                <a:gd name="T19" fmla="*/ 434 h 696"/>
                <a:gd name="T20" fmla="*/ 1009 w 1032"/>
                <a:gd name="T21" fmla="*/ 292 h 696"/>
                <a:gd name="T22" fmla="*/ 800 w 1032"/>
                <a:gd name="T23" fmla="*/ 127 h 696"/>
                <a:gd name="T24" fmla="*/ 748 w 1032"/>
                <a:gd name="T25" fmla="*/ 45 h 696"/>
                <a:gd name="T26" fmla="*/ 449 w 1032"/>
                <a:gd name="T27" fmla="*/ 0 h 696"/>
                <a:gd name="T28" fmla="*/ 389 w 1032"/>
                <a:gd name="T29" fmla="*/ 8 h 696"/>
                <a:gd name="T30" fmla="*/ 374 w 1032"/>
                <a:gd name="T31" fmla="*/ 30 h 696"/>
                <a:gd name="T32" fmla="*/ 344 w 1032"/>
                <a:gd name="T33" fmla="*/ 105 h 696"/>
                <a:gd name="T34" fmla="*/ 322 w 1032"/>
                <a:gd name="T35" fmla="*/ 120 h 696"/>
                <a:gd name="T36" fmla="*/ 292 w 1032"/>
                <a:gd name="T37" fmla="*/ 98 h 6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2"/>
                <a:gd name="T58" fmla="*/ 0 h 696"/>
                <a:gd name="T59" fmla="*/ 1032 w 1032"/>
                <a:gd name="T60" fmla="*/ 696 h 6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2" h="696">
                  <a:moveTo>
                    <a:pt x="292" y="98"/>
                  </a:moveTo>
                  <a:cubicBezTo>
                    <a:pt x="236" y="125"/>
                    <a:pt x="203" y="169"/>
                    <a:pt x="157" y="210"/>
                  </a:cubicBezTo>
                  <a:cubicBezTo>
                    <a:pt x="138" y="226"/>
                    <a:pt x="115" y="238"/>
                    <a:pt x="97" y="255"/>
                  </a:cubicBezTo>
                  <a:cubicBezTo>
                    <a:pt x="78" y="271"/>
                    <a:pt x="45" y="307"/>
                    <a:pt x="45" y="307"/>
                  </a:cubicBezTo>
                  <a:cubicBezTo>
                    <a:pt x="24" y="358"/>
                    <a:pt x="14" y="410"/>
                    <a:pt x="0" y="464"/>
                  </a:cubicBezTo>
                  <a:cubicBezTo>
                    <a:pt x="14" y="517"/>
                    <a:pt x="35" y="538"/>
                    <a:pt x="82" y="569"/>
                  </a:cubicBezTo>
                  <a:cubicBezTo>
                    <a:pt x="216" y="657"/>
                    <a:pt x="278" y="682"/>
                    <a:pt x="441" y="696"/>
                  </a:cubicBezTo>
                  <a:cubicBezTo>
                    <a:pt x="558" y="690"/>
                    <a:pt x="657" y="683"/>
                    <a:pt x="770" y="658"/>
                  </a:cubicBezTo>
                  <a:cubicBezTo>
                    <a:pt x="834" y="620"/>
                    <a:pt x="855" y="568"/>
                    <a:pt x="935" y="554"/>
                  </a:cubicBezTo>
                  <a:cubicBezTo>
                    <a:pt x="998" y="510"/>
                    <a:pt x="994" y="502"/>
                    <a:pt x="1017" y="434"/>
                  </a:cubicBezTo>
                  <a:cubicBezTo>
                    <a:pt x="1023" y="376"/>
                    <a:pt x="1032" y="352"/>
                    <a:pt x="1009" y="292"/>
                  </a:cubicBezTo>
                  <a:cubicBezTo>
                    <a:pt x="975" y="206"/>
                    <a:pt x="870" y="171"/>
                    <a:pt x="800" y="127"/>
                  </a:cubicBezTo>
                  <a:cubicBezTo>
                    <a:pt x="782" y="99"/>
                    <a:pt x="770" y="67"/>
                    <a:pt x="748" y="45"/>
                  </a:cubicBezTo>
                  <a:cubicBezTo>
                    <a:pt x="704" y="1"/>
                    <a:pt x="514" y="7"/>
                    <a:pt x="449" y="0"/>
                  </a:cubicBezTo>
                  <a:cubicBezTo>
                    <a:pt x="429" y="2"/>
                    <a:pt x="407" y="0"/>
                    <a:pt x="389" y="8"/>
                  </a:cubicBezTo>
                  <a:cubicBezTo>
                    <a:pt x="380" y="11"/>
                    <a:pt x="378" y="22"/>
                    <a:pt x="374" y="30"/>
                  </a:cubicBezTo>
                  <a:cubicBezTo>
                    <a:pt x="362" y="51"/>
                    <a:pt x="358" y="86"/>
                    <a:pt x="344" y="105"/>
                  </a:cubicBezTo>
                  <a:cubicBezTo>
                    <a:pt x="338" y="111"/>
                    <a:pt x="329" y="116"/>
                    <a:pt x="322" y="120"/>
                  </a:cubicBezTo>
                  <a:cubicBezTo>
                    <a:pt x="290" y="135"/>
                    <a:pt x="299" y="128"/>
                    <a:pt x="292" y="9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2304" y="1421"/>
              <a:ext cx="664" cy="629"/>
            </a:xfrm>
            <a:custGeom>
              <a:avLst/>
              <a:gdLst>
                <a:gd name="T0" fmla="*/ 133 w 664"/>
                <a:gd name="T1" fmla="*/ 127 h 629"/>
                <a:gd name="T2" fmla="*/ 66 w 664"/>
                <a:gd name="T3" fmla="*/ 231 h 629"/>
                <a:gd name="T4" fmla="*/ 36 w 664"/>
                <a:gd name="T5" fmla="*/ 344 h 629"/>
                <a:gd name="T6" fmla="*/ 21 w 664"/>
                <a:gd name="T7" fmla="*/ 389 h 629"/>
                <a:gd name="T8" fmla="*/ 104 w 664"/>
                <a:gd name="T9" fmla="*/ 628 h 629"/>
                <a:gd name="T10" fmla="*/ 231 w 664"/>
                <a:gd name="T11" fmla="*/ 620 h 629"/>
                <a:gd name="T12" fmla="*/ 268 w 664"/>
                <a:gd name="T13" fmla="*/ 590 h 629"/>
                <a:gd name="T14" fmla="*/ 343 w 664"/>
                <a:gd name="T15" fmla="*/ 575 h 629"/>
                <a:gd name="T16" fmla="*/ 575 w 664"/>
                <a:gd name="T17" fmla="*/ 448 h 629"/>
                <a:gd name="T18" fmla="*/ 605 w 664"/>
                <a:gd name="T19" fmla="*/ 411 h 629"/>
                <a:gd name="T20" fmla="*/ 612 w 664"/>
                <a:gd name="T21" fmla="*/ 389 h 629"/>
                <a:gd name="T22" fmla="*/ 634 w 664"/>
                <a:gd name="T23" fmla="*/ 366 h 629"/>
                <a:gd name="T24" fmla="*/ 664 w 664"/>
                <a:gd name="T25" fmla="*/ 239 h 629"/>
                <a:gd name="T26" fmla="*/ 649 w 664"/>
                <a:gd name="T27" fmla="*/ 157 h 629"/>
                <a:gd name="T28" fmla="*/ 619 w 664"/>
                <a:gd name="T29" fmla="*/ 127 h 629"/>
                <a:gd name="T30" fmla="*/ 462 w 664"/>
                <a:gd name="T31" fmla="*/ 0 h 629"/>
                <a:gd name="T32" fmla="*/ 298 w 664"/>
                <a:gd name="T33" fmla="*/ 22 h 629"/>
                <a:gd name="T34" fmla="*/ 178 w 664"/>
                <a:gd name="T35" fmla="*/ 82 h 629"/>
                <a:gd name="T36" fmla="*/ 133 w 664"/>
                <a:gd name="T37" fmla="*/ 127 h 6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4"/>
                <a:gd name="T58" fmla="*/ 0 h 629"/>
                <a:gd name="T59" fmla="*/ 664 w 664"/>
                <a:gd name="T60" fmla="*/ 629 h 6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4" h="629">
                  <a:moveTo>
                    <a:pt x="133" y="127"/>
                  </a:moveTo>
                  <a:cubicBezTo>
                    <a:pt x="112" y="163"/>
                    <a:pt x="81" y="192"/>
                    <a:pt x="66" y="231"/>
                  </a:cubicBezTo>
                  <a:cubicBezTo>
                    <a:pt x="51" y="267"/>
                    <a:pt x="46" y="306"/>
                    <a:pt x="36" y="344"/>
                  </a:cubicBezTo>
                  <a:cubicBezTo>
                    <a:pt x="31" y="359"/>
                    <a:pt x="21" y="389"/>
                    <a:pt x="21" y="389"/>
                  </a:cubicBezTo>
                  <a:cubicBezTo>
                    <a:pt x="29" y="485"/>
                    <a:pt x="0" y="591"/>
                    <a:pt x="104" y="628"/>
                  </a:cubicBezTo>
                  <a:cubicBezTo>
                    <a:pt x="146" y="625"/>
                    <a:pt x="189" y="629"/>
                    <a:pt x="231" y="620"/>
                  </a:cubicBezTo>
                  <a:cubicBezTo>
                    <a:pt x="246" y="616"/>
                    <a:pt x="253" y="597"/>
                    <a:pt x="268" y="590"/>
                  </a:cubicBezTo>
                  <a:cubicBezTo>
                    <a:pt x="290" y="578"/>
                    <a:pt x="318" y="581"/>
                    <a:pt x="343" y="575"/>
                  </a:cubicBezTo>
                  <a:cubicBezTo>
                    <a:pt x="430" y="550"/>
                    <a:pt x="511" y="511"/>
                    <a:pt x="575" y="448"/>
                  </a:cubicBezTo>
                  <a:cubicBezTo>
                    <a:pt x="592" y="393"/>
                    <a:pt x="566" y="458"/>
                    <a:pt x="605" y="411"/>
                  </a:cubicBezTo>
                  <a:cubicBezTo>
                    <a:pt x="609" y="405"/>
                    <a:pt x="607" y="395"/>
                    <a:pt x="612" y="389"/>
                  </a:cubicBezTo>
                  <a:cubicBezTo>
                    <a:pt x="617" y="380"/>
                    <a:pt x="626" y="373"/>
                    <a:pt x="634" y="366"/>
                  </a:cubicBezTo>
                  <a:cubicBezTo>
                    <a:pt x="652" y="320"/>
                    <a:pt x="658" y="289"/>
                    <a:pt x="664" y="239"/>
                  </a:cubicBezTo>
                  <a:cubicBezTo>
                    <a:pt x="659" y="211"/>
                    <a:pt x="659" y="182"/>
                    <a:pt x="649" y="157"/>
                  </a:cubicBezTo>
                  <a:cubicBezTo>
                    <a:pt x="643" y="143"/>
                    <a:pt x="628" y="137"/>
                    <a:pt x="619" y="127"/>
                  </a:cubicBezTo>
                  <a:cubicBezTo>
                    <a:pt x="576" y="79"/>
                    <a:pt x="525" y="19"/>
                    <a:pt x="462" y="0"/>
                  </a:cubicBezTo>
                  <a:cubicBezTo>
                    <a:pt x="402" y="4"/>
                    <a:pt x="355" y="13"/>
                    <a:pt x="298" y="22"/>
                  </a:cubicBezTo>
                  <a:cubicBezTo>
                    <a:pt x="257" y="42"/>
                    <a:pt x="216" y="60"/>
                    <a:pt x="178" y="82"/>
                  </a:cubicBezTo>
                  <a:cubicBezTo>
                    <a:pt x="128" y="109"/>
                    <a:pt x="133" y="95"/>
                    <a:pt x="133" y="12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2291" y="2684"/>
              <a:ext cx="899" cy="499"/>
            </a:xfrm>
            <a:custGeom>
              <a:avLst/>
              <a:gdLst>
                <a:gd name="T0" fmla="*/ 378 w 899"/>
                <a:gd name="T1" fmla="*/ 15 h 499"/>
                <a:gd name="T2" fmla="*/ 27 w 899"/>
                <a:gd name="T3" fmla="*/ 150 h 499"/>
                <a:gd name="T4" fmla="*/ 87 w 899"/>
                <a:gd name="T5" fmla="*/ 299 h 499"/>
                <a:gd name="T6" fmla="*/ 386 w 899"/>
                <a:gd name="T7" fmla="*/ 419 h 499"/>
                <a:gd name="T8" fmla="*/ 528 w 899"/>
                <a:gd name="T9" fmla="*/ 464 h 499"/>
                <a:gd name="T10" fmla="*/ 775 w 899"/>
                <a:gd name="T11" fmla="*/ 486 h 499"/>
                <a:gd name="T12" fmla="*/ 887 w 899"/>
                <a:gd name="T13" fmla="*/ 419 h 499"/>
                <a:gd name="T14" fmla="*/ 737 w 899"/>
                <a:gd name="T15" fmla="*/ 68 h 499"/>
                <a:gd name="T16" fmla="*/ 588 w 899"/>
                <a:gd name="T17" fmla="*/ 30 h 499"/>
                <a:gd name="T18" fmla="*/ 535 w 899"/>
                <a:gd name="T19" fmla="*/ 15 h 499"/>
                <a:gd name="T20" fmla="*/ 490 w 899"/>
                <a:gd name="T21" fmla="*/ 0 h 499"/>
                <a:gd name="T22" fmla="*/ 386 w 899"/>
                <a:gd name="T23" fmla="*/ 8 h 499"/>
                <a:gd name="T24" fmla="*/ 363 w 899"/>
                <a:gd name="T25" fmla="*/ 15 h 499"/>
                <a:gd name="T26" fmla="*/ 378 w 899"/>
                <a:gd name="T27" fmla="*/ 15 h 4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99"/>
                <a:gd name="T43" fmla="*/ 0 h 499"/>
                <a:gd name="T44" fmla="*/ 899 w 899"/>
                <a:gd name="T45" fmla="*/ 499 h 4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99" h="499">
                  <a:moveTo>
                    <a:pt x="378" y="15"/>
                  </a:moveTo>
                  <a:cubicBezTo>
                    <a:pt x="247" y="41"/>
                    <a:pt x="132" y="64"/>
                    <a:pt x="27" y="150"/>
                  </a:cubicBezTo>
                  <a:cubicBezTo>
                    <a:pt x="0" y="222"/>
                    <a:pt x="29" y="255"/>
                    <a:pt x="87" y="299"/>
                  </a:cubicBezTo>
                  <a:cubicBezTo>
                    <a:pt x="174" y="364"/>
                    <a:pt x="280" y="390"/>
                    <a:pt x="386" y="419"/>
                  </a:cubicBezTo>
                  <a:cubicBezTo>
                    <a:pt x="433" y="431"/>
                    <a:pt x="479" y="455"/>
                    <a:pt x="528" y="464"/>
                  </a:cubicBezTo>
                  <a:cubicBezTo>
                    <a:pt x="563" y="470"/>
                    <a:pt x="719" y="481"/>
                    <a:pt x="775" y="486"/>
                  </a:cubicBezTo>
                  <a:cubicBezTo>
                    <a:pt x="847" y="499"/>
                    <a:pt x="863" y="488"/>
                    <a:pt x="887" y="419"/>
                  </a:cubicBezTo>
                  <a:cubicBezTo>
                    <a:pt x="875" y="247"/>
                    <a:pt x="899" y="143"/>
                    <a:pt x="737" y="68"/>
                  </a:cubicBezTo>
                  <a:cubicBezTo>
                    <a:pt x="692" y="47"/>
                    <a:pt x="635" y="41"/>
                    <a:pt x="588" y="30"/>
                  </a:cubicBezTo>
                  <a:cubicBezTo>
                    <a:pt x="570" y="25"/>
                    <a:pt x="552" y="20"/>
                    <a:pt x="535" y="15"/>
                  </a:cubicBezTo>
                  <a:cubicBezTo>
                    <a:pt x="519" y="10"/>
                    <a:pt x="490" y="0"/>
                    <a:pt x="490" y="0"/>
                  </a:cubicBezTo>
                  <a:cubicBezTo>
                    <a:pt x="455" y="2"/>
                    <a:pt x="420" y="3"/>
                    <a:pt x="386" y="8"/>
                  </a:cubicBezTo>
                  <a:cubicBezTo>
                    <a:pt x="378" y="8"/>
                    <a:pt x="369" y="9"/>
                    <a:pt x="363" y="15"/>
                  </a:cubicBezTo>
                  <a:cubicBezTo>
                    <a:pt x="359" y="18"/>
                    <a:pt x="373" y="15"/>
                    <a:pt x="378" y="1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3001" y="2136"/>
              <a:ext cx="872" cy="877"/>
            </a:xfrm>
            <a:custGeom>
              <a:avLst/>
              <a:gdLst>
                <a:gd name="T0" fmla="*/ 483 w 872"/>
                <a:gd name="T1" fmla="*/ 62 h 877"/>
                <a:gd name="T2" fmla="*/ 446 w 872"/>
                <a:gd name="T3" fmla="*/ 55 h 877"/>
                <a:gd name="T4" fmla="*/ 334 w 872"/>
                <a:gd name="T5" fmla="*/ 115 h 877"/>
                <a:gd name="T6" fmla="*/ 79 w 872"/>
                <a:gd name="T7" fmla="*/ 384 h 877"/>
                <a:gd name="T8" fmla="*/ 35 w 872"/>
                <a:gd name="T9" fmla="*/ 496 h 877"/>
                <a:gd name="T10" fmla="*/ 12 w 872"/>
                <a:gd name="T11" fmla="*/ 563 h 877"/>
                <a:gd name="T12" fmla="*/ 20 w 872"/>
                <a:gd name="T13" fmla="*/ 735 h 877"/>
                <a:gd name="T14" fmla="*/ 27 w 872"/>
                <a:gd name="T15" fmla="*/ 765 h 877"/>
                <a:gd name="T16" fmla="*/ 169 w 872"/>
                <a:gd name="T17" fmla="*/ 788 h 877"/>
                <a:gd name="T18" fmla="*/ 371 w 872"/>
                <a:gd name="T19" fmla="*/ 877 h 877"/>
                <a:gd name="T20" fmla="*/ 580 w 872"/>
                <a:gd name="T21" fmla="*/ 862 h 877"/>
                <a:gd name="T22" fmla="*/ 663 w 872"/>
                <a:gd name="T23" fmla="*/ 825 h 877"/>
                <a:gd name="T24" fmla="*/ 872 w 872"/>
                <a:gd name="T25" fmla="*/ 571 h 877"/>
                <a:gd name="T26" fmla="*/ 850 w 872"/>
                <a:gd name="T27" fmla="*/ 391 h 877"/>
                <a:gd name="T28" fmla="*/ 700 w 872"/>
                <a:gd name="T29" fmla="*/ 234 h 877"/>
                <a:gd name="T30" fmla="*/ 640 w 872"/>
                <a:gd name="T31" fmla="*/ 130 h 877"/>
                <a:gd name="T32" fmla="*/ 573 w 872"/>
                <a:gd name="T33" fmla="*/ 62 h 877"/>
                <a:gd name="T34" fmla="*/ 483 w 872"/>
                <a:gd name="T35" fmla="*/ 62 h 8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72"/>
                <a:gd name="T55" fmla="*/ 0 h 877"/>
                <a:gd name="T56" fmla="*/ 872 w 872"/>
                <a:gd name="T57" fmla="*/ 877 h 87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72" h="877">
                  <a:moveTo>
                    <a:pt x="483" y="62"/>
                  </a:moveTo>
                  <a:cubicBezTo>
                    <a:pt x="470" y="59"/>
                    <a:pt x="458" y="53"/>
                    <a:pt x="446" y="55"/>
                  </a:cubicBezTo>
                  <a:cubicBezTo>
                    <a:pt x="431" y="56"/>
                    <a:pt x="341" y="109"/>
                    <a:pt x="334" y="115"/>
                  </a:cubicBezTo>
                  <a:cubicBezTo>
                    <a:pt x="223" y="188"/>
                    <a:pt x="144" y="270"/>
                    <a:pt x="79" y="384"/>
                  </a:cubicBezTo>
                  <a:cubicBezTo>
                    <a:pt x="53" y="428"/>
                    <a:pt x="53" y="443"/>
                    <a:pt x="35" y="496"/>
                  </a:cubicBezTo>
                  <a:cubicBezTo>
                    <a:pt x="27" y="518"/>
                    <a:pt x="12" y="563"/>
                    <a:pt x="12" y="563"/>
                  </a:cubicBezTo>
                  <a:cubicBezTo>
                    <a:pt x="0" y="650"/>
                    <a:pt x="1" y="608"/>
                    <a:pt x="20" y="735"/>
                  </a:cubicBezTo>
                  <a:cubicBezTo>
                    <a:pt x="21" y="745"/>
                    <a:pt x="17" y="761"/>
                    <a:pt x="27" y="765"/>
                  </a:cubicBezTo>
                  <a:cubicBezTo>
                    <a:pt x="72" y="781"/>
                    <a:pt x="169" y="788"/>
                    <a:pt x="169" y="788"/>
                  </a:cubicBezTo>
                  <a:cubicBezTo>
                    <a:pt x="233" y="830"/>
                    <a:pt x="300" y="848"/>
                    <a:pt x="371" y="877"/>
                  </a:cubicBezTo>
                  <a:cubicBezTo>
                    <a:pt x="440" y="872"/>
                    <a:pt x="510" y="870"/>
                    <a:pt x="580" y="862"/>
                  </a:cubicBezTo>
                  <a:cubicBezTo>
                    <a:pt x="614" y="857"/>
                    <a:pt x="633" y="840"/>
                    <a:pt x="663" y="825"/>
                  </a:cubicBezTo>
                  <a:cubicBezTo>
                    <a:pt x="767" y="769"/>
                    <a:pt x="839" y="685"/>
                    <a:pt x="872" y="571"/>
                  </a:cubicBezTo>
                  <a:cubicBezTo>
                    <a:pt x="871" y="568"/>
                    <a:pt x="867" y="413"/>
                    <a:pt x="850" y="391"/>
                  </a:cubicBezTo>
                  <a:cubicBezTo>
                    <a:pt x="803" y="334"/>
                    <a:pt x="739" y="295"/>
                    <a:pt x="700" y="234"/>
                  </a:cubicBezTo>
                  <a:cubicBezTo>
                    <a:pt x="686" y="191"/>
                    <a:pt x="682" y="173"/>
                    <a:pt x="640" y="130"/>
                  </a:cubicBezTo>
                  <a:cubicBezTo>
                    <a:pt x="617" y="107"/>
                    <a:pt x="573" y="62"/>
                    <a:pt x="573" y="62"/>
                  </a:cubicBezTo>
                  <a:cubicBezTo>
                    <a:pt x="550" y="0"/>
                    <a:pt x="428" y="7"/>
                    <a:pt x="483" y="6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3233" y="1625"/>
              <a:ext cx="760" cy="705"/>
            </a:xfrm>
            <a:custGeom>
              <a:avLst/>
              <a:gdLst>
                <a:gd name="T0" fmla="*/ 490 w 760"/>
                <a:gd name="T1" fmla="*/ 20 h 705"/>
                <a:gd name="T2" fmla="*/ 139 w 760"/>
                <a:gd name="T3" fmla="*/ 199 h 705"/>
                <a:gd name="T4" fmla="*/ 94 w 760"/>
                <a:gd name="T5" fmla="*/ 267 h 705"/>
                <a:gd name="T6" fmla="*/ 12 w 760"/>
                <a:gd name="T7" fmla="*/ 416 h 705"/>
                <a:gd name="T8" fmla="*/ 12 w 760"/>
                <a:gd name="T9" fmla="*/ 521 h 705"/>
                <a:gd name="T10" fmla="*/ 333 w 760"/>
                <a:gd name="T11" fmla="*/ 678 h 705"/>
                <a:gd name="T12" fmla="*/ 535 w 760"/>
                <a:gd name="T13" fmla="*/ 700 h 705"/>
                <a:gd name="T14" fmla="*/ 610 w 760"/>
                <a:gd name="T15" fmla="*/ 693 h 705"/>
                <a:gd name="T16" fmla="*/ 655 w 760"/>
                <a:gd name="T17" fmla="*/ 633 h 705"/>
                <a:gd name="T18" fmla="*/ 677 w 760"/>
                <a:gd name="T19" fmla="*/ 499 h 705"/>
                <a:gd name="T20" fmla="*/ 730 w 760"/>
                <a:gd name="T21" fmla="*/ 394 h 705"/>
                <a:gd name="T22" fmla="*/ 760 w 760"/>
                <a:gd name="T23" fmla="*/ 312 h 705"/>
                <a:gd name="T24" fmla="*/ 752 w 760"/>
                <a:gd name="T25" fmla="*/ 252 h 705"/>
                <a:gd name="T26" fmla="*/ 625 w 760"/>
                <a:gd name="T27" fmla="*/ 110 h 705"/>
                <a:gd name="T28" fmla="*/ 595 w 760"/>
                <a:gd name="T29" fmla="*/ 80 h 705"/>
                <a:gd name="T30" fmla="*/ 535 w 760"/>
                <a:gd name="T31" fmla="*/ 50 h 705"/>
                <a:gd name="T32" fmla="*/ 476 w 760"/>
                <a:gd name="T33" fmla="*/ 27 h 705"/>
                <a:gd name="T34" fmla="*/ 490 w 760"/>
                <a:gd name="T35" fmla="*/ 20 h 7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"/>
                <a:gd name="T55" fmla="*/ 0 h 705"/>
                <a:gd name="T56" fmla="*/ 760 w 760"/>
                <a:gd name="T57" fmla="*/ 705 h 70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" h="705">
                  <a:moveTo>
                    <a:pt x="490" y="20"/>
                  </a:moveTo>
                  <a:cubicBezTo>
                    <a:pt x="368" y="58"/>
                    <a:pt x="251" y="136"/>
                    <a:pt x="139" y="199"/>
                  </a:cubicBezTo>
                  <a:cubicBezTo>
                    <a:pt x="121" y="225"/>
                    <a:pt x="117" y="243"/>
                    <a:pt x="94" y="267"/>
                  </a:cubicBezTo>
                  <a:cubicBezTo>
                    <a:pt x="67" y="322"/>
                    <a:pt x="33" y="357"/>
                    <a:pt x="12" y="416"/>
                  </a:cubicBezTo>
                  <a:cubicBezTo>
                    <a:pt x="1" y="473"/>
                    <a:pt x="0" y="456"/>
                    <a:pt x="12" y="521"/>
                  </a:cubicBezTo>
                  <a:cubicBezTo>
                    <a:pt x="37" y="662"/>
                    <a:pt x="225" y="670"/>
                    <a:pt x="333" y="678"/>
                  </a:cubicBezTo>
                  <a:cubicBezTo>
                    <a:pt x="465" y="698"/>
                    <a:pt x="398" y="690"/>
                    <a:pt x="535" y="700"/>
                  </a:cubicBezTo>
                  <a:cubicBezTo>
                    <a:pt x="560" y="697"/>
                    <a:pt x="588" y="705"/>
                    <a:pt x="610" y="693"/>
                  </a:cubicBezTo>
                  <a:cubicBezTo>
                    <a:pt x="631" y="680"/>
                    <a:pt x="655" y="633"/>
                    <a:pt x="655" y="633"/>
                  </a:cubicBezTo>
                  <a:cubicBezTo>
                    <a:pt x="663" y="586"/>
                    <a:pt x="669" y="547"/>
                    <a:pt x="677" y="499"/>
                  </a:cubicBezTo>
                  <a:cubicBezTo>
                    <a:pt x="682" y="461"/>
                    <a:pt x="713" y="427"/>
                    <a:pt x="730" y="394"/>
                  </a:cubicBezTo>
                  <a:cubicBezTo>
                    <a:pt x="737" y="363"/>
                    <a:pt x="745" y="340"/>
                    <a:pt x="760" y="312"/>
                  </a:cubicBezTo>
                  <a:cubicBezTo>
                    <a:pt x="757" y="292"/>
                    <a:pt x="758" y="271"/>
                    <a:pt x="752" y="252"/>
                  </a:cubicBezTo>
                  <a:cubicBezTo>
                    <a:pt x="740" y="217"/>
                    <a:pt x="658" y="133"/>
                    <a:pt x="625" y="110"/>
                  </a:cubicBezTo>
                  <a:cubicBezTo>
                    <a:pt x="614" y="74"/>
                    <a:pt x="627" y="94"/>
                    <a:pt x="595" y="80"/>
                  </a:cubicBezTo>
                  <a:cubicBezTo>
                    <a:pt x="574" y="70"/>
                    <a:pt x="535" y="50"/>
                    <a:pt x="535" y="50"/>
                  </a:cubicBezTo>
                  <a:cubicBezTo>
                    <a:pt x="519" y="0"/>
                    <a:pt x="513" y="27"/>
                    <a:pt x="476" y="27"/>
                  </a:cubicBezTo>
                  <a:cubicBezTo>
                    <a:pt x="470" y="27"/>
                    <a:pt x="485" y="22"/>
                    <a:pt x="490" y="2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3552" y="2079"/>
              <a:ext cx="938" cy="586"/>
            </a:xfrm>
            <a:custGeom>
              <a:avLst/>
              <a:gdLst>
                <a:gd name="T0" fmla="*/ 680 w 938"/>
                <a:gd name="T1" fmla="*/ 0 h 586"/>
                <a:gd name="T2" fmla="*/ 471 w 938"/>
                <a:gd name="T3" fmla="*/ 22 h 586"/>
                <a:gd name="T4" fmla="*/ 239 w 938"/>
                <a:gd name="T5" fmla="*/ 82 h 586"/>
                <a:gd name="T6" fmla="*/ 0 w 938"/>
                <a:gd name="T7" fmla="*/ 299 h 586"/>
                <a:gd name="T8" fmla="*/ 97 w 938"/>
                <a:gd name="T9" fmla="*/ 471 h 586"/>
                <a:gd name="T10" fmla="*/ 291 w 938"/>
                <a:gd name="T11" fmla="*/ 508 h 586"/>
                <a:gd name="T12" fmla="*/ 538 w 938"/>
                <a:gd name="T13" fmla="*/ 538 h 586"/>
                <a:gd name="T14" fmla="*/ 904 w 938"/>
                <a:gd name="T15" fmla="*/ 418 h 586"/>
                <a:gd name="T16" fmla="*/ 867 w 938"/>
                <a:gd name="T17" fmla="*/ 194 h 586"/>
                <a:gd name="T18" fmla="*/ 837 w 938"/>
                <a:gd name="T19" fmla="*/ 157 h 586"/>
                <a:gd name="T20" fmla="*/ 792 w 938"/>
                <a:gd name="T21" fmla="*/ 97 h 586"/>
                <a:gd name="T22" fmla="*/ 740 w 938"/>
                <a:gd name="T23" fmla="*/ 52 h 586"/>
                <a:gd name="T24" fmla="*/ 732 w 938"/>
                <a:gd name="T25" fmla="*/ 30 h 586"/>
                <a:gd name="T26" fmla="*/ 672 w 938"/>
                <a:gd name="T27" fmla="*/ 22 h 586"/>
                <a:gd name="T28" fmla="*/ 680 w 938"/>
                <a:gd name="T29" fmla="*/ 0 h 5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38"/>
                <a:gd name="T46" fmla="*/ 0 h 586"/>
                <a:gd name="T47" fmla="*/ 938 w 938"/>
                <a:gd name="T48" fmla="*/ 586 h 58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38" h="586">
                  <a:moveTo>
                    <a:pt x="680" y="0"/>
                  </a:moveTo>
                  <a:cubicBezTo>
                    <a:pt x="610" y="8"/>
                    <a:pt x="540" y="9"/>
                    <a:pt x="471" y="22"/>
                  </a:cubicBezTo>
                  <a:cubicBezTo>
                    <a:pt x="393" y="35"/>
                    <a:pt x="314" y="61"/>
                    <a:pt x="239" y="82"/>
                  </a:cubicBezTo>
                  <a:cubicBezTo>
                    <a:pt x="157" y="136"/>
                    <a:pt x="52" y="212"/>
                    <a:pt x="0" y="299"/>
                  </a:cubicBezTo>
                  <a:cubicBezTo>
                    <a:pt x="27" y="357"/>
                    <a:pt x="35" y="434"/>
                    <a:pt x="97" y="471"/>
                  </a:cubicBezTo>
                  <a:cubicBezTo>
                    <a:pt x="149" y="502"/>
                    <a:pt x="232" y="500"/>
                    <a:pt x="291" y="508"/>
                  </a:cubicBezTo>
                  <a:cubicBezTo>
                    <a:pt x="374" y="518"/>
                    <a:pt x="453" y="532"/>
                    <a:pt x="538" y="538"/>
                  </a:cubicBezTo>
                  <a:cubicBezTo>
                    <a:pt x="768" y="532"/>
                    <a:pt x="819" y="586"/>
                    <a:pt x="904" y="418"/>
                  </a:cubicBezTo>
                  <a:cubicBezTo>
                    <a:pt x="908" y="344"/>
                    <a:pt x="938" y="242"/>
                    <a:pt x="867" y="194"/>
                  </a:cubicBezTo>
                  <a:cubicBezTo>
                    <a:pt x="847" y="139"/>
                    <a:pt x="875" y="203"/>
                    <a:pt x="837" y="157"/>
                  </a:cubicBezTo>
                  <a:cubicBezTo>
                    <a:pt x="810" y="124"/>
                    <a:pt x="835" y="110"/>
                    <a:pt x="792" y="97"/>
                  </a:cubicBezTo>
                  <a:cubicBezTo>
                    <a:pt x="775" y="80"/>
                    <a:pt x="754" y="69"/>
                    <a:pt x="740" y="52"/>
                  </a:cubicBezTo>
                  <a:cubicBezTo>
                    <a:pt x="735" y="45"/>
                    <a:pt x="739" y="33"/>
                    <a:pt x="732" y="30"/>
                  </a:cubicBezTo>
                  <a:cubicBezTo>
                    <a:pt x="713" y="21"/>
                    <a:pt x="692" y="24"/>
                    <a:pt x="672" y="22"/>
                  </a:cubicBezTo>
                  <a:cubicBezTo>
                    <a:pt x="641" y="1"/>
                    <a:pt x="641" y="9"/>
                    <a:pt x="68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3896" y="1719"/>
              <a:ext cx="638" cy="459"/>
            </a:xfrm>
            <a:custGeom>
              <a:avLst/>
              <a:gdLst>
                <a:gd name="T0" fmla="*/ 246 w 638"/>
                <a:gd name="T1" fmla="*/ 8 h 459"/>
                <a:gd name="T2" fmla="*/ 44 w 638"/>
                <a:gd name="T3" fmla="*/ 195 h 459"/>
                <a:gd name="T4" fmla="*/ 22 w 638"/>
                <a:gd name="T5" fmla="*/ 270 h 459"/>
                <a:gd name="T6" fmla="*/ 74 w 638"/>
                <a:gd name="T7" fmla="*/ 420 h 459"/>
                <a:gd name="T8" fmla="*/ 306 w 638"/>
                <a:gd name="T9" fmla="*/ 434 h 459"/>
                <a:gd name="T10" fmla="*/ 560 w 638"/>
                <a:gd name="T11" fmla="*/ 434 h 459"/>
                <a:gd name="T12" fmla="*/ 583 w 638"/>
                <a:gd name="T13" fmla="*/ 390 h 459"/>
                <a:gd name="T14" fmla="*/ 620 w 638"/>
                <a:gd name="T15" fmla="*/ 352 h 459"/>
                <a:gd name="T16" fmla="*/ 568 w 638"/>
                <a:gd name="T17" fmla="*/ 128 h 459"/>
                <a:gd name="T18" fmla="*/ 493 w 638"/>
                <a:gd name="T19" fmla="*/ 68 h 459"/>
                <a:gd name="T20" fmla="*/ 448 w 638"/>
                <a:gd name="T21" fmla="*/ 31 h 459"/>
                <a:gd name="T22" fmla="*/ 246 w 638"/>
                <a:gd name="T23" fmla="*/ 8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38"/>
                <a:gd name="T37" fmla="*/ 0 h 459"/>
                <a:gd name="T38" fmla="*/ 638 w 638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38" h="459">
                  <a:moveTo>
                    <a:pt x="246" y="8"/>
                  </a:moveTo>
                  <a:cubicBezTo>
                    <a:pt x="167" y="57"/>
                    <a:pt x="100" y="121"/>
                    <a:pt x="44" y="195"/>
                  </a:cubicBezTo>
                  <a:cubicBezTo>
                    <a:pt x="36" y="220"/>
                    <a:pt x="28" y="244"/>
                    <a:pt x="22" y="270"/>
                  </a:cubicBezTo>
                  <a:cubicBezTo>
                    <a:pt x="26" y="351"/>
                    <a:pt x="0" y="400"/>
                    <a:pt x="74" y="420"/>
                  </a:cubicBezTo>
                  <a:cubicBezTo>
                    <a:pt x="139" y="459"/>
                    <a:pt x="234" y="439"/>
                    <a:pt x="306" y="434"/>
                  </a:cubicBezTo>
                  <a:cubicBezTo>
                    <a:pt x="371" y="437"/>
                    <a:pt x="490" y="450"/>
                    <a:pt x="560" y="434"/>
                  </a:cubicBezTo>
                  <a:cubicBezTo>
                    <a:pt x="573" y="430"/>
                    <a:pt x="576" y="398"/>
                    <a:pt x="583" y="390"/>
                  </a:cubicBezTo>
                  <a:cubicBezTo>
                    <a:pt x="593" y="375"/>
                    <a:pt x="607" y="364"/>
                    <a:pt x="620" y="352"/>
                  </a:cubicBezTo>
                  <a:cubicBezTo>
                    <a:pt x="638" y="281"/>
                    <a:pt x="629" y="173"/>
                    <a:pt x="568" y="128"/>
                  </a:cubicBezTo>
                  <a:cubicBezTo>
                    <a:pt x="547" y="97"/>
                    <a:pt x="521" y="91"/>
                    <a:pt x="493" y="68"/>
                  </a:cubicBezTo>
                  <a:cubicBezTo>
                    <a:pt x="487" y="63"/>
                    <a:pt x="458" y="32"/>
                    <a:pt x="448" y="31"/>
                  </a:cubicBezTo>
                  <a:cubicBezTo>
                    <a:pt x="209" y="0"/>
                    <a:pt x="360" y="46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3619" y="2405"/>
              <a:ext cx="1114" cy="803"/>
            </a:xfrm>
            <a:custGeom>
              <a:avLst/>
              <a:gdLst>
                <a:gd name="T0" fmla="*/ 381 w 1114"/>
                <a:gd name="T1" fmla="*/ 25 h 803"/>
                <a:gd name="T2" fmla="*/ 247 w 1114"/>
                <a:gd name="T3" fmla="*/ 55 h 803"/>
                <a:gd name="T4" fmla="*/ 142 w 1114"/>
                <a:gd name="T5" fmla="*/ 182 h 803"/>
                <a:gd name="T6" fmla="*/ 82 w 1114"/>
                <a:gd name="T7" fmla="*/ 309 h 803"/>
                <a:gd name="T8" fmla="*/ 45 w 1114"/>
                <a:gd name="T9" fmla="*/ 354 h 803"/>
                <a:gd name="T10" fmla="*/ 0 w 1114"/>
                <a:gd name="T11" fmla="*/ 474 h 803"/>
                <a:gd name="T12" fmla="*/ 22 w 1114"/>
                <a:gd name="T13" fmla="*/ 661 h 803"/>
                <a:gd name="T14" fmla="*/ 45 w 1114"/>
                <a:gd name="T15" fmla="*/ 721 h 803"/>
                <a:gd name="T16" fmla="*/ 157 w 1114"/>
                <a:gd name="T17" fmla="*/ 743 h 803"/>
                <a:gd name="T18" fmla="*/ 239 w 1114"/>
                <a:gd name="T19" fmla="*/ 773 h 803"/>
                <a:gd name="T20" fmla="*/ 508 w 1114"/>
                <a:gd name="T21" fmla="*/ 803 h 803"/>
                <a:gd name="T22" fmla="*/ 875 w 1114"/>
                <a:gd name="T23" fmla="*/ 773 h 803"/>
                <a:gd name="T24" fmla="*/ 972 w 1114"/>
                <a:gd name="T25" fmla="*/ 743 h 803"/>
                <a:gd name="T26" fmla="*/ 1062 w 1114"/>
                <a:gd name="T27" fmla="*/ 623 h 803"/>
                <a:gd name="T28" fmla="*/ 1091 w 1114"/>
                <a:gd name="T29" fmla="*/ 534 h 803"/>
                <a:gd name="T30" fmla="*/ 1114 w 1114"/>
                <a:gd name="T31" fmla="*/ 436 h 803"/>
                <a:gd name="T32" fmla="*/ 1084 w 1114"/>
                <a:gd name="T33" fmla="*/ 377 h 803"/>
                <a:gd name="T34" fmla="*/ 785 w 1114"/>
                <a:gd name="T35" fmla="*/ 354 h 803"/>
                <a:gd name="T36" fmla="*/ 620 w 1114"/>
                <a:gd name="T37" fmla="*/ 347 h 803"/>
                <a:gd name="T38" fmla="*/ 568 w 1114"/>
                <a:gd name="T39" fmla="*/ 190 h 803"/>
                <a:gd name="T40" fmla="*/ 523 w 1114"/>
                <a:gd name="T41" fmla="*/ 18 h 803"/>
                <a:gd name="T42" fmla="*/ 493 w 1114"/>
                <a:gd name="T43" fmla="*/ 10 h 803"/>
                <a:gd name="T44" fmla="*/ 336 w 1114"/>
                <a:gd name="T45" fmla="*/ 40 h 803"/>
                <a:gd name="T46" fmla="*/ 381 w 1114"/>
                <a:gd name="T47" fmla="*/ 25 h 8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4"/>
                <a:gd name="T73" fmla="*/ 0 h 803"/>
                <a:gd name="T74" fmla="*/ 1114 w 1114"/>
                <a:gd name="T75" fmla="*/ 803 h 80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4" h="803">
                  <a:moveTo>
                    <a:pt x="381" y="25"/>
                  </a:moveTo>
                  <a:cubicBezTo>
                    <a:pt x="336" y="35"/>
                    <a:pt x="289" y="38"/>
                    <a:pt x="247" y="55"/>
                  </a:cubicBezTo>
                  <a:cubicBezTo>
                    <a:pt x="203" y="72"/>
                    <a:pt x="174" y="149"/>
                    <a:pt x="142" y="182"/>
                  </a:cubicBezTo>
                  <a:cubicBezTo>
                    <a:pt x="122" y="224"/>
                    <a:pt x="104" y="268"/>
                    <a:pt x="82" y="309"/>
                  </a:cubicBezTo>
                  <a:cubicBezTo>
                    <a:pt x="72" y="325"/>
                    <a:pt x="55" y="337"/>
                    <a:pt x="45" y="354"/>
                  </a:cubicBezTo>
                  <a:cubicBezTo>
                    <a:pt x="23" y="388"/>
                    <a:pt x="9" y="434"/>
                    <a:pt x="0" y="474"/>
                  </a:cubicBezTo>
                  <a:cubicBezTo>
                    <a:pt x="7" y="536"/>
                    <a:pt x="5" y="600"/>
                    <a:pt x="22" y="661"/>
                  </a:cubicBezTo>
                  <a:cubicBezTo>
                    <a:pt x="24" y="671"/>
                    <a:pt x="34" y="714"/>
                    <a:pt x="45" y="721"/>
                  </a:cubicBezTo>
                  <a:cubicBezTo>
                    <a:pt x="77" y="740"/>
                    <a:pt x="120" y="732"/>
                    <a:pt x="157" y="743"/>
                  </a:cubicBezTo>
                  <a:cubicBezTo>
                    <a:pt x="184" y="751"/>
                    <a:pt x="210" y="767"/>
                    <a:pt x="239" y="773"/>
                  </a:cubicBezTo>
                  <a:cubicBezTo>
                    <a:pt x="326" y="791"/>
                    <a:pt x="419" y="783"/>
                    <a:pt x="508" y="803"/>
                  </a:cubicBezTo>
                  <a:cubicBezTo>
                    <a:pt x="631" y="796"/>
                    <a:pt x="752" y="785"/>
                    <a:pt x="875" y="773"/>
                  </a:cubicBezTo>
                  <a:cubicBezTo>
                    <a:pt x="895" y="767"/>
                    <a:pt x="949" y="756"/>
                    <a:pt x="972" y="743"/>
                  </a:cubicBezTo>
                  <a:cubicBezTo>
                    <a:pt x="1012" y="718"/>
                    <a:pt x="1037" y="663"/>
                    <a:pt x="1062" y="623"/>
                  </a:cubicBezTo>
                  <a:cubicBezTo>
                    <a:pt x="1068" y="584"/>
                    <a:pt x="1069" y="565"/>
                    <a:pt x="1091" y="534"/>
                  </a:cubicBezTo>
                  <a:cubicBezTo>
                    <a:pt x="1097" y="500"/>
                    <a:pt x="1107" y="469"/>
                    <a:pt x="1114" y="436"/>
                  </a:cubicBezTo>
                  <a:cubicBezTo>
                    <a:pt x="1111" y="429"/>
                    <a:pt x="1095" y="383"/>
                    <a:pt x="1084" y="377"/>
                  </a:cubicBezTo>
                  <a:cubicBezTo>
                    <a:pt x="997" y="327"/>
                    <a:pt x="884" y="357"/>
                    <a:pt x="785" y="354"/>
                  </a:cubicBezTo>
                  <a:cubicBezTo>
                    <a:pt x="729" y="351"/>
                    <a:pt x="675" y="349"/>
                    <a:pt x="620" y="347"/>
                  </a:cubicBezTo>
                  <a:cubicBezTo>
                    <a:pt x="595" y="297"/>
                    <a:pt x="588" y="241"/>
                    <a:pt x="568" y="190"/>
                  </a:cubicBezTo>
                  <a:cubicBezTo>
                    <a:pt x="560" y="150"/>
                    <a:pt x="550" y="45"/>
                    <a:pt x="523" y="18"/>
                  </a:cubicBezTo>
                  <a:cubicBezTo>
                    <a:pt x="515" y="10"/>
                    <a:pt x="503" y="12"/>
                    <a:pt x="493" y="10"/>
                  </a:cubicBezTo>
                  <a:cubicBezTo>
                    <a:pt x="433" y="14"/>
                    <a:pt x="380" y="0"/>
                    <a:pt x="336" y="40"/>
                  </a:cubicBezTo>
                  <a:lnTo>
                    <a:pt x="381" y="25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3967" y="2355"/>
              <a:ext cx="947" cy="516"/>
            </a:xfrm>
            <a:custGeom>
              <a:avLst/>
              <a:gdLst>
                <a:gd name="T0" fmla="*/ 706 w 947"/>
                <a:gd name="T1" fmla="*/ 38 h 516"/>
                <a:gd name="T2" fmla="*/ 302 w 947"/>
                <a:gd name="T3" fmla="*/ 127 h 516"/>
                <a:gd name="T4" fmla="*/ 242 w 947"/>
                <a:gd name="T5" fmla="*/ 150 h 516"/>
                <a:gd name="T6" fmla="*/ 190 w 947"/>
                <a:gd name="T7" fmla="*/ 187 h 516"/>
                <a:gd name="T8" fmla="*/ 115 w 947"/>
                <a:gd name="T9" fmla="*/ 225 h 516"/>
                <a:gd name="T10" fmla="*/ 33 w 947"/>
                <a:gd name="T11" fmla="*/ 307 h 516"/>
                <a:gd name="T12" fmla="*/ 41 w 947"/>
                <a:gd name="T13" fmla="*/ 442 h 516"/>
                <a:gd name="T14" fmla="*/ 93 w 947"/>
                <a:gd name="T15" fmla="*/ 456 h 516"/>
                <a:gd name="T16" fmla="*/ 190 w 947"/>
                <a:gd name="T17" fmla="*/ 471 h 516"/>
                <a:gd name="T18" fmla="*/ 527 w 947"/>
                <a:gd name="T19" fmla="*/ 516 h 516"/>
                <a:gd name="T20" fmla="*/ 743 w 947"/>
                <a:gd name="T21" fmla="*/ 486 h 516"/>
                <a:gd name="T22" fmla="*/ 930 w 947"/>
                <a:gd name="T23" fmla="*/ 314 h 516"/>
                <a:gd name="T24" fmla="*/ 930 w 947"/>
                <a:gd name="T25" fmla="*/ 217 h 516"/>
                <a:gd name="T26" fmla="*/ 841 w 947"/>
                <a:gd name="T27" fmla="*/ 150 h 516"/>
                <a:gd name="T28" fmla="*/ 826 w 947"/>
                <a:gd name="T29" fmla="*/ 83 h 516"/>
                <a:gd name="T30" fmla="*/ 699 w 947"/>
                <a:gd name="T31" fmla="*/ 23 h 516"/>
                <a:gd name="T32" fmla="*/ 676 w 947"/>
                <a:gd name="T33" fmla="*/ 8 h 516"/>
                <a:gd name="T34" fmla="*/ 631 w 947"/>
                <a:gd name="T35" fmla="*/ 60 h 516"/>
                <a:gd name="T36" fmla="*/ 706 w 947"/>
                <a:gd name="T37" fmla="*/ 38 h 5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7"/>
                <a:gd name="T58" fmla="*/ 0 h 516"/>
                <a:gd name="T59" fmla="*/ 947 w 947"/>
                <a:gd name="T60" fmla="*/ 516 h 5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7" h="516">
                  <a:moveTo>
                    <a:pt x="706" y="38"/>
                  </a:moveTo>
                  <a:cubicBezTo>
                    <a:pt x="569" y="50"/>
                    <a:pt x="440" y="105"/>
                    <a:pt x="302" y="127"/>
                  </a:cubicBezTo>
                  <a:cubicBezTo>
                    <a:pt x="282" y="135"/>
                    <a:pt x="260" y="138"/>
                    <a:pt x="242" y="150"/>
                  </a:cubicBezTo>
                  <a:cubicBezTo>
                    <a:pt x="223" y="160"/>
                    <a:pt x="208" y="177"/>
                    <a:pt x="190" y="187"/>
                  </a:cubicBezTo>
                  <a:cubicBezTo>
                    <a:pt x="165" y="199"/>
                    <a:pt x="115" y="225"/>
                    <a:pt x="115" y="225"/>
                  </a:cubicBezTo>
                  <a:cubicBezTo>
                    <a:pt x="92" y="258"/>
                    <a:pt x="56" y="270"/>
                    <a:pt x="33" y="307"/>
                  </a:cubicBezTo>
                  <a:cubicBezTo>
                    <a:pt x="24" y="353"/>
                    <a:pt x="0" y="398"/>
                    <a:pt x="41" y="442"/>
                  </a:cubicBezTo>
                  <a:cubicBezTo>
                    <a:pt x="53" y="455"/>
                    <a:pt x="75" y="452"/>
                    <a:pt x="93" y="456"/>
                  </a:cubicBezTo>
                  <a:cubicBezTo>
                    <a:pt x="125" y="462"/>
                    <a:pt x="190" y="471"/>
                    <a:pt x="190" y="471"/>
                  </a:cubicBezTo>
                  <a:cubicBezTo>
                    <a:pt x="299" y="514"/>
                    <a:pt x="409" y="511"/>
                    <a:pt x="527" y="516"/>
                  </a:cubicBezTo>
                  <a:cubicBezTo>
                    <a:pt x="599" y="502"/>
                    <a:pt x="670" y="495"/>
                    <a:pt x="743" y="486"/>
                  </a:cubicBezTo>
                  <a:cubicBezTo>
                    <a:pt x="808" y="442"/>
                    <a:pt x="894" y="385"/>
                    <a:pt x="930" y="314"/>
                  </a:cubicBezTo>
                  <a:cubicBezTo>
                    <a:pt x="935" y="286"/>
                    <a:pt x="947" y="244"/>
                    <a:pt x="930" y="217"/>
                  </a:cubicBezTo>
                  <a:cubicBezTo>
                    <a:pt x="927" y="212"/>
                    <a:pt x="856" y="165"/>
                    <a:pt x="841" y="150"/>
                  </a:cubicBezTo>
                  <a:cubicBezTo>
                    <a:pt x="836" y="127"/>
                    <a:pt x="836" y="103"/>
                    <a:pt x="826" y="83"/>
                  </a:cubicBezTo>
                  <a:cubicBezTo>
                    <a:pt x="815" y="61"/>
                    <a:pt x="725" y="29"/>
                    <a:pt x="699" y="23"/>
                  </a:cubicBezTo>
                  <a:cubicBezTo>
                    <a:pt x="691" y="18"/>
                    <a:pt x="685" y="9"/>
                    <a:pt x="676" y="8"/>
                  </a:cubicBezTo>
                  <a:cubicBezTo>
                    <a:pt x="633" y="0"/>
                    <a:pt x="663" y="60"/>
                    <a:pt x="631" y="60"/>
                  </a:cubicBezTo>
                  <a:lnTo>
                    <a:pt x="706" y="38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8"/>
            <p:cNvSpPr>
              <a:spLocks noChangeShapeType="1"/>
            </p:cNvSpPr>
            <p:nvPr/>
          </p:nvSpPr>
          <p:spPr bwMode="auto">
            <a:xfrm flipH="1" flipV="1">
              <a:off x="4320" y="2592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9"/>
            <p:cNvSpPr>
              <a:spLocks noChangeShapeType="1"/>
            </p:cNvSpPr>
            <p:nvPr/>
          </p:nvSpPr>
          <p:spPr bwMode="auto">
            <a:xfrm>
              <a:off x="4032" y="2880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 flipH="1" flipV="1">
              <a:off x="3888" y="220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21"/>
            <p:cNvSpPr>
              <a:spLocks noChangeShapeType="1"/>
            </p:cNvSpPr>
            <p:nvPr/>
          </p:nvSpPr>
          <p:spPr bwMode="auto">
            <a:xfrm flipV="1">
              <a:off x="4272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 flipH="1">
              <a:off x="3504" y="1872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23"/>
            <p:cNvSpPr>
              <a:spLocks noChangeShapeType="1"/>
            </p:cNvSpPr>
            <p:nvPr/>
          </p:nvSpPr>
          <p:spPr bwMode="auto">
            <a:xfrm flipH="1" flipV="1">
              <a:off x="3216" y="2400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4"/>
            <p:cNvSpPr>
              <a:spLocks noChangeShapeType="1"/>
            </p:cNvSpPr>
            <p:nvPr/>
          </p:nvSpPr>
          <p:spPr bwMode="auto">
            <a:xfrm flipV="1">
              <a:off x="2928" y="1920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5"/>
            <p:cNvSpPr>
              <a:spLocks noChangeShapeType="1"/>
            </p:cNvSpPr>
            <p:nvPr/>
          </p:nvSpPr>
          <p:spPr bwMode="auto">
            <a:xfrm>
              <a:off x="2640" y="244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26"/>
            <p:cNvSpPr>
              <a:spLocks noChangeShapeType="1"/>
            </p:cNvSpPr>
            <p:nvPr/>
          </p:nvSpPr>
          <p:spPr bwMode="auto">
            <a:xfrm flipH="1" flipV="1">
              <a:off x="2592" y="2880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27"/>
            <p:cNvSpPr>
              <a:spLocks noChangeShapeType="1"/>
            </p:cNvSpPr>
            <p:nvPr/>
          </p:nvSpPr>
          <p:spPr bwMode="auto">
            <a:xfrm flipH="1" flipV="1">
              <a:off x="2016" y="1824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28"/>
            <p:cNvSpPr>
              <a:spLocks noChangeShapeType="1"/>
            </p:cNvSpPr>
            <p:nvPr/>
          </p:nvSpPr>
          <p:spPr bwMode="auto">
            <a:xfrm>
              <a:off x="2592" y="168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29"/>
            <p:cNvSpPr>
              <a:spLocks noChangeShapeType="1"/>
            </p:cNvSpPr>
            <p:nvPr/>
          </p:nvSpPr>
          <p:spPr bwMode="auto">
            <a:xfrm flipH="1" flipV="1">
              <a:off x="2064" y="2496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30"/>
            <p:cNvSpPr>
              <a:spLocks noChangeShapeType="1"/>
            </p:cNvSpPr>
            <p:nvPr/>
          </p:nvSpPr>
          <p:spPr bwMode="auto">
            <a:xfrm>
              <a:off x="1488" y="22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31"/>
            <p:cNvSpPr>
              <a:spLocks noChangeShapeType="1"/>
            </p:cNvSpPr>
            <p:nvPr/>
          </p:nvSpPr>
          <p:spPr bwMode="auto">
            <a:xfrm flipH="1" flipV="1">
              <a:off x="1200" y="2640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609600" y="1676400"/>
          <a:ext cx="2621280" cy="609600"/>
        </p:xfrm>
        <a:graphic>
          <a:graphicData uri="http://schemas.openxmlformats.org/presentationml/2006/ole">
            <p:oleObj spid="_x0000_s350210" name="Equation" r:id="rId3" imgW="1092200" imgH="254000" progId="Equation.3">
              <p:embed/>
            </p:oleObj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/>
        </p:nvGraphicFramePr>
        <p:xfrm>
          <a:off x="4267201" y="4267200"/>
          <a:ext cx="4876800" cy="1500188"/>
        </p:xfrm>
        <a:graphic>
          <a:graphicData uri="http://schemas.openxmlformats.org/presentationml/2006/ole">
            <p:oleObj spid="_x0000_s350211" name="Equation" r:id="rId4" imgW="2882900" imgH="762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If B ~ 0.1 – 1 </a:t>
            </a:r>
            <a:r>
              <a:rPr lang="en-US" sz="3600" dirty="0" err="1" smtClean="0"/>
              <a:t>nG</a:t>
            </a:r>
            <a:r>
              <a:rPr lang="en-US" sz="3600" dirty="0" smtClean="0"/>
              <a:t>, observations can be explained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B75E1-3744-2745-9AB5-88002F7E4FE8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2"/>
          <a:srcRect l="34184" t="22270" b="5411"/>
          <a:stretch>
            <a:fillRect/>
          </a:stretch>
        </p:blipFill>
        <p:spPr bwMode="auto">
          <a:xfrm>
            <a:off x="0" y="9144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rcRect l="15866" r="13499"/>
          <a:stretch>
            <a:fillRect/>
          </a:stretch>
        </p:blipFill>
        <p:spPr bwMode="auto">
          <a:xfrm>
            <a:off x="4737752" y="685800"/>
            <a:ext cx="440624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Placeholder 2"/>
          <p:cNvSpPr>
            <a:spLocks noGrp="1"/>
          </p:cNvSpPr>
          <p:nvPr>
            <p:ph type="body" sz="half" idx="1"/>
          </p:nvPr>
        </p:nvSpPr>
        <p:spPr>
          <a:xfrm>
            <a:off x="4419600" y="4114800"/>
            <a:ext cx="4724400" cy="2743200"/>
          </a:xfrm>
        </p:spPr>
        <p:txBody>
          <a:bodyPr>
            <a:normAutofit lnSpcReduction="10000"/>
          </a:bodyPr>
          <a:lstStyle/>
          <a:p>
            <a:r>
              <a:rPr lang="en-US" sz="2595" dirty="0" smtClean="0"/>
              <a:t>Could also be something else:</a:t>
            </a:r>
          </a:p>
          <a:p>
            <a:pPr>
              <a:buNone/>
            </a:pPr>
            <a:r>
              <a:rPr lang="en-US" sz="2595" dirty="0" smtClean="0"/>
              <a:t>	Whatever (light and almost sterile) particle feebly coupling to the photon </a:t>
            </a:r>
          </a:p>
          <a:p>
            <a:pPr lvl="1"/>
            <a:r>
              <a:rPr lang="en-US" sz="2400" dirty="0" err="1" smtClean="0"/>
              <a:t>Paraphoton</a:t>
            </a:r>
            <a:endParaRPr lang="en-US" sz="2400" dirty="0" smtClean="0"/>
          </a:p>
          <a:p>
            <a:pPr lvl="2"/>
            <a:r>
              <a:rPr lang="en-US" sz="2000" dirty="0" smtClean="0"/>
              <a:t>Shadow photon</a:t>
            </a:r>
          </a:p>
          <a:p>
            <a:pPr lvl="1"/>
            <a:r>
              <a:rPr lang="en-US" sz="2400" dirty="0" smtClean="0"/>
              <a:t>New </a:t>
            </a:r>
            <a:r>
              <a:rPr lang="en-US" sz="2400" dirty="0" err="1" smtClean="0"/>
              <a:t>millicharged</a:t>
            </a:r>
            <a:r>
              <a:rPr lang="en-US" sz="2400" dirty="0" smtClean="0"/>
              <a:t> particles…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2667000"/>
            <a:ext cx="132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DARMA</a:t>
            </a:r>
          </a:p>
          <a:p>
            <a:r>
              <a:rPr lang="en-US" dirty="0" smtClean="0"/>
              <a:t>3C279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057472"/>
            <a:ext cx="444154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Note: if conversion “a la</a:t>
            </a:r>
          </a:p>
          <a:p>
            <a:r>
              <a:rPr lang="en-US" i="1" dirty="0" err="1" smtClean="0"/>
              <a:t>Simet-Hooper-Serpico</a:t>
            </a:r>
            <a:r>
              <a:rPr lang="en-US" i="1" dirty="0" smtClean="0"/>
              <a:t>”,</a:t>
            </a:r>
          </a:p>
          <a:p>
            <a:r>
              <a:rPr lang="en-US" i="1" dirty="0" smtClean="0"/>
              <a:t>=&gt; the effect could be directional</a:t>
            </a:r>
            <a:endParaRPr lang="en-US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2400" y="5562600"/>
            <a:ext cx="4343400" cy="914400"/>
            <a:chOff x="152400" y="5562600"/>
            <a:chExt cx="3657600" cy="914400"/>
          </a:xfrm>
        </p:grpSpPr>
        <p:sp>
          <p:nvSpPr>
            <p:cNvPr id="10" name="Oval 9"/>
            <p:cNvSpPr/>
            <p:nvPr/>
          </p:nvSpPr>
          <p:spPr>
            <a:xfrm>
              <a:off x="152400" y="5867400"/>
              <a:ext cx="3657600" cy="3810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600200" y="5562600"/>
              <a:ext cx="762000" cy="9144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>
          <a:xfrm>
            <a:off x="3505200" y="5867400"/>
            <a:ext cx="152400" cy="1524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85800" y="5943600"/>
            <a:ext cx="2514600" cy="1588"/>
          </a:xfrm>
          <a:prstGeom prst="straightConnector1">
            <a:avLst/>
          </a:prstGeom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3352800" y="55626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Recent confirmation: something not understood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4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5199D0-2E57-574A-A0A8-F757D40AC742}" type="slidenum">
              <a:rPr lang="it-IT" smtClean="0"/>
              <a:pPr/>
              <a:t>26</a:t>
            </a:fld>
            <a:endParaRPr lang="it-IT" smtClean="0"/>
          </a:p>
        </p:txBody>
      </p:sp>
      <p:pic>
        <p:nvPicPr>
          <p:cNvPr id="3994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57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PKS1222: </a:t>
            </a:r>
            <a:br>
              <a:rPr lang="en-US" dirty="0" smtClean="0"/>
            </a:br>
            <a:r>
              <a:rPr lang="en-US" dirty="0" smtClean="0"/>
              <a:t>an alternative discussion of the problem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893887"/>
            <a:ext cx="4724400" cy="5040313"/>
          </a:xfrm>
        </p:spPr>
        <p:txBody>
          <a:bodyPr/>
          <a:lstStyle/>
          <a:p>
            <a:r>
              <a:rPr lang="en-US" sz="2400" smtClean="0"/>
              <a:t>Tavecchio, Roncadelli, Galanti, Bonnoli 2012:</a:t>
            </a:r>
          </a:p>
          <a:p>
            <a:pPr lvl="1"/>
            <a:r>
              <a:rPr lang="en-US" sz="2000" smtClean="0"/>
              <a:t>the  </a:t>
            </a:r>
            <a:r>
              <a:rPr lang="en-US" sz="200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smtClean="0"/>
              <a:t> → a conversion occurs before most of the photons reach the BLR. Accordingly, ALPs traverse this region unimpeded and </a:t>
            </a:r>
          </a:p>
          <a:p>
            <a:pPr lvl="1"/>
            <a:r>
              <a:rPr lang="en-US" sz="2000" smtClean="0"/>
              <a:t>Outside,  the re-conversion a → </a:t>
            </a:r>
            <a:r>
              <a:rPr lang="en-US" sz="200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smtClean="0"/>
              <a:t> takes place either in the same magnetic field of the source or in that of the host galaxy</a:t>
            </a:r>
          </a:p>
          <a:p>
            <a:pPr lvl="1"/>
            <a:r>
              <a:rPr lang="en-US" sz="2000" smtClean="0"/>
              <a:t>Resulting parameters of the ALP needed to fit the data consistent with DARMA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64CCF7-9F2B-4D40-AE51-5390D3BF0CF7}" type="slidenum">
              <a:rPr lang="it-IT" smtClean="0"/>
              <a:pPr/>
              <a:t>27</a:t>
            </a:fld>
            <a:endParaRPr lang="it-IT" smtClean="0"/>
          </a:p>
        </p:txBody>
      </p:sp>
      <p:pic>
        <p:nvPicPr>
          <p:cNvPr id="4096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75" y="1928812"/>
            <a:ext cx="45561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Summarizing: if the expected photon yield at VHE is different from what we think, what might be wrong?</a:t>
            </a:r>
          </a:p>
        </p:txBody>
      </p:sp>
      <p:sp>
        <p:nvSpPr>
          <p:cNvPr id="41987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95400"/>
            <a:ext cx="9144000" cy="5445125"/>
          </a:xfrm>
        </p:spPr>
        <p:txBody>
          <a:bodyPr/>
          <a:lstStyle/>
          <a:p>
            <a:r>
              <a:rPr lang="en-US" sz="2400" dirty="0" smtClean="0"/>
              <a:t>Emission models are more complicated than we think (but only for sources far away: nearby sources behave well)</a:t>
            </a:r>
          </a:p>
          <a:p>
            <a:endParaRPr lang="en-US" sz="2400" dirty="0" smtClean="0"/>
          </a:p>
          <a:p>
            <a:r>
              <a:rPr lang="en-US" sz="2400" dirty="0" smtClean="0"/>
              <a:t>VHE photons are generated on the way (interaction of cosmic rays, neutrinos and photons with intergalactic medium: </a:t>
            </a:r>
            <a:r>
              <a:rPr lang="en-US" sz="2400" dirty="0" err="1" smtClean="0"/>
              <a:t>Sigl</a:t>
            </a:r>
            <a:r>
              <a:rPr lang="en-US" sz="2400" dirty="0" smtClean="0"/>
              <a:t>, </a:t>
            </a:r>
            <a:r>
              <a:rPr lang="en-US" sz="2400" dirty="0" err="1" smtClean="0"/>
              <a:t>Essey</a:t>
            </a:r>
            <a:r>
              <a:rPr lang="en-US" sz="2400" dirty="0" smtClean="0"/>
              <a:t>, </a:t>
            </a:r>
            <a:r>
              <a:rPr lang="en-US" sz="2400" dirty="0" err="1" smtClean="0"/>
              <a:t>Kusenko</a:t>
            </a:r>
            <a:r>
              <a:rPr lang="en-US" sz="2400" dirty="0" smtClean="0"/>
              <a:t>, …)</a:t>
            </a:r>
          </a:p>
          <a:p>
            <a:endParaRPr lang="en-US" sz="2400" dirty="0" smtClean="0"/>
          </a:p>
          <a:p>
            <a:r>
              <a:rPr lang="en-US" sz="2400" dirty="0" smtClean="0"/>
              <a:t>Something is wrong in the </a:t>
            </a:r>
            <a:r>
              <a:rPr lang="en-US" sz="2400" dirty="0" err="1" smtClean="0">
                <a:latin typeface="Symbol" charset="2"/>
                <a:ea typeface="Symbol" charset="2"/>
                <a:cs typeface="Symbol" charset="2"/>
              </a:rPr>
              <a:t>gg</a:t>
            </a:r>
            <a:r>
              <a:rPr lang="en-US" sz="2400" dirty="0" smtClean="0"/>
              <a:t> -&gt; </a:t>
            </a:r>
            <a:r>
              <a:rPr lang="en-US" sz="2400" dirty="0" err="1" smtClean="0"/>
              <a:t>e+e</a:t>
            </a:r>
            <a:r>
              <a:rPr lang="en-US" sz="2400" dirty="0" smtClean="0"/>
              <a:t>- rate calculation</a:t>
            </a:r>
          </a:p>
          <a:p>
            <a:pPr lvl="1"/>
            <a:r>
              <a:rPr lang="en-US" sz="2000" dirty="0" smtClean="0"/>
              <a:t>Vacuum energy (new sterile particles coupling to the photons): DARMA, …</a:t>
            </a:r>
          </a:p>
          <a:p>
            <a:pPr lvl="2"/>
            <a:r>
              <a:rPr lang="en-US" sz="2000" dirty="0" smtClean="0"/>
              <a:t>For example an ALP: consistent values for </a:t>
            </a:r>
            <a:r>
              <a:rPr lang="en-US" sz="2000" dirty="0" err="1" smtClean="0"/>
              <a:t>m</a:t>
            </a:r>
            <a:r>
              <a:rPr lang="en-US" sz="2000" dirty="0" smtClean="0"/>
              <a:t>, </a:t>
            </a:r>
            <a:r>
              <a:rPr lang="en-US" sz="2000" dirty="0" err="1" smtClean="0"/>
              <a:t>g</a:t>
            </a:r>
            <a:r>
              <a:rPr lang="en-US" sz="2000" dirty="0" smtClean="0"/>
              <a:t>=(1/M) in a range not experimentally excluded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sz="2000" dirty="0" smtClean="0"/>
              <a:t>“Se non </a:t>
            </a:r>
            <a:r>
              <a:rPr lang="en-US" sz="2000" dirty="0" err="1" smtClean="0"/>
              <a:t>e</a:t>
            </a:r>
            <a:r>
              <a:rPr lang="en-US" sz="2000" dirty="0" smtClean="0"/>
              <a:t>’ </a:t>
            </a:r>
            <a:r>
              <a:rPr lang="en-US" sz="2000" dirty="0" err="1" smtClean="0"/>
              <a:t>vero</a:t>
            </a:r>
            <a:r>
              <a:rPr lang="en-US" sz="2000" dirty="0" smtClean="0"/>
              <a:t> </a:t>
            </a:r>
            <a:r>
              <a:rPr lang="en-US" sz="2000" dirty="0" err="1" smtClean="0"/>
              <a:t>e</a:t>
            </a:r>
            <a:r>
              <a:rPr lang="en-US" sz="2000" dirty="0" smtClean="0"/>
              <a:t>’ </a:t>
            </a:r>
            <a:r>
              <a:rPr lang="en-US" sz="2000" dirty="0" err="1" smtClean="0"/>
              <a:t>ben</a:t>
            </a:r>
            <a:r>
              <a:rPr lang="en-US" sz="2000" dirty="0" smtClean="0"/>
              <a:t> </a:t>
            </a:r>
            <a:r>
              <a:rPr lang="en-US" sz="2000" dirty="0" err="1" smtClean="0"/>
              <a:t>pensato</a:t>
            </a:r>
            <a:r>
              <a:rPr lang="en-US" sz="2000" dirty="0" smtClean="0"/>
              <a:t>”)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gg</a:t>
            </a:r>
            <a:r>
              <a:rPr lang="en-US" sz="2000" dirty="0" smtClean="0">
                <a:solidFill>
                  <a:srgbClr val="000090"/>
                </a:solidFill>
              </a:rPr>
              <a:t> -&gt; </a:t>
            </a:r>
            <a:r>
              <a:rPr lang="en-US" sz="2000" dirty="0" err="1" smtClean="0">
                <a:solidFill>
                  <a:srgbClr val="000090"/>
                </a:solidFill>
              </a:rPr>
              <a:t>e+e</a:t>
            </a:r>
            <a:r>
              <a:rPr lang="en-US" sz="2000" dirty="0" smtClean="0">
                <a:solidFill>
                  <a:srgbClr val="000090"/>
                </a:solidFill>
              </a:rPr>
              <a:t>- cross section</a:t>
            </a:r>
          </a:p>
          <a:p>
            <a:pPr lvl="2"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QED calculations appears to be in a safe region; then it must be</a:t>
            </a:r>
          </a:p>
          <a:p>
            <a:pPr lvl="2"/>
            <a:r>
              <a:rPr lang="en-US" sz="2000" dirty="0" smtClean="0">
                <a:solidFill>
                  <a:srgbClr val="000090"/>
                </a:solidFill>
              </a:rPr>
              <a:t>the boost (Lorentz transformations; relativity)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D5A54B-40C2-8043-9145-163379636136}" type="slidenum">
              <a:rPr lang="it-IT" smtClean="0"/>
              <a:pPr/>
              <a:t>28</a:t>
            </a:fld>
            <a:endParaRPr lang="it-I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Is Lorentz invariance exact?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066800"/>
            <a:ext cx="91440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j-lt"/>
              </a:rPr>
              <a:t>For longtime violating Lorentz invariance/Lorentz transformations/Einstein relativity was a heresy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Is there an </a:t>
            </a:r>
            <a:r>
              <a:rPr lang="en-US" altLang="ja-JP" dirty="0" err="1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aether</a:t>
            </a:r>
            <a:r>
              <a:rPr lang="en-US" altLang="ja-JP" sz="2811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? (</a:t>
            </a:r>
            <a:r>
              <a:rPr lang="en-US" sz="2811" dirty="0" smtClean="0"/>
              <a:t>Dirac 1951)</a:t>
            </a:r>
            <a:r>
              <a:rPr lang="en-US" altLang="ja-JP" sz="2811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Many preprints, often unpublished (=refused) in the ’90s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Gonzales-</a:t>
            </a:r>
            <a:r>
              <a:rPr lang="en-US" dirty="0" err="1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Mestres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, ADA, Jacobson, …</a:t>
            </a:r>
          </a:p>
          <a:p>
            <a:pPr lvl="2"/>
            <a:endParaRPr lang="en-US" dirty="0" smtClean="0">
              <a:solidFill>
                <a:srgbClr val="000000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Then the discussion was open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Trans-GZK events? (AGASA collaboration 1997-8)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LIV =&gt; high energy threshold phenomena: photon decay, vacuum Cherenkov, GZK cutoff  (Coleman &amp; Glashow 1997-8)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GRB and photon dispersion (</a:t>
            </a:r>
            <a:r>
              <a:rPr lang="en-US" altLang="ja-JP" dirty="0" err="1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Amelino-Camelia</a:t>
            </a:r>
            <a:r>
              <a:rPr lang="en-US" altLang="ja-JP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 et al. 1997)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Framework for the violation (</a:t>
            </a:r>
            <a:r>
              <a:rPr lang="en-US" dirty="0" err="1" smtClean="0"/>
              <a:t>Colladay</a:t>
            </a:r>
            <a:r>
              <a:rPr lang="en-US" dirty="0" smtClean="0"/>
              <a:t> &amp; </a:t>
            </a:r>
            <a:r>
              <a:rPr lang="en-US" dirty="0" err="1" smtClean="0"/>
              <a:t>Kostelecky</a:t>
            </a:r>
            <a:r>
              <a:rPr lang="en-US" dirty="0" smtClean="0"/>
              <a:t> 1998)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LIV and gamma-ray horizon (</a:t>
            </a:r>
            <a:r>
              <a:rPr lang="en-US" altLang="ja-JP" dirty="0" err="1" smtClean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Kifune</a:t>
            </a:r>
            <a:r>
              <a:rPr lang="en-US" altLang="ja-JP" dirty="0" smtClean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 1999)</a:t>
            </a:r>
            <a:endParaRPr lang="en-US" dirty="0" smtClean="0"/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…</a:t>
            </a:r>
          </a:p>
          <a:p>
            <a:pPr lvl="1"/>
            <a:endParaRPr lang="en-US" dirty="0" smtClean="0">
              <a:solidFill>
                <a:srgbClr val="00000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0D69-5753-412B-8309-EDFDD9CC250A}" type="slidenum">
              <a:rPr lang="en-US"/>
              <a:pPr/>
              <a:t>3</a:t>
            </a:fld>
            <a:endParaRPr lang="en-US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 l="33177" t="23895" r="26761" b="9438"/>
          <a:stretch>
            <a:fillRect/>
          </a:stretch>
        </p:blipFill>
        <p:spPr bwMode="auto">
          <a:xfrm>
            <a:off x="4424363" y="0"/>
            <a:ext cx="4391812" cy="5697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2321098" y="76200"/>
            <a:ext cx="1723677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0" dirty="0"/>
              <a:t>A </a:t>
            </a:r>
            <a:r>
              <a:rPr lang="en-US" sz="1400" dirty="0" smtClean="0"/>
              <a:t>G</a:t>
            </a:r>
            <a:r>
              <a:rPr lang="en-US" sz="1400" b="0" dirty="0" smtClean="0"/>
              <a:t>alactic </a:t>
            </a:r>
            <a:r>
              <a:rPr lang="en-US" sz="1400" b="0" dirty="0"/>
              <a:t>gas cloud </a:t>
            </a:r>
          </a:p>
          <a:p>
            <a:pPr algn="ctr" eaLnBrk="0" hangingPunct="0"/>
            <a:r>
              <a:rPr lang="en-US" sz="1400" b="0" dirty="0"/>
              <a:t>called Rho </a:t>
            </a:r>
            <a:r>
              <a:rPr lang="en-US" sz="1400" b="0" dirty="0" err="1"/>
              <a:t>Ophiuchi</a:t>
            </a:r>
            <a:r>
              <a:rPr lang="en-US" sz="1400" b="0" dirty="0"/>
              <a:t>: </a:t>
            </a:r>
          </a:p>
          <a:p>
            <a:pPr algn="ctr" eaLnBrk="0" hangingPunct="0"/>
            <a:r>
              <a:rPr lang="en-US" sz="1400" b="0" dirty="0" smtClean="0"/>
              <a:t>60 </a:t>
            </a:r>
            <a:r>
              <a:rPr lang="en-US" sz="1400" b="0" dirty="0"/>
              <a:t>K</a:t>
            </a:r>
            <a:endParaRPr lang="en-US" sz="2400" b="0" dirty="0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2209800" y="1166336"/>
            <a:ext cx="223131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0" dirty="0" smtClean="0"/>
              <a:t>Dim</a:t>
            </a:r>
            <a:r>
              <a:rPr lang="en-US" sz="1400" dirty="0" smtClean="0"/>
              <a:t> </a:t>
            </a:r>
            <a:r>
              <a:rPr lang="en-US" sz="1400" b="0" dirty="0" smtClean="0"/>
              <a:t>star </a:t>
            </a:r>
            <a:r>
              <a:rPr lang="en-US" sz="1400" b="0" dirty="0"/>
              <a:t>near the </a:t>
            </a:r>
          </a:p>
          <a:p>
            <a:pPr algn="ctr" eaLnBrk="0" hangingPunct="0"/>
            <a:r>
              <a:rPr lang="en-US" sz="1400" b="0" dirty="0"/>
              <a:t>center of the Orion Nebula: </a:t>
            </a:r>
          </a:p>
          <a:p>
            <a:pPr algn="ctr" eaLnBrk="0" hangingPunct="0"/>
            <a:r>
              <a:rPr lang="en-US" sz="1400" b="0" dirty="0"/>
              <a:t>600 K 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2624699" y="2819400"/>
            <a:ext cx="159114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0" dirty="0"/>
              <a:t>Our star – the Sun: </a:t>
            </a:r>
          </a:p>
          <a:p>
            <a:pPr algn="ctr" eaLnBrk="0" hangingPunct="0"/>
            <a:r>
              <a:rPr lang="en-US" sz="1400" b="0" dirty="0"/>
              <a:t>6000 K 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1177729" y="4246563"/>
            <a:ext cx="3454792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0" dirty="0"/>
              <a:t>Cluster of very bright stars, Omega Centauri, </a:t>
            </a:r>
          </a:p>
          <a:p>
            <a:pPr algn="ctr" eaLnBrk="0" hangingPunct="0"/>
            <a:r>
              <a:rPr lang="en-US" sz="1400" b="0" dirty="0"/>
              <a:t>as observed from  the space: </a:t>
            </a:r>
          </a:p>
          <a:p>
            <a:pPr algn="ctr" eaLnBrk="0" hangingPunct="0"/>
            <a:r>
              <a:rPr lang="en-US" sz="1400" b="0" dirty="0"/>
              <a:t>60,000 K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 rot="16200000">
            <a:off x="-2247655" y="3310479"/>
            <a:ext cx="526177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b="0" dirty="0">
                <a:solidFill>
                  <a:srgbClr val="FF0000"/>
                </a:solidFill>
                <a:latin typeface="+mj-lt"/>
              </a:rPr>
              <a:t>Thermal Radiation: Black Body Spectrum</a:t>
            </a: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3494088" y="5788025"/>
            <a:ext cx="20353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/>
              <a:t>Accretion </a:t>
            </a:r>
            <a:r>
              <a:rPr lang="en-US" sz="1400" b="0" dirty="0" smtClean="0"/>
              <a:t>Disks can reach</a:t>
            </a:r>
            <a:endParaRPr lang="en-US" sz="1400" b="0" dirty="0"/>
          </a:p>
          <a:p>
            <a:r>
              <a:rPr lang="en-US" sz="1400" b="0" dirty="0" smtClean="0"/>
              <a:t>   temperatures  &gt;&gt; 10</a:t>
            </a:r>
            <a:r>
              <a:rPr lang="en-US" sz="1400" b="0" baseline="30000" dirty="0" smtClean="0"/>
              <a:t>5</a:t>
            </a:r>
            <a:r>
              <a:rPr lang="en-US" sz="1400" b="0" dirty="0" smtClean="0"/>
              <a:t> </a:t>
            </a:r>
            <a:r>
              <a:rPr lang="en-US" sz="1400" b="0" dirty="0"/>
              <a:t>K</a:t>
            </a:r>
          </a:p>
          <a:p>
            <a:endParaRPr lang="en-US" sz="1400" dirty="0">
              <a:latin typeface="Comic Sans MS" pitchFamily="66" charset="0"/>
            </a:endParaRPr>
          </a:p>
        </p:txBody>
      </p:sp>
      <p:pic>
        <p:nvPicPr>
          <p:cNvPr id="134154" name="Picture 10"/>
          <p:cNvPicPr>
            <a:picLocks noChangeAspect="1" noChangeArrowheads="1"/>
          </p:cNvPicPr>
          <p:nvPr/>
        </p:nvPicPr>
        <p:blipFill>
          <a:blip r:embed="rId3" cstate="print"/>
          <a:srcRect l="16138" t="15596" r="34126" b="34142"/>
          <a:stretch>
            <a:fillRect/>
          </a:stretch>
        </p:blipFill>
        <p:spPr bwMode="auto">
          <a:xfrm>
            <a:off x="5845175" y="5757863"/>
            <a:ext cx="11684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067550" y="5638800"/>
            <a:ext cx="20764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But this is still ~1 </a:t>
            </a:r>
            <a:r>
              <a:rPr lang="en-US" dirty="0" err="1" smtClean="0">
                <a:latin typeface="+mj-lt"/>
              </a:rPr>
              <a:t>keV</a:t>
            </a:r>
            <a:r>
              <a:rPr lang="en-US" dirty="0" smtClean="0">
                <a:latin typeface="+mj-lt"/>
              </a:rPr>
              <a:t>, in the X-Ray band!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LIV? New form of relativity?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143000"/>
            <a:ext cx="9144000" cy="54451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Ignatowsky</a:t>
            </a:r>
            <a:r>
              <a:rPr lang="en-US" dirty="0" smtClean="0"/>
              <a:t> 1911: {relativity, </a:t>
            </a:r>
            <a:r>
              <a:rPr lang="en-US" dirty="0" err="1" smtClean="0"/>
              <a:t>omogeneity</a:t>
            </a:r>
            <a:r>
              <a:rPr lang="en-US" dirty="0" smtClean="0"/>
              <a:t>/isotropy, linearity, reciprocity} =&gt; Lorentz transformations with “some” invariant </a:t>
            </a:r>
            <a:r>
              <a:rPr lang="en-US" dirty="0" err="1" smtClean="0"/>
              <a:t>c</a:t>
            </a:r>
            <a:r>
              <a:rPr lang="en-US" dirty="0" smtClean="0"/>
              <a:t> (</a:t>
            </a:r>
            <a:r>
              <a:rPr lang="en-US" dirty="0" err="1" smtClean="0"/>
              <a:t>Galilei</a:t>
            </a:r>
            <a:r>
              <a:rPr lang="en-US" dirty="0" smtClean="0"/>
              <a:t> relativity is the limit 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ea typeface="Wingdings"/>
                <a:cs typeface="Symbol" charset="2"/>
              </a:rPr>
              <a:t>®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∞</a:t>
            </a:r>
            <a:r>
              <a:rPr lang="en-US" dirty="0" smtClean="0">
                <a:latin typeface="+mj-lt"/>
                <a:ea typeface="Wingdings"/>
                <a:cs typeface="Wingdings"/>
              </a:rPr>
              <a:t>)</a:t>
            </a:r>
            <a:r>
              <a:rPr lang="en-US" dirty="0" smtClean="0"/>
              <a:t> </a:t>
            </a:r>
          </a:p>
          <a:p>
            <a:r>
              <a:rPr lang="en-US" dirty="0" smtClean="0"/>
              <a:t>CMB is the </a:t>
            </a:r>
            <a:r>
              <a:rPr lang="en-US" dirty="0" err="1" smtClean="0"/>
              <a:t>aether</a:t>
            </a:r>
            <a:r>
              <a:rPr lang="en-US" dirty="0" smtClean="0"/>
              <a:t>: give away isotropy?</a:t>
            </a:r>
          </a:p>
          <a:p>
            <a:r>
              <a:rPr lang="en-US" dirty="0" smtClean="0"/>
              <a:t>QG motivation: give away linearity? (A new relativity with 2 invariants: “</a:t>
            </a:r>
            <a:r>
              <a:rPr lang="en-US" dirty="0" err="1" smtClean="0"/>
              <a:t>c</a:t>
            </a:r>
            <a:r>
              <a:rPr lang="en-US" dirty="0" smtClean="0"/>
              <a:t>” and E</a:t>
            </a:r>
            <a:r>
              <a:rPr lang="en-US" baseline="-25000" dirty="0" smtClean="0"/>
              <a:t>P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In any case, let’s sketch an effective theory…</a:t>
            </a:r>
          </a:p>
          <a:p>
            <a:pPr lvl="1"/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Arial Rounded MT Bold" pitchFamily="-108" charset="0"/>
                <a:cs typeface="Arial Rounded MT Bold" pitchFamily="-108" charset="0"/>
                <a:sym typeface="Arial Rounded MT Bold" pitchFamily="-108" charset="0"/>
              </a:rPr>
              <a:t>Let’s take a purely phenomenological point of view and encode the general form of  Lorentz invariance violation (LIV) as a perturbation of the Hamiltonian (</a:t>
            </a:r>
            <a:r>
              <a:rPr lang="en-US" altLang="ja-JP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Arial Rounded MT Bold" pitchFamily="-108" charset="0"/>
                <a:cs typeface="Arial Rounded MT Bold" pitchFamily="-108" charset="0"/>
                <a:sym typeface="Arial Rounded MT Bold" pitchFamily="-108" charset="0"/>
              </a:rPr>
              <a:t>Amelino-Camelia</a:t>
            </a: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Arial Rounded MT Bold" pitchFamily="-108" charset="0"/>
                <a:cs typeface="Arial Rounded MT Bold" pitchFamily="-108" charset="0"/>
                <a:sym typeface="Arial Rounded MT Bold" pitchFamily="-108" charset="0"/>
              </a:rPr>
              <a:t>+)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B75E1-3744-2745-9AB5-88002F7E4FE8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0" y="1066800"/>
            <a:ext cx="76200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Arial Rounded MT Bold" pitchFamily="-108" charset="0"/>
                <a:cs typeface="Arial Rounded MT Bold" pitchFamily="-108" charset="0"/>
                <a:sym typeface="Arial Rounded MT Bold" pitchFamily="-108" charset="0"/>
              </a:rPr>
              <a:t>We expect the Planck mass to be the scale of the effect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lvl="0" indent="-342900" defTabSz="457200" fontAlgn="auto">
              <a:spcBef>
                <a:spcPct val="20000"/>
              </a:spcBef>
              <a:spcAft>
                <a:spcPts val="0"/>
              </a:spcAft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lvl="0" indent="-342900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Arial Rounded MT Bold" pitchFamily="-108" charset="0"/>
                <a:cs typeface="Arial Rounded MT Bold" pitchFamily="-108" charset="0"/>
                <a:sym typeface="Arial Rounded MT Bold" pitchFamily="-108" charset="0"/>
              </a:rPr>
              <a:t>=</a:t>
            </a:r>
            <a:r>
              <a:rPr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Arial Rounded MT Bold" pitchFamily="-108" charset="0"/>
                <a:cs typeface="Arial Rounded MT Bold" pitchFamily="-108" charset="0"/>
                <a:sym typeface="Arial Rounded MT Bold" pitchFamily="-108" charset="0"/>
              </a:rPr>
              <a:t>&gt; 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Papyrus" charset="0"/>
                <a:cs typeface="Papyrus" charset="0"/>
                <a:sym typeface="Papyrus" charset="0"/>
              </a:rPr>
              <a:t>effect of dispersion relations at cosmological distances can be important at energies well below Planck scale: </a:t>
            </a:r>
            <a:endParaRPr kumimoji="0" lang="en-US" altLang="ja-JP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24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438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A heuristic approach: modified </a:t>
            </a:r>
            <a:r>
              <a:rPr lang="en-US" sz="3600" dirty="0" smtClean="0"/>
              <a:t>dispersion relations</a:t>
            </a:r>
            <a:br>
              <a:rPr lang="en-US" sz="3600" dirty="0" smtClean="0"/>
            </a:br>
            <a:r>
              <a:rPr lang="en-US" sz="3600" dirty="0" smtClean="0"/>
              <a:t>(perturbation of the Hamiltonian)</a:t>
            </a:r>
            <a:endParaRPr lang="en-US" sz="3600" dirty="0">
              <a:ea typeface="+mj-ea"/>
              <a:cs typeface="+mj-c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676400" y="1905000"/>
          <a:ext cx="5738813" cy="3630613"/>
        </p:xfrm>
        <a:graphic>
          <a:graphicData uri="http://schemas.openxmlformats.org/presentationml/2006/ole">
            <p:oleObj spid="_x0000_s487426" name="Equation" r:id="rId3" imgW="2768600" imgH="1752600" progId="Equation.3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7300913" y="5867400"/>
          <a:ext cx="1843087" cy="914400"/>
        </p:xfrm>
        <a:graphic>
          <a:graphicData uri="http://schemas.openxmlformats.org/presentationml/2006/ole">
            <p:oleObj spid="_x0000_s487427" name="Equation" r:id="rId4" imgW="889000" imgH="406400" progId="Equation.3">
              <p:embed/>
            </p:oleObj>
          </a:graphicData>
        </a:graphic>
      </p:graphicFrame>
      <p:sp>
        <p:nvSpPr>
          <p:cNvPr id="22" name="Rectangle 21"/>
          <p:cNvSpPr/>
          <p:nvPr/>
        </p:nvSpPr>
        <p:spPr>
          <a:xfrm>
            <a:off x="7239000" y="5715000"/>
            <a:ext cx="1905000" cy="1143000"/>
          </a:xfrm>
          <a:prstGeom prst="rect">
            <a:avLst/>
          </a:prstGeom>
          <a:noFill/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181600" y="4572000"/>
            <a:ext cx="1752600" cy="1066800"/>
          </a:xfrm>
          <a:prstGeom prst="rect">
            <a:avLst/>
          </a:prstGeom>
          <a:noFill/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0DDF20-231D-8248-83B0-CEB8AA76966B}" type="slidenum">
              <a:rPr lang="it-IT" smtClean="0"/>
              <a:pPr/>
              <a:t>32</a:t>
            </a:fld>
            <a:endParaRPr lang="it-IT" smtClean="0"/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4"/>
          <a:srcRect l="4198"/>
          <a:stretch>
            <a:fillRect/>
          </a:stretch>
        </p:blipFill>
        <p:spPr bwMode="auto">
          <a:xfrm>
            <a:off x="4800600" y="2218971"/>
            <a:ext cx="4419600" cy="463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839787"/>
          </a:xfrm>
        </p:spPr>
        <p:txBody>
          <a:bodyPr>
            <a:noAutofit/>
          </a:bodyPr>
          <a:lstStyle/>
          <a:p>
            <a:r>
              <a:rPr lang="en-US" sz="3600" dirty="0" smtClean="0"/>
              <a:t>Other effects of</a:t>
            </a:r>
            <a:r>
              <a:rPr lang="en-US" altLang="ja-JP" sz="3600" dirty="0" smtClean="0">
                <a:ea typeface="Papyrus" pitchFamily="-108" charset="0"/>
                <a:cs typeface="Papyrus" pitchFamily="-108" charset="0"/>
                <a:sym typeface="Papyrus" pitchFamily="-108" charset="0"/>
              </a:rPr>
              <a:t> </a:t>
            </a:r>
            <a:r>
              <a:rPr lang="en-US" sz="3600" dirty="0" smtClean="0"/>
              <a:t>LIV: modified thresholds (Coleman-Glashow); transparency (</a:t>
            </a:r>
            <a:r>
              <a:rPr lang="en-US" sz="3600" dirty="0" err="1" smtClean="0"/>
              <a:t>Kifune</a:t>
            </a:r>
            <a:r>
              <a:rPr lang="en-US" sz="3600" dirty="0" smtClean="0"/>
              <a:t> 99)</a:t>
            </a:r>
            <a:br>
              <a:rPr lang="en-US" sz="3600" dirty="0" smtClean="0"/>
            </a:br>
            <a:endParaRPr lang="en-US" sz="3600" dirty="0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5073650" y="2451100"/>
          <a:ext cx="2735958" cy="749300"/>
        </p:xfrm>
        <a:graphic>
          <a:graphicData uri="http://schemas.openxmlformats.org/presentationml/2006/ole">
            <p:oleObj spid="_x0000_s417794" name="Equation" r:id="rId5" imgW="1854200" imgH="5334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15200" y="3429000"/>
            <a:ext cx="9202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x</a:t>
            </a:r>
            <a:r>
              <a:rPr lang="en-US" dirty="0" smtClean="0"/>
              <a:t> = -1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5998" y="5410200"/>
            <a:ext cx="8178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x</a:t>
            </a:r>
            <a:r>
              <a:rPr lang="en-US" dirty="0" smtClean="0"/>
              <a:t> = 1</a:t>
            </a:r>
            <a:endParaRPr lang="en-US" dirty="0"/>
          </a:p>
        </p:txBody>
      </p:sp>
      <p:graphicFrame>
        <p:nvGraphicFramePr>
          <p:cNvPr id="417797" name="Object 5"/>
          <p:cNvGraphicFramePr>
            <a:graphicFrameLocks noChangeAspect="1"/>
          </p:cNvGraphicFramePr>
          <p:nvPr/>
        </p:nvGraphicFramePr>
        <p:xfrm>
          <a:off x="1114425" y="1319213"/>
          <a:ext cx="3135313" cy="966787"/>
        </p:xfrm>
        <a:graphic>
          <a:graphicData uri="http://schemas.openxmlformats.org/presentationml/2006/ole">
            <p:oleObj spid="_x0000_s417797" name="Equation" r:id="rId6" imgW="1511300" imgH="431800" progId="Equation.3">
              <p:embed/>
            </p:oleObj>
          </a:graphicData>
        </a:graphic>
      </p:graphicFrame>
      <p:sp>
        <p:nvSpPr>
          <p:cNvPr id="14" name="Text Placeholder 2"/>
          <p:cNvSpPr txBox="1">
            <a:spLocks/>
          </p:cNvSpPr>
          <p:nvPr/>
        </p:nvSpPr>
        <p:spPr>
          <a:xfrm>
            <a:off x="0" y="2438400"/>
            <a:ext cx="5029200" cy="4378325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altLang="ja-JP" sz="2800" dirty="0" smtClean="0">
                <a:effectLst>
                  <a:outerShdw blurRad="38100" dist="38100" dir="2700000" algn="tl">
                    <a:srgbClr val="7C9BA5"/>
                  </a:outerShdw>
                </a:effectLst>
                <a:latin typeface="+mj-lt"/>
                <a:ea typeface="Papyrus" pitchFamily="-108" charset="0"/>
                <a:cs typeface="Symbol" charset="2"/>
                <a:sym typeface="Papyrus" pitchFamily="-108" charset="0"/>
              </a:rPr>
              <a:t> </a:t>
            </a:r>
            <a:r>
              <a:rPr lang="en-US" altLang="ja-JP" sz="2800" dirty="0" err="1" smtClean="0">
                <a:effectLst>
                  <a:outerShdw blurRad="38100" dist="38100" dir="2700000" algn="tl">
                    <a:srgbClr val="7C9BA5"/>
                  </a:outerShdw>
                </a:effectLst>
                <a:latin typeface="Symbol" charset="2"/>
                <a:ea typeface="Papyrus" pitchFamily="-108" charset="0"/>
                <a:cs typeface="Symbol" charset="2"/>
                <a:sym typeface="Papyrus" pitchFamily="-108" charset="0"/>
              </a:rPr>
              <a:t>x</a:t>
            </a:r>
            <a:r>
              <a:rPr lang="en-US" altLang="ja-JP" sz="2800" dirty="0" smtClean="0">
                <a:effectLst>
                  <a:outerShdw blurRad="38100" dist="38100" dir="2700000" algn="tl">
                    <a:srgbClr val="7C9BA5"/>
                  </a:outerShdw>
                </a:effectLst>
                <a:latin typeface="+mj-lt"/>
                <a:ea typeface="Papyrus" pitchFamily="-108" charset="0"/>
                <a:cs typeface="Symbol" charset="2"/>
                <a:sym typeface="Papyrus" pitchFamily="-108" charset="0"/>
              </a:rPr>
              <a:t> </a:t>
            </a:r>
            <a:r>
              <a:rPr lang="en-US" altLang="ja-JP" sz="2800" dirty="0" smtClean="0">
                <a:latin typeface="+mj-lt"/>
                <a:ea typeface="Papyrus" pitchFamily="-108" charset="0"/>
                <a:cs typeface="Papyrus" pitchFamily="-108" charset="0"/>
                <a:sym typeface="Papyrus" pitchFamily="-108" charset="0"/>
              </a:rPr>
              <a:t>&lt; 0 : </a:t>
            </a:r>
          </a:p>
          <a:p>
            <a:pPr lvl="1">
              <a:buFont typeface="Arial"/>
              <a:buChar char="•"/>
            </a:pPr>
            <a:r>
              <a:rPr lang="en-US" altLang="ja-JP" sz="2800" dirty="0" smtClean="0">
                <a:latin typeface="+mj-lt"/>
                <a:ea typeface="Papyrus" pitchFamily="-108" charset="0"/>
                <a:cs typeface="Papyrus" pitchFamily="-108" charset="0"/>
                <a:sym typeface="Papyrus" pitchFamily="-108" charset="0"/>
              </a:rPr>
              <a:t> Increased transparency (threshold </a:t>
            </a:r>
            <a:r>
              <a:rPr lang="en-US" altLang="ja-JP" sz="2800" dirty="0" err="1" smtClean="0">
                <a:latin typeface="Symbol" charset="2"/>
                <a:ea typeface="Papyrus" pitchFamily="-108" charset="0"/>
                <a:cs typeface="Symbol" charset="2"/>
                <a:sym typeface="Papyrus" pitchFamily="-108" charset="0"/>
              </a:rPr>
              <a:t>gg</a:t>
            </a:r>
            <a:r>
              <a:rPr lang="en-US" altLang="ja-JP" sz="2800" dirty="0" smtClean="0">
                <a:latin typeface="+mj-lt"/>
                <a:ea typeface="Papyrus" pitchFamily="-108" charset="0"/>
                <a:cs typeface="Papyrus" pitchFamily="-108" charset="0"/>
                <a:sym typeface="Papyrus" pitchFamily="-108" charset="0"/>
              </a:rPr>
              <a:t> -&gt; </a:t>
            </a:r>
            <a:r>
              <a:rPr lang="en-US" altLang="ja-JP" sz="2800" dirty="0" err="1" smtClean="0">
                <a:latin typeface="+mj-lt"/>
                <a:ea typeface="Papyrus" pitchFamily="-108" charset="0"/>
                <a:cs typeface="Papyrus" pitchFamily="-108" charset="0"/>
                <a:sym typeface="Papyrus" pitchFamily="-108" charset="0"/>
              </a:rPr>
              <a:t>ee</a:t>
            </a:r>
            <a:r>
              <a:rPr lang="en-US" altLang="ja-JP" sz="2800" dirty="0" smtClean="0">
                <a:latin typeface="+mj-lt"/>
                <a:ea typeface="Papyrus" pitchFamily="-108" charset="0"/>
                <a:cs typeface="Papyrus" pitchFamily="-108" charset="0"/>
                <a:sym typeface="Papyrus" pitchFamily="-108" charset="0"/>
              </a:rPr>
              <a:t> moves forward)</a:t>
            </a:r>
          </a:p>
          <a:p>
            <a:pPr lvl="1"/>
            <a:endParaRPr lang="en-US" sz="2800" dirty="0" smtClean="0">
              <a:latin typeface="+mj-lt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ca-ES" sz="28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mpus Sans ITC" pitchFamily="82" charset="0"/>
              </a:rPr>
              <a:t>   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79388" y="1473200"/>
            <a:ext cx="896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000">
                <a:solidFill>
                  <a:srgbClr val="CC00FF"/>
                </a:solidFill>
                <a:latin typeface="Times New Roman" charset="0"/>
              </a:rPr>
              <a:t>If </a:t>
            </a:r>
            <a:r>
              <a:rPr lang="en-US" sz="2000">
                <a:solidFill>
                  <a:srgbClr val="CC00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>
                <a:solidFill>
                  <a:srgbClr val="CC00FF"/>
                </a:solidFill>
                <a:latin typeface="Times New Roman" charset="0"/>
              </a:rPr>
              <a:t>&lt;0 =&gt; c</a:t>
            </a:r>
            <a:r>
              <a:rPr lang="en-US" sz="2000" baseline="-25000">
                <a:solidFill>
                  <a:srgbClr val="CC00FF"/>
                </a:solidFill>
                <a:latin typeface="Times New Roman" charset="0"/>
              </a:rPr>
              <a:t>e</a:t>
            </a:r>
            <a:r>
              <a:rPr lang="en-US" sz="2000">
                <a:solidFill>
                  <a:srgbClr val="CC00FF"/>
                </a:solidFill>
                <a:latin typeface="Times New Roman" charset="0"/>
              </a:rPr>
              <a:t> &lt; c</a:t>
            </a:r>
            <a:r>
              <a:rPr lang="en-US" sz="2000" baseline="-25000">
                <a:solidFill>
                  <a:srgbClr val="CC00F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>
                <a:solidFill>
                  <a:srgbClr val="CC00FF"/>
                </a:solidFill>
                <a:latin typeface="Times New Roman" charset="0"/>
              </a:rPr>
              <a:t> </a:t>
            </a:r>
            <a:r>
              <a:rPr lang="en-US" sz="2000">
                <a:latin typeface="Times New Roman" charset="0"/>
              </a:rPr>
              <a:t>=&gt; decay </a:t>
            </a:r>
            <a:r>
              <a:rPr lang="en-US" sz="2000">
                <a:solidFill>
                  <a:srgbClr val="FF33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>
                <a:solidFill>
                  <a:srgbClr val="FF3300"/>
                </a:solidFill>
                <a:latin typeface="Times New Roman" charset="0"/>
              </a:rPr>
              <a:t> -&gt; e</a:t>
            </a:r>
            <a:r>
              <a:rPr lang="en-US" sz="2000" baseline="30000">
                <a:solidFill>
                  <a:srgbClr val="FF3300"/>
                </a:solidFill>
                <a:latin typeface="Times New Roman" charset="0"/>
              </a:rPr>
              <a:t>+</a:t>
            </a:r>
            <a:r>
              <a:rPr lang="en-US" sz="2000">
                <a:solidFill>
                  <a:srgbClr val="FF3300"/>
                </a:solidFill>
                <a:latin typeface="Times New Roman" charset="0"/>
              </a:rPr>
              <a:t>e</a:t>
            </a:r>
            <a:r>
              <a:rPr lang="en-US" sz="2000" baseline="30000">
                <a:solidFill>
                  <a:srgbClr val="FF3300"/>
                </a:solidFill>
                <a:latin typeface="Times New Roman" charset="0"/>
              </a:rPr>
              <a:t>-</a:t>
            </a:r>
            <a:r>
              <a:rPr lang="en-US" sz="2000">
                <a:latin typeface="Times New Roman" charset="0"/>
              </a:rPr>
              <a:t> kinematically allowed for gamma with energies above</a:t>
            </a:r>
            <a:endParaRPr lang="ca-ES" sz="2000" baseline="30000">
              <a:latin typeface="Times New Roman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50825" y="3705225"/>
            <a:ext cx="8353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>
                <a:solidFill>
                  <a:srgbClr val="CC00FF"/>
                </a:solidFill>
                <a:latin typeface="Times New Roman" charset="0"/>
              </a:rPr>
              <a:t>2.   If </a:t>
            </a:r>
            <a:r>
              <a:rPr lang="en-US" sz="2000">
                <a:solidFill>
                  <a:srgbClr val="CC00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>
                <a:solidFill>
                  <a:srgbClr val="CC00FF"/>
                </a:solidFill>
                <a:latin typeface="Times New Roman" charset="0"/>
              </a:rPr>
              <a:t>&gt;0 =&gt; c</a:t>
            </a:r>
            <a:r>
              <a:rPr lang="en-US" sz="2000" baseline="-25000">
                <a:solidFill>
                  <a:srgbClr val="CC00FF"/>
                </a:solidFill>
                <a:latin typeface="Times New Roman" charset="0"/>
              </a:rPr>
              <a:t>e</a:t>
            </a:r>
            <a:r>
              <a:rPr lang="en-US" sz="2000">
                <a:solidFill>
                  <a:srgbClr val="CC00FF"/>
                </a:solidFill>
                <a:latin typeface="Times New Roman" charset="0"/>
              </a:rPr>
              <a:t> &gt; c</a:t>
            </a:r>
            <a:r>
              <a:rPr lang="en-US" sz="2000" baseline="-25000">
                <a:solidFill>
                  <a:srgbClr val="CC00F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>
                <a:solidFill>
                  <a:srgbClr val="CC00FF"/>
                </a:solidFill>
                <a:latin typeface="Times New Roman" charset="0"/>
              </a:rPr>
              <a:t> </a:t>
            </a:r>
            <a:r>
              <a:rPr lang="en-US" sz="2000">
                <a:solidFill>
                  <a:schemeClr val="tx2"/>
                </a:solidFill>
                <a:latin typeface="Times New Roman" charset="0"/>
              </a:rPr>
              <a:t>=&gt; electrons become superluminal for energies larger than E</a:t>
            </a:r>
            <a:r>
              <a:rPr lang="en-US" sz="2000" baseline="-25000">
                <a:solidFill>
                  <a:schemeClr val="tx2"/>
                </a:solidFill>
                <a:latin typeface="Times New Roman" charset="0"/>
              </a:rPr>
              <a:t>max</a:t>
            </a:r>
            <a:r>
              <a:rPr lang="en-US" sz="2000">
                <a:solidFill>
                  <a:schemeClr val="tx2"/>
                </a:solidFill>
                <a:latin typeface="Times New Roman" charset="0"/>
              </a:rPr>
              <a:t>/sqrt(2) =&gt; Vacuum Cherenkov Radiation.</a:t>
            </a:r>
            <a:endParaRPr lang="en-GB" sz="20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55650" y="3055938"/>
            <a:ext cx="3910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  <a:latin typeface="Times New Roman" charset="0"/>
              </a:rPr>
              <a:t>- </a:t>
            </a:r>
            <a:r>
              <a:rPr lang="en-GB" sz="2000" dirty="0" err="1">
                <a:solidFill>
                  <a:schemeClr val="accent2"/>
                </a:solidFill>
                <a:latin typeface="Times New Roman" charset="0"/>
              </a:rPr>
              <a:t>E</a:t>
            </a:r>
            <a:r>
              <a:rPr lang="en-GB" sz="2000" baseline="-25000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GB" sz="2000" dirty="0">
                <a:solidFill>
                  <a:schemeClr val="accent2"/>
                </a:solidFill>
                <a:latin typeface="Times New Roman" charset="0"/>
              </a:rPr>
              <a:t> &gt; 100 TeV =&gt; </a:t>
            </a:r>
            <a:r>
              <a:rPr lang="en-GB" sz="2000" dirty="0" err="1">
                <a:solidFill>
                  <a:srgbClr val="FF3300"/>
                </a:solidFill>
                <a:latin typeface="Times New Roman" charset="0"/>
              </a:rPr>
              <a:t>abs(</a:t>
            </a:r>
            <a:r>
              <a:rPr lang="en-GB" sz="2000" dirty="0" err="1">
                <a:solidFill>
                  <a:srgbClr val="FF33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sz="2000" dirty="0">
                <a:solidFill>
                  <a:srgbClr val="FF3300"/>
                </a:solidFill>
                <a:latin typeface="Times New Roman" charset="0"/>
              </a:rPr>
              <a:t>) &lt; 5 </a:t>
            </a:r>
            <a:r>
              <a:rPr lang="en-GB" sz="2000" dirty="0" err="1">
                <a:solidFill>
                  <a:srgbClr val="FF3300"/>
                </a:solidFill>
                <a:latin typeface="Times New Roman" charset="0"/>
              </a:rPr>
              <a:t>x</a:t>
            </a:r>
            <a:r>
              <a:rPr lang="en-GB" sz="2000" dirty="0">
                <a:solidFill>
                  <a:srgbClr val="FF3300"/>
                </a:solidFill>
                <a:latin typeface="Times New Roman" charset="0"/>
              </a:rPr>
              <a:t> 10</a:t>
            </a:r>
            <a:r>
              <a:rPr lang="en-GB" sz="2000" baseline="30000" dirty="0">
                <a:solidFill>
                  <a:srgbClr val="FF3300"/>
                </a:solidFill>
                <a:latin typeface="Times New Roman" charset="0"/>
              </a:rPr>
              <a:t>-17</a:t>
            </a:r>
            <a:endParaRPr lang="en-GB" sz="2000" dirty="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268538" y="2286000"/>
            <a:ext cx="26426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charset="0"/>
              </a:rPr>
              <a:t>E</a:t>
            </a:r>
            <a:r>
              <a:rPr lang="en-US" sz="2000" baseline="-25000">
                <a:latin typeface="Times New Roman" charset="0"/>
              </a:rPr>
              <a:t>max</a:t>
            </a:r>
            <a:r>
              <a:rPr lang="en-US" sz="2000">
                <a:latin typeface="Times New Roman" charset="0"/>
              </a:rPr>
              <a:t> = m</a:t>
            </a:r>
            <a:r>
              <a:rPr lang="en-US" sz="2000" baseline="-25000">
                <a:latin typeface="Times New Roman" charset="0"/>
              </a:rPr>
              <a:t>e</a:t>
            </a:r>
            <a:r>
              <a:rPr lang="en-US" sz="2000">
                <a:latin typeface="Times New Roman" charset="0"/>
              </a:rPr>
              <a:t> sqrt(2/abs(</a:t>
            </a:r>
            <a:r>
              <a:rPr lang="en-US" sz="200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>
                <a:latin typeface="Times New Roman" charset="0"/>
              </a:rPr>
              <a:t>))</a:t>
            </a:r>
            <a:endParaRPr lang="en-GB" sz="2000"/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762000" y="4724400"/>
            <a:ext cx="77755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chemeClr val="accent2"/>
                </a:solidFill>
                <a:latin typeface="Times New Roman" charset="0"/>
              </a:rPr>
              <a:t>- E</a:t>
            </a:r>
            <a:r>
              <a:rPr lang="en-US" sz="2000" baseline="-25000">
                <a:solidFill>
                  <a:schemeClr val="accent2"/>
                </a:solidFill>
                <a:latin typeface="Times New Roman" charset="0"/>
              </a:rPr>
              <a:t>e</a:t>
            </a:r>
            <a:r>
              <a:rPr lang="en-GB" sz="2000">
                <a:solidFill>
                  <a:schemeClr val="accent2"/>
                </a:solidFill>
                <a:latin typeface="Times New Roman" charset="0"/>
              </a:rPr>
              <a:t> &gt; 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2</a:t>
            </a:r>
            <a:r>
              <a:rPr lang="en-GB" sz="2000">
                <a:solidFill>
                  <a:schemeClr val="accent2"/>
                </a:solidFill>
                <a:latin typeface="Times New Roman" charset="0"/>
              </a:rPr>
              <a:t> TeV from cosmic electron radiation =&gt; </a:t>
            </a:r>
            <a:r>
              <a:rPr lang="en-GB" sz="2000">
                <a:solidFill>
                  <a:srgbClr val="FF3300"/>
                </a:solidFill>
                <a:latin typeface="Times New Roman" charset="0"/>
              </a:rPr>
              <a:t>abs(</a:t>
            </a:r>
            <a:r>
              <a:rPr lang="en-GB" sz="2000">
                <a:solidFill>
                  <a:srgbClr val="FF33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sz="2000">
                <a:solidFill>
                  <a:srgbClr val="FF3300"/>
                </a:solidFill>
                <a:latin typeface="Times New Roman" charset="0"/>
              </a:rPr>
              <a:t>) &lt; 2 x 10</a:t>
            </a:r>
            <a:r>
              <a:rPr lang="en-GB" sz="2000" baseline="30000">
                <a:solidFill>
                  <a:srgbClr val="FF3300"/>
                </a:solidFill>
                <a:latin typeface="Times New Roman" charset="0"/>
              </a:rPr>
              <a:t>-1</a:t>
            </a:r>
            <a:r>
              <a:rPr lang="en-US" sz="2000" baseline="30000">
                <a:solidFill>
                  <a:srgbClr val="FF3300"/>
                </a:solidFill>
                <a:latin typeface="Times New Roman" charset="0"/>
              </a:rPr>
              <a:t>4</a:t>
            </a:r>
          </a:p>
          <a:p>
            <a:pPr>
              <a:buFontTx/>
              <a:buChar char="-"/>
            </a:pPr>
            <a:r>
              <a:rPr lang="en-GB" sz="2000">
                <a:solidFill>
                  <a:schemeClr val="accent2"/>
                </a:solidFill>
                <a:latin typeface="Times New Roman" charset="0"/>
              </a:rPr>
              <a:t> Modification of </a:t>
            </a:r>
            <a:r>
              <a:rPr lang="en-US" sz="200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g g </a:t>
            </a:r>
            <a:r>
              <a:rPr lang="en-US" sz="2000">
                <a:solidFill>
                  <a:schemeClr val="accent2"/>
                </a:solidFill>
              </a:rPr>
              <a:t>-&gt; 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e</a:t>
            </a:r>
            <a:r>
              <a:rPr lang="en-US" sz="2000">
                <a:solidFill>
                  <a:schemeClr val="accent2"/>
                </a:solidFill>
              </a:rPr>
              <a:t>+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e</a:t>
            </a: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threshold</a:t>
            </a:r>
            <a:r>
              <a:rPr lang="en-US" sz="2000"/>
              <a:t>. 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Using Mkn 501 and Mkn 421 spectra observations up to </a:t>
            </a:r>
            <a:r>
              <a:rPr lang="en-GB" sz="2000">
                <a:solidFill>
                  <a:schemeClr val="accent2"/>
                </a:solidFill>
                <a:latin typeface="Times New Roman" charset="0"/>
              </a:rPr>
              <a:t>E</a:t>
            </a:r>
            <a:r>
              <a:rPr lang="en-GB" sz="2000" baseline="-25000">
                <a:solidFill>
                  <a:schemeClr val="accent2"/>
                </a:solidFill>
              </a:rPr>
              <a:t>g</a:t>
            </a:r>
            <a:r>
              <a:rPr lang="en-GB" sz="2000">
                <a:solidFill>
                  <a:schemeClr val="accent2"/>
                </a:solidFill>
                <a:latin typeface="Times New Roman" charset="0"/>
              </a:rPr>
              <a:t> &gt; </a:t>
            </a:r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2</a:t>
            </a:r>
            <a:r>
              <a:rPr lang="en-GB" sz="2000">
                <a:solidFill>
                  <a:schemeClr val="accent2"/>
                </a:solidFill>
                <a:latin typeface="Times New Roman" charset="0"/>
              </a:rPr>
              <a:t>0 TeV </a:t>
            </a:r>
          </a:p>
          <a:p>
            <a:r>
              <a:rPr lang="en-US" sz="2000">
                <a:solidFill>
                  <a:schemeClr val="accent2"/>
                </a:solidFill>
                <a:latin typeface="Times New Roman" charset="0"/>
              </a:rPr>
              <a:t>=&gt; </a:t>
            </a:r>
            <a:r>
              <a:rPr lang="en-GB" sz="2000">
                <a:solidFill>
                  <a:srgbClr val="FF3300"/>
                </a:solidFill>
                <a:latin typeface="Times New Roman" charset="0"/>
              </a:rPr>
              <a:t>abs(</a:t>
            </a:r>
            <a:r>
              <a:rPr lang="en-GB" sz="2000">
                <a:solidFill>
                  <a:srgbClr val="FF33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sz="2000">
                <a:solidFill>
                  <a:srgbClr val="FF3300"/>
                </a:solidFill>
                <a:latin typeface="Times New Roman" charset="0"/>
              </a:rPr>
              <a:t>) &lt; </a:t>
            </a:r>
            <a:r>
              <a:rPr lang="en-US" sz="2000">
                <a:solidFill>
                  <a:srgbClr val="FF3300"/>
                </a:solidFill>
                <a:latin typeface="Times New Roman" charset="0"/>
              </a:rPr>
              <a:t>1.3</a:t>
            </a:r>
            <a:r>
              <a:rPr lang="en-GB" sz="2000">
                <a:solidFill>
                  <a:srgbClr val="FF3300"/>
                </a:solidFill>
                <a:latin typeface="Times New Roman" charset="0"/>
              </a:rPr>
              <a:t> x 10</a:t>
            </a:r>
            <a:r>
              <a:rPr lang="en-GB" sz="2000" baseline="30000">
                <a:solidFill>
                  <a:srgbClr val="FF3300"/>
                </a:solidFill>
                <a:latin typeface="Times New Roman" charset="0"/>
              </a:rPr>
              <a:t>-1</a:t>
            </a:r>
            <a:r>
              <a:rPr lang="en-US" sz="2000" baseline="30000">
                <a:solidFill>
                  <a:srgbClr val="FF3300"/>
                </a:solidFill>
                <a:latin typeface="Times New Roman" charset="0"/>
              </a:rPr>
              <a:t>5 </a:t>
            </a:r>
            <a:endParaRPr lang="en-GB" sz="2000" baseline="30000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9600" y="685800"/>
            <a:ext cx="83792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en-US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</a:t>
            </a:r>
            <a:r>
              <a:rPr kumimoji="1" lang="en-US" sz="2000" baseline="-25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e</a:t>
            </a:r>
            <a:r>
              <a:rPr kumimoji="1"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= c</a:t>
            </a:r>
            <a:r>
              <a:rPr kumimoji="1" lang="en-US" sz="20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g</a:t>
            </a:r>
            <a:r>
              <a:rPr kumimoji="1"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(1+</a:t>
            </a:r>
            <a:r>
              <a:rPr kumimoji="1"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d</a:t>
            </a:r>
            <a:r>
              <a:rPr kumimoji="1"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),     0 &lt; </a:t>
            </a:r>
            <a:r>
              <a:rPr kumimoji="1" lang="en-US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abs(</a:t>
            </a:r>
            <a:r>
              <a:rPr kumimoji="1" lang="en-US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d</a:t>
            </a:r>
            <a:r>
              <a:rPr kumimoji="1"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) &lt;&lt; 1        </a:t>
            </a:r>
            <a:r>
              <a:rPr kumimoji="1" lang="en-US" sz="2000" dirty="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Coleman &amp; Glashow; </a:t>
            </a:r>
            <a:r>
              <a:rPr kumimoji="1" lang="en-US" sz="2000" dirty="0" err="1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Stecker</a:t>
            </a:r>
            <a:r>
              <a:rPr kumimoji="1" lang="en-US" sz="2000" dirty="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and Glashow</a:t>
            </a:r>
            <a:endParaRPr lang="en-GB" sz="2000" dirty="0">
              <a:solidFill>
                <a:srgbClr val="339966"/>
              </a:solidFill>
            </a:endParaRPr>
          </a:p>
        </p:txBody>
      </p:sp>
      <p:sp>
        <p:nvSpPr>
          <p:cNvPr id="45065" name="TextBox 8"/>
          <p:cNvSpPr txBox="1">
            <a:spLocks noChangeArrowheads="1"/>
          </p:cNvSpPr>
          <p:nvPr/>
        </p:nvSpPr>
        <p:spPr bwMode="auto">
          <a:xfrm>
            <a:off x="2667000" y="6248400"/>
            <a:ext cx="63111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From MAGIC Mkn501 (taken as a LIV signal): |</a:t>
            </a:r>
            <a:r>
              <a:rPr lang="en-US" sz="200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/>
              <a:t>| ~ 2 10</a:t>
            </a:r>
            <a:r>
              <a:rPr lang="en-US" sz="2000" baseline="30000"/>
              <a:t>-15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 txBox="1">
            <a:spLocks/>
          </p:cNvSpPr>
          <p:nvPr/>
        </p:nvSpPr>
        <p:spPr>
          <a:xfrm>
            <a:off x="0" y="1066800"/>
            <a:ext cx="91440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+mj-lt"/>
                <a:ea typeface="Papyrus" charset="0"/>
                <a:cs typeface="Papyrus" charset="0"/>
                <a:sym typeface="Papyrus" charset="0"/>
              </a:rPr>
              <a:t>Effect of dispersion relations at cosmological distances can be important at energies well below Planck scale: </a:t>
            </a: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ja-JP" dirty="0" smtClean="0"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342900" lvl="0" indent="-342900" defTabSz="457200" fontAlgn="auto">
              <a:spcBef>
                <a:spcPct val="20000"/>
              </a:spcBef>
              <a:spcAft>
                <a:spcPts val="0"/>
              </a:spcAft>
            </a:pPr>
            <a:endParaRPr kumimoji="0" lang="en-US" altLang="ja-JP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Arial Rounded MT Bold" pitchFamily="-108" charset="0"/>
              <a:cs typeface="Arial Rounded MT Bold" pitchFamily="-108" charset="0"/>
              <a:sym typeface="Arial Rounded MT Bold" pitchFamily="-10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752601" y="2364636"/>
          <a:ext cx="4953000" cy="1064364"/>
        </p:xfrm>
        <a:graphic>
          <a:graphicData uri="http://schemas.openxmlformats.org/presentationml/2006/ole">
            <p:oleObj spid="_x0000_s552962" name="Equation" r:id="rId3" imgW="1892300" imgH="406400" progId="Equation.3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>
          <a:xfrm>
            <a:off x="4343400" y="2209800"/>
            <a:ext cx="2438400" cy="1295400"/>
          </a:xfrm>
          <a:prstGeom prst="rect">
            <a:avLst/>
          </a:prstGeom>
          <a:noFill/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Astrophysical constraints: time of flight</a:t>
            </a:r>
            <a:endParaRPr lang="en-US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A13C4D-4701-2242-A0AB-B9337CD52C35}" type="slidenum">
              <a:rPr lang="it-IT" smtClean="0">
                <a:latin typeface="Arial" pitchFamily="-108" charset="0"/>
              </a:rPr>
              <a:pPr/>
              <a:t>35</a:t>
            </a:fld>
            <a:endParaRPr lang="it-IT" smtClean="0">
              <a:latin typeface="Arial" pitchFamily="-108" charset="0"/>
            </a:endParaRP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Variability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4325"/>
            <a:ext cx="9144000" cy="458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470A93-20F5-AE41-8BFE-44787E80ED18}" type="slidenum">
              <a:rPr lang="it-IT" smtClean="0">
                <a:latin typeface="Arial" pitchFamily="-108" charset="0"/>
              </a:rPr>
              <a:pPr/>
              <a:t>36</a:t>
            </a:fld>
            <a:endParaRPr lang="it-IT" smtClean="0">
              <a:latin typeface="Arial" pitchFamily="-108" charset="0"/>
            </a:endParaRP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Rapid variability</a:t>
            </a:r>
          </a:p>
        </p:txBody>
      </p:sp>
      <p:pic>
        <p:nvPicPr>
          <p:cNvPr id="1054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2613025"/>
            <a:ext cx="7358063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818188" y="2327275"/>
            <a:ext cx="3341079" cy="30315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latin typeface="Verdana" charset="0"/>
              </a:rPr>
              <a:t>HESS PKS 2155</a:t>
            </a:r>
          </a:p>
          <a:p>
            <a:pPr>
              <a:defRPr/>
            </a:pPr>
            <a:r>
              <a:rPr lang="en-US" sz="2000" dirty="0" err="1">
                <a:latin typeface="Verdana" charset="0"/>
              </a:rPr>
              <a:t>z</a:t>
            </a:r>
            <a:r>
              <a:rPr lang="en-US" sz="2000" dirty="0">
                <a:latin typeface="Verdana" charset="0"/>
              </a:rPr>
              <a:t> = 0.116</a:t>
            </a:r>
            <a:endParaRPr lang="en-US" sz="700" dirty="0">
              <a:latin typeface="Verdana" charset="0"/>
            </a:endParaRPr>
          </a:p>
          <a:p>
            <a:pPr>
              <a:defRPr/>
            </a:pPr>
            <a:r>
              <a:rPr lang="en-US" sz="700" dirty="0">
                <a:latin typeface="Verdana" charset="0"/>
              </a:rPr>
              <a:t> </a:t>
            </a:r>
          </a:p>
          <a:p>
            <a:pPr>
              <a:defRPr/>
            </a:pPr>
            <a:r>
              <a:rPr lang="en-US" sz="2000" dirty="0">
                <a:latin typeface="Verdana" charset="0"/>
              </a:rPr>
              <a:t>July 2006</a:t>
            </a:r>
          </a:p>
          <a:p>
            <a:pPr>
              <a:defRPr/>
            </a:pPr>
            <a:r>
              <a:rPr lang="en-US" sz="2000" dirty="0">
                <a:latin typeface="Verdana" charset="0"/>
              </a:rPr>
              <a:t>Peak flux ~15 </a:t>
            </a:r>
            <a:r>
              <a:rPr lang="en-US" sz="2000" dirty="0" err="1">
                <a:latin typeface="Verdana" charset="0"/>
              </a:rPr>
              <a:t>x</a:t>
            </a:r>
            <a:r>
              <a:rPr lang="en-US" sz="2000" dirty="0">
                <a:latin typeface="Verdana" charset="0"/>
              </a:rPr>
              <a:t> Crab</a:t>
            </a:r>
          </a:p>
          <a:p>
            <a:pPr>
              <a:defRPr/>
            </a:pPr>
            <a:r>
              <a:rPr lang="en-US" sz="2000" dirty="0">
                <a:latin typeface="Verdana" charset="0"/>
              </a:rPr>
              <a:t>              ~50 </a:t>
            </a:r>
            <a:r>
              <a:rPr lang="en-US" sz="2000" dirty="0" err="1">
                <a:latin typeface="Verdana" charset="0"/>
              </a:rPr>
              <a:t>x</a:t>
            </a:r>
            <a:r>
              <a:rPr lang="en-US" sz="2000" dirty="0">
                <a:latin typeface="Verdana" charset="0"/>
              </a:rPr>
              <a:t> average</a:t>
            </a:r>
          </a:p>
          <a:p>
            <a:pPr>
              <a:defRPr/>
            </a:pPr>
            <a:r>
              <a:rPr lang="en-US" sz="2000" dirty="0">
                <a:latin typeface="Verdana" charset="0"/>
              </a:rPr>
              <a:t>Doubling times </a:t>
            </a:r>
          </a:p>
          <a:p>
            <a:pPr>
              <a:defRPr/>
            </a:pPr>
            <a:r>
              <a:rPr lang="en-US" sz="2000" dirty="0">
                <a:latin typeface="Verdana" charset="0"/>
              </a:rPr>
              <a:t>1-3 min</a:t>
            </a:r>
          </a:p>
          <a:p>
            <a:pPr>
              <a:defRPr/>
            </a:pPr>
            <a:endParaRPr lang="en-US" sz="2000" dirty="0">
              <a:latin typeface="Verdana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Verdana" charset="0"/>
              </a:rPr>
              <a:t>R</a:t>
            </a:r>
            <a:r>
              <a:rPr lang="en-US" sz="2000" baseline="-25000" dirty="0">
                <a:solidFill>
                  <a:srgbClr val="FF0000"/>
                </a:solidFill>
                <a:latin typeface="Verdana" charset="0"/>
              </a:rPr>
              <a:t>BH</a:t>
            </a:r>
            <a:r>
              <a:rPr lang="en-US" sz="2000" dirty="0">
                <a:solidFill>
                  <a:srgbClr val="FF0000"/>
                </a:solidFill>
                <a:latin typeface="Verdana" charset="0"/>
              </a:rPr>
              <a:t>/</a:t>
            </a:r>
            <a:r>
              <a:rPr lang="en-US" sz="2000" dirty="0" err="1">
                <a:solidFill>
                  <a:srgbClr val="FF0000"/>
                </a:solidFill>
                <a:latin typeface="Verdana" charset="0"/>
              </a:rPr>
              <a:t>c</a:t>
            </a:r>
            <a:r>
              <a:rPr lang="en-US" sz="2000" dirty="0">
                <a:solidFill>
                  <a:srgbClr val="FF0000"/>
                </a:solidFill>
                <a:latin typeface="Verdana" charset="0"/>
              </a:rPr>
              <a:t> ~ 1...2</a:t>
            </a:r>
            <a:r>
              <a:rPr lang="en-US" sz="2000" b="1" baseline="30000" dirty="0">
                <a:solidFill>
                  <a:srgbClr val="FF0000"/>
                </a:solidFill>
                <a:latin typeface="Verdana" charset="0"/>
              </a:rPr>
              <a:t>.</a:t>
            </a:r>
            <a:r>
              <a:rPr lang="en-US" sz="2000" dirty="0">
                <a:solidFill>
                  <a:srgbClr val="FF0000"/>
                </a:solidFill>
                <a:latin typeface="Verdana" charset="0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Verdana" charset="0"/>
              </a:rPr>
              <a:t>4</a:t>
            </a:r>
            <a:r>
              <a:rPr lang="en-US" sz="2000" dirty="0">
                <a:solidFill>
                  <a:srgbClr val="FF0000"/>
                </a:solidFill>
                <a:latin typeface="Verdana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Verdana" charset="0"/>
              </a:rPr>
              <a:t>s</a:t>
            </a:r>
            <a:endParaRPr lang="en-US" sz="2000" dirty="0">
              <a:solidFill>
                <a:srgbClr val="FF0000"/>
              </a:solidFill>
              <a:latin typeface="Verdana" charset="0"/>
            </a:endParaRPr>
          </a:p>
        </p:txBody>
      </p:sp>
      <p:sp>
        <p:nvSpPr>
          <p:cNvPr id="105478" name="Text Box 5"/>
          <p:cNvSpPr txBox="1">
            <a:spLocks noChangeArrowheads="1"/>
          </p:cNvSpPr>
          <p:nvPr/>
        </p:nvSpPr>
        <p:spPr bwMode="auto">
          <a:xfrm>
            <a:off x="847725" y="2800350"/>
            <a:ext cx="1581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Verdana" pitchFamily="-108" charset="0"/>
              </a:rPr>
              <a:t>H.E.S.S.</a:t>
            </a:r>
          </a:p>
          <a:p>
            <a:r>
              <a:rPr lang="en-US" sz="1200">
                <a:solidFill>
                  <a:schemeClr val="accent2"/>
                </a:solidFill>
                <a:latin typeface="Verdana" pitchFamily="-108" charset="0"/>
              </a:rPr>
              <a:t>arXiV:0706.0797</a:t>
            </a:r>
            <a:r>
              <a:rPr lang="en-US" sz="2000">
                <a:solidFill>
                  <a:schemeClr val="accent2"/>
                </a:solidFill>
                <a:latin typeface="Verdana" pitchFamily="-108" charset="0"/>
              </a:rPr>
              <a:t> </a:t>
            </a:r>
          </a:p>
        </p:txBody>
      </p:sp>
      <p:pic>
        <p:nvPicPr>
          <p:cNvPr id="105479" name="Picture 6"/>
          <p:cNvPicPr>
            <a:picLocks noChangeAspect="1" noChangeArrowheads="1"/>
          </p:cNvPicPr>
          <p:nvPr/>
        </p:nvPicPr>
        <p:blipFill>
          <a:blip r:embed="rId4"/>
          <a:srcRect t="74776"/>
          <a:stretch>
            <a:fillRect/>
          </a:stretch>
        </p:blipFill>
        <p:spPr bwMode="auto">
          <a:xfrm>
            <a:off x="0" y="928688"/>
            <a:ext cx="56864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0" name="Text Box 7"/>
          <p:cNvSpPr txBox="1">
            <a:spLocks noChangeArrowheads="1"/>
          </p:cNvSpPr>
          <p:nvPr/>
        </p:nvSpPr>
        <p:spPr bwMode="auto">
          <a:xfrm>
            <a:off x="5737225" y="1174750"/>
            <a:ext cx="3389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Verdana" pitchFamily="-108" charset="0"/>
              </a:rPr>
              <a:t>MAGIC, Mkn 501</a:t>
            </a:r>
          </a:p>
          <a:p>
            <a:r>
              <a:rPr lang="en-US" sz="2000" b="1">
                <a:latin typeface="Verdana" pitchFamily="-108" charset="0"/>
              </a:rPr>
              <a:t>Doubling time ~ 2 min</a:t>
            </a:r>
          </a:p>
        </p:txBody>
      </p:sp>
      <p:sp>
        <p:nvSpPr>
          <p:cNvPr id="105481" name="Rectangle 8"/>
          <p:cNvSpPr>
            <a:spLocks noChangeArrowheads="1"/>
          </p:cNvSpPr>
          <p:nvPr/>
        </p:nvSpPr>
        <p:spPr bwMode="auto">
          <a:xfrm>
            <a:off x="1046163" y="1304925"/>
            <a:ext cx="1873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33CC"/>
                </a:solidFill>
                <a:latin typeface="Verdana" pitchFamily="-108" charset="0"/>
              </a:rPr>
              <a:t>astro-ph/0702008 </a:t>
            </a:r>
          </a:p>
          <a:p>
            <a:r>
              <a:rPr lang="en-US" sz="1400">
                <a:solidFill>
                  <a:srgbClr val="0033CC"/>
                </a:solidFill>
                <a:latin typeface="Verdana" pitchFamily="-108" charset="0"/>
              </a:rPr>
              <a:t>arXiv:0708.2889 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Tests of Lorentz violation: the name of the game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295400"/>
            <a:ext cx="7874000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6324600"/>
            <a:ext cx="234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HESS, PKS 2155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DB0087-2238-5946-ACAF-3688E982D8F4}" type="slidenum">
              <a:rPr lang="it-IT" smtClean="0"/>
              <a:pPr/>
              <a:t>38</a:t>
            </a:fld>
            <a:endParaRPr lang="it-IT" smtClean="0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11188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  <a:t>Quite some interest on </a:t>
            </a:r>
            <a:r>
              <a:rPr lang="en-US" sz="3200" dirty="0" err="1" smtClean="0">
                <a:ea typeface="ＭＳ Ｐゴシック" pitchFamily="-108" charset="-128"/>
                <a:cs typeface="ＭＳ Ｐゴシック" pitchFamily="-108" charset="-128"/>
              </a:rPr>
              <a:t>Mkn</a:t>
            </a:r>
            <a: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  <a:t> 501 flare by MAGIC…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0350" y="1558925"/>
            <a:ext cx="351313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6062663" y="1868488"/>
            <a:ext cx="1484312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Verdana" charset="0"/>
              </a:rPr>
              <a:t>0.15-0.25 TeV</a:t>
            </a: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r>
              <a:rPr lang="en-US" sz="1200">
                <a:latin typeface="Verdana" charset="0"/>
              </a:rPr>
              <a:t>0.25-0.6 TeV</a:t>
            </a: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r>
              <a:rPr lang="en-US" sz="1200">
                <a:latin typeface="Verdana" charset="0"/>
              </a:rPr>
              <a:t>0.6-1.2 TeV</a:t>
            </a: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endParaRPr lang="en-US" sz="1200">
              <a:latin typeface="Verdana" charset="0"/>
            </a:endParaRPr>
          </a:p>
          <a:p>
            <a:r>
              <a:rPr lang="en-US" sz="1200">
                <a:latin typeface="Verdana" charset="0"/>
              </a:rPr>
              <a:t>1.2-10 TeV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7473950" y="5649913"/>
            <a:ext cx="1022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Verdana" charset="0"/>
              </a:rPr>
              <a:t>4 min lag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0" y="1752600"/>
            <a:ext cx="140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Verdana" charset="0"/>
              </a:rPr>
              <a:t>1</a:t>
            </a:r>
            <a:r>
              <a:rPr lang="en-US" sz="2000" b="1" baseline="30000">
                <a:latin typeface="Verdana" charset="0"/>
              </a:rPr>
              <a:t>st</a:t>
            </a:r>
            <a:r>
              <a:rPr lang="en-US" sz="2000" b="1">
                <a:latin typeface="Verdana" charset="0"/>
              </a:rPr>
              <a:t> order</a:t>
            </a:r>
          </a:p>
        </p:txBody>
      </p:sp>
      <p:sp>
        <p:nvSpPr>
          <p:cNvPr id="23562" name="Line 9"/>
          <p:cNvSpPr>
            <a:spLocks noChangeShapeType="1"/>
          </p:cNvSpPr>
          <p:nvPr/>
        </p:nvSpPr>
        <p:spPr bwMode="auto">
          <a:xfrm>
            <a:off x="7800975" y="1706563"/>
            <a:ext cx="288925" cy="5119687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16313" y="2824163"/>
            <a:ext cx="2557462" cy="4033837"/>
            <a:chOff x="2215" y="1779"/>
            <a:chExt cx="1611" cy="2541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215" y="1779"/>
              <a:ext cx="1611" cy="2541"/>
              <a:chOff x="3984" y="1440"/>
              <a:chExt cx="1655" cy="2881"/>
            </a:xfrm>
          </p:grpSpPr>
          <p:pic>
            <p:nvPicPr>
              <p:cNvPr id="23567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alphaModFix amt="94000"/>
              </a:blip>
              <a:srcRect l="55760" t="17967"/>
              <a:stretch>
                <a:fillRect/>
              </a:stretch>
            </p:blipFill>
            <p:spPr bwMode="auto">
              <a:xfrm>
                <a:off x="3984" y="1440"/>
                <a:ext cx="1655" cy="2881"/>
              </a:xfrm>
              <a:prstGeom prst="rect">
                <a:avLst/>
              </a:prstGeom>
              <a:solidFill>
                <a:srgbClr val="FFFF99">
                  <a:alpha val="94116"/>
                </a:srgbClr>
              </a:solidFill>
              <a:ln w="9525">
                <a:noFill/>
                <a:round/>
                <a:headEnd/>
                <a:tailEnd/>
              </a:ln>
            </p:spPr>
          </p:pic>
          <p:sp>
            <p:nvSpPr>
              <p:cNvPr id="23568" name="Line 14"/>
              <p:cNvSpPr>
                <a:spLocks noChangeShapeType="1"/>
              </p:cNvSpPr>
              <p:nvPr/>
            </p:nvSpPr>
            <p:spPr bwMode="auto">
              <a:xfrm flipH="1" flipV="1">
                <a:off x="4546" y="1616"/>
                <a:ext cx="118" cy="2363"/>
              </a:xfrm>
              <a:prstGeom prst="line">
                <a:avLst/>
              </a:prstGeom>
              <a:noFill/>
              <a:ln w="54720">
                <a:solidFill>
                  <a:srgbClr val="6633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565" name="Text Box 14"/>
            <p:cNvSpPr txBox="1">
              <a:spLocks noChangeArrowheads="1"/>
            </p:cNvSpPr>
            <p:nvPr/>
          </p:nvSpPr>
          <p:spPr bwMode="auto">
            <a:xfrm>
              <a:off x="2822" y="3702"/>
              <a:ext cx="6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latin typeface="Verdana" charset="0"/>
                </a:rPr>
                <a:t>&gt; 1 GeV</a:t>
              </a:r>
            </a:p>
          </p:txBody>
        </p:sp>
        <p:sp>
          <p:nvSpPr>
            <p:cNvPr id="23566" name="Text Box 15"/>
            <p:cNvSpPr txBox="1">
              <a:spLocks noChangeArrowheads="1"/>
            </p:cNvSpPr>
            <p:nvPr/>
          </p:nvSpPr>
          <p:spPr bwMode="auto">
            <a:xfrm>
              <a:off x="2801" y="1796"/>
              <a:ext cx="71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latin typeface="Verdana" charset="0"/>
                </a:rPr>
                <a:t>&lt; 5 MeV</a:t>
              </a:r>
            </a:p>
          </p:txBody>
        </p:sp>
      </p:grpSp>
      <p:graphicFrame>
        <p:nvGraphicFramePr>
          <p:cNvPr id="23554" name="Content Placeholder 6"/>
          <p:cNvGraphicFramePr>
            <a:graphicFrameLocks noChangeAspect="1"/>
          </p:cNvGraphicFramePr>
          <p:nvPr/>
        </p:nvGraphicFramePr>
        <p:xfrm>
          <a:off x="1219200" y="1958975"/>
          <a:ext cx="4289425" cy="784225"/>
        </p:xfrm>
        <a:graphic>
          <a:graphicData uri="http://schemas.openxmlformats.org/presentationml/2006/ole">
            <p:oleObj spid="_x0000_s558082" name="Equation" r:id="rId6" imgW="2641600" imgH="482600" progId="Equation.3">
              <p:embed/>
            </p:oleObj>
          </a:graphicData>
        </a:graphic>
      </p:graphicFrame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6200" y="2964627"/>
            <a:ext cx="447675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Verdana" pitchFamily="-108" charset="0"/>
              </a:rPr>
              <a:t>MAGIC </a:t>
            </a:r>
            <a:r>
              <a:rPr lang="en-US" sz="2000" dirty="0" err="1">
                <a:latin typeface="Verdana" pitchFamily="-108" charset="0"/>
              </a:rPr>
              <a:t>Mkn</a:t>
            </a:r>
            <a:r>
              <a:rPr lang="en-US" sz="2000" dirty="0">
                <a:latin typeface="Verdana" pitchFamily="-108" charset="0"/>
              </a:rPr>
              <a:t> 501, </a:t>
            </a:r>
            <a:r>
              <a:rPr lang="en-US" sz="2000" dirty="0" smtClean="0">
                <a:latin typeface="Verdana" pitchFamily="-108" charset="0"/>
              </a:rPr>
              <a:t>PLB08</a:t>
            </a:r>
          </a:p>
          <a:p>
            <a:r>
              <a:rPr lang="en-US" sz="2000" dirty="0" smtClean="0">
                <a:latin typeface="Verdana" pitchFamily="-108" charset="0"/>
              </a:rPr>
              <a:t>(with J. Ellis et al.)</a:t>
            </a:r>
          </a:p>
          <a:p>
            <a:r>
              <a:rPr lang="en-US" sz="1200" dirty="0">
                <a:solidFill>
                  <a:srgbClr val="FF0000"/>
                </a:solidFill>
                <a:latin typeface="Verdana" pitchFamily="-108" charset="0"/>
              </a:rPr>
              <a:t>   E</a:t>
            </a:r>
            <a:r>
              <a:rPr lang="en-US" sz="1200" baseline="-25000" dirty="0">
                <a:solidFill>
                  <a:srgbClr val="FF0000"/>
                </a:solidFill>
                <a:latin typeface="Verdana" pitchFamily="-108" charset="0"/>
              </a:rPr>
              <a:t>s1</a:t>
            </a:r>
            <a:r>
              <a:rPr lang="en-US" sz="1200" dirty="0">
                <a:solidFill>
                  <a:srgbClr val="FF0000"/>
                </a:solidFill>
                <a:latin typeface="Verdana" pitchFamily="-108" charset="0"/>
              </a:rPr>
              <a:t> ~ </a:t>
            </a:r>
            <a:r>
              <a:rPr lang="en-US" sz="1200" dirty="0" smtClean="0">
                <a:solidFill>
                  <a:srgbClr val="FF0000"/>
                </a:solidFill>
                <a:latin typeface="Verdana" pitchFamily="-108" charset="0"/>
              </a:rPr>
              <a:t>0.04 </a:t>
            </a:r>
            <a:r>
              <a:rPr lang="en-US" sz="1200" dirty="0">
                <a:solidFill>
                  <a:srgbClr val="FF0000"/>
                </a:solidFill>
                <a:latin typeface="Verdana" pitchFamily="-108" charset="0"/>
              </a:rPr>
              <a:t>M</a:t>
            </a:r>
            <a:r>
              <a:rPr lang="en-US" sz="1200" baseline="-25000" dirty="0">
                <a:solidFill>
                  <a:srgbClr val="FF0000"/>
                </a:solidFill>
                <a:latin typeface="Verdana" pitchFamily="-108" charset="0"/>
              </a:rPr>
              <a:t>P</a:t>
            </a:r>
            <a:r>
              <a:rPr lang="en-US" sz="1200" dirty="0" smtClean="0">
                <a:solidFill>
                  <a:srgbClr val="FF0000"/>
                </a:solidFill>
                <a:latin typeface="Verdana" pitchFamily="-108" charset="0"/>
              </a:rPr>
              <a:t> (</a:t>
            </a:r>
            <a:r>
              <a:rPr lang="en-US" sz="1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x</a:t>
            </a:r>
            <a:r>
              <a:rPr lang="en-US" sz="1200" dirty="0" smtClean="0">
                <a:solidFill>
                  <a:srgbClr val="FF0000"/>
                </a:solidFill>
                <a:latin typeface="Verdana" pitchFamily="-108" charset="0"/>
              </a:rPr>
              <a:t> ~ -25</a:t>
            </a:r>
            <a:r>
              <a:rPr lang="en-US" sz="1400" dirty="0" smtClean="0">
                <a:solidFill>
                  <a:srgbClr val="FF0000"/>
                </a:solidFill>
                <a:latin typeface="Verdana" pitchFamily="-108" charset="0"/>
              </a:rPr>
              <a:t>) </a:t>
            </a:r>
            <a:endParaRPr lang="en-US" sz="2000" dirty="0">
              <a:solidFill>
                <a:srgbClr val="FF0000"/>
              </a:solidFill>
              <a:latin typeface="Verdana" pitchFamily="-108" charset="0"/>
            </a:endParaRPr>
          </a:p>
          <a:p>
            <a:r>
              <a:rPr lang="en-US" sz="1200" dirty="0">
                <a:latin typeface="Verdana" pitchFamily="-108" charset="0"/>
              </a:rPr>
              <a:t>   E</a:t>
            </a:r>
            <a:r>
              <a:rPr lang="en-US" sz="1200" baseline="-25000" dirty="0">
                <a:latin typeface="Verdana" pitchFamily="-108" charset="0"/>
              </a:rPr>
              <a:t>s1</a:t>
            </a:r>
            <a:r>
              <a:rPr lang="en-US" sz="1200" dirty="0">
                <a:latin typeface="Verdana" pitchFamily="-108" charset="0"/>
              </a:rPr>
              <a:t> &gt; 0.02 M</a:t>
            </a:r>
            <a:r>
              <a:rPr lang="en-US" sz="1200" baseline="-25000" dirty="0">
                <a:latin typeface="Verdana" pitchFamily="-108" charset="0"/>
              </a:rPr>
              <a:t>P</a:t>
            </a:r>
          </a:p>
          <a:p>
            <a:r>
              <a:rPr lang="en-US" sz="600" baseline="-25000" dirty="0">
                <a:latin typeface="Verdana" pitchFamily="-108" charset="0"/>
              </a:rPr>
              <a:t>  </a:t>
            </a:r>
            <a:endParaRPr lang="en-US" sz="600" dirty="0">
              <a:latin typeface="Verdana" pitchFamily="-108" charset="0"/>
            </a:endParaRPr>
          </a:p>
          <a:p>
            <a:r>
              <a:rPr lang="en-US" sz="2000" dirty="0">
                <a:latin typeface="Verdana" pitchFamily="-108" charset="0"/>
              </a:rPr>
              <a:t>HESS PKS 2155,</a:t>
            </a:r>
            <a:r>
              <a:rPr lang="en-US" sz="1200" dirty="0">
                <a:latin typeface="Verdana" pitchFamily="-108" charset="0"/>
              </a:rPr>
              <a:t> </a:t>
            </a:r>
            <a:r>
              <a:rPr lang="en-US" sz="2000" dirty="0">
                <a:latin typeface="Verdana" pitchFamily="-108" charset="0"/>
              </a:rPr>
              <a:t>PRL08</a:t>
            </a:r>
            <a:endParaRPr lang="en-US" sz="1100" dirty="0">
              <a:latin typeface="Verdana" pitchFamily="-108" charset="0"/>
            </a:endParaRPr>
          </a:p>
          <a:p>
            <a:r>
              <a:rPr lang="en-US" sz="1200" dirty="0">
                <a:latin typeface="Verdana" pitchFamily="-108" charset="0"/>
              </a:rPr>
              <a:t>   E</a:t>
            </a:r>
            <a:r>
              <a:rPr lang="en-US" sz="1200" baseline="-25000" dirty="0">
                <a:latin typeface="Verdana" pitchFamily="-108" charset="0"/>
              </a:rPr>
              <a:t>s1</a:t>
            </a:r>
            <a:r>
              <a:rPr lang="en-US" sz="1200" dirty="0">
                <a:latin typeface="Verdana" pitchFamily="-108" charset="0"/>
              </a:rPr>
              <a:t> &gt; 0.06 M</a:t>
            </a:r>
            <a:r>
              <a:rPr lang="en-US" sz="1200" baseline="-25000" dirty="0">
                <a:latin typeface="Verdana" pitchFamily="-108" charset="0"/>
              </a:rPr>
              <a:t>P</a:t>
            </a:r>
            <a:endParaRPr lang="en-US" sz="1200" dirty="0">
              <a:latin typeface="Verdana" pitchFamily="-108" charset="0"/>
            </a:endParaRPr>
          </a:p>
          <a:p>
            <a:r>
              <a:rPr lang="en-US" sz="600" dirty="0">
                <a:latin typeface="Verdana" pitchFamily="-108" charset="0"/>
              </a:rPr>
              <a:t> </a:t>
            </a:r>
          </a:p>
          <a:p>
            <a:r>
              <a:rPr lang="en-US" sz="600" dirty="0">
                <a:latin typeface="Verdana" pitchFamily="-108" charset="0"/>
              </a:rPr>
              <a:t> </a:t>
            </a:r>
          </a:p>
          <a:p>
            <a:r>
              <a:rPr lang="en-US" sz="2000" dirty="0">
                <a:latin typeface="Verdana" pitchFamily="-108" charset="0"/>
              </a:rPr>
              <a:t>GRB X-ray limits:</a:t>
            </a:r>
          </a:p>
          <a:p>
            <a:r>
              <a:rPr lang="en-US" sz="1200" dirty="0">
                <a:latin typeface="Verdana" pitchFamily="-108" charset="0"/>
              </a:rPr>
              <a:t>   E</a:t>
            </a:r>
            <a:r>
              <a:rPr lang="en-US" sz="1200" baseline="-25000" dirty="0">
                <a:latin typeface="Verdana" pitchFamily="-108" charset="0"/>
              </a:rPr>
              <a:t>s1</a:t>
            </a:r>
            <a:r>
              <a:rPr lang="en-US" sz="1200" dirty="0">
                <a:latin typeface="Verdana" pitchFamily="-108" charset="0"/>
              </a:rPr>
              <a:t> &gt; 0.11 M</a:t>
            </a:r>
            <a:r>
              <a:rPr lang="en-US" sz="1200" baseline="-25000" dirty="0">
                <a:latin typeface="Verdana" pitchFamily="-108" charset="0"/>
              </a:rPr>
              <a:t>P</a:t>
            </a:r>
            <a:r>
              <a:rPr lang="en-US" sz="2000" dirty="0">
                <a:latin typeface="Verdana" pitchFamily="-10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Verdana" pitchFamily="-108" charset="0"/>
              </a:rPr>
              <a:t>(Fermi, but…)</a:t>
            </a:r>
            <a:r>
              <a:rPr lang="en-US" sz="2000" dirty="0">
                <a:latin typeface="Verdana" pitchFamily="-108" charset="0"/>
              </a:rPr>
              <a:t> </a:t>
            </a:r>
            <a:endParaRPr lang="en-US" sz="600" dirty="0">
              <a:latin typeface="Verdana" pitchFamily="-108" charset="0"/>
            </a:endParaRPr>
          </a:p>
          <a:p>
            <a:r>
              <a:rPr lang="en-US" sz="600" dirty="0">
                <a:latin typeface="Verdana" pitchFamily="-108" charset="0"/>
              </a:rPr>
              <a:t> </a:t>
            </a:r>
          </a:p>
          <a:p>
            <a:endParaRPr lang="en-US" sz="1100" dirty="0">
              <a:solidFill>
                <a:schemeClr val="accent2"/>
              </a:solidFill>
              <a:latin typeface="Verdana" pitchFamily="-108" charset="0"/>
            </a:endParaRPr>
          </a:p>
          <a:p>
            <a:r>
              <a:rPr lang="en-US" sz="600" dirty="0">
                <a:solidFill>
                  <a:schemeClr val="accent2"/>
                </a:solidFill>
                <a:latin typeface="Verdana" pitchFamily="-108" charset="0"/>
              </a:rPr>
              <a:t>  </a:t>
            </a:r>
            <a:endParaRPr lang="en-US" sz="600" dirty="0" smtClean="0">
              <a:solidFill>
                <a:schemeClr val="accent2"/>
              </a:solidFill>
              <a:latin typeface="Verdana" pitchFamily="-108" charset="0"/>
            </a:endParaRPr>
          </a:p>
          <a:p>
            <a:endParaRPr lang="en-US" sz="1200" dirty="0">
              <a:solidFill>
                <a:schemeClr val="accent2"/>
              </a:solidFill>
              <a:latin typeface="Verdana" pitchFamily="-108" charset="0"/>
            </a:endParaRPr>
          </a:p>
        </p:txBody>
      </p:sp>
      <p:graphicFrame>
        <p:nvGraphicFramePr>
          <p:cNvPr id="558085" name="Object 5"/>
          <p:cNvGraphicFramePr>
            <a:graphicFrameLocks noChangeAspect="1"/>
          </p:cNvGraphicFramePr>
          <p:nvPr/>
        </p:nvGraphicFramePr>
        <p:xfrm>
          <a:off x="2438400" y="1033559"/>
          <a:ext cx="2874963" cy="719041"/>
        </p:xfrm>
        <a:graphic>
          <a:graphicData uri="http://schemas.openxmlformats.org/presentationml/2006/ole">
            <p:oleObj spid="_x0000_s558085" name="Equation" r:id="rId7" imgW="1828800" imgH="457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065946"/>
            <a:ext cx="4876800" cy="3792054"/>
          </a:xfrm>
          <a:prstGeom prst="rect">
            <a:avLst/>
          </a:prstGeom>
        </p:spPr>
      </p:pic>
      <p:sp>
        <p:nvSpPr>
          <p:cNvPr id="1116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2133600" cy="365125"/>
          </a:xfrm>
          <a:noFill/>
        </p:spPr>
        <p:txBody>
          <a:bodyPr/>
          <a:lstStyle/>
          <a:p>
            <a:fld id="{8D445F67-5299-0C44-99E9-1C7705443265}" type="slidenum">
              <a:rPr lang="it-IT" smtClean="0">
                <a:latin typeface="Arial" pitchFamily="-108" charset="0"/>
              </a:rPr>
              <a:pPr/>
              <a:t>39</a:t>
            </a:fld>
            <a:endParaRPr lang="it-IT" smtClean="0">
              <a:latin typeface="Arial" pitchFamily="-108" charset="0"/>
            </a:endParaRP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en-US" sz="3600">
                <a:ea typeface="ＭＳ Ｐゴシック" pitchFamily="-108" charset="-128"/>
                <a:cs typeface="ＭＳ Ｐゴシック" pitchFamily="-108" charset="-128"/>
              </a:rPr>
              <a:t>LIV in Fermi vs. MAGIC+HESS</a:t>
            </a:r>
          </a:p>
        </p:txBody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0113"/>
            <a:ext cx="9144000" cy="6110287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GB" sz="1600" dirty="0">
                <a:solidFill>
                  <a:schemeClr val="accent2"/>
                </a:solidFill>
                <a:ea typeface="ＭＳ Ｐゴシック" pitchFamily="-108" charset="-128"/>
                <a:cs typeface="ＭＳ Ｐゴシック" pitchFamily="-108" charset="-128"/>
              </a:rPr>
              <a:t>GRB080916C at  </a:t>
            </a:r>
            <a:r>
              <a:rPr lang="en-GB" sz="1600" b="1" dirty="0">
                <a:solidFill>
                  <a:srgbClr val="FF0912"/>
                </a:solidFill>
                <a:ea typeface="ＭＳ Ｐゴシック" pitchFamily="-108" charset="-128"/>
                <a:cs typeface="ＭＳ Ｐゴシック" pitchFamily="-108" charset="-128"/>
              </a:rPr>
              <a:t>z~4.2 </a:t>
            </a:r>
            <a:r>
              <a:rPr lang="en-GB" sz="1600" dirty="0">
                <a:solidFill>
                  <a:srgbClr val="FF0912"/>
                </a:solidFill>
                <a:ea typeface="ＭＳ Ｐゴシック" pitchFamily="-108" charset="-128"/>
                <a:cs typeface="ＭＳ Ｐゴシック" pitchFamily="-108" charset="-128"/>
              </a:rPr>
              <a:t>:</a:t>
            </a:r>
            <a:r>
              <a:rPr lang="en-GB" sz="1600" b="1" dirty="0">
                <a:solidFill>
                  <a:srgbClr val="FF0912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13.2 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GeV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 photon detected by Fermi </a:t>
            </a:r>
            <a:r>
              <a:rPr lang="en-GB" sz="1600" b="1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16.5 </a:t>
            </a:r>
            <a:r>
              <a:rPr lang="en-GB" sz="1600" b="1" dirty="0" err="1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s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 after GBM trigger. At 1</a:t>
            </a:r>
            <a:r>
              <a:rPr lang="en-GB" sz="1600" baseline="30000" dirty="0">
                <a:ea typeface="ＭＳ Ｐゴシック" pitchFamily="-108" charset="-128"/>
                <a:cs typeface="ＭＳ Ｐゴシック" pitchFamily="-108" charset="-128"/>
              </a:rPr>
              <a:t>st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 order</a:t>
            </a:r>
          </a:p>
          <a:p>
            <a:pPr eaLnBrk="1" hangingPunct="1">
              <a:lnSpc>
                <a:spcPct val="130000"/>
              </a:lnSpc>
            </a:pPr>
            <a:endParaRPr lang="en-GB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30000"/>
              </a:lnSpc>
            </a:pPr>
            <a:endParaRPr lang="en-GB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30000"/>
              </a:lnSpc>
            </a:pPr>
            <a:endParaRPr lang="en-GB" sz="16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30000"/>
              </a:lnSpc>
            </a:pPr>
            <a:endParaRPr lang="en-GB" sz="16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30000"/>
              </a:lnSpc>
            </a:pPr>
            <a:r>
              <a:rPr lang="en-GB" sz="1600" dirty="0" smtClean="0">
                <a:ea typeface="ＭＳ Ｐゴシック" pitchFamily="-108" charset="-128"/>
                <a:cs typeface="ＭＳ Ｐゴシック" pitchFamily="-108" charset="-128"/>
              </a:rPr>
              <a:t>The 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MAGIC result for Mkn501 at 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z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= 0.034 is </a:t>
            </a:r>
            <a:r>
              <a:rPr lang="en-GB" sz="1600" dirty="0" err="1">
                <a:latin typeface="Symbol" pitchFamily="-108" charset="2"/>
                <a:ea typeface="ＭＳ Ｐゴシック" pitchFamily="-108" charset="-128"/>
                <a:cs typeface="ＭＳ Ｐゴシック" pitchFamily="-108" charset="-128"/>
              </a:rPr>
              <a:t>D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t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 = (0.030 +- 0.012) 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s/GeV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; for HESS  at z~0.116, according to Ellis et al., Feb 09, </a:t>
            </a:r>
            <a:r>
              <a:rPr lang="en-GB" sz="1600" dirty="0" err="1">
                <a:latin typeface="Symbol" pitchFamily="-108" charset="2"/>
                <a:ea typeface="ＭＳ Ｐゴシック" pitchFamily="-108" charset="-128"/>
                <a:cs typeface="ＭＳ Ｐゴシック" pitchFamily="-108" charset="-128"/>
              </a:rPr>
              <a:t>D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t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 = (0.030 +- 0.027) 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s/GeV</a:t>
            </a:r>
            <a:endParaRPr lang="en-GB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30000"/>
              </a:lnSpc>
            </a:pPr>
            <a:r>
              <a:rPr lang="en-GB" sz="1600" dirty="0" err="1">
                <a:latin typeface="Symbol" pitchFamily="-108" charset="2"/>
                <a:ea typeface="ＭＳ Ｐゴシック" pitchFamily="-108" charset="-128"/>
                <a:cs typeface="ＭＳ Ｐゴシック" pitchFamily="-108" charset="-128"/>
              </a:rPr>
              <a:t>D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t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  ~ (0.43 ± 0.19) 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K(z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) </a:t>
            </a:r>
            <a:r>
              <a:rPr lang="en-GB" sz="1600" dirty="0" err="1">
                <a:ea typeface="ＭＳ Ｐゴシック" pitchFamily="-108" charset="-128"/>
                <a:cs typeface="ＭＳ Ｐゴシック" pitchFamily="-108" charset="-128"/>
              </a:rPr>
              <a:t>s/GeV</a:t>
            </a:r>
            <a:endParaRPr lang="en-GB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30000"/>
              </a:lnSpc>
            </a:pPr>
            <a:endParaRPr lang="en-GB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	Extrapolating, you get from Fermi </a:t>
            </a:r>
            <a:r>
              <a:rPr lang="en-GB" sz="1600" b="1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(26 +- 11) </a:t>
            </a:r>
            <a:r>
              <a:rPr lang="en-GB" sz="1600" b="1" dirty="0" err="1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s</a:t>
            </a:r>
            <a:r>
              <a:rPr lang="en-GB" sz="1600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GB" sz="1600" dirty="0" smtClean="0">
                <a:ea typeface="ＭＳ Ｐゴシック" pitchFamily="-108" charset="-128"/>
                <a:cs typeface="ＭＳ Ｐゴシック" pitchFamily="-108" charset="-128"/>
              </a:rPr>
              <a:t>	(</a:t>
            </a:r>
            <a:r>
              <a:rPr lang="en-GB" sz="1600" dirty="0">
                <a:ea typeface="ＭＳ Ｐゴシック" pitchFamily="-108" charset="-128"/>
                <a:cs typeface="ＭＳ Ｐゴシック" pitchFamily="-108" charset="-128"/>
              </a:rPr>
              <a:t>J. Ellis et al., Feb 2009)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GB" sz="1600" dirty="0" smtClean="0">
                <a:ea typeface="ＭＳ Ｐゴシック" pitchFamily="-108" charset="-128"/>
                <a:cs typeface="ＭＳ Ｐゴシック" pitchFamily="-108" charset="-128"/>
              </a:rPr>
              <a:t>	</a:t>
            </a:r>
            <a:endParaRPr lang="en-GB" sz="1600" i="1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GB" sz="1600" dirty="0" smtClean="0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GB" sz="1600" b="1" dirty="0" smtClean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SURPRISINGLY CONSISTENT: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GB" sz="1600" b="1" dirty="0" smtClean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GB" sz="1600" b="1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	DIFFERENT ENERGY RANGE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GB" sz="1600" b="1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		DIFFERENT </a:t>
            </a:r>
            <a:r>
              <a:rPr lang="en-GB" sz="1600" b="1" dirty="0" smtClean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DISTANCE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endParaRPr lang="en-GB" sz="1600" b="1" dirty="0" smtClean="0">
              <a:solidFill>
                <a:srgbClr val="FF00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1623" name="Oval 6"/>
          <p:cNvSpPr>
            <a:spLocks noChangeArrowheads="1"/>
          </p:cNvSpPr>
          <p:nvPr/>
        </p:nvSpPr>
        <p:spPr bwMode="auto">
          <a:xfrm>
            <a:off x="4038600" y="1524000"/>
            <a:ext cx="2895600" cy="11430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4" name="Text Box 7"/>
          <p:cNvSpPr txBox="1">
            <a:spLocks noChangeArrowheads="1"/>
          </p:cNvSpPr>
          <p:nvPr/>
        </p:nvSpPr>
        <p:spPr bwMode="auto">
          <a:xfrm>
            <a:off x="6887526" y="1895445"/>
            <a:ext cx="1074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srgbClr val="0033CC"/>
                </a:solidFill>
                <a:latin typeface="Verdana" pitchFamily="-108" charset="0"/>
              </a:rPr>
              <a:t>K(z)~</a:t>
            </a:r>
            <a:r>
              <a:rPr lang="en-US" sz="2000" dirty="0" err="1">
                <a:solidFill>
                  <a:srgbClr val="0033CC"/>
                </a:solidFill>
                <a:latin typeface="Verdana" pitchFamily="-108" charset="0"/>
              </a:rPr>
              <a:t>z</a:t>
            </a:r>
            <a:endParaRPr lang="en-US" sz="2000" dirty="0">
              <a:solidFill>
                <a:srgbClr val="0033CC"/>
              </a:solidFill>
              <a:latin typeface="Verdana" pitchFamily="-10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9000" y="4724400"/>
            <a:ext cx="12192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867400" y="3790890"/>
            <a:ext cx="1512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33CC"/>
                </a:solidFill>
                <a:latin typeface="Symbol" charset="2"/>
                <a:cs typeface="Symbol" charset="2"/>
              </a:rPr>
              <a:t>x</a:t>
            </a:r>
            <a:r>
              <a:rPr lang="en-US" sz="2000" b="1" dirty="0" smtClean="0">
                <a:solidFill>
                  <a:srgbClr val="0033CC"/>
                </a:solidFill>
                <a:latin typeface="Verdana" pitchFamily="-108" charset="0"/>
              </a:rPr>
              <a:t> ~ -12</a:t>
            </a:r>
            <a:endParaRPr lang="en-US" sz="2000" b="1" dirty="0">
              <a:solidFill>
                <a:srgbClr val="0033CC"/>
              </a:solidFill>
              <a:latin typeface="Verdana" pitchFamily="-108" charset="0"/>
            </a:endParaRPr>
          </a:p>
        </p:txBody>
      </p:sp>
      <p:graphicFrame>
        <p:nvGraphicFramePr>
          <p:cNvPr id="561154" name="Content Placeholder 6"/>
          <p:cNvGraphicFramePr>
            <a:graphicFrameLocks noChangeAspect="1"/>
          </p:cNvGraphicFramePr>
          <p:nvPr/>
        </p:nvGraphicFramePr>
        <p:xfrm>
          <a:off x="2112963" y="1703388"/>
          <a:ext cx="4516437" cy="784225"/>
        </p:xfrm>
        <a:graphic>
          <a:graphicData uri="http://schemas.openxmlformats.org/presentationml/2006/ole">
            <p:oleObj spid="_x0000_s561154" name="Equation" r:id="rId5" imgW="2781300" imgH="482600" progId="Equation.3">
              <p:embed/>
            </p:oleObj>
          </a:graphicData>
        </a:graphic>
      </p:graphicFrame>
      <p:graphicFrame>
        <p:nvGraphicFramePr>
          <p:cNvPr id="11" name="Content Placeholder 6"/>
          <p:cNvGraphicFramePr>
            <a:graphicFrameLocks noChangeAspect="1"/>
          </p:cNvGraphicFramePr>
          <p:nvPr/>
        </p:nvGraphicFramePr>
        <p:xfrm>
          <a:off x="7010400" y="4876800"/>
          <a:ext cx="2041525" cy="742950"/>
        </p:xfrm>
        <a:graphic>
          <a:graphicData uri="http://schemas.openxmlformats.org/presentationml/2006/ole">
            <p:oleObj spid="_x0000_s561157" name="Equation" r:id="rId6" imgW="1257300" imgH="457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687"/>
            <a:ext cx="9144000" cy="8778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Energy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rays: non-thermal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486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Particles accelerated in extreme environments interact with medium</a:t>
            </a:r>
          </a:p>
          <a:p>
            <a:pPr lvl="1"/>
            <a:r>
              <a:rPr lang="en-US" sz="2400" dirty="0" smtClean="0"/>
              <a:t>Gas and dust; Radiation fields – Radio, IR, Optical, …; </a:t>
            </a:r>
          </a:p>
          <a:p>
            <a:pPr lvl="1">
              <a:buNone/>
            </a:pPr>
            <a:r>
              <a:rPr lang="en-US" sz="2400" dirty="0" smtClean="0"/>
              <a:t>	Intergalactic Magnetic Fields, …</a:t>
            </a:r>
          </a:p>
          <a:p>
            <a:r>
              <a:rPr lang="en-US" sz="2400" dirty="0" smtClean="0"/>
              <a:t>Gamma rays traveling to us!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HE: 30 </a:t>
            </a:r>
            <a:r>
              <a:rPr lang="en-US" sz="2400" dirty="0" err="1" smtClean="0">
                <a:solidFill>
                  <a:srgbClr val="FF0000"/>
                </a:solidFill>
              </a:rPr>
              <a:t>MeV</a:t>
            </a:r>
            <a:r>
              <a:rPr lang="en-US" sz="2400" dirty="0" smtClean="0">
                <a:solidFill>
                  <a:srgbClr val="FF0000"/>
                </a:solidFill>
              </a:rPr>
              <a:t> to 30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VHE: 30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r>
              <a:rPr lang="en-US" sz="2400" dirty="0" smtClean="0">
                <a:solidFill>
                  <a:srgbClr val="FF0000"/>
                </a:solidFill>
              </a:rPr>
              <a:t> to 30 TeV</a:t>
            </a:r>
          </a:p>
          <a:p>
            <a:pPr lvl="1"/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/>
              <a:t>No deflection from magnetic fields, gammas point ~ to the sources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Magnetic field in the galaxy: ~ 1</a:t>
            </a:r>
            <a:r>
              <a:rPr lang="en-US" sz="2000" dirty="0" smtClean="0">
                <a:latin typeface="Symbol" charset="2"/>
              </a:rPr>
              <a:t>m</a:t>
            </a:r>
            <a:r>
              <a:rPr lang="en-US" sz="2000" dirty="0" smtClean="0"/>
              <a:t>G</a:t>
            </a:r>
          </a:p>
          <a:p>
            <a:pPr lvl="1">
              <a:lnSpc>
                <a:spcPct val="80000"/>
              </a:lnSpc>
              <a:buFont typeface="Wingdings" charset="2"/>
              <a:buNone/>
            </a:pPr>
            <a:r>
              <a:rPr lang="en-US" sz="2000" dirty="0" smtClean="0"/>
              <a:t>	R (pc) = 0.01p (TeV) / B (</a:t>
            </a:r>
            <a:r>
              <a:rPr lang="en-US" sz="2000" dirty="0" err="1" smtClean="0">
                <a:latin typeface="Symbol" charset="2"/>
              </a:rPr>
              <a:t>m</a:t>
            </a:r>
            <a:r>
              <a:rPr lang="en-US" sz="2000" dirty="0" err="1" smtClean="0"/>
              <a:t>G</a:t>
            </a:r>
            <a:r>
              <a:rPr lang="en-US" sz="2000" dirty="0" smtClean="0"/>
              <a:t>)</a:t>
            </a:r>
          </a:p>
          <a:p>
            <a:pPr lvl="1">
              <a:lnSpc>
                <a:spcPct val="80000"/>
              </a:lnSpc>
              <a:buFont typeface="Wingdings" charset="2"/>
              <a:buNone/>
            </a:pPr>
            <a:r>
              <a:rPr lang="en-US" sz="2000" dirty="0" smtClean="0"/>
              <a:t>	=&gt; for </a:t>
            </a:r>
            <a:r>
              <a:rPr lang="en-US" sz="2000" dirty="0" err="1" smtClean="0"/>
              <a:t>p</a:t>
            </a:r>
            <a:r>
              <a:rPr lang="en-US" sz="2000" dirty="0" smtClean="0"/>
              <a:t> of 300 </a:t>
            </a:r>
            <a:r>
              <a:rPr lang="en-US" sz="2000" dirty="0" err="1" smtClean="0"/>
              <a:t>PeV</a:t>
            </a:r>
            <a:r>
              <a:rPr lang="en-US" sz="2000" dirty="0" smtClean="0"/>
              <a:t> @ GC the directional information is lost</a:t>
            </a:r>
          </a:p>
          <a:p>
            <a:pPr lvl="1">
              <a:lnSpc>
                <a:spcPct val="80000"/>
              </a:lnSpc>
              <a:buFont typeface="Symbol" pitchFamily="-108" charset="2"/>
              <a:buChar char=""/>
            </a:pPr>
            <a:r>
              <a:rPr lang="en-US" sz="2000" dirty="0" smtClean="0"/>
              <a:t>Gamma rays can trace cosmic rays at energies ~10x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Large mean free path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Regions otherwise opaque can be transparent to X/</a:t>
            </a:r>
            <a:r>
              <a:rPr lang="en-US" sz="2000" dirty="0" err="1" smtClean="0">
                <a:latin typeface="Symbol" charset="2"/>
              </a:rPr>
              <a:t>g</a:t>
            </a:r>
            <a:endParaRPr lang="en-US" sz="2000" dirty="0" smtClean="0">
              <a:latin typeface="Symbol" charset="2"/>
            </a:endParaRPr>
          </a:p>
          <a:p>
            <a:pPr>
              <a:lnSpc>
                <a:spcPct val="80000"/>
              </a:lnSpc>
            </a:pPr>
            <a:endParaRPr lang="en-US" sz="2000" dirty="0" smtClean="0">
              <a:latin typeface="Symbol" charset="2"/>
            </a:endParaRPr>
          </a:p>
          <a:p>
            <a:pPr>
              <a:lnSpc>
                <a:spcPct val="80000"/>
              </a:lnSpc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184" y="6396335"/>
            <a:ext cx="8805416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Studying  Gamma Rays allows us to see these aspects of the Universe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 rot="19908354">
            <a:off x="5812362" y="2330866"/>
            <a:ext cx="2952355" cy="830997"/>
          </a:xfrm>
          <a:prstGeom prst="rect">
            <a:avLst/>
          </a:prstGeom>
          <a:solidFill>
            <a:srgbClr val="FDF43B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Plus: “new” particles (e.g. Dark Matter)</a:t>
            </a:r>
            <a:endParaRPr lang="en-US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858214-8E4F-FC4B-9066-AD7616CE2578}" type="slidenum">
              <a:rPr lang="it-IT" smtClean="0"/>
              <a:pPr/>
              <a:t>40</a:t>
            </a:fld>
            <a:endParaRPr lang="it-IT" smtClean="0"/>
          </a:p>
        </p:txBody>
      </p:sp>
      <p:pic>
        <p:nvPicPr>
          <p:cNvPr id="27651" name="Picture 8"/>
          <p:cNvPicPr>
            <a:picLocks noChangeAspect="1" noChangeArrowheads="1"/>
          </p:cNvPicPr>
          <p:nvPr/>
        </p:nvPicPr>
        <p:blipFill>
          <a:blip r:embed="rId3"/>
          <a:srcRect l="3998" t="10719" r="45911" b="1820"/>
          <a:stretch>
            <a:fillRect/>
          </a:stretch>
        </p:blipFill>
        <p:spPr bwMode="auto">
          <a:xfrm>
            <a:off x="468313" y="2276475"/>
            <a:ext cx="322738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125538"/>
            <a:ext cx="4572000" cy="5329237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1800">
                <a:latin typeface="Comic Sans MS" charset="0"/>
              </a:rPr>
              <a:t>z = 1.8 ± 0.4 </a:t>
            </a:r>
          </a:p>
          <a:p>
            <a:pPr eaLnBrk="1" hangingPunct="1">
              <a:lnSpc>
                <a:spcPct val="140000"/>
              </a:lnSpc>
            </a:pPr>
            <a:r>
              <a:rPr lang="en-US" sz="1800">
                <a:latin typeface="Comic Sans MS" charset="0"/>
              </a:rPr>
              <a:t>one of the brightest GRBs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800">
                <a:latin typeface="Comic Sans MS" charset="0"/>
              </a:rPr>
              <a:t>	observed by LAT	</a:t>
            </a:r>
          </a:p>
          <a:p>
            <a:pPr eaLnBrk="1" hangingPunct="1">
              <a:lnSpc>
                <a:spcPct val="140000"/>
              </a:lnSpc>
            </a:pPr>
            <a:r>
              <a:rPr lang="en-US" sz="1800">
                <a:latin typeface="Comic Sans MS" charset="0"/>
              </a:rPr>
              <a:t>after prompt phase, power-low emission persists in the LAT data as late as 1 ks post trigger: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800">
                <a:latin typeface="Comic Sans MS" charset="0"/>
              </a:rPr>
              <a:t>	highest E photon so far detected: 33.4 GeV, 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82 s</a:t>
            </a:r>
            <a:r>
              <a:rPr lang="en-US" sz="1800">
                <a:latin typeface="Comic Sans MS" charset="0"/>
              </a:rPr>
              <a:t> after GBM trigger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200">
                <a:latin typeface="Comic Sans MS" charset="0"/>
                <a:ea typeface="Arial" charset="0"/>
                <a:cs typeface="Arial" charset="0"/>
              </a:rPr>
              <a:t>	</a:t>
            </a:r>
            <a:r>
              <a:rPr lang="en-US" sz="1800">
                <a:latin typeface="Comic Sans MS" charset="0"/>
                <a:ea typeface="Arial" charset="0"/>
                <a:cs typeface="Arial" charset="0"/>
              </a:rPr>
              <a:t>[expected from Ellis &amp; al. 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Arial" charset="0"/>
                <a:cs typeface="Arial" charset="0"/>
              </a:rPr>
              <a:t>(26 ± 13) s</a:t>
            </a:r>
            <a:r>
              <a:rPr lang="en-US" sz="1800">
                <a:latin typeface="Comic Sans MS" charset="0"/>
                <a:ea typeface="Arial" charset="0"/>
                <a:cs typeface="Arial" charset="0"/>
              </a:rPr>
              <a:t>]</a:t>
            </a:r>
            <a:endParaRPr lang="en-US" sz="1800">
              <a:latin typeface="Comic Sans MS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en-US" sz="1800">
                <a:latin typeface="Comic Sans MS" charset="0"/>
              </a:rPr>
              <a:t>much weaker constraints on LIV E</a:t>
            </a:r>
            <a:r>
              <a:rPr lang="en-US" sz="1800" baseline="-25000">
                <a:latin typeface="Comic Sans MS" charset="0"/>
              </a:rPr>
              <a:t>s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800" baseline="-25000">
                <a:latin typeface="Comic Sans MS" charset="0"/>
              </a:rPr>
              <a:t>	</a:t>
            </a:r>
            <a:endParaRPr lang="en-US" sz="1800">
              <a:latin typeface="Comic Sans MS" charset="0"/>
            </a:endParaRPr>
          </a:p>
          <a:p>
            <a:pPr eaLnBrk="1" hangingPunct="1">
              <a:lnSpc>
                <a:spcPct val="140000"/>
              </a:lnSpc>
            </a:pPr>
            <a:endParaRPr lang="en-US" sz="1800">
              <a:latin typeface="Comic Sans MS" charset="0"/>
            </a:endParaRPr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chemeClr val="hlink"/>
                </a:solidFill>
                <a:latin typeface="+mj-lt"/>
              </a:rPr>
              <a:t> BUT: 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Fermi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GRB 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090510     GRB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090902</a:t>
            </a:r>
          </a:p>
        </p:txBody>
      </p:sp>
      <p:sp>
        <p:nvSpPr>
          <p:cNvPr id="148484" name="Rectangle 3"/>
          <p:cNvSpPr>
            <a:spLocks noChangeArrowheads="1"/>
          </p:cNvSpPr>
          <p:nvPr/>
        </p:nvSpPr>
        <p:spPr bwMode="auto">
          <a:xfrm>
            <a:off x="0" y="1025525"/>
            <a:ext cx="4572000" cy="5832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err="1">
                <a:latin typeface="Comic Sans MS" charset="0"/>
              </a:rPr>
              <a:t>z</a:t>
            </a:r>
            <a:r>
              <a:rPr lang="en-US" sz="1800" dirty="0">
                <a:latin typeface="Comic Sans MS" charset="0"/>
              </a:rPr>
              <a:t> = 0.903 </a:t>
            </a: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± 0.003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Comic Sans MS" charset="0"/>
              </a:rPr>
              <a:t>prompt spectrum detected, significant deviation from Band function at high 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High energy photon detected: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	31 </a:t>
            </a:r>
            <a:r>
              <a:rPr lang="en-US" sz="1800" dirty="0" err="1">
                <a:latin typeface="Comic Sans MS" charset="0"/>
                <a:ea typeface="Arial" charset="0"/>
                <a:cs typeface="Arial" charset="0"/>
              </a:rPr>
              <a:t>GeV</a:t>
            </a: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 at T</a:t>
            </a:r>
            <a:r>
              <a:rPr lang="en-US" sz="1800" baseline="-25000" dirty="0">
                <a:latin typeface="Comic Sans MS" charset="0"/>
                <a:ea typeface="Arial" charset="0"/>
                <a:cs typeface="Arial" charset="0"/>
              </a:rPr>
              <a:t>o</a:t>
            </a: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 +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Arial" charset="0"/>
                <a:cs typeface="Arial" charset="0"/>
              </a:rPr>
              <a:t>0.83 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Arial" charset="0"/>
                <a:cs typeface="Arial" charset="0"/>
              </a:rPr>
              <a:t>s</a:t>
            </a:r>
            <a:endParaRPr lang="en-US" sz="1800" dirty="0">
              <a:solidFill>
                <a:srgbClr val="FF0000"/>
              </a:solidFill>
              <a:latin typeface="Comic Sans MS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	[expected from Ellis &amp; al. 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  <a:ea typeface="Arial" charset="0"/>
                <a:cs typeface="Arial" charset="0"/>
              </a:rPr>
              <a:t>(12 ± 5) 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  <a:ea typeface="Arial" charset="0"/>
                <a:cs typeface="Arial" charset="0"/>
              </a:rPr>
              <a:t>s</a:t>
            </a:r>
            <a:r>
              <a:rPr lang="en-US" sz="1800" dirty="0">
                <a:latin typeface="Comic Sans MS" charset="0"/>
                <a:ea typeface="Arial" charset="0"/>
                <a:cs typeface="Arial" charset="0"/>
              </a:rPr>
              <a:t>]</a:t>
            </a:r>
            <a:endParaRPr lang="en-US" sz="1800" dirty="0">
              <a:latin typeface="Comic Sans MS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Comic Sans MS" charset="0"/>
              </a:rPr>
              <a:t>tight constraint on Lorentz Invariance Violation: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Tx/>
              <a:buChar char="–"/>
            </a:pPr>
            <a:r>
              <a:rPr lang="en-US" sz="1800" dirty="0">
                <a:latin typeface="Comic Sans MS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sz="1800" baseline="-25000" dirty="0">
                <a:latin typeface="Comic Sans MS" charset="0"/>
                <a:ea typeface="ＭＳ Ｐゴシック" charset="-128"/>
                <a:cs typeface="ＭＳ Ｐゴシック" charset="-128"/>
              </a:rPr>
              <a:t>s1</a:t>
            </a:r>
            <a:r>
              <a:rPr lang="en-US" sz="1800" dirty="0">
                <a:latin typeface="Comic Sans MS" charset="0"/>
                <a:ea typeface="ＭＳ Ｐゴシック" charset="-128"/>
                <a:cs typeface="ＭＳ Ｐゴシック" charset="-128"/>
              </a:rPr>
              <a:t> = M</a:t>
            </a:r>
            <a:r>
              <a:rPr lang="en-US" sz="1800" baseline="-25000" dirty="0">
                <a:latin typeface="Comic Sans MS" charset="0"/>
                <a:ea typeface="ＭＳ Ｐゴシック" charset="-128"/>
                <a:cs typeface="ＭＳ Ｐゴシック" charset="-128"/>
              </a:rPr>
              <a:t>QG</a:t>
            </a:r>
            <a:r>
              <a:rPr lang="en-US" sz="1800" dirty="0">
                <a:latin typeface="Comic Sans MS" charset="0"/>
                <a:ea typeface="ＭＳ Ｐゴシック" charset="-128"/>
                <a:cs typeface="ＭＳ Ｐゴシック" charset="-128"/>
              </a:rPr>
              <a:t> &gt; several </a:t>
            </a:r>
            <a:r>
              <a:rPr lang="en-US" sz="1800" dirty="0" err="1">
                <a:latin typeface="Comic Sans MS" charset="0"/>
                <a:ea typeface="ＭＳ Ｐゴシック" charset="-128"/>
                <a:cs typeface="ＭＳ Ｐゴシック" charset="-128"/>
              </a:rPr>
              <a:t>M</a:t>
            </a:r>
            <a:r>
              <a:rPr lang="en-US" sz="1800" baseline="-25000" dirty="0" err="1">
                <a:latin typeface="Comic Sans MS" charset="0"/>
                <a:ea typeface="ＭＳ Ｐゴシック" charset="-128"/>
                <a:cs typeface="ＭＳ Ｐゴシック" charset="-128"/>
              </a:rPr>
              <a:t>Planck</a:t>
            </a:r>
            <a:endParaRPr lang="en-US" sz="1800" baseline="-25000" dirty="0"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304800" y="6400800"/>
            <a:ext cx="6985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=&gt; Fermi rules</a:t>
            </a:r>
            <a:r>
              <a:rPr lang="en-US" dirty="0" smtClean="0"/>
              <a:t>, and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order violations appear unlikely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8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8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8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8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8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8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8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 build="p"/>
      <p:bldP spid="1484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</a:t>
            </a:r>
            <a:r>
              <a:rPr lang="en-US" baseline="30000" smtClean="0"/>
              <a:t>nd</a:t>
            </a:r>
            <a:r>
              <a:rPr lang="en-US" smtClean="0"/>
              <a:t> order? Cherenkov rules!</a:t>
            </a: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AA5187-D571-A341-9D6B-78009C8BD059}" type="slidenum">
              <a:rPr lang="it-IT" smtClean="0"/>
              <a:pPr/>
              <a:t>41</a:t>
            </a:fld>
            <a:endParaRPr lang="it-IT" smtClean="0"/>
          </a:p>
        </p:txBody>
      </p:sp>
      <p:sp>
        <p:nvSpPr>
          <p:cNvPr id="29701" name="TextBox 9"/>
          <p:cNvSpPr txBox="1">
            <a:spLocks noChangeArrowheads="1"/>
          </p:cNvSpPr>
          <p:nvPr/>
        </p:nvSpPr>
        <p:spPr bwMode="auto">
          <a:xfrm>
            <a:off x="304800" y="3200400"/>
            <a:ext cx="4692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s2</a:t>
            </a:r>
            <a:r>
              <a:rPr lang="en-US"/>
              <a:t> &gt; 6 10</a:t>
            </a:r>
            <a:r>
              <a:rPr lang="en-US" baseline="30000"/>
              <a:t>10 </a:t>
            </a:r>
            <a:r>
              <a:rPr lang="en-US"/>
              <a:t>GeV (~10</a:t>
            </a:r>
            <a:r>
              <a:rPr lang="en-US" baseline="30000"/>
              <a:t>-9 </a:t>
            </a:r>
            <a:r>
              <a:rPr lang="en-US"/>
              <a:t>M</a:t>
            </a:r>
            <a:r>
              <a:rPr lang="en-US" sz="1600" baseline="-25000"/>
              <a:t>P</a:t>
            </a:r>
            <a:r>
              <a:rPr lang="en-US"/>
              <a:t>) (HESS, MAGIC)</a:t>
            </a:r>
          </a:p>
        </p:txBody>
      </p:sp>
      <p:graphicFrame>
        <p:nvGraphicFramePr>
          <p:cNvPr id="453637" name="Content Placeholder 6"/>
          <p:cNvGraphicFramePr>
            <a:graphicFrameLocks noChangeAspect="1"/>
          </p:cNvGraphicFramePr>
          <p:nvPr/>
        </p:nvGraphicFramePr>
        <p:xfrm>
          <a:off x="182563" y="1371600"/>
          <a:ext cx="5943306" cy="1066800"/>
        </p:xfrm>
        <a:graphic>
          <a:graphicData uri="http://schemas.openxmlformats.org/presentationml/2006/ole">
            <p:oleObj spid="_x0000_s453637" name="Equation" r:id="rId3" imgW="2832100" imgH="508000" progId="Equation.3">
              <p:embed/>
            </p:oleObj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72122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A no-loss situation: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if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propagation is standard, cosmology with AGN</a:t>
            </a:r>
            <a:endParaRPr lang="en-GB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69C088-5188-5E43-A838-D695B21BB7F3}" type="slidenum">
              <a:rPr lang="it-IT" smtClean="0"/>
              <a:pPr/>
              <a:t>42</a:t>
            </a:fld>
            <a:endParaRPr lang="it-IT" smtClean="0"/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0" y="76200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If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propagation is standard, cosmology with AGN</a:t>
            </a:r>
            <a:endParaRPr lang="en-GB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0" y="14128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GB"/>
              <a:t>	GRH  depends on the </a:t>
            </a:r>
            <a:r>
              <a:rPr lang="en-GB">
                <a:sym typeface="Symbol" charset="2"/>
              </a:rPr>
              <a:t></a:t>
            </a:r>
            <a:r>
              <a:rPr lang="en-GB"/>
              <a:t>–ray path and there the </a:t>
            </a:r>
            <a:r>
              <a:rPr lang="en-GB" b="1" u="sng">
                <a:sym typeface="Symbol" charset="2"/>
              </a:rPr>
              <a:t>Hubble constant and the cosmological densities</a:t>
            </a:r>
            <a:r>
              <a:rPr lang="en-GB">
                <a:sym typeface="Symbol" charset="2"/>
              </a:rPr>
              <a:t> </a:t>
            </a:r>
            <a:r>
              <a:rPr lang="en-GB"/>
              <a:t>enter =&gt; if EBL density and intrinsic spectra are known, the GRH might be used as a </a:t>
            </a:r>
            <a:r>
              <a:rPr lang="en-GB" b="1">
                <a:solidFill>
                  <a:srgbClr val="CC00FF"/>
                </a:solidFill>
              </a:rPr>
              <a:t>distance estimator</a:t>
            </a:r>
            <a:endParaRPr lang="en-GB" b="1">
              <a:solidFill>
                <a:srgbClr val="CC00FF"/>
              </a:solidFill>
              <a:sym typeface="Symbol" charset="2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0" y="3573463"/>
            <a:ext cx="914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GB"/>
              <a:t>	</a:t>
            </a:r>
            <a:r>
              <a:rPr lang="en-GB" sz="1700"/>
              <a:t>GRH behaves differently than other observables already used for cosmology measurements.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0" y="4005263"/>
            <a:ext cx="4514850" cy="2852737"/>
            <a:chOff x="793" y="845"/>
            <a:chExt cx="4490" cy="3080"/>
          </a:xfrm>
        </p:grpSpPr>
        <p:pic>
          <p:nvPicPr>
            <p:cNvPr id="47113" name="Picture 9" descr="cosmolog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3" y="845"/>
              <a:ext cx="4448" cy="3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4" name="Text Box 10"/>
            <p:cNvSpPr txBox="1">
              <a:spLocks noChangeArrowheads="1"/>
            </p:cNvSpPr>
            <p:nvPr/>
          </p:nvSpPr>
          <p:spPr bwMode="auto">
            <a:xfrm>
              <a:off x="3017" y="845"/>
              <a:ext cx="2013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bg2"/>
                  </a:solidFill>
                  <a:latin typeface="Verdana" charset="0"/>
                </a:rPr>
                <a:t>Blanch &amp; Martinez 2004</a:t>
              </a:r>
              <a:endParaRPr lang="de-DE" sz="1200">
                <a:solidFill>
                  <a:schemeClr val="bg2"/>
                </a:solidFill>
                <a:latin typeface="Verdana" charset="0"/>
              </a:endParaRPr>
            </a:p>
          </p:txBody>
        </p:sp>
        <p:sp>
          <p:nvSpPr>
            <p:cNvPr id="47115" name="Text Box 11"/>
            <p:cNvSpPr txBox="1">
              <a:spLocks noChangeArrowheads="1"/>
            </p:cNvSpPr>
            <p:nvPr/>
          </p:nvSpPr>
          <p:spPr bwMode="auto">
            <a:xfrm>
              <a:off x="3969" y="2571"/>
              <a:ext cx="1314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bg2"/>
                  </a:solidFill>
                  <a:latin typeface="Verdana" charset="0"/>
                </a:rPr>
                <a:t>Simulated</a:t>
              </a:r>
            </a:p>
            <a:p>
              <a:r>
                <a:rPr lang="en-US" sz="1200">
                  <a:solidFill>
                    <a:schemeClr val="bg2"/>
                  </a:solidFill>
                  <a:latin typeface="Verdana" charset="0"/>
                </a:rPr>
                <a:t>measurements</a:t>
              </a:r>
              <a:endParaRPr lang="de-DE" sz="1200">
                <a:solidFill>
                  <a:schemeClr val="bg2"/>
                </a:solidFill>
                <a:latin typeface="Verdana" charset="0"/>
              </a:endParaRPr>
            </a:p>
          </p:txBody>
        </p:sp>
        <p:sp>
          <p:nvSpPr>
            <p:cNvPr id="47116" name="Line 12"/>
            <p:cNvSpPr>
              <a:spLocks noChangeShapeType="1"/>
            </p:cNvSpPr>
            <p:nvPr/>
          </p:nvSpPr>
          <p:spPr bwMode="auto">
            <a:xfrm>
              <a:off x="1837" y="1480"/>
              <a:ext cx="0" cy="317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17" name="Text Box 13"/>
            <p:cNvSpPr txBox="1">
              <a:spLocks noChangeArrowheads="1"/>
            </p:cNvSpPr>
            <p:nvPr/>
          </p:nvSpPr>
          <p:spPr bwMode="auto">
            <a:xfrm>
              <a:off x="1290" y="1479"/>
              <a:ext cx="567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Mkn 421</a:t>
              </a:r>
            </a:p>
            <a:p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Mkn 501</a:t>
              </a:r>
              <a:endParaRPr lang="de-DE" sz="700">
                <a:solidFill>
                  <a:srgbClr val="FF0000"/>
                </a:solidFill>
                <a:latin typeface="Verdana" charset="0"/>
              </a:endParaRPr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>
              <a:off x="2109" y="1480"/>
              <a:ext cx="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19" name="Text Box 15"/>
            <p:cNvSpPr txBox="1">
              <a:spLocks noChangeArrowheads="1"/>
            </p:cNvSpPr>
            <p:nvPr/>
          </p:nvSpPr>
          <p:spPr bwMode="auto">
            <a:xfrm>
              <a:off x="1248" y="1188"/>
              <a:ext cx="857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1ES1959+650</a:t>
              </a:r>
            </a:p>
            <a:p>
              <a:pPr algn="r"/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Mkn 180</a:t>
              </a:r>
            </a:p>
            <a:p>
              <a:pPr algn="r"/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1ES 2344+514</a:t>
              </a:r>
              <a:endParaRPr lang="de-DE" sz="700">
                <a:solidFill>
                  <a:srgbClr val="FF0000"/>
                </a:solidFill>
                <a:latin typeface="Verdana" charset="0"/>
              </a:endParaRPr>
            </a:p>
          </p:txBody>
        </p:sp>
        <p:sp>
          <p:nvSpPr>
            <p:cNvPr id="47120" name="Line 16"/>
            <p:cNvSpPr>
              <a:spLocks noChangeShapeType="1"/>
            </p:cNvSpPr>
            <p:nvPr/>
          </p:nvSpPr>
          <p:spPr bwMode="auto">
            <a:xfrm>
              <a:off x="2653" y="1298"/>
              <a:ext cx="0" cy="499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>
              <a:off x="2290" y="1162"/>
              <a:ext cx="0" cy="6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2" name="Text Box 18"/>
            <p:cNvSpPr txBox="1">
              <a:spLocks noChangeArrowheads="1"/>
            </p:cNvSpPr>
            <p:nvPr/>
          </p:nvSpPr>
          <p:spPr bwMode="auto">
            <a:xfrm>
              <a:off x="1701" y="1052"/>
              <a:ext cx="795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PKS2005-489</a:t>
              </a:r>
              <a:endParaRPr lang="de-DE" sz="700">
                <a:solidFill>
                  <a:srgbClr val="FF0000"/>
                </a:solidFill>
                <a:latin typeface="Verdana" charset="0"/>
              </a:endParaRPr>
            </a:p>
          </p:txBody>
        </p:sp>
        <p:sp>
          <p:nvSpPr>
            <p:cNvPr id="47123" name="Line 19"/>
            <p:cNvSpPr>
              <a:spLocks noChangeShapeType="1"/>
            </p:cNvSpPr>
            <p:nvPr/>
          </p:nvSpPr>
          <p:spPr bwMode="auto">
            <a:xfrm>
              <a:off x="2971" y="1207"/>
              <a:ext cx="0" cy="5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>
              <a:off x="3107" y="1253"/>
              <a:ext cx="0" cy="499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5" name="Text Box 21"/>
            <p:cNvSpPr txBox="1">
              <a:spLocks noChangeArrowheads="1"/>
            </p:cNvSpPr>
            <p:nvPr/>
          </p:nvSpPr>
          <p:spPr bwMode="auto">
            <a:xfrm>
              <a:off x="3104" y="1226"/>
              <a:ext cx="916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  <a:latin typeface="Verdana" charset="0"/>
                </a:rPr>
                <a:t>1ES1218+304</a:t>
              </a:r>
            </a:p>
            <a:p>
              <a:r>
                <a:rPr lang="en-US" sz="800">
                  <a:solidFill>
                    <a:srgbClr val="FF0000"/>
                  </a:solidFill>
                  <a:latin typeface="Verdana" charset="0"/>
                </a:rPr>
                <a:t>1ES1101-232</a:t>
              </a:r>
              <a:endParaRPr lang="de-DE" sz="800">
                <a:solidFill>
                  <a:srgbClr val="FF0000"/>
                </a:solidFill>
                <a:latin typeface="Verdana" charset="0"/>
              </a:endParaRPr>
            </a:p>
          </p:txBody>
        </p:sp>
        <p:sp>
          <p:nvSpPr>
            <p:cNvPr id="47126" name="Text Box 22"/>
            <p:cNvSpPr txBox="1">
              <a:spLocks noChangeArrowheads="1"/>
            </p:cNvSpPr>
            <p:nvPr/>
          </p:nvSpPr>
          <p:spPr bwMode="auto">
            <a:xfrm>
              <a:off x="2924" y="1099"/>
              <a:ext cx="687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H2356-309</a:t>
              </a:r>
              <a:endParaRPr lang="de-DE" sz="700">
                <a:solidFill>
                  <a:srgbClr val="FF0000"/>
                </a:solidFill>
                <a:latin typeface="Verdana" charset="0"/>
              </a:endParaRPr>
            </a:p>
          </p:txBody>
        </p:sp>
        <p:sp>
          <p:nvSpPr>
            <p:cNvPr id="47127" name="Text Box 23"/>
            <p:cNvSpPr txBox="1">
              <a:spLocks noChangeArrowheads="1"/>
            </p:cNvSpPr>
            <p:nvPr/>
          </p:nvSpPr>
          <p:spPr bwMode="auto">
            <a:xfrm>
              <a:off x="2290" y="1070"/>
              <a:ext cx="827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PKS 2155-304</a:t>
              </a:r>
            </a:p>
            <a:p>
              <a:r>
                <a:rPr lang="en-US" sz="700">
                  <a:solidFill>
                    <a:srgbClr val="FF0000"/>
                  </a:solidFill>
                  <a:latin typeface="Verdana" charset="0"/>
                </a:rPr>
                <a:t>H1426+428</a:t>
              </a:r>
              <a:endParaRPr lang="de-DE" sz="700">
                <a:solidFill>
                  <a:srgbClr val="FF0000"/>
                </a:solidFill>
                <a:latin typeface="Verdana" charset="0"/>
              </a:endParaRPr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2109" y="1253"/>
              <a:ext cx="0" cy="54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111" name="Text Box 25"/>
          <p:cNvSpPr txBox="1">
            <a:spLocks noChangeArrowheads="1"/>
          </p:cNvSpPr>
          <p:nvPr/>
        </p:nvSpPr>
        <p:spPr bwMode="auto">
          <a:xfrm>
            <a:off x="468313" y="4508500"/>
            <a:ext cx="3851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Times New Roman" charset="0"/>
              </a:rPr>
              <a:t>EBL constraints are paving the way for the use of AGN to fit </a:t>
            </a:r>
            <a:r>
              <a:rPr lang="en-GB" sz="2400">
                <a:latin typeface="Symbol" charset="2"/>
              </a:rPr>
              <a:t>W</a:t>
            </a:r>
            <a:r>
              <a:rPr lang="en-GB" sz="2400" baseline="-25000">
                <a:latin typeface="Times New Roman" charset="0"/>
              </a:rPr>
              <a:t>M</a:t>
            </a:r>
            <a:r>
              <a:rPr lang="en-GB" sz="2400">
                <a:latin typeface="Times New Roman" charset="0"/>
              </a:rPr>
              <a:t> and </a:t>
            </a:r>
            <a:r>
              <a:rPr lang="en-GB" sz="2400">
                <a:latin typeface="Symbol" charset="2"/>
              </a:rPr>
              <a:t>W</a:t>
            </a:r>
            <a:r>
              <a:rPr lang="en-GB" sz="2400" baseline="-25000">
                <a:latin typeface="Symbol" charset="2"/>
              </a:rPr>
              <a:t>L</a:t>
            </a:r>
            <a:r>
              <a:rPr lang="en-GB">
                <a:latin typeface="Symbol" charset="2"/>
              </a:rPr>
              <a:t> </a:t>
            </a:r>
            <a:r>
              <a:rPr lang="en-GB" sz="2400">
                <a:latin typeface="Times New Roman" charset="0"/>
              </a:rPr>
              <a:t>…</a:t>
            </a:r>
            <a:endParaRPr lang="en-GB" sz="2400">
              <a:latin typeface="Symbol" charset="2"/>
            </a:endParaRPr>
          </a:p>
        </p:txBody>
      </p:sp>
      <p:pic>
        <p:nvPicPr>
          <p:cNvPr id="47112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603500"/>
            <a:ext cx="7162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CF4CD5-21CC-AC4B-8ED9-CC7AF69D81B6}" type="slidenum">
              <a:rPr lang="it-IT" smtClean="0"/>
              <a:pPr/>
              <a:t>43</a:t>
            </a:fld>
            <a:endParaRPr lang="it-IT" smtClean="0"/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3808413" y="76200"/>
            <a:ext cx="533558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2800">
                <a:solidFill>
                  <a:srgbClr val="FF0000"/>
                </a:solidFill>
                <a:latin typeface="+mj-lt"/>
              </a:rPr>
              <a:t>Determination of H</a:t>
            </a:r>
            <a:r>
              <a:rPr lang="en-GB" sz="2800" baseline="-25000">
                <a:solidFill>
                  <a:srgbClr val="FF0000"/>
                </a:solidFill>
                <a:latin typeface="+mj-lt"/>
              </a:rPr>
              <a:t>0</a:t>
            </a:r>
            <a:r>
              <a:rPr lang="en-GB" sz="280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2800">
                <a:solidFill>
                  <a:srgbClr val="FF0000"/>
                </a:solidFill>
                <a:latin typeface="+mj-lt"/>
                <a:sym typeface="Symbol" charset="2"/>
              </a:rPr>
              <a:t></a:t>
            </a:r>
            <a:r>
              <a:rPr lang="en-GB" sz="2800" baseline="-25000">
                <a:solidFill>
                  <a:srgbClr val="FF0000"/>
                </a:solidFill>
                <a:latin typeface="+mj-lt"/>
                <a:sym typeface="Symbol" charset="2"/>
              </a:rPr>
              <a:t>M</a:t>
            </a:r>
            <a:r>
              <a:rPr lang="en-GB" sz="2800">
                <a:solidFill>
                  <a:srgbClr val="FF0000"/>
                </a:solidFill>
                <a:latin typeface="+mj-lt"/>
                <a:sym typeface="Symbol" charset="2"/>
              </a:rPr>
              <a:t> , </a:t>
            </a:r>
            <a:r>
              <a:rPr lang="en-GB" sz="2800" baseline="-25000">
                <a:solidFill>
                  <a:srgbClr val="FF0000"/>
                </a:solidFill>
                <a:latin typeface="+mj-lt"/>
                <a:ea typeface="Symbol" charset="2"/>
                <a:cs typeface="Symbol" charset="2"/>
                <a:sym typeface="Symbol" charset="2"/>
              </a:rPr>
              <a:t>L</a:t>
            </a:r>
            <a:endParaRPr lang="en-GB" sz="2800" baseline="-25000">
              <a:solidFill>
                <a:srgbClr val="FF0000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0" y="25908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GB"/>
              <a:t>	Using the foreseen precision on the GRH (distance at which </a:t>
            </a:r>
            <a:r>
              <a:rPr lang="en-GB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/>
              <a:t>(E,z)=1) measurements of 20 extrapolated AGN at z&gt;0.2, cosmological parameters can be fitted.</a:t>
            </a:r>
            <a:endParaRPr lang="en-GB">
              <a:sym typeface="Symbol" charset="2"/>
            </a:endParaRPr>
          </a:p>
        </p:txBody>
      </p:sp>
      <p:sp>
        <p:nvSpPr>
          <p:cNvPr id="49158" name="Rectangle 4"/>
          <p:cNvSpPr>
            <a:spLocks noChangeArrowheads="1"/>
          </p:cNvSpPr>
          <p:nvPr/>
        </p:nvSpPr>
        <p:spPr bwMode="auto">
          <a:xfrm>
            <a:off x="-228600" y="44958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GB"/>
              <a:t>	</a:t>
            </a:r>
            <a:r>
              <a:rPr lang="en-GB">
                <a:solidFill>
                  <a:schemeClr val="accent2"/>
                </a:solidFill>
              </a:rPr>
              <a:t>=&gt; The </a:t>
            </a:r>
            <a:r>
              <a:rPr lang="en-GB">
                <a:solidFill>
                  <a:schemeClr val="accent2"/>
                </a:solidFill>
                <a:latin typeface="Symbol" charset="2"/>
              </a:rPr>
              <a:t>Dc</a:t>
            </a:r>
            <a:r>
              <a:rPr lang="en-GB" baseline="30000">
                <a:solidFill>
                  <a:schemeClr val="accent2"/>
                </a:solidFill>
              </a:rPr>
              <a:t>2</a:t>
            </a:r>
            <a:r>
              <a:rPr lang="en-GB">
                <a:solidFill>
                  <a:schemeClr val="accent2"/>
                </a:solidFill>
              </a:rPr>
              <a:t>=2.3  2-parameter contour might improve by a factor 2 the 2004’ Supernovae combined result !</a:t>
            </a:r>
          </a:p>
        </p:txBody>
      </p:sp>
      <p:pic>
        <p:nvPicPr>
          <p:cNvPr id="4915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905000"/>
            <a:ext cx="379571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44450" y="960438"/>
          <a:ext cx="5822950" cy="1020762"/>
        </p:xfrm>
        <a:graphic>
          <a:graphicData uri="http://schemas.openxmlformats.org/presentationml/2006/ole">
            <p:oleObj spid="_x0000_s423938" name="Equation" r:id="rId5" imgW="3479800" imgH="609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515100" y="838200"/>
            <a:ext cx="2552700" cy="2622550"/>
            <a:chOff x="6362700" y="2057400"/>
            <a:chExt cx="2552700" cy="2622550"/>
          </a:xfrm>
        </p:grpSpPr>
        <p:pic>
          <p:nvPicPr>
            <p:cNvPr id="194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62700" y="2198687"/>
              <a:ext cx="2552700" cy="2481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9475" name="Text Box 11"/>
            <p:cNvSpPr txBox="1">
              <a:spLocks noChangeArrowheads="1"/>
            </p:cNvSpPr>
            <p:nvPr/>
          </p:nvSpPr>
          <p:spPr bwMode="auto">
            <a:xfrm>
              <a:off x="7734300" y="2057400"/>
              <a:ext cx="11430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dirty="0" err="1" smtClean="0">
                  <a:latin typeface="Times New Roman" pitchFamily="-112" charset="0"/>
                </a:rPr>
                <a:t>Begelman</a:t>
              </a:r>
              <a:r>
                <a:rPr lang="en-US" sz="1000" dirty="0" smtClean="0">
                  <a:latin typeface="Times New Roman" pitchFamily="-112" charset="0"/>
                </a:rPr>
                <a:t>/Navarro</a:t>
              </a:r>
              <a:endParaRPr lang="en-US" sz="1000" dirty="0">
                <a:latin typeface="Times New Roman" pitchFamily="-112" charset="0"/>
              </a:endParaRPr>
            </a:p>
          </p:txBody>
        </p:sp>
      </p:grp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86321" y="838200"/>
            <a:ext cx="4766679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+mj-lt"/>
              </a:rPr>
              <a:t>Measure rotation </a:t>
            </a:r>
            <a:r>
              <a:rPr lang="en-US" dirty="0">
                <a:latin typeface="+mj-lt"/>
              </a:rPr>
              <a:t>curves for galaxies: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186321" y="2238375"/>
            <a:ext cx="294541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+mj-lt"/>
              </a:rPr>
              <a:t>For large </a:t>
            </a:r>
            <a:r>
              <a:rPr lang="en-US" dirty="0" err="1">
                <a:latin typeface="+mj-lt"/>
              </a:rPr>
              <a:t>r</a:t>
            </a:r>
            <a:r>
              <a:rPr lang="en-US" dirty="0">
                <a:latin typeface="+mj-lt"/>
              </a:rPr>
              <a:t>,</a:t>
            </a:r>
            <a:r>
              <a:rPr lang="en-US" dirty="0" smtClean="0">
                <a:latin typeface="+mj-lt"/>
              </a:rPr>
              <a:t> we expect</a:t>
            </a:r>
            <a:r>
              <a:rPr lang="en-US" dirty="0">
                <a:latin typeface="+mj-lt"/>
              </a:rPr>
              <a:t>: </a:t>
            </a:r>
          </a:p>
        </p:txBody>
      </p:sp>
      <p:graphicFrame>
        <p:nvGraphicFramePr>
          <p:cNvPr id="19458" name="Object 2"/>
          <p:cNvGraphicFramePr>
            <a:graphicFrameLocks/>
          </p:cNvGraphicFramePr>
          <p:nvPr/>
        </p:nvGraphicFramePr>
        <p:xfrm>
          <a:off x="941388" y="2754312"/>
          <a:ext cx="3700462" cy="674688"/>
        </p:xfrm>
        <a:graphic>
          <a:graphicData uri="http://schemas.openxmlformats.org/presentationml/2006/ole">
            <p:oleObj spid="_x0000_s428034" name="Equation" r:id="rId5" imgW="1739900" imgH="406400" progId="Equation.3">
              <p:embed/>
            </p:oleObj>
          </a:graphicData>
        </a:graphic>
      </p:graphicFrame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447800" y="3429000"/>
            <a:ext cx="46482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3300"/>
                </a:solidFill>
                <a:latin typeface="+mj-lt"/>
              </a:rPr>
              <a:t>we see</a:t>
            </a:r>
            <a:r>
              <a:rPr lang="en-US" dirty="0">
                <a:solidFill>
                  <a:srgbClr val="FF3300"/>
                </a:solidFill>
                <a:latin typeface="+mj-lt"/>
              </a:rPr>
              <a:t>:</a:t>
            </a:r>
            <a:r>
              <a:rPr lang="en-US" dirty="0">
                <a:latin typeface="+mj-lt"/>
              </a:rPr>
              <a:t> flat or rising rotation curves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479800" y="1984375"/>
            <a:ext cx="2438400" cy="0"/>
          </a:xfrm>
          <a:prstGeom prst="line">
            <a:avLst/>
          </a:prstGeom>
          <a:noFill/>
          <a:ln w="19050">
            <a:solidFill>
              <a:srgbClr val="D20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657850" y="1371600"/>
            <a:ext cx="2857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solidFill>
                  <a:srgbClr val="000090"/>
                </a:solidFill>
                <a:latin typeface="Times New Roman" pitchFamily="-112" charset="0"/>
              </a:rPr>
              <a:t>r</a:t>
            </a:r>
            <a:endParaRPr lang="en-US" dirty="0">
              <a:solidFill>
                <a:srgbClr val="000090"/>
              </a:solidFill>
              <a:latin typeface="Times New Roman" pitchFamily="-112" charset="0"/>
            </a:endParaRPr>
          </a:p>
        </p:txBody>
      </p:sp>
      <p:sp>
        <p:nvSpPr>
          <p:cNvPr id="19467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63512"/>
            <a:ext cx="8229600" cy="10017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</a:rPr>
              <a:t>The Dark Matter Problem</a:t>
            </a: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76200" y="3962400"/>
            <a:ext cx="9067800" cy="646331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Hypothesized</a:t>
            </a:r>
            <a:r>
              <a:rPr lang="en-US" sz="1800" dirty="0" smtClean="0">
                <a:latin typeface="+mj-lt"/>
              </a:rPr>
              <a:t> solution</a:t>
            </a:r>
            <a:r>
              <a:rPr lang="en-US" sz="1800" dirty="0">
                <a:latin typeface="+mj-lt"/>
              </a:rPr>
              <a:t>: the visible galaxy is embedded in a much larger halo of </a:t>
            </a:r>
            <a:r>
              <a:rPr lang="en-US" sz="1800" dirty="0" smtClean="0">
                <a:latin typeface="+mj-lt"/>
              </a:rPr>
              <a:t>Dark Matter (neutral; weakly interacting; mix of particles and antiparticles - in SUSY </a:t>
            </a:r>
            <a:r>
              <a:rPr lang="en-US" sz="1800" dirty="0" err="1" smtClean="0">
                <a:latin typeface="+mj-lt"/>
              </a:rPr>
              <a:t>Majorana</a:t>
            </a:r>
            <a:r>
              <a:rPr lang="en-US" sz="1800" dirty="0" smtClean="0">
                <a:latin typeface="+mj-lt"/>
              </a:rPr>
              <a:t>) </a:t>
            </a:r>
            <a:endParaRPr lang="en-US" sz="1800" dirty="0">
              <a:latin typeface="+mj-lt"/>
            </a:endParaRPr>
          </a:p>
        </p:txBody>
      </p:sp>
      <p:pic>
        <p:nvPicPr>
          <p:cNvPr id="19469" name="Picture 13" descr="bullet_cluster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3595" y="4791075"/>
            <a:ext cx="2822331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TextBox 14"/>
          <p:cNvSpPr txBox="1">
            <a:spLocks noChangeArrowheads="1"/>
          </p:cNvSpPr>
          <p:nvPr/>
        </p:nvSpPr>
        <p:spPr bwMode="auto">
          <a:xfrm>
            <a:off x="3115523" y="5294312"/>
            <a:ext cx="16850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Famous</a:t>
            </a:r>
          </a:p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Bullet Cluster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72" name="Picture 16" descr="080998_Universe_Content_320.jpg"/>
          <p:cNvPicPr>
            <a:picLocks noChangeAspect="1"/>
          </p:cNvPicPr>
          <p:nvPr/>
        </p:nvPicPr>
        <p:blipFill>
          <a:blip r:embed="rId7" cstate="print"/>
          <a:srcRect b="54160"/>
          <a:stretch>
            <a:fillRect/>
          </a:stretch>
        </p:blipFill>
        <p:spPr bwMode="auto">
          <a:xfrm>
            <a:off x="485774" y="4733925"/>
            <a:ext cx="235444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0850" y="6432550"/>
            <a:ext cx="2133600" cy="365125"/>
          </a:xfrm>
        </p:spPr>
        <p:txBody>
          <a:bodyPr/>
          <a:lstStyle/>
          <a:p>
            <a:fld id="{C62DC593-DC75-784D-8362-118929EFC97F}" type="slidenum">
              <a:rPr lang="en-US" smtClean="0"/>
              <a:pPr/>
              <a:t>44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838200" y="1447800"/>
            <a:ext cx="5410200" cy="914400"/>
            <a:chOff x="152400" y="5562600"/>
            <a:chExt cx="3657600" cy="914400"/>
          </a:xfrm>
        </p:grpSpPr>
        <p:sp>
          <p:nvSpPr>
            <p:cNvPr id="20" name="Oval 19"/>
            <p:cNvSpPr/>
            <p:nvPr/>
          </p:nvSpPr>
          <p:spPr>
            <a:xfrm>
              <a:off x="152400" y="5867400"/>
              <a:ext cx="3657600" cy="3810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600200" y="5562600"/>
              <a:ext cx="762000" cy="9144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3581400" y="1904206"/>
            <a:ext cx="2438400" cy="1588"/>
          </a:xfrm>
          <a:prstGeom prst="straightConnector1">
            <a:avLst/>
          </a:prstGeom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signatures for gamma detectors?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Self-annihilating </a:t>
            </a:r>
            <a:r>
              <a:rPr lang="en-US" dirty="0" err="1" smtClean="0"/>
              <a:t>WIMPs</a:t>
            </a:r>
            <a:r>
              <a:rPr lang="en-US" dirty="0" smtClean="0"/>
              <a:t>, if </a:t>
            </a:r>
            <a:r>
              <a:rPr lang="en-US" dirty="0" err="1" smtClean="0"/>
              <a:t>Majorana</a:t>
            </a:r>
            <a:r>
              <a:rPr lang="en-US" dirty="0" smtClean="0"/>
              <a:t> (as the </a:t>
            </a:r>
            <a:r>
              <a:rPr lang="en-US" dirty="0" err="1" smtClean="0"/>
              <a:t>neutralino</a:t>
            </a:r>
            <a:r>
              <a:rPr lang="en-US" dirty="0" smtClean="0"/>
              <a:t> in SUSY), can produce:</a:t>
            </a:r>
          </a:p>
          <a:p>
            <a:pPr lvl="1"/>
            <a:r>
              <a:rPr lang="en-US" dirty="0" smtClean="0"/>
              <a:t>Photon lines (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>
                <a:latin typeface="Symbol" charset="2"/>
                <a:cs typeface="Symbol" charset="2"/>
              </a:rPr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Z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Photon excess at E &lt;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	from </a:t>
            </a:r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/>
              <a:t>Excess of antimatter</a:t>
            </a:r>
          </a:p>
          <a:p>
            <a:pPr>
              <a:buNone/>
            </a:pPr>
            <a:r>
              <a:rPr lang="en-US" dirty="0" smtClean="0"/>
              <a:t>	(annihilation/decay)</a:t>
            </a:r>
          </a:p>
          <a:p>
            <a:r>
              <a:rPr lang="en-US" dirty="0" smtClean="0"/>
              <a:t>Excess of electrons, </a:t>
            </a:r>
          </a:p>
          <a:p>
            <a:pPr>
              <a:buNone/>
            </a:pPr>
            <a:r>
              <a:rPr lang="en-US" dirty="0" smtClean="0"/>
              <a:t>	if unstable</a:t>
            </a:r>
          </a:p>
          <a:p>
            <a:pPr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9392-A1F5-314F-ACDD-B44609164171}" type="slidenum">
              <a:rPr lang="en-GB" smtClean="0"/>
              <a:pPr/>
              <a:t>45</a:t>
            </a:fld>
            <a:endParaRPr lang="en-GB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30725" y="2263775"/>
          <a:ext cx="4356100" cy="1012825"/>
        </p:xfrm>
        <a:graphic>
          <a:graphicData uri="http://schemas.openxmlformats.org/presentationml/2006/ole">
            <p:oleObj spid="_x0000_s528386" name="Equation" r:id="rId3" imgW="1257300" imgH="292100" progId="Equation.3">
              <p:embed/>
            </p:oleObj>
          </a:graphicData>
        </a:graphic>
      </p:graphicFrame>
      <p:sp>
        <p:nvSpPr>
          <p:cNvPr id="10" name="Oval 9"/>
          <p:cNvSpPr/>
          <p:nvPr/>
        </p:nvSpPr>
        <p:spPr>
          <a:xfrm>
            <a:off x="5486400" y="2286000"/>
            <a:ext cx="533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34200" y="2209800"/>
            <a:ext cx="2209800" cy="1219200"/>
          </a:xfrm>
          <a:prstGeom prst="ellipse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0" y="3195935"/>
            <a:ext cx="2851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particle physics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722427" y="4160308"/>
            <a:ext cx="2381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from astrophysics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3653135"/>
            <a:ext cx="4876800" cy="461665"/>
          </a:xfrm>
          <a:prstGeom prst="rect">
            <a:avLst/>
          </a:prstGeom>
          <a:solidFill>
            <a:srgbClr val="FDF43B">
              <a:alpha val="3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Look to the closest point with M &lt;&lt;L</a:t>
            </a:r>
            <a:endParaRPr lang="en-US" dirty="0"/>
          </a:p>
        </p:txBody>
      </p:sp>
      <p:pic>
        <p:nvPicPr>
          <p:cNvPr id="16" name="Picture 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191000"/>
            <a:ext cx="3522663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reeform 56"/>
          <p:cNvSpPr>
            <a:spLocks/>
          </p:cNvSpPr>
          <p:nvPr/>
        </p:nvSpPr>
        <p:spPr bwMode="auto">
          <a:xfrm>
            <a:off x="5516563" y="4306888"/>
            <a:ext cx="576262" cy="1152525"/>
          </a:xfrm>
          <a:custGeom>
            <a:avLst/>
            <a:gdLst>
              <a:gd name="T0" fmla="*/ 2147483647 w 363"/>
              <a:gd name="T1" fmla="*/ 2147483647 h 726"/>
              <a:gd name="T2" fmla="*/ 2147483647 w 363"/>
              <a:gd name="T3" fmla="*/ 2147483647 h 726"/>
              <a:gd name="T4" fmla="*/ 0 w 363"/>
              <a:gd name="T5" fmla="*/ 0 h 726"/>
              <a:gd name="T6" fmla="*/ 0 60000 65536"/>
              <a:gd name="T7" fmla="*/ 0 60000 65536"/>
              <a:gd name="T8" fmla="*/ 0 60000 65536"/>
              <a:gd name="T9" fmla="*/ 0 w 363"/>
              <a:gd name="T10" fmla="*/ 0 h 726"/>
              <a:gd name="T11" fmla="*/ 363 w 363"/>
              <a:gd name="T12" fmla="*/ 726 h 7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" h="726">
                <a:moveTo>
                  <a:pt x="363" y="726"/>
                </a:moveTo>
                <a:cubicBezTo>
                  <a:pt x="348" y="559"/>
                  <a:pt x="333" y="393"/>
                  <a:pt x="273" y="272"/>
                </a:cubicBezTo>
                <a:cubicBezTo>
                  <a:pt x="213" y="151"/>
                  <a:pt x="45" y="45"/>
                  <a:pt x="0" y="0"/>
                </a:cubicBezTo>
              </a:path>
            </a:pathLst>
          </a:cu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-306387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Many Places to Seek DM!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675" y="2290763"/>
            <a:ext cx="6108700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5"/>
          <p:cNvSpPr>
            <a:spLocks/>
          </p:cNvSpPr>
          <p:nvPr/>
        </p:nvSpPr>
        <p:spPr bwMode="auto">
          <a:xfrm>
            <a:off x="249238" y="3212232"/>
            <a:ext cx="1681162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53485" bIns="0" anchor="ctr">
            <a:prstTxWarp prst="textNoShape">
              <a:avLst/>
            </a:prstTxWarp>
            <a:spAutoFit/>
          </a:bodyPr>
          <a:lstStyle/>
          <a:p>
            <a:pPr marL="52388" algn="ctr"/>
            <a:r>
              <a:rPr lang="en-US" sz="1300" dirty="0">
                <a:solidFill>
                  <a:srgbClr val="333333"/>
                </a:solidFill>
                <a:latin typeface="Gill Sans" pitchFamily="-112" charset="0"/>
                <a:sym typeface="Gill Sans" pitchFamily="-112" charset="0"/>
              </a:rPr>
              <a:t>All-sky map of simulated gamma ray signal from DM annihilation  </a:t>
            </a:r>
            <a:endParaRPr lang="en-US" sz="1300" dirty="0" smtClean="0">
              <a:solidFill>
                <a:srgbClr val="333333"/>
              </a:solidFill>
              <a:latin typeface="Gill Sans" pitchFamily="-112" charset="0"/>
              <a:sym typeface="Gill Sans" pitchFamily="-112" charset="0"/>
            </a:endParaRPr>
          </a:p>
          <a:p>
            <a:pPr marL="52388" algn="ctr"/>
            <a:r>
              <a:rPr lang="en-US" sz="1300" dirty="0" smtClean="0">
                <a:solidFill>
                  <a:srgbClr val="333333"/>
                </a:solidFill>
                <a:latin typeface="Gill Sans" pitchFamily="-112" charset="0"/>
                <a:sym typeface="Gill Sans" pitchFamily="-112" charset="0"/>
              </a:rPr>
              <a:t>(</a:t>
            </a:r>
            <a:r>
              <a:rPr lang="en-US" sz="1300" dirty="0" err="1" smtClean="0">
                <a:solidFill>
                  <a:srgbClr val="333333"/>
                </a:solidFill>
                <a:latin typeface="Gill Sans" pitchFamily="-112" charset="0"/>
                <a:sym typeface="Gill Sans" pitchFamily="-112" charset="0"/>
              </a:rPr>
              <a:t>Pieri</a:t>
            </a:r>
            <a:r>
              <a:rPr lang="en-US" sz="1300" dirty="0" smtClean="0">
                <a:solidFill>
                  <a:srgbClr val="333333"/>
                </a:solidFill>
                <a:latin typeface="Gill Sans" pitchFamily="-112" charset="0"/>
                <a:sym typeface="Gill Sans" pitchFamily="-112" charset="0"/>
              </a:rPr>
              <a:t> et al </a:t>
            </a:r>
            <a:r>
              <a:rPr lang="en-US" sz="1300" dirty="0">
                <a:solidFill>
                  <a:srgbClr val="333333"/>
                </a:solidFill>
                <a:latin typeface="Gill Sans" pitchFamily="-112" charset="0"/>
                <a:sym typeface="Gill Sans" pitchFamily="-112" charset="0"/>
              </a:rPr>
              <a:t>2006)</a:t>
            </a:r>
          </a:p>
        </p:txBody>
      </p:sp>
      <p:sp>
        <p:nvSpPr>
          <p:cNvPr id="25605" name="Line 7"/>
          <p:cNvSpPr>
            <a:spLocks noChangeShapeType="1"/>
          </p:cNvSpPr>
          <p:nvPr/>
        </p:nvSpPr>
        <p:spPr bwMode="auto">
          <a:xfrm rot="10800000">
            <a:off x="2143125" y="2003425"/>
            <a:ext cx="361950" cy="1930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Line 8"/>
          <p:cNvSpPr>
            <a:spLocks noChangeShapeType="1"/>
          </p:cNvSpPr>
          <p:nvPr/>
        </p:nvSpPr>
        <p:spPr bwMode="auto">
          <a:xfrm rot="10800000">
            <a:off x="2298700" y="2051050"/>
            <a:ext cx="1546225" cy="155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7" name="Rectangle 9"/>
          <p:cNvSpPr>
            <a:spLocks/>
          </p:cNvSpPr>
          <p:nvPr/>
        </p:nvSpPr>
        <p:spPr bwMode="auto">
          <a:xfrm>
            <a:off x="201613" y="1155700"/>
            <a:ext cx="3989387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9880" bIns="0" anchor="ctr">
            <a:prstTxWarp prst="textNoShape">
              <a:avLst/>
            </a:prstTxWarp>
            <a:spAutoFit/>
          </a:bodyPr>
          <a:lstStyle/>
          <a:p>
            <a:pPr marL="41275">
              <a:spcBef>
                <a:spcPts val="500"/>
              </a:spcBef>
            </a:pPr>
            <a:r>
              <a:rPr lang="en-US" sz="1800" b="1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                 Satellites</a:t>
            </a:r>
            <a:endParaRPr lang="en-US" sz="1800">
              <a:solidFill>
                <a:srgbClr val="FF0000"/>
              </a:solidFill>
              <a:latin typeface="Verdana" pitchFamily="-112" charset="0"/>
              <a:sym typeface="Verdana" pitchFamily="-112" charset="0"/>
            </a:endParaRPr>
          </a:p>
          <a:p>
            <a:pPr marL="41275">
              <a:spcBef>
                <a:spcPts val="500"/>
              </a:spcBef>
            </a:pPr>
            <a:r>
              <a:rPr lang="en-US" sz="140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Low background and good source id, </a:t>
            </a:r>
          </a:p>
          <a:p>
            <a:pPr marL="41275">
              <a:spcBef>
                <a:spcPts val="500"/>
              </a:spcBef>
            </a:pPr>
            <a:r>
              <a:rPr lang="en-US" sz="140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but low statistics, astrophysical background</a:t>
            </a:r>
          </a:p>
        </p:txBody>
      </p:sp>
      <p:sp>
        <p:nvSpPr>
          <p:cNvPr id="25608" name="Line 10"/>
          <p:cNvSpPr>
            <a:spLocks noChangeShapeType="1"/>
          </p:cNvSpPr>
          <p:nvPr/>
        </p:nvSpPr>
        <p:spPr bwMode="auto">
          <a:xfrm rot="10800000">
            <a:off x="4784725" y="1762125"/>
            <a:ext cx="1588" cy="1933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9" name="Rectangle 11"/>
          <p:cNvSpPr>
            <a:spLocks/>
          </p:cNvSpPr>
          <p:nvPr/>
        </p:nvSpPr>
        <p:spPr bwMode="auto">
          <a:xfrm>
            <a:off x="3756025" y="751280"/>
            <a:ext cx="3040063" cy="129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  <a:spAutoFit/>
          </a:bodyPr>
          <a:lstStyle/>
          <a:p>
            <a:pPr marL="41275">
              <a:spcBef>
                <a:spcPts val="500"/>
              </a:spcBef>
            </a:pPr>
            <a:r>
              <a:rPr lang="en-US" sz="1800" b="1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    Galactic Center</a:t>
            </a:r>
          </a:p>
          <a:p>
            <a:pPr marL="41275">
              <a:spcBef>
                <a:spcPts val="500"/>
              </a:spcBef>
            </a:pPr>
            <a:r>
              <a:rPr lang="en-US" sz="1400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Good </a:t>
            </a:r>
            <a:r>
              <a:rPr lang="en-US" sz="1400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statistics </a:t>
            </a:r>
            <a:r>
              <a:rPr lang="en-US" sz="1400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but source </a:t>
            </a:r>
          </a:p>
          <a:p>
            <a:pPr marL="41275">
              <a:spcBef>
                <a:spcPts val="500"/>
              </a:spcBef>
            </a:pPr>
            <a:r>
              <a:rPr lang="en-US" sz="1400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confusion/diffuse background</a:t>
            </a:r>
            <a:endParaRPr lang="en-US" sz="1800" dirty="0">
              <a:solidFill>
                <a:srgbClr val="666666"/>
              </a:solidFill>
              <a:latin typeface="Verdana" pitchFamily="-112" charset="0"/>
              <a:sym typeface="Verdana" pitchFamily="-112" charset="0"/>
            </a:endParaRPr>
          </a:p>
          <a:p>
            <a:pPr marL="41275" algn="ctr"/>
            <a:endParaRPr lang="en-US" sz="3000" dirty="0">
              <a:latin typeface="Palatino" pitchFamily="-112" charset="0"/>
              <a:sym typeface="Palatino" pitchFamily="-112" charset="0"/>
            </a:endParaRPr>
          </a:p>
        </p:txBody>
      </p:sp>
      <p:sp>
        <p:nvSpPr>
          <p:cNvPr id="25610" name="Line 13"/>
          <p:cNvSpPr>
            <a:spLocks noChangeShapeType="1"/>
          </p:cNvSpPr>
          <p:nvPr/>
        </p:nvSpPr>
        <p:spPr bwMode="auto">
          <a:xfrm rot="10800000" flipH="1">
            <a:off x="5381625" y="2435225"/>
            <a:ext cx="955675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1" name="Rectangle 14"/>
          <p:cNvSpPr>
            <a:spLocks/>
          </p:cNvSpPr>
          <p:nvPr/>
        </p:nvSpPr>
        <p:spPr bwMode="auto">
          <a:xfrm>
            <a:off x="5940425" y="1623773"/>
            <a:ext cx="2763838" cy="77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  <a:spAutoFit/>
          </a:bodyPr>
          <a:lstStyle/>
          <a:p>
            <a:pPr marL="41275">
              <a:spcBef>
                <a:spcPts val="500"/>
              </a:spcBef>
            </a:pPr>
            <a:r>
              <a:rPr lang="en-US" sz="1800" b="1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Milky </a:t>
            </a:r>
            <a:r>
              <a:rPr lang="en-US" sz="1800" b="1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Way Halo</a:t>
            </a:r>
          </a:p>
          <a:p>
            <a:pPr marL="41275">
              <a:spcBef>
                <a:spcPts val="500"/>
              </a:spcBef>
            </a:pPr>
            <a:r>
              <a:rPr lang="en-US" sz="1400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Large statistics but diffuse background</a:t>
            </a:r>
          </a:p>
        </p:txBody>
      </p:sp>
      <p:sp>
        <p:nvSpPr>
          <p:cNvPr id="25612" name="Rectangle 15"/>
          <p:cNvSpPr>
            <a:spLocks/>
          </p:cNvSpPr>
          <p:nvPr/>
        </p:nvSpPr>
        <p:spPr bwMode="auto">
          <a:xfrm>
            <a:off x="155575" y="4751264"/>
            <a:ext cx="3368675" cy="166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  <a:spAutoFit/>
          </a:bodyPr>
          <a:lstStyle/>
          <a:p>
            <a:pPr marL="41275">
              <a:spcBef>
                <a:spcPts val="500"/>
              </a:spcBef>
            </a:pPr>
            <a:r>
              <a:rPr lang="en-US" sz="1800" b="1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Spectral </a:t>
            </a:r>
            <a:r>
              <a:rPr lang="en-US" sz="1800" b="1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Features</a:t>
            </a:r>
            <a:endParaRPr lang="en-US" sz="1800" b="1" dirty="0">
              <a:solidFill>
                <a:srgbClr val="FF0000"/>
              </a:solidFill>
              <a:latin typeface="Verdana" pitchFamily="-112" charset="0"/>
              <a:sym typeface="Verdana" pitchFamily="-112" charset="0"/>
            </a:endParaRPr>
          </a:p>
          <a:p>
            <a:pPr marL="41275">
              <a:spcBef>
                <a:spcPts val="500"/>
              </a:spcBef>
            </a:pPr>
            <a:r>
              <a:rPr lang="en-US" sz="1400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Lines, endpoint </a:t>
            </a:r>
            <a:r>
              <a:rPr lang="en-US" sz="1400" dirty="0" err="1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Bremsstrahlung</a:t>
            </a:r>
            <a:r>
              <a:rPr lang="en-US" sz="1400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,…</a:t>
            </a:r>
          </a:p>
          <a:p>
            <a:pPr marL="41275">
              <a:spcBef>
                <a:spcPts val="500"/>
              </a:spcBef>
            </a:pPr>
            <a:r>
              <a:rPr lang="en-US" sz="1400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No </a:t>
            </a:r>
            <a:r>
              <a:rPr lang="en-US" sz="1400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astrophysical uncertainties, </a:t>
            </a:r>
            <a:r>
              <a:rPr lang="en-US" sz="1400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good </a:t>
            </a:r>
            <a:r>
              <a:rPr lang="en-US" sz="1400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source </a:t>
            </a:r>
            <a:r>
              <a:rPr lang="en-US" sz="1400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Id</a:t>
            </a:r>
            <a:r>
              <a:rPr lang="en-US" sz="1400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, but low sensitivity because of expected small BR</a:t>
            </a:r>
            <a:endParaRPr lang="en-US" sz="1800" b="1" dirty="0">
              <a:solidFill>
                <a:srgbClr val="666666"/>
              </a:solidFill>
              <a:latin typeface="Verdana" pitchFamily="-112" charset="0"/>
              <a:sym typeface="Verdana" pitchFamily="-112" charset="0"/>
            </a:endParaRPr>
          </a:p>
          <a:p>
            <a:pPr marL="41275" algn="ctr"/>
            <a:endParaRPr lang="en-US" sz="2600" dirty="0">
              <a:latin typeface="Palatino" pitchFamily="-112" charset="0"/>
              <a:sym typeface="Palatino" pitchFamily="-112" charset="0"/>
            </a:endParaRPr>
          </a:p>
        </p:txBody>
      </p:sp>
      <p:sp>
        <p:nvSpPr>
          <p:cNvPr id="25613" name="Rectangle 16"/>
          <p:cNvSpPr>
            <a:spLocks/>
          </p:cNvSpPr>
          <p:nvPr/>
        </p:nvSpPr>
        <p:spPr bwMode="auto">
          <a:xfrm>
            <a:off x="4987925" y="5130800"/>
            <a:ext cx="3937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>
              <a:spcBef>
                <a:spcPts val="500"/>
              </a:spcBef>
            </a:pPr>
            <a:r>
              <a:rPr lang="en-US" sz="1800" b="1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              Extra-galactic</a:t>
            </a:r>
          </a:p>
          <a:p>
            <a:pPr marL="41275">
              <a:spcBef>
                <a:spcPts val="500"/>
              </a:spcBef>
            </a:pPr>
            <a:r>
              <a:rPr lang="en-US" sz="1400" dirty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Large statistics, but astrophysics, </a:t>
            </a:r>
            <a:r>
              <a:rPr lang="en-US" sz="1400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galactic diffuse backgrounds</a:t>
            </a:r>
            <a:r>
              <a:rPr lang="en-US" sz="1800" dirty="0" smtClean="0">
                <a:solidFill>
                  <a:srgbClr val="FF0000"/>
                </a:solidFill>
                <a:latin typeface="Verdana" pitchFamily="-112" charset="0"/>
                <a:sym typeface="Verdana" pitchFamily="-112" charset="0"/>
              </a:rPr>
              <a:t> </a:t>
            </a:r>
            <a:endParaRPr lang="en-US" sz="1800" dirty="0">
              <a:solidFill>
                <a:srgbClr val="FF0000"/>
              </a:solidFill>
              <a:latin typeface="Verdana" pitchFamily="-112" charset="0"/>
              <a:sym typeface="Verdana" pitchFamily="-112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34144-4DAB-9B4C-A56D-934F2BC910A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Results from GC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616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6803" y="6400800"/>
            <a:ext cx="2096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(Buckley 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2A63A6-E8B4-7D46-82DB-DB300F77FDD0}" type="slidenum">
              <a:rPr lang="it-IT" smtClean="0"/>
              <a:pPr/>
              <a:t>48</a:t>
            </a:fld>
            <a:endParaRPr lang="it-IT" smtClean="0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44113" cy="658813"/>
          </a:xfrm>
        </p:spPr>
        <p:txBody>
          <a:bodyPr/>
          <a:lstStyle/>
          <a:p>
            <a:pPr algn="l" eaLnBrk="1" hangingPunct="1"/>
            <a:r>
              <a:rPr lang="en-US" sz="3200" dirty="0" err="1">
                <a:sym typeface="Symbol" charset="2"/>
              </a:rPr>
              <a:t></a:t>
            </a:r>
            <a:r>
              <a:rPr lang="en-US" sz="3200" dirty="0">
                <a:sym typeface="Symbol" charset="2"/>
              </a:rPr>
              <a:t>-ray </a:t>
            </a:r>
            <a:r>
              <a:rPr lang="en-US" sz="3200" dirty="0"/>
              <a:t>detection from the </a:t>
            </a:r>
            <a:r>
              <a:rPr lang="en-US" sz="3200" dirty="0" smtClean="0"/>
              <a:t>GC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36513" y="4640263"/>
            <a:ext cx="6191251" cy="2244725"/>
            <a:chOff x="432" y="2592"/>
            <a:chExt cx="3900" cy="141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32" y="2592"/>
              <a:ext cx="3900" cy="1414"/>
              <a:chOff x="0" y="2459"/>
              <a:chExt cx="5803" cy="2233"/>
            </a:xfrm>
          </p:grpSpPr>
          <p:pic>
            <p:nvPicPr>
              <p:cNvPr id="82961" name="Picture 5" descr="GCtrSurvey_scal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2459"/>
                <a:ext cx="5760" cy="2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62" name="Freeform 6"/>
              <p:cNvSpPr>
                <a:spLocks/>
              </p:cNvSpPr>
              <p:nvPr/>
            </p:nvSpPr>
            <p:spPr bwMode="auto">
              <a:xfrm>
                <a:off x="2034" y="3357"/>
                <a:ext cx="882" cy="837"/>
              </a:xfrm>
              <a:custGeom>
                <a:avLst/>
                <a:gdLst>
                  <a:gd name="T0" fmla="*/ 1 w 1542"/>
                  <a:gd name="T1" fmla="*/ 1 h 1463"/>
                  <a:gd name="T2" fmla="*/ 1 w 1542"/>
                  <a:gd name="T3" fmla="*/ 1 h 1463"/>
                  <a:gd name="T4" fmla="*/ 1 w 1542"/>
                  <a:gd name="T5" fmla="*/ 1 h 1463"/>
                  <a:gd name="T6" fmla="*/ 1 w 1542"/>
                  <a:gd name="T7" fmla="*/ 1 h 1463"/>
                  <a:gd name="T8" fmla="*/ 1 w 1542"/>
                  <a:gd name="T9" fmla="*/ 1 h 1463"/>
                  <a:gd name="T10" fmla="*/ 1 w 1542"/>
                  <a:gd name="T11" fmla="*/ 1 h 1463"/>
                  <a:gd name="T12" fmla="*/ 1 w 1542"/>
                  <a:gd name="T13" fmla="*/ 1 h 1463"/>
                  <a:gd name="T14" fmla="*/ 1 w 1542"/>
                  <a:gd name="T15" fmla="*/ 1 h 1463"/>
                  <a:gd name="T16" fmla="*/ 1 w 1542"/>
                  <a:gd name="T17" fmla="*/ 1 h 1463"/>
                  <a:gd name="T18" fmla="*/ 1 w 1542"/>
                  <a:gd name="T19" fmla="*/ 1 h 1463"/>
                  <a:gd name="T20" fmla="*/ 1 w 1542"/>
                  <a:gd name="T21" fmla="*/ 1 h 1463"/>
                  <a:gd name="T22" fmla="*/ 1 w 1542"/>
                  <a:gd name="T23" fmla="*/ 1 h 14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42"/>
                  <a:gd name="T37" fmla="*/ 0 h 1463"/>
                  <a:gd name="T38" fmla="*/ 1542 w 1542"/>
                  <a:gd name="T39" fmla="*/ 1463 h 146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42" h="1463">
                    <a:moveTo>
                      <a:pt x="703" y="5"/>
                    </a:moveTo>
                    <a:cubicBezTo>
                      <a:pt x="623" y="0"/>
                      <a:pt x="594" y="41"/>
                      <a:pt x="554" y="107"/>
                    </a:cubicBezTo>
                    <a:cubicBezTo>
                      <a:pt x="514" y="173"/>
                      <a:pt x="538" y="285"/>
                      <a:pt x="461" y="404"/>
                    </a:cubicBezTo>
                    <a:cubicBezTo>
                      <a:pt x="384" y="523"/>
                      <a:pt x="160" y="700"/>
                      <a:pt x="90" y="822"/>
                    </a:cubicBezTo>
                    <a:cubicBezTo>
                      <a:pt x="20" y="944"/>
                      <a:pt x="0" y="1045"/>
                      <a:pt x="43" y="1138"/>
                    </a:cubicBezTo>
                    <a:cubicBezTo>
                      <a:pt x="86" y="1231"/>
                      <a:pt x="220" y="1326"/>
                      <a:pt x="350" y="1380"/>
                    </a:cubicBezTo>
                    <a:cubicBezTo>
                      <a:pt x="480" y="1434"/>
                      <a:pt x="652" y="1463"/>
                      <a:pt x="824" y="1463"/>
                    </a:cubicBezTo>
                    <a:cubicBezTo>
                      <a:pt x="996" y="1463"/>
                      <a:pt x="1268" y="1453"/>
                      <a:pt x="1381" y="1380"/>
                    </a:cubicBezTo>
                    <a:cubicBezTo>
                      <a:pt x="1494" y="1307"/>
                      <a:pt x="1488" y="1169"/>
                      <a:pt x="1502" y="1027"/>
                    </a:cubicBezTo>
                    <a:cubicBezTo>
                      <a:pt x="1516" y="885"/>
                      <a:pt x="1542" y="673"/>
                      <a:pt x="1465" y="525"/>
                    </a:cubicBezTo>
                    <a:cubicBezTo>
                      <a:pt x="1388" y="377"/>
                      <a:pt x="1164" y="222"/>
                      <a:pt x="1037" y="135"/>
                    </a:cubicBezTo>
                    <a:cubicBezTo>
                      <a:pt x="910" y="48"/>
                      <a:pt x="783" y="10"/>
                      <a:pt x="703" y="5"/>
                    </a:cubicBezTo>
                    <a:close/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63" name="Freeform 7"/>
              <p:cNvSpPr>
                <a:spLocks/>
              </p:cNvSpPr>
              <p:nvPr/>
            </p:nvSpPr>
            <p:spPr bwMode="auto">
              <a:xfrm>
                <a:off x="1657" y="3506"/>
                <a:ext cx="1222" cy="1025"/>
              </a:xfrm>
              <a:custGeom>
                <a:avLst/>
                <a:gdLst>
                  <a:gd name="T0" fmla="*/ 1 w 2135"/>
                  <a:gd name="T1" fmla="*/ 1 h 1792"/>
                  <a:gd name="T2" fmla="*/ 1 w 2135"/>
                  <a:gd name="T3" fmla="*/ 1 h 1792"/>
                  <a:gd name="T4" fmla="*/ 1 w 2135"/>
                  <a:gd name="T5" fmla="*/ 1 h 1792"/>
                  <a:gd name="T6" fmla="*/ 1 w 2135"/>
                  <a:gd name="T7" fmla="*/ 1 h 1792"/>
                  <a:gd name="T8" fmla="*/ 1 w 2135"/>
                  <a:gd name="T9" fmla="*/ 1 h 1792"/>
                  <a:gd name="T10" fmla="*/ 1 w 2135"/>
                  <a:gd name="T11" fmla="*/ 1 h 1792"/>
                  <a:gd name="T12" fmla="*/ 1 w 2135"/>
                  <a:gd name="T13" fmla="*/ 1 h 1792"/>
                  <a:gd name="T14" fmla="*/ 1 w 2135"/>
                  <a:gd name="T15" fmla="*/ 1 h 1792"/>
                  <a:gd name="T16" fmla="*/ 1 w 2135"/>
                  <a:gd name="T17" fmla="*/ 1 h 1792"/>
                  <a:gd name="T18" fmla="*/ 1 w 2135"/>
                  <a:gd name="T19" fmla="*/ 1 h 1792"/>
                  <a:gd name="T20" fmla="*/ 1 w 2135"/>
                  <a:gd name="T21" fmla="*/ 1 h 1792"/>
                  <a:gd name="T22" fmla="*/ 1 w 2135"/>
                  <a:gd name="T23" fmla="*/ 1 h 1792"/>
                  <a:gd name="T24" fmla="*/ 1 w 2135"/>
                  <a:gd name="T25" fmla="*/ 1 h 1792"/>
                  <a:gd name="T26" fmla="*/ 1 w 2135"/>
                  <a:gd name="T27" fmla="*/ 1 h 1792"/>
                  <a:gd name="T28" fmla="*/ 1 w 2135"/>
                  <a:gd name="T29" fmla="*/ 1 h 1792"/>
                  <a:gd name="T30" fmla="*/ 1 w 2135"/>
                  <a:gd name="T31" fmla="*/ 1 h 1792"/>
                  <a:gd name="T32" fmla="*/ 1 w 2135"/>
                  <a:gd name="T33" fmla="*/ 1 h 1792"/>
                  <a:gd name="T34" fmla="*/ 1 w 2135"/>
                  <a:gd name="T35" fmla="*/ 1 h 1792"/>
                  <a:gd name="T36" fmla="*/ 1 w 2135"/>
                  <a:gd name="T37" fmla="*/ 1 h 1792"/>
                  <a:gd name="T38" fmla="*/ 1 w 2135"/>
                  <a:gd name="T39" fmla="*/ 1 h 1792"/>
                  <a:gd name="T40" fmla="*/ 1 w 2135"/>
                  <a:gd name="T41" fmla="*/ 1 h 179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135"/>
                  <a:gd name="T64" fmla="*/ 0 h 1792"/>
                  <a:gd name="T65" fmla="*/ 2135 w 2135"/>
                  <a:gd name="T66" fmla="*/ 1792 h 179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135" h="1792">
                    <a:moveTo>
                      <a:pt x="265" y="479"/>
                    </a:moveTo>
                    <a:cubicBezTo>
                      <a:pt x="164" y="587"/>
                      <a:pt x="64" y="696"/>
                      <a:pt x="32" y="804"/>
                    </a:cubicBezTo>
                    <a:cubicBezTo>
                      <a:pt x="0" y="912"/>
                      <a:pt x="11" y="1050"/>
                      <a:pt x="70" y="1129"/>
                    </a:cubicBezTo>
                    <a:cubicBezTo>
                      <a:pt x="129" y="1208"/>
                      <a:pt x="278" y="1260"/>
                      <a:pt x="385" y="1278"/>
                    </a:cubicBezTo>
                    <a:cubicBezTo>
                      <a:pt x="492" y="1296"/>
                      <a:pt x="635" y="1274"/>
                      <a:pt x="711" y="1240"/>
                    </a:cubicBezTo>
                    <a:cubicBezTo>
                      <a:pt x="787" y="1206"/>
                      <a:pt x="799" y="1099"/>
                      <a:pt x="841" y="1073"/>
                    </a:cubicBezTo>
                    <a:cubicBezTo>
                      <a:pt x="883" y="1047"/>
                      <a:pt x="960" y="1053"/>
                      <a:pt x="961" y="1082"/>
                    </a:cubicBezTo>
                    <a:cubicBezTo>
                      <a:pt x="962" y="1111"/>
                      <a:pt x="883" y="1189"/>
                      <a:pt x="850" y="1250"/>
                    </a:cubicBezTo>
                    <a:cubicBezTo>
                      <a:pt x="817" y="1311"/>
                      <a:pt x="765" y="1369"/>
                      <a:pt x="766" y="1445"/>
                    </a:cubicBezTo>
                    <a:cubicBezTo>
                      <a:pt x="767" y="1521"/>
                      <a:pt x="789" y="1652"/>
                      <a:pt x="859" y="1705"/>
                    </a:cubicBezTo>
                    <a:cubicBezTo>
                      <a:pt x="929" y="1758"/>
                      <a:pt x="1068" y="1792"/>
                      <a:pt x="1184" y="1761"/>
                    </a:cubicBezTo>
                    <a:cubicBezTo>
                      <a:pt x="1300" y="1730"/>
                      <a:pt x="1434" y="1607"/>
                      <a:pt x="1556" y="1519"/>
                    </a:cubicBezTo>
                    <a:cubicBezTo>
                      <a:pt x="1678" y="1431"/>
                      <a:pt x="1823" y="1384"/>
                      <a:pt x="1918" y="1231"/>
                    </a:cubicBezTo>
                    <a:cubicBezTo>
                      <a:pt x="2013" y="1078"/>
                      <a:pt x="2111" y="757"/>
                      <a:pt x="2123" y="599"/>
                    </a:cubicBezTo>
                    <a:cubicBezTo>
                      <a:pt x="2135" y="441"/>
                      <a:pt x="2061" y="376"/>
                      <a:pt x="1993" y="283"/>
                    </a:cubicBezTo>
                    <a:cubicBezTo>
                      <a:pt x="1925" y="190"/>
                      <a:pt x="1821" y="84"/>
                      <a:pt x="1714" y="42"/>
                    </a:cubicBezTo>
                    <a:cubicBezTo>
                      <a:pt x="1607" y="0"/>
                      <a:pt x="1448" y="10"/>
                      <a:pt x="1352" y="33"/>
                    </a:cubicBezTo>
                    <a:cubicBezTo>
                      <a:pt x="1256" y="56"/>
                      <a:pt x="1263" y="144"/>
                      <a:pt x="1138" y="181"/>
                    </a:cubicBezTo>
                    <a:cubicBezTo>
                      <a:pt x="1013" y="218"/>
                      <a:pt x="715" y="236"/>
                      <a:pt x="599" y="256"/>
                    </a:cubicBezTo>
                    <a:cubicBezTo>
                      <a:pt x="483" y="276"/>
                      <a:pt x="503" y="256"/>
                      <a:pt x="441" y="302"/>
                    </a:cubicBezTo>
                    <a:cubicBezTo>
                      <a:pt x="379" y="348"/>
                      <a:pt x="303" y="441"/>
                      <a:pt x="228" y="53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64" name="Rectangle 8"/>
              <p:cNvSpPr>
                <a:spLocks noChangeArrowheads="1"/>
              </p:cNvSpPr>
              <p:nvPr/>
            </p:nvSpPr>
            <p:spPr bwMode="auto">
              <a:xfrm>
                <a:off x="3853" y="2535"/>
                <a:ext cx="1950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/>
                  <a:t>Chandra GC survey</a:t>
                </a:r>
              </a:p>
              <a:p>
                <a:r>
                  <a:rPr lang="de-DE" sz="1200"/>
                  <a:t>NASA/UMass/D.Wang et al.</a:t>
                </a:r>
                <a:endParaRPr lang="de-DE" sz="1400"/>
              </a:p>
            </p:txBody>
          </p:sp>
          <p:sp>
            <p:nvSpPr>
              <p:cNvPr id="82965" name="Text Box 9"/>
              <p:cNvSpPr txBox="1">
                <a:spLocks noChangeArrowheads="1"/>
              </p:cNvSpPr>
              <p:nvPr/>
            </p:nvSpPr>
            <p:spPr bwMode="auto">
              <a:xfrm>
                <a:off x="2699" y="3331"/>
                <a:ext cx="1930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schemeClr val="accent1"/>
                    </a:solidFill>
                    <a:latin typeface="Verdana" charset="0"/>
                  </a:rPr>
                  <a:t>CANGAROO (80%)</a:t>
                </a:r>
                <a:endParaRPr lang="de-DE" sz="1600" b="1">
                  <a:solidFill>
                    <a:schemeClr val="accent1"/>
                  </a:solidFill>
                  <a:latin typeface="Verdana" charset="0"/>
                </a:endParaRPr>
              </a:p>
            </p:txBody>
          </p:sp>
          <p:sp>
            <p:nvSpPr>
              <p:cNvPr id="82966" name="Text Box 10"/>
              <p:cNvSpPr txBox="1">
                <a:spLocks noChangeArrowheads="1"/>
              </p:cNvSpPr>
              <p:nvPr/>
            </p:nvSpPr>
            <p:spPr bwMode="auto">
              <a:xfrm>
                <a:off x="931" y="3989"/>
                <a:ext cx="935" cy="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srgbClr val="FFFF00"/>
                    </a:solidFill>
                    <a:latin typeface="Verdana" charset="0"/>
                  </a:rPr>
                  <a:t>Whipple</a:t>
                </a:r>
              </a:p>
              <a:p>
                <a:r>
                  <a:rPr lang="en-US" sz="1400" b="1">
                    <a:solidFill>
                      <a:srgbClr val="FFFF00"/>
                    </a:solidFill>
                    <a:latin typeface="Verdana" charset="0"/>
                  </a:rPr>
                  <a:t>(95%)</a:t>
                </a:r>
                <a:endParaRPr lang="de-DE" sz="1400" b="1">
                  <a:solidFill>
                    <a:srgbClr val="FFFF00"/>
                  </a:solidFill>
                  <a:latin typeface="Verdan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663" y="3560"/>
                <a:ext cx="1270" cy="335"/>
                <a:chOff x="2663" y="2298"/>
                <a:chExt cx="1270" cy="335"/>
              </a:xfrm>
            </p:grpSpPr>
            <p:sp>
              <p:nvSpPr>
                <p:cNvPr id="82968" name="Oval 12"/>
                <p:cNvSpPr>
                  <a:spLocks noChangeArrowheads="1"/>
                </p:cNvSpPr>
                <p:nvPr/>
              </p:nvSpPr>
              <p:spPr bwMode="auto">
                <a:xfrm rot="-3475485">
                  <a:off x="2674" y="2333"/>
                  <a:ext cx="107" cy="129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96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927" y="2298"/>
                  <a:ext cx="1006" cy="3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b="1">
                      <a:solidFill>
                        <a:srgbClr val="FF0000"/>
                      </a:solidFill>
                      <a:latin typeface="Verdana" charset="0"/>
                    </a:rPr>
                    <a:t>H.E.S.S.</a:t>
                  </a:r>
                  <a:endParaRPr lang="de-DE" sz="1600" b="1">
                    <a:solidFill>
                      <a:srgbClr val="FF0000"/>
                    </a:solidFill>
                    <a:latin typeface="Verdana" charset="0"/>
                  </a:endParaRPr>
                </a:p>
              </p:txBody>
            </p:sp>
          </p:grpSp>
        </p:grpSp>
        <p:sp>
          <p:nvSpPr>
            <p:cNvPr id="82960" name="Text Box 14"/>
            <p:cNvSpPr txBox="1">
              <a:spLocks noChangeArrowheads="1"/>
            </p:cNvSpPr>
            <p:nvPr/>
          </p:nvSpPr>
          <p:spPr bwMode="auto">
            <a:xfrm>
              <a:off x="2284" y="3803"/>
              <a:ext cx="1959" cy="19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>
                  <a:latin typeface="Comic Sans MS" charset="0"/>
                </a:rPr>
                <a:t>from W.Hofmann, Heidelberg 2004</a:t>
              </a:r>
              <a:endParaRPr lang="en-US" sz="2000">
                <a:latin typeface="Comic Sans MS" charset="0"/>
              </a:endParaRPr>
            </a:p>
          </p:txBody>
        </p:sp>
      </p:grpSp>
      <p:sp>
        <p:nvSpPr>
          <p:cNvPr id="82949" name="Text Box 15"/>
          <p:cNvSpPr txBox="1">
            <a:spLocks noChangeArrowheads="1"/>
          </p:cNvSpPr>
          <p:nvPr/>
        </p:nvSpPr>
        <p:spPr bwMode="auto">
          <a:xfrm>
            <a:off x="0" y="1295400"/>
            <a:ext cx="533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2000" dirty="0"/>
              <a:t>detection of </a:t>
            </a:r>
            <a:r>
              <a:rPr lang="en-US" sz="2000" dirty="0" err="1">
                <a:sym typeface="Symbol" charset="2"/>
              </a:rPr>
              <a:t></a:t>
            </a:r>
            <a:r>
              <a:rPr lang="en-US" sz="2000" dirty="0">
                <a:sym typeface="Symbol" charset="2"/>
              </a:rPr>
              <a:t>-rays from GC by </a:t>
            </a:r>
            <a:r>
              <a:rPr lang="en-US" sz="2000" dirty="0" err="1">
                <a:sym typeface="Symbol" charset="2"/>
              </a:rPr>
              <a:t>Cangaroo</a:t>
            </a:r>
            <a:r>
              <a:rPr lang="en-US" sz="2000" dirty="0">
                <a:sym typeface="Symbol" charset="2"/>
              </a:rPr>
              <a:t>, Whipple, HESS, MAGIC</a:t>
            </a:r>
            <a:endParaRPr lang="en-US" sz="2000" dirty="0" smtClean="0"/>
          </a:p>
          <a:p>
            <a:pPr marL="228600" indent="-228600" eaLnBrk="0" hangingPunct="0"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2000" dirty="0" smtClean="0"/>
              <a:t>hard </a:t>
            </a:r>
            <a:r>
              <a:rPr lang="en-US" sz="2000" dirty="0"/>
              <a:t>E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2.2</a:t>
            </a:r>
            <a:r>
              <a:rPr lang="en-US" sz="2000" dirty="0" smtClean="0"/>
              <a:t> </a:t>
            </a:r>
            <a:r>
              <a:rPr lang="en-US" sz="2000" dirty="0"/>
              <a:t>spectrum</a:t>
            </a:r>
            <a:br>
              <a:rPr lang="en-US" sz="2000" dirty="0"/>
            </a:br>
            <a:r>
              <a:rPr lang="en-US" sz="2000" dirty="0"/>
              <a:t>  fit to </a:t>
            </a:r>
            <a:r>
              <a:rPr lang="en-US" sz="2000" dirty="0" err="1">
                <a:sym typeface="Symbol" charset="2"/>
              </a:rPr>
              <a:t></a:t>
            </a:r>
            <a:r>
              <a:rPr lang="en-US" sz="2000" dirty="0">
                <a:sym typeface="Symbol" charset="2"/>
              </a:rPr>
              <a:t>-annihilation continuum</a:t>
            </a:r>
            <a:br>
              <a:rPr lang="en-US" sz="2000" dirty="0">
                <a:sym typeface="Symbol" charset="2"/>
              </a:rPr>
            </a:br>
            <a:r>
              <a:rPr lang="en-US" sz="2000" dirty="0">
                <a:sym typeface="Symbol" charset="2"/>
              </a:rPr>
              <a:t>  spectrum leads to: M</a:t>
            </a:r>
            <a:r>
              <a:rPr lang="en-US" sz="2000" baseline="-25000" dirty="0">
                <a:sym typeface="Symbol" charset="2"/>
              </a:rPr>
              <a:t></a:t>
            </a:r>
            <a:r>
              <a:rPr lang="en-US" sz="2000" dirty="0">
                <a:sym typeface="Symbol" charset="2"/>
              </a:rPr>
              <a:t> &gt; 14 TeV</a:t>
            </a:r>
          </a:p>
          <a:p>
            <a:pPr marL="419100" lvl="1" indent="152400" eaLnBrk="0" hangingPunct="0"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2000" dirty="0">
                <a:sym typeface="Symbol" charset="2"/>
              </a:rPr>
              <a:t> other interpretations possible (probable)</a:t>
            </a:r>
          </a:p>
          <a:p>
            <a:pPr marL="419100" lvl="1" indent="152400" eaLnBrk="0" hangingPunct="0">
              <a:spcBef>
                <a:spcPct val="50000"/>
              </a:spcBef>
              <a:buSzPct val="65000"/>
              <a:buFont typeface="Monotype Sorts" charset="2"/>
              <a:buNone/>
            </a:pPr>
            <a:r>
              <a:rPr lang="en-US" sz="1600" dirty="0">
                <a:solidFill>
                  <a:srgbClr val="FFA04C"/>
                </a:solidFill>
              </a:rPr>
              <a:t>Galactic Center</a:t>
            </a:r>
            <a:r>
              <a:rPr lang="en-US" sz="1600" dirty="0"/>
              <a:t>: very crowded sky region, strong exp. evidence against </a:t>
            </a:r>
            <a:r>
              <a:rPr lang="en-US" sz="1600" dirty="0" err="1"/>
              <a:t>cuspy</a:t>
            </a:r>
            <a:r>
              <a:rPr lang="en-US" sz="1600" dirty="0"/>
              <a:t> profile</a:t>
            </a:r>
          </a:p>
        </p:txBody>
      </p:sp>
      <p:sp>
        <p:nvSpPr>
          <p:cNvPr id="82952" name="Text Box 22"/>
          <p:cNvSpPr txBox="1">
            <a:spLocks noChangeArrowheads="1"/>
          </p:cNvSpPr>
          <p:nvPr/>
        </p:nvSpPr>
        <p:spPr bwMode="auto">
          <a:xfrm>
            <a:off x="5183188" y="3124200"/>
            <a:ext cx="3960812" cy="854075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>
                <a:latin typeface="Times New Roman" charset="0"/>
                <a:ea typeface="Times New Roman" charset="0"/>
                <a:cs typeface="Times New Roman" charset="0"/>
              </a:rPr>
              <a:t>   no real indication of DM…</a:t>
            </a:r>
          </a:p>
          <a:p>
            <a:pPr algn="ctr">
              <a:spcBef>
                <a:spcPct val="50000"/>
              </a:spcBef>
            </a:pPr>
            <a:r>
              <a:rPr lang="fr-FR" sz="20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spectrum is featurless!!!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832" y="0"/>
            <a:ext cx="4058168" cy="297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of the focuses: dwarf </a:t>
            </a:r>
            <a:r>
              <a:rPr lang="en-US" dirty="0" err="1" smtClean="0"/>
              <a:t>Spheroidals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1771650"/>
            <a:ext cx="6486525" cy="48577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Dwarf </a:t>
            </a:r>
            <a:r>
              <a:rPr lang="en-US" sz="2400" dirty="0" err="1" smtClean="0"/>
              <a:t>Spheriodal</a:t>
            </a:r>
            <a:r>
              <a:rPr lang="en-US" sz="2400" dirty="0" smtClean="0"/>
              <a:t> Galaxies (dSphs) are approx. “spherical” collections of stars orbiting the Milky Way, (?) held together by DM (?)</a:t>
            </a:r>
          </a:p>
          <a:p>
            <a:r>
              <a:rPr lang="en-US" sz="2400" dirty="0" smtClean="0"/>
              <a:t>Large Optical Surveys (</a:t>
            </a:r>
            <a:r>
              <a:rPr lang="en-US" sz="2400" i="1" dirty="0" smtClean="0"/>
              <a:t>eg.</a:t>
            </a:r>
            <a:r>
              <a:rPr lang="en-US" sz="2400" dirty="0" smtClean="0"/>
              <a:t> SSDS, HST,…) has enabled astronomers to identify 20 or more such objects. </a:t>
            </a:r>
          </a:p>
          <a:p>
            <a:r>
              <a:rPr lang="en-US" sz="2400" dirty="0" smtClean="0"/>
              <a:t>Mass–to-Light ratio (indicative of DM content) often &gt; 100 and some &gt; 1000!</a:t>
            </a:r>
          </a:p>
          <a:p>
            <a:r>
              <a:rPr lang="en-US" sz="2400" dirty="0" smtClean="0"/>
              <a:t>Ideal locations to search indirect gamma rays signs from Annihilation or Decay of DM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5DC-E36C-42FC-B988-25058C41414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8885" t="36757" r="38747" b="4865"/>
          <a:stretch>
            <a:fillRect/>
          </a:stretch>
        </p:blipFill>
        <p:spPr bwMode="auto">
          <a:xfrm>
            <a:off x="6681192" y="1495425"/>
            <a:ext cx="2319933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18297" t="20946" r="23581" b="4189"/>
          <a:stretch>
            <a:fillRect/>
          </a:stretch>
        </p:blipFill>
        <p:spPr bwMode="auto">
          <a:xfrm>
            <a:off x="6662308" y="4077245"/>
            <a:ext cx="2348342" cy="21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00950" y="4124325"/>
            <a:ext cx="814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FORNAX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1900" y="1590675"/>
            <a:ext cx="784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BOOTES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8493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known extreme environments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E05DC-E36C-42FC-B988-25058C41414F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2343150" y="3762374"/>
            <a:ext cx="5924550" cy="2628901"/>
            <a:chOff x="752475" y="579438"/>
            <a:chExt cx="7791450" cy="43243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2310" t="46690" r="39694" b="28787"/>
            <a:stretch>
              <a:fillRect/>
            </a:stretch>
          </p:blipFill>
          <p:spPr bwMode="auto">
            <a:xfrm>
              <a:off x="752475" y="579438"/>
              <a:ext cx="7791450" cy="432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4367213" y="1471613"/>
              <a:ext cx="407987" cy="1443037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4238625" y="1490663"/>
              <a:ext cx="427038" cy="1454150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4164013" y="1503363"/>
              <a:ext cx="449262" cy="1474787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863975" y="1692275"/>
              <a:ext cx="446088" cy="1301750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655763" y="2487613"/>
              <a:ext cx="366712" cy="1087437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1697038" y="2449513"/>
              <a:ext cx="701675" cy="233362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3281363" y="1938338"/>
              <a:ext cx="669925" cy="222250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 rot="-971353">
              <a:off x="2325688" y="2143125"/>
              <a:ext cx="10064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6699FF"/>
                  </a:solidFill>
                  <a:latin typeface="Arial" charset="0"/>
                </a:rPr>
                <a:t>~ parsecs</a:t>
              </a: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3983038" y="1847850"/>
              <a:ext cx="295275" cy="90488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H="1" flipV="1">
              <a:off x="3505200" y="1228725"/>
              <a:ext cx="598488" cy="650875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1830388" y="960438"/>
              <a:ext cx="21097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6699FF"/>
                  </a:solidFill>
                  <a:latin typeface="Arial" charset="0"/>
                </a:rPr>
                <a:t>Accretion Disk 3- 10 r</a:t>
              </a:r>
              <a:r>
                <a:rPr lang="en-US" sz="1400" b="1" baseline="-25000">
                  <a:solidFill>
                    <a:srgbClr val="6699FF"/>
                  </a:solidFill>
                  <a:latin typeface="Arial" charset="0"/>
                </a:rPr>
                <a:t>s</a:t>
              </a:r>
              <a:r>
                <a:rPr lang="en-US" sz="1400" b="1">
                  <a:solidFill>
                    <a:srgbClr val="6699FF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4471988" y="1239838"/>
              <a:ext cx="852487" cy="538162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511675" y="889000"/>
              <a:ext cx="29400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6699FF"/>
                  </a:solidFill>
                  <a:latin typeface="Arial" charset="0"/>
                </a:rPr>
                <a:t>Black Hole Diameter = 2r</a:t>
              </a:r>
              <a:r>
                <a:rPr lang="en-US" sz="1400" b="1" baseline="-25000">
                  <a:solidFill>
                    <a:srgbClr val="6699FF"/>
                  </a:solidFill>
                  <a:latin typeface="Arial" charset="0"/>
                </a:rPr>
                <a:t>s</a:t>
              </a:r>
              <a:r>
                <a:rPr lang="en-US" sz="1400" b="1">
                  <a:solidFill>
                    <a:srgbClr val="6699FF"/>
                  </a:solidFill>
                  <a:latin typeface="Arial" charset="0"/>
                </a:rPr>
                <a:t> ~ 4 AU</a:t>
              </a:r>
            </a:p>
          </p:txBody>
        </p:sp>
      </p:grp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 l="4194" t="28775" r="11290" b="9737"/>
          <a:stretch>
            <a:fillRect/>
          </a:stretch>
        </p:blipFill>
        <p:spPr bwMode="auto">
          <a:xfrm>
            <a:off x="5695950" y="1962441"/>
            <a:ext cx="2257425" cy="161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 l="2508" t="15389" r="3789" b="8188"/>
          <a:stretch>
            <a:fillRect/>
          </a:stretch>
        </p:blipFill>
        <p:spPr bwMode="auto">
          <a:xfrm>
            <a:off x="1066800" y="1143000"/>
            <a:ext cx="2535879" cy="190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print"/>
          <a:srcRect l="5518" t="31975" r="20903" b="14691"/>
          <a:stretch>
            <a:fillRect/>
          </a:stretch>
        </p:blipFill>
        <p:spPr bwMode="auto">
          <a:xfrm>
            <a:off x="7634464" y="933450"/>
            <a:ext cx="1299986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33350" y="116205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GRB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127331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Remnants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Pulsars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874" y="4352925"/>
            <a:ext cx="219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Galactic Nuclei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581400"/>
            <a:ext cx="4343400" cy="3276600"/>
          </a:xfrm>
          <a:prstGeom prst="rect">
            <a:avLst/>
          </a:prstGeom>
        </p:spPr>
      </p:pic>
      <p:sp>
        <p:nvSpPr>
          <p:cNvPr id="829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2A63A6-E8B4-7D46-82DB-DB300F77FDD0}" type="slidenum">
              <a:rPr lang="it-IT" smtClean="0"/>
              <a:pPr/>
              <a:t>50</a:t>
            </a:fld>
            <a:endParaRPr lang="it-IT" smtClean="0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58813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600" dirty="0" err="1" smtClean="0">
                <a:sym typeface="Symbol" charset="2"/>
              </a:rPr>
              <a:t>dSph</a:t>
            </a:r>
            <a:endParaRPr lang="en-US" sz="3600" dirty="0"/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0" y="838200"/>
            <a:ext cx="4876800" cy="17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6700" indent="-2286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None/>
            </a:pPr>
            <a:r>
              <a:rPr lang="en-US" sz="1600" b="1" dirty="0" smtClean="0">
                <a:solidFill>
                  <a:srgbClr val="000090"/>
                </a:solidFill>
                <a:latin typeface="+mj-lt"/>
              </a:rPr>
              <a:t>Milky </a:t>
            </a:r>
            <a:r>
              <a:rPr lang="en-US" sz="1600" b="1" dirty="0">
                <a:solidFill>
                  <a:srgbClr val="000090"/>
                </a:solidFill>
                <a:latin typeface="+mj-lt"/>
              </a:rPr>
              <a:t>Way satellites Sagittarius, Draco, </a:t>
            </a:r>
            <a:r>
              <a:rPr lang="en-US" sz="1600" b="1" dirty="0" smtClean="0">
                <a:solidFill>
                  <a:srgbClr val="000090"/>
                </a:solidFill>
                <a:latin typeface="+mj-lt"/>
              </a:rPr>
              <a:t>Segue1, </a:t>
            </a:r>
            <a:r>
              <a:rPr lang="en-US" sz="1600" b="1" dirty="0">
                <a:solidFill>
                  <a:srgbClr val="000090"/>
                </a:solidFill>
                <a:latin typeface="+mj-lt"/>
              </a:rPr>
              <a:t>Willman1, </a:t>
            </a:r>
            <a:r>
              <a:rPr lang="en-US" sz="1600" b="1" dirty="0" err="1">
                <a:solidFill>
                  <a:srgbClr val="000090"/>
                </a:solidFill>
                <a:latin typeface="+mj-lt"/>
              </a:rPr>
              <a:t>Perseus</a:t>
            </a:r>
            <a:r>
              <a:rPr lang="en-US" sz="1600" b="1" dirty="0">
                <a:solidFill>
                  <a:srgbClr val="000090"/>
                </a:solidFill>
                <a:latin typeface="+mj-lt"/>
              </a:rPr>
              <a:t>, …</a:t>
            </a:r>
          </a:p>
          <a:p>
            <a:pPr lvl="1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dirty="0">
                <a:latin typeface="+mj-lt"/>
              </a:rPr>
              <a:t>proximity (&lt; 100 </a:t>
            </a:r>
            <a:r>
              <a:rPr lang="en-US" sz="1600" dirty="0" err="1">
                <a:latin typeface="+mj-lt"/>
              </a:rPr>
              <a:t>kpc</a:t>
            </a:r>
            <a:r>
              <a:rPr lang="en-US" sz="1600" dirty="0">
                <a:latin typeface="+mj-lt"/>
              </a:rPr>
              <a:t>)</a:t>
            </a:r>
            <a:endParaRPr lang="en-US" sz="1600" dirty="0" smtClean="0">
              <a:latin typeface="+mj-lt"/>
            </a:endParaRPr>
          </a:p>
          <a:p>
            <a:pPr lvl="1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dirty="0" smtClean="0">
                <a:latin typeface="+mj-lt"/>
              </a:rPr>
              <a:t>no </a:t>
            </a:r>
            <a:r>
              <a:rPr lang="en-US" sz="1600" dirty="0">
                <a:latin typeface="+mj-lt"/>
              </a:rPr>
              <a:t>central BH  (which may change the DM cusp)</a:t>
            </a:r>
          </a:p>
          <a:p>
            <a:pPr lvl="1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dirty="0">
                <a:latin typeface="+mj-lt"/>
              </a:rPr>
              <a:t>large M/L </a:t>
            </a:r>
            <a:r>
              <a:rPr lang="en-US" sz="1600" dirty="0" smtClean="0">
                <a:latin typeface="+mj-lt"/>
              </a:rPr>
              <a:t>ratio (low baryonic content)</a:t>
            </a:r>
          </a:p>
          <a:p>
            <a:pPr lvl="1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b="1" dirty="0">
                <a:solidFill>
                  <a:srgbClr val="000090"/>
                </a:solidFill>
                <a:latin typeface="+mj-lt"/>
              </a:rPr>
              <a:t>No signal for now…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0" y="2971800"/>
            <a:ext cx="4800600" cy="396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6700" indent="-2286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None/>
            </a:pPr>
            <a:r>
              <a:rPr lang="en-US" sz="1600" b="1" dirty="0" smtClean="0">
                <a:solidFill>
                  <a:srgbClr val="000090"/>
                </a:solidFill>
                <a:latin typeface="+mj-lt"/>
              </a:rPr>
              <a:t>Results dominated by Fermi observations of Segue1</a:t>
            </a:r>
          </a:p>
          <a:p>
            <a:pPr marL="266700" indent="-2286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None/>
            </a:pPr>
            <a:r>
              <a:rPr lang="en-US" sz="1600" b="1" dirty="0" smtClean="0">
                <a:solidFill>
                  <a:srgbClr val="000090"/>
                </a:solidFill>
                <a:latin typeface="+mj-lt"/>
              </a:rPr>
              <a:t>	in the Leo constellation at ~23 </a:t>
            </a:r>
            <a:r>
              <a:rPr lang="en-US" sz="1600" b="1" dirty="0" err="1" smtClean="0">
                <a:solidFill>
                  <a:srgbClr val="000090"/>
                </a:solidFill>
                <a:latin typeface="+mj-lt"/>
              </a:rPr>
              <a:t>kpc</a:t>
            </a:r>
            <a:r>
              <a:rPr lang="en-US" sz="1600" b="1" dirty="0" smtClean="0">
                <a:solidFill>
                  <a:srgbClr val="000090"/>
                </a:solidFill>
                <a:latin typeface="+mj-lt"/>
              </a:rPr>
              <a:t> from the Sun </a:t>
            </a:r>
          </a:p>
          <a:p>
            <a:pPr marL="266700" indent="-2286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None/>
            </a:pPr>
            <a:r>
              <a:rPr lang="en-US" sz="1600" b="1" dirty="0" smtClean="0">
                <a:solidFill>
                  <a:srgbClr val="000090"/>
                </a:solidFill>
                <a:latin typeface="+mj-lt"/>
              </a:rPr>
              <a:t>	luminosity is ~300x the Sun, M/L ~3400</a:t>
            </a:r>
          </a:p>
          <a:p>
            <a:pPr marL="266700" indent="-228600" eaLnBrk="0" hangingPunct="0">
              <a:lnSpc>
                <a:spcPct val="80000"/>
              </a:lnSpc>
              <a:spcBef>
                <a:spcPct val="50000"/>
              </a:spcBef>
              <a:buSzPct val="65000"/>
            </a:pPr>
            <a:r>
              <a:rPr lang="en-US" sz="1600" b="1" dirty="0" smtClean="0">
                <a:solidFill>
                  <a:srgbClr val="000090"/>
                </a:solidFill>
                <a:latin typeface="+mj-lt"/>
              </a:rPr>
              <a:t>small improvement by stacking</a:t>
            </a:r>
            <a:endParaRPr lang="en-US" sz="1600" dirty="0" smtClean="0">
              <a:solidFill>
                <a:srgbClr val="000090"/>
              </a:solidFill>
              <a:latin typeface="+mj-lt"/>
            </a:endParaRPr>
          </a:p>
          <a:p>
            <a:pPr lvl="1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dirty="0" smtClean="0">
                <a:latin typeface="+mj-lt"/>
              </a:rPr>
              <a:t>Still a factor of &gt;4 larger than a possible signal, even at low mass and in the most favorable assumptions</a:t>
            </a:r>
          </a:p>
          <a:p>
            <a:pPr lvl="2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dirty="0" err="1" smtClean="0">
                <a:latin typeface="+mj-lt"/>
              </a:rPr>
              <a:t>Majorana</a:t>
            </a:r>
            <a:r>
              <a:rPr lang="en-US" sz="1600" dirty="0" smtClean="0">
                <a:latin typeface="+mj-lt"/>
              </a:rPr>
              <a:t> WIMP, DM profiles</a:t>
            </a:r>
          </a:p>
          <a:p>
            <a:pPr lvl="1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dirty="0" smtClean="0">
                <a:latin typeface="+mj-lt"/>
              </a:rPr>
              <a:t>What could improve it?</a:t>
            </a:r>
          </a:p>
          <a:p>
            <a:pPr lvl="2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dirty="0" smtClean="0">
                <a:latin typeface="+mj-lt"/>
              </a:rPr>
              <a:t>A “boost” of </a:t>
            </a:r>
            <a:r>
              <a:rPr lang="en-US" sz="1600" dirty="0" smtClean="0">
                <a:latin typeface="Symbol" charset="2"/>
                <a:cs typeface="Symbol" charset="2"/>
              </a:rPr>
              <a:t>r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given by an anomalous DM concentration in </a:t>
            </a:r>
            <a:r>
              <a:rPr lang="en-US" sz="1600" dirty="0" err="1" smtClean="0">
                <a:latin typeface="+mj-lt"/>
              </a:rPr>
              <a:t>subhalos</a:t>
            </a:r>
            <a:endParaRPr lang="en-US" sz="1600" dirty="0" smtClean="0">
              <a:latin typeface="+mj-lt"/>
            </a:endParaRPr>
          </a:p>
          <a:p>
            <a:pPr lvl="2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r>
              <a:rPr lang="en-US" sz="1600" dirty="0" smtClean="0">
                <a:latin typeface="+mj-lt"/>
              </a:rPr>
              <a:t>At 100 </a:t>
            </a:r>
            <a:r>
              <a:rPr lang="en-US" sz="1600" dirty="0" err="1" smtClean="0">
                <a:latin typeface="+mj-lt"/>
              </a:rPr>
              <a:t>GeV</a:t>
            </a:r>
            <a:r>
              <a:rPr lang="en-US" sz="1600" dirty="0" smtClean="0">
                <a:latin typeface="+mj-lt"/>
              </a:rPr>
              <a:t>, an improvement by a factor of 30 in sensitivity</a:t>
            </a:r>
          </a:p>
          <a:p>
            <a:pPr lvl="2" indent="215900" eaLnBrk="0" hangingPunct="0">
              <a:lnSpc>
                <a:spcPct val="80000"/>
              </a:lnSpc>
              <a:spcBef>
                <a:spcPct val="50000"/>
              </a:spcBef>
              <a:buSzPct val="65000"/>
              <a:buFont typeface="Monotype Sorts" charset="2"/>
              <a:buChar char="n"/>
            </a:pPr>
            <a:endParaRPr lang="en-US" sz="1600" dirty="0"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537" y="0"/>
            <a:ext cx="3968463" cy="365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Data-driven line searches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Very recently, one paper claims a positive signal (a ~4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photon excess at ~130 </a:t>
            </a:r>
            <a:r>
              <a:rPr lang="en-US" dirty="0" err="1" smtClean="0"/>
              <a:t>GeV</a:t>
            </a:r>
            <a:r>
              <a:rPr lang="en-US" dirty="0" smtClean="0"/>
              <a:t> from Fermi data)</a:t>
            </a:r>
          </a:p>
          <a:p>
            <a:pPr lvl="1"/>
            <a:r>
              <a:rPr lang="en-US" dirty="0" smtClean="0"/>
              <a:t>C. </a:t>
            </a:r>
            <a:r>
              <a:rPr lang="en-US" dirty="0" err="1" smtClean="0"/>
              <a:t>Weniger</a:t>
            </a:r>
            <a:r>
              <a:rPr lang="en-US" dirty="0" smtClean="0"/>
              <a:t>, arXiv:1204.2797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Selection of the region</a:t>
            </a:r>
          </a:p>
          <a:p>
            <a:pPr lvl="1">
              <a:buNone/>
            </a:pPr>
            <a:r>
              <a:rPr lang="en-US" dirty="0" err="1" smtClean="0"/>
              <a:t>b(i)ased</a:t>
            </a:r>
            <a:r>
              <a:rPr lang="en-US" dirty="0" smtClean="0"/>
              <a:t> on data</a:t>
            </a:r>
          </a:p>
          <a:p>
            <a:pPr lvl="1">
              <a:buNone/>
            </a:pPr>
            <a:r>
              <a:rPr lang="en-US" dirty="0" smtClean="0"/>
              <a:t>Large overlapping with </a:t>
            </a:r>
          </a:p>
          <a:p>
            <a:pPr lvl="1">
              <a:buNone/>
            </a:pPr>
            <a:r>
              <a:rPr lang="en-US" dirty="0" smtClean="0"/>
              <a:t>The Fermi “bubbles”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80C6A-7A0B-334A-91B2-87C9C79E0AB3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49149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438400"/>
            <a:ext cx="4267200" cy="234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318150"/>
            <a:ext cx="2743200" cy="1539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t="12000" b="1000"/>
          <a:stretch>
            <a:fillRect/>
          </a:stretch>
        </p:blipFill>
        <p:spPr>
          <a:xfrm>
            <a:off x="3657600" y="4953000"/>
            <a:ext cx="3124200" cy="1812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Data-driven line searches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Confirmed by an independent analysis</a:t>
            </a:r>
          </a:p>
          <a:p>
            <a:pPr lvl="1"/>
            <a:r>
              <a:rPr lang="en-US" dirty="0" err="1" smtClean="0"/>
              <a:t>Tempel</a:t>
            </a:r>
            <a:r>
              <a:rPr lang="en-US" dirty="0" smtClean="0"/>
              <a:t>+, arXiv:1205.1045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Not confirmed by a “blind” line search by the official Fermi team on May 14 (But warning: it’s a different thing)</a:t>
            </a:r>
          </a:p>
          <a:p>
            <a:r>
              <a:rPr lang="en-US" dirty="0" err="1" smtClean="0"/>
              <a:t>Perspects</a:t>
            </a:r>
            <a:r>
              <a:rPr lang="en-US" dirty="0" smtClean="0"/>
              <a:t> from IACT: bad. Fermi: wait several years. LHC?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80C6A-7A0B-334A-91B2-87C9C79E0AB3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1200"/>
            <a:ext cx="548005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0643"/>
            <a:ext cx="9144000" cy="66515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Cosmic rays: the ATIC anomaly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4" name="Gruppo 14"/>
          <p:cNvGrpSpPr/>
          <p:nvPr/>
        </p:nvGrpSpPr>
        <p:grpSpPr>
          <a:xfrm>
            <a:off x="2057400" y="1152918"/>
            <a:ext cx="5016592" cy="4181082"/>
            <a:chOff x="69447" y="924319"/>
            <a:chExt cx="4572000" cy="383468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47" y="924319"/>
              <a:ext cx="4572000" cy="3834682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1955800" y="1226732"/>
              <a:ext cx="1852891" cy="310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MAGIC ICRC 2011</a:t>
              </a:r>
              <a:endParaRPr lang="en-US" sz="1600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260600" y="3866634"/>
              <a:ext cx="1637738" cy="423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Preliminary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4491004" y="3588691"/>
            <a:ext cx="83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Alessandro De Angelis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562600"/>
            <a:ext cx="8307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 peaks; </a:t>
            </a:r>
          </a:p>
          <a:p>
            <a:r>
              <a:rPr lang="en-US" dirty="0" smtClean="0">
                <a:latin typeface="+mj-lt"/>
              </a:rPr>
              <a:t>a possible excess might have standard/astrophysical explanations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56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0643"/>
            <a:ext cx="9144000" cy="66515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Cosmic rays: the PAMELA anomaly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5027" y="3657600"/>
            <a:ext cx="4016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j-lt"/>
              </a:rPr>
              <a:t>Moon shadow </a:t>
            </a:r>
            <a:r>
              <a:rPr lang="en-US" sz="2000" dirty="0" smtClean="0">
                <a:latin typeface="+mj-lt"/>
              </a:rPr>
              <a:t>observation mode</a:t>
            </a:r>
          </a:p>
          <a:p>
            <a:r>
              <a:rPr lang="en-US" sz="2000" dirty="0" smtClean="0">
                <a:latin typeface="+mj-lt"/>
              </a:rPr>
              <a:t>developed for the MAGIC telescopes </a:t>
            </a:r>
          </a:p>
          <a:p>
            <a:pPr algn="ctr"/>
            <a:r>
              <a:rPr lang="en-US" sz="2000" dirty="0" smtClean="0">
                <a:latin typeface="+mj-lt"/>
              </a:rPr>
              <a:t>[MAGIC ICRC 2011]</a:t>
            </a:r>
            <a:endParaRPr lang="en-US" sz="2000" dirty="0"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15027" y="4862449"/>
            <a:ext cx="4235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sensitivity (50h): 300-700GeV: ~4.4% Crab</a:t>
            </a:r>
          </a:p>
          <a:p>
            <a:r>
              <a:rPr lang="en-US" sz="1800" dirty="0">
                <a:latin typeface="+mj-lt"/>
              </a:rPr>
              <a:t>m</a:t>
            </a:r>
            <a:r>
              <a:rPr lang="en-US" sz="1800" dirty="0" smtClean="0">
                <a:latin typeface="+mj-lt"/>
              </a:rPr>
              <a:t>easurement possible in few years</a:t>
            </a:r>
            <a:endParaRPr lang="en-US" sz="1800" dirty="0">
              <a:latin typeface="+mj-lt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2A5D-4A79-EB48-B927-F135D83D97EB}" type="slidenum">
              <a:rPr lang="it-IT" smtClean="0"/>
              <a:pPr/>
              <a:t>54</a:t>
            </a:fld>
            <a:endParaRPr lang="it-IT"/>
          </a:p>
        </p:txBody>
      </p:sp>
      <p:grpSp>
        <p:nvGrpSpPr>
          <p:cNvPr id="6" name="Gruppo 27"/>
          <p:cNvGrpSpPr/>
          <p:nvPr/>
        </p:nvGrpSpPr>
        <p:grpSpPr>
          <a:xfrm>
            <a:off x="5076003" y="1888256"/>
            <a:ext cx="3957601" cy="2750232"/>
            <a:chOff x="5076003" y="1888256"/>
            <a:chExt cx="3957601" cy="2750232"/>
          </a:xfrm>
        </p:grpSpPr>
        <p:sp>
          <p:nvSpPr>
            <p:cNvPr id="9" name="CasellaDiTesto 8"/>
            <p:cNvSpPr txBox="1"/>
            <p:nvPr/>
          </p:nvSpPr>
          <p:spPr>
            <a:xfrm>
              <a:off x="5076003" y="4238378"/>
              <a:ext cx="39576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probe e+/e- ratio at 300-700 </a:t>
              </a:r>
              <a:r>
                <a:rPr lang="en-US" sz="2000" dirty="0" err="1" smtClean="0"/>
                <a:t>GeV</a:t>
              </a:r>
              <a:endParaRPr lang="en-US" sz="2000" dirty="0" smtClean="0"/>
            </a:p>
          </p:txBody>
        </p:sp>
        <p:grpSp>
          <p:nvGrpSpPr>
            <p:cNvPr id="10" name="Gruppo 26"/>
            <p:cNvGrpSpPr/>
            <p:nvPr/>
          </p:nvGrpSpPr>
          <p:grpSpPr>
            <a:xfrm>
              <a:off x="7600246" y="1888256"/>
              <a:ext cx="962700" cy="1895710"/>
              <a:chOff x="7600246" y="1888256"/>
              <a:chExt cx="962700" cy="1895710"/>
            </a:xfrm>
          </p:grpSpPr>
          <p:sp>
            <p:nvSpPr>
              <p:cNvPr id="21" name="Freeform 16"/>
              <p:cNvSpPr/>
              <p:nvPr/>
            </p:nvSpPr>
            <p:spPr>
              <a:xfrm>
                <a:off x="7600246" y="2055304"/>
                <a:ext cx="901625" cy="1256543"/>
              </a:xfrm>
              <a:custGeom>
                <a:avLst/>
                <a:gdLst>
                  <a:gd name="connsiteX0" fmla="*/ 0 w 1647528"/>
                  <a:gd name="connsiteY0" fmla="*/ 0 h 1484434"/>
                  <a:gd name="connsiteX1" fmla="*/ 446205 w 1647528"/>
                  <a:gd name="connsiteY1" fmla="*/ 120128 h 1484434"/>
                  <a:gd name="connsiteX2" fmla="*/ 900992 w 1647528"/>
                  <a:gd name="connsiteY2" fmla="*/ 394705 h 1484434"/>
                  <a:gd name="connsiteX3" fmla="*/ 1338617 w 1647528"/>
                  <a:gd name="connsiteY3" fmla="*/ 892377 h 1484434"/>
                  <a:gd name="connsiteX4" fmla="*/ 1647528 w 1647528"/>
                  <a:gd name="connsiteY4" fmla="*/ 1484434 h 1484434"/>
                  <a:gd name="connsiteX5" fmla="*/ 1647528 w 1647528"/>
                  <a:gd name="connsiteY5" fmla="*/ 1484434 h 1484434"/>
                  <a:gd name="connsiteX6" fmla="*/ 1647528 w 1647528"/>
                  <a:gd name="connsiteY6" fmla="*/ 1484434 h 1484434"/>
                  <a:gd name="connsiteX7" fmla="*/ 1647528 w 1647528"/>
                  <a:gd name="connsiteY7" fmla="*/ 1484434 h 148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7528" h="1484434">
                    <a:moveTo>
                      <a:pt x="0" y="0"/>
                    </a:moveTo>
                    <a:cubicBezTo>
                      <a:pt x="148020" y="27172"/>
                      <a:pt x="296040" y="54344"/>
                      <a:pt x="446205" y="120128"/>
                    </a:cubicBezTo>
                    <a:cubicBezTo>
                      <a:pt x="596370" y="185912"/>
                      <a:pt x="752257" y="265997"/>
                      <a:pt x="900992" y="394705"/>
                    </a:cubicBezTo>
                    <a:cubicBezTo>
                      <a:pt x="1049727" y="523413"/>
                      <a:pt x="1214194" y="710756"/>
                      <a:pt x="1338617" y="892377"/>
                    </a:cubicBezTo>
                    <a:cubicBezTo>
                      <a:pt x="1463040" y="1073998"/>
                      <a:pt x="1647528" y="1484434"/>
                      <a:pt x="1647528" y="1484434"/>
                    </a:cubicBezTo>
                    <a:lnTo>
                      <a:pt x="1647528" y="1484434"/>
                    </a:lnTo>
                    <a:lnTo>
                      <a:pt x="1647528" y="1484434"/>
                    </a:lnTo>
                    <a:lnTo>
                      <a:pt x="1647528" y="1484434"/>
                    </a:lnTo>
                  </a:path>
                </a:pathLst>
              </a:cu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uppo 25"/>
              <p:cNvGrpSpPr/>
              <p:nvPr/>
            </p:nvGrpSpPr>
            <p:grpSpPr>
              <a:xfrm>
                <a:off x="7858551" y="1888256"/>
                <a:ext cx="704395" cy="1895710"/>
                <a:chOff x="7858551" y="1888256"/>
                <a:chExt cx="704395" cy="1895710"/>
              </a:xfrm>
            </p:grpSpPr>
            <p:sp>
              <p:nvSpPr>
                <p:cNvPr id="20" name="Rectangle 4"/>
                <p:cNvSpPr/>
                <p:nvPr/>
              </p:nvSpPr>
              <p:spPr>
                <a:xfrm>
                  <a:off x="7858551" y="1888256"/>
                  <a:ext cx="704395" cy="18957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25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25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TextBox 17"/>
                <p:cNvSpPr txBox="1"/>
                <p:nvPr/>
              </p:nvSpPr>
              <p:spPr>
                <a:xfrm rot="10800000" flipV="1">
                  <a:off x="8196630" y="2273203"/>
                  <a:ext cx="187840" cy="312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accent1"/>
                      </a:solidFill>
                    </a:rPr>
                    <a:t>?</a:t>
                  </a:r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3" name="TextBox 18"/>
                <p:cNvSpPr txBox="1"/>
                <p:nvPr/>
              </p:nvSpPr>
              <p:spPr>
                <a:xfrm>
                  <a:off x="7858551" y="2843195"/>
                  <a:ext cx="466000" cy="312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MAGIC</a:t>
                  </a:r>
                  <a:endParaRPr lang="en-US" dirty="0"/>
                </a:p>
              </p:txBody>
            </p:sp>
          </p:grpSp>
        </p:grpSp>
      </p:grpSp>
      <p:grpSp>
        <p:nvGrpSpPr>
          <p:cNvPr id="12" name="Gruppo 24"/>
          <p:cNvGrpSpPr/>
          <p:nvPr/>
        </p:nvGrpSpPr>
        <p:grpSpPr>
          <a:xfrm>
            <a:off x="4526104" y="813387"/>
            <a:ext cx="4349981" cy="3424990"/>
            <a:chOff x="4526104" y="813387"/>
            <a:chExt cx="4349981" cy="3424990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4769989" y="813387"/>
              <a:ext cx="4106096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Unexpected increase in e</a:t>
              </a:r>
              <a:r>
                <a:rPr lang="en-US" sz="1600" baseline="30000" dirty="0" smtClean="0">
                  <a:latin typeface="+mj-lt"/>
                </a:rPr>
                <a:t>+</a:t>
              </a:r>
              <a:r>
                <a:rPr lang="en-US" sz="1600" dirty="0" smtClean="0">
                  <a:latin typeface="+mj-lt"/>
                </a:rPr>
                <a:t>/e</a:t>
              </a:r>
              <a:r>
                <a:rPr lang="en-US" sz="1600" baseline="30000" dirty="0" smtClean="0">
                  <a:latin typeface="+mj-lt"/>
                </a:rPr>
                <a:t>-</a:t>
              </a:r>
              <a:r>
                <a:rPr lang="en-US" sz="1600" dirty="0" smtClean="0">
                  <a:latin typeface="+mj-lt"/>
                </a:rPr>
                <a:t> ratio (PAMELA) confirmed by Fermi @ ICRC 2011: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2"/>
            <a:srcRect t="3530" r="2798"/>
            <a:stretch>
              <a:fillRect/>
            </a:stretch>
          </p:blipFill>
          <p:spPr>
            <a:xfrm>
              <a:off x="4769989" y="1459718"/>
              <a:ext cx="2994615" cy="2778659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 rot="16200000">
              <a:off x="4243898" y="1773520"/>
              <a:ext cx="933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30000" dirty="0"/>
                <a:t>+</a:t>
              </a:r>
              <a:r>
                <a:rPr lang="en-US" dirty="0"/>
                <a:t>/e</a:t>
              </a:r>
              <a:r>
                <a:rPr lang="en-US" baseline="30000" dirty="0"/>
                <a:t>+</a:t>
              </a:r>
              <a:r>
                <a:rPr lang="en-US" dirty="0"/>
                <a:t>+e</a:t>
              </a:r>
              <a:r>
                <a:rPr lang="en-US" baseline="30000" dirty="0"/>
                <a:t>-</a:t>
              </a:r>
              <a:r>
                <a:rPr lang="en-US" dirty="0"/>
                <a:t> </a:t>
              </a:r>
              <a:endParaRPr lang="it-IT" dirty="0"/>
            </a:p>
          </p:txBody>
        </p:sp>
      </p:grpSp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290" y="4759000"/>
            <a:ext cx="3667510" cy="2080348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>
          <a:xfrm>
            <a:off x="0" y="627412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Alessandro De Angelis</a:t>
            </a:r>
            <a:endParaRPr lang="en-GB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l="10763" t="24730" r="7926" b="36486"/>
          <a:stretch>
            <a:fillRect/>
          </a:stretch>
        </p:blipFill>
        <p:spPr bwMode="auto">
          <a:xfrm>
            <a:off x="0" y="1371600"/>
            <a:ext cx="4495800" cy="155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56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DM: interplay with accelerators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dirty="0" smtClean="0">
                <a:latin typeface="Textile" charset="0"/>
              </a:rPr>
              <a:t>LHC may find candidates but cannot prove that they are the observed Dark Matter, nor localize it</a:t>
            </a:r>
          </a:p>
          <a:p>
            <a:pPr>
              <a:defRPr/>
            </a:pPr>
            <a:r>
              <a:rPr lang="en-GB" i="1" dirty="0" smtClean="0">
                <a:latin typeface="Textile" charset="0"/>
              </a:rPr>
              <a:t>Direct searches (nuclear recoil) may recognize local halo </a:t>
            </a:r>
            <a:r>
              <a:rPr lang="en-GB" i="1" dirty="0" err="1" smtClean="0">
                <a:latin typeface="Textile" charset="0"/>
              </a:rPr>
              <a:t>WIMPs</a:t>
            </a:r>
            <a:r>
              <a:rPr lang="en-GB" i="1" dirty="0" smtClean="0">
                <a:latin typeface="Textile" charset="0"/>
              </a:rPr>
              <a:t> but cannot prove the nature and composition of Dark Matter in the sky</a:t>
            </a:r>
          </a:p>
          <a:p>
            <a:pPr>
              <a:defRPr/>
            </a:pPr>
            <a:endParaRPr lang="en-GB" dirty="0" smtClean="0">
              <a:latin typeface="Textile" charset="0"/>
            </a:endParaRPr>
          </a:p>
          <a:p>
            <a:pPr>
              <a:defRPr/>
            </a:pPr>
            <a:r>
              <a:rPr lang="en-GB" dirty="0" smtClean="0">
                <a:latin typeface="Textile" charset="0"/>
              </a:rPr>
              <a:t>LHC reach limited to some 200-600 </a:t>
            </a:r>
            <a:r>
              <a:rPr lang="en-GB" dirty="0" err="1" smtClean="0">
                <a:latin typeface="Textile" charset="0"/>
              </a:rPr>
              <a:t>GeV</a:t>
            </a:r>
            <a:r>
              <a:rPr lang="en-GB" dirty="0" smtClean="0">
                <a:latin typeface="Textile" charset="0"/>
              </a:rPr>
              <a:t>; IACT sensitivity starts at some ~200 </a:t>
            </a:r>
            <a:r>
              <a:rPr lang="en-GB" dirty="0" err="1" smtClean="0">
                <a:latin typeface="Textile" charset="0"/>
              </a:rPr>
              <a:t>GeV</a:t>
            </a:r>
            <a:r>
              <a:rPr lang="en-GB" dirty="0" smtClean="0">
                <a:latin typeface="Textile" charset="0"/>
              </a:rPr>
              <a:t> (should improve)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80C6A-7A0B-334A-91B2-87C9C79E0AB3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81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A </a:t>
            </a:r>
            <a:r>
              <a:rPr lang="fr-FR" dirty="0" err="1"/>
              <a:t>wish</a:t>
            </a:r>
            <a:r>
              <a:rPr lang="fr-FR" dirty="0"/>
              <a:t> </a:t>
            </a:r>
            <a:r>
              <a:rPr lang="fr-FR" dirty="0" err="1" smtClean="0"/>
              <a:t>list</a:t>
            </a:r>
            <a:r>
              <a:rPr lang="fr-FR" dirty="0" smtClean="0"/>
              <a:t> for the future</a:t>
            </a:r>
            <a:endParaRPr lang="fr-FR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4876800"/>
          </a:xfrm>
        </p:spPr>
        <p:txBody>
          <a:bodyPr>
            <a:normAutofit/>
          </a:bodyPr>
          <a:lstStyle/>
          <a:p>
            <a:r>
              <a:rPr lang="fr-FR" sz="2000" dirty="0"/>
              <a:t> </a:t>
            </a:r>
            <a:r>
              <a:rPr lang="fr-FR" sz="2000" dirty="0" err="1"/>
              <a:t>Galactic</a:t>
            </a:r>
            <a:r>
              <a:rPr lang="fr-FR" sz="2000" dirty="0"/>
              <a:t> sources </a:t>
            </a:r>
            <a:r>
              <a:rPr lang="fr-FR" sz="2000" dirty="0" smtClean="0"/>
              <a:t> &amp; CR                       </a:t>
            </a:r>
            <a:endParaRPr lang="fr-FR" sz="2000" dirty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  <a:p>
            <a:r>
              <a:rPr lang="fr-FR" sz="2000" dirty="0"/>
              <a:t> </a:t>
            </a:r>
            <a:r>
              <a:rPr lang="fr-FR" sz="2000" dirty="0" smtClean="0"/>
              <a:t>AGN &amp; gamma </a:t>
            </a:r>
            <a:r>
              <a:rPr lang="fr-FR" sz="2000" dirty="0" err="1" smtClean="0"/>
              <a:t>prop</a:t>
            </a:r>
            <a:r>
              <a:rPr lang="fr-FR" sz="2000" dirty="0" smtClean="0"/>
              <a:t>.</a:t>
            </a:r>
          </a:p>
          <a:p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New </a:t>
            </a:r>
            <a:r>
              <a:rPr lang="fr-FR" sz="2000" dirty="0" err="1" smtClean="0"/>
              <a:t>particles</a:t>
            </a:r>
            <a:r>
              <a:rPr lang="fr-FR" sz="2000" dirty="0" smtClean="0"/>
              <a:t>, new </a:t>
            </a:r>
            <a:r>
              <a:rPr lang="fr-FR" sz="2000" dirty="0" err="1" smtClean="0"/>
              <a:t>phenomena</a:t>
            </a:r>
            <a:endParaRPr lang="fr-FR" sz="2000" dirty="0" smtClean="0"/>
          </a:p>
          <a:p>
            <a:pPr lvl="1"/>
            <a:r>
              <a:rPr lang="fr-FR" sz="1800" dirty="0" err="1" smtClean="0"/>
              <a:t>dark</a:t>
            </a:r>
            <a:r>
              <a:rPr lang="fr-FR" sz="1800" dirty="0" smtClean="0"/>
              <a:t> </a:t>
            </a:r>
            <a:r>
              <a:rPr lang="fr-FR" sz="1800" dirty="0" err="1"/>
              <a:t>matter</a:t>
            </a:r>
            <a:r>
              <a:rPr lang="fr-FR" sz="1800" dirty="0"/>
              <a:t> and astroparticle </a:t>
            </a:r>
            <a:r>
              <a:rPr lang="fr-FR" sz="1800" dirty="0" err="1"/>
              <a:t>physics</a:t>
            </a:r>
            <a:r>
              <a:rPr lang="fr-FR" sz="1800" dirty="0"/>
              <a:t> </a:t>
            </a:r>
          </a:p>
        </p:txBody>
      </p:sp>
      <p:pic>
        <p:nvPicPr>
          <p:cNvPr id="60421" name="Picture 5" descr="pks2155l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971800"/>
            <a:ext cx="3519488" cy="1638300"/>
          </a:xfrm>
          <a:prstGeom prst="rect">
            <a:avLst/>
          </a:prstGeom>
          <a:noFill/>
        </p:spPr>
      </p:pic>
      <p:pic>
        <p:nvPicPr>
          <p:cNvPr id="60424" name="Picture 8" descr="sn1006_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85800"/>
            <a:ext cx="2357438" cy="2036763"/>
          </a:xfrm>
          <a:prstGeom prst="rect">
            <a:avLst/>
          </a:prstGeom>
          <a:noFill/>
        </p:spPr>
      </p:pic>
      <p:pic>
        <p:nvPicPr>
          <p:cNvPr id="60425" name="Picture 9" descr="sn1006_spectr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685800"/>
            <a:ext cx="2713038" cy="1744663"/>
          </a:xfrm>
          <a:prstGeom prst="rect">
            <a:avLst/>
          </a:prstGeom>
          <a:noFill/>
        </p:spPr>
      </p:pic>
      <p:pic>
        <p:nvPicPr>
          <p:cNvPr id="60426" name="Picture 10" descr="Perseus-limits-MAG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5086350"/>
            <a:ext cx="2451100" cy="1771650"/>
          </a:xfrm>
          <a:prstGeom prst="rect">
            <a:avLst/>
          </a:prstGeom>
          <a:noFill/>
        </p:spPr>
      </p:pic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4953000" y="1066800"/>
            <a:ext cx="3557384" cy="10156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6600"/>
              </a:buClr>
              <a:buFont typeface="Verdana" charset="0"/>
              <a:buChar char="•"/>
            </a:pPr>
            <a:r>
              <a:rPr lang="fr-FR" sz="2000"/>
              <a:t> extend E range beyond 50 TeV</a:t>
            </a:r>
          </a:p>
          <a:p>
            <a:pPr>
              <a:buClr>
                <a:srgbClr val="006600"/>
              </a:buClr>
              <a:buFont typeface="Verdana" charset="0"/>
              <a:buChar char="•"/>
            </a:pPr>
            <a:r>
              <a:rPr lang="fr-FR" sz="2000"/>
              <a:t> better angular resolution</a:t>
            </a:r>
          </a:p>
          <a:p>
            <a:pPr>
              <a:buClr>
                <a:srgbClr val="006600"/>
              </a:buClr>
              <a:buFont typeface="Verdana" charset="0"/>
              <a:buChar char="•"/>
            </a:pPr>
            <a:r>
              <a:rPr lang="fr-FR" sz="2000"/>
              <a:t> larger FOV</a:t>
            </a: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4953000" y="3429000"/>
            <a:ext cx="3441968" cy="10156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6600"/>
              </a:buClr>
              <a:buFont typeface="Verdana" charset="0"/>
              <a:buChar char="•"/>
            </a:pPr>
            <a:r>
              <a:rPr lang="fr-FR" sz="2000" dirty="0"/>
              <a:t> monitor </a:t>
            </a:r>
            <a:r>
              <a:rPr lang="fr-FR" sz="2000" dirty="0" err="1"/>
              <a:t>many</a:t>
            </a:r>
            <a:r>
              <a:rPr lang="fr-FR" sz="2000" dirty="0"/>
              <a:t> </a:t>
            </a:r>
            <a:r>
              <a:rPr lang="fr-FR" sz="2000" dirty="0" err="1"/>
              <a:t>objects</a:t>
            </a:r>
            <a:r>
              <a:rPr lang="fr-FR" sz="2000" dirty="0"/>
              <a:t> </a:t>
            </a:r>
            <a:r>
              <a:rPr lang="fr-FR" sz="2000" dirty="0" err="1"/>
              <a:t>simult</a:t>
            </a:r>
            <a:r>
              <a:rPr lang="fr-FR" sz="2000" dirty="0"/>
              <a:t>.</a:t>
            </a:r>
          </a:p>
          <a:p>
            <a:pPr>
              <a:buClr>
                <a:srgbClr val="006600"/>
              </a:buClr>
              <a:buFont typeface="Verdana" charset="0"/>
              <a:buChar char="•"/>
            </a:pPr>
            <a:r>
              <a:rPr lang="fr-FR" sz="2000" dirty="0"/>
              <a:t> </a:t>
            </a:r>
            <a:r>
              <a:rPr lang="fr-FR" sz="2000" dirty="0" err="1"/>
              <a:t>extend</a:t>
            </a:r>
            <a:r>
              <a:rPr lang="fr-FR" sz="2000" dirty="0"/>
              <a:t> E range </a:t>
            </a:r>
            <a:r>
              <a:rPr lang="fr-FR" sz="2000" dirty="0" err="1"/>
              <a:t>under</a:t>
            </a:r>
            <a:r>
              <a:rPr lang="fr-FR" sz="2000" dirty="0"/>
              <a:t> 50 </a:t>
            </a:r>
            <a:r>
              <a:rPr lang="fr-FR" sz="2000" dirty="0" err="1" smtClean="0"/>
              <a:t>GeV</a:t>
            </a:r>
            <a:endParaRPr lang="fr-FR" sz="2000" dirty="0" smtClean="0"/>
          </a:p>
          <a:p>
            <a:pPr>
              <a:buClr>
                <a:srgbClr val="006600"/>
              </a:buClr>
              <a:buFont typeface="Verdana" charset="0"/>
              <a:buChar char="•"/>
            </a:pPr>
            <a:r>
              <a:rPr lang="fr-FR" sz="2000" dirty="0" smtClean="0"/>
              <a:t>10x sources</a:t>
            </a:r>
            <a:endParaRPr lang="fr-FR" sz="2000" dirty="0"/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5029200" y="5562600"/>
            <a:ext cx="2569934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6600"/>
              </a:buClr>
              <a:buFont typeface="Verdana" charset="0"/>
              <a:buChar char="•"/>
            </a:pPr>
            <a:r>
              <a:rPr lang="fr-FR" sz="2000" dirty="0"/>
              <a:t> </a:t>
            </a:r>
            <a:r>
              <a:rPr lang="fr-FR" sz="2000" dirty="0" err="1"/>
              <a:t>better</a:t>
            </a:r>
            <a:r>
              <a:rPr lang="fr-FR" sz="2000" dirty="0"/>
              <a:t> flux </a:t>
            </a:r>
            <a:r>
              <a:rPr lang="fr-FR" sz="2000" dirty="0" err="1"/>
              <a:t>sensitivity</a:t>
            </a:r>
            <a:r>
              <a:rPr lang="fr-FR" sz="2000" dirty="0" smtClean="0"/>
              <a:t> </a:t>
            </a:r>
          </a:p>
          <a:p>
            <a:pPr>
              <a:buClr>
                <a:srgbClr val="006600"/>
              </a:buClr>
              <a:buFont typeface="Verdana" charset="0"/>
              <a:buChar char="•"/>
            </a:pPr>
            <a:r>
              <a:rPr lang="fr-FR" sz="2000" dirty="0" smtClean="0"/>
              <a:t> </a:t>
            </a:r>
            <a:r>
              <a:rPr lang="fr-FR" sz="2000" dirty="0" err="1" smtClean="0"/>
              <a:t>lower</a:t>
            </a:r>
            <a:r>
              <a:rPr lang="fr-FR" sz="2000" dirty="0" smtClean="0"/>
              <a:t> </a:t>
            </a:r>
            <a:r>
              <a:rPr lang="fr-FR" sz="2000" dirty="0" err="1" smtClean="0"/>
              <a:t>threshold</a:t>
            </a:r>
            <a:endParaRPr lang="fr-FR" sz="2000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80C6A-7A0B-334A-91B2-87C9C79E0AB3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 animBg="1"/>
      <p:bldP spid="60428" grpId="0" animBg="1"/>
      <p:bldP spid="604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41EA4-9056-664A-9ED8-0D00DC283E6A}" type="slidenum">
              <a:rPr lang="fr-FR"/>
              <a:pPr/>
              <a:t>57</a:t>
            </a:fld>
            <a:endParaRPr lang="fr-FR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fr-FR" dirty="0"/>
              <a:t>The CTA </a:t>
            </a:r>
            <a:r>
              <a:rPr lang="fr-FR" dirty="0" smtClean="0"/>
              <a:t>concept (a possible design)</a:t>
            </a:r>
            <a:endParaRPr lang="fr-FR" dirty="0"/>
          </a:p>
        </p:txBody>
      </p:sp>
      <p:pic>
        <p:nvPicPr>
          <p:cNvPr id="45061" name="Picture 5" descr="Artists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7" y="1143000"/>
            <a:ext cx="6989763" cy="524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219200" y="2362200"/>
            <a:ext cx="2346507" cy="10156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low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energy</a:t>
            </a:r>
            <a:r>
              <a:rPr lang="fr-FR" sz="2000" dirty="0">
                <a:solidFill>
                  <a:schemeClr val="bg1"/>
                </a:solidFill>
              </a:rPr>
              <a:t> section</a:t>
            </a:r>
          </a:p>
          <a:p>
            <a:r>
              <a:rPr lang="fr-FR" sz="2000" dirty="0" err="1">
                <a:solidFill>
                  <a:schemeClr val="bg1"/>
                </a:solidFill>
              </a:rPr>
              <a:t>E</a:t>
            </a:r>
            <a:r>
              <a:rPr lang="fr-FR" sz="2000" baseline="-25000" dirty="0" err="1">
                <a:solidFill>
                  <a:schemeClr val="bg1"/>
                </a:solidFill>
              </a:rPr>
              <a:t>thresh</a:t>
            </a:r>
            <a:r>
              <a:rPr lang="fr-FR" sz="2000" dirty="0">
                <a:solidFill>
                  <a:schemeClr val="bg1"/>
                </a:solidFill>
              </a:rPr>
              <a:t> ~ 10 </a:t>
            </a:r>
            <a:r>
              <a:rPr lang="fr-FR" sz="2000" dirty="0" err="1">
                <a:solidFill>
                  <a:schemeClr val="bg1"/>
                </a:solidFill>
              </a:rPr>
              <a:t>GeV</a:t>
            </a:r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4 </a:t>
            </a:r>
            <a:r>
              <a:rPr lang="fr-FR" sz="2000" dirty="0" err="1" smtClean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ø</a:t>
            </a:r>
            <a:r>
              <a:rPr lang="fr-FR" sz="2000" dirty="0" smtClean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 </a:t>
            </a:r>
            <a:r>
              <a:rPr lang="fr-FR" sz="2000" baseline="-25000" dirty="0" smtClean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~ </a:t>
            </a:r>
            <a:r>
              <a:rPr lang="fr-FR" sz="2000" dirty="0" smtClean="0">
                <a:solidFill>
                  <a:schemeClr val="bg1"/>
                </a:solidFill>
              </a:rPr>
              <a:t>23 </a:t>
            </a:r>
            <a:r>
              <a:rPr lang="fr-FR" sz="2000" dirty="0">
                <a:solidFill>
                  <a:schemeClr val="bg1"/>
                </a:solidFill>
              </a:rPr>
              <a:t>m </a:t>
            </a:r>
            <a:r>
              <a:rPr lang="fr-FR" sz="2000" dirty="0" err="1">
                <a:solidFill>
                  <a:schemeClr val="bg1"/>
                </a:solidFill>
              </a:rPr>
              <a:t>telescopes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H="1">
            <a:off x="2286000" y="3429000"/>
            <a:ext cx="152400" cy="1143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4876800" y="1524000"/>
            <a:ext cx="2703676" cy="10156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core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array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100 GeV-10 TeV</a:t>
            </a:r>
          </a:p>
          <a:p>
            <a:r>
              <a:rPr lang="fr-FR" sz="2000" dirty="0">
                <a:solidFill>
                  <a:schemeClr val="bg1"/>
                </a:solidFill>
              </a:rPr>
              <a:t>~</a:t>
            </a:r>
            <a:r>
              <a:rPr lang="fr-FR" sz="2000" dirty="0" smtClean="0">
                <a:solidFill>
                  <a:schemeClr val="bg1"/>
                </a:solidFill>
              </a:rPr>
              <a:t> 23 </a:t>
            </a:r>
            <a:r>
              <a:rPr lang="fr-FR" sz="2000" dirty="0" err="1" smtClean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ø</a:t>
            </a:r>
            <a:r>
              <a:rPr lang="fr-FR" sz="2000" dirty="0" smtClean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 </a:t>
            </a:r>
            <a:r>
              <a:rPr lang="fr-FR" sz="2000" baseline="-25000" dirty="0" smtClean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~</a:t>
            </a:r>
            <a:r>
              <a:rPr lang="fr-FR" sz="2000" dirty="0" smtClean="0">
                <a:solidFill>
                  <a:schemeClr val="bg1"/>
                </a:solidFill>
              </a:rPr>
              <a:t>12 </a:t>
            </a:r>
            <a:r>
              <a:rPr lang="fr-FR" sz="2000" dirty="0">
                <a:solidFill>
                  <a:schemeClr val="bg1"/>
                </a:solidFill>
              </a:rPr>
              <a:t>m </a:t>
            </a:r>
            <a:r>
              <a:rPr lang="fr-FR" sz="2000" dirty="0" err="1">
                <a:solidFill>
                  <a:schemeClr val="bg1"/>
                </a:solidFill>
              </a:rPr>
              <a:t>telescopes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H="1">
            <a:off x="4800600" y="2438400"/>
            <a:ext cx="762000" cy="2286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486400" y="2743200"/>
            <a:ext cx="2188545" cy="10156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high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energy</a:t>
            </a:r>
            <a:r>
              <a:rPr lang="fr-FR" sz="2000" dirty="0">
                <a:solidFill>
                  <a:schemeClr val="bg1"/>
                </a:solidFill>
              </a:rPr>
              <a:t> section</a:t>
            </a:r>
          </a:p>
          <a:p>
            <a:r>
              <a:rPr lang="fr-FR" sz="2000" dirty="0" smtClean="0">
                <a:solidFill>
                  <a:schemeClr val="bg1"/>
                </a:solidFill>
              </a:rPr>
              <a:t>~35 </a:t>
            </a:r>
            <a:r>
              <a:rPr lang="fr-FR" sz="2000" dirty="0" err="1" smtClean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ø</a:t>
            </a:r>
            <a:r>
              <a:rPr lang="fr-FR" sz="2000" dirty="0" smtClean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 = 6-7 </a:t>
            </a:r>
            <a:r>
              <a:rPr lang="fr-FR" sz="2000" dirty="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m </a:t>
            </a:r>
            <a:r>
              <a:rPr lang="fr-FR" sz="2000" dirty="0">
                <a:solidFill>
                  <a:schemeClr val="bg1"/>
                </a:solidFill>
              </a:rPr>
              <a:t>tel.</a:t>
            </a:r>
          </a:p>
          <a:p>
            <a:r>
              <a:rPr lang="fr-FR" sz="2000" dirty="0">
                <a:solidFill>
                  <a:schemeClr val="bg1"/>
                </a:solidFill>
              </a:rPr>
              <a:t>on 10 km</a:t>
            </a:r>
            <a:r>
              <a:rPr lang="fr-FR" sz="2000" baseline="30000" dirty="0">
                <a:solidFill>
                  <a:schemeClr val="bg1"/>
                </a:solidFill>
              </a:rPr>
              <a:t>2</a:t>
            </a:r>
            <a:r>
              <a:rPr lang="fr-FR" sz="2000" dirty="0">
                <a:solidFill>
                  <a:schemeClr val="bg1"/>
                </a:solidFill>
              </a:rPr>
              <a:t> area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6781800" y="3810000"/>
            <a:ext cx="914400" cy="144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1279525" y="1250950"/>
            <a:ext cx="3036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FF00"/>
                </a:solidFill>
              </a:rPr>
              <a:t>2 arrays: north+south</a:t>
            </a:r>
          </a:p>
          <a:p>
            <a:r>
              <a:rPr lang="fr-FR" b="1">
                <a:solidFill>
                  <a:srgbClr val="FFFF00"/>
                </a:solidFill>
                <a:sym typeface="Symbol" charset="2"/>
              </a:rPr>
              <a:t> </a:t>
            </a:r>
            <a:r>
              <a:rPr lang="fr-FR" b="1">
                <a:solidFill>
                  <a:srgbClr val="FFFF00"/>
                </a:solidFill>
              </a:rPr>
              <a:t>all-sky coverage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2E908-EBC8-AF4E-80E3-00D3B2AED76E}" type="slidenum">
              <a:rPr lang="fr-FR"/>
              <a:pPr/>
              <a:t>58</a:t>
            </a:fld>
            <a:endParaRPr lang="fr-FR"/>
          </a:p>
        </p:txBody>
      </p:sp>
      <p:pic>
        <p:nvPicPr>
          <p:cNvPr id="99332" name="Picture 4" descr="Sky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371600"/>
            <a:ext cx="7316788" cy="4879975"/>
          </a:xfrm>
          <a:prstGeom prst="rect">
            <a:avLst/>
          </a:prstGeom>
          <a:noFill/>
        </p:spPr>
      </p:pic>
      <p:sp>
        <p:nvSpPr>
          <p:cNvPr id="99333" name="Oval 5"/>
          <p:cNvSpPr>
            <a:spLocks noChangeArrowheads="1"/>
          </p:cNvSpPr>
          <p:nvPr/>
        </p:nvSpPr>
        <p:spPr bwMode="auto">
          <a:xfrm>
            <a:off x="4087813" y="2944813"/>
            <a:ext cx="585787" cy="585787"/>
          </a:xfrm>
          <a:prstGeom prst="ellips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4724400" y="3271838"/>
            <a:ext cx="2120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Very deep field</a:t>
            </a:r>
          </a:p>
        </p:txBody>
      </p:sp>
      <p:sp>
        <p:nvSpPr>
          <p:cNvPr id="99335" name="Oval 7"/>
          <p:cNvSpPr>
            <a:spLocks noChangeArrowheads="1"/>
          </p:cNvSpPr>
          <p:nvPr/>
        </p:nvSpPr>
        <p:spPr bwMode="auto">
          <a:xfrm>
            <a:off x="1444625" y="3973513"/>
            <a:ext cx="585788" cy="585787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2209800" y="4186238"/>
            <a:ext cx="263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Deep field</a:t>
            </a:r>
          </a:p>
          <a:p>
            <a:r>
              <a:rPr lang="en-US" b="1">
                <a:solidFill>
                  <a:schemeClr val="bg1"/>
                </a:solidFill>
              </a:rPr>
              <a:t>~1/3 of telescopes</a:t>
            </a:r>
          </a:p>
        </p:txBody>
      </p: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1917700" y="1731963"/>
            <a:ext cx="585788" cy="5857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439988" y="2159000"/>
            <a:ext cx="1785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Monitoring</a:t>
            </a:r>
          </a:p>
          <a:p>
            <a:r>
              <a:rPr lang="en-US" b="1">
                <a:solidFill>
                  <a:schemeClr val="bg1"/>
                </a:solidFill>
              </a:rPr>
              <a:t>4 telescopes</a:t>
            </a: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5486400" y="2057400"/>
            <a:ext cx="2914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Survey mode:</a:t>
            </a:r>
          </a:p>
          <a:p>
            <a:r>
              <a:rPr lang="en-US" b="1">
                <a:solidFill>
                  <a:schemeClr val="bg1"/>
                </a:solidFill>
              </a:rPr>
              <a:t>Full sky at current </a:t>
            </a:r>
          </a:p>
          <a:p>
            <a:r>
              <a:rPr lang="en-US" b="1">
                <a:solidFill>
                  <a:schemeClr val="bg1"/>
                </a:solidFill>
              </a:rPr>
              <a:t>sensitivity in ~1 year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735638" y="3792538"/>
            <a:ext cx="1881187" cy="585787"/>
            <a:chOff x="468" y="1761"/>
            <a:chExt cx="1185" cy="369"/>
          </a:xfrm>
        </p:grpSpPr>
        <p:sp>
          <p:nvSpPr>
            <p:cNvPr id="99342" name="Oval 14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3" name="Oval 15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4" name="Oval 16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5" name="Oval 17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6" name="Oval 18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7" name="Oval 19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48" name="Oval 20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737225" y="4008438"/>
            <a:ext cx="1881188" cy="585787"/>
            <a:chOff x="468" y="1761"/>
            <a:chExt cx="1185" cy="369"/>
          </a:xfrm>
        </p:grpSpPr>
        <p:sp>
          <p:nvSpPr>
            <p:cNvPr id="99350" name="Oval 22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1" name="Oval 23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2" name="Oval 24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3" name="Oval 25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4" name="Oval 26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5" name="Oval 27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6" name="Oval 28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738813" y="4224338"/>
            <a:ext cx="1881187" cy="585787"/>
            <a:chOff x="468" y="1761"/>
            <a:chExt cx="1185" cy="369"/>
          </a:xfrm>
        </p:grpSpPr>
        <p:sp>
          <p:nvSpPr>
            <p:cNvPr id="99358" name="Oval 30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59" name="Oval 31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0" name="Oval 32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1" name="Oval 33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2" name="Oval 34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3" name="Oval 35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4" name="Oval 36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5740400" y="4440238"/>
            <a:ext cx="1881188" cy="585787"/>
            <a:chOff x="468" y="1761"/>
            <a:chExt cx="1185" cy="369"/>
          </a:xfrm>
        </p:grpSpPr>
        <p:sp>
          <p:nvSpPr>
            <p:cNvPr id="99366" name="Oval 38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7" name="Oval 39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8" name="Oval 40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69" name="Oval 41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0" name="Oval 42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1" name="Oval 43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2" name="Oval 44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5741988" y="4656138"/>
            <a:ext cx="1881187" cy="585787"/>
            <a:chOff x="468" y="1761"/>
            <a:chExt cx="1185" cy="369"/>
          </a:xfrm>
        </p:grpSpPr>
        <p:sp>
          <p:nvSpPr>
            <p:cNvPr id="99374" name="Oval 46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5" name="Oval 47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6" name="Oval 48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7" name="Oval 49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8" name="Oval 50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9" name="Oval 51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0" name="Oval 52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5743575" y="4872038"/>
            <a:ext cx="1881188" cy="585787"/>
            <a:chOff x="468" y="1761"/>
            <a:chExt cx="1185" cy="369"/>
          </a:xfrm>
        </p:grpSpPr>
        <p:sp>
          <p:nvSpPr>
            <p:cNvPr id="99382" name="Oval 54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3" name="Oval 55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4" name="Oval 56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5" name="Oval 57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6" name="Oval 58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7" name="Oval 59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8" name="Oval 60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5745163" y="5087938"/>
            <a:ext cx="1881187" cy="585787"/>
            <a:chOff x="468" y="1761"/>
            <a:chExt cx="1185" cy="369"/>
          </a:xfrm>
        </p:grpSpPr>
        <p:sp>
          <p:nvSpPr>
            <p:cNvPr id="99390" name="Oval 62"/>
            <p:cNvSpPr>
              <a:spLocks noChangeArrowheads="1"/>
            </p:cNvSpPr>
            <p:nvPr/>
          </p:nvSpPr>
          <p:spPr bwMode="auto">
            <a:xfrm>
              <a:off x="46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1" name="Oval 63"/>
            <p:cNvSpPr>
              <a:spLocks noChangeArrowheads="1"/>
            </p:cNvSpPr>
            <p:nvPr/>
          </p:nvSpPr>
          <p:spPr bwMode="auto">
            <a:xfrm>
              <a:off x="60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2" name="Oval 64"/>
            <p:cNvSpPr>
              <a:spLocks noChangeArrowheads="1"/>
            </p:cNvSpPr>
            <p:nvPr/>
          </p:nvSpPr>
          <p:spPr bwMode="auto">
            <a:xfrm>
              <a:off x="740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3" name="Oval 65"/>
            <p:cNvSpPr>
              <a:spLocks noChangeArrowheads="1"/>
            </p:cNvSpPr>
            <p:nvPr/>
          </p:nvSpPr>
          <p:spPr bwMode="auto">
            <a:xfrm>
              <a:off x="876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4" name="Oval 66"/>
            <p:cNvSpPr>
              <a:spLocks noChangeArrowheads="1"/>
            </p:cNvSpPr>
            <p:nvPr/>
          </p:nvSpPr>
          <p:spPr bwMode="auto">
            <a:xfrm>
              <a:off x="1012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5" name="Oval 67"/>
            <p:cNvSpPr>
              <a:spLocks noChangeArrowheads="1"/>
            </p:cNvSpPr>
            <p:nvPr/>
          </p:nvSpPr>
          <p:spPr bwMode="auto">
            <a:xfrm>
              <a:off x="1148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96" name="Oval 68"/>
            <p:cNvSpPr>
              <a:spLocks noChangeArrowheads="1"/>
            </p:cNvSpPr>
            <p:nvPr/>
          </p:nvSpPr>
          <p:spPr bwMode="auto">
            <a:xfrm>
              <a:off x="1284" y="1761"/>
              <a:ext cx="369" cy="36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397" name="Rectangle 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CTA operation modes</a:t>
            </a:r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 l="7530"/>
          <a:stretch>
            <a:fillRect/>
          </a:stretch>
        </p:blipFill>
        <p:spPr bwMode="auto">
          <a:xfrm>
            <a:off x="609600" y="0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593B78-0AD7-434B-949B-603B9B0ED05B}" type="slidenum">
              <a:rPr lang="it-IT" smtClean="0"/>
              <a:pPr/>
              <a:t>59</a:t>
            </a:fld>
            <a:endParaRPr lang="it-IT" smtClean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593B78-0AD7-434B-949B-603B9B0ED05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-10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it-IT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-108" charset="0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1336675"/>
            <a:ext cx="882650" cy="3703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013200" y="282575"/>
            <a:ext cx="4826000" cy="1797050"/>
          </a:xfrm>
          <a:custGeom>
            <a:avLst/>
            <a:gdLst>
              <a:gd name="T0" fmla="*/ 0 w 2257"/>
              <a:gd name="T1" fmla="*/ 0 h 925"/>
              <a:gd name="T2" fmla="*/ 2147483647 w 2257"/>
              <a:gd name="T3" fmla="*/ 2147483647 h 925"/>
              <a:gd name="T4" fmla="*/ 2147483647 w 2257"/>
              <a:gd name="T5" fmla="*/ 2147483647 h 925"/>
              <a:gd name="T6" fmla="*/ 2147483647 w 2257"/>
              <a:gd name="T7" fmla="*/ 2147483647 h 925"/>
              <a:gd name="T8" fmla="*/ 0 60000 65536"/>
              <a:gd name="T9" fmla="*/ 0 60000 65536"/>
              <a:gd name="T10" fmla="*/ 0 60000 65536"/>
              <a:gd name="T11" fmla="*/ 0 60000 65536"/>
              <a:gd name="T12" fmla="*/ 0 w 2257"/>
              <a:gd name="T13" fmla="*/ 0 h 925"/>
              <a:gd name="T14" fmla="*/ 2257 w 2257"/>
              <a:gd name="T15" fmla="*/ 925 h 9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57" h="925">
                <a:moveTo>
                  <a:pt x="0" y="0"/>
                </a:moveTo>
                <a:cubicBezTo>
                  <a:pt x="179" y="20"/>
                  <a:pt x="359" y="40"/>
                  <a:pt x="595" y="104"/>
                </a:cubicBezTo>
                <a:cubicBezTo>
                  <a:pt x="831" y="168"/>
                  <a:pt x="1139" y="250"/>
                  <a:pt x="1416" y="387"/>
                </a:cubicBezTo>
                <a:cubicBezTo>
                  <a:pt x="1693" y="524"/>
                  <a:pt x="1975" y="724"/>
                  <a:pt x="2257" y="925"/>
                </a:cubicBezTo>
              </a:path>
            </a:pathLst>
          </a:cu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865313" y="1711325"/>
            <a:ext cx="6897687" cy="1946275"/>
          </a:xfrm>
          <a:custGeom>
            <a:avLst/>
            <a:gdLst>
              <a:gd name="T0" fmla="*/ 0 w 3333"/>
              <a:gd name="T1" fmla="*/ 2147483647 h 1002"/>
              <a:gd name="T2" fmla="*/ 2147483647 w 3333"/>
              <a:gd name="T3" fmla="*/ 2147483647 h 1002"/>
              <a:gd name="T4" fmla="*/ 2147483647 w 3333"/>
              <a:gd name="T5" fmla="*/ 2147483647 h 1002"/>
              <a:gd name="T6" fmla="*/ 2147483647 w 3333"/>
              <a:gd name="T7" fmla="*/ 2147483647 h 1002"/>
              <a:gd name="T8" fmla="*/ 2147483647 w 3333"/>
              <a:gd name="T9" fmla="*/ 2147483647 h 10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33"/>
              <a:gd name="T16" fmla="*/ 0 h 1002"/>
              <a:gd name="T17" fmla="*/ 3333 w 3333"/>
              <a:gd name="T18" fmla="*/ 1002 h 10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33" h="1002">
                <a:moveTo>
                  <a:pt x="0" y="1"/>
                </a:moveTo>
                <a:cubicBezTo>
                  <a:pt x="257" y="0"/>
                  <a:pt x="515" y="0"/>
                  <a:pt x="793" y="30"/>
                </a:cubicBezTo>
                <a:cubicBezTo>
                  <a:pt x="1071" y="60"/>
                  <a:pt x="1386" y="102"/>
                  <a:pt x="1671" y="181"/>
                </a:cubicBezTo>
                <a:cubicBezTo>
                  <a:pt x="1956" y="260"/>
                  <a:pt x="2225" y="365"/>
                  <a:pt x="2502" y="502"/>
                </a:cubicBezTo>
                <a:cubicBezTo>
                  <a:pt x="2779" y="639"/>
                  <a:pt x="3056" y="820"/>
                  <a:pt x="3333" y="1002"/>
                </a:cubicBezTo>
              </a:path>
            </a:pathLst>
          </a:cu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846263" y="3290888"/>
            <a:ext cx="6992937" cy="2019300"/>
          </a:xfrm>
          <a:custGeom>
            <a:avLst/>
            <a:gdLst>
              <a:gd name="T0" fmla="*/ 0 w 3362"/>
              <a:gd name="T1" fmla="*/ 0 h 1039"/>
              <a:gd name="T2" fmla="*/ 2147483647 w 3362"/>
              <a:gd name="T3" fmla="*/ 2147483647 h 1039"/>
              <a:gd name="T4" fmla="*/ 2147483647 w 3362"/>
              <a:gd name="T5" fmla="*/ 2147483647 h 1039"/>
              <a:gd name="T6" fmla="*/ 2147483647 w 3362"/>
              <a:gd name="T7" fmla="*/ 2147483647 h 1039"/>
              <a:gd name="T8" fmla="*/ 2147483647 w 3362"/>
              <a:gd name="T9" fmla="*/ 2147483647 h 1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2"/>
              <a:gd name="T16" fmla="*/ 0 h 1039"/>
              <a:gd name="T17" fmla="*/ 3362 w 3362"/>
              <a:gd name="T18" fmla="*/ 1039 h 10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2" h="1039">
                <a:moveTo>
                  <a:pt x="0" y="0"/>
                </a:moveTo>
                <a:cubicBezTo>
                  <a:pt x="138" y="11"/>
                  <a:pt x="549" y="22"/>
                  <a:pt x="831" y="57"/>
                </a:cubicBezTo>
                <a:cubicBezTo>
                  <a:pt x="1113" y="92"/>
                  <a:pt x="1411" y="133"/>
                  <a:pt x="1691" y="208"/>
                </a:cubicBezTo>
                <a:cubicBezTo>
                  <a:pt x="1971" y="283"/>
                  <a:pt x="2234" y="371"/>
                  <a:pt x="2512" y="510"/>
                </a:cubicBezTo>
                <a:cubicBezTo>
                  <a:pt x="2790" y="649"/>
                  <a:pt x="3076" y="844"/>
                  <a:pt x="3362" y="1039"/>
                </a:cubicBezTo>
              </a:path>
            </a:pathLst>
          </a:cu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827213" y="960438"/>
            <a:ext cx="1673225" cy="1614487"/>
          </a:xfrm>
          <a:custGeom>
            <a:avLst/>
            <a:gdLst>
              <a:gd name="T0" fmla="*/ 0 w 831"/>
              <a:gd name="T1" fmla="*/ 2147483647 h 831"/>
              <a:gd name="T2" fmla="*/ 2147483647 w 831"/>
              <a:gd name="T3" fmla="*/ 0 h 831"/>
              <a:gd name="T4" fmla="*/ 0 60000 65536"/>
              <a:gd name="T5" fmla="*/ 0 60000 65536"/>
              <a:gd name="T6" fmla="*/ 0 w 831"/>
              <a:gd name="T7" fmla="*/ 0 h 831"/>
              <a:gd name="T8" fmla="*/ 831 w 831"/>
              <a:gd name="T9" fmla="*/ 831 h 8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31" h="831">
                <a:moveTo>
                  <a:pt x="0" y="831"/>
                </a:moveTo>
                <a:cubicBezTo>
                  <a:pt x="0" y="831"/>
                  <a:pt x="415" y="415"/>
                  <a:pt x="831" y="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3505200" y="2209800"/>
            <a:ext cx="3792174" cy="1826239"/>
          </a:xfrm>
          <a:custGeom>
            <a:avLst/>
            <a:gdLst>
              <a:gd name="T0" fmla="*/ 0 w 1699"/>
              <a:gd name="T1" fmla="*/ 0 h 949"/>
              <a:gd name="T2" fmla="*/ 2147483647 w 1699"/>
              <a:gd name="T3" fmla="*/ 2147483647 h 949"/>
              <a:gd name="T4" fmla="*/ 2147483647 w 1699"/>
              <a:gd name="T5" fmla="*/ 2147483647 h 949"/>
              <a:gd name="T6" fmla="*/ 2147483647 w 1699"/>
              <a:gd name="T7" fmla="*/ 2147483647 h 949"/>
              <a:gd name="T8" fmla="*/ 2147483647 w 1699"/>
              <a:gd name="T9" fmla="*/ 2147483647 h 9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9"/>
              <a:gd name="T16" fmla="*/ 0 h 949"/>
              <a:gd name="T17" fmla="*/ 1699 w 1699"/>
              <a:gd name="T18" fmla="*/ 949 h 949"/>
              <a:gd name="connsiteX0" fmla="*/ 0 w 1699"/>
              <a:gd name="connsiteY0" fmla="*/ 0 h 949"/>
              <a:gd name="connsiteX1" fmla="*/ 406 w 1699"/>
              <a:gd name="connsiteY1" fmla="*/ 765 h 949"/>
              <a:gd name="connsiteX2" fmla="*/ 869 w 1699"/>
              <a:gd name="connsiteY2" fmla="*/ 944 h 949"/>
              <a:gd name="connsiteX3" fmla="*/ 1374 w 1699"/>
              <a:gd name="connsiteY3" fmla="*/ 736 h 949"/>
              <a:gd name="connsiteX4" fmla="*/ 1699 w 1699"/>
              <a:gd name="connsiteY4" fmla="*/ 472 h 949"/>
              <a:gd name="connsiteX0" fmla="*/ 0 w 1989"/>
              <a:gd name="connsiteY0" fmla="*/ 0 h 949"/>
              <a:gd name="connsiteX1" fmla="*/ 406 w 1989"/>
              <a:gd name="connsiteY1" fmla="*/ 765 h 949"/>
              <a:gd name="connsiteX2" fmla="*/ 869 w 1989"/>
              <a:gd name="connsiteY2" fmla="*/ 944 h 949"/>
              <a:gd name="connsiteX3" fmla="*/ 1374 w 1989"/>
              <a:gd name="connsiteY3" fmla="*/ 736 h 949"/>
              <a:gd name="connsiteX4" fmla="*/ 1989 w 1989"/>
              <a:gd name="connsiteY4" fmla="*/ 396 h 949"/>
              <a:gd name="connsiteX0" fmla="*/ 0 w 1989"/>
              <a:gd name="connsiteY0" fmla="*/ 0 h 949"/>
              <a:gd name="connsiteX1" fmla="*/ 406 w 1989"/>
              <a:gd name="connsiteY1" fmla="*/ 765 h 949"/>
              <a:gd name="connsiteX2" fmla="*/ 869 w 1989"/>
              <a:gd name="connsiteY2" fmla="*/ 944 h 949"/>
              <a:gd name="connsiteX3" fmla="*/ 1374 w 1989"/>
              <a:gd name="connsiteY3" fmla="*/ 736 h 949"/>
              <a:gd name="connsiteX4" fmla="*/ 1590 w 1989"/>
              <a:gd name="connsiteY4" fmla="*/ 811 h 949"/>
              <a:gd name="connsiteX5" fmla="*/ 1989 w 1989"/>
              <a:gd name="connsiteY5" fmla="*/ 396 h 949"/>
              <a:gd name="connsiteX0" fmla="*/ 0 w 1989"/>
              <a:gd name="connsiteY0" fmla="*/ 0 h 952"/>
              <a:gd name="connsiteX1" fmla="*/ 406 w 1989"/>
              <a:gd name="connsiteY1" fmla="*/ 765 h 952"/>
              <a:gd name="connsiteX2" fmla="*/ 869 w 1989"/>
              <a:gd name="connsiteY2" fmla="*/ 944 h 952"/>
              <a:gd name="connsiteX3" fmla="*/ 1590 w 1989"/>
              <a:gd name="connsiteY3" fmla="*/ 811 h 952"/>
              <a:gd name="connsiteX4" fmla="*/ 1989 w 1989"/>
              <a:gd name="connsiteY4" fmla="*/ 396 h 952"/>
              <a:gd name="connsiteX0" fmla="*/ 0 w 1989"/>
              <a:gd name="connsiteY0" fmla="*/ 0 h 952"/>
              <a:gd name="connsiteX1" fmla="*/ 406 w 1989"/>
              <a:gd name="connsiteY1" fmla="*/ 765 h 952"/>
              <a:gd name="connsiteX2" fmla="*/ 869 w 1989"/>
              <a:gd name="connsiteY2" fmla="*/ 944 h 952"/>
              <a:gd name="connsiteX3" fmla="*/ 1590 w 1989"/>
              <a:gd name="connsiteY3" fmla="*/ 811 h 952"/>
              <a:gd name="connsiteX4" fmla="*/ 1807 w 1989"/>
              <a:gd name="connsiteY4" fmla="*/ 579 h 952"/>
              <a:gd name="connsiteX5" fmla="*/ 1989 w 1989"/>
              <a:gd name="connsiteY5" fmla="*/ 396 h 952"/>
              <a:gd name="connsiteX0" fmla="*/ 0 w 1989"/>
              <a:gd name="connsiteY0" fmla="*/ 0 h 952"/>
              <a:gd name="connsiteX1" fmla="*/ 406 w 1989"/>
              <a:gd name="connsiteY1" fmla="*/ 765 h 952"/>
              <a:gd name="connsiteX2" fmla="*/ 869 w 1989"/>
              <a:gd name="connsiteY2" fmla="*/ 944 h 952"/>
              <a:gd name="connsiteX3" fmla="*/ 1590 w 1989"/>
              <a:gd name="connsiteY3" fmla="*/ 811 h 952"/>
              <a:gd name="connsiteX4" fmla="*/ 1807 w 1989"/>
              <a:gd name="connsiteY4" fmla="*/ 579 h 952"/>
              <a:gd name="connsiteX5" fmla="*/ 1844 w 1989"/>
              <a:gd name="connsiteY5" fmla="*/ 579 h 952"/>
              <a:gd name="connsiteX6" fmla="*/ 1989 w 1989"/>
              <a:gd name="connsiteY6" fmla="*/ 396 h 952"/>
              <a:gd name="connsiteX0" fmla="*/ 0 w 1989"/>
              <a:gd name="connsiteY0" fmla="*/ 0 h 952"/>
              <a:gd name="connsiteX1" fmla="*/ 406 w 1989"/>
              <a:gd name="connsiteY1" fmla="*/ 765 h 952"/>
              <a:gd name="connsiteX2" fmla="*/ 869 w 1989"/>
              <a:gd name="connsiteY2" fmla="*/ 944 h 952"/>
              <a:gd name="connsiteX3" fmla="*/ 1590 w 1989"/>
              <a:gd name="connsiteY3" fmla="*/ 811 h 952"/>
              <a:gd name="connsiteX4" fmla="*/ 1844 w 1989"/>
              <a:gd name="connsiteY4" fmla="*/ 579 h 952"/>
              <a:gd name="connsiteX5" fmla="*/ 1989 w 1989"/>
              <a:gd name="connsiteY5" fmla="*/ 396 h 952"/>
              <a:gd name="connsiteX0" fmla="*/ 0 w 1989"/>
              <a:gd name="connsiteY0" fmla="*/ 0 h 957"/>
              <a:gd name="connsiteX1" fmla="*/ 406 w 1989"/>
              <a:gd name="connsiteY1" fmla="*/ 765 h 957"/>
              <a:gd name="connsiteX2" fmla="*/ 869 w 1989"/>
              <a:gd name="connsiteY2" fmla="*/ 944 h 957"/>
              <a:gd name="connsiteX3" fmla="*/ 1590 w 1989"/>
              <a:gd name="connsiteY3" fmla="*/ 687 h 957"/>
              <a:gd name="connsiteX4" fmla="*/ 1844 w 1989"/>
              <a:gd name="connsiteY4" fmla="*/ 579 h 957"/>
              <a:gd name="connsiteX5" fmla="*/ 1989 w 1989"/>
              <a:gd name="connsiteY5" fmla="*/ 396 h 957"/>
              <a:gd name="connsiteX0" fmla="*/ 0 w 1989"/>
              <a:gd name="connsiteY0" fmla="*/ 0 h 981"/>
              <a:gd name="connsiteX1" fmla="*/ 406 w 1989"/>
              <a:gd name="connsiteY1" fmla="*/ 765 h 981"/>
              <a:gd name="connsiteX2" fmla="*/ 869 w 1989"/>
              <a:gd name="connsiteY2" fmla="*/ 944 h 981"/>
              <a:gd name="connsiteX3" fmla="*/ 871 w 1989"/>
              <a:gd name="connsiteY3" fmla="*/ 938 h 981"/>
              <a:gd name="connsiteX4" fmla="*/ 1590 w 1989"/>
              <a:gd name="connsiteY4" fmla="*/ 687 h 981"/>
              <a:gd name="connsiteX5" fmla="*/ 1844 w 1989"/>
              <a:gd name="connsiteY5" fmla="*/ 579 h 981"/>
              <a:gd name="connsiteX6" fmla="*/ 1989 w 1989"/>
              <a:gd name="connsiteY6" fmla="*/ 396 h 981"/>
              <a:gd name="connsiteX0" fmla="*/ 0 w 1989"/>
              <a:gd name="connsiteY0" fmla="*/ 0 h 981"/>
              <a:gd name="connsiteX1" fmla="*/ 406 w 1989"/>
              <a:gd name="connsiteY1" fmla="*/ 765 h 981"/>
              <a:gd name="connsiteX2" fmla="*/ 869 w 1989"/>
              <a:gd name="connsiteY2" fmla="*/ 944 h 981"/>
              <a:gd name="connsiteX3" fmla="*/ 1053 w 1989"/>
              <a:gd name="connsiteY3" fmla="*/ 938 h 981"/>
              <a:gd name="connsiteX4" fmla="*/ 1590 w 1989"/>
              <a:gd name="connsiteY4" fmla="*/ 687 h 981"/>
              <a:gd name="connsiteX5" fmla="*/ 1844 w 1989"/>
              <a:gd name="connsiteY5" fmla="*/ 579 h 981"/>
              <a:gd name="connsiteX6" fmla="*/ 1989 w 1989"/>
              <a:gd name="connsiteY6" fmla="*/ 396 h 981"/>
              <a:gd name="connsiteX0" fmla="*/ 0 w 1989"/>
              <a:gd name="connsiteY0" fmla="*/ 0 h 980"/>
              <a:gd name="connsiteX1" fmla="*/ 406 w 1989"/>
              <a:gd name="connsiteY1" fmla="*/ 765 h 980"/>
              <a:gd name="connsiteX2" fmla="*/ 869 w 1989"/>
              <a:gd name="connsiteY2" fmla="*/ 944 h 980"/>
              <a:gd name="connsiteX3" fmla="*/ 831 w 1989"/>
              <a:gd name="connsiteY3" fmla="*/ 938 h 980"/>
              <a:gd name="connsiteX4" fmla="*/ 1053 w 1989"/>
              <a:gd name="connsiteY4" fmla="*/ 938 h 980"/>
              <a:gd name="connsiteX5" fmla="*/ 1590 w 1989"/>
              <a:gd name="connsiteY5" fmla="*/ 687 h 980"/>
              <a:gd name="connsiteX6" fmla="*/ 1844 w 1989"/>
              <a:gd name="connsiteY6" fmla="*/ 579 h 980"/>
              <a:gd name="connsiteX7" fmla="*/ 1989 w 1989"/>
              <a:gd name="connsiteY7" fmla="*/ 396 h 980"/>
              <a:gd name="connsiteX0" fmla="*/ 0 w 1989"/>
              <a:gd name="connsiteY0" fmla="*/ 0 h 980"/>
              <a:gd name="connsiteX1" fmla="*/ 406 w 1989"/>
              <a:gd name="connsiteY1" fmla="*/ 765 h 980"/>
              <a:gd name="connsiteX2" fmla="*/ 869 w 1989"/>
              <a:gd name="connsiteY2" fmla="*/ 944 h 980"/>
              <a:gd name="connsiteX3" fmla="*/ 831 w 1989"/>
              <a:gd name="connsiteY3" fmla="*/ 938 h 980"/>
              <a:gd name="connsiteX4" fmla="*/ 1053 w 1989"/>
              <a:gd name="connsiteY4" fmla="*/ 938 h 980"/>
              <a:gd name="connsiteX5" fmla="*/ 1590 w 1989"/>
              <a:gd name="connsiteY5" fmla="*/ 687 h 980"/>
              <a:gd name="connsiteX6" fmla="*/ 1771 w 1989"/>
              <a:gd name="connsiteY6" fmla="*/ 496 h 980"/>
              <a:gd name="connsiteX7" fmla="*/ 1989 w 1989"/>
              <a:gd name="connsiteY7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96 w 1916"/>
              <a:gd name="connsiteY2" fmla="*/ 944 h 980"/>
              <a:gd name="connsiteX3" fmla="*/ 758 w 1916"/>
              <a:gd name="connsiteY3" fmla="*/ 938 h 980"/>
              <a:gd name="connsiteX4" fmla="*/ 980 w 1916"/>
              <a:gd name="connsiteY4" fmla="*/ 938 h 980"/>
              <a:gd name="connsiteX5" fmla="*/ 1517 w 1916"/>
              <a:gd name="connsiteY5" fmla="*/ 687 h 980"/>
              <a:gd name="connsiteX6" fmla="*/ 1698 w 1916"/>
              <a:gd name="connsiteY6" fmla="*/ 496 h 980"/>
              <a:gd name="connsiteX7" fmla="*/ 1916 w 1916"/>
              <a:gd name="connsiteY7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96 w 1916"/>
              <a:gd name="connsiteY2" fmla="*/ 944 h 980"/>
              <a:gd name="connsiteX3" fmla="*/ 758 w 1916"/>
              <a:gd name="connsiteY3" fmla="*/ 979 h 980"/>
              <a:gd name="connsiteX4" fmla="*/ 980 w 1916"/>
              <a:gd name="connsiteY4" fmla="*/ 938 h 980"/>
              <a:gd name="connsiteX5" fmla="*/ 1517 w 1916"/>
              <a:gd name="connsiteY5" fmla="*/ 687 h 980"/>
              <a:gd name="connsiteX6" fmla="*/ 1698 w 1916"/>
              <a:gd name="connsiteY6" fmla="*/ 496 h 980"/>
              <a:gd name="connsiteX7" fmla="*/ 1916 w 1916"/>
              <a:gd name="connsiteY7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517 w 1916"/>
              <a:gd name="connsiteY4" fmla="*/ 687 h 980"/>
              <a:gd name="connsiteX5" fmla="*/ 1698 w 1916"/>
              <a:gd name="connsiteY5" fmla="*/ 496 h 980"/>
              <a:gd name="connsiteX6" fmla="*/ 1916 w 1916"/>
              <a:gd name="connsiteY6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698 w 1916"/>
              <a:gd name="connsiteY4" fmla="*/ 496 h 980"/>
              <a:gd name="connsiteX5" fmla="*/ 1916 w 1916"/>
              <a:gd name="connsiteY5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698 w 1916"/>
              <a:gd name="connsiteY4" fmla="*/ 496 h 980"/>
              <a:gd name="connsiteX5" fmla="*/ 1916 w 1916"/>
              <a:gd name="connsiteY5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326 w 1916"/>
              <a:gd name="connsiteY2" fmla="*/ 766 h 980"/>
              <a:gd name="connsiteX3" fmla="*/ 758 w 1916"/>
              <a:gd name="connsiteY3" fmla="*/ 979 h 980"/>
              <a:gd name="connsiteX4" fmla="*/ 980 w 1916"/>
              <a:gd name="connsiteY4" fmla="*/ 938 h 980"/>
              <a:gd name="connsiteX5" fmla="*/ 1698 w 1916"/>
              <a:gd name="connsiteY5" fmla="*/ 496 h 980"/>
              <a:gd name="connsiteX6" fmla="*/ 1916 w 1916"/>
              <a:gd name="connsiteY6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698 w 1916"/>
              <a:gd name="connsiteY4" fmla="*/ 496 h 980"/>
              <a:gd name="connsiteX5" fmla="*/ 1916 w 1916"/>
              <a:gd name="connsiteY5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758 w 1916"/>
              <a:gd name="connsiteY2" fmla="*/ 979 h 980"/>
              <a:gd name="connsiteX3" fmla="*/ 980 w 1916"/>
              <a:gd name="connsiteY3" fmla="*/ 938 h 980"/>
              <a:gd name="connsiteX4" fmla="*/ 1698 w 1916"/>
              <a:gd name="connsiteY4" fmla="*/ 496 h 980"/>
              <a:gd name="connsiteX5" fmla="*/ 1916 w 1916"/>
              <a:gd name="connsiteY5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520 w 1916"/>
              <a:gd name="connsiteY2" fmla="*/ 786 h 980"/>
              <a:gd name="connsiteX3" fmla="*/ 758 w 1916"/>
              <a:gd name="connsiteY3" fmla="*/ 979 h 980"/>
              <a:gd name="connsiteX4" fmla="*/ 980 w 1916"/>
              <a:gd name="connsiteY4" fmla="*/ 938 h 980"/>
              <a:gd name="connsiteX5" fmla="*/ 1698 w 1916"/>
              <a:gd name="connsiteY5" fmla="*/ 496 h 980"/>
              <a:gd name="connsiteX6" fmla="*/ 1916 w 1916"/>
              <a:gd name="connsiteY6" fmla="*/ 396 h 980"/>
              <a:gd name="connsiteX0" fmla="*/ 0 w 1916"/>
              <a:gd name="connsiteY0" fmla="*/ 0 h 980"/>
              <a:gd name="connsiteX1" fmla="*/ 333 w 1916"/>
              <a:gd name="connsiteY1" fmla="*/ 765 h 980"/>
              <a:gd name="connsiteX2" fmla="*/ 393 w 1916"/>
              <a:gd name="connsiteY2" fmla="*/ 697 h 980"/>
              <a:gd name="connsiteX3" fmla="*/ 520 w 1916"/>
              <a:gd name="connsiteY3" fmla="*/ 786 h 980"/>
              <a:gd name="connsiteX4" fmla="*/ 758 w 1916"/>
              <a:gd name="connsiteY4" fmla="*/ 979 h 980"/>
              <a:gd name="connsiteX5" fmla="*/ 980 w 1916"/>
              <a:gd name="connsiteY5" fmla="*/ 938 h 980"/>
              <a:gd name="connsiteX6" fmla="*/ 1698 w 1916"/>
              <a:gd name="connsiteY6" fmla="*/ 496 h 980"/>
              <a:gd name="connsiteX7" fmla="*/ 1916 w 1916"/>
              <a:gd name="connsiteY7" fmla="*/ 396 h 980"/>
              <a:gd name="connsiteX0" fmla="*/ 0 w 1916"/>
              <a:gd name="connsiteY0" fmla="*/ 0 h 980"/>
              <a:gd name="connsiteX1" fmla="*/ 236 w 1916"/>
              <a:gd name="connsiteY1" fmla="*/ 607 h 980"/>
              <a:gd name="connsiteX2" fmla="*/ 333 w 1916"/>
              <a:gd name="connsiteY2" fmla="*/ 765 h 980"/>
              <a:gd name="connsiteX3" fmla="*/ 393 w 1916"/>
              <a:gd name="connsiteY3" fmla="*/ 697 h 980"/>
              <a:gd name="connsiteX4" fmla="*/ 520 w 1916"/>
              <a:gd name="connsiteY4" fmla="*/ 786 h 980"/>
              <a:gd name="connsiteX5" fmla="*/ 758 w 1916"/>
              <a:gd name="connsiteY5" fmla="*/ 979 h 980"/>
              <a:gd name="connsiteX6" fmla="*/ 980 w 1916"/>
              <a:gd name="connsiteY6" fmla="*/ 938 h 980"/>
              <a:gd name="connsiteX7" fmla="*/ 1698 w 1916"/>
              <a:gd name="connsiteY7" fmla="*/ 496 h 980"/>
              <a:gd name="connsiteX8" fmla="*/ 1916 w 1916"/>
              <a:gd name="connsiteY8" fmla="*/ 396 h 980"/>
              <a:gd name="connsiteX0" fmla="*/ 0 w 1916"/>
              <a:gd name="connsiteY0" fmla="*/ 0 h 980"/>
              <a:gd name="connsiteX1" fmla="*/ 236 w 1916"/>
              <a:gd name="connsiteY1" fmla="*/ 607 h 980"/>
              <a:gd name="connsiteX2" fmla="*/ 393 w 1916"/>
              <a:gd name="connsiteY2" fmla="*/ 697 h 980"/>
              <a:gd name="connsiteX3" fmla="*/ 520 w 1916"/>
              <a:gd name="connsiteY3" fmla="*/ 786 h 980"/>
              <a:gd name="connsiteX4" fmla="*/ 758 w 1916"/>
              <a:gd name="connsiteY4" fmla="*/ 979 h 980"/>
              <a:gd name="connsiteX5" fmla="*/ 980 w 1916"/>
              <a:gd name="connsiteY5" fmla="*/ 938 h 980"/>
              <a:gd name="connsiteX6" fmla="*/ 1698 w 1916"/>
              <a:gd name="connsiteY6" fmla="*/ 496 h 980"/>
              <a:gd name="connsiteX7" fmla="*/ 1916 w 1916"/>
              <a:gd name="connsiteY7" fmla="*/ 396 h 980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697 h 1017"/>
              <a:gd name="connsiteX3" fmla="*/ 520 w 1916"/>
              <a:gd name="connsiteY3" fmla="*/ 786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786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786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786 h 1017"/>
              <a:gd name="connsiteX4" fmla="*/ 520 w 1916"/>
              <a:gd name="connsiteY4" fmla="*/ 862 h 1017"/>
              <a:gd name="connsiteX5" fmla="*/ 758 w 1916"/>
              <a:gd name="connsiteY5" fmla="*/ 979 h 1017"/>
              <a:gd name="connsiteX6" fmla="*/ 756 w 1916"/>
              <a:gd name="connsiteY6" fmla="*/ 973 h 1017"/>
              <a:gd name="connsiteX7" fmla="*/ 980 w 1916"/>
              <a:gd name="connsiteY7" fmla="*/ 938 h 1017"/>
              <a:gd name="connsiteX8" fmla="*/ 1698 w 1916"/>
              <a:gd name="connsiteY8" fmla="*/ 496 h 1017"/>
              <a:gd name="connsiteX9" fmla="*/ 1916 w 1916"/>
              <a:gd name="connsiteY9" fmla="*/ 396 h 1017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862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0"/>
              <a:gd name="connsiteX1" fmla="*/ 236 w 1916"/>
              <a:gd name="connsiteY1" fmla="*/ 607 h 1010"/>
              <a:gd name="connsiteX2" fmla="*/ 393 w 1916"/>
              <a:gd name="connsiteY2" fmla="*/ 780 h 1010"/>
              <a:gd name="connsiteX3" fmla="*/ 520 w 1916"/>
              <a:gd name="connsiteY3" fmla="*/ 862 h 1010"/>
              <a:gd name="connsiteX4" fmla="*/ 758 w 1916"/>
              <a:gd name="connsiteY4" fmla="*/ 979 h 1010"/>
              <a:gd name="connsiteX5" fmla="*/ 756 w 1916"/>
              <a:gd name="connsiteY5" fmla="*/ 973 h 1010"/>
              <a:gd name="connsiteX6" fmla="*/ 980 w 1916"/>
              <a:gd name="connsiteY6" fmla="*/ 938 h 1010"/>
              <a:gd name="connsiteX7" fmla="*/ 1698 w 1916"/>
              <a:gd name="connsiteY7" fmla="*/ 496 h 1010"/>
              <a:gd name="connsiteX8" fmla="*/ 1916 w 1916"/>
              <a:gd name="connsiteY8" fmla="*/ 396 h 1010"/>
              <a:gd name="connsiteX0" fmla="*/ 0 w 1916"/>
              <a:gd name="connsiteY0" fmla="*/ 0 h 1017"/>
              <a:gd name="connsiteX1" fmla="*/ 236 w 1916"/>
              <a:gd name="connsiteY1" fmla="*/ 607 h 1017"/>
              <a:gd name="connsiteX2" fmla="*/ 393 w 1916"/>
              <a:gd name="connsiteY2" fmla="*/ 780 h 1017"/>
              <a:gd name="connsiteX3" fmla="*/ 520 w 1916"/>
              <a:gd name="connsiteY3" fmla="*/ 862 h 1017"/>
              <a:gd name="connsiteX4" fmla="*/ 758 w 1916"/>
              <a:gd name="connsiteY4" fmla="*/ 979 h 1017"/>
              <a:gd name="connsiteX5" fmla="*/ 756 w 1916"/>
              <a:gd name="connsiteY5" fmla="*/ 973 h 1017"/>
              <a:gd name="connsiteX6" fmla="*/ 980 w 1916"/>
              <a:gd name="connsiteY6" fmla="*/ 938 h 1017"/>
              <a:gd name="connsiteX7" fmla="*/ 1698 w 1916"/>
              <a:gd name="connsiteY7" fmla="*/ 496 h 1017"/>
              <a:gd name="connsiteX8" fmla="*/ 1916 w 1916"/>
              <a:gd name="connsiteY8" fmla="*/ 396 h 1017"/>
              <a:gd name="connsiteX0" fmla="*/ 0 w 1916"/>
              <a:gd name="connsiteY0" fmla="*/ 0 h 1018"/>
              <a:gd name="connsiteX1" fmla="*/ 236 w 1916"/>
              <a:gd name="connsiteY1" fmla="*/ 607 h 1018"/>
              <a:gd name="connsiteX2" fmla="*/ 393 w 1916"/>
              <a:gd name="connsiteY2" fmla="*/ 780 h 1018"/>
              <a:gd name="connsiteX3" fmla="*/ 520 w 1916"/>
              <a:gd name="connsiteY3" fmla="*/ 862 h 1018"/>
              <a:gd name="connsiteX4" fmla="*/ 758 w 1916"/>
              <a:gd name="connsiteY4" fmla="*/ 979 h 1018"/>
              <a:gd name="connsiteX5" fmla="*/ 980 w 1916"/>
              <a:gd name="connsiteY5" fmla="*/ 938 h 1018"/>
              <a:gd name="connsiteX6" fmla="*/ 1698 w 1916"/>
              <a:gd name="connsiteY6" fmla="*/ 496 h 1018"/>
              <a:gd name="connsiteX7" fmla="*/ 1916 w 1916"/>
              <a:gd name="connsiteY7" fmla="*/ 396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698 w 1807"/>
              <a:gd name="connsiteY6" fmla="*/ 496 h 1018"/>
              <a:gd name="connsiteX7" fmla="*/ 1807 w 1807"/>
              <a:gd name="connsiteY7" fmla="*/ 396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96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1018"/>
              <a:gd name="connsiteX1" fmla="*/ 236 w 1807"/>
              <a:gd name="connsiteY1" fmla="*/ 607 h 1018"/>
              <a:gd name="connsiteX2" fmla="*/ 393 w 1807"/>
              <a:gd name="connsiteY2" fmla="*/ 780 h 1018"/>
              <a:gd name="connsiteX3" fmla="*/ 520 w 1807"/>
              <a:gd name="connsiteY3" fmla="*/ 862 h 1018"/>
              <a:gd name="connsiteX4" fmla="*/ 758 w 1807"/>
              <a:gd name="connsiteY4" fmla="*/ 979 h 1018"/>
              <a:gd name="connsiteX5" fmla="*/ 980 w 1807"/>
              <a:gd name="connsiteY5" fmla="*/ 938 h 1018"/>
              <a:gd name="connsiteX6" fmla="*/ 1337 w 1807"/>
              <a:gd name="connsiteY6" fmla="*/ 786 h 1018"/>
              <a:gd name="connsiteX7" fmla="*/ 1698 w 1807"/>
              <a:gd name="connsiteY7" fmla="*/ 496 h 1018"/>
              <a:gd name="connsiteX8" fmla="*/ 1807 w 1807"/>
              <a:gd name="connsiteY8" fmla="*/ 313 h 1018"/>
              <a:gd name="connsiteX0" fmla="*/ 0 w 1807"/>
              <a:gd name="connsiteY0" fmla="*/ 0 h 979"/>
              <a:gd name="connsiteX1" fmla="*/ 236 w 1807"/>
              <a:gd name="connsiteY1" fmla="*/ 607 h 979"/>
              <a:gd name="connsiteX2" fmla="*/ 393 w 1807"/>
              <a:gd name="connsiteY2" fmla="*/ 780 h 979"/>
              <a:gd name="connsiteX3" fmla="*/ 520 w 1807"/>
              <a:gd name="connsiteY3" fmla="*/ 862 h 979"/>
              <a:gd name="connsiteX4" fmla="*/ 758 w 1807"/>
              <a:gd name="connsiteY4" fmla="*/ 979 h 979"/>
              <a:gd name="connsiteX5" fmla="*/ 980 w 1807"/>
              <a:gd name="connsiteY5" fmla="*/ 938 h 979"/>
              <a:gd name="connsiteX6" fmla="*/ 1337 w 1807"/>
              <a:gd name="connsiteY6" fmla="*/ 786 h 979"/>
              <a:gd name="connsiteX7" fmla="*/ 1698 w 1807"/>
              <a:gd name="connsiteY7" fmla="*/ 496 h 979"/>
              <a:gd name="connsiteX8" fmla="*/ 1807 w 1807"/>
              <a:gd name="connsiteY8" fmla="*/ 313 h 979"/>
              <a:gd name="connsiteX0" fmla="*/ 0 w 1807"/>
              <a:gd name="connsiteY0" fmla="*/ 0 h 992"/>
              <a:gd name="connsiteX1" fmla="*/ 236 w 1807"/>
              <a:gd name="connsiteY1" fmla="*/ 607 h 992"/>
              <a:gd name="connsiteX2" fmla="*/ 393 w 1807"/>
              <a:gd name="connsiteY2" fmla="*/ 780 h 992"/>
              <a:gd name="connsiteX3" fmla="*/ 520 w 1807"/>
              <a:gd name="connsiteY3" fmla="*/ 862 h 992"/>
              <a:gd name="connsiteX4" fmla="*/ 758 w 1807"/>
              <a:gd name="connsiteY4" fmla="*/ 979 h 992"/>
              <a:gd name="connsiteX5" fmla="*/ 980 w 1807"/>
              <a:gd name="connsiteY5" fmla="*/ 938 h 992"/>
              <a:gd name="connsiteX6" fmla="*/ 1337 w 1807"/>
              <a:gd name="connsiteY6" fmla="*/ 786 h 992"/>
              <a:gd name="connsiteX7" fmla="*/ 1698 w 1807"/>
              <a:gd name="connsiteY7" fmla="*/ 496 h 992"/>
              <a:gd name="connsiteX8" fmla="*/ 1807 w 1807"/>
              <a:gd name="connsiteY8" fmla="*/ 313 h 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7" h="992">
                <a:moveTo>
                  <a:pt x="0" y="0"/>
                </a:moveTo>
                <a:cubicBezTo>
                  <a:pt x="39" y="101"/>
                  <a:pt x="181" y="480"/>
                  <a:pt x="236" y="607"/>
                </a:cubicBezTo>
                <a:cubicBezTo>
                  <a:pt x="301" y="723"/>
                  <a:pt x="346" y="738"/>
                  <a:pt x="393" y="780"/>
                </a:cubicBezTo>
                <a:cubicBezTo>
                  <a:pt x="440" y="822"/>
                  <a:pt x="459" y="829"/>
                  <a:pt x="520" y="862"/>
                </a:cubicBezTo>
                <a:cubicBezTo>
                  <a:pt x="581" y="895"/>
                  <a:pt x="681" y="966"/>
                  <a:pt x="758" y="979"/>
                </a:cubicBezTo>
                <a:cubicBezTo>
                  <a:pt x="835" y="992"/>
                  <a:pt x="884" y="970"/>
                  <a:pt x="980" y="938"/>
                </a:cubicBezTo>
                <a:lnTo>
                  <a:pt x="1337" y="786"/>
                </a:lnTo>
                <a:cubicBezTo>
                  <a:pt x="1457" y="712"/>
                  <a:pt x="1662" y="557"/>
                  <a:pt x="1698" y="496"/>
                </a:cubicBezTo>
                <a:cubicBezTo>
                  <a:pt x="1734" y="435"/>
                  <a:pt x="1771" y="374"/>
                  <a:pt x="1807" y="313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219950" y="863600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Tahoma" charset="0"/>
              </a:rPr>
              <a:t>Crab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011988" y="2398713"/>
            <a:ext cx="1084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Tahoma" charset="0"/>
              </a:rPr>
              <a:t>10% Crab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067550" y="5164138"/>
            <a:ext cx="971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Tahoma" charset="0"/>
              </a:rPr>
              <a:t>1% Crab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7661275" y="1254125"/>
            <a:ext cx="0" cy="220663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7661275" y="2743200"/>
            <a:ext cx="0" cy="31273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7680325" y="4648200"/>
            <a:ext cx="0" cy="43973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767430" y="609600"/>
            <a:ext cx="8139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Tahoma" charset="0"/>
              </a:rPr>
              <a:t>Fermi</a:t>
            </a:r>
            <a:endParaRPr lang="en-US" sz="2000" dirty="0">
              <a:solidFill>
                <a:srgbClr val="FF6600"/>
              </a:solidFill>
              <a:latin typeface="Tahoma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000518" y="1733490"/>
            <a:ext cx="1114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Tahoma" charset="0"/>
              </a:rPr>
              <a:t>Magic-II</a:t>
            </a:r>
            <a:endParaRPr lang="en-US" sz="2000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 rot="16200000">
            <a:off x="-1293286" y="1145114"/>
            <a:ext cx="403859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E*F(&gt;E)  [ </a:t>
            </a:r>
            <a:r>
              <a:rPr lang="en-US" sz="1800" dirty="0">
                <a:latin typeface="Arial"/>
                <a:cs typeface="Arial"/>
              </a:rPr>
              <a:t>TeV/</a:t>
            </a:r>
            <a:r>
              <a:rPr lang="en-US" sz="1800" dirty="0" smtClean="0">
                <a:latin typeface="Arial"/>
                <a:cs typeface="Arial"/>
              </a:rPr>
              <a:t>cm</a:t>
            </a:r>
            <a:r>
              <a:rPr lang="en-US" sz="1800" baseline="30000" dirty="0" smtClean="0">
                <a:latin typeface="Arial"/>
                <a:cs typeface="Arial"/>
              </a:rPr>
              <a:t>2</a:t>
            </a:r>
            <a:r>
              <a:rPr lang="en-US" sz="1800" dirty="0" smtClean="0">
                <a:latin typeface="Arial"/>
                <a:cs typeface="Arial"/>
              </a:rPr>
              <a:t>s]</a:t>
            </a:r>
          </a:p>
          <a:p>
            <a:r>
              <a:rPr lang="en-US" sz="1600" i="1" dirty="0" smtClean="0">
                <a:latin typeface="Arial"/>
                <a:cs typeface="Arial"/>
              </a:rPr>
              <a:t>Agile, Fermi, Argo, Hawk: 1 year</a:t>
            </a:r>
          </a:p>
          <a:p>
            <a:r>
              <a:rPr lang="en-US" sz="1600" i="1" dirty="0" smtClean="0">
                <a:latin typeface="Arial"/>
                <a:cs typeface="Arial"/>
              </a:rPr>
              <a:t>Magic, Hess, </a:t>
            </a:r>
            <a:r>
              <a:rPr lang="en-US" sz="1600" i="1" dirty="0" err="1" smtClean="0">
                <a:latin typeface="Arial"/>
                <a:cs typeface="Arial"/>
              </a:rPr>
              <a:t>Veritas</a:t>
            </a:r>
            <a:r>
              <a:rPr lang="en-US" sz="1600" i="1" dirty="0" smtClean="0">
                <a:latin typeface="Arial"/>
                <a:cs typeface="Arial"/>
              </a:rPr>
              <a:t>, CTA: 50h</a:t>
            </a:r>
          </a:p>
          <a:p>
            <a:endParaRPr lang="en-US" sz="1800" dirty="0">
              <a:latin typeface="Arial"/>
              <a:cs typeface="Arial"/>
            </a:endParaRPr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2590799" y="1447799"/>
            <a:ext cx="4115689" cy="2427324"/>
          </a:xfrm>
          <a:custGeom>
            <a:avLst/>
            <a:gdLst>
              <a:gd name="T0" fmla="*/ 0 w 1887"/>
              <a:gd name="T1" fmla="*/ 0 h 1252"/>
              <a:gd name="T2" fmla="*/ 2147483647 w 1887"/>
              <a:gd name="T3" fmla="*/ 2147483647 h 1252"/>
              <a:gd name="T4" fmla="*/ 2147483647 w 1887"/>
              <a:gd name="T5" fmla="*/ 2147483647 h 1252"/>
              <a:gd name="T6" fmla="*/ 2147483647 w 1887"/>
              <a:gd name="T7" fmla="*/ 2147483647 h 1252"/>
              <a:gd name="T8" fmla="*/ 0 60000 65536"/>
              <a:gd name="T9" fmla="*/ 0 60000 65536"/>
              <a:gd name="T10" fmla="*/ 0 60000 65536"/>
              <a:gd name="T11" fmla="*/ 0 60000 65536"/>
              <a:gd name="T12" fmla="*/ 0 w 1887"/>
              <a:gd name="T13" fmla="*/ 0 h 1252"/>
              <a:gd name="T14" fmla="*/ 1887 w 1887"/>
              <a:gd name="T15" fmla="*/ 1252 h 1252"/>
              <a:gd name="connsiteX0" fmla="*/ 0 w 1887"/>
              <a:gd name="connsiteY0" fmla="*/ 0 h 1291"/>
              <a:gd name="connsiteX1" fmla="*/ 571 w 1887"/>
              <a:gd name="connsiteY1" fmla="*/ 769 h 1291"/>
              <a:gd name="connsiteX2" fmla="*/ 1130 w 1887"/>
              <a:gd name="connsiteY2" fmla="*/ 1238 h 1291"/>
              <a:gd name="connsiteX3" fmla="*/ 1677 w 1887"/>
              <a:gd name="connsiteY3" fmla="*/ 1088 h 1291"/>
              <a:gd name="connsiteX4" fmla="*/ 1887 w 1887"/>
              <a:gd name="connsiteY4" fmla="*/ 852 h 1291"/>
              <a:gd name="connsiteX0" fmla="*/ 0 w 1887"/>
              <a:gd name="connsiteY0" fmla="*/ 0 h 1181"/>
              <a:gd name="connsiteX1" fmla="*/ 571 w 1887"/>
              <a:gd name="connsiteY1" fmla="*/ 769 h 1181"/>
              <a:gd name="connsiteX2" fmla="*/ 1203 w 1887"/>
              <a:gd name="connsiteY2" fmla="*/ 1128 h 1181"/>
              <a:gd name="connsiteX3" fmla="*/ 1677 w 1887"/>
              <a:gd name="connsiteY3" fmla="*/ 1088 h 1181"/>
              <a:gd name="connsiteX4" fmla="*/ 1887 w 1887"/>
              <a:gd name="connsiteY4" fmla="*/ 852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677 w 1960"/>
              <a:gd name="connsiteY3" fmla="*/ 1088 h 1181"/>
              <a:gd name="connsiteX4" fmla="*/ 1960 w 1960"/>
              <a:gd name="connsiteY4" fmla="*/ 889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677 w 1960"/>
              <a:gd name="connsiteY3" fmla="*/ 1088 h 1181"/>
              <a:gd name="connsiteX4" fmla="*/ 1746 w 1960"/>
              <a:gd name="connsiteY4" fmla="*/ 1084 h 1181"/>
              <a:gd name="connsiteX5" fmla="*/ 1960 w 1960"/>
              <a:gd name="connsiteY5" fmla="*/ 889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746 w 1960"/>
              <a:gd name="connsiteY3" fmla="*/ 1084 h 1181"/>
              <a:gd name="connsiteX4" fmla="*/ 1960 w 1960"/>
              <a:gd name="connsiteY4" fmla="*/ 889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746 w 1960"/>
              <a:gd name="connsiteY3" fmla="*/ 1084 h 1181"/>
              <a:gd name="connsiteX4" fmla="*/ 1746 w 1960"/>
              <a:gd name="connsiteY4" fmla="*/ 937 h 1181"/>
              <a:gd name="connsiteX5" fmla="*/ 1960 w 1960"/>
              <a:gd name="connsiteY5" fmla="*/ 889 h 1181"/>
              <a:gd name="connsiteX0" fmla="*/ 0 w 1960"/>
              <a:gd name="connsiteY0" fmla="*/ 0 h 1181"/>
              <a:gd name="connsiteX1" fmla="*/ 571 w 1960"/>
              <a:gd name="connsiteY1" fmla="*/ 769 h 1181"/>
              <a:gd name="connsiteX2" fmla="*/ 1203 w 1960"/>
              <a:gd name="connsiteY2" fmla="*/ 1128 h 1181"/>
              <a:gd name="connsiteX3" fmla="*/ 1746 w 1960"/>
              <a:gd name="connsiteY3" fmla="*/ 1084 h 1181"/>
              <a:gd name="connsiteX4" fmla="*/ 1746 w 1960"/>
              <a:gd name="connsiteY4" fmla="*/ 937 h 1181"/>
              <a:gd name="connsiteX5" fmla="*/ 1960 w 1960"/>
              <a:gd name="connsiteY5" fmla="*/ 705 h 1181"/>
              <a:gd name="connsiteX0" fmla="*/ 0 w 1960"/>
              <a:gd name="connsiteY0" fmla="*/ 0 h 1174"/>
              <a:gd name="connsiteX1" fmla="*/ 571 w 1960"/>
              <a:gd name="connsiteY1" fmla="*/ 769 h 1174"/>
              <a:gd name="connsiteX2" fmla="*/ 1203 w 1960"/>
              <a:gd name="connsiteY2" fmla="*/ 1128 h 1174"/>
              <a:gd name="connsiteX3" fmla="*/ 1637 w 1960"/>
              <a:gd name="connsiteY3" fmla="*/ 1047 h 1174"/>
              <a:gd name="connsiteX4" fmla="*/ 1746 w 1960"/>
              <a:gd name="connsiteY4" fmla="*/ 937 h 1174"/>
              <a:gd name="connsiteX5" fmla="*/ 1960 w 1960"/>
              <a:gd name="connsiteY5" fmla="*/ 705 h 1174"/>
              <a:gd name="connsiteX0" fmla="*/ 0 w 1960"/>
              <a:gd name="connsiteY0" fmla="*/ 0 h 1174"/>
              <a:gd name="connsiteX1" fmla="*/ 571 w 1960"/>
              <a:gd name="connsiteY1" fmla="*/ 769 h 1174"/>
              <a:gd name="connsiteX2" fmla="*/ 1203 w 1960"/>
              <a:gd name="connsiteY2" fmla="*/ 1128 h 1174"/>
              <a:gd name="connsiteX3" fmla="*/ 1637 w 1960"/>
              <a:gd name="connsiteY3" fmla="*/ 1047 h 1174"/>
              <a:gd name="connsiteX4" fmla="*/ 1746 w 1960"/>
              <a:gd name="connsiteY4" fmla="*/ 937 h 1174"/>
              <a:gd name="connsiteX5" fmla="*/ 1960 w 1960"/>
              <a:gd name="connsiteY5" fmla="*/ 705 h 1174"/>
              <a:gd name="connsiteX0" fmla="*/ 0 w 1960"/>
              <a:gd name="connsiteY0" fmla="*/ 0 h 1174"/>
              <a:gd name="connsiteX1" fmla="*/ 571 w 1960"/>
              <a:gd name="connsiteY1" fmla="*/ 769 h 1174"/>
              <a:gd name="connsiteX2" fmla="*/ 564 w 1960"/>
              <a:gd name="connsiteY2" fmla="*/ 769 h 1174"/>
              <a:gd name="connsiteX3" fmla="*/ 1203 w 1960"/>
              <a:gd name="connsiteY3" fmla="*/ 1128 h 1174"/>
              <a:gd name="connsiteX4" fmla="*/ 1637 w 1960"/>
              <a:gd name="connsiteY4" fmla="*/ 1047 h 1174"/>
              <a:gd name="connsiteX5" fmla="*/ 1746 w 1960"/>
              <a:gd name="connsiteY5" fmla="*/ 937 h 1174"/>
              <a:gd name="connsiteX6" fmla="*/ 1960 w 1960"/>
              <a:gd name="connsiteY6" fmla="*/ 705 h 1174"/>
              <a:gd name="connsiteX0" fmla="*/ 0 w 1960"/>
              <a:gd name="connsiteY0" fmla="*/ 0 h 1174"/>
              <a:gd name="connsiteX1" fmla="*/ 571 w 1960"/>
              <a:gd name="connsiteY1" fmla="*/ 769 h 1174"/>
              <a:gd name="connsiteX2" fmla="*/ 637 w 1960"/>
              <a:gd name="connsiteY2" fmla="*/ 769 h 1174"/>
              <a:gd name="connsiteX3" fmla="*/ 1203 w 1960"/>
              <a:gd name="connsiteY3" fmla="*/ 1128 h 1174"/>
              <a:gd name="connsiteX4" fmla="*/ 1637 w 1960"/>
              <a:gd name="connsiteY4" fmla="*/ 1047 h 1174"/>
              <a:gd name="connsiteX5" fmla="*/ 1746 w 1960"/>
              <a:gd name="connsiteY5" fmla="*/ 937 h 1174"/>
              <a:gd name="connsiteX6" fmla="*/ 1960 w 1960"/>
              <a:gd name="connsiteY6" fmla="*/ 705 h 1174"/>
              <a:gd name="connsiteX0" fmla="*/ 0 w 1960"/>
              <a:gd name="connsiteY0" fmla="*/ 0 h 1174"/>
              <a:gd name="connsiteX1" fmla="*/ 637 w 1960"/>
              <a:gd name="connsiteY1" fmla="*/ 769 h 1174"/>
              <a:gd name="connsiteX2" fmla="*/ 1203 w 1960"/>
              <a:gd name="connsiteY2" fmla="*/ 1128 h 1174"/>
              <a:gd name="connsiteX3" fmla="*/ 1637 w 1960"/>
              <a:gd name="connsiteY3" fmla="*/ 1047 h 1174"/>
              <a:gd name="connsiteX4" fmla="*/ 1746 w 1960"/>
              <a:gd name="connsiteY4" fmla="*/ 937 h 1174"/>
              <a:gd name="connsiteX5" fmla="*/ 1960 w 1960"/>
              <a:gd name="connsiteY5" fmla="*/ 705 h 1174"/>
              <a:gd name="connsiteX0" fmla="*/ 0 w 1960"/>
              <a:gd name="connsiteY0" fmla="*/ 0 h 1174"/>
              <a:gd name="connsiteX1" fmla="*/ 637 w 1960"/>
              <a:gd name="connsiteY1" fmla="*/ 769 h 1174"/>
              <a:gd name="connsiteX2" fmla="*/ 1203 w 1960"/>
              <a:gd name="connsiteY2" fmla="*/ 1128 h 1174"/>
              <a:gd name="connsiteX3" fmla="*/ 1637 w 1960"/>
              <a:gd name="connsiteY3" fmla="*/ 1047 h 1174"/>
              <a:gd name="connsiteX4" fmla="*/ 1601 w 1960"/>
              <a:gd name="connsiteY4" fmla="*/ 1039 h 1174"/>
              <a:gd name="connsiteX5" fmla="*/ 1746 w 1960"/>
              <a:gd name="connsiteY5" fmla="*/ 937 h 1174"/>
              <a:gd name="connsiteX6" fmla="*/ 1960 w 1960"/>
              <a:gd name="connsiteY6" fmla="*/ 705 h 1174"/>
              <a:gd name="connsiteX0" fmla="*/ 0 w 1960"/>
              <a:gd name="connsiteY0" fmla="*/ 0 h 1173"/>
              <a:gd name="connsiteX1" fmla="*/ 637 w 1960"/>
              <a:gd name="connsiteY1" fmla="*/ 769 h 1173"/>
              <a:gd name="connsiteX2" fmla="*/ 1203 w 1960"/>
              <a:gd name="connsiteY2" fmla="*/ 1128 h 1173"/>
              <a:gd name="connsiteX3" fmla="*/ 1601 w 1960"/>
              <a:gd name="connsiteY3" fmla="*/ 1039 h 1173"/>
              <a:gd name="connsiteX4" fmla="*/ 1746 w 1960"/>
              <a:gd name="connsiteY4" fmla="*/ 937 h 1173"/>
              <a:gd name="connsiteX5" fmla="*/ 1960 w 1960"/>
              <a:gd name="connsiteY5" fmla="*/ 705 h 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0" h="1173">
                <a:moveTo>
                  <a:pt x="0" y="0"/>
                </a:moveTo>
                <a:cubicBezTo>
                  <a:pt x="133" y="160"/>
                  <a:pt x="437" y="581"/>
                  <a:pt x="637" y="769"/>
                </a:cubicBezTo>
                <a:cubicBezTo>
                  <a:pt x="837" y="957"/>
                  <a:pt x="1042" y="1083"/>
                  <a:pt x="1203" y="1128"/>
                </a:cubicBezTo>
                <a:cubicBezTo>
                  <a:pt x="1364" y="1173"/>
                  <a:pt x="1511" y="1071"/>
                  <a:pt x="1601" y="1039"/>
                </a:cubicBezTo>
                <a:cubicBezTo>
                  <a:pt x="1619" y="1021"/>
                  <a:pt x="1692" y="993"/>
                  <a:pt x="1746" y="937"/>
                </a:cubicBezTo>
                <a:lnTo>
                  <a:pt x="1960" y="705"/>
                </a:lnTo>
              </a:path>
            </a:pathLst>
          </a:custGeom>
          <a:noFill/>
          <a:ln w="3810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1827213" y="290512"/>
            <a:ext cx="1220787" cy="776288"/>
          </a:xfrm>
          <a:custGeom>
            <a:avLst/>
            <a:gdLst>
              <a:gd name="T0" fmla="*/ 0 w 831"/>
              <a:gd name="T1" fmla="*/ 2147483647 h 831"/>
              <a:gd name="T2" fmla="*/ 2147483647 w 831"/>
              <a:gd name="T3" fmla="*/ 0 h 831"/>
              <a:gd name="T4" fmla="*/ 0 60000 65536"/>
              <a:gd name="T5" fmla="*/ 0 60000 65536"/>
              <a:gd name="T6" fmla="*/ 0 w 831"/>
              <a:gd name="T7" fmla="*/ 0 h 831"/>
              <a:gd name="T8" fmla="*/ 831 w 831"/>
              <a:gd name="T9" fmla="*/ 831 h 8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31" h="831">
                <a:moveTo>
                  <a:pt x="0" y="831"/>
                </a:moveTo>
                <a:cubicBezTo>
                  <a:pt x="0" y="831"/>
                  <a:pt x="415" y="415"/>
                  <a:pt x="831" y="0"/>
                </a:cubicBezTo>
              </a:path>
            </a:pathLst>
          </a:cu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828800" y="228600"/>
            <a:ext cx="727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Tahoma" charset="0"/>
              </a:rPr>
              <a:t>Agile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2133600" y="2057400"/>
            <a:ext cx="6705434" cy="3080991"/>
          </a:xfrm>
          <a:custGeom>
            <a:avLst/>
            <a:gdLst>
              <a:gd name="T0" fmla="*/ 0 w 3323"/>
              <a:gd name="T1" fmla="*/ 0 h 1014"/>
              <a:gd name="T2" fmla="*/ 2147483647 w 3323"/>
              <a:gd name="T3" fmla="*/ 2147483647 h 1014"/>
              <a:gd name="T4" fmla="*/ 2147483647 w 3323"/>
              <a:gd name="T5" fmla="*/ 2147483647 h 1014"/>
              <a:gd name="T6" fmla="*/ 2147483647 w 3323"/>
              <a:gd name="T7" fmla="*/ 2147483647 h 1014"/>
              <a:gd name="T8" fmla="*/ 2147483647 w 3323"/>
              <a:gd name="T9" fmla="*/ 2147483647 h 1014"/>
              <a:gd name="T10" fmla="*/ 2147483647 w 3323"/>
              <a:gd name="T11" fmla="*/ 2147483647 h 1014"/>
              <a:gd name="T12" fmla="*/ 2147483647 w 3323"/>
              <a:gd name="T13" fmla="*/ 2147483647 h 10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23"/>
              <a:gd name="T22" fmla="*/ 0 h 1014"/>
              <a:gd name="T23" fmla="*/ 3323 w 3323"/>
              <a:gd name="T24" fmla="*/ 1014 h 1014"/>
              <a:gd name="connsiteX0" fmla="*/ 0 w 3323"/>
              <a:gd name="connsiteY0" fmla="*/ 0 h 1563"/>
              <a:gd name="connsiteX1" fmla="*/ 613 w 3323"/>
              <a:gd name="connsiteY1" fmla="*/ 643 h 1563"/>
              <a:gd name="connsiteX2" fmla="*/ 897 w 3323"/>
              <a:gd name="connsiteY2" fmla="*/ 870 h 1563"/>
              <a:gd name="connsiteX3" fmla="*/ 1237 w 3323"/>
              <a:gd name="connsiteY3" fmla="*/ 1398 h 1563"/>
              <a:gd name="connsiteX4" fmla="*/ 1680 w 3323"/>
              <a:gd name="connsiteY4" fmla="*/ 1540 h 1563"/>
              <a:gd name="connsiteX5" fmla="*/ 2370 w 3323"/>
              <a:gd name="connsiteY5" fmla="*/ 1257 h 1563"/>
              <a:gd name="connsiteX6" fmla="*/ 3323 w 3323"/>
              <a:gd name="connsiteY6" fmla="*/ 690 h 1563"/>
              <a:gd name="connsiteX0" fmla="*/ 0 w 3323"/>
              <a:gd name="connsiteY0" fmla="*/ 0 h 1563"/>
              <a:gd name="connsiteX1" fmla="*/ 613 w 3323"/>
              <a:gd name="connsiteY1" fmla="*/ 643 h 1563"/>
              <a:gd name="connsiteX2" fmla="*/ 897 w 3323"/>
              <a:gd name="connsiteY2" fmla="*/ 870 h 1563"/>
              <a:gd name="connsiteX3" fmla="*/ 822 w 3323"/>
              <a:gd name="connsiteY3" fmla="*/ 875 h 1563"/>
              <a:gd name="connsiteX4" fmla="*/ 1237 w 3323"/>
              <a:gd name="connsiteY4" fmla="*/ 1398 h 1563"/>
              <a:gd name="connsiteX5" fmla="*/ 1680 w 3323"/>
              <a:gd name="connsiteY5" fmla="*/ 1540 h 1563"/>
              <a:gd name="connsiteX6" fmla="*/ 2370 w 3323"/>
              <a:gd name="connsiteY6" fmla="*/ 1257 h 1563"/>
              <a:gd name="connsiteX7" fmla="*/ 3323 w 3323"/>
              <a:gd name="connsiteY7" fmla="*/ 690 h 1563"/>
              <a:gd name="connsiteX0" fmla="*/ 0 w 3323"/>
              <a:gd name="connsiteY0" fmla="*/ 0 h 1563"/>
              <a:gd name="connsiteX1" fmla="*/ 613 w 3323"/>
              <a:gd name="connsiteY1" fmla="*/ 643 h 1563"/>
              <a:gd name="connsiteX2" fmla="*/ 708 w 3323"/>
              <a:gd name="connsiteY2" fmla="*/ 752 h 1563"/>
              <a:gd name="connsiteX3" fmla="*/ 822 w 3323"/>
              <a:gd name="connsiteY3" fmla="*/ 875 h 1563"/>
              <a:gd name="connsiteX4" fmla="*/ 1237 w 3323"/>
              <a:gd name="connsiteY4" fmla="*/ 1398 h 1563"/>
              <a:gd name="connsiteX5" fmla="*/ 1680 w 3323"/>
              <a:gd name="connsiteY5" fmla="*/ 1540 h 1563"/>
              <a:gd name="connsiteX6" fmla="*/ 2370 w 3323"/>
              <a:gd name="connsiteY6" fmla="*/ 1257 h 1563"/>
              <a:gd name="connsiteX7" fmla="*/ 3323 w 3323"/>
              <a:gd name="connsiteY7" fmla="*/ 690 h 1563"/>
              <a:gd name="connsiteX0" fmla="*/ 0 w 3323"/>
              <a:gd name="connsiteY0" fmla="*/ 0 h 1563"/>
              <a:gd name="connsiteX1" fmla="*/ 613 w 3323"/>
              <a:gd name="connsiteY1" fmla="*/ 643 h 1563"/>
              <a:gd name="connsiteX2" fmla="*/ 708 w 3323"/>
              <a:gd name="connsiteY2" fmla="*/ 752 h 1563"/>
              <a:gd name="connsiteX3" fmla="*/ 822 w 3323"/>
              <a:gd name="connsiteY3" fmla="*/ 875 h 1563"/>
              <a:gd name="connsiteX4" fmla="*/ 1237 w 3323"/>
              <a:gd name="connsiteY4" fmla="*/ 1398 h 1563"/>
              <a:gd name="connsiteX5" fmla="*/ 1680 w 3323"/>
              <a:gd name="connsiteY5" fmla="*/ 1540 h 1563"/>
              <a:gd name="connsiteX6" fmla="*/ 2370 w 3323"/>
              <a:gd name="connsiteY6" fmla="*/ 1257 h 1563"/>
              <a:gd name="connsiteX7" fmla="*/ 3323 w 3323"/>
              <a:gd name="connsiteY7" fmla="*/ 690 h 1563"/>
              <a:gd name="connsiteX0" fmla="*/ 0 w 3323"/>
              <a:gd name="connsiteY0" fmla="*/ 0 h 1563"/>
              <a:gd name="connsiteX1" fmla="*/ 613 w 3323"/>
              <a:gd name="connsiteY1" fmla="*/ 643 h 1563"/>
              <a:gd name="connsiteX2" fmla="*/ 708 w 3323"/>
              <a:gd name="connsiteY2" fmla="*/ 752 h 1563"/>
              <a:gd name="connsiteX3" fmla="*/ 822 w 3323"/>
              <a:gd name="connsiteY3" fmla="*/ 875 h 1563"/>
              <a:gd name="connsiteX4" fmla="*/ 1237 w 3323"/>
              <a:gd name="connsiteY4" fmla="*/ 1398 h 1563"/>
              <a:gd name="connsiteX5" fmla="*/ 1680 w 3323"/>
              <a:gd name="connsiteY5" fmla="*/ 1540 h 1563"/>
              <a:gd name="connsiteX6" fmla="*/ 2370 w 3323"/>
              <a:gd name="connsiteY6" fmla="*/ 1257 h 1563"/>
              <a:gd name="connsiteX7" fmla="*/ 3323 w 3323"/>
              <a:gd name="connsiteY7" fmla="*/ 690 h 1563"/>
              <a:gd name="connsiteX0" fmla="*/ 0 w 3323"/>
              <a:gd name="connsiteY0" fmla="*/ 0 h 1634"/>
              <a:gd name="connsiteX1" fmla="*/ 613 w 3323"/>
              <a:gd name="connsiteY1" fmla="*/ 643 h 1634"/>
              <a:gd name="connsiteX2" fmla="*/ 708 w 3323"/>
              <a:gd name="connsiteY2" fmla="*/ 752 h 1634"/>
              <a:gd name="connsiteX3" fmla="*/ 822 w 3323"/>
              <a:gd name="connsiteY3" fmla="*/ 875 h 1634"/>
              <a:gd name="connsiteX4" fmla="*/ 1237 w 3323"/>
              <a:gd name="connsiteY4" fmla="*/ 1398 h 1634"/>
              <a:gd name="connsiteX5" fmla="*/ 1680 w 3323"/>
              <a:gd name="connsiteY5" fmla="*/ 1540 h 1634"/>
              <a:gd name="connsiteX6" fmla="*/ 2562 w 3323"/>
              <a:gd name="connsiteY6" fmla="*/ 1492 h 1634"/>
              <a:gd name="connsiteX7" fmla="*/ 3323 w 3323"/>
              <a:gd name="connsiteY7" fmla="*/ 690 h 1634"/>
              <a:gd name="connsiteX0" fmla="*/ 0 w 3323"/>
              <a:gd name="connsiteY0" fmla="*/ 0 h 1632"/>
              <a:gd name="connsiteX1" fmla="*/ 613 w 3323"/>
              <a:gd name="connsiteY1" fmla="*/ 643 h 1632"/>
              <a:gd name="connsiteX2" fmla="*/ 708 w 3323"/>
              <a:gd name="connsiteY2" fmla="*/ 752 h 1632"/>
              <a:gd name="connsiteX3" fmla="*/ 822 w 3323"/>
              <a:gd name="connsiteY3" fmla="*/ 875 h 1632"/>
              <a:gd name="connsiteX4" fmla="*/ 1237 w 3323"/>
              <a:gd name="connsiteY4" fmla="*/ 1398 h 1632"/>
              <a:gd name="connsiteX5" fmla="*/ 1680 w 3323"/>
              <a:gd name="connsiteY5" fmla="*/ 1540 h 1632"/>
              <a:gd name="connsiteX6" fmla="*/ 1879 w 3323"/>
              <a:gd name="connsiteY6" fmla="*/ 1530 h 1632"/>
              <a:gd name="connsiteX7" fmla="*/ 2562 w 3323"/>
              <a:gd name="connsiteY7" fmla="*/ 1492 h 1632"/>
              <a:gd name="connsiteX8" fmla="*/ 3323 w 3323"/>
              <a:gd name="connsiteY8" fmla="*/ 690 h 1632"/>
              <a:gd name="connsiteX0" fmla="*/ 0 w 3323"/>
              <a:gd name="connsiteY0" fmla="*/ 0 h 1656"/>
              <a:gd name="connsiteX1" fmla="*/ 613 w 3323"/>
              <a:gd name="connsiteY1" fmla="*/ 643 h 1656"/>
              <a:gd name="connsiteX2" fmla="*/ 708 w 3323"/>
              <a:gd name="connsiteY2" fmla="*/ 752 h 1656"/>
              <a:gd name="connsiteX3" fmla="*/ 822 w 3323"/>
              <a:gd name="connsiteY3" fmla="*/ 875 h 1656"/>
              <a:gd name="connsiteX4" fmla="*/ 1237 w 3323"/>
              <a:gd name="connsiteY4" fmla="*/ 1398 h 1656"/>
              <a:gd name="connsiteX5" fmla="*/ 1680 w 3323"/>
              <a:gd name="connsiteY5" fmla="*/ 1540 h 1656"/>
              <a:gd name="connsiteX6" fmla="*/ 1879 w 3323"/>
              <a:gd name="connsiteY6" fmla="*/ 1648 h 1656"/>
              <a:gd name="connsiteX7" fmla="*/ 2562 w 3323"/>
              <a:gd name="connsiteY7" fmla="*/ 1492 h 1656"/>
              <a:gd name="connsiteX8" fmla="*/ 3323 w 3323"/>
              <a:gd name="connsiteY8" fmla="*/ 690 h 1656"/>
              <a:gd name="connsiteX0" fmla="*/ 0 w 3323"/>
              <a:gd name="connsiteY0" fmla="*/ 0 h 1656"/>
              <a:gd name="connsiteX1" fmla="*/ 613 w 3323"/>
              <a:gd name="connsiteY1" fmla="*/ 643 h 1656"/>
              <a:gd name="connsiteX2" fmla="*/ 708 w 3323"/>
              <a:gd name="connsiteY2" fmla="*/ 752 h 1656"/>
              <a:gd name="connsiteX3" fmla="*/ 822 w 3323"/>
              <a:gd name="connsiteY3" fmla="*/ 875 h 1656"/>
              <a:gd name="connsiteX4" fmla="*/ 1237 w 3323"/>
              <a:gd name="connsiteY4" fmla="*/ 1398 h 1656"/>
              <a:gd name="connsiteX5" fmla="*/ 1680 w 3323"/>
              <a:gd name="connsiteY5" fmla="*/ 1540 h 1656"/>
              <a:gd name="connsiteX6" fmla="*/ 1879 w 3323"/>
              <a:gd name="connsiteY6" fmla="*/ 1648 h 1656"/>
              <a:gd name="connsiteX7" fmla="*/ 2562 w 3323"/>
              <a:gd name="connsiteY7" fmla="*/ 1492 h 1656"/>
              <a:gd name="connsiteX8" fmla="*/ 3323 w 3323"/>
              <a:gd name="connsiteY8" fmla="*/ 690 h 1656"/>
              <a:gd name="connsiteX0" fmla="*/ 0 w 3208"/>
              <a:gd name="connsiteY0" fmla="*/ 0 h 1656"/>
              <a:gd name="connsiteX1" fmla="*/ 498 w 3208"/>
              <a:gd name="connsiteY1" fmla="*/ 643 h 1656"/>
              <a:gd name="connsiteX2" fmla="*/ 593 w 3208"/>
              <a:gd name="connsiteY2" fmla="*/ 752 h 1656"/>
              <a:gd name="connsiteX3" fmla="*/ 707 w 3208"/>
              <a:gd name="connsiteY3" fmla="*/ 875 h 1656"/>
              <a:gd name="connsiteX4" fmla="*/ 1122 w 3208"/>
              <a:gd name="connsiteY4" fmla="*/ 1398 h 1656"/>
              <a:gd name="connsiteX5" fmla="*/ 1565 w 3208"/>
              <a:gd name="connsiteY5" fmla="*/ 1540 h 1656"/>
              <a:gd name="connsiteX6" fmla="*/ 1764 w 3208"/>
              <a:gd name="connsiteY6" fmla="*/ 1648 h 1656"/>
              <a:gd name="connsiteX7" fmla="*/ 2447 w 3208"/>
              <a:gd name="connsiteY7" fmla="*/ 1492 h 1656"/>
              <a:gd name="connsiteX8" fmla="*/ 3208 w 3208"/>
              <a:gd name="connsiteY8" fmla="*/ 690 h 1656"/>
              <a:gd name="connsiteX0" fmla="*/ 0 w 3208"/>
              <a:gd name="connsiteY0" fmla="*/ 0 h 1734"/>
              <a:gd name="connsiteX1" fmla="*/ 498 w 3208"/>
              <a:gd name="connsiteY1" fmla="*/ 721 h 1734"/>
              <a:gd name="connsiteX2" fmla="*/ 593 w 3208"/>
              <a:gd name="connsiteY2" fmla="*/ 830 h 1734"/>
              <a:gd name="connsiteX3" fmla="*/ 707 w 3208"/>
              <a:gd name="connsiteY3" fmla="*/ 953 h 1734"/>
              <a:gd name="connsiteX4" fmla="*/ 1122 w 3208"/>
              <a:gd name="connsiteY4" fmla="*/ 1476 h 1734"/>
              <a:gd name="connsiteX5" fmla="*/ 1565 w 3208"/>
              <a:gd name="connsiteY5" fmla="*/ 1618 h 1734"/>
              <a:gd name="connsiteX6" fmla="*/ 1764 w 3208"/>
              <a:gd name="connsiteY6" fmla="*/ 1726 h 1734"/>
              <a:gd name="connsiteX7" fmla="*/ 2447 w 3208"/>
              <a:gd name="connsiteY7" fmla="*/ 1570 h 1734"/>
              <a:gd name="connsiteX8" fmla="*/ 3208 w 3208"/>
              <a:gd name="connsiteY8" fmla="*/ 768 h 1734"/>
              <a:gd name="connsiteX0" fmla="*/ 0 w 3208"/>
              <a:gd name="connsiteY0" fmla="*/ 0 h 1734"/>
              <a:gd name="connsiteX1" fmla="*/ 498 w 3208"/>
              <a:gd name="connsiteY1" fmla="*/ 721 h 1734"/>
              <a:gd name="connsiteX2" fmla="*/ 593 w 3208"/>
              <a:gd name="connsiteY2" fmla="*/ 830 h 1734"/>
              <a:gd name="connsiteX3" fmla="*/ 707 w 3208"/>
              <a:gd name="connsiteY3" fmla="*/ 953 h 1734"/>
              <a:gd name="connsiteX4" fmla="*/ 1122 w 3208"/>
              <a:gd name="connsiteY4" fmla="*/ 1476 h 1734"/>
              <a:gd name="connsiteX5" fmla="*/ 1565 w 3208"/>
              <a:gd name="connsiteY5" fmla="*/ 1618 h 1734"/>
              <a:gd name="connsiteX6" fmla="*/ 1764 w 3208"/>
              <a:gd name="connsiteY6" fmla="*/ 1726 h 1734"/>
              <a:gd name="connsiteX7" fmla="*/ 2447 w 3208"/>
              <a:gd name="connsiteY7" fmla="*/ 1570 h 1734"/>
              <a:gd name="connsiteX8" fmla="*/ 3208 w 3208"/>
              <a:gd name="connsiteY8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3 w 3208"/>
              <a:gd name="connsiteY2" fmla="*/ 830 h 1734"/>
              <a:gd name="connsiteX3" fmla="*/ 707 w 3208"/>
              <a:gd name="connsiteY3" fmla="*/ 953 h 1734"/>
              <a:gd name="connsiteX4" fmla="*/ 1122 w 3208"/>
              <a:gd name="connsiteY4" fmla="*/ 1476 h 1734"/>
              <a:gd name="connsiteX5" fmla="*/ 1565 w 3208"/>
              <a:gd name="connsiteY5" fmla="*/ 1618 h 1734"/>
              <a:gd name="connsiteX6" fmla="*/ 1764 w 3208"/>
              <a:gd name="connsiteY6" fmla="*/ 1726 h 1734"/>
              <a:gd name="connsiteX7" fmla="*/ 2447 w 3208"/>
              <a:gd name="connsiteY7" fmla="*/ 1570 h 1734"/>
              <a:gd name="connsiteX8" fmla="*/ 3208 w 3208"/>
              <a:gd name="connsiteY8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3 w 3208"/>
              <a:gd name="connsiteY2" fmla="*/ 830 h 1734"/>
              <a:gd name="connsiteX3" fmla="*/ 707 w 3208"/>
              <a:gd name="connsiteY3" fmla="*/ 953 h 1734"/>
              <a:gd name="connsiteX4" fmla="*/ 1122 w 3208"/>
              <a:gd name="connsiteY4" fmla="*/ 1476 h 1734"/>
              <a:gd name="connsiteX5" fmla="*/ 1565 w 3208"/>
              <a:gd name="connsiteY5" fmla="*/ 1618 h 1734"/>
              <a:gd name="connsiteX6" fmla="*/ 1764 w 3208"/>
              <a:gd name="connsiteY6" fmla="*/ 1726 h 1734"/>
              <a:gd name="connsiteX7" fmla="*/ 2447 w 3208"/>
              <a:gd name="connsiteY7" fmla="*/ 1570 h 1734"/>
              <a:gd name="connsiteX8" fmla="*/ 3208 w 3208"/>
              <a:gd name="connsiteY8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3 w 3208"/>
              <a:gd name="connsiteY2" fmla="*/ 830 h 1734"/>
              <a:gd name="connsiteX3" fmla="*/ 592 w 3208"/>
              <a:gd name="connsiteY3" fmla="*/ 914 h 1734"/>
              <a:gd name="connsiteX4" fmla="*/ 707 w 3208"/>
              <a:gd name="connsiteY4" fmla="*/ 953 h 1734"/>
              <a:gd name="connsiteX5" fmla="*/ 1122 w 3208"/>
              <a:gd name="connsiteY5" fmla="*/ 1476 h 1734"/>
              <a:gd name="connsiteX6" fmla="*/ 1565 w 3208"/>
              <a:gd name="connsiteY6" fmla="*/ 1618 h 1734"/>
              <a:gd name="connsiteX7" fmla="*/ 1764 w 3208"/>
              <a:gd name="connsiteY7" fmla="*/ 1726 h 1734"/>
              <a:gd name="connsiteX8" fmla="*/ 2447 w 3208"/>
              <a:gd name="connsiteY8" fmla="*/ 1570 h 1734"/>
              <a:gd name="connsiteX9" fmla="*/ 3208 w 3208"/>
              <a:gd name="connsiteY9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3 w 3208"/>
              <a:gd name="connsiteY2" fmla="*/ 830 h 1734"/>
              <a:gd name="connsiteX3" fmla="*/ 592 w 3208"/>
              <a:gd name="connsiteY3" fmla="*/ 914 h 1734"/>
              <a:gd name="connsiteX4" fmla="*/ 707 w 3208"/>
              <a:gd name="connsiteY4" fmla="*/ 953 h 1734"/>
              <a:gd name="connsiteX5" fmla="*/ 1122 w 3208"/>
              <a:gd name="connsiteY5" fmla="*/ 1476 h 1734"/>
              <a:gd name="connsiteX6" fmla="*/ 1565 w 3208"/>
              <a:gd name="connsiteY6" fmla="*/ 1618 h 1734"/>
              <a:gd name="connsiteX7" fmla="*/ 1764 w 3208"/>
              <a:gd name="connsiteY7" fmla="*/ 1726 h 1734"/>
              <a:gd name="connsiteX8" fmla="*/ 2447 w 3208"/>
              <a:gd name="connsiteY8" fmla="*/ 1570 h 1734"/>
              <a:gd name="connsiteX9" fmla="*/ 3208 w 3208"/>
              <a:gd name="connsiteY9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3 w 3208"/>
              <a:gd name="connsiteY2" fmla="*/ 830 h 1734"/>
              <a:gd name="connsiteX3" fmla="*/ 592 w 3208"/>
              <a:gd name="connsiteY3" fmla="*/ 914 h 1734"/>
              <a:gd name="connsiteX4" fmla="*/ 707 w 3208"/>
              <a:gd name="connsiteY4" fmla="*/ 953 h 1734"/>
              <a:gd name="connsiteX5" fmla="*/ 1122 w 3208"/>
              <a:gd name="connsiteY5" fmla="*/ 1476 h 1734"/>
              <a:gd name="connsiteX6" fmla="*/ 1565 w 3208"/>
              <a:gd name="connsiteY6" fmla="*/ 1618 h 1734"/>
              <a:gd name="connsiteX7" fmla="*/ 1764 w 3208"/>
              <a:gd name="connsiteY7" fmla="*/ 1726 h 1734"/>
              <a:gd name="connsiteX8" fmla="*/ 2447 w 3208"/>
              <a:gd name="connsiteY8" fmla="*/ 1570 h 1734"/>
              <a:gd name="connsiteX9" fmla="*/ 3208 w 3208"/>
              <a:gd name="connsiteY9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3 w 3208"/>
              <a:gd name="connsiteY2" fmla="*/ 830 h 1734"/>
              <a:gd name="connsiteX3" fmla="*/ 592 w 3208"/>
              <a:gd name="connsiteY3" fmla="*/ 914 h 1734"/>
              <a:gd name="connsiteX4" fmla="*/ 707 w 3208"/>
              <a:gd name="connsiteY4" fmla="*/ 953 h 1734"/>
              <a:gd name="connsiteX5" fmla="*/ 1122 w 3208"/>
              <a:gd name="connsiteY5" fmla="*/ 1476 h 1734"/>
              <a:gd name="connsiteX6" fmla="*/ 1565 w 3208"/>
              <a:gd name="connsiteY6" fmla="*/ 1618 h 1734"/>
              <a:gd name="connsiteX7" fmla="*/ 1764 w 3208"/>
              <a:gd name="connsiteY7" fmla="*/ 1726 h 1734"/>
              <a:gd name="connsiteX8" fmla="*/ 2447 w 3208"/>
              <a:gd name="connsiteY8" fmla="*/ 1570 h 1734"/>
              <a:gd name="connsiteX9" fmla="*/ 3208 w 3208"/>
              <a:gd name="connsiteY9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3 w 3208"/>
              <a:gd name="connsiteY2" fmla="*/ 830 h 1734"/>
              <a:gd name="connsiteX3" fmla="*/ 592 w 3208"/>
              <a:gd name="connsiteY3" fmla="*/ 914 h 1734"/>
              <a:gd name="connsiteX4" fmla="*/ 707 w 3208"/>
              <a:gd name="connsiteY4" fmla="*/ 953 h 1734"/>
              <a:gd name="connsiteX5" fmla="*/ 1122 w 3208"/>
              <a:gd name="connsiteY5" fmla="*/ 1476 h 1734"/>
              <a:gd name="connsiteX6" fmla="*/ 1565 w 3208"/>
              <a:gd name="connsiteY6" fmla="*/ 1618 h 1734"/>
              <a:gd name="connsiteX7" fmla="*/ 1764 w 3208"/>
              <a:gd name="connsiteY7" fmla="*/ 1726 h 1734"/>
              <a:gd name="connsiteX8" fmla="*/ 2447 w 3208"/>
              <a:gd name="connsiteY8" fmla="*/ 1570 h 1734"/>
              <a:gd name="connsiteX9" fmla="*/ 3208 w 3208"/>
              <a:gd name="connsiteY9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3 w 3208"/>
              <a:gd name="connsiteY2" fmla="*/ 830 h 1734"/>
              <a:gd name="connsiteX3" fmla="*/ 592 w 3208"/>
              <a:gd name="connsiteY3" fmla="*/ 914 h 1734"/>
              <a:gd name="connsiteX4" fmla="*/ 707 w 3208"/>
              <a:gd name="connsiteY4" fmla="*/ 953 h 1734"/>
              <a:gd name="connsiteX5" fmla="*/ 1122 w 3208"/>
              <a:gd name="connsiteY5" fmla="*/ 1476 h 1734"/>
              <a:gd name="connsiteX6" fmla="*/ 1565 w 3208"/>
              <a:gd name="connsiteY6" fmla="*/ 1618 h 1734"/>
              <a:gd name="connsiteX7" fmla="*/ 1764 w 3208"/>
              <a:gd name="connsiteY7" fmla="*/ 1726 h 1734"/>
              <a:gd name="connsiteX8" fmla="*/ 2447 w 3208"/>
              <a:gd name="connsiteY8" fmla="*/ 1570 h 1734"/>
              <a:gd name="connsiteX9" fmla="*/ 3208 w 3208"/>
              <a:gd name="connsiteY9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2 w 3208"/>
              <a:gd name="connsiteY2" fmla="*/ 914 h 1734"/>
              <a:gd name="connsiteX3" fmla="*/ 707 w 3208"/>
              <a:gd name="connsiteY3" fmla="*/ 953 h 1734"/>
              <a:gd name="connsiteX4" fmla="*/ 1122 w 3208"/>
              <a:gd name="connsiteY4" fmla="*/ 1476 h 1734"/>
              <a:gd name="connsiteX5" fmla="*/ 1565 w 3208"/>
              <a:gd name="connsiteY5" fmla="*/ 1618 h 1734"/>
              <a:gd name="connsiteX6" fmla="*/ 1764 w 3208"/>
              <a:gd name="connsiteY6" fmla="*/ 1726 h 1734"/>
              <a:gd name="connsiteX7" fmla="*/ 2447 w 3208"/>
              <a:gd name="connsiteY7" fmla="*/ 1570 h 1734"/>
              <a:gd name="connsiteX8" fmla="*/ 3208 w 3208"/>
              <a:gd name="connsiteY8" fmla="*/ 768 h 1734"/>
              <a:gd name="connsiteX0" fmla="*/ 0 w 3208"/>
              <a:gd name="connsiteY0" fmla="*/ 0 h 1734"/>
              <a:gd name="connsiteX1" fmla="*/ 460 w 3208"/>
              <a:gd name="connsiteY1" fmla="*/ 760 h 1734"/>
              <a:gd name="connsiteX2" fmla="*/ 592 w 3208"/>
              <a:gd name="connsiteY2" fmla="*/ 914 h 1734"/>
              <a:gd name="connsiteX3" fmla="*/ 1122 w 3208"/>
              <a:gd name="connsiteY3" fmla="*/ 1476 h 1734"/>
              <a:gd name="connsiteX4" fmla="*/ 1565 w 3208"/>
              <a:gd name="connsiteY4" fmla="*/ 1618 h 1734"/>
              <a:gd name="connsiteX5" fmla="*/ 1764 w 3208"/>
              <a:gd name="connsiteY5" fmla="*/ 1726 h 1734"/>
              <a:gd name="connsiteX6" fmla="*/ 2447 w 3208"/>
              <a:gd name="connsiteY6" fmla="*/ 1570 h 1734"/>
              <a:gd name="connsiteX7" fmla="*/ 3208 w 3208"/>
              <a:gd name="connsiteY7" fmla="*/ 768 h 1734"/>
              <a:gd name="connsiteX0" fmla="*/ 0 w 3208"/>
              <a:gd name="connsiteY0" fmla="*/ 0 h 1730"/>
              <a:gd name="connsiteX1" fmla="*/ 460 w 3208"/>
              <a:gd name="connsiteY1" fmla="*/ 760 h 1730"/>
              <a:gd name="connsiteX2" fmla="*/ 592 w 3208"/>
              <a:gd name="connsiteY2" fmla="*/ 914 h 1730"/>
              <a:gd name="connsiteX3" fmla="*/ 1122 w 3208"/>
              <a:gd name="connsiteY3" fmla="*/ 1476 h 1730"/>
              <a:gd name="connsiteX4" fmla="*/ 1764 w 3208"/>
              <a:gd name="connsiteY4" fmla="*/ 1726 h 1730"/>
              <a:gd name="connsiteX5" fmla="*/ 2447 w 3208"/>
              <a:gd name="connsiteY5" fmla="*/ 1570 h 1730"/>
              <a:gd name="connsiteX6" fmla="*/ 3208 w 3208"/>
              <a:gd name="connsiteY6" fmla="*/ 768 h 1730"/>
              <a:gd name="connsiteX0" fmla="*/ 0 w 3208"/>
              <a:gd name="connsiteY0" fmla="*/ 0 h 1730"/>
              <a:gd name="connsiteX1" fmla="*/ 460 w 3208"/>
              <a:gd name="connsiteY1" fmla="*/ 760 h 1730"/>
              <a:gd name="connsiteX2" fmla="*/ 592 w 3208"/>
              <a:gd name="connsiteY2" fmla="*/ 914 h 1730"/>
              <a:gd name="connsiteX3" fmla="*/ 1122 w 3208"/>
              <a:gd name="connsiteY3" fmla="*/ 1476 h 1730"/>
              <a:gd name="connsiteX4" fmla="*/ 1764 w 3208"/>
              <a:gd name="connsiteY4" fmla="*/ 1726 h 1730"/>
              <a:gd name="connsiteX5" fmla="*/ 2447 w 3208"/>
              <a:gd name="connsiteY5" fmla="*/ 1570 h 1730"/>
              <a:gd name="connsiteX6" fmla="*/ 3208 w 3208"/>
              <a:gd name="connsiteY6" fmla="*/ 768 h 1730"/>
              <a:gd name="connsiteX0" fmla="*/ 0 w 3208"/>
              <a:gd name="connsiteY0" fmla="*/ 0 h 1730"/>
              <a:gd name="connsiteX1" fmla="*/ 460 w 3208"/>
              <a:gd name="connsiteY1" fmla="*/ 760 h 1730"/>
              <a:gd name="connsiteX2" fmla="*/ 592 w 3208"/>
              <a:gd name="connsiteY2" fmla="*/ 914 h 1730"/>
              <a:gd name="connsiteX3" fmla="*/ 1122 w 3208"/>
              <a:gd name="connsiteY3" fmla="*/ 1476 h 1730"/>
              <a:gd name="connsiteX4" fmla="*/ 1764 w 3208"/>
              <a:gd name="connsiteY4" fmla="*/ 1726 h 1730"/>
              <a:gd name="connsiteX5" fmla="*/ 2447 w 3208"/>
              <a:gd name="connsiteY5" fmla="*/ 1570 h 1730"/>
              <a:gd name="connsiteX6" fmla="*/ 3208 w 3208"/>
              <a:gd name="connsiteY6" fmla="*/ 768 h 1730"/>
              <a:gd name="connsiteX0" fmla="*/ 0 w 3208"/>
              <a:gd name="connsiteY0" fmla="*/ 0 h 1768"/>
              <a:gd name="connsiteX1" fmla="*/ 460 w 3208"/>
              <a:gd name="connsiteY1" fmla="*/ 760 h 1768"/>
              <a:gd name="connsiteX2" fmla="*/ 592 w 3208"/>
              <a:gd name="connsiteY2" fmla="*/ 914 h 1768"/>
              <a:gd name="connsiteX3" fmla="*/ 1122 w 3208"/>
              <a:gd name="connsiteY3" fmla="*/ 1476 h 1768"/>
              <a:gd name="connsiteX4" fmla="*/ 1764 w 3208"/>
              <a:gd name="connsiteY4" fmla="*/ 1726 h 1768"/>
              <a:gd name="connsiteX5" fmla="*/ 1847 w 3208"/>
              <a:gd name="connsiteY5" fmla="*/ 1530 h 1768"/>
              <a:gd name="connsiteX6" fmla="*/ 2447 w 3208"/>
              <a:gd name="connsiteY6" fmla="*/ 1570 h 1768"/>
              <a:gd name="connsiteX7" fmla="*/ 3208 w 3208"/>
              <a:gd name="connsiteY7" fmla="*/ 768 h 1768"/>
              <a:gd name="connsiteX0" fmla="*/ 0 w 3208"/>
              <a:gd name="connsiteY0" fmla="*/ 0 h 1768"/>
              <a:gd name="connsiteX1" fmla="*/ 460 w 3208"/>
              <a:gd name="connsiteY1" fmla="*/ 760 h 1768"/>
              <a:gd name="connsiteX2" fmla="*/ 592 w 3208"/>
              <a:gd name="connsiteY2" fmla="*/ 914 h 1768"/>
              <a:gd name="connsiteX3" fmla="*/ 1122 w 3208"/>
              <a:gd name="connsiteY3" fmla="*/ 1476 h 1768"/>
              <a:gd name="connsiteX4" fmla="*/ 1764 w 3208"/>
              <a:gd name="connsiteY4" fmla="*/ 1726 h 1768"/>
              <a:gd name="connsiteX5" fmla="*/ 1847 w 3208"/>
              <a:gd name="connsiteY5" fmla="*/ 1530 h 1768"/>
              <a:gd name="connsiteX6" fmla="*/ 2370 w 3208"/>
              <a:gd name="connsiteY6" fmla="*/ 1295 h 1768"/>
              <a:gd name="connsiteX7" fmla="*/ 3208 w 3208"/>
              <a:gd name="connsiteY7" fmla="*/ 768 h 1768"/>
              <a:gd name="connsiteX0" fmla="*/ 0 w 3208"/>
              <a:gd name="connsiteY0" fmla="*/ 0 h 1530"/>
              <a:gd name="connsiteX1" fmla="*/ 460 w 3208"/>
              <a:gd name="connsiteY1" fmla="*/ 760 h 1530"/>
              <a:gd name="connsiteX2" fmla="*/ 592 w 3208"/>
              <a:gd name="connsiteY2" fmla="*/ 914 h 1530"/>
              <a:gd name="connsiteX3" fmla="*/ 1122 w 3208"/>
              <a:gd name="connsiteY3" fmla="*/ 1476 h 1530"/>
              <a:gd name="connsiteX4" fmla="*/ 1847 w 3208"/>
              <a:gd name="connsiteY4" fmla="*/ 1530 h 1530"/>
              <a:gd name="connsiteX5" fmla="*/ 2370 w 3208"/>
              <a:gd name="connsiteY5" fmla="*/ 1295 h 1530"/>
              <a:gd name="connsiteX6" fmla="*/ 3208 w 3208"/>
              <a:gd name="connsiteY6" fmla="*/ 768 h 1530"/>
              <a:gd name="connsiteX0" fmla="*/ 0 w 3208"/>
              <a:gd name="connsiteY0" fmla="*/ 0 h 1625"/>
              <a:gd name="connsiteX1" fmla="*/ 460 w 3208"/>
              <a:gd name="connsiteY1" fmla="*/ 760 h 1625"/>
              <a:gd name="connsiteX2" fmla="*/ 592 w 3208"/>
              <a:gd name="connsiteY2" fmla="*/ 914 h 1625"/>
              <a:gd name="connsiteX3" fmla="*/ 1122 w 3208"/>
              <a:gd name="connsiteY3" fmla="*/ 1476 h 1625"/>
              <a:gd name="connsiteX4" fmla="*/ 1490 w 3208"/>
              <a:gd name="connsiteY4" fmla="*/ 1625 h 1625"/>
              <a:gd name="connsiteX5" fmla="*/ 1847 w 3208"/>
              <a:gd name="connsiteY5" fmla="*/ 1530 h 1625"/>
              <a:gd name="connsiteX6" fmla="*/ 2370 w 3208"/>
              <a:gd name="connsiteY6" fmla="*/ 1295 h 1625"/>
              <a:gd name="connsiteX7" fmla="*/ 3208 w 3208"/>
              <a:gd name="connsiteY7" fmla="*/ 768 h 1625"/>
              <a:gd name="connsiteX0" fmla="*/ 0 w 3208"/>
              <a:gd name="connsiteY0" fmla="*/ 0 h 1625"/>
              <a:gd name="connsiteX1" fmla="*/ 460 w 3208"/>
              <a:gd name="connsiteY1" fmla="*/ 760 h 1625"/>
              <a:gd name="connsiteX2" fmla="*/ 669 w 3208"/>
              <a:gd name="connsiteY2" fmla="*/ 914 h 1625"/>
              <a:gd name="connsiteX3" fmla="*/ 1122 w 3208"/>
              <a:gd name="connsiteY3" fmla="*/ 1476 h 1625"/>
              <a:gd name="connsiteX4" fmla="*/ 1490 w 3208"/>
              <a:gd name="connsiteY4" fmla="*/ 1625 h 1625"/>
              <a:gd name="connsiteX5" fmla="*/ 1847 w 3208"/>
              <a:gd name="connsiteY5" fmla="*/ 1530 h 1625"/>
              <a:gd name="connsiteX6" fmla="*/ 2370 w 3208"/>
              <a:gd name="connsiteY6" fmla="*/ 1295 h 1625"/>
              <a:gd name="connsiteX7" fmla="*/ 3208 w 3208"/>
              <a:gd name="connsiteY7" fmla="*/ 768 h 1625"/>
              <a:gd name="connsiteX0" fmla="*/ 0 w 3208"/>
              <a:gd name="connsiteY0" fmla="*/ 0 h 1625"/>
              <a:gd name="connsiteX1" fmla="*/ 460 w 3208"/>
              <a:gd name="connsiteY1" fmla="*/ 760 h 1625"/>
              <a:gd name="connsiteX2" fmla="*/ 460 w 3208"/>
              <a:gd name="connsiteY2" fmla="*/ 756 h 1625"/>
              <a:gd name="connsiteX3" fmla="*/ 669 w 3208"/>
              <a:gd name="connsiteY3" fmla="*/ 914 h 1625"/>
              <a:gd name="connsiteX4" fmla="*/ 1122 w 3208"/>
              <a:gd name="connsiteY4" fmla="*/ 1476 h 1625"/>
              <a:gd name="connsiteX5" fmla="*/ 1490 w 3208"/>
              <a:gd name="connsiteY5" fmla="*/ 1625 h 1625"/>
              <a:gd name="connsiteX6" fmla="*/ 1847 w 3208"/>
              <a:gd name="connsiteY6" fmla="*/ 1530 h 1625"/>
              <a:gd name="connsiteX7" fmla="*/ 2370 w 3208"/>
              <a:gd name="connsiteY7" fmla="*/ 1295 h 1625"/>
              <a:gd name="connsiteX8" fmla="*/ 3208 w 3208"/>
              <a:gd name="connsiteY8" fmla="*/ 768 h 1625"/>
              <a:gd name="connsiteX0" fmla="*/ 0 w 3208"/>
              <a:gd name="connsiteY0" fmla="*/ 0 h 1625"/>
              <a:gd name="connsiteX1" fmla="*/ 460 w 3208"/>
              <a:gd name="connsiteY1" fmla="*/ 760 h 1625"/>
              <a:gd name="connsiteX2" fmla="*/ 669 w 3208"/>
              <a:gd name="connsiteY2" fmla="*/ 914 h 1625"/>
              <a:gd name="connsiteX3" fmla="*/ 1122 w 3208"/>
              <a:gd name="connsiteY3" fmla="*/ 1476 h 1625"/>
              <a:gd name="connsiteX4" fmla="*/ 1490 w 3208"/>
              <a:gd name="connsiteY4" fmla="*/ 1625 h 1625"/>
              <a:gd name="connsiteX5" fmla="*/ 1847 w 3208"/>
              <a:gd name="connsiteY5" fmla="*/ 1530 h 1625"/>
              <a:gd name="connsiteX6" fmla="*/ 2370 w 3208"/>
              <a:gd name="connsiteY6" fmla="*/ 1295 h 1625"/>
              <a:gd name="connsiteX7" fmla="*/ 3208 w 3208"/>
              <a:gd name="connsiteY7" fmla="*/ 768 h 1625"/>
              <a:gd name="connsiteX0" fmla="*/ 0 w 3208"/>
              <a:gd name="connsiteY0" fmla="*/ 0 h 1625"/>
              <a:gd name="connsiteX1" fmla="*/ 669 w 3208"/>
              <a:gd name="connsiteY1" fmla="*/ 914 h 1625"/>
              <a:gd name="connsiteX2" fmla="*/ 1122 w 3208"/>
              <a:gd name="connsiteY2" fmla="*/ 1476 h 1625"/>
              <a:gd name="connsiteX3" fmla="*/ 1490 w 3208"/>
              <a:gd name="connsiteY3" fmla="*/ 1625 h 1625"/>
              <a:gd name="connsiteX4" fmla="*/ 1847 w 3208"/>
              <a:gd name="connsiteY4" fmla="*/ 1530 h 1625"/>
              <a:gd name="connsiteX5" fmla="*/ 2370 w 3208"/>
              <a:gd name="connsiteY5" fmla="*/ 1295 h 1625"/>
              <a:gd name="connsiteX6" fmla="*/ 3208 w 3208"/>
              <a:gd name="connsiteY6" fmla="*/ 768 h 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8" h="1625">
                <a:moveTo>
                  <a:pt x="0" y="0"/>
                </a:moveTo>
                <a:lnTo>
                  <a:pt x="669" y="914"/>
                </a:lnTo>
                <a:cubicBezTo>
                  <a:pt x="779" y="1033"/>
                  <a:pt x="960" y="1359"/>
                  <a:pt x="1122" y="1476"/>
                </a:cubicBezTo>
                <a:lnTo>
                  <a:pt x="1490" y="1625"/>
                </a:lnTo>
                <a:lnTo>
                  <a:pt x="1847" y="1530"/>
                </a:lnTo>
                <a:cubicBezTo>
                  <a:pt x="1948" y="1458"/>
                  <a:pt x="2130" y="1455"/>
                  <a:pt x="2370" y="1295"/>
                </a:cubicBezTo>
                <a:lnTo>
                  <a:pt x="3208" y="768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4768850" y="4572000"/>
            <a:ext cx="788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b="1" dirty="0">
                <a:solidFill>
                  <a:srgbClr val="FF0000"/>
                </a:solidFill>
                <a:latin typeface="Tahoma" charset="0"/>
              </a:rPr>
              <a:t>CTA</a:t>
            </a:r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4410076" y="1887538"/>
            <a:ext cx="4352924" cy="2214561"/>
          </a:xfrm>
          <a:custGeom>
            <a:avLst/>
            <a:gdLst>
              <a:gd name="T0" fmla="*/ 0 w 2660"/>
              <a:gd name="T1" fmla="*/ 0 h 1245"/>
              <a:gd name="T2" fmla="*/ 2147483647 w 2660"/>
              <a:gd name="T3" fmla="*/ 2147483647 h 1245"/>
              <a:gd name="T4" fmla="*/ 2147483647 w 2660"/>
              <a:gd name="T5" fmla="*/ 2147483647 h 1245"/>
              <a:gd name="T6" fmla="*/ 2147483647 w 2660"/>
              <a:gd name="T7" fmla="*/ 2147483647 h 1245"/>
              <a:gd name="T8" fmla="*/ 0 60000 65536"/>
              <a:gd name="T9" fmla="*/ 0 60000 65536"/>
              <a:gd name="T10" fmla="*/ 0 60000 65536"/>
              <a:gd name="T11" fmla="*/ 0 60000 65536"/>
              <a:gd name="T12" fmla="*/ 0 w 2660"/>
              <a:gd name="T13" fmla="*/ 0 h 1245"/>
              <a:gd name="T14" fmla="*/ 2660 w 2660"/>
              <a:gd name="T15" fmla="*/ 1245 h 1245"/>
              <a:gd name="connsiteX0" fmla="*/ 0 w 2660"/>
              <a:gd name="connsiteY0" fmla="*/ 0 h 1424"/>
              <a:gd name="connsiteX1" fmla="*/ 1170 w 2660"/>
              <a:gd name="connsiteY1" fmla="*/ 1033 h 1424"/>
              <a:gd name="connsiteX2" fmla="*/ 1655 w 2660"/>
              <a:gd name="connsiteY2" fmla="*/ 1243 h 1424"/>
              <a:gd name="connsiteX3" fmla="*/ 1810 w 2660"/>
              <a:gd name="connsiteY3" fmla="*/ 1387 h 1424"/>
              <a:gd name="connsiteX4" fmla="*/ 2660 w 2660"/>
              <a:gd name="connsiteY4" fmla="*/ 1024 h 1424"/>
              <a:gd name="connsiteX0" fmla="*/ 0 w 2660"/>
              <a:gd name="connsiteY0" fmla="*/ 0 h 1424"/>
              <a:gd name="connsiteX1" fmla="*/ 1170 w 2660"/>
              <a:gd name="connsiteY1" fmla="*/ 1033 h 1424"/>
              <a:gd name="connsiteX2" fmla="*/ 1603 w 2660"/>
              <a:gd name="connsiteY2" fmla="*/ 1339 h 1424"/>
              <a:gd name="connsiteX3" fmla="*/ 1810 w 2660"/>
              <a:gd name="connsiteY3" fmla="*/ 1387 h 1424"/>
              <a:gd name="connsiteX4" fmla="*/ 2660 w 2660"/>
              <a:gd name="connsiteY4" fmla="*/ 1024 h 1424"/>
              <a:gd name="connsiteX0" fmla="*/ 0 w 2660"/>
              <a:gd name="connsiteY0" fmla="*/ 0 h 1424"/>
              <a:gd name="connsiteX1" fmla="*/ 1170 w 2660"/>
              <a:gd name="connsiteY1" fmla="*/ 1033 h 1424"/>
              <a:gd name="connsiteX2" fmla="*/ 1603 w 2660"/>
              <a:gd name="connsiteY2" fmla="*/ 1339 h 1424"/>
              <a:gd name="connsiteX3" fmla="*/ 1810 w 2660"/>
              <a:gd name="connsiteY3" fmla="*/ 1387 h 1424"/>
              <a:gd name="connsiteX4" fmla="*/ 2660 w 2660"/>
              <a:gd name="connsiteY4" fmla="*/ 880 h 1424"/>
              <a:gd name="connsiteX0" fmla="*/ 0 w 2660"/>
              <a:gd name="connsiteY0" fmla="*/ 0 h 1424"/>
              <a:gd name="connsiteX1" fmla="*/ 718 w 2660"/>
              <a:gd name="connsiteY1" fmla="*/ 726 h 1424"/>
              <a:gd name="connsiteX2" fmla="*/ 1170 w 2660"/>
              <a:gd name="connsiteY2" fmla="*/ 1033 h 1424"/>
              <a:gd name="connsiteX3" fmla="*/ 1603 w 2660"/>
              <a:gd name="connsiteY3" fmla="*/ 1339 h 1424"/>
              <a:gd name="connsiteX4" fmla="*/ 1810 w 2660"/>
              <a:gd name="connsiteY4" fmla="*/ 1387 h 1424"/>
              <a:gd name="connsiteX5" fmla="*/ 2660 w 2660"/>
              <a:gd name="connsiteY5" fmla="*/ 880 h 1424"/>
              <a:gd name="connsiteX0" fmla="*/ 0 w 2660"/>
              <a:gd name="connsiteY0" fmla="*/ 0 h 1424"/>
              <a:gd name="connsiteX1" fmla="*/ 718 w 2660"/>
              <a:gd name="connsiteY1" fmla="*/ 726 h 1424"/>
              <a:gd name="connsiteX2" fmla="*/ 1170 w 2660"/>
              <a:gd name="connsiteY2" fmla="*/ 1033 h 1424"/>
              <a:gd name="connsiteX3" fmla="*/ 1168 w 2660"/>
              <a:gd name="connsiteY3" fmla="*/ 1027 h 1424"/>
              <a:gd name="connsiteX4" fmla="*/ 1603 w 2660"/>
              <a:gd name="connsiteY4" fmla="*/ 1339 h 1424"/>
              <a:gd name="connsiteX5" fmla="*/ 1810 w 2660"/>
              <a:gd name="connsiteY5" fmla="*/ 1387 h 1424"/>
              <a:gd name="connsiteX6" fmla="*/ 2660 w 2660"/>
              <a:gd name="connsiteY6" fmla="*/ 880 h 1424"/>
              <a:gd name="connsiteX0" fmla="*/ 0 w 2660"/>
              <a:gd name="connsiteY0" fmla="*/ 0 h 1424"/>
              <a:gd name="connsiteX1" fmla="*/ 718 w 2660"/>
              <a:gd name="connsiteY1" fmla="*/ 726 h 1424"/>
              <a:gd name="connsiteX2" fmla="*/ 1170 w 2660"/>
              <a:gd name="connsiteY2" fmla="*/ 1033 h 1424"/>
              <a:gd name="connsiteX3" fmla="*/ 1168 w 2660"/>
              <a:gd name="connsiteY3" fmla="*/ 1075 h 1424"/>
              <a:gd name="connsiteX4" fmla="*/ 1603 w 2660"/>
              <a:gd name="connsiteY4" fmla="*/ 1339 h 1424"/>
              <a:gd name="connsiteX5" fmla="*/ 1810 w 2660"/>
              <a:gd name="connsiteY5" fmla="*/ 1387 h 1424"/>
              <a:gd name="connsiteX6" fmla="*/ 2660 w 2660"/>
              <a:gd name="connsiteY6" fmla="*/ 880 h 1424"/>
              <a:gd name="connsiteX0" fmla="*/ 0 w 2660"/>
              <a:gd name="connsiteY0" fmla="*/ 0 h 1473"/>
              <a:gd name="connsiteX1" fmla="*/ 718 w 2660"/>
              <a:gd name="connsiteY1" fmla="*/ 726 h 1473"/>
              <a:gd name="connsiteX2" fmla="*/ 1170 w 2660"/>
              <a:gd name="connsiteY2" fmla="*/ 1033 h 1473"/>
              <a:gd name="connsiteX3" fmla="*/ 1168 w 2660"/>
              <a:gd name="connsiteY3" fmla="*/ 1075 h 1473"/>
              <a:gd name="connsiteX4" fmla="*/ 1603 w 2660"/>
              <a:gd name="connsiteY4" fmla="*/ 1339 h 1473"/>
              <a:gd name="connsiteX5" fmla="*/ 1728 w 2660"/>
              <a:gd name="connsiteY5" fmla="*/ 1395 h 1473"/>
              <a:gd name="connsiteX6" fmla="*/ 1810 w 2660"/>
              <a:gd name="connsiteY6" fmla="*/ 1387 h 1473"/>
              <a:gd name="connsiteX7" fmla="*/ 2660 w 2660"/>
              <a:gd name="connsiteY7" fmla="*/ 880 h 1473"/>
              <a:gd name="connsiteX0" fmla="*/ 0 w 2660"/>
              <a:gd name="connsiteY0" fmla="*/ 0 h 1395"/>
              <a:gd name="connsiteX1" fmla="*/ 718 w 2660"/>
              <a:gd name="connsiteY1" fmla="*/ 726 h 1395"/>
              <a:gd name="connsiteX2" fmla="*/ 1170 w 2660"/>
              <a:gd name="connsiteY2" fmla="*/ 1033 h 1395"/>
              <a:gd name="connsiteX3" fmla="*/ 1168 w 2660"/>
              <a:gd name="connsiteY3" fmla="*/ 1075 h 1395"/>
              <a:gd name="connsiteX4" fmla="*/ 1603 w 2660"/>
              <a:gd name="connsiteY4" fmla="*/ 1339 h 1395"/>
              <a:gd name="connsiteX5" fmla="*/ 1728 w 2660"/>
              <a:gd name="connsiteY5" fmla="*/ 1395 h 1395"/>
              <a:gd name="connsiteX6" fmla="*/ 1810 w 2660"/>
              <a:gd name="connsiteY6" fmla="*/ 1387 h 1395"/>
              <a:gd name="connsiteX7" fmla="*/ 2660 w 2660"/>
              <a:gd name="connsiteY7" fmla="*/ 880 h 1395"/>
              <a:gd name="connsiteX0" fmla="*/ 0 w 2660"/>
              <a:gd name="connsiteY0" fmla="*/ 0 h 1395"/>
              <a:gd name="connsiteX1" fmla="*/ 718 w 2660"/>
              <a:gd name="connsiteY1" fmla="*/ 726 h 1395"/>
              <a:gd name="connsiteX2" fmla="*/ 1168 w 2660"/>
              <a:gd name="connsiteY2" fmla="*/ 1075 h 1395"/>
              <a:gd name="connsiteX3" fmla="*/ 1603 w 2660"/>
              <a:gd name="connsiteY3" fmla="*/ 1339 h 1395"/>
              <a:gd name="connsiteX4" fmla="*/ 1728 w 2660"/>
              <a:gd name="connsiteY4" fmla="*/ 1395 h 1395"/>
              <a:gd name="connsiteX5" fmla="*/ 1810 w 2660"/>
              <a:gd name="connsiteY5" fmla="*/ 1387 h 1395"/>
              <a:gd name="connsiteX6" fmla="*/ 2660 w 2660"/>
              <a:gd name="connsiteY6" fmla="*/ 880 h 1395"/>
              <a:gd name="connsiteX0" fmla="*/ 0 w 2816"/>
              <a:gd name="connsiteY0" fmla="*/ 0 h 1395"/>
              <a:gd name="connsiteX1" fmla="*/ 718 w 2816"/>
              <a:gd name="connsiteY1" fmla="*/ 726 h 1395"/>
              <a:gd name="connsiteX2" fmla="*/ 1168 w 2816"/>
              <a:gd name="connsiteY2" fmla="*/ 1075 h 1395"/>
              <a:gd name="connsiteX3" fmla="*/ 1603 w 2816"/>
              <a:gd name="connsiteY3" fmla="*/ 1339 h 1395"/>
              <a:gd name="connsiteX4" fmla="*/ 1728 w 2816"/>
              <a:gd name="connsiteY4" fmla="*/ 1395 h 1395"/>
              <a:gd name="connsiteX5" fmla="*/ 1810 w 2816"/>
              <a:gd name="connsiteY5" fmla="*/ 1387 h 1395"/>
              <a:gd name="connsiteX6" fmla="*/ 2816 w 2816"/>
              <a:gd name="connsiteY6" fmla="*/ 736 h 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6" h="1395">
                <a:moveTo>
                  <a:pt x="0" y="0"/>
                </a:moveTo>
                <a:lnTo>
                  <a:pt x="718" y="726"/>
                </a:lnTo>
                <a:cubicBezTo>
                  <a:pt x="913" y="905"/>
                  <a:pt x="1021" y="973"/>
                  <a:pt x="1168" y="1075"/>
                </a:cubicBezTo>
                <a:cubicBezTo>
                  <a:pt x="1315" y="1177"/>
                  <a:pt x="1510" y="1286"/>
                  <a:pt x="1603" y="1339"/>
                </a:cubicBezTo>
                <a:cubicBezTo>
                  <a:pt x="1696" y="1392"/>
                  <a:pt x="1694" y="1387"/>
                  <a:pt x="1728" y="1395"/>
                </a:cubicBezTo>
                <a:cubicBezTo>
                  <a:pt x="1755" y="1392"/>
                  <a:pt x="1783" y="1390"/>
                  <a:pt x="1810" y="1387"/>
                </a:cubicBezTo>
                <a:lnTo>
                  <a:pt x="2816" y="736"/>
                </a:lnTo>
              </a:path>
            </a:pathLst>
          </a:cu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4700588" y="276225"/>
            <a:ext cx="3414712" cy="1717675"/>
          </a:xfrm>
          <a:custGeom>
            <a:avLst/>
            <a:gdLst>
              <a:gd name="T0" fmla="*/ 0 w 2148"/>
              <a:gd name="T1" fmla="*/ 0 h 1082"/>
              <a:gd name="T2" fmla="*/ 2147483647 w 2148"/>
              <a:gd name="T3" fmla="*/ 2147483647 h 1082"/>
              <a:gd name="T4" fmla="*/ 2147483647 w 2148"/>
              <a:gd name="T5" fmla="*/ 2147483647 h 1082"/>
              <a:gd name="T6" fmla="*/ 2147483647 w 2148"/>
              <a:gd name="T7" fmla="*/ 2147483647 h 1082"/>
              <a:gd name="T8" fmla="*/ 2147483647 w 2148"/>
              <a:gd name="T9" fmla="*/ 2147483647 h 10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48"/>
              <a:gd name="T16" fmla="*/ 0 h 1082"/>
              <a:gd name="T17" fmla="*/ 2148 w 2148"/>
              <a:gd name="T18" fmla="*/ 1082 h 10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48" h="1082">
                <a:moveTo>
                  <a:pt x="0" y="0"/>
                </a:moveTo>
                <a:cubicBezTo>
                  <a:pt x="79" y="120"/>
                  <a:pt x="309" y="558"/>
                  <a:pt x="475" y="722"/>
                </a:cubicBezTo>
                <a:cubicBezTo>
                  <a:pt x="641" y="886"/>
                  <a:pt x="841" y="943"/>
                  <a:pt x="996" y="987"/>
                </a:cubicBezTo>
                <a:cubicBezTo>
                  <a:pt x="1151" y="1031"/>
                  <a:pt x="1211" y="1082"/>
                  <a:pt x="1403" y="985"/>
                </a:cubicBezTo>
                <a:cubicBezTo>
                  <a:pt x="1595" y="888"/>
                  <a:pt x="1993" y="523"/>
                  <a:pt x="2148" y="402"/>
                </a:cubicBezTo>
              </a:path>
            </a:pathLst>
          </a:custGeom>
          <a:noFill/>
          <a:ln w="2857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5210175" y="822325"/>
            <a:ext cx="728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Tahoma" charset="0"/>
              </a:rPr>
              <a:t>Argo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951412" y="2117725"/>
            <a:ext cx="839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Tahoma" charset="0"/>
              </a:rPr>
              <a:t>Hawc</a:t>
            </a:r>
            <a:endParaRPr lang="en-US" sz="2000" dirty="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7259637" y="2667000"/>
            <a:ext cx="1579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Tahoma" charset="0"/>
              </a:rPr>
              <a:t>Hess/</a:t>
            </a:r>
            <a:r>
              <a:rPr lang="en-US" sz="2000" dirty="0" err="1">
                <a:solidFill>
                  <a:srgbClr val="008000"/>
                </a:solidFill>
                <a:latin typeface="Tahoma" charset="0"/>
              </a:rPr>
              <a:t>Veritas</a:t>
            </a:r>
            <a:endParaRPr lang="en-US" sz="2000" dirty="0">
              <a:solidFill>
                <a:srgbClr val="008000"/>
              </a:solidFill>
              <a:latin typeface="Tahoma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77470" y="228600"/>
            <a:ext cx="1233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j-lt"/>
              </a:rPr>
              <a:t>(A. De Angelis 2012)</a:t>
            </a:r>
            <a:endParaRPr lang="en-US" sz="1000" dirty="0">
              <a:latin typeface="+mj-lt"/>
            </a:endParaRPr>
          </a:p>
        </p:txBody>
      </p:sp>
      <p:sp>
        <p:nvSpPr>
          <p:cNvPr id="32" name="AutoShape 33"/>
          <p:cNvSpPr>
            <a:spLocks noChangeArrowheads="1"/>
          </p:cNvSpPr>
          <p:nvPr/>
        </p:nvSpPr>
        <p:spPr bwMode="auto">
          <a:xfrm>
            <a:off x="788988" y="3435350"/>
            <a:ext cx="2743200" cy="1593850"/>
          </a:xfrm>
          <a:prstGeom prst="upArrowCallout">
            <a:avLst>
              <a:gd name="adj1" fmla="val 43028"/>
              <a:gd name="adj2" fmla="val 43028"/>
              <a:gd name="adj3" fmla="val 16667"/>
              <a:gd name="adj4" fmla="val 6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latin typeface="Verdana" pitchFamily="-108" charset="0"/>
              </a:rPr>
              <a:t>Far universe</a:t>
            </a:r>
            <a:endParaRPr lang="en-US" sz="1800" b="1" dirty="0" smtClean="0">
              <a:latin typeface="Verdana" pitchFamily="-108" charset="0"/>
            </a:endParaRPr>
          </a:p>
          <a:p>
            <a:pPr algn="ctr"/>
            <a:r>
              <a:rPr lang="en-US" sz="1800" b="1" dirty="0" smtClean="0">
                <a:latin typeface="Verdana" pitchFamily="-108" charset="0"/>
              </a:rPr>
              <a:t>Pulsars</a:t>
            </a:r>
            <a:endParaRPr lang="en-US" sz="1800" b="1" dirty="0">
              <a:latin typeface="Verdana" pitchFamily="-108" charset="0"/>
            </a:endParaRPr>
          </a:p>
          <a:p>
            <a:pPr algn="ctr"/>
            <a:r>
              <a:rPr lang="en-US" sz="1800" b="1" dirty="0">
                <a:latin typeface="Verdana" pitchFamily="-108" charset="0"/>
              </a:rPr>
              <a:t>Fundamental physics</a:t>
            </a:r>
          </a:p>
        </p:txBody>
      </p:sp>
      <p:sp>
        <p:nvSpPr>
          <p:cNvPr id="33" name="AutoShape 34"/>
          <p:cNvSpPr>
            <a:spLocks noChangeArrowheads="1"/>
          </p:cNvSpPr>
          <p:nvPr/>
        </p:nvSpPr>
        <p:spPr bwMode="auto">
          <a:xfrm>
            <a:off x="7300913" y="4121150"/>
            <a:ext cx="1843087" cy="1593850"/>
          </a:xfrm>
          <a:prstGeom prst="upArrowCallout">
            <a:avLst>
              <a:gd name="adj1" fmla="val 28909"/>
              <a:gd name="adj2" fmla="val 28909"/>
              <a:gd name="adj3" fmla="val 16667"/>
              <a:gd name="adj4" fmla="val 6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latin typeface="Verdana" pitchFamily="-108" charset="0"/>
              </a:rPr>
              <a:t>Cosmic rays</a:t>
            </a:r>
            <a:endParaRPr lang="en-US" sz="1800" b="1" dirty="0" smtClean="0">
              <a:latin typeface="Verdana" pitchFamily="-108" charset="0"/>
            </a:endParaRPr>
          </a:p>
          <a:p>
            <a:pPr algn="ctr"/>
            <a:r>
              <a:rPr lang="en-US" sz="1800" b="1" dirty="0">
                <a:latin typeface="Verdana" pitchFamily="-108" charset="0"/>
              </a:rPr>
              <a:t>a</a:t>
            </a:r>
            <a:r>
              <a:rPr lang="en-US" sz="1800" b="1" dirty="0" smtClean="0">
                <a:latin typeface="Verdana" pitchFamily="-108" charset="0"/>
              </a:rPr>
              <a:t>t </a:t>
            </a:r>
            <a:r>
              <a:rPr lang="en-US" sz="1800" b="1" dirty="0">
                <a:latin typeface="Verdana" pitchFamily="-108" charset="0"/>
              </a:rPr>
              <a:t>the knee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1302EF-A485-A149-BF5C-4DAD66AF65A0}" type="slidenum">
              <a:rPr lang="it-IT" smtClean="0">
                <a:latin typeface="Arial" pitchFamily="-108" charset="0"/>
              </a:rPr>
              <a:pPr/>
              <a:t>6</a:t>
            </a:fld>
            <a:endParaRPr lang="it-IT" smtClean="0">
              <a:latin typeface="Arial" pitchFamily="-108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 smtClean="0"/>
              <a:t>Cosmic </a:t>
            </a:r>
            <a:r>
              <a:rPr lang="en-US" sz="3600" dirty="0" err="1" smtClean="0">
                <a:latin typeface="Symbol" pitchFamily="-108" charset="2"/>
                <a:ea typeface="ＭＳ Ｐゴシック" pitchFamily="-108" charset="-128"/>
                <a:cs typeface="ＭＳ Ｐゴシック" pitchFamily="-108" charset="-128"/>
              </a:rPr>
              <a:t>g</a:t>
            </a:r>
            <a:r>
              <a:rPr lang="en-US" sz="3600" dirty="0" smtClean="0">
                <a:ea typeface="ＭＳ Ｐゴシック" pitchFamily="-108" charset="-128"/>
                <a:cs typeface="ＭＳ Ｐゴシック" pitchFamily="-108" charset="-128"/>
              </a:rPr>
              <a:t> rays</a:t>
            </a:r>
            <a:r>
              <a:rPr lang="en-US" sz="3600" dirty="0" smtClean="0"/>
              <a:t>: different production mechanisms expected to be at work</a:t>
            </a:r>
            <a:endParaRPr lang="en-US" sz="36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64125" y="4391025"/>
            <a:ext cx="3581400" cy="2052638"/>
            <a:chOff x="3198" y="2740"/>
            <a:chExt cx="2256" cy="1293"/>
          </a:xfrm>
        </p:grpSpPr>
        <p:sp>
          <p:nvSpPr>
            <p:cNvPr id="564362" name="Rectangle 138"/>
            <p:cNvSpPr>
              <a:spLocks noChangeArrowheads="1"/>
            </p:cNvSpPr>
            <p:nvPr/>
          </p:nvSpPr>
          <p:spPr bwMode="auto">
            <a:xfrm>
              <a:off x="3198" y="2740"/>
              <a:ext cx="2256" cy="1293"/>
            </a:xfrm>
            <a:prstGeom prst="rect">
              <a:avLst/>
            </a:prstGeom>
            <a:solidFill>
              <a:srgbClr val="C3C7CB">
                <a:alpha val="73000"/>
              </a:srgb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8427" name="Line 139"/>
            <p:cNvSpPr>
              <a:spLocks noChangeShapeType="1"/>
            </p:cNvSpPr>
            <p:nvPr/>
          </p:nvSpPr>
          <p:spPr bwMode="auto">
            <a:xfrm flipV="1">
              <a:off x="3438" y="2839"/>
              <a:ext cx="0" cy="9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8" name="Line 140"/>
            <p:cNvSpPr>
              <a:spLocks noChangeShapeType="1"/>
            </p:cNvSpPr>
            <p:nvPr/>
          </p:nvSpPr>
          <p:spPr bwMode="auto">
            <a:xfrm>
              <a:off x="3438" y="3784"/>
              <a:ext cx="196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9" name="Text Box 141"/>
            <p:cNvSpPr txBox="1">
              <a:spLocks noChangeArrowheads="1"/>
            </p:cNvSpPr>
            <p:nvPr/>
          </p:nvSpPr>
          <p:spPr bwMode="auto">
            <a:xfrm rot="-5408784">
              <a:off x="2919" y="3223"/>
              <a:ext cx="848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60000"/>
                </a:lnSpc>
              </a:pPr>
              <a:r>
                <a:rPr lang="en-US" sz="2000" b="1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rPr>
                <a:t>E</a:t>
              </a:r>
              <a:r>
                <a:rPr lang="en-US" sz="2000" b="1" baseline="30000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rPr>
                <a:t>2</a:t>
              </a:r>
              <a:r>
                <a:rPr lang="en-US" sz="2000" b="1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rPr>
                <a:t> dN/dE</a:t>
              </a:r>
            </a:p>
          </p:txBody>
        </p:sp>
        <p:sp>
          <p:nvSpPr>
            <p:cNvPr id="58430" name="Text Box 142"/>
            <p:cNvSpPr txBox="1">
              <a:spLocks noChangeArrowheads="1"/>
            </p:cNvSpPr>
            <p:nvPr/>
          </p:nvSpPr>
          <p:spPr bwMode="auto">
            <a:xfrm>
              <a:off x="4494" y="3754"/>
              <a:ext cx="797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rPr>
                <a:t>energy E</a:t>
              </a:r>
            </a:p>
          </p:txBody>
        </p:sp>
        <p:sp>
          <p:nvSpPr>
            <p:cNvPr id="58431" name="Freeform 143"/>
            <p:cNvSpPr>
              <a:spLocks/>
            </p:cNvSpPr>
            <p:nvPr/>
          </p:nvSpPr>
          <p:spPr bwMode="auto">
            <a:xfrm>
              <a:off x="3534" y="3009"/>
              <a:ext cx="792" cy="726"/>
            </a:xfrm>
            <a:custGeom>
              <a:avLst/>
              <a:gdLst>
                <a:gd name="T0" fmla="*/ 0 w 792"/>
                <a:gd name="T1" fmla="*/ 1679 h 700"/>
                <a:gd name="T2" fmla="*/ 576 w 792"/>
                <a:gd name="T3" fmla="*/ 63 h 700"/>
                <a:gd name="T4" fmla="*/ 792 w 792"/>
                <a:gd name="T5" fmla="*/ 1283 h 700"/>
                <a:gd name="T6" fmla="*/ 0 60000 65536"/>
                <a:gd name="T7" fmla="*/ 0 60000 65536"/>
                <a:gd name="T8" fmla="*/ 0 60000 65536"/>
                <a:gd name="T9" fmla="*/ 0 w 792"/>
                <a:gd name="T10" fmla="*/ 0 h 700"/>
                <a:gd name="T11" fmla="*/ 792 w 792"/>
                <a:gd name="T12" fmla="*/ 700 h 7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2" h="700">
                  <a:moveTo>
                    <a:pt x="0" y="700"/>
                  </a:moveTo>
                  <a:cubicBezTo>
                    <a:pt x="216" y="380"/>
                    <a:pt x="444" y="56"/>
                    <a:pt x="576" y="28"/>
                  </a:cubicBezTo>
                  <a:cubicBezTo>
                    <a:pt x="708" y="0"/>
                    <a:pt x="747" y="427"/>
                    <a:pt x="792" y="532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SzPct val="70000"/>
                <a:buFont typeface="Wingdings" pitchFamily="-108" charset="2"/>
                <a:buChar char="n"/>
              </a:pPr>
              <a:endParaRPr lang="en-US" sz="1000" b="1"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58432" name="Freeform 144"/>
            <p:cNvSpPr>
              <a:spLocks/>
            </p:cNvSpPr>
            <p:nvPr/>
          </p:nvSpPr>
          <p:spPr bwMode="auto">
            <a:xfrm>
              <a:off x="4302" y="2946"/>
              <a:ext cx="792" cy="722"/>
            </a:xfrm>
            <a:custGeom>
              <a:avLst/>
              <a:gdLst>
                <a:gd name="T0" fmla="*/ 0 w 792"/>
                <a:gd name="T1" fmla="*/ 1625 h 697"/>
                <a:gd name="T2" fmla="*/ 576 w 792"/>
                <a:gd name="T3" fmla="*/ 56 h 697"/>
                <a:gd name="T4" fmla="*/ 792 w 792"/>
                <a:gd name="T5" fmla="*/ 1272 h 697"/>
                <a:gd name="T6" fmla="*/ 0 60000 65536"/>
                <a:gd name="T7" fmla="*/ 0 60000 65536"/>
                <a:gd name="T8" fmla="*/ 0 60000 65536"/>
                <a:gd name="T9" fmla="*/ 0 w 792"/>
                <a:gd name="T10" fmla="*/ 0 h 697"/>
                <a:gd name="T11" fmla="*/ 792 w 792"/>
                <a:gd name="T12" fmla="*/ 697 h 6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2" h="697">
                  <a:moveTo>
                    <a:pt x="0" y="697"/>
                  </a:moveTo>
                  <a:cubicBezTo>
                    <a:pt x="216" y="377"/>
                    <a:pt x="444" y="50"/>
                    <a:pt x="576" y="25"/>
                  </a:cubicBezTo>
                  <a:cubicBezTo>
                    <a:pt x="708" y="0"/>
                    <a:pt x="747" y="437"/>
                    <a:pt x="792" y="545"/>
                  </a:cubicBezTo>
                </a:path>
              </a:pathLst>
            </a:custGeom>
            <a:noFill/>
            <a:ln w="19050">
              <a:solidFill>
                <a:srgbClr val="00009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SzPct val="70000"/>
                <a:buFont typeface="Wingdings" pitchFamily="-108" charset="2"/>
                <a:buChar char="n"/>
              </a:pPr>
              <a:endParaRPr lang="en-US" sz="1000" b="1"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564371" name="Text Box 147"/>
            <p:cNvSpPr txBox="1">
              <a:spLocks noChangeArrowheads="1"/>
            </p:cNvSpPr>
            <p:nvPr/>
          </p:nvSpPr>
          <p:spPr bwMode="auto">
            <a:xfrm>
              <a:off x="4872" y="2763"/>
              <a:ext cx="302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defRPr/>
              </a:pPr>
              <a:r>
                <a:rPr lang="en-US" sz="2000" dirty="0">
                  <a:solidFill>
                    <a:srgbClr val="00009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IC</a:t>
              </a:r>
              <a:endPara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58374" name="Text Box 151"/>
          <p:cNvSpPr txBox="1">
            <a:spLocks noChangeArrowheads="1"/>
          </p:cNvSpPr>
          <p:nvPr/>
        </p:nvSpPr>
        <p:spPr bwMode="auto">
          <a:xfrm>
            <a:off x="303213" y="4772025"/>
            <a:ext cx="250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pitchFamily="-108" charset="2"/>
              <a:buChar char="n"/>
            </a:pPr>
            <a:endParaRPr lang="en-US" sz="1000" b="1"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4356100" y="1101725"/>
            <a:ext cx="4608513" cy="3600450"/>
            <a:chOff x="2789" y="1026"/>
            <a:chExt cx="2784" cy="2042"/>
          </a:xfrm>
        </p:grpSpPr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2789" y="1026"/>
              <a:ext cx="2784" cy="1632"/>
              <a:chOff x="2736" y="912"/>
              <a:chExt cx="2784" cy="1632"/>
            </a:xfrm>
          </p:grpSpPr>
          <p:sp>
            <p:nvSpPr>
              <p:cNvPr id="58402" name="Rectangle 32"/>
              <p:cNvSpPr>
                <a:spLocks noChangeArrowheads="1"/>
              </p:cNvSpPr>
              <p:nvPr/>
            </p:nvSpPr>
            <p:spPr bwMode="auto">
              <a:xfrm>
                <a:off x="2736" y="912"/>
                <a:ext cx="2784" cy="1632"/>
              </a:xfrm>
              <a:prstGeom prst="rect">
                <a:avLst/>
              </a:prstGeom>
              <a:solidFill>
                <a:srgbClr val="CCCCFF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SzPct val="70000"/>
                  <a:buFont typeface="Wingdings" pitchFamily="-108" charset="2"/>
                  <a:buChar char="n"/>
                </a:pPr>
                <a:endParaRPr lang="en-US" sz="1000" b="1"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403" name="Freeform 33"/>
              <p:cNvSpPr>
                <a:spLocks/>
              </p:cNvSpPr>
              <p:nvPr/>
            </p:nvSpPr>
            <p:spPr bwMode="auto">
              <a:xfrm>
                <a:off x="3168" y="1440"/>
                <a:ext cx="1200" cy="528"/>
              </a:xfrm>
              <a:custGeom>
                <a:avLst/>
                <a:gdLst>
                  <a:gd name="T0" fmla="*/ 0 w 1200"/>
                  <a:gd name="T1" fmla="*/ 0 h 528"/>
                  <a:gd name="T2" fmla="*/ 848 w 1200"/>
                  <a:gd name="T3" fmla="*/ 192 h 528"/>
                  <a:gd name="T4" fmla="*/ 1200 w 1200"/>
                  <a:gd name="T5" fmla="*/ 528 h 528"/>
                  <a:gd name="T6" fmla="*/ 0 60000 65536"/>
                  <a:gd name="T7" fmla="*/ 0 60000 65536"/>
                  <a:gd name="T8" fmla="*/ 0 60000 65536"/>
                  <a:gd name="T9" fmla="*/ 0 w 1200"/>
                  <a:gd name="T10" fmla="*/ 0 h 528"/>
                  <a:gd name="T11" fmla="*/ 1200 w 120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00" h="528">
                    <a:moveTo>
                      <a:pt x="0" y="0"/>
                    </a:moveTo>
                    <a:cubicBezTo>
                      <a:pt x="141" y="32"/>
                      <a:pt x="552" y="16"/>
                      <a:pt x="848" y="192"/>
                    </a:cubicBezTo>
                    <a:cubicBezTo>
                      <a:pt x="1144" y="368"/>
                      <a:pt x="1122" y="475"/>
                      <a:pt x="1200" y="528"/>
                    </a:cubicBezTo>
                  </a:path>
                </a:pathLst>
              </a:custGeom>
              <a:solidFill>
                <a:srgbClr val="CCCCFF">
                  <a:alpha val="0"/>
                </a:srgbClr>
              </a:solidFill>
              <a:ln w="19050">
                <a:solidFill>
                  <a:srgbClr val="6600CC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SzPct val="70000"/>
                  <a:buFont typeface="Wingdings" pitchFamily="-108" charset="2"/>
                  <a:buChar char="n"/>
                </a:pPr>
                <a:endParaRPr lang="en-US" sz="1000" b="1"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404" name="Freeform 34"/>
              <p:cNvSpPr>
                <a:spLocks/>
              </p:cNvSpPr>
              <p:nvPr/>
            </p:nvSpPr>
            <p:spPr bwMode="auto">
              <a:xfrm>
                <a:off x="3984" y="1488"/>
                <a:ext cx="1008" cy="144"/>
              </a:xfrm>
              <a:custGeom>
                <a:avLst/>
                <a:gdLst>
                  <a:gd name="T0" fmla="*/ 0 w 1128"/>
                  <a:gd name="T1" fmla="*/ 34954 h 113"/>
                  <a:gd name="T2" fmla="*/ 9 w 1128"/>
                  <a:gd name="T3" fmla="*/ 0 h 113"/>
                  <a:gd name="T4" fmla="*/ 17 w 1128"/>
                  <a:gd name="T5" fmla="*/ 34954 h 113"/>
                  <a:gd name="T6" fmla="*/ 26 w 1128"/>
                  <a:gd name="T7" fmla="*/ 2843 h 113"/>
                  <a:gd name="T8" fmla="*/ 32 w 1128"/>
                  <a:gd name="T9" fmla="*/ 34954 h 113"/>
                  <a:gd name="T10" fmla="*/ 42 w 1128"/>
                  <a:gd name="T11" fmla="*/ 2843 h 113"/>
                  <a:gd name="T12" fmla="*/ 48 w 1128"/>
                  <a:gd name="T13" fmla="*/ 34954 h 113"/>
                  <a:gd name="T14" fmla="*/ 57 w 1128"/>
                  <a:gd name="T15" fmla="*/ 2843 h 113"/>
                  <a:gd name="T16" fmla="*/ 63 w 1128"/>
                  <a:gd name="T17" fmla="*/ 34954 h 113"/>
                  <a:gd name="T18" fmla="*/ 71 w 1128"/>
                  <a:gd name="T19" fmla="*/ 21524 h 113"/>
                  <a:gd name="T20" fmla="*/ 75 w 1128"/>
                  <a:gd name="T21" fmla="*/ 18666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28"/>
                  <a:gd name="T34" fmla="*/ 0 h 113"/>
                  <a:gd name="T35" fmla="*/ 1128 w 1128"/>
                  <a:gd name="T36" fmla="*/ 113 h 1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28" h="113">
                    <a:moveTo>
                      <a:pt x="0" y="104"/>
                    </a:moveTo>
                    <a:cubicBezTo>
                      <a:pt x="20" y="87"/>
                      <a:pt x="80" y="0"/>
                      <a:pt x="120" y="0"/>
                    </a:cubicBezTo>
                    <a:cubicBezTo>
                      <a:pt x="160" y="0"/>
                      <a:pt x="196" y="103"/>
                      <a:pt x="240" y="104"/>
                    </a:cubicBezTo>
                    <a:cubicBezTo>
                      <a:pt x="284" y="105"/>
                      <a:pt x="344" y="8"/>
                      <a:pt x="384" y="8"/>
                    </a:cubicBezTo>
                    <a:cubicBezTo>
                      <a:pt x="424" y="8"/>
                      <a:pt x="440" y="104"/>
                      <a:pt x="480" y="104"/>
                    </a:cubicBezTo>
                    <a:cubicBezTo>
                      <a:pt x="520" y="104"/>
                      <a:pt x="584" y="8"/>
                      <a:pt x="624" y="8"/>
                    </a:cubicBezTo>
                    <a:cubicBezTo>
                      <a:pt x="664" y="8"/>
                      <a:pt x="680" y="104"/>
                      <a:pt x="720" y="104"/>
                    </a:cubicBezTo>
                    <a:cubicBezTo>
                      <a:pt x="760" y="104"/>
                      <a:pt x="824" y="8"/>
                      <a:pt x="864" y="8"/>
                    </a:cubicBezTo>
                    <a:cubicBezTo>
                      <a:pt x="904" y="8"/>
                      <a:pt x="931" y="95"/>
                      <a:pt x="960" y="104"/>
                    </a:cubicBezTo>
                    <a:cubicBezTo>
                      <a:pt x="989" y="113"/>
                      <a:pt x="1012" y="72"/>
                      <a:pt x="1040" y="64"/>
                    </a:cubicBezTo>
                    <a:cubicBezTo>
                      <a:pt x="1068" y="56"/>
                      <a:pt x="1110" y="58"/>
                      <a:pt x="1128" y="56"/>
                    </a:cubicBezTo>
                  </a:path>
                </a:pathLst>
              </a:custGeom>
              <a:solidFill>
                <a:srgbClr val="CCCCFF">
                  <a:alpha val="0"/>
                </a:srgbClr>
              </a:solidFill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SzPct val="70000"/>
                  <a:buFont typeface="Wingdings" pitchFamily="-108" charset="2"/>
                  <a:buChar char="n"/>
                </a:pPr>
                <a:endParaRPr lang="en-US" sz="1000" b="1">
                  <a:solidFill>
                    <a:srgbClr val="FF0000"/>
                  </a:solidFill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405" name="Freeform 35"/>
              <p:cNvSpPr>
                <a:spLocks/>
              </p:cNvSpPr>
              <p:nvPr/>
            </p:nvSpPr>
            <p:spPr bwMode="auto">
              <a:xfrm>
                <a:off x="3984" y="1976"/>
                <a:ext cx="377" cy="472"/>
              </a:xfrm>
              <a:custGeom>
                <a:avLst/>
                <a:gdLst>
                  <a:gd name="T0" fmla="*/ 0 w 442"/>
                  <a:gd name="T1" fmla="*/ 26 h 535"/>
                  <a:gd name="T2" fmla="*/ 3 w 442"/>
                  <a:gd name="T3" fmla="*/ 24 h 535"/>
                  <a:gd name="T4" fmla="*/ 4 w 442"/>
                  <a:gd name="T5" fmla="*/ 13 h 535"/>
                  <a:gd name="T6" fmla="*/ 8 w 442"/>
                  <a:gd name="T7" fmla="*/ 11 h 535"/>
                  <a:gd name="T8" fmla="*/ 9 w 442"/>
                  <a:gd name="T9" fmla="*/ 5 h 535"/>
                  <a:gd name="T10" fmla="*/ 10 w 442"/>
                  <a:gd name="T11" fmla="*/ 0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2"/>
                  <a:gd name="T19" fmla="*/ 0 h 535"/>
                  <a:gd name="T20" fmla="*/ 442 w 442"/>
                  <a:gd name="T21" fmla="*/ 535 h 5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2" h="535">
                    <a:moveTo>
                      <a:pt x="0" y="530"/>
                    </a:moveTo>
                    <a:cubicBezTo>
                      <a:pt x="28" y="524"/>
                      <a:pt x="135" y="535"/>
                      <a:pt x="166" y="491"/>
                    </a:cubicBezTo>
                    <a:cubicBezTo>
                      <a:pt x="197" y="446"/>
                      <a:pt x="158" y="306"/>
                      <a:pt x="189" y="261"/>
                    </a:cubicBezTo>
                    <a:cubicBezTo>
                      <a:pt x="221" y="216"/>
                      <a:pt x="324" y="248"/>
                      <a:pt x="355" y="224"/>
                    </a:cubicBezTo>
                    <a:cubicBezTo>
                      <a:pt x="386" y="198"/>
                      <a:pt x="366" y="141"/>
                      <a:pt x="381" y="105"/>
                    </a:cubicBezTo>
                    <a:cubicBezTo>
                      <a:pt x="396" y="67"/>
                      <a:pt x="430" y="21"/>
                      <a:pt x="442" y="0"/>
                    </a:cubicBezTo>
                  </a:path>
                </a:pathLst>
              </a:custGeom>
              <a:solidFill>
                <a:srgbClr val="CCCCFF">
                  <a:alpha val="0"/>
                </a:srgbClr>
              </a:solidFill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SzPct val="70000"/>
                  <a:buFont typeface="Wingdings" pitchFamily="-108" charset="2"/>
                  <a:buChar char="n"/>
                </a:pPr>
                <a:endParaRPr lang="en-US" sz="1000" b="1"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406" name="Freeform 36"/>
              <p:cNvSpPr>
                <a:spLocks/>
              </p:cNvSpPr>
              <p:nvPr/>
            </p:nvSpPr>
            <p:spPr bwMode="auto">
              <a:xfrm>
                <a:off x="4406" y="1910"/>
                <a:ext cx="826" cy="154"/>
              </a:xfrm>
              <a:custGeom>
                <a:avLst/>
                <a:gdLst>
                  <a:gd name="T0" fmla="*/ 0 w 826"/>
                  <a:gd name="T1" fmla="*/ 80 h 154"/>
                  <a:gd name="T2" fmla="*/ 26 w 826"/>
                  <a:gd name="T3" fmla="*/ 10 h 154"/>
                  <a:gd name="T4" fmla="*/ 56 w 826"/>
                  <a:gd name="T5" fmla="*/ 143 h 154"/>
                  <a:gd name="T6" fmla="*/ 100 w 826"/>
                  <a:gd name="T7" fmla="*/ 10 h 154"/>
                  <a:gd name="T8" fmla="*/ 130 w 826"/>
                  <a:gd name="T9" fmla="*/ 143 h 154"/>
                  <a:gd name="T10" fmla="*/ 175 w 826"/>
                  <a:gd name="T11" fmla="*/ 10 h 154"/>
                  <a:gd name="T12" fmla="*/ 204 w 826"/>
                  <a:gd name="T13" fmla="*/ 143 h 154"/>
                  <a:gd name="T14" fmla="*/ 249 w 826"/>
                  <a:gd name="T15" fmla="*/ 10 h 154"/>
                  <a:gd name="T16" fmla="*/ 279 w 826"/>
                  <a:gd name="T17" fmla="*/ 143 h 154"/>
                  <a:gd name="T18" fmla="*/ 323 w 826"/>
                  <a:gd name="T19" fmla="*/ 10 h 154"/>
                  <a:gd name="T20" fmla="*/ 353 w 826"/>
                  <a:gd name="T21" fmla="*/ 143 h 154"/>
                  <a:gd name="T22" fmla="*/ 398 w 826"/>
                  <a:gd name="T23" fmla="*/ 10 h 154"/>
                  <a:gd name="T24" fmla="*/ 427 w 826"/>
                  <a:gd name="T25" fmla="*/ 143 h 154"/>
                  <a:gd name="T26" fmla="*/ 472 w 826"/>
                  <a:gd name="T27" fmla="*/ 10 h 154"/>
                  <a:gd name="T28" fmla="*/ 502 w 826"/>
                  <a:gd name="T29" fmla="*/ 143 h 154"/>
                  <a:gd name="T30" fmla="*/ 546 w 826"/>
                  <a:gd name="T31" fmla="*/ 10 h 154"/>
                  <a:gd name="T32" fmla="*/ 576 w 826"/>
                  <a:gd name="T33" fmla="*/ 143 h 154"/>
                  <a:gd name="T34" fmla="*/ 621 w 826"/>
                  <a:gd name="T35" fmla="*/ 10 h 154"/>
                  <a:gd name="T36" fmla="*/ 650 w 826"/>
                  <a:gd name="T37" fmla="*/ 143 h 154"/>
                  <a:gd name="T38" fmla="*/ 695 w 826"/>
                  <a:gd name="T39" fmla="*/ 10 h 154"/>
                  <a:gd name="T40" fmla="*/ 725 w 826"/>
                  <a:gd name="T41" fmla="*/ 143 h 154"/>
                  <a:gd name="T42" fmla="*/ 754 w 826"/>
                  <a:gd name="T43" fmla="*/ 76 h 154"/>
                  <a:gd name="T44" fmla="*/ 826 w 826"/>
                  <a:gd name="T45" fmla="*/ 74 h 15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26"/>
                  <a:gd name="T70" fmla="*/ 0 h 154"/>
                  <a:gd name="T71" fmla="*/ 826 w 826"/>
                  <a:gd name="T72" fmla="*/ 154 h 15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26" h="154">
                    <a:moveTo>
                      <a:pt x="0" y="80"/>
                    </a:moveTo>
                    <a:cubicBezTo>
                      <a:pt x="4" y="68"/>
                      <a:pt x="17" y="0"/>
                      <a:pt x="26" y="10"/>
                    </a:cubicBezTo>
                    <a:cubicBezTo>
                      <a:pt x="35" y="20"/>
                      <a:pt x="44" y="143"/>
                      <a:pt x="56" y="143"/>
                    </a:cubicBezTo>
                    <a:cubicBezTo>
                      <a:pt x="68" y="143"/>
                      <a:pt x="88" y="10"/>
                      <a:pt x="100" y="10"/>
                    </a:cubicBezTo>
                    <a:cubicBezTo>
                      <a:pt x="113" y="10"/>
                      <a:pt x="118" y="143"/>
                      <a:pt x="130" y="143"/>
                    </a:cubicBezTo>
                    <a:cubicBezTo>
                      <a:pt x="142" y="143"/>
                      <a:pt x="162" y="10"/>
                      <a:pt x="175" y="10"/>
                    </a:cubicBezTo>
                    <a:cubicBezTo>
                      <a:pt x="187" y="10"/>
                      <a:pt x="192" y="143"/>
                      <a:pt x="204" y="143"/>
                    </a:cubicBezTo>
                    <a:cubicBezTo>
                      <a:pt x="217" y="143"/>
                      <a:pt x="237" y="10"/>
                      <a:pt x="249" y="10"/>
                    </a:cubicBezTo>
                    <a:cubicBezTo>
                      <a:pt x="261" y="10"/>
                      <a:pt x="266" y="143"/>
                      <a:pt x="279" y="143"/>
                    </a:cubicBezTo>
                    <a:cubicBezTo>
                      <a:pt x="291" y="143"/>
                      <a:pt x="311" y="10"/>
                      <a:pt x="323" y="10"/>
                    </a:cubicBezTo>
                    <a:cubicBezTo>
                      <a:pt x="336" y="10"/>
                      <a:pt x="341" y="143"/>
                      <a:pt x="353" y="143"/>
                    </a:cubicBezTo>
                    <a:cubicBezTo>
                      <a:pt x="365" y="143"/>
                      <a:pt x="385" y="10"/>
                      <a:pt x="398" y="10"/>
                    </a:cubicBezTo>
                    <a:cubicBezTo>
                      <a:pt x="410" y="10"/>
                      <a:pt x="415" y="143"/>
                      <a:pt x="427" y="143"/>
                    </a:cubicBezTo>
                    <a:cubicBezTo>
                      <a:pt x="440" y="143"/>
                      <a:pt x="460" y="10"/>
                      <a:pt x="472" y="10"/>
                    </a:cubicBezTo>
                    <a:cubicBezTo>
                      <a:pt x="484" y="10"/>
                      <a:pt x="489" y="143"/>
                      <a:pt x="502" y="143"/>
                    </a:cubicBezTo>
                    <a:cubicBezTo>
                      <a:pt x="514" y="143"/>
                      <a:pt x="534" y="10"/>
                      <a:pt x="546" y="10"/>
                    </a:cubicBezTo>
                    <a:cubicBezTo>
                      <a:pt x="559" y="10"/>
                      <a:pt x="564" y="143"/>
                      <a:pt x="576" y="143"/>
                    </a:cubicBezTo>
                    <a:cubicBezTo>
                      <a:pt x="588" y="143"/>
                      <a:pt x="608" y="10"/>
                      <a:pt x="621" y="10"/>
                    </a:cubicBezTo>
                    <a:cubicBezTo>
                      <a:pt x="633" y="10"/>
                      <a:pt x="638" y="143"/>
                      <a:pt x="650" y="143"/>
                    </a:cubicBezTo>
                    <a:cubicBezTo>
                      <a:pt x="663" y="143"/>
                      <a:pt x="683" y="10"/>
                      <a:pt x="695" y="10"/>
                    </a:cubicBezTo>
                    <a:cubicBezTo>
                      <a:pt x="707" y="10"/>
                      <a:pt x="715" y="132"/>
                      <a:pt x="725" y="143"/>
                    </a:cubicBezTo>
                    <a:cubicBezTo>
                      <a:pt x="735" y="154"/>
                      <a:pt x="737" y="87"/>
                      <a:pt x="754" y="76"/>
                    </a:cubicBezTo>
                    <a:cubicBezTo>
                      <a:pt x="771" y="65"/>
                      <a:pt x="811" y="74"/>
                      <a:pt x="826" y="74"/>
                    </a:cubicBezTo>
                  </a:path>
                </a:pathLst>
              </a:custGeom>
              <a:solidFill>
                <a:srgbClr val="CCCCFF">
                  <a:alpha val="0"/>
                </a:srgbClr>
              </a:solidFill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SzPct val="70000"/>
                  <a:buFont typeface="Wingdings" pitchFamily="-108" charset="2"/>
                  <a:buChar char="n"/>
                </a:pPr>
                <a:endParaRPr lang="en-US" sz="1000" b="1"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grpSp>
            <p:nvGrpSpPr>
              <p:cNvPr id="5" name="Group 37"/>
              <p:cNvGrpSpPr>
                <a:grpSpLocks/>
              </p:cNvGrpSpPr>
              <p:nvPr/>
            </p:nvGrpSpPr>
            <p:grpSpPr bwMode="auto">
              <a:xfrm>
                <a:off x="3648" y="1584"/>
                <a:ext cx="104" cy="104"/>
                <a:chOff x="1336" y="1632"/>
                <a:chExt cx="104" cy="104"/>
              </a:xfrm>
            </p:grpSpPr>
            <p:sp>
              <p:nvSpPr>
                <p:cNvPr id="5842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348" y="164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24" name="Oval 39"/>
                <p:cNvSpPr>
                  <a:spLocks noChangeArrowheads="1"/>
                </p:cNvSpPr>
                <p:nvPr/>
              </p:nvSpPr>
              <p:spPr bwMode="auto">
                <a:xfrm>
                  <a:off x="1336" y="1632"/>
                  <a:ext cx="104" cy="104"/>
                </a:xfrm>
                <a:prstGeom prst="ellipse">
                  <a:avLst/>
                </a:prstGeom>
                <a:solidFill>
                  <a:srgbClr val="CCCCFF">
                    <a:alpha val="0"/>
                  </a:srgbClr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  <a:buSzPct val="70000"/>
                    <a:buFont typeface="Wingdings" pitchFamily="-108" charset="2"/>
                    <a:buChar char="n"/>
                  </a:pPr>
                  <a:endParaRPr lang="en-US" sz="1000" b="1"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sp>
              <p:nvSpPr>
                <p:cNvPr id="58425" name="Line 40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348" y="164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1"/>
              <p:cNvGrpSpPr>
                <a:grpSpLocks/>
              </p:cNvGrpSpPr>
              <p:nvPr/>
            </p:nvGrpSpPr>
            <p:grpSpPr bwMode="auto">
              <a:xfrm>
                <a:off x="3928" y="1680"/>
                <a:ext cx="104" cy="104"/>
                <a:chOff x="1336" y="1632"/>
                <a:chExt cx="104" cy="104"/>
              </a:xfrm>
            </p:grpSpPr>
            <p:sp>
              <p:nvSpPr>
                <p:cNvPr id="58420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1348" y="164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21" name="Oval 43"/>
                <p:cNvSpPr>
                  <a:spLocks noChangeArrowheads="1"/>
                </p:cNvSpPr>
                <p:nvPr/>
              </p:nvSpPr>
              <p:spPr bwMode="auto">
                <a:xfrm>
                  <a:off x="1336" y="1632"/>
                  <a:ext cx="104" cy="104"/>
                </a:xfrm>
                <a:prstGeom prst="ellipse">
                  <a:avLst/>
                </a:prstGeom>
                <a:solidFill>
                  <a:srgbClr val="CCCCFF">
                    <a:alpha val="0"/>
                  </a:srgbClr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  <a:buSzPct val="70000"/>
                    <a:buFont typeface="Wingdings" pitchFamily="-108" charset="2"/>
                    <a:buChar char="n"/>
                  </a:pPr>
                  <a:endParaRPr lang="en-US" sz="1000" b="1"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sp>
              <p:nvSpPr>
                <p:cNvPr id="58422" name="Line 44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348" y="164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45"/>
              <p:cNvGrpSpPr>
                <a:grpSpLocks/>
              </p:cNvGrpSpPr>
              <p:nvPr/>
            </p:nvGrpSpPr>
            <p:grpSpPr bwMode="auto">
              <a:xfrm>
                <a:off x="3880" y="1392"/>
                <a:ext cx="104" cy="104"/>
                <a:chOff x="1336" y="1632"/>
                <a:chExt cx="104" cy="104"/>
              </a:xfrm>
            </p:grpSpPr>
            <p:sp>
              <p:nvSpPr>
                <p:cNvPr id="58417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348" y="164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8" name="Oval 47"/>
                <p:cNvSpPr>
                  <a:spLocks noChangeArrowheads="1"/>
                </p:cNvSpPr>
                <p:nvPr/>
              </p:nvSpPr>
              <p:spPr bwMode="auto">
                <a:xfrm>
                  <a:off x="1336" y="1632"/>
                  <a:ext cx="104" cy="104"/>
                </a:xfrm>
                <a:prstGeom prst="ellipse">
                  <a:avLst/>
                </a:prstGeom>
                <a:solidFill>
                  <a:srgbClr val="CCCCFF">
                    <a:alpha val="0"/>
                  </a:srgbClr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  <a:buSzPct val="70000"/>
                    <a:buFont typeface="Wingdings" pitchFamily="-108" charset="2"/>
                    <a:buChar char="n"/>
                  </a:pPr>
                  <a:endParaRPr lang="en-US" sz="1000" b="1"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sp>
              <p:nvSpPr>
                <p:cNvPr id="58419" name="Line 48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348" y="1643"/>
                  <a:ext cx="79" cy="79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8410" name="Text Box 49"/>
              <p:cNvSpPr txBox="1">
                <a:spLocks noChangeArrowheads="1"/>
              </p:cNvSpPr>
              <p:nvPr/>
            </p:nvSpPr>
            <p:spPr bwMode="auto">
              <a:xfrm>
                <a:off x="2832" y="1151"/>
                <a:ext cx="711" cy="260"/>
              </a:xfrm>
              <a:prstGeom prst="rect">
                <a:avLst/>
              </a:prstGeom>
              <a:solidFill>
                <a:srgbClr val="CCCCFF">
                  <a:alpha val="0"/>
                </a:srgbClr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4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</a:rPr>
                  <a:t>e</a:t>
                </a:r>
                <a:r>
                  <a:rPr lang="en-US" sz="2400" baseline="30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</a:rPr>
                  <a:t>-</a:t>
                </a:r>
                <a:r>
                  <a:rPr lang="en-US" sz="2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</a:rPr>
                  <a:t> (TeV)</a:t>
                </a:r>
                <a:endParaRPr lang="en-US" sz="2400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411" name="Rectangle 50"/>
              <p:cNvSpPr>
                <a:spLocks noChangeArrowheads="1"/>
              </p:cNvSpPr>
              <p:nvPr/>
            </p:nvSpPr>
            <p:spPr bwMode="auto">
              <a:xfrm>
                <a:off x="4103" y="1143"/>
                <a:ext cx="1006" cy="360"/>
              </a:xfrm>
              <a:prstGeom prst="rect">
                <a:avLst/>
              </a:prstGeom>
              <a:solidFill>
                <a:srgbClr val="CCCCFF">
                  <a:alpha val="0"/>
                </a:srgbClr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2000">
                    <a:solidFill>
                      <a:srgbClr val="FF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Synchrotron</a:t>
                </a:r>
              </a:p>
              <a:p>
                <a:pPr algn="ctr" eaLnBrk="0" hangingPunct="0">
                  <a:lnSpc>
                    <a:spcPct val="70000"/>
                  </a:lnSpc>
                </a:pPr>
                <a:r>
                  <a:rPr lang="en-US" sz="2800">
                    <a:solidFill>
                      <a:srgbClr val="FF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</a:t>
                </a:r>
                <a:r>
                  <a:rPr lang="en-US" sz="2000">
                    <a:solidFill>
                      <a:srgbClr val="FF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 (eV-keV)</a:t>
                </a:r>
              </a:p>
            </p:txBody>
          </p:sp>
          <p:sp>
            <p:nvSpPr>
              <p:cNvPr id="58412" name="Rectangle 51"/>
              <p:cNvSpPr>
                <a:spLocks noChangeArrowheads="1"/>
              </p:cNvSpPr>
              <p:nvPr/>
            </p:nvSpPr>
            <p:spPr bwMode="auto">
              <a:xfrm>
                <a:off x="4182" y="2050"/>
                <a:ext cx="1321" cy="384"/>
              </a:xfrm>
              <a:prstGeom prst="rect">
                <a:avLst/>
              </a:prstGeom>
              <a:solidFill>
                <a:srgbClr val="CCCCFF">
                  <a:alpha val="0"/>
                </a:srgbClr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  <a:buFont typeface="Symbol" pitchFamily="-108" charset="2"/>
                  <a:buNone/>
                </a:pPr>
                <a:r>
                  <a:rPr lang="en-US" sz="2800" dirty="0" err="1">
                    <a:solidFill>
                      <a:srgbClr val="000099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</a:t>
                </a:r>
                <a:r>
                  <a:rPr lang="en-US" sz="2800" dirty="0">
                    <a:solidFill>
                      <a:srgbClr val="000099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 </a:t>
                </a:r>
                <a:r>
                  <a:rPr lang="en-US" sz="2000" dirty="0">
                    <a:solidFill>
                      <a:srgbClr val="000099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(TeV) </a:t>
                </a:r>
              </a:p>
              <a:p>
                <a:pPr algn="ctr" eaLnBrk="0" hangingPunct="0">
                  <a:lnSpc>
                    <a:spcPct val="80000"/>
                  </a:lnSpc>
                  <a:buFont typeface="Symbol" pitchFamily="-108" charset="2"/>
                  <a:buNone/>
                </a:pPr>
                <a:r>
                  <a:rPr lang="en-US" sz="2000" dirty="0">
                    <a:solidFill>
                      <a:srgbClr val="000099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Inverse Compton</a:t>
                </a:r>
              </a:p>
            </p:txBody>
          </p:sp>
          <p:sp>
            <p:nvSpPr>
              <p:cNvPr id="58413" name="Rectangle 52"/>
              <p:cNvSpPr>
                <a:spLocks noChangeArrowheads="1"/>
              </p:cNvSpPr>
              <p:nvPr/>
            </p:nvSpPr>
            <p:spPr bwMode="auto">
              <a:xfrm>
                <a:off x="3477" y="2186"/>
                <a:ext cx="543" cy="294"/>
              </a:xfrm>
              <a:prstGeom prst="rect">
                <a:avLst/>
              </a:prstGeom>
              <a:solidFill>
                <a:srgbClr val="CCCCFF">
                  <a:alpha val="0"/>
                </a:srgbClr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</a:t>
                </a:r>
                <a:r>
                  <a:rPr lang="en-US" sz="2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 (eV)</a:t>
                </a:r>
              </a:p>
            </p:txBody>
          </p:sp>
          <p:sp>
            <p:nvSpPr>
              <p:cNvPr id="58414" name="Text Box 53"/>
              <p:cNvSpPr txBox="1">
                <a:spLocks noChangeArrowheads="1"/>
              </p:cNvSpPr>
              <p:nvPr/>
            </p:nvSpPr>
            <p:spPr bwMode="auto">
              <a:xfrm>
                <a:off x="3535" y="1744"/>
                <a:ext cx="227" cy="259"/>
              </a:xfrm>
              <a:prstGeom prst="rect">
                <a:avLst/>
              </a:prstGeom>
              <a:solidFill>
                <a:srgbClr val="CCCCFF">
                  <a:alpha val="0"/>
                </a:srgbClr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4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</a:rPr>
                  <a:t>B</a:t>
                </a:r>
                <a:endParaRPr lang="en-US" sz="2000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415" name="Line 54"/>
              <p:cNvSpPr>
                <a:spLocks noChangeShapeType="1"/>
              </p:cNvSpPr>
              <p:nvPr/>
            </p:nvSpPr>
            <p:spPr bwMode="auto">
              <a:xfrm>
                <a:off x="3600" y="1776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16" name="Text Box 55"/>
              <p:cNvSpPr txBox="1">
                <a:spLocks noChangeArrowheads="1"/>
              </p:cNvSpPr>
              <p:nvPr/>
            </p:nvSpPr>
            <p:spPr bwMode="auto">
              <a:xfrm>
                <a:off x="2888" y="925"/>
                <a:ext cx="1447" cy="217"/>
              </a:xfrm>
              <a:prstGeom prst="rect">
                <a:avLst/>
              </a:prstGeom>
              <a:solidFill>
                <a:srgbClr val="CCCCFF">
                  <a:alpha val="0"/>
                </a:srgbClr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2400" b="1">
                    <a:solidFill>
                      <a:schemeClr val="bg1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</a:rPr>
                  <a:t>e.m. processes</a:t>
                </a:r>
              </a:p>
            </p:txBody>
          </p:sp>
        </p:grpSp>
        <p:sp>
          <p:nvSpPr>
            <p:cNvPr id="58400" name="Line 79"/>
            <p:cNvSpPr>
              <a:spLocks noChangeShapeType="1"/>
            </p:cNvSpPr>
            <p:nvPr/>
          </p:nvSpPr>
          <p:spPr bwMode="auto">
            <a:xfrm flipH="1">
              <a:off x="4876" y="2523"/>
              <a:ext cx="91" cy="499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1" name="Line 81"/>
            <p:cNvSpPr>
              <a:spLocks noChangeShapeType="1"/>
            </p:cNvSpPr>
            <p:nvPr/>
          </p:nvSpPr>
          <p:spPr bwMode="auto">
            <a:xfrm flipH="1">
              <a:off x="4105" y="1752"/>
              <a:ext cx="725" cy="131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202" name="Freeform 145"/>
          <p:cNvSpPr>
            <a:spLocks/>
          </p:cNvSpPr>
          <p:nvPr/>
        </p:nvSpPr>
        <p:spPr bwMode="auto">
          <a:xfrm>
            <a:off x="6981825" y="4837113"/>
            <a:ext cx="998538" cy="854075"/>
          </a:xfrm>
          <a:custGeom>
            <a:avLst/>
            <a:gdLst>
              <a:gd name="T0" fmla="*/ 0 w 629"/>
              <a:gd name="T1" fmla="*/ 2147483647 h 520"/>
              <a:gd name="T2" fmla="*/ 2147483647 w 629"/>
              <a:gd name="T3" fmla="*/ 2147483647 h 520"/>
              <a:gd name="T4" fmla="*/ 2147483647 w 629"/>
              <a:gd name="T5" fmla="*/ 2147483647 h 520"/>
              <a:gd name="T6" fmla="*/ 2147483647 w 629"/>
              <a:gd name="T7" fmla="*/ 2147483647 h 520"/>
              <a:gd name="T8" fmla="*/ 0 60000 65536"/>
              <a:gd name="T9" fmla="*/ 0 60000 65536"/>
              <a:gd name="T10" fmla="*/ 0 60000 65536"/>
              <a:gd name="T11" fmla="*/ 0 60000 65536"/>
              <a:gd name="T12" fmla="*/ 0 w 629"/>
              <a:gd name="T13" fmla="*/ 0 h 520"/>
              <a:gd name="T14" fmla="*/ 629 w 629"/>
              <a:gd name="T15" fmla="*/ 520 h 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9" h="520">
                <a:moveTo>
                  <a:pt x="0" y="520"/>
                </a:moveTo>
                <a:cubicBezTo>
                  <a:pt x="14" y="344"/>
                  <a:pt x="22" y="167"/>
                  <a:pt x="113" y="88"/>
                </a:cubicBezTo>
                <a:cubicBezTo>
                  <a:pt x="204" y="9"/>
                  <a:pt x="459" y="0"/>
                  <a:pt x="544" y="48"/>
                </a:cubicBezTo>
                <a:cubicBezTo>
                  <a:pt x="629" y="96"/>
                  <a:pt x="607" y="308"/>
                  <a:pt x="624" y="376"/>
                </a:cubicBezTo>
              </a:path>
            </a:pathLst>
          </a:custGeom>
          <a:noFill/>
          <a:ln w="19050">
            <a:solidFill>
              <a:srgbClr val="39A3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SzPct val="70000"/>
              <a:buFont typeface="Wingdings" pitchFamily="-108" charset="2"/>
              <a:buChar char="n"/>
            </a:pPr>
            <a:endParaRPr lang="en-US" sz="1000" b="1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2203" name="Rectangle 146"/>
          <p:cNvSpPr>
            <a:spLocks noChangeArrowheads="1"/>
          </p:cNvSpPr>
          <p:nvPr/>
        </p:nvSpPr>
        <p:spPr bwMode="auto">
          <a:xfrm>
            <a:off x="6981825" y="5437188"/>
            <a:ext cx="1155700" cy="3476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solidFill>
                  <a:srgbClr val="39A333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  <a:sym typeface="Symbol" pitchFamily="-108" charset="2"/>
              </a:rPr>
              <a:t></a:t>
            </a:r>
            <a:r>
              <a:rPr lang="en-US" sz="2400" baseline="30000">
                <a:solidFill>
                  <a:srgbClr val="39A333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  <a:sym typeface="Symbol" pitchFamily="-108" charset="2"/>
              </a:rPr>
              <a:t>0</a:t>
            </a:r>
            <a:r>
              <a:rPr lang="en-US" sz="2000">
                <a:solidFill>
                  <a:srgbClr val="39A333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  <a:sym typeface="Symbol" pitchFamily="-108" charset="2"/>
              </a:rPr>
              <a:t>decay</a:t>
            </a:r>
            <a:endParaRPr lang="en-US" sz="2400" baseline="30000">
              <a:solidFill>
                <a:srgbClr val="39A333"/>
              </a:solidFill>
              <a:latin typeface="Comic Sans MS" pitchFamily="-108" charset="0"/>
              <a:ea typeface="ＭＳ Ｐゴシック" pitchFamily="-108" charset="-128"/>
              <a:cs typeface="ＭＳ Ｐゴシック" pitchFamily="-108" charset="-128"/>
              <a:sym typeface="Symbol" pitchFamily="-108" charset="2"/>
            </a:endParaRPr>
          </a:p>
        </p:txBody>
      </p: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0" y="2349500"/>
            <a:ext cx="7067550" cy="2520950"/>
            <a:chOff x="-31" y="1706"/>
            <a:chExt cx="4589" cy="1452"/>
          </a:xfrm>
        </p:grpSpPr>
        <p:grpSp>
          <p:nvGrpSpPr>
            <p:cNvPr id="9" name="Group 83"/>
            <p:cNvGrpSpPr>
              <a:grpSpLocks/>
            </p:cNvGrpSpPr>
            <p:nvPr/>
          </p:nvGrpSpPr>
          <p:grpSpPr bwMode="auto">
            <a:xfrm>
              <a:off x="-31" y="1706"/>
              <a:ext cx="2815" cy="1392"/>
              <a:chOff x="2801" y="2544"/>
              <a:chExt cx="2815" cy="1392"/>
            </a:xfrm>
          </p:grpSpPr>
          <p:sp>
            <p:nvSpPr>
              <p:cNvPr id="35924" name="Rectangle 84"/>
              <p:cNvSpPr>
                <a:spLocks noChangeArrowheads="1"/>
              </p:cNvSpPr>
              <p:nvPr/>
            </p:nvSpPr>
            <p:spPr bwMode="auto">
              <a:xfrm>
                <a:off x="2832" y="2544"/>
                <a:ext cx="2784" cy="1392"/>
              </a:xfrm>
              <a:prstGeom prst="rect">
                <a:avLst/>
              </a:prstGeom>
              <a:solidFill>
                <a:srgbClr val="CCCCFF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385" name="Line 85"/>
              <p:cNvSpPr>
                <a:spLocks noChangeShapeType="1"/>
              </p:cNvSpPr>
              <p:nvPr/>
            </p:nvSpPr>
            <p:spPr bwMode="auto">
              <a:xfrm>
                <a:off x="3072" y="3072"/>
                <a:ext cx="816" cy="240"/>
              </a:xfrm>
              <a:prstGeom prst="line">
                <a:avLst/>
              </a:prstGeom>
              <a:noFill/>
              <a:ln w="19050">
                <a:solidFill>
                  <a:srgbClr val="39A3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86" name="Oval 86"/>
              <p:cNvSpPr>
                <a:spLocks noChangeArrowheads="1"/>
              </p:cNvSpPr>
              <p:nvPr/>
            </p:nvSpPr>
            <p:spPr bwMode="auto">
              <a:xfrm>
                <a:off x="3888" y="3276"/>
                <a:ext cx="104" cy="104"/>
              </a:xfrm>
              <a:prstGeom prst="ellipse">
                <a:avLst/>
              </a:prstGeom>
              <a:solidFill>
                <a:srgbClr val="CCCCFF"/>
              </a:solidFill>
              <a:ln w="19050">
                <a:solidFill>
                  <a:srgbClr val="39A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SzPct val="70000"/>
                  <a:buFont typeface="Wingdings" pitchFamily="-108" charset="2"/>
                  <a:buChar char="n"/>
                </a:pPr>
                <a:endParaRPr lang="en-US" sz="1000" b="1"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387" name="Line 87"/>
              <p:cNvSpPr>
                <a:spLocks noChangeShapeType="1"/>
              </p:cNvSpPr>
              <p:nvPr/>
            </p:nvSpPr>
            <p:spPr bwMode="auto">
              <a:xfrm>
                <a:off x="3984" y="3350"/>
                <a:ext cx="288" cy="336"/>
              </a:xfrm>
              <a:prstGeom prst="line">
                <a:avLst/>
              </a:prstGeom>
              <a:noFill/>
              <a:ln w="19050">
                <a:solidFill>
                  <a:srgbClr val="39A3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88" name="Line 88"/>
              <p:cNvSpPr>
                <a:spLocks noChangeShapeType="1"/>
              </p:cNvSpPr>
              <p:nvPr/>
            </p:nvSpPr>
            <p:spPr bwMode="auto">
              <a:xfrm>
                <a:off x="3984" y="3350"/>
                <a:ext cx="384" cy="192"/>
              </a:xfrm>
              <a:prstGeom prst="line">
                <a:avLst/>
              </a:prstGeom>
              <a:noFill/>
              <a:ln w="19050">
                <a:solidFill>
                  <a:srgbClr val="39A3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89" name="Line 89"/>
              <p:cNvSpPr>
                <a:spLocks noChangeShapeType="1"/>
              </p:cNvSpPr>
              <p:nvPr/>
            </p:nvSpPr>
            <p:spPr bwMode="auto">
              <a:xfrm flipV="1">
                <a:off x="3984" y="3302"/>
                <a:ext cx="432" cy="48"/>
              </a:xfrm>
              <a:prstGeom prst="line">
                <a:avLst/>
              </a:prstGeom>
              <a:noFill/>
              <a:ln w="19050">
                <a:solidFill>
                  <a:srgbClr val="39A3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0" name="Freeform 90"/>
              <p:cNvSpPr>
                <a:spLocks/>
              </p:cNvSpPr>
              <p:nvPr/>
            </p:nvSpPr>
            <p:spPr bwMode="auto">
              <a:xfrm rot="-1982575">
                <a:off x="4368" y="3053"/>
                <a:ext cx="624" cy="153"/>
              </a:xfrm>
              <a:custGeom>
                <a:avLst/>
                <a:gdLst>
                  <a:gd name="T0" fmla="*/ 0 w 624"/>
                  <a:gd name="T1" fmla="*/ 89 h 153"/>
                  <a:gd name="T2" fmla="*/ 47 w 624"/>
                  <a:gd name="T3" fmla="*/ 9 h 153"/>
                  <a:gd name="T4" fmla="*/ 77 w 624"/>
                  <a:gd name="T5" fmla="*/ 142 h 153"/>
                  <a:gd name="T6" fmla="*/ 121 w 624"/>
                  <a:gd name="T7" fmla="*/ 9 h 153"/>
                  <a:gd name="T8" fmla="*/ 151 w 624"/>
                  <a:gd name="T9" fmla="*/ 142 h 153"/>
                  <a:gd name="T10" fmla="*/ 196 w 624"/>
                  <a:gd name="T11" fmla="*/ 9 h 153"/>
                  <a:gd name="T12" fmla="*/ 225 w 624"/>
                  <a:gd name="T13" fmla="*/ 142 h 153"/>
                  <a:gd name="T14" fmla="*/ 270 w 624"/>
                  <a:gd name="T15" fmla="*/ 9 h 153"/>
                  <a:gd name="T16" fmla="*/ 300 w 624"/>
                  <a:gd name="T17" fmla="*/ 142 h 153"/>
                  <a:gd name="T18" fmla="*/ 344 w 624"/>
                  <a:gd name="T19" fmla="*/ 9 h 153"/>
                  <a:gd name="T20" fmla="*/ 374 w 624"/>
                  <a:gd name="T21" fmla="*/ 142 h 153"/>
                  <a:gd name="T22" fmla="*/ 419 w 624"/>
                  <a:gd name="T23" fmla="*/ 9 h 153"/>
                  <a:gd name="T24" fmla="*/ 448 w 624"/>
                  <a:gd name="T25" fmla="*/ 142 h 153"/>
                  <a:gd name="T26" fmla="*/ 493 w 624"/>
                  <a:gd name="T27" fmla="*/ 9 h 153"/>
                  <a:gd name="T28" fmla="*/ 523 w 624"/>
                  <a:gd name="T29" fmla="*/ 142 h 153"/>
                  <a:gd name="T30" fmla="*/ 552 w 624"/>
                  <a:gd name="T31" fmla="*/ 75 h 153"/>
                  <a:gd name="T32" fmla="*/ 624 w 624"/>
                  <a:gd name="T33" fmla="*/ 73 h 1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4"/>
                  <a:gd name="T52" fmla="*/ 0 h 153"/>
                  <a:gd name="T53" fmla="*/ 624 w 624"/>
                  <a:gd name="T54" fmla="*/ 153 h 1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4" h="153">
                    <a:moveTo>
                      <a:pt x="0" y="89"/>
                    </a:moveTo>
                    <a:cubicBezTo>
                      <a:pt x="9" y="77"/>
                      <a:pt x="34" y="0"/>
                      <a:pt x="47" y="9"/>
                    </a:cubicBezTo>
                    <a:cubicBezTo>
                      <a:pt x="60" y="18"/>
                      <a:pt x="64" y="142"/>
                      <a:pt x="77" y="142"/>
                    </a:cubicBezTo>
                    <a:cubicBezTo>
                      <a:pt x="89" y="142"/>
                      <a:pt x="109" y="9"/>
                      <a:pt x="121" y="9"/>
                    </a:cubicBezTo>
                    <a:cubicBezTo>
                      <a:pt x="134" y="9"/>
                      <a:pt x="139" y="142"/>
                      <a:pt x="151" y="142"/>
                    </a:cubicBezTo>
                    <a:cubicBezTo>
                      <a:pt x="163" y="142"/>
                      <a:pt x="183" y="9"/>
                      <a:pt x="196" y="9"/>
                    </a:cubicBezTo>
                    <a:cubicBezTo>
                      <a:pt x="208" y="9"/>
                      <a:pt x="213" y="142"/>
                      <a:pt x="225" y="142"/>
                    </a:cubicBezTo>
                    <a:cubicBezTo>
                      <a:pt x="238" y="142"/>
                      <a:pt x="258" y="9"/>
                      <a:pt x="270" y="9"/>
                    </a:cubicBezTo>
                    <a:cubicBezTo>
                      <a:pt x="282" y="9"/>
                      <a:pt x="287" y="142"/>
                      <a:pt x="300" y="142"/>
                    </a:cubicBezTo>
                    <a:cubicBezTo>
                      <a:pt x="312" y="142"/>
                      <a:pt x="332" y="9"/>
                      <a:pt x="344" y="9"/>
                    </a:cubicBezTo>
                    <a:cubicBezTo>
                      <a:pt x="357" y="9"/>
                      <a:pt x="362" y="142"/>
                      <a:pt x="374" y="142"/>
                    </a:cubicBezTo>
                    <a:cubicBezTo>
                      <a:pt x="386" y="142"/>
                      <a:pt x="406" y="9"/>
                      <a:pt x="419" y="9"/>
                    </a:cubicBezTo>
                    <a:cubicBezTo>
                      <a:pt x="431" y="9"/>
                      <a:pt x="436" y="142"/>
                      <a:pt x="448" y="142"/>
                    </a:cubicBezTo>
                    <a:cubicBezTo>
                      <a:pt x="461" y="142"/>
                      <a:pt x="481" y="9"/>
                      <a:pt x="493" y="9"/>
                    </a:cubicBezTo>
                    <a:cubicBezTo>
                      <a:pt x="505" y="9"/>
                      <a:pt x="513" y="131"/>
                      <a:pt x="523" y="142"/>
                    </a:cubicBezTo>
                    <a:cubicBezTo>
                      <a:pt x="533" y="153"/>
                      <a:pt x="535" y="86"/>
                      <a:pt x="552" y="75"/>
                    </a:cubicBezTo>
                    <a:cubicBezTo>
                      <a:pt x="569" y="64"/>
                      <a:pt x="609" y="73"/>
                      <a:pt x="624" y="73"/>
                    </a:cubicBezTo>
                  </a:path>
                </a:pathLst>
              </a:custGeom>
              <a:solidFill>
                <a:srgbClr val="CCCCFF"/>
              </a:solidFill>
              <a:ln w="19050">
                <a:solidFill>
                  <a:srgbClr val="0099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SzPct val="70000"/>
                  <a:buFont typeface="Wingdings" pitchFamily="-108" charset="2"/>
                  <a:buChar char="n"/>
                </a:pPr>
                <a:endParaRPr lang="en-US" sz="1000" b="1">
                  <a:solidFill>
                    <a:srgbClr val="009900"/>
                  </a:solidFill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391" name="Freeform 91"/>
              <p:cNvSpPr>
                <a:spLocks/>
              </p:cNvSpPr>
              <p:nvPr/>
            </p:nvSpPr>
            <p:spPr bwMode="auto">
              <a:xfrm>
                <a:off x="4416" y="3302"/>
                <a:ext cx="550" cy="289"/>
              </a:xfrm>
              <a:custGeom>
                <a:avLst/>
                <a:gdLst>
                  <a:gd name="T0" fmla="*/ 16 w 550"/>
                  <a:gd name="T1" fmla="*/ 25 h 289"/>
                  <a:gd name="T2" fmla="*/ 15 w 550"/>
                  <a:gd name="T3" fmla="*/ 113 h 289"/>
                  <a:gd name="T4" fmla="*/ 104 w 550"/>
                  <a:gd name="T5" fmla="*/ 5 h 289"/>
                  <a:gd name="T6" fmla="*/ 84 w 550"/>
                  <a:gd name="T7" fmla="*/ 140 h 289"/>
                  <a:gd name="T8" fmla="*/ 174 w 550"/>
                  <a:gd name="T9" fmla="*/ 32 h 289"/>
                  <a:gd name="T10" fmla="*/ 153 w 550"/>
                  <a:gd name="T11" fmla="*/ 166 h 289"/>
                  <a:gd name="T12" fmla="*/ 243 w 550"/>
                  <a:gd name="T13" fmla="*/ 59 h 289"/>
                  <a:gd name="T14" fmla="*/ 223 w 550"/>
                  <a:gd name="T15" fmla="*/ 194 h 289"/>
                  <a:gd name="T16" fmla="*/ 312 w 550"/>
                  <a:gd name="T17" fmla="*/ 86 h 289"/>
                  <a:gd name="T18" fmla="*/ 292 w 550"/>
                  <a:gd name="T19" fmla="*/ 221 h 289"/>
                  <a:gd name="T20" fmla="*/ 382 w 550"/>
                  <a:gd name="T21" fmla="*/ 113 h 289"/>
                  <a:gd name="T22" fmla="*/ 361 w 550"/>
                  <a:gd name="T23" fmla="*/ 247 h 289"/>
                  <a:gd name="T24" fmla="*/ 451 w 550"/>
                  <a:gd name="T25" fmla="*/ 140 h 289"/>
                  <a:gd name="T26" fmla="*/ 431 w 550"/>
                  <a:gd name="T27" fmla="*/ 275 h 289"/>
                  <a:gd name="T28" fmla="*/ 482 w 550"/>
                  <a:gd name="T29" fmla="*/ 223 h 289"/>
                  <a:gd name="T30" fmla="*/ 550 w 550"/>
                  <a:gd name="T31" fmla="*/ 247 h 28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0"/>
                  <a:gd name="T49" fmla="*/ 0 h 289"/>
                  <a:gd name="T50" fmla="*/ 550 w 550"/>
                  <a:gd name="T51" fmla="*/ 289 h 28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0" h="289">
                    <a:moveTo>
                      <a:pt x="16" y="25"/>
                    </a:moveTo>
                    <a:cubicBezTo>
                      <a:pt x="16" y="40"/>
                      <a:pt x="0" y="116"/>
                      <a:pt x="15" y="113"/>
                    </a:cubicBezTo>
                    <a:cubicBezTo>
                      <a:pt x="30" y="110"/>
                      <a:pt x="93" y="0"/>
                      <a:pt x="104" y="5"/>
                    </a:cubicBezTo>
                    <a:cubicBezTo>
                      <a:pt x="116" y="10"/>
                      <a:pt x="73" y="135"/>
                      <a:pt x="84" y="140"/>
                    </a:cubicBezTo>
                    <a:cubicBezTo>
                      <a:pt x="95" y="144"/>
                      <a:pt x="162" y="27"/>
                      <a:pt x="174" y="32"/>
                    </a:cubicBezTo>
                    <a:cubicBezTo>
                      <a:pt x="185" y="36"/>
                      <a:pt x="142" y="162"/>
                      <a:pt x="153" y="166"/>
                    </a:cubicBezTo>
                    <a:cubicBezTo>
                      <a:pt x="165" y="171"/>
                      <a:pt x="232" y="55"/>
                      <a:pt x="243" y="59"/>
                    </a:cubicBezTo>
                    <a:cubicBezTo>
                      <a:pt x="254" y="63"/>
                      <a:pt x="211" y="189"/>
                      <a:pt x="223" y="194"/>
                    </a:cubicBezTo>
                    <a:cubicBezTo>
                      <a:pt x="234" y="198"/>
                      <a:pt x="301" y="81"/>
                      <a:pt x="312" y="86"/>
                    </a:cubicBezTo>
                    <a:cubicBezTo>
                      <a:pt x="324" y="90"/>
                      <a:pt x="280" y="216"/>
                      <a:pt x="292" y="221"/>
                    </a:cubicBezTo>
                    <a:cubicBezTo>
                      <a:pt x="303" y="225"/>
                      <a:pt x="370" y="108"/>
                      <a:pt x="382" y="113"/>
                    </a:cubicBezTo>
                    <a:cubicBezTo>
                      <a:pt x="393" y="117"/>
                      <a:pt x="349" y="243"/>
                      <a:pt x="361" y="247"/>
                    </a:cubicBezTo>
                    <a:cubicBezTo>
                      <a:pt x="373" y="252"/>
                      <a:pt x="440" y="135"/>
                      <a:pt x="451" y="140"/>
                    </a:cubicBezTo>
                    <a:cubicBezTo>
                      <a:pt x="462" y="144"/>
                      <a:pt x="425" y="261"/>
                      <a:pt x="431" y="275"/>
                    </a:cubicBezTo>
                    <a:cubicBezTo>
                      <a:pt x="436" y="289"/>
                      <a:pt x="462" y="227"/>
                      <a:pt x="482" y="223"/>
                    </a:cubicBezTo>
                    <a:cubicBezTo>
                      <a:pt x="502" y="219"/>
                      <a:pt x="536" y="242"/>
                      <a:pt x="550" y="247"/>
                    </a:cubicBezTo>
                  </a:path>
                </a:pathLst>
              </a:custGeom>
              <a:solidFill>
                <a:srgbClr val="CCCCFF"/>
              </a:solidFill>
              <a:ln w="19050">
                <a:solidFill>
                  <a:srgbClr val="0099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  <a:buSzPct val="70000"/>
                  <a:buFont typeface="Wingdings" pitchFamily="-108" charset="2"/>
                  <a:buChar char="n"/>
                </a:pPr>
                <a:endParaRPr lang="en-US" sz="1000" b="1"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392" name="Text Box 92"/>
              <p:cNvSpPr txBox="1">
                <a:spLocks noChangeArrowheads="1"/>
              </p:cNvSpPr>
              <p:nvPr/>
            </p:nvSpPr>
            <p:spPr bwMode="auto">
              <a:xfrm>
                <a:off x="4324" y="3440"/>
                <a:ext cx="282" cy="26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4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</a:t>
                </a:r>
                <a:r>
                  <a:rPr lang="en-US" sz="2400" baseline="30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-</a:t>
                </a:r>
                <a:endParaRPr lang="en-US" sz="2400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393" name="Text Box 93"/>
              <p:cNvSpPr txBox="1">
                <a:spLocks noChangeArrowheads="1"/>
              </p:cNvSpPr>
              <p:nvPr/>
            </p:nvSpPr>
            <p:spPr bwMode="auto">
              <a:xfrm>
                <a:off x="4155" y="3094"/>
                <a:ext cx="308" cy="26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4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</a:t>
                </a:r>
                <a:r>
                  <a:rPr lang="en-US" sz="2400" baseline="30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0</a:t>
                </a:r>
                <a:endParaRPr lang="en-US" sz="2400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394" name="Text Box 94"/>
              <p:cNvSpPr txBox="1">
                <a:spLocks noChangeArrowheads="1"/>
              </p:cNvSpPr>
              <p:nvPr/>
            </p:nvSpPr>
            <p:spPr bwMode="auto">
              <a:xfrm>
                <a:off x="4158" y="3631"/>
                <a:ext cx="291" cy="26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4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</a:t>
                </a:r>
                <a:r>
                  <a:rPr lang="en-US" sz="2400" baseline="30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+</a:t>
                </a:r>
                <a:endParaRPr lang="en-US" sz="2400">
                  <a:solidFill>
                    <a:srgbClr val="000000"/>
                  </a:solidFill>
                  <a:latin typeface="Comic Sans MS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58395" name="Rectangle 95"/>
              <p:cNvSpPr>
                <a:spLocks noChangeArrowheads="1"/>
              </p:cNvSpPr>
              <p:nvPr/>
            </p:nvSpPr>
            <p:spPr bwMode="auto">
              <a:xfrm>
                <a:off x="4743" y="3073"/>
                <a:ext cx="810" cy="299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 </a:t>
                </a:r>
                <a:r>
                  <a:rPr lang="en-US" sz="2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(TeV)</a:t>
                </a:r>
              </a:p>
            </p:txBody>
          </p:sp>
          <p:sp>
            <p:nvSpPr>
              <p:cNvPr id="58396" name="Rectangle 96"/>
              <p:cNvSpPr>
                <a:spLocks noChangeArrowheads="1"/>
              </p:cNvSpPr>
              <p:nvPr/>
            </p:nvSpPr>
            <p:spPr bwMode="auto">
              <a:xfrm>
                <a:off x="2866" y="2827"/>
                <a:ext cx="897" cy="263"/>
              </a:xfrm>
              <a:prstGeom prst="rect">
                <a:avLst/>
              </a:prstGeom>
              <a:solidFill>
                <a:srgbClr val="CCCCFF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4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p</a:t>
                </a:r>
                <a:r>
                  <a:rPr lang="en-US" sz="2400" baseline="30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+</a:t>
                </a:r>
                <a:r>
                  <a:rPr lang="en-US" sz="2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 (&gt;&gt;TeV)</a:t>
                </a:r>
              </a:p>
            </p:txBody>
          </p:sp>
          <p:sp>
            <p:nvSpPr>
              <p:cNvPr id="58397" name="Text Box 97"/>
              <p:cNvSpPr txBox="1">
                <a:spLocks noChangeArrowheads="1"/>
              </p:cNvSpPr>
              <p:nvPr/>
            </p:nvSpPr>
            <p:spPr bwMode="auto">
              <a:xfrm>
                <a:off x="3289" y="3339"/>
                <a:ext cx="656" cy="22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000">
                    <a:solidFill>
                      <a:srgbClr val="000000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</a:rPr>
                  <a:t>matter</a:t>
                </a:r>
              </a:p>
            </p:txBody>
          </p:sp>
          <p:sp>
            <p:nvSpPr>
              <p:cNvPr id="58398" name="Text Box 98"/>
              <p:cNvSpPr txBox="1">
                <a:spLocks noChangeArrowheads="1"/>
              </p:cNvSpPr>
              <p:nvPr/>
            </p:nvSpPr>
            <p:spPr bwMode="auto">
              <a:xfrm>
                <a:off x="2801" y="2599"/>
                <a:ext cx="1850" cy="22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2400" b="1">
                    <a:solidFill>
                      <a:srgbClr val="39A333"/>
                    </a:solidFill>
                    <a:latin typeface="Comic Sans MS" pitchFamily="-108" charset="0"/>
                    <a:ea typeface="ＭＳ Ｐゴシック" pitchFamily="-108" charset="-128"/>
                    <a:cs typeface="ＭＳ Ｐゴシック" pitchFamily="-108" charset="-128"/>
                  </a:rPr>
                  <a:t>hadronic cascades</a:t>
                </a:r>
              </a:p>
            </p:txBody>
          </p:sp>
        </p:grpSp>
        <p:sp>
          <p:nvSpPr>
            <p:cNvPr id="58383" name="Line 99"/>
            <p:cNvSpPr>
              <a:spLocks noChangeShapeType="1"/>
            </p:cNvSpPr>
            <p:nvPr/>
          </p:nvSpPr>
          <p:spPr bwMode="auto">
            <a:xfrm>
              <a:off x="2109" y="2750"/>
              <a:ext cx="2449" cy="4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379" name="Line 62"/>
          <p:cNvSpPr>
            <a:spLocks noChangeShapeType="1"/>
          </p:cNvSpPr>
          <p:nvPr/>
        </p:nvSpPr>
        <p:spPr bwMode="auto">
          <a:xfrm>
            <a:off x="7686675" y="5880100"/>
            <a:ext cx="1176338" cy="1588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0" name="Text Box 63"/>
          <p:cNvSpPr txBox="1">
            <a:spLocks noChangeArrowheads="1"/>
          </p:cNvSpPr>
          <p:nvPr/>
        </p:nvSpPr>
        <p:spPr bwMode="auto">
          <a:xfrm>
            <a:off x="8159750" y="5487988"/>
            <a:ext cx="763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33CC"/>
                </a:solidFill>
                <a:latin typeface="Verdana" pitchFamily="-108" charset="0"/>
                <a:ea typeface="ＭＳ Ｐゴシック" pitchFamily="-108" charset="-128"/>
                <a:cs typeface="ＭＳ Ｐゴシック" pitchFamily="-108" charset="-128"/>
              </a:rPr>
              <a:t>VHE</a:t>
            </a:r>
          </a:p>
        </p:txBody>
      </p:sp>
      <p:sp>
        <p:nvSpPr>
          <p:cNvPr id="58381" name="Text Box 64"/>
          <p:cNvSpPr txBox="1">
            <a:spLocks noChangeArrowheads="1"/>
          </p:cNvSpPr>
          <p:nvPr/>
        </p:nvSpPr>
        <p:spPr bwMode="auto">
          <a:xfrm>
            <a:off x="0" y="4797425"/>
            <a:ext cx="476017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In the VHE region,</a:t>
            </a:r>
          </a:p>
          <a:p>
            <a:r>
              <a:rPr lang="en-US" sz="2000" b="1" dirty="0" err="1">
                <a:solidFill>
                  <a:srgbClr val="0033CC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dN/dE</a:t>
            </a:r>
            <a:r>
              <a:rPr lang="en-US" sz="2000" b="1" dirty="0">
                <a:solidFill>
                  <a:srgbClr val="0033CC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 ~ E</a:t>
            </a:r>
            <a:r>
              <a:rPr lang="en-US" sz="2000" b="1" baseline="30000" dirty="0">
                <a:solidFill>
                  <a:srgbClr val="0033CC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-</a:t>
            </a:r>
            <a:r>
              <a:rPr lang="en-US" sz="2000" b="1" baseline="30000" dirty="0">
                <a:solidFill>
                  <a:srgbClr val="0033CC"/>
                </a:solidFill>
                <a:latin typeface="Symbol" pitchFamily="-108" charset="2"/>
                <a:ea typeface="ＭＳ Ｐゴシック" pitchFamily="-108" charset="-128"/>
                <a:cs typeface="ＭＳ Ｐゴシック" pitchFamily="-108" charset="-128"/>
              </a:rPr>
              <a:t>G</a:t>
            </a:r>
            <a:r>
              <a:rPr lang="en-US" sz="2000" b="1" dirty="0">
                <a:solidFill>
                  <a:srgbClr val="0033CC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 (</a:t>
            </a:r>
            <a:r>
              <a:rPr lang="en-US" sz="2000" b="1" dirty="0">
                <a:solidFill>
                  <a:srgbClr val="0033CC"/>
                </a:solidFill>
                <a:latin typeface="Symbol" pitchFamily="-108" charset="2"/>
                <a:ea typeface="ＭＳ Ｐゴシック" pitchFamily="-108" charset="-128"/>
                <a:cs typeface="ＭＳ Ｐゴシック" pitchFamily="-108" charset="-128"/>
              </a:rPr>
              <a:t>G</a:t>
            </a:r>
            <a:r>
              <a:rPr lang="en-US" sz="2000" b="1" dirty="0">
                <a:solidFill>
                  <a:srgbClr val="0033CC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: spectral index)</a:t>
            </a:r>
          </a:p>
          <a:p>
            <a:endParaRPr lang="en-US" sz="1000" dirty="0">
              <a:solidFill>
                <a:schemeClr val="bg2"/>
              </a:solidFill>
              <a:latin typeface="Comic Sans MS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800" dirty="0">
                <a:solidFill>
                  <a:srgbClr val="008000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To distinguish between had/</a:t>
            </a:r>
            <a:r>
              <a:rPr lang="en-US" sz="1800" dirty="0" err="1">
                <a:solidFill>
                  <a:srgbClr val="008000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leptonic</a:t>
            </a:r>
            <a:r>
              <a:rPr lang="en-US" sz="1800" dirty="0">
                <a:solidFill>
                  <a:srgbClr val="008000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 origin</a:t>
            </a:r>
          </a:p>
          <a:p>
            <a:r>
              <a:rPr lang="en-US" sz="1800" dirty="0">
                <a:solidFill>
                  <a:srgbClr val="008000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study Spectral Energy Distribution (SED):</a:t>
            </a:r>
          </a:p>
          <a:p>
            <a:r>
              <a:rPr lang="en-US" sz="1800" dirty="0">
                <a:solidFill>
                  <a:srgbClr val="008000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       (differential flux) </a:t>
            </a:r>
            <a:r>
              <a:rPr lang="en-US" sz="1800" b="1" baseline="30000" dirty="0">
                <a:solidFill>
                  <a:schemeClr val="bg2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.</a:t>
            </a:r>
            <a:r>
              <a:rPr lang="en-US" sz="1800" dirty="0">
                <a:solidFill>
                  <a:schemeClr val="bg2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 E</a:t>
            </a:r>
            <a:r>
              <a:rPr lang="en-US" sz="1800" baseline="30000" dirty="0">
                <a:solidFill>
                  <a:schemeClr val="bg2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1800" b="1" dirty="0">
                <a:solidFill>
                  <a:srgbClr val="0033CC"/>
                </a:solidFill>
                <a:latin typeface="Comic Sans MS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2" grpId="0" animBg="1"/>
      <p:bldP spid="9220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Relevance  to high energy physics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/>
              <a:t>Physics</a:t>
            </a:r>
          </a:p>
          <a:p>
            <a:pPr lvl="1"/>
            <a:r>
              <a:rPr lang="en-US" altLang="ja-JP" sz="1800" dirty="0" smtClean="0"/>
              <a:t>Energy: TeV energy scale (particle acceleration, elementary processes in the Universe)</a:t>
            </a:r>
            <a:endParaRPr kumimoji="1" lang="en-US" altLang="ja-JP" sz="1800" dirty="0" smtClean="0"/>
          </a:p>
          <a:p>
            <a:pPr lvl="1"/>
            <a:r>
              <a:rPr lang="en-US" altLang="ja-JP" sz="1800" dirty="0" smtClean="0"/>
              <a:t>Evolution of the Universe</a:t>
            </a:r>
          </a:p>
          <a:p>
            <a:pPr lvl="1"/>
            <a:r>
              <a:rPr kumimoji="1" lang="en-US" altLang="ja-JP" sz="1800" dirty="0" smtClean="0"/>
              <a:t>Fundamental physics</a:t>
            </a:r>
          </a:p>
          <a:p>
            <a:pPr lvl="2"/>
            <a:r>
              <a:rPr lang="en-US" altLang="ja-JP" sz="1600" dirty="0" smtClean="0"/>
              <a:t>Search for cosmological Dark Matter</a:t>
            </a:r>
          </a:p>
          <a:p>
            <a:pPr lvl="2"/>
            <a:r>
              <a:rPr lang="en-US" altLang="ja-JP" sz="1600" dirty="0" err="1" smtClean="0"/>
              <a:t>Axion</a:t>
            </a:r>
            <a:r>
              <a:rPr lang="en-US" altLang="ja-JP" sz="1600" dirty="0" smtClean="0"/>
              <a:t>-like particles and new particles</a:t>
            </a:r>
          </a:p>
          <a:p>
            <a:pPr lvl="2"/>
            <a:r>
              <a:rPr lang="en-US" altLang="ja-JP" sz="1600" dirty="0" smtClean="0"/>
              <a:t>Probe Quantum gravity (space time structure of vacuum) – close to the Planck Scale </a:t>
            </a:r>
            <a:endParaRPr kumimoji="1" lang="en-US" altLang="ja-JP" sz="1600" dirty="0" smtClean="0"/>
          </a:p>
          <a:p>
            <a:pPr lvl="1"/>
            <a:r>
              <a:rPr kumimoji="1" lang="en-US" altLang="ja-JP" sz="1800" dirty="0" smtClean="0"/>
              <a:t>Hadronic interactions (Gamma / Hadron separation)</a:t>
            </a:r>
          </a:p>
          <a:p>
            <a:pPr lvl="1"/>
            <a:r>
              <a:rPr kumimoji="1" lang="en-US" altLang="ja-JP" sz="1800" dirty="0" smtClean="0"/>
              <a:t>Synergy with neutrino detectors</a:t>
            </a:r>
          </a:p>
          <a:p>
            <a:endParaRPr lang="en-US" altLang="ja-JP" sz="2000" dirty="0" smtClean="0"/>
          </a:p>
          <a:p>
            <a:r>
              <a:rPr lang="en-US" altLang="ja-JP" sz="2400" dirty="0" smtClean="0"/>
              <a:t>C</a:t>
            </a:r>
            <a:r>
              <a:rPr kumimoji="1" lang="en-US" altLang="ja-JP" sz="2400" dirty="0" smtClean="0"/>
              <a:t>utting edge technologies developed in HE physics</a:t>
            </a:r>
          </a:p>
          <a:p>
            <a:pPr lvl="1"/>
            <a:r>
              <a:rPr lang="en-US" altLang="ja-JP" sz="1800" dirty="0" smtClean="0"/>
              <a:t>High QE advanced </a:t>
            </a:r>
            <a:r>
              <a:rPr lang="en-US" altLang="ja-JP" sz="1800" dirty="0" err="1" smtClean="0"/>
              <a:t>photodetectors</a:t>
            </a:r>
            <a:r>
              <a:rPr lang="en-US" altLang="ja-JP" sz="1800" dirty="0" smtClean="0"/>
              <a:t>, HPDs, </a:t>
            </a:r>
            <a:r>
              <a:rPr lang="en-US" altLang="ja-JP" sz="1800" dirty="0" err="1" smtClean="0"/>
              <a:t>SiPMs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Analogue signal transmission via optical fibers</a:t>
            </a:r>
          </a:p>
          <a:p>
            <a:pPr lvl="1"/>
            <a:r>
              <a:rPr lang="en-US" altLang="ja-JP" sz="1800" dirty="0" smtClean="0"/>
              <a:t>Readout system 2GHz ultra fast analogue ring sampler</a:t>
            </a:r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/>
              <a:t>Ultra fast trigger system</a:t>
            </a:r>
          </a:p>
          <a:p>
            <a:pPr lvl="1"/>
            <a:r>
              <a:rPr lang="en-US" altLang="ja-JP" sz="1800" dirty="0" smtClean="0"/>
              <a:t>Large data flow, massive computing (GRID computing)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80C6A-7A0B-334A-91B2-87C9C79E0AB3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86EC1D-DA9A-254A-920E-002B50E6A188}" type="slidenum">
              <a:rPr lang="it-IT" smtClean="0"/>
              <a:pPr/>
              <a:t>61</a:t>
            </a:fld>
            <a:endParaRPr lang="it-IT" smtClean="0"/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Summary </a:t>
            </a:r>
            <a:br>
              <a:rPr lang="en-US" dirty="0" smtClean="0"/>
            </a:br>
            <a:endParaRPr lang="it-IT" dirty="0" smtClean="0"/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it-IT" sz="2400" dirty="0" err="1" smtClean="0"/>
              <a:t>Clear</a:t>
            </a:r>
            <a:r>
              <a:rPr lang="it-IT" sz="2400" dirty="0" smtClean="0"/>
              <a:t> interplay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 VHE (</a:t>
            </a:r>
            <a:r>
              <a:rPr lang="it-IT" sz="2400" dirty="0" err="1" smtClean="0">
                <a:latin typeface="Symbol" charset="2"/>
                <a:cs typeface="Symbol" charset="2"/>
              </a:rPr>
              <a:t>g</a:t>
            </a:r>
            <a:r>
              <a:rPr lang="it-IT" sz="2400" dirty="0" smtClean="0"/>
              <a:t>) </a:t>
            </a:r>
            <a:r>
              <a:rPr lang="it-IT" sz="2400" dirty="0" err="1" smtClean="0"/>
              <a:t>astrophysics</a:t>
            </a:r>
            <a:r>
              <a:rPr lang="it-IT" sz="2400" dirty="0" smtClean="0"/>
              <a:t> and </a:t>
            </a:r>
            <a:r>
              <a:rPr lang="it-IT" sz="2400" dirty="0" err="1" smtClean="0"/>
              <a:t>fundamental</a:t>
            </a:r>
            <a:r>
              <a:rPr lang="it-IT" sz="2400" dirty="0" smtClean="0"/>
              <a:t> </a:t>
            </a:r>
            <a:r>
              <a:rPr lang="it-IT" sz="2400" dirty="0" err="1" smtClean="0"/>
              <a:t>physics</a:t>
            </a:r>
            <a:r>
              <a:rPr lang="it-IT" sz="2400" dirty="0" smtClean="0"/>
              <a:t>; </a:t>
            </a:r>
            <a:r>
              <a:rPr lang="it-IT" sz="2400" dirty="0" err="1" smtClean="0"/>
              <a:t>this</a:t>
            </a:r>
            <a:r>
              <a:rPr lang="it-IT" sz="2400" dirty="0" smtClean="0"/>
              <a:t> </a:t>
            </a:r>
            <a:r>
              <a:rPr lang="it-IT" sz="2400" dirty="0" err="1" smtClean="0"/>
              <a:t>model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cooperation</a:t>
            </a:r>
            <a:r>
              <a:rPr lang="it-IT" sz="2400" dirty="0" smtClean="0"/>
              <a:t> </a:t>
            </a:r>
            <a:r>
              <a:rPr lang="it-IT" sz="2400" dirty="0" err="1" smtClean="0"/>
              <a:t>has</a:t>
            </a:r>
            <a:r>
              <a:rPr lang="it-IT" sz="2400" dirty="0" smtClean="0"/>
              <a:t> </a:t>
            </a:r>
            <a:r>
              <a:rPr lang="it-IT" sz="2400" dirty="0" err="1" smtClean="0"/>
              <a:t>worked</a:t>
            </a:r>
            <a:r>
              <a:rPr lang="it-IT" sz="2400" dirty="0" smtClean="0"/>
              <a:t> </a:t>
            </a:r>
            <a:r>
              <a:rPr lang="it-IT" sz="2400" dirty="0" err="1" smtClean="0"/>
              <a:t>well</a:t>
            </a:r>
            <a:r>
              <a:rPr lang="it-IT" sz="2400" dirty="0" smtClean="0"/>
              <a:t>, and can work </a:t>
            </a:r>
            <a:r>
              <a:rPr lang="it-IT" sz="2400" dirty="0" err="1" smtClean="0"/>
              <a:t>well</a:t>
            </a:r>
            <a:r>
              <a:rPr lang="it-IT" sz="2400" dirty="0" smtClean="0"/>
              <a:t> in the future</a:t>
            </a:r>
          </a:p>
          <a:p>
            <a:pPr lvl="1">
              <a:lnSpc>
                <a:spcPct val="90000"/>
              </a:lnSpc>
            </a:pPr>
            <a:r>
              <a:rPr lang="it-IT" sz="2000" dirty="0" err="1" smtClean="0"/>
              <a:t>We</a:t>
            </a:r>
            <a:r>
              <a:rPr lang="it-IT" sz="2000" dirty="0" smtClean="0"/>
              <a:t> are </a:t>
            </a:r>
            <a:r>
              <a:rPr lang="it-IT" sz="2000" dirty="0" err="1" smtClean="0"/>
              <a:t>confident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this</a:t>
            </a:r>
            <a:r>
              <a:rPr lang="it-IT" sz="2000" dirty="0" smtClean="0"/>
              <a:t> </a:t>
            </a:r>
            <a:r>
              <a:rPr lang="it-IT" sz="2000" dirty="0" err="1" smtClean="0"/>
              <a:t>exchange</a:t>
            </a:r>
            <a:r>
              <a:rPr lang="it-IT" sz="2000" dirty="0" smtClean="0"/>
              <a:t> </a:t>
            </a:r>
            <a:r>
              <a:rPr lang="it-IT" sz="2000" dirty="0" err="1" smtClean="0"/>
              <a:t>between</a:t>
            </a:r>
            <a:r>
              <a:rPr lang="it-IT" sz="2000" dirty="0" smtClean="0"/>
              <a:t> </a:t>
            </a:r>
            <a:r>
              <a:rPr lang="it-IT" sz="2000" dirty="0" err="1" smtClean="0"/>
              <a:t>complementary</a:t>
            </a:r>
            <a:r>
              <a:rPr lang="it-IT" sz="2000" dirty="0" smtClean="0"/>
              <a:t> </a:t>
            </a:r>
            <a:r>
              <a:rPr lang="it-IT" sz="2000" dirty="0" err="1" smtClean="0"/>
              <a:t>worlds</a:t>
            </a:r>
            <a:r>
              <a:rPr lang="it-IT" sz="2000" dirty="0" smtClean="0"/>
              <a:t> </a:t>
            </a:r>
            <a:r>
              <a:rPr lang="it-IT" sz="2000" dirty="0" err="1" smtClean="0"/>
              <a:t>will</a:t>
            </a:r>
            <a:r>
              <a:rPr lang="it-IT" sz="2000" dirty="0" smtClean="0"/>
              <a:t> </a:t>
            </a:r>
            <a:r>
              <a:rPr lang="it-IT" sz="2000" dirty="0" err="1" smtClean="0"/>
              <a:t>be</a:t>
            </a:r>
            <a:r>
              <a:rPr lang="it-IT" sz="2000" dirty="0" smtClean="0"/>
              <a:t> </a:t>
            </a:r>
            <a:r>
              <a:rPr lang="it-IT" sz="2000" dirty="0" err="1" smtClean="0"/>
              <a:t>useful</a:t>
            </a:r>
            <a:r>
              <a:rPr lang="it-IT" sz="2000" dirty="0" smtClean="0"/>
              <a:t>, </a:t>
            </a:r>
            <a:r>
              <a:rPr lang="it-IT" sz="2000" dirty="0" err="1" smtClean="0"/>
              <a:t>as</a:t>
            </a:r>
            <a:r>
              <a:rPr lang="it-IT" sz="2000" dirty="0" smtClean="0"/>
              <a:t> </a:t>
            </a:r>
            <a:r>
              <a:rPr lang="it-IT" sz="2000" dirty="0" err="1" smtClean="0"/>
              <a:t>history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particle</a:t>
            </a:r>
            <a:r>
              <a:rPr lang="it-IT" sz="2000" dirty="0" smtClean="0"/>
              <a:t> </a:t>
            </a:r>
            <a:r>
              <a:rPr lang="it-IT" sz="2000" dirty="0" err="1" smtClean="0"/>
              <a:t>physics</a:t>
            </a:r>
            <a:r>
              <a:rPr lang="it-IT" sz="2000" dirty="0" smtClean="0"/>
              <a:t> </a:t>
            </a:r>
            <a:r>
              <a:rPr lang="it-IT" sz="2000" dirty="0" err="1" smtClean="0"/>
              <a:t>demonstrated</a:t>
            </a:r>
            <a:endParaRPr lang="it-IT" sz="2000" dirty="0" smtClean="0"/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400" i="1" dirty="0" smtClean="0">
                <a:solidFill>
                  <a:srgbClr val="0000FF"/>
                </a:solidFill>
              </a:rPr>
              <a:t>Cosmic Rays: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i="1" dirty="0" smtClean="0">
                <a:solidFill>
                  <a:srgbClr val="0000FF"/>
                </a:solidFill>
              </a:rPr>
              <a:t>SNR as galactic sources established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600" i="1" dirty="0" smtClean="0">
                <a:solidFill>
                  <a:srgbClr val="0000FF"/>
                </a:solidFill>
              </a:rPr>
              <a:t>Astronomy with charged CR is difficult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600" i="1" dirty="0" smtClean="0">
                <a:solidFill>
                  <a:srgbClr val="0000FF"/>
                </a:solidFill>
              </a:rPr>
              <a:t>Astronomy with neutrinos will be difficult</a:t>
            </a:r>
          </a:p>
          <a:p>
            <a:pPr lvl="2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600" i="1" dirty="0" smtClean="0">
                <a:solidFill>
                  <a:srgbClr val="0000FF"/>
                </a:solidFill>
              </a:rPr>
              <a:t>VHE photons can be the pathfinder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</a:rPr>
              <a:t>Still no detection of DM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54" dirty="0" smtClean="0">
                <a:solidFill>
                  <a:srgbClr val="0000FF"/>
                </a:solidFill>
              </a:rPr>
              <a:t>The information from no detection is not as good as for accelerators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</a:rPr>
              <a:t>A few clouds might hide new physics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</a:rPr>
              <a:t>Photon propagation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/>
              <a:t>Rich fundamental science (and astronomy/astrophysics) from gamma rays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cs typeface="ＭＳ Ｐゴシック" charset="-128"/>
              </a:rPr>
              <a:t>HEA is exploring regions beyond the reach of accelerators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cs typeface="ＭＳ Ｐゴシック" charset="-128"/>
              </a:rPr>
              <a:t>A “simple” extension of present detectors is in progress: CTA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Alessandro De Angelis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13_2_l_m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74A07-19B1-684F-A5FA-B88837D0E76F}" type="slidenum">
              <a:rPr lang="en-GB" smtClean="0">
                <a:latin typeface="Times New Roman" pitchFamily="-108" charset="0"/>
              </a:rPr>
              <a:pPr/>
              <a:t>62</a:t>
            </a:fld>
            <a:endParaRPr lang="en-GB" smtClean="0">
              <a:latin typeface="Times New Roman" pitchFamily="-10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76200" y="990600"/>
            <a:ext cx="9372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BACKUP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mtClean="0"/>
              <a:t>Supernovae may be source of particles up to &gt;10</a:t>
            </a:r>
            <a:r>
              <a:rPr lang="en-US" baseline="30000" smtClean="0"/>
              <a:t>15</a:t>
            </a:r>
            <a:r>
              <a:rPr lang="en-US" smtClean="0"/>
              <a:t> eV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mtClean="0"/>
              <a:t>Nuclei receive energy from the shock wave of the supernova explosion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mtClean="0"/>
              <a:t>The sources for ultrahigh cosmic rays are extragalactic: probably, AGN (and GRB?)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mtClean="0"/>
              <a:t>Galactic (~1000 nG) and extragalactic (~0.1 nG?) fields make it difficult to observe directly the sources of CR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mtClean="0"/>
              <a:t>Gamma rays?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mtClean="0"/>
          </a:p>
        </p:txBody>
      </p:sp>
      <p:sp>
        <p:nvSpPr>
          <p:cNvPr id="5632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mtClean="0"/>
              <a:t>Origin of V(HE) Cosmic Rays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6248400" y="0"/>
            <a:ext cx="2895600" cy="6553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Remember: despite the opinion of the Fantastic 4, only ~1%-0.1% of the cosmic rays are gammas…</a:t>
            </a:r>
          </a:p>
          <a:p>
            <a:r>
              <a:rPr lang="en-US" dirty="0" smtClean="0"/>
              <a:t>(In 1998, the Human Torch called his son “Cosmic Ray” in memory of that event)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DC0663-97A1-D840-87C2-836994321683}" type="slidenum">
              <a:rPr lang="it-IT" smtClean="0"/>
              <a:pPr/>
              <a:t>64</a:t>
            </a:fld>
            <a:endParaRPr lang="it-IT" smtClean="0"/>
          </a:p>
        </p:txBody>
      </p:sp>
      <p:pic>
        <p:nvPicPr>
          <p:cNvPr id="5734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246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3886200" y="6248400"/>
            <a:ext cx="2220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Marvel 1961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51A5FC-A7DD-B246-8DBD-F998DCD4B8B5}" type="slidenum">
              <a:rPr lang="it-IT" smtClean="0"/>
              <a:pPr/>
              <a:t>65</a:t>
            </a:fld>
            <a:endParaRPr lang="it-IT" smtClean="0"/>
          </a:p>
        </p:txBody>
      </p:sp>
      <p:sp>
        <p:nvSpPr>
          <p:cNvPr id="6861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defTabSz="457200" eaLnBrk="1" hangingPunct="1"/>
            <a:r>
              <a:rPr lang="en-US" sz="3200" smtClean="0"/>
              <a:t>Connection gamma/CR</a:t>
            </a:r>
          </a:p>
        </p:txBody>
      </p:sp>
      <p:sp>
        <p:nvSpPr>
          <p:cNvPr id="68613" name="Content Placeholder 2"/>
          <p:cNvSpPr>
            <a:spLocks noGrp="1"/>
          </p:cNvSpPr>
          <p:nvPr>
            <p:ph idx="4294967295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pPr defTabSz="457200" eaLnBrk="1" hangingPunct="1">
              <a:spcBef>
                <a:spcPts val="200"/>
              </a:spcBef>
            </a:pPr>
            <a:r>
              <a:rPr lang="en-GB" sz="2400" dirty="0" smtClean="0"/>
              <a:t>Study of target-accelerator systems: pinpointing sources of cosmic rays up to the knee</a:t>
            </a:r>
            <a:r>
              <a:rPr lang="en-GB" sz="2000" dirty="0" smtClean="0">
                <a:solidFill>
                  <a:srgbClr val="0066CC"/>
                </a:solidFill>
              </a:rPr>
              <a:t> </a:t>
            </a:r>
            <a:endParaRPr lang="en-US" sz="2000" dirty="0" smtClean="0"/>
          </a:p>
          <a:p>
            <a:pPr lvl="1" defTabSz="457200" eaLnBrk="1" hangingPunct="1">
              <a:spcBef>
                <a:spcPts val="200"/>
              </a:spcBef>
            </a:pPr>
            <a:r>
              <a:rPr lang="en-US" sz="2000" dirty="0" smtClean="0"/>
              <a:t>New “fresh” cosmic rays interacting with matter near the source OR…</a:t>
            </a:r>
          </a:p>
          <a:p>
            <a:pPr defTabSz="457200"/>
            <a:r>
              <a:rPr lang="en-US" sz="2400" dirty="0" smtClean="0"/>
              <a:t>pp -&gt; n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-&gt; 2n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g</a:t>
            </a:r>
          </a:p>
          <a:p>
            <a:pPr defTabSz="457200">
              <a:buFontTx/>
              <a:buNone/>
            </a:pPr>
            <a:r>
              <a:rPr lang="en-US" sz="2400" dirty="0" smtClean="0"/>
              <a:t>	Secondary </a:t>
            </a:r>
            <a:r>
              <a:rPr lang="en-US" sz="2400" dirty="0" err="1" smtClean="0"/>
              <a:t>γ</a:t>
            </a:r>
            <a:r>
              <a:rPr lang="en-US" sz="2400" dirty="0" smtClean="0"/>
              <a:t> -rays have ~ 1/10 of the energy of the primary </a:t>
            </a:r>
            <a:r>
              <a:rPr lang="en-US" sz="2400" dirty="0" err="1" smtClean="0"/>
              <a:t>p</a:t>
            </a:r>
            <a:endParaRPr lang="en-US" sz="2400" dirty="0" smtClean="0"/>
          </a:p>
          <a:p>
            <a:pPr defTabSz="457200"/>
            <a:endParaRPr lang="en-US" sz="2400" dirty="0" smtClean="0"/>
          </a:p>
          <a:p>
            <a:pPr defTabSz="457200"/>
            <a:endParaRPr lang="en-US" sz="2400" dirty="0" smtClean="0"/>
          </a:p>
          <a:p>
            <a:pPr defTabSz="457200"/>
            <a:r>
              <a:rPr lang="en-US" sz="2400" dirty="0" smtClean="0"/>
              <a:t>For a power-law proton distribution the </a:t>
            </a:r>
            <a:r>
              <a:rPr lang="en-US" sz="2400" dirty="0" err="1" smtClean="0"/>
              <a:t>γ</a:t>
            </a:r>
            <a:r>
              <a:rPr lang="en-US" sz="2400" dirty="0" smtClean="0"/>
              <a:t> -ray distribution is again a power law with the same spectral index</a:t>
            </a:r>
          </a:p>
          <a:p>
            <a:pPr lvl="1" defTabSz="457200"/>
            <a:r>
              <a:rPr lang="en-US" sz="2000" dirty="0" smtClean="0"/>
              <a:t>This property should not be misinterpreted in the sense of a delta-function approximation: in general the </a:t>
            </a:r>
            <a:r>
              <a:rPr lang="en-US" sz="2000" dirty="0" err="1" smtClean="0"/>
              <a:t>γ</a:t>
            </a:r>
            <a:r>
              <a:rPr lang="en-US" sz="2000" dirty="0" smtClean="0"/>
              <a:t> -ray spectrum at energy Eγ does not trace the proton spectrum at energy </a:t>
            </a:r>
            <a:r>
              <a:rPr lang="en-US" sz="2000" dirty="0" err="1" smtClean="0"/>
              <a:t>Ep/f</a:t>
            </a:r>
            <a:r>
              <a:rPr lang="en-US" sz="2000" dirty="0" smtClean="0"/>
              <a:t>. </a:t>
            </a:r>
          </a:p>
          <a:p>
            <a:pPr lvl="2" defTabSz="457200"/>
            <a:r>
              <a:rPr lang="en-US" sz="1600" dirty="0" smtClean="0"/>
              <a:t>any feature in the proton spectrum will reappear smoothed in the </a:t>
            </a:r>
            <a:r>
              <a:rPr lang="en-US" sz="1600" dirty="0" err="1" smtClean="0"/>
              <a:t>γ</a:t>
            </a:r>
            <a:r>
              <a:rPr lang="en-US" sz="1600" dirty="0" smtClean="0"/>
              <a:t> -ray spectrum (e.g., an exponential cutoff in the proton spectrum, </a:t>
            </a:r>
            <a:r>
              <a:rPr lang="en-US" sz="1600" dirty="0" err="1" smtClean="0"/>
              <a:t>exp(−Ep/E</a:t>
            </a:r>
            <a:r>
              <a:rPr lang="en-US" sz="1600" baseline="-25000" dirty="0" err="1" smtClean="0"/>
              <a:t>cut</a:t>
            </a:r>
            <a:r>
              <a:rPr lang="en-US" sz="1600" dirty="0" smtClean="0"/>
              <a:t>), is transformed into a sub-exponential, exp[−(16Eγ /E</a:t>
            </a:r>
            <a:r>
              <a:rPr lang="en-US" sz="1600" baseline="-25000" dirty="0" smtClean="0"/>
              <a:t>cut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1/2</a:t>
            </a:r>
            <a:r>
              <a:rPr lang="en-US" sz="1600" dirty="0" smtClean="0"/>
              <a:t>]</a:t>
            </a:r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2819400" y="3048000"/>
          <a:ext cx="2801938" cy="838200"/>
        </p:xfrm>
        <a:graphic>
          <a:graphicData uri="http://schemas.openxmlformats.org/presentationml/2006/ole">
            <p:oleObj spid="_x0000_s268290" name="Equation" r:id="rId4" imgW="1612900" imgH="482600" progId="Equation.3">
              <p:embed/>
            </p:oleObj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0"/>
            <a:ext cx="5613400" cy="899583"/>
          </a:xfrm>
        </p:spPr>
        <p:txBody>
          <a:bodyPr>
            <a:noAutofit/>
          </a:bodyPr>
          <a:lstStyle/>
          <a:p>
            <a:r>
              <a:rPr lang="en-US" sz="3200" dirty="0" smtClean="0"/>
              <a:t>Sources of CR up to the knee </a:t>
            </a:r>
            <a:br>
              <a:rPr lang="en-US" sz="3200" dirty="0" smtClean="0"/>
            </a:br>
            <a:r>
              <a:rPr lang="en-US" sz="2400" dirty="0" smtClean="0"/>
              <a:t>Cherenkov telescopes &amp; gamma satellites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990600"/>
            <a:ext cx="4711627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Evidence that SNR are sources of CR up to ~1000 TeV (</a:t>
            </a:r>
            <a:r>
              <a:rPr lang="en-US" sz="2400" dirty="0" smtClean="0">
                <a:solidFill>
                  <a:srgbClr val="FF0000"/>
                </a:solidFill>
              </a:rPr>
              <a:t>almost the knee</a:t>
            </a:r>
            <a:r>
              <a:rPr lang="en-US" sz="2400" dirty="0" smtClean="0"/>
              <a:t>) came from morphology studies of RX J1713-3946  (H.E.S.S. 2004)</a:t>
            </a:r>
          </a:p>
          <a:p>
            <a:r>
              <a:rPr lang="en-US" sz="2400" dirty="0" smtClean="0"/>
              <a:t>Striking evidence from the morphology of SNR IC443 (MAGIC + Fermi/Agile 2010)</a:t>
            </a:r>
            <a:endParaRPr lang="en-US" sz="2400" dirty="0"/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82404"/>
            <a:ext cx="2882900" cy="277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1930401" y="5411786"/>
            <a:ext cx="2044703" cy="268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1689101" y="4749800"/>
            <a:ext cx="1649162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3338263" y="4340225"/>
            <a:ext cx="722811" cy="61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Fermi,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Egret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3938660" y="5092700"/>
            <a:ext cx="772967" cy="61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Magic,</a:t>
            </a:r>
          </a:p>
          <a:p>
            <a:pPr algn="ctr"/>
            <a:r>
              <a:rPr lang="en-US" dirty="0" err="1">
                <a:solidFill>
                  <a:srgbClr val="008000"/>
                </a:solidFill>
              </a:rPr>
              <a:t>Veritas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9100" y="6197600"/>
            <a:ext cx="77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IC443</a:t>
            </a:r>
            <a:endParaRPr lang="en-US" sz="2000" dirty="0">
              <a:latin typeface="+mn-lt"/>
            </a:endParaRPr>
          </a:p>
        </p:txBody>
      </p:sp>
      <p:grpSp>
        <p:nvGrpSpPr>
          <p:cNvPr id="4" name="Group 17"/>
          <p:cNvGrpSpPr/>
          <p:nvPr/>
        </p:nvGrpSpPr>
        <p:grpSpPr>
          <a:xfrm>
            <a:off x="5384800" y="3862387"/>
            <a:ext cx="3314700" cy="3148013"/>
            <a:chOff x="5384800" y="3623468"/>
            <a:chExt cx="3314700" cy="3148013"/>
          </a:xfrm>
        </p:grpSpPr>
        <p:pic>
          <p:nvPicPr>
            <p:cNvPr id="5" name="Picture 3" descr="cloud"/>
            <p:cNvPicPr>
              <a:picLocks noChangeAspect="1" noChangeArrowheads="1"/>
            </p:cNvPicPr>
            <p:nvPr/>
          </p:nvPicPr>
          <p:blipFill>
            <a:blip r:embed="rId3"/>
            <a:srcRect r="35436"/>
            <a:stretch>
              <a:fillRect/>
            </a:stretch>
          </p:blipFill>
          <p:spPr bwMode="auto">
            <a:xfrm>
              <a:off x="5384800" y="3623468"/>
              <a:ext cx="3022600" cy="3148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8128000" y="4082404"/>
              <a:ext cx="571500" cy="667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F7C4-C37E-444D-A2EE-BADE4505334E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0"/>
            <a:ext cx="3761317" cy="373380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304800" algn="l"/>
                <a:tab pos="762000" algn="l"/>
                <a:tab pos="1219200" algn="l"/>
                <a:tab pos="1676400" algn="l"/>
                <a:tab pos="2133600" algn="l"/>
                <a:tab pos="2590800" algn="l"/>
                <a:tab pos="3048000" algn="l"/>
                <a:tab pos="3505200" algn="l"/>
                <a:tab pos="3962400" algn="l"/>
                <a:tab pos="4419600" algn="l"/>
                <a:tab pos="4876800" algn="l"/>
                <a:tab pos="5334000" algn="l"/>
                <a:tab pos="5791200" algn="l"/>
                <a:tab pos="6248400" algn="l"/>
                <a:tab pos="6705600" algn="l"/>
                <a:tab pos="7162800" algn="l"/>
                <a:tab pos="7620000" algn="l"/>
                <a:tab pos="8077200" algn="l"/>
                <a:tab pos="8534400" algn="l"/>
                <a:tab pos="8991600" algn="l"/>
              </a:tabLst>
            </a:pPr>
            <a:r>
              <a:rPr lang="en-GB"/>
              <a:t> </a:t>
            </a:r>
          </a:p>
        </p:txBody>
      </p:sp>
      <p:pic>
        <p:nvPicPr>
          <p:cNvPr id="711692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836613"/>
            <a:ext cx="3922713" cy="3235325"/>
          </a:xfrm>
          <a:ln/>
        </p:spPr>
      </p:pic>
      <p:sp>
        <p:nvSpPr>
          <p:cNvPr id="711684" name="Rectangle 4"/>
          <p:cNvSpPr>
            <a:spLocks noChangeArrowheads="1"/>
          </p:cNvSpPr>
          <p:nvPr/>
        </p:nvSpPr>
        <p:spPr bwMode="auto">
          <a:xfrm>
            <a:off x="250825" y="188913"/>
            <a:ext cx="8713788" cy="531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spcBef>
                <a:spcPct val="0"/>
              </a:spcBef>
              <a:buClr>
                <a:srgbClr val="24459C"/>
              </a:buClr>
              <a:buFont typeface="Arial" charset="0"/>
              <a:buNone/>
              <a:tabLst>
                <a:tab pos="0" algn="l"/>
                <a:tab pos="304800" algn="l"/>
                <a:tab pos="762000" algn="l"/>
                <a:tab pos="1219200" algn="l"/>
                <a:tab pos="1676400" algn="l"/>
                <a:tab pos="2133600" algn="l"/>
                <a:tab pos="2590800" algn="l"/>
                <a:tab pos="3048000" algn="l"/>
                <a:tab pos="3505200" algn="l"/>
                <a:tab pos="3962400" algn="l"/>
                <a:tab pos="4419600" algn="l"/>
                <a:tab pos="4876800" algn="l"/>
                <a:tab pos="5334000" algn="l"/>
                <a:tab pos="5791200" algn="l"/>
                <a:tab pos="6248400" algn="l"/>
                <a:tab pos="6705600" algn="l"/>
                <a:tab pos="7162800" algn="l"/>
                <a:tab pos="7620000" algn="l"/>
                <a:tab pos="8077200" algn="l"/>
                <a:tab pos="8534400" algn="l"/>
                <a:tab pos="8991600" algn="l"/>
              </a:tabLst>
            </a:pPr>
            <a:r>
              <a:rPr lang="en-GB" sz="3200" dirty="0">
                <a:solidFill>
                  <a:srgbClr val="FF0000"/>
                </a:solidFill>
                <a:latin typeface="Arial Unicode MS" charset="0"/>
              </a:rPr>
              <a:t> Molecular</a:t>
            </a:r>
            <a:r>
              <a:rPr lang="en-GB" sz="3200" dirty="0" smtClean="0">
                <a:solidFill>
                  <a:srgbClr val="FF0000"/>
                </a:solidFill>
                <a:latin typeface="Arial Unicode MS" charset="0"/>
              </a:rPr>
              <a:t> clouds </a:t>
            </a:r>
            <a:r>
              <a:rPr lang="en-GB" sz="3200" dirty="0">
                <a:solidFill>
                  <a:srgbClr val="FF0000"/>
                </a:solidFill>
                <a:latin typeface="Arial Unicode MS" charset="0"/>
              </a:rPr>
              <a:t>close </a:t>
            </a:r>
            <a:r>
              <a:rPr lang="en-GB" sz="3200" dirty="0" smtClean="0">
                <a:solidFill>
                  <a:srgbClr val="FF0000"/>
                </a:solidFill>
                <a:latin typeface="Arial Unicode MS" charset="0"/>
              </a:rPr>
              <a:t>to </a:t>
            </a:r>
            <a:r>
              <a:rPr lang="en-GB" sz="3200" dirty="0">
                <a:solidFill>
                  <a:srgbClr val="FF0000"/>
                </a:solidFill>
                <a:latin typeface="Arial Unicode MS" charset="0"/>
              </a:rPr>
              <a:t>IC </a:t>
            </a:r>
            <a:r>
              <a:rPr lang="en-GB" sz="3200" dirty="0" smtClean="0">
                <a:solidFill>
                  <a:srgbClr val="FF0000"/>
                </a:solidFill>
                <a:latin typeface="Arial Unicode MS" charset="0"/>
              </a:rPr>
              <a:t>443, W51</a:t>
            </a:r>
            <a:endParaRPr lang="en-GB" sz="3200" dirty="0">
              <a:solidFill>
                <a:srgbClr val="FF0000"/>
              </a:solidFill>
              <a:latin typeface="Arial Unicode MS" charset="0"/>
            </a:endParaRPr>
          </a:p>
        </p:txBody>
      </p:sp>
      <p:pic>
        <p:nvPicPr>
          <p:cNvPr id="711694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932363" y="4386263"/>
            <a:ext cx="3922712" cy="2471737"/>
          </a:xfrm>
          <a:ln/>
        </p:spPr>
      </p:pic>
      <p:sp>
        <p:nvSpPr>
          <p:cNvPr id="711697" name="Rectangle 17"/>
          <p:cNvSpPr>
            <a:spLocks noChangeArrowheads="1"/>
          </p:cNvSpPr>
          <p:nvPr/>
        </p:nvSpPr>
        <p:spPr bwMode="auto">
          <a:xfrm>
            <a:off x="0" y="476250"/>
            <a:ext cx="5029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 sz="2000" dirty="0" smtClean="0">
              <a:solidFill>
                <a:schemeClr val="tx1"/>
              </a:solidFill>
              <a:latin typeface="Arial Unicode MS" charset="0"/>
            </a:endParaRPr>
          </a:p>
          <a:p>
            <a:pPr>
              <a:buFontTx/>
              <a:buChar char="•"/>
            </a:pP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baseline="30000" dirty="0">
                <a:solidFill>
                  <a:schemeClr val="tx1"/>
                </a:solidFill>
                <a:latin typeface="Arial Unicode MS" charset="0"/>
              </a:rPr>
              <a:t>12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CO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emission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line</a:t>
            </a: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 2001 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(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cyan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line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)</a:t>
            </a:r>
            <a:endParaRPr lang="it-IT" sz="2000" dirty="0" smtClean="0">
              <a:solidFill>
                <a:schemeClr val="tx1"/>
              </a:solidFill>
              <a:latin typeface="Arial Unicode MS" charset="0"/>
            </a:endParaRPr>
          </a:p>
          <a:p>
            <a:pPr>
              <a:buFontTx/>
              <a:buChar char="•"/>
            </a:pP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 Unicode MS" charset="0"/>
              </a:rPr>
              <a:t>contours</a:t>
            </a: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of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20 cm VLA radio data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from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Condon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et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al. (1998) (green)</a:t>
            </a:r>
            <a:endParaRPr lang="it-IT" sz="2000" dirty="0" smtClean="0">
              <a:solidFill>
                <a:schemeClr val="tx1"/>
              </a:solidFill>
              <a:latin typeface="Arial Unicode MS" charset="0"/>
            </a:endParaRPr>
          </a:p>
          <a:p>
            <a:pPr>
              <a:buFontTx/>
              <a:buChar char="•"/>
            </a:pP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 1720 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MHz OH maser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indication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for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a shock in a high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matter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density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environment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(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black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point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)</a:t>
            </a:r>
            <a:endParaRPr lang="it-IT" sz="2000" dirty="0" smtClean="0">
              <a:solidFill>
                <a:schemeClr val="tx1"/>
              </a:solidFill>
              <a:latin typeface="Arial Unicode MS" charset="0"/>
            </a:endParaRPr>
          </a:p>
          <a:p>
            <a:pPr>
              <a:buFontTx/>
              <a:buChar char="•"/>
            </a:pP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 Unicode MS" charset="0"/>
              </a:rPr>
              <a:t>X-ray</a:t>
            </a: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contours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from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Rosat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(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purple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) (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Asaoka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&amp;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Aschenbach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1994) </a:t>
            </a:r>
            <a:endParaRPr lang="it-IT" sz="2000" dirty="0" smtClean="0">
              <a:solidFill>
                <a:schemeClr val="tx1"/>
              </a:solidFill>
              <a:latin typeface="Arial Unicode MS" charset="0"/>
            </a:endParaRPr>
          </a:p>
          <a:p>
            <a:pPr>
              <a:buFontTx/>
              <a:buChar char="•"/>
            </a:pP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 Gamma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–ray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contours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from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EGRET 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(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Hartman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et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al. 1999) (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black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)</a:t>
            </a:r>
          </a:p>
          <a:p>
            <a:pPr>
              <a:buFontTx/>
              <a:buChar char="•"/>
            </a:pPr>
            <a:r>
              <a:rPr lang="it-IT" sz="2000" dirty="0" err="1" smtClean="0">
                <a:solidFill>
                  <a:schemeClr val="tx1"/>
                </a:solidFill>
                <a:latin typeface="Arial Unicode MS" charset="0"/>
              </a:rPr>
              <a:t>g-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ray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excess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coincides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with</a:t>
            </a:r>
            <a:r>
              <a:rPr lang="it-IT" sz="2000" dirty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 Unicode MS" charset="0"/>
              </a:rPr>
              <a:t>cloud</a:t>
            </a:r>
            <a:r>
              <a:rPr lang="it-IT" sz="2000" dirty="0" smtClean="0">
                <a:solidFill>
                  <a:schemeClr val="tx1"/>
                </a:solidFill>
                <a:latin typeface="Arial Unicode MS" charset="0"/>
              </a:rPr>
              <a:t> </a:t>
            </a:r>
          </a:p>
          <a:p>
            <a:pPr>
              <a:buFontTx/>
              <a:buChar char="•"/>
            </a:pPr>
            <a:endParaRPr lang="it-IT" sz="2000" dirty="0">
              <a:solidFill>
                <a:schemeClr val="tx1"/>
              </a:solidFill>
              <a:latin typeface="Arial Unicode MS" charset="0"/>
            </a:endParaRPr>
          </a:p>
        </p:txBody>
      </p:sp>
      <p:sp>
        <p:nvSpPr>
          <p:cNvPr id="711698" name="Rectangle 18"/>
          <p:cNvSpPr>
            <a:spLocks noChangeArrowheads="1"/>
          </p:cNvSpPr>
          <p:nvPr/>
        </p:nvSpPr>
        <p:spPr bwMode="auto">
          <a:xfrm>
            <a:off x="5508625" y="4005263"/>
            <a:ext cx="296862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/>
              <a:t>[</a:t>
            </a:r>
            <a:r>
              <a:rPr lang="it-IT" sz="1600">
                <a:solidFill>
                  <a:schemeClr val="tx1"/>
                </a:solidFill>
              </a:rPr>
              <a:t>Albert et al. ApJ 664L 87A 2007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4252782"/>
            <a:ext cx="2514600" cy="25582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6239956"/>
            <a:ext cx="22008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W51: gamma rays come from a </a:t>
            </a:r>
          </a:p>
          <a:p>
            <a:r>
              <a:rPr lang="en-US" sz="1100" i="1" dirty="0" smtClean="0">
                <a:solidFill>
                  <a:schemeClr val="bg1"/>
                </a:solidFill>
              </a:rPr>
              <a:t>molecular cloud separated from the pulsar</a:t>
            </a:r>
            <a:endParaRPr lang="en-US" sz="11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morphology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SED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9"/>
          <p:cNvPicPr>
            <a:picLocks noChangeAspect="1"/>
          </p:cNvPicPr>
          <p:nvPr/>
        </p:nvPicPr>
        <p:blipFill>
          <a:blip r:embed="rId3"/>
          <a:srcRect t="8696"/>
          <a:stretch>
            <a:fillRect/>
          </a:stretch>
        </p:blipFill>
        <p:spPr bwMode="auto">
          <a:xfrm>
            <a:off x="5311775" y="1219200"/>
            <a:ext cx="40608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0"/>
            <a:ext cx="3810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gamma rays reach us?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80C6A-7A0B-334A-91B2-87C9C79E0AB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6" name="Picture 3" descr="gamma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33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7543800" y="3629799"/>
            <a:ext cx="1524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67600" y="358140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Galactic Centre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(9 </a:t>
            </a:r>
            <a:r>
              <a:rPr lang="en-US" sz="1200" dirty="0" err="1" smtClean="0">
                <a:solidFill>
                  <a:srgbClr val="FF0000"/>
                </a:solidFill>
                <a:latin typeface="+mj-lt"/>
              </a:rPr>
              <a:t>kpc</a:t>
            </a:r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ttangolo 2"/>
          <p:cNvSpPr/>
          <p:nvPr/>
        </p:nvSpPr>
        <p:spPr>
          <a:xfrm>
            <a:off x="829204" y="284096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US" sz="2000" b="1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Symbol" charset="0"/>
                <a:ea typeface="ＭＳ Ｐゴシック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(</a:t>
            </a:r>
            <a:r>
              <a:rPr lang="en-US" sz="2000" b="1" dirty="0" err="1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E,z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) = 1      </a:t>
            </a:r>
            <a:r>
              <a:rPr lang="en-US" sz="2000" b="1" dirty="0" smtClean="0">
                <a:latin typeface="Symbol" charset="0"/>
                <a:ea typeface="ＭＳ Ｐゴシック" charset="0"/>
              </a:rPr>
              <a:t>g</a:t>
            </a:r>
            <a:r>
              <a:rPr lang="en-US" sz="2000" b="1" dirty="0" smtClean="0">
                <a:latin typeface="Arial" charset="0"/>
                <a:ea typeface="ＭＳ Ｐゴシック" charset="0"/>
              </a:rPr>
              <a:t> – ray horizon</a:t>
            </a:r>
          </a:p>
        </p:txBody>
      </p:sp>
      <p:grpSp>
        <p:nvGrpSpPr>
          <p:cNvPr id="14" name="Gruppo 31"/>
          <p:cNvGrpSpPr/>
          <p:nvPr/>
        </p:nvGrpSpPr>
        <p:grpSpPr>
          <a:xfrm>
            <a:off x="589446" y="3407718"/>
            <a:ext cx="3845433" cy="3405025"/>
            <a:chOff x="134646" y="3452975"/>
            <a:chExt cx="3845433" cy="3405025"/>
          </a:xfrm>
        </p:grpSpPr>
        <p:pic>
          <p:nvPicPr>
            <p:cNvPr id="15" name="Picture 4" descr="Picture 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700" y="3452975"/>
              <a:ext cx="3645379" cy="3068813"/>
            </a:xfrm>
            <a:prstGeom prst="rect">
              <a:avLst/>
            </a:prstGeom>
          </p:spPr>
        </p:pic>
        <p:sp>
          <p:nvSpPr>
            <p:cNvPr id="16" name="TextBox 5"/>
            <p:cNvSpPr txBox="1"/>
            <p:nvPr/>
          </p:nvSpPr>
          <p:spPr>
            <a:xfrm>
              <a:off x="1799084" y="5920790"/>
              <a:ext cx="1685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De Angelis, </a:t>
              </a:r>
              <a:r>
                <a:rPr lang="en-US" sz="800" dirty="0" err="1" smtClean="0"/>
                <a:t>Galanti</a:t>
              </a:r>
              <a:r>
                <a:rPr lang="en-US" sz="800" dirty="0"/>
                <a:t>,</a:t>
              </a:r>
              <a:r>
                <a:rPr lang="en-US" sz="800" dirty="0" smtClean="0"/>
                <a:t> </a:t>
              </a:r>
              <a:r>
                <a:rPr lang="en-US" sz="800" dirty="0" err="1" smtClean="0"/>
                <a:t>Roncadelli</a:t>
              </a:r>
              <a:r>
                <a:rPr lang="en-US" sz="800" dirty="0" smtClean="0"/>
                <a:t> 2011</a:t>
              </a:r>
            </a:p>
            <a:p>
              <a:r>
                <a:rPr lang="en-US" sz="800" dirty="0"/>
                <a:t>w</a:t>
              </a:r>
              <a:r>
                <a:rPr lang="en-US" sz="800" dirty="0" smtClean="0"/>
                <a:t>ith </a:t>
              </a:r>
              <a:r>
                <a:rPr lang="en-US" sz="800" dirty="0" err="1" smtClean="0"/>
                <a:t>Franceschini</a:t>
              </a:r>
              <a:r>
                <a:rPr lang="en-US" sz="800" dirty="0" smtClean="0"/>
                <a:t> EBL modeling</a:t>
              </a:r>
              <a:endParaRPr lang="en-US" sz="800" dirty="0"/>
            </a:p>
          </p:txBody>
        </p:sp>
        <p:cxnSp>
          <p:nvCxnSpPr>
            <p:cNvPr id="17" name="Straight Connector 7"/>
            <p:cNvCxnSpPr/>
            <p:nvPr/>
          </p:nvCxnSpPr>
          <p:spPr>
            <a:xfrm rot="16200000" flipH="1">
              <a:off x="-136808" y="4960712"/>
              <a:ext cx="2639596" cy="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0"/>
            <p:cNvCxnSpPr/>
            <p:nvPr/>
          </p:nvCxnSpPr>
          <p:spPr>
            <a:xfrm rot="16200000" flipH="1">
              <a:off x="-352524" y="5003437"/>
              <a:ext cx="2554147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5"/>
            <p:cNvSpPr txBox="1"/>
            <p:nvPr/>
          </p:nvSpPr>
          <p:spPr>
            <a:xfrm rot="5400000">
              <a:off x="584488" y="4132546"/>
              <a:ext cx="904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30 </a:t>
              </a:r>
              <a:r>
                <a:rPr lang="en-US" sz="1800" dirty="0" err="1" smtClean="0"/>
                <a:t>GeV</a:t>
              </a:r>
              <a:endParaRPr lang="en-US" sz="1800" dirty="0"/>
            </a:p>
          </p:txBody>
        </p:sp>
        <p:sp>
          <p:nvSpPr>
            <p:cNvPr id="20" name="TextBox 16"/>
            <p:cNvSpPr txBox="1"/>
            <p:nvPr/>
          </p:nvSpPr>
          <p:spPr>
            <a:xfrm rot="5400000">
              <a:off x="819913" y="4532038"/>
              <a:ext cx="1020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100 </a:t>
              </a:r>
              <a:r>
                <a:rPr lang="en-US" sz="1800" dirty="0" err="1" smtClean="0"/>
                <a:t>GeV</a:t>
              </a:r>
              <a:endParaRPr lang="en-US" sz="1800" dirty="0"/>
            </a:p>
          </p:txBody>
        </p:sp>
        <p:sp>
          <p:nvSpPr>
            <p:cNvPr id="21" name="CasellaDiTesto 7"/>
            <p:cNvSpPr txBox="1"/>
            <p:nvPr/>
          </p:nvSpPr>
          <p:spPr>
            <a:xfrm rot="16200000">
              <a:off x="-239097" y="3883151"/>
              <a:ext cx="114759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redshift z</a:t>
              </a:r>
              <a:endParaRPr lang="en-US" sz="2000" dirty="0"/>
            </a:p>
          </p:txBody>
        </p:sp>
        <p:sp>
          <p:nvSpPr>
            <p:cNvPr id="22" name="CasellaDiTesto 8"/>
            <p:cNvSpPr txBox="1"/>
            <p:nvPr/>
          </p:nvSpPr>
          <p:spPr>
            <a:xfrm>
              <a:off x="1722956" y="6457890"/>
              <a:ext cx="2062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Symbol" charset="2"/>
                  <a:cs typeface="Symbol" charset="2"/>
                </a:rPr>
                <a:t>g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ray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energy</a:t>
              </a:r>
              <a:r>
                <a:rPr lang="it-IT" sz="2000" dirty="0" smtClean="0"/>
                <a:t> (</a:t>
              </a:r>
              <a:r>
                <a:rPr lang="it-IT" sz="2000" dirty="0" err="1" smtClean="0"/>
                <a:t>TeV</a:t>
              </a:r>
              <a:r>
                <a:rPr lang="it-IT" sz="2000" dirty="0" smtClean="0"/>
                <a:t>)</a:t>
              </a:r>
              <a:endParaRPr lang="it-IT" sz="2000" dirty="0"/>
            </a:p>
          </p:txBody>
        </p:sp>
        <p:sp>
          <p:nvSpPr>
            <p:cNvPr id="23" name="CasellaDiTesto 9"/>
            <p:cNvSpPr txBox="1"/>
            <p:nvPr/>
          </p:nvSpPr>
          <p:spPr>
            <a:xfrm>
              <a:off x="2019300" y="4657004"/>
              <a:ext cx="622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it-IT" dirty="0" smtClean="0">
                  <a:solidFill>
                    <a:srgbClr val="0000FF"/>
                  </a:solidFill>
                </a:rPr>
                <a:t> = 1</a:t>
              </a:r>
              <a:endParaRPr lang="it-IT" dirty="0">
                <a:solidFill>
                  <a:srgbClr val="0000FF"/>
                </a:solidFill>
              </a:endParaRPr>
            </a:p>
          </p:txBody>
        </p:sp>
        <p:sp>
          <p:nvSpPr>
            <p:cNvPr id="24" name="CasellaDiTesto 27"/>
            <p:cNvSpPr txBox="1"/>
            <p:nvPr/>
          </p:nvSpPr>
          <p:spPr>
            <a:xfrm>
              <a:off x="1930400" y="3726364"/>
              <a:ext cx="19415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Symbol" charset="0"/>
                <a:buChar char="t"/>
              </a:pPr>
              <a:r>
                <a:rPr lang="it-IT" sz="2000" dirty="0" smtClean="0"/>
                <a:t>&gt; 1</a:t>
              </a:r>
            </a:p>
            <a:p>
              <a:r>
                <a:rPr lang="en-US" sz="2000" dirty="0" smtClean="0"/>
                <a:t>region of opacity </a:t>
              </a:r>
              <a:endParaRPr lang="en-US" sz="2000" dirty="0"/>
            </a:p>
          </p:txBody>
        </p:sp>
        <p:cxnSp>
          <p:nvCxnSpPr>
            <p:cNvPr id="25" name="Connettore 2 30"/>
            <p:cNvCxnSpPr/>
            <p:nvPr/>
          </p:nvCxnSpPr>
          <p:spPr>
            <a:xfrm flipH="1">
              <a:off x="589446" y="5026336"/>
              <a:ext cx="335103" cy="0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4987057"/>
              </p:ext>
            </p:extLst>
          </p:nvPr>
        </p:nvGraphicFramePr>
        <p:xfrm>
          <a:off x="301625" y="5257800"/>
          <a:ext cx="4324350" cy="585818"/>
        </p:xfrm>
        <a:graphic>
          <a:graphicData uri="http://schemas.openxmlformats.org/presentationml/2006/ole">
            <p:oleObj spid="_x0000_s27650" name="Equation" r:id="rId6" imgW="1777680" imgH="241200" progId="Equation.3">
              <p:embed/>
            </p:oleObj>
          </a:graphicData>
        </a:graphic>
      </p:graphicFrame>
      <p:grpSp>
        <p:nvGrpSpPr>
          <p:cNvPr id="27" name="Group 17"/>
          <p:cNvGrpSpPr>
            <a:grpSpLocks/>
          </p:cNvGrpSpPr>
          <p:nvPr/>
        </p:nvGrpSpPr>
        <p:grpSpPr bwMode="auto">
          <a:xfrm>
            <a:off x="4877172" y="4782150"/>
            <a:ext cx="4190628" cy="1647688"/>
            <a:chOff x="1814" y="378"/>
            <a:chExt cx="3758" cy="1161"/>
          </a:xfrm>
        </p:grpSpPr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2839" y="378"/>
              <a:ext cx="2072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err="1">
                  <a:solidFill>
                    <a:srgbClr val="000000"/>
                  </a:solidFill>
                  <a:latin typeface="Symbol" pitchFamily="-108" charset="2"/>
                  <a:ea typeface="ＭＳ Ｐゴシック" pitchFamily="-108" charset="-128"/>
                  <a:cs typeface="ＭＳ Ｐゴシック" pitchFamily="-108" charset="-128"/>
                </a:rPr>
                <a:t>g</a:t>
              </a:r>
              <a:r>
                <a:rPr lang="en-US" sz="1600" baseline="-25000" dirty="0" err="1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</a:rPr>
                <a:t>VHE</a:t>
              </a:r>
              <a:r>
                <a:rPr lang="en-US" sz="2000" b="1" dirty="0" err="1">
                  <a:solidFill>
                    <a:srgbClr val="000000"/>
                  </a:solidFill>
                  <a:latin typeface="Symbol" pitchFamily="-108" charset="2"/>
                  <a:ea typeface="ＭＳ Ｐゴシック" pitchFamily="-108" charset="-128"/>
                  <a:cs typeface="ＭＳ Ｐゴシック" pitchFamily="-108" charset="-128"/>
                </a:rPr>
                <a:t>g</a:t>
              </a:r>
              <a:r>
                <a:rPr lang="en-US" sz="1600" baseline="-25000" dirty="0" err="1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</a:rPr>
                <a:t>bck</a:t>
              </a:r>
              <a:r>
                <a:rPr lang="en-US" sz="2000" b="1" dirty="0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  <a:sym typeface="Symbol" pitchFamily="-108" charset="2"/>
                </a:rPr>
                <a:t></a:t>
              </a:r>
              <a:r>
                <a:rPr lang="en-US" sz="2000" b="1" dirty="0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  <a:sym typeface="Symbol" pitchFamily="-108" charset="2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  <a:sym typeface="Symbol" pitchFamily="-108" charset="2"/>
                </a:rPr>
                <a:t>e</a:t>
              </a:r>
              <a:r>
                <a:rPr lang="en-US" sz="2000" b="1" baseline="30000" dirty="0" err="1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  <a:sym typeface="Symbol" pitchFamily="-108" charset="2"/>
                </a:rPr>
                <a:t>+</a:t>
              </a:r>
              <a:r>
                <a:rPr lang="en-US" sz="2000" b="1" dirty="0" err="1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  <a:sym typeface="Symbol" pitchFamily="-108" charset="2"/>
                </a:rPr>
                <a:t>e</a:t>
              </a:r>
              <a:r>
                <a:rPr lang="en-US" sz="2000" b="1" baseline="30000" dirty="0">
                  <a:solidFill>
                    <a:srgbClr val="000000"/>
                  </a:solidFill>
                  <a:latin typeface="Verdana" pitchFamily="-108" charset="0"/>
                  <a:ea typeface="ＭＳ Ｐゴシック" pitchFamily="-108" charset="-128"/>
                  <a:cs typeface="ＭＳ Ｐゴシック" pitchFamily="-108" charset="-128"/>
                  <a:sym typeface="Symbol" pitchFamily="-108" charset="2"/>
                </a:rPr>
                <a:t>-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2880" y="391"/>
              <a:ext cx="2084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SzPct val="70000"/>
                <a:buFont typeface="Wingdings" pitchFamily="-108" charset="2"/>
                <a:buNone/>
              </a:pPr>
              <a:endParaRPr lang="en-US" sz="1800" dirty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2087" y="1298"/>
              <a:ext cx="888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+mj-lt"/>
                  <a:ea typeface="ＭＳ Ｐゴシック" pitchFamily="-108" charset="-128"/>
                  <a:cs typeface="ＭＳ Ｐゴシック" pitchFamily="-108" charset="-128"/>
                </a:rPr>
                <a:t>Max for</a:t>
              </a:r>
              <a:r>
                <a:rPr lang="en-US" sz="1600" dirty="0">
                  <a:solidFill>
                    <a:srgbClr val="000000"/>
                  </a:solidFill>
                  <a:latin typeface="+mj-lt"/>
                  <a:ea typeface="ＭＳ Ｐゴシック" pitchFamily="-108" charset="-128"/>
                  <a:cs typeface="ＭＳ Ｐゴシック" pitchFamily="-108" charset="-128"/>
                </a:rPr>
                <a:t>:</a:t>
              </a:r>
            </a:p>
          </p:txBody>
        </p:sp>
        <p:pic>
          <p:nvPicPr>
            <p:cNvPr id="31" name="Picture 3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07" y="1207"/>
              <a:ext cx="1428" cy="332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1882" y="1071"/>
              <a:ext cx="541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it-IT" sz="1200" dirty="0">
                <a:solidFill>
                  <a:srgbClr val="000000"/>
                </a:solidFill>
                <a:latin typeface="Arial Narrow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pic>
          <p:nvPicPr>
            <p:cNvPr id="33" name="Picture 4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26" y="799"/>
              <a:ext cx="3146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44"/>
            <p:cNvSpPr txBox="1">
              <a:spLocks noChangeArrowheads="1"/>
            </p:cNvSpPr>
            <p:nvPr/>
          </p:nvSpPr>
          <p:spPr bwMode="auto">
            <a:xfrm>
              <a:off x="1814" y="821"/>
              <a:ext cx="820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SzPct val="70000"/>
                <a:buFont typeface="Wingdings" pitchFamily="-108" charset="2"/>
                <a:buNone/>
              </a:pPr>
              <a:r>
                <a:rPr lang="en-US" sz="1600" dirty="0" err="1">
                  <a:solidFill>
                    <a:srgbClr val="000B30"/>
                  </a:solidFill>
                  <a:latin typeface="Symbol" pitchFamily="-108" charset="2"/>
                  <a:ea typeface="ＭＳ Ｐゴシック" pitchFamily="-108" charset="-128"/>
                  <a:cs typeface="ＭＳ Ｐゴシック" pitchFamily="-108" charset="-128"/>
                </a:rPr>
                <a:t>s</a:t>
              </a:r>
              <a:r>
                <a:rPr lang="en-US" sz="1600" dirty="0" err="1">
                  <a:solidFill>
                    <a:srgbClr val="000B30"/>
                  </a:solidFill>
                  <a:ea typeface="ＭＳ Ｐゴシック" pitchFamily="-108" charset="-128"/>
                  <a:cs typeface="ＭＳ Ｐゴシック" pitchFamily="-108" charset="-128"/>
                </a:rPr>
                <a:t>(</a:t>
              </a:r>
              <a:r>
                <a:rPr lang="en-US" sz="1600" dirty="0" err="1">
                  <a:solidFill>
                    <a:srgbClr val="000B30"/>
                  </a:solidFill>
                  <a:latin typeface="Symbol" pitchFamily="-108" charset="2"/>
                  <a:ea typeface="ＭＳ Ｐゴシック" pitchFamily="-108" charset="-128"/>
                  <a:cs typeface="ＭＳ Ｐゴシック" pitchFamily="-108" charset="-128"/>
                </a:rPr>
                <a:t>b</a:t>
              </a:r>
              <a:r>
                <a:rPr lang="en-US" sz="1600" dirty="0">
                  <a:solidFill>
                    <a:srgbClr val="000B30"/>
                  </a:solidFill>
                  <a:ea typeface="ＭＳ Ｐゴシック" pitchFamily="-108" charset="-128"/>
                  <a:cs typeface="ＭＳ Ｐゴシック" pitchFamily="-108" charset="-128"/>
                </a:rPr>
                <a:t>) ~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6477000" y="2741612"/>
            <a:ext cx="1524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53884" y="2743200"/>
            <a:ext cx="78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  <a:latin typeface="+mj-lt"/>
              </a:rPr>
              <a:t>Cen</a:t>
            </a:r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 A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(3.5 </a:t>
            </a:r>
            <a:r>
              <a:rPr lang="en-US" sz="1200" dirty="0" err="1" smtClean="0">
                <a:solidFill>
                  <a:srgbClr val="FF0000"/>
                </a:solidFill>
                <a:latin typeface="+mj-lt"/>
              </a:rPr>
              <a:t>Mpc</a:t>
            </a:r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US" sz="12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Orphan flares?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Extragalactic sources: situation less clear (Auger?)</a:t>
            </a:r>
            <a:b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2800" dirty="0" smtClean="0">
                <a:ea typeface="ＭＳ Ｐゴシック" pitchFamily="-108" charset="-128"/>
                <a:cs typeface="ＭＳ Ｐゴシック" pitchFamily="-108" charset="-128"/>
              </a:rPr>
              <a:t>Joint HESS-MAGIC-VERITAS campaign on M87 (Science 2009)</a:t>
            </a:r>
          </a:p>
        </p:txBody>
      </p:sp>
      <p:pic>
        <p:nvPicPr>
          <p:cNvPr id="56323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7400" y="1493838"/>
            <a:ext cx="4367213" cy="5175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6324" name="Rectangle 14"/>
          <p:cNvSpPr>
            <a:spLocks/>
          </p:cNvSpPr>
          <p:nvPr/>
        </p:nvSpPr>
        <p:spPr bwMode="auto">
          <a:xfrm>
            <a:off x="5148263" y="2205038"/>
            <a:ext cx="735012" cy="363537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8100" algn="ctr"/>
            <a:r>
              <a:rPr lang="en-US">
                <a:solidFill>
                  <a:srgbClr val="000066"/>
                </a:solidFill>
                <a:latin typeface="Helvetica" pitchFamily="-108" charset="0"/>
                <a:sym typeface="Helvetica" pitchFamily="-108" charset="0"/>
              </a:rPr>
              <a:t>VHE</a:t>
            </a:r>
          </a:p>
        </p:txBody>
      </p:sp>
      <p:sp>
        <p:nvSpPr>
          <p:cNvPr id="56325" name="Rectangle 17"/>
          <p:cNvSpPr>
            <a:spLocks/>
          </p:cNvSpPr>
          <p:nvPr/>
        </p:nvSpPr>
        <p:spPr bwMode="auto">
          <a:xfrm>
            <a:off x="6129338" y="4164013"/>
            <a:ext cx="1035050" cy="41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8100" algn="ctr"/>
            <a:r>
              <a:rPr lang="en-US" sz="2000" dirty="0">
                <a:solidFill>
                  <a:srgbClr val="000000"/>
                </a:solidFill>
                <a:latin typeface="Helvetica" pitchFamily="-108" charset="0"/>
                <a:sym typeface="Helvetica" pitchFamily="-108" charset="0"/>
              </a:rPr>
              <a:t>nucleus</a:t>
            </a:r>
          </a:p>
        </p:txBody>
      </p:sp>
      <p:sp>
        <p:nvSpPr>
          <p:cNvPr id="56326" name="Rectangle 18"/>
          <p:cNvSpPr>
            <a:spLocks/>
          </p:cNvSpPr>
          <p:nvPr/>
        </p:nvSpPr>
        <p:spPr bwMode="auto">
          <a:xfrm>
            <a:off x="6818313" y="5743575"/>
            <a:ext cx="1138237" cy="41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8100" algn="ctr"/>
            <a:r>
              <a:rPr lang="en-US" sz="2000">
                <a:solidFill>
                  <a:srgbClr val="990000"/>
                </a:solidFill>
                <a:latin typeface="Helvetica" pitchFamily="-108" charset="0"/>
                <a:sym typeface="Helvetica" pitchFamily="-108" charset="0"/>
              </a:rPr>
              <a:t>Peak flux</a:t>
            </a:r>
          </a:p>
        </p:txBody>
      </p:sp>
      <p:sp>
        <p:nvSpPr>
          <p:cNvPr id="56328" name="Rectangle 20"/>
          <p:cNvSpPr>
            <a:spLocks/>
          </p:cNvSpPr>
          <p:nvPr/>
        </p:nvSpPr>
        <p:spPr bwMode="auto">
          <a:xfrm>
            <a:off x="6732588" y="5097463"/>
            <a:ext cx="103505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8100" algn="ctr"/>
            <a:r>
              <a:rPr lang="en-US" sz="2000">
                <a:solidFill>
                  <a:srgbClr val="000000"/>
                </a:solidFill>
                <a:latin typeface="Helvetica" pitchFamily="-108" charset="0"/>
                <a:sym typeface="Helvetica" pitchFamily="-108" charset="0"/>
              </a:rPr>
              <a:t>nucleus</a:t>
            </a:r>
          </a:p>
        </p:txBody>
      </p:sp>
      <p:sp>
        <p:nvSpPr>
          <p:cNvPr id="56329" name="Rectangle 25"/>
          <p:cNvSpPr>
            <a:spLocks/>
          </p:cNvSpPr>
          <p:nvPr/>
        </p:nvSpPr>
        <p:spPr bwMode="auto">
          <a:xfrm>
            <a:off x="5148263" y="3929063"/>
            <a:ext cx="863600" cy="363537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8100" algn="ctr"/>
            <a:r>
              <a:rPr lang="en-US">
                <a:solidFill>
                  <a:srgbClr val="000066"/>
                </a:solidFill>
                <a:latin typeface="Helvetica" pitchFamily="-108" charset="0"/>
                <a:sym typeface="Helvetica" pitchFamily="-108" charset="0"/>
              </a:rPr>
              <a:t>X-ray</a:t>
            </a:r>
          </a:p>
        </p:txBody>
      </p:sp>
      <p:sp>
        <p:nvSpPr>
          <p:cNvPr id="56330" name="Rectangle 26"/>
          <p:cNvSpPr>
            <a:spLocks/>
          </p:cNvSpPr>
          <p:nvPr/>
        </p:nvSpPr>
        <p:spPr bwMode="auto">
          <a:xfrm>
            <a:off x="5175250" y="5589588"/>
            <a:ext cx="909638" cy="363537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8100" algn="ctr"/>
            <a:r>
              <a:rPr lang="en-US">
                <a:solidFill>
                  <a:srgbClr val="000066"/>
                </a:solidFill>
                <a:latin typeface="Helvetica" pitchFamily="-108" charset="0"/>
                <a:sym typeface="Helvetica" pitchFamily="-108" charset="0"/>
              </a:rPr>
              <a:t>Radio</a:t>
            </a:r>
          </a:p>
        </p:txBody>
      </p:sp>
      <p:pic>
        <p:nvPicPr>
          <p:cNvPr id="56331" name="Picture 27" descr="a2v_8ghz_cmyk"/>
          <p:cNvPicPr>
            <a:picLocks noChangeAspect="1" noChangeArrowheads="1"/>
          </p:cNvPicPr>
          <p:nvPr/>
        </p:nvPicPr>
        <p:blipFill>
          <a:blip r:embed="rId4">
            <a:lum bright="-18000" contrast="12000"/>
          </a:blip>
          <a:srcRect r="33136"/>
          <a:stretch>
            <a:fillRect/>
          </a:stretch>
        </p:blipFill>
        <p:spPr bwMode="auto">
          <a:xfrm>
            <a:off x="381000" y="1860550"/>
            <a:ext cx="32035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2" name="Line 28"/>
          <p:cNvSpPr>
            <a:spLocks noChangeShapeType="1"/>
          </p:cNvSpPr>
          <p:nvPr/>
        </p:nvSpPr>
        <p:spPr bwMode="auto">
          <a:xfrm>
            <a:off x="971550" y="3238500"/>
            <a:ext cx="0" cy="2905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3" name="Line 29"/>
          <p:cNvSpPr>
            <a:spLocks noChangeShapeType="1"/>
          </p:cNvSpPr>
          <p:nvPr/>
        </p:nvSpPr>
        <p:spPr bwMode="auto">
          <a:xfrm>
            <a:off x="1116013" y="3024188"/>
            <a:ext cx="1587" cy="4333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4" name="Text Box 30"/>
          <p:cNvSpPr txBox="1">
            <a:spLocks noChangeArrowheads="1"/>
          </p:cNvSpPr>
          <p:nvPr/>
        </p:nvSpPr>
        <p:spPr bwMode="auto">
          <a:xfrm>
            <a:off x="879475" y="2922588"/>
            <a:ext cx="711200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29000"/>
              </a:lnSpc>
              <a:buClr>
                <a:srgbClr val="000000"/>
              </a:buClr>
              <a:buSzPct val="45000"/>
              <a:buFont typeface="Wingdings" pitchFamily="-108" charset="2"/>
              <a:buNone/>
            </a:pPr>
            <a:r>
              <a:rPr lang="en-US" sz="1200">
                <a:solidFill>
                  <a:schemeClr val="bg1"/>
                </a:solidFill>
              </a:rPr>
              <a:t>HST-1</a:t>
            </a:r>
          </a:p>
        </p:txBody>
      </p:sp>
      <p:sp>
        <p:nvSpPr>
          <p:cNvPr id="56335" name="Text Box 31"/>
          <p:cNvSpPr txBox="1">
            <a:spLocks noChangeArrowheads="1"/>
          </p:cNvSpPr>
          <p:nvPr/>
        </p:nvSpPr>
        <p:spPr bwMode="auto">
          <a:xfrm>
            <a:off x="623888" y="3097213"/>
            <a:ext cx="5794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29000"/>
              </a:lnSpc>
              <a:buClr>
                <a:srgbClr val="000000"/>
              </a:buClr>
              <a:buSzPct val="45000"/>
              <a:buFont typeface="Wingdings" pitchFamily="-108" charset="2"/>
              <a:buNone/>
            </a:pPr>
            <a:r>
              <a:rPr lang="en-US" sz="120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56336" name="Text Box 32"/>
          <p:cNvSpPr txBox="1">
            <a:spLocks noChangeArrowheads="1"/>
          </p:cNvSpPr>
          <p:nvPr/>
        </p:nvSpPr>
        <p:spPr bwMode="auto">
          <a:xfrm>
            <a:off x="1701800" y="3392488"/>
            <a:ext cx="769938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29000"/>
              </a:lnSpc>
              <a:buClr>
                <a:srgbClr val="000000"/>
              </a:buClr>
              <a:buSzPct val="45000"/>
              <a:buFont typeface="Wingdings" pitchFamily="-108" charset="2"/>
              <a:buNone/>
            </a:pPr>
            <a:r>
              <a:rPr lang="en-US" sz="1200">
                <a:solidFill>
                  <a:schemeClr val="bg1"/>
                </a:solidFill>
              </a:rPr>
              <a:t>Knot D</a:t>
            </a:r>
          </a:p>
        </p:txBody>
      </p:sp>
      <p:sp>
        <p:nvSpPr>
          <p:cNvPr id="56337" name="Line 33"/>
          <p:cNvSpPr>
            <a:spLocks noChangeShapeType="1"/>
          </p:cNvSpPr>
          <p:nvPr/>
        </p:nvSpPr>
        <p:spPr bwMode="auto">
          <a:xfrm flipH="1">
            <a:off x="1541463" y="3384550"/>
            <a:ext cx="2286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8" name="Text Box 34"/>
          <p:cNvSpPr txBox="1">
            <a:spLocks noChangeArrowheads="1"/>
          </p:cNvSpPr>
          <p:nvPr/>
        </p:nvSpPr>
        <p:spPr bwMode="auto">
          <a:xfrm>
            <a:off x="2790825" y="3240088"/>
            <a:ext cx="7620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29000"/>
              </a:lnSpc>
              <a:buClr>
                <a:srgbClr val="000000"/>
              </a:buClr>
              <a:buSzPct val="45000"/>
              <a:buFont typeface="Wingdings" pitchFamily="-108" charset="2"/>
              <a:buNone/>
            </a:pPr>
            <a:r>
              <a:rPr lang="en-US" sz="1200">
                <a:solidFill>
                  <a:schemeClr val="bg1"/>
                </a:solidFill>
              </a:rPr>
              <a:t>Knot A</a:t>
            </a:r>
          </a:p>
        </p:txBody>
      </p:sp>
      <p:sp>
        <p:nvSpPr>
          <p:cNvPr id="56339" name="Line 35"/>
          <p:cNvSpPr>
            <a:spLocks noChangeShapeType="1"/>
          </p:cNvSpPr>
          <p:nvPr/>
        </p:nvSpPr>
        <p:spPr bwMode="auto">
          <a:xfrm flipV="1">
            <a:off x="3211513" y="2827338"/>
            <a:ext cx="1587" cy="3381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0" name="Text Box 36"/>
          <p:cNvSpPr txBox="1">
            <a:spLocks noChangeArrowheads="1"/>
          </p:cNvSpPr>
          <p:nvPr/>
        </p:nvSpPr>
        <p:spPr bwMode="auto">
          <a:xfrm>
            <a:off x="971550" y="1944688"/>
            <a:ext cx="2827338" cy="436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5" tIns="44998" rIns="89995" bIns="44998">
            <a:prstTxWarp prst="textNoShape">
              <a:avLst/>
            </a:prstTxWarp>
            <a:spAutoFit/>
          </a:bodyPr>
          <a:lstStyle/>
          <a:p>
            <a:pPr algn="ctr" defTabSz="45561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GB" sz="1200">
                <a:solidFill>
                  <a:schemeClr val="bg1"/>
                </a:solidFill>
                <a:ea typeface="Arial" pitchFamily="-108" charset="0"/>
                <a:cs typeface="Arial" pitchFamily="-108" charset="0"/>
              </a:rPr>
              <a:t>Colours: 0.2 - 6 keV (</a:t>
            </a:r>
            <a:r>
              <a:rPr lang="en-GB" sz="1200" i="1">
                <a:solidFill>
                  <a:schemeClr val="bg1"/>
                </a:solidFill>
                <a:ea typeface="Arial" pitchFamily="-108" charset="0"/>
                <a:cs typeface="Arial" pitchFamily="-108" charset="0"/>
              </a:rPr>
              <a:t>Chandra</a:t>
            </a:r>
            <a:r>
              <a:rPr lang="en-GB" sz="1200">
                <a:solidFill>
                  <a:schemeClr val="bg1"/>
                </a:solidFill>
                <a:ea typeface="Arial" pitchFamily="-108" charset="0"/>
                <a:cs typeface="Arial" pitchFamily="-108" charset="0"/>
              </a:rPr>
              <a:t>)</a:t>
            </a:r>
          </a:p>
          <a:p>
            <a:pPr algn="ctr" defTabSz="45561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GB" sz="1200">
                <a:solidFill>
                  <a:schemeClr val="bg1"/>
                </a:solidFill>
                <a:ea typeface="Arial" pitchFamily="-108" charset="0"/>
                <a:cs typeface="Arial" pitchFamily="-108" charset="0"/>
              </a:rPr>
              <a:t>Contours: 8 GHz radio (VLA)</a:t>
            </a:r>
          </a:p>
        </p:txBody>
      </p:sp>
      <p:sp>
        <p:nvSpPr>
          <p:cNvPr id="56341" name="Rectangle 38"/>
          <p:cNvSpPr>
            <a:spLocks noChangeArrowheads="1"/>
          </p:cNvSpPr>
          <p:nvPr/>
        </p:nvSpPr>
        <p:spPr bwMode="auto">
          <a:xfrm>
            <a:off x="381000" y="1512888"/>
            <a:ext cx="3203575" cy="431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1766" name="Text Box 37"/>
          <p:cNvSpPr txBox="1">
            <a:spLocks noChangeArrowheads="1"/>
          </p:cNvSpPr>
          <p:nvPr/>
        </p:nvSpPr>
        <p:spPr bwMode="auto">
          <a:xfrm>
            <a:off x="542925" y="1547813"/>
            <a:ext cx="2840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The M87 radio-galaxy Jet</a:t>
            </a:r>
          </a:p>
        </p:txBody>
      </p:sp>
      <p:sp>
        <p:nvSpPr>
          <p:cNvPr id="56343" name="Rectangle 39"/>
          <p:cNvSpPr>
            <a:spLocks noChangeArrowheads="1"/>
          </p:cNvSpPr>
          <p:nvPr/>
        </p:nvSpPr>
        <p:spPr bwMode="auto">
          <a:xfrm>
            <a:off x="34925" y="4286250"/>
            <a:ext cx="4751388" cy="341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  <a:buFont typeface="Arial" pitchFamily="-108" charset="0"/>
              <a:buChar char="•"/>
            </a:pPr>
            <a:r>
              <a:rPr lang="en-US" sz="2000" dirty="0" smtClean="0">
                <a:latin typeface="Calibri" pitchFamily="-108" charset="0"/>
              </a:rPr>
              <a:t> Al ~60 </a:t>
            </a:r>
            <a:r>
              <a:rPr lang="en-US" sz="2000" dirty="0" err="1" smtClean="0">
                <a:latin typeface="Calibri" pitchFamily="-108" charset="0"/>
              </a:rPr>
              <a:t>Mly</a:t>
            </a:r>
            <a:endParaRPr lang="en-US" sz="2000" dirty="0" smtClean="0">
              <a:latin typeface="Calibri" pitchFamily="-108" charset="0"/>
            </a:endParaRPr>
          </a:p>
          <a:p>
            <a:pPr>
              <a:spcBef>
                <a:spcPct val="30000"/>
              </a:spcBef>
              <a:buFont typeface="Arial" pitchFamily="-108" charset="0"/>
              <a:buChar char="•"/>
            </a:pPr>
            <a:r>
              <a:rPr lang="en-US" sz="2000" dirty="0" smtClean="0">
                <a:latin typeface="Calibri" pitchFamily="-108" charset="0"/>
              </a:rPr>
              <a:t> Shared </a:t>
            </a:r>
            <a:r>
              <a:rPr lang="en-US" sz="2000" dirty="0">
                <a:latin typeface="Calibri" pitchFamily="-108" charset="0"/>
              </a:rPr>
              <a:t>monitoring </a:t>
            </a:r>
            <a:r>
              <a:rPr lang="en-US" sz="2000" dirty="0">
                <a:latin typeface="Calibri" pitchFamily="-108" charset="0"/>
                <a:sym typeface="Helvetica Neue Light" pitchFamily="-108" charset="0"/>
              </a:rPr>
              <a:t>HESS, MAGIC VERITAS</a:t>
            </a:r>
            <a:endParaRPr lang="en-US" sz="2000" dirty="0">
              <a:latin typeface="Calibri" pitchFamily="-108" charset="0"/>
            </a:endParaRPr>
          </a:p>
          <a:p>
            <a:pPr>
              <a:spcBef>
                <a:spcPct val="30000"/>
              </a:spcBef>
              <a:buFont typeface="Arial" pitchFamily="-108" charset="0"/>
              <a:buChar char="•"/>
            </a:pPr>
            <a:r>
              <a:rPr lang="en-US" sz="2000" dirty="0">
                <a:latin typeface="Calibri" pitchFamily="-108" charset="0"/>
              </a:rPr>
              <a:t> Confirmation of day-scale VHE variability </a:t>
            </a:r>
          </a:p>
          <a:p>
            <a:pPr>
              <a:spcBef>
                <a:spcPct val="30000"/>
              </a:spcBef>
              <a:buFont typeface="Arial" pitchFamily="-108" charset="0"/>
              <a:buChar char="•"/>
            </a:pPr>
            <a:r>
              <a:rPr lang="en-US" sz="2000" dirty="0">
                <a:latin typeface="Calibri" pitchFamily="-108" charset="0"/>
              </a:rPr>
              <a:t> Correlation with the nucleus in X &amp; Radio.</a:t>
            </a:r>
          </a:p>
          <a:p>
            <a:pPr>
              <a:spcBef>
                <a:spcPct val="30000"/>
              </a:spcBef>
              <a:buFont typeface="Arial" pitchFamily="-108" charset="0"/>
              <a:buChar char="•"/>
            </a:pPr>
            <a:r>
              <a:rPr lang="en-US" sz="2000" dirty="0">
                <a:latin typeface="Calibri" pitchFamily="-108" charset="0"/>
              </a:rPr>
              <a:t> Evidence of central origin of the VHE emission (60 </a:t>
            </a:r>
            <a:r>
              <a:rPr lang="en-US" sz="2000" dirty="0" err="1">
                <a:latin typeface="Calibri" pitchFamily="-108" charset="0"/>
              </a:rPr>
              <a:t>Rs</a:t>
            </a:r>
            <a:r>
              <a:rPr lang="en-US" sz="2000" dirty="0">
                <a:latin typeface="Calibri" pitchFamily="-108" charset="0"/>
              </a:rPr>
              <a:t> to the BH)</a:t>
            </a:r>
            <a:br>
              <a:rPr lang="en-US" sz="2000" dirty="0">
                <a:latin typeface="Calibri" pitchFamily="-108" charset="0"/>
              </a:rPr>
            </a:br>
            <a:endParaRPr lang="en-US" sz="2000" dirty="0">
              <a:latin typeface="Calibri" pitchFamily="-108" charset="0"/>
            </a:endParaRPr>
          </a:p>
          <a:p>
            <a:pPr>
              <a:spcBef>
                <a:spcPct val="30000"/>
              </a:spcBef>
              <a:buFont typeface="Arial" pitchFamily="-108" charset="0"/>
              <a:buChar char="•"/>
            </a:pPr>
            <a:endParaRPr lang="en-US" sz="2000" dirty="0">
              <a:latin typeface="Calibri" pitchFamily="-108" charset="0"/>
            </a:endParaRPr>
          </a:p>
          <a:p>
            <a:pPr>
              <a:spcBef>
                <a:spcPct val="30000"/>
              </a:spcBef>
              <a:buFont typeface="Arial" pitchFamily="-108" charset="0"/>
              <a:buChar char="•"/>
            </a:pPr>
            <a:endParaRPr lang="en-US" sz="2000" dirty="0">
              <a:latin typeface="Calibri" pitchFamily="-108" charset="0"/>
            </a:endParaRPr>
          </a:p>
        </p:txBody>
      </p:sp>
      <p:sp>
        <p:nvSpPr>
          <p:cNvPr id="56344" name="Rectangle 40"/>
          <p:cNvSpPr>
            <a:spLocks noChangeArrowheads="1"/>
          </p:cNvSpPr>
          <p:nvPr/>
        </p:nvSpPr>
        <p:spPr bwMode="auto">
          <a:xfrm>
            <a:off x="8290231" y="3644900"/>
            <a:ext cx="575651" cy="2308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/>
              <a:t>Chandra</a:t>
            </a:r>
          </a:p>
        </p:txBody>
      </p:sp>
      <p:sp>
        <p:nvSpPr>
          <p:cNvPr id="56345" name="Rectangle 42"/>
          <p:cNvSpPr>
            <a:spLocks/>
          </p:cNvSpPr>
          <p:nvPr/>
        </p:nvSpPr>
        <p:spPr bwMode="auto">
          <a:xfrm>
            <a:off x="6992938" y="6178550"/>
            <a:ext cx="103505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8100" algn="ctr"/>
            <a:r>
              <a:rPr lang="en-US" sz="2000">
                <a:solidFill>
                  <a:schemeClr val="bg2"/>
                </a:solidFill>
                <a:latin typeface="Helvetica" pitchFamily="-108" charset="0"/>
                <a:sym typeface="Helvetica" pitchFamily="-108" charset="0"/>
              </a:rPr>
              <a:t>jet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Alessandro De Angelis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uger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648200" y="609600"/>
            <a:ext cx="4495800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4648200" cy="990600"/>
          </a:xfrm>
        </p:spPr>
        <p:txBody>
          <a:bodyPr/>
          <a:lstStyle/>
          <a:p>
            <a:r>
              <a:rPr lang="en-US" dirty="0" err="1" smtClean="0"/>
              <a:t>Cen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0"/>
            <a:ext cx="4876800" cy="518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Located at a distance of ~13 </a:t>
            </a:r>
            <a:r>
              <a:rPr lang="en-US" sz="2800" dirty="0" err="1" smtClean="0"/>
              <a:t>Mly</a:t>
            </a:r>
            <a:r>
              <a:rPr lang="en-US" sz="2800" dirty="0" smtClean="0"/>
              <a:t>, the best candidate as a CR emitter from Auger</a:t>
            </a:r>
          </a:p>
          <a:p>
            <a:r>
              <a:rPr lang="en-US" sz="2800" dirty="0" smtClean="0"/>
              <a:t>Very faint VHE gamma-ray emitter (HESS 2009)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581400"/>
            <a:ext cx="3759200" cy="215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57600"/>
            <a:ext cx="4612587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97E54A-D7AF-0045-9F10-EE2977EFF766}" type="slidenum">
              <a:rPr lang="it-IT" smtClean="0"/>
              <a:pPr/>
              <a:t>73</a:t>
            </a:fld>
            <a:endParaRPr lang="it-IT" smtClean="0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CR: clear synergy with neutrino detectors</a:t>
            </a:r>
            <a:endParaRPr lang="it-IT" sz="3600" dirty="0" smtClean="0"/>
          </a:p>
        </p:txBody>
      </p:sp>
      <p:sp>
        <p:nvSpPr>
          <p:cNvPr id="76805" name="Content Placeholder 4"/>
          <p:cNvSpPr>
            <a:spLocks noGrp="1"/>
          </p:cNvSpPr>
          <p:nvPr>
            <p:ph idx="1"/>
          </p:nvPr>
        </p:nvSpPr>
        <p:spPr>
          <a:xfrm>
            <a:off x="0" y="1412875"/>
            <a:ext cx="4953000" cy="54451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Smoking gun would be a correlation of VHE CR (difficult: magnetic fields) or a neutrino signal</a:t>
            </a:r>
          </a:p>
          <a:p>
            <a:r>
              <a:rPr lang="en-US" sz="2400" dirty="0" smtClean="0"/>
              <a:t>Many model uncertainties present in the gamma/</a:t>
            </a:r>
            <a:r>
              <a:rPr lang="en-US" sz="2400" dirty="0" err="1" smtClean="0"/>
              <a:t>p</a:t>
            </a:r>
            <a:r>
              <a:rPr lang="en-US" sz="2400" dirty="0" smtClean="0"/>
              <a:t> relation disappear when studying gamma/neutrino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Tx/>
              <a:buNone/>
            </a:pPr>
            <a:r>
              <a:rPr lang="en-US" sz="2400" dirty="0" smtClean="0"/>
              <a:t>	</a:t>
            </a:r>
          </a:p>
          <a:p>
            <a:pPr>
              <a:buFontTx/>
              <a:buNone/>
            </a:pPr>
            <a:r>
              <a:rPr lang="en-US" sz="2400" dirty="0" smtClean="0"/>
              <a:t>	(reflects the fact that </a:t>
            </a:r>
            <a:r>
              <a:rPr lang="en-US" sz="2400" dirty="0" err="1" smtClean="0"/>
              <a:t>pions</a:t>
            </a:r>
            <a:r>
              <a:rPr lang="en-US" sz="2400" dirty="0" smtClean="0"/>
              <a:t> decay into gamma rays and neutrinos that carry 1/2 and 1/4 of the energy of the parent. This assumes that the four leptons in the charged </a:t>
            </a:r>
            <a:r>
              <a:rPr lang="en-US" sz="2400" dirty="0" err="1" smtClean="0"/>
              <a:t>pion</a:t>
            </a:r>
            <a:r>
              <a:rPr lang="en-US" sz="2400" dirty="0" smtClean="0"/>
              <a:t> decay equally share the charged </a:t>
            </a:r>
            <a:r>
              <a:rPr lang="en-US" sz="2400" dirty="0" err="1" smtClean="0"/>
              <a:t>pion’s</a:t>
            </a:r>
            <a:r>
              <a:rPr lang="en-US" sz="2400" dirty="0" smtClean="0"/>
              <a:t> energy)</a:t>
            </a: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1663700" y="3429000"/>
          <a:ext cx="1898650" cy="838200"/>
        </p:xfrm>
        <a:graphic>
          <a:graphicData uri="http://schemas.openxmlformats.org/presentationml/2006/ole">
            <p:oleObj spid="_x0000_s436226" name="Equation" r:id="rId4" imgW="863600" imgH="381000" progId="Equation.3">
              <p:embed/>
            </p:oleObj>
          </a:graphicData>
        </a:graphic>
      </p:graphicFrame>
      <p:sp>
        <p:nvSpPr>
          <p:cNvPr id="76806" name="TextBox 6"/>
          <p:cNvSpPr txBox="1">
            <a:spLocks noChangeArrowheads="1"/>
          </p:cNvSpPr>
          <p:nvPr/>
        </p:nvSpPr>
        <p:spPr bwMode="auto">
          <a:xfrm>
            <a:off x="5257800" y="2133600"/>
            <a:ext cx="2955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charset="2"/>
              <a:buChar char=""/>
            </a:pPr>
            <a:r>
              <a:rPr lang="en-US">
                <a:solidFill>
                  <a:srgbClr val="FF0000"/>
                </a:solidFill>
              </a:rPr>
              <a:t>Very accurate input for </a:t>
            </a:r>
          </a:p>
          <a:p>
            <a:r>
              <a:rPr lang="en-US">
                <a:solidFill>
                  <a:srgbClr val="FF0000"/>
                </a:solidFill>
              </a:rPr>
              <a:t>	neutrino detectors</a:t>
            </a:r>
          </a:p>
        </p:txBody>
      </p:sp>
      <p:pic>
        <p:nvPicPr>
          <p:cNvPr id="7680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4275" y="2895600"/>
            <a:ext cx="41497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Alessandro De Angelis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8407C3-4CA5-414D-9985-54D40E70C126}" type="slidenum">
              <a:rPr lang="it-IT" smtClean="0">
                <a:latin typeface="Arial" pitchFamily="-108" charset="0"/>
              </a:rPr>
              <a:pPr/>
              <a:t>74</a:t>
            </a:fld>
            <a:endParaRPr lang="it-IT" smtClean="0">
              <a:latin typeface="Arial" pitchFamily="-108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err="1" smtClean="0">
                <a:ea typeface="ＭＳ Ｐゴシック" pitchFamily="-108" charset="-128"/>
                <a:cs typeface="ＭＳ Ｐゴシック" pitchFamily="-108" charset="-128"/>
              </a:rPr>
              <a:t>Complementarity</a:t>
            </a:r>
            <a:r>
              <a:rPr lang="en-US" sz="3200" dirty="0" smtClean="0">
                <a:ea typeface="ＭＳ Ｐゴシック" pitchFamily="-108" charset="-128"/>
                <a:cs typeface="ＭＳ Ｐゴシック" pitchFamily="-108" charset="-128"/>
              </a:rPr>
              <a:t> to Fermi</a:t>
            </a:r>
            <a:endParaRPr lang="it-IT" sz="32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5325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82756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13229"/>
            <a:ext cx="4648200" cy="8937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Crab pulsar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965" y="3835400"/>
            <a:ext cx="4100235" cy="2946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rcRect l="1858"/>
          <a:stretch>
            <a:fillRect/>
          </a:stretch>
        </p:blipFill>
        <p:spPr>
          <a:xfrm>
            <a:off x="76200" y="1251004"/>
            <a:ext cx="4025212" cy="215894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981200" y="1066338"/>
            <a:ext cx="243287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Science 322, 2008</a:t>
            </a:r>
            <a:endParaRPr lang="it-IT" dirty="0">
              <a:latin typeface="+mj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791526" y="3025914"/>
            <a:ext cx="435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First detection of a pulsar above 25 </a:t>
            </a:r>
            <a:r>
              <a:rPr lang="en-US" sz="2000" dirty="0" err="1" smtClean="0">
                <a:latin typeface="+mj-lt"/>
              </a:rPr>
              <a:t>GeV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with special “sum” trigger</a:t>
            </a:r>
            <a:endParaRPr lang="en-US" sz="2000" dirty="0"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28417" y="4233208"/>
            <a:ext cx="39285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Extension of spectrum to 400 </a:t>
            </a:r>
            <a:r>
              <a:rPr lang="en-US" sz="2000" dirty="0" err="1" smtClean="0">
                <a:latin typeface="+mj-lt"/>
              </a:rPr>
              <a:t>GeV</a:t>
            </a:r>
            <a:r>
              <a:rPr lang="en-US" sz="2000" dirty="0" smtClean="0">
                <a:latin typeface="+mj-lt"/>
              </a:rPr>
              <a:t>: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>
                <a:latin typeface="+mj-lt"/>
              </a:rPr>
              <a:t>i</a:t>
            </a:r>
            <a:r>
              <a:rPr lang="en-US" sz="2000" dirty="0" smtClean="0">
                <a:latin typeface="+mj-lt"/>
              </a:rPr>
              <a:t>nconsistent with the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exponential </a:t>
            </a:r>
          </a:p>
          <a:p>
            <a:r>
              <a:rPr lang="en-US" sz="2000" dirty="0">
                <a:latin typeface="+mj-lt"/>
              </a:rPr>
              <a:t>+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cutoff extrapolation (</a:t>
            </a:r>
            <a:r>
              <a:rPr lang="en-US" sz="2000" dirty="0" smtClean="0">
                <a:latin typeface="+mj-lt"/>
              </a:rPr>
              <a:t>&gt;5σ)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Challenging result for pulsar models</a:t>
            </a:r>
            <a:endParaRPr lang="en-US" sz="2000" dirty="0"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105400" y="5791200"/>
            <a:ext cx="238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latin typeface="+mj-lt"/>
              </a:rPr>
              <a:t>T. </a:t>
            </a:r>
            <a:r>
              <a:rPr lang="it-IT" sz="1200" dirty="0" err="1" smtClean="0">
                <a:latin typeface="+mj-lt"/>
              </a:rPr>
              <a:t>Saito</a:t>
            </a:r>
            <a:r>
              <a:rPr lang="it-IT" sz="1200" dirty="0" smtClean="0">
                <a:latin typeface="+mj-lt"/>
              </a:rPr>
              <a:t> (MAGIC), </a:t>
            </a:r>
            <a:r>
              <a:rPr lang="it-IT" sz="1200" dirty="0" err="1" smtClean="0">
                <a:latin typeface="+mj-lt"/>
              </a:rPr>
              <a:t>PhD</a:t>
            </a:r>
            <a:r>
              <a:rPr lang="it-IT" sz="1200" dirty="0" smtClean="0">
                <a:latin typeface="+mj-lt"/>
              </a:rPr>
              <a:t> </a:t>
            </a:r>
            <a:r>
              <a:rPr lang="it-IT" sz="1200" dirty="0" err="1">
                <a:latin typeface="+mj-lt"/>
              </a:rPr>
              <a:t>Thesis</a:t>
            </a:r>
            <a:r>
              <a:rPr lang="it-IT" sz="1200" dirty="0">
                <a:latin typeface="+mj-lt"/>
              </a:rPr>
              <a:t> (2010</a:t>
            </a:r>
            <a:r>
              <a:rPr lang="it-IT" sz="1200" dirty="0" smtClean="0">
                <a:latin typeface="+mj-lt"/>
              </a:rPr>
              <a:t>)</a:t>
            </a:r>
          </a:p>
          <a:p>
            <a:r>
              <a:rPr lang="it-IT" sz="1200" dirty="0" smtClean="0">
                <a:latin typeface="+mj-lt"/>
              </a:rPr>
              <a:t>VERITAS, Science 2011 </a:t>
            </a:r>
          </a:p>
          <a:p>
            <a:r>
              <a:rPr lang="it-IT" sz="1200" dirty="0" smtClean="0">
                <a:latin typeface="+mj-lt"/>
              </a:rPr>
              <a:t>MAGIC, </a:t>
            </a:r>
            <a:r>
              <a:rPr lang="it-IT" sz="1200" dirty="0" err="1" smtClean="0">
                <a:latin typeface="+mj-lt"/>
              </a:rPr>
              <a:t>ApJ</a:t>
            </a:r>
            <a:r>
              <a:rPr lang="it-IT" sz="1200" dirty="0" smtClean="0">
                <a:latin typeface="+mj-lt"/>
              </a:rPr>
              <a:t> 2011</a:t>
            </a:r>
            <a:endParaRPr lang="it-IT" sz="1200" dirty="0">
              <a:latin typeface="+mj-l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BE782A5D-4A79-EB48-B927-F135D83D97EB}" type="slidenum">
              <a:rPr lang="it-IT" smtClean="0"/>
              <a:pPr/>
              <a:t>75</a:t>
            </a:fld>
            <a:endParaRPr lang="it-IT"/>
          </a:p>
        </p:txBody>
      </p:sp>
      <p:pic>
        <p:nvPicPr>
          <p:cNvPr id="11" name="combinedmovie_sm.mpg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572000" y="0"/>
            <a:ext cx="4572000" cy="304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4400" y="152400"/>
            <a:ext cx="79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Chandra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6600" y="0"/>
            <a:ext cx="71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Hubble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2532" y="374546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&gt; 100 </a:t>
            </a:r>
            <a:r>
              <a:rPr lang="en-US" sz="1800" dirty="0" err="1" smtClean="0">
                <a:latin typeface="+mj-lt"/>
              </a:rPr>
              <a:t>GeV</a:t>
            </a:r>
            <a:endParaRPr lang="en-US" sz="1800" dirty="0">
              <a:latin typeface="+mj-lt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0" y="3886200"/>
            <a:ext cx="4308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+ T. Saito thesis 2010, VERITAS 2011, MAGIC2011: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679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02A10-C487-704D-823E-0793692C6A0F}" type="slidenum">
              <a:rPr lang="fr-FR"/>
              <a:pPr/>
              <a:t>76</a:t>
            </a:fld>
            <a:endParaRPr lang="fr-FR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CTA performance: </a:t>
            </a:r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resolution</a:t>
            </a:r>
            <a:endParaRPr lang="fr-FR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305800" cy="4953000"/>
          </a:xfrm>
        </p:spPr>
        <p:txBody>
          <a:bodyPr>
            <a:normAutofit fontScale="62500" lnSpcReduction="20000"/>
          </a:bodyPr>
          <a:lstStyle/>
          <a:p>
            <a:r>
              <a:rPr lang="fr-FR"/>
              <a:t> Angular resolution improves as more telescopes  used</a:t>
            </a:r>
          </a:p>
          <a:p>
            <a:pPr>
              <a:buFont typeface="Verdana" charset="0"/>
              <a:buNone/>
            </a:pPr>
            <a:r>
              <a:rPr lang="fr-FR"/>
              <a:t>     in reconstrution</a:t>
            </a:r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endParaRPr lang="fr-FR"/>
          </a:p>
          <a:p>
            <a:r>
              <a:rPr lang="fr-FR"/>
              <a:t>Angular resolution</a:t>
            </a:r>
          </a:p>
          <a:p>
            <a:pPr>
              <a:buFont typeface="Verdana" charset="0"/>
              <a:buNone/>
            </a:pPr>
            <a:r>
              <a:rPr lang="fr-FR"/>
              <a:t>closer to theoretical limit</a:t>
            </a:r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endParaRPr lang="fr-FR"/>
          </a:p>
          <a:p>
            <a:pPr>
              <a:buFont typeface="Verdana" charset="0"/>
              <a:buNone/>
            </a:pPr>
            <a:r>
              <a:rPr lang="fr-FR"/>
              <a:t>	 </a:t>
            </a:r>
          </a:p>
        </p:txBody>
      </p:sp>
      <p:pic>
        <p:nvPicPr>
          <p:cNvPr id="52228" name="Picture 4" descr="reconstruction-many-show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09800"/>
            <a:ext cx="1885950" cy="1806575"/>
          </a:xfrm>
          <a:prstGeom prst="rect">
            <a:avLst/>
          </a:prstGeom>
          <a:noFill/>
        </p:spPr>
      </p:pic>
      <p:pic>
        <p:nvPicPr>
          <p:cNvPr id="52229" name="Picture 5" descr="angular_resolution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905000"/>
            <a:ext cx="3113088" cy="2424113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2971800" y="3048000"/>
            <a:ext cx="990600" cy="0"/>
          </a:xfrm>
          <a:prstGeom prst="line">
            <a:avLst/>
          </a:prstGeom>
          <a:noFill/>
          <a:ln w="38100" cmpd="dbl">
            <a:solidFill>
              <a:srgbClr val="0000FF"/>
            </a:solidFill>
            <a:prstDash val="dash"/>
            <a:round/>
            <a:headEnd/>
            <a:tailEnd type="arrow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32" name="Picture 8" descr="angular_resolution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378325"/>
            <a:ext cx="2976563" cy="2479675"/>
          </a:xfrm>
          <a:prstGeom prst="rect">
            <a:avLst/>
          </a:prstGeom>
          <a:noFill/>
        </p:spPr>
      </p:pic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4648200" y="4953000"/>
            <a:ext cx="755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/>
              <a:t>Fermi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6400800" y="5257800"/>
            <a:ext cx="709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FF0000"/>
                </a:solidFill>
              </a:rPr>
              <a:t>HESS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6477000" y="5562600"/>
            <a:ext cx="633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008000"/>
                </a:solidFill>
              </a:rPr>
              <a:t>CTA</a:t>
            </a:r>
            <a:r>
              <a:rPr lang="fr-FR" sz="140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6477000" y="4800600"/>
            <a:ext cx="1135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0000FF"/>
                </a:solidFill>
              </a:rPr>
              <a:t>MILAGRO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638800" y="4876800"/>
            <a:ext cx="800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663300"/>
                </a:solidFill>
              </a:rPr>
              <a:t>HAWC</a:t>
            </a:r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7391400" y="5562600"/>
            <a:ext cx="0" cy="457200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 type="arrow" w="med" len="lg"/>
            <a:tailEnd type="arrow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7431088" y="5511800"/>
            <a:ext cx="15446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/>
              <a:t>factor </a:t>
            </a:r>
            <a:r>
              <a:rPr lang="fr-FR" sz="1600" b="1">
                <a:solidFill>
                  <a:srgbClr val="006600"/>
                </a:solidFill>
              </a:rPr>
              <a:t>3</a:t>
            </a:r>
          </a:p>
          <a:p>
            <a:r>
              <a:rPr lang="fr-FR" sz="1600"/>
              <a:t>improvement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0" grpId="0" animBg="1"/>
      <p:bldP spid="5224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CBC2-BA08-D643-876E-8F74BBF8127A}" type="slidenum">
              <a:rPr lang="fr-FR"/>
              <a:pPr/>
              <a:t>77</a:t>
            </a:fld>
            <a:endParaRPr lang="fr-FR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CTA: Expectations </a:t>
            </a:r>
            <a:r>
              <a:rPr lang="fr-FR" sz="3600" dirty="0"/>
              <a:t>for </a:t>
            </a:r>
            <a:r>
              <a:rPr lang="fr-FR" sz="3600" dirty="0" err="1"/>
              <a:t>Galactic</a:t>
            </a:r>
            <a:r>
              <a:rPr lang="fr-FR" sz="3600" dirty="0"/>
              <a:t> plane </a:t>
            </a:r>
            <a:r>
              <a:rPr lang="fr-FR" sz="3600" dirty="0" err="1"/>
              <a:t>survey</a:t>
            </a:r>
            <a:endParaRPr lang="fr-FR" sz="3600" dirty="0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914400" y="1676400"/>
            <a:ext cx="5919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HESS map of the Gal.plane, total exp ~500 hours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447800"/>
            <a:ext cx="9080500" cy="469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32BCE-11F4-124E-97BA-2E6F27CAF3EF}" type="slidenum">
              <a:rPr lang="en-US"/>
              <a:pPr/>
              <a:t>78</a:t>
            </a:fld>
            <a:endParaRPr lang="en-US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CTA schedule (optimistic)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852" y="1071563"/>
            <a:ext cx="8361536" cy="473273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aphicFrame>
        <p:nvGraphicFramePr>
          <p:cNvPr id="41987" name="Group 3"/>
          <p:cNvGraphicFramePr>
            <a:graphicFrameLocks noGrp="1"/>
          </p:cNvGraphicFramePr>
          <p:nvPr/>
        </p:nvGraphicFramePr>
        <p:xfrm>
          <a:off x="3473649" y="1669851"/>
          <a:ext cx="4563068" cy="348258"/>
        </p:xfrm>
        <a:graphic>
          <a:graphicData uri="http://schemas.openxmlformats.org/drawingml/2006/table">
            <a:tbl>
              <a:tblPr/>
              <a:tblGrid>
                <a:gridCol w="570384"/>
                <a:gridCol w="570383"/>
                <a:gridCol w="570384"/>
                <a:gridCol w="570383"/>
                <a:gridCol w="570384"/>
                <a:gridCol w="570383"/>
                <a:gridCol w="570384"/>
                <a:gridCol w="570383"/>
              </a:tblGrid>
              <a:tr h="3482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2008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2009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2010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2011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2012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2013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2014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2015</a:t>
                      </a:r>
                    </a:p>
                  </a:txBody>
                  <a:tcPr marL="35719" marR="35719" marT="35719" marB="35719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2021" name="Rectangle 37"/>
          <p:cNvSpPr>
            <a:spLocks/>
          </p:cNvSpPr>
          <p:nvPr/>
        </p:nvSpPr>
        <p:spPr bwMode="auto">
          <a:xfrm>
            <a:off x="4045149" y="1660922"/>
            <a:ext cx="562570" cy="3268266"/>
          </a:xfrm>
          <a:prstGeom prst="rect">
            <a:avLst/>
          </a:prstGeom>
          <a:solidFill>
            <a:srgbClr val="FF0000">
              <a:alpha val="57999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Alessandro De Angelis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Gamma rays interact with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46837"/>
            <a:ext cx="9144000" cy="6397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=&gt; </a:t>
            </a:r>
            <a:r>
              <a:rPr lang="en-US" dirty="0" err="1" smtClean="0"/>
              <a:t>GeV</a:t>
            </a:r>
            <a:r>
              <a:rPr lang="en-US" dirty="0" smtClean="0"/>
              <a:t> (HE) detection requires satellites; TeV (VHE) can be done at ground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833"/>
          <a:stretch>
            <a:fillRect/>
          </a:stretch>
        </p:blipFill>
        <p:spPr>
          <a:xfrm>
            <a:off x="0" y="911636"/>
            <a:ext cx="9067800" cy="5412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52400"/>
            <a:ext cx="4572000" cy="3431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667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Satellites (AGILE, Fermi)</a:t>
            </a:r>
          </a:p>
          <a:p>
            <a:pPr lvl="1"/>
            <a:r>
              <a:rPr lang="en-US" dirty="0" smtClean="0"/>
              <a:t>Silicon tracker (+calorimeter)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Cherenkov telescopes </a:t>
            </a:r>
          </a:p>
          <a:p>
            <a:pPr>
              <a:buNone/>
            </a:pPr>
            <a:r>
              <a:rPr lang="en-US" dirty="0" smtClean="0"/>
              <a:t>	(HESS, MAGIC, VERITAS)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Extensive Air Shower det.</a:t>
            </a:r>
          </a:p>
          <a:p>
            <a:pPr>
              <a:buNone/>
            </a:pPr>
            <a:r>
              <a:rPr lang="en-US" dirty="0" smtClean="0"/>
              <a:t>	(ARGO): RPC, </a:t>
            </a:r>
            <a:r>
              <a:rPr lang="en-US" dirty="0" err="1" smtClean="0"/>
              <a:t>scintillators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HEP detectors!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E7154-4F06-CF49-8C2B-BDCC9E9A488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6" name="Picture 4" descr="vuhe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581400"/>
            <a:ext cx="3886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2460625" y="0"/>
            <a:ext cx="3254375" cy="1295400"/>
            <a:chOff x="170" y="689"/>
            <a:chExt cx="2050" cy="959"/>
          </a:xfrm>
        </p:grpSpPr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170" y="689"/>
              <a:ext cx="2050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200" u="sng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10" charset="0"/>
                </a:rPr>
                <a:t>Precision Si-strip Tracker (TKR) </a:t>
              </a:r>
              <a:r>
                <a:rPr lang="en-US" sz="1200" dirty="0">
                  <a:latin typeface="Arial" pitchFamily="-110" charset="0"/>
                </a:rPr>
                <a:t>          </a:t>
              </a:r>
              <a:r>
                <a:rPr lang="en-US" sz="1200" dirty="0" smtClean="0">
                  <a:latin typeface="Arial" pitchFamily="-110" charset="0"/>
                </a:rPr>
                <a:t> </a:t>
              </a:r>
            </a:p>
            <a:p>
              <a:pPr algn="ctr">
                <a:defRPr/>
              </a:pPr>
              <a:r>
                <a:rPr lang="en-US" sz="1200" dirty="0" smtClean="0">
                  <a:latin typeface="Arial" pitchFamily="-110" charset="0"/>
                </a:rPr>
                <a:t>18 </a:t>
              </a:r>
              <a:r>
                <a:rPr lang="en-US" sz="1200" dirty="0">
                  <a:latin typeface="Arial" pitchFamily="-110" charset="0"/>
                </a:rPr>
                <a:t>XY tracking planes  </a:t>
              </a:r>
            </a:p>
            <a:p>
              <a:pPr algn="ctr">
                <a:defRPr/>
              </a:pPr>
              <a:r>
                <a:rPr lang="en-US" sz="1200" dirty="0">
                  <a:latin typeface="Arial" pitchFamily="-110" charset="0"/>
                </a:rPr>
                <a:t>Single-sided silicon strip detectors 228 </a:t>
              </a:r>
              <a:r>
                <a:rPr lang="en-US" sz="1200" dirty="0">
                  <a:latin typeface="Symbol" pitchFamily="-110" charset="2"/>
                </a:rPr>
                <a:t>m</a:t>
              </a:r>
              <a:r>
                <a:rPr lang="en-US" sz="1200" dirty="0">
                  <a:latin typeface="Arial" pitchFamily="-110" charset="0"/>
                </a:rPr>
                <a:t>m pitch, 8.8 10</a:t>
              </a:r>
              <a:r>
                <a:rPr lang="en-US" sz="1200" baseline="30000" dirty="0">
                  <a:latin typeface="Arial" pitchFamily="-110" charset="0"/>
                </a:rPr>
                <a:t>5</a:t>
              </a:r>
              <a:r>
                <a:rPr lang="en-US" sz="1200" dirty="0">
                  <a:latin typeface="Arial" pitchFamily="-110" charset="0"/>
                </a:rPr>
                <a:t> channels</a:t>
              </a:r>
            </a:p>
            <a:p>
              <a:pPr algn="ctr">
                <a:defRPr/>
              </a:pPr>
              <a:r>
                <a:rPr lang="en-US" sz="1200" dirty="0">
                  <a:latin typeface="Arial" pitchFamily="-110" charset="0"/>
                </a:rPr>
                <a:t>Measure the photon direction</a:t>
              </a:r>
            </a:p>
          </p:txBody>
        </p:sp>
        <p:grpSp>
          <p:nvGrpSpPr>
            <p:cNvPr id="13" name="Group 24"/>
            <p:cNvGrpSpPr>
              <a:grpSpLocks/>
            </p:cNvGrpSpPr>
            <p:nvPr/>
          </p:nvGrpSpPr>
          <p:grpSpPr bwMode="auto">
            <a:xfrm>
              <a:off x="746" y="1503"/>
              <a:ext cx="640" cy="145"/>
              <a:chOff x="427" y="1056"/>
              <a:chExt cx="1276" cy="288"/>
            </a:xfrm>
          </p:grpSpPr>
          <p:pic>
            <p:nvPicPr>
              <p:cNvPr id="14" name="Picture 25" descr="FL00359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96" y="1067"/>
                <a:ext cx="407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oup 26"/>
              <p:cNvGrpSpPr>
                <a:grpSpLocks/>
              </p:cNvGrpSpPr>
              <p:nvPr/>
            </p:nvGrpSpPr>
            <p:grpSpPr bwMode="auto">
              <a:xfrm>
                <a:off x="427" y="1056"/>
                <a:ext cx="842" cy="281"/>
                <a:chOff x="427" y="1056"/>
                <a:chExt cx="842" cy="281"/>
              </a:xfrm>
            </p:grpSpPr>
            <p:pic>
              <p:nvPicPr>
                <p:cNvPr id="16" name="Picture 27" descr="FL00365_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27" y="1061"/>
                  <a:ext cx="404" cy="2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28" descr="FL00291_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864" y="1056"/>
                  <a:ext cx="405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6026150" y="1676400"/>
            <a:ext cx="1060450" cy="1173391"/>
            <a:chOff x="2388" y="1737"/>
            <a:chExt cx="668" cy="1754"/>
          </a:xfrm>
        </p:grpSpPr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2622" y="1737"/>
              <a:ext cx="196" cy="1495"/>
              <a:chOff x="2622" y="1737"/>
              <a:chExt cx="196" cy="1495"/>
            </a:xfrm>
          </p:grpSpPr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 flipH="1">
                <a:off x="2622" y="1737"/>
                <a:ext cx="172" cy="149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>
                <a:off x="2800" y="1743"/>
                <a:ext cx="18" cy="147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15"/>
            <p:cNvGrpSpPr>
              <a:grpSpLocks/>
            </p:cNvGrpSpPr>
            <p:nvPr/>
          </p:nvGrpSpPr>
          <p:grpSpPr bwMode="auto">
            <a:xfrm>
              <a:off x="2388" y="2798"/>
              <a:ext cx="668" cy="693"/>
              <a:chOff x="2388" y="2798"/>
              <a:chExt cx="668" cy="693"/>
            </a:xfrm>
          </p:grpSpPr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2388" y="2801"/>
                <a:ext cx="298" cy="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>
                    <a:solidFill>
                      <a:srgbClr val="FF0000"/>
                    </a:solidFill>
                  </a:rPr>
                  <a:t>e</a:t>
                </a:r>
                <a:r>
                  <a:rPr lang="en-US" sz="2400" b="1" baseline="2000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25" name="Text Box 17"/>
              <p:cNvSpPr txBox="1">
                <a:spLocks noChangeArrowheads="1"/>
              </p:cNvSpPr>
              <p:nvPr/>
            </p:nvSpPr>
            <p:spPr bwMode="auto">
              <a:xfrm>
                <a:off x="2790" y="2798"/>
                <a:ext cx="266" cy="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>
                    <a:solidFill>
                      <a:srgbClr val="FF0000"/>
                    </a:solidFill>
                  </a:rPr>
                  <a:t>e</a:t>
                </a:r>
                <a:r>
                  <a:rPr lang="en-US" sz="2400" b="1" baseline="20000">
                    <a:solidFill>
                      <a:srgbClr val="FF0000"/>
                    </a:solidFill>
                  </a:rPr>
                  <a:t>-</a:t>
                </a:r>
              </a:p>
            </p:txBody>
          </p:sp>
        </p:grpSp>
      </p:grpSp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6513513" y="-76200"/>
            <a:ext cx="268288" cy="1752600"/>
            <a:chOff x="2701" y="483"/>
            <a:chExt cx="195" cy="1305"/>
          </a:xfrm>
        </p:grpSpPr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H="1">
              <a:off x="2806" y="782"/>
              <a:ext cx="35" cy="10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2701" y="483"/>
              <a:ext cx="195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Symbol" charset="2"/>
                </a:rPr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16025</TotalTime>
  <Words>5974</Words>
  <Application>Microsoft Macintosh PowerPoint</Application>
  <PresentationFormat>On-screen Show (4:3)</PresentationFormat>
  <Paragraphs>974</Paragraphs>
  <Slides>78</Slides>
  <Notes>32</Notes>
  <HiddenSlides>7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Office Theme</vt:lpstr>
      <vt:lpstr>Equation</vt:lpstr>
      <vt:lpstr>Slide 1</vt:lpstr>
      <vt:lpstr>Slide 2</vt:lpstr>
      <vt:lpstr>Slide 3</vt:lpstr>
      <vt:lpstr>High Energy g rays: non-thermal Universe</vt:lpstr>
      <vt:lpstr>Examples of known extreme environments</vt:lpstr>
      <vt:lpstr>Cosmic g rays: different production mechanisms expected to be at work</vt:lpstr>
      <vt:lpstr>How do gamma rays reach us?</vt:lpstr>
      <vt:lpstr>Gamma rays interact with the atmosphere</vt:lpstr>
      <vt:lpstr>Detectors</vt:lpstr>
      <vt:lpstr>Slide 10</vt:lpstr>
      <vt:lpstr>Slide 11</vt:lpstr>
      <vt:lpstr>Signal duration: ~ 3ns</vt:lpstr>
      <vt:lpstr>Slide 13</vt:lpstr>
      <vt:lpstr>Slide 14</vt:lpstr>
      <vt:lpstr>Slide 15</vt:lpstr>
      <vt:lpstr>Highlight in g-ray  astrophysics  (MAGIC,  HESS, VERITAS)</vt:lpstr>
      <vt:lpstr>Slide 17</vt:lpstr>
      <vt:lpstr>Propagation of g-rays</vt:lpstr>
      <vt:lpstr>Extragalactic Sources</vt:lpstr>
      <vt:lpstr>Are our AGN observations consistent with theory? </vt:lpstr>
      <vt:lpstr>Attempts to quantify the problem overall</vt:lpstr>
      <vt:lpstr>Slide 22</vt:lpstr>
      <vt:lpstr>Axions</vt:lpstr>
      <vt:lpstr>The photon-axion mixing mechanism</vt:lpstr>
      <vt:lpstr>If B ~ 0.1 – 1 nG, observations can be explained</vt:lpstr>
      <vt:lpstr>Recent confirmation: something not understood</vt:lpstr>
      <vt:lpstr>PKS1222:  an alternative discussion of the problem</vt:lpstr>
      <vt:lpstr>Summarizing: if the expected photon yield at VHE is different from what we think, what might be wrong?</vt:lpstr>
      <vt:lpstr>Is Lorentz invariance exact?</vt:lpstr>
      <vt:lpstr>LIV? New form of relativity?</vt:lpstr>
      <vt:lpstr>A heuristic approach: modified dispersion relations (perturbation of the Hamiltonian)</vt:lpstr>
      <vt:lpstr>Other effects of LIV: modified thresholds (Coleman-Glashow); transparency (Kifune 99) </vt:lpstr>
      <vt:lpstr>Slide 33</vt:lpstr>
      <vt:lpstr>Astrophysical constraints: time of flight</vt:lpstr>
      <vt:lpstr>Variability</vt:lpstr>
      <vt:lpstr>Rapid variability</vt:lpstr>
      <vt:lpstr>Tests of Lorentz violation: the name of the game</vt:lpstr>
      <vt:lpstr>Quite some interest on Mkn 501 flare by MAGIC…</vt:lpstr>
      <vt:lpstr>LIV in Fermi vs. MAGIC+HESS</vt:lpstr>
      <vt:lpstr>Slide 40</vt:lpstr>
      <vt:lpstr>2nd order? Cherenkov rules!</vt:lpstr>
      <vt:lpstr>Slide 42</vt:lpstr>
      <vt:lpstr>Slide 43</vt:lpstr>
      <vt:lpstr>The Dark Matter Problem</vt:lpstr>
      <vt:lpstr>Which signatures for gamma detectors?</vt:lpstr>
      <vt:lpstr>Many Places to Seek DM!</vt:lpstr>
      <vt:lpstr>Results from GC</vt:lpstr>
      <vt:lpstr>-ray detection from the GC</vt:lpstr>
      <vt:lpstr>One of the focuses: dwarf Spheroidals</vt:lpstr>
      <vt:lpstr>dSph</vt:lpstr>
      <vt:lpstr>Data-driven line searches (1)</vt:lpstr>
      <vt:lpstr>Data-driven line searches (2)</vt:lpstr>
      <vt:lpstr>Cosmic rays: the ATIC anomaly</vt:lpstr>
      <vt:lpstr>Cosmic rays: the PAMELA anomaly</vt:lpstr>
      <vt:lpstr>DM: interplay with accelerators</vt:lpstr>
      <vt:lpstr>A wish list for the future</vt:lpstr>
      <vt:lpstr>The CTA concept (a possible design)</vt:lpstr>
      <vt:lpstr>CTA operation modes</vt:lpstr>
      <vt:lpstr>Slide 59</vt:lpstr>
      <vt:lpstr>Relevance  to high energy physics</vt:lpstr>
      <vt:lpstr>Summary  </vt:lpstr>
      <vt:lpstr>Slide 62</vt:lpstr>
      <vt:lpstr>Origin of V(HE) Cosmic Rays</vt:lpstr>
      <vt:lpstr>Slide 64</vt:lpstr>
      <vt:lpstr>Connection gamma/CR</vt:lpstr>
      <vt:lpstr>Sources of CR up to the knee  Cherenkov telescopes &amp; gamma satellites</vt:lpstr>
      <vt:lpstr> </vt:lpstr>
      <vt:lpstr>More on morphology</vt:lpstr>
      <vt:lpstr>More on SED</vt:lpstr>
      <vt:lpstr>Orphan flares?</vt:lpstr>
      <vt:lpstr>Extragalactic sources: situation less clear (Auger?) Joint HESS-MAGIC-VERITAS campaign on M87 (Science 2009)</vt:lpstr>
      <vt:lpstr>Cen A</vt:lpstr>
      <vt:lpstr>CR: clear synergy with neutrino detectors</vt:lpstr>
      <vt:lpstr>Complementarity to Fermi</vt:lpstr>
      <vt:lpstr>Crab pulsar</vt:lpstr>
      <vt:lpstr>CTA performance: angular resolution</vt:lpstr>
      <vt:lpstr>CTA: Expectations for Galactic plane survey</vt:lpstr>
      <vt:lpstr>CTA schedule (optimistic)</vt:lpstr>
    </vt:vector>
  </TitlesOfParts>
  <Company>I.N.F.N. Trieste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fuit aliquod tempus antequam faceres caelum et terram</dc:title>
  <dc:creator>Alessandro De Angelis</dc:creator>
  <cp:lastModifiedBy>Alessandro De Angelis</cp:lastModifiedBy>
  <cp:revision>664</cp:revision>
  <cp:lastPrinted>2012-05-21T06:28:03Z</cp:lastPrinted>
  <dcterms:created xsi:type="dcterms:W3CDTF">2012-05-22T15:29:56Z</dcterms:created>
  <dcterms:modified xsi:type="dcterms:W3CDTF">2012-05-22T15:31:05Z</dcterms:modified>
</cp:coreProperties>
</file>