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256" r:id="rId2"/>
    <p:sldId id="261" r:id="rId3"/>
    <p:sldId id="258" r:id="rId4"/>
    <p:sldId id="268" r:id="rId5"/>
    <p:sldId id="262" r:id="rId6"/>
    <p:sldId id="263" r:id="rId7"/>
    <p:sldId id="264" r:id="rId8"/>
    <p:sldId id="265" r:id="rId9"/>
    <p:sldId id="266" r:id="rId10"/>
    <p:sldId id="267" r:id="rId11"/>
    <p:sldId id="270" r:id="rId12"/>
    <p:sldId id="271" r:id="rId13"/>
    <p:sldId id="277" r:id="rId14"/>
    <p:sldId id="274" r:id="rId15"/>
    <p:sldId id="275" r:id="rId16"/>
    <p:sldId id="276" r:id="rId17"/>
    <p:sldId id="278" r:id="rId18"/>
    <p:sldId id="279" r:id="rId19"/>
    <p:sldId id="280" r:id="rId20"/>
    <p:sldId id="281" r:id="rId21"/>
    <p:sldId id="282" r:id="rId22"/>
    <p:sldId id="283" r:id="rId23"/>
    <p:sldId id="272" r:id="rId24"/>
    <p:sldId id="286" r:id="rId25"/>
    <p:sldId id="285" r:id="rId26"/>
    <p:sldId id="288" r:id="rId27"/>
    <p:sldId id="289" r:id="rId28"/>
    <p:sldId id="294" r:id="rId29"/>
    <p:sldId id="333" r:id="rId30"/>
    <p:sldId id="273" r:id="rId31"/>
    <p:sldId id="295" r:id="rId32"/>
    <p:sldId id="291" r:id="rId33"/>
    <p:sldId id="292" r:id="rId34"/>
    <p:sldId id="293" r:id="rId35"/>
    <p:sldId id="380" r:id="rId36"/>
    <p:sldId id="319" r:id="rId37"/>
    <p:sldId id="317" r:id="rId38"/>
    <p:sldId id="318" r:id="rId39"/>
    <p:sldId id="381" r:id="rId40"/>
    <p:sldId id="382" r:id="rId41"/>
    <p:sldId id="332" r:id="rId42"/>
    <p:sldId id="301" r:id="rId43"/>
    <p:sldId id="339" r:id="rId44"/>
    <p:sldId id="304" r:id="rId45"/>
    <p:sldId id="348" r:id="rId46"/>
    <p:sldId id="337" r:id="rId47"/>
    <p:sldId id="349" r:id="rId48"/>
    <p:sldId id="340" r:id="rId49"/>
    <p:sldId id="341" r:id="rId50"/>
    <p:sldId id="342" r:id="rId51"/>
    <p:sldId id="343" r:id="rId52"/>
    <p:sldId id="344" r:id="rId53"/>
    <p:sldId id="345" r:id="rId54"/>
    <p:sldId id="346" r:id="rId55"/>
    <p:sldId id="347" r:id="rId56"/>
    <p:sldId id="305" r:id="rId57"/>
    <p:sldId id="350" r:id="rId58"/>
    <p:sldId id="356" r:id="rId59"/>
    <p:sldId id="362" r:id="rId60"/>
    <p:sldId id="357" r:id="rId61"/>
    <p:sldId id="358" r:id="rId62"/>
    <p:sldId id="359" r:id="rId63"/>
    <p:sldId id="351" r:id="rId64"/>
    <p:sldId id="363" r:id="rId65"/>
    <p:sldId id="364" r:id="rId66"/>
    <p:sldId id="353" r:id="rId67"/>
    <p:sldId id="354" r:id="rId68"/>
    <p:sldId id="365" r:id="rId69"/>
    <p:sldId id="310" r:id="rId70"/>
    <p:sldId id="366" r:id="rId71"/>
    <p:sldId id="367" r:id="rId72"/>
    <p:sldId id="355" r:id="rId73"/>
    <p:sldId id="361" r:id="rId74"/>
    <p:sldId id="368" r:id="rId75"/>
    <p:sldId id="369" r:id="rId76"/>
    <p:sldId id="314" r:id="rId77"/>
    <p:sldId id="315" r:id="rId78"/>
    <p:sldId id="371" r:id="rId79"/>
    <p:sldId id="377" r:id="rId80"/>
    <p:sldId id="373" r:id="rId81"/>
    <p:sldId id="374" r:id="rId82"/>
    <p:sldId id="375" r:id="rId83"/>
    <p:sldId id="376" r:id="rId84"/>
    <p:sldId id="378" r:id="rId85"/>
    <p:sldId id="379" r:id="rId86"/>
    <p:sldId id="320" r:id="rId87"/>
    <p:sldId id="325" r:id="rId88"/>
    <p:sldId id="321" r:id="rId89"/>
    <p:sldId id="322" r:id="rId90"/>
    <p:sldId id="323" r:id="rId91"/>
    <p:sldId id="326" r:id="rId92"/>
    <p:sldId id="327" r:id="rId93"/>
    <p:sldId id="328" r:id="rId94"/>
    <p:sldId id="329" r:id="rId95"/>
    <p:sldId id="330" r:id="rId96"/>
    <p:sldId id="331" r:id="rId97"/>
    <p:sldId id="383" r:id="rId98"/>
    <p:sldId id="384" r:id="rId99"/>
    <p:sldId id="336" r:id="rId100"/>
    <p:sldId id="334" r:id="rId101"/>
    <p:sldId id="335" r:id="rId10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61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560" y="-2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5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F0D677-9428-4693-9CFA-1FE53D08A577}"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kumimoji="1" lang="ja-JP" altLang="en-US"/>
        </a:p>
      </dgm:t>
    </dgm:pt>
    <dgm:pt modelId="{AE4DFCFD-8BA9-450E-85D7-D325FCA911C1}">
      <dgm:prSet phldrT="[テキスト]" custT="1"/>
      <dgm:spPr/>
      <dgm:t>
        <a:bodyPr/>
        <a:lstStyle/>
        <a:p>
          <a:r>
            <a:rPr kumimoji="1" lang="en-US" altLang="ja-JP" sz="2400" dirty="0" smtClean="0"/>
            <a:t>Hourglass Effect</a:t>
          </a:r>
        </a:p>
        <a:p>
          <a:r>
            <a:rPr kumimoji="1" lang="en-US" altLang="ja-JP" sz="1600" dirty="0" smtClean="0"/>
            <a:t>Bunch length must be well shorter than the vertical beam size. Otherwise collisions in skirts deteriorate luminosity (make even worse).</a:t>
          </a:r>
          <a:endParaRPr kumimoji="1" lang="ja-JP" altLang="en-US" sz="1600" dirty="0"/>
        </a:p>
      </dgm:t>
    </dgm:pt>
    <dgm:pt modelId="{EBA11E66-0587-49C5-9B3E-8377BF529826}" type="parTrans" cxnId="{FF68AA5B-67AC-48AF-81FC-04F1FE9DD22F}">
      <dgm:prSet/>
      <dgm:spPr/>
      <dgm:t>
        <a:bodyPr/>
        <a:lstStyle/>
        <a:p>
          <a:endParaRPr kumimoji="1" lang="ja-JP" altLang="en-US"/>
        </a:p>
      </dgm:t>
    </dgm:pt>
    <dgm:pt modelId="{42152625-60E0-43F3-A09E-197314C9F494}" type="sibTrans" cxnId="{FF68AA5B-67AC-48AF-81FC-04F1FE9DD22F}">
      <dgm:prSet/>
      <dgm:spPr/>
      <dgm:t>
        <a:bodyPr/>
        <a:lstStyle/>
        <a:p>
          <a:endParaRPr kumimoji="1" lang="ja-JP" altLang="en-US"/>
        </a:p>
      </dgm:t>
    </dgm:pt>
    <dgm:pt modelId="{3F86132E-72CB-4F19-9AFB-4DDAD07E86F1}">
      <dgm:prSet phldrT="[テキスト]" custT="1"/>
      <dgm:spPr/>
      <dgm:t>
        <a:bodyPr/>
        <a:lstStyle/>
        <a:p>
          <a:r>
            <a:rPr kumimoji="1" lang="en-US" altLang="ja-JP" sz="2400" dirty="0" smtClean="0"/>
            <a:t>Coherent SR</a:t>
          </a:r>
          <a:endParaRPr kumimoji="1" lang="en-US" altLang="ja-JP" sz="1600" dirty="0" smtClean="0"/>
        </a:p>
        <a:p>
          <a:r>
            <a:rPr kumimoji="1" lang="en-US" altLang="ja-JP" sz="1600" dirty="0" smtClean="0"/>
            <a:t>Bunch length must be long enough so that the SR won’t be coherent. CSR increases energy spread, beam size; and deteriorates luminosity.</a:t>
          </a:r>
          <a:endParaRPr kumimoji="1" lang="ja-JP" altLang="en-US" sz="1600" dirty="0"/>
        </a:p>
      </dgm:t>
    </dgm:pt>
    <dgm:pt modelId="{86D34D38-E94C-4B91-860A-DC49ED66E433}" type="parTrans" cxnId="{3E842915-F2CA-4A49-A197-ACA3FC4061B1}">
      <dgm:prSet/>
      <dgm:spPr/>
      <dgm:t>
        <a:bodyPr/>
        <a:lstStyle/>
        <a:p>
          <a:endParaRPr kumimoji="1" lang="ja-JP" altLang="en-US"/>
        </a:p>
      </dgm:t>
    </dgm:pt>
    <dgm:pt modelId="{4BA46EBB-0C8A-4DF7-888D-8ECA45136137}" type="sibTrans" cxnId="{3E842915-F2CA-4A49-A197-ACA3FC4061B1}">
      <dgm:prSet/>
      <dgm:spPr/>
      <dgm:t>
        <a:bodyPr/>
        <a:lstStyle/>
        <a:p>
          <a:endParaRPr kumimoji="1" lang="ja-JP" altLang="en-US"/>
        </a:p>
      </dgm:t>
    </dgm:pt>
    <dgm:pt modelId="{E7E1ED69-10BA-4818-BF51-6C24D443B4B8}" type="pres">
      <dgm:prSet presAssocID="{79F0D677-9428-4693-9CFA-1FE53D08A577}" presName="Name0" presStyleCnt="0">
        <dgm:presLayoutVars>
          <dgm:dir/>
          <dgm:resizeHandles val="exact"/>
        </dgm:presLayoutVars>
      </dgm:prSet>
      <dgm:spPr/>
      <dgm:t>
        <a:bodyPr/>
        <a:lstStyle/>
        <a:p>
          <a:endParaRPr kumimoji="1" lang="ja-JP" altLang="en-US"/>
        </a:p>
      </dgm:t>
    </dgm:pt>
    <dgm:pt modelId="{31E7E5A0-78EF-4BF7-9464-1E26087F55D8}" type="pres">
      <dgm:prSet presAssocID="{AE4DFCFD-8BA9-450E-85D7-D325FCA911C1}" presName="node" presStyleLbl="node1" presStyleIdx="0" presStyleCnt="2" custScaleX="111293" custScaleY="136752">
        <dgm:presLayoutVars>
          <dgm:bulletEnabled val="1"/>
        </dgm:presLayoutVars>
      </dgm:prSet>
      <dgm:spPr/>
      <dgm:t>
        <a:bodyPr/>
        <a:lstStyle/>
        <a:p>
          <a:endParaRPr kumimoji="1" lang="ja-JP" altLang="en-US"/>
        </a:p>
      </dgm:t>
    </dgm:pt>
    <dgm:pt modelId="{BD0FBB84-4DD2-4C4C-8161-11C7C682E21F}" type="pres">
      <dgm:prSet presAssocID="{42152625-60E0-43F3-A09E-197314C9F494}" presName="sibTrans" presStyleLbl="sibTrans2D1" presStyleIdx="0" presStyleCnt="2"/>
      <dgm:spPr/>
      <dgm:t>
        <a:bodyPr/>
        <a:lstStyle/>
        <a:p>
          <a:endParaRPr kumimoji="1" lang="ja-JP" altLang="en-US"/>
        </a:p>
      </dgm:t>
    </dgm:pt>
    <dgm:pt modelId="{56815DA1-7D11-4373-A030-9FCD16E0C440}" type="pres">
      <dgm:prSet presAssocID="{42152625-60E0-43F3-A09E-197314C9F494}" presName="connectorText" presStyleLbl="sibTrans2D1" presStyleIdx="0" presStyleCnt="2"/>
      <dgm:spPr/>
      <dgm:t>
        <a:bodyPr/>
        <a:lstStyle/>
        <a:p>
          <a:endParaRPr kumimoji="1" lang="ja-JP" altLang="en-US"/>
        </a:p>
      </dgm:t>
    </dgm:pt>
    <dgm:pt modelId="{58EA7AF1-8683-4C13-B355-792DEA3C254D}" type="pres">
      <dgm:prSet presAssocID="{3F86132E-72CB-4F19-9AFB-4DDAD07E86F1}" presName="node" presStyleLbl="node1" presStyleIdx="1" presStyleCnt="2" custScaleX="111293" custScaleY="136752">
        <dgm:presLayoutVars>
          <dgm:bulletEnabled val="1"/>
        </dgm:presLayoutVars>
      </dgm:prSet>
      <dgm:spPr/>
      <dgm:t>
        <a:bodyPr/>
        <a:lstStyle/>
        <a:p>
          <a:endParaRPr kumimoji="1" lang="ja-JP" altLang="en-US"/>
        </a:p>
      </dgm:t>
    </dgm:pt>
    <dgm:pt modelId="{03B7DC87-AFEB-4714-8905-4D050B6E1110}" type="pres">
      <dgm:prSet presAssocID="{4BA46EBB-0C8A-4DF7-888D-8ECA45136137}" presName="sibTrans" presStyleLbl="sibTrans2D1" presStyleIdx="1" presStyleCnt="2"/>
      <dgm:spPr/>
      <dgm:t>
        <a:bodyPr/>
        <a:lstStyle/>
        <a:p>
          <a:endParaRPr kumimoji="1" lang="ja-JP" altLang="en-US"/>
        </a:p>
      </dgm:t>
    </dgm:pt>
    <dgm:pt modelId="{A1C5F1CF-EA7B-4D4F-8261-1140BE8FE584}" type="pres">
      <dgm:prSet presAssocID="{4BA46EBB-0C8A-4DF7-888D-8ECA45136137}" presName="connectorText" presStyleLbl="sibTrans2D1" presStyleIdx="1" presStyleCnt="2"/>
      <dgm:spPr/>
      <dgm:t>
        <a:bodyPr/>
        <a:lstStyle/>
        <a:p>
          <a:endParaRPr kumimoji="1" lang="ja-JP" altLang="en-US"/>
        </a:p>
      </dgm:t>
    </dgm:pt>
  </dgm:ptLst>
  <dgm:cxnLst>
    <dgm:cxn modelId="{48503803-4494-4E96-B34C-E97B103F8860}" type="presOf" srcId="{4BA46EBB-0C8A-4DF7-888D-8ECA45136137}" destId="{03B7DC87-AFEB-4714-8905-4D050B6E1110}" srcOrd="0" destOrd="0" presId="urn:microsoft.com/office/officeart/2005/8/layout/cycle7"/>
    <dgm:cxn modelId="{AA009999-55F7-4CC8-ACCC-940F30EBA80B}" type="presOf" srcId="{42152625-60E0-43F3-A09E-197314C9F494}" destId="{56815DA1-7D11-4373-A030-9FCD16E0C440}" srcOrd="1" destOrd="0" presId="urn:microsoft.com/office/officeart/2005/8/layout/cycle7"/>
    <dgm:cxn modelId="{3E842915-F2CA-4A49-A197-ACA3FC4061B1}" srcId="{79F0D677-9428-4693-9CFA-1FE53D08A577}" destId="{3F86132E-72CB-4F19-9AFB-4DDAD07E86F1}" srcOrd="1" destOrd="0" parTransId="{86D34D38-E94C-4B91-860A-DC49ED66E433}" sibTransId="{4BA46EBB-0C8A-4DF7-888D-8ECA45136137}"/>
    <dgm:cxn modelId="{0D9529E7-B351-476C-AF0A-DB12C8B3E466}" type="presOf" srcId="{4BA46EBB-0C8A-4DF7-888D-8ECA45136137}" destId="{A1C5F1CF-EA7B-4D4F-8261-1140BE8FE584}" srcOrd="1" destOrd="0" presId="urn:microsoft.com/office/officeart/2005/8/layout/cycle7"/>
    <dgm:cxn modelId="{FF68AA5B-67AC-48AF-81FC-04F1FE9DD22F}" srcId="{79F0D677-9428-4693-9CFA-1FE53D08A577}" destId="{AE4DFCFD-8BA9-450E-85D7-D325FCA911C1}" srcOrd="0" destOrd="0" parTransId="{EBA11E66-0587-49C5-9B3E-8377BF529826}" sibTransId="{42152625-60E0-43F3-A09E-197314C9F494}"/>
    <dgm:cxn modelId="{64EF346B-92B0-4DB5-80DE-0BBFD426E1AE}" type="presOf" srcId="{79F0D677-9428-4693-9CFA-1FE53D08A577}" destId="{E7E1ED69-10BA-4818-BF51-6C24D443B4B8}" srcOrd="0" destOrd="0" presId="urn:microsoft.com/office/officeart/2005/8/layout/cycle7"/>
    <dgm:cxn modelId="{76E4CD05-4AC4-4DB4-8260-E0C4DCBB6C46}" type="presOf" srcId="{3F86132E-72CB-4F19-9AFB-4DDAD07E86F1}" destId="{58EA7AF1-8683-4C13-B355-792DEA3C254D}" srcOrd="0" destOrd="0" presId="urn:microsoft.com/office/officeart/2005/8/layout/cycle7"/>
    <dgm:cxn modelId="{EED3E93A-3747-406C-B739-307C59D40D4E}" type="presOf" srcId="{42152625-60E0-43F3-A09E-197314C9F494}" destId="{BD0FBB84-4DD2-4C4C-8161-11C7C682E21F}" srcOrd="0" destOrd="0" presId="urn:microsoft.com/office/officeart/2005/8/layout/cycle7"/>
    <dgm:cxn modelId="{6CAE862C-8871-4E22-A295-3D760F642FD8}" type="presOf" srcId="{AE4DFCFD-8BA9-450E-85D7-D325FCA911C1}" destId="{31E7E5A0-78EF-4BF7-9464-1E26087F55D8}" srcOrd="0" destOrd="0" presId="urn:microsoft.com/office/officeart/2005/8/layout/cycle7"/>
    <dgm:cxn modelId="{36A90A71-6801-4FF9-9012-A8BFEC6FCA01}" type="presParOf" srcId="{E7E1ED69-10BA-4818-BF51-6C24D443B4B8}" destId="{31E7E5A0-78EF-4BF7-9464-1E26087F55D8}" srcOrd="0" destOrd="0" presId="urn:microsoft.com/office/officeart/2005/8/layout/cycle7"/>
    <dgm:cxn modelId="{C8EBCBB1-11EE-4011-A760-3C41002A7EDE}" type="presParOf" srcId="{E7E1ED69-10BA-4818-BF51-6C24D443B4B8}" destId="{BD0FBB84-4DD2-4C4C-8161-11C7C682E21F}" srcOrd="1" destOrd="0" presId="urn:microsoft.com/office/officeart/2005/8/layout/cycle7"/>
    <dgm:cxn modelId="{2BB49B19-8DC2-4B74-A782-015DC947D644}" type="presParOf" srcId="{BD0FBB84-4DD2-4C4C-8161-11C7C682E21F}" destId="{56815DA1-7D11-4373-A030-9FCD16E0C440}" srcOrd="0" destOrd="0" presId="urn:microsoft.com/office/officeart/2005/8/layout/cycle7"/>
    <dgm:cxn modelId="{46FF9786-72C5-4D05-B4E6-747441D15C09}" type="presParOf" srcId="{E7E1ED69-10BA-4818-BF51-6C24D443B4B8}" destId="{58EA7AF1-8683-4C13-B355-792DEA3C254D}" srcOrd="2" destOrd="0" presId="urn:microsoft.com/office/officeart/2005/8/layout/cycle7"/>
    <dgm:cxn modelId="{C6C63333-86D7-434E-B96F-3E6A81D7821D}" type="presParOf" srcId="{E7E1ED69-10BA-4818-BF51-6C24D443B4B8}" destId="{03B7DC87-AFEB-4714-8905-4D050B6E1110}" srcOrd="3" destOrd="0" presId="urn:microsoft.com/office/officeart/2005/8/layout/cycle7"/>
    <dgm:cxn modelId="{EBFED629-0862-431B-B2B2-0330DD623DAD}" type="presParOf" srcId="{03B7DC87-AFEB-4714-8905-4D050B6E1110}" destId="{A1C5F1CF-EA7B-4D4F-8261-1140BE8FE584}"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7E5A0-78EF-4BF7-9464-1E26087F55D8}">
      <dsp:nvSpPr>
        <dsp:cNvPr id="0" name=""/>
        <dsp:cNvSpPr/>
      </dsp:nvSpPr>
      <dsp:spPr>
        <a:xfrm>
          <a:off x="501996" y="-248472"/>
          <a:ext cx="3010752" cy="184974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en-US" altLang="ja-JP" sz="2400" kern="1200" dirty="0" smtClean="0"/>
            <a:t>Hourglass Effect</a:t>
          </a:r>
        </a:p>
        <a:p>
          <a:pPr lvl="0" algn="ctr" defTabSz="1066800">
            <a:lnSpc>
              <a:spcPct val="90000"/>
            </a:lnSpc>
            <a:spcBef>
              <a:spcPct val="0"/>
            </a:spcBef>
            <a:spcAft>
              <a:spcPct val="35000"/>
            </a:spcAft>
          </a:pPr>
          <a:r>
            <a:rPr kumimoji="1" lang="en-US" altLang="ja-JP" sz="1600" kern="1200" dirty="0" smtClean="0"/>
            <a:t>Bunch length must be well shorter than the vertical beam size. Otherwise collisions in skirts deteriorate luminosity (make even worse).</a:t>
          </a:r>
          <a:endParaRPr kumimoji="1" lang="ja-JP" altLang="en-US" sz="1600" kern="1200" dirty="0"/>
        </a:p>
      </dsp:txBody>
      <dsp:txXfrm>
        <a:off x="556173" y="-194295"/>
        <a:ext cx="2902398" cy="1741386"/>
      </dsp:txXfrm>
    </dsp:sp>
    <dsp:sp modelId="{BD0FBB84-4DD2-4C4C-8161-11C7C682E21F}">
      <dsp:nvSpPr>
        <dsp:cNvPr id="0" name=""/>
        <dsp:cNvSpPr/>
      </dsp:nvSpPr>
      <dsp:spPr>
        <a:xfrm rot="5400000">
          <a:off x="1502589" y="1995538"/>
          <a:ext cx="1009567" cy="473418"/>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kumimoji="1" lang="ja-JP" altLang="en-US" sz="2000" kern="1200"/>
        </a:p>
      </dsp:txBody>
      <dsp:txXfrm>
        <a:off x="1644614" y="2090222"/>
        <a:ext cx="725517" cy="284050"/>
      </dsp:txXfrm>
    </dsp:sp>
    <dsp:sp modelId="{58EA7AF1-8683-4C13-B355-792DEA3C254D}">
      <dsp:nvSpPr>
        <dsp:cNvPr id="0" name=""/>
        <dsp:cNvSpPr/>
      </dsp:nvSpPr>
      <dsp:spPr>
        <a:xfrm>
          <a:off x="501996" y="2863227"/>
          <a:ext cx="3010752" cy="1849740"/>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kumimoji="1" lang="en-US" altLang="ja-JP" sz="2400" kern="1200" dirty="0" smtClean="0"/>
            <a:t>Coherent SR</a:t>
          </a:r>
          <a:endParaRPr kumimoji="1" lang="en-US" altLang="ja-JP" sz="1600" kern="1200" dirty="0" smtClean="0"/>
        </a:p>
        <a:p>
          <a:pPr lvl="0" algn="ctr" defTabSz="1066800">
            <a:lnSpc>
              <a:spcPct val="90000"/>
            </a:lnSpc>
            <a:spcBef>
              <a:spcPct val="0"/>
            </a:spcBef>
            <a:spcAft>
              <a:spcPct val="35000"/>
            </a:spcAft>
          </a:pPr>
          <a:r>
            <a:rPr kumimoji="1" lang="en-US" altLang="ja-JP" sz="1600" kern="1200" dirty="0" smtClean="0"/>
            <a:t>Bunch length must be long enough so that the SR won’t be coherent. CSR increases energy spread, beam size; and deteriorates luminosity.</a:t>
          </a:r>
          <a:endParaRPr kumimoji="1" lang="ja-JP" altLang="en-US" sz="1600" kern="1200" dirty="0"/>
        </a:p>
      </dsp:txBody>
      <dsp:txXfrm>
        <a:off x="556173" y="2917404"/>
        <a:ext cx="2902398" cy="1741386"/>
      </dsp:txXfrm>
    </dsp:sp>
    <dsp:sp modelId="{03B7DC87-AFEB-4714-8905-4D050B6E1110}">
      <dsp:nvSpPr>
        <dsp:cNvPr id="0" name=""/>
        <dsp:cNvSpPr/>
      </dsp:nvSpPr>
      <dsp:spPr>
        <a:xfrm rot="16200000">
          <a:off x="1502589" y="1995538"/>
          <a:ext cx="1009567" cy="473418"/>
        </a:xfrm>
        <a:prstGeom prst="lef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kumimoji="1" lang="ja-JP" altLang="en-US" sz="2000" kern="1200"/>
        </a:p>
      </dsp:txBody>
      <dsp:txXfrm>
        <a:off x="1644614" y="2090222"/>
        <a:ext cx="725517" cy="284050"/>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image" Target="../media/image9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image" Target="../media/image113.wmf"/><Relationship Id="rId6" Type="http://schemas.openxmlformats.org/officeDocument/2006/relationships/image" Target="../media/image118.wmf"/><Relationship Id="rId5" Type="http://schemas.openxmlformats.org/officeDocument/2006/relationships/image" Target="../media/image117.wmf"/><Relationship Id="rId4" Type="http://schemas.openxmlformats.org/officeDocument/2006/relationships/image" Target="../media/image116.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12.wmf"/><Relationship Id="rId1" Type="http://schemas.openxmlformats.org/officeDocument/2006/relationships/image" Target="../media/image21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1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image" Target="../media/image38.wmf"/><Relationship Id="rId7" Type="http://schemas.openxmlformats.org/officeDocument/2006/relationships/image" Target="../media/image42.wmf"/><Relationship Id="rId12" Type="http://schemas.openxmlformats.org/officeDocument/2006/relationships/image" Target="../media/image47.wmf"/><Relationship Id="rId2" Type="http://schemas.openxmlformats.org/officeDocument/2006/relationships/image" Target="../media/image30.wmf"/><Relationship Id="rId1" Type="http://schemas.openxmlformats.org/officeDocument/2006/relationships/image" Target="../media/image29.wmf"/><Relationship Id="rId6" Type="http://schemas.openxmlformats.org/officeDocument/2006/relationships/image" Target="../media/image41.wmf"/><Relationship Id="rId11" Type="http://schemas.openxmlformats.org/officeDocument/2006/relationships/image" Target="../media/image46.wmf"/><Relationship Id="rId5" Type="http://schemas.openxmlformats.org/officeDocument/2006/relationships/image" Target="../media/image40.wmf"/><Relationship Id="rId10" Type="http://schemas.openxmlformats.org/officeDocument/2006/relationships/image" Target="../media/image45.wmf"/><Relationship Id="rId4" Type="http://schemas.openxmlformats.org/officeDocument/2006/relationships/image" Target="../media/image39.wmf"/><Relationship Id="rId9" Type="http://schemas.openxmlformats.org/officeDocument/2006/relationships/image" Target="../media/image4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5" Type="http://schemas.openxmlformats.org/officeDocument/2006/relationships/image" Target="../media/image55.wmf"/><Relationship Id="rId4" Type="http://schemas.openxmlformats.org/officeDocument/2006/relationships/image" Target="../media/image5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22.wmf"/><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wmf"/><Relationship Id="rId5" Type="http://schemas.openxmlformats.org/officeDocument/2006/relationships/image" Target="../media/image81.wmf"/><Relationship Id="rId4" Type="http://schemas.openxmlformats.org/officeDocument/2006/relationships/image" Target="../media/image8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image" Target="../media/image9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25AB4A-D9CF-4B5D-A615-0D57E6DFC93F}" type="datetimeFigureOut">
              <a:rPr kumimoji="1" lang="ja-JP" altLang="en-US" smtClean="0"/>
              <a:t>2011/7/12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B10457-D1B7-453E-B790-6379F715D1B4}" type="slidenum">
              <a:rPr kumimoji="1" lang="ja-JP" altLang="en-US" smtClean="0"/>
              <a:t>‹#›</a:t>
            </a:fld>
            <a:endParaRPr kumimoji="1" lang="ja-JP" altLang="en-US"/>
          </a:p>
        </p:txBody>
      </p:sp>
    </p:spTree>
    <p:extLst>
      <p:ext uri="{BB962C8B-B14F-4D97-AF65-F5344CB8AC3E}">
        <p14:creationId xmlns:p14="http://schemas.microsoft.com/office/powerpoint/2010/main" val="344235269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73814354-E59B-4E52-844B-7A16C6610C4E}" type="slidenum">
              <a:rPr kumimoji="1" lang="ja-JP" altLang="en-US" smtClean="0"/>
              <a:pPr/>
              <a:t>2</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DFE31EE-6981-4F94-9D14-C84CC658C6B9}" type="slidenum">
              <a:rPr lang="en-US" altLang="ja-JP" smtClean="0">
                <a:solidFill>
                  <a:prstClr val="black"/>
                </a:solidFill>
              </a:rPr>
              <a:pPr>
                <a:defRPr/>
              </a:pPr>
              <a:t>14</a:t>
            </a:fld>
            <a:endParaRPr lang="en-US" altLang="ja-JP">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DFE31EE-6981-4F94-9D14-C84CC658C6B9}" type="slidenum">
              <a:rPr lang="en-US" altLang="ja-JP" smtClean="0">
                <a:solidFill>
                  <a:prstClr val="black"/>
                </a:solidFill>
              </a:rPr>
              <a:pPr>
                <a:defRPr/>
              </a:pPr>
              <a:t>15</a:t>
            </a:fld>
            <a:endParaRPr lang="en-US" altLang="ja-JP">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DFE31EE-6981-4F94-9D14-C84CC658C6B9}" type="slidenum">
              <a:rPr lang="en-US" altLang="ja-JP" smtClean="0">
                <a:solidFill>
                  <a:prstClr val="black"/>
                </a:solidFill>
              </a:rPr>
              <a:pPr>
                <a:defRPr/>
              </a:pPr>
              <a:t>17</a:t>
            </a:fld>
            <a:endParaRPr lang="en-US" altLang="ja-JP">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DFE31EE-6981-4F94-9D14-C84CC658C6B9}" type="slidenum">
              <a:rPr lang="en-US" altLang="ja-JP" smtClean="0">
                <a:solidFill>
                  <a:prstClr val="black"/>
                </a:solidFill>
              </a:rPr>
              <a:pPr>
                <a:defRPr/>
              </a:pPr>
              <a:t>18</a:t>
            </a:fld>
            <a:endParaRPr lang="en-US" altLang="ja-JP">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DFE31EE-6981-4F94-9D14-C84CC658C6B9}" type="slidenum">
              <a:rPr lang="en-US" altLang="ja-JP" smtClean="0">
                <a:solidFill>
                  <a:prstClr val="black"/>
                </a:solidFill>
              </a:rPr>
              <a:pPr>
                <a:defRPr/>
              </a:pPr>
              <a:t>19</a:t>
            </a:fld>
            <a:endParaRPr lang="en-US" altLang="ja-JP">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DFE31EE-6981-4F94-9D14-C84CC658C6B9}" type="slidenum">
              <a:rPr lang="en-US" altLang="ja-JP" smtClean="0">
                <a:solidFill>
                  <a:prstClr val="black"/>
                </a:solidFill>
              </a:rPr>
              <a:pPr>
                <a:defRPr/>
              </a:pPr>
              <a:t>20</a:t>
            </a:fld>
            <a:endParaRPr lang="en-US" altLang="ja-JP">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24AAF3C3-51E4-40FD-B288-690BA4480952}" type="slidenum">
              <a:rPr lang="en-US" altLang="ja-JP" smtClean="0"/>
              <a:pPr>
                <a:defRPr/>
              </a:pPr>
              <a:t>21</a:t>
            </a:fld>
            <a:endParaRPr lang="en-US"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After 11 years of successful</a:t>
            </a:r>
            <a:r>
              <a:rPr kumimoji="1" lang="en-US" altLang="ja-JP" baseline="0" dirty="0" smtClean="0"/>
              <a:t> operation, KEKB was shut down for the upgrade last </a:t>
            </a:r>
            <a:r>
              <a:rPr lang="en-US" altLang="ja-JP" dirty="0" smtClean="0"/>
              <a:t>J</a:t>
            </a:r>
            <a:r>
              <a:rPr kumimoji="1" lang="en-US" altLang="ja-JP" baseline="0" dirty="0" smtClean="0"/>
              <a:t>une.</a:t>
            </a:r>
          </a:p>
          <a:p>
            <a:r>
              <a:rPr kumimoji="1" lang="en-US" altLang="ja-JP" baseline="0" dirty="0" smtClean="0"/>
              <a:t>Total accumulated luminosity was more than 1 ab^-1.</a:t>
            </a:r>
          </a:p>
          <a:p>
            <a:r>
              <a:rPr lang="en-US" altLang="ja-JP" dirty="0" smtClean="0"/>
              <a:t>Achieved peak luminosity was twice the design value.</a:t>
            </a:r>
            <a:endParaRPr kumimoji="1" lang="en-US" altLang="ja-JP" baseline="0" dirty="0" smtClean="0"/>
          </a:p>
          <a:p>
            <a:endParaRPr kumimoji="1" lang="en-US" altLang="ja-JP" baseline="0"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83A7D9F3-46B2-4175-9D0A-E60C906A90DC}" type="slidenum">
              <a:rPr kumimoji="1" lang="ja-JP" altLang="en-US" smtClean="0"/>
              <a:pPr/>
              <a:t>24</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16E1F58-9699-44E8-B624-041A3F88A6CF}" type="slidenum">
              <a:rPr kumimoji="1" lang="ja-JP" altLang="en-US" smtClean="0"/>
              <a:pPr/>
              <a:t>25</a:t>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As</a:t>
            </a:r>
            <a:r>
              <a:rPr kumimoji="1" lang="en-US" altLang="ja-JP" baseline="0" dirty="0" smtClean="0"/>
              <a:t> you can see in this trend plot, the target luminosity of SuperKEKB  is about 2 order higher than the current B factories.</a:t>
            </a:r>
          </a:p>
          <a:p>
            <a:r>
              <a:rPr kumimoji="1" lang="en-US" altLang="ja-JP" baseline="0" dirty="0" smtClean="0"/>
              <a:t>But how can it be achieved? </a:t>
            </a:r>
            <a:endParaRPr kumimoji="1" lang="ja-JP" altLang="en-US" dirty="0"/>
          </a:p>
        </p:txBody>
      </p:sp>
      <p:sp>
        <p:nvSpPr>
          <p:cNvPr id="4" name="スライド番号プレースホルダ 3"/>
          <p:cNvSpPr>
            <a:spLocks noGrp="1"/>
          </p:cNvSpPr>
          <p:nvPr>
            <p:ph type="sldNum" sz="quarter" idx="10"/>
          </p:nvPr>
        </p:nvSpPr>
        <p:spPr/>
        <p:txBody>
          <a:bodyPr/>
          <a:lstStyle/>
          <a:p>
            <a:fld id="{B340DD1B-A0E2-49CB-98DC-631041788EBC}" type="slidenum">
              <a:rPr kumimoji="1" lang="ja-JP" altLang="en-US" smtClean="0"/>
              <a:pPr/>
              <a:t>37</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a:lstStyle/>
          <a:p>
            <a:fld id="{42A2502D-CC3C-4DF1-8050-F1F49C5E2E5D}" type="slidenum">
              <a:rPr lang="en-US" altLang="ja-JP"/>
              <a:pPr/>
              <a:t>4</a:t>
            </a:fld>
            <a:endParaRPr lang="en-US" altLang="ja-JP"/>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a:lstStyle/>
          <a:p>
            <a:pPr>
              <a:spcBef>
                <a:spcPct val="0"/>
              </a:spcBef>
            </a:pPr>
            <a:endParaRPr lang="ja-JP"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At SuperKEKB, we will increase the luminosity based on so-called “</a:t>
            </a:r>
            <a:r>
              <a:rPr lang="en-US" altLang="ja-JP" dirty="0" err="1" smtClean="0"/>
              <a:t>Nano</a:t>
            </a:r>
            <a:r>
              <a:rPr lang="en-US" altLang="ja-JP" dirty="0" smtClean="0"/>
              <a:t>-Beam” scheme, which was originally proposed by SuperB collaboration.</a:t>
            </a:r>
          </a:p>
          <a:p>
            <a:endParaRPr lang="en-US" altLang="ja-JP" dirty="0" smtClean="0"/>
          </a:p>
          <a:p>
            <a:r>
              <a:rPr lang="en-US" altLang="ja-JP" dirty="0" smtClean="0"/>
              <a:t>The concept is as follows: </a:t>
            </a:r>
          </a:p>
          <a:p>
            <a:pPr>
              <a:buFont typeface="Arial" pitchFamily="34" charset="0"/>
              <a:buChar char="•"/>
            </a:pPr>
            <a:r>
              <a:rPr lang="en-US" altLang="ja-JP" dirty="0" smtClean="0"/>
              <a:t>The luminosity can be expressed by this formula, and what we’re going to do is to change these two parameters circled in red.</a:t>
            </a:r>
          </a:p>
          <a:p>
            <a:pPr>
              <a:buFont typeface="Arial" pitchFamily="34" charset="0"/>
              <a:buChar char="•"/>
            </a:pPr>
            <a:r>
              <a:rPr lang="en-US" altLang="ja-JP" dirty="0" smtClean="0"/>
              <a:t>Beta sub y, which is the vertical beta function at interaction point, will be squeezed by factor 20. This results in the factor 20 increase of luminosity.</a:t>
            </a:r>
          </a:p>
          <a:p>
            <a:pPr>
              <a:buFont typeface="Arial" pitchFamily="34" charset="0"/>
              <a:buChar char="•"/>
            </a:pPr>
            <a:r>
              <a:rPr lang="en-US" altLang="ja-JP" dirty="0" smtClean="0"/>
              <a:t>I, beam current will also be doubled.</a:t>
            </a:r>
          </a:p>
          <a:p>
            <a:pPr>
              <a:buFont typeface="Arial" pitchFamily="34" charset="0"/>
              <a:buChar char="•"/>
            </a:pPr>
            <a:endParaRPr lang="en-US" altLang="ja-JP" dirty="0" smtClean="0"/>
          </a:p>
          <a:p>
            <a:r>
              <a:rPr lang="en-US" altLang="ja-JP" dirty="0" smtClean="0"/>
              <a:t>In total, 40 times higher luminosity can be achieved.</a:t>
            </a:r>
          </a:p>
          <a:p>
            <a:r>
              <a:rPr lang="en-US" altLang="ja-JP" sz="1000" dirty="0"/>
              <a:t> </a:t>
            </a:r>
          </a:p>
          <a:p>
            <a:endParaRPr lang="en-US" altLang="ja-JP" sz="1000" dirty="0"/>
          </a:p>
          <a:p>
            <a:endParaRPr kumimoji="1" lang="ja-JP" altLang="en-US" dirty="0"/>
          </a:p>
        </p:txBody>
      </p:sp>
      <p:sp>
        <p:nvSpPr>
          <p:cNvPr id="4" name="スライド番号プレースホルダ 3"/>
          <p:cNvSpPr>
            <a:spLocks noGrp="1"/>
          </p:cNvSpPr>
          <p:nvPr>
            <p:ph type="sldNum" sz="quarter" idx="10"/>
          </p:nvPr>
        </p:nvSpPr>
        <p:spPr/>
        <p:txBody>
          <a:bodyPr/>
          <a:lstStyle/>
          <a:p>
            <a:fld id="{B340DD1B-A0E2-49CB-98DC-631041788EBC}" type="slidenum">
              <a:rPr kumimoji="1" lang="ja-JP" altLang="en-US" smtClean="0"/>
              <a:pPr/>
              <a:t>38</a:t>
            </a:fld>
            <a:endParaRPr kumimoji="1"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 1"/>
          <p:cNvSpPr>
            <a:spLocks noGrp="1" noRot="1" noChangeAspect="1"/>
          </p:cNvSpPr>
          <p:nvPr>
            <p:ph type="sldImg"/>
          </p:nvPr>
        </p:nvSpPr>
        <p:spPr>
          <a:ln/>
        </p:spPr>
      </p:sp>
      <p:sp>
        <p:nvSpPr>
          <p:cNvPr id="24579" name="ノート プレースホルダ 2"/>
          <p:cNvSpPr>
            <a:spLocks noGrp="1"/>
          </p:cNvSpPr>
          <p:nvPr>
            <p:ph type="body" idx="1"/>
          </p:nvPr>
        </p:nvSpPr>
        <p:spPr>
          <a:noFill/>
          <a:ln/>
        </p:spPr>
        <p:txBody>
          <a:bodyPr/>
          <a:lstStyle/>
          <a:p>
            <a:endParaRPr lang="ja-JP" altLang="en-US"/>
          </a:p>
        </p:txBody>
      </p:sp>
      <p:sp>
        <p:nvSpPr>
          <p:cNvPr id="24580" name="スライド番号プレースホルダ 3"/>
          <p:cNvSpPr>
            <a:spLocks noGrp="1"/>
          </p:cNvSpPr>
          <p:nvPr>
            <p:ph type="sldNum" sz="quarter" idx="5"/>
          </p:nvPr>
        </p:nvSpPr>
        <p:spPr>
          <a:noFill/>
        </p:spPr>
        <p:txBody>
          <a:bodyPr/>
          <a:lstStyle/>
          <a:p>
            <a:fld id="{FF99434F-8AB6-5347-BAE4-6132B4D5C64F}" type="slidenum">
              <a:rPr lang="en-US" altLang="ja-JP" smtClean="0"/>
              <a:pPr/>
              <a:t>40</a:t>
            </a:fld>
            <a:endParaRPr lang="en-US" altLang="ja-JP"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3A7D9F3-46B2-4175-9D0A-E60C906A90DC}" type="slidenum">
              <a:rPr kumimoji="1" lang="ja-JP" altLang="en-US" smtClean="0"/>
              <a:pPr/>
              <a:t>42</a:t>
            </a:fld>
            <a:endParaRPr kumimoji="1"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solidFill>
                  <a:schemeClr val="accent3">
                    <a:lumMod val="50000"/>
                  </a:schemeClr>
                </a:solidFill>
              </a:rPr>
              <a:t>Now, moving  on to the detector upgrade.</a:t>
            </a:r>
          </a:p>
          <a:p>
            <a:r>
              <a:rPr lang="en-US" altLang="ja-JP" dirty="0" smtClean="0">
                <a:solidFill>
                  <a:schemeClr val="accent3">
                    <a:lumMod val="50000"/>
                  </a:schemeClr>
                </a:solidFill>
              </a:rPr>
              <a:t>Lower half of this picture shows </a:t>
            </a:r>
            <a:r>
              <a:rPr lang="en-US" altLang="ja-JP" dirty="0" smtClean="0">
                <a:solidFill>
                  <a:schemeClr val="accent2"/>
                </a:solidFill>
              </a:rPr>
              <a:t>the former </a:t>
            </a:r>
            <a:r>
              <a:rPr lang="en-US" altLang="ja-JP" dirty="0" smtClean="0">
                <a:solidFill>
                  <a:schemeClr val="accent3">
                    <a:lumMod val="50000"/>
                  </a:schemeClr>
                </a:solidFill>
              </a:rPr>
              <a:t>Belle detector, and the upper half the </a:t>
            </a:r>
            <a:r>
              <a:rPr lang="en-US" altLang="ja-JP" dirty="0" smtClean="0">
                <a:solidFill>
                  <a:schemeClr val="accent2"/>
                </a:solidFill>
              </a:rPr>
              <a:t>new</a:t>
            </a:r>
            <a:r>
              <a:rPr lang="en-US" altLang="ja-JP" dirty="0" smtClean="0">
                <a:solidFill>
                  <a:schemeClr val="accent3">
                    <a:lumMod val="50000"/>
                  </a:schemeClr>
                </a:solidFill>
              </a:rPr>
              <a:t> Belle-II detector.</a:t>
            </a:r>
          </a:p>
          <a:p>
            <a:r>
              <a:rPr lang="en-US" altLang="ja-JP" dirty="0" smtClean="0">
                <a:solidFill>
                  <a:schemeClr val="accent3">
                    <a:lumMod val="50000"/>
                  </a:schemeClr>
                </a:solidFill>
              </a:rPr>
              <a:t>I will explain the upgrade of each sub-detector one by one.</a:t>
            </a:r>
            <a:endParaRPr kumimoji="1" lang="ja-JP" altLang="en-US" dirty="0"/>
          </a:p>
        </p:txBody>
      </p:sp>
      <p:sp>
        <p:nvSpPr>
          <p:cNvPr id="4" name="スライド番号プレースホルダ 3"/>
          <p:cNvSpPr>
            <a:spLocks noGrp="1"/>
          </p:cNvSpPr>
          <p:nvPr>
            <p:ph type="sldNum" sz="quarter" idx="10"/>
          </p:nvPr>
        </p:nvSpPr>
        <p:spPr/>
        <p:txBody>
          <a:bodyPr/>
          <a:lstStyle/>
          <a:p>
            <a:fld id="{B340DD1B-A0E2-49CB-98DC-631041788EBC}" type="slidenum">
              <a:rPr kumimoji="1" lang="ja-JP" altLang="en-US" smtClean="0"/>
              <a:pPr/>
              <a:t>48</a:t>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solidFill>
                  <a:schemeClr val="accent3">
                    <a:lumMod val="50000"/>
                  </a:schemeClr>
                </a:solidFill>
              </a:rPr>
              <a:t>As for the vertex detector, current 4 layer</a:t>
            </a:r>
            <a:r>
              <a:rPr lang="en-US" altLang="ja-JP" dirty="0" smtClean="0">
                <a:solidFill>
                  <a:schemeClr val="accent2"/>
                </a:solidFill>
              </a:rPr>
              <a:t>s</a:t>
            </a:r>
            <a:r>
              <a:rPr lang="en-US" altLang="ja-JP" dirty="0" smtClean="0">
                <a:solidFill>
                  <a:schemeClr val="accent3">
                    <a:lumMod val="50000"/>
                  </a:schemeClr>
                </a:solidFill>
              </a:rPr>
              <a:t> of Si strip detector will be replaced </a:t>
            </a:r>
            <a:r>
              <a:rPr lang="en-US" altLang="ja-JP" dirty="0" smtClean="0">
                <a:solidFill>
                  <a:schemeClr val="accent2"/>
                </a:solidFill>
              </a:rPr>
              <a:t>by</a:t>
            </a:r>
          </a:p>
          <a:p>
            <a:r>
              <a:rPr lang="en-US" altLang="ja-JP" dirty="0" smtClean="0">
                <a:solidFill>
                  <a:schemeClr val="accent3">
                    <a:lumMod val="50000"/>
                  </a:schemeClr>
                </a:solidFill>
              </a:rPr>
              <a:t>2 layers of pixel detector and 4 layers of Si strip detector.</a:t>
            </a:r>
          </a:p>
          <a:p>
            <a:r>
              <a:rPr lang="en-US" altLang="ja-JP" dirty="0" smtClean="0">
                <a:solidFill>
                  <a:schemeClr val="accent3">
                    <a:lumMod val="50000"/>
                  </a:schemeClr>
                </a:solidFill>
              </a:rPr>
              <a:t>The readout chips will also be replaced with the ones with shorter integration time.  </a:t>
            </a:r>
          </a:p>
          <a:p>
            <a:endParaRPr kumimoji="1" lang="ja-JP" altLang="en-US" dirty="0"/>
          </a:p>
        </p:txBody>
      </p:sp>
      <p:sp>
        <p:nvSpPr>
          <p:cNvPr id="4" name="スライド番号プレースホルダ 3"/>
          <p:cNvSpPr>
            <a:spLocks noGrp="1"/>
          </p:cNvSpPr>
          <p:nvPr>
            <p:ph type="sldNum" sz="quarter" idx="10"/>
          </p:nvPr>
        </p:nvSpPr>
        <p:spPr/>
        <p:txBody>
          <a:bodyPr/>
          <a:lstStyle/>
          <a:p>
            <a:fld id="{B340DD1B-A0E2-49CB-98DC-631041788EBC}" type="slidenum">
              <a:rPr kumimoji="1" lang="ja-JP" altLang="en-US" smtClean="0"/>
              <a:pPr/>
              <a:t>49</a:t>
            </a:fld>
            <a:endParaRPr kumimoji="1"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solidFill>
                  <a:schemeClr val="accent3">
                    <a:lumMod val="50000"/>
                  </a:schemeClr>
                </a:solidFill>
              </a:rPr>
              <a:t>Drift chamber for tracking will be upgraded with smaller cells to cope with higher BG rate.</a:t>
            </a:r>
          </a:p>
          <a:p>
            <a:r>
              <a:rPr lang="en-US" altLang="ja-JP" dirty="0" smtClean="0">
                <a:solidFill>
                  <a:schemeClr val="accent2"/>
                </a:solidFill>
              </a:rPr>
              <a:t>The</a:t>
            </a:r>
            <a:r>
              <a:rPr lang="en-US" altLang="ja-JP" dirty="0" smtClean="0">
                <a:solidFill>
                  <a:schemeClr val="accent3">
                    <a:lumMod val="50000"/>
                  </a:schemeClr>
                </a:solidFill>
              </a:rPr>
              <a:t> longer lever arm will</a:t>
            </a:r>
            <a:r>
              <a:rPr lang="en-US" altLang="ja-JP" dirty="0" smtClean="0">
                <a:solidFill>
                  <a:schemeClr val="accent2"/>
                </a:solidFill>
              </a:rPr>
              <a:t> enable</a:t>
            </a:r>
            <a:r>
              <a:rPr lang="en-US" altLang="ja-JP" dirty="0" smtClean="0">
                <a:solidFill>
                  <a:schemeClr val="accent3">
                    <a:lumMod val="50000"/>
                  </a:schemeClr>
                </a:solidFill>
              </a:rPr>
              <a:t> better momentum resolution. </a:t>
            </a:r>
          </a:p>
          <a:p>
            <a:r>
              <a:rPr lang="en-US" altLang="ja-JP" dirty="0" smtClean="0">
                <a:solidFill>
                  <a:schemeClr val="accent3">
                    <a:lumMod val="50000"/>
                  </a:schemeClr>
                </a:solidFill>
              </a:rPr>
              <a:t>The readout system will be replaced with faster one, to reduce deadtime.</a:t>
            </a:r>
          </a:p>
        </p:txBody>
      </p:sp>
      <p:sp>
        <p:nvSpPr>
          <p:cNvPr id="4" name="スライド番号プレースホルダ 3"/>
          <p:cNvSpPr>
            <a:spLocks noGrp="1"/>
          </p:cNvSpPr>
          <p:nvPr>
            <p:ph type="sldNum" sz="quarter" idx="10"/>
          </p:nvPr>
        </p:nvSpPr>
        <p:spPr/>
        <p:txBody>
          <a:bodyPr/>
          <a:lstStyle/>
          <a:p>
            <a:fld id="{B340DD1B-A0E2-49CB-98DC-631041788EBC}" type="slidenum">
              <a:rPr kumimoji="1" lang="ja-JP" altLang="en-US" smtClean="0"/>
              <a:pPr/>
              <a:t>50</a:t>
            </a:fld>
            <a:endParaRPr kumimoji="1"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Particle identification system will be replaced </a:t>
            </a:r>
            <a:r>
              <a:rPr lang="en-US" altLang="ja-JP" dirty="0" smtClean="0">
                <a:solidFill>
                  <a:schemeClr val="accent2"/>
                </a:solidFill>
              </a:rPr>
              <a:t>by a</a:t>
            </a:r>
            <a:r>
              <a:rPr kumimoji="1" lang="en-US" altLang="ja-JP" dirty="0" smtClean="0"/>
              <a:t> completely</a:t>
            </a:r>
            <a:r>
              <a:rPr kumimoji="1" lang="en-US" altLang="ja-JP" baseline="0" dirty="0" smtClean="0"/>
              <a:t> new one,</a:t>
            </a:r>
          </a:p>
          <a:p>
            <a:r>
              <a:rPr kumimoji="1" lang="en-US" altLang="ja-JP" baseline="0" dirty="0" smtClean="0"/>
              <a:t>using the concept of Cherenkov imaging and very fast photon sensor.</a:t>
            </a:r>
          </a:p>
          <a:p>
            <a:endParaRPr kumimoji="1" lang="en-US" altLang="ja-JP" baseline="0"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B340DD1B-A0E2-49CB-98DC-631041788EBC}" type="slidenum">
              <a:rPr kumimoji="1" lang="ja-JP" altLang="en-US" smtClean="0"/>
              <a:pPr/>
              <a:t>51</a:t>
            </a:fld>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Calorimeter</a:t>
            </a:r>
            <a:r>
              <a:rPr kumimoji="1" lang="en-US" altLang="ja-JP" baseline="0" dirty="0" smtClean="0"/>
              <a:t> will be equipped with the new readout system, capable of wave form sampling</a:t>
            </a:r>
            <a:r>
              <a:rPr kumimoji="1" lang="en-US" altLang="ja-JP" dirty="0" smtClean="0"/>
              <a:t> </a:t>
            </a:r>
            <a:r>
              <a:rPr kumimoji="1" lang="en-US" altLang="ja-JP" baseline="0" dirty="0" smtClean="0"/>
              <a:t>which  leads to the reduction of BG by factor of 7.</a:t>
            </a:r>
            <a:endParaRPr kumimoji="1" lang="ja-JP" altLang="en-US" dirty="0"/>
          </a:p>
        </p:txBody>
      </p:sp>
      <p:sp>
        <p:nvSpPr>
          <p:cNvPr id="4" name="スライド番号プレースホルダ 3"/>
          <p:cNvSpPr>
            <a:spLocks noGrp="1"/>
          </p:cNvSpPr>
          <p:nvPr>
            <p:ph type="sldNum" sz="quarter" idx="10"/>
          </p:nvPr>
        </p:nvSpPr>
        <p:spPr/>
        <p:txBody>
          <a:bodyPr/>
          <a:lstStyle/>
          <a:p>
            <a:fld id="{B340DD1B-A0E2-49CB-98DC-631041788EBC}" type="slidenum">
              <a:rPr kumimoji="1" lang="ja-JP" altLang="en-US" smtClean="0"/>
              <a:pPr/>
              <a:t>52</a:t>
            </a:fld>
            <a:endParaRPr kumimoji="1"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KL/muon</a:t>
            </a:r>
            <a:r>
              <a:rPr kumimoji="1" lang="en-US" altLang="ja-JP" baseline="0" dirty="0" smtClean="0"/>
              <a:t> detector will be </a:t>
            </a:r>
            <a:r>
              <a:rPr kumimoji="1" lang="en-US" altLang="ja-JP" baseline="0" dirty="0" smtClean="0">
                <a:solidFill>
                  <a:schemeClr val="accent2"/>
                </a:solidFill>
              </a:rPr>
              <a:t>renewed</a:t>
            </a:r>
            <a:r>
              <a:rPr kumimoji="1" lang="en-US" altLang="ja-JP" baseline="0" dirty="0" smtClean="0"/>
              <a:t> from RPC to </a:t>
            </a:r>
            <a:r>
              <a:rPr kumimoji="1" lang="en-US" altLang="ja-JP" baseline="0" dirty="0" err="1" smtClean="0"/>
              <a:t>Scintillator+MPPC</a:t>
            </a:r>
            <a:r>
              <a:rPr kumimoji="1" lang="en-US" altLang="ja-JP" baseline="0" dirty="0" smtClean="0"/>
              <a:t>, to cope with increasing neutron background.</a:t>
            </a:r>
          </a:p>
          <a:p>
            <a:endParaRPr kumimoji="1" lang="en-US" altLang="ja-JP" baseline="0" dirty="0" smtClean="0"/>
          </a:p>
          <a:p>
            <a:r>
              <a:rPr kumimoji="1" lang="en-US" altLang="ja-JP" baseline="0" dirty="0" smtClean="0"/>
              <a:t>These are the main detector</a:t>
            </a:r>
            <a:r>
              <a:rPr kumimoji="1" lang="en-US" altLang="ja-JP" dirty="0" smtClean="0"/>
              <a:t> upgrade features, and </a:t>
            </a:r>
            <a:endParaRPr kumimoji="1" lang="en-US" altLang="ja-JP" baseline="0" dirty="0" smtClean="0"/>
          </a:p>
          <a:p>
            <a:r>
              <a:rPr kumimoji="1" lang="en-US" altLang="ja-JP" baseline="0" dirty="0" smtClean="0"/>
              <a:t>I’d like </a:t>
            </a:r>
            <a:r>
              <a:rPr kumimoji="1" lang="en-US" altLang="ja-JP" baseline="0" dirty="0" smtClean="0">
                <a:solidFill>
                  <a:schemeClr val="accent2"/>
                </a:solidFill>
              </a:rPr>
              <a:t>to</a:t>
            </a:r>
            <a:r>
              <a:rPr kumimoji="1" lang="en-US" altLang="ja-JP" baseline="0" dirty="0" smtClean="0"/>
              <a:t> explain </a:t>
            </a:r>
            <a:r>
              <a:rPr kumimoji="1" lang="en-US" altLang="ja-JP" baseline="0" dirty="0" smtClean="0">
                <a:solidFill>
                  <a:schemeClr val="accent2"/>
                </a:solidFill>
              </a:rPr>
              <a:t>a little</a:t>
            </a:r>
            <a:r>
              <a:rPr kumimoji="1" lang="en-US" altLang="ja-JP" dirty="0" smtClean="0">
                <a:solidFill>
                  <a:schemeClr val="accent2"/>
                </a:solidFill>
              </a:rPr>
              <a:t> further</a:t>
            </a:r>
            <a:r>
              <a:rPr kumimoji="1" lang="en-US" altLang="ja-JP" baseline="0" dirty="0" smtClean="0"/>
              <a:t> about </a:t>
            </a:r>
            <a:r>
              <a:rPr kumimoji="1" lang="en-US" altLang="ja-JP" baseline="0" dirty="0" smtClean="0">
                <a:solidFill>
                  <a:schemeClr val="accent2"/>
                </a:solidFill>
              </a:rPr>
              <a:t>the </a:t>
            </a:r>
            <a:r>
              <a:rPr kumimoji="1" lang="en-US" altLang="ja-JP" baseline="0" dirty="0" smtClean="0"/>
              <a:t>vertex detector and PID in the following few slides.</a:t>
            </a:r>
            <a:endParaRPr kumimoji="1" lang="ja-JP" altLang="en-US" dirty="0"/>
          </a:p>
        </p:txBody>
      </p:sp>
      <p:sp>
        <p:nvSpPr>
          <p:cNvPr id="4" name="スライド番号プレースホルダ 3"/>
          <p:cNvSpPr>
            <a:spLocks noGrp="1"/>
          </p:cNvSpPr>
          <p:nvPr>
            <p:ph type="sldNum" sz="quarter" idx="10"/>
          </p:nvPr>
        </p:nvSpPr>
        <p:spPr/>
        <p:txBody>
          <a:bodyPr/>
          <a:lstStyle/>
          <a:p>
            <a:fld id="{B340DD1B-A0E2-49CB-98DC-631041788EBC}" type="slidenum">
              <a:rPr kumimoji="1" lang="ja-JP" altLang="en-US" smtClean="0"/>
              <a:pPr/>
              <a:t>53</a:t>
            </a:fld>
            <a:endParaRPr kumimoji="1"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As</a:t>
            </a:r>
            <a:r>
              <a:rPr kumimoji="1" lang="en-US" altLang="ja-JP" baseline="0" dirty="0" smtClean="0"/>
              <a:t> I mentioned before, we add 2 layers of pixel detector closer to IP, which </a:t>
            </a:r>
            <a:r>
              <a:rPr kumimoji="1" lang="en-US" altLang="ja-JP" baseline="0" dirty="0" smtClean="0">
                <a:solidFill>
                  <a:schemeClr val="accent2"/>
                </a:solidFill>
              </a:rPr>
              <a:t>bring</a:t>
            </a:r>
            <a:r>
              <a:rPr lang="en-US" altLang="ja-JP" dirty="0" smtClean="0">
                <a:solidFill>
                  <a:schemeClr val="accent2"/>
                </a:solidFill>
              </a:rPr>
              <a:t>s about</a:t>
            </a:r>
            <a:r>
              <a:rPr lang="en-US" altLang="ja-JP" dirty="0" smtClean="0"/>
              <a:t> </a:t>
            </a:r>
            <a:r>
              <a:rPr kumimoji="1" lang="en-US" altLang="ja-JP" baseline="0" dirty="0" smtClean="0"/>
              <a:t>much better decay vertex resolution.</a:t>
            </a:r>
          </a:p>
          <a:p>
            <a:r>
              <a:rPr kumimoji="1" lang="en-US" altLang="ja-JP" baseline="0" dirty="0" smtClean="0"/>
              <a:t>Thanks to the increased radial coverage, we will </a:t>
            </a:r>
            <a:r>
              <a:rPr kumimoji="1" lang="en-US" altLang="ja-JP" baseline="0" dirty="0" smtClean="0">
                <a:solidFill>
                  <a:schemeClr val="accent2"/>
                </a:solidFill>
              </a:rPr>
              <a:t>also</a:t>
            </a:r>
            <a:r>
              <a:rPr kumimoji="1" lang="en-US" altLang="ja-JP" baseline="0" dirty="0" smtClean="0"/>
              <a:t> have better acceptance for Ks.</a:t>
            </a:r>
          </a:p>
          <a:p>
            <a:endParaRPr kumimoji="1" lang="ja-JP" altLang="en-US" dirty="0"/>
          </a:p>
        </p:txBody>
      </p:sp>
      <p:sp>
        <p:nvSpPr>
          <p:cNvPr id="4" name="スライド番号プレースホルダ 3"/>
          <p:cNvSpPr>
            <a:spLocks noGrp="1"/>
          </p:cNvSpPr>
          <p:nvPr>
            <p:ph type="sldNum" sz="quarter" idx="10"/>
          </p:nvPr>
        </p:nvSpPr>
        <p:spPr/>
        <p:txBody>
          <a:bodyPr/>
          <a:lstStyle/>
          <a:p>
            <a:fld id="{B340DD1B-A0E2-49CB-98DC-631041788EBC}" type="slidenum">
              <a:rPr kumimoji="1" lang="ja-JP" altLang="en-US" smtClean="0"/>
              <a:pPr/>
              <a:t>54</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a:lstStyle/>
          <a:p>
            <a:fld id="{70EACABA-A049-48BE-AF9D-DA26B76FD389}" type="slidenum">
              <a:rPr lang="en-US" altLang="ja-JP"/>
              <a:pPr/>
              <a:t>5</a:t>
            </a:fld>
            <a:endParaRPr lang="en-US" altLang="ja-JP"/>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a:lstStyle/>
          <a:p>
            <a:pPr>
              <a:spcBef>
                <a:spcPct val="0"/>
              </a:spcBef>
            </a:pPr>
            <a:endParaRPr lang="ja-JP"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Particle identification system</a:t>
            </a:r>
            <a:r>
              <a:rPr kumimoji="1" lang="en-US" altLang="ja-JP" baseline="0" dirty="0" smtClean="0"/>
              <a:t> will be fully replaced.</a:t>
            </a:r>
          </a:p>
          <a:p>
            <a:r>
              <a:rPr kumimoji="1" lang="en-US" altLang="ja-JP" baseline="0" dirty="0" smtClean="0"/>
              <a:t>For the Barrel part, we will use so-called TOP counter which consists of thin quartz bars and photo-sensors with very precise timing resolution.</a:t>
            </a:r>
          </a:p>
          <a:p>
            <a:r>
              <a:rPr kumimoji="1" lang="en-US" altLang="ja-JP" baseline="0" dirty="0" smtClean="0"/>
              <a:t>For the endcap part, we will use Aerogel-RICH which consists of layers of aerogel </a:t>
            </a:r>
            <a:r>
              <a:rPr kumimoji="1" lang="en-US" altLang="ja-JP" baseline="0" dirty="0" err="1" smtClean="0"/>
              <a:t>radiaters</a:t>
            </a:r>
            <a:r>
              <a:rPr kumimoji="1" lang="en-US" altLang="ja-JP" baseline="0" dirty="0" smtClean="0"/>
              <a:t> with different indices and HAPD equipped with fast readout. </a:t>
            </a:r>
          </a:p>
          <a:p>
            <a:r>
              <a:rPr kumimoji="1" lang="en-US" altLang="ja-JP" baseline="0" dirty="0" smtClean="0"/>
              <a:t>The upgraded PID system will have much better K/pi separation, as show</a:t>
            </a:r>
            <a:r>
              <a:rPr kumimoji="1" lang="en-US" altLang="ja-JP" baseline="0" dirty="0" smtClean="0">
                <a:solidFill>
                  <a:schemeClr val="accent2"/>
                </a:solidFill>
              </a:rPr>
              <a:t>n</a:t>
            </a:r>
            <a:r>
              <a:rPr kumimoji="1" lang="en-US" altLang="ja-JP" baseline="0" dirty="0" smtClean="0"/>
              <a:t> </a:t>
            </a:r>
            <a:r>
              <a:rPr kumimoji="1" lang="en-US" altLang="ja-JP" baseline="0" dirty="0" smtClean="0">
                <a:solidFill>
                  <a:schemeClr val="accent2"/>
                </a:solidFill>
              </a:rPr>
              <a:t>visibly</a:t>
            </a:r>
            <a:r>
              <a:rPr kumimoji="1" lang="en-US" altLang="ja-JP" baseline="0" dirty="0" smtClean="0"/>
              <a:t> in these two plots.</a:t>
            </a:r>
          </a:p>
          <a:p>
            <a:r>
              <a:rPr kumimoji="1" lang="en-US" altLang="ja-JP" baseline="0" dirty="0" smtClean="0"/>
              <a:t>The new system will have more tolerance for BG,</a:t>
            </a:r>
          </a:p>
          <a:p>
            <a:r>
              <a:rPr kumimoji="1" lang="en-US" altLang="ja-JP" baseline="0" dirty="0" smtClean="0"/>
              <a:t>It</a:t>
            </a:r>
            <a:r>
              <a:rPr kumimoji="1" lang="en-US" altLang="ja-JP" dirty="0" smtClean="0"/>
              <a:t> will</a:t>
            </a:r>
            <a:r>
              <a:rPr kumimoji="1" lang="en-US" altLang="ja-JP" baseline="0" dirty="0" smtClean="0"/>
              <a:t> be </a:t>
            </a:r>
            <a:r>
              <a:rPr lang="en-US" altLang="ja-JP" dirty="0" smtClean="0"/>
              <a:t>less material</a:t>
            </a:r>
            <a:r>
              <a:rPr kumimoji="1" lang="en-US" altLang="ja-JP" baseline="0" dirty="0" smtClean="0"/>
              <a:t>, which means better resolution of calorimeter placed just outside PID.</a:t>
            </a:r>
          </a:p>
        </p:txBody>
      </p:sp>
      <p:sp>
        <p:nvSpPr>
          <p:cNvPr id="4" name="スライド番号プレースホルダ 3"/>
          <p:cNvSpPr>
            <a:spLocks noGrp="1"/>
          </p:cNvSpPr>
          <p:nvPr>
            <p:ph type="sldNum" sz="quarter" idx="10"/>
          </p:nvPr>
        </p:nvSpPr>
        <p:spPr/>
        <p:txBody>
          <a:bodyPr/>
          <a:lstStyle/>
          <a:p>
            <a:fld id="{AC8F28F4-58BB-48A9-9AA5-0265749FCB82}" type="slidenum">
              <a:rPr kumimoji="1" lang="ja-JP" altLang="en-US" smtClean="0"/>
              <a:pPr/>
              <a:t>55</a:t>
            </a:fld>
            <a:endParaRPr kumimoji="1"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Although</a:t>
            </a:r>
            <a:r>
              <a:rPr kumimoji="1" lang="en-US" altLang="ja-JP" baseline="0" dirty="0" smtClean="0"/>
              <a:t> there are a number of features of the accelerator upgrade, here, let me pick up the design of final focusing magnet.</a:t>
            </a:r>
          </a:p>
          <a:p>
            <a:endParaRPr kumimoji="1" lang="en-US" altLang="ja-JP" dirty="0" smtClean="0"/>
          </a:p>
          <a:p>
            <a:r>
              <a:rPr kumimoji="1" lang="en-US" altLang="ja-JP" dirty="0" smtClean="0"/>
              <a:t>The crossing</a:t>
            </a:r>
            <a:r>
              <a:rPr kumimoji="1" lang="en-US" altLang="ja-JP" baseline="0" dirty="0" smtClean="0"/>
              <a:t> angle is changed to be much larger than that of KEKB, so that each rings can have their own final q magnet.  </a:t>
            </a:r>
          </a:p>
          <a:p>
            <a:r>
              <a:rPr kumimoji="1" lang="en-US" altLang="ja-JP" baseline="0" dirty="0" smtClean="0"/>
              <a:t>This will lead to flexible adjustment of orbit design. </a:t>
            </a:r>
          </a:p>
          <a:p>
            <a:r>
              <a:rPr kumimoji="1" lang="en-US" altLang="ja-JP" baseline="0" dirty="0" smtClean="0"/>
              <a:t>The another benefit from independent final q magnet is that the bend by downstream Q magnet which existed at KEKB will disappear.</a:t>
            </a:r>
          </a:p>
          <a:p>
            <a:r>
              <a:rPr kumimoji="1" lang="en-US" altLang="ja-JP" baseline="0" dirty="0" smtClean="0"/>
              <a:t>This will realize less emittance without dispersion coming the bend close to IP,</a:t>
            </a:r>
          </a:p>
          <a:p>
            <a:r>
              <a:rPr kumimoji="1" lang="en-US" altLang="ja-JP" baseline="0" dirty="0" smtClean="0"/>
              <a:t>and also lead to less background such as SR at downstream magnet or over-bent spent electron from Radiative Bhabha event, which </a:t>
            </a:r>
            <a:r>
              <a:rPr lang="en-US" altLang="ja-JP" dirty="0" smtClean="0"/>
              <a:t>is expected to</a:t>
            </a:r>
            <a:r>
              <a:rPr kumimoji="1" lang="en-US" altLang="ja-JP" baseline="0" dirty="0" smtClean="0"/>
              <a:t> be the dominant BG of Italian SuperB.</a:t>
            </a:r>
          </a:p>
        </p:txBody>
      </p:sp>
      <p:sp>
        <p:nvSpPr>
          <p:cNvPr id="4" name="スライド番号プレースホルダ 3"/>
          <p:cNvSpPr>
            <a:spLocks noGrp="1"/>
          </p:cNvSpPr>
          <p:nvPr>
            <p:ph type="sldNum" sz="quarter" idx="10"/>
          </p:nvPr>
        </p:nvSpPr>
        <p:spPr/>
        <p:txBody>
          <a:bodyPr/>
          <a:lstStyle/>
          <a:p>
            <a:fld id="{B340DD1B-A0E2-49CB-98DC-631041788EBC}" type="slidenum">
              <a:rPr kumimoji="1" lang="ja-JP" altLang="en-US" smtClean="0"/>
              <a:pPr/>
              <a:t>57</a:t>
            </a:fld>
            <a:endParaRPr kumimoji="1"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In this slide,</a:t>
            </a:r>
            <a:r>
              <a:rPr kumimoji="1" lang="en-US" altLang="ja-JP" baseline="0" dirty="0" smtClean="0"/>
              <a:t> I have listed up variety of possible beam background sources at SuperKEKB.</a:t>
            </a:r>
          </a:p>
          <a:p>
            <a:r>
              <a:rPr kumimoji="1" lang="en-US" altLang="ja-JP" baseline="0" dirty="0" smtClean="0"/>
              <a:t>Among these background sources, so-called “Touschek scattering” will be the most difficult one to cope with, which I will explain in more detail in the following slides.</a:t>
            </a:r>
            <a:endParaRPr kumimoji="1" lang="ja-JP" altLang="en-US" dirty="0"/>
          </a:p>
        </p:txBody>
      </p:sp>
      <p:sp>
        <p:nvSpPr>
          <p:cNvPr id="4" name="スライド番号プレースホルダ 3"/>
          <p:cNvSpPr>
            <a:spLocks noGrp="1"/>
          </p:cNvSpPr>
          <p:nvPr>
            <p:ph type="sldNum" sz="quarter" idx="10"/>
          </p:nvPr>
        </p:nvSpPr>
        <p:spPr/>
        <p:txBody>
          <a:bodyPr/>
          <a:lstStyle/>
          <a:p>
            <a:fld id="{B340DD1B-A0E2-49CB-98DC-631041788EBC}" type="slidenum">
              <a:rPr kumimoji="1" lang="ja-JP" altLang="en-US" smtClean="0"/>
              <a:pPr/>
              <a:t>63</a:t>
            </a:fld>
            <a:endParaRPr kumimoji="1"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solidFill>
                  <a:schemeClr val="accent3">
                    <a:lumMod val="50000"/>
                  </a:schemeClr>
                </a:solidFill>
              </a:rPr>
              <a:t>One possible </a:t>
            </a:r>
            <a:r>
              <a:rPr lang="en-US" altLang="ja-JP" dirty="0" smtClean="0">
                <a:solidFill>
                  <a:schemeClr val="accent2"/>
                </a:solidFill>
              </a:rPr>
              <a:t>solution</a:t>
            </a:r>
            <a:r>
              <a:rPr lang="en-US" altLang="ja-JP" dirty="0" smtClean="0">
                <a:solidFill>
                  <a:schemeClr val="accent3">
                    <a:lumMod val="50000"/>
                  </a:schemeClr>
                </a:solidFill>
              </a:rPr>
              <a:t> is </a:t>
            </a:r>
            <a:r>
              <a:rPr lang="en-US" altLang="ja-JP" dirty="0" smtClean="0">
                <a:solidFill>
                  <a:schemeClr val="accent2"/>
                </a:solidFill>
              </a:rPr>
              <a:t>the use of </a:t>
            </a:r>
            <a:r>
              <a:rPr lang="en-US" altLang="ja-JP" dirty="0" smtClean="0">
                <a:solidFill>
                  <a:schemeClr val="accent3">
                    <a:lumMod val="50000"/>
                  </a:schemeClr>
                </a:solidFill>
              </a:rPr>
              <a:t>collimators to </a:t>
            </a:r>
            <a:r>
              <a:rPr lang="en-US" altLang="ja-JP" dirty="0" smtClean="0">
                <a:solidFill>
                  <a:schemeClr val="accent2"/>
                </a:solidFill>
              </a:rPr>
              <a:t>block</a:t>
            </a:r>
            <a:r>
              <a:rPr lang="en-US" altLang="ja-JP" dirty="0" smtClean="0">
                <a:solidFill>
                  <a:schemeClr val="accent3">
                    <a:lumMod val="50000"/>
                  </a:schemeClr>
                </a:solidFill>
              </a:rPr>
              <a:t> off-momentum particles </a:t>
            </a:r>
          </a:p>
          <a:p>
            <a:r>
              <a:rPr lang="en-US" altLang="ja-JP" dirty="0" smtClean="0">
                <a:solidFill>
                  <a:schemeClr val="accent3">
                    <a:lumMod val="50000"/>
                  </a:schemeClr>
                </a:solidFill>
              </a:rPr>
              <a:t>before they reach </a:t>
            </a:r>
            <a:r>
              <a:rPr lang="en-US" altLang="ja-JP" dirty="0" smtClean="0">
                <a:solidFill>
                  <a:schemeClr val="accent2"/>
                </a:solidFill>
              </a:rPr>
              <a:t>any</a:t>
            </a:r>
            <a:r>
              <a:rPr lang="en-US" altLang="ja-JP" dirty="0" smtClean="0">
                <a:solidFill>
                  <a:schemeClr val="accent3">
                    <a:lumMod val="50000"/>
                  </a:schemeClr>
                </a:solidFill>
              </a:rPr>
              <a:t> closer to IP.</a:t>
            </a:r>
          </a:p>
          <a:p>
            <a:r>
              <a:rPr lang="en-US" altLang="ja-JP" dirty="0" smtClean="0">
                <a:solidFill>
                  <a:schemeClr val="accent3">
                    <a:lumMod val="50000"/>
                  </a:schemeClr>
                </a:solidFill>
              </a:rPr>
              <a:t>Since more collimation </a:t>
            </a:r>
            <a:r>
              <a:rPr lang="en-US" altLang="ja-JP" dirty="0" smtClean="0">
                <a:solidFill>
                  <a:schemeClr val="accent2"/>
                </a:solidFill>
              </a:rPr>
              <a:t>is required</a:t>
            </a:r>
            <a:r>
              <a:rPr lang="en-US" altLang="ja-JP" dirty="0" smtClean="0">
                <a:solidFill>
                  <a:schemeClr val="accent3">
                    <a:lumMod val="50000"/>
                  </a:schemeClr>
                </a:solidFill>
              </a:rPr>
              <a:t>, we </a:t>
            </a:r>
            <a:r>
              <a:rPr lang="en-US" altLang="ja-JP" dirty="0" smtClean="0">
                <a:solidFill>
                  <a:schemeClr val="accent2"/>
                </a:solidFill>
              </a:rPr>
              <a:t>plan to</a:t>
            </a:r>
            <a:r>
              <a:rPr lang="en-US" altLang="ja-JP" dirty="0" smtClean="0">
                <a:solidFill>
                  <a:schemeClr val="accent3">
                    <a:lumMod val="50000"/>
                  </a:schemeClr>
                </a:solidFill>
              </a:rPr>
              <a:t> have horizontal collimation from both inner and outer side</a:t>
            </a:r>
            <a:r>
              <a:rPr lang="en-US" altLang="ja-JP" dirty="0" smtClean="0">
                <a:solidFill>
                  <a:schemeClr val="accent2"/>
                </a:solidFill>
              </a:rPr>
              <a:t>s</a:t>
            </a:r>
            <a:r>
              <a:rPr lang="en-US" altLang="ja-JP" dirty="0" smtClean="0">
                <a:solidFill>
                  <a:schemeClr val="accent3">
                    <a:lumMod val="50000"/>
                  </a:schemeClr>
                </a:solidFill>
              </a:rPr>
              <a:t>.</a:t>
            </a:r>
          </a:p>
          <a:p>
            <a:r>
              <a:rPr lang="en-US" altLang="ja-JP" dirty="0" smtClean="0">
                <a:solidFill>
                  <a:schemeClr val="accent2"/>
                </a:solidFill>
              </a:rPr>
              <a:t>One potential problem may be the fact that o</a:t>
            </a:r>
            <a:r>
              <a:rPr lang="en-US" altLang="ja-JP" dirty="0" smtClean="0">
                <a:solidFill>
                  <a:schemeClr val="accent3">
                    <a:lumMod val="50000"/>
                  </a:schemeClr>
                </a:solidFill>
              </a:rPr>
              <a:t>uter collimator will be hit by the SR photons, but we </a:t>
            </a:r>
            <a:r>
              <a:rPr lang="en-US" altLang="ja-JP" dirty="0" smtClean="0">
                <a:solidFill>
                  <a:schemeClr val="accent2"/>
                </a:solidFill>
              </a:rPr>
              <a:t>have already </a:t>
            </a:r>
            <a:r>
              <a:rPr lang="en-US" altLang="ja-JP" dirty="0" smtClean="0">
                <a:solidFill>
                  <a:schemeClr val="accent3">
                    <a:lumMod val="50000"/>
                  </a:schemeClr>
                </a:solidFill>
              </a:rPr>
              <a:t>confirmed that we can handle the SR heat deposit.</a:t>
            </a:r>
            <a:endParaRPr lang="ja-JP" altLang="en-US" dirty="0" smtClean="0">
              <a:solidFill>
                <a:schemeClr val="accent3">
                  <a:lumMod val="50000"/>
                </a:schemeClr>
              </a:solidFill>
            </a:endParaRPr>
          </a:p>
        </p:txBody>
      </p:sp>
      <p:sp>
        <p:nvSpPr>
          <p:cNvPr id="4" name="スライド番号プレースホルダ 3"/>
          <p:cNvSpPr>
            <a:spLocks noGrp="1"/>
          </p:cNvSpPr>
          <p:nvPr>
            <p:ph type="sldNum" sz="quarter" idx="10"/>
          </p:nvPr>
        </p:nvSpPr>
        <p:spPr/>
        <p:txBody>
          <a:bodyPr/>
          <a:lstStyle/>
          <a:p>
            <a:fld id="{B340DD1B-A0E2-49CB-98DC-631041788EBC}" type="slidenum">
              <a:rPr kumimoji="1" lang="ja-JP" altLang="en-US" smtClean="0"/>
              <a:pPr/>
              <a:t>66</a:t>
            </a:fld>
            <a:endParaRPr kumimoji="1"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solidFill>
                  <a:schemeClr val="accent3">
                    <a:lumMod val="50000"/>
                  </a:schemeClr>
                </a:solidFill>
              </a:rPr>
              <a:t>Another countermeasure is to</a:t>
            </a:r>
            <a:r>
              <a:rPr lang="en-US" altLang="ja-JP" baseline="0" dirty="0" smtClean="0">
                <a:solidFill>
                  <a:schemeClr val="accent3">
                    <a:lumMod val="50000"/>
                  </a:schemeClr>
                </a:solidFill>
              </a:rPr>
              <a:t> use </a:t>
            </a:r>
            <a:r>
              <a:rPr lang="en-US" altLang="ja-JP" dirty="0" smtClean="0">
                <a:solidFill>
                  <a:schemeClr val="accent3">
                    <a:lumMod val="50000"/>
                  </a:schemeClr>
                </a:solidFill>
              </a:rPr>
              <a:t>heavy-metal shield to protect inner detectors, which was also used for current Belle.</a:t>
            </a:r>
          </a:p>
          <a:p>
            <a:r>
              <a:rPr lang="en-US" altLang="ja-JP" dirty="0" smtClean="0">
                <a:solidFill>
                  <a:schemeClr val="accent3">
                    <a:lumMod val="50000"/>
                  </a:schemeClr>
                </a:solidFill>
              </a:rPr>
              <a:t>“Heavy-metal” is  </a:t>
            </a:r>
            <a:r>
              <a:rPr lang="en-US" altLang="ja-JP" dirty="0" smtClean="0">
                <a:solidFill>
                  <a:schemeClr val="accent2"/>
                </a:solidFill>
              </a:rPr>
              <a:t>specifically referring to </a:t>
            </a:r>
            <a:r>
              <a:rPr lang="en-US" altLang="ja-JP" dirty="0" smtClean="0">
                <a:solidFill>
                  <a:schemeClr val="accent3">
                    <a:lumMod val="50000"/>
                  </a:schemeClr>
                </a:solidFill>
              </a:rPr>
              <a:t>Tungsten-alloy, </a:t>
            </a:r>
            <a:r>
              <a:rPr lang="en-US" altLang="ja-JP" dirty="0" smtClean="0">
                <a:solidFill>
                  <a:schemeClr val="accent2"/>
                </a:solidFill>
              </a:rPr>
              <a:t>with a </a:t>
            </a:r>
            <a:r>
              <a:rPr lang="en-US" altLang="ja-JP" dirty="0" smtClean="0">
                <a:solidFill>
                  <a:schemeClr val="accent3">
                    <a:lumMod val="50000"/>
                  </a:schemeClr>
                </a:solidFill>
              </a:rPr>
              <a:t>very short radiation length</a:t>
            </a:r>
            <a:r>
              <a:rPr lang="ja-JP" altLang="en-US" dirty="0" smtClean="0">
                <a:solidFill>
                  <a:schemeClr val="accent3">
                    <a:lumMod val="50000"/>
                  </a:schemeClr>
                </a:solidFill>
              </a:rPr>
              <a:t> </a:t>
            </a:r>
            <a:r>
              <a:rPr lang="en-US" altLang="ja-JP" dirty="0" smtClean="0">
                <a:solidFill>
                  <a:schemeClr val="accent3">
                    <a:lumMod val="50000"/>
                  </a:schemeClr>
                </a:solidFill>
              </a:rPr>
              <a:t> and </a:t>
            </a:r>
            <a:r>
              <a:rPr lang="en-US" altLang="ja-JP" dirty="0" smtClean="0">
                <a:solidFill>
                  <a:schemeClr val="accent2"/>
                </a:solidFill>
              </a:rPr>
              <a:t>capacity to stop</a:t>
            </a:r>
            <a:r>
              <a:rPr lang="en-US" altLang="ja-JP" dirty="0" smtClean="0">
                <a:solidFill>
                  <a:schemeClr val="accent3">
                    <a:lumMod val="50000"/>
                  </a:schemeClr>
                </a:solidFill>
              </a:rPr>
              <a:t> showers created by the Touschek scattered particles.</a:t>
            </a:r>
          </a:p>
          <a:p>
            <a:endParaRPr kumimoji="1" lang="en-US" altLang="ja-JP" dirty="0" smtClean="0"/>
          </a:p>
        </p:txBody>
      </p:sp>
      <p:sp>
        <p:nvSpPr>
          <p:cNvPr id="4" name="スライド番号プレースホルダ 3"/>
          <p:cNvSpPr>
            <a:spLocks noGrp="1"/>
          </p:cNvSpPr>
          <p:nvPr>
            <p:ph type="sldNum" sz="quarter" idx="10"/>
          </p:nvPr>
        </p:nvSpPr>
        <p:spPr/>
        <p:txBody>
          <a:bodyPr/>
          <a:lstStyle/>
          <a:p>
            <a:fld id="{B340DD1B-A0E2-49CB-98DC-631041788EBC}" type="slidenum">
              <a:rPr kumimoji="1" lang="ja-JP" altLang="en-US" smtClean="0"/>
              <a:pPr/>
              <a:t>67</a:t>
            </a:fld>
            <a:endParaRPr kumimoji="1"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According to the simulation, LER Touschek-scattered</a:t>
            </a:r>
            <a:r>
              <a:rPr kumimoji="1" lang="en-US" altLang="ja-JP" baseline="0" dirty="0" smtClean="0"/>
              <a:t> positrons are hitting the beam pipe around 1.2m upstream from IP,</a:t>
            </a:r>
          </a:p>
          <a:p>
            <a:r>
              <a:rPr kumimoji="1" lang="en-US" altLang="ja-JP" baseline="0" dirty="0" smtClean="0"/>
              <a:t>Which is inside the belle-II detector and final focusing magnet.</a:t>
            </a:r>
            <a:endParaRPr kumimoji="1" lang="ja-JP" altLang="en-US" dirty="0"/>
          </a:p>
        </p:txBody>
      </p:sp>
      <p:sp>
        <p:nvSpPr>
          <p:cNvPr id="4" name="スライド番号プレースホルダー 3"/>
          <p:cNvSpPr>
            <a:spLocks noGrp="1"/>
          </p:cNvSpPr>
          <p:nvPr>
            <p:ph type="sldNum" sz="quarter" idx="10"/>
          </p:nvPr>
        </p:nvSpPr>
        <p:spPr/>
        <p:txBody>
          <a:bodyPr/>
          <a:lstStyle/>
          <a:p>
            <a:fld id="{B9F1C36F-A310-40F3-850A-BF4C909CB3DD}" type="slidenum">
              <a:rPr kumimoji="1" lang="ja-JP" altLang="en-US" smtClean="0"/>
              <a:pPr/>
              <a:t>68</a:t>
            </a:fld>
            <a:endParaRPr kumimoji="1" lang="ja-JP" altLang="en-US"/>
          </a:p>
        </p:txBody>
      </p:sp>
    </p:spTree>
    <p:extLst>
      <p:ext uri="{BB962C8B-B14F-4D97-AF65-F5344CB8AC3E}">
        <p14:creationId xmlns:p14="http://schemas.microsoft.com/office/powerpoint/2010/main" val="2182993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We run full-detector</a:t>
            </a:r>
            <a:r>
              <a:rPr kumimoji="1" lang="en-US" altLang="ja-JP" baseline="0" dirty="0" smtClean="0"/>
              <a:t> simulation for this LER Touschek background and simulated occupancy on PXD is small enough.</a:t>
            </a:r>
          </a:p>
          <a:p>
            <a:r>
              <a:rPr kumimoji="1" lang="en-US" altLang="ja-JP" baseline="0" dirty="0" smtClean="0"/>
              <a:t>We are now investigating the impact on outer detectors. SVD,CDC, etc…</a:t>
            </a:r>
            <a:endParaRPr kumimoji="1" lang="ja-JP" altLang="en-US" dirty="0"/>
          </a:p>
        </p:txBody>
      </p:sp>
      <p:sp>
        <p:nvSpPr>
          <p:cNvPr id="4" name="スライド番号プレースホルダー 3"/>
          <p:cNvSpPr>
            <a:spLocks noGrp="1"/>
          </p:cNvSpPr>
          <p:nvPr>
            <p:ph type="sldNum" sz="quarter" idx="10"/>
          </p:nvPr>
        </p:nvSpPr>
        <p:spPr/>
        <p:txBody>
          <a:bodyPr/>
          <a:lstStyle/>
          <a:p>
            <a:fld id="{B9F1C36F-A310-40F3-850A-BF4C909CB3DD}" type="slidenum">
              <a:rPr kumimoji="1" lang="ja-JP" altLang="en-US" smtClean="0"/>
              <a:pPr/>
              <a:t>70</a:t>
            </a:fld>
            <a:endParaRPr kumimoji="1" lang="ja-JP" altLang="en-US"/>
          </a:p>
        </p:txBody>
      </p:sp>
    </p:spTree>
    <p:extLst>
      <p:ext uri="{BB962C8B-B14F-4D97-AF65-F5344CB8AC3E}">
        <p14:creationId xmlns:p14="http://schemas.microsoft.com/office/powerpoint/2010/main" val="1397920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As I mentioned before, neutrons</a:t>
            </a:r>
            <a:r>
              <a:rPr kumimoji="1" lang="en-US" altLang="ja-JP" baseline="0" dirty="0" smtClean="0"/>
              <a:t> generated in the shower is also important background.</a:t>
            </a:r>
          </a:p>
          <a:p>
            <a:r>
              <a:rPr kumimoji="1" lang="en-US" altLang="ja-JP" dirty="0" smtClean="0"/>
              <a:t>Since</a:t>
            </a:r>
            <a:r>
              <a:rPr kumimoji="1" lang="en-US" altLang="ja-JP" baseline="0" dirty="0" smtClean="0"/>
              <a:t> neutron generated points are inside detector, there is almost no space to put neutron shield material such as polystyrene.</a:t>
            </a:r>
          </a:p>
          <a:p>
            <a:r>
              <a:rPr kumimoji="1" lang="en-US" altLang="ja-JP" dirty="0" smtClean="0"/>
              <a:t>Neutron</a:t>
            </a:r>
            <a:r>
              <a:rPr kumimoji="1" lang="en-US" altLang="ja-JP" baseline="0" dirty="0" smtClean="0"/>
              <a:t> rate from LER Touschek is ~10^11 per cm2 per year, which is comparable to our assumption we have used for sub-detector R&amp;D.</a:t>
            </a:r>
            <a:endParaRPr kumimoji="1" lang="en-US" altLang="ja-JP" dirty="0" smtClean="0"/>
          </a:p>
          <a:p>
            <a:r>
              <a:rPr kumimoji="1" lang="en-US" altLang="ja-JP" dirty="0" smtClean="0"/>
              <a:t>So, we can tolerate this neutron</a:t>
            </a:r>
            <a:r>
              <a:rPr kumimoji="1" lang="en-US" altLang="ja-JP" baseline="0" dirty="0" smtClean="0"/>
              <a:t> background level.</a:t>
            </a:r>
            <a:endParaRPr kumimoji="1" lang="en-US" altLang="ja-JP" dirty="0" smtClean="0"/>
          </a:p>
          <a:p>
            <a:endParaRPr kumimoji="1" lang="en-US" altLang="ja-JP" dirty="0" smtClean="0"/>
          </a:p>
          <a:p>
            <a:r>
              <a:rPr kumimoji="1" lang="en-US" altLang="ja-JP" dirty="0" smtClean="0"/>
              <a:t>1.5* (0.9*10^9)[1/sec] * (1*10^7)[sec/year] </a:t>
            </a:r>
            <a:r>
              <a:rPr kumimoji="1" lang="en-US" altLang="ja-JP" baseline="0" dirty="0" smtClean="0"/>
              <a:t>/ (4*100^2*3.14) [cm2] = (1.3 * 10^16)/ (13*10^4) = 10^11</a:t>
            </a:r>
            <a:endParaRPr kumimoji="1" lang="ja-JP" altLang="en-US" dirty="0"/>
          </a:p>
        </p:txBody>
      </p:sp>
      <p:sp>
        <p:nvSpPr>
          <p:cNvPr id="4" name="スライド番号プレースホルダ 3"/>
          <p:cNvSpPr>
            <a:spLocks noGrp="1"/>
          </p:cNvSpPr>
          <p:nvPr>
            <p:ph type="sldNum" sz="quarter" idx="10"/>
          </p:nvPr>
        </p:nvSpPr>
        <p:spPr/>
        <p:txBody>
          <a:bodyPr/>
          <a:lstStyle/>
          <a:p>
            <a:fld id="{F3A6A6BA-4A42-4D6D-BB88-E8599E5A7AE5}" type="slidenum">
              <a:rPr kumimoji="1" lang="ja-JP" altLang="en-US" smtClean="0"/>
              <a:pPr/>
              <a:t>71</a:t>
            </a:fld>
            <a:endParaRPr kumimoji="1" lang="ja-JP"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Autofit/>
          </a:bodyPr>
          <a:lstStyle/>
          <a:p>
            <a:r>
              <a:rPr lang="en-US" altLang="ja-JP" dirty="0" smtClean="0">
                <a:solidFill>
                  <a:schemeClr val="accent2"/>
                </a:solidFill>
              </a:rPr>
              <a:t>Moving on to the next</a:t>
            </a:r>
            <a:r>
              <a:rPr lang="en-US" altLang="ja-JP" dirty="0" smtClean="0">
                <a:solidFill>
                  <a:schemeClr val="accent3">
                    <a:lumMod val="50000"/>
                  </a:schemeClr>
                </a:solidFill>
              </a:rPr>
              <a:t>, I would like to show </a:t>
            </a:r>
            <a:r>
              <a:rPr lang="en-US" altLang="ja-JP" dirty="0" smtClean="0">
                <a:solidFill>
                  <a:schemeClr val="accent2"/>
                </a:solidFill>
              </a:rPr>
              <a:t>our optimized beam-pipe design to stop</a:t>
            </a:r>
            <a:r>
              <a:rPr lang="en-US" altLang="ja-JP" dirty="0" smtClean="0">
                <a:solidFill>
                  <a:schemeClr val="accent3">
                    <a:lumMod val="50000"/>
                  </a:schemeClr>
                </a:solidFill>
              </a:rPr>
              <a:t> SR background.</a:t>
            </a:r>
          </a:p>
          <a:p>
            <a:endParaRPr lang="en-US" altLang="ja-JP" dirty="0" smtClean="0">
              <a:solidFill>
                <a:schemeClr val="accent3">
                  <a:lumMod val="50000"/>
                </a:schemeClr>
              </a:solidFill>
            </a:endParaRPr>
          </a:p>
          <a:p>
            <a:r>
              <a:rPr lang="en-US" altLang="ja-JP" dirty="0" smtClean="0">
                <a:solidFill>
                  <a:schemeClr val="accent3">
                    <a:lumMod val="50000"/>
                  </a:schemeClr>
                </a:solidFill>
              </a:rPr>
              <a:t>Incoming part of beam pipe is collimated from f20mm to f9mm, therefore most of SR photons coming from upstream can be stopped by this collimation and direct hits on IP beam pipe, made of Beryllium, are negligible.</a:t>
            </a:r>
          </a:p>
          <a:p>
            <a:endParaRPr lang="en-US" altLang="ja-JP" dirty="0" smtClean="0">
              <a:solidFill>
                <a:schemeClr val="accent3">
                  <a:lumMod val="50000"/>
                </a:schemeClr>
              </a:solidFill>
            </a:endParaRPr>
          </a:p>
          <a:p>
            <a:r>
              <a:rPr lang="en-US" altLang="ja-JP" dirty="0" smtClean="0">
                <a:solidFill>
                  <a:schemeClr val="accent2"/>
                </a:solidFill>
              </a:rPr>
              <a:t>We don’t have to </a:t>
            </a:r>
            <a:r>
              <a:rPr lang="en-US" altLang="ja-JP" dirty="0" smtClean="0">
                <a:solidFill>
                  <a:schemeClr val="accent3">
                    <a:lumMod val="50000"/>
                  </a:schemeClr>
                </a:solidFill>
              </a:rPr>
              <a:t> worry about HOM trap, since the outgoing pipes are made straight and  HOM can escape .</a:t>
            </a:r>
          </a:p>
          <a:p>
            <a:endParaRPr lang="en-US" altLang="ja-JP" dirty="0" smtClean="0">
              <a:solidFill>
                <a:schemeClr val="accent2"/>
              </a:solidFill>
            </a:endParaRPr>
          </a:p>
          <a:p>
            <a:r>
              <a:rPr lang="en-US" altLang="ja-JP" dirty="0" smtClean="0">
                <a:solidFill>
                  <a:schemeClr val="accent2"/>
                </a:solidFill>
              </a:rPr>
              <a:t>It is also worthwhile to note that</a:t>
            </a:r>
            <a:r>
              <a:rPr lang="en-US" altLang="ja-JP" dirty="0" smtClean="0">
                <a:solidFill>
                  <a:schemeClr val="accent3">
                    <a:lumMod val="50000"/>
                  </a:schemeClr>
                </a:solidFill>
              </a:rPr>
              <a:t> “ridge” or “saw-tooth” structure </a:t>
            </a:r>
            <a:r>
              <a:rPr lang="en-US" altLang="ja-JP" dirty="0" smtClean="0">
                <a:solidFill>
                  <a:schemeClr val="accent2"/>
                </a:solidFill>
              </a:rPr>
              <a:t>is set</a:t>
            </a:r>
            <a:r>
              <a:rPr lang="en-US" altLang="ja-JP" dirty="0" smtClean="0">
                <a:solidFill>
                  <a:schemeClr val="accent3">
                    <a:lumMod val="50000"/>
                  </a:schemeClr>
                </a:solidFill>
              </a:rPr>
              <a:t> on the inner surface of collimation part to avoid the reflected SR hitting the IP beam-pipe.</a:t>
            </a:r>
          </a:p>
          <a:p>
            <a:endParaRPr lang="en-US" altLang="ja-JP" dirty="0" smtClean="0">
              <a:solidFill>
                <a:schemeClr val="accent3">
                  <a:lumMod val="50000"/>
                </a:schemeClr>
              </a:solidFill>
            </a:endParaRPr>
          </a:p>
          <a:p>
            <a:r>
              <a:rPr lang="en-US" altLang="ja-JP" dirty="0" smtClean="0">
                <a:solidFill>
                  <a:schemeClr val="accent3">
                    <a:lumMod val="50000"/>
                  </a:schemeClr>
                </a:solidFill>
              </a:rPr>
              <a:t>The expected SR background of the inner detector is much smaller than </a:t>
            </a:r>
            <a:r>
              <a:rPr lang="en-US" altLang="ja-JP" dirty="0" smtClean="0">
                <a:solidFill>
                  <a:schemeClr val="accent2"/>
                </a:solidFill>
              </a:rPr>
              <a:t>the minimal</a:t>
            </a:r>
            <a:r>
              <a:rPr lang="en-US" altLang="ja-JP" dirty="0" smtClean="0">
                <a:solidFill>
                  <a:schemeClr val="accent3">
                    <a:lumMod val="50000"/>
                  </a:schemeClr>
                </a:solidFill>
              </a:rPr>
              <a:t> requirement, so we are </a:t>
            </a:r>
            <a:r>
              <a:rPr lang="en-US" altLang="ja-JP" dirty="0" smtClean="0">
                <a:solidFill>
                  <a:schemeClr val="accent2"/>
                </a:solidFill>
              </a:rPr>
              <a:t>satisfied</a:t>
            </a:r>
            <a:r>
              <a:rPr lang="en-US" altLang="ja-JP" dirty="0" smtClean="0">
                <a:solidFill>
                  <a:schemeClr val="accent3">
                    <a:lumMod val="50000"/>
                  </a:schemeClr>
                </a:solidFill>
              </a:rPr>
              <a:t> with this clever design of beam-pipe.</a:t>
            </a:r>
            <a:endParaRPr lang="ja-JP" altLang="en-US" dirty="0" smtClean="0"/>
          </a:p>
        </p:txBody>
      </p:sp>
      <p:sp>
        <p:nvSpPr>
          <p:cNvPr id="4" name="スライド番号プレースホルダ 3"/>
          <p:cNvSpPr>
            <a:spLocks noGrp="1"/>
          </p:cNvSpPr>
          <p:nvPr>
            <p:ph type="sldNum" sz="quarter" idx="10"/>
          </p:nvPr>
        </p:nvSpPr>
        <p:spPr/>
        <p:txBody>
          <a:bodyPr/>
          <a:lstStyle/>
          <a:p>
            <a:fld id="{B340DD1B-A0E2-49CB-98DC-631041788EBC}" type="slidenum">
              <a:rPr kumimoji="1" lang="ja-JP" altLang="en-US" smtClean="0"/>
              <a:pPr/>
              <a:t>72</a:t>
            </a:fld>
            <a:endParaRPr kumimoji="1" lang="ja-JP"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Touschek/beam-gas background</a:t>
            </a:r>
            <a:r>
              <a:rPr kumimoji="1" lang="en-US" altLang="ja-JP" baseline="0" dirty="0" smtClean="0"/>
              <a:t> is </a:t>
            </a:r>
            <a:r>
              <a:rPr kumimoji="1" lang="en-US" altLang="ja-JP" dirty="0" smtClean="0"/>
              <a:t>coming from each beam.</a:t>
            </a:r>
          </a:p>
          <a:p>
            <a:r>
              <a:rPr kumimoji="1" lang="en-US" altLang="ja-JP" dirty="0" smtClean="0"/>
              <a:t>Next</a:t>
            </a:r>
            <a:r>
              <a:rPr kumimoji="1" lang="en-US" altLang="ja-JP" baseline="0" dirty="0" smtClean="0"/>
              <a:t> background source is coming from collision of two beams, </a:t>
            </a:r>
          </a:p>
          <a:p>
            <a:r>
              <a:rPr kumimoji="1" lang="en-US" altLang="ja-JP" baseline="0" dirty="0" smtClean="0"/>
              <a:t>proportional to Luminosity.</a:t>
            </a:r>
          </a:p>
          <a:p>
            <a:endParaRPr kumimoji="1" lang="en-US" altLang="ja-JP" baseline="0" dirty="0" smtClean="0"/>
          </a:p>
          <a:p>
            <a:r>
              <a:rPr kumimoji="1" lang="en-US" altLang="ja-JP" baseline="0" dirty="0" smtClean="0"/>
              <a:t>After </a:t>
            </a:r>
            <a:r>
              <a:rPr kumimoji="1" lang="en-US" altLang="ja-JP" baseline="0" dirty="0" err="1" smtClean="0"/>
              <a:t>radiative</a:t>
            </a:r>
            <a:r>
              <a:rPr kumimoji="1" lang="en-US" altLang="ja-JP" baseline="0" dirty="0" smtClean="0"/>
              <a:t> </a:t>
            </a:r>
            <a:r>
              <a:rPr kumimoji="1" lang="en-US" altLang="ja-JP" baseline="0" dirty="0" err="1" smtClean="0"/>
              <a:t>Bhabha</a:t>
            </a:r>
            <a:r>
              <a:rPr kumimoji="1" lang="en-US" altLang="ja-JP" baseline="0" dirty="0" smtClean="0"/>
              <a:t> collision at IP, both spent beam particle and emitted gamma contribute to background.</a:t>
            </a:r>
          </a:p>
          <a:p>
            <a:endParaRPr kumimoji="1" lang="en-US" altLang="ja-JP" dirty="0" smtClean="0"/>
          </a:p>
          <a:p>
            <a:r>
              <a:rPr kumimoji="1" lang="en-US" altLang="ja-JP" dirty="0" smtClean="0"/>
              <a:t>2-photon process via this Feynman</a:t>
            </a:r>
            <a:r>
              <a:rPr kumimoji="1" lang="en-US" altLang="ja-JP" baseline="0" dirty="0" smtClean="0"/>
              <a:t> diagram is simulated to be small enough.</a:t>
            </a:r>
          </a:p>
          <a:p>
            <a:r>
              <a:rPr kumimoji="1" lang="en-US" altLang="ja-JP" baseline="0" dirty="0" smtClean="0"/>
              <a:t>The simulation validity is confirmed by machine study at KEKB.</a:t>
            </a:r>
          </a:p>
          <a:p>
            <a:endParaRPr kumimoji="1" lang="en-US" altLang="ja-JP" baseline="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B9F1C36F-A310-40F3-850A-BF4C909CB3DD}" type="slidenum">
              <a:rPr kumimoji="1" lang="ja-JP" altLang="en-US" smtClean="0"/>
              <a:pPr/>
              <a:t>74</a:t>
            </a:fld>
            <a:endParaRPr kumimoji="1" lang="ja-JP" altLang="en-US"/>
          </a:p>
        </p:txBody>
      </p:sp>
    </p:spTree>
    <p:extLst>
      <p:ext uri="{BB962C8B-B14F-4D97-AF65-F5344CB8AC3E}">
        <p14:creationId xmlns:p14="http://schemas.microsoft.com/office/powerpoint/2010/main" val="1760509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a:lstStyle/>
          <a:p>
            <a:fld id="{07809CF0-6049-4A2A-90A5-A3031302AAFB}" type="slidenum">
              <a:rPr lang="en-US" altLang="ja-JP"/>
              <a:pPr/>
              <a:t>6</a:t>
            </a:fld>
            <a:endParaRPr lang="en-US" altLang="ja-JP"/>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a:lstStyle/>
          <a:p>
            <a:pPr>
              <a:spcBef>
                <a:spcPct val="0"/>
              </a:spcBef>
            </a:pPr>
            <a:endParaRPr lang="ja-JP"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EM shower from spent e+/e- will be small enough, since loss position of spent e+/e- will be far enough from IP.</a:t>
            </a:r>
          </a:p>
          <a:p>
            <a:r>
              <a:rPr kumimoji="1" lang="en-US" altLang="ja-JP" baseline="0" dirty="0" smtClean="0"/>
              <a:t>Emitted gamma will hit downstream magnet and create neutrons in the beam tunnel. </a:t>
            </a:r>
          </a:p>
          <a:p>
            <a:endParaRPr kumimoji="1" lang="ja-JP" altLang="en-US" dirty="0"/>
          </a:p>
        </p:txBody>
      </p:sp>
      <p:sp>
        <p:nvSpPr>
          <p:cNvPr id="4" name="スライド番号プレースホルダー 3"/>
          <p:cNvSpPr>
            <a:spLocks noGrp="1"/>
          </p:cNvSpPr>
          <p:nvPr>
            <p:ph type="sldNum" sz="quarter" idx="10"/>
          </p:nvPr>
        </p:nvSpPr>
        <p:spPr/>
        <p:txBody>
          <a:bodyPr/>
          <a:lstStyle/>
          <a:p>
            <a:fld id="{B9F1C36F-A310-40F3-850A-BF4C909CB3DD}" type="slidenum">
              <a:rPr kumimoji="1" lang="ja-JP" altLang="en-US" smtClean="0"/>
              <a:pPr/>
              <a:t>75</a:t>
            </a:fld>
            <a:endParaRPr kumimoji="1" lang="ja-JP" altLang="en-US"/>
          </a:p>
        </p:txBody>
      </p:sp>
    </p:spTree>
    <p:extLst>
      <p:ext uri="{BB962C8B-B14F-4D97-AF65-F5344CB8AC3E}">
        <p14:creationId xmlns:p14="http://schemas.microsoft.com/office/powerpoint/2010/main" val="1590382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D66C9EB-F96F-413C-9B9A-6B9931778318}" type="slidenum">
              <a:rPr kumimoji="1" lang="ja-JP" altLang="en-US" smtClean="0"/>
              <a:pPr/>
              <a:t>76</a:t>
            </a:fld>
            <a:endParaRPr kumimoji="1" lang="ja-JP"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D66C9EB-F96F-413C-9B9A-6B9931778318}" type="slidenum">
              <a:rPr kumimoji="1" lang="ja-JP" altLang="en-US" smtClean="0"/>
              <a:pPr/>
              <a:t>77</a:t>
            </a:fld>
            <a:endParaRPr kumimoji="1" lang="ja-JP"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44083">
              <a:defRPr/>
            </a:pPr>
            <a:r>
              <a:rPr kumimoji="1" lang="en-US" altLang="ja-JP" baseline="0" dirty="0" smtClean="0"/>
              <a:t>The neutron generation rate will be 40 times higher than KEKB. </a:t>
            </a:r>
          </a:p>
          <a:p>
            <a:pPr defTabSz="844083">
              <a:defRPr/>
            </a:pPr>
            <a:r>
              <a:rPr kumimoji="1" lang="en-US" altLang="ja-JP" baseline="0" dirty="0" smtClean="0"/>
              <a:t>We should increase the neutron shield around gamma dump, to protect our detectors.</a:t>
            </a:r>
          </a:p>
          <a:p>
            <a:endParaRPr kumimoji="1" lang="ja-JP" altLang="en-US" dirty="0"/>
          </a:p>
        </p:txBody>
      </p:sp>
      <p:sp>
        <p:nvSpPr>
          <p:cNvPr id="4" name="スライド番号プレースホルダー 3"/>
          <p:cNvSpPr>
            <a:spLocks noGrp="1"/>
          </p:cNvSpPr>
          <p:nvPr>
            <p:ph type="sldNum" sz="quarter" idx="10"/>
          </p:nvPr>
        </p:nvSpPr>
        <p:spPr/>
        <p:txBody>
          <a:bodyPr/>
          <a:lstStyle/>
          <a:p>
            <a:fld id="{B9F1C36F-A310-40F3-850A-BF4C909CB3DD}" type="slidenum">
              <a:rPr kumimoji="1" lang="ja-JP" altLang="en-US" smtClean="0"/>
              <a:pPr/>
              <a:t>78</a:t>
            </a:fld>
            <a:endParaRPr kumimoji="1" lang="ja-JP" altLang="en-US"/>
          </a:p>
        </p:txBody>
      </p:sp>
    </p:spTree>
    <p:extLst>
      <p:ext uri="{BB962C8B-B14F-4D97-AF65-F5344CB8AC3E}">
        <p14:creationId xmlns:p14="http://schemas.microsoft.com/office/powerpoint/2010/main" val="2574550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mtClean="0"/>
              <a:t>教科書に載っている良く知られたルミノシティの式。</a:t>
            </a:r>
            <a:endParaRPr lang="en-US" altLang="ja-JP" smtClean="0"/>
          </a:p>
          <a:p>
            <a:pPr eaLnBrk="1" hangingPunct="1"/>
            <a:r>
              <a:rPr lang="ja-JP" altLang="en-US" smtClean="0"/>
              <a:t>ルミノシティに限界があるとすれば、何によって限界が決まっているのかが重要となる。</a:t>
            </a:r>
            <a:endParaRPr lang="en-US" altLang="ja-JP" smtClean="0"/>
          </a:p>
        </p:txBody>
      </p:sp>
      <p:sp>
        <p:nvSpPr>
          <p:cNvPr id="7270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1DCCE53C-B856-4F33-B26B-3998A8F19DC5}" type="slidenum">
              <a:rPr lang="ja-JP" altLang="en-US">
                <a:latin typeface="Calibri" pitchFamily="34" charset="0"/>
              </a:rPr>
              <a:pPr eaLnBrk="1" hangingPunct="1"/>
              <a:t>100</a:t>
            </a:fld>
            <a:endParaRPr lang="ja-JP" altLang="en-US">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mtClean="0"/>
              <a:t>ルミノシティの限界はビームビーム相互作用によって決まっていると思われている。</a:t>
            </a:r>
            <a:endParaRPr lang="en-US" altLang="ja-JP" smtClean="0"/>
          </a:p>
          <a:p>
            <a:pPr eaLnBrk="1" hangingPunct="1"/>
            <a:r>
              <a:rPr lang="ja-JP" altLang="en-US" smtClean="0"/>
              <a:t>ビームビーム相互作用は、衝突するビームが互いに及ぼし合う力。</a:t>
            </a:r>
            <a:endParaRPr lang="en-US" altLang="ja-JP" smtClean="0"/>
          </a:p>
          <a:p>
            <a:pPr eaLnBrk="1" hangingPunct="1"/>
            <a:r>
              <a:rPr lang="ja-JP" altLang="en-US" smtClean="0"/>
              <a:t>ルミノシティはビーム・ビーム相互作用の大きさを示すパラメータの入った式で評価される。</a:t>
            </a:r>
            <a:endParaRPr lang="en-US" altLang="ja-JP" smtClean="0"/>
          </a:p>
          <a:p>
            <a:pPr eaLnBrk="1" hangingPunct="1"/>
            <a:r>
              <a:rPr lang="ja-JP" altLang="en-US" smtClean="0"/>
              <a:t>ルミノシティは、電流とビーム・ビームパラメータの積に比例し、衝突点における垂直ベータ関数に反比例する。</a:t>
            </a:r>
            <a:endParaRPr lang="en-US" altLang="ja-JP" smtClean="0"/>
          </a:p>
          <a:p>
            <a:pPr eaLnBrk="1" hangingPunct="1"/>
            <a:r>
              <a:rPr lang="ja-JP" altLang="en-US" smtClean="0"/>
              <a:t>垂直ベータ関数は、ビームの絞り具合、「レンズの焦点距離」に相当する。</a:t>
            </a:r>
          </a:p>
        </p:txBody>
      </p:sp>
      <p:sp>
        <p:nvSpPr>
          <p:cNvPr id="7373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E915A9F7-7DE0-4DC1-B588-AD4107788BA7}" type="slidenum">
              <a:rPr lang="ja-JP" altLang="en-US">
                <a:latin typeface="Calibri" pitchFamily="34" charset="0"/>
              </a:rPr>
              <a:pPr eaLnBrk="1" hangingPunct="1"/>
              <a:t>101</a:t>
            </a:fld>
            <a:endParaRPr lang="ja-JP" altLang="en-US">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9B6B73D8-AF35-4951-AAF1-0F83DD115215}" type="slidenum">
              <a:rPr lang="en-US" altLang="ja-JP"/>
              <a:pPr/>
              <a:t>7</a:t>
            </a:fld>
            <a:endParaRPr lang="en-US" altLang="ja-JP"/>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a:spcBef>
                <a:spcPct val="0"/>
              </a:spcBef>
            </a:pPr>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D26638DB-0E9F-4A77-9FE9-80503F31B807}" type="slidenum">
              <a:rPr lang="en-US" altLang="ja-JP"/>
              <a:pPr/>
              <a:t>8</a:t>
            </a:fld>
            <a:endParaRPr lang="en-US" altLang="ja-JP"/>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4" name="Rectangle 3"/>
          <p:cNvSpPr>
            <a:spLocks noGrp="1" noChangeArrowheads="1"/>
          </p:cNvSpPr>
          <p:nvPr>
            <p:ph type="body" idx="1"/>
          </p:nvPr>
        </p:nvSpPr>
        <p:spPr bwMode="auto">
          <a:noFill/>
        </p:spPr>
        <p:txBody>
          <a:bodyPr/>
          <a:lstStyle/>
          <a:p>
            <a:pPr>
              <a:spcBef>
                <a:spcPct val="0"/>
              </a:spcBef>
            </a:pPr>
            <a:endParaRPr lang="ja-JP"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ln>
            <a:miter lim="800000"/>
            <a:headEnd/>
            <a:tailEnd/>
          </a:ln>
        </p:spPr>
        <p:txBody>
          <a:bodyPr/>
          <a:lstStyle/>
          <a:p>
            <a:fld id="{D77540EA-5AD8-4F50-B289-FFAC77116786}" type="slidenum">
              <a:rPr lang="en-US" altLang="ja-JP"/>
              <a:pPr/>
              <a:t>10</a:t>
            </a:fld>
            <a:endParaRPr lang="en-US" altLang="ja-JP"/>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6" name="Rectangle 3"/>
          <p:cNvSpPr>
            <a:spLocks noGrp="1" noChangeArrowheads="1"/>
          </p:cNvSpPr>
          <p:nvPr>
            <p:ph type="body" idx="1"/>
          </p:nvPr>
        </p:nvSpPr>
        <p:spPr bwMode="auto">
          <a:noFill/>
        </p:spPr>
        <p:txBody>
          <a:bodyPr/>
          <a:lstStyle/>
          <a:p>
            <a:pPr>
              <a:spcBef>
                <a:spcPct val="0"/>
              </a:spcBef>
            </a:pPr>
            <a:endParaRPr lang="ja-JP"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DFE31EE-6981-4F94-9D14-C84CC658C6B9}" type="slidenum">
              <a:rPr lang="en-US" altLang="ja-JP" smtClean="0">
                <a:solidFill>
                  <a:prstClr val="black"/>
                </a:solidFill>
              </a:rPr>
              <a:pPr>
                <a:defRPr/>
              </a:pPr>
              <a:t>11</a:t>
            </a:fld>
            <a:endParaRPr lang="en-US" altLang="ja-JP">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8761D90-4F73-4B64-A7CA-07343CAB7DC6}" type="slidenum">
              <a:rPr kumimoji="1" lang="ja-JP" altLang="en-US" smtClean="0"/>
              <a:pPr/>
              <a:t>12</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2011/7/12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2011/7/12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2011/7/12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タイトルとテキスト">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sp>
        <p:nvSpPr>
          <p:cNvPr id="9" name="Title 8"/>
          <p:cNvSpPr>
            <a:spLocks noGrp="1"/>
          </p:cNvSpPr>
          <p:nvPr>
            <p:ph type="title"/>
          </p:nvPr>
        </p:nvSpPr>
        <p:spPr>
          <a:xfrm>
            <a:off x="428596" y="0"/>
            <a:ext cx="8229600" cy="785794"/>
          </a:xfrm>
          <a:prstGeom prst="rect">
            <a:avLst/>
          </a:prstGeom>
        </p:spPr>
        <p:txBody>
          <a:bodyPr anchor="b" anchorCtr="0">
            <a:normAutofit/>
          </a:bodyPr>
          <a:lstStyle/>
          <a:p>
            <a:pPr algn="l"/>
            <a:r>
              <a:rPr lang="ja-JP" altLang="en-US" smtClean="0"/>
              <a:t>マスタ タイトルの書式設定</a:t>
            </a:r>
            <a:endParaRPr lang="en-US"/>
          </a:p>
        </p:txBody>
      </p:sp>
      <p:sp>
        <p:nvSpPr>
          <p:cNvPr id="8" name="Date Placeholder 7"/>
          <p:cNvSpPr>
            <a:spLocks noGrp="1"/>
          </p:cNvSpPr>
          <p:nvPr>
            <p:ph type="dt" sz="half" idx="10"/>
          </p:nvPr>
        </p:nvSpPr>
        <p:spPr/>
        <p:txBody>
          <a:bodyPr/>
          <a:lstStyle/>
          <a:p>
            <a:r>
              <a:rPr lang="en-US" altLang="ja-JP" smtClean="0">
                <a:solidFill>
                  <a:prstClr val="black"/>
                </a:solidFill>
              </a:rPr>
              <a:t>2/21/2011</a:t>
            </a:r>
            <a:endParaRPr lang="en-US">
              <a:solidFill>
                <a:prstClr val="black"/>
              </a:solidFill>
            </a:endParaRPr>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solidFill>
                  <a:prstClr val="black"/>
                </a:solidFill>
              </a:rPr>
              <a:pPr algn="r"/>
              <a:t>‹#›</a:t>
            </a:fld>
            <a:endParaRPr lang="en-US">
              <a:solidFill>
                <a:prstClr val="black"/>
              </a:solidFill>
            </a:endParaRPr>
          </a:p>
        </p:txBody>
      </p:sp>
      <p:sp>
        <p:nvSpPr>
          <p:cNvPr id="11" name="Footer Placeholder 10"/>
          <p:cNvSpPr>
            <a:spLocks noGrp="1"/>
          </p:cNvSpPr>
          <p:nvPr>
            <p:ph type="ftr" sz="quarter" idx="12"/>
          </p:nvPr>
        </p:nvSpPr>
        <p:spPr/>
        <p:txBody>
          <a:bodyPr/>
          <a:lstStyle/>
          <a:p>
            <a:r>
              <a:rPr lang="en-US" altLang="ja-JP" smtClean="0">
                <a:solidFill>
                  <a:prstClr val="black"/>
                </a:solidFill>
              </a:rPr>
              <a:t>B</a:t>
            </a:r>
            <a:r>
              <a:rPr lang="ja-JP" altLang="en-US" smtClean="0">
                <a:solidFill>
                  <a:prstClr val="black"/>
                </a:solidFill>
              </a:rPr>
              <a:t>ワークショップ</a:t>
            </a:r>
            <a:r>
              <a:rPr lang="en-US" altLang="ja-JP" smtClean="0">
                <a:solidFill>
                  <a:prstClr val="black"/>
                </a:solidFill>
              </a:rPr>
              <a:t>2010</a:t>
            </a:r>
            <a:r>
              <a:rPr lang="ja-JP" altLang="en-US" smtClean="0">
                <a:solidFill>
                  <a:prstClr val="black"/>
                </a:solidFill>
              </a:rPr>
              <a:t>熱海</a:t>
            </a:r>
            <a:endParaRPr lang="en-US">
              <a:solidFill>
                <a:prstClr val="black"/>
              </a:solidFill>
            </a:endParaRPr>
          </a:p>
        </p:txBody>
      </p:sp>
    </p:spTree>
    <p:extLst>
      <p:ext uri="{BB962C8B-B14F-4D97-AF65-F5344CB8AC3E}">
        <p14:creationId xmlns:p14="http://schemas.microsoft.com/office/powerpoint/2010/main" val="2267922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2011/7/12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2011/7/12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2011/7/12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90ED720-0104-4369-84BC-D37694168613}" type="datetimeFigureOut">
              <a:rPr kumimoji="1" lang="ja-JP" altLang="en-US" smtClean="0"/>
              <a:t>2011/7/12</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t>2011/7/12</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t>2011/7/12</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2011/7/12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2011/7/12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t>2011/7/12</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212.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60.bin"/><Relationship Id="rId5" Type="http://schemas.openxmlformats.org/officeDocument/2006/relationships/image" Target="../media/image211.wmf"/><Relationship Id="rId4" Type="http://schemas.openxmlformats.org/officeDocument/2006/relationships/oleObject" Target="../embeddings/oleObject59.bin"/></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213.wmf"/><Relationship Id="rId4" Type="http://schemas.openxmlformats.org/officeDocument/2006/relationships/oleObject" Target="../embeddings/oleObject61.bin"/></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1.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oleObject" Target="../embeddings/oleObject8.bin"/><Relationship Id="rId18" Type="http://schemas.openxmlformats.org/officeDocument/2006/relationships/image" Target="../media/image28.wmf"/><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27.wmf"/><Relationship Id="rId17" Type="http://schemas.openxmlformats.org/officeDocument/2006/relationships/oleObject" Target="../embeddings/oleObject12.bin"/><Relationship Id="rId2" Type="http://schemas.openxmlformats.org/officeDocument/2006/relationships/slideLayout" Target="../slideLayouts/slideLayout6.xml"/><Relationship Id="rId16" Type="http://schemas.openxmlformats.org/officeDocument/2006/relationships/oleObject" Target="../embeddings/oleObject11.bin"/><Relationship Id="rId1" Type="http://schemas.openxmlformats.org/officeDocument/2006/relationships/vmlDrawing" Target="../drawings/vmlDrawing2.vml"/><Relationship Id="rId6" Type="http://schemas.openxmlformats.org/officeDocument/2006/relationships/image" Target="../media/image24.wmf"/><Relationship Id="rId11" Type="http://schemas.openxmlformats.org/officeDocument/2006/relationships/oleObject" Target="../embeddings/oleObject7.bin"/><Relationship Id="rId5" Type="http://schemas.openxmlformats.org/officeDocument/2006/relationships/oleObject" Target="../embeddings/oleObject4.bin"/><Relationship Id="rId15" Type="http://schemas.openxmlformats.org/officeDocument/2006/relationships/oleObject" Target="../embeddings/oleObject10.bin"/><Relationship Id="rId10" Type="http://schemas.openxmlformats.org/officeDocument/2006/relationships/image" Target="../media/image26.wmf"/><Relationship Id="rId4" Type="http://schemas.openxmlformats.org/officeDocument/2006/relationships/image" Target="../media/image23.wmf"/><Relationship Id="rId9" Type="http://schemas.openxmlformats.org/officeDocument/2006/relationships/oleObject" Target="../embeddings/oleObject6.bin"/><Relationship Id="rId14" Type="http://schemas.openxmlformats.org/officeDocument/2006/relationships/oleObject" Target="../embeddings/oleObject9.bin"/></Relationships>
</file>

<file path=ppt/slides/_rels/slide14.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oleObject" Target="../embeddings/oleObject17.bin"/><Relationship Id="rId18" Type="http://schemas.openxmlformats.org/officeDocument/2006/relationships/image" Target="../media/image36.png"/><Relationship Id="rId3" Type="http://schemas.openxmlformats.org/officeDocument/2006/relationships/notesSlide" Target="../notesSlides/notesSlide10.xml"/><Relationship Id="rId7" Type="http://schemas.openxmlformats.org/officeDocument/2006/relationships/oleObject" Target="../embeddings/oleObject14.bin"/><Relationship Id="rId12" Type="http://schemas.openxmlformats.org/officeDocument/2006/relationships/image" Target="../media/image32.wmf"/><Relationship Id="rId17" Type="http://schemas.openxmlformats.org/officeDocument/2006/relationships/image" Target="../media/image34.wmf"/><Relationship Id="rId2" Type="http://schemas.openxmlformats.org/officeDocument/2006/relationships/slideLayout" Target="../slideLayouts/slideLayout6.xml"/><Relationship Id="rId16" Type="http://schemas.openxmlformats.org/officeDocument/2006/relationships/oleObject" Target="../embeddings/oleObject19.bin"/><Relationship Id="rId1" Type="http://schemas.openxmlformats.org/officeDocument/2006/relationships/vmlDrawing" Target="../drawings/vmlDrawing3.vml"/><Relationship Id="rId6" Type="http://schemas.openxmlformats.org/officeDocument/2006/relationships/image" Target="../media/image29.wmf"/><Relationship Id="rId11" Type="http://schemas.openxmlformats.org/officeDocument/2006/relationships/oleObject" Target="../embeddings/oleObject16.bin"/><Relationship Id="rId5" Type="http://schemas.openxmlformats.org/officeDocument/2006/relationships/oleObject" Target="../embeddings/oleObject13.bin"/><Relationship Id="rId15" Type="http://schemas.openxmlformats.org/officeDocument/2006/relationships/image" Target="../media/image33.wmf"/><Relationship Id="rId10" Type="http://schemas.openxmlformats.org/officeDocument/2006/relationships/image" Target="../media/image31.wmf"/><Relationship Id="rId19" Type="http://schemas.openxmlformats.org/officeDocument/2006/relationships/image" Target="../media/image37.jpeg"/><Relationship Id="rId4" Type="http://schemas.openxmlformats.org/officeDocument/2006/relationships/image" Target="../media/image35.png"/><Relationship Id="rId9" Type="http://schemas.openxmlformats.org/officeDocument/2006/relationships/oleObject" Target="../embeddings/oleObject15.bin"/><Relationship Id="rId14" Type="http://schemas.openxmlformats.org/officeDocument/2006/relationships/oleObject" Target="../embeddings/oleObject18.bin"/></Relationships>
</file>

<file path=ppt/slides/_rels/slide15.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image" Target="../media/image50.png"/><Relationship Id="rId18" Type="http://schemas.openxmlformats.org/officeDocument/2006/relationships/oleObject" Target="../embeddings/oleObject26.bin"/><Relationship Id="rId26" Type="http://schemas.openxmlformats.org/officeDocument/2006/relationships/oleObject" Target="../embeddings/oleObject30.bin"/><Relationship Id="rId3" Type="http://schemas.openxmlformats.org/officeDocument/2006/relationships/notesSlide" Target="../notesSlides/notesSlide11.xml"/><Relationship Id="rId21" Type="http://schemas.openxmlformats.org/officeDocument/2006/relationships/image" Target="../media/image41.wmf"/><Relationship Id="rId7" Type="http://schemas.openxmlformats.org/officeDocument/2006/relationships/oleObject" Target="../embeddings/oleObject20.bin"/><Relationship Id="rId12" Type="http://schemas.openxmlformats.org/officeDocument/2006/relationships/image" Target="../media/image38.wmf"/><Relationship Id="rId17" Type="http://schemas.openxmlformats.org/officeDocument/2006/relationships/oleObject" Target="../embeddings/oleObject25.bin"/><Relationship Id="rId25" Type="http://schemas.openxmlformats.org/officeDocument/2006/relationships/image" Target="../media/image43.wmf"/><Relationship Id="rId33" Type="http://schemas.openxmlformats.org/officeDocument/2006/relationships/image" Target="../media/image47.wmf"/><Relationship Id="rId2" Type="http://schemas.openxmlformats.org/officeDocument/2006/relationships/slideLayout" Target="../slideLayouts/slideLayout6.xml"/><Relationship Id="rId16" Type="http://schemas.openxmlformats.org/officeDocument/2006/relationships/image" Target="../media/image39.wmf"/><Relationship Id="rId20" Type="http://schemas.openxmlformats.org/officeDocument/2006/relationships/oleObject" Target="../embeddings/oleObject27.bin"/><Relationship Id="rId29" Type="http://schemas.openxmlformats.org/officeDocument/2006/relationships/image" Target="../media/image45.wmf"/><Relationship Id="rId1" Type="http://schemas.openxmlformats.org/officeDocument/2006/relationships/vmlDrawing" Target="../drawings/vmlDrawing4.vml"/><Relationship Id="rId6" Type="http://schemas.openxmlformats.org/officeDocument/2006/relationships/image" Target="../media/image35.png"/><Relationship Id="rId11" Type="http://schemas.openxmlformats.org/officeDocument/2006/relationships/oleObject" Target="../embeddings/oleObject22.bin"/><Relationship Id="rId24" Type="http://schemas.openxmlformats.org/officeDocument/2006/relationships/oleObject" Target="../embeddings/oleObject29.bin"/><Relationship Id="rId32" Type="http://schemas.openxmlformats.org/officeDocument/2006/relationships/oleObject" Target="../embeddings/oleObject33.bin"/><Relationship Id="rId5" Type="http://schemas.openxmlformats.org/officeDocument/2006/relationships/image" Target="../media/image49.png"/><Relationship Id="rId15" Type="http://schemas.openxmlformats.org/officeDocument/2006/relationships/oleObject" Target="../embeddings/oleObject24.bin"/><Relationship Id="rId23" Type="http://schemas.openxmlformats.org/officeDocument/2006/relationships/image" Target="../media/image42.wmf"/><Relationship Id="rId28" Type="http://schemas.openxmlformats.org/officeDocument/2006/relationships/oleObject" Target="../embeddings/oleObject31.bin"/><Relationship Id="rId10" Type="http://schemas.openxmlformats.org/officeDocument/2006/relationships/image" Target="../media/image30.wmf"/><Relationship Id="rId19" Type="http://schemas.openxmlformats.org/officeDocument/2006/relationships/image" Target="../media/image40.wmf"/><Relationship Id="rId31" Type="http://schemas.openxmlformats.org/officeDocument/2006/relationships/image" Target="../media/image46.wmf"/><Relationship Id="rId4" Type="http://schemas.openxmlformats.org/officeDocument/2006/relationships/image" Target="../media/image48.png"/><Relationship Id="rId9" Type="http://schemas.openxmlformats.org/officeDocument/2006/relationships/oleObject" Target="../embeddings/oleObject21.bin"/><Relationship Id="rId14" Type="http://schemas.openxmlformats.org/officeDocument/2006/relationships/oleObject" Target="../embeddings/oleObject23.bin"/><Relationship Id="rId22" Type="http://schemas.openxmlformats.org/officeDocument/2006/relationships/oleObject" Target="../embeddings/oleObject28.bin"/><Relationship Id="rId27" Type="http://schemas.openxmlformats.org/officeDocument/2006/relationships/image" Target="../media/image44.wmf"/><Relationship Id="rId30" Type="http://schemas.openxmlformats.org/officeDocument/2006/relationships/oleObject" Target="../embeddings/oleObject32.bin"/></Relationships>
</file>

<file path=ppt/slides/_rels/slide16.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oleObject" Target="../embeddings/oleObject34.bin"/><Relationship Id="rId7" Type="http://schemas.openxmlformats.org/officeDocument/2006/relationships/oleObject" Target="../embeddings/oleObject36.bin"/><Relationship Id="rId12" Type="http://schemas.openxmlformats.org/officeDocument/2006/relationships/image" Target="../media/image55.wmf"/><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52.wmf"/><Relationship Id="rId11" Type="http://schemas.openxmlformats.org/officeDocument/2006/relationships/oleObject" Target="../embeddings/oleObject38.bin"/><Relationship Id="rId5" Type="http://schemas.openxmlformats.org/officeDocument/2006/relationships/oleObject" Target="../embeddings/oleObject35.bin"/><Relationship Id="rId10" Type="http://schemas.openxmlformats.org/officeDocument/2006/relationships/image" Target="../media/image54.wmf"/><Relationship Id="rId4" Type="http://schemas.openxmlformats.org/officeDocument/2006/relationships/image" Target="../media/image51.wmf"/><Relationship Id="rId9" Type="http://schemas.openxmlformats.org/officeDocument/2006/relationships/oleObject" Target="../embeddings/oleObject37.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notesSlide" Target="../notesSlides/notesSlide12.xml"/><Relationship Id="rId7" Type="http://schemas.openxmlformats.org/officeDocument/2006/relationships/image" Target="../media/image21.w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39.bin"/><Relationship Id="rId11" Type="http://schemas.openxmlformats.org/officeDocument/2006/relationships/image" Target="../media/image56.wmf"/><Relationship Id="rId5" Type="http://schemas.openxmlformats.org/officeDocument/2006/relationships/image" Target="../media/image58.png"/><Relationship Id="rId10" Type="http://schemas.openxmlformats.org/officeDocument/2006/relationships/oleObject" Target="../embeddings/oleObject41.bin"/><Relationship Id="rId4" Type="http://schemas.openxmlformats.org/officeDocument/2006/relationships/image" Target="../media/image57.png"/><Relationship Id="rId9" Type="http://schemas.openxmlformats.org/officeDocument/2006/relationships/image" Target="../media/image22.wmf"/></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hyperlink" Target="http://kekb.jp/"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76.jpeg"/><Relationship Id="rId4" Type="http://schemas.openxmlformats.org/officeDocument/2006/relationships/image" Target="../media/image75.gi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oleObject" Target="../embeddings/oleObject42.bin"/><Relationship Id="rId7" Type="http://schemas.openxmlformats.org/officeDocument/2006/relationships/oleObject" Target="../embeddings/oleObject44.bin"/><Relationship Id="rId12" Type="http://schemas.openxmlformats.org/officeDocument/2006/relationships/image" Target="../media/image81.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78.wmf"/><Relationship Id="rId11" Type="http://schemas.openxmlformats.org/officeDocument/2006/relationships/oleObject" Target="../embeddings/oleObject46.bin"/><Relationship Id="rId5" Type="http://schemas.openxmlformats.org/officeDocument/2006/relationships/oleObject" Target="../embeddings/oleObject43.bin"/><Relationship Id="rId10" Type="http://schemas.openxmlformats.org/officeDocument/2006/relationships/image" Target="../media/image80.wmf"/><Relationship Id="rId4" Type="http://schemas.openxmlformats.org/officeDocument/2006/relationships/image" Target="../media/image77.wmf"/><Relationship Id="rId9" Type="http://schemas.openxmlformats.org/officeDocument/2006/relationships/oleObject" Target="../embeddings/oleObject45.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82.emf"/></Relationships>
</file>

<file path=ppt/slides/_rels/slide2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wmf"/><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90.wmf"/><Relationship Id="rId5" Type="http://schemas.openxmlformats.org/officeDocument/2006/relationships/image" Target="../media/image89.png"/><Relationship Id="rId10" Type="http://schemas.openxmlformats.org/officeDocument/2006/relationships/image" Target="../media/image94.wmf"/><Relationship Id="rId4" Type="http://schemas.openxmlformats.org/officeDocument/2006/relationships/image" Target="../media/image88.wmf"/><Relationship Id="rId9" Type="http://schemas.openxmlformats.org/officeDocument/2006/relationships/image" Target="../media/image93.png"/></Relationships>
</file>

<file path=ppt/slides/_rels/slide3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oleObject" Target="../embeddings/oleObject48.bin"/><Relationship Id="rId7" Type="http://schemas.openxmlformats.org/officeDocument/2006/relationships/image" Target="../media/image97.png"/><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96.wmf"/><Relationship Id="rId5" Type="http://schemas.openxmlformats.org/officeDocument/2006/relationships/oleObject" Target="../embeddings/oleObject49.bin"/><Relationship Id="rId4" Type="http://schemas.openxmlformats.org/officeDocument/2006/relationships/image" Target="../media/image95.wmf"/></Relationships>
</file>

<file path=ppt/slides/_rels/slide3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oleObject" Target="../embeddings/oleObject50.bin"/><Relationship Id="rId7" Type="http://schemas.openxmlformats.org/officeDocument/2006/relationships/image" Target="../media/image99.png"/><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96.wmf"/><Relationship Id="rId5" Type="http://schemas.openxmlformats.org/officeDocument/2006/relationships/oleObject" Target="../embeddings/oleObject51.bin"/><Relationship Id="rId4" Type="http://schemas.openxmlformats.org/officeDocument/2006/relationships/image" Target="../media/image95.wmf"/><Relationship Id="rId9"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 Id="rId5" Type="http://schemas.openxmlformats.org/officeDocument/2006/relationships/image" Target="../media/image105.emf"/><Relationship Id="rId4" Type="http://schemas.openxmlformats.org/officeDocument/2006/relationships/image" Target="../media/image104.emf"/></Relationships>
</file>

<file path=ppt/slides/_rels/slide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 Id="rId4" Type="http://schemas.openxmlformats.org/officeDocument/2006/relationships/image" Target="../media/image10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diagramLayout" Target="../diagrams/layout1.xml"/><Relationship Id="rId7" Type="http://schemas.openxmlformats.org/officeDocument/2006/relationships/image" Target="../media/image111.png"/><Relationship Id="rId12" Type="http://schemas.openxmlformats.org/officeDocument/2006/relationships/image" Target="../media/image112.wmf"/><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11" Type="http://schemas.openxmlformats.org/officeDocument/2006/relationships/image" Target="../media/image187.png"/><Relationship Id="rId5" Type="http://schemas.openxmlformats.org/officeDocument/2006/relationships/diagramColors" Target="../diagrams/colors1.xml"/><Relationship Id="rId10" Type="http://schemas.openxmlformats.org/officeDocument/2006/relationships/image" Target="../media/image186.png"/><Relationship Id="rId4" Type="http://schemas.openxmlformats.org/officeDocument/2006/relationships/diagramQuickStyle" Target="../diagrams/quickStyle1.xml"/><Relationship Id="rId9" Type="http://schemas.openxmlformats.org/officeDocument/2006/relationships/image" Target="../media/image18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54.bin"/><Relationship Id="rId13" Type="http://schemas.openxmlformats.org/officeDocument/2006/relationships/image" Target="../media/image117.wmf"/><Relationship Id="rId3" Type="http://schemas.openxmlformats.org/officeDocument/2006/relationships/notesSlide" Target="../notesSlides/notesSlide21.xml"/><Relationship Id="rId7" Type="http://schemas.openxmlformats.org/officeDocument/2006/relationships/image" Target="../media/image114.wmf"/><Relationship Id="rId12" Type="http://schemas.openxmlformats.org/officeDocument/2006/relationships/oleObject" Target="../embeddings/oleObject56.bin"/><Relationship Id="rId2" Type="http://schemas.openxmlformats.org/officeDocument/2006/relationships/slideLayout" Target="../slideLayouts/slideLayout6.xml"/><Relationship Id="rId16" Type="http://schemas.openxmlformats.org/officeDocument/2006/relationships/image" Target="../media/image118.wmf"/><Relationship Id="rId1" Type="http://schemas.openxmlformats.org/officeDocument/2006/relationships/vmlDrawing" Target="../drawings/vmlDrawing11.vml"/><Relationship Id="rId6" Type="http://schemas.openxmlformats.org/officeDocument/2006/relationships/oleObject" Target="../embeddings/oleObject53.bin"/><Relationship Id="rId11" Type="http://schemas.openxmlformats.org/officeDocument/2006/relationships/image" Target="../media/image116.wmf"/><Relationship Id="rId5" Type="http://schemas.openxmlformats.org/officeDocument/2006/relationships/image" Target="../media/image113.wmf"/><Relationship Id="rId15" Type="http://schemas.openxmlformats.org/officeDocument/2006/relationships/oleObject" Target="../embeddings/oleObject58.bin"/><Relationship Id="rId10" Type="http://schemas.openxmlformats.org/officeDocument/2006/relationships/oleObject" Target="../embeddings/oleObject55.bin"/><Relationship Id="rId4" Type="http://schemas.openxmlformats.org/officeDocument/2006/relationships/oleObject" Target="../embeddings/oleObject52.bin"/><Relationship Id="rId9" Type="http://schemas.openxmlformats.org/officeDocument/2006/relationships/image" Target="../media/image115.wmf"/><Relationship Id="rId14" Type="http://schemas.openxmlformats.org/officeDocument/2006/relationships/oleObject" Target="../embeddings/oleObject57.bin"/></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3" Type="http://schemas.openxmlformats.org/officeDocument/2006/relationships/image" Target="../media/image119.jpeg"/><Relationship Id="rId7" Type="http://schemas.openxmlformats.org/officeDocument/2006/relationships/image" Target="../media/image123.png"/><Relationship Id="rId12" Type="http://schemas.openxmlformats.org/officeDocument/2006/relationships/image" Target="../media/image128.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22.png"/><Relationship Id="rId11" Type="http://schemas.openxmlformats.org/officeDocument/2006/relationships/image" Target="../media/image127.jpeg"/><Relationship Id="rId5" Type="http://schemas.openxmlformats.org/officeDocument/2006/relationships/image" Target="../media/image121.png"/><Relationship Id="rId10" Type="http://schemas.openxmlformats.org/officeDocument/2006/relationships/image" Target="../media/image126.jpeg"/><Relationship Id="rId4" Type="http://schemas.openxmlformats.org/officeDocument/2006/relationships/image" Target="../media/image120.png"/><Relationship Id="rId9" Type="http://schemas.openxmlformats.org/officeDocument/2006/relationships/image" Target="../media/image12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xml"/><Relationship Id="rId5" Type="http://schemas.openxmlformats.org/officeDocument/2006/relationships/image" Target="../media/image133.png"/><Relationship Id="rId4" Type="http://schemas.openxmlformats.org/officeDocument/2006/relationships/image" Target="../media/image1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5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5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5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38.png"/></Relationships>
</file>

<file path=ppt/slides/_rels/slide5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5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59.png"/></Relationships>
</file>

<file path=ppt/slides/_rels/slide63.xml.rels><?xml version="1.0" encoding="UTF-8" standalone="yes"?>
<Relationships xmlns="http://schemas.openxmlformats.org/package/2006/relationships"><Relationship Id="rId3" Type="http://schemas.openxmlformats.org/officeDocument/2006/relationships/image" Target="../media/image161.gif"/><Relationship Id="rId7" Type="http://schemas.openxmlformats.org/officeDocument/2006/relationships/image" Target="../media/image16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6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6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jpeg"/><Relationship Id="rId4" Type="http://schemas.openxmlformats.org/officeDocument/2006/relationships/image" Target="../media/image169.png"/></Relationships>
</file>

<file path=ppt/slides/_rels/slide6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png"/></Relationships>
</file>

<file path=ppt/slides/_rels/slide6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8.pn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73.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jpeg"/><Relationship Id="rId4" Type="http://schemas.openxmlformats.org/officeDocument/2006/relationships/image" Target="../media/image189.png"/></Relationships>
</file>

<file path=ppt/slides/_rels/slide7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98.gif"/><Relationship Id="rId2" Type="http://schemas.openxmlformats.org/officeDocument/2006/relationships/image" Target="../media/image197.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p:cNvPicPr>
          <p:nvPr/>
        </p:nvPicPr>
        <p:blipFill>
          <a:blip r:embed="rId2"/>
          <a:stretch>
            <a:fillRect/>
          </a:stretch>
        </p:blipFill>
        <p:spPr>
          <a:xfrm>
            <a:off x="205928" y="2420888"/>
            <a:ext cx="4360545" cy="2868930"/>
          </a:xfrm>
          <a:prstGeom prst="rect">
            <a:avLst/>
          </a:prstGeom>
        </p:spPr>
      </p:pic>
      <p:pic>
        <p:nvPicPr>
          <p:cNvPr id="5" name="Picture 11"/>
          <p:cNvPicPr>
            <a:picLocks noChangeAspect="1"/>
          </p:cNvPicPr>
          <p:nvPr/>
        </p:nvPicPr>
        <p:blipFill>
          <a:blip r:embed="rId3"/>
          <a:srcRect r="798"/>
          <a:stretch>
            <a:fillRect/>
          </a:stretch>
        </p:blipFill>
        <p:spPr>
          <a:xfrm>
            <a:off x="4598416" y="2348880"/>
            <a:ext cx="4545584" cy="2992120"/>
          </a:xfrm>
          <a:prstGeom prst="rect">
            <a:avLst/>
          </a:prstGeom>
        </p:spPr>
      </p:pic>
      <p:sp>
        <p:nvSpPr>
          <p:cNvPr id="6" name="タイトル 5"/>
          <p:cNvSpPr>
            <a:spLocks noGrp="1"/>
          </p:cNvSpPr>
          <p:nvPr>
            <p:ph type="title"/>
          </p:nvPr>
        </p:nvSpPr>
        <p:spPr>
          <a:xfrm>
            <a:off x="457200" y="274638"/>
            <a:ext cx="8229600" cy="1570186"/>
          </a:xfrm>
        </p:spPr>
        <p:txBody>
          <a:bodyPr>
            <a:normAutofit/>
          </a:bodyPr>
          <a:lstStyle/>
          <a:p>
            <a:r>
              <a:rPr lang="en-US" altLang="ja-JP" sz="4000" dirty="0"/>
              <a:t>Status of SuperKEKB/Belle-II </a:t>
            </a:r>
            <a:r>
              <a:rPr lang="en-US" altLang="ja-JP" sz="4000" dirty="0" smtClean="0"/>
              <a:t>project</a:t>
            </a:r>
            <a:endParaRPr kumimoji="1" lang="ja-JP" altLang="en-US" sz="2800" dirty="0"/>
          </a:p>
        </p:txBody>
      </p:sp>
      <p:sp>
        <p:nvSpPr>
          <p:cNvPr id="10" name="正方形/長方形 9"/>
          <p:cNvSpPr/>
          <p:nvPr/>
        </p:nvSpPr>
        <p:spPr>
          <a:xfrm>
            <a:off x="2339752" y="1484784"/>
            <a:ext cx="4572000" cy="954107"/>
          </a:xfrm>
          <a:prstGeom prst="rect">
            <a:avLst/>
          </a:prstGeom>
        </p:spPr>
        <p:txBody>
          <a:bodyPr>
            <a:spAutoFit/>
          </a:bodyPr>
          <a:lstStyle/>
          <a:p>
            <a:pPr algn="ctr"/>
            <a:r>
              <a:rPr lang="en-US" altLang="ja-JP" sz="3200" dirty="0"/>
              <a:t>Hiroyuki Nakayama (KEK)</a:t>
            </a:r>
            <a:br>
              <a:rPr lang="en-US" altLang="ja-JP" sz="3200" dirty="0"/>
            </a:br>
            <a:r>
              <a:rPr lang="en-US" altLang="ja-JP" sz="2400" dirty="0" smtClean="0"/>
              <a:t>2011.07.13 ICRR </a:t>
            </a:r>
            <a:r>
              <a:rPr lang="en-US" altLang="ja-JP" sz="2400" dirty="0"/>
              <a:t>seminar</a:t>
            </a:r>
            <a:endParaRPr lang="ja-JP" altLang="en-US" sz="2400" dirty="0"/>
          </a:p>
        </p:txBody>
      </p:sp>
      <p:sp>
        <p:nvSpPr>
          <p:cNvPr id="12" name="テキスト ボックス 11"/>
          <p:cNvSpPr txBox="1"/>
          <p:nvPr/>
        </p:nvSpPr>
        <p:spPr>
          <a:xfrm>
            <a:off x="2339752" y="5517232"/>
            <a:ext cx="4680520" cy="1200329"/>
          </a:xfrm>
          <a:prstGeom prst="rect">
            <a:avLst/>
          </a:prstGeom>
          <a:noFill/>
        </p:spPr>
        <p:txBody>
          <a:bodyPr wrap="square" rtlCol="0">
            <a:spAutoFit/>
          </a:bodyPr>
          <a:lstStyle/>
          <a:p>
            <a:pPr marL="342900" indent="-342900">
              <a:buFont typeface="Arial" pitchFamily="34" charset="0"/>
              <a:buChar char="•"/>
            </a:pPr>
            <a:r>
              <a:rPr kumimoji="1" lang="en-US" altLang="ja-JP" dirty="0" smtClean="0"/>
              <a:t>KEKB and Belle: successful</a:t>
            </a:r>
          </a:p>
          <a:p>
            <a:pPr marL="342900" indent="-342900">
              <a:buFont typeface="Arial" pitchFamily="34" charset="0"/>
              <a:buChar char="•"/>
            </a:pPr>
            <a:r>
              <a:rPr lang="en-US" altLang="ja-JP" dirty="0" smtClean="0"/>
              <a:t>Physics prospects for Super  B factory</a:t>
            </a:r>
          </a:p>
          <a:p>
            <a:pPr marL="342900" indent="-342900">
              <a:buFont typeface="Arial" pitchFamily="34" charset="0"/>
              <a:buChar char="•"/>
            </a:pPr>
            <a:r>
              <a:rPr lang="en-US" altLang="ja-JP" dirty="0" smtClean="0"/>
              <a:t>Status of SuperKEKB/Belle-II</a:t>
            </a:r>
          </a:p>
          <a:p>
            <a:pPr marL="342900" indent="-342900">
              <a:buFont typeface="Arial" pitchFamily="34" charset="0"/>
              <a:buChar char="•"/>
            </a:pPr>
            <a:r>
              <a:rPr lang="en-US" altLang="ja-JP" dirty="0" smtClean="0"/>
              <a:t>Beam background estimation</a:t>
            </a:r>
          </a:p>
        </p:txBody>
      </p:sp>
    </p:spTree>
    <p:extLst>
      <p:ext uri="{BB962C8B-B14F-4D97-AF65-F5344CB8AC3E}">
        <p14:creationId xmlns:p14="http://schemas.microsoft.com/office/powerpoint/2010/main" val="1938628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normAutofit fontScale="90000"/>
          </a:bodyPr>
          <a:lstStyle/>
          <a:p>
            <a:r>
              <a:rPr lang="en-US" altLang="ja-JP" dirty="0"/>
              <a:t>KEKB tunnel </a:t>
            </a:r>
            <a:r>
              <a:rPr lang="en-US" altLang="ja-JP" dirty="0" smtClean="0"/>
              <a:t>tour</a:t>
            </a:r>
            <a:r>
              <a:rPr lang="en-US" altLang="ja-JP" dirty="0"/>
              <a:t>: Interaction </a:t>
            </a:r>
            <a:r>
              <a:rPr lang="en-US" altLang="ja-JP" dirty="0" smtClean="0"/>
              <a:t>Region</a:t>
            </a:r>
            <a:endParaRPr lang="ja-JP" altLang="en-US" dirty="0" smtClean="0"/>
          </a:p>
        </p:txBody>
      </p:sp>
      <p:pic>
        <p:nvPicPr>
          <p:cNvPr id="53252" name="Picture 3" descr="ir"/>
          <p:cNvPicPr>
            <a:picLocks noChangeAspect="1" noChangeArrowheads="1"/>
          </p:cNvPicPr>
          <p:nvPr/>
        </p:nvPicPr>
        <p:blipFill>
          <a:blip r:embed="rId3" cstate="print"/>
          <a:srcRect/>
          <a:stretch>
            <a:fillRect/>
          </a:stretch>
        </p:blipFill>
        <p:spPr bwMode="auto">
          <a:xfrm>
            <a:off x="814388" y="1206500"/>
            <a:ext cx="7272337" cy="5449888"/>
          </a:xfrm>
          <a:prstGeom prst="rect">
            <a:avLst/>
          </a:prstGeom>
          <a:noFill/>
          <a:ln w="9525">
            <a:noFill/>
            <a:miter lim="800000"/>
            <a:headEnd/>
            <a:tailEnd/>
          </a:ln>
        </p:spPr>
      </p:pic>
      <p:pic>
        <p:nvPicPr>
          <p:cNvPr id="53257" name="Picture 9" descr="ringanimation2S"/>
          <p:cNvPicPr>
            <a:picLocks noChangeAspect="1" noChangeArrowheads="1"/>
          </p:cNvPicPr>
          <p:nvPr/>
        </p:nvPicPr>
        <p:blipFill>
          <a:blip r:embed="rId4" cstate="print"/>
          <a:srcRect/>
          <a:stretch>
            <a:fillRect/>
          </a:stretch>
        </p:blipFill>
        <p:spPr bwMode="auto">
          <a:xfrm>
            <a:off x="7026275" y="1138238"/>
            <a:ext cx="1800225" cy="2152650"/>
          </a:xfrm>
          <a:prstGeom prst="rect">
            <a:avLst/>
          </a:prstGeom>
          <a:noFill/>
          <a:ln w="9525">
            <a:noFill/>
            <a:miter lim="800000"/>
            <a:headEnd/>
            <a:tailEnd/>
          </a:ln>
        </p:spPr>
      </p:pic>
      <p:sp>
        <p:nvSpPr>
          <p:cNvPr id="53258" name="Oval 10"/>
          <p:cNvSpPr>
            <a:spLocks noChangeArrowheads="1"/>
          </p:cNvSpPr>
          <p:nvPr/>
        </p:nvSpPr>
        <p:spPr bwMode="auto">
          <a:xfrm>
            <a:off x="8028384" y="1340768"/>
            <a:ext cx="303213" cy="303212"/>
          </a:xfrm>
          <a:prstGeom prst="ellipse">
            <a:avLst/>
          </a:prstGeom>
          <a:noFill/>
          <a:ln w="28575">
            <a:solidFill>
              <a:srgbClr val="FF0080"/>
            </a:solidFill>
            <a:round/>
            <a:headEnd/>
            <a:tailEnd/>
          </a:ln>
        </p:spPr>
        <p:txBody>
          <a:bodyPr wrap="none" anchor="ctr"/>
          <a:lstStyle/>
          <a:p>
            <a:endParaRPr lang="ja-JP" altLang="en-US"/>
          </a:p>
        </p:txBody>
      </p:sp>
      <p:sp>
        <p:nvSpPr>
          <p:cNvPr id="2" name="角丸四角形吹き出し 1"/>
          <p:cNvSpPr/>
          <p:nvPr/>
        </p:nvSpPr>
        <p:spPr>
          <a:xfrm>
            <a:off x="4427984" y="1412776"/>
            <a:ext cx="1800200" cy="396624"/>
          </a:xfrm>
          <a:prstGeom prst="wedgeRoundRectCallout">
            <a:avLst>
              <a:gd name="adj1" fmla="val -57576"/>
              <a:gd name="adj2" fmla="val 102421"/>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n-US" altLang="ja-JP" sz="2000" b="1" dirty="0" smtClean="0"/>
              <a:t>Belle Detector</a:t>
            </a:r>
            <a:endParaRPr kumimoji="1" lang="ja-JP" altLang="en-US" sz="2000" b="1" dirty="0"/>
          </a:p>
        </p:txBody>
      </p:sp>
      <p:sp>
        <p:nvSpPr>
          <p:cNvPr id="12" name="スライド番号プレースホルダ 11"/>
          <p:cNvSpPr>
            <a:spLocks noGrp="1"/>
          </p:cNvSpPr>
          <p:nvPr>
            <p:ph type="sldNum" sz="quarter" idx="11"/>
          </p:nvPr>
        </p:nvSpPr>
        <p:spPr/>
        <p:txBody>
          <a:bodyPr/>
          <a:lstStyle/>
          <a:p>
            <a:pPr algn="r"/>
            <a:fld id="{D4C49B74-5DB2-4B03-B1D2-7F6A3C51C318}" type="slidenum">
              <a:rPr lang="en-US" smtClean="0">
                <a:solidFill>
                  <a:prstClr val="black"/>
                </a:solidFill>
              </a:rPr>
              <a:pPr algn="r"/>
              <a:t>10</a:t>
            </a:fld>
            <a:endParaRPr lang="en-US">
              <a:solidFill>
                <a:prstClr val="black"/>
              </a:solidFill>
            </a:endParaRPr>
          </a:p>
        </p:txBody>
      </p:sp>
      <p:sp>
        <p:nvSpPr>
          <p:cNvPr id="13" name="Line 7"/>
          <p:cNvSpPr>
            <a:spLocks noChangeShapeType="1"/>
          </p:cNvSpPr>
          <p:nvPr/>
        </p:nvSpPr>
        <p:spPr bwMode="auto">
          <a:xfrm flipH="1" flipV="1">
            <a:off x="5032623" y="2708920"/>
            <a:ext cx="979537" cy="720080"/>
          </a:xfrm>
          <a:prstGeom prst="line">
            <a:avLst/>
          </a:prstGeom>
          <a:noFill/>
          <a:ln w="38100">
            <a:solidFill>
              <a:srgbClr val="00FFFF"/>
            </a:solidFill>
            <a:round/>
            <a:headEnd/>
            <a:tailEnd type="triangle" w="med" len="med"/>
          </a:ln>
        </p:spPr>
        <p:txBody>
          <a:bodyPr wrap="none" anchor="ctr"/>
          <a:lstStyle/>
          <a:p>
            <a:endParaRPr lang="ja-JP" altLang="en-US"/>
          </a:p>
        </p:txBody>
      </p:sp>
      <p:sp>
        <p:nvSpPr>
          <p:cNvPr id="14" name="Line 8"/>
          <p:cNvSpPr>
            <a:spLocks noChangeShapeType="1"/>
          </p:cNvSpPr>
          <p:nvPr/>
        </p:nvSpPr>
        <p:spPr bwMode="auto">
          <a:xfrm flipH="1">
            <a:off x="3131840" y="2996952"/>
            <a:ext cx="216024" cy="1322512"/>
          </a:xfrm>
          <a:prstGeom prst="line">
            <a:avLst/>
          </a:prstGeom>
          <a:noFill/>
          <a:ln w="38100">
            <a:solidFill>
              <a:srgbClr val="FF61B0"/>
            </a:solidFill>
            <a:round/>
            <a:headEnd/>
            <a:tailEnd type="stealth" w="lg" len="lg"/>
          </a:ln>
        </p:spPr>
        <p:txBody>
          <a:bodyPr wrap="none" anchor="ctr"/>
          <a:lstStyle/>
          <a:p>
            <a:endParaRPr lang="ja-JP" altLang="en-US"/>
          </a:p>
        </p:txBody>
      </p:sp>
      <p:sp>
        <p:nvSpPr>
          <p:cNvPr id="15" name="Text Box 10"/>
          <p:cNvSpPr txBox="1">
            <a:spLocks noChangeArrowheads="1"/>
          </p:cNvSpPr>
          <p:nvPr/>
        </p:nvSpPr>
        <p:spPr bwMode="auto">
          <a:xfrm>
            <a:off x="2843808" y="4437112"/>
            <a:ext cx="504055" cy="46166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altLang="ja-JP" sz="2400" dirty="0">
                <a:solidFill>
                  <a:schemeClr val="tx1"/>
                </a:solidFill>
                <a:latin typeface="Calibri" pitchFamily="-112" charset="0"/>
              </a:rPr>
              <a:t>e</a:t>
            </a:r>
            <a:r>
              <a:rPr lang="en-US" altLang="ja-JP" sz="2400" baseline="30000" dirty="0" smtClean="0">
                <a:solidFill>
                  <a:schemeClr val="tx1"/>
                </a:solidFill>
                <a:latin typeface="Calibri" pitchFamily="-112" charset="0"/>
              </a:rPr>
              <a:t>-</a:t>
            </a:r>
            <a:endParaRPr lang="en-US" altLang="ja-JP" sz="2400" dirty="0">
              <a:solidFill>
                <a:schemeClr val="tx1"/>
              </a:solidFill>
              <a:latin typeface="Calibri" pitchFamily="-112" charset="0"/>
            </a:endParaRPr>
          </a:p>
        </p:txBody>
      </p:sp>
      <p:sp>
        <p:nvSpPr>
          <p:cNvPr id="16" name="Text Box 10"/>
          <p:cNvSpPr txBox="1">
            <a:spLocks noChangeArrowheads="1"/>
          </p:cNvSpPr>
          <p:nvPr/>
        </p:nvSpPr>
        <p:spPr bwMode="auto">
          <a:xfrm>
            <a:off x="6012160" y="3429000"/>
            <a:ext cx="504055" cy="46166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altLang="ja-JP" sz="2400" dirty="0" smtClean="0">
                <a:solidFill>
                  <a:schemeClr val="tx1"/>
                </a:solidFill>
                <a:latin typeface="Calibri" pitchFamily="-112" charset="0"/>
              </a:rPr>
              <a:t>e</a:t>
            </a:r>
            <a:r>
              <a:rPr lang="en-US" altLang="ja-JP" sz="2400" baseline="30000" dirty="0" smtClean="0">
                <a:solidFill>
                  <a:schemeClr val="tx1"/>
                </a:solidFill>
                <a:latin typeface="Calibri" pitchFamily="-112" charset="0"/>
              </a:rPr>
              <a:t>+</a:t>
            </a:r>
            <a:endParaRPr lang="en-US" altLang="ja-JP" sz="2400" dirty="0">
              <a:solidFill>
                <a:schemeClr val="tx1"/>
              </a:solidFill>
              <a:latin typeface="Calibri" pitchFamily="-112" charset="0"/>
            </a:endParaRPr>
          </a:p>
        </p:txBody>
      </p:sp>
      <p:sp>
        <p:nvSpPr>
          <p:cNvPr id="3" name="テキスト ボックス 2"/>
          <p:cNvSpPr txBox="1"/>
          <p:nvPr/>
        </p:nvSpPr>
        <p:spPr>
          <a:xfrm>
            <a:off x="3635896" y="6196890"/>
            <a:ext cx="2304256"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kumimoji="1" lang="en-US" altLang="ja-JP" dirty="0" smtClean="0"/>
              <a:t>Coils to remove electron cloud in LER</a:t>
            </a:r>
            <a:endParaRPr kumimoji="1" lang="ja-JP" altLang="en-US" dirty="0"/>
          </a:p>
        </p:txBody>
      </p:sp>
      <p:cxnSp>
        <p:nvCxnSpPr>
          <p:cNvPr id="5" name="直線矢印コネクタ 4"/>
          <p:cNvCxnSpPr/>
          <p:nvPr/>
        </p:nvCxnSpPr>
        <p:spPr>
          <a:xfrm flipH="1" flipV="1">
            <a:off x="3347864" y="6237312"/>
            <a:ext cx="288032" cy="14401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651990673"/>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a:xfrm>
            <a:off x="387350" y="204788"/>
            <a:ext cx="8426450" cy="793750"/>
          </a:xfrm>
        </p:spPr>
        <p:txBody>
          <a:bodyPr/>
          <a:lstStyle/>
          <a:p>
            <a:pPr eaLnBrk="1" hangingPunct="1">
              <a:defRPr/>
            </a:pPr>
            <a:r>
              <a:rPr lang="en-US" altLang="ja-JP" smtClean="0">
                <a:effectLst>
                  <a:outerShdw blurRad="38100" dist="38100" dir="2700000" algn="tl">
                    <a:srgbClr val="C0C0C0"/>
                  </a:outerShdw>
                </a:effectLst>
                <a:latin typeface="ヒラギノ角ゴ StdN W8" pitchFamily="-108" charset="-128"/>
                <a:ea typeface="ヒラギノ角ゴ StdN W8" pitchFamily="-108" charset="-128"/>
              </a:rPr>
              <a:t>Luminosity</a:t>
            </a:r>
            <a:endParaRPr lang="ja-JP" altLang="en-US" smtClean="0">
              <a:effectLst>
                <a:outerShdw blurRad="38100" dist="38100" dir="2700000" algn="tl">
                  <a:srgbClr val="C0C0C0"/>
                </a:outerShdw>
              </a:effectLst>
              <a:latin typeface="ヒラギノ角ゴ StdN W8" pitchFamily="-108" charset="-128"/>
              <a:ea typeface="ヒラギノ角ゴ StdN W8" pitchFamily="-108" charset="-128"/>
            </a:endParaRPr>
          </a:p>
        </p:txBody>
      </p:sp>
      <p:sp>
        <p:nvSpPr>
          <p:cNvPr id="1029" name="Rectangle 3"/>
          <p:cNvSpPr>
            <a:spLocks noGrp="1" noChangeArrowheads="1"/>
          </p:cNvSpPr>
          <p:nvPr>
            <p:ph type="body" idx="1"/>
          </p:nvPr>
        </p:nvSpPr>
        <p:spPr>
          <a:xfrm>
            <a:off x="457200" y="998538"/>
            <a:ext cx="8229600" cy="5583237"/>
          </a:xfrm>
        </p:spPr>
        <p:txBody>
          <a:bodyPr/>
          <a:lstStyle/>
          <a:p>
            <a:pPr eaLnBrk="1" hangingPunct="1"/>
            <a:r>
              <a:rPr lang="ja-JP" altLang="en-US" smtClean="0">
                <a:solidFill>
                  <a:srgbClr val="0000FF"/>
                </a:solidFill>
                <a:latin typeface="ヒラギノ角ゴ StdN W8" pitchFamily="-108" charset="-128"/>
                <a:ea typeface="ヒラギノ角ゴ StdN W8" pitchFamily="-108" charset="-128"/>
              </a:rPr>
              <a:t>よく知られているルミノシティの式</a:t>
            </a:r>
            <a:endParaRPr lang="ja-JP" altLang="en-US" sz="2000" smtClean="0">
              <a:solidFill>
                <a:srgbClr val="0000FF"/>
              </a:solidFill>
              <a:latin typeface="ヒラギノ角ゴ StdN W8" pitchFamily="-108" charset="-128"/>
              <a:ea typeface="ヒラギノ角ゴ StdN W8" pitchFamily="-108" charset="-128"/>
            </a:endParaRPr>
          </a:p>
        </p:txBody>
      </p:sp>
      <p:graphicFrame>
        <p:nvGraphicFramePr>
          <p:cNvPr id="1026" name="Object 2"/>
          <p:cNvGraphicFramePr>
            <a:graphicFrameLocks noChangeAspect="1"/>
          </p:cNvGraphicFramePr>
          <p:nvPr/>
        </p:nvGraphicFramePr>
        <p:xfrm>
          <a:off x="1190625" y="2455863"/>
          <a:ext cx="5305425" cy="2332037"/>
        </p:xfrm>
        <a:graphic>
          <a:graphicData uri="http://schemas.openxmlformats.org/presentationml/2006/ole">
            <mc:AlternateContent xmlns:mc="http://schemas.openxmlformats.org/markup-compatibility/2006">
              <mc:Choice xmlns:v="urn:schemas-microsoft-com:vml" Requires="v">
                <p:oleObj spid="_x0000_s32080" name="数式" r:id="rId4" imgW="952500" imgH="419100" progId="Equation.3">
                  <p:embed/>
                </p:oleObj>
              </mc:Choice>
              <mc:Fallback>
                <p:oleObj name="数式" r:id="rId4" imgW="9525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625" y="2455863"/>
                        <a:ext cx="5305425" cy="233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Text Box 22"/>
          <p:cNvSpPr txBox="1">
            <a:spLocks noChangeArrowheads="1"/>
          </p:cNvSpPr>
          <p:nvPr/>
        </p:nvSpPr>
        <p:spPr bwMode="auto">
          <a:xfrm>
            <a:off x="1063625" y="1855788"/>
            <a:ext cx="18097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600">
                <a:latin typeface="Helvetica Neue" pitchFamily="-108" charset="0"/>
                <a:ea typeface="Osaka" pitchFamily="-108" charset="-128"/>
              </a:rPr>
              <a:t>バンチに含まれる</a:t>
            </a:r>
            <a:endParaRPr lang="en-US" altLang="ja-JP" sz="1600">
              <a:latin typeface="Helvetica Neue" pitchFamily="-108" charset="0"/>
              <a:ea typeface="Osaka" pitchFamily="-108" charset="-128"/>
            </a:endParaRPr>
          </a:p>
          <a:p>
            <a:pPr eaLnBrk="1" hangingPunct="1"/>
            <a:r>
              <a:rPr lang="ja-JP" altLang="en-US" sz="1600">
                <a:latin typeface="Helvetica Neue" pitchFamily="-108" charset="0"/>
                <a:ea typeface="Osaka" pitchFamily="-108" charset="-128"/>
              </a:rPr>
              <a:t>陽電子の数</a:t>
            </a:r>
          </a:p>
        </p:txBody>
      </p:sp>
      <p:sp>
        <p:nvSpPr>
          <p:cNvPr id="1031" name="Text Box 23"/>
          <p:cNvSpPr txBox="1">
            <a:spLocks noChangeArrowheads="1"/>
          </p:cNvSpPr>
          <p:nvPr/>
        </p:nvSpPr>
        <p:spPr bwMode="auto">
          <a:xfrm>
            <a:off x="4262438" y="1506538"/>
            <a:ext cx="18097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600">
                <a:latin typeface="Helvetica Neue" pitchFamily="-108" charset="0"/>
                <a:ea typeface="Osaka" pitchFamily="-108" charset="-128"/>
              </a:rPr>
              <a:t>バンチに含まれる</a:t>
            </a:r>
            <a:endParaRPr lang="en-US" altLang="ja-JP" sz="1600">
              <a:latin typeface="Helvetica Neue" pitchFamily="-108" charset="0"/>
              <a:ea typeface="Osaka" pitchFamily="-108" charset="-128"/>
            </a:endParaRPr>
          </a:p>
          <a:p>
            <a:pPr eaLnBrk="1" hangingPunct="1"/>
            <a:r>
              <a:rPr lang="ja-JP" altLang="en-US" sz="1600">
                <a:latin typeface="Helvetica Neue" pitchFamily="-108" charset="0"/>
                <a:ea typeface="Osaka" pitchFamily="-108" charset="-128"/>
              </a:rPr>
              <a:t>電子の数</a:t>
            </a:r>
          </a:p>
        </p:txBody>
      </p:sp>
      <p:sp>
        <p:nvSpPr>
          <p:cNvPr id="1032" name="Text Box 24"/>
          <p:cNvSpPr txBox="1">
            <a:spLocks noChangeArrowheads="1"/>
          </p:cNvSpPr>
          <p:nvPr/>
        </p:nvSpPr>
        <p:spPr bwMode="auto">
          <a:xfrm>
            <a:off x="6000750" y="1855788"/>
            <a:ext cx="18097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600">
                <a:latin typeface="Helvetica Neue" pitchFamily="-108" charset="0"/>
                <a:ea typeface="Osaka" pitchFamily="-108" charset="-128"/>
              </a:rPr>
              <a:t>バンチの衝突頻度</a:t>
            </a:r>
          </a:p>
        </p:txBody>
      </p:sp>
      <p:sp>
        <p:nvSpPr>
          <p:cNvPr id="1033" name="Text Box 26"/>
          <p:cNvSpPr txBox="1">
            <a:spLocks noChangeArrowheads="1"/>
          </p:cNvSpPr>
          <p:nvPr/>
        </p:nvSpPr>
        <p:spPr bwMode="auto">
          <a:xfrm>
            <a:off x="2617788" y="4662488"/>
            <a:ext cx="24193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600">
                <a:latin typeface="Helvetica Neue" pitchFamily="-108" charset="0"/>
                <a:ea typeface="Osaka" pitchFamily="-108" charset="-128"/>
              </a:rPr>
              <a:t>衝突点での</a:t>
            </a:r>
            <a:endParaRPr lang="en-US" altLang="ja-JP" sz="1600">
              <a:latin typeface="Helvetica Neue" pitchFamily="-108" charset="0"/>
              <a:ea typeface="Osaka" pitchFamily="-108" charset="-128"/>
            </a:endParaRPr>
          </a:p>
          <a:p>
            <a:pPr eaLnBrk="1" hangingPunct="1"/>
            <a:r>
              <a:rPr lang="ja-JP" altLang="en-US" sz="1600">
                <a:latin typeface="Helvetica Neue" pitchFamily="-108" charset="0"/>
                <a:ea typeface="Osaka" pitchFamily="-108" charset="-128"/>
              </a:rPr>
              <a:t>水平方向のビームサイズ</a:t>
            </a:r>
          </a:p>
        </p:txBody>
      </p:sp>
      <p:sp>
        <p:nvSpPr>
          <p:cNvPr id="1034" name="Text Box 27"/>
          <p:cNvSpPr txBox="1">
            <a:spLocks noChangeArrowheads="1"/>
          </p:cNvSpPr>
          <p:nvPr/>
        </p:nvSpPr>
        <p:spPr bwMode="auto">
          <a:xfrm>
            <a:off x="5667375" y="4662488"/>
            <a:ext cx="24193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600">
                <a:latin typeface="Helvetica Neue" pitchFamily="-108" charset="0"/>
                <a:ea typeface="Osaka" pitchFamily="-108" charset="-128"/>
              </a:rPr>
              <a:t>衝突点での</a:t>
            </a:r>
            <a:endParaRPr lang="en-US" altLang="ja-JP" sz="1600">
              <a:latin typeface="Helvetica Neue" pitchFamily="-108" charset="0"/>
              <a:ea typeface="Osaka" pitchFamily="-108" charset="-128"/>
            </a:endParaRPr>
          </a:p>
          <a:p>
            <a:pPr eaLnBrk="1" hangingPunct="1"/>
            <a:r>
              <a:rPr lang="ja-JP" altLang="en-US" sz="1600">
                <a:latin typeface="Helvetica Neue" pitchFamily="-108" charset="0"/>
                <a:ea typeface="Osaka" pitchFamily="-108" charset="-128"/>
              </a:rPr>
              <a:t>垂直方向のビームサイズ</a:t>
            </a:r>
          </a:p>
        </p:txBody>
      </p:sp>
      <p:sp>
        <p:nvSpPr>
          <p:cNvPr id="1035" name="Line 28"/>
          <p:cNvSpPr>
            <a:spLocks noChangeShapeType="1"/>
          </p:cNvSpPr>
          <p:nvPr/>
        </p:nvSpPr>
        <p:spPr bwMode="auto">
          <a:xfrm>
            <a:off x="2493963" y="2227263"/>
            <a:ext cx="758825" cy="352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036" name="Line 29"/>
          <p:cNvSpPr>
            <a:spLocks noChangeShapeType="1"/>
          </p:cNvSpPr>
          <p:nvPr/>
        </p:nvSpPr>
        <p:spPr bwMode="auto">
          <a:xfrm flipH="1">
            <a:off x="4313238" y="2103438"/>
            <a:ext cx="234950" cy="368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037" name="Line 30"/>
          <p:cNvSpPr>
            <a:spLocks noChangeShapeType="1"/>
          </p:cNvSpPr>
          <p:nvPr/>
        </p:nvSpPr>
        <p:spPr bwMode="auto">
          <a:xfrm flipH="1">
            <a:off x="5310188" y="2227263"/>
            <a:ext cx="585787" cy="4857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038" name="Line 32"/>
          <p:cNvSpPr>
            <a:spLocks noChangeShapeType="1"/>
          </p:cNvSpPr>
          <p:nvPr/>
        </p:nvSpPr>
        <p:spPr bwMode="auto">
          <a:xfrm flipV="1">
            <a:off x="3924300" y="4538663"/>
            <a:ext cx="155575" cy="3000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039" name="Line 33"/>
          <p:cNvSpPr>
            <a:spLocks noChangeShapeType="1"/>
          </p:cNvSpPr>
          <p:nvPr/>
        </p:nvSpPr>
        <p:spPr bwMode="auto">
          <a:xfrm flipH="1" flipV="1">
            <a:off x="5481638" y="4538663"/>
            <a:ext cx="185737" cy="249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aphicFrame>
        <p:nvGraphicFramePr>
          <p:cNvPr id="1027" name="Object 3"/>
          <p:cNvGraphicFramePr>
            <a:graphicFrameLocks noChangeAspect="1"/>
          </p:cNvGraphicFramePr>
          <p:nvPr/>
        </p:nvGraphicFramePr>
        <p:xfrm>
          <a:off x="6186488" y="2295525"/>
          <a:ext cx="1112837" cy="354013"/>
        </p:xfrm>
        <a:graphic>
          <a:graphicData uri="http://schemas.openxmlformats.org/presentationml/2006/ole">
            <mc:AlternateContent xmlns:mc="http://schemas.openxmlformats.org/markup-compatibility/2006">
              <mc:Choice xmlns:v="urn:schemas-microsoft-com:vml" Requires="v">
                <p:oleObj spid="_x0000_s32081" name="数式" r:id="rId6" imgW="558800" imgH="177800" progId="Equation.3">
                  <p:embed/>
                </p:oleObj>
              </mc:Choice>
              <mc:Fallback>
                <p:oleObj name="数式" r:id="rId6" imgW="558800" imgH="177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6488" y="2295525"/>
                        <a:ext cx="1112837"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0" name="Text Box 35"/>
          <p:cNvSpPr txBox="1">
            <a:spLocks noChangeArrowheads="1"/>
          </p:cNvSpPr>
          <p:nvPr/>
        </p:nvSpPr>
        <p:spPr bwMode="auto">
          <a:xfrm>
            <a:off x="7566025" y="2279650"/>
            <a:ext cx="1497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600">
                <a:latin typeface="Calibri" pitchFamily="34" charset="0"/>
                <a:ea typeface="Osaka" pitchFamily="-108" charset="-128"/>
              </a:rPr>
              <a:t>n</a:t>
            </a:r>
            <a:r>
              <a:rPr lang="en-US" altLang="ja-JP" sz="1600" baseline="-25000">
                <a:latin typeface="Calibri" pitchFamily="34" charset="0"/>
                <a:ea typeface="Osaka" pitchFamily="-108" charset="-128"/>
              </a:rPr>
              <a:t>b</a:t>
            </a:r>
            <a:r>
              <a:rPr lang="en-US" altLang="ja-JP" sz="1600">
                <a:latin typeface="Calibri" pitchFamily="34" charset="0"/>
                <a:ea typeface="Osaka" pitchFamily="-108" charset="-128"/>
              </a:rPr>
              <a:t>: </a:t>
            </a:r>
            <a:r>
              <a:rPr lang="ja-JP" altLang="en-US" sz="1600">
                <a:latin typeface="Charcoal" charset="0"/>
                <a:ea typeface="Osaka" pitchFamily="-108" charset="-128"/>
              </a:rPr>
              <a:t>バンチ数</a:t>
            </a:r>
            <a:endParaRPr lang="en-US" altLang="ja-JP" sz="1600">
              <a:latin typeface="Charcoal" charset="0"/>
              <a:ea typeface="Osaka" pitchFamily="-108" charset="-128"/>
            </a:endParaRPr>
          </a:p>
          <a:p>
            <a:pPr eaLnBrk="1" hangingPunct="1"/>
            <a:r>
              <a:rPr lang="en-US" altLang="ja-JP" sz="1600">
                <a:latin typeface="Calibri" pitchFamily="34" charset="0"/>
                <a:ea typeface="Osaka" pitchFamily="-108" charset="-128"/>
              </a:rPr>
              <a:t>f</a:t>
            </a:r>
            <a:r>
              <a:rPr lang="en-US" altLang="ja-JP" sz="1600" baseline="-25000">
                <a:latin typeface="Calibri" pitchFamily="34" charset="0"/>
                <a:ea typeface="Osaka" pitchFamily="-108" charset="-128"/>
              </a:rPr>
              <a:t>0</a:t>
            </a:r>
            <a:r>
              <a:rPr lang="en-US" altLang="ja-JP" sz="1600">
                <a:latin typeface="Calibri" pitchFamily="34" charset="0"/>
                <a:ea typeface="Osaka" pitchFamily="-108" charset="-128"/>
              </a:rPr>
              <a:t> : </a:t>
            </a:r>
            <a:r>
              <a:rPr lang="ja-JP" altLang="en-US" sz="1600">
                <a:latin typeface="Charcoal" charset="0"/>
                <a:ea typeface="Osaka" pitchFamily="-108" charset="-128"/>
              </a:rPr>
              <a:t>周回周波数</a:t>
            </a:r>
            <a:endParaRPr lang="ja-JP" altLang="en-US">
              <a:latin typeface="Charcoal" charset="0"/>
              <a:ea typeface="Osaka" pitchFamily="-108" charset="-128"/>
            </a:endParaRPr>
          </a:p>
        </p:txBody>
      </p:sp>
      <p:sp>
        <p:nvSpPr>
          <p:cNvPr id="1041" name="フッター プレースホルダ 23"/>
          <p:cNvSpPr>
            <a:spLocks noGrp="1"/>
          </p:cNvSpPr>
          <p:nvPr>
            <p:ph type="ftr" sz="quarter" idx="11"/>
          </p:nvPr>
        </p:nvSpPr>
        <p:spPr bwMode="auto">
          <a:xfrm>
            <a:off x="3176588" y="64071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a:solidFill>
                  <a:srgbClr val="898989"/>
                </a:solidFill>
                <a:latin typeface="Calibri" pitchFamily="34" charset="0"/>
              </a:rPr>
              <a:t>Y. Ohnishi / KEK</a:t>
            </a:r>
            <a:endParaRPr lang="ja-JP" altLang="en-US">
              <a:solidFill>
                <a:srgbClr val="898989"/>
              </a:solidFill>
              <a:latin typeface="Calibri" pitchFamily="34" charset="0"/>
            </a:endParaRPr>
          </a:p>
        </p:txBody>
      </p:sp>
      <p:sp>
        <p:nvSpPr>
          <p:cNvPr id="1042" name="スライド番号プレースホルダ 2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024D494F-BE6B-42E3-B554-84CC97512B9F}" type="slidenum">
              <a:rPr lang="ja-JP" altLang="en-US">
                <a:solidFill>
                  <a:srgbClr val="898989"/>
                </a:solidFill>
                <a:latin typeface="Calibri" pitchFamily="34" charset="0"/>
              </a:rPr>
              <a:pPr eaLnBrk="1" hangingPunct="1"/>
              <a:t>100</a:t>
            </a:fld>
            <a:endParaRPr lang="ja-JP" altLang="en-US">
              <a:solidFill>
                <a:srgbClr val="898989"/>
              </a:solidFill>
              <a:latin typeface="Calibri" pitchFamily="34" charset="0"/>
            </a:endParaRPr>
          </a:p>
        </p:txBody>
      </p:sp>
      <p:sp>
        <p:nvSpPr>
          <p:cNvPr id="1043" name="テキスト ボックス 25"/>
          <p:cNvSpPr txBox="1">
            <a:spLocks noChangeArrowheads="1"/>
          </p:cNvSpPr>
          <p:nvPr/>
        </p:nvSpPr>
        <p:spPr bwMode="auto">
          <a:xfrm>
            <a:off x="1320800" y="5360988"/>
            <a:ext cx="62880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sz="2800">
                <a:solidFill>
                  <a:srgbClr val="0000FF"/>
                </a:solidFill>
                <a:latin typeface="ヒラギノ角ゴ StdN W8" pitchFamily="-108" charset="-128"/>
                <a:ea typeface="ヒラギノ角ゴ StdN W8" pitchFamily="-108" charset="-128"/>
              </a:rPr>
              <a:t>ルミノシティに限界があるとすれば、</a:t>
            </a:r>
            <a:endParaRPr lang="en-US" altLang="ja-JP" sz="2800">
              <a:solidFill>
                <a:srgbClr val="0000FF"/>
              </a:solidFill>
              <a:latin typeface="ヒラギノ角ゴ StdN W8" pitchFamily="-108" charset="-128"/>
              <a:ea typeface="ヒラギノ角ゴ StdN W8" pitchFamily="-108" charset="-128"/>
            </a:endParaRPr>
          </a:p>
          <a:p>
            <a:pPr algn="ctr" eaLnBrk="1" hangingPunct="1"/>
            <a:r>
              <a:rPr lang="ja-JP" altLang="en-US" sz="2800">
                <a:solidFill>
                  <a:srgbClr val="0000FF"/>
                </a:solidFill>
                <a:latin typeface="ヒラギノ角ゴ StdN W8" pitchFamily="-108" charset="-128"/>
                <a:ea typeface="ヒラギノ角ゴ StdN W8" pitchFamily="-108" charset="-128"/>
              </a:rPr>
              <a:t>話は単純ではない。</a:t>
            </a:r>
          </a:p>
        </p:txBody>
      </p:sp>
      <p:sp>
        <p:nvSpPr>
          <p:cNvPr id="1044" name="テキスト ボックス 19"/>
          <p:cNvSpPr txBox="1">
            <a:spLocks noChangeArrowheads="1"/>
          </p:cNvSpPr>
          <p:nvPr/>
        </p:nvSpPr>
        <p:spPr bwMode="auto">
          <a:xfrm>
            <a:off x="6983413" y="3368675"/>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a:t>幾何学的ロス</a:t>
            </a:r>
          </a:p>
        </p:txBody>
      </p:sp>
      <p:sp>
        <p:nvSpPr>
          <p:cNvPr id="1045" name="Line 30"/>
          <p:cNvSpPr>
            <a:spLocks noChangeShapeType="1"/>
          </p:cNvSpPr>
          <p:nvPr/>
        </p:nvSpPr>
        <p:spPr bwMode="auto">
          <a:xfrm flipH="1">
            <a:off x="6397625" y="3613150"/>
            <a:ext cx="5857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Tree>
    <p:extLst>
      <p:ext uri="{BB962C8B-B14F-4D97-AF65-F5344CB8AC3E}">
        <p14:creationId xmlns:p14="http://schemas.microsoft.com/office/powerpoint/2010/main" val="3751434186"/>
      </p:ext>
    </p:extLst>
  </p:cSld>
  <p:clrMapOvr>
    <a:masterClrMapping/>
  </p:clrMapOvr>
  <p:transition advTm="7083"/>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スライド番号プレースホル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03699D24-CDEF-4491-A97A-B2AD49B92351}" type="slidenum">
              <a:rPr lang="en-US" altLang="ja-JP">
                <a:solidFill>
                  <a:srgbClr val="898989"/>
                </a:solidFill>
                <a:latin typeface="Calibri" pitchFamily="34" charset="0"/>
              </a:rPr>
              <a:pPr eaLnBrk="1" hangingPunct="1"/>
              <a:t>101</a:t>
            </a:fld>
            <a:endParaRPr lang="en-US" altLang="ja-JP">
              <a:solidFill>
                <a:srgbClr val="898989"/>
              </a:solidFill>
              <a:latin typeface="Calibri" pitchFamily="34" charset="0"/>
            </a:endParaRPr>
          </a:p>
        </p:txBody>
      </p:sp>
      <p:sp>
        <p:nvSpPr>
          <p:cNvPr id="43012" name="Rectangle 2"/>
          <p:cNvSpPr>
            <a:spLocks noGrp="1" noChangeArrowheads="1"/>
          </p:cNvSpPr>
          <p:nvPr>
            <p:ph type="title"/>
          </p:nvPr>
        </p:nvSpPr>
        <p:spPr>
          <a:xfrm>
            <a:off x="180975" y="100013"/>
            <a:ext cx="8755063" cy="1258887"/>
          </a:xfrm>
        </p:spPr>
        <p:txBody>
          <a:bodyPr>
            <a:normAutofit/>
          </a:bodyPr>
          <a:lstStyle/>
          <a:p>
            <a:pPr eaLnBrk="1" hangingPunct="1">
              <a:defRPr/>
            </a:pPr>
            <a:r>
              <a:rPr lang="ja-JP" altLang="en-US" sz="3600" smtClean="0">
                <a:solidFill>
                  <a:srgbClr val="0000FF"/>
                </a:solidFill>
                <a:effectLst>
                  <a:outerShdw blurRad="38100" dist="38100" dir="2700000" algn="tl">
                    <a:srgbClr val="C0C0C0"/>
                  </a:outerShdw>
                </a:effectLst>
                <a:latin typeface="ヒラギノ角ゴ StdN W8" pitchFamily="-108" charset="-128"/>
                <a:ea typeface="ヒラギノ角ゴ StdN W8" pitchFamily="-108" charset="-128"/>
              </a:rPr>
              <a:t>ルミノシティには限界があって</a:t>
            </a:r>
            <a:r>
              <a:rPr lang="en-US" altLang="ja-JP" sz="3600" smtClean="0">
                <a:solidFill>
                  <a:srgbClr val="0000FF"/>
                </a:solidFill>
                <a:effectLst>
                  <a:outerShdw blurRad="38100" dist="38100" dir="2700000" algn="tl">
                    <a:srgbClr val="C0C0C0"/>
                  </a:outerShdw>
                </a:effectLst>
                <a:latin typeface="ヒラギノ角ゴ StdN W8" pitchFamily="-108" charset="-128"/>
                <a:ea typeface="ヒラギノ角ゴ StdN W8" pitchFamily="-108" charset="-128"/>
              </a:rPr>
              <a:t/>
            </a:r>
            <a:br>
              <a:rPr lang="en-US" altLang="ja-JP" sz="3600" smtClean="0">
                <a:solidFill>
                  <a:srgbClr val="0000FF"/>
                </a:solidFill>
                <a:effectLst>
                  <a:outerShdw blurRad="38100" dist="38100" dir="2700000" algn="tl">
                    <a:srgbClr val="C0C0C0"/>
                  </a:outerShdw>
                </a:effectLst>
                <a:latin typeface="ヒラギノ角ゴ StdN W8" pitchFamily="-108" charset="-128"/>
                <a:ea typeface="ヒラギノ角ゴ StdN W8" pitchFamily="-108" charset="-128"/>
              </a:rPr>
            </a:br>
            <a:r>
              <a:rPr lang="ja-JP" altLang="en-US" sz="3600" smtClean="0">
                <a:solidFill>
                  <a:srgbClr val="0000FF"/>
                </a:solidFill>
                <a:effectLst>
                  <a:outerShdw blurRad="38100" dist="38100" dir="2700000" algn="tl">
                    <a:srgbClr val="C0C0C0"/>
                  </a:outerShdw>
                </a:effectLst>
                <a:latin typeface="ヒラギノ角ゴ StdN W8" pitchFamily="-108" charset="-128"/>
                <a:ea typeface="ヒラギノ角ゴ StdN W8" pitchFamily="-108" charset="-128"/>
              </a:rPr>
              <a:t>ビーム・ビームで決まっている</a:t>
            </a:r>
            <a:r>
              <a:rPr lang="en-US" altLang="ja-JP" sz="3600" smtClean="0">
                <a:solidFill>
                  <a:srgbClr val="0000FF"/>
                </a:solidFill>
                <a:effectLst>
                  <a:outerShdw blurRad="38100" dist="38100" dir="2700000" algn="tl">
                    <a:srgbClr val="C0C0C0"/>
                  </a:outerShdw>
                </a:effectLst>
                <a:latin typeface="ヒラギノ角ゴ StdN W8" pitchFamily="-108" charset="-128"/>
                <a:ea typeface="ヒラギノ角ゴ StdN W8" pitchFamily="-108" charset="-128"/>
              </a:rPr>
              <a:t>?</a:t>
            </a:r>
            <a:endParaRPr lang="ja-JP" altLang="en-US" sz="3600" smtClean="0">
              <a:solidFill>
                <a:srgbClr val="0000FF"/>
              </a:solidFill>
              <a:effectLst>
                <a:outerShdw blurRad="38100" dist="38100" dir="2700000" algn="tl">
                  <a:srgbClr val="C0C0C0"/>
                </a:outerShdw>
              </a:effectLst>
              <a:latin typeface="ヒラギノ角ゴ StdN W8" pitchFamily="-108" charset="-128"/>
              <a:ea typeface="ヒラギノ角ゴ StdN W8" pitchFamily="-108" charset="-128"/>
            </a:endParaRPr>
          </a:p>
        </p:txBody>
      </p:sp>
      <p:graphicFrame>
        <p:nvGraphicFramePr>
          <p:cNvPr id="2050" name="Object 2"/>
          <p:cNvGraphicFramePr>
            <a:graphicFrameLocks noChangeAspect="1"/>
          </p:cNvGraphicFramePr>
          <p:nvPr/>
        </p:nvGraphicFramePr>
        <p:xfrm>
          <a:off x="1573213" y="2332038"/>
          <a:ext cx="5846762" cy="1581150"/>
        </p:xfrm>
        <a:graphic>
          <a:graphicData uri="http://schemas.openxmlformats.org/presentationml/2006/ole">
            <mc:AlternateContent xmlns:mc="http://schemas.openxmlformats.org/markup-compatibility/2006">
              <mc:Choice xmlns:v="urn:schemas-microsoft-com:vml" Requires="v">
                <p:oleObj spid="_x0000_s32937" name="数式" r:id="rId4" imgW="1879600" imgH="508000" progId="Equation.3">
                  <p:embed/>
                </p:oleObj>
              </mc:Choice>
              <mc:Fallback>
                <p:oleObj name="数式" r:id="rId4" imgW="1879600" imgH="508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3213" y="2332038"/>
                        <a:ext cx="5846762" cy="15811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6"/>
          <p:cNvSpPr txBox="1">
            <a:spLocks noChangeArrowheads="1"/>
          </p:cNvSpPr>
          <p:nvPr/>
        </p:nvSpPr>
        <p:spPr bwMode="auto">
          <a:xfrm>
            <a:off x="2014538" y="4635500"/>
            <a:ext cx="26479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600">
                <a:latin typeface="Helvetica Neue" pitchFamily="-108" charset="0"/>
              </a:rPr>
              <a:t>衝突点での</a:t>
            </a:r>
            <a:r>
              <a:rPr lang="en-US" altLang="ja-JP" sz="1600">
                <a:latin typeface="Helvetica Neue" pitchFamily="-108" charset="0"/>
              </a:rPr>
              <a:t>x</a:t>
            </a:r>
            <a:r>
              <a:rPr lang="ja-JP" altLang="en-US" sz="1600">
                <a:latin typeface="Helvetica Neue" pitchFamily="-108" charset="0"/>
              </a:rPr>
              <a:t>方向と</a:t>
            </a:r>
            <a:endParaRPr lang="en-US" altLang="ja-JP" sz="1600">
              <a:latin typeface="Helvetica Neue" pitchFamily="-108" charset="0"/>
            </a:endParaRPr>
          </a:p>
          <a:p>
            <a:pPr eaLnBrk="1" hangingPunct="1"/>
            <a:r>
              <a:rPr lang="en-US" altLang="ja-JP" sz="1600">
                <a:latin typeface="Helvetica Neue" pitchFamily="-108" charset="0"/>
              </a:rPr>
              <a:t>y</a:t>
            </a:r>
            <a:r>
              <a:rPr lang="ja-JP" altLang="en-US" sz="1600">
                <a:latin typeface="Helvetica Neue" pitchFamily="-108" charset="0"/>
              </a:rPr>
              <a:t>方向のビームサイズ</a:t>
            </a:r>
            <a:endParaRPr lang="en-US" altLang="ja-JP" sz="1600">
              <a:latin typeface="Helvetica Neue" pitchFamily="-108" charset="0"/>
            </a:endParaRPr>
          </a:p>
          <a:p>
            <a:pPr eaLnBrk="1" hangingPunct="1"/>
            <a:r>
              <a:rPr lang="ja-JP" altLang="en-US" sz="1600">
                <a:latin typeface="Helvetica Neue" pitchFamily="-108" charset="0"/>
              </a:rPr>
              <a:t>の比　</a:t>
            </a:r>
            <a:r>
              <a:rPr lang="en-US" altLang="ja-JP" sz="1600">
                <a:latin typeface="Helvetica Neue" pitchFamily="-108" charset="0"/>
              </a:rPr>
              <a:t>0.5 ~ 1 % (flat beam)</a:t>
            </a:r>
          </a:p>
        </p:txBody>
      </p:sp>
      <p:sp>
        <p:nvSpPr>
          <p:cNvPr id="2054" name="Line 7"/>
          <p:cNvSpPr>
            <a:spLocks noChangeShapeType="1"/>
          </p:cNvSpPr>
          <p:nvPr/>
        </p:nvSpPr>
        <p:spPr bwMode="auto">
          <a:xfrm flipV="1">
            <a:off x="3440113" y="3790950"/>
            <a:ext cx="582612" cy="854075"/>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5" name="Text Box 8"/>
          <p:cNvSpPr txBox="1">
            <a:spLocks noChangeArrowheads="1"/>
          </p:cNvSpPr>
          <p:nvPr/>
        </p:nvSpPr>
        <p:spPr bwMode="auto">
          <a:xfrm>
            <a:off x="3989388" y="1530350"/>
            <a:ext cx="145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a:solidFill>
                  <a:srgbClr val="0000FF"/>
                </a:solidFill>
                <a:latin typeface="Helvetica Neue" pitchFamily="-108" charset="0"/>
              </a:rPr>
              <a:t>ビーム電流</a:t>
            </a:r>
            <a:endParaRPr lang="ja-JP" altLang="en-US" sz="2400">
              <a:latin typeface="Helvetica Neue" pitchFamily="-108" charset="0"/>
            </a:endParaRPr>
          </a:p>
        </p:txBody>
      </p:sp>
      <p:sp>
        <p:nvSpPr>
          <p:cNvPr id="2056" name="Text Box 9"/>
          <p:cNvSpPr txBox="1">
            <a:spLocks noChangeArrowheads="1"/>
          </p:cNvSpPr>
          <p:nvPr/>
        </p:nvSpPr>
        <p:spPr bwMode="auto">
          <a:xfrm>
            <a:off x="5656263" y="1265238"/>
            <a:ext cx="3486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a:solidFill>
                  <a:srgbClr val="0000FF"/>
                </a:solidFill>
                <a:latin typeface="Helvetica Neue" pitchFamily="-108" charset="0"/>
              </a:rPr>
              <a:t>ビーム・ビーム　パラメータ</a:t>
            </a:r>
          </a:p>
        </p:txBody>
      </p:sp>
      <p:sp>
        <p:nvSpPr>
          <p:cNvPr id="2057" name="Line 10"/>
          <p:cNvSpPr>
            <a:spLocks noChangeShapeType="1"/>
          </p:cNvSpPr>
          <p:nvPr/>
        </p:nvSpPr>
        <p:spPr bwMode="auto">
          <a:xfrm>
            <a:off x="4716463" y="1939925"/>
            <a:ext cx="285750" cy="48260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8" name="Line 11"/>
          <p:cNvSpPr>
            <a:spLocks noChangeShapeType="1"/>
          </p:cNvSpPr>
          <p:nvPr/>
        </p:nvSpPr>
        <p:spPr bwMode="auto">
          <a:xfrm flipH="1">
            <a:off x="5767388" y="1738313"/>
            <a:ext cx="498475" cy="74930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59" name="Line 12"/>
          <p:cNvSpPr>
            <a:spLocks noChangeShapeType="1"/>
          </p:cNvSpPr>
          <p:nvPr/>
        </p:nvSpPr>
        <p:spPr bwMode="auto">
          <a:xfrm flipH="1" flipV="1">
            <a:off x="5473700" y="3729038"/>
            <a:ext cx="217488" cy="88265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0" name="Text Box 13"/>
          <p:cNvSpPr txBox="1">
            <a:spLocks noChangeArrowheads="1"/>
          </p:cNvSpPr>
          <p:nvPr/>
        </p:nvSpPr>
        <p:spPr bwMode="auto">
          <a:xfrm>
            <a:off x="5153025" y="4611688"/>
            <a:ext cx="18351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a:solidFill>
                  <a:srgbClr val="0000FF"/>
                </a:solidFill>
                <a:latin typeface="Helvetica Neue" pitchFamily="-108" charset="0"/>
              </a:rPr>
              <a:t>衝突点での</a:t>
            </a:r>
            <a:endParaRPr lang="en-US" altLang="ja-JP">
              <a:solidFill>
                <a:srgbClr val="0000FF"/>
              </a:solidFill>
              <a:latin typeface="Helvetica Neue" pitchFamily="-108" charset="0"/>
            </a:endParaRPr>
          </a:p>
          <a:p>
            <a:pPr eaLnBrk="1" hangingPunct="1"/>
            <a:r>
              <a:rPr lang="en-US" altLang="ja-JP">
                <a:solidFill>
                  <a:srgbClr val="0000FF"/>
                </a:solidFill>
                <a:latin typeface="Helvetica Neue" pitchFamily="-108" charset="0"/>
              </a:rPr>
              <a:t>y</a:t>
            </a:r>
            <a:r>
              <a:rPr lang="ja-JP" altLang="en-US">
                <a:solidFill>
                  <a:srgbClr val="0000FF"/>
                </a:solidFill>
                <a:latin typeface="Helvetica Neue" pitchFamily="-108" charset="0"/>
              </a:rPr>
              <a:t>方向の</a:t>
            </a:r>
            <a:r>
              <a:rPr lang="en-US" altLang="ja-JP">
                <a:solidFill>
                  <a:srgbClr val="0000FF"/>
                </a:solidFill>
                <a:latin typeface="Helvetica Neue" pitchFamily="-108" charset="0"/>
              </a:rPr>
              <a:t>β</a:t>
            </a:r>
            <a:r>
              <a:rPr lang="ja-JP" altLang="en-US">
                <a:solidFill>
                  <a:srgbClr val="0000FF"/>
                </a:solidFill>
                <a:latin typeface="Helvetica Neue" pitchFamily="-108" charset="0"/>
              </a:rPr>
              <a:t>関数</a:t>
            </a:r>
            <a:endParaRPr lang="ja-JP" altLang="en-US" sz="2400">
              <a:latin typeface="Helvetica Neue" pitchFamily="-108" charset="0"/>
            </a:endParaRPr>
          </a:p>
        </p:txBody>
      </p:sp>
      <p:sp>
        <p:nvSpPr>
          <p:cNvPr id="2061" name="Text Box 14"/>
          <p:cNvSpPr txBox="1">
            <a:spLocks noChangeArrowheads="1"/>
          </p:cNvSpPr>
          <p:nvPr/>
        </p:nvSpPr>
        <p:spPr bwMode="auto">
          <a:xfrm>
            <a:off x="6988175" y="4222750"/>
            <a:ext cx="20637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600">
                <a:latin typeface="Helvetica Neue" pitchFamily="-108" charset="0"/>
              </a:rPr>
              <a:t>幾何学的な要因</a:t>
            </a:r>
            <a:endParaRPr lang="en-US" altLang="ja-JP" sz="1600">
              <a:latin typeface="Helvetica Neue" pitchFamily="-108" charset="0"/>
            </a:endParaRPr>
          </a:p>
          <a:p>
            <a:pPr eaLnBrk="1" hangingPunct="1"/>
            <a:r>
              <a:rPr lang="ja-JP" altLang="en-US" sz="1600">
                <a:latin typeface="Helvetica Neue" pitchFamily="-108" charset="0"/>
              </a:rPr>
              <a:t>による補正係数</a:t>
            </a:r>
            <a:endParaRPr lang="en-US" altLang="ja-JP" sz="1600">
              <a:latin typeface="Helvetica Neue" pitchFamily="-108" charset="0"/>
            </a:endParaRPr>
          </a:p>
          <a:p>
            <a:pPr eaLnBrk="1" hangingPunct="1"/>
            <a:r>
              <a:rPr lang="en-US" altLang="ja-JP" sz="1600">
                <a:latin typeface="Helvetica Neue" pitchFamily="-108" charset="0"/>
              </a:rPr>
              <a:t>0.8 ~ 1 (short bunch)</a:t>
            </a:r>
            <a:endParaRPr lang="en-US" altLang="ja-JP" sz="2400">
              <a:latin typeface="Helvetica Neue" pitchFamily="-108" charset="0"/>
            </a:endParaRPr>
          </a:p>
        </p:txBody>
      </p:sp>
      <p:sp>
        <p:nvSpPr>
          <p:cNvPr id="2062" name="Line 15"/>
          <p:cNvSpPr>
            <a:spLocks noChangeShapeType="1"/>
          </p:cNvSpPr>
          <p:nvPr/>
        </p:nvSpPr>
        <p:spPr bwMode="auto">
          <a:xfrm flipH="1" flipV="1">
            <a:off x="7399338" y="3729038"/>
            <a:ext cx="279400" cy="461962"/>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3" name="Text Box 16"/>
          <p:cNvSpPr txBox="1">
            <a:spLocks noChangeArrowheads="1"/>
          </p:cNvSpPr>
          <p:nvPr/>
        </p:nvSpPr>
        <p:spPr bwMode="auto">
          <a:xfrm>
            <a:off x="1381125" y="1358900"/>
            <a:ext cx="8651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600">
                <a:latin typeface="Helvetica Neue" pitchFamily="-108" charset="0"/>
              </a:rPr>
              <a:t>Lorentz</a:t>
            </a:r>
          </a:p>
          <a:p>
            <a:pPr eaLnBrk="1" hangingPunct="1"/>
            <a:r>
              <a:rPr lang="en-US" altLang="ja-JP" sz="1600">
                <a:latin typeface="Helvetica Neue" pitchFamily="-108" charset="0"/>
              </a:rPr>
              <a:t>factor</a:t>
            </a:r>
            <a:endParaRPr lang="en-US" altLang="ja-JP" sz="2400">
              <a:latin typeface="Helvetica Neue" pitchFamily="-108" charset="0"/>
            </a:endParaRPr>
          </a:p>
        </p:txBody>
      </p:sp>
      <p:sp>
        <p:nvSpPr>
          <p:cNvPr id="2064" name="Line 17"/>
          <p:cNvSpPr>
            <a:spLocks noChangeShapeType="1"/>
          </p:cNvSpPr>
          <p:nvPr/>
        </p:nvSpPr>
        <p:spPr bwMode="auto">
          <a:xfrm>
            <a:off x="1814513" y="1939925"/>
            <a:ext cx="573087" cy="665163"/>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5" name="Line 18"/>
          <p:cNvSpPr>
            <a:spLocks noChangeShapeType="1"/>
          </p:cNvSpPr>
          <p:nvPr/>
        </p:nvSpPr>
        <p:spPr bwMode="auto">
          <a:xfrm flipV="1">
            <a:off x="2014538" y="3729038"/>
            <a:ext cx="958850" cy="493712"/>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066" name="Text Box 19"/>
          <p:cNvSpPr txBox="1">
            <a:spLocks noChangeArrowheads="1"/>
          </p:cNvSpPr>
          <p:nvPr/>
        </p:nvSpPr>
        <p:spPr bwMode="auto">
          <a:xfrm>
            <a:off x="715963" y="4276725"/>
            <a:ext cx="14033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600">
                <a:latin typeface="Helvetica Neue" pitchFamily="-108" charset="0"/>
              </a:rPr>
              <a:t>古典電子半径</a:t>
            </a:r>
            <a:endParaRPr lang="ja-JP" altLang="en-US" sz="2400">
              <a:latin typeface="Helvetica Neue" pitchFamily="-108" charset="0"/>
            </a:endParaRPr>
          </a:p>
        </p:txBody>
      </p:sp>
      <p:sp>
        <p:nvSpPr>
          <p:cNvPr id="2067" name="Text Box 20"/>
          <p:cNvSpPr txBox="1">
            <a:spLocks noChangeArrowheads="1"/>
          </p:cNvSpPr>
          <p:nvPr/>
        </p:nvSpPr>
        <p:spPr bwMode="auto">
          <a:xfrm>
            <a:off x="6356350" y="1630363"/>
            <a:ext cx="2428875" cy="60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600">
                <a:latin typeface="Helvetica Neue" pitchFamily="-108" charset="0"/>
              </a:rPr>
              <a:t>衝突点でビームが互いに</a:t>
            </a:r>
            <a:endParaRPr lang="en-US" altLang="ja-JP" sz="1600">
              <a:latin typeface="Helvetica Neue" pitchFamily="-108" charset="0"/>
            </a:endParaRPr>
          </a:p>
          <a:p>
            <a:pPr eaLnBrk="1" hangingPunct="1"/>
            <a:r>
              <a:rPr lang="ja-JP" altLang="en-US" sz="1600">
                <a:latin typeface="Helvetica Neue" pitchFamily="-108" charset="0"/>
              </a:rPr>
              <a:t>及ぼし合う力の大きさ</a:t>
            </a:r>
            <a:endParaRPr lang="ja-JP" altLang="en-US" sz="2400">
              <a:latin typeface="Helvetica Neue" pitchFamily="-108" charset="0"/>
            </a:endParaRPr>
          </a:p>
        </p:txBody>
      </p:sp>
      <p:sp>
        <p:nvSpPr>
          <p:cNvPr id="2068" name="Text Box 21"/>
          <p:cNvSpPr txBox="1">
            <a:spLocks noChangeArrowheads="1"/>
          </p:cNvSpPr>
          <p:nvPr/>
        </p:nvSpPr>
        <p:spPr bwMode="auto">
          <a:xfrm>
            <a:off x="4933950" y="5359400"/>
            <a:ext cx="3851275" cy="35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600">
                <a:latin typeface="Helvetica Neue" pitchFamily="-108" charset="0"/>
              </a:rPr>
              <a:t>衝突点でのビームの絞り量「焦点深度」</a:t>
            </a:r>
            <a:endParaRPr lang="ja-JP" altLang="en-US" sz="2400">
              <a:latin typeface="Helvetica Neue" pitchFamily="-108" charset="0"/>
            </a:endParaRPr>
          </a:p>
        </p:txBody>
      </p:sp>
      <p:grpSp>
        <p:nvGrpSpPr>
          <p:cNvPr id="2" name="図形グループ 25"/>
          <p:cNvGrpSpPr>
            <a:grpSpLocks/>
          </p:cNvGrpSpPr>
          <p:nvPr/>
        </p:nvGrpSpPr>
        <p:grpSpPr bwMode="auto">
          <a:xfrm>
            <a:off x="550863" y="2322513"/>
            <a:ext cx="7891462" cy="4125912"/>
            <a:chOff x="550863" y="2322964"/>
            <a:chExt cx="7891462" cy="4125461"/>
          </a:xfrm>
        </p:grpSpPr>
        <p:sp>
          <p:nvSpPr>
            <p:cNvPr id="2071" name="Text Box 22"/>
            <p:cNvSpPr txBox="1">
              <a:spLocks noChangeArrowheads="1"/>
            </p:cNvSpPr>
            <p:nvPr/>
          </p:nvSpPr>
          <p:spPr bwMode="auto">
            <a:xfrm>
              <a:off x="550863" y="5802313"/>
              <a:ext cx="7891462" cy="6461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b="1">
                  <a:solidFill>
                    <a:srgbClr val="FF0000"/>
                  </a:solidFill>
                  <a:latin typeface="Helvetica Neue" pitchFamily="-108" charset="0"/>
                </a:rPr>
                <a:t>ルミノシティーは、</a:t>
              </a:r>
              <a:endParaRPr lang="en-US" altLang="ja-JP" b="1">
                <a:solidFill>
                  <a:srgbClr val="FF0000"/>
                </a:solidFill>
                <a:latin typeface="Helvetica Neue" pitchFamily="-108" charset="0"/>
              </a:endParaRPr>
            </a:p>
            <a:p>
              <a:pPr algn="ctr" eaLnBrk="1" hangingPunct="1"/>
              <a:r>
                <a:rPr lang="ja-JP" altLang="en-US" b="1">
                  <a:solidFill>
                    <a:srgbClr val="FF0000"/>
                  </a:solidFill>
                  <a:latin typeface="Helvetica Neue" pitchFamily="-108" charset="0"/>
                </a:rPr>
                <a:t>ビーム電流とビーム・ビーム　パラメータの積に比例し、</a:t>
              </a:r>
              <a:r>
                <a:rPr lang="en-US" altLang="ja-JP" b="1">
                  <a:solidFill>
                    <a:srgbClr val="FF0000"/>
                  </a:solidFill>
                  <a:latin typeface="Helvetica Neue" pitchFamily="-108" charset="0"/>
                </a:rPr>
                <a:t>β</a:t>
              </a:r>
              <a:r>
                <a:rPr lang="en-US" altLang="ja-JP" b="1" baseline="-25000">
                  <a:solidFill>
                    <a:srgbClr val="FF0000"/>
                  </a:solidFill>
                  <a:latin typeface="Helvetica Neue" pitchFamily="-108" charset="0"/>
                </a:rPr>
                <a:t>y</a:t>
              </a:r>
              <a:r>
                <a:rPr lang="ja-JP" altLang="en-US" b="1" baseline="30000">
                  <a:solidFill>
                    <a:srgbClr val="FF0000"/>
                  </a:solidFill>
                  <a:latin typeface="Helvetica Neue" pitchFamily="-108" charset="0"/>
                </a:rPr>
                <a:t>＊</a:t>
              </a:r>
              <a:r>
                <a:rPr lang="ja-JP" altLang="en-US" b="1">
                  <a:solidFill>
                    <a:srgbClr val="FF0000"/>
                  </a:solidFill>
                  <a:latin typeface="Helvetica Neue" pitchFamily="-108" charset="0"/>
                </a:rPr>
                <a:t>関数に反比例する。</a:t>
              </a:r>
            </a:p>
          </p:txBody>
        </p:sp>
        <p:sp>
          <p:nvSpPr>
            <p:cNvPr id="2072" name="AutoShape 38"/>
            <p:cNvSpPr>
              <a:spLocks noChangeArrowheads="1"/>
            </p:cNvSpPr>
            <p:nvPr/>
          </p:nvSpPr>
          <p:spPr bwMode="auto">
            <a:xfrm>
              <a:off x="4933950" y="2322964"/>
              <a:ext cx="1190625" cy="1581150"/>
            </a:xfrm>
            <a:prstGeom prst="roundRect">
              <a:avLst>
                <a:gd name="adj" fmla="val 16667"/>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latin typeface="Calibri" pitchFamily="34" charset="0"/>
              </a:endParaRPr>
            </a:p>
          </p:txBody>
        </p:sp>
        <p:cxnSp>
          <p:nvCxnSpPr>
            <p:cNvPr id="2073" name="AutoShape 39"/>
            <p:cNvCxnSpPr>
              <a:cxnSpLocks noChangeShapeType="1"/>
              <a:stCxn id="2072" idx="2"/>
              <a:endCxn id="2071" idx="0"/>
            </p:cNvCxnSpPr>
            <p:nvPr/>
          </p:nvCxnSpPr>
          <p:spPr bwMode="auto">
            <a:xfrm rot="5400000">
              <a:off x="4063830" y="4336879"/>
              <a:ext cx="1898199" cy="1032669"/>
            </a:xfrm>
            <a:prstGeom prst="straightConnector1">
              <a:avLst/>
            </a:prstGeom>
            <a:noFill/>
            <a:ln w="9525">
              <a:solidFill>
                <a:srgbClr val="FF0000"/>
              </a:solidFill>
              <a:round/>
              <a:headEnd/>
              <a:tailEnd/>
            </a:ln>
            <a:extLst>
              <a:ext uri="{909E8E84-426E-40DD-AFC4-6F175D3DCCD1}">
                <a14:hiddenFill xmlns:a14="http://schemas.microsoft.com/office/drawing/2010/main">
                  <a:noFill/>
                </a14:hiddenFill>
              </a:ext>
            </a:extLst>
          </p:spPr>
        </p:cxnSp>
      </p:grpSp>
      <p:sp>
        <p:nvSpPr>
          <p:cNvPr id="2070" name="フッター プレースホルダ 30"/>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a:solidFill>
                  <a:srgbClr val="898989"/>
                </a:solidFill>
                <a:latin typeface="Calibri" pitchFamily="34" charset="0"/>
              </a:rPr>
              <a:t>Y. Ohnishi / KEK</a:t>
            </a:r>
            <a:endParaRPr lang="ja-JP" altLang="en-US">
              <a:solidFill>
                <a:srgbClr val="898989"/>
              </a:solidFill>
              <a:latin typeface="Calibri" pitchFamily="34" charset="0"/>
            </a:endParaRPr>
          </a:p>
        </p:txBody>
      </p:sp>
    </p:spTree>
    <p:extLst>
      <p:ext uri="{BB962C8B-B14F-4D97-AF65-F5344CB8AC3E}">
        <p14:creationId xmlns:p14="http://schemas.microsoft.com/office/powerpoint/2010/main" val="1133680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elleFig"/>
          <p:cNvPicPr>
            <a:picLocks noChangeAspect="1" noChangeArrowheads="1"/>
          </p:cNvPicPr>
          <p:nvPr/>
        </p:nvPicPr>
        <p:blipFill>
          <a:blip r:embed="rId3" cstate="print"/>
          <a:srcRect/>
          <a:stretch>
            <a:fillRect/>
          </a:stretch>
        </p:blipFill>
        <p:spPr bwMode="auto">
          <a:xfrm>
            <a:off x="762000" y="990600"/>
            <a:ext cx="7696200" cy="5453063"/>
          </a:xfrm>
          <a:prstGeom prst="rect">
            <a:avLst/>
          </a:prstGeom>
          <a:noFill/>
          <a:ln w="9525">
            <a:noFill/>
            <a:miter lim="800000"/>
            <a:headEnd/>
            <a:tailEnd/>
          </a:ln>
        </p:spPr>
      </p:pic>
      <p:sp>
        <p:nvSpPr>
          <p:cNvPr id="2053" name="Text Box 5"/>
          <p:cNvSpPr txBox="1">
            <a:spLocks noChangeArrowheads="1"/>
          </p:cNvSpPr>
          <p:nvPr/>
        </p:nvSpPr>
        <p:spPr bwMode="auto">
          <a:xfrm>
            <a:off x="5795963" y="5786438"/>
            <a:ext cx="3195637" cy="690562"/>
          </a:xfrm>
          <a:prstGeom prst="rect">
            <a:avLst/>
          </a:prstGeom>
          <a:noFill/>
          <a:ln w="9525">
            <a:noFill/>
            <a:miter lim="800000"/>
            <a:headEnd/>
            <a:tailEnd/>
          </a:ln>
          <a:effectLst/>
        </p:spPr>
        <p:txBody>
          <a:bodyPr>
            <a:spAutoFit/>
          </a:bodyPr>
          <a:lstStyle/>
          <a:p>
            <a:pPr algn="ctr" eaLnBrk="0" fontAlgn="base" hangingPunct="0">
              <a:lnSpc>
                <a:spcPct val="70000"/>
              </a:lnSpc>
              <a:spcBef>
                <a:spcPct val="50000"/>
              </a:spcBef>
              <a:spcAft>
                <a:spcPct val="0"/>
              </a:spcAft>
            </a:pPr>
            <a:r>
              <a:rPr lang="en-US" altLang="ja-JP" sz="2800" b="1">
                <a:solidFill>
                  <a:srgbClr val="000000"/>
                </a:solidFill>
                <a:latin typeface="Symbol" pitchFamily="18" charset="2"/>
              </a:rPr>
              <a:t>m </a:t>
            </a:r>
            <a:r>
              <a:rPr lang="en-US" altLang="ja-JP" sz="2800" b="1">
                <a:solidFill>
                  <a:srgbClr val="000000"/>
                </a:solidFill>
                <a:latin typeface="Times New Roman" pitchFamily="18" charset="0"/>
              </a:rPr>
              <a:t>/ </a:t>
            </a:r>
            <a:r>
              <a:rPr lang="en-US" altLang="ja-JP" sz="2800" b="1" i="1">
                <a:solidFill>
                  <a:srgbClr val="000000"/>
                </a:solidFill>
                <a:latin typeface="Times New Roman" pitchFamily="18" charset="0"/>
              </a:rPr>
              <a:t>K</a:t>
            </a:r>
            <a:r>
              <a:rPr lang="en-US" altLang="ja-JP" sz="2800" b="1" i="1" baseline="-25000">
                <a:solidFill>
                  <a:srgbClr val="000000"/>
                </a:solidFill>
                <a:latin typeface="Times New Roman" pitchFamily="18" charset="0"/>
              </a:rPr>
              <a:t>L</a:t>
            </a:r>
            <a:r>
              <a:rPr lang="en-US" altLang="ja-JP" sz="2800" b="1">
                <a:solidFill>
                  <a:srgbClr val="000000"/>
                </a:solidFill>
                <a:latin typeface="Times New Roman" pitchFamily="18" charset="0"/>
              </a:rPr>
              <a:t> detection</a:t>
            </a:r>
            <a:endParaRPr lang="en-US" altLang="ja-JP" sz="2800">
              <a:solidFill>
                <a:srgbClr val="000000"/>
              </a:solidFill>
              <a:latin typeface="Times New Roman" pitchFamily="18" charset="0"/>
            </a:endParaRPr>
          </a:p>
          <a:p>
            <a:pPr algn="ctr" eaLnBrk="0" fontAlgn="base" hangingPunct="0">
              <a:lnSpc>
                <a:spcPct val="20000"/>
              </a:lnSpc>
              <a:spcBef>
                <a:spcPct val="50000"/>
              </a:spcBef>
              <a:spcAft>
                <a:spcPct val="0"/>
              </a:spcAft>
            </a:pPr>
            <a:r>
              <a:rPr lang="en-US" altLang="ja-JP" sz="2800">
                <a:solidFill>
                  <a:srgbClr val="000000"/>
                </a:solidFill>
                <a:latin typeface="Times New Roman" pitchFamily="18" charset="0"/>
              </a:rPr>
              <a:t> </a:t>
            </a:r>
            <a:r>
              <a:rPr lang="en-US" altLang="ja-JP" sz="2400">
                <a:solidFill>
                  <a:srgbClr val="000000"/>
                </a:solidFill>
                <a:latin typeface="Times New Roman" pitchFamily="18" charset="0"/>
              </a:rPr>
              <a:t>14/15 lyr. RPC+Fe</a:t>
            </a:r>
            <a:endParaRPr lang="en-US" altLang="ja-JP" sz="2800">
              <a:solidFill>
                <a:srgbClr val="000000"/>
              </a:solidFill>
              <a:latin typeface="Times New Roman" pitchFamily="18" charset="0"/>
            </a:endParaRPr>
          </a:p>
        </p:txBody>
      </p:sp>
      <p:sp>
        <p:nvSpPr>
          <p:cNvPr id="2054" name="Text Box 6"/>
          <p:cNvSpPr txBox="1">
            <a:spLocks noChangeArrowheads="1"/>
          </p:cNvSpPr>
          <p:nvPr/>
        </p:nvSpPr>
        <p:spPr bwMode="auto">
          <a:xfrm>
            <a:off x="5638800" y="4173538"/>
            <a:ext cx="3505200" cy="776287"/>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pPr>
            <a:r>
              <a:rPr lang="en-US" altLang="ja-JP" sz="2800" b="1">
                <a:solidFill>
                  <a:srgbClr val="000000"/>
                </a:solidFill>
                <a:latin typeface="Times New Roman" pitchFamily="18" charset="0"/>
              </a:rPr>
              <a:t>C</a:t>
            </a:r>
            <a:r>
              <a:rPr lang="en-US" altLang="ja-JP" sz="2400" b="1">
                <a:solidFill>
                  <a:srgbClr val="000000"/>
                </a:solidFill>
                <a:latin typeface="Times New Roman" pitchFamily="18" charset="0"/>
              </a:rPr>
              <a:t>entral</a:t>
            </a:r>
            <a:r>
              <a:rPr lang="en-US" altLang="ja-JP" sz="2800" b="1">
                <a:solidFill>
                  <a:srgbClr val="000000"/>
                </a:solidFill>
                <a:latin typeface="Times New Roman" pitchFamily="18" charset="0"/>
              </a:rPr>
              <a:t> D</a:t>
            </a:r>
            <a:r>
              <a:rPr lang="en-US" altLang="ja-JP" sz="2400" b="1">
                <a:solidFill>
                  <a:srgbClr val="000000"/>
                </a:solidFill>
                <a:latin typeface="Times New Roman" pitchFamily="18" charset="0"/>
              </a:rPr>
              <a:t>rift</a:t>
            </a:r>
            <a:r>
              <a:rPr lang="en-US" altLang="ja-JP" sz="2800" b="1">
                <a:solidFill>
                  <a:srgbClr val="000000"/>
                </a:solidFill>
                <a:latin typeface="Times New Roman" pitchFamily="18" charset="0"/>
              </a:rPr>
              <a:t> C</a:t>
            </a:r>
            <a:r>
              <a:rPr lang="en-US" altLang="ja-JP" sz="2400" b="1">
                <a:solidFill>
                  <a:srgbClr val="000000"/>
                </a:solidFill>
                <a:latin typeface="Times New Roman" pitchFamily="18" charset="0"/>
              </a:rPr>
              <a:t>hamber</a:t>
            </a:r>
            <a:endParaRPr lang="en-US" altLang="ja-JP" sz="2800" i="1">
              <a:solidFill>
                <a:srgbClr val="000000"/>
              </a:solidFill>
              <a:latin typeface="Times New Roman" pitchFamily="18" charset="0"/>
            </a:endParaRPr>
          </a:p>
          <a:p>
            <a:pPr algn="ctr" eaLnBrk="0" fontAlgn="base" hangingPunct="0">
              <a:lnSpc>
                <a:spcPct val="20000"/>
              </a:lnSpc>
              <a:spcBef>
                <a:spcPct val="50000"/>
              </a:spcBef>
              <a:spcAft>
                <a:spcPct val="0"/>
              </a:spcAft>
            </a:pPr>
            <a:r>
              <a:rPr lang="en-US" altLang="ja-JP" sz="2800">
                <a:solidFill>
                  <a:srgbClr val="000000"/>
                </a:solidFill>
                <a:latin typeface="Times New Roman" pitchFamily="18" charset="0"/>
              </a:rPr>
              <a:t>       </a:t>
            </a:r>
            <a:r>
              <a:rPr lang="en-US" altLang="ja-JP" sz="2400">
                <a:solidFill>
                  <a:srgbClr val="000000"/>
                </a:solidFill>
                <a:latin typeface="Times New Roman" pitchFamily="18" charset="0"/>
              </a:rPr>
              <a:t>small cell +He/C</a:t>
            </a:r>
            <a:r>
              <a:rPr lang="en-US" altLang="ja-JP" sz="2400" baseline="-25000">
                <a:solidFill>
                  <a:srgbClr val="000000"/>
                </a:solidFill>
                <a:latin typeface="Times New Roman" pitchFamily="18" charset="0"/>
              </a:rPr>
              <a:t>2</a:t>
            </a:r>
            <a:r>
              <a:rPr lang="en-US" altLang="ja-JP" sz="2400">
                <a:solidFill>
                  <a:srgbClr val="000000"/>
                </a:solidFill>
                <a:latin typeface="Times New Roman" pitchFamily="18" charset="0"/>
              </a:rPr>
              <a:t>H</a:t>
            </a:r>
            <a:r>
              <a:rPr lang="en-US" altLang="ja-JP" sz="2400" baseline="-25000">
                <a:solidFill>
                  <a:srgbClr val="000000"/>
                </a:solidFill>
                <a:latin typeface="Times New Roman" pitchFamily="18" charset="0"/>
              </a:rPr>
              <a:t>6</a:t>
            </a:r>
          </a:p>
        </p:txBody>
      </p:sp>
      <p:sp>
        <p:nvSpPr>
          <p:cNvPr id="2055" name="Text Box 7"/>
          <p:cNvSpPr txBox="1">
            <a:spLocks noChangeArrowheads="1"/>
          </p:cNvSpPr>
          <p:nvPr/>
        </p:nvSpPr>
        <p:spPr bwMode="auto">
          <a:xfrm>
            <a:off x="457200" y="2362200"/>
            <a:ext cx="2189163" cy="647700"/>
          </a:xfrm>
          <a:prstGeom prst="rect">
            <a:avLst/>
          </a:prstGeom>
          <a:noFill/>
          <a:ln w="9525">
            <a:noFill/>
            <a:miter lim="800000"/>
            <a:headEnd/>
            <a:tailEnd/>
          </a:ln>
          <a:effectLst/>
        </p:spPr>
        <p:txBody>
          <a:bodyPr>
            <a:spAutoFit/>
          </a:bodyPr>
          <a:lstStyle/>
          <a:p>
            <a:pPr algn="ctr" eaLnBrk="0" fontAlgn="base" hangingPunct="0">
              <a:lnSpc>
                <a:spcPct val="70000"/>
              </a:lnSpc>
              <a:spcBef>
                <a:spcPct val="50000"/>
              </a:spcBef>
              <a:spcAft>
                <a:spcPct val="0"/>
              </a:spcAft>
            </a:pPr>
            <a:r>
              <a:rPr lang="en-US" altLang="ja-JP" sz="2800" b="1">
                <a:solidFill>
                  <a:srgbClr val="000000"/>
                </a:solidFill>
                <a:latin typeface="Times New Roman" pitchFamily="18" charset="0"/>
              </a:rPr>
              <a:t>CsI(Tl)</a:t>
            </a:r>
            <a:r>
              <a:rPr lang="en-US" altLang="ja-JP" sz="2800">
                <a:solidFill>
                  <a:srgbClr val="000000"/>
                </a:solidFill>
                <a:latin typeface="Times New Roman" pitchFamily="18" charset="0"/>
              </a:rPr>
              <a:t> </a:t>
            </a:r>
          </a:p>
          <a:p>
            <a:pPr algn="ctr" eaLnBrk="0" fontAlgn="base" hangingPunct="0">
              <a:lnSpc>
                <a:spcPct val="10000"/>
              </a:lnSpc>
              <a:spcBef>
                <a:spcPct val="50000"/>
              </a:spcBef>
              <a:spcAft>
                <a:spcPct val="0"/>
              </a:spcAft>
            </a:pPr>
            <a:r>
              <a:rPr lang="en-US" altLang="ja-JP" sz="2800">
                <a:solidFill>
                  <a:srgbClr val="000000"/>
                </a:solidFill>
                <a:latin typeface="Times New Roman" pitchFamily="18" charset="0"/>
              </a:rPr>
              <a:t>   </a:t>
            </a:r>
            <a:r>
              <a:rPr lang="en-US" altLang="ja-JP" sz="2400">
                <a:solidFill>
                  <a:srgbClr val="000000"/>
                </a:solidFill>
                <a:latin typeface="Times New Roman" pitchFamily="18" charset="0"/>
              </a:rPr>
              <a:t>16</a:t>
            </a:r>
            <a:r>
              <a:rPr lang="en-US" altLang="ja-JP" sz="2400" i="1">
                <a:solidFill>
                  <a:srgbClr val="000000"/>
                </a:solidFill>
                <a:latin typeface="Times New Roman" pitchFamily="18" charset="0"/>
              </a:rPr>
              <a:t>X</a:t>
            </a:r>
            <a:r>
              <a:rPr lang="en-US" altLang="ja-JP" sz="2400" i="1" baseline="-25000">
                <a:solidFill>
                  <a:srgbClr val="000000"/>
                </a:solidFill>
                <a:latin typeface="Times New Roman" pitchFamily="18" charset="0"/>
              </a:rPr>
              <a:t>0</a:t>
            </a:r>
            <a:endParaRPr lang="en-US" altLang="ja-JP" sz="2800">
              <a:solidFill>
                <a:srgbClr val="000000"/>
              </a:solidFill>
              <a:latin typeface="Times New Roman" pitchFamily="18" charset="0"/>
            </a:endParaRPr>
          </a:p>
        </p:txBody>
      </p:sp>
      <p:sp>
        <p:nvSpPr>
          <p:cNvPr id="2056" name="Text Box 8"/>
          <p:cNvSpPr txBox="1">
            <a:spLocks noChangeArrowheads="1"/>
          </p:cNvSpPr>
          <p:nvPr/>
        </p:nvSpPr>
        <p:spPr bwMode="auto">
          <a:xfrm>
            <a:off x="5257800" y="1125538"/>
            <a:ext cx="3886200" cy="647700"/>
          </a:xfrm>
          <a:prstGeom prst="rect">
            <a:avLst/>
          </a:prstGeom>
          <a:noFill/>
          <a:ln w="9525">
            <a:noFill/>
            <a:miter lim="800000"/>
            <a:headEnd/>
            <a:tailEnd/>
          </a:ln>
          <a:effectLst/>
        </p:spPr>
        <p:txBody>
          <a:bodyPr>
            <a:spAutoFit/>
          </a:bodyPr>
          <a:lstStyle/>
          <a:p>
            <a:pPr algn="ctr" eaLnBrk="0" fontAlgn="base" hangingPunct="0">
              <a:lnSpc>
                <a:spcPct val="70000"/>
              </a:lnSpc>
              <a:spcBef>
                <a:spcPct val="50000"/>
              </a:spcBef>
              <a:spcAft>
                <a:spcPct val="0"/>
              </a:spcAft>
            </a:pPr>
            <a:r>
              <a:rPr lang="en-US" altLang="ja-JP" sz="2800">
                <a:solidFill>
                  <a:srgbClr val="000000"/>
                </a:solidFill>
                <a:latin typeface="Times New Roman" pitchFamily="18" charset="0"/>
              </a:rPr>
              <a:t> </a:t>
            </a:r>
            <a:r>
              <a:rPr lang="en-US" altLang="ja-JP" sz="2800" b="1">
                <a:solidFill>
                  <a:srgbClr val="000000"/>
                </a:solidFill>
                <a:latin typeface="Times New Roman" pitchFamily="18" charset="0"/>
              </a:rPr>
              <a:t>Aerogel Cherenkov cnt.</a:t>
            </a:r>
            <a:endParaRPr lang="en-US" altLang="ja-JP" sz="2800">
              <a:solidFill>
                <a:srgbClr val="000000"/>
              </a:solidFill>
              <a:latin typeface="Times New Roman" pitchFamily="18" charset="0"/>
            </a:endParaRPr>
          </a:p>
          <a:p>
            <a:pPr algn="ctr" eaLnBrk="0" fontAlgn="base" hangingPunct="0">
              <a:lnSpc>
                <a:spcPct val="10000"/>
              </a:lnSpc>
              <a:spcBef>
                <a:spcPct val="50000"/>
              </a:spcBef>
              <a:spcAft>
                <a:spcPct val="0"/>
              </a:spcAft>
            </a:pPr>
            <a:r>
              <a:rPr lang="en-US" altLang="ja-JP" sz="2800">
                <a:solidFill>
                  <a:srgbClr val="000000"/>
                </a:solidFill>
                <a:latin typeface="Times New Roman" pitchFamily="18" charset="0"/>
              </a:rPr>
              <a:t>              </a:t>
            </a:r>
            <a:r>
              <a:rPr lang="en-US" altLang="ja-JP" sz="2400">
                <a:solidFill>
                  <a:srgbClr val="000000"/>
                </a:solidFill>
                <a:latin typeface="Times New Roman" pitchFamily="18" charset="0"/>
              </a:rPr>
              <a:t>n=1.015~1.030</a:t>
            </a:r>
            <a:endParaRPr lang="en-US" altLang="ja-JP" sz="2800">
              <a:solidFill>
                <a:srgbClr val="000000"/>
              </a:solidFill>
              <a:latin typeface="Times New Roman" pitchFamily="18" charset="0"/>
            </a:endParaRPr>
          </a:p>
        </p:txBody>
      </p:sp>
      <p:sp>
        <p:nvSpPr>
          <p:cNvPr id="2057" name="Text Box 9"/>
          <p:cNvSpPr txBox="1">
            <a:spLocks noChangeArrowheads="1"/>
          </p:cNvSpPr>
          <p:nvPr/>
        </p:nvSpPr>
        <p:spPr bwMode="auto">
          <a:xfrm>
            <a:off x="2915816" y="5733256"/>
            <a:ext cx="2249488" cy="733425"/>
          </a:xfrm>
          <a:prstGeom prst="rect">
            <a:avLst/>
          </a:prstGeom>
          <a:noFill/>
          <a:ln w="9525">
            <a:noFill/>
            <a:miter lim="800000"/>
            <a:headEnd/>
            <a:tailEnd/>
          </a:ln>
          <a:effectLst/>
        </p:spPr>
        <p:txBody>
          <a:bodyPr>
            <a:spAutoFit/>
          </a:bodyPr>
          <a:lstStyle/>
          <a:p>
            <a:pPr algn="ctr" eaLnBrk="0" fontAlgn="base" hangingPunct="0">
              <a:lnSpc>
                <a:spcPct val="70000"/>
              </a:lnSpc>
              <a:spcBef>
                <a:spcPct val="50000"/>
              </a:spcBef>
              <a:spcAft>
                <a:spcPct val="0"/>
              </a:spcAft>
            </a:pPr>
            <a:r>
              <a:rPr lang="en-US" altLang="ja-JP" sz="2800" b="1" dirty="0">
                <a:solidFill>
                  <a:srgbClr val="000000"/>
                </a:solidFill>
                <a:latin typeface="Times New Roman" pitchFamily="18" charset="0"/>
              </a:rPr>
              <a:t>Si </a:t>
            </a:r>
            <a:r>
              <a:rPr lang="en-US" altLang="ja-JP" sz="2800" b="1" dirty="0" err="1">
                <a:solidFill>
                  <a:srgbClr val="000000"/>
                </a:solidFill>
                <a:latin typeface="Times New Roman" pitchFamily="18" charset="0"/>
              </a:rPr>
              <a:t>vtx</a:t>
            </a:r>
            <a:r>
              <a:rPr lang="en-US" altLang="ja-JP" sz="2800" b="1" dirty="0">
                <a:solidFill>
                  <a:srgbClr val="000000"/>
                </a:solidFill>
                <a:latin typeface="Times New Roman" pitchFamily="18" charset="0"/>
              </a:rPr>
              <a:t>. det.</a:t>
            </a:r>
          </a:p>
          <a:p>
            <a:pPr algn="ctr" eaLnBrk="0" fontAlgn="base" hangingPunct="0">
              <a:lnSpc>
                <a:spcPct val="30000"/>
              </a:lnSpc>
              <a:spcBef>
                <a:spcPct val="50000"/>
              </a:spcBef>
              <a:spcAft>
                <a:spcPct val="0"/>
              </a:spcAft>
            </a:pPr>
            <a:r>
              <a:rPr lang="en-US" altLang="ja-JP" sz="2800" dirty="0">
                <a:solidFill>
                  <a:srgbClr val="000000"/>
                </a:solidFill>
                <a:latin typeface="Times New Roman" pitchFamily="18" charset="0"/>
              </a:rPr>
              <a:t>   </a:t>
            </a:r>
            <a:r>
              <a:rPr lang="en-US" altLang="ja-JP" sz="2400" dirty="0">
                <a:solidFill>
                  <a:srgbClr val="000000"/>
                </a:solidFill>
                <a:latin typeface="Times New Roman" pitchFamily="18" charset="0"/>
              </a:rPr>
              <a:t>3/4 lyr. DSSD</a:t>
            </a:r>
          </a:p>
        </p:txBody>
      </p:sp>
      <p:sp>
        <p:nvSpPr>
          <p:cNvPr id="2058" name="Text Box 10"/>
          <p:cNvSpPr txBox="1">
            <a:spLocks noChangeArrowheads="1"/>
          </p:cNvSpPr>
          <p:nvPr/>
        </p:nvSpPr>
        <p:spPr bwMode="auto">
          <a:xfrm>
            <a:off x="0" y="3068638"/>
            <a:ext cx="1970088" cy="519112"/>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altLang="ja-JP" sz="2800" b="1">
                <a:solidFill>
                  <a:srgbClr val="000000"/>
                </a:solidFill>
                <a:latin typeface="Times New Roman" pitchFamily="18" charset="0"/>
              </a:rPr>
              <a:t>TOF conter</a:t>
            </a:r>
            <a:endParaRPr lang="en-US" altLang="ja-JP" sz="2800">
              <a:solidFill>
                <a:srgbClr val="000000"/>
              </a:solidFill>
              <a:latin typeface="Times New Roman" pitchFamily="18" charset="0"/>
            </a:endParaRPr>
          </a:p>
        </p:txBody>
      </p:sp>
      <p:sp>
        <p:nvSpPr>
          <p:cNvPr id="2059" name="Text Box 11"/>
          <p:cNvSpPr txBox="1">
            <a:spLocks noChangeArrowheads="1"/>
          </p:cNvSpPr>
          <p:nvPr/>
        </p:nvSpPr>
        <p:spPr bwMode="auto">
          <a:xfrm>
            <a:off x="762000" y="1295400"/>
            <a:ext cx="1987550" cy="731838"/>
          </a:xfrm>
          <a:prstGeom prst="rect">
            <a:avLst/>
          </a:prstGeom>
          <a:noFill/>
          <a:ln w="9525">
            <a:noFill/>
            <a:miter lim="800000"/>
            <a:headEnd/>
            <a:tailEnd/>
          </a:ln>
          <a:effectLst/>
        </p:spPr>
        <p:txBody>
          <a:bodyPr>
            <a:spAutoFit/>
          </a:bodyPr>
          <a:lstStyle/>
          <a:p>
            <a:pPr algn="ctr" eaLnBrk="0" fontAlgn="base" hangingPunct="0">
              <a:lnSpc>
                <a:spcPct val="90000"/>
              </a:lnSpc>
              <a:spcBef>
                <a:spcPct val="50000"/>
              </a:spcBef>
              <a:spcAft>
                <a:spcPct val="0"/>
              </a:spcAft>
            </a:pPr>
            <a:r>
              <a:rPr lang="en-US" altLang="ja-JP" sz="2800" b="1">
                <a:solidFill>
                  <a:srgbClr val="000000"/>
                </a:solidFill>
                <a:latin typeface="Times New Roman" pitchFamily="18" charset="0"/>
              </a:rPr>
              <a:t>SC solenoid</a:t>
            </a:r>
          </a:p>
          <a:p>
            <a:pPr algn="ctr" eaLnBrk="0" fontAlgn="base" hangingPunct="0">
              <a:lnSpc>
                <a:spcPct val="20000"/>
              </a:lnSpc>
              <a:spcBef>
                <a:spcPct val="50000"/>
              </a:spcBef>
              <a:spcAft>
                <a:spcPct val="0"/>
              </a:spcAft>
            </a:pPr>
            <a:r>
              <a:rPr lang="en-US" altLang="ja-JP" sz="2400">
                <a:solidFill>
                  <a:srgbClr val="000000"/>
                </a:solidFill>
                <a:latin typeface="Times New Roman" pitchFamily="18" charset="0"/>
              </a:rPr>
              <a:t>   1.5T</a:t>
            </a:r>
          </a:p>
        </p:txBody>
      </p:sp>
      <p:sp>
        <p:nvSpPr>
          <p:cNvPr id="2060" name="Line 12"/>
          <p:cNvSpPr>
            <a:spLocks noChangeShapeType="1"/>
          </p:cNvSpPr>
          <p:nvPr/>
        </p:nvSpPr>
        <p:spPr bwMode="auto">
          <a:xfrm flipH="1">
            <a:off x="4952999" y="1700213"/>
            <a:ext cx="1490663" cy="1119187"/>
          </a:xfrm>
          <a:prstGeom prst="line">
            <a:avLst/>
          </a:prstGeom>
          <a:noFill/>
          <a:ln w="9525">
            <a:solidFill>
              <a:schemeClr val="tx1"/>
            </a:solidFill>
            <a:round/>
            <a:headEnd/>
            <a:tailEnd type="arrow" w="med" len="med"/>
          </a:ln>
          <a:effectLst/>
        </p:spPr>
        <p:txBody>
          <a:bodyPr/>
          <a:lstStyle/>
          <a:p>
            <a:pPr algn="ctr" fontAlgn="base">
              <a:spcBef>
                <a:spcPct val="0"/>
              </a:spcBef>
              <a:spcAft>
                <a:spcPct val="0"/>
              </a:spcAft>
            </a:pPr>
            <a:endParaRPr lang="ja-JP" altLang="en-US">
              <a:solidFill>
                <a:srgbClr val="000000"/>
              </a:solidFill>
            </a:endParaRPr>
          </a:p>
        </p:txBody>
      </p:sp>
      <p:sp>
        <p:nvSpPr>
          <p:cNvPr id="2061" name="Line 13"/>
          <p:cNvSpPr>
            <a:spLocks noChangeShapeType="1"/>
          </p:cNvSpPr>
          <p:nvPr/>
        </p:nvSpPr>
        <p:spPr bwMode="auto">
          <a:xfrm flipH="1" flipV="1">
            <a:off x="5076825" y="3741738"/>
            <a:ext cx="1295400" cy="2160587"/>
          </a:xfrm>
          <a:prstGeom prst="line">
            <a:avLst/>
          </a:prstGeom>
          <a:noFill/>
          <a:ln w="9525">
            <a:solidFill>
              <a:schemeClr val="tx1"/>
            </a:solidFill>
            <a:round/>
            <a:headEnd/>
            <a:tailEnd type="triangle" w="med" len="med"/>
          </a:ln>
          <a:effectLst/>
        </p:spPr>
        <p:txBody>
          <a:bodyPr/>
          <a:lstStyle/>
          <a:p>
            <a:pPr algn="ctr" fontAlgn="base">
              <a:spcBef>
                <a:spcPct val="0"/>
              </a:spcBef>
              <a:spcAft>
                <a:spcPct val="0"/>
              </a:spcAft>
            </a:pPr>
            <a:endParaRPr lang="ja-JP" altLang="en-US">
              <a:solidFill>
                <a:srgbClr val="000000"/>
              </a:solidFill>
            </a:endParaRPr>
          </a:p>
        </p:txBody>
      </p:sp>
      <p:sp>
        <p:nvSpPr>
          <p:cNvPr id="2062" name="Line 14"/>
          <p:cNvSpPr>
            <a:spLocks noChangeShapeType="1"/>
          </p:cNvSpPr>
          <p:nvPr/>
        </p:nvSpPr>
        <p:spPr bwMode="auto">
          <a:xfrm flipH="1" flipV="1">
            <a:off x="4356100" y="5037138"/>
            <a:ext cx="1439863" cy="1296987"/>
          </a:xfrm>
          <a:prstGeom prst="line">
            <a:avLst/>
          </a:prstGeom>
          <a:noFill/>
          <a:ln w="9525">
            <a:solidFill>
              <a:schemeClr val="tx1"/>
            </a:solidFill>
            <a:round/>
            <a:headEnd/>
            <a:tailEnd type="triangle" w="med" len="med"/>
          </a:ln>
          <a:effectLst/>
        </p:spPr>
        <p:txBody>
          <a:bodyPr/>
          <a:lstStyle/>
          <a:p>
            <a:pPr algn="ctr" fontAlgn="base">
              <a:spcBef>
                <a:spcPct val="0"/>
              </a:spcBef>
              <a:spcAft>
                <a:spcPct val="0"/>
              </a:spcAft>
            </a:pPr>
            <a:endParaRPr lang="ja-JP" altLang="en-US">
              <a:solidFill>
                <a:srgbClr val="000000"/>
              </a:solidFill>
            </a:endParaRPr>
          </a:p>
        </p:txBody>
      </p:sp>
      <p:sp>
        <p:nvSpPr>
          <p:cNvPr id="2063" name="Line 15"/>
          <p:cNvSpPr>
            <a:spLocks noChangeShapeType="1"/>
          </p:cNvSpPr>
          <p:nvPr/>
        </p:nvSpPr>
        <p:spPr bwMode="auto">
          <a:xfrm flipV="1">
            <a:off x="1905000" y="2933696"/>
            <a:ext cx="2438400" cy="381000"/>
          </a:xfrm>
          <a:prstGeom prst="line">
            <a:avLst/>
          </a:prstGeom>
          <a:noFill/>
          <a:ln w="9525">
            <a:solidFill>
              <a:schemeClr val="tx1"/>
            </a:solidFill>
            <a:round/>
            <a:headEnd/>
            <a:tailEnd type="triangle" w="med" len="med"/>
          </a:ln>
          <a:effectLst/>
        </p:spPr>
        <p:txBody>
          <a:bodyPr/>
          <a:lstStyle/>
          <a:p>
            <a:pPr algn="ctr" fontAlgn="base">
              <a:spcBef>
                <a:spcPct val="0"/>
              </a:spcBef>
              <a:spcAft>
                <a:spcPct val="0"/>
              </a:spcAft>
            </a:pPr>
            <a:endParaRPr lang="ja-JP" altLang="en-US">
              <a:solidFill>
                <a:srgbClr val="000000"/>
              </a:solidFill>
            </a:endParaRPr>
          </a:p>
        </p:txBody>
      </p:sp>
      <p:sp>
        <p:nvSpPr>
          <p:cNvPr id="2064" name="Line 16"/>
          <p:cNvSpPr>
            <a:spLocks noChangeShapeType="1"/>
          </p:cNvSpPr>
          <p:nvPr/>
        </p:nvSpPr>
        <p:spPr bwMode="auto">
          <a:xfrm>
            <a:off x="1835150" y="2517775"/>
            <a:ext cx="2520950" cy="360363"/>
          </a:xfrm>
          <a:prstGeom prst="line">
            <a:avLst/>
          </a:prstGeom>
          <a:noFill/>
          <a:ln w="9525">
            <a:solidFill>
              <a:schemeClr val="tx1"/>
            </a:solidFill>
            <a:round/>
            <a:headEnd/>
            <a:tailEnd type="triangle" w="med" len="med"/>
          </a:ln>
          <a:effectLst/>
        </p:spPr>
        <p:txBody>
          <a:bodyPr/>
          <a:lstStyle/>
          <a:p>
            <a:pPr algn="ctr" fontAlgn="base">
              <a:spcBef>
                <a:spcPct val="0"/>
              </a:spcBef>
              <a:spcAft>
                <a:spcPct val="0"/>
              </a:spcAft>
            </a:pPr>
            <a:endParaRPr lang="ja-JP" altLang="en-US">
              <a:solidFill>
                <a:srgbClr val="000000"/>
              </a:solidFill>
            </a:endParaRPr>
          </a:p>
        </p:txBody>
      </p:sp>
      <p:sp>
        <p:nvSpPr>
          <p:cNvPr id="2065" name="Line 17"/>
          <p:cNvSpPr>
            <a:spLocks noChangeShapeType="1"/>
          </p:cNvSpPr>
          <p:nvPr/>
        </p:nvSpPr>
        <p:spPr bwMode="auto">
          <a:xfrm>
            <a:off x="1763713" y="1870075"/>
            <a:ext cx="2663825" cy="863600"/>
          </a:xfrm>
          <a:prstGeom prst="line">
            <a:avLst/>
          </a:prstGeom>
          <a:noFill/>
          <a:ln w="9525">
            <a:solidFill>
              <a:schemeClr val="tx1"/>
            </a:solidFill>
            <a:round/>
            <a:headEnd/>
            <a:tailEnd type="triangle" w="med" len="med"/>
          </a:ln>
          <a:effectLst/>
        </p:spPr>
        <p:txBody>
          <a:bodyPr/>
          <a:lstStyle/>
          <a:p>
            <a:pPr algn="ctr" fontAlgn="base">
              <a:spcBef>
                <a:spcPct val="0"/>
              </a:spcBef>
              <a:spcAft>
                <a:spcPct val="0"/>
              </a:spcAft>
            </a:pPr>
            <a:endParaRPr lang="ja-JP" altLang="en-US">
              <a:solidFill>
                <a:srgbClr val="000000"/>
              </a:solidFill>
            </a:endParaRPr>
          </a:p>
        </p:txBody>
      </p:sp>
      <p:sp>
        <p:nvSpPr>
          <p:cNvPr id="2066" name="Line 18"/>
          <p:cNvSpPr>
            <a:spLocks noChangeShapeType="1"/>
          </p:cNvSpPr>
          <p:nvPr/>
        </p:nvSpPr>
        <p:spPr bwMode="auto">
          <a:xfrm flipV="1">
            <a:off x="3995936" y="3200400"/>
            <a:ext cx="576064" cy="2460848"/>
          </a:xfrm>
          <a:prstGeom prst="line">
            <a:avLst/>
          </a:prstGeom>
          <a:noFill/>
          <a:ln w="9525">
            <a:solidFill>
              <a:schemeClr val="tx1"/>
            </a:solidFill>
            <a:round/>
            <a:headEnd/>
            <a:tailEnd type="arrow" w="med" len="med"/>
          </a:ln>
          <a:effectLst/>
        </p:spPr>
        <p:txBody>
          <a:bodyPr/>
          <a:lstStyle/>
          <a:p>
            <a:pPr algn="ctr" fontAlgn="base">
              <a:spcBef>
                <a:spcPct val="0"/>
              </a:spcBef>
              <a:spcAft>
                <a:spcPct val="0"/>
              </a:spcAft>
            </a:pPr>
            <a:endParaRPr lang="ja-JP" altLang="en-US">
              <a:solidFill>
                <a:srgbClr val="000000"/>
              </a:solidFill>
            </a:endParaRPr>
          </a:p>
        </p:txBody>
      </p:sp>
      <p:sp>
        <p:nvSpPr>
          <p:cNvPr id="2067" name="Line 19"/>
          <p:cNvSpPr>
            <a:spLocks noChangeShapeType="1"/>
          </p:cNvSpPr>
          <p:nvPr/>
        </p:nvSpPr>
        <p:spPr bwMode="auto">
          <a:xfrm flipH="1" flipV="1">
            <a:off x="4876800" y="3200399"/>
            <a:ext cx="1495425" cy="1046163"/>
          </a:xfrm>
          <a:prstGeom prst="line">
            <a:avLst/>
          </a:prstGeom>
          <a:noFill/>
          <a:ln w="9525">
            <a:solidFill>
              <a:schemeClr val="tx1"/>
            </a:solidFill>
            <a:round/>
            <a:headEnd/>
            <a:tailEnd type="arrow" w="med" len="med"/>
          </a:ln>
          <a:effectLst/>
        </p:spPr>
        <p:txBody>
          <a:bodyPr/>
          <a:lstStyle/>
          <a:p>
            <a:pPr algn="ctr" fontAlgn="base">
              <a:spcBef>
                <a:spcPct val="0"/>
              </a:spcBef>
              <a:spcAft>
                <a:spcPct val="0"/>
              </a:spcAft>
            </a:pPr>
            <a:endParaRPr lang="ja-JP" altLang="en-US">
              <a:solidFill>
                <a:srgbClr val="000000"/>
              </a:solidFill>
            </a:endParaRPr>
          </a:p>
        </p:txBody>
      </p:sp>
      <p:sp>
        <p:nvSpPr>
          <p:cNvPr id="2068" name="Text Box 20"/>
          <p:cNvSpPr txBox="1">
            <a:spLocks noChangeArrowheads="1"/>
          </p:cNvSpPr>
          <p:nvPr/>
        </p:nvSpPr>
        <p:spPr bwMode="auto">
          <a:xfrm>
            <a:off x="26988" y="3992563"/>
            <a:ext cx="1573212" cy="579437"/>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altLang="ja-JP" sz="2800">
                <a:solidFill>
                  <a:srgbClr val="CC00CC"/>
                </a:solidFill>
                <a:latin typeface="Times New Roman" pitchFamily="18" charset="0"/>
              </a:rPr>
              <a:t>8 </a:t>
            </a:r>
            <a:r>
              <a:rPr lang="en-US" altLang="ja-JP" sz="2400">
                <a:solidFill>
                  <a:srgbClr val="CC00CC"/>
                </a:solidFill>
                <a:latin typeface="Times New Roman" pitchFamily="18" charset="0"/>
              </a:rPr>
              <a:t>GeV</a:t>
            </a:r>
            <a:r>
              <a:rPr lang="en-US" altLang="ja-JP" sz="2800">
                <a:solidFill>
                  <a:srgbClr val="CC00CC"/>
                </a:solidFill>
                <a:latin typeface="Times New Roman" pitchFamily="18" charset="0"/>
              </a:rPr>
              <a:t> </a:t>
            </a:r>
            <a:r>
              <a:rPr lang="en-US" altLang="ja-JP" sz="3200" i="1">
                <a:solidFill>
                  <a:srgbClr val="CC00CC"/>
                </a:solidFill>
                <a:latin typeface="Times New Roman" pitchFamily="18" charset="0"/>
              </a:rPr>
              <a:t>e</a:t>
            </a:r>
            <a:r>
              <a:rPr lang="en-US" altLang="ja-JP" sz="3200" baseline="30000">
                <a:solidFill>
                  <a:srgbClr val="CC00CC"/>
                </a:solidFill>
                <a:latin typeface="Symbol" pitchFamily="18" charset="2"/>
              </a:rPr>
              <a:t>-</a:t>
            </a:r>
          </a:p>
        </p:txBody>
      </p:sp>
      <p:sp>
        <p:nvSpPr>
          <p:cNvPr id="2069" name="Line 21"/>
          <p:cNvSpPr>
            <a:spLocks noChangeShapeType="1"/>
          </p:cNvSpPr>
          <p:nvPr/>
        </p:nvSpPr>
        <p:spPr bwMode="auto">
          <a:xfrm flipV="1">
            <a:off x="755650" y="3789363"/>
            <a:ext cx="1009650" cy="287337"/>
          </a:xfrm>
          <a:prstGeom prst="line">
            <a:avLst/>
          </a:prstGeom>
          <a:noFill/>
          <a:ln w="57150">
            <a:solidFill>
              <a:srgbClr val="FF99CC"/>
            </a:solidFill>
            <a:round/>
            <a:headEnd/>
            <a:tailEnd type="arrow" w="med" len="med"/>
          </a:ln>
          <a:effectLst/>
        </p:spPr>
        <p:txBody>
          <a:bodyPr/>
          <a:lstStyle/>
          <a:p>
            <a:pPr algn="ctr" fontAlgn="base">
              <a:spcBef>
                <a:spcPct val="0"/>
              </a:spcBef>
              <a:spcAft>
                <a:spcPct val="0"/>
              </a:spcAft>
            </a:pPr>
            <a:endParaRPr lang="ja-JP" altLang="en-US">
              <a:solidFill>
                <a:srgbClr val="000000"/>
              </a:solidFill>
            </a:endParaRPr>
          </a:p>
        </p:txBody>
      </p:sp>
      <p:sp>
        <p:nvSpPr>
          <p:cNvPr id="2070" name="Text Box 22"/>
          <p:cNvSpPr txBox="1">
            <a:spLocks noChangeArrowheads="1"/>
          </p:cNvSpPr>
          <p:nvPr/>
        </p:nvSpPr>
        <p:spPr bwMode="auto">
          <a:xfrm>
            <a:off x="6948264" y="1913459"/>
            <a:ext cx="1933575" cy="579437"/>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altLang="ja-JP" sz="2800" dirty="0">
                <a:solidFill>
                  <a:srgbClr val="CC00CC"/>
                </a:solidFill>
                <a:latin typeface="Times New Roman" pitchFamily="18" charset="0"/>
              </a:rPr>
              <a:t>3.5 </a:t>
            </a:r>
            <a:r>
              <a:rPr lang="en-US" altLang="ja-JP" sz="2400" dirty="0" err="1">
                <a:solidFill>
                  <a:srgbClr val="CC00CC"/>
                </a:solidFill>
                <a:latin typeface="Times New Roman" pitchFamily="18" charset="0"/>
              </a:rPr>
              <a:t>GeV</a:t>
            </a:r>
            <a:r>
              <a:rPr lang="en-US" altLang="ja-JP" sz="2800" dirty="0">
                <a:solidFill>
                  <a:srgbClr val="CC00CC"/>
                </a:solidFill>
                <a:latin typeface="Times New Roman" pitchFamily="18" charset="0"/>
              </a:rPr>
              <a:t> </a:t>
            </a:r>
            <a:r>
              <a:rPr lang="en-US" altLang="ja-JP" sz="3200" i="1" dirty="0">
                <a:solidFill>
                  <a:srgbClr val="CC00CC"/>
                </a:solidFill>
                <a:latin typeface="Times New Roman" pitchFamily="18" charset="0"/>
              </a:rPr>
              <a:t>e</a:t>
            </a:r>
            <a:r>
              <a:rPr lang="en-US" altLang="ja-JP" sz="3200" baseline="30000" dirty="0">
                <a:solidFill>
                  <a:srgbClr val="CC00CC"/>
                </a:solidFill>
                <a:latin typeface="Symbol" pitchFamily="18" charset="2"/>
              </a:rPr>
              <a:t>+</a:t>
            </a:r>
          </a:p>
        </p:txBody>
      </p:sp>
      <p:sp>
        <p:nvSpPr>
          <p:cNvPr id="2071" name="Line 23"/>
          <p:cNvSpPr>
            <a:spLocks noChangeShapeType="1"/>
          </p:cNvSpPr>
          <p:nvPr/>
        </p:nvSpPr>
        <p:spPr bwMode="auto">
          <a:xfrm flipH="1">
            <a:off x="6300788" y="2276475"/>
            <a:ext cx="720725" cy="215900"/>
          </a:xfrm>
          <a:prstGeom prst="line">
            <a:avLst/>
          </a:prstGeom>
          <a:noFill/>
          <a:ln w="57150">
            <a:solidFill>
              <a:srgbClr val="FF99CC"/>
            </a:solidFill>
            <a:round/>
            <a:headEnd/>
            <a:tailEnd type="arrow" w="med" len="med"/>
          </a:ln>
          <a:effectLst/>
        </p:spPr>
        <p:txBody>
          <a:bodyPr/>
          <a:lstStyle/>
          <a:p>
            <a:pPr algn="ctr" fontAlgn="base">
              <a:spcBef>
                <a:spcPct val="0"/>
              </a:spcBef>
              <a:spcAft>
                <a:spcPct val="0"/>
              </a:spcAft>
            </a:pPr>
            <a:endParaRPr lang="ja-JP" altLang="en-US">
              <a:solidFill>
                <a:srgbClr val="000000"/>
              </a:solidFill>
            </a:endParaRPr>
          </a:p>
        </p:txBody>
      </p:sp>
      <p:sp>
        <p:nvSpPr>
          <p:cNvPr id="2072" name="Text Box 24"/>
          <p:cNvSpPr txBox="1">
            <a:spLocks noChangeArrowheads="1"/>
          </p:cNvSpPr>
          <p:nvPr/>
        </p:nvSpPr>
        <p:spPr bwMode="auto">
          <a:xfrm>
            <a:off x="685800" y="152400"/>
            <a:ext cx="7772400" cy="882650"/>
          </a:xfrm>
          <a:prstGeom prst="rect">
            <a:avLst/>
          </a:prstGeom>
          <a:noFill/>
          <a:ln w="12700">
            <a:noFill/>
            <a:miter lim="800000"/>
            <a:headEnd/>
            <a:tailEnd/>
          </a:ln>
          <a:effectLst/>
        </p:spPr>
        <p:txBody>
          <a:bodyPr anchor="ctr"/>
          <a:lstStyle/>
          <a:p>
            <a:pPr algn="ctr" fontAlgn="base">
              <a:spcBef>
                <a:spcPct val="50000"/>
              </a:spcBef>
              <a:spcAft>
                <a:spcPct val="0"/>
              </a:spcAft>
            </a:pPr>
            <a:r>
              <a:rPr lang="en-US" altLang="ja-JP" sz="5400" dirty="0"/>
              <a:t>Belle</a:t>
            </a:r>
            <a:r>
              <a:rPr lang="ja-JP" altLang="en-US" sz="5400" dirty="0"/>
              <a:t> </a:t>
            </a:r>
            <a:r>
              <a:rPr lang="en-US" altLang="ja-JP" sz="5400" dirty="0"/>
              <a:t>Detector</a:t>
            </a:r>
            <a:endParaRPr lang="en-US" altLang="ja-JP" sz="5400" dirty="0"/>
          </a:p>
        </p:txBody>
      </p:sp>
      <p:sp>
        <p:nvSpPr>
          <p:cNvPr id="3" name="テキスト ボックス 2"/>
          <p:cNvSpPr txBox="1"/>
          <p:nvPr/>
        </p:nvSpPr>
        <p:spPr>
          <a:xfrm>
            <a:off x="467544" y="5445224"/>
            <a:ext cx="2160240"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kumimoji="1" lang="en-US" altLang="ja-JP" sz="2800" dirty="0" smtClean="0"/>
              <a:t>“Hermetic”</a:t>
            </a:r>
          </a:p>
          <a:p>
            <a:pPr algn="ctr"/>
            <a:r>
              <a:rPr lang="en-US" altLang="ja-JP" sz="2800" dirty="0" smtClean="0"/>
              <a:t>“Multi-layer”</a:t>
            </a:r>
            <a:endParaRPr kumimoji="1" lang="ja-JP" altLang="en-US" sz="2800" dirty="0"/>
          </a:p>
        </p:txBody>
      </p:sp>
    </p:spTree>
    <p:extLst>
      <p:ext uri="{BB962C8B-B14F-4D97-AF65-F5344CB8AC3E}">
        <p14:creationId xmlns:p14="http://schemas.microsoft.com/office/powerpoint/2010/main" val="100223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46" name="Rectangle 26"/>
          <p:cNvSpPr>
            <a:spLocks noChangeArrowheads="1"/>
          </p:cNvSpPr>
          <p:nvPr/>
        </p:nvSpPr>
        <p:spPr bwMode="auto">
          <a:xfrm>
            <a:off x="685800" y="152400"/>
            <a:ext cx="7772400" cy="882650"/>
          </a:xfrm>
          <a:prstGeom prst="rect">
            <a:avLst/>
          </a:prstGeom>
          <a:noFill/>
          <a:ln w="12700">
            <a:noFill/>
            <a:miter lim="800000"/>
            <a:headEnd/>
            <a:tailEnd/>
          </a:ln>
          <a:effectLst>
            <a:outerShdw dist="35921" dir="2700000" algn="ctr" rotWithShape="0">
              <a:srgbClr val="808080"/>
            </a:outerShdw>
          </a:effectLst>
        </p:spPr>
        <p:txBody>
          <a:bodyPr anchor="ctr"/>
          <a:lstStyle/>
          <a:p>
            <a:endParaRPr lang="ja-JP" altLang="en-US" sz="4000" i="1">
              <a:solidFill>
                <a:srgbClr val="006600"/>
              </a:solidFill>
              <a:ea typeface="Arial Unicode MS" pitchFamily="50" charset="-128"/>
              <a:cs typeface="Arial Unicode MS" pitchFamily="50" charset="-128"/>
            </a:endParaRPr>
          </a:p>
        </p:txBody>
      </p:sp>
      <p:sp>
        <p:nvSpPr>
          <p:cNvPr id="107547" name="Rectangle 27"/>
          <p:cNvSpPr>
            <a:spLocks noChangeArrowheads="1"/>
          </p:cNvSpPr>
          <p:nvPr/>
        </p:nvSpPr>
        <p:spPr bwMode="auto">
          <a:xfrm>
            <a:off x="685800" y="152400"/>
            <a:ext cx="7772400" cy="882650"/>
          </a:xfrm>
          <a:prstGeom prst="rect">
            <a:avLst/>
          </a:prstGeom>
          <a:noFill/>
          <a:ln w="12700">
            <a:noFill/>
            <a:miter lim="800000"/>
            <a:headEnd/>
            <a:tailEnd/>
          </a:ln>
        </p:spPr>
        <p:txBody>
          <a:bodyPr anchor="ctr"/>
          <a:lstStyle/>
          <a:p>
            <a:endParaRPr lang="ja-JP" altLang="en-US" sz="4000" b="1" i="1">
              <a:solidFill>
                <a:srgbClr val="006600"/>
              </a:solidFill>
              <a:ea typeface="Arial Unicode MS" pitchFamily="50" charset="-128"/>
              <a:cs typeface="Arial Unicode MS" pitchFamily="50" charset="-128"/>
            </a:endParaRPr>
          </a:p>
        </p:txBody>
      </p:sp>
      <p:sp>
        <p:nvSpPr>
          <p:cNvPr id="107551" name="Rectangle 31"/>
          <p:cNvSpPr>
            <a:spLocks noGrp="1" noChangeArrowheads="1"/>
          </p:cNvSpPr>
          <p:nvPr>
            <p:ph type="title"/>
          </p:nvPr>
        </p:nvSpPr>
        <p:spPr>
          <a:xfrm>
            <a:off x="467544" y="332656"/>
            <a:ext cx="8229600" cy="540296"/>
          </a:xfrm>
        </p:spPr>
        <p:txBody>
          <a:bodyPr>
            <a:noAutofit/>
          </a:bodyPr>
          <a:lstStyle/>
          <a:p>
            <a:r>
              <a:rPr lang="en-US" altLang="ja-JP" sz="4000" dirty="0" smtClean="0"/>
              <a:t>Important </a:t>
            </a:r>
            <a:r>
              <a:rPr lang="en-US" altLang="ja-JP" sz="4000" dirty="0" smtClean="0"/>
              <a:t>features </a:t>
            </a:r>
            <a:r>
              <a:rPr lang="en-US" altLang="ja-JP" sz="4000" dirty="0" smtClean="0"/>
              <a:t>of </a:t>
            </a:r>
            <a:r>
              <a:rPr lang="en-US" altLang="ja-JP" sz="4000" dirty="0" smtClean="0"/>
              <a:t>Belle detector</a:t>
            </a:r>
            <a:endParaRPr lang="en-US" altLang="ja-JP" sz="4000" dirty="0"/>
          </a:p>
        </p:txBody>
      </p:sp>
      <p:grpSp>
        <p:nvGrpSpPr>
          <p:cNvPr id="2" name="グループ化 46"/>
          <p:cNvGrpSpPr/>
          <p:nvPr/>
        </p:nvGrpSpPr>
        <p:grpSpPr>
          <a:xfrm>
            <a:off x="1723980" y="3394017"/>
            <a:ext cx="6318441" cy="3249693"/>
            <a:chOff x="2819400" y="1752600"/>
            <a:chExt cx="3957170" cy="2035247"/>
          </a:xfrm>
        </p:grpSpPr>
        <p:sp>
          <p:nvSpPr>
            <p:cNvPr id="48" name="AutoShape 5"/>
            <p:cNvSpPr>
              <a:spLocks noChangeArrowheads="1"/>
            </p:cNvSpPr>
            <p:nvPr/>
          </p:nvSpPr>
          <p:spPr bwMode="auto">
            <a:xfrm>
              <a:off x="3401792" y="2256553"/>
              <a:ext cx="440785" cy="440785"/>
            </a:xfrm>
            <a:prstGeom prst="irregularSeal1">
              <a:avLst/>
            </a:prstGeom>
            <a:gradFill rotWithShape="1">
              <a:gsLst>
                <a:gs pos="0">
                  <a:schemeClr val="bg1"/>
                </a:gs>
                <a:gs pos="100000">
                  <a:srgbClr val="FFCC00"/>
                </a:gs>
              </a:gsLst>
              <a:path path="shape">
                <a:fillToRect l="50000" t="50000" r="50000" b="50000"/>
              </a:path>
            </a:gradFill>
            <a:ln w="9525">
              <a:solidFill>
                <a:srgbClr val="FFCC00"/>
              </a:solidFill>
              <a:miter lim="800000"/>
              <a:headEnd/>
              <a:tailEnd/>
            </a:ln>
            <a:effectLst/>
          </p:spPr>
          <p:txBody>
            <a:bodyPr wrap="none" anchor="ctr"/>
            <a:lstStyle/>
            <a:p>
              <a:endParaRPr lang="ja-JP" altLang="en-US" sz="1600"/>
            </a:p>
          </p:txBody>
        </p:sp>
        <p:sp>
          <p:nvSpPr>
            <p:cNvPr id="49" name="Line 6"/>
            <p:cNvSpPr>
              <a:spLocks noChangeShapeType="1"/>
            </p:cNvSpPr>
            <p:nvPr/>
          </p:nvSpPr>
          <p:spPr bwMode="auto">
            <a:xfrm>
              <a:off x="3244914" y="2476598"/>
              <a:ext cx="377617" cy="0"/>
            </a:xfrm>
            <a:prstGeom prst="line">
              <a:avLst/>
            </a:prstGeom>
            <a:noFill/>
            <a:ln w="57150">
              <a:solidFill>
                <a:srgbClr val="0000FF"/>
              </a:solidFill>
              <a:round/>
              <a:headEnd/>
              <a:tailEnd type="stealth" w="lg" len="lg"/>
            </a:ln>
            <a:effectLst/>
          </p:spPr>
          <p:txBody>
            <a:bodyPr/>
            <a:lstStyle/>
            <a:p>
              <a:endParaRPr lang="ja-JP" altLang="en-US" sz="1600"/>
            </a:p>
          </p:txBody>
        </p:sp>
        <p:sp>
          <p:nvSpPr>
            <p:cNvPr id="50" name="Line 7"/>
            <p:cNvSpPr>
              <a:spLocks noChangeShapeType="1"/>
            </p:cNvSpPr>
            <p:nvPr/>
          </p:nvSpPr>
          <p:spPr bwMode="auto">
            <a:xfrm flipH="1">
              <a:off x="3653768" y="2476598"/>
              <a:ext cx="283907" cy="0"/>
            </a:xfrm>
            <a:prstGeom prst="line">
              <a:avLst/>
            </a:prstGeom>
            <a:noFill/>
            <a:ln w="57150">
              <a:solidFill>
                <a:srgbClr val="FF0000"/>
              </a:solidFill>
              <a:round/>
              <a:headEnd/>
              <a:tailEnd type="stealth" w="lg" len="lg"/>
            </a:ln>
            <a:effectLst/>
          </p:spPr>
          <p:txBody>
            <a:bodyPr/>
            <a:lstStyle/>
            <a:p>
              <a:endParaRPr lang="ja-JP" altLang="en-US" sz="1600"/>
            </a:p>
          </p:txBody>
        </p:sp>
        <p:sp>
          <p:nvSpPr>
            <p:cNvPr id="51" name="Rectangle 8"/>
            <p:cNvSpPr>
              <a:spLocks noChangeArrowheads="1"/>
            </p:cNvSpPr>
            <p:nvPr/>
          </p:nvSpPr>
          <p:spPr bwMode="auto">
            <a:xfrm>
              <a:off x="2819400" y="2382194"/>
              <a:ext cx="472716" cy="251282"/>
            </a:xfrm>
            <a:prstGeom prst="rect">
              <a:avLst/>
            </a:prstGeom>
            <a:noFill/>
            <a:ln w="9525">
              <a:noFill/>
              <a:miter lim="800000"/>
              <a:headEnd/>
              <a:tailEnd/>
            </a:ln>
            <a:effectLst/>
          </p:spPr>
          <p:txBody>
            <a:bodyPr wrap="none" anchor="ctr"/>
            <a:lstStyle/>
            <a:p>
              <a:pPr algn="ctr"/>
              <a:r>
                <a:rPr lang="en-US" altLang="ja-JP" sz="1600" dirty="0">
                  <a:solidFill>
                    <a:srgbClr val="0000FF"/>
                  </a:solidFill>
                  <a:latin typeface="Arial" pitchFamily="34" charset="0"/>
                </a:rPr>
                <a:t>electron</a:t>
              </a:r>
            </a:p>
            <a:p>
              <a:pPr algn="ctr"/>
              <a:r>
                <a:rPr lang="en-US" altLang="ja-JP" sz="1600" dirty="0">
                  <a:solidFill>
                    <a:srgbClr val="0000FF"/>
                  </a:solidFill>
                  <a:latin typeface="Arial" pitchFamily="34" charset="0"/>
                </a:rPr>
                <a:t>(8GeV)</a:t>
              </a:r>
            </a:p>
          </p:txBody>
        </p:sp>
        <p:sp>
          <p:nvSpPr>
            <p:cNvPr id="52" name="Rectangle 9"/>
            <p:cNvSpPr>
              <a:spLocks noChangeArrowheads="1"/>
            </p:cNvSpPr>
            <p:nvPr/>
          </p:nvSpPr>
          <p:spPr bwMode="auto">
            <a:xfrm>
              <a:off x="3905744" y="2413431"/>
              <a:ext cx="503953" cy="220740"/>
            </a:xfrm>
            <a:prstGeom prst="rect">
              <a:avLst/>
            </a:prstGeom>
            <a:noFill/>
            <a:ln w="9525">
              <a:noFill/>
              <a:miter lim="800000"/>
              <a:headEnd/>
              <a:tailEnd/>
            </a:ln>
            <a:effectLst/>
          </p:spPr>
          <p:txBody>
            <a:bodyPr wrap="none" anchor="ctr"/>
            <a:lstStyle/>
            <a:p>
              <a:pPr algn="ctr"/>
              <a:r>
                <a:rPr lang="en-US" altLang="ja-JP" sz="1600" dirty="0">
                  <a:solidFill>
                    <a:srgbClr val="FF0000"/>
                  </a:solidFill>
                  <a:latin typeface="Arial" pitchFamily="34" charset="0"/>
                </a:rPr>
                <a:t>positron</a:t>
              </a:r>
            </a:p>
            <a:p>
              <a:pPr algn="ctr"/>
              <a:r>
                <a:rPr lang="en-US" altLang="ja-JP" sz="1600" dirty="0">
                  <a:solidFill>
                    <a:srgbClr val="FF0000"/>
                  </a:solidFill>
                  <a:latin typeface="Arial" pitchFamily="34" charset="0"/>
                </a:rPr>
                <a:t>(3.5GeV)</a:t>
              </a:r>
            </a:p>
          </p:txBody>
        </p:sp>
        <p:sp>
          <p:nvSpPr>
            <p:cNvPr id="53" name="Rectangle 10"/>
            <p:cNvSpPr>
              <a:spLocks noChangeArrowheads="1"/>
            </p:cNvSpPr>
            <p:nvPr/>
          </p:nvSpPr>
          <p:spPr bwMode="auto">
            <a:xfrm>
              <a:off x="3464959" y="2130217"/>
              <a:ext cx="315144" cy="220740"/>
            </a:xfrm>
            <a:prstGeom prst="rect">
              <a:avLst/>
            </a:prstGeom>
            <a:noFill/>
            <a:ln w="9525">
              <a:noFill/>
              <a:miter lim="800000"/>
              <a:headEnd/>
              <a:tailEnd/>
            </a:ln>
            <a:effectLst/>
          </p:spPr>
          <p:txBody>
            <a:bodyPr wrap="none" anchor="ctr"/>
            <a:lstStyle/>
            <a:p>
              <a:r>
                <a:rPr lang="en-US" altLang="ja-JP" sz="1600">
                  <a:latin typeface="Arial" pitchFamily="34" charset="0"/>
                  <a:sym typeface="Symbol" pitchFamily="18" charset="2"/>
                </a:rPr>
                <a:t></a:t>
              </a:r>
              <a:r>
                <a:rPr lang="en-US" altLang="ja-JP" sz="1600">
                  <a:latin typeface="Arial" pitchFamily="34" charset="0"/>
                </a:rPr>
                <a:t>(4S)</a:t>
              </a:r>
            </a:p>
          </p:txBody>
        </p:sp>
        <p:sp>
          <p:nvSpPr>
            <p:cNvPr id="54" name="Line 11"/>
            <p:cNvSpPr>
              <a:spLocks noChangeShapeType="1"/>
            </p:cNvSpPr>
            <p:nvPr/>
          </p:nvSpPr>
          <p:spPr bwMode="auto">
            <a:xfrm>
              <a:off x="5008054" y="2098981"/>
              <a:ext cx="692761" cy="188809"/>
            </a:xfrm>
            <a:prstGeom prst="line">
              <a:avLst/>
            </a:prstGeom>
            <a:noFill/>
            <a:ln w="28575">
              <a:solidFill>
                <a:schemeClr val="tx1"/>
              </a:solidFill>
              <a:round/>
              <a:headEnd/>
              <a:tailEnd type="arrow" w="med" len="med"/>
            </a:ln>
            <a:effectLst/>
          </p:spPr>
          <p:txBody>
            <a:bodyPr/>
            <a:lstStyle/>
            <a:p>
              <a:endParaRPr lang="ja-JP" altLang="en-US" sz="1600"/>
            </a:p>
          </p:txBody>
        </p:sp>
        <p:sp>
          <p:nvSpPr>
            <p:cNvPr id="55" name="Line 12"/>
            <p:cNvSpPr>
              <a:spLocks noChangeShapeType="1"/>
            </p:cNvSpPr>
            <p:nvPr/>
          </p:nvSpPr>
          <p:spPr bwMode="auto">
            <a:xfrm flipV="1">
              <a:off x="5008054" y="1941409"/>
              <a:ext cx="503258" cy="156878"/>
            </a:xfrm>
            <a:prstGeom prst="line">
              <a:avLst/>
            </a:prstGeom>
            <a:noFill/>
            <a:ln w="28575">
              <a:solidFill>
                <a:schemeClr val="tx1"/>
              </a:solidFill>
              <a:round/>
              <a:headEnd/>
              <a:tailEnd type="arrow" w="med" len="med"/>
            </a:ln>
            <a:effectLst/>
          </p:spPr>
          <p:txBody>
            <a:bodyPr/>
            <a:lstStyle/>
            <a:p>
              <a:endParaRPr lang="ja-JP" altLang="en-US" sz="1600"/>
            </a:p>
          </p:txBody>
        </p:sp>
        <p:sp>
          <p:nvSpPr>
            <p:cNvPr id="56" name="Line 13"/>
            <p:cNvSpPr>
              <a:spLocks noChangeShapeType="1"/>
            </p:cNvSpPr>
            <p:nvPr/>
          </p:nvSpPr>
          <p:spPr bwMode="auto">
            <a:xfrm flipV="1">
              <a:off x="5008054" y="2066356"/>
              <a:ext cx="598357" cy="31237"/>
            </a:xfrm>
            <a:prstGeom prst="line">
              <a:avLst/>
            </a:prstGeom>
            <a:noFill/>
            <a:ln w="28575">
              <a:solidFill>
                <a:schemeClr val="tx1"/>
              </a:solidFill>
              <a:round/>
              <a:headEnd/>
              <a:tailEnd type="arrow" w="med" len="med"/>
            </a:ln>
            <a:effectLst/>
          </p:spPr>
          <p:txBody>
            <a:bodyPr/>
            <a:lstStyle/>
            <a:p>
              <a:endParaRPr lang="ja-JP" altLang="en-US" sz="1600"/>
            </a:p>
          </p:txBody>
        </p:sp>
        <p:sp>
          <p:nvSpPr>
            <p:cNvPr id="57" name="Rectangle 14"/>
            <p:cNvSpPr>
              <a:spLocks noChangeArrowheads="1"/>
            </p:cNvSpPr>
            <p:nvPr/>
          </p:nvSpPr>
          <p:spPr bwMode="auto">
            <a:xfrm>
              <a:off x="5511312" y="1752600"/>
              <a:ext cx="220046" cy="251282"/>
            </a:xfrm>
            <a:prstGeom prst="rect">
              <a:avLst/>
            </a:prstGeom>
            <a:noFill/>
            <a:ln w="9525">
              <a:noFill/>
              <a:miter lim="800000"/>
              <a:headEnd/>
              <a:tailEnd/>
            </a:ln>
            <a:effectLst/>
          </p:spPr>
          <p:txBody>
            <a:bodyPr wrap="none" anchor="ctr"/>
            <a:lstStyle/>
            <a:p>
              <a:r>
                <a:rPr lang="en-US" altLang="ja-JP" sz="1600">
                  <a:latin typeface="Symbol" pitchFamily="18" charset="2"/>
                </a:rPr>
                <a:t>m</a:t>
              </a:r>
              <a:r>
                <a:rPr lang="en-US" altLang="ja-JP" sz="1600" baseline="30000">
                  <a:latin typeface="Helvetica" pitchFamily="34" charset="0"/>
                </a:rPr>
                <a:t>+</a:t>
              </a:r>
            </a:p>
          </p:txBody>
        </p:sp>
        <p:sp>
          <p:nvSpPr>
            <p:cNvPr id="58" name="Rectangle 15"/>
            <p:cNvSpPr>
              <a:spLocks noChangeArrowheads="1"/>
            </p:cNvSpPr>
            <p:nvPr/>
          </p:nvSpPr>
          <p:spPr bwMode="auto">
            <a:xfrm>
              <a:off x="5606411" y="1908784"/>
              <a:ext cx="220045" cy="251282"/>
            </a:xfrm>
            <a:prstGeom prst="rect">
              <a:avLst/>
            </a:prstGeom>
            <a:noFill/>
            <a:ln w="9525">
              <a:noFill/>
              <a:miter lim="800000"/>
              <a:headEnd/>
              <a:tailEnd/>
            </a:ln>
            <a:effectLst/>
          </p:spPr>
          <p:txBody>
            <a:bodyPr wrap="none" anchor="ctr"/>
            <a:lstStyle/>
            <a:p>
              <a:r>
                <a:rPr lang="en-US" altLang="ja-JP" sz="1600">
                  <a:latin typeface="Symbol" pitchFamily="18" charset="2"/>
                </a:rPr>
                <a:t>m</a:t>
              </a:r>
              <a:r>
                <a:rPr lang="en-US" altLang="ja-JP" sz="1600" baseline="30000">
                  <a:latin typeface="Helvetica" pitchFamily="34" charset="0"/>
                </a:rPr>
                <a:t>-</a:t>
              </a:r>
            </a:p>
          </p:txBody>
        </p:sp>
        <p:sp>
          <p:nvSpPr>
            <p:cNvPr id="59" name="Rectangle 16"/>
            <p:cNvSpPr>
              <a:spLocks noChangeArrowheads="1"/>
            </p:cNvSpPr>
            <p:nvPr/>
          </p:nvSpPr>
          <p:spPr bwMode="auto">
            <a:xfrm>
              <a:off x="5700815" y="2130217"/>
              <a:ext cx="440785" cy="251282"/>
            </a:xfrm>
            <a:prstGeom prst="rect">
              <a:avLst/>
            </a:prstGeom>
            <a:noFill/>
            <a:ln w="9525">
              <a:noFill/>
              <a:miter lim="800000"/>
              <a:headEnd/>
              <a:tailEnd/>
            </a:ln>
            <a:effectLst/>
          </p:spPr>
          <p:txBody>
            <a:bodyPr wrap="none" anchor="ctr"/>
            <a:lstStyle/>
            <a:p>
              <a:r>
                <a:rPr lang="en-US" altLang="ja-JP" sz="1600">
                  <a:latin typeface="Bookman" pitchFamily="18" charset="0"/>
                </a:rPr>
                <a:t>K</a:t>
              </a:r>
              <a:r>
                <a:rPr lang="en-US" altLang="ja-JP" sz="1600" baseline="-25000">
                  <a:latin typeface="Bookman" pitchFamily="18" charset="0"/>
                </a:rPr>
                <a:t>S</a:t>
              </a:r>
              <a:endParaRPr lang="en-US" altLang="ja-JP" sz="1600" baseline="30000">
                <a:latin typeface="Helvetica" pitchFamily="34" charset="0"/>
              </a:endParaRPr>
            </a:p>
          </p:txBody>
        </p:sp>
        <p:sp>
          <p:nvSpPr>
            <p:cNvPr id="60" name="Rectangle 17"/>
            <p:cNvSpPr>
              <a:spLocks noChangeArrowheads="1"/>
            </p:cNvSpPr>
            <p:nvPr/>
          </p:nvSpPr>
          <p:spPr bwMode="auto">
            <a:xfrm>
              <a:off x="5763289" y="1783837"/>
              <a:ext cx="472716" cy="251976"/>
            </a:xfrm>
            <a:prstGeom prst="rect">
              <a:avLst/>
            </a:prstGeom>
            <a:noFill/>
            <a:ln w="9525">
              <a:noFill/>
              <a:miter lim="800000"/>
              <a:headEnd/>
              <a:tailEnd/>
            </a:ln>
            <a:effectLst/>
          </p:spPr>
          <p:txBody>
            <a:bodyPr wrap="none" anchor="ctr"/>
            <a:lstStyle/>
            <a:p>
              <a:r>
                <a:rPr lang="en-US" altLang="ja-JP" sz="1600" i="1">
                  <a:solidFill>
                    <a:srgbClr val="0000FF"/>
                  </a:solidFill>
                  <a:latin typeface="Times New Roman" pitchFamily="18" charset="0"/>
                </a:rPr>
                <a:t>J/</a:t>
              </a:r>
              <a:r>
                <a:rPr lang="en-US" altLang="ja-JP" sz="1600" i="1">
                  <a:solidFill>
                    <a:srgbClr val="0000FF"/>
                  </a:solidFill>
                  <a:latin typeface="Symbol" pitchFamily="18" charset="2"/>
                </a:rPr>
                <a:t>Y</a:t>
              </a:r>
              <a:endParaRPr lang="en-US" altLang="ja-JP" sz="1600" i="1" baseline="30000">
                <a:solidFill>
                  <a:srgbClr val="0000FF"/>
                </a:solidFill>
                <a:latin typeface="Helvetica" pitchFamily="34" charset="0"/>
              </a:endParaRPr>
            </a:p>
          </p:txBody>
        </p:sp>
        <p:sp>
          <p:nvSpPr>
            <p:cNvPr id="61" name="Line 18"/>
            <p:cNvSpPr>
              <a:spLocks noChangeShapeType="1"/>
            </p:cNvSpPr>
            <p:nvPr/>
          </p:nvSpPr>
          <p:spPr bwMode="auto">
            <a:xfrm>
              <a:off x="4220888" y="2004577"/>
              <a:ext cx="0" cy="1385523"/>
            </a:xfrm>
            <a:prstGeom prst="line">
              <a:avLst/>
            </a:prstGeom>
            <a:noFill/>
            <a:ln w="25400">
              <a:solidFill>
                <a:srgbClr val="FF0000"/>
              </a:solidFill>
              <a:prstDash val="dash"/>
              <a:round/>
              <a:headEnd/>
              <a:tailEnd/>
            </a:ln>
            <a:effectLst/>
          </p:spPr>
          <p:txBody>
            <a:bodyPr/>
            <a:lstStyle/>
            <a:p>
              <a:endParaRPr lang="ja-JP" altLang="en-US" sz="1600"/>
            </a:p>
          </p:txBody>
        </p:sp>
        <p:sp>
          <p:nvSpPr>
            <p:cNvPr id="62" name="Oval 19"/>
            <p:cNvSpPr>
              <a:spLocks noChangeArrowheads="1"/>
            </p:cNvSpPr>
            <p:nvPr/>
          </p:nvSpPr>
          <p:spPr bwMode="auto">
            <a:xfrm rot="18658212">
              <a:off x="5555738" y="2810485"/>
              <a:ext cx="703868" cy="413713"/>
            </a:xfrm>
            <a:prstGeom prst="ellipse">
              <a:avLst/>
            </a:prstGeom>
            <a:solidFill>
              <a:srgbClr val="FFFF00"/>
            </a:solidFill>
            <a:ln w="9525">
              <a:noFill/>
              <a:round/>
              <a:headEnd/>
              <a:tailEnd/>
            </a:ln>
            <a:effectLst/>
          </p:spPr>
          <p:txBody>
            <a:bodyPr wrap="none" anchor="ctr"/>
            <a:lstStyle/>
            <a:p>
              <a:endParaRPr lang="ja-JP" altLang="en-US" sz="1600"/>
            </a:p>
          </p:txBody>
        </p:sp>
        <p:sp>
          <p:nvSpPr>
            <p:cNvPr id="63" name="Line 20"/>
            <p:cNvSpPr>
              <a:spLocks noChangeShapeType="1"/>
            </p:cNvSpPr>
            <p:nvPr/>
          </p:nvSpPr>
          <p:spPr bwMode="auto">
            <a:xfrm>
              <a:off x="3685699" y="2539766"/>
              <a:ext cx="535190" cy="188809"/>
            </a:xfrm>
            <a:prstGeom prst="line">
              <a:avLst/>
            </a:prstGeom>
            <a:noFill/>
            <a:ln w="38100">
              <a:solidFill>
                <a:srgbClr val="FF00FF"/>
              </a:solidFill>
              <a:round/>
              <a:headEnd/>
              <a:tailEnd type="arrow" w="med" len="med"/>
            </a:ln>
            <a:effectLst/>
          </p:spPr>
          <p:txBody>
            <a:bodyPr/>
            <a:lstStyle/>
            <a:p>
              <a:endParaRPr lang="ja-JP" altLang="en-US" sz="1600"/>
            </a:p>
          </p:txBody>
        </p:sp>
        <p:sp>
          <p:nvSpPr>
            <p:cNvPr id="64" name="Rectangle 21"/>
            <p:cNvSpPr>
              <a:spLocks noChangeArrowheads="1"/>
            </p:cNvSpPr>
            <p:nvPr/>
          </p:nvSpPr>
          <p:spPr bwMode="auto">
            <a:xfrm>
              <a:off x="3780103" y="2098981"/>
              <a:ext cx="220046" cy="251976"/>
            </a:xfrm>
            <a:prstGeom prst="rect">
              <a:avLst/>
            </a:prstGeom>
            <a:noFill/>
            <a:ln w="9525">
              <a:noFill/>
              <a:miter lim="800000"/>
              <a:headEnd/>
              <a:tailEnd/>
            </a:ln>
            <a:effectLst/>
          </p:spPr>
          <p:txBody>
            <a:bodyPr wrap="none" anchor="ctr"/>
            <a:lstStyle/>
            <a:p>
              <a:r>
                <a:rPr lang="en-US" altLang="ja-JP" sz="1600">
                  <a:latin typeface="Bookman" pitchFamily="18" charset="0"/>
                </a:rPr>
                <a:t>B</a:t>
              </a:r>
              <a:r>
                <a:rPr lang="en-US" altLang="ja-JP" sz="1600" baseline="-25000">
                  <a:latin typeface="Bookman" pitchFamily="18" charset="0"/>
                </a:rPr>
                <a:t>1</a:t>
              </a:r>
            </a:p>
          </p:txBody>
        </p:sp>
        <p:sp>
          <p:nvSpPr>
            <p:cNvPr id="65" name="Rectangle 22"/>
            <p:cNvSpPr>
              <a:spLocks noChangeArrowheads="1"/>
            </p:cNvSpPr>
            <p:nvPr/>
          </p:nvSpPr>
          <p:spPr bwMode="auto">
            <a:xfrm>
              <a:off x="3780103" y="2634170"/>
              <a:ext cx="220046" cy="251977"/>
            </a:xfrm>
            <a:prstGeom prst="rect">
              <a:avLst/>
            </a:prstGeom>
            <a:noFill/>
            <a:ln w="9525">
              <a:noFill/>
              <a:miter lim="800000"/>
              <a:headEnd/>
              <a:tailEnd/>
            </a:ln>
            <a:effectLst/>
          </p:spPr>
          <p:txBody>
            <a:bodyPr wrap="none" anchor="ctr"/>
            <a:lstStyle/>
            <a:p>
              <a:r>
                <a:rPr lang="en-US" altLang="ja-JP" sz="1600">
                  <a:latin typeface="Bookman" pitchFamily="18" charset="0"/>
                </a:rPr>
                <a:t>B</a:t>
              </a:r>
              <a:r>
                <a:rPr lang="en-US" altLang="ja-JP" sz="1600" baseline="-25000">
                  <a:latin typeface="Bookman" pitchFamily="18" charset="0"/>
                </a:rPr>
                <a:t>2</a:t>
              </a:r>
            </a:p>
          </p:txBody>
        </p:sp>
        <p:sp>
          <p:nvSpPr>
            <p:cNvPr id="66" name="Line 23"/>
            <p:cNvSpPr>
              <a:spLocks noChangeShapeType="1"/>
            </p:cNvSpPr>
            <p:nvPr/>
          </p:nvSpPr>
          <p:spPr bwMode="auto">
            <a:xfrm flipV="1">
              <a:off x="4252125" y="2634170"/>
              <a:ext cx="503953" cy="94404"/>
            </a:xfrm>
            <a:prstGeom prst="line">
              <a:avLst/>
            </a:prstGeom>
            <a:noFill/>
            <a:ln w="28575">
              <a:solidFill>
                <a:schemeClr val="tx1"/>
              </a:solidFill>
              <a:prstDash val="dash"/>
              <a:round/>
              <a:headEnd/>
              <a:tailEnd type="arrow" w="med" len="med"/>
            </a:ln>
            <a:effectLst/>
          </p:spPr>
          <p:txBody>
            <a:bodyPr/>
            <a:lstStyle/>
            <a:p>
              <a:endParaRPr lang="ja-JP" altLang="en-US" sz="1600"/>
            </a:p>
          </p:txBody>
        </p:sp>
        <p:sp>
          <p:nvSpPr>
            <p:cNvPr id="67" name="Line 24"/>
            <p:cNvSpPr>
              <a:spLocks noChangeShapeType="1"/>
            </p:cNvSpPr>
            <p:nvPr/>
          </p:nvSpPr>
          <p:spPr bwMode="auto">
            <a:xfrm>
              <a:off x="4252125" y="2728575"/>
              <a:ext cx="1070379" cy="0"/>
            </a:xfrm>
            <a:prstGeom prst="line">
              <a:avLst/>
            </a:prstGeom>
            <a:noFill/>
            <a:ln w="28575">
              <a:solidFill>
                <a:schemeClr val="tx1"/>
              </a:solidFill>
              <a:round/>
              <a:headEnd/>
              <a:tailEnd type="arrow" w="med" len="med"/>
            </a:ln>
            <a:effectLst/>
          </p:spPr>
          <p:txBody>
            <a:bodyPr/>
            <a:lstStyle/>
            <a:p>
              <a:endParaRPr lang="ja-JP" altLang="en-US" sz="1600"/>
            </a:p>
          </p:txBody>
        </p:sp>
        <p:sp>
          <p:nvSpPr>
            <p:cNvPr id="68" name="Line 25"/>
            <p:cNvSpPr>
              <a:spLocks noChangeShapeType="1"/>
            </p:cNvSpPr>
            <p:nvPr/>
          </p:nvSpPr>
          <p:spPr bwMode="auto">
            <a:xfrm flipV="1">
              <a:off x="5322504" y="2665407"/>
              <a:ext cx="440785" cy="63167"/>
            </a:xfrm>
            <a:prstGeom prst="line">
              <a:avLst/>
            </a:prstGeom>
            <a:noFill/>
            <a:ln w="28575">
              <a:solidFill>
                <a:schemeClr val="tx1"/>
              </a:solidFill>
              <a:round/>
              <a:headEnd/>
              <a:tailEnd type="arrow" w="med" len="med"/>
            </a:ln>
            <a:effectLst/>
          </p:spPr>
          <p:txBody>
            <a:bodyPr/>
            <a:lstStyle/>
            <a:p>
              <a:endParaRPr lang="ja-JP" altLang="en-US" sz="1600"/>
            </a:p>
          </p:txBody>
        </p:sp>
        <p:sp>
          <p:nvSpPr>
            <p:cNvPr id="69" name="Line 26"/>
            <p:cNvSpPr>
              <a:spLocks noChangeShapeType="1"/>
            </p:cNvSpPr>
            <p:nvPr/>
          </p:nvSpPr>
          <p:spPr bwMode="auto">
            <a:xfrm>
              <a:off x="5322504" y="2728575"/>
              <a:ext cx="567120" cy="94404"/>
            </a:xfrm>
            <a:prstGeom prst="line">
              <a:avLst/>
            </a:prstGeom>
            <a:noFill/>
            <a:ln w="28575">
              <a:solidFill>
                <a:schemeClr val="tx1"/>
              </a:solidFill>
              <a:round/>
              <a:headEnd/>
              <a:tailEnd type="arrow" w="med" len="med"/>
            </a:ln>
            <a:effectLst/>
          </p:spPr>
          <p:txBody>
            <a:bodyPr/>
            <a:lstStyle/>
            <a:p>
              <a:endParaRPr lang="ja-JP" altLang="en-US" sz="1600"/>
            </a:p>
          </p:txBody>
        </p:sp>
        <p:sp>
          <p:nvSpPr>
            <p:cNvPr id="70" name="Line 27"/>
            <p:cNvSpPr>
              <a:spLocks noChangeShapeType="1"/>
            </p:cNvSpPr>
            <p:nvPr/>
          </p:nvSpPr>
          <p:spPr bwMode="auto">
            <a:xfrm>
              <a:off x="4252125" y="2728575"/>
              <a:ext cx="1479927" cy="251977"/>
            </a:xfrm>
            <a:prstGeom prst="line">
              <a:avLst/>
            </a:prstGeom>
            <a:noFill/>
            <a:ln w="28575">
              <a:solidFill>
                <a:schemeClr val="tx1"/>
              </a:solidFill>
              <a:round/>
              <a:headEnd/>
              <a:tailEnd type="arrow" w="med" len="med"/>
            </a:ln>
            <a:effectLst/>
          </p:spPr>
          <p:txBody>
            <a:bodyPr/>
            <a:lstStyle/>
            <a:p>
              <a:endParaRPr lang="ja-JP" altLang="en-US" sz="1600"/>
            </a:p>
          </p:txBody>
        </p:sp>
        <p:sp>
          <p:nvSpPr>
            <p:cNvPr id="71" name="Line 28"/>
            <p:cNvSpPr>
              <a:spLocks noChangeShapeType="1"/>
            </p:cNvSpPr>
            <p:nvPr/>
          </p:nvSpPr>
          <p:spPr bwMode="auto">
            <a:xfrm>
              <a:off x="4252125" y="2728575"/>
              <a:ext cx="1448690" cy="440785"/>
            </a:xfrm>
            <a:prstGeom prst="line">
              <a:avLst/>
            </a:prstGeom>
            <a:noFill/>
            <a:ln w="28575">
              <a:solidFill>
                <a:schemeClr val="tx1"/>
              </a:solidFill>
              <a:round/>
              <a:headEnd/>
              <a:tailEnd type="arrow" w="med" len="med"/>
            </a:ln>
            <a:effectLst/>
          </p:spPr>
          <p:txBody>
            <a:bodyPr/>
            <a:lstStyle/>
            <a:p>
              <a:endParaRPr lang="ja-JP" altLang="en-US" sz="1600"/>
            </a:p>
          </p:txBody>
        </p:sp>
        <p:sp>
          <p:nvSpPr>
            <p:cNvPr id="72" name="Rectangle 29"/>
            <p:cNvSpPr>
              <a:spLocks noChangeArrowheads="1"/>
            </p:cNvSpPr>
            <p:nvPr/>
          </p:nvSpPr>
          <p:spPr bwMode="auto">
            <a:xfrm>
              <a:off x="5669578" y="3075649"/>
              <a:ext cx="220046" cy="156878"/>
            </a:xfrm>
            <a:prstGeom prst="rect">
              <a:avLst/>
            </a:prstGeom>
            <a:noFill/>
            <a:ln w="9525">
              <a:noFill/>
              <a:miter lim="800000"/>
              <a:headEnd/>
              <a:tailEnd/>
            </a:ln>
            <a:effectLst/>
          </p:spPr>
          <p:txBody>
            <a:bodyPr wrap="none" anchor="ctr"/>
            <a:lstStyle/>
            <a:p>
              <a:r>
                <a:rPr lang="en-US" altLang="ja-JP" sz="1600">
                  <a:latin typeface="Symbol" pitchFamily="18" charset="2"/>
                </a:rPr>
                <a:t>m</a:t>
              </a:r>
              <a:r>
                <a:rPr lang="en-US" altLang="ja-JP" sz="1600" baseline="30000">
                  <a:latin typeface="Helvetica" pitchFamily="34" charset="0"/>
                </a:rPr>
                <a:t>+</a:t>
              </a:r>
            </a:p>
          </p:txBody>
        </p:sp>
        <p:sp>
          <p:nvSpPr>
            <p:cNvPr id="73" name="Rectangle 30"/>
            <p:cNvSpPr>
              <a:spLocks noChangeArrowheads="1"/>
            </p:cNvSpPr>
            <p:nvPr/>
          </p:nvSpPr>
          <p:spPr bwMode="auto">
            <a:xfrm>
              <a:off x="5763289" y="2886841"/>
              <a:ext cx="220045" cy="156878"/>
            </a:xfrm>
            <a:prstGeom prst="rect">
              <a:avLst/>
            </a:prstGeom>
            <a:noFill/>
            <a:ln w="9525">
              <a:noFill/>
              <a:miter lim="800000"/>
              <a:headEnd/>
              <a:tailEnd/>
            </a:ln>
            <a:effectLst/>
          </p:spPr>
          <p:txBody>
            <a:bodyPr wrap="none" anchor="ctr"/>
            <a:lstStyle/>
            <a:p>
              <a:r>
                <a:rPr lang="en-US" altLang="ja-JP" sz="1600">
                  <a:latin typeface="Symbol" pitchFamily="18" charset="2"/>
                </a:rPr>
                <a:t>p</a:t>
              </a:r>
              <a:r>
                <a:rPr lang="en-US" altLang="ja-JP" sz="1600" baseline="30000">
                  <a:latin typeface="Helvetica" pitchFamily="34" charset="0"/>
                </a:rPr>
                <a:t>-</a:t>
              </a:r>
            </a:p>
          </p:txBody>
        </p:sp>
        <p:sp>
          <p:nvSpPr>
            <p:cNvPr id="74" name="Rectangle 31"/>
            <p:cNvSpPr>
              <a:spLocks noChangeArrowheads="1"/>
            </p:cNvSpPr>
            <p:nvPr/>
          </p:nvSpPr>
          <p:spPr bwMode="auto">
            <a:xfrm>
              <a:off x="5889624" y="2728575"/>
              <a:ext cx="220045" cy="220046"/>
            </a:xfrm>
            <a:prstGeom prst="rect">
              <a:avLst/>
            </a:prstGeom>
            <a:noFill/>
            <a:ln w="9525">
              <a:noFill/>
              <a:miter lim="800000"/>
              <a:headEnd/>
              <a:tailEnd/>
            </a:ln>
            <a:effectLst/>
          </p:spPr>
          <p:txBody>
            <a:bodyPr wrap="none" anchor="ctr"/>
            <a:lstStyle/>
            <a:p>
              <a:r>
                <a:rPr lang="en-US" altLang="ja-JP" sz="1600">
                  <a:latin typeface="Bookman" pitchFamily="18" charset="0"/>
                </a:rPr>
                <a:t>K</a:t>
              </a:r>
              <a:r>
                <a:rPr lang="en-US" altLang="ja-JP" sz="1600" baseline="30000">
                  <a:latin typeface="Helvetica" pitchFamily="34" charset="0"/>
                </a:rPr>
                <a:t>+</a:t>
              </a:r>
            </a:p>
          </p:txBody>
        </p:sp>
        <p:sp>
          <p:nvSpPr>
            <p:cNvPr id="75" name="Rectangle 32"/>
            <p:cNvSpPr>
              <a:spLocks noChangeArrowheads="1"/>
            </p:cNvSpPr>
            <p:nvPr/>
          </p:nvSpPr>
          <p:spPr bwMode="auto">
            <a:xfrm>
              <a:off x="5795220" y="2571003"/>
              <a:ext cx="220045" cy="156878"/>
            </a:xfrm>
            <a:prstGeom prst="rect">
              <a:avLst/>
            </a:prstGeom>
            <a:noFill/>
            <a:ln w="9525">
              <a:noFill/>
              <a:miter lim="800000"/>
              <a:headEnd/>
              <a:tailEnd/>
            </a:ln>
            <a:effectLst/>
          </p:spPr>
          <p:txBody>
            <a:bodyPr wrap="none" anchor="ctr"/>
            <a:lstStyle/>
            <a:p>
              <a:r>
                <a:rPr lang="en-US" altLang="ja-JP" sz="1600">
                  <a:latin typeface="Symbol" pitchFamily="18" charset="2"/>
                </a:rPr>
                <a:t>p</a:t>
              </a:r>
              <a:r>
                <a:rPr lang="en-US" altLang="ja-JP" sz="1600" baseline="30000">
                  <a:latin typeface="Helvetica" pitchFamily="34" charset="0"/>
                </a:rPr>
                <a:t>-</a:t>
              </a:r>
            </a:p>
          </p:txBody>
        </p:sp>
        <p:graphicFrame>
          <p:nvGraphicFramePr>
            <p:cNvPr id="76" name="Object 33"/>
            <p:cNvGraphicFramePr>
              <a:graphicFrameLocks noChangeAspect="1"/>
            </p:cNvGraphicFramePr>
            <p:nvPr/>
          </p:nvGraphicFramePr>
          <p:xfrm>
            <a:off x="5208663" y="2476598"/>
            <a:ext cx="177008" cy="188114"/>
          </p:xfrm>
          <a:graphic>
            <a:graphicData uri="http://schemas.openxmlformats.org/presentationml/2006/ole">
              <mc:AlternateContent xmlns:mc="http://schemas.openxmlformats.org/markup-compatibility/2006">
                <mc:Choice xmlns:v="urn:schemas-microsoft-com:vml" Requires="v">
                  <p:oleObj spid="_x0000_s1730" name="数式" r:id="rId4" imgW="215806" imgH="228501" progId="Equation.3">
                    <p:embed/>
                  </p:oleObj>
                </mc:Choice>
                <mc:Fallback>
                  <p:oleObj name="数式" r:id="rId4" imgW="215806" imgH="22850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8663" y="2476598"/>
                          <a:ext cx="177008" cy="188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7" name="Rectangle 34"/>
            <p:cNvSpPr>
              <a:spLocks noChangeArrowheads="1"/>
            </p:cNvSpPr>
            <p:nvPr/>
          </p:nvSpPr>
          <p:spPr bwMode="auto">
            <a:xfrm>
              <a:off x="4787314" y="2507835"/>
              <a:ext cx="220045" cy="156878"/>
            </a:xfrm>
            <a:prstGeom prst="rect">
              <a:avLst/>
            </a:prstGeom>
            <a:noFill/>
            <a:ln w="9525">
              <a:noFill/>
              <a:miter lim="800000"/>
              <a:headEnd/>
              <a:tailEnd/>
            </a:ln>
            <a:effectLst/>
          </p:spPr>
          <p:txBody>
            <a:bodyPr wrap="none" anchor="ctr"/>
            <a:lstStyle/>
            <a:p>
              <a:r>
                <a:rPr lang="en-US" altLang="ja-JP" sz="1600">
                  <a:latin typeface="Symbol" pitchFamily="18" charset="2"/>
                </a:rPr>
                <a:t>n</a:t>
              </a:r>
              <a:r>
                <a:rPr lang="en-US" altLang="ja-JP" sz="1600" baseline="-25000">
                  <a:latin typeface="Symbol" pitchFamily="18" charset="2"/>
                </a:rPr>
                <a:t>m</a:t>
              </a:r>
            </a:p>
          </p:txBody>
        </p:sp>
        <p:sp>
          <p:nvSpPr>
            <p:cNvPr id="78" name="Line 35"/>
            <p:cNvSpPr>
              <a:spLocks noChangeShapeType="1"/>
            </p:cNvSpPr>
            <p:nvPr/>
          </p:nvSpPr>
          <p:spPr bwMode="auto">
            <a:xfrm flipV="1">
              <a:off x="3685699" y="2098981"/>
              <a:ext cx="1322355" cy="315144"/>
            </a:xfrm>
            <a:prstGeom prst="line">
              <a:avLst/>
            </a:prstGeom>
            <a:noFill/>
            <a:ln w="38100">
              <a:solidFill>
                <a:srgbClr val="3366FF"/>
              </a:solidFill>
              <a:round/>
              <a:headEnd/>
              <a:tailEnd type="arrow" w="med" len="med"/>
            </a:ln>
            <a:effectLst/>
          </p:spPr>
          <p:txBody>
            <a:bodyPr/>
            <a:lstStyle/>
            <a:p>
              <a:endParaRPr lang="ja-JP" altLang="en-US" sz="1600"/>
            </a:p>
          </p:txBody>
        </p:sp>
        <p:grpSp>
          <p:nvGrpSpPr>
            <p:cNvPr id="3" name="Group 36"/>
            <p:cNvGrpSpPr>
              <a:grpSpLocks/>
            </p:cNvGrpSpPr>
            <p:nvPr/>
          </p:nvGrpSpPr>
          <p:grpSpPr bwMode="auto">
            <a:xfrm>
              <a:off x="4220888" y="1847005"/>
              <a:ext cx="220045" cy="346382"/>
              <a:chOff x="340" y="618"/>
              <a:chExt cx="317" cy="499"/>
            </a:xfrm>
          </p:grpSpPr>
          <p:sp>
            <p:nvSpPr>
              <p:cNvPr id="87" name="Rectangle 37"/>
              <p:cNvSpPr>
                <a:spLocks noChangeArrowheads="1"/>
              </p:cNvSpPr>
              <p:nvPr/>
            </p:nvSpPr>
            <p:spPr bwMode="auto">
              <a:xfrm>
                <a:off x="340" y="754"/>
                <a:ext cx="317" cy="363"/>
              </a:xfrm>
              <a:prstGeom prst="rect">
                <a:avLst/>
              </a:prstGeom>
              <a:noFill/>
              <a:ln w="9525">
                <a:noFill/>
                <a:miter lim="800000"/>
                <a:headEnd/>
                <a:tailEnd/>
              </a:ln>
              <a:effectLst/>
            </p:spPr>
            <p:txBody>
              <a:bodyPr wrap="none" anchor="ctr"/>
              <a:lstStyle/>
              <a:p>
                <a:r>
                  <a:rPr lang="en-US" altLang="ja-JP" sz="1600" b="1">
                    <a:solidFill>
                      <a:srgbClr val="0000FF"/>
                    </a:solidFill>
                    <a:latin typeface="Bookman" pitchFamily="18" charset="0"/>
                  </a:rPr>
                  <a:t>B</a:t>
                </a:r>
                <a:r>
                  <a:rPr lang="en-US" altLang="ja-JP" sz="1600" b="1" baseline="30000">
                    <a:solidFill>
                      <a:srgbClr val="0000FF"/>
                    </a:solidFill>
                    <a:latin typeface="Bookman" pitchFamily="18" charset="0"/>
                  </a:rPr>
                  <a:t>0</a:t>
                </a:r>
              </a:p>
            </p:txBody>
          </p:sp>
          <p:sp>
            <p:nvSpPr>
              <p:cNvPr id="88" name="Rectangle 38"/>
              <p:cNvSpPr>
                <a:spLocks noChangeArrowheads="1"/>
              </p:cNvSpPr>
              <p:nvPr/>
            </p:nvSpPr>
            <p:spPr bwMode="auto">
              <a:xfrm>
                <a:off x="385" y="618"/>
                <a:ext cx="226" cy="181"/>
              </a:xfrm>
              <a:prstGeom prst="rect">
                <a:avLst/>
              </a:prstGeom>
              <a:noFill/>
              <a:ln w="9525">
                <a:noFill/>
                <a:miter lim="800000"/>
                <a:headEnd/>
                <a:tailEnd/>
              </a:ln>
              <a:effectLst/>
            </p:spPr>
            <p:txBody>
              <a:bodyPr wrap="none" anchor="ctr"/>
              <a:lstStyle/>
              <a:p>
                <a:r>
                  <a:rPr lang="en-US" altLang="ja-JP" sz="1600" b="1">
                    <a:solidFill>
                      <a:srgbClr val="0000FF"/>
                    </a:solidFill>
                    <a:latin typeface="Bookman" pitchFamily="18" charset="0"/>
                  </a:rPr>
                  <a:t>_</a:t>
                </a:r>
                <a:endParaRPr lang="en-US" altLang="ja-JP" sz="1600" b="1" baseline="30000">
                  <a:solidFill>
                    <a:srgbClr val="0000FF"/>
                  </a:solidFill>
                  <a:latin typeface="Bookman" pitchFamily="18" charset="0"/>
                </a:endParaRPr>
              </a:p>
            </p:txBody>
          </p:sp>
        </p:grpSp>
        <p:sp>
          <p:nvSpPr>
            <p:cNvPr id="80" name="Line 39"/>
            <p:cNvSpPr>
              <a:spLocks noChangeShapeType="1"/>
            </p:cNvSpPr>
            <p:nvPr/>
          </p:nvSpPr>
          <p:spPr bwMode="auto">
            <a:xfrm>
              <a:off x="5008054" y="2004577"/>
              <a:ext cx="0" cy="1385523"/>
            </a:xfrm>
            <a:prstGeom prst="line">
              <a:avLst/>
            </a:prstGeom>
            <a:noFill/>
            <a:ln w="25400">
              <a:solidFill>
                <a:srgbClr val="FF0000"/>
              </a:solidFill>
              <a:prstDash val="dash"/>
              <a:round/>
              <a:headEnd/>
              <a:tailEnd/>
            </a:ln>
            <a:effectLst/>
          </p:spPr>
          <p:txBody>
            <a:bodyPr/>
            <a:lstStyle/>
            <a:p>
              <a:endParaRPr lang="ja-JP" altLang="en-US" sz="1600"/>
            </a:p>
          </p:txBody>
        </p:sp>
        <p:sp>
          <p:nvSpPr>
            <p:cNvPr id="81" name="Rectangle 40"/>
            <p:cNvSpPr>
              <a:spLocks noChangeArrowheads="1"/>
            </p:cNvSpPr>
            <p:nvPr/>
          </p:nvSpPr>
          <p:spPr bwMode="auto">
            <a:xfrm>
              <a:off x="4220888" y="2822979"/>
              <a:ext cx="220045" cy="251977"/>
            </a:xfrm>
            <a:prstGeom prst="rect">
              <a:avLst/>
            </a:prstGeom>
            <a:noFill/>
            <a:ln w="9525">
              <a:noFill/>
              <a:miter lim="800000"/>
              <a:headEnd/>
              <a:tailEnd/>
            </a:ln>
            <a:effectLst/>
          </p:spPr>
          <p:txBody>
            <a:bodyPr wrap="none" anchor="ctr"/>
            <a:lstStyle/>
            <a:p>
              <a:r>
                <a:rPr lang="en-US" altLang="ja-JP" sz="1600" b="1">
                  <a:solidFill>
                    <a:srgbClr val="FF33CC"/>
                  </a:solidFill>
                  <a:latin typeface="Bookman" pitchFamily="18" charset="0"/>
                </a:rPr>
                <a:t>B</a:t>
              </a:r>
              <a:r>
                <a:rPr lang="en-US" altLang="ja-JP" sz="1600" b="1" baseline="30000">
                  <a:solidFill>
                    <a:srgbClr val="FF33CC"/>
                  </a:solidFill>
                  <a:latin typeface="Bookman" pitchFamily="18" charset="0"/>
                </a:rPr>
                <a:t>0</a:t>
              </a:r>
            </a:p>
          </p:txBody>
        </p:sp>
        <p:sp>
          <p:nvSpPr>
            <p:cNvPr id="82" name="Rectangle 41"/>
            <p:cNvSpPr>
              <a:spLocks noChangeArrowheads="1"/>
            </p:cNvSpPr>
            <p:nvPr/>
          </p:nvSpPr>
          <p:spPr bwMode="auto">
            <a:xfrm>
              <a:off x="4913650" y="1752600"/>
              <a:ext cx="1510470" cy="692761"/>
            </a:xfrm>
            <a:prstGeom prst="rect">
              <a:avLst/>
            </a:prstGeom>
            <a:noFill/>
            <a:ln w="38100">
              <a:solidFill>
                <a:srgbClr val="00FF00"/>
              </a:solidFill>
              <a:miter lim="800000"/>
              <a:headEnd/>
              <a:tailEnd/>
            </a:ln>
            <a:effectLst/>
          </p:spPr>
          <p:txBody>
            <a:bodyPr wrap="none" anchor="ctr"/>
            <a:lstStyle/>
            <a:p>
              <a:endParaRPr lang="ja-JP" altLang="en-US" sz="1600"/>
            </a:p>
          </p:txBody>
        </p:sp>
        <p:graphicFrame>
          <p:nvGraphicFramePr>
            <p:cNvPr id="83" name="Object 42"/>
            <p:cNvGraphicFramePr>
              <a:graphicFrameLocks noChangeAspect="1"/>
            </p:cNvGraphicFramePr>
            <p:nvPr/>
          </p:nvGraphicFramePr>
          <p:xfrm>
            <a:off x="5070527" y="3421336"/>
            <a:ext cx="610852" cy="366511"/>
          </p:xfrm>
          <a:graphic>
            <a:graphicData uri="http://schemas.openxmlformats.org/presentationml/2006/ole">
              <mc:AlternateContent xmlns:mc="http://schemas.openxmlformats.org/markup-compatibility/2006">
                <mc:Choice xmlns:v="urn:schemas-microsoft-com:vml" Requires="v">
                  <p:oleObj spid="_x0000_s1731" name="数式" r:id="rId6" imgW="1397000" imgH="838200" progId="Equation.3">
                    <p:embed/>
                  </p:oleObj>
                </mc:Choice>
                <mc:Fallback>
                  <p:oleObj name="数式" r:id="rId6" imgW="1397000" imgH="838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0527" y="3421336"/>
                          <a:ext cx="610852" cy="36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4" name="Rectangle 43"/>
            <p:cNvSpPr>
              <a:spLocks noChangeArrowheads="1"/>
            </p:cNvSpPr>
            <p:nvPr/>
          </p:nvSpPr>
          <p:spPr bwMode="auto">
            <a:xfrm>
              <a:off x="4220194" y="3358169"/>
              <a:ext cx="787166" cy="345687"/>
            </a:xfrm>
            <a:prstGeom prst="rect">
              <a:avLst/>
            </a:prstGeom>
            <a:noFill/>
            <a:ln w="9525">
              <a:noFill/>
              <a:miter lim="800000"/>
              <a:headEnd/>
              <a:tailEnd/>
            </a:ln>
            <a:effectLst/>
          </p:spPr>
          <p:txBody>
            <a:bodyPr wrap="none" anchor="ctr"/>
            <a:lstStyle/>
            <a:p>
              <a:pPr algn="r"/>
              <a:r>
                <a:rPr lang="en-US" altLang="ja-JP" sz="1600" b="1">
                  <a:solidFill>
                    <a:srgbClr val="FF0000"/>
                  </a:solidFill>
                  <a:latin typeface="Symbol" pitchFamily="18" charset="2"/>
                </a:rPr>
                <a:t>D</a:t>
              </a:r>
              <a:r>
                <a:rPr lang="en-US" altLang="ja-JP" sz="1600" b="1">
                  <a:solidFill>
                    <a:srgbClr val="FF0000"/>
                  </a:solidFill>
                  <a:latin typeface="Arial" pitchFamily="34" charset="0"/>
                </a:rPr>
                <a:t>z ~ 200</a:t>
              </a:r>
              <a:r>
                <a:rPr lang="en-US" altLang="ja-JP" sz="1600" b="1">
                  <a:solidFill>
                    <a:srgbClr val="FF0000"/>
                  </a:solidFill>
                  <a:latin typeface="Symbol" pitchFamily="18" charset="2"/>
                </a:rPr>
                <a:t>m</a:t>
              </a:r>
              <a:r>
                <a:rPr lang="en-US" altLang="ja-JP" sz="1600" b="1">
                  <a:solidFill>
                    <a:srgbClr val="FF0000"/>
                  </a:solidFill>
                  <a:latin typeface="Arial" pitchFamily="34" charset="0"/>
                </a:rPr>
                <a:t>m</a:t>
              </a:r>
            </a:p>
          </p:txBody>
        </p:sp>
        <p:sp>
          <p:nvSpPr>
            <p:cNvPr id="85" name="Text Box 44"/>
            <p:cNvSpPr txBox="1">
              <a:spLocks noChangeArrowheads="1"/>
            </p:cNvSpPr>
            <p:nvPr/>
          </p:nvSpPr>
          <p:spPr bwMode="auto">
            <a:xfrm>
              <a:off x="6217957" y="2287790"/>
              <a:ext cx="278293" cy="212033"/>
            </a:xfrm>
            <a:prstGeom prst="rect">
              <a:avLst/>
            </a:prstGeom>
            <a:solidFill>
              <a:srgbClr val="00FF00"/>
            </a:solidFill>
            <a:ln w="9525">
              <a:noFill/>
              <a:miter lim="800000"/>
              <a:headEnd/>
              <a:tailEnd/>
            </a:ln>
            <a:effectLst/>
          </p:spPr>
          <p:txBody>
            <a:bodyPr wrap="none">
              <a:spAutoFit/>
            </a:bodyPr>
            <a:lstStyle/>
            <a:p>
              <a:r>
                <a:rPr lang="en-US" altLang="ja-JP" sz="1600" b="1" i="1">
                  <a:latin typeface="Arial" pitchFamily="34" charset="0"/>
                </a:rPr>
                <a:t>f</a:t>
              </a:r>
              <a:r>
                <a:rPr lang="en-US" altLang="ja-JP" sz="1600" b="1" i="1" baseline="-25000">
                  <a:latin typeface="Arial" pitchFamily="34" charset="0"/>
                </a:rPr>
                <a:t>CP</a:t>
              </a:r>
              <a:endParaRPr lang="en-US" altLang="ja-JP" sz="1600" b="1">
                <a:latin typeface="Arial" pitchFamily="34" charset="0"/>
              </a:endParaRPr>
            </a:p>
          </p:txBody>
        </p:sp>
        <p:sp>
          <p:nvSpPr>
            <p:cNvPr id="86" name="Text Box 45"/>
            <p:cNvSpPr txBox="1">
              <a:spLocks noChangeArrowheads="1"/>
            </p:cNvSpPr>
            <p:nvPr/>
          </p:nvSpPr>
          <p:spPr bwMode="auto">
            <a:xfrm>
              <a:off x="6046502" y="3106192"/>
              <a:ext cx="730068" cy="212033"/>
            </a:xfrm>
            <a:prstGeom prst="rect">
              <a:avLst/>
            </a:prstGeom>
            <a:solidFill>
              <a:srgbClr val="FFFF00"/>
            </a:solidFill>
            <a:ln w="9525">
              <a:solidFill>
                <a:schemeClr val="tx1"/>
              </a:solidFill>
              <a:miter lim="800000"/>
              <a:headEnd/>
              <a:tailEnd/>
            </a:ln>
            <a:effectLst/>
          </p:spPr>
          <p:txBody>
            <a:bodyPr wrap="none">
              <a:spAutoFit/>
            </a:bodyPr>
            <a:lstStyle/>
            <a:p>
              <a:r>
                <a:rPr lang="en-US" altLang="ja-JP" sz="1600" b="1">
                  <a:latin typeface="Arial" pitchFamily="34" charset="0"/>
                </a:rPr>
                <a:t>Flavor tag</a:t>
              </a:r>
            </a:p>
          </p:txBody>
        </p:sp>
      </p:grpSp>
      <p:sp>
        <p:nvSpPr>
          <p:cNvPr id="90" name="角丸四角形 89"/>
          <p:cNvSpPr/>
          <p:nvPr/>
        </p:nvSpPr>
        <p:spPr>
          <a:xfrm>
            <a:off x="571472" y="1357298"/>
            <a:ext cx="4000528" cy="17145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altLang="ja-JP" dirty="0" smtClean="0"/>
              <a:t>General </a:t>
            </a:r>
            <a:r>
              <a:rPr lang="en-US" altLang="ja-JP" dirty="0" smtClean="0"/>
              <a:t>features in </a:t>
            </a:r>
            <a:r>
              <a:rPr lang="en-US" altLang="ja-JP" dirty="0" smtClean="0"/>
              <a:t>HEP experiment:</a:t>
            </a:r>
          </a:p>
          <a:p>
            <a:pPr>
              <a:buFont typeface="Wingdings" pitchFamily="2" charset="2"/>
              <a:buChar char="p"/>
            </a:pPr>
            <a:r>
              <a:rPr lang="en-US" altLang="ja-JP" dirty="0" smtClean="0"/>
              <a:t>measure trajectory and momentum of charged particle</a:t>
            </a:r>
          </a:p>
          <a:p>
            <a:pPr>
              <a:buFont typeface="Wingdings" pitchFamily="2" charset="2"/>
              <a:buChar char="p"/>
            </a:pPr>
            <a:r>
              <a:rPr lang="en-US" altLang="ja-JP" dirty="0" smtClean="0"/>
              <a:t>measure energy of gamma</a:t>
            </a:r>
          </a:p>
          <a:p>
            <a:pPr>
              <a:buFont typeface="Wingdings" pitchFamily="2" charset="2"/>
              <a:buChar char="p"/>
            </a:pPr>
            <a:r>
              <a:rPr lang="en-US" altLang="ja-JP" dirty="0" smtClean="0"/>
              <a:t>identify </a:t>
            </a:r>
            <a:r>
              <a:rPr lang="en-US" altLang="ja-JP" dirty="0" err="1" smtClean="0"/>
              <a:t>muon</a:t>
            </a:r>
            <a:endParaRPr lang="en-US" altLang="ja-JP" dirty="0" smtClean="0"/>
          </a:p>
          <a:p>
            <a:pPr>
              <a:buFont typeface="Wingdings" pitchFamily="2" charset="2"/>
              <a:buChar char="p"/>
            </a:pPr>
            <a:r>
              <a:rPr lang="en-US" altLang="ja-JP" dirty="0" smtClean="0"/>
              <a:t>…</a:t>
            </a:r>
          </a:p>
        </p:txBody>
      </p:sp>
      <p:sp>
        <p:nvSpPr>
          <p:cNvPr id="92" name="角丸四角形 91"/>
          <p:cNvSpPr/>
          <p:nvPr/>
        </p:nvSpPr>
        <p:spPr>
          <a:xfrm>
            <a:off x="4714876" y="1357298"/>
            <a:ext cx="4000528" cy="17145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altLang="ja-JP" dirty="0" smtClean="0"/>
              <a:t>+ Special features for B-physics</a:t>
            </a:r>
            <a:endParaRPr lang="en-US" altLang="ja-JP" dirty="0" smtClean="0"/>
          </a:p>
          <a:p>
            <a:pPr>
              <a:buFont typeface="Wingdings" pitchFamily="2" charset="2"/>
              <a:buChar char="p"/>
            </a:pPr>
            <a:r>
              <a:rPr lang="en-US" altLang="ja-JP" dirty="0" smtClean="0"/>
              <a:t>Measure </a:t>
            </a:r>
            <a:r>
              <a:rPr lang="en-US" altLang="ja-JP" dirty="0" smtClean="0"/>
              <a:t>the </a:t>
            </a:r>
            <a:r>
              <a:rPr lang="en-US" altLang="ja-JP" u="sng" dirty="0" smtClean="0"/>
              <a:t>decay </a:t>
            </a:r>
            <a:r>
              <a:rPr lang="en-US" altLang="ja-JP" u="sng" dirty="0" smtClean="0"/>
              <a:t>vertex position of B </a:t>
            </a:r>
            <a:r>
              <a:rPr lang="en-US" altLang="ja-JP" u="sng" dirty="0" smtClean="0"/>
              <a:t>meson (asymmetric beam energy)</a:t>
            </a:r>
            <a:endParaRPr lang="en-US" altLang="ja-JP" u="sng" dirty="0" smtClean="0"/>
          </a:p>
          <a:p>
            <a:pPr>
              <a:buFont typeface="Wingdings" pitchFamily="2" charset="2"/>
              <a:buChar char="p"/>
            </a:pPr>
            <a:r>
              <a:rPr lang="en-US" altLang="ja-JP" dirty="0"/>
              <a:t>Particle identification (K/</a:t>
            </a:r>
            <a:r>
              <a:rPr lang="en-US" altLang="ja-JP" dirty="0">
                <a:latin typeface="Symbol" pitchFamily="18" charset="2"/>
              </a:rPr>
              <a:t>p</a:t>
            </a:r>
            <a:r>
              <a:rPr lang="en-US" altLang="ja-JP" dirty="0"/>
              <a:t>)</a:t>
            </a:r>
          </a:p>
          <a:p>
            <a:pPr>
              <a:buFont typeface="Wingdings" pitchFamily="2" charset="2"/>
              <a:buChar char="p"/>
            </a:pPr>
            <a:r>
              <a:rPr lang="en-US" altLang="ja-JP" dirty="0" smtClean="0"/>
              <a:t>…</a:t>
            </a:r>
          </a:p>
          <a:p>
            <a:endParaRPr lang="en-US" altLang="ja-JP" dirty="0" smtClean="0"/>
          </a:p>
        </p:txBody>
      </p:sp>
    </p:spTree>
    <p:extLst>
      <p:ext uri="{BB962C8B-B14F-4D97-AF65-F5344CB8AC3E}">
        <p14:creationId xmlns:p14="http://schemas.microsoft.com/office/powerpoint/2010/main" val="38030341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日付プレースホルダー 2"/>
          <p:cNvSpPr>
            <a:spLocks noGrp="1"/>
          </p:cNvSpPr>
          <p:nvPr>
            <p:ph type="dt" sz="half" idx="10"/>
          </p:nvPr>
        </p:nvSpPr>
        <p:spPr/>
        <p:txBody>
          <a:bodyPr/>
          <a:lstStyle/>
          <a:p>
            <a:r>
              <a:rPr lang="en-US" altLang="ja-JP"/>
              <a:t>P780.02 Spring 2003 L14</a:t>
            </a:r>
          </a:p>
        </p:txBody>
      </p:sp>
      <p:sp>
        <p:nvSpPr>
          <p:cNvPr id="28" name="フッター プレースホルダー 3"/>
          <p:cNvSpPr>
            <a:spLocks noGrp="1"/>
          </p:cNvSpPr>
          <p:nvPr>
            <p:ph type="ftr" sz="quarter" idx="11"/>
          </p:nvPr>
        </p:nvSpPr>
        <p:spPr/>
        <p:txBody>
          <a:bodyPr/>
          <a:lstStyle/>
          <a:p>
            <a:r>
              <a:rPr lang="en-US" altLang="ja-JP"/>
              <a:t>Richard Kass</a:t>
            </a:r>
          </a:p>
        </p:txBody>
      </p:sp>
      <p:sp>
        <p:nvSpPr>
          <p:cNvPr id="86018" name="Rectangle 2"/>
          <p:cNvSpPr>
            <a:spLocks noGrp="1" noChangeArrowheads="1"/>
          </p:cNvSpPr>
          <p:nvPr>
            <p:ph type="title"/>
          </p:nvPr>
        </p:nvSpPr>
        <p:spPr>
          <a:xfrm>
            <a:off x="600075" y="295275"/>
            <a:ext cx="7772400" cy="342900"/>
          </a:xfrm>
        </p:spPr>
        <p:txBody>
          <a:bodyPr>
            <a:normAutofit fontScale="90000"/>
          </a:bodyPr>
          <a:lstStyle/>
          <a:p>
            <a:r>
              <a:rPr lang="en-US" altLang="ja-JP" sz="3200">
                <a:solidFill>
                  <a:schemeClr val="accent2"/>
                </a:solidFill>
                <a:ea typeface="ＭＳ Ｐゴシック" pitchFamily="50" charset="-128"/>
              </a:rPr>
              <a:t>Why Do We Need an Asymmetric Collider?</a:t>
            </a:r>
          </a:p>
        </p:txBody>
      </p:sp>
      <p:sp>
        <p:nvSpPr>
          <p:cNvPr id="86019" name="Text Box 3"/>
          <p:cNvSpPr txBox="1">
            <a:spLocks noChangeArrowheads="1"/>
          </p:cNvSpPr>
          <p:nvPr/>
        </p:nvSpPr>
        <p:spPr bwMode="auto">
          <a:xfrm>
            <a:off x="0" y="681038"/>
            <a:ext cx="86106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b="0">
                <a:solidFill>
                  <a:srgbClr val="CC0000"/>
                </a:solidFill>
                <a:ea typeface="ＭＳ Ｐゴシック" pitchFamily="50" charset="-128"/>
              </a:rPr>
              <a:t>In order to measure time we must measure distance: t=L/v.</a:t>
            </a:r>
          </a:p>
          <a:p>
            <a:r>
              <a:rPr lang="en-US" altLang="ja-JP" sz="2000" b="0">
                <a:ea typeface="ＭＳ Ｐゴシック" pitchFamily="50" charset="-128"/>
              </a:rPr>
              <a:t>How far do B mesons travel after being produced by the Y(4S) (at rest) </a:t>
            </a:r>
          </a:p>
          <a:p>
            <a:r>
              <a:rPr lang="en-US" altLang="ja-JP" sz="2000" b="0">
                <a:ea typeface="ＭＳ Ｐゴシック" pitchFamily="50" charset="-128"/>
              </a:rPr>
              <a:t>at a symmetric e</a:t>
            </a:r>
            <a:r>
              <a:rPr lang="en-US" altLang="ja-JP" sz="2000" b="0" baseline="30000">
                <a:ea typeface="ＭＳ Ｐゴシック" pitchFamily="50" charset="-128"/>
              </a:rPr>
              <a:t>+</a:t>
            </a:r>
            <a:r>
              <a:rPr lang="en-US" altLang="ja-JP" sz="2000" b="0">
                <a:ea typeface="ＭＳ Ｐゴシック" pitchFamily="50" charset="-128"/>
              </a:rPr>
              <a:t>e</a:t>
            </a:r>
            <a:r>
              <a:rPr lang="en-US" altLang="ja-JP" sz="2000" b="0" baseline="30000">
                <a:ea typeface="ＭＳ Ｐゴシック" pitchFamily="50" charset="-128"/>
              </a:rPr>
              <a:t>-</a:t>
            </a:r>
            <a:r>
              <a:rPr lang="en-US" altLang="ja-JP" sz="2000" b="0">
                <a:ea typeface="ＭＳ Ｐゴシック" pitchFamily="50" charset="-128"/>
              </a:rPr>
              <a:t> collider? </a:t>
            </a:r>
          </a:p>
          <a:p>
            <a:r>
              <a:rPr lang="en-US" altLang="ja-JP" sz="2000" b="0">
                <a:ea typeface="ＭＳ Ｐゴシック" pitchFamily="50" charset="-128"/>
              </a:rPr>
              <a:t>At a symmetric collider we have for the B mesons from Y(4S) decay:</a:t>
            </a:r>
          </a:p>
          <a:p>
            <a:r>
              <a:rPr lang="en-US" altLang="ja-JP" sz="2000" b="0">
                <a:ea typeface="ＭＳ Ｐゴシック" pitchFamily="50" charset="-128"/>
              </a:rPr>
              <a:t>p</a:t>
            </a:r>
            <a:r>
              <a:rPr lang="en-US" altLang="ja-JP" sz="2000" b="0" baseline="-25000">
                <a:ea typeface="ＭＳ Ｐゴシック" pitchFamily="50" charset="-128"/>
              </a:rPr>
              <a:t>lab</a:t>
            </a:r>
            <a:r>
              <a:rPr lang="en-US" altLang="ja-JP" sz="2000" b="0">
                <a:ea typeface="ＭＳ Ｐゴシック" pitchFamily="50" charset="-128"/>
              </a:rPr>
              <a:t> =0.3 GeV, m</a:t>
            </a:r>
            <a:r>
              <a:rPr lang="en-US" altLang="ja-JP" sz="2000" b="0" baseline="-25000">
                <a:ea typeface="ＭＳ Ｐゴシック" pitchFamily="50" charset="-128"/>
              </a:rPr>
              <a:t>B</a:t>
            </a:r>
            <a:r>
              <a:rPr lang="en-US" altLang="ja-JP" sz="2000" b="0">
                <a:ea typeface="ＭＳ Ｐゴシック" pitchFamily="50" charset="-128"/>
              </a:rPr>
              <a:t>=5.28 GeV</a:t>
            </a:r>
          </a:p>
          <a:p>
            <a:r>
              <a:rPr lang="en-US" altLang="ja-JP" sz="2000" b="0">
                <a:ea typeface="ＭＳ Ｐゴシック" pitchFamily="50" charset="-128"/>
              </a:rPr>
              <a:t>Average flight distance &lt;L&gt;= (</a:t>
            </a:r>
            <a:r>
              <a:rPr lang="en-US" altLang="ja-JP" sz="2000" b="0">
                <a:latin typeface="Symbol" pitchFamily="18" charset="2"/>
                <a:ea typeface="ＭＳ Ｐゴシック" pitchFamily="50" charset="-128"/>
              </a:rPr>
              <a:t>bg</a:t>
            </a:r>
            <a:r>
              <a:rPr lang="en-US" altLang="ja-JP" sz="2000" b="0">
                <a:ea typeface="ＭＳ Ｐゴシック" pitchFamily="50" charset="-128"/>
              </a:rPr>
              <a:t>)c</a:t>
            </a:r>
            <a:r>
              <a:rPr lang="en-US" altLang="ja-JP" sz="2000" b="0">
                <a:latin typeface="Symbol" pitchFamily="18" charset="2"/>
                <a:ea typeface="ＭＳ Ｐゴシック" pitchFamily="50" charset="-128"/>
              </a:rPr>
              <a:t>t</a:t>
            </a:r>
            <a:r>
              <a:rPr lang="en-US" altLang="ja-JP" sz="2000" b="0" baseline="-25000">
                <a:ea typeface="ＭＳ Ｐゴシック" pitchFamily="50" charset="-128"/>
              </a:rPr>
              <a:t>B</a:t>
            </a:r>
            <a:r>
              <a:rPr lang="en-US" altLang="ja-JP" sz="2000" b="0">
                <a:ea typeface="ＭＳ Ｐゴシック" pitchFamily="50" charset="-128"/>
              </a:rPr>
              <a:t>= (p/m)(468</a:t>
            </a:r>
            <a:r>
              <a:rPr lang="en-US" altLang="ja-JP" sz="2000" b="0">
                <a:latin typeface="Symbol" pitchFamily="18" charset="2"/>
                <a:ea typeface="ＭＳ Ｐゴシック" pitchFamily="50" charset="-128"/>
              </a:rPr>
              <a:t>m</a:t>
            </a:r>
            <a:r>
              <a:rPr lang="en-US" altLang="ja-JP" sz="2000" b="0">
                <a:ea typeface="ＭＳ Ｐゴシック" pitchFamily="50" charset="-128"/>
              </a:rPr>
              <a:t>m)=(0.3/5.28)(468</a:t>
            </a:r>
            <a:r>
              <a:rPr lang="en-US" altLang="ja-JP" sz="2000" b="0">
                <a:latin typeface="Symbol" pitchFamily="18" charset="2"/>
                <a:ea typeface="ＭＳ Ｐゴシック" pitchFamily="50" charset="-128"/>
              </a:rPr>
              <a:t>m</a:t>
            </a:r>
            <a:r>
              <a:rPr lang="en-US" altLang="ja-JP" sz="2000" b="0">
                <a:ea typeface="ＭＳ Ｐゴシック" pitchFamily="50" charset="-128"/>
              </a:rPr>
              <a:t>m)=(27</a:t>
            </a:r>
            <a:r>
              <a:rPr lang="en-US" altLang="ja-JP" sz="2000" b="0">
                <a:latin typeface="Symbol" pitchFamily="18" charset="2"/>
                <a:ea typeface="ＭＳ Ｐゴシック" pitchFamily="50" charset="-128"/>
              </a:rPr>
              <a:t>m</a:t>
            </a:r>
            <a:r>
              <a:rPr lang="en-US" altLang="ja-JP" sz="2000" b="0">
                <a:ea typeface="ＭＳ Ｐゴシック" pitchFamily="50" charset="-128"/>
              </a:rPr>
              <a:t>m)</a:t>
            </a:r>
          </a:p>
          <a:p>
            <a:r>
              <a:rPr lang="en-US" altLang="ja-JP" sz="2000" b="0">
                <a:solidFill>
                  <a:srgbClr val="CC0000"/>
                </a:solidFill>
                <a:ea typeface="ＭＳ Ｐゴシック" pitchFamily="50" charset="-128"/>
              </a:rPr>
              <a:t>This is too small to measure!!</a:t>
            </a:r>
          </a:p>
        </p:txBody>
      </p:sp>
      <p:sp>
        <p:nvSpPr>
          <p:cNvPr id="86020" name="Text Box 4"/>
          <p:cNvSpPr txBox="1">
            <a:spLocks noChangeArrowheads="1"/>
          </p:cNvSpPr>
          <p:nvPr/>
        </p:nvSpPr>
        <p:spPr bwMode="auto">
          <a:xfrm>
            <a:off x="0" y="2924175"/>
            <a:ext cx="877003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b="0" u="sng" dirty="0">
                <a:solidFill>
                  <a:srgbClr val="CC0000"/>
                </a:solidFill>
                <a:ea typeface="ＭＳ Ｐゴシック" pitchFamily="50" charset="-128"/>
              </a:rPr>
              <a:t>If the beams have unequal energies then the entire system is Lorentz Boosted:</a:t>
            </a:r>
          </a:p>
          <a:p>
            <a:r>
              <a:rPr lang="en-US" altLang="ja-JP" sz="2000" b="0" dirty="0" err="1">
                <a:solidFill>
                  <a:srgbClr val="CC0000"/>
                </a:solidFill>
                <a:latin typeface="Symbol" pitchFamily="18" charset="2"/>
                <a:ea typeface="ＭＳ Ｐゴシック" pitchFamily="50" charset="-128"/>
              </a:rPr>
              <a:t>bg</a:t>
            </a:r>
            <a:r>
              <a:rPr lang="en-US" altLang="ja-JP" sz="2000" b="0" dirty="0">
                <a:solidFill>
                  <a:srgbClr val="CC0000"/>
                </a:solidFill>
                <a:latin typeface="Symbol" pitchFamily="18" charset="2"/>
                <a:ea typeface="ＭＳ Ｐゴシック" pitchFamily="50" charset="-128"/>
              </a:rPr>
              <a:t> </a:t>
            </a:r>
            <a:r>
              <a:rPr lang="en-US" altLang="ja-JP" sz="2000" b="0" dirty="0">
                <a:solidFill>
                  <a:srgbClr val="CC0000"/>
                </a:solidFill>
                <a:ea typeface="ＭＳ Ｐゴシック" pitchFamily="50" charset="-128"/>
              </a:rPr>
              <a:t>= </a:t>
            </a:r>
            <a:r>
              <a:rPr lang="en-US" altLang="ja-JP" sz="2000" b="0" dirty="0" err="1">
                <a:solidFill>
                  <a:srgbClr val="CC0000"/>
                </a:solidFill>
                <a:ea typeface="ＭＳ Ｐゴシック" pitchFamily="50" charset="-128"/>
              </a:rPr>
              <a:t>p</a:t>
            </a:r>
            <a:r>
              <a:rPr lang="en-US" altLang="ja-JP" sz="2000" b="0" baseline="-25000" dirty="0" err="1">
                <a:solidFill>
                  <a:srgbClr val="CC0000"/>
                </a:solidFill>
                <a:ea typeface="ＭＳ Ｐゴシック" pitchFamily="50" charset="-128"/>
              </a:rPr>
              <a:t>lab</a:t>
            </a:r>
            <a:r>
              <a:rPr lang="en-US" altLang="ja-JP" sz="2000" b="0" dirty="0">
                <a:solidFill>
                  <a:srgbClr val="CC0000"/>
                </a:solidFill>
                <a:ea typeface="ＭＳ Ｐゴシック" pitchFamily="50" charset="-128"/>
              </a:rPr>
              <a:t> /</a:t>
            </a:r>
            <a:r>
              <a:rPr lang="en-US" altLang="ja-JP" sz="2000" b="0" dirty="0" err="1">
                <a:solidFill>
                  <a:srgbClr val="CC0000"/>
                </a:solidFill>
                <a:ea typeface="ＭＳ Ｐゴシック" pitchFamily="50" charset="-128"/>
              </a:rPr>
              <a:t>E</a:t>
            </a:r>
            <a:r>
              <a:rPr lang="en-US" altLang="ja-JP" sz="2000" b="0" baseline="-25000" dirty="0" err="1">
                <a:solidFill>
                  <a:srgbClr val="CC0000"/>
                </a:solidFill>
                <a:ea typeface="ＭＳ Ｐゴシック" pitchFamily="50" charset="-128"/>
              </a:rPr>
              <a:t>cm</a:t>
            </a:r>
            <a:r>
              <a:rPr lang="en-US" altLang="ja-JP" sz="2000" b="0" dirty="0">
                <a:solidFill>
                  <a:srgbClr val="CC0000"/>
                </a:solidFill>
                <a:ea typeface="ＭＳ Ｐゴシック" pitchFamily="50" charset="-128"/>
              </a:rPr>
              <a:t>=(</a:t>
            </a:r>
            <a:r>
              <a:rPr lang="en-US" altLang="ja-JP" sz="2000" b="0" dirty="0" err="1">
                <a:solidFill>
                  <a:srgbClr val="CC0000"/>
                </a:solidFill>
                <a:ea typeface="ＭＳ Ｐゴシック" pitchFamily="50" charset="-128"/>
              </a:rPr>
              <a:t>p</a:t>
            </a:r>
            <a:r>
              <a:rPr lang="en-US" altLang="ja-JP" sz="2000" b="0" baseline="-25000" dirty="0" err="1">
                <a:solidFill>
                  <a:srgbClr val="CC0000"/>
                </a:solidFill>
                <a:ea typeface="ＭＳ Ｐゴシック" pitchFamily="50" charset="-128"/>
              </a:rPr>
              <a:t>high</a:t>
            </a:r>
            <a:r>
              <a:rPr lang="en-US" altLang="ja-JP" sz="2000" b="0" dirty="0">
                <a:solidFill>
                  <a:srgbClr val="CC0000"/>
                </a:solidFill>
                <a:ea typeface="ＭＳ Ｐゴシック" pitchFamily="50" charset="-128"/>
              </a:rPr>
              <a:t>-p</a:t>
            </a:r>
            <a:r>
              <a:rPr lang="en-US" altLang="ja-JP" sz="2000" b="0" baseline="-25000" dirty="0">
                <a:solidFill>
                  <a:srgbClr val="CC0000"/>
                </a:solidFill>
                <a:ea typeface="ＭＳ Ｐゴシック" pitchFamily="50" charset="-128"/>
              </a:rPr>
              <a:t>low</a:t>
            </a:r>
            <a:r>
              <a:rPr lang="en-US" altLang="ja-JP" sz="2000" b="0" dirty="0">
                <a:solidFill>
                  <a:srgbClr val="CC0000"/>
                </a:solidFill>
                <a:ea typeface="ＭＳ Ｐゴシック" pitchFamily="50" charset="-128"/>
              </a:rPr>
              <a:t>)/</a:t>
            </a:r>
            <a:r>
              <a:rPr lang="en-US" altLang="ja-JP" sz="2000" b="0" dirty="0" err="1">
                <a:solidFill>
                  <a:srgbClr val="CC0000"/>
                </a:solidFill>
                <a:ea typeface="ＭＳ Ｐゴシック" pitchFamily="50" charset="-128"/>
              </a:rPr>
              <a:t>E</a:t>
            </a:r>
            <a:r>
              <a:rPr lang="en-US" altLang="ja-JP" sz="2000" b="0" baseline="-25000" dirty="0" err="1">
                <a:solidFill>
                  <a:srgbClr val="CC0000"/>
                </a:solidFill>
                <a:ea typeface="ＭＳ Ｐゴシック" pitchFamily="50" charset="-128"/>
              </a:rPr>
              <a:t>cm</a:t>
            </a:r>
            <a:endParaRPr lang="en-US" altLang="ja-JP" sz="2000" b="0" dirty="0">
              <a:solidFill>
                <a:srgbClr val="CC0000"/>
              </a:solidFill>
              <a:ea typeface="ＭＳ Ｐゴシック" pitchFamily="50" charset="-128"/>
            </a:endParaRPr>
          </a:p>
          <a:p>
            <a:r>
              <a:rPr lang="en-US" altLang="ja-JP" sz="2000" b="0" dirty="0">
                <a:solidFill>
                  <a:srgbClr val="CC0000"/>
                </a:solidFill>
                <a:ea typeface="ＭＳ Ｐゴシック" pitchFamily="50" charset="-128"/>
              </a:rPr>
              <a:t>SLAC: 	9 GeV+3.1 </a:t>
            </a:r>
            <a:r>
              <a:rPr lang="en-US" altLang="ja-JP" sz="2000" b="0" dirty="0" err="1">
                <a:solidFill>
                  <a:srgbClr val="CC0000"/>
                </a:solidFill>
                <a:ea typeface="ＭＳ Ｐゴシック" pitchFamily="50" charset="-128"/>
              </a:rPr>
              <a:t>GeV</a:t>
            </a:r>
            <a:r>
              <a:rPr lang="en-US" altLang="ja-JP" sz="2000" b="0" dirty="0">
                <a:solidFill>
                  <a:srgbClr val="CC0000"/>
                </a:solidFill>
                <a:ea typeface="ＭＳ Ｐゴシック" pitchFamily="50" charset="-128"/>
              </a:rPr>
              <a:t>	</a:t>
            </a:r>
            <a:r>
              <a:rPr lang="en-US" altLang="ja-JP" sz="2000" b="0" dirty="0" err="1">
                <a:solidFill>
                  <a:srgbClr val="CC0000"/>
                </a:solidFill>
                <a:latin typeface="Symbol" pitchFamily="18" charset="2"/>
                <a:ea typeface="ＭＳ Ｐゴシック" pitchFamily="50" charset="-128"/>
              </a:rPr>
              <a:t>bg</a:t>
            </a:r>
            <a:r>
              <a:rPr lang="en-US" altLang="ja-JP" sz="2000" b="0" dirty="0">
                <a:solidFill>
                  <a:srgbClr val="CC0000"/>
                </a:solidFill>
                <a:ea typeface="ＭＳ Ｐゴシック" pitchFamily="50" charset="-128"/>
              </a:rPr>
              <a:t> = 0.55   &lt;L&gt;= 257</a:t>
            </a:r>
            <a:r>
              <a:rPr lang="en-US" altLang="ja-JP" sz="2000" b="0" dirty="0">
                <a:solidFill>
                  <a:srgbClr val="CC0000"/>
                </a:solidFill>
                <a:latin typeface="Symbol" pitchFamily="18" charset="2"/>
                <a:ea typeface="ＭＳ Ｐゴシック" pitchFamily="50" charset="-128"/>
              </a:rPr>
              <a:t>m</a:t>
            </a:r>
            <a:r>
              <a:rPr lang="en-US" altLang="ja-JP" sz="2000" b="0" dirty="0">
                <a:solidFill>
                  <a:srgbClr val="CC0000"/>
                </a:solidFill>
                <a:ea typeface="ＭＳ Ｐゴシック" pitchFamily="50" charset="-128"/>
              </a:rPr>
              <a:t>m</a:t>
            </a:r>
          </a:p>
          <a:p>
            <a:r>
              <a:rPr lang="en-US" altLang="ja-JP" sz="2000" b="0" dirty="0">
                <a:solidFill>
                  <a:srgbClr val="CC0000"/>
                </a:solidFill>
                <a:ea typeface="ＭＳ Ｐゴシック" pitchFamily="50" charset="-128"/>
              </a:rPr>
              <a:t>KEK:	8 GeV+3.5 </a:t>
            </a:r>
            <a:r>
              <a:rPr lang="en-US" altLang="ja-JP" sz="2000" b="0" dirty="0" err="1">
                <a:solidFill>
                  <a:srgbClr val="CC0000"/>
                </a:solidFill>
                <a:ea typeface="ＭＳ Ｐゴシック" pitchFamily="50" charset="-128"/>
              </a:rPr>
              <a:t>GeV</a:t>
            </a:r>
            <a:r>
              <a:rPr lang="en-US" altLang="ja-JP" sz="2000" b="0" dirty="0">
                <a:solidFill>
                  <a:srgbClr val="CC0000"/>
                </a:solidFill>
                <a:ea typeface="ＭＳ Ｐゴシック" pitchFamily="50" charset="-128"/>
              </a:rPr>
              <a:t>	</a:t>
            </a:r>
            <a:r>
              <a:rPr lang="en-US" altLang="ja-JP" sz="2000" b="0" dirty="0" err="1">
                <a:solidFill>
                  <a:srgbClr val="CC0000"/>
                </a:solidFill>
                <a:latin typeface="Symbol" pitchFamily="18" charset="2"/>
                <a:ea typeface="ＭＳ Ｐゴシック" pitchFamily="50" charset="-128"/>
              </a:rPr>
              <a:t>bg</a:t>
            </a:r>
            <a:r>
              <a:rPr lang="en-US" altLang="ja-JP" sz="2000" b="0" dirty="0">
                <a:solidFill>
                  <a:srgbClr val="CC0000"/>
                </a:solidFill>
                <a:ea typeface="ＭＳ Ｐゴシック" pitchFamily="50" charset="-128"/>
              </a:rPr>
              <a:t> = 0.42   &lt;L&gt;= 197</a:t>
            </a:r>
            <a:r>
              <a:rPr lang="en-US" altLang="ja-JP" sz="2000" b="0" dirty="0">
                <a:solidFill>
                  <a:srgbClr val="CC0000"/>
                </a:solidFill>
                <a:latin typeface="Symbol" pitchFamily="18" charset="2"/>
                <a:ea typeface="ＭＳ Ｐゴシック" pitchFamily="50" charset="-128"/>
              </a:rPr>
              <a:t>m</a:t>
            </a:r>
            <a:r>
              <a:rPr lang="en-US" altLang="ja-JP" sz="2000" b="0" dirty="0">
                <a:solidFill>
                  <a:srgbClr val="CC0000"/>
                </a:solidFill>
                <a:ea typeface="ＭＳ Ｐゴシック" pitchFamily="50" charset="-128"/>
              </a:rPr>
              <a:t>m</a:t>
            </a:r>
          </a:p>
          <a:p>
            <a:r>
              <a:rPr lang="en-US" altLang="ja-JP" sz="2000" b="0" dirty="0">
                <a:solidFill>
                  <a:srgbClr val="CC0000"/>
                </a:solidFill>
                <a:ea typeface="ＭＳ Ｐゴシック" pitchFamily="50" charset="-128"/>
              </a:rPr>
              <a:t>We can measure these decay distances !</a:t>
            </a:r>
          </a:p>
          <a:p>
            <a:r>
              <a:rPr lang="en-US" altLang="ja-JP" sz="2000" b="0" dirty="0">
                <a:solidFill>
                  <a:srgbClr val="CC0000"/>
                </a:solidFill>
                <a:ea typeface="ＭＳ Ｐゴシック" pitchFamily="50" charset="-128"/>
              </a:rPr>
              <a:t>Because of the boost and the small </a:t>
            </a:r>
            <a:r>
              <a:rPr lang="en-US" altLang="ja-JP" sz="2000" b="0" dirty="0" err="1">
                <a:solidFill>
                  <a:srgbClr val="CC0000"/>
                </a:solidFill>
                <a:ea typeface="ＭＳ Ｐゴシック" pitchFamily="50" charset="-128"/>
              </a:rPr>
              <a:t>p</a:t>
            </a:r>
            <a:r>
              <a:rPr lang="en-US" altLang="ja-JP" sz="2000" b="0" baseline="-25000" dirty="0" err="1">
                <a:solidFill>
                  <a:srgbClr val="CC0000"/>
                </a:solidFill>
                <a:ea typeface="ＭＳ Ｐゴシック" pitchFamily="50" charset="-128"/>
              </a:rPr>
              <a:t>lab</a:t>
            </a:r>
            <a:r>
              <a:rPr lang="en-US" altLang="ja-JP" sz="2000" b="0" dirty="0">
                <a:solidFill>
                  <a:srgbClr val="CC0000"/>
                </a:solidFill>
                <a:ea typeface="ＭＳ Ｐゴシック" pitchFamily="50" charset="-128"/>
              </a:rPr>
              <a:t> the time measurement is a z </a:t>
            </a:r>
            <a:r>
              <a:rPr lang="en-US" altLang="ja-JP" sz="2000" b="0" dirty="0" err="1">
                <a:solidFill>
                  <a:srgbClr val="CC0000"/>
                </a:solidFill>
                <a:ea typeface="ＭＳ Ｐゴシック" pitchFamily="50" charset="-128"/>
              </a:rPr>
              <a:t>measurment</a:t>
            </a:r>
            <a:r>
              <a:rPr lang="en-US" altLang="ja-JP" sz="2000" b="0" dirty="0">
                <a:solidFill>
                  <a:srgbClr val="CC0000"/>
                </a:solidFill>
                <a:ea typeface="ＭＳ Ｐゴシック" pitchFamily="50" charset="-128"/>
              </a:rPr>
              <a:t>. </a:t>
            </a:r>
          </a:p>
        </p:txBody>
      </p:sp>
      <p:sp>
        <p:nvSpPr>
          <p:cNvPr id="86021" name="Line 5"/>
          <p:cNvSpPr>
            <a:spLocks noChangeShapeType="1"/>
          </p:cNvSpPr>
          <p:nvPr/>
        </p:nvSpPr>
        <p:spPr bwMode="auto">
          <a:xfrm>
            <a:off x="371475" y="5619750"/>
            <a:ext cx="1981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22" name="Line 6"/>
          <p:cNvSpPr>
            <a:spLocks noChangeShapeType="1"/>
          </p:cNvSpPr>
          <p:nvPr/>
        </p:nvSpPr>
        <p:spPr bwMode="auto">
          <a:xfrm flipH="1">
            <a:off x="2352675" y="5619750"/>
            <a:ext cx="1752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23" name="Line 7"/>
          <p:cNvSpPr>
            <a:spLocks noChangeShapeType="1"/>
          </p:cNvSpPr>
          <p:nvPr/>
        </p:nvSpPr>
        <p:spPr bwMode="auto">
          <a:xfrm flipV="1">
            <a:off x="2352675" y="5162550"/>
            <a:ext cx="609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24" name="Line 8"/>
          <p:cNvSpPr>
            <a:spLocks noChangeShapeType="1"/>
          </p:cNvSpPr>
          <p:nvPr/>
        </p:nvSpPr>
        <p:spPr bwMode="auto">
          <a:xfrm flipH="1">
            <a:off x="1895475" y="5619750"/>
            <a:ext cx="4572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aphicFrame>
        <p:nvGraphicFramePr>
          <p:cNvPr id="86025" name="Object 9"/>
          <p:cNvGraphicFramePr>
            <a:graphicFrameLocks noChangeAspect="1"/>
          </p:cNvGraphicFramePr>
          <p:nvPr/>
        </p:nvGraphicFramePr>
        <p:xfrm>
          <a:off x="4037013" y="5248275"/>
          <a:ext cx="300037" cy="344488"/>
        </p:xfrm>
        <a:graphic>
          <a:graphicData uri="http://schemas.openxmlformats.org/presentationml/2006/ole">
            <mc:AlternateContent xmlns:mc="http://schemas.openxmlformats.org/markup-compatibility/2006">
              <mc:Choice xmlns:v="urn:schemas-microsoft-com:vml" Requires="v">
                <p:oleObj spid="_x0000_s44162" name="Equation" r:id="rId3" imgW="177480" imgH="203040" progId="Equation.3">
                  <p:embed/>
                </p:oleObj>
              </mc:Choice>
              <mc:Fallback>
                <p:oleObj name="Equation" r:id="rId3" imgW="177480" imgH="203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5248275"/>
                        <a:ext cx="300037"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26" name="Object 10"/>
          <p:cNvGraphicFramePr>
            <a:graphicFrameLocks noChangeAspect="1"/>
          </p:cNvGraphicFramePr>
          <p:nvPr/>
        </p:nvGraphicFramePr>
        <p:xfrm>
          <a:off x="249238" y="5248275"/>
          <a:ext cx="257175" cy="344488"/>
        </p:xfrm>
        <a:graphic>
          <a:graphicData uri="http://schemas.openxmlformats.org/presentationml/2006/ole">
            <mc:AlternateContent xmlns:mc="http://schemas.openxmlformats.org/markup-compatibility/2006">
              <mc:Choice xmlns:v="urn:schemas-microsoft-com:vml" Requires="v">
                <p:oleObj spid="_x0000_s44163" name="Equation" r:id="rId5" imgW="152280" imgH="203040" progId="Equation.3">
                  <p:embed/>
                </p:oleObj>
              </mc:Choice>
              <mc:Fallback>
                <p:oleObj name="Equation" r:id="rId5" imgW="15228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238" y="5248275"/>
                        <a:ext cx="257175"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27" name="Object 11"/>
          <p:cNvGraphicFramePr>
            <a:graphicFrameLocks noChangeAspect="1"/>
          </p:cNvGraphicFramePr>
          <p:nvPr/>
        </p:nvGraphicFramePr>
        <p:xfrm>
          <a:off x="1566863" y="5910263"/>
          <a:ext cx="344487" cy="365125"/>
        </p:xfrm>
        <a:graphic>
          <a:graphicData uri="http://schemas.openxmlformats.org/presentationml/2006/ole">
            <mc:AlternateContent xmlns:mc="http://schemas.openxmlformats.org/markup-compatibility/2006">
              <mc:Choice xmlns:v="urn:schemas-microsoft-com:vml" Requires="v">
                <p:oleObj spid="_x0000_s44164" name="Equation" r:id="rId7" imgW="203040" imgH="215640" progId="Equation.3">
                  <p:embed/>
                </p:oleObj>
              </mc:Choice>
              <mc:Fallback>
                <p:oleObj name="Equation" r:id="rId7" imgW="20304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6863" y="5910263"/>
                        <a:ext cx="34448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28" name="Object 12"/>
          <p:cNvGraphicFramePr>
            <a:graphicFrameLocks noChangeAspect="1"/>
          </p:cNvGraphicFramePr>
          <p:nvPr/>
        </p:nvGraphicFramePr>
        <p:xfrm>
          <a:off x="3114675" y="4857750"/>
          <a:ext cx="322263" cy="320675"/>
        </p:xfrm>
        <a:graphic>
          <a:graphicData uri="http://schemas.openxmlformats.org/presentationml/2006/ole">
            <mc:AlternateContent xmlns:mc="http://schemas.openxmlformats.org/markup-compatibility/2006">
              <mc:Choice xmlns:v="urn:schemas-microsoft-com:vml" Requires="v">
                <p:oleObj spid="_x0000_s44165" name="Equation" r:id="rId9" imgW="190440" imgH="190440" progId="Equation.3">
                  <p:embed/>
                </p:oleObj>
              </mc:Choice>
              <mc:Fallback>
                <p:oleObj name="Equation" r:id="rId9" imgW="190440" imgH="1904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14675" y="4857750"/>
                        <a:ext cx="322263"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29" name="Object 13"/>
          <p:cNvGraphicFramePr>
            <a:graphicFrameLocks noChangeAspect="1"/>
          </p:cNvGraphicFramePr>
          <p:nvPr/>
        </p:nvGraphicFramePr>
        <p:xfrm>
          <a:off x="2490788" y="5715000"/>
          <a:ext cx="922337" cy="344488"/>
        </p:xfrm>
        <a:graphic>
          <a:graphicData uri="http://schemas.openxmlformats.org/presentationml/2006/ole">
            <mc:AlternateContent xmlns:mc="http://schemas.openxmlformats.org/markup-compatibility/2006">
              <mc:Choice xmlns:v="urn:schemas-microsoft-com:vml" Requires="v">
                <p:oleObj spid="_x0000_s44166" name="Equation" r:id="rId11" imgW="545760" imgH="203040" progId="Equation.3">
                  <p:embed/>
                </p:oleObj>
              </mc:Choice>
              <mc:Fallback>
                <p:oleObj name="Equation" r:id="rId11" imgW="545760" imgH="2030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90788" y="5715000"/>
                        <a:ext cx="922337"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6031" name="Line 15"/>
          <p:cNvSpPr>
            <a:spLocks noChangeShapeType="1"/>
          </p:cNvSpPr>
          <p:nvPr/>
        </p:nvSpPr>
        <p:spPr bwMode="auto">
          <a:xfrm>
            <a:off x="4700588" y="5605463"/>
            <a:ext cx="1981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32" name="Line 16"/>
          <p:cNvSpPr>
            <a:spLocks noChangeShapeType="1"/>
          </p:cNvSpPr>
          <p:nvPr/>
        </p:nvSpPr>
        <p:spPr bwMode="auto">
          <a:xfrm flipH="1">
            <a:off x="6681788" y="5605463"/>
            <a:ext cx="1752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33" name="Line 17"/>
          <p:cNvSpPr>
            <a:spLocks noChangeShapeType="1"/>
          </p:cNvSpPr>
          <p:nvPr/>
        </p:nvSpPr>
        <p:spPr bwMode="auto">
          <a:xfrm flipV="1">
            <a:off x="6681788" y="5148263"/>
            <a:ext cx="1600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034" name="Line 18"/>
          <p:cNvSpPr>
            <a:spLocks noChangeShapeType="1"/>
          </p:cNvSpPr>
          <p:nvPr/>
        </p:nvSpPr>
        <p:spPr bwMode="auto">
          <a:xfrm>
            <a:off x="6681788" y="5605463"/>
            <a:ext cx="1676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aphicFrame>
        <p:nvGraphicFramePr>
          <p:cNvPr id="86035" name="Object 19"/>
          <p:cNvGraphicFramePr>
            <a:graphicFrameLocks noChangeAspect="1"/>
          </p:cNvGraphicFramePr>
          <p:nvPr/>
        </p:nvGraphicFramePr>
        <p:xfrm>
          <a:off x="8366125" y="5233988"/>
          <a:ext cx="300038" cy="344487"/>
        </p:xfrm>
        <a:graphic>
          <a:graphicData uri="http://schemas.openxmlformats.org/presentationml/2006/ole">
            <mc:AlternateContent xmlns:mc="http://schemas.openxmlformats.org/markup-compatibility/2006">
              <mc:Choice xmlns:v="urn:schemas-microsoft-com:vml" Requires="v">
                <p:oleObj spid="_x0000_s44167" name="Equation" r:id="rId13" imgW="177480" imgH="203040" progId="Equation.3">
                  <p:embed/>
                </p:oleObj>
              </mc:Choice>
              <mc:Fallback>
                <p:oleObj name="Equation" r:id="rId13" imgW="177480" imgH="203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6125" y="5233988"/>
                        <a:ext cx="300038"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36" name="Object 20"/>
          <p:cNvGraphicFramePr>
            <a:graphicFrameLocks noChangeAspect="1"/>
          </p:cNvGraphicFramePr>
          <p:nvPr/>
        </p:nvGraphicFramePr>
        <p:xfrm>
          <a:off x="4578350" y="5233988"/>
          <a:ext cx="257175" cy="344487"/>
        </p:xfrm>
        <a:graphic>
          <a:graphicData uri="http://schemas.openxmlformats.org/presentationml/2006/ole">
            <mc:AlternateContent xmlns:mc="http://schemas.openxmlformats.org/markup-compatibility/2006">
              <mc:Choice xmlns:v="urn:schemas-microsoft-com:vml" Requires="v">
                <p:oleObj spid="_x0000_s44168" name="Equation" r:id="rId14" imgW="152280" imgH="203040" progId="Equation.3">
                  <p:embed/>
                </p:oleObj>
              </mc:Choice>
              <mc:Fallback>
                <p:oleObj name="Equation" r:id="rId14" imgW="15228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8350" y="5233988"/>
                        <a:ext cx="257175"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37" name="Object 21"/>
          <p:cNvGraphicFramePr>
            <a:graphicFrameLocks noChangeAspect="1"/>
          </p:cNvGraphicFramePr>
          <p:nvPr/>
        </p:nvGraphicFramePr>
        <p:xfrm>
          <a:off x="8358188" y="5757863"/>
          <a:ext cx="344487" cy="365125"/>
        </p:xfrm>
        <a:graphic>
          <a:graphicData uri="http://schemas.openxmlformats.org/presentationml/2006/ole">
            <mc:AlternateContent xmlns:mc="http://schemas.openxmlformats.org/markup-compatibility/2006">
              <mc:Choice xmlns:v="urn:schemas-microsoft-com:vml" Requires="v">
                <p:oleObj spid="_x0000_s44169" name="Equation" r:id="rId15" imgW="203040" imgH="215640" progId="Equation.3">
                  <p:embed/>
                </p:oleObj>
              </mc:Choice>
              <mc:Fallback>
                <p:oleObj name="Equation" r:id="rId15" imgW="20304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8188" y="5757863"/>
                        <a:ext cx="34448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38" name="Object 22"/>
          <p:cNvGraphicFramePr>
            <a:graphicFrameLocks noChangeAspect="1"/>
          </p:cNvGraphicFramePr>
          <p:nvPr/>
        </p:nvGraphicFramePr>
        <p:xfrm>
          <a:off x="8358188" y="4767263"/>
          <a:ext cx="322262" cy="320675"/>
        </p:xfrm>
        <a:graphic>
          <a:graphicData uri="http://schemas.openxmlformats.org/presentationml/2006/ole">
            <mc:AlternateContent xmlns:mc="http://schemas.openxmlformats.org/markup-compatibility/2006">
              <mc:Choice xmlns:v="urn:schemas-microsoft-com:vml" Requires="v">
                <p:oleObj spid="_x0000_s44170" name="Equation" r:id="rId16" imgW="190440" imgH="190440" progId="Equation.3">
                  <p:embed/>
                </p:oleObj>
              </mc:Choice>
              <mc:Fallback>
                <p:oleObj name="Equation" r:id="rId16" imgW="190440" imgH="1904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58188" y="4767263"/>
                        <a:ext cx="322262"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6039" name="Object 23"/>
          <p:cNvGraphicFramePr>
            <a:graphicFrameLocks noChangeAspect="1"/>
          </p:cNvGraphicFramePr>
          <p:nvPr/>
        </p:nvGraphicFramePr>
        <p:xfrm>
          <a:off x="6770688" y="4995863"/>
          <a:ext cx="1050925" cy="344487"/>
        </p:xfrm>
        <a:graphic>
          <a:graphicData uri="http://schemas.openxmlformats.org/presentationml/2006/ole">
            <mc:AlternateContent xmlns:mc="http://schemas.openxmlformats.org/markup-compatibility/2006">
              <mc:Choice xmlns:v="urn:schemas-microsoft-com:vml" Requires="v">
                <p:oleObj spid="_x0000_s44171" name="Equation" r:id="rId17" imgW="622080" imgH="203040" progId="Equation.3">
                  <p:embed/>
                </p:oleObj>
              </mc:Choice>
              <mc:Fallback>
                <p:oleObj name="Equation" r:id="rId17" imgW="622080" imgH="20304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70688" y="4995863"/>
                        <a:ext cx="1050925" cy="34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6040" name="Text Box 24"/>
          <p:cNvSpPr txBox="1">
            <a:spLocks noChangeArrowheads="1"/>
          </p:cNvSpPr>
          <p:nvPr/>
        </p:nvSpPr>
        <p:spPr bwMode="auto">
          <a:xfrm>
            <a:off x="1179513" y="6186488"/>
            <a:ext cx="1323975"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ea typeface="ＭＳ Ｐゴシック" pitchFamily="50" charset="-128"/>
              </a:rPr>
              <a:t>symmetric</a:t>
            </a:r>
          </a:p>
          <a:p>
            <a:r>
              <a:rPr lang="en-US" altLang="ja-JP" sz="1800">
                <a:ea typeface="ＭＳ Ｐゴシック" pitchFamily="50" charset="-128"/>
              </a:rPr>
              <a:t>CESR</a:t>
            </a:r>
          </a:p>
        </p:txBody>
      </p:sp>
      <p:sp>
        <p:nvSpPr>
          <p:cNvPr id="86041" name="Rectangle 25"/>
          <p:cNvSpPr>
            <a:spLocks noChangeArrowheads="1"/>
          </p:cNvSpPr>
          <p:nvPr/>
        </p:nvSpPr>
        <p:spPr bwMode="auto">
          <a:xfrm>
            <a:off x="5467350" y="5808663"/>
            <a:ext cx="1450975"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ea typeface="ＭＳ Ｐゴシック" pitchFamily="50" charset="-128"/>
              </a:rPr>
              <a:t>asymmetric</a:t>
            </a:r>
          </a:p>
          <a:p>
            <a:r>
              <a:rPr lang="en-US" altLang="ja-JP" sz="1800">
                <a:ea typeface="ＭＳ Ｐゴシック" pitchFamily="50" charset="-128"/>
              </a:rPr>
              <a:t>SLAC, KEK</a:t>
            </a:r>
          </a:p>
        </p:txBody>
      </p:sp>
      <p:sp>
        <p:nvSpPr>
          <p:cNvPr id="86042" name="Text Box 26"/>
          <p:cNvSpPr txBox="1">
            <a:spLocks noChangeArrowheads="1"/>
          </p:cNvSpPr>
          <p:nvPr/>
        </p:nvSpPr>
        <p:spPr bwMode="auto">
          <a:xfrm>
            <a:off x="8401050" y="5391150"/>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a:solidFill>
                  <a:srgbClr val="CC0000"/>
                </a:solidFill>
                <a:ea typeface="ＭＳ Ｐゴシック" pitchFamily="50" charset="-128"/>
              </a:rPr>
              <a:t>z-axis</a:t>
            </a:r>
          </a:p>
        </p:txBody>
      </p:sp>
      <p:sp>
        <p:nvSpPr>
          <p:cNvPr id="86043" name="Text Box 27"/>
          <p:cNvSpPr txBox="1">
            <a:spLocks noChangeArrowheads="1"/>
          </p:cNvSpPr>
          <p:nvPr/>
        </p:nvSpPr>
        <p:spPr bwMode="auto">
          <a:xfrm>
            <a:off x="7137400" y="1871663"/>
            <a:ext cx="1792288" cy="388937"/>
          </a:xfrm>
          <a:prstGeom prst="rect">
            <a:avLst/>
          </a:prstGeom>
          <a:noFill/>
          <a:ln w="222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800" b="0">
                <a:latin typeface="Symbol" pitchFamily="18" charset="2"/>
                <a:ea typeface="ＭＳ Ｐゴシック" pitchFamily="50" charset="-128"/>
              </a:rPr>
              <a:t>t</a:t>
            </a:r>
            <a:r>
              <a:rPr lang="en-US" altLang="ja-JP" sz="1800" b="0" baseline="-25000">
                <a:ea typeface="ＭＳ Ｐゴシック" pitchFamily="50" charset="-128"/>
              </a:rPr>
              <a:t>B</a:t>
            </a:r>
            <a:r>
              <a:rPr lang="en-US" altLang="ja-JP" sz="1800" b="0">
                <a:ea typeface="ＭＳ Ｐゴシック" pitchFamily="50" charset="-128"/>
              </a:rPr>
              <a:t>=1.6x10</a:t>
            </a:r>
            <a:r>
              <a:rPr lang="en-US" altLang="ja-JP" sz="1800" b="0" baseline="30000">
                <a:ea typeface="ＭＳ Ｐゴシック" pitchFamily="50" charset="-128"/>
              </a:rPr>
              <a:t>-12</a:t>
            </a:r>
            <a:r>
              <a:rPr lang="en-US" altLang="ja-JP" sz="1800" b="0">
                <a:ea typeface="ＭＳ Ｐゴシック" pitchFamily="50" charset="-128"/>
              </a:rPr>
              <a:t> sec</a:t>
            </a:r>
            <a:endParaRPr lang="en-US" altLang="ja-JP" sz="1800">
              <a:ea typeface="ＭＳ Ｐゴシック" pitchFamily="50" charset="-128"/>
            </a:endParaRPr>
          </a:p>
        </p:txBody>
      </p:sp>
    </p:spTree>
    <p:extLst>
      <p:ext uri="{BB962C8B-B14F-4D97-AF65-F5344CB8AC3E}">
        <p14:creationId xmlns:p14="http://schemas.microsoft.com/office/powerpoint/2010/main" val="3129113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smtClean="0"/>
              <a:t>“Golden mode”: B</a:t>
            </a:r>
            <a:r>
              <a:rPr lang="en-US" altLang="ja-JP" sz="4000" dirty="0" smtClean="0">
                <a:sym typeface="Wingdings" pitchFamily="2" charset="2"/>
              </a:rPr>
              <a:t>J/</a:t>
            </a:r>
            <a:r>
              <a:rPr lang="en-US" altLang="ja-JP" sz="4000" dirty="0" smtClean="0">
                <a:latin typeface="Symbol" pitchFamily="18" charset="2"/>
                <a:sym typeface="Wingdings" pitchFamily="2" charset="2"/>
              </a:rPr>
              <a:t>y</a:t>
            </a:r>
            <a:r>
              <a:rPr lang="en-US" altLang="ja-JP" sz="4000" dirty="0" smtClean="0">
                <a:sym typeface="Wingdings" pitchFamily="2" charset="2"/>
              </a:rPr>
              <a:t> K</a:t>
            </a:r>
            <a:r>
              <a:rPr lang="en-US" altLang="ja-JP" sz="4000" baseline="-25000" dirty="0" smtClean="0">
                <a:sym typeface="Wingdings" pitchFamily="2" charset="2"/>
              </a:rPr>
              <a:t>s</a:t>
            </a:r>
            <a:r>
              <a:rPr lang="en-US" altLang="ja-JP" sz="4000" baseline="30000" dirty="0" smtClean="0">
                <a:sym typeface="Wingdings" pitchFamily="2" charset="2"/>
              </a:rPr>
              <a:t>0</a:t>
            </a:r>
            <a:endParaRPr kumimoji="1" lang="ja-JP" altLang="en-US" sz="4000" baseline="30000" dirty="0"/>
          </a:p>
        </p:txBody>
      </p:sp>
      <p:grpSp>
        <p:nvGrpSpPr>
          <p:cNvPr id="23" name="グループ化 22"/>
          <p:cNvGrpSpPr/>
          <p:nvPr/>
        </p:nvGrpSpPr>
        <p:grpSpPr>
          <a:xfrm>
            <a:off x="2555776" y="3233905"/>
            <a:ext cx="3960440" cy="1571790"/>
            <a:chOff x="304800" y="2213142"/>
            <a:chExt cx="4419600" cy="1950388"/>
          </a:xfrm>
        </p:grpSpPr>
        <p:pic>
          <p:nvPicPr>
            <p:cNvPr id="124941" name="Picture 13"/>
            <p:cNvPicPr>
              <a:picLocks noChangeAspect="1" noChangeArrowheads="1"/>
            </p:cNvPicPr>
            <p:nvPr/>
          </p:nvPicPr>
          <p:blipFill>
            <a:blip r:embed="rId4" cstate="print"/>
            <a:srcRect b="50877"/>
            <a:stretch>
              <a:fillRect/>
            </a:stretch>
          </p:blipFill>
          <p:spPr bwMode="auto">
            <a:xfrm>
              <a:off x="609600" y="2213142"/>
              <a:ext cx="3248025" cy="1950388"/>
            </a:xfrm>
            <a:prstGeom prst="rect">
              <a:avLst/>
            </a:prstGeom>
            <a:noFill/>
            <a:ln w="9525">
              <a:noFill/>
              <a:miter lim="800000"/>
              <a:headEnd/>
              <a:tailEnd/>
            </a:ln>
            <a:effectLst/>
          </p:spPr>
        </p:pic>
        <p:graphicFrame>
          <p:nvGraphicFramePr>
            <p:cNvPr id="13" name="Object 6"/>
            <p:cNvGraphicFramePr>
              <a:graphicFrameLocks noChangeAspect="1"/>
            </p:cNvGraphicFramePr>
            <p:nvPr/>
          </p:nvGraphicFramePr>
          <p:xfrm>
            <a:off x="304800" y="2746542"/>
            <a:ext cx="650875" cy="609600"/>
          </p:xfrm>
          <a:graphic>
            <a:graphicData uri="http://schemas.openxmlformats.org/presentationml/2006/ole">
              <mc:AlternateContent xmlns:mc="http://schemas.openxmlformats.org/markup-compatibility/2006">
                <mc:Choice xmlns:v="urn:schemas-microsoft-com:vml" Requires="v">
                  <p:oleObj spid="_x0000_s42304" name="Equation" r:id="rId5" imgW="203112" imgH="190417" progId="">
                    <p:embed/>
                  </p:oleObj>
                </mc:Choice>
                <mc:Fallback>
                  <p:oleObj name="Equation" r:id="rId5" imgW="203112" imgH="190417"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746542"/>
                          <a:ext cx="6508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6"/>
            <p:cNvGraphicFramePr>
              <a:graphicFrameLocks noChangeAspect="1"/>
            </p:cNvGraphicFramePr>
            <p:nvPr/>
          </p:nvGraphicFramePr>
          <p:xfrm>
            <a:off x="3625850" y="2289342"/>
            <a:ext cx="1098550" cy="649288"/>
          </p:xfrm>
          <a:graphic>
            <a:graphicData uri="http://schemas.openxmlformats.org/presentationml/2006/ole">
              <mc:AlternateContent xmlns:mc="http://schemas.openxmlformats.org/markup-compatibility/2006">
                <mc:Choice xmlns:v="urn:schemas-microsoft-com:vml" Requires="v">
                  <p:oleObj spid="_x0000_s42305" name="Equation" r:id="rId7" imgW="342751" imgH="203112" progId="">
                    <p:embed/>
                  </p:oleObj>
                </mc:Choice>
                <mc:Fallback>
                  <p:oleObj name="Equation" r:id="rId7" imgW="342751" imgH="203112"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25850" y="2289342"/>
                          <a:ext cx="109855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6"/>
            <p:cNvGraphicFramePr>
              <a:graphicFrameLocks noChangeAspect="1"/>
            </p:cNvGraphicFramePr>
            <p:nvPr/>
          </p:nvGraphicFramePr>
          <p:xfrm>
            <a:off x="3702066" y="3183115"/>
            <a:ext cx="692150" cy="769937"/>
          </p:xfrm>
          <a:graphic>
            <a:graphicData uri="http://schemas.openxmlformats.org/presentationml/2006/ole">
              <mc:AlternateContent xmlns:mc="http://schemas.openxmlformats.org/markup-compatibility/2006">
                <mc:Choice xmlns:v="urn:schemas-microsoft-com:vml" Requires="v">
                  <p:oleObj spid="_x0000_s42306" name="Equation" r:id="rId9" imgW="215713" imgH="241091" progId="">
                    <p:embed/>
                  </p:oleObj>
                </mc:Choice>
                <mc:Fallback>
                  <p:oleObj name="Equation" r:id="rId9" imgW="215713" imgH="241091"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2066" y="3183115"/>
                          <a:ext cx="69215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21" name="グループ化 20"/>
          <p:cNvGrpSpPr/>
          <p:nvPr/>
        </p:nvGrpSpPr>
        <p:grpSpPr>
          <a:xfrm>
            <a:off x="2568025" y="5257127"/>
            <a:ext cx="3929143" cy="1577178"/>
            <a:chOff x="2301861" y="4429132"/>
            <a:chExt cx="4384675" cy="1957074"/>
          </a:xfrm>
        </p:grpSpPr>
        <p:pic>
          <p:nvPicPr>
            <p:cNvPr id="20" name="Picture 13"/>
            <p:cNvPicPr>
              <a:picLocks noChangeAspect="1" noChangeArrowheads="1"/>
            </p:cNvPicPr>
            <p:nvPr/>
          </p:nvPicPr>
          <p:blipFill>
            <a:blip r:embed="rId4" cstate="print"/>
            <a:srcRect t="50708"/>
            <a:stretch>
              <a:fillRect/>
            </a:stretch>
          </p:blipFill>
          <p:spPr bwMode="auto">
            <a:xfrm>
              <a:off x="2571736" y="4429132"/>
              <a:ext cx="3248025" cy="1957074"/>
            </a:xfrm>
            <a:prstGeom prst="rect">
              <a:avLst/>
            </a:prstGeom>
            <a:noFill/>
            <a:ln w="9525">
              <a:noFill/>
              <a:miter lim="800000"/>
              <a:headEnd/>
              <a:tailEnd/>
            </a:ln>
            <a:effectLst/>
          </p:spPr>
        </p:pic>
        <p:graphicFrame>
          <p:nvGraphicFramePr>
            <p:cNvPr id="16" name="Object 6"/>
            <p:cNvGraphicFramePr>
              <a:graphicFrameLocks noChangeAspect="1"/>
            </p:cNvGraphicFramePr>
            <p:nvPr/>
          </p:nvGraphicFramePr>
          <p:xfrm>
            <a:off x="2301861" y="4900795"/>
            <a:ext cx="650875" cy="730250"/>
          </p:xfrm>
          <a:graphic>
            <a:graphicData uri="http://schemas.openxmlformats.org/presentationml/2006/ole">
              <mc:AlternateContent xmlns:mc="http://schemas.openxmlformats.org/markup-compatibility/2006">
                <mc:Choice xmlns:v="urn:schemas-microsoft-com:vml" Requires="v">
                  <p:oleObj spid="_x0000_s42307" name="Equation" r:id="rId11" imgW="203112" imgH="228501" progId="">
                    <p:embed/>
                  </p:oleObj>
                </mc:Choice>
                <mc:Fallback>
                  <p:oleObj name="Equation" r:id="rId11" imgW="203112" imgH="228501"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01861" y="4900795"/>
                          <a:ext cx="650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 name="Object 6"/>
            <p:cNvGraphicFramePr>
              <a:graphicFrameLocks noChangeAspect="1"/>
            </p:cNvGraphicFramePr>
            <p:nvPr/>
          </p:nvGraphicFramePr>
          <p:xfrm>
            <a:off x="5587986" y="5646920"/>
            <a:ext cx="1098550" cy="649288"/>
          </p:xfrm>
          <a:graphic>
            <a:graphicData uri="http://schemas.openxmlformats.org/presentationml/2006/ole">
              <mc:AlternateContent xmlns:mc="http://schemas.openxmlformats.org/markup-compatibility/2006">
                <mc:Choice xmlns:v="urn:schemas-microsoft-com:vml" Requires="v">
                  <p:oleObj spid="_x0000_s42308" name="Equation" r:id="rId13" imgW="342751" imgH="203112" progId="">
                    <p:embed/>
                  </p:oleObj>
                </mc:Choice>
                <mc:Fallback>
                  <p:oleObj name="Equation" r:id="rId13" imgW="342751" imgH="203112"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7986" y="5646920"/>
                          <a:ext cx="109855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 name="Object 6"/>
            <p:cNvGraphicFramePr>
              <a:graphicFrameLocks noChangeAspect="1"/>
            </p:cNvGraphicFramePr>
            <p:nvPr/>
          </p:nvGraphicFramePr>
          <p:xfrm>
            <a:off x="5695950" y="4635500"/>
            <a:ext cx="692150" cy="773113"/>
          </p:xfrm>
          <a:graphic>
            <a:graphicData uri="http://schemas.openxmlformats.org/presentationml/2006/ole">
              <mc:AlternateContent xmlns:mc="http://schemas.openxmlformats.org/markup-compatibility/2006">
                <mc:Choice xmlns:v="urn:schemas-microsoft-com:vml" Requires="v">
                  <p:oleObj spid="_x0000_s42309" name="Equation" r:id="rId14" imgW="215713" imgH="241091" progId="">
                    <p:embed/>
                  </p:oleObj>
                </mc:Choice>
                <mc:Fallback>
                  <p:oleObj name="Equation" r:id="rId14" imgW="215713" imgH="241091"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95950" y="4635500"/>
                          <a:ext cx="692150" cy="77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29" name="Object 6"/>
          <p:cNvGraphicFramePr>
            <a:graphicFrameLocks noChangeAspect="1"/>
          </p:cNvGraphicFramePr>
          <p:nvPr>
            <p:extLst>
              <p:ext uri="{D42A27DB-BD31-4B8C-83A1-F6EECF244321}">
                <p14:modId xmlns:p14="http://schemas.microsoft.com/office/powerpoint/2010/main" val="519299414"/>
              </p:ext>
            </p:extLst>
          </p:nvPr>
        </p:nvGraphicFramePr>
        <p:xfrm>
          <a:off x="611560" y="2636912"/>
          <a:ext cx="4231180" cy="500066"/>
        </p:xfrm>
        <a:graphic>
          <a:graphicData uri="http://schemas.openxmlformats.org/presentationml/2006/ole">
            <mc:AlternateContent xmlns:mc="http://schemas.openxmlformats.org/markup-compatibility/2006">
              <mc:Choice xmlns:v="urn:schemas-microsoft-com:vml" Requires="v">
                <p:oleObj spid="_x0000_s42310" name="Equation" r:id="rId16" imgW="2349500" imgH="279400" progId="">
                  <p:embed/>
                </p:oleObj>
              </mc:Choice>
              <mc:Fallback>
                <p:oleObj name="Equation" r:id="rId16" imgW="2349500" imgH="27940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1560" y="2636912"/>
                        <a:ext cx="4231180" cy="50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9" name="Picture 19"/>
          <p:cNvPicPr>
            <a:picLocks noChangeAspect="1" noChangeArrowheads="1"/>
          </p:cNvPicPr>
          <p:nvPr/>
        </p:nvPicPr>
        <p:blipFill>
          <a:blip r:embed="rId18" cstate="print"/>
          <a:srcRect l="16896" t="12064" r="27707" b="31705"/>
          <a:stretch>
            <a:fillRect/>
          </a:stretch>
        </p:blipFill>
        <p:spPr bwMode="auto">
          <a:xfrm>
            <a:off x="6012160" y="1226369"/>
            <a:ext cx="1336675" cy="1336675"/>
          </a:xfrm>
          <a:prstGeom prst="rect">
            <a:avLst/>
          </a:prstGeom>
          <a:noFill/>
          <a:ln w="9525">
            <a:noFill/>
            <a:miter lim="800000"/>
            <a:headEnd/>
            <a:tailEnd/>
          </a:ln>
          <a:effectLst>
            <a:prstShdw prst="shdw13" dist="53882" dir="13500000">
              <a:schemeClr val="bg2">
                <a:alpha val="50000"/>
              </a:schemeClr>
            </a:prstShdw>
          </a:effectLst>
        </p:spPr>
      </p:pic>
      <p:pic>
        <p:nvPicPr>
          <p:cNvPr id="22" name="Picture 21" descr="Bigi"/>
          <p:cNvPicPr>
            <a:picLocks noChangeAspect="1" noChangeArrowheads="1"/>
          </p:cNvPicPr>
          <p:nvPr/>
        </p:nvPicPr>
        <p:blipFill>
          <a:blip r:embed="rId19" cstate="print"/>
          <a:srcRect/>
          <a:stretch>
            <a:fillRect/>
          </a:stretch>
        </p:blipFill>
        <p:spPr bwMode="auto">
          <a:xfrm>
            <a:off x="7410747" y="1185094"/>
            <a:ext cx="1204913" cy="1366838"/>
          </a:xfrm>
          <a:prstGeom prst="rect">
            <a:avLst/>
          </a:prstGeom>
          <a:noFill/>
          <a:ln w="9525">
            <a:noFill/>
            <a:miter lim="800000"/>
            <a:headEnd/>
            <a:tailEnd/>
          </a:ln>
        </p:spPr>
      </p:pic>
      <p:sp>
        <p:nvSpPr>
          <p:cNvPr id="24" name="テキスト ボックス 23"/>
          <p:cNvSpPr txBox="1"/>
          <p:nvPr/>
        </p:nvSpPr>
        <p:spPr>
          <a:xfrm>
            <a:off x="251520" y="1556792"/>
            <a:ext cx="5526513"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dirty="0" err="1" smtClean="0"/>
              <a:t>B</a:t>
            </a:r>
            <a:r>
              <a:rPr kumimoji="1" lang="en-US" altLang="ja-JP" dirty="0" err="1" smtClean="0">
                <a:latin typeface="Wingdings 3" pitchFamily="18" charset="2"/>
              </a:rPr>
              <a:t>g</a:t>
            </a:r>
            <a:r>
              <a:rPr kumimoji="1" lang="en-US" altLang="ja-JP" dirty="0" err="1" smtClean="0"/>
              <a:t>J</a:t>
            </a:r>
            <a:r>
              <a:rPr kumimoji="1" lang="en-US" altLang="ja-JP" dirty="0" smtClean="0"/>
              <a:t>/</a:t>
            </a:r>
            <a:r>
              <a:rPr kumimoji="1" lang="en-US" altLang="ja-JP" dirty="0" err="1" smtClean="0">
                <a:latin typeface="Symbol" pitchFamily="18" charset="2"/>
              </a:rPr>
              <a:t>y</a:t>
            </a:r>
            <a:r>
              <a:rPr kumimoji="1" lang="en-US" altLang="ja-JP" dirty="0" err="1" smtClean="0"/>
              <a:t>K</a:t>
            </a:r>
            <a:r>
              <a:rPr kumimoji="1" lang="en-US" altLang="ja-JP" baseline="-25000" dirty="0" err="1" smtClean="0"/>
              <a:t>S</a:t>
            </a:r>
            <a:r>
              <a:rPr lang="ja-JP" altLang="en-US" dirty="0"/>
              <a:t> </a:t>
            </a:r>
            <a:r>
              <a:rPr kumimoji="1" lang="en-US" altLang="ja-JP" dirty="0" smtClean="0"/>
              <a:t>TCPV</a:t>
            </a:r>
            <a:r>
              <a:rPr lang="ja-JP" altLang="en-US" dirty="0" smtClean="0"/>
              <a:t> </a:t>
            </a:r>
            <a:r>
              <a:rPr lang="en-US" altLang="ja-JP" dirty="0" smtClean="0"/>
              <a:t>measurement is a good test of KM theory!</a:t>
            </a:r>
            <a:endParaRPr kumimoji="1" lang="en-US" altLang="ja-JP" dirty="0" smtClean="0"/>
          </a:p>
          <a:p>
            <a:r>
              <a:rPr kumimoji="1" lang="en-US" altLang="ja-JP" dirty="0" smtClean="0"/>
              <a:t>Advocated by </a:t>
            </a:r>
            <a:r>
              <a:rPr kumimoji="1" lang="en-US" altLang="ja-JP" dirty="0" err="1" smtClean="0"/>
              <a:t>Bigi</a:t>
            </a:r>
            <a:r>
              <a:rPr kumimoji="1" lang="en-US" altLang="ja-JP" dirty="0" smtClean="0"/>
              <a:t>, Carter, and </a:t>
            </a:r>
            <a:r>
              <a:rPr kumimoji="1" lang="en-US" altLang="ja-JP" dirty="0" err="1" smtClean="0"/>
              <a:t>Sanda</a:t>
            </a:r>
            <a:r>
              <a:rPr kumimoji="1" lang="en-US" altLang="ja-JP" dirty="0" smtClean="0"/>
              <a:t> (1980)</a:t>
            </a:r>
            <a:endParaRPr kumimoji="1" lang="ja-JP" altLang="en-US" dirty="0"/>
          </a:p>
        </p:txBody>
      </p:sp>
    </p:spTree>
    <p:extLst>
      <p:ext uri="{BB962C8B-B14F-4D97-AF65-F5344CB8AC3E}">
        <p14:creationId xmlns:p14="http://schemas.microsoft.com/office/powerpoint/2010/main" val="8777525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タイトル 1"/>
              <p:cNvSpPr>
                <a:spLocks noGrp="1"/>
              </p:cNvSpPr>
              <p:nvPr>
                <p:ph type="title"/>
              </p:nvPr>
            </p:nvSpPr>
            <p:spPr/>
            <p:txBody>
              <a:bodyPr/>
              <a:lstStyle/>
              <a:p>
                <a14:m>
                  <m:oMath xmlns:m="http://schemas.openxmlformats.org/officeDocument/2006/math">
                    <m:r>
                      <a:rPr lang="en-US" altLang="ja-JP" sz="4000" b="0" i="1" dirty="0" smtClean="0">
                        <a:solidFill>
                          <a:srgbClr val="000000"/>
                        </a:solidFill>
                        <a:latin typeface="Cambria Math"/>
                        <a:sym typeface="Wingdings" pitchFamily="2" charset="2"/>
                      </a:rPr>
                      <m:t>𝐵</m:t>
                    </m:r>
                  </m:oMath>
                </a14:m>
                <a:r>
                  <a:rPr lang="en-US" altLang="ja-JP" sz="4000" baseline="30000" dirty="0">
                    <a:solidFill>
                      <a:srgbClr val="000000"/>
                    </a:solidFill>
                    <a:sym typeface="Wingdings" pitchFamily="2" charset="2"/>
                  </a:rPr>
                  <a:t>0 </a:t>
                </a:r>
                <a:r>
                  <a:rPr lang="en-US" altLang="ja-JP" sz="4000" dirty="0" smtClean="0">
                    <a:solidFill>
                      <a:srgbClr val="000000"/>
                    </a:solidFill>
                    <a:sym typeface="Wingdings" pitchFamily="2" charset="2"/>
                  </a:rPr>
                  <a:t></a:t>
                </a:r>
                <a14:m>
                  <m:oMath xmlns:m="http://schemas.openxmlformats.org/officeDocument/2006/math">
                    <m:acc>
                      <m:accPr>
                        <m:chr m:val="̅"/>
                        <m:ctrlPr>
                          <a:rPr lang="en-US" altLang="ja-JP" sz="4000" i="1" dirty="0">
                            <a:solidFill>
                              <a:srgbClr val="000000"/>
                            </a:solidFill>
                            <a:latin typeface="Cambria Math"/>
                            <a:sym typeface="Wingdings" pitchFamily="2" charset="2"/>
                          </a:rPr>
                        </m:ctrlPr>
                      </m:accPr>
                      <m:e>
                        <m:r>
                          <a:rPr lang="en-US" altLang="ja-JP" sz="4000" i="1" dirty="0">
                            <a:solidFill>
                              <a:srgbClr val="000000"/>
                            </a:solidFill>
                            <a:latin typeface="Cambria Math"/>
                            <a:sym typeface="Wingdings" pitchFamily="2" charset="2"/>
                          </a:rPr>
                          <m:t>𝐵</m:t>
                        </m:r>
                      </m:e>
                    </m:acc>
                  </m:oMath>
                </a14:m>
                <a:r>
                  <a:rPr lang="en-US" altLang="ja-JP" sz="4000" baseline="30000" dirty="0">
                    <a:solidFill>
                      <a:srgbClr val="000000"/>
                    </a:solidFill>
                    <a:sym typeface="Wingdings" pitchFamily="2" charset="2"/>
                  </a:rPr>
                  <a:t>0</a:t>
                </a:r>
                <a:r>
                  <a:rPr lang="en-US" altLang="ja-JP" sz="4000" dirty="0">
                    <a:solidFill>
                      <a:srgbClr val="000000"/>
                    </a:solidFill>
                    <a:sym typeface="Wingdings" pitchFamily="2" charset="2"/>
                  </a:rPr>
                  <a:t> </a:t>
                </a:r>
                <a:r>
                  <a:rPr lang="en-US" altLang="ja-JP" sz="4000" dirty="0">
                    <a:solidFill>
                      <a:srgbClr val="000000"/>
                    </a:solidFill>
                    <a:sym typeface="Wingdings" pitchFamily="2" charset="2"/>
                  </a:rPr>
                  <a:t>m</a:t>
                </a:r>
                <a:r>
                  <a:rPr lang="en-US" altLang="ja-JP" sz="4000" dirty="0">
                    <a:solidFill>
                      <a:srgbClr val="000000"/>
                    </a:solidFill>
                  </a:rPr>
                  <a:t>ixing</a:t>
                </a:r>
                <a:endParaRPr kumimoji="1" lang="ja-JP" altLang="en-US" sz="4000" baseline="30000" dirty="0"/>
              </a:p>
            </p:txBody>
          </p:sp>
        </mc:Choice>
        <mc:Fallback>
          <p:sp>
            <p:nvSpPr>
              <p:cNvPr id="2" name="タイトル 1"/>
              <p:cNvSpPr>
                <a:spLocks noGrp="1" noRot="1" noChangeAspect="1" noMove="1" noResize="1" noEditPoints="1" noAdjustHandles="1" noChangeArrowheads="1" noChangeShapeType="1" noTextEdit="1"/>
              </p:cNvSpPr>
              <p:nvPr>
                <p:ph type="title"/>
              </p:nvPr>
            </p:nvSpPr>
            <p:spPr>
              <a:blipFill rotWithShape="1">
                <a:blip r:embed="rId4"/>
                <a:stretch>
                  <a:fillRect b="-372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7" name="テキスト ボックス 6"/>
              <p:cNvSpPr txBox="1"/>
              <p:nvPr/>
            </p:nvSpPr>
            <p:spPr>
              <a:xfrm>
                <a:off x="467544" y="1412776"/>
                <a:ext cx="7572428" cy="735138"/>
              </a:xfrm>
              <a:prstGeom prst="rect">
                <a:avLst/>
              </a:prstGeom>
              <a:noFill/>
            </p:spPr>
            <p:txBody>
              <a:bodyPr wrap="square" rtlCol="0">
                <a:spAutoFit/>
              </a:bodyPr>
              <a:lstStyle/>
              <a:p>
                <a:pPr fontAlgn="base">
                  <a:spcBef>
                    <a:spcPct val="0"/>
                  </a:spcBef>
                  <a:spcAft>
                    <a:spcPct val="0"/>
                  </a:spcAft>
                </a:pPr>
                <a:r>
                  <a:rPr lang="ja-JP" altLang="en-US" sz="2000" dirty="0" smtClean="0">
                    <a:solidFill>
                      <a:srgbClr val="000000"/>
                    </a:solidFill>
                  </a:rPr>
                  <a:t>①</a:t>
                </a:r>
                <a:r>
                  <a:rPr lang="en-US" altLang="ja-JP" sz="2000" dirty="0" smtClean="0">
                    <a:solidFill>
                      <a:srgbClr val="000000"/>
                    </a:solidFill>
                  </a:rPr>
                  <a:t>Direct B</a:t>
                </a:r>
                <a:r>
                  <a:rPr lang="en-US" altLang="ja-JP" sz="2000" baseline="30000" dirty="0" smtClean="0">
                    <a:solidFill>
                      <a:srgbClr val="000000"/>
                    </a:solidFill>
                  </a:rPr>
                  <a:t>0</a:t>
                </a:r>
                <a:r>
                  <a:rPr lang="en-US" altLang="ja-JP" sz="2000" dirty="0" smtClean="0">
                    <a:solidFill>
                      <a:srgbClr val="000000"/>
                    </a:solidFill>
                    <a:latin typeface="Wingdings 3" pitchFamily="18" charset="2"/>
                  </a:rPr>
                  <a:t>g</a:t>
                </a:r>
                <a:r>
                  <a:rPr lang="en-US" altLang="ja-JP" sz="2000" dirty="0" smtClean="0">
                    <a:solidFill>
                      <a:srgbClr val="000000"/>
                    </a:solidFill>
                  </a:rPr>
                  <a:t>J/</a:t>
                </a:r>
                <a:r>
                  <a:rPr lang="en-US" altLang="ja-JP" sz="2000" dirty="0" err="1" smtClean="0">
                    <a:solidFill>
                      <a:srgbClr val="000000"/>
                    </a:solidFill>
                    <a:latin typeface="Symbol" pitchFamily="18" charset="2"/>
                  </a:rPr>
                  <a:t>y</a:t>
                </a:r>
                <a:r>
                  <a:rPr lang="en-US" altLang="ja-JP" sz="2000" dirty="0" err="1" smtClean="0">
                    <a:solidFill>
                      <a:srgbClr val="000000"/>
                    </a:solidFill>
                  </a:rPr>
                  <a:t>K</a:t>
                </a:r>
                <a:r>
                  <a:rPr lang="en-US" altLang="ja-JP" sz="2000" baseline="-25000" dirty="0" err="1" smtClean="0">
                    <a:solidFill>
                      <a:srgbClr val="000000"/>
                    </a:solidFill>
                  </a:rPr>
                  <a:t>S</a:t>
                </a:r>
                <a:r>
                  <a:rPr lang="en-US" altLang="ja-JP" sz="2000" dirty="0" smtClean="0">
                    <a:solidFill>
                      <a:srgbClr val="000000"/>
                    </a:solidFill>
                  </a:rPr>
                  <a:t> decay</a:t>
                </a:r>
              </a:p>
              <a:p>
                <a:pPr fontAlgn="base">
                  <a:spcBef>
                    <a:spcPct val="0"/>
                  </a:spcBef>
                  <a:spcAft>
                    <a:spcPct val="0"/>
                  </a:spcAft>
                </a:pPr>
                <a:r>
                  <a:rPr lang="ja-JP" altLang="en-US" sz="2000" dirty="0" smtClean="0">
                    <a:solidFill>
                      <a:srgbClr val="000000"/>
                    </a:solidFill>
                  </a:rPr>
                  <a:t>②</a:t>
                </a:r>
                <a:r>
                  <a:rPr lang="en-US" altLang="ja-JP" sz="2000" dirty="0" smtClean="0">
                    <a:solidFill>
                      <a:srgbClr val="000000"/>
                    </a:solidFill>
                  </a:rPr>
                  <a:t>B</a:t>
                </a:r>
                <a:r>
                  <a:rPr lang="en-US" altLang="ja-JP" sz="2000" baseline="30000" dirty="0" smtClean="0">
                    <a:solidFill>
                      <a:srgbClr val="000000"/>
                    </a:solidFill>
                  </a:rPr>
                  <a:t>0</a:t>
                </a:r>
                <a:r>
                  <a:rPr lang="en-US" altLang="ja-JP" sz="2000" dirty="0" smtClean="0">
                    <a:solidFill>
                      <a:srgbClr val="000000"/>
                    </a:solidFill>
                    <a:sym typeface="Wingdings" pitchFamily="2" charset="2"/>
                  </a:rPr>
                  <a:t></a:t>
                </a:r>
                <a14:m>
                  <m:oMath xmlns:m="http://schemas.openxmlformats.org/officeDocument/2006/math">
                    <m:acc>
                      <m:accPr>
                        <m:chr m:val="̅"/>
                        <m:ctrlPr>
                          <a:rPr lang="en-US" altLang="ja-JP" sz="2000" i="1" dirty="0" smtClean="0">
                            <a:solidFill>
                              <a:srgbClr val="000000"/>
                            </a:solidFill>
                            <a:latin typeface="Cambria Math"/>
                            <a:sym typeface="Wingdings" pitchFamily="2" charset="2"/>
                          </a:rPr>
                        </m:ctrlPr>
                      </m:accPr>
                      <m:e>
                        <m:r>
                          <a:rPr lang="en-US" altLang="ja-JP" sz="2000" b="0" i="1" dirty="0" smtClean="0">
                            <a:solidFill>
                              <a:srgbClr val="000000"/>
                            </a:solidFill>
                            <a:latin typeface="Cambria Math"/>
                            <a:sym typeface="Wingdings" pitchFamily="2" charset="2"/>
                          </a:rPr>
                          <m:t>𝐵</m:t>
                        </m:r>
                      </m:e>
                    </m:acc>
                  </m:oMath>
                </a14:m>
                <a:r>
                  <a:rPr lang="en-US" altLang="ja-JP" sz="2000" baseline="30000" dirty="0" smtClean="0">
                    <a:solidFill>
                      <a:srgbClr val="000000"/>
                    </a:solidFill>
                    <a:sym typeface="Wingdings" pitchFamily="2" charset="2"/>
                  </a:rPr>
                  <a:t>0</a:t>
                </a:r>
                <a:r>
                  <a:rPr lang="en-US" altLang="ja-JP" sz="2000" dirty="0" smtClean="0">
                    <a:solidFill>
                      <a:srgbClr val="000000"/>
                    </a:solidFill>
                    <a:sym typeface="Wingdings" pitchFamily="2" charset="2"/>
                  </a:rPr>
                  <a:t> </a:t>
                </a:r>
                <a:r>
                  <a:rPr lang="en-US" altLang="ja-JP" sz="2000" dirty="0">
                    <a:solidFill>
                      <a:srgbClr val="000000"/>
                    </a:solidFill>
                    <a:sym typeface="Wingdings" pitchFamily="2" charset="2"/>
                  </a:rPr>
                  <a:t>m</a:t>
                </a:r>
                <a:r>
                  <a:rPr lang="en-US" altLang="ja-JP" sz="2000" dirty="0" smtClean="0">
                    <a:solidFill>
                      <a:srgbClr val="000000"/>
                    </a:solidFill>
                  </a:rPr>
                  <a:t>ixing </a:t>
                </a:r>
                <a:r>
                  <a:rPr lang="en-US" altLang="ja-JP" sz="2000" dirty="0">
                    <a:solidFill>
                      <a:srgbClr val="000000"/>
                    </a:solidFill>
                  </a:rPr>
                  <a:t>and </a:t>
                </a:r>
                <a:r>
                  <a:rPr lang="en-US" altLang="ja-JP" sz="2000" dirty="0" smtClean="0">
                    <a:solidFill>
                      <a:srgbClr val="000000"/>
                    </a:solidFill>
                  </a:rPr>
                  <a:t>then B</a:t>
                </a:r>
                <a:r>
                  <a:rPr lang="en-US" altLang="ja-JP" sz="2000" baseline="30000" dirty="0" smtClean="0">
                    <a:solidFill>
                      <a:srgbClr val="000000"/>
                    </a:solidFill>
                  </a:rPr>
                  <a:t>0</a:t>
                </a:r>
                <a:r>
                  <a:rPr lang="en-US" altLang="ja-JP" sz="2000" dirty="0" smtClean="0">
                    <a:solidFill>
                      <a:srgbClr val="000000"/>
                    </a:solidFill>
                    <a:latin typeface="Wingdings 3" pitchFamily="18" charset="2"/>
                  </a:rPr>
                  <a:t>g</a:t>
                </a:r>
                <a:r>
                  <a:rPr lang="en-US" altLang="ja-JP" sz="2000" dirty="0" smtClean="0">
                    <a:solidFill>
                      <a:srgbClr val="000000"/>
                    </a:solidFill>
                  </a:rPr>
                  <a:t>J/</a:t>
                </a:r>
                <a:r>
                  <a:rPr lang="en-US" altLang="ja-JP" sz="2000" dirty="0" err="1" smtClean="0">
                    <a:solidFill>
                      <a:srgbClr val="000000"/>
                    </a:solidFill>
                    <a:latin typeface="Symbol" pitchFamily="18" charset="2"/>
                  </a:rPr>
                  <a:t>y</a:t>
                </a:r>
                <a:r>
                  <a:rPr lang="en-US" altLang="ja-JP" sz="2000" dirty="0" err="1" smtClean="0">
                    <a:solidFill>
                      <a:srgbClr val="000000"/>
                    </a:solidFill>
                  </a:rPr>
                  <a:t>K</a:t>
                </a:r>
                <a:r>
                  <a:rPr lang="en-US" altLang="ja-JP" sz="2000" baseline="-25000" dirty="0" err="1" smtClean="0">
                    <a:solidFill>
                      <a:srgbClr val="000000"/>
                    </a:solidFill>
                  </a:rPr>
                  <a:t>S</a:t>
                </a:r>
                <a:r>
                  <a:rPr lang="en-US" altLang="ja-JP" sz="2000" dirty="0" smtClean="0">
                    <a:solidFill>
                      <a:srgbClr val="000000"/>
                    </a:solidFill>
                  </a:rPr>
                  <a:t> decay</a:t>
                </a:r>
                <a:endParaRPr lang="en-US" altLang="ja-JP" sz="2000" dirty="0" smtClean="0">
                  <a:solidFill>
                    <a:srgbClr val="000000"/>
                  </a:solidFill>
                </a:endParaRPr>
              </a:p>
            </p:txBody>
          </p:sp>
        </mc:Choice>
        <mc:Fallback>
          <p:sp>
            <p:nvSpPr>
              <p:cNvPr id="7" name="テキスト ボックス 6"/>
              <p:cNvSpPr txBox="1">
                <a:spLocks noRot="1" noChangeAspect="1" noMove="1" noResize="1" noEditPoints="1" noAdjustHandles="1" noChangeArrowheads="1" noChangeShapeType="1" noTextEdit="1"/>
              </p:cNvSpPr>
              <p:nvPr/>
            </p:nvSpPr>
            <p:spPr>
              <a:xfrm>
                <a:off x="467544" y="1412776"/>
                <a:ext cx="7572428" cy="735138"/>
              </a:xfrm>
              <a:prstGeom prst="rect">
                <a:avLst/>
              </a:prstGeom>
              <a:blipFill rotWithShape="1">
                <a:blip r:embed="rId5"/>
                <a:stretch>
                  <a:fillRect l="-886" t="-6667" b="-11667"/>
                </a:stretch>
              </a:blipFill>
            </p:spPr>
            <p:txBody>
              <a:bodyPr/>
              <a:lstStyle/>
              <a:p>
                <a:r>
                  <a:rPr lang="ja-JP" altLang="en-US">
                    <a:noFill/>
                  </a:rPr>
                  <a:t> </a:t>
                </a:r>
              </a:p>
            </p:txBody>
          </p:sp>
        </mc:Fallback>
      </mc:AlternateContent>
      <p:grpSp>
        <p:nvGrpSpPr>
          <p:cNvPr id="50" name="グループ化 49"/>
          <p:cNvGrpSpPr/>
          <p:nvPr/>
        </p:nvGrpSpPr>
        <p:grpSpPr>
          <a:xfrm>
            <a:off x="1089025" y="2348880"/>
            <a:ext cx="6965950" cy="3055938"/>
            <a:chOff x="1242994" y="2214554"/>
            <a:chExt cx="6965950" cy="3055938"/>
          </a:xfrm>
        </p:grpSpPr>
        <p:grpSp>
          <p:nvGrpSpPr>
            <p:cNvPr id="4" name="グループ化 21"/>
            <p:cNvGrpSpPr/>
            <p:nvPr/>
          </p:nvGrpSpPr>
          <p:grpSpPr>
            <a:xfrm>
              <a:off x="1928794" y="2214554"/>
              <a:ext cx="3613150" cy="1457334"/>
              <a:chOff x="762000" y="2971800"/>
              <a:chExt cx="3613150" cy="1457334"/>
            </a:xfrm>
          </p:grpSpPr>
          <p:pic>
            <p:nvPicPr>
              <p:cNvPr id="19" name="Picture 13"/>
              <p:cNvPicPr>
                <a:picLocks noChangeAspect="1" noChangeArrowheads="1"/>
              </p:cNvPicPr>
              <p:nvPr/>
            </p:nvPicPr>
            <p:blipFill>
              <a:blip r:embed="rId6" cstate="print"/>
              <a:srcRect b="50877"/>
              <a:stretch>
                <a:fillRect/>
              </a:stretch>
            </p:blipFill>
            <p:spPr bwMode="auto">
              <a:xfrm>
                <a:off x="1066800" y="3048000"/>
                <a:ext cx="2209800" cy="1326950"/>
              </a:xfrm>
              <a:prstGeom prst="rect">
                <a:avLst/>
              </a:prstGeom>
              <a:noFill/>
              <a:ln w="9525">
                <a:noFill/>
                <a:miter lim="800000"/>
                <a:headEnd/>
                <a:tailEnd/>
              </a:ln>
              <a:effectLst/>
            </p:spPr>
          </p:pic>
          <p:graphicFrame>
            <p:nvGraphicFramePr>
              <p:cNvPr id="13" name="Object 6"/>
              <p:cNvGraphicFramePr>
                <a:graphicFrameLocks noChangeAspect="1"/>
              </p:cNvGraphicFramePr>
              <p:nvPr/>
            </p:nvGraphicFramePr>
            <p:xfrm>
              <a:off x="762000" y="3352800"/>
              <a:ext cx="650875" cy="609600"/>
            </p:xfrm>
            <a:graphic>
              <a:graphicData uri="http://schemas.openxmlformats.org/presentationml/2006/ole">
                <mc:AlternateContent xmlns:mc="http://schemas.openxmlformats.org/markup-compatibility/2006">
                  <mc:Choice xmlns:v="urn:schemas-microsoft-com:vml" Requires="v">
                    <p:oleObj spid="_x0000_s43526" name="Equation" r:id="rId7" imgW="203112" imgH="190417" progId="">
                      <p:embed/>
                    </p:oleObj>
                  </mc:Choice>
                  <mc:Fallback>
                    <p:oleObj name="Equation" r:id="rId7" imgW="203112" imgH="190417"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3352800"/>
                            <a:ext cx="6508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6"/>
              <p:cNvGraphicFramePr>
                <a:graphicFrameLocks noChangeAspect="1"/>
              </p:cNvGraphicFramePr>
              <p:nvPr/>
            </p:nvGraphicFramePr>
            <p:xfrm>
              <a:off x="3276600" y="2971800"/>
              <a:ext cx="1098550" cy="649288"/>
            </p:xfrm>
            <a:graphic>
              <a:graphicData uri="http://schemas.openxmlformats.org/presentationml/2006/ole">
                <mc:AlternateContent xmlns:mc="http://schemas.openxmlformats.org/markup-compatibility/2006">
                  <mc:Choice xmlns:v="urn:schemas-microsoft-com:vml" Requires="v">
                    <p:oleObj spid="_x0000_s43527" name="Equation" r:id="rId9" imgW="342751" imgH="203112" progId="">
                      <p:embed/>
                    </p:oleObj>
                  </mc:Choice>
                  <mc:Fallback>
                    <p:oleObj name="Equation" r:id="rId9" imgW="342751" imgH="203112"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6600" y="2971800"/>
                            <a:ext cx="109855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6"/>
              <p:cNvGraphicFramePr>
                <a:graphicFrameLocks noChangeAspect="1"/>
              </p:cNvGraphicFramePr>
              <p:nvPr/>
            </p:nvGraphicFramePr>
            <p:xfrm>
              <a:off x="3276619" y="3617921"/>
              <a:ext cx="692150" cy="811213"/>
            </p:xfrm>
            <a:graphic>
              <a:graphicData uri="http://schemas.openxmlformats.org/presentationml/2006/ole">
                <mc:AlternateContent xmlns:mc="http://schemas.openxmlformats.org/markup-compatibility/2006">
                  <mc:Choice xmlns:v="urn:schemas-microsoft-com:vml" Requires="v">
                    <p:oleObj spid="_x0000_s43528" name="Equation" r:id="rId11" imgW="215713" imgH="253780" progId="">
                      <p:embed/>
                    </p:oleObj>
                  </mc:Choice>
                  <mc:Fallback>
                    <p:oleObj name="Equation" r:id="rId11" imgW="215713" imgH="253780"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6619" y="3617921"/>
                            <a:ext cx="692150"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5" name="グループ化 22"/>
            <p:cNvGrpSpPr/>
            <p:nvPr/>
          </p:nvGrpSpPr>
          <p:grpSpPr>
            <a:xfrm>
              <a:off x="1852594" y="3743325"/>
              <a:ext cx="6356350" cy="1527167"/>
              <a:chOff x="685800" y="1255721"/>
              <a:chExt cx="6356350" cy="1527167"/>
            </a:xfrm>
          </p:grpSpPr>
          <p:pic>
            <p:nvPicPr>
              <p:cNvPr id="20" name="Picture 13"/>
              <p:cNvPicPr>
                <a:picLocks noChangeAspect="1" noChangeArrowheads="1"/>
              </p:cNvPicPr>
              <p:nvPr/>
            </p:nvPicPr>
            <p:blipFill rotWithShape="1">
              <a:blip r:embed="rId6" cstate="print"/>
              <a:srcRect t="53173"/>
              <a:stretch/>
            </p:blipFill>
            <p:spPr bwMode="auto">
              <a:xfrm>
                <a:off x="3505200" y="1295400"/>
                <a:ext cx="2529281" cy="1447800"/>
              </a:xfrm>
              <a:prstGeom prst="rect">
                <a:avLst/>
              </a:prstGeom>
              <a:noFill/>
              <a:ln w="9525">
                <a:noFill/>
                <a:miter lim="800000"/>
                <a:headEnd/>
                <a:tailEnd/>
              </a:ln>
              <a:effectLst/>
            </p:spPr>
          </p:pic>
          <p:pic>
            <p:nvPicPr>
              <p:cNvPr id="124930" name="Picture 2"/>
              <p:cNvPicPr>
                <a:picLocks noChangeAspect="1" noChangeArrowheads="1"/>
              </p:cNvPicPr>
              <p:nvPr/>
            </p:nvPicPr>
            <p:blipFill>
              <a:blip r:embed="rId13" cstate="print"/>
              <a:srcRect/>
              <a:stretch>
                <a:fillRect/>
              </a:stretch>
            </p:blipFill>
            <p:spPr bwMode="auto">
              <a:xfrm>
                <a:off x="1066800" y="1295400"/>
                <a:ext cx="2514600" cy="1466508"/>
              </a:xfrm>
              <a:prstGeom prst="rect">
                <a:avLst/>
              </a:prstGeom>
              <a:noFill/>
              <a:ln w="9525">
                <a:noFill/>
                <a:miter lim="800000"/>
                <a:headEnd/>
                <a:tailEnd/>
              </a:ln>
              <a:effectLst/>
            </p:spPr>
          </p:pic>
          <p:graphicFrame>
            <p:nvGraphicFramePr>
              <p:cNvPr id="124933" name="Object 6"/>
              <p:cNvGraphicFramePr>
                <a:graphicFrameLocks noChangeAspect="1"/>
              </p:cNvGraphicFramePr>
              <p:nvPr/>
            </p:nvGraphicFramePr>
            <p:xfrm>
              <a:off x="685800" y="1660525"/>
              <a:ext cx="650875" cy="609600"/>
            </p:xfrm>
            <a:graphic>
              <a:graphicData uri="http://schemas.openxmlformats.org/presentationml/2006/ole">
                <mc:AlternateContent xmlns:mc="http://schemas.openxmlformats.org/markup-compatibility/2006">
                  <mc:Choice xmlns:v="urn:schemas-microsoft-com:vml" Requires="v">
                    <p:oleObj spid="_x0000_s43529" name="Equation" r:id="rId14" imgW="203112" imgH="190417" progId="">
                      <p:embed/>
                    </p:oleObj>
                  </mc:Choice>
                  <mc:Fallback>
                    <p:oleObj name="Equation" r:id="rId14" imgW="203112" imgH="190417"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1660525"/>
                            <a:ext cx="6508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6"/>
              <p:cNvGraphicFramePr>
                <a:graphicFrameLocks noChangeAspect="1"/>
              </p:cNvGraphicFramePr>
              <p:nvPr/>
            </p:nvGraphicFramePr>
            <p:xfrm>
              <a:off x="3352800" y="1600200"/>
              <a:ext cx="650875" cy="730250"/>
            </p:xfrm>
            <a:graphic>
              <a:graphicData uri="http://schemas.openxmlformats.org/presentationml/2006/ole">
                <mc:AlternateContent xmlns:mc="http://schemas.openxmlformats.org/markup-compatibility/2006">
                  <mc:Choice xmlns:v="urn:schemas-microsoft-com:vml" Requires="v">
                    <p:oleObj spid="_x0000_s43530" name="Equation" r:id="rId15" imgW="203112" imgH="228501" progId="">
                      <p:embed/>
                    </p:oleObj>
                  </mc:Choice>
                  <mc:Fallback>
                    <p:oleObj name="Equation" r:id="rId15" imgW="203112" imgH="228501"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52800" y="1600200"/>
                            <a:ext cx="6508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 name="Object 6"/>
              <p:cNvGraphicFramePr>
                <a:graphicFrameLocks noChangeAspect="1"/>
              </p:cNvGraphicFramePr>
              <p:nvPr/>
            </p:nvGraphicFramePr>
            <p:xfrm>
              <a:off x="5943600" y="2133600"/>
              <a:ext cx="1098550" cy="649288"/>
            </p:xfrm>
            <a:graphic>
              <a:graphicData uri="http://schemas.openxmlformats.org/presentationml/2006/ole">
                <mc:AlternateContent xmlns:mc="http://schemas.openxmlformats.org/markup-compatibility/2006">
                  <mc:Choice xmlns:v="urn:schemas-microsoft-com:vml" Requires="v">
                    <p:oleObj spid="_x0000_s43531" name="Equation" r:id="rId17" imgW="342751" imgH="203112" progId="">
                      <p:embed/>
                    </p:oleObj>
                  </mc:Choice>
                  <mc:Fallback>
                    <p:oleObj name="Equation" r:id="rId17" imgW="342751" imgH="203112"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3600" y="2133600"/>
                            <a:ext cx="109855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 name="Object 6"/>
              <p:cNvGraphicFramePr>
                <a:graphicFrameLocks noChangeAspect="1"/>
              </p:cNvGraphicFramePr>
              <p:nvPr/>
            </p:nvGraphicFramePr>
            <p:xfrm>
              <a:off x="5943619" y="1255721"/>
              <a:ext cx="692150" cy="811213"/>
            </p:xfrm>
            <a:graphic>
              <a:graphicData uri="http://schemas.openxmlformats.org/presentationml/2006/ole">
                <mc:AlternateContent xmlns:mc="http://schemas.openxmlformats.org/markup-compatibility/2006">
                  <mc:Choice xmlns:v="urn:schemas-microsoft-com:vml" Requires="v">
                    <p:oleObj spid="_x0000_s43532" name="Equation" r:id="rId18" imgW="215713" imgH="253780" progId="">
                      <p:embed/>
                    </p:oleObj>
                  </mc:Choice>
                  <mc:Fallback>
                    <p:oleObj name="Equation" r:id="rId18" imgW="215713" imgH="253780"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43619" y="1255721"/>
                            <a:ext cx="692150"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4" name="テキスト ボックス 23"/>
            <p:cNvSpPr txBox="1"/>
            <p:nvPr/>
          </p:nvSpPr>
          <p:spPr>
            <a:xfrm>
              <a:off x="1242994" y="2792404"/>
              <a:ext cx="415499" cy="369332"/>
            </a:xfrm>
            <a:prstGeom prst="rect">
              <a:avLst/>
            </a:prstGeom>
            <a:noFill/>
          </p:spPr>
          <p:txBody>
            <a:bodyPr wrap="none" rtlCol="0">
              <a:spAutoFit/>
            </a:bodyPr>
            <a:lstStyle/>
            <a:p>
              <a:pPr algn="ctr" fontAlgn="base">
                <a:spcBef>
                  <a:spcPct val="0"/>
                </a:spcBef>
                <a:spcAft>
                  <a:spcPct val="0"/>
                </a:spcAft>
              </a:pPr>
              <a:r>
                <a:rPr lang="ja-JP" altLang="en-US" dirty="0" smtClean="0">
                  <a:solidFill>
                    <a:srgbClr val="000000"/>
                  </a:solidFill>
                </a:rPr>
                <a:t>①</a:t>
              </a:r>
              <a:endParaRPr lang="ja-JP" altLang="en-US" dirty="0">
                <a:solidFill>
                  <a:srgbClr val="000000"/>
                </a:solidFill>
              </a:endParaRPr>
            </a:p>
          </p:txBody>
        </p:sp>
        <p:sp>
          <p:nvSpPr>
            <p:cNvPr id="25" name="テキスト ボックス 24"/>
            <p:cNvSpPr txBox="1"/>
            <p:nvPr/>
          </p:nvSpPr>
          <p:spPr>
            <a:xfrm>
              <a:off x="1242994" y="4316404"/>
              <a:ext cx="415498" cy="369332"/>
            </a:xfrm>
            <a:prstGeom prst="rect">
              <a:avLst/>
            </a:prstGeom>
            <a:noFill/>
          </p:spPr>
          <p:txBody>
            <a:bodyPr wrap="none" rtlCol="0">
              <a:spAutoFit/>
            </a:bodyPr>
            <a:lstStyle/>
            <a:p>
              <a:pPr algn="ctr" fontAlgn="base">
                <a:spcBef>
                  <a:spcPct val="0"/>
                </a:spcBef>
                <a:spcAft>
                  <a:spcPct val="0"/>
                </a:spcAft>
              </a:pPr>
              <a:r>
                <a:rPr lang="ja-JP" altLang="en-US" dirty="0" smtClean="0">
                  <a:solidFill>
                    <a:srgbClr val="000000"/>
                  </a:solidFill>
                </a:rPr>
                <a:t>②</a:t>
              </a:r>
              <a:endParaRPr lang="ja-JP" altLang="en-US" dirty="0">
                <a:solidFill>
                  <a:srgbClr val="000000"/>
                </a:solidFill>
              </a:endParaRPr>
            </a:p>
          </p:txBody>
        </p:sp>
      </p:grpSp>
      <p:graphicFrame>
        <p:nvGraphicFramePr>
          <p:cNvPr id="21" name="Object 6"/>
          <p:cNvGraphicFramePr>
            <a:graphicFrameLocks noChangeAspect="1"/>
          </p:cNvGraphicFramePr>
          <p:nvPr>
            <p:extLst>
              <p:ext uri="{D42A27DB-BD31-4B8C-83A1-F6EECF244321}">
                <p14:modId xmlns:p14="http://schemas.microsoft.com/office/powerpoint/2010/main" val="251657663"/>
              </p:ext>
            </p:extLst>
          </p:nvPr>
        </p:nvGraphicFramePr>
        <p:xfrm>
          <a:off x="1763688" y="5589240"/>
          <a:ext cx="5049837" cy="686545"/>
        </p:xfrm>
        <a:graphic>
          <a:graphicData uri="http://schemas.openxmlformats.org/presentationml/2006/ole">
            <mc:AlternateContent xmlns:mc="http://schemas.openxmlformats.org/markup-compatibility/2006">
              <mc:Choice xmlns:v="urn:schemas-microsoft-com:vml" Requires="v">
                <p:oleObj spid="_x0000_s43533" name="Equation" r:id="rId20" imgW="3352800" imgH="457200" progId="">
                  <p:embed/>
                </p:oleObj>
              </mc:Choice>
              <mc:Fallback>
                <p:oleObj name="Equation" r:id="rId20" imgW="3352800" imgH="457200" progId="">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63688" y="5589240"/>
                        <a:ext cx="5049837" cy="68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 name="Oval 51"/>
          <p:cNvSpPr>
            <a:spLocks noChangeArrowheads="1"/>
          </p:cNvSpPr>
          <p:nvPr/>
        </p:nvSpPr>
        <p:spPr bwMode="auto">
          <a:xfrm>
            <a:off x="3455592" y="3878188"/>
            <a:ext cx="350912" cy="342900"/>
          </a:xfrm>
          <a:prstGeom prst="ellipse">
            <a:avLst/>
          </a:prstGeom>
          <a:noFill/>
          <a:ln w="28575">
            <a:solidFill>
              <a:srgbClr val="FF0000"/>
            </a:solidFill>
            <a:round/>
            <a:headEnd/>
            <a:tailEnd/>
          </a:ln>
        </p:spPr>
        <p:txBody>
          <a:bodyPr wrap="none" anchor="ctr"/>
          <a:lstStyle/>
          <a:p>
            <a:pPr algn="ctr" fontAlgn="base">
              <a:spcBef>
                <a:spcPct val="0"/>
              </a:spcBef>
              <a:spcAft>
                <a:spcPct val="0"/>
              </a:spcAft>
            </a:pPr>
            <a:endParaRPr lang="ja-JP" altLang="en-US">
              <a:solidFill>
                <a:srgbClr val="000000"/>
              </a:solidFill>
            </a:endParaRPr>
          </a:p>
        </p:txBody>
      </p:sp>
      <p:sp>
        <p:nvSpPr>
          <p:cNvPr id="32" name="Oval 51"/>
          <p:cNvSpPr>
            <a:spLocks noChangeArrowheads="1"/>
          </p:cNvSpPr>
          <p:nvPr/>
        </p:nvSpPr>
        <p:spPr bwMode="auto">
          <a:xfrm>
            <a:off x="2802360" y="5062370"/>
            <a:ext cx="350912" cy="342900"/>
          </a:xfrm>
          <a:prstGeom prst="ellipse">
            <a:avLst/>
          </a:prstGeom>
          <a:noFill/>
          <a:ln w="28575">
            <a:solidFill>
              <a:srgbClr val="FF0000"/>
            </a:solidFill>
            <a:round/>
            <a:headEnd/>
            <a:tailEnd/>
          </a:ln>
        </p:spPr>
        <p:txBody>
          <a:bodyPr wrap="none" anchor="ctr"/>
          <a:lstStyle/>
          <a:p>
            <a:pPr algn="ctr" fontAlgn="base">
              <a:spcBef>
                <a:spcPct val="0"/>
              </a:spcBef>
              <a:spcAft>
                <a:spcPct val="0"/>
              </a:spcAft>
            </a:pPr>
            <a:endParaRPr lang="ja-JP" altLang="en-US">
              <a:solidFill>
                <a:srgbClr val="000000"/>
              </a:solidFill>
            </a:endParaRPr>
          </a:p>
        </p:txBody>
      </p:sp>
      <p:grpSp>
        <p:nvGrpSpPr>
          <p:cNvPr id="3" name="グループ化 2"/>
          <p:cNvGrpSpPr/>
          <p:nvPr/>
        </p:nvGrpSpPr>
        <p:grpSpPr>
          <a:xfrm>
            <a:off x="5940152" y="1196752"/>
            <a:ext cx="3347864" cy="2120280"/>
            <a:chOff x="4229100" y="3429000"/>
            <a:chExt cx="4914900" cy="3200400"/>
          </a:xfrm>
        </p:grpSpPr>
        <p:grpSp>
          <p:nvGrpSpPr>
            <p:cNvPr id="33" name="グループ化 50"/>
            <p:cNvGrpSpPr/>
            <p:nvPr/>
          </p:nvGrpSpPr>
          <p:grpSpPr>
            <a:xfrm>
              <a:off x="4746625" y="6088062"/>
              <a:ext cx="3600450" cy="541338"/>
              <a:chOff x="5051425" y="5813425"/>
              <a:chExt cx="3600450" cy="541338"/>
            </a:xfrm>
          </p:grpSpPr>
          <p:graphicFrame>
            <p:nvGraphicFramePr>
              <p:cNvPr id="34" name="Object 37"/>
              <p:cNvGraphicFramePr>
                <a:graphicFrameLocks noChangeAspect="1"/>
              </p:cNvGraphicFramePr>
              <p:nvPr/>
            </p:nvGraphicFramePr>
            <p:xfrm>
              <a:off x="6169025" y="5813425"/>
              <a:ext cx="1008063" cy="541338"/>
            </p:xfrm>
            <a:graphic>
              <a:graphicData uri="http://schemas.openxmlformats.org/presentationml/2006/ole">
                <mc:AlternateContent xmlns:mc="http://schemas.openxmlformats.org/markup-compatibility/2006">
                  <mc:Choice xmlns:v="urn:schemas-microsoft-com:vml" Requires="v">
                    <p:oleObj spid="_x0000_s43534" name="Equation" r:id="rId22" imgW="494870" imgH="266469" progId="">
                      <p:embed/>
                    </p:oleObj>
                  </mc:Choice>
                  <mc:Fallback>
                    <p:oleObj name="Equation" r:id="rId22" imgW="494870" imgH="266469" progId="">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169025" y="5813425"/>
                            <a:ext cx="1008063" cy="541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Line 38"/>
              <p:cNvSpPr>
                <a:spLocks noChangeShapeType="1"/>
              </p:cNvSpPr>
              <p:nvPr/>
            </p:nvSpPr>
            <p:spPr bwMode="auto">
              <a:xfrm>
                <a:off x="5051425" y="5813425"/>
                <a:ext cx="3600450" cy="0"/>
              </a:xfrm>
              <a:prstGeom prst="line">
                <a:avLst/>
              </a:prstGeom>
              <a:noFill/>
              <a:ln w="57150">
                <a:solidFill>
                  <a:srgbClr val="0000FF"/>
                </a:solidFill>
                <a:round/>
                <a:headEnd type="triangle" w="med" len="med"/>
                <a:tailEnd type="none" w="med" len="med"/>
              </a:ln>
            </p:spPr>
            <p:txBody>
              <a:bodyPr/>
              <a:lstStyle/>
              <a:p>
                <a:pPr algn="ctr" fontAlgn="base">
                  <a:spcBef>
                    <a:spcPct val="0"/>
                  </a:spcBef>
                  <a:spcAft>
                    <a:spcPct val="0"/>
                  </a:spcAft>
                </a:pPr>
                <a:endParaRPr lang="ja-JP" altLang="en-US">
                  <a:solidFill>
                    <a:srgbClr val="000000"/>
                  </a:solidFill>
                </a:endParaRPr>
              </a:p>
            </p:txBody>
          </p:sp>
        </p:grpSp>
        <p:grpSp>
          <p:nvGrpSpPr>
            <p:cNvPr id="36" name="グループ化 51"/>
            <p:cNvGrpSpPr/>
            <p:nvPr/>
          </p:nvGrpSpPr>
          <p:grpSpPr>
            <a:xfrm>
              <a:off x="6115050" y="3856037"/>
              <a:ext cx="2232025" cy="2232025"/>
              <a:chOff x="6419850" y="3581400"/>
              <a:chExt cx="2232025" cy="2232025"/>
            </a:xfrm>
          </p:grpSpPr>
          <p:sp>
            <p:nvSpPr>
              <p:cNvPr id="37" name="Line 39"/>
              <p:cNvSpPr>
                <a:spLocks noChangeShapeType="1"/>
              </p:cNvSpPr>
              <p:nvPr/>
            </p:nvSpPr>
            <p:spPr bwMode="auto">
              <a:xfrm flipH="1" flipV="1">
                <a:off x="6419850" y="3581400"/>
                <a:ext cx="2232025" cy="2232025"/>
              </a:xfrm>
              <a:prstGeom prst="line">
                <a:avLst/>
              </a:prstGeom>
              <a:noFill/>
              <a:ln w="57150">
                <a:solidFill>
                  <a:srgbClr val="00FF00"/>
                </a:solidFill>
                <a:round/>
                <a:headEnd type="triangle" w="med" len="med"/>
                <a:tailEnd type="none" w="med" len="med"/>
              </a:ln>
            </p:spPr>
            <p:txBody>
              <a:bodyPr/>
              <a:lstStyle/>
              <a:p>
                <a:pPr algn="ctr" fontAlgn="base">
                  <a:spcBef>
                    <a:spcPct val="0"/>
                  </a:spcBef>
                  <a:spcAft>
                    <a:spcPct val="0"/>
                  </a:spcAft>
                </a:pPr>
                <a:endParaRPr lang="ja-JP" altLang="en-US">
                  <a:solidFill>
                    <a:srgbClr val="000000"/>
                  </a:solidFill>
                </a:endParaRPr>
              </a:p>
            </p:txBody>
          </p:sp>
          <p:graphicFrame>
            <p:nvGraphicFramePr>
              <p:cNvPr id="38" name="Object 44"/>
              <p:cNvGraphicFramePr>
                <a:graphicFrameLocks noChangeAspect="1"/>
              </p:cNvGraphicFramePr>
              <p:nvPr/>
            </p:nvGraphicFramePr>
            <p:xfrm>
              <a:off x="7500938" y="4086225"/>
              <a:ext cx="863600" cy="517525"/>
            </p:xfrm>
            <a:graphic>
              <a:graphicData uri="http://schemas.openxmlformats.org/presentationml/2006/ole">
                <mc:AlternateContent xmlns:mc="http://schemas.openxmlformats.org/markup-compatibility/2006">
                  <mc:Choice xmlns:v="urn:schemas-microsoft-com:vml" Requires="v">
                    <p:oleObj spid="_x0000_s43535" name="Equation" r:id="rId24" imgW="444114" imgH="266469" progId="">
                      <p:embed/>
                    </p:oleObj>
                  </mc:Choice>
                  <mc:Fallback>
                    <p:oleObj name="Equation" r:id="rId24" imgW="444114" imgH="266469" progId="">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500938" y="4086225"/>
                            <a:ext cx="863600"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9" name="グループ化 52"/>
            <p:cNvGrpSpPr/>
            <p:nvPr/>
          </p:nvGrpSpPr>
          <p:grpSpPr>
            <a:xfrm>
              <a:off x="4495800" y="3856037"/>
              <a:ext cx="1619250" cy="2232025"/>
              <a:chOff x="4800600" y="3581400"/>
              <a:chExt cx="1619250" cy="2232025"/>
            </a:xfrm>
          </p:grpSpPr>
          <p:sp>
            <p:nvSpPr>
              <p:cNvPr id="40" name="Line 40"/>
              <p:cNvSpPr>
                <a:spLocks noChangeShapeType="1"/>
              </p:cNvSpPr>
              <p:nvPr/>
            </p:nvSpPr>
            <p:spPr bwMode="auto">
              <a:xfrm flipH="1">
                <a:off x="5051425" y="3581400"/>
                <a:ext cx="1368425" cy="2232025"/>
              </a:xfrm>
              <a:prstGeom prst="line">
                <a:avLst/>
              </a:prstGeom>
              <a:noFill/>
              <a:ln w="57150">
                <a:solidFill>
                  <a:srgbClr val="FF00FF"/>
                </a:solidFill>
                <a:round/>
                <a:headEnd type="triangle" w="med" len="med"/>
                <a:tailEnd type="none" w="med" len="med"/>
              </a:ln>
            </p:spPr>
            <p:txBody>
              <a:bodyPr/>
              <a:lstStyle/>
              <a:p>
                <a:pPr algn="ctr" fontAlgn="base">
                  <a:spcBef>
                    <a:spcPct val="0"/>
                  </a:spcBef>
                  <a:spcAft>
                    <a:spcPct val="0"/>
                  </a:spcAft>
                </a:pPr>
                <a:endParaRPr lang="ja-JP" altLang="en-US">
                  <a:solidFill>
                    <a:srgbClr val="000000"/>
                  </a:solidFill>
                </a:endParaRPr>
              </a:p>
            </p:txBody>
          </p:sp>
          <p:graphicFrame>
            <p:nvGraphicFramePr>
              <p:cNvPr id="41" name="Object 45"/>
              <p:cNvGraphicFramePr>
                <a:graphicFrameLocks noChangeAspect="1"/>
              </p:cNvGraphicFramePr>
              <p:nvPr/>
            </p:nvGraphicFramePr>
            <p:xfrm>
              <a:off x="4800600" y="4086225"/>
              <a:ext cx="1008063" cy="530225"/>
            </p:xfrm>
            <a:graphic>
              <a:graphicData uri="http://schemas.openxmlformats.org/presentationml/2006/ole">
                <mc:AlternateContent xmlns:mc="http://schemas.openxmlformats.org/markup-compatibility/2006">
                  <mc:Choice xmlns:v="urn:schemas-microsoft-com:vml" Requires="v">
                    <p:oleObj spid="_x0000_s43536" name="Equation" r:id="rId26" imgW="507780" imgH="266584" progId="">
                      <p:embed/>
                    </p:oleObj>
                  </mc:Choice>
                  <mc:Fallback>
                    <p:oleObj name="Equation" r:id="rId26" imgW="507780" imgH="266584" progId="">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800600" y="4086225"/>
                            <a:ext cx="1008063"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2" name="グループ化 54"/>
            <p:cNvGrpSpPr/>
            <p:nvPr/>
          </p:nvGrpSpPr>
          <p:grpSpPr>
            <a:xfrm>
              <a:off x="5786446" y="3867150"/>
              <a:ext cx="985829" cy="925513"/>
              <a:chOff x="6091246" y="3592513"/>
              <a:chExt cx="985829" cy="925513"/>
            </a:xfrm>
          </p:grpSpPr>
          <p:sp>
            <p:nvSpPr>
              <p:cNvPr id="43" name="Arc 42"/>
              <p:cNvSpPr>
                <a:spLocks/>
              </p:cNvSpPr>
              <p:nvPr/>
            </p:nvSpPr>
            <p:spPr bwMode="auto">
              <a:xfrm rot="10800000">
                <a:off x="6235700" y="3592513"/>
                <a:ext cx="446088" cy="358775"/>
              </a:xfrm>
              <a:custGeom>
                <a:avLst/>
                <a:gdLst>
                  <a:gd name="T0" fmla="*/ 0 w 26722"/>
                  <a:gd name="T1" fmla="*/ 71 h 21600"/>
                  <a:gd name="T2" fmla="*/ 281 w 26722"/>
                  <a:gd name="T3" fmla="*/ 32 h 21600"/>
                  <a:gd name="T4" fmla="*/ 165 w 26722"/>
                  <a:gd name="T5" fmla="*/ 226 h 21600"/>
                  <a:gd name="T6" fmla="*/ 0 60000 65536"/>
                  <a:gd name="T7" fmla="*/ 0 60000 65536"/>
                  <a:gd name="T8" fmla="*/ 0 60000 65536"/>
                  <a:gd name="T9" fmla="*/ 0 w 26722"/>
                  <a:gd name="T10" fmla="*/ 0 h 21600"/>
                  <a:gd name="T11" fmla="*/ 26722 w 26722"/>
                  <a:gd name="T12" fmla="*/ 21600 h 21600"/>
                </a:gdLst>
                <a:ahLst/>
                <a:cxnLst>
                  <a:cxn ang="T6">
                    <a:pos x="T0" y="T1"/>
                  </a:cxn>
                  <a:cxn ang="T7">
                    <a:pos x="T2" y="T3"/>
                  </a:cxn>
                  <a:cxn ang="T8">
                    <a:pos x="T4" y="T5"/>
                  </a:cxn>
                </a:cxnLst>
                <a:rect l="T9" t="T10" r="T11" b="T12"/>
                <a:pathLst>
                  <a:path w="26722" h="21600" fill="none" extrusionOk="0">
                    <a:moveTo>
                      <a:pt x="0" y="6785"/>
                    </a:moveTo>
                    <a:cubicBezTo>
                      <a:pt x="4081" y="2454"/>
                      <a:pt x="9768" y="-1"/>
                      <a:pt x="15719" y="0"/>
                    </a:cubicBezTo>
                    <a:cubicBezTo>
                      <a:pt x="19590" y="0"/>
                      <a:pt x="23390" y="1040"/>
                      <a:pt x="26722" y="3012"/>
                    </a:cubicBezTo>
                  </a:path>
                  <a:path w="26722" h="21600" stroke="0" extrusionOk="0">
                    <a:moveTo>
                      <a:pt x="0" y="6785"/>
                    </a:moveTo>
                    <a:cubicBezTo>
                      <a:pt x="4081" y="2454"/>
                      <a:pt x="9768" y="-1"/>
                      <a:pt x="15719" y="0"/>
                    </a:cubicBezTo>
                    <a:cubicBezTo>
                      <a:pt x="19590" y="0"/>
                      <a:pt x="23390" y="1040"/>
                      <a:pt x="26722" y="3012"/>
                    </a:cubicBezTo>
                    <a:lnTo>
                      <a:pt x="15719" y="21600"/>
                    </a:lnTo>
                    <a:close/>
                  </a:path>
                </a:pathLst>
              </a:custGeom>
              <a:noFill/>
              <a:ln w="9525">
                <a:solidFill>
                  <a:srgbClr val="000000"/>
                </a:solidFill>
                <a:round/>
                <a:headEnd/>
                <a:tailEnd/>
              </a:ln>
            </p:spPr>
            <p:txBody>
              <a:bodyPr wrap="none" anchor="ctr"/>
              <a:lstStyle/>
              <a:p>
                <a:pPr algn="ctr" fontAlgn="base">
                  <a:spcBef>
                    <a:spcPct val="0"/>
                  </a:spcBef>
                  <a:spcAft>
                    <a:spcPct val="0"/>
                  </a:spcAft>
                </a:pPr>
                <a:endParaRPr lang="ja-JP" altLang="en-US">
                  <a:solidFill>
                    <a:srgbClr val="000000"/>
                  </a:solidFill>
                </a:endParaRPr>
              </a:p>
            </p:txBody>
          </p:sp>
          <p:graphicFrame>
            <p:nvGraphicFramePr>
              <p:cNvPr id="44" name="Object 46"/>
              <p:cNvGraphicFramePr>
                <a:graphicFrameLocks noChangeAspect="1"/>
              </p:cNvGraphicFramePr>
              <p:nvPr/>
            </p:nvGraphicFramePr>
            <p:xfrm>
              <a:off x="6091246" y="4062738"/>
              <a:ext cx="985829" cy="455288"/>
            </p:xfrm>
            <a:graphic>
              <a:graphicData uri="http://schemas.openxmlformats.org/presentationml/2006/ole">
                <mc:AlternateContent xmlns:mc="http://schemas.openxmlformats.org/markup-compatibility/2006">
                  <mc:Choice xmlns:v="urn:schemas-microsoft-com:vml" Requires="v">
                    <p:oleObj spid="_x0000_s43537" name="Equation" r:id="rId28" imgW="495085" imgH="228501" progId="">
                      <p:embed/>
                    </p:oleObj>
                  </mc:Choice>
                  <mc:Fallback>
                    <p:oleObj name="Equation" r:id="rId28" imgW="495085" imgH="228501" progId="">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091246" y="4062738"/>
                            <a:ext cx="985829" cy="45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5" name="グループ化 55"/>
            <p:cNvGrpSpPr/>
            <p:nvPr/>
          </p:nvGrpSpPr>
          <p:grpSpPr>
            <a:xfrm>
              <a:off x="6929438" y="5572125"/>
              <a:ext cx="1417637" cy="487363"/>
              <a:chOff x="7234238" y="5297488"/>
              <a:chExt cx="1417637" cy="487363"/>
            </a:xfrm>
          </p:grpSpPr>
          <p:sp>
            <p:nvSpPr>
              <p:cNvPr id="46" name="Arc 43"/>
              <p:cNvSpPr>
                <a:spLocks/>
              </p:cNvSpPr>
              <p:nvPr/>
            </p:nvSpPr>
            <p:spPr bwMode="auto">
              <a:xfrm flipH="1">
                <a:off x="8293100" y="5526088"/>
                <a:ext cx="358775" cy="258763"/>
              </a:xfrm>
              <a:custGeom>
                <a:avLst/>
                <a:gdLst>
                  <a:gd name="T0" fmla="*/ 156 w 21600"/>
                  <a:gd name="T1" fmla="*/ 0 h 15588"/>
                  <a:gd name="T2" fmla="*/ 226 w 21600"/>
                  <a:gd name="T3" fmla="*/ 163 h 15588"/>
                  <a:gd name="T4" fmla="*/ 0 w 21600"/>
                  <a:gd name="T5" fmla="*/ 163 h 15588"/>
                  <a:gd name="T6" fmla="*/ 0 60000 65536"/>
                  <a:gd name="T7" fmla="*/ 0 60000 65536"/>
                  <a:gd name="T8" fmla="*/ 0 60000 65536"/>
                  <a:gd name="T9" fmla="*/ 0 w 21600"/>
                  <a:gd name="T10" fmla="*/ 0 h 15588"/>
                  <a:gd name="T11" fmla="*/ 21600 w 21600"/>
                  <a:gd name="T12" fmla="*/ 15588 h 15588"/>
                </a:gdLst>
                <a:ahLst/>
                <a:cxnLst>
                  <a:cxn ang="T6">
                    <a:pos x="T0" y="T1"/>
                  </a:cxn>
                  <a:cxn ang="T7">
                    <a:pos x="T2" y="T3"/>
                  </a:cxn>
                  <a:cxn ang="T8">
                    <a:pos x="T4" y="T5"/>
                  </a:cxn>
                </a:cxnLst>
                <a:rect l="T9" t="T10" r="T11" b="T12"/>
                <a:pathLst>
                  <a:path w="21600" h="15588" fill="none" extrusionOk="0">
                    <a:moveTo>
                      <a:pt x="14952" y="0"/>
                    </a:moveTo>
                    <a:cubicBezTo>
                      <a:pt x="19199" y="4073"/>
                      <a:pt x="21600" y="9703"/>
                      <a:pt x="21600" y="15588"/>
                    </a:cubicBezTo>
                  </a:path>
                  <a:path w="21600" h="15588" stroke="0" extrusionOk="0">
                    <a:moveTo>
                      <a:pt x="14952" y="0"/>
                    </a:moveTo>
                    <a:cubicBezTo>
                      <a:pt x="19199" y="4073"/>
                      <a:pt x="21600" y="9703"/>
                      <a:pt x="21600" y="15588"/>
                    </a:cubicBezTo>
                    <a:lnTo>
                      <a:pt x="0" y="15588"/>
                    </a:lnTo>
                    <a:close/>
                  </a:path>
                </a:pathLst>
              </a:custGeom>
              <a:noFill/>
              <a:ln w="9525">
                <a:solidFill>
                  <a:srgbClr val="000000"/>
                </a:solidFill>
                <a:round/>
                <a:headEnd/>
                <a:tailEnd/>
              </a:ln>
            </p:spPr>
            <p:txBody>
              <a:bodyPr wrap="none" anchor="ctr"/>
              <a:lstStyle/>
              <a:p>
                <a:pPr algn="ctr" fontAlgn="base">
                  <a:spcBef>
                    <a:spcPct val="0"/>
                  </a:spcBef>
                  <a:spcAft>
                    <a:spcPct val="0"/>
                  </a:spcAft>
                </a:pPr>
                <a:endParaRPr lang="ja-JP" altLang="en-US">
                  <a:solidFill>
                    <a:srgbClr val="000000"/>
                  </a:solidFill>
                </a:endParaRPr>
              </a:p>
            </p:txBody>
          </p:sp>
          <p:graphicFrame>
            <p:nvGraphicFramePr>
              <p:cNvPr id="47" name="Object 47"/>
              <p:cNvGraphicFramePr>
                <a:graphicFrameLocks noChangeAspect="1"/>
              </p:cNvGraphicFramePr>
              <p:nvPr/>
            </p:nvGraphicFramePr>
            <p:xfrm>
              <a:off x="7234238" y="5297488"/>
              <a:ext cx="915987" cy="444500"/>
            </p:xfrm>
            <a:graphic>
              <a:graphicData uri="http://schemas.openxmlformats.org/presentationml/2006/ole">
                <mc:AlternateContent xmlns:mc="http://schemas.openxmlformats.org/markup-compatibility/2006">
                  <mc:Choice xmlns:v="urn:schemas-microsoft-com:vml" Requires="v">
                    <p:oleObj spid="_x0000_s43538" name="Equation" r:id="rId30" imgW="469900" imgH="228600" progId="">
                      <p:embed/>
                    </p:oleObj>
                  </mc:Choice>
                  <mc:Fallback>
                    <p:oleObj name="Equation" r:id="rId30" imgW="469900" imgH="228600" progId="">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234238" y="5297488"/>
                            <a:ext cx="915987"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8" name="グループ化 53"/>
            <p:cNvGrpSpPr/>
            <p:nvPr/>
          </p:nvGrpSpPr>
          <p:grpSpPr>
            <a:xfrm>
              <a:off x="4746625" y="5572140"/>
              <a:ext cx="1254135" cy="517510"/>
              <a:chOff x="5051425" y="5297503"/>
              <a:chExt cx="1254135" cy="517510"/>
            </a:xfrm>
          </p:grpSpPr>
          <p:sp>
            <p:nvSpPr>
              <p:cNvPr id="49" name="Arc 41"/>
              <p:cNvSpPr>
                <a:spLocks/>
              </p:cNvSpPr>
              <p:nvPr/>
            </p:nvSpPr>
            <p:spPr bwMode="auto">
              <a:xfrm>
                <a:off x="5051425" y="5503863"/>
                <a:ext cx="360363" cy="311150"/>
              </a:xfrm>
              <a:custGeom>
                <a:avLst/>
                <a:gdLst>
                  <a:gd name="T0" fmla="*/ 114 w 21600"/>
                  <a:gd name="T1" fmla="*/ 0 h 18695"/>
                  <a:gd name="T2" fmla="*/ 227 w 21600"/>
                  <a:gd name="T3" fmla="*/ 196 h 18695"/>
                  <a:gd name="T4" fmla="*/ 0 w 21600"/>
                  <a:gd name="T5" fmla="*/ 196 h 18695"/>
                  <a:gd name="T6" fmla="*/ 0 60000 65536"/>
                  <a:gd name="T7" fmla="*/ 0 60000 65536"/>
                  <a:gd name="T8" fmla="*/ 0 60000 65536"/>
                  <a:gd name="T9" fmla="*/ 0 w 21600"/>
                  <a:gd name="T10" fmla="*/ 0 h 18695"/>
                  <a:gd name="T11" fmla="*/ 21600 w 21600"/>
                  <a:gd name="T12" fmla="*/ 18695 h 18695"/>
                </a:gdLst>
                <a:ahLst/>
                <a:cxnLst>
                  <a:cxn ang="T6">
                    <a:pos x="T0" y="T1"/>
                  </a:cxn>
                  <a:cxn ang="T7">
                    <a:pos x="T2" y="T3"/>
                  </a:cxn>
                  <a:cxn ang="T8">
                    <a:pos x="T4" y="T5"/>
                  </a:cxn>
                </a:cxnLst>
                <a:rect l="T9" t="T10" r="T11" b="T12"/>
                <a:pathLst>
                  <a:path w="21600" h="18695" fill="none" extrusionOk="0">
                    <a:moveTo>
                      <a:pt x="10819" y="-1"/>
                    </a:moveTo>
                    <a:cubicBezTo>
                      <a:pt x="17491" y="3861"/>
                      <a:pt x="21600" y="10985"/>
                      <a:pt x="21600" y="18695"/>
                    </a:cubicBezTo>
                  </a:path>
                  <a:path w="21600" h="18695" stroke="0" extrusionOk="0">
                    <a:moveTo>
                      <a:pt x="10819" y="-1"/>
                    </a:moveTo>
                    <a:cubicBezTo>
                      <a:pt x="17491" y="3861"/>
                      <a:pt x="21600" y="10985"/>
                      <a:pt x="21600" y="18695"/>
                    </a:cubicBezTo>
                    <a:lnTo>
                      <a:pt x="0" y="18695"/>
                    </a:lnTo>
                    <a:close/>
                  </a:path>
                </a:pathLst>
              </a:custGeom>
              <a:noFill/>
              <a:ln w="9525">
                <a:solidFill>
                  <a:srgbClr val="000000"/>
                </a:solidFill>
                <a:round/>
                <a:headEnd/>
                <a:tailEnd/>
              </a:ln>
            </p:spPr>
            <p:txBody>
              <a:bodyPr wrap="none" anchor="ctr"/>
              <a:lstStyle/>
              <a:p>
                <a:pPr algn="ctr" fontAlgn="base">
                  <a:spcBef>
                    <a:spcPct val="0"/>
                  </a:spcBef>
                  <a:spcAft>
                    <a:spcPct val="0"/>
                  </a:spcAft>
                </a:pPr>
                <a:endParaRPr lang="ja-JP" altLang="en-US">
                  <a:solidFill>
                    <a:srgbClr val="000000"/>
                  </a:solidFill>
                </a:endParaRPr>
              </a:p>
            </p:txBody>
          </p:sp>
          <p:graphicFrame>
            <p:nvGraphicFramePr>
              <p:cNvPr id="51" name="Object 48"/>
              <p:cNvGraphicFramePr>
                <a:graphicFrameLocks noChangeAspect="1"/>
              </p:cNvGraphicFramePr>
              <p:nvPr/>
            </p:nvGraphicFramePr>
            <p:xfrm>
              <a:off x="5430850" y="5297503"/>
              <a:ext cx="874710" cy="425629"/>
            </p:xfrm>
            <a:graphic>
              <a:graphicData uri="http://schemas.openxmlformats.org/presentationml/2006/ole">
                <mc:AlternateContent xmlns:mc="http://schemas.openxmlformats.org/markup-compatibility/2006">
                  <mc:Choice xmlns:v="urn:schemas-microsoft-com:vml" Requires="v">
                    <p:oleObj spid="_x0000_s43539" name="Equation" r:id="rId32" imgW="469900" imgH="228600" progId="">
                      <p:embed/>
                    </p:oleObj>
                  </mc:Choice>
                  <mc:Fallback>
                    <p:oleObj name="Equation" r:id="rId32" imgW="469900" imgH="228600" progId="">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430850" y="5297503"/>
                            <a:ext cx="874710" cy="4256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2" name="グループ化 68"/>
            <p:cNvGrpSpPr/>
            <p:nvPr/>
          </p:nvGrpSpPr>
          <p:grpSpPr>
            <a:xfrm>
              <a:off x="4229100" y="3429000"/>
              <a:ext cx="4914900" cy="2936875"/>
              <a:chOff x="1371600" y="1905000"/>
              <a:chExt cx="4914900" cy="2936875"/>
            </a:xfrm>
          </p:grpSpPr>
          <p:sp>
            <p:nvSpPr>
              <p:cNvPr id="53" name="Line 25"/>
              <p:cNvSpPr>
                <a:spLocks noChangeShapeType="1"/>
              </p:cNvSpPr>
              <p:nvPr/>
            </p:nvSpPr>
            <p:spPr bwMode="auto">
              <a:xfrm flipH="1">
                <a:off x="1900238" y="2133600"/>
                <a:ext cx="4762" cy="2708275"/>
              </a:xfrm>
              <a:prstGeom prst="line">
                <a:avLst/>
              </a:prstGeom>
              <a:noFill/>
              <a:ln w="19050">
                <a:solidFill>
                  <a:schemeClr val="tx1"/>
                </a:solidFill>
                <a:round/>
                <a:headEnd type="arrow" w="lg" len="lg"/>
                <a:tailEnd/>
              </a:ln>
              <a:effectLst/>
            </p:spPr>
            <p:txBody>
              <a:bodyPr/>
              <a:lstStyle/>
              <a:p>
                <a:pPr algn="ctr" fontAlgn="base">
                  <a:spcBef>
                    <a:spcPct val="0"/>
                  </a:spcBef>
                  <a:spcAft>
                    <a:spcPct val="0"/>
                  </a:spcAft>
                </a:pPr>
                <a:endParaRPr lang="ja-JP" altLang="en-US">
                  <a:solidFill>
                    <a:srgbClr val="000000"/>
                  </a:solidFill>
                </a:endParaRPr>
              </a:p>
            </p:txBody>
          </p:sp>
          <p:sp>
            <p:nvSpPr>
              <p:cNvPr id="54" name="Line 26"/>
              <p:cNvSpPr>
                <a:spLocks noChangeShapeType="1"/>
              </p:cNvSpPr>
              <p:nvPr/>
            </p:nvSpPr>
            <p:spPr bwMode="auto">
              <a:xfrm flipH="1" flipV="1">
                <a:off x="1676400" y="4572000"/>
                <a:ext cx="4191000" cy="0"/>
              </a:xfrm>
              <a:prstGeom prst="line">
                <a:avLst/>
              </a:prstGeom>
              <a:noFill/>
              <a:ln w="19050">
                <a:solidFill>
                  <a:schemeClr val="tx1"/>
                </a:solidFill>
                <a:round/>
                <a:headEnd type="arrow" w="lg" len="lg"/>
                <a:tailEnd/>
              </a:ln>
              <a:effectLst/>
            </p:spPr>
            <p:txBody>
              <a:bodyPr/>
              <a:lstStyle/>
              <a:p>
                <a:pPr algn="ctr" fontAlgn="base">
                  <a:spcBef>
                    <a:spcPct val="0"/>
                  </a:spcBef>
                  <a:spcAft>
                    <a:spcPct val="0"/>
                  </a:spcAft>
                </a:pPr>
                <a:endParaRPr lang="ja-JP" altLang="en-US">
                  <a:solidFill>
                    <a:srgbClr val="000000"/>
                  </a:solidFill>
                </a:endParaRPr>
              </a:p>
            </p:txBody>
          </p:sp>
          <p:sp>
            <p:nvSpPr>
              <p:cNvPr id="55" name="Rectangle 30"/>
              <p:cNvSpPr>
                <a:spLocks noChangeArrowheads="1"/>
              </p:cNvSpPr>
              <p:nvPr/>
            </p:nvSpPr>
            <p:spPr bwMode="auto">
              <a:xfrm>
                <a:off x="5791200" y="4343400"/>
                <a:ext cx="495300" cy="495300"/>
              </a:xfrm>
              <a:prstGeom prst="rect">
                <a:avLst/>
              </a:prstGeom>
              <a:noFill/>
              <a:ln w="9525">
                <a:noFill/>
                <a:miter lim="800000"/>
                <a:headEnd/>
                <a:tailEnd/>
              </a:ln>
              <a:effectLst/>
            </p:spPr>
            <p:txBody>
              <a:bodyPr wrap="none" anchor="ctr"/>
              <a:lstStyle/>
              <a:p>
                <a:pPr algn="ctr" fontAlgn="base">
                  <a:spcBef>
                    <a:spcPct val="0"/>
                  </a:spcBef>
                  <a:spcAft>
                    <a:spcPct val="0"/>
                  </a:spcAft>
                </a:pPr>
                <a:r>
                  <a:rPr lang="en-US" altLang="ja-JP" dirty="0">
                    <a:solidFill>
                      <a:srgbClr val="000000"/>
                    </a:solidFill>
                    <a:latin typeface="Times New Roman" pitchFamily="18" charset="0"/>
                  </a:rPr>
                  <a:t>Re</a:t>
                </a:r>
              </a:p>
            </p:txBody>
          </p:sp>
          <p:sp>
            <p:nvSpPr>
              <p:cNvPr id="56" name="Rectangle 31"/>
              <p:cNvSpPr>
                <a:spLocks noChangeArrowheads="1"/>
              </p:cNvSpPr>
              <p:nvPr/>
            </p:nvSpPr>
            <p:spPr bwMode="auto">
              <a:xfrm>
                <a:off x="1371600" y="1905000"/>
                <a:ext cx="495300" cy="495300"/>
              </a:xfrm>
              <a:prstGeom prst="rect">
                <a:avLst/>
              </a:prstGeom>
              <a:noFill/>
              <a:ln w="9525">
                <a:noFill/>
                <a:miter lim="800000"/>
                <a:headEnd/>
                <a:tailEnd/>
              </a:ln>
              <a:effectLst/>
            </p:spPr>
            <p:txBody>
              <a:bodyPr wrap="none" anchor="ctr"/>
              <a:lstStyle/>
              <a:p>
                <a:pPr algn="ctr" fontAlgn="base">
                  <a:spcBef>
                    <a:spcPct val="0"/>
                  </a:spcBef>
                  <a:spcAft>
                    <a:spcPct val="0"/>
                  </a:spcAft>
                </a:pPr>
                <a:r>
                  <a:rPr lang="en-US" altLang="ja-JP" dirty="0" err="1">
                    <a:solidFill>
                      <a:srgbClr val="000000"/>
                    </a:solidFill>
                    <a:latin typeface="Times New Roman" pitchFamily="18" charset="0"/>
                  </a:rPr>
                  <a:t>Im</a:t>
                </a:r>
                <a:endParaRPr lang="en-US" altLang="ja-JP" dirty="0">
                  <a:solidFill>
                    <a:srgbClr val="000000"/>
                  </a:solidFill>
                  <a:latin typeface="Times New Roman" pitchFamily="18" charset="0"/>
                </a:endParaRPr>
              </a:p>
            </p:txBody>
          </p:sp>
        </p:grpSp>
      </p:grpSp>
      <p:cxnSp>
        <p:nvCxnSpPr>
          <p:cNvPr id="8" name="直線コネクタ 7"/>
          <p:cNvCxnSpPr/>
          <p:nvPr/>
        </p:nvCxnSpPr>
        <p:spPr>
          <a:xfrm>
            <a:off x="4716016" y="6021288"/>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H="1" flipV="1">
            <a:off x="4932040" y="6093296"/>
            <a:ext cx="3168352" cy="2160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H="1" flipV="1">
            <a:off x="7884368" y="2852936"/>
            <a:ext cx="216024" cy="345638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8100392" y="6093296"/>
            <a:ext cx="899592" cy="461665"/>
          </a:xfrm>
          <a:prstGeom prst="rect">
            <a:avLst/>
          </a:prstGeom>
          <a:noFill/>
        </p:spPr>
        <p:txBody>
          <a:bodyPr wrap="square" rtlCol="0">
            <a:spAutoFit/>
          </a:bodyPr>
          <a:lstStyle/>
          <a:p>
            <a:r>
              <a:rPr kumimoji="1" lang="en-US" altLang="ja-JP" sz="2400" dirty="0" smtClean="0">
                <a:solidFill>
                  <a:srgbClr val="FF0000"/>
                </a:solidFill>
                <a:latin typeface="Symbol" pitchFamily="18" charset="2"/>
              </a:rPr>
              <a:t>f</a:t>
            </a:r>
            <a:r>
              <a:rPr kumimoji="1" lang="en-US" altLang="ja-JP" sz="2400" baseline="-25000" dirty="0" smtClean="0">
                <a:solidFill>
                  <a:srgbClr val="FF0000"/>
                </a:solidFill>
              </a:rPr>
              <a:t>1</a:t>
            </a:r>
            <a:endParaRPr kumimoji="1" lang="ja-JP" altLang="en-US" sz="2400" baseline="-25000" dirty="0">
              <a:solidFill>
                <a:srgbClr val="FF0000"/>
              </a:solidFill>
            </a:endParaRPr>
          </a:p>
        </p:txBody>
      </p:sp>
    </p:spTree>
    <p:extLst>
      <p:ext uri="{BB962C8B-B14F-4D97-AF65-F5344CB8AC3E}">
        <p14:creationId xmlns:p14="http://schemas.microsoft.com/office/powerpoint/2010/main" val="103451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1143000"/>
          </a:xfrm>
        </p:spPr>
        <p:txBody>
          <a:bodyPr/>
          <a:lstStyle/>
          <a:p>
            <a:r>
              <a:rPr kumimoji="1" lang="en-US" altLang="ja-JP" sz="4000" dirty="0" smtClean="0"/>
              <a:t>Time-dependent CP asymmetry</a:t>
            </a:r>
            <a:endParaRPr kumimoji="1" lang="ja-JP" altLang="en-US" sz="4000" dirty="0"/>
          </a:p>
        </p:txBody>
      </p:sp>
      <p:graphicFrame>
        <p:nvGraphicFramePr>
          <p:cNvPr id="21" name="Object 6"/>
          <p:cNvGraphicFramePr>
            <a:graphicFrameLocks noChangeAspect="1"/>
          </p:cNvGraphicFramePr>
          <p:nvPr>
            <p:extLst>
              <p:ext uri="{D42A27DB-BD31-4B8C-83A1-F6EECF244321}">
                <p14:modId xmlns:p14="http://schemas.microsoft.com/office/powerpoint/2010/main" val="2277521098"/>
              </p:ext>
            </p:extLst>
          </p:nvPr>
        </p:nvGraphicFramePr>
        <p:xfrm>
          <a:off x="467544" y="1590700"/>
          <a:ext cx="5240338" cy="800100"/>
        </p:xfrm>
        <a:graphic>
          <a:graphicData uri="http://schemas.openxmlformats.org/presentationml/2006/ole">
            <mc:AlternateContent xmlns:mc="http://schemas.openxmlformats.org/markup-compatibility/2006">
              <mc:Choice xmlns:v="urn:schemas-microsoft-com:vml" Requires="v">
                <p:oleObj spid="_x0000_s34491" name="Equation" r:id="rId3" imgW="3479800" imgH="533400" progId="">
                  <p:embed/>
                </p:oleObj>
              </mc:Choice>
              <mc:Fallback>
                <p:oleObj name="Equation" r:id="rId3" imgW="3479800" imgH="533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590700"/>
                        <a:ext cx="5240338"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 name="Object 6"/>
          <p:cNvGraphicFramePr>
            <a:graphicFrameLocks noChangeAspect="1"/>
          </p:cNvGraphicFramePr>
          <p:nvPr>
            <p:extLst>
              <p:ext uri="{D42A27DB-BD31-4B8C-83A1-F6EECF244321}">
                <p14:modId xmlns:p14="http://schemas.microsoft.com/office/powerpoint/2010/main" val="1244904742"/>
              </p:ext>
            </p:extLst>
          </p:nvPr>
        </p:nvGraphicFramePr>
        <p:xfrm>
          <a:off x="609600" y="2464231"/>
          <a:ext cx="8193314" cy="1524000"/>
        </p:xfrm>
        <a:graphic>
          <a:graphicData uri="http://schemas.openxmlformats.org/presentationml/2006/ole">
            <mc:AlternateContent xmlns:mc="http://schemas.openxmlformats.org/markup-compatibility/2006">
              <mc:Choice xmlns:v="urn:schemas-microsoft-com:vml" Requires="v">
                <p:oleObj spid="_x0000_s34492" name="Equation" r:id="rId5" imgW="4762500" imgH="889000" progId="">
                  <p:embed/>
                </p:oleObj>
              </mc:Choice>
              <mc:Fallback>
                <p:oleObj name="Equation" r:id="rId5" imgW="4762500" imgH="8890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2464231"/>
                        <a:ext cx="819331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 name="Object 6"/>
          <p:cNvGraphicFramePr>
            <a:graphicFrameLocks noChangeAspect="1"/>
          </p:cNvGraphicFramePr>
          <p:nvPr>
            <p:extLst>
              <p:ext uri="{D42A27DB-BD31-4B8C-83A1-F6EECF244321}">
                <p14:modId xmlns:p14="http://schemas.microsoft.com/office/powerpoint/2010/main" val="2343718389"/>
              </p:ext>
            </p:extLst>
          </p:nvPr>
        </p:nvGraphicFramePr>
        <p:xfrm>
          <a:off x="6934200" y="1268760"/>
          <a:ext cx="1973749" cy="1089025"/>
        </p:xfrm>
        <a:graphic>
          <a:graphicData uri="http://schemas.openxmlformats.org/presentationml/2006/ole">
            <mc:AlternateContent xmlns:mc="http://schemas.openxmlformats.org/markup-compatibility/2006">
              <mc:Choice xmlns:v="urn:schemas-microsoft-com:vml" Requires="v">
                <p:oleObj spid="_x0000_s34493" name="Equation" r:id="rId7" imgW="1841500" imgH="1016000" progId="">
                  <p:embed/>
                </p:oleObj>
              </mc:Choice>
              <mc:Fallback>
                <p:oleObj name="Equation" r:id="rId7" imgW="1841500" imgH="10160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1268760"/>
                        <a:ext cx="1973749" cy="108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 name="Object 6"/>
          <p:cNvGraphicFramePr>
            <a:graphicFrameLocks noChangeAspect="1"/>
          </p:cNvGraphicFramePr>
          <p:nvPr>
            <p:extLst>
              <p:ext uri="{D42A27DB-BD31-4B8C-83A1-F6EECF244321}">
                <p14:modId xmlns:p14="http://schemas.microsoft.com/office/powerpoint/2010/main" val="1503891039"/>
              </p:ext>
            </p:extLst>
          </p:nvPr>
        </p:nvGraphicFramePr>
        <p:xfrm>
          <a:off x="467544" y="4293096"/>
          <a:ext cx="4977907" cy="1288143"/>
        </p:xfrm>
        <a:graphic>
          <a:graphicData uri="http://schemas.openxmlformats.org/presentationml/2006/ole">
            <mc:AlternateContent xmlns:mc="http://schemas.openxmlformats.org/markup-compatibility/2006">
              <mc:Choice xmlns:v="urn:schemas-microsoft-com:vml" Requires="v">
                <p:oleObj spid="_x0000_s34494" name="Equation" r:id="rId9" imgW="3124200" imgH="812800" progId="">
                  <p:embed/>
                </p:oleObj>
              </mc:Choice>
              <mc:Fallback>
                <p:oleObj name="Equation" r:id="rId9" imgW="3124200" imgH="81280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544" y="4293096"/>
                        <a:ext cx="4977907" cy="1288143"/>
                      </a:xfrm>
                      <a:prstGeom prst="rect">
                        <a:avLst/>
                      </a:prstGeom>
                      <a:noFill/>
                      <a:ln>
                        <a:noFill/>
                      </a:ln>
                      <a:effectLst/>
                      <a:extLst/>
                    </p:spPr>
                  </p:pic>
                </p:oleObj>
              </mc:Fallback>
            </mc:AlternateContent>
          </a:graphicData>
        </a:graphic>
      </p:graphicFrame>
      <p:sp>
        <p:nvSpPr>
          <p:cNvPr id="42" name="テキスト ボックス 41"/>
          <p:cNvSpPr txBox="1"/>
          <p:nvPr/>
        </p:nvSpPr>
        <p:spPr>
          <a:xfrm>
            <a:off x="179512" y="4038972"/>
            <a:ext cx="2181431" cy="369332"/>
          </a:xfrm>
          <a:prstGeom prst="rect">
            <a:avLst/>
          </a:prstGeom>
          <a:noFill/>
        </p:spPr>
        <p:txBody>
          <a:bodyPr wrap="none" rtlCol="0">
            <a:spAutoFit/>
          </a:bodyPr>
          <a:lstStyle/>
          <a:p>
            <a:pPr algn="l"/>
            <a:r>
              <a:rPr kumimoji="1" lang="en-US" altLang="ja-JP" dirty="0" smtClean="0"/>
              <a:t>Asymmetry of CPV is:</a:t>
            </a:r>
            <a:endParaRPr kumimoji="1" lang="ja-JP" altLang="en-US" dirty="0"/>
          </a:p>
        </p:txBody>
      </p:sp>
      <p:sp>
        <p:nvSpPr>
          <p:cNvPr id="43" name="テキスト ボックス 42"/>
          <p:cNvSpPr txBox="1"/>
          <p:nvPr/>
        </p:nvSpPr>
        <p:spPr>
          <a:xfrm>
            <a:off x="395536" y="6021288"/>
            <a:ext cx="8496944" cy="461665"/>
          </a:xfrm>
          <a:prstGeom prst="rect">
            <a:avLst/>
          </a:prstGeom>
          <a:noFill/>
        </p:spPr>
        <p:txBody>
          <a:bodyPr wrap="square" rtlCol="0">
            <a:spAutoFit/>
          </a:bodyPr>
          <a:lstStyle/>
          <a:p>
            <a:pPr algn="l"/>
            <a:r>
              <a:rPr kumimoji="1" lang="en-US" altLang="ja-JP" sz="2400" dirty="0" smtClean="0">
                <a:solidFill>
                  <a:srgbClr val="FF0000"/>
                </a:solidFill>
              </a:rPr>
              <a:t>A</a:t>
            </a:r>
            <a:r>
              <a:rPr kumimoji="1" lang="en-US" altLang="ja-JP" sz="2400" baseline="-25000" dirty="0" smtClean="0">
                <a:solidFill>
                  <a:srgbClr val="FF0000"/>
                </a:solidFill>
              </a:rPr>
              <a:t>CP </a:t>
            </a:r>
            <a:r>
              <a:rPr lang="en-US" altLang="ja-JP" sz="2400" dirty="0" smtClean="0">
                <a:solidFill>
                  <a:srgbClr val="FF0000"/>
                </a:solidFill>
              </a:rPr>
              <a:t>oscillates as function of time, A</a:t>
            </a:r>
            <a:r>
              <a:rPr lang="en-US" altLang="ja-JP" sz="2400" baseline="-25000" dirty="0" smtClean="0">
                <a:solidFill>
                  <a:srgbClr val="FF0000"/>
                </a:solidFill>
              </a:rPr>
              <a:t>CP </a:t>
            </a:r>
            <a:r>
              <a:rPr lang="en-US" altLang="ja-JP" sz="2400" dirty="0" smtClean="0">
                <a:solidFill>
                  <a:srgbClr val="FF0000"/>
                </a:solidFill>
              </a:rPr>
              <a:t>amplitude</a:t>
            </a:r>
            <a:r>
              <a:rPr lang="ja-JP" altLang="en-US" sz="2400" dirty="0" smtClean="0">
                <a:solidFill>
                  <a:srgbClr val="FF0000"/>
                </a:solidFill>
              </a:rPr>
              <a:t>∝</a:t>
            </a:r>
            <a:r>
              <a:rPr kumimoji="1" lang="en-US" altLang="ja-JP" sz="2400" dirty="0" smtClean="0">
                <a:solidFill>
                  <a:srgbClr val="FF0000"/>
                </a:solidFill>
              </a:rPr>
              <a:t>sin2</a:t>
            </a:r>
            <a:r>
              <a:rPr kumimoji="1" lang="en-US" altLang="ja-JP" sz="2400" dirty="0" smtClean="0">
                <a:solidFill>
                  <a:srgbClr val="FF0000"/>
                </a:solidFill>
                <a:latin typeface="Symbol" pitchFamily="18" charset="2"/>
              </a:rPr>
              <a:t>f</a:t>
            </a:r>
            <a:r>
              <a:rPr kumimoji="1" lang="en-US" altLang="ja-JP" sz="2400" baseline="-25000" dirty="0" smtClean="0">
                <a:solidFill>
                  <a:srgbClr val="FF0000"/>
                </a:solidFill>
              </a:rPr>
              <a:t>1</a:t>
            </a:r>
            <a:endParaRPr kumimoji="1" lang="ja-JP" altLang="en-US" sz="2400" dirty="0">
              <a:solidFill>
                <a:srgbClr val="FF0000"/>
              </a:solidFill>
            </a:endParaRPr>
          </a:p>
        </p:txBody>
      </p:sp>
      <p:graphicFrame>
        <p:nvGraphicFramePr>
          <p:cNvPr id="44" name="Object 6"/>
          <p:cNvGraphicFramePr>
            <a:graphicFrameLocks noChangeAspect="1"/>
          </p:cNvGraphicFramePr>
          <p:nvPr>
            <p:extLst>
              <p:ext uri="{D42A27DB-BD31-4B8C-83A1-F6EECF244321}">
                <p14:modId xmlns:p14="http://schemas.microsoft.com/office/powerpoint/2010/main" val="1051412670"/>
              </p:ext>
            </p:extLst>
          </p:nvPr>
        </p:nvGraphicFramePr>
        <p:xfrm>
          <a:off x="5508104" y="4725144"/>
          <a:ext cx="2759075" cy="609600"/>
        </p:xfrm>
        <a:graphic>
          <a:graphicData uri="http://schemas.openxmlformats.org/presentationml/2006/ole">
            <mc:AlternateContent xmlns:mc="http://schemas.openxmlformats.org/markup-compatibility/2006">
              <mc:Choice xmlns:v="urn:schemas-microsoft-com:vml" Requires="v">
                <p:oleObj spid="_x0000_s34495" name="Equation" r:id="rId11" imgW="1028700" imgH="228600" progId="">
                  <p:embed/>
                </p:oleObj>
              </mc:Choice>
              <mc:Fallback>
                <p:oleObj name="Equation" r:id="rId11" imgW="1028700" imgH="228600"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08104" y="4725144"/>
                        <a:ext cx="27590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角丸四角形吹き出し 15"/>
          <p:cNvSpPr/>
          <p:nvPr/>
        </p:nvSpPr>
        <p:spPr>
          <a:xfrm>
            <a:off x="6680497" y="3930960"/>
            <a:ext cx="2336619" cy="585356"/>
          </a:xfrm>
          <a:prstGeom prst="wedgeRoundRectCallout">
            <a:avLst>
              <a:gd name="adj1" fmla="val -10747"/>
              <a:gd name="adj2" fmla="val 69351"/>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n-US" altLang="ja-JP" dirty="0" smtClean="0"/>
              <a:t>Time-dependent CP asymmetry (TCP)</a:t>
            </a:r>
            <a:endParaRPr kumimoji="1" lang="ja-JP" altLang="en-US" dirty="0"/>
          </a:p>
        </p:txBody>
      </p:sp>
    </p:spTree>
    <p:extLst>
      <p:ext uri="{BB962C8B-B14F-4D97-AF65-F5344CB8AC3E}">
        <p14:creationId xmlns:p14="http://schemas.microsoft.com/office/powerpoint/2010/main" val="17180639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3971192" y="1628775"/>
            <a:ext cx="4448908" cy="4857750"/>
            <a:chOff x="2710" y="1026"/>
            <a:chExt cx="3036" cy="3060"/>
          </a:xfrm>
        </p:grpSpPr>
        <p:pic>
          <p:nvPicPr>
            <p:cNvPr id="164869" name="Picture 5"/>
            <p:cNvPicPr>
              <a:picLocks noChangeAspect="1" noChangeArrowheads="1"/>
            </p:cNvPicPr>
            <p:nvPr/>
          </p:nvPicPr>
          <p:blipFill>
            <a:blip r:embed="rId4" cstate="print"/>
            <a:srcRect/>
            <a:stretch>
              <a:fillRect/>
            </a:stretch>
          </p:blipFill>
          <p:spPr bwMode="auto">
            <a:xfrm>
              <a:off x="2710" y="1026"/>
              <a:ext cx="3036" cy="3060"/>
            </a:xfrm>
            <a:prstGeom prst="rect">
              <a:avLst/>
            </a:prstGeom>
            <a:noFill/>
            <a:ln w="9525">
              <a:noFill/>
              <a:miter lim="800000"/>
              <a:headEnd/>
              <a:tailEnd/>
            </a:ln>
            <a:effectLst/>
          </p:spPr>
        </p:pic>
        <p:sp>
          <p:nvSpPr>
            <p:cNvPr id="164877" name="Rectangle 13"/>
            <p:cNvSpPr>
              <a:spLocks noChangeArrowheads="1"/>
            </p:cNvSpPr>
            <p:nvPr/>
          </p:nvSpPr>
          <p:spPr bwMode="auto">
            <a:xfrm>
              <a:off x="3675" y="2358"/>
              <a:ext cx="1389" cy="284"/>
            </a:xfrm>
            <a:prstGeom prst="rect">
              <a:avLst/>
            </a:prstGeom>
            <a:noFill/>
            <a:ln w="9525">
              <a:noFill/>
              <a:miter lim="800000"/>
              <a:headEnd/>
              <a:tailEnd/>
            </a:ln>
            <a:effectLst/>
          </p:spPr>
          <p:txBody>
            <a:bodyPr wrap="none" anchor="ctr"/>
            <a:lstStyle/>
            <a:p>
              <a:pPr algn="ctr" fontAlgn="base">
                <a:spcBef>
                  <a:spcPct val="0"/>
                </a:spcBef>
                <a:spcAft>
                  <a:spcPct val="0"/>
                </a:spcAft>
              </a:pPr>
              <a:r>
                <a:rPr lang="ja-JP" altLang="en-US">
                  <a:solidFill>
                    <a:srgbClr val="000000"/>
                  </a:solidFill>
                </a:rPr>
                <a:t>崩壊時間 </a:t>
              </a:r>
              <a:r>
                <a:rPr lang="en-US" altLang="ja-JP">
                  <a:solidFill>
                    <a:srgbClr val="000000"/>
                  </a:solidFill>
                </a:rPr>
                <a:t>(ps)</a:t>
              </a:r>
            </a:p>
          </p:txBody>
        </p:sp>
      </p:grpSp>
      <p:grpSp>
        <p:nvGrpSpPr>
          <p:cNvPr id="3" name="Group 23"/>
          <p:cNvGrpSpPr>
            <a:grpSpLocks/>
          </p:cNvGrpSpPr>
          <p:nvPr/>
        </p:nvGrpSpPr>
        <p:grpSpPr bwMode="auto">
          <a:xfrm>
            <a:off x="252046" y="1593851"/>
            <a:ext cx="8106508" cy="5165725"/>
            <a:chOff x="172" y="1004"/>
            <a:chExt cx="5532" cy="3254"/>
          </a:xfrm>
        </p:grpSpPr>
        <p:pic>
          <p:nvPicPr>
            <p:cNvPr id="164868" name="Picture 4"/>
            <p:cNvPicPr>
              <a:picLocks noChangeAspect="1" noChangeArrowheads="1"/>
            </p:cNvPicPr>
            <p:nvPr/>
          </p:nvPicPr>
          <p:blipFill>
            <a:blip r:embed="rId5" cstate="print"/>
            <a:srcRect/>
            <a:stretch>
              <a:fillRect/>
            </a:stretch>
          </p:blipFill>
          <p:spPr bwMode="auto">
            <a:xfrm>
              <a:off x="172" y="1004"/>
              <a:ext cx="5532" cy="3084"/>
            </a:xfrm>
            <a:prstGeom prst="rect">
              <a:avLst/>
            </a:prstGeom>
            <a:noFill/>
            <a:ln w="9525">
              <a:noFill/>
              <a:miter lim="800000"/>
              <a:headEnd/>
              <a:tailEnd/>
            </a:ln>
            <a:effectLst/>
          </p:spPr>
        </p:pic>
        <p:sp>
          <p:nvSpPr>
            <p:cNvPr id="164884" name="Rectangle 20"/>
            <p:cNvSpPr>
              <a:spLocks noChangeArrowheads="1"/>
            </p:cNvSpPr>
            <p:nvPr/>
          </p:nvSpPr>
          <p:spPr bwMode="auto">
            <a:xfrm>
              <a:off x="1917" y="3946"/>
              <a:ext cx="1871" cy="312"/>
            </a:xfrm>
            <a:prstGeom prst="rect">
              <a:avLst/>
            </a:prstGeom>
            <a:noFill/>
            <a:ln w="9525">
              <a:noFill/>
              <a:miter lim="800000"/>
              <a:headEnd/>
              <a:tailEnd/>
            </a:ln>
            <a:effectLst/>
          </p:spPr>
          <p:txBody>
            <a:bodyPr wrap="none" anchor="ctr"/>
            <a:lstStyle/>
            <a:p>
              <a:pPr algn="ctr" fontAlgn="base">
                <a:spcBef>
                  <a:spcPct val="0"/>
                </a:spcBef>
                <a:spcAft>
                  <a:spcPct val="0"/>
                </a:spcAft>
              </a:pPr>
              <a:r>
                <a:rPr lang="en-US" altLang="ja-JP" dirty="0" smtClean="0">
                  <a:solidFill>
                    <a:srgbClr val="000000"/>
                  </a:solidFill>
                </a:rPr>
                <a:t>Decay Time difference</a:t>
              </a:r>
              <a:r>
                <a:rPr lang="ja-JP" altLang="en-US" dirty="0">
                  <a:solidFill>
                    <a:srgbClr val="000000"/>
                  </a:solidFill>
                </a:rPr>
                <a:t>　</a:t>
              </a:r>
              <a:r>
                <a:rPr lang="en-US" altLang="ja-JP" dirty="0" err="1">
                  <a:solidFill>
                    <a:srgbClr val="000000"/>
                  </a:solidFill>
                </a:rPr>
                <a:t>Δt</a:t>
              </a:r>
              <a:r>
                <a:rPr lang="en-US" altLang="ja-JP" dirty="0">
                  <a:solidFill>
                    <a:srgbClr val="000000"/>
                  </a:solidFill>
                </a:rPr>
                <a:t>  (</a:t>
              </a:r>
              <a:r>
                <a:rPr lang="en-US" altLang="ja-JP" dirty="0" err="1">
                  <a:solidFill>
                    <a:srgbClr val="000000"/>
                  </a:solidFill>
                </a:rPr>
                <a:t>ps</a:t>
              </a:r>
              <a:r>
                <a:rPr lang="en-US" altLang="ja-JP" dirty="0">
                  <a:solidFill>
                    <a:srgbClr val="000000"/>
                  </a:solidFill>
                </a:rPr>
                <a:t>)</a:t>
              </a:r>
            </a:p>
          </p:txBody>
        </p:sp>
        <p:sp>
          <p:nvSpPr>
            <p:cNvPr id="164885" name="Rectangle 21"/>
            <p:cNvSpPr>
              <a:spLocks noChangeArrowheads="1"/>
            </p:cNvSpPr>
            <p:nvPr/>
          </p:nvSpPr>
          <p:spPr bwMode="auto">
            <a:xfrm>
              <a:off x="1917" y="2330"/>
              <a:ext cx="1871" cy="312"/>
            </a:xfrm>
            <a:prstGeom prst="rect">
              <a:avLst/>
            </a:prstGeom>
            <a:noFill/>
            <a:ln w="9525">
              <a:noFill/>
              <a:miter lim="800000"/>
              <a:headEnd/>
              <a:tailEnd/>
            </a:ln>
            <a:effectLst/>
          </p:spPr>
          <p:txBody>
            <a:bodyPr wrap="none" anchor="ctr"/>
            <a:lstStyle/>
            <a:p>
              <a:pPr algn="ctr" fontAlgn="base">
                <a:spcBef>
                  <a:spcPct val="0"/>
                </a:spcBef>
                <a:spcAft>
                  <a:spcPct val="0"/>
                </a:spcAft>
              </a:pPr>
              <a:r>
                <a:rPr lang="en-US" altLang="ja-JP" dirty="0" smtClean="0">
                  <a:solidFill>
                    <a:srgbClr val="000000"/>
                  </a:solidFill>
                </a:rPr>
                <a:t>Decay Time difference</a:t>
              </a:r>
              <a:r>
                <a:rPr lang="ja-JP" altLang="en-US" dirty="0">
                  <a:solidFill>
                    <a:srgbClr val="000000"/>
                  </a:solidFill>
                </a:rPr>
                <a:t>　</a:t>
              </a:r>
              <a:r>
                <a:rPr lang="en-US" altLang="ja-JP" dirty="0" err="1">
                  <a:solidFill>
                    <a:srgbClr val="000000"/>
                  </a:solidFill>
                </a:rPr>
                <a:t>Δt</a:t>
              </a:r>
              <a:r>
                <a:rPr lang="en-US" altLang="ja-JP" dirty="0">
                  <a:solidFill>
                    <a:srgbClr val="000000"/>
                  </a:solidFill>
                </a:rPr>
                <a:t>  (</a:t>
              </a:r>
              <a:r>
                <a:rPr lang="en-US" altLang="ja-JP" dirty="0" err="1">
                  <a:solidFill>
                    <a:srgbClr val="000000"/>
                  </a:solidFill>
                </a:rPr>
                <a:t>ps</a:t>
              </a:r>
              <a:r>
                <a:rPr lang="en-US" altLang="ja-JP" dirty="0">
                  <a:solidFill>
                    <a:srgbClr val="000000"/>
                  </a:solidFill>
                </a:rPr>
                <a:t>)</a:t>
              </a:r>
            </a:p>
          </p:txBody>
        </p:sp>
      </p:grpSp>
      <p:sp>
        <p:nvSpPr>
          <p:cNvPr id="164883" name="Rectangle 19"/>
          <p:cNvSpPr>
            <a:spLocks noGrp="1" noChangeArrowheads="1"/>
          </p:cNvSpPr>
          <p:nvPr>
            <p:ph type="title"/>
          </p:nvPr>
        </p:nvSpPr>
        <p:spPr>
          <a:xfrm>
            <a:off x="4572000" y="544914"/>
            <a:ext cx="4114800" cy="642535"/>
          </a:xfrm>
        </p:spPr>
        <p:txBody>
          <a:bodyPr>
            <a:normAutofit fontScale="90000"/>
          </a:bodyPr>
          <a:lstStyle/>
          <a:p>
            <a:r>
              <a:rPr lang="en-US" altLang="ja-JP" dirty="0" err="1"/>
              <a:t>Δt</a:t>
            </a:r>
            <a:r>
              <a:rPr lang="en-US" altLang="ja-JP" dirty="0"/>
              <a:t> = </a:t>
            </a:r>
            <a:r>
              <a:rPr lang="en-US" altLang="ja-JP" dirty="0" err="1">
                <a:solidFill>
                  <a:schemeClr val="tx1"/>
                </a:solidFill>
              </a:rPr>
              <a:t>t</a:t>
            </a:r>
            <a:r>
              <a:rPr lang="en-US" altLang="ja-JP" baseline="-25000" dirty="0" err="1">
                <a:solidFill>
                  <a:schemeClr val="tx1"/>
                </a:solidFill>
              </a:rPr>
              <a:t>J</a:t>
            </a:r>
            <a:r>
              <a:rPr lang="en-US" altLang="ja-JP" baseline="-25000" dirty="0">
                <a:solidFill>
                  <a:schemeClr val="tx1"/>
                </a:solidFill>
              </a:rPr>
              <a:t>/</a:t>
            </a:r>
            <a:r>
              <a:rPr lang="en-US" altLang="ja-JP" baseline="-25000" dirty="0" err="1">
                <a:solidFill>
                  <a:schemeClr val="tx1"/>
                </a:solidFill>
                <a:latin typeface="Symbol" pitchFamily="18" charset="2"/>
              </a:rPr>
              <a:t>y</a:t>
            </a:r>
            <a:r>
              <a:rPr lang="en-US" altLang="ja-JP" baseline="-25000" dirty="0" err="1">
                <a:solidFill>
                  <a:schemeClr val="tx1"/>
                </a:solidFill>
              </a:rPr>
              <a:t>Ks</a:t>
            </a:r>
            <a:r>
              <a:rPr lang="en-US" altLang="ja-JP" baseline="-25000" dirty="0">
                <a:solidFill>
                  <a:schemeClr val="tx1"/>
                </a:solidFill>
              </a:rPr>
              <a:t> </a:t>
            </a:r>
            <a:r>
              <a:rPr lang="en-US" altLang="ja-JP" dirty="0">
                <a:solidFill>
                  <a:schemeClr val="tx1"/>
                </a:solidFill>
                <a:latin typeface="Symbol" pitchFamily="18" charset="2"/>
              </a:rPr>
              <a:t>-</a:t>
            </a:r>
            <a:r>
              <a:rPr lang="en-US" altLang="ja-JP" dirty="0">
                <a:solidFill>
                  <a:schemeClr val="tx1"/>
                </a:solidFill>
              </a:rPr>
              <a:t> </a:t>
            </a:r>
            <a:r>
              <a:rPr lang="en-US" altLang="ja-JP" dirty="0" err="1" smtClean="0">
                <a:solidFill>
                  <a:schemeClr val="tx1"/>
                </a:solidFill>
              </a:rPr>
              <a:t>t</a:t>
            </a:r>
            <a:r>
              <a:rPr lang="en-US" altLang="ja-JP" baseline="-25000" dirty="0" err="1" smtClean="0">
                <a:solidFill>
                  <a:schemeClr val="tx1"/>
                </a:solidFill>
              </a:rPr>
              <a:t>tag</a:t>
            </a:r>
            <a:endParaRPr lang="en-US" altLang="ja-JP" dirty="0"/>
          </a:p>
        </p:txBody>
      </p:sp>
      <p:sp>
        <p:nvSpPr>
          <p:cNvPr id="164870" name="Rectangle 6"/>
          <p:cNvSpPr>
            <a:spLocks noChangeArrowheads="1"/>
          </p:cNvSpPr>
          <p:nvPr/>
        </p:nvSpPr>
        <p:spPr bwMode="auto">
          <a:xfrm>
            <a:off x="4143372" y="5499100"/>
            <a:ext cx="3143272" cy="495300"/>
          </a:xfrm>
          <a:prstGeom prst="rect">
            <a:avLst/>
          </a:prstGeom>
          <a:solidFill>
            <a:srgbClr val="FF9900"/>
          </a:solidFill>
          <a:ln w="9525">
            <a:noFill/>
            <a:miter lim="800000"/>
            <a:headEnd/>
            <a:tailEnd/>
          </a:ln>
          <a:effectLst/>
        </p:spPr>
        <p:txBody>
          <a:bodyPr wrap="none" anchor="ctr"/>
          <a:lstStyle/>
          <a:p>
            <a:pPr algn="ctr" fontAlgn="base">
              <a:spcBef>
                <a:spcPct val="0"/>
              </a:spcBef>
              <a:spcAft>
                <a:spcPct val="0"/>
              </a:spcAft>
            </a:pPr>
            <a:r>
              <a:rPr lang="en-US" altLang="ja-JP" sz="2800" b="1" dirty="0" smtClean="0">
                <a:solidFill>
                  <a:srgbClr val="000000"/>
                </a:solidFill>
              </a:rPr>
              <a:t>Asymmetry Curve</a:t>
            </a:r>
            <a:endParaRPr lang="ja-JP" altLang="en-US" sz="2800" dirty="0">
              <a:solidFill>
                <a:srgbClr val="000000"/>
              </a:solidFill>
            </a:endParaRPr>
          </a:p>
        </p:txBody>
      </p:sp>
      <p:grpSp>
        <p:nvGrpSpPr>
          <p:cNvPr id="4" name="グループ化 63"/>
          <p:cNvGrpSpPr/>
          <p:nvPr/>
        </p:nvGrpSpPr>
        <p:grpSpPr>
          <a:xfrm>
            <a:off x="6572264" y="1785926"/>
            <a:ext cx="1417041" cy="671595"/>
            <a:chOff x="5143504" y="1808163"/>
            <a:chExt cx="1417041" cy="671595"/>
          </a:xfrm>
        </p:grpSpPr>
        <p:sp>
          <p:nvSpPr>
            <p:cNvPr id="164873" name="Rectangle 9"/>
            <p:cNvSpPr>
              <a:spLocks noChangeArrowheads="1"/>
            </p:cNvSpPr>
            <p:nvPr/>
          </p:nvSpPr>
          <p:spPr bwMode="auto">
            <a:xfrm>
              <a:off x="5143504" y="1836816"/>
              <a:ext cx="1417041" cy="642942"/>
            </a:xfrm>
            <a:prstGeom prst="rect">
              <a:avLst/>
            </a:prstGeom>
            <a:solidFill>
              <a:srgbClr val="FFFF99"/>
            </a:solidFill>
            <a:ln w="9525">
              <a:noFill/>
              <a:miter lim="800000"/>
              <a:headEnd/>
              <a:tailEnd/>
            </a:ln>
            <a:effectLst/>
          </p:spPr>
          <p:txBody>
            <a:bodyPr wrap="none" anchor="ctr"/>
            <a:lstStyle/>
            <a:p>
              <a:pPr algn="ctr" fontAlgn="base">
                <a:spcBef>
                  <a:spcPct val="0"/>
                </a:spcBef>
                <a:spcAft>
                  <a:spcPct val="0"/>
                </a:spcAft>
              </a:pPr>
              <a:r>
                <a:rPr lang="en-US" altLang="ja-JP" b="1" dirty="0" smtClean="0">
                  <a:solidFill>
                    <a:srgbClr val="3333FF"/>
                  </a:solidFill>
                </a:rPr>
                <a:t>B</a:t>
              </a:r>
              <a:r>
                <a:rPr lang="en-US" altLang="ja-JP" b="1" baseline="30000" dirty="0" smtClean="0">
                  <a:solidFill>
                    <a:srgbClr val="3333FF"/>
                  </a:solidFill>
                </a:rPr>
                <a:t>0</a:t>
              </a:r>
              <a:r>
                <a:rPr lang="en-US" altLang="ja-JP" b="1" dirty="0" smtClean="0">
                  <a:solidFill>
                    <a:srgbClr val="3333FF"/>
                  </a:solidFill>
                  <a:latin typeface="Wingdings 3" pitchFamily="18" charset="2"/>
                </a:rPr>
                <a:t>g</a:t>
              </a:r>
              <a:r>
                <a:rPr lang="en-US" altLang="ja-JP" b="1" dirty="0" smtClean="0">
                  <a:solidFill>
                    <a:srgbClr val="3333FF"/>
                  </a:solidFill>
                </a:rPr>
                <a:t>J/</a:t>
              </a:r>
              <a:r>
                <a:rPr lang="en-US" altLang="ja-JP" b="1" dirty="0" err="1" smtClean="0">
                  <a:solidFill>
                    <a:srgbClr val="3333FF"/>
                  </a:solidFill>
                  <a:latin typeface="Symbol" pitchFamily="18" charset="2"/>
                </a:rPr>
                <a:t>y</a:t>
              </a:r>
              <a:r>
                <a:rPr lang="en-US" altLang="ja-JP" b="1" dirty="0" err="1" smtClean="0">
                  <a:solidFill>
                    <a:srgbClr val="3333FF"/>
                  </a:solidFill>
                </a:rPr>
                <a:t>K</a:t>
              </a:r>
              <a:r>
                <a:rPr lang="en-US" altLang="ja-JP" b="1" baseline="-25000" dirty="0" err="1" smtClean="0">
                  <a:solidFill>
                    <a:srgbClr val="3333FF"/>
                  </a:solidFill>
                </a:rPr>
                <a:t>S</a:t>
              </a:r>
              <a:endParaRPr lang="ja-JP" altLang="en-US" dirty="0">
                <a:solidFill>
                  <a:srgbClr val="000000"/>
                </a:solidFill>
              </a:endParaRPr>
            </a:p>
            <a:p>
              <a:pPr algn="ctr" fontAlgn="base">
                <a:spcBef>
                  <a:spcPct val="0"/>
                </a:spcBef>
                <a:spcAft>
                  <a:spcPct val="0"/>
                </a:spcAft>
              </a:pPr>
              <a:r>
                <a:rPr lang="en-US" altLang="ja-JP" b="1" dirty="0" smtClean="0">
                  <a:solidFill>
                    <a:srgbClr val="FF0000"/>
                  </a:solidFill>
                </a:rPr>
                <a:t>B</a:t>
              </a:r>
              <a:r>
                <a:rPr lang="en-US" altLang="ja-JP" b="1" baseline="30000" dirty="0" smtClean="0">
                  <a:solidFill>
                    <a:srgbClr val="FF0000"/>
                  </a:solidFill>
                </a:rPr>
                <a:t>0</a:t>
              </a:r>
              <a:r>
                <a:rPr lang="en-US" altLang="ja-JP" b="1" dirty="0" smtClean="0">
                  <a:solidFill>
                    <a:srgbClr val="FF0000"/>
                  </a:solidFill>
                  <a:latin typeface="Wingdings 3" pitchFamily="18" charset="2"/>
                </a:rPr>
                <a:t>g</a:t>
              </a:r>
              <a:r>
                <a:rPr lang="en-US" altLang="ja-JP" b="1" dirty="0" smtClean="0">
                  <a:solidFill>
                    <a:srgbClr val="FF0000"/>
                  </a:solidFill>
                </a:rPr>
                <a:t>J/</a:t>
              </a:r>
              <a:r>
                <a:rPr lang="en-US" altLang="ja-JP" b="1" dirty="0" err="1" smtClean="0">
                  <a:solidFill>
                    <a:srgbClr val="FF0000"/>
                  </a:solidFill>
                  <a:latin typeface="Symbol" pitchFamily="18" charset="2"/>
                </a:rPr>
                <a:t>y</a:t>
              </a:r>
              <a:r>
                <a:rPr lang="en-US" altLang="ja-JP" b="1" dirty="0" err="1" smtClean="0">
                  <a:solidFill>
                    <a:srgbClr val="FF0000"/>
                  </a:solidFill>
                </a:rPr>
                <a:t>K</a:t>
              </a:r>
              <a:r>
                <a:rPr lang="en-US" altLang="ja-JP" b="1" baseline="-25000" dirty="0" err="1" smtClean="0">
                  <a:solidFill>
                    <a:srgbClr val="FF0000"/>
                  </a:solidFill>
                </a:rPr>
                <a:t>S</a:t>
              </a:r>
              <a:endParaRPr lang="ja-JP" altLang="en-US" dirty="0">
                <a:solidFill>
                  <a:srgbClr val="000000"/>
                </a:solidFill>
              </a:endParaRPr>
            </a:p>
          </p:txBody>
        </p:sp>
        <p:sp>
          <p:nvSpPr>
            <p:cNvPr id="164874" name="Rectangle 10"/>
            <p:cNvSpPr>
              <a:spLocks noChangeArrowheads="1"/>
            </p:cNvSpPr>
            <p:nvPr/>
          </p:nvSpPr>
          <p:spPr bwMode="auto">
            <a:xfrm>
              <a:off x="5214942" y="1808163"/>
              <a:ext cx="332642" cy="495300"/>
            </a:xfrm>
            <a:prstGeom prst="rect">
              <a:avLst/>
            </a:prstGeom>
            <a:noFill/>
            <a:ln w="9525">
              <a:noFill/>
              <a:miter lim="800000"/>
              <a:headEnd/>
              <a:tailEnd/>
            </a:ln>
            <a:effectLst/>
          </p:spPr>
          <p:txBody>
            <a:bodyPr wrap="none" anchor="ctr"/>
            <a:lstStyle/>
            <a:p>
              <a:pPr algn="ctr" fontAlgn="base">
                <a:spcBef>
                  <a:spcPct val="0"/>
                </a:spcBef>
                <a:spcAft>
                  <a:spcPct val="0"/>
                </a:spcAft>
              </a:pPr>
              <a:r>
                <a:rPr lang="en-US" altLang="ja-JP" dirty="0">
                  <a:solidFill>
                    <a:srgbClr val="FF0000"/>
                  </a:solidFill>
                </a:rPr>
                <a:t>_</a:t>
              </a:r>
            </a:p>
          </p:txBody>
        </p:sp>
      </p:grpSp>
      <p:sp>
        <p:nvSpPr>
          <p:cNvPr id="164876" name="Line 12"/>
          <p:cNvSpPr>
            <a:spLocks noChangeShapeType="1"/>
          </p:cNvSpPr>
          <p:nvPr/>
        </p:nvSpPr>
        <p:spPr bwMode="auto">
          <a:xfrm flipV="1">
            <a:off x="5511312" y="4554539"/>
            <a:ext cx="0" cy="630237"/>
          </a:xfrm>
          <a:prstGeom prst="line">
            <a:avLst/>
          </a:prstGeom>
          <a:noFill/>
          <a:ln w="57150">
            <a:solidFill>
              <a:srgbClr val="008000"/>
            </a:solidFill>
            <a:round/>
            <a:headEnd/>
            <a:tailEnd type="arrow" w="med" len="med"/>
          </a:ln>
          <a:effectLst/>
        </p:spPr>
        <p:txBody>
          <a:bodyPr/>
          <a:lstStyle/>
          <a:p>
            <a:pPr algn="ctr" fontAlgn="base">
              <a:spcBef>
                <a:spcPct val="0"/>
              </a:spcBef>
              <a:spcAft>
                <a:spcPct val="0"/>
              </a:spcAft>
            </a:pPr>
            <a:endParaRPr lang="ja-JP" altLang="en-US">
              <a:solidFill>
                <a:srgbClr val="000000"/>
              </a:solidFill>
            </a:endParaRPr>
          </a:p>
        </p:txBody>
      </p:sp>
      <p:sp>
        <p:nvSpPr>
          <p:cNvPr id="164878" name="Rectangle 14"/>
          <p:cNvSpPr>
            <a:spLocks noChangeArrowheads="1"/>
          </p:cNvSpPr>
          <p:nvPr/>
        </p:nvSpPr>
        <p:spPr bwMode="auto">
          <a:xfrm>
            <a:off x="5715008" y="4643446"/>
            <a:ext cx="1370134" cy="539750"/>
          </a:xfrm>
          <a:prstGeom prst="rect">
            <a:avLst/>
          </a:prstGeom>
          <a:solidFill>
            <a:srgbClr val="00FF00"/>
          </a:solidFill>
          <a:ln w="9525">
            <a:noFill/>
            <a:miter lim="800000"/>
            <a:headEnd/>
            <a:tailEnd/>
          </a:ln>
          <a:effectLst/>
        </p:spPr>
        <p:txBody>
          <a:bodyPr wrap="none" anchor="ctr"/>
          <a:lstStyle/>
          <a:p>
            <a:pPr algn="ctr" fontAlgn="base">
              <a:spcBef>
                <a:spcPct val="0"/>
              </a:spcBef>
              <a:spcAft>
                <a:spcPct val="0"/>
              </a:spcAft>
            </a:pPr>
            <a:r>
              <a:rPr lang="en-US" altLang="ja-JP" sz="2800" b="1">
                <a:solidFill>
                  <a:srgbClr val="000000"/>
                </a:solidFill>
              </a:rPr>
              <a:t>sin2</a:t>
            </a:r>
            <a:r>
              <a:rPr lang="en-US" altLang="ja-JP" sz="2800" b="1">
                <a:solidFill>
                  <a:srgbClr val="000000"/>
                </a:solidFill>
                <a:latin typeface="Symbol" pitchFamily="18" charset="2"/>
              </a:rPr>
              <a:t>f</a:t>
            </a:r>
            <a:r>
              <a:rPr lang="en-US" altLang="ja-JP" sz="2800" b="1" baseline="-25000">
                <a:solidFill>
                  <a:srgbClr val="000000"/>
                </a:solidFill>
              </a:rPr>
              <a:t>1</a:t>
            </a:r>
          </a:p>
        </p:txBody>
      </p:sp>
      <p:grpSp>
        <p:nvGrpSpPr>
          <p:cNvPr id="5" name="Group 15"/>
          <p:cNvGrpSpPr>
            <a:grpSpLocks/>
          </p:cNvGrpSpPr>
          <p:nvPr/>
        </p:nvGrpSpPr>
        <p:grpSpPr bwMode="auto">
          <a:xfrm>
            <a:off x="642910" y="3724284"/>
            <a:ext cx="1537188" cy="990600"/>
            <a:chOff x="4339" y="3124"/>
            <a:chExt cx="1049" cy="624"/>
          </a:xfrm>
        </p:grpSpPr>
        <p:sp>
          <p:nvSpPr>
            <p:cNvPr id="164880" name="Rectangle 16"/>
            <p:cNvSpPr>
              <a:spLocks noChangeArrowheads="1"/>
            </p:cNvSpPr>
            <p:nvPr/>
          </p:nvSpPr>
          <p:spPr bwMode="auto">
            <a:xfrm>
              <a:off x="4339" y="3124"/>
              <a:ext cx="1049" cy="624"/>
            </a:xfrm>
            <a:prstGeom prst="rect">
              <a:avLst/>
            </a:prstGeom>
            <a:noFill/>
            <a:ln w="9525">
              <a:noFill/>
              <a:miter lim="800000"/>
              <a:headEnd/>
              <a:tailEnd/>
            </a:ln>
            <a:effectLst/>
          </p:spPr>
          <p:txBody>
            <a:bodyPr wrap="none" anchor="ctr"/>
            <a:lstStyle/>
            <a:p>
              <a:pPr algn="ctr" fontAlgn="base">
                <a:spcBef>
                  <a:spcPct val="0"/>
                </a:spcBef>
                <a:spcAft>
                  <a:spcPct val="0"/>
                </a:spcAft>
              </a:pPr>
              <a:r>
                <a:rPr lang="en-US" altLang="ja-JP" sz="2000" b="1" dirty="0" smtClean="0">
                  <a:solidFill>
                    <a:srgbClr val="FF0000"/>
                  </a:solidFill>
                </a:rPr>
                <a:t>red</a:t>
              </a:r>
              <a:r>
                <a:rPr lang="ja-JP" altLang="en-US" sz="2000" b="1" dirty="0" smtClean="0">
                  <a:solidFill>
                    <a:srgbClr val="000000"/>
                  </a:solidFill>
                </a:rPr>
                <a:t>－</a:t>
              </a:r>
              <a:r>
                <a:rPr lang="en-US" altLang="ja-JP" sz="2000" b="1" dirty="0" smtClean="0">
                  <a:solidFill>
                    <a:srgbClr val="3333FF"/>
                  </a:solidFill>
                </a:rPr>
                <a:t>blue</a:t>
              </a:r>
              <a:endParaRPr lang="ja-JP" altLang="en-US" sz="2000" b="1" dirty="0">
                <a:solidFill>
                  <a:srgbClr val="3333FF"/>
                </a:solidFill>
              </a:endParaRPr>
            </a:p>
            <a:p>
              <a:pPr algn="ctr" fontAlgn="base">
                <a:spcBef>
                  <a:spcPct val="0"/>
                </a:spcBef>
                <a:spcAft>
                  <a:spcPct val="0"/>
                </a:spcAft>
              </a:pPr>
              <a:r>
                <a:rPr lang="en-US" altLang="ja-JP" sz="2000" b="1" dirty="0" smtClean="0">
                  <a:solidFill>
                    <a:srgbClr val="FF0000"/>
                  </a:solidFill>
                </a:rPr>
                <a:t>red</a:t>
              </a:r>
              <a:r>
                <a:rPr lang="ja-JP" altLang="en-US" sz="2000" b="1" dirty="0" smtClean="0">
                  <a:solidFill>
                    <a:srgbClr val="000000"/>
                  </a:solidFill>
                </a:rPr>
                <a:t>＋</a:t>
              </a:r>
              <a:r>
                <a:rPr lang="en-US" altLang="ja-JP" sz="2000" b="1" dirty="0" smtClean="0">
                  <a:solidFill>
                    <a:srgbClr val="3333FF"/>
                  </a:solidFill>
                </a:rPr>
                <a:t>blue</a:t>
              </a:r>
              <a:endParaRPr lang="ja-JP" altLang="en-US" sz="2000" dirty="0">
                <a:solidFill>
                  <a:srgbClr val="3333FF"/>
                </a:solidFill>
              </a:endParaRPr>
            </a:p>
          </p:txBody>
        </p:sp>
        <p:sp>
          <p:nvSpPr>
            <p:cNvPr id="164881" name="Line 17"/>
            <p:cNvSpPr>
              <a:spLocks noChangeShapeType="1"/>
            </p:cNvSpPr>
            <p:nvPr/>
          </p:nvSpPr>
          <p:spPr bwMode="auto">
            <a:xfrm>
              <a:off x="4424" y="3464"/>
              <a:ext cx="850" cy="0"/>
            </a:xfrm>
            <a:prstGeom prst="line">
              <a:avLst/>
            </a:prstGeom>
            <a:noFill/>
            <a:ln w="28575">
              <a:solidFill>
                <a:schemeClr val="tx1"/>
              </a:solidFill>
              <a:round/>
              <a:headEnd/>
              <a:tailEnd/>
            </a:ln>
            <a:effectLst/>
          </p:spPr>
          <p:txBody>
            <a:bodyPr/>
            <a:lstStyle/>
            <a:p>
              <a:pPr algn="ctr" fontAlgn="base">
                <a:spcBef>
                  <a:spcPct val="0"/>
                </a:spcBef>
                <a:spcAft>
                  <a:spcPct val="0"/>
                </a:spcAft>
              </a:pPr>
              <a:endParaRPr lang="ja-JP" altLang="en-US" sz="1400">
                <a:solidFill>
                  <a:srgbClr val="000000"/>
                </a:solidFill>
              </a:endParaRPr>
            </a:p>
          </p:txBody>
        </p:sp>
      </p:grpSp>
      <p:sp>
        <p:nvSpPr>
          <p:cNvPr id="164888" name="Rectangle 24"/>
          <p:cNvSpPr>
            <a:spLocks noChangeArrowheads="1"/>
          </p:cNvSpPr>
          <p:nvPr/>
        </p:nvSpPr>
        <p:spPr bwMode="auto">
          <a:xfrm>
            <a:off x="5486400" y="2663826"/>
            <a:ext cx="2782766" cy="449263"/>
          </a:xfrm>
          <a:prstGeom prst="rect">
            <a:avLst/>
          </a:prstGeom>
          <a:noFill/>
          <a:ln w="9525">
            <a:noFill/>
            <a:miter lim="800000"/>
            <a:headEnd/>
            <a:tailEnd/>
          </a:ln>
          <a:effectLst/>
        </p:spPr>
        <p:txBody>
          <a:bodyPr wrap="none" anchor="ctr"/>
          <a:lstStyle/>
          <a:p>
            <a:pPr algn="ctr" fontAlgn="base">
              <a:spcBef>
                <a:spcPct val="0"/>
              </a:spcBef>
              <a:spcAft>
                <a:spcPct val="0"/>
              </a:spcAft>
            </a:pPr>
            <a:r>
              <a:rPr lang="en-US" altLang="ja-JP" b="1" dirty="0" smtClean="0">
                <a:solidFill>
                  <a:srgbClr val="FF33CC"/>
                </a:solidFill>
              </a:rPr>
              <a:t>in case </a:t>
            </a:r>
            <a:r>
              <a:rPr lang="en-US" altLang="ja-JP" b="1" dirty="0" err="1" smtClean="0">
                <a:solidFill>
                  <a:srgbClr val="FF33CC"/>
                </a:solidFill>
              </a:rPr>
              <a:t>t</a:t>
            </a:r>
            <a:r>
              <a:rPr lang="en-US" altLang="ja-JP" b="1" baseline="-25000" dirty="0" err="1" smtClean="0">
                <a:solidFill>
                  <a:srgbClr val="FF33CC"/>
                </a:solidFill>
              </a:rPr>
              <a:t>J</a:t>
            </a:r>
            <a:r>
              <a:rPr lang="en-US" altLang="ja-JP" b="1" baseline="-25000" dirty="0" smtClean="0">
                <a:solidFill>
                  <a:srgbClr val="FF33CC"/>
                </a:solidFill>
              </a:rPr>
              <a:t>/</a:t>
            </a:r>
            <a:r>
              <a:rPr lang="en-US" altLang="ja-JP" b="1" baseline="-25000" dirty="0" err="1" smtClean="0">
                <a:solidFill>
                  <a:srgbClr val="FF33CC"/>
                </a:solidFill>
                <a:latin typeface="Symbol" pitchFamily="18" charset="2"/>
              </a:rPr>
              <a:t>y</a:t>
            </a:r>
            <a:r>
              <a:rPr lang="en-US" altLang="ja-JP" b="1" baseline="-25000" dirty="0" err="1" smtClean="0">
                <a:solidFill>
                  <a:srgbClr val="FF33CC"/>
                </a:solidFill>
              </a:rPr>
              <a:t>Ks</a:t>
            </a:r>
            <a:r>
              <a:rPr lang="en-US" altLang="ja-JP" b="1" baseline="-25000" dirty="0" smtClean="0">
                <a:solidFill>
                  <a:srgbClr val="FF33CC"/>
                </a:solidFill>
              </a:rPr>
              <a:t> </a:t>
            </a:r>
            <a:r>
              <a:rPr lang="en-US" altLang="ja-JP" b="1" dirty="0">
                <a:solidFill>
                  <a:srgbClr val="FF33CC"/>
                </a:solidFill>
                <a:latin typeface="Symbol" pitchFamily="18" charset="2"/>
              </a:rPr>
              <a:t>&gt;</a:t>
            </a:r>
            <a:r>
              <a:rPr lang="en-US" altLang="ja-JP" b="1" dirty="0">
                <a:solidFill>
                  <a:srgbClr val="FF33CC"/>
                </a:solidFill>
              </a:rPr>
              <a:t> </a:t>
            </a:r>
            <a:r>
              <a:rPr lang="en-US" altLang="ja-JP" b="1" dirty="0" err="1" smtClean="0">
                <a:solidFill>
                  <a:srgbClr val="FF33CC"/>
                </a:solidFill>
              </a:rPr>
              <a:t>t</a:t>
            </a:r>
            <a:r>
              <a:rPr lang="en-US" altLang="ja-JP" b="1" baseline="-25000" dirty="0" err="1" smtClean="0">
                <a:solidFill>
                  <a:srgbClr val="FF33CC"/>
                </a:solidFill>
              </a:rPr>
              <a:t>tag</a:t>
            </a:r>
            <a:endParaRPr lang="ja-JP" altLang="en-US" dirty="0">
              <a:solidFill>
                <a:srgbClr val="FF33CC"/>
              </a:solidFill>
            </a:endParaRPr>
          </a:p>
        </p:txBody>
      </p:sp>
      <p:sp>
        <p:nvSpPr>
          <p:cNvPr id="164889" name="Rectangle 25"/>
          <p:cNvSpPr>
            <a:spLocks noChangeArrowheads="1"/>
          </p:cNvSpPr>
          <p:nvPr/>
        </p:nvSpPr>
        <p:spPr bwMode="auto">
          <a:xfrm>
            <a:off x="833804" y="2663826"/>
            <a:ext cx="2782765" cy="449263"/>
          </a:xfrm>
          <a:prstGeom prst="rect">
            <a:avLst/>
          </a:prstGeom>
          <a:noFill/>
          <a:ln w="9525">
            <a:noFill/>
            <a:miter lim="800000"/>
            <a:headEnd/>
            <a:tailEnd/>
          </a:ln>
          <a:effectLst/>
        </p:spPr>
        <p:txBody>
          <a:bodyPr wrap="none" anchor="ctr"/>
          <a:lstStyle/>
          <a:p>
            <a:pPr algn="ctr" fontAlgn="base">
              <a:spcBef>
                <a:spcPct val="0"/>
              </a:spcBef>
              <a:spcAft>
                <a:spcPct val="0"/>
              </a:spcAft>
            </a:pPr>
            <a:r>
              <a:rPr lang="en-US" altLang="ja-JP" b="1" dirty="0" smtClean="0">
                <a:solidFill>
                  <a:srgbClr val="FF33CC"/>
                </a:solidFill>
              </a:rPr>
              <a:t>in case </a:t>
            </a:r>
            <a:r>
              <a:rPr lang="en-US" altLang="ja-JP" b="1" dirty="0" err="1" smtClean="0">
                <a:solidFill>
                  <a:srgbClr val="FF33CC"/>
                </a:solidFill>
              </a:rPr>
              <a:t>t</a:t>
            </a:r>
            <a:r>
              <a:rPr lang="en-US" altLang="ja-JP" b="1" baseline="-25000" dirty="0" err="1" smtClean="0">
                <a:solidFill>
                  <a:srgbClr val="FF33CC"/>
                </a:solidFill>
              </a:rPr>
              <a:t>J</a:t>
            </a:r>
            <a:r>
              <a:rPr lang="en-US" altLang="ja-JP" b="1" baseline="-25000" dirty="0" smtClean="0">
                <a:solidFill>
                  <a:srgbClr val="FF33CC"/>
                </a:solidFill>
              </a:rPr>
              <a:t>/</a:t>
            </a:r>
            <a:r>
              <a:rPr lang="en-US" altLang="ja-JP" b="1" baseline="-25000" dirty="0" err="1" smtClean="0">
                <a:solidFill>
                  <a:srgbClr val="FF33CC"/>
                </a:solidFill>
                <a:latin typeface="Symbol" pitchFamily="18" charset="2"/>
              </a:rPr>
              <a:t>y</a:t>
            </a:r>
            <a:r>
              <a:rPr lang="en-US" altLang="ja-JP" b="1" baseline="-25000" dirty="0" err="1" smtClean="0">
                <a:solidFill>
                  <a:srgbClr val="FF33CC"/>
                </a:solidFill>
              </a:rPr>
              <a:t>Ks</a:t>
            </a:r>
            <a:r>
              <a:rPr lang="en-US" altLang="ja-JP" b="1" baseline="-25000" dirty="0" smtClean="0">
                <a:solidFill>
                  <a:srgbClr val="FF33CC"/>
                </a:solidFill>
              </a:rPr>
              <a:t> </a:t>
            </a:r>
            <a:r>
              <a:rPr lang="en-US" altLang="ja-JP" b="1" dirty="0">
                <a:solidFill>
                  <a:srgbClr val="FF33CC"/>
                </a:solidFill>
                <a:latin typeface="Symbol" pitchFamily="18" charset="2"/>
              </a:rPr>
              <a:t>&lt;</a:t>
            </a:r>
            <a:r>
              <a:rPr lang="en-US" altLang="ja-JP" b="1" dirty="0">
                <a:solidFill>
                  <a:srgbClr val="FF33CC"/>
                </a:solidFill>
              </a:rPr>
              <a:t> </a:t>
            </a:r>
            <a:r>
              <a:rPr lang="en-US" altLang="ja-JP" b="1" dirty="0" err="1" smtClean="0">
                <a:solidFill>
                  <a:srgbClr val="FF33CC"/>
                </a:solidFill>
              </a:rPr>
              <a:t>t</a:t>
            </a:r>
            <a:r>
              <a:rPr lang="en-US" altLang="ja-JP" b="1" baseline="-25000" dirty="0" err="1" smtClean="0">
                <a:solidFill>
                  <a:srgbClr val="FF33CC"/>
                </a:solidFill>
              </a:rPr>
              <a:t>tag</a:t>
            </a:r>
            <a:endParaRPr lang="ja-JP" altLang="en-US" dirty="0">
              <a:solidFill>
                <a:srgbClr val="FF33CC"/>
              </a:solidFill>
            </a:endParaRPr>
          </a:p>
        </p:txBody>
      </p:sp>
      <p:grpSp>
        <p:nvGrpSpPr>
          <p:cNvPr id="6" name="グループ化 63"/>
          <p:cNvGrpSpPr/>
          <p:nvPr/>
        </p:nvGrpSpPr>
        <p:grpSpPr>
          <a:xfrm>
            <a:off x="304800" y="152400"/>
            <a:ext cx="3272529" cy="1361606"/>
            <a:chOff x="381000" y="228600"/>
            <a:chExt cx="3272529" cy="1361606"/>
          </a:xfrm>
        </p:grpSpPr>
        <p:sp>
          <p:nvSpPr>
            <p:cNvPr id="23" name="AutoShape 5"/>
            <p:cNvSpPr>
              <a:spLocks noChangeArrowheads="1"/>
            </p:cNvSpPr>
            <p:nvPr/>
          </p:nvSpPr>
          <p:spPr bwMode="auto">
            <a:xfrm>
              <a:off x="849451" y="633958"/>
              <a:ext cx="354548" cy="354549"/>
            </a:xfrm>
            <a:prstGeom prst="irregularSeal1">
              <a:avLst/>
            </a:prstGeom>
            <a:gradFill rotWithShape="1">
              <a:gsLst>
                <a:gs pos="0">
                  <a:schemeClr val="bg1"/>
                </a:gs>
                <a:gs pos="100000">
                  <a:srgbClr val="FFCC00"/>
                </a:gs>
              </a:gsLst>
              <a:path path="shape">
                <a:fillToRect l="50000" t="50000" r="50000" b="50000"/>
              </a:path>
            </a:gradFill>
            <a:ln w="9525">
              <a:solidFill>
                <a:srgbClr val="FFCC00"/>
              </a:solidFill>
              <a:miter lim="800000"/>
              <a:headEnd/>
              <a:tailEnd/>
            </a:ln>
          </p:spPr>
          <p:txBody>
            <a:bodyPr wrap="none" anchor="ctr"/>
            <a:lstStyle/>
            <a:p>
              <a:pPr algn="ctr" fontAlgn="base">
                <a:spcBef>
                  <a:spcPct val="0"/>
                </a:spcBef>
                <a:spcAft>
                  <a:spcPct val="0"/>
                </a:spcAft>
              </a:pPr>
              <a:endParaRPr lang="ja-JP" altLang="en-US" sz="800">
                <a:solidFill>
                  <a:srgbClr val="000000"/>
                </a:solidFill>
              </a:endParaRPr>
            </a:p>
          </p:txBody>
        </p:sp>
        <p:sp>
          <p:nvSpPr>
            <p:cNvPr id="24" name="Line 6"/>
            <p:cNvSpPr>
              <a:spLocks noChangeShapeType="1"/>
            </p:cNvSpPr>
            <p:nvPr/>
          </p:nvSpPr>
          <p:spPr bwMode="auto">
            <a:xfrm>
              <a:off x="723265" y="810953"/>
              <a:ext cx="303739" cy="0"/>
            </a:xfrm>
            <a:prstGeom prst="line">
              <a:avLst/>
            </a:prstGeom>
            <a:noFill/>
            <a:ln w="57150">
              <a:solidFill>
                <a:srgbClr val="0000FF"/>
              </a:solidFill>
              <a:round/>
              <a:headEnd/>
              <a:tailEnd type="stealth" w="lg" len="lg"/>
            </a:ln>
          </p:spPr>
          <p:txBody>
            <a:bodyPr/>
            <a:lstStyle/>
            <a:p>
              <a:pPr algn="ctr" fontAlgn="base">
                <a:spcBef>
                  <a:spcPct val="0"/>
                </a:spcBef>
                <a:spcAft>
                  <a:spcPct val="0"/>
                </a:spcAft>
              </a:pPr>
              <a:endParaRPr lang="ja-JP" altLang="en-US" sz="800">
                <a:solidFill>
                  <a:srgbClr val="000000"/>
                </a:solidFill>
              </a:endParaRPr>
            </a:p>
          </p:txBody>
        </p:sp>
        <p:sp>
          <p:nvSpPr>
            <p:cNvPr id="25" name="Line 7"/>
            <p:cNvSpPr>
              <a:spLocks noChangeShapeType="1"/>
            </p:cNvSpPr>
            <p:nvPr/>
          </p:nvSpPr>
          <p:spPr bwMode="auto">
            <a:xfrm flipH="1">
              <a:off x="1052130" y="810953"/>
              <a:ext cx="228363" cy="0"/>
            </a:xfrm>
            <a:prstGeom prst="line">
              <a:avLst/>
            </a:prstGeom>
            <a:noFill/>
            <a:ln w="57150">
              <a:solidFill>
                <a:srgbClr val="FF0000"/>
              </a:solidFill>
              <a:round/>
              <a:headEnd/>
              <a:tailEnd type="stealth" w="lg" len="lg"/>
            </a:ln>
          </p:spPr>
          <p:txBody>
            <a:bodyPr/>
            <a:lstStyle/>
            <a:p>
              <a:pPr algn="ctr" fontAlgn="base">
                <a:spcBef>
                  <a:spcPct val="0"/>
                </a:spcBef>
                <a:spcAft>
                  <a:spcPct val="0"/>
                </a:spcAft>
              </a:pPr>
              <a:endParaRPr lang="ja-JP" altLang="en-US" sz="800">
                <a:solidFill>
                  <a:srgbClr val="000000"/>
                </a:solidFill>
              </a:endParaRPr>
            </a:p>
          </p:txBody>
        </p:sp>
        <p:sp>
          <p:nvSpPr>
            <p:cNvPr id="26" name="Rectangle 8"/>
            <p:cNvSpPr>
              <a:spLocks noChangeArrowheads="1"/>
            </p:cNvSpPr>
            <p:nvPr/>
          </p:nvSpPr>
          <p:spPr bwMode="auto">
            <a:xfrm>
              <a:off x="381000" y="735018"/>
              <a:ext cx="380232" cy="202121"/>
            </a:xfrm>
            <a:prstGeom prst="rect">
              <a:avLst/>
            </a:prstGeom>
            <a:noFill/>
            <a:ln w="9525">
              <a:noFill/>
              <a:miter lim="800000"/>
              <a:headEnd/>
              <a:tailEnd/>
            </a:ln>
          </p:spPr>
          <p:txBody>
            <a:bodyPr wrap="none" anchor="ctr"/>
            <a:lstStyle/>
            <a:p>
              <a:pPr algn="ctr" fontAlgn="base">
                <a:spcBef>
                  <a:spcPct val="0"/>
                </a:spcBef>
                <a:spcAft>
                  <a:spcPct val="0"/>
                </a:spcAft>
              </a:pPr>
              <a:r>
                <a:rPr lang="en-US" altLang="ja-JP" sz="800" dirty="0" smtClean="0">
                  <a:solidFill>
                    <a:srgbClr val="0000FF"/>
                  </a:solidFill>
                </a:rPr>
                <a:t>electron</a:t>
              </a:r>
              <a:endParaRPr lang="ja-JP" altLang="en-US" sz="800" dirty="0">
                <a:solidFill>
                  <a:srgbClr val="0000FF"/>
                </a:solidFill>
              </a:endParaRPr>
            </a:p>
            <a:p>
              <a:pPr algn="ctr" fontAlgn="base">
                <a:spcBef>
                  <a:spcPct val="0"/>
                </a:spcBef>
                <a:spcAft>
                  <a:spcPct val="0"/>
                </a:spcAft>
              </a:pPr>
              <a:r>
                <a:rPr lang="en-US" altLang="ja-JP" sz="800" dirty="0">
                  <a:solidFill>
                    <a:srgbClr val="0000FF"/>
                  </a:solidFill>
                </a:rPr>
                <a:t>(8GeV)</a:t>
              </a:r>
            </a:p>
          </p:txBody>
        </p:sp>
        <p:sp>
          <p:nvSpPr>
            <p:cNvPr id="27" name="Rectangle 9"/>
            <p:cNvSpPr>
              <a:spLocks noChangeArrowheads="1"/>
            </p:cNvSpPr>
            <p:nvPr/>
          </p:nvSpPr>
          <p:spPr bwMode="auto">
            <a:xfrm>
              <a:off x="1254809" y="760144"/>
              <a:ext cx="405358" cy="177553"/>
            </a:xfrm>
            <a:prstGeom prst="rect">
              <a:avLst/>
            </a:prstGeom>
            <a:noFill/>
            <a:ln w="9525">
              <a:noFill/>
              <a:miter lim="800000"/>
              <a:headEnd/>
              <a:tailEnd/>
            </a:ln>
          </p:spPr>
          <p:txBody>
            <a:bodyPr wrap="none" anchor="ctr"/>
            <a:lstStyle/>
            <a:p>
              <a:pPr algn="ctr" fontAlgn="base">
                <a:spcBef>
                  <a:spcPct val="0"/>
                </a:spcBef>
                <a:spcAft>
                  <a:spcPct val="0"/>
                </a:spcAft>
              </a:pPr>
              <a:r>
                <a:rPr lang="en-US" altLang="ja-JP" sz="800" dirty="0" smtClean="0">
                  <a:solidFill>
                    <a:srgbClr val="FF0000"/>
                  </a:solidFill>
                </a:rPr>
                <a:t>positron</a:t>
              </a:r>
              <a:endParaRPr lang="ja-JP" altLang="en-US" sz="800" dirty="0">
                <a:solidFill>
                  <a:srgbClr val="FF0000"/>
                </a:solidFill>
              </a:endParaRPr>
            </a:p>
            <a:p>
              <a:pPr algn="ctr" fontAlgn="base">
                <a:spcBef>
                  <a:spcPct val="0"/>
                </a:spcBef>
                <a:spcAft>
                  <a:spcPct val="0"/>
                </a:spcAft>
              </a:pPr>
              <a:r>
                <a:rPr lang="en-US" altLang="ja-JP" sz="800" dirty="0">
                  <a:solidFill>
                    <a:srgbClr val="FF0000"/>
                  </a:solidFill>
                </a:rPr>
                <a:t>(3.5GeV)</a:t>
              </a:r>
            </a:p>
          </p:txBody>
        </p:sp>
        <p:sp>
          <p:nvSpPr>
            <p:cNvPr id="28" name="Rectangle 10"/>
            <p:cNvSpPr>
              <a:spLocks noChangeArrowheads="1"/>
            </p:cNvSpPr>
            <p:nvPr/>
          </p:nvSpPr>
          <p:spPr bwMode="auto">
            <a:xfrm>
              <a:off x="900260" y="532339"/>
              <a:ext cx="253488" cy="177553"/>
            </a:xfrm>
            <a:prstGeom prst="rect">
              <a:avLst/>
            </a:prstGeom>
            <a:noFill/>
            <a:ln w="9525">
              <a:noFill/>
              <a:miter lim="800000"/>
              <a:headEnd/>
              <a:tailEnd/>
            </a:ln>
          </p:spPr>
          <p:txBody>
            <a:bodyPr wrap="none" anchor="ctr"/>
            <a:lstStyle/>
            <a:p>
              <a:pPr fontAlgn="base">
                <a:spcBef>
                  <a:spcPct val="0"/>
                </a:spcBef>
                <a:spcAft>
                  <a:spcPct val="0"/>
                </a:spcAft>
              </a:pPr>
              <a:r>
                <a:rPr lang="en-US" altLang="ja-JP" sz="800">
                  <a:solidFill>
                    <a:srgbClr val="000000"/>
                  </a:solidFill>
                  <a:sym typeface="Symbol" pitchFamily="18" charset="2"/>
                </a:rPr>
                <a:t></a:t>
              </a:r>
              <a:r>
                <a:rPr lang="en-US" altLang="ja-JP" sz="800">
                  <a:solidFill>
                    <a:srgbClr val="000000"/>
                  </a:solidFill>
                </a:rPr>
                <a:t>(4S)</a:t>
              </a:r>
            </a:p>
          </p:txBody>
        </p:sp>
        <p:sp>
          <p:nvSpPr>
            <p:cNvPr id="29" name="Line 11"/>
            <p:cNvSpPr>
              <a:spLocks noChangeShapeType="1"/>
            </p:cNvSpPr>
            <p:nvPr/>
          </p:nvSpPr>
          <p:spPr bwMode="auto">
            <a:xfrm>
              <a:off x="2141459" y="507214"/>
              <a:ext cx="557227" cy="151870"/>
            </a:xfrm>
            <a:prstGeom prst="line">
              <a:avLst/>
            </a:prstGeom>
            <a:noFill/>
            <a:ln w="28575">
              <a:solidFill>
                <a:schemeClr val="tx1"/>
              </a:solidFill>
              <a:round/>
              <a:headEnd/>
              <a:tailEnd type="arrow" w="med" len="med"/>
            </a:ln>
          </p:spPr>
          <p:txBody>
            <a:bodyPr/>
            <a:lstStyle/>
            <a:p>
              <a:pPr algn="ctr" fontAlgn="base">
                <a:spcBef>
                  <a:spcPct val="0"/>
                </a:spcBef>
                <a:spcAft>
                  <a:spcPct val="0"/>
                </a:spcAft>
              </a:pPr>
              <a:endParaRPr lang="ja-JP" altLang="en-US" sz="800">
                <a:solidFill>
                  <a:srgbClr val="000000"/>
                </a:solidFill>
              </a:endParaRPr>
            </a:p>
          </p:txBody>
        </p:sp>
        <p:sp>
          <p:nvSpPr>
            <p:cNvPr id="30" name="Line 12"/>
            <p:cNvSpPr>
              <a:spLocks noChangeShapeType="1"/>
            </p:cNvSpPr>
            <p:nvPr/>
          </p:nvSpPr>
          <p:spPr bwMode="auto">
            <a:xfrm flipV="1">
              <a:off x="2141459" y="380470"/>
              <a:ext cx="404799" cy="126186"/>
            </a:xfrm>
            <a:prstGeom prst="line">
              <a:avLst/>
            </a:prstGeom>
            <a:noFill/>
            <a:ln w="28575">
              <a:solidFill>
                <a:schemeClr val="tx1"/>
              </a:solidFill>
              <a:round/>
              <a:headEnd/>
              <a:tailEnd type="arrow" w="med" len="med"/>
            </a:ln>
          </p:spPr>
          <p:txBody>
            <a:bodyPr/>
            <a:lstStyle/>
            <a:p>
              <a:pPr algn="ctr" fontAlgn="base">
                <a:spcBef>
                  <a:spcPct val="0"/>
                </a:spcBef>
                <a:spcAft>
                  <a:spcPct val="0"/>
                </a:spcAft>
              </a:pPr>
              <a:endParaRPr lang="ja-JP" altLang="en-US" sz="800">
                <a:solidFill>
                  <a:srgbClr val="000000"/>
                </a:solidFill>
              </a:endParaRPr>
            </a:p>
          </p:txBody>
        </p:sp>
        <p:sp>
          <p:nvSpPr>
            <p:cNvPr id="31" name="Line 13"/>
            <p:cNvSpPr>
              <a:spLocks noChangeShapeType="1"/>
            </p:cNvSpPr>
            <p:nvPr/>
          </p:nvSpPr>
          <p:spPr bwMode="auto">
            <a:xfrm flipV="1">
              <a:off x="2141459" y="480972"/>
              <a:ext cx="481293" cy="25126"/>
            </a:xfrm>
            <a:prstGeom prst="line">
              <a:avLst/>
            </a:prstGeom>
            <a:noFill/>
            <a:ln w="28575">
              <a:solidFill>
                <a:schemeClr val="tx1"/>
              </a:solidFill>
              <a:round/>
              <a:headEnd/>
              <a:tailEnd type="arrow" w="med" len="med"/>
            </a:ln>
          </p:spPr>
          <p:txBody>
            <a:bodyPr/>
            <a:lstStyle/>
            <a:p>
              <a:pPr algn="ctr" fontAlgn="base">
                <a:spcBef>
                  <a:spcPct val="0"/>
                </a:spcBef>
                <a:spcAft>
                  <a:spcPct val="0"/>
                </a:spcAft>
              </a:pPr>
              <a:endParaRPr lang="ja-JP" altLang="en-US" sz="800">
                <a:solidFill>
                  <a:srgbClr val="000000"/>
                </a:solidFill>
              </a:endParaRPr>
            </a:p>
          </p:txBody>
        </p:sp>
        <p:sp>
          <p:nvSpPr>
            <p:cNvPr id="32" name="Rectangle 14"/>
            <p:cNvSpPr>
              <a:spLocks noChangeArrowheads="1"/>
            </p:cNvSpPr>
            <p:nvPr/>
          </p:nvSpPr>
          <p:spPr bwMode="auto">
            <a:xfrm>
              <a:off x="2546258" y="228600"/>
              <a:ext cx="176995" cy="202121"/>
            </a:xfrm>
            <a:prstGeom prst="rect">
              <a:avLst/>
            </a:prstGeom>
            <a:noFill/>
            <a:ln w="9525">
              <a:noFill/>
              <a:miter lim="800000"/>
              <a:headEnd/>
              <a:tailEnd/>
            </a:ln>
          </p:spPr>
          <p:txBody>
            <a:bodyPr wrap="none" anchor="ctr"/>
            <a:lstStyle/>
            <a:p>
              <a:pPr fontAlgn="base">
                <a:spcBef>
                  <a:spcPct val="0"/>
                </a:spcBef>
                <a:spcAft>
                  <a:spcPct val="0"/>
                </a:spcAft>
              </a:pPr>
              <a:r>
                <a:rPr lang="en-US" altLang="ja-JP" sz="800">
                  <a:solidFill>
                    <a:srgbClr val="000000"/>
                  </a:solidFill>
                  <a:latin typeface="Symbol" pitchFamily="18" charset="2"/>
                </a:rPr>
                <a:t>m</a:t>
              </a:r>
              <a:r>
                <a:rPr lang="en-US" altLang="ja-JP" sz="800" baseline="30000">
                  <a:solidFill>
                    <a:srgbClr val="000000"/>
                  </a:solidFill>
                  <a:latin typeface="Helvetica" pitchFamily="34" charset="0"/>
                </a:rPr>
                <a:t>+</a:t>
              </a:r>
            </a:p>
          </p:txBody>
        </p:sp>
        <p:sp>
          <p:nvSpPr>
            <p:cNvPr id="33" name="Rectangle 15"/>
            <p:cNvSpPr>
              <a:spLocks noChangeArrowheads="1"/>
            </p:cNvSpPr>
            <p:nvPr/>
          </p:nvSpPr>
          <p:spPr bwMode="auto">
            <a:xfrm>
              <a:off x="2622751" y="354228"/>
              <a:ext cx="176995" cy="202121"/>
            </a:xfrm>
            <a:prstGeom prst="rect">
              <a:avLst/>
            </a:prstGeom>
            <a:noFill/>
            <a:ln w="9525">
              <a:noFill/>
              <a:miter lim="800000"/>
              <a:headEnd/>
              <a:tailEnd/>
            </a:ln>
          </p:spPr>
          <p:txBody>
            <a:bodyPr wrap="none" anchor="ctr"/>
            <a:lstStyle/>
            <a:p>
              <a:pPr fontAlgn="base">
                <a:spcBef>
                  <a:spcPct val="0"/>
                </a:spcBef>
                <a:spcAft>
                  <a:spcPct val="0"/>
                </a:spcAft>
              </a:pPr>
              <a:r>
                <a:rPr lang="en-US" altLang="ja-JP" sz="800">
                  <a:solidFill>
                    <a:srgbClr val="000000"/>
                  </a:solidFill>
                  <a:latin typeface="Symbol" pitchFamily="18" charset="2"/>
                </a:rPr>
                <a:t>m</a:t>
              </a:r>
              <a:r>
                <a:rPr lang="en-US" altLang="ja-JP" sz="800" baseline="30000">
                  <a:solidFill>
                    <a:srgbClr val="000000"/>
                  </a:solidFill>
                  <a:latin typeface="Helvetica" pitchFamily="34" charset="0"/>
                </a:rPr>
                <a:t>-</a:t>
              </a:r>
            </a:p>
          </p:txBody>
        </p:sp>
        <p:sp>
          <p:nvSpPr>
            <p:cNvPr id="34" name="Rectangle 16"/>
            <p:cNvSpPr>
              <a:spLocks noChangeArrowheads="1"/>
            </p:cNvSpPr>
            <p:nvPr/>
          </p:nvSpPr>
          <p:spPr bwMode="auto">
            <a:xfrm>
              <a:off x="2698686" y="532339"/>
              <a:ext cx="354548" cy="202121"/>
            </a:xfrm>
            <a:prstGeom prst="rect">
              <a:avLst/>
            </a:prstGeom>
            <a:noFill/>
            <a:ln w="9525">
              <a:noFill/>
              <a:miter lim="800000"/>
              <a:headEnd/>
              <a:tailEnd/>
            </a:ln>
          </p:spPr>
          <p:txBody>
            <a:bodyPr wrap="none" anchor="ctr"/>
            <a:lstStyle/>
            <a:p>
              <a:pPr fontAlgn="base">
                <a:spcBef>
                  <a:spcPct val="0"/>
                </a:spcBef>
                <a:spcAft>
                  <a:spcPct val="0"/>
                </a:spcAft>
              </a:pPr>
              <a:r>
                <a:rPr lang="en-US" altLang="ja-JP" sz="800">
                  <a:solidFill>
                    <a:srgbClr val="000000"/>
                  </a:solidFill>
                  <a:latin typeface="Bookman" pitchFamily="18" charset="0"/>
                </a:rPr>
                <a:t>K</a:t>
              </a:r>
              <a:r>
                <a:rPr lang="en-US" altLang="ja-JP" sz="800" baseline="-25000">
                  <a:solidFill>
                    <a:srgbClr val="000000"/>
                  </a:solidFill>
                  <a:latin typeface="Bookman" pitchFamily="18" charset="0"/>
                </a:rPr>
                <a:t>S</a:t>
              </a:r>
              <a:endParaRPr lang="en-US" altLang="ja-JP" sz="800" baseline="30000">
                <a:solidFill>
                  <a:srgbClr val="000000"/>
                </a:solidFill>
                <a:latin typeface="Helvetica" pitchFamily="34" charset="0"/>
              </a:endParaRPr>
            </a:p>
          </p:txBody>
        </p:sp>
        <p:sp>
          <p:nvSpPr>
            <p:cNvPr id="35" name="Rectangle 17"/>
            <p:cNvSpPr>
              <a:spLocks noChangeArrowheads="1"/>
            </p:cNvSpPr>
            <p:nvPr/>
          </p:nvSpPr>
          <p:spPr bwMode="auto">
            <a:xfrm>
              <a:off x="2748937" y="253726"/>
              <a:ext cx="380232" cy="202679"/>
            </a:xfrm>
            <a:prstGeom prst="rect">
              <a:avLst/>
            </a:prstGeom>
            <a:noFill/>
            <a:ln w="9525">
              <a:noFill/>
              <a:miter lim="800000"/>
              <a:headEnd/>
              <a:tailEnd/>
            </a:ln>
          </p:spPr>
          <p:txBody>
            <a:bodyPr wrap="none" anchor="ctr"/>
            <a:lstStyle/>
            <a:p>
              <a:pPr fontAlgn="base">
                <a:spcBef>
                  <a:spcPct val="0"/>
                </a:spcBef>
                <a:spcAft>
                  <a:spcPct val="0"/>
                </a:spcAft>
              </a:pPr>
              <a:r>
                <a:rPr lang="en-US" altLang="ja-JP" sz="800" i="1">
                  <a:solidFill>
                    <a:srgbClr val="0000FF"/>
                  </a:solidFill>
                  <a:latin typeface="Times New Roman" pitchFamily="18" charset="0"/>
                </a:rPr>
                <a:t>J/</a:t>
              </a:r>
              <a:r>
                <a:rPr lang="en-US" altLang="ja-JP" sz="800" i="1">
                  <a:solidFill>
                    <a:srgbClr val="0000FF"/>
                  </a:solidFill>
                  <a:latin typeface="Symbol" pitchFamily="18" charset="2"/>
                </a:rPr>
                <a:t>Y</a:t>
              </a:r>
              <a:endParaRPr lang="en-US" altLang="ja-JP" sz="800" i="1" baseline="30000">
                <a:solidFill>
                  <a:srgbClr val="0000FF"/>
                </a:solidFill>
                <a:latin typeface="Helvetica" pitchFamily="34" charset="0"/>
              </a:endParaRPr>
            </a:p>
          </p:txBody>
        </p:sp>
        <p:sp>
          <p:nvSpPr>
            <p:cNvPr id="36" name="Line 18"/>
            <p:cNvSpPr>
              <a:spLocks noChangeShapeType="1"/>
            </p:cNvSpPr>
            <p:nvPr/>
          </p:nvSpPr>
          <p:spPr bwMode="auto">
            <a:xfrm>
              <a:off x="1508297" y="431279"/>
              <a:ext cx="0" cy="1114455"/>
            </a:xfrm>
            <a:prstGeom prst="line">
              <a:avLst/>
            </a:prstGeom>
            <a:noFill/>
            <a:ln w="25400">
              <a:solidFill>
                <a:srgbClr val="FF0000"/>
              </a:solidFill>
              <a:prstDash val="dash"/>
              <a:round/>
              <a:headEnd/>
              <a:tailEnd/>
            </a:ln>
          </p:spPr>
          <p:txBody>
            <a:bodyPr/>
            <a:lstStyle/>
            <a:p>
              <a:pPr algn="ctr" fontAlgn="base">
                <a:spcBef>
                  <a:spcPct val="0"/>
                </a:spcBef>
                <a:spcAft>
                  <a:spcPct val="0"/>
                </a:spcAft>
              </a:pPr>
              <a:endParaRPr lang="ja-JP" altLang="en-US" sz="800">
                <a:solidFill>
                  <a:srgbClr val="000000"/>
                </a:solidFill>
              </a:endParaRPr>
            </a:p>
          </p:txBody>
        </p:sp>
        <p:sp>
          <p:nvSpPr>
            <p:cNvPr id="37" name="Oval 19"/>
            <p:cNvSpPr>
              <a:spLocks noChangeArrowheads="1"/>
            </p:cNvSpPr>
            <p:nvPr/>
          </p:nvSpPr>
          <p:spPr bwMode="auto">
            <a:xfrm rot="18658212">
              <a:off x="2581992" y="1079517"/>
              <a:ext cx="566161" cy="332773"/>
            </a:xfrm>
            <a:prstGeom prst="ellipse">
              <a:avLst/>
            </a:prstGeom>
            <a:solidFill>
              <a:srgbClr val="FFFF00"/>
            </a:solidFill>
            <a:ln w="9525">
              <a:noFill/>
              <a:round/>
              <a:headEnd/>
              <a:tailEnd/>
            </a:ln>
          </p:spPr>
          <p:txBody>
            <a:bodyPr wrap="none" anchor="ctr"/>
            <a:lstStyle/>
            <a:p>
              <a:pPr algn="ctr" fontAlgn="base">
                <a:spcBef>
                  <a:spcPct val="0"/>
                </a:spcBef>
                <a:spcAft>
                  <a:spcPct val="0"/>
                </a:spcAft>
              </a:pPr>
              <a:endParaRPr lang="ja-JP" altLang="en-US" sz="800">
                <a:solidFill>
                  <a:srgbClr val="000000"/>
                </a:solidFill>
              </a:endParaRPr>
            </a:p>
          </p:txBody>
        </p:sp>
        <p:sp>
          <p:nvSpPr>
            <p:cNvPr id="38" name="Line 20"/>
            <p:cNvSpPr>
              <a:spLocks noChangeShapeType="1"/>
            </p:cNvSpPr>
            <p:nvPr/>
          </p:nvSpPr>
          <p:spPr bwMode="auto">
            <a:xfrm>
              <a:off x="1077813" y="861762"/>
              <a:ext cx="430483" cy="151870"/>
            </a:xfrm>
            <a:prstGeom prst="line">
              <a:avLst/>
            </a:prstGeom>
            <a:noFill/>
            <a:ln w="38100">
              <a:solidFill>
                <a:srgbClr val="FF00FF"/>
              </a:solidFill>
              <a:round/>
              <a:headEnd/>
              <a:tailEnd type="arrow" w="med" len="med"/>
            </a:ln>
          </p:spPr>
          <p:txBody>
            <a:bodyPr/>
            <a:lstStyle/>
            <a:p>
              <a:pPr algn="ctr" fontAlgn="base">
                <a:spcBef>
                  <a:spcPct val="0"/>
                </a:spcBef>
                <a:spcAft>
                  <a:spcPct val="0"/>
                </a:spcAft>
              </a:pPr>
              <a:endParaRPr lang="ja-JP" altLang="en-US" sz="800">
                <a:solidFill>
                  <a:srgbClr val="000000"/>
                </a:solidFill>
              </a:endParaRPr>
            </a:p>
          </p:txBody>
        </p:sp>
        <p:sp>
          <p:nvSpPr>
            <p:cNvPr id="39" name="Rectangle 21"/>
            <p:cNvSpPr>
              <a:spLocks noChangeArrowheads="1"/>
            </p:cNvSpPr>
            <p:nvPr/>
          </p:nvSpPr>
          <p:spPr bwMode="auto">
            <a:xfrm>
              <a:off x="1153748" y="507214"/>
              <a:ext cx="176995" cy="202679"/>
            </a:xfrm>
            <a:prstGeom prst="rect">
              <a:avLst/>
            </a:prstGeom>
            <a:noFill/>
            <a:ln w="9525">
              <a:noFill/>
              <a:miter lim="800000"/>
              <a:headEnd/>
              <a:tailEnd/>
            </a:ln>
          </p:spPr>
          <p:txBody>
            <a:bodyPr wrap="none" anchor="ctr"/>
            <a:lstStyle/>
            <a:p>
              <a:pPr fontAlgn="base">
                <a:spcBef>
                  <a:spcPct val="0"/>
                </a:spcBef>
                <a:spcAft>
                  <a:spcPct val="0"/>
                </a:spcAft>
              </a:pPr>
              <a:r>
                <a:rPr lang="en-US" altLang="ja-JP" sz="800">
                  <a:solidFill>
                    <a:srgbClr val="000000"/>
                  </a:solidFill>
                  <a:latin typeface="Bookman" pitchFamily="18" charset="0"/>
                </a:rPr>
                <a:t>B</a:t>
              </a:r>
              <a:r>
                <a:rPr lang="en-US" altLang="ja-JP" sz="800" baseline="-25000">
                  <a:solidFill>
                    <a:srgbClr val="000000"/>
                  </a:solidFill>
                  <a:latin typeface="Bookman" pitchFamily="18" charset="0"/>
                </a:rPr>
                <a:t>1</a:t>
              </a:r>
            </a:p>
          </p:txBody>
        </p:sp>
        <p:sp>
          <p:nvSpPr>
            <p:cNvPr id="40" name="Rectangle 22"/>
            <p:cNvSpPr>
              <a:spLocks noChangeArrowheads="1"/>
            </p:cNvSpPr>
            <p:nvPr/>
          </p:nvSpPr>
          <p:spPr bwMode="auto">
            <a:xfrm>
              <a:off x="1153748" y="937697"/>
              <a:ext cx="176995" cy="202679"/>
            </a:xfrm>
            <a:prstGeom prst="rect">
              <a:avLst/>
            </a:prstGeom>
            <a:noFill/>
            <a:ln w="9525">
              <a:noFill/>
              <a:miter lim="800000"/>
              <a:headEnd/>
              <a:tailEnd/>
            </a:ln>
          </p:spPr>
          <p:txBody>
            <a:bodyPr wrap="none" anchor="ctr"/>
            <a:lstStyle/>
            <a:p>
              <a:pPr fontAlgn="base">
                <a:spcBef>
                  <a:spcPct val="0"/>
                </a:spcBef>
                <a:spcAft>
                  <a:spcPct val="0"/>
                </a:spcAft>
              </a:pPr>
              <a:r>
                <a:rPr lang="en-US" altLang="ja-JP" sz="800">
                  <a:solidFill>
                    <a:srgbClr val="000000"/>
                  </a:solidFill>
                  <a:latin typeface="Bookman" pitchFamily="18" charset="0"/>
                </a:rPr>
                <a:t>B</a:t>
              </a:r>
              <a:r>
                <a:rPr lang="en-US" altLang="ja-JP" sz="800" baseline="-25000">
                  <a:solidFill>
                    <a:srgbClr val="000000"/>
                  </a:solidFill>
                  <a:latin typeface="Bookman" pitchFamily="18" charset="0"/>
                </a:rPr>
                <a:t>2</a:t>
              </a:r>
            </a:p>
          </p:txBody>
        </p:sp>
        <p:sp>
          <p:nvSpPr>
            <p:cNvPr id="41" name="Line 23"/>
            <p:cNvSpPr>
              <a:spLocks noChangeShapeType="1"/>
            </p:cNvSpPr>
            <p:nvPr/>
          </p:nvSpPr>
          <p:spPr bwMode="auto">
            <a:xfrm flipV="1">
              <a:off x="1533422" y="937697"/>
              <a:ext cx="405358" cy="75935"/>
            </a:xfrm>
            <a:prstGeom prst="line">
              <a:avLst/>
            </a:prstGeom>
            <a:noFill/>
            <a:ln w="28575">
              <a:solidFill>
                <a:schemeClr val="tx1"/>
              </a:solidFill>
              <a:prstDash val="dash"/>
              <a:round/>
              <a:headEnd/>
              <a:tailEnd type="arrow" w="med" len="med"/>
            </a:ln>
          </p:spPr>
          <p:txBody>
            <a:bodyPr/>
            <a:lstStyle/>
            <a:p>
              <a:pPr algn="ctr" fontAlgn="base">
                <a:spcBef>
                  <a:spcPct val="0"/>
                </a:spcBef>
                <a:spcAft>
                  <a:spcPct val="0"/>
                </a:spcAft>
              </a:pPr>
              <a:endParaRPr lang="ja-JP" altLang="en-US" sz="800">
                <a:solidFill>
                  <a:srgbClr val="000000"/>
                </a:solidFill>
              </a:endParaRPr>
            </a:p>
          </p:txBody>
        </p:sp>
        <p:sp>
          <p:nvSpPr>
            <p:cNvPr id="42" name="Line 24"/>
            <p:cNvSpPr>
              <a:spLocks noChangeShapeType="1"/>
            </p:cNvSpPr>
            <p:nvPr/>
          </p:nvSpPr>
          <p:spPr bwMode="auto">
            <a:xfrm>
              <a:off x="1533422" y="1013632"/>
              <a:ext cx="860966" cy="0"/>
            </a:xfrm>
            <a:prstGeom prst="line">
              <a:avLst/>
            </a:prstGeom>
            <a:noFill/>
            <a:ln w="28575">
              <a:solidFill>
                <a:schemeClr val="tx1"/>
              </a:solidFill>
              <a:round/>
              <a:headEnd/>
              <a:tailEnd type="arrow" w="med" len="med"/>
            </a:ln>
          </p:spPr>
          <p:txBody>
            <a:bodyPr/>
            <a:lstStyle/>
            <a:p>
              <a:pPr algn="ctr" fontAlgn="base">
                <a:spcBef>
                  <a:spcPct val="0"/>
                </a:spcBef>
                <a:spcAft>
                  <a:spcPct val="0"/>
                </a:spcAft>
              </a:pPr>
              <a:endParaRPr lang="ja-JP" altLang="en-US" sz="800">
                <a:solidFill>
                  <a:srgbClr val="000000"/>
                </a:solidFill>
              </a:endParaRPr>
            </a:p>
          </p:txBody>
        </p:sp>
        <p:sp>
          <p:nvSpPr>
            <p:cNvPr id="43" name="Line 25"/>
            <p:cNvSpPr>
              <a:spLocks noChangeShapeType="1"/>
            </p:cNvSpPr>
            <p:nvPr/>
          </p:nvSpPr>
          <p:spPr bwMode="auto">
            <a:xfrm flipV="1">
              <a:off x="2394389" y="962823"/>
              <a:ext cx="354549" cy="50809"/>
            </a:xfrm>
            <a:prstGeom prst="line">
              <a:avLst/>
            </a:prstGeom>
            <a:noFill/>
            <a:ln w="28575">
              <a:solidFill>
                <a:schemeClr val="tx1"/>
              </a:solidFill>
              <a:round/>
              <a:headEnd/>
              <a:tailEnd type="arrow" w="med" len="med"/>
            </a:ln>
          </p:spPr>
          <p:txBody>
            <a:bodyPr/>
            <a:lstStyle/>
            <a:p>
              <a:pPr algn="ctr" fontAlgn="base">
                <a:spcBef>
                  <a:spcPct val="0"/>
                </a:spcBef>
                <a:spcAft>
                  <a:spcPct val="0"/>
                </a:spcAft>
              </a:pPr>
              <a:endParaRPr lang="ja-JP" altLang="en-US" sz="800">
                <a:solidFill>
                  <a:srgbClr val="000000"/>
                </a:solidFill>
              </a:endParaRPr>
            </a:p>
          </p:txBody>
        </p:sp>
        <p:sp>
          <p:nvSpPr>
            <p:cNvPr id="44" name="Line 26"/>
            <p:cNvSpPr>
              <a:spLocks noChangeShapeType="1"/>
            </p:cNvSpPr>
            <p:nvPr/>
          </p:nvSpPr>
          <p:spPr bwMode="auto">
            <a:xfrm>
              <a:off x="2394389" y="1013632"/>
              <a:ext cx="456167" cy="75935"/>
            </a:xfrm>
            <a:prstGeom prst="line">
              <a:avLst/>
            </a:prstGeom>
            <a:noFill/>
            <a:ln w="28575">
              <a:solidFill>
                <a:schemeClr val="tx1"/>
              </a:solidFill>
              <a:round/>
              <a:headEnd/>
              <a:tailEnd type="arrow" w="med" len="med"/>
            </a:ln>
          </p:spPr>
          <p:txBody>
            <a:bodyPr/>
            <a:lstStyle/>
            <a:p>
              <a:pPr algn="ctr" fontAlgn="base">
                <a:spcBef>
                  <a:spcPct val="0"/>
                </a:spcBef>
                <a:spcAft>
                  <a:spcPct val="0"/>
                </a:spcAft>
              </a:pPr>
              <a:endParaRPr lang="ja-JP" altLang="en-US" sz="800">
                <a:solidFill>
                  <a:srgbClr val="000000"/>
                </a:solidFill>
              </a:endParaRPr>
            </a:p>
          </p:txBody>
        </p:sp>
        <p:sp>
          <p:nvSpPr>
            <p:cNvPr id="45" name="Line 27"/>
            <p:cNvSpPr>
              <a:spLocks noChangeShapeType="1"/>
            </p:cNvSpPr>
            <p:nvPr/>
          </p:nvSpPr>
          <p:spPr bwMode="auto">
            <a:xfrm>
              <a:off x="1533422" y="1013632"/>
              <a:ext cx="1190389" cy="202679"/>
            </a:xfrm>
            <a:prstGeom prst="line">
              <a:avLst/>
            </a:prstGeom>
            <a:noFill/>
            <a:ln w="28575">
              <a:solidFill>
                <a:schemeClr val="tx1"/>
              </a:solidFill>
              <a:round/>
              <a:headEnd/>
              <a:tailEnd type="arrow" w="med" len="med"/>
            </a:ln>
          </p:spPr>
          <p:txBody>
            <a:bodyPr/>
            <a:lstStyle/>
            <a:p>
              <a:pPr algn="ctr" fontAlgn="base">
                <a:spcBef>
                  <a:spcPct val="0"/>
                </a:spcBef>
                <a:spcAft>
                  <a:spcPct val="0"/>
                </a:spcAft>
              </a:pPr>
              <a:endParaRPr lang="ja-JP" altLang="en-US" sz="800">
                <a:solidFill>
                  <a:srgbClr val="000000"/>
                </a:solidFill>
              </a:endParaRPr>
            </a:p>
          </p:txBody>
        </p:sp>
        <p:sp>
          <p:nvSpPr>
            <p:cNvPr id="46" name="Line 28"/>
            <p:cNvSpPr>
              <a:spLocks noChangeShapeType="1"/>
            </p:cNvSpPr>
            <p:nvPr/>
          </p:nvSpPr>
          <p:spPr bwMode="auto">
            <a:xfrm>
              <a:off x="1533422" y="1013632"/>
              <a:ext cx="1165264" cy="354549"/>
            </a:xfrm>
            <a:prstGeom prst="line">
              <a:avLst/>
            </a:prstGeom>
            <a:noFill/>
            <a:ln w="28575">
              <a:solidFill>
                <a:schemeClr val="tx1"/>
              </a:solidFill>
              <a:round/>
              <a:headEnd/>
              <a:tailEnd type="arrow" w="med" len="med"/>
            </a:ln>
          </p:spPr>
          <p:txBody>
            <a:bodyPr/>
            <a:lstStyle/>
            <a:p>
              <a:pPr algn="ctr" fontAlgn="base">
                <a:spcBef>
                  <a:spcPct val="0"/>
                </a:spcBef>
                <a:spcAft>
                  <a:spcPct val="0"/>
                </a:spcAft>
              </a:pPr>
              <a:endParaRPr lang="ja-JP" altLang="en-US" sz="800">
                <a:solidFill>
                  <a:srgbClr val="000000"/>
                </a:solidFill>
              </a:endParaRPr>
            </a:p>
          </p:txBody>
        </p:sp>
        <p:sp>
          <p:nvSpPr>
            <p:cNvPr id="47" name="Rectangle 29"/>
            <p:cNvSpPr>
              <a:spLocks noChangeArrowheads="1"/>
            </p:cNvSpPr>
            <p:nvPr/>
          </p:nvSpPr>
          <p:spPr bwMode="auto">
            <a:xfrm>
              <a:off x="2673561" y="1292804"/>
              <a:ext cx="176995" cy="126186"/>
            </a:xfrm>
            <a:prstGeom prst="rect">
              <a:avLst/>
            </a:prstGeom>
            <a:noFill/>
            <a:ln w="9525">
              <a:noFill/>
              <a:miter lim="800000"/>
              <a:headEnd/>
              <a:tailEnd/>
            </a:ln>
          </p:spPr>
          <p:txBody>
            <a:bodyPr wrap="none" anchor="ctr"/>
            <a:lstStyle/>
            <a:p>
              <a:pPr fontAlgn="base">
                <a:spcBef>
                  <a:spcPct val="0"/>
                </a:spcBef>
                <a:spcAft>
                  <a:spcPct val="0"/>
                </a:spcAft>
              </a:pPr>
              <a:r>
                <a:rPr lang="en-US" altLang="ja-JP" sz="800">
                  <a:solidFill>
                    <a:srgbClr val="000000"/>
                  </a:solidFill>
                  <a:latin typeface="Symbol" pitchFamily="18" charset="2"/>
                </a:rPr>
                <a:t>m</a:t>
              </a:r>
              <a:r>
                <a:rPr lang="en-US" altLang="ja-JP" sz="800" baseline="30000">
                  <a:solidFill>
                    <a:srgbClr val="000000"/>
                  </a:solidFill>
                  <a:latin typeface="Helvetica" pitchFamily="34" charset="0"/>
                </a:rPr>
                <a:t>+</a:t>
              </a:r>
            </a:p>
          </p:txBody>
        </p:sp>
        <p:sp>
          <p:nvSpPr>
            <p:cNvPr id="48" name="Rectangle 30"/>
            <p:cNvSpPr>
              <a:spLocks noChangeArrowheads="1"/>
            </p:cNvSpPr>
            <p:nvPr/>
          </p:nvSpPr>
          <p:spPr bwMode="auto">
            <a:xfrm>
              <a:off x="2748937" y="1140934"/>
              <a:ext cx="176995" cy="126186"/>
            </a:xfrm>
            <a:prstGeom prst="rect">
              <a:avLst/>
            </a:prstGeom>
            <a:noFill/>
            <a:ln w="9525">
              <a:noFill/>
              <a:miter lim="800000"/>
              <a:headEnd/>
              <a:tailEnd/>
            </a:ln>
          </p:spPr>
          <p:txBody>
            <a:bodyPr wrap="none" anchor="ctr"/>
            <a:lstStyle/>
            <a:p>
              <a:pPr fontAlgn="base">
                <a:spcBef>
                  <a:spcPct val="0"/>
                </a:spcBef>
                <a:spcAft>
                  <a:spcPct val="0"/>
                </a:spcAft>
              </a:pPr>
              <a:r>
                <a:rPr lang="en-US" altLang="ja-JP" sz="800">
                  <a:solidFill>
                    <a:srgbClr val="000000"/>
                  </a:solidFill>
                  <a:latin typeface="Symbol" pitchFamily="18" charset="2"/>
                </a:rPr>
                <a:t>p</a:t>
              </a:r>
              <a:r>
                <a:rPr lang="en-US" altLang="ja-JP" sz="800" baseline="30000">
                  <a:solidFill>
                    <a:srgbClr val="000000"/>
                  </a:solidFill>
                  <a:latin typeface="Helvetica" pitchFamily="34" charset="0"/>
                </a:rPr>
                <a:t>-</a:t>
              </a:r>
            </a:p>
          </p:txBody>
        </p:sp>
        <p:sp>
          <p:nvSpPr>
            <p:cNvPr id="49" name="Rectangle 31"/>
            <p:cNvSpPr>
              <a:spLocks noChangeArrowheads="1"/>
            </p:cNvSpPr>
            <p:nvPr/>
          </p:nvSpPr>
          <p:spPr bwMode="auto">
            <a:xfrm>
              <a:off x="2850556" y="1013632"/>
              <a:ext cx="176995" cy="176995"/>
            </a:xfrm>
            <a:prstGeom prst="rect">
              <a:avLst/>
            </a:prstGeom>
            <a:noFill/>
            <a:ln w="9525">
              <a:noFill/>
              <a:miter lim="800000"/>
              <a:headEnd/>
              <a:tailEnd/>
            </a:ln>
          </p:spPr>
          <p:txBody>
            <a:bodyPr wrap="none" anchor="ctr"/>
            <a:lstStyle/>
            <a:p>
              <a:pPr fontAlgn="base">
                <a:spcBef>
                  <a:spcPct val="0"/>
                </a:spcBef>
                <a:spcAft>
                  <a:spcPct val="0"/>
                </a:spcAft>
              </a:pPr>
              <a:r>
                <a:rPr lang="en-US" altLang="ja-JP" sz="800">
                  <a:solidFill>
                    <a:srgbClr val="000000"/>
                  </a:solidFill>
                  <a:latin typeface="Bookman" pitchFamily="18" charset="0"/>
                </a:rPr>
                <a:t>K</a:t>
              </a:r>
              <a:r>
                <a:rPr lang="en-US" altLang="ja-JP" sz="800" baseline="30000">
                  <a:solidFill>
                    <a:srgbClr val="000000"/>
                  </a:solidFill>
                  <a:latin typeface="Helvetica" pitchFamily="34" charset="0"/>
                </a:rPr>
                <a:t>+</a:t>
              </a:r>
            </a:p>
          </p:txBody>
        </p:sp>
        <p:sp>
          <p:nvSpPr>
            <p:cNvPr id="50" name="Rectangle 32"/>
            <p:cNvSpPr>
              <a:spLocks noChangeArrowheads="1"/>
            </p:cNvSpPr>
            <p:nvPr/>
          </p:nvSpPr>
          <p:spPr bwMode="auto">
            <a:xfrm>
              <a:off x="2774621" y="886888"/>
              <a:ext cx="176995" cy="126186"/>
            </a:xfrm>
            <a:prstGeom prst="rect">
              <a:avLst/>
            </a:prstGeom>
            <a:noFill/>
            <a:ln w="9525">
              <a:noFill/>
              <a:miter lim="800000"/>
              <a:headEnd/>
              <a:tailEnd/>
            </a:ln>
          </p:spPr>
          <p:txBody>
            <a:bodyPr wrap="none" anchor="ctr"/>
            <a:lstStyle/>
            <a:p>
              <a:pPr fontAlgn="base">
                <a:spcBef>
                  <a:spcPct val="0"/>
                </a:spcBef>
                <a:spcAft>
                  <a:spcPct val="0"/>
                </a:spcAft>
              </a:pPr>
              <a:r>
                <a:rPr lang="en-US" altLang="ja-JP" sz="800">
                  <a:solidFill>
                    <a:srgbClr val="000000"/>
                  </a:solidFill>
                  <a:latin typeface="Symbol" pitchFamily="18" charset="2"/>
                </a:rPr>
                <a:t>p</a:t>
              </a:r>
              <a:r>
                <a:rPr lang="en-US" altLang="ja-JP" sz="800" baseline="30000">
                  <a:solidFill>
                    <a:srgbClr val="000000"/>
                  </a:solidFill>
                  <a:latin typeface="Helvetica" pitchFamily="34" charset="0"/>
                </a:rPr>
                <a:t>-</a:t>
              </a:r>
            </a:p>
          </p:txBody>
        </p:sp>
        <p:graphicFrame>
          <p:nvGraphicFramePr>
            <p:cNvPr id="51" name="Object 33"/>
            <p:cNvGraphicFramePr>
              <a:graphicFrameLocks noChangeAspect="1"/>
            </p:cNvGraphicFramePr>
            <p:nvPr/>
          </p:nvGraphicFramePr>
          <p:xfrm>
            <a:off x="2302820" y="810953"/>
            <a:ext cx="142378" cy="151311"/>
          </p:xfrm>
          <a:graphic>
            <a:graphicData uri="http://schemas.openxmlformats.org/presentationml/2006/ole">
              <mc:AlternateContent xmlns:mc="http://schemas.openxmlformats.org/markup-compatibility/2006">
                <mc:Choice xmlns:v="urn:schemas-microsoft-com:vml" Requires="v">
                  <p:oleObj spid="_x0000_s8055" name="数式" r:id="rId6" imgW="215806" imgH="228501" progId="Equation.3">
                    <p:embed/>
                  </p:oleObj>
                </mc:Choice>
                <mc:Fallback>
                  <p:oleObj name="数式" r:id="rId6" imgW="215806" imgH="228501"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2820" y="810953"/>
                          <a:ext cx="142378" cy="151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 name="Rectangle 34"/>
            <p:cNvSpPr>
              <a:spLocks noChangeArrowheads="1"/>
            </p:cNvSpPr>
            <p:nvPr/>
          </p:nvSpPr>
          <p:spPr bwMode="auto">
            <a:xfrm>
              <a:off x="1963905" y="836078"/>
              <a:ext cx="176995" cy="126186"/>
            </a:xfrm>
            <a:prstGeom prst="rect">
              <a:avLst/>
            </a:prstGeom>
            <a:noFill/>
            <a:ln w="9525">
              <a:noFill/>
              <a:miter lim="800000"/>
              <a:headEnd/>
              <a:tailEnd/>
            </a:ln>
          </p:spPr>
          <p:txBody>
            <a:bodyPr wrap="none" anchor="ctr"/>
            <a:lstStyle/>
            <a:p>
              <a:pPr fontAlgn="base">
                <a:spcBef>
                  <a:spcPct val="0"/>
                </a:spcBef>
                <a:spcAft>
                  <a:spcPct val="0"/>
                </a:spcAft>
              </a:pPr>
              <a:r>
                <a:rPr lang="en-US" altLang="ja-JP" sz="800">
                  <a:solidFill>
                    <a:srgbClr val="000000"/>
                  </a:solidFill>
                  <a:latin typeface="Symbol" pitchFamily="18" charset="2"/>
                </a:rPr>
                <a:t>n</a:t>
              </a:r>
              <a:r>
                <a:rPr lang="en-US" altLang="ja-JP" sz="800" baseline="-25000">
                  <a:solidFill>
                    <a:srgbClr val="000000"/>
                  </a:solidFill>
                  <a:latin typeface="Symbol" pitchFamily="18" charset="2"/>
                </a:rPr>
                <a:t>m</a:t>
              </a:r>
            </a:p>
          </p:txBody>
        </p:sp>
        <p:sp>
          <p:nvSpPr>
            <p:cNvPr id="53" name="Line 35"/>
            <p:cNvSpPr>
              <a:spLocks noChangeShapeType="1"/>
            </p:cNvSpPr>
            <p:nvPr/>
          </p:nvSpPr>
          <p:spPr bwMode="auto">
            <a:xfrm flipV="1">
              <a:off x="1077813" y="507214"/>
              <a:ext cx="1063646" cy="253488"/>
            </a:xfrm>
            <a:prstGeom prst="line">
              <a:avLst/>
            </a:prstGeom>
            <a:noFill/>
            <a:ln w="38100">
              <a:solidFill>
                <a:srgbClr val="3366FF"/>
              </a:solidFill>
              <a:round/>
              <a:headEnd/>
              <a:tailEnd type="arrow" w="med" len="med"/>
            </a:ln>
          </p:spPr>
          <p:txBody>
            <a:bodyPr/>
            <a:lstStyle/>
            <a:p>
              <a:pPr algn="ctr" fontAlgn="base">
                <a:spcBef>
                  <a:spcPct val="0"/>
                </a:spcBef>
                <a:spcAft>
                  <a:spcPct val="0"/>
                </a:spcAft>
              </a:pPr>
              <a:endParaRPr lang="ja-JP" altLang="en-US" sz="800">
                <a:solidFill>
                  <a:srgbClr val="000000"/>
                </a:solidFill>
              </a:endParaRPr>
            </a:p>
          </p:txBody>
        </p:sp>
        <p:grpSp>
          <p:nvGrpSpPr>
            <p:cNvPr id="7" name="Group 36"/>
            <p:cNvGrpSpPr>
              <a:grpSpLocks/>
            </p:cNvGrpSpPr>
            <p:nvPr/>
          </p:nvGrpSpPr>
          <p:grpSpPr bwMode="auto">
            <a:xfrm>
              <a:off x="1508297" y="304535"/>
              <a:ext cx="176995" cy="278614"/>
              <a:chOff x="340" y="618"/>
              <a:chExt cx="317" cy="499"/>
            </a:xfrm>
          </p:grpSpPr>
          <p:sp>
            <p:nvSpPr>
              <p:cNvPr id="62" name="Rectangle 37"/>
              <p:cNvSpPr>
                <a:spLocks noChangeArrowheads="1"/>
              </p:cNvSpPr>
              <p:nvPr/>
            </p:nvSpPr>
            <p:spPr bwMode="auto">
              <a:xfrm>
                <a:off x="340" y="754"/>
                <a:ext cx="317" cy="363"/>
              </a:xfrm>
              <a:prstGeom prst="rect">
                <a:avLst/>
              </a:prstGeom>
              <a:noFill/>
              <a:ln w="9525">
                <a:noFill/>
                <a:miter lim="800000"/>
                <a:headEnd/>
                <a:tailEnd/>
              </a:ln>
            </p:spPr>
            <p:txBody>
              <a:bodyPr wrap="none" anchor="ctr"/>
              <a:lstStyle/>
              <a:p>
                <a:pPr fontAlgn="base">
                  <a:spcBef>
                    <a:spcPct val="0"/>
                  </a:spcBef>
                  <a:spcAft>
                    <a:spcPct val="0"/>
                  </a:spcAft>
                </a:pPr>
                <a:r>
                  <a:rPr lang="en-US" altLang="ja-JP" sz="800" b="1">
                    <a:solidFill>
                      <a:srgbClr val="0000FF"/>
                    </a:solidFill>
                    <a:latin typeface="Bookman" pitchFamily="18" charset="0"/>
                  </a:rPr>
                  <a:t>B</a:t>
                </a:r>
                <a:r>
                  <a:rPr lang="en-US" altLang="ja-JP" sz="800" b="1" baseline="30000">
                    <a:solidFill>
                      <a:srgbClr val="0000FF"/>
                    </a:solidFill>
                    <a:latin typeface="Bookman" pitchFamily="18" charset="0"/>
                  </a:rPr>
                  <a:t>0</a:t>
                </a:r>
              </a:p>
            </p:txBody>
          </p:sp>
          <p:sp>
            <p:nvSpPr>
              <p:cNvPr id="63" name="Rectangle 38"/>
              <p:cNvSpPr>
                <a:spLocks noChangeArrowheads="1"/>
              </p:cNvSpPr>
              <p:nvPr/>
            </p:nvSpPr>
            <p:spPr bwMode="auto">
              <a:xfrm>
                <a:off x="385" y="618"/>
                <a:ext cx="226" cy="181"/>
              </a:xfrm>
              <a:prstGeom prst="rect">
                <a:avLst/>
              </a:prstGeom>
              <a:noFill/>
              <a:ln w="9525">
                <a:noFill/>
                <a:miter lim="800000"/>
                <a:headEnd/>
                <a:tailEnd/>
              </a:ln>
            </p:spPr>
            <p:txBody>
              <a:bodyPr wrap="none" anchor="ctr"/>
              <a:lstStyle/>
              <a:p>
                <a:pPr fontAlgn="base">
                  <a:spcBef>
                    <a:spcPct val="0"/>
                  </a:spcBef>
                  <a:spcAft>
                    <a:spcPct val="0"/>
                  </a:spcAft>
                </a:pPr>
                <a:r>
                  <a:rPr lang="en-US" altLang="ja-JP" sz="800" b="1">
                    <a:solidFill>
                      <a:srgbClr val="0000FF"/>
                    </a:solidFill>
                    <a:latin typeface="Bookman" pitchFamily="18" charset="0"/>
                  </a:rPr>
                  <a:t>_</a:t>
                </a:r>
                <a:endParaRPr lang="en-US" altLang="ja-JP" sz="800" b="1" baseline="30000">
                  <a:solidFill>
                    <a:srgbClr val="0000FF"/>
                  </a:solidFill>
                  <a:latin typeface="Bookman" pitchFamily="18" charset="0"/>
                </a:endParaRPr>
              </a:p>
            </p:txBody>
          </p:sp>
        </p:grpSp>
        <p:sp>
          <p:nvSpPr>
            <p:cNvPr id="55" name="Line 39"/>
            <p:cNvSpPr>
              <a:spLocks noChangeShapeType="1"/>
            </p:cNvSpPr>
            <p:nvPr/>
          </p:nvSpPr>
          <p:spPr bwMode="auto">
            <a:xfrm>
              <a:off x="2141459" y="431279"/>
              <a:ext cx="0" cy="1114455"/>
            </a:xfrm>
            <a:prstGeom prst="line">
              <a:avLst/>
            </a:prstGeom>
            <a:noFill/>
            <a:ln w="25400">
              <a:solidFill>
                <a:srgbClr val="FF0000"/>
              </a:solidFill>
              <a:prstDash val="dash"/>
              <a:round/>
              <a:headEnd/>
              <a:tailEnd/>
            </a:ln>
          </p:spPr>
          <p:txBody>
            <a:bodyPr/>
            <a:lstStyle/>
            <a:p>
              <a:pPr algn="ctr" fontAlgn="base">
                <a:spcBef>
                  <a:spcPct val="0"/>
                </a:spcBef>
                <a:spcAft>
                  <a:spcPct val="0"/>
                </a:spcAft>
              </a:pPr>
              <a:endParaRPr lang="ja-JP" altLang="en-US" sz="800">
                <a:solidFill>
                  <a:srgbClr val="000000"/>
                </a:solidFill>
              </a:endParaRPr>
            </a:p>
          </p:txBody>
        </p:sp>
        <p:sp>
          <p:nvSpPr>
            <p:cNvPr id="56" name="Rectangle 40"/>
            <p:cNvSpPr>
              <a:spLocks noChangeArrowheads="1"/>
            </p:cNvSpPr>
            <p:nvPr/>
          </p:nvSpPr>
          <p:spPr bwMode="auto">
            <a:xfrm>
              <a:off x="1508297" y="1089567"/>
              <a:ext cx="176995" cy="202679"/>
            </a:xfrm>
            <a:prstGeom prst="rect">
              <a:avLst/>
            </a:prstGeom>
            <a:noFill/>
            <a:ln w="9525">
              <a:noFill/>
              <a:miter lim="800000"/>
              <a:headEnd/>
              <a:tailEnd/>
            </a:ln>
          </p:spPr>
          <p:txBody>
            <a:bodyPr wrap="none" anchor="ctr"/>
            <a:lstStyle/>
            <a:p>
              <a:pPr fontAlgn="base">
                <a:spcBef>
                  <a:spcPct val="0"/>
                </a:spcBef>
                <a:spcAft>
                  <a:spcPct val="0"/>
                </a:spcAft>
              </a:pPr>
              <a:r>
                <a:rPr lang="en-US" altLang="ja-JP" sz="800" b="1">
                  <a:solidFill>
                    <a:srgbClr val="FF33CC"/>
                  </a:solidFill>
                  <a:latin typeface="Bookman" pitchFamily="18" charset="0"/>
                </a:rPr>
                <a:t>B</a:t>
              </a:r>
              <a:r>
                <a:rPr lang="en-US" altLang="ja-JP" sz="800" b="1" baseline="30000">
                  <a:solidFill>
                    <a:srgbClr val="FF33CC"/>
                  </a:solidFill>
                  <a:latin typeface="Bookman" pitchFamily="18" charset="0"/>
                </a:rPr>
                <a:t>0</a:t>
              </a:r>
            </a:p>
          </p:txBody>
        </p:sp>
        <p:sp>
          <p:nvSpPr>
            <p:cNvPr id="57" name="Rectangle 41"/>
            <p:cNvSpPr>
              <a:spLocks noChangeArrowheads="1"/>
            </p:cNvSpPr>
            <p:nvPr/>
          </p:nvSpPr>
          <p:spPr bwMode="auto">
            <a:xfrm>
              <a:off x="2065524" y="228600"/>
              <a:ext cx="1214957" cy="557227"/>
            </a:xfrm>
            <a:prstGeom prst="rect">
              <a:avLst/>
            </a:prstGeom>
            <a:noFill/>
            <a:ln w="38100">
              <a:solidFill>
                <a:srgbClr val="00FF00"/>
              </a:solidFill>
              <a:miter lim="800000"/>
              <a:headEnd/>
              <a:tailEnd/>
            </a:ln>
          </p:spPr>
          <p:txBody>
            <a:bodyPr wrap="none" anchor="ctr"/>
            <a:lstStyle/>
            <a:p>
              <a:pPr algn="ctr" fontAlgn="base">
                <a:spcBef>
                  <a:spcPct val="0"/>
                </a:spcBef>
                <a:spcAft>
                  <a:spcPct val="0"/>
                </a:spcAft>
              </a:pPr>
              <a:endParaRPr lang="ja-JP" altLang="en-US" sz="800">
                <a:solidFill>
                  <a:srgbClr val="000000"/>
                </a:solidFill>
              </a:endParaRPr>
            </a:p>
          </p:txBody>
        </p:sp>
        <p:graphicFrame>
          <p:nvGraphicFramePr>
            <p:cNvPr id="58" name="Object 42"/>
            <p:cNvGraphicFramePr>
              <a:graphicFrameLocks noChangeAspect="1"/>
            </p:cNvGraphicFramePr>
            <p:nvPr/>
          </p:nvGraphicFramePr>
          <p:xfrm>
            <a:off x="1600200" y="1295400"/>
            <a:ext cx="491343" cy="294806"/>
          </p:xfrm>
          <a:graphic>
            <a:graphicData uri="http://schemas.openxmlformats.org/presentationml/2006/ole">
              <mc:AlternateContent xmlns:mc="http://schemas.openxmlformats.org/markup-compatibility/2006">
                <mc:Choice xmlns:v="urn:schemas-microsoft-com:vml" Requires="v">
                  <p:oleObj spid="_x0000_s8056" name="数式" r:id="rId8" imgW="1397000" imgH="838200" progId="Equation.3">
                    <p:embed/>
                  </p:oleObj>
                </mc:Choice>
                <mc:Fallback>
                  <p:oleObj name="数式" r:id="rId8" imgW="1397000" imgH="838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1295400"/>
                          <a:ext cx="491343" cy="294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 name="Text Box 44"/>
            <p:cNvSpPr txBox="1">
              <a:spLocks noChangeArrowheads="1"/>
            </p:cNvSpPr>
            <p:nvPr/>
          </p:nvSpPr>
          <p:spPr bwMode="auto">
            <a:xfrm>
              <a:off x="3114652" y="659084"/>
              <a:ext cx="312906" cy="215444"/>
            </a:xfrm>
            <a:prstGeom prst="rect">
              <a:avLst/>
            </a:prstGeom>
            <a:solidFill>
              <a:srgbClr val="00FF00"/>
            </a:solidFill>
            <a:ln w="9525">
              <a:noFill/>
              <a:miter lim="800000"/>
              <a:headEnd/>
              <a:tailEnd/>
            </a:ln>
          </p:spPr>
          <p:txBody>
            <a:bodyPr wrap="none">
              <a:spAutoFit/>
            </a:bodyPr>
            <a:lstStyle/>
            <a:p>
              <a:pPr fontAlgn="base">
                <a:spcBef>
                  <a:spcPct val="0"/>
                </a:spcBef>
                <a:spcAft>
                  <a:spcPct val="0"/>
                </a:spcAft>
              </a:pPr>
              <a:r>
                <a:rPr lang="en-US" altLang="ja-JP" sz="800" b="1" i="1">
                  <a:solidFill>
                    <a:srgbClr val="000000"/>
                  </a:solidFill>
                </a:rPr>
                <a:t>f</a:t>
              </a:r>
              <a:r>
                <a:rPr lang="en-US" altLang="ja-JP" sz="800" b="1" i="1" baseline="-25000">
                  <a:solidFill>
                    <a:srgbClr val="000000"/>
                  </a:solidFill>
                </a:rPr>
                <a:t>CP</a:t>
              </a:r>
              <a:endParaRPr lang="en-US" altLang="ja-JP" sz="800" b="1">
                <a:solidFill>
                  <a:srgbClr val="000000"/>
                </a:solidFill>
              </a:endParaRPr>
            </a:p>
          </p:txBody>
        </p:sp>
        <p:sp>
          <p:nvSpPr>
            <p:cNvPr id="61" name="Text Box 45"/>
            <p:cNvSpPr txBox="1">
              <a:spLocks noChangeArrowheads="1"/>
            </p:cNvSpPr>
            <p:nvPr/>
          </p:nvSpPr>
          <p:spPr bwMode="auto">
            <a:xfrm>
              <a:off x="2976741" y="1317371"/>
              <a:ext cx="676788" cy="215444"/>
            </a:xfrm>
            <a:prstGeom prst="rect">
              <a:avLst/>
            </a:prstGeom>
            <a:solidFill>
              <a:srgbClr val="FFFF00"/>
            </a:solidFill>
            <a:ln w="9525">
              <a:solidFill>
                <a:schemeClr val="tx1"/>
              </a:solidFill>
              <a:miter lim="800000"/>
              <a:headEnd/>
              <a:tailEnd/>
            </a:ln>
          </p:spPr>
          <p:txBody>
            <a:bodyPr wrap="none">
              <a:spAutoFit/>
            </a:bodyPr>
            <a:lstStyle/>
            <a:p>
              <a:pPr fontAlgn="base">
                <a:spcBef>
                  <a:spcPct val="0"/>
                </a:spcBef>
                <a:spcAft>
                  <a:spcPct val="0"/>
                </a:spcAft>
              </a:pPr>
              <a:r>
                <a:rPr lang="en-US" altLang="ja-JP" sz="800" b="1">
                  <a:solidFill>
                    <a:srgbClr val="000000"/>
                  </a:solidFill>
                </a:rPr>
                <a:t>Flavor tag</a:t>
              </a:r>
            </a:p>
          </p:txBody>
        </p:sp>
      </p:grpSp>
      <p:graphicFrame>
        <p:nvGraphicFramePr>
          <p:cNvPr id="333829" name="Object 13"/>
          <p:cNvGraphicFramePr>
            <a:graphicFrameLocks noChangeAspect="1"/>
          </p:cNvGraphicFramePr>
          <p:nvPr/>
        </p:nvGraphicFramePr>
        <p:xfrm>
          <a:off x="2214546" y="4143380"/>
          <a:ext cx="1500198" cy="323457"/>
        </p:xfrm>
        <a:graphic>
          <a:graphicData uri="http://schemas.openxmlformats.org/presentationml/2006/ole">
            <mc:AlternateContent xmlns:mc="http://schemas.openxmlformats.org/markup-compatibility/2006">
              <mc:Choice xmlns:v="urn:schemas-microsoft-com:vml" Requires="v">
                <p:oleObj spid="_x0000_s8057" name="Equation" r:id="rId10" imgW="1054100" imgH="228600" progId="">
                  <p:embed/>
                </p:oleObj>
              </mc:Choice>
              <mc:Fallback>
                <p:oleObj name="Equation" r:id="rId10" imgW="1054100" imgH="22860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14546" y="4143380"/>
                        <a:ext cx="1500198" cy="323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384218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8" name="Rectangle 4"/>
          <p:cNvSpPr>
            <a:spLocks noGrp="1" noChangeArrowheads="1"/>
          </p:cNvSpPr>
          <p:nvPr>
            <p:ph type="title"/>
          </p:nvPr>
        </p:nvSpPr>
        <p:spPr/>
        <p:txBody>
          <a:bodyPr/>
          <a:lstStyle/>
          <a:p>
            <a:r>
              <a:rPr lang="en-US" altLang="ja-JP" sz="3600" dirty="0" smtClean="0">
                <a:solidFill>
                  <a:schemeClr val="tx1"/>
                </a:solidFill>
              </a:rPr>
              <a:t>Event Display of B</a:t>
            </a:r>
            <a:r>
              <a:rPr lang="en-US" altLang="ja-JP" sz="3600" baseline="30000" dirty="0" smtClean="0">
                <a:solidFill>
                  <a:schemeClr val="tx1"/>
                </a:solidFill>
              </a:rPr>
              <a:t>0</a:t>
            </a:r>
            <a:r>
              <a:rPr lang="en-US" altLang="ja-JP" sz="3600" dirty="0">
                <a:solidFill>
                  <a:schemeClr val="tx1"/>
                </a:solidFill>
                <a:sym typeface="Wingdings" pitchFamily="2" charset="2"/>
              </a:rPr>
              <a:t></a:t>
            </a:r>
            <a:r>
              <a:rPr lang="en-US" altLang="ja-JP" sz="3600" dirty="0" smtClean="0">
                <a:solidFill>
                  <a:srgbClr val="FF0000"/>
                </a:solidFill>
              </a:rPr>
              <a:t>J/</a:t>
            </a:r>
            <a:r>
              <a:rPr lang="en-US" altLang="ja-JP" sz="3600" dirty="0" err="1" smtClean="0">
                <a:solidFill>
                  <a:srgbClr val="FF0000"/>
                </a:solidFill>
                <a:latin typeface="Symbol" pitchFamily="18" charset="2"/>
              </a:rPr>
              <a:t>y</a:t>
            </a:r>
            <a:r>
              <a:rPr lang="en-US" altLang="ja-JP" sz="3600" dirty="0" err="1" smtClean="0">
                <a:solidFill>
                  <a:srgbClr val="3333FF"/>
                </a:solidFill>
              </a:rPr>
              <a:t>K</a:t>
            </a:r>
            <a:r>
              <a:rPr lang="en-US" altLang="ja-JP" sz="3600" baseline="-25000" dirty="0" err="1" smtClean="0">
                <a:solidFill>
                  <a:srgbClr val="3333FF"/>
                </a:solidFill>
              </a:rPr>
              <a:t>S</a:t>
            </a:r>
            <a:endParaRPr lang="ja-JP" altLang="en-US" sz="3600" dirty="0">
              <a:solidFill>
                <a:schemeClr val="tx1"/>
              </a:solidFill>
            </a:endParaRPr>
          </a:p>
        </p:txBody>
      </p:sp>
      <p:pic>
        <p:nvPicPr>
          <p:cNvPr id="159749" name="Picture 5"/>
          <p:cNvPicPr>
            <a:picLocks noChangeAspect="1" noChangeArrowheads="1"/>
          </p:cNvPicPr>
          <p:nvPr/>
        </p:nvPicPr>
        <p:blipFill>
          <a:blip r:embed="rId3" cstate="print"/>
          <a:srcRect/>
          <a:stretch>
            <a:fillRect/>
          </a:stretch>
        </p:blipFill>
        <p:spPr bwMode="auto">
          <a:xfrm>
            <a:off x="293078" y="1089025"/>
            <a:ext cx="4721469" cy="5105400"/>
          </a:xfrm>
          <a:prstGeom prst="rect">
            <a:avLst/>
          </a:prstGeom>
          <a:noFill/>
          <a:ln w="9525">
            <a:noFill/>
            <a:miter lim="800000"/>
            <a:headEnd/>
            <a:tailEnd/>
          </a:ln>
          <a:effectLst/>
        </p:spPr>
      </p:pic>
      <p:sp>
        <p:nvSpPr>
          <p:cNvPr id="159753" name="Oval 9"/>
          <p:cNvSpPr>
            <a:spLocks noChangeAspect="1" noChangeArrowheads="1"/>
          </p:cNvSpPr>
          <p:nvPr/>
        </p:nvSpPr>
        <p:spPr bwMode="auto">
          <a:xfrm>
            <a:off x="2120412" y="3068638"/>
            <a:ext cx="1049215" cy="1136650"/>
          </a:xfrm>
          <a:prstGeom prst="ellipse">
            <a:avLst/>
          </a:prstGeom>
          <a:noFill/>
          <a:ln w="76200">
            <a:solidFill>
              <a:srgbClr val="FFFF00"/>
            </a:solidFill>
            <a:round/>
            <a:headEnd/>
            <a:tailEnd/>
          </a:ln>
          <a:effectLst/>
        </p:spPr>
        <p:txBody>
          <a:bodyPr wrap="none" anchor="ctr"/>
          <a:lstStyle/>
          <a:p>
            <a:pPr algn="ctr" fontAlgn="base">
              <a:spcBef>
                <a:spcPct val="0"/>
              </a:spcBef>
              <a:spcAft>
                <a:spcPct val="0"/>
              </a:spcAft>
            </a:pPr>
            <a:endParaRPr lang="ja-JP" altLang="en-US">
              <a:solidFill>
                <a:srgbClr val="000000"/>
              </a:solidFill>
            </a:endParaRPr>
          </a:p>
        </p:txBody>
      </p:sp>
      <p:grpSp>
        <p:nvGrpSpPr>
          <p:cNvPr id="2" name="Group 11"/>
          <p:cNvGrpSpPr>
            <a:grpSpLocks/>
          </p:cNvGrpSpPr>
          <p:nvPr/>
        </p:nvGrpSpPr>
        <p:grpSpPr bwMode="auto">
          <a:xfrm>
            <a:off x="4157297" y="1089026"/>
            <a:ext cx="4712677" cy="5114925"/>
            <a:chOff x="2837" y="686"/>
            <a:chExt cx="3216" cy="3222"/>
          </a:xfrm>
        </p:grpSpPr>
        <p:pic>
          <p:nvPicPr>
            <p:cNvPr id="159750" name="Picture 6"/>
            <p:cNvPicPr>
              <a:picLocks noChangeAspect="1" noChangeArrowheads="1"/>
            </p:cNvPicPr>
            <p:nvPr/>
          </p:nvPicPr>
          <p:blipFill>
            <a:blip r:embed="rId4" cstate="print"/>
            <a:srcRect/>
            <a:stretch>
              <a:fillRect/>
            </a:stretch>
          </p:blipFill>
          <p:spPr bwMode="auto">
            <a:xfrm>
              <a:off x="2837" y="686"/>
              <a:ext cx="3216" cy="3222"/>
            </a:xfrm>
            <a:prstGeom prst="rect">
              <a:avLst/>
            </a:prstGeom>
            <a:noFill/>
            <a:ln w="9525">
              <a:noFill/>
              <a:miter lim="800000"/>
              <a:headEnd/>
              <a:tailEnd/>
            </a:ln>
            <a:effectLst/>
          </p:spPr>
        </p:pic>
        <p:sp>
          <p:nvSpPr>
            <p:cNvPr id="159754" name="Oval 10"/>
            <p:cNvSpPr>
              <a:spLocks noChangeAspect="1" noChangeArrowheads="1"/>
            </p:cNvSpPr>
            <p:nvPr/>
          </p:nvSpPr>
          <p:spPr bwMode="auto">
            <a:xfrm>
              <a:off x="3205" y="1054"/>
              <a:ext cx="2494" cy="2494"/>
            </a:xfrm>
            <a:prstGeom prst="ellipse">
              <a:avLst/>
            </a:prstGeom>
            <a:noFill/>
            <a:ln w="76200">
              <a:solidFill>
                <a:srgbClr val="FFFF00"/>
              </a:solidFill>
              <a:round/>
              <a:headEnd/>
              <a:tailEnd/>
            </a:ln>
            <a:effectLst/>
          </p:spPr>
          <p:txBody>
            <a:bodyPr wrap="none" anchor="ctr"/>
            <a:lstStyle/>
            <a:p>
              <a:pPr algn="ctr" fontAlgn="base">
                <a:spcBef>
                  <a:spcPct val="0"/>
                </a:spcBef>
                <a:spcAft>
                  <a:spcPct val="0"/>
                </a:spcAft>
              </a:pPr>
              <a:endParaRPr lang="ja-JP" altLang="en-US">
                <a:solidFill>
                  <a:srgbClr val="000000"/>
                </a:solidFill>
              </a:endParaRPr>
            </a:p>
          </p:txBody>
        </p:sp>
      </p:grpSp>
      <p:sp>
        <p:nvSpPr>
          <p:cNvPr id="4" name="テキスト ボックス 3"/>
          <p:cNvSpPr txBox="1"/>
          <p:nvPr/>
        </p:nvSpPr>
        <p:spPr>
          <a:xfrm>
            <a:off x="7452320" y="5373216"/>
            <a:ext cx="1368152" cy="707886"/>
          </a:xfrm>
          <a:prstGeom prst="rect">
            <a:avLst/>
          </a:prstGeom>
          <a:noFill/>
        </p:spPr>
        <p:txBody>
          <a:bodyPr wrap="square" rtlCol="0">
            <a:spAutoFit/>
          </a:bodyPr>
          <a:lstStyle/>
          <a:p>
            <a:r>
              <a:rPr lang="en-US" altLang="ja-JP" sz="2000" dirty="0"/>
              <a:t>J</a:t>
            </a:r>
            <a:r>
              <a:rPr kumimoji="1" lang="en-US" altLang="ja-JP" sz="2000" dirty="0" smtClean="0">
                <a:latin typeface="Symbol" pitchFamily="18" charset="2"/>
              </a:rPr>
              <a:t>/</a:t>
            </a:r>
            <a:r>
              <a:rPr kumimoji="1" lang="en-US" altLang="ja-JP" sz="2000" dirty="0" err="1" smtClean="0">
                <a:latin typeface="Symbol" pitchFamily="18" charset="2"/>
              </a:rPr>
              <a:t>y</a:t>
            </a:r>
            <a:r>
              <a:rPr kumimoji="1" lang="en-US" altLang="ja-JP" sz="2000" dirty="0" err="1" smtClean="0">
                <a:latin typeface="Symbol" pitchFamily="18" charset="2"/>
                <a:sym typeface="Wingdings" pitchFamily="2" charset="2"/>
              </a:rPr>
              <a:t>m</a:t>
            </a:r>
            <a:r>
              <a:rPr kumimoji="1" lang="en-US" altLang="ja-JP" sz="2000" baseline="30000" dirty="0" smtClean="0">
                <a:latin typeface="Symbol" pitchFamily="18" charset="2"/>
                <a:sym typeface="Wingdings" pitchFamily="2" charset="2"/>
              </a:rPr>
              <a:t>+</a:t>
            </a:r>
            <a:r>
              <a:rPr kumimoji="1" lang="en-US" altLang="ja-JP" sz="2000" dirty="0" smtClean="0">
                <a:latin typeface="Symbol" pitchFamily="18" charset="2"/>
                <a:sym typeface="Wingdings" pitchFamily="2" charset="2"/>
              </a:rPr>
              <a:t> m</a:t>
            </a:r>
            <a:r>
              <a:rPr kumimoji="1" lang="en-US" altLang="ja-JP" sz="2000" baseline="30000" dirty="0" smtClean="0">
                <a:latin typeface="Symbol" pitchFamily="18" charset="2"/>
                <a:sym typeface="Wingdings" pitchFamily="2" charset="2"/>
              </a:rPr>
              <a:t>-</a:t>
            </a:r>
          </a:p>
          <a:p>
            <a:r>
              <a:rPr lang="en-US" altLang="ja-JP" sz="2000" dirty="0">
                <a:sym typeface="Wingdings" pitchFamily="2" charset="2"/>
              </a:rPr>
              <a:t>K</a:t>
            </a:r>
            <a:r>
              <a:rPr lang="en-US" altLang="ja-JP" sz="2000" baseline="-25000" dirty="0">
                <a:sym typeface="Wingdings" pitchFamily="2" charset="2"/>
              </a:rPr>
              <a:t>s</a:t>
            </a:r>
            <a:r>
              <a:rPr lang="en-US" altLang="ja-JP" sz="2000" dirty="0" smtClean="0">
                <a:latin typeface="Symbol" pitchFamily="18" charset="2"/>
                <a:sym typeface="Wingdings" pitchFamily="2" charset="2"/>
              </a:rPr>
              <a:t>  p</a:t>
            </a:r>
            <a:r>
              <a:rPr lang="en-US" altLang="ja-JP" sz="2000" baseline="30000" dirty="0" smtClean="0">
                <a:latin typeface="Symbol" pitchFamily="18" charset="2"/>
                <a:sym typeface="Wingdings" pitchFamily="2" charset="2"/>
              </a:rPr>
              <a:t>+</a:t>
            </a:r>
            <a:r>
              <a:rPr lang="en-US" altLang="ja-JP" sz="2000" dirty="0" smtClean="0">
                <a:latin typeface="Symbol" pitchFamily="18" charset="2"/>
                <a:sym typeface="Wingdings" pitchFamily="2" charset="2"/>
              </a:rPr>
              <a:t> p</a:t>
            </a:r>
            <a:r>
              <a:rPr lang="en-US" altLang="ja-JP" sz="2000" baseline="30000" dirty="0" smtClean="0">
                <a:latin typeface="Symbol" pitchFamily="18" charset="2"/>
                <a:sym typeface="Wingdings" pitchFamily="2" charset="2"/>
              </a:rPr>
              <a:t>-</a:t>
            </a:r>
            <a:endParaRPr kumimoji="1" lang="ja-JP" altLang="en-US" sz="2000" baseline="30000" dirty="0">
              <a:latin typeface="Symbol" pitchFamily="18" charset="2"/>
            </a:endParaRPr>
          </a:p>
        </p:txBody>
      </p:sp>
    </p:spTree>
    <p:extLst>
      <p:ext uri="{BB962C8B-B14F-4D97-AF65-F5344CB8AC3E}">
        <p14:creationId xmlns:p14="http://schemas.microsoft.com/office/powerpoint/2010/main" val="261727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9753"/>
                                        </p:tgtEl>
                                        <p:attrNameLst>
                                          <p:attrName>style.visibility</p:attrName>
                                        </p:attrNameLst>
                                      </p:cBhvr>
                                      <p:to>
                                        <p:strVal val="visible"/>
                                      </p:to>
                                    </p:set>
                                    <p:animEffect transition="in" filter="wipe(left)">
                                      <p:cBhvr>
                                        <p:cTn id="7" dur="500"/>
                                        <p:tgtEl>
                                          <p:spTgt spid="15975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altLang="ja-JP" sz="3600" dirty="0" smtClean="0">
                <a:solidFill>
                  <a:schemeClr val="tx1"/>
                </a:solidFill>
              </a:rPr>
              <a:t>Event Display of B</a:t>
            </a:r>
            <a:r>
              <a:rPr lang="en-US" altLang="ja-JP" sz="3600" baseline="30000" dirty="0" smtClean="0">
                <a:solidFill>
                  <a:schemeClr val="tx1"/>
                </a:solidFill>
              </a:rPr>
              <a:t>0</a:t>
            </a:r>
            <a:r>
              <a:rPr lang="en-US" altLang="ja-JP" sz="3600" dirty="0">
                <a:solidFill>
                  <a:schemeClr val="tx1"/>
                </a:solidFill>
                <a:sym typeface="Wingdings" pitchFamily="2" charset="2"/>
              </a:rPr>
              <a:t></a:t>
            </a:r>
            <a:r>
              <a:rPr lang="en-US" altLang="ja-JP" sz="3600" dirty="0" smtClean="0">
                <a:solidFill>
                  <a:srgbClr val="FF0000"/>
                </a:solidFill>
              </a:rPr>
              <a:t>J/</a:t>
            </a:r>
            <a:r>
              <a:rPr lang="en-US" altLang="ja-JP" sz="3600" dirty="0" err="1" smtClean="0">
                <a:solidFill>
                  <a:srgbClr val="FF0000"/>
                </a:solidFill>
                <a:latin typeface="Symbol" pitchFamily="18" charset="2"/>
              </a:rPr>
              <a:t>y</a:t>
            </a:r>
            <a:r>
              <a:rPr lang="en-US" altLang="ja-JP" sz="3600" dirty="0" err="1" smtClean="0">
                <a:solidFill>
                  <a:srgbClr val="3333FF"/>
                </a:solidFill>
              </a:rPr>
              <a:t>K</a:t>
            </a:r>
            <a:r>
              <a:rPr lang="en-US" altLang="ja-JP" sz="3600" baseline="-25000" dirty="0" err="1" smtClean="0">
                <a:solidFill>
                  <a:srgbClr val="3333FF"/>
                </a:solidFill>
              </a:rPr>
              <a:t>S</a:t>
            </a:r>
            <a:endParaRPr lang="ja-JP" altLang="en-US" sz="3600" dirty="0">
              <a:solidFill>
                <a:schemeClr val="tx1"/>
              </a:solidFill>
            </a:endParaRPr>
          </a:p>
        </p:txBody>
      </p:sp>
      <p:grpSp>
        <p:nvGrpSpPr>
          <p:cNvPr id="2" name="Group 7"/>
          <p:cNvGrpSpPr>
            <a:grpSpLocks/>
          </p:cNvGrpSpPr>
          <p:nvPr/>
        </p:nvGrpSpPr>
        <p:grpSpPr bwMode="auto">
          <a:xfrm>
            <a:off x="4157297" y="1089026"/>
            <a:ext cx="4712677" cy="5114925"/>
            <a:chOff x="2837" y="686"/>
            <a:chExt cx="3216" cy="3222"/>
          </a:xfrm>
        </p:grpSpPr>
        <p:pic>
          <p:nvPicPr>
            <p:cNvPr id="162824" name="Picture 8"/>
            <p:cNvPicPr>
              <a:picLocks noChangeAspect="1" noChangeArrowheads="1"/>
            </p:cNvPicPr>
            <p:nvPr/>
          </p:nvPicPr>
          <p:blipFill>
            <a:blip r:embed="rId3" cstate="print"/>
            <a:srcRect/>
            <a:stretch>
              <a:fillRect/>
            </a:stretch>
          </p:blipFill>
          <p:spPr bwMode="auto">
            <a:xfrm>
              <a:off x="2837" y="686"/>
              <a:ext cx="3216" cy="3222"/>
            </a:xfrm>
            <a:prstGeom prst="rect">
              <a:avLst/>
            </a:prstGeom>
            <a:noFill/>
            <a:ln w="9525">
              <a:noFill/>
              <a:miter lim="800000"/>
              <a:headEnd/>
              <a:tailEnd/>
            </a:ln>
            <a:effectLst/>
          </p:spPr>
        </p:pic>
        <p:sp>
          <p:nvSpPr>
            <p:cNvPr id="162825" name="Oval 9"/>
            <p:cNvSpPr>
              <a:spLocks noChangeAspect="1" noChangeArrowheads="1"/>
            </p:cNvSpPr>
            <p:nvPr/>
          </p:nvSpPr>
          <p:spPr bwMode="auto">
            <a:xfrm>
              <a:off x="3205" y="1054"/>
              <a:ext cx="2494" cy="2494"/>
            </a:xfrm>
            <a:prstGeom prst="ellipse">
              <a:avLst/>
            </a:prstGeom>
            <a:noFill/>
            <a:ln w="76200">
              <a:solidFill>
                <a:srgbClr val="FFFF00"/>
              </a:solidFill>
              <a:round/>
              <a:headEnd/>
              <a:tailEnd/>
            </a:ln>
            <a:effectLst/>
          </p:spPr>
          <p:txBody>
            <a:bodyPr wrap="none" anchor="ctr"/>
            <a:lstStyle/>
            <a:p>
              <a:pPr algn="ctr" fontAlgn="base">
                <a:spcBef>
                  <a:spcPct val="0"/>
                </a:spcBef>
                <a:spcAft>
                  <a:spcPct val="0"/>
                </a:spcAft>
              </a:pPr>
              <a:endParaRPr lang="ja-JP" altLang="en-US">
                <a:solidFill>
                  <a:srgbClr val="000000"/>
                </a:solidFill>
              </a:endParaRPr>
            </a:p>
          </p:txBody>
        </p:sp>
      </p:grpSp>
      <p:sp>
        <p:nvSpPr>
          <p:cNvPr id="162830" name="Oval 14"/>
          <p:cNvSpPr>
            <a:spLocks noChangeAspect="1" noChangeArrowheads="1"/>
          </p:cNvSpPr>
          <p:nvPr/>
        </p:nvSpPr>
        <p:spPr bwMode="auto">
          <a:xfrm>
            <a:off x="6317273" y="3429000"/>
            <a:ext cx="398585" cy="431800"/>
          </a:xfrm>
          <a:prstGeom prst="ellipse">
            <a:avLst/>
          </a:prstGeom>
          <a:noFill/>
          <a:ln w="76200">
            <a:solidFill>
              <a:srgbClr val="00FF00"/>
            </a:solidFill>
            <a:round/>
            <a:headEnd/>
            <a:tailEnd/>
          </a:ln>
          <a:effectLst/>
        </p:spPr>
        <p:txBody>
          <a:bodyPr wrap="none" anchor="ctr"/>
          <a:lstStyle/>
          <a:p>
            <a:pPr algn="ctr" fontAlgn="base">
              <a:spcBef>
                <a:spcPct val="0"/>
              </a:spcBef>
              <a:spcAft>
                <a:spcPct val="0"/>
              </a:spcAft>
            </a:pPr>
            <a:endParaRPr lang="ja-JP" altLang="en-US">
              <a:solidFill>
                <a:srgbClr val="000000"/>
              </a:solidFill>
            </a:endParaRPr>
          </a:p>
        </p:txBody>
      </p:sp>
      <p:grpSp>
        <p:nvGrpSpPr>
          <p:cNvPr id="3" name="グループ化 18"/>
          <p:cNvGrpSpPr/>
          <p:nvPr/>
        </p:nvGrpSpPr>
        <p:grpSpPr>
          <a:xfrm>
            <a:off x="252047" y="998539"/>
            <a:ext cx="4762500" cy="5195886"/>
            <a:chOff x="252047" y="998539"/>
            <a:chExt cx="4762500" cy="5195886"/>
          </a:xfrm>
        </p:grpSpPr>
        <p:pic>
          <p:nvPicPr>
            <p:cNvPr id="162819" name="Picture 3"/>
            <p:cNvPicPr>
              <a:picLocks noChangeAspect="1" noChangeArrowheads="1"/>
            </p:cNvPicPr>
            <p:nvPr/>
          </p:nvPicPr>
          <p:blipFill>
            <a:blip r:embed="rId4" cstate="print"/>
            <a:srcRect/>
            <a:stretch>
              <a:fillRect/>
            </a:stretch>
          </p:blipFill>
          <p:spPr bwMode="auto">
            <a:xfrm>
              <a:off x="293078" y="1089025"/>
              <a:ext cx="4721469" cy="5105400"/>
            </a:xfrm>
            <a:prstGeom prst="rect">
              <a:avLst/>
            </a:prstGeom>
            <a:noFill/>
            <a:ln w="9525">
              <a:noFill/>
              <a:miter lim="800000"/>
              <a:headEnd/>
              <a:tailEnd/>
            </a:ln>
            <a:effectLst/>
          </p:spPr>
        </p:pic>
        <p:sp>
          <p:nvSpPr>
            <p:cNvPr id="162822" name="Oval 6"/>
            <p:cNvSpPr>
              <a:spLocks noChangeAspect="1" noChangeArrowheads="1"/>
            </p:cNvSpPr>
            <p:nvPr/>
          </p:nvSpPr>
          <p:spPr bwMode="auto">
            <a:xfrm>
              <a:off x="2120412" y="3068638"/>
              <a:ext cx="1049215" cy="1136650"/>
            </a:xfrm>
            <a:prstGeom prst="ellipse">
              <a:avLst/>
            </a:prstGeom>
            <a:noFill/>
            <a:ln w="76200">
              <a:solidFill>
                <a:srgbClr val="FFFF00"/>
              </a:solidFill>
              <a:round/>
              <a:headEnd/>
              <a:tailEnd/>
            </a:ln>
            <a:effectLst/>
          </p:spPr>
          <p:txBody>
            <a:bodyPr wrap="none" anchor="ctr"/>
            <a:lstStyle/>
            <a:p>
              <a:pPr algn="ctr" fontAlgn="base">
                <a:spcBef>
                  <a:spcPct val="0"/>
                </a:spcBef>
                <a:spcAft>
                  <a:spcPct val="0"/>
                </a:spcAft>
              </a:pPr>
              <a:endParaRPr lang="ja-JP" altLang="en-US">
                <a:solidFill>
                  <a:srgbClr val="000000"/>
                </a:solidFill>
              </a:endParaRPr>
            </a:p>
          </p:txBody>
        </p:sp>
        <p:sp>
          <p:nvSpPr>
            <p:cNvPr id="162828" name="Line 12"/>
            <p:cNvSpPr>
              <a:spLocks noChangeShapeType="1"/>
            </p:cNvSpPr>
            <p:nvPr/>
          </p:nvSpPr>
          <p:spPr bwMode="auto">
            <a:xfrm flipV="1">
              <a:off x="4198328" y="3698875"/>
              <a:ext cx="414703" cy="90488"/>
            </a:xfrm>
            <a:prstGeom prst="line">
              <a:avLst/>
            </a:prstGeom>
            <a:noFill/>
            <a:ln w="57150">
              <a:solidFill>
                <a:srgbClr val="0000FF"/>
              </a:solidFill>
              <a:round/>
              <a:headEnd type="arrow" w="med" len="med"/>
              <a:tailEnd/>
            </a:ln>
            <a:effectLst/>
          </p:spPr>
          <p:txBody>
            <a:bodyPr/>
            <a:lstStyle/>
            <a:p>
              <a:pPr algn="ctr" fontAlgn="base">
                <a:spcBef>
                  <a:spcPct val="0"/>
                </a:spcBef>
                <a:spcAft>
                  <a:spcPct val="0"/>
                </a:spcAft>
              </a:pPr>
              <a:endParaRPr lang="ja-JP" altLang="en-US">
                <a:solidFill>
                  <a:srgbClr val="000000"/>
                </a:solidFill>
              </a:endParaRPr>
            </a:p>
          </p:txBody>
        </p:sp>
        <p:sp>
          <p:nvSpPr>
            <p:cNvPr id="162829" name="Line 13"/>
            <p:cNvSpPr>
              <a:spLocks noChangeShapeType="1"/>
            </p:cNvSpPr>
            <p:nvPr/>
          </p:nvSpPr>
          <p:spPr bwMode="auto">
            <a:xfrm>
              <a:off x="4322885" y="2708276"/>
              <a:ext cx="414704" cy="271463"/>
            </a:xfrm>
            <a:prstGeom prst="line">
              <a:avLst/>
            </a:prstGeom>
            <a:noFill/>
            <a:ln w="57150">
              <a:solidFill>
                <a:srgbClr val="0000FF"/>
              </a:solidFill>
              <a:round/>
              <a:headEnd type="arrow" w="med" len="med"/>
              <a:tailEnd/>
            </a:ln>
            <a:effectLst/>
          </p:spPr>
          <p:txBody>
            <a:bodyPr/>
            <a:lstStyle/>
            <a:p>
              <a:pPr algn="ctr" fontAlgn="base">
                <a:spcBef>
                  <a:spcPct val="0"/>
                </a:spcBef>
                <a:spcAft>
                  <a:spcPct val="0"/>
                </a:spcAft>
              </a:pPr>
              <a:endParaRPr lang="ja-JP" altLang="en-US">
                <a:solidFill>
                  <a:srgbClr val="000000"/>
                </a:solidFill>
              </a:endParaRPr>
            </a:p>
          </p:txBody>
        </p:sp>
        <p:pic>
          <p:nvPicPr>
            <p:cNvPr id="162820" name="Picture 4"/>
            <p:cNvPicPr>
              <a:picLocks noChangeAspect="1" noChangeArrowheads="1"/>
            </p:cNvPicPr>
            <p:nvPr/>
          </p:nvPicPr>
          <p:blipFill>
            <a:blip r:embed="rId5" cstate="print"/>
            <a:srcRect/>
            <a:stretch>
              <a:fillRect/>
            </a:stretch>
          </p:blipFill>
          <p:spPr bwMode="auto">
            <a:xfrm>
              <a:off x="252047" y="998539"/>
              <a:ext cx="4721469" cy="5133975"/>
            </a:xfrm>
            <a:prstGeom prst="rect">
              <a:avLst/>
            </a:prstGeom>
            <a:noFill/>
            <a:ln w="9525">
              <a:noFill/>
              <a:miter lim="800000"/>
              <a:headEnd/>
              <a:tailEnd/>
            </a:ln>
            <a:effectLst/>
          </p:spPr>
        </p:pic>
        <p:sp>
          <p:nvSpPr>
            <p:cNvPr id="162831" name="Oval 15"/>
            <p:cNvSpPr>
              <a:spLocks noChangeAspect="1" noChangeArrowheads="1"/>
            </p:cNvSpPr>
            <p:nvPr/>
          </p:nvSpPr>
          <p:spPr bwMode="auto">
            <a:xfrm>
              <a:off x="1374532" y="2214564"/>
              <a:ext cx="2491154" cy="2698750"/>
            </a:xfrm>
            <a:prstGeom prst="ellipse">
              <a:avLst/>
            </a:prstGeom>
            <a:noFill/>
            <a:ln w="76200">
              <a:solidFill>
                <a:srgbClr val="00FF00"/>
              </a:solidFill>
              <a:round/>
              <a:headEnd/>
              <a:tailEnd/>
            </a:ln>
            <a:effectLst/>
          </p:spPr>
          <p:txBody>
            <a:bodyPr wrap="none" anchor="ctr"/>
            <a:lstStyle/>
            <a:p>
              <a:pPr algn="ctr" fontAlgn="base">
                <a:spcBef>
                  <a:spcPct val="0"/>
                </a:spcBef>
                <a:spcAft>
                  <a:spcPct val="0"/>
                </a:spcAft>
              </a:pPr>
              <a:endParaRPr lang="ja-JP" altLang="en-US">
                <a:solidFill>
                  <a:srgbClr val="000000"/>
                </a:solidFill>
              </a:endParaRPr>
            </a:p>
          </p:txBody>
        </p:sp>
      </p:grpSp>
    </p:spTree>
    <p:extLst>
      <p:ext uri="{BB962C8B-B14F-4D97-AF65-F5344CB8AC3E}">
        <p14:creationId xmlns:p14="http://schemas.microsoft.com/office/powerpoint/2010/main" val="359048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62830"/>
                                        </p:tgtEl>
                                        <p:attrNameLst>
                                          <p:attrName>style.visibility</p:attrName>
                                        </p:attrNameLst>
                                      </p:cBhvr>
                                      <p:to>
                                        <p:strVal val="visible"/>
                                      </p:to>
                                    </p:set>
                                    <p:animEffect transition="in" filter="wipe(right)">
                                      <p:cBhvr>
                                        <p:cTn id="7" dur="500"/>
                                        <p:tgtEl>
                                          <p:spTgt spid="16283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a:grpSpLocks/>
          </p:cNvGrpSpPr>
          <p:nvPr/>
        </p:nvGrpSpPr>
        <p:grpSpPr bwMode="auto">
          <a:xfrm>
            <a:off x="457200" y="1295400"/>
            <a:ext cx="5400675" cy="3598863"/>
            <a:chOff x="113" y="663"/>
            <a:chExt cx="3402" cy="2267"/>
          </a:xfrm>
        </p:grpSpPr>
        <p:pic>
          <p:nvPicPr>
            <p:cNvPr id="7" name="Picture 6"/>
            <p:cNvPicPr>
              <a:picLocks noChangeAspect="1" noChangeArrowheads="1"/>
            </p:cNvPicPr>
            <p:nvPr/>
          </p:nvPicPr>
          <p:blipFill>
            <a:blip r:embed="rId3" cstate="print"/>
            <a:srcRect/>
            <a:stretch>
              <a:fillRect/>
            </a:stretch>
          </p:blipFill>
          <p:spPr bwMode="auto">
            <a:xfrm>
              <a:off x="113" y="683"/>
              <a:ext cx="3402" cy="2247"/>
            </a:xfrm>
            <a:prstGeom prst="rect">
              <a:avLst/>
            </a:prstGeom>
            <a:noFill/>
          </p:spPr>
        </p:pic>
        <p:sp>
          <p:nvSpPr>
            <p:cNvPr id="8" name="Text Box 7"/>
            <p:cNvSpPr txBox="1">
              <a:spLocks noChangeArrowheads="1"/>
            </p:cNvSpPr>
            <p:nvPr/>
          </p:nvSpPr>
          <p:spPr bwMode="auto">
            <a:xfrm>
              <a:off x="431" y="2295"/>
              <a:ext cx="1819" cy="523"/>
            </a:xfrm>
            <a:prstGeom prst="rect">
              <a:avLst/>
            </a:prstGeom>
            <a:noFill/>
            <a:ln w="9525">
              <a:noFill/>
              <a:miter lim="800000"/>
              <a:headEnd/>
              <a:tailEnd/>
            </a:ln>
            <a:effectLst/>
          </p:spPr>
          <p:txBody>
            <a:bodyPr wrap="none">
              <a:spAutoFit/>
            </a:bodyPr>
            <a:lstStyle/>
            <a:p>
              <a:pPr algn="l"/>
              <a:r>
                <a:rPr lang="en-US" altLang="ja-JP" sz="2400" b="1" i="1" dirty="0">
                  <a:solidFill>
                    <a:srgbClr val="FFFF00"/>
                  </a:solidFill>
                  <a:latin typeface="Times" pitchFamily="1" charset="0"/>
                </a:rPr>
                <a:t>~1 km in </a:t>
              </a:r>
              <a:r>
                <a:rPr lang="en-US" altLang="ja-JP" sz="2400" b="1" i="1" dirty="0" smtClean="0">
                  <a:solidFill>
                    <a:srgbClr val="FFFF00"/>
                  </a:solidFill>
                  <a:latin typeface="Times" pitchFamily="1" charset="0"/>
                </a:rPr>
                <a:t>diameter</a:t>
              </a:r>
            </a:p>
            <a:p>
              <a:pPr algn="l"/>
              <a:r>
                <a:rPr lang="en-US" altLang="ja-JP" sz="2400" b="1" i="1" dirty="0" smtClean="0">
                  <a:solidFill>
                    <a:srgbClr val="FFFF00"/>
                  </a:solidFill>
                  <a:latin typeface="Times" pitchFamily="1" charset="0"/>
                </a:rPr>
                <a:t>~3 km circumference</a:t>
              </a:r>
              <a:endParaRPr lang="en-US" altLang="ja-JP" sz="2400" b="1" i="1" dirty="0">
                <a:solidFill>
                  <a:srgbClr val="FFFF00"/>
                </a:solidFill>
                <a:latin typeface="Times" pitchFamily="1" charset="0"/>
              </a:endParaRPr>
            </a:p>
          </p:txBody>
        </p:sp>
        <p:pic>
          <p:nvPicPr>
            <p:cNvPr id="9" name="Picture 8" descr="KEKBlogo">
              <a:hlinkClick r:id="rId4"/>
            </p:cNvPr>
            <p:cNvPicPr>
              <a:picLocks noChangeAspect="1" noChangeArrowheads="1"/>
            </p:cNvPicPr>
            <p:nvPr/>
          </p:nvPicPr>
          <p:blipFill>
            <a:blip r:embed="rId5" cstate="print"/>
            <a:srcRect/>
            <a:stretch>
              <a:fillRect/>
            </a:stretch>
          </p:blipFill>
          <p:spPr bwMode="auto">
            <a:xfrm>
              <a:off x="113" y="663"/>
              <a:ext cx="907" cy="432"/>
            </a:xfrm>
            <a:prstGeom prst="rect">
              <a:avLst/>
            </a:prstGeom>
            <a:solidFill>
              <a:srgbClr val="FFFF99"/>
            </a:solidFill>
          </p:spPr>
        </p:pic>
        <p:sp>
          <p:nvSpPr>
            <p:cNvPr id="10" name="Oval 9"/>
            <p:cNvSpPr>
              <a:spLocks noChangeArrowheads="1"/>
            </p:cNvSpPr>
            <p:nvPr/>
          </p:nvSpPr>
          <p:spPr bwMode="auto">
            <a:xfrm>
              <a:off x="763" y="1655"/>
              <a:ext cx="1391" cy="364"/>
            </a:xfrm>
            <a:prstGeom prst="ellipse">
              <a:avLst/>
            </a:prstGeom>
            <a:noFill/>
            <a:ln w="28575">
              <a:solidFill>
                <a:srgbClr val="FFFF00"/>
              </a:solidFill>
              <a:round/>
              <a:headEnd/>
              <a:tailEnd/>
            </a:ln>
            <a:effectLst/>
          </p:spPr>
          <p:txBody>
            <a:bodyPr wrap="none" anchor="ctr"/>
            <a:lstStyle/>
            <a:p>
              <a:endParaRPr lang="ja-JP" altLang="en-US"/>
            </a:p>
          </p:txBody>
        </p:sp>
        <p:sp>
          <p:nvSpPr>
            <p:cNvPr id="11" name="Line 10"/>
            <p:cNvSpPr>
              <a:spLocks noChangeShapeType="1"/>
            </p:cNvSpPr>
            <p:nvPr/>
          </p:nvSpPr>
          <p:spPr bwMode="auto">
            <a:xfrm>
              <a:off x="1205" y="2001"/>
              <a:ext cx="730" cy="397"/>
            </a:xfrm>
            <a:prstGeom prst="line">
              <a:avLst/>
            </a:prstGeom>
            <a:noFill/>
            <a:ln w="28575">
              <a:solidFill>
                <a:srgbClr val="FFFF00"/>
              </a:solidFill>
              <a:round/>
              <a:headEnd/>
              <a:tailEnd/>
            </a:ln>
            <a:effectLst/>
          </p:spPr>
          <p:txBody>
            <a:bodyPr wrap="none" anchor="ctr"/>
            <a:lstStyle/>
            <a:p>
              <a:endParaRPr lang="ja-JP" altLang="en-US"/>
            </a:p>
          </p:txBody>
        </p:sp>
        <p:sp>
          <p:nvSpPr>
            <p:cNvPr id="12" name="Text Box 11"/>
            <p:cNvSpPr txBox="1">
              <a:spLocks noChangeArrowheads="1"/>
            </p:cNvSpPr>
            <p:nvPr/>
          </p:nvSpPr>
          <p:spPr bwMode="auto">
            <a:xfrm>
              <a:off x="1519" y="844"/>
              <a:ext cx="912" cy="231"/>
            </a:xfrm>
            <a:prstGeom prst="rect">
              <a:avLst/>
            </a:prstGeom>
            <a:noFill/>
            <a:ln w="9525">
              <a:noFill/>
              <a:miter lim="800000"/>
              <a:headEnd/>
              <a:tailEnd/>
            </a:ln>
            <a:effectLst/>
          </p:spPr>
          <p:txBody>
            <a:bodyPr wrap="none">
              <a:spAutoFit/>
            </a:bodyPr>
            <a:lstStyle/>
            <a:p>
              <a:pPr algn="l" eaLnBrk="0" hangingPunct="0"/>
              <a:r>
                <a:rPr lang="en-US" altLang="ja-JP" b="1" i="1">
                  <a:solidFill>
                    <a:srgbClr val="FF9933"/>
                  </a:solidFill>
                  <a:latin typeface="Times New Roman" pitchFamily="18" charset="0"/>
                </a:rPr>
                <a:t>Mt. Tsukuba </a:t>
              </a:r>
            </a:p>
          </p:txBody>
        </p:sp>
        <p:sp>
          <p:nvSpPr>
            <p:cNvPr id="13" name="Text Box 12"/>
            <p:cNvSpPr txBox="1">
              <a:spLocks noChangeArrowheads="1"/>
            </p:cNvSpPr>
            <p:nvPr/>
          </p:nvSpPr>
          <p:spPr bwMode="auto">
            <a:xfrm>
              <a:off x="567" y="1153"/>
              <a:ext cx="553" cy="250"/>
            </a:xfrm>
            <a:prstGeom prst="rect">
              <a:avLst/>
            </a:prstGeom>
            <a:noFill/>
            <a:ln w="9525">
              <a:noFill/>
              <a:miter lim="800000"/>
              <a:headEnd/>
              <a:tailEnd/>
            </a:ln>
            <a:effectLst/>
          </p:spPr>
          <p:txBody>
            <a:bodyPr wrap="none">
              <a:spAutoFit/>
            </a:bodyPr>
            <a:lstStyle/>
            <a:p>
              <a:pPr algn="l" eaLnBrk="0" hangingPunct="0"/>
              <a:r>
                <a:rPr lang="en-US" altLang="ja-JP" sz="2000" b="1" i="1">
                  <a:solidFill>
                    <a:srgbClr val="FFFF00"/>
                  </a:solidFill>
                  <a:latin typeface="Garamond" pitchFamily="18" charset="0"/>
                </a:rPr>
                <a:t>KEKB</a:t>
              </a:r>
            </a:p>
          </p:txBody>
        </p:sp>
        <p:sp>
          <p:nvSpPr>
            <p:cNvPr id="14" name="Oval 13"/>
            <p:cNvSpPr>
              <a:spLocks noChangeArrowheads="1"/>
            </p:cNvSpPr>
            <p:nvPr/>
          </p:nvSpPr>
          <p:spPr bwMode="auto">
            <a:xfrm>
              <a:off x="1647" y="1623"/>
              <a:ext cx="277" cy="110"/>
            </a:xfrm>
            <a:prstGeom prst="ellipse">
              <a:avLst/>
            </a:prstGeom>
            <a:noFill/>
            <a:ln w="28575">
              <a:solidFill>
                <a:srgbClr val="FF9933"/>
              </a:solidFill>
              <a:round/>
              <a:headEnd/>
              <a:tailEnd/>
            </a:ln>
            <a:effectLst/>
          </p:spPr>
          <p:txBody>
            <a:bodyPr wrap="none" anchor="ctr"/>
            <a:lstStyle/>
            <a:p>
              <a:endParaRPr lang="ja-JP" altLang="en-US"/>
            </a:p>
          </p:txBody>
        </p:sp>
        <p:sp>
          <p:nvSpPr>
            <p:cNvPr id="15" name="Text Box 14"/>
            <p:cNvSpPr txBox="1">
              <a:spLocks noChangeArrowheads="1"/>
            </p:cNvSpPr>
            <p:nvPr/>
          </p:nvSpPr>
          <p:spPr bwMode="auto">
            <a:xfrm>
              <a:off x="1565" y="1343"/>
              <a:ext cx="458" cy="250"/>
            </a:xfrm>
            <a:prstGeom prst="rect">
              <a:avLst/>
            </a:prstGeom>
            <a:noFill/>
            <a:ln w="9525">
              <a:noFill/>
              <a:miter lim="800000"/>
              <a:headEnd/>
              <a:tailEnd/>
            </a:ln>
            <a:effectLst/>
          </p:spPr>
          <p:txBody>
            <a:bodyPr wrap="none">
              <a:spAutoFit/>
            </a:bodyPr>
            <a:lstStyle/>
            <a:p>
              <a:pPr algn="l" eaLnBrk="0" hangingPunct="0"/>
              <a:r>
                <a:rPr lang="en-US" altLang="ja-JP" sz="2000" b="1" i="1">
                  <a:solidFill>
                    <a:srgbClr val="FFFF00"/>
                  </a:solidFill>
                  <a:latin typeface="Garamond" pitchFamily="18" charset="0"/>
                </a:rPr>
                <a:t>Belle</a:t>
              </a:r>
            </a:p>
          </p:txBody>
        </p:sp>
      </p:grpSp>
      <p:sp>
        <p:nvSpPr>
          <p:cNvPr id="3" name="タイトル 2"/>
          <p:cNvSpPr>
            <a:spLocks noGrp="1"/>
          </p:cNvSpPr>
          <p:nvPr>
            <p:ph type="title"/>
          </p:nvPr>
        </p:nvSpPr>
        <p:spPr/>
        <p:txBody>
          <a:bodyPr/>
          <a:lstStyle/>
          <a:p>
            <a:r>
              <a:rPr lang="en-US" altLang="ja-JP" dirty="0" smtClean="0"/>
              <a:t>KEK and KEKB</a:t>
            </a:r>
            <a:endParaRPr kumimoji="1" lang="ja-JP" altLang="en-US" dirty="0"/>
          </a:p>
        </p:txBody>
      </p:sp>
      <p:pic>
        <p:nvPicPr>
          <p:cNvPr id="4" name="図 3" descr="kekb_animation_j.gif"/>
          <p:cNvPicPr>
            <a:picLocks noChangeAspect="1"/>
          </p:cNvPicPr>
          <p:nvPr/>
        </p:nvPicPr>
        <p:blipFill>
          <a:blip r:embed="rId6" cstate="print"/>
          <a:stretch>
            <a:fillRect/>
          </a:stretch>
        </p:blipFill>
        <p:spPr>
          <a:xfrm>
            <a:off x="5715000" y="2590800"/>
            <a:ext cx="2926842" cy="3505200"/>
          </a:xfrm>
          <a:prstGeom prst="rect">
            <a:avLst/>
          </a:prstGeom>
        </p:spPr>
      </p:pic>
      <p:sp>
        <p:nvSpPr>
          <p:cNvPr id="16" name="Rectangle 36"/>
          <p:cNvSpPr>
            <a:spLocks noChangeArrowheads="1"/>
          </p:cNvSpPr>
          <p:nvPr/>
        </p:nvSpPr>
        <p:spPr bwMode="auto">
          <a:xfrm>
            <a:off x="5486400" y="1752600"/>
            <a:ext cx="3384550" cy="792162"/>
          </a:xfrm>
          <a:prstGeom prst="rect">
            <a:avLst/>
          </a:prstGeom>
          <a:solidFill>
            <a:srgbClr val="FFFF99"/>
          </a:solidFill>
          <a:ln w="9525">
            <a:noFill/>
            <a:miter lim="800000"/>
            <a:headEnd/>
            <a:tailEnd/>
          </a:ln>
          <a:effectLst/>
        </p:spPr>
        <p:txBody>
          <a:bodyPr/>
          <a:lstStyle/>
          <a:p>
            <a:pPr marL="342900" indent="-342900" algn="l">
              <a:spcBef>
                <a:spcPct val="20000"/>
              </a:spcBef>
              <a:buClr>
                <a:schemeClr val="tx2"/>
              </a:buClr>
            </a:pPr>
            <a:r>
              <a:rPr lang="en-US" altLang="ja-JP" sz="2000" dirty="0">
                <a:solidFill>
                  <a:srgbClr val="FF0000"/>
                </a:solidFill>
              </a:rPr>
              <a:t>3.5 </a:t>
            </a:r>
            <a:r>
              <a:rPr lang="en-US" altLang="ja-JP" sz="2000" dirty="0" err="1">
                <a:solidFill>
                  <a:srgbClr val="FF0000"/>
                </a:solidFill>
              </a:rPr>
              <a:t>GeV</a:t>
            </a:r>
            <a:r>
              <a:rPr lang="en-US" altLang="ja-JP" sz="2000" dirty="0">
                <a:solidFill>
                  <a:srgbClr val="FF0000"/>
                </a:solidFill>
              </a:rPr>
              <a:t> </a:t>
            </a:r>
            <a:r>
              <a:rPr lang="en-US" altLang="ja-JP" sz="2000" i="1" dirty="0">
                <a:solidFill>
                  <a:srgbClr val="FF0000"/>
                </a:solidFill>
              </a:rPr>
              <a:t>e</a:t>
            </a:r>
            <a:r>
              <a:rPr lang="en-US" altLang="ja-JP" sz="2000" baseline="30000" dirty="0">
                <a:solidFill>
                  <a:srgbClr val="FF0000"/>
                </a:solidFill>
                <a:latin typeface="Symbol" pitchFamily="18" charset="2"/>
              </a:rPr>
              <a:t>+</a:t>
            </a:r>
            <a:r>
              <a:rPr lang="en-US" altLang="ja-JP" sz="2000" dirty="0">
                <a:solidFill>
                  <a:srgbClr val="454959"/>
                </a:solidFill>
              </a:rPr>
              <a:t> </a:t>
            </a:r>
            <a:r>
              <a:rPr lang="en-US" altLang="ja-JP" sz="2000" dirty="0">
                <a:solidFill>
                  <a:srgbClr val="454959"/>
                </a:solidFill>
                <a:sym typeface="Symbol" pitchFamily="18" charset="2"/>
              </a:rPr>
              <a:t>X</a:t>
            </a:r>
            <a:r>
              <a:rPr lang="en-US" altLang="ja-JP" sz="2000" dirty="0">
                <a:solidFill>
                  <a:srgbClr val="454959"/>
                </a:solidFill>
              </a:rPr>
              <a:t> </a:t>
            </a:r>
            <a:r>
              <a:rPr lang="en-US" altLang="ja-JP" sz="2000" dirty="0">
                <a:solidFill>
                  <a:srgbClr val="0000FF"/>
                </a:solidFill>
              </a:rPr>
              <a:t>8.0 </a:t>
            </a:r>
            <a:r>
              <a:rPr lang="en-US" altLang="ja-JP" sz="2000" dirty="0" err="1">
                <a:solidFill>
                  <a:srgbClr val="0000FF"/>
                </a:solidFill>
              </a:rPr>
              <a:t>GeV</a:t>
            </a:r>
            <a:r>
              <a:rPr lang="en-US" altLang="ja-JP" sz="2000" dirty="0">
                <a:solidFill>
                  <a:srgbClr val="0000FF"/>
                </a:solidFill>
              </a:rPr>
              <a:t> </a:t>
            </a:r>
            <a:r>
              <a:rPr lang="en-US" altLang="ja-JP" sz="2000" i="1" dirty="0">
                <a:solidFill>
                  <a:srgbClr val="0000FF"/>
                </a:solidFill>
              </a:rPr>
              <a:t>e</a:t>
            </a:r>
            <a:r>
              <a:rPr lang="en-US" altLang="ja-JP" sz="2000" baseline="30000" dirty="0">
                <a:solidFill>
                  <a:srgbClr val="0000FF"/>
                </a:solidFill>
                <a:latin typeface="Symbol" pitchFamily="18" charset="2"/>
              </a:rPr>
              <a:t>-</a:t>
            </a:r>
            <a:endParaRPr lang="en-US" altLang="ja-JP" sz="2000" dirty="0">
              <a:solidFill>
                <a:srgbClr val="454959"/>
              </a:solidFill>
            </a:endParaRPr>
          </a:p>
          <a:p>
            <a:pPr marL="342900" indent="-342900" algn="l">
              <a:spcBef>
                <a:spcPct val="20000"/>
              </a:spcBef>
              <a:buClr>
                <a:schemeClr val="tx2"/>
              </a:buClr>
            </a:pPr>
            <a:r>
              <a:rPr lang="en-US" altLang="ja-JP" sz="2000" dirty="0">
                <a:solidFill>
                  <a:srgbClr val="454959"/>
                </a:solidFill>
              </a:rPr>
              <a:t> crossing angle = </a:t>
            </a:r>
            <a:r>
              <a:rPr lang="en-US" altLang="ja-JP" sz="2000" dirty="0">
                <a:solidFill>
                  <a:srgbClr val="454959"/>
                </a:solidFill>
                <a:cs typeface="Times New Roman" pitchFamily="18" charset="0"/>
                <a:sym typeface="Euclid Symbol" pitchFamily="18" charset="2"/>
              </a:rPr>
              <a:t></a:t>
            </a:r>
            <a:r>
              <a:rPr lang="en-US" altLang="ja-JP" sz="2000" dirty="0">
                <a:solidFill>
                  <a:srgbClr val="454959"/>
                </a:solidFill>
              </a:rPr>
              <a:t>11 </a:t>
            </a:r>
            <a:r>
              <a:rPr lang="en-US" altLang="ja-JP" sz="2000" dirty="0" err="1">
                <a:solidFill>
                  <a:srgbClr val="454959"/>
                </a:solidFill>
              </a:rPr>
              <a:t>mrad</a:t>
            </a:r>
            <a:r>
              <a:rPr lang="en-US" altLang="ja-JP" sz="2000" dirty="0">
                <a:solidFill>
                  <a:srgbClr val="454959"/>
                </a:solidFill>
              </a:rPr>
              <a:t>. </a:t>
            </a:r>
          </a:p>
        </p:txBody>
      </p:sp>
    </p:spTree>
    <p:extLst>
      <p:ext uri="{BB962C8B-B14F-4D97-AF65-F5344CB8AC3E}">
        <p14:creationId xmlns:p14="http://schemas.microsoft.com/office/powerpoint/2010/main" val="37868086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4157297" y="1089026"/>
            <a:ext cx="4712677" cy="5114925"/>
            <a:chOff x="2837" y="686"/>
            <a:chExt cx="3216" cy="3222"/>
          </a:xfrm>
        </p:grpSpPr>
        <p:pic>
          <p:nvPicPr>
            <p:cNvPr id="163847" name="Picture 7"/>
            <p:cNvPicPr>
              <a:picLocks noChangeAspect="1" noChangeArrowheads="1"/>
            </p:cNvPicPr>
            <p:nvPr/>
          </p:nvPicPr>
          <p:blipFill>
            <a:blip r:embed="rId3" cstate="print"/>
            <a:srcRect/>
            <a:stretch>
              <a:fillRect/>
            </a:stretch>
          </p:blipFill>
          <p:spPr bwMode="auto">
            <a:xfrm>
              <a:off x="2837" y="686"/>
              <a:ext cx="3216" cy="3222"/>
            </a:xfrm>
            <a:prstGeom prst="rect">
              <a:avLst/>
            </a:prstGeom>
            <a:noFill/>
            <a:ln w="9525">
              <a:noFill/>
              <a:miter lim="800000"/>
              <a:headEnd/>
              <a:tailEnd/>
            </a:ln>
            <a:effectLst/>
          </p:spPr>
        </p:pic>
        <p:sp>
          <p:nvSpPr>
            <p:cNvPr id="163848" name="Oval 8"/>
            <p:cNvSpPr>
              <a:spLocks noChangeAspect="1" noChangeArrowheads="1"/>
            </p:cNvSpPr>
            <p:nvPr/>
          </p:nvSpPr>
          <p:spPr bwMode="auto">
            <a:xfrm>
              <a:off x="3205" y="1054"/>
              <a:ext cx="2494" cy="2494"/>
            </a:xfrm>
            <a:prstGeom prst="ellipse">
              <a:avLst/>
            </a:prstGeom>
            <a:noFill/>
            <a:ln w="76200">
              <a:solidFill>
                <a:srgbClr val="FFFF00"/>
              </a:solidFill>
              <a:round/>
              <a:headEnd/>
              <a:tailEnd/>
            </a:ln>
            <a:effectLst/>
          </p:spPr>
          <p:txBody>
            <a:bodyPr wrap="none" anchor="ctr"/>
            <a:lstStyle/>
            <a:p>
              <a:pPr algn="ctr" fontAlgn="base">
                <a:spcBef>
                  <a:spcPct val="0"/>
                </a:spcBef>
                <a:spcAft>
                  <a:spcPct val="0"/>
                </a:spcAft>
              </a:pPr>
              <a:endParaRPr lang="ja-JP" altLang="en-US">
                <a:solidFill>
                  <a:srgbClr val="000000"/>
                </a:solidFill>
              </a:endParaRPr>
            </a:p>
          </p:txBody>
        </p:sp>
      </p:grpSp>
      <p:sp>
        <p:nvSpPr>
          <p:cNvPr id="163842" name="Rectangle 2"/>
          <p:cNvSpPr>
            <a:spLocks noGrp="1" noChangeArrowheads="1"/>
          </p:cNvSpPr>
          <p:nvPr>
            <p:ph type="title"/>
          </p:nvPr>
        </p:nvSpPr>
        <p:spPr>
          <a:xfrm>
            <a:off x="457200" y="125760"/>
            <a:ext cx="8229600" cy="1143000"/>
          </a:xfrm>
        </p:spPr>
        <p:txBody>
          <a:bodyPr/>
          <a:lstStyle/>
          <a:p>
            <a:r>
              <a:rPr lang="en-US" altLang="ja-JP" sz="3600" dirty="0" smtClean="0">
                <a:solidFill>
                  <a:schemeClr val="tx1"/>
                </a:solidFill>
              </a:rPr>
              <a:t>Event Display of B</a:t>
            </a:r>
            <a:r>
              <a:rPr lang="en-US" altLang="ja-JP" sz="3600" baseline="30000" dirty="0" smtClean="0">
                <a:solidFill>
                  <a:schemeClr val="tx1"/>
                </a:solidFill>
              </a:rPr>
              <a:t>0</a:t>
            </a:r>
            <a:r>
              <a:rPr lang="en-US" altLang="ja-JP" sz="3600" dirty="0">
                <a:solidFill>
                  <a:schemeClr val="tx1"/>
                </a:solidFill>
                <a:sym typeface="Wingdings" pitchFamily="2" charset="2"/>
              </a:rPr>
              <a:t></a:t>
            </a:r>
            <a:r>
              <a:rPr lang="en-US" altLang="ja-JP" sz="3600" dirty="0" smtClean="0">
                <a:solidFill>
                  <a:srgbClr val="FF0000"/>
                </a:solidFill>
              </a:rPr>
              <a:t>J/</a:t>
            </a:r>
            <a:r>
              <a:rPr lang="en-US" altLang="ja-JP" sz="3600" dirty="0" smtClean="0">
                <a:solidFill>
                  <a:srgbClr val="FF0000"/>
                </a:solidFill>
                <a:latin typeface="Symbol" pitchFamily="18" charset="2"/>
              </a:rPr>
              <a:t>y</a:t>
            </a:r>
            <a:r>
              <a:rPr lang="en-US" altLang="ja-JP" sz="3600" dirty="0" smtClean="0">
                <a:solidFill>
                  <a:srgbClr val="3333FF"/>
                </a:solidFill>
              </a:rPr>
              <a:t>K</a:t>
            </a:r>
            <a:r>
              <a:rPr lang="en-US" altLang="ja-JP" sz="3600" baseline="-25000" dirty="0" smtClean="0">
                <a:solidFill>
                  <a:srgbClr val="3333FF"/>
                </a:solidFill>
              </a:rPr>
              <a:t>0</a:t>
            </a:r>
            <a:r>
              <a:rPr lang="en-US" altLang="ja-JP" sz="3600" baseline="30000" dirty="0" smtClean="0">
                <a:solidFill>
                  <a:schemeClr val="tx1"/>
                </a:solidFill>
              </a:rPr>
              <a:t>(*)</a:t>
            </a:r>
            <a:endParaRPr lang="ja-JP" altLang="en-US" sz="3600" baseline="30000" dirty="0">
              <a:solidFill>
                <a:schemeClr val="tx1"/>
              </a:solidFill>
            </a:endParaRPr>
          </a:p>
        </p:txBody>
      </p:sp>
      <p:pic>
        <p:nvPicPr>
          <p:cNvPr id="163843" name="Picture 3"/>
          <p:cNvPicPr>
            <a:picLocks noChangeAspect="1" noChangeArrowheads="1"/>
          </p:cNvPicPr>
          <p:nvPr/>
        </p:nvPicPr>
        <p:blipFill>
          <a:blip r:embed="rId4" cstate="print"/>
          <a:srcRect/>
          <a:stretch>
            <a:fillRect/>
          </a:stretch>
        </p:blipFill>
        <p:spPr bwMode="auto">
          <a:xfrm>
            <a:off x="293078" y="1089025"/>
            <a:ext cx="4721469" cy="5105400"/>
          </a:xfrm>
          <a:prstGeom prst="rect">
            <a:avLst/>
          </a:prstGeom>
          <a:noFill/>
          <a:ln w="9525">
            <a:noFill/>
            <a:miter lim="800000"/>
            <a:headEnd/>
            <a:tailEnd/>
          </a:ln>
          <a:effectLst/>
        </p:spPr>
      </p:pic>
      <p:sp>
        <p:nvSpPr>
          <p:cNvPr id="163845" name="Oval 5"/>
          <p:cNvSpPr>
            <a:spLocks noChangeAspect="1" noChangeArrowheads="1"/>
          </p:cNvSpPr>
          <p:nvPr/>
        </p:nvSpPr>
        <p:spPr bwMode="auto">
          <a:xfrm>
            <a:off x="2120412" y="3068638"/>
            <a:ext cx="1049215" cy="1136650"/>
          </a:xfrm>
          <a:prstGeom prst="ellipse">
            <a:avLst/>
          </a:prstGeom>
          <a:noFill/>
          <a:ln w="76200">
            <a:solidFill>
              <a:srgbClr val="FFFF00"/>
            </a:solidFill>
            <a:round/>
            <a:headEnd/>
            <a:tailEnd/>
          </a:ln>
          <a:effectLst/>
        </p:spPr>
        <p:txBody>
          <a:bodyPr wrap="none" anchor="ctr"/>
          <a:lstStyle/>
          <a:p>
            <a:pPr algn="ctr" fontAlgn="base">
              <a:spcBef>
                <a:spcPct val="0"/>
              </a:spcBef>
              <a:spcAft>
                <a:spcPct val="0"/>
              </a:spcAft>
            </a:pPr>
            <a:endParaRPr lang="ja-JP" altLang="en-US">
              <a:solidFill>
                <a:srgbClr val="000000"/>
              </a:solidFill>
            </a:endParaRPr>
          </a:p>
        </p:txBody>
      </p:sp>
      <p:sp>
        <p:nvSpPr>
          <p:cNvPr id="163851" name="Line 11"/>
          <p:cNvSpPr>
            <a:spLocks noChangeShapeType="1"/>
          </p:cNvSpPr>
          <p:nvPr/>
        </p:nvSpPr>
        <p:spPr bwMode="auto">
          <a:xfrm flipV="1">
            <a:off x="4198328" y="3698875"/>
            <a:ext cx="414703" cy="90488"/>
          </a:xfrm>
          <a:prstGeom prst="line">
            <a:avLst/>
          </a:prstGeom>
          <a:noFill/>
          <a:ln w="57150">
            <a:solidFill>
              <a:srgbClr val="0000FF"/>
            </a:solidFill>
            <a:round/>
            <a:headEnd type="arrow" w="med" len="med"/>
            <a:tailEnd/>
          </a:ln>
          <a:effectLst/>
        </p:spPr>
        <p:txBody>
          <a:bodyPr/>
          <a:lstStyle/>
          <a:p>
            <a:pPr algn="ctr" fontAlgn="base">
              <a:spcBef>
                <a:spcPct val="0"/>
              </a:spcBef>
              <a:spcAft>
                <a:spcPct val="0"/>
              </a:spcAft>
            </a:pPr>
            <a:endParaRPr lang="ja-JP" altLang="en-US">
              <a:solidFill>
                <a:srgbClr val="000000"/>
              </a:solidFill>
            </a:endParaRPr>
          </a:p>
        </p:txBody>
      </p:sp>
      <p:pic>
        <p:nvPicPr>
          <p:cNvPr id="163855" name="Picture 15"/>
          <p:cNvPicPr>
            <a:picLocks noChangeAspect="1" noChangeArrowheads="1"/>
          </p:cNvPicPr>
          <p:nvPr/>
        </p:nvPicPr>
        <p:blipFill>
          <a:blip r:embed="rId5" cstate="print"/>
          <a:srcRect/>
          <a:stretch>
            <a:fillRect/>
          </a:stretch>
        </p:blipFill>
        <p:spPr bwMode="auto">
          <a:xfrm>
            <a:off x="252047" y="998538"/>
            <a:ext cx="4721469" cy="5133975"/>
          </a:xfrm>
          <a:prstGeom prst="rect">
            <a:avLst/>
          </a:prstGeom>
          <a:noFill/>
          <a:ln w="9525">
            <a:noFill/>
            <a:miter lim="800000"/>
            <a:headEnd/>
            <a:tailEnd/>
          </a:ln>
          <a:effectLst/>
        </p:spPr>
      </p:pic>
      <p:sp>
        <p:nvSpPr>
          <p:cNvPr id="163856" name="Oval 16"/>
          <p:cNvSpPr>
            <a:spLocks noChangeAspect="1" noChangeArrowheads="1"/>
          </p:cNvSpPr>
          <p:nvPr/>
        </p:nvSpPr>
        <p:spPr bwMode="auto">
          <a:xfrm>
            <a:off x="1374531" y="2214563"/>
            <a:ext cx="2491154" cy="2698750"/>
          </a:xfrm>
          <a:prstGeom prst="ellipse">
            <a:avLst/>
          </a:prstGeom>
          <a:noFill/>
          <a:ln w="76200">
            <a:solidFill>
              <a:srgbClr val="00FF00"/>
            </a:solidFill>
            <a:round/>
            <a:headEnd/>
            <a:tailEnd/>
          </a:ln>
          <a:effectLst/>
        </p:spPr>
        <p:txBody>
          <a:bodyPr wrap="none" anchor="ctr"/>
          <a:lstStyle/>
          <a:p>
            <a:pPr algn="ctr" fontAlgn="base">
              <a:spcBef>
                <a:spcPct val="0"/>
              </a:spcBef>
              <a:spcAft>
                <a:spcPct val="0"/>
              </a:spcAft>
            </a:pPr>
            <a:endParaRPr lang="ja-JP" altLang="en-US">
              <a:solidFill>
                <a:srgbClr val="000000"/>
              </a:solidFill>
            </a:endParaRPr>
          </a:p>
        </p:txBody>
      </p:sp>
      <p:sp>
        <p:nvSpPr>
          <p:cNvPr id="163859" name="Rectangle 19"/>
          <p:cNvSpPr>
            <a:spLocks noChangeArrowheads="1"/>
          </p:cNvSpPr>
          <p:nvPr/>
        </p:nvSpPr>
        <p:spPr bwMode="auto">
          <a:xfrm>
            <a:off x="2328497" y="3249613"/>
            <a:ext cx="540726" cy="628650"/>
          </a:xfrm>
          <a:prstGeom prst="rect">
            <a:avLst/>
          </a:prstGeom>
          <a:noFill/>
          <a:ln w="76200">
            <a:solidFill>
              <a:srgbClr val="0000FF"/>
            </a:solidFill>
            <a:miter lim="800000"/>
            <a:headEnd/>
            <a:tailEnd/>
          </a:ln>
          <a:effectLst/>
        </p:spPr>
        <p:txBody>
          <a:bodyPr wrap="none" anchor="ctr"/>
          <a:lstStyle/>
          <a:p>
            <a:pPr algn="ctr" fontAlgn="base">
              <a:spcBef>
                <a:spcPct val="0"/>
              </a:spcBef>
              <a:spcAft>
                <a:spcPct val="0"/>
              </a:spcAft>
            </a:pPr>
            <a:endParaRPr lang="ja-JP" altLang="en-US">
              <a:solidFill>
                <a:srgbClr val="000000"/>
              </a:solidFill>
            </a:endParaRPr>
          </a:p>
        </p:txBody>
      </p:sp>
      <p:grpSp>
        <p:nvGrpSpPr>
          <p:cNvPr id="7" name="グループ化 6"/>
          <p:cNvGrpSpPr/>
          <p:nvPr/>
        </p:nvGrpSpPr>
        <p:grpSpPr>
          <a:xfrm>
            <a:off x="4322885" y="1042989"/>
            <a:ext cx="4709746" cy="5086350"/>
            <a:chOff x="4322885" y="1042989"/>
            <a:chExt cx="4709746" cy="5086350"/>
          </a:xfrm>
        </p:grpSpPr>
        <p:grpSp>
          <p:nvGrpSpPr>
            <p:cNvPr id="3" name="Group 31"/>
            <p:cNvGrpSpPr>
              <a:grpSpLocks/>
            </p:cNvGrpSpPr>
            <p:nvPr/>
          </p:nvGrpSpPr>
          <p:grpSpPr bwMode="auto">
            <a:xfrm>
              <a:off x="4322885" y="1042989"/>
              <a:ext cx="4709746" cy="5086350"/>
              <a:chOff x="2950" y="657"/>
              <a:chExt cx="3214" cy="3204"/>
            </a:xfrm>
          </p:grpSpPr>
          <p:sp>
            <p:nvSpPr>
              <p:cNvPr id="163849" name="Line 9"/>
              <p:cNvSpPr>
                <a:spLocks noChangeShapeType="1"/>
              </p:cNvSpPr>
              <p:nvPr/>
            </p:nvSpPr>
            <p:spPr bwMode="auto">
              <a:xfrm flipH="1" flipV="1">
                <a:off x="5671" y="2784"/>
                <a:ext cx="341" cy="85"/>
              </a:xfrm>
              <a:prstGeom prst="line">
                <a:avLst/>
              </a:prstGeom>
              <a:noFill/>
              <a:ln w="57150">
                <a:solidFill>
                  <a:srgbClr val="FF0000"/>
                </a:solidFill>
                <a:round/>
                <a:headEnd/>
                <a:tailEnd type="arrow" w="med" len="med"/>
              </a:ln>
              <a:effectLst/>
            </p:spPr>
            <p:txBody>
              <a:bodyPr/>
              <a:lstStyle/>
              <a:p>
                <a:pPr algn="ctr" fontAlgn="base">
                  <a:spcBef>
                    <a:spcPct val="0"/>
                  </a:spcBef>
                  <a:spcAft>
                    <a:spcPct val="0"/>
                  </a:spcAft>
                </a:pPr>
                <a:endParaRPr lang="ja-JP" altLang="en-US">
                  <a:solidFill>
                    <a:srgbClr val="000000"/>
                  </a:solidFill>
                </a:endParaRPr>
              </a:p>
            </p:txBody>
          </p:sp>
          <p:sp>
            <p:nvSpPr>
              <p:cNvPr id="163850" name="Line 10"/>
              <p:cNvSpPr>
                <a:spLocks noChangeShapeType="1"/>
              </p:cNvSpPr>
              <p:nvPr/>
            </p:nvSpPr>
            <p:spPr bwMode="auto">
              <a:xfrm flipH="1">
                <a:off x="4509" y="828"/>
                <a:ext cx="57" cy="368"/>
              </a:xfrm>
              <a:prstGeom prst="line">
                <a:avLst/>
              </a:prstGeom>
              <a:noFill/>
              <a:ln w="57150">
                <a:solidFill>
                  <a:srgbClr val="FF0000"/>
                </a:solidFill>
                <a:round/>
                <a:headEnd/>
                <a:tailEnd type="arrow" w="med" len="med"/>
              </a:ln>
              <a:effectLst/>
            </p:spPr>
            <p:txBody>
              <a:bodyPr/>
              <a:lstStyle/>
              <a:p>
                <a:pPr algn="ctr" fontAlgn="base">
                  <a:spcBef>
                    <a:spcPct val="0"/>
                  </a:spcBef>
                  <a:spcAft>
                    <a:spcPct val="0"/>
                  </a:spcAft>
                </a:pPr>
                <a:endParaRPr lang="ja-JP" altLang="en-US">
                  <a:solidFill>
                    <a:srgbClr val="000000"/>
                  </a:solidFill>
                </a:endParaRPr>
              </a:p>
            </p:txBody>
          </p:sp>
          <p:sp>
            <p:nvSpPr>
              <p:cNvPr id="163852" name="Line 12"/>
              <p:cNvSpPr>
                <a:spLocks noChangeShapeType="1"/>
              </p:cNvSpPr>
              <p:nvPr/>
            </p:nvSpPr>
            <p:spPr bwMode="auto">
              <a:xfrm>
                <a:off x="2950" y="1706"/>
                <a:ext cx="283" cy="170"/>
              </a:xfrm>
              <a:prstGeom prst="line">
                <a:avLst/>
              </a:prstGeom>
              <a:noFill/>
              <a:ln w="57150">
                <a:solidFill>
                  <a:srgbClr val="0000FF"/>
                </a:solidFill>
                <a:round/>
                <a:headEnd/>
                <a:tailEnd type="arrow" w="med" len="med"/>
              </a:ln>
              <a:effectLst/>
            </p:spPr>
            <p:txBody>
              <a:bodyPr/>
              <a:lstStyle/>
              <a:p>
                <a:pPr algn="ctr" fontAlgn="base">
                  <a:spcBef>
                    <a:spcPct val="0"/>
                  </a:spcBef>
                  <a:spcAft>
                    <a:spcPct val="0"/>
                  </a:spcAft>
                </a:pPr>
                <a:endParaRPr lang="ja-JP" altLang="en-US">
                  <a:solidFill>
                    <a:srgbClr val="000000"/>
                  </a:solidFill>
                </a:endParaRPr>
              </a:p>
            </p:txBody>
          </p:sp>
          <p:grpSp>
            <p:nvGrpSpPr>
              <p:cNvPr id="4" name="Group 28"/>
              <p:cNvGrpSpPr>
                <a:grpSpLocks/>
              </p:cNvGrpSpPr>
              <p:nvPr/>
            </p:nvGrpSpPr>
            <p:grpSpPr bwMode="auto">
              <a:xfrm>
                <a:off x="2978" y="657"/>
                <a:ext cx="3186" cy="3204"/>
                <a:chOff x="2978" y="657"/>
                <a:chExt cx="3186" cy="3204"/>
              </a:xfrm>
            </p:grpSpPr>
            <p:sp>
              <p:nvSpPr>
                <p:cNvPr id="163853" name="Oval 13"/>
                <p:cNvSpPr>
                  <a:spLocks noChangeAspect="1" noChangeArrowheads="1"/>
                </p:cNvSpPr>
                <p:nvPr/>
              </p:nvSpPr>
              <p:spPr bwMode="auto">
                <a:xfrm>
                  <a:off x="4311" y="2160"/>
                  <a:ext cx="272" cy="272"/>
                </a:xfrm>
                <a:prstGeom prst="ellipse">
                  <a:avLst/>
                </a:prstGeom>
                <a:noFill/>
                <a:ln w="76200">
                  <a:solidFill>
                    <a:srgbClr val="00FF00"/>
                  </a:solidFill>
                  <a:round/>
                  <a:headEnd/>
                  <a:tailEnd/>
                </a:ln>
                <a:effectLst/>
              </p:spPr>
              <p:txBody>
                <a:bodyPr wrap="none" anchor="ctr"/>
                <a:lstStyle/>
                <a:p>
                  <a:pPr algn="ctr" fontAlgn="base">
                    <a:spcBef>
                      <a:spcPct val="0"/>
                    </a:spcBef>
                    <a:spcAft>
                      <a:spcPct val="0"/>
                    </a:spcAft>
                  </a:pPr>
                  <a:endParaRPr lang="ja-JP" altLang="en-US">
                    <a:solidFill>
                      <a:srgbClr val="000000"/>
                    </a:solidFill>
                  </a:endParaRPr>
                </a:p>
              </p:txBody>
            </p:sp>
            <p:pic>
              <p:nvPicPr>
                <p:cNvPr id="163844" name="Picture 4"/>
                <p:cNvPicPr>
                  <a:picLocks noChangeAspect="1" noChangeArrowheads="1"/>
                </p:cNvPicPr>
                <p:nvPr/>
              </p:nvPicPr>
              <p:blipFill>
                <a:blip r:embed="rId6" cstate="print"/>
                <a:srcRect/>
                <a:stretch>
                  <a:fillRect/>
                </a:stretch>
              </p:blipFill>
              <p:spPr bwMode="auto">
                <a:xfrm>
                  <a:off x="2978" y="657"/>
                  <a:ext cx="3186" cy="3204"/>
                </a:xfrm>
                <a:prstGeom prst="rect">
                  <a:avLst/>
                </a:prstGeom>
                <a:noFill/>
                <a:ln w="76200">
                  <a:solidFill>
                    <a:srgbClr val="0000FF"/>
                  </a:solidFill>
                  <a:miter lim="800000"/>
                  <a:headEnd/>
                  <a:tailEnd/>
                </a:ln>
                <a:effectLst/>
              </p:spPr>
            </p:pic>
            <p:sp>
              <p:nvSpPr>
                <p:cNvPr id="163864" name="Rectangle 24"/>
                <p:cNvSpPr>
                  <a:spLocks noChangeArrowheads="1"/>
                </p:cNvSpPr>
                <p:nvPr/>
              </p:nvSpPr>
              <p:spPr bwMode="auto">
                <a:xfrm>
                  <a:off x="3290" y="2018"/>
                  <a:ext cx="510" cy="482"/>
                </a:xfrm>
                <a:prstGeom prst="rect">
                  <a:avLst/>
                </a:prstGeom>
                <a:noFill/>
                <a:ln w="57150">
                  <a:solidFill>
                    <a:srgbClr val="FF6600"/>
                  </a:solidFill>
                  <a:miter lim="800000"/>
                  <a:headEnd/>
                  <a:tailEnd/>
                </a:ln>
                <a:effectLst/>
              </p:spPr>
              <p:txBody>
                <a:bodyPr wrap="none" anchor="ctr"/>
                <a:lstStyle/>
                <a:p>
                  <a:pPr algn="ctr" fontAlgn="base">
                    <a:spcBef>
                      <a:spcPct val="0"/>
                    </a:spcBef>
                    <a:spcAft>
                      <a:spcPct val="0"/>
                    </a:spcAft>
                  </a:pPr>
                  <a:endParaRPr lang="ja-JP" altLang="en-US">
                    <a:solidFill>
                      <a:srgbClr val="000000"/>
                    </a:solidFill>
                  </a:endParaRPr>
                </a:p>
              </p:txBody>
            </p:sp>
            <p:sp>
              <p:nvSpPr>
                <p:cNvPr id="163865" name="Rectangle 25"/>
                <p:cNvSpPr>
                  <a:spLocks noChangeArrowheads="1"/>
                </p:cNvSpPr>
                <p:nvPr/>
              </p:nvSpPr>
              <p:spPr bwMode="auto">
                <a:xfrm>
                  <a:off x="4594" y="1139"/>
                  <a:ext cx="1446" cy="1446"/>
                </a:xfrm>
                <a:prstGeom prst="rect">
                  <a:avLst/>
                </a:prstGeom>
                <a:noFill/>
                <a:ln w="57150">
                  <a:solidFill>
                    <a:srgbClr val="FF6600"/>
                  </a:solidFill>
                  <a:miter lim="800000"/>
                  <a:headEnd/>
                  <a:tailEnd/>
                </a:ln>
                <a:effectLst/>
              </p:spPr>
              <p:txBody>
                <a:bodyPr wrap="none" anchor="ctr"/>
                <a:lstStyle/>
                <a:p>
                  <a:pPr algn="ctr" fontAlgn="base">
                    <a:spcBef>
                      <a:spcPct val="0"/>
                    </a:spcBef>
                    <a:spcAft>
                      <a:spcPct val="0"/>
                    </a:spcAft>
                  </a:pPr>
                  <a:endParaRPr lang="ja-JP" altLang="en-US">
                    <a:solidFill>
                      <a:srgbClr val="000000"/>
                    </a:solidFill>
                  </a:endParaRPr>
                </a:p>
              </p:txBody>
            </p:sp>
            <p:sp>
              <p:nvSpPr>
                <p:cNvPr id="163866" name="Line 26"/>
                <p:cNvSpPr>
                  <a:spLocks noChangeShapeType="1"/>
                </p:cNvSpPr>
                <p:nvPr/>
              </p:nvSpPr>
              <p:spPr bwMode="auto">
                <a:xfrm flipV="1">
                  <a:off x="3800" y="1139"/>
                  <a:ext cx="794" cy="879"/>
                </a:xfrm>
                <a:prstGeom prst="line">
                  <a:avLst/>
                </a:prstGeom>
                <a:noFill/>
                <a:ln w="38100">
                  <a:solidFill>
                    <a:srgbClr val="FF6600"/>
                  </a:solidFill>
                  <a:prstDash val="dash"/>
                  <a:round/>
                  <a:headEnd/>
                  <a:tailEnd/>
                </a:ln>
                <a:effectLst/>
              </p:spPr>
              <p:txBody>
                <a:bodyPr/>
                <a:lstStyle/>
                <a:p>
                  <a:pPr algn="ctr" fontAlgn="base">
                    <a:spcBef>
                      <a:spcPct val="0"/>
                    </a:spcBef>
                    <a:spcAft>
                      <a:spcPct val="0"/>
                    </a:spcAft>
                  </a:pPr>
                  <a:endParaRPr lang="ja-JP" altLang="en-US">
                    <a:solidFill>
                      <a:srgbClr val="000000"/>
                    </a:solidFill>
                  </a:endParaRPr>
                </a:p>
              </p:txBody>
            </p:sp>
            <p:sp>
              <p:nvSpPr>
                <p:cNvPr id="163867" name="Line 27"/>
                <p:cNvSpPr>
                  <a:spLocks noChangeShapeType="1"/>
                </p:cNvSpPr>
                <p:nvPr/>
              </p:nvSpPr>
              <p:spPr bwMode="auto">
                <a:xfrm>
                  <a:off x="3800" y="2472"/>
                  <a:ext cx="823" cy="85"/>
                </a:xfrm>
                <a:prstGeom prst="line">
                  <a:avLst/>
                </a:prstGeom>
                <a:noFill/>
                <a:ln w="38100">
                  <a:solidFill>
                    <a:srgbClr val="FF6600"/>
                  </a:solidFill>
                  <a:prstDash val="dash"/>
                  <a:round/>
                  <a:headEnd/>
                  <a:tailEnd/>
                </a:ln>
                <a:effectLst/>
              </p:spPr>
              <p:txBody>
                <a:bodyPr/>
                <a:lstStyle/>
                <a:p>
                  <a:pPr algn="ctr" fontAlgn="base">
                    <a:spcBef>
                      <a:spcPct val="0"/>
                    </a:spcBef>
                    <a:spcAft>
                      <a:spcPct val="0"/>
                    </a:spcAft>
                  </a:pPr>
                  <a:endParaRPr lang="ja-JP" altLang="en-US">
                    <a:solidFill>
                      <a:srgbClr val="000000"/>
                    </a:solidFill>
                  </a:endParaRPr>
                </a:p>
              </p:txBody>
            </p:sp>
          </p:grpSp>
          <p:sp>
            <p:nvSpPr>
              <p:cNvPr id="163869" name="Line 29"/>
              <p:cNvSpPr>
                <a:spLocks noChangeShapeType="1"/>
              </p:cNvSpPr>
              <p:nvPr/>
            </p:nvSpPr>
            <p:spPr bwMode="auto">
              <a:xfrm>
                <a:off x="4736" y="1026"/>
                <a:ext cx="1162" cy="0"/>
              </a:xfrm>
              <a:prstGeom prst="line">
                <a:avLst/>
              </a:prstGeom>
              <a:noFill/>
              <a:ln w="76200">
                <a:solidFill>
                  <a:schemeClr val="tx1"/>
                </a:solidFill>
                <a:round/>
                <a:headEnd/>
                <a:tailEnd type="stealth" w="med" len="lg"/>
              </a:ln>
              <a:effectLst/>
            </p:spPr>
            <p:txBody>
              <a:bodyPr/>
              <a:lstStyle/>
              <a:p>
                <a:pPr algn="ctr" fontAlgn="base">
                  <a:spcBef>
                    <a:spcPct val="0"/>
                  </a:spcBef>
                  <a:spcAft>
                    <a:spcPct val="0"/>
                  </a:spcAft>
                </a:pPr>
                <a:endParaRPr lang="ja-JP" altLang="en-US">
                  <a:solidFill>
                    <a:srgbClr val="000000"/>
                  </a:solidFill>
                </a:endParaRPr>
              </a:p>
            </p:txBody>
          </p:sp>
          <p:sp>
            <p:nvSpPr>
              <p:cNvPr id="163870" name="Rectangle 30"/>
              <p:cNvSpPr>
                <a:spLocks noChangeArrowheads="1"/>
              </p:cNvSpPr>
              <p:nvPr/>
            </p:nvSpPr>
            <p:spPr bwMode="auto">
              <a:xfrm>
                <a:off x="4452" y="714"/>
                <a:ext cx="1701" cy="227"/>
              </a:xfrm>
              <a:prstGeom prst="rect">
                <a:avLst/>
              </a:prstGeom>
              <a:noFill/>
              <a:ln w="9525">
                <a:noFill/>
                <a:miter lim="800000"/>
                <a:headEnd/>
                <a:tailEnd/>
              </a:ln>
              <a:effectLst/>
            </p:spPr>
            <p:txBody>
              <a:bodyPr wrap="none" anchor="ctr"/>
              <a:lstStyle/>
              <a:p>
                <a:pPr algn="ctr" fontAlgn="base">
                  <a:spcBef>
                    <a:spcPct val="0"/>
                  </a:spcBef>
                  <a:spcAft>
                    <a:spcPct val="0"/>
                  </a:spcAft>
                </a:pPr>
                <a:r>
                  <a:rPr lang="en-US" altLang="ja-JP" b="1" dirty="0" smtClean="0">
                    <a:solidFill>
                      <a:srgbClr val="000000"/>
                    </a:solidFill>
                  </a:rPr>
                  <a:t>Boost</a:t>
                </a:r>
                <a:endParaRPr lang="ja-JP" altLang="en-US" b="1" dirty="0">
                  <a:solidFill>
                    <a:srgbClr val="000000"/>
                  </a:solidFill>
                </a:endParaRPr>
              </a:p>
            </p:txBody>
          </p:sp>
        </p:grpSp>
        <p:sp>
          <p:nvSpPr>
            <p:cNvPr id="6" name="円/楕円 5"/>
            <p:cNvSpPr/>
            <p:nvPr/>
          </p:nvSpPr>
          <p:spPr>
            <a:xfrm>
              <a:off x="7236296" y="2996952"/>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7668344" y="2996952"/>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51402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38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xit" presetSubtype="10" fill="hold" grpId="1" nodeType="clickEffect">
                                  <p:stCondLst>
                                    <p:cond delay="0"/>
                                  </p:stCondLst>
                                  <p:childTnLst>
                                    <p:anim calcmode="lin" valueType="num">
                                      <p:cBhvr>
                                        <p:cTn id="10" dur="500"/>
                                        <p:tgtEl>
                                          <p:spTgt spid="163859"/>
                                        </p:tgtEl>
                                        <p:attrNameLst>
                                          <p:attrName>ppt_w</p:attrName>
                                        </p:attrNameLst>
                                      </p:cBhvr>
                                      <p:tavLst>
                                        <p:tav tm="0">
                                          <p:val>
                                            <p:strVal val="ppt_w"/>
                                          </p:val>
                                        </p:tav>
                                        <p:tav tm="100000">
                                          <p:val>
                                            <p:fltVal val="0"/>
                                          </p:val>
                                        </p:tav>
                                      </p:tavLst>
                                    </p:anim>
                                    <p:anim calcmode="lin" valueType="num">
                                      <p:cBhvr>
                                        <p:cTn id="11" dur="500"/>
                                        <p:tgtEl>
                                          <p:spTgt spid="163859"/>
                                        </p:tgtEl>
                                        <p:attrNameLst>
                                          <p:attrName>ppt_h</p:attrName>
                                        </p:attrNameLst>
                                      </p:cBhvr>
                                      <p:tavLst>
                                        <p:tav tm="0">
                                          <p:val>
                                            <p:strVal val="ppt_h"/>
                                          </p:val>
                                        </p:tav>
                                        <p:tav tm="100000">
                                          <p:val>
                                            <p:strVal val="ppt_h"/>
                                          </p:val>
                                        </p:tav>
                                      </p:tavLst>
                                    </p:anim>
                                    <p:set>
                                      <p:cBhvr>
                                        <p:cTn id="12" dur="1" fill="hold">
                                          <p:stCondLst>
                                            <p:cond delay="499"/>
                                          </p:stCondLst>
                                        </p:cTn>
                                        <p:tgtEl>
                                          <p:spTgt spid="16385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9" grpId="0" animBg="1"/>
      <p:bldP spid="16385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en-US" dirty="0" smtClean="0"/>
              <a:t>First Observation: CPV in B</a:t>
            </a:r>
            <a:endParaRPr lang="en-US" dirty="0"/>
          </a:p>
        </p:txBody>
      </p:sp>
      <p:pic>
        <p:nvPicPr>
          <p:cNvPr id="36868" name="Picture 22"/>
          <p:cNvPicPr>
            <a:picLocks noChangeAspect="1" noChangeArrowheads="1"/>
          </p:cNvPicPr>
          <p:nvPr/>
        </p:nvPicPr>
        <p:blipFill>
          <a:blip r:embed="rId3" cstate="print"/>
          <a:srcRect/>
          <a:stretch>
            <a:fillRect/>
          </a:stretch>
        </p:blipFill>
        <p:spPr bwMode="auto">
          <a:xfrm>
            <a:off x="357188" y="1143000"/>
            <a:ext cx="3668712" cy="2405063"/>
          </a:xfrm>
          <a:prstGeom prst="rect">
            <a:avLst/>
          </a:prstGeom>
          <a:noFill/>
          <a:ln w="25400">
            <a:noFill/>
            <a:miter lim="800000"/>
            <a:headEnd/>
            <a:tailEnd/>
          </a:ln>
        </p:spPr>
      </p:pic>
      <p:pic>
        <p:nvPicPr>
          <p:cNvPr id="36869" name="Picture 23"/>
          <p:cNvPicPr>
            <a:picLocks noChangeAspect="1" noChangeArrowheads="1"/>
          </p:cNvPicPr>
          <p:nvPr/>
        </p:nvPicPr>
        <p:blipFill>
          <a:blip r:embed="rId4" cstate="print"/>
          <a:srcRect/>
          <a:stretch>
            <a:fillRect/>
          </a:stretch>
        </p:blipFill>
        <p:spPr bwMode="auto">
          <a:xfrm>
            <a:off x="722313" y="3189288"/>
            <a:ext cx="3160712" cy="2374900"/>
          </a:xfrm>
          <a:prstGeom prst="rect">
            <a:avLst/>
          </a:prstGeom>
          <a:noFill/>
          <a:ln w="25400">
            <a:noFill/>
            <a:miter lim="800000"/>
            <a:headEnd/>
            <a:tailEnd/>
          </a:ln>
        </p:spPr>
      </p:pic>
      <p:sp>
        <p:nvSpPr>
          <p:cNvPr id="36870" name="Text Box 24"/>
          <p:cNvSpPr txBox="1">
            <a:spLocks noChangeArrowheads="1"/>
          </p:cNvSpPr>
          <p:nvPr/>
        </p:nvSpPr>
        <p:spPr bwMode="auto">
          <a:xfrm>
            <a:off x="1004888" y="1244600"/>
            <a:ext cx="996950" cy="749300"/>
          </a:xfrm>
          <a:prstGeom prst="rect">
            <a:avLst/>
          </a:prstGeom>
          <a:noFill/>
          <a:ln w="9525">
            <a:noFill/>
            <a:miter lim="800000"/>
            <a:headEnd/>
            <a:tailEnd/>
          </a:ln>
        </p:spPr>
        <p:txBody>
          <a:bodyPr wrap="none">
            <a:spAutoFit/>
          </a:bodyPr>
          <a:lstStyle/>
          <a:p>
            <a:r>
              <a:rPr lang="en-US" altLang="ja-JP"/>
              <a:t>1137</a:t>
            </a:r>
          </a:p>
          <a:p>
            <a:pPr>
              <a:lnSpc>
                <a:spcPct val="80000"/>
              </a:lnSpc>
            </a:pPr>
            <a:r>
              <a:rPr lang="en-US" altLang="ja-JP"/>
              <a:t>events</a:t>
            </a:r>
          </a:p>
        </p:txBody>
      </p:sp>
      <p:grpSp>
        <p:nvGrpSpPr>
          <p:cNvPr id="4" name="Group 25"/>
          <p:cNvGrpSpPr>
            <a:grpSpLocks/>
          </p:cNvGrpSpPr>
          <p:nvPr/>
        </p:nvGrpSpPr>
        <p:grpSpPr bwMode="auto">
          <a:xfrm>
            <a:off x="3017838" y="884238"/>
            <a:ext cx="725487" cy="788987"/>
            <a:chOff x="1383" y="3385"/>
            <a:chExt cx="499" cy="453"/>
          </a:xfrm>
        </p:grpSpPr>
        <p:sp>
          <p:nvSpPr>
            <p:cNvPr id="36898" name="Rectangle 26"/>
            <p:cNvSpPr>
              <a:spLocks noChangeArrowheads="1"/>
            </p:cNvSpPr>
            <p:nvPr/>
          </p:nvSpPr>
          <p:spPr bwMode="auto">
            <a:xfrm>
              <a:off x="1429" y="3566"/>
              <a:ext cx="453" cy="272"/>
            </a:xfrm>
            <a:prstGeom prst="rect">
              <a:avLst/>
            </a:prstGeom>
            <a:solidFill>
              <a:schemeClr val="bg1"/>
            </a:solidFill>
            <a:ln w="9525">
              <a:noFill/>
              <a:miter lim="800000"/>
              <a:headEnd/>
              <a:tailEnd/>
            </a:ln>
          </p:spPr>
          <p:txBody>
            <a:bodyPr wrap="none" anchor="ctr"/>
            <a:lstStyle/>
            <a:p>
              <a:pPr algn="ctr"/>
              <a:r>
                <a:rPr lang="en-US" altLang="ja-JP" sz="2000">
                  <a:solidFill>
                    <a:srgbClr val="0000FF"/>
                  </a:solidFill>
                  <a:latin typeface="Arial" charset="0"/>
                </a:rPr>
                <a:t>B</a:t>
              </a:r>
              <a:r>
                <a:rPr lang="en-US" altLang="ja-JP" sz="2000" baseline="30000">
                  <a:solidFill>
                    <a:srgbClr val="0000FF"/>
                  </a:solidFill>
                  <a:latin typeface="Arial" charset="0"/>
                </a:rPr>
                <a:t>0</a:t>
              </a:r>
              <a:r>
                <a:rPr lang="en-US" altLang="ja-JP" sz="2000">
                  <a:solidFill>
                    <a:srgbClr val="0000FF"/>
                  </a:solidFill>
                  <a:latin typeface="Arial" charset="0"/>
                </a:rPr>
                <a:t> tag</a:t>
              </a:r>
            </a:p>
          </p:txBody>
        </p:sp>
        <p:sp>
          <p:nvSpPr>
            <p:cNvPr id="36899" name="Rectangle 27"/>
            <p:cNvSpPr>
              <a:spLocks noChangeArrowheads="1"/>
            </p:cNvSpPr>
            <p:nvPr/>
          </p:nvSpPr>
          <p:spPr bwMode="auto">
            <a:xfrm>
              <a:off x="1383" y="3385"/>
              <a:ext cx="227" cy="317"/>
            </a:xfrm>
            <a:prstGeom prst="rect">
              <a:avLst/>
            </a:prstGeom>
            <a:noFill/>
            <a:ln w="9525">
              <a:noFill/>
              <a:miter lim="800000"/>
              <a:headEnd/>
              <a:tailEnd/>
            </a:ln>
          </p:spPr>
          <p:txBody>
            <a:bodyPr wrap="none" anchor="ctr"/>
            <a:lstStyle/>
            <a:p>
              <a:r>
                <a:rPr lang="en-US" altLang="ja-JP" sz="2000">
                  <a:solidFill>
                    <a:srgbClr val="0000FF"/>
                  </a:solidFill>
                  <a:latin typeface="Arial" charset="0"/>
                </a:rPr>
                <a:t>_</a:t>
              </a:r>
            </a:p>
          </p:txBody>
        </p:sp>
      </p:grpSp>
      <p:sp>
        <p:nvSpPr>
          <p:cNvPr id="36872" name="Rectangle 28"/>
          <p:cNvSpPr>
            <a:spLocks noChangeArrowheads="1"/>
          </p:cNvSpPr>
          <p:nvPr/>
        </p:nvSpPr>
        <p:spPr bwMode="auto">
          <a:xfrm>
            <a:off x="3022600" y="1531938"/>
            <a:ext cx="790575" cy="395287"/>
          </a:xfrm>
          <a:prstGeom prst="rect">
            <a:avLst/>
          </a:prstGeom>
          <a:solidFill>
            <a:schemeClr val="bg1"/>
          </a:solidFill>
          <a:ln w="9525">
            <a:noFill/>
            <a:miter lim="800000"/>
            <a:headEnd/>
            <a:tailEnd/>
          </a:ln>
        </p:spPr>
        <p:txBody>
          <a:bodyPr wrap="none" anchor="ctr"/>
          <a:lstStyle/>
          <a:p>
            <a:pPr algn="ctr"/>
            <a:r>
              <a:rPr lang="en-US" altLang="ja-JP" sz="2000">
                <a:solidFill>
                  <a:srgbClr val="FF0000"/>
                </a:solidFill>
                <a:latin typeface="Arial" charset="0"/>
              </a:rPr>
              <a:t>B</a:t>
            </a:r>
            <a:r>
              <a:rPr lang="en-US" altLang="ja-JP" sz="2000" baseline="30000">
                <a:solidFill>
                  <a:srgbClr val="FF0000"/>
                </a:solidFill>
                <a:latin typeface="Arial" charset="0"/>
              </a:rPr>
              <a:t>0</a:t>
            </a:r>
            <a:r>
              <a:rPr lang="en-US" altLang="ja-JP" sz="2000">
                <a:solidFill>
                  <a:srgbClr val="FF0000"/>
                </a:solidFill>
                <a:latin typeface="Arial" charset="0"/>
              </a:rPr>
              <a:t> tag</a:t>
            </a:r>
            <a:endParaRPr lang="en-US" altLang="ja-JP" sz="2000">
              <a:solidFill>
                <a:srgbClr val="0000FF"/>
              </a:solidFill>
              <a:latin typeface="Arial" charset="0"/>
            </a:endParaRPr>
          </a:p>
        </p:txBody>
      </p:sp>
      <p:sp>
        <p:nvSpPr>
          <p:cNvPr id="36873" name="Text Box 29"/>
          <p:cNvSpPr txBox="1">
            <a:spLocks noChangeArrowheads="1"/>
          </p:cNvSpPr>
          <p:nvPr/>
        </p:nvSpPr>
        <p:spPr bwMode="auto">
          <a:xfrm rot="-5400000">
            <a:off x="-184150" y="4137025"/>
            <a:ext cx="1381125" cy="396875"/>
          </a:xfrm>
          <a:prstGeom prst="rect">
            <a:avLst/>
          </a:prstGeom>
          <a:noFill/>
          <a:ln w="9525">
            <a:noFill/>
            <a:miter lim="800000"/>
            <a:headEnd/>
            <a:tailEnd/>
          </a:ln>
        </p:spPr>
        <p:txBody>
          <a:bodyPr wrap="none">
            <a:spAutoFit/>
          </a:bodyPr>
          <a:lstStyle/>
          <a:p>
            <a:r>
              <a:rPr lang="en-US" altLang="ja-JP" sz="2000"/>
              <a:t>Asymmetry</a:t>
            </a:r>
          </a:p>
        </p:txBody>
      </p:sp>
      <p:grpSp>
        <p:nvGrpSpPr>
          <p:cNvPr id="5" name="Group 30"/>
          <p:cNvGrpSpPr>
            <a:grpSpLocks/>
          </p:cNvGrpSpPr>
          <p:nvPr/>
        </p:nvGrpSpPr>
        <p:grpSpPr bwMode="auto">
          <a:xfrm>
            <a:off x="2444750" y="4578353"/>
            <a:ext cx="1055688" cy="369888"/>
            <a:chOff x="2791" y="1538"/>
            <a:chExt cx="665" cy="233"/>
          </a:xfrm>
        </p:grpSpPr>
        <p:sp>
          <p:nvSpPr>
            <p:cNvPr id="36896" name="Text Box 31"/>
            <p:cNvSpPr txBox="1">
              <a:spLocks noChangeArrowheads="1"/>
            </p:cNvSpPr>
            <p:nvPr/>
          </p:nvSpPr>
          <p:spPr bwMode="auto">
            <a:xfrm>
              <a:off x="2791" y="1538"/>
              <a:ext cx="665" cy="233"/>
            </a:xfrm>
            <a:prstGeom prst="rect">
              <a:avLst/>
            </a:prstGeom>
            <a:solidFill>
              <a:srgbClr val="00FFFF"/>
            </a:solidFill>
            <a:ln w="25400">
              <a:solidFill>
                <a:srgbClr val="0000FF"/>
              </a:solidFill>
              <a:miter lim="800000"/>
              <a:headEnd/>
              <a:tailEnd/>
            </a:ln>
          </p:spPr>
          <p:txBody>
            <a:bodyPr wrap="square">
              <a:spAutoFit/>
            </a:bodyPr>
            <a:lstStyle/>
            <a:p>
              <a:r>
                <a:rPr lang="en-US" altLang="ja-JP">
                  <a:solidFill>
                    <a:srgbClr val="FF0000"/>
                  </a:solidFill>
                </a:rPr>
                <a:t>31M BB</a:t>
              </a:r>
              <a:endParaRPr lang="en-US" altLang="ja-JP" baseline="30000">
                <a:solidFill>
                  <a:srgbClr val="FF0000"/>
                </a:solidFill>
              </a:endParaRPr>
            </a:p>
          </p:txBody>
        </p:sp>
        <p:sp>
          <p:nvSpPr>
            <p:cNvPr id="36897" name="Line 32"/>
            <p:cNvSpPr>
              <a:spLocks noChangeShapeType="1"/>
            </p:cNvSpPr>
            <p:nvPr/>
          </p:nvSpPr>
          <p:spPr bwMode="auto">
            <a:xfrm>
              <a:off x="3276" y="1583"/>
              <a:ext cx="91" cy="0"/>
            </a:xfrm>
            <a:prstGeom prst="line">
              <a:avLst/>
            </a:prstGeom>
            <a:noFill/>
            <a:ln w="28575">
              <a:solidFill>
                <a:srgbClr val="FF0000"/>
              </a:solidFill>
              <a:round/>
              <a:headEnd/>
              <a:tailEnd/>
            </a:ln>
          </p:spPr>
          <p:txBody>
            <a:bodyPr/>
            <a:lstStyle/>
            <a:p>
              <a:endParaRPr lang="ja-JP" altLang="en-US"/>
            </a:p>
          </p:txBody>
        </p:sp>
      </p:grpSp>
      <p:sp>
        <p:nvSpPr>
          <p:cNvPr id="36875" name="Text Box 44"/>
          <p:cNvSpPr txBox="1">
            <a:spLocks noChangeArrowheads="1"/>
          </p:cNvSpPr>
          <p:nvPr/>
        </p:nvSpPr>
        <p:spPr bwMode="auto">
          <a:xfrm>
            <a:off x="4152900" y="1387475"/>
            <a:ext cx="1107996" cy="535531"/>
          </a:xfrm>
          <a:prstGeom prst="rect">
            <a:avLst/>
          </a:prstGeom>
          <a:solidFill>
            <a:srgbClr val="FFFF00"/>
          </a:solidFill>
          <a:ln w="19050">
            <a:solidFill>
              <a:srgbClr val="FF0000"/>
            </a:solidFill>
            <a:miter lim="800000"/>
            <a:headEnd/>
            <a:tailEnd/>
          </a:ln>
        </p:spPr>
        <p:txBody>
          <a:bodyPr wrap="none">
            <a:spAutoFit/>
          </a:bodyPr>
          <a:lstStyle/>
          <a:p>
            <a:pPr algn="ctr">
              <a:lnSpc>
                <a:spcPct val="80000"/>
              </a:lnSpc>
            </a:pPr>
            <a:r>
              <a:rPr lang="en-US" altLang="ja-JP" b="1" dirty="0" smtClean="0">
                <a:solidFill>
                  <a:srgbClr val="FF0000"/>
                </a:solidFill>
                <a:latin typeface="Arial" charset="0"/>
                <a:cs typeface="Arial" charset="0"/>
              </a:rPr>
              <a:t>Summer</a:t>
            </a:r>
          </a:p>
          <a:p>
            <a:pPr algn="ctr">
              <a:lnSpc>
                <a:spcPct val="80000"/>
              </a:lnSpc>
            </a:pPr>
            <a:r>
              <a:rPr lang="en-US" altLang="ja-JP" b="1" dirty="0" smtClean="0">
                <a:solidFill>
                  <a:srgbClr val="FF0000"/>
                </a:solidFill>
                <a:latin typeface="Arial" charset="0"/>
                <a:cs typeface="Arial" charset="0"/>
              </a:rPr>
              <a:t>2001</a:t>
            </a:r>
            <a:endParaRPr lang="en-US" altLang="ja-JP" b="1" dirty="0">
              <a:solidFill>
                <a:srgbClr val="FF0000"/>
              </a:solidFill>
            </a:endParaRPr>
          </a:p>
        </p:txBody>
      </p:sp>
      <p:pic>
        <p:nvPicPr>
          <p:cNvPr id="36876" name="Picture 46" descr="B-logo"/>
          <p:cNvPicPr>
            <a:picLocks noChangeAspect="1" noChangeArrowheads="1"/>
          </p:cNvPicPr>
          <p:nvPr/>
        </p:nvPicPr>
        <p:blipFill>
          <a:blip r:embed="rId5" cstate="print"/>
          <a:srcRect/>
          <a:stretch>
            <a:fillRect/>
          </a:stretch>
        </p:blipFill>
        <p:spPr bwMode="auto">
          <a:xfrm>
            <a:off x="1003300" y="2020888"/>
            <a:ext cx="649288" cy="519112"/>
          </a:xfrm>
          <a:prstGeom prst="rect">
            <a:avLst/>
          </a:prstGeom>
          <a:noFill/>
          <a:ln w="9525">
            <a:noFill/>
            <a:miter lim="800000"/>
            <a:headEnd/>
            <a:tailEnd/>
          </a:ln>
        </p:spPr>
      </p:pic>
      <p:pic>
        <p:nvPicPr>
          <p:cNvPr id="36877" name="Picture 9"/>
          <p:cNvPicPr>
            <a:picLocks noChangeAspect="1" noChangeArrowheads="1"/>
          </p:cNvPicPr>
          <p:nvPr/>
        </p:nvPicPr>
        <p:blipFill>
          <a:blip r:embed="rId6" cstate="print"/>
          <a:srcRect/>
          <a:stretch>
            <a:fillRect/>
          </a:stretch>
        </p:blipFill>
        <p:spPr bwMode="auto">
          <a:xfrm>
            <a:off x="5446713" y="1214438"/>
            <a:ext cx="3238500" cy="4425950"/>
          </a:xfrm>
          <a:prstGeom prst="rect">
            <a:avLst/>
          </a:prstGeom>
          <a:noFill/>
          <a:ln w="9525">
            <a:noFill/>
            <a:miter lim="800000"/>
            <a:headEnd/>
            <a:tailEnd/>
          </a:ln>
        </p:spPr>
      </p:pic>
      <p:sp>
        <p:nvSpPr>
          <p:cNvPr id="36878" name="Text Box 44"/>
          <p:cNvSpPr txBox="1">
            <a:spLocks noChangeArrowheads="1"/>
          </p:cNvSpPr>
          <p:nvPr/>
        </p:nvSpPr>
        <p:spPr bwMode="auto">
          <a:xfrm>
            <a:off x="5580063" y="5851525"/>
            <a:ext cx="2635250" cy="536575"/>
          </a:xfrm>
          <a:prstGeom prst="rect">
            <a:avLst/>
          </a:prstGeom>
          <a:solidFill>
            <a:srgbClr val="FFFF99"/>
          </a:solidFill>
          <a:ln w="9525">
            <a:noFill/>
            <a:miter lim="800000"/>
            <a:headEnd/>
            <a:tailEnd/>
          </a:ln>
        </p:spPr>
        <p:txBody>
          <a:bodyPr lIns="54000" tIns="82800" rIns="36000" bIns="82800" anchor="ctr">
            <a:spAutoFit/>
          </a:bodyPr>
          <a:lstStyle/>
          <a:p>
            <a:r>
              <a:rPr kumimoji="0" lang="en-US" altLang="ja-JP" i="1">
                <a:latin typeface="Arial" charset="0"/>
              </a:rPr>
              <a:t>0.59 </a:t>
            </a:r>
            <a:r>
              <a:rPr kumimoji="0" lang="en-US" altLang="ja-JP" i="1">
                <a:latin typeface="Arial" charset="0"/>
                <a:sym typeface="Symbol" pitchFamily="18" charset="2"/>
              </a:rPr>
              <a:t> 0.14  0.05</a:t>
            </a:r>
          </a:p>
        </p:txBody>
      </p:sp>
      <p:sp>
        <p:nvSpPr>
          <p:cNvPr id="36879" name="Text Box 45"/>
          <p:cNvSpPr txBox="1">
            <a:spLocks noChangeArrowheads="1"/>
          </p:cNvSpPr>
          <p:nvPr/>
        </p:nvSpPr>
        <p:spPr bwMode="auto">
          <a:xfrm>
            <a:off x="323850" y="5827713"/>
            <a:ext cx="3676650" cy="536575"/>
          </a:xfrm>
          <a:prstGeom prst="rect">
            <a:avLst/>
          </a:prstGeom>
          <a:solidFill>
            <a:srgbClr val="FF99CC"/>
          </a:solidFill>
          <a:ln w="9525">
            <a:noFill/>
            <a:miter lim="800000"/>
            <a:headEnd/>
            <a:tailEnd/>
          </a:ln>
        </p:spPr>
        <p:txBody>
          <a:bodyPr lIns="54000" tIns="82800" rIns="36000" bIns="82800" anchor="ctr">
            <a:spAutoFit/>
          </a:bodyPr>
          <a:lstStyle/>
          <a:p>
            <a:r>
              <a:rPr kumimoji="0" lang="en-US" altLang="ja-JP" i="1">
                <a:latin typeface="Arial" charset="0"/>
              </a:rPr>
              <a:t>sin2</a:t>
            </a:r>
            <a:r>
              <a:rPr kumimoji="0" lang="en-US" altLang="ja-JP" i="1">
                <a:latin typeface="Symbol" pitchFamily="18" charset="2"/>
                <a:cs typeface="Arial" charset="0"/>
              </a:rPr>
              <a:t>f</a:t>
            </a:r>
            <a:r>
              <a:rPr kumimoji="0" lang="en-US" altLang="ja-JP" i="1" baseline="-25000">
                <a:latin typeface="Symbol" pitchFamily="18" charset="2"/>
                <a:cs typeface="Arial" charset="0"/>
              </a:rPr>
              <a:t>1</a:t>
            </a:r>
            <a:r>
              <a:rPr kumimoji="0" lang="en-US" altLang="ja-JP" i="1">
                <a:latin typeface="Arial" charset="0"/>
              </a:rPr>
              <a:t>= 0.99 </a:t>
            </a:r>
            <a:r>
              <a:rPr kumimoji="0" lang="en-US" altLang="ja-JP" i="1">
                <a:latin typeface="Arial" charset="0"/>
                <a:sym typeface="Symbol" pitchFamily="18" charset="2"/>
              </a:rPr>
              <a:t> 0.14 0.06</a:t>
            </a:r>
          </a:p>
        </p:txBody>
      </p:sp>
      <p:pic>
        <p:nvPicPr>
          <p:cNvPr id="36880" name="Picture 34"/>
          <p:cNvPicPr>
            <a:picLocks noChangeAspect="1" noChangeArrowheads="1"/>
          </p:cNvPicPr>
          <p:nvPr/>
        </p:nvPicPr>
        <p:blipFill>
          <a:blip r:embed="rId7" cstate="print"/>
          <a:srcRect/>
          <a:stretch>
            <a:fillRect/>
          </a:stretch>
        </p:blipFill>
        <p:spPr bwMode="auto">
          <a:xfrm>
            <a:off x="5929313" y="2763838"/>
            <a:ext cx="527050" cy="730250"/>
          </a:xfrm>
          <a:prstGeom prst="rect">
            <a:avLst/>
          </a:prstGeom>
          <a:noFill/>
          <a:ln w="9525">
            <a:noFill/>
            <a:miter lim="800000"/>
            <a:headEnd/>
            <a:tailEnd/>
          </a:ln>
        </p:spPr>
      </p:pic>
      <p:grpSp>
        <p:nvGrpSpPr>
          <p:cNvPr id="6" name="Group 14"/>
          <p:cNvGrpSpPr>
            <a:grpSpLocks/>
          </p:cNvGrpSpPr>
          <p:nvPr/>
        </p:nvGrpSpPr>
        <p:grpSpPr bwMode="auto">
          <a:xfrm>
            <a:off x="5819775" y="3859213"/>
            <a:ext cx="1198563" cy="641350"/>
            <a:chOff x="431" y="325"/>
            <a:chExt cx="899" cy="404"/>
          </a:xfrm>
        </p:grpSpPr>
        <p:sp>
          <p:nvSpPr>
            <p:cNvPr id="36892" name="Rectangle 15"/>
            <p:cNvSpPr>
              <a:spLocks noChangeArrowheads="1"/>
            </p:cNvSpPr>
            <p:nvPr/>
          </p:nvSpPr>
          <p:spPr bwMode="auto">
            <a:xfrm>
              <a:off x="514" y="502"/>
              <a:ext cx="816" cy="227"/>
            </a:xfrm>
            <a:prstGeom prst="rect">
              <a:avLst/>
            </a:prstGeom>
            <a:solidFill>
              <a:srgbClr val="808080"/>
            </a:solidFill>
            <a:ln w="9525">
              <a:noFill/>
              <a:miter lim="800000"/>
              <a:headEnd/>
              <a:tailEnd/>
            </a:ln>
          </p:spPr>
          <p:txBody>
            <a:bodyPr wrap="none" anchor="ctr"/>
            <a:lstStyle/>
            <a:p>
              <a:endParaRPr lang="en-US" altLang="ja-JP"/>
            </a:p>
          </p:txBody>
        </p:sp>
        <p:grpSp>
          <p:nvGrpSpPr>
            <p:cNvPr id="7" name="Group 16"/>
            <p:cNvGrpSpPr>
              <a:grpSpLocks/>
            </p:cNvGrpSpPr>
            <p:nvPr/>
          </p:nvGrpSpPr>
          <p:grpSpPr bwMode="auto">
            <a:xfrm>
              <a:off x="431" y="325"/>
              <a:ext cx="874" cy="372"/>
              <a:chOff x="3560" y="1062"/>
              <a:chExt cx="874" cy="372"/>
            </a:xfrm>
          </p:grpSpPr>
          <p:sp>
            <p:nvSpPr>
              <p:cNvPr id="36894" name="Rectangle 17"/>
              <p:cNvSpPr>
                <a:spLocks noChangeArrowheads="1"/>
              </p:cNvSpPr>
              <p:nvPr/>
            </p:nvSpPr>
            <p:spPr bwMode="auto">
              <a:xfrm>
                <a:off x="3606" y="1207"/>
                <a:ext cx="816" cy="227"/>
              </a:xfrm>
              <a:prstGeom prst="rect">
                <a:avLst/>
              </a:prstGeom>
              <a:solidFill>
                <a:srgbClr val="CCFFFF"/>
              </a:solidFill>
              <a:ln w="9525">
                <a:solidFill>
                  <a:schemeClr val="tx1"/>
                </a:solidFill>
                <a:miter lim="800000"/>
                <a:headEnd/>
                <a:tailEnd/>
              </a:ln>
            </p:spPr>
            <p:txBody>
              <a:bodyPr wrap="none" anchor="ctr"/>
              <a:lstStyle/>
              <a:p>
                <a:endParaRPr lang="en-US" altLang="ja-JP"/>
              </a:p>
            </p:txBody>
          </p:sp>
          <p:sp>
            <p:nvSpPr>
              <p:cNvPr id="36895" name="Text Box 18"/>
              <p:cNvSpPr txBox="1">
                <a:spLocks noChangeArrowheads="1"/>
              </p:cNvSpPr>
              <p:nvPr/>
            </p:nvSpPr>
            <p:spPr bwMode="auto">
              <a:xfrm>
                <a:off x="3560" y="1062"/>
                <a:ext cx="874" cy="366"/>
              </a:xfrm>
              <a:prstGeom prst="rect">
                <a:avLst/>
              </a:prstGeom>
              <a:noFill/>
              <a:ln w="9525">
                <a:noFill/>
                <a:miter lim="800000"/>
                <a:headEnd/>
                <a:tailEnd/>
              </a:ln>
            </p:spPr>
            <p:txBody>
              <a:bodyPr wrap="none">
                <a:spAutoFit/>
              </a:bodyPr>
              <a:lstStyle/>
              <a:p>
                <a:pPr>
                  <a:lnSpc>
                    <a:spcPct val="80000"/>
                  </a:lnSpc>
                </a:pPr>
                <a:r>
                  <a:rPr lang="en-US" altLang="ja-JP" sz="2000"/>
                  <a:t>             _</a:t>
                </a:r>
              </a:p>
              <a:p>
                <a:pPr>
                  <a:lnSpc>
                    <a:spcPct val="80000"/>
                  </a:lnSpc>
                </a:pPr>
                <a:r>
                  <a:rPr lang="en-US" altLang="ja-JP" sz="2000"/>
                  <a:t> 32M </a:t>
                </a:r>
                <a:r>
                  <a:rPr lang="en-US" altLang="ja-JP" sz="2000" i="1"/>
                  <a:t>BB</a:t>
                </a:r>
              </a:p>
            </p:txBody>
          </p:sp>
        </p:grpSp>
      </p:grpSp>
      <p:sp>
        <p:nvSpPr>
          <p:cNvPr id="36882" name="Text Box 46"/>
          <p:cNvSpPr txBox="1">
            <a:spLocks noChangeArrowheads="1"/>
          </p:cNvSpPr>
          <p:nvPr/>
        </p:nvSpPr>
        <p:spPr bwMode="auto">
          <a:xfrm>
            <a:off x="1681163" y="5537200"/>
            <a:ext cx="2406650" cy="369888"/>
          </a:xfrm>
          <a:prstGeom prst="rect">
            <a:avLst/>
          </a:prstGeom>
          <a:noFill/>
          <a:ln w="9525">
            <a:noFill/>
            <a:miter lim="800000"/>
            <a:headEnd/>
            <a:tailEnd/>
          </a:ln>
        </p:spPr>
        <p:txBody>
          <a:bodyPr wrap="none">
            <a:spAutoFit/>
          </a:bodyPr>
          <a:lstStyle/>
          <a:p>
            <a:r>
              <a:rPr lang="en-US" altLang="ja-JP" sz="1800">
                <a:solidFill>
                  <a:srgbClr val="006600"/>
                </a:solidFill>
              </a:rPr>
              <a:t>[PRL 87,091802(2001)]</a:t>
            </a:r>
          </a:p>
        </p:txBody>
      </p:sp>
      <p:sp>
        <p:nvSpPr>
          <p:cNvPr id="36883" name="Text Box 46"/>
          <p:cNvSpPr txBox="1">
            <a:spLocks noChangeArrowheads="1"/>
          </p:cNvSpPr>
          <p:nvPr/>
        </p:nvSpPr>
        <p:spPr bwMode="auto">
          <a:xfrm>
            <a:off x="6164263" y="5526088"/>
            <a:ext cx="2408237" cy="369887"/>
          </a:xfrm>
          <a:prstGeom prst="rect">
            <a:avLst/>
          </a:prstGeom>
          <a:noFill/>
          <a:ln w="9525">
            <a:noFill/>
            <a:miter lim="800000"/>
            <a:headEnd/>
            <a:tailEnd/>
          </a:ln>
        </p:spPr>
        <p:txBody>
          <a:bodyPr wrap="none">
            <a:spAutoFit/>
          </a:bodyPr>
          <a:lstStyle/>
          <a:p>
            <a:r>
              <a:rPr lang="en-US" altLang="ja-JP" sz="1800">
                <a:solidFill>
                  <a:srgbClr val="006600"/>
                </a:solidFill>
              </a:rPr>
              <a:t>[PRL 87,091801(2001)]</a:t>
            </a:r>
          </a:p>
        </p:txBody>
      </p:sp>
      <p:pic>
        <p:nvPicPr>
          <p:cNvPr id="36884" name="Picture 35"/>
          <p:cNvPicPr>
            <a:picLocks noChangeAspect="1" noChangeArrowheads="1"/>
          </p:cNvPicPr>
          <p:nvPr/>
        </p:nvPicPr>
        <p:blipFill>
          <a:blip r:embed="rId8" cstate="print"/>
          <a:srcRect/>
          <a:stretch>
            <a:fillRect/>
          </a:stretch>
        </p:blipFill>
        <p:spPr bwMode="auto">
          <a:xfrm>
            <a:off x="3963988" y="1992313"/>
            <a:ext cx="1276350" cy="1381125"/>
          </a:xfrm>
          <a:prstGeom prst="rect">
            <a:avLst/>
          </a:prstGeom>
          <a:noFill/>
          <a:ln w="9525">
            <a:noFill/>
            <a:miter lim="800000"/>
            <a:headEnd/>
            <a:tailEnd/>
          </a:ln>
        </p:spPr>
      </p:pic>
      <p:pic>
        <p:nvPicPr>
          <p:cNvPr id="36885" name="Picture 36"/>
          <p:cNvPicPr>
            <a:picLocks noChangeAspect="1" noChangeArrowheads="1"/>
          </p:cNvPicPr>
          <p:nvPr/>
        </p:nvPicPr>
        <p:blipFill>
          <a:blip r:embed="rId9" cstate="print"/>
          <a:srcRect/>
          <a:stretch>
            <a:fillRect/>
          </a:stretch>
        </p:blipFill>
        <p:spPr bwMode="auto">
          <a:xfrm>
            <a:off x="3951288" y="3375025"/>
            <a:ext cx="962025" cy="419100"/>
          </a:xfrm>
          <a:prstGeom prst="rect">
            <a:avLst/>
          </a:prstGeom>
          <a:noFill/>
          <a:ln w="9525">
            <a:noFill/>
            <a:miter lim="800000"/>
            <a:headEnd/>
            <a:tailEnd/>
          </a:ln>
        </p:spPr>
      </p:pic>
      <p:sp>
        <p:nvSpPr>
          <p:cNvPr id="36886" name="正方形/長方形 30"/>
          <p:cNvSpPr>
            <a:spLocks noChangeArrowheads="1"/>
          </p:cNvSpPr>
          <p:nvPr/>
        </p:nvSpPr>
        <p:spPr bwMode="auto">
          <a:xfrm>
            <a:off x="3960813" y="3803650"/>
            <a:ext cx="989012" cy="400050"/>
          </a:xfrm>
          <a:prstGeom prst="rect">
            <a:avLst/>
          </a:prstGeom>
          <a:solidFill>
            <a:srgbClr val="FFFF99"/>
          </a:solidFill>
          <a:ln w="9525">
            <a:noFill/>
            <a:miter lim="800000"/>
            <a:headEnd/>
            <a:tailEnd/>
          </a:ln>
        </p:spPr>
        <p:txBody>
          <a:bodyPr wrap="none">
            <a:spAutoFit/>
          </a:bodyPr>
          <a:lstStyle/>
          <a:p>
            <a:r>
              <a:rPr kumimoji="0" lang="en-US" altLang="ja-JP" sz="2000" i="1">
                <a:latin typeface="Arial" charset="0"/>
              </a:rPr>
              <a:t>J/</a:t>
            </a:r>
            <a:r>
              <a:rPr kumimoji="0" lang="en-US" altLang="ja-JP" sz="2000" i="1">
                <a:latin typeface="Symbol" pitchFamily="18" charset="2"/>
              </a:rPr>
              <a:t>y </a:t>
            </a:r>
            <a:r>
              <a:rPr kumimoji="0" lang="en-US" altLang="ja-JP" sz="2000" i="1">
                <a:latin typeface="Arial" charset="0"/>
              </a:rPr>
              <a:t>K*</a:t>
            </a:r>
            <a:r>
              <a:rPr kumimoji="0" lang="en-US" altLang="ja-JP" sz="2000" i="1" baseline="30000">
                <a:latin typeface="Arial" charset="0"/>
              </a:rPr>
              <a:t>0</a:t>
            </a:r>
            <a:endParaRPr lang="ja-JP" altLang="en-US" sz="2000" baseline="30000"/>
          </a:p>
        </p:txBody>
      </p:sp>
      <p:sp>
        <p:nvSpPr>
          <p:cNvPr id="36887" name="正方形/長方形 31"/>
          <p:cNvSpPr>
            <a:spLocks noChangeArrowheads="1"/>
          </p:cNvSpPr>
          <p:nvPr/>
        </p:nvSpPr>
        <p:spPr bwMode="auto">
          <a:xfrm>
            <a:off x="3884613" y="2973388"/>
            <a:ext cx="990600" cy="400050"/>
          </a:xfrm>
          <a:prstGeom prst="rect">
            <a:avLst/>
          </a:prstGeom>
          <a:noFill/>
          <a:ln w="9525">
            <a:noFill/>
            <a:miter lim="800000"/>
            <a:headEnd/>
            <a:tailEnd/>
          </a:ln>
        </p:spPr>
        <p:txBody>
          <a:bodyPr wrap="none">
            <a:spAutoFit/>
          </a:bodyPr>
          <a:lstStyle/>
          <a:p>
            <a:r>
              <a:rPr kumimoji="0" lang="en-US" altLang="ja-JP" sz="2000">
                <a:solidFill>
                  <a:srgbClr val="000000"/>
                </a:solidFill>
                <a:latin typeface="Arial" charset="0"/>
              </a:rPr>
              <a:t>(         )</a:t>
            </a:r>
            <a:endParaRPr lang="ja-JP" altLang="en-US"/>
          </a:p>
        </p:txBody>
      </p:sp>
      <p:sp>
        <p:nvSpPr>
          <p:cNvPr id="36888" name="テキスト ボックス 31"/>
          <p:cNvSpPr txBox="1">
            <a:spLocks noChangeArrowheads="1"/>
          </p:cNvSpPr>
          <p:nvPr/>
        </p:nvSpPr>
        <p:spPr bwMode="auto">
          <a:xfrm rot="-5400000">
            <a:off x="4586287" y="4484688"/>
            <a:ext cx="1393825" cy="400050"/>
          </a:xfrm>
          <a:prstGeom prst="rect">
            <a:avLst/>
          </a:prstGeom>
          <a:noFill/>
          <a:ln w="9525">
            <a:noFill/>
            <a:miter lim="800000"/>
            <a:headEnd/>
            <a:tailEnd/>
          </a:ln>
        </p:spPr>
        <p:txBody>
          <a:bodyPr wrap="none">
            <a:spAutoFit/>
          </a:bodyPr>
          <a:lstStyle/>
          <a:p>
            <a:r>
              <a:rPr lang="en-US" altLang="ja-JP" sz="2000"/>
              <a:t>Asymmetry</a:t>
            </a:r>
            <a:endParaRPr lang="ja-JP" altLang="en-US" sz="2000" baseline="-25000"/>
          </a:p>
        </p:txBody>
      </p:sp>
      <p:sp>
        <p:nvSpPr>
          <p:cNvPr id="36889" name="テキスト ボックス 32"/>
          <p:cNvSpPr txBox="1">
            <a:spLocks noChangeArrowheads="1"/>
          </p:cNvSpPr>
          <p:nvPr/>
        </p:nvSpPr>
        <p:spPr bwMode="auto">
          <a:xfrm rot="-5400000">
            <a:off x="5081588" y="2373313"/>
            <a:ext cx="882650" cy="400050"/>
          </a:xfrm>
          <a:prstGeom prst="rect">
            <a:avLst/>
          </a:prstGeom>
          <a:noFill/>
          <a:ln w="9525">
            <a:noFill/>
            <a:miter lim="800000"/>
            <a:headEnd/>
            <a:tailEnd/>
          </a:ln>
        </p:spPr>
        <p:txBody>
          <a:bodyPr wrap="none">
            <a:spAutoFit/>
          </a:bodyPr>
          <a:lstStyle/>
          <a:p>
            <a:r>
              <a:rPr lang="en-US" altLang="ja-JP" sz="2000"/>
              <a:t>Events</a:t>
            </a:r>
            <a:endParaRPr lang="ja-JP" altLang="en-US" sz="2000" baseline="-25000"/>
          </a:p>
        </p:txBody>
      </p:sp>
      <p:sp>
        <p:nvSpPr>
          <p:cNvPr id="36890" name="円/楕円 33"/>
          <p:cNvSpPr>
            <a:spLocks noChangeArrowheads="1"/>
          </p:cNvSpPr>
          <p:nvPr/>
        </p:nvSpPr>
        <p:spPr bwMode="auto">
          <a:xfrm>
            <a:off x="3938588" y="3005138"/>
            <a:ext cx="904875" cy="381000"/>
          </a:xfrm>
          <a:prstGeom prst="ellipse">
            <a:avLst/>
          </a:prstGeom>
          <a:noFill/>
          <a:ln w="28575" algn="ctr">
            <a:solidFill>
              <a:srgbClr val="FF00FF"/>
            </a:solidFill>
            <a:round/>
            <a:headEnd/>
            <a:tailEnd/>
          </a:ln>
        </p:spPr>
        <p:txBody>
          <a:bodyPr/>
          <a:lstStyle/>
          <a:p>
            <a:endParaRPr lang="en-US" altLang="ja-JP"/>
          </a:p>
        </p:txBody>
      </p:sp>
      <p:sp>
        <p:nvSpPr>
          <p:cNvPr id="36891" name="円/楕円 34"/>
          <p:cNvSpPr>
            <a:spLocks noChangeArrowheads="1"/>
          </p:cNvSpPr>
          <p:nvPr/>
        </p:nvSpPr>
        <p:spPr bwMode="auto">
          <a:xfrm>
            <a:off x="3990975" y="3800475"/>
            <a:ext cx="904875" cy="381000"/>
          </a:xfrm>
          <a:prstGeom prst="ellipse">
            <a:avLst/>
          </a:prstGeom>
          <a:noFill/>
          <a:ln w="28575" algn="ctr">
            <a:solidFill>
              <a:srgbClr val="FF00FF"/>
            </a:solidFill>
            <a:round/>
            <a:headEnd/>
            <a:tailEnd/>
          </a:ln>
        </p:spPr>
        <p:txBody>
          <a:bodyPr/>
          <a:lstStyle/>
          <a:p>
            <a:endParaRPr lang="en-US" altLang="ja-JP"/>
          </a:p>
        </p:txBody>
      </p:sp>
      <p:sp>
        <p:nvSpPr>
          <p:cNvPr id="8" name="テキスト ボックス 7"/>
          <p:cNvSpPr txBox="1"/>
          <p:nvPr/>
        </p:nvSpPr>
        <p:spPr>
          <a:xfrm>
            <a:off x="3779912" y="6334780"/>
            <a:ext cx="2016224" cy="523220"/>
          </a:xfrm>
          <a:prstGeom prst="rect">
            <a:avLst/>
          </a:prstGeom>
          <a:noFill/>
        </p:spPr>
        <p:txBody>
          <a:bodyPr wrap="square" rtlCol="0">
            <a:spAutoFit/>
          </a:bodyPr>
          <a:lstStyle/>
          <a:p>
            <a:r>
              <a:rPr kumimoji="1" lang="en-US" altLang="ja-JP" sz="2800" dirty="0" smtClean="0"/>
              <a:t>~20% error</a:t>
            </a:r>
            <a:endParaRPr kumimoji="1" lang="ja-JP" altLang="en-US" sz="2800" dirty="0"/>
          </a:p>
        </p:txBody>
      </p:sp>
    </p:spTree>
    <p:extLst>
      <p:ext uri="{BB962C8B-B14F-4D97-AF65-F5344CB8AC3E}">
        <p14:creationId xmlns:p14="http://schemas.microsoft.com/office/powerpoint/2010/main" val="7825090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796950"/>
          </a:xfrm>
        </p:spPr>
        <p:txBody>
          <a:bodyPr/>
          <a:lstStyle/>
          <a:p>
            <a:r>
              <a:rPr kumimoji="1" lang="en-US" altLang="ja-JP" dirty="0" smtClean="0"/>
              <a:t>Latest measurement of sin2</a:t>
            </a:r>
            <a:r>
              <a:rPr kumimoji="1" lang="en-US" altLang="ja-JP" dirty="0" smtClean="0">
                <a:latin typeface="Symbol" pitchFamily="18" charset="2"/>
              </a:rPr>
              <a:t>f</a:t>
            </a:r>
            <a:r>
              <a:rPr kumimoji="1" lang="en-US" altLang="ja-JP" baseline="-25000" dirty="0" smtClean="0">
                <a:latin typeface="Symbol" pitchFamily="18" charset="2"/>
              </a:rPr>
              <a:t>1</a:t>
            </a:r>
            <a:endParaRPr kumimoji="1" lang="ja-JP" altLang="en-US" baseline="-25000" dirty="0">
              <a:latin typeface="Symbol" pitchFamily="18" charset="2"/>
            </a:endParaRPr>
          </a:p>
        </p:txBody>
      </p:sp>
      <p:sp>
        <p:nvSpPr>
          <p:cNvPr id="3" name="スライド番号プレースホルダー 2"/>
          <p:cNvSpPr>
            <a:spLocks noGrp="1"/>
          </p:cNvSpPr>
          <p:nvPr>
            <p:ph type="sldNum" sz="quarter" idx="11"/>
          </p:nvPr>
        </p:nvSpPr>
        <p:spPr/>
        <p:txBody>
          <a:bodyPr/>
          <a:lstStyle/>
          <a:p>
            <a:pPr algn="r"/>
            <a:fld id="{D4C49B74-5DB2-4B03-B1D2-7F6A3C51C318}" type="slidenum">
              <a:rPr lang="en-US" smtClean="0">
                <a:solidFill>
                  <a:prstClr val="black"/>
                </a:solidFill>
              </a:rPr>
              <a:pPr algn="r"/>
              <a:t>22</a:t>
            </a:fld>
            <a:endParaRPr lang="en-US">
              <a:solidFill>
                <a:prstClr val="black"/>
              </a:solidFill>
            </a:endParaRPr>
          </a:p>
        </p:txBody>
      </p:sp>
      <p:pic>
        <p:nvPicPr>
          <p:cNvPr id="3287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76" y="908720"/>
            <a:ext cx="5681503"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870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2593"/>
          <a:stretch/>
        </p:blipFill>
        <p:spPr bwMode="auto">
          <a:xfrm>
            <a:off x="3707904" y="4437112"/>
            <a:ext cx="5373473" cy="230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2699792" y="6334780"/>
            <a:ext cx="3168352" cy="523220"/>
          </a:xfrm>
          <a:prstGeom prst="rect">
            <a:avLst/>
          </a:prstGeom>
          <a:noFill/>
        </p:spPr>
        <p:txBody>
          <a:bodyPr wrap="square" rtlCol="0">
            <a:spAutoFit/>
          </a:bodyPr>
          <a:lstStyle/>
          <a:p>
            <a:r>
              <a:rPr kumimoji="1" lang="en-US" altLang="ja-JP" sz="2800" dirty="0" smtClean="0"/>
              <a:t>Only ~5% error!!</a:t>
            </a:r>
            <a:endParaRPr kumimoji="1" lang="ja-JP" altLang="en-US" sz="2800" dirty="0"/>
          </a:p>
        </p:txBody>
      </p:sp>
    </p:spTree>
    <p:extLst>
      <p:ext uri="{BB962C8B-B14F-4D97-AF65-F5344CB8AC3E}">
        <p14:creationId xmlns:p14="http://schemas.microsoft.com/office/powerpoint/2010/main" val="25411948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7036" y="1628800"/>
            <a:ext cx="3861899"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lstStyle/>
          <a:p>
            <a:r>
              <a:rPr lang="en-US" altLang="ja-JP" dirty="0" smtClean="0"/>
              <a:t>Physics results a</a:t>
            </a:r>
            <a:r>
              <a:rPr kumimoji="1" lang="en-US" altLang="ja-JP" dirty="0" smtClean="0"/>
              <a:t>chieved by Belle</a:t>
            </a:r>
            <a:endParaRPr kumimoji="1" lang="ja-JP" altLang="en-US" dirty="0"/>
          </a:p>
        </p:txBody>
      </p:sp>
      <p:sp>
        <p:nvSpPr>
          <p:cNvPr id="5" name="コンテンツ プレースホルダー 4"/>
          <p:cNvSpPr>
            <a:spLocks noGrp="1"/>
          </p:cNvSpPr>
          <p:nvPr>
            <p:ph idx="1"/>
          </p:nvPr>
        </p:nvSpPr>
        <p:spPr/>
        <p:txBody>
          <a:bodyPr>
            <a:normAutofit fontScale="92500" lnSpcReduction="20000"/>
          </a:bodyPr>
          <a:lstStyle/>
          <a:p>
            <a:pPr marL="0" indent="0">
              <a:buNone/>
            </a:pPr>
            <a:r>
              <a:rPr lang="en-US" altLang="ja-JP" sz="3300" dirty="0"/>
              <a:t>Belle have made a wide variety of achievements over ~10 year running </a:t>
            </a:r>
            <a:r>
              <a:rPr lang="en-US" altLang="ja-JP" sz="3300" dirty="0" smtClean="0"/>
              <a:t>period:</a:t>
            </a:r>
          </a:p>
          <a:p>
            <a:pPr marL="0" indent="0">
              <a:buNone/>
            </a:pPr>
            <a:endParaRPr lang="en-US" altLang="ja-JP" sz="3000" dirty="0" smtClean="0"/>
          </a:p>
          <a:p>
            <a:r>
              <a:rPr lang="en-US" altLang="ja-JP" sz="2800" dirty="0">
                <a:solidFill>
                  <a:srgbClr val="FF0000"/>
                </a:solidFill>
              </a:rPr>
              <a:t>CKM </a:t>
            </a:r>
            <a:r>
              <a:rPr lang="en-US" altLang="ja-JP" sz="2800" dirty="0" smtClean="0">
                <a:solidFill>
                  <a:srgbClr val="FF0000"/>
                </a:solidFill>
              </a:rPr>
              <a:t>triangle measurements</a:t>
            </a:r>
            <a:r>
              <a:rPr lang="en-US" altLang="ja-JP" sz="2800" dirty="0" smtClean="0"/>
              <a:t> </a:t>
            </a:r>
            <a:endParaRPr lang="en-US" altLang="ja-JP" sz="2800" dirty="0"/>
          </a:p>
          <a:p>
            <a:pPr lvl="1"/>
            <a:r>
              <a:rPr lang="en-US" altLang="ja-JP" sz="2400" dirty="0"/>
              <a:t>Matrix </a:t>
            </a:r>
            <a:r>
              <a:rPr lang="en-US" altLang="ja-JP" sz="2400" dirty="0" smtClean="0"/>
              <a:t>elements, Unitary </a:t>
            </a:r>
            <a:r>
              <a:rPr lang="en-US" altLang="ja-JP" sz="2400" dirty="0"/>
              <a:t>triangle </a:t>
            </a:r>
            <a:r>
              <a:rPr lang="en-US" altLang="ja-JP" sz="2400" dirty="0" smtClean="0"/>
              <a:t>angles </a:t>
            </a:r>
          </a:p>
          <a:p>
            <a:r>
              <a:rPr lang="en-US" altLang="ja-JP" sz="2800" dirty="0" smtClean="0">
                <a:solidFill>
                  <a:srgbClr val="FF0000"/>
                </a:solidFill>
              </a:rPr>
              <a:t>Direct </a:t>
            </a:r>
            <a:r>
              <a:rPr lang="en-US" altLang="ja-JP" sz="2800" dirty="0">
                <a:solidFill>
                  <a:srgbClr val="FF0000"/>
                </a:solidFill>
              </a:rPr>
              <a:t>CP violation</a:t>
            </a:r>
            <a:r>
              <a:rPr lang="en-US" altLang="ja-JP" sz="2800" dirty="0"/>
              <a:t>: </a:t>
            </a:r>
          </a:p>
          <a:p>
            <a:pPr lvl="1"/>
            <a:r>
              <a:rPr lang="en-US" altLang="ja-JP" dirty="0" smtClean="0"/>
              <a:t>B</a:t>
            </a:r>
            <a:r>
              <a:rPr lang="en-US" altLang="ja-JP" dirty="0" smtClean="0">
                <a:sym typeface="Wingdings" pitchFamily="2" charset="2"/>
              </a:rPr>
              <a:t></a:t>
            </a:r>
            <a:r>
              <a:rPr lang="en-US" altLang="ja-JP" dirty="0" smtClean="0"/>
              <a:t> K+ </a:t>
            </a:r>
            <a:r>
              <a:rPr lang="en-US" altLang="ja-JP" dirty="0" smtClean="0">
                <a:latin typeface="Symbol" pitchFamily="18" charset="2"/>
              </a:rPr>
              <a:t>p-, </a:t>
            </a:r>
            <a:r>
              <a:rPr lang="en-US" altLang="ja-JP" dirty="0" err="1"/>
              <a:t>B</a:t>
            </a:r>
            <a:r>
              <a:rPr lang="en-US" altLang="ja-JP" dirty="0" err="1" smtClean="0">
                <a:latin typeface="Symbol" pitchFamily="18" charset="2"/>
                <a:sym typeface="Wingdings" pitchFamily="2" charset="2"/>
              </a:rPr>
              <a:t></a:t>
            </a:r>
            <a:r>
              <a:rPr lang="en-US" altLang="ja-JP" dirty="0" err="1" smtClean="0">
                <a:latin typeface="Symbol" pitchFamily="18" charset="2"/>
              </a:rPr>
              <a:t>p+p</a:t>
            </a:r>
            <a:r>
              <a:rPr lang="en-US" altLang="ja-JP" smtClean="0">
                <a:latin typeface="Symbol" pitchFamily="18" charset="2"/>
              </a:rPr>
              <a:t>-</a:t>
            </a:r>
            <a:endParaRPr lang="en-US" altLang="ja-JP" dirty="0" smtClean="0">
              <a:latin typeface="Symbol" pitchFamily="18" charset="2"/>
            </a:endParaRPr>
          </a:p>
          <a:p>
            <a:r>
              <a:rPr lang="en-US" altLang="ja-JP" sz="2800" dirty="0" smtClean="0">
                <a:solidFill>
                  <a:srgbClr val="FF0000"/>
                </a:solidFill>
              </a:rPr>
              <a:t>New </a:t>
            </a:r>
            <a:r>
              <a:rPr lang="en-US" altLang="ja-JP" sz="2800" dirty="0" err="1" smtClean="0">
                <a:solidFill>
                  <a:srgbClr val="FF0000"/>
                </a:solidFill>
              </a:rPr>
              <a:t>hadronic</a:t>
            </a:r>
            <a:r>
              <a:rPr lang="en-US" altLang="ja-JP" sz="2800" dirty="0" smtClean="0">
                <a:solidFill>
                  <a:srgbClr val="FF0000"/>
                </a:solidFill>
              </a:rPr>
              <a:t> states</a:t>
            </a:r>
            <a:r>
              <a:rPr lang="en-US" altLang="ja-JP" sz="3000" dirty="0" smtClean="0"/>
              <a:t>:</a:t>
            </a:r>
            <a:endParaRPr lang="en-US" altLang="ja-JP" sz="3000" dirty="0"/>
          </a:p>
          <a:p>
            <a:pPr lvl="1"/>
            <a:r>
              <a:rPr kumimoji="1" lang="en-US" altLang="ja-JP" sz="2400" dirty="0" smtClean="0"/>
              <a:t>X, Y, Z mesons</a:t>
            </a:r>
          </a:p>
          <a:p>
            <a:r>
              <a:rPr lang="en-US" altLang="ja-JP" sz="2800" dirty="0" smtClean="0">
                <a:solidFill>
                  <a:srgbClr val="FF0000"/>
                </a:solidFill>
              </a:rPr>
              <a:t>Rare probes of new physics</a:t>
            </a:r>
          </a:p>
          <a:p>
            <a:pPr lvl="1"/>
            <a:r>
              <a:rPr lang="en-US" altLang="ja-JP" sz="2600" dirty="0" err="1">
                <a:sym typeface="Wingdings" pitchFamily="2" charset="2"/>
              </a:rPr>
              <a:t>b</a:t>
            </a:r>
            <a:r>
              <a:rPr lang="en-US" altLang="ja-JP" sz="2600" dirty="0" err="1" smtClean="0">
                <a:sym typeface="Wingdings" pitchFamily="2" charset="2"/>
              </a:rPr>
              <a:t>s</a:t>
            </a:r>
            <a:r>
              <a:rPr lang="en-US" altLang="ja-JP" sz="2600" dirty="0" smtClean="0">
                <a:sym typeface="Wingdings" pitchFamily="2" charset="2"/>
              </a:rPr>
              <a:t> </a:t>
            </a:r>
            <a:r>
              <a:rPr lang="en-US" altLang="ja-JP" sz="2600" dirty="0" smtClean="0">
                <a:latin typeface="Symbol" pitchFamily="18" charset="2"/>
                <a:sym typeface="Wingdings" pitchFamily="2" charset="2"/>
              </a:rPr>
              <a:t>g</a:t>
            </a:r>
            <a:r>
              <a:rPr lang="en-US" altLang="ja-JP" sz="2600" dirty="0" smtClean="0">
                <a:sym typeface="Wingdings" pitchFamily="2" charset="2"/>
              </a:rPr>
              <a:t>, </a:t>
            </a:r>
            <a:r>
              <a:rPr lang="en-US" altLang="ja-JP" sz="2600" dirty="0" err="1" smtClean="0">
                <a:sym typeface="Wingdings" pitchFamily="2" charset="2"/>
              </a:rPr>
              <a:t>bs</a:t>
            </a:r>
            <a:r>
              <a:rPr lang="en-US" altLang="ja-JP" sz="2600" dirty="0" smtClean="0">
                <a:sym typeface="Wingdings" pitchFamily="2" charset="2"/>
              </a:rPr>
              <a:t> </a:t>
            </a:r>
            <a:r>
              <a:rPr lang="en-US" altLang="ja-JP" sz="2600" dirty="0" err="1" smtClean="0">
                <a:sym typeface="Wingdings" pitchFamily="2" charset="2"/>
              </a:rPr>
              <a:t>l+l</a:t>
            </a:r>
            <a:r>
              <a:rPr lang="en-US" altLang="ja-JP" sz="2600" dirty="0" smtClean="0">
                <a:sym typeface="Wingdings" pitchFamily="2" charset="2"/>
              </a:rPr>
              <a:t>-</a:t>
            </a:r>
            <a:endParaRPr kumimoji="1" lang="ja-JP" altLang="en-US" sz="2600" dirty="0"/>
          </a:p>
        </p:txBody>
      </p:sp>
      <p:pic>
        <p:nvPicPr>
          <p:cNvPr id="7" name="図 6" descr="08_12_sthlm.jpg"/>
          <p:cNvPicPr>
            <a:picLocks noChangeAspect="1"/>
          </p:cNvPicPr>
          <p:nvPr/>
        </p:nvPicPr>
        <p:blipFill rotWithShape="1">
          <a:blip r:embed="rId3" cstate="print">
            <a:extLst>
              <a:ext uri="{28A0092B-C50C-407E-A947-70E740481C1C}">
                <a14:useLocalDpi xmlns:a14="http://schemas.microsoft.com/office/drawing/2010/main" val="0"/>
              </a:ext>
            </a:extLst>
          </a:blip>
          <a:srcRect l="11558" r="18529"/>
          <a:stretch/>
        </p:blipFill>
        <p:spPr bwMode="auto">
          <a:xfrm>
            <a:off x="6660232" y="4725144"/>
            <a:ext cx="1953564"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p:nvSpPr>
        <p:spPr>
          <a:xfrm>
            <a:off x="5220072" y="5733256"/>
            <a:ext cx="1368152" cy="646331"/>
          </a:xfrm>
          <a:prstGeom prst="rect">
            <a:avLst/>
          </a:prstGeom>
          <a:noFill/>
        </p:spPr>
        <p:txBody>
          <a:bodyPr wrap="square" rtlCol="0">
            <a:spAutoFit/>
          </a:bodyPr>
          <a:lstStyle/>
          <a:p>
            <a:r>
              <a:rPr kumimoji="1" lang="en-US" altLang="ja-JP" dirty="0" smtClean="0"/>
              <a:t>2008 physics </a:t>
            </a:r>
            <a:r>
              <a:rPr lang="en-US" altLang="ja-JP" dirty="0" smtClean="0"/>
              <a:t>N</a:t>
            </a:r>
            <a:r>
              <a:rPr kumimoji="1" lang="en-US" altLang="ja-JP" dirty="0" smtClean="0"/>
              <a:t>obel prize</a:t>
            </a:r>
            <a:endParaRPr kumimoji="1" lang="ja-JP" altLang="en-US" dirty="0"/>
          </a:p>
        </p:txBody>
      </p:sp>
    </p:spTree>
    <p:extLst>
      <p:ext uri="{BB962C8B-B14F-4D97-AF65-F5344CB8AC3E}">
        <p14:creationId xmlns:p14="http://schemas.microsoft.com/office/powerpoint/2010/main" val="17837168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2771" y="185057"/>
            <a:ext cx="8305800" cy="500743"/>
          </a:xfrm>
        </p:spPr>
        <p:txBody>
          <a:bodyPr>
            <a:noAutofit/>
          </a:bodyPr>
          <a:lstStyle/>
          <a:p>
            <a:r>
              <a:rPr kumimoji="1" lang="en-US" altLang="ja-JP" sz="3200" b="1" dirty="0" smtClean="0">
                <a:solidFill>
                  <a:schemeClr val="tx1"/>
                </a:solidFill>
              </a:rPr>
              <a:t>The last beam abort of KEKB on June 30, 2010</a:t>
            </a:r>
            <a:endParaRPr kumimoji="1" lang="ja-JP" altLang="en-US" sz="3200" b="1" dirty="0">
              <a:solidFill>
                <a:schemeClr val="tx1"/>
              </a:solidFill>
            </a:endParaRPr>
          </a:p>
        </p:txBody>
      </p:sp>
      <p:sp>
        <p:nvSpPr>
          <p:cNvPr id="3" name="スライド番号プレースホルダ 2"/>
          <p:cNvSpPr>
            <a:spLocks noGrp="1"/>
          </p:cNvSpPr>
          <p:nvPr>
            <p:ph type="sldNum" sz="quarter" idx="11"/>
          </p:nvPr>
        </p:nvSpPr>
        <p:spPr/>
        <p:txBody>
          <a:bodyPr/>
          <a:lstStyle/>
          <a:p>
            <a:pPr algn="r"/>
            <a:fld id="{D4C49B74-5DB2-4B03-B1D2-7F6A3C51C318}" type="slidenum">
              <a:rPr lang="en-US" smtClean="0">
                <a:solidFill>
                  <a:prstClr val="black"/>
                </a:solidFill>
              </a:rPr>
              <a:pPr algn="r"/>
              <a:t>24</a:t>
            </a:fld>
            <a:endParaRPr lang="en-US" dirty="0">
              <a:solidFill>
                <a:prstClr val="black"/>
              </a:solidFill>
            </a:endParaRPr>
          </a:p>
        </p:txBody>
      </p:sp>
      <p:pic>
        <p:nvPicPr>
          <p:cNvPr id="81924" name="Picture 4" descr="http://belle.kek.jp/secured/bgmpdf/2010/0701/DSC_2387_2389.jpg"/>
          <p:cNvPicPr>
            <a:picLocks noChangeAspect="1" noChangeArrowheads="1"/>
          </p:cNvPicPr>
          <p:nvPr/>
        </p:nvPicPr>
        <p:blipFill>
          <a:blip r:embed="rId3" cstate="print"/>
          <a:srcRect/>
          <a:stretch>
            <a:fillRect/>
          </a:stretch>
        </p:blipFill>
        <p:spPr bwMode="auto">
          <a:xfrm>
            <a:off x="-36512" y="764704"/>
            <a:ext cx="9214490" cy="3096344"/>
          </a:xfrm>
          <a:prstGeom prst="rect">
            <a:avLst/>
          </a:prstGeom>
          <a:noFill/>
        </p:spPr>
      </p:pic>
      <p:sp>
        <p:nvSpPr>
          <p:cNvPr id="6" name="テキスト ボックス 5"/>
          <p:cNvSpPr txBox="1"/>
          <p:nvPr/>
        </p:nvSpPr>
        <p:spPr>
          <a:xfrm>
            <a:off x="5076056" y="5541039"/>
            <a:ext cx="3309560" cy="1200329"/>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kumimoji="1" lang="en-US" altLang="ja-JP" dirty="0" smtClean="0"/>
              <a:t>First physics run on June 2, 1999</a:t>
            </a:r>
          </a:p>
          <a:p>
            <a:r>
              <a:rPr lang="en-US" altLang="ja-JP" dirty="0" smtClean="0"/>
              <a:t>Last physics run on June 30, 2010</a:t>
            </a:r>
          </a:p>
          <a:p>
            <a:r>
              <a:rPr kumimoji="1" lang="en-US" altLang="ja-JP" dirty="0" err="1" smtClean="0"/>
              <a:t>L</a:t>
            </a:r>
            <a:r>
              <a:rPr kumimoji="1" lang="en-US" altLang="ja-JP" baseline="-25000" dirty="0" err="1" smtClean="0"/>
              <a:t>peak</a:t>
            </a:r>
            <a:r>
              <a:rPr kumimoji="1" lang="en-US" altLang="ja-JP" dirty="0" smtClean="0"/>
              <a:t> = 2.1x10</a:t>
            </a:r>
            <a:r>
              <a:rPr kumimoji="1" lang="en-US" altLang="ja-JP" baseline="30000" dirty="0" smtClean="0"/>
              <a:t>34</a:t>
            </a:r>
            <a:r>
              <a:rPr kumimoji="1" lang="en-US" altLang="ja-JP" dirty="0" smtClean="0"/>
              <a:t>/cm</a:t>
            </a:r>
            <a:r>
              <a:rPr kumimoji="1" lang="en-US" altLang="ja-JP" baseline="30000" dirty="0" smtClean="0"/>
              <a:t>2</a:t>
            </a:r>
            <a:r>
              <a:rPr kumimoji="1" lang="en-US" altLang="ja-JP" dirty="0" smtClean="0"/>
              <a:t>/s</a:t>
            </a:r>
          </a:p>
          <a:p>
            <a:r>
              <a:rPr lang="en-US" altLang="ja-JP" dirty="0" smtClean="0"/>
              <a:t>L &gt; 1ab</a:t>
            </a:r>
            <a:r>
              <a:rPr lang="en-US" altLang="ja-JP" baseline="30000" dirty="0" smtClean="0"/>
              <a:t>-1</a:t>
            </a:r>
          </a:p>
        </p:txBody>
      </p:sp>
      <p:pic>
        <p:nvPicPr>
          <p:cNvPr id="81926" name="Picture 6" descr="http://www-acc.kek.jp/KEKB/History/LumUpdate.gif"/>
          <p:cNvPicPr>
            <a:picLocks noChangeAspect="1" noChangeArrowheads="1"/>
          </p:cNvPicPr>
          <p:nvPr/>
        </p:nvPicPr>
        <p:blipFill>
          <a:blip r:embed="rId4" cstate="print"/>
          <a:srcRect/>
          <a:stretch>
            <a:fillRect/>
          </a:stretch>
        </p:blipFill>
        <p:spPr bwMode="auto">
          <a:xfrm>
            <a:off x="0" y="3861048"/>
            <a:ext cx="4551166" cy="2996952"/>
          </a:xfrm>
          <a:prstGeom prst="rect">
            <a:avLst/>
          </a:prstGeom>
          <a:noFill/>
        </p:spPr>
      </p:pic>
      <p:pic>
        <p:nvPicPr>
          <p:cNvPr id="7" name="図 6" descr="dsc_0302.jpg"/>
          <p:cNvPicPr>
            <a:picLocks noChangeAspect="1"/>
          </p:cNvPicPr>
          <p:nvPr/>
        </p:nvPicPr>
        <p:blipFill>
          <a:blip r:embed="rId5" cstate="print"/>
          <a:srcRect l="1681" t="23078" r="829" b="16250"/>
          <a:stretch>
            <a:fillRect/>
          </a:stretch>
        </p:blipFill>
        <p:spPr>
          <a:xfrm>
            <a:off x="4788024" y="3740839"/>
            <a:ext cx="4176464" cy="1728192"/>
          </a:xfrm>
          <a:prstGeom prst="rect">
            <a:avLst/>
          </a:prstGeom>
        </p:spPr>
      </p:pic>
    </p:spTree>
    <p:extLst>
      <p:ext uri="{BB962C8B-B14F-4D97-AF65-F5344CB8AC3E}">
        <p14:creationId xmlns:p14="http://schemas.microsoft.com/office/powerpoint/2010/main" val="40961114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28662" y="1285860"/>
            <a:ext cx="7587655" cy="4154984"/>
          </a:xfrm>
          <a:prstGeom prst="rect">
            <a:avLst/>
          </a:prstGeom>
          <a:noFill/>
        </p:spPr>
        <p:txBody>
          <a:bodyPr wrap="none" rtlCol="0">
            <a:spAutoFit/>
          </a:bodyPr>
          <a:lstStyle/>
          <a:p>
            <a:r>
              <a:rPr kumimoji="1" lang="en-US" altLang="ja-JP" sz="4400" dirty="0" smtClean="0"/>
              <a:t>Happy end of a story,</a:t>
            </a:r>
          </a:p>
          <a:p>
            <a:endParaRPr lang="en-US" altLang="ja-JP" sz="4400" dirty="0" smtClean="0"/>
          </a:p>
          <a:p>
            <a:endParaRPr kumimoji="1" lang="en-US" altLang="ja-JP" sz="4400" dirty="0" smtClean="0"/>
          </a:p>
          <a:p>
            <a:endParaRPr lang="en-US" altLang="ja-JP" sz="4400" dirty="0" smtClean="0"/>
          </a:p>
          <a:p>
            <a:endParaRPr kumimoji="1" lang="en-US" altLang="ja-JP" sz="4400" dirty="0" smtClean="0"/>
          </a:p>
          <a:p>
            <a:r>
              <a:rPr lang="en-US" altLang="ja-JP" sz="4400" dirty="0" smtClean="0"/>
              <a:t>but not the end of the B-factory.</a:t>
            </a:r>
          </a:p>
        </p:txBody>
      </p:sp>
    </p:spTree>
    <p:extLst>
      <p:ext uri="{BB962C8B-B14F-4D97-AF65-F5344CB8AC3E}">
        <p14:creationId xmlns:p14="http://schemas.microsoft.com/office/powerpoint/2010/main" val="35516863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フローチャート : 組合せ 26"/>
          <p:cNvSpPr/>
          <p:nvPr/>
        </p:nvSpPr>
        <p:spPr>
          <a:xfrm rot="10800000">
            <a:off x="2339752" y="4356000"/>
            <a:ext cx="4392488" cy="1296000"/>
          </a:xfrm>
          <a:prstGeom prst="flowChartMerge">
            <a:avLst/>
          </a:prstGeom>
          <a:gradFill>
            <a:gsLst>
              <a:gs pos="0">
                <a:schemeClr val="accent1">
                  <a:lumMod val="60000"/>
                  <a:lumOff val="40000"/>
                </a:schemeClr>
              </a:gs>
              <a:gs pos="100000">
                <a:schemeClr val="accent5">
                  <a:lumMod val="20000"/>
                  <a:lumOff val="80000"/>
                </a:schemeClr>
              </a:gs>
            </a:gsLst>
            <a:lin ang="16200000" scaled="1"/>
          </a:gra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sp>
        <p:nvSpPr>
          <p:cNvPr id="12" name="角丸四角形 11"/>
          <p:cNvSpPr/>
          <p:nvPr/>
        </p:nvSpPr>
        <p:spPr>
          <a:xfrm>
            <a:off x="251520" y="1988840"/>
            <a:ext cx="8640960" cy="2232248"/>
          </a:xfrm>
          <a:prstGeom prst="roundRect">
            <a:avLst/>
          </a:prstGeom>
          <a:solidFill>
            <a:schemeClr val="bg1"/>
          </a:solidFill>
          <a:ln w="53975">
            <a:solidFill>
              <a:schemeClr val="tx2">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sp>
        <p:nvSpPr>
          <p:cNvPr id="18" name="フローチャート : 組合せ 17"/>
          <p:cNvSpPr/>
          <p:nvPr/>
        </p:nvSpPr>
        <p:spPr>
          <a:xfrm>
            <a:off x="2339752" y="548680"/>
            <a:ext cx="4392488" cy="1368152"/>
          </a:xfrm>
          <a:prstGeom prst="flowChartMerge">
            <a:avLst/>
          </a:prstGeom>
          <a:gradFill>
            <a:gsLst>
              <a:gs pos="0">
                <a:schemeClr val="accent1">
                  <a:lumMod val="60000"/>
                  <a:lumOff val="40000"/>
                </a:schemeClr>
              </a:gs>
              <a:gs pos="100000">
                <a:schemeClr val="accent5">
                  <a:lumMod val="20000"/>
                  <a:lumOff val="80000"/>
                </a:schemeClr>
              </a:gs>
            </a:gsLst>
            <a:lin ang="16200000" scaled="1"/>
          </a:gra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sp>
        <p:nvSpPr>
          <p:cNvPr id="7" name="角丸四角形 6"/>
          <p:cNvSpPr/>
          <p:nvPr/>
        </p:nvSpPr>
        <p:spPr>
          <a:xfrm>
            <a:off x="6228184" y="1052736"/>
            <a:ext cx="2520280" cy="510778"/>
          </a:xfrm>
          <a:prstGeom prst="roundRect">
            <a:avLst/>
          </a:prstGeom>
          <a:gradFill>
            <a:gsLst>
              <a:gs pos="0">
                <a:schemeClr val="bg1">
                  <a:lumMod val="85000"/>
                </a:schemeClr>
              </a:gs>
              <a:gs pos="100000">
                <a:schemeClr val="bg1">
                  <a:lumMod val="75000"/>
                </a:schemeClr>
              </a:gs>
            </a:gsLst>
            <a:lin ang="16200000" scaled="1"/>
          </a:gra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2400" dirty="0" smtClean="0">
                <a:solidFill>
                  <a:schemeClr val="tx1"/>
                </a:solidFill>
              </a:rPr>
              <a:t>Mass hierarchy</a:t>
            </a:r>
            <a:endParaRPr kumimoji="1" lang="ja-JP" altLang="en-US" sz="2400" dirty="0">
              <a:solidFill>
                <a:schemeClr val="tx1"/>
              </a:solidFill>
            </a:endParaRPr>
          </a:p>
        </p:txBody>
      </p:sp>
      <p:sp>
        <p:nvSpPr>
          <p:cNvPr id="14" name="角丸四角形 13"/>
          <p:cNvSpPr/>
          <p:nvPr/>
        </p:nvSpPr>
        <p:spPr>
          <a:xfrm>
            <a:off x="467544" y="1052736"/>
            <a:ext cx="2520280" cy="510778"/>
          </a:xfrm>
          <a:prstGeom prst="roundRect">
            <a:avLst/>
          </a:prstGeom>
          <a:gradFill>
            <a:gsLst>
              <a:gs pos="0">
                <a:schemeClr val="bg1">
                  <a:lumMod val="85000"/>
                </a:schemeClr>
              </a:gs>
              <a:gs pos="100000">
                <a:schemeClr val="bg1">
                  <a:lumMod val="75000"/>
                </a:schemeClr>
              </a:gs>
            </a:gsLst>
            <a:lin ang="16200000" scaled="1"/>
          </a:gra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2400" dirty="0" smtClean="0">
                <a:solidFill>
                  <a:schemeClr val="tx1"/>
                </a:solidFill>
              </a:rPr>
              <a:t>Dark matter</a:t>
            </a:r>
            <a:endParaRPr kumimoji="1" lang="ja-JP" altLang="en-US" sz="2400" dirty="0">
              <a:solidFill>
                <a:schemeClr val="tx1"/>
              </a:solidFill>
            </a:endParaRPr>
          </a:p>
        </p:txBody>
      </p:sp>
      <p:sp>
        <p:nvSpPr>
          <p:cNvPr id="15" name="角丸四角形 14"/>
          <p:cNvSpPr/>
          <p:nvPr/>
        </p:nvSpPr>
        <p:spPr>
          <a:xfrm>
            <a:off x="323528" y="260648"/>
            <a:ext cx="2520280" cy="510778"/>
          </a:xfrm>
          <a:prstGeom prst="roundRect">
            <a:avLst/>
          </a:prstGeom>
          <a:gradFill>
            <a:gsLst>
              <a:gs pos="0">
                <a:schemeClr val="bg1">
                  <a:lumMod val="85000"/>
                </a:schemeClr>
              </a:gs>
              <a:gs pos="100000">
                <a:schemeClr val="bg1">
                  <a:lumMod val="75000"/>
                </a:schemeClr>
              </a:gs>
            </a:gsLst>
            <a:lin ang="16200000" scaled="1"/>
          </a:gra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2400" dirty="0" err="1" smtClean="0">
                <a:solidFill>
                  <a:schemeClr val="tx1"/>
                </a:solidFill>
              </a:rPr>
              <a:t>Baryogenesis</a:t>
            </a:r>
            <a:endParaRPr kumimoji="1" lang="ja-JP" altLang="en-US" sz="2400" dirty="0">
              <a:solidFill>
                <a:schemeClr val="tx1"/>
              </a:solidFill>
            </a:endParaRPr>
          </a:p>
        </p:txBody>
      </p:sp>
      <p:sp>
        <p:nvSpPr>
          <p:cNvPr id="16" name="角丸四角形 15"/>
          <p:cNvSpPr/>
          <p:nvPr/>
        </p:nvSpPr>
        <p:spPr>
          <a:xfrm>
            <a:off x="3347864" y="1268760"/>
            <a:ext cx="2520280" cy="510778"/>
          </a:xfrm>
          <a:prstGeom prst="roundRect">
            <a:avLst/>
          </a:prstGeom>
          <a:gradFill>
            <a:gsLst>
              <a:gs pos="0">
                <a:schemeClr val="bg1">
                  <a:lumMod val="85000"/>
                </a:schemeClr>
              </a:gs>
              <a:gs pos="100000">
                <a:schemeClr val="bg1">
                  <a:lumMod val="75000"/>
                </a:schemeClr>
              </a:gs>
            </a:gsLst>
            <a:lin ang="16200000" scaled="1"/>
          </a:gra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2400" dirty="0" smtClean="0">
                <a:solidFill>
                  <a:schemeClr val="tx1"/>
                </a:solidFill>
              </a:rPr>
              <a:t>Grand unification</a:t>
            </a:r>
            <a:endParaRPr kumimoji="1" lang="ja-JP" altLang="en-US" sz="2400" dirty="0">
              <a:solidFill>
                <a:schemeClr val="tx1"/>
              </a:solidFill>
            </a:endParaRPr>
          </a:p>
        </p:txBody>
      </p:sp>
      <p:sp>
        <p:nvSpPr>
          <p:cNvPr id="17" name="角丸四角形 16"/>
          <p:cNvSpPr/>
          <p:nvPr/>
        </p:nvSpPr>
        <p:spPr>
          <a:xfrm>
            <a:off x="6372200" y="260648"/>
            <a:ext cx="2520280" cy="510778"/>
          </a:xfrm>
          <a:prstGeom prst="roundRect">
            <a:avLst/>
          </a:prstGeom>
          <a:gradFill>
            <a:gsLst>
              <a:gs pos="0">
                <a:schemeClr val="bg1">
                  <a:lumMod val="85000"/>
                </a:schemeClr>
              </a:gs>
              <a:gs pos="100000">
                <a:schemeClr val="bg1">
                  <a:lumMod val="75000"/>
                </a:schemeClr>
              </a:gs>
            </a:gsLst>
            <a:lin ang="16200000" scaled="1"/>
          </a:gra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2400" dirty="0" smtClean="0">
                <a:solidFill>
                  <a:schemeClr val="tx1"/>
                </a:solidFill>
              </a:rPr>
              <a:t>Neutrino mass</a:t>
            </a:r>
            <a:endParaRPr kumimoji="1" lang="ja-JP" altLang="en-US" sz="2400" dirty="0">
              <a:solidFill>
                <a:schemeClr val="tx1"/>
              </a:solidFill>
            </a:endParaRPr>
          </a:p>
        </p:txBody>
      </p:sp>
      <p:sp>
        <p:nvSpPr>
          <p:cNvPr id="20" name="テキスト ボックス 19"/>
          <p:cNvSpPr txBox="1"/>
          <p:nvPr/>
        </p:nvSpPr>
        <p:spPr>
          <a:xfrm>
            <a:off x="611560" y="2132856"/>
            <a:ext cx="7992888" cy="646331"/>
          </a:xfrm>
          <a:prstGeom prst="rect">
            <a:avLst/>
          </a:prstGeom>
          <a:noFill/>
        </p:spPr>
        <p:txBody>
          <a:bodyPr wrap="square" rtlCol="0">
            <a:spAutoFit/>
          </a:bodyPr>
          <a:lstStyle/>
          <a:p>
            <a:r>
              <a:rPr kumimoji="1" lang="en-US" altLang="ja-JP" sz="3600" dirty="0" smtClean="0"/>
              <a:t>There must be New Physics @ </a:t>
            </a:r>
            <a:r>
              <a:rPr kumimoji="1" lang="en-US" altLang="ja-JP" sz="3600" dirty="0" err="1" smtClean="0"/>
              <a:t>TeV</a:t>
            </a:r>
            <a:r>
              <a:rPr kumimoji="1" lang="en-US" altLang="ja-JP" sz="3600" dirty="0" smtClean="0"/>
              <a:t> scale !! </a:t>
            </a:r>
            <a:endParaRPr kumimoji="1" lang="ja-JP" altLang="en-US" sz="3600" dirty="0"/>
          </a:p>
        </p:txBody>
      </p:sp>
      <p:sp>
        <p:nvSpPr>
          <p:cNvPr id="24" name="テキスト ボックス 23"/>
          <p:cNvSpPr txBox="1"/>
          <p:nvPr/>
        </p:nvSpPr>
        <p:spPr>
          <a:xfrm>
            <a:off x="467544" y="3142709"/>
            <a:ext cx="8208912" cy="646331"/>
          </a:xfrm>
          <a:prstGeom prst="rect">
            <a:avLst/>
          </a:prstGeom>
          <a:noFill/>
        </p:spPr>
        <p:txBody>
          <a:bodyPr wrap="square" rtlCol="0">
            <a:spAutoFit/>
          </a:bodyPr>
          <a:lstStyle/>
          <a:p>
            <a:r>
              <a:rPr lang="en-US" altLang="ja-JP" sz="2400" dirty="0" smtClean="0"/>
              <a:t>But                                                                                             , or else ?                             </a:t>
            </a:r>
            <a:r>
              <a:rPr kumimoji="1" lang="en-US" altLang="ja-JP" sz="3600" dirty="0" smtClean="0"/>
              <a:t>                                     </a:t>
            </a:r>
            <a:endParaRPr kumimoji="1" lang="ja-JP" altLang="en-US" sz="3600" dirty="0"/>
          </a:p>
        </p:txBody>
      </p:sp>
      <p:sp>
        <p:nvSpPr>
          <p:cNvPr id="33" name="角丸四角形 32"/>
          <p:cNvSpPr/>
          <p:nvPr/>
        </p:nvSpPr>
        <p:spPr>
          <a:xfrm>
            <a:off x="323528" y="4653136"/>
            <a:ext cx="8568952" cy="2016224"/>
          </a:xfrm>
          <a:prstGeom prst="roundRect">
            <a:avLst/>
          </a:prstGeom>
          <a:solidFill>
            <a:schemeClr val="bg1"/>
          </a:solidFill>
          <a:ln w="539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sp>
        <p:nvSpPr>
          <p:cNvPr id="35" name="テキスト ボックス 34"/>
          <p:cNvSpPr txBox="1"/>
          <p:nvPr/>
        </p:nvSpPr>
        <p:spPr>
          <a:xfrm>
            <a:off x="539552" y="4581128"/>
            <a:ext cx="8136904" cy="646331"/>
          </a:xfrm>
          <a:prstGeom prst="rect">
            <a:avLst/>
          </a:prstGeom>
          <a:noFill/>
        </p:spPr>
        <p:txBody>
          <a:bodyPr wrap="square" rtlCol="0">
            <a:spAutoFit/>
          </a:bodyPr>
          <a:lstStyle/>
          <a:p>
            <a:r>
              <a:rPr lang="en-US" altLang="ja-JP" sz="2400" dirty="0" smtClean="0">
                <a:solidFill>
                  <a:srgbClr val="FF0000"/>
                </a:solidFill>
              </a:rPr>
              <a:t>Flavor physics  :   key to identify the correct theory for NP        </a:t>
            </a:r>
            <a:r>
              <a:rPr lang="en-US" altLang="ja-JP" sz="2400" dirty="0" smtClean="0"/>
              <a:t>         </a:t>
            </a:r>
            <a:r>
              <a:rPr kumimoji="1" lang="en-US" altLang="ja-JP" sz="3600" dirty="0" smtClean="0"/>
              <a:t>                                     </a:t>
            </a:r>
            <a:endParaRPr kumimoji="1" lang="ja-JP" altLang="en-US" sz="3600" dirty="0"/>
          </a:p>
        </p:txBody>
      </p:sp>
      <p:grpSp>
        <p:nvGrpSpPr>
          <p:cNvPr id="2" name="グループ化 41"/>
          <p:cNvGrpSpPr/>
          <p:nvPr/>
        </p:nvGrpSpPr>
        <p:grpSpPr>
          <a:xfrm>
            <a:off x="1187624" y="2844000"/>
            <a:ext cx="1800000" cy="1188000"/>
            <a:chOff x="1187624" y="2844000"/>
            <a:chExt cx="1800000" cy="1188000"/>
          </a:xfrm>
        </p:grpSpPr>
        <p:sp>
          <p:nvSpPr>
            <p:cNvPr id="21" name="角丸四角形 20"/>
            <p:cNvSpPr/>
            <p:nvPr/>
          </p:nvSpPr>
          <p:spPr>
            <a:xfrm>
              <a:off x="1187624" y="2844000"/>
              <a:ext cx="1800000" cy="1188000"/>
            </a:xfrm>
            <a:prstGeom prst="roundRect">
              <a:avLst/>
            </a:prstGeom>
            <a:gradFill>
              <a:gsLst>
                <a:gs pos="0">
                  <a:schemeClr val="accent5">
                    <a:lumMod val="40000"/>
                    <a:lumOff val="60000"/>
                  </a:schemeClr>
                </a:gs>
                <a:gs pos="100000">
                  <a:schemeClr val="accent5">
                    <a:lumMod val="20000"/>
                    <a:lumOff val="80000"/>
                  </a:schemeClr>
                </a:gs>
              </a:gsLst>
              <a:lin ang="16200000" scaled="1"/>
            </a:gra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360000" rtlCol="0" anchor="ctr">
              <a:noAutofit/>
            </a:bodyPr>
            <a:lstStyle/>
            <a:p>
              <a:pPr algn="ctr"/>
              <a:r>
                <a:rPr lang="en-US" altLang="ja-JP" sz="2400" dirty="0" smtClean="0">
                  <a:solidFill>
                    <a:schemeClr val="tx1"/>
                  </a:solidFill>
                </a:rPr>
                <a:t>Super-</a:t>
              </a:r>
            </a:p>
            <a:p>
              <a:pPr algn="ctr"/>
              <a:r>
                <a:rPr lang="en-US" altLang="ja-JP" sz="2400" dirty="0" smtClean="0">
                  <a:solidFill>
                    <a:schemeClr val="tx1"/>
                  </a:solidFill>
                </a:rPr>
                <a:t>symmetry ?</a:t>
              </a:r>
            </a:p>
          </p:txBody>
        </p:sp>
        <p:graphicFrame>
          <p:nvGraphicFramePr>
            <p:cNvPr id="39" name="オブジェクト 38"/>
            <p:cNvGraphicFramePr>
              <a:graphicFrameLocks noChangeAspect="1"/>
            </p:cNvGraphicFramePr>
            <p:nvPr/>
          </p:nvGraphicFramePr>
          <p:xfrm>
            <a:off x="1617663" y="3633788"/>
            <a:ext cx="901700" cy="360362"/>
          </p:xfrm>
          <a:graphic>
            <a:graphicData uri="http://schemas.openxmlformats.org/presentationml/2006/ole">
              <mc:AlternateContent xmlns:mc="http://schemas.openxmlformats.org/markup-compatibility/2006">
                <mc:Choice xmlns:v="urn:schemas-microsoft-com:vml" Requires="v">
                  <p:oleObj spid="_x0000_s41298" name="Equation" r:id="rId3" imgW="507780" imgH="203112" progId="">
                    <p:embed/>
                  </p:oleObj>
                </mc:Choice>
                <mc:Fallback>
                  <p:oleObj name="Equation" r:id="rId3" imgW="507780" imgH="20311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663" y="3633788"/>
                          <a:ext cx="901700" cy="360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 name="グループ化 42"/>
          <p:cNvGrpSpPr/>
          <p:nvPr/>
        </p:nvGrpSpPr>
        <p:grpSpPr>
          <a:xfrm>
            <a:off x="3347864" y="2802745"/>
            <a:ext cx="1800000" cy="1270510"/>
            <a:chOff x="3347864" y="2802745"/>
            <a:chExt cx="1800000" cy="1270510"/>
          </a:xfrm>
        </p:grpSpPr>
        <p:sp>
          <p:nvSpPr>
            <p:cNvPr id="22" name="角丸四角形 21"/>
            <p:cNvSpPr/>
            <p:nvPr/>
          </p:nvSpPr>
          <p:spPr>
            <a:xfrm>
              <a:off x="3347864" y="2802745"/>
              <a:ext cx="1800000" cy="1270510"/>
            </a:xfrm>
            <a:prstGeom prst="roundRect">
              <a:avLst/>
            </a:prstGeom>
            <a:gradFill>
              <a:gsLst>
                <a:gs pos="0">
                  <a:schemeClr val="accent5">
                    <a:lumMod val="40000"/>
                    <a:lumOff val="60000"/>
                  </a:schemeClr>
                </a:gs>
                <a:gs pos="100000">
                  <a:schemeClr val="accent5">
                    <a:lumMod val="20000"/>
                    <a:lumOff val="80000"/>
                  </a:schemeClr>
                </a:gs>
              </a:gsLst>
              <a:lin ang="16200000" scaled="1"/>
            </a:gra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rIns="72000" bIns="360000" rtlCol="0" anchor="ctr">
              <a:spAutoFit/>
            </a:bodyPr>
            <a:lstStyle/>
            <a:p>
              <a:pPr algn="ctr"/>
              <a:r>
                <a:rPr lang="en-US" altLang="ja-JP" sz="2400" dirty="0" smtClean="0">
                  <a:solidFill>
                    <a:schemeClr val="tx1"/>
                  </a:solidFill>
                </a:rPr>
                <a:t>Extra-dimension ?</a:t>
              </a:r>
              <a:endParaRPr kumimoji="1" lang="ja-JP" altLang="en-US" sz="2400" dirty="0">
                <a:solidFill>
                  <a:schemeClr val="tx1"/>
                </a:solidFill>
              </a:endParaRPr>
            </a:p>
          </p:txBody>
        </p:sp>
        <p:graphicFrame>
          <p:nvGraphicFramePr>
            <p:cNvPr id="40964" name="Object 4"/>
            <p:cNvGraphicFramePr>
              <a:graphicFrameLocks noChangeAspect="1"/>
            </p:cNvGraphicFramePr>
            <p:nvPr/>
          </p:nvGraphicFramePr>
          <p:xfrm>
            <a:off x="3851920" y="3652838"/>
            <a:ext cx="720725" cy="314325"/>
          </p:xfrm>
          <a:graphic>
            <a:graphicData uri="http://schemas.openxmlformats.org/presentationml/2006/ole">
              <mc:AlternateContent xmlns:mc="http://schemas.openxmlformats.org/markup-compatibility/2006">
                <mc:Choice xmlns:v="urn:schemas-microsoft-com:vml" Requires="v">
                  <p:oleObj spid="_x0000_s41299" name="Equation" r:id="rId5" imgW="405872" imgH="177569" progId="">
                    <p:embed/>
                  </p:oleObj>
                </mc:Choice>
                <mc:Fallback>
                  <p:oleObj name="Equation" r:id="rId5" imgW="405872" imgH="177569"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920" y="3652838"/>
                          <a:ext cx="720725" cy="314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 name="グループ化 43"/>
          <p:cNvGrpSpPr/>
          <p:nvPr/>
        </p:nvGrpSpPr>
        <p:grpSpPr>
          <a:xfrm>
            <a:off x="5508104" y="2811681"/>
            <a:ext cx="1656184" cy="1270510"/>
            <a:chOff x="5508104" y="2761492"/>
            <a:chExt cx="1656184" cy="1270510"/>
          </a:xfrm>
        </p:grpSpPr>
        <p:sp>
          <p:nvSpPr>
            <p:cNvPr id="23" name="角丸四角形 22"/>
            <p:cNvSpPr/>
            <p:nvPr/>
          </p:nvSpPr>
          <p:spPr>
            <a:xfrm>
              <a:off x="5508104" y="2761492"/>
              <a:ext cx="1656184" cy="1270510"/>
            </a:xfrm>
            <a:prstGeom prst="roundRect">
              <a:avLst/>
            </a:prstGeom>
            <a:gradFill>
              <a:gsLst>
                <a:gs pos="0">
                  <a:schemeClr val="accent5">
                    <a:lumMod val="40000"/>
                    <a:lumOff val="60000"/>
                  </a:schemeClr>
                </a:gs>
                <a:gs pos="100000">
                  <a:schemeClr val="accent5">
                    <a:lumMod val="20000"/>
                    <a:lumOff val="80000"/>
                  </a:schemeClr>
                </a:gs>
              </a:gsLst>
              <a:lin ang="16200000" scaled="1"/>
            </a:gra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360000" rtlCol="0" anchor="ctr">
              <a:spAutoFit/>
            </a:bodyPr>
            <a:lstStyle/>
            <a:p>
              <a:pPr algn="ctr"/>
              <a:r>
                <a:rPr lang="en-US" altLang="ja-JP" sz="2400" dirty="0" smtClean="0">
                  <a:solidFill>
                    <a:schemeClr val="tx1"/>
                  </a:solidFill>
                </a:rPr>
                <a:t>Composite </a:t>
              </a:r>
            </a:p>
            <a:p>
              <a:pPr algn="ctr"/>
              <a:r>
                <a:rPr lang="en-US" altLang="ja-JP" sz="2400" dirty="0" smtClean="0">
                  <a:solidFill>
                    <a:schemeClr val="tx1"/>
                  </a:solidFill>
                </a:rPr>
                <a:t>Higgs ?</a:t>
              </a:r>
              <a:endParaRPr kumimoji="1" lang="ja-JP" altLang="en-US" sz="2400" dirty="0">
                <a:solidFill>
                  <a:schemeClr val="tx1"/>
                </a:solidFill>
              </a:endParaRPr>
            </a:p>
          </p:txBody>
        </p:sp>
        <p:graphicFrame>
          <p:nvGraphicFramePr>
            <p:cNvPr id="40965" name="Object 5"/>
            <p:cNvGraphicFramePr>
              <a:graphicFrameLocks noChangeAspect="1"/>
            </p:cNvGraphicFramePr>
            <p:nvPr/>
          </p:nvGraphicFramePr>
          <p:xfrm>
            <a:off x="5868144" y="3645024"/>
            <a:ext cx="900112" cy="358775"/>
          </p:xfrm>
          <a:graphic>
            <a:graphicData uri="http://schemas.openxmlformats.org/presentationml/2006/ole">
              <mc:AlternateContent xmlns:mc="http://schemas.openxmlformats.org/markup-compatibility/2006">
                <mc:Choice xmlns:v="urn:schemas-microsoft-com:vml" Requires="v">
                  <p:oleObj spid="_x0000_s41300" name="Equation" r:id="rId7" imgW="507780" imgH="203112" progId="">
                    <p:embed/>
                  </p:oleObj>
                </mc:Choice>
                <mc:Fallback>
                  <p:oleObj name="Equation" r:id="rId7" imgW="507780" imgH="203112"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8144" y="3645024"/>
                          <a:ext cx="900112"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6" name="角丸四角形 45"/>
          <p:cNvSpPr/>
          <p:nvPr/>
        </p:nvSpPr>
        <p:spPr>
          <a:xfrm>
            <a:off x="3131840" y="188640"/>
            <a:ext cx="2952328" cy="897683"/>
          </a:xfrm>
          <a:prstGeom prst="roundRect">
            <a:avLst/>
          </a:prstGeom>
          <a:gradFill>
            <a:gsLst>
              <a:gs pos="0">
                <a:schemeClr val="bg1">
                  <a:lumMod val="95000"/>
                </a:schemeClr>
              </a:gs>
              <a:gs pos="100000">
                <a:srgbClr val="E8E8E8"/>
              </a:gs>
            </a:gsLst>
            <a:lin ang="16200000" scaled="1"/>
          </a:gra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ctr">
            <a:spAutoFit/>
          </a:bodyPr>
          <a:lstStyle/>
          <a:p>
            <a:pPr algn="ctr"/>
            <a:r>
              <a:rPr lang="en-US" altLang="ja-JP" sz="2400" dirty="0" smtClean="0">
                <a:solidFill>
                  <a:schemeClr val="tx1"/>
                </a:solidFill>
              </a:rPr>
              <a:t>Evidences that </a:t>
            </a:r>
          </a:p>
          <a:p>
            <a:pPr algn="ctr"/>
            <a:r>
              <a:rPr lang="en-US" altLang="ja-JP" sz="2400" dirty="0" smtClean="0">
                <a:solidFill>
                  <a:schemeClr val="tx1"/>
                </a:solidFill>
              </a:rPr>
              <a:t>SM is incomplete</a:t>
            </a:r>
            <a:endParaRPr kumimoji="1" lang="ja-JP" altLang="en-US" sz="2400" dirty="0">
              <a:solidFill>
                <a:schemeClr val="tx1"/>
              </a:solidFill>
            </a:endParaRPr>
          </a:p>
        </p:txBody>
      </p:sp>
      <p:sp>
        <p:nvSpPr>
          <p:cNvPr id="37" name="角丸四角形 36"/>
          <p:cNvSpPr/>
          <p:nvPr/>
        </p:nvSpPr>
        <p:spPr>
          <a:xfrm>
            <a:off x="683568" y="5373216"/>
            <a:ext cx="2376264" cy="936104"/>
          </a:xfrm>
          <a:prstGeom prst="roundRect">
            <a:avLst/>
          </a:prstGeom>
          <a:gradFill>
            <a:gsLst>
              <a:gs pos="0">
                <a:schemeClr val="accent6">
                  <a:lumMod val="20000"/>
                  <a:lumOff val="80000"/>
                </a:schemeClr>
              </a:gs>
              <a:gs pos="100000">
                <a:schemeClr val="accent6">
                  <a:lumMod val="40000"/>
                  <a:lumOff val="60000"/>
                </a:schemeClr>
              </a:gs>
            </a:gsLst>
            <a:lin ang="16200000" scaled="1"/>
          </a:gra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46800" rtlCol="0" anchor="ctr">
            <a:noAutofit/>
          </a:bodyPr>
          <a:lstStyle/>
          <a:p>
            <a:pPr algn="ctr"/>
            <a:r>
              <a:rPr lang="en-US" altLang="ja-JP" sz="2400" dirty="0" smtClean="0">
                <a:solidFill>
                  <a:schemeClr val="tx1"/>
                </a:solidFill>
              </a:rPr>
              <a:t>B physics</a:t>
            </a:r>
          </a:p>
          <a:p>
            <a:pPr algn="ctr"/>
            <a:r>
              <a:rPr lang="en-US" altLang="ja-JP" sz="2400" dirty="0" smtClean="0">
                <a:solidFill>
                  <a:schemeClr val="tx1"/>
                </a:solidFill>
              </a:rPr>
              <a:t>CPV, FCNC, …</a:t>
            </a:r>
          </a:p>
        </p:txBody>
      </p:sp>
      <p:grpSp>
        <p:nvGrpSpPr>
          <p:cNvPr id="48" name="グループ化 47"/>
          <p:cNvGrpSpPr/>
          <p:nvPr/>
        </p:nvGrpSpPr>
        <p:grpSpPr>
          <a:xfrm>
            <a:off x="6228184" y="5373216"/>
            <a:ext cx="2376264" cy="936104"/>
            <a:chOff x="6228184" y="5157192"/>
            <a:chExt cx="2376264" cy="936104"/>
          </a:xfrm>
        </p:grpSpPr>
        <p:sp>
          <p:nvSpPr>
            <p:cNvPr id="43" name="角丸四角形 42"/>
            <p:cNvSpPr/>
            <p:nvPr/>
          </p:nvSpPr>
          <p:spPr>
            <a:xfrm>
              <a:off x="6228184" y="5157192"/>
              <a:ext cx="2376264" cy="936104"/>
            </a:xfrm>
            <a:prstGeom prst="roundRect">
              <a:avLst/>
            </a:prstGeom>
            <a:gradFill>
              <a:gsLst>
                <a:gs pos="0">
                  <a:schemeClr val="accent6">
                    <a:lumMod val="20000"/>
                    <a:lumOff val="80000"/>
                  </a:schemeClr>
                </a:gs>
                <a:gs pos="100000">
                  <a:schemeClr val="accent6">
                    <a:lumMod val="40000"/>
                    <a:lumOff val="60000"/>
                  </a:schemeClr>
                </a:gs>
              </a:gsLst>
              <a:lin ang="16200000" scaled="1"/>
            </a:gra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46800" rtlCol="0" anchor="ctr">
              <a:noAutofit/>
            </a:bodyPr>
            <a:lstStyle/>
            <a:p>
              <a:pPr algn="ctr"/>
              <a:r>
                <a:rPr lang="en-US" altLang="ja-JP" sz="2400" dirty="0" err="1" smtClean="0">
                  <a:solidFill>
                    <a:schemeClr val="tx1"/>
                  </a:solidFill>
                </a:rPr>
                <a:t>tauonic</a:t>
              </a:r>
              <a:r>
                <a:rPr lang="en-US" altLang="ja-JP" sz="2400" dirty="0" smtClean="0">
                  <a:solidFill>
                    <a:schemeClr val="tx1"/>
                  </a:solidFill>
                </a:rPr>
                <a:t> decays</a:t>
              </a:r>
            </a:p>
            <a:p>
              <a:pPr algn="ctr"/>
              <a:r>
                <a:rPr lang="en-US" altLang="ja-JP" sz="2400" dirty="0" smtClean="0">
                  <a:solidFill>
                    <a:schemeClr val="tx1"/>
                  </a:solidFill>
                </a:rPr>
                <a:t>  </a:t>
              </a:r>
            </a:p>
          </p:txBody>
        </p:sp>
        <p:graphicFrame>
          <p:nvGraphicFramePr>
            <p:cNvPr id="44" name="オブジェクト 43"/>
            <p:cNvGraphicFramePr>
              <a:graphicFrameLocks noChangeAspect="1"/>
            </p:cNvGraphicFramePr>
            <p:nvPr/>
          </p:nvGraphicFramePr>
          <p:xfrm>
            <a:off x="6804248" y="5662513"/>
            <a:ext cx="1285875" cy="358775"/>
          </p:xfrm>
          <a:graphic>
            <a:graphicData uri="http://schemas.openxmlformats.org/presentationml/2006/ole">
              <mc:AlternateContent xmlns:mc="http://schemas.openxmlformats.org/markup-compatibility/2006">
                <mc:Choice xmlns:v="urn:schemas-microsoft-com:vml" Requires="v">
                  <p:oleObj spid="_x0000_s41301" name="Equation" r:id="rId9" imgW="723586" imgH="203112" progId="">
                    <p:embed/>
                  </p:oleObj>
                </mc:Choice>
                <mc:Fallback>
                  <p:oleObj name="Equation" r:id="rId9" imgW="723586" imgH="203112"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04248" y="5662513"/>
                          <a:ext cx="1285875"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7" name="グループ化 46"/>
          <p:cNvGrpSpPr/>
          <p:nvPr/>
        </p:nvGrpSpPr>
        <p:grpSpPr>
          <a:xfrm>
            <a:off x="3419872" y="5373216"/>
            <a:ext cx="2376264" cy="936104"/>
            <a:chOff x="3419872" y="5157192"/>
            <a:chExt cx="2376264" cy="936104"/>
          </a:xfrm>
        </p:grpSpPr>
        <p:sp>
          <p:nvSpPr>
            <p:cNvPr id="42" name="角丸四角形 41"/>
            <p:cNvSpPr/>
            <p:nvPr/>
          </p:nvSpPr>
          <p:spPr>
            <a:xfrm>
              <a:off x="3419872" y="5157192"/>
              <a:ext cx="2376264" cy="936104"/>
            </a:xfrm>
            <a:prstGeom prst="roundRect">
              <a:avLst/>
            </a:prstGeom>
            <a:gradFill>
              <a:gsLst>
                <a:gs pos="0">
                  <a:schemeClr val="accent6">
                    <a:lumMod val="20000"/>
                    <a:lumOff val="80000"/>
                  </a:schemeClr>
                </a:gs>
                <a:gs pos="100000">
                  <a:schemeClr val="accent6">
                    <a:lumMod val="40000"/>
                    <a:lumOff val="60000"/>
                  </a:schemeClr>
                </a:gs>
              </a:gsLst>
              <a:lin ang="16200000" scaled="1"/>
            </a:gra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46800" rtlCol="0" anchor="ctr">
              <a:noAutofit/>
            </a:bodyPr>
            <a:lstStyle/>
            <a:p>
              <a:pPr algn="ctr"/>
              <a:r>
                <a:rPr lang="en-US" altLang="ja-JP" sz="2400" dirty="0" smtClean="0">
                  <a:solidFill>
                    <a:schemeClr val="tx1"/>
                  </a:solidFill>
                </a:rPr>
                <a:t>LFV</a:t>
              </a:r>
            </a:p>
            <a:p>
              <a:pPr algn="ctr"/>
              <a:r>
                <a:rPr lang="en-US" altLang="ja-JP" sz="2400" dirty="0" smtClean="0">
                  <a:solidFill>
                    <a:schemeClr val="tx1"/>
                  </a:solidFill>
                </a:rPr>
                <a:t>  </a:t>
              </a:r>
            </a:p>
          </p:txBody>
        </p:sp>
        <p:graphicFrame>
          <p:nvGraphicFramePr>
            <p:cNvPr id="41991" name="Object 7"/>
            <p:cNvGraphicFramePr>
              <a:graphicFrameLocks noChangeAspect="1"/>
            </p:cNvGraphicFramePr>
            <p:nvPr/>
          </p:nvGraphicFramePr>
          <p:xfrm>
            <a:off x="4100438" y="5729188"/>
            <a:ext cx="1263650" cy="292100"/>
          </p:xfrm>
          <a:graphic>
            <a:graphicData uri="http://schemas.openxmlformats.org/presentationml/2006/ole">
              <mc:AlternateContent xmlns:mc="http://schemas.openxmlformats.org/markup-compatibility/2006">
                <mc:Choice xmlns:v="urn:schemas-microsoft-com:vml" Requires="v">
                  <p:oleObj spid="_x0000_s41302" name="Equation" r:id="rId11" imgW="710891" imgH="165028" progId="">
                    <p:embed/>
                  </p:oleObj>
                </mc:Choice>
                <mc:Fallback>
                  <p:oleObj name="Equation" r:id="rId11" imgW="710891" imgH="165028"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00438" y="5729188"/>
                          <a:ext cx="1263650"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1" name="下矢印 50"/>
          <p:cNvSpPr/>
          <p:nvPr/>
        </p:nvSpPr>
        <p:spPr>
          <a:xfrm rot="10544519">
            <a:off x="624614" y="833071"/>
            <a:ext cx="523301" cy="4401751"/>
          </a:xfrm>
          <a:prstGeom prst="downArrow">
            <a:avLst>
              <a:gd name="adj1" fmla="val 30355"/>
              <a:gd name="adj2" fmla="val 50000"/>
            </a:avLst>
          </a:prstGeom>
          <a:gradFill>
            <a:gsLst>
              <a:gs pos="0">
                <a:srgbClr val="43FFB7">
                  <a:alpha val="59000"/>
                </a:srgbClr>
              </a:gs>
              <a:gs pos="100000">
                <a:schemeClr val="bg1"/>
              </a:gs>
            </a:gsLst>
            <a:lin ang="16200000" scaled="1"/>
          </a:grad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sp>
        <p:nvSpPr>
          <p:cNvPr id="52" name="下矢印 51"/>
          <p:cNvSpPr/>
          <p:nvPr/>
        </p:nvSpPr>
        <p:spPr>
          <a:xfrm rot="10800000">
            <a:off x="1547664" y="1628800"/>
            <a:ext cx="523301" cy="3551007"/>
          </a:xfrm>
          <a:prstGeom prst="downArrow">
            <a:avLst>
              <a:gd name="adj1" fmla="val 30355"/>
              <a:gd name="adj2" fmla="val 50000"/>
            </a:avLst>
          </a:prstGeom>
          <a:gradFill>
            <a:gsLst>
              <a:gs pos="0">
                <a:srgbClr val="43FFB7">
                  <a:alpha val="59000"/>
                </a:srgbClr>
              </a:gs>
              <a:gs pos="100000">
                <a:schemeClr val="bg1"/>
              </a:gs>
            </a:gsLst>
            <a:lin ang="16200000" scaled="1"/>
          </a:grad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sp>
        <p:nvSpPr>
          <p:cNvPr id="53" name="下矢印 52"/>
          <p:cNvSpPr/>
          <p:nvPr/>
        </p:nvSpPr>
        <p:spPr>
          <a:xfrm rot="11943969">
            <a:off x="2764896" y="1762160"/>
            <a:ext cx="523301" cy="3550975"/>
          </a:xfrm>
          <a:prstGeom prst="downArrow">
            <a:avLst>
              <a:gd name="adj1" fmla="val 30355"/>
              <a:gd name="adj2" fmla="val 50000"/>
            </a:avLst>
          </a:prstGeom>
          <a:gradFill>
            <a:gsLst>
              <a:gs pos="0">
                <a:srgbClr val="43FFB7">
                  <a:alpha val="59000"/>
                </a:srgbClr>
              </a:gs>
              <a:gs pos="100000">
                <a:schemeClr val="bg1"/>
              </a:gs>
            </a:gsLst>
            <a:lin ang="16200000" scaled="1"/>
          </a:grad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sp>
        <p:nvSpPr>
          <p:cNvPr id="54" name="下矢印 53"/>
          <p:cNvSpPr/>
          <p:nvPr/>
        </p:nvSpPr>
        <p:spPr>
          <a:xfrm rot="10800000">
            <a:off x="4283967" y="1916831"/>
            <a:ext cx="523301" cy="3271359"/>
          </a:xfrm>
          <a:prstGeom prst="downArrow">
            <a:avLst>
              <a:gd name="adj1" fmla="val 30355"/>
              <a:gd name="adj2" fmla="val 50000"/>
            </a:avLst>
          </a:prstGeom>
          <a:gradFill>
            <a:gsLst>
              <a:gs pos="0">
                <a:srgbClr val="43FFB7">
                  <a:alpha val="59000"/>
                </a:srgbClr>
              </a:gs>
              <a:gs pos="100000">
                <a:schemeClr val="bg1"/>
              </a:gs>
            </a:gsLst>
            <a:lin ang="16200000" scaled="1"/>
          </a:grad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sp>
        <p:nvSpPr>
          <p:cNvPr id="55" name="下矢印 54"/>
          <p:cNvSpPr/>
          <p:nvPr/>
        </p:nvSpPr>
        <p:spPr>
          <a:xfrm rot="12252347">
            <a:off x="5824194" y="683671"/>
            <a:ext cx="523301" cy="4717646"/>
          </a:xfrm>
          <a:prstGeom prst="downArrow">
            <a:avLst>
              <a:gd name="adj1" fmla="val 30355"/>
              <a:gd name="adj2" fmla="val 50000"/>
            </a:avLst>
          </a:prstGeom>
          <a:gradFill>
            <a:gsLst>
              <a:gs pos="0">
                <a:srgbClr val="43FFB7">
                  <a:alpha val="59000"/>
                </a:srgbClr>
              </a:gs>
              <a:gs pos="100000">
                <a:schemeClr val="bg1"/>
              </a:gs>
            </a:gsLst>
            <a:lin ang="16200000" scaled="1"/>
          </a:grad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sp>
        <p:nvSpPr>
          <p:cNvPr id="56" name="下矢印 55"/>
          <p:cNvSpPr/>
          <p:nvPr/>
        </p:nvSpPr>
        <p:spPr>
          <a:xfrm rot="9705369">
            <a:off x="5969207" y="1750700"/>
            <a:ext cx="505707" cy="3486981"/>
          </a:xfrm>
          <a:prstGeom prst="downArrow">
            <a:avLst>
              <a:gd name="adj1" fmla="val 34007"/>
              <a:gd name="adj2" fmla="val 50000"/>
            </a:avLst>
          </a:prstGeom>
          <a:gradFill>
            <a:gsLst>
              <a:gs pos="0">
                <a:srgbClr val="43FFB7">
                  <a:alpha val="59000"/>
                </a:srgbClr>
              </a:gs>
              <a:gs pos="100000">
                <a:schemeClr val="bg1"/>
              </a:gs>
            </a:gsLst>
            <a:lin ang="16200000" scaled="1"/>
          </a:grad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sp>
        <p:nvSpPr>
          <p:cNvPr id="57" name="下矢印 56"/>
          <p:cNvSpPr/>
          <p:nvPr/>
        </p:nvSpPr>
        <p:spPr>
          <a:xfrm rot="10800000">
            <a:off x="7380310" y="1628799"/>
            <a:ext cx="505707" cy="3486980"/>
          </a:xfrm>
          <a:prstGeom prst="downArrow">
            <a:avLst>
              <a:gd name="adj1" fmla="val 34007"/>
              <a:gd name="adj2" fmla="val 50000"/>
            </a:avLst>
          </a:prstGeom>
          <a:gradFill>
            <a:gsLst>
              <a:gs pos="0">
                <a:srgbClr val="43FFB7">
                  <a:alpha val="59000"/>
                </a:srgbClr>
              </a:gs>
              <a:gs pos="100000">
                <a:schemeClr val="bg1"/>
              </a:gs>
            </a:gsLst>
            <a:lin ang="16200000" scaled="1"/>
          </a:gradFill>
          <a:ln w="190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p>
        </p:txBody>
      </p:sp>
    </p:spTree>
    <p:extLst>
      <p:ext uri="{BB962C8B-B14F-4D97-AF65-F5344CB8AC3E}">
        <p14:creationId xmlns:p14="http://schemas.microsoft.com/office/powerpoint/2010/main" val="346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subTnLst>
                                    <p:set>
                                      <p:cBhvr override="childStyle">
                                        <p:cTn dur="1" fill="hold" display="0" masterRel="nextClick" afterEffect="1"/>
                                        <p:tgtEl>
                                          <p:spTgt spid="51"/>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subTnLst>
                                    <p:set>
                                      <p:cBhvr override="childStyle">
                                        <p:cTn dur="1" fill="hold" display="0" masterRel="nextClick" afterEffect="1"/>
                                        <p:tgtEl>
                                          <p:spTgt spid="54"/>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90" name="Rectangle 106"/>
          <p:cNvSpPr>
            <a:spLocks noChangeArrowheads="1"/>
          </p:cNvSpPr>
          <p:nvPr/>
        </p:nvSpPr>
        <p:spPr bwMode="auto">
          <a:xfrm>
            <a:off x="4932933" y="2348062"/>
            <a:ext cx="3492500" cy="2100262"/>
          </a:xfrm>
          <a:prstGeom prst="rect">
            <a:avLst/>
          </a:prstGeom>
          <a:solidFill>
            <a:srgbClr val="99FFCC"/>
          </a:solidFill>
          <a:ln w="9525">
            <a:noFill/>
            <a:miter lim="800000"/>
            <a:headEnd/>
            <a:tailEnd/>
          </a:ln>
          <a:effectLst>
            <a:outerShdw dist="107763" dir="2700000" algn="ctr" rotWithShape="0">
              <a:schemeClr val="bg2">
                <a:alpha val="50000"/>
              </a:schemeClr>
            </a:outerShdw>
          </a:effectLst>
        </p:spPr>
        <p:txBody>
          <a:bodyPr wrap="none" anchor="ctr"/>
          <a:lstStyle/>
          <a:p>
            <a:pPr>
              <a:defRPr/>
            </a:pPr>
            <a:endParaRPr lang="ja-JP" altLang="en-US"/>
          </a:p>
        </p:txBody>
      </p:sp>
      <p:sp>
        <p:nvSpPr>
          <p:cNvPr id="9229" name="Arc 94"/>
          <p:cNvSpPr>
            <a:spLocks/>
          </p:cNvSpPr>
          <p:nvPr/>
        </p:nvSpPr>
        <p:spPr bwMode="auto">
          <a:xfrm>
            <a:off x="6588696" y="2671912"/>
            <a:ext cx="288925" cy="28733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accent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44423" name="Rectangle 39"/>
          <p:cNvSpPr>
            <a:spLocks noChangeArrowheads="1"/>
          </p:cNvSpPr>
          <p:nvPr/>
        </p:nvSpPr>
        <p:spPr bwMode="auto">
          <a:xfrm>
            <a:off x="719708" y="2311549"/>
            <a:ext cx="3492500" cy="2089150"/>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wrap="none" anchor="ctr"/>
          <a:lstStyle/>
          <a:p>
            <a:pPr>
              <a:defRPr/>
            </a:pPr>
            <a:endParaRPr lang="ja-JP" altLang="en-US"/>
          </a:p>
        </p:txBody>
      </p:sp>
      <p:sp>
        <p:nvSpPr>
          <p:cNvPr id="9231" name="AutoShape 4"/>
          <p:cNvSpPr>
            <a:spLocks noChangeArrowheads="1"/>
          </p:cNvSpPr>
          <p:nvPr/>
        </p:nvSpPr>
        <p:spPr bwMode="auto">
          <a:xfrm>
            <a:off x="1727771" y="2887812"/>
            <a:ext cx="576262" cy="649287"/>
          </a:xfrm>
          <a:prstGeom prst="irregularSeal1">
            <a:avLst/>
          </a:prstGeom>
          <a:solidFill>
            <a:srgbClr val="FF0000"/>
          </a:solidFill>
          <a:ln w="9525">
            <a:solidFill>
              <a:schemeClr val="tx1"/>
            </a:solidFill>
            <a:miter lim="800000"/>
            <a:headEnd/>
            <a:tailEnd/>
          </a:ln>
        </p:spPr>
        <p:txBody>
          <a:bodyPr wrap="none" anchor="ctr"/>
          <a:lstStyle/>
          <a:p>
            <a:endParaRPr lang="ja-JP" altLang="en-US"/>
          </a:p>
        </p:txBody>
      </p:sp>
      <p:sp>
        <p:nvSpPr>
          <p:cNvPr id="9232" name="Line 5"/>
          <p:cNvSpPr>
            <a:spLocks noChangeShapeType="1"/>
          </p:cNvSpPr>
          <p:nvPr/>
        </p:nvSpPr>
        <p:spPr bwMode="auto">
          <a:xfrm>
            <a:off x="935608" y="3211662"/>
            <a:ext cx="755650" cy="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9233" name="Line 6"/>
          <p:cNvSpPr>
            <a:spLocks noChangeShapeType="1"/>
          </p:cNvSpPr>
          <p:nvPr/>
        </p:nvSpPr>
        <p:spPr bwMode="auto">
          <a:xfrm flipH="1">
            <a:off x="2304033" y="3211662"/>
            <a:ext cx="755650" cy="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9234" name="Text Box 7"/>
          <p:cNvSpPr txBox="1">
            <a:spLocks noChangeArrowheads="1"/>
          </p:cNvSpPr>
          <p:nvPr/>
        </p:nvSpPr>
        <p:spPr bwMode="auto">
          <a:xfrm>
            <a:off x="899096" y="2706837"/>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p</a:t>
            </a:r>
            <a:endParaRPr lang="ja-JP" altLang="en-US"/>
          </a:p>
        </p:txBody>
      </p:sp>
      <p:sp>
        <p:nvSpPr>
          <p:cNvPr id="9235" name="Text Box 8"/>
          <p:cNvSpPr txBox="1">
            <a:spLocks noChangeArrowheads="1"/>
          </p:cNvSpPr>
          <p:nvPr/>
        </p:nvSpPr>
        <p:spPr bwMode="auto">
          <a:xfrm>
            <a:off x="2483421" y="2706837"/>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p</a:t>
            </a:r>
            <a:endParaRPr lang="ja-JP" altLang="en-US"/>
          </a:p>
        </p:txBody>
      </p:sp>
      <p:sp>
        <p:nvSpPr>
          <p:cNvPr id="9236" name="Line 9"/>
          <p:cNvSpPr>
            <a:spLocks noChangeShapeType="1"/>
          </p:cNvSpPr>
          <p:nvPr/>
        </p:nvSpPr>
        <p:spPr bwMode="auto">
          <a:xfrm flipH="1" flipV="1">
            <a:off x="1367408" y="2600474"/>
            <a:ext cx="360363" cy="360363"/>
          </a:xfrm>
          <a:prstGeom prst="line">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9237" name="Line 10"/>
          <p:cNvSpPr>
            <a:spLocks noChangeShapeType="1"/>
          </p:cNvSpPr>
          <p:nvPr/>
        </p:nvSpPr>
        <p:spPr bwMode="auto">
          <a:xfrm flipH="1" flipV="1">
            <a:off x="1691258" y="2456012"/>
            <a:ext cx="180975" cy="468312"/>
          </a:xfrm>
          <a:prstGeom prst="line">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9238" name="Line 11"/>
          <p:cNvSpPr>
            <a:spLocks noChangeShapeType="1"/>
          </p:cNvSpPr>
          <p:nvPr/>
        </p:nvSpPr>
        <p:spPr bwMode="auto">
          <a:xfrm flipH="1" flipV="1">
            <a:off x="2016696" y="2384574"/>
            <a:ext cx="0" cy="503238"/>
          </a:xfrm>
          <a:prstGeom prst="line">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9239" name="Line 12"/>
          <p:cNvSpPr>
            <a:spLocks noChangeShapeType="1"/>
          </p:cNvSpPr>
          <p:nvPr/>
        </p:nvSpPr>
        <p:spPr bwMode="auto">
          <a:xfrm>
            <a:off x="2016696" y="3537099"/>
            <a:ext cx="36512" cy="395288"/>
          </a:xfrm>
          <a:prstGeom prst="line">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9240" name="Line 13"/>
          <p:cNvSpPr>
            <a:spLocks noChangeShapeType="1"/>
          </p:cNvSpPr>
          <p:nvPr/>
        </p:nvSpPr>
        <p:spPr bwMode="auto">
          <a:xfrm>
            <a:off x="2196083" y="3464074"/>
            <a:ext cx="287338" cy="431800"/>
          </a:xfrm>
          <a:prstGeom prst="line">
            <a:avLst/>
          </a:prstGeom>
          <a:noFill/>
          <a:ln w="28575">
            <a:solidFill>
              <a:srgbClr val="993300"/>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9241" name="Line 14"/>
          <p:cNvSpPr>
            <a:spLocks noChangeShapeType="1"/>
          </p:cNvSpPr>
          <p:nvPr/>
        </p:nvSpPr>
        <p:spPr bwMode="auto">
          <a:xfrm>
            <a:off x="2554858" y="3895874"/>
            <a:ext cx="433388" cy="0"/>
          </a:xfrm>
          <a:prstGeom prst="line">
            <a:avLst/>
          </a:prstGeom>
          <a:noFill/>
          <a:ln w="28575">
            <a:solidFill>
              <a:srgbClr val="993300"/>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9242" name="Line 15"/>
          <p:cNvSpPr>
            <a:spLocks noChangeShapeType="1"/>
          </p:cNvSpPr>
          <p:nvPr/>
        </p:nvSpPr>
        <p:spPr bwMode="auto">
          <a:xfrm>
            <a:off x="3023171" y="3895874"/>
            <a:ext cx="433387" cy="0"/>
          </a:xfrm>
          <a:prstGeom prst="line">
            <a:avLst/>
          </a:prstGeom>
          <a:noFill/>
          <a:ln w="28575">
            <a:solidFill>
              <a:srgbClr val="993300"/>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9243" name="Line 16"/>
          <p:cNvSpPr>
            <a:spLocks noChangeShapeType="1"/>
          </p:cNvSpPr>
          <p:nvPr/>
        </p:nvSpPr>
        <p:spPr bwMode="auto">
          <a:xfrm>
            <a:off x="3491483" y="3895874"/>
            <a:ext cx="433388" cy="0"/>
          </a:xfrm>
          <a:prstGeom prst="line">
            <a:avLst/>
          </a:prstGeom>
          <a:noFill/>
          <a:ln w="28575">
            <a:solidFill>
              <a:srgbClr val="993300"/>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9244" name="Line 17"/>
          <p:cNvSpPr>
            <a:spLocks noChangeShapeType="1"/>
          </p:cNvSpPr>
          <p:nvPr/>
        </p:nvSpPr>
        <p:spPr bwMode="auto">
          <a:xfrm>
            <a:off x="2519933" y="3968899"/>
            <a:ext cx="142875" cy="323850"/>
          </a:xfrm>
          <a:prstGeom prst="line">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9245" name="Line 18"/>
          <p:cNvSpPr>
            <a:spLocks noChangeShapeType="1"/>
          </p:cNvSpPr>
          <p:nvPr/>
        </p:nvSpPr>
        <p:spPr bwMode="auto">
          <a:xfrm>
            <a:off x="3023171" y="3968899"/>
            <a:ext cx="142875" cy="323850"/>
          </a:xfrm>
          <a:prstGeom prst="line">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9246" name="Line 19"/>
          <p:cNvSpPr>
            <a:spLocks noChangeShapeType="1"/>
          </p:cNvSpPr>
          <p:nvPr/>
        </p:nvSpPr>
        <p:spPr bwMode="auto">
          <a:xfrm>
            <a:off x="3491483" y="3968899"/>
            <a:ext cx="142875" cy="323850"/>
          </a:xfrm>
          <a:prstGeom prst="line">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grpSp>
        <p:nvGrpSpPr>
          <p:cNvPr id="9247" name="Group 28"/>
          <p:cNvGrpSpPr>
            <a:grpSpLocks/>
          </p:cNvGrpSpPr>
          <p:nvPr/>
        </p:nvGrpSpPr>
        <p:grpSpPr bwMode="auto">
          <a:xfrm>
            <a:off x="3059683" y="3429149"/>
            <a:ext cx="317500" cy="468313"/>
            <a:chOff x="1098" y="2673"/>
            <a:chExt cx="200" cy="295"/>
          </a:xfrm>
        </p:grpSpPr>
        <p:sp>
          <p:nvSpPr>
            <p:cNvPr id="9346" name="Text Box 20"/>
            <p:cNvSpPr txBox="1">
              <a:spLocks noChangeArrowheads="1"/>
            </p:cNvSpPr>
            <p:nvPr/>
          </p:nvSpPr>
          <p:spPr bwMode="auto">
            <a:xfrm>
              <a:off x="1098" y="2737"/>
              <a:ext cx="19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latin typeface="Symbol" pitchFamily="18" charset="2"/>
                </a:rPr>
                <a:t>c</a:t>
              </a:r>
            </a:p>
          </p:txBody>
        </p:sp>
        <p:sp>
          <p:nvSpPr>
            <p:cNvPr id="9347" name="Text Box 21"/>
            <p:cNvSpPr txBox="1">
              <a:spLocks noChangeArrowheads="1"/>
            </p:cNvSpPr>
            <p:nvPr/>
          </p:nvSpPr>
          <p:spPr bwMode="auto">
            <a:xfrm>
              <a:off x="1098" y="2673"/>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a:t>
              </a:r>
            </a:p>
          </p:txBody>
        </p:sp>
      </p:grpSp>
      <p:grpSp>
        <p:nvGrpSpPr>
          <p:cNvPr id="9248" name="Group 24"/>
          <p:cNvGrpSpPr>
            <a:grpSpLocks/>
          </p:cNvGrpSpPr>
          <p:nvPr/>
        </p:nvGrpSpPr>
        <p:grpSpPr bwMode="auto">
          <a:xfrm>
            <a:off x="2304033" y="3248174"/>
            <a:ext cx="317500" cy="471488"/>
            <a:chOff x="2350" y="3263"/>
            <a:chExt cx="200" cy="297"/>
          </a:xfrm>
        </p:grpSpPr>
        <p:sp>
          <p:nvSpPr>
            <p:cNvPr id="9344" name="Text Box 22"/>
            <p:cNvSpPr txBox="1">
              <a:spLocks noChangeArrowheads="1"/>
            </p:cNvSpPr>
            <p:nvPr/>
          </p:nvSpPr>
          <p:spPr bwMode="auto">
            <a:xfrm>
              <a:off x="2350" y="3329"/>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g</a:t>
              </a:r>
            </a:p>
          </p:txBody>
        </p:sp>
        <p:sp>
          <p:nvSpPr>
            <p:cNvPr id="9345" name="Text Box 23"/>
            <p:cNvSpPr txBox="1">
              <a:spLocks noChangeArrowheads="1"/>
            </p:cNvSpPr>
            <p:nvPr/>
          </p:nvSpPr>
          <p:spPr bwMode="auto">
            <a:xfrm>
              <a:off x="2350" y="3263"/>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a:t>
              </a:r>
            </a:p>
          </p:txBody>
        </p:sp>
      </p:grpSp>
      <p:grpSp>
        <p:nvGrpSpPr>
          <p:cNvPr id="9249" name="Group 27"/>
          <p:cNvGrpSpPr>
            <a:grpSpLocks/>
          </p:cNvGrpSpPr>
          <p:nvPr/>
        </p:nvGrpSpPr>
        <p:grpSpPr bwMode="auto">
          <a:xfrm>
            <a:off x="2591371" y="3429149"/>
            <a:ext cx="317500" cy="471488"/>
            <a:chOff x="1211" y="2786"/>
            <a:chExt cx="200" cy="297"/>
          </a:xfrm>
        </p:grpSpPr>
        <p:sp>
          <p:nvSpPr>
            <p:cNvPr id="9342" name="Text Box 25"/>
            <p:cNvSpPr txBox="1">
              <a:spLocks noChangeArrowheads="1"/>
            </p:cNvSpPr>
            <p:nvPr/>
          </p:nvSpPr>
          <p:spPr bwMode="auto">
            <a:xfrm>
              <a:off x="1211" y="2852"/>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q</a:t>
              </a:r>
            </a:p>
          </p:txBody>
        </p:sp>
        <p:sp>
          <p:nvSpPr>
            <p:cNvPr id="9343" name="Text Box 26"/>
            <p:cNvSpPr txBox="1">
              <a:spLocks noChangeArrowheads="1"/>
            </p:cNvSpPr>
            <p:nvPr/>
          </p:nvSpPr>
          <p:spPr bwMode="auto">
            <a:xfrm>
              <a:off x="1211" y="2786"/>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a:t>
              </a:r>
            </a:p>
          </p:txBody>
        </p:sp>
      </p:grpSp>
      <p:sp>
        <p:nvSpPr>
          <p:cNvPr id="9250" name="Text Box 30"/>
          <p:cNvSpPr txBox="1">
            <a:spLocks noChangeArrowheads="1"/>
          </p:cNvSpPr>
          <p:nvPr/>
        </p:nvSpPr>
        <p:spPr bwMode="auto">
          <a:xfrm>
            <a:off x="3512121" y="3541862"/>
            <a:ext cx="303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i="1">
                <a:latin typeface="Symbol" pitchFamily="18" charset="2"/>
              </a:rPr>
              <a:t>n</a:t>
            </a:r>
          </a:p>
        </p:txBody>
      </p:sp>
      <p:sp>
        <p:nvSpPr>
          <p:cNvPr id="9251" name="Text Box 31"/>
          <p:cNvSpPr txBox="1">
            <a:spLocks noChangeArrowheads="1"/>
          </p:cNvSpPr>
          <p:nvPr/>
        </p:nvSpPr>
        <p:spPr bwMode="auto">
          <a:xfrm>
            <a:off x="3534346" y="3441849"/>
            <a:ext cx="317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a:t>
            </a:r>
          </a:p>
        </p:txBody>
      </p:sp>
      <p:sp>
        <p:nvSpPr>
          <p:cNvPr id="9252" name="Text Box 34"/>
          <p:cNvSpPr txBox="1">
            <a:spLocks noChangeArrowheads="1"/>
          </p:cNvSpPr>
          <p:nvPr/>
        </p:nvSpPr>
        <p:spPr bwMode="auto">
          <a:xfrm>
            <a:off x="2807271" y="3932387"/>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q</a:t>
            </a:r>
          </a:p>
        </p:txBody>
      </p:sp>
      <p:sp>
        <p:nvSpPr>
          <p:cNvPr id="9253" name="Text Box 35"/>
          <p:cNvSpPr txBox="1">
            <a:spLocks noChangeArrowheads="1"/>
          </p:cNvSpPr>
          <p:nvPr/>
        </p:nvSpPr>
        <p:spPr bwMode="auto">
          <a:xfrm>
            <a:off x="3599433" y="3932387"/>
            <a:ext cx="331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i="1"/>
              <a:t>l</a:t>
            </a:r>
            <a:r>
              <a:rPr lang="en-US" altLang="ja-JP" i="1" baseline="30000">
                <a:latin typeface="Symbol" pitchFamily="18" charset="2"/>
              </a:rPr>
              <a:t>-</a:t>
            </a:r>
          </a:p>
        </p:txBody>
      </p:sp>
      <p:grpSp>
        <p:nvGrpSpPr>
          <p:cNvPr id="9254" name="Group 37"/>
          <p:cNvGrpSpPr>
            <a:grpSpLocks/>
          </p:cNvGrpSpPr>
          <p:nvPr/>
        </p:nvGrpSpPr>
        <p:grpSpPr bwMode="auto">
          <a:xfrm>
            <a:off x="2267521" y="3752999"/>
            <a:ext cx="317500" cy="568325"/>
            <a:chOff x="441" y="3316"/>
            <a:chExt cx="200" cy="358"/>
          </a:xfrm>
        </p:grpSpPr>
        <p:sp>
          <p:nvSpPr>
            <p:cNvPr id="9340" name="Text Box 33"/>
            <p:cNvSpPr txBox="1">
              <a:spLocks noChangeArrowheads="1"/>
            </p:cNvSpPr>
            <p:nvPr/>
          </p:nvSpPr>
          <p:spPr bwMode="auto">
            <a:xfrm>
              <a:off x="441" y="3443"/>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q</a:t>
              </a:r>
            </a:p>
          </p:txBody>
        </p:sp>
        <p:sp>
          <p:nvSpPr>
            <p:cNvPr id="9341" name="Text Box 36"/>
            <p:cNvSpPr txBox="1">
              <a:spLocks noChangeArrowheads="1"/>
            </p:cNvSpPr>
            <p:nvPr/>
          </p:nvSpPr>
          <p:spPr bwMode="auto">
            <a:xfrm>
              <a:off x="445" y="3316"/>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_</a:t>
              </a:r>
            </a:p>
          </p:txBody>
        </p:sp>
      </p:grpSp>
      <p:sp>
        <p:nvSpPr>
          <p:cNvPr id="144422" name="Text Box 38"/>
          <p:cNvSpPr txBox="1">
            <a:spLocks noChangeArrowheads="1"/>
          </p:cNvSpPr>
          <p:nvPr/>
        </p:nvSpPr>
        <p:spPr bwMode="auto">
          <a:xfrm>
            <a:off x="35496" y="1844824"/>
            <a:ext cx="4532312" cy="400050"/>
          </a:xfrm>
          <a:prstGeom prst="rect">
            <a:avLst/>
          </a:prstGeom>
          <a:solidFill>
            <a:srgbClr val="663300"/>
          </a:solidFill>
          <a:ln w="9525">
            <a:noFill/>
            <a:miter lim="800000"/>
            <a:headEnd/>
            <a:tailEnd/>
          </a:ln>
          <a:effectLst>
            <a:outerShdw dist="107763" dir="2700000" algn="ctr" rotWithShape="0">
              <a:schemeClr val="bg2">
                <a:alpha val="50000"/>
              </a:schemeClr>
            </a:outerShdw>
          </a:effectLst>
        </p:spPr>
        <p:txBody>
          <a:bodyPr wrap="none">
            <a:spAutoFit/>
          </a:bodyPr>
          <a:lstStyle/>
          <a:p>
            <a:pPr>
              <a:defRPr/>
            </a:pPr>
            <a:r>
              <a:rPr lang="en-US" altLang="ja-JP" sz="2000" b="1" dirty="0">
                <a:solidFill>
                  <a:schemeClr val="bg1"/>
                </a:solidFill>
              </a:rPr>
              <a:t>Direct Production by High Energy Coll.</a:t>
            </a:r>
            <a:endParaRPr lang="ja-JP" altLang="en-US" sz="2000" b="1" dirty="0">
              <a:solidFill>
                <a:schemeClr val="bg1"/>
              </a:solidFill>
            </a:endParaRPr>
          </a:p>
        </p:txBody>
      </p:sp>
      <p:grpSp>
        <p:nvGrpSpPr>
          <p:cNvPr id="9256" name="Group 40"/>
          <p:cNvGrpSpPr>
            <a:grpSpLocks/>
          </p:cNvGrpSpPr>
          <p:nvPr/>
        </p:nvGrpSpPr>
        <p:grpSpPr bwMode="auto">
          <a:xfrm>
            <a:off x="5472683" y="2960837"/>
            <a:ext cx="1079500" cy="288925"/>
            <a:chOff x="1519" y="2115"/>
            <a:chExt cx="953" cy="182"/>
          </a:xfrm>
        </p:grpSpPr>
        <p:sp>
          <p:nvSpPr>
            <p:cNvPr id="9338" name="Freeform 41"/>
            <p:cNvSpPr>
              <a:spLocks/>
            </p:cNvSpPr>
            <p:nvPr/>
          </p:nvSpPr>
          <p:spPr bwMode="auto">
            <a:xfrm>
              <a:off x="1519" y="2115"/>
              <a:ext cx="681" cy="45"/>
            </a:xfrm>
            <a:custGeom>
              <a:avLst/>
              <a:gdLst>
                <a:gd name="T0" fmla="*/ 0 w 1316"/>
                <a:gd name="T1" fmla="*/ 3 h 53"/>
                <a:gd name="T2" fmla="*/ 1 w 1316"/>
                <a:gd name="T3" fmla="*/ 3 h 53"/>
                <a:gd name="T4" fmla="*/ 1 w 1316"/>
                <a:gd name="T5" fmla="*/ 0 h 53"/>
                <a:gd name="T6" fmla="*/ 0 60000 65536"/>
                <a:gd name="T7" fmla="*/ 0 60000 65536"/>
                <a:gd name="T8" fmla="*/ 0 60000 65536"/>
                <a:gd name="T9" fmla="*/ 0 w 1316"/>
                <a:gd name="T10" fmla="*/ 0 h 53"/>
                <a:gd name="T11" fmla="*/ 1316 w 1316"/>
                <a:gd name="T12" fmla="*/ 53 h 53"/>
              </a:gdLst>
              <a:ahLst/>
              <a:cxnLst>
                <a:cxn ang="T6">
                  <a:pos x="T0" y="T1"/>
                </a:cxn>
                <a:cxn ang="T7">
                  <a:pos x="T2" y="T3"/>
                </a:cxn>
                <a:cxn ang="T8">
                  <a:pos x="T4" y="T5"/>
                </a:cxn>
              </a:cxnLst>
              <a:rect l="T9" t="T10" r="T11" b="T12"/>
              <a:pathLst>
                <a:path w="1316" h="53">
                  <a:moveTo>
                    <a:pt x="0" y="45"/>
                  </a:moveTo>
                  <a:cubicBezTo>
                    <a:pt x="389" y="49"/>
                    <a:pt x="779" y="53"/>
                    <a:pt x="998" y="45"/>
                  </a:cubicBezTo>
                  <a:cubicBezTo>
                    <a:pt x="1217" y="37"/>
                    <a:pt x="1263" y="7"/>
                    <a:pt x="1316"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339" name="Freeform 42"/>
            <p:cNvSpPr>
              <a:spLocks/>
            </p:cNvSpPr>
            <p:nvPr/>
          </p:nvSpPr>
          <p:spPr bwMode="auto">
            <a:xfrm>
              <a:off x="2200" y="2115"/>
              <a:ext cx="272" cy="182"/>
            </a:xfrm>
            <a:custGeom>
              <a:avLst/>
              <a:gdLst>
                <a:gd name="T0" fmla="*/ 0 w 272"/>
                <a:gd name="T1" fmla="*/ 0 h 182"/>
                <a:gd name="T2" fmla="*/ 91 w 272"/>
                <a:gd name="T3" fmla="*/ 136 h 182"/>
                <a:gd name="T4" fmla="*/ 272 w 272"/>
                <a:gd name="T5" fmla="*/ 182 h 182"/>
                <a:gd name="T6" fmla="*/ 0 60000 65536"/>
                <a:gd name="T7" fmla="*/ 0 60000 65536"/>
                <a:gd name="T8" fmla="*/ 0 60000 65536"/>
                <a:gd name="T9" fmla="*/ 0 w 272"/>
                <a:gd name="T10" fmla="*/ 0 h 182"/>
                <a:gd name="T11" fmla="*/ 272 w 272"/>
                <a:gd name="T12" fmla="*/ 182 h 182"/>
              </a:gdLst>
              <a:ahLst/>
              <a:cxnLst>
                <a:cxn ang="T6">
                  <a:pos x="T0" y="T1"/>
                </a:cxn>
                <a:cxn ang="T7">
                  <a:pos x="T2" y="T3"/>
                </a:cxn>
                <a:cxn ang="T8">
                  <a:pos x="T4" y="T5"/>
                </a:cxn>
              </a:cxnLst>
              <a:rect l="T9" t="T10" r="T11" b="T12"/>
              <a:pathLst>
                <a:path w="272" h="182">
                  <a:moveTo>
                    <a:pt x="0" y="0"/>
                  </a:moveTo>
                  <a:cubicBezTo>
                    <a:pt x="23" y="53"/>
                    <a:pt x="46" y="106"/>
                    <a:pt x="91" y="136"/>
                  </a:cubicBezTo>
                  <a:cubicBezTo>
                    <a:pt x="136" y="166"/>
                    <a:pt x="204" y="174"/>
                    <a:pt x="272" y="182"/>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9257" name="Group 43"/>
          <p:cNvGrpSpPr>
            <a:grpSpLocks/>
          </p:cNvGrpSpPr>
          <p:nvPr/>
        </p:nvGrpSpPr>
        <p:grpSpPr bwMode="auto">
          <a:xfrm flipH="1">
            <a:off x="6552183" y="2960837"/>
            <a:ext cx="1116013" cy="288925"/>
            <a:chOff x="1519" y="2115"/>
            <a:chExt cx="953" cy="182"/>
          </a:xfrm>
        </p:grpSpPr>
        <p:sp>
          <p:nvSpPr>
            <p:cNvPr id="9336" name="Freeform 44"/>
            <p:cNvSpPr>
              <a:spLocks/>
            </p:cNvSpPr>
            <p:nvPr/>
          </p:nvSpPr>
          <p:spPr bwMode="auto">
            <a:xfrm>
              <a:off x="1519" y="2115"/>
              <a:ext cx="681" cy="45"/>
            </a:xfrm>
            <a:custGeom>
              <a:avLst/>
              <a:gdLst>
                <a:gd name="T0" fmla="*/ 0 w 1316"/>
                <a:gd name="T1" fmla="*/ 3 h 53"/>
                <a:gd name="T2" fmla="*/ 1 w 1316"/>
                <a:gd name="T3" fmla="*/ 3 h 53"/>
                <a:gd name="T4" fmla="*/ 1 w 1316"/>
                <a:gd name="T5" fmla="*/ 0 h 53"/>
                <a:gd name="T6" fmla="*/ 0 60000 65536"/>
                <a:gd name="T7" fmla="*/ 0 60000 65536"/>
                <a:gd name="T8" fmla="*/ 0 60000 65536"/>
                <a:gd name="T9" fmla="*/ 0 w 1316"/>
                <a:gd name="T10" fmla="*/ 0 h 53"/>
                <a:gd name="T11" fmla="*/ 1316 w 1316"/>
                <a:gd name="T12" fmla="*/ 53 h 53"/>
              </a:gdLst>
              <a:ahLst/>
              <a:cxnLst>
                <a:cxn ang="T6">
                  <a:pos x="T0" y="T1"/>
                </a:cxn>
                <a:cxn ang="T7">
                  <a:pos x="T2" y="T3"/>
                </a:cxn>
                <a:cxn ang="T8">
                  <a:pos x="T4" y="T5"/>
                </a:cxn>
              </a:cxnLst>
              <a:rect l="T9" t="T10" r="T11" b="T12"/>
              <a:pathLst>
                <a:path w="1316" h="53">
                  <a:moveTo>
                    <a:pt x="0" y="45"/>
                  </a:moveTo>
                  <a:cubicBezTo>
                    <a:pt x="389" y="49"/>
                    <a:pt x="779" y="53"/>
                    <a:pt x="998" y="45"/>
                  </a:cubicBezTo>
                  <a:cubicBezTo>
                    <a:pt x="1217" y="37"/>
                    <a:pt x="1263" y="7"/>
                    <a:pt x="1316"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337" name="Freeform 45"/>
            <p:cNvSpPr>
              <a:spLocks/>
            </p:cNvSpPr>
            <p:nvPr/>
          </p:nvSpPr>
          <p:spPr bwMode="auto">
            <a:xfrm>
              <a:off x="2200" y="2115"/>
              <a:ext cx="272" cy="182"/>
            </a:xfrm>
            <a:custGeom>
              <a:avLst/>
              <a:gdLst>
                <a:gd name="T0" fmla="*/ 0 w 272"/>
                <a:gd name="T1" fmla="*/ 0 h 182"/>
                <a:gd name="T2" fmla="*/ 91 w 272"/>
                <a:gd name="T3" fmla="*/ 136 h 182"/>
                <a:gd name="T4" fmla="*/ 272 w 272"/>
                <a:gd name="T5" fmla="*/ 182 h 182"/>
                <a:gd name="T6" fmla="*/ 0 60000 65536"/>
                <a:gd name="T7" fmla="*/ 0 60000 65536"/>
                <a:gd name="T8" fmla="*/ 0 60000 65536"/>
                <a:gd name="T9" fmla="*/ 0 w 272"/>
                <a:gd name="T10" fmla="*/ 0 h 182"/>
                <a:gd name="T11" fmla="*/ 272 w 272"/>
                <a:gd name="T12" fmla="*/ 182 h 182"/>
              </a:gdLst>
              <a:ahLst/>
              <a:cxnLst>
                <a:cxn ang="T6">
                  <a:pos x="T0" y="T1"/>
                </a:cxn>
                <a:cxn ang="T7">
                  <a:pos x="T2" y="T3"/>
                </a:cxn>
                <a:cxn ang="T8">
                  <a:pos x="T4" y="T5"/>
                </a:cxn>
              </a:cxnLst>
              <a:rect l="T9" t="T10" r="T11" b="T12"/>
              <a:pathLst>
                <a:path w="272" h="182">
                  <a:moveTo>
                    <a:pt x="0" y="0"/>
                  </a:moveTo>
                  <a:cubicBezTo>
                    <a:pt x="23" y="53"/>
                    <a:pt x="46" y="106"/>
                    <a:pt x="91" y="136"/>
                  </a:cubicBezTo>
                  <a:cubicBezTo>
                    <a:pt x="136" y="166"/>
                    <a:pt x="204" y="174"/>
                    <a:pt x="272" y="182"/>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9258" name="Group 47"/>
          <p:cNvGrpSpPr>
            <a:grpSpLocks/>
          </p:cNvGrpSpPr>
          <p:nvPr/>
        </p:nvGrpSpPr>
        <p:grpSpPr bwMode="auto">
          <a:xfrm rot="1649945">
            <a:off x="6480746" y="3464074"/>
            <a:ext cx="1008062" cy="109538"/>
            <a:chOff x="1565" y="935"/>
            <a:chExt cx="680" cy="136"/>
          </a:xfrm>
        </p:grpSpPr>
        <p:grpSp>
          <p:nvGrpSpPr>
            <p:cNvPr id="9301" name="Group 48"/>
            <p:cNvGrpSpPr>
              <a:grpSpLocks/>
            </p:cNvGrpSpPr>
            <p:nvPr/>
          </p:nvGrpSpPr>
          <p:grpSpPr bwMode="auto">
            <a:xfrm>
              <a:off x="1565" y="935"/>
              <a:ext cx="136" cy="136"/>
              <a:chOff x="1565" y="935"/>
              <a:chExt cx="997" cy="740"/>
            </a:xfrm>
          </p:grpSpPr>
          <p:grpSp>
            <p:nvGrpSpPr>
              <p:cNvPr id="9330" name="Group 49"/>
              <p:cNvGrpSpPr>
                <a:grpSpLocks/>
              </p:cNvGrpSpPr>
              <p:nvPr/>
            </p:nvGrpSpPr>
            <p:grpSpPr bwMode="auto">
              <a:xfrm>
                <a:off x="1565" y="935"/>
                <a:ext cx="498" cy="377"/>
                <a:chOff x="1565" y="935"/>
                <a:chExt cx="498" cy="377"/>
              </a:xfrm>
            </p:grpSpPr>
            <p:sp>
              <p:nvSpPr>
                <p:cNvPr id="9334" name="Freeform 50"/>
                <p:cNvSpPr>
                  <a:spLocks/>
                </p:cNvSpPr>
                <p:nvPr/>
              </p:nvSpPr>
              <p:spPr bwMode="auto">
                <a:xfrm>
                  <a:off x="1565"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335" name="Freeform 51"/>
                <p:cNvSpPr>
                  <a:spLocks/>
                </p:cNvSpPr>
                <p:nvPr/>
              </p:nvSpPr>
              <p:spPr bwMode="auto">
                <a:xfrm flipH="1">
                  <a:off x="1791"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9331" name="Group 52"/>
              <p:cNvGrpSpPr>
                <a:grpSpLocks/>
              </p:cNvGrpSpPr>
              <p:nvPr/>
            </p:nvGrpSpPr>
            <p:grpSpPr bwMode="auto">
              <a:xfrm flipV="1">
                <a:off x="2064" y="1298"/>
                <a:ext cx="498" cy="377"/>
                <a:chOff x="1565" y="935"/>
                <a:chExt cx="498" cy="377"/>
              </a:xfrm>
            </p:grpSpPr>
            <p:sp>
              <p:nvSpPr>
                <p:cNvPr id="9332" name="Freeform 53"/>
                <p:cNvSpPr>
                  <a:spLocks/>
                </p:cNvSpPr>
                <p:nvPr/>
              </p:nvSpPr>
              <p:spPr bwMode="auto">
                <a:xfrm>
                  <a:off x="1565"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333" name="Freeform 54"/>
                <p:cNvSpPr>
                  <a:spLocks/>
                </p:cNvSpPr>
                <p:nvPr/>
              </p:nvSpPr>
              <p:spPr bwMode="auto">
                <a:xfrm flipH="1">
                  <a:off x="1791"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grpSp>
          <p:nvGrpSpPr>
            <p:cNvPr id="9302" name="Group 55"/>
            <p:cNvGrpSpPr>
              <a:grpSpLocks/>
            </p:cNvGrpSpPr>
            <p:nvPr/>
          </p:nvGrpSpPr>
          <p:grpSpPr bwMode="auto">
            <a:xfrm>
              <a:off x="1701" y="935"/>
              <a:ext cx="136" cy="136"/>
              <a:chOff x="1565" y="935"/>
              <a:chExt cx="997" cy="740"/>
            </a:xfrm>
          </p:grpSpPr>
          <p:grpSp>
            <p:nvGrpSpPr>
              <p:cNvPr id="9324" name="Group 56"/>
              <p:cNvGrpSpPr>
                <a:grpSpLocks/>
              </p:cNvGrpSpPr>
              <p:nvPr/>
            </p:nvGrpSpPr>
            <p:grpSpPr bwMode="auto">
              <a:xfrm>
                <a:off x="1565" y="935"/>
                <a:ext cx="498" cy="377"/>
                <a:chOff x="1565" y="935"/>
                <a:chExt cx="498" cy="377"/>
              </a:xfrm>
            </p:grpSpPr>
            <p:sp>
              <p:nvSpPr>
                <p:cNvPr id="9328" name="Freeform 57"/>
                <p:cNvSpPr>
                  <a:spLocks/>
                </p:cNvSpPr>
                <p:nvPr/>
              </p:nvSpPr>
              <p:spPr bwMode="auto">
                <a:xfrm>
                  <a:off x="1565"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329" name="Freeform 58"/>
                <p:cNvSpPr>
                  <a:spLocks/>
                </p:cNvSpPr>
                <p:nvPr/>
              </p:nvSpPr>
              <p:spPr bwMode="auto">
                <a:xfrm flipH="1">
                  <a:off x="1791"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9325" name="Group 59"/>
              <p:cNvGrpSpPr>
                <a:grpSpLocks/>
              </p:cNvGrpSpPr>
              <p:nvPr/>
            </p:nvGrpSpPr>
            <p:grpSpPr bwMode="auto">
              <a:xfrm flipV="1">
                <a:off x="2064" y="1298"/>
                <a:ext cx="498" cy="377"/>
                <a:chOff x="1565" y="935"/>
                <a:chExt cx="498" cy="377"/>
              </a:xfrm>
            </p:grpSpPr>
            <p:sp>
              <p:nvSpPr>
                <p:cNvPr id="9326" name="Freeform 60"/>
                <p:cNvSpPr>
                  <a:spLocks/>
                </p:cNvSpPr>
                <p:nvPr/>
              </p:nvSpPr>
              <p:spPr bwMode="auto">
                <a:xfrm>
                  <a:off x="1565"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327" name="Freeform 61"/>
                <p:cNvSpPr>
                  <a:spLocks/>
                </p:cNvSpPr>
                <p:nvPr/>
              </p:nvSpPr>
              <p:spPr bwMode="auto">
                <a:xfrm flipH="1">
                  <a:off x="1791"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grpSp>
          <p:nvGrpSpPr>
            <p:cNvPr id="9303" name="Group 62"/>
            <p:cNvGrpSpPr>
              <a:grpSpLocks/>
            </p:cNvGrpSpPr>
            <p:nvPr/>
          </p:nvGrpSpPr>
          <p:grpSpPr bwMode="auto">
            <a:xfrm>
              <a:off x="1837" y="935"/>
              <a:ext cx="136" cy="136"/>
              <a:chOff x="1565" y="935"/>
              <a:chExt cx="997" cy="740"/>
            </a:xfrm>
          </p:grpSpPr>
          <p:grpSp>
            <p:nvGrpSpPr>
              <p:cNvPr id="9318" name="Group 63"/>
              <p:cNvGrpSpPr>
                <a:grpSpLocks/>
              </p:cNvGrpSpPr>
              <p:nvPr/>
            </p:nvGrpSpPr>
            <p:grpSpPr bwMode="auto">
              <a:xfrm>
                <a:off x="1565" y="935"/>
                <a:ext cx="498" cy="377"/>
                <a:chOff x="1565" y="935"/>
                <a:chExt cx="498" cy="377"/>
              </a:xfrm>
            </p:grpSpPr>
            <p:sp>
              <p:nvSpPr>
                <p:cNvPr id="9322" name="Freeform 64"/>
                <p:cNvSpPr>
                  <a:spLocks/>
                </p:cNvSpPr>
                <p:nvPr/>
              </p:nvSpPr>
              <p:spPr bwMode="auto">
                <a:xfrm>
                  <a:off x="1565"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323" name="Freeform 65"/>
                <p:cNvSpPr>
                  <a:spLocks/>
                </p:cNvSpPr>
                <p:nvPr/>
              </p:nvSpPr>
              <p:spPr bwMode="auto">
                <a:xfrm flipH="1">
                  <a:off x="1791"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9319" name="Group 66"/>
              <p:cNvGrpSpPr>
                <a:grpSpLocks/>
              </p:cNvGrpSpPr>
              <p:nvPr/>
            </p:nvGrpSpPr>
            <p:grpSpPr bwMode="auto">
              <a:xfrm flipV="1">
                <a:off x="2064" y="1298"/>
                <a:ext cx="498" cy="377"/>
                <a:chOff x="1565" y="935"/>
                <a:chExt cx="498" cy="377"/>
              </a:xfrm>
            </p:grpSpPr>
            <p:sp>
              <p:nvSpPr>
                <p:cNvPr id="9320" name="Freeform 67"/>
                <p:cNvSpPr>
                  <a:spLocks/>
                </p:cNvSpPr>
                <p:nvPr/>
              </p:nvSpPr>
              <p:spPr bwMode="auto">
                <a:xfrm>
                  <a:off x="1565"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321" name="Freeform 68"/>
                <p:cNvSpPr>
                  <a:spLocks/>
                </p:cNvSpPr>
                <p:nvPr/>
              </p:nvSpPr>
              <p:spPr bwMode="auto">
                <a:xfrm flipH="1">
                  <a:off x="1791"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grpSp>
          <p:nvGrpSpPr>
            <p:cNvPr id="9304" name="Group 69"/>
            <p:cNvGrpSpPr>
              <a:grpSpLocks/>
            </p:cNvGrpSpPr>
            <p:nvPr/>
          </p:nvGrpSpPr>
          <p:grpSpPr bwMode="auto">
            <a:xfrm>
              <a:off x="1973" y="935"/>
              <a:ext cx="136" cy="136"/>
              <a:chOff x="1565" y="935"/>
              <a:chExt cx="997" cy="740"/>
            </a:xfrm>
          </p:grpSpPr>
          <p:grpSp>
            <p:nvGrpSpPr>
              <p:cNvPr id="9312" name="Group 70"/>
              <p:cNvGrpSpPr>
                <a:grpSpLocks/>
              </p:cNvGrpSpPr>
              <p:nvPr/>
            </p:nvGrpSpPr>
            <p:grpSpPr bwMode="auto">
              <a:xfrm>
                <a:off x="1565" y="935"/>
                <a:ext cx="498" cy="377"/>
                <a:chOff x="1565" y="935"/>
                <a:chExt cx="498" cy="377"/>
              </a:xfrm>
            </p:grpSpPr>
            <p:sp>
              <p:nvSpPr>
                <p:cNvPr id="9316" name="Freeform 71"/>
                <p:cNvSpPr>
                  <a:spLocks/>
                </p:cNvSpPr>
                <p:nvPr/>
              </p:nvSpPr>
              <p:spPr bwMode="auto">
                <a:xfrm>
                  <a:off x="1565"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317" name="Freeform 72"/>
                <p:cNvSpPr>
                  <a:spLocks/>
                </p:cNvSpPr>
                <p:nvPr/>
              </p:nvSpPr>
              <p:spPr bwMode="auto">
                <a:xfrm flipH="1">
                  <a:off x="1791"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9313" name="Group 73"/>
              <p:cNvGrpSpPr>
                <a:grpSpLocks/>
              </p:cNvGrpSpPr>
              <p:nvPr/>
            </p:nvGrpSpPr>
            <p:grpSpPr bwMode="auto">
              <a:xfrm flipV="1">
                <a:off x="2064" y="1298"/>
                <a:ext cx="498" cy="377"/>
                <a:chOff x="1565" y="935"/>
                <a:chExt cx="498" cy="377"/>
              </a:xfrm>
            </p:grpSpPr>
            <p:sp>
              <p:nvSpPr>
                <p:cNvPr id="9314" name="Freeform 74"/>
                <p:cNvSpPr>
                  <a:spLocks/>
                </p:cNvSpPr>
                <p:nvPr/>
              </p:nvSpPr>
              <p:spPr bwMode="auto">
                <a:xfrm>
                  <a:off x="1565"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315" name="Freeform 75"/>
                <p:cNvSpPr>
                  <a:spLocks/>
                </p:cNvSpPr>
                <p:nvPr/>
              </p:nvSpPr>
              <p:spPr bwMode="auto">
                <a:xfrm flipH="1">
                  <a:off x="1791"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grpSp>
          <p:nvGrpSpPr>
            <p:cNvPr id="9305" name="Group 76"/>
            <p:cNvGrpSpPr>
              <a:grpSpLocks/>
            </p:cNvGrpSpPr>
            <p:nvPr/>
          </p:nvGrpSpPr>
          <p:grpSpPr bwMode="auto">
            <a:xfrm>
              <a:off x="2109" y="935"/>
              <a:ext cx="136" cy="136"/>
              <a:chOff x="1565" y="935"/>
              <a:chExt cx="997" cy="740"/>
            </a:xfrm>
          </p:grpSpPr>
          <p:grpSp>
            <p:nvGrpSpPr>
              <p:cNvPr id="9306" name="Group 77"/>
              <p:cNvGrpSpPr>
                <a:grpSpLocks/>
              </p:cNvGrpSpPr>
              <p:nvPr/>
            </p:nvGrpSpPr>
            <p:grpSpPr bwMode="auto">
              <a:xfrm>
                <a:off x="1565" y="935"/>
                <a:ext cx="498" cy="377"/>
                <a:chOff x="1565" y="935"/>
                <a:chExt cx="498" cy="377"/>
              </a:xfrm>
            </p:grpSpPr>
            <p:sp>
              <p:nvSpPr>
                <p:cNvPr id="9310" name="Freeform 78"/>
                <p:cNvSpPr>
                  <a:spLocks/>
                </p:cNvSpPr>
                <p:nvPr/>
              </p:nvSpPr>
              <p:spPr bwMode="auto">
                <a:xfrm>
                  <a:off x="1565"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311" name="Freeform 79"/>
                <p:cNvSpPr>
                  <a:spLocks/>
                </p:cNvSpPr>
                <p:nvPr/>
              </p:nvSpPr>
              <p:spPr bwMode="auto">
                <a:xfrm flipH="1">
                  <a:off x="1791"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9307" name="Group 80"/>
              <p:cNvGrpSpPr>
                <a:grpSpLocks/>
              </p:cNvGrpSpPr>
              <p:nvPr/>
            </p:nvGrpSpPr>
            <p:grpSpPr bwMode="auto">
              <a:xfrm flipV="1">
                <a:off x="2064" y="1298"/>
                <a:ext cx="498" cy="377"/>
                <a:chOff x="1565" y="935"/>
                <a:chExt cx="498" cy="377"/>
              </a:xfrm>
            </p:grpSpPr>
            <p:sp>
              <p:nvSpPr>
                <p:cNvPr id="9308" name="Freeform 81"/>
                <p:cNvSpPr>
                  <a:spLocks/>
                </p:cNvSpPr>
                <p:nvPr/>
              </p:nvSpPr>
              <p:spPr bwMode="auto">
                <a:xfrm>
                  <a:off x="1565"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9309" name="Freeform 82"/>
                <p:cNvSpPr>
                  <a:spLocks/>
                </p:cNvSpPr>
                <p:nvPr/>
              </p:nvSpPr>
              <p:spPr bwMode="auto">
                <a:xfrm flipH="1">
                  <a:off x="1791" y="935"/>
                  <a:ext cx="272" cy="377"/>
                </a:xfrm>
                <a:custGeom>
                  <a:avLst/>
                  <a:gdLst>
                    <a:gd name="T0" fmla="*/ 0 w 272"/>
                    <a:gd name="T1" fmla="*/ 377 h 377"/>
                    <a:gd name="T2" fmla="*/ 136 w 272"/>
                    <a:gd name="T3" fmla="*/ 60 h 377"/>
                    <a:gd name="T4" fmla="*/ 272 w 272"/>
                    <a:gd name="T5" fmla="*/ 14 h 377"/>
                    <a:gd name="T6" fmla="*/ 0 60000 65536"/>
                    <a:gd name="T7" fmla="*/ 0 60000 65536"/>
                    <a:gd name="T8" fmla="*/ 0 60000 65536"/>
                    <a:gd name="T9" fmla="*/ 0 w 272"/>
                    <a:gd name="T10" fmla="*/ 0 h 377"/>
                    <a:gd name="T11" fmla="*/ 272 w 272"/>
                    <a:gd name="T12" fmla="*/ 377 h 377"/>
                  </a:gdLst>
                  <a:ahLst/>
                  <a:cxnLst>
                    <a:cxn ang="T6">
                      <a:pos x="T0" y="T1"/>
                    </a:cxn>
                    <a:cxn ang="T7">
                      <a:pos x="T2" y="T3"/>
                    </a:cxn>
                    <a:cxn ang="T8">
                      <a:pos x="T4" y="T5"/>
                    </a:cxn>
                  </a:cxnLst>
                  <a:rect l="T9" t="T10" r="T11" b="T12"/>
                  <a:pathLst>
                    <a:path w="272" h="377">
                      <a:moveTo>
                        <a:pt x="0" y="377"/>
                      </a:moveTo>
                      <a:cubicBezTo>
                        <a:pt x="45" y="248"/>
                        <a:pt x="91" y="120"/>
                        <a:pt x="136" y="60"/>
                      </a:cubicBezTo>
                      <a:cubicBezTo>
                        <a:pt x="181" y="0"/>
                        <a:pt x="226" y="7"/>
                        <a:pt x="272" y="14"/>
                      </a:cubicBezTo>
                    </a:path>
                  </a:pathLst>
                </a:custGeom>
                <a:noFill/>
                <a:ln w="19050">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grpSp>
      <p:sp>
        <p:nvSpPr>
          <p:cNvPr id="9259" name="Oval 83"/>
          <p:cNvSpPr>
            <a:spLocks noChangeArrowheads="1"/>
          </p:cNvSpPr>
          <p:nvPr/>
        </p:nvSpPr>
        <p:spPr bwMode="auto">
          <a:xfrm>
            <a:off x="6191821" y="2960837"/>
            <a:ext cx="71437" cy="71437"/>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9260" name="Oval 84"/>
          <p:cNvSpPr>
            <a:spLocks noChangeArrowheads="1"/>
          </p:cNvSpPr>
          <p:nvPr/>
        </p:nvSpPr>
        <p:spPr bwMode="auto">
          <a:xfrm>
            <a:off x="6841108" y="2924324"/>
            <a:ext cx="71438" cy="7143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9261" name="Oval 85"/>
          <p:cNvSpPr>
            <a:spLocks noChangeArrowheads="1"/>
          </p:cNvSpPr>
          <p:nvPr/>
        </p:nvSpPr>
        <p:spPr bwMode="auto">
          <a:xfrm>
            <a:off x="6515671" y="3213249"/>
            <a:ext cx="71437" cy="71438"/>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9262" name="Text Box 86"/>
          <p:cNvSpPr txBox="1">
            <a:spLocks noChangeArrowheads="1"/>
          </p:cNvSpPr>
          <p:nvPr/>
        </p:nvSpPr>
        <p:spPr bwMode="auto">
          <a:xfrm>
            <a:off x="5075808" y="2744937"/>
            <a:ext cx="338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b</a:t>
            </a:r>
            <a:endParaRPr lang="ja-JP" altLang="en-US"/>
          </a:p>
        </p:txBody>
      </p:sp>
      <p:sp>
        <p:nvSpPr>
          <p:cNvPr id="9263" name="Text Box 87"/>
          <p:cNvSpPr txBox="1">
            <a:spLocks noChangeArrowheads="1"/>
          </p:cNvSpPr>
          <p:nvPr/>
        </p:nvSpPr>
        <p:spPr bwMode="auto">
          <a:xfrm>
            <a:off x="7434833" y="2635399"/>
            <a:ext cx="306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s</a:t>
            </a:r>
            <a:endParaRPr lang="ja-JP" altLang="en-US"/>
          </a:p>
        </p:txBody>
      </p:sp>
      <p:sp>
        <p:nvSpPr>
          <p:cNvPr id="9264" name="Text Box 91"/>
          <p:cNvSpPr txBox="1">
            <a:spLocks noChangeArrowheads="1"/>
          </p:cNvSpPr>
          <p:nvPr/>
        </p:nvSpPr>
        <p:spPr bwMode="auto">
          <a:xfrm>
            <a:off x="7091933" y="3140224"/>
            <a:ext cx="311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latin typeface="Symbol" pitchFamily="18" charset="2"/>
              </a:rPr>
              <a:t>g</a:t>
            </a:r>
            <a:endParaRPr lang="ja-JP" altLang="en-US">
              <a:latin typeface="Symbol" pitchFamily="18" charset="2"/>
            </a:endParaRPr>
          </a:p>
        </p:txBody>
      </p:sp>
      <p:sp>
        <p:nvSpPr>
          <p:cNvPr id="9265" name="Arc 95"/>
          <p:cNvSpPr>
            <a:spLocks/>
          </p:cNvSpPr>
          <p:nvPr/>
        </p:nvSpPr>
        <p:spPr bwMode="auto">
          <a:xfrm flipH="1">
            <a:off x="6264846" y="2671912"/>
            <a:ext cx="287337" cy="28733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accent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nvGrpSpPr>
          <p:cNvPr id="9266" name="Group 99"/>
          <p:cNvGrpSpPr>
            <a:grpSpLocks/>
          </p:cNvGrpSpPr>
          <p:nvPr/>
        </p:nvGrpSpPr>
        <p:grpSpPr bwMode="auto">
          <a:xfrm>
            <a:off x="6623621" y="2276624"/>
            <a:ext cx="317500" cy="471488"/>
            <a:chOff x="1211" y="2786"/>
            <a:chExt cx="200" cy="297"/>
          </a:xfrm>
        </p:grpSpPr>
        <p:sp>
          <p:nvSpPr>
            <p:cNvPr id="9299" name="Text Box 100"/>
            <p:cNvSpPr txBox="1">
              <a:spLocks noChangeArrowheads="1"/>
            </p:cNvSpPr>
            <p:nvPr/>
          </p:nvSpPr>
          <p:spPr bwMode="auto">
            <a:xfrm>
              <a:off x="1211" y="2852"/>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q</a:t>
              </a:r>
            </a:p>
          </p:txBody>
        </p:sp>
        <p:sp>
          <p:nvSpPr>
            <p:cNvPr id="9300" name="Text Box 101"/>
            <p:cNvSpPr txBox="1">
              <a:spLocks noChangeArrowheads="1"/>
            </p:cNvSpPr>
            <p:nvPr/>
          </p:nvSpPr>
          <p:spPr bwMode="auto">
            <a:xfrm>
              <a:off x="1211" y="2786"/>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a:t>
              </a:r>
            </a:p>
          </p:txBody>
        </p:sp>
      </p:grpSp>
      <p:sp>
        <p:nvSpPr>
          <p:cNvPr id="144489" name="Text Box 105"/>
          <p:cNvSpPr txBox="1">
            <a:spLocks noChangeArrowheads="1"/>
          </p:cNvSpPr>
          <p:nvPr/>
        </p:nvSpPr>
        <p:spPr bwMode="auto">
          <a:xfrm>
            <a:off x="4788471" y="1859112"/>
            <a:ext cx="4233862" cy="400050"/>
          </a:xfrm>
          <a:prstGeom prst="rect">
            <a:avLst/>
          </a:prstGeom>
          <a:solidFill>
            <a:schemeClr val="accent2"/>
          </a:solidFill>
          <a:ln w="9525">
            <a:noFill/>
            <a:miter lim="800000"/>
            <a:headEnd/>
            <a:tailEnd/>
          </a:ln>
          <a:effectLst>
            <a:outerShdw dist="107763" dir="2700000" algn="ctr" rotWithShape="0">
              <a:schemeClr val="bg2">
                <a:alpha val="50000"/>
              </a:schemeClr>
            </a:outerShdw>
          </a:effectLst>
        </p:spPr>
        <p:txBody>
          <a:bodyPr wrap="none">
            <a:spAutoFit/>
          </a:bodyPr>
          <a:lstStyle/>
          <a:p>
            <a:pPr>
              <a:defRPr/>
            </a:pPr>
            <a:r>
              <a:rPr lang="en-US" altLang="ja-JP" sz="2000" b="1" dirty="0">
                <a:solidFill>
                  <a:schemeClr val="bg1"/>
                </a:solidFill>
              </a:rPr>
              <a:t>Virtual Production via Quantum Eff.</a:t>
            </a:r>
            <a:endParaRPr lang="ja-JP" altLang="en-US" sz="2000" b="1" dirty="0">
              <a:solidFill>
                <a:schemeClr val="bg1"/>
              </a:solidFill>
            </a:endParaRPr>
          </a:p>
        </p:txBody>
      </p:sp>
      <p:grpSp>
        <p:nvGrpSpPr>
          <p:cNvPr id="9268" name="グループ化 126"/>
          <p:cNvGrpSpPr>
            <a:grpSpLocks/>
          </p:cNvGrpSpPr>
          <p:nvPr/>
        </p:nvGrpSpPr>
        <p:grpSpPr bwMode="auto">
          <a:xfrm>
            <a:off x="5158358" y="3614887"/>
            <a:ext cx="1687513" cy="668337"/>
            <a:chOff x="5759450" y="3249613"/>
            <a:chExt cx="2016125" cy="792162"/>
          </a:xfrm>
        </p:grpSpPr>
        <p:sp>
          <p:nvSpPr>
            <p:cNvPr id="9293" name="Freeform 119"/>
            <p:cNvSpPr>
              <a:spLocks/>
            </p:cNvSpPr>
            <p:nvPr/>
          </p:nvSpPr>
          <p:spPr bwMode="auto">
            <a:xfrm>
              <a:off x="5759450" y="3249613"/>
              <a:ext cx="2016125" cy="792162"/>
            </a:xfrm>
            <a:custGeom>
              <a:avLst/>
              <a:gdLst>
                <a:gd name="T0" fmla="*/ 2147483647 w 1033"/>
                <a:gd name="T1" fmla="*/ 2147483647 h 426"/>
                <a:gd name="T2" fmla="*/ 0 w 1033"/>
                <a:gd name="T3" fmla="*/ 2147483647 h 426"/>
                <a:gd name="T4" fmla="*/ 2147483647 w 1033"/>
                <a:gd name="T5" fmla="*/ 2147483647 h 426"/>
                <a:gd name="T6" fmla="*/ 2147483647 w 1033"/>
                <a:gd name="T7" fmla="*/ 2147483647 h 426"/>
                <a:gd name="T8" fmla="*/ 2147483647 w 1033"/>
                <a:gd name="T9" fmla="*/ 2147483647 h 426"/>
                <a:gd name="T10" fmla="*/ 2147483647 w 1033"/>
                <a:gd name="T11" fmla="*/ 2147483647 h 426"/>
                <a:gd name="T12" fmla="*/ 2147483647 w 1033"/>
                <a:gd name="T13" fmla="*/ 2147483647 h 426"/>
                <a:gd name="T14" fmla="*/ 2147483647 w 1033"/>
                <a:gd name="T15" fmla="*/ 2147483647 h 426"/>
                <a:gd name="T16" fmla="*/ 2147483647 w 1033"/>
                <a:gd name="T17" fmla="*/ 2147483647 h 426"/>
                <a:gd name="T18" fmla="*/ 2147483647 w 1033"/>
                <a:gd name="T19" fmla="*/ 2147483647 h 426"/>
                <a:gd name="T20" fmla="*/ 2147483647 w 1033"/>
                <a:gd name="T21" fmla="*/ 2147483647 h 426"/>
                <a:gd name="T22" fmla="*/ 2147483647 w 1033"/>
                <a:gd name="T23" fmla="*/ 0 h 426"/>
                <a:gd name="T24" fmla="*/ 2147483647 w 1033"/>
                <a:gd name="T25" fmla="*/ 2147483647 h 426"/>
                <a:gd name="T26" fmla="*/ 2147483647 w 1033"/>
                <a:gd name="T27" fmla="*/ 2147483647 h 426"/>
                <a:gd name="T28" fmla="*/ 2147483647 w 1033"/>
                <a:gd name="T29" fmla="*/ 2147483647 h 426"/>
                <a:gd name="T30" fmla="*/ 2147483647 w 1033"/>
                <a:gd name="T31" fmla="*/ 2147483647 h 426"/>
                <a:gd name="T32" fmla="*/ 2147483647 w 1033"/>
                <a:gd name="T33" fmla="*/ 2147483647 h 426"/>
                <a:gd name="T34" fmla="*/ 2147483647 w 1033"/>
                <a:gd name="T35" fmla="*/ 2147483647 h 426"/>
                <a:gd name="T36" fmla="*/ 2147483647 w 1033"/>
                <a:gd name="T37" fmla="*/ 2147483647 h 426"/>
                <a:gd name="T38" fmla="*/ 2147483647 w 1033"/>
                <a:gd name="T39" fmla="*/ 2147483647 h 426"/>
                <a:gd name="T40" fmla="*/ 2147483647 w 1033"/>
                <a:gd name="T41" fmla="*/ 2147483647 h 426"/>
                <a:gd name="T42" fmla="*/ 2147483647 w 1033"/>
                <a:gd name="T43" fmla="*/ 2147483647 h 426"/>
                <a:gd name="T44" fmla="*/ 2147483647 w 1033"/>
                <a:gd name="T45" fmla="*/ 2147483647 h 426"/>
                <a:gd name="T46" fmla="*/ 2147483647 w 1033"/>
                <a:gd name="T47" fmla="*/ 2147483647 h 426"/>
                <a:gd name="T48" fmla="*/ 2147483647 w 1033"/>
                <a:gd name="T49" fmla="*/ 2147483647 h 4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3"/>
                <a:gd name="T76" fmla="*/ 0 h 426"/>
                <a:gd name="T77" fmla="*/ 1033 w 1033"/>
                <a:gd name="T78" fmla="*/ 426 h 4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3" h="426">
                  <a:moveTo>
                    <a:pt x="3" y="424"/>
                  </a:moveTo>
                  <a:lnTo>
                    <a:pt x="0" y="340"/>
                  </a:lnTo>
                  <a:lnTo>
                    <a:pt x="291" y="346"/>
                  </a:lnTo>
                  <a:lnTo>
                    <a:pt x="334" y="342"/>
                  </a:lnTo>
                  <a:lnTo>
                    <a:pt x="364" y="321"/>
                  </a:lnTo>
                  <a:lnTo>
                    <a:pt x="396" y="253"/>
                  </a:lnTo>
                  <a:lnTo>
                    <a:pt x="417" y="184"/>
                  </a:lnTo>
                  <a:lnTo>
                    <a:pt x="429" y="126"/>
                  </a:lnTo>
                  <a:lnTo>
                    <a:pt x="442" y="81"/>
                  </a:lnTo>
                  <a:lnTo>
                    <a:pt x="460" y="43"/>
                  </a:lnTo>
                  <a:lnTo>
                    <a:pt x="486" y="12"/>
                  </a:lnTo>
                  <a:lnTo>
                    <a:pt x="511" y="0"/>
                  </a:lnTo>
                  <a:lnTo>
                    <a:pt x="544" y="4"/>
                  </a:lnTo>
                  <a:lnTo>
                    <a:pt x="570" y="33"/>
                  </a:lnTo>
                  <a:lnTo>
                    <a:pt x="594" y="75"/>
                  </a:lnTo>
                  <a:lnTo>
                    <a:pt x="610" y="138"/>
                  </a:lnTo>
                  <a:lnTo>
                    <a:pt x="622" y="195"/>
                  </a:lnTo>
                  <a:lnTo>
                    <a:pt x="648" y="270"/>
                  </a:lnTo>
                  <a:lnTo>
                    <a:pt x="679" y="318"/>
                  </a:lnTo>
                  <a:lnTo>
                    <a:pt x="694" y="334"/>
                  </a:lnTo>
                  <a:lnTo>
                    <a:pt x="709" y="345"/>
                  </a:lnTo>
                  <a:lnTo>
                    <a:pt x="778" y="345"/>
                  </a:lnTo>
                  <a:lnTo>
                    <a:pt x="1033" y="346"/>
                  </a:lnTo>
                  <a:lnTo>
                    <a:pt x="1033" y="426"/>
                  </a:lnTo>
                  <a:lnTo>
                    <a:pt x="3" y="424"/>
                  </a:lnTo>
                  <a:close/>
                </a:path>
              </a:pathLst>
            </a:custGeom>
            <a:solidFill>
              <a:srgbClr val="33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294" name="Oval 125"/>
            <p:cNvSpPr>
              <a:spLocks noChangeArrowheads="1"/>
            </p:cNvSpPr>
            <p:nvPr/>
          </p:nvSpPr>
          <p:spPr bwMode="auto">
            <a:xfrm>
              <a:off x="5794375" y="3463925"/>
              <a:ext cx="179388" cy="17938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sp>
          <p:nvSpPr>
            <p:cNvPr id="9295" name="Line 126"/>
            <p:cNvSpPr>
              <a:spLocks noChangeShapeType="1"/>
            </p:cNvSpPr>
            <p:nvPr/>
          </p:nvSpPr>
          <p:spPr bwMode="auto">
            <a:xfrm>
              <a:off x="6046788" y="3573463"/>
              <a:ext cx="503237"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9296" name="Line 127"/>
            <p:cNvSpPr>
              <a:spLocks noChangeShapeType="1"/>
            </p:cNvSpPr>
            <p:nvPr/>
          </p:nvSpPr>
          <p:spPr bwMode="auto">
            <a:xfrm>
              <a:off x="7019925" y="3573463"/>
              <a:ext cx="503238" cy="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9297" name="Line 128"/>
            <p:cNvSpPr>
              <a:spLocks noChangeShapeType="1"/>
            </p:cNvSpPr>
            <p:nvPr/>
          </p:nvSpPr>
          <p:spPr bwMode="auto">
            <a:xfrm>
              <a:off x="6586538" y="3573463"/>
              <a:ext cx="360362"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298" name="Oval 129"/>
            <p:cNvSpPr>
              <a:spLocks noChangeArrowheads="1"/>
            </p:cNvSpPr>
            <p:nvPr/>
          </p:nvSpPr>
          <p:spPr bwMode="auto">
            <a:xfrm>
              <a:off x="7559675" y="3465513"/>
              <a:ext cx="179388" cy="17938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a:p>
          </p:txBody>
        </p:sp>
      </p:grpSp>
      <p:sp>
        <p:nvSpPr>
          <p:cNvPr id="9269" name="Text Box 130"/>
          <p:cNvSpPr txBox="1">
            <a:spLocks noChangeArrowheads="1"/>
          </p:cNvSpPr>
          <p:nvPr/>
        </p:nvSpPr>
        <p:spPr bwMode="auto">
          <a:xfrm>
            <a:off x="5379021" y="4168924"/>
            <a:ext cx="1276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600"/>
              <a:t>Tunnel effect</a:t>
            </a:r>
            <a:endParaRPr lang="ja-JP" altLang="en-US" sz="1600"/>
          </a:p>
        </p:txBody>
      </p:sp>
      <p:sp>
        <p:nvSpPr>
          <p:cNvPr id="144518" name="Text Box 134"/>
          <p:cNvSpPr txBox="1">
            <a:spLocks noChangeArrowheads="1"/>
          </p:cNvSpPr>
          <p:nvPr/>
        </p:nvSpPr>
        <p:spPr bwMode="auto">
          <a:xfrm>
            <a:off x="1475656" y="4635317"/>
            <a:ext cx="1804987" cy="369332"/>
          </a:xfrm>
          <a:prstGeom prst="rect">
            <a:avLst/>
          </a:prstGeom>
          <a:solidFill>
            <a:srgbClr val="FFFF00"/>
          </a:solidFill>
          <a:ln w="9525">
            <a:noFill/>
            <a:miter lim="800000"/>
            <a:headEnd/>
            <a:tailEnd/>
          </a:ln>
          <a:effectLst>
            <a:outerShdw dist="107763" dir="8100000" algn="ctr" rotWithShape="0">
              <a:schemeClr val="bg2">
                <a:alpha val="50000"/>
              </a:schemeClr>
            </a:outerShdw>
          </a:effectLst>
        </p:spPr>
        <p:txBody>
          <a:bodyPr wrap="square">
            <a:spAutoFit/>
          </a:bodyPr>
          <a:lstStyle/>
          <a:p>
            <a:pPr>
              <a:defRPr/>
            </a:pPr>
            <a:r>
              <a:rPr lang="en-US" altLang="ja-JP" b="1" dirty="0"/>
              <a:t>Energy Frontier</a:t>
            </a:r>
            <a:endParaRPr lang="ja-JP" altLang="en-US" b="1" dirty="0"/>
          </a:p>
        </p:txBody>
      </p:sp>
      <p:sp>
        <p:nvSpPr>
          <p:cNvPr id="144519" name="Text Box 135"/>
          <p:cNvSpPr txBox="1">
            <a:spLocks noChangeArrowheads="1"/>
          </p:cNvSpPr>
          <p:nvPr/>
        </p:nvSpPr>
        <p:spPr bwMode="auto">
          <a:xfrm>
            <a:off x="5436096" y="4635317"/>
            <a:ext cx="2163772" cy="369332"/>
          </a:xfrm>
          <a:prstGeom prst="rect">
            <a:avLst/>
          </a:prstGeom>
          <a:solidFill>
            <a:srgbClr val="66FF33"/>
          </a:solidFill>
          <a:ln w="9525">
            <a:noFill/>
            <a:miter lim="800000"/>
            <a:headEnd/>
            <a:tailEnd/>
          </a:ln>
          <a:effectLst>
            <a:outerShdw dist="107763" dir="2700000" algn="ctr" rotWithShape="0">
              <a:schemeClr val="bg2">
                <a:alpha val="50000"/>
              </a:schemeClr>
            </a:outerShdw>
          </a:effectLst>
        </p:spPr>
        <p:txBody>
          <a:bodyPr wrap="square">
            <a:spAutoFit/>
          </a:bodyPr>
          <a:lstStyle/>
          <a:p>
            <a:pPr>
              <a:defRPr/>
            </a:pPr>
            <a:r>
              <a:rPr lang="en-US" altLang="ja-JP" b="1" dirty="0" smtClean="0"/>
              <a:t>Luminosity </a:t>
            </a:r>
            <a:r>
              <a:rPr lang="en-US" altLang="ja-JP" b="1" dirty="0"/>
              <a:t>Frontier</a:t>
            </a:r>
            <a:endParaRPr lang="ja-JP" altLang="en-US" b="1" dirty="0"/>
          </a:p>
        </p:txBody>
      </p:sp>
      <p:grpSp>
        <p:nvGrpSpPr>
          <p:cNvPr id="9273" name="Group 140"/>
          <p:cNvGrpSpPr>
            <a:grpSpLocks/>
          </p:cNvGrpSpPr>
          <p:nvPr/>
        </p:nvGrpSpPr>
        <p:grpSpPr bwMode="auto">
          <a:xfrm>
            <a:off x="6083871" y="3032274"/>
            <a:ext cx="317500" cy="468313"/>
            <a:chOff x="1098" y="2673"/>
            <a:chExt cx="200" cy="295"/>
          </a:xfrm>
        </p:grpSpPr>
        <p:sp>
          <p:nvSpPr>
            <p:cNvPr id="9291" name="Text Box 141"/>
            <p:cNvSpPr txBox="1">
              <a:spLocks noChangeArrowheads="1"/>
            </p:cNvSpPr>
            <p:nvPr/>
          </p:nvSpPr>
          <p:spPr bwMode="auto">
            <a:xfrm>
              <a:off x="1098" y="2737"/>
              <a:ext cx="19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latin typeface="Symbol" pitchFamily="18" charset="2"/>
                </a:rPr>
                <a:t>c</a:t>
              </a:r>
            </a:p>
          </p:txBody>
        </p:sp>
        <p:sp>
          <p:nvSpPr>
            <p:cNvPr id="9292" name="Text Box 142"/>
            <p:cNvSpPr txBox="1">
              <a:spLocks noChangeArrowheads="1"/>
            </p:cNvSpPr>
            <p:nvPr/>
          </p:nvSpPr>
          <p:spPr bwMode="auto">
            <a:xfrm>
              <a:off x="1098" y="2673"/>
              <a:ext cx="2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a:t>
              </a:r>
            </a:p>
          </p:txBody>
        </p:sp>
      </p:grpSp>
      <p:sp>
        <p:nvSpPr>
          <p:cNvPr id="2" name="タイトル 1"/>
          <p:cNvSpPr>
            <a:spLocks noGrp="1"/>
          </p:cNvSpPr>
          <p:nvPr>
            <p:ph type="title"/>
          </p:nvPr>
        </p:nvSpPr>
        <p:spPr>
          <a:xfrm>
            <a:off x="457200" y="125760"/>
            <a:ext cx="8229600" cy="1143000"/>
          </a:xfrm>
        </p:spPr>
        <p:txBody>
          <a:bodyPr>
            <a:normAutofit/>
          </a:bodyPr>
          <a:lstStyle/>
          <a:p>
            <a:r>
              <a:rPr kumimoji="1" lang="en-US" altLang="ja-JP" sz="3600" dirty="0" smtClean="0"/>
              <a:t>Energy Frontier and Luminosity Frontier</a:t>
            </a:r>
            <a:endParaRPr kumimoji="1" lang="ja-JP" altLang="en-US" sz="3600" dirty="0"/>
          </a:p>
        </p:txBody>
      </p:sp>
      <p:sp>
        <p:nvSpPr>
          <p:cNvPr id="3" name="テキスト ボックス 2"/>
          <p:cNvSpPr txBox="1"/>
          <p:nvPr/>
        </p:nvSpPr>
        <p:spPr>
          <a:xfrm>
            <a:off x="1187624" y="5301208"/>
            <a:ext cx="6912768"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en-US" altLang="ja-JP" sz="2000" dirty="0" smtClean="0"/>
              <a:t>Even if no new particles are found in Energy Frontier experiment (which is not exciting), Luminosity Frontier experiment can search for new physics</a:t>
            </a:r>
            <a:r>
              <a:rPr lang="en-US" altLang="ja-JP" sz="2000" dirty="0"/>
              <a:t>.</a:t>
            </a:r>
            <a:r>
              <a:rPr kumimoji="1" lang="en-US" altLang="ja-JP" sz="2000" dirty="0" smtClean="0"/>
              <a:t> With more accumulated data,  sensitivity to higher energy scale is achieved. </a:t>
            </a:r>
            <a:endParaRPr kumimoji="1" lang="ja-JP" altLang="en-US" sz="2000" dirty="0"/>
          </a:p>
        </p:txBody>
      </p:sp>
    </p:spTree>
    <p:extLst>
      <p:ext uri="{BB962C8B-B14F-4D97-AF65-F5344CB8AC3E}">
        <p14:creationId xmlns:p14="http://schemas.microsoft.com/office/powerpoint/2010/main" val="11709755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p:txBody>
          <a:bodyPr lIns="82945" tIns="41473" rIns="82945" bIns="41473">
            <a:normAutofit fontScale="90000"/>
          </a:bodyPr>
          <a:lstStyle/>
          <a:p>
            <a:r>
              <a:rPr lang="en-US" altLang="ja-JP" sz="4800" dirty="0"/>
              <a:t>Flavor Physics:</a:t>
            </a:r>
            <a:br>
              <a:rPr lang="en-US" altLang="ja-JP" sz="4800" dirty="0"/>
            </a:br>
            <a:r>
              <a:rPr lang="en-US" altLang="ja-JP" sz="4800" dirty="0" smtClean="0"/>
              <a:t>sensitivity to each NP model</a:t>
            </a:r>
            <a:endParaRPr lang="ja-JP" altLang="en-US" sz="4800" dirty="0"/>
          </a:p>
        </p:txBody>
      </p:sp>
      <p:graphicFrame>
        <p:nvGraphicFramePr>
          <p:cNvPr id="15" name="表 14"/>
          <p:cNvGraphicFramePr>
            <a:graphicFrameLocks noGrp="1"/>
          </p:cNvGraphicFramePr>
          <p:nvPr>
            <p:extLst>
              <p:ext uri="{D42A27DB-BD31-4B8C-83A1-F6EECF244321}">
                <p14:modId xmlns:p14="http://schemas.microsoft.com/office/powerpoint/2010/main" val="4057478541"/>
              </p:ext>
            </p:extLst>
          </p:nvPr>
        </p:nvGraphicFramePr>
        <p:xfrm>
          <a:off x="943174" y="2246672"/>
          <a:ext cx="7322451" cy="3795883"/>
        </p:xfrm>
        <a:graphic>
          <a:graphicData uri="http://schemas.openxmlformats.org/drawingml/2006/table">
            <a:tbl>
              <a:tblPr bandRow="1">
                <a:tableStyleId>{5C22544A-7EE6-4342-B048-85BDC9FD1C3A}</a:tableStyleId>
              </a:tblPr>
              <a:tblGrid>
                <a:gridCol w="1555209"/>
                <a:gridCol w="777607"/>
                <a:gridCol w="1101608"/>
                <a:gridCol w="1036807"/>
                <a:gridCol w="1101608"/>
                <a:gridCol w="1036807"/>
                <a:gridCol w="712805"/>
              </a:tblGrid>
              <a:tr h="361356">
                <a:tc rowSpan="2">
                  <a:txBody>
                    <a:bodyPr/>
                    <a:lstStyle/>
                    <a:p>
                      <a:pPr algn="ctr"/>
                      <a:endParaRPr kumimoji="1" lang="ja-JP" altLang="en-US" sz="1600" dirty="0"/>
                    </a:p>
                  </a:txBody>
                  <a:tcPr marL="82944" marR="82944" marT="41476" marB="41476">
                    <a:solidFill>
                      <a:schemeClr val="bg1"/>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800" baseline="0" smtClean="0">
                          <a:latin typeface="+mn-lt"/>
                        </a:rPr>
                        <a:t>mSUGRA</a:t>
                      </a:r>
                      <a:endParaRPr kumimoji="1" lang="ja-JP" altLang="en-US" sz="1600"/>
                    </a:p>
                  </a:txBody>
                  <a:tcPr marL="82944" marR="82944" marT="41476" marB="41476"/>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800" smtClean="0"/>
                        <a:t>MSSM+</a:t>
                      </a:r>
                      <a:r>
                        <a:rPr kumimoji="1" lang="en-US" altLang="ja-JP" sz="1800" smtClean="0">
                          <a:sym typeface="Symbol"/>
                        </a:rPr>
                        <a:t></a:t>
                      </a:r>
                      <a:r>
                        <a:rPr kumimoji="1" lang="en-US" altLang="ja-JP" sz="1800" baseline="-25000" smtClean="0">
                          <a:sym typeface="Symbol"/>
                        </a:rPr>
                        <a:t>R</a:t>
                      </a:r>
                    </a:p>
                  </a:txBody>
                  <a:tcPr marL="82944" marR="82944" marT="41476" marB="41476"/>
                </a:tc>
                <a:tc hMerge="1">
                  <a:txBody>
                    <a:bodyPr/>
                    <a:lstStyle/>
                    <a:p>
                      <a:pPr algn="ctr"/>
                      <a:endParaRPr kumimoji="1" lang="ja-JP"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800" smtClean="0"/>
                        <a:t>SU(5)+</a:t>
                      </a:r>
                      <a:r>
                        <a:rPr kumimoji="1" lang="en-US" altLang="ja-JP" sz="1800" smtClean="0">
                          <a:sym typeface="Symbol"/>
                        </a:rPr>
                        <a:t></a:t>
                      </a:r>
                      <a:r>
                        <a:rPr kumimoji="1" lang="en-US" altLang="ja-JP" sz="1800" baseline="-25000" smtClean="0">
                          <a:sym typeface="Symbol"/>
                        </a:rPr>
                        <a:t>R</a:t>
                      </a:r>
                    </a:p>
                  </a:txBody>
                  <a:tcPr marL="82944" marR="82944" marT="41476" marB="41476"/>
                </a:tc>
                <a:tc hMerge="1">
                  <a:txBody>
                    <a:bodyPr/>
                    <a:lstStyle/>
                    <a:p>
                      <a:pPr algn="ctr"/>
                      <a:endParaRPr kumimoji="1" lang="ja-JP" altLang="en-US"/>
                    </a:p>
                  </a:txBody>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800" smtClean="0"/>
                        <a:t>U(2) </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800" smtClean="0"/>
                        <a:t>FS</a:t>
                      </a:r>
                      <a:endParaRPr kumimoji="1" lang="ja-JP" altLang="en-US" sz="1800" smtClean="0"/>
                    </a:p>
                  </a:txBody>
                  <a:tcPr marL="82944" marR="82944" marT="41476" marB="41476"/>
                </a:tc>
              </a:tr>
              <a:tr h="496334">
                <a:tc vMerge="1">
                  <a:txBody>
                    <a:bodyPr/>
                    <a:lstStyle/>
                    <a:p>
                      <a:endParaRPr kumimoji="1" lang="ja-JP" altLang="en-US"/>
                    </a:p>
                  </a:txBody>
                  <a:tcPr/>
                </a:tc>
                <a:tc vMerge="1">
                  <a:txBody>
                    <a:bodyPr/>
                    <a:lstStyle/>
                    <a:p>
                      <a:endParaRPr kumimoji="1" lang="ja-JP" altLang="en-US"/>
                    </a:p>
                  </a:txBody>
                  <a:tcPr/>
                </a:tc>
                <a:tc>
                  <a:txBody>
                    <a:bodyPr/>
                    <a:lstStyle/>
                    <a:p>
                      <a:pPr algn="ctr">
                        <a:lnSpc>
                          <a:spcPct val="85000"/>
                        </a:lnSpc>
                      </a:pPr>
                      <a:r>
                        <a:rPr kumimoji="1" lang="en-US" altLang="ja-JP" sz="1300" baseline="0" smtClean="0">
                          <a:sym typeface="Symbol"/>
                        </a:rPr>
                        <a:t>degenerate</a:t>
                      </a:r>
                      <a:endParaRPr kumimoji="1" lang="ja-JP" altLang="en-US" sz="1300" baseline="0" smtClean="0"/>
                    </a:p>
                    <a:p>
                      <a:pPr algn="ctr"/>
                      <a:endParaRPr kumimoji="1" lang="ja-JP" altLang="en-US" sz="1600"/>
                    </a:p>
                  </a:txBody>
                  <a:tcPr marL="82944" marR="82944" marT="41476" marB="41476"/>
                </a:tc>
                <a:tc>
                  <a:txBody>
                    <a:bodyPr/>
                    <a:lstStyle/>
                    <a:p>
                      <a:pPr algn="ctr">
                        <a:lnSpc>
                          <a:spcPct val="85000"/>
                        </a:lnSpc>
                      </a:pPr>
                      <a:r>
                        <a:rPr kumimoji="1" lang="en-US" altLang="ja-JP" sz="1300" baseline="0" smtClean="0">
                          <a:sym typeface="Symbol"/>
                        </a:rPr>
                        <a:t>non-degenerate</a:t>
                      </a:r>
                      <a:endParaRPr kumimoji="1" lang="ja-JP" altLang="en-US" sz="1300"/>
                    </a:p>
                  </a:txBody>
                  <a:tcPr marL="82944" marR="82944" marT="41476" marB="41476"/>
                </a:tc>
                <a:tc>
                  <a:txBody>
                    <a:bodyPr/>
                    <a:lstStyle/>
                    <a:p>
                      <a:pPr algn="ctr">
                        <a:lnSpc>
                          <a:spcPct val="85000"/>
                        </a:lnSpc>
                      </a:pPr>
                      <a:r>
                        <a:rPr kumimoji="1" lang="en-US" altLang="ja-JP" sz="1300" baseline="0" smtClean="0">
                          <a:sym typeface="Symbol"/>
                        </a:rPr>
                        <a:t>degenerate</a:t>
                      </a:r>
                      <a:endParaRPr kumimoji="1" lang="ja-JP" altLang="en-US" sz="1300" baseline="0" smtClean="0"/>
                    </a:p>
                    <a:p>
                      <a:pPr algn="ctr"/>
                      <a:endParaRPr kumimoji="1" lang="ja-JP" altLang="en-US" sz="1600"/>
                    </a:p>
                  </a:txBody>
                  <a:tcPr marL="82944" marR="82944" marT="41476" marB="41476"/>
                </a:tc>
                <a:tc>
                  <a:txBody>
                    <a:bodyPr/>
                    <a:lstStyle/>
                    <a:p>
                      <a:pPr algn="ctr">
                        <a:lnSpc>
                          <a:spcPct val="85000"/>
                        </a:lnSpc>
                      </a:pPr>
                      <a:r>
                        <a:rPr kumimoji="1" lang="en-US" altLang="ja-JP" sz="1300" baseline="0" smtClean="0">
                          <a:sym typeface="Symbol"/>
                        </a:rPr>
                        <a:t>non-degenerate</a:t>
                      </a:r>
                      <a:endParaRPr kumimoji="1" lang="ja-JP" altLang="en-US" sz="1300"/>
                    </a:p>
                  </a:txBody>
                  <a:tcPr marL="82944" marR="82944" marT="32659" marB="32659"/>
                </a:tc>
                <a:tc vMerge="1">
                  <a:txBody>
                    <a:bodyPr/>
                    <a:lstStyle/>
                    <a:p>
                      <a:endParaRPr kumimoji="1" lang="ja-JP" altLang="en-US"/>
                    </a:p>
                  </a:txBody>
                  <a:tcPr/>
                </a:tc>
              </a:tr>
              <a:tr h="3966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smtClean="0">
                          <a:solidFill>
                            <a:srgbClr val="FF0000"/>
                          </a:solidFill>
                          <a:latin typeface="Arial Unicode MS" pitchFamily="50" charset="-128"/>
                          <a:ea typeface="Arial Unicode MS" pitchFamily="50" charset="-128"/>
                          <a:cs typeface="Arial Unicode MS" pitchFamily="50" charset="-128"/>
                        </a:rPr>
                        <a:t>A</a:t>
                      </a:r>
                      <a:r>
                        <a:rPr lang="en-US" altLang="ja-JP" sz="1800" baseline="-25000" smtClean="0">
                          <a:solidFill>
                            <a:srgbClr val="FF0000"/>
                          </a:solidFill>
                          <a:latin typeface="Arial Unicode MS" pitchFamily="50" charset="-128"/>
                          <a:ea typeface="Arial Unicode MS" pitchFamily="50" charset="-128"/>
                          <a:cs typeface="Arial Unicode MS" pitchFamily="50" charset="-128"/>
                        </a:rPr>
                        <a:t>CP</a:t>
                      </a:r>
                      <a:r>
                        <a:rPr lang="en-US" altLang="ja-JP" sz="1800" smtClean="0">
                          <a:solidFill>
                            <a:srgbClr val="FF0000"/>
                          </a:solidFill>
                          <a:latin typeface="Arial Unicode MS" pitchFamily="50" charset="-128"/>
                          <a:ea typeface="Arial Unicode MS" pitchFamily="50" charset="-128"/>
                          <a:cs typeface="Arial Unicode MS" pitchFamily="50" charset="-128"/>
                        </a:rPr>
                        <a:t>(s</a:t>
                      </a:r>
                      <a:r>
                        <a:rPr lang="en-US" altLang="ja-JP" sz="1800" smtClean="0">
                          <a:solidFill>
                            <a:srgbClr val="FF0000"/>
                          </a:solidFill>
                          <a:latin typeface="Arial Unicode MS" pitchFamily="50" charset="-128"/>
                          <a:ea typeface="Arial Unicode MS" pitchFamily="50" charset="-128"/>
                          <a:cs typeface="Arial Unicode MS" pitchFamily="50" charset="-128"/>
                          <a:sym typeface="Symbol" pitchFamily="18" charset="2"/>
                        </a:rPr>
                        <a:t></a:t>
                      </a:r>
                      <a:r>
                        <a:rPr lang="en-US" altLang="ja-JP" sz="1800" smtClean="0">
                          <a:solidFill>
                            <a:srgbClr val="FF0000"/>
                          </a:solidFill>
                          <a:latin typeface="Arial Unicode MS" pitchFamily="50" charset="-128"/>
                          <a:ea typeface="Arial Unicode MS" pitchFamily="50" charset="-128"/>
                          <a:cs typeface="Arial Unicode MS" pitchFamily="50" charset="-128"/>
                        </a:rPr>
                        <a:t>)</a:t>
                      </a:r>
                      <a:endParaRPr kumimoji="1" lang="ja-JP" altLang="en-US" sz="1800"/>
                    </a:p>
                  </a:txBody>
                  <a:tcPr marL="82944" marR="82944" marT="41476" marB="41476"/>
                </a:tc>
                <a:tc>
                  <a:txBody>
                    <a:bodyPr/>
                    <a:lstStyle/>
                    <a:p>
                      <a:pPr algn="ctr"/>
                      <a:endParaRPr kumimoji="1" lang="ja-JP" altLang="en-US" sz="1600"/>
                    </a:p>
                  </a:txBody>
                  <a:tcPr marL="82944" marR="82944" marT="41476" marB="41476"/>
                </a:tc>
                <a:tc>
                  <a:txBody>
                    <a:bodyPr/>
                    <a:lstStyle/>
                    <a:p>
                      <a:pPr algn="ctr"/>
                      <a:endParaRPr kumimoji="1" lang="ja-JP" altLang="en-US" sz="1600"/>
                    </a:p>
                  </a:txBody>
                  <a:tcPr marL="82944" marR="82944" marT="41476" marB="41476"/>
                </a:tc>
                <a:tc>
                  <a:txBody>
                    <a:bodyPr/>
                    <a:lstStyle/>
                    <a:p>
                      <a:pPr algn="ctr"/>
                      <a:endParaRPr kumimoji="1" lang="ja-JP" altLang="en-US" sz="1600"/>
                    </a:p>
                  </a:txBody>
                  <a:tcPr marL="82944" marR="82944" marT="41476" marB="41476"/>
                </a:tc>
                <a:tc>
                  <a:txBody>
                    <a:bodyPr/>
                    <a:lstStyle/>
                    <a:p>
                      <a:pPr algn="ctr"/>
                      <a:endParaRPr kumimoji="1" lang="ja-JP" altLang="en-US" sz="1600"/>
                    </a:p>
                  </a:txBody>
                  <a:tcPr marL="82944" marR="82944" marT="41476" marB="41476"/>
                </a:tc>
                <a:tc>
                  <a:txBody>
                    <a:bodyPr/>
                    <a:lstStyle/>
                    <a:p>
                      <a:pPr algn="ctr"/>
                      <a:endParaRPr kumimoji="1" lang="ja-JP" altLang="en-US" sz="160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r>
              <a:tr h="35946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smtClean="0">
                          <a:solidFill>
                            <a:srgbClr val="FF0000"/>
                          </a:solidFill>
                          <a:latin typeface="Arial Unicode MS" pitchFamily="50" charset="-128"/>
                          <a:ea typeface="Arial Unicode MS" pitchFamily="50" charset="-128"/>
                          <a:cs typeface="Arial Unicode MS" pitchFamily="50" charset="-128"/>
                        </a:rPr>
                        <a:t>S(K*</a:t>
                      </a:r>
                      <a:r>
                        <a:rPr lang="en-US" altLang="ja-JP" sz="1800" smtClean="0">
                          <a:solidFill>
                            <a:srgbClr val="FF0000"/>
                          </a:solidFill>
                          <a:latin typeface="Arial Unicode MS" pitchFamily="50" charset="-128"/>
                          <a:ea typeface="Arial Unicode MS" pitchFamily="50" charset="-128"/>
                          <a:cs typeface="Arial Unicode MS" pitchFamily="50" charset="-128"/>
                          <a:sym typeface="Symbol" pitchFamily="18" charset="2"/>
                        </a:rPr>
                        <a:t></a:t>
                      </a:r>
                      <a:r>
                        <a:rPr lang="en-US" altLang="ja-JP" sz="1800" smtClean="0">
                          <a:solidFill>
                            <a:srgbClr val="FF0000"/>
                          </a:solidFill>
                          <a:latin typeface="Arial Unicode MS" pitchFamily="50" charset="-128"/>
                          <a:ea typeface="Arial Unicode MS" pitchFamily="50" charset="-128"/>
                          <a:cs typeface="Arial Unicode MS" pitchFamily="50" charset="-128"/>
                        </a:rPr>
                        <a:t>)</a:t>
                      </a:r>
                      <a:endParaRPr lang="ja-JP" altLang="en-US" sz="1800" smtClean="0">
                        <a:solidFill>
                          <a:srgbClr val="FF0000"/>
                        </a:solidFill>
                        <a:latin typeface="Arial Unicode MS" pitchFamily="50" charset="-128"/>
                        <a:ea typeface="Arial Unicode MS" pitchFamily="50" charset="-128"/>
                        <a:cs typeface="Arial Unicode MS" pitchFamily="50" charset="-128"/>
                      </a:endParaRPr>
                    </a:p>
                  </a:txBody>
                  <a:tcPr marL="82944" marR="82944" marT="41476" marB="41476"/>
                </a:tc>
                <a:tc>
                  <a:txBody>
                    <a:bodyPr/>
                    <a:lstStyle/>
                    <a:p>
                      <a:pPr algn="ctr"/>
                      <a:endParaRPr kumimoji="1" lang="ja-JP" altLang="en-US" sz="1600"/>
                    </a:p>
                  </a:txBody>
                  <a:tcPr marL="82944" marR="82944" marT="41476" marB="41476"/>
                </a:tc>
                <a:tc>
                  <a:txBody>
                    <a:bodyPr/>
                    <a:lstStyle/>
                    <a:p>
                      <a:pPr algn="ctr"/>
                      <a:endParaRPr kumimoji="1" lang="ja-JP" altLang="en-US" sz="1600"/>
                    </a:p>
                  </a:txBody>
                  <a:tcPr marL="82944" marR="82944" marT="41476" marB="41476"/>
                </a:tc>
                <a:tc>
                  <a:txBody>
                    <a:bodyPr/>
                    <a:lstStyle/>
                    <a:p>
                      <a:pPr algn="ctr"/>
                      <a:endParaRPr kumimoji="1" lang="ja-JP" altLang="en-US" sz="160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r>
              <a:tr h="35946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smtClean="0">
                          <a:solidFill>
                            <a:srgbClr val="FF0000"/>
                          </a:solidFill>
                          <a:latin typeface="Arial Unicode MS" pitchFamily="50" charset="-128"/>
                          <a:ea typeface="Arial Unicode MS" pitchFamily="50" charset="-128"/>
                          <a:cs typeface="Arial Unicode MS" pitchFamily="50" charset="-128"/>
                        </a:rPr>
                        <a:t>S(</a:t>
                      </a:r>
                      <a:r>
                        <a:rPr lang="en-US" altLang="ja-JP" sz="1800" smtClean="0">
                          <a:solidFill>
                            <a:srgbClr val="FF0000"/>
                          </a:solidFill>
                          <a:latin typeface="Arial Unicode MS" pitchFamily="50" charset="-128"/>
                          <a:ea typeface="Arial Unicode MS" pitchFamily="50" charset="-128"/>
                          <a:cs typeface="Arial Unicode MS" pitchFamily="50" charset="-128"/>
                          <a:sym typeface="Symbol" pitchFamily="18" charset="2"/>
                        </a:rPr>
                        <a:t></a:t>
                      </a:r>
                      <a:r>
                        <a:rPr lang="en-US" altLang="ja-JP" sz="1800" smtClean="0">
                          <a:solidFill>
                            <a:srgbClr val="FF0000"/>
                          </a:solidFill>
                          <a:latin typeface="Arial Unicode MS" pitchFamily="50" charset="-128"/>
                          <a:ea typeface="Arial Unicode MS" pitchFamily="50" charset="-128"/>
                          <a:cs typeface="Arial Unicode MS" pitchFamily="50" charset="-128"/>
                        </a:rPr>
                        <a:t>)</a:t>
                      </a:r>
                      <a:endParaRPr lang="ja-JP" altLang="en-US" sz="1800" smtClean="0">
                        <a:solidFill>
                          <a:srgbClr val="FF0000"/>
                        </a:solidFill>
                        <a:latin typeface="Arial Unicode MS" pitchFamily="50" charset="-128"/>
                        <a:ea typeface="Arial Unicode MS" pitchFamily="50" charset="-128"/>
                        <a:cs typeface="Arial Unicode MS" pitchFamily="50" charset="-128"/>
                      </a:endParaRPr>
                    </a:p>
                  </a:txBody>
                  <a:tcPr marL="82944" marR="82944" marT="41476" marB="41476"/>
                </a:tc>
                <a:tc>
                  <a:txBody>
                    <a:bodyPr/>
                    <a:lstStyle/>
                    <a:p>
                      <a:pPr algn="ctr"/>
                      <a:endParaRPr kumimoji="1" lang="ja-JP" altLang="en-US" sz="1600"/>
                    </a:p>
                  </a:txBody>
                  <a:tcPr marL="82944" marR="82944" marT="41476" marB="41476"/>
                </a:tc>
                <a:tc>
                  <a:txBody>
                    <a:bodyPr/>
                    <a:lstStyle/>
                    <a:p>
                      <a:pPr algn="ctr"/>
                      <a:endParaRPr kumimoji="1" lang="ja-JP" altLang="en-US" sz="1600"/>
                    </a:p>
                  </a:txBody>
                  <a:tcPr marL="82944" marR="82944" marT="41476" marB="41476"/>
                </a:tc>
                <a:tc>
                  <a:txBody>
                    <a:bodyPr/>
                    <a:lstStyle/>
                    <a:p>
                      <a:pPr algn="ctr"/>
                      <a:endParaRPr kumimoji="1" lang="ja-JP" altLang="en-US" sz="160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r>
              <a:tr h="35946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dirty="0" smtClean="0">
                          <a:solidFill>
                            <a:srgbClr val="FF0000"/>
                          </a:solidFill>
                          <a:latin typeface="Arial Unicode MS" pitchFamily="50" charset="-128"/>
                          <a:ea typeface="Arial Unicode MS" pitchFamily="50" charset="-128"/>
                          <a:cs typeface="Arial Unicode MS" pitchFamily="50" charset="-128"/>
                        </a:rPr>
                        <a:t>S(</a:t>
                      </a:r>
                      <a:r>
                        <a:rPr lang="en-US" altLang="ja-JP" sz="1800" dirty="0" smtClean="0">
                          <a:solidFill>
                            <a:srgbClr val="FF0000"/>
                          </a:solidFill>
                          <a:latin typeface="Arial Unicode MS" pitchFamily="50" charset="-128"/>
                          <a:ea typeface="Arial Unicode MS" pitchFamily="50" charset="-128"/>
                          <a:cs typeface="Arial Unicode MS" pitchFamily="50" charset="-128"/>
                          <a:sym typeface="Symbol" pitchFamily="18" charset="2"/>
                        </a:rPr>
                        <a:t></a:t>
                      </a:r>
                      <a:r>
                        <a:rPr lang="en-US" altLang="ja-JP" sz="1800" dirty="0" smtClean="0">
                          <a:solidFill>
                            <a:srgbClr val="FF0000"/>
                          </a:solidFill>
                          <a:latin typeface="Arial Unicode MS" pitchFamily="50" charset="-128"/>
                          <a:ea typeface="Arial Unicode MS" pitchFamily="50" charset="-128"/>
                          <a:cs typeface="Arial Unicode MS" pitchFamily="50" charset="-128"/>
                        </a:rPr>
                        <a:t>K</a:t>
                      </a:r>
                      <a:r>
                        <a:rPr lang="en-US" altLang="ja-JP" sz="1800" baseline="-25000" dirty="0" smtClean="0">
                          <a:solidFill>
                            <a:srgbClr val="FF0000"/>
                          </a:solidFill>
                          <a:latin typeface="Arial Unicode MS" pitchFamily="50" charset="-128"/>
                          <a:ea typeface="Arial Unicode MS" pitchFamily="50" charset="-128"/>
                          <a:cs typeface="Arial Unicode MS" pitchFamily="50" charset="-128"/>
                        </a:rPr>
                        <a:t>S</a:t>
                      </a:r>
                      <a:r>
                        <a:rPr lang="en-US" altLang="ja-JP" sz="1800" dirty="0" smtClean="0">
                          <a:solidFill>
                            <a:srgbClr val="FF0000"/>
                          </a:solidFill>
                          <a:latin typeface="Arial Unicode MS" pitchFamily="50" charset="-128"/>
                          <a:ea typeface="Arial Unicode MS" pitchFamily="50" charset="-128"/>
                          <a:cs typeface="Arial Unicode MS" pitchFamily="50" charset="-128"/>
                        </a:rPr>
                        <a:t>)</a:t>
                      </a:r>
                      <a:endParaRPr kumimoji="1" lang="ja-JP" altLang="en-US" sz="1800" dirty="0" smtClean="0"/>
                    </a:p>
                  </a:txBody>
                  <a:tcPr marL="82944" marR="82944" marT="41476" marB="41476"/>
                </a:tc>
                <a:tc>
                  <a:txBody>
                    <a:bodyPr/>
                    <a:lstStyle/>
                    <a:p>
                      <a:pPr algn="ctr"/>
                      <a:endParaRPr kumimoji="1" lang="ja-JP" altLang="en-US" sz="1600"/>
                    </a:p>
                  </a:txBody>
                  <a:tcPr marL="82944" marR="82944" marT="41476" marB="41476"/>
                </a:tc>
                <a:tc>
                  <a:txBody>
                    <a:bodyPr/>
                    <a:lstStyle/>
                    <a:p>
                      <a:pPr algn="ctr"/>
                      <a:endParaRPr kumimoji="1" lang="ja-JP" altLang="en-US" sz="1600"/>
                    </a:p>
                  </a:txBody>
                  <a:tcPr marL="82944" marR="82944" marT="41476" marB="41476"/>
                </a:tc>
                <a:tc>
                  <a:txBody>
                    <a:bodyPr/>
                    <a:lstStyle/>
                    <a:p>
                      <a:pPr algn="ctr"/>
                      <a:endParaRPr kumimoji="1" lang="ja-JP" altLang="en-US" sz="160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r>
              <a:tr h="384788">
                <a:tc>
                  <a:txBody>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ja-JP" sz="1800" smtClean="0">
                          <a:solidFill>
                            <a:srgbClr val="7030A0"/>
                          </a:solidFill>
                          <a:latin typeface="Arial Unicode MS" pitchFamily="50" charset="-128"/>
                          <a:ea typeface="Arial Unicode MS" pitchFamily="50" charset="-128"/>
                          <a:cs typeface="Arial Unicode MS" pitchFamily="50" charset="-128"/>
                        </a:rPr>
                        <a:t>S(B</a:t>
                      </a:r>
                      <a:r>
                        <a:rPr lang="en-US" altLang="ja-JP" sz="1800" baseline="-25000" smtClean="0">
                          <a:solidFill>
                            <a:srgbClr val="7030A0"/>
                          </a:solidFill>
                          <a:latin typeface="Arial Unicode MS" pitchFamily="50" charset="-128"/>
                          <a:ea typeface="Arial Unicode MS" pitchFamily="50" charset="-128"/>
                          <a:cs typeface="Arial Unicode MS" pitchFamily="50" charset="-128"/>
                        </a:rPr>
                        <a:t>s</a:t>
                      </a:r>
                      <a:r>
                        <a:rPr lang="en-US" altLang="ja-JP" sz="1800" smtClean="0">
                          <a:solidFill>
                            <a:srgbClr val="7030A0"/>
                          </a:solidFill>
                          <a:sym typeface="Symbol" pitchFamily="18" charset="2"/>
                        </a:rPr>
                        <a:t></a:t>
                      </a:r>
                      <a:r>
                        <a:rPr lang="en-US" altLang="ja-JP" sz="1800" smtClean="0">
                          <a:solidFill>
                            <a:srgbClr val="7030A0"/>
                          </a:solidFill>
                          <a:latin typeface="Arial Unicode MS" pitchFamily="50" charset="-128"/>
                          <a:ea typeface="Arial Unicode MS" pitchFamily="50" charset="-128"/>
                          <a:cs typeface="Arial Unicode MS" pitchFamily="50" charset="-128"/>
                          <a:sym typeface="Symbol" pitchFamily="18" charset="2"/>
                        </a:rPr>
                        <a:t>J/</a:t>
                      </a:r>
                      <a:r>
                        <a:rPr lang="en-US" altLang="ja-JP" sz="1800" smtClean="0">
                          <a:solidFill>
                            <a:srgbClr val="7030A0"/>
                          </a:solidFill>
                          <a:latin typeface="Arial Unicode MS" pitchFamily="50" charset="-128"/>
                          <a:ea typeface="Arial Unicode MS" pitchFamily="50" charset="-128"/>
                          <a:cs typeface="Arial Unicode MS" pitchFamily="50" charset="-128"/>
                          <a:sym typeface="Symbol"/>
                        </a:rPr>
                        <a:t></a:t>
                      </a:r>
                      <a:r>
                        <a:rPr lang="en-US" altLang="ja-JP" sz="1800" smtClean="0">
                          <a:solidFill>
                            <a:srgbClr val="7030A0"/>
                          </a:solidFill>
                          <a:latin typeface="Arial Unicode MS" pitchFamily="50" charset="-128"/>
                          <a:ea typeface="Arial Unicode MS" pitchFamily="50" charset="-128"/>
                          <a:cs typeface="Arial Unicode MS" pitchFamily="50" charset="-128"/>
                          <a:sym typeface="Symbol" pitchFamily="18" charset="2"/>
                        </a:rPr>
                        <a:t> </a:t>
                      </a:r>
                      <a:r>
                        <a:rPr lang="en-US" altLang="ja-JP" sz="1800" smtClean="0">
                          <a:solidFill>
                            <a:srgbClr val="7030A0"/>
                          </a:solidFill>
                          <a:latin typeface="Arial Unicode MS" pitchFamily="50" charset="-128"/>
                          <a:ea typeface="Arial Unicode MS" pitchFamily="50" charset="-128"/>
                          <a:cs typeface="Arial Unicode MS" pitchFamily="50" charset="-128"/>
                        </a:rPr>
                        <a:t>)</a:t>
                      </a:r>
                      <a:endParaRPr kumimoji="1" lang="ja-JP" altLang="en-US" sz="1800"/>
                    </a:p>
                  </a:txBody>
                  <a:tcPr marL="82944" marR="82944" marT="41476" marB="41476"/>
                </a:tc>
                <a:tc>
                  <a:txBody>
                    <a:bodyPr/>
                    <a:lstStyle/>
                    <a:p>
                      <a:pPr algn="ctr"/>
                      <a:endParaRPr kumimoji="1" lang="ja-JP" altLang="en-US" sz="1600"/>
                    </a:p>
                  </a:txBody>
                  <a:tcPr marL="82944" marR="82944" marT="41476" marB="41476"/>
                </a:tc>
                <a:tc>
                  <a:txBody>
                    <a:bodyPr/>
                    <a:lstStyle/>
                    <a:p>
                      <a:pPr algn="ctr"/>
                      <a:endParaRPr kumimoji="1" lang="ja-JP" altLang="en-US" sz="1600"/>
                    </a:p>
                  </a:txBody>
                  <a:tcPr marL="82944" marR="82944" marT="41476" marB="41476"/>
                </a:tc>
                <a:tc>
                  <a:txBody>
                    <a:bodyPr/>
                    <a:lstStyle/>
                    <a:p>
                      <a:pPr algn="ctr"/>
                      <a:endParaRPr kumimoji="1" lang="ja-JP" altLang="en-US" sz="160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r>
              <a:tr h="35946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smtClean="0">
                          <a:solidFill>
                            <a:srgbClr val="7030A0"/>
                          </a:solidFill>
                          <a:latin typeface="Arial Unicode MS" pitchFamily="50" charset="-128"/>
                          <a:ea typeface="Arial Unicode MS" pitchFamily="50" charset="-128"/>
                          <a:cs typeface="Arial Unicode MS" pitchFamily="50" charset="-128"/>
                          <a:sym typeface="Symbol"/>
                        </a:rPr>
                        <a:t></a:t>
                      </a:r>
                      <a:r>
                        <a:rPr lang="en-US" altLang="ja-JP" sz="1800" smtClean="0">
                          <a:solidFill>
                            <a:srgbClr val="7030A0"/>
                          </a:solidFill>
                          <a:sym typeface="Symbol" pitchFamily="18" charset="2"/>
                        </a:rPr>
                        <a:t>e</a:t>
                      </a:r>
                      <a:r>
                        <a:rPr lang="en-US" altLang="ja-JP" sz="1800" smtClean="0">
                          <a:solidFill>
                            <a:srgbClr val="7030A0"/>
                          </a:solidFill>
                          <a:sym typeface="Symbol"/>
                        </a:rPr>
                        <a:t></a:t>
                      </a:r>
                      <a:endParaRPr kumimoji="1" lang="ja-JP" altLang="en-US" sz="1800" smtClean="0">
                        <a:solidFill>
                          <a:srgbClr val="7030A0"/>
                        </a:solidFill>
                      </a:endParaRPr>
                    </a:p>
                  </a:txBody>
                  <a:tcPr marL="82944" marR="82944" marT="41476" marB="41476"/>
                </a:tc>
                <a:tc>
                  <a:txBody>
                    <a:bodyPr/>
                    <a:lstStyle/>
                    <a:p>
                      <a:pPr algn="ctr"/>
                      <a:endParaRPr kumimoji="1" lang="ja-JP" altLang="en-US" sz="160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c>
                  <a:txBody>
                    <a:bodyPr/>
                    <a:lstStyle/>
                    <a:p>
                      <a:pPr algn="ctr"/>
                      <a:endParaRPr kumimoji="1" lang="ja-JP" altLang="en-US" sz="160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c>
                  <a:txBody>
                    <a:bodyPr/>
                    <a:lstStyle/>
                    <a:p>
                      <a:pPr algn="ctr"/>
                      <a:r>
                        <a:rPr kumimoji="1" lang="en-US" altLang="ja-JP" sz="1600" smtClean="0"/>
                        <a:t>?</a:t>
                      </a:r>
                      <a:endParaRPr kumimoji="1" lang="ja-JP" altLang="en-US" sz="1600"/>
                    </a:p>
                  </a:txBody>
                  <a:tcPr marL="82944" marR="82944" marT="41476" marB="41476"/>
                </a:tc>
              </a:tr>
              <a:tr h="35946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smtClean="0">
                          <a:solidFill>
                            <a:srgbClr val="FF0000"/>
                          </a:solidFill>
                          <a:sym typeface="Symbol"/>
                        </a:rPr>
                        <a:t></a:t>
                      </a:r>
                      <a:r>
                        <a:rPr lang="en-US" altLang="ja-JP" sz="1800" smtClean="0">
                          <a:solidFill>
                            <a:srgbClr val="FF0000"/>
                          </a:solidFill>
                          <a:sym typeface="Symbol" pitchFamily="18" charset="2"/>
                        </a:rPr>
                        <a:t></a:t>
                      </a:r>
                      <a:r>
                        <a:rPr lang="en-US" altLang="ja-JP" sz="1800" smtClean="0">
                          <a:solidFill>
                            <a:srgbClr val="FF0000"/>
                          </a:solidFill>
                          <a:latin typeface="Arial Unicode MS" pitchFamily="50" charset="-128"/>
                          <a:ea typeface="Arial Unicode MS" pitchFamily="50" charset="-128"/>
                          <a:cs typeface="Arial Unicode MS" pitchFamily="50" charset="-128"/>
                          <a:sym typeface="Symbol"/>
                        </a:rPr>
                        <a:t></a:t>
                      </a:r>
                      <a:r>
                        <a:rPr lang="en-US" altLang="ja-JP" sz="1800" smtClean="0">
                          <a:solidFill>
                            <a:srgbClr val="FF0000"/>
                          </a:solidFill>
                          <a:sym typeface="Symbol"/>
                        </a:rPr>
                        <a:t></a:t>
                      </a:r>
                      <a:endParaRPr kumimoji="1" lang="ja-JP" altLang="en-US" sz="1800" smtClean="0"/>
                    </a:p>
                  </a:txBody>
                  <a:tcPr marL="82944" marR="82944" marT="41476" marB="41476"/>
                </a:tc>
                <a:tc>
                  <a:txBody>
                    <a:bodyPr/>
                    <a:lstStyle/>
                    <a:p>
                      <a:pPr algn="ctr"/>
                      <a:endParaRPr kumimoji="1" lang="ja-JP" altLang="en-US" sz="160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c>
                  <a:txBody>
                    <a:bodyPr/>
                    <a:lstStyle/>
                    <a:p>
                      <a:pPr algn="ctr"/>
                      <a:r>
                        <a:rPr kumimoji="1" lang="en-US" altLang="ja-JP" sz="1600" smtClean="0"/>
                        <a:t>?</a:t>
                      </a:r>
                      <a:endParaRPr kumimoji="1" lang="ja-JP" altLang="en-US" sz="1600"/>
                    </a:p>
                  </a:txBody>
                  <a:tcPr marL="82944" marR="82944" marT="41476" marB="41476"/>
                </a:tc>
              </a:tr>
              <a:tr h="35946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800" smtClean="0">
                          <a:solidFill>
                            <a:srgbClr val="FF0000"/>
                          </a:solidFill>
                          <a:sym typeface="Symbol"/>
                        </a:rPr>
                        <a:t></a:t>
                      </a:r>
                      <a:r>
                        <a:rPr lang="en-US" altLang="ja-JP" sz="1800" smtClean="0">
                          <a:solidFill>
                            <a:srgbClr val="FF0000"/>
                          </a:solidFill>
                          <a:sym typeface="Symbol" pitchFamily="18" charset="2"/>
                        </a:rPr>
                        <a:t>e</a:t>
                      </a:r>
                      <a:r>
                        <a:rPr lang="en-US" altLang="ja-JP" sz="1800" smtClean="0">
                          <a:solidFill>
                            <a:srgbClr val="FF0000"/>
                          </a:solidFill>
                          <a:sym typeface="Symbol"/>
                        </a:rPr>
                        <a:t></a:t>
                      </a:r>
                      <a:endParaRPr kumimoji="1" lang="ja-JP" altLang="en-US" sz="1800" smtClean="0"/>
                    </a:p>
                  </a:txBody>
                  <a:tcPr marL="82944" marR="82944" marT="41476" marB="41476"/>
                </a:tc>
                <a:tc>
                  <a:txBody>
                    <a:bodyPr/>
                    <a:lstStyle/>
                    <a:p>
                      <a:pPr algn="ctr"/>
                      <a:endParaRPr kumimoji="1" lang="ja-JP" altLang="en-US" sz="1600"/>
                    </a:p>
                  </a:txBody>
                  <a:tcPr marL="82944" marR="82944" marT="41476" marB="41476"/>
                </a:tc>
                <a:tc>
                  <a:txBody>
                    <a:bodyPr/>
                    <a:lstStyle/>
                    <a:p>
                      <a:pPr algn="ctr"/>
                      <a:endParaRPr kumimoji="1" lang="ja-JP" altLang="en-US" sz="160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c>
                  <a:txBody>
                    <a:bodyPr/>
                    <a:lstStyle/>
                    <a:p>
                      <a:pPr algn="ctr"/>
                      <a:endParaRPr kumimoji="1" lang="ja-JP" altLang="en-US" sz="1600"/>
                    </a:p>
                  </a:txBody>
                  <a:tcPr marL="82944" marR="82944" marT="41476" marB="414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smtClean="0">
                          <a:latin typeface="+mn-lt"/>
                          <a:ea typeface="Arial Unicode MS"/>
                          <a:cs typeface="Arial Unicode MS"/>
                        </a:rPr>
                        <a:t>✔</a:t>
                      </a:r>
                      <a:endParaRPr kumimoji="1" lang="ja-JP" altLang="en-US" sz="1600" smtClean="0"/>
                    </a:p>
                  </a:txBody>
                  <a:tcPr marL="82944" marR="82944" marT="41476" marB="41476"/>
                </a:tc>
                <a:tc>
                  <a:txBody>
                    <a:bodyPr/>
                    <a:lstStyle/>
                    <a:p>
                      <a:pPr algn="ctr"/>
                      <a:r>
                        <a:rPr kumimoji="1" lang="en-US" altLang="ja-JP" sz="1600" smtClean="0"/>
                        <a:t>?</a:t>
                      </a:r>
                      <a:endParaRPr kumimoji="1" lang="ja-JP" altLang="en-US" sz="1600"/>
                    </a:p>
                  </a:txBody>
                  <a:tcPr marL="82944" marR="82944" marT="41476" marB="41476"/>
                </a:tc>
              </a:tr>
            </a:tbl>
          </a:graphicData>
        </a:graphic>
      </p:graphicFrame>
      <p:cxnSp>
        <p:nvCxnSpPr>
          <p:cNvPr id="18" name="直線矢印コネクタ 11"/>
          <p:cNvCxnSpPr>
            <a:cxnSpLocks noChangeShapeType="1"/>
          </p:cNvCxnSpPr>
          <p:nvPr/>
        </p:nvCxnSpPr>
        <p:spPr bwMode="auto">
          <a:xfrm rot="5400000">
            <a:off x="-708684" y="4611416"/>
            <a:ext cx="3174835" cy="720"/>
          </a:xfrm>
          <a:prstGeom prst="straightConnector1">
            <a:avLst/>
          </a:prstGeom>
          <a:noFill/>
          <a:ln w="19050" algn="ctr">
            <a:solidFill>
              <a:srgbClr val="FF0000"/>
            </a:solidFill>
            <a:round/>
            <a:headEnd/>
            <a:tailEnd type="arrow" w="med" len="med"/>
          </a:ln>
        </p:spPr>
      </p:cxnSp>
      <p:sp>
        <p:nvSpPr>
          <p:cNvPr id="21" name="テキスト ボックス 13"/>
          <p:cNvSpPr txBox="1">
            <a:spLocks noChangeArrowheads="1"/>
          </p:cNvSpPr>
          <p:nvPr/>
        </p:nvSpPr>
        <p:spPr bwMode="auto">
          <a:xfrm rot="16200000">
            <a:off x="-130437" y="3895971"/>
            <a:ext cx="1616977" cy="276999"/>
          </a:xfrm>
          <a:prstGeom prst="rect">
            <a:avLst/>
          </a:prstGeom>
          <a:noFill/>
          <a:ln w="9525">
            <a:noFill/>
            <a:round/>
            <a:headEnd/>
            <a:tailEnd/>
          </a:ln>
        </p:spPr>
        <p:txBody>
          <a:bodyPr wrap="square" lIns="0" tIns="0" rIns="0" bIns="0">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dirty="0" smtClean="0">
                <a:solidFill>
                  <a:srgbClr val="FF0000"/>
                </a:solidFill>
                <a:latin typeface="Arial Unicode MS" pitchFamily="50" charset="-128"/>
                <a:cs typeface="Arial Unicode MS" pitchFamily="50" charset="-128"/>
              </a:rPr>
              <a:t>Observables</a:t>
            </a:r>
            <a:endParaRPr lang="ja-JP" altLang="en-US" dirty="0">
              <a:solidFill>
                <a:srgbClr val="FF0000"/>
              </a:solidFill>
              <a:latin typeface="Arial Unicode MS" pitchFamily="50" charset="-128"/>
              <a:cs typeface="Arial Unicode MS" pitchFamily="50" charset="-128"/>
            </a:endParaRPr>
          </a:p>
        </p:txBody>
      </p:sp>
      <p:cxnSp>
        <p:nvCxnSpPr>
          <p:cNvPr id="22" name="直線矢印コネクタ 15"/>
          <p:cNvCxnSpPr>
            <a:cxnSpLocks noChangeShapeType="1"/>
          </p:cNvCxnSpPr>
          <p:nvPr/>
        </p:nvCxnSpPr>
        <p:spPr bwMode="auto">
          <a:xfrm>
            <a:off x="2368784" y="2181864"/>
            <a:ext cx="6285644" cy="1441"/>
          </a:xfrm>
          <a:prstGeom prst="straightConnector1">
            <a:avLst/>
          </a:prstGeom>
          <a:noFill/>
          <a:ln w="9525" algn="ctr">
            <a:solidFill>
              <a:schemeClr val="tx1"/>
            </a:solidFill>
            <a:round/>
            <a:headEnd/>
            <a:tailEnd type="arrow" w="med" len="med"/>
          </a:ln>
        </p:spPr>
      </p:cxnSp>
      <p:sp>
        <p:nvSpPr>
          <p:cNvPr id="23" name="テキスト ボックス 22"/>
          <p:cNvSpPr txBox="1"/>
          <p:nvPr/>
        </p:nvSpPr>
        <p:spPr bwMode="auto">
          <a:xfrm rot="16200000">
            <a:off x="1539145" y="6082189"/>
            <a:ext cx="259229" cy="235449"/>
          </a:xfrm>
          <a:prstGeom prst="rect">
            <a:avLst/>
          </a:prstGeom>
          <a:noFill/>
          <a:ln w="9525">
            <a:noFill/>
            <a:round/>
            <a:headEnd/>
            <a:tailEnd/>
          </a:ln>
        </p:spPr>
        <p:txBody>
          <a:bodyPr wrap="square" lIns="0" tIns="0" rIns="0" bIns="0" rtlCol="0" anchor="ctr" anchorCtr="1">
            <a:spAutoFit/>
          </a:bodyPr>
          <a:lstStyle/>
          <a:p>
            <a:pPr>
              <a:lnSpc>
                <a:spcPct val="85000"/>
              </a:lnSpc>
              <a:tabLst>
                <a:tab pos="656650" algn="l"/>
                <a:tab pos="1313299" algn="l"/>
                <a:tab pos="1969949" algn="l"/>
                <a:tab pos="2626599" algn="l"/>
                <a:tab pos="3283248" algn="l"/>
                <a:tab pos="3939898" algn="l"/>
                <a:tab pos="4596548" algn="l"/>
                <a:tab pos="5253198" algn="l"/>
                <a:tab pos="5909847" algn="l"/>
                <a:tab pos="6566497" algn="l"/>
                <a:tab pos="7223147" algn="l"/>
              </a:tabLst>
            </a:pPr>
            <a:r>
              <a:rPr kumimoji="1" lang="en-US" altLang="ja-JP" smtClean="0">
                <a:solidFill>
                  <a:srgbClr val="FF0000"/>
                </a:solidFill>
                <a:latin typeface="+mn-lt"/>
                <a:ea typeface="+mn-ea"/>
                <a:cs typeface="Arial Unicode MS" pitchFamily="50" charset="-128"/>
              </a:rPr>
              <a:t>…</a:t>
            </a:r>
            <a:endParaRPr kumimoji="1" lang="ja-JP" altLang="en-US" smtClean="0">
              <a:solidFill>
                <a:srgbClr val="FF0000"/>
              </a:solidFill>
              <a:latin typeface="+mn-lt"/>
              <a:ea typeface="+mn-ea"/>
              <a:cs typeface="Arial Unicode MS" pitchFamily="50" charset="-128"/>
            </a:endParaRPr>
          </a:p>
        </p:txBody>
      </p:sp>
      <p:sp>
        <p:nvSpPr>
          <p:cNvPr id="24" name="正方形/長方形 23"/>
          <p:cNvSpPr/>
          <p:nvPr/>
        </p:nvSpPr>
        <p:spPr>
          <a:xfrm>
            <a:off x="8330427" y="2441094"/>
            <a:ext cx="350252" cy="319205"/>
          </a:xfrm>
          <a:prstGeom prst="rect">
            <a:avLst/>
          </a:prstGeom>
        </p:spPr>
        <p:txBody>
          <a:bodyPr wrap="none" lIns="82945" tIns="41473" rIns="82945" bIns="41473">
            <a:spAutoFit/>
          </a:bodyPr>
          <a:lstStyle/>
          <a:p>
            <a:pPr>
              <a:lnSpc>
                <a:spcPct val="85000"/>
              </a:lnSpc>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smtClean="0">
                <a:cs typeface="Arial Unicode MS" pitchFamily="50" charset="-128"/>
              </a:rPr>
              <a:t>…</a:t>
            </a:r>
            <a:endParaRPr lang="ja-JP" altLang="en-US" smtClean="0">
              <a:cs typeface="Arial Unicode MS" pitchFamily="50" charset="-128"/>
            </a:endParaRPr>
          </a:p>
        </p:txBody>
      </p:sp>
      <p:sp>
        <p:nvSpPr>
          <p:cNvPr id="26" name="テキスト ボックス 9"/>
          <p:cNvSpPr txBox="1">
            <a:spLocks noChangeArrowheads="1"/>
          </p:cNvSpPr>
          <p:nvPr/>
        </p:nvSpPr>
        <p:spPr bwMode="auto">
          <a:xfrm>
            <a:off x="4572000" y="6135107"/>
            <a:ext cx="4341630" cy="246221"/>
          </a:xfrm>
          <a:prstGeom prst="rect">
            <a:avLst/>
          </a:prstGeom>
          <a:noFill/>
          <a:ln w="9525">
            <a:noFill/>
            <a:round/>
            <a:headEnd/>
            <a:tailEnd/>
          </a:ln>
        </p:spPr>
        <p:txBody>
          <a:bodyPr wrap="square" lIns="0" tIns="0" rIns="0" bIns="0">
            <a:spAutoFit/>
          </a:bodyPr>
          <a:lstStyle/>
          <a:p>
            <a:pPr marL="129602" indent="-129602">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sz="1600">
                <a:latin typeface="Arial Unicode MS" pitchFamily="50" charset="-128"/>
                <a:ea typeface="Arial Unicode MS" pitchFamily="50" charset="-128"/>
                <a:cs typeface="Arial Unicode MS" pitchFamily="50" charset="-128"/>
              </a:rPr>
              <a:t>[based on T.Goto et.al. PRD77, 095010(2008)]</a:t>
            </a:r>
            <a:endParaRPr lang="ja-JP" altLang="en-US" sz="1600">
              <a:latin typeface="Arial Unicode MS" pitchFamily="50" charset="-128"/>
              <a:ea typeface="Arial Unicode MS" pitchFamily="50" charset="-128"/>
              <a:cs typeface="Arial Unicode MS" pitchFamily="50" charset="-128"/>
            </a:endParaRPr>
          </a:p>
        </p:txBody>
      </p:sp>
      <p:sp>
        <p:nvSpPr>
          <p:cNvPr id="27" name="テキスト ボックス 16"/>
          <p:cNvSpPr txBox="1">
            <a:spLocks noChangeArrowheads="1"/>
          </p:cNvSpPr>
          <p:nvPr/>
        </p:nvSpPr>
        <p:spPr bwMode="auto">
          <a:xfrm>
            <a:off x="2109583" y="6070300"/>
            <a:ext cx="2083327" cy="276999"/>
          </a:xfrm>
          <a:prstGeom prst="rect">
            <a:avLst/>
          </a:prstGeom>
          <a:noFill/>
          <a:ln w="9525">
            <a:noFill/>
            <a:round/>
            <a:headEnd/>
            <a:tailEnd/>
          </a:ln>
        </p:spPr>
        <p:txBody>
          <a:bodyPr wrap="none" lIns="0" tIns="0" rIns="0" bIns="0">
            <a:spAutoFit/>
          </a:bodyPr>
          <a:lstStyle/>
          <a:p>
            <a:pPr marL="129602" indent="-129602">
              <a:tabLst>
                <a:tab pos="656650" algn="l"/>
                <a:tab pos="1313299" algn="l"/>
                <a:tab pos="1969949" algn="l"/>
                <a:tab pos="2626599" algn="l"/>
                <a:tab pos="3283248" algn="l"/>
                <a:tab pos="3939898" algn="l"/>
                <a:tab pos="4596548" algn="l"/>
                <a:tab pos="5253198" algn="l"/>
                <a:tab pos="5909847" algn="l"/>
                <a:tab pos="6566497" algn="l"/>
                <a:tab pos="7223147" algn="l"/>
              </a:tabLst>
            </a:pPr>
            <a:r>
              <a:rPr lang="ja-JP" altLang="en-US" dirty="0">
                <a:cs typeface="Arial Unicode MS" pitchFamily="50" charset="-128"/>
              </a:rPr>
              <a:t>✔</a:t>
            </a:r>
            <a:r>
              <a:rPr lang="en-US" altLang="ja-JP" dirty="0" smtClean="0">
                <a:cs typeface="Arial Unicode MS" pitchFamily="50" charset="-128"/>
              </a:rPr>
              <a:t>:</a:t>
            </a:r>
            <a:r>
              <a:rPr lang="ja-JP" altLang="en-US" dirty="0">
                <a:cs typeface="Arial Unicode MS" pitchFamily="50" charset="-128"/>
              </a:rPr>
              <a:t> </a:t>
            </a:r>
            <a:r>
              <a:rPr lang="en-US" altLang="ja-JP" dirty="0" smtClean="0">
                <a:cs typeface="Arial Unicode MS" pitchFamily="50" charset="-128"/>
              </a:rPr>
              <a:t>deviation from SM</a:t>
            </a:r>
            <a:endParaRPr lang="ja-JP" altLang="en-US" dirty="0"/>
          </a:p>
        </p:txBody>
      </p:sp>
      <p:sp>
        <p:nvSpPr>
          <p:cNvPr id="29" name="テキスト ボックス 12"/>
          <p:cNvSpPr txBox="1">
            <a:spLocks noChangeArrowheads="1"/>
          </p:cNvSpPr>
          <p:nvPr/>
        </p:nvSpPr>
        <p:spPr bwMode="auto">
          <a:xfrm>
            <a:off x="4427984" y="1929838"/>
            <a:ext cx="2295500" cy="276999"/>
          </a:xfrm>
          <a:prstGeom prst="rect">
            <a:avLst/>
          </a:prstGeom>
          <a:noFill/>
          <a:ln w="9525">
            <a:noFill/>
            <a:round/>
            <a:headEnd/>
            <a:tailEnd/>
          </a:ln>
        </p:spPr>
        <p:txBody>
          <a:bodyPr wrap="none" lIns="0" tIns="0" rIns="0" bIns="0">
            <a:spAutoFit/>
          </a:bodyPr>
          <a:lstStyle/>
          <a:p>
            <a:pPr marL="129602" indent="-129602">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dirty="0" smtClean="0">
                <a:latin typeface="Arial Unicode MS" pitchFamily="50" charset="-128"/>
                <a:cs typeface="Arial Unicode MS" pitchFamily="50" charset="-128"/>
              </a:rPr>
              <a:t>Popular SUSY models</a:t>
            </a:r>
            <a:endParaRPr lang="ja-JP" altLang="en-US" dirty="0">
              <a:latin typeface="Arial Unicode MS" pitchFamily="50" charset="-128"/>
              <a:cs typeface="Arial Unicode MS" pitchFamily="50" charset="-128"/>
            </a:endParaRPr>
          </a:p>
        </p:txBody>
      </p:sp>
      <p:grpSp>
        <p:nvGrpSpPr>
          <p:cNvPr id="2" name="グループ化 1"/>
          <p:cNvGrpSpPr/>
          <p:nvPr/>
        </p:nvGrpSpPr>
        <p:grpSpPr>
          <a:xfrm>
            <a:off x="5449085" y="4238730"/>
            <a:ext cx="3309274" cy="2524587"/>
            <a:chOff x="5770147" y="224395"/>
            <a:chExt cx="3309274" cy="2524587"/>
          </a:xfrm>
        </p:grpSpPr>
        <p:graphicFrame>
          <p:nvGraphicFramePr>
            <p:cNvPr id="17" name="オブジェクト 16"/>
            <p:cNvGraphicFramePr>
              <a:graphicFrameLocks noChangeAspect="1"/>
            </p:cNvGraphicFramePr>
            <p:nvPr>
              <p:extLst>
                <p:ext uri="{D42A27DB-BD31-4B8C-83A1-F6EECF244321}">
                  <p14:modId xmlns:p14="http://schemas.microsoft.com/office/powerpoint/2010/main" val="1200776463"/>
                </p:ext>
              </p:extLst>
            </p:nvPr>
          </p:nvGraphicFramePr>
          <p:xfrm>
            <a:off x="5770147" y="224395"/>
            <a:ext cx="3309274" cy="1944762"/>
          </p:xfrm>
          <a:graphic>
            <a:graphicData uri="http://schemas.openxmlformats.org/presentationml/2006/ole">
              <mc:AlternateContent xmlns:mc="http://schemas.openxmlformats.org/markup-compatibility/2006">
                <mc:Choice xmlns:v="urn:schemas-microsoft-com:vml" Requires="v">
                  <p:oleObj spid="_x0000_s14590" name="CorelDRAW" r:id="rId3" imgW="9296640" imgH="5462280" progId="">
                    <p:embed/>
                  </p:oleObj>
                </mc:Choice>
                <mc:Fallback>
                  <p:oleObj name="CorelDRAW" r:id="rId3" imgW="9296640" imgH="546228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0147" y="224395"/>
                          <a:ext cx="3309274" cy="1944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テキスト ボックス 18"/>
            <p:cNvSpPr txBox="1"/>
            <p:nvPr/>
          </p:nvSpPr>
          <p:spPr>
            <a:xfrm>
              <a:off x="6060111" y="2102651"/>
              <a:ext cx="2505359" cy="646331"/>
            </a:xfrm>
            <a:prstGeom prst="rect">
              <a:avLst/>
            </a:prstGeom>
            <a:solidFill>
              <a:schemeClr val="bg1"/>
            </a:solidFill>
            <a:ln>
              <a:solidFill>
                <a:srgbClr val="FF0000"/>
              </a:solidFill>
            </a:ln>
          </p:spPr>
          <p:txBody>
            <a:bodyPr wrap="square" rtlCol="0">
              <a:spAutoFit/>
            </a:bodyPr>
            <a:lstStyle/>
            <a:p>
              <a:r>
                <a:rPr kumimoji="1" lang="en-US" altLang="ja-JP" dirty="0" smtClean="0"/>
                <a:t>Flavor Physics:</a:t>
              </a:r>
            </a:p>
            <a:p>
              <a:r>
                <a:rPr kumimoji="1" lang="en-US" altLang="ja-JP" dirty="0" smtClean="0"/>
                <a:t>DNA identification of NP</a:t>
              </a:r>
              <a:endParaRPr kumimoji="1" lang="ja-JP" altLang="en-US" dirty="0"/>
            </a:p>
          </p:txBody>
        </p:sp>
      </p:grpSp>
    </p:spTree>
    <p:extLst>
      <p:ext uri="{BB962C8B-B14F-4D97-AF65-F5344CB8AC3E}">
        <p14:creationId xmlns:p14="http://schemas.microsoft.com/office/powerpoint/2010/main" val="121350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Physics topic @ Belle-II</a:t>
            </a:r>
            <a:endParaRPr kumimoji="1" lang="ja-JP" altLang="en-US" dirty="0"/>
          </a:p>
        </p:txBody>
      </p:sp>
      <mc:AlternateContent xmlns:mc="http://schemas.openxmlformats.org/markup-compatibility/2006">
        <mc:Choice xmlns:a14="http://schemas.microsoft.com/office/drawing/2010/main" Requires="a14">
          <p:sp>
            <p:nvSpPr>
              <p:cNvPr id="5" name="コンテンツ プレースホルダー 4"/>
              <p:cNvSpPr>
                <a:spLocks noGrp="1"/>
              </p:cNvSpPr>
              <p:nvPr>
                <p:ph idx="1"/>
              </p:nvPr>
            </p:nvSpPr>
            <p:spPr/>
            <p:txBody>
              <a:bodyPr>
                <a:normAutofit/>
              </a:bodyPr>
              <a:lstStyle/>
              <a:p>
                <a:pPr marL="0" indent="0">
                  <a:buNone/>
                </a:pPr>
                <a:r>
                  <a:rPr lang="en-US" altLang="ja-JP" dirty="0" smtClean="0"/>
                  <a:t>Just a few examples…</a:t>
                </a:r>
              </a:p>
              <a:p>
                <a:pPr marL="0" indent="0">
                  <a:buNone/>
                </a:pPr>
                <a:r>
                  <a:rPr lang="en-US" altLang="ja-JP" dirty="0" smtClean="0"/>
                  <a:t>– </a:t>
                </a:r>
                <a:r>
                  <a:rPr lang="en-US" altLang="ja-JP" dirty="0"/>
                  <a:t>Modes with missing energy</a:t>
                </a:r>
                <a:r>
                  <a:rPr lang="en-US" altLang="ja-JP" dirty="0" smtClean="0">
                    <a:solidFill>
                      <a:srgbClr val="FF0000"/>
                    </a:solidFill>
                  </a:rPr>
                  <a:t>: </a:t>
                </a:r>
                <a:r>
                  <a:rPr lang="en-US" altLang="ja-JP" dirty="0" err="1" smtClean="0">
                    <a:solidFill>
                      <a:srgbClr val="FF0000"/>
                    </a:solidFill>
                  </a:rPr>
                  <a:t>B</a:t>
                </a:r>
                <a:r>
                  <a:rPr lang="en-US" altLang="ja-JP" dirty="0" err="1" smtClean="0">
                    <a:solidFill>
                      <a:srgbClr val="FF0000"/>
                    </a:solidFill>
                    <a:sym typeface="Wingdings" pitchFamily="2" charset="2"/>
                  </a:rPr>
                  <a:t>K</a:t>
                </a:r>
                <a:r>
                  <a:rPr lang="en-US" altLang="ja-JP" dirty="0" err="1" smtClean="0">
                    <a:solidFill>
                      <a:srgbClr val="FF0000"/>
                    </a:solidFill>
                    <a:latin typeface="Symbol" pitchFamily="18" charset="2"/>
                    <a:sym typeface="Wingdings" pitchFamily="2" charset="2"/>
                  </a:rPr>
                  <a:t>n</a:t>
                </a:r>
                <a14:m>
                  <m:oMath xmlns:m="http://schemas.openxmlformats.org/officeDocument/2006/math">
                    <m:acc>
                      <m:accPr>
                        <m:chr m:val="̅"/>
                        <m:ctrlPr>
                          <a:rPr lang="en-US" altLang="ja-JP" i="1" dirty="0" smtClean="0">
                            <a:solidFill>
                              <a:srgbClr val="FF0000"/>
                            </a:solidFill>
                            <a:latin typeface="Cambria Math"/>
                            <a:sym typeface="Wingdings" pitchFamily="2" charset="2"/>
                          </a:rPr>
                        </m:ctrlPr>
                      </m:accPr>
                      <m:e>
                        <m:r>
                          <a:rPr lang="ja-JP" altLang="en-US" b="0" i="1" dirty="0" smtClean="0">
                            <a:solidFill>
                              <a:srgbClr val="FF0000"/>
                            </a:solidFill>
                            <a:latin typeface="Cambria Math"/>
                            <a:sym typeface="Wingdings" pitchFamily="2" charset="2"/>
                          </a:rPr>
                          <m:t>𝜈</m:t>
                        </m:r>
                      </m:e>
                    </m:acc>
                  </m:oMath>
                </a14:m>
                <a:r>
                  <a:rPr lang="en-US" altLang="ja-JP" dirty="0" smtClean="0">
                    <a:solidFill>
                      <a:srgbClr val="FF0000"/>
                    </a:solidFill>
                  </a:rPr>
                  <a:t> </a:t>
                </a:r>
                <a:endParaRPr lang="en-US" altLang="ja-JP" dirty="0">
                  <a:solidFill>
                    <a:srgbClr val="FF0000"/>
                  </a:solidFill>
                </a:endParaRPr>
              </a:p>
              <a:p>
                <a:pPr marL="0" indent="0">
                  <a:buNone/>
                </a:pPr>
                <a:r>
                  <a:rPr lang="en-US" altLang="ja-JP" dirty="0"/>
                  <a:t>– Direct CP violation: </a:t>
                </a:r>
                <a:r>
                  <a:rPr lang="en-US" altLang="ja-JP" dirty="0" err="1" smtClean="0">
                    <a:solidFill>
                      <a:srgbClr val="FF0000"/>
                    </a:solidFill>
                  </a:rPr>
                  <a:t>B</a:t>
                </a:r>
                <a:r>
                  <a:rPr lang="en-US" altLang="ja-JP" dirty="0" err="1" smtClean="0">
                    <a:solidFill>
                      <a:srgbClr val="FF0000"/>
                    </a:solidFill>
                    <a:sym typeface="Wingdings" pitchFamily="2" charset="2"/>
                  </a:rPr>
                  <a:t></a:t>
                </a:r>
                <a:r>
                  <a:rPr lang="en-US" altLang="ja-JP" dirty="0" err="1" smtClean="0">
                    <a:solidFill>
                      <a:srgbClr val="FF0000"/>
                    </a:solidFill>
                  </a:rPr>
                  <a:t>K</a:t>
                </a:r>
                <a:r>
                  <a:rPr lang="en-US" altLang="ja-JP" dirty="0" err="1" smtClean="0">
                    <a:solidFill>
                      <a:srgbClr val="FF0000"/>
                    </a:solidFill>
                    <a:latin typeface="Symbol" pitchFamily="18" charset="2"/>
                  </a:rPr>
                  <a:t>p</a:t>
                </a:r>
                <a:r>
                  <a:rPr lang="en-US" altLang="ja-JP" dirty="0" smtClean="0">
                    <a:solidFill>
                      <a:srgbClr val="FF0000"/>
                    </a:solidFill>
                  </a:rPr>
                  <a:t> </a:t>
                </a:r>
                <a:endParaRPr lang="en-US" altLang="ja-JP" dirty="0">
                  <a:solidFill>
                    <a:srgbClr val="FF0000"/>
                  </a:solidFill>
                </a:endParaRPr>
              </a:p>
              <a:p>
                <a:pPr marL="0" indent="0">
                  <a:buNone/>
                </a:pPr>
                <a:r>
                  <a:rPr lang="en-US" altLang="ja-JP" dirty="0"/>
                  <a:t>– Mixing-induced CP violation: </a:t>
                </a:r>
                <a:r>
                  <a:rPr lang="en-US" altLang="ja-JP" dirty="0" err="1" smtClean="0">
                    <a:solidFill>
                      <a:srgbClr val="FF0000"/>
                    </a:solidFill>
                  </a:rPr>
                  <a:t>b</a:t>
                </a:r>
                <a:r>
                  <a:rPr lang="en-US" altLang="ja-JP" dirty="0" err="1" smtClean="0">
                    <a:solidFill>
                      <a:srgbClr val="FF0000"/>
                    </a:solidFill>
                    <a:sym typeface="Wingdings" pitchFamily="2" charset="2"/>
                  </a:rPr>
                  <a:t>s</a:t>
                </a:r>
                <a:r>
                  <a:rPr lang="en-US" altLang="ja-JP" dirty="0" err="1" smtClean="0">
                    <a:solidFill>
                      <a:srgbClr val="FF0000"/>
                    </a:solidFill>
                    <a:latin typeface="Symbol" pitchFamily="18" charset="2"/>
                    <a:sym typeface="Wingdings" pitchFamily="2" charset="2"/>
                  </a:rPr>
                  <a:t>g</a:t>
                </a:r>
                <a:endParaRPr lang="en-US" altLang="ja-JP" dirty="0">
                  <a:solidFill>
                    <a:srgbClr val="FF0000"/>
                  </a:solidFill>
                  <a:latin typeface="Symbol" pitchFamily="18" charset="2"/>
                  <a:sym typeface="Wingdings" pitchFamily="2" charset="2"/>
                </a:endParaRPr>
              </a:p>
              <a:p>
                <a:pPr marL="0" indent="0">
                  <a:buNone/>
                </a:pPr>
                <a:r>
                  <a:rPr lang="en-US" altLang="ja-JP" dirty="0" smtClean="0"/>
                  <a:t>– etc…</a:t>
                </a:r>
                <a:endParaRPr lang="en-US" altLang="ja-JP" dirty="0"/>
              </a:p>
              <a:p>
                <a:pPr marL="0" indent="0">
                  <a:buNone/>
                </a:pPr>
                <a:r>
                  <a:rPr lang="en-US" altLang="ja-JP" dirty="0" smtClean="0"/>
                  <a:t> </a:t>
                </a:r>
                <a:r>
                  <a:rPr lang="en-US" altLang="ja-JP" dirty="0"/>
                  <a:t>Many more available at: http://belle2.kek.jp/physics.html </a:t>
                </a:r>
                <a:r>
                  <a:rPr lang="en-US" altLang="ja-JP" dirty="0" smtClean="0"/>
                  <a:t>and </a:t>
                </a:r>
                <a:r>
                  <a:rPr lang="en-US" altLang="ja-JP" b="1" dirty="0"/>
                  <a:t>arXiv:1002.5012 </a:t>
                </a:r>
                <a:endParaRPr lang="en-US" altLang="ja-JP" dirty="0"/>
              </a:p>
            </p:txBody>
          </p:sp>
        </mc:Choice>
        <mc:Fallback>
          <p:sp>
            <p:nvSpPr>
              <p:cNvPr id="5" name="コンテンツ プレースホルダー 4"/>
              <p:cNvSpPr>
                <a:spLocks noGrp="1" noRot="1" noChangeAspect="1" noMove="1" noResize="1" noEditPoints="1" noAdjustHandles="1" noChangeArrowheads="1" noChangeShapeType="1" noTextEdit="1"/>
              </p:cNvSpPr>
              <p:nvPr>
                <p:ph idx="1"/>
              </p:nvPr>
            </p:nvSpPr>
            <p:spPr>
              <a:blipFill rotWithShape="1">
                <a:blip r:embed="rId2"/>
                <a:stretch>
                  <a:fillRect l="-1852" t="-1752" b="-3369"/>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912759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1371600" y="152400"/>
            <a:ext cx="6629400" cy="822325"/>
          </a:xfrm>
          <a:prstGeom prst="rect">
            <a:avLst/>
          </a:prstGeom>
          <a:noFill/>
          <a:ln w="19050">
            <a:noFill/>
            <a:miter lim="800000"/>
            <a:headEnd/>
            <a:tailEnd/>
          </a:ln>
        </p:spPr>
        <p:txBody>
          <a:bodyPr>
            <a:prstTxWarp prst="textNoShape">
              <a:avLst/>
            </a:prstTxWarp>
            <a:spAutoFit/>
          </a:bodyPr>
          <a:lstStyle/>
          <a:p>
            <a:pPr>
              <a:spcBef>
                <a:spcPct val="50000"/>
              </a:spcBef>
            </a:pPr>
            <a:r>
              <a:rPr lang="en-US" sz="2400">
                <a:solidFill>
                  <a:srgbClr val="FF0000"/>
                </a:solidFill>
              </a:rPr>
              <a:t>Belle/KEKB</a:t>
            </a:r>
            <a:r>
              <a:rPr lang="en-US" sz="2400"/>
              <a:t> Integrated luminosity passed 1000 fb</a:t>
            </a:r>
            <a:r>
              <a:rPr lang="en-US" sz="2400" baseline="30000"/>
              <a:t>-1 </a:t>
            </a:r>
            <a:r>
              <a:rPr lang="en-US" sz="2400"/>
              <a:t>(</a:t>
            </a:r>
            <a:r>
              <a:rPr lang="en-US" sz="2400">
                <a:sym typeface="Wingdings" charset="2"/>
              </a:rPr>
              <a:t></a:t>
            </a:r>
            <a:r>
              <a:rPr lang="en-US" sz="2400"/>
              <a:t>have to switch to new units, </a:t>
            </a:r>
            <a:r>
              <a:rPr lang="en-US" sz="2400">
                <a:solidFill>
                  <a:srgbClr val="FF0000"/>
                </a:solidFill>
              </a:rPr>
              <a:t>1 ab</a:t>
            </a:r>
            <a:r>
              <a:rPr lang="en-US" sz="2400" baseline="30000">
                <a:solidFill>
                  <a:srgbClr val="FF0000"/>
                </a:solidFill>
              </a:rPr>
              <a:t>-1</a:t>
            </a:r>
            <a:r>
              <a:rPr lang="en-US" sz="2400"/>
              <a:t>)</a:t>
            </a:r>
          </a:p>
        </p:txBody>
      </p:sp>
      <p:sp>
        <p:nvSpPr>
          <p:cNvPr id="20483" name="Rectangle 8"/>
          <p:cNvSpPr>
            <a:spLocks noChangeArrowheads="1"/>
          </p:cNvSpPr>
          <p:nvPr/>
        </p:nvSpPr>
        <p:spPr bwMode="auto">
          <a:xfrm>
            <a:off x="914400" y="6248400"/>
            <a:ext cx="7775575" cy="400050"/>
          </a:xfrm>
          <a:prstGeom prst="rect">
            <a:avLst/>
          </a:prstGeom>
          <a:noFill/>
          <a:ln w="19050">
            <a:noFill/>
            <a:miter lim="800000"/>
            <a:headEnd/>
            <a:tailEnd/>
          </a:ln>
        </p:spPr>
        <p:txBody>
          <a:bodyPr wrap="none" anchor="ctr">
            <a:prstTxWarp prst="textNoShape">
              <a:avLst/>
            </a:prstTxWarp>
            <a:spAutoFit/>
          </a:bodyPr>
          <a:lstStyle/>
          <a:p>
            <a:r>
              <a:rPr lang="en-US" sz="2000" dirty="0"/>
              <a:t>Peak </a:t>
            </a:r>
            <a:r>
              <a:rPr lang="en-US" sz="2000" dirty="0" err="1"/>
              <a:t>lumi</a:t>
            </a:r>
            <a:r>
              <a:rPr lang="en-US" sz="2000" dirty="0"/>
              <a:t> record at KEKB: L=2.1 x 10</a:t>
            </a:r>
            <a:r>
              <a:rPr lang="en-US" sz="2000" baseline="30000" dirty="0"/>
              <a:t>34</a:t>
            </a:r>
            <a:r>
              <a:rPr lang="en-US" sz="2000" dirty="0"/>
              <a:t>/cm</a:t>
            </a:r>
            <a:r>
              <a:rPr lang="en-US" sz="2000" baseline="30000" dirty="0"/>
              <a:t>2</a:t>
            </a:r>
            <a:r>
              <a:rPr lang="en-US" sz="2000" dirty="0"/>
              <a:t>/sec with crab cavities</a:t>
            </a:r>
          </a:p>
        </p:txBody>
      </p:sp>
      <p:pic>
        <p:nvPicPr>
          <p:cNvPr id="20484" name="Picture 7" descr="lumi_belle.gif"/>
          <p:cNvPicPr>
            <a:picLocks noChangeAspect="1"/>
          </p:cNvPicPr>
          <p:nvPr/>
        </p:nvPicPr>
        <p:blipFill>
          <a:blip r:embed="rId2"/>
          <a:srcRect/>
          <a:stretch>
            <a:fillRect/>
          </a:stretch>
        </p:blipFill>
        <p:spPr bwMode="auto">
          <a:xfrm>
            <a:off x="685800" y="914400"/>
            <a:ext cx="7669213" cy="5340350"/>
          </a:xfrm>
          <a:prstGeom prst="rect">
            <a:avLst/>
          </a:prstGeom>
          <a:noFill/>
          <a:ln w="9525">
            <a:noFill/>
            <a:miter lim="800000"/>
            <a:headEnd/>
            <a:tailEnd/>
          </a:ln>
        </p:spPr>
      </p:pic>
    </p:spTree>
    <p:extLst>
      <p:ext uri="{BB962C8B-B14F-4D97-AF65-F5344CB8AC3E}">
        <p14:creationId xmlns:p14="http://schemas.microsoft.com/office/powerpoint/2010/main" val="17672345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ddbg01_preview"/>
          <p:cNvPicPr>
            <a:picLocks noChangeAspect="1" noChangeArrowheads="1"/>
          </p:cNvPicPr>
          <p:nvPr/>
        </p:nvPicPr>
        <p:blipFill>
          <a:blip r:embed="rId2"/>
          <a:srcRect/>
          <a:stretch>
            <a:fillRect/>
          </a:stretch>
        </p:blipFill>
        <p:spPr bwMode="auto">
          <a:xfrm>
            <a:off x="5724525" y="1125538"/>
            <a:ext cx="2952750" cy="2946400"/>
          </a:xfrm>
          <a:prstGeom prst="rect">
            <a:avLst/>
          </a:prstGeom>
          <a:noFill/>
          <a:ln w="9525">
            <a:noFill/>
            <a:miter lim="800000"/>
            <a:headEnd/>
            <a:tailEnd/>
          </a:ln>
        </p:spPr>
      </p:pic>
      <p:sp>
        <p:nvSpPr>
          <p:cNvPr id="48131" name="Rectangle 3"/>
          <p:cNvSpPr>
            <a:spLocks noGrp="1" noChangeArrowheads="1"/>
          </p:cNvSpPr>
          <p:nvPr>
            <p:ph type="title" idx="4294967295"/>
          </p:nvPr>
        </p:nvSpPr>
        <p:spPr>
          <a:xfrm>
            <a:off x="323528" y="260648"/>
            <a:ext cx="8601075" cy="685800"/>
          </a:xfrm>
        </p:spPr>
        <p:txBody>
          <a:bodyPr>
            <a:noAutofit/>
          </a:bodyPr>
          <a:lstStyle/>
          <a:p>
            <a:pPr eaLnBrk="1" hangingPunct="1"/>
            <a:r>
              <a:rPr lang="en-US" altLang="ja-JP" sz="4000" dirty="0">
                <a:latin typeface="+mn-lt"/>
              </a:rPr>
              <a:t>Features of Belle II </a:t>
            </a:r>
            <a:r>
              <a:rPr lang="en-US" altLang="ja-JP" sz="4000" dirty="0" err="1" smtClean="0">
                <a:latin typeface="+mn-lt"/>
              </a:rPr>
              <a:t>detector@SuperKEKB</a:t>
            </a:r>
            <a:r>
              <a:rPr lang="en-US" altLang="ja-JP" sz="4000" dirty="0" smtClean="0">
                <a:latin typeface="+mn-lt"/>
              </a:rPr>
              <a:t> </a:t>
            </a:r>
            <a:endParaRPr lang="en-US" altLang="ja-JP" sz="4000" dirty="0">
              <a:latin typeface="+mn-lt"/>
            </a:endParaRPr>
          </a:p>
        </p:txBody>
      </p:sp>
      <p:pic>
        <p:nvPicPr>
          <p:cNvPr id="48132" name="Picture 4" descr="addbg20_preview"/>
          <p:cNvPicPr>
            <a:picLocks noChangeAspect="1" noChangeArrowheads="1"/>
          </p:cNvPicPr>
          <p:nvPr/>
        </p:nvPicPr>
        <p:blipFill>
          <a:blip r:embed="rId3"/>
          <a:srcRect/>
          <a:stretch>
            <a:fillRect/>
          </a:stretch>
        </p:blipFill>
        <p:spPr bwMode="auto">
          <a:xfrm>
            <a:off x="5724525" y="3789363"/>
            <a:ext cx="2952750" cy="2946400"/>
          </a:xfrm>
          <a:prstGeom prst="rect">
            <a:avLst/>
          </a:prstGeom>
          <a:noFill/>
          <a:ln w="9525">
            <a:noFill/>
            <a:miter lim="800000"/>
            <a:headEnd/>
            <a:tailEnd/>
          </a:ln>
        </p:spPr>
      </p:pic>
      <p:sp>
        <p:nvSpPr>
          <p:cNvPr id="48134" name="AutoShape 11"/>
          <p:cNvSpPr>
            <a:spLocks noChangeArrowheads="1"/>
          </p:cNvSpPr>
          <p:nvPr/>
        </p:nvSpPr>
        <p:spPr bwMode="auto">
          <a:xfrm rot="8220238">
            <a:off x="8016875" y="3519488"/>
            <a:ext cx="636588" cy="6477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rgbClr val="FF0000"/>
            </a:solidFill>
            <a:miter lim="800000"/>
            <a:headEnd/>
            <a:tailEnd/>
          </a:ln>
        </p:spPr>
        <p:txBody>
          <a:bodyPr wrap="none" anchor="ctr">
            <a:prstTxWarp prst="textNoShape">
              <a:avLst/>
            </a:prstTxWarp>
          </a:bodyPr>
          <a:lstStyle/>
          <a:p>
            <a:endParaRPr kumimoji="1" lang="ja-JP" altLang="en-US" sz="2400">
              <a:ea typeface="ＭＳ Ｐゴシック" charset="-128"/>
              <a:cs typeface="ＭＳ Ｐゴシック" charset="-128"/>
            </a:endParaRPr>
          </a:p>
        </p:txBody>
      </p:sp>
      <p:sp>
        <p:nvSpPr>
          <p:cNvPr id="48139" name="Text Box 16"/>
          <p:cNvSpPr txBox="1">
            <a:spLocks noChangeArrowheads="1"/>
          </p:cNvSpPr>
          <p:nvPr/>
        </p:nvSpPr>
        <p:spPr bwMode="auto">
          <a:xfrm>
            <a:off x="539552" y="2708920"/>
            <a:ext cx="4267200" cy="830997"/>
          </a:xfrm>
          <a:prstGeom prst="rect">
            <a:avLst/>
          </a:prstGeom>
          <a:noFill/>
          <a:ln w="19050">
            <a:noFill/>
            <a:miter lim="800000"/>
            <a:headEnd/>
            <a:tailEnd/>
          </a:ln>
        </p:spPr>
        <p:txBody>
          <a:bodyPr>
            <a:prstTxWarp prst="textNoShape">
              <a:avLst/>
            </a:prstTxWarp>
            <a:spAutoFit/>
          </a:bodyPr>
          <a:lstStyle/>
          <a:p>
            <a:pPr marL="342900" indent="-342900">
              <a:spcBef>
                <a:spcPct val="50000"/>
              </a:spcBef>
              <a:buFont typeface="Arial" pitchFamily="34" charset="0"/>
              <a:buChar char="•"/>
            </a:pPr>
            <a:r>
              <a:rPr lang="en-US" sz="2400" dirty="0"/>
              <a:t>In contrast to </a:t>
            </a:r>
            <a:r>
              <a:rPr lang="en-US" sz="2400" dirty="0" err="1"/>
              <a:t>LHCb</a:t>
            </a:r>
            <a:r>
              <a:rPr lang="en-US" sz="2400" dirty="0"/>
              <a:t>, superb </a:t>
            </a:r>
            <a:r>
              <a:rPr lang="en-US" sz="2400" dirty="0">
                <a:solidFill>
                  <a:srgbClr val="FF0000"/>
                </a:solidFill>
              </a:rPr>
              <a:t>neutral detection</a:t>
            </a:r>
            <a:r>
              <a:rPr lang="en-US" sz="2400" dirty="0"/>
              <a:t> capabilities</a:t>
            </a:r>
            <a:r>
              <a:rPr lang="en-US" dirty="0"/>
              <a:t>.</a:t>
            </a:r>
          </a:p>
        </p:txBody>
      </p:sp>
      <p:sp>
        <p:nvSpPr>
          <p:cNvPr id="48140" name="Text Box 17"/>
          <p:cNvSpPr txBox="1">
            <a:spLocks noChangeArrowheads="1"/>
          </p:cNvSpPr>
          <p:nvPr/>
        </p:nvSpPr>
        <p:spPr bwMode="auto">
          <a:xfrm>
            <a:off x="539552" y="4869160"/>
            <a:ext cx="4608512" cy="1569660"/>
          </a:xfrm>
          <a:prstGeom prst="rect">
            <a:avLst/>
          </a:prstGeom>
          <a:noFill/>
          <a:ln w="19050">
            <a:noFill/>
            <a:miter lim="800000"/>
            <a:headEnd/>
            <a:tailEnd/>
          </a:ln>
        </p:spPr>
        <p:txBody>
          <a:bodyPr wrap="square">
            <a:prstTxWarp prst="textNoShape">
              <a:avLst/>
            </a:prstTxWarp>
            <a:spAutoFit/>
          </a:bodyPr>
          <a:lstStyle/>
          <a:p>
            <a:pPr marL="342900" indent="-342900">
              <a:spcBef>
                <a:spcPct val="50000"/>
              </a:spcBef>
              <a:buFont typeface="Arial" pitchFamily="34" charset="0"/>
              <a:buChar char="•"/>
            </a:pPr>
            <a:r>
              <a:rPr lang="en-US" sz="2400" dirty="0" smtClean="0"/>
              <a:t>Capable of observing rare “</a:t>
            </a:r>
            <a:r>
              <a:rPr lang="en-US" sz="2400" dirty="0" smtClean="0">
                <a:solidFill>
                  <a:srgbClr val="FF0000"/>
                </a:solidFill>
              </a:rPr>
              <a:t>missing energy modes</a:t>
            </a:r>
            <a:r>
              <a:rPr lang="en-US" sz="2400" dirty="0" smtClean="0"/>
              <a:t>” such as </a:t>
            </a:r>
            <a:r>
              <a:rPr lang="en-US" sz="2400" dirty="0" err="1" smtClean="0"/>
              <a:t>B</a:t>
            </a:r>
            <a:r>
              <a:rPr lang="en-US" sz="2400" dirty="0" err="1">
                <a:sym typeface="Wingdings" charset="2"/>
              </a:rPr>
              <a:t>K</a:t>
            </a:r>
            <a:r>
              <a:rPr lang="en-US" sz="2400" dirty="0" err="1">
                <a:latin typeface="Symbol" pitchFamily="18" charset="2"/>
                <a:sym typeface="Wingdings" charset="2"/>
              </a:rPr>
              <a:t>n</a:t>
            </a:r>
            <a:r>
              <a:rPr lang="en-US" sz="2400" dirty="0">
                <a:sym typeface="Wingdings" charset="2"/>
              </a:rPr>
              <a:t>𝜈 ̅ </a:t>
            </a:r>
            <a:r>
              <a:rPr lang="en-US" sz="2400" dirty="0" smtClean="0">
                <a:sym typeface="Symbol" charset="2"/>
              </a:rPr>
              <a:t>with B tags</a:t>
            </a:r>
            <a:r>
              <a:rPr lang="en-US" sz="2000" dirty="0" smtClean="0">
                <a:sym typeface="Symbol" charset="2"/>
              </a:rPr>
              <a:t>. </a:t>
            </a:r>
            <a:r>
              <a:rPr lang="en-US" sz="2400" dirty="0" err="1" smtClean="0">
                <a:sym typeface="Symbol" charset="2"/>
              </a:rPr>
              <a:t>Hermeticity</a:t>
            </a:r>
            <a:r>
              <a:rPr lang="en-US" sz="2400" dirty="0" smtClean="0">
                <a:sym typeface="Symbol" charset="2"/>
              </a:rPr>
              <a:t> is critical. </a:t>
            </a:r>
            <a:endParaRPr lang="en-US" sz="2400" dirty="0">
              <a:sym typeface="Symbol" charset="2"/>
            </a:endParaRPr>
          </a:p>
        </p:txBody>
      </p:sp>
      <p:sp>
        <p:nvSpPr>
          <p:cNvPr id="48141" name="Text Box 18"/>
          <p:cNvSpPr txBox="1">
            <a:spLocks noChangeArrowheads="1"/>
          </p:cNvSpPr>
          <p:nvPr/>
        </p:nvSpPr>
        <p:spPr bwMode="auto">
          <a:xfrm>
            <a:off x="971600" y="3573016"/>
            <a:ext cx="4191000" cy="707886"/>
          </a:xfrm>
          <a:prstGeom prst="rect">
            <a:avLst/>
          </a:prstGeom>
          <a:noFill/>
          <a:ln w="19050">
            <a:noFill/>
            <a:miter lim="800000"/>
            <a:headEnd/>
            <a:tailEnd/>
          </a:ln>
        </p:spPr>
        <p:txBody>
          <a:bodyPr>
            <a:prstTxWarp prst="textNoShape">
              <a:avLst/>
            </a:prstTxWarp>
            <a:spAutoFit/>
          </a:bodyPr>
          <a:lstStyle/>
          <a:p>
            <a:pPr>
              <a:spcBef>
                <a:spcPct val="50000"/>
              </a:spcBef>
            </a:pPr>
            <a:r>
              <a:rPr lang="en-US" sz="2000" dirty="0"/>
              <a:t>e.g. B</a:t>
            </a:r>
            <a:r>
              <a:rPr lang="en-US" sz="2000" dirty="0">
                <a:sym typeface="Wingdings" charset="2"/>
              </a:rPr>
              <a:t></a:t>
            </a:r>
            <a:r>
              <a:rPr lang="en-US" sz="2000" dirty="0" smtClean="0">
                <a:sym typeface="Wingdings" charset="2"/>
              </a:rPr>
              <a:t>K</a:t>
            </a:r>
            <a:r>
              <a:rPr lang="en-US" sz="2000" baseline="-25000" dirty="0" smtClean="0">
                <a:sym typeface="Wingdings" charset="2"/>
              </a:rPr>
              <a:t>S</a:t>
            </a:r>
            <a:r>
              <a:rPr lang="en-US" sz="2000" dirty="0" smtClean="0">
                <a:sym typeface="Symbol" charset="2"/>
              </a:rPr>
              <a:t></a:t>
            </a:r>
            <a:r>
              <a:rPr lang="en-US" sz="2000" baseline="30000" dirty="0">
                <a:sym typeface="Symbol" charset="2"/>
              </a:rPr>
              <a:t>0</a:t>
            </a:r>
            <a:r>
              <a:rPr lang="en-US" sz="2000" dirty="0">
                <a:sym typeface="Symbol" charset="2"/>
              </a:rPr>
              <a:t> </a:t>
            </a:r>
            <a:r>
              <a:rPr lang="el-GR" sz="2000" dirty="0" smtClean="0">
                <a:ea typeface="Times New Roman" charset="0"/>
                <a:cs typeface="Times New Roman" charset="0"/>
                <a:sym typeface="Symbol" charset="2"/>
              </a:rPr>
              <a:t>γ</a:t>
            </a:r>
            <a:r>
              <a:rPr lang="en-US" sz="2000" dirty="0" smtClean="0">
                <a:ea typeface="Times New Roman" charset="0"/>
                <a:cs typeface="Times New Roman" charset="0"/>
                <a:sym typeface="Symbol" charset="2"/>
              </a:rPr>
              <a:t>  (to </a:t>
            </a:r>
            <a:r>
              <a:rPr lang="en-US" sz="2000" dirty="0">
                <a:ea typeface="Times New Roman" charset="0"/>
                <a:cs typeface="Times New Roman" charset="0"/>
                <a:sym typeface="Symbol" charset="2"/>
              </a:rPr>
              <a:t>detect right-handed </a:t>
            </a:r>
            <a:r>
              <a:rPr lang="en-US" sz="2000" dirty="0" smtClean="0">
                <a:ea typeface="Times New Roman" charset="0"/>
                <a:cs typeface="Times New Roman" charset="0"/>
                <a:sym typeface="Symbol" charset="2"/>
              </a:rPr>
              <a:t>currents), </a:t>
            </a:r>
            <a:r>
              <a:rPr lang="en-US" sz="2000" dirty="0" smtClean="0">
                <a:sym typeface="Wingdings" pitchFamily="2" charset="2"/>
              </a:rPr>
              <a:t>D</a:t>
            </a:r>
            <a:r>
              <a:rPr lang="en-US" altLang="ja-JP" sz="2000" dirty="0" smtClean="0">
                <a:sym typeface="Wingdings" pitchFamily="2" charset="2"/>
              </a:rPr>
              <a:t>irect </a:t>
            </a:r>
            <a:r>
              <a:rPr lang="en-US" altLang="ja-JP" sz="2000" dirty="0">
                <a:sym typeface="Wingdings" pitchFamily="2" charset="2"/>
              </a:rPr>
              <a:t>CPV </a:t>
            </a:r>
            <a:r>
              <a:rPr lang="en-US" altLang="ja-JP" sz="2000" dirty="0" smtClean="0">
                <a:sym typeface="Wingdings" pitchFamily="2" charset="2"/>
              </a:rPr>
              <a:t>in </a:t>
            </a:r>
            <a:r>
              <a:rPr lang="en-US" sz="2000" dirty="0" smtClean="0">
                <a:ea typeface="Times New Roman" charset="0"/>
                <a:cs typeface="Times New Roman" charset="0"/>
                <a:sym typeface="Symbol" charset="2"/>
              </a:rPr>
              <a:t>B</a:t>
            </a:r>
            <a:r>
              <a:rPr lang="en-US" sz="2000" dirty="0" smtClean="0">
                <a:ea typeface="Times New Roman" charset="0"/>
                <a:cs typeface="Times New Roman" charset="0"/>
                <a:sym typeface="Wingdings" pitchFamily="2" charset="2"/>
              </a:rPr>
              <a:t>K</a:t>
            </a:r>
            <a:r>
              <a:rPr lang="en-US" sz="2000" baseline="-25000" dirty="0" smtClean="0">
                <a:ea typeface="Times New Roman" charset="0"/>
                <a:cs typeface="Times New Roman" charset="0"/>
                <a:sym typeface="Wingdings" pitchFamily="2" charset="2"/>
              </a:rPr>
              <a:t>s</a:t>
            </a:r>
            <a:r>
              <a:rPr lang="en-US" sz="2000" baseline="30000" dirty="0" smtClean="0">
                <a:ea typeface="Times New Roman" charset="0"/>
                <a:cs typeface="Times New Roman" charset="0"/>
                <a:sym typeface="Wingdings" pitchFamily="2" charset="2"/>
              </a:rPr>
              <a:t>0</a:t>
            </a:r>
            <a:r>
              <a:rPr lang="en-US" sz="2000" dirty="0" smtClean="0">
                <a:latin typeface="Symbol" pitchFamily="18" charset="2"/>
                <a:ea typeface="Times New Roman" charset="0"/>
                <a:cs typeface="Times New Roman" charset="0"/>
                <a:sym typeface="Wingdings" pitchFamily="2" charset="2"/>
              </a:rPr>
              <a:t>p</a:t>
            </a:r>
            <a:r>
              <a:rPr lang="en-US" sz="2000" baseline="30000" dirty="0" smtClean="0">
                <a:ea typeface="Times New Roman" charset="0"/>
                <a:cs typeface="Times New Roman" charset="0"/>
                <a:sym typeface="Wingdings" pitchFamily="2" charset="2"/>
              </a:rPr>
              <a:t>0</a:t>
            </a:r>
            <a:endParaRPr lang="el-GR" sz="2000" baseline="30000" dirty="0">
              <a:ea typeface="Times New Roman" charset="0"/>
              <a:cs typeface="Times New Roman" charset="0"/>
              <a:sym typeface="Symbol" charset="2"/>
            </a:endParaRPr>
          </a:p>
        </p:txBody>
      </p:sp>
      <p:sp>
        <p:nvSpPr>
          <p:cNvPr id="48142" name="Text Box 19"/>
          <p:cNvSpPr txBox="1">
            <a:spLocks noChangeArrowheads="1"/>
          </p:cNvSpPr>
          <p:nvPr/>
        </p:nvSpPr>
        <p:spPr bwMode="auto">
          <a:xfrm>
            <a:off x="611560" y="1412776"/>
            <a:ext cx="4639816" cy="1200329"/>
          </a:xfrm>
          <a:prstGeom prst="rect">
            <a:avLst/>
          </a:prstGeom>
          <a:noFill/>
          <a:ln w="19050">
            <a:noFill/>
            <a:miter lim="800000"/>
            <a:headEnd/>
            <a:tailEnd/>
          </a:ln>
        </p:spPr>
        <p:txBody>
          <a:bodyPr wrap="square">
            <a:prstTxWarp prst="textNoShape">
              <a:avLst/>
            </a:prstTxWarp>
            <a:spAutoFit/>
          </a:bodyPr>
          <a:lstStyle/>
          <a:p>
            <a:pPr marL="342900" indent="-342900">
              <a:spcBef>
                <a:spcPct val="50000"/>
              </a:spcBef>
              <a:buFont typeface="Arial" pitchFamily="34" charset="0"/>
              <a:buChar char="•"/>
            </a:pPr>
            <a:r>
              <a:rPr lang="en-US" sz="2400" u="sng" dirty="0">
                <a:solidFill>
                  <a:srgbClr val="FF0000"/>
                </a:solidFill>
                <a:sym typeface="Symbol" charset="2"/>
              </a:rPr>
              <a:t>High momentum PID with low fake rates</a:t>
            </a:r>
            <a:r>
              <a:rPr lang="en-US" sz="2400" u="sng" dirty="0">
                <a:sym typeface="Symbol" charset="2"/>
              </a:rPr>
              <a:t> to observe and study</a:t>
            </a:r>
            <a:r>
              <a:rPr lang="en-US" sz="2400" u="sng" dirty="0" smtClean="0">
                <a:sym typeface="Symbol" charset="2"/>
              </a:rPr>
              <a:t> </a:t>
            </a:r>
            <a:r>
              <a:rPr lang="en-US" sz="2400" u="sng" dirty="0" err="1" smtClean="0">
                <a:sym typeface="Symbol" charset="2"/>
              </a:rPr>
              <a:t>b</a:t>
            </a:r>
            <a:r>
              <a:rPr lang="en-US" sz="2400" u="sng" dirty="0" err="1" smtClean="0">
                <a:sym typeface="Wingdings"/>
              </a:rPr>
              <a:t>s</a:t>
            </a:r>
            <a:r>
              <a:rPr lang="en-US" sz="2400" u="sng" dirty="0" smtClean="0">
                <a:sym typeface="Wingdings"/>
              </a:rPr>
              <a:t> and </a:t>
            </a:r>
            <a:r>
              <a:rPr lang="en-US" sz="2400" u="sng" dirty="0" err="1" smtClean="0">
                <a:sym typeface="Wingdings"/>
              </a:rPr>
              <a:t>bd</a:t>
            </a:r>
            <a:r>
              <a:rPr lang="en-US" sz="2400" u="sng" dirty="0" smtClean="0">
                <a:sym typeface="Wingdings"/>
              </a:rPr>
              <a:t> </a:t>
            </a:r>
            <a:r>
              <a:rPr lang="en-US" sz="2400" i="1" u="sng" dirty="0" smtClean="0">
                <a:sym typeface="Symbol" charset="2"/>
              </a:rPr>
              <a:t>penguins</a:t>
            </a:r>
            <a:endParaRPr lang="en-US" dirty="0"/>
          </a:p>
        </p:txBody>
      </p:sp>
      <p:sp>
        <p:nvSpPr>
          <p:cNvPr id="17" name="Slide Number Placeholder 16"/>
          <p:cNvSpPr>
            <a:spLocks noGrp="1"/>
          </p:cNvSpPr>
          <p:nvPr>
            <p:ph type="sldNum" sz="quarter" idx="11"/>
          </p:nvPr>
        </p:nvSpPr>
        <p:spPr/>
        <p:txBody>
          <a:bodyPr/>
          <a:lstStyle/>
          <a:p>
            <a:pPr>
              <a:defRPr/>
            </a:pPr>
            <a:fld id="{A900AE0D-ACA8-8A46-9BDC-9A47C6CCCDB6}" type="slidenum">
              <a:rPr lang="en-US" smtClean="0"/>
              <a:pPr>
                <a:defRPr/>
              </a:pPr>
              <a:t>30</a:t>
            </a:fld>
            <a:endParaRPr lang="en-US"/>
          </a:p>
        </p:txBody>
      </p:sp>
    </p:spTree>
    <p:extLst>
      <p:ext uri="{BB962C8B-B14F-4D97-AF65-F5344CB8AC3E}">
        <p14:creationId xmlns:p14="http://schemas.microsoft.com/office/powerpoint/2010/main" val="35584658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C:\Documents and Settings\higuchit\Desktop\fig_plot_xy2d_m.GIF"/>
          <p:cNvPicPr>
            <a:picLocks noChangeAspect="1" noChangeArrowheads="1"/>
          </p:cNvPicPr>
          <p:nvPr/>
        </p:nvPicPr>
        <p:blipFill>
          <a:blip r:embed="rId2" cstate="print"/>
          <a:srcRect l="3725" t="8007" r="9457" b="6197"/>
          <a:stretch>
            <a:fillRect/>
          </a:stretch>
        </p:blipFill>
        <p:spPr bwMode="auto">
          <a:xfrm>
            <a:off x="482898" y="4653120"/>
            <a:ext cx="2087629" cy="1944218"/>
          </a:xfrm>
          <a:prstGeom prst="rect">
            <a:avLst/>
          </a:prstGeom>
          <a:noFill/>
          <a:ln w="9525">
            <a:noFill/>
            <a:miter lim="800000"/>
            <a:headEnd/>
            <a:tailEnd/>
          </a:ln>
        </p:spPr>
      </p:pic>
      <p:pic>
        <p:nvPicPr>
          <p:cNvPr id="20482" name="Picture 2"/>
          <p:cNvPicPr>
            <a:picLocks noChangeAspect="1" noChangeArrowheads="1"/>
          </p:cNvPicPr>
          <p:nvPr/>
        </p:nvPicPr>
        <p:blipFill>
          <a:blip r:embed="rId3" cstate="print"/>
          <a:srcRect l="6619" t="66786" r="5421"/>
          <a:stretch>
            <a:fillRect/>
          </a:stretch>
        </p:blipFill>
        <p:spPr bwMode="auto">
          <a:xfrm>
            <a:off x="2635342" y="4588308"/>
            <a:ext cx="2540160" cy="1712340"/>
          </a:xfrm>
          <a:prstGeom prst="rect">
            <a:avLst/>
          </a:prstGeom>
          <a:noFill/>
          <a:ln w="9525">
            <a:noFill/>
            <a:miter lim="800000"/>
            <a:headEnd/>
            <a:tailEnd/>
          </a:ln>
        </p:spPr>
      </p:pic>
      <p:sp>
        <p:nvSpPr>
          <p:cNvPr id="20483" name="タイトル 1"/>
          <p:cNvSpPr>
            <a:spLocks noGrp="1"/>
          </p:cNvSpPr>
          <p:nvPr>
            <p:ph type="title"/>
          </p:nvPr>
        </p:nvSpPr>
        <p:spPr/>
        <p:txBody>
          <a:bodyPr lIns="82945" tIns="41473" rIns="82945" bIns="41473">
            <a:normAutofit fontScale="90000"/>
          </a:bodyPr>
          <a:lstStyle/>
          <a:p>
            <a:r>
              <a:rPr kumimoji="1" lang="en-US" altLang="ja-JP" dirty="0" smtClean="0">
                <a:latin typeface="Arial Unicode MS" pitchFamily="50" charset="-128"/>
                <a:ea typeface="Arial Unicode MS" pitchFamily="50" charset="-128"/>
                <a:cs typeface="Arial Unicode MS" pitchFamily="50" charset="-128"/>
              </a:rPr>
              <a:t>NP indication(?) seen with Belle-I</a:t>
            </a:r>
            <a:endParaRPr kumimoji="1" lang="ja-JP" altLang="en-US" dirty="0" smtClean="0">
              <a:latin typeface="ＭＳ ゴシック" pitchFamily="49" charset="-128"/>
              <a:ea typeface="ＭＳ ゴシック" pitchFamily="49" charset="-128"/>
            </a:endParaRPr>
          </a:p>
        </p:txBody>
      </p:sp>
      <p:sp>
        <p:nvSpPr>
          <p:cNvPr id="5" name="AutoShape 4"/>
          <p:cNvSpPr>
            <a:spLocks noChangeArrowheads="1"/>
          </p:cNvSpPr>
          <p:nvPr/>
        </p:nvSpPr>
        <p:spPr bwMode="auto">
          <a:xfrm>
            <a:off x="266542" y="1759852"/>
            <a:ext cx="3175200" cy="331235"/>
          </a:xfrm>
          <a:prstGeom prst="roundRect">
            <a:avLst>
              <a:gd name="adj" fmla="val 16667"/>
            </a:avLst>
          </a:prstGeom>
          <a:solidFill>
            <a:schemeClr val="bg2">
              <a:lumMod val="90000"/>
            </a:schemeClr>
          </a:solidFill>
          <a:ln w="19050">
            <a:solidFill>
              <a:srgbClr val="0033CC"/>
            </a:solidFill>
            <a:round/>
            <a:headEnd/>
            <a:tailEnd/>
          </a:ln>
        </p:spPr>
        <p:txBody>
          <a:bodyPr wrap="none" lIns="32656" tIns="32656" rIns="32656" bIns="32656" anchor="ctr">
            <a:normAutofit/>
          </a:bodyPr>
          <a:lstStyle/>
          <a:p>
            <a:pPr algn="ctr">
              <a:defRPr/>
            </a:pPr>
            <a:r>
              <a:rPr lang="en-US" altLang="ja-JP" sz="1400" dirty="0">
                <a:latin typeface="Arial Unicode MS" pitchFamily="50" charset="-128"/>
                <a:ea typeface="Arial Unicode MS" pitchFamily="50" charset="-128"/>
                <a:cs typeface="Arial Unicode MS" pitchFamily="50" charset="-128"/>
              </a:rPr>
              <a:t>B</a:t>
            </a:r>
            <a:r>
              <a:rPr lang="en-US" altLang="ja-JP" sz="1400" baseline="30000" dirty="0">
                <a:latin typeface="Arial Unicode MS" pitchFamily="50" charset="-128"/>
                <a:ea typeface="Arial Unicode MS" pitchFamily="50" charset="-128"/>
                <a:cs typeface="Arial Unicode MS" pitchFamily="50" charset="-128"/>
              </a:rPr>
              <a:t>0</a:t>
            </a:r>
            <a:r>
              <a:rPr lang="en-US" altLang="ja-JP" sz="1400" dirty="0"/>
              <a:t> </a:t>
            </a:r>
            <a:r>
              <a:rPr lang="ja-JP" altLang="en-US" sz="1400" dirty="0"/>
              <a:t>と</a:t>
            </a:r>
            <a:r>
              <a:rPr lang="en-US" altLang="ja-JP" sz="1400" dirty="0"/>
              <a:t> </a:t>
            </a:r>
            <a:r>
              <a:rPr lang="en-US" altLang="ja-JP" sz="1400" dirty="0">
                <a:latin typeface="Arial Unicode MS" pitchFamily="50" charset="-128"/>
                <a:ea typeface="Arial Unicode MS" pitchFamily="50" charset="-128"/>
                <a:cs typeface="Arial Unicode MS" pitchFamily="50" charset="-128"/>
              </a:rPr>
              <a:t>B</a:t>
            </a:r>
            <a:r>
              <a:rPr lang="en-US" altLang="ja-JP" sz="1400" baseline="30000" dirty="0">
                <a:latin typeface="Arial Unicode MS" pitchFamily="50" charset="-128"/>
                <a:ea typeface="Arial Unicode MS" pitchFamily="50" charset="-128"/>
                <a:cs typeface="Arial Unicode MS" pitchFamily="50" charset="-128"/>
              </a:rPr>
              <a:t>±</a:t>
            </a:r>
            <a:r>
              <a:rPr lang="ja-JP" altLang="en-US" sz="1400" dirty="0" smtClean="0"/>
              <a:t>で</a:t>
            </a:r>
            <a:r>
              <a:rPr lang="en-US" altLang="ja-JP" sz="1400" dirty="0" smtClean="0"/>
              <a:t>A</a:t>
            </a:r>
            <a:r>
              <a:rPr lang="en-US" altLang="ja-JP" sz="1400" baseline="-25000" dirty="0" smtClean="0">
                <a:latin typeface="Arial Unicode MS" pitchFamily="50" charset="-128"/>
                <a:ea typeface="Arial Unicode MS" pitchFamily="50" charset="-128"/>
                <a:cs typeface="Arial Unicode MS" pitchFamily="50" charset="-128"/>
              </a:rPr>
              <a:t>CP</a:t>
            </a:r>
            <a:r>
              <a:rPr lang="ja-JP" altLang="en-US" sz="1400" dirty="0"/>
              <a:t>非対称性の大きさに差異</a:t>
            </a:r>
          </a:p>
        </p:txBody>
      </p:sp>
      <p:pic>
        <p:nvPicPr>
          <p:cNvPr id="20485" name="Picture 23"/>
          <p:cNvPicPr>
            <a:picLocks noChangeAspect="1" noChangeArrowheads="1"/>
          </p:cNvPicPr>
          <p:nvPr/>
        </p:nvPicPr>
        <p:blipFill>
          <a:blip r:embed="rId4" cstate="print"/>
          <a:srcRect/>
          <a:stretch>
            <a:fillRect/>
          </a:stretch>
        </p:blipFill>
        <p:spPr bwMode="auto">
          <a:xfrm>
            <a:off x="246382" y="2148692"/>
            <a:ext cx="2155680" cy="2003251"/>
          </a:xfrm>
          <a:prstGeom prst="rect">
            <a:avLst/>
          </a:prstGeom>
          <a:noFill/>
          <a:ln w="9525">
            <a:noFill/>
            <a:miter lim="800000"/>
            <a:headEnd/>
            <a:tailEnd/>
          </a:ln>
        </p:spPr>
      </p:pic>
      <p:pic>
        <p:nvPicPr>
          <p:cNvPr id="20486" name="Picture 26"/>
          <p:cNvPicPr>
            <a:picLocks noChangeAspect="1" noChangeArrowheads="1"/>
          </p:cNvPicPr>
          <p:nvPr/>
        </p:nvPicPr>
        <p:blipFill>
          <a:blip r:embed="rId5" cstate="print"/>
          <a:srcRect/>
          <a:stretch>
            <a:fillRect/>
          </a:stretch>
        </p:blipFill>
        <p:spPr bwMode="auto">
          <a:xfrm>
            <a:off x="2505743" y="2148692"/>
            <a:ext cx="941760" cy="1895239"/>
          </a:xfrm>
          <a:prstGeom prst="rect">
            <a:avLst/>
          </a:prstGeom>
          <a:noFill/>
          <a:ln w="9525">
            <a:noFill/>
            <a:miter lim="800000"/>
            <a:headEnd/>
            <a:tailEnd/>
          </a:ln>
        </p:spPr>
      </p:pic>
      <p:sp>
        <p:nvSpPr>
          <p:cNvPr id="20487" name="Line 28"/>
          <p:cNvSpPr>
            <a:spLocks noChangeShapeType="1"/>
          </p:cNvSpPr>
          <p:nvPr/>
        </p:nvSpPr>
        <p:spPr bwMode="auto">
          <a:xfrm flipV="1">
            <a:off x="2309902" y="3450589"/>
            <a:ext cx="228960" cy="4321"/>
          </a:xfrm>
          <a:prstGeom prst="line">
            <a:avLst/>
          </a:prstGeom>
          <a:noFill/>
          <a:ln w="28575">
            <a:solidFill>
              <a:schemeClr val="tx1"/>
            </a:solidFill>
            <a:round/>
            <a:headEnd/>
            <a:tailEnd type="arrow" w="med" len="med"/>
          </a:ln>
        </p:spPr>
        <p:txBody>
          <a:bodyPr lIns="82945" tIns="41473" rIns="82945" bIns="41473"/>
          <a:lstStyle/>
          <a:p>
            <a:endParaRPr lang="ja-JP" altLang="en-US"/>
          </a:p>
        </p:txBody>
      </p:sp>
      <p:sp>
        <p:nvSpPr>
          <p:cNvPr id="20488" name="Line 28"/>
          <p:cNvSpPr>
            <a:spLocks noChangeShapeType="1"/>
          </p:cNvSpPr>
          <p:nvPr/>
        </p:nvSpPr>
        <p:spPr bwMode="auto">
          <a:xfrm flipV="1">
            <a:off x="2318542" y="2615302"/>
            <a:ext cx="228960" cy="4321"/>
          </a:xfrm>
          <a:prstGeom prst="line">
            <a:avLst/>
          </a:prstGeom>
          <a:noFill/>
          <a:ln w="28575">
            <a:solidFill>
              <a:schemeClr val="tx1"/>
            </a:solidFill>
            <a:round/>
            <a:headEnd/>
            <a:tailEnd type="arrow" w="med" len="med"/>
          </a:ln>
        </p:spPr>
        <p:txBody>
          <a:bodyPr lIns="82945" tIns="41473" rIns="82945" bIns="41473"/>
          <a:lstStyle/>
          <a:p>
            <a:endParaRPr lang="ja-JP" altLang="en-US"/>
          </a:p>
        </p:txBody>
      </p:sp>
      <p:sp>
        <p:nvSpPr>
          <p:cNvPr id="14" name="AutoShape 4"/>
          <p:cNvSpPr>
            <a:spLocks noChangeArrowheads="1"/>
          </p:cNvSpPr>
          <p:nvPr/>
        </p:nvSpPr>
        <p:spPr bwMode="auto">
          <a:xfrm>
            <a:off x="3024131" y="1347969"/>
            <a:ext cx="2721612" cy="324017"/>
          </a:xfrm>
          <a:prstGeom prst="roundRect">
            <a:avLst>
              <a:gd name="adj" fmla="val 16667"/>
            </a:avLst>
          </a:prstGeom>
          <a:solidFill>
            <a:schemeClr val="bg2">
              <a:lumMod val="90000"/>
            </a:schemeClr>
          </a:solidFill>
          <a:ln w="19050">
            <a:solidFill>
              <a:srgbClr val="0033CC"/>
            </a:solidFill>
            <a:round/>
            <a:headEnd/>
            <a:tailEnd/>
          </a:ln>
        </p:spPr>
        <p:txBody>
          <a:bodyPr wrap="none" lIns="32656" tIns="32656" rIns="32656" bIns="32656" anchor="ctr">
            <a:normAutofit/>
          </a:bodyPr>
          <a:lstStyle/>
          <a:p>
            <a:pPr algn="ctr">
              <a:defRPr/>
            </a:pPr>
            <a:r>
              <a:rPr lang="en-US" altLang="ja-JP" sz="1400"/>
              <a:t>b</a:t>
            </a:r>
            <a:r>
              <a:rPr lang="en-US" altLang="ja-JP" sz="1400">
                <a:latin typeface="Arial Unicode MS"/>
                <a:ea typeface="Arial Unicode MS"/>
                <a:cs typeface="Arial Unicode MS"/>
              </a:rPr>
              <a:t>→</a:t>
            </a:r>
            <a:r>
              <a:rPr lang="en-US" altLang="ja-JP" sz="1400"/>
              <a:t>s</a:t>
            </a:r>
            <a:r>
              <a:rPr lang="ja-JP" altLang="en-US" sz="1400"/>
              <a:t>遷移で</a:t>
            </a:r>
            <a:r>
              <a:rPr lang="en-US" altLang="ja-JP" sz="1400">
                <a:latin typeface="Arial Unicode MS" pitchFamily="50" charset="-128"/>
                <a:ea typeface="Arial Unicode MS" pitchFamily="50" charset="-128"/>
                <a:cs typeface="Arial Unicode MS" pitchFamily="50" charset="-128"/>
              </a:rPr>
              <a:t>CP</a:t>
            </a:r>
            <a:r>
              <a:rPr lang="ja-JP" altLang="en-US" sz="1400"/>
              <a:t>非対称性に異常？</a:t>
            </a:r>
            <a:endParaRPr lang="en-US" altLang="ja-JP" sz="1400"/>
          </a:p>
        </p:txBody>
      </p:sp>
      <p:sp>
        <p:nvSpPr>
          <p:cNvPr id="25" name="AutoShape 4"/>
          <p:cNvSpPr>
            <a:spLocks noChangeArrowheads="1"/>
          </p:cNvSpPr>
          <p:nvPr/>
        </p:nvSpPr>
        <p:spPr bwMode="auto">
          <a:xfrm>
            <a:off x="367343" y="4329081"/>
            <a:ext cx="2268000" cy="324034"/>
          </a:xfrm>
          <a:prstGeom prst="roundRect">
            <a:avLst>
              <a:gd name="adj" fmla="val 16667"/>
            </a:avLst>
          </a:prstGeom>
          <a:solidFill>
            <a:schemeClr val="bg2">
              <a:lumMod val="90000"/>
            </a:schemeClr>
          </a:solidFill>
          <a:ln w="19050">
            <a:solidFill>
              <a:srgbClr val="0033CC"/>
            </a:solidFill>
            <a:round/>
            <a:headEnd/>
            <a:tailEnd/>
          </a:ln>
        </p:spPr>
        <p:txBody>
          <a:bodyPr wrap="none" lIns="32656" tIns="32656" rIns="32656" bIns="32656" anchor="ctr">
            <a:normAutofit/>
          </a:bodyPr>
          <a:lstStyle/>
          <a:p>
            <a:pPr algn="ctr">
              <a:defRPr/>
            </a:pPr>
            <a:r>
              <a:rPr lang="ja-JP" altLang="en-US" sz="1400"/>
              <a:t>予想外に大きな</a:t>
            </a:r>
            <a:r>
              <a:rPr lang="en-US" altLang="ja-JP" sz="1400">
                <a:latin typeface="Arial Unicode MS" pitchFamily="50" charset="-128"/>
                <a:ea typeface="Arial Unicode MS" pitchFamily="50" charset="-128"/>
                <a:cs typeface="Arial Unicode MS" pitchFamily="50" charset="-128"/>
              </a:rPr>
              <a:t>D</a:t>
            </a:r>
            <a:r>
              <a:rPr lang="en-US" altLang="ja-JP" sz="1400" baseline="30000">
                <a:latin typeface="Arial Unicode MS" pitchFamily="50" charset="-128"/>
                <a:ea typeface="Arial Unicode MS" pitchFamily="50" charset="-128"/>
                <a:cs typeface="Arial Unicode MS" pitchFamily="50" charset="-128"/>
              </a:rPr>
              <a:t>0</a:t>
            </a:r>
            <a:r>
              <a:rPr lang="en-US" altLang="ja-JP" sz="1400"/>
              <a:t>-</a:t>
            </a:r>
            <a:r>
              <a:rPr lang="en-US" altLang="ja-JP" sz="1400">
                <a:latin typeface="Arial Unicode MS" pitchFamily="50" charset="-128"/>
                <a:ea typeface="Arial Unicode MS" pitchFamily="50" charset="-128"/>
                <a:cs typeface="Arial Unicode MS" pitchFamily="50" charset="-128"/>
              </a:rPr>
              <a:t>D</a:t>
            </a:r>
            <a:r>
              <a:rPr lang="en-US" altLang="ja-JP" sz="1400" baseline="30000">
                <a:latin typeface="Arial Unicode MS" pitchFamily="50" charset="-128"/>
                <a:ea typeface="Arial Unicode MS" pitchFamily="50" charset="-128"/>
                <a:cs typeface="Arial Unicode MS" pitchFamily="50" charset="-128"/>
              </a:rPr>
              <a:t>0</a:t>
            </a:r>
            <a:r>
              <a:rPr lang="ja-JP" altLang="en-US" sz="1400"/>
              <a:t>混合</a:t>
            </a:r>
          </a:p>
        </p:txBody>
      </p:sp>
      <p:cxnSp>
        <p:nvCxnSpPr>
          <p:cNvPr id="20492" name="直線コネクタ 28"/>
          <p:cNvCxnSpPr>
            <a:cxnSpLocks noChangeShapeType="1"/>
          </p:cNvCxnSpPr>
          <p:nvPr/>
        </p:nvCxnSpPr>
        <p:spPr bwMode="auto">
          <a:xfrm>
            <a:off x="1958543" y="4380926"/>
            <a:ext cx="129600" cy="0"/>
          </a:xfrm>
          <a:prstGeom prst="line">
            <a:avLst/>
          </a:prstGeom>
          <a:noFill/>
          <a:ln w="28575" algn="ctr">
            <a:solidFill>
              <a:schemeClr val="tx1"/>
            </a:solidFill>
            <a:round/>
            <a:headEnd/>
            <a:tailEnd/>
          </a:ln>
        </p:spPr>
      </p:cxnSp>
      <p:grpSp>
        <p:nvGrpSpPr>
          <p:cNvPr id="20493" name="グループ化 44"/>
          <p:cNvGrpSpPr>
            <a:grpSpLocks/>
          </p:cNvGrpSpPr>
          <p:nvPr/>
        </p:nvGrpSpPr>
        <p:grpSpPr bwMode="auto">
          <a:xfrm>
            <a:off x="4223663" y="4306294"/>
            <a:ext cx="2031840" cy="2303986"/>
            <a:chOff x="2350023" y="3851746"/>
            <a:chExt cx="2468562" cy="2799331"/>
          </a:xfrm>
        </p:grpSpPr>
        <p:pic>
          <p:nvPicPr>
            <p:cNvPr id="20506" name="Picture 5"/>
            <p:cNvPicPr>
              <a:picLocks noChangeAspect="1" noChangeArrowheads="1"/>
            </p:cNvPicPr>
            <p:nvPr/>
          </p:nvPicPr>
          <p:blipFill>
            <a:blip r:embed="rId6" cstate="print"/>
            <a:srcRect/>
            <a:stretch>
              <a:fillRect/>
            </a:stretch>
          </p:blipFill>
          <p:spPr bwMode="auto">
            <a:xfrm>
              <a:off x="2350023" y="3985665"/>
              <a:ext cx="2468562" cy="2665412"/>
            </a:xfrm>
            <a:prstGeom prst="rect">
              <a:avLst/>
            </a:prstGeom>
            <a:noFill/>
            <a:ln w="9525">
              <a:noFill/>
              <a:miter lim="800000"/>
              <a:headEnd/>
              <a:tailEnd/>
            </a:ln>
          </p:spPr>
        </p:pic>
        <p:pic>
          <p:nvPicPr>
            <p:cNvPr id="20507" name="Picture 20"/>
            <p:cNvPicPr>
              <a:picLocks noChangeAspect="1" noChangeArrowheads="1"/>
            </p:cNvPicPr>
            <p:nvPr/>
          </p:nvPicPr>
          <p:blipFill>
            <a:blip r:embed="rId7" cstate="print"/>
            <a:srcRect/>
            <a:stretch>
              <a:fillRect/>
            </a:stretch>
          </p:blipFill>
          <p:spPr bwMode="auto">
            <a:xfrm>
              <a:off x="4150248" y="6411365"/>
              <a:ext cx="503237" cy="239712"/>
            </a:xfrm>
            <a:prstGeom prst="rect">
              <a:avLst/>
            </a:prstGeom>
            <a:noFill/>
            <a:ln w="9525">
              <a:noFill/>
              <a:miter lim="800000"/>
              <a:headEnd/>
              <a:tailEnd/>
            </a:ln>
          </p:spPr>
        </p:pic>
        <p:sp>
          <p:nvSpPr>
            <p:cNvPr id="20508" name="Text Box 21"/>
            <p:cNvSpPr txBox="1">
              <a:spLocks noChangeArrowheads="1"/>
            </p:cNvSpPr>
            <p:nvPr/>
          </p:nvSpPr>
          <p:spPr bwMode="auto">
            <a:xfrm rot="16200000">
              <a:off x="1649368" y="4622439"/>
              <a:ext cx="2064888" cy="523501"/>
            </a:xfrm>
            <a:prstGeom prst="rect">
              <a:avLst/>
            </a:prstGeom>
            <a:noFill/>
            <a:ln w="9525">
              <a:noFill/>
              <a:miter lim="800000"/>
              <a:headEnd/>
              <a:tailEnd/>
            </a:ln>
          </p:spPr>
          <p:txBody>
            <a:bodyPr wrap="none">
              <a:spAutoFit/>
            </a:bodyPr>
            <a:lstStyle/>
            <a:p>
              <a:r>
                <a:rPr lang="en-US" altLang="ja-JP" sz="1100">
                  <a:solidFill>
                    <a:srgbClr val="000000"/>
                  </a:solidFill>
                  <a:latin typeface="Arial Unicode MS" pitchFamily="50" charset="-128"/>
                  <a:ea typeface="Arial Unicode MS" pitchFamily="50" charset="-128"/>
                  <a:cs typeface="Arial Unicode MS" pitchFamily="50" charset="-128"/>
                </a:rPr>
                <a:t>Theoretical calculations </a:t>
              </a:r>
            </a:p>
            <a:p>
              <a:r>
                <a:rPr lang="en-US" altLang="ja-JP" sz="1100">
                  <a:solidFill>
                    <a:srgbClr val="000000"/>
                  </a:solidFill>
                  <a:latin typeface="Arial Unicode MS" pitchFamily="50" charset="-128"/>
                  <a:ea typeface="Arial Unicode MS" pitchFamily="50" charset="-128"/>
                  <a:cs typeface="Arial Unicode MS" pitchFamily="50" charset="-128"/>
                </a:rPr>
                <a:t>using V</a:t>
              </a:r>
              <a:r>
                <a:rPr lang="en-US" altLang="ja-JP" sz="1100" baseline="-25000">
                  <a:solidFill>
                    <a:srgbClr val="000000"/>
                  </a:solidFill>
                  <a:latin typeface="Arial Unicode MS" pitchFamily="50" charset="-128"/>
                  <a:ea typeface="Arial Unicode MS" pitchFamily="50" charset="-128"/>
                  <a:cs typeface="Arial Unicode MS" pitchFamily="50" charset="-128"/>
                </a:rPr>
                <a:t>ub</a:t>
              </a:r>
              <a:r>
                <a:rPr lang="en-US" altLang="ja-JP" sz="1100">
                  <a:solidFill>
                    <a:srgbClr val="000000"/>
                  </a:solidFill>
                </a:rPr>
                <a:t>, </a:t>
              </a:r>
              <a:r>
                <a:rPr lang="en-US" altLang="ja-JP" sz="1100">
                  <a:solidFill>
                    <a:srgbClr val="000000"/>
                  </a:solidFill>
                  <a:latin typeface="Symbol" pitchFamily="18" charset="2"/>
                </a:rPr>
                <a:t>D</a:t>
              </a:r>
              <a:r>
                <a:rPr lang="en-US" altLang="ja-JP" sz="1100">
                  <a:solidFill>
                    <a:srgbClr val="000000"/>
                  </a:solidFill>
                  <a:latin typeface="Arial Unicode MS" pitchFamily="50" charset="-128"/>
                  <a:ea typeface="Arial Unicode MS" pitchFamily="50" charset="-128"/>
                  <a:cs typeface="Arial Unicode MS" pitchFamily="50" charset="-128"/>
                </a:rPr>
                <a:t>m</a:t>
              </a:r>
              <a:r>
                <a:rPr lang="en-US" altLang="ja-JP" sz="1100" i="1" baseline="-25000">
                  <a:solidFill>
                    <a:srgbClr val="000000"/>
                  </a:solidFill>
                  <a:latin typeface="Arial Unicode MS" pitchFamily="50" charset="-128"/>
                  <a:ea typeface="Arial Unicode MS" pitchFamily="50" charset="-128"/>
                  <a:cs typeface="Arial Unicode MS" pitchFamily="50" charset="-128"/>
                </a:rPr>
                <a:t>d</a:t>
              </a:r>
              <a:r>
                <a:rPr lang="en-US" altLang="ja-JP" sz="1100">
                  <a:solidFill>
                    <a:srgbClr val="000000"/>
                  </a:solidFill>
                </a:rPr>
                <a:t>,</a:t>
              </a:r>
              <a:r>
                <a:rPr lang="en-US" altLang="ja-JP" sz="1100">
                  <a:solidFill>
                    <a:srgbClr val="000000"/>
                  </a:solidFill>
                  <a:latin typeface="Symbol" pitchFamily="18" charset="2"/>
                </a:rPr>
                <a:t>e</a:t>
              </a:r>
              <a:r>
                <a:rPr lang="en-US" altLang="ja-JP" sz="1100" baseline="-25000">
                  <a:solidFill>
                    <a:srgbClr val="000000"/>
                  </a:solidFill>
                  <a:latin typeface="Arial Unicode MS" pitchFamily="50" charset="-128"/>
                  <a:ea typeface="Arial Unicode MS" pitchFamily="50" charset="-128"/>
                  <a:cs typeface="Arial Unicode MS" pitchFamily="50" charset="-128"/>
                </a:rPr>
                <a:t>K</a:t>
              </a:r>
            </a:p>
          </p:txBody>
        </p:sp>
        <p:sp>
          <p:nvSpPr>
            <p:cNvPr id="20509" name="Text Box 22"/>
            <p:cNvSpPr txBox="1">
              <a:spLocks noChangeArrowheads="1"/>
            </p:cNvSpPr>
            <p:nvPr/>
          </p:nvSpPr>
          <p:spPr bwMode="auto">
            <a:xfrm>
              <a:off x="2999310" y="5930352"/>
              <a:ext cx="1172816" cy="486132"/>
            </a:xfrm>
            <a:prstGeom prst="rect">
              <a:avLst/>
            </a:prstGeom>
            <a:noFill/>
            <a:ln w="9525">
              <a:noFill/>
              <a:miter lim="800000"/>
              <a:headEnd/>
              <a:tailEnd/>
            </a:ln>
          </p:spPr>
          <p:txBody>
            <a:bodyPr wrap="none">
              <a:spAutoFit/>
            </a:bodyPr>
            <a:lstStyle/>
            <a:p>
              <a:r>
                <a:rPr lang="en-US" altLang="ja-JP" sz="1000">
                  <a:solidFill>
                    <a:srgbClr val="000000"/>
                  </a:solidFill>
                  <a:latin typeface="Arial Unicode MS" pitchFamily="50" charset="-128"/>
                  <a:ea typeface="Arial Unicode MS" pitchFamily="50" charset="-128"/>
                  <a:cs typeface="Arial Unicode MS" pitchFamily="50" charset="-128"/>
                </a:rPr>
                <a:t>Direct</a:t>
              </a:r>
            </a:p>
            <a:p>
              <a:r>
                <a:rPr lang="en-US" altLang="ja-JP" sz="1000">
                  <a:solidFill>
                    <a:srgbClr val="000000"/>
                  </a:solidFill>
                  <a:latin typeface="Arial Unicode MS" pitchFamily="50" charset="-128"/>
                  <a:ea typeface="Arial Unicode MS" pitchFamily="50" charset="-128"/>
                  <a:cs typeface="Arial Unicode MS" pitchFamily="50" charset="-128"/>
                </a:rPr>
                <a:t>measurement</a:t>
              </a:r>
            </a:p>
          </p:txBody>
        </p:sp>
      </p:grpSp>
      <p:sp>
        <p:nvSpPr>
          <p:cNvPr id="39" name="AutoShape 4"/>
          <p:cNvSpPr>
            <a:spLocks noChangeArrowheads="1"/>
          </p:cNvSpPr>
          <p:nvPr/>
        </p:nvSpPr>
        <p:spPr bwMode="auto">
          <a:xfrm>
            <a:off x="2959342" y="4091457"/>
            <a:ext cx="2592000" cy="324034"/>
          </a:xfrm>
          <a:prstGeom prst="roundRect">
            <a:avLst>
              <a:gd name="adj" fmla="val 16667"/>
            </a:avLst>
          </a:prstGeom>
          <a:solidFill>
            <a:schemeClr val="bg2">
              <a:lumMod val="90000"/>
            </a:schemeClr>
          </a:solidFill>
          <a:ln w="19050">
            <a:solidFill>
              <a:srgbClr val="0033CC"/>
            </a:solidFill>
            <a:round/>
            <a:headEnd/>
            <a:tailEnd/>
          </a:ln>
        </p:spPr>
        <p:txBody>
          <a:bodyPr wrap="none" lIns="32656" tIns="32656" rIns="32656" bIns="32656" anchor="ctr">
            <a:normAutofit/>
          </a:bodyPr>
          <a:lstStyle/>
          <a:p>
            <a:pPr algn="ctr">
              <a:defRPr/>
            </a:pPr>
            <a:r>
              <a:rPr lang="ja-JP" altLang="en-US" sz="1400"/>
              <a:t>ユニタリティー三角形に矛盾？</a:t>
            </a:r>
          </a:p>
        </p:txBody>
      </p:sp>
      <p:pic>
        <p:nvPicPr>
          <p:cNvPr id="20495" name="Picture 2"/>
          <p:cNvPicPr>
            <a:picLocks noChangeAspect="1" noChangeArrowheads="1"/>
          </p:cNvPicPr>
          <p:nvPr/>
        </p:nvPicPr>
        <p:blipFill>
          <a:blip r:embed="rId8" cstate="print"/>
          <a:srcRect/>
          <a:stretch>
            <a:fillRect/>
          </a:stretch>
        </p:blipFill>
        <p:spPr bwMode="auto">
          <a:xfrm>
            <a:off x="6199342" y="1866422"/>
            <a:ext cx="2628000" cy="1371024"/>
          </a:xfrm>
          <a:prstGeom prst="rect">
            <a:avLst/>
          </a:prstGeom>
          <a:noFill/>
          <a:ln w="9525">
            <a:noFill/>
            <a:miter lim="800000"/>
            <a:headEnd/>
            <a:tailEnd/>
          </a:ln>
        </p:spPr>
      </p:pic>
      <p:sp>
        <p:nvSpPr>
          <p:cNvPr id="20496" name="テキスト ボックス 12"/>
          <p:cNvSpPr txBox="1">
            <a:spLocks noChangeArrowheads="1"/>
          </p:cNvSpPr>
          <p:nvPr/>
        </p:nvSpPr>
        <p:spPr bwMode="auto">
          <a:xfrm>
            <a:off x="7106542" y="2579298"/>
            <a:ext cx="250068" cy="200055"/>
          </a:xfrm>
          <a:prstGeom prst="rect">
            <a:avLst/>
          </a:prstGeom>
          <a:noFill/>
          <a:ln w="9525">
            <a:noFill/>
            <a:round/>
            <a:headEnd/>
            <a:tailEnd/>
          </a:ln>
        </p:spPr>
        <p:txBody>
          <a:bodyPr wrap="none" lIns="0" tIns="0" rIns="0" bIns="0">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sz="1300">
                <a:solidFill>
                  <a:srgbClr val="FF0000"/>
                </a:solidFill>
                <a:latin typeface="Arial Unicode MS" pitchFamily="50" charset="-128"/>
                <a:ea typeface="Arial Unicode MS" pitchFamily="50" charset="-128"/>
                <a:cs typeface="Arial Unicode MS" pitchFamily="50" charset="-128"/>
              </a:rPr>
              <a:t>SM</a:t>
            </a:r>
            <a:endParaRPr lang="ja-JP" altLang="en-US" sz="1300">
              <a:solidFill>
                <a:srgbClr val="FF0000"/>
              </a:solidFill>
              <a:latin typeface="Arial Unicode MS" pitchFamily="50" charset="-128"/>
              <a:ea typeface="Arial Unicode MS" pitchFamily="50" charset="-128"/>
              <a:cs typeface="Arial Unicode MS" pitchFamily="50" charset="-128"/>
            </a:endParaRPr>
          </a:p>
        </p:txBody>
      </p:sp>
      <p:sp>
        <p:nvSpPr>
          <p:cNvPr id="20497" name="テキスト ボックス 17"/>
          <p:cNvSpPr txBox="1">
            <a:spLocks noChangeArrowheads="1"/>
          </p:cNvSpPr>
          <p:nvPr/>
        </p:nvSpPr>
        <p:spPr bwMode="auto">
          <a:xfrm>
            <a:off x="6717742" y="2060844"/>
            <a:ext cx="794285" cy="283811"/>
          </a:xfrm>
          <a:prstGeom prst="rect">
            <a:avLst/>
          </a:prstGeom>
          <a:noFill/>
          <a:ln w="9525">
            <a:noFill/>
            <a:miter lim="800000"/>
            <a:headEnd/>
            <a:tailEnd/>
          </a:ln>
        </p:spPr>
        <p:txBody>
          <a:bodyPr wrap="none" lIns="82945" tIns="41473" rIns="82945" bIns="41473">
            <a:spAutoFit/>
          </a:bodyPr>
          <a:lstStyle/>
          <a:p>
            <a:r>
              <a:rPr lang="en-US" altLang="ja-JP" sz="1300">
                <a:solidFill>
                  <a:srgbClr val="0000FF"/>
                </a:solidFill>
              </a:rPr>
              <a:t>C</a:t>
            </a:r>
            <a:r>
              <a:rPr lang="en-US" altLang="ja-JP" sz="1300" baseline="-25000">
                <a:solidFill>
                  <a:srgbClr val="0000FF"/>
                </a:solidFill>
              </a:rPr>
              <a:t>7</a:t>
            </a:r>
            <a:r>
              <a:rPr lang="en-US" altLang="ja-JP" sz="1300">
                <a:solidFill>
                  <a:srgbClr val="0000FF"/>
                </a:solidFill>
              </a:rPr>
              <a:t>=</a:t>
            </a:r>
            <a:r>
              <a:rPr lang="en-US" altLang="ja-JP" sz="1300">
                <a:solidFill>
                  <a:srgbClr val="0000FF"/>
                </a:solidFill>
                <a:latin typeface="Arial Unicode MS" pitchFamily="50" charset="-128"/>
                <a:ea typeface="Arial Unicode MS" pitchFamily="50" charset="-128"/>
                <a:cs typeface="Arial Unicode MS" pitchFamily="50" charset="-128"/>
              </a:rPr>
              <a:t>−</a:t>
            </a:r>
            <a:r>
              <a:rPr lang="en-US" altLang="ja-JP" sz="1300">
                <a:solidFill>
                  <a:srgbClr val="0000FF"/>
                </a:solidFill>
              </a:rPr>
              <a:t>C</a:t>
            </a:r>
            <a:r>
              <a:rPr lang="en-US" altLang="ja-JP" sz="1300" baseline="-25000">
                <a:solidFill>
                  <a:srgbClr val="0000FF"/>
                </a:solidFill>
              </a:rPr>
              <a:t>7</a:t>
            </a:r>
            <a:r>
              <a:rPr lang="en-US" altLang="ja-JP" sz="1300" baseline="30000">
                <a:solidFill>
                  <a:srgbClr val="0000FF"/>
                </a:solidFill>
              </a:rPr>
              <a:t>SM</a:t>
            </a:r>
            <a:endParaRPr lang="ja-JP" altLang="en-US" sz="1300" baseline="30000">
              <a:solidFill>
                <a:srgbClr val="0000FF"/>
              </a:solidFill>
            </a:endParaRPr>
          </a:p>
        </p:txBody>
      </p:sp>
      <p:sp>
        <p:nvSpPr>
          <p:cNvPr id="38" name="AutoShape 4"/>
          <p:cNvSpPr>
            <a:spLocks noChangeArrowheads="1"/>
          </p:cNvSpPr>
          <p:nvPr/>
        </p:nvSpPr>
        <p:spPr bwMode="auto">
          <a:xfrm>
            <a:off x="5940152" y="1412776"/>
            <a:ext cx="3045591" cy="324017"/>
          </a:xfrm>
          <a:prstGeom prst="roundRect">
            <a:avLst>
              <a:gd name="adj" fmla="val 16667"/>
            </a:avLst>
          </a:prstGeom>
          <a:solidFill>
            <a:schemeClr val="bg2">
              <a:lumMod val="90000"/>
            </a:schemeClr>
          </a:solidFill>
          <a:ln w="19050">
            <a:solidFill>
              <a:srgbClr val="0033CC"/>
            </a:solidFill>
            <a:round/>
            <a:headEnd/>
            <a:tailEnd/>
          </a:ln>
        </p:spPr>
        <p:txBody>
          <a:bodyPr wrap="none" lIns="32656" tIns="32656" rIns="32656" bIns="32656" anchor="ctr">
            <a:normAutofit/>
          </a:bodyPr>
          <a:lstStyle/>
          <a:p>
            <a:pPr algn="ctr">
              <a:defRPr/>
            </a:pPr>
            <a:r>
              <a:rPr lang="en-US" altLang="ja-JP" sz="1400"/>
              <a:t>B</a:t>
            </a:r>
            <a:r>
              <a:rPr lang="en-US" altLang="ja-JP" sz="1400">
                <a:latin typeface="Arial Unicode MS"/>
                <a:ea typeface="Arial Unicode MS"/>
                <a:cs typeface="Arial Unicode MS"/>
              </a:rPr>
              <a:t>→</a:t>
            </a:r>
            <a:r>
              <a:rPr lang="en-US" altLang="ja-JP" sz="1400"/>
              <a:t>K*</a:t>
            </a:r>
            <a:r>
              <a:rPr lang="en-US" altLang="ja-JP" sz="1400">
                <a:latin typeface="Arial Unicode MS" pitchFamily="50" charset="-128"/>
                <a:ea typeface="Arial Unicode MS" pitchFamily="50" charset="-128"/>
                <a:cs typeface="Arial Unicode MS" pitchFamily="50" charset="-128"/>
                <a:sym typeface="Symbol" pitchFamily="18" charset="2"/>
              </a:rPr>
              <a:t>ℓ</a:t>
            </a:r>
            <a:r>
              <a:rPr lang="en-US" altLang="ja-JP" sz="1400" i="1" baseline="30000">
                <a:sym typeface="Symbol" pitchFamily="18" charset="2"/>
              </a:rPr>
              <a:t>+</a:t>
            </a:r>
            <a:r>
              <a:rPr lang="en-US" altLang="ja-JP" sz="1400">
                <a:latin typeface="Arial Unicode MS" pitchFamily="50" charset="-128"/>
                <a:ea typeface="Arial Unicode MS" pitchFamily="50" charset="-128"/>
                <a:cs typeface="Arial Unicode MS" pitchFamily="50" charset="-128"/>
                <a:sym typeface="Symbol" pitchFamily="18" charset="2"/>
              </a:rPr>
              <a:t>ℓ</a:t>
            </a:r>
            <a:r>
              <a:rPr lang="en-US" altLang="ja-JP" sz="1400" i="1" baseline="30000">
                <a:latin typeface="Arial Unicode MS" pitchFamily="50" charset="-128"/>
                <a:ea typeface="Arial Unicode MS" pitchFamily="50" charset="-128"/>
                <a:cs typeface="Arial Unicode MS" pitchFamily="50" charset="-128"/>
                <a:sym typeface="Symbol" pitchFamily="18" charset="2"/>
              </a:rPr>
              <a:t>−</a:t>
            </a:r>
            <a:r>
              <a:rPr lang="ja-JP" altLang="en-US" sz="1400"/>
              <a:t>の前後方非対称性に異常？</a:t>
            </a:r>
            <a:endParaRPr lang="en-US" altLang="ja-JP" sz="1400"/>
          </a:p>
        </p:txBody>
      </p:sp>
      <p:sp>
        <p:nvSpPr>
          <p:cNvPr id="20499" name="テキスト ボックス 41"/>
          <p:cNvSpPr txBox="1">
            <a:spLocks noChangeArrowheads="1"/>
          </p:cNvSpPr>
          <p:nvPr/>
        </p:nvSpPr>
        <p:spPr bwMode="auto">
          <a:xfrm>
            <a:off x="5745750" y="3356974"/>
            <a:ext cx="3211200" cy="777682"/>
          </a:xfrm>
          <a:prstGeom prst="rect">
            <a:avLst/>
          </a:prstGeom>
          <a:noFill/>
          <a:ln w="19050">
            <a:solidFill>
              <a:srgbClr val="FF3300"/>
            </a:solidFill>
            <a:round/>
            <a:headEnd/>
            <a:tailEnd/>
          </a:ln>
        </p:spPr>
        <p:txBody>
          <a:bodyPr lIns="32656" tIns="32656" rIns="32656" bIns="32656" anchor="ctr" anchorCtr="1"/>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a:latin typeface="Arial Unicode MS" pitchFamily="50" charset="-128"/>
                <a:ea typeface="Arial Unicode MS" pitchFamily="50" charset="-128"/>
                <a:cs typeface="Arial Unicode MS" pitchFamily="50" charset="-128"/>
              </a:rPr>
              <a:t>Belle</a:t>
            </a:r>
            <a:r>
              <a:rPr lang="ja-JP" altLang="en-US">
                <a:latin typeface="ＭＳ ゴシック" pitchFamily="49" charset="-128"/>
                <a:ea typeface="ＭＳ ゴシック" pitchFamily="49" charset="-128"/>
                <a:cs typeface="Arial Unicode MS" pitchFamily="50" charset="-128"/>
              </a:rPr>
              <a:t>でも新物理の信号が見え始めている？</a:t>
            </a:r>
          </a:p>
        </p:txBody>
      </p:sp>
      <p:pic>
        <p:nvPicPr>
          <p:cNvPr id="20500" name="図 23" descr="sPengS_CP_average.png"/>
          <p:cNvPicPr>
            <a:picLocks noChangeAspect="1"/>
          </p:cNvPicPr>
          <p:nvPr/>
        </p:nvPicPr>
        <p:blipFill>
          <a:blip r:embed="rId9" cstate="print"/>
          <a:srcRect t="5128" b="6419"/>
          <a:stretch>
            <a:fillRect/>
          </a:stretch>
        </p:blipFill>
        <p:spPr bwMode="auto">
          <a:xfrm>
            <a:off x="3542543" y="1736809"/>
            <a:ext cx="2138400" cy="2268239"/>
          </a:xfrm>
          <a:prstGeom prst="rect">
            <a:avLst/>
          </a:prstGeom>
          <a:noFill/>
          <a:ln w="9525">
            <a:noFill/>
            <a:miter lim="800000"/>
            <a:headEnd/>
            <a:tailEnd/>
          </a:ln>
        </p:spPr>
      </p:pic>
      <p:pic>
        <p:nvPicPr>
          <p:cNvPr id="20501" name="Picture 29"/>
          <p:cNvPicPr>
            <a:picLocks noChangeAspect="1" noChangeArrowheads="1"/>
          </p:cNvPicPr>
          <p:nvPr/>
        </p:nvPicPr>
        <p:blipFill>
          <a:blip r:embed="rId10" cstate="print"/>
          <a:srcRect/>
          <a:stretch>
            <a:fillRect/>
          </a:stretch>
        </p:blipFill>
        <p:spPr bwMode="auto">
          <a:xfrm>
            <a:off x="6393742" y="4782729"/>
            <a:ext cx="1530720" cy="1777147"/>
          </a:xfrm>
          <a:prstGeom prst="rect">
            <a:avLst/>
          </a:prstGeom>
          <a:noFill/>
          <a:ln w="9525">
            <a:noFill/>
            <a:miter lim="800000"/>
            <a:headEnd/>
            <a:tailEnd/>
          </a:ln>
        </p:spPr>
      </p:pic>
      <p:sp>
        <p:nvSpPr>
          <p:cNvPr id="20502" name="Text Box 31"/>
          <p:cNvSpPr txBox="1">
            <a:spLocks noChangeArrowheads="1"/>
          </p:cNvSpPr>
          <p:nvPr/>
        </p:nvSpPr>
        <p:spPr bwMode="auto">
          <a:xfrm>
            <a:off x="7495342" y="5165810"/>
            <a:ext cx="387360" cy="237624"/>
          </a:xfrm>
          <a:prstGeom prst="rect">
            <a:avLst/>
          </a:prstGeom>
          <a:noFill/>
          <a:ln w="9525">
            <a:noFill/>
            <a:miter lim="800000"/>
            <a:headEnd/>
            <a:tailEnd/>
          </a:ln>
        </p:spPr>
        <p:txBody>
          <a:bodyPr wrap="none" lIns="82945" tIns="41473" rIns="82945" bIns="41473">
            <a:spAutoFit/>
          </a:bodyPr>
          <a:lstStyle/>
          <a:p>
            <a:r>
              <a:rPr lang="en-US" altLang="ja-JP" sz="1000"/>
              <a:t>tree</a:t>
            </a:r>
          </a:p>
        </p:txBody>
      </p:sp>
      <p:sp>
        <p:nvSpPr>
          <p:cNvPr id="20503" name="Text Box 32"/>
          <p:cNvSpPr txBox="1">
            <a:spLocks noChangeArrowheads="1"/>
          </p:cNvSpPr>
          <p:nvPr/>
        </p:nvSpPr>
        <p:spPr bwMode="auto">
          <a:xfrm>
            <a:off x="7342702" y="5301184"/>
            <a:ext cx="583200" cy="218903"/>
          </a:xfrm>
          <a:prstGeom prst="rect">
            <a:avLst/>
          </a:prstGeom>
          <a:noFill/>
          <a:ln w="9525">
            <a:noFill/>
            <a:miter lim="800000"/>
            <a:headEnd/>
            <a:tailEnd/>
          </a:ln>
        </p:spPr>
        <p:txBody>
          <a:bodyPr lIns="32656" tIns="32656" rIns="32656" bIns="32656">
            <a:spAutoFit/>
          </a:bodyPr>
          <a:lstStyle/>
          <a:p>
            <a:r>
              <a:rPr lang="en-US" altLang="ja-JP" sz="1000"/>
              <a:t>penguin</a:t>
            </a:r>
          </a:p>
        </p:txBody>
      </p:sp>
      <p:sp>
        <p:nvSpPr>
          <p:cNvPr id="32" name="AutoShape 4"/>
          <p:cNvSpPr>
            <a:spLocks noChangeArrowheads="1"/>
          </p:cNvSpPr>
          <p:nvPr/>
        </p:nvSpPr>
        <p:spPr bwMode="auto">
          <a:xfrm>
            <a:off x="6652943" y="4588308"/>
            <a:ext cx="1101600" cy="259227"/>
          </a:xfrm>
          <a:prstGeom prst="roundRect">
            <a:avLst>
              <a:gd name="adj" fmla="val 16667"/>
            </a:avLst>
          </a:prstGeom>
          <a:solidFill>
            <a:schemeClr val="bg2">
              <a:lumMod val="90000"/>
            </a:schemeClr>
          </a:solidFill>
          <a:ln w="19050">
            <a:solidFill>
              <a:srgbClr val="0033CC"/>
            </a:solidFill>
            <a:round/>
            <a:headEnd/>
            <a:tailEnd/>
          </a:ln>
        </p:spPr>
        <p:txBody>
          <a:bodyPr wrap="none" lIns="32656" tIns="32656" rIns="32656" bIns="32656" anchor="ctr">
            <a:normAutofit fontScale="92500" lnSpcReduction="10000"/>
          </a:bodyPr>
          <a:lstStyle/>
          <a:p>
            <a:pPr algn="ctr">
              <a:defRPr/>
            </a:pPr>
            <a:r>
              <a:rPr lang="en-US" altLang="ja-JP" sz="1300" dirty="0"/>
              <a:t>f</a:t>
            </a:r>
            <a:r>
              <a:rPr lang="en-US" altLang="ja-JP" sz="1300" baseline="-25000" dirty="0"/>
              <a:t>L</a:t>
            </a:r>
            <a:r>
              <a:rPr lang="en-US" altLang="ja-JP" sz="1300" dirty="0"/>
              <a:t>(B</a:t>
            </a:r>
            <a:r>
              <a:rPr lang="en-US" altLang="ja-JP" sz="1300" dirty="0">
                <a:latin typeface="Arial Unicode MS"/>
                <a:ea typeface="Arial Unicode MS"/>
                <a:cs typeface="Arial Unicode MS"/>
              </a:rPr>
              <a:t>→VV) ≠ 1</a:t>
            </a:r>
            <a:endParaRPr lang="en-US" altLang="ja-JP" sz="1300" dirty="0"/>
          </a:p>
        </p:txBody>
      </p:sp>
      <p:sp>
        <p:nvSpPr>
          <p:cNvPr id="20505" name="テキスト ボックス 32"/>
          <p:cNvSpPr txBox="1">
            <a:spLocks noChangeArrowheads="1"/>
          </p:cNvSpPr>
          <p:nvPr/>
        </p:nvSpPr>
        <p:spPr bwMode="auto">
          <a:xfrm>
            <a:off x="8208143" y="5520454"/>
            <a:ext cx="359073" cy="235449"/>
          </a:xfrm>
          <a:prstGeom prst="rect">
            <a:avLst/>
          </a:prstGeom>
          <a:noFill/>
          <a:ln w="9525">
            <a:noFill/>
            <a:round/>
            <a:headEnd/>
            <a:tailEnd/>
          </a:ln>
        </p:spPr>
        <p:txBody>
          <a:bodyPr wrap="none" lIns="0" tIns="0" rIns="0" bIns="0" anchor="ctr" anchorCtr="1">
            <a:spAutoFit/>
          </a:bodyPr>
          <a:lstStyle/>
          <a:p>
            <a:pPr>
              <a:lnSpc>
                <a:spcPct val="85000"/>
              </a:lnSpc>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a:latin typeface="Arial Unicode MS" pitchFamily="50" charset="-128"/>
                <a:ea typeface="Arial Unicode MS" pitchFamily="50" charset="-128"/>
                <a:cs typeface="Arial Unicode MS" pitchFamily="50" charset="-128"/>
              </a:rPr>
              <a:t>…..</a:t>
            </a:r>
          </a:p>
        </p:txBody>
      </p:sp>
    </p:spTree>
    <p:extLst>
      <p:ext uri="{BB962C8B-B14F-4D97-AF65-F5344CB8AC3E}">
        <p14:creationId xmlns:p14="http://schemas.microsoft.com/office/powerpoint/2010/main" val="13005756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7544" y="332656"/>
            <a:ext cx="8229600" cy="863600"/>
          </a:xfrm>
        </p:spPr>
        <p:txBody>
          <a:bodyPr>
            <a:normAutofit/>
          </a:bodyPr>
          <a:lstStyle/>
          <a:p>
            <a:r>
              <a:rPr lang="en-US" altLang="ja-JP" dirty="0" smtClean="0"/>
              <a:t>sin2</a:t>
            </a:r>
            <a:r>
              <a:rPr lang="en-US" altLang="ja-JP" dirty="0" smtClean="0">
                <a:latin typeface="Symbol" pitchFamily="18" charset="2"/>
              </a:rPr>
              <a:t>f</a:t>
            </a:r>
            <a:r>
              <a:rPr lang="en-US" altLang="ja-JP" baseline="-25000" dirty="0" smtClean="0">
                <a:latin typeface="Symbol" pitchFamily="18" charset="2"/>
              </a:rPr>
              <a:t>1</a:t>
            </a:r>
            <a:r>
              <a:rPr lang="en-US" altLang="ja-JP" dirty="0" smtClean="0"/>
              <a:t> in </a:t>
            </a:r>
            <a:r>
              <a:rPr lang="en-US" altLang="ja-JP" dirty="0" err="1" smtClean="0"/>
              <a:t>b</a:t>
            </a:r>
            <a:r>
              <a:rPr lang="en-US" altLang="ja-JP" dirty="0" err="1" smtClean="0">
                <a:sym typeface="Symbol" pitchFamily="18" charset="2"/>
              </a:rPr>
              <a:t></a:t>
            </a:r>
            <a:r>
              <a:rPr lang="en-US" altLang="ja-JP" dirty="0" err="1" smtClean="0">
                <a:sym typeface="Wingdings" pitchFamily="2" charset="2"/>
              </a:rPr>
              <a:t>sqq</a:t>
            </a:r>
            <a:r>
              <a:rPr lang="en-US" altLang="ja-JP" dirty="0" smtClean="0"/>
              <a:t>:</a:t>
            </a:r>
            <a:endParaRPr lang="en-US" altLang="ja-JP" dirty="0"/>
          </a:p>
        </p:txBody>
      </p:sp>
      <p:sp>
        <p:nvSpPr>
          <p:cNvPr id="14374" name="Text Box 38"/>
          <p:cNvSpPr txBox="1">
            <a:spLocks noChangeArrowheads="1"/>
          </p:cNvSpPr>
          <p:nvPr/>
        </p:nvSpPr>
        <p:spPr bwMode="auto">
          <a:xfrm>
            <a:off x="3393728" y="1590005"/>
            <a:ext cx="327025" cy="5254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900" dirty="0">
                <a:latin typeface="Helvetica" pitchFamily="34" charset="0"/>
              </a:rPr>
              <a:t>_</a:t>
            </a:r>
          </a:p>
        </p:txBody>
      </p:sp>
      <p:grpSp>
        <p:nvGrpSpPr>
          <p:cNvPr id="14416" name="Group 80"/>
          <p:cNvGrpSpPr>
            <a:grpSpLocks/>
          </p:cNvGrpSpPr>
          <p:nvPr/>
        </p:nvGrpSpPr>
        <p:grpSpPr bwMode="auto">
          <a:xfrm>
            <a:off x="762547" y="1785268"/>
            <a:ext cx="4113213" cy="1893887"/>
            <a:chOff x="816" y="1035"/>
            <a:chExt cx="2591" cy="1193"/>
          </a:xfrm>
        </p:grpSpPr>
        <p:grpSp>
          <p:nvGrpSpPr>
            <p:cNvPr id="14376" name="Group 40"/>
            <p:cNvGrpSpPr>
              <a:grpSpLocks/>
            </p:cNvGrpSpPr>
            <p:nvPr/>
          </p:nvGrpSpPr>
          <p:grpSpPr bwMode="auto">
            <a:xfrm>
              <a:off x="1268" y="1035"/>
              <a:ext cx="206" cy="984"/>
              <a:chOff x="2585" y="703"/>
              <a:chExt cx="227" cy="1085"/>
            </a:xfrm>
          </p:grpSpPr>
          <p:sp>
            <p:nvSpPr>
              <p:cNvPr id="14377" name="Text Box 41"/>
              <p:cNvSpPr txBox="1">
                <a:spLocks noChangeArrowheads="1"/>
              </p:cNvSpPr>
              <p:nvPr/>
            </p:nvSpPr>
            <p:spPr bwMode="auto">
              <a:xfrm>
                <a:off x="2585" y="1466"/>
                <a:ext cx="227" cy="32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d</a:t>
                </a:r>
              </a:p>
            </p:txBody>
          </p:sp>
          <p:sp>
            <p:nvSpPr>
              <p:cNvPr id="14378" name="Text Box 42"/>
              <p:cNvSpPr txBox="1">
                <a:spLocks noChangeArrowheads="1"/>
              </p:cNvSpPr>
              <p:nvPr/>
            </p:nvSpPr>
            <p:spPr bwMode="auto">
              <a:xfrm>
                <a:off x="2585" y="994"/>
                <a:ext cx="227" cy="32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b</a:t>
                </a:r>
              </a:p>
            </p:txBody>
          </p:sp>
          <p:sp>
            <p:nvSpPr>
              <p:cNvPr id="14379" name="Text Box 43"/>
              <p:cNvSpPr txBox="1">
                <a:spLocks noChangeArrowheads="1"/>
              </p:cNvSpPr>
              <p:nvPr/>
            </p:nvSpPr>
            <p:spPr bwMode="auto">
              <a:xfrm>
                <a:off x="2585" y="703"/>
                <a:ext cx="227" cy="3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900">
                    <a:latin typeface="Helvetica" pitchFamily="34" charset="0"/>
                  </a:rPr>
                  <a:t>_</a:t>
                </a:r>
              </a:p>
            </p:txBody>
          </p:sp>
        </p:grpSp>
        <p:sp>
          <p:nvSpPr>
            <p:cNvPr id="14380" name="Line 44"/>
            <p:cNvSpPr>
              <a:spLocks noChangeShapeType="1"/>
            </p:cNvSpPr>
            <p:nvPr/>
          </p:nvSpPr>
          <p:spPr bwMode="auto">
            <a:xfrm>
              <a:off x="1473" y="1446"/>
              <a:ext cx="494"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1" name="Line 45"/>
            <p:cNvSpPr>
              <a:spLocks noChangeShapeType="1"/>
            </p:cNvSpPr>
            <p:nvPr/>
          </p:nvSpPr>
          <p:spPr bwMode="auto">
            <a:xfrm>
              <a:off x="1474" y="1898"/>
              <a:ext cx="616"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2" name="Line 46"/>
            <p:cNvSpPr>
              <a:spLocks noChangeShapeType="1"/>
            </p:cNvSpPr>
            <p:nvPr/>
          </p:nvSpPr>
          <p:spPr bwMode="auto">
            <a:xfrm flipV="1">
              <a:off x="1967" y="1282"/>
              <a:ext cx="493" cy="164"/>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3" name="Line 47"/>
            <p:cNvSpPr>
              <a:spLocks noChangeShapeType="1"/>
            </p:cNvSpPr>
            <p:nvPr/>
          </p:nvSpPr>
          <p:spPr bwMode="auto">
            <a:xfrm>
              <a:off x="2090" y="1898"/>
              <a:ext cx="370" cy="16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4" name="Line 48"/>
            <p:cNvSpPr>
              <a:spLocks noChangeShapeType="1"/>
            </p:cNvSpPr>
            <p:nvPr/>
          </p:nvSpPr>
          <p:spPr bwMode="auto">
            <a:xfrm flipV="1">
              <a:off x="2148" y="1536"/>
              <a:ext cx="348" cy="128"/>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5" name="Freeform 49"/>
            <p:cNvSpPr>
              <a:spLocks/>
            </p:cNvSpPr>
            <p:nvPr/>
          </p:nvSpPr>
          <p:spPr bwMode="auto">
            <a:xfrm rot="8400000">
              <a:off x="2022" y="1412"/>
              <a:ext cx="81" cy="281"/>
            </a:xfrm>
            <a:custGeom>
              <a:avLst/>
              <a:gdLst>
                <a:gd name="T0" fmla="*/ 106 w 211"/>
                <a:gd name="T1" fmla="*/ 0 h 317"/>
                <a:gd name="T2" fmla="*/ 15 w 211"/>
                <a:gd name="T3" fmla="*/ 45 h 317"/>
                <a:gd name="T4" fmla="*/ 196 w 211"/>
                <a:gd name="T5" fmla="*/ 91 h 317"/>
                <a:gd name="T6" fmla="*/ 15 w 211"/>
                <a:gd name="T7" fmla="*/ 136 h 317"/>
                <a:gd name="T8" fmla="*/ 196 w 211"/>
                <a:gd name="T9" fmla="*/ 181 h 317"/>
                <a:gd name="T10" fmla="*/ 15 w 211"/>
                <a:gd name="T11" fmla="*/ 227 h 317"/>
                <a:gd name="T12" fmla="*/ 196 w 211"/>
                <a:gd name="T13" fmla="*/ 272 h 317"/>
                <a:gd name="T14" fmla="*/ 106 w 211"/>
                <a:gd name="T15" fmla="*/ 31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317">
                  <a:moveTo>
                    <a:pt x="106" y="0"/>
                  </a:moveTo>
                  <a:cubicBezTo>
                    <a:pt x="53" y="15"/>
                    <a:pt x="0" y="30"/>
                    <a:pt x="15" y="45"/>
                  </a:cubicBezTo>
                  <a:cubicBezTo>
                    <a:pt x="30" y="60"/>
                    <a:pt x="196" y="76"/>
                    <a:pt x="196" y="91"/>
                  </a:cubicBezTo>
                  <a:cubicBezTo>
                    <a:pt x="196" y="106"/>
                    <a:pt x="15" y="121"/>
                    <a:pt x="15" y="136"/>
                  </a:cubicBezTo>
                  <a:cubicBezTo>
                    <a:pt x="15" y="151"/>
                    <a:pt x="196" y="166"/>
                    <a:pt x="196" y="181"/>
                  </a:cubicBezTo>
                  <a:cubicBezTo>
                    <a:pt x="196" y="196"/>
                    <a:pt x="15" y="212"/>
                    <a:pt x="15" y="227"/>
                  </a:cubicBezTo>
                  <a:cubicBezTo>
                    <a:pt x="15" y="242"/>
                    <a:pt x="181" y="257"/>
                    <a:pt x="196" y="272"/>
                  </a:cubicBezTo>
                  <a:cubicBezTo>
                    <a:pt x="211" y="287"/>
                    <a:pt x="158" y="302"/>
                    <a:pt x="106" y="317"/>
                  </a:cubicBezTo>
                </a:path>
              </a:pathLst>
            </a:custGeom>
            <a:noFill/>
            <a:ln w="38100">
              <a:solidFill>
                <a:srgbClr val="00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6" name="Line 50"/>
            <p:cNvSpPr>
              <a:spLocks noChangeShapeType="1"/>
            </p:cNvSpPr>
            <p:nvPr/>
          </p:nvSpPr>
          <p:spPr bwMode="auto">
            <a:xfrm>
              <a:off x="2160" y="1662"/>
              <a:ext cx="300" cy="178"/>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7" name="Text Box 51"/>
            <p:cNvSpPr txBox="1">
              <a:spLocks noChangeArrowheads="1"/>
            </p:cNvSpPr>
            <p:nvPr/>
          </p:nvSpPr>
          <p:spPr bwMode="auto">
            <a:xfrm>
              <a:off x="2460" y="1119"/>
              <a:ext cx="206" cy="2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dirty="0">
                  <a:latin typeface="Helvetica" pitchFamily="34" charset="0"/>
                </a:rPr>
                <a:t>c</a:t>
              </a:r>
            </a:p>
          </p:txBody>
        </p:sp>
        <p:sp>
          <p:nvSpPr>
            <p:cNvPr id="14388" name="Text Box 52"/>
            <p:cNvSpPr txBox="1">
              <a:spLocks noChangeArrowheads="1"/>
            </p:cNvSpPr>
            <p:nvPr/>
          </p:nvSpPr>
          <p:spPr bwMode="auto">
            <a:xfrm>
              <a:off x="2460" y="1398"/>
              <a:ext cx="206" cy="2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c</a:t>
              </a:r>
            </a:p>
          </p:txBody>
        </p:sp>
        <p:sp>
          <p:nvSpPr>
            <p:cNvPr id="14389" name="Text Box 53"/>
            <p:cNvSpPr txBox="1">
              <a:spLocks noChangeArrowheads="1"/>
            </p:cNvSpPr>
            <p:nvPr/>
          </p:nvSpPr>
          <p:spPr bwMode="auto">
            <a:xfrm>
              <a:off x="2460" y="1686"/>
              <a:ext cx="206" cy="2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s</a:t>
              </a:r>
            </a:p>
          </p:txBody>
        </p:sp>
        <p:sp>
          <p:nvSpPr>
            <p:cNvPr id="14390" name="Text Box 54"/>
            <p:cNvSpPr txBox="1">
              <a:spLocks noChangeArrowheads="1"/>
            </p:cNvSpPr>
            <p:nvPr/>
          </p:nvSpPr>
          <p:spPr bwMode="auto">
            <a:xfrm>
              <a:off x="2460" y="1933"/>
              <a:ext cx="206" cy="2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d</a:t>
              </a:r>
            </a:p>
          </p:txBody>
        </p:sp>
        <p:sp>
          <p:nvSpPr>
            <p:cNvPr id="14391" name="Text Box 55"/>
            <p:cNvSpPr txBox="1">
              <a:spLocks noChangeArrowheads="1"/>
            </p:cNvSpPr>
            <p:nvPr/>
          </p:nvSpPr>
          <p:spPr bwMode="auto">
            <a:xfrm>
              <a:off x="2460" y="1486"/>
              <a:ext cx="206" cy="33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900">
                  <a:latin typeface="Helvetica" pitchFamily="34" charset="0"/>
                </a:rPr>
                <a:t>_</a:t>
              </a:r>
            </a:p>
          </p:txBody>
        </p:sp>
        <p:sp>
          <p:nvSpPr>
            <p:cNvPr id="14392" name="Text Box 56"/>
            <p:cNvSpPr txBox="1">
              <a:spLocks noChangeArrowheads="1"/>
            </p:cNvSpPr>
            <p:nvPr/>
          </p:nvSpPr>
          <p:spPr bwMode="auto">
            <a:xfrm>
              <a:off x="1797" y="1446"/>
              <a:ext cx="257"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91414" bIns="45707">
              <a:spAutoFit/>
            </a:bodyPr>
            <a:lstStyle>
              <a:lvl1pPr defTabSz="911225">
                <a:defRPr kumimoji="1">
                  <a:solidFill>
                    <a:schemeClr val="tx1"/>
                  </a:solidFill>
                  <a:latin typeface="Arial" pitchFamily="34" charset="0"/>
                  <a:ea typeface="ＭＳ Ｐゴシック" pitchFamily="50" charset="-128"/>
                </a:defRPr>
              </a:lvl1pPr>
              <a:lvl2pPr defTabSz="911225">
                <a:defRPr kumimoji="1">
                  <a:solidFill>
                    <a:schemeClr val="tx1"/>
                  </a:solidFill>
                  <a:latin typeface="Arial" pitchFamily="34" charset="0"/>
                  <a:ea typeface="ＭＳ Ｐゴシック" pitchFamily="50" charset="-128"/>
                </a:defRPr>
              </a:lvl2pPr>
              <a:lvl3pPr marL="911225" defTabSz="911225">
                <a:defRPr kumimoji="1">
                  <a:solidFill>
                    <a:schemeClr val="tx1"/>
                  </a:solidFill>
                  <a:latin typeface="Arial" pitchFamily="34" charset="0"/>
                  <a:ea typeface="ＭＳ Ｐゴシック" pitchFamily="50" charset="-128"/>
                </a:defRPr>
              </a:lvl3pPr>
              <a:lvl4pPr defTabSz="911225">
                <a:defRPr kumimoji="1">
                  <a:solidFill>
                    <a:schemeClr val="tx1"/>
                  </a:solidFill>
                  <a:latin typeface="Arial" pitchFamily="34" charset="0"/>
                  <a:ea typeface="ＭＳ Ｐゴシック" pitchFamily="50" charset="-128"/>
                </a:defRPr>
              </a:lvl4pPr>
              <a:lvl5pPr defTabSz="911225">
                <a:defRPr kumimoji="1">
                  <a:solidFill>
                    <a:schemeClr val="tx1"/>
                  </a:solidFill>
                  <a:latin typeface="Arial" pitchFamily="34" charset="0"/>
                  <a:ea typeface="ＭＳ Ｐゴシック" pitchFamily="50" charset="-128"/>
                </a:defRPr>
              </a:lvl5pPr>
              <a:lvl6pPr defTabSz="911225" fontAlgn="base">
                <a:spcBef>
                  <a:spcPct val="0"/>
                </a:spcBef>
                <a:spcAft>
                  <a:spcPct val="0"/>
                </a:spcAft>
                <a:defRPr kumimoji="1">
                  <a:solidFill>
                    <a:schemeClr val="tx1"/>
                  </a:solidFill>
                  <a:latin typeface="Arial" pitchFamily="34" charset="0"/>
                  <a:ea typeface="ＭＳ Ｐゴシック" pitchFamily="50" charset="-128"/>
                </a:defRPr>
              </a:lvl6pPr>
              <a:lvl7pPr defTabSz="911225" fontAlgn="base">
                <a:spcBef>
                  <a:spcPct val="0"/>
                </a:spcBef>
                <a:spcAft>
                  <a:spcPct val="0"/>
                </a:spcAft>
                <a:defRPr kumimoji="1">
                  <a:solidFill>
                    <a:schemeClr val="tx1"/>
                  </a:solidFill>
                  <a:latin typeface="Arial" pitchFamily="34" charset="0"/>
                  <a:ea typeface="ＭＳ Ｐゴシック" pitchFamily="50" charset="-128"/>
                </a:defRPr>
              </a:lvl7pPr>
              <a:lvl8pPr defTabSz="911225" fontAlgn="base">
                <a:spcBef>
                  <a:spcPct val="0"/>
                </a:spcBef>
                <a:spcAft>
                  <a:spcPct val="0"/>
                </a:spcAft>
                <a:defRPr kumimoji="1">
                  <a:solidFill>
                    <a:schemeClr val="tx1"/>
                  </a:solidFill>
                  <a:latin typeface="Arial" pitchFamily="34" charset="0"/>
                  <a:ea typeface="ＭＳ Ｐゴシック" pitchFamily="50" charset="-128"/>
                </a:defRPr>
              </a:lvl8pPr>
              <a:lvl9pPr defTabSz="91122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r>
                <a:rPr lang="en-US" altLang="ja-JP" sz="2200" b="1">
                  <a:solidFill>
                    <a:srgbClr val="000000"/>
                  </a:solidFill>
                  <a:latin typeface="Helvetica" pitchFamily="34" charset="0"/>
                </a:rPr>
                <a:t>w</a:t>
              </a:r>
            </a:p>
          </p:txBody>
        </p:sp>
        <p:sp>
          <p:nvSpPr>
            <p:cNvPr id="14393" name="Line 57"/>
            <p:cNvSpPr>
              <a:spLocks noChangeShapeType="1"/>
            </p:cNvSpPr>
            <p:nvPr/>
          </p:nvSpPr>
          <p:spPr bwMode="auto">
            <a:xfrm flipH="1">
              <a:off x="1638" y="1446"/>
              <a:ext cx="123" cy="0"/>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4" name="Line 58"/>
            <p:cNvSpPr>
              <a:spLocks noChangeShapeType="1"/>
            </p:cNvSpPr>
            <p:nvPr/>
          </p:nvSpPr>
          <p:spPr bwMode="auto">
            <a:xfrm rot="10800000" flipH="1">
              <a:off x="1638" y="1898"/>
              <a:ext cx="123" cy="0"/>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5" name="Line 59"/>
            <p:cNvSpPr>
              <a:spLocks noChangeShapeType="1"/>
            </p:cNvSpPr>
            <p:nvPr/>
          </p:nvSpPr>
          <p:spPr bwMode="auto">
            <a:xfrm rot="1800000" flipH="1">
              <a:off x="2253" y="1986"/>
              <a:ext cx="123" cy="20"/>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6" name="Line 60"/>
            <p:cNvSpPr>
              <a:spLocks noChangeShapeType="1"/>
            </p:cNvSpPr>
            <p:nvPr/>
          </p:nvSpPr>
          <p:spPr bwMode="auto">
            <a:xfrm rot="1800000" flipH="1">
              <a:off x="2158" y="1281"/>
              <a:ext cx="135" cy="145"/>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7" name="Line 61"/>
            <p:cNvSpPr>
              <a:spLocks noChangeShapeType="1"/>
            </p:cNvSpPr>
            <p:nvPr/>
          </p:nvSpPr>
          <p:spPr bwMode="auto">
            <a:xfrm rot="1800000" flipH="1">
              <a:off x="2248" y="1755"/>
              <a:ext cx="123" cy="0"/>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8" name="Line 62"/>
            <p:cNvSpPr>
              <a:spLocks noChangeShapeType="1"/>
            </p:cNvSpPr>
            <p:nvPr/>
          </p:nvSpPr>
          <p:spPr bwMode="auto">
            <a:xfrm rot="1800000" flipV="1">
              <a:off x="2246" y="1548"/>
              <a:ext cx="100" cy="123"/>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9" name="AutoShape 63"/>
            <p:cNvSpPr>
              <a:spLocks/>
            </p:cNvSpPr>
            <p:nvPr/>
          </p:nvSpPr>
          <p:spPr bwMode="auto">
            <a:xfrm>
              <a:off x="1185" y="1282"/>
              <a:ext cx="83" cy="699"/>
            </a:xfrm>
            <a:prstGeom prst="leftBracket">
              <a:avLst>
                <a:gd name="adj" fmla="val 70181"/>
              </a:avLst>
            </a:prstGeom>
            <a:noFill/>
            <a:ln w="9525">
              <a:solidFill>
                <a:srgbClr val="0000FF"/>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400" name="Text Box 64"/>
            <p:cNvSpPr txBox="1">
              <a:spLocks noChangeArrowheads="1"/>
            </p:cNvSpPr>
            <p:nvPr/>
          </p:nvSpPr>
          <p:spPr bwMode="auto">
            <a:xfrm>
              <a:off x="816" y="1446"/>
              <a:ext cx="411" cy="36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algn="ctr" eaLnBrk="0" hangingPunct="0">
                <a:spcBef>
                  <a:spcPct val="50000"/>
                </a:spcBef>
              </a:pPr>
              <a:r>
                <a:rPr kumimoji="0" lang="en-US" altLang="ja-JP" sz="3300" b="1">
                  <a:solidFill>
                    <a:srgbClr val="0000FF"/>
                  </a:solidFill>
                  <a:latin typeface="Times" pitchFamily="18" charset="0"/>
                </a:rPr>
                <a:t>B</a:t>
              </a:r>
              <a:r>
                <a:rPr kumimoji="0" lang="en-US" altLang="ja-JP" sz="3300" b="1" baseline="30000">
                  <a:solidFill>
                    <a:srgbClr val="0000FF"/>
                  </a:solidFill>
                  <a:latin typeface="Times" pitchFamily="18" charset="0"/>
                </a:rPr>
                <a:t>0</a:t>
              </a:r>
            </a:p>
          </p:txBody>
        </p:sp>
        <p:sp>
          <p:nvSpPr>
            <p:cNvPr id="14401" name="AutoShape 65"/>
            <p:cNvSpPr>
              <a:spLocks/>
            </p:cNvSpPr>
            <p:nvPr/>
          </p:nvSpPr>
          <p:spPr bwMode="auto">
            <a:xfrm>
              <a:off x="2666" y="1117"/>
              <a:ext cx="83" cy="535"/>
            </a:xfrm>
            <a:prstGeom prst="rightBracket">
              <a:avLst>
                <a:gd name="adj" fmla="val 53715"/>
              </a:avLst>
            </a:prstGeom>
            <a:noFill/>
            <a:ln w="9525">
              <a:solidFill>
                <a:srgbClr val="FF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402" name="AutoShape 66"/>
            <p:cNvSpPr>
              <a:spLocks/>
            </p:cNvSpPr>
            <p:nvPr/>
          </p:nvSpPr>
          <p:spPr bwMode="auto">
            <a:xfrm>
              <a:off x="2666" y="1693"/>
              <a:ext cx="83" cy="535"/>
            </a:xfrm>
            <a:prstGeom prst="rightBracket">
              <a:avLst>
                <a:gd name="adj" fmla="val 53715"/>
              </a:avLst>
            </a:prstGeom>
            <a:noFill/>
            <a:ln w="9525">
              <a:solidFill>
                <a:srgbClr val="FF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403" name="Text Box 67"/>
            <p:cNvSpPr txBox="1">
              <a:spLocks noChangeArrowheads="1"/>
            </p:cNvSpPr>
            <p:nvPr/>
          </p:nvSpPr>
          <p:spPr bwMode="auto">
            <a:xfrm>
              <a:off x="2708" y="1200"/>
              <a:ext cx="616" cy="36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algn="ctr" eaLnBrk="0" hangingPunct="0">
                <a:spcBef>
                  <a:spcPct val="50000"/>
                </a:spcBef>
              </a:pPr>
              <a:r>
                <a:rPr kumimoji="0" lang="en-US" altLang="ja-JP" sz="3300" b="1" i="1">
                  <a:solidFill>
                    <a:srgbClr val="FF0000"/>
                  </a:solidFill>
                  <a:latin typeface="Times" pitchFamily="18" charset="0"/>
                </a:rPr>
                <a:t>J/</a:t>
              </a:r>
              <a:r>
                <a:rPr kumimoji="0" lang="en-US" altLang="ja-JP" sz="3300" b="1" i="1">
                  <a:solidFill>
                    <a:srgbClr val="FF0000"/>
                  </a:solidFill>
                  <a:latin typeface="Symbol" pitchFamily="18" charset="2"/>
                </a:rPr>
                <a:t>Y</a:t>
              </a:r>
            </a:p>
          </p:txBody>
        </p:sp>
        <p:sp>
          <p:nvSpPr>
            <p:cNvPr id="14404" name="Text Box 68"/>
            <p:cNvSpPr txBox="1">
              <a:spLocks noChangeArrowheads="1"/>
            </p:cNvSpPr>
            <p:nvPr/>
          </p:nvSpPr>
          <p:spPr bwMode="auto">
            <a:xfrm>
              <a:off x="2749" y="1779"/>
              <a:ext cx="658" cy="36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algn="ctr" eaLnBrk="0" hangingPunct="0">
                <a:spcBef>
                  <a:spcPct val="50000"/>
                </a:spcBef>
              </a:pPr>
              <a:r>
                <a:rPr kumimoji="0" lang="en-US" altLang="ja-JP" sz="3300" b="1" i="1">
                  <a:solidFill>
                    <a:srgbClr val="FF0000"/>
                  </a:solidFill>
                  <a:latin typeface="Times" pitchFamily="18" charset="0"/>
                </a:rPr>
                <a:t>K</a:t>
              </a:r>
              <a:r>
                <a:rPr kumimoji="0" lang="en-US" altLang="ja-JP" sz="3300" b="1" i="1" baseline="30000">
                  <a:solidFill>
                    <a:srgbClr val="FF0000"/>
                  </a:solidFill>
                  <a:latin typeface="Times" pitchFamily="18" charset="0"/>
                </a:rPr>
                <a:t>0</a:t>
              </a:r>
            </a:p>
          </p:txBody>
        </p:sp>
      </p:grpSp>
      <p:graphicFrame>
        <p:nvGraphicFramePr>
          <p:cNvPr id="14408" name="Object 72"/>
          <p:cNvGraphicFramePr>
            <a:graphicFrameLocks noChangeAspect="1"/>
          </p:cNvGraphicFramePr>
          <p:nvPr>
            <p:extLst>
              <p:ext uri="{D42A27DB-BD31-4B8C-83A1-F6EECF244321}">
                <p14:modId xmlns:p14="http://schemas.microsoft.com/office/powerpoint/2010/main" val="4010057869"/>
              </p:ext>
            </p:extLst>
          </p:nvPr>
        </p:nvGraphicFramePr>
        <p:xfrm>
          <a:off x="395536" y="1513805"/>
          <a:ext cx="1957387" cy="528638"/>
        </p:xfrm>
        <a:graphic>
          <a:graphicData uri="http://schemas.openxmlformats.org/presentationml/2006/ole">
            <mc:AlternateContent xmlns:mc="http://schemas.openxmlformats.org/markup-compatibility/2006">
              <mc:Choice xmlns:v="urn:schemas-microsoft-com:vml" Requires="v">
                <p:oleObj spid="_x0000_s11788" name="Equation" r:id="rId3" imgW="799753" imgH="215806" progId="">
                  <p:embed/>
                </p:oleObj>
              </mc:Choice>
              <mc:Fallback>
                <p:oleObj name="Equation" r:id="rId3" imgW="799753" imgH="21580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513805"/>
                        <a:ext cx="1957387"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4340" name="Group 4"/>
          <p:cNvGrpSpPr>
            <a:grpSpLocks/>
          </p:cNvGrpSpPr>
          <p:nvPr/>
        </p:nvGrpSpPr>
        <p:grpSpPr bwMode="auto">
          <a:xfrm>
            <a:off x="696417" y="4055393"/>
            <a:ext cx="4443413" cy="1893887"/>
            <a:chOff x="336" y="1728"/>
            <a:chExt cx="2799" cy="1193"/>
          </a:xfrm>
        </p:grpSpPr>
        <p:grpSp>
          <p:nvGrpSpPr>
            <p:cNvPr id="14341" name="Group 5"/>
            <p:cNvGrpSpPr>
              <a:grpSpLocks/>
            </p:cNvGrpSpPr>
            <p:nvPr/>
          </p:nvGrpSpPr>
          <p:grpSpPr bwMode="auto">
            <a:xfrm>
              <a:off x="790" y="1731"/>
              <a:ext cx="206" cy="984"/>
              <a:chOff x="2585" y="703"/>
              <a:chExt cx="227" cy="1086"/>
            </a:xfrm>
          </p:grpSpPr>
          <p:sp>
            <p:nvSpPr>
              <p:cNvPr id="14342" name="Text Box 6"/>
              <p:cNvSpPr txBox="1">
                <a:spLocks noChangeArrowheads="1"/>
              </p:cNvSpPr>
              <p:nvPr/>
            </p:nvSpPr>
            <p:spPr bwMode="auto">
              <a:xfrm>
                <a:off x="2585" y="1467"/>
                <a:ext cx="227" cy="32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d</a:t>
                </a:r>
              </a:p>
            </p:txBody>
          </p:sp>
          <p:sp>
            <p:nvSpPr>
              <p:cNvPr id="14343" name="Text Box 7"/>
              <p:cNvSpPr txBox="1">
                <a:spLocks noChangeArrowheads="1"/>
              </p:cNvSpPr>
              <p:nvPr/>
            </p:nvSpPr>
            <p:spPr bwMode="auto">
              <a:xfrm>
                <a:off x="2585" y="994"/>
                <a:ext cx="227" cy="32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b</a:t>
                </a:r>
              </a:p>
            </p:txBody>
          </p:sp>
          <p:sp>
            <p:nvSpPr>
              <p:cNvPr id="14344" name="Text Box 8"/>
              <p:cNvSpPr txBox="1">
                <a:spLocks noChangeArrowheads="1"/>
              </p:cNvSpPr>
              <p:nvPr/>
            </p:nvSpPr>
            <p:spPr bwMode="auto">
              <a:xfrm>
                <a:off x="2585" y="703"/>
                <a:ext cx="227" cy="3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900">
                    <a:latin typeface="Helvetica" pitchFamily="34" charset="0"/>
                  </a:rPr>
                  <a:t>_</a:t>
                </a:r>
              </a:p>
            </p:txBody>
          </p:sp>
        </p:grpSp>
        <p:sp>
          <p:nvSpPr>
            <p:cNvPr id="14345" name="Text Box 9"/>
            <p:cNvSpPr txBox="1">
              <a:spLocks noChangeArrowheads="1"/>
            </p:cNvSpPr>
            <p:nvPr/>
          </p:nvSpPr>
          <p:spPr bwMode="auto">
            <a:xfrm>
              <a:off x="2024" y="1728"/>
              <a:ext cx="206" cy="33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900">
                  <a:latin typeface="Helvetica" pitchFamily="34" charset="0"/>
                </a:rPr>
                <a:t>_</a:t>
              </a:r>
            </a:p>
          </p:txBody>
        </p:sp>
        <p:sp>
          <p:nvSpPr>
            <p:cNvPr id="14346" name="Line 10"/>
            <p:cNvSpPr>
              <a:spLocks noChangeShapeType="1"/>
            </p:cNvSpPr>
            <p:nvPr/>
          </p:nvSpPr>
          <p:spPr bwMode="auto">
            <a:xfrm>
              <a:off x="994" y="2594"/>
              <a:ext cx="535"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7" name="Line 11"/>
            <p:cNvSpPr>
              <a:spLocks noChangeShapeType="1"/>
            </p:cNvSpPr>
            <p:nvPr/>
          </p:nvSpPr>
          <p:spPr bwMode="auto">
            <a:xfrm flipV="1">
              <a:off x="994" y="2141"/>
              <a:ext cx="1029"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8" name="Line 12"/>
            <p:cNvSpPr>
              <a:spLocks noChangeShapeType="1"/>
            </p:cNvSpPr>
            <p:nvPr/>
          </p:nvSpPr>
          <p:spPr bwMode="auto">
            <a:xfrm>
              <a:off x="1529" y="2594"/>
              <a:ext cx="494" cy="165"/>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9" name="Line 13"/>
            <p:cNvSpPr>
              <a:spLocks noChangeShapeType="1"/>
            </p:cNvSpPr>
            <p:nvPr/>
          </p:nvSpPr>
          <p:spPr bwMode="auto">
            <a:xfrm flipV="1">
              <a:off x="1693" y="2347"/>
              <a:ext cx="330" cy="82"/>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0" name="Line 14"/>
            <p:cNvSpPr>
              <a:spLocks noChangeShapeType="1"/>
            </p:cNvSpPr>
            <p:nvPr/>
          </p:nvSpPr>
          <p:spPr bwMode="auto">
            <a:xfrm>
              <a:off x="1693" y="2430"/>
              <a:ext cx="330" cy="123"/>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1" name="Text Box 15"/>
            <p:cNvSpPr txBox="1">
              <a:spLocks noChangeArrowheads="1"/>
            </p:cNvSpPr>
            <p:nvPr/>
          </p:nvSpPr>
          <p:spPr bwMode="auto">
            <a:xfrm>
              <a:off x="2023" y="1970"/>
              <a:ext cx="206" cy="2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s</a:t>
              </a:r>
            </a:p>
          </p:txBody>
        </p:sp>
        <p:sp>
          <p:nvSpPr>
            <p:cNvPr id="14352" name="Text Box 16"/>
            <p:cNvSpPr txBox="1">
              <a:spLocks noChangeArrowheads="1"/>
            </p:cNvSpPr>
            <p:nvPr/>
          </p:nvSpPr>
          <p:spPr bwMode="auto">
            <a:xfrm>
              <a:off x="2023" y="2176"/>
              <a:ext cx="206" cy="2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s</a:t>
              </a:r>
            </a:p>
          </p:txBody>
        </p:sp>
        <p:sp>
          <p:nvSpPr>
            <p:cNvPr id="14353" name="Text Box 17"/>
            <p:cNvSpPr txBox="1">
              <a:spLocks noChangeArrowheads="1"/>
            </p:cNvSpPr>
            <p:nvPr/>
          </p:nvSpPr>
          <p:spPr bwMode="auto">
            <a:xfrm>
              <a:off x="2023" y="2423"/>
              <a:ext cx="206" cy="2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s</a:t>
              </a:r>
            </a:p>
          </p:txBody>
        </p:sp>
        <p:sp>
          <p:nvSpPr>
            <p:cNvPr id="14354" name="Text Box 18"/>
            <p:cNvSpPr txBox="1">
              <a:spLocks noChangeArrowheads="1"/>
            </p:cNvSpPr>
            <p:nvPr/>
          </p:nvSpPr>
          <p:spPr bwMode="auto">
            <a:xfrm>
              <a:off x="2023" y="2629"/>
              <a:ext cx="206" cy="2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d</a:t>
              </a:r>
            </a:p>
          </p:txBody>
        </p:sp>
        <p:sp>
          <p:nvSpPr>
            <p:cNvPr id="14355" name="Text Box 19"/>
            <p:cNvSpPr txBox="1">
              <a:spLocks noChangeArrowheads="1"/>
            </p:cNvSpPr>
            <p:nvPr/>
          </p:nvSpPr>
          <p:spPr bwMode="auto">
            <a:xfrm>
              <a:off x="2023" y="2220"/>
              <a:ext cx="206" cy="33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900">
                  <a:latin typeface="Helvetica" pitchFamily="34" charset="0"/>
                </a:rPr>
                <a:t>_</a:t>
              </a:r>
            </a:p>
          </p:txBody>
        </p:sp>
        <p:sp>
          <p:nvSpPr>
            <p:cNvPr id="14356" name="Text Box 20"/>
            <p:cNvSpPr txBox="1">
              <a:spLocks noChangeArrowheads="1"/>
            </p:cNvSpPr>
            <p:nvPr/>
          </p:nvSpPr>
          <p:spPr bwMode="auto">
            <a:xfrm>
              <a:off x="1596" y="2101"/>
              <a:ext cx="224"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91414" bIns="45707">
              <a:spAutoFit/>
            </a:bodyPr>
            <a:lstStyle>
              <a:lvl1pPr defTabSz="911225">
                <a:defRPr kumimoji="1">
                  <a:solidFill>
                    <a:schemeClr val="tx1"/>
                  </a:solidFill>
                  <a:latin typeface="Arial" pitchFamily="34" charset="0"/>
                  <a:ea typeface="ＭＳ Ｐゴシック" pitchFamily="50" charset="-128"/>
                </a:defRPr>
              </a:lvl1pPr>
              <a:lvl2pPr defTabSz="911225">
                <a:defRPr kumimoji="1">
                  <a:solidFill>
                    <a:schemeClr val="tx1"/>
                  </a:solidFill>
                  <a:latin typeface="Arial" pitchFamily="34" charset="0"/>
                  <a:ea typeface="ＭＳ Ｐゴシック" pitchFamily="50" charset="-128"/>
                </a:defRPr>
              </a:lvl2pPr>
              <a:lvl3pPr marL="911225" defTabSz="911225">
                <a:defRPr kumimoji="1">
                  <a:solidFill>
                    <a:schemeClr val="tx1"/>
                  </a:solidFill>
                  <a:latin typeface="Arial" pitchFamily="34" charset="0"/>
                  <a:ea typeface="ＭＳ Ｐゴシック" pitchFamily="50" charset="-128"/>
                </a:defRPr>
              </a:lvl3pPr>
              <a:lvl4pPr defTabSz="911225">
                <a:defRPr kumimoji="1">
                  <a:solidFill>
                    <a:schemeClr val="tx1"/>
                  </a:solidFill>
                  <a:latin typeface="Arial" pitchFamily="34" charset="0"/>
                  <a:ea typeface="ＭＳ Ｐゴシック" pitchFamily="50" charset="-128"/>
                </a:defRPr>
              </a:lvl4pPr>
              <a:lvl5pPr defTabSz="911225">
                <a:defRPr kumimoji="1">
                  <a:solidFill>
                    <a:schemeClr val="tx1"/>
                  </a:solidFill>
                  <a:latin typeface="Arial" pitchFamily="34" charset="0"/>
                  <a:ea typeface="ＭＳ Ｐゴシック" pitchFamily="50" charset="-128"/>
                </a:defRPr>
              </a:lvl5pPr>
              <a:lvl6pPr defTabSz="911225" fontAlgn="base">
                <a:spcBef>
                  <a:spcPct val="0"/>
                </a:spcBef>
                <a:spcAft>
                  <a:spcPct val="0"/>
                </a:spcAft>
                <a:defRPr kumimoji="1">
                  <a:solidFill>
                    <a:schemeClr val="tx1"/>
                  </a:solidFill>
                  <a:latin typeface="Arial" pitchFamily="34" charset="0"/>
                  <a:ea typeface="ＭＳ Ｐゴシック" pitchFamily="50" charset="-128"/>
                </a:defRPr>
              </a:lvl6pPr>
              <a:lvl7pPr defTabSz="911225" fontAlgn="base">
                <a:spcBef>
                  <a:spcPct val="0"/>
                </a:spcBef>
                <a:spcAft>
                  <a:spcPct val="0"/>
                </a:spcAft>
                <a:defRPr kumimoji="1">
                  <a:solidFill>
                    <a:schemeClr val="tx1"/>
                  </a:solidFill>
                  <a:latin typeface="Arial" pitchFamily="34" charset="0"/>
                  <a:ea typeface="ＭＳ Ｐゴシック" pitchFamily="50" charset="-128"/>
                </a:defRPr>
              </a:lvl7pPr>
              <a:lvl8pPr defTabSz="911225" fontAlgn="base">
                <a:spcBef>
                  <a:spcPct val="0"/>
                </a:spcBef>
                <a:spcAft>
                  <a:spcPct val="0"/>
                </a:spcAft>
                <a:defRPr kumimoji="1">
                  <a:solidFill>
                    <a:schemeClr val="tx1"/>
                  </a:solidFill>
                  <a:latin typeface="Arial" pitchFamily="34" charset="0"/>
                  <a:ea typeface="ＭＳ Ｐゴシック" pitchFamily="50" charset="-128"/>
                </a:defRPr>
              </a:lvl8pPr>
              <a:lvl9pPr defTabSz="91122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r>
                <a:rPr lang="en-US" altLang="ja-JP" sz="2200" b="1">
                  <a:solidFill>
                    <a:srgbClr val="000000"/>
                  </a:solidFill>
                  <a:latin typeface="Helvetica" pitchFamily="34" charset="0"/>
                </a:rPr>
                <a:t>g</a:t>
              </a:r>
            </a:p>
          </p:txBody>
        </p:sp>
        <p:sp>
          <p:nvSpPr>
            <p:cNvPr id="14357" name="Freeform 21"/>
            <p:cNvSpPr>
              <a:spLocks/>
            </p:cNvSpPr>
            <p:nvPr/>
          </p:nvSpPr>
          <p:spPr bwMode="auto">
            <a:xfrm rot="13285774">
              <a:off x="1350" y="2254"/>
              <a:ext cx="401" cy="52"/>
            </a:xfrm>
            <a:custGeom>
              <a:avLst/>
              <a:gdLst>
                <a:gd name="T0" fmla="*/ 0 w 1632"/>
                <a:gd name="T1" fmla="*/ 192 h 384"/>
                <a:gd name="T2" fmla="*/ 240 w 1632"/>
                <a:gd name="T3" fmla="*/ 0 h 384"/>
                <a:gd name="T4" fmla="*/ 480 w 1632"/>
                <a:gd name="T5" fmla="*/ 192 h 384"/>
                <a:gd name="T6" fmla="*/ 384 w 1632"/>
                <a:gd name="T7" fmla="*/ 384 h 384"/>
                <a:gd name="T8" fmla="*/ 288 w 1632"/>
                <a:gd name="T9" fmla="*/ 192 h 384"/>
                <a:gd name="T10" fmla="*/ 528 w 1632"/>
                <a:gd name="T11" fmla="*/ 0 h 384"/>
                <a:gd name="T12" fmla="*/ 768 w 1632"/>
                <a:gd name="T13" fmla="*/ 192 h 384"/>
                <a:gd name="T14" fmla="*/ 672 w 1632"/>
                <a:gd name="T15" fmla="*/ 384 h 384"/>
                <a:gd name="T16" fmla="*/ 576 w 1632"/>
                <a:gd name="T17" fmla="*/ 192 h 384"/>
                <a:gd name="T18" fmla="*/ 816 w 1632"/>
                <a:gd name="T19" fmla="*/ 0 h 384"/>
                <a:gd name="T20" fmla="*/ 1056 w 1632"/>
                <a:gd name="T21" fmla="*/ 192 h 384"/>
                <a:gd name="T22" fmla="*/ 960 w 1632"/>
                <a:gd name="T23" fmla="*/ 384 h 384"/>
                <a:gd name="T24" fmla="*/ 864 w 1632"/>
                <a:gd name="T25" fmla="*/ 192 h 384"/>
                <a:gd name="T26" fmla="*/ 1104 w 1632"/>
                <a:gd name="T27" fmla="*/ 0 h 384"/>
                <a:gd name="T28" fmla="*/ 1344 w 1632"/>
                <a:gd name="T29" fmla="*/ 192 h 384"/>
                <a:gd name="T30" fmla="*/ 1248 w 1632"/>
                <a:gd name="T31" fmla="*/ 384 h 384"/>
                <a:gd name="T32" fmla="*/ 1152 w 1632"/>
                <a:gd name="T33" fmla="*/ 192 h 384"/>
                <a:gd name="T34" fmla="*/ 1392 w 1632"/>
                <a:gd name="T35" fmla="*/ 0 h 384"/>
                <a:gd name="T36" fmla="*/ 1632 w 1632"/>
                <a:gd name="T37" fmla="*/ 19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32" h="384">
                  <a:moveTo>
                    <a:pt x="0" y="192"/>
                  </a:moveTo>
                  <a:cubicBezTo>
                    <a:pt x="80" y="96"/>
                    <a:pt x="160" y="0"/>
                    <a:pt x="240" y="0"/>
                  </a:cubicBezTo>
                  <a:cubicBezTo>
                    <a:pt x="320" y="0"/>
                    <a:pt x="456" y="128"/>
                    <a:pt x="480" y="192"/>
                  </a:cubicBezTo>
                  <a:cubicBezTo>
                    <a:pt x="504" y="256"/>
                    <a:pt x="416" y="384"/>
                    <a:pt x="384" y="384"/>
                  </a:cubicBezTo>
                  <a:cubicBezTo>
                    <a:pt x="352" y="384"/>
                    <a:pt x="264" y="256"/>
                    <a:pt x="288" y="192"/>
                  </a:cubicBezTo>
                  <a:cubicBezTo>
                    <a:pt x="312" y="128"/>
                    <a:pt x="448" y="0"/>
                    <a:pt x="528" y="0"/>
                  </a:cubicBezTo>
                  <a:cubicBezTo>
                    <a:pt x="608" y="0"/>
                    <a:pt x="744" y="128"/>
                    <a:pt x="768" y="192"/>
                  </a:cubicBezTo>
                  <a:cubicBezTo>
                    <a:pt x="792" y="256"/>
                    <a:pt x="704" y="384"/>
                    <a:pt x="672" y="384"/>
                  </a:cubicBezTo>
                  <a:cubicBezTo>
                    <a:pt x="640" y="384"/>
                    <a:pt x="552" y="256"/>
                    <a:pt x="576" y="192"/>
                  </a:cubicBezTo>
                  <a:cubicBezTo>
                    <a:pt x="600" y="128"/>
                    <a:pt x="736" y="0"/>
                    <a:pt x="816" y="0"/>
                  </a:cubicBezTo>
                  <a:cubicBezTo>
                    <a:pt x="896" y="0"/>
                    <a:pt x="1032" y="128"/>
                    <a:pt x="1056" y="192"/>
                  </a:cubicBezTo>
                  <a:cubicBezTo>
                    <a:pt x="1080" y="256"/>
                    <a:pt x="992" y="384"/>
                    <a:pt x="960" y="384"/>
                  </a:cubicBezTo>
                  <a:cubicBezTo>
                    <a:pt x="928" y="384"/>
                    <a:pt x="840" y="256"/>
                    <a:pt x="864" y="192"/>
                  </a:cubicBezTo>
                  <a:cubicBezTo>
                    <a:pt x="888" y="128"/>
                    <a:pt x="1024" y="0"/>
                    <a:pt x="1104" y="0"/>
                  </a:cubicBezTo>
                  <a:cubicBezTo>
                    <a:pt x="1184" y="0"/>
                    <a:pt x="1320" y="128"/>
                    <a:pt x="1344" y="192"/>
                  </a:cubicBezTo>
                  <a:cubicBezTo>
                    <a:pt x="1368" y="256"/>
                    <a:pt x="1280" y="384"/>
                    <a:pt x="1248" y="384"/>
                  </a:cubicBezTo>
                  <a:cubicBezTo>
                    <a:pt x="1216" y="384"/>
                    <a:pt x="1128" y="256"/>
                    <a:pt x="1152" y="192"/>
                  </a:cubicBezTo>
                  <a:cubicBezTo>
                    <a:pt x="1176" y="128"/>
                    <a:pt x="1312" y="0"/>
                    <a:pt x="1392" y="0"/>
                  </a:cubicBezTo>
                  <a:cubicBezTo>
                    <a:pt x="1472" y="0"/>
                    <a:pt x="1552" y="96"/>
                    <a:pt x="1632" y="192"/>
                  </a:cubicBezTo>
                </a:path>
              </a:pathLst>
            </a:custGeom>
            <a:noFill/>
            <a:ln w="3810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8" name="Freeform 22"/>
            <p:cNvSpPr>
              <a:spLocks/>
            </p:cNvSpPr>
            <p:nvPr/>
          </p:nvSpPr>
          <p:spPr bwMode="auto">
            <a:xfrm>
              <a:off x="1241" y="1977"/>
              <a:ext cx="371" cy="164"/>
            </a:xfrm>
            <a:custGeom>
              <a:avLst/>
              <a:gdLst>
                <a:gd name="T0" fmla="*/ 15 w 665"/>
                <a:gd name="T1" fmla="*/ 233 h 233"/>
                <a:gd name="T2" fmla="*/ 15 w 665"/>
                <a:gd name="T3" fmla="*/ 143 h 233"/>
                <a:gd name="T4" fmla="*/ 106 w 665"/>
                <a:gd name="T5" fmla="*/ 143 h 233"/>
                <a:gd name="T6" fmla="*/ 106 w 665"/>
                <a:gd name="T7" fmla="*/ 52 h 233"/>
                <a:gd name="T8" fmla="*/ 196 w 665"/>
                <a:gd name="T9" fmla="*/ 97 h 233"/>
                <a:gd name="T10" fmla="*/ 242 w 665"/>
                <a:gd name="T11" fmla="*/ 7 h 233"/>
                <a:gd name="T12" fmla="*/ 333 w 665"/>
                <a:gd name="T13" fmla="*/ 52 h 233"/>
                <a:gd name="T14" fmla="*/ 423 w 665"/>
                <a:gd name="T15" fmla="*/ 7 h 233"/>
                <a:gd name="T16" fmla="*/ 469 w 665"/>
                <a:gd name="T17" fmla="*/ 97 h 233"/>
                <a:gd name="T18" fmla="*/ 559 w 665"/>
                <a:gd name="T19" fmla="*/ 97 h 233"/>
                <a:gd name="T20" fmla="*/ 559 w 665"/>
                <a:gd name="T21" fmla="*/ 188 h 233"/>
                <a:gd name="T22" fmla="*/ 650 w 665"/>
                <a:gd name="T23" fmla="*/ 143 h 233"/>
                <a:gd name="T24" fmla="*/ 650 w 665"/>
                <a:gd name="T25"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5" h="233">
                  <a:moveTo>
                    <a:pt x="15" y="233"/>
                  </a:moveTo>
                  <a:cubicBezTo>
                    <a:pt x="7" y="195"/>
                    <a:pt x="0" y="158"/>
                    <a:pt x="15" y="143"/>
                  </a:cubicBezTo>
                  <a:cubicBezTo>
                    <a:pt x="30" y="128"/>
                    <a:pt x="91" y="158"/>
                    <a:pt x="106" y="143"/>
                  </a:cubicBezTo>
                  <a:cubicBezTo>
                    <a:pt x="121" y="128"/>
                    <a:pt x="91" y="60"/>
                    <a:pt x="106" y="52"/>
                  </a:cubicBezTo>
                  <a:cubicBezTo>
                    <a:pt x="121" y="44"/>
                    <a:pt x="173" y="104"/>
                    <a:pt x="196" y="97"/>
                  </a:cubicBezTo>
                  <a:cubicBezTo>
                    <a:pt x="219" y="90"/>
                    <a:pt x="219" y="14"/>
                    <a:pt x="242" y="7"/>
                  </a:cubicBezTo>
                  <a:cubicBezTo>
                    <a:pt x="265" y="0"/>
                    <a:pt x="303" y="52"/>
                    <a:pt x="333" y="52"/>
                  </a:cubicBezTo>
                  <a:cubicBezTo>
                    <a:pt x="363" y="52"/>
                    <a:pt x="400" y="0"/>
                    <a:pt x="423" y="7"/>
                  </a:cubicBezTo>
                  <a:cubicBezTo>
                    <a:pt x="446" y="14"/>
                    <a:pt x="446" y="82"/>
                    <a:pt x="469" y="97"/>
                  </a:cubicBezTo>
                  <a:cubicBezTo>
                    <a:pt x="492" y="112"/>
                    <a:pt x="544" y="82"/>
                    <a:pt x="559" y="97"/>
                  </a:cubicBezTo>
                  <a:cubicBezTo>
                    <a:pt x="574" y="112"/>
                    <a:pt x="544" y="180"/>
                    <a:pt x="559" y="188"/>
                  </a:cubicBezTo>
                  <a:cubicBezTo>
                    <a:pt x="574" y="196"/>
                    <a:pt x="635" y="136"/>
                    <a:pt x="650" y="143"/>
                  </a:cubicBezTo>
                  <a:cubicBezTo>
                    <a:pt x="665" y="150"/>
                    <a:pt x="657" y="191"/>
                    <a:pt x="650" y="233"/>
                  </a:cubicBezTo>
                </a:path>
              </a:pathLst>
            </a:custGeom>
            <a:noFill/>
            <a:ln w="38100">
              <a:solidFill>
                <a:srgbClr val="00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9" name="Line 23"/>
            <p:cNvSpPr>
              <a:spLocks noChangeShapeType="1"/>
            </p:cNvSpPr>
            <p:nvPr/>
          </p:nvSpPr>
          <p:spPr bwMode="auto">
            <a:xfrm rot="1800000" flipV="1">
              <a:off x="1829" y="2339"/>
              <a:ext cx="100" cy="91"/>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0" name="Line 24"/>
            <p:cNvSpPr>
              <a:spLocks noChangeShapeType="1"/>
            </p:cNvSpPr>
            <p:nvPr/>
          </p:nvSpPr>
          <p:spPr bwMode="auto">
            <a:xfrm flipH="1">
              <a:off x="1076" y="2141"/>
              <a:ext cx="124" cy="0"/>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1" name="Line 25"/>
            <p:cNvSpPr>
              <a:spLocks noChangeShapeType="1"/>
            </p:cNvSpPr>
            <p:nvPr/>
          </p:nvSpPr>
          <p:spPr bwMode="auto">
            <a:xfrm flipH="1">
              <a:off x="1817" y="2141"/>
              <a:ext cx="123" cy="0"/>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2" name="Line 26"/>
            <p:cNvSpPr>
              <a:spLocks noChangeShapeType="1"/>
            </p:cNvSpPr>
            <p:nvPr/>
          </p:nvSpPr>
          <p:spPr bwMode="auto">
            <a:xfrm rot="10800000" flipH="1">
              <a:off x="1364" y="2594"/>
              <a:ext cx="123" cy="0"/>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3" name="Line 27"/>
            <p:cNvSpPr>
              <a:spLocks noChangeShapeType="1"/>
            </p:cNvSpPr>
            <p:nvPr/>
          </p:nvSpPr>
          <p:spPr bwMode="auto">
            <a:xfrm rot="1800000" flipH="1">
              <a:off x="1837" y="2492"/>
              <a:ext cx="103" cy="20"/>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4" name="Text Box 28"/>
            <p:cNvSpPr txBox="1">
              <a:spLocks noChangeArrowheads="1"/>
            </p:cNvSpPr>
            <p:nvPr/>
          </p:nvSpPr>
          <p:spPr bwMode="auto">
            <a:xfrm>
              <a:off x="1241" y="2101"/>
              <a:ext cx="175"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91414" bIns="45707">
              <a:spAutoFit/>
            </a:bodyPr>
            <a:lstStyle>
              <a:lvl1pPr defTabSz="911225">
                <a:defRPr kumimoji="1">
                  <a:solidFill>
                    <a:schemeClr val="tx1"/>
                  </a:solidFill>
                  <a:latin typeface="Arial" pitchFamily="34" charset="0"/>
                  <a:ea typeface="ＭＳ Ｐゴシック" pitchFamily="50" charset="-128"/>
                </a:defRPr>
              </a:lvl1pPr>
              <a:lvl2pPr defTabSz="911225">
                <a:defRPr kumimoji="1">
                  <a:solidFill>
                    <a:schemeClr val="tx1"/>
                  </a:solidFill>
                  <a:latin typeface="Arial" pitchFamily="34" charset="0"/>
                  <a:ea typeface="ＭＳ Ｐゴシック" pitchFamily="50" charset="-128"/>
                </a:defRPr>
              </a:lvl2pPr>
              <a:lvl3pPr marL="911225" defTabSz="911225">
                <a:defRPr kumimoji="1">
                  <a:solidFill>
                    <a:schemeClr val="tx1"/>
                  </a:solidFill>
                  <a:latin typeface="Arial" pitchFamily="34" charset="0"/>
                  <a:ea typeface="ＭＳ Ｐゴシック" pitchFamily="50" charset="-128"/>
                </a:defRPr>
              </a:lvl3pPr>
              <a:lvl4pPr defTabSz="911225">
                <a:defRPr kumimoji="1">
                  <a:solidFill>
                    <a:schemeClr val="tx1"/>
                  </a:solidFill>
                  <a:latin typeface="Arial" pitchFamily="34" charset="0"/>
                  <a:ea typeface="ＭＳ Ｐゴシック" pitchFamily="50" charset="-128"/>
                </a:defRPr>
              </a:lvl4pPr>
              <a:lvl5pPr defTabSz="911225">
                <a:defRPr kumimoji="1">
                  <a:solidFill>
                    <a:schemeClr val="tx1"/>
                  </a:solidFill>
                  <a:latin typeface="Arial" pitchFamily="34" charset="0"/>
                  <a:ea typeface="ＭＳ Ｐゴシック" pitchFamily="50" charset="-128"/>
                </a:defRPr>
              </a:lvl5pPr>
              <a:lvl6pPr defTabSz="911225" fontAlgn="base">
                <a:spcBef>
                  <a:spcPct val="0"/>
                </a:spcBef>
                <a:spcAft>
                  <a:spcPct val="0"/>
                </a:spcAft>
                <a:defRPr kumimoji="1">
                  <a:solidFill>
                    <a:schemeClr val="tx1"/>
                  </a:solidFill>
                  <a:latin typeface="Arial" pitchFamily="34" charset="0"/>
                  <a:ea typeface="ＭＳ Ｐゴシック" pitchFamily="50" charset="-128"/>
                </a:defRPr>
              </a:lvl6pPr>
              <a:lvl7pPr defTabSz="911225" fontAlgn="base">
                <a:spcBef>
                  <a:spcPct val="0"/>
                </a:spcBef>
                <a:spcAft>
                  <a:spcPct val="0"/>
                </a:spcAft>
                <a:defRPr kumimoji="1">
                  <a:solidFill>
                    <a:schemeClr val="tx1"/>
                  </a:solidFill>
                  <a:latin typeface="Arial" pitchFamily="34" charset="0"/>
                  <a:ea typeface="ＭＳ Ｐゴシック" pitchFamily="50" charset="-128"/>
                </a:defRPr>
              </a:lvl7pPr>
              <a:lvl8pPr defTabSz="911225" fontAlgn="base">
                <a:spcBef>
                  <a:spcPct val="0"/>
                </a:spcBef>
                <a:spcAft>
                  <a:spcPct val="0"/>
                </a:spcAft>
                <a:defRPr kumimoji="1">
                  <a:solidFill>
                    <a:schemeClr val="tx1"/>
                  </a:solidFill>
                  <a:latin typeface="Arial" pitchFamily="34" charset="0"/>
                  <a:ea typeface="ＭＳ Ｐゴシック" pitchFamily="50" charset="-128"/>
                </a:defRPr>
              </a:lvl8pPr>
              <a:lvl9pPr defTabSz="91122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r>
                <a:rPr lang="en-US" altLang="ja-JP" sz="2200" b="1" dirty="0">
                  <a:solidFill>
                    <a:srgbClr val="000000"/>
                  </a:solidFill>
                  <a:latin typeface="Helvetica" pitchFamily="34" charset="0"/>
                </a:rPr>
                <a:t>t</a:t>
              </a:r>
            </a:p>
          </p:txBody>
        </p:sp>
        <p:sp>
          <p:nvSpPr>
            <p:cNvPr id="14365" name="AutoShape 29"/>
            <p:cNvSpPr>
              <a:spLocks/>
            </p:cNvSpPr>
            <p:nvPr/>
          </p:nvSpPr>
          <p:spPr bwMode="auto">
            <a:xfrm>
              <a:off x="705" y="1976"/>
              <a:ext cx="83" cy="700"/>
            </a:xfrm>
            <a:prstGeom prst="leftBracket">
              <a:avLst>
                <a:gd name="adj" fmla="val 70281"/>
              </a:avLst>
            </a:prstGeom>
            <a:noFill/>
            <a:ln w="9525">
              <a:solidFill>
                <a:srgbClr val="0000FF"/>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6" name="Text Box 30"/>
            <p:cNvSpPr txBox="1">
              <a:spLocks noChangeArrowheads="1"/>
            </p:cNvSpPr>
            <p:nvPr/>
          </p:nvSpPr>
          <p:spPr bwMode="auto">
            <a:xfrm>
              <a:off x="336" y="2140"/>
              <a:ext cx="411" cy="36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algn="ctr" eaLnBrk="0" hangingPunct="0">
                <a:spcBef>
                  <a:spcPct val="50000"/>
                </a:spcBef>
              </a:pPr>
              <a:r>
                <a:rPr kumimoji="0" lang="en-US" altLang="ja-JP" sz="3300" b="1">
                  <a:solidFill>
                    <a:srgbClr val="0000FF"/>
                  </a:solidFill>
                  <a:latin typeface="Times" pitchFamily="18" charset="0"/>
                </a:rPr>
                <a:t>B</a:t>
              </a:r>
              <a:r>
                <a:rPr kumimoji="0" lang="en-US" altLang="ja-JP" sz="3300" b="1" baseline="30000">
                  <a:solidFill>
                    <a:srgbClr val="0000FF"/>
                  </a:solidFill>
                  <a:latin typeface="Times" pitchFamily="18" charset="0"/>
                </a:rPr>
                <a:t>0</a:t>
              </a:r>
            </a:p>
          </p:txBody>
        </p:sp>
        <p:sp>
          <p:nvSpPr>
            <p:cNvPr id="14367" name="AutoShape 31"/>
            <p:cNvSpPr>
              <a:spLocks/>
            </p:cNvSpPr>
            <p:nvPr/>
          </p:nvSpPr>
          <p:spPr bwMode="auto">
            <a:xfrm>
              <a:off x="2229" y="2469"/>
              <a:ext cx="81" cy="411"/>
            </a:xfrm>
            <a:prstGeom prst="rightBracket">
              <a:avLst>
                <a:gd name="adj" fmla="val 42284"/>
              </a:avLst>
            </a:prstGeom>
            <a:noFill/>
            <a:ln w="9525">
              <a:solidFill>
                <a:srgbClr val="FF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8" name="Text Box 32"/>
            <p:cNvSpPr txBox="1">
              <a:spLocks noChangeArrowheads="1"/>
            </p:cNvSpPr>
            <p:nvPr/>
          </p:nvSpPr>
          <p:spPr bwMode="auto">
            <a:xfrm>
              <a:off x="2269" y="2469"/>
              <a:ext cx="659" cy="36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algn="ctr" eaLnBrk="0" hangingPunct="0">
                <a:spcBef>
                  <a:spcPct val="50000"/>
                </a:spcBef>
              </a:pPr>
              <a:r>
                <a:rPr kumimoji="0" lang="en-US" altLang="ja-JP" sz="3300" b="1" i="1">
                  <a:solidFill>
                    <a:srgbClr val="FF0000"/>
                  </a:solidFill>
                  <a:latin typeface="Times" pitchFamily="18" charset="0"/>
                </a:rPr>
                <a:t>K</a:t>
              </a:r>
              <a:r>
                <a:rPr kumimoji="0" lang="en-US" altLang="ja-JP" sz="3300" b="1" i="1" baseline="30000">
                  <a:solidFill>
                    <a:srgbClr val="FF0000"/>
                  </a:solidFill>
                  <a:latin typeface="Times" pitchFamily="18" charset="0"/>
                </a:rPr>
                <a:t>0</a:t>
              </a:r>
            </a:p>
          </p:txBody>
        </p:sp>
        <p:sp>
          <p:nvSpPr>
            <p:cNvPr id="14369" name="Text Box 33"/>
            <p:cNvSpPr txBox="1">
              <a:spLocks noChangeArrowheads="1"/>
            </p:cNvSpPr>
            <p:nvPr/>
          </p:nvSpPr>
          <p:spPr bwMode="auto">
            <a:xfrm>
              <a:off x="2311" y="1976"/>
              <a:ext cx="824" cy="36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3300" b="1" i="1">
                  <a:solidFill>
                    <a:srgbClr val="FF0000"/>
                  </a:solidFill>
                  <a:latin typeface="Symbol" pitchFamily="18" charset="2"/>
                </a:rPr>
                <a:t>f</a:t>
              </a:r>
              <a:r>
                <a:rPr kumimoji="0" lang="en-US" altLang="ja-JP" sz="3300" b="1" i="1">
                  <a:solidFill>
                    <a:srgbClr val="FF0000"/>
                  </a:solidFill>
                  <a:latin typeface="Times" pitchFamily="18" charset="0"/>
                </a:rPr>
                <a:t>, </a:t>
              </a:r>
              <a:r>
                <a:rPr kumimoji="0" lang="en-US" altLang="ja-JP" sz="3300" b="1" i="1">
                  <a:solidFill>
                    <a:srgbClr val="FF0000"/>
                  </a:solidFill>
                  <a:latin typeface="Symbol" pitchFamily="18" charset="2"/>
                </a:rPr>
                <a:t>h</a:t>
              </a:r>
              <a:r>
                <a:rPr kumimoji="0" lang="en-US" altLang="ja-JP" sz="3300" b="1" i="1">
                  <a:solidFill>
                    <a:srgbClr val="FF0000"/>
                  </a:solidFill>
                  <a:latin typeface="Times" pitchFamily="18" charset="0"/>
                </a:rPr>
                <a:t>’...</a:t>
              </a:r>
            </a:p>
          </p:txBody>
        </p:sp>
        <p:sp>
          <p:nvSpPr>
            <p:cNvPr id="14370" name="AutoShape 34"/>
            <p:cNvSpPr>
              <a:spLocks/>
            </p:cNvSpPr>
            <p:nvPr/>
          </p:nvSpPr>
          <p:spPr bwMode="auto">
            <a:xfrm>
              <a:off x="2229" y="1976"/>
              <a:ext cx="81" cy="411"/>
            </a:xfrm>
            <a:prstGeom prst="rightBracket">
              <a:avLst>
                <a:gd name="adj" fmla="val 42284"/>
              </a:avLst>
            </a:prstGeom>
            <a:noFill/>
            <a:ln w="9525">
              <a:solidFill>
                <a:srgbClr val="FF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71" name="Text Box 35"/>
            <p:cNvSpPr txBox="1">
              <a:spLocks noChangeArrowheads="1"/>
            </p:cNvSpPr>
            <p:nvPr/>
          </p:nvSpPr>
          <p:spPr bwMode="auto">
            <a:xfrm>
              <a:off x="1282" y="1771"/>
              <a:ext cx="257"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91414" bIns="45707">
              <a:spAutoFit/>
            </a:bodyPr>
            <a:lstStyle>
              <a:lvl1pPr defTabSz="911225">
                <a:defRPr kumimoji="1">
                  <a:solidFill>
                    <a:schemeClr val="tx1"/>
                  </a:solidFill>
                  <a:latin typeface="Arial" pitchFamily="34" charset="0"/>
                  <a:ea typeface="ＭＳ Ｐゴシック" pitchFamily="50" charset="-128"/>
                </a:defRPr>
              </a:lvl1pPr>
              <a:lvl2pPr defTabSz="911225">
                <a:defRPr kumimoji="1">
                  <a:solidFill>
                    <a:schemeClr val="tx1"/>
                  </a:solidFill>
                  <a:latin typeface="Arial" pitchFamily="34" charset="0"/>
                  <a:ea typeface="ＭＳ Ｐゴシック" pitchFamily="50" charset="-128"/>
                </a:defRPr>
              </a:lvl2pPr>
              <a:lvl3pPr marL="911225" defTabSz="911225">
                <a:defRPr kumimoji="1">
                  <a:solidFill>
                    <a:schemeClr val="tx1"/>
                  </a:solidFill>
                  <a:latin typeface="Arial" pitchFamily="34" charset="0"/>
                  <a:ea typeface="ＭＳ Ｐゴシック" pitchFamily="50" charset="-128"/>
                </a:defRPr>
              </a:lvl3pPr>
              <a:lvl4pPr defTabSz="911225">
                <a:defRPr kumimoji="1">
                  <a:solidFill>
                    <a:schemeClr val="tx1"/>
                  </a:solidFill>
                  <a:latin typeface="Arial" pitchFamily="34" charset="0"/>
                  <a:ea typeface="ＭＳ Ｐゴシック" pitchFamily="50" charset="-128"/>
                </a:defRPr>
              </a:lvl4pPr>
              <a:lvl5pPr defTabSz="911225">
                <a:defRPr kumimoji="1">
                  <a:solidFill>
                    <a:schemeClr val="tx1"/>
                  </a:solidFill>
                  <a:latin typeface="Arial" pitchFamily="34" charset="0"/>
                  <a:ea typeface="ＭＳ Ｐゴシック" pitchFamily="50" charset="-128"/>
                </a:defRPr>
              </a:lvl5pPr>
              <a:lvl6pPr defTabSz="911225" fontAlgn="base">
                <a:spcBef>
                  <a:spcPct val="0"/>
                </a:spcBef>
                <a:spcAft>
                  <a:spcPct val="0"/>
                </a:spcAft>
                <a:defRPr kumimoji="1">
                  <a:solidFill>
                    <a:schemeClr val="tx1"/>
                  </a:solidFill>
                  <a:latin typeface="Arial" pitchFamily="34" charset="0"/>
                  <a:ea typeface="ＭＳ Ｐゴシック" pitchFamily="50" charset="-128"/>
                </a:defRPr>
              </a:lvl6pPr>
              <a:lvl7pPr defTabSz="911225" fontAlgn="base">
                <a:spcBef>
                  <a:spcPct val="0"/>
                </a:spcBef>
                <a:spcAft>
                  <a:spcPct val="0"/>
                </a:spcAft>
                <a:defRPr kumimoji="1">
                  <a:solidFill>
                    <a:schemeClr val="tx1"/>
                  </a:solidFill>
                  <a:latin typeface="Arial" pitchFamily="34" charset="0"/>
                  <a:ea typeface="ＭＳ Ｐゴシック" pitchFamily="50" charset="-128"/>
                </a:defRPr>
              </a:lvl7pPr>
              <a:lvl8pPr defTabSz="911225" fontAlgn="base">
                <a:spcBef>
                  <a:spcPct val="0"/>
                </a:spcBef>
                <a:spcAft>
                  <a:spcPct val="0"/>
                </a:spcAft>
                <a:defRPr kumimoji="1">
                  <a:solidFill>
                    <a:schemeClr val="tx1"/>
                  </a:solidFill>
                  <a:latin typeface="Arial" pitchFamily="34" charset="0"/>
                  <a:ea typeface="ＭＳ Ｐゴシック" pitchFamily="50" charset="-128"/>
                </a:defRPr>
              </a:lvl8pPr>
              <a:lvl9pPr defTabSz="91122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r>
                <a:rPr lang="en-US" altLang="ja-JP" sz="2200" b="1">
                  <a:solidFill>
                    <a:srgbClr val="000000"/>
                  </a:solidFill>
                  <a:latin typeface="Helvetica" pitchFamily="34" charset="0"/>
                </a:rPr>
                <a:t>w</a:t>
              </a:r>
            </a:p>
          </p:txBody>
        </p:sp>
      </p:grpSp>
      <p:graphicFrame>
        <p:nvGraphicFramePr>
          <p:cNvPr id="14409" name="Object 73"/>
          <p:cNvGraphicFramePr>
            <a:graphicFrameLocks noChangeAspect="1"/>
          </p:cNvGraphicFramePr>
          <p:nvPr>
            <p:extLst>
              <p:ext uri="{D42A27DB-BD31-4B8C-83A1-F6EECF244321}">
                <p14:modId xmlns:p14="http://schemas.microsoft.com/office/powerpoint/2010/main" val="1174702672"/>
              </p:ext>
            </p:extLst>
          </p:nvPr>
        </p:nvGraphicFramePr>
        <p:xfrm>
          <a:off x="411956" y="3552155"/>
          <a:ext cx="2560637" cy="560388"/>
        </p:xfrm>
        <a:graphic>
          <a:graphicData uri="http://schemas.openxmlformats.org/presentationml/2006/ole">
            <mc:AlternateContent xmlns:mc="http://schemas.openxmlformats.org/markup-compatibility/2006">
              <mc:Choice xmlns:v="urn:schemas-microsoft-com:vml" Requires="v">
                <p:oleObj spid="_x0000_s11789" name="Equation" r:id="rId5" imgW="1104900" imgH="241300" progId="">
                  <p:embed/>
                </p:oleObj>
              </mc:Choice>
              <mc:Fallback>
                <p:oleObj name="Equation" r:id="rId5" imgW="1104900" imgH="2413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956" y="3552155"/>
                        <a:ext cx="2560637"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 name="AutoShape 82"/>
          <p:cNvSpPr>
            <a:spLocks noChangeArrowheads="1"/>
          </p:cNvSpPr>
          <p:nvPr/>
        </p:nvSpPr>
        <p:spPr bwMode="auto">
          <a:xfrm>
            <a:off x="5580113" y="2294881"/>
            <a:ext cx="2664296" cy="864096"/>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endParaRPr lang="ja-JP" altLang="en-US"/>
          </a:p>
        </p:txBody>
      </p:sp>
      <mc:AlternateContent xmlns:mc="http://schemas.openxmlformats.org/markup-compatibility/2006">
        <mc:Choice xmlns:a14="http://schemas.microsoft.com/office/drawing/2010/main" Requires="a14">
          <p:sp>
            <p:nvSpPr>
              <p:cNvPr id="76" name="テキスト ボックス 75"/>
              <p:cNvSpPr txBox="1"/>
              <p:nvPr/>
            </p:nvSpPr>
            <p:spPr>
              <a:xfrm>
                <a:off x="5580114" y="2294881"/>
                <a:ext cx="2448271" cy="822469"/>
              </a:xfrm>
              <a:prstGeom prst="rect">
                <a:avLst/>
              </a:prstGeom>
              <a:noFill/>
            </p:spPr>
            <p:txBody>
              <a:bodyPr wrap="square" rtlCol="0">
                <a:spAutoFit/>
              </a:bodyPr>
              <a:lstStyle/>
              <a:p>
                <a:r>
                  <a:rPr kumimoji="1" lang="en-US" altLang="ja-JP" sz="2400" b="0" i="1" dirty="0" smtClean="0">
                    <a:latin typeface="Cambria Math"/>
                  </a:rPr>
                  <a:t>  </a:t>
                </a:r>
                <a14:m>
                  <m:oMath xmlns:m="http://schemas.openxmlformats.org/officeDocument/2006/math">
                    <m:r>
                      <a:rPr kumimoji="1" lang="en-US" altLang="ja-JP" sz="2400" b="0" i="1" dirty="0" smtClean="0">
                        <a:latin typeface="Cambria Math"/>
                        <a:ea typeface="Cambria Math"/>
                      </a:rPr>
                      <m:t>𝐴</m:t>
                    </m:r>
                    <m:r>
                      <a:rPr kumimoji="1" lang="en-US" altLang="ja-JP" sz="2400" b="0" i="1" dirty="0" smtClean="0">
                        <a:latin typeface="Cambria Math"/>
                        <a:ea typeface="Cambria Math"/>
                      </a:rPr>
                      <m:t>≈0</m:t>
                    </m:r>
                  </m:oMath>
                </a14:m>
                <a:endParaRPr kumimoji="1" lang="en-US" altLang="ja-JP" sz="2400" b="0" i="1" dirty="0" smtClean="0">
                  <a:latin typeface="Cambria Math"/>
                  <a:ea typeface="Cambria Math"/>
                </a:endParaRPr>
              </a:p>
              <a:p>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𝑆</m:t>
                      </m:r>
                      <m:r>
                        <a:rPr kumimoji="1" lang="en-US" altLang="ja-JP" sz="2400" b="0" i="1" smtClean="0">
                          <a:latin typeface="Cambria Math"/>
                        </a:rPr>
                        <m:t>=−</m:t>
                      </m:r>
                      <m:r>
                        <m:rPr>
                          <m:nor/>
                        </m:rPr>
                        <a:rPr lang="en-US" altLang="ja-JP" sz="2400">
                          <a:latin typeface="Symbol" pitchFamily="18" charset="2"/>
                        </a:rPr>
                        <m:t>x</m:t>
                      </m:r>
                      <m:r>
                        <m:rPr>
                          <m:nor/>
                        </m:rPr>
                        <a:rPr lang="en-US" altLang="ja-JP" sz="2400" baseline="-25000">
                          <a:latin typeface="Cambria Math"/>
                        </a:rPr>
                        <m:t>f</m:t>
                      </m:r>
                      <m:func>
                        <m:funcPr>
                          <m:ctrlPr>
                            <a:rPr kumimoji="1" lang="en-US" altLang="ja-JP" sz="2400" b="0" i="1" smtClean="0">
                              <a:latin typeface="Cambria Math"/>
                            </a:rPr>
                          </m:ctrlPr>
                        </m:funcPr>
                        <m:fName>
                          <m:r>
                            <m:rPr>
                              <m:sty m:val="p"/>
                            </m:rPr>
                            <a:rPr kumimoji="1" lang="en-US" altLang="ja-JP" sz="2400" b="0" i="0" smtClean="0">
                              <a:latin typeface="Cambria Math"/>
                            </a:rPr>
                            <m:t>sin</m:t>
                          </m:r>
                        </m:fName>
                        <m:e>
                          <m:r>
                            <a:rPr kumimoji="1" lang="en-US" altLang="ja-JP" sz="2400" b="0" i="1" smtClean="0">
                              <a:latin typeface="Cambria Math"/>
                            </a:rPr>
                            <m:t>2</m:t>
                          </m:r>
                          <m:sSub>
                            <m:sSubPr>
                              <m:ctrlPr>
                                <a:rPr kumimoji="1" lang="en-US" altLang="ja-JP" sz="2400" b="0" i="1" smtClean="0">
                                  <a:latin typeface="Cambria Math"/>
                                </a:rPr>
                              </m:ctrlPr>
                            </m:sSubPr>
                            <m:e>
                              <m:r>
                                <a:rPr lang="ja-JP" altLang="en-US" sz="2400" i="1" smtClean="0">
                                  <a:latin typeface="Cambria Math"/>
                                </a:rPr>
                                <m:t>𝜑</m:t>
                              </m:r>
                            </m:e>
                            <m:sub>
                              <m:r>
                                <a:rPr kumimoji="1" lang="en-US" altLang="ja-JP" sz="2400" b="0" i="1" smtClean="0">
                                  <a:latin typeface="Cambria Math"/>
                                </a:rPr>
                                <m:t>1</m:t>
                              </m:r>
                            </m:sub>
                          </m:sSub>
                        </m:e>
                      </m:func>
                    </m:oMath>
                  </m:oMathPara>
                </a14:m>
                <a:endParaRPr kumimoji="1" lang="en-US" altLang="ja-JP" sz="2400" baseline="-25000" dirty="0" smtClean="0"/>
              </a:p>
            </p:txBody>
          </p:sp>
        </mc:Choice>
        <mc:Fallback>
          <p:sp>
            <p:nvSpPr>
              <p:cNvPr id="76" name="テキスト ボックス 75"/>
              <p:cNvSpPr txBox="1">
                <a:spLocks noRot="1" noChangeAspect="1" noMove="1" noResize="1" noEditPoints="1" noAdjustHandles="1" noChangeArrowheads="1" noChangeShapeType="1" noTextEdit="1"/>
              </p:cNvSpPr>
              <p:nvPr/>
            </p:nvSpPr>
            <p:spPr>
              <a:xfrm>
                <a:off x="5580114" y="2294881"/>
                <a:ext cx="2448271" cy="822469"/>
              </a:xfrm>
              <a:prstGeom prst="rect">
                <a:avLst/>
              </a:prstGeom>
              <a:blipFill rotWithShape="1">
                <a:blip r:embed="rId7"/>
                <a:stretch>
                  <a:fillRect b="-9630"/>
                </a:stretch>
              </a:blipFill>
            </p:spPr>
            <p:txBody>
              <a:bodyPr/>
              <a:lstStyle/>
              <a:p>
                <a:r>
                  <a:rPr lang="ja-JP" altLang="en-US">
                    <a:noFill/>
                  </a:rPr>
                  <a:t> </a:t>
                </a:r>
              </a:p>
            </p:txBody>
          </p:sp>
        </mc:Fallback>
      </mc:AlternateContent>
      <p:sp>
        <p:nvSpPr>
          <p:cNvPr id="77" name="AutoShape 82"/>
          <p:cNvSpPr>
            <a:spLocks noChangeArrowheads="1"/>
          </p:cNvSpPr>
          <p:nvPr/>
        </p:nvSpPr>
        <p:spPr bwMode="auto">
          <a:xfrm>
            <a:off x="5652120" y="4743152"/>
            <a:ext cx="2664296" cy="864096"/>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endParaRPr lang="ja-JP" altLang="en-US"/>
          </a:p>
        </p:txBody>
      </p:sp>
      <mc:AlternateContent xmlns:mc="http://schemas.openxmlformats.org/markup-compatibility/2006">
        <mc:Choice xmlns:a14="http://schemas.microsoft.com/office/drawing/2010/main" Requires="a14">
          <p:sp>
            <p:nvSpPr>
              <p:cNvPr id="78" name="テキスト ボックス 77"/>
              <p:cNvSpPr txBox="1"/>
              <p:nvPr/>
            </p:nvSpPr>
            <p:spPr>
              <a:xfrm>
                <a:off x="5652121" y="4743152"/>
                <a:ext cx="2448271" cy="822469"/>
              </a:xfrm>
              <a:prstGeom prst="rect">
                <a:avLst/>
              </a:prstGeom>
              <a:noFill/>
            </p:spPr>
            <p:txBody>
              <a:bodyPr wrap="square" rtlCol="0">
                <a:spAutoFit/>
              </a:bodyPr>
              <a:lstStyle/>
              <a:p>
                <a:r>
                  <a:rPr kumimoji="1" lang="en-US" altLang="ja-JP" sz="2400" b="0" i="1" dirty="0" smtClean="0">
                    <a:latin typeface="Cambria Math"/>
                  </a:rPr>
                  <a:t>  </a:t>
                </a:r>
                <a14:m>
                  <m:oMath xmlns:m="http://schemas.openxmlformats.org/officeDocument/2006/math">
                    <m:r>
                      <a:rPr kumimoji="1" lang="en-US" altLang="ja-JP" sz="2400" b="0" i="1" dirty="0" smtClean="0">
                        <a:latin typeface="Cambria Math"/>
                        <a:ea typeface="Cambria Math"/>
                      </a:rPr>
                      <m:t>𝐴</m:t>
                    </m:r>
                    <m:r>
                      <a:rPr kumimoji="1" lang="en-US" altLang="ja-JP" sz="2400" b="0" i="1" dirty="0" smtClean="0">
                        <a:latin typeface="Cambria Math"/>
                        <a:ea typeface="Cambria Math"/>
                      </a:rPr>
                      <m:t>≈0</m:t>
                    </m:r>
                  </m:oMath>
                </a14:m>
                <a:endParaRPr kumimoji="1" lang="en-US" altLang="ja-JP" sz="2400" b="0" i="1" dirty="0" smtClean="0">
                  <a:latin typeface="Cambria Math"/>
                  <a:ea typeface="Cambria Math"/>
                </a:endParaRPr>
              </a:p>
              <a:p>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𝑆</m:t>
                      </m:r>
                      <m:r>
                        <a:rPr kumimoji="1" lang="en-US" altLang="ja-JP" sz="2400" b="0" i="1" smtClean="0">
                          <a:latin typeface="Cambria Math"/>
                        </a:rPr>
                        <m:t>=−</m:t>
                      </m:r>
                      <m:r>
                        <m:rPr>
                          <m:nor/>
                        </m:rPr>
                        <a:rPr lang="en-US" altLang="ja-JP" sz="2400">
                          <a:latin typeface="Symbol" pitchFamily="18" charset="2"/>
                        </a:rPr>
                        <m:t>x</m:t>
                      </m:r>
                      <m:r>
                        <m:rPr>
                          <m:nor/>
                        </m:rPr>
                        <a:rPr lang="en-US" altLang="ja-JP" sz="2400" baseline="-25000">
                          <a:latin typeface="Cambria Math"/>
                        </a:rPr>
                        <m:t>f</m:t>
                      </m:r>
                      <m:func>
                        <m:funcPr>
                          <m:ctrlPr>
                            <a:rPr kumimoji="1" lang="en-US" altLang="ja-JP" sz="2400" b="0" i="1" smtClean="0">
                              <a:latin typeface="Cambria Math"/>
                            </a:rPr>
                          </m:ctrlPr>
                        </m:funcPr>
                        <m:fName>
                          <m:r>
                            <m:rPr>
                              <m:sty m:val="p"/>
                            </m:rPr>
                            <a:rPr kumimoji="1" lang="en-US" altLang="ja-JP" sz="2400" b="0" i="0" smtClean="0">
                              <a:latin typeface="Cambria Math"/>
                            </a:rPr>
                            <m:t>sin</m:t>
                          </m:r>
                        </m:fName>
                        <m:e>
                          <m:r>
                            <a:rPr kumimoji="1" lang="en-US" altLang="ja-JP" sz="2400" b="0" i="1" smtClean="0">
                              <a:latin typeface="Cambria Math"/>
                            </a:rPr>
                            <m:t>2</m:t>
                          </m:r>
                          <m:sSub>
                            <m:sSubPr>
                              <m:ctrlPr>
                                <a:rPr kumimoji="1" lang="en-US" altLang="ja-JP" sz="2400" b="0" i="1" smtClean="0">
                                  <a:latin typeface="Cambria Math"/>
                                </a:rPr>
                              </m:ctrlPr>
                            </m:sSubPr>
                            <m:e>
                              <m:r>
                                <a:rPr lang="ja-JP" altLang="en-US" sz="2400" i="1">
                                  <a:latin typeface="Cambria Math"/>
                                </a:rPr>
                                <m:t>𝜑</m:t>
                              </m:r>
                            </m:e>
                            <m:sub>
                              <m:r>
                                <a:rPr kumimoji="1" lang="en-US" altLang="ja-JP" sz="2400" b="0" i="1" smtClean="0">
                                  <a:latin typeface="Cambria Math"/>
                                </a:rPr>
                                <m:t>1</m:t>
                              </m:r>
                            </m:sub>
                          </m:sSub>
                        </m:e>
                      </m:func>
                    </m:oMath>
                  </m:oMathPara>
                </a14:m>
                <a:endParaRPr kumimoji="1" lang="en-US" altLang="ja-JP" sz="2400" baseline="-25000" dirty="0" smtClean="0"/>
              </a:p>
            </p:txBody>
          </p:sp>
        </mc:Choice>
        <mc:Fallback>
          <p:sp>
            <p:nvSpPr>
              <p:cNvPr id="78" name="テキスト ボックス 77"/>
              <p:cNvSpPr txBox="1">
                <a:spLocks noRot="1" noChangeAspect="1" noMove="1" noResize="1" noEditPoints="1" noAdjustHandles="1" noChangeArrowheads="1" noChangeShapeType="1" noTextEdit="1"/>
              </p:cNvSpPr>
              <p:nvPr/>
            </p:nvSpPr>
            <p:spPr>
              <a:xfrm>
                <a:off x="5652121" y="4743152"/>
                <a:ext cx="2448271" cy="822469"/>
              </a:xfrm>
              <a:prstGeom prst="rect">
                <a:avLst/>
              </a:prstGeom>
              <a:blipFill rotWithShape="1">
                <a:blip r:embed="rId8"/>
                <a:stretch>
                  <a:fillRect b="-9630"/>
                </a:stretch>
              </a:blipFill>
            </p:spPr>
            <p:txBody>
              <a:bodyPr/>
              <a:lstStyle/>
              <a:p>
                <a:r>
                  <a:rPr lang="ja-JP" altLang="en-US">
                    <a:noFill/>
                  </a:rPr>
                  <a:t> </a:t>
                </a:r>
              </a:p>
            </p:txBody>
          </p:sp>
        </mc:Fallback>
      </mc:AlternateContent>
      <p:sp>
        <p:nvSpPr>
          <p:cNvPr id="7" name="正方形/長方形 6"/>
          <p:cNvSpPr/>
          <p:nvPr/>
        </p:nvSpPr>
        <p:spPr>
          <a:xfrm>
            <a:off x="3995936" y="1340768"/>
            <a:ext cx="1379160" cy="52322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altLang="ja-JP" sz="2800" dirty="0"/>
              <a:t>SM case</a:t>
            </a:r>
            <a:endParaRPr lang="ja-JP" altLang="en-US" sz="2800" dirty="0"/>
          </a:p>
        </p:txBody>
      </p:sp>
    </p:spTree>
    <p:extLst>
      <p:ext uri="{BB962C8B-B14F-4D97-AF65-F5344CB8AC3E}">
        <p14:creationId xmlns:p14="http://schemas.microsoft.com/office/powerpoint/2010/main" val="22706585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60648"/>
            <a:ext cx="8229600" cy="863600"/>
          </a:xfrm>
        </p:spPr>
        <p:txBody>
          <a:bodyPr/>
          <a:lstStyle/>
          <a:p>
            <a:r>
              <a:rPr lang="en-US" altLang="ja-JP" dirty="0"/>
              <a:t>sin2</a:t>
            </a:r>
            <a:r>
              <a:rPr lang="en-US" altLang="ja-JP" dirty="0">
                <a:latin typeface="Symbol" pitchFamily="18" charset="2"/>
              </a:rPr>
              <a:t>f</a:t>
            </a:r>
            <a:r>
              <a:rPr lang="en-US" altLang="ja-JP" baseline="-25000" dirty="0">
                <a:latin typeface="Symbol" pitchFamily="18" charset="2"/>
              </a:rPr>
              <a:t>1</a:t>
            </a:r>
            <a:r>
              <a:rPr lang="en-US" altLang="ja-JP" dirty="0"/>
              <a:t> in </a:t>
            </a:r>
            <a:r>
              <a:rPr lang="en-US" altLang="ja-JP" dirty="0" err="1"/>
              <a:t>b</a:t>
            </a:r>
            <a:r>
              <a:rPr lang="en-US" altLang="ja-JP" dirty="0" err="1">
                <a:sym typeface="Symbol" pitchFamily="18" charset="2"/>
              </a:rPr>
              <a:t></a:t>
            </a:r>
            <a:r>
              <a:rPr lang="en-US" altLang="ja-JP" dirty="0" err="1" smtClean="0">
                <a:sym typeface="Wingdings" pitchFamily="2" charset="2"/>
              </a:rPr>
              <a:t>sqq</a:t>
            </a:r>
            <a:endParaRPr lang="en-US" altLang="ja-JP" dirty="0"/>
          </a:p>
        </p:txBody>
      </p:sp>
      <p:sp>
        <p:nvSpPr>
          <p:cNvPr id="14374" name="Text Box 38"/>
          <p:cNvSpPr txBox="1">
            <a:spLocks noChangeArrowheads="1"/>
          </p:cNvSpPr>
          <p:nvPr/>
        </p:nvSpPr>
        <p:spPr bwMode="auto">
          <a:xfrm>
            <a:off x="3404171" y="1560984"/>
            <a:ext cx="327025" cy="5254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900" dirty="0">
                <a:latin typeface="Helvetica" pitchFamily="34" charset="0"/>
              </a:rPr>
              <a:t>_</a:t>
            </a:r>
          </a:p>
        </p:txBody>
      </p:sp>
      <p:grpSp>
        <p:nvGrpSpPr>
          <p:cNvPr id="14416" name="Group 80"/>
          <p:cNvGrpSpPr>
            <a:grpSpLocks/>
          </p:cNvGrpSpPr>
          <p:nvPr/>
        </p:nvGrpSpPr>
        <p:grpSpPr bwMode="auto">
          <a:xfrm>
            <a:off x="772990" y="1756247"/>
            <a:ext cx="4113213" cy="1893887"/>
            <a:chOff x="816" y="1035"/>
            <a:chExt cx="2591" cy="1193"/>
          </a:xfrm>
        </p:grpSpPr>
        <p:grpSp>
          <p:nvGrpSpPr>
            <p:cNvPr id="14376" name="Group 40"/>
            <p:cNvGrpSpPr>
              <a:grpSpLocks/>
            </p:cNvGrpSpPr>
            <p:nvPr/>
          </p:nvGrpSpPr>
          <p:grpSpPr bwMode="auto">
            <a:xfrm>
              <a:off x="1268" y="1035"/>
              <a:ext cx="206" cy="984"/>
              <a:chOff x="2585" y="703"/>
              <a:chExt cx="227" cy="1085"/>
            </a:xfrm>
          </p:grpSpPr>
          <p:sp>
            <p:nvSpPr>
              <p:cNvPr id="14377" name="Text Box 41"/>
              <p:cNvSpPr txBox="1">
                <a:spLocks noChangeArrowheads="1"/>
              </p:cNvSpPr>
              <p:nvPr/>
            </p:nvSpPr>
            <p:spPr bwMode="auto">
              <a:xfrm>
                <a:off x="2585" y="1466"/>
                <a:ext cx="227" cy="32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d</a:t>
                </a:r>
              </a:p>
            </p:txBody>
          </p:sp>
          <p:sp>
            <p:nvSpPr>
              <p:cNvPr id="14378" name="Text Box 42"/>
              <p:cNvSpPr txBox="1">
                <a:spLocks noChangeArrowheads="1"/>
              </p:cNvSpPr>
              <p:nvPr/>
            </p:nvSpPr>
            <p:spPr bwMode="auto">
              <a:xfrm>
                <a:off x="2585" y="994"/>
                <a:ext cx="227" cy="32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b</a:t>
                </a:r>
              </a:p>
            </p:txBody>
          </p:sp>
          <p:sp>
            <p:nvSpPr>
              <p:cNvPr id="14379" name="Text Box 43"/>
              <p:cNvSpPr txBox="1">
                <a:spLocks noChangeArrowheads="1"/>
              </p:cNvSpPr>
              <p:nvPr/>
            </p:nvSpPr>
            <p:spPr bwMode="auto">
              <a:xfrm>
                <a:off x="2585" y="703"/>
                <a:ext cx="227" cy="3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900">
                    <a:latin typeface="Helvetica" pitchFamily="34" charset="0"/>
                  </a:rPr>
                  <a:t>_</a:t>
                </a:r>
              </a:p>
            </p:txBody>
          </p:sp>
        </p:grpSp>
        <p:sp>
          <p:nvSpPr>
            <p:cNvPr id="14380" name="Line 44"/>
            <p:cNvSpPr>
              <a:spLocks noChangeShapeType="1"/>
            </p:cNvSpPr>
            <p:nvPr/>
          </p:nvSpPr>
          <p:spPr bwMode="auto">
            <a:xfrm>
              <a:off x="1473" y="1446"/>
              <a:ext cx="494"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1" name="Line 45"/>
            <p:cNvSpPr>
              <a:spLocks noChangeShapeType="1"/>
            </p:cNvSpPr>
            <p:nvPr/>
          </p:nvSpPr>
          <p:spPr bwMode="auto">
            <a:xfrm>
              <a:off x="1474" y="1898"/>
              <a:ext cx="616"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2" name="Line 46"/>
            <p:cNvSpPr>
              <a:spLocks noChangeShapeType="1"/>
            </p:cNvSpPr>
            <p:nvPr/>
          </p:nvSpPr>
          <p:spPr bwMode="auto">
            <a:xfrm flipV="1">
              <a:off x="1967" y="1282"/>
              <a:ext cx="493" cy="164"/>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3" name="Line 47"/>
            <p:cNvSpPr>
              <a:spLocks noChangeShapeType="1"/>
            </p:cNvSpPr>
            <p:nvPr/>
          </p:nvSpPr>
          <p:spPr bwMode="auto">
            <a:xfrm>
              <a:off x="2090" y="1898"/>
              <a:ext cx="370" cy="16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4" name="Line 48"/>
            <p:cNvSpPr>
              <a:spLocks noChangeShapeType="1"/>
            </p:cNvSpPr>
            <p:nvPr/>
          </p:nvSpPr>
          <p:spPr bwMode="auto">
            <a:xfrm flipV="1">
              <a:off x="2148" y="1536"/>
              <a:ext cx="348" cy="128"/>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5" name="Freeform 49"/>
            <p:cNvSpPr>
              <a:spLocks/>
            </p:cNvSpPr>
            <p:nvPr/>
          </p:nvSpPr>
          <p:spPr bwMode="auto">
            <a:xfrm rot="8400000">
              <a:off x="2022" y="1412"/>
              <a:ext cx="81" cy="281"/>
            </a:xfrm>
            <a:custGeom>
              <a:avLst/>
              <a:gdLst>
                <a:gd name="T0" fmla="*/ 106 w 211"/>
                <a:gd name="T1" fmla="*/ 0 h 317"/>
                <a:gd name="T2" fmla="*/ 15 w 211"/>
                <a:gd name="T3" fmla="*/ 45 h 317"/>
                <a:gd name="T4" fmla="*/ 196 w 211"/>
                <a:gd name="T5" fmla="*/ 91 h 317"/>
                <a:gd name="T6" fmla="*/ 15 w 211"/>
                <a:gd name="T7" fmla="*/ 136 h 317"/>
                <a:gd name="T8" fmla="*/ 196 w 211"/>
                <a:gd name="T9" fmla="*/ 181 h 317"/>
                <a:gd name="T10" fmla="*/ 15 w 211"/>
                <a:gd name="T11" fmla="*/ 227 h 317"/>
                <a:gd name="T12" fmla="*/ 196 w 211"/>
                <a:gd name="T13" fmla="*/ 272 h 317"/>
                <a:gd name="T14" fmla="*/ 106 w 211"/>
                <a:gd name="T15" fmla="*/ 31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317">
                  <a:moveTo>
                    <a:pt x="106" y="0"/>
                  </a:moveTo>
                  <a:cubicBezTo>
                    <a:pt x="53" y="15"/>
                    <a:pt x="0" y="30"/>
                    <a:pt x="15" y="45"/>
                  </a:cubicBezTo>
                  <a:cubicBezTo>
                    <a:pt x="30" y="60"/>
                    <a:pt x="196" y="76"/>
                    <a:pt x="196" y="91"/>
                  </a:cubicBezTo>
                  <a:cubicBezTo>
                    <a:pt x="196" y="106"/>
                    <a:pt x="15" y="121"/>
                    <a:pt x="15" y="136"/>
                  </a:cubicBezTo>
                  <a:cubicBezTo>
                    <a:pt x="15" y="151"/>
                    <a:pt x="196" y="166"/>
                    <a:pt x="196" y="181"/>
                  </a:cubicBezTo>
                  <a:cubicBezTo>
                    <a:pt x="196" y="196"/>
                    <a:pt x="15" y="212"/>
                    <a:pt x="15" y="227"/>
                  </a:cubicBezTo>
                  <a:cubicBezTo>
                    <a:pt x="15" y="242"/>
                    <a:pt x="181" y="257"/>
                    <a:pt x="196" y="272"/>
                  </a:cubicBezTo>
                  <a:cubicBezTo>
                    <a:pt x="211" y="287"/>
                    <a:pt x="158" y="302"/>
                    <a:pt x="106" y="317"/>
                  </a:cubicBezTo>
                </a:path>
              </a:pathLst>
            </a:custGeom>
            <a:noFill/>
            <a:ln w="38100">
              <a:solidFill>
                <a:srgbClr val="00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6" name="Line 50"/>
            <p:cNvSpPr>
              <a:spLocks noChangeShapeType="1"/>
            </p:cNvSpPr>
            <p:nvPr/>
          </p:nvSpPr>
          <p:spPr bwMode="auto">
            <a:xfrm>
              <a:off x="2160" y="1662"/>
              <a:ext cx="300" cy="178"/>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7" name="Text Box 51"/>
            <p:cNvSpPr txBox="1">
              <a:spLocks noChangeArrowheads="1"/>
            </p:cNvSpPr>
            <p:nvPr/>
          </p:nvSpPr>
          <p:spPr bwMode="auto">
            <a:xfrm>
              <a:off x="2460" y="1119"/>
              <a:ext cx="206" cy="2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c</a:t>
              </a:r>
            </a:p>
          </p:txBody>
        </p:sp>
        <p:sp>
          <p:nvSpPr>
            <p:cNvPr id="14388" name="Text Box 52"/>
            <p:cNvSpPr txBox="1">
              <a:spLocks noChangeArrowheads="1"/>
            </p:cNvSpPr>
            <p:nvPr/>
          </p:nvSpPr>
          <p:spPr bwMode="auto">
            <a:xfrm>
              <a:off x="2460" y="1398"/>
              <a:ext cx="206" cy="2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c</a:t>
              </a:r>
            </a:p>
          </p:txBody>
        </p:sp>
        <p:sp>
          <p:nvSpPr>
            <p:cNvPr id="14389" name="Text Box 53"/>
            <p:cNvSpPr txBox="1">
              <a:spLocks noChangeArrowheads="1"/>
            </p:cNvSpPr>
            <p:nvPr/>
          </p:nvSpPr>
          <p:spPr bwMode="auto">
            <a:xfrm>
              <a:off x="2460" y="1686"/>
              <a:ext cx="206" cy="2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s</a:t>
              </a:r>
            </a:p>
          </p:txBody>
        </p:sp>
        <p:sp>
          <p:nvSpPr>
            <p:cNvPr id="14390" name="Text Box 54"/>
            <p:cNvSpPr txBox="1">
              <a:spLocks noChangeArrowheads="1"/>
            </p:cNvSpPr>
            <p:nvPr/>
          </p:nvSpPr>
          <p:spPr bwMode="auto">
            <a:xfrm>
              <a:off x="2460" y="1933"/>
              <a:ext cx="206" cy="2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d</a:t>
              </a:r>
            </a:p>
          </p:txBody>
        </p:sp>
        <p:sp>
          <p:nvSpPr>
            <p:cNvPr id="14391" name="Text Box 55"/>
            <p:cNvSpPr txBox="1">
              <a:spLocks noChangeArrowheads="1"/>
            </p:cNvSpPr>
            <p:nvPr/>
          </p:nvSpPr>
          <p:spPr bwMode="auto">
            <a:xfrm>
              <a:off x="2460" y="1486"/>
              <a:ext cx="206" cy="33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900">
                  <a:latin typeface="Helvetica" pitchFamily="34" charset="0"/>
                </a:rPr>
                <a:t>_</a:t>
              </a:r>
            </a:p>
          </p:txBody>
        </p:sp>
        <p:sp>
          <p:nvSpPr>
            <p:cNvPr id="14392" name="Text Box 56"/>
            <p:cNvSpPr txBox="1">
              <a:spLocks noChangeArrowheads="1"/>
            </p:cNvSpPr>
            <p:nvPr/>
          </p:nvSpPr>
          <p:spPr bwMode="auto">
            <a:xfrm>
              <a:off x="1797" y="1446"/>
              <a:ext cx="257"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91414" bIns="45707">
              <a:spAutoFit/>
            </a:bodyPr>
            <a:lstStyle>
              <a:lvl1pPr defTabSz="911225">
                <a:defRPr kumimoji="1">
                  <a:solidFill>
                    <a:schemeClr val="tx1"/>
                  </a:solidFill>
                  <a:latin typeface="Arial" pitchFamily="34" charset="0"/>
                  <a:ea typeface="ＭＳ Ｐゴシック" pitchFamily="50" charset="-128"/>
                </a:defRPr>
              </a:lvl1pPr>
              <a:lvl2pPr defTabSz="911225">
                <a:defRPr kumimoji="1">
                  <a:solidFill>
                    <a:schemeClr val="tx1"/>
                  </a:solidFill>
                  <a:latin typeface="Arial" pitchFamily="34" charset="0"/>
                  <a:ea typeface="ＭＳ Ｐゴシック" pitchFamily="50" charset="-128"/>
                </a:defRPr>
              </a:lvl2pPr>
              <a:lvl3pPr marL="911225" defTabSz="911225">
                <a:defRPr kumimoji="1">
                  <a:solidFill>
                    <a:schemeClr val="tx1"/>
                  </a:solidFill>
                  <a:latin typeface="Arial" pitchFamily="34" charset="0"/>
                  <a:ea typeface="ＭＳ Ｐゴシック" pitchFamily="50" charset="-128"/>
                </a:defRPr>
              </a:lvl3pPr>
              <a:lvl4pPr defTabSz="911225">
                <a:defRPr kumimoji="1">
                  <a:solidFill>
                    <a:schemeClr val="tx1"/>
                  </a:solidFill>
                  <a:latin typeface="Arial" pitchFamily="34" charset="0"/>
                  <a:ea typeface="ＭＳ Ｐゴシック" pitchFamily="50" charset="-128"/>
                </a:defRPr>
              </a:lvl4pPr>
              <a:lvl5pPr defTabSz="911225">
                <a:defRPr kumimoji="1">
                  <a:solidFill>
                    <a:schemeClr val="tx1"/>
                  </a:solidFill>
                  <a:latin typeface="Arial" pitchFamily="34" charset="0"/>
                  <a:ea typeface="ＭＳ Ｐゴシック" pitchFamily="50" charset="-128"/>
                </a:defRPr>
              </a:lvl5pPr>
              <a:lvl6pPr defTabSz="911225" fontAlgn="base">
                <a:spcBef>
                  <a:spcPct val="0"/>
                </a:spcBef>
                <a:spcAft>
                  <a:spcPct val="0"/>
                </a:spcAft>
                <a:defRPr kumimoji="1">
                  <a:solidFill>
                    <a:schemeClr val="tx1"/>
                  </a:solidFill>
                  <a:latin typeface="Arial" pitchFamily="34" charset="0"/>
                  <a:ea typeface="ＭＳ Ｐゴシック" pitchFamily="50" charset="-128"/>
                </a:defRPr>
              </a:lvl6pPr>
              <a:lvl7pPr defTabSz="911225" fontAlgn="base">
                <a:spcBef>
                  <a:spcPct val="0"/>
                </a:spcBef>
                <a:spcAft>
                  <a:spcPct val="0"/>
                </a:spcAft>
                <a:defRPr kumimoji="1">
                  <a:solidFill>
                    <a:schemeClr val="tx1"/>
                  </a:solidFill>
                  <a:latin typeface="Arial" pitchFamily="34" charset="0"/>
                  <a:ea typeface="ＭＳ Ｐゴシック" pitchFamily="50" charset="-128"/>
                </a:defRPr>
              </a:lvl7pPr>
              <a:lvl8pPr defTabSz="911225" fontAlgn="base">
                <a:spcBef>
                  <a:spcPct val="0"/>
                </a:spcBef>
                <a:spcAft>
                  <a:spcPct val="0"/>
                </a:spcAft>
                <a:defRPr kumimoji="1">
                  <a:solidFill>
                    <a:schemeClr val="tx1"/>
                  </a:solidFill>
                  <a:latin typeface="Arial" pitchFamily="34" charset="0"/>
                  <a:ea typeface="ＭＳ Ｐゴシック" pitchFamily="50" charset="-128"/>
                </a:defRPr>
              </a:lvl8pPr>
              <a:lvl9pPr defTabSz="91122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r>
                <a:rPr lang="en-US" altLang="ja-JP" sz="2200" b="1">
                  <a:solidFill>
                    <a:srgbClr val="000000"/>
                  </a:solidFill>
                  <a:latin typeface="Helvetica" pitchFamily="34" charset="0"/>
                </a:rPr>
                <a:t>w</a:t>
              </a:r>
            </a:p>
          </p:txBody>
        </p:sp>
        <p:sp>
          <p:nvSpPr>
            <p:cNvPr id="14393" name="Line 57"/>
            <p:cNvSpPr>
              <a:spLocks noChangeShapeType="1"/>
            </p:cNvSpPr>
            <p:nvPr/>
          </p:nvSpPr>
          <p:spPr bwMode="auto">
            <a:xfrm flipH="1">
              <a:off x="1638" y="1446"/>
              <a:ext cx="123" cy="0"/>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4" name="Line 58"/>
            <p:cNvSpPr>
              <a:spLocks noChangeShapeType="1"/>
            </p:cNvSpPr>
            <p:nvPr/>
          </p:nvSpPr>
          <p:spPr bwMode="auto">
            <a:xfrm rot="10800000" flipH="1">
              <a:off x="1638" y="1898"/>
              <a:ext cx="123" cy="0"/>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5" name="Line 59"/>
            <p:cNvSpPr>
              <a:spLocks noChangeShapeType="1"/>
            </p:cNvSpPr>
            <p:nvPr/>
          </p:nvSpPr>
          <p:spPr bwMode="auto">
            <a:xfrm rot="1800000" flipH="1">
              <a:off x="2253" y="1986"/>
              <a:ext cx="123" cy="20"/>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6" name="Line 60"/>
            <p:cNvSpPr>
              <a:spLocks noChangeShapeType="1"/>
            </p:cNvSpPr>
            <p:nvPr/>
          </p:nvSpPr>
          <p:spPr bwMode="auto">
            <a:xfrm rot="1800000" flipH="1">
              <a:off x="2158" y="1281"/>
              <a:ext cx="135" cy="145"/>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7" name="Line 61"/>
            <p:cNvSpPr>
              <a:spLocks noChangeShapeType="1"/>
            </p:cNvSpPr>
            <p:nvPr/>
          </p:nvSpPr>
          <p:spPr bwMode="auto">
            <a:xfrm rot="1800000" flipH="1">
              <a:off x="2248" y="1755"/>
              <a:ext cx="123" cy="0"/>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8" name="Line 62"/>
            <p:cNvSpPr>
              <a:spLocks noChangeShapeType="1"/>
            </p:cNvSpPr>
            <p:nvPr/>
          </p:nvSpPr>
          <p:spPr bwMode="auto">
            <a:xfrm rot="1800000" flipV="1">
              <a:off x="2246" y="1548"/>
              <a:ext cx="100" cy="123"/>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9" name="AutoShape 63"/>
            <p:cNvSpPr>
              <a:spLocks/>
            </p:cNvSpPr>
            <p:nvPr/>
          </p:nvSpPr>
          <p:spPr bwMode="auto">
            <a:xfrm>
              <a:off x="1185" y="1282"/>
              <a:ext cx="83" cy="699"/>
            </a:xfrm>
            <a:prstGeom prst="leftBracket">
              <a:avLst>
                <a:gd name="adj" fmla="val 70181"/>
              </a:avLst>
            </a:prstGeom>
            <a:noFill/>
            <a:ln w="9525">
              <a:solidFill>
                <a:srgbClr val="0000FF"/>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400" name="Text Box 64"/>
            <p:cNvSpPr txBox="1">
              <a:spLocks noChangeArrowheads="1"/>
            </p:cNvSpPr>
            <p:nvPr/>
          </p:nvSpPr>
          <p:spPr bwMode="auto">
            <a:xfrm>
              <a:off x="816" y="1446"/>
              <a:ext cx="411" cy="36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algn="ctr" eaLnBrk="0" hangingPunct="0">
                <a:spcBef>
                  <a:spcPct val="50000"/>
                </a:spcBef>
              </a:pPr>
              <a:r>
                <a:rPr kumimoji="0" lang="en-US" altLang="ja-JP" sz="3300" b="1" dirty="0">
                  <a:solidFill>
                    <a:srgbClr val="0000FF"/>
                  </a:solidFill>
                  <a:latin typeface="Times" pitchFamily="18" charset="0"/>
                </a:rPr>
                <a:t>B</a:t>
              </a:r>
              <a:r>
                <a:rPr kumimoji="0" lang="en-US" altLang="ja-JP" sz="3300" b="1" baseline="30000" dirty="0">
                  <a:solidFill>
                    <a:srgbClr val="0000FF"/>
                  </a:solidFill>
                  <a:latin typeface="Times" pitchFamily="18" charset="0"/>
                </a:rPr>
                <a:t>0</a:t>
              </a:r>
            </a:p>
          </p:txBody>
        </p:sp>
        <p:sp>
          <p:nvSpPr>
            <p:cNvPr id="14401" name="AutoShape 65"/>
            <p:cNvSpPr>
              <a:spLocks/>
            </p:cNvSpPr>
            <p:nvPr/>
          </p:nvSpPr>
          <p:spPr bwMode="auto">
            <a:xfrm>
              <a:off x="2666" y="1117"/>
              <a:ext cx="83" cy="535"/>
            </a:xfrm>
            <a:prstGeom prst="rightBracket">
              <a:avLst>
                <a:gd name="adj" fmla="val 53715"/>
              </a:avLst>
            </a:prstGeom>
            <a:noFill/>
            <a:ln w="9525">
              <a:solidFill>
                <a:srgbClr val="FF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402" name="AutoShape 66"/>
            <p:cNvSpPr>
              <a:spLocks/>
            </p:cNvSpPr>
            <p:nvPr/>
          </p:nvSpPr>
          <p:spPr bwMode="auto">
            <a:xfrm>
              <a:off x="2666" y="1693"/>
              <a:ext cx="83" cy="535"/>
            </a:xfrm>
            <a:prstGeom prst="rightBracket">
              <a:avLst>
                <a:gd name="adj" fmla="val 53715"/>
              </a:avLst>
            </a:prstGeom>
            <a:noFill/>
            <a:ln w="9525">
              <a:solidFill>
                <a:srgbClr val="FF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403" name="Text Box 67"/>
            <p:cNvSpPr txBox="1">
              <a:spLocks noChangeArrowheads="1"/>
            </p:cNvSpPr>
            <p:nvPr/>
          </p:nvSpPr>
          <p:spPr bwMode="auto">
            <a:xfrm>
              <a:off x="2708" y="1200"/>
              <a:ext cx="616" cy="36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algn="ctr" eaLnBrk="0" hangingPunct="0">
                <a:spcBef>
                  <a:spcPct val="50000"/>
                </a:spcBef>
              </a:pPr>
              <a:r>
                <a:rPr kumimoji="0" lang="en-US" altLang="ja-JP" sz="3300" b="1" i="1">
                  <a:solidFill>
                    <a:srgbClr val="FF0000"/>
                  </a:solidFill>
                  <a:latin typeface="Times" pitchFamily="18" charset="0"/>
                </a:rPr>
                <a:t>J/</a:t>
              </a:r>
              <a:r>
                <a:rPr kumimoji="0" lang="en-US" altLang="ja-JP" sz="3300" b="1" i="1">
                  <a:solidFill>
                    <a:srgbClr val="FF0000"/>
                  </a:solidFill>
                  <a:latin typeface="Symbol" pitchFamily="18" charset="2"/>
                </a:rPr>
                <a:t>Y</a:t>
              </a:r>
            </a:p>
          </p:txBody>
        </p:sp>
        <p:sp>
          <p:nvSpPr>
            <p:cNvPr id="14404" name="Text Box 68"/>
            <p:cNvSpPr txBox="1">
              <a:spLocks noChangeArrowheads="1"/>
            </p:cNvSpPr>
            <p:nvPr/>
          </p:nvSpPr>
          <p:spPr bwMode="auto">
            <a:xfrm>
              <a:off x="2749" y="1779"/>
              <a:ext cx="658" cy="36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algn="ctr" eaLnBrk="0" hangingPunct="0">
                <a:spcBef>
                  <a:spcPct val="50000"/>
                </a:spcBef>
              </a:pPr>
              <a:r>
                <a:rPr kumimoji="0" lang="en-US" altLang="ja-JP" sz="3300" b="1" i="1">
                  <a:solidFill>
                    <a:srgbClr val="FF0000"/>
                  </a:solidFill>
                  <a:latin typeface="Times" pitchFamily="18" charset="0"/>
                </a:rPr>
                <a:t>K</a:t>
              </a:r>
              <a:r>
                <a:rPr kumimoji="0" lang="en-US" altLang="ja-JP" sz="3300" b="1" i="1" baseline="30000">
                  <a:solidFill>
                    <a:srgbClr val="FF0000"/>
                  </a:solidFill>
                  <a:latin typeface="Times" pitchFamily="18" charset="0"/>
                </a:rPr>
                <a:t>0</a:t>
              </a:r>
            </a:p>
          </p:txBody>
        </p:sp>
      </p:grpSp>
      <p:graphicFrame>
        <p:nvGraphicFramePr>
          <p:cNvPr id="14408" name="Object 72"/>
          <p:cNvGraphicFramePr>
            <a:graphicFrameLocks noChangeAspect="1"/>
          </p:cNvGraphicFramePr>
          <p:nvPr>
            <p:extLst>
              <p:ext uri="{D42A27DB-BD31-4B8C-83A1-F6EECF244321}">
                <p14:modId xmlns:p14="http://schemas.microsoft.com/office/powerpoint/2010/main" val="440512755"/>
              </p:ext>
            </p:extLst>
          </p:nvPr>
        </p:nvGraphicFramePr>
        <p:xfrm>
          <a:off x="405979" y="1484784"/>
          <a:ext cx="1957387" cy="528638"/>
        </p:xfrm>
        <a:graphic>
          <a:graphicData uri="http://schemas.openxmlformats.org/presentationml/2006/ole">
            <mc:AlternateContent xmlns:mc="http://schemas.openxmlformats.org/markup-compatibility/2006">
              <mc:Choice xmlns:v="urn:schemas-microsoft-com:vml" Requires="v">
                <p:oleObj spid="_x0000_s12812" name="Equation" r:id="rId3" imgW="799753" imgH="215806" progId="">
                  <p:embed/>
                </p:oleObj>
              </mc:Choice>
              <mc:Fallback>
                <p:oleObj name="Equation" r:id="rId3" imgW="799753" imgH="21580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979" y="1484784"/>
                        <a:ext cx="1957387"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4340" name="Group 4"/>
          <p:cNvGrpSpPr>
            <a:grpSpLocks/>
          </p:cNvGrpSpPr>
          <p:nvPr/>
        </p:nvGrpSpPr>
        <p:grpSpPr bwMode="auto">
          <a:xfrm>
            <a:off x="706860" y="4026372"/>
            <a:ext cx="4443413" cy="1893887"/>
            <a:chOff x="336" y="1728"/>
            <a:chExt cx="2799" cy="1193"/>
          </a:xfrm>
        </p:grpSpPr>
        <p:grpSp>
          <p:nvGrpSpPr>
            <p:cNvPr id="14341" name="Group 5"/>
            <p:cNvGrpSpPr>
              <a:grpSpLocks/>
            </p:cNvGrpSpPr>
            <p:nvPr/>
          </p:nvGrpSpPr>
          <p:grpSpPr bwMode="auto">
            <a:xfrm>
              <a:off x="790" y="1731"/>
              <a:ext cx="206" cy="984"/>
              <a:chOff x="2585" y="703"/>
              <a:chExt cx="227" cy="1086"/>
            </a:xfrm>
          </p:grpSpPr>
          <p:sp>
            <p:nvSpPr>
              <p:cNvPr id="14342" name="Text Box 6"/>
              <p:cNvSpPr txBox="1">
                <a:spLocks noChangeArrowheads="1"/>
              </p:cNvSpPr>
              <p:nvPr/>
            </p:nvSpPr>
            <p:spPr bwMode="auto">
              <a:xfrm>
                <a:off x="2585" y="1467"/>
                <a:ext cx="227" cy="32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d</a:t>
                </a:r>
              </a:p>
            </p:txBody>
          </p:sp>
          <p:sp>
            <p:nvSpPr>
              <p:cNvPr id="14343" name="Text Box 7"/>
              <p:cNvSpPr txBox="1">
                <a:spLocks noChangeArrowheads="1"/>
              </p:cNvSpPr>
              <p:nvPr/>
            </p:nvSpPr>
            <p:spPr bwMode="auto">
              <a:xfrm>
                <a:off x="2585" y="994"/>
                <a:ext cx="227" cy="32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b</a:t>
                </a:r>
              </a:p>
            </p:txBody>
          </p:sp>
          <p:sp>
            <p:nvSpPr>
              <p:cNvPr id="14344" name="Text Box 8"/>
              <p:cNvSpPr txBox="1">
                <a:spLocks noChangeArrowheads="1"/>
              </p:cNvSpPr>
              <p:nvPr/>
            </p:nvSpPr>
            <p:spPr bwMode="auto">
              <a:xfrm>
                <a:off x="2585" y="703"/>
                <a:ext cx="227" cy="3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900">
                    <a:latin typeface="Helvetica" pitchFamily="34" charset="0"/>
                  </a:rPr>
                  <a:t>_</a:t>
                </a:r>
              </a:p>
            </p:txBody>
          </p:sp>
        </p:grpSp>
        <p:sp>
          <p:nvSpPr>
            <p:cNvPr id="14345" name="Text Box 9"/>
            <p:cNvSpPr txBox="1">
              <a:spLocks noChangeArrowheads="1"/>
            </p:cNvSpPr>
            <p:nvPr/>
          </p:nvSpPr>
          <p:spPr bwMode="auto">
            <a:xfrm>
              <a:off x="2024" y="1728"/>
              <a:ext cx="206" cy="33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900">
                  <a:latin typeface="Helvetica" pitchFamily="34" charset="0"/>
                </a:rPr>
                <a:t>_</a:t>
              </a:r>
            </a:p>
          </p:txBody>
        </p:sp>
        <p:sp>
          <p:nvSpPr>
            <p:cNvPr id="14346" name="Line 10"/>
            <p:cNvSpPr>
              <a:spLocks noChangeShapeType="1"/>
            </p:cNvSpPr>
            <p:nvPr/>
          </p:nvSpPr>
          <p:spPr bwMode="auto">
            <a:xfrm>
              <a:off x="994" y="2594"/>
              <a:ext cx="535"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7" name="Line 11"/>
            <p:cNvSpPr>
              <a:spLocks noChangeShapeType="1"/>
            </p:cNvSpPr>
            <p:nvPr/>
          </p:nvSpPr>
          <p:spPr bwMode="auto">
            <a:xfrm flipV="1">
              <a:off x="994" y="2141"/>
              <a:ext cx="1029"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8" name="Line 12"/>
            <p:cNvSpPr>
              <a:spLocks noChangeShapeType="1"/>
            </p:cNvSpPr>
            <p:nvPr/>
          </p:nvSpPr>
          <p:spPr bwMode="auto">
            <a:xfrm>
              <a:off x="1529" y="2594"/>
              <a:ext cx="494" cy="165"/>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9" name="Line 13"/>
            <p:cNvSpPr>
              <a:spLocks noChangeShapeType="1"/>
            </p:cNvSpPr>
            <p:nvPr/>
          </p:nvSpPr>
          <p:spPr bwMode="auto">
            <a:xfrm flipV="1">
              <a:off x="1693" y="2347"/>
              <a:ext cx="330" cy="82"/>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0" name="Line 14"/>
            <p:cNvSpPr>
              <a:spLocks noChangeShapeType="1"/>
            </p:cNvSpPr>
            <p:nvPr/>
          </p:nvSpPr>
          <p:spPr bwMode="auto">
            <a:xfrm>
              <a:off x="1693" y="2430"/>
              <a:ext cx="330" cy="123"/>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1" name="Text Box 15"/>
            <p:cNvSpPr txBox="1">
              <a:spLocks noChangeArrowheads="1"/>
            </p:cNvSpPr>
            <p:nvPr/>
          </p:nvSpPr>
          <p:spPr bwMode="auto">
            <a:xfrm>
              <a:off x="2023" y="1970"/>
              <a:ext cx="206" cy="2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s</a:t>
              </a:r>
            </a:p>
          </p:txBody>
        </p:sp>
        <p:sp>
          <p:nvSpPr>
            <p:cNvPr id="14352" name="Text Box 16"/>
            <p:cNvSpPr txBox="1">
              <a:spLocks noChangeArrowheads="1"/>
            </p:cNvSpPr>
            <p:nvPr/>
          </p:nvSpPr>
          <p:spPr bwMode="auto">
            <a:xfrm>
              <a:off x="2023" y="2176"/>
              <a:ext cx="206" cy="2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s</a:t>
              </a:r>
            </a:p>
          </p:txBody>
        </p:sp>
        <p:sp>
          <p:nvSpPr>
            <p:cNvPr id="14353" name="Text Box 17"/>
            <p:cNvSpPr txBox="1">
              <a:spLocks noChangeArrowheads="1"/>
            </p:cNvSpPr>
            <p:nvPr/>
          </p:nvSpPr>
          <p:spPr bwMode="auto">
            <a:xfrm>
              <a:off x="2023" y="2423"/>
              <a:ext cx="206" cy="2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s</a:t>
              </a:r>
            </a:p>
          </p:txBody>
        </p:sp>
        <p:sp>
          <p:nvSpPr>
            <p:cNvPr id="14354" name="Text Box 18"/>
            <p:cNvSpPr txBox="1">
              <a:spLocks noChangeArrowheads="1"/>
            </p:cNvSpPr>
            <p:nvPr/>
          </p:nvSpPr>
          <p:spPr bwMode="auto">
            <a:xfrm>
              <a:off x="2023" y="2629"/>
              <a:ext cx="206" cy="29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500" b="1">
                  <a:latin typeface="Helvetica" pitchFamily="34" charset="0"/>
                </a:rPr>
                <a:t>d</a:t>
              </a:r>
            </a:p>
          </p:txBody>
        </p:sp>
        <p:sp>
          <p:nvSpPr>
            <p:cNvPr id="14355" name="Text Box 19"/>
            <p:cNvSpPr txBox="1">
              <a:spLocks noChangeArrowheads="1"/>
            </p:cNvSpPr>
            <p:nvPr/>
          </p:nvSpPr>
          <p:spPr bwMode="auto">
            <a:xfrm>
              <a:off x="2023" y="2220"/>
              <a:ext cx="206" cy="33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nchor="ctr" anchorCtr="1">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2900">
                  <a:latin typeface="Helvetica" pitchFamily="34" charset="0"/>
                </a:rPr>
                <a:t>_</a:t>
              </a:r>
            </a:p>
          </p:txBody>
        </p:sp>
        <p:sp>
          <p:nvSpPr>
            <p:cNvPr id="14356" name="Text Box 20"/>
            <p:cNvSpPr txBox="1">
              <a:spLocks noChangeArrowheads="1"/>
            </p:cNvSpPr>
            <p:nvPr/>
          </p:nvSpPr>
          <p:spPr bwMode="auto">
            <a:xfrm>
              <a:off x="1596" y="2101"/>
              <a:ext cx="224"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91414" bIns="45707">
              <a:spAutoFit/>
            </a:bodyPr>
            <a:lstStyle>
              <a:lvl1pPr defTabSz="911225">
                <a:defRPr kumimoji="1">
                  <a:solidFill>
                    <a:schemeClr val="tx1"/>
                  </a:solidFill>
                  <a:latin typeface="Arial" pitchFamily="34" charset="0"/>
                  <a:ea typeface="ＭＳ Ｐゴシック" pitchFamily="50" charset="-128"/>
                </a:defRPr>
              </a:lvl1pPr>
              <a:lvl2pPr defTabSz="911225">
                <a:defRPr kumimoji="1">
                  <a:solidFill>
                    <a:schemeClr val="tx1"/>
                  </a:solidFill>
                  <a:latin typeface="Arial" pitchFamily="34" charset="0"/>
                  <a:ea typeface="ＭＳ Ｐゴシック" pitchFamily="50" charset="-128"/>
                </a:defRPr>
              </a:lvl2pPr>
              <a:lvl3pPr marL="911225" defTabSz="911225">
                <a:defRPr kumimoji="1">
                  <a:solidFill>
                    <a:schemeClr val="tx1"/>
                  </a:solidFill>
                  <a:latin typeface="Arial" pitchFamily="34" charset="0"/>
                  <a:ea typeface="ＭＳ Ｐゴシック" pitchFamily="50" charset="-128"/>
                </a:defRPr>
              </a:lvl3pPr>
              <a:lvl4pPr defTabSz="911225">
                <a:defRPr kumimoji="1">
                  <a:solidFill>
                    <a:schemeClr val="tx1"/>
                  </a:solidFill>
                  <a:latin typeface="Arial" pitchFamily="34" charset="0"/>
                  <a:ea typeface="ＭＳ Ｐゴシック" pitchFamily="50" charset="-128"/>
                </a:defRPr>
              </a:lvl4pPr>
              <a:lvl5pPr defTabSz="911225">
                <a:defRPr kumimoji="1">
                  <a:solidFill>
                    <a:schemeClr val="tx1"/>
                  </a:solidFill>
                  <a:latin typeface="Arial" pitchFamily="34" charset="0"/>
                  <a:ea typeface="ＭＳ Ｐゴシック" pitchFamily="50" charset="-128"/>
                </a:defRPr>
              </a:lvl5pPr>
              <a:lvl6pPr defTabSz="911225" fontAlgn="base">
                <a:spcBef>
                  <a:spcPct val="0"/>
                </a:spcBef>
                <a:spcAft>
                  <a:spcPct val="0"/>
                </a:spcAft>
                <a:defRPr kumimoji="1">
                  <a:solidFill>
                    <a:schemeClr val="tx1"/>
                  </a:solidFill>
                  <a:latin typeface="Arial" pitchFamily="34" charset="0"/>
                  <a:ea typeface="ＭＳ Ｐゴシック" pitchFamily="50" charset="-128"/>
                </a:defRPr>
              </a:lvl6pPr>
              <a:lvl7pPr defTabSz="911225" fontAlgn="base">
                <a:spcBef>
                  <a:spcPct val="0"/>
                </a:spcBef>
                <a:spcAft>
                  <a:spcPct val="0"/>
                </a:spcAft>
                <a:defRPr kumimoji="1">
                  <a:solidFill>
                    <a:schemeClr val="tx1"/>
                  </a:solidFill>
                  <a:latin typeface="Arial" pitchFamily="34" charset="0"/>
                  <a:ea typeface="ＭＳ Ｐゴシック" pitchFamily="50" charset="-128"/>
                </a:defRPr>
              </a:lvl7pPr>
              <a:lvl8pPr defTabSz="911225" fontAlgn="base">
                <a:spcBef>
                  <a:spcPct val="0"/>
                </a:spcBef>
                <a:spcAft>
                  <a:spcPct val="0"/>
                </a:spcAft>
                <a:defRPr kumimoji="1">
                  <a:solidFill>
                    <a:schemeClr val="tx1"/>
                  </a:solidFill>
                  <a:latin typeface="Arial" pitchFamily="34" charset="0"/>
                  <a:ea typeface="ＭＳ Ｐゴシック" pitchFamily="50" charset="-128"/>
                </a:defRPr>
              </a:lvl8pPr>
              <a:lvl9pPr defTabSz="91122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r>
                <a:rPr lang="en-US" altLang="ja-JP" sz="2200" b="1">
                  <a:solidFill>
                    <a:srgbClr val="000000"/>
                  </a:solidFill>
                  <a:latin typeface="Helvetica" pitchFamily="34" charset="0"/>
                </a:rPr>
                <a:t>g</a:t>
              </a:r>
            </a:p>
          </p:txBody>
        </p:sp>
        <p:sp>
          <p:nvSpPr>
            <p:cNvPr id="14357" name="Freeform 21"/>
            <p:cNvSpPr>
              <a:spLocks/>
            </p:cNvSpPr>
            <p:nvPr/>
          </p:nvSpPr>
          <p:spPr bwMode="auto">
            <a:xfrm rot="13285774">
              <a:off x="1350" y="2254"/>
              <a:ext cx="401" cy="52"/>
            </a:xfrm>
            <a:custGeom>
              <a:avLst/>
              <a:gdLst>
                <a:gd name="T0" fmla="*/ 0 w 1632"/>
                <a:gd name="T1" fmla="*/ 192 h 384"/>
                <a:gd name="T2" fmla="*/ 240 w 1632"/>
                <a:gd name="T3" fmla="*/ 0 h 384"/>
                <a:gd name="T4" fmla="*/ 480 w 1632"/>
                <a:gd name="T5" fmla="*/ 192 h 384"/>
                <a:gd name="T6" fmla="*/ 384 w 1632"/>
                <a:gd name="T7" fmla="*/ 384 h 384"/>
                <a:gd name="T8" fmla="*/ 288 w 1632"/>
                <a:gd name="T9" fmla="*/ 192 h 384"/>
                <a:gd name="T10" fmla="*/ 528 w 1632"/>
                <a:gd name="T11" fmla="*/ 0 h 384"/>
                <a:gd name="T12" fmla="*/ 768 w 1632"/>
                <a:gd name="T13" fmla="*/ 192 h 384"/>
                <a:gd name="T14" fmla="*/ 672 w 1632"/>
                <a:gd name="T15" fmla="*/ 384 h 384"/>
                <a:gd name="T16" fmla="*/ 576 w 1632"/>
                <a:gd name="T17" fmla="*/ 192 h 384"/>
                <a:gd name="T18" fmla="*/ 816 w 1632"/>
                <a:gd name="T19" fmla="*/ 0 h 384"/>
                <a:gd name="T20" fmla="*/ 1056 w 1632"/>
                <a:gd name="T21" fmla="*/ 192 h 384"/>
                <a:gd name="T22" fmla="*/ 960 w 1632"/>
                <a:gd name="T23" fmla="*/ 384 h 384"/>
                <a:gd name="T24" fmla="*/ 864 w 1632"/>
                <a:gd name="T25" fmla="*/ 192 h 384"/>
                <a:gd name="T26" fmla="*/ 1104 w 1632"/>
                <a:gd name="T27" fmla="*/ 0 h 384"/>
                <a:gd name="T28" fmla="*/ 1344 w 1632"/>
                <a:gd name="T29" fmla="*/ 192 h 384"/>
                <a:gd name="T30" fmla="*/ 1248 w 1632"/>
                <a:gd name="T31" fmla="*/ 384 h 384"/>
                <a:gd name="T32" fmla="*/ 1152 w 1632"/>
                <a:gd name="T33" fmla="*/ 192 h 384"/>
                <a:gd name="T34" fmla="*/ 1392 w 1632"/>
                <a:gd name="T35" fmla="*/ 0 h 384"/>
                <a:gd name="T36" fmla="*/ 1632 w 1632"/>
                <a:gd name="T37" fmla="*/ 19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32" h="384">
                  <a:moveTo>
                    <a:pt x="0" y="192"/>
                  </a:moveTo>
                  <a:cubicBezTo>
                    <a:pt x="80" y="96"/>
                    <a:pt x="160" y="0"/>
                    <a:pt x="240" y="0"/>
                  </a:cubicBezTo>
                  <a:cubicBezTo>
                    <a:pt x="320" y="0"/>
                    <a:pt x="456" y="128"/>
                    <a:pt x="480" y="192"/>
                  </a:cubicBezTo>
                  <a:cubicBezTo>
                    <a:pt x="504" y="256"/>
                    <a:pt x="416" y="384"/>
                    <a:pt x="384" y="384"/>
                  </a:cubicBezTo>
                  <a:cubicBezTo>
                    <a:pt x="352" y="384"/>
                    <a:pt x="264" y="256"/>
                    <a:pt x="288" y="192"/>
                  </a:cubicBezTo>
                  <a:cubicBezTo>
                    <a:pt x="312" y="128"/>
                    <a:pt x="448" y="0"/>
                    <a:pt x="528" y="0"/>
                  </a:cubicBezTo>
                  <a:cubicBezTo>
                    <a:pt x="608" y="0"/>
                    <a:pt x="744" y="128"/>
                    <a:pt x="768" y="192"/>
                  </a:cubicBezTo>
                  <a:cubicBezTo>
                    <a:pt x="792" y="256"/>
                    <a:pt x="704" y="384"/>
                    <a:pt x="672" y="384"/>
                  </a:cubicBezTo>
                  <a:cubicBezTo>
                    <a:pt x="640" y="384"/>
                    <a:pt x="552" y="256"/>
                    <a:pt x="576" y="192"/>
                  </a:cubicBezTo>
                  <a:cubicBezTo>
                    <a:pt x="600" y="128"/>
                    <a:pt x="736" y="0"/>
                    <a:pt x="816" y="0"/>
                  </a:cubicBezTo>
                  <a:cubicBezTo>
                    <a:pt x="896" y="0"/>
                    <a:pt x="1032" y="128"/>
                    <a:pt x="1056" y="192"/>
                  </a:cubicBezTo>
                  <a:cubicBezTo>
                    <a:pt x="1080" y="256"/>
                    <a:pt x="992" y="384"/>
                    <a:pt x="960" y="384"/>
                  </a:cubicBezTo>
                  <a:cubicBezTo>
                    <a:pt x="928" y="384"/>
                    <a:pt x="840" y="256"/>
                    <a:pt x="864" y="192"/>
                  </a:cubicBezTo>
                  <a:cubicBezTo>
                    <a:pt x="888" y="128"/>
                    <a:pt x="1024" y="0"/>
                    <a:pt x="1104" y="0"/>
                  </a:cubicBezTo>
                  <a:cubicBezTo>
                    <a:pt x="1184" y="0"/>
                    <a:pt x="1320" y="128"/>
                    <a:pt x="1344" y="192"/>
                  </a:cubicBezTo>
                  <a:cubicBezTo>
                    <a:pt x="1368" y="256"/>
                    <a:pt x="1280" y="384"/>
                    <a:pt x="1248" y="384"/>
                  </a:cubicBezTo>
                  <a:cubicBezTo>
                    <a:pt x="1216" y="384"/>
                    <a:pt x="1128" y="256"/>
                    <a:pt x="1152" y="192"/>
                  </a:cubicBezTo>
                  <a:cubicBezTo>
                    <a:pt x="1176" y="128"/>
                    <a:pt x="1312" y="0"/>
                    <a:pt x="1392" y="0"/>
                  </a:cubicBezTo>
                  <a:cubicBezTo>
                    <a:pt x="1472" y="0"/>
                    <a:pt x="1552" y="96"/>
                    <a:pt x="1632" y="192"/>
                  </a:cubicBezTo>
                </a:path>
              </a:pathLst>
            </a:custGeom>
            <a:noFill/>
            <a:ln w="3810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8" name="Freeform 22"/>
            <p:cNvSpPr>
              <a:spLocks/>
            </p:cNvSpPr>
            <p:nvPr/>
          </p:nvSpPr>
          <p:spPr bwMode="auto">
            <a:xfrm>
              <a:off x="1241" y="1977"/>
              <a:ext cx="371" cy="164"/>
            </a:xfrm>
            <a:custGeom>
              <a:avLst/>
              <a:gdLst>
                <a:gd name="T0" fmla="*/ 15 w 665"/>
                <a:gd name="T1" fmla="*/ 233 h 233"/>
                <a:gd name="T2" fmla="*/ 15 w 665"/>
                <a:gd name="T3" fmla="*/ 143 h 233"/>
                <a:gd name="T4" fmla="*/ 106 w 665"/>
                <a:gd name="T5" fmla="*/ 143 h 233"/>
                <a:gd name="T6" fmla="*/ 106 w 665"/>
                <a:gd name="T7" fmla="*/ 52 h 233"/>
                <a:gd name="T8" fmla="*/ 196 w 665"/>
                <a:gd name="T9" fmla="*/ 97 h 233"/>
                <a:gd name="T10" fmla="*/ 242 w 665"/>
                <a:gd name="T11" fmla="*/ 7 h 233"/>
                <a:gd name="T12" fmla="*/ 333 w 665"/>
                <a:gd name="T13" fmla="*/ 52 h 233"/>
                <a:gd name="T14" fmla="*/ 423 w 665"/>
                <a:gd name="T15" fmla="*/ 7 h 233"/>
                <a:gd name="T16" fmla="*/ 469 w 665"/>
                <a:gd name="T17" fmla="*/ 97 h 233"/>
                <a:gd name="T18" fmla="*/ 559 w 665"/>
                <a:gd name="T19" fmla="*/ 97 h 233"/>
                <a:gd name="T20" fmla="*/ 559 w 665"/>
                <a:gd name="T21" fmla="*/ 188 h 233"/>
                <a:gd name="T22" fmla="*/ 650 w 665"/>
                <a:gd name="T23" fmla="*/ 143 h 233"/>
                <a:gd name="T24" fmla="*/ 650 w 665"/>
                <a:gd name="T25"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5" h="233">
                  <a:moveTo>
                    <a:pt x="15" y="233"/>
                  </a:moveTo>
                  <a:cubicBezTo>
                    <a:pt x="7" y="195"/>
                    <a:pt x="0" y="158"/>
                    <a:pt x="15" y="143"/>
                  </a:cubicBezTo>
                  <a:cubicBezTo>
                    <a:pt x="30" y="128"/>
                    <a:pt x="91" y="158"/>
                    <a:pt x="106" y="143"/>
                  </a:cubicBezTo>
                  <a:cubicBezTo>
                    <a:pt x="121" y="128"/>
                    <a:pt x="91" y="60"/>
                    <a:pt x="106" y="52"/>
                  </a:cubicBezTo>
                  <a:cubicBezTo>
                    <a:pt x="121" y="44"/>
                    <a:pt x="173" y="104"/>
                    <a:pt x="196" y="97"/>
                  </a:cubicBezTo>
                  <a:cubicBezTo>
                    <a:pt x="219" y="90"/>
                    <a:pt x="219" y="14"/>
                    <a:pt x="242" y="7"/>
                  </a:cubicBezTo>
                  <a:cubicBezTo>
                    <a:pt x="265" y="0"/>
                    <a:pt x="303" y="52"/>
                    <a:pt x="333" y="52"/>
                  </a:cubicBezTo>
                  <a:cubicBezTo>
                    <a:pt x="363" y="52"/>
                    <a:pt x="400" y="0"/>
                    <a:pt x="423" y="7"/>
                  </a:cubicBezTo>
                  <a:cubicBezTo>
                    <a:pt x="446" y="14"/>
                    <a:pt x="446" y="82"/>
                    <a:pt x="469" y="97"/>
                  </a:cubicBezTo>
                  <a:cubicBezTo>
                    <a:pt x="492" y="112"/>
                    <a:pt x="544" y="82"/>
                    <a:pt x="559" y="97"/>
                  </a:cubicBezTo>
                  <a:cubicBezTo>
                    <a:pt x="574" y="112"/>
                    <a:pt x="544" y="180"/>
                    <a:pt x="559" y="188"/>
                  </a:cubicBezTo>
                  <a:cubicBezTo>
                    <a:pt x="574" y="196"/>
                    <a:pt x="635" y="136"/>
                    <a:pt x="650" y="143"/>
                  </a:cubicBezTo>
                  <a:cubicBezTo>
                    <a:pt x="665" y="150"/>
                    <a:pt x="657" y="191"/>
                    <a:pt x="650" y="233"/>
                  </a:cubicBezTo>
                </a:path>
              </a:pathLst>
            </a:custGeom>
            <a:noFill/>
            <a:ln w="38100">
              <a:solidFill>
                <a:srgbClr val="00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9" name="Line 23"/>
            <p:cNvSpPr>
              <a:spLocks noChangeShapeType="1"/>
            </p:cNvSpPr>
            <p:nvPr/>
          </p:nvSpPr>
          <p:spPr bwMode="auto">
            <a:xfrm rot="1800000" flipV="1">
              <a:off x="1829" y="2339"/>
              <a:ext cx="100" cy="91"/>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0" name="Line 24"/>
            <p:cNvSpPr>
              <a:spLocks noChangeShapeType="1"/>
            </p:cNvSpPr>
            <p:nvPr/>
          </p:nvSpPr>
          <p:spPr bwMode="auto">
            <a:xfrm flipH="1">
              <a:off x="1076" y="2141"/>
              <a:ext cx="124" cy="0"/>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1" name="Line 25"/>
            <p:cNvSpPr>
              <a:spLocks noChangeShapeType="1"/>
            </p:cNvSpPr>
            <p:nvPr/>
          </p:nvSpPr>
          <p:spPr bwMode="auto">
            <a:xfrm flipH="1">
              <a:off x="1817" y="2141"/>
              <a:ext cx="123" cy="0"/>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2" name="Line 26"/>
            <p:cNvSpPr>
              <a:spLocks noChangeShapeType="1"/>
            </p:cNvSpPr>
            <p:nvPr/>
          </p:nvSpPr>
          <p:spPr bwMode="auto">
            <a:xfrm rot="10800000" flipH="1">
              <a:off x="1364" y="2594"/>
              <a:ext cx="123" cy="0"/>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3" name="Line 27"/>
            <p:cNvSpPr>
              <a:spLocks noChangeShapeType="1"/>
            </p:cNvSpPr>
            <p:nvPr/>
          </p:nvSpPr>
          <p:spPr bwMode="auto">
            <a:xfrm rot="1800000" flipH="1">
              <a:off x="1837" y="2492"/>
              <a:ext cx="103" cy="20"/>
            </a:xfrm>
            <a:prstGeom prst="line">
              <a:avLst/>
            </a:prstGeom>
            <a:noFill/>
            <a:ln w="3810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4" name="Text Box 28"/>
            <p:cNvSpPr txBox="1">
              <a:spLocks noChangeArrowheads="1"/>
            </p:cNvSpPr>
            <p:nvPr/>
          </p:nvSpPr>
          <p:spPr bwMode="auto">
            <a:xfrm>
              <a:off x="1241" y="2101"/>
              <a:ext cx="175"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91414" bIns="45707">
              <a:spAutoFit/>
            </a:bodyPr>
            <a:lstStyle>
              <a:lvl1pPr defTabSz="911225">
                <a:defRPr kumimoji="1">
                  <a:solidFill>
                    <a:schemeClr val="tx1"/>
                  </a:solidFill>
                  <a:latin typeface="Arial" pitchFamily="34" charset="0"/>
                  <a:ea typeface="ＭＳ Ｐゴシック" pitchFamily="50" charset="-128"/>
                </a:defRPr>
              </a:lvl1pPr>
              <a:lvl2pPr defTabSz="911225">
                <a:defRPr kumimoji="1">
                  <a:solidFill>
                    <a:schemeClr val="tx1"/>
                  </a:solidFill>
                  <a:latin typeface="Arial" pitchFamily="34" charset="0"/>
                  <a:ea typeface="ＭＳ Ｐゴシック" pitchFamily="50" charset="-128"/>
                </a:defRPr>
              </a:lvl2pPr>
              <a:lvl3pPr marL="911225" defTabSz="911225">
                <a:defRPr kumimoji="1">
                  <a:solidFill>
                    <a:schemeClr val="tx1"/>
                  </a:solidFill>
                  <a:latin typeface="Arial" pitchFamily="34" charset="0"/>
                  <a:ea typeface="ＭＳ Ｐゴシック" pitchFamily="50" charset="-128"/>
                </a:defRPr>
              </a:lvl3pPr>
              <a:lvl4pPr defTabSz="911225">
                <a:defRPr kumimoji="1">
                  <a:solidFill>
                    <a:schemeClr val="tx1"/>
                  </a:solidFill>
                  <a:latin typeface="Arial" pitchFamily="34" charset="0"/>
                  <a:ea typeface="ＭＳ Ｐゴシック" pitchFamily="50" charset="-128"/>
                </a:defRPr>
              </a:lvl4pPr>
              <a:lvl5pPr defTabSz="911225">
                <a:defRPr kumimoji="1">
                  <a:solidFill>
                    <a:schemeClr val="tx1"/>
                  </a:solidFill>
                  <a:latin typeface="Arial" pitchFamily="34" charset="0"/>
                  <a:ea typeface="ＭＳ Ｐゴシック" pitchFamily="50" charset="-128"/>
                </a:defRPr>
              </a:lvl5pPr>
              <a:lvl6pPr defTabSz="911225" fontAlgn="base">
                <a:spcBef>
                  <a:spcPct val="0"/>
                </a:spcBef>
                <a:spcAft>
                  <a:spcPct val="0"/>
                </a:spcAft>
                <a:defRPr kumimoji="1">
                  <a:solidFill>
                    <a:schemeClr val="tx1"/>
                  </a:solidFill>
                  <a:latin typeface="Arial" pitchFamily="34" charset="0"/>
                  <a:ea typeface="ＭＳ Ｐゴシック" pitchFamily="50" charset="-128"/>
                </a:defRPr>
              </a:lvl6pPr>
              <a:lvl7pPr defTabSz="911225" fontAlgn="base">
                <a:spcBef>
                  <a:spcPct val="0"/>
                </a:spcBef>
                <a:spcAft>
                  <a:spcPct val="0"/>
                </a:spcAft>
                <a:defRPr kumimoji="1">
                  <a:solidFill>
                    <a:schemeClr val="tx1"/>
                  </a:solidFill>
                  <a:latin typeface="Arial" pitchFamily="34" charset="0"/>
                  <a:ea typeface="ＭＳ Ｐゴシック" pitchFamily="50" charset="-128"/>
                </a:defRPr>
              </a:lvl7pPr>
              <a:lvl8pPr defTabSz="911225" fontAlgn="base">
                <a:spcBef>
                  <a:spcPct val="0"/>
                </a:spcBef>
                <a:spcAft>
                  <a:spcPct val="0"/>
                </a:spcAft>
                <a:defRPr kumimoji="1">
                  <a:solidFill>
                    <a:schemeClr val="tx1"/>
                  </a:solidFill>
                  <a:latin typeface="Arial" pitchFamily="34" charset="0"/>
                  <a:ea typeface="ＭＳ Ｐゴシック" pitchFamily="50" charset="-128"/>
                </a:defRPr>
              </a:lvl8pPr>
              <a:lvl9pPr defTabSz="91122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r>
                <a:rPr lang="en-US" altLang="ja-JP" sz="2200" b="1" dirty="0">
                  <a:solidFill>
                    <a:srgbClr val="000000"/>
                  </a:solidFill>
                  <a:latin typeface="Helvetica" pitchFamily="34" charset="0"/>
                </a:rPr>
                <a:t>t</a:t>
              </a:r>
            </a:p>
          </p:txBody>
        </p:sp>
        <p:sp>
          <p:nvSpPr>
            <p:cNvPr id="14365" name="AutoShape 29"/>
            <p:cNvSpPr>
              <a:spLocks/>
            </p:cNvSpPr>
            <p:nvPr/>
          </p:nvSpPr>
          <p:spPr bwMode="auto">
            <a:xfrm>
              <a:off x="705" y="1976"/>
              <a:ext cx="83" cy="700"/>
            </a:xfrm>
            <a:prstGeom prst="leftBracket">
              <a:avLst>
                <a:gd name="adj" fmla="val 70281"/>
              </a:avLst>
            </a:prstGeom>
            <a:noFill/>
            <a:ln w="9525">
              <a:solidFill>
                <a:srgbClr val="0000FF"/>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6" name="Text Box 30"/>
            <p:cNvSpPr txBox="1">
              <a:spLocks noChangeArrowheads="1"/>
            </p:cNvSpPr>
            <p:nvPr/>
          </p:nvSpPr>
          <p:spPr bwMode="auto">
            <a:xfrm>
              <a:off x="336" y="2140"/>
              <a:ext cx="411" cy="36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algn="ctr" eaLnBrk="0" hangingPunct="0">
                <a:spcBef>
                  <a:spcPct val="50000"/>
                </a:spcBef>
              </a:pPr>
              <a:r>
                <a:rPr kumimoji="0" lang="en-US" altLang="ja-JP" sz="3300" b="1">
                  <a:solidFill>
                    <a:srgbClr val="0000FF"/>
                  </a:solidFill>
                  <a:latin typeface="Times" pitchFamily="18" charset="0"/>
                </a:rPr>
                <a:t>B</a:t>
              </a:r>
              <a:r>
                <a:rPr kumimoji="0" lang="en-US" altLang="ja-JP" sz="3300" b="1" baseline="30000">
                  <a:solidFill>
                    <a:srgbClr val="0000FF"/>
                  </a:solidFill>
                  <a:latin typeface="Times" pitchFamily="18" charset="0"/>
                </a:rPr>
                <a:t>0</a:t>
              </a:r>
            </a:p>
          </p:txBody>
        </p:sp>
        <p:sp>
          <p:nvSpPr>
            <p:cNvPr id="14367" name="AutoShape 31"/>
            <p:cNvSpPr>
              <a:spLocks/>
            </p:cNvSpPr>
            <p:nvPr/>
          </p:nvSpPr>
          <p:spPr bwMode="auto">
            <a:xfrm>
              <a:off x="2229" y="2469"/>
              <a:ext cx="81" cy="411"/>
            </a:xfrm>
            <a:prstGeom prst="rightBracket">
              <a:avLst>
                <a:gd name="adj" fmla="val 42284"/>
              </a:avLst>
            </a:prstGeom>
            <a:noFill/>
            <a:ln w="9525">
              <a:solidFill>
                <a:srgbClr val="FF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8" name="Text Box 32"/>
            <p:cNvSpPr txBox="1">
              <a:spLocks noChangeArrowheads="1"/>
            </p:cNvSpPr>
            <p:nvPr/>
          </p:nvSpPr>
          <p:spPr bwMode="auto">
            <a:xfrm>
              <a:off x="2269" y="2469"/>
              <a:ext cx="659" cy="36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algn="ctr" eaLnBrk="0" hangingPunct="0">
                <a:spcBef>
                  <a:spcPct val="50000"/>
                </a:spcBef>
              </a:pPr>
              <a:r>
                <a:rPr kumimoji="0" lang="en-US" altLang="ja-JP" sz="3300" b="1" i="1">
                  <a:solidFill>
                    <a:srgbClr val="FF0000"/>
                  </a:solidFill>
                  <a:latin typeface="Times" pitchFamily="18" charset="0"/>
                </a:rPr>
                <a:t>K</a:t>
              </a:r>
              <a:r>
                <a:rPr kumimoji="0" lang="en-US" altLang="ja-JP" sz="3300" b="1" i="1" baseline="30000">
                  <a:solidFill>
                    <a:srgbClr val="FF0000"/>
                  </a:solidFill>
                  <a:latin typeface="Times" pitchFamily="18" charset="0"/>
                </a:rPr>
                <a:t>0</a:t>
              </a:r>
            </a:p>
          </p:txBody>
        </p:sp>
        <p:sp>
          <p:nvSpPr>
            <p:cNvPr id="14369" name="Text Box 33"/>
            <p:cNvSpPr txBox="1">
              <a:spLocks noChangeArrowheads="1"/>
            </p:cNvSpPr>
            <p:nvPr/>
          </p:nvSpPr>
          <p:spPr bwMode="auto">
            <a:xfrm>
              <a:off x="2311" y="1976"/>
              <a:ext cx="824" cy="36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30" tIns="41465" rIns="82930" bIns="41465">
              <a:spAutoFit/>
            </a:bodyPr>
            <a:lstStyle>
              <a:lvl1pPr defTabSz="828675">
                <a:defRPr kumimoji="1">
                  <a:solidFill>
                    <a:schemeClr val="tx1"/>
                  </a:solidFill>
                  <a:latin typeface="Arial" pitchFamily="34" charset="0"/>
                  <a:ea typeface="ＭＳ Ｐゴシック" pitchFamily="50" charset="-128"/>
                </a:defRPr>
              </a:lvl1pPr>
              <a:lvl2pPr marL="414338" defTabSz="828675">
                <a:defRPr kumimoji="1">
                  <a:solidFill>
                    <a:schemeClr val="tx1"/>
                  </a:solidFill>
                  <a:latin typeface="Arial" pitchFamily="34" charset="0"/>
                  <a:ea typeface="ＭＳ Ｐゴシック" pitchFamily="50" charset="-128"/>
                </a:defRPr>
              </a:lvl2pPr>
              <a:lvl3pPr marL="828675" defTabSz="828675">
                <a:defRPr kumimoji="1">
                  <a:solidFill>
                    <a:schemeClr val="tx1"/>
                  </a:solidFill>
                  <a:latin typeface="Arial" pitchFamily="34" charset="0"/>
                  <a:ea typeface="ＭＳ Ｐゴシック" pitchFamily="50" charset="-128"/>
                </a:defRPr>
              </a:lvl3pPr>
              <a:lvl4pPr marL="1244600" defTabSz="828675">
                <a:defRPr kumimoji="1">
                  <a:solidFill>
                    <a:schemeClr val="tx1"/>
                  </a:solidFill>
                  <a:latin typeface="Arial" pitchFamily="34" charset="0"/>
                  <a:ea typeface="ＭＳ Ｐゴシック" pitchFamily="50" charset="-128"/>
                </a:defRPr>
              </a:lvl4pPr>
              <a:lvl5pPr marL="1658938" defTabSz="828675">
                <a:defRPr kumimoji="1">
                  <a:solidFill>
                    <a:schemeClr val="tx1"/>
                  </a:solidFill>
                  <a:latin typeface="Arial" pitchFamily="34" charset="0"/>
                  <a:ea typeface="ＭＳ Ｐゴシック" pitchFamily="50" charset="-128"/>
                </a:defRPr>
              </a:lvl5pPr>
              <a:lvl6pPr marL="2116138" defTabSz="828675" fontAlgn="base">
                <a:spcBef>
                  <a:spcPct val="0"/>
                </a:spcBef>
                <a:spcAft>
                  <a:spcPct val="0"/>
                </a:spcAft>
                <a:defRPr kumimoji="1">
                  <a:solidFill>
                    <a:schemeClr val="tx1"/>
                  </a:solidFill>
                  <a:latin typeface="Arial" pitchFamily="34" charset="0"/>
                  <a:ea typeface="ＭＳ Ｐゴシック" pitchFamily="50" charset="-128"/>
                </a:defRPr>
              </a:lvl6pPr>
              <a:lvl7pPr marL="2573338" defTabSz="828675" fontAlgn="base">
                <a:spcBef>
                  <a:spcPct val="0"/>
                </a:spcBef>
                <a:spcAft>
                  <a:spcPct val="0"/>
                </a:spcAft>
                <a:defRPr kumimoji="1">
                  <a:solidFill>
                    <a:schemeClr val="tx1"/>
                  </a:solidFill>
                  <a:latin typeface="Arial" pitchFamily="34" charset="0"/>
                  <a:ea typeface="ＭＳ Ｐゴシック" pitchFamily="50" charset="-128"/>
                </a:defRPr>
              </a:lvl7pPr>
              <a:lvl8pPr marL="3030538" defTabSz="828675" fontAlgn="base">
                <a:spcBef>
                  <a:spcPct val="0"/>
                </a:spcBef>
                <a:spcAft>
                  <a:spcPct val="0"/>
                </a:spcAft>
                <a:defRPr kumimoji="1">
                  <a:solidFill>
                    <a:schemeClr val="tx1"/>
                  </a:solidFill>
                  <a:latin typeface="Arial" pitchFamily="34" charset="0"/>
                  <a:ea typeface="ＭＳ Ｐゴシック" pitchFamily="50" charset="-128"/>
                </a:defRPr>
              </a:lvl8pPr>
              <a:lvl9pPr marL="3487738" defTabSz="82867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spcBef>
                  <a:spcPct val="50000"/>
                </a:spcBef>
              </a:pPr>
              <a:r>
                <a:rPr kumimoji="0" lang="en-US" altLang="ja-JP" sz="3300" b="1" i="1">
                  <a:solidFill>
                    <a:srgbClr val="FF0000"/>
                  </a:solidFill>
                  <a:latin typeface="Symbol" pitchFamily="18" charset="2"/>
                </a:rPr>
                <a:t>f</a:t>
              </a:r>
              <a:r>
                <a:rPr kumimoji="0" lang="en-US" altLang="ja-JP" sz="3300" b="1" i="1">
                  <a:solidFill>
                    <a:srgbClr val="FF0000"/>
                  </a:solidFill>
                  <a:latin typeface="Times" pitchFamily="18" charset="0"/>
                </a:rPr>
                <a:t>, </a:t>
              </a:r>
              <a:r>
                <a:rPr kumimoji="0" lang="en-US" altLang="ja-JP" sz="3300" b="1" i="1">
                  <a:solidFill>
                    <a:srgbClr val="FF0000"/>
                  </a:solidFill>
                  <a:latin typeface="Symbol" pitchFamily="18" charset="2"/>
                </a:rPr>
                <a:t>h</a:t>
              </a:r>
              <a:r>
                <a:rPr kumimoji="0" lang="en-US" altLang="ja-JP" sz="3300" b="1" i="1">
                  <a:solidFill>
                    <a:srgbClr val="FF0000"/>
                  </a:solidFill>
                  <a:latin typeface="Times" pitchFamily="18" charset="0"/>
                </a:rPr>
                <a:t>’...</a:t>
              </a:r>
            </a:p>
          </p:txBody>
        </p:sp>
        <p:sp>
          <p:nvSpPr>
            <p:cNvPr id="14370" name="AutoShape 34"/>
            <p:cNvSpPr>
              <a:spLocks/>
            </p:cNvSpPr>
            <p:nvPr/>
          </p:nvSpPr>
          <p:spPr bwMode="auto">
            <a:xfrm>
              <a:off x="2229" y="1976"/>
              <a:ext cx="81" cy="411"/>
            </a:xfrm>
            <a:prstGeom prst="rightBracket">
              <a:avLst>
                <a:gd name="adj" fmla="val 42284"/>
              </a:avLst>
            </a:prstGeom>
            <a:noFill/>
            <a:ln w="9525">
              <a:solidFill>
                <a:srgbClr val="FF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71" name="Text Box 35"/>
            <p:cNvSpPr txBox="1">
              <a:spLocks noChangeArrowheads="1"/>
            </p:cNvSpPr>
            <p:nvPr/>
          </p:nvSpPr>
          <p:spPr bwMode="auto">
            <a:xfrm>
              <a:off x="1282" y="1771"/>
              <a:ext cx="257"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91414" bIns="45707">
              <a:spAutoFit/>
            </a:bodyPr>
            <a:lstStyle>
              <a:lvl1pPr defTabSz="911225">
                <a:defRPr kumimoji="1">
                  <a:solidFill>
                    <a:schemeClr val="tx1"/>
                  </a:solidFill>
                  <a:latin typeface="Arial" pitchFamily="34" charset="0"/>
                  <a:ea typeface="ＭＳ Ｐゴシック" pitchFamily="50" charset="-128"/>
                </a:defRPr>
              </a:lvl1pPr>
              <a:lvl2pPr defTabSz="911225">
                <a:defRPr kumimoji="1">
                  <a:solidFill>
                    <a:schemeClr val="tx1"/>
                  </a:solidFill>
                  <a:latin typeface="Arial" pitchFamily="34" charset="0"/>
                  <a:ea typeface="ＭＳ Ｐゴシック" pitchFamily="50" charset="-128"/>
                </a:defRPr>
              </a:lvl2pPr>
              <a:lvl3pPr marL="911225" defTabSz="911225">
                <a:defRPr kumimoji="1">
                  <a:solidFill>
                    <a:schemeClr val="tx1"/>
                  </a:solidFill>
                  <a:latin typeface="Arial" pitchFamily="34" charset="0"/>
                  <a:ea typeface="ＭＳ Ｐゴシック" pitchFamily="50" charset="-128"/>
                </a:defRPr>
              </a:lvl3pPr>
              <a:lvl4pPr defTabSz="911225">
                <a:defRPr kumimoji="1">
                  <a:solidFill>
                    <a:schemeClr val="tx1"/>
                  </a:solidFill>
                  <a:latin typeface="Arial" pitchFamily="34" charset="0"/>
                  <a:ea typeface="ＭＳ Ｐゴシック" pitchFamily="50" charset="-128"/>
                </a:defRPr>
              </a:lvl4pPr>
              <a:lvl5pPr defTabSz="911225">
                <a:defRPr kumimoji="1">
                  <a:solidFill>
                    <a:schemeClr val="tx1"/>
                  </a:solidFill>
                  <a:latin typeface="Arial" pitchFamily="34" charset="0"/>
                  <a:ea typeface="ＭＳ Ｐゴシック" pitchFamily="50" charset="-128"/>
                </a:defRPr>
              </a:lvl5pPr>
              <a:lvl6pPr defTabSz="911225" fontAlgn="base">
                <a:spcBef>
                  <a:spcPct val="0"/>
                </a:spcBef>
                <a:spcAft>
                  <a:spcPct val="0"/>
                </a:spcAft>
                <a:defRPr kumimoji="1">
                  <a:solidFill>
                    <a:schemeClr val="tx1"/>
                  </a:solidFill>
                  <a:latin typeface="Arial" pitchFamily="34" charset="0"/>
                  <a:ea typeface="ＭＳ Ｐゴシック" pitchFamily="50" charset="-128"/>
                </a:defRPr>
              </a:lvl6pPr>
              <a:lvl7pPr defTabSz="911225" fontAlgn="base">
                <a:spcBef>
                  <a:spcPct val="0"/>
                </a:spcBef>
                <a:spcAft>
                  <a:spcPct val="0"/>
                </a:spcAft>
                <a:defRPr kumimoji="1">
                  <a:solidFill>
                    <a:schemeClr val="tx1"/>
                  </a:solidFill>
                  <a:latin typeface="Arial" pitchFamily="34" charset="0"/>
                  <a:ea typeface="ＭＳ Ｐゴシック" pitchFamily="50" charset="-128"/>
                </a:defRPr>
              </a:lvl7pPr>
              <a:lvl8pPr defTabSz="911225" fontAlgn="base">
                <a:spcBef>
                  <a:spcPct val="0"/>
                </a:spcBef>
                <a:spcAft>
                  <a:spcPct val="0"/>
                </a:spcAft>
                <a:defRPr kumimoji="1">
                  <a:solidFill>
                    <a:schemeClr val="tx1"/>
                  </a:solidFill>
                  <a:latin typeface="Arial" pitchFamily="34" charset="0"/>
                  <a:ea typeface="ＭＳ Ｐゴシック" pitchFamily="50" charset="-128"/>
                </a:defRPr>
              </a:lvl8pPr>
              <a:lvl9pPr defTabSz="911225" fontAlgn="base">
                <a:spcBef>
                  <a:spcPct val="0"/>
                </a:spcBef>
                <a:spcAft>
                  <a:spcPct val="0"/>
                </a:spcAft>
                <a:defRPr kumimoji="1">
                  <a:solidFill>
                    <a:schemeClr val="tx1"/>
                  </a:solidFill>
                  <a:latin typeface="Arial" pitchFamily="34" charset="0"/>
                  <a:ea typeface="ＭＳ Ｐゴシック" pitchFamily="50" charset="-128"/>
                </a:defRPr>
              </a:lvl9pPr>
            </a:lstStyle>
            <a:p>
              <a:pPr eaLnBrk="0" hangingPunct="0"/>
              <a:r>
                <a:rPr lang="en-US" altLang="ja-JP" sz="2200" b="1">
                  <a:solidFill>
                    <a:srgbClr val="000000"/>
                  </a:solidFill>
                  <a:latin typeface="Helvetica" pitchFamily="34" charset="0"/>
                </a:rPr>
                <a:t>w</a:t>
              </a:r>
            </a:p>
          </p:txBody>
        </p:sp>
      </p:grpSp>
      <p:graphicFrame>
        <p:nvGraphicFramePr>
          <p:cNvPr id="14409" name="Object 73"/>
          <p:cNvGraphicFramePr>
            <a:graphicFrameLocks noChangeAspect="1"/>
          </p:cNvGraphicFramePr>
          <p:nvPr>
            <p:extLst>
              <p:ext uri="{D42A27DB-BD31-4B8C-83A1-F6EECF244321}">
                <p14:modId xmlns:p14="http://schemas.microsoft.com/office/powerpoint/2010/main" val="3466008211"/>
              </p:ext>
            </p:extLst>
          </p:nvPr>
        </p:nvGraphicFramePr>
        <p:xfrm>
          <a:off x="422399" y="3523134"/>
          <a:ext cx="2560637" cy="560388"/>
        </p:xfrm>
        <a:graphic>
          <a:graphicData uri="http://schemas.openxmlformats.org/presentationml/2006/ole">
            <mc:AlternateContent xmlns:mc="http://schemas.openxmlformats.org/markup-compatibility/2006">
              <mc:Choice xmlns:v="urn:schemas-microsoft-com:vml" Requires="v">
                <p:oleObj spid="_x0000_s12813" name="Equation" r:id="rId5" imgW="1104900" imgH="241300" progId="">
                  <p:embed/>
                </p:oleObj>
              </mc:Choice>
              <mc:Fallback>
                <p:oleObj name="Equation" r:id="rId5" imgW="1104900" imgH="2413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399" y="3523134"/>
                        <a:ext cx="2560637"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418" name="AutoShape 82"/>
          <p:cNvSpPr>
            <a:spLocks noChangeArrowheads="1"/>
          </p:cNvSpPr>
          <p:nvPr/>
        </p:nvSpPr>
        <p:spPr bwMode="auto">
          <a:xfrm>
            <a:off x="5364088" y="1889449"/>
            <a:ext cx="2664296" cy="864096"/>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endParaRPr lang="ja-JP" altLang="en-US"/>
          </a:p>
        </p:txBody>
      </p:sp>
      <mc:AlternateContent xmlns:mc="http://schemas.openxmlformats.org/markup-compatibility/2006">
        <mc:Choice xmlns:a14="http://schemas.microsoft.com/office/drawing/2010/main" Requires="a14">
          <p:sp>
            <p:nvSpPr>
              <p:cNvPr id="2" name="テキスト ボックス 1"/>
              <p:cNvSpPr txBox="1"/>
              <p:nvPr/>
            </p:nvSpPr>
            <p:spPr>
              <a:xfrm>
                <a:off x="5364089" y="1889449"/>
                <a:ext cx="2448271" cy="822469"/>
              </a:xfrm>
              <a:prstGeom prst="rect">
                <a:avLst/>
              </a:prstGeom>
              <a:noFill/>
            </p:spPr>
            <p:txBody>
              <a:bodyPr wrap="square" rtlCol="0">
                <a:spAutoFit/>
              </a:bodyPr>
              <a:lstStyle/>
              <a:p>
                <a:r>
                  <a:rPr kumimoji="1" lang="en-US" altLang="ja-JP" sz="2400" b="0" i="1" dirty="0" smtClean="0">
                    <a:latin typeface="Cambria Math"/>
                  </a:rPr>
                  <a:t>  </a:t>
                </a:r>
                <a14:m>
                  <m:oMath xmlns:m="http://schemas.openxmlformats.org/officeDocument/2006/math">
                    <m:r>
                      <a:rPr kumimoji="1" lang="en-US" altLang="ja-JP" sz="2400" b="0" i="1" dirty="0" smtClean="0">
                        <a:latin typeface="Cambria Math"/>
                        <a:ea typeface="Cambria Math"/>
                      </a:rPr>
                      <m:t>𝐴</m:t>
                    </m:r>
                    <m:r>
                      <a:rPr kumimoji="1" lang="en-US" altLang="ja-JP" sz="2400" b="0" i="1" dirty="0" smtClean="0">
                        <a:latin typeface="Cambria Math"/>
                        <a:ea typeface="Cambria Math"/>
                      </a:rPr>
                      <m:t>≈0</m:t>
                    </m:r>
                  </m:oMath>
                </a14:m>
                <a:endParaRPr kumimoji="1" lang="en-US" altLang="ja-JP" sz="2400" b="0" i="1" dirty="0" smtClean="0">
                  <a:latin typeface="Cambria Math"/>
                  <a:ea typeface="Cambria Math"/>
                </a:endParaRPr>
              </a:p>
              <a:p>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𝑆</m:t>
                      </m:r>
                      <m:r>
                        <a:rPr kumimoji="1" lang="en-US" altLang="ja-JP" sz="2400" b="0" i="1" smtClean="0">
                          <a:latin typeface="Cambria Math"/>
                        </a:rPr>
                        <m:t>=−</m:t>
                      </m:r>
                      <m:r>
                        <m:rPr>
                          <m:nor/>
                        </m:rPr>
                        <a:rPr lang="en-US" altLang="ja-JP" sz="2400">
                          <a:latin typeface="Symbol" pitchFamily="18" charset="2"/>
                        </a:rPr>
                        <m:t>x</m:t>
                      </m:r>
                      <m:r>
                        <m:rPr>
                          <m:nor/>
                        </m:rPr>
                        <a:rPr lang="en-US" altLang="ja-JP" sz="2400" baseline="-25000">
                          <a:latin typeface="Cambria Math"/>
                        </a:rPr>
                        <m:t>f</m:t>
                      </m:r>
                      <m:func>
                        <m:funcPr>
                          <m:ctrlPr>
                            <a:rPr kumimoji="1" lang="en-US" altLang="ja-JP" sz="2400" b="0" i="1" smtClean="0">
                              <a:latin typeface="Cambria Math"/>
                            </a:rPr>
                          </m:ctrlPr>
                        </m:funcPr>
                        <m:fName>
                          <m:r>
                            <m:rPr>
                              <m:sty m:val="p"/>
                            </m:rPr>
                            <a:rPr kumimoji="1" lang="en-US" altLang="ja-JP" sz="2400" b="0" i="0" smtClean="0">
                              <a:latin typeface="Cambria Math"/>
                            </a:rPr>
                            <m:t>sin</m:t>
                          </m:r>
                        </m:fName>
                        <m:e>
                          <m:r>
                            <a:rPr kumimoji="1" lang="en-US" altLang="ja-JP" sz="2400" b="0" i="1" smtClean="0">
                              <a:latin typeface="Cambria Math"/>
                            </a:rPr>
                            <m:t>2</m:t>
                          </m:r>
                          <m:sSub>
                            <m:sSubPr>
                              <m:ctrlPr>
                                <a:rPr kumimoji="1" lang="en-US" altLang="ja-JP" sz="2400" b="0" i="1" smtClean="0">
                                  <a:latin typeface="Cambria Math"/>
                                </a:rPr>
                              </m:ctrlPr>
                            </m:sSubPr>
                            <m:e>
                              <m:r>
                                <a:rPr lang="ja-JP" altLang="en-US" sz="2400" i="1">
                                  <a:latin typeface="Cambria Math"/>
                                </a:rPr>
                                <m:t>𝜑</m:t>
                              </m:r>
                            </m:e>
                            <m:sub>
                              <m:r>
                                <a:rPr kumimoji="1" lang="en-US" altLang="ja-JP" sz="2400" b="0" i="1" smtClean="0">
                                  <a:latin typeface="Cambria Math"/>
                                </a:rPr>
                                <m:t>1</m:t>
                              </m:r>
                            </m:sub>
                          </m:sSub>
                        </m:e>
                      </m:func>
                    </m:oMath>
                  </m:oMathPara>
                </a14:m>
                <a:endParaRPr kumimoji="1" lang="en-US" altLang="ja-JP" sz="2400" baseline="-25000" dirty="0" smtClean="0"/>
              </a:p>
            </p:txBody>
          </p:sp>
        </mc:Choice>
        <mc:Fallback>
          <p:sp>
            <p:nvSpPr>
              <p:cNvPr id="2" name="テキスト ボックス 1"/>
              <p:cNvSpPr txBox="1">
                <a:spLocks noRot="1" noChangeAspect="1" noMove="1" noResize="1" noEditPoints="1" noAdjustHandles="1" noChangeArrowheads="1" noChangeShapeType="1" noTextEdit="1"/>
              </p:cNvSpPr>
              <p:nvPr/>
            </p:nvSpPr>
            <p:spPr>
              <a:xfrm>
                <a:off x="5364089" y="1889449"/>
                <a:ext cx="2448271" cy="822469"/>
              </a:xfrm>
              <a:prstGeom prst="rect">
                <a:avLst/>
              </a:prstGeom>
              <a:blipFill rotWithShape="1">
                <a:blip r:embed="rId7"/>
                <a:stretch>
                  <a:fillRect b="-9630"/>
                </a:stretch>
              </a:blipFill>
            </p:spPr>
            <p:txBody>
              <a:bodyPr/>
              <a:lstStyle/>
              <a:p>
                <a:r>
                  <a:rPr lang="ja-JP" altLang="en-US">
                    <a:noFill/>
                  </a:rPr>
                  <a:t> </a:t>
                </a:r>
              </a:p>
            </p:txBody>
          </p:sp>
        </mc:Fallback>
      </mc:AlternateContent>
      <p:grpSp>
        <p:nvGrpSpPr>
          <p:cNvPr id="4" name="グループ化 3"/>
          <p:cNvGrpSpPr/>
          <p:nvPr/>
        </p:nvGrpSpPr>
        <p:grpSpPr>
          <a:xfrm>
            <a:off x="6156176" y="5822459"/>
            <a:ext cx="2736303" cy="999836"/>
            <a:chOff x="5826299" y="4245682"/>
            <a:chExt cx="1800200" cy="710493"/>
          </a:xfrm>
        </p:grpSpPr>
        <p:sp>
          <p:nvSpPr>
            <p:cNvPr id="14419" name="AutoShape 83"/>
            <p:cNvSpPr>
              <a:spLocks noChangeArrowheads="1"/>
            </p:cNvSpPr>
            <p:nvPr/>
          </p:nvSpPr>
          <p:spPr bwMode="auto">
            <a:xfrm>
              <a:off x="5868144" y="4245682"/>
              <a:ext cx="1758355" cy="710493"/>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endParaRPr lang="ja-JP" altLang="en-US"/>
            </a:p>
          </p:txBody>
        </p:sp>
        <mc:AlternateContent xmlns:mc="http://schemas.openxmlformats.org/markup-compatibility/2006">
          <mc:Choice xmlns:a14="http://schemas.microsoft.com/office/drawing/2010/main" Requires="a14">
            <p:sp>
              <p:nvSpPr>
                <p:cNvPr id="80" name="テキスト ボックス 79"/>
                <p:cNvSpPr txBox="1"/>
                <p:nvPr/>
              </p:nvSpPr>
              <p:spPr>
                <a:xfrm>
                  <a:off x="5826299" y="4293096"/>
                  <a:ext cx="1705453" cy="584454"/>
                </a:xfrm>
                <a:prstGeom prst="rect">
                  <a:avLst/>
                </a:prstGeom>
                <a:noFill/>
              </p:spPr>
              <p:txBody>
                <a:bodyPr wrap="square" rtlCol="0">
                  <a:spAutoFit/>
                </a:bodyPr>
                <a:lstStyle/>
                <a:p>
                  <a:r>
                    <a:rPr kumimoji="1" lang="en-US" altLang="ja-JP" sz="2400" b="0" i="1" dirty="0" smtClean="0">
                      <a:latin typeface="Cambria Math"/>
                    </a:rPr>
                    <a:t>   </a:t>
                  </a:r>
                  <a14:m>
                    <m:oMath xmlns:m="http://schemas.openxmlformats.org/officeDocument/2006/math">
                      <m:r>
                        <a:rPr kumimoji="1" lang="en-US" altLang="ja-JP" sz="2400" b="0" i="1" dirty="0" smtClean="0">
                          <a:latin typeface="Cambria Math"/>
                          <a:ea typeface="Cambria Math"/>
                        </a:rPr>
                        <m:t>𝐴</m:t>
                      </m:r>
                      <m:r>
                        <a:rPr kumimoji="1" lang="en-US" altLang="ja-JP" sz="2400" b="0" i="1" dirty="0" smtClean="0">
                          <a:latin typeface="Cambria Math"/>
                          <a:ea typeface="Cambria Math"/>
                        </a:rPr>
                        <m:t>≈0</m:t>
                      </m:r>
                    </m:oMath>
                  </a14:m>
                  <a:endParaRPr kumimoji="1" lang="en-US" altLang="ja-JP" sz="2400" b="0" i="1" dirty="0" smtClean="0">
                    <a:latin typeface="Cambria Math"/>
                    <a:ea typeface="Cambria Math"/>
                  </a:endParaRPr>
                </a:p>
                <a:p>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𝑆</m:t>
                        </m:r>
                        <m:r>
                          <a:rPr kumimoji="1" lang="en-US" altLang="ja-JP" sz="2400" b="0" i="1" dirty="0" smtClean="0">
                            <a:solidFill>
                              <a:srgbClr val="FF0000"/>
                            </a:solidFill>
                            <a:latin typeface="Cambria Math"/>
                            <a:ea typeface="Cambria Math"/>
                          </a:rPr>
                          <m:t>≠</m:t>
                        </m:r>
                        <m:r>
                          <a:rPr kumimoji="1" lang="en-US" altLang="ja-JP" sz="2400" b="0" i="1" smtClean="0">
                            <a:latin typeface="Cambria Math"/>
                          </a:rPr>
                          <m:t>−</m:t>
                        </m:r>
                        <m:r>
                          <m:rPr>
                            <m:nor/>
                          </m:rPr>
                          <a:rPr lang="en-US" altLang="ja-JP" sz="2400">
                            <a:latin typeface="Symbol" pitchFamily="18" charset="2"/>
                          </a:rPr>
                          <m:t>x</m:t>
                        </m:r>
                        <m:r>
                          <m:rPr>
                            <m:nor/>
                          </m:rPr>
                          <a:rPr lang="en-US" altLang="ja-JP" sz="2400" baseline="-25000">
                            <a:latin typeface="Cambria Math"/>
                          </a:rPr>
                          <m:t>f</m:t>
                        </m:r>
                        <m:func>
                          <m:funcPr>
                            <m:ctrlPr>
                              <a:rPr kumimoji="1" lang="en-US" altLang="ja-JP" sz="2400" b="0" i="1" smtClean="0">
                                <a:latin typeface="Cambria Math"/>
                              </a:rPr>
                            </m:ctrlPr>
                          </m:funcPr>
                          <m:fName>
                            <m:r>
                              <m:rPr>
                                <m:sty m:val="p"/>
                              </m:rPr>
                              <a:rPr kumimoji="1" lang="en-US" altLang="ja-JP" sz="2400" b="0" i="0" smtClean="0">
                                <a:latin typeface="Cambria Math"/>
                              </a:rPr>
                              <m:t>sin</m:t>
                            </m:r>
                          </m:fName>
                          <m:e>
                            <m:r>
                              <a:rPr kumimoji="1" lang="en-US" altLang="ja-JP" sz="2400" b="0" i="1" smtClean="0">
                                <a:latin typeface="Cambria Math"/>
                              </a:rPr>
                              <m:t>2</m:t>
                            </m:r>
                            <m:sSub>
                              <m:sSubPr>
                                <m:ctrlPr>
                                  <a:rPr lang="en-US" altLang="ja-JP" sz="2400" i="1">
                                    <a:latin typeface="Cambria Math"/>
                                  </a:rPr>
                                </m:ctrlPr>
                              </m:sSubPr>
                              <m:e>
                                <m:r>
                                  <m:rPr>
                                    <m:sty m:val="p"/>
                                  </m:rPr>
                                  <a:rPr lang="ja-JP" altLang="en-US" sz="2400">
                                    <a:latin typeface="Cambria Math"/>
                                  </a:rPr>
                                  <m:t>φ</m:t>
                                </m:r>
                              </m:e>
                              <m:sub>
                                <m:r>
                                  <a:rPr lang="en-US" altLang="ja-JP" sz="2400" i="1">
                                    <a:latin typeface="Cambria Math"/>
                                  </a:rPr>
                                  <m:t>1</m:t>
                                </m:r>
                              </m:sub>
                            </m:sSub>
                          </m:e>
                        </m:func>
                      </m:oMath>
                    </m:oMathPara>
                  </a14:m>
                  <a:endParaRPr kumimoji="1" lang="en-US" altLang="ja-JP" sz="2400" baseline="-25000" dirty="0" smtClean="0"/>
                </a:p>
              </p:txBody>
            </p:sp>
          </mc:Choice>
          <mc:Fallback>
            <p:sp>
              <p:nvSpPr>
                <p:cNvPr id="80" name="テキスト ボックス 79"/>
                <p:cNvSpPr txBox="1">
                  <a:spLocks noRot="1" noChangeAspect="1" noMove="1" noResize="1" noEditPoints="1" noAdjustHandles="1" noChangeArrowheads="1" noChangeShapeType="1" noTextEdit="1"/>
                </p:cNvSpPr>
                <p:nvPr/>
              </p:nvSpPr>
              <p:spPr>
                <a:xfrm>
                  <a:off x="5826299" y="4293096"/>
                  <a:ext cx="1705453" cy="584454"/>
                </a:xfrm>
                <a:prstGeom prst="rect">
                  <a:avLst/>
                </a:prstGeom>
                <a:blipFill rotWithShape="1">
                  <a:blip r:embed="rId8"/>
                  <a:stretch>
                    <a:fillRect b="-9630"/>
                  </a:stretch>
                </a:blipFill>
              </p:spPr>
              <p:txBody>
                <a:bodyPr/>
                <a:lstStyle/>
                <a:p>
                  <a:r>
                    <a:rPr lang="ja-JP" altLang="en-US">
                      <a:noFill/>
                    </a:rPr>
                    <a:t> </a:t>
                  </a:r>
                </a:p>
              </p:txBody>
            </p:sp>
          </mc:Fallback>
        </mc:AlternateContent>
      </p:grpSp>
      <p:pic>
        <p:nvPicPr>
          <p:cNvPr id="75"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721" r="19016"/>
          <a:stretch/>
        </p:blipFill>
        <p:spPr bwMode="auto">
          <a:xfrm>
            <a:off x="5436096" y="4149080"/>
            <a:ext cx="2302327" cy="164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テキスト ボックス 75"/>
          <p:cNvSpPr txBox="1"/>
          <p:nvPr/>
        </p:nvSpPr>
        <p:spPr>
          <a:xfrm>
            <a:off x="5020598" y="4940392"/>
            <a:ext cx="415498" cy="369332"/>
          </a:xfrm>
          <a:prstGeom prst="rect">
            <a:avLst/>
          </a:prstGeom>
          <a:noFill/>
        </p:spPr>
        <p:txBody>
          <a:bodyPr wrap="none" rtlCol="0">
            <a:spAutoFit/>
          </a:bodyPr>
          <a:lstStyle/>
          <a:p>
            <a:r>
              <a:rPr kumimoji="1" lang="ja-JP" altLang="en-US" dirty="0" smtClean="0"/>
              <a:t>＋</a:t>
            </a:r>
            <a:endParaRPr kumimoji="1" lang="ja-JP" altLang="en-US" dirty="0"/>
          </a:p>
        </p:txBody>
      </p:sp>
      <p:sp>
        <p:nvSpPr>
          <p:cNvPr id="78" name="正方形/長方形 77"/>
          <p:cNvSpPr/>
          <p:nvPr/>
        </p:nvSpPr>
        <p:spPr>
          <a:xfrm>
            <a:off x="3995936" y="1340768"/>
            <a:ext cx="1324658" cy="52322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altLang="ja-JP" sz="2800" dirty="0" smtClean="0"/>
              <a:t>NP </a:t>
            </a:r>
            <a:r>
              <a:rPr lang="en-US" altLang="ja-JP" sz="2800" dirty="0"/>
              <a:t>case</a:t>
            </a:r>
            <a:endParaRPr lang="ja-JP" altLang="en-US" sz="2800" dirty="0"/>
          </a:p>
        </p:txBody>
      </p:sp>
    </p:spTree>
    <p:extLst>
      <p:ext uri="{BB962C8B-B14F-4D97-AF65-F5344CB8AC3E}">
        <p14:creationId xmlns:p14="http://schemas.microsoft.com/office/powerpoint/2010/main" val="22738639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378187" y="3632275"/>
            <a:ext cx="8208912" cy="3193588"/>
          </a:xfrm>
          <a:prstGeom prst="roundRect">
            <a:avLst/>
          </a:prstGeom>
        </p:spPr>
        <p:style>
          <a:lnRef idx="2">
            <a:schemeClr val="accent3"/>
          </a:lnRef>
          <a:fillRef idx="1">
            <a:schemeClr val="lt1"/>
          </a:fillRef>
          <a:effectRef idx="0">
            <a:schemeClr val="accent3"/>
          </a:effectRef>
          <a:fontRef idx="minor">
            <a:schemeClr val="dk1"/>
          </a:fontRef>
        </p:style>
        <p:txBody>
          <a:bodyPr rtlCol="0" anchor="t" anchorCtr="0"/>
          <a:lstStyle/>
          <a:p>
            <a:r>
              <a:rPr lang="en-US" altLang="ja-JP" dirty="0" smtClean="0"/>
              <a:t>PRD 82, 073011 (2010) 657MBB</a:t>
            </a:r>
            <a:endParaRPr kumimoji="1" lang="ja-JP" altLang="en-US" dirty="0"/>
          </a:p>
        </p:txBody>
      </p:sp>
      <p:sp>
        <p:nvSpPr>
          <p:cNvPr id="5" name="角丸四角形 4"/>
          <p:cNvSpPr/>
          <p:nvPr/>
        </p:nvSpPr>
        <p:spPr>
          <a:xfrm>
            <a:off x="378187" y="836712"/>
            <a:ext cx="8208912" cy="27686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a:xfrm>
            <a:off x="590872" y="-171400"/>
            <a:ext cx="8229600" cy="1143000"/>
          </a:xfrm>
        </p:spPr>
        <p:txBody>
          <a:bodyPr/>
          <a:lstStyle/>
          <a:p>
            <a:r>
              <a:rPr kumimoji="1" lang="en-US" altLang="ja-JP" dirty="0" smtClean="0"/>
              <a:t>Anomaly in 2003 and now</a:t>
            </a:r>
            <a:endParaRPr kumimoji="1" lang="ja-JP" altLang="en-US" dirty="0"/>
          </a:p>
        </p:txBody>
      </p:sp>
      <p:sp>
        <p:nvSpPr>
          <p:cNvPr id="3" name="スライド番号プレースホルダー 2"/>
          <p:cNvSpPr>
            <a:spLocks noGrp="1"/>
          </p:cNvSpPr>
          <p:nvPr>
            <p:ph type="sldNum" sz="quarter" idx="11"/>
          </p:nvPr>
        </p:nvSpPr>
        <p:spPr/>
        <p:txBody>
          <a:bodyPr/>
          <a:lstStyle/>
          <a:p>
            <a:pPr algn="r"/>
            <a:fld id="{D4C49B74-5DB2-4B03-B1D2-7F6A3C51C318}" type="slidenum">
              <a:rPr lang="en-US" smtClean="0">
                <a:solidFill>
                  <a:prstClr val="black"/>
                </a:solidFill>
              </a:rPr>
              <a:pPr algn="r"/>
              <a:t>34</a:t>
            </a:fld>
            <a:endParaRPr lang="en-US">
              <a:solidFill>
                <a:prstClr val="black"/>
              </a:solidFill>
            </a:endParaRPr>
          </a:p>
        </p:txBody>
      </p:sp>
      <p:pic>
        <p:nvPicPr>
          <p:cNvPr id="3348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3365" b="23701"/>
          <a:stretch/>
        </p:blipFill>
        <p:spPr bwMode="auto">
          <a:xfrm>
            <a:off x="1043608" y="1575161"/>
            <a:ext cx="2799330" cy="1994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1059724" y="889777"/>
            <a:ext cx="283553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dirty="0" smtClean="0">
                <a:solidFill>
                  <a:srgbClr val="0000FF"/>
                </a:solidFill>
              </a:rPr>
              <a:t>Blue line</a:t>
            </a:r>
            <a:r>
              <a:rPr kumimoji="1" lang="ja-JP" altLang="en-US" dirty="0" smtClean="0">
                <a:solidFill>
                  <a:srgbClr val="0000FF"/>
                </a:solidFill>
              </a:rPr>
              <a:t>：</a:t>
            </a:r>
            <a:r>
              <a:rPr kumimoji="1" lang="en-US" altLang="ja-JP" dirty="0" smtClean="0">
                <a:solidFill>
                  <a:srgbClr val="0000FF"/>
                </a:solidFill>
              </a:rPr>
              <a:t>fitted</a:t>
            </a:r>
            <a:endParaRPr kumimoji="1" lang="en-US" altLang="ja-JP" dirty="0" smtClean="0">
              <a:solidFill>
                <a:srgbClr val="0000FF"/>
              </a:solidFill>
            </a:endParaRPr>
          </a:p>
          <a:p>
            <a:r>
              <a:rPr lang="en-US" altLang="ja-JP" dirty="0" smtClean="0"/>
              <a:t>Black dashed line</a:t>
            </a:r>
            <a:r>
              <a:rPr lang="ja-JP" altLang="en-US" dirty="0" smtClean="0"/>
              <a:t>：</a:t>
            </a:r>
            <a:r>
              <a:rPr lang="en-US" altLang="ja-JP" dirty="0" smtClean="0"/>
              <a:t>sin2</a:t>
            </a:r>
            <a:r>
              <a:rPr lang="en-US" altLang="ja-JP" dirty="0" smtClean="0">
                <a:latin typeface="Symbol" pitchFamily="18" charset="2"/>
              </a:rPr>
              <a:t>f</a:t>
            </a:r>
            <a:r>
              <a:rPr lang="en-US" altLang="ja-JP" baseline="-25000" dirty="0" smtClean="0"/>
              <a:t>1</a:t>
            </a:r>
            <a:endParaRPr kumimoji="1" lang="ja-JP" altLang="en-US" baseline="-250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4923" y="3708067"/>
            <a:ext cx="2729042" cy="308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48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8257" y="980728"/>
            <a:ext cx="3675708" cy="2194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886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t="25515"/>
          <a:stretch/>
        </p:blipFill>
        <p:spPr bwMode="auto">
          <a:xfrm>
            <a:off x="1051157" y="4206763"/>
            <a:ext cx="3304819" cy="2606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4355976" y="5733256"/>
            <a:ext cx="3168352"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ja-JP" dirty="0"/>
              <a:t>The discrepancy has become</a:t>
            </a:r>
          </a:p>
          <a:p>
            <a:r>
              <a:rPr lang="en-US" altLang="ja-JP" dirty="0"/>
              <a:t>less significant with more data, </a:t>
            </a:r>
            <a:endParaRPr lang="en-US" altLang="ja-JP" dirty="0" smtClean="0"/>
          </a:p>
          <a:p>
            <a:r>
              <a:rPr lang="en-US" altLang="ja-JP" dirty="0" smtClean="0"/>
              <a:t>but </a:t>
            </a:r>
            <a:r>
              <a:rPr lang="en-US" altLang="ja-JP" dirty="0"/>
              <a:t>is still statistically limited.</a:t>
            </a:r>
            <a:endParaRPr lang="ja-JP" altLang="en-US" dirty="0"/>
          </a:p>
        </p:txBody>
      </p:sp>
    </p:spTree>
    <p:extLst>
      <p:ext uri="{BB962C8B-B14F-4D97-AF65-F5344CB8AC3E}">
        <p14:creationId xmlns:p14="http://schemas.microsoft.com/office/powerpoint/2010/main" val="304695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p:txBody>
          <a:bodyPr lIns="82945" tIns="41473" rIns="82945" bIns="41473"/>
          <a:lstStyle/>
          <a:p>
            <a:r>
              <a:rPr lang="en-US" altLang="ja-JP" dirty="0" smtClean="0">
                <a:solidFill>
                  <a:schemeClr val="tx1"/>
                </a:solidFill>
                <a:cs typeface="Arial Unicode MS" pitchFamily="50" charset="-128"/>
              </a:rPr>
              <a:t>A</a:t>
            </a:r>
            <a:r>
              <a:rPr lang="en-US" altLang="ja-JP" baseline="-25000" dirty="0" smtClean="0">
                <a:solidFill>
                  <a:schemeClr val="tx1"/>
                </a:solidFill>
                <a:cs typeface="Arial Unicode MS" pitchFamily="50" charset="-128"/>
              </a:rPr>
              <a:t>CP</a:t>
            </a:r>
            <a:r>
              <a:rPr lang="en-US" altLang="ja-JP" dirty="0" smtClean="0">
                <a:solidFill>
                  <a:schemeClr val="tx1"/>
                </a:solidFill>
                <a:cs typeface="Arial Unicode MS" pitchFamily="50" charset="-128"/>
              </a:rPr>
              <a:t> in </a:t>
            </a:r>
            <a:r>
              <a:rPr lang="en-US" altLang="ja-JP" dirty="0" err="1" smtClean="0">
                <a:solidFill>
                  <a:schemeClr val="tx1"/>
                </a:solidFill>
                <a:cs typeface="Arial Unicode MS" pitchFamily="50" charset="-128"/>
              </a:rPr>
              <a:t>b</a:t>
            </a:r>
            <a:r>
              <a:rPr lang="en-US" altLang="ja-JP" dirty="0" err="1" smtClean="0">
                <a:solidFill>
                  <a:schemeClr val="tx1"/>
                </a:solidFill>
                <a:sym typeface="Symbol" pitchFamily="18" charset="2"/>
              </a:rPr>
              <a:t></a:t>
            </a:r>
            <a:r>
              <a:rPr lang="en-US" altLang="ja-JP" dirty="0" err="1" smtClean="0">
                <a:solidFill>
                  <a:schemeClr val="tx1"/>
                </a:solidFill>
                <a:cs typeface="Arial Unicode MS" pitchFamily="50" charset="-128"/>
                <a:sym typeface="Symbol" pitchFamily="18" charset="2"/>
              </a:rPr>
              <a:t>s</a:t>
            </a:r>
            <a:r>
              <a:rPr lang="en-US" altLang="ja-JP" dirty="0" smtClean="0">
                <a:solidFill>
                  <a:schemeClr val="tx1"/>
                </a:solidFill>
                <a:cs typeface="Arial Unicode MS" pitchFamily="50" charset="-128"/>
                <a:sym typeface="Symbol" pitchFamily="18" charset="2"/>
              </a:rPr>
              <a:t> transition @Belle-II</a:t>
            </a:r>
            <a:endParaRPr kumimoji="1" lang="ja-JP" altLang="en-US" dirty="0" smtClean="0"/>
          </a:p>
        </p:txBody>
      </p:sp>
      <p:pic>
        <p:nvPicPr>
          <p:cNvPr id="24579" name="Picture 2"/>
          <p:cNvPicPr>
            <a:picLocks noChangeAspect="1" noChangeArrowheads="1"/>
          </p:cNvPicPr>
          <p:nvPr/>
        </p:nvPicPr>
        <p:blipFill>
          <a:blip r:embed="rId2" cstate="print"/>
          <a:srcRect l="10481" t="7869" b="9593"/>
          <a:stretch>
            <a:fillRect/>
          </a:stretch>
        </p:blipFill>
        <p:spPr bwMode="auto">
          <a:xfrm>
            <a:off x="849753" y="2068328"/>
            <a:ext cx="3895200" cy="3179854"/>
          </a:xfrm>
          <a:prstGeom prst="rect">
            <a:avLst/>
          </a:prstGeom>
          <a:noFill/>
          <a:ln w="9525">
            <a:noFill/>
            <a:miter lim="800000"/>
            <a:headEnd/>
            <a:tailEnd/>
          </a:ln>
        </p:spPr>
      </p:pic>
      <p:sp>
        <p:nvSpPr>
          <p:cNvPr id="24580" name="Oval 3"/>
          <p:cNvSpPr>
            <a:spLocks noChangeArrowheads="1"/>
          </p:cNvSpPr>
          <p:nvPr/>
        </p:nvSpPr>
        <p:spPr bwMode="auto">
          <a:xfrm>
            <a:off x="1710873" y="2248346"/>
            <a:ext cx="324000" cy="1879398"/>
          </a:xfrm>
          <a:prstGeom prst="ellipse">
            <a:avLst/>
          </a:prstGeom>
          <a:noFill/>
          <a:ln w="28575">
            <a:solidFill>
              <a:schemeClr val="tx1"/>
            </a:solidFill>
            <a:prstDash val="sysDot"/>
            <a:round/>
            <a:headEnd/>
            <a:tailEnd/>
          </a:ln>
        </p:spPr>
        <p:txBody>
          <a:bodyPr wrap="none" lIns="82945" tIns="41473" rIns="82945" bIns="41473" anchor="ctr"/>
          <a:lstStyle/>
          <a:p>
            <a:endParaRPr lang="ja-JP" altLang="en-US"/>
          </a:p>
        </p:txBody>
      </p:sp>
      <p:sp>
        <p:nvSpPr>
          <p:cNvPr id="24581" name="Oval 3"/>
          <p:cNvSpPr>
            <a:spLocks noChangeArrowheads="1"/>
          </p:cNvSpPr>
          <p:nvPr/>
        </p:nvSpPr>
        <p:spPr bwMode="auto">
          <a:xfrm>
            <a:off x="3590072" y="3544482"/>
            <a:ext cx="324000" cy="1620171"/>
          </a:xfrm>
          <a:prstGeom prst="ellipse">
            <a:avLst/>
          </a:prstGeom>
          <a:noFill/>
          <a:ln w="28575">
            <a:solidFill>
              <a:schemeClr val="tx1"/>
            </a:solidFill>
            <a:prstDash val="sysDot"/>
            <a:round/>
            <a:headEnd/>
            <a:tailEnd/>
          </a:ln>
        </p:spPr>
        <p:txBody>
          <a:bodyPr wrap="none" lIns="82945" tIns="41473" rIns="82945" bIns="41473" anchor="ctr"/>
          <a:lstStyle/>
          <a:p>
            <a:endParaRPr lang="ja-JP" altLang="en-US"/>
          </a:p>
        </p:txBody>
      </p:sp>
      <p:sp>
        <p:nvSpPr>
          <p:cNvPr id="24582" name="テキスト ボックス 6"/>
          <p:cNvSpPr txBox="1">
            <a:spLocks noChangeArrowheads="1"/>
          </p:cNvSpPr>
          <p:nvPr/>
        </p:nvSpPr>
        <p:spPr bwMode="auto">
          <a:xfrm>
            <a:off x="674072" y="5294267"/>
            <a:ext cx="322560" cy="279389"/>
          </a:xfrm>
          <a:prstGeom prst="rect">
            <a:avLst/>
          </a:prstGeom>
          <a:noFill/>
          <a:ln w="9525">
            <a:noFill/>
            <a:round/>
            <a:headEnd/>
            <a:tailEnd/>
          </a:ln>
        </p:spPr>
        <p:txBody>
          <a:bodyPr wrap="none" lIns="0" tIns="0" rIns="0" bIns="0">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a:solidFill>
                  <a:srgbClr val="000000"/>
                </a:solidFill>
                <a:latin typeface="Arial Unicode MS" pitchFamily="50" charset="-128"/>
                <a:ea typeface="Arial Unicode MS" pitchFamily="50" charset="-128"/>
                <a:cs typeface="Arial Unicode MS" pitchFamily="50" charset="-128"/>
              </a:rPr>
              <a:t>0.1</a:t>
            </a:r>
            <a:endParaRPr lang="ja-JP" altLang="en-US">
              <a:solidFill>
                <a:srgbClr val="000000"/>
              </a:solidFill>
              <a:latin typeface="Arial Unicode MS" pitchFamily="50" charset="-128"/>
              <a:ea typeface="Arial Unicode MS" pitchFamily="50" charset="-128"/>
              <a:cs typeface="Arial Unicode MS" pitchFamily="50" charset="-128"/>
            </a:endParaRPr>
          </a:p>
        </p:txBody>
      </p:sp>
      <p:sp>
        <p:nvSpPr>
          <p:cNvPr id="24583" name="テキスト ボックス 7"/>
          <p:cNvSpPr txBox="1">
            <a:spLocks noChangeArrowheads="1"/>
          </p:cNvSpPr>
          <p:nvPr/>
        </p:nvSpPr>
        <p:spPr bwMode="auto">
          <a:xfrm>
            <a:off x="1710872" y="5294267"/>
            <a:ext cx="322560" cy="279389"/>
          </a:xfrm>
          <a:prstGeom prst="rect">
            <a:avLst/>
          </a:prstGeom>
          <a:noFill/>
          <a:ln w="9525">
            <a:noFill/>
            <a:round/>
            <a:headEnd/>
            <a:tailEnd/>
          </a:ln>
        </p:spPr>
        <p:txBody>
          <a:bodyPr wrap="none" lIns="0" tIns="0" rIns="0" bIns="0">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a:solidFill>
                  <a:srgbClr val="000000"/>
                </a:solidFill>
                <a:latin typeface="Arial Unicode MS" pitchFamily="50" charset="-128"/>
                <a:ea typeface="Arial Unicode MS" pitchFamily="50" charset="-128"/>
                <a:cs typeface="Arial Unicode MS" pitchFamily="50" charset="-128"/>
              </a:rPr>
              <a:t>0.5</a:t>
            </a:r>
            <a:endParaRPr lang="ja-JP" altLang="en-US">
              <a:solidFill>
                <a:srgbClr val="000000"/>
              </a:solidFill>
              <a:latin typeface="Arial Unicode MS" pitchFamily="50" charset="-128"/>
              <a:ea typeface="Arial Unicode MS" pitchFamily="50" charset="-128"/>
              <a:cs typeface="Arial Unicode MS" pitchFamily="50" charset="-128"/>
            </a:endParaRPr>
          </a:p>
        </p:txBody>
      </p:sp>
      <p:sp>
        <p:nvSpPr>
          <p:cNvPr id="24584" name="テキスト ボックス 8"/>
          <p:cNvSpPr txBox="1">
            <a:spLocks noChangeArrowheads="1"/>
          </p:cNvSpPr>
          <p:nvPr/>
        </p:nvSpPr>
        <p:spPr bwMode="auto">
          <a:xfrm>
            <a:off x="3590072" y="5294267"/>
            <a:ext cx="259200" cy="279389"/>
          </a:xfrm>
          <a:prstGeom prst="rect">
            <a:avLst/>
          </a:prstGeom>
          <a:noFill/>
          <a:ln w="9525">
            <a:noFill/>
            <a:round/>
            <a:headEnd/>
            <a:tailEnd/>
          </a:ln>
        </p:spPr>
        <p:txBody>
          <a:bodyPr wrap="none" lIns="0" tIns="0" rIns="0" bIns="0">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a:solidFill>
                  <a:srgbClr val="000000"/>
                </a:solidFill>
                <a:latin typeface="Arial Unicode MS" pitchFamily="50" charset="-128"/>
                <a:ea typeface="Arial Unicode MS" pitchFamily="50" charset="-128"/>
                <a:cs typeface="Arial Unicode MS" pitchFamily="50" charset="-128"/>
              </a:rPr>
              <a:t>10</a:t>
            </a:r>
            <a:endParaRPr lang="ja-JP" altLang="en-US">
              <a:solidFill>
                <a:srgbClr val="000000"/>
              </a:solidFill>
              <a:latin typeface="Arial Unicode MS" pitchFamily="50" charset="-128"/>
              <a:ea typeface="Arial Unicode MS" pitchFamily="50" charset="-128"/>
              <a:cs typeface="Arial Unicode MS" pitchFamily="50" charset="-128"/>
            </a:endParaRPr>
          </a:p>
        </p:txBody>
      </p:sp>
      <p:sp>
        <p:nvSpPr>
          <p:cNvPr id="24585" name="テキスト ボックス 9"/>
          <p:cNvSpPr txBox="1">
            <a:spLocks noChangeArrowheads="1"/>
          </p:cNvSpPr>
          <p:nvPr/>
        </p:nvSpPr>
        <p:spPr bwMode="auto">
          <a:xfrm>
            <a:off x="4562072" y="5294267"/>
            <a:ext cx="259200" cy="279389"/>
          </a:xfrm>
          <a:prstGeom prst="rect">
            <a:avLst/>
          </a:prstGeom>
          <a:noFill/>
          <a:ln w="9525">
            <a:noFill/>
            <a:round/>
            <a:headEnd/>
            <a:tailEnd/>
          </a:ln>
        </p:spPr>
        <p:txBody>
          <a:bodyPr wrap="none" lIns="0" tIns="0" rIns="0" bIns="0">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a:solidFill>
                  <a:srgbClr val="000000"/>
                </a:solidFill>
                <a:latin typeface="Arial Unicode MS" pitchFamily="50" charset="-128"/>
                <a:ea typeface="Arial Unicode MS" pitchFamily="50" charset="-128"/>
                <a:cs typeface="Arial Unicode MS" pitchFamily="50" charset="-128"/>
              </a:rPr>
              <a:t>50</a:t>
            </a:r>
            <a:endParaRPr lang="ja-JP" altLang="en-US">
              <a:solidFill>
                <a:srgbClr val="000000"/>
              </a:solidFill>
              <a:latin typeface="Arial Unicode MS" pitchFamily="50" charset="-128"/>
              <a:ea typeface="Arial Unicode MS" pitchFamily="50" charset="-128"/>
              <a:cs typeface="Arial Unicode MS" pitchFamily="50" charset="-128"/>
            </a:endParaRPr>
          </a:p>
        </p:txBody>
      </p:sp>
      <p:sp>
        <p:nvSpPr>
          <p:cNvPr id="24586" name="テキスト ボックス 10"/>
          <p:cNvSpPr txBox="1">
            <a:spLocks noChangeArrowheads="1"/>
          </p:cNvSpPr>
          <p:nvPr/>
        </p:nvSpPr>
        <p:spPr bwMode="auto">
          <a:xfrm>
            <a:off x="2229273" y="5294267"/>
            <a:ext cx="129600" cy="279389"/>
          </a:xfrm>
          <a:prstGeom prst="rect">
            <a:avLst/>
          </a:prstGeom>
          <a:noFill/>
          <a:ln w="9525">
            <a:noFill/>
            <a:round/>
            <a:headEnd/>
            <a:tailEnd/>
          </a:ln>
        </p:spPr>
        <p:txBody>
          <a:bodyPr wrap="none" lIns="0" tIns="0" rIns="0" bIns="0">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a:solidFill>
                  <a:srgbClr val="000000"/>
                </a:solidFill>
                <a:latin typeface="Arial Unicode MS" pitchFamily="50" charset="-128"/>
                <a:ea typeface="Arial Unicode MS" pitchFamily="50" charset="-128"/>
                <a:cs typeface="Arial Unicode MS" pitchFamily="50" charset="-128"/>
              </a:rPr>
              <a:t>1</a:t>
            </a:r>
            <a:endParaRPr lang="ja-JP" altLang="en-US">
              <a:solidFill>
                <a:srgbClr val="000000"/>
              </a:solidFill>
              <a:latin typeface="Arial Unicode MS" pitchFamily="50" charset="-128"/>
              <a:ea typeface="Arial Unicode MS" pitchFamily="50" charset="-128"/>
              <a:cs typeface="Arial Unicode MS" pitchFamily="50" charset="-128"/>
            </a:endParaRPr>
          </a:p>
        </p:txBody>
      </p:sp>
      <p:sp>
        <p:nvSpPr>
          <p:cNvPr id="24587" name="テキスト ボックス 11"/>
          <p:cNvSpPr txBox="1">
            <a:spLocks noChangeArrowheads="1"/>
          </p:cNvSpPr>
          <p:nvPr/>
        </p:nvSpPr>
        <p:spPr bwMode="auto">
          <a:xfrm>
            <a:off x="479672" y="3609291"/>
            <a:ext cx="322560" cy="279389"/>
          </a:xfrm>
          <a:prstGeom prst="rect">
            <a:avLst/>
          </a:prstGeom>
          <a:noFill/>
          <a:ln w="9525">
            <a:noFill/>
            <a:round/>
            <a:headEnd/>
            <a:tailEnd/>
          </a:ln>
        </p:spPr>
        <p:txBody>
          <a:bodyPr wrap="none" lIns="0" tIns="0" rIns="0" bIns="0">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a:solidFill>
                  <a:srgbClr val="000000"/>
                </a:solidFill>
                <a:latin typeface="Arial Unicode MS" pitchFamily="50" charset="-128"/>
                <a:ea typeface="Arial Unicode MS" pitchFamily="50" charset="-128"/>
                <a:cs typeface="Arial Unicode MS" pitchFamily="50" charset="-128"/>
              </a:rPr>
              <a:t>0.1</a:t>
            </a:r>
            <a:endParaRPr lang="ja-JP" altLang="en-US">
              <a:solidFill>
                <a:srgbClr val="000000"/>
              </a:solidFill>
              <a:latin typeface="Arial Unicode MS" pitchFamily="50" charset="-128"/>
              <a:ea typeface="Arial Unicode MS" pitchFamily="50" charset="-128"/>
              <a:cs typeface="Arial Unicode MS" pitchFamily="50" charset="-128"/>
            </a:endParaRPr>
          </a:p>
        </p:txBody>
      </p:sp>
      <p:sp>
        <p:nvSpPr>
          <p:cNvPr id="24588" name="テキスト ボックス 12"/>
          <p:cNvSpPr txBox="1">
            <a:spLocks noChangeArrowheads="1"/>
          </p:cNvSpPr>
          <p:nvPr/>
        </p:nvSpPr>
        <p:spPr bwMode="auto">
          <a:xfrm>
            <a:off x="479672" y="2961222"/>
            <a:ext cx="322560" cy="279389"/>
          </a:xfrm>
          <a:prstGeom prst="rect">
            <a:avLst/>
          </a:prstGeom>
          <a:noFill/>
          <a:ln w="9525">
            <a:noFill/>
            <a:round/>
            <a:headEnd/>
            <a:tailEnd/>
          </a:ln>
        </p:spPr>
        <p:txBody>
          <a:bodyPr wrap="none" lIns="0" tIns="0" rIns="0" bIns="0">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a:solidFill>
                  <a:srgbClr val="000000"/>
                </a:solidFill>
                <a:latin typeface="Arial Unicode MS" pitchFamily="50" charset="-128"/>
                <a:ea typeface="Arial Unicode MS" pitchFamily="50" charset="-128"/>
                <a:cs typeface="Arial Unicode MS" pitchFamily="50" charset="-128"/>
              </a:rPr>
              <a:t>0.2</a:t>
            </a:r>
            <a:endParaRPr lang="ja-JP" altLang="en-US">
              <a:solidFill>
                <a:srgbClr val="000000"/>
              </a:solidFill>
              <a:latin typeface="Arial Unicode MS" pitchFamily="50" charset="-128"/>
              <a:ea typeface="Arial Unicode MS" pitchFamily="50" charset="-128"/>
              <a:cs typeface="Arial Unicode MS" pitchFamily="50" charset="-128"/>
            </a:endParaRPr>
          </a:p>
        </p:txBody>
      </p:sp>
      <p:sp>
        <p:nvSpPr>
          <p:cNvPr id="24589" name="テキスト ボックス 13"/>
          <p:cNvSpPr txBox="1">
            <a:spLocks noChangeArrowheads="1"/>
          </p:cNvSpPr>
          <p:nvPr/>
        </p:nvSpPr>
        <p:spPr bwMode="auto">
          <a:xfrm>
            <a:off x="350072" y="5035040"/>
            <a:ext cx="452160" cy="279389"/>
          </a:xfrm>
          <a:prstGeom prst="rect">
            <a:avLst/>
          </a:prstGeom>
          <a:noFill/>
          <a:ln w="9525">
            <a:noFill/>
            <a:round/>
            <a:headEnd/>
            <a:tailEnd/>
          </a:ln>
        </p:spPr>
        <p:txBody>
          <a:bodyPr wrap="none" lIns="0" tIns="0" rIns="0" bIns="0">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a:solidFill>
                  <a:srgbClr val="000000"/>
                </a:solidFill>
                <a:latin typeface="Arial Unicode MS" pitchFamily="50" charset="-128"/>
                <a:ea typeface="Arial Unicode MS" pitchFamily="50" charset="-128"/>
                <a:cs typeface="Arial Unicode MS" pitchFamily="50" charset="-128"/>
              </a:rPr>
              <a:t>0.02</a:t>
            </a:r>
            <a:endParaRPr lang="ja-JP" altLang="en-US">
              <a:solidFill>
                <a:srgbClr val="000000"/>
              </a:solidFill>
              <a:latin typeface="Arial Unicode MS" pitchFamily="50" charset="-128"/>
              <a:ea typeface="Arial Unicode MS" pitchFamily="50" charset="-128"/>
              <a:cs typeface="Arial Unicode MS" pitchFamily="50" charset="-128"/>
            </a:endParaRPr>
          </a:p>
        </p:txBody>
      </p:sp>
      <p:sp>
        <p:nvSpPr>
          <p:cNvPr id="24590" name="テキスト ボックス 14"/>
          <p:cNvSpPr txBox="1">
            <a:spLocks noChangeArrowheads="1"/>
          </p:cNvSpPr>
          <p:nvPr/>
        </p:nvSpPr>
        <p:spPr bwMode="auto">
          <a:xfrm>
            <a:off x="350072" y="4257359"/>
            <a:ext cx="452160" cy="279389"/>
          </a:xfrm>
          <a:prstGeom prst="rect">
            <a:avLst/>
          </a:prstGeom>
          <a:noFill/>
          <a:ln w="9525">
            <a:noFill/>
            <a:round/>
            <a:headEnd/>
            <a:tailEnd/>
          </a:ln>
        </p:spPr>
        <p:txBody>
          <a:bodyPr wrap="none" lIns="0" tIns="0" rIns="0" bIns="0">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a:solidFill>
                  <a:srgbClr val="000000"/>
                </a:solidFill>
                <a:latin typeface="Arial Unicode MS" pitchFamily="50" charset="-128"/>
                <a:ea typeface="Arial Unicode MS" pitchFamily="50" charset="-128"/>
                <a:cs typeface="Arial Unicode MS" pitchFamily="50" charset="-128"/>
              </a:rPr>
              <a:t>0.05</a:t>
            </a:r>
            <a:endParaRPr lang="ja-JP" altLang="en-US">
              <a:solidFill>
                <a:srgbClr val="000000"/>
              </a:solidFill>
              <a:latin typeface="Arial Unicode MS" pitchFamily="50" charset="-128"/>
              <a:ea typeface="Arial Unicode MS" pitchFamily="50" charset="-128"/>
              <a:cs typeface="Arial Unicode MS" pitchFamily="50" charset="-128"/>
            </a:endParaRPr>
          </a:p>
        </p:txBody>
      </p:sp>
      <p:sp>
        <p:nvSpPr>
          <p:cNvPr id="24591" name="テキスト ボックス 15"/>
          <p:cNvSpPr txBox="1">
            <a:spLocks noChangeArrowheads="1"/>
          </p:cNvSpPr>
          <p:nvPr/>
        </p:nvSpPr>
        <p:spPr bwMode="auto">
          <a:xfrm>
            <a:off x="2962624" y="5567896"/>
            <a:ext cx="1606209" cy="276999"/>
          </a:xfrm>
          <a:prstGeom prst="rect">
            <a:avLst/>
          </a:prstGeom>
          <a:noFill/>
          <a:ln w="9525">
            <a:noFill/>
            <a:round/>
            <a:headEnd/>
            <a:tailEnd/>
          </a:ln>
        </p:spPr>
        <p:txBody>
          <a:bodyPr wrap="none" lIns="0" tIns="0" rIns="0" bIns="0">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dirty="0" smtClean="0">
                <a:solidFill>
                  <a:srgbClr val="000000"/>
                </a:solidFill>
                <a:cs typeface="Arial Unicode MS" pitchFamily="50" charset="-128"/>
              </a:rPr>
              <a:t>Luminosity </a:t>
            </a:r>
            <a:r>
              <a:rPr lang="en-US" altLang="ja-JP" dirty="0">
                <a:solidFill>
                  <a:srgbClr val="000000"/>
                </a:solidFill>
                <a:cs typeface="Arial Unicode MS" pitchFamily="50" charset="-128"/>
              </a:rPr>
              <a:t>[ab</a:t>
            </a:r>
            <a:r>
              <a:rPr lang="en-US" altLang="ja-JP" baseline="30000" dirty="0">
                <a:solidFill>
                  <a:srgbClr val="000000"/>
                </a:solidFill>
                <a:cs typeface="Arial Unicode MS" pitchFamily="50" charset="-128"/>
              </a:rPr>
              <a:t>−1</a:t>
            </a:r>
            <a:r>
              <a:rPr lang="en-US" altLang="ja-JP" dirty="0">
                <a:solidFill>
                  <a:srgbClr val="000000"/>
                </a:solidFill>
                <a:cs typeface="Arial Unicode MS" pitchFamily="50" charset="-128"/>
              </a:rPr>
              <a:t>]</a:t>
            </a:r>
            <a:endParaRPr lang="ja-JP" altLang="en-US" dirty="0">
              <a:solidFill>
                <a:srgbClr val="000000"/>
              </a:solidFill>
              <a:cs typeface="Arial Unicode MS" pitchFamily="50" charset="-128"/>
            </a:endParaRPr>
          </a:p>
        </p:txBody>
      </p:sp>
      <p:sp>
        <p:nvSpPr>
          <p:cNvPr id="24592" name="テキスト ボックス 16"/>
          <p:cNvSpPr txBox="1">
            <a:spLocks noChangeArrowheads="1"/>
          </p:cNvSpPr>
          <p:nvPr/>
        </p:nvSpPr>
        <p:spPr bwMode="auto">
          <a:xfrm rot="-5400000">
            <a:off x="-366240" y="3074748"/>
            <a:ext cx="1357744" cy="276999"/>
          </a:xfrm>
          <a:prstGeom prst="rect">
            <a:avLst/>
          </a:prstGeom>
          <a:noFill/>
          <a:ln w="9525">
            <a:noFill/>
            <a:round/>
            <a:headEnd/>
            <a:tailEnd/>
          </a:ln>
        </p:spPr>
        <p:txBody>
          <a:bodyPr wrap="none" lIns="0" tIns="0" rIns="0" bIns="0">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dirty="0" smtClean="0">
                <a:solidFill>
                  <a:srgbClr val="000000"/>
                </a:solidFill>
                <a:latin typeface="ＭＳ Ｐゴシック" pitchFamily="50" charset="-128"/>
                <a:ea typeface="Arial Unicode MS" pitchFamily="50" charset="-128"/>
                <a:cs typeface="Arial Unicode MS" pitchFamily="50" charset="-128"/>
              </a:rPr>
              <a:t>Accuracy</a:t>
            </a:r>
            <a:r>
              <a:rPr lang="en-US" altLang="ja-JP" dirty="0" smtClean="0">
                <a:solidFill>
                  <a:srgbClr val="000000"/>
                </a:solidFill>
                <a:latin typeface="Arial Unicode MS" pitchFamily="50" charset="-128"/>
                <a:ea typeface="Arial Unicode MS" pitchFamily="50" charset="-128"/>
                <a:cs typeface="Arial Unicode MS" pitchFamily="50" charset="-128"/>
              </a:rPr>
              <a:t>(</a:t>
            </a:r>
            <a:r>
              <a:rPr lang="en-US" altLang="ja-JP" dirty="0">
                <a:solidFill>
                  <a:srgbClr val="000000"/>
                </a:solidFill>
                <a:latin typeface="Arial Unicode MS" pitchFamily="50" charset="-128"/>
                <a:ea typeface="Arial Unicode MS" pitchFamily="50" charset="-128"/>
                <a:cs typeface="Arial Unicode MS" pitchFamily="50" charset="-128"/>
                <a:sym typeface="Symbol" pitchFamily="18" charset="2"/>
              </a:rPr>
              <a:t></a:t>
            </a:r>
            <a:r>
              <a:rPr lang="en-US" altLang="ja-JP" dirty="0">
                <a:solidFill>
                  <a:srgbClr val="000000"/>
                </a:solidFill>
                <a:latin typeface="Arial Unicode MS" pitchFamily="50" charset="-128"/>
                <a:ea typeface="Arial Unicode MS" pitchFamily="50" charset="-128"/>
                <a:cs typeface="Arial Unicode MS" pitchFamily="50" charset="-128"/>
              </a:rPr>
              <a:t>S)</a:t>
            </a:r>
            <a:endParaRPr lang="ja-JP" altLang="en-US" dirty="0">
              <a:solidFill>
                <a:srgbClr val="000000"/>
              </a:solidFill>
              <a:latin typeface="Arial Unicode MS" pitchFamily="50" charset="-128"/>
              <a:ea typeface="Arial Unicode MS" pitchFamily="50" charset="-128"/>
              <a:cs typeface="Arial Unicode MS" pitchFamily="50" charset="-128"/>
            </a:endParaRPr>
          </a:p>
        </p:txBody>
      </p:sp>
      <p:sp>
        <p:nvSpPr>
          <p:cNvPr id="24593" name="正方形/長方形 18"/>
          <p:cNvSpPr>
            <a:spLocks noChangeArrowheads="1"/>
          </p:cNvSpPr>
          <p:nvPr/>
        </p:nvSpPr>
        <p:spPr bwMode="auto">
          <a:xfrm>
            <a:off x="2858552" y="2521976"/>
            <a:ext cx="777600" cy="194421"/>
          </a:xfrm>
          <a:prstGeom prst="rect">
            <a:avLst/>
          </a:prstGeom>
          <a:solidFill>
            <a:schemeClr val="bg1"/>
          </a:solidFill>
          <a:ln w="9525" algn="ctr">
            <a:noFill/>
            <a:round/>
            <a:headEnd/>
            <a:tailEnd/>
          </a:ln>
        </p:spPr>
        <p:txBody>
          <a:bodyPr lIns="82945" tIns="41473" rIns="82945" bIns="41473"/>
          <a:lstStyle/>
          <a:p>
            <a:pPr algn="ctr" hangingPunct="0">
              <a:lnSpc>
                <a:spcPct val="111000"/>
              </a:lnSpc>
              <a:buClr>
                <a:srgbClr val="000000"/>
              </a:buClr>
              <a:buSzPct val="45000"/>
              <a:buFont typeface="Wingdings" pitchFamily="2" charset="2"/>
              <a:buNone/>
            </a:pPr>
            <a:endParaRPr kumimoji="0" lang="ja-JP" altLang="en-US"/>
          </a:p>
        </p:txBody>
      </p:sp>
      <p:sp>
        <p:nvSpPr>
          <p:cNvPr id="24594" name="テキスト ボックス 17"/>
          <p:cNvSpPr txBox="1">
            <a:spLocks noChangeArrowheads="1"/>
          </p:cNvSpPr>
          <p:nvPr/>
        </p:nvSpPr>
        <p:spPr bwMode="auto">
          <a:xfrm>
            <a:off x="3052953" y="2392362"/>
            <a:ext cx="1333440" cy="279389"/>
          </a:xfrm>
          <a:prstGeom prst="rect">
            <a:avLst/>
          </a:prstGeom>
          <a:noFill/>
          <a:ln w="9525">
            <a:noFill/>
            <a:round/>
            <a:headEnd/>
            <a:tailEnd/>
          </a:ln>
        </p:spPr>
        <p:txBody>
          <a:bodyPr wrap="none" lIns="0" tIns="0" rIns="0" bIns="0">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a:solidFill>
                  <a:srgbClr val="FF3300"/>
                </a:solidFill>
                <a:latin typeface="Arial Unicode MS" pitchFamily="50" charset="-128"/>
                <a:ea typeface="Arial Unicode MS" pitchFamily="50" charset="-128"/>
                <a:cs typeface="Arial Unicode MS" pitchFamily="50" charset="-128"/>
              </a:rPr>
              <a:t>New Physics</a:t>
            </a:r>
            <a:endParaRPr lang="ja-JP" altLang="en-US">
              <a:solidFill>
                <a:srgbClr val="FF3300"/>
              </a:solidFill>
              <a:latin typeface="Arial Unicode MS" pitchFamily="50" charset="-128"/>
              <a:ea typeface="Arial Unicode MS" pitchFamily="50" charset="-128"/>
              <a:cs typeface="Arial Unicode MS" pitchFamily="50" charset="-128"/>
            </a:endParaRPr>
          </a:p>
        </p:txBody>
      </p:sp>
      <p:pic>
        <p:nvPicPr>
          <p:cNvPr id="24595" name="Picture 3"/>
          <p:cNvPicPr>
            <a:picLocks noChangeAspect="1" noChangeArrowheads="1"/>
          </p:cNvPicPr>
          <p:nvPr/>
        </p:nvPicPr>
        <p:blipFill>
          <a:blip r:embed="rId3" cstate="print"/>
          <a:srcRect t="8112" r="8560" b="1636"/>
          <a:stretch>
            <a:fillRect/>
          </a:stretch>
        </p:blipFill>
        <p:spPr bwMode="auto">
          <a:xfrm>
            <a:off x="5940152" y="1614680"/>
            <a:ext cx="2887200" cy="2851499"/>
          </a:xfrm>
          <a:prstGeom prst="rect">
            <a:avLst/>
          </a:prstGeom>
          <a:noFill/>
          <a:ln w="9525">
            <a:noFill/>
            <a:miter lim="800000"/>
            <a:headEnd/>
            <a:tailEnd/>
          </a:ln>
        </p:spPr>
      </p:pic>
      <p:sp>
        <p:nvSpPr>
          <p:cNvPr id="24596" name="Text Box 4"/>
          <p:cNvSpPr txBox="1">
            <a:spLocks noChangeArrowheads="1"/>
          </p:cNvSpPr>
          <p:nvPr/>
        </p:nvSpPr>
        <p:spPr bwMode="auto">
          <a:xfrm>
            <a:off x="7757433" y="1836463"/>
            <a:ext cx="753120" cy="362918"/>
          </a:xfrm>
          <a:prstGeom prst="rect">
            <a:avLst/>
          </a:prstGeom>
          <a:noFill/>
          <a:ln w="9525">
            <a:noFill/>
            <a:miter lim="800000"/>
            <a:headEnd/>
            <a:tailEnd/>
          </a:ln>
        </p:spPr>
        <p:txBody>
          <a:bodyPr wrap="none" lIns="82945" tIns="41473" rIns="82945" bIns="41473">
            <a:spAutoFit/>
          </a:bodyPr>
          <a:lstStyle/>
          <a:p>
            <a:r>
              <a:rPr lang="en-US" altLang="ja-JP">
                <a:latin typeface="Arial Unicode MS" pitchFamily="50" charset="-128"/>
                <a:ea typeface="Arial Unicode MS" pitchFamily="50" charset="-128"/>
                <a:cs typeface="Arial Unicode MS" pitchFamily="50" charset="-128"/>
              </a:rPr>
              <a:t>J/</a:t>
            </a:r>
            <a:r>
              <a:rPr lang="en-US" altLang="ja-JP">
                <a:latin typeface="Symbol" pitchFamily="18" charset="2"/>
                <a:sym typeface="Symbol" pitchFamily="18" charset="2"/>
              </a:rPr>
              <a:t></a:t>
            </a:r>
            <a:r>
              <a:rPr lang="en-US" altLang="ja-JP">
                <a:latin typeface="Arial Unicode MS" pitchFamily="50" charset="-128"/>
                <a:ea typeface="Arial Unicode MS" pitchFamily="50" charset="-128"/>
                <a:cs typeface="Arial Unicode MS" pitchFamily="50" charset="-128"/>
                <a:sym typeface="Symbol" pitchFamily="18" charset="2"/>
              </a:rPr>
              <a:t>K</a:t>
            </a:r>
            <a:r>
              <a:rPr lang="en-US" altLang="ja-JP" baseline="30000">
                <a:latin typeface="Arial Unicode MS" pitchFamily="50" charset="-128"/>
                <a:ea typeface="Arial Unicode MS" pitchFamily="50" charset="-128"/>
                <a:cs typeface="Arial Unicode MS" pitchFamily="50" charset="-128"/>
                <a:sym typeface="Symbol" pitchFamily="18" charset="2"/>
              </a:rPr>
              <a:t>0</a:t>
            </a:r>
          </a:p>
        </p:txBody>
      </p:sp>
      <p:sp>
        <p:nvSpPr>
          <p:cNvPr id="24597" name="Text Box 5"/>
          <p:cNvSpPr txBox="1">
            <a:spLocks noChangeArrowheads="1"/>
          </p:cNvSpPr>
          <p:nvPr/>
        </p:nvSpPr>
        <p:spPr bwMode="auto">
          <a:xfrm>
            <a:off x="7806392" y="2794164"/>
            <a:ext cx="532800" cy="362918"/>
          </a:xfrm>
          <a:prstGeom prst="rect">
            <a:avLst/>
          </a:prstGeom>
          <a:noFill/>
          <a:ln w="9525">
            <a:noFill/>
            <a:miter lim="800000"/>
            <a:headEnd/>
            <a:tailEnd/>
          </a:ln>
        </p:spPr>
        <p:txBody>
          <a:bodyPr wrap="none" lIns="82945" tIns="41473" rIns="82945" bIns="41473">
            <a:spAutoFit/>
          </a:bodyPr>
          <a:lstStyle/>
          <a:p>
            <a:r>
              <a:rPr lang="en-US" altLang="ja-JP">
                <a:solidFill>
                  <a:srgbClr val="3333FF"/>
                </a:solidFill>
                <a:latin typeface="Symbol" pitchFamily="18" charset="2"/>
                <a:sym typeface="Symbol" pitchFamily="18" charset="2"/>
              </a:rPr>
              <a:t>f</a:t>
            </a:r>
            <a:r>
              <a:rPr lang="en-US" altLang="ja-JP">
                <a:solidFill>
                  <a:srgbClr val="3333FF"/>
                </a:solidFill>
                <a:latin typeface="Arial Unicode MS" pitchFamily="50" charset="-128"/>
                <a:ea typeface="Arial Unicode MS" pitchFamily="50" charset="-128"/>
                <a:cs typeface="Arial Unicode MS" pitchFamily="50" charset="-128"/>
                <a:sym typeface="Symbol" pitchFamily="18" charset="2"/>
              </a:rPr>
              <a:t>K</a:t>
            </a:r>
            <a:r>
              <a:rPr lang="en-US" altLang="ja-JP" baseline="30000">
                <a:solidFill>
                  <a:srgbClr val="3333FF"/>
                </a:solidFill>
                <a:latin typeface="Arial Unicode MS" pitchFamily="50" charset="-128"/>
                <a:ea typeface="Arial Unicode MS" pitchFamily="50" charset="-128"/>
                <a:cs typeface="Arial Unicode MS" pitchFamily="50" charset="-128"/>
                <a:sym typeface="Symbol" pitchFamily="18" charset="2"/>
              </a:rPr>
              <a:t>0</a:t>
            </a:r>
          </a:p>
        </p:txBody>
      </p:sp>
      <p:sp>
        <p:nvSpPr>
          <p:cNvPr id="24598" name="テキスト ボックス 8"/>
          <p:cNvSpPr txBox="1">
            <a:spLocks noChangeArrowheads="1"/>
          </p:cNvSpPr>
          <p:nvPr/>
        </p:nvSpPr>
        <p:spPr bwMode="auto">
          <a:xfrm>
            <a:off x="7754552" y="3429271"/>
            <a:ext cx="907200" cy="361478"/>
          </a:xfrm>
          <a:prstGeom prst="rect">
            <a:avLst/>
          </a:prstGeom>
          <a:solidFill>
            <a:schemeClr val="bg1"/>
          </a:solidFill>
          <a:ln w="9525">
            <a:solidFill>
              <a:srgbClr val="FF0000"/>
            </a:solidFill>
            <a:round/>
            <a:headEnd/>
            <a:tailEnd/>
          </a:ln>
        </p:spPr>
        <p:txBody>
          <a:bodyPr lIns="0" tIns="0" rIns="0" bIns="0" anchor="ctr" anchorCtr="1"/>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a:solidFill>
                  <a:srgbClr val="FF0000"/>
                </a:solidFill>
              </a:rPr>
              <a:t>50 ab</a:t>
            </a:r>
            <a:r>
              <a:rPr lang="en-US" altLang="ja-JP" baseline="30000">
                <a:solidFill>
                  <a:srgbClr val="FF0000"/>
                </a:solidFill>
                <a:latin typeface="Arial Unicode MS" pitchFamily="50" charset="-128"/>
                <a:ea typeface="Arial Unicode MS" pitchFamily="50" charset="-128"/>
                <a:cs typeface="Arial Unicode MS" pitchFamily="50" charset="-128"/>
              </a:rPr>
              <a:t>−</a:t>
            </a:r>
            <a:r>
              <a:rPr lang="en-US" altLang="ja-JP" baseline="30000">
                <a:solidFill>
                  <a:srgbClr val="FF0000"/>
                </a:solidFill>
              </a:rPr>
              <a:t>1</a:t>
            </a:r>
            <a:endParaRPr lang="ja-JP" altLang="en-US">
              <a:solidFill>
                <a:srgbClr val="FF0000"/>
              </a:solidFill>
            </a:endParaRPr>
          </a:p>
        </p:txBody>
      </p:sp>
      <p:sp>
        <p:nvSpPr>
          <p:cNvPr id="24599" name="テキスト ボックス 25"/>
          <p:cNvSpPr txBox="1">
            <a:spLocks noChangeArrowheads="1"/>
          </p:cNvSpPr>
          <p:nvPr/>
        </p:nvSpPr>
        <p:spPr bwMode="auto">
          <a:xfrm>
            <a:off x="6704792" y="1822062"/>
            <a:ext cx="361440" cy="279389"/>
          </a:xfrm>
          <a:prstGeom prst="rect">
            <a:avLst/>
          </a:prstGeom>
          <a:noFill/>
          <a:ln w="9525">
            <a:noFill/>
            <a:round/>
            <a:headEnd/>
            <a:tailEnd/>
          </a:ln>
        </p:spPr>
        <p:txBody>
          <a:bodyPr wrap="none" lIns="0" tIns="0" rIns="0" bIns="0">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a:solidFill>
                  <a:srgbClr val="CC00CC"/>
                </a:solidFill>
                <a:latin typeface="Arial Unicode MS" pitchFamily="50" charset="-128"/>
                <a:ea typeface="Arial Unicode MS" pitchFamily="50" charset="-128"/>
                <a:cs typeface="Arial Unicode MS" pitchFamily="50" charset="-128"/>
              </a:rPr>
              <a:t>MC</a:t>
            </a:r>
            <a:endParaRPr lang="ja-JP" altLang="en-US">
              <a:solidFill>
                <a:srgbClr val="CC00CC"/>
              </a:solidFill>
              <a:latin typeface="Arial Unicode MS" pitchFamily="50" charset="-128"/>
              <a:ea typeface="Arial Unicode MS" pitchFamily="50" charset="-128"/>
              <a:cs typeface="Arial Unicode MS" pitchFamily="50" charset="-128"/>
            </a:endParaRPr>
          </a:p>
        </p:txBody>
      </p:sp>
      <p:sp>
        <p:nvSpPr>
          <p:cNvPr id="24600" name="テキスト ボックス 26"/>
          <p:cNvSpPr txBox="1">
            <a:spLocks noChangeArrowheads="1"/>
          </p:cNvSpPr>
          <p:nvPr/>
        </p:nvSpPr>
        <p:spPr bwMode="auto">
          <a:xfrm>
            <a:off x="172952" y="1679488"/>
            <a:ext cx="5961600" cy="276999"/>
          </a:xfrm>
          <a:prstGeom prst="rect">
            <a:avLst/>
          </a:prstGeom>
          <a:noFill/>
          <a:ln w="9525">
            <a:noFill/>
            <a:round/>
            <a:headEnd/>
            <a:tailEnd/>
          </a:ln>
        </p:spPr>
        <p:txBody>
          <a:bodyPr lIns="0" tIns="0" rIns="0" bIns="0">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dirty="0" smtClean="0">
                <a:solidFill>
                  <a:srgbClr val="000000"/>
                </a:solidFill>
                <a:latin typeface="Arial Unicode MS" pitchFamily="50" charset="-128"/>
                <a:ea typeface="+mn-ea"/>
                <a:cs typeface="Arial Unicode MS" pitchFamily="50" charset="-128"/>
              </a:rPr>
              <a:t>With 10-50 </a:t>
            </a:r>
            <a:r>
              <a:rPr lang="en-US" altLang="ja-JP" dirty="0">
                <a:solidFill>
                  <a:srgbClr val="000000"/>
                </a:solidFill>
                <a:latin typeface="Arial Unicode MS" pitchFamily="50" charset="-128"/>
                <a:ea typeface="+mn-ea"/>
                <a:cs typeface="Arial Unicode MS" pitchFamily="50" charset="-128"/>
              </a:rPr>
              <a:t>ab</a:t>
            </a:r>
            <a:r>
              <a:rPr lang="en-US" altLang="ja-JP" baseline="30000" dirty="0">
                <a:solidFill>
                  <a:srgbClr val="000000"/>
                </a:solidFill>
                <a:latin typeface="Arial Unicode MS" pitchFamily="50" charset="-128"/>
                <a:ea typeface="+mn-ea"/>
                <a:cs typeface="Arial Unicode MS" pitchFamily="50" charset="-128"/>
              </a:rPr>
              <a:t>−1</a:t>
            </a:r>
            <a:r>
              <a:rPr lang="en-US" altLang="ja-JP" dirty="0">
                <a:solidFill>
                  <a:srgbClr val="000000"/>
                </a:solidFill>
                <a:latin typeface="Arial Unicode MS" pitchFamily="50" charset="-128"/>
                <a:ea typeface="+mn-ea"/>
                <a:cs typeface="Arial Unicode MS" pitchFamily="50" charset="-128"/>
              </a:rPr>
              <a:t> </a:t>
            </a:r>
            <a:r>
              <a:rPr lang="en-US" altLang="ja-JP" dirty="0" smtClean="0">
                <a:solidFill>
                  <a:srgbClr val="000000"/>
                </a:solidFill>
                <a:latin typeface="Arial Unicode MS" pitchFamily="50" charset="-128"/>
                <a:ea typeface="+mn-ea"/>
                <a:cs typeface="Arial Unicode MS" pitchFamily="50" charset="-128"/>
              </a:rPr>
              <a:t>data, </a:t>
            </a:r>
            <a:r>
              <a:rPr lang="ja-JP" altLang="en-US" dirty="0" smtClean="0">
                <a:solidFill>
                  <a:srgbClr val="000000"/>
                </a:solidFill>
                <a:latin typeface="Arial Unicode MS" pitchFamily="50" charset="-128"/>
                <a:ea typeface="+mn-ea"/>
                <a:cs typeface="Arial Unicode MS" pitchFamily="50" charset="-128"/>
              </a:rPr>
              <a:t> </a:t>
            </a:r>
            <a:r>
              <a:rPr lang="en-US" altLang="ja-JP" dirty="0" smtClean="0">
                <a:solidFill>
                  <a:srgbClr val="000000"/>
                </a:solidFill>
                <a:latin typeface="Arial Unicode MS" pitchFamily="50" charset="-128"/>
                <a:ea typeface="+mn-ea"/>
                <a:cs typeface="Arial Unicode MS" pitchFamily="50" charset="-128"/>
              </a:rPr>
              <a:t>accuracy ~ O(0.01)</a:t>
            </a:r>
            <a:endParaRPr lang="ja-JP" altLang="en-US" dirty="0">
              <a:solidFill>
                <a:srgbClr val="000000"/>
              </a:solidFill>
              <a:latin typeface="Arial Unicode MS" pitchFamily="50" charset="-128"/>
              <a:ea typeface="+mn-ea"/>
              <a:cs typeface="Arial Unicode MS" pitchFamily="50" charset="-128"/>
            </a:endParaRPr>
          </a:p>
        </p:txBody>
      </p:sp>
      <p:sp>
        <p:nvSpPr>
          <p:cNvPr id="24601" name="テキスト ボックス 28"/>
          <p:cNvSpPr txBox="1">
            <a:spLocks noChangeArrowheads="1"/>
          </p:cNvSpPr>
          <p:nvPr/>
        </p:nvSpPr>
        <p:spPr bwMode="auto">
          <a:xfrm>
            <a:off x="6588152" y="3882919"/>
            <a:ext cx="2055050" cy="230832"/>
          </a:xfrm>
          <a:prstGeom prst="rect">
            <a:avLst/>
          </a:prstGeom>
          <a:noFill/>
          <a:ln w="9525">
            <a:noFill/>
            <a:round/>
            <a:headEnd/>
            <a:tailEnd/>
          </a:ln>
        </p:spPr>
        <p:txBody>
          <a:bodyPr wrap="none" lIns="0" tIns="0" rIns="0" bIns="0">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sz="1500">
                <a:latin typeface="Arial Unicode MS" pitchFamily="50" charset="-128"/>
                <a:ea typeface="Arial Unicode MS" pitchFamily="50" charset="-128"/>
                <a:cs typeface="Arial Unicode MS" pitchFamily="50" charset="-128"/>
              </a:rPr>
              <a:t>S(</a:t>
            </a:r>
            <a:r>
              <a:rPr lang="en-GB" altLang="ja-JP" sz="1500">
                <a:latin typeface="Arial Unicode MS" pitchFamily="50" charset="-128"/>
                <a:ea typeface="Arial Unicode MS" pitchFamily="50" charset="-128"/>
                <a:cs typeface="Arial Unicode MS" pitchFamily="50" charset="-128"/>
                <a:sym typeface="Symbol" pitchFamily="18" charset="2"/>
              </a:rPr>
              <a:t></a:t>
            </a:r>
            <a:r>
              <a:rPr lang="en-GB" altLang="ja-JP" sz="1500"/>
              <a:t>K</a:t>
            </a:r>
            <a:r>
              <a:rPr lang="en-GB" altLang="ja-JP" sz="1500" baseline="30000"/>
              <a:t>0</a:t>
            </a:r>
            <a:r>
              <a:rPr lang="en-US" altLang="ja-JP" sz="1500">
                <a:latin typeface="Arial Unicode MS" pitchFamily="50" charset="-128"/>
                <a:ea typeface="Arial Unicode MS" pitchFamily="50" charset="-128"/>
                <a:cs typeface="Arial Unicode MS" pitchFamily="50" charset="-128"/>
              </a:rPr>
              <a:t>)=0.39 is assumed</a:t>
            </a:r>
            <a:endParaRPr lang="ja-JP" altLang="en-US" sz="1500">
              <a:latin typeface="Arial Unicode MS" pitchFamily="50" charset="-128"/>
              <a:ea typeface="Arial Unicode MS" pitchFamily="50" charset="-128"/>
              <a:cs typeface="Arial Unicode MS" pitchFamily="50" charset="-128"/>
            </a:endParaRPr>
          </a:p>
        </p:txBody>
      </p:sp>
      <p:cxnSp>
        <p:nvCxnSpPr>
          <p:cNvPr id="24602" name="直線矢印コネクタ 31"/>
          <p:cNvCxnSpPr>
            <a:cxnSpLocks noChangeShapeType="1"/>
            <a:endCxn id="24580" idx="7"/>
          </p:cNvCxnSpPr>
          <p:nvPr/>
        </p:nvCxnSpPr>
        <p:spPr bwMode="auto">
          <a:xfrm rot="10800000" flipV="1">
            <a:off x="1987353" y="2262748"/>
            <a:ext cx="417600" cy="260668"/>
          </a:xfrm>
          <a:prstGeom prst="straightConnector1">
            <a:avLst/>
          </a:prstGeom>
          <a:noFill/>
          <a:ln w="9525" algn="ctr">
            <a:solidFill>
              <a:schemeClr val="tx1"/>
            </a:solidFill>
            <a:round/>
            <a:headEnd/>
            <a:tailEnd type="arrow" w="med" len="med"/>
          </a:ln>
        </p:spPr>
      </p:cxnSp>
      <p:sp>
        <p:nvSpPr>
          <p:cNvPr id="24603" name="テキスト ボックス 32"/>
          <p:cNvSpPr txBox="1">
            <a:spLocks noChangeArrowheads="1"/>
          </p:cNvSpPr>
          <p:nvPr/>
        </p:nvSpPr>
        <p:spPr bwMode="auto">
          <a:xfrm>
            <a:off x="2469752" y="2133135"/>
            <a:ext cx="427680" cy="279389"/>
          </a:xfrm>
          <a:prstGeom prst="rect">
            <a:avLst/>
          </a:prstGeom>
          <a:noFill/>
          <a:ln w="9525">
            <a:noFill/>
            <a:round/>
            <a:headEnd/>
            <a:tailEnd/>
          </a:ln>
        </p:spPr>
        <p:txBody>
          <a:bodyPr wrap="none" lIns="0" tIns="0" rIns="0" bIns="0">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a:solidFill>
                  <a:srgbClr val="000000"/>
                </a:solidFill>
                <a:latin typeface="Arial Unicode MS" pitchFamily="50" charset="-128"/>
                <a:ea typeface="Arial Unicode MS" pitchFamily="50" charset="-128"/>
                <a:cs typeface="Arial Unicode MS" pitchFamily="50" charset="-128"/>
              </a:rPr>
              <a:t>now</a:t>
            </a:r>
            <a:endParaRPr lang="ja-JP" altLang="en-US">
              <a:solidFill>
                <a:srgbClr val="000000"/>
              </a:solidFill>
              <a:latin typeface="Arial Unicode MS" pitchFamily="50" charset="-128"/>
              <a:ea typeface="Arial Unicode MS" pitchFamily="50" charset="-128"/>
              <a:cs typeface="Arial Unicode MS" pitchFamily="50" charset="-128"/>
            </a:endParaRPr>
          </a:p>
        </p:txBody>
      </p:sp>
      <p:pic>
        <p:nvPicPr>
          <p:cNvPr id="24604" name="Picture 3"/>
          <p:cNvPicPr>
            <a:picLocks noChangeAspect="1" noChangeArrowheads="1"/>
          </p:cNvPicPr>
          <p:nvPr/>
        </p:nvPicPr>
        <p:blipFill>
          <a:blip r:embed="rId4" cstate="print"/>
          <a:srcRect l="4312" t="8755" r="6476" b="6966"/>
          <a:stretch>
            <a:fillRect/>
          </a:stretch>
        </p:blipFill>
        <p:spPr bwMode="auto">
          <a:xfrm>
            <a:off x="5691047" y="4453231"/>
            <a:ext cx="2995200" cy="2203431"/>
          </a:xfrm>
          <a:prstGeom prst="rect">
            <a:avLst/>
          </a:prstGeom>
          <a:noFill/>
          <a:ln w="9525">
            <a:noFill/>
            <a:miter lim="800000"/>
            <a:headEnd/>
            <a:tailEnd/>
          </a:ln>
        </p:spPr>
      </p:pic>
      <p:sp>
        <p:nvSpPr>
          <p:cNvPr id="24605" name="Text Box 5"/>
          <p:cNvSpPr txBox="1">
            <a:spLocks noChangeArrowheads="1"/>
          </p:cNvSpPr>
          <p:nvPr/>
        </p:nvSpPr>
        <p:spPr bwMode="auto">
          <a:xfrm rot="-5400000">
            <a:off x="5008216" y="5169347"/>
            <a:ext cx="975423" cy="360755"/>
          </a:xfrm>
          <a:prstGeom prst="rect">
            <a:avLst/>
          </a:prstGeom>
          <a:noFill/>
          <a:ln w="9525">
            <a:noFill/>
            <a:miter lim="800000"/>
            <a:headEnd/>
            <a:tailEnd/>
          </a:ln>
        </p:spPr>
        <p:txBody>
          <a:bodyPr wrap="none" lIns="82945" tIns="41473" rIns="82945" bIns="41473">
            <a:spAutoFit/>
          </a:bodyPr>
          <a:lstStyle/>
          <a:p>
            <a:r>
              <a:rPr lang="en-US" altLang="ja-JP">
                <a:solidFill>
                  <a:srgbClr val="0000FF"/>
                </a:solidFill>
                <a:latin typeface="Arial Unicode MS" pitchFamily="50" charset="-128"/>
                <a:ea typeface="Arial Unicode MS" pitchFamily="50" charset="-128"/>
                <a:cs typeface="Arial Unicode MS" pitchFamily="50" charset="-128"/>
                <a:sym typeface="Symbol" pitchFamily="18" charset="2"/>
              </a:rPr>
              <a:t></a:t>
            </a:r>
            <a:r>
              <a:rPr lang="en-US" altLang="ja-JP">
                <a:solidFill>
                  <a:srgbClr val="0000FF"/>
                </a:solidFill>
                <a:latin typeface="Arial Unicode MS" pitchFamily="50" charset="-128"/>
                <a:ea typeface="Arial Unicode MS" pitchFamily="50" charset="-128"/>
                <a:cs typeface="Arial Unicode MS" pitchFamily="50" charset="-128"/>
              </a:rPr>
              <a:t>S(</a:t>
            </a:r>
            <a:r>
              <a:rPr lang="en-US" altLang="ja-JP">
                <a:solidFill>
                  <a:srgbClr val="0000FF"/>
                </a:solidFill>
                <a:latin typeface="Symbol" pitchFamily="18" charset="2"/>
                <a:sym typeface="Symbol" pitchFamily="18" charset="2"/>
              </a:rPr>
              <a:t>f</a:t>
            </a:r>
            <a:r>
              <a:rPr lang="en-US" altLang="ja-JP">
                <a:solidFill>
                  <a:srgbClr val="0000FF"/>
                </a:solidFill>
                <a:latin typeface="Arial Unicode MS" pitchFamily="50" charset="-128"/>
                <a:ea typeface="Arial Unicode MS" pitchFamily="50" charset="-128"/>
                <a:cs typeface="Arial Unicode MS" pitchFamily="50" charset="-128"/>
                <a:sym typeface="Symbol" pitchFamily="18" charset="2"/>
              </a:rPr>
              <a:t>K</a:t>
            </a:r>
            <a:r>
              <a:rPr lang="en-US" altLang="ja-JP" baseline="30000">
                <a:solidFill>
                  <a:srgbClr val="0000FF"/>
                </a:solidFill>
                <a:latin typeface="Arial Unicode MS" pitchFamily="50" charset="-128"/>
                <a:ea typeface="Arial Unicode MS" pitchFamily="50" charset="-128"/>
                <a:cs typeface="Arial Unicode MS" pitchFamily="50" charset="-128"/>
                <a:sym typeface="Symbol" pitchFamily="18" charset="2"/>
              </a:rPr>
              <a:t>0</a:t>
            </a:r>
            <a:r>
              <a:rPr lang="en-US" altLang="ja-JP">
                <a:solidFill>
                  <a:srgbClr val="0000FF"/>
                </a:solidFill>
                <a:latin typeface="Arial Unicode MS" pitchFamily="50" charset="-128"/>
                <a:ea typeface="Arial Unicode MS" pitchFamily="50" charset="-128"/>
                <a:cs typeface="Arial Unicode MS" pitchFamily="50" charset="-128"/>
                <a:sym typeface="Symbol" pitchFamily="18" charset="2"/>
              </a:rPr>
              <a:t>)</a:t>
            </a:r>
          </a:p>
        </p:txBody>
      </p:sp>
      <p:sp>
        <p:nvSpPr>
          <p:cNvPr id="24606" name="正方形/長方形 36"/>
          <p:cNvSpPr>
            <a:spLocks noChangeArrowheads="1"/>
          </p:cNvSpPr>
          <p:nvPr/>
        </p:nvSpPr>
        <p:spPr bwMode="auto">
          <a:xfrm>
            <a:off x="6677447" y="6073400"/>
            <a:ext cx="129600" cy="388841"/>
          </a:xfrm>
          <a:prstGeom prst="rect">
            <a:avLst/>
          </a:prstGeom>
          <a:solidFill>
            <a:schemeClr val="bg1"/>
          </a:solidFill>
          <a:ln w="9525" algn="ctr">
            <a:noFill/>
            <a:round/>
            <a:headEnd/>
            <a:tailEnd/>
          </a:ln>
        </p:spPr>
        <p:txBody>
          <a:bodyPr lIns="82945" tIns="41473" rIns="82945" bIns="41473"/>
          <a:lstStyle/>
          <a:p>
            <a:pPr algn="ctr" hangingPunct="0">
              <a:lnSpc>
                <a:spcPct val="111000"/>
              </a:lnSpc>
              <a:buClr>
                <a:srgbClr val="000000"/>
              </a:buClr>
              <a:buSzPct val="45000"/>
              <a:buFont typeface="Wingdings" pitchFamily="2" charset="2"/>
              <a:buNone/>
            </a:pPr>
            <a:endParaRPr kumimoji="0" lang="ja-JP" altLang="en-US"/>
          </a:p>
        </p:txBody>
      </p:sp>
      <p:sp>
        <p:nvSpPr>
          <p:cNvPr id="24607" name="正方形/長方形 34"/>
          <p:cNvSpPr>
            <a:spLocks noChangeArrowheads="1"/>
          </p:cNvSpPr>
          <p:nvPr/>
        </p:nvSpPr>
        <p:spPr bwMode="auto">
          <a:xfrm>
            <a:off x="5839841" y="6159034"/>
            <a:ext cx="824171" cy="296782"/>
          </a:xfrm>
          <a:prstGeom prst="rect">
            <a:avLst/>
          </a:prstGeom>
          <a:solidFill>
            <a:schemeClr val="bg1"/>
          </a:solidFill>
          <a:ln w="9525">
            <a:solidFill>
              <a:schemeClr val="tx1"/>
            </a:solidFill>
            <a:miter lim="800000"/>
            <a:headEnd/>
            <a:tailEnd/>
          </a:ln>
        </p:spPr>
        <p:txBody>
          <a:bodyPr wrap="none" lIns="32656" tIns="32656" rIns="32656" bIns="32656" anchor="ctr" anchorCtr="1">
            <a:spAutoFit/>
          </a:bodyPr>
          <a:lstStyle/>
          <a:p>
            <a:pPr algn="ctr"/>
            <a:r>
              <a:rPr lang="en-US" altLang="ja-JP" sz="1500"/>
              <a:t>mSUGRA</a:t>
            </a:r>
            <a:endParaRPr lang="ja-JP" altLang="en-US" sz="1500"/>
          </a:p>
        </p:txBody>
      </p:sp>
      <p:sp>
        <p:nvSpPr>
          <p:cNvPr id="24608" name="正方形/長方形 35"/>
          <p:cNvSpPr>
            <a:spLocks noChangeArrowheads="1"/>
          </p:cNvSpPr>
          <p:nvPr/>
        </p:nvSpPr>
        <p:spPr bwMode="auto">
          <a:xfrm>
            <a:off x="6809357" y="6083581"/>
            <a:ext cx="1000500" cy="392962"/>
          </a:xfrm>
          <a:prstGeom prst="rect">
            <a:avLst/>
          </a:prstGeom>
          <a:solidFill>
            <a:schemeClr val="bg1"/>
          </a:solidFill>
          <a:ln w="9525">
            <a:solidFill>
              <a:schemeClr val="tx1"/>
            </a:solidFill>
            <a:miter lim="800000"/>
            <a:headEnd/>
            <a:tailEnd/>
          </a:ln>
        </p:spPr>
        <p:txBody>
          <a:bodyPr wrap="none" lIns="32656" tIns="32656" rIns="32656" bIns="32656" anchor="ctr" anchorCtr="1">
            <a:spAutoFit/>
          </a:bodyPr>
          <a:lstStyle/>
          <a:p>
            <a:pPr algn="ctr" defTabSz="829452">
              <a:lnSpc>
                <a:spcPct val="85000"/>
              </a:lnSpc>
            </a:pPr>
            <a:r>
              <a:rPr lang="en-US" altLang="ja-JP" sz="1500"/>
              <a:t>SU(5)+</a:t>
            </a:r>
            <a:r>
              <a:rPr lang="en-US" altLang="ja-JP" sz="1500">
                <a:sym typeface="Symbol" pitchFamily="18" charset="2"/>
              </a:rPr>
              <a:t></a:t>
            </a:r>
            <a:r>
              <a:rPr lang="en-US" altLang="ja-JP" sz="1500" baseline="-25000">
                <a:sym typeface="Symbol" pitchFamily="18" charset="2"/>
              </a:rPr>
              <a:t>R</a:t>
            </a:r>
          </a:p>
          <a:p>
            <a:pPr algn="ctr" defTabSz="829452">
              <a:lnSpc>
                <a:spcPct val="85000"/>
              </a:lnSpc>
            </a:pPr>
            <a:r>
              <a:rPr lang="en-US" altLang="ja-JP" sz="1000">
                <a:sym typeface="Symbol" pitchFamily="18" charset="2"/>
              </a:rPr>
              <a:t>(non-degenerate)</a:t>
            </a:r>
            <a:endParaRPr lang="ja-JP" altLang="en-US" sz="1000"/>
          </a:p>
        </p:txBody>
      </p:sp>
      <p:sp>
        <p:nvSpPr>
          <p:cNvPr id="24609" name="正方形/長方形 37"/>
          <p:cNvSpPr>
            <a:spLocks noChangeArrowheads="1"/>
          </p:cNvSpPr>
          <p:nvPr/>
        </p:nvSpPr>
        <p:spPr bwMode="auto">
          <a:xfrm>
            <a:off x="8064600" y="6147513"/>
            <a:ext cx="612574" cy="296782"/>
          </a:xfrm>
          <a:prstGeom prst="rect">
            <a:avLst/>
          </a:prstGeom>
          <a:solidFill>
            <a:schemeClr val="bg1"/>
          </a:solidFill>
          <a:ln w="9525">
            <a:solidFill>
              <a:schemeClr val="tx1"/>
            </a:solidFill>
            <a:miter lim="800000"/>
            <a:headEnd/>
            <a:tailEnd/>
          </a:ln>
        </p:spPr>
        <p:txBody>
          <a:bodyPr wrap="none" lIns="32656" tIns="32656" rIns="32656" bIns="32656" anchor="ctr" anchorCtr="1">
            <a:spAutoFit/>
          </a:bodyPr>
          <a:lstStyle/>
          <a:p>
            <a:pPr algn="ctr"/>
            <a:r>
              <a:rPr lang="en-US" altLang="ja-JP" sz="1500"/>
              <a:t>U(2)FS</a:t>
            </a:r>
            <a:endParaRPr lang="ja-JP" altLang="en-US" sz="1500"/>
          </a:p>
        </p:txBody>
      </p:sp>
      <p:sp>
        <p:nvSpPr>
          <p:cNvPr id="24610" name="テキスト ボックス 26"/>
          <p:cNvSpPr txBox="1">
            <a:spLocks noChangeArrowheads="1"/>
          </p:cNvSpPr>
          <p:nvPr/>
        </p:nvSpPr>
        <p:spPr bwMode="auto">
          <a:xfrm>
            <a:off x="367352" y="6021543"/>
            <a:ext cx="4536000" cy="276999"/>
          </a:xfrm>
          <a:prstGeom prst="rect">
            <a:avLst/>
          </a:prstGeom>
          <a:noFill/>
          <a:ln w="9525">
            <a:noFill/>
            <a:round/>
            <a:headEnd/>
            <a:tailEnd/>
          </a:ln>
        </p:spPr>
        <p:txBody>
          <a:bodyPr lIns="0" tIns="0" rIns="0" bIns="0">
            <a:sp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dirty="0" smtClean="0">
                <a:solidFill>
                  <a:schemeClr val="accent2"/>
                </a:solidFill>
                <a:latin typeface="+mn-lt"/>
                <a:ea typeface="+mn-ea"/>
                <a:cs typeface="Arial Unicode MS" pitchFamily="50" charset="-128"/>
              </a:rPr>
              <a:t>Can be used to distinguish several SUSY models.</a:t>
            </a:r>
            <a:endParaRPr lang="ja-JP" altLang="en-US" dirty="0">
              <a:solidFill>
                <a:schemeClr val="accent2"/>
              </a:solidFill>
              <a:latin typeface="+mn-lt"/>
              <a:ea typeface="+mn-ea"/>
              <a:cs typeface="Arial Unicode MS" pitchFamily="50" charset="-128"/>
            </a:endParaRPr>
          </a:p>
        </p:txBody>
      </p:sp>
      <p:sp>
        <p:nvSpPr>
          <p:cNvPr id="35" name="テキスト ボックス 37"/>
          <p:cNvSpPr txBox="1">
            <a:spLocks noChangeArrowheads="1"/>
          </p:cNvSpPr>
          <p:nvPr/>
        </p:nvSpPr>
        <p:spPr bwMode="auto">
          <a:xfrm>
            <a:off x="5769445" y="6588816"/>
            <a:ext cx="107402" cy="196208"/>
          </a:xfrm>
          <a:prstGeom prst="rect">
            <a:avLst/>
          </a:prstGeom>
          <a:noFill/>
          <a:ln w="9525">
            <a:noFill/>
            <a:round/>
            <a:headEnd/>
            <a:tailEnd/>
          </a:ln>
        </p:spPr>
        <p:txBody>
          <a:bodyPr wrap="none" lIns="0" tIns="0" rIns="0" bIns="0" anchor="ctr" anchorCtr="1">
            <a:spAutoFit/>
          </a:bodyPr>
          <a:lstStyle/>
          <a:p>
            <a:pPr>
              <a:lnSpc>
                <a:spcPct val="85000"/>
              </a:lnSpc>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sz="1500">
                <a:latin typeface="Arial Unicode MS" pitchFamily="50" charset="-128"/>
                <a:ea typeface="Arial Unicode MS" pitchFamily="50" charset="-128"/>
                <a:cs typeface="Arial Unicode MS" pitchFamily="50" charset="-128"/>
              </a:rPr>
              <a:t>0</a:t>
            </a:r>
          </a:p>
        </p:txBody>
      </p:sp>
      <p:sp>
        <p:nvSpPr>
          <p:cNvPr id="36" name="テキスト ボックス 37"/>
          <p:cNvSpPr txBox="1">
            <a:spLocks noChangeArrowheads="1"/>
          </p:cNvSpPr>
          <p:nvPr/>
        </p:nvSpPr>
        <p:spPr bwMode="auto">
          <a:xfrm>
            <a:off x="6442291" y="6588697"/>
            <a:ext cx="107402" cy="196208"/>
          </a:xfrm>
          <a:prstGeom prst="rect">
            <a:avLst/>
          </a:prstGeom>
          <a:noFill/>
          <a:ln w="9525">
            <a:noFill/>
            <a:round/>
            <a:headEnd/>
            <a:tailEnd/>
          </a:ln>
        </p:spPr>
        <p:txBody>
          <a:bodyPr wrap="none" lIns="0" tIns="0" rIns="0" bIns="0" anchor="ctr" anchorCtr="1">
            <a:spAutoFit/>
          </a:bodyPr>
          <a:lstStyle/>
          <a:p>
            <a:pPr>
              <a:lnSpc>
                <a:spcPct val="85000"/>
              </a:lnSpc>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sz="1500">
                <a:latin typeface="Arial Unicode MS" pitchFamily="50" charset="-128"/>
                <a:ea typeface="Arial Unicode MS" pitchFamily="50" charset="-128"/>
                <a:cs typeface="Arial Unicode MS" pitchFamily="50" charset="-128"/>
              </a:rPr>
              <a:t>2</a:t>
            </a:r>
          </a:p>
        </p:txBody>
      </p:sp>
      <p:sp>
        <p:nvSpPr>
          <p:cNvPr id="37" name="テキスト ボックス 36"/>
          <p:cNvSpPr txBox="1"/>
          <p:nvPr/>
        </p:nvSpPr>
        <p:spPr bwMode="auto">
          <a:xfrm>
            <a:off x="5937485" y="6639906"/>
            <a:ext cx="430246" cy="196208"/>
          </a:xfrm>
          <a:prstGeom prst="rect">
            <a:avLst/>
          </a:prstGeom>
          <a:noFill/>
          <a:ln w="9525">
            <a:noFill/>
            <a:round/>
            <a:headEnd/>
            <a:tailEnd/>
          </a:ln>
        </p:spPr>
        <p:txBody>
          <a:bodyPr wrap="none" lIns="0" tIns="0" rIns="0" bIns="0" rtlCol="0" anchor="ctr" anchorCtr="1">
            <a:spAutoFit/>
          </a:bodyPr>
          <a:lstStyle/>
          <a:p>
            <a:pPr>
              <a:lnSpc>
                <a:spcPct val="85000"/>
              </a:lnSpc>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sz="1500" dirty="0">
                <a:cs typeface="Arial Unicode MS" pitchFamily="50" charset="-128"/>
              </a:rPr>
              <a:t>[</a:t>
            </a:r>
            <a:r>
              <a:rPr lang="en-US" altLang="ja-JP" sz="1500" dirty="0" err="1">
                <a:cs typeface="Arial Unicode MS" pitchFamily="50" charset="-128"/>
              </a:rPr>
              <a:t>TeV</a:t>
            </a:r>
            <a:r>
              <a:rPr lang="en-US" altLang="ja-JP" sz="1500" dirty="0">
                <a:cs typeface="Arial Unicode MS" pitchFamily="50" charset="-128"/>
              </a:rPr>
              <a:t>]</a:t>
            </a:r>
            <a:endParaRPr lang="ja-JP" altLang="en-US" sz="1500" dirty="0">
              <a:cs typeface="Arial Unicode MS" pitchFamily="50" charset="-128"/>
            </a:endParaRPr>
          </a:p>
        </p:txBody>
      </p:sp>
      <p:sp>
        <p:nvSpPr>
          <p:cNvPr id="38" name="テキスト ボックス 37"/>
          <p:cNvSpPr txBox="1">
            <a:spLocks noChangeArrowheads="1"/>
          </p:cNvSpPr>
          <p:nvPr/>
        </p:nvSpPr>
        <p:spPr bwMode="auto">
          <a:xfrm>
            <a:off x="5292157" y="6472032"/>
            <a:ext cx="379912" cy="196208"/>
          </a:xfrm>
          <a:prstGeom prst="rect">
            <a:avLst/>
          </a:prstGeom>
          <a:noFill/>
          <a:ln w="9525">
            <a:noFill/>
            <a:round/>
            <a:headEnd/>
            <a:tailEnd/>
          </a:ln>
        </p:spPr>
        <p:txBody>
          <a:bodyPr wrap="none" lIns="0" tIns="0" rIns="0" bIns="0" anchor="ctr" anchorCtr="1">
            <a:spAutoFit/>
          </a:bodyPr>
          <a:lstStyle/>
          <a:p>
            <a:pPr>
              <a:lnSpc>
                <a:spcPct val="85000"/>
              </a:lnSpc>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sz="1500">
                <a:latin typeface="Arial Unicode MS"/>
                <a:ea typeface="Arial Unicode MS"/>
                <a:cs typeface="Arial Unicode MS"/>
              </a:rPr>
              <a:t>−</a:t>
            </a:r>
            <a:r>
              <a:rPr lang="en-US" altLang="ja-JP" sz="1500">
                <a:latin typeface="Arial Unicode MS" pitchFamily="50" charset="-128"/>
                <a:ea typeface="Arial Unicode MS" pitchFamily="50" charset="-128"/>
                <a:cs typeface="Arial Unicode MS" pitchFamily="50" charset="-128"/>
              </a:rPr>
              <a:t>0.2</a:t>
            </a:r>
          </a:p>
        </p:txBody>
      </p:sp>
      <p:sp>
        <p:nvSpPr>
          <p:cNvPr id="39" name="テキスト ボックス 38"/>
          <p:cNvSpPr txBox="1">
            <a:spLocks noChangeArrowheads="1"/>
          </p:cNvSpPr>
          <p:nvPr/>
        </p:nvSpPr>
        <p:spPr bwMode="auto">
          <a:xfrm>
            <a:off x="5356957" y="4463007"/>
            <a:ext cx="267702" cy="196208"/>
          </a:xfrm>
          <a:prstGeom prst="rect">
            <a:avLst/>
          </a:prstGeom>
          <a:noFill/>
          <a:ln w="9525">
            <a:noFill/>
            <a:round/>
            <a:headEnd/>
            <a:tailEnd/>
          </a:ln>
        </p:spPr>
        <p:txBody>
          <a:bodyPr wrap="none" lIns="0" tIns="0" rIns="0" bIns="0" anchor="ctr" anchorCtr="1">
            <a:spAutoFit/>
          </a:bodyPr>
          <a:lstStyle/>
          <a:p>
            <a:pPr>
              <a:lnSpc>
                <a:spcPct val="85000"/>
              </a:lnSpc>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altLang="ja-JP" sz="1500">
                <a:latin typeface="Arial Unicode MS" pitchFamily="50" charset="-128"/>
                <a:ea typeface="Arial Unicode MS" pitchFamily="50" charset="-128"/>
                <a:cs typeface="Arial Unicode MS" pitchFamily="50" charset="-128"/>
              </a:rPr>
              <a:t>0.2</a:t>
            </a:r>
          </a:p>
        </p:txBody>
      </p:sp>
    </p:spTree>
    <p:extLst>
      <p:ext uri="{BB962C8B-B14F-4D97-AF65-F5344CB8AC3E}">
        <p14:creationId xmlns:p14="http://schemas.microsoft.com/office/powerpoint/2010/main" val="9452989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lang="en-US" altLang="ja-JP" dirty="0" smtClean="0"/>
              <a:t>SuperKEKB</a:t>
            </a:r>
            <a:endParaRPr kumimoji="1" lang="ja-JP" altLang="en-US" dirty="0"/>
          </a:p>
        </p:txBody>
      </p:sp>
      <p:sp>
        <p:nvSpPr>
          <p:cNvPr id="4" name="テキスト プレースホルダー 3"/>
          <p:cNvSpPr>
            <a:spLocks noGrp="1"/>
          </p:cNvSpPr>
          <p:nvPr>
            <p:ph type="subTitle" idx="1"/>
          </p:nvPr>
        </p:nvSpPr>
        <p:spPr/>
        <p:txBody>
          <a:bodyPr/>
          <a:lstStyle/>
          <a:p>
            <a:endParaRPr kumimoji="1" lang="ja-JP" altLang="en-US" dirty="0"/>
          </a:p>
        </p:txBody>
      </p:sp>
    </p:spTree>
    <p:extLst>
      <p:ext uri="{BB962C8B-B14F-4D97-AF65-F5344CB8AC3E}">
        <p14:creationId xmlns:p14="http://schemas.microsoft.com/office/powerpoint/2010/main" val="2030039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1143000"/>
          </a:xfrm>
        </p:spPr>
        <p:txBody>
          <a:bodyPr>
            <a:normAutofit/>
          </a:bodyPr>
          <a:lstStyle/>
          <a:p>
            <a:r>
              <a:rPr lang="en-US" altLang="ja-JP" dirty="0" smtClean="0"/>
              <a:t>SuperKEKB </a:t>
            </a:r>
            <a:r>
              <a:rPr lang="en-US" altLang="ja-JP" dirty="0" smtClean="0"/>
              <a:t>Luminosity Target</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Feb. 24th, 2011</a:t>
            </a:r>
            <a:endParaRPr kumimoji="1" lang="ja-JP" altLang="en-US" dirty="0"/>
          </a:p>
        </p:txBody>
      </p:sp>
      <p:sp>
        <p:nvSpPr>
          <p:cNvPr id="5" name="フッター プレースホルダ 4"/>
          <p:cNvSpPr>
            <a:spLocks noGrp="1"/>
          </p:cNvSpPr>
          <p:nvPr>
            <p:ph type="ftr" sz="quarter" idx="11"/>
          </p:nvPr>
        </p:nvSpPr>
        <p:spPr/>
        <p:txBody>
          <a:bodyPr/>
          <a:lstStyle/>
          <a:p>
            <a:pPr algn="ctr"/>
            <a:r>
              <a:rPr kumimoji="1" lang="en-US" altLang="ja-JP" smtClean="0"/>
              <a:t>H.Nakayama (KEK) </a:t>
            </a:r>
            <a:endParaRPr kumimoji="1" lang="ja-JP" altLang="en-US" dirty="0"/>
          </a:p>
        </p:txBody>
      </p:sp>
      <p:pic>
        <p:nvPicPr>
          <p:cNvPr id="2050" name="Picture 2"/>
          <p:cNvPicPr>
            <a:picLocks noChangeAspect="1" noChangeArrowheads="1"/>
          </p:cNvPicPr>
          <p:nvPr/>
        </p:nvPicPr>
        <p:blipFill>
          <a:blip r:embed="rId3" cstate="print"/>
          <a:srcRect/>
          <a:stretch>
            <a:fillRect/>
          </a:stretch>
        </p:blipFill>
        <p:spPr bwMode="auto">
          <a:xfrm>
            <a:off x="291835" y="1055914"/>
            <a:ext cx="8558248" cy="5625874"/>
          </a:xfrm>
          <a:prstGeom prst="rect">
            <a:avLst/>
          </a:prstGeom>
          <a:noFill/>
          <a:ln w="9525">
            <a:noFill/>
            <a:miter lim="800000"/>
            <a:headEnd/>
            <a:tailEnd/>
          </a:ln>
        </p:spPr>
      </p:pic>
      <p:sp>
        <p:nvSpPr>
          <p:cNvPr id="7" name="テキスト ボックス 6"/>
          <p:cNvSpPr txBox="1"/>
          <p:nvPr/>
        </p:nvSpPr>
        <p:spPr>
          <a:xfrm>
            <a:off x="7260770" y="990599"/>
            <a:ext cx="1611086" cy="461665"/>
          </a:xfrm>
          <a:prstGeom prst="rect">
            <a:avLst/>
          </a:prstGeom>
          <a:solidFill>
            <a:schemeClr val="bg1"/>
          </a:solidFill>
          <a:ln>
            <a:noFill/>
          </a:ln>
        </p:spPr>
        <p:txBody>
          <a:bodyPr wrap="square" rtlCol="0">
            <a:spAutoFit/>
          </a:bodyPr>
          <a:lstStyle/>
          <a:p>
            <a:r>
              <a:rPr kumimoji="1" lang="en-US" altLang="ja-JP" sz="2400" dirty="0" smtClean="0">
                <a:solidFill>
                  <a:srgbClr val="FF3399"/>
                </a:solidFill>
              </a:rPr>
              <a:t>SuperKEKB</a:t>
            </a:r>
            <a:endParaRPr kumimoji="1" lang="ja-JP" altLang="en-US" sz="2400" dirty="0">
              <a:solidFill>
                <a:srgbClr val="FF3399"/>
              </a:solidFill>
            </a:endParaRPr>
          </a:p>
        </p:txBody>
      </p:sp>
      <p:sp>
        <p:nvSpPr>
          <p:cNvPr id="6" name="正方形/長方形 5"/>
          <p:cNvSpPr/>
          <p:nvPr/>
        </p:nvSpPr>
        <p:spPr>
          <a:xfrm>
            <a:off x="7641666" y="1844824"/>
            <a:ext cx="1502334" cy="369332"/>
          </a:xfrm>
          <a:prstGeom prst="rect">
            <a:avLst/>
          </a:prstGeom>
        </p:spPr>
        <p:txBody>
          <a:bodyPr wrap="none">
            <a:spAutoFit/>
          </a:bodyPr>
          <a:lstStyle/>
          <a:p>
            <a:r>
              <a:rPr lang="en-US" altLang="ja-JP" u="sng" dirty="0"/>
              <a:t>8x10</a:t>
            </a:r>
            <a:r>
              <a:rPr lang="en-US" altLang="ja-JP" u="sng" baseline="30000" dirty="0"/>
              <a:t>35</a:t>
            </a:r>
            <a:r>
              <a:rPr lang="en-US" altLang="ja-JP" u="sng" dirty="0"/>
              <a:t> cm</a:t>
            </a:r>
            <a:r>
              <a:rPr lang="en-US" altLang="ja-JP" u="sng" baseline="30000" dirty="0"/>
              <a:t>-2</a:t>
            </a:r>
            <a:r>
              <a:rPr lang="en-US" altLang="ja-JP" u="sng" dirty="0"/>
              <a:t>s</a:t>
            </a:r>
            <a:r>
              <a:rPr lang="en-US" altLang="ja-JP" u="sng" baseline="30000" dirty="0"/>
              <a:t>-1</a:t>
            </a:r>
            <a:r>
              <a:rPr lang="en-US" altLang="ja-JP" baseline="30000" dirty="0"/>
              <a:t> </a:t>
            </a:r>
            <a:endParaRPr lang="ja-JP" altLang="en-US" dirty="0"/>
          </a:p>
        </p:txBody>
      </p:sp>
      <p:sp>
        <p:nvSpPr>
          <p:cNvPr id="10" name="正方形/長方形 9"/>
          <p:cNvSpPr/>
          <p:nvPr/>
        </p:nvSpPr>
        <p:spPr>
          <a:xfrm>
            <a:off x="6804248" y="2636912"/>
            <a:ext cx="1502334" cy="369332"/>
          </a:xfrm>
          <a:prstGeom prst="rect">
            <a:avLst/>
          </a:prstGeom>
        </p:spPr>
        <p:txBody>
          <a:bodyPr wrap="none">
            <a:spAutoFit/>
          </a:bodyPr>
          <a:lstStyle/>
          <a:p>
            <a:r>
              <a:rPr lang="en-US" altLang="ja-JP" u="sng" dirty="0" smtClean="0"/>
              <a:t>2x10</a:t>
            </a:r>
            <a:r>
              <a:rPr lang="en-US" altLang="ja-JP" u="sng" baseline="30000" dirty="0" smtClean="0"/>
              <a:t>34</a:t>
            </a:r>
            <a:r>
              <a:rPr lang="en-US" altLang="ja-JP" u="sng" dirty="0" smtClean="0"/>
              <a:t> </a:t>
            </a:r>
            <a:r>
              <a:rPr lang="en-US" altLang="ja-JP" u="sng" dirty="0"/>
              <a:t>cm</a:t>
            </a:r>
            <a:r>
              <a:rPr lang="en-US" altLang="ja-JP" u="sng" baseline="30000" dirty="0"/>
              <a:t>-2</a:t>
            </a:r>
            <a:r>
              <a:rPr lang="en-US" altLang="ja-JP" u="sng" dirty="0"/>
              <a:t>s</a:t>
            </a:r>
            <a:r>
              <a:rPr lang="en-US" altLang="ja-JP" u="sng" baseline="30000" dirty="0"/>
              <a:t>-1</a:t>
            </a:r>
            <a:r>
              <a:rPr lang="en-US" altLang="ja-JP" baseline="30000" dirty="0"/>
              <a:t> </a:t>
            </a:r>
            <a:endParaRPr lang="ja-JP" altLang="en-US" dirty="0"/>
          </a:p>
        </p:txBody>
      </p:sp>
      <p:sp>
        <p:nvSpPr>
          <p:cNvPr id="9" name="テキスト ボックス 8"/>
          <p:cNvSpPr txBox="1"/>
          <p:nvPr/>
        </p:nvSpPr>
        <p:spPr>
          <a:xfrm>
            <a:off x="6876256" y="4941168"/>
            <a:ext cx="1296144"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ja-JP" sz="3200" dirty="0" smtClean="0"/>
              <a:t>x</a:t>
            </a:r>
            <a:r>
              <a:rPr kumimoji="1" lang="en-US" altLang="ja-JP" sz="3200" dirty="0" smtClean="0"/>
              <a:t>40 !!</a:t>
            </a:r>
            <a:endParaRPr kumimoji="1" lang="ja-JP" altLang="en-US" sz="3200" dirty="0"/>
          </a:p>
        </p:txBody>
      </p:sp>
      <p:sp>
        <p:nvSpPr>
          <p:cNvPr id="11" name="正方形/長方形 10"/>
          <p:cNvSpPr/>
          <p:nvPr/>
        </p:nvSpPr>
        <p:spPr>
          <a:xfrm>
            <a:off x="2195736" y="1988840"/>
            <a:ext cx="3528392" cy="4001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ja-JP" sz="2000" dirty="0" smtClean="0"/>
              <a:t>Collect </a:t>
            </a:r>
            <a:r>
              <a:rPr lang="en-US" altLang="ja-JP" sz="2000" dirty="0"/>
              <a:t>~50 ab-1 by 2020-2021. </a:t>
            </a:r>
          </a:p>
        </p:txBody>
      </p:sp>
    </p:spTree>
    <p:extLst>
      <p:ext uri="{BB962C8B-B14F-4D97-AF65-F5344CB8AC3E}">
        <p14:creationId xmlns:p14="http://schemas.microsoft.com/office/powerpoint/2010/main" val="5921614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Accelerator upgrade</a:t>
            </a:r>
            <a:endParaRPr kumimoji="1" lang="ja-JP" altLang="en-US" dirty="0"/>
          </a:p>
        </p:txBody>
      </p:sp>
      <p:sp>
        <p:nvSpPr>
          <p:cNvPr id="3" name="コンテンツ プレースホルダ 2"/>
          <p:cNvSpPr>
            <a:spLocks noGrp="1"/>
          </p:cNvSpPr>
          <p:nvPr>
            <p:ph idx="1"/>
          </p:nvPr>
        </p:nvSpPr>
        <p:spPr/>
        <p:txBody>
          <a:bodyPr>
            <a:normAutofit fontScale="92500"/>
          </a:bodyPr>
          <a:lstStyle/>
          <a:p>
            <a:pPr>
              <a:buNone/>
            </a:pPr>
            <a:r>
              <a:rPr lang="en-US" altLang="ja-JP" dirty="0" smtClean="0"/>
              <a:t>At </a:t>
            </a:r>
            <a:r>
              <a:rPr lang="en-US" altLang="ja-JP" dirty="0" smtClean="0">
                <a:solidFill>
                  <a:srgbClr val="FF0000"/>
                </a:solidFill>
              </a:rPr>
              <a:t>SuperKEKB</a:t>
            </a:r>
            <a:r>
              <a:rPr lang="en-US" altLang="ja-JP" dirty="0" smtClean="0"/>
              <a:t>, we increase the luminosity based on </a:t>
            </a:r>
          </a:p>
          <a:p>
            <a:pPr>
              <a:buNone/>
            </a:pPr>
            <a:r>
              <a:rPr lang="en-US" altLang="ja-JP" dirty="0" smtClean="0">
                <a:solidFill>
                  <a:srgbClr val="FF0000"/>
                </a:solidFill>
              </a:rPr>
              <a:t>“</a:t>
            </a:r>
            <a:r>
              <a:rPr lang="en-US" altLang="ja-JP" dirty="0" err="1" smtClean="0">
                <a:solidFill>
                  <a:srgbClr val="FF0000"/>
                </a:solidFill>
              </a:rPr>
              <a:t>Nano</a:t>
            </a:r>
            <a:r>
              <a:rPr lang="en-US" altLang="ja-JP" dirty="0" smtClean="0">
                <a:solidFill>
                  <a:srgbClr val="FF0000"/>
                </a:solidFill>
              </a:rPr>
              <a:t>-Beam”</a:t>
            </a:r>
            <a:r>
              <a:rPr lang="en-US" altLang="ja-JP" dirty="0" smtClean="0"/>
              <a:t> scheme, </a:t>
            </a:r>
            <a:r>
              <a:rPr lang="en-US" altLang="ja-JP" sz="1800" dirty="0" smtClean="0"/>
              <a:t>which was originally proposed for SuperB by P. Raimondi.</a:t>
            </a:r>
          </a:p>
          <a:p>
            <a:pPr>
              <a:buNone/>
            </a:pPr>
            <a:endParaRPr lang="en-US" altLang="ja-JP" sz="1800" dirty="0" smtClean="0"/>
          </a:p>
          <a:p>
            <a:pPr>
              <a:buNone/>
            </a:pPr>
            <a:endParaRPr lang="en-US" altLang="ja-JP" sz="1800" dirty="0" smtClean="0"/>
          </a:p>
          <a:p>
            <a:pPr>
              <a:buNone/>
            </a:pPr>
            <a:endParaRPr lang="en-US" altLang="ja-JP" sz="1800" dirty="0" smtClean="0"/>
          </a:p>
          <a:p>
            <a:pPr>
              <a:buNone/>
            </a:pPr>
            <a:endParaRPr lang="en-US" altLang="ja-JP" dirty="0" smtClean="0"/>
          </a:p>
          <a:p>
            <a:pPr lvl="1"/>
            <a:r>
              <a:rPr lang="en-US" altLang="ja-JP" u="sng" dirty="0" smtClean="0"/>
              <a:t>Vertical β function at IP</a:t>
            </a:r>
            <a:r>
              <a:rPr lang="en-US" altLang="ja-JP" dirty="0" smtClean="0"/>
              <a:t>: 5.9 → 0.27/0.30 mm </a:t>
            </a:r>
            <a:r>
              <a:rPr lang="en-US" altLang="ja-JP" dirty="0" smtClean="0">
                <a:solidFill>
                  <a:srgbClr val="3399FF"/>
                </a:solidFill>
              </a:rPr>
              <a:t>(x20)</a:t>
            </a:r>
          </a:p>
          <a:p>
            <a:pPr lvl="1"/>
            <a:r>
              <a:rPr lang="en-US" altLang="ja-JP" u="sng" dirty="0" smtClean="0"/>
              <a:t>Beam current:</a:t>
            </a:r>
            <a:r>
              <a:rPr lang="en-US" altLang="ja-JP" dirty="0" smtClean="0"/>
              <a:t>  1.7/1.4 → 3.6/2.6 A </a:t>
            </a:r>
            <a:r>
              <a:rPr lang="en-US" altLang="ja-JP" dirty="0" smtClean="0">
                <a:solidFill>
                  <a:srgbClr val="3399FF"/>
                </a:solidFill>
              </a:rPr>
              <a:t>(x2)</a:t>
            </a:r>
          </a:p>
          <a:p>
            <a:pPr>
              <a:buNone/>
            </a:pPr>
            <a:r>
              <a:rPr lang="de-DE" altLang="ja-JP" sz="1000" dirty="0" smtClean="0"/>
              <a:t>	</a:t>
            </a:r>
          </a:p>
          <a:p>
            <a:pPr>
              <a:buNone/>
            </a:pPr>
            <a:r>
              <a:rPr lang="de-DE" altLang="ja-JP" dirty="0" smtClean="0"/>
              <a:t>	                    </a:t>
            </a:r>
            <a:r>
              <a:rPr lang="de-DE" altLang="ja-JP" dirty="0" smtClean="0">
                <a:sym typeface="Wingdings" pitchFamily="2" charset="2"/>
              </a:rPr>
              <a:t>   L</a:t>
            </a:r>
            <a:r>
              <a:rPr lang="de-DE" altLang="ja-JP" dirty="0" smtClean="0"/>
              <a:t> </a:t>
            </a:r>
            <a:r>
              <a:rPr lang="en-US" altLang="ja-JP" dirty="0" smtClean="0"/>
              <a:t>= 2x10</a:t>
            </a:r>
            <a:r>
              <a:rPr lang="en-US" altLang="ja-JP" baseline="30000" dirty="0" smtClean="0"/>
              <a:t>34 </a:t>
            </a:r>
            <a:r>
              <a:rPr lang="en-US" altLang="ja-JP" dirty="0" smtClean="0">
                <a:sym typeface="Wingdings" pitchFamily="2" charset="2"/>
              </a:rPr>
              <a:t> </a:t>
            </a:r>
            <a:r>
              <a:rPr lang="en-US" altLang="ja-JP" u="sng" dirty="0" smtClean="0"/>
              <a:t>8x10</a:t>
            </a:r>
            <a:r>
              <a:rPr lang="en-US" altLang="ja-JP" u="sng" baseline="30000" dirty="0" smtClean="0"/>
              <a:t>35</a:t>
            </a:r>
            <a:r>
              <a:rPr lang="en-US" altLang="ja-JP" u="sng" dirty="0" smtClean="0"/>
              <a:t> cm</a:t>
            </a:r>
            <a:r>
              <a:rPr lang="en-US" altLang="ja-JP" u="sng" baseline="30000" dirty="0" smtClean="0"/>
              <a:t>-2</a:t>
            </a:r>
            <a:r>
              <a:rPr lang="en-US" altLang="ja-JP" u="sng" dirty="0" smtClean="0"/>
              <a:t>s</a:t>
            </a:r>
            <a:r>
              <a:rPr lang="en-US" altLang="ja-JP" u="sng" baseline="30000" dirty="0" smtClean="0"/>
              <a:t>-1</a:t>
            </a:r>
            <a:r>
              <a:rPr lang="en-US" altLang="ja-JP" baseline="30000" dirty="0" smtClean="0"/>
              <a:t>   </a:t>
            </a:r>
            <a:r>
              <a:rPr lang="en-US" altLang="ja-JP" dirty="0" smtClean="0">
                <a:solidFill>
                  <a:srgbClr val="00B0F0"/>
                </a:solidFill>
              </a:rPr>
              <a:t>(x40)</a:t>
            </a:r>
            <a:endParaRPr lang="en-US" altLang="ja-JP" baseline="30000" dirty="0" smtClean="0">
              <a:solidFill>
                <a:srgbClr val="00B0F0"/>
              </a:solidFill>
            </a:endParaRPr>
          </a:p>
          <a:p>
            <a:pPr lvl="1"/>
            <a:endParaRPr lang="de-DE" altLang="ja-JP" dirty="0" smtClean="0"/>
          </a:p>
        </p:txBody>
      </p:sp>
      <p:sp>
        <p:nvSpPr>
          <p:cNvPr id="6" name="正方形/長方形 5"/>
          <p:cNvSpPr/>
          <p:nvPr/>
        </p:nvSpPr>
        <p:spPr>
          <a:xfrm>
            <a:off x="7039853" y="4069735"/>
            <a:ext cx="2087941" cy="369332"/>
          </a:xfrm>
          <a:prstGeom prst="rect">
            <a:avLst/>
          </a:prstGeom>
        </p:spPr>
        <p:txBody>
          <a:bodyPr wrap="square">
            <a:spAutoFit/>
          </a:bodyPr>
          <a:lstStyle/>
          <a:p>
            <a:r>
              <a:rPr lang="en-US" altLang="ja-JP" dirty="0" smtClean="0">
                <a:solidFill>
                  <a:srgbClr val="3399FF"/>
                </a:solidFill>
              </a:rPr>
              <a:t>Luminosity Gain</a:t>
            </a:r>
          </a:p>
        </p:txBody>
      </p:sp>
      <p:pic>
        <p:nvPicPr>
          <p:cNvPr id="12" name="Picture 27"/>
          <p:cNvPicPr>
            <a:picLocks noChangeAspect="1" noChangeArrowheads="1"/>
          </p:cNvPicPr>
          <p:nvPr/>
        </p:nvPicPr>
        <p:blipFill>
          <a:blip r:embed="rId3" cstate="print"/>
          <a:srcRect/>
          <a:stretch>
            <a:fillRect/>
          </a:stretch>
        </p:blipFill>
        <p:spPr bwMode="auto">
          <a:xfrm>
            <a:off x="2555776" y="2996952"/>
            <a:ext cx="4375514" cy="1082694"/>
          </a:xfrm>
          <a:prstGeom prst="rect">
            <a:avLst/>
          </a:prstGeom>
          <a:noFill/>
          <a:ln w="12700">
            <a:noFill/>
            <a:miter lim="800000"/>
            <a:headEnd/>
            <a:tailEnd/>
          </a:ln>
        </p:spPr>
      </p:pic>
      <p:sp>
        <p:nvSpPr>
          <p:cNvPr id="13" name="円/楕円 12"/>
          <p:cNvSpPr/>
          <p:nvPr/>
        </p:nvSpPr>
        <p:spPr>
          <a:xfrm>
            <a:off x="5329412" y="3501008"/>
            <a:ext cx="519276" cy="514425"/>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5207033" y="3066746"/>
            <a:ext cx="314907" cy="545915"/>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p:cNvCxnSpPr/>
          <p:nvPr/>
        </p:nvCxnSpPr>
        <p:spPr>
          <a:xfrm flipV="1">
            <a:off x="4139952" y="4005064"/>
            <a:ext cx="1224136" cy="5040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V="1">
            <a:off x="2411760" y="3573016"/>
            <a:ext cx="2808312" cy="144016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1616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Dilemma in Straightforward Upgrade</a:t>
            </a:r>
            <a:endParaRPr kumimoji="1" lang="ja-JP" altLang="en-US" dirty="0"/>
          </a:p>
        </p:txBody>
      </p:sp>
      <p:graphicFrame>
        <p:nvGraphicFramePr>
          <p:cNvPr id="8" name="図表 7"/>
          <p:cNvGraphicFramePr/>
          <p:nvPr>
            <p:extLst>
              <p:ext uri="{D42A27DB-BD31-4B8C-83A1-F6EECF244321}">
                <p14:modId xmlns:p14="http://schemas.microsoft.com/office/powerpoint/2010/main" val="2466639904"/>
              </p:ext>
            </p:extLst>
          </p:nvPr>
        </p:nvGraphicFramePr>
        <p:xfrm>
          <a:off x="-18810" y="1268760"/>
          <a:ext cx="4014746"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64" name="図 363" descr="hourglass.png"/>
          <p:cNvPicPr>
            <a:picLocks noChangeAspect="1"/>
          </p:cNvPicPr>
          <p:nvPr/>
        </p:nvPicPr>
        <p:blipFill>
          <a:blip r:embed="rId7" cstate="print"/>
          <a:stretch>
            <a:fillRect/>
          </a:stretch>
        </p:blipFill>
        <p:spPr>
          <a:xfrm>
            <a:off x="4427984" y="980728"/>
            <a:ext cx="4507380" cy="1940436"/>
          </a:xfrm>
          <a:prstGeom prst="rect">
            <a:avLst/>
          </a:prstGeom>
        </p:spPr>
      </p:pic>
      <p:grpSp>
        <p:nvGrpSpPr>
          <p:cNvPr id="366" name="グループ化 365"/>
          <p:cNvGrpSpPr/>
          <p:nvPr/>
        </p:nvGrpSpPr>
        <p:grpSpPr>
          <a:xfrm>
            <a:off x="4187345" y="4635627"/>
            <a:ext cx="4306047" cy="377549"/>
            <a:chOff x="1500166" y="2571744"/>
            <a:chExt cx="4306047" cy="377549"/>
          </a:xfrm>
        </p:grpSpPr>
        <p:grpSp>
          <p:nvGrpSpPr>
            <p:cNvPr id="367" name="グループ化 48"/>
            <p:cNvGrpSpPr/>
            <p:nvPr/>
          </p:nvGrpSpPr>
          <p:grpSpPr>
            <a:xfrm>
              <a:off x="1643042" y="2643217"/>
              <a:ext cx="3305917" cy="234656"/>
              <a:chOff x="4143372" y="3929101"/>
              <a:chExt cx="3305917" cy="234656"/>
            </a:xfrm>
          </p:grpSpPr>
          <p:grpSp>
            <p:nvGrpSpPr>
              <p:cNvPr id="553" name="グループ化 46"/>
              <p:cNvGrpSpPr/>
              <p:nvPr/>
            </p:nvGrpSpPr>
            <p:grpSpPr>
              <a:xfrm>
                <a:off x="4214811" y="3929101"/>
                <a:ext cx="3234478" cy="234656"/>
                <a:chOff x="2409093" y="6000768"/>
                <a:chExt cx="4868759" cy="353217"/>
              </a:xfrm>
            </p:grpSpPr>
            <p:grpSp>
              <p:nvGrpSpPr>
                <p:cNvPr id="555" name="グループ化 30"/>
                <p:cNvGrpSpPr/>
                <p:nvPr/>
              </p:nvGrpSpPr>
              <p:grpSpPr>
                <a:xfrm>
                  <a:off x="2409093" y="6000768"/>
                  <a:ext cx="1216629" cy="318049"/>
                  <a:chOff x="2409093" y="6000768"/>
                  <a:chExt cx="1216629" cy="318049"/>
                </a:xfrm>
              </p:grpSpPr>
              <p:sp>
                <p:nvSpPr>
                  <p:cNvPr id="571" name="フリーフォーム 26"/>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72" name="フリーフォーム 27"/>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73" name="フリーフォーム 28"/>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74" name="フリーフォーム 29"/>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556" name="グループ化 31"/>
                <p:cNvGrpSpPr/>
                <p:nvPr/>
              </p:nvGrpSpPr>
              <p:grpSpPr>
                <a:xfrm>
                  <a:off x="3623539" y="6009560"/>
                  <a:ext cx="1216629" cy="318049"/>
                  <a:chOff x="2409093" y="6000768"/>
                  <a:chExt cx="1216629" cy="318049"/>
                </a:xfrm>
              </p:grpSpPr>
              <p:sp>
                <p:nvSpPr>
                  <p:cNvPr id="567" name="フリーフォーム 32"/>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68" name="フリーフォーム 33"/>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69" name="フリーフォーム 34"/>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70" name="フリーフォーム 35"/>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557" name="グループ化 36"/>
                <p:cNvGrpSpPr/>
                <p:nvPr/>
              </p:nvGrpSpPr>
              <p:grpSpPr>
                <a:xfrm>
                  <a:off x="4846777" y="6027144"/>
                  <a:ext cx="1216629" cy="318049"/>
                  <a:chOff x="2409093" y="6000768"/>
                  <a:chExt cx="1216629" cy="318049"/>
                </a:xfrm>
              </p:grpSpPr>
              <p:sp>
                <p:nvSpPr>
                  <p:cNvPr id="563" name="フリーフォーム 37"/>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64" name="フリーフォーム 38"/>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65" name="フリーフォーム 39"/>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66" name="フリーフォーム 565"/>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558" name="グループ化 41"/>
                <p:cNvGrpSpPr/>
                <p:nvPr/>
              </p:nvGrpSpPr>
              <p:grpSpPr>
                <a:xfrm>
                  <a:off x="6061223" y="6035936"/>
                  <a:ext cx="1216629" cy="318049"/>
                  <a:chOff x="2409093" y="6000768"/>
                  <a:chExt cx="1216629" cy="318049"/>
                </a:xfrm>
              </p:grpSpPr>
              <p:sp>
                <p:nvSpPr>
                  <p:cNvPr id="559" name="フリーフォーム 558"/>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60" name="フリーフォーム 559"/>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61" name="フリーフォーム 560"/>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62" name="フリーフォーム 561"/>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sp>
            <p:nvSpPr>
              <p:cNvPr id="554" name="円/楕円 21"/>
              <p:cNvSpPr/>
              <p:nvPr/>
            </p:nvSpPr>
            <p:spPr>
              <a:xfrm>
                <a:off x="4143372" y="4000504"/>
                <a:ext cx="142876" cy="14287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368" name="グループ化 49"/>
            <p:cNvGrpSpPr/>
            <p:nvPr/>
          </p:nvGrpSpPr>
          <p:grpSpPr>
            <a:xfrm>
              <a:off x="1857356" y="2714672"/>
              <a:ext cx="3305917" cy="234657"/>
              <a:chOff x="4143372" y="3929118"/>
              <a:chExt cx="3305917" cy="234657"/>
            </a:xfrm>
          </p:grpSpPr>
          <p:grpSp>
            <p:nvGrpSpPr>
              <p:cNvPr id="531" name="グループ化 50"/>
              <p:cNvGrpSpPr/>
              <p:nvPr/>
            </p:nvGrpSpPr>
            <p:grpSpPr>
              <a:xfrm>
                <a:off x="4214811" y="3929118"/>
                <a:ext cx="3234478" cy="234657"/>
                <a:chOff x="2409093" y="6000768"/>
                <a:chExt cx="4868759" cy="353217"/>
              </a:xfrm>
            </p:grpSpPr>
            <p:grpSp>
              <p:nvGrpSpPr>
                <p:cNvPr id="533" name="グループ化 52"/>
                <p:cNvGrpSpPr/>
                <p:nvPr/>
              </p:nvGrpSpPr>
              <p:grpSpPr>
                <a:xfrm>
                  <a:off x="2409093" y="6000768"/>
                  <a:ext cx="1216629" cy="318049"/>
                  <a:chOff x="2409093" y="6000768"/>
                  <a:chExt cx="1216629" cy="318049"/>
                </a:xfrm>
              </p:grpSpPr>
              <p:sp>
                <p:nvSpPr>
                  <p:cNvPr id="549" name="フリーフォーム 548"/>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50" name="フリーフォーム 549"/>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51" name="フリーフォーム 550"/>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52" name="フリーフォーム 551"/>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534" name="グループ化 53"/>
                <p:cNvGrpSpPr/>
                <p:nvPr/>
              </p:nvGrpSpPr>
              <p:grpSpPr>
                <a:xfrm>
                  <a:off x="3623539" y="6009560"/>
                  <a:ext cx="1216629" cy="318049"/>
                  <a:chOff x="2409093" y="6000768"/>
                  <a:chExt cx="1216629" cy="318049"/>
                </a:xfrm>
              </p:grpSpPr>
              <p:sp>
                <p:nvSpPr>
                  <p:cNvPr id="545" name="フリーフォーム 544"/>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46" name="フリーフォーム 545"/>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47" name="フリーフォーム 546"/>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48" name="フリーフォーム 547"/>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535" name="グループ化 54"/>
                <p:cNvGrpSpPr/>
                <p:nvPr/>
              </p:nvGrpSpPr>
              <p:grpSpPr>
                <a:xfrm>
                  <a:off x="4846777" y="6027144"/>
                  <a:ext cx="1216629" cy="318049"/>
                  <a:chOff x="2409093" y="6000768"/>
                  <a:chExt cx="1216629" cy="318049"/>
                </a:xfrm>
              </p:grpSpPr>
              <p:sp>
                <p:nvSpPr>
                  <p:cNvPr id="541" name="フリーフォーム 60"/>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42" name="フリーフォーム 61"/>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43" name="フリーフォーム 542"/>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44" name="フリーフォーム 543"/>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536" name="グループ化 55"/>
                <p:cNvGrpSpPr/>
                <p:nvPr/>
              </p:nvGrpSpPr>
              <p:grpSpPr>
                <a:xfrm>
                  <a:off x="6061223" y="6035936"/>
                  <a:ext cx="1216629" cy="318049"/>
                  <a:chOff x="2409093" y="6000768"/>
                  <a:chExt cx="1216629" cy="318049"/>
                </a:xfrm>
              </p:grpSpPr>
              <p:sp>
                <p:nvSpPr>
                  <p:cNvPr id="537" name="フリーフォーム 56"/>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38" name="フリーフォーム 537"/>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39" name="フリーフォーム 58"/>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40" name="フリーフォーム 59"/>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sp>
            <p:nvSpPr>
              <p:cNvPr id="532" name="円/楕円 531"/>
              <p:cNvSpPr/>
              <p:nvPr/>
            </p:nvSpPr>
            <p:spPr>
              <a:xfrm>
                <a:off x="4143372" y="4000504"/>
                <a:ext cx="142876" cy="14287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369" name="グループ化 72"/>
            <p:cNvGrpSpPr/>
            <p:nvPr/>
          </p:nvGrpSpPr>
          <p:grpSpPr>
            <a:xfrm>
              <a:off x="1857356" y="2571796"/>
              <a:ext cx="3305917" cy="234657"/>
              <a:chOff x="4143372" y="3929118"/>
              <a:chExt cx="3305917" cy="234657"/>
            </a:xfrm>
          </p:grpSpPr>
          <p:grpSp>
            <p:nvGrpSpPr>
              <p:cNvPr id="509" name="グループ化 73"/>
              <p:cNvGrpSpPr/>
              <p:nvPr/>
            </p:nvGrpSpPr>
            <p:grpSpPr>
              <a:xfrm>
                <a:off x="4214811" y="3929118"/>
                <a:ext cx="3234478" cy="234657"/>
                <a:chOff x="2409093" y="6000768"/>
                <a:chExt cx="4868759" cy="353217"/>
              </a:xfrm>
            </p:grpSpPr>
            <p:grpSp>
              <p:nvGrpSpPr>
                <p:cNvPr id="511" name="グループ化 75"/>
                <p:cNvGrpSpPr/>
                <p:nvPr/>
              </p:nvGrpSpPr>
              <p:grpSpPr>
                <a:xfrm>
                  <a:off x="2409093" y="6000768"/>
                  <a:ext cx="1216629" cy="318049"/>
                  <a:chOff x="2409093" y="6000768"/>
                  <a:chExt cx="1216629" cy="318049"/>
                </a:xfrm>
              </p:grpSpPr>
              <p:sp>
                <p:nvSpPr>
                  <p:cNvPr id="527" name="フリーフォーム 526"/>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28" name="フリーフォーム 527"/>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29" name="フリーフォーム 528"/>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30" name="フリーフォーム 529"/>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512" name="グループ化 76"/>
                <p:cNvGrpSpPr/>
                <p:nvPr/>
              </p:nvGrpSpPr>
              <p:grpSpPr>
                <a:xfrm>
                  <a:off x="3623539" y="6009560"/>
                  <a:ext cx="1216629" cy="318049"/>
                  <a:chOff x="2409093" y="6000768"/>
                  <a:chExt cx="1216629" cy="318049"/>
                </a:xfrm>
              </p:grpSpPr>
              <p:sp>
                <p:nvSpPr>
                  <p:cNvPr id="523" name="フリーフォーム 522"/>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24" name="フリーフォーム 523"/>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25" name="フリーフォーム 524"/>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26" name="フリーフォーム 525"/>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513" name="グループ化 77"/>
                <p:cNvGrpSpPr/>
                <p:nvPr/>
              </p:nvGrpSpPr>
              <p:grpSpPr>
                <a:xfrm>
                  <a:off x="4846777" y="6027144"/>
                  <a:ext cx="1216629" cy="318049"/>
                  <a:chOff x="2409093" y="6000768"/>
                  <a:chExt cx="1216629" cy="318049"/>
                </a:xfrm>
              </p:grpSpPr>
              <p:sp>
                <p:nvSpPr>
                  <p:cNvPr id="519" name="フリーフォーム 83"/>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20" name="フリーフォーム 519"/>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21" name="フリーフォーム 520"/>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22" name="フリーフォーム 521"/>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514" name="グループ化 78"/>
                <p:cNvGrpSpPr/>
                <p:nvPr/>
              </p:nvGrpSpPr>
              <p:grpSpPr>
                <a:xfrm>
                  <a:off x="6061223" y="6035936"/>
                  <a:ext cx="1216629" cy="318049"/>
                  <a:chOff x="2409093" y="6000768"/>
                  <a:chExt cx="1216629" cy="318049"/>
                </a:xfrm>
              </p:grpSpPr>
              <p:sp>
                <p:nvSpPr>
                  <p:cNvPr id="515" name="フリーフォーム 514"/>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16" name="フリーフォーム 80"/>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17" name="フリーフォーム 81"/>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18" name="フリーフォーム 82"/>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sp>
            <p:nvSpPr>
              <p:cNvPr id="510" name="円/楕円 509"/>
              <p:cNvSpPr/>
              <p:nvPr/>
            </p:nvSpPr>
            <p:spPr>
              <a:xfrm>
                <a:off x="4143372" y="4000504"/>
                <a:ext cx="142876" cy="14287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370" name="グループ化 95"/>
            <p:cNvGrpSpPr/>
            <p:nvPr/>
          </p:nvGrpSpPr>
          <p:grpSpPr>
            <a:xfrm>
              <a:off x="2143108" y="2714672"/>
              <a:ext cx="3305917" cy="234657"/>
              <a:chOff x="4143372" y="3929118"/>
              <a:chExt cx="3305917" cy="234657"/>
            </a:xfrm>
          </p:grpSpPr>
          <p:grpSp>
            <p:nvGrpSpPr>
              <p:cNvPr id="487" name="グループ化 96"/>
              <p:cNvGrpSpPr/>
              <p:nvPr/>
            </p:nvGrpSpPr>
            <p:grpSpPr>
              <a:xfrm>
                <a:off x="4214811" y="3929118"/>
                <a:ext cx="3234478" cy="234657"/>
                <a:chOff x="2409093" y="6000768"/>
                <a:chExt cx="4868759" cy="353217"/>
              </a:xfrm>
            </p:grpSpPr>
            <p:grpSp>
              <p:nvGrpSpPr>
                <p:cNvPr id="489" name="グループ化 98"/>
                <p:cNvGrpSpPr/>
                <p:nvPr/>
              </p:nvGrpSpPr>
              <p:grpSpPr>
                <a:xfrm>
                  <a:off x="2409093" y="6000768"/>
                  <a:ext cx="1216629" cy="318049"/>
                  <a:chOff x="2409093" y="6000768"/>
                  <a:chExt cx="1216629" cy="318049"/>
                </a:xfrm>
              </p:grpSpPr>
              <p:sp>
                <p:nvSpPr>
                  <p:cNvPr id="505" name="フリーフォーム 504"/>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6" name="フリーフォーム 505"/>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7" name="フリーフォーム 506"/>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8" name="フリーフォーム 507"/>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490" name="グループ化 99"/>
                <p:cNvGrpSpPr/>
                <p:nvPr/>
              </p:nvGrpSpPr>
              <p:grpSpPr>
                <a:xfrm>
                  <a:off x="3623539" y="6009560"/>
                  <a:ext cx="1216629" cy="318049"/>
                  <a:chOff x="2409093" y="6000768"/>
                  <a:chExt cx="1216629" cy="318049"/>
                </a:xfrm>
              </p:grpSpPr>
              <p:sp>
                <p:nvSpPr>
                  <p:cNvPr id="501" name="フリーフォーム 500"/>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2" name="フリーフォーム 501"/>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3" name="フリーフォーム 502"/>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4" name="フリーフォーム 503"/>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491" name="グループ化 100"/>
                <p:cNvGrpSpPr/>
                <p:nvPr/>
              </p:nvGrpSpPr>
              <p:grpSpPr>
                <a:xfrm>
                  <a:off x="4846777" y="6027144"/>
                  <a:ext cx="1216629" cy="318049"/>
                  <a:chOff x="2409093" y="6000768"/>
                  <a:chExt cx="1216629" cy="318049"/>
                </a:xfrm>
              </p:grpSpPr>
              <p:sp>
                <p:nvSpPr>
                  <p:cNvPr id="497" name="フリーフォーム 496"/>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8" name="フリーフォーム 497"/>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9" name="フリーフォーム 498"/>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0" name="フリーフォーム 499"/>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492" name="グループ化 101"/>
                <p:cNvGrpSpPr/>
                <p:nvPr/>
              </p:nvGrpSpPr>
              <p:grpSpPr>
                <a:xfrm>
                  <a:off x="6061223" y="6035936"/>
                  <a:ext cx="1216629" cy="318049"/>
                  <a:chOff x="2409093" y="6000768"/>
                  <a:chExt cx="1216629" cy="318049"/>
                </a:xfrm>
              </p:grpSpPr>
              <p:sp>
                <p:nvSpPr>
                  <p:cNvPr id="493" name="フリーフォーム 102"/>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4" name="フリーフォーム 103"/>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5" name="フリーフォーム 104"/>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6" name="フリーフォーム 105"/>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sp>
            <p:nvSpPr>
              <p:cNvPr id="488" name="円/楕円 487"/>
              <p:cNvSpPr/>
              <p:nvPr/>
            </p:nvSpPr>
            <p:spPr>
              <a:xfrm>
                <a:off x="4143372" y="4000504"/>
                <a:ext cx="142876" cy="14287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371" name="グループ化 118"/>
            <p:cNvGrpSpPr/>
            <p:nvPr/>
          </p:nvGrpSpPr>
          <p:grpSpPr>
            <a:xfrm>
              <a:off x="2000232" y="2643234"/>
              <a:ext cx="3305917" cy="234657"/>
              <a:chOff x="4143372" y="3929118"/>
              <a:chExt cx="3305917" cy="234657"/>
            </a:xfrm>
          </p:grpSpPr>
          <p:grpSp>
            <p:nvGrpSpPr>
              <p:cNvPr id="465" name="グループ化 119"/>
              <p:cNvGrpSpPr/>
              <p:nvPr/>
            </p:nvGrpSpPr>
            <p:grpSpPr>
              <a:xfrm>
                <a:off x="4214811" y="3929118"/>
                <a:ext cx="3234478" cy="234657"/>
                <a:chOff x="2409093" y="6000768"/>
                <a:chExt cx="4868759" cy="353217"/>
              </a:xfrm>
            </p:grpSpPr>
            <p:grpSp>
              <p:nvGrpSpPr>
                <p:cNvPr id="467" name="グループ化 121"/>
                <p:cNvGrpSpPr/>
                <p:nvPr/>
              </p:nvGrpSpPr>
              <p:grpSpPr>
                <a:xfrm>
                  <a:off x="2409093" y="6000768"/>
                  <a:ext cx="1216629" cy="318049"/>
                  <a:chOff x="2409093" y="6000768"/>
                  <a:chExt cx="1216629" cy="318049"/>
                </a:xfrm>
              </p:grpSpPr>
              <p:sp>
                <p:nvSpPr>
                  <p:cNvPr id="483" name="フリーフォーム 482"/>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84" name="フリーフォーム 483"/>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85" name="フリーフォーム 484"/>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86" name="フリーフォーム 485"/>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468" name="グループ化 122"/>
                <p:cNvGrpSpPr/>
                <p:nvPr/>
              </p:nvGrpSpPr>
              <p:grpSpPr>
                <a:xfrm>
                  <a:off x="3623539" y="6009560"/>
                  <a:ext cx="1216629" cy="318049"/>
                  <a:chOff x="2409093" y="6000768"/>
                  <a:chExt cx="1216629" cy="318049"/>
                </a:xfrm>
              </p:grpSpPr>
              <p:sp>
                <p:nvSpPr>
                  <p:cNvPr id="479" name="フリーフォーム 478"/>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80" name="フリーフォーム 479"/>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81" name="フリーフォーム 480"/>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82" name="フリーフォーム 481"/>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469" name="グループ化 123"/>
                <p:cNvGrpSpPr/>
                <p:nvPr/>
              </p:nvGrpSpPr>
              <p:grpSpPr>
                <a:xfrm>
                  <a:off x="4846777" y="6027144"/>
                  <a:ext cx="1216629" cy="318049"/>
                  <a:chOff x="2409093" y="6000768"/>
                  <a:chExt cx="1216629" cy="318049"/>
                </a:xfrm>
              </p:grpSpPr>
              <p:sp>
                <p:nvSpPr>
                  <p:cNvPr id="475" name="フリーフォーム 474"/>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76" name="フリーフォーム 475"/>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77" name="フリーフォーム 476"/>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78" name="フリーフォーム 477"/>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470" name="グループ化 124"/>
                <p:cNvGrpSpPr/>
                <p:nvPr/>
              </p:nvGrpSpPr>
              <p:grpSpPr>
                <a:xfrm>
                  <a:off x="6061223" y="6035936"/>
                  <a:ext cx="1216629" cy="318049"/>
                  <a:chOff x="2409093" y="6000768"/>
                  <a:chExt cx="1216629" cy="318049"/>
                </a:xfrm>
              </p:grpSpPr>
              <p:sp>
                <p:nvSpPr>
                  <p:cNvPr id="471" name="フリーフォーム 470"/>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72" name="フリーフォーム 471"/>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73" name="フリーフォーム 472"/>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74" name="フリーフォーム 473"/>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sp>
            <p:nvSpPr>
              <p:cNvPr id="466" name="円/楕円 465"/>
              <p:cNvSpPr/>
              <p:nvPr/>
            </p:nvSpPr>
            <p:spPr>
              <a:xfrm>
                <a:off x="4143372" y="4000504"/>
                <a:ext cx="142876" cy="14287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372" name="グループ化 141"/>
            <p:cNvGrpSpPr/>
            <p:nvPr/>
          </p:nvGrpSpPr>
          <p:grpSpPr>
            <a:xfrm>
              <a:off x="2214546" y="2571796"/>
              <a:ext cx="3305917" cy="234657"/>
              <a:chOff x="4143372" y="3929118"/>
              <a:chExt cx="3305917" cy="234657"/>
            </a:xfrm>
          </p:grpSpPr>
          <p:grpSp>
            <p:nvGrpSpPr>
              <p:cNvPr id="443" name="グループ化 142"/>
              <p:cNvGrpSpPr/>
              <p:nvPr/>
            </p:nvGrpSpPr>
            <p:grpSpPr>
              <a:xfrm>
                <a:off x="4214811" y="3929118"/>
                <a:ext cx="3234478" cy="234657"/>
                <a:chOff x="2409093" y="6000768"/>
                <a:chExt cx="4868759" cy="353217"/>
              </a:xfrm>
            </p:grpSpPr>
            <p:grpSp>
              <p:nvGrpSpPr>
                <p:cNvPr id="445" name="グループ化 144"/>
                <p:cNvGrpSpPr/>
                <p:nvPr/>
              </p:nvGrpSpPr>
              <p:grpSpPr>
                <a:xfrm>
                  <a:off x="2409093" y="6000768"/>
                  <a:ext cx="1216629" cy="318049"/>
                  <a:chOff x="2409093" y="6000768"/>
                  <a:chExt cx="1216629" cy="318049"/>
                </a:xfrm>
              </p:grpSpPr>
              <p:sp>
                <p:nvSpPr>
                  <p:cNvPr id="461" name="フリーフォーム 460"/>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62" name="フリーフォーム 461"/>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63" name="フリーフォーム 462"/>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64" name="フリーフォーム 463"/>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446" name="グループ化 145"/>
                <p:cNvGrpSpPr/>
                <p:nvPr/>
              </p:nvGrpSpPr>
              <p:grpSpPr>
                <a:xfrm>
                  <a:off x="3623539" y="6009560"/>
                  <a:ext cx="1216629" cy="318049"/>
                  <a:chOff x="2409093" y="6000768"/>
                  <a:chExt cx="1216629" cy="318049"/>
                </a:xfrm>
              </p:grpSpPr>
              <p:sp>
                <p:nvSpPr>
                  <p:cNvPr id="457" name="フリーフォーム 456"/>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8" name="フリーフォーム 457"/>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9" name="フリーフォーム 458"/>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60" name="フリーフォーム 459"/>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447" name="グループ化 146"/>
                <p:cNvGrpSpPr/>
                <p:nvPr/>
              </p:nvGrpSpPr>
              <p:grpSpPr>
                <a:xfrm>
                  <a:off x="4846777" y="6027144"/>
                  <a:ext cx="1216629" cy="318049"/>
                  <a:chOff x="2409093" y="6000768"/>
                  <a:chExt cx="1216629" cy="318049"/>
                </a:xfrm>
              </p:grpSpPr>
              <p:sp>
                <p:nvSpPr>
                  <p:cNvPr id="453" name="フリーフォーム 452"/>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4" name="フリーフォーム 453"/>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5" name="フリーフォーム 454"/>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6" name="フリーフォーム 455"/>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448" name="グループ化 147"/>
                <p:cNvGrpSpPr/>
                <p:nvPr/>
              </p:nvGrpSpPr>
              <p:grpSpPr>
                <a:xfrm>
                  <a:off x="6061223" y="6035936"/>
                  <a:ext cx="1216629" cy="318049"/>
                  <a:chOff x="2409093" y="6000768"/>
                  <a:chExt cx="1216629" cy="318049"/>
                </a:xfrm>
              </p:grpSpPr>
              <p:sp>
                <p:nvSpPr>
                  <p:cNvPr id="449" name="フリーフォーム 448"/>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0" name="フリーフォーム 449"/>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1" name="フリーフォーム 450"/>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2" name="フリーフォーム 451"/>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sp>
            <p:nvSpPr>
              <p:cNvPr id="444" name="円/楕円 443"/>
              <p:cNvSpPr/>
              <p:nvPr/>
            </p:nvSpPr>
            <p:spPr>
              <a:xfrm>
                <a:off x="4143372" y="4000504"/>
                <a:ext cx="142876" cy="14287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373" name="グループ化 164"/>
            <p:cNvGrpSpPr/>
            <p:nvPr/>
          </p:nvGrpSpPr>
          <p:grpSpPr>
            <a:xfrm>
              <a:off x="2357422" y="2714672"/>
              <a:ext cx="3305917" cy="234657"/>
              <a:chOff x="4143372" y="3929118"/>
              <a:chExt cx="3305917" cy="234657"/>
            </a:xfrm>
          </p:grpSpPr>
          <p:grpSp>
            <p:nvGrpSpPr>
              <p:cNvPr id="421" name="グループ化 165"/>
              <p:cNvGrpSpPr/>
              <p:nvPr/>
            </p:nvGrpSpPr>
            <p:grpSpPr>
              <a:xfrm>
                <a:off x="4214811" y="3929118"/>
                <a:ext cx="3234478" cy="234657"/>
                <a:chOff x="2409093" y="6000768"/>
                <a:chExt cx="4868759" cy="353217"/>
              </a:xfrm>
            </p:grpSpPr>
            <p:grpSp>
              <p:nvGrpSpPr>
                <p:cNvPr id="423" name="グループ化 167"/>
                <p:cNvGrpSpPr/>
                <p:nvPr/>
              </p:nvGrpSpPr>
              <p:grpSpPr>
                <a:xfrm>
                  <a:off x="2409093" y="6000768"/>
                  <a:ext cx="1216629" cy="318049"/>
                  <a:chOff x="2409093" y="6000768"/>
                  <a:chExt cx="1216629" cy="318049"/>
                </a:xfrm>
              </p:grpSpPr>
              <p:sp>
                <p:nvSpPr>
                  <p:cNvPr id="439" name="フリーフォーム 438"/>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0" name="フリーフォーム 439"/>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1" name="フリーフォーム 440"/>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2" name="フリーフォーム 441"/>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424" name="グループ化 168"/>
                <p:cNvGrpSpPr/>
                <p:nvPr/>
              </p:nvGrpSpPr>
              <p:grpSpPr>
                <a:xfrm>
                  <a:off x="3623539" y="6009560"/>
                  <a:ext cx="1216629" cy="318049"/>
                  <a:chOff x="2409093" y="6000768"/>
                  <a:chExt cx="1216629" cy="318049"/>
                </a:xfrm>
              </p:grpSpPr>
              <p:sp>
                <p:nvSpPr>
                  <p:cNvPr id="435" name="フリーフォーム 434"/>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6" name="フリーフォーム 435"/>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7" name="フリーフォーム 436"/>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8" name="フリーフォーム 437"/>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425" name="グループ化 169"/>
                <p:cNvGrpSpPr/>
                <p:nvPr/>
              </p:nvGrpSpPr>
              <p:grpSpPr>
                <a:xfrm>
                  <a:off x="4846777" y="6027144"/>
                  <a:ext cx="1216629" cy="318049"/>
                  <a:chOff x="2409093" y="6000768"/>
                  <a:chExt cx="1216629" cy="318049"/>
                </a:xfrm>
              </p:grpSpPr>
              <p:sp>
                <p:nvSpPr>
                  <p:cNvPr id="431" name="フリーフォーム 430"/>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2" name="フリーフォーム 431"/>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3" name="フリーフォーム 432"/>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4" name="フリーフォーム 433"/>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426" name="グループ化 170"/>
                <p:cNvGrpSpPr/>
                <p:nvPr/>
              </p:nvGrpSpPr>
              <p:grpSpPr>
                <a:xfrm>
                  <a:off x="6061223" y="6035936"/>
                  <a:ext cx="1216629" cy="318049"/>
                  <a:chOff x="2409093" y="6000768"/>
                  <a:chExt cx="1216629" cy="318049"/>
                </a:xfrm>
              </p:grpSpPr>
              <p:sp>
                <p:nvSpPr>
                  <p:cNvPr id="427" name="フリーフォーム 426"/>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28" name="フリーフォーム 427"/>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29" name="フリーフォーム 428"/>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0" name="フリーフォーム 429"/>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sp>
            <p:nvSpPr>
              <p:cNvPr id="422" name="円/楕円 421"/>
              <p:cNvSpPr/>
              <p:nvPr/>
            </p:nvSpPr>
            <p:spPr>
              <a:xfrm>
                <a:off x="4143372" y="4000504"/>
                <a:ext cx="142876" cy="14287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374" name="グループ化 187"/>
            <p:cNvGrpSpPr/>
            <p:nvPr/>
          </p:nvGrpSpPr>
          <p:grpSpPr>
            <a:xfrm>
              <a:off x="2357422" y="2571796"/>
              <a:ext cx="3305917" cy="234657"/>
              <a:chOff x="4143372" y="3929118"/>
              <a:chExt cx="3305917" cy="234657"/>
            </a:xfrm>
          </p:grpSpPr>
          <p:grpSp>
            <p:nvGrpSpPr>
              <p:cNvPr id="399" name="グループ化 188"/>
              <p:cNvGrpSpPr/>
              <p:nvPr/>
            </p:nvGrpSpPr>
            <p:grpSpPr>
              <a:xfrm>
                <a:off x="4214811" y="3929118"/>
                <a:ext cx="3234478" cy="234657"/>
                <a:chOff x="2409093" y="6000768"/>
                <a:chExt cx="4868759" cy="353217"/>
              </a:xfrm>
            </p:grpSpPr>
            <p:grpSp>
              <p:nvGrpSpPr>
                <p:cNvPr id="401" name="グループ化 190"/>
                <p:cNvGrpSpPr/>
                <p:nvPr/>
              </p:nvGrpSpPr>
              <p:grpSpPr>
                <a:xfrm>
                  <a:off x="2409093" y="6000768"/>
                  <a:ext cx="1216629" cy="318049"/>
                  <a:chOff x="2409093" y="6000768"/>
                  <a:chExt cx="1216629" cy="318049"/>
                </a:xfrm>
              </p:grpSpPr>
              <p:sp>
                <p:nvSpPr>
                  <p:cNvPr id="417" name="フリーフォーム 416"/>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8" name="フリーフォーム 417"/>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9" name="フリーフォーム 418"/>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20" name="フリーフォーム 419"/>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402" name="グループ化 191"/>
                <p:cNvGrpSpPr/>
                <p:nvPr/>
              </p:nvGrpSpPr>
              <p:grpSpPr>
                <a:xfrm>
                  <a:off x="3623539" y="6009560"/>
                  <a:ext cx="1216629" cy="318049"/>
                  <a:chOff x="2409093" y="6000768"/>
                  <a:chExt cx="1216629" cy="318049"/>
                </a:xfrm>
              </p:grpSpPr>
              <p:sp>
                <p:nvSpPr>
                  <p:cNvPr id="413" name="フリーフォーム 412"/>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4" name="フリーフォーム 413"/>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5" name="フリーフォーム 414"/>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6" name="フリーフォーム 415"/>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403" name="グループ化 192"/>
                <p:cNvGrpSpPr/>
                <p:nvPr/>
              </p:nvGrpSpPr>
              <p:grpSpPr>
                <a:xfrm>
                  <a:off x="4846777" y="6027144"/>
                  <a:ext cx="1216629" cy="318049"/>
                  <a:chOff x="2409093" y="6000768"/>
                  <a:chExt cx="1216629" cy="318049"/>
                </a:xfrm>
              </p:grpSpPr>
              <p:sp>
                <p:nvSpPr>
                  <p:cNvPr id="409" name="フリーフォーム 408"/>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0" name="フリーフォーム 409"/>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1" name="フリーフォーム 410"/>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2" name="フリーフォーム 411"/>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404" name="グループ化 193"/>
                <p:cNvGrpSpPr/>
                <p:nvPr/>
              </p:nvGrpSpPr>
              <p:grpSpPr>
                <a:xfrm>
                  <a:off x="6061223" y="6035936"/>
                  <a:ext cx="1216629" cy="318049"/>
                  <a:chOff x="2409093" y="6000768"/>
                  <a:chExt cx="1216629" cy="318049"/>
                </a:xfrm>
              </p:grpSpPr>
              <p:sp>
                <p:nvSpPr>
                  <p:cNvPr id="405" name="フリーフォーム 404"/>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06" name="フリーフォーム 405"/>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07" name="フリーフォーム 406"/>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08" name="フリーフォーム 407"/>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sp>
            <p:nvSpPr>
              <p:cNvPr id="400" name="円/楕円 399"/>
              <p:cNvSpPr/>
              <p:nvPr/>
            </p:nvSpPr>
            <p:spPr>
              <a:xfrm>
                <a:off x="4143372" y="4000504"/>
                <a:ext cx="142876" cy="14287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375" name="円/楕円 6"/>
            <p:cNvSpPr/>
            <p:nvPr/>
          </p:nvSpPr>
          <p:spPr>
            <a:xfrm>
              <a:off x="1500166" y="2643182"/>
              <a:ext cx="1214446" cy="285752"/>
            </a:xfrm>
            <a:prstGeom prst="ellipse">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grpSp>
          <p:nvGrpSpPr>
            <p:cNvPr id="376" name="グループ化 394"/>
            <p:cNvGrpSpPr/>
            <p:nvPr/>
          </p:nvGrpSpPr>
          <p:grpSpPr>
            <a:xfrm>
              <a:off x="2500298" y="2643234"/>
              <a:ext cx="3305917" cy="234657"/>
              <a:chOff x="4143372" y="3929118"/>
              <a:chExt cx="3305917" cy="234657"/>
            </a:xfrm>
          </p:grpSpPr>
          <p:grpSp>
            <p:nvGrpSpPr>
              <p:cNvPr id="377" name="グループ化 395"/>
              <p:cNvGrpSpPr/>
              <p:nvPr/>
            </p:nvGrpSpPr>
            <p:grpSpPr>
              <a:xfrm>
                <a:off x="4214811" y="3929118"/>
                <a:ext cx="3234478" cy="234657"/>
                <a:chOff x="2409093" y="6000768"/>
                <a:chExt cx="4868759" cy="353217"/>
              </a:xfrm>
            </p:grpSpPr>
            <p:grpSp>
              <p:nvGrpSpPr>
                <p:cNvPr id="379" name="グループ化 397"/>
                <p:cNvGrpSpPr/>
                <p:nvPr/>
              </p:nvGrpSpPr>
              <p:grpSpPr>
                <a:xfrm>
                  <a:off x="2409093" y="6000768"/>
                  <a:ext cx="1216629" cy="318049"/>
                  <a:chOff x="2409093" y="6000768"/>
                  <a:chExt cx="1216629" cy="318049"/>
                </a:xfrm>
              </p:grpSpPr>
              <p:sp>
                <p:nvSpPr>
                  <p:cNvPr id="395" name="フリーフォーム 394"/>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6" name="フリーフォーム 395"/>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7" name="フリーフォーム 396"/>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8" name="フリーフォーム 397"/>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380" name="グループ化 398"/>
                <p:cNvGrpSpPr/>
                <p:nvPr/>
              </p:nvGrpSpPr>
              <p:grpSpPr>
                <a:xfrm>
                  <a:off x="3623539" y="6009560"/>
                  <a:ext cx="1216629" cy="318049"/>
                  <a:chOff x="2409093" y="6000768"/>
                  <a:chExt cx="1216629" cy="318049"/>
                </a:xfrm>
              </p:grpSpPr>
              <p:sp>
                <p:nvSpPr>
                  <p:cNvPr id="391" name="フリーフォーム 390"/>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2" name="フリーフォーム 391"/>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3" name="フリーフォーム 392"/>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4" name="フリーフォーム 393"/>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381" name="グループ化 399"/>
                <p:cNvGrpSpPr/>
                <p:nvPr/>
              </p:nvGrpSpPr>
              <p:grpSpPr>
                <a:xfrm>
                  <a:off x="4846777" y="6027144"/>
                  <a:ext cx="1216629" cy="318049"/>
                  <a:chOff x="2409093" y="6000768"/>
                  <a:chExt cx="1216629" cy="318049"/>
                </a:xfrm>
              </p:grpSpPr>
              <p:sp>
                <p:nvSpPr>
                  <p:cNvPr id="387" name="フリーフォーム 386"/>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8" name="フリーフォーム 387"/>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9" name="フリーフォーム 388"/>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0" name="フリーフォーム 389"/>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382" name="グループ化 400"/>
                <p:cNvGrpSpPr/>
                <p:nvPr/>
              </p:nvGrpSpPr>
              <p:grpSpPr>
                <a:xfrm>
                  <a:off x="6061223" y="6035936"/>
                  <a:ext cx="1216629" cy="318049"/>
                  <a:chOff x="2409093" y="6000768"/>
                  <a:chExt cx="1216629" cy="318049"/>
                </a:xfrm>
              </p:grpSpPr>
              <p:sp>
                <p:nvSpPr>
                  <p:cNvPr id="383" name="フリーフォーム 382"/>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4" name="フリーフォーム 383"/>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5" name="フリーフォーム 384"/>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6" name="フリーフォーム 385"/>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sp>
            <p:nvSpPr>
              <p:cNvPr id="378" name="円/楕円 377"/>
              <p:cNvSpPr/>
              <p:nvPr/>
            </p:nvSpPr>
            <p:spPr>
              <a:xfrm>
                <a:off x="4143372" y="4000504"/>
                <a:ext cx="142876" cy="14287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grpSp>
        <p:nvGrpSpPr>
          <p:cNvPr id="575" name="グループ化 574"/>
          <p:cNvGrpSpPr/>
          <p:nvPr/>
        </p:nvGrpSpPr>
        <p:grpSpPr>
          <a:xfrm>
            <a:off x="4335643" y="5733256"/>
            <a:ext cx="3377353" cy="348273"/>
            <a:chOff x="2428860" y="3214686"/>
            <a:chExt cx="3377353" cy="949034"/>
          </a:xfrm>
        </p:grpSpPr>
        <p:grpSp>
          <p:nvGrpSpPr>
            <p:cNvPr id="576" name="グループ化 418"/>
            <p:cNvGrpSpPr/>
            <p:nvPr/>
          </p:nvGrpSpPr>
          <p:grpSpPr>
            <a:xfrm>
              <a:off x="2500298" y="3214738"/>
              <a:ext cx="3305917" cy="234657"/>
              <a:chOff x="4143372" y="3929118"/>
              <a:chExt cx="3305917" cy="234657"/>
            </a:xfrm>
          </p:grpSpPr>
          <p:grpSp>
            <p:nvGrpSpPr>
              <p:cNvPr id="693" name="グループ化 419"/>
              <p:cNvGrpSpPr/>
              <p:nvPr/>
            </p:nvGrpSpPr>
            <p:grpSpPr>
              <a:xfrm>
                <a:off x="4214811" y="3929118"/>
                <a:ext cx="3234478" cy="234657"/>
                <a:chOff x="2409093" y="6000768"/>
                <a:chExt cx="4868759" cy="353217"/>
              </a:xfrm>
            </p:grpSpPr>
            <p:grpSp>
              <p:nvGrpSpPr>
                <p:cNvPr id="695" name="グループ化 421"/>
                <p:cNvGrpSpPr/>
                <p:nvPr/>
              </p:nvGrpSpPr>
              <p:grpSpPr>
                <a:xfrm>
                  <a:off x="2409093" y="6000768"/>
                  <a:ext cx="1216629" cy="318049"/>
                  <a:chOff x="2409093" y="6000768"/>
                  <a:chExt cx="1216629" cy="318049"/>
                </a:xfrm>
              </p:grpSpPr>
              <p:sp>
                <p:nvSpPr>
                  <p:cNvPr id="711" name="フリーフォーム 710"/>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12" name="フリーフォーム 711"/>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13" name="フリーフォーム 712"/>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14" name="フリーフォーム 713"/>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696" name="グループ化 422"/>
                <p:cNvGrpSpPr/>
                <p:nvPr/>
              </p:nvGrpSpPr>
              <p:grpSpPr>
                <a:xfrm>
                  <a:off x="3623539" y="6009560"/>
                  <a:ext cx="1216629" cy="318049"/>
                  <a:chOff x="2409093" y="6000768"/>
                  <a:chExt cx="1216629" cy="318049"/>
                </a:xfrm>
              </p:grpSpPr>
              <p:sp>
                <p:nvSpPr>
                  <p:cNvPr id="707" name="フリーフォーム 706"/>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08" name="フリーフォーム 707"/>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09" name="フリーフォーム 708"/>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10" name="フリーフォーム 709"/>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697" name="グループ化 423"/>
                <p:cNvGrpSpPr/>
                <p:nvPr/>
              </p:nvGrpSpPr>
              <p:grpSpPr>
                <a:xfrm>
                  <a:off x="4846777" y="6027144"/>
                  <a:ext cx="1216629" cy="318049"/>
                  <a:chOff x="2409093" y="6000768"/>
                  <a:chExt cx="1216629" cy="318049"/>
                </a:xfrm>
              </p:grpSpPr>
              <p:sp>
                <p:nvSpPr>
                  <p:cNvPr id="703" name="フリーフォーム 702"/>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04" name="フリーフォーム 703"/>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05" name="フリーフォーム 704"/>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06" name="フリーフォーム 705"/>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698" name="グループ化 424"/>
                <p:cNvGrpSpPr/>
                <p:nvPr/>
              </p:nvGrpSpPr>
              <p:grpSpPr>
                <a:xfrm>
                  <a:off x="6061223" y="6035936"/>
                  <a:ext cx="1216629" cy="318049"/>
                  <a:chOff x="2409093" y="6000768"/>
                  <a:chExt cx="1216629" cy="318049"/>
                </a:xfrm>
              </p:grpSpPr>
              <p:sp>
                <p:nvSpPr>
                  <p:cNvPr id="699" name="フリーフォーム 698"/>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00" name="フリーフォーム 699"/>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01" name="フリーフォーム 700"/>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02" name="フリーフォーム 701"/>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sp>
            <p:nvSpPr>
              <p:cNvPr id="694" name="円/楕円 693"/>
              <p:cNvSpPr/>
              <p:nvPr/>
            </p:nvSpPr>
            <p:spPr>
              <a:xfrm>
                <a:off x="4143372" y="4000504"/>
                <a:ext cx="142876" cy="14287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577" name="グループ化 441"/>
            <p:cNvGrpSpPr/>
            <p:nvPr/>
          </p:nvGrpSpPr>
          <p:grpSpPr>
            <a:xfrm>
              <a:off x="2500298" y="3357614"/>
              <a:ext cx="3305917" cy="234657"/>
              <a:chOff x="4143372" y="3929118"/>
              <a:chExt cx="3305917" cy="234657"/>
            </a:xfrm>
          </p:grpSpPr>
          <p:grpSp>
            <p:nvGrpSpPr>
              <p:cNvPr id="671" name="グループ化 442"/>
              <p:cNvGrpSpPr/>
              <p:nvPr/>
            </p:nvGrpSpPr>
            <p:grpSpPr>
              <a:xfrm>
                <a:off x="4214811" y="3929118"/>
                <a:ext cx="3234478" cy="234657"/>
                <a:chOff x="2409093" y="6000768"/>
                <a:chExt cx="4868759" cy="353217"/>
              </a:xfrm>
            </p:grpSpPr>
            <p:grpSp>
              <p:nvGrpSpPr>
                <p:cNvPr id="673" name="グループ化 444"/>
                <p:cNvGrpSpPr/>
                <p:nvPr/>
              </p:nvGrpSpPr>
              <p:grpSpPr>
                <a:xfrm>
                  <a:off x="2409093" y="6000768"/>
                  <a:ext cx="1216629" cy="318049"/>
                  <a:chOff x="2409093" y="6000768"/>
                  <a:chExt cx="1216629" cy="318049"/>
                </a:xfrm>
              </p:grpSpPr>
              <p:sp>
                <p:nvSpPr>
                  <p:cNvPr id="689" name="フリーフォーム 688"/>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90" name="フリーフォーム 689"/>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91" name="フリーフォーム 690"/>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92" name="フリーフォーム 691"/>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674" name="グループ化 445"/>
                <p:cNvGrpSpPr/>
                <p:nvPr/>
              </p:nvGrpSpPr>
              <p:grpSpPr>
                <a:xfrm>
                  <a:off x="3623539" y="6009560"/>
                  <a:ext cx="1216629" cy="318049"/>
                  <a:chOff x="2409093" y="6000768"/>
                  <a:chExt cx="1216629" cy="318049"/>
                </a:xfrm>
              </p:grpSpPr>
              <p:sp>
                <p:nvSpPr>
                  <p:cNvPr id="685" name="フリーフォーム 684"/>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86" name="フリーフォーム 685"/>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87" name="フリーフォーム 686"/>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88" name="フリーフォーム 687"/>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675" name="グループ化 446"/>
                <p:cNvGrpSpPr/>
                <p:nvPr/>
              </p:nvGrpSpPr>
              <p:grpSpPr>
                <a:xfrm>
                  <a:off x="4846777" y="6027144"/>
                  <a:ext cx="1216629" cy="318049"/>
                  <a:chOff x="2409093" y="6000768"/>
                  <a:chExt cx="1216629" cy="318049"/>
                </a:xfrm>
              </p:grpSpPr>
              <p:sp>
                <p:nvSpPr>
                  <p:cNvPr id="681" name="フリーフォーム 680"/>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82" name="フリーフォーム 681"/>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83" name="フリーフォーム 682"/>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84" name="フリーフォーム 683"/>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676" name="グループ化 447"/>
                <p:cNvGrpSpPr/>
                <p:nvPr/>
              </p:nvGrpSpPr>
              <p:grpSpPr>
                <a:xfrm>
                  <a:off x="6061223" y="6035936"/>
                  <a:ext cx="1216629" cy="318049"/>
                  <a:chOff x="2409093" y="6000768"/>
                  <a:chExt cx="1216629" cy="318049"/>
                </a:xfrm>
              </p:grpSpPr>
              <p:sp>
                <p:nvSpPr>
                  <p:cNvPr id="677" name="フリーフォーム 676"/>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78" name="フリーフォーム 677"/>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79" name="フリーフォーム 678"/>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80" name="フリーフォーム 679"/>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sp>
            <p:nvSpPr>
              <p:cNvPr id="672" name="円/楕円 671"/>
              <p:cNvSpPr/>
              <p:nvPr/>
            </p:nvSpPr>
            <p:spPr>
              <a:xfrm>
                <a:off x="4143372" y="4000504"/>
                <a:ext cx="142876" cy="14287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578" name="グループ化 464"/>
            <p:cNvGrpSpPr/>
            <p:nvPr/>
          </p:nvGrpSpPr>
          <p:grpSpPr>
            <a:xfrm>
              <a:off x="2500298" y="3500490"/>
              <a:ext cx="3305917" cy="234657"/>
              <a:chOff x="4143372" y="3929118"/>
              <a:chExt cx="3305917" cy="234657"/>
            </a:xfrm>
          </p:grpSpPr>
          <p:grpSp>
            <p:nvGrpSpPr>
              <p:cNvPr id="649" name="グループ化 465"/>
              <p:cNvGrpSpPr/>
              <p:nvPr/>
            </p:nvGrpSpPr>
            <p:grpSpPr>
              <a:xfrm>
                <a:off x="4214811" y="3929118"/>
                <a:ext cx="3234478" cy="234657"/>
                <a:chOff x="2409093" y="6000768"/>
                <a:chExt cx="4868759" cy="353217"/>
              </a:xfrm>
            </p:grpSpPr>
            <p:grpSp>
              <p:nvGrpSpPr>
                <p:cNvPr id="651" name="グループ化 467"/>
                <p:cNvGrpSpPr/>
                <p:nvPr/>
              </p:nvGrpSpPr>
              <p:grpSpPr>
                <a:xfrm>
                  <a:off x="2409093" y="6000768"/>
                  <a:ext cx="1216629" cy="318049"/>
                  <a:chOff x="2409093" y="6000768"/>
                  <a:chExt cx="1216629" cy="318049"/>
                </a:xfrm>
              </p:grpSpPr>
              <p:sp>
                <p:nvSpPr>
                  <p:cNvPr id="667" name="フリーフォーム 666"/>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68" name="フリーフォーム 667"/>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69" name="フリーフォーム 668"/>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70" name="フリーフォーム 669"/>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652" name="グループ化 468"/>
                <p:cNvGrpSpPr/>
                <p:nvPr/>
              </p:nvGrpSpPr>
              <p:grpSpPr>
                <a:xfrm>
                  <a:off x="3623539" y="6009560"/>
                  <a:ext cx="1216629" cy="318049"/>
                  <a:chOff x="2409093" y="6000768"/>
                  <a:chExt cx="1216629" cy="318049"/>
                </a:xfrm>
              </p:grpSpPr>
              <p:sp>
                <p:nvSpPr>
                  <p:cNvPr id="663" name="フリーフォーム 662"/>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64" name="フリーフォーム 663"/>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65" name="フリーフォーム 664"/>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66" name="フリーフォーム 665"/>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653" name="グループ化 469"/>
                <p:cNvGrpSpPr/>
                <p:nvPr/>
              </p:nvGrpSpPr>
              <p:grpSpPr>
                <a:xfrm>
                  <a:off x="4846777" y="6027144"/>
                  <a:ext cx="1216629" cy="318049"/>
                  <a:chOff x="2409093" y="6000768"/>
                  <a:chExt cx="1216629" cy="318049"/>
                </a:xfrm>
              </p:grpSpPr>
              <p:sp>
                <p:nvSpPr>
                  <p:cNvPr id="659" name="フリーフォーム 658"/>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60" name="フリーフォーム 659"/>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61" name="フリーフォーム 660"/>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62" name="フリーフォーム 661"/>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654" name="グループ化 470"/>
                <p:cNvGrpSpPr/>
                <p:nvPr/>
              </p:nvGrpSpPr>
              <p:grpSpPr>
                <a:xfrm>
                  <a:off x="6061223" y="6035936"/>
                  <a:ext cx="1216629" cy="318049"/>
                  <a:chOff x="2409093" y="6000768"/>
                  <a:chExt cx="1216629" cy="318049"/>
                </a:xfrm>
              </p:grpSpPr>
              <p:sp>
                <p:nvSpPr>
                  <p:cNvPr id="655" name="フリーフォーム 654"/>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56" name="フリーフォーム 655"/>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57" name="フリーフォーム 656"/>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58" name="フリーフォーム 657"/>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sp>
            <p:nvSpPr>
              <p:cNvPr id="650" name="円/楕円 649"/>
              <p:cNvSpPr/>
              <p:nvPr/>
            </p:nvSpPr>
            <p:spPr>
              <a:xfrm>
                <a:off x="4143372" y="4000504"/>
                <a:ext cx="142876" cy="14287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579" name="グループ化 487"/>
            <p:cNvGrpSpPr/>
            <p:nvPr/>
          </p:nvGrpSpPr>
          <p:grpSpPr>
            <a:xfrm>
              <a:off x="2500298" y="3643366"/>
              <a:ext cx="3305917" cy="234657"/>
              <a:chOff x="4143372" y="3929118"/>
              <a:chExt cx="3305917" cy="234657"/>
            </a:xfrm>
          </p:grpSpPr>
          <p:grpSp>
            <p:nvGrpSpPr>
              <p:cNvPr id="627" name="グループ化 488"/>
              <p:cNvGrpSpPr/>
              <p:nvPr/>
            </p:nvGrpSpPr>
            <p:grpSpPr>
              <a:xfrm>
                <a:off x="4214811" y="3929118"/>
                <a:ext cx="3234478" cy="234657"/>
                <a:chOff x="2409093" y="6000768"/>
                <a:chExt cx="4868759" cy="353217"/>
              </a:xfrm>
            </p:grpSpPr>
            <p:grpSp>
              <p:nvGrpSpPr>
                <p:cNvPr id="629" name="グループ化 490"/>
                <p:cNvGrpSpPr/>
                <p:nvPr/>
              </p:nvGrpSpPr>
              <p:grpSpPr>
                <a:xfrm>
                  <a:off x="2409093" y="6000768"/>
                  <a:ext cx="1216629" cy="318049"/>
                  <a:chOff x="2409093" y="6000768"/>
                  <a:chExt cx="1216629" cy="318049"/>
                </a:xfrm>
              </p:grpSpPr>
              <p:sp>
                <p:nvSpPr>
                  <p:cNvPr id="645" name="フリーフォーム 644"/>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46" name="フリーフォーム 645"/>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47" name="フリーフォーム 646"/>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48" name="フリーフォーム 647"/>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630" name="グループ化 491"/>
                <p:cNvGrpSpPr/>
                <p:nvPr/>
              </p:nvGrpSpPr>
              <p:grpSpPr>
                <a:xfrm>
                  <a:off x="3623539" y="6009560"/>
                  <a:ext cx="1216629" cy="318049"/>
                  <a:chOff x="2409093" y="6000768"/>
                  <a:chExt cx="1216629" cy="318049"/>
                </a:xfrm>
              </p:grpSpPr>
              <p:sp>
                <p:nvSpPr>
                  <p:cNvPr id="641" name="フリーフォーム 640"/>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42" name="フリーフォーム 641"/>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43" name="フリーフォーム 642"/>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44" name="フリーフォーム 643"/>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631" name="グループ化 492"/>
                <p:cNvGrpSpPr/>
                <p:nvPr/>
              </p:nvGrpSpPr>
              <p:grpSpPr>
                <a:xfrm>
                  <a:off x="4846777" y="6027144"/>
                  <a:ext cx="1216629" cy="318049"/>
                  <a:chOff x="2409093" y="6000768"/>
                  <a:chExt cx="1216629" cy="318049"/>
                </a:xfrm>
              </p:grpSpPr>
              <p:sp>
                <p:nvSpPr>
                  <p:cNvPr id="637" name="フリーフォーム 636"/>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38" name="フリーフォーム 637"/>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39" name="フリーフォーム 638"/>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40" name="フリーフォーム 639"/>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632" name="グループ化 493"/>
                <p:cNvGrpSpPr/>
                <p:nvPr/>
              </p:nvGrpSpPr>
              <p:grpSpPr>
                <a:xfrm>
                  <a:off x="6061223" y="6035936"/>
                  <a:ext cx="1216629" cy="318049"/>
                  <a:chOff x="2409093" y="6000768"/>
                  <a:chExt cx="1216629" cy="318049"/>
                </a:xfrm>
              </p:grpSpPr>
              <p:sp>
                <p:nvSpPr>
                  <p:cNvPr id="633" name="フリーフォーム 632"/>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34" name="フリーフォーム 633"/>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35" name="フリーフォーム 634"/>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36" name="フリーフォーム 635"/>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sp>
            <p:nvSpPr>
              <p:cNvPr id="628" name="円/楕円 627"/>
              <p:cNvSpPr/>
              <p:nvPr/>
            </p:nvSpPr>
            <p:spPr>
              <a:xfrm>
                <a:off x="4143372" y="4000504"/>
                <a:ext cx="142876" cy="14287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580" name="グループ化 510"/>
            <p:cNvGrpSpPr/>
            <p:nvPr/>
          </p:nvGrpSpPr>
          <p:grpSpPr>
            <a:xfrm>
              <a:off x="2500298" y="3786242"/>
              <a:ext cx="3305917" cy="234657"/>
              <a:chOff x="4143372" y="3929118"/>
              <a:chExt cx="3305917" cy="234657"/>
            </a:xfrm>
          </p:grpSpPr>
          <p:grpSp>
            <p:nvGrpSpPr>
              <p:cNvPr id="605" name="グループ化 511"/>
              <p:cNvGrpSpPr/>
              <p:nvPr/>
            </p:nvGrpSpPr>
            <p:grpSpPr>
              <a:xfrm>
                <a:off x="4214811" y="3929118"/>
                <a:ext cx="3234478" cy="234657"/>
                <a:chOff x="2409093" y="6000768"/>
                <a:chExt cx="4868759" cy="353217"/>
              </a:xfrm>
            </p:grpSpPr>
            <p:grpSp>
              <p:nvGrpSpPr>
                <p:cNvPr id="607" name="グループ化 513"/>
                <p:cNvGrpSpPr/>
                <p:nvPr/>
              </p:nvGrpSpPr>
              <p:grpSpPr>
                <a:xfrm>
                  <a:off x="2409093" y="6000768"/>
                  <a:ext cx="1216629" cy="318049"/>
                  <a:chOff x="2409093" y="6000768"/>
                  <a:chExt cx="1216629" cy="318049"/>
                </a:xfrm>
              </p:grpSpPr>
              <p:sp>
                <p:nvSpPr>
                  <p:cNvPr id="623" name="フリーフォーム 622"/>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24" name="フリーフォーム 623"/>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25" name="フリーフォーム 624"/>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26" name="フリーフォーム 625"/>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608" name="グループ化 514"/>
                <p:cNvGrpSpPr/>
                <p:nvPr/>
              </p:nvGrpSpPr>
              <p:grpSpPr>
                <a:xfrm>
                  <a:off x="3623539" y="6009560"/>
                  <a:ext cx="1216629" cy="318049"/>
                  <a:chOff x="2409093" y="6000768"/>
                  <a:chExt cx="1216629" cy="318049"/>
                </a:xfrm>
              </p:grpSpPr>
              <p:sp>
                <p:nvSpPr>
                  <p:cNvPr id="619" name="フリーフォーム 618"/>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20" name="フリーフォーム 619"/>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21" name="フリーフォーム 620"/>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22" name="フリーフォーム 621"/>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609" name="グループ化 515"/>
                <p:cNvGrpSpPr/>
                <p:nvPr/>
              </p:nvGrpSpPr>
              <p:grpSpPr>
                <a:xfrm>
                  <a:off x="4846777" y="6027144"/>
                  <a:ext cx="1216629" cy="318049"/>
                  <a:chOff x="2409093" y="6000768"/>
                  <a:chExt cx="1216629" cy="318049"/>
                </a:xfrm>
              </p:grpSpPr>
              <p:sp>
                <p:nvSpPr>
                  <p:cNvPr id="615" name="フリーフォーム 614"/>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16" name="フリーフォーム 615"/>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17" name="フリーフォーム 616"/>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18" name="フリーフォーム 617"/>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610" name="グループ化 516"/>
                <p:cNvGrpSpPr/>
                <p:nvPr/>
              </p:nvGrpSpPr>
              <p:grpSpPr>
                <a:xfrm>
                  <a:off x="6061223" y="6035936"/>
                  <a:ext cx="1216629" cy="318049"/>
                  <a:chOff x="2409093" y="6000768"/>
                  <a:chExt cx="1216629" cy="318049"/>
                </a:xfrm>
              </p:grpSpPr>
              <p:sp>
                <p:nvSpPr>
                  <p:cNvPr id="611" name="フリーフォーム 610"/>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12" name="フリーフォーム 611"/>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13" name="フリーフォーム 612"/>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14" name="フリーフォーム 613"/>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sp>
            <p:nvSpPr>
              <p:cNvPr id="606" name="円/楕円 605"/>
              <p:cNvSpPr/>
              <p:nvPr/>
            </p:nvSpPr>
            <p:spPr>
              <a:xfrm>
                <a:off x="4143372" y="4000504"/>
                <a:ext cx="142876" cy="14287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grpSp>
          <p:nvGrpSpPr>
            <p:cNvPr id="581" name="グループ化 533"/>
            <p:cNvGrpSpPr/>
            <p:nvPr/>
          </p:nvGrpSpPr>
          <p:grpSpPr>
            <a:xfrm>
              <a:off x="2500298" y="3929118"/>
              <a:ext cx="3305917" cy="234657"/>
              <a:chOff x="4143372" y="3929118"/>
              <a:chExt cx="3305917" cy="234657"/>
            </a:xfrm>
          </p:grpSpPr>
          <p:grpSp>
            <p:nvGrpSpPr>
              <p:cNvPr id="583" name="グループ化 534"/>
              <p:cNvGrpSpPr/>
              <p:nvPr/>
            </p:nvGrpSpPr>
            <p:grpSpPr>
              <a:xfrm>
                <a:off x="4214811" y="3929118"/>
                <a:ext cx="3234478" cy="234657"/>
                <a:chOff x="2409093" y="6000768"/>
                <a:chExt cx="4868759" cy="353217"/>
              </a:xfrm>
            </p:grpSpPr>
            <p:grpSp>
              <p:nvGrpSpPr>
                <p:cNvPr id="585" name="グループ化 536"/>
                <p:cNvGrpSpPr/>
                <p:nvPr/>
              </p:nvGrpSpPr>
              <p:grpSpPr>
                <a:xfrm>
                  <a:off x="2409093" y="6000768"/>
                  <a:ext cx="1216629" cy="318049"/>
                  <a:chOff x="2409093" y="6000768"/>
                  <a:chExt cx="1216629" cy="318049"/>
                </a:xfrm>
              </p:grpSpPr>
              <p:sp>
                <p:nvSpPr>
                  <p:cNvPr id="601" name="フリーフォーム 600"/>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02" name="フリーフォーム 601"/>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03" name="フリーフォーム 602"/>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04" name="フリーフォーム 603"/>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586" name="グループ化 537"/>
                <p:cNvGrpSpPr/>
                <p:nvPr/>
              </p:nvGrpSpPr>
              <p:grpSpPr>
                <a:xfrm>
                  <a:off x="3623539" y="6009560"/>
                  <a:ext cx="1216629" cy="318049"/>
                  <a:chOff x="2409093" y="6000768"/>
                  <a:chExt cx="1216629" cy="318049"/>
                </a:xfrm>
              </p:grpSpPr>
              <p:sp>
                <p:nvSpPr>
                  <p:cNvPr id="597" name="フリーフォーム 596"/>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98" name="フリーフォーム 597"/>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99" name="フリーフォーム 598"/>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00" name="フリーフォーム 599"/>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587" name="グループ化 538"/>
                <p:cNvGrpSpPr/>
                <p:nvPr/>
              </p:nvGrpSpPr>
              <p:grpSpPr>
                <a:xfrm>
                  <a:off x="4846777" y="6027144"/>
                  <a:ext cx="1216629" cy="318049"/>
                  <a:chOff x="2409093" y="6000768"/>
                  <a:chExt cx="1216629" cy="318049"/>
                </a:xfrm>
              </p:grpSpPr>
              <p:sp>
                <p:nvSpPr>
                  <p:cNvPr id="593" name="フリーフォーム 592"/>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94" name="フリーフォーム 593"/>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95" name="フリーフォーム 594"/>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96" name="フリーフォーム 595"/>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588" name="グループ化 539"/>
                <p:cNvGrpSpPr/>
                <p:nvPr/>
              </p:nvGrpSpPr>
              <p:grpSpPr>
                <a:xfrm>
                  <a:off x="6061223" y="6035936"/>
                  <a:ext cx="1216629" cy="318049"/>
                  <a:chOff x="2409093" y="6000768"/>
                  <a:chExt cx="1216629" cy="318049"/>
                </a:xfrm>
              </p:grpSpPr>
              <p:sp>
                <p:nvSpPr>
                  <p:cNvPr id="589" name="フリーフォーム 588"/>
                  <p:cNvSpPr/>
                  <p:nvPr/>
                </p:nvSpPr>
                <p:spPr>
                  <a:xfrm>
                    <a:off x="2409093"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90" name="フリーフォーム 589"/>
                  <p:cNvSpPr/>
                  <p:nvPr/>
                </p:nvSpPr>
                <p:spPr>
                  <a:xfrm>
                    <a:off x="2714612" y="6000768"/>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91" name="フリーフォーム 590"/>
                  <p:cNvSpPr/>
                  <p:nvPr/>
                </p:nvSpPr>
                <p:spPr>
                  <a:xfrm>
                    <a:off x="3014683"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92" name="フリーフォーム 591"/>
                  <p:cNvSpPr/>
                  <p:nvPr/>
                </p:nvSpPr>
                <p:spPr>
                  <a:xfrm>
                    <a:off x="3320202" y="6009560"/>
                    <a:ext cx="305520" cy="309257"/>
                  </a:xfrm>
                  <a:custGeom>
                    <a:avLst/>
                    <a:gdLst>
                      <a:gd name="connsiteX0" fmla="*/ 0 w 2875085"/>
                      <a:gd name="connsiteY0" fmla="*/ 1437542 h 2910253"/>
                      <a:gd name="connsiteX1" fmla="*/ 703385 w 2875085"/>
                      <a:gd name="connsiteY1" fmla="*/ 4396 h 2910253"/>
                      <a:gd name="connsiteX2" fmla="*/ 1450731 w 2875085"/>
                      <a:gd name="connsiteY2" fmla="*/ 1463919 h 2910253"/>
                      <a:gd name="connsiteX3" fmla="*/ 2154116 w 2875085"/>
                      <a:gd name="connsiteY3" fmla="*/ 2905857 h 2910253"/>
                      <a:gd name="connsiteX4" fmla="*/ 2875085 w 2875085"/>
                      <a:gd name="connsiteY4" fmla="*/ 1437542 h 291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085" h="2910253">
                        <a:moveTo>
                          <a:pt x="0" y="1437542"/>
                        </a:moveTo>
                        <a:cubicBezTo>
                          <a:pt x="230798" y="718771"/>
                          <a:pt x="461597" y="0"/>
                          <a:pt x="703385" y="4396"/>
                        </a:cubicBezTo>
                        <a:cubicBezTo>
                          <a:pt x="945174" y="8792"/>
                          <a:pt x="1208943" y="980342"/>
                          <a:pt x="1450731" y="1463919"/>
                        </a:cubicBezTo>
                        <a:cubicBezTo>
                          <a:pt x="1692519" y="1947496"/>
                          <a:pt x="1916724" y="2910253"/>
                          <a:pt x="2154116" y="2905857"/>
                        </a:cubicBezTo>
                        <a:cubicBezTo>
                          <a:pt x="2391508" y="2901461"/>
                          <a:pt x="2633296" y="2169501"/>
                          <a:pt x="2875085" y="1437542"/>
                        </a:cubicBezTo>
                      </a:path>
                    </a:pathLst>
                  </a:custGeom>
                  <a:ln w="7620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sp>
            <p:nvSpPr>
              <p:cNvPr id="584" name="円/楕円 583"/>
              <p:cNvSpPr/>
              <p:nvPr/>
            </p:nvSpPr>
            <p:spPr>
              <a:xfrm>
                <a:off x="4143372" y="4000504"/>
                <a:ext cx="142876" cy="14287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582" name="円/楕円 581"/>
            <p:cNvSpPr/>
            <p:nvPr/>
          </p:nvSpPr>
          <p:spPr>
            <a:xfrm>
              <a:off x="2428860" y="3286124"/>
              <a:ext cx="285752" cy="857256"/>
            </a:xfrm>
            <a:prstGeom prst="ellipse">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grpSp>
      <p:sp>
        <p:nvSpPr>
          <p:cNvPr id="717" name="テキスト ボックス 716"/>
          <p:cNvSpPr txBox="1"/>
          <p:nvPr/>
        </p:nvSpPr>
        <p:spPr>
          <a:xfrm>
            <a:off x="4544535" y="4001850"/>
            <a:ext cx="1523943" cy="369332"/>
          </a:xfrm>
          <a:prstGeom prst="rect">
            <a:avLst/>
          </a:prstGeom>
          <a:noFill/>
        </p:spPr>
        <p:txBody>
          <a:bodyPr wrap="none" rtlCol="0">
            <a:spAutoFit/>
          </a:bodyPr>
          <a:lstStyle/>
          <a:p>
            <a:r>
              <a:rPr kumimoji="1" lang="en-US" altLang="ja-JP" dirty="0" smtClean="0"/>
              <a:t>Incoherent SR</a:t>
            </a:r>
            <a:endParaRPr kumimoji="1" lang="ja-JP" altLang="en-US" dirty="0"/>
          </a:p>
        </p:txBody>
      </p:sp>
      <p:sp>
        <p:nvSpPr>
          <p:cNvPr id="718" name="テキスト ボックス 717"/>
          <p:cNvSpPr txBox="1"/>
          <p:nvPr/>
        </p:nvSpPr>
        <p:spPr>
          <a:xfrm>
            <a:off x="4513675" y="5251763"/>
            <a:ext cx="1381276" cy="369332"/>
          </a:xfrm>
          <a:prstGeom prst="rect">
            <a:avLst/>
          </a:prstGeom>
          <a:noFill/>
        </p:spPr>
        <p:txBody>
          <a:bodyPr wrap="none" rtlCol="0">
            <a:spAutoFit/>
          </a:bodyPr>
          <a:lstStyle/>
          <a:p>
            <a:r>
              <a:rPr kumimoji="1" lang="en-US" altLang="ja-JP" dirty="0" smtClean="0"/>
              <a:t>Coherent SR</a:t>
            </a:r>
            <a:endParaRPr kumimoji="1" lang="ja-JP" altLang="en-US" dirty="0"/>
          </a:p>
        </p:txBody>
      </p:sp>
      <mc:AlternateContent xmlns:mc="http://schemas.openxmlformats.org/markup-compatibility/2006" xmlns:a14="http://schemas.microsoft.com/office/drawing/2010/main">
        <mc:Choice Requires="a14">
          <p:sp>
            <p:nvSpPr>
              <p:cNvPr id="719" name="テキスト ボックス 718"/>
              <p:cNvSpPr txBox="1"/>
              <p:nvPr/>
            </p:nvSpPr>
            <p:spPr>
              <a:xfrm>
                <a:off x="3699186" y="5251763"/>
                <a:ext cx="905440" cy="400110"/>
              </a:xfrm>
              <a:prstGeom prst="rect">
                <a:avLst/>
              </a:prstGeom>
              <a:noFill/>
            </p:spPr>
            <p:txBody>
              <a:bodyPr wrap="square" rtlCol="0">
                <a:spAutoFit/>
              </a:bodyPr>
              <a:lstStyle/>
              <a:p>
                <a:r>
                  <a:rPr lang="en-US" altLang="ja-JP" sz="2000" dirty="0" smtClean="0">
                    <a:latin typeface="Symbol" pitchFamily="18" charset="2"/>
                  </a:rPr>
                  <a:t>l</a:t>
                </a:r>
                <a14:m>
                  <m:oMath xmlns:m="http://schemas.openxmlformats.org/officeDocument/2006/math">
                    <m:r>
                      <a:rPr kumimoji="1" lang="en-US" altLang="ja-JP" sz="2000" i="1" dirty="0" smtClean="0">
                        <a:latin typeface="Cambria Math"/>
                        <a:ea typeface="Cambria Math"/>
                      </a:rPr>
                      <m:t>~</m:t>
                    </m:r>
                  </m:oMath>
                </a14:m>
                <a:r>
                  <a:rPr kumimoji="1" lang="en-US" altLang="ja-JP" sz="2000" dirty="0" err="1" smtClean="0">
                    <a:latin typeface="Symbol" pitchFamily="18" charset="2"/>
                  </a:rPr>
                  <a:t>s</a:t>
                </a:r>
                <a:r>
                  <a:rPr kumimoji="1" lang="en-US" altLang="ja-JP" sz="2000" baseline="-25000" dirty="0" err="1" smtClean="0"/>
                  <a:t>z</a:t>
                </a:r>
                <a:endParaRPr kumimoji="1" lang="ja-JP" altLang="en-US" sz="2000" baseline="-25000" dirty="0"/>
              </a:p>
            </p:txBody>
          </p:sp>
        </mc:Choice>
        <mc:Fallback xmlns="">
          <p:sp>
            <p:nvSpPr>
              <p:cNvPr id="719" name="テキスト ボックス 718"/>
              <p:cNvSpPr txBox="1">
                <a:spLocks noRot="1" noChangeAspect="1" noMove="1" noResize="1" noEditPoints="1" noAdjustHandles="1" noChangeArrowheads="1" noChangeShapeType="1" noTextEdit="1"/>
              </p:cNvSpPr>
              <p:nvPr/>
            </p:nvSpPr>
            <p:spPr>
              <a:xfrm>
                <a:off x="3699186" y="5251763"/>
                <a:ext cx="905440" cy="400110"/>
              </a:xfrm>
              <a:prstGeom prst="rect">
                <a:avLst/>
              </a:prstGeom>
              <a:blipFill rotWithShape="1">
                <a:blip r:embed="rId8" cstate="print"/>
                <a:stretch>
                  <a:fillRect l="-7432" t="-7692" b="-2769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20" name="テキスト ボックス 719"/>
              <p:cNvSpPr txBox="1"/>
              <p:nvPr/>
            </p:nvSpPr>
            <p:spPr>
              <a:xfrm>
                <a:off x="5865753" y="5220985"/>
                <a:ext cx="154279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𝐼</m:t>
                      </m:r>
                      <m:r>
                        <a:rPr kumimoji="1" lang="en-US" altLang="ja-JP" sz="2400" b="0" i="1" smtClean="0">
                          <a:latin typeface="Cambria Math"/>
                          <a:ea typeface="Cambria Math"/>
                        </a:rPr>
                        <m:t>∝</m:t>
                      </m:r>
                      <m:sSup>
                        <m:sSupPr>
                          <m:ctrlPr>
                            <a:rPr kumimoji="1" lang="en-US" altLang="ja-JP" sz="2400" b="0" i="1" smtClean="0">
                              <a:latin typeface="Cambria Math"/>
                              <a:ea typeface="Cambria Math"/>
                            </a:rPr>
                          </m:ctrlPr>
                        </m:sSupPr>
                        <m:e>
                          <m:d>
                            <m:dPr>
                              <m:ctrlPr>
                                <a:rPr lang="en-US" altLang="ja-JP" sz="2400" i="1">
                                  <a:latin typeface="Cambria Math"/>
                                  <a:ea typeface="Cambria Math"/>
                                </a:rPr>
                              </m:ctrlPr>
                            </m:dPr>
                            <m:e>
                              <m:r>
                                <a:rPr lang="en-US" altLang="ja-JP" sz="2400" i="1">
                                  <a:latin typeface="Cambria Math"/>
                                  <a:ea typeface="Cambria Math"/>
                                </a:rPr>
                                <m:t>𝑁𝑒</m:t>
                              </m:r>
                            </m:e>
                          </m:d>
                        </m:e>
                        <m:sup>
                          <m:r>
                            <a:rPr kumimoji="1" lang="en-US" altLang="ja-JP" sz="2400" b="0" i="1" smtClean="0">
                              <a:latin typeface="Cambria Math"/>
                              <a:ea typeface="Cambria Math"/>
                            </a:rPr>
                            <m:t>2</m:t>
                          </m:r>
                        </m:sup>
                      </m:sSup>
                    </m:oMath>
                  </m:oMathPara>
                </a14:m>
                <a:endParaRPr kumimoji="1" lang="ja-JP" altLang="en-US" sz="2400" dirty="0"/>
              </a:p>
            </p:txBody>
          </p:sp>
        </mc:Choice>
        <mc:Fallback xmlns="">
          <p:sp>
            <p:nvSpPr>
              <p:cNvPr id="720" name="テキスト ボックス 719"/>
              <p:cNvSpPr txBox="1">
                <a:spLocks noRot="1" noChangeAspect="1" noMove="1" noResize="1" noEditPoints="1" noAdjustHandles="1" noChangeArrowheads="1" noChangeShapeType="1" noTextEdit="1"/>
              </p:cNvSpPr>
              <p:nvPr/>
            </p:nvSpPr>
            <p:spPr>
              <a:xfrm>
                <a:off x="5865753" y="5220985"/>
                <a:ext cx="1542795" cy="461665"/>
              </a:xfrm>
              <a:prstGeom prst="rect">
                <a:avLst/>
              </a:prstGeom>
              <a:blipFill rotWithShape="1">
                <a:blip r:embed="rId9" cstate="print"/>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21" name="テキスト ボックス 720"/>
              <p:cNvSpPr txBox="1"/>
              <p:nvPr/>
            </p:nvSpPr>
            <p:spPr>
              <a:xfrm>
                <a:off x="6401830" y="3955683"/>
                <a:ext cx="129708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𝐼</m:t>
                      </m:r>
                      <m:r>
                        <a:rPr kumimoji="1" lang="en-US" altLang="ja-JP" sz="2400" b="0" i="1" smtClean="0">
                          <a:latin typeface="Cambria Math"/>
                          <a:ea typeface="Cambria Math"/>
                        </a:rPr>
                        <m:t>∝</m:t>
                      </m:r>
                      <m:sSup>
                        <m:sSupPr>
                          <m:ctrlPr>
                            <a:rPr kumimoji="1" lang="en-US" altLang="ja-JP" sz="2400" b="0" i="1" smtClean="0">
                              <a:latin typeface="Cambria Math"/>
                              <a:ea typeface="Cambria Math"/>
                            </a:rPr>
                          </m:ctrlPr>
                        </m:sSupPr>
                        <m:e>
                          <m:r>
                            <a:rPr kumimoji="1" lang="en-US" altLang="ja-JP" sz="2400" b="0" i="1" smtClean="0">
                              <a:latin typeface="Cambria Math"/>
                              <a:ea typeface="Cambria Math"/>
                            </a:rPr>
                            <m:t>𝑁</m:t>
                          </m:r>
                          <m:r>
                            <a:rPr lang="en-US" altLang="ja-JP" sz="2400" b="0" i="1" smtClean="0">
                              <a:latin typeface="Cambria Math"/>
                              <a:ea typeface="Cambria Math"/>
                            </a:rPr>
                            <m:t>𝑒</m:t>
                          </m:r>
                        </m:e>
                        <m:sup>
                          <m:r>
                            <a:rPr kumimoji="1" lang="en-US" altLang="ja-JP" sz="2400" b="0" i="1" smtClean="0">
                              <a:latin typeface="Cambria Math"/>
                              <a:ea typeface="Cambria Math"/>
                            </a:rPr>
                            <m:t>2</m:t>
                          </m:r>
                        </m:sup>
                      </m:sSup>
                    </m:oMath>
                  </m:oMathPara>
                </a14:m>
                <a:endParaRPr kumimoji="1" lang="ja-JP" altLang="en-US" sz="2400" dirty="0"/>
              </a:p>
            </p:txBody>
          </p:sp>
        </mc:Choice>
        <mc:Fallback xmlns="">
          <p:sp>
            <p:nvSpPr>
              <p:cNvPr id="721" name="テキスト ボックス 720"/>
              <p:cNvSpPr txBox="1">
                <a:spLocks noRot="1" noChangeAspect="1" noMove="1" noResize="1" noEditPoints="1" noAdjustHandles="1" noChangeArrowheads="1" noChangeShapeType="1" noTextEdit="1"/>
              </p:cNvSpPr>
              <p:nvPr/>
            </p:nvSpPr>
            <p:spPr>
              <a:xfrm>
                <a:off x="6401830" y="3955683"/>
                <a:ext cx="1297086" cy="461665"/>
              </a:xfrm>
              <a:prstGeom prst="rect">
                <a:avLst/>
              </a:prstGeom>
              <a:blipFill rotWithShape="1">
                <a:blip r:embed="rId10" cstate="print"/>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22" name="テキスト ボックス 721"/>
              <p:cNvSpPr txBox="1"/>
              <p:nvPr/>
            </p:nvSpPr>
            <p:spPr>
              <a:xfrm>
                <a:off x="3639095" y="4016328"/>
                <a:ext cx="905440" cy="400110"/>
              </a:xfrm>
              <a:prstGeom prst="rect">
                <a:avLst/>
              </a:prstGeom>
              <a:noFill/>
            </p:spPr>
            <p:txBody>
              <a:bodyPr wrap="square" rtlCol="0">
                <a:spAutoFit/>
              </a:bodyPr>
              <a:lstStyle/>
              <a:p>
                <a:r>
                  <a:rPr lang="en-US" altLang="ja-JP" sz="2000" dirty="0" smtClean="0">
                    <a:latin typeface="Symbol" pitchFamily="18" charset="2"/>
                  </a:rPr>
                  <a:t>l</a:t>
                </a:r>
                <a14:m>
                  <m:oMath xmlns:m="http://schemas.openxmlformats.org/officeDocument/2006/math">
                    <m:r>
                      <a:rPr kumimoji="1" lang="en-US" altLang="ja-JP" sz="2000" i="1" dirty="0" smtClean="0">
                        <a:latin typeface="Cambria Math"/>
                        <a:ea typeface="Cambria Math"/>
                      </a:rPr>
                      <m:t>≪</m:t>
                    </m:r>
                  </m:oMath>
                </a14:m>
                <a:r>
                  <a:rPr kumimoji="1" lang="en-US" altLang="ja-JP" sz="2000" dirty="0" err="1" smtClean="0">
                    <a:latin typeface="Symbol" pitchFamily="18" charset="2"/>
                  </a:rPr>
                  <a:t>s</a:t>
                </a:r>
                <a:r>
                  <a:rPr kumimoji="1" lang="en-US" altLang="ja-JP" sz="2000" baseline="-25000" dirty="0" err="1" smtClean="0"/>
                  <a:t>z</a:t>
                </a:r>
                <a:endParaRPr kumimoji="1" lang="ja-JP" altLang="en-US" sz="2000" baseline="-25000" dirty="0"/>
              </a:p>
            </p:txBody>
          </p:sp>
        </mc:Choice>
        <mc:Fallback xmlns="">
          <p:sp>
            <p:nvSpPr>
              <p:cNvPr id="722" name="テキスト ボックス 721"/>
              <p:cNvSpPr txBox="1">
                <a:spLocks noRot="1" noChangeAspect="1" noMove="1" noResize="1" noEditPoints="1" noAdjustHandles="1" noChangeArrowheads="1" noChangeShapeType="1" noTextEdit="1"/>
              </p:cNvSpPr>
              <p:nvPr/>
            </p:nvSpPr>
            <p:spPr>
              <a:xfrm>
                <a:off x="3639095" y="4016328"/>
                <a:ext cx="905440" cy="400110"/>
              </a:xfrm>
              <a:prstGeom prst="rect">
                <a:avLst/>
              </a:prstGeom>
              <a:blipFill rotWithShape="1">
                <a:blip r:embed="rId11" cstate="print"/>
                <a:stretch>
                  <a:fillRect l="-7432" t="-7692" b="-27692"/>
                </a:stretch>
              </a:blipFill>
            </p:spPr>
            <p:txBody>
              <a:bodyPr/>
              <a:lstStyle/>
              <a:p>
                <a:r>
                  <a:rPr lang="ja-JP" altLang="en-US">
                    <a:noFill/>
                  </a:rPr>
                  <a:t> </a:t>
                </a:r>
              </a:p>
            </p:txBody>
          </p:sp>
        </mc:Fallback>
      </mc:AlternateContent>
      <p:sp>
        <p:nvSpPr>
          <p:cNvPr id="723" name="テキスト ボックス 722"/>
          <p:cNvSpPr txBox="1"/>
          <p:nvPr/>
        </p:nvSpPr>
        <p:spPr>
          <a:xfrm>
            <a:off x="4191824" y="6309320"/>
            <a:ext cx="3875420"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Reaches a ceiling at L=2-6×10</a:t>
            </a:r>
            <a:r>
              <a:rPr kumimoji="1" lang="en-US" altLang="ja-JP" baseline="30000" dirty="0" smtClean="0"/>
              <a:t>35</a:t>
            </a:r>
            <a:r>
              <a:rPr kumimoji="1" lang="en-US" altLang="ja-JP" dirty="0" smtClean="0"/>
              <a:t>cm</a:t>
            </a:r>
            <a:r>
              <a:rPr kumimoji="1" lang="en-US" altLang="ja-JP" baseline="30000" dirty="0" smtClean="0"/>
              <a:t>-2</a:t>
            </a:r>
            <a:r>
              <a:rPr kumimoji="1" lang="en-US" altLang="ja-JP" dirty="0" smtClean="0"/>
              <a:t>s</a:t>
            </a:r>
            <a:r>
              <a:rPr kumimoji="1" lang="en-US" altLang="ja-JP" baseline="30000" dirty="0" smtClean="0"/>
              <a:t>-1</a:t>
            </a:r>
            <a:endParaRPr kumimoji="1" lang="ja-JP" altLang="en-US" dirty="0"/>
          </a:p>
        </p:txBody>
      </p:sp>
      <p:pic>
        <p:nvPicPr>
          <p:cNvPr id="13315" name="Picture 3" descr="C:\Users\ushiroda\AppData\Local\Microsoft\Windows\Temporary Internet Files\Content.IE5\UZ11K2IR\MC900240425[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45258" y="692696"/>
            <a:ext cx="1338977" cy="1095647"/>
          </a:xfrm>
          <a:prstGeom prst="rect">
            <a:avLst/>
          </a:prstGeom>
          <a:noFill/>
          <a:extLst>
            <a:ext uri="{909E8E84-426E-40DD-AFC4-6F175D3DCCD1}">
              <a14:hiddenFill xmlns:a14="http://schemas.microsoft.com/office/drawing/2010/main">
                <a:solidFill>
                  <a:srgbClr val="FFFFFF"/>
                </a:solidFill>
              </a14:hiddenFill>
            </a:ext>
          </a:extLst>
        </p:spPr>
      </p:pic>
      <p:sp>
        <p:nvSpPr>
          <p:cNvPr id="365" name="円/楕円 6"/>
          <p:cNvSpPr/>
          <p:nvPr/>
        </p:nvSpPr>
        <p:spPr>
          <a:xfrm>
            <a:off x="6588224" y="1772816"/>
            <a:ext cx="1214446" cy="285752"/>
          </a:xfrm>
          <a:prstGeom prst="ellipse">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4036502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ja-JP" dirty="0" smtClean="0"/>
              <a:t>KEKB tunnel tour: Electron gun</a:t>
            </a:r>
            <a:endParaRPr lang="ja-JP" altLang="en-US" dirty="0" smtClean="0"/>
          </a:p>
        </p:txBody>
      </p:sp>
      <p:pic>
        <p:nvPicPr>
          <p:cNvPr id="41987" name="Picture 3" descr="gun"/>
          <p:cNvPicPr>
            <a:picLocks noChangeAspect="1" noChangeArrowheads="1"/>
          </p:cNvPicPr>
          <p:nvPr/>
        </p:nvPicPr>
        <p:blipFill>
          <a:blip r:embed="rId3" cstate="print"/>
          <a:srcRect/>
          <a:stretch>
            <a:fillRect/>
          </a:stretch>
        </p:blipFill>
        <p:spPr bwMode="auto">
          <a:xfrm>
            <a:off x="1458913" y="1350963"/>
            <a:ext cx="6048375" cy="4838700"/>
          </a:xfrm>
          <a:prstGeom prst="rect">
            <a:avLst/>
          </a:prstGeom>
          <a:noFill/>
          <a:ln w="9525">
            <a:noFill/>
            <a:miter lim="800000"/>
            <a:headEnd/>
            <a:tailEnd/>
          </a:ln>
        </p:spPr>
      </p:pic>
      <p:sp>
        <p:nvSpPr>
          <p:cNvPr id="41988" name="Text Box 5"/>
          <p:cNvSpPr txBox="1">
            <a:spLocks noChangeArrowheads="1"/>
          </p:cNvSpPr>
          <p:nvPr/>
        </p:nvSpPr>
        <p:spPr bwMode="auto">
          <a:xfrm>
            <a:off x="1965325" y="5715000"/>
            <a:ext cx="4803110" cy="369332"/>
          </a:xfrm>
          <a:prstGeom prst="rect">
            <a:avLst/>
          </a:prstGeom>
          <a:noFill/>
          <a:ln w="9525">
            <a:noFill/>
            <a:miter lim="800000"/>
            <a:headEnd/>
            <a:tailEnd/>
          </a:ln>
        </p:spPr>
        <p:txBody>
          <a:bodyPr wrap="none">
            <a:spAutoFit/>
          </a:bodyPr>
          <a:lstStyle/>
          <a:p>
            <a:r>
              <a:rPr lang="en-US" altLang="ja-JP" dirty="0" smtClean="0">
                <a:solidFill>
                  <a:srgbClr val="CCFFCC"/>
                </a:solidFill>
                <a:latin typeface="Calibri" pitchFamily="-112" charset="0"/>
              </a:rPr>
              <a:t>Same principle as Cathode Ray Tube (Braun tube)</a:t>
            </a:r>
            <a:endParaRPr lang="ja-JP" altLang="en-US" dirty="0">
              <a:solidFill>
                <a:srgbClr val="CCFFCC"/>
              </a:solidFill>
              <a:latin typeface="Calibri" pitchFamily="-112" charset="0"/>
            </a:endParaRPr>
          </a:p>
        </p:txBody>
      </p:sp>
      <p:pic>
        <p:nvPicPr>
          <p:cNvPr id="41989" name="Picture 6" descr="ringanimation2S"/>
          <p:cNvPicPr>
            <a:picLocks noChangeAspect="1" noChangeArrowheads="1"/>
          </p:cNvPicPr>
          <p:nvPr/>
        </p:nvPicPr>
        <p:blipFill>
          <a:blip r:embed="rId4" cstate="print"/>
          <a:srcRect/>
          <a:stretch>
            <a:fillRect/>
          </a:stretch>
        </p:blipFill>
        <p:spPr bwMode="auto">
          <a:xfrm>
            <a:off x="7343775" y="4327525"/>
            <a:ext cx="1800225" cy="2152650"/>
          </a:xfrm>
          <a:prstGeom prst="rect">
            <a:avLst/>
          </a:prstGeom>
          <a:noFill/>
          <a:ln w="9525">
            <a:noFill/>
            <a:miter lim="800000"/>
            <a:headEnd/>
            <a:tailEnd/>
          </a:ln>
        </p:spPr>
      </p:pic>
      <p:sp>
        <p:nvSpPr>
          <p:cNvPr id="41990" name="Oval 7"/>
          <p:cNvSpPr>
            <a:spLocks noChangeArrowheads="1"/>
          </p:cNvSpPr>
          <p:nvPr/>
        </p:nvSpPr>
        <p:spPr bwMode="auto">
          <a:xfrm>
            <a:off x="8139113" y="5959475"/>
            <a:ext cx="303212" cy="303213"/>
          </a:xfrm>
          <a:prstGeom prst="ellipse">
            <a:avLst/>
          </a:prstGeom>
          <a:noFill/>
          <a:ln w="28575">
            <a:solidFill>
              <a:srgbClr val="FF0080"/>
            </a:solidFill>
            <a:round/>
            <a:headEnd/>
            <a:tailEnd/>
          </a:ln>
        </p:spPr>
        <p:txBody>
          <a:bodyPr wrap="none" anchor="ctr"/>
          <a:lstStyle/>
          <a:p>
            <a:endParaRPr lang="ja-JP" altLang="en-US"/>
          </a:p>
        </p:txBody>
      </p:sp>
    </p:spTree>
    <p:extLst>
      <p:ext uri="{BB962C8B-B14F-4D97-AF65-F5344CB8AC3E}">
        <p14:creationId xmlns:p14="http://schemas.microsoft.com/office/powerpoint/2010/main" val="39030493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3"/>
          <p:cNvSpPr>
            <a:spLocks/>
          </p:cNvSpPr>
          <p:nvPr/>
        </p:nvSpPr>
        <p:spPr bwMode="auto">
          <a:xfrm>
            <a:off x="2359025" y="2386013"/>
            <a:ext cx="1677988" cy="608012"/>
          </a:xfrm>
          <a:prstGeom prst="ellipse">
            <a:avLst/>
          </a:prstGeom>
          <a:solidFill>
            <a:schemeClr val="accent2">
              <a:lumMod val="40000"/>
              <a:lumOff val="60000"/>
              <a:alpha val="34901"/>
            </a:schemeClr>
          </a:solidFill>
          <a:ln w="12700" cap="flat">
            <a:solidFill>
              <a:schemeClr val="accent2">
                <a:lumMod val="75000"/>
              </a:schemeClr>
            </a:solidFill>
            <a:prstDash val="solid"/>
            <a:miter lim="800000"/>
            <a:headEnd type="none" w="med" len="med"/>
            <a:tailEnd type="none" w="med" len="med"/>
          </a:ln>
          <a:effectLst>
            <a:outerShdw blurRad="12700" dist="12700" dir="2700000" algn="ctr" rotWithShape="0">
              <a:schemeClr val="bg2">
                <a:alpha val="74998"/>
              </a:schemeClr>
            </a:outerShdw>
          </a:effectLst>
        </p:spPr>
        <p:txBody>
          <a:bodyPr lIns="0" tIns="0" rIns="0" bIns="0">
            <a:prstTxWarp prst="textNoShape">
              <a:avLst/>
            </a:prstTxWarp>
          </a:bodyPr>
          <a:lstStyle/>
          <a:p>
            <a:pPr>
              <a:defRPr/>
            </a:pPr>
            <a:endParaRPr lang="ja-JP" altLang="en-US">
              <a:latin typeface="Times" charset="0"/>
              <a:ea typeface="Osaka" charset="-128"/>
              <a:cs typeface="Osaka" charset="-128"/>
            </a:endParaRPr>
          </a:p>
        </p:txBody>
      </p:sp>
      <p:sp>
        <p:nvSpPr>
          <p:cNvPr id="22531" name="Oval 3"/>
          <p:cNvSpPr>
            <a:spLocks/>
          </p:cNvSpPr>
          <p:nvPr/>
        </p:nvSpPr>
        <p:spPr bwMode="auto">
          <a:xfrm>
            <a:off x="180975" y="2403475"/>
            <a:ext cx="1671638" cy="590550"/>
          </a:xfrm>
          <a:prstGeom prst="ellipse">
            <a:avLst/>
          </a:prstGeom>
          <a:solidFill>
            <a:schemeClr val="tx2">
              <a:lumMod val="40000"/>
              <a:lumOff val="60000"/>
              <a:alpha val="34901"/>
            </a:schemeClr>
          </a:solidFill>
          <a:ln w="12700" cap="flat">
            <a:solidFill>
              <a:schemeClr val="tx2">
                <a:lumMod val="75000"/>
              </a:schemeClr>
            </a:solidFill>
            <a:prstDash val="solid"/>
            <a:miter lim="800000"/>
            <a:headEnd type="none" w="med" len="med"/>
            <a:tailEnd type="none" w="med" len="med"/>
          </a:ln>
          <a:effectLst>
            <a:outerShdw blurRad="12700" dist="12700" dir="2700000" algn="ctr" rotWithShape="0">
              <a:schemeClr val="bg2">
                <a:alpha val="74998"/>
              </a:schemeClr>
            </a:outerShdw>
          </a:effectLst>
        </p:spPr>
        <p:txBody>
          <a:bodyPr lIns="0" tIns="0" rIns="0" bIns="0">
            <a:prstTxWarp prst="textNoShape">
              <a:avLst/>
            </a:prstTxWarp>
          </a:bodyPr>
          <a:lstStyle/>
          <a:p>
            <a:pPr>
              <a:defRPr/>
            </a:pPr>
            <a:endParaRPr lang="ja-JP" altLang="en-US">
              <a:latin typeface="Times" charset="0"/>
              <a:ea typeface="Osaka" charset="-128"/>
              <a:cs typeface="Osaka" charset="-128"/>
            </a:endParaRPr>
          </a:p>
        </p:txBody>
      </p:sp>
      <p:sp>
        <p:nvSpPr>
          <p:cNvPr id="23564" name="Line 7"/>
          <p:cNvSpPr>
            <a:spLocks noChangeShapeType="1"/>
          </p:cNvSpPr>
          <p:nvPr/>
        </p:nvSpPr>
        <p:spPr bwMode="auto">
          <a:xfrm rot="10800000" flipH="1">
            <a:off x="201613" y="2676525"/>
            <a:ext cx="768350" cy="11113"/>
          </a:xfrm>
          <a:prstGeom prst="line">
            <a:avLst/>
          </a:prstGeom>
          <a:noFill/>
          <a:ln w="19050" cap="flat" cmpd="sng" algn="ctr">
            <a:solidFill>
              <a:schemeClr val="tx2"/>
            </a:solidFill>
            <a:prstDash val="solid"/>
            <a:miter lim="800000"/>
            <a:headEnd type="stealth" w="med" len="med"/>
            <a:tailEnd type="stealth" w="med" len="med"/>
          </a:ln>
          <a:effectLst/>
        </p:spPr>
        <p:txBody>
          <a:bodyPr lIns="0" tIns="0" rIns="0" bIns="0">
            <a:prstTxWarp prst="textNoShape">
              <a:avLst/>
            </a:prstTxWarp>
          </a:bodyPr>
          <a:lstStyle/>
          <a:p>
            <a:endParaRPr lang="ja-JP" altLang="en-US"/>
          </a:p>
        </p:txBody>
      </p:sp>
      <p:sp>
        <p:nvSpPr>
          <p:cNvPr id="22540" name="Oval 12"/>
          <p:cNvSpPr>
            <a:spLocks/>
          </p:cNvSpPr>
          <p:nvPr/>
        </p:nvSpPr>
        <p:spPr bwMode="auto">
          <a:xfrm rot="11701905">
            <a:off x="4022725" y="2601913"/>
            <a:ext cx="4892675" cy="177800"/>
          </a:xfrm>
          <a:prstGeom prst="ellipse">
            <a:avLst/>
          </a:prstGeom>
          <a:solidFill>
            <a:schemeClr val="accent2">
              <a:lumMod val="40000"/>
              <a:lumOff val="60000"/>
              <a:alpha val="50000"/>
            </a:schemeClr>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lIns="0" tIns="0" rIns="0" bIns="0">
            <a:prstTxWarp prst="textNoShape">
              <a:avLst/>
            </a:prstTxWarp>
          </a:bodyPr>
          <a:lstStyle/>
          <a:p>
            <a:pPr>
              <a:defRPr/>
            </a:pPr>
            <a:endParaRPr lang="ja-JP" altLang="en-US">
              <a:solidFill>
                <a:srgbClr val="000000"/>
              </a:solidFill>
              <a:latin typeface="Times" charset="0"/>
            </a:endParaRPr>
          </a:p>
        </p:txBody>
      </p:sp>
      <p:sp>
        <p:nvSpPr>
          <p:cNvPr id="22539" name="Oval 11"/>
          <p:cNvSpPr>
            <a:spLocks/>
          </p:cNvSpPr>
          <p:nvPr/>
        </p:nvSpPr>
        <p:spPr bwMode="auto">
          <a:xfrm rot="20702062">
            <a:off x="4022725" y="2595563"/>
            <a:ext cx="4892675" cy="179387"/>
          </a:xfrm>
          <a:prstGeom prst="ellipse">
            <a:avLst/>
          </a:prstGeom>
          <a:solidFill>
            <a:schemeClr val="tx2">
              <a:lumMod val="40000"/>
              <a:lumOff val="60000"/>
              <a:alpha val="50000"/>
            </a:schemeClr>
          </a:solidFill>
          <a:ln>
            <a:solidFill>
              <a:srgbClr val="17375E"/>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0" tIns="0" rIns="0" bIns="0">
            <a:prstTxWarp prst="textNoShape">
              <a:avLst/>
            </a:prstTxWarp>
          </a:bodyPr>
          <a:lstStyle/>
          <a:p>
            <a:pPr>
              <a:defRPr/>
            </a:pPr>
            <a:endParaRPr lang="ja-JP" altLang="en-US">
              <a:solidFill>
                <a:srgbClr val="FFFFFF"/>
              </a:solidFill>
              <a:latin typeface="Times" charset="0"/>
            </a:endParaRPr>
          </a:p>
        </p:txBody>
      </p:sp>
      <p:sp>
        <p:nvSpPr>
          <p:cNvPr id="23567" name="Line 15"/>
          <p:cNvSpPr>
            <a:spLocks noChangeShapeType="1"/>
          </p:cNvSpPr>
          <p:nvPr/>
        </p:nvSpPr>
        <p:spPr bwMode="auto">
          <a:xfrm>
            <a:off x="6477000" y="2600325"/>
            <a:ext cx="304800" cy="98425"/>
          </a:xfrm>
          <a:prstGeom prst="line">
            <a:avLst/>
          </a:prstGeom>
          <a:noFill/>
          <a:ln w="25400">
            <a:solidFill>
              <a:srgbClr val="6E7A89"/>
            </a:solidFill>
            <a:miter lim="800000"/>
            <a:headEnd/>
            <a:tailEnd/>
          </a:ln>
        </p:spPr>
        <p:txBody>
          <a:bodyPr lIns="0" tIns="0" rIns="0" bIns="0">
            <a:prstTxWarp prst="textNoShape">
              <a:avLst/>
            </a:prstTxWarp>
          </a:bodyPr>
          <a:lstStyle/>
          <a:p>
            <a:endParaRPr lang="ja-JP" altLang="en-US"/>
          </a:p>
        </p:txBody>
      </p:sp>
      <p:sp>
        <p:nvSpPr>
          <p:cNvPr id="23568" name="Line 16"/>
          <p:cNvSpPr>
            <a:spLocks noChangeShapeType="1"/>
          </p:cNvSpPr>
          <p:nvPr/>
        </p:nvSpPr>
        <p:spPr bwMode="auto">
          <a:xfrm>
            <a:off x="6477000" y="2590800"/>
            <a:ext cx="304800" cy="98425"/>
          </a:xfrm>
          <a:prstGeom prst="line">
            <a:avLst/>
          </a:prstGeom>
          <a:noFill/>
          <a:ln w="38100">
            <a:solidFill>
              <a:srgbClr val="FF6600"/>
            </a:solidFill>
            <a:miter lim="800000"/>
            <a:headEnd/>
            <a:tailEnd/>
          </a:ln>
        </p:spPr>
        <p:txBody>
          <a:bodyPr lIns="0" tIns="0" rIns="0" bIns="0">
            <a:prstTxWarp prst="textNoShape">
              <a:avLst/>
            </a:prstTxWarp>
          </a:bodyPr>
          <a:lstStyle/>
          <a:p>
            <a:endParaRPr lang="ja-JP" altLang="en-US"/>
          </a:p>
        </p:txBody>
      </p:sp>
      <p:sp>
        <p:nvSpPr>
          <p:cNvPr id="23569" name="Line 17"/>
          <p:cNvSpPr>
            <a:spLocks noChangeShapeType="1"/>
          </p:cNvSpPr>
          <p:nvPr/>
        </p:nvSpPr>
        <p:spPr bwMode="auto">
          <a:xfrm>
            <a:off x="6553200" y="2438400"/>
            <a:ext cx="66675" cy="206375"/>
          </a:xfrm>
          <a:prstGeom prst="line">
            <a:avLst/>
          </a:prstGeom>
          <a:noFill/>
          <a:ln w="25400">
            <a:solidFill>
              <a:srgbClr val="6E7A89"/>
            </a:solidFill>
            <a:miter lim="800000"/>
            <a:headEnd/>
            <a:tailEnd/>
          </a:ln>
        </p:spPr>
        <p:txBody>
          <a:bodyPr lIns="0" tIns="0" rIns="0" bIns="0">
            <a:prstTxWarp prst="textNoShape">
              <a:avLst/>
            </a:prstTxWarp>
          </a:bodyPr>
          <a:lstStyle/>
          <a:p>
            <a:endParaRPr lang="ja-JP" altLang="en-US"/>
          </a:p>
        </p:txBody>
      </p:sp>
      <p:sp>
        <p:nvSpPr>
          <p:cNvPr id="23570" name="Rectangle 18"/>
          <p:cNvSpPr>
            <a:spLocks/>
          </p:cNvSpPr>
          <p:nvPr/>
        </p:nvSpPr>
        <p:spPr bwMode="auto">
          <a:xfrm>
            <a:off x="6400800" y="2194024"/>
            <a:ext cx="134752" cy="307777"/>
          </a:xfrm>
          <a:prstGeom prst="rect">
            <a:avLst/>
          </a:prstGeom>
          <a:noFill/>
          <a:ln w="12700">
            <a:noFill/>
            <a:miter lim="800000"/>
            <a:headEnd/>
            <a:tailEnd/>
          </a:ln>
        </p:spPr>
        <p:txBody>
          <a:bodyPr wrap="none" lIns="0" tIns="0" rIns="0" bIns="0" anchor="ctr">
            <a:prstTxWarp prst="textNoShape">
              <a:avLst/>
            </a:prstTxWarp>
            <a:spAutoFit/>
          </a:bodyPr>
          <a:lstStyle/>
          <a:p>
            <a:r>
              <a:rPr lang="en-US" altLang="ja-JP" dirty="0" err="1">
                <a:solidFill>
                  <a:srgbClr val="FF6600"/>
                </a:solidFill>
                <a:latin typeface="Calibri" charset="0"/>
                <a:ea typeface="Cochin" charset="0"/>
                <a:cs typeface="Cochin" charset="0"/>
              </a:rPr>
              <a:t>d</a:t>
            </a:r>
            <a:endParaRPr lang="en-US" altLang="ja-JP" dirty="0">
              <a:solidFill>
                <a:srgbClr val="FF6600"/>
              </a:solidFill>
              <a:latin typeface="Calibri" charset="0"/>
              <a:ea typeface="Cochin" charset="0"/>
              <a:cs typeface="Cochin" charset="0"/>
            </a:endParaRPr>
          </a:p>
        </p:txBody>
      </p:sp>
      <p:sp>
        <p:nvSpPr>
          <p:cNvPr id="23573" name="テキスト ボックス 27"/>
          <p:cNvSpPr txBox="1">
            <a:spLocks noChangeArrowheads="1"/>
          </p:cNvSpPr>
          <p:nvPr/>
        </p:nvSpPr>
        <p:spPr bwMode="auto">
          <a:xfrm>
            <a:off x="4806183" y="1189038"/>
            <a:ext cx="2651688" cy="369332"/>
          </a:xfrm>
          <a:prstGeom prst="rect">
            <a:avLst/>
          </a:prstGeom>
          <a:noFill/>
          <a:ln w="9525">
            <a:solidFill>
              <a:schemeClr val="accent2"/>
            </a:solidFill>
            <a:miter lim="800000"/>
            <a:headEnd/>
            <a:tailEnd/>
          </a:ln>
        </p:spPr>
        <p:txBody>
          <a:bodyPr wrap="none">
            <a:prstTxWarp prst="textNoShape">
              <a:avLst/>
            </a:prstTxWarp>
            <a:spAutoFit/>
          </a:bodyPr>
          <a:lstStyle/>
          <a:p>
            <a:r>
              <a:rPr lang="en-US" altLang="ja-JP" b="1" dirty="0" err="1">
                <a:solidFill>
                  <a:srgbClr val="2D2D8A"/>
                </a:solidFill>
                <a:ea typeface="Arial Black" charset="0"/>
                <a:cs typeface="Lucida Grande"/>
              </a:rPr>
              <a:t>Nano</a:t>
            </a:r>
            <a:r>
              <a:rPr lang="en-US" altLang="ja-JP" b="1" dirty="0">
                <a:solidFill>
                  <a:srgbClr val="2D2D8A"/>
                </a:solidFill>
                <a:ea typeface="Arial Black" charset="0"/>
                <a:cs typeface="Lucida Grande"/>
              </a:rPr>
              <a:t>-Beam </a:t>
            </a:r>
            <a:r>
              <a:rPr lang="en-US" altLang="ja-JP" b="1" dirty="0" err="1">
                <a:solidFill>
                  <a:srgbClr val="2D2D8A"/>
                </a:solidFill>
                <a:ea typeface="Arial Black" charset="0"/>
                <a:cs typeface="Lucida Grande"/>
              </a:rPr>
              <a:t>SuperKEKB</a:t>
            </a:r>
            <a:endParaRPr lang="ja-JP" altLang="en-US" b="1" dirty="0">
              <a:solidFill>
                <a:srgbClr val="2D2D8A"/>
              </a:solidFill>
              <a:ea typeface="Arial Black" charset="0"/>
              <a:cs typeface="Lucida Grande"/>
            </a:endParaRPr>
          </a:p>
        </p:txBody>
      </p:sp>
      <p:sp>
        <p:nvSpPr>
          <p:cNvPr id="23574" name="テキスト ボックス 36"/>
          <p:cNvSpPr txBox="1">
            <a:spLocks noChangeArrowheads="1"/>
          </p:cNvSpPr>
          <p:nvPr/>
        </p:nvSpPr>
        <p:spPr bwMode="auto">
          <a:xfrm>
            <a:off x="6084168" y="3861048"/>
            <a:ext cx="2108269" cy="338554"/>
          </a:xfrm>
          <a:prstGeom prst="rect">
            <a:avLst/>
          </a:prstGeom>
          <a:noFill/>
          <a:ln w="9525">
            <a:noFill/>
            <a:miter lim="800000"/>
            <a:headEnd/>
            <a:tailEnd/>
          </a:ln>
        </p:spPr>
        <p:txBody>
          <a:bodyPr wrap="none">
            <a:prstTxWarp prst="textNoShape">
              <a:avLst/>
            </a:prstTxWarp>
            <a:spAutoFit/>
          </a:bodyPr>
          <a:lstStyle/>
          <a:p>
            <a:r>
              <a:rPr lang="en-US" altLang="ja-JP" sz="1600" dirty="0">
                <a:ea typeface="Arial" charset="0"/>
                <a:cs typeface="Arial" charset="0"/>
              </a:rPr>
              <a:t>Half crossing angle</a:t>
            </a:r>
            <a:r>
              <a:rPr lang="en-US" altLang="ja-JP" sz="1400" dirty="0">
                <a:latin typeface="Arial" charset="0"/>
                <a:ea typeface="Arial" charset="0"/>
                <a:cs typeface="Arial" charset="0"/>
              </a:rPr>
              <a:t>: </a:t>
            </a:r>
            <a:r>
              <a:rPr lang="en-US" altLang="ja-JP" sz="1400" dirty="0">
                <a:latin typeface="Symbol" charset="2"/>
                <a:ea typeface="Symbol" charset="2"/>
                <a:cs typeface="Symbol" charset="2"/>
              </a:rPr>
              <a:t>f</a:t>
            </a:r>
            <a:endParaRPr lang="ja-JP" altLang="en-US" sz="1400" dirty="0">
              <a:latin typeface="Symbol" charset="2"/>
              <a:ea typeface="Symbol" charset="2"/>
              <a:cs typeface="Symbol" charset="2"/>
            </a:endParaRPr>
          </a:p>
        </p:txBody>
      </p:sp>
      <p:sp>
        <p:nvSpPr>
          <p:cNvPr id="42" name="円弧 41"/>
          <p:cNvSpPr/>
          <p:nvPr/>
        </p:nvSpPr>
        <p:spPr>
          <a:xfrm rot="2125523">
            <a:off x="7129463" y="2349500"/>
            <a:ext cx="712787" cy="838200"/>
          </a:xfrm>
          <a:prstGeom prst="arc">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defRPr/>
            </a:pPr>
            <a:endParaRPr lang="ja-JP" altLang="en-US">
              <a:ea typeface="ＭＳ Ｐゴシック" charset="-128"/>
              <a:cs typeface="ＭＳ Ｐゴシック" charset="-128"/>
            </a:endParaRPr>
          </a:p>
        </p:txBody>
      </p:sp>
      <p:sp>
        <p:nvSpPr>
          <p:cNvPr id="23576" name="テキスト ボックス 42"/>
          <p:cNvSpPr txBox="1">
            <a:spLocks noChangeArrowheads="1"/>
          </p:cNvSpPr>
          <p:nvPr/>
        </p:nvSpPr>
        <p:spPr bwMode="auto">
          <a:xfrm>
            <a:off x="6804248" y="2564904"/>
            <a:ext cx="1475656" cy="338554"/>
          </a:xfrm>
          <a:prstGeom prst="rect">
            <a:avLst/>
          </a:prstGeom>
          <a:noFill/>
          <a:ln w="9525">
            <a:noFill/>
            <a:miter lim="800000"/>
            <a:headEnd/>
            <a:tailEnd/>
          </a:ln>
        </p:spPr>
        <p:txBody>
          <a:bodyPr wrap="square">
            <a:prstTxWarp prst="textNoShape">
              <a:avLst/>
            </a:prstTxWarp>
            <a:spAutoFit/>
          </a:bodyPr>
          <a:lstStyle/>
          <a:p>
            <a:r>
              <a:rPr lang="en-US" altLang="ja-JP" sz="1600" dirty="0" smtClean="0"/>
              <a:t>2</a:t>
            </a:r>
            <a:r>
              <a:rPr lang="en-US" altLang="ja-JP" sz="1600" dirty="0" smtClean="0">
                <a:latin typeface="Symbol" charset="2"/>
                <a:ea typeface="Symbol" charset="2"/>
                <a:cs typeface="Symbol" charset="2"/>
              </a:rPr>
              <a:t> f</a:t>
            </a:r>
            <a:r>
              <a:rPr lang="en-US" altLang="ja-JP" sz="1600" dirty="0" smtClean="0">
                <a:ea typeface="Symbol" charset="2"/>
                <a:cs typeface="Symbol" charset="2"/>
              </a:rPr>
              <a:t> </a:t>
            </a:r>
            <a:r>
              <a:rPr lang="en-US" altLang="ja-JP" sz="1600" dirty="0" smtClean="0">
                <a:ea typeface="Symbol" charset="2"/>
                <a:cs typeface="Lucida Grande"/>
              </a:rPr>
              <a:t>= 83mrad</a:t>
            </a:r>
            <a:endParaRPr lang="ja-JP" altLang="en-US" sz="1600" dirty="0">
              <a:ea typeface="Symbol" charset="2"/>
              <a:cs typeface="Lucida Grande"/>
            </a:endParaRPr>
          </a:p>
        </p:txBody>
      </p:sp>
      <p:cxnSp>
        <p:nvCxnSpPr>
          <p:cNvPr id="46" name="直線矢印コネクタ 45"/>
          <p:cNvCxnSpPr/>
          <p:nvPr/>
        </p:nvCxnSpPr>
        <p:spPr>
          <a:xfrm rot="16200000" flipH="1" flipV="1">
            <a:off x="826294" y="2516982"/>
            <a:ext cx="304800" cy="4762"/>
          </a:xfrm>
          <a:prstGeom prst="straightConnector1">
            <a:avLst/>
          </a:prstGeom>
          <a:ln w="19050" cap="flat" cmpd="sng" algn="ctr">
            <a:solidFill>
              <a:schemeClr val="tx2"/>
            </a:solidFill>
            <a:prstDash val="solid"/>
            <a:round/>
            <a:headEnd type="stealth" w="med" len="lg"/>
            <a:tailEnd type="stealth" w="med" len="lg"/>
          </a:ln>
          <a:effectLst/>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p:nvPr/>
        </p:nvCxnSpPr>
        <p:spPr>
          <a:xfrm>
            <a:off x="4213225" y="2081213"/>
            <a:ext cx="2197100" cy="582612"/>
          </a:xfrm>
          <a:prstGeom prst="straightConnector1">
            <a:avLst/>
          </a:prstGeom>
          <a:ln w="19050" cap="flat" cmpd="sng" algn="ctr">
            <a:solidFill>
              <a:schemeClr val="tx2"/>
            </a:solidFill>
            <a:prstDash val="solid"/>
            <a:headEnd type="stealth" w="med" len="lg"/>
            <a:tailEnd type="stealth" w="med" len="lg"/>
          </a:ln>
          <a:effectLst/>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p:nvPr/>
        </p:nvCxnSpPr>
        <p:spPr>
          <a:xfrm rot="5400000">
            <a:off x="5837238" y="2254250"/>
            <a:ext cx="212725" cy="123825"/>
          </a:xfrm>
          <a:prstGeom prst="straightConnector1">
            <a:avLst/>
          </a:prstGeom>
          <a:ln w="19050" cap="flat" cmpd="sng" algn="ctr">
            <a:solidFill>
              <a:schemeClr val="tx2"/>
            </a:solidFill>
            <a:prstDash val="solid"/>
            <a:headEnd w="med"/>
            <a:tailEnd type="stealth" w="med" len="lg"/>
          </a:ln>
          <a:effectLst/>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p:nvPr/>
        </p:nvCxnSpPr>
        <p:spPr>
          <a:xfrm rot="16200000">
            <a:off x="5679281" y="2528095"/>
            <a:ext cx="212725" cy="125412"/>
          </a:xfrm>
          <a:prstGeom prst="straightConnector1">
            <a:avLst/>
          </a:prstGeom>
          <a:ln w="19050" cap="flat" cmpd="sng" algn="ctr">
            <a:solidFill>
              <a:schemeClr val="tx2"/>
            </a:solidFill>
            <a:prstDash val="solid"/>
            <a:headEnd w="med"/>
            <a:tailEnd type="stealth" w="med" len="lg"/>
          </a:ln>
          <a:effectLst/>
        </p:spPr>
        <p:style>
          <a:lnRef idx="2">
            <a:schemeClr val="accent1"/>
          </a:lnRef>
          <a:fillRef idx="0">
            <a:schemeClr val="accent1"/>
          </a:fillRef>
          <a:effectRef idx="1">
            <a:schemeClr val="accent1"/>
          </a:effectRef>
          <a:fontRef idx="minor">
            <a:schemeClr val="tx1"/>
          </a:fontRef>
        </p:style>
      </p:cxnSp>
      <p:graphicFrame>
        <p:nvGraphicFramePr>
          <p:cNvPr id="23554" name="Object 2"/>
          <p:cNvGraphicFramePr>
            <a:graphicFrameLocks noChangeAspect="1"/>
          </p:cNvGraphicFramePr>
          <p:nvPr/>
        </p:nvGraphicFramePr>
        <p:xfrm>
          <a:off x="812800" y="1973263"/>
          <a:ext cx="303213" cy="344487"/>
        </p:xfrm>
        <a:graphic>
          <a:graphicData uri="http://schemas.openxmlformats.org/presentationml/2006/ole">
            <mc:AlternateContent xmlns:mc="http://schemas.openxmlformats.org/markup-compatibility/2006">
              <mc:Choice xmlns:v="urn:schemas-microsoft-com:vml" Requires="v">
                <p:oleObj spid="_x0000_s45149" name="数式" r:id="rId4" imgW="177800" imgH="203200" progId="Equation.3">
                  <p:embed/>
                </p:oleObj>
              </mc:Choice>
              <mc:Fallback>
                <p:oleObj name="数式" r:id="rId4" imgW="177800" imgH="203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 y="1973263"/>
                        <a:ext cx="303213" cy="344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55" name="Object 3"/>
          <p:cNvGraphicFramePr>
            <a:graphicFrameLocks noChangeAspect="1"/>
          </p:cNvGraphicFramePr>
          <p:nvPr/>
        </p:nvGraphicFramePr>
        <p:xfrm>
          <a:off x="467338" y="3059530"/>
          <a:ext cx="309562" cy="366531"/>
        </p:xfrm>
        <a:graphic>
          <a:graphicData uri="http://schemas.openxmlformats.org/presentationml/2006/ole">
            <mc:AlternateContent xmlns:mc="http://schemas.openxmlformats.org/markup-compatibility/2006">
              <mc:Choice xmlns:v="urn:schemas-microsoft-com:vml" Requires="v">
                <p:oleObj spid="_x0000_s45150" name="数式" r:id="rId6" imgW="165100" imgH="190500" progId="Equation.3">
                  <p:embed/>
                </p:oleObj>
              </mc:Choice>
              <mc:Fallback>
                <p:oleObj name="数式" r:id="rId6" imgW="165100" imgH="1905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338" y="3059530"/>
                        <a:ext cx="309562" cy="366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56" name="Object 4"/>
          <p:cNvGraphicFramePr>
            <a:graphicFrameLocks noChangeAspect="1"/>
          </p:cNvGraphicFramePr>
          <p:nvPr/>
        </p:nvGraphicFramePr>
        <p:xfrm>
          <a:off x="5868144" y="2996952"/>
          <a:ext cx="1038225" cy="831850"/>
        </p:xfrm>
        <a:graphic>
          <a:graphicData uri="http://schemas.openxmlformats.org/presentationml/2006/ole">
            <mc:AlternateContent xmlns:mc="http://schemas.openxmlformats.org/markup-compatibility/2006">
              <mc:Choice xmlns:v="urn:schemas-microsoft-com:vml" Requires="v">
                <p:oleObj spid="_x0000_s45151" name="数式" r:id="rId8" imgW="482391" imgH="444307" progId="Equation.3">
                  <p:embed/>
                </p:oleObj>
              </mc:Choice>
              <mc:Fallback>
                <p:oleObj name="数式" r:id="rId8" imgW="482391" imgH="444307"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8144" y="2996952"/>
                        <a:ext cx="1038225"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81" name="テキスト ボックス 42"/>
          <p:cNvSpPr txBox="1">
            <a:spLocks noChangeArrowheads="1"/>
          </p:cNvSpPr>
          <p:nvPr/>
        </p:nvSpPr>
        <p:spPr bwMode="auto">
          <a:xfrm>
            <a:off x="4695825" y="4152900"/>
            <a:ext cx="3046027" cy="338554"/>
          </a:xfrm>
          <a:prstGeom prst="rect">
            <a:avLst/>
          </a:prstGeom>
          <a:noFill/>
          <a:ln w="9525">
            <a:noFill/>
            <a:miter lim="800000"/>
            <a:headEnd/>
            <a:tailEnd/>
          </a:ln>
        </p:spPr>
        <p:txBody>
          <a:bodyPr wrap="none">
            <a:prstTxWarp prst="textNoShape">
              <a:avLst/>
            </a:prstTxWarp>
            <a:spAutoFit/>
          </a:bodyPr>
          <a:lstStyle/>
          <a:p>
            <a:r>
              <a:rPr lang="en-US" altLang="ja-JP" sz="1600" dirty="0">
                <a:solidFill>
                  <a:srgbClr val="FF6600"/>
                </a:solidFill>
                <a:ea typeface="Arial" charset="0"/>
                <a:cs typeface="Lucida Grande"/>
              </a:rPr>
              <a:t>overlap region &lt;&lt; bunch length</a:t>
            </a:r>
            <a:endParaRPr lang="ja-JP" altLang="en-US" sz="1600" dirty="0">
              <a:solidFill>
                <a:srgbClr val="FF6600"/>
              </a:solidFill>
              <a:ea typeface="Arial Black" charset="0"/>
              <a:cs typeface="Lucida Grande"/>
            </a:endParaRPr>
          </a:p>
        </p:txBody>
      </p:sp>
      <p:graphicFrame>
        <p:nvGraphicFramePr>
          <p:cNvPr id="23557" name="Object 5"/>
          <p:cNvGraphicFramePr>
            <a:graphicFrameLocks noChangeAspect="1"/>
          </p:cNvGraphicFramePr>
          <p:nvPr>
            <p:extLst>
              <p:ext uri="{D42A27DB-BD31-4B8C-83A1-F6EECF244321}">
                <p14:modId xmlns:p14="http://schemas.microsoft.com/office/powerpoint/2010/main" val="2484301807"/>
              </p:ext>
            </p:extLst>
          </p:nvPr>
        </p:nvGraphicFramePr>
        <p:xfrm>
          <a:off x="1385888" y="5039853"/>
          <a:ext cx="1101725" cy="536575"/>
        </p:xfrm>
        <a:graphic>
          <a:graphicData uri="http://schemas.openxmlformats.org/presentationml/2006/ole">
            <mc:AlternateContent xmlns:mc="http://schemas.openxmlformats.org/markup-compatibility/2006">
              <mc:Choice xmlns:v="urn:schemas-microsoft-com:vml" Requires="v">
                <p:oleObj spid="_x0000_s45152" name="数式" r:id="rId10" imgW="469900" imgH="228600" progId="Equation.3">
                  <p:embed/>
                </p:oleObj>
              </mc:Choice>
              <mc:Fallback>
                <p:oleObj name="数式" r:id="rId10" imgW="46990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85888" y="5039853"/>
                        <a:ext cx="1101725"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82" name="テキスト ボックス 42"/>
          <p:cNvSpPr txBox="1">
            <a:spLocks noChangeArrowheads="1"/>
          </p:cNvSpPr>
          <p:nvPr/>
        </p:nvSpPr>
        <p:spPr bwMode="auto">
          <a:xfrm>
            <a:off x="382588" y="4154488"/>
            <a:ext cx="2938625" cy="338554"/>
          </a:xfrm>
          <a:prstGeom prst="rect">
            <a:avLst/>
          </a:prstGeom>
          <a:noFill/>
          <a:ln w="9525">
            <a:noFill/>
            <a:miter lim="800000"/>
            <a:headEnd/>
            <a:tailEnd/>
          </a:ln>
        </p:spPr>
        <p:txBody>
          <a:bodyPr wrap="none">
            <a:prstTxWarp prst="textNoShape">
              <a:avLst/>
            </a:prstTxWarp>
            <a:spAutoFit/>
          </a:bodyPr>
          <a:lstStyle/>
          <a:p>
            <a:r>
              <a:rPr lang="en-US" altLang="ja-JP" sz="1600" dirty="0">
                <a:ea typeface="Arial" charset="0"/>
                <a:cs typeface="Lucida Grande"/>
              </a:rPr>
              <a:t>overlap region = bunch length</a:t>
            </a:r>
            <a:endParaRPr lang="ja-JP" altLang="en-US" sz="1600" dirty="0">
              <a:ea typeface="Arial Black" charset="0"/>
              <a:cs typeface="Lucida Grande"/>
            </a:endParaRPr>
          </a:p>
        </p:txBody>
      </p:sp>
      <p:graphicFrame>
        <p:nvGraphicFramePr>
          <p:cNvPr id="23558" name="Object 6"/>
          <p:cNvGraphicFramePr>
            <a:graphicFrameLocks noChangeAspect="1"/>
          </p:cNvGraphicFramePr>
          <p:nvPr>
            <p:extLst>
              <p:ext uri="{D42A27DB-BD31-4B8C-83A1-F6EECF244321}">
                <p14:modId xmlns:p14="http://schemas.microsoft.com/office/powerpoint/2010/main" val="3761465186"/>
              </p:ext>
            </p:extLst>
          </p:nvPr>
        </p:nvGraphicFramePr>
        <p:xfrm>
          <a:off x="5076056" y="4738525"/>
          <a:ext cx="1192212" cy="984250"/>
        </p:xfrm>
        <a:graphic>
          <a:graphicData uri="http://schemas.openxmlformats.org/presentationml/2006/ole">
            <mc:AlternateContent xmlns:mc="http://schemas.openxmlformats.org/markup-compatibility/2006">
              <mc:Choice xmlns:v="urn:schemas-microsoft-com:vml" Requires="v">
                <p:oleObj spid="_x0000_s45153" name="数式" r:id="rId12" imgW="508000" imgH="419100" progId="Equation.3">
                  <p:embed/>
                </p:oleObj>
              </mc:Choice>
              <mc:Fallback>
                <p:oleObj name="数式" r:id="rId12" imgW="508000" imgH="4191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76056" y="4738525"/>
                        <a:ext cx="1192212" cy="98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5" name="直線矢印コネクタ 54"/>
          <p:cNvCxnSpPr/>
          <p:nvPr/>
        </p:nvCxnSpPr>
        <p:spPr>
          <a:xfrm flipV="1">
            <a:off x="4368800" y="3281460"/>
            <a:ext cx="527050" cy="163513"/>
          </a:xfrm>
          <a:prstGeom prst="straightConnector1">
            <a:avLst/>
          </a:prstGeom>
          <a:ln w="28575" cap="flat" cmpd="sng" algn="ctr">
            <a:solidFill>
              <a:srgbClr val="3366FF"/>
            </a:solidFill>
            <a:prstDash val="solid"/>
            <a:round/>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p:nvPr/>
        </p:nvCxnSpPr>
        <p:spPr>
          <a:xfrm rot="10800000">
            <a:off x="8120063" y="3273425"/>
            <a:ext cx="587375" cy="152400"/>
          </a:xfrm>
          <a:prstGeom prst="straightConnector1">
            <a:avLst/>
          </a:prstGeom>
          <a:ln w="28575" cap="flat" cmpd="sng" algn="ctr">
            <a:solidFill>
              <a:srgbClr val="3366FF"/>
            </a:solidFill>
            <a:prstDash val="solid"/>
            <a:round/>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p:nvPr/>
        </p:nvCxnSpPr>
        <p:spPr>
          <a:xfrm>
            <a:off x="1568450" y="2698750"/>
            <a:ext cx="528638" cy="3175"/>
          </a:xfrm>
          <a:prstGeom prst="straightConnector1">
            <a:avLst/>
          </a:prstGeom>
          <a:ln w="28575" cap="flat" cmpd="sng" algn="ctr">
            <a:solidFill>
              <a:srgbClr val="3366FF"/>
            </a:solidFill>
            <a:prstDash val="solid"/>
            <a:round/>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p:nvPr/>
        </p:nvCxnSpPr>
        <p:spPr>
          <a:xfrm flipH="1">
            <a:off x="2130425" y="2706688"/>
            <a:ext cx="527050" cy="3175"/>
          </a:xfrm>
          <a:prstGeom prst="straightConnector1">
            <a:avLst/>
          </a:prstGeom>
          <a:ln w="28575" cap="flat" cmpd="sng" algn="ctr">
            <a:solidFill>
              <a:srgbClr val="3366FF"/>
            </a:solidFill>
            <a:prstDash val="solid"/>
            <a:round/>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sp>
        <p:nvSpPr>
          <p:cNvPr id="23588" name="テキスト ボックス 38"/>
          <p:cNvSpPr txBox="1">
            <a:spLocks noChangeArrowheads="1"/>
          </p:cNvSpPr>
          <p:nvPr/>
        </p:nvSpPr>
        <p:spPr bwMode="auto">
          <a:xfrm>
            <a:off x="2555776" y="5026557"/>
            <a:ext cx="1204176" cy="461665"/>
          </a:xfrm>
          <a:prstGeom prst="rect">
            <a:avLst/>
          </a:prstGeom>
          <a:noFill/>
          <a:ln w="9525">
            <a:noFill/>
            <a:miter lim="800000"/>
            <a:headEnd/>
            <a:tailEnd/>
          </a:ln>
        </p:spPr>
        <p:txBody>
          <a:bodyPr wrap="none">
            <a:prstTxWarp prst="textNoShape">
              <a:avLst/>
            </a:prstTxWarp>
            <a:spAutoFit/>
          </a:bodyPr>
          <a:lstStyle/>
          <a:p>
            <a:r>
              <a:rPr lang="en-US" altLang="ja-JP" sz="2400" dirty="0">
                <a:ea typeface="Osaka" charset="-128"/>
                <a:cs typeface="Lucida Grande"/>
              </a:rPr>
              <a:t>~ 6 mm</a:t>
            </a:r>
            <a:endParaRPr lang="ja-JP" altLang="en-US" sz="2400" dirty="0">
              <a:ea typeface="Osaka" charset="-128"/>
              <a:cs typeface="Lucida Grande"/>
            </a:endParaRPr>
          </a:p>
        </p:txBody>
      </p:sp>
      <p:sp>
        <p:nvSpPr>
          <p:cNvPr id="23589" name="テキスト ボックス 39"/>
          <p:cNvSpPr txBox="1">
            <a:spLocks noChangeArrowheads="1"/>
          </p:cNvSpPr>
          <p:nvPr/>
        </p:nvSpPr>
        <p:spPr bwMode="auto">
          <a:xfrm flipH="1">
            <a:off x="6372200" y="5026557"/>
            <a:ext cx="1979985" cy="461665"/>
          </a:xfrm>
          <a:prstGeom prst="rect">
            <a:avLst/>
          </a:prstGeom>
          <a:noFill/>
          <a:ln w="9525">
            <a:noFill/>
            <a:miter lim="800000"/>
            <a:headEnd/>
            <a:tailEnd/>
          </a:ln>
        </p:spPr>
        <p:txBody>
          <a:bodyPr wrap="square">
            <a:prstTxWarp prst="textNoShape">
              <a:avLst/>
            </a:prstTxWarp>
            <a:spAutoFit/>
          </a:bodyPr>
          <a:lstStyle/>
          <a:p>
            <a:r>
              <a:rPr lang="en-US" altLang="ja-JP" sz="2400" dirty="0">
                <a:solidFill>
                  <a:srgbClr val="FF6600"/>
                </a:solidFill>
                <a:ea typeface="Osaka" charset="-128"/>
                <a:cs typeface="Lucida Grande"/>
              </a:rPr>
              <a:t>~ 300</a:t>
            </a:r>
            <a:r>
              <a:rPr lang="en-US" altLang="ja-JP" sz="2400" dirty="0" smtClean="0">
                <a:solidFill>
                  <a:srgbClr val="FF6600"/>
                </a:solidFill>
                <a:ea typeface="Osaka" charset="-128"/>
                <a:cs typeface="Lucida Grande"/>
              </a:rPr>
              <a:t> </a:t>
            </a:r>
            <a:r>
              <a:rPr kumimoji="0" lang="en-US" altLang="ja-JP" sz="2400" dirty="0" err="1" smtClean="0">
                <a:solidFill>
                  <a:srgbClr val="FF6600"/>
                </a:solidFill>
                <a:ea typeface="ヒラギノ角ゴ ProN W6" charset="-128"/>
                <a:cs typeface="Lucida Grande"/>
              </a:rPr>
              <a:t>μ</a:t>
            </a:r>
            <a:r>
              <a:rPr lang="en-US" altLang="ja-JP" sz="2400" dirty="0" err="1" smtClean="0">
                <a:solidFill>
                  <a:srgbClr val="FF6600"/>
                </a:solidFill>
                <a:ea typeface="Osaka" charset="-128"/>
                <a:cs typeface="Lucida Grande"/>
              </a:rPr>
              <a:t>m</a:t>
            </a:r>
            <a:endParaRPr lang="ja-JP" altLang="en-US" sz="2400" dirty="0">
              <a:solidFill>
                <a:srgbClr val="FF6600"/>
              </a:solidFill>
              <a:ea typeface="Osaka" charset="-128"/>
              <a:cs typeface="Lucida Grande"/>
            </a:endParaRPr>
          </a:p>
        </p:txBody>
      </p:sp>
      <p:graphicFrame>
        <p:nvGraphicFramePr>
          <p:cNvPr id="23559" name="Object 7"/>
          <p:cNvGraphicFramePr>
            <a:graphicFrameLocks noChangeAspect="1"/>
          </p:cNvGraphicFramePr>
          <p:nvPr/>
        </p:nvGraphicFramePr>
        <p:xfrm>
          <a:off x="5970588" y="1771650"/>
          <a:ext cx="303212" cy="344488"/>
        </p:xfrm>
        <a:graphic>
          <a:graphicData uri="http://schemas.openxmlformats.org/presentationml/2006/ole">
            <mc:AlternateContent xmlns:mc="http://schemas.openxmlformats.org/markup-compatibility/2006">
              <mc:Choice xmlns:v="urn:schemas-microsoft-com:vml" Requires="v">
                <p:oleObj spid="_x0000_s45154" name="数式" r:id="rId14" imgW="177800" imgH="203200" progId="Equation.3">
                  <p:embed/>
                </p:oleObj>
              </mc:Choice>
              <mc:Fallback>
                <p:oleObj name="数式" r:id="rId14" imgW="177800" imgH="203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0588" y="1771650"/>
                        <a:ext cx="303212" cy="344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60" name="Object 8"/>
          <p:cNvGraphicFramePr>
            <a:graphicFrameLocks noChangeAspect="1"/>
          </p:cNvGraphicFramePr>
          <p:nvPr/>
        </p:nvGraphicFramePr>
        <p:xfrm>
          <a:off x="4112348" y="1725711"/>
          <a:ext cx="309214" cy="359718"/>
        </p:xfrm>
        <a:graphic>
          <a:graphicData uri="http://schemas.openxmlformats.org/presentationml/2006/ole">
            <mc:AlternateContent xmlns:mc="http://schemas.openxmlformats.org/markup-compatibility/2006">
              <mc:Choice xmlns:v="urn:schemas-microsoft-com:vml" Requires="v">
                <p:oleObj spid="_x0000_s45155" name="数式" r:id="rId15" imgW="165100" imgH="190500" progId="Equation.3">
                  <p:embed/>
                </p:oleObj>
              </mc:Choice>
              <mc:Fallback>
                <p:oleObj name="数式" r:id="rId15" imgW="165100" imgH="1905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12348" y="1725711"/>
                        <a:ext cx="309214" cy="3597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91" name="正方形/長方形 42"/>
          <p:cNvSpPr>
            <a:spLocks noChangeArrowheads="1"/>
          </p:cNvSpPr>
          <p:nvPr/>
        </p:nvSpPr>
        <p:spPr bwMode="auto">
          <a:xfrm>
            <a:off x="4340435" y="1705365"/>
            <a:ext cx="1031127" cy="369332"/>
          </a:xfrm>
          <a:prstGeom prst="rect">
            <a:avLst/>
          </a:prstGeom>
          <a:noFill/>
          <a:ln w="9525">
            <a:noFill/>
            <a:miter lim="800000"/>
            <a:headEnd/>
            <a:tailEnd/>
          </a:ln>
        </p:spPr>
        <p:txBody>
          <a:bodyPr wrap="none">
            <a:prstTxWarp prst="textNoShape">
              <a:avLst/>
            </a:prstTxWarp>
            <a:spAutoFit/>
          </a:bodyPr>
          <a:lstStyle/>
          <a:p>
            <a:r>
              <a:rPr lang="en-US" altLang="ja-JP" sz="1800" dirty="0" smtClean="0">
                <a:ea typeface="Osaka" charset="-128"/>
                <a:cs typeface="Osaka" charset="-128"/>
              </a:rPr>
              <a:t> 5</a:t>
            </a:r>
            <a:r>
              <a:rPr lang="en-US" altLang="ja-JP" sz="1800" dirty="0">
                <a:ea typeface="Osaka" charset="-128"/>
                <a:cs typeface="Osaka" charset="-128"/>
              </a:rPr>
              <a:t>-6 mm</a:t>
            </a:r>
            <a:endParaRPr lang="ja-JP" altLang="en-US" sz="1800" dirty="0">
              <a:ea typeface="Osaka" charset="-128"/>
              <a:cs typeface="Osaka" charset="-128"/>
            </a:endParaRPr>
          </a:p>
        </p:txBody>
      </p:sp>
      <p:sp>
        <p:nvSpPr>
          <p:cNvPr id="23592" name="正方形/長方形 43"/>
          <p:cNvSpPr>
            <a:spLocks noChangeArrowheads="1"/>
          </p:cNvSpPr>
          <p:nvPr/>
        </p:nvSpPr>
        <p:spPr bwMode="auto">
          <a:xfrm>
            <a:off x="6225173" y="1766693"/>
            <a:ext cx="1165225" cy="368300"/>
          </a:xfrm>
          <a:prstGeom prst="rect">
            <a:avLst/>
          </a:prstGeom>
          <a:noFill/>
          <a:ln w="9525">
            <a:noFill/>
            <a:miter lim="800000"/>
            <a:headEnd/>
            <a:tailEnd/>
          </a:ln>
        </p:spPr>
        <p:txBody>
          <a:bodyPr wrap="none">
            <a:prstTxWarp prst="textNoShape">
              <a:avLst/>
            </a:prstTxWarp>
            <a:spAutoFit/>
          </a:bodyPr>
          <a:lstStyle/>
          <a:p>
            <a:r>
              <a:rPr lang="en-US" altLang="ja-JP" sz="1800" dirty="0">
                <a:ea typeface="Osaka" charset="-128"/>
                <a:cs typeface="Osaka" charset="-128"/>
              </a:rPr>
              <a:t>10-12 </a:t>
            </a:r>
            <a:r>
              <a:rPr lang="en-US" altLang="ja-JP" sz="1800" dirty="0">
                <a:latin typeface="Symbol" charset="2"/>
                <a:ea typeface="Symbol" charset="2"/>
                <a:cs typeface="Symbol" charset="2"/>
              </a:rPr>
              <a:t>m</a:t>
            </a:r>
            <a:r>
              <a:rPr lang="en-US" altLang="ja-JP" sz="1800" dirty="0">
                <a:ea typeface="Osaka" charset="-128"/>
                <a:cs typeface="Osaka" charset="-128"/>
              </a:rPr>
              <a:t>m</a:t>
            </a:r>
            <a:endParaRPr lang="ja-JP" altLang="en-US" sz="1800" dirty="0">
              <a:ea typeface="Osaka" charset="-128"/>
              <a:cs typeface="Osaka" charset="-128"/>
            </a:endParaRPr>
          </a:p>
        </p:txBody>
      </p:sp>
      <p:sp>
        <p:nvSpPr>
          <p:cNvPr id="23593" name="正方形/長方形 44"/>
          <p:cNvSpPr>
            <a:spLocks noChangeArrowheads="1"/>
          </p:cNvSpPr>
          <p:nvPr/>
        </p:nvSpPr>
        <p:spPr bwMode="auto">
          <a:xfrm>
            <a:off x="1155700" y="1963738"/>
            <a:ext cx="1420813" cy="368300"/>
          </a:xfrm>
          <a:prstGeom prst="rect">
            <a:avLst/>
          </a:prstGeom>
          <a:noFill/>
          <a:ln w="9525">
            <a:noFill/>
            <a:miter lim="800000"/>
            <a:headEnd/>
            <a:tailEnd/>
          </a:ln>
        </p:spPr>
        <p:txBody>
          <a:bodyPr wrap="none">
            <a:prstTxWarp prst="textNoShape">
              <a:avLst/>
            </a:prstTxWarp>
            <a:spAutoFit/>
          </a:bodyPr>
          <a:lstStyle/>
          <a:p>
            <a:r>
              <a:rPr lang="en-US" altLang="ja-JP" sz="1800" dirty="0">
                <a:ea typeface="Osaka" charset="-128"/>
                <a:cs typeface="Osaka" charset="-128"/>
              </a:rPr>
              <a:t>100-150 </a:t>
            </a:r>
            <a:r>
              <a:rPr lang="en-US" altLang="ja-JP" sz="1800" dirty="0">
                <a:latin typeface="Symbol" charset="2"/>
                <a:ea typeface="Symbol" charset="2"/>
                <a:cs typeface="Symbol" charset="2"/>
              </a:rPr>
              <a:t>m</a:t>
            </a:r>
            <a:r>
              <a:rPr lang="en-US" altLang="ja-JP" sz="1800" dirty="0">
                <a:ea typeface="Osaka" charset="-128"/>
                <a:cs typeface="Osaka" charset="-128"/>
              </a:rPr>
              <a:t>m</a:t>
            </a:r>
            <a:endParaRPr lang="ja-JP" altLang="en-US" sz="1800" dirty="0">
              <a:ea typeface="Osaka" charset="-128"/>
              <a:cs typeface="Osaka" charset="-128"/>
            </a:endParaRPr>
          </a:p>
        </p:txBody>
      </p:sp>
      <p:sp>
        <p:nvSpPr>
          <p:cNvPr id="23594" name="正方形/長方形 46"/>
          <p:cNvSpPr>
            <a:spLocks noChangeArrowheads="1"/>
          </p:cNvSpPr>
          <p:nvPr/>
        </p:nvSpPr>
        <p:spPr bwMode="auto">
          <a:xfrm>
            <a:off x="728663" y="3043238"/>
            <a:ext cx="1031127" cy="369332"/>
          </a:xfrm>
          <a:prstGeom prst="rect">
            <a:avLst/>
          </a:prstGeom>
          <a:noFill/>
          <a:ln w="9525">
            <a:noFill/>
            <a:miter lim="800000"/>
            <a:headEnd/>
            <a:tailEnd/>
          </a:ln>
        </p:spPr>
        <p:txBody>
          <a:bodyPr wrap="none">
            <a:prstTxWarp prst="textNoShape">
              <a:avLst/>
            </a:prstTxWarp>
            <a:spAutoFit/>
          </a:bodyPr>
          <a:lstStyle/>
          <a:p>
            <a:r>
              <a:rPr lang="en-US" altLang="ja-JP" sz="1800" dirty="0" smtClean="0">
                <a:ea typeface="Osaka" charset="-128"/>
                <a:cs typeface="Osaka" charset="-128"/>
              </a:rPr>
              <a:t> 6</a:t>
            </a:r>
            <a:r>
              <a:rPr lang="en-US" altLang="ja-JP" sz="1800" dirty="0">
                <a:ea typeface="Osaka" charset="-128"/>
                <a:cs typeface="Osaka" charset="-128"/>
              </a:rPr>
              <a:t>-7 mm</a:t>
            </a:r>
            <a:endParaRPr lang="ja-JP" altLang="en-US" sz="1800" dirty="0">
              <a:ea typeface="Osaka" charset="-128"/>
              <a:cs typeface="Osaka" charset="-128"/>
            </a:endParaRPr>
          </a:p>
        </p:txBody>
      </p:sp>
      <p:sp>
        <p:nvSpPr>
          <p:cNvPr id="58" name="正方形/長方形 57"/>
          <p:cNvSpPr/>
          <p:nvPr/>
        </p:nvSpPr>
        <p:spPr>
          <a:xfrm>
            <a:off x="450850" y="4670425"/>
            <a:ext cx="8097838" cy="106283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3597" name="テキスト ボックス 43"/>
          <p:cNvSpPr txBox="1">
            <a:spLocks noChangeArrowheads="1"/>
          </p:cNvSpPr>
          <p:nvPr/>
        </p:nvSpPr>
        <p:spPr bwMode="auto">
          <a:xfrm>
            <a:off x="801101" y="4608513"/>
            <a:ext cx="2550698" cy="369332"/>
          </a:xfrm>
          <a:prstGeom prst="rect">
            <a:avLst/>
          </a:prstGeom>
          <a:noFill/>
          <a:ln w="9525">
            <a:noFill/>
            <a:miter lim="800000"/>
            <a:headEnd/>
            <a:tailEnd/>
          </a:ln>
        </p:spPr>
        <p:txBody>
          <a:bodyPr wrap="none">
            <a:prstTxWarp prst="textNoShape">
              <a:avLst/>
            </a:prstTxWarp>
            <a:spAutoFit/>
          </a:bodyPr>
          <a:lstStyle/>
          <a:p>
            <a:pPr algn="ctr"/>
            <a:r>
              <a:rPr lang="en-US" altLang="ja-JP" dirty="0">
                <a:ea typeface="Arial Black" charset="0"/>
                <a:cs typeface="Lucida Grande"/>
              </a:rPr>
              <a:t>Hourglass requirement</a:t>
            </a:r>
            <a:endParaRPr lang="ja-JP" altLang="en-US" dirty="0">
              <a:ea typeface="Arial Black" charset="0"/>
              <a:cs typeface="Lucida Grande"/>
            </a:endParaRPr>
          </a:p>
        </p:txBody>
      </p:sp>
      <p:sp>
        <p:nvSpPr>
          <p:cNvPr id="23598" name="TextBox 59"/>
          <p:cNvSpPr txBox="1">
            <a:spLocks noChangeArrowheads="1"/>
          </p:cNvSpPr>
          <p:nvPr/>
        </p:nvSpPr>
        <p:spPr bwMode="auto">
          <a:xfrm>
            <a:off x="1133027" y="5805264"/>
            <a:ext cx="5527205" cy="923330"/>
          </a:xfrm>
          <a:prstGeom prst="rect">
            <a:avLst/>
          </a:prstGeom>
          <a:solidFill>
            <a:schemeClr val="bg1"/>
          </a:solidFill>
          <a:ln w="9525">
            <a:noFill/>
            <a:miter lim="800000"/>
            <a:headEnd/>
            <a:tailEnd/>
          </a:ln>
        </p:spPr>
        <p:txBody>
          <a:bodyPr wrap="square">
            <a:prstTxWarp prst="textNoShape">
              <a:avLst/>
            </a:prstTxWarp>
            <a:spAutoFit/>
          </a:bodyPr>
          <a:lstStyle/>
          <a:p>
            <a:r>
              <a:rPr kumimoji="0" lang="en-US" altLang="ja-JP" sz="1800" dirty="0" smtClean="0">
                <a:solidFill>
                  <a:srgbClr val="FF6600"/>
                </a:solidFill>
                <a:ea typeface="ヒラギノ角ゴ ProN W6" charset="-128"/>
                <a:cs typeface="Lucida Grande"/>
              </a:rPr>
              <a:t>Vertical beta function at IP can be squeezed to ~300μm.</a:t>
            </a:r>
            <a:endParaRPr kumimoji="0" lang="en-US" altLang="ja-JP" sz="1800" dirty="0" smtClean="0">
              <a:solidFill>
                <a:srgbClr val="FF6600"/>
              </a:solidFill>
              <a:ea typeface="ヒラギノ角ゴ ProN W6" charset="-128"/>
              <a:cs typeface="ヒラギノ角ゴ ProN W6" charset="-128"/>
            </a:endParaRPr>
          </a:p>
          <a:p>
            <a:r>
              <a:rPr kumimoji="0" lang="en-US" altLang="ja-JP" sz="1800" dirty="0" smtClean="0">
                <a:solidFill>
                  <a:srgbClr val="FF6600"/>
                </a:solidFill>
                <a:ea typeface="ヒラギノ角ゴ ProN W6" charset="-128"/>
                <a:cs typeface="Lucida Grande"/>
              </a:rPr>
              <a:t>Need small horizontal beam size at IP.</a:t>
            </a:r>
          </a:p>
          <a:p>
            <a:r>
              <a:rPr kumimoji="0" lang="ja-JP" sz="1800" dirty="0">
                <a:solidFill>
                  <a:srgbClr val="FF6600"/>
                </a:solidFill>
                <a:ea typeface="ヒラギノ角ゴ ProN W6" charset="-128"/>
                <a:cs typeface="Lucida Grande"/>
              </a:rPr>
              <a:t>　</a:t>
            </a:r>
            <a:r>
              <a:rPr kumimoji="0" lang="en-US" altLang="ja-JP" sz="1800" dirty="0" smtClean="0">
                <a:solidFill>
                  <a:srgbClr val="FF6600"/>
                </a:solidFill>
                <a:ea typeface="ヒラギノ角ゴ ProN W6" charset="-128"/>
                <a:cs typeface="Lucida Grande"/>
              </a:rPr>
              <a:t>→ low emittance, small horizontal beta function at</a:t>
            </a:r>
            <a:r>
              <a:rPr kumimoji="0" lang="en-US" altLang="ja-JP" sz="1800" dirty="0" smtClean="0">
                <a:solidFill>
                  <a:srgbClr val="FF6600"/>
                </a:solidFill>
                <a:ea typeface="ヒラギノ角ゴ ProN W6" charset="-128"/>
                <a:cs typeface="ヒラギノ角ゴ ProN W6" charset="-128"/>
              </a:rPr>
              <a:t> </a:t>
            </a:r>
            <a:r>
              <a:rPr kumimoji="0" lang="en-US" altLang="ja-JP" sz="1800" dirty="0" smtClean="0">
                <a:solidFill>
                  <a:srgbClr val="FF6600"/>
                </a:solidFill>
                <a:ea typeface="ヒラギノ角ゴ ProN W6" charset="-128"/>
                <a:cs typeface="Lucida Grande"/>
              </a:rPr>
              <a:t>IP.</a:t>
            </a:r>
            <a:endParaRPr lang="ja-JP" altLang="en-US" sz="1800" dirty="0">
              <a:solidFill>
                <a:srgbClr val="FF6600"/>
              </a:solidFill>
              <a:cs typeface="Lucida Grande"/>
            </a:endParaRPr>
          </a:p>
        </p:txBody>
      </p:sp>
      <p:sp>
        <p:nvSpPr>
          <p:cNvPr id="47" name="テキスト ボックス 27"/>
          <p:cNvSpPr txBox="1">
            <a:spLocks noChangeArrowheads="1"/>
          </p:cNvSpPr>
          <p:nvPr/>
        </p:nvSpPr>
        <p:spPr bwMode="auto">
          <a:xfrm>
            <a:off x="529146" y="1192478"/>
            <a:ext cx="3228769" cy="369332"/>
          </a:xfrm>
          <a:prstGeom prst="rect">
            <a:avLst/>
          </a:prstGeom>
          <a:noFill/>
          <a:ln w="9525">
            <a:solidFill>
              <a:schemeClr val="accent2"/>
            </a:solidFill>
            <a:miter lim="800000"/>
            <a:headEnd/>
            <a:tailEnd/>
          </a:ln>
        </p:spPr>
        <p:txBody>
          <a:bodyPr wrap="none">
            <a:prstTxWarp prst="textNoShape">
              <a:avLst/>
            </a:prstTxWarp>
            <a:spAutoFit/>
          </a:bodyPr>
          <a:lstStyle/>
          <a:p>
            <a:r>
              <a:rPr lang="en-US" altLang="ja-JP" b="1" dirty="0" smtClean="0">
                <a:solidFill>
                  <a:srgbClr val="2D2D8A"/>
                </a:solidFill>
                <a:ea typeface="Arial Black" charset="0"/>
                <a:cs typeface="Lucida Grande"/>
              </a:rPr>
              <a:t>KEKB </a:t>
            </a:r>
            <a:r>
              <a:rPr lang="en-US" altLang="ja-JP" dirty="0" smtClean="0">
                <a:solidFill>
                  <a:srgbClr val="2D2D8A"/>
                </a:solidFill>
                <a:ea typeface="Arial Black" charset="0"/>
                <a:cs typeface="Lucida Grande"/>
              </a:rPr>
              <a:t>head-on (crab crossing)</a:t>
            </a:r>
            <a:endParaRPr lang="ja-JP" altLang="en-US" dirty="0">
              <a:solidFill>
                <a:srgbClr val="2D2D8A"/>
              </a:solidFill>
              <a:ea typeface="Arial Black" charset="0"/>
              <a:cs typeface="Lucida Grande"/>
            </a:endParaRPr>
          </a:p>
        </p:txBody>
      </p:sp>
      <p:sp>
        <p:nvSpPr>
          <p:cNvPr id="2" name="タイトル 1"/>
          <p:cNvSpPr>
            <a:spLocks noGrp="1"/>
          </p:cNvSpPr>
          <p:nvPr>
            <p:ph type="title"/>
          </p:nvPr>
        </p:nvSpPr>
        <p:spPr/>
        <p:txBody>
          <a:bodyPr/>
          <a:lstStyle/>
          <a:p>
            <a:r>
              <a:rPr kumimoji="1" lang="en-US" altLang="ja-JP" dirty="0" smtClean="0"/>
              <a:t>Collision Scheme</a:t>
            </a:r>
            <a:endParaRPr kumimoji="1" lang="ja-JP" altLang="en-US" dirty="0"/>
          </a:p>
        </p:txBody>
      </p:sp>
    </p:spTree>
    <p:extLst>
      <p:ext uri="{BB962C8B-B14F-4D97-AF65-F5344CB8AC3E}">
        <p14:creationId xmlns:p14="http://schemas.microsoft.com/office/powerpoint/2010/main" val="309677862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idx="4294967295"/>
          </p:nvPr>
        </p:nvSpPr>
        <p:spPr>
          <a:xfrm>
            <a:off x="446856" y="15875"/>
            <a:ext cx="8229600" cy="669925"/>
          </a:xfrm>
        </p:spPr>
        <p:txBody>
          <a:bodyPr lIns="64291" tIns="32146" rIns="64291" bIns="32146">
            <a:normAutofit fontScale="90000"/>
          </a:bodyPr>
          <a:lstStyle/>
          <a:p>
            <a:pPr eaLnBrk="1" hangingPunct="1">
              <a:defRPr/>
            </a:pPr>
            <a:r>
              <a:rPr lang="en-US" altLang="ja-JP" sz="4300" b="1" smtClean="0">
                <a:ea typeface="ＭＳ Ｐゴシック" pitchFamily="50" charset="-128"/>
              </a:rPr>
              <a:t>Machine Design Parameters</a:t>
            </a:r>
          </a:p>
        </p:txBody>
      </p:sp>
      <p:graphicFrame>
        <p:nvGraphicFramePr>
          <p:cNvPr id="17410" name="Group 2"/>
          <p:cNvGraphicFramePr>
            <a:graphicFrameLocks noGrp="1"/>
          </p:cNvGraphicFramePr>
          <p:nvPr>
            <p:extLst>
              <p:ext uri="{D42A27DB-BD31-4B8C-83A1-F6EECF244321}">
                <p14:modId xmlns:p14="http://schemas.microsoft.com/office/powerpoint/2010/main" val="981556314"/>
              </p:ext>
            </p:extLst>
          </p:nvPr>
        </p:nvGraphicFramePr>
        <p:xfrm>
          <a:off x="446856" y="764704"/>
          <a:ext cx="8100392" cy="5904408"/>
        </p:xfrm>
        <a:graphic>
          <a:graphicData uri="http://schemas.openxmlformats.org/drawingml/2006/table">
            <a:tbl>
              <a:tblPr/>
              <a:tblGrid>
                <a:gridCol w="2329878"/>
                <a:gridCol w="854142"/>
                <a:gridCol w="1038268"/>
                <a:gridCol w="925776"/>
                <a:gridCol w="1176786"/>
                <a:gridCol w="961752"/>
                <a:gridCol w="813790"/>
              </a:tblGrid>
              <a:tr h="416520">
                <a:tc rowSpan="2" grid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5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parameters</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rowSpan="2"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1" i="0" u="none" strike="noStrike" cap="none" normalizeH="0" baseline="0" smtClean="0">
                          <a:ln>
                            <a:noFill/>
                          </a:ln>
                          <a:solidFill>
                            <a:srgbClr val="00B050"/>
                          </a:solidFill>
                          <a:effectLst/>
                          <a:latin typeface="Marker Felt" pitchFamily="-110" charset="0"/>
                          <a:ea typeface="ＭＳ Ｐゴシック" pitchFamily="50" charset="-128"/>
                          <a:sym typeface="Marker Felt" pitchFamily="-110" charset="0"/>
                        </a:rPr>
                        <a:t>KEKB</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1" i="0" u="none" strike="noStrike" cap="none" normalizeH="0" baseline="0" smtClean="0">
                          <a:ln>
                            <a:noFill/>
                          </a:ln>
                          <a:solidFill>
                            <a:srgbClr val="0000FF"/>
                          </a:solidFill>
                          <a:effectLst/>
                          <a:latin typeface="Marker Felt" pitchFamily="-110" charset="0"/>
                          <a:ea typeface="ＭＳ Ｐゴシック" pitchFamily="50" charset="-128"/>
                          <a:sym typeface="Marker Felt" pitchFamily="-110" charset="0"/>
                        </a:rPr>
                        <a:t>SuperKEKB</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units</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r>
              <a:tr h="416520">
                <a:tc gridSpan="2" vMerge="1">
                  <a:txBody>
                    <a:bodyPr/>
                    <a:lstStyle/>
                    <a:p>
                      <a:endParaRPr kumimoji="1" lang="ja-JP" altLang="en-US"/>
                    </a:p>
                  </a:txBody>
                  <a:tcPr/>
                </a:tc>
                <a:tc hMerge="1"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LER</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HER</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LER</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HER</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r>
              <a:tr h="41652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Beam energy</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E</a:t>
                      </a:r>
                      <a:r>
                        <a:rPr kumimoji="0" lang="en-US" altLang="ja-JP" sz="2000" b="0" i="0" u="none" strike="noStrike" cap="none" normalizeH="0" baseline="-6000" smtClean="0">
                          <a:ln>
                            <a:noFill/>
                          </a:ln>
                          <a:solidFill>
                            <a:schemeClr val="tx1"/>
                          </a:solidFill>
                          <a:effectLst/>
                          <a:latin typeface="Marker Felt" pitchFamily="-110" charset="0"/>
                          <a:ea typeface="ＭＳ Ｐゴシック" pitchFamily="50" charset="-128"/>
                          <a:sym typeface="Marker Felt" pitchFamily="-110" charset="0"/>
                        </a:rPr>
                        <a:t>b</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3.5</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8</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4</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7.007</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GeV</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r>
              <a:tr h="41652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Half crossing angle</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φ</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11</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41.5</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mrad</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r>
              <a:tr h="41652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 of Bunches</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N</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1584</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2500</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endPar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endParaRP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r>
              <a:tr h="41652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Horizontal emittance</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err="1" smtClean="0">
                          <a:ln>
                            <a:noFill/>
                          </a:ln>
                          <a:solidFill>
                            <a:schemeClr val="tx1"/>
                          </a:solidFill>
                          <a:effectLst/>
                          <a:latin typeface="Marker Felt" pitchFamily="-110" charset="0"/>
                          <a:ea typeface="ＭＳ Ｐゴシック" pitchFamily="50" charset="-128"/>
                          <a:sym typeface="Marker Felt" pitchFamily="-110" charset="0"/>
                        </a:rPr>
                        <a:t>ε</a:t>
                      </a:r>
                      <a:r>
                        <a:rPr kumimoji="0" lang="en-US" altLang="ja-JP" sz="2000" b="0" i="0" u="none" strike="noStrike" cap="none" normalizeH="0" baseline="-6000" dirty="0" err="1" smtClean="0">
                          <a:ln>
                            <a:noFill/>
                          </a:ln>
                          <a:solidFill>
                            <a:schemeClr val="tx1"/>
                          </a:solidFill>
                          <a:effectLst/>
                          <a:latin typeface="Marker Felt" pitchFamily="-110" charset="0"/>
                          <a:ea typeface="ＭＳ Ｐゴシック" pitchFamily="50" charset="-128"/>
                          <a:sym typeface="Marker Felt" pitchFamily="-110" charset="0"/>
                        </a:rPr>
                        <a:t>x</a:t>
                      </a:r>
                      <a:endParaRPr kumimoji="0" lang="en-US" altLang="ja-JP" sz="2000" b="0" i="0" u="none" strike="noStrike" cap="none" normalizeH="0" baseline="-6000" dirty="0" smtClean="0">
                        <a:ln>
                          <a:noFill/>
                        </a:ln>
                        <a:solidFill>
                          <a:schemeClr val="tx1"/>
                        </a:solidFill>
                        <a:effectLst/>
                        <a:latin typeface="Marker Felt" pitchFamily="-110" charset="0"/>
                        <a:ea typeface="ＭＳ Ｐゴシック" pitchFamily="50" charset="-128"/>
                        <a:sym typeface="Marker Felt" pitchFamily="-110" charset="0"/>
                      </a:endParaRP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18</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24</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3.2</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5.3</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nm</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r>
              <a:tr h="41652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Emittance ratio</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Constantia" pitchFamily="18" charset="0"/>
                          <a:ea typeface="ＭＳ Ｐゴシック" pitchFamily="50" charset="-128"/>
                          <a:sym typeface="Constantia" pitchFamily="18" charset="0"/>
                        </a:rPr>
                        <a:t>κ</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9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0.88</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9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0.66</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0.27</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0.24</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r>
              <a:tr h="41652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Beta functions at IP</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err="1" smtClean="0">
                          <a:ln>
                            <a:noFill/>
                          </a:ln>
                          <a:solidFill>
                            <a:schemeClr val="tx1"/>
                          </a:solidFill>
                          <a:effectLst/>
                          <a:latin typeface="Marker Felt" pitchFamily="-110" charset="0"/>
                          <a:ea typeface="ＭＳ Ｐゴシック" pitchFamily="50" charset="-128"/>
                          <a:sym typeface="Marker Felt" pitchFamily="-110" charset="0"/>
                        </a:rPr>
                        <a:t>β</a:t>
                      </a:r>
                      <a:r>
                        <a:rPr kumimoji="0" lang="en-US" altLang="ja-JP" sz="2000" b="0" i="0" u="none" strike="noStrike" cap="none" normalizeH="0" baseline="-6000" dirty="0" err="1" smtClean="0">
                          <a:ln>
                            <a:noFill/>
                          </a:ln>
                          <a:solidFill>
                            <a:schemeClr val="tx1"/>
                          </a:solidFill>
                          <a:effectLst/>
                          <a:latin typeface="Marker Felt" pitchFamily="-110" charset="0"/>
                          <a:ea typeface="ＭＳ Ｐゴシック" pitchFamily="50" charset="-128"/>
                          <a:sym typeface="Marker Felt" pitchFamily="-110" charset="0"/>
                        </a:rPr>
                        <a:t>x</a:t>
                      </a:r>
                      <a:r>
                        <a:rPr kumimoji="0" lang="en-US" altLang="ja-JP" sz="2000" b="0" i="0" u="none" strike="noStrike" cap="none" normalizeH="0" baseline="32000" dirty="0" smtClean="0">
                          <a:ln>
                            <a:noFill/>
                          </a:ln>
                          <a:solidFill>
                            <a:schemeClr val="tx1"/>
                          </a:solidFill>
                          <a:effectLst/>
                          <a:latin typeface="Marker Felt" pitchFamily="-110" charset="0"/>
                          <a:ea typeface="ＭＳ Ｐゴシック" pitchFamily="50" charset="-128"/>
                          <a:sym typeface="Marker Felt" pitchFamily="-110" charset="0"/>
                        </a:rPr>
                        <a:t>*</a:t>
                      </a: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a:t>
                      </a:r>
                      <a:r>
                        <a:rPr kumimoji="0" lang="en-US" altLang="ja-JP" sz="2000" b="0" i="0" u="none" strike="noStrike" cap="none" normalizeH="0" baseline="0" dirty="0" err="1" smtClean="0">
                          <a:ln>
                            <a:noFill/>
                          </a:ln>
                          <a:solidFill>
                            <a:schemeClr val="tx1"/>
                          </a:solidFill>
                          <a:effectLst/>
                          <a:latin typeface="Marker Felt" pitchFamily="-110" charset="0"/>
                          <a:ea typeface="ＭＳ Ｐゴシック" pitchFamily="50" charset="-128"/>
                          <a:sym typeface="Marker Felt" pitchFamily="-110" charset="0"/>
                        </a:rPr>
                        <a:t>β</a:t>
                      </a:r>
                      <a:r>
                        <a:rPr kumimoji="0" lang="en-US" altLang="ja-JP" sz="2000" b="0" i="0" u="none" strike="noStrike" cap="none" normalizeH="0" baseline="-6000" dirty="0" err="1" smtClean="0">
                          <a:ln>
                            <a:noFill/>
                          </a:ln>
                          <a:solidFill>
                            <a:schemeClr val="tx1"/>
                          </a:solidFill>
                          <a:effectLst/>
                          <a:latin typeface="Marker Felt" pitchFamily="-110" charset="0"/>
                          <a:ea typeface="ＭＳ Ｐゴシック" pitchFamily="50" charset="-128"/>
                          <a:sym typeface="Marker Felt" pitchFamily="-110" charset="0"/>
                        </a:rPr>
                        <a:t>y</a:t>
                      </a:r>
                      <a:r>
                        <a:rPr kumimoji="0" lang="en-US" altLang="ja-JP" sz="2000" b="0" i="0" u="none" strike="noStrike" cap="none" normalizeH="0" baseline="32000" dirty="0" smtClean="0">
                          <a:ln>
                            <a:noFill/>
                          </a:ln>
                          <a:solidFill>
                            <a:schemeClr val="tx1"/>
                          </a:solidFill>
                          <a:effectLst/>
                          <a:latin typeface="Marker Felt" pitchFamily="-110" charset="0"/>
                          <a:ea typeface="ＭＳ Ｐゴシック" pitchFamily="50" charset="-128"/>
                          <a:sym typeface="Marker Felt" pitchFamily="-110" charset="0"/>
                        </a:rPr>
                        <a:t>*</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grid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1200/5.9</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32/0.27</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25/0.30</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mm</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r>
              <a:tr h="41652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Beam currents</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err="1" smtClean="0">
                          <a:ln>
                            <a:noFill/>
                          </a:ln>
                          <a:solidFill>
                            <a:schemeClr val="tx1"/>
                          </a:solidFill>
                          <a:effectLst/>
                          <a:latin typeface="Marker Felt" pitchFamily="-110" charset="0"/>
                          <a:ea typeface="ＭＳ Ｐゴシック" pitchFamily="50" charset="-128"/>
                          <a:sym typeface="Marker Felt" pitchFamily="-110" charset="0"/>
                        </a:rPr>
                        <a:t>I</a:t>
                      </a:r>
                      <a:r>
                        <a:rPr kumimoji="0" lang="en-US" altLang="ja-JP" sz="2000" b="0" i="0" u="none" strike="noStrike" cap="none" normalizeH="0" baseline="-6000" dirty="0" err="1" smtClean="0">
                          <a:ln>
                            <a:noFill/>
                          </a:ln>
                          <a:solidFill>
                            <a:schemeClr val="tx1"/>
                          </a:solidFill>
                          <a:effectLst/>
                          <a:latin typeface="Marker Felt" pitchFamily="-110" charset="0"/>
                          <a:ea typeface="ＭＳ Ｐゴシック" pitchFamily="50" charset="-128"/>
                          <a:sym typeface="Marker Felt" pitchFamily="-110" charset="0"/>
                        </a:rPr>
                        <a:t>b</a:t>
                      </a:r>
                      <a:endParaRPr kumimoji="0" lang="en-US" altLang="ja-JP" sz="2000" b="0" i="0" u="none" strike="noStrike" cap="none" normalizeH="0" baseline="-6000" dirty="0" smtClean="0">
                        <a:ln>
                          <a:noFill/>
                        </a:ln>
                        <a:solidFill>
                          <a:schemeClr val="tx1"/>
                        </a:solidFill>
                        <a:effectLst/>
                        <a:latin typeface="Marker Felt" pitchFamily="-110" charset="0"/>
                        <a:ea typeface="ＭＳ Ｐゴシック" pitchFamily="50" charset="-128"/>
                        <a:sym typeface="Marker Felt" pitchFamily="-110" charset="0"/>
                      </a:endParaRP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1.64</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1.19</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3.6</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2.6</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A</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r>
              <a:tr h="41652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beam-beam param.</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ξ</a:t>
                      </a:r>
                      <a:r>
                        <a:rPr kumimoji="0" lang="en-US" altLang="ja-JP" sz="2000" b="0" i="0" u="none" strike="noStrike" cap="none" normalizeH="0" baseline="-6000" smtClean="0">
                          <a:ln>
                            <a:noFill/>
                          </a:ln>
                          <a:solidFill>
                            <a:schemeClr val="tx1"/>
                          </a:solidFill>
                          <a:effectLst/>
                          <a:latin typeface="Marker Felt" pitchFamily="-110" charset="0"/>
                          <a:ea typeface="ＭＳ Ｐゴシック" pitchFamily="50" charset="-128"/>
                          <a:sym typeface="Marker Felt" pitchFamily="-110" charset="0"/>
                        </a:rPr>
                        <a:t>y</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9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0.129</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9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0.090</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0.0886</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0.081</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endPar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endParaRP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r>
              <a:tr h="431852">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Bunch Length</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3600" b="0" i="0" u="none" strike="noStrike" cap="none" normalizeH="0" baseline="-6000" smtClean="0">
                          <a:ln>
                            <a:noFill/>
                          </a:ln>
                          <a:solidFill>
                            <a:schemeClr val="tx1"/>
                          </a:solidFill>
                          <a:effectLst/>
                          <a:latin typeface="Symbol" pitchFamily="18" charset="2"/>
                          <a:ea typeface="ＭＳ Ｐゴシック" pitchFamily="50" charset="-128"/>
                          <a:sym typeface="Marker Felt" pitchFamily="-110" charset="0"/>
                        </a:rPr>
                        <a:t>s</a:t>
                      </a:r>
                      <a:r>
                        <a:rPr kumimoji="0" lang="en-US" altLang="ja-JP" sz="2000" b="0" i="0" u="none" strike="noStrike" cap="none" normalizeH="0" baseline="-6000" smtClean="0">
                          <a:ln>
                            <a:noFill/>
                          </a:ln>
                          <a:solidFill>
                            <a:schemeClr val="tx1"/>
                          </a:solidFill>
                          <a:effectLst/>
                          <a:latin typeface="Marker Felt" pitchFamily="-110" charset="0"/>
                          <a:ea typeface="ＭＳ Ｐゴシック" pitchFamily="50" charset="-128"/>
                          <a:sym typeface="Marker Felt" pitchFamily="-110" charset="0"/>
                        </a:rPr>
                        <a:t>z</a:t>
                      </a:r>
                      <a:endParaRPr kumimoji="0" lang="en-US" altLang="ja-JP" sz="2000" b="0" i="0" u="none" strike="noStrike" cap="none" normalizeH="0" baseline="-6000" smtClean="0">
                        <a:ln>
                          <a:noFill/>
                        </a:ln>
                        <a:solidFill>
                          <a:schemeClr val="tx1"/>
                        </a:solidFill>
                        <a:effectLst/>
                        <a:latin typeface="Symbol" pitchFamily="18" charset="2"/>
                        <a:ea typeface="ＭＳ Ｐゴシック" pitchFamily="50" charset="-128"/>
                        <a:sym typeface="Marker Felt" pitchFamily="-110" charset="0"/>
                      </a:endParaRP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altLang="ja-JP" sz="19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6.0</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altLang="ja-JP" sz="19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6.0</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6.0</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5.0</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mm</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r>
              <a:tr h="431852">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Horizontal Beam Size</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3600" b="0" i="0" u="none" strike="noStrike" cap="none" normalizeH="0" baseline="-6000" dirty="0" err="1" smtClean="0">
                          <a:ln>
                            <a:noFill/>
                          </a:ln>
                          <a:solidFill>
                            <a:schemeClr val="tx1"/>
                          </a:solidFill>
                          <a:effectLst/>
                          <a:latin typeface="Symbol" pitchFamily="18" charset="2"/>
                          <a:ea typeface="ＭＳ Ｐゴシック" pitchFamily="50" charset="-128"/>
                          <a:sym typeface="Marker Felt" pitchFamily="-110" charset="0"/>
                        </a:rPr>
                        <a:t>s</a:t>
                      </a:r>
                      <a:r>
                        <a:rPr kumimoji="0" lang="en-US" altLang="ja-JP" sz="2000" b="0" i="0" u="none" strike="noStrike" cap="none" normalizeH="0" baseline="-6000" dirty="0" err="1" smtClean="0">
                          <a:ln>
                            <a:noFill/>
                          </a:ln>
                          <a:solidFill>
                            <a:schemeClr val="tx1"/>
                          </a:solidFill>
                          <a:effectLst/>
                          <a:latin typeface="Marker Felt" pitchFamily="-110" charset="0"/>
                          <a:ea typeface="ＭＳ Ｐゴシック" pitchFamily="50" charset="-128"/>
                          <a:sym typeface="Marker Felt" pitchFamily="-110" charset="0"/>
                        </a:rPr>
                        <a:t>x</a:t>
                      </a:r>
                      <a:r>
                        <a:rPr kumimoji="0" lang="en-US" altLang="ja-JP" sz="2000" b="0" i="0" u="none" strike="noStrike" cap="none" normalizeH="0" baseline="30000" dirty="0" smtClean="0">
                          <a:ln>
                            <a:noFill/>
                          </a:ln>
                          <a:solidFill>
                            <a:schemeClr val="tx1"/>
                          </a:solidFill>
                          <a:effectLst/>
                          <a:latin typeface="Symbol" pitchFamily="18" charset="2"/>
                          <a:ea typeface="ＭＳ Ｐゴシック" pitchFamily="50" charset="-128"/>
                          <a:sym typeface="Marker Felt" pitchFamily="-110" charset="0"/>
                        </a:rPr>
                        <a:t>*</a:t>
                      </a:r>
                      <a:endParaRPr kumimoji="0" lang="en-US" altLang="ja-JP" sz="2000" b="0" i="0" u="none" strike="noStrike" cap="none" normalizeH="0" baseline="-6000" dirty="0" smtClean="0">
                        <a:ln>
                          <a:noFill/>
                        </a:ln>
                        <a:solidFill>
                          <a:schemeClr val="tx1"/>
                        </a:solidFill>
                        <a:effectLst/>
                        <a:latin typeface="Symbol" pitchFamily="18" charset="2"/>
                        <a:ea typeface="ＭＳ Ｐゴシック" pitchFamily="50" charset="-128"/>
                        <a:sym typeface="Marker Felt" pitchFamily="-110" charset="0"/>
                      </a:endParaRP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altLang="ja-JP" sz="19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150</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altLang="ja-JP" sz="19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150</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20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10</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11</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um</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noFill/>
                  </a:tcPr>
                </a:tc>
              </a:tr>
              <a:tr h="431852">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Vertical Beam Size</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3600" b="0" i="0" u="none" strike="noStrike" cap="none" normalizeH="0" baseline="-6000" dirty="0" err="1" smtClean="0">
                          <a:ln>
                            <a:noFill/>
                          </a:ln>
                          <a:solidFill>
                            <a:schemeClr val="tx1"/>
                          </a:solidFill>
                          <a:effectLst/>
                          <a:latin typeface="Symbol" pitchFamily="18" charset="2"/>
                          <a:ea typeface="ＭＳ Ｐゴシック" pitchFamily="50" charset="-128"/>
                          <a:sym typeface="Marker Felt" pitchFamily="-110" charset="0"/>
                        </a:rPr>
                        <a:t>s</a:t>
                      </a:r>
                      <a:r>
                        <a:rPr kumimoji="0" lang="en-US" altLang="ja-JP" sz="2000" b="0" i="0" u="none" strike="noStrike" cap="none" normalizeH="0" baseline="-6000" dirty="0" err="1" smtClean="0">
                          <a:ln>
                            <a:noFill/>
                          </a:ln>
                          <a:solidFill>
                            <a:schemeClr val="tx1"/>
                          </a:solidFill>
                          <a:effectLst/>
                          <a:latin typeface="Marker Felt" pitchFamily="-110" charset="0"/>
                          <a:ea typeface="ＭＳ Ｐゴシック" pitchFamily="50" charset="-128"/>
                          <a:sym typeface="Marker Felt" pitchFamily="-110" charset="0"/>
                        </a:rPr>
                        <a:t>y</a:t>
                      </a:r>
                      <a:r>
                        <a:rPr kumimoji="0" lang="en-US" altLang="ja-JP" sz="2000" b="0" i="0" u="none" strike="noStrike" cap="none" normalizeH="0" baseline="30000" dirty="0" smtClean="0">
                          <a:ln>
                            <a:noFill/>
                          </a:ln>
                          <a:solidFill>
                            <a:schemeClr val="tx1"/>
                          </a:solidFill>
                          <a:effectLst/>
                          <a:latin typeface="Symbol" pitchFamily="18" charset="2"/>
                          <a:ea typeface="ＭＳ Ｐゴシック" pitchFamily="50" charset="-128"/>
                          <a:sym typeface="Marker Felt" pitchFamily="-110" charset="0"/>
                        </a:rPr>
                        <a:t>*</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gridSpan="2">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altLang="ja-JP" sz="1900" b="0" i="0" u="none" strike="noStrike" cap="none" normalizeH="0" baseline="0" smtClean="0">
                          <a:ln>
                            <a:noFill/>
                          </a:ln>
                          <a:solidFill>
                            <a:schemeClr val="tx1"/>
                          </a:solidFill>
                          <a:effectLst/>
                          <a:latin typeface="Marker Felt" pitchFamily="-110" charset="0"/>
                          <a:ea typeface="ＭＳ Ｐゴシック" pitchFamily="50" charset="-128"/>
                          <a:sym typeface="Marker Felt" pitchFamily="-110" charset="0"/>
                        </a:rPr>
                        <a:t>0.94</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0.048</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20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0.062</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ts val="600"/>
                        </a:spcAft>
                        <a:buClrTx/>
                        <a:buSzPct val="77000"/>
                        <a:buFontTx/>
                        <a:buNone/>
                        <a:tabLst>
                          <a:tab pos="914400" algn="l"/>
                        </a:tabLst>
                      </a:pPr>
                      <a:r>
                        <a:rPr kumimoji="0" lang="en-US" altLang="ja-JP" sz="1800" b="0" i="0" u="none" strike="noStrike" cap="none" normalizeH="0" baseline="0" dirty="0" smtClean="0">
                          <a:ln>
                            <a:noFill/>
                          </a:ln>
                          <a:solidFill>
                            <a:schemeClr val="tx1"/>
                          </a:solidFill>
                          <a:effectLst/>
                          <a:latin typeface="Marker Felt" pitchFamily="-110" charset="0"/>
                          <a:ea typeface="ＭＳ Ｐゴシック" pitchFamily="50" charset="-128"/>
                          <a:sym typeface="Marker Felt" pitchFamily="-110" charset="0"/>
                        </a:rPr>
                        <a:t>um</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92D050"/>
                    </a:solidFill>
                  </a:tcPr>
                </a:tc>
              </a:tr>
              <a:tr h="416520">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1" i="0" u="none" strike="noStrike" cap="none" normalizeH="0" baseline="0" smtClean="0">
                          <a:ln>
                            <a:noFill/>
                          </a:ln>
                          <a:solidFill>
                            <a:srgbClr val="FF0000"/>
                          </a:solidFill>
                          <a:effectLst/>
                          <a:latin typeface="Marker Felt" pitchFamily="-110" charset="0"/>
                          <a:ea typeface="ＭＳ Ｐゴシック" pitchFamily="50" charset="-128"/>
                          <a:sym typeface="Marker Felt" pitchFamily="-110" charset="0"/>
                        </a:rPr>
                        <a:t>Luminosity</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1" i="0" u="none" strike="noStrike" cap="none" normalizeH="0" baseline="0" smtClean="0">
                          <a:ln>
                            <a:noFill/>
                          </a:ln>
                          <a:solidFill>
                            <a:srgbClr val="FF0000"/>
                          </a:solidFill>
                          <a:effectLst/>
                          <a:latin typeface="Marker Felt" pitchFamily="-110" charset="0"/>
                          <a:ea typeface="ＭＳ Ｐゴシック" pitchFamily="50" charset="-128"/>
                          <a:sym typeface="Marker Felt" pitchFamily="-110" charset="0"/>
                        </a:rPr>
                        <a:t>L</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F2F2F2"/>
                    </a:solidFill>
                  </a:tcPr>
                </a:tc>
                <a:tc grid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1" i="0" u="none" strike="noStrike" cap="none" normalizeH="0" baseline="0" smtClean="0">
                          <a:ln>
                            <a:noFill/>
                          </a:ln>
                          <a:solidFill>
                            <a:srgbClr val="FF0000"/>
                          </a:solidFill>
                          <a:effectLst/>
                          <a:latin typeface="Marker Felt" pitchFamily="-110" charset="0"/>
                          <a:ea typeface="ＭＳ Ｐゴシック" pitchFamily="50" charset="-128"/>
                          <a:sym typeface="Marker Felt" pitchFamily="-110" charset="0"/>
                        </a:rPr>
                        <a:t>2.1 x 10</a:t>
                      </a:r>
                      <a:r>
                        <a:rPr kumimoji="0" lang="en-US" altLang="ja-JP" sz="2000" b="1" i="0" u="none" strike="noStrike" cap="none" normalizeH="0" baseline="32000" smtClean="0">
                          <a:ln>
                            <a:noFill/>
                          </a:ln>
                          <a:solidFill>
                            <a:srgbClr val="FF0000"/>
                          </a:solidFill>
                          <a:effectLst/>
                          <a:latin typeface="Marker Felt" pitchFamily="-110" charset="0"/>
                          <a:ea typeface="ＭＳ Ｐゴシック" pitchFamily="50" charset="-128"/>
                          <a:sym typeface="Marker Felt" pitchFamily="-110" charset="0"/>
                        </a:rPr>
                        <a:t>34</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F2F2F2"/>
                    </a:solid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2000" b="1" i="0" u="none" strike="noStrike" cap="none" normalizeH="0" baseline="0" smtClean="0">
                          <a:ln>
                            <a:noFill/>
                          </a:ln>
                          <a:solidFill>
                            <a:srgbClr val="FF0000"/>
                          </a:solidFill>
                          <a:effectLst/>
                          <a:latin typeface="Marker Felt" pitchFamily="-110" charset="0"/>
                          <a:ea typeface="ＭＳ Ｐゴシック" pitchFamily="50" charset="-128"/>
                          <a:sym typeface="Marker Felt" pitchFamily="-110" charset="0"/>
                        </a:rPr>
                        <a:t>8 x 10</a:t>
                      </a:r>
                      <a:r>
                        <a:rPr kumimoji="0" lang="en-US" altLang="ja-JP" sz="2000" b="1" i="0" u="none" strike="noStrike" cap="none" normalizeH="0" baseline="32000" smtClean="0">
                          <a:ln>
                            <a:noFill/>
                          </a:ln>
                          <a:solidFill>
                            <a:srgbClr val="FF0000"/>
                          </a:solidFill>
                          <a:effectLst/>
                          <a:latin typeface="Marker Felt" pitchFamily="-110" charset="0"/>
                          <a:ea typeface="ＭＳ Ｐゴシック" pitchFamily="50" charset="-128"/>
                          <a:sym typeface="Marker Felt" pitchFamily="-110" charset="0"/>
                        </a:rPr>
                        <a:t>35</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F2F2F2"/>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914400" algn="l"/>
                        </a:tabLst>
                      </a:pPr>
                      <a:r>
                        <a:rPr kumimoji="0" lang="en-US" altLang="ja-JP" sz="1800" b="1" i="0" u="none" strike="noStrike" cap="none" normalizeH="0" baseline="0" dirty="0" smtClean="0">
                          <a:ln>
                            <a:noFill/>
                          </a:ln>
                          <a:solidFill>
                            <a:srgbClr val="FF0000"/>
                          </a:solidFill>
                          <a:effectLst/>
                          <a:latin typeface="Marker Felt" pitchFamily="-110" charset="0"/>
                          <a:ea typeface="ＭＳ Ｐゴシック" pitchFamily="50" charset="-128"/>
                          <a:sym typeface="Marker Felt" pitchFamily="-110" charset="0"/>
                        </a:rPr>
                        <a:t>cm</a:t>
                      </a:r>
                      <a:r>
                        <a:rPr kumimoji="0" lang="en-US" altLang="ja-JP" sz="1800" b="1" i="0" u="none" strike="noStrike" cap="none" normalizeH="0" baseline="32000" dirty="0" smtClean="0">
                          <a:ln>
                            <a:noFill/>
                          </a:ln>
                          <a:solidFill>
                            <a:srgbClr val="FF0000"/>
                          </a:solidFill>
                          <a:effectLst/>
                          <a:latin typeface="Marker Felt" pitchFamily="-110" charset="0"/>
                          <a:ea typeface="ＭＳ Ｐゴシック" pitchFamily="50" charset="-128"/>
                          <a:sym typeface="Marker Felt" pitchFamily="-110" charset="0"/>
                        </a:rPr>
                        <a:t>-2</a:t>
                      </a:r>
                      <a:r>
                        <a:rPr kumimoji="0" lang="en-US" altLang="ja-JP" sz="1800" b="1" i="0" u="none" strike="noStrike" cap="none" normalizeH="0" baseline="0" dirty="0" smtClean="0">
                          <a:ln>
                            <a:noFill/>
                          </a:ln>
                          <a:solidFill>
                            <a:srgbClr val="FF0000"/>
                          </a:solidFill>
                          <a:effectLst/>
                          <a:latin typeface="Marker Felt" pitchFamily="-110" charset="0"/>
                          <a:ea typeface="ＭＳ Ｐゴシック" pitchFamily="50" charset="-128"/>
                          <a:sym typeface="Marker Felt" pitchFamily="-110" charset="0"/>
                        </a:rPr>
                        <a:t>s</a:t>
                      </a:r>
                      <a:r>
                        <a:rPr kumimoji="0" lang="en-US" altLang="ja-JP" sz="1800" b="1" i="0" u="none" strike="noStrike" cap="none" normalizeH="0" baseline="32000" dirty="0" smtClean="0">
                          <a:ln>
                            <a:noFill/>
                          </a:ln>
                          <a:solidFill>
                            <a:srgbClr val="FF0000"/>
                          </a:solidFill>
                          <a:effectLst/>
                          <a:latin typeface="Marker Felt" pitchFamily="-110" charset="0"/>
                          <a:ea typeface="ＭＳ Ｐゴシック" pitchFamily="50" charset="-128"/>
                          <a:sym typeface="Marker Felt" pitchFamily="-110" charset="0"/>
                        </a:rPr>
                        <a:t>-1</a:t>
                      </a:r>
                    </a:p>
                  </a:txBody>
                  <a:tcPr marL="37568" marR="37568" marT="37568" marB="37568" anchor="ctr" horzOverflow="overflow">
                    <a:lnL w="25400" cap="flat" cmpd="sng" algn="ctr">
                      <a:solidFill>
                        <a:srgbClr val="417DB2"/>
                      </a:solidFill>
                      <a:prstDash val="solid"/>
                      <a:round/>
                      <a:headEnd type="none" w="med" len="med"/>
                      <a:tailEnd type="none" w="med" len="med"/>
                    </a:lnL>
                    <a:lnR w="25400" cap="flat" cmpd="sng" algn="ctr">
                      <a:solidFill>
                        <a:srgbClr val="417DB2"/>
                      </a:solidFill>
                      <a:prstDash val="solid"/>
                      <a:round/>
                      <a:headEnd type="none" w="med" len="med"/>
                      <a:tailEnd type="none" w="med" len="med"/>
                    </a:lnR>
                    <a:lnT w="25400" cap="flat" cmpd="sng" algn="ctr">
                      <a:solidFill>
                        <a:srgbClr val="417DB2"/>
                      </a:solidFill>
                      <a:prstDash val="solid"/>
                      <a:round/>
                      <a:headEnd type="none" w="med" len="med"/>
                      <a:tailEnd type="none" w="med" len="med"/>
                    </a:lnT>
                    <a:lnB w="25400" cap="flat" cmpd="sng" algn="ctr">
                      <a:solidFill>
                        <a:srgbClr val="417DB2"/>
                      </a:solidFill>
                      <a:prstDash val="solid"/>
                      <a:round/>
                      <a:headEnd type="none" w="med" len="med"/>
                      <a:tailEnd type="none" w="med" len="med"/>
                    </a:lnB>
                    <a:lnTlToBr>
                      <a:noFill/>
                    </a:lnTlToBr>
                    <a:lnBlToTr>
                      <a:noFill/>
                    </a:lnBlToTr>
                    <a:solidFill>
                      <a:srgbClr val="F2F2F2"/>
                    </a:solidFill>
                  </a:tcPr>
                </a:tc>
              </a:tr>
            </a:tbl>
          </a:graphicData>
        </a:graphic>
      </p:graphicFrame>
      <p:sp>
        <p:nvSpPr>
          <p:cNvPr id="4" name="正方形/長方形 3"/>
          <p:cNvSpPr/>
          <p:nvPr/>
        </p:nvSpPr>
        <p:spPr>
          <a:xfrm>
            <a:off x="5594920" y="764704"/>
            <a:ext cx="2160240" cy="5904656"/>
          </a:xfrm>
          <a:prstGeom prst="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378203952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グループ化 54"/>
          <p:cNvGrpSpPr/>
          <p:nvPr/>
        </p:nvGrpSpPr>
        <p:grpSpPr>
          <a:xfrm>
            <a:off x="324830" y="206320"/>
            <a:ext cx="8494340" cy="6607056"/>
            <a:chOff x="-20638" y="-410654"/>
            <a:chExt cx="9126538" cy="7098792"/>
          </a:xfrm>
        </p:grpSpPr>
        <p:pic>
          <p:nvPicPr>
            <p:cNvPr id="14338" name="Picture 2" descr=" Ring4.JPG                                                      04FFC802Macintosh HD                   C12DDCCD:"/>
            <p:cNvPicPr>
              <a:picLocks noChangeAspect="1" noChangeArrowheads="1"/>
            </p:cNvPicPr>
            <p:nvPr/>
          </p:nvPicPr>
          <p:blipFill>
            <a:blip r:embed="rId3" cstate="print"/>
            <a:srcRect/>
            <a:stretch>
              <a:fillRect/>
            </a:stretch>
          </p:blipFill>
          <p:spPr bwMode="auto">
            <a:xfrm>
              <a:off x="647700" y="304800"/>
              <a:ext cx="8458200" cy="6324600"/>
            </a:xfrm>
            <a:prstGeom prst="rect">
              <a:avLst/>
            </a:prstGeom>
            <a:noFill/>
            <a:ln w="9525">
              <a:noFill/>
              <a:miter lim="800000"/>
              <a:headEnd/>
              <a:tailEnd/>
            </a:ln>
          </p:spPr>
        </p:pic>
        <p:pic>
          <p:nvPicPr>
            <p:cNvPr id="14339" name="Picture 3"/>
            <p:cNvPicPr>
              <a:picLocks noChangeAspect="1" noChangeArrowheads="1"/>
            </p:cNvPicPr>
            <p:nvPr/>
          </p:nvPicPr>
          <p:blipFill>
            <a:blip r:embed="rId4" cstate="print"/>
            <a:srcRect/>
            <a:stretch>
              <a:fillRect/>
            </a:stretch>
          </p:blipFill>
          <p:spPr bwMode="auto">
            <a:xfrm>
              <a:off x="79375" y="5607050"/>
              <a:ext cx="1984375" cy="1081088"/>
            </a:xfrm>
            <a:prstGeom prst="rect">
              <a:avLst/>
            </a:prstGeom>
            <a:noFill/>
            <a:ln w="12700">
              <a:noFill/>
              <a:miter lim="800000"/>
              <a:headEnd/>
              <a:tailEnd/>
            </a:ln>
          </p:spPr>
        </p:pic>
        <p:sp>
          <p:nvSpPr>
            <p:cNvPr id="14340" name="Rectangle 20"/>
            <p:cNvSpPr>
              <a:spLocks/>
            </p:cNvSpPr>
            <p:nvPr/>
          </p:nvSpPr>
          <p:spPr bwMode="auto">
            <a:xfrm>
              <a:off x="3459489" y="1066800"/>
              <a:ext cx="2120159" cy="396820"/>
            </a:xfrm>
            <a:prstGeom prst="rect">
              <a:avLst/>
            </a:prstGeom>
            <a:solidFill>
              <a:schemeClr val="bg1"/>
            </a:solidFill>
            <a:ln w="12700">
              <a:solidFill>
                <a:schemeClr val="tx1"/>
              </a:solidFill>
              <a:miter lim="800000"/>
              <a:headEnd/>
              <a:tailEnd/>
            </a:ln>
          </p:spPr>
          <p:txBody>
            <a:bodyPr wrap="none" lIns="0" tIns="0" rIns="40638" bIns="0">
              <a:spAutoFit/>
            </a:bodyPr>
            <a:lstStyle/>
            <a:p>
              <a:r>
                <a:rPr lang="en-US" altLang="ja-JP" sz="2400" dirty="0">
                  <a:solidFill>
                    <a:srgbClr val="0000FF"/>
                  </a:solidFill>
                  <a:latin typeface="Futura" charset="0"/>
                </a:rPr>
                <a:t>e</a:t>
              </a:r>
              <a:r>
                <a:rPr lang="en-US" altLang="ja-JP" sz="2400" baseline="30000" dirty="0">
                  <a:solidFill>
                    <a:srgbClr val="0000FF"/>
                  </a:solidFill>
                  <a:latin typeface="Futura" charset="0"/>
                </a:rPr>
                <a:t>-</a:t>
              </a:r>
              <a:r>
                <a:rPr lang="en-US" altLang="ja-JP" sz="2400" dirty="0">
                  <a:solidFill>
                    <a:srgbClr val="0000FF"/>
                  </a:solidFill>
                  <a:latin typeface="Futura" charset="0"/>
                </a:rPr>
                <a:t> </a:t>
              </a:r>
              <a:r>
                <a:rPr lang="en-US" altLang="ja-JP" sz="2400" dirty="0" smtClean="0">
                  <a:solidFill>
                    <a:srgbClr val="0000FF"/>
                  </a:solidFill>
                  <a:latin typeface="Futura" charset="0"/>
                </a:rPr>
                <a:t>7GeV 2.6 </a:t>
              </a:r>
              <a:r>
                <a:rPr lang="en-US" altLang="ja-JP" sz="2400" dirty="0">
                  <a:solidFill>
                    <a:srgbClr val="0000FF"/>
                  </a:solidFill>
                  <a:latin typeface="Futura" charset="0"/>
                </a:rPr>
                <a:t>A</a:t>
              </a:r>
            </a:p>
          </p:txBody>
        </p:sp>
        <p:sp>
          <p:nvSpPr>
            <p:cNvPr id="14341" name="Rectangle 21"/>
            <p:cNvSpPr>
              <a:spLocks/>
            </p:cNvSpPr>
            <p:nvPr/>
          </p:nvSpPr>
          <p:spPr bwMode="auto">
            <a:xfrm>
              <a:off x="4000350" y="148946"/>
              <a:ext cx="2202830" cy="396820"/>
            </a:xfrm>
            <a:prstGeom prst="rect">
              <a:avLst/>
            </a:prstGeom>
            <a:noFill/>
            <a:ln w="12700">
              <a:solidFill>
                <a:schemeClr val="tx1"/>
              </a:solidFill>
              <a:miter lim="800000"/>
              <a:headEnd/>
              <a:tailEnd/>
            </a:ln>
          </p:spPr>
          <p:txBody>
            <a:bodyPr wrap="none" lIns="0" tIns="0" rIns="40638" bIns="0">
              <a:spAutoFit/>
            </a:bodyPr>
            <a:lstStyle/>
            <a:p>
              <a:r>
                <a:rPr lang="en-US" altLang="ja-JP" sz="2400" dirty="0">
                  <a:solidFill>
                    <a:srgbClr val="FF0000"/>
                  </a:solidFill>
                  <a:latin typeface="Futura" charset="0"/>
                </a:rPr>
                <a:t>e</a:t>
              </a:r>
              <a:r>
                <a:rPr lang="en-US" altLang="ja-JP" sz="2400" baseline="30000" dirty="0">
                  <a:solidFill>
                    <a:srgbClr val="FF0000"/>
                  </a:solidFill>
                  <a:latin typeface="Futura" charset="0"/>
                </a:rPr>
                <a:t>+</a:t>
              </a:r>
              <a:r>
                <a:rPr lang="en-US" altLang="ja-JP" sz="2400" dirty="0">
                  <a:solidFill>
                    <a:srgbClr val="FF0000"/>
                  </a:solidFill>
                  <a:latin typeface="Futura" charset="0"/>
                </a:rPr>
                <a:t> </a:t>
              </a:r>
              <a:r>
                <a:rPr lang="en-US" altLang="ja-JP" sz="2400" dirty="0" smtClean="0">
                  <a:solidFill>
                    <a:srgbClr val="FF0000"/>
                  </a:solidFill>
                  <a:latin typeface="Futura" charset="0"/>
                </a:rPr>
                <a:t>4GeV 3.6 </a:t>
              </a:r>
              <a:r>
                <a:rPr lang="en-US" altLang="ja-JP" sz="2400" dirty="0">
                  <a:solidFill>
                    <a:srgbClr val="FF0000"/>
                  </a:solidFill>
                  <a:latin typeface="Futura" charset="0"/>
                </a:rPr>
                <a:t>A</a:t>
              </a:r>
            </a:p>
          </p:txBody>
        </p:sp>
        <p:sp>
          <p:nvSpPr>
            <p:cNvPr id="14342" name="Rectangle 23"/>
            <p:cNvSpPr>
              <a:spLocks/>
            </p:cNvSpPr>
            <p:nvPr/>
          </p:nvSpPr>
          <p:spPr bwMode="auto">
            <a:xfrm>
              <a:off x="4648200" y="6248400"/>
              <a:ext cx="4343400" cy="423863"/>
            </a:xfrm>
            <a:prstGeom prst="rect">
              <a:avLst/>
            </a:prstGeom>
            <a:solidFill>
              <a:srgbClr val="FFCCC9"/>
            </a:solidFill>
            <a:ln w="12700">
              <a:noFill/>
              <a:miter lim="800000"/>
              <a:headEnd/>
              <a:tailEnd/>
            </a:ln>
          </p:spPr>
          <p:txBody>
            <a:bodyPr lIns="0" tIns="0" rIns="40638" bIns="0"/>
            <a:lstStyle/>
            <a:p>
              <a:pPr algn="ctr"/>
              <a:r>
                <a:rPr lang="en-US" altLang="ja-JP" sz="2700" dirty="0" smtClean="0">
                  <a:latin typeface="ＭＳ Ｐゴシック" pitchFamily="50" charset="-128"/>
                </a:rPr>
                <a:t>Target: L = 8x10</a:t>
              </a:r>
              <a:r>
                <a:rPr lang="en-US" altLang="ja-JP" sz="2700" baseline="30000" dirty="0" smtClean="0">
                  <a:latin typeface="ＭＳ Ｐゴシック" pitchFamily="50" charset="-128"/>
                </a:rPr>
                <a:t>35</a:t>
              </a:r>
              <a:r>
                <a:rPr lang="en-US" altLang="ja-JP" sz="2700" dirty="0" smtClean="0">
                  <a:latin typeface="ＭＳ Ｐゴシック" pitchFamily="50" charset="-128"/>
                </a:rPr>
                <a:t>/cm</a:t>
              </a:r>
              <a:r>
                <a:rPr lang="en-US" altLang="ja-JP" sz="2700" baseline="30000" dirty="0" smtClean="0">
                  <a:latin typeface="ＭＳ Ｐゴシック" pitchFamily="50" charset="-128"/>
                </a:rPr>
                <a:t>2</a:t>
              </a:r>
              <a:r>
                <a:rPr lang="en-US" altLang="ja-JP" sz="2700" dirty="0" smtClean="0">
                  <a:latin typeface="ＭＳ Ｐゴシック" pitchFamily="50" charset="-128"/>
                </a:rPr>
                <a:t>/s</a:t>
              </a:r>
              <a:endParaRPr lang="ja-JP" altLang="en-US" sz="2700" dirty="0">
                <a:latin typeface="ＭＳ Ｐゴシック" pitchFamily="50" charset="-128"/>
              </a:endParaRPr>
            </a:p>
          </p:txBody>
        </p:sp>
        <p:grpSp>
          <p:nvGrpSpPr>
            <p:cNvPr id="2" name="Group 24"/>
            <p:cNvGrpSpPr>
              <a:grpSpLocks/>
            </p:cNvGrpSpPr>
            <p:nvPr/>
          </p:nvGrpSpPr>
          <p:grpSpPr bwMode="auto">
            <a:xfrm>
              <a:off x="6477000" y="5410200"/>
              <a:ext cx="2446338" cy="706438"/>
              <a:chOff x="0" y="0"/>
              <a:chExt cx="2192" cy="632"/>
            </a:xfrm>
          </p:grpSpPr>
          <p:grpSp>
            <p:nvGrpSpPr>
              <p:cNvPr id="3" name="Group 25"/>
              <p:cNvGrpSpPr>
                <a:grpSpLocks/>
              </p:cNvGrpSpPr>
              <p:nvPr/>
            </p:nvGrpSpPr>
            <p:grpSpPr bwMode="auto">
              <a:xfrm>
                <a:off x="0" y="77"/>
                <a:ext cx="2192" cy="555"/>
                <a:chOff x="0" y="0"/>
                <a:chExt cx="2192" cy="554"/>
              </a:xfrm>
            </p:grpSpPr>
            <p:sp>
              <p:nvSpPr>
                <p:cNvPr id="14389" name="Rectangle 26"/>
                <p:cNvSpPr>
                  <a:spLocks/>
                </p:cNvSpPr>
                <p:nvPr/>
              </p:nvSpPr>
              <p:spPr bwMode="auto">
                <a:xfrm>
                  <a:off x="0" y="0"/>
                  <a:ext cx="2192" cy="453"/>
                </a:xfrm>
                <a:prstGeom prst="rect">
                  <a:avLst/>
                </a:prstGeom>
                <a:solidFill>
                  <a:srgbClr val="FFFFFF"/>
                </a:solidFill>
                <a:ln w="25400">
                  <a:solidFill>
                    <a:srgbClr val="FFFFFF"/>
                  </a:solidFill>
                  <a:miter lim="800000"/>
                  <a:headEnd/>
                  <a:tailEnd/>
                </a:ln>
              </p:spPr>
              <p:txBody>
                <a:bodyPr lIns="0" tIns="0" rIns="0" bIns="0"/>
                <a:lstStyle/>
                <a:p>
                  <a:endParaRPr lang="ja-JP" altLang="en-US"/>
                </a:p>
              </p:txBody>
            </p:sp>
            <p:pic>
              <p:nvPicPr>
                <p:cNvPr id="14390" name="Picture 27"/>
                <p:cNvPicPr>
                  <a:picLocks noChangeAspect="1" noChangeArrowheads="1"/>
                </p:cNvPicPr>
                <p:nvPr/>
              </p:nvPicPr>
              <p:blipFill>
                <a:blip r:embed="rId5" cstate="print"/>
                <a:srcRect/>
                <a:stretch>
                  <a:fillRect/>
                </a:stretch>
              </p:blipFill>
              <p:spPr bwMode="auto">
                <a:xfrm>
                  <a:off x="74" y="20"/>
                  <a:ext cx="2047" cy="534"/>
                </a:xfrm>
                <a:prstGeom prst="rect">
                  <a:avLst/>
                </a:prstGeom>
                <a:noFill/>
                <a:ln w="12700">
                  <a:noFill/>
                  <a:miter lim="800000"/>
                  <a:headEnd/>
                  <a:tailEnd/>
                </a:ln>
              </p:spPr>
            </p:pic>
          </p:grpSp>
          <p:sp>
            <p:nvSpPr>
              <p:cNvPr id="14388" name="Oval 28"/>
              <p:cNvSpPr>
                <a:spLocks/>
              </p:cNvSpPr>
              <p:nvPr/>
            </p:nvSpPr>
            <p:spPr bwMode="auto">
              <a:xfrm>
                <a:off x="1276" y="0"/>
                <a:ext cx="470" cy="605"/>
              </a:xfrm>
              <a:prstGeom prst="ellipse">
                <a:avLst/>
              </a:prstGeom>
              <a:noFill/>
              <a:ln w="50800">
                <a:solidFill>
                  <a:srgbClr val="FF0500"/>
                </a:solidFill>
                <a:round/>
                <a:headEnd/>
                <a:tailEnd/>
              </a:ln>
            </p:spPr>
            <p:txBody>
              <a:bodyPr lIns="0" tIns="0" rIns="0" bIns="0"/>
              <a:lstStyle/>
              <a:p>
                <a:endParaRPr lang="ja-JP" altLang="en-US"/>
              </a:p>
            </p:txBody>
          </p:sp>
        </p:grpSp>
        <p:sp>
          <p:nvSpPr>
            <p:cNvPr id="14" name="円/楕円 13"/>
            <p:cNvSpPr/>
            <p:nvPr/>
          </p:nvSpPr>
          <p:spPr>
            <a:xfrm>
              <a:off x="4159250" y="2262188"/>
              <a:ext cx="1219200" cy="533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endParaRPr>
            </a:p>
          </p:txBody>
        </p:sp>
        <p:cxnSp>
          <p:nvCxnSpPr>
            <p:cNvPr id="15" name="直線矢印コネクタ 14"/>
            <p:cNvCxnSpPr/>
            <p:nvPr/>
          </p:nvCxnSpPr>
          <p:spPr>
            <a:xfrm>
              <a:off x="4838700" y="990600"/>
              <a:ext cx="457200" cy="76200"/>
            </a:xfrm>
            <a:prstGeom prst="straightConnector1">
              <a:avLst/>
            </a:prstGeom>
            <a:ln w="381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14346" name="図 51"/>
            <p:cNvPicPr>
              <a:picLocks noChangeAspect="1"/>
            </p:cNvPicPr>
            <p:nvPr/>
          </p:nvPicPr>
          <p:blipFill>
            <a:blip r:embed="rId6" cstate="print"/>
            <a:srcRect/>
            <a:stretch>
              <a:fillRect/>
            </a:stretch>
          </p:blipFill>
          <p:spPr bwMode="auto">
            <a:xfrm>
              <a:off x="7278688" y="398463"/>
              <a:ext cx="1562100" cy="515937"/>
            </a:xfrm>
            <a:prstGeom prst="rect">
              <a:avLst/>
            </a:prstGeom>
            <a:noFill/>
            <a:ln w="9525">
              <a:noFill/>
              <a:miter lim="800000"/>
              <a:headEnd/>
              <a:tailEnd/>
            </a:ln>
          </p:spPr>
        </p:pic>
        <p:sp>
          <p:nvSpPr>
            <p:cNvPr id="14347" name="Rectangle 19"/>
            <p:cNvSpPr>
              <a:spLocks/>
            </p:cNvSpPr>
            <p:nvPr/>
          </p:nvSpPr>
          <p:spPr bwMode="auto">
            <a:xfrm>
              <a:off x="3614224" y="1504532"/>
              <a:ext cx="2057400" cy="415925"/>
            </a:xfrm>
            <a:prstGeom prst="rect">
              <a:avLst/>
            </a:prstGeom>
            <a:solidFill>
              <a:srgbClr val="FFCCC9"/>
            </a:solidFill>
            <a:ln w="12700">
              <a:noFill/>
              <a:miter lim="800000"/>
              <a:headEnd/>
              <a:tailEnd/>
            </a:ln>
          </p:spPr>
          <p:txBody>
            <a:bodyPr lIns="0" tIns="0" rIns="40638" bIns="0">
              <a:spAutoFit/>
            </a:bodyPr>
            <a:lstStyle/>
            <a:p>
              <a:r>
                <a:rPr lang="en-US" altLang="ja-JP" sz="2700" dirty="0">
                  <a:latin typeface="ＭＳ Ｐゴシック" pitchFamily="50" charset="-128"/>
                </a:rPr>
                <a:t> </a:t>
              </a:r>
              <a:r>
                <a:rPr lang="en-US" altLang="ja-JP" sz="2700" dirty="0" err="1">
                  <a:latin typeface="ＭＳ Ｐゴシック" pitchFamily="50" charset="-128"/>
                </a:rPr>
                <a:t>SuperKEKB</a:t>
              </a:r>
              <a:endParaRPr lang="ja-JP" altLang="en-US" sz="2700" dirty="0">
                <a:latin typeface="ＭＳ Ｐゴシック" pitchFamily="50" charset="-128"/>
              </a:endParaRPr>
            </a:p>
          </p:txBody>
        </p:sp>
        <p:cxnSp>
          <p:nvCxnSpPr>
            <p:cNvPr id="19" name="直線矢印コネクタ 18"/>
            <p:cNvCxnSpPr>
              <a:cxnSpLocks noChangeShapeType="1"/>
            </p:cNvCxnSpPr>
            <p:nvPr/>
          </p:nvCxnSpPr>
          <p:spPr bwMode="auto">
            <a:xfrm flipH="1" flipV="1">
              <a:off x="8269288" y="838200"/>
              <a:ext cx="342900" cy="123825"/>
            </a:xfrm>
            <a:prstGeom prst="straightConnector1">
              <a:avLst/>
            </a:prstGeom>
            <a:noFill/>
            <a:ln w="38100">
              <a:solidFill>
                <a:srgbClr val="FF0000"/>
              </a:solidFill>
              <a:round/>
              <a:headEnd/>
              <a:tailEnd type="arrow" w="med" len="med"/>
            </a:ln>
            <a:effectLst>
              <a:outerShdw blurRad="40000" dist="20000" dir="5400000" rotWithShape="0">
                <a:srgbClr val="000000">
                  <a:alpha val="37999"/>
                </a:srgbClr>
              </a:outerShdw>
            </a:effectLst>
          </p:spPr>
        </p:cxnSp>
        <p:cxnSp>
          <p:nvCxnSpPr>
            <p:cNvPr id="20" name="直線矢印コネクタ 19"/>
            <p:cNvCxnSpPr>
              <a:cxnSpLocks noChangeShapeType="1"/>
            </p:cNvCxnSpPr>
            <p:nvPr/>
          </p:nvCxnSpPr>
          <p:spPr bwMode="auto">
            <a:xfrm flipV="1">
              <a:off x="7507288" y="838200"/>
              <a:ext cx="381000" cy="76200"/>
            </a:xfrm>
            <a:prstGeom prst="straightConnector1">
              <a:avLst/>
            </a:prstGeom>
            <a:noFill/>
            <a:ln w="38100">
              <a:solidFill>
                <a:srgbClr val="0000FF"/>
              </a:solidFill>
              <a:round/>
              <a:headEnd/>
              <a:tailEnd type="arrow" w="med" len="med"/>
            </a:ln>
            <a:effectLst>
              <a:outerShdw blurRad="40000" dist="20000" dir="5400000" rotWithShape="0">
                <a:srgbClr val="000000">
                  <a:alpha val="37999"/>
                </a:srgbClr>
              </a:outerShdw>
            </a:effectLst>
          </p:spPr>
        </p:cxnSp>
        <p:sp>
          <p:nvSpPr>
            <p:cNvPr id="14350" name="Rectangle 16"/>
            <p:cNvSpPr>
              <a:spLocks/>
            </p:cNvSpPr>
            <p:nvPr/>
          </p:nvSpPr>
          <p:spPr bwMode="auto">
            <a:xfrm>
              <a:off x="7507288" y="304800"/>
              <a:ext cx="1066800" cy="152400"/>
            </a:xfrm>
            <a:prstGeom prst="rect">
              <a:avLst/>
            </a:prstGeom>
            <a:noFill/>
            <a:ln w="12700">
              <a:noFill/>
              <a:miter lim="800000"/>
              <a:headEnd/>
              <a:tailEnd/>
            </a:ln>
          </p:spPr>
          <p:txBody>
            <a:bodyPr lIns="0" tIns="0" rIns="40638" bIns="0"/>
            <a:lstStyle/>
            <a:p>
              <a:r>
                <a:rPr lang="en-US" altLang="ja-JP" sz="1000">
                  <a:latin typeface="Gill Sans" charset="0"/>
                </a:rPr>
                <a:t>Colliding bunches</a:t>
              </a:r>
            </a:p>
          </p:txBody>
        </p:sp>
        <p:pic>
          <p:nvPicPr>
            <p:cNvPr id="14351" name="図 51"/>
            <p:cNvPicPr>
              <a:picLocks noChangeAspect="1"/>
            </p:cNvPicPr>
            <p:nvPr/>
          </p:nvPicPr>
          <p:blipFill>
            <a:blip r:embed="rId7" cstate="print"/>
            <a:srcRect/>
            <a:stretch>
              <a:fillRect/>
            </a:stretch>
          </p:blipFill>
          <p:spPr bwMode="auto">
            <a:xfrm>
              <a:off x="228600" y="152400"/>
              <a:ext cx="1604963" cy="2286000"/>
            </a:xfrm>
            <a:prstGeom prst="rect">
              <a:avLst/>
            </a:prstGeom>
            <a:noFill/>
            <a:ln w="9525">
              <a:noFill/>
              <a:miter lim="800000"/>
              <a:headEnd/>
              <a:tailEnd/>
            </a:ln>
          </p:spPr>
        </p:pic>
        <p:pic>
          <p:nvPicPr>
            <p:cNvPr id="14352" name="Picture 2"/>
            <p:cNvPicPr>
              <a:picLocks noChangeAspect="1" noChangeArrowheads="1"/>
            </p:cNvPicPr>
            <p:nvPr/>
          </p:nvPicPr>
          <p:blipFill>
            <a:blip r:embed="rId8" cstate="print"/>
            <a:srcRect/>
            <a:stretch>
              <a:fillRect/>
            </a:stretch>
          </p:blipFill>
          <p:spPr bwMode="auto">
            <a:xfrm>
              <a:off x="7559675" y="1714500"/>
              <a:ext cx="1209675" cy="952500"/>
            </a:xfrm>
            <a:prstGeom prst="rect">
              <a:avLst/>
            </a:prstGeom>
            <a:noFill/>
            <a:ln w="9525">
              <a:noFill/>
              <a:miter lim="800000"/>
              <a:headEnd/>
              <a:tailEnd/>
            </a:ln>
          </p:spPr>
        </p:pic>
        <p:cxnSp>
          <p:nvCxnSpPr>
            <p:cNvPr id="24" name="直線矢印コネクタ 23"/>
            <p:cNvCxnSpPr>
              <a:cxnSpLocks noChangeShapeType="1"/>
            </p:cNvCxnSpPr>
            <p:nvPr/>
          </p:nvCxnSpPr>
          <p:spPr bwMode="auto">
            <a:xfrm rot="16200000" flipH="1">
              <a:off x="657225" y="2089150"/>
              <a:ext cx="1676400" cy="0"/>
            </a:xfrm>
            <a:prstGeom prst="straightConnector1">
              <a:avLst/>
            </a:prstGeom>
            <a:noFill/>
            <a:ln w="19050" cap="flat" cmpd="sng" algn="ctr">
              <a:solidFill>
                <a:schemeClr val="accent5">
                  <a:lumMod val="60000"/>
                  <a:lumOff val="40000"/>
                </a:schemeClr>
              </a:solidFill>
              <a:prstDash val="solid"/>
              <a:round/>
              <a:headEnd type="arrow" w="med" len="med"/>
              <a:tailEnd type="arrow" w="med" len="med"/>
            </a:ln>
            <a:effectLst/>
          </p:spPr>
        </p:cxnSp>
        <p:pic>
          <p:nvPicPr>
            <p:cNvPr id="14354" name="Picture 330" descr="OHO_TiN_After"/>
            <p:cNvPicPr>
              <a:picLocks noChangeAspect="1" noChangeArrowheads="1"/>
            </p:cNvPicPr>
            <p:nvPr/>
          </p:nvPicPr>
          <p:blipFill>
            <a:blip r:embed="rId9" cstate="print">
              <a:lum contrast="-18000"/>
            </a:blip>
            <a:srcRect b="8067"/>
            <a:stretch>
              <a:fillRect/>
            </a:stretch>
          </p:blipFill>
          <p:spPr bwMode="auto">
            <a:xfrm>
              <a:off x="2103438" y="5653088"/>
              <a:ext cx="1363662" cy="1019175"/>
            </a:xfrm>
            <a:prstGeom prst="rect">
              <a:avLst/>
            </a:prstGeom>
            <a:noFill/>
            <a:ln w="9525">
              <a:noFill/>
              <a:miter lim="800000"/>
              <a:headEnd/>
              <a:tailEnd/>
            </a:ln>
          </p:spPr>
        </p:pic>
        <p:pic>
          <p:nvPicPr>
            <p:cNvPr id="14355" name="Picture 33" descr="&#10;ARES のコピー                                                  0004FF1BMacintosh HD                   C12DDCCD:"/>
            <p:cNvPicPr>
              <a:picLocks noChangeAspect="1" noChangeArrowheads="1"/>
            </p:cNvPicPr>
            <p:nvPr/>
          </p:nvPicPr>
          <p:blipFill>
            <a:blip r:embed="rId10" cstate="print"/>
            <a:srcRect/>
            <a:stretch>
              <a:fillRect/>
            </a:stretch>
          </p:blipFill>
          <p:spPr bwMode="auto">
            <a:xfrm>
              <a:off x="7480300" y="2743200"/>
              <a:ext cx="1449388" cy="2044700"/>
            </a:xfrm>
            <a:prstGeom prst="rect">
              <a:avLst/>
            </a:prstGeom>
            <a:noFill/>
            <a:ln w="9525">
              <a:noFill/>
              <a:miter lim="800000"/>
              <a:headEnd/>
              <a:tailEnd/>
            </a:ln>
          </p:spPr>
        </p:pic>
        <p:sp>
          <p:nvSpPr>
            <p:cNvPr id="14356" name="Text Box 34"/>
            <p:cNvSpPr txBox="1">
              <a:spLocks noChangeArrowheads="1"/>
            </p:cNvSpPr>
            <p:nvPr/>
          </p:nvSpPr>
          <p:spPr bwMode="auto">
            <a:xfrm>
              <a:off x="2476501" y="4241800"/>
              <a:ext cx="1081954" cy="297615"/>
            </a:xfrm>
            <a:prstGeom prst="rect">
              <a:avLst/>
            </a:prstGeom>
            <a:noFill/>
            <a:ln w="9525">
              <a:noFill/>
              <a:miter lim="800000"/>
              <a:headEnd/>
              <a:tailEnd/>
            </a:ln>
          </p:spPr>
          <p:txBody>
            <a:bodyPr wrap="none">
              <a:spAutoFit/>
            </a:bodyPr>
            <a:lstStyle/>
            <a:p>
              <a:r>
                <a:rPr lang="en-US" altLang="ja-JP" sz="1200" dirty="0">
                  <a:latin typeface="Helvetica Neue"/>
                </a:rPr>
                <a:t>Damping ring</a:t>
              </a:r>
            </a:p>
          </p:txBody>
        </p:sp>
        <p:sp>
          <p:nvSpPr>
            <p:cNvPr id="14357" name="Line 35"/>
            <p:cNvSpPr>
              <a:spLocks noChangeShapeType="1"/>
            </p:cNvSpPr>
            <p:nvPr/>
          </p:nvSpPr>
          <p:spPr bwMode="auto">
            <a:xfrm flipH="1">
              <a:off x="2552700" y="4495800"/>
              <a:ext cx="838200" cy="0"/>
            </a:xfrm>
            <a:prstGeom prst="line">
              <a:avLst/>
            </a:prstGeom>
            <a:noFill/>
            <a:ln w="28575">
              <a:solidFill>
                <a:srgbClr val="B80000"/>
              </a:solidFill>
              <a:round/>
              <a:headEnd type="triangle" w="sm" len="sm"/>
              <a:tailEnd type="none" w="sm" len="sm"/>
            </a:ln>
          </p:spPr>
          <p:txBody>
            <a:bodyPr wrap="none" anchor="ctr"/>
            <a:lstStyle/>
            <a:p>
              <a:endParaRPr lang="ja-JP" altLang="en-US"/>
            </a:p>
          </p:txBody>
        </p:sp>
        <p:sp>
          <p:nvSpPr>
            <p:cNvPr id="14358" name="Line 36"/>
            <p:cNvSpPr>
              <a:spLocks noChangeShapeType="1"/>
            </p:cNvSpPr>
            <p:nvPr/>
          </p:nvSpPr>
          <p:spPr bwMode="auto">
            <a:xfrm flipH="1">
              <a:off x="4305300" y="4724400"/>
              <a:ext cx="228600" cy="381000"/>
            </a:xfrm>
            <a:prstGeom prst="line">
              <a:avLst/>
            </a:prstGeom>
            <a:noFill/>
            <a:ln w="28575">
              <a:solidFill>
                <a:srgbClr val="B80000"/>
              </a:solidFill>
              <a:round/>
              <a:headEnd type="triangle" w="sm" len="sm"/>
              <a:tailEnd type="none" w="sm" len="sm"/>
            </a:ln>
          </p:spPr>
          <p:txBody>
            <a:bodyPr wrap="none" anchor="ctr"/>
            <a:lstStyle/>
            <a:p>
              <a:endParaRPr lang="ja-JP" altLang="en-US"/>
            </a:p>
          </p:txBody>
        </p:sp>
        <p:sp>
          <p:nvSpPr>
            <p:cNvPr id="14359" name="Text Box 37"/>
            <p:cNvSpPr txBox="1">
              <a:spLocks noChangeArrowheads="1"/>
            </p:cNvSpPr>
            <p:nvPr/>
          </p:nvSpPr>
          <p:spPr bwMode="auto">
            <a:xfrm>
              <a:off x="3462338" y="5105400"/>
              <a:ext cx="1503919" cy="297615"/>
            </a:xfrm>
            <a:prstGeom prst="rect">
              <a:avLst/>
            </a:prstGeom>
            <a:noFill/>
            <a:ln w="9525">
              <a:noFill/>
              <a:miter lim="800000"/>
              <a:headEnd/>
              <a:tailEnd/>
            </a:ln>
          </p:spPr>
          <p:txBody>
            <a:bodyPr wrap="none">
              <a:spAutoFit/>
            </a:bodyPr>
            <a:lstStyle/>
            <a:p>
              <a:r>
                <a:rPr lang="en-US" altLang="ja-JP" sz="1200" dirty="0">
                  <a:latin typeface="Helvetica Neue"/>
                </a:rPr>
                <a:t>Low emittance gun</a:t>
              </a:r>
            </a:p>
          </p:txBody>
        </p:sp>
        <p:sp>
          <p:nvSpPr>
            <p:cNvPr id="14360" name="Line 38"/>
            <p:cNvSpPr>
              <a:spLocks noChangeShapeType="1"/>
            </p:cNvSpPr>
            <p:nvPr/>
          </p:nvSpPr>
          <p:spPr bwMode="auto">
            <a:xfrm flipH="1">
              <a:off x="3619500" y="5105400"/>
              <a:ext cx="685800" cy="0"/>
            </a:xfrm>
            <a:prstGeom prst="line">
              <a:avLst/>
            </a:prstGeom>
            <a:noFill/>
            <a:ln w="28575">
              <a:solidFill>
                <a:srgbClr val="B80000"/>
              </a:solidFill>
              <a:round/>
              <a:headEnd type="none" w="sm" len="sm"/>
              <a:tailEnd type="none" w="sm" len="sm"/>
            </a:ln>
          </p:spPr>
          <p:txBody>
            <a:bodyPr wrap="none" anchor="ctr"/>
            <a:lstStyle/>
            <a:p>
              <a:endParaRPr lang="ja-JP" altLang="en-US"/>
            </a:p>
          </p:txBody>
        </p:sp>
        <p:sp>
          <p:nvSpPr>
            <p:cNvPr id="14361" name="Text Box 39"/>
            <p:cNvSpPr txBox="1">
              <a:spLocks noChangeArrowheads="1"/>
            </p:cNvSpPr>
            <p:nvPr/>
          </p:nvSpPr>
          <p:spPr bwMode="auto">
            <a:xfrm>
              <a:off x="5524500" y="4076700"/>
              <a:ext cx="1077913" cy="244475"/>
            </a:xfrm>
            <a:prstGeom prst="rect">
              <a:avLst/>
            </a:prstGeom>
            <a:noFill/>
            <a:ln w="9525">
              <a:noFill/>
              <a:miter lim="800000"/>
              <a:headEnd/>
              <a:tailEnd/>
            </a:ln>
          </p:spPr>
          <p:txBody>
            <a:bodyPr wrap="none">
              <a:spAutoFit/>
            </a:bodyPr>
            <a:lstStyle/>
            <a:p>
              <a:r>
                <a:rPr lang="en-US" altLang="ja-JP" sz="1000">
                  <a:latin typeface="Helvetica Neue"/>
                </a:rPr>
                <a:t>Positron source</a:t>
              </a:r>
            </a:p>
          </p:txBody>
        </p:sp>
        <p:sp>
          <p:nvSpPr>
            <p:cNvPr id="14362" name="Line 40"/>
            <p:cNvSpPr>
              <a:spLocks noChangeShapeType="1"/>
            </p:cNvSpPr>
            <p:nvPr/>
          </p:nvSpPr>
          <p:spPr bwMode="auto">
            <a:xfrm>
              <a:off x="5524500" y="4321175"/>
              <a:ext cx="1143000" cy="0"/>
            </a:xfrm>
            <a:prstGeom prst="line">
              <a:avLst/>
            </a:prstGeom>
            <a:noFill/>
            <a:ln w="28575">
              <a:solidFill>
                <a:srgbClr val="B80000"/>
              </a:solidFill>
              <a:round/>
              <a:headEnd type="triangle" w="sm" len="sm"/>
              <a:tailEnd type="none" w="sm" len="sm"/>
            </a:ln>
          </p:spPr>
          <p:txBody>
            <a:bodyPr wrap="none" anchor="ctr"/>
            <a:lstStyle/>
            <a:p>
              <a:endParaRPr lang="ja-JP" altLang="en-US"/>
            </a:p>
          </p:txBody>
        </p:sp>
        <p:sp>
          <p:nvSpPr>
            <p:cNvPr id="14363" name="Text Box 41"/>
            <p:cNvSpPr txBox="1">
              <a:spLocks noChangeArrowheads="1"/>
            </p:cNvSpPr>
            <p:nvPr/>
          </p:nvSpPr>
          <p:spPr bwMode="auto">
            <a:xfrm>
              <a:off x="2476500" y="1524000"/>
              <a:ext cx="1076325" cy="396875"/>
            </a:xfrm>
            <a:prstGeom prst="rect">
              <a:avLst/>
            </a:prstGeom>
            <a:noFill/>
            <a:ln w="9525">
              <a:noFill/>
              <a:miter lim="800000"/>
              <a:headEnd/>
              <a:tailEnd/>
            </a:ln>
          </p:spPr>
          <p:txBody>
            <a:bodyPr wrap="none">
              <a:spAutoFit/>
            </a:bodyPr>
            <a:lstStyle/>
            <a:p>
              <a:r>
                <a:rPr lang="en-US" altLang="ja-JP" sz="1000">
                  <a:latin typeface="Helvetica Neue"/>
                </a:rPr>
                <a:t>New beam pipe</a:t>
              </a:r>
            </a:p>
            <a:p>
              <a:r>
                <a:rPr lang="en-US" altLang="ja-JP" sz="1000">
                  <a:latin typeface="Helvetica Neue"/>
                </a:rPr>
                <a:t>&amp; bellows</a:t>
              </a:r>
            </a:p>
          </p:txBody>
        </p:sp>
        <p:sp>
          <p:nvSpPr>
            <p:cNvPr id="14364" name="Line 42"/>
            <p:cNvSpPr>
              <a:spLocks noChangeShapeType="1"/>
            </p:cNvSpPr>
            <p:nvPr/>
          </p:nvSpPr>
          <p:spPr bwMode="auto">
            <a:xfrm>
              <a:off x="2476500" y="1905000"/>
              <a:ext cx="990600" cy="0"/>
            </a:xfrm>
            <a:prstGeom prst="line">
              <a:avLst/>
            </a:prstGeom>
            <a:noFill/>
            <a:ln w="28575">
              <a:solidFill>
                <a:srgbClr val="B80000"/>
              </a:solidFill>
              <a:round/>
              <a:headEnd type="triangle" w="sm" len="sm"/>
              <a:tailEnd type="none" w="sm" len="sm"/>
            </a:ln>
          </p:spPr>
          <p:txBody>
            <a:bodyPr wrap="none" anchor="ctr"/>
            <a:lstStyle/>
            <a:p>
              <a:endParaRPr lang="ja-JP" altLang="en-US"/>
            </a:p>
          </p:txBody>
        </p:sp>
        <p:sp>
          <p:nvSpPr>
            <p:cNvPr id="14365" name="Text Box 43"/>
            <p:cNvSpPr txBox="1">
              <a:spLocks noChangeArrowheads="1"/>
            </p:cNvSpPr>
            <p:nvPr/>
          </p:nvSpPr>
          <p:spPr bwMode="auto">
            <a:xfrm>
              <a:off x="6972300" y="-410654"/>
              <a:ext cx="1748163" cy="562161"/>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ja-JP" sz="2800" dirty="0">
                  <a:solidFill>
                    <a:schemeClr val="accent4"/>
                  </a:solidFill>
                  <a:latin typeface="Helvetica Neue"/>
                </a:rPr>
                <a:t>Belle II</a:t>
              </a:r>
            </a:p>
          </p:txBody>
        </p:sp>
        <p:sp>
          <p:nvSpPr>
            <p:cNvPr id="14366" name="Line 44"/>
            <p:cNvSpPr>
              <a:spLocks noChangeShapeType="1"/>
            </p:cNvSpPr>
            <p:nvPr/>
          </p:nvSpPr>
          <p:spPr bwMode="auto">
            <a:xfrm flipV="1">
              <a:off x="6210300" y="152400"/>
              <a:ext cx="762000" cy="685800"/>
            </a:xfrm>
            <a:prstGeom prst="line">
              <a:avLst/>
            </a:prstGeom>
            <a:noFill/>
            <a:ln w="28575">
              <a:solidFill>
                <a:schemeClr val="accent4"/>
              </a:solidFill>
              <a:round/>
              <a:headEnd type="triangle" w="sm" len="sm"/>
              <a:tailEnd type="none" w="sm" len="sm"/>
            </a:ln>
          </p:spPr>
          <p:txBody>
            <a:bodyPr wrap="none" anchor="ctr"/>
            <a:lstStyle/>
            <a:p>
              <a:endParaRPr lang="ja-JP" altLang="en-US"/>
            </a:p>
          </p:txBody>
        </p:sp>
        <p:sp>
          <p:nvSpPr>
            <p:cNvPr id="14367" name="Text Box 45"/>
            <p:cNvSpPr txBox="1">
              <a:spLocks noChangeArrowheads="1"/>
            </p:cNvSpPr>
            <p:nvPr/>
          </p:nvSpPr>
          <p:spPr bwMode="auto">
            <a:xfrm>
              <a:off x="6591300" y="898525"/>
              <a:ext cx="596900" cy="244475"/>
            </a:xfrm>
            <a:prstGeom prst="rect">
              <a:avLst/>
            </a:prstGeom>
            <a:noFill/>
            <a:ln w="9525">
              <a:noFill/>
              <a:miter lim="800000"/>
              <a:headEnd/>
              <a:tailEnd/>
            </a:ln>
          </p:spPr>
          <p:txBody>
            <a:bodyPr wrap="none">
              <a:spAutoFit/>
            </a:bodyPr>
            <a:lstStyle/>
            <a:p>
              <a:r>
                <a:rPr lang="en-US" altLang="ja-JP" sz="1000">
                  <a:latin typeface="Helvetica Neue"/>
                </a:rPr>
                <a:t>New IR</a:t>
              </a:r>
            </a:p>
          </p:txBody>
        </p:sp>
        <p:sp>
          <p:nvSpPr>
            <p:cNvPr id="14368" name="Line 46"/>
            <p:cNvSpPr>
              <a:spLocks noChangeShapeType="1"/>
            </p:cNvSpPr>
            <p:nvPr/>
          </p:nvSpPr>
          <p:spPr bwMode="auto">
            <a:xfrm flipV="1">
              <a:off x="6396038" y="1143000"/>
              <a:ext cx="762000" cy="0"/>
            </a:xfrm>
            <a:prstGeom prst="line">
              <a:avLst/>
            </a:prstGeom>
            <a:noFill/>
            <a:ln w="28575">
              <a:solidFill>
                <a:srgbClr val="B80000"/>
              </a:solidFill>
              <a:round/>
              <a:headEnd type="triangle" w="sm" len="sm"/>
              <a:tailEnd type="none" w="sm" len="sm"/>
            </a:ln>
          </p:spPr>
          <p:txBody>
            <a:bodyPr wrap="none" anchor="ctr"/>
            <a:lstStyle/>
            <a:p>
              <a:endParaRPr lang="ja-JP" altLang="en-US"/>
            </a:p>
          </p:txBody>
        </p:sp>
        <p:sp>
          <p:nvSpPr>
            <p:cNvPr id="14369" name="Line 47"/>
            <p:cNvSpPr>
              <a:spLocks noChangeShapeType="1"/>
            </p:cNvSpPr>
            <p:nvPr/>
          </p:nvSpPr>
          <p:spPr bwMode="auto">
            <a:xfrm flipH="1">
              <a:off x="2247900" y="990600"/>
              <a:ext cx="533400" cy="304800"/>
            </a:xfrm>
            <a:prstGeom prst="line">
              <a:avLst/>
            </a:prstGeom>
            <a:noFill/>
            <a:ln w="38100">
              <a:solidFill>
                <a:srgbClr val="F7020B"/>
              </a:solidFill>
              <a:round/>
              <a:headEnd/>
              <a:tailEnd type="arrow" w="med" len="med"/>
            </a:ln>
          </p:spPr>
          <p:txBody>
            <a:bodyPr wrap="none" anchor="ctr"/>
            <a:lstStyle/>
            <a:p>
              <a:endParaRPr lang="ja-JP" altLang="en-US"/>
            </a:p>
          </p:txBody>
        </p:sp>
        <p:sp>
          <p:nvSpPr>
            <p:cNvPr id="14370" name="Line 48"/>
            <p:cNvSpPr>
              <a:spLocks noChangeShapeType="1"/>
            </p:cNvSpPr>
            <p:nvPr/>
          </p:nvSpPr>
          <p:spPr bwMode="auto">
            <a:xfrm flipH="1" flipV="1">
              <a:off x="5067300" y="685800"/>
              <a:ext cx="457200" cy="76200"/>
            </a:xfrm>
            <a:prstGeom prst="line">
              <a:avLst/>
            </a:prstGeom>
            <a:noFill/>
            <a:ln w="38100">
              <a:solidFill>
                <a:srgbClr val="F7020B"/>
              </a:solidFill>
              <a:round/>
              <a:headEnd/>
              <a:tailEnd type="arrow" w="med" len="med"/>
            </a:ln>
          </p:spPr>
          <p:txBody>
            <a:bodyPr wrap="none" anchor="ctr"/>
            <a:lstStyle/>
            <a:p>
              <a:endParaRPr lang="ja-JP" altLang="en-US"/>
            </a:p>
          </p:txBody>
        </p:sp>
        <p:sp>
          <p:nvSpPr>
            <p:cNvPr id="14371" name="Line 49"/>
            <p:cNvSpPr>
              <a:spLocks noChangeShapeType="1"/>
            </p:cNvSpPr>
            <p:nvPr/>
          </p:nvSpPr>
          <p:spPr bwMode="auto">
            <a:xfrm flipH="1" flipV="1">
              <a:off x="6210300" y="1447800"/>
              <a:ext cx="381000" cy="228600"/>
            </a:xfrm>
            <a:prstGeom prst="line">
              <a:avLst/>
            </a:prstGeom>
            <a:noFill/>
            <a:ln w="38100">
              <a:solidFill>
                <a:srgbClr val="F7020B"/>
              </a:solidFill>
              <a:round/>
              <a:headEnd/>
              <a:tailEnd type="arrow" w="med" len="med"/>
            </a:ln>
          </p:spPr>
          <p:txBody>
            <a:bodyPr wrap="none" anchor="ctr"/>
            <a:lstStyle/>
            <a:p>
              <a:endParaRPr lang="ja-JP" altLang="en-US"/>
            </a:p>
          </p:txBody>
        </p:sp>
        <p:sp>
          <p:nvSpPr>
            <p:cNvPr id="14372" name="Line 50"/>
            <p:cNvSpPr>
              <a:spLocks noChangeShapeType="1"/>
            </p:cNvSpPr>
            <p:nvPr/>
          </p:nvSpPr>
          <p:spPr bwMode="auto">
            <a:xfrm flipH="1">
              <a:off x="6286500" y="2743200"/>
              <a:ext cx="533400" cy="304800"/>
            </a:xfrm>
            <a:prstGeom prst="line">
              <a:avLst/>
            </a:prstGeom>
            <a:noFill/>
            <a:ln w="38100">
              <a:solidFill>
                <a:srgbClr val="000BF7"/>
              </a:solidFill>
              <a:round/>
              <a:headEnd/>
              <a:tailEnd type="arrow" w="med" len="med"/>
            </a:ln>
          </p:spPr>
          <p:txBody>
            <a:bodyPr wrap="none" anchor="ctr"/>
            <a:lstStyle/>
            <a:p>
              <a:endParaRPr lang="ja-JP" altLang="en-US"/>
            </a:p>
          </p:txBody>
        </p:sp>
        <p:sp>
          <p:nvSpPr>
            <p:cNvPr id="14373" name="Line 51"/>
            <p:cNvSpPr>
              <a:spLocks noChangeShapeType="1"/>
            </p:cNvSpPr>
            <p:nvPr/>
          </p:nvSpPr>
          <p:spPr bwMode="auto">
            <a:xfrm>
              <a:off x="6591300" y="1219200"/>
              <a:ext cx="381000" cy="152400"/>
            </a:xfrm>
            <a:prstGeom prst="line">
              <a:avLst/>
            </a:prstGeom>
            <a:noFill/>
            <a:ln w="38100">
              <a:solidFill>
                <a:srgbClr val="000BF7"/>
              </a:solidFill>
              <a:round/>
              <a:headEnd/>
              <a:tailEnd type="arrow" w="med" len="med"/>
            </a:ln>
          </p:spPr>
          <p:txBody>
            <a:bodyPr wrap="none" anchor="ctr"/>
            <a:lstStyle/>
            <a:p>
              <a:endParaRPr lang="ja-JP" altLang="en-US"/>
            </a:p>
          </p:txBody>
        </p:sp>
        <p:pic>
          <p:nvPicPr>
            <p:cNvPr id="14374" name="Picture 110"/>
            <p:cNvPicPr>
              <a:picLocks noChangeAspect="1" noChangeArrowheads="1"/>
            </p:cNvPicPr>
            <p:nvPr/>
          </p:nvPicPr>
          <p:blipFill>
            <a:blip r:embed="rId11" cstate="print"/>
            <a:srcRect/>
            <a:stretch>
              <a:fillRect/>
            </a:stretch>
          </p:blipFill>
          <p:spPr bwMode="auto">
            <a:xfrm>
              <a:off x="6427788" y="4775200"/>
              <a:ext cx="977900" cy="739775"/>
            </a:xfrm>
            <a:prstGeom prst="rect">
              <a:avLst/>
            </a:prstGeom>
            <a:noFill/>
            <a:ln w="9525">
              <a:noFill/>
              <a:miter lim="800000"/>
              <a:headEnd/>
              <a:tailEnd/>
            </a:ln>
          </p:spPr>
        </p:pic>
        <p:sp>
          <p:nvSpPr>
            <p:cNvPr id="14375" name="テキスト ボックス 46"/>
            <p:cNvSpPr txBox="1">
              <a:spLocks noChangeArrowheads="1"/>
            </p:cNvSpPr>
            <p:nvPr/>
          </p:nvSpPr>
          <p:spPr bwMode="auto">
            <a:xfrm>
              <a:off x="792163" y="5178425"/>
              <a:ext cx="1874837" cy="461963"/>
            </a:xfrm>
            <a:prstGeom prst="rect">
              <a:avLst/>
            </a:prstGeom>
            <a:noFill/>
            <a:ln w="9525">
              <a:noFill/>
              <a:miter lim="800000"/>
              <a:headEnd/>
              <a:tailEnd/>
            </a:ln>
          </p:spPr>
          <p:txBody>
            <a:bodyPr>
              <a:spAutoFit/>
            </a:bodyPr>
            <a:lstStyle/>
            <a:p>
              <a:r>
                <a:rPr lang="en-US" altLang="ja-JP" sz="1200"/>
                <a:t>TiN-coated beam pipe with antechambers</a:t>
              </a:r>
            </a:p>
          </p:txBody>
        </p:sp>
        <p:sp>
          <p:nvSpPr>
            <p:cNvPr id="14376" name="テキスト ボックス 47"/>
            <p:cNvSpPr txBox="1">
              <a:spLocks noChangeArrowheads="1"/>
            </p:cNvSpPr>
            <p:nvPr/>
          </p:nvSpPr>
          <p:spPr bwMode="auto">
            <a:xfrm>
              <a:off x="38100" y="4292600"/>
              <a:ext cx="2189163" cy="461963"/>
            </a:xfrm>
            <a:prstGeom prst="rect">
              <a:avLst/>
            </a:prstGeom>
            <a:noFill/>
            <a:ln w="9525">
              <a:noFill/>
              <a:miter lim="800000"/>
              <a:headEnd/>
              <a:tailEnd/>
            </a:ln>
          </p:spPr>
          <p:txBody>
            <a:bodyPr>
              <a:spAutoFit/>
            </a:bodyPr>
            <a:lstStyle/>
            <a:p>
              <a:r>
                <a:rPr lang="en-US" altLang="ja-JP" sz="1200" dirty="0"/>
                <a:t>Redesign the lattices of HER &amp; LER to squeeze the emittance </a:t>
              </a:r>
            </a:p>
          </p:txBody>
        </p:sp>
        <p:sp>
          <p:nvSpPr>
            <p:cNvPr id="14377" name="テキスト ボックス 48"/>
            <p:cNvSpPr txBox="1">
              <a:spLocks noChangeArrowheads="1"/>
            </p:cNvSpPr>
            <p:nvPr/>
          </p:nvSpPr>
          <p:spPr bwMode="auto">
            <a:xfrm>
              <a:off x="5529263" y="3267075"/>
              <a:ext cx="1912937" cy="461963"/>
            </a:xfrm>
            <a:prstGeom prst="rect">
              <a:avLst/>
            </a:prstGeom>
            <a:noFill/>
            <a:ln w="9525">
              <a:noFill/>
              <a:miter lim="800000"/>
              <a:headEnd/>
              <a:tailEnd/>
            </a:ln>
          </p:spPr>
          <p:txBody>
            <a:bodyPr>
              <a:spAutoFit/>
            </a:bodyPr>
            <a:lstStyle/>
            <a:p>
              <a:r>
                <a:rPr lang="en-US" altLang="ja-JP" sz="1200"/>
                <a:t>Add / modify RF systems for higher beam current</a:t>
              </a:r>
            </a:p>
          </p:txBody>
        </p:sp>
        <p:sp>
          <p:nvSpPr>
            <p:cNvPr id="14378" name="テキスト ボックス 49"/>
            <p:cNvSpPr txBox="1">
              <a:spLocks noChangeArrowheads="1"/>
            </p:cNvSpPr>
            <p:nvPr/>
          </p:nvSpPr>
          <p:spPr bwMode="auto">
            <a:xfrm>
              <a:off x="5638800" y="4324350"/>
              <a:ext cx="1790700" cy="461963"/>
            </a:xfrm>
            <a:prstGeom prst="rect">
              <a:avLst/>
            </a:prstGeom>
            <a:noFill/>
            <a:ln w="9525">
              <a:noFill/>
              <a:miter lim="800000"/>
              <a:headEnd/>
              <a:tailEnd/>
            </a:ln>
          </p:spPr>
          <p:txBody>
            <a:bodyPr>
              <a:spAutoFit/>
            </a:bodyPr>
            <a:lstStyle/>
            <a:p>
              <a:r>
                <a:rPr lang="en-US" altLang="ja-JP" sz="1200"/>
                <a:t>New positron target / capture section</a:t>
              </a:r>
            </a:p>
          </p:txBody>
        </p:sp>
        <p:sp>
          <p:nvSpPr>
            <p:cNvPr id="14379" name="テキスト ボックス 50"/>
            <p:cNvSpPr txBox="1">
              <a:spLocks noChangeArrowheads="1"/>
            </p:cNvSpPr>
            <p:nvPr/>
          </p:nvSpPr>
          <p:spPr bwMode="auto">
            <a:xfrm>
              <a:off x="7240588" y="1066800"/>
              <a:ext cx="1836737" cy="646113"/>
            </a:xfrm>
            <a:prstGeom prst="rect">
              <a:avLst/>
            </a:prstGeom>
            <a:noFill/>
            <a:ln w="9525">
              <a:noFill/>
              <a:miter lim="800000"/>
              <a:headEnd/>
              <a:tailEnd/>
            </a:ln>
          </p:spPr>
          <p:txBody>
            <a:bodyPr>
              <a:spAutoFit/>
            </a:bodyPr>
            <a:lstStyle/>
            <a:p>
              <a:r>
                <a:rPr lang="en-US" altLang="ja-JP" sz="1200"/>
                <a:t>New superconducting /permanent final focusing quads near the IP</a:t>
              </a:r>
            </a:p>
          </p:txBody>
        </p:sp>
        <p:sp>
          <p:nvSpPr>
            <p:cNvPr id="14380" name="テキスト ボックス 51"/>
            <p:cNvSpPr txBox="1">
              <a:spLocks noChangeArrowheads="1"/>
            </p:cNvSpPr>
            <p:nvPr/>
          </p:nvSpPr>
          <p:spPr bwMode="auto">
            <a:xfrm>
              <a:off x="3536950" y="5334000"/>
              <a:ext cx="1771650" cy="496025"/>
            </a:xfrm>
            <a:prstGeom prst="rect">
              <a:avLst/>
            </a:prstGeom>
            <a:noFill/>
            <a:ln w="9525">
              <a:noFill/>
              <a:miter lim="800000"/>
              <a:headEnd/>
              <a:tailEnd/>
            </a:ln>
          </p:spPr>
          <p:txBody>
            <a:bodyPr>
              <a:spAutoFit/>
            </a:bodyPr>
            <a:lstStyle/>
            <a:p>
              <a:r>
                <a:rPr lang="en-US" altLang="ja-JP" sz="1200" dirty="0"/>
                <a:t>Low emittance electrons to inject</a:t>
              </a:r>
            </a:p>
          </p:txBody>
        </p:sp>
        <p:sp>
          <p:nvSpPr>
            <p:cNvPr id="14381" name="テキスト ボックス 52"/>
            <p:cNvSpPr txBox="1">
              <a:spLocks noChangeArrowheads="1"/>
            </p:cNvSpPr>
            <p:nvPr/>
          </p:nvSpPr>
          <p:spPr bwMode="auto">
            <a:xfrm>
              <a:off x="2708275" y="3789363"/>
              <a:ext cx="1771650" cy="461962"/>
            </a:xfrm>
            <a:prstGeom prst="rect">
              <a:avLst/>
            </a:prstGeom>
            <a:noFill/>
            <a:ln w="9525">
              <a:noFill/>
              <a:miter lim="800000"/>
              <a:headEnd/>
              <a:tailEnd/>
            </a:ln>
          </p:spPr>
          <p:txBody>
            <a:bodyPr>
              <a:spAutoFit/>
            </a:bodyPr>
            <a:lstStyle/>
            <a:p>
              <a:r>
                <a:rPr lang="en-US" altLang="ja-JP" sz="1200" dirty="0"/>
                <a:t>Low emittance positrons to inject</a:t>
              </a:r>
            </a:p>
          </p:txBody>
        </p:sp>
        <p:sp>
          <p:nvSpPr>
            <p:cNvPr id="14382" name="テキスト ボックス 45"/>
            <p:cNvSpPr txBox="1">
              <a:spLocks noChangeArrowheads="1"/>
            </p:cNvSpPr>
            <p:nvPr/>
          </p:nvSpPr>
          <p:spPr bwMode="auto">
            <a:xfrm>
              <a:off x="-20638" y="2427288"/>
              <a:ext cx="1766888" cy="460375"/>
            </a:xfrm>
            <a:prstGeom prst="rect">
              <a:avLst/>
            </a:prstGeom>
            <a:noFill/>
            <a:ln w="9525">
              <a:noFill/>
              <a:miter lim="800000"/>
              <a:headEnd/>
              <a:tailEnd/>
            </a:ln>
          </p:spPr>
          <p:txBody>
            <a:bodyPr>
              <a:spAutoFit/>
            </a:bodyPr>
            <a:lstStyle/>
            <a:p>
              <a:r>
                <a:rPr lang="en-US" altLang="ja-JP" sz="1200"/>
                <a:t>Replace short  dipoles with longer ones (LER)</a:t>
              </a:r>
            </a:p>
          </p:txBody>
        </p:sp>
        <p:grpSp>
          <p:nvGrpSpPr>
            <p:cNvPr id="4" name="図形グループ 71"/>
            <p:cNvGrpSpPr>
              <a:grpSpLocks/>
            </p:cNvGrpSpPr>
            <p:nvPr/>
          </p:nvGrpSpPr>
          <p:grpSpPr bwMode="auto">
            <a:xfrm>
              <a:off x="184150" y="2927350"/>
              <a:ext cx="2405063" cy="1273175"/>
              <a:chOff x="184906" y="2927590"/>
              <a:chExt cx="2404238" cy="1272404"/>
            </a:xfrm>
          </p:grpSpPr>
          <p:pic>
            <p:nvPicPr>
              <p:cNvPr id="14384" name="図 67"/>
              <p:cNvPicPr>
                <a:picLocks/>
              </p:cNvPicPr>
              <p:nvPr/>
            </p:nvPicPr>
            <p:blipFill>
              <a:blip r:embed="rId12" cstate="print"/>
              <a:srcRect/>
              <a:stretch>
                <a:fillRect/>
              </a:stretch>
            </p:blipFill>
            <p:spPr bwMode="auto">
              <a:xfrm>
                <a:off x="184906" y="3666554"/>
                <a:ext cx="2404238" cy="533440"/>
              </a:xfrm>
              <a:prstGeom prst="rect">
                <a:avLst/>
              </a:prstGeom>
              <a:noFill/>
              <a:ln w="9525">
                <a:noFill/>
                <a:miter lim="800000"/>
                <a:headEnd/>
                <a:tailEnd/>
              </a:ln>
            </p:spPr>
          </p:pic>
          <p:pic>
            <p:nvPicPr>
              <p:cNvPr id="14385" name="図 68"/>
              <p:cNvPicPr>
                <a:picLocks/>
              </p:cNvPicPr>
              <p:nvPr/>
            </p:nvPicPr>
            <p:blipFill>
              <a:blip r:embed="rId13" cstate="print"/>
              <a:srcRect/>
              <a:stretch>
                <a:fillRect/>
              </a:stretch>
            </p:blipFill>
            <p:spPr bwMode="auto">
              <a:xfrm>
                <a:off x="211208" y="2927590"/>
                <a:ext cx="2362164" cy="510900"/>
              </a:xfrm>
              <a:prstGeom prst="rect">
                <a:avLst/>
              </a:prstGeom>
              <a:noFill/>
              <a:ln w="9525">
                <a:noFill/>
                <a:miter lim="800000"/>
                <a:headEnd/>
                <a:tailEnd/>
              </a:ln>
            </p:spPr>
          </p:pic>
          <p:sp>
            <p:nvSpPr>
              <p:cNvPr id="70" name="下矢印 69"/>
              <p:cNvSpPr/>
              <p:nvPr/>
            </p:nvSpPr>
            <p:spPr>
              <a:xfrm>
                <a:off x="1211667" y="3443216"/>
                <a:ext cx="365000" cy="217355"/>
              </a:xfrm>
              <a:prstGeom prst="downArrow">
                <a:avLst/>
              </a:prstGeom>
              <a:solidFill>
                <a:srgbClr val="CCFFCC"/>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grpSp>
      <p:sp>
        <p:nvSpPr>
          <p:cNvPr id="56" name="タイトル 55"/>
          <p:cNvSpPr>
            <a:spLocks noGrp="1"/>
          </p:cNvSpPr>
          <p:nvPr>
            <p:ph type="title"/>
          </p:nvPr>
        </p:nvSpPr>
        <p:spPr>
          <a:xfrm>
            <a:off x="457200" y="-24"/>
            <a:ext cx="6203032" cy="785818"/>
          </a:xfrm>
        </p:spPr>
        <p:txBody>
          <a:bodyPr>
            <a:normAutofit/>
          </a:bodyPr>
          <a:lstStyle/>
          <a:p>
            <a:r>
              <a:rPr kumimoji="1" lang="en-US" altLang="ja-JP" dirty="0" smtClean="0"/>
              <a:t>What’s new </a:t>
            </a:r>
            <a:r>
              <a:rPr lang="en-US" altLang="ja-JP" dirty="0" smtClean="0"/>
              <a:t>at </a:t>
            </a:r>
            <a:r>
              <a:rPr kumimoji="1" lang="en-US" altLang="ja-JP" dirty="0" smtClean="0"/>
              <a:t>SuperKEKB</a:t>
            </a:r>
            <a:endParaRPr kumimoji="1" lang="ja-JP" altLang="en-US" dirty="0"/>
          </a:p>
        </p:txBody>
      </p:sp>
    </p:spTree>
    <p:extLst>
      <p:ext uri="{BB962C8B-B14F-4D97-AF65-F5344CB8AC3E}">
        <p14:creationId xmlns:p14="http://schemas.microsoft.com/office/powerpoint/2010/main" val="27957770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0"/>
            <a:ext cx="7686700" cy="785818"/>
          </a:xfrm>
        </p:spPr>
        <p:txBody>
          <a:bodyPr>
            <a:normAutofit/>
          </a:bodyPr>
          <a:lstStyle/>
          <a:p>
            <a:r>
              <a:rPr lang="en-US" altLang="ja-JP" dirty="0" smtClean="0"/>
              <a:t>Major Items to Upgrade</a:t>
            </a:r>
            <a:endParaRPr kumimoji="1" lang="ja-JP" altLang="en-US" sz="4000" dirty="0"/>
          </a:p>
        </p:txBody>
      </p:sp>
      <p:sp>
        <p:nvSpPr>
          <p:cNvPr id="3" name="コンテンツ プレースホルダ 2"/>
          <p:cNvSpPr txBox="1">
            <a:spLocks/>
          </p:cNvSpPr>
          <p:nvPr/>
        </p:nvSpPr>
        <p:spPr>
          <a:xfrm>
            <a:off x="0" y="764704"/>
            <a:ext cx="9144000" cy="5691032"/>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
                <a:schemeClr val="accent1">
                  <a:shade val="75000"/>
                </a:schemeClr>
              </a:buClr>
              <a:buSzPct val="60000"/>
              <a:buFont typeface="Wingdings"/>
              <a:buChar char="u"/>
              <a:tabLst/>
              <a:defRPr/>
            </a:pPr>
            <a:r>
              <a:rPr lang="en-US" altLang="ja-JP" dirty="0"/>
              <a:t>Rebuild IR</a:t>
            </a:r>
          </a:p>
          <a:p>
            <a:pPr marL="342900" marR="0" lvl="0" indent="-342900" algn="l" defTabSz="914400" rtl="0" eaLnBrk="1" fontAlgn="auto" latinLnBrk="0" hangingPunct="1">
              <a:lnSpc>
                <a:spcPct val="100000"/>
              </a:lnSpc>
              <a:spcBef>
                <a:spcPct val="20000"/>
              </a:spcBef>
              <a:spcAft>
                <a:spcPts val="0"/>
              </a:spcAft>
              <a:buClr>
                <a:schemeClr val="accent1">
                  <a:shade val="75000"/>
                </a:schemeClr>
              </a:buClr>
              <a:buSzPct val="60000"/>
              <a:buFont typeface="Wingdings"/>
              <a:buChar char="u"/>
              <a:tabLst/>
              <a:defRPr/>
            </a:pPr>
            <a:r>
              <a:rPr lang="en-US" altLang="ja-JP" dirty="0"/>
              <a:t>Optics improvements:</a:t>
            </a:r>
          </a:p>
          <a:p>
            <a:pPr marL="800100" lvl="1" indent="-342900">
              <a:spcBef>
                <a:spcPct val="20000"/>
              </a:spcBef>
              <a:buClr>
                <a:schemeClr val="accent1">
                  <a:shade val="75000"/>
                </a:schemeClr>
              </a:buClr>
              <a:buSzPct val="60000"/>
              <a:buFont typeface="Wingdings"/>
              <a:buChar char="u"/>
              <a:defRPr/>
            </a:pPr>
            <a:r>
              <a:rPr lang="en-US" altLang="ja-JP" dirty="0"/>
              <a:t>Tsukuba straight section</a:t>
            </a:r>
          </a:p>
          <a:p>
            <a:pPr marL="800100" lvl="1" indent="-342900">
              <a:spcBef>
                <a:spcPct val="20000"/>
              </a:spcBef>
              <a:buClr>
                <a:schemeClr val="accent1">
                  <a:shade val="75000"/>
                </a:schemeClr>
              </a:buClr>
              <a:buSzPct val="60000"/>
              <a:buFont typeface="Wingdings"/>
              <a:buChar char="u"/>
              <a:defRPr/>
            </a:pPr>
            <a:r>
              <a:rPr lang="en-US" altLang="ja-JP" dirty="0"/>
              <a:t>Arcs</a:t>
            </a:r>
          </a:p>
          <a:p>
            <a:pPr marL="800100" lvl="1" indent="-342900">
              <a:spcBef>
                <a:spcPct val="20000"/>
              </a:spcBef>
              <a:buClr>
                <a:schemeClr val="accent1">
                  <a:shade val="75000"/>
                </a:schemeClr>
              </a:buClr>
              <a:buSzPct val="60000"/>
              <a:buFont typeface="Wingdings"/>
              <a:buChar char="u"/>
              <a:defRPr/>
            </a:pPr>
            <a:r>
              <a:rPr lang="en-US" altLang="ja-JP" dirty="0"/>
              <a:t>Wiggler sections</a:t>
            </a:r>
          </a:p>
          <a:p>
            <a:pPr marL="342900" marR="0" lvl="0" indent="-342900" algn="l" defTabSz="914400" rtl="0" eaLnBrk="1" fontAlgn="auto" latinLnBrk="0" hangingPunct="1">
              <a:lnSpc>
                <a:spcPct val="100000"/>
              </a:lnSpc>
              <a:spcBef>
                <a:spcPct val="20000"/>
              </a:spcBef>
              <a:spcAft>
                <a:spcPts val="0"/>
              </a:spcAft>
              <a:buClr>
                <a:schemeClr val="accent1">
                  <a:shade val="75000"/>
                </a:schemeClr>
              </a:buClr>
              <a:buSzPct val="60000"/>
              <a:buFont typeface="Wingdings"/>
              <a:buChar char="u"/>
              <a:tabLst/>
              <a:defRPr/>
            </a:pPr>
            <a:r>
              <a:rPr lang="en-US" altLang="ja-JP" dirty="0"/>
              <a:t>Magnets</a:t>
            </a:r>
          </a:p>
          <a:p>
            <a:pPr marL="800100" lvl="1" indent="-342900">
              <a:spcBef>
                <a:spcPct val="20000"/>
              </a:spcBef>
              <a:buClr>
                <a:schemeClr val="accent1">
                  <a:shade val="75000"/>
                </a:schemeClr>
              </a:buClr>
              <a:buSzPct val="60000"/>
              <a:buFont typeface="Wingdings"/>
              <a:buChar char="u"/>
              <a:defRPr/>
            </a:pPr>
            <a:r>
              <a:rPr lang="en-US" altLang="ja-JP" dirty="0"/>
              <a:t>Build or rearrange many magnets</a:t>
            </a:r>
          </a:p>
          <a:p>
            <a:pPr marL="800100" lvl="1" indent="-342900">
              <a:spcBef>
                <a:spcPct val="20000"/>
              </a:spcBef>
              <a:buClr>
                <a:schemeClr val="accent1">
                  <a:shade val="75000"/>
                </a:schemeClr>
              </a:buClr>
              <a:buSzPct val="60000"/>
              <a:buFont typeface="Wingdings"/>
              <a:buChar char="u"/>
              <a:defRPr/>
            </a:pPr>
            <a:r>
              <a:rPr lang="en-US" altLang="ja-JP" dirty="0"/>
              <a:t>Survey and alignment</a:t>
            </a:r>
          </a:p>
          <a:p>
            <a:pPr marL="342900" marR="0" lvl="0" indent="-342900" algn="l" defTabSz="914400" rtl="0" eaLnBrk="1" fontAlgn="auto" latinLnBrk="0" hangingPunct="1">
              <a:lnSpc>
                <a:spcPct val="100000"/>
              </a:lnSpc>
              <a:spcBef>
                <a:spcPct val="20000"/>
              </a:spcBef>
              <a:spcAft>
                <a:spcPts val="0"/>
              </a:spcAft>
              <a:buClr>
                <a:schemeClr val="accent1">
                  <a:shade val="75000"/>
                </a:schemeClr>
              </a:buClr>
              <a:buSzPct val="60000"/>
              <a:buFont typeface="Wingdings"/>
              <a:buChar char="u"/>
              <a:tabLst/>
              <a:defRPr/>
            </a:pPr>
            <a:r>
              <a:rPr lang="en-US" altLang="ja-JP" dirty="0"/>
              <a:t>New LER beam pipes for electron-cloud suppression</a:t>
            </a:r>
          </a:p>
          <a:p>
            <a:pPr marL="342900" marR="0" lvl="0" indent="-342900" algn="l" defTabSz="914400" rtl="0" eaLnBrk="1" fontAlgn="auto" latinLnBrk="0" hangingPunct="1">
              <a:lnSpc>
                <a:spcPct val="100000"/>
              </a:lnSpc>
              <a:spcBef>
                <a:spcPct val="20000"/>
              </a:spcBef>
              <a:spcAft>
                <a:spcPts val="0"/>
              </a:spcAft>
              <a:buClr>
                <a:schemeClr val="accent1">
                  <a:shade val="75000"/>
                </a:schemeClr>
              </a:buClr>
              <a:buSzPct val="60000"/>
              <a:buFont typeface="Wingdings"/>
              <a:buChar char="u"/>
              <a:tabLst/>
              <a:defRPr/>
            </a:pPr>
            <a:r>
              <a:rPr lang="en-US" altLang="ja-JP" dirty="0"/>
              <a:t>Strengthen RF system</a:t>
            </a:r>
          </a:p>
          <a:p>
            <a:pPr marL="342900" marR="0" lvl="0" indent="-342900" algn="l" defTabSz="914400" rtl="0" eaLnBrk="1" fontAlgn="auto" latinLnBrk="0" hangingPunct="1">
              <a:lnSpc>
                <a:spcPct val="100000"/>
              </a:lnSpc>
              <a:spcBef>
                <a:spcPct val="20000"/>
              </a:spcBef>
              <a:spcAft>
                <a:spcPts val="0"/>
              </a:spcAft>
              <a:buClr>
                <a:schemeClr val="accent1">
                  <a:shade val="75000"/>
                </a:schemeClr>
              </a:buClr>
              <a:buSzPct val="60000"/>
              <a:buFont typeface="Wingdings"/>
              <a:buChar char="u"/>
              <a:tabLst/>
              <a:defRPr/>
            </a:pPr>
            <a:r>
              <a:rPr lang="en-US" altLang="ja-JP" dirty="0"/>
              <a:t>Improve speed and resolution of beam monitor and control system:</a:t>
            </a:r>
          </a:p>
          <a:p>
            <a:pPr marL="800100" lvl="1" indent="-342900">
              <a:spcBef>
                <a:spcPct val="20000"/>
              </a:spcBef>
              <a:buClr>
                <a:schemeClr val="accent1">
                  <a:shade val="75000"/>
                </a:schemeClr>
              </a:buClr>
              <a:buSzPct val="60000"/>
              <a:buFont typeface="Wingdings"/>
              <a:buChar char="u"/>
              <a:defRPr/>
            </a:pPr>
            <a:r>
              <a:rPr lang="en-US" altLang="ja-JP" dirty="0"/>
              <a:t>Position:  BPMs, digital Bunch-by-bunch feedback</a:t>
            </a:r>
          </a:p>
          <a:p>
            <a:pPr marL="800100" lvl="1" indent="-342900">
              <a:spcBef>
                <a:spcPct val="20000"/>
              </a:spcBef>
              <a:buClr>
                <a:schemeClr val="accent1">
                  <a:shade val="75000"/>
                </a:schemeClr>
              </a:buClr>
              <a:buSzPct val="60000"/>
              <a:buFont typeface="Wingdings"/>
              <a:buChar char="u"/>
              <a:defRPr/>
            </a:pPr>
            <a:r>
              <a:rPr lang="en-US" altLang="ja-JP" dirty="0"/>
              <a:t>Size: (SRM, X-ray)</a:t>
            </a:r>
          </a:p>
          <a:p>
            <a:pPr marL="800100" lvl="1" indent="-342900">
              <a:spcBef>
                <a:spcPct val="20000"/>
              </a:spcBef>
              <a:buClr>
                <a:schemeClr val="accent1">
                  <a:shade val="75000"/>
                </a:schemeClr>
              </a:buClr>
              <a:buSzPct val="60000"/>
              <a:buFont typeface="Wingdings"/>
              <a:buChar char="u"/>
              <a:defRPr/>
            </a:pPr>
            <a:r>
              <a:rPr lang="en-US" altLang="ja-JP" dirty="0"/>
              <a:t>Collision monitors:  Large Angle </a:t>
            </a:r>
            <a:r>
              <a:rPr lang="en-US" altLang="ja-JP" dirty="0" err="1"/>
              <a:t>Beamstrahlung</a:t>
            </a:r>
            <a:r>
              <a:rPr lang="en-US" altLang="ja-JP" dirty="0"/>
              <a:t> Monitor (G. </a:t>
            </a:r>
            <a:r>
              <a:rPr lang="en-US" altLang="ja-JP" dirty="0" err="1"/>
              <a:t>Bonvicini</a:t>
            </a:r>
            <a:r>
              <a:rPr lang="en-US" altLang="ja-JP" dirty="0"/>
              <a:t>) </a:t>
            </a:r>
          </a:p>
          <a:p>
            <a:pPr marL="800100" lvl="1" indent="-342900">
              <a:spcBef>
                <a:spcPct val="20000"/>
              </a:spcBef>
              <a:buClr>
                <a:schemeClr val="accent1">
                  <a:shade val="75000"/>
                </a:schemeClr>
              </a:buClr>
              <a:buSzPct val="60000"/>
              <a:buFont typeface="Wingdings"/>
              <a:buChar char="u"/>
              <a:defRPr/>
            </a:pPr>
            <a:r>
              <a:rPr lang="en-US" altLang="ja-JP" dirty="0"/>
              <a:t>Damping ring monitors</a:t>
            </a:r>
          </a:p>
          <a:p>
            <a:pPr marL="342900" marR="0" lvl="0" indent="-342900" algn="l" defTabSz="914400" rtl="0" eaLnBrk="1" fontAlgn="auto" latinLnBrk="0" hangingPunct="1">
              <a:lnSpc>
                <a:spcPct val="100000"/>
              </a:lnSpc>
              <a:spcBef>
                <a:spcPct val="20000"/>
              </a:spcBef>
              <a:spcAft>
                <a:spcPts val="0"/>
              </a:spcAft>
              <a:buClr>
                <a:schemeClr val="accent1">
                  <a:shade val="75000"/>
                </a:schemeClr>
              </a:buClr>
              <a:buSzPct val="60000"/>
              <a:buFont typeface="Wingdings"/>
              <a:buChar char="u"/>
              <a:tabLst/>
              <a:defRPr/>
            </a:pPr>
            <a:r>
              <a:rPr lang="en-US" altLang="ja-JP" dirty="0"/>
              <a:t>Upgrade the injector </a:t>
            </a:r>
            <a:r>
              <a:rPr lang="en-US" altLang="ja-JP" dirty="0" err="1"/>
              <a:t>linac</a:t>
            </a:r>
            <a:r>
              <a:rPr lang="en-US" altLang="ja-JP" dirty="0"/>
              <a:t> and beam transport system </a:t>
            </a:r>
          </a:p>
          <a:p>
            <a:pPr marL="342900" marR="0" lvl="0" indent="-342900" algn="l" defTabSz="914400" rtl="0" eaLnBrk="1" fontAlgn="auto" latinLnBrk="0" hangingPunct="1">
              <a:lnSpc>
                <a:spcPct val="100000"/>
              </a:lnSpc>
              <a:spcBef>
                <a:spcPct val="20000"/>
              </a:spcBef>
              <a:spcAft>
                <a:spcPts val="0"/>
              </a:spcAft>
              <a:buClr>
                <a:schemeClr val="accent1">
                  <a:shade val="75000"/>
                </a:schemeClr>
              </a:buClr>
              <a:buSzPct val="60000"/>
              <a:buFont typeface="Wingdings"/>
              <a:buChar char="u"/>
              <a:tabLst/>
              <a:defRPr/>
            </a:pPr>
            <a:r>
              <a:rPr lang="en-US" altLang="ja-JP" dirty="0"/>
              <a:t>Install a 1.1 </a:t>
            </a:r>
            <a:r>
              <a:rPr lang="en-US" altLang="ja-JP" dirty="0" err="1"/>
              <a:t>GeV</a:t>
            </a:r>
            <a:r>
              <a:rPr lang="en-US" altLang="ja-JP" dirty="0"/>
              <a:t> positron damping ring</a:t>
            </a:r>
          </a:p>
          <a:p>
            <a:pPr marL="342900" marR="0" lvl="0" indent="-342900" algn="l" defTabSz="914400" rtl="0" eaLnBrk="1" fontAlgn="auto" latinLnBrk="0" hangingPunct="1">
              <a:lnSpc>
                <a:spcPct val="100000"/>
              </a:lnSpc>
              <a:spcBef>
                <a:spcPct val="20000"/>
              </a:spcBef>
              <a:spcAft>
                <a:spcPts val="0"/>
              </a:spcAft>
              <a:buClr>
                <a:schemeClr val="accent1">
                  <a:shade val="75000"/>
                </a:schemeClr>
              </a:buClr>
              <a:buSzPct val="60000"/>
              <a:buFont typeface="Wingdings"/>
              <a:buChar char="u"/>
              <a:tabLst/>
              <a:defRPr/>
            </a:pPr>
            <a:r>
              <a:rPr lang="en-US" altLang="ja-JP" dirty="0"/>
              <a:t>Increase capacity of cooling system for the magnets and vacuum system</a:t>
            </a:r>
          </a:p>
        </p:txBody>
      </p:sp>
      <p:sp>
        <p:nvSpPr>
          <p:cNvPr id="4" name="正方形/長方形 3"/>
          <p:cNvSpPr/>
          <p:nvPr/>
        </p:nvSpPr>
        <p:spPr>
          <a:xfrm>
            <a:off x="4355976" y="1268760"/>
            <a:ext cx="4572000" cy="1588127"/>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342900" indent="-342900">
              <a:lnSpc>
                <a:spcPct val="90000"/>
              </a:lnSpc>
              <a:buFont typeface="Times" charset="0"/>
              <a:buChar char="•"/>
            </a:pPr>
            <a:r>
              <a:rPr lang="en-US" altLang="ja-JP" dirty="0"/>
              <a:t>Re-use the KEKB tunnel</a:t>
            </a:r>
            <a:r>
              <a:rPr lang="en-US" altLang="ja-JP" dirty="0" smtClean="0"/>
              <a:t>.</a:t>
            </a:r>
            <a:endParaRPr lang="en-US" altLang="ja-JP" dirty="0"/>
          </a:p>
          <a:p>
            <a:pPr marL="342900" indent="-342900">
              <a:lnSpc>
                <a:spcPct val="90000"/>
              </a:lnSpc>
              <a:buFont typeface="Times" charset="0"/>
              <a:buChar char="•"/>
            </a:pPr>
            <a:r>
              <a:rPr lang="en-US" altLang="ja-JP" dirty="0"/>
              <a:t>Re-use KEKB components as much as possible</a:t>
            </a:r>
            <a:r>
              <a:rPr lang="en-US" altLang="ja-JP" dirty="0" smtClean="0"/>
              <a:t>.</a:t>
            </a:r>
          </a:p>
          <a:p>
            <a:pPr marL="536575" lvl="1" indent="-174625">
              <a:lnSpc>
                <a:spcPct val="90000"/>
              </a:lnSpc>
              <a:buFont typeface="Times" charset="0"/>
              <a:buChar char="•"/>
            </a:pPr>
            <a:r>
              <a:rPr lang="en-US" altLang="ja-JP" dirty="0" smtClean="0"/>
              <a:t>Preserve the present cells in HER.</a:t>
            </a:r>
          </a:p>
          <a:p>
            <a:pPr marL="536575" lvl="1" indent="-174625">
              <a:lnSpc>
                <a:spcPct val="90000"/>
              </a:lnSpc>
              <a:buFont typeface="Times" charset="0"/>
              <a:buChar char="•"/>
            </a:pPr>
            <a:r>
              <a:rPr lang="en-US" altLang="ja-JP" dirty="0" smtClean="0"/>
              <a:t>Replace dipole magnets in LER, re-using other main magnets in the LER arcs.</a:t>
            </a:r>
            <a:endParaRPr lang="en-US" altLang="ja-JP" dirty="0"/>
          </a:p>
        </p:txBody>
      </p:sp>
      <p:sp>
        <p:nvSpPr>
          <p:cNvPr id="5" name="正方形/長方形 4"/>
          <p:cNvSpPr/>
          <p:nvPr/>
        </p:nvSpPr>
        <p:spPr>
          <a:xfrm>
            <a:off x="5076056" y="908720"/>
            <a:ext cx="2968057" cy="369332"/>
          </a:xfrm>
          <a:prstGeom prst="rect">
            <a:avLst/>
          </a:prstGeom>
        </p:spPr>
        <p:txBody>
          <a:bodyPr wrap="none">
            <a:spAutoFit/>
          </a:bodyPr>
          <a:lstStyle/>
          <a:p>
            <a:r>
              <a:rPr lang="en-US" altLang="ja-JP" dirty="0"/>
              <a:t>Design Concept of SuperKEKB</a:t>
            </a:r>
            <a:endParaRPr lang="ja-JP" altLang="en-US" dirty="0"/>
          </a:p>
        </p:txBody>
      </p:sp>
    </p:spTree>
    <p:extLst>
      <p:ext uri="{BB962C8B-B14F-4D97-AF65-F5344CB8AC3E}">
        <p14:creationId xmlns:p14="http://schemas.microsoft.com/office/powerpoint/2010/main" val="3547754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08" name="図 2"/>
          <p:cNvPicPr>
            <a:picLocks noChangeAspect="1"/>
          </p:cNvPicPr>
          <p:nvPr/>
        </p:nvPicPr>
        <p:blipFill>
          <a:blip r:embed="rId2" cstate="print"/>
          <a:srcRect/>
          <a:stretch>
            <a:fillRect/>
          </a:stretch>
        </p:blipFill>
        <p:spPr bwMode="auto">
          <a:xfrm>
            <a:off x="0" y="3954463"/>
            <a:ext cx="4343400" cy="2903537"/>
          </a:xfrm>
          <a:prstGeom prst="rect">
            <a:avLst/>
          </a:prstGeom>
          <a:noFill/>
          <a:ln w="9525">
            <a:noFill/>
            <a:miter lim="800000"/>
            <a:headEnd/>
            <a:tailEnd/>
          </a:ln>
        </p:spPr>
      </p:pic>
      <p:pic>
        <p:nvPicPr>
          <p:cNvPr id="32809" name="図 6"/>
          <p:cNvPicPr>
            <a:picLocks noChangeAspect="1"/>
          </p:cNvPicPr>
          <p:nvPr/>
        </p:nvPicPr>
        <p:blipFill>
          <a:blip r:embed="rId3" cstate="print"/>
          <a:srcRect/>
          <a:stretch>
            <a:fillRect/>
          </a:stretch>
        </p:blipFill>
        <p:spPr bwMode="auto">
          <a:xfrm>
            <a:off x="4427984" y="692696"/>
            <a:ext cx="4359206" cy="3240360"/>
          </a:xfrm>
          <a:prstGeom prst="rect">
            <a:avLst/>
          </a:prstGeom>
          <a:noFill/>
          <a:ln w="9525">
            <a:noFill/>
            <a:miter lim="800000"/>
            <a:headEnd/>
            <a:tailEnd/>
          </a:ln>
        </p:spPr>
      </p:pic>
      <p:pic>
        <p:nvPicPr>
          <p:cNvPr id="7" name="図 5"/>
          <p:cNvPicPr>
            <a:picLocks noChangeAspect="1"/>
          </p:cNvPicPr>
          <p:nvPr/>
        </p:nvPicPr>
        <p:blipFill>
          <a:blip r:embed="rId4" cstate="print"/>
          <a:srcRect/>
          <a:stretch>
            <a:fillRect/>
          </a:stretch>
        </p:blipFill>
        <p:spPr bwMode="auto">
          <a:xfrm>
            <a:off x="0" y="620689"/>
            <a:ext cx="4355976" cy="3270763"/>
          </a:xfrm>
          <a:prstGeom prst="rect">
            <a:avLst/>
          </a:prstGeom>
          <a:noFill/>
          <a:ln w="9525">
            <a:noFill/>
            <a:miter lim="800000"/>
            <a:headEnd/>
            <a:tailEnd/>
          </a:ln>
        </p:spPr>
      </p:pic>
      <p:pic>
        <p:nvPicPr>
          <p:cNvPr id="9" name="図 9"/>
          <p:cNvPicPr>
            <a:picLocks noChangeAspect="1"/>
          </p:cNvPicPr>
          <p:nvPr/>
        </p:nvPicPr>
        <p:blipFill>
          <a:blip r:embed="rId5" cstate="print"/>
          <a:srcRect/>
          <a:stretch>
            <a:fillRect/>
          </a:stretch>
        </p:blipFill>
        <p:spPr bwMode="auto">
          <a:xfrm>
            <a:off x="4461236" y="4005064"/>
            <a:ext cx="3264057" cy="2376264"/>
          </a:xfrm>
          <a:prstGeom prst="rect">
            <a:avLst/>
          </a:prstGeom>
          <a:noFill/>
          <a:ln w="9525">
            <a:noFill/>
            <a:miter lim="800000"/>
            <a:headEnd/>
            <a:tailEnd/>
          </a:ln>
        </p:spPr>
      </p:pic>
      <p:sp>
        <p:nvSpPr>
          <p:cNvPr id="10" name="テキスト ボックス 7"/>
          <p:cNvSpPr txBox="1">
            <a:spLocks noChangeArrowheads="1"/>
          </p:cNvSpPr>
          <p:nvPr/>
        </p:nvSpPr>
        <p:spPr bwMode="auto">
          <a:xfrm>
            <a:off x="2771800" y="6488668"/>
            <a:ext cx="1560042" cy="369332"/>
          </a:xfrm>
          <a:prstGeom prst="rect">
            <a:avLst/>
          </a:prstGeom>
          <a:noFill/>
          <a:ln w="9525">
            <a:noFill/>
            <a:miter lim="800000"/>
            <a:headEnd/>
            <a:tailEnd/>
          </a:ln>
        </p:spPr>
        <p:txBody>
          <a:bodyPr wrap="none">
            <a:spAutoFit/>
          </a:bodyPr>
          <a:lstStyle/>
          <a:p>
            <a:r>
              <a:rPr lang="en-US" altLang="ja-JP" dirty="0" smtClean="0"/>
              <a:t>storage </a:t>
            </a:r>
            <a:r>
              <a:rPr lang="en-US" altLang="ja-JP" dirty="0"/>
              <a:t>area.</a:t>
            </a:r>
            <a:endParaRPr lang="ja-JP" altLang="en-US" dirty="0"/>
          </a:p>
        </p:txBody>
      </p:sp>
      <p:sp>
        <p:nvSpPr>
          <p:cNvPr id="2" name="タイトル 1"/>
          <p:cNvSpPr>
            <a:spLocks noGrp="1"/>
          </p:cNvSpPr>
          <p:nvPr>
            <p:ph type="title"/>
          </p:nvPr>
        </p:nvSpPr>
        <p:spPr>
          <a:xfrm>
            <a:off x="539552" y="0"/>
            <a:ext cx="8229600" cy="620689"/>
          </a:xfrm>
        </p:spPr>
        <p:txBody>
          <a:bodyPr>
            <a:normAutofit fontScale="90000"/>
          </a:bodyPr>
          <a:lstStyle/>
          <a:p>
            <a:r>
              <a:rPr kumimoji="1" lang="en-US" altLang="ja-JP" dirty="0" smtClean="0"/>
              <a:t>Removal of </a:t>
            </a:r>
            <a:r>
              <a:rPr lang="en-US" altLang="ja-JP" dirty="0"/>
              <a:t>r</a:t>
            </a:r>
            <a:r>
              <a:rPr kumimoji="1" lang="en-US" altLang="ja-JP" dirty="0" smtClean="0"/>
              <a:t>ing magnets</a:t>
            </a:r>
            <a:endParaRPr kumimoji="1" lang="ja-JP" altLang="en-US" dirty="0"/>
          </a:p>
        </p:txBody>
      </p:sp>
    </p:spTree>
    <p:extLst>
      <p:ext uri="{BB962C8B-B14F-4D97-AF65-F5344CB8AC3E}">
        <p14:creationId xmlns:p14="http://schemas.microsoft.com/office/powerpoint/2010/main" val="38257092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kumimoji="1" lang="en-US" altLang="ja-JP" dirty="0" smtClean="0"/>
              <a:t>Belle-II detector</a:t>
            </a:r>
            <a:endParaRPr kumimoji="1" lang="ja-JP" altLang="en-US" dirty="0"/>
          </a:p>
        </p:txBody>
      </p:sp>
      <p:sp>
        <p:nvSpPr>
          <p:cNvPr id="4" name="サブタイトル 3"/>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1343097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Belle-I disassembly has finished</a:t>
            </a:r>
            <a:endParaRPr kumimoji="1" lang="ja-JP" altLang="en-US" dirty="0"/>
          </a:p>
        </p:txBody>
      </p:sp>
      <p:pic>
        <p:nvPicPr>
          <p:cNvPr id="4" name="Picture 2" descr="T02-201102020930"/>
          <p:cNvPicPr>
            <a:picLocks noChangeAspect="1" noChangeArrowheads="1"/>
          </p:cNvPicPr>
          <p:nvPr/>
        </p:nvPicPr>
        <p:blipFill>
          <a:blip r:embed="rId2" cstate="print">
            <a:extLst>
              <a:ext uri="{28A0092B-C50C-407E-A947-70E740481C1C}">
                <a14:useLocalDpi xmlns:a14="http://schemas.microsoft.com/office/drawing/2010/main" val="0"/>
              </a:ext>
            </a:extLst>
          </a:blip>
          <a:srcRect b="21393"/>
          <a:stretch>
            <a:fillRect/>
          </a:stretch>
        </p:blipFill>
        <p:spPr bwMode="auto">
          <a:xfrm>
            <a:off x="1361820" y="1513515"/>
            <a:ext cx="6766912"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1818288" y="5963893"/>
            <a:ext cx="5853975" cy="923330"/>
          </a:xfrm>
          <a:prstGeom prst="rect">
            <a:avLst/>
          </a:prstGeom>
          <a:noFill/>
        </p:spPr>
        <p:txBody>
          <a:bodyPr wrap="none" rtlCol="0">
            <a:spAutoFit/>
          </a:bodyPr>
          <a:lstStyle/>
          <a:p>
            <a:r>
              <a:rPr lang="en-US" altLang="ja-JP" dirty="0" smtClean="0"/>
              <a:t>Beam Pipe and Vertex Detector extraction: on Nov. 10, 2010</a:t>
            </a:r>
          </a:p>
          <a:p>
            <a:r>
              <a:rPr lang="en-US" altLang="ja-JP" dirty="0" smtClean="0"/>
              <a:t>Belle Detector Roll-out: Dec. 9, 2010</a:t>
            </a:r>
          </a:p>
          <a:p>
            <a:r>
              <a:rPr lang="en-US" altLang="ja-JP" dirty="0" smtClean="0"/>
              <a:t>End-caps, CDC, B-ACC, TOF extraction: in Jan. 2011</a:t>
            </a:r>
            <a:endParaRPr kumimoji="1" lang="en-US" altLang="ja-JP" dirty="0" smtClean="0"/>
          </a:p>
        </p:txBody>
      </p:sp>
      <p:pic>
        <p:nvPicPr>
          <p:cNvPr id="6" name="Picture 2"/>
          <p:cNvPicPr>
            <a:picLocks noChangeAspect="1" noChangeArrowheads="1"/>
          </p:cNvPicPr>
          <p:nvPr/>
        </p:nvPicPr>
        <p:blipFill>
          <a:blip r:embed="rId3" cstate="print"/>
          <a:srcRect/>
          <a:stretch>
            <a:fillRect/>
          </a:stretch>
        </p:blipFill>
        <p:spPr bwMode="auto">
          <a:xfrm rot="16200000">
            <a:off x="2494043" y="394390"/>
            <a:ext cx="4502465" cy="6395222"/>
          </a:xfrm>
          <a:prstGeom prst="rect">
            <a:avLst/>
          </a:prstGeom>
          <a:noFill/>
          <a:ln w="9525">
            <a:noFill/>
            <a:miter lim="800000"/>
            <a:headEnd/>
            <a:tailEnd/>
          </a:ln>
          <a:effectLst/>
        </p:spPr>
      </p:pic>
    </p:spTree>
    <p:extLst>
      <p:ext uri="{BB962C8B-B14F-4D97-AF65-F5344CB8AC3E}">
        <p14:creationId xmlns:p14="http://schemas.microsoft.com/office/powerpoint/2010/main" val="233940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56168" y="993193"/>
            <a:ext cx="9015823" cy="5820183"/>
            <a:chOff x="56168" y="476672"/>
            <a:chExt cx="9015823" cy="5820183"/>
          </a:xfrm>
        </p:grpSpPr>
        <p:pic>
          <p:nvPicPr>
            <p:cNvPr id="301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751911"/>
              <a:ext cx="7848872" cy="554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矢印コネクタ 6"/>
            <p:cNvCxnSpPr/>
            <p:nvPr/>
          </p:nvCxnSpPr>
          <p:spPr>
            <a:xfrm>
              <a:off x="539552" y="2348880"/>
              <a:ext cx="2201437" cy="519233"/>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467544" y="2733666"/>
              <a:ext cx="1765615" cy="369332"/>
            </a:xfrm>
            <a:prstGeom prst="rect">
              <a:avLst/>
            </a:prstGeom>
            <a:noFill/>
          </p:spPr>
          <p:txBody>
            <a:bodyPr wrap="square" rtlCol="0">
              <a:spAutoFit/>
            </a:bodyPr>
            <a:lstStyle/>
            <a:p>
              <a:r>
                <a:rPr kumimoji="1" lang="en-US" altLang="ja-JP" dirty="0" smtClean="0">
                  <a:solidFill>
                    <a:srgbClr val="0000FF"/>
                  </a:solidFill>
                </a:rPr>
                <a:t>electron  (7GeV)</a:t>
              </a:r>
              <a:endParaRPr kumimoji="1" lang="ja-JP" altLang="en-US" dirty="0">
                <a:solidFill>
                  <a:srgbClr val="0000FF"/>
                </a:solidFill>
              </a:endParaRPr>
            </a:p>
          </p:txBody>
        </p:sp>
        <p:cxnSp>
          <p:nvCxnSpPr>
            <p:cNvPr id="9" name="直線矢印コネクタ 8"/>
            <p:cNvCxnSpPr/>
            <p:nvPr/>
          </p:nvCxnSpPr>
          <p:spPr>
            <a:xfrm>
              <a:off x="6893185" y="3882405"/>
              <a:ext cx="1604567" cy="410691"/>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6893184" y="4365104"/>
              <a:ext cx="1783271" cy="369332"/>
            </a:xfrm>
            <a:prstGeom prst="rect">
              <a:avLst/>
            </a:prstGeom>
            <a:noFill/>
          </p:spPr>
          <p:txBody>
            <a:bodyPr wrap="square" rtlCol="0">
              <a:spAutoFit/>
            </a:bodyPr>
            <a:lstStyle/>
            <a:p>
              <a:r>
                <a:rPr kumimoji="1" lang="en-US" altLang="ja-JP" dirty="0" smtClean="0">
                  <a:solidFill>
                    <a:srgbClr val="FF0000"/>
                  </a:solidFill>
                </a:rPr>
                <a:t>positron (4GeV)</a:t>
              </a:r>
              <a:endParaRPr kumimoji="1" lang="ja-JP" altLang="en-US" dirty="0">
                <a:solidFill>
                  <a:srgbClr val="FF0000"/>
                </a:solidFill>
              </a:endParaRPr>
            </a:p>
          </p:txBody>
        </p:sp>
        <p:sp>
          <p:nvSpPr>
            <p:cNvPr id="13" name="角丸四角形吹き出し 12"/>
            <p:cNvSpPr/>
            <p:nvPr/>
          </p:nvSpPr>
          <p:spPr>
            <a:xfrm>
              <a:off x="5292081" y="476672"/>
              <a:ext cx="3600400" cy="864096"/>
            </a:xfrm>
            <a:prstGeom prst="wedgeRoundRectCallout">
              <a:avLst>
                <a:gd name="adj1" fmla="val -37974"/>
                <a:gd name="adj2" fmla="val 63600"/>
                <a:gd name="adj3" fmla="val 16667"/>
              </a:avLst>
            </a:prstGeom>
            <a:solidFill>
              <a:schemeClr val="lt1">
                <a:tint val="100000"/>
                <a:shade val="100000"/>
                <a:satMod val="100000"/>
                <a:alpha val="30000"/>
              </a:schemeClr>
            </a:solidFill>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dirty="0" smtClean="0"/>
                <a:t>KL and </a:t>
              </a:r>
              <a:r>
                <a:rPr kumimoji="1" lang="en-US" altLang="ja-JP" dirty="0" err="1" smtClean="0"/>
                <a:t>muon</a:t>
              </a:r>
              <a:r>
                <a:rPr kumimoji="1" lang="en-US" altLang="ja-JP" dirty="0" smtClean="0"/>
                <a:t> detector:</a:t>
              </a:r>
            </a:p>
            <a:p>
              <a:r>
                <a:rPr lang="en-US" altLang="ja-JP" sz="1600" dirty="0" smtClean="0"/>
                <a:t>Resistive Plate Counter (barrel)</a:t>
              </a:r>
            </a:p>
            <a:p>
              <a:r>
                <a:rPr lang="en-US" altLang="ja-JP" sz="1600" dirty="0" smtClean="0"/>
                <a:t>Scintillator + WLSF + MPPC (end-caps)</a:t>
              </a:r>
              <a:endParaRPr kumimoji="1" lang="ja-JP" altLang="en-US" sz="1600" dirty="0"/>
            </a:p>
          </p:txBody>
        </p:sp>
        <p:sp>
          <p:nvSpPr>
            <p:cNvPr id="15" name="角丸四角形吹き出し 14"/>
            <p:cNvSpPr/>
            <p:nvPr/>
          </p:nvSpPr>
          <p:spPr>
            <a:xfrm>
              <a:off x="5580112" y="2247679"/>
              <a:ext cx="3491879" cy="824541"/>
            </a:xfrm>
            <a:prstGeom prst="wedgeRoundRectCallout">
              <a:avLst>
                <a:gd name="adj1" fmla="val -79046"/>
                <a:gd name="adj2" fmla="val 26744"/>
                <a:gd name="adj3" fmla="val 16667"/>
              </a:avLst>
            </a:prstGeom>
            <a:solidFill>
              <a:schemeClr val="lt1">
                <a:tint val="100000"/>
                <a:shade val="100000"/>
                <a:satMod val="100000"/>
                <a:alpha val="30000"/>
              </a:schemeClr>
            </a:solidFill>
          </p:spPr>
          <p:style>
            <a:lnRef idx="2">
              <a:schemeClr val="accent3"/>
            </a:lnRef>
            <a:fillRef idx="1">
              <a:schemeClr val="lt1"/>
            </a:fillRef>
            <a:effectRef idx="0">
              <a:schemeClr val="accent3"/>
            </a:effectRef>
            <a:fontRef idx="minor">
              <a:schemeClr val="dk1"/>
            </a:fontRef>
          </p:style>
          <p:txBody>
            <a:bodyPr rtlCol="0" anchor="ctr"/>
            <a:lstStyle/>
            <a:p>
              <a:r>
                <a:rPr kumimoji="1" lang="en-US" altLang="ja-JP" dirty="0" smtClean="0"/>
                <a:t>Particle Identification </a:t>
              </a:r>
            </a:p>
            <a:p>
              <a:r>
                <a:rPr lang="en-US" altLang="ja-JP" sz="1600" dirty="0" smtClean="0"/>
                <a:t>Time-of-Propagation counter (barrel)</a:t>
              </a:r>
              <a:endParaRPr lang="en-US" altLang="ja-JP" sz="1600" dirty="0"/>
            </a:p>
            <a:p>
              <a:r>
                <a:rPr kumimoji="1" lang="en-US" altLang="ja-JP" sz="1600" dirty="0" smtClean="0"/>
                <a:t>Prox. focusing Aerogel RICH (</a:t>
              </a:r>
              <a:r>
                <a:rPr kumimoji="1" lang="en-US" altLang="ja-JP" sz="1600" dirty="0" err="1" smtClean="0"/>
                <a:t>fwd</a:t>
              </a:r>
              <a:r>
                <a:rPr kumimoji="1" lang="en-US" altLang="ja-JP" sz="1600" dirty="0" smtClean="0"/>
                <a:t>)</a:t>
              </a:r>
            </a:p>
          </p:txBody>
        </p:sp>
        <p:sp>
          <p:nvSpPr>
            <p:cNvPr id="16" name="角丸四角形吹き出し 15"/>
            <p:cNvSpPr/>
            <p:nvPr/>
          </p:nvSpPr>
          <p:spPr>
            <a:xfrm>
              <a:off x="827584" y="4734436"/>
              <a:ext cx="3407959" cy="854804"/>
            </a:xfrm>
            <a:prstGeom prst="wedgeRoundRectCallout">
              <a:avLst>
                <a:gd name="adj1" fmla="val 47309"/>
                <a:gd name="adj2" fmla="val -192294"/>
                <a:gd name="adj3" fmla="val 16667"/>
              </a:avLst>
            </a:prstGeom>
            <a:solidFill>
              <a:schemeClr val="lt1">
                <a:tint val="100000"/>
                <a:shade val="100000"/>
                <a:satMod val="100000"/>
                <a:alpha val="30000"/>
              </a:schemeClr>
            </a:solidFill>
          </p:spPr>
          <p:style>
            <a:lnRef idx="2">
              <a:schemeClr val="accent3"/>
            </a:lnRef>
            <a:fillRef idx="1">
              <a:schemeClr val="lt1"/>
            </a:fillRef>
            <a:effectRef idx="0">
              <a:schemeClr val="accent3"/>
            </a:effectRef>
            <a:fontRef idx="minor">
              <a:schemeClr val="dk1"/>
            </a:fontRef>
          </p:style>
          <p:txBody>
            <a:bodyPr rtlCol="0" anchor="ctr"/>
            <a:lstStyle/>
            <a:p>
              <a:r>
                <a:rPr lang="en-US" altLang="ja-JP" dirty="0" smtClean="0"/>
                <a:t>Central Drift Chamber</a:t>
              </a:r>
            </a:p>
            <a:p>
              <a:pPr lvl="0"/>
              <a:r>
                <a:rPr kumimoji="0" lang="en-US" altLang="ja-JP" sz="1600" dirty="0" smtClean="0">
                  <a:solidFill>
                    <a:schemeClr val="tx1"/>
                  </a:solidFill>
                  <a:ea typeface="ヒラギノ角ゴ ProN W3" pitchFamily="-109" charset="-128"/>
                  <a:sym typeface="Optima" pitchFamily="-109" charset="0"/>
                </a:rPr>
                <a:t>He(50%):C</a:t>
              </a:r>
              <a:r>
                <a:rPr kumimoji="0" lang="en-US" altLang="ja-JP" sz="1600" baseline="-6000" dirty="0" smtClean="0">
                  <a:solidFill>
                    <a:schemeClr val="tx1"/>
                  </a:solidFill>
                  <a:ea typeface="ヒラギノ角ゴ ProN W3" pitchFamily="-109" charset="-128"/>
                  <a:sym typeface="Optima" pitchFamily="-109" charset="0"/>
                </a:rPr>
                <a:t>2</a:t>
              </a:r>
              <a:r>
                <a:rPr kumimoji="0" lang="en-US" altLang="ja-JP" sz="1600" dirty="0" smtClean="0">
                  <a:solidFill>
                    <a:schemeClr val="tx1"/>
                  </a:solidFill>
                  <a:ea typeface="ヒラギノ角ゴ ProN W3" pitchFamily="-109" charset="-128"/>
                  <a:sym typeface="Optima" pitchFamily="-109" charset="0"/>
                </a:rPr>
                <a:t>H</a:t>
              </a:r>
              <a:r>
                <a:rPr kumimoji="0" lang="en-US" altLang="ja-JP" sz="1600" baseline="-6000" dirty="0" smtClean="0">
                  <a:solidFill>
                    <a:schemeClr val="tx1"/>
                  </a:solidFill>
                  <a:ea typeface="ヒラギノ角ゴ ProN W3" pitchFamily="-109" charset="-128"/>
                  <a:sym typeface="Optima" pitchFamily="-109" charset="0"/>
                </a:rPr>
                <a:t>6</a:t>
              </a:r>
              <a:r>
                <a:rPr kumimoji="0" lang="en-US" altLang="ja-JP" sz="1600" dirty="0">
                  <a:solidFill>
                    <a:schemeClr val="tx1"/>
                  </a:solidFill>
                  <a:ea typeface="ヒラギノ角ゴ ProN W3" pitchFamily="-109" charset="-128"/>
                  <a:sym typeface="Optima" pitchFamily="-109" charset="0"/>
                </a:rPr>
                <a:t>(50%)</a:t>
              </a:r>
              <a:r>
                <a:rPr kumimoji="1" lang="en-US" altLang="ja-JP" sz="1600" dirty="0" smtClean="0"/>
                <a:t>, Small cells, long lever arm,  fast electronics</a:t>
              </a:r>
            </a:p>
          </p:txBody>
        </p:sp>
        <p:sp>
          <p:nvSpPr>
            <p:cNvPr id="17" name="角丸四角形吹き出し 16"/>
            <p:cNvSpPr/>
            <p:nvPr/>
          </p:nvSpPr>
          <p:spPr>
            <a:xfrm>
              <a:off x="179512" y="1232494"/>
              <a:ext cx="3888432" cy="896548"/>
            </a:xfrm>
            <a:prstGeom prst="wedgeRoundRectCallout">
              <a:avLst>
                <a:gd name="adj1" fmla="val 30213"/>
                <a:gd name="adj2" fmla="val 78790"/>
                <a:gd name="adj3" fmla="val 16667"/>
              </a:avLst>
            </a:prstGeom>
            <a:solidFill>
              <a:schemeClr val="lt1">
                <a:tint val="100000"/>
                <a:shade val="100000"/>
                <a:satMod val="100000"/>
                <a:alpha val="30000"/>
              </a:schemeClr>
            </a:solidFill>
          </p:spPr>
          <p:style>
            <a:lnRef idx="2">
              <a:schemeClr val="accent3"/>
            </a:lnRef>
            <a:fillRef idx="1">
              <a:schemeClr val="lt1"/>
            </a:fillRef>
            <a:effectRef idx="0">
              <a:schemeClr val="accent3"/>
            </a:effectRef>
            <a:fontRef idx="minor">
              <a:schemeClr val="dk1"/>
            </a:fontRef>
          </p:style>
          <p:txBody>
            <a:bodyPr rtlCol="0" anchor="ctr"/>
            <a:lstStyle/>
            <a:p>
              <a:r>
                <a:rPr lang="en-US" altLang="ja-JP" dirty="0" smtClean="0"/>
                <a:t>EM Calorimeter:</a:t>
              </a:r>
            </a:p>
            <a:p>
              <a:r>
                <a:rPr kumimoji="1" lang="en-US" altLang="ja-JP" sz="1600" dirty="0" err="1" smtClean="0"/>
                <a:t>CsI</a:t>
              </a:r>
              <a:r>
                <a:rPr kumimoji="1" lang="en-US" altLang="ja-JP" sz="1600" dirty="0" smtClean="0"/>
                <a:t>(</a:t>
              </a:r>
              <a:r>
                <a:rPr kumimoji="1" lang="en-US" altLang="ja-JP" sz="1600" dirty="0" err="1" smtClean="0"/>
                <a:t>Tl</a:t>
              </a:r>
              <a:r>
                <a:rPr kumimoji="1" lang="en-US" altLang="ja-JP" sz="1600" dirty="0" smtClean="0"/>
                <a:t>), waveform sampling (barrel)</a:t>
              </a:r>
            </a:p>
            <a:p>
              <a:r>
                <a:rPr lang="en-US" altLang="ja-JP" sz="1600" dirty="0" smtClean="0"/>
                <a:t>Pure </a:t>
              </a:r>
              <a:r>
                <a:rPr lang="en-US" altLang="ja-JP" sz="1600" dirty="0" err="1" smtClean="0"/>
                <a:t>CsI</a:t>
              </a:r>
              <a:r>
                <a:rPr lang="en-US" altLang="ja-JP" sz="1600" dirty="0" smtClean="0"/>
                <a:t> + waveform sampling (end-caps)</a:t>
              </a:r>
              <a:endParaRPr kumimoji="1" lang="en-US" altLang="ja-JP" sz="1600" dirty="0" smtClean="0"/>
            </a:p>
          </p:txBody>
        </p:sp>
        <p:sp>
          <p:nvSpPr>
            <p:cNvPr id="18" name="角丸四角形吹き出し 17"/>
            <p:cNvSpPr/>
            <p:nvPr/>
          </p:nvSpPr>
          <p:spPr>
            <a:xfrm>
              <a:off x="56168" y="3848419"/>
              <a:ext cx="3031300" cy="648072"/>
            </a:xfrm>
            <a:prstGeom prst="wedgeRoundRectCallout">
              <a:avLst>
                <a:gd name="adj1" fmla="val 78119"/>
                <a:gd name="adj2" fmla="val -154880"/>
                <a:gd name="adj3" fmla="val 16667"/>
              </a:avLst>
            </a:prstGeom>
            <a:solidFill>
              <a:schemeClr val="lt1">
                <a:tint val="100000"/>
                <a:shade val="100000"/>
                <a:satMod val="100000"/>
                <a:alpha val="30000"/>
              </a:schemeClr>
            </a:solidFill>
          </p:spPr>
          <p:style>
            <a:lnRef idx="2">
              <a:schemeClr val="accent3"/>
            </a:lnRef>
            <a:fillRef idx="1">
              <a:schemeClr val="lt1"/>
            </a:fillRef>
            <a:effectRef idx="0">
              <a:schemeClr val="accent3"/>
            </a:effectRef>
            <a:fontRef idx="minor">
              <a:schemeClr val="dk1"/>
            </a:fontRef>
          </p:style>
          <p:txBody>
            <a:bodyPr rtlCol="0" anchor="ctr"/>
            <a:lstStyle/>
            <a:p>
              <a:r>
                <a:rPr lang="en-US" altLang="ja-JP" dirty="0" smtClean="0"/>
                <a:t>Vertex Detector</a:t>
              </a:r>
            </a:p>
            <a:p>
              <a:r>
                <a:rPr kumimoji="1" lang="en-US" altLang="ja-JP" sz="1600" dirty="0" smtClean="0"/>
                <a:t>2 layers DEPFET + 4 layers DSSD</a:t>
              </a:r>
            </a:p>
          </p:txBody>
        </p:sp>
        <p:sp>
          <p:nvSpPr>
            <p:cNvPr id="19" name="角丸四角形吹き出し 18"/>
            <p:cNvSpPr/>
            <p:nvPr/>
          </p:nvSpPr>
          <p:spPr>
            <a:xfrm>
              <a:off x="56168" y="3170079"/>
              <a:ext cx="2283583" cy="648072"/>
            </a:xfrm>
            <a:prstGeom prst="wedgeRoundRectCallout">
              <a:avLst>
                <a:gd name="adj1" fmla="val 116633"/>
                <a:gd name="adj2" fmla="val -59492"/>
                <a:gd name="adj3" fmla="val 16667"/>
              </a:avLst>
            </a:prstGeom>
            <a:solidFill>
              <a:schemeClr val="lt1">
                <a:tint val="100000"/>
                <a:shade val="100000"/>
                <a:satMod val="100000"/>
                <a:alpha val="30000"/>
              </a:schemeClr>
            </a:solidFill>
          </p:spPr>
          <p:style>
            <a:lnRef idx="2">
              <a:schemeClr val="accent3"/>
            </a:lnRef>
            <a:fillRef idx="1">
              <a:schemeClr val="lt1"/>
            </a:fillRef>
            <a:effectRef idx="0">
              <a:schemeClr val="accent3"/>
            </a:effectRef>
            <a:fontRef idx="minor">
              <a:schemeClr val="dk1"/>
            </a:fontRef>
          </p:style>
          <p:txBody>
            <a:bodyPr rtlCol="0" anchor="ctr"/>
            <a:lstStyle/>
            <a:p>
              <a:r>
                <a:rPr lang="en-US" altLang="ja-JP" dirty="0" smtClean="0"/>
                <a:t>Beryllium beam pipe</a:t>
              </a:r>
            </a:p>
            <a:p>
              <a:r>
                <a:rPr lang="en-US" altLang="ja-JP" sz="1600" dirty="0" smtClean="0"/>
                <a:t>2cm diameter</a:t>
              </a:r>
            </a:p>
          </p:txBody>
        </p:sp>
      </p:grpSp>
      <p:sp>
        <p:nvSpPr>
          <p:cNvPr id="2" name="タイトル 1"/>
          <p:cNvSpPr>
            <a:spLocks noGrp="1"/>
          </p:cNvSpPr>
          <p:nvPr>
            <p:ph type="title"/>
          </p:nvPr>
        </p:nvSpPr>
        <p:spPr>
          <a:xfrm>
            <a:off x="457200" y="116632"/>
            <a:ext cx="8229600" cy="876561"/>
          </a:xfrm>
        </p:spPr>
        <p:txBody>
          <a:bodyPr>
            <a:normAutofit/>
          </a:bodyPr>
          <a:lstStyle/>
          <a:p>
            <a:r>
              <a:rPr kumimoji="1" lang="en-US" altLang="ja-JP" dirty="0" smtClean="0"/>
              <a:t>Belle II Detector</a:t>
            </a:r>
            <a:endParaRPr kumimoji="1" lang="ja-JP" altLang="en-US" dirty="0"/>
          </a:p>
        </p:txBody>
      </p:sp>
    </p:spTree>
    <p:extLst>
      <p:ext uri="{BB962C8B-B14F-4D97-AF65-F5344CB8AC3E}">
        <p14:creationId xmlns:p14="http://schemas.microsoft.com/office/powerpoint/2010/main" val="34325517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3360"/>
            <a:ext cx="8229600" cy="701040"/>
          </a:xfrm>
        </p:spPr>
        <p:txBody>
          <a:bodyPr>
            <a:normAutofit fontScale="90000"/>
          </a:bodyPr>
          <a:lstStyle/>
          <a:p>
            <a:r>
              <a:rPr kumimoji="1" lang="en-US" altLang="ja-JP" dirty="0" smtClean="0"/>
              <a:t>Detector upgrade</a:t>
            </a:r>
            <a:endParaRPr kumimoji="1" lang="ja-JP" altLang="en-US" dirty="0"/>
          </a:p>
        </p:txBody>
      </p:sp>
      <p:sp>
        <p:nvSpPr>
          <p:cNvPr id="3" name="コンテンツ プレースホルダ 2"/>
          <p:cNvSpPr>
            <a:spLocks noGrp="1"/>
          </p:cNvSpPr>
          <p:nvPr>
            <p:ph idx="1"/>
          </p:nvPr>
        </p:nvSpPr>
        <p:spPr>
          <a:xfrm>
            <a:off x="457200" y="1168400"/>
            <a:ext cx="8229600" cy="5156200"/>
          </a:xfrm>
        </p:spPr>
        <p:txBody>
          <a:bodyPr/>
          <a:lstStyle/>
          <a:p>
            <a:endParaRPr kumimoji="1" lang="ja-JP" altLang="en-US"/>
          </a:p>
        </p:txBody>
      </p:sp>
      <p:sp>
        <p:nvSpPr>
          <p:cNvPr id="4" name="日付プレースホルダ 3"/>
          <p:cNvSpPr>
            <a:spLocks noGrp="1"/>
          </p:cNvSpPr>
          <p:nvPr>
            <p:ph type="dt" sz="half" idx="10"/>
          </p:nvPr>
        </p:nvSpPr>
        <p:spPr>
          <a:xfrm>
            <a:off x="457200" y="6356350"/>
            <a:ext cx="2133600" cy="365125"/>
          </a:xfrm>
        </p:spPr>
        <p:txBody>
          <a:bodyPr/>
          <a:lstStyle/>
          <a:p>
            <a:r>
              <a:rPr kumimoji="1" lang="en-US" altLang="ja-JP" smtClean="0"/>
              <a:t>Feb. 24th, 2011</a:t>
            </a:r>
            <a:endParaRPr kumimoji="1" lang="ja-JP" altLang="en-US" dirty="0"/>
          </a:p>
        </p:txBody>
      </p:sp>
      <p:sp>
        <p:nvSpPr>
          <p:cNvPr id="9" name="フッター プレースホルダ 8"/>
          <p:cNvSpPr>
            <a:spLocks noGrp="1"/>
          </p:cNvSpPr>
          <p:nvPr>
            <p:ph type="ftr" sz="quarter" idx="11"/>
          </p:nvPr>
        </p:nvSpPr>
        <p:spPr>
          <a:xfrm>
            <a:off x="2667000" y="6356350"/>
            <a:ext cx="3352800" cy="365125"/>
          </a:xfrm>
        </p:spPr>
        <p:txBody>
          <a:bodyPr/>
          <a:lstStyle/>
          <a:p>
            <a:pPr algn="ctr"/>
            <a:r>
              <a:rPr kumimoji="1" lang="en-US" altLang="ja-JP" dirty="0" err="1" smtClean="0"/>
              <a:t>H.Nakayama</a:t>
            </a:r>
            <a:r>
              <a:rPr kumimoji="1" lang="en-US" altLang="ja-JP" dirty="0" smtClean="0"/>
              <a:t> (KEK) </a:t>
            </a:r>
            <a:endParaRPr kumimoji="1" lang="ja-JP" altLang="en-US" dirty="0"/>
          </a:p>
        </p:txBody>
      </p:sp>
      <p:sp>
        <p:nvSpPr>
          <p:cNvPr id="8" name="スライド番号プレースホルダ 5"/>
          <p:cNvSpPr txBox="1">
            <a:spLocks/>
          </p:cNvSpPr>
          <p:nvPr/>
        </p:nvSpPr>
        <p:spPr>
          <a:xfrm>
            <a:off x="6585857" y="6225722"/>
            <a:ext cx="2133600" cy="365125"/>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10" name="Picture 1"/>
          <p:cNvPicPr>
            <a:picLocks noChangeAspect="1" noChangeArrowheads="1"/>
          </p:cNvPicPr>
          <p:nvPr/>
        </p:nvPicPr>
        <p:blipFill>
          <a:blip r:embed="rId3" cstate="print"/>
          <a:srcRect/>
          <a:stretch>
            <a:fillRect/>
          </a:stretch>
        </p:blipFill>
        <p:spPr bwMode="auto">
          <a:xfrm>
            <a:off x="446316" y="837925"/>
            <a:ext cx="8338457" cy="5889446"/>
          </a:xfrm>
          <a:prstGeom prst="rect">
            <a:avLst/>
          </a:prstGeom>
          <a:noFill/>
          <a:ln w="9525">
            <a:noFill/>
            <a:miter lim="800000"/>
            <a:headEnd/>
            <a:tailEnd/>
          </a:ln>
        </p:spPr>
      </p:pic>
      <p:cxnSp>
        <p:nvCxnSpPr>
          <p:cNvPr id="12" name="直線コネクタ 11"/>
          <p:cNvCxnSpPr/>
          <p:nvPr/>
        </p:nvCxnSpPr>
        <p:spPr>
          <a:xfrm>
            <a:off x="119742" y="3799115"/>
            <a:ext cx="898071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6" name="スライド番号プレースホルダ 3"/>
          <p:cNvSpPr>
            <a:spLocks noGrp="1"/>
          </p:cNvSpPr>
          <p:nvPr>
            <p:ph type="sldNum" sz="quarter" idx="12"/>
          </p:nvPr>
        </p:nvSpPr>
        <p:spPr>
          <a:xfrm>
            <a:off x="6884670" y="6322060"/>
            <a:ext cx="2133600" cy="365125"/>
          </a:xfrm>
        </p:spPr>
        <p:txBody>
          <a:bodyPr/>
          <a:lstStyle/>
          <a:p>
            <a:fld id="{5E3EFAAC-6AC9-4CDC-B598-9EC5C0D2FA03}" type="slidenum">
              <a:rPr kumimoji="1" lang="ja-JP" altLang="en-US" smtClean="0"/>
              <a:pPr/>
              <a:t>48</a:t>
            </a:fld>
            <a:endParaRPr kumimoji="1" lang="ja-JP" altLang="en-US" dirty="0"/>
          </a:p>
        </p:txBody>
      </p:sp>
    </p:spTree>
    <p:extLst>
      <p:ext uri="{BB962C8B-B14F-4D97-AF65-F5344CB8AC3E}">
        <p14:creationId xmlns:p14="http://schemas.microsoft.com/office/powerpoint/2010/main" val="12013984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3360"/>
            <a:ext cx="8229600" cy="701040"/>
          </a:xfrm>
        </p:spPr>
        <p:txBody>
          <a:bodyPr>
            <a:normAutofit fontScale="90000"/>
          </a:bodyPr>
          <a:lstStyle/>
          <a:p>
            <a:r>
              <a:rPr kumimoji="1" lang="en-US" altLang="ja-JP" dirty="0" smtClean="0"/>
              <a:t>Detector upgrade</a:t>
            </a:r>
            <a:endParaRPr kumimoji="1" lang="ja-JP" altLang="en-US" dirty="0"/>
          </a:p>
        </p:txBody>
      </p:sp>
      <p:sp>
        <p:nvSpPr>
          <p:cNvPr id="3" name="コンテンツ プレースホルダ 2"/>
          <p:cNvSpPr>
            <a:spLocks noGrp="1"/>
          </p:cNvSpPr>
          <p:nvPr>
            <p:ph idx="1"/>
          </p:nvPr>
        </p:nvSpPr>
        <p:spPr>
          <a:xfrm>
            <a:off x="457200" y="1168400"/>
            <a:ext cx="8229600" cy="5156200"/>
          </a:xfrm>
        </p:spPr>
        <p:txBody>
          <a:bodyPr/>
          <a:lstStyle/>
          <a:p>
            <a:endParaRPr kumimoji="1" lang="ja-JP" altLang="en-US"/>
          </a:p>
        </p:txBody>
      </p:sp>
      <p:sp>
        <p:nvSpPr>
          <p:cNvPr id="4" name="日付プレースホルダ 3"/>
          <p:cNvSpPr>
            <a:spLocks noGrp="1"/>
          </p:cNvSpPr>
          <p:nvPr>
            <p:ph type="dt" sz="half" idx="10"/>
          </p:nvPr>
        </p:nvSpPr>
        <p:spPr>
          <a:xfrm>
            <a:off x="457200" y="6356350"/>
            <a:ext cx="2133600" cy="365125"/>
          </a:xfrm>
        </p:spPr>
        <p:txBody>
          <a:bodyPr/>
          <a:lstStyle/>
          <a:p>
            <a:r>
              <a:rPr kumimoji="1" lang="en-US" altLang="ja-JP" smtClean="0"/>
              <a:t>Feb. 24th, 2011</a:t>
            </a:r>
            <a:endParaRPr kumimoji="1" lang="ja-JP" altLang="en-US" dirty="0"/>
          </a:p>
        </p:txBody>
      </p:sp>
      <p:sp>
        <p:nvSpPr>
          <p:cNvPr id="9" name="フッター プレースホルダ 8"/>
          <p:cNvSpPr>
            <a:spLocks noGrp="1"/>
          </p:cNvSpPr>
          <p:nvPr>
            <p:ph type="ftr" sz="quarter" idx="11"/>
          </p:nvPr>
        </p:nvSpPr>
        <p:spPr>
          <a:xfrm>
            <a:off x="2667000" y="6356350"/>
            <a:ext cx="3352800" cy="365125"/>
          </a:xfrm>
        </p:spPr>
        <p:txBody>
          <a:bodyPr/>
          <a:lstStyle/>
          <a:p>
            <a:pPr algn="ctr"/>
            <a:r>
              <a:rPr kumimoji="1" lang="en-US" altLang="ja-JP" dirty="0" err="1" smtClean="0"/>
              <a:t>H.Nakayama</a:t>
            </a:r>
            <a:r>
              <a:rPr kumimoji="1" lang="en-US" altLang="ja-JP" dirty="0" smtClean="0"/>
              <a:t> (KEK) </a:t>
            </a:r>
            <a:endParaRPr kumimoji="1" lang="ja-JP" altLang="en-US" dirty="0"/>
          </a:p>
        </p:txBody>
      </p:sp>
      <p:sp>
        <p:nvSpPr>
          <p:cNvPr id="8" name="スライド番号プレースホルダ 5"/>
          <p:cNvSpPr txBox="1">
            <a:spLocks/>
          </p:cNvSpPr>
          <p:nvPr/>
        </p:nvSpPr>
        <p:spPr>
          <a:xfrm>
            <a:off x="6585857" y="6225722"/>
            <a:ext cx="2133600" cy="365125"/>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10" name="Picture 1"/>
          <p:cNvPicPr>
            <a:picLocks noChangeAspect="1" noChangeArrowheads="1"/>
          </p:cNvPicPr>
          <p:nvPr/>
        </p:nvPicPr>
        <p:blipFill>
          <a:blip r:embed="rId3" cstate="print"/>
          <a:srcRect/>
          <a:stretch>
            <a:fillRect/>
          </a:stretch>
        </p:blipFill>
        <p:spPr bwMode="auto">
          <a:xfrm>
            <a:off x="446316" y="837925"/>
            <a:ext cx="8338457" cy="5889446"/>
          </a:xfrm>
          <a:prstGeom prst="rect">
            <a:avLst/>
          </a:prstGeom>
          <a:noFill/>
          <a:ln w="9525">
            <a:noFill/>
            <a:miter lim="800000"/>
            <a:headEnd/>
            <a:tailEnd/>
          </a:ln>
        </p:spPr>
      </p:pic>
      <p:cxnSp>
        <p:nvCxnSpPr>
          <p:cNvPr id="12" name="直線コネクタ 11"/>
          <p:cNvCxnSpPr/>
          <p:nvPr/>
        </p:nvCxnSpPr>
        <p:spPr>
          <a:xfrm>
            <a:off x="119742" y="3799115"/>
            <a:ext cx="898071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グループ化 19"/>
          <p:cNvGrpSpPr/>
          <p:nvPr/>
        </p:nvGrpSpPr>
        <p:grpSpPr>
          <a:xfrm>
            <a:off x="0" y="1211721"/>
            <a:ext cx="4615543" cy="2881308"/>
            <a:chOff x="0" y="1211721"/>
            <a:chExt cx="4615543" cy="2881308"/>
          </a:xfrm>
        </p:grpSpPr>
        <p:sp>
          <p:nvSpPr>
            <p:cNvPr id="14" name="正方形/長方形 13"/>
            <p:cNvSpPr/>
            <p:nvPr/>
          </p:nvSpPr>
          <p:spPr>
            <a:xfrm>
              <a:off x="0" y="1211721"/>
              <a:ext cx="3526972" cy="646331"/>
            </a:xfrm>
            <a:prstGeom prst="rect">
              <a:avLst/>
            </a:prstGeom>
            <a:solidFill>
              <a:srgbClr val="FFFFFF">
                <a:alpha val="80000"/>
              </a:srgbClr>
            </a:solidFill>
            <a:ln w="19050">
              <a:solidFill>
                <a:srgbClr val="FF0000"/>
              </a:solidFill>
            </a:ln>
          </p:spPr>
          <p:txBody>
            <a:bodyPr wrap="square">
              <a:spAutoFit/>
            </a:bodyPr>
            <a:lstStyle/>
            <a:p>
              <a:r>
                <a:rPr lang="en-US" altLang="ja-JP" dirty="0" smtClean="0"/>
                <a:t>Vertex detector: 4lyr. Si strip</a:t>
              </a:r>
            </a:p>
            <a:p>
              <a:r>
                <a:rPr lang="en-US" altLang="ja-JP" dirty="0" smtClean="0">
                  <a:sym typeface="Wingdings" pitchFamily="2" charset="2"/>
                </a:rPr>
                <a:t></a:t>
              </a:r>
              <a:r>
                <a:rPr lang="en-US" altLang="ja-JP" dirty="0" smtClean="0"/>
                <a:t> 2lyr. pixel(DEPFET) +4lyr. Si strip</a:t>
              </a:r>
            </a:p>
          </p:txBody>
        </p:sp>
        <p:cxnSp>
          <p:nvCxnSpPr>
            <p:cNvPr id="16" name="直線矢印コネクタ 15"/>
            <p:cNvCxnSpPr>
              <a:endCxn id="18" idx="1"/>
            </p:cNvCxnSpPr>
            <p:nvPr/>
          </p:nvCxnSpPr>
          <p:spPr>
            <a:xfrm>
              <a:off x="1676402" y="1847165"/>
              <a:ext cx="2214401" cy="174412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円/楕円 17"/>
            <p:cNvSpPr/>
            <p:nvPr/>
          </p:nvSpPr>
          <p:spPr>
            <a:xfrm>
              <a:off x="3766457" y="3505200"/>
              <a:ext cx="849086" cy="587829"/>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6" name="スライド番号プレースホルダ 3"/>
          <p:cNvSpPr>
            <a:spLocks noGrp="1"/>
          </p:cNvSpPr>
          <p:nvPr>
            <p:ph type="sldNum" sz="quarter" idx="12"/>
          </p:nvPr>
        </p:nvSpPr>
        <p:spPr>
          <a:xfrm>
            <a:off x="6884670" y="6322060"/>
            <a:ext cx="2133600" cy="365125"/>
          </a:xfrm>
        </p:spPr>
        <p:txBody>
          <a:bodyPr/>
          <a:lstStyle/>
          <a:p>
            <a:fld id="{5E3EFAAC-6AC9-4CDC-B598-9EC5C0D2FA03}" type="slidenum">
              <a:rPr kumimoji="1" lang="ja-JP" altLang="en-US" smtClean="0"/>
              <a:pPr/>
              <a:t>49</a:t>
            </a:fld>
            <a:endParaRPr kumimoji="1" lang="ja-JP" altLang="en-US" dirty="0"/>
          </a:p>
        </p:txBody>
      </p:sp>
      <p:sp>
        <p:nvSpPr>
          <p:cNvPr id="15" name="正方形/長方形 14"/>
          <p:cNvSpPr/>
          <p:nvPr/>
        </p:nvSpPr>
        <p:spPr>
          <a:xfrm>
            <a:off x="0" y="2242457"/>
            <a:ext cx="2721429" cy="21942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7" name="Picture 3"/>
          <p:cNvPicPr>
            <a:picLocks noChangeAspect="1" noChangeArrowheads="1"/>
          </p:cNvPicPr>
          <p:nvPr/>
        </p:nvPicPr>
        <p:blipFill>
          <a:blip r:embed="rId4" cstate="print"/>
          <a:srcRect t="2041" b="5778"/>
          <a:stretch>
            <a:fillRect/>
          </a:stretch>
        </p:blipFill>
        <p:spPr bwMode="auto">
          <a:xfrm flipH="1">
            <a:off x="97974" y="2324488"/>
            <a:ext cx="2446195" cy="2054186"/>
          </a:xfrm>
          <a:prstGeom prst="rect">
            <a:avLst/>
          </a:prstGeom>
          <a:noFill/>
          <a:ln w="9525">
            <a:noFill/>
            <a:miter lim="800000"/>
            <a:headEnd/>
            <a:tailEnd/>
          </a:ln>
        </p:spPr>
      </p:pic>
    </p:spTree>
    <p:extLst>
      <p:ext uri="{BB962C8B-B14F-4D97-AF65-F5344CB8AC3E}">
        <p14:creationId xmlns:p14="http://schemas.microsoft.com/office/powerpoint/2010/main" val="37942158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67544" y="188640"/>
            <a:ext cx="8229600" cy="1143000"/>
          </a:xfrm>
        </p:spPr>
        <p:txBody>
          <a:bodyPr/>
          <a:lstStyle/>
          <a:p>
            <a:r>
              <a:rPr lang="en-US" altLang="ja-JP" dirty="0"/>
              <a:t>KEKB tunnel </a:t>
            </a:r>
            <a:r>
              <a:rPr lang="en-US" altLang="ja-JP" dirty="0" smtClean="0"/>
              <a:t>tour</a:t>
            </a:r>
            <a:r>
              <a:rPr lang="en-US" altLang="ja-JP" dirty="0"/>
              <a:t>: </a:t>
            </a:r>
            <a:r>
              <a:rPr lang="en-US" altLang="ja-JP" dirty="0" smtClean="0"/>
              <a:t>Positron source</a:t>
            </a:r>
            <a:endParaRPr lang="ja-JP" altLang="en-US" dirty="0" smtClean="0"/>
          </a:p>
        </p:txBody>
      </p:sp>
      <p:pic>
        <p:nvPicPr>
          <p:cNvPr id="44035" name="Picture 5"/>
          <p:cNvPicPr>
            <a:picLocks noChangeAspect="1" noChangeArrowheads="1"/>
          </p:cNvPicPr>
          <p:nvPr/>
        </p:nvPicPr>
        <p:blipFill>
          <a:blip r:embed="rId3" cstate="print"/>
          <a:srcRect/>
          <a:stretch>
            <a:fillRect/>
          </a:stretch>
        </p:blipFill>
        <p:spPr bwMode="auto">
          <a:xfrm>
            <a:off x="860425" y="1073150"/>
            <a:ext cx="6419850" cy="5187950"/>
          </a:xfrm>
          <a:prstGeom prst="rect">
            <a:avLst/>
          </a:prstGeom>
          <a:noFill/>
          <a:ln w="9525">
            <a:noFill/>
            <a:miter lim="800000"/>
            <a:headEnd/>
            <a:tailEnd/>
          </a:ln>
        </p:spPr>
      </p:pic>
      <p:pic>
        <p:nvPicPr>
          <p:cNvPr id="44036" name="Picture 6"/>
          <p:cNvPicPr>
            <a:picLocks noChangeAspect="1" noChangeArrowheads="1"/>
          </p:cNvPicPr>
          <p:nvPr/>
        </p:nvPicPr>
        <p:blipFill>
          <a:blip r:embed="rId4" cstate="print"/>
          <a:srcRect/>
          <a:stretch>
            <a:fillRect/>
          </a:stretch>
        </p:blipFill>
        <p:spPr bwMode="auto">
          <a:xfrm flipH="1">
            <a:off x="4321175" y="3970338"/>
            <a:ext cx="3648075" cy="2760662"/>
          </a:xfrm>
          <a:prstGeom prst="rect">
            <a:avLst/>
          </a:prstGeom>
          <a:noFill/>
          <a:ln w="9525">
            <a:solidFill>
              <a:schemeClr val="accent2"/>
            </a:solidFill>
            <a:miter lim="800000"/>
            <a:headEnd/>
            <a:tailEnd/>
          </a:ln>
        </p:spPr>
      </p:pic>
      <p:sp>
        <p:nvSpPr>
          <p:cNvPr id="44037" name="Rectangle 7"/>
          <p:cNvSpPr>
            <a:spLocks noChangeArrowheads="1"/>
          </p:cNvSpPr>
          <p:nvPr/>
        </p:nvSpPr>
        <p:spPr bwMode="auto">
          <a:xfrm>
            <a:off x="2276475" y="2894013"/>
            <a:ext cx="823913" cy="519112"/>
          </a:xfrm>
          <a:prstGeom prst="rect">
            <a:avLst/>
          </a:prstGeom>
          <a:noFill/>
          <a:ln w="19050">
            <a:solidFill>
              <a:schemeClr val="bg1"/>
            </a:solidFill>
            <a:miter lim="800000"/>
            <a:headEnd/>
            <a:tailEnd/>
          </a:ln>
        </p:spPr>
        <p:txBody>
          <a:bodyPr wrap="none" anchor="ctr"/>
          <a:lstStyle/>
          <a:p>
            <a:endParaRPr lang="ja-JP" altLang="en-US">
              <a:latin typeface="Calibri" pitchFamily="-112" charset="0"/>
            </a:endParaRPr>
          </a:p>
        </p:txBody>
      </p:sp>
      <p:sp>
        <p:nvSpPr>
          <p:cNvPr id="44038" name="Line 9"/>
          <p:cNvSpPr>
            <a:spLocks noChangeShapeType="1"/>
          </p:cNvSpPr>
          <p:nvPr/>
        </p:nvSpPr>
        <p:spPr bwMode="auto">
          <a:xfrm flipV="1">
            <a:off x="1235075" y="3228975"/>
            <a:ext cx="936625" cy="84138"/>
          </a:xfrm>
          <a:prstGeom prst="line">
            <a:avLst/>
          </a:prstGeom>
          <a:noFill/>
          <a:ln w="19050">
            <a:solidFill>
              <a:srgbClr val="0000FF"/>
            </a:solidFill>
            <a:round/>
            <a:headEnd/>
            <a:tailEnd type="triangle" w="med" len="med"/>
          </a:ln>
        </p:spPr>
        <p:txBody>
          <a:bodyPr wrap="none" anchor="ctr"/>
          <a:lstStyle/>
          <a:p>
            <a:endParaRPr lang="ja-JP" altLang="en-US"/>
          </a:p>
        </p:txBody>
      </p:sp>
      <p:sp>
        <p:nvSpPr>
          <p:cNvPr id="44039" name="Line 10"/>
          <p:cNvSpPr>
            <a:spLocks noChangeShapeType="1"/>
          </p:cNvSpPr>
          <p:nvPr/>
        </p:nvSpPr>
        <p:spPr bwMode="auto">
          <a:xfrm>
            <a:off x="4502150" y="4483100"/>
            <a:ext cx="750888" cy="492125"/>
          </a:xfrm>
          <a:prstGeom prst="line">
            <a:avLst/>
          </a:prstGeom>
          <a:noFill/>
          <a:ln w="19050">
            <a:solidFill>
              <a:srgbClr val="0000FF"/>
            </a:solidFill>
            <a:round/>
            <a:headEnd/>
            <a:tailEnd type="triangle" w="med" len="med"/>
          </a:ln>
        </p:spPr>
        <p:txBody>
          <a:bodyPr wrap="none" anchor="ctr"/>
          <a:lstStyle/>
          <a:p>
            <a:endParaRPr lang="ja-JP" altLang="en-US"/>
          </a:p>
        </p:txBody>
      </p:sp>
      <p:sp>
        <p:nvSpPr>
          <p:cNvPr id="44040" name="Line 11"/>
          <p:cNvSpPr>
            <a:spLocks noChangeShapeType="1"/>
          </p:cNvSpPr>
          <p:nvPr/>
        </p:nvSpPr>
        <p:spPr bwMode="auto">
          <a:xfrm>
            <a:off x="5718175" y="5218113"/>
            <a:ext cx="1652588" cy="947737"/>
          </a:xfrm>
          <a:prstGeom prst="line">
            <a:avLst/>
          </a:prstGeom>
          <a:noFill/>
          <a:ln w="19050">
            <a:solidFill>
              <a:srgbClr val="FF0080"/>
            </a:solidFill>
            <a:round/>
            <a:headEnd/>
            <a:tailEnd type="triangle" w="med" len="med"/>
          </a:ln>
        </p:spPr>
        <p:txBody>
          <a:bodyPr wrap="none" anchor="ctr"/>
          <a:lstStyle/>
          <a:p>
            <a:endParaRPr lang="ja-JP" altLang="en-US"/>
          </a:p>
        </p:txBody>
      </p:sp>
      <p:sp>
        <p:nvSpPr>
          <p:cNvPr id="44042" name="Text Box 13"/>
          <p:cNvSpPr txBox="1">
            <a:spLocks noChangeArrowheads="1"/>
          </p:cNvSpPr>
          <p:nvPr/>
        </p:nvSpPr>
        <p:spPr bwMode="auto">
          <a:xfrm rot="2028777">
            <a:off x="4684046" y="4152255"/>
            <a:ext cx="433132" cy="46166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ja-JP" sz="2400" dirty="0">
                <a:solidFill>
                  <a:srgbClr val="0000FF"/>
                </a:solidFill>
                <a:latin typeface="Calibri" pitchFamily="-112" charset="0"/>
              </a:rPr>
              <a:t>e</a:t>
            </a:r>
            <a:r>
              <a:rPr lang="en-US" altLang="ja-JP" sz="2400" dirty="0" smtClean="0">
                <a:solidFill>
                  <a:srgbClr val="0000FF"/>
                </a:solidFill>
                <a:latin typeface="Calibri" pitchFamily="-112" charset="0"/>
              </a:rPr>
              <a:t>-</a:t>
            </a:r>
            <a:endParaRPr lang="ja-JP" altLang="en-US" sz="2400" dirty="0">
              <a:solidFill>
                <a:srgbClr val="0000FF"/>
              </a:solidFill>
              <a:latin typeface="Calibri" pitchFamily="-112" charset="0"/>
            </a:endParaRPr>
          </a:p>
        </p:txBody>
      </p:sp>
      <p:sp>
        <p:nvSpPr>
          <p:cNvPr id="44043" name="Text Box 14"/>
          <p:cNvSpPr txBox="1">
            <a:spLocks noChangeArrowheads="1"/>
          </p:cNvSpPr>
          <p:nvPr/>
        </p:nvSpPr>
        <p:spPr bwMode="auto">
          <a:xfrm rot="2028777">
            <a:off x="7648416" y="6181080"/>
            <a:ext cx="492443" cy="46166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spAutoFit/>
          </a:bodyPr>
          <a:lstStyle/>
          <a:p>
            <a:r>
              <a:rPr lang="en-US" altLang="ja-JP" sz="2400" dirty="0">
                <a:solidFill>
                  <a:srgbClr val="FF0080"/>
                </a:solidFill>
                <a:latin typeface="Calibri" pitchFamily="-112" charset="0"/>
              </a:rPr>
              <a:t>e</a:t>
            </a:r>
            <a:r>
              <a:rPr lang="en-US" altLang="ja-JP" sz="2400" dirty="0" smtClean="0">
                <a:solidFill>
                  <a:srgbClr val="FF0080"/>
                </a:solidFill>
                <a:latin typeface="Calibri" pitchFamily="-112" charset="0"/>
              </a:rPr>
              <a:t>+</a:t>
            </a:r>
            <a:endParaRPr lang="ja-JP" altLang="en-US" sz="2400" dirty="0">
              <a:solidFill>
                <a:srgbClr val="FF0080"/>
              </a:solidFill>
              <a:latin typeface="Calibri" pitchFamily="-112" charset="0"/>
            </a:endParaRPr>
          </a:p>
        </p:txBody>
      </p:sp>
      <p:sp>
        <p:nvSpPr>
          <p:cNvPr id="44044" name="Line 16"/>
          <p:cNvSpPr>
            <a:spLocks noChangeShapeType="1"/>
          </p:cNvSpPr>
          <p:nvPr/>
        </p:nvSpPr>
        <p:spPr bwMode="auto">
          <a:xfrm>
            <a:off x="2276475" y="3413125"/>
            <a:ext cx="2044700" cy="3317875"/>
          </a:xfrm>
          <a:prstGeom prst="line">
            <a:avLst/>
          </a:prstGeom>
          <a:noFill/>
          <a:ln w="9525">
            <a:solidFill>
              <a:srgbClr val="FFFFFF"/>
            </a:solidFill>
            <a:round/>
            <a:headEnd/>
            <a:tailEnd/>
          </a:ln>
        </p:spPr>
        <p:txBody>
          <a:bodyPr wrap="none" anchor="ctr"/>
          <a:lstStyle/>
          <a:p>
            <a:endParaRPr lang="ja-JP" altLang="en-US"/>
          </a:p>
        </p:txBody>
      </p:sp>
      <p:sp>
        <p:nvSpPr>
          <p:cNvPr id="44045" name="Line 17"/>
          <p:cNvSpPr>
            <a:spLocks noChangeShapeType="1"/>
          </p:cNvSpPr>
          <p:nvPr/>
        </p:nvSpPr>
        <p:spPr bwMode="auto">
          <a:xfrm>
            <a:off x="3100388" y="2894013"/>
            <a:ext cx="4868862" cy="1076325"/>
          </a:xfrm>
          <a:prstGeom prst="line">
            <a:avLst/>
          </a:prstGeom>
          <a:noFill/>
          <a:ln w="9525">
            <a:solidFill>
              <a:srgbClr val="FFFFFF"/>
            </a:solidFill>
            <a:round/>
            <a:headEnd/>
            <a:tailEnd/>
          </a:ln>
        </p:spPr>
        <p:txBody>
          <a:bodyPr wrap="none" anchor="ctr"/>
          <a:lstStyle/>
          <a:p>
            <a:endParaRPr lang="ja-JP" altLang="en-US"/>
          </a:p>
        </p:txBody>
      </p:sp>
      <p:sp>
        <p:nvSpPr>
          <p:cNvPr id="44046" name="Text Box 18"/>
          <p:cNvSpPr txBox="1">
            <a:spLocks noChangeArrowheads="1"/>
          </p:cNvSpPr>
          <p:nvPr/>
        </p:nvSpPr>
        <p:spPr bwMode="auto">
          <a:xfrm>
            <a:off x="5713413" y="4257675"/>
            <a:ext cx="936923" cy="338554"/>
          </a:xfrm>
          <a:prstGeom prst="rect">
            <a:avLst/>
          </a:prstGeom>
          <a:noFill/>
          <a:ln w="9525">
            <a:noFill/>
            <a:miter lim="800000"/>
            <a:headEnd/>
            <a:tailEnd/>
          </a:ln>
        </p:spPr>
        <p:txBody>
          <a:bodyPr wrap="none">
            <a:spAutoFit/>
          </a:bodyPr>
          <a:lstStyle/>
          <a:p>
            <a:r>
              <a:rPr lang="en-US" altLang="ja-JP" sz="1600" dirty="0" smtClean="0">
                <a:solidFill>
                  <a:schemeClr val="bg1"/>
                </a:solidFill>
                <a:latin typeface="Calibri" pitchFamily="-112" charset="0"/>
              </a:rPr>
              <a:t>Tungsten</a:t>
            </a:r>
            <a:endParaRPr lang="ja-JP" altLang="en-US" sz="1600" dirty="0">
              <a:solidFill>
                <a:schemeClr val="bg1"/>
              </a:solidFill>
              <a:latin typeface="Calibri" pitchFamily="-112" charset="0"/>
            </a:endParaRPr>
          </a:p>
        </p:txBody>
      </p:sp>
      <p:sp>
        <p:nvSpPr>
          <p:cNvPr id="44047" name="Line 19"/>
          <p:cNvSpPr>
            <a:spLocks noChangeShapeType="1"/>
          </p:cNvSpPr>
          <p:nvPr/>
        </p:nvSpPr>
        <p:spPr bwMode="auto">
          <a:xfrm flipH="1">
            <a:off x="5705475" y="4522788"/>
            <a:ext cx="481013" cy="655637"/>
          </a:xfrm>
          <a:prstGeom prst="line">
            <a:avLst/>
          </a:prstGeom>
          <a:noFill/>
          <a:ln w="9525">
            <a:solidFill>
              <a:srgbClr val="FFFFFF"/>
            </a:solidFill>
            <a:round/>
            <a:headEnd/>
            <a:tailEnd type="triangle" w="med" len="med"/>
          </a:ln>
        </p:spPr>
        <p:txBody>
          <a:bodyPr wrap="none" anchor="ctr"/>
          <a:lstStyle/>
          <a:p>
            <a:endParaRPr lang="ja-JP" altLang="en-US"/>
          </a:p>
        </p:txBody>
      </p:sp>
      <p:pic>
        <p:nvPicPr>
          <p:cNvPr id="44048" name="Picture 17" descr="ringanimation2S"/>
          <p:cNvPicPr>
            <a:picLocks noChangeAspect="1" noChangeArrowheads="1"/>
          </p:cNvPicPr>
          <p:nvPr/>
        </p:nvPicPr>
        <p:blipFill>
          <a:blip r:embed="rId5" cstate="print"/>
          <a:srcRect/>
          <a:stretch>
            <a:fillRect/>
          </a:stretch>
        </p:blipFill>
        <p:spPr bwMode="auto">
          <a:xfrm>
            <a:off x="7343775" y="950913"/>
            <a:ext cx="1800225" cy="2152650"/>
          </a:xfrm>
          <a:prstGeom prst="rect">
            <a:avLst/>
          </a:prstGeom>
          <a:noFill/>
          <a:ln w="9525">
            <a:noFill/>
            <a:miter lim="800000"/>
            <a:headEnd/>
            <a:tailEnd/>
          </a:ln>
        </p:spPr>
      </p:pic>
      <p:sp>
        <p:nvSpPr>
          <p:cNvPr id="44049" name="Oval 18"/>
          <p:cNvSpPr>
            <a:spLocks noChangeArrowheads="1"/>
          </p:cNvSpPr>
          <p:nvPr/>
        </p:nvSpPr>
        <p:spPr bwMode="auto">
          <a:xfrm>
            <a:off x="8240713" y="2379663"/>
            <a:ext cx="303212" cy="303212"/>
          </a:xfrm>
          <a:prstGeom prst="ellipse">
            <a:avLst/>
          </a:prstGeom>
          <a:noFill/>
          <a:ln w="28575">
            <a:solidFill>
              <a:srgbClr val="FF0080"/>
            </a:solidFill>
            <a:round/>
            <a:headEnd/>
            <a:tailEnd/>
          </a:ln>
        </p:spPr>
        <p:txBody>
          <a:bodyPr wrap="none" anchor="ctr"/>
          <a:lstStyle/>
          <a:p>
            <a:endParaRPr lang="ja-JP" altLang="en-US"/>
          </a:p>
        </p:txBody>
      </p:sp>
      <p:pic>
        <p:nvPicPr>
          <p:cNvPr id="44050" name="図 18"/>
          <p:cNvPicPr>
            <a:picLocks noChangeAspect="1"/>
          </p:cNvPicPr>
          <p:nvPr/>
        </p:nvPicPr>
        <p:blipFill>
          <a:blip r:embed="rId6" cstate="print"/>
          <a:srcRect/>
          <a:stretch>
            <a:fillRect/>
          </a:stretch>
        </p:blipFill>
        <p:spPr bwMode="auto">
          <a:xfrm>
            <a:off x="155575" y="5335588"/>
            <a:ext cx="3251200" cy="1377950"/>
          </a:xfrm>
          <a:prstGeom prst="rect">
            <a:avLst/>
          </a:prstGeom>
          <a:noFill/>
          <a:ln w="9525">
            <a:noFill/>
            <a:miter lim="800000"/>
            <a:headEnd/>
            <a:tailEnd/>
          </a:ln>
        </p:spPr>
      </p:pic>
      <p:sp>
        <p:nvSpPr>
          <p:cNvPr id="21" name="Text Box 13"/>
          <p:cNvSpPr txBox="1">
            <a:spLocks noChangeArrowheads="1"/>
          </p:cNvSpPr>
          <p:nvPr/>
        </p:nvSpPr>
        <p:spPr bwMode="auto">
          <a:xfrm rot="21184405">
            <a:off x="1423464" y="3510472"/>
            <a:ext cx="433132" cy="46166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ja-JP" sz="2400" dirty="0">
                <a:solidFill>
                  <a:srgbClr val="0000FF"/>
                </a:solidFill>
                <a:latin typeface="Calibri" pitchFamily="-112" charset="0"/>
              </a:rPr>
              <a:t>e</a:t>
            </a:r>
            <a:r>
              <a:rPr lang="en-US" altLang="ja-JP" sz="2400" dirty="0" smtClean="0">
                <a:solidFill>
                  <a:srgbClr val="0000FF"/>
                </a:solidFill>
                <a:latin typeface="Calibri" pitchFamily="-112" charset="0"/>
              </a:rPr>
              <a:t>-</a:t>
            </a:r>
            <a:endParaRPr lang="ja-JP" altLang="en-US" sz="2400" dirty="0">
              <a:solidFill>
                <a:srgbClr val="0000FF"/>
              </a:solidFill>
              <a:latin typeface="Calibri" pitchFamily="-112" charset="0"/>
            </a:endParaRPr>
          </a:p>
        </p:txBody>
      </p:sp>
    </p:spTree>
    <p:extLst>
      <p:ext uri="{BB962C8B-B14F-4D97-AF65-F5344CB8AC3E}">
        <p14:creationId xmlns:p14="http://schemas.microsoft.com/office/powerpoint/2010/main" val="42214382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3360"/>
            <a:ext cx="8229600" cy="701040"/>
          </a:xfrm>
        </p:spPr>
        <p:txBody>
          <a:bodyPr>
            <a:normAutofit fontScale="90000"/>
          </a:bodyPr>
          <a:lstStyle/>
          <a:p>
            <a:r>
              <a:rPr kumimoji="1" lang="en-US" altLang="ja-JP" dirty="0" smtClean="0"/>
              <a:t>Detector upgrade</a:t>
            </a:r>
            <a:endParaRPr kumimoji="1" lang="ja-JP" altLang="en-US" dirty="0"/>
          </a:p>
        </p:txBody>
      </p:sp>
      <p:sp>
        <p:nvSpPr>
          <p:cNvPr id="3" name="コンテンツ プレースホルダ 2"/>
          <p:cNvSpPr>
            <a:spLocks noGrp="1"/>
          </p:cNvSpPr>
          <p:nvPr>
            <p:ph idx="1"/>
          </p:nvPr>
        </p:nvSpPr>
        <p:spPr>
          <a:xfrm>
            <a:off x="457200" y="1168400"/>
            <a:ext cx="8229600" cy="5156200"/>
          </a:xfrm>
        </p:spPr>
        <p:txBody>
          <a:bodyPr/>
          <a:lstStyle/>
          <a:p>
            <a:endParaRPr kumimoji="1" lang="ja-JP" altLang="en-US"/>
          </a:p>
        </p:txBody>
      </p:sp>
      <p:sp>
        <p:nvSpPr>
          <p:cNvPr id="4" name="日付プレースホルダ 3"/>
          <p:cNvSpPr>
            <a:spLocks noGrp="1"/>
          </p:cNvSpPr>
          <p:nvPr>
            <p:ph type="dt" sz="half" idx="10"/>
          </p:nvPr>
        </p:nvSpPr>
        <p:spPr>
          <a:xfrm>
            <a:off x="457200" y="6356350"/>
            <a:ext cx="2133600" cy="365125"/>
          </a:xfrm>
        </p:spPr>
        <p:txBody>
          <a:bodyPr/>
          <a:lstStyle/>
          <a:p>
            <a:r>
              <a:rPr kumimoji="1" lang="en-US" altLang="ja-JP" smtClean="0"/>
              <a:t>Feb. 24th, 2011</a:t>
            </a:r>
            <a:endParaRPr kumimoji="1" lang="ja-JP" altLang="en-US" dirty="0"/>
          </a:p>
        </p:txBody>
      </p:sp>
      <p:sp>
        <p:nvSpPr>
          <p:cNvPr id="9" name="フッター プレースホルダ 8"/>
          <p:cNvSpPr>
            <a:spLocks noGrp="1"/>
          </p:cNvSpPr>
          <p:nvPr>
            <p:ph type="ftr" sz="quarter" idx="11"/>
          </p:nvPr>
        </p:nvSpPr>
        <p:spPr>
          <a:xfrm>
            <a:off x="2667000" y="6356350"/>
            <a:ext cx="3352800" cy="365125"/>
          </a:xfrm>
        </p:spPr>
        <p:txBody>
          <a:bodyPr/>
          <a:lstStyle/>
          <a:p>
            <a:pPr algn="ctr"/>
            <a:r>
              <a:rPr kumimoji="1" lang="en-US" altLang="ja-JP" dirty="0" err="1" smtClean="0"/>
              <a:t>H.Nakayama</a:t>
            </a:r>
            <a:r>
              <a:rPr kumimoji="1" lang="en-US" altLang="ja-JP" dirty="0" smtClean="0"/>
              <a:t> (KEK) </a:t>
            </a:r>
            <a:endParaRPr kumimoji="1" lang="ja-JP" altLang="en-US" dirty="0"/>
          </a:p>
        </p:txBody>
      </p:sp>
      <p:sp>
        <p:nvSpPr>
          <p:cNvPr id="8" name="スライド番号プレースホルダ 5"/>
          <p:cNvSpPr txBox="1">
            <a:spLocks/>
          </p:cNvSpPr>
          <p:nvPr/>
        </p:nvSpPr>
        <p:spPr>
          <a:xfrm>
            <a:off x="6585857" y="6225722"/>
            <a:ext cx="2133600" cy="365125"/>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10" name="Picture 1"/>
          <p:cNvPicPr>
            <a:picLocks noChangeAspect="1" noChangeArrowheads="1"/>
          </p:cNvPicPr>
          <p:nvPr/>
        </p:nvPicPr>
        <p:blipFill>
          <a:blip r:embed="rId3" cstate="print"/>
          <a:srcRect/>
          <a:stretch>
            <a:fillRect/>
          </a:stretch>
        </p:blipFill>
        <p:spPr bwMode="auto">
          <a:xfrm>
            <a:off x="446316" y="837925"/>
            <a:ext cx="8338457" cy="5889446"/>
          </a:xfrm>
          <a:prstGeom prst="rect">
            <a:avLst/>
          </a:prstGeom>
          <a:noFill/>
          <a:ln w="9525">
            <a:noFill/>
            <a:miter lim="800000"/>
            <a:headEnd/>
            <a:tailEnd/>
          </a:ln>
        </p:spPr>
      </p:pic>
      <p:cxnSp>
        <p:nvCxnSpPr>
          <p:cNvPr id="12" name="直線コネクタ 11"/>
          <p:cNvCxnSpPr/>
          <p:nvPr/>
        </p:nvCxnSpPr>
        <p:spPr>
          <a:xfrm>
            <a:off x="119742" y="3799115"/>
            <a:ext cx="898071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グループ化 19"/>
          <p:cNvGrpSpPr/>
          <p:nvPr/>
        </p:nvGrpSpPr>
        <p:grpSpPr>
          <a:xfrm>
            <a:off x="0" y="1211721"/>
            <a:ext cx="4615543" cy="2881308"/>
            <a:chOff x="0" y="1211721"/>
            <a:chExt cx="4615543" cy="2881308"/>
          </a:xfrm>
        </p:grpSpPr>
        <p:sp>
          <p:nvSpPr>
            <p:cNvPr id="14" name="正方形/長方形 13"/>
            <p:cNvSpPr/>
            <p:nvPr/>
          </p:nvSpPr>
          <p:spPr>
            <a:xfrm>
              <a:off x="0" y="1211721"/>
              <a:ext cx="3526972" cy="646331"/>
            </a:xfrm>
            <a:prstGeom prst="rect">
              <a:avLst/>
            </a:prstGeom>
            <a:solidFill>
              <a:srgbClr val="FFFFFF">
                <a:alpha val="80000"/>
              </a:srgbClr>
            </a:solidFill>
            <a:ln w="19050">
              <a:solidFill>
                <a:schemeClr val="bg1">
                  <a:lumMod val="50000"/>
                </a:schemeClr>
              </a:solidFill>
            </a:ln>
          </p:spPr>
          <p:txBody>
            <a:bodyPr wrap="square">
              <a:spAutoFit/>
            </a:bodyPr>
            <a:lstStyle/>
            <a:p>
              <a:r>
                <a:rPr lang="en-US" altLang="ja-JP" dirty="0" smtClean="0"/>
                <a:t>Vertex detector: 4lyr. Si strip</a:t>
              </a:r>
            </a:p>
            <a:p>
              <a:r>
                <a:rPr lang="en-US" altLang="ja-JP" dirty="0" smtClean="0">
                  <a:sym typeface="Wingdings" pitchFamily="2" charset="2"/>
                </a:rPr>
                <a:t></a:t>
              </a:r>
              <a:r>
                <a:rPr lang="en-US" altLang="ja-JP" dirty="0" smtClean="0"/>
                <a:t> 2lyr. pixel(DEPFET) +4lyr. Si strip</a:t>
              </a:r>
            </a:p>
          </p:txBody>
        </p:sp>
        <p:cxnSp>
          <p:nvCxnSpPr>
            <p:cNvPr id="16" name="直線矢印コネクタ 15"/>
            <p:cNvCxnSpPr>
              <a:endCxn id="18" idx="1"/>
            </p:cNvCxnSpPr>
            <p:nvPr/>
          </p:nvCxnSpPr>
          <p:spPr>
            <a:xfrm>
              <a:off x="1676402" y="1847165"/>
              <a:ext cx="2214401" cy="1744121"/>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円/楕円 17"/>
            <p:cNvSpPr/>
            <p:nvPr/>
          </p:nvSpPr>
          <p:spPr>
            <a:xfrm>
              <a:off x="3766457" y="3505200"/>
              <a:ext cx="849086" cy="587829"/>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20"/>
          <p:cNvGrpSpPr/>
          <p:nvPr/>
        </p:nvGrpSpPr>
        <p:grpSpPr>
          <a:xfrm>
            <a:off x="4136571" y="297322"/>
            <a:ext cx="4691743" cy="2859535"/>
            <a:chOff x="2481943" y="721865"/>
            <a:chExt cx="4691743" cy="2859535"/>
          </a:xfrm>
        </p:grpSpPr>
        <p:sp>
          <p:nvSpPr>
            <p:cNvPr id="22" name="正方形/長方形 21"/>
            <p:cNvSpPr/>
            <p:nvPr/>
          </p:nvSpPr>
          <p:spPr>
            <a:xfrm>
              <a:off x="4746172" y="721865"/>
              <a:ext cx="2427514" cy="830997"/>
            </a:xfrm>
            <a:prstGeom prst="rect">
              <a:avLst/>
            </a:prstGeom>
            <a:solidFill>
              <a:srgbClr val="FFFFFF">
                <a:alpha val="80000"/>
              </a:srgbClr>
            </a:solidFill>
            <a:ln w="19050">
              <a:solidFill>
                <a:srgbClr val="FF0000"/>
              </a:solidFill>
            </a:ln>
          </p:spPr>
          <p:txBody>
            <a:bodyPr wrap="square">
              <a:spAutoFit/>
            </a:bodyPr>
            <a:lstStyle/>
            <a:p>
              <a:r>
                <a:rPr lang="en-US" altLang="ja-JP" sz="1600" dirty="0" smtClean="0"/>
                <a:t>Drift chamber for tracking: </a:t>
              </a:r>
            </a:p>
            <a:p>
              <a:r>
                <a:rPr lang="en-US" altLang="ja-JP" sz="1600" dirty="0" smtClean="0"/>
                <a:t>Small cells, longer lever arms, faster readout</a:t>
              </a:r>
            </a:p>
          </p:txBody>
        </p:sp>
        <p:cxnSp>
          <p:nvCxnSpPr>
            <p:cNvPr id="23" name="直線矢印コネクタ 22"/>
            <p:cNvCxnSpPr>
              <a:stCxn id="22" idx="2"/>
              <a:endCxn id="24" idx="7"/>
            </p:cNvCxnSpPr>
            <p:nvPr/>
          </p:nvCxnSpPr>
          <p:spPr>
            <a:xfrm rot="5400000">
              <a:off x="3694473" y="1065072"/>
              <a:ext cx="1777666" cy="275324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円/楕円 23"/>
            <p:cNvSpPr/>
            <p:nvPr/>
          </p:nvSpPr>
          <p:spPr>
            <a:xfrm>
              <a:off x="2481943" y="3287485"/>
              <a:ext cx="849086" cy="293915"/>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6" name="スライド番号プレースホルダ 3"/>
          <p:cNvSpPr>
            <a:spLocks noGrp="1"/>
          </p:cNvSpPr>
          <p:nvPr>
            <p:ph type="sldNum" sz="quarter" idx="12"/>
          </p:nvPr>
        </p:nvSpPr>
        <p:spPr>
          <a:xfrm>
            <a:off x="6884670" y="6322060"/>
            <a:ext cx="2133600" cy="365125"/>
          </a:xfrm>
        </p:spPr>
        <p:txBody>
          <a:bodyPr/>
          <a:lstStyle/>
          <a:p>
            <a:fld id="{5E3EFAAC-6AC9-4CDC-B598-9EC5C0D2FA03}" type="slidenum">
              <a:rPr kumimoji="1" lang="ja-JP" altLang="en-US" smtClean="0"/>
              <a:pPr/>
              <a:t>50</a:t>
            </a:fld>
            <a:endParaRPr kumimoji="1" lang="ja-JP" altLang="en-US" dirty="0"/>
          </a:p>
        </p:txBody>
      </p:sp>
      <p:grpSp>
        <p:nvGrpSpPr>
          <p:cNvPr id="34" name="グループ化 33"/>
          <p:cNvGrpSpPr/>
          <p:nvPr/>
        </p:nvGrpSpPr>
        <p:grpSpPr>
          <a:xfrm>
            <a:off x="5246558" y="2283680"/>
            <a:ext cx="3897442" cy="2098623"/>
            <a:chOff x="3102786" y="4145137"/>
            <a:chExt cx="3897442" cy="2098623"/>
          </a:xfrm>
        </p:grpSpPr>
        <p:sp>
          <p:nvSpPr>
            <p:cNvPr id="27" name="正方形/長方形 26"/>
            <p:cNvSpPr/>
            <p:nvPr/>
          </p:nvSpPr>
          <p:spPr>
            <a:xfrm>
              <a:off x="3102786" y="4145137"/>
              <a:ext cx="3897442" cy="20986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6" name="グループ化 25"/>
            <p:cNvGrpSpPr/>
            <p:nvPr/>
          </p:nvGrpSpPr>
          <p:grpSpPr>
            <a:xfrm>
              <a:off x="3250556" y="4274647"/>
              <a:ext cx="3671865" cy="1826512"/>
              <a:chOff x="7882695" y="1493615"/>
              <a:chExt cx="3671865" cy="1826512"/>
            </a:xfrm>
          </p:grpSpPr>
          <p:pic>
            <p:nvPicPr>
              <p:cNvPr id="19" name="Picture 2"/>
              <p:cNvPicPr>
                <a:picLocks noChangeAspect="1" noChangeArrowheads="1"/>
              </p:cNvPicPr>
              <p:nvPr/>
            </p:nvPicPr>
            <p:blipFill>
              <a:blip r:embed="rId4" cstate="print"/>
              <a:srcRect b="60584"/>
              <a:stretch>
                <a:fillRect/>
              </a:stretch>
            </p:blipFill>
            <p:spPr bwMode="auto">
              <a:xfrm>
                <a:off x="7882695" y="1493615"/>
                <a:ext cx="3584780" cy="927787"/>
              </a:xfrm>
              <a:prstGeom prst="rect">
                <a:avLst/>
              </a:prstGeom>
              <a:noFill/>
              <a:ln w="9525">
                <a:noFill/>
                <a:miter lim="800000"/>
                <a:headEnd/>
                <a:tailEnd/>
              </a:ln>
            </p:spPr>
          </p:pic>
          <p:sp>
            <p:nvSpPr>
              <p:cNvPr id="20" name="Rectangle 13"/>
              <p:cNvSpPr>
                <a:spLocks/>
              </p:cNvSpPr>
              <p:nvPr/>
            </p:nvSpPr>
            <p:spPr bwMode="auto">
              <a:xfrm>
                <a:off x="7941569" y="1535222"/>
                <a:ext cx="568799" cy="276999"/>
              </a:xfrm>
              <a:prstGeom prst="rect">
                <a:avLst/>
              </a:prstGeom>
              <a:solidFill>
                <a:schemeClr val="bg1"/>
              </a:solidFill>
              <a:ln w="12700" cap="flat">
                <a:noFill/>
                <a:miter lim="800000"/>
                <a:headEnd type="none" w="med" len="med"/>
                <a:tailEnd type="none" w="med" len="med"/>
              </a:ln>
            </p:spPr>
            <p:txBody>
              <a:bodyPr wrap="square" lIns="0" tIns="0" rIns="0" bIns="0" anchor="ctr">
                <a:spAutoFit/>
              </a:bodyPr>
              <a:lstStyle/>
              <a:p>
                <a:r>
                  <a:rPr lang="en-US" altLang="ja-JP" b="1" dirty="0">
                    <a:solidFill>
                      <a:srgbClr val="FF2712"/>
                    </a:solidFill>
                    <a:ea typeface="ＭＳ Ｐゴシック" charset="-128"/>
                  </a:rPr>
                  <a:t>Belle</a:t>
                </a:r>
              </a:p>
            </p:txBody>
          </p:sp>
          <p:pic>
            <p:nvPicPr>
              <p:cNvPr id="21" name="Picture 2"/>
              <p:cNvPicPr>
                <a:picLocks noChangeAspect="1" noChangeArrowheads="1"/>
              </p:cNvPicPr>
              <p:nvPr/>
            </p:nvPicPr>
            <p:blipFill>
              <a:blip r:embed="rId4" cstate="print"/>
              <a:srcRect t="58378" r="-2430" b="-2312"/>
              <a:stretch>
                <a:fillRect/>
              </a:stretch>
            </p:blipFill>
            <p:spPr bwMode="auto">
              <a:xfrm>
                <a:off x="7882695" y="2285983"/>
                <a:ext cx="3671865" cy="1034144"/>
              </a:xfrm>
              <a:prstGeom prst="rect">
                <a:avLst/>
              </a:prstGeom>
              <a:noFill/>
              <a:ln w="9525">
                <a:noFill/>
                <a:miter lim="800000"/>
                <a:headEnd/>
                <a:tailEnd/>
              </a:ln>
            </p:spPr>
          </p:pic>
          <p:sp>
            <p:nvSpPr>
              <p:cNvPr id="25" name="Rectangle 14"/>
              <p:cNvSpPr>
                <a:spLocks/>
              </p:cNvSpPr>
              <p:nvPr/>
            </p:nvSpPr>
            <p:spPr bwMode="auto">
              <a:xfrm>
                <a:off x="7937592" y="2416212"/>
                <a:ext cx="770631" cy="350231"/>
              </a:xfrm>
              <a:prstGeom prst="rect">
                <a:avLst/>
              </a:prstGeom>
              <a:solidFill>
                <a:schemeClr val="bg1"/>
              </a:solidFill>
              <a:ln w="12700" cap="flat">
                <a:noFill/>
                <a:miter lim="800000"/>
                <a:headEnd type="none" w="med" len="med"/>
                <a:tailEnd type="none" w="med" len="med"/>
              </a:ln>
            </p:spPr>
            <p:txBody>
              <a:bodyPr wrap="none" lIns="0" tIns="0" rIns="0" bIns="0" anchor="ctr">
                <a:spAutoFit/>
              </a:bodyPr>
              <a:lstStyle/>
              <a:p>
                <a:r>
                  <a:rPr lang="en-US" altLang="ja-JP" b="1" dirty="0">
                    <a:solidFill>
                      <a:srgbClr val="FF2712"/>
                    </a:solidFill>
                    <a:ea typeface="ＭＳ Ｐゴシック" charset="-128"/>
                  </a:rPr>
                  <a:t>Belle II</a:t>
                </a:r>
              </a:p>
            </p:txBody>
          </p:sp>
        </p:grpSp>
      </p:grpSp>
    </p:spTree>
    <p:extLst>
      <p:ext uri="{BB962C8B-B14F-4D97-AF65-F5344CB8AC3E}">
        <p14:creationId xmlns:p14="http://schemas.microsoft.com/office/powerpoint/2010/main" val="28521283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3360"/>
            <a:ext cx="8229600" cy="701040"/>
          </a:xfrm>
        </p:spPr>
        <p:txBody>
          <a:bodyPr>
            <a:normAutofit fontScale="90000"/>
          </a:bodyPr>
          <a:lstStyle/>
          <a:p>
            <a:r>
              <a:rPr kumimoji="1" lang="en-US" altLang="ja-JP" dirty="0" smtClean="0"/>
              <a:t>Detector upgrade</a:t>
            </a:r>
            <a:endParaRPr kumimoji="1" lang="ja-JP" altLang="en-US" dirty="0"/>
          </a:p>
        </p:txBody>
      </p:sp>
      <p:sp>
        <p:nvSpPr>
          <p:cNvPr id="3" name="コンテンツ プレースホルダ 2"/>
          <p:cNvSpPr>
            <a:spLocks noGrp="1"/>
          </p:cNvSpPr>
          <p:nvPr>
            <p:ph idx="1"/>
          </p:nvPr>
        </p:nvSpPr>
        <p:spPr>
          <a:xfrm>
            <a:off x="457200" y="1168400"/>
            <a:ext cx="8229600" cy="5156200"/>
          </a:xfrm>
        </p:spPr>
        <p:txBody>
          <a:bodyPr/>
          <a:lstStyle/>
          <a:p>
            <a:endParaRPr kumimoji="1" lang="ja-JP" altLang="en-US"/>
          </a:p>
        </p:txBody>
      </p:sp>
      <p:sp>
        <p:nvSpPr>
          <p:cNvPr id="4" name="日付プレースホルダ 3"/>
          <p:cNvSpPr>
            <a:spLocks noGrp="1"/>
          </p:cNvSpPr>
          <p:nvPr>
            <p:ph type="dt" sz="half" idx="10"/>
          </p:nvPr>
        </p:nvSpPr>
        <p:spPr>
          <a:xfrm>
            <a:off x="457200" y="6356350"/>
            <a:ext cx="2133600" cy="365125"/>
          </a:xfrm>
        </p:spPr>
        <p:txBody>
          <a:bodyPr/>
          <a:lstStyle/>
          <a:p>
            <a:r>
              <a:rPr kumimoji="1" lang="en-US" altLang="ja-JP" smtClean="0"/>
              <a:t>Feb. 24th, 2011</a:t>
            </a:r>
            <a:endParaRPr kumimoji="1" lang="ja-JP" altLang="en-US" dirty="0"/>
          </a:p>
        </p:txBody>
      </p:sp>
      <p:sp>
        <p:nvSpPr>
          <p:cNvPr id="9" name="フッター プレースホルダ 8"/>
          <p:cNvSpPr>
            <a:spLocks noGrp="1"/>
          </p:cNvSpPr>
          <p:nvPr>
            <p:ph type="ftr" sz="quarter" idx="11"/>
          </p:nvPr>
        </p:nvSpPr>
        <p:spPr>
          <a:xfrm>
            <a:off x="2667000" y="6356350"/>
            <a:ext cx="3352800" cy="365125"/>
          </a:xfrm>
        </p:spPr>
        <p:txBody>
          <a:bodyPr/>
          <a:lstStyle/>
          <a:p>
            <a:pPr algn="ctr"/>
            <a:r>
              <a:rPr kumimoji="1" lang="en-US" altLang="ja-JP" dirty="0" err="1" smtClean="0"/>
              <a:t>H.Nakayama</a:t>
            </a:r>
            <a:r>
              <a:rPr kumimoji="1" lang="en-US" altLang="ja-JP" dirty="0" smtClean="0"/>
              <a:t> (KEK) </a:t>
            </a:r>
            <a:endParaRPr kumimoji="1" lang="ja-JP" altLang="en-US" dirty="0"/>
          </a:p>
        </p:txBody>
      </p:sp>
      <p:sp>
        <p:nvSpPr>
          <p:cNvPr id="8" name="スライド番号プレースホルダ 5"/>
          <p:cNvSpPr txBox="1">
            <a:spLocks/>
          </p:cNvSpPr>
          <p:nvPr/>
        </p:nvSpPr>
        <p:spPr>
          <a:xfrm>
            <a:off x="6585857" y="6225722"/>
            <a:ext cx="2133600" cy="365125"/>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10" name="Picture 1"/>
          <p:cNvPicPr>
            <a:picLocks noChangeAspect="1" noChangeArrowheads="1"/>
          </p:cNvPicPr>
          <p:nvPr/>
        </p:nvPicPr>
        <p:blipFill>
          <a:blip r:embed="rId3" cstate="print"/>
          <a:srcRect/>
          <a:stretch>
            <a:fillRect/>
          </a:stretch>
        </p:blipFill>
        <p:spPr bwMode="auto">
          <a:xfrm>
            <a:off x="446316" y="837925"/>
            <a:ext cx="8338457" cy="5889446"/>
          </a:xfrm>
          <a:prstGeom prst="rect">
            <a:avLst/>
          </a:prstGeom>
          <a:noFill/>
          <a:ln w="9525">
            <a:noFill/>
            <a:miter lim="800000"/>
            <a:headEnd/>
            <a:tailEnd/>
          </a:ln>
        </p:spPr>
      </p:pic>
      <p:cxnSp>
        <p:nvCxnSpPr>
          <p:cNvPr id="12" name="直線コネクタ 11"/>
          <p:cNvCxnSpPr/>
          <p:nvPr/>
        </p:nvCxnSpPr>
        <p:spPr>
          <a:xfrm>
            <a:off x="119742" y="3799115"/>
            <a:ext cx="898071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グループ化 19"/>
          <p:cNvGrpSpPr/>
          <p:nvPr/>
        </p:nvGrpSpPr>
        <p:grpSpPr>
          <a:xfrm>
            <a:off x="0" y="1211721"/>
            <a:ext cx="4615543" cy="2881308"/>
            <a:chOff x="0" y="1211721"/>
            <a:chExt cx="4615543" cy="2881308"/>
          </a:xfrm>
        </p:grpSpPr>
        <p:sp>
          <p:nvSpPr>
            <p:cNvPr id="14" name="正方形/長方形 13"/>
            <p:cNvSpPr/>
            <p:nvPr/>
          </p:nvSpPr>
          <p:spPr>
            <a:xfrm>
              <a:off x="0" y="1211721"/>
              <a:ext cx="3526972" cy="646331"/>
            </a:xfrm>
            <a:prstGeom prst="rect">
              <a:avLst/>
            </a:prstGeom>
            <a:solidFill>
              <a:srgbClr val="FFFFFF">
                <a:alpha val="80000"/>
              </a:srgbClr>
            </a:solidFill>
            <a:ln w="19050">
              <a:solidFill>
                <a:schemeClr val="bg1">
                  <a:lumMod val="50000"/>
                </a:schemeClr>
              </a:solidFill>
            </a:ln>
          </p:spPr>
          <p:txBody>
            <a:bodyPr wrap="square">
              <a:spAutoFit/>
            </a:bodyPr>
            <a:lstStyle/>
            <a:p>
              <a:r>
                <a:rPr lang="en-US" altLang="ja-JP" dirty="0" smtClean="0"/>
                <a:t>Vertex detector: 4lyr. Si strip</a:t>
              </a:r>
            </a:p>
            <a:p>
              <a:r>
                <a:rPr lang="en-US" altLang="ja-JP" dirty="0" smtClean="0">
                  <a:sym typeface="Wingdings" pitchFamily="2" charset="2"/>
                </a:rPr>
                <a:t></a:t>
              </a:r>
              <a:r>
                <a:rPr lang="en-US" altLang="ja-JP" dirty="0" smtClean="0"/>
                <a:t> 2lyr. pixel(DEPFET) +4lyr. Si strip</a:t>
              </a:r>
            </a:p>
          </p:txBody>
        </p:sp>
        <p:cxnSp>
          <p:nvCxnSpPr>
            <p:cNvPr id="16" name="直線矢印コネクタ 15"/>
            <p:cNvCxnSpPr>
              <a:endCxn id="18" idx="1"/>
            </p:cNvCxnSpPr>
            <p:nvPr/>
          </p:nvCxnSpPr>
          <p:spPr>
            <a:xfrm>
              <a:off x="1676402" y="1847165"/>
              <a:ext cx="2214401" cy="1744121"/>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円/楕円 17"/>
            <p:cNvSpPr/>
            <p:nvPr/>
          </p:nvSpPr>
          <p:spPr>
            <a:xfrm>
              <a:off x="3766457" y="3505200"/>
              <a:ext cx="849086" cy="587829"/>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20"/>
          <p:cNvGrpSpPr/>
          <p:nvPr/>
        </p:nvGrpSpPr>
        <p:grpSpPr>
          <a:xfrm>
            <a:off x="4136571" y="297322"/>
            <a:ext cx="4691743" cy="2859535"/>
            <a:chOff x="2481943" y="721865"/>
            <a:chExt cx="4691743" cy="2859535"/>
          </a:xfrm>
        </p:grpSpPr>
        <p:sp>
          <p:nvSpPr>
            <p:cNvPr id="22" name="正方形/長方形 21"/>
            <p:cNvSpPr/>
            <p:nvPr/>
          </p:nvSpPr>
          <p:spPr>
            <a:xfrm>
              <a:off x="4746172" y="721865"/>
              <a:ext cx="2427514" cy="830997"/>
            </a:xfrm>
            <a:prstGeom prst="rect">
              <a:avLst/>
            </a:prstGeom>
            <a:solidFill>
              <a:srgbClr val="FFFFFF">
                <a:alpha val="80000"/>
              </a:srgbClr>
            </a:solidFill>
            <a:ln w="19050">
              <a:solidFill>
                <a:schemeClr val="bg1">
                  <a:lumMod val="50000"/>
                </a:schemeClr>
              </a:solidFill>
            </a:ln>
          </p:spPr>
          <p:txBody>
            <a:bodyPr wrap="square">
              <a:spAutoFit/>
            </a:bodyPr>
            <a:lstStyle/>
            <a:p>
              <a:r>
                <a:rPr lang="en-US" altLang="ja-JP" sz="1600" dirty="0" smtClean="0"/>
                <a:t>Drift chamber for tracking: </a:t>
              </a:r>
            </a:p>
            <a:p>
              <a:r>
                <a:rPr lang="en-US" altLang="ja-JP" sz="1600" dirty="0" smtClean="0"/>
                <a:t>Small cells, longer lever arms, faster readout</a:t>
              </a:r>
            </a:p>
          </p:txBody>
        </p:sp>
        <p:cxnSp>
          <p:nvCxnSpPr>
            <p:cNvPr id="23" name="直線矢印コネクタ 22"/>
            <p:cNvCxnSpPr>
              <a:stCxn id="22" idx="2"/>
              <a:endCxn id="24" idx="7"/>
            </p:cNvCxnSpPr>
            <p:nvPr/>
          </p:nvCxnSpPr>
          <p:spPr>
            <a:xfrm rot="5400000">
              <a:off x="3694473" y="1065072"/>
              <a:ext cx="1777666" cy="2753246"/>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円/楕円 23"/>
            <p:cNvSpPr/>
            <p:nvPr/>
          </p:nvSpPr>
          <p:spPr>
            <a:xfrm>
              <a:off x="2481943" y="3287485"/>
              <a:ext cx="849086" cy="293915"/>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31"/>
          <p:cNvGrpSpPr/>
          <p:nvPr/>
        </p:nvGrpSpPr>
        <p:grpSpPr>
          <a:xfrm>
            <a:off x="3276599" y="2547258"/>
            <a:ext cx="5486401" cy="2271319"/>
            <a:chOff x="1153886" y="1513115"/>
            <a:chExt cx="5486401" cy="2271319"/>
          </a:xfrm>
        </p:grpSpPr>
        <p:sp>
          <p:nvSpPr>
            <p:cNvPr id="33" name="正方形/長方形 32"/>
            <p:cNvSpPr/>
            <p:nvPr/>
          </p:nvSpPr>
          <p:spPr>
            <a:xfrm>
              <a:off x="4669972" y="2953437"/>
              <a:ext cx="1970315" cy="830997"/>
            </a:xfrm>
            <a:prstGeom prst="rect">
              <a:avLst/>
            </a:prstGeom>
            <a:solidFill>
              <a:srgbClr val="FFFFFF">
                <a:alpha val="80000"/>
              </a:srgbClr>
            </a:solidFill>
            <a:ln w="19050">
              <a:solidFill>
                <a:srgbClr val="FF0000"/>
              </a:solidFill>
            </a:ln>
          </p:spPr>
          <p:txBody>
            <a:bodyPr wrap="square">
              <a:spAutoFit/>
            </a:bodyPr>
            <a:lstStyle/>
            <a:p>
              <a:r>
                <a:rPr lang="en-US" altLang="ja-JP" sz="1600" dirty="0" smtClean="0"/>
                <a:t>new PID system:</a:t>
              </a:r>
            </a:p>
            <a:p>
              <a:r>
                <a:rPr lang="en-US" altLang="ja-JP" sz="1600" dirty="0" smtClean="0"/>
                <a:t>Cherenkov imaging, very fast  readout</a:t>
              </a:r>
            </a:p>
          </p:txBody>
        </p:sp>
        <p:cxnSp>
          <p:nvCxnSpPr>
            <p:cNvPr id="34" name="直線矢印コネクタ 33"/>
            <p:cNvCxnSpPr>
              <a:stCxn id="33" idx="1"/>
              <a:endCxn id="42" idx="5"/>
            </p:cNvCxnSpPr>
            <p:nvPr/>
          </p:nvCxnSpPr>
          <p:spPr>
            <a:xfrm rot="10800000">
              <a:off x="3402438" y="1745404"/>
              <a:ext cx="1267535" cy="16235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円/楕円 34"/>
            <p:cNvSpPr/>
            <p:nvPr/>
          </p:nvSpPr>
          <p:spPr>
            <a:xfrm>
              <a:off x="3570513" y="1665515"/>
              <a:ext cx="413658" cy="751114"/>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1153886" y="1513115"/>
              <a:ext cx="2634342" cy="272143"/>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矢印コネクタ 44"/>
            <p:cNvCxnSpPr>
              <a:stCxn id="33" idx="1"/>
              <a:endCxn id="35" idx="6"/>
            </p:cNvCxnSpPr>
            <p:nvPr/>
          </p:nvCxnSpPr>
          <p:spPr>
            <a:xfrm rot="10800000">
              <a:off x="3984172" y="2041072"/>
              <a:ext cx="685801" cy="132786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6" name="スライド番号プレースホルダ 3"/>
          <p:cNvSpPr>
            <a:spLocks noGrp="1"/>
          </p:cNvSpPr>
          <p:nvPr>
            <p:ph type="sldNum" sz="quarter" idx="12"/>
          </p:nvPr>
        </p:nvSpPr>
        <p:spPr>
          <a:xfrm>
            <a:off x="6884670" y="6322060"/>
            <a:ext cx="2133600" cy="365125"/>
          </a:xfrm>
        </p:spPr>
        <p:txBody>
          <a:bodyPr/>
          <a:lstStyle/>
          <a:p>
            <a:fld id="{5E3EFAAC-6AC9-4CDC-B598-9EC5C0D2FA03}" type="slidenum">
              <a:rPr kumimoji="1" lang="ja-JP" altLang="en-US" smtClean="0"/>
              <a:pPr/>
              <a:t>51</a:t>
            </a:fld>
            <a:endParaRPr kumimoji="1" lang="ja-JP" altLang="en-US" dirty="0"/>
          </a:p>
        </p:txBody>
      </p:sp>
      <p:cxnSp>
        <p:nvCxnSpPr>
          <p:cNvPr id="29" name="直線矢印コネクタ 28"/>
          <p:cNvCxnSpPr/>
          <p:nvPr/>
        </p:nvCxnSpPr>
        <p:spPr>
          <a:xfrm flipV="1">
            <a:off x="2873616" y="4334924"/>
            <a:ext cx="539784" cy="328956"/>
          </a:xfrm>
          <a:prstGeom prst="straightConnector1">
            <a:avLst/>
          </a:prstGeom>
          <a:ln w="952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7" name="正方形/長方形 36"/>
          <p:cNvSpPr/>
          <p:nvPr/>
        </p:nvSpPr>
        <p:spPr>
          <a:xfrm>
            <a:off x="2372497" y="4027714"/>
            <a:ext cx="4337222" cy="26778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5" name="グループ化 20"/>
          <p:cNvGrpSpPr>
            <a:grpSpLocks/>
          </p:cNvGrpSpPr>
          <p:nvPr/>
        </p:nvGrpSpPr>
        <p:grpSpPr bwMode="auto">
          <a:xfrm>
            <a:off x="3889732" y="5004486"/>
            <a:ext cx="2721134" cy="1521736"/>
            <a:chOff x="-110068" y="1890385"/>
            <a:chExt cx="5029200" cy="3006725"/>
          </a:xfrm>
        </p:grpSpPr>
        <p:pic>
          <p:nvPicPr>
            <p:cNvPr id="26" name="Picture 5"/>
            <p:cNvPicPr>
              <a:picLocks noChangeAspect="1" noChangeArrowheads="1"/>
            </p:cNvPicPr>
            <p:nvPr/>
          </p:nvPicPr>
          <p:blipFill>
            <a:blip r:embed="rId4" cstate="print"/>
            <a:srcRect/>
            <a:stretch>
              <a:fillRect/>
            </a:stretch>
          </p:blipFill>
          <p:spPr bwMode="auto">
            <a:xfrm>
              <a:off x="-110068" y="1890385"/>
              <a:ext cx="5029200" cy="3006725"/>
            </a:xfrm>
            <a:prstGeom prst="rect">
              <a:avLst/>
            </a:prstGeom>
            <a:noFill/>
            <a:ln w="9525">
              <a:noFill/>
              <a:miter lim="800000"/>
              <a:headEnd/>
              <a:tailEnd/>
            </a:ln>
          </p:spPr>
        </p:pic>
        <p:cxnSp>
          <p:nvCxnSpPr>
            <p:cNvPr id="27" name="直線矢印コネクタ 26"/>
            <p:cNvCxnSpPr/>
            <p:nvPr/>
          </p:nvCxnSpPr>
          <p:spPr>
            <a:xfrm flipV="1">
              <a:off x="1428313" y="2142464"/>
              <a:ext cx="1286156" cy="857473"/>
            </a:xfrm>
            <a:prstGeom prst="straightConnector1">
              <a:avLst/>
            </a:prstGeom>
            <a:ln w="28575">
              <a:noFill/>
              <a:headEnd type="arrow"/>
              <a:tailEnd type="arrow"/>
            </a:ln>
          </p:spPr>
          <p:style>
            <a:lnRef idx="1">
              <a:schemeClr val="accent1"/>
            </a:lnRef>
            <a:fillRef idx="0">
              <a:schemeClr val="accent1"/>
            </a:fillRef>
            <a:effectRef idx="0">
              <a:schemeClr val="accent1"/>
            </a:effectRef>
            <a:fontRef idx="minor">
              <a:schemeClr val="tx1"/>
            </a:fontRef>
          </p:style>
        </p:cxnSp>
      </p:grpSp>
      <p:pic>
        <p:nvPicPr>
          <p:cNvPr id="32" name="Picture 5" descr="C:\Documents and Settings\kuriyama\My Documents\top_2002_beam_test\学会\side_view_of_crystal.bmp"/>
          <p:cNvPicPr>
            <a:picLocks noChangeAspect="1" noChangeArrowheads="1"/>
          </p:cNvPicPr>
          <p:nvPr/>
        </p:nvPicPr>
        <p:blipFill>
          <a:blip r:embed="rId5" cstate="print"/>
          <a:srcRect/>
          <a:stretch>
            <a:fillRect/>
          </a:stretch>
        </p:blipFill>
        <p:spPr bwMode="auto">
          <a:xfrm>
            <a:off x="2484004" y="4155803"/>
            <a:ext cx="2532840" cy="1231743"/>
          </a:xfrm>
          <a:prstGeom prst="rect">
            <a:avLst/>
          </a:prstGeom>
          <a:noFill/>
          <a:ln w="9525">
            <a:noFill/>
            <a:miter lim="800000"/>
            <a:headEnd/>
            <a:tailEnd/>
          </a:ln>
        </p:spPr>
      </p:pic>
    </p:spTree>
    <p:extLst>
      <p:ext uri="{BB962C8B-B14F-4D97-AF65-F5344CB8AC3E}">
        <p14:creationId xmlns:p14="http://schemas.microsoft.com/office/powerpoint/2010/main" val="38904801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3360"/>
            <a:ext cx="8229600" cy="701040"/>
          </a:xfrm>
        </p:spPr>
        <p:txBody>
          <a:bodyPr>
            <a:normAutofit fontScale="90000"/>
          </a:bodyPr>
          <a:lstStyle/>
          <a:p>
            <a:r>
              <a:rPr kumimoji="1" lang="en-US" altLang="ja-JP" dirty="0" smtClean="0"/>
              <a:t>Detector upgrade</a:t>
            </a:r>
            <a:endParaRPr kumimoji="1" lang="ja-JP" altLang="en-US" dirty="0"/>
          </a:p>
        </p:txBody>
      </p:sp>
      <p:sp>
        <p:nvSpPr>
          <p:cNvPr id="3" name="コンテンツ プレースホルダ 2"/>
          <p:cNvSpPr>
            <a:spLocks noGrp="1"/>
          </p:cNvSpPr>
          <p:nvPr>
            <p:ph idx="1"/>
          </p:nvPr>
        </p:nvSpPr>
        <p:spPr>
          <a:xfrm>
            <a:off x="457200" y="1168400"/>
            <a:ext cx="8229600" cy="5156200"/>
          </a:xfrm>
        </p:spPr>
        <p:txBody>
          <a:bodyPr/>
          <a:lstStyle/>
          <a:p>
            <a:endParaRPr kumimoji="1" lang="ja-JP" altLang="en-US"/>
          </a:p>
        </p:txBody>
      </p:sp>
      <p:sp>
        <p:nvSpPr>
          <p:cNvPr id="4" name="日付プレースホルダ 3"/>
          <p:cNvSpPr>
            <a:spLocks noGrp="1"/>
          </p:cNvSpPr>
          <p:nvPr>
            <p:ph type="dt" sz="half" idx="10"/>
          </p:nvPr>
        </p:nvSpPr>
        <p:spPr>
          <a:xfrm>
            <a:off x="457200" y="6356350"/>
            <a:ext cx="2133600" cy="365125"/>
          </a:xfrm>
        </p:spPr>
        <p:txBody>
          <a:bodyPr/>
          <a:lstStyle/>
          <a:p>
            <a:r>
              <a:rPr kumimoji="1" lang="en-US" altLang="ja-JP" smtClean="0"/>
              <a:t>Feb. 24th, 2011</a:t>
            </a:r>
            <a:endParaRPr kumimoji="1" lang="ja-JP" altLang="en-US" dirty="0"/>
          </a:p>
        </p:txBody>
      </p:sp>
      <p:sp>
        <p:nvSpPr>
          <p:cNvPr id="9" name="フッター プレースホルダ 8"/>
          <p:cNvSpPr>
            <a:spLocks noGrp="1"/>
          </p:cNvSpPr>
          <p:nvPr>
            <p:ph type="ftr" sz="quarter" idx="11"/>
          </p:nvPr>
        </p:nvSpPr>
        <p:spPr>
          <a:xfrm>
            <a:off x="2667000" y="6356350"/>
            <a:ext cx="3352800" cy="365125"/>
          </a:xfrm>
        </p:spPr>
        <p:txBody>
          <a:bodyPr/>
          <a:lstStyle/>
          <a:p>
            <a:pPr algn="ctr"/>
            <a:r>
              <a:rPr kumimoji="1" lang="en-US" altLang="ja-JP" dirty="0" err="1" smtClean="0"/>
              <a:t>H.Nakayama</a:t>
            </a:r>
            <a:r>
              <a:rPr kumimoji="1" lang="en-US" altLang="ja-JP" dirty="0" smtClean="0"/>
              <a:t> (KEK) </a:t>
            </a:r>
            <a:endParaRPr kumimoji="1" lang="ja-JP" altLang="en-US" dirty="0"/>
          </a:p>
        </p:txBody>
      </p:sp>
      <p:sp>
        <p:nvSpPr>
          <p:cNvPr id="8" name="スライド番号プレースホルダ 5"/>
          <p:cNvSpPr txBox="1">
            <a:spLocks/>
          </p:cNvSpPr>
          <p:nvPr/>
        </p:nvSpPr>
        <p:spPr>
          <a:xfrm>
            <a:off x="6585857" y="6225722"/>
            <a:ext cx="2133600" cy="365125"/>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10" name="Picture 1"/>
          <p:cNvPicPr>
            <a:picLocks noChangeAspect="1" noChangeArrowheads="1"/>
          </p:cNvPicPr>
          <p:nvPr/>
        </p:nvPicPr>
        <p:blipFill>
          <a:blip r:embed="rId3" cstate="print"/>
          <a:srcRect/>
          <a:stretch>
            <a:fillRect/>
          </a:stretch>
        </p:blipFill>
        <p:spPr bwMode="auto">
          <a:xfrm>
            <a:off x="446316" y="837925"/>
            <a:ext cx="8338457" cy="5889446"/>
          </a:xfrm>
          <a:prstGeom prst="rect">
            <a:avLst/>
          </a:prstGeom>
          <a:noFill/>
          <a:ln w="9525">
            <a:noFill/>
            <a:miter lim="800000"/>
            <a:headEnd/>
            <a:tailEnd/>
          </a:ln>
        </p:spPr>
      </p:pic>
      <p:cxnSp>
        <p:nvCxnSpPr>
          <p:cNvPr id="12" name="直線コネクタ 11"/>
          <p:cNvCxnSpPr/>
          <p:nvPr/>
        </p:nvCxnSpPr>
        <p:spPr>
          <a:xfrm>
            <a:off x="119742" y="3799115"/>
            <a:ext cx="898071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グループ化 19"/>
          <p:cNvGrpSpPr/>
          <p:nvPr/>
        </p:nvGrpSpPr>
        <p:grpSpPr>
          <a:xfrm>
            <a:off x="0" y="1211721"/>
            <a:ext cx="4615543" cy="2881308"/>
            <a:chOff x="0" y="1211721"/>
            <a:chExt cx="4615543" cy="2881308"/>
          </a:xfrm>
        </p:grpSpPr>
        <p:sp>
          <p:nvSpPr>
            <p:cNvPr id="14" name="正方形/長方形 13"/>
            <p:cNvSpPr/>
            <p:nvPr/>
          </p:nvSpPr>
          <p:spPr>
            <a:xfrm>
              <a:off x="0" y="1211721"/>
              <a:ext cx="3526972" cy="646331"/>
            </a:xfrm>
            <a:prstGeom prst="rect">
              <a:avLst/>
            </a:prstGeom>
            <a:solidFill>
              <a:srgbClr val="FFFFFF">
                <a:alpha val="80000"/>
              </a:srgbClr>
            </a:solidFill>
            <a:ln w="19050">
              <a:solidFill>
                <a:schemeClr val="bg1">
                  <a:lumMod val="50000"/>
                </a:schemeClr>
              </a:solidFill>
            </a:ln>
          </p:spPr>
          <p:txBody>
            <a:bodyPr wrap="square">
              <a:spAutoFit/>
            </a:bodyPr>
            <a:lstStyle/>
            <a:p>
              <a:r>
                <a:rPr lang="en-US" altLang="ja-JP" dirty="0" smtClean="0"/>
                <a:t>Vertex detector: 4lyr. Si strip</a:t>
              </a:r>
            </a:p>
            <a:p>
              <a:r>
                <a:rPr lang="en-US" altLang="ja-JP" dirty="0" smtClean="0">
                  <a:sym typeface="Wingdings" pitchFamily="2" charset="2"/>
                </a:rPr>
                <a:t></a:t>
              </a:r>
              <a:r>
                <a:rPr lang="en-US" altLang="ja-JP" dirty="0" smtClean="0"/>
                <a:t> 2lyr. pixel(DEPFET) +4lyr. Si strip</a:t>
              </a:r>
            </a:p>
          </p:txBody>
        </p:sp>
        <p:cxnSp>
          <p:nvCxnSpPr>
            <p:cNvPr id="16" name="直線矢印コネクタ 15"/>
            <p:cNvCxnSpPr>
              <a:endCxn id="18" idx="1"/>
            </p:cNvCxnSpPr>
            <p:nvPr/>
          </p:nvCxnSpPr>
          <p:spPr>
            <a:xfrm>
              <a:off x="1676402" y="1847165"/>
              <a:ext cx="2214401" cy="1744121"/>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円/楕円 17"/>
            <p:cNvSpPr/>
            <p:nvPr/>
          </p:nvSpPr>
          <p:spPr>
            <a:xfrm>
              <a:off x="3766457" y="3505200"/>
              <a:ext cx="849086" cy="587829"/>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20"/>
          <p:cNvGrpSpPr/>
          <p:nvPr/>
        </p:nvGrpSpPr>
        <p:grpSpPr>
          <a:xfrm>
            <a:off x="4136571" y="297322"/>
            <a:ext cx="4691743" cy="2859535"/>
            <a:chOff x="2481943" y="721865"/>
            <a:chExt cx="4691743" cy="2859535"/>
          </a:xfrm>
        </p:grpSpPr>
        <p:sp>
          <p:nvSpPr>
            <p:cNvPr id="22" name="正方形/長方形 21"/>
            <p:cNvSpPr/>
            <p:nvPr/>
          </p:nvSpPr>
          <p:spPr>
            <a:xfrm>
              <a:off x="4746172" y="721865"/>
              <a:ext cx="2427514" cy="830997"/>
            </a:xfrm>
            <a:prstGeom prst="rect">
              <a:avLst/>
            </a:prstGeom>
            <a:solidFill>
              <a:srgbClr val="FFFFFF">
                <a:alpha val="80000"/>
              </a:srgbClr>
            </a:solidFill>
            <a:ln w="19050">
              <a:solidFill>
                <a:schemeClr val="bg1">
                  <a:lumMod val="50000"/>
                </a:schemeClr>
              </a:solidFill>
            </a:ln>
          </p:spPr>
          <p:txBody>
            <a:bodyPr wrap="square">
              <a:spAutoFit/>
            </a:bodyPr>
            <a:lstStyle/>
            <a:p>
              <a:r>
                <a:rPr lang="en-US" altLang="ja-JP" sz="1600" dirty="0" smtClean="0"/>
                <a:t>Drift chamber for tracking: </a:t>
              </a:r>
            </a:p>
            <a:p>
              <a:r>
                <a:rPr lang="en-US" altLang="ja-JP" sz="1600" dirty="0" smtClean="0"/>
                <a:t>Small cells, longer lever arms, faster readout</a:t>
              </a:r>
            </a:p>
          </p:txBody>
        </p:sp>
        <p:cxnSp>
          <p:nvCxnSpPr>
            <p:cNvPr id="23" name="直線矢印コネクタ 22"/>
            <p:cNvCxnSpPr>
              <a:stCxn id="22" idx="2"/>
              <a:endCxn id="24" idx="7"/>
            </p:cNvCxnSpPr>
            <p:nvPr/>
          </p:nvCxnSpPr>
          <p:spPr>
            <a:xfrm rot="5400000">
              <a:off x="3694473" y="1065072"/>
              <a:ext cx="1777666" cy="2753246"/>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円/楕円 23"/>
            <p:cNvSpPr/>
            <p:nvPr/>
          </p:nvSpPr>
          <p:spPr>
            <a:xfrm>
              <a:off x="2481943" y="3287485"/>
              <a:ext cx="849086" cy="293915"/>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31"/>
          <p:cNvGrpSpPr/>
          <p:nvPr/>
        </p:nvGrpSpPr>
        <p:grpSpPr>
          <a:xfrm>
            <a:off x="3276599" y="2547258"/>
            <a:ext cx="5486401" cy="2271319"/>
            <a:chOff x="1153886" y="1513115"/>
            <a:chExt cx="5486401" cy="2271319"/>
          </a:xfrm>
        </p:grpSpPr>
        <p:sp>
          <p:nvSpPr>
            <p:cNvPr id="33" name="正方形/長方形 32"/>
            <p:cNvSpPr/>
            <p:nvPr/>
          </p:nvSpPr>
          <p:spPr>
            <a:xfrm>
              <a:off x="4669972" y="2953437"/>
              <a:ext cx="1970315" cy="830997"/>
            </a:xfrm>
            <a:prstGeom prst="rect">
              <a:avLst/>
            </a:prstGeom>
            <a:solidFill>
              <a:srgbClr val="FFFFFF">
                <a:alpha val="80000"/>
              </a:srgbClr>
            </a:solidFill>
            <a:ln w="19050">
              <a:solidFill>
                <a:schemeClr val="bg1">
                  <a:lumMod val="50000"/>
                </a:schemeClr>
              </a:solidFill>
            </a:ln>
          </p:spPr>
          <p:txBody>
            <a:bodyPr wrap="square">
              <a:spAutoFit/>
            </a:bodyPr>
            <a:lstStyle/>
            <a:p>
              <a:r>
                <a:rPr lang="en-US" altLang="ja-JP" sz="1600" dirty="0" smtClean="0"/>
                <a:t>new PID system:</a:t>
              </a:r>
            </a:p>
            <a:p>
              <a:r>
                <a:rPr lang="en-US" altLang="ja-JP" sz="1600" dirty="0" smtClean="0"/>
                <a:t>Cherenkov imaging, very fast readout </a:t>
              </a:r>
            </a:p>
          </p:txBody>
        </p:sp>
        <p:cxnSp>
          <p:nvCxnSpPr>
            <p:cNvPr id="34" name="直線矢印コネクタ 33"/>
            <p:cNvCxnSpPr>
              <a:stCxn id="33" idx="1"/>
              <a:endCxn id="42" idx="5"/>
            </p:cNvCxnSpPr>
            <p:nvPr/>
          </p:nvCxnSpPr>
          <p:spPr>
            <a:xfrm rot="10800000">
              <a:off x="3402438" y="1745404"/>
              <a:ext cx="1267535" cy="1623532"/>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円/楕円 34"/>
            <p:cNvSpPr/>
            <p:nvPr/>
          </p:nvSpPr>
          <p:spPr>
            <a:xfrm>
              <a:off x="3570513" y="1665515"/>
              <a:ext cx="413658" cy="751114"/>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1153886" y="1513115"/>
              <a:ext cx="2634342" cy="272143"/>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矢印コネクタ 44"/>
            <p:cNvCxnSpPr>
              <a:stCxn id="33" idx="1"/>
              <a:endCxn id="35" idx="6"/>
            </p:cNvCxnSpPr>
            <p:nvPr/>
          </p:nvCxnSpPr>
          <p:spPr>
            <a:xfrm rot="10800000">
              <a:off x="3984172" y="2041072"/>
              <a:ext cx="685801" cy="1327864"/>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グループ化 48"/>
          <p:cNvGrpSpPr/>
          <p:nvPr/>
        </p:nvGrpSpPr>
        <p:grpSpPr>
          <a:xfrm>
            <a:off x="141514" y="2264230"/>
            <a:ext cx="6063342" cy="1411346"/>
            <a:chOff x="-1164771" y="1545773"/>
            <a:chExt cx="6063342" cy="1411346"/>
          </a:xfrm>
        </p:grpSpPr>
        <p:sp>
          <p:nvSpPr>
            <p:cNvPr id="50" name="正方形/長方形 49"/>
            <p:cNvSpPr/>
            <p:nvPr/>
          </p:nvSpPr>
          <p:spPr>
            <a:xfrm>
              <a:off x="-1164771" y="2126122"/>
              <a:ext cx="2122714" cy="830997"/>
            </a:xfrm>
            <a:prstGeom prst="rect">
              <a:avLst/>
            </a:prstGeom>
            <a:solidFill>
              <a:srgbClr val="FFFFFF">
                <a:alpha val="80000"/>
              </a:srgbClr>
            </a:solidFill>
            <a:ln w="19050">
              <a:solidFill>
                <a:srgbClr val="FF0000"/>
              </a:solidFill>
            </a:ln>
          </p:spPr>
          <p:txBody>
            <a:bodyPr wrap="square">
              <a:spAutoFit/>
            </a:bodyPr>
            <a:lstStyle/>
            <a:p>
              <a:r>
                <a:rPr lang="en-US" altLang="ja-JP" sz="1600" dirty="0" smtClean="0"/>
                <a:t>Calorimeter:</a:t>
              </a:r>
            </a:p>
            <a:p>
              <a:r>
                <a:rPr lang="en-US" altLang="ja-JP" sz="1600" dirty="0" smtClean="0"/>
                <a:t>New readout with</a:t>
              </a:r>
            </a:p>
            <a:p>
              <a:r>
                <a:rPr lang="en-US" altLang="ja-JP" sz="1600" dirty="0" smtClean="0"/>
                <a:t>wave form sampling</a:t>
              </a:r>
            </a:p>
          </p:txBody>
        </p:sp>
        <p:cxnSp>
          <p:nvCxnSpPr>
            <p:cNvPr id="51" name="直線矢印コネクタ 50"/>
            <p:cNvCxnSpPr>
              <a:stCxn id="50" idx="3"/>
              <a:endCxn id="53" idx="2"/>
            </p:cNvCxnSpPr>
            <p:nvPr/>
          </p:nvCxnSpPr>
          <p:spPr>
            <a:xfrm flipV="1">
              <a:off x="957943" y="1681845"/>
              <a:ext cx="794657" cy="8597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円/楕円 51"/>
            <p:cNvSpPr/>
            <p:nvPr/>
          </p:nvSpPr>
          <p:spPr>
            <a:xfrm>
              <a:off x="1393370" y="1807029"/>
              <a:ext cx="413658" cy="751114"/>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円/楕円 52"/>
            <p:cNvSpPr/>
            <p:nvPr/>
          </p:nvSpPr>
          <p:spPr>
            <a:xfrm>
              <a:off x="1752600" y="1545773"/>
              <a:ext cx="3145971" cy="272143"/>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 name="直線矢印コネクタ 53"/>
            <p:cNvCxnSpPr>
              <a:endCxn id="52" idx="3"/>
            </p:cNvCxnSpPr>
            <p:nvPr/>
          </p:nvCxnSpPr>
          <p:spPr>
            <a:xfrm flipV="1">
              <a:off x="947060" y="2448145"/>
              <a:ext cx="506889" cy="15052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6" name="スライド番号プレースホルダ 3"/>
          <p:cNvSpPr>
            <a:spLocks noGrp="1"/>
          </p:cNvSpPr>
          <p:nvPr>
            <p:ph type="sldNum" sz="quarter" idx="12"/>
          </p:nvPr>
        </p:nvSpPr>
        <p:spPr>
          <a:xfrm>
            <a:off x="6884670" y="6322060"/>
            <a:ext cx="2133600" cy="365125"/>
          </a:xfrm>
        </p:spPr>
        <p:txBody>
          <a:bodyPr/>
          <a:lstStyle/>
          <a:p>
            <a:fld id="{5E3EFAAC-6AC9-4CDC-B598-9EC5C0D2FA03}" type="slidenum">
              <a:rPr kumimoji="1" lang="ja-JP" altLang="en-US" smtClean="0"/>
              <a:pPr/>
              <a:t>52</a:t>
            </a:fld>
            <a:endParaRPr kumimoji="1" lang="ja-JP" altLang="en-US" dirty="0"/>
          </a:p>
        </p:txBody>
      </p:sp>
      <p:sp>
        <p:nvSpPr>
          <p:cNvPr id="31" name="正方形/長方形 30"/>
          <p:cNvSpPr/>
          <p:nvPr/>
        </p:nvSpPr>
        <p:spPr>
          <a:xfrm>
            <a:off x="870501" y="3907971"/>
            <a:ext cx="2351670" cy="224245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0" name="Picture 2"/>
          <p:cNvPicPr>
            <a:picLocks noChangeAspect="1" noChangeArrowheads="1"/>
          </p:cNvPicPr>
          <p:nvPr/>
        </p:nvPicPr>
        <p:blipFill>
          <a:blip r:embed="rId4" cstate="print"/>
          <a:srcRect/>
          <a:stretch>
            <a:fillRect/>
          </a:stretch>
        </p:blipFill>
        <p:spPr bwMode="auto">
          <a:xfrm>
            <a:off x="1044349" y="3974645"/>
            <a:ext cx="2047875" cy="2000250"/>
          </a:xfrm>
          <a:prstGeom prst="rect">
            <a:avLst/>
          </a:prstGeom>
          <a:noFill/>
          <a:ln w="9525">
            <a:noFill/>
            <a:miter lim="800000"/>
            <a:headEnd/>
            <a:tailEnd/>
          </a:ln>
        </p:spPr>
      </p:pic>
      <p:sp>
        <p:nvSpPr>
          <p:cNvPr id="32" name="正方形/長方形 31"/>
          <p:cNvSpPr/>
          <p:nvPr/>
        </p:nvSpPr>
        <p:spPr>
          <a:xfrm>
            <a:off x="1328057" y="4049486"/>
            <a:ext cx="304800" cy="1469571"/>
          </a:xfrm>
          <a:prstGeom prst="rect">
            <a:avLst/>
          </a:prstGeom>
          <a:solidFill>
            <a:srgbClr val="3046E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2002971" y="4049486"/>
            <a:ext cx="794658" cy="1469571"/>
          </a:xfrm>
          <a:prstGeom prst="rect">
            <a:avLst/>
          </a:prstGeom>
          <a:solidFill>
            <a:srgbClr val="3046E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085387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3360"/>
            <a:ext cx="8229600" cy="701040"/>
          </a:xfrm>
        </p:spPr>
        <p:txBody>
          <a:bodyPr>
            <a:normAutofit fontScale="90000"/>
          </a:bodyPr>
          <a:lstStyle/>
          <a:p>
            <a:r>
              <a:rPr kumimoji="1" lang="en-US" altLang="ja-JP" dirty="0" smtClean="0"/>
              <a:t>Detector upgrade</a:t>
            </a:r>
            <a:endParaRPr kumimoji="1" lang="ja-JP" altLang="en-US" dirty="0"/>
          </a:p>
        </p:txBody>
      </p:sp>
      <p:sp>
        <p:nvSpPr>
          <p:cNvPr id="3" name="コンテンツ プレースホルダ 2"/>
          <p:cNvSpPr>
            <a:spLocks noGrp="1"/>
          </p:cNvSpPr>
          <p:nvPr>
            <p:ph idx="1"/>
          </p:nvPr>
        </p:nvSpPr>
        <p:spPr>
          <a:xfrm>
            <a:off x="457200" y="1168400"/>
            <a:ext cx="8229600" cy="5156200"/>
          </a:xfrm>
        </p:spPr>
        <p:txBody>
          <a:bodyPr/>
          <a:lstStyle/>
          <a:p>
            <a:endParaRPr kumimoji="1" lang="ja-JP" altLang="en-US"/>
          </a:p>
        </p:txBody>
      </p:sp>
      <p:sp>
        <p:nvSpPr>
          <p:cNvPr id="4" name="日付プレースホルダ 3"/>
          <p:cNvSpPr>
            <a:spLocks noGrp="1"/>
          </p:cNvSpPr>
          <p:nvPr>
            <p:ph type="dt" sz="half" idx="10"/>
          </p:nvPr>
        </p:nvSpPr>
        <p:spPr>
          <a:xfrm>
            <a:off x="457200" y="6356350"/>
            <a:ext cx="2133600" cy="365125"/>
          </a:xfrm>
        </p:spPr>
        <p:txBody>
          <a:bodyPr/>
          <a:lstStyle/>
          <a:p>
            <a:r>
              <a:rPr kumimoji="1" lang="en-US" altLang="ja-JP" smtClean="0"/>
              <a:t>Feb. 24th, 2011</a:t>
            </a:r>
            <a:endParaRPr kumimoji="1" lang="ja-JP" altLang="en-US" dirty="0"/>
          </a:p>
        </p:txBody>
      </p:sp>
      <p:sp>
        <p:nvSpPr>
          <p:cNvPr id="9" name="フッター プレースホルダ 8"/>
          <p:cNvSpPr>
            <a:spLocks noGrp="1"/>
          </p:cNvSpPr>
          <p:nvPr>
            <p:ph type="ftr" sz="quarter" idx="11"/>
          </p:nvPr>
        </p:nvSpPr>
        <p:spPr>
          <a:xfrm>
            <a:off x="2667000" y="6356350"/>
            <a:ext cx="3352800" cy="365125"/>
          </a:xfrm>
        </p:spPr>
        <p:txBody>
          <a:bodyPr/>
          <a:lstStyle/>
          <a:p>
            <a:pPr algn="ctr"/>
            <a:r>
              <a:rPr kumimoji="1" lang="en-US" altLang="ja-JP" dirty="0" err="1" smtClean="0"/>
              <a:t>H.Nakayama</a:t>
            </a:r>
            <a:r>
              <a:rPr kumimoji="1" lang="en-US" altLang="ja-JP" dirty="0" smtClean="0"/>
              <a:t> (KEK) </a:t>
            </a:r>
            <a:endParaRPr kumimoji="1" lang="ja-JP" altLang="en-US" dirty="0"/>
          </a:p>
        </p:txBody>
      </p:sp>
      <p:sp>
        <p:nvSpPr>
          <p:cNvPr id="8" name="スライド番号プレースホルダ 5"/>
          <p:cNvSpPr txBox="1">
            <a:spLocks/>
          </p:cNvSpPr>
          <p:nvPr/>
        </p:nvSpPr>
        <p:spPr>
          <a:xfrm>
            <a:off x="6585857" y="6225722"/>
            <a:ext cx="2133600" cy="365125"/>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D2D8002D-B5B0-4BAC-B1F6-782DDCCE6D9C}" type="slidenum">
              <a:rPr kumimoji="1" lang="ja-JP"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10" name="Picture 1"/>
          <p:cNvPicPr>
            <a:picLocks noChangeAspect="1" noChangeArrowheads="1"/>
          </p:cNvPicPr>
          <p:nvPr/>
        </p:nvPicPr>
        <p:blipFill>
          <a:blip r:embed="rId3" cstate="print"/>
          <a:srcRect/>
          <a:stretch>
            <a:fillRect/>
          </a:stretch>
        </p:blipFill>
        <p:spPr bwMode="auto">
          <a:xfrm>
            <a:off x="446316" y="837925"/>
            <a:ext cx="8338457" cy="5889446"/>
          </a:xfrm>
          <a:prstGeom prst="rect">
            <a:avLst/>
          </a:prstGeom>
          <a:noFill/>
          <a:ln w="9525">
            <a:noFill/>
            <a:miter lim="800000"/>
            <a:headEnd/>
            <a:tailEnd/>
          </a:ln>
        </p:spPr>
      </p:pic>
      <p:cxnSp>
        <p:nvCxnSpPr>
          <p:cNvPr id="12" name="直線コネクタ 11"/>
          <p:cNvCxnSpPr/>
          <p:nvPr/>
        </p:nvCxnSpPr>
        <p:spPr>
          <a:xfrm>
            <a:off x="119742" y="3799115"/>
            <a:ext cx="898071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グループ化 19"/>
          <p:cNvGrpSpPr/>
          <p:nvPr/>
        </p:nvGrpSpPr>
        <p:grpSpPr>
          <a:xfrm>
            <a:off x="0" y="1211721"/>
            <a:ext cx="4615543" cy="2881308"/>
            <a:chOff x="0" y="1211721"/>
            <a:chExt cx="4615543" cy="2881308"/>
          </a:xfrm>
        </p:grpSpPr>
        <p:sp>
          <p:nvSpPr>
            <p:cNvPr id="14" name="正方形/長方形 13"/>
            <p:cNvSpPr/>
            <p:nvPr/>
          </p:nvSpPr>
          <p:spPr>
            <a:xfrm>
              <a:off x="0" y="1211721"/>
              <a:ext cx="3526972" cy="646331"/>
            </a:xfrm>
            <a:prstGeom prst="rect">
              <a:avLst/>
            </a:prstGeom>
            <a:solidFill>
              <a:srgbClr val="FFFFFF">
                <a:alpha val="80000"/>
              </a:srgbClr>
            </a:solidFill>
            <a:ln w="19050">
              <a:solidFill>
                <a:schemeClr val="bg1">
                  <a:lumMod val="50000"/>
                </a:schemeClr>
              </a:solidFill>
            </a:ln>
          </p:spPr>
          <p:txBody>
            <a:bodyPr wrap="square">
              <a:spAutoFit/>
            </a:bodyPr>
            <a:lstStyle/>
            <a:p>
              <a:r>
                <a:rPr lang="en-US" altLang="ja-JP" dirty="0" smtClean="0"/>
                <a:t>Vertex detector: 4lyr. Si strip</a:t>
              </a:r>
            </a:p>
            <a:p>
              <a:r>
                <a:rPr lang="en-US" altLang="ja-JP" dirty="0" smtClean="0">
                  <a:sym typeface="Wingdings" pitchFamily="2" charset="2"/>
                </a:rPr>
                <a:t></a:t>
              </a:r>
              <a:r>
                <a:rPr lang="en-US" altLang="ja-JP" dirty="0" smtClean="0"/>
                <a:t> 2lyr. pixel(DEPFET) +4lyr. Si strip</a:t>
              </a:r>
            </a:p>
          </p:txBody>
        </p:sp>
        <p:cxnSp>
          <p:nvCxnSpPr>
            <p:cNvPr id="16" name="直線矢印コネクタ 15"/>
            <p:cNvCxnSpPr>
              <a:endCxn id="18" idx="1"/>
            </p:cNvCxnSpPr>
            <p:nvPr/>
          </p:nvCxnSpPr>
          <p:spPr>
            <a:xfrm>
              <a:off x="1676402" y="1847165"/>
              <a:ext cx="2214401" cy="1744121"/>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円/楕円 17"/>
            <p:cNvSpPr/>
            <p:nvPr/>
          </p:nvSpPr>
          <p:spPr>
            <a:xfrm>
              <a:off x="3766457" y="3505200"/>
              <a:ext cx="849086" cy="587829"/>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20"/>
          <p:cNvGrpSpPr/>
          <p:nvPr/>
        </p:nvGrpSpPr>
        <p:grpSpPr>
          <a:xfrm>
            <a:off x="4136571" y="297322"/>
            <a:ext cx="4691743" cy="2859535"/>
            <a:chOff x="2481943" y="721865"/>
            <a:chExt cx="4691743" cy="2859535"/>
          </a:xfrm>
        </p:grpSpPr>
        <p:sp>
          <p:nvSpPr>
            <p:cNvPr id="22" name="正方形/長方形 21"/>
            <p:cNvSpPr/>
            <p:nvPr/>
          </p:nvSpPr>
          <p:spPr>
            <a:xfrm>
              <a:off x="4746172" y="721865"/>
              <a:ext cx="2427514" cy="830997"/>
            </a:xfrm>
            <a:prstGeom prst="rect">
              <a:avLst/>
            </a:prstGeom>
            <a:solidFill>
              <a:srgbClr val="FFFFFF">
                <a:alpha val="80000"/>
              </a:srgbClr>
            </a:solidFill>
            <a:ln w="19050">
              <a:solidFill>
                <a:schemeClr val="bg1">
                  <a:lumMod val="50000"/>
                </a:schemeClr>
              </a:solidFill>
            </a:ln>
          </p:spPr>
          <p:txBody>
            <a:bodyPr wrap="square">
              <a:spAutoFit/>
            </a:bodyPr>
            <a:lstStyle/>
            <a:p>
              <a:r>
                <a:rPr lang="en-US" altLang="ja-JP" sz="1600" dirty="0" smtClean="0"/>
                <a:t>Drift chamber for tracking: </a:t>
              </a:r>
            </a:p>
            <a:p>
              <a:r>
                <a:rPr lang="en-US" altLang="ja-JP" sz="1600" dirty="0" smtClean="0"/>
                <a:t>Small cells, longer lever arms, faster readout</a:t>
              </a:r>
            </a:p>
          </p:txBody>
        </p:sp>
        <p:cxnSp>
          <p:nvCxnSpPr>
            <p:cNvPr id="23" name="直線矢印コネクタ 22"/>
            <p:cNvCxnSpPr>
              <a:stCxn id="22" idx="2"/>
              <a:endCxn id="24" idx="7"/>
            </p:cNvCxnSpPr>
            <p:nvPr/>
          </p:nvCxnSpPr>
          <p:spPr>
            <a:xfrm rot="5400000">
              <a:off x="3694473" y="1065072"/>
              <a:ext cx="1777666" cy="2753246"/>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円/楕円 23"/>
            <p:cNvSpPr/>
            <p:nvPr/>
          </p:nvSpPr>
          <p:spPr>
            <a:xfrm>
              <a:off x="2481943" y="3287485"/>
              <a:ext cx="849086" cy="293915"/>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31"/>
          <p:cNvGrpSpPr/>
          <p:nvPr/>
        </p:nvGrpSpPr>
        <p:grpSpPr>
          <a:xfrm>
            <a:off x="3276599" y="2547258"/>
            <a:ext cx="5486401" cy="2271319"/>
            <a:chOff x="1153886" y="1513115"/>
            <a:chExt cx="5486401" cy="2271319"/>
          </a:xfrm>
        </p:grpSpPr>
        <p:sp>
          <p:nvSpPr>
            <p:cNvPr id="33" name="正方形/長方形 32"/>
            <p:cNvSpPr/>
            <p:nvPr/>
          </p:nvSpPr>
          <p:spPr>
            <a:xfrm>
              <a:off x="4669972" y="2953437"/>
              <a:ext cx="1970315" cy="830997"/>
            </a:xfrm>
            <a:prstGeom prst="rect">
              <a:avLst/>
            </a:prstGeom>
            <a:solidFill>
              <a:srgbClr val="FFFFFF">
                <a:alpha val="80000"/>
              </a:srgbClr>
            </a:solidFill>
            <a:ln w="19050">
              <a:solidFill>
                <a:schemeClr val="bg1">
                  <a:lumMod val="50000"/>
                </a:schemeClr>
              </a:solidFill>
            </a:ln>
          </p:spPr>
          <p:txBody>
            <a:bodyPr wrap="square">
              <a:spAutoFit/>
            </a:bodyPr>
            <a:lstStyle/>
            <a:p>
              <a:r>
                <a:rPr lang="en-US" altLang="ja-JP" sz="1600" dirty="0" smtClean="0"/>
                <a:t>new PID system:</a:t>
              </a:r>
            </a:p>
            <a:p>
              <a:r>
                <a:rPr lang="en-US" altLang="ja-JP" sz="1600" dirty="0" smtClean="0"/>
                <a:t>Cherenkov imaging, very fast readout </a:t>
              </a:r>
            </a:p>
          </p:txBody>
        </p:sp>
        <p:cxnSp>
          <p:nvCxnSpPr>
            <p:cNvPr id="34" name="直線矢印コネクタ 33"/>
            <p:cNvCxnSpPr>
              <a:stCxn id="33" idx="1"/>
              <a:endCxn id="42" idx="5"/>
            </p:cNvCxnSpPr>
            <p:nvPr/>
          </p:nvCxnSpPr>
          <p:spPr>
            <a:xfrm rot="10800000">
              <a:off x="3402438" y="1745404"/>
              <a:ext cx="1267535" cy="1623532"/>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円/楕円 34"/>
            <p:cNvSpPr/>
            <p:nvPr/>
          </p:nvSpPr>
          <p:spPr>
            <a:xfrm>
              <a:off x="3570513" y="1665515"/>
              <a:ext cx="413658" cy="751114"/>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1153886" y="1513115"/>
              <a:ext cx="2634342" cy="272143"/>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矢印コネクタ 44"/>
            <p:cNvCxnSpPr>
              <a:stCxn id="33" idx="1"/>
              <a:endCxn id="35" idx="6"/>
            </p:cNvCxnSpPr>
            <p:nvPr/>
          </p:nvCxnSpPr>
          <p:spPr>
            <a:xfrm rot="10800000">
              <a:off x="3984172" y="2041072"/>
              <a:ext cx="685801" cy="1327864"/>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グループ化 48"/>
          <p:cNvGrpSpPr/>
          <p:nvPr/>
        </p:nvGrpSpPr>
        <p:grpSpPr>
          <a:xfrm>
            <a:off x="141514" y="2264230"/>
            <a:ext cx="6063342" cy="1442123"/>
            <a:chOff x="-1164771" y="1545773"/>
            <a:chExt cx="6063342" cy="1442123"/>
          </a:xfrm>
        </p:grpSpPr>
        <p:sp>
          <p:nvSpPr>
            <p:cNvPr id="50" name="正方形/長方形 49"/>
            <p:cNvSpPr/>
            <p:nvPr/>
          </p:nvSpPr>
          <p:spPr>
            <a:xfrm>
              <a:off x="-1164771" y="2126122"/>
              <a:ext cx="2122714" cy="861774"/>
            </a:xfrm>
            <a:prstGeom prst="rect">
              <a:avLst/>
            </a:prstGeom>
            <a:solidFill>
              <a:srgbClr val="FFFFFF">
                <a:alpha val="80000"/>
              </a:srgbClr>
            </a:solidFill>
            <a:ln w="19050">
              <a:solidFill>
                <a:schemeClr val="bg1">
                  <a:lumMod val="50000"/>
                </a:schemeClr>
              </a:solidFill>
            </a:ln>
          </p:spPr>
          <p:txBody>
            <a:bodyPr wrap="square">
              <a:spAutoFit/>
            </a:bodyPr>
            <a:lstStyle/>
            <a:p>
              <a:r>
                <a:rPr lang="en-US" altLang="ja-JP" sz="1600" dirty="0" smtClean="0"/>
                <a:t>Calorimeter:</a:t>
              </a:r>
            </a:p>
            <a:p>
              <a:r>
                <a:rPr lang="en-US" altLang="ja-JP" sz="1600" dirty="0" smtClean="0"/>
                <a:t>New readout with</a:t>
              </a:r>
            </a:p>
            <a:p>
              <a:r>
                <a:rPr lang="en-US" altLang="ja-JP" sz="1600" dirty="0" smtClean="0"/>
                <a:t>wave form sampling</a:t>
              </a:r>
            </a:p>
          </p:txBody>
        </p:sp>
        <p:cxnSp>
          <p:nvCxnSpPr>
            <p:cNvPr id="51" name="直線矢印コネクタ 50"/>
            <p:cNvCxnSpPr>
              <a:stCxn id="50" idx="3"/>
              <a:endCxn id="53" idx="2"/>
            </p:cNvCxnSpPr>
            <p:nvPr/>
          </p:nvCxnSpPr>
          <p:spPr>
            <a:xfrm flipV="1">
              <a:off x="957943" y="1681845"/>
              <a:ext cx="794657" cy="875164"/>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2" name="円/楕円 51"/>
            <p:cNvSpPr/>
            <p:nvPr/>
          </p:nvSpPr>
          <p:spPr>
            <a:xfrm>
              <a:off x="1393370" y="1807029"/>
              <a:ext cx="413658" cy="751114"/>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円/楕円 52"/>
            <p:cNvSpPr/>
            <p:nvPr/>
          </p:nvSpPr>
          <p:spPr>
            <a:xfrm>
              <a:off x="1752600" y="1545773"/>
              <a:ext cx="3145971" cy="272143"/>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 name="直線矢印コネクタ 53"/>
            <p:cNvCxnSpPr>
              <a:endCxn id="52" idx="3"/>
            </p:cNvCxnSpPr>
            <p:nvPr/>
          </p:nvCxnSpPr>
          <p:spPr>
            <a:xfrm flipV="1">
              <a:off x="947060" y="2448145"/>
              <a:ext cx="506889" cy="150529"/>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グループ化 76"/>
          <p:cNvGrpSpPr/>
          <p:nvPr/>
        </p:nvGrpSpPr>
        <p:grpSpPr>
          <a:xfrm>
            <a:off x="6716486" y="1219200"/>
            <a:ext cx="2427514" cy="2177498"/>
            <a:chOff x="2677886" y="2699657"/>
            <a:chExt cx="2427514" cy="2177498"/>
          </a:xfrm>
        </p:grpSpPr>
        <p:sp>
          <p:nvSpPr>
            <p:cNvPr id="78" name="正方形/長方形 77"/>
            <p:cNvSpPr/>
            <p:nvPr/>
          </p:nvSpPr>
          <p:spPr>
            <a:xfrm>
              <a:off x="2677886" y="4292380"/>
              <a:ext cx="2427514" cy="584775"/>
            </a:xfrm>
            <a:prstGeom prst="rect">
              <a:avLst/>
            </a:prstGeom>
            <a:solidFill>
              <a:srgbClr val="FFFFFF">
                <a:alpha val="80000"/>
              </a:srgbClr>
            </a:solidFill>
            <a:ln w="19050">
              <a:solidFill>
                <a:srgbClr val="FF0000"/>
              </a:solidFill>
            </a:ln>
          </p:spPr>
          <p:txBody>
            <a:bodyPr wrap="square">
              <a:spAutoFit/>
            </a:bodyPr>
            <a:lstStyle/>
            <a:p>
              <a:pPr>
                <a:defRPr/>
              </a:pPr>
              <a:r>
                <a:rPr lang="en-US" altLang="ja-JP" sz="1600" dirty="0" smtClean="0"/>
                <a:t>Endcap K</a:t>
              </a:r>
              <a:r>
                <a:rPr lang="en-US" altLang="ja-JP" sz="1600" baseline="-25000" dirty="0" smtClean="0"/>
                <a:t>L</a:t>
              </a:r>
              <a:r>
                <a:rPr lang="en-US" altLang="ja-JP" sz="1600" dirty="0" smtClean="0"/>
                <a:t>/muon: </a:t>
              </a:r>
            </a:p>
            <a:p>
              <a:pPr>
                <a:defRPr/>
              </a:pPr>
              <a:r>
                <a:rPr lang="en-US" altLang="ja-JP" sz="1600" dirty="0" smtClean="0"/>
                <a:t>RPC </a:t>
              </a:r>
              <a:r>
                <a:rPr lang="en-US" altLang="ja-JP" sz="1600" dirty="0" smtClean="0">
                  <a:sym typeface="Wingdings" pitchFamily="2" charset="2"/>
                </a:rPr>
                <a:t></a:t>
              </a:r>
              <a:r>
                <a:rPr lang="en-US" altLang="ja-JP" sz="1600" dirty="0" err="1" smtClean="0"/>
                <a:t>Scintillator</a:t>
              </a:r>
              <a:r>
                <a:rPr lang="en-US" altLang="ja-JP" sz="1600" dirty="0" smtClean="0"/>
                <a:t> +MPPC</a:t>
              </a:r>
              <a:endParaRPr lang="ja-JP" altLang="en-US" sz="1600" dirty="0" smtClean="0"/>
            </a:p>
          </p:txBody>
        </p:sp>
        <p:cxnSp>
          <p:nvCxnSpPr>
            <p:cNvPr id="79" name="直線矢印コネクタ 78"/>
            <p:cNvCxnSpPr>
              <a:stCxn id="78" idx="0"/>
            </p:cNvCxnSpPr>
            <p:nvPr/>
          </p:nvCxnSpPr>
          <p:spPr>
            <a:xfrm rot="16200000" flipV="1">
              <a:off x="3560647" y="3961383"/>
              <a:ext cx="362637" cy="29935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0" name="円/楕円 79"/>
            <p:cNvSpPr/>
            <p:nvPr/>
          </p:nvSpPr>
          <p:spPr>
            <a:xfrm>
              <a:off x="2808514" y="2699657"/>
              <a:ext cx="1023258" cy="1317171"/>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6" name="スライド番号プレースホルダ 3"/>
          <p:cNvSpPr>
            <a:spLocks noGrp="1"/>
          </p:cNvSpPr>
          <p:nvPr>
            <p:ph type="sldNum" sz="quarter" idx="12"/>
          </p:nvPr>
        </p:nvSpPr>
        <p:spPr>
          <a:xfrm>
            <a:off x="6884670" y="6322060"/>
            <a:ext cx="2133600" cy="365125"/>
          </a:xfrm>
        </p:spPr>
        <p:txBody>
          <a:bodyPr/>
          <a:lstStyle/>
          <a:p>
            <a:fld id="{5E3EFAAC-6AC9-4CDC-B598-9EC5C0D2FA03}" type="slidenum">
              <a:rPr kumimoji="1" lang="ja-JP" altLang="en-US" smtClean="0"/>
              <a:pPr/>
              <a:t>53</a:t>
            </a:fld>
            <a:endParaRPr kumimoji="1" lang="ja-JP" altLang="en-US" dirty="0"/>
          </a:p>
        </p:txBody>
      </p:sp>
      <p:grpSp>
        <p:nvGrpSpPr>
          <p:cNvPr id="38" name="グループ化 37"/>
          <p:cNvGrpSpPr/>
          <p:nvPr/>
        </p:nvGrpSpPr>
        <p:grpSpPr>
          <a:xfrm>
            <a:off x="3004100" y="4495800"/>
            <a:ext cx="4071613" cy="1480457"/>
            <a:chOff x="4549872" y="3614057"/>
            <a:chExt cx="4071613" cy="1480457"/>
          </a:xfrm>
        </p:grpSpPr>
        <p:sp>
          <p:nvSpPr>
            <p:cNvPr id="36" name="正方形/長方形 35"/>
            <p:cNvSpPr/>
            <p:nvPr/>
          </p:nvSpPr>
          <p:spPr>
            <a:xfrm>
              <a:off x="4549872" y="3614057"/>
              <a:ext cx="4071613" cy="14804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7" name="Picture 4"/>
            <p:cNvPicPr>
              <a:picLocks noChangeAspect="1" noChangeArrowheads="1"/>
            </p:cNvPicPr>
            <p:nvPr/>
          </p:nvPicPr>
          <p:blipFill>
            <a:blip r:embed="rId4" cstate="print"/>
            <a:srcRect/>
            <a:stretch>
              <a:fillRect/>
            </a:stretch>
          </p:blipFill>
          <p:spPr>
            <a:xfrm>
              <a:off x="4678558" y="3733801"/>
              <a:ext cx="3831333" cy="1246514"/>
            </a:xfrm>
            <a:prstGeom prst="rect">
              <a:avLst/>
            </a:prstGeom>
            <a:noFill/>
          </p:spPr>
        </p:pic>
      </p:grpSp>
    </p:spTree>
    <p:extLst>
      <p:ext uri="{BB962C8B-B14F-4D97-AF65-F5344CB8AC3E}">
        <p14:creationId xmlns:p14="http://schemas.microsoft.com/office/powerpoint/2010/main" val="31886734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グループ化 45"/>
          <p:cNvGrpSpPr/>
          <p:nvPr/>
        </p:nvGrpSpPr>
        <p:grpSpPr>
          <a:xfrm>
            <a:off x="3369712" y="804237"/>
            <a:ext cx="5274416" cy="1482618"/>
            <a:chOff x="3613552" y="1096845"/>
            <a:chExt cx="5274416" cy="1482618"/>
          </a:xfrm>
        </p:grpSpPr>
        <p:pic>
          <p:nvPicPr>
            <p:cNvPr id="1028" name="Picture 4"/>
            <p:cNvPicPr>
              <a:picLocks noChangeAspect="1" noChangeArrowheads="1"/>
            </p:cNvPicPr>
            <p:nvPr/>
          </p:nvPicPr>
          <p:blipFill>
            <a:blip r:embed="rId3" cstate="print"/>
            <a:srcRect/>
            <a:stretch>
              <a:fillRect/>
            </a:stretch>
          </p:blipFill>
          <p:spPr bwMode="auto">
            <a:xfrm>
              <a:off x="3613552" y="1096845"/>
              <a:ext cx="5111130" cy="1482618"/>
            </a:xfrm>
            <a:prstGeom prst="rect">
              <a:avLst/>
            </a:prstGeom>
            <a:noFill/>
            <a:ln w="9525">
              <a:noFill/>
              <a:miter lim="800000"/>
              <a:headEnd/>
              <a:tailEnd/>
            </a:ln>
          </p:spPr>
        </p:pic>
        <p:sp>
          <p:nvSpPr>
            <p:cNvPr id="21" name="テキスト ボックス 20"/>
            <p:cNvSpPr txBox="1"/>
            <p:nvPr/>
          </p:nvSpPr>
          <p:spPr>
            <a:xfrm>
              <a:off x="8158625" y="1652019"/>
              <a:ext cx="729343" cy="307777"/>
            </a:xfrm>
            <a:prstGeom prst="rect">
              <a:avLst/>
            </a:prstGeom>
            <a:noFill/>
          </p:spPr>
          <p:txBody>
            <a:bodyPr wrap="square" rtlCol="0">
              <a:spAutoFit/>
            </a:bodyPr>
            <a:lstStyle/>
            <a:p>
              <a:r>
                <a:rPr lang="en-US" altLang="ja-JP" sz="1400" dirty="0" smtClean="0"/>
                <a:t>6th lyr.</a:t>
              </a:r>
              <a:endParaRPr lang="ja-JP" altLang="en-US" sz="1400" dirty="0"/>
            </a:p>
          </p:txBody>
        </p:sp>
        <p:sp>
          <p:nvSpPr>
            <p:cNvPr id="22" name="テキスト ボックス 21"/>
            <p:cNvSpPr txBox="1"/>
            <p:nvPr/>
          </p:nvSpPr>
          <p:spPr>
            <a:xfrm>
              <a:off x="7636111" y="1760876"/>
              <a:ext cx="729343" cy="307777"/>
            </a:xfrm>
            <a:prstGeom prst="rect">
              <a:avLst/>
            </a:prstGeom>
            <a:noFill/>
          </p:spPr>
          <p:txBody>
            <a:bodyPr wrap="square" rtlCol="0">
              <a:spAutoFit/>
            </a:bodyPr>
            <a:lstStyle/>
            <a:p>
              <a:r>
                <a:rPr lang="en-US" altLang="ja-JP" sz="1400" dirty="0" smtClean="0"/>
                <a:t>5th lyr.</a:t>
              </a:r>
              <a:endParaRPr lang="ja-JP" altLang="en-US" sz="1400" dirty="0"/>
            </a:p>
          </p:txBody>
        </p:sp>
        <p:sp>
          <p:nvSpPr>
            <p:cNvPr id="23" name="テキスト ボックス 22"/>
            <p:cNvSpPr txBox="1"/>
            <p:nvPr/>
          </p:nvSpPr>
          <p:spPr>
            <a:xfrm>
              <a:off x="7244225" y="1924161"/>
              <a:ext cx="729343" cy="307777"/>
            </a:xfrm>
            <a:prstGeom prst="rect">
              <a:avLst/>
            </a:prstGeom>
            <a:noFill/>
          </p:spPr>
          <p:txBody>
            <a:bodyPr wrap="square" rtlCol="0">
              <a:spAutoFit/>
            </a:bodyPr>
            <a:lstStyle/>
            <a:p>
              <a:r>
                <a:rPr lang="en-US" altLang="ja-JP" sz="1400" dirty="0" smtClean="0"/>
                <a:t>4th lyr.</a:t>
              </a:r>
              <a:endParaRPr lang="ja-JP" altLang="en-US" sz="1400" dirty="0"/>
            </a:p>
          </p:txBody>
        </p:sp>
        <p:sp>
          <p:nvSpPr>
            <p:cNvPr id="24" name="テキスト ボックス 23"/>
            <p:cNvSpPr txBox="1"/>
            <p:nvPr/>
          </p:nvSpPr>
          <p:spPr>
            <a:xfrm>
              <a:off x="6754368" y="2033019"/>
              <a:ext cx="729343" cy="307777"/>
            </a:xfrm>
            <a:prstGeom prst="rect">
              <a:avLst/>
            </a:prstGeom>
            <a:noFill/>
          </p:spPr>
          <p:txBody>
            <a:bodyPr wrap="square" rtlCol="0">
              <a:spAutoFit/>
            </a:bodyPr>
            <a:lstStyle/>
            <a:p>
              <a:r>
                <a:rPr lang="en-US" altLang="ja-JP" sz="1400" dirty="0" smtClean="0"/>
                <a:t>3rd lyr.</a:t>
              </a:r>
              <a:endParaRPr lang="ja-JP" altLang="en-US" sz="1400" dirty="0"/>
            </a:p>
          </p:txBody>
        </p:sp>
        <p:sp>
          <p:nvSpPr>
            <p:cNvPr id="25" name="テキスト ボックス 24"/>
            <p:cNvSpPr txBox="1"/>
            <p:nvPr/>
          </p:nvSpPr>
          <p:spPr>
            <a:xfrm>
              <a:off x="4718740" y="2076560"/>
              <a:ext cx="729343" cy="307777"/>
            </a:xfrm>
            <a:prstGeom prst="rect">
              <a:avLst/>
            </a:prstGeom>
            <a:noFill/>
          </p:spPr>
          <p:txBody>
            <a:bodyPr wrap="square" rtlCol="0">
              <a:spAutoFit/>
            </a:bodyPr>
            <a:lstStyle/>
            <a:p>
              <a:r>
                <a:rPr lang="en-US" altLang="ja-JP" sz="1400" dirty="0" smtClean="0"/>
                <a:t>2nd lyr.</a:t>
              </a:r>
              <a:endParaRPr lang="ja-JP" altLang="en-US" sz="1400" dirty="0"/>
            </a:p>
          </p:txBody>
        </p:sp>
        <p:sp>
          <p:nvSpPr>
            <p:cNvPr id="26" name="テキスト ボックス 25"/>
            <p:cNvSpPr txBox="1"/>
            <p:nvPr/>
          </p:nvSpPr>
          <p:spPr>
            <a:xfrm>
              <a:off x="4947339" y="2185417"/>
              <a:ext cx="729343" cy="307777"/>
            </a:xfrm>
            <a:prstGeom prst="rect">
              <a:avLst/>
            </a:prstGeom>
            <a:noFill/>
          </p:spPr>
          <p:txBody>
            <a:bodyPr wrap="square" rtlCol="0">
              <a:spAutoFit/>
            </a:bodyPr>
            <a:lstStyle/>
            <a:p>
              <a:r>
                <a:rPr lang="en-US" altLang="ja-JP" sz="1400" dirty="0" smtClean="0"/>
                <a:t>1st lyr.</a:t>
              </a:r>
              <a:endParaRPr lang="ja-JP" altLang="en-US" sz="1400" dirty="0"/>
            </a:p>
          </p:txBody>
        </p:sp>
      </p:grpSp>
      <p:sp>
        <p:nvSpPr>
          <p:cNvPr id="2" name="タイトル 1"/>
          <p:cNvSpPr>
            <a:spLocks noGrp="1"/>
          </p:cNvSpPr>
          <p:nvPr>
            <p:ph type="title"/>
          </p:nvPr>
        </p:nvSpPr>
        <p:spPr>
          <a:xfrm>
            <a:off x="457200" y="44624"/>
            <a:ext cx="8229600" cy="1143000"/>
          </a:xfrm>
        </p:spPr>
        <p:txBody>
          <a:bodyPr>
            <a:normAutofit/>
          </a:bodyPr>
          <a:lstStyle/>
          <a:p>
            <a:r>
              <a:rPr kumimoji="1" lang="en-US" altLang="ja-JP" dirty="0" smtClean="0"/>
              <a:t>Belle-II vertex detector</a:t>
            </a:r>
            <a:endParaRPr kumimoji="1" lang="ja-JP" altLang="en-US" dirty="0"/>
          </a:p>
        </p:txBody>
      </p:sp>
      <p:sp>
        <p:nvSpPr>
          <p:cNvPr id="4" name="日付プレースホルダ 3"/>
          <p:cNvSpPr>
            <a:spLocks noGrp="1"/>
          </p:cNvSpPr>
          <p:nvPr>
            <p:ph type="dt" sz="half" idx="10"/>
          </p:nvPr>
        </p:nvSpPr>
        <p:spPr/>
        <p:txBody>
          <a:bodyPr/>
          <a:lstStyle/>
          <a:p>
            <a:r>
              <a:rPr kumimoji="1" lang="en-US" altLang="ja-JP" smtClean="0"/>
              <a:t>Feb. 24th, 2011</a:t>
            </a:r>
            <a:endParaRPr kumimoji="1" lang="ja-JP" altLang="en-US" dirty="0"/>
          </a:p>
        </p:txBody>
      </p:sp>
      <p:sp>
        <p:nvSpPr>
          <p:cNvPr id="5" name="フッター プレースホルダ 4"/>
          <p:cNvSpPr>
            <a:spLocks noGrp="1"/>
          </p:cNvSpPr>
          <p:nvPr>
            <p:ph type="ftr" sz="quarter" idx="11"/>
          </p:nvPr>
        </p:nvSpPr>
        <p:spPr/>
        <p:txBody>
          <a:bodyPr/>
          <a:lstStyle/>
          <a:p>
            <a:pPr algn="ctr"/>
            <a:r>
              <a:rPr kumimoji="1" lang="en-US" altLang="ja-JP" smtClean="0"/>
              <a:t>H.Nakayama (KEK) </a:t>
            </a:r>
            <a:endParaRPr kumimoji="1" lang="ja-JP" altLang="en-US" dirty="0"/>
          </a:p>
        </p:txBody>
      </p:sp>
      <p:pic>
        <p:nvPicPr>
          <p:cNvPr id="7" name="Picture 3"/>
          <p:cNvPicPr>
            <a:picLocks noChangeAspect="1" noChangeArrowheads="1"/>
          </p:cNvPicPr>
          <p:nvPr/>
        </p:nvPicPr>
        <p:blipFill>
          <a:blip r:embed="rId4" cstate="print"/>
          <a:srcRect t="2041" b="5778"/>
          <a:stretch>
            <a:fillRect/>
          </a:stretch>
        </p:blipFill>
        <p:spPr bwMode="auto">
          <a:xfrm flipH="1">
            <a:off x="0" y="993217"/>
            <a:ext cx="3512995" cy="2950029"/>
          </a:xfrm>
          <a:prstGeom prst="rect">
            <a:avLst/>
          </a:prstGeom>
          <a:noFill/>
          <a:ln w="9525">
            <a:noFill/>
            <a:miter lim="800000"/>
            <a:headEnd/>
            <a:tailEnd/>
          </a:ln>
        </p:spPr>
      </p:pic>
      <p:cxnSp>
        <p:nvCxnSpPr>
          <p:cNvPr id="29" name="直線矢印コネクタ 28"/>
          <p:cNvCxnSpPr/>
          <p:nvPr/>
        </p:nvCxnSpPr>
        <p:spPr>
          <a:xfrm rot="5400000">
            <a:off x="2188464" y="1505712"/>
            <a:ext cx="304800" cy="1219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2305158" y="1008453"/>
            <a:ext cx="925286" cy="369332"/>
          </a:xfrm>
          <a:prstGeom prst="rect">
            <a:avLst/>
          </a:prstGeom>
          <a:noFill/>
        </p:spPr>
        <p:txBody>
          <a:bodyPr wrap="square" rtlCol="0">
            <a:spAutoFit/>
          </a:bodyPr>
          <a:lstStyle/>
          <a:p>
            <a:r>
              <a:rPr kumimoji="1" lang="en-US" altLang="ja-JP" dirty="0" smtClean="0"/>
              <a:t>Si strip</a:t>
            </a:r>
            <a:endParaRPr kumimoji="1" lang="ja-JP" altLang="en-US" dirty="0"/>
          </a:p>
        </p:txBody>
      </p:sp>
      <p:cxnSp>
        <p:nvCxnSpPr>
          <p:cNvPr id="33" name="直線矢印コネクタ 32"/>
          <p:cNvCxnSpPr/>
          <p:nvPr/>
        </p:nvCxnSpPr>
        <p:spPr>
          <a:xfrm rot="5400000" flipH="1" flipV="1">
            <a:off x="780288" y="2535936"/>
            <a:ext cx="890016" cy="89001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219456" y="3420291"/>
            <a:ext cx="707572" cy="369332"/>
          </a:xfrm>
          <a:prstGeom prst="rect">
            <a:avLst/>
          </a:prstGeom>
          <a:noFill/>
        </p:spPr>
        <p:txBody>
          <a:bodyPr wrap="square" rtlCol="0">
            <a:spAutoFit/>
          </a:bodyPr>
          <a:lstStyle/>
          <a:p>
            <a:r>
              <a:rPr kumimoji="1" lang="en-US" altLang="ja-JP" dirty="0" smtClean="0"/>
              <a:t>pixel</a:t>
            </a:r>
            <a:endParaRPr kumimoji="1" lang="ja-JP" altLang="en-US" dirty="0"/>
          </a:p>
        </p:txBody>
      </p:sp>
      <p:sp>
        <p:nvSpPr>
          <p:cNvPr id="36" name="スライド番号プレースホルダ 3"/>
          <p:cNvSpPr>
            <a:spLocks noGrp="1"/>
          </p:cNvSpPr>
          <p:nvPr>
            <p:ph type="sldNum" sz="quarter" idx="12"/>
          </p:nvPr>
        </p:nvSpPr>
        <p:spPr>
          <a:xfrm>
            <a:off x="6884670" y="6322060"/>
            <a:ext cx="2133600" cy="365125"/>
          </a:xfrm>
        </p:spPr>
        <p:txBody>
          <a:bodyPr/>
          <a:lstStyle/>
          <a:p>
            <a:fld id="{5E3EFAAC-6AC9-4CDC-B598-9EC5C0D2FA03}" type="slidenum">
              <a:rPr kumimoji="1" lang="ja-JP" altLang="en-US" smtClean="0"/>
              <a:pPr/>
              <a:t>54</a:t>
            </a:fld>
            <a:endParaRPr kumimoji="1" lang="ja-JP" altLang="en-US" dirty="0"/>
          </a:p>
        </p:txBody>
      </p:sp>
      <p:pic>
        <p:nvPicPr>
          <p:cNvPr id="6" name="Picture 3"/>
          <p:cNvPicPr>
            <a:picLocks noChangeAspect="1" noChangeArrowheads="1"/>
          </p:cNvPicPr>
          <p:nvPr/>
        </p:nvPicPr>
        <p:blipFill>
          <a:blip r:embed="rId5" cstate="print"/>
          <a:srcRect/>
          <a:stretch>
            <a:fillRect/>
          </a:stretch>
        </p:blipFill>
        <p:spPr bwMode="auto">
          <a:xfrm>
            <a:off x="3645409" y="2370774"/>
            <a:ext cx="3145536" cy="2692908"/>
          </a:xfrm>
          <a:prstGeom prst="rect">
            <a:avLst/>
          </a:prstGeom>
          <a:noFill/>
          <a:ln w="9525">
            <a:noFill/>
            <a:miter lim="800000"/>
            <a:headEnd/>
            <a:tailEnd/>
          </a:ln>
        </p:spPr>
      </p:pic>
      <p:sp>
        <p:nvSpPr>
          <p:cNvPr id="15" name="テキスト ボックス 14"/>
          <p:cNvSpPr txBox="1"/>
          <p:nvPr/>
        </p:nvSpPr>
        <p:spPr>
          <a:xfrm>
            <a:off x="6617209" y="2981814"/>
            <a:ext cx="941831" cy="369332"/>
          </a:xfrm>
          <a:prstGeom prst="rect">
            <a:avLst/>
          </a:prstGeom>
          <a:solidFill>
            <a:schemeClr val="bg1"/>
          </a:solidFill>
        </p:spPr>
        <p:txBody>
          <a:bodyPr wrap="square" rtlCol="0">
            <a:spAutoFit/>
          </a:bodyPr>
          <a:lstStyle/>
          <a:p>
            <a:r>
              <a:rPr kumimoji="1" lang="en-US" altLang="ja-JP" dirty="0" smtClean="0"/>
              <a:t>Belle-II</a:t>
            </a:r>
          </a:p>
        </p:txBody>
      </p:sp>
      <p:sp>
        <p:nvSpPr>
          <p:cNvPr id="40" name="テキスト ボックス 39"/>
          <p:cNvSpPr txBox="1"/>
          <p:nvPr/>
        </p:nvSpPr>
        <p:spPr>
          <a:xfrm>
            <a:off x="6397753" y="3786486"/>
            <a:ext cx="661415" cy="369332"/>
          </a:xfrm>
          <a:prstGeom prst="rect">
            <a:avLst/>
          </a:prstGeom>
          <a:solidFill>
            <a:schemeClr val="bg1"/>
          </a:solidFill>
        </p:spPr>
        <p:txBody>
          <a:bodyPr wrap="square" rtlCol="0">
            <a:spAutoFit/>
          </a:bodyPr>
          <a:lstStyle/>
          <a:p>
            <a:r>
              <a:rPr kumimoji="1" lang="en-US" altLang="ja-JP" dirty="0" smtClean="0"/>
              <a:t>Belle</a:t>
            </a:r>
          </a:p>
        </p:txBody>
      </p:sp>
      <p:sp>
        <p:nvSpPr>
          <p:cNvPr id="37" name="テキスト ボックス 36"/>
          <p:cNvSpPr txBox="1"/>
          <p:nvPr/>
        </p:nvSpPr>
        <p:spPr>
          <a:xfrm>
            <a:off x="231648" y="4878542"/>
            <a:ext cx="4169664"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ltLang="ja-JP" dirty="0" smtClean="0">
                <a:sym typeface="Wingdings" pitchFamily="2" charset="2"/>
              </a:rPr>
              <a:t>Pixel detector closer to IP </a:t>
            </a:r>
          </a:p>
          <a:p>
            <a:r>
              <a:rPr lang="en-US" altLang="ja-JP" dirty="0" smtClean="0">
                <a:sym typeface="Wingdings" pitchFamily="2" charset="2"/>
              </a:rPr>
              <a:t>         </a:t>
            </a:r>
            <a:r>
              <a:rPr lang="en-US" altLang="ja-JP" dirty="0" smtClean="0"/>
              <a:t>Improved decay vertex resolution </a:t>
            </a:r>
          </a:p>
          <a:p>
            <a:r>
              <a:rPr lang="en-US" altLang="ja-JP" dirty="0" smtClean="0"/>
              <a:t>Increased radial coverage </a:t>
            </a:r>
          </a:p>
          <a:p>
            <a:r>
              <a:rPr lang="en-US" altLang="ja-JP" dirty="0" smtClean="0">
                <a:sym typeface="Wingdings" pitchFamily="2" charset="2"/>
              </a:rPr>
              <a:t>           better </a:t>
            </a:r>
            <a:r>
              <a:rPr lang="en-US" altLang="ja-JP" dirty="0" smtClean="0"/>
              <a:t>K</a:t>
            </a:r>
            <a:r>
              <a:rPr lang="en-US" altLang="ja-JP" baseline="-25000" dirty="0" smtClean="0"/>
              <a:t>s</a:t>
            </a:r>
            <a:r>
              <a:rPr lang="en-US" altLang="ja-JP" dirty="0" smtClean="0"/>
              <a:t> acceptance </a:t>
            </a:r>
            <a:endParaRPr lang="ja-JP" altLang="ja-JP" dirty="0"/>
          </a:p>
        </p:txBody>
      </p:sp>
      <p:sp>
        <p:nvSpPr>
          <p:cNvPr id="20" name="正方形/長方形 19"/>
          <p:cNvSpPr/>
          <p:nvPr/>
        </p:nvSpPr>
        <p:spPr>
          <a:xfrm>
            <a:off x="244713" y="4085114"/>
            <a:ext cx="3742072"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ja-JP" b="1" dirty="0" smtClean="0"/>
              <a:t>4lyr. Si strip </a:t>
            </a:r>
          </a:p>
          <a:p>
            <a:r>
              <a:rPr lang="en-US" altLang="ja-JP" b="1" dirty="0" smtClean="0">
                <a:sym typeface="Wingdings" pitchFamily="2" charset="2"/>
              </a:rPr>
              <a:t></a:t>
            </a:r>
            <a:r>
              <a:rPr lang="en-US" altLang="ja-JP" b="1" dirty="0" smtClean="0"/>
              <a:t> 2lyr. pixel(DEPFET) + 4lyr. Si strip</a:t>
            </a:r>
          </a:p>
        </p:txBody>
      </p:sp>
      <p:grpSp>
        <p:nvGrpSpPr>
          <p:cNvPr id="50" name="グループ化 49"/>
          <p:cNvGrpSpPr/>
          <p:nvPr/>
        </p:nvGrpSpPr>
        <p:grpSpPr>
          <a:xfrm>
            <a:off x="5790630" y="4379764"/>
            <a:ext cx="3353370" cy="2478236"/>
            <a:chOff x="5790630" y="4135924"/>
            <a:chExt cx="3353370" cy="2478236"/>
          </a:xfrm>
        </p:grpSpPr>
        <p:pic>
          <p:nvPicPr>
            <p:cNvPr id="42" name="Picture 4"/>
            <p:cNvPicPr>
              <a:picLocks noChangeAspect="1" noChangeArrowheads="1"/>
            </p:cNvPicPr>
            <p:nvPr/>
          </p:nvPicPr>
          <p:blipFill>
            <a:blip r:embed="rId6" cstate="print"/>
            <a:srcRect/>
            <a:stretch>
              <a:fillRect/>
            </a:stretch>
          </p:blipFill>
          <p:spPr bwMode="auto">
            <a:xfrm>
              <a:off x="5837351" y="4135924"/>
              <a:ext cx="3306649" cy="2304256"/>
            </a:xfrm>
            <a:prstGeom prst="rect">
              <a:avLst/>
            </a:prstGeom>
            <a:noFill/>
            <a:ln w="9525">
              <a:noFill/>
              <a:miter lim="800000"/>
              <a:headEnd/>
              <a:tailEnd/>
            </a:ln>
          </p:spPr>
        </p:pic>
        <p:sp>
          <p:nvSpPr>
            <p:cNvPr id="43" name="テキスト ボックス 42"/>
            <p:cNvSpPr txBox="1"/>
            <p:nvPr/>
          </p:nvSpPr>
          <p:spPr>
            <a:xfrm rot="16200000">
              <a:off x="5533491" y="4585298"/>
              <a:ext cx="883609" cy="369332"/>
            </a:xfrm>
            <a:prstGeom prst="rect">
              <a:avLst/>
            </a:prstGeom>
            <a:solidFill>
              <a:schemeClr val="bg1"/>
            </a:solidFill>
          </p:spPr>
          <p:txBody>
            <a:bodyPr wrap="square" rtlCol="0">
              <a:spAutoFit/>
            </a:bodyPr>
            <a:lstStyle/>
            <a:p>
              <a:r>
                <a:rPr lang="en-US" altLang="ja-JP" b="1" i="1" dirty="0" smtClean="0">
                  <a:solidFill>
                    <a:srgbClr val="000000"/>
                  </a:solidFill>
                  <a:latin typeface="Symbol" pitchFamily="18" charset="2"/>
                  <a:cs typeface="Arial" pitchFamily="34" charset="0"/>
                </a:rPr>
                <a:t>s</a:t>
              </a:r>
              <a:r>
                <a:rPr lang="en-US" altLang="ja-JP" b="1" i="1" dirty="0" smtClean="0">
                  <a:solidFill>
                    <a:srgbClr val="000000"/>
                  </a:solidFill>
                  <a:cs typeface="Arial" pitchFamily="34" charset="0"/>
                </a:rPr>
                <a:t>[</a:t>
              </a:r>
              <a:r>
                <a:rPr lang="en-US" altLang="ja-JP" b="1" i="1" dirty="0" smtClean="0">
                  <a:solidFill>
                    <a:srgbClr val="000000"/>
                  </a:solidFill>
                  <a:latin typeface="Symbol" pitchFamily="18" charset="2"/>
                  <a:cs typeface="Arial" pitchFamily="34" charset="0"/>
                </a:rPr>
                <a:t>m</a:t>
              </a:r>
              <a:r>
                <a:rPr lang="en-US" altLang="ja-JP" b="1" dirty="0" smtClean="0">
                  <a:solidFill>
                    <a:srgbClr val="000000"/>
                  </a:solidFill>
                  <a:cs typeface="Arial" pitchFamily="34" charset="0"/>
                </a:rPr>
                <a:t>m</a:t>
              </a:r>
              <a:r>
                <a:rPr lang="en-US" altLang="ja-JP" b="1" i="1" dirty="0" smtClean="0">
                  <a:solidFill>
                    <a:srgbClr val="000000"/>
                  </a:solidFill>
                  <a:cs typeface="Arial" pitchFamily="34" charset="0"/>
                </a:rPr>
                <a:t>]</a:t>
              </a:r>
              <a:endParaRPr lang="ja-JP" altLang="en-US" b="1" dirty="0">
                <a:solidFill>
                  <a:srgbClr val="000000"/>
                </a:solidFill>
              </a:endParaRPr>
            </a:p>
          </p:txBody>
        </p:sp>
        <p:sp>
          <p:nvSpPr>
            <p:cNvPr id="44" name="テキスト ボックス 43"/>
            <p:cNvSpPr txBox="1"/>
            <p:nvPr/>
          </p:nvSpPr>
          <p:spPr>
            <a:xfrm>
              <a:off x="7639413" y="5811550"/>
              <a:ext cx="736099" cy="338554"/>
            </a:xfrm>
            <a:prstGeom prst="rect">
              <a:avLst/>
            </a:prstGeom>
            <a:noFill/>
          </p:spPr>
          <p:txBody>
            <a:bodyPr wrap="none" rtlCol="0">
              <a:spAutoFit/>
            </a:bodyPr>
            <a:lstStyle/>
            <a:p>
              <a:r>
                <a:rPr lang="en-US" altLang="ja-JP" sz="1600" i="1" dirty="0" smtClean="0">
                  <a:solidFill>
                    <a:srgbClr val="3366FF"/>
                  </a:solidFill>
                  <a:latin typeface="Arial Black" pitchFamily="34" charset="0"/>
                </a:rPr>
                <a:t>10</a:t>
              </a:r>
              <a:r>
                <a:rPr lang="en-US" altLang="ja-JP" sz="1600" i="1" dirty="0" smtClean="0">
                  <a:solidFill>
                    <a:srgbClr val="3366FF"/>
                  </a:solidFill>
                  <a:latin typeface="Symbol" pitchFamily="18" charset="2"/>
                </a:rPr>
                <a:t>m</a:t>
              </a:r>
              <a:r>
                <a:rPr lang="en-US" altLang="ja-JP" sz="1600" i="1" dirty="0" smtClean="0">
                  <a:solidFill>
                    <a:srgbClr val="3366FF"/>
                  </a:solidFill>
                  <a:cs typeface="Arial" pitchFamily="34" charset="0"/>
                </a:rPr>
                <a:t>m</a:t>
              </a:r>
              <a:endParaRPr lang="ja-JP" altLang="en-US" sz="1600" i="1" dirty="0">
                <a:solidFill>
                  <a:srgbClr val="3366FF"/>
                </a:solidFill>
                <a:cs typeface="Arial" pitchFamily="34" charset="0"/>
              </a:endParaRPr>
            </a:p>
          </p:txBody>
        </p:sp>
        <p:sp>
          <p:nvSpPr>
            <p:cNvPr id="45" name="テキスト ボックス 44"/>
            <p:cNvSpPr txBox="1"/>
            <p:nvPr/>
          </p:nvSpPr>
          <p:spPr>
            <a:xfrm>
              <a:off x="7639413" y="5589444"/>
              <a:ext cx="736099" cy="338554"/>
            </a:xfrm>
            <a:prstGeom prst="rect">
              <a:avLst/>
            </a:prstGeom>
            <a:noFill/>
          </p:spPr>
          <p:txBody>
            <a:bodyPr wrap="none" rtlCol="0">
              <a:spAutoFit/>
            </a:bodyPr>
            <a:lstStyle/>
            <a:p>
              <a:r>
                <a:rPr lang="en-US" altLang="ja-JP" sz="1600" i="1" dirty="0" smtClean="0">
                  <a:solidFill>
                    <a:srgbClr val="FF33CC"/>
                  </a:solidFill>
                  <a:latin typeface="Arial Black" pitchFamily="34" charset="0"/>
                </a:rPr>
                <a:t>20</a:t>
              </a:r>
              <a:r>
                <a:rPr lang="en-US" altLang="ja-JP" sz="1600" i="1" dirty="0" smtClean="0">
                  <a:solidFill>
                    <a:srgbClr val="FF33CC"/>
                  </a:solidFill>
                  <a:latin typeface="Symbol" pitchFamily="18" charset="2"/>
                </a:rPr>
                <a:t>m</a:t>
              </a:r>
              <a:r>
                <a:rPr lang="en-US" altLang="ja-JP" sz="1600" i="1" dirty="0" smtClean="0">
                  <a:solidFill>
                    <a:srgbClr val="FF33CC"/>
                  </a:solidFill>
                  <a:cs typeface="Arial" pitchFamily="34" charset="0"/>
                </a:rPr>
                <a:t>m</a:t>
              </a:r>
              <a:endParaRPr lang="ja-JP" altLang="en-US" sz="1600" i="1" dirty="0">
                <a:solidFill>
                  <a:srgbClr val="FF33CC"/>
                </a:solidFill>
                <a:cs typeface="Arial" pitchFamily="34" charset="0"/>
              </a:endParaRPr>
            </a:p>
          </p:txBody>
        </p:sp>
        <p:sp>
          <p:nvSpPr>
            <p:cNvPr id="47" name="テキスト ボックス 46"/>
            <p:cNvSpPr txBox="1"/>
            <p:nvPr/>
          </p:nvSpPr>
          <p:spPr>
            <a:xfrm>
              <a:off x="6658905" y="4776624"/>
              <a:ext cx="755335" cy="338554"/>
            </a:xfrm>
            <a:prstGeom prst="rect">
              <a:avLst/>
            </a:prstGeom>
            <a:noFill/>
          </p:spPr>
          <p:txBody>
            <a:bodyPr wrap="none" rtlCol="0">
              <a:spAutoFit/>
            </a:bodyPr>
            <a:lstStyle/>
            <a:p>
              <a:r>
                <a:rPr lang="en-US" altLang="ja-JP" sz="1600" i="1" dirty="0" smtClean="0">
                  <a:solidFill>
                    <a:srgbClr val="FF33CC"/>
                  </a:solidFill>
                  <a:latin typeface="Arial Black" pitchFamily="34" charset="0"/>
                </a:rPr>
                <a:t>Belle</a:t>
              </a:r>
              <a:endParaRPr lang="ja-JP" altLang="en-US" sz="1600" i="1" dirty="0">
                <a:solidFill>
                  <a:srgbClr val="FF33CC"/>
                </a:solidFill>
                <a:latin typeface="Arial Black" pitchFamily="34" charset="0"/>
              </a:endParaRPr>
            </a:p>
          </p:txBody>
        </p:sp>
        <p:sp>
          <p:nvSpPr>
            <p:cNvPr id="49" name="テキスト ボックス 48"/>
            <p:cNvSpPr txBox="1"/>
            <p:nvPr/>
          </p:nvSpPr>
          <p:spPr>
            <a:xfrm>
              <a:off x="6609123" y="5032798"/>
              <a:ext cx="984565" cy="338554"/>
            </a:xfrm>
            <a:prstGeom prst="rect">
              <a:avLst/>
            </a:prstGeom>
            <a:noFill/>
          </p:spPr>
          <p:txBody>
            <a:bodyPr wrap="none" rtlCol="0">
              <a:spAutoFit/>
            </a:bodyPr>
            <a:lstStyle/>
            <a:p>
              <a:r>
                <a:rPr lang="en-US" altLang="ja-JP" sz="1600" i="1" dirty="0" smtClean="0">
                  <a:solidFill>
                    <a:srgbClr val="3366FF"/>
                  </a:solidFill>
                  <a:latin typeface="Arial Black" pitchFamily="34" charset="0"/>
                </a:rPr>
                <a:t>Belle</a:t>
              </a:r>
              <a:r>
                <a:rPr lang="ja-JP" altLang="en-US" sz="1600" i="1" dirty="0" smtClean="0">
                  <a:solidFill>
                    <a:srgbClr val="3366FF"/>
                  </a:solidFill>
                  <a:latin typeface="Arial Black" pitchFamily="34" charset="0"/>
                </a:rPr>
                <a:t> </a:t>
              </a:r>
              <a:r>
                <a:rPr lang="en-US" altLang="ja-JP" sz="1600" i="1" dirty="0" smtClean="0">
                  <a:solidFill>
                    <a:srgbClr val="3366FF"/>
                  </a:solidFill>
                  <a:latin typeface="Arial Black" pitchFamily="34" charset="0"/>
                </a:rPr>
                <a:t>II</a:t>
              </a:r>
              <a:endParaRPr lang="ja-JP" altLang="en-US" sz="1600" i="1" dirty="0">
                <a:solidFill>
                  <a:srgbClr val="3366FF"/>
                </a:solidFill>
                <a:latin typeface="Arial Black" pitchFamily="34" charset="0"/>
              </a:endParaRPr>
            </a:p>
          </p:txBody>
        </p:sp>
        <p:sp>
          <p:nvSpPr>
            <p:cNvPr id="41" name="テキスト ボックス 40"/>
            <p:cNvSpPr txBox="1"/>
            <p:nvPr/>
          </p:nvSpPr>
          <p:spPr>
            <a:xfrm>
              <a:off x="7441390" y="6306383"/>
              <a:ext cx="1495346" cy="307777"/>
            </a:xfrm>
            <a:prstGeom prst="rect">
              <a:avLst/>
            </a:prstGeom>
            <a:solidFill>
              <a:schemeClr val="bg1"/>
            </a:solidFill>
          </p:spPr>
          <p:txBody>
            <a:bodyPr wrap="none" rtlCol="0">
              <a:spAutoFit/>
            </a:bodyPr>
            <a:lstStyle/>
            <a:p>
              <a:r>
                <a:rPr lang="en-US" altLang="ja-JP" sz="1400" b="1" i="1" dirty="0" err="1" smtClean="0">
                  <a:solidFill>
                    <a:srgbClr val="000000"/>
                  </a:solidFill>
                  <a:cs typeface="Arial" pitchFamily="34" charset="0"/>
                </a:rPr>
                <a:t>p</a:t>
              </a:r>
              <a:r>
                <a:rPr lang="en-US" altLang="ja-JP" sz="1400" b="1" i="1" dirty="0" err="1" smtClean="0">
                  <a:solidFill>
                    <a:srgbClr val="000000"/>
                  </a:solidFill>
                  <a:latin typeface="Symbol" pitchFamily="18" charset="2"/>
                </a:rPr>
                <a:t>b</a:t>
              </a:r>
              <a:r>
                <a:rPr lang="en-US" altLang="ja-JP" sz="1400" b="1" i="1" dirty="0" err="1" smtClean="0">
                  <a:solidFill>
                    <a:srgbClr val="000000"/>
                  </a:solidFill>
                  <a:cs typeface="Arial" pitchFamily="34" charset="0"/>
                </a:rPr>
                <a:t>sin</a:t>
              </a:r>
              <a:r>
                <a:rPr lang="en-US" altLang="ja-JP" sz="1400" b="1" i="1" dirty="0" smtClean="0">
                  <a:solidFill>
                    <a:srgbClr val="000000"/>
                  </a:solidFill>
                  <a:cs typeface="Arial" pitchFamily="34" charset="0"/>
                </a:rPr>
                <a:t>(</a:t>
              </a:r>
              <a:r>
                <a:rPr lang="en-US" altLang="ja-JP" sz="1400" b="1" i="1" dirty="0" smtClean="0">
                  <a:solidFill>
                    <a:srgbClr val="000000"/>
                  </a:solidFill>
                  <a:latin typeface="Symbol" pitchFamily="18" charset="2"/>
                </a:rPr>
                <a:t>q</a:t>
              </a:r>
              <a:r>
                <a:rPr lang="en-US" altLang="ja-JP" sz="1400" b="1" i="1" dirty="0" smtClean="0">
                  <a:solidFill>
                    <a:srgbClr val="000000"/>
                  </a:solidFill>
                  <a:cs typeface="Arial" pitchFamily="34" charset="0"/>
                </a:rPr>
                <a:t>)</a:t>
              </a:r>
              <a:r>
                <a:rPr lang="en-US" altLang="ja-JP" sz="1050" b="1" baseline="30000" dirty="0" smtClean="0">
                  <a:solidFill>
                    <a:srgbClr val="000000"/>
                  </a:solidFill>
                </a:rPr>
                <a:t>5/2</a:t>
              </a:r>
              <a:r>
                <a:rPr lang="en-US" altLang="ja-JP" sz="1050" b="1" dirty="0" smtClean="0">
                  <a:solidFill>
                    <a:srgbClr val="000000"/>
                  </a:solidFill>
                </a:rPr>
                <a:t> </a:t>
              </a:r>
              <a:r>
                <a:rPr lang="en-US" altLang="ja-JP" sz="1400" b="1" dirty="0" smtClean="0">
                  <a:solidFill>
                    <a:srgbClr val="000000"/>
                  </a:solidFill>
                </a:rPr>
                <a:t>[</a:t>
              </a:r>
              <a:r>
                <a:rPr lang="en-US" altLang="ja-JP" sz="1400" b="1" dirty="0" err="1" smtClean="0">
                  <a:solidFill>
                    <a:srgbClr val="000000"/>
                  </a:solidFill>
                </a:rPr>
                <a:t>GeV</a:t>
              </a:r>
              <a:r>
                <a:rPr lang="en-US" altLang="ja-JP" sz="1400" b="1" dirty="0" smtClean="0">
                  <a:solidFill>
                    <a:srgbClr val="000000"/>
                  </a:solidFill>
                </a:rPr>
                <a:t>/c]</a:t>
              </a:r>
              <a:endParaRPr lang="ja-JP" altLang="en-US" sz="1400" b="1" dirty="0">
                <a:solidFill>
                  <a:srgbClr val="000000"/>
                </a:solidFill>
              </a:endParaRPr>
            </a:p>
          </p:txBody>
        </p:sp>
      </p:grpSp>
      <p:sp>
        <p:nvSpPr>
          <p:cNvPr id="55" name="テキスト ボックス 54"/>
          <p:cNvSpPr txBox="1"/>
          <p:nvPr/>
        </p:nvSpPr>
        <p:spPr>
          <a:xfrm>
            <a:off x="6644640" y="3194304"/>
            <a:ext cx="2316480" cy="523220"/>
          </a:xfrm>
          <a:prstGeom prst="rect">
            <a:avLst/>
          </a:prstGeom>
          <a:noFill/>
        </p:spPr>
        <p:txBody>
          <a:bodyPr wrap="square" rtlCol="0">
            <a:spAutoFit/>
          </a:bodyPr>
          <a:lstStyle/>
          <a:p>
            <a:r>
              <a:rPr kumimoji="1" lang="en-US" altLang="ja-JP" sz="1400" dirty="0" smtClean="0"/>
              <a:t>Pixel: r=14/22mm</a:t>
            </a:r>
          </a:p>
          <a:p>
            <a:r>
              <a:rPr lang="en-US" altLang="ja-JP" sz="1400" dirty="0" smtClean="0"/>
              <a:t>Si strip: r=38/80/115/140mm</a:t>
            </a:r>
            <a:endParaRPr kumimoji="1" lang="ja-JP" altLang="en-US" sz="1400" dirty="0"/>
          </a:p>
        </p:txBody>
      </p:sp>
      <p:sp>
        <p:nvSpPr>
          <p:cNvPr id="56" name="テキスト ボックス 55"/>
          <p:cNvSpPr txBox="1"/>
          <p:nvPr/>
        </p:nvSpPr>
        <p:spPr>
          <a:xfrm>
            <a:off x="6388608" y="3974592"/>
            <a:ext cx="2548128" cy="307777"/>
          </a:xfrm>
          <a:prstGeom prst="rect">
            <a:avLst/>
          </a:prstGeom>
          <a:noFill/>
        </p:spPr>
        <p:txBody>
          <a:bodyPr wrap="square" rtlCol="0">
            <a:spAutoFit/>
          </a:bodyPr>
          <a:lstStyle/>
          <a:p>
            <a:r>
              <a:rPr lang="en-US" altLang="ja-JP" sz="1400" dirty="0" smtClean="0"/>
              <a:t>Si strip: r=20/43.5/70/88mm</a:t>
            </a:r>
            <a:endParaRPr kumimoji="1" lang="ja-JP" altLang="en-US" sz="1400" dirty="0"/>
          </a:p>
        </p:txBody>
      </p:sp>
      <p:sp>
        <p:nvSpPr>
          <p:cNvPr id="35" name="スライド番号プレースホルダ 3"/>
          <p:cNvSpPr txBox="1">
            <a:spLocks/>
          </p:cNvSpPr>
          <p:nvPr/>
        </p:nvSpPr>
        <p:spPr>
          <a:xfrm>
            <a:off x="7037070" y="6474460"/>
            <a:ext cx="2133600" cy="365125"/>
          </a:xfrm>
          <a:prstGeom prst="rect">
            <a:avLst/>
          </a:prstGeom>
        </p:spPr>
        <p:txBody>
          <a:bodyPr vert="horz" lIns="0" tIns="0" rIns="0" bIns="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5E3EFAAC-6AC9-4CDC-B598-9EC5C0D2FA03}" type="slidenum">
              <a:rPr kumimoji="1" lang="ja-JP" altLang="en-US" sz="1200" b="0" i="0" u="none" strike="noStrike" kern="1200" cap="none" spc="0" normalizeH="0" baseline="0" noProof="0" smtClean="0">
                <a:ln>
                  <a:noFill/>
                </a:ln>
                <a:solidFill>
                  <a:schemeClr val="tx2">
                    <a:shade val="9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dirty="0">
              <a:ln>
                <a:noFill/>
              </a:ln>
              <a:solidFill>
                <a:schemeClr val="tx2">
                  <a:shade val="90000"/>
                </a:schemeClr>
              </a:solidFill>
              <a:effectLst/>
              <a:uLnTx/>
              <a:uFillTx/>
              <a:latin typeface="+mn-lt"/>
              <a:ea typeface="+mn-ea"/>
              <a:cs typeface="+mn-cs"/>
            </a:endParaRPr>
          </a:p>
        </p:txBody>
      </p:sp>
    </p:spTree>
    <p:extLst>
      <p:ext uri="{BB962C8B-B14F-4D97-AF65-F5344CB8AC3E}">
        <p14:creationId xmlns:p14="http://schemas.microsoft.com/office/powerpoint/2010/main" val="6325356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59"/>
          <p:cNvGrpSpPr/>
          <p:nvPr/>
        </p:nvGrpSpPr>
        <p:grpSpPr>
          <a:xfrm>
            <a:off x="5250159" y="1270517"/>
            <a:ext cx="3654355" cy="2691681"/>
            <a:chOff x="5724128" y="116632"/>
            <a:chExt cx="3139863" cy="2691681"/>
          </a:xfrm>
        </p:grpSpPr>
        <p:sp>
          <p:nvSpPr>
            <p:cNvPr id="56" name="正方形/長方形 55"/>
            <p:cNvSpPr/>
            <p:nvPr/>
          </p:nvSpPr>
          <p:spPr>
            <a:xfrm>
              <a:off x="5724128" y="188640"/>
              <a:ext cx="3024336" cy="259228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grpSp>
          <p:nvGrpSpPr>
            <p:cNvPr id="4" name="グループ化 27"/>
            <p:cNvGrpSpPr/>
            <p:nvPr/>
          </p:nvGrpSpPr>
          <p:grpSpPr>
            <a:xfrm>
              <a:off x="5878977" y="485757"/>
              <a:ext cx="2985014" cy="2322556"/>
              <a:chOff x="4770447" y="3252788"/>
              <a:chExt cx="4771806" cy="3712808"/>
            </a:xfrm>
          </p:grpSpPr>
          <p:sp>
            <p:nvSpPr>
              <p:cNvPr id="29" name="Rectangle 5"/>
              <p:cNvSpPr>
                <a:spLocks noChangeArrowheads="1"/>
              </p:cNvSpPr>
              <p:nvPr/>
            </p:nvSpPr>
            <p:spPr bwMode="auto">
              <a:xfrm>
                <a:off x="7769234" y="3252788"/>
                <a:ext cx="511175" cy="2725737"/>
              </a:xfrm>
              <a:prstGeom prst="rect">
                <a:avLst/>
              </a:prstGeom>
              <a:solidFill>
                <a:srgbClr val="FFCC99"/>
              </a:solidFill>
              <a:ln w="9525">
                <a:solidFill>
                  <a:schemeClr val="tx1"/>
                </a:solidFill>
                <a:miter lim="800000"/>
                <a:headEnd/>
                <a:tailEnd/>
              </a:ln>
              <a:effectLst/>
            </p:spPr>
            <p:txBody>
              <a:bodyPr wrap="none" lIns="91350" tIns="45677" rIns="91350" bIns="45677" anchor="ctr"/>
              <a:lstStyle/>
              <a:p>
                <a:pPr fontAlgn="base">
                  <a:spcBef>
                    <a:spcPct val="0"/>
                  </a:spcBef>
                  <a:spcAft>
                    <a:spcPct val="0"/>
                  </a:spcAft>
                </a:pPr>
                <a:endParaRPr lang="ja-JP" altLang="en-US" sz="900">
                  <a:solidFill>
                    <a:srgbClr val="000000"/>
                  </a:solidFill>
                  <a:latin typeface="Arial" charset="0"/>
                </a:endParaRPr>
              </a:p>
            </p:txBody>
          </p:sp>
          <p:sp>
            <p:nvSpPr>
              <p:cNvPr id="30" name="AutoShape 6"/>
              <p:cNvSpPr>
                <a:spLocks noChangeArrowheads="1"/>
              </p:cNvSpPr>
              <p:nvPr/>
            </p:nvSpPr>
            <p:spPr bwMode="auto">
              <a:xfrm>
                <a:off x="8280409" y="3443292"/>
                <a:ext cx="219075" cy="379412"/>
              </a:xfrm>
              <a:prstGeom prst="flowChartPunchedTape">
                <a:avLst/>
              </a:prstGeom>
              <a:solidFill>
                <a:srgbClr val="FFFF99"/>
              </a:solidFill>
              <a:ln w="9525">
                <a:solidFill>
                  <a:schemeClr val="tx1"/>
                </a:solidFill>
                <a:miter lim="800000"/>
                <a:headEnd/>
                <a:tailEnd/>
              </a:ln>
              <a:effectLst/>
            </p:spPr>
            <p:txBody>
              <a:bodyPr wrap="none" lIns="91350" tIns="45677" rIns="91350" bIns="45677" anchor="ctr"/>
              <a:lstStyle/>
              <a:p>
                <a:pPr fontAlgn="base">
                  <a:spcBef>
                    <a:spcPct val="0"/>
                  </a:spcBef>
                  <a:spcAft>
                    <a:spcPct val="0"/>
                  </a:spcAft>
                </a:pPr>
                <a:endParaRPr lang="ja-JP" altLang="en-US" sz="900">
                  <a:solidFill>
                    <a:srgbClr val="000000"/>
                  </a:solidFill>
                  <a:latin typeface="Arial" charset="0"/>
                </a:endParaRPr>
              </a:p>
            </p:txBody>
          </p:sp>
          <p:sp>
            <p:nvSpPr>
              <p:cNvPr id="31" name="AutoShape 7"/>
              <p:cNvSpPr>
                <a:spLocks noChangeArrowheads="1"/>
              </p:cNvSpPr>
              <p:nvPr/>
            </p:nvSpPr>
            <p:spPr bwMode="auto">
              <a:xfrm>
                <a:off x="8280409" y="3886200"/>
                <a:ext cx="219075" cy="381000"/>
              </a:xfrm>
              <a:prstGeom prst="flowChartPunchedTape">
                <a:avLst/>
              </a:prstGeom>
              <a:solidFill>
                <a:srgbClr val="FFFF99"/>
              </a:solidFill>
              <a:ln w="9525">
                <a:solidFill>
                  <a:schemeClr val="tx1"/>
                </a:solidFill>
                <a:miter lim="800000"/>
                <a:headEnd/>
                <a:tailEnd/>
              </a:ln>
              <a:effectLst/>
            </p:spPr>
            <p:txBody>
              <a:bodyPr wrap="none" lIns="91350" tIns="45677" rIns="91350" bIns="45677" anchor="ctr"/>
              <a:lstStyle/>
              <a:p>
                <a:pPr fontAlgn="base">
                  <a:spcBef>
                    <a:spcPct val="0"/>
                  </a:spcBef>
                  <a:spcAft>
                    <a:spcPct val="0"/>
                  </a:spcAft>
                </a:pPr>
                <a:endParaRPr lang="ja-JP" altLang="en-US" sz="900">
                  <a:solidFill>
                    <a:srgbClr val="000000"/>
                  </a:solidFill>
                  <a:latin typeface="Arial" charset="0"/>
                </a:endParaRPr>
              </a:p>
            </p:txBody>
          </p:sp>
          <p:sp>
            <p:nvSpPr>
              <p:cNvPr id="32" name="AutoShape 8"/>
              <p:cNvSpPr>
                <a:spLocks noChangeArrowheads="1"/>
              </p:cNvSpPr>
              <p:nvPr/>
            </p:nvSpPr>
            <p:spPr bwMode="auto">
              <a:xfrm>
                <a:off x="8280409" y="4330709"/>
                <a:ext cx="219075" cy="379413"/>
              </a:xfrm>
              <a:prstGeom prst="flowChartPunchedTape">
                <a:avLst/>
              </a:prstGeom>
              <a:solidFill>
                <a:srgbClr val="FFFF99"/>
              </a:solidFill>
              <a:ln w="9525">
                <a:solidFill>
                  <a:schemeClr val="tx1"/>
                </a:solidFill>
                <a:miter lim="800000"/>
                <a:headEnd/>
                <a:tailEnd/>
              </a:ln>
              <a:effectLst/>
            </p:spPr>
            <p:txBody>
              <a:bodyPr wrap="none" lIns="91350" tIns="45677" rIns="91350" bIns="45677" anchor="ctr"/>
              <a:lstStyle/>
              <a:p>
                <a:pPr fontAlgn="base">
                  <a:spcBef>
                    <a:spcPct val="0"/>
                  </a:spcBef>
                  <a:spcAft>
                    <a:spcPct val="0"/>
                  </a:spcAft>
                </a:pPr>
                <a:endParaRPr lang="ja-JP" altLang="en-US" sz="900">
                  <a:solidFill>
                    <a:srgbClr val="000000"/>
                  </a:solidFill>
                  <a:latin typeface="Arial" charset="0"/>
                </a:endParaRPr>
              </a:p>
            </p:txBody>
          </p:sp>
          <p:sp>
            <p:nvSpPr>
              <p:cNvPr id="33" name="AutoShape 9"/>
              <p:cNvSpPr>
                <a:spLocks noChangeArrowheads="1"/>
              </p:cNvSpPr>
              <p:nvPr/>
            </p:nvSpPr>
            <p:spPr bwMode="auto">
              <a:xfrm>
                <a:off x="8280409" y="4773613"/>
                <a:ext cx="219075" cy="381000"/>
              </a:xfrm>
              <a:prstGeom prst="flowChartPunchedTape">
                <a:avLst/>
              </a:prstGeom>
              <a:solidFill>
                <a:srgbClr val="FFFF99"/>
              </a:solidFill>
              <a:ln w="9525">
                <a:solidFill>
                  <a:schemeClr val="tx1"/>
                </a:solidFill>
                <a:miter lim="800000"/>
                <a:headEnd/>
                <a:tailEnd/>
              </a:ln>
              <a:effectLst/>
            </p:spPr>
            <p:txBody>
              <a:bodyPr wrap="none" lIns="91350" tIns="45677" rIns="91350" bIns="45677" anchor="ctr"/>
              <a:lstStyle/>
              <a:p>
                <a:pPr fontAlgn="base">
                  <a:spcBef>
                    <a:spcPct val="0"/>
                  </a:spcBef>
                  <a:spcAft>
                    <a:spcPct val="0"/>
                  </a:spcAft>
                </a:pPr>
                <a:endParaRPr lang="ja-JP" altLang="en-US" sz="900">
                  <a:solidFill>
                    <a:srgbClr val="000000"/>
                  </a:solidFill>
                  <a:latin typeface="Arial" charset="0"/>
                </a:endParaRPr>
              </a:p>
            </p:txBody>
          </p:sp>
          <p:sp>
            <p:nvSpPr>
              <p:cNvPr id="34" name="AutoShape 10"/>
              <p:cNvSpPr>
                <a:spLocks noChangeArrowheads="1"/>
              </p:cNvSpPr>
              <p:nvPr/>
            </p:nvSpPr>
            <p:spPr bwMode="auto">
              <a:xfrm>
                <a:off x="8280409" y="5218113"/>
                <a:ext cx="219075" cy="379412"/>
              </a:xfrm>
              <a:prstGeom prst="flowChartPunchedTape">
                <a:avLst/>
              </a:prstGeom>
              <a:solidFill>
                <a:srgbClr val="FFFF99"/>
              </a:solidFill>
              <a:ln w="9525">
                <a:solidFill>
                  <a:schemeClr val="tx1"/>
                </a:solidFill>
                <a:miter lim="800000"/>
                <a:headEnd/>
                <a:tailEnd/>
              </a:ln>
              <a:effectLst/>
            </p:spPr>
            <p:txBody>
              <a:bodyPr wrap="none" lIns="91350" tIns="45677" rIns="91350" bIns="45677" anchor="ctr"/>
              <a:lstStyle/>
              <a:p>
                <a:pPr fontAlgn="base">
                  <a:spcBef>
                    <a:spcPct val="0"/>
                  </a:spcBef>
                  <a:spcAft>
                    <a:spcPct val="0"/>
                  </a:spcAft>
                </a:pPr>
                <a:endParaRPr lang="ja-JP" altLang="en-US" sz="900">
                  <a:solidFill>
                    <a:srgbClr val="000000"/>
                  </a:solidFill>
                  <a:latin typeface="Arial" charset="0"/>
                </a:endParaRPr>
              </a:p>
            </p:txBody>
          </p:sp>
          <p:sp>
            <p:nvSpPr>
              <p:cNvPr id="35" name="Line 11"/>
              <p:cNvSpPr>
                <a:spLocks noChangeShapeType="1"/>
              </p:cNvSpPr>
              <p:nvPr/>
            </p:nvSpPr>
            <p:spPr bwMode="auto">
              <a:xfrm>
                <a:off x="4916488" y="4456113"/>
                <a:ext cx="4095750" cy="0"/>
              </a:xfrm>
              <a:prstGeom prst="line">
                <a:avLst/>
              </a:prstGeom>
              <a:noFill/>
              <a:ln w="19050">
                <a:solidFill>
                  <a:schemeClr val="tx1"/>
                </a:solidFill>
                <a:round/>
                <a:headEnd/>
                <a:tailEnd type="triangle" w="med" len="med"/>
              </a:ln>
              <a:effectLst/>
            </p:spPr>
            <p:txBody>
              <a:bodyPr wrap="none" lIns="91350" tIns="45677" rIns="91350" bIns="45677" anchor="ctr"/>
              <a:lstStyle/>
              <a:p>
                <a:pPr fontAlgn="base">
                  <a:spcBef>
                    <a:spcPct val="0"/>
                  </a:spcBef>
                  <a:spcAft>
                    <a:spcPct val="0"/>
                  </a:spcAft>
                </a:pPr>
                <a:endParaRPr lang="ja-JP" altLang="en-US" sz="900">
                  <a:solidFill>
                    <a:srgbClr val="000000"/>
                  </a:solidFill>
                  <a:latin typeface="Arial" charset="0"/>
                </a:endParaRPr>
              </a:p>
            </p:txBody>
          </p:sp>
          <p:sp>
            <p:nvSpPr>
              <p:cNvPr id="36" name="Text Box 16"/>
              <p:cNvSpPr txBox="1">
                <a:spLocks noChangeArrowheads="1"/>
              </p:cNvSpPr>
              <p:nvPr/>
            </p:nvSpPr>
            <p:spPr bwMode="auto">
              <a:xfrm>
                <a:off x="4770447" y="5207001"/>
                <a:ext cx="2626825" cy="541069"/>
              </a:xfrm>
              <a:prstGeom prst="rect">
                <a:avLst/>
              </a:prstGeom>
              <a:noFill/>
              <a:ln w="9525">
                <a:noFill/>
                <a:miter lim="800000"/>
                <a:headEnd/>
                <a:tailEnd/>
              </a:ln>
              <a:effectLst/>
            </p:spPr>
            <p:txBody>
              <a:bodyPr wrap="none" lIns="91350" tIns="45677" rIns="91350" bIns="45677">
                <a:spAutoFit/>
              </a:bodyPr>
              <a:lstStyle/>
              <a:p>
                <a:pPr fontAlgn="base">
                  <a:spcBef>
                    <a:spcPct val="0"/>
                  </a:spcBef>
                  <a:spcAft>
                    <a:spcPct val="0"/>
                  </a:spcAft>
                </a:pPr>
                <a:r>
                  <a:rPr lang="en-US" altLang="ja-JP" sz="1600" dirty="0">
                    <a:solidFill>
                      <a:srgbClr val="000000"/>
                    </a:solidFill>
                    <a:latin typeface="Arial" charset="0"/>
                    <a:ea typeface="Osaka" pitchFamily="1" charset="-128"/>
                  </a:rPr>
                  <a:t>Aerogel radiator</a:t>
                </a:r>
                <a:endParaRPr lang="en-US" altLang="ja-JP" sz="1600" dirty="0">
                  <a:solidFill>
                    <a:srgbClr val="000000"/>
                  </a:solidFill>
                  <a:latin typeface="Comic Sans MS" pitchFamily="1" charset="0"/>
                  <a:ea typeface="Osaka" pitchFamily="1" charset="-128"/>
                </a:endParaRPr>
              </a:p>
            </p:txBody>
          </p:sp>
          <p:sp>
            <p:nvSpPr>
              <p:cNvPr id="37" name="Text Box 17"/>
              <p:cNvSpPr txBox="1">
                <a:spLocks noChangeArrowheads="1"/>
              </p:cNvSpPr>
              <p:nvPr/>
            </p:nvSpPr>
            <p:spPr bwMode="auto">
              <a:xfrm>
                <a:off x="6479796" y="6030920"/>
                <a:ext cx="3062457" cy="934676"/>
              </a:xfrm>
              <a:prstGeom prst="rect">
                <a:avLst/>
              </a:prstGeom>
              <a:noFill/>
              <a:ln w="9525">
                <a:noFill/>
                <a:miter lim="800000"/>
                <a:headEnd/>
                <a:tailEnd/>
              </a:ln>
              <a:effectLst/>
            </p:spPr>
            <p:txBody>
              <a:bodyPr wrap="none" lIns="91350" tIns="45677" rIns="91350" bIns="45677">
                <a:spAutoFit/>
              </a:bodyPr>
              <a:lstStyle/>
              <a:p>
                <a:pPr fontAlgn="base">
                  <a:spcBef>
                    <a:spcPct val="0"/>
                  </a:spcBef>
                  <a:spcAft>
                    <a:spcPct val="0"/>
                  </a:spcAft>
                </a:pPr>
                <a:r>
                  <a:rPr lang="en-US" altLang="ja-JP" sz="1600" dirty="0" smtClean="0">
                    <a:solidFill>
                      <a:srgbClr val="000000"/>
                    </a:solidFill>
                    <a:latin typeface="Arial" charset="0"/>
                    <a:ea typeface="Osaka" pitchFamily="1" charset="-128"/>
                  </a:rPr>
                  <a:t>Hamamatsu HAPD</a:t>
                </a:r>
              </a:p>
              <a:p>
                <a:pPr fontAlgn="base">
                  <a:spcBef>
                    <a:spcPct val="0"/>
                  </a:spcBef>
                  <a:spcAft>
                    <a:spcPct val="0"/>
                  </a:spcAft>
                </a:pPr>
                <a:r>
                  <a:rPr lang="en-US" altLang="ja-JP" sz="1600" dirty="0" smtClean="0">
                    <a:solidFill>
                      <a:srgbClr val="000000"/>
                    </a:solidFill>
                    <a:latin typeface="Arial" charset="0"/>
                    <a:ea typeface="Osaka" pitchFamily="1" charset="-128"/>
                  </a:rPr>
                  <a:t>+ new ASIC</a:t>
                </a:r>
                <a:endParaRPr lang="en-US" altLang="ja-JP" dirty="0">
                  <a:solidFill>
                    <a:srgbClr val="000000"/>
                  </a:solidFill>
                  <a:latin typeface="Comic Sans MS" pitchFamily="1" charset="0"/>
                  <a:ea typeface="Osaka" pitchFamily="1" charset="-128"/>
                </a:endParaRPr>
              </a:p>
            </p:txBody>
          </p:sp>
          <p:sp>
            <p:nvSpPr>
              <p:cNvPr id="39" name="Text Box 19"/>
              <p:cNvSpPr txBox="1">
                <a:spLocks noChangeArrowheads="1"/>
              </p:cNvSpPr>
              <p:nvPr/>
            </p:nvSpPr>
            <p:spPr bwMode="auto">
              <a:xfrm rot="20695010">
                <a:off x="5870881" y="3726737"/>
                <a:ext cx="1876260" cy="368868"/>
              </a:xfrm>
              <a:prstGeom prst="rect">
                <a:avLst/>
              </a:prstGeom>
              <a:noFill/>
              <a:ln w="9525">
                <a:noFill/>
                <a:miter lim="800000"/>
                <a:headEnd/>
                <a:tailEnd/>
              </a:ln>
              <a:effectLst/>
            </p:spPr>
            <p:txBody>
              <a:bodyPr wrap="square" lIns="91350" tIns="45677" rIns="91350" bIns="45677">
                <a:spAutoFit/>
              </a:bodyPr>
              <a:lstStyle/>
              <a:p>
                <a:pPr fontAlgn="base">
                  <a:spcBef>
                    <a:spcPct val="0"/>
                  </a:spcBef>
                  <a:spcAft>
                    <a:spcPct val="0"/>
                  </a:spcAft>
                </a:pPr>
                <a:r>
                  <a:rPr lang="en-US" altLang="ja-JP" sz="900" dirty="0">
                    <a:solidFill>
                      <a:srgbClr val="000000"/>
                    </a:solidFill>
                    <a:latin typeface="Arial" charset="0"/>
                    <a:ea typeface="Osaka" pitchFamily="1" charset="-128"/>
                  </a:rPr>
                  <a:t>Cherenkov photon</a:t>
                </a:r>
              </a:p>
            </p:txBody>
          </p:sp>
          <p:sp>
            <p:nvSpPr>
              <p:cNvPr id="40" name="Line 20"/>
              <p:cNvSpPr>
                <a:spLocks noChangeShapeType="1"/>
              </p:cNvSpPr>
              <p:nvPr/>
            </p:nvSpPr>
            <p:spPr bwMode="auto">
              <a:xfrm>
                <a:off x="5502279" y="3659015"/>
                <a:ext cx="2193925" cy="0"/>
              </a:xfrm>
              <a:prstGeom prst="line">
                <a:avLst/>
              </a:prstGeom>
              <a:noFill/>
              <a:ln w="9525">
                <a:solidFill>
                  <a:schemeClr val="tx1"/>
                </a:solidFill>
                <a:round/>
                <a:headEnd type="triangle" w="med" len="med"/>
                <a:tailEnd type="triangle" w="med" len="med"/>
              </a:ln>
              <a:effectLst/>
            </p:spPr>
            <p:txBody>
              <a:bodyPr wrap="none" lIns="91350" tIns="45677" rIns="91350" bIns="45677" anchor="ctr"/>
              <a:lstStyle/>
              <a:p>
                <a:pPr fontAlgn="base">
                  <a:spcBef>
                    <a:spcPct val="0"/>
                  </a:spcBef>
                  <a:spcAft>
                    <a:spcPct val="0"/>
                  </a:spcAft>
                </a:pPr>
                <a:endParaRPr lang="ja-JP" altLang="en-US" sz="900">
                  <a:solidFill>
                    <a:srgbClr val="000000"/>
                  </a:solidFill>
                  <a:latin typeface="Arial" charset="0"/>
                </a:endParaRPr>
              </a:p>
            </p:txBody>
          </p:sp>
          <p:sp>
            <p:nvSpPr>
              <p:cNvPr id="41" name="Text Box 21"/>
              <p:cNvSpPr txBox="1">
                <a:spLocks noChangeArrowheads="1"/>
              </p:cNvSpPr>
              <p:nvPr/>
            </p:nvSpPr>
            <p:spPr bwMode="auto">
              <a:xfrm>
                <a:off x="5907097" y="3329841"/>
                <a:ext cx="1112366" cy="442668"/>
              </a:xfrm>
              <a:prstGeom prst="rect">
                <a:avLst/>
              </a:prstGeom>
              <a:noFill/>
              <a:ln w="9525">
                <a:noFill/>
                <a:miter lim="800000"/>
                <a:headEnd/>
                <a:tailEnd/>
              </a:ln>
              <a:effectLst/>
            </p:spPr>
            <p:txBody>
              <a:bodyPr wrap="none" lIns="91350" tIns="45677" rIns="91350" bIns="45677">
                <a:spAutoFit/>
              </a:bodyPr>
              <a:lstStyle/>
              <a:p>
                <a:pPr fontAlgn="base">
                  <a:spcBef>
                    <a:spcPct val="0"/>
                  </a:spcBef>
                  <a:spcAft>
                    <a:spcPct val="0"/>
                  </a:spcAft>
                </a:pPr>
                <a:r>
                  <a:rPr lang="en-US" altLang="ja-JP" sz="1200" dirty="0">
                    <a:solidFill>
                      <a:srgbClr val="000000"/>
                    </a:solidFill>
                    <a:latin typeface="Arial" charset="0"/>
                    <a:ea typeface="Osaka" pitchFamily="1" charset="-128"/>
                  </a:rPr>
                  <a:t>200mm</a:t>
                </a:r>
                <a:endParaRPr lang="en-US" altLang="ja-JP" sz="1400" dirty="0">
                  <a:solidFill>
                    <a:srgbClr val="000000"/>
                  </a:solidFill>
                  <a:latin typeface="Comic Sans MS" pitchFamily="1" charset="0"/>
                  <a:ea typeface="Osaka" pitchFamily="1" charset="-128"/>
                </a:endParaRPr>
              </a:p>
            </p:txBody>
          </p:sp>
          <p:sp>
            <p:nvSpPr>
              <p:cNvPr id="42" name="Text Box 22"/>
              <p:cNvSpPr txBox="1">
                <a:spLocks noChangeArrowheads="1"/>
              </p:cNvSpPr>
              <p:nvPr/>
            </p:nvSpPr>
            <p:spPr bwMode="auto">
              <a:xfrm>
                <a:off x="4868241" y="5655597"/>
                <a:ext cx="1050865" cy="442668"/>
              </a:xfrm>
              <a:prstGeom prst="rect">
                <a:avLst/>
              </a:prstGeom>
              <a:noFill/>
              <a:ln w="9525">
                <a:noFill/>
                <a:miter lim="800000"/>
                <a:headEnd/>
                <a:tailEnd/>
              </a:ln>
            </p:spPr>
            <p:txBody>
              <a:bodyPr wrap="none" lIns="91350" tIns="45677" rIns="91350" bIns="45677">
                <a:spAutoFit/>
              </a:bodyPr>
              <a:lstStyle/>
              <a:p>
                <a:pPr fontAlgn="base">
                  <a:spcBef>
                    <a:spcPct val="0"/>
                  </a:spcBef>
                  <a:spcAft>
                    <a:spcPct val="0"/>
                  </a:spcAft>
                </a:pPr>
                <a:r>
                  <a:rPr lang="en-US" altLang="ja-JP" sz="1200" dirty="0">
                    <a:solidFill>
                      <a:srgbClr val="000000"/>
                    </a:solidFill>
                    <a:latin typeface="Arial" charset="0"/>
                  </a:rPr>
                  <a:t>n~1.05</a:t>
                </a:r>
                <a:endParaRPr lang="en-US" altLang="ja-JP" sz="1400" dirty="0">
                  <a:solidFill>
                    <a:srgbClr val="000000"/>
                  </a:solidFill>
                  <a:latin typeface="Arial" charset="0"/>
                </a:endParaRPr>
              </a:p>
            </p:txBody>
          </p:sp>
          <p:grpSp>
            <p:nvGrpSpPr>
              <p:cNvPr id="5" name="グループ化 28"/>
              <p:cNvGrpSpPr/>
              <p:nvPr/>
            </p:nvGrpSpPr>
            <p:grpSpPr>
              <a:xfrm>
                <a:off x="5502274" y="3761511"/>
                <a:ext cx="365126" cy="1395413"/>
                <a:chOff x="122237" y="1905000"/>
                <a:chExt cx="365126" cy="1395413"/>
              </a:xfrm>
            </p:grpSpPr>
            <p:sp>
              <p:nvSpPr>
                <p:cNvPr id="51" name="Rectangle 4"/>
                <p:cNvSpPr>
                  <a:spLocks noChangeArrowheads="1"/>
                </p:cNvSpPr>
                <p:nvPr/>
              </p:nvSpPr>
              <p:spPr bwMode="auto">
                <a:xfrm>
                  <a:off x="304800" y="1905000"/>
                  <a:ext cx="182563" cy="1395413"/>
                </a:xfrm>
                <a:prstGeom prst="rect">
                  <a:avLst/>
                </a:prstGeom>
                <a:solidFill>
                  <a:schemeClr val="bg1">
                    <a:lumMod val="65000"/>
                  </a:schemeClr>
                </a:solidFill>
                <a:ln w="9525">
                  <a:solidFill>
                    <a:schemeClr val="tx1"/>
                  </a:solidFill>
                  <a:miter lim="800000"/>
                  <a:headEnd/>
                  <a:tailEnd/>
                </a:ln>
                <a:effectLst/>
              </p:spPr>
              <p:txBody>
                <a:bodyPr wrap="none" anchor="ctr"/>
                <a:lstStyle/>
                <a:p>
                  <a:pPr fontAlgn="base">
                    <a:spcBef>
                      <a:spcPct val="0"/>
                    </a:spcBef>
                    <a:spcAft>
                      <a:spcPct val="0"/>
                    </a:spcAft>
                  </a:pPr>
                  <a:endParaRPr lang="ja-JP" altLang="en-US" sz="900" dirty="0">
                    <a:solidFill>
                      <a:prstClr val="white">
                        <a:lumMod val="50000"/>
                      </a:prstClr>
                    </a:solidFill>
                    <a:latin typeface="Arial" charset="0"/>
                  </a:endParaRPr>
                </a:p>
              </p:txBody>
            </p:sp>
            <p:sp>
              <p:nvSpPr>
                <p:cNvPr id="52" name="Rectangle 4"/>
                <p:cNvSpPr>
                  <a:spLocks noChangeArrowheads="1"/>
                </p:cNvSpPr>
                <p:nvPr/>
              </p:nvSpPr>
              <p:spPr bwMode="auto">
                <a:xfrm>
                  <a:off x="122237" y="1905000"/>
                  <a:ext cx="182563" cy="1395413"/>
                </a:xfrm>
                <a:prstGeom prst="rect">
                  <a:avLst/>
                </a:prstGeom>
                <a:solidFill>
                  <a:schemeClr val="bg1">
                    <a:lumMod val="90000"/>
                  </a:schemeClr>
                </a:solidFill>
                <a:ln w="9525">
                  <a:solidFill>
                    <a:schemeClr val="tx1"/>
                  </a:solidFill>
                  <a:miter lim="800000"/>
                  <a:headEnd/>
                  <a:tailEnd/>
                </a:ln>
                <a:effectLst/>
              </p:spPr>
              <p:txBody>
                <a:bodyPr wrap="none" anchor="ctr"/>
                <a:lstStyle/>
                <a:p>
                  <a:pPr fontAlgn="base">
                    <a:spcBef>
                      <a:spcPct val="0"/>
                    </a:spcBef>
                    <a:spcAft>
                      <a:spcPct val="0"/>
                    </a:spcAft>
                  </a:pPr>
                  <a:endParaRPr lang="ja-JP" altLang="en-US" sz="900">
                    <a:solidFill>
                      <a:srgbClr val="000000"/>
                    </a:solidFill>
                    <a:latin typeface="Arial" charset="0"/>
                  </a:endParaRPr>
                </a:p>
              </p:txBody>
            </p:sp>
          </p:grpSp>
          <p:grpSp>
            <p:nvGrpSpPr>
              <p:cNvPr id="7" name="グループ化 37"/>
              <p:cNvGrpSpPr/>
              <p:nvPr/>
            </p:nvGrpSpPr>
            <p:grpSpPr>
              <a:xfrm>
                <a:off x="5486400" y="3810002"/>
                <a:ext cx="2286000" cy="1293817"/>
                <a:chOff x="5486400" y="3810000"/>
                <a:chExt cx="2286000" cy="1293817"/>
              </a:xfrm>
            </p:grpSpPr>
            <p:grpSp>
              <p:nvGrpSpPr>
                <p:cNvPr id="8" name="グループ化 33"/>
                <p:cNvGrpSpPr/>
                <p:nvPr/>
              </p:nvGrpSpPr>
              <p:grpSpPr>
                <a:xfrm>
                  <a:off x="5486400" y="3810000"/>
                  <a:ext cx="2286000" cy="646113"/>
                  <a:chOff x="5486400" y="3810000"/>
                  <a:chExt cx="2286000" cy="646113"/>
                </a:xfrm>
              </p:grpSpPr>
              <p:sp>
                <p:nvSpPr>
                  <p:cNvPr id="49" name="Line 12"/>
                  <p:cNvSpPr>
                    <a:spLocks noChangeShapeType="1"/>
                  </p:cNvSpPr>
                  <p:nvPr/>
                </p:nvSpPr>
                <p:spPr bwMode="auto">
                  <a:xfrm flipV="1">
                    <a:off x="5867400" y="3810000"/>
                    <a:ext cx="1905000" cy="646113"/>
                  </a:xfrm>
                  <a:prstGeom prst="line">
                    <a:avLst/>
                  </a:prstGeom>
                  <a:noFill/>
                  <a:ln w="9525">
                    <a:solidFill>
                      <a:schemeClr val="tx1"/>
                    </a:solidFill>
                    <a:round/>
                    <a:headEnd/>
                    <a:tailEnd type="triangle" w="med" len="med"/>
                  </a:ln>
                  <a:effectLst/>
                </p:spPr>
                <p:txBody>
                  <a:bodyPr wrap="none" anchor="ctr"/>
                  <a:lstStyle/>
                  <a:p>
                    <a:pPr fontAlgn="base">
                      <a:spcBef>
                        <a:spcPct val="0"/>
                      </a:spcBef>
                      <a:spcAft>
                        <a:spcPct val="0"/>
                      </a:spcAft>
                    </a:pPr>
                    <a:endParaRPr lang="ja-JP" altLang="en-US" sz="900">
                      <a:solidFill>
                        <a:srgbClr val="000000"/>
                      </a:solidFill>
                      <a:latin typeface="Arial" charset="0"/>
                    </a:endParaRPr>
                  </a:p>
                </p:txBody>
              </p:sp>
              <p:sp>
                <p:nvSpPr>
                  <p:cNvPr id="50" name="Line 13"/>
                  <p:cNvSpPr>
                    <a:spLocks noChangeShapeType="1"/>
                  </p:cNvSpPr>
                  <p:nvPr/>
                </p:nvSpPr>
                <p:spPr bwMode="auto">
                  <a:xfrm flipV="1">
                    <a:off x="5486400" y="3810000"/>
                    <a:ext cx="2270125" cy="646113"/>
                  </a:xfrm>
                  <a:prstGeom prst="line">
                    <a:avLst/>
                  </a:prstGeom>
                  <a:noFill/>
                  <a:ln w="9525">
                    <a:solidFill>
                      <a:schemeClr val="tx1"/>
                    </a:solidFill>
                    <a:round/>
                    <a:headEnd/>
                    <a:tailEnd type="triangle" w="med" len="med"/>
                  </a:ln>
                  <a:effectLst/>
                </p:spPr>
                <p:txBody>
                  <a:bodyPr wrap="none" anchor="ctr"/>
                  <a:lstStyle/>
                  <a:p>
                    <a:pPr fontAlgn="base">
                      <a:spcBef>
                        <a:spcPct val="0"/>
                      </a:spcBef>
                      <a:spcAft>
                        <a:spcPct val="0"/>
                      </a:spcAft>
                    </a:pPr>
                    <a:endParaRPr lang="ja-JP" altLang="en-US" sz="900">
                      <a:solidFill>
                        <a:srgbClr val="000000"/>
                      </a:solidFill>
                      <a:latin typeface="Arial" charset="0"/>
                    </a:endParaRPr>
                  </a:p>
                </p:txBody>
              </p:sp>
            </p:grpSp>
            <p:grpSp>
              <p:nvGrpSpPr>
                <p:cNvPr id="9" name="グループ化 34"/>
                <p:cNvGrpSpPr/>
                <p:nvPr/>
              </p:nvGrpSpPr>
              <p:grpSpPr>
                <a:xfrm flipV="1">
                  <a:off x="5486400" y="4457704"/>
                  <a:ext cx="2286000" cy="646113"/>
                  <a:chOff x="5486400" y="3810000"/>
                  <a:chExt cx="2286000" cy="646113"/>
                </a:xfrm>
              </p:grpSpPr>
              <p:sp>
                <p:nvSpPr>
                  <p:cNvPr id="47" name="Line 12"/>
                  <p:cNvSpPr>
                    <a:spLocks noChangeShapeType="1"/>
                  </p:cNvSpPr>
                  <p:nvPr/>
                </p:nvSpPr>
                <p:spPr bwMode="auto">
                  <a:xfrm flipV="1">
                    <a:off x="5867400" y="3810000"/>
                    <a:ext cx="1905000" cy="646113"/>
                  </a:xfrm>
                  <a:prstGeom prst="line">
                    <a:avLst/>
                  </a:prstGeom>
                  <a:noFill/>
                  <a:ln w="9525">
                    <a:solidFill>
                      <a:schemeClr val="tx1"/>
                    </a:solidFill>
                    <a:round/>
                    <a:headEnd/>
                    <a:tailEnd type="triangle" w="med" len="med"/>
                  </a:ln>
                  <a:effectLst/>
                </p:spPr>
                <p:txBody>
                  <a:bodyPr wrap="none" anchor="ctr"/>
                  <a:lstStyle/>
                  <a:p>
                    <a:pPr fontAlgn="base">
                      <a:spcBef>
                        <a:spcPct val="0"/>
                      </a:spcBef>
                      <a:spcAft>
                        <a:spcPct val="0"/>
                      </a:spcAft>
                    </a:pPr>
                    <a:endParaRPr lang="ja-JP" altLang="en-US" sz="900">
                      <a:solidFill>
                        <a:srgbClr val="000000"/>
                      </a:solidFill>
                      <a:latin typeface="Arial" charset="0"/>
                    </a:endParaRPr>
                  </a:p>
                </p:txBody>
              </p:sp>
              <p:sp>
                <p:nvSpPr>
                  <p:cNvPr id="48" name="Line 13"/>
                  <p:cNvSpPr>
                    <a:spLocks noChangeShapeType="1"/>
                  </p:cNvSpPr>
                  <p:nvPr/>
                </p:nvSpPr>
                <p:spPr bwMode="auto">
                  <a:xfrm flipV="1">
                    <a:off x="5486400" y="3810000"/>
                    <a:ext cx="2270125" cy="646113"/>
                  </a:xfrm>
                  <a:prstGeom prst="line">
                    <a:avLst/>
                  </a:prstGeom>
                  <a:noFill/>
                  <a:ln w="9525">
                    <a:solidFill>
                      <a:schemeClr val="tx1"/>
                    </a:solidFill>
                    <a:round/>
                    <a:headEnd/>
                    <a:tailEnd type="triangle" w="med" len="med"/>
                  </a:ln>
                  <a:effectLst/>
                </p:spPr>
                <p:txBody>
                  <a:bodyPr wrap="none" anchor="ctr"/>
                  <a:lstStyle/>
                  <a:p>
                    <a:pPr fontAlgn="base">
                      <a:spcBef>
                        <a:spcPct val="0"/>
                      </a:spcBef>
                      <a:spcAft>
                        <a:spcPct val="0"/>
                      </a:spcAft>
                    </a:pPr>
                    <a:endParaRPr lang="ja-JP" altLang="en-US" sz="900">
                      <a:solidFill>
                        <a:srgbClr val="000000"/>
                      </a:solidFill>
                      <a:latin typeface="Arial" charset="0"/>
                    </a:endParaRPr>
                  </a:p>
                </p:txBody>
              </p:sp>
            </p:grpSp>
          </p:grpSp>
        </p:grpSp>
        <p:sp>
          <p:nvSpPr>
            <p:cNvPr id="54" name="角丸四角形 53"/>
            <p:cNvSpPr/>
            <p:nvPr/>
          </p:nvSpPr>
          <p:spPr>
            <a:xfrm>
              <a:off x="5796136" y="116632"/>
              <a:ext cx="2808312" cy="28803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sz="1600" dirty="0" err="1" smtClean="0"/>
                <a:t>Endcap</a:t>
              </a:r>
              <a:r>
                <a:rPr kumimoji="1" lang="en-US" altLang="ja-JP" sz="1600" dirty="0" smtClean="0"/>
                <a:t> PID: Aerogel RICH (ARICH)</a:t>
              </a:r>
              <a:endParaRPr kumimoji="1" lang="ja-JP" altLang="en-US" sz="1600" dirty="0"/>
            </a:p>
          </p:txBody>
        </p:sp>
      </p:grpSp>
      <p:sp>
        <p:nvSpPr>
          <p:cNvPr id="19458" name="Rectangle 1026"/>
          <p:cNvSpPr>
            <a:spLocks noGrp="1" noChangeArrowheads="1"/>
          </p:cNvSpPr>
          <p:nvPr>
            <p:ph type="title"/>
          </p:nvPr>
        </p:nvSpPr>
        <p:spPr>
          <a:xfrm>
            <a:off x="251520" y="-24"/>
            <a:ext cx="8359080" cy="785818"/>
          </a:xfrm>
        </p:spPr>
        <p:txBody>
          <a:bodyPr>
            <a:normAutofit/>
          </a:bodyPr>
          <a:lstStyle/>
          <a:p>
            <a:r>
              <a:rPr lang="en-US" altLang="ja-JP" sz="4000" dirty="0" smtClean="0"/>
              <a:t>Belle-II Particle Identification System</a:t>
            </a:r>
            <a:endParaRPr lang="en-US" altLang="ja-JP" sz="4000" dirty="0"/>
          </a:p>
        </p:txBody>
      </p:sp>
      <p:grpSp>
        <p:nvGrpSpPr>
          <p:cNvPr id="69" name="グループ化 68"/>
          <p:cNvGrpSpPr/>
          <p:nvPr/>
        </p:nvGrpSpPr>
        <p:grpSpPr>
          <a:xfrm>
            <a:off x="375455" y="1315683"/>
            <a:ext cx="4501347" cy="2402877"/>
            <a:chOff x="70689" y="804055"/>
            <a:chExt cx="4499936" cy="1756657"/>
          </a:xfrm>
        </p:grpSpPr>
        <p:sp>
          <p:nvSpPr>
            <p:cNvPr id="55" name="正方形/長方形 54"/>
            <p:cNvSpPr/>
            <p:nvPr/>
          </p:nvSpPr>
          <p:spPr>
            <a:xfrm>
              <a:off x="70689" y="904528"/>
              <a:ext cx="4499936" cy="165618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pic>
          <p:nvPicPr>
            <p:cNvPr id="19461" name="図 4" descr="top-1bar.gif"/>
            <p:cNvPicPr>
              <a:picLocks noChangeAspect="1"/>
            </p:cNvPicPr>
            <p:nvPr/>
          </p:nvPicPr>
          <p:blipFill>
            <a:blip r:embed="rId3" cstate="print"/>
            <a:srcRect/>
            <a:stretch>
              <a:fillRect/>
            </a:stretch>
          </p:blipFill>
          <p:spPr bwMode="auto">
            <a:xfrm>
              <a:off x="395536" y="1196752"/>
              <a:ext cx="3784578" cy="604867"/>
            </a:xfrm>
            <a:prstGeom prst="rect">
              <a:avLst/>
            </a:prstGeom>
            <a:noFill/>
            <a:ln w="9525">
              <a:noFill/>
              <a:miter lim="800000"/>
              <a:headEnd/>
              <a:tailEnd/>
            </a:ln>
          </p:spPr>
        </p:pic>
        <p:sp>
          <p:nvSpPr>
            <p:cNvPr id="53" name="角丸四角形 52"/>
            <p:cNvSpPr/>
            <p:nvPr/>
          </p:nvSpPr>
          <p:spPr>
            <a:xfrm>
              <a:off x="127322" y="804055"/>
              <a:ext cx="4342681" cy="2880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1600" dirty="0" smtClean="0"/>
                <a:t>Barrel PID: Time of Propagation Counter (TOP)</a:t>
              </a:r>
              <a:endParaRPr kumimoji="1" lang="ja-JP" altLang="en-US" sz="1600" dirty="0"/>
            </a:p>
          </p:txBody>
        </p:sp>
        <p:sp>
          <p:nvSpPr>
            <p:cNvPr id="57" name="Text Box 16"/>
            <p:cNvSpPr txBox="1">
              <a:spLocks noChangeArrowheads="1"/>
            </p:cNvSpPr>
            <p:nvPr/>
          </p:nvSpPr>
          <p:spPr bwMode="auto">
            <a:xfrm>
              <a:off x="1259632" y="1628800"/>
              <a:ext cx="1555052" cy="338467"/>
            </a:xfrm>
            <a:prstGeom prst="rect">
              <a:avLst/>
            </a:prstGeom>
            <a:noFill/>
            <a:ln w="9525">
              <a:noFill/>
              <a:miter lim="800000"/>
              <a:headEnd/>
              <a:tailEnd/>
            </a:ln>
            <a:effectLst/>
          </p:spPr>
          <p:txBody>
            <a:bodyPr wrap="none" lIns="91350" tIns="45677" rIns="91350" bIns="45677">
              <a:spAutoFit/>
            </a:bodyPr>
            <a:lstStyle/>
            <a:p>
              <a:pPr fontAlgn="base">
                <a:spcBef>
                  <a:spcPct val="0"/>
                </a:spcBef>
                <a:spcAft>
                  <a:spcPct val="0"/>
                </a:spcAft>
              </a:pPr>
              <a:r>
                <a:rPr lang="en-US" altLang="ja-JP" sz="1600" dirty="0" smtClean="0">
                  <a:solidFill>
                    <a:srgbClr val="000000"/>
                  </a:solidFill>
                  <a:latin typeface="Arial" charset="0"/>
                  <a:ea typeface="Osaka" pitchFamily="1" charset="-128"/>
                </a:rPr>
                <a:t>Quartz radiator</a:t>
              </a:r>
              <a:endParaRPr lang="en-US" altLang="ja-JP" sz="1600" dirty="0">
                <a:solidFill>
                  <a:srgbClr val="000000"/>
                </a:solidFill>
                <a:latin typeface="Comic Sans MS" pitchFamily="1" charset="0"/>
                <a:ea typeface="Osaka" pitchFamily="1" charset="-128"/>
              </a:endParaRPr>
            </a:p>
          </p:txBody>
        </p:sp>
        <p:sp>
          <p:nvSpPr>
            <p:cNvPr id="62" name="Text Box 16"/>
            <p:cNvSpPr txBox="1">
              <a:spLocks noChangeArrowheads="1"/>
            </p:cNvSpPr>
            <p:nvPr/>
          </p:nvSpPr>
          <p:spPr bwMode="auto">
            <a:xfrm>
              <a:off x="311340" y="2039250"/>
              <a:ext cx="3706723" cy="382444"/>
            </a:xfrm>
            <a:prstGeom prst="rect">
              <a:avLst/>
            </a:prstGeom>
            <a:noFill/>
            <a:ln w="9525">
              <a:noFill/>
              <a:miter lim="800000"/>
              <a:headEnd/>
              <a:tailEnd/>
            </a:ln>
            <a:effectLst/>
          </p:spPr>
          <p:txBody>
            <a:bodyPr wrap="none" lIns="91350" tIns="45677" rIns="91350" bIns="45677">
              <a:spAutoFit/>
            </a:bodyPr>
            <a:lstStyle/>
            <a:p>
              <a:pPr fontAlgn="base">
                <a:spcBef>
                  <a:spcPct val="0"/>
                </a:spcBef>
                <a:spcAft>
                  <a:spcPct val="0"/>
                </a:spcAft>
              </a:pPr>
              <a:r>
                <a:rPr lang="en-US" altLang="ja-JP" sz="1400" dirty="0" smtClean="0">
                  <a:solidFill>
                    <a:srgbClr val="000000"/>
                  </a:solidFill>
                  <a:latin typeface="Arial" charset="0"/>
                  <a:ea typeface="Osaka" pitchFamily="1" charset="-128"/>
                </a:rPr>
                <a:t>Thin quartz bar with very flat surface </a:t>
              </a:r>
            </a:p>
            <a:p>
              <a:pPr fontAlgn="base">
                <a:spcBef>
                  <a:spcPct val="0"/>
                </a:spcBef>
                <a:spcAft>
                  <a:spcPct val="0"/>
                </a:spcAft>
              </a:pPr>
              <a:r>
                <a:rPr lang="en-US" altLang="ja-JP" sz="1400" dirty="0" smtClean="0">
                  <a:solidFill>
                    <a:srgbClr val="000000"/>
                  </a:solidFill>
                  <a:latin typeface="Arial" charset="0"/>
                  <a:ea typeface="Osaka" pitchFamily="1" charset="-128"/>
                </a:rPr>
                <a:t>Precise timing measurement with MCP-PMT</a:t>
              </a:r>
              <a:endParaRPr lang="en-US" altLang="ja-JP" sz="1400" dirty="0">
                <a:solidFill>
                  <a:srgbClr val="000000"/>
                </a:solidFill>
                <a:latin typeface="Comic Sans MS" pitchFamily="1" charset="0"/>
                <a:ea typeface="Osaka" pitchFamily="1" charset="-128"/>
              </a:endParaRPr>
            </a:p>
          </p:txBody>
        </p:sp>
      </p:grpSp>
      <p:grpSp>
        <p:nvGrpSpPr>
          <p:cNvPr id="60" name="グループ化 4"/>
          <p:cNvGrpSpPr/>
          <p:nvPr/>
        </p:nvGrpSpPr>
        <p:grpSpPr>
          <a:xfrm>
            <a:off x="489873" y="1787435"/>
            <a:ext cx="3789520" cy="1004533"/>
            <a:chOff x="71430" y="721895"/>
            <a:chExt cx="6734590" cy="2668929"/>
          </a:xfrm>
        </p:grpSpPr>
        <p:pic>
          <p:nvPicPr>
            <p:cNvPr id="63" name="Picture 5" descr="C:\Documents and Settings\kuriyama\My Documents\top_2002_beam_test\学会\side_view_of_crystal.bmp"/>
            <p:cNvPicPr>
              <a:picLocks noChangeAspect="1" noChangeArrowheads="1"/>
            </p:cNvPicPr>
            <p:nvPr/>
          </p:nvPicPr>
          <p:blipFill>
            <a:blip r:embed="rId4" cstate="print"/>
            <a:srcRect/>
            <a:stretch>
              <a:fillRect/>
            </a:stretch>
          </p:blipFill>
          <p:spPr bwMode="auto">
            <a:xfrm>
              <a:off x="71430" y="828606"/>
              <a:ext cx="6734590" cy="2562218"/>
            </a:xfrm>
            <a:prstGeom prst="rect">
              <a:avLst/>
            </a:prstGeom>
            <a:noFill/>
            <a:ln w="9525">
              <a:noFill/>
              <a:miter lim="800000"/>
              <a:headEnd/>
              <a:tailEnd/>
            </a:ln>
          </p:spPr>
        </p:pic>
        <p:sp>
          <p:nvSpPr>
            <p:cNvPr id="64" name="Rectangle 14"/>
            <p:cNvSpPr>
              <a:spLocks noChangeArrowheads="1"/>
            </p:cNvSpPr>
            <p:nvPr/>
          </p:nvSpPr>
          <p:spPr bwMode="auto">
            <a:xfrm>
              <a:off x="91133" y="721895"/>
              <a:ext cx="2164716" cy="1016737"/>
            </a:xfrm>
            <a:prstGeom prst="rect">
              <a:avLst/>
            </a:prstGeom>
            <a:solidFill>
              <a:schemeClr val="bg1"/>
            </a:solidFill>
            <a:ln w="9525">
              <a:noFill/>
              <a:miter lim="800000"/>
              <a:headEnd/>
              <a:tailEnd/>
            </a:ln>
            <a:effectLst/>
          </p:spPr>
          <p:txBody>
            <a:bodyPr wrap="none" lIns="91350" tIns="45677" rIns="91350" bIns="45677" anchor="ctr"/>
            <a:lstStyle/>
            <a:p>
              <a:endParaRPr lang="ja-JP" altLang="en-US">
                <a:solidFill>
                  <a:srgbClr val="000000"/>
                </a:solidFill>
              </a:endParaRPr>
            </a:p>
          </p:txBody>
        </p:sp>
      </p:grpSp>
      <p:sp>
        <p:nvSpPr>
          <p:cNvPr id="77" name="スライド番号プレースホルダ 3"/>
          <p:cNvSpPr>
            <a:spLocks noGrp="1"/>
          </p:cNvSpPr>
          <p:nvPr>
            <p:ph type="sldNum" sz="quarter" idx="12"/>
          </p:nvPr>
        </p:nvSpPr>
        <p:spPr>
          <a:xfrm>
            <a:off x="6884670" y="6322060"/>
            <a:ext cx="2133600" cy="365125"/>
          </a:xfrm>
        </p:spPr>
        <p:txBody>
          <a:bodyPr/>
          <a:lstStyle/>
          <a:p>
            <a:fld id="{5E3EFAAC-6AC9-4CDC-B598-9EC5C0D2FA03}" type="slidenum">
              <a:rPr kumimoji="1" lang="ja-JP" altLang="en-US" smtClean="0"/>
              <a:pPr/>
              <a:t>55</a:t>
            </a:fld>
            <a:endParaRPr kumimoji="1" lang="ja-JP" altLang="en-US" dirty="0"/>
          </a:p>
        </p:txBody>
      </p:sp>
      <p:sp>
        <p:nvSpPr>
          <p:cNvPr id="58" name="Text Box 16"/>
          <p:cNvSpPr txBox="1">
            <a:spLocks noChangeArrowheads="1"/>
          </p:cNvSpPr>
          <p:nvPr/>
        </p:nvSpPr>
        <p:spPr bwMode="auto">
          <a:xfrm>
            <a:off x="367544" y="1775189"/>
            <a:ext cx="849731" cy="461578"/>
          </a:xfrm>
          <a:prstGeom prst="rect">
            <a:avLst/>
          </a:prstGeom>
          <a:noFill/>
          <a:ln w="9525">
            <a:noFill/>
            <a:miter lim="800000"/>
            <a:headEnd/>
            <a:tailEnd/>
          </a:ln>
          <a:effectLst/>
        </p:spPr>
        <p:txBody>
          <a:bodyPr wrap="none" lIns="91350" tIns="45677" rIns="91350" bIns="45677">
            <a:spAutoFit/>
          </a:bodyPr>
          <a:lstStyle/>
          <a:p>
            <a:pPr fontAlgn="base">
              <a:spcBef>
                <a:spcPct val="0"/>
              </a:spcBef>
              <a:spcAft>
                <a:spcPct val="0"/>
              </a:spcAft>
            </a:pPr>
            <a:r>
              <a:rPr lang="en-US" altLang="ja-JP" sz="1200" dirty="0" smtClean="0">
                <a:solidFill>
                  <a:srgbClr val="000000"/>
                </a:solidFill>
                <a:latin typeface="Arial" charset="0"/>
                <a:ea typeface="Osaka" pitchFamily="1" charset="-128"/>
              </a:rPr>
              <a:t>Focusing </a:t>
            </a:r>
          </a:p>
          <a:p>
            <a:pPr fontAlgn="base">
              <a:spcBef>
                <a:spcPct val="0"/>
              </a:spcBef>
              <a:spcAft>
                <a:spcPct val="0"/>
              </a:spcAft>
            </a:pPr>
            <a:r>
              <a:rPr lang="en-US" altLang="ja-JP" sz="1200" dirty="0" smtClean="0">
                <a:solidFill>
                  <a:srgbClr val="000000"/>
                </a:solidFill>
                <a:latin typeface="Arial" charset="0"/>
                <a:ea typeface="Osaka" pitchFamily="1" charset="-128"/>
              </a:rPr>
              <a:t>mirror</a:t>
            </a:r>
            <a:endParaRPr lang="en-US" altLang="ja-JP" sz="1200" dirty="0">
              <a:solidFill>
                <a:srgbClr val="000000"/>
              </a:solidFill>
              <a:latin typeface="Comic Sans MS" pitchFamily="1" charset="0"/>
              <a:ea typeface="Osaka" pitchFamily="1" charset="-128"/>
            </a:endParaRPr>
          </a:p>
        </p:txBody>
      </p:sp>
      <p:sp>
        <p:nvSpPr>
          <p:cNvPr id="59" name="Rectangle 5"/>
          <p:cNvSpPr>
            <a:spLocks noChangeArrowheads="1"/>
          </p:cNvSpPr>
          <p:nvPr/>
        </p:nvSpPr>
        <p:spPr bwMode="auto">
          <a:xfrm>
            <a:off x="4266957" y="1792043"/>
            <a:ext cx="329428" cy="999926"/>
          </a:xfrm>
          <a:prstGeom prst="rect">
            <a:avLst/>
          </a:prstGeom>
          <a:solidFill>
            <a:srgbClr val="FFCC99"/>
          </a:solidFill>
          <a:ln w="9525">
            <a:solidFill>
              <a:schemeClr val="tx1"/>
            </a:solidFill>
            <a:miter lim="800000"/>
            <a:headEnd/>
            <a:tailEnd/>
          </a:ln>
          <a:effectLst/>
        </p:spPr>
        <p:txBody>
          <a:bodyPr wrap="none" lIns="91350" tIns="45677" rIns="91350" bIns="45677" anchor="ctr"/>
          <a:lstStyle/>
          <a:p>
            <a:pPr fontAlgn="base">
              <a:spcBef>
                <a:spcPct val="0"/>
              </a:spcBef>
              <a:spcAft>
                <a:spcPct val="0"/>
              </a:spcAft>
            </a:pPr>
            <a:endParaRPr lang="ja-JP" altLang="en-US" sz="900">
              <a:solidFill>
                <a:srgbClr val="000000"/>
              </a:solidFill>
              <a:latin typeface="Arial" charset="0"/>
            </a:endParaRPr>
          </a:p>
        </p:txBody>
      </p:sp>
      <p:sp>
        <p:nvSpPr>
          <p:cNvPr id="65" name="テキスト ボックス 64"/>
          <p:cNvSpPr txBox="1"/>
          <p:nvPr/>
        </p:nvSpPr>
        <p:spPr>
          <a:xfrm>
            <a:off x="4255008" y="2060448"/>
            <a:ext cx="573024" cy="523220"/>
          </a:xfrm>
          <a:prstGeom prst="rect">
            <a:avLst/>
          </a:prstGeom>
          <a:noFill/>
        </p:spPr>
        <p:txBody>
          <a:bodyPr wrap="square" rtlCol="0">
            <a:spAutoFit/>
          </a:bodyPr>
          <a:lstStyle/>
          <a:p>
            <a:r>
              <a:rPr kumimoji="1" lang="en-US" altLang="ja-JP" sz="1400" dirty="0" smtClean="0"/>
              <a:t>MCP-PMT</a:t>
            </a:r>
            <a:endParaRPr kumimoji="1" lang="ja-JP" altLang="en-US" sz="1400" dirty="0"/>
          </a:p>
        </p:txBody>
      </p:sp>
      <p:pic>
        <p:nvPicPr>
          <p:cNvPr id="4098" name="Picture 2"/>
          <p:cNvPicPr>
            <a:picLocks noChangeAspect="1" noChangeArrowheads="1"/>
          </p:cNvPicPr>
          <p:nvPr/>
        </p:nvPicPr>
        <p:blipFill>
          <a:blip r:embed="rId5" cstate="print"/>
          <a:srcRect t="12337"/>
          <a:stretch>
            <a:fillRect/>
          </a:stretch>
        </p:blipFill>
        <p:spPr bwMode="auto">
          <a:xfrm>
            <a:off x="4080983" y="4547616"/>
            <a:ext cx="5063017" cy="1853184"/>
          </a:xfrm>
          <a:prstGeom prst="rect">
            <a:avLst/>
          </a:prstGeom>
          <a:noFill/>
          <a:ln w="9525">
            <a:noFill/>
            <a:miter lim="800000"/>
            <a:headEnd/>
            <a:tailEnd/>
          </a:ln>
        </p:spPr>
      </p:pic>
      <p:sp>
        <p:nvSpPr>
          <p:cNvPr id="74" name="テキスト ボックス 73"/>
          <p:cNvSpPr txBox="1"/>
          <p:nvPr/>
        </p:nvSpPr>
        <p:spPr>
          <a:xfrm>
            <a:off x="4486656" y="4181856"/>
            <a:ext cx="2182368" cy="369332"/>
          </a:xfrm>
          <a:prstGeom prst="rect">
            <a:avLst/>
          </a:prstGeom>
          <a:noFill/>
        </p:spPr>
        <p:txBody>
          <a:bodyPr wrap="square" rtlCol="0">
            <a:spAutoFit/>
          </a:bodyPr>
          <a:lstStyle/>
          <a:p>
            <a:r>
              <a:rPr kumimoji="1" lang="en-US" altLang="ja-JP" dirty="0" smtClean="0"/>
              <a:t>B</a:t>
            </a:r>
            <a:r>
              <a:rPr kumimoji="1" lang="en-US" altLang="ja-JP" baseline="30000" dirty="0" smtClean="0"/>
              <a:t>+</a:t>
            </a:r>
            <a:r>
              <a:rPr kumimoji="1" lang="en-US" altLang="ja-JP" dirty="0" smtClean="0">
                <a:sym typeface="Wingdings" pitchFamily="2" charset="2"/>
              </a:rPr>
              <a:t></a:t>
            </a:r>
            <a:r>
              <a:rPr kumimoji="1" lang="en-US" altLang="ja-JP" dirty="0" err="1" smtClean="0">
                <a:latin typeface="Symbol" pitchFamily="18" charset="2"/>
                <a:sym typeface="Wingdings" pitchFamily="2" charset="2"/>
              </a:rPr>
              <a:t>r</a:t>
            </a:r>
            <a:r>
              <a:rPr kumimoji="1" lang="en-US" altLang="ja-JP" baseline="30000" dirty="0" err="1" smtClean="0">
                <a:sym typeface="Wingdings" pitchFamily="2" charset="2"/>
              </a:rPr>
              <a:t>+</a:t>
            </a:r>
            <a:r>
              <a:rPr kumimoji="1" lang="en-US" altLang="ja-JP" dirty="0" err="1" smtClean="0">
                <a:latin typeface="Symbol" pitchFamily="18" charset="2"/>
                <a:sym typeface="Wingdings" pitchFamily="2" charset="2"/>
              </a:rPr>
              <a:t>g</a:t>
            </a:r>
            <a:r>
              <a:rPr kumimoji="1" lang="en-US" altLang="ja-JP" dirty="0" smtClean="0">
                <a:sym typeface="Wingdings" pitchFamily="2" charset="2"/>
              </a:rPr>
              <a:t> analysis</a:t>
            </a:r>
            <a:endParaRPr kumimoji="1" lang="ja-JP" altLang="en-US" dirty="0"/>
          </a:p>
        </p:txBody>
      </p:sp>
      <p:sp>
        <p:nvSpPr>
          <p:cNvPr id="78" name="テキスト ボックス 77"/>
          <p:cNvSpPr txBox="1"/>
          <p:nvPr/>
        </p:nvSpPr>
        <p:spPr>
          <a:xfrm>
            <a:off x="225116" y="4301162"/>
            <a:ext cx="3786052" cy="14773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ltLang="ja-JP" dirty="0" smtClean="0"/>
              <a:t>Completely different from Belle PID: </a:t>
            </a:r>
          </a:p>
          <a:p>
            <a:pPr>
              <a:buFontTx/>
              <a:buChar char="-"/>
            </a:pPr>
            <a:r>
              <a:rPr lang="en-US" altLang="ja-JP" dirty="0" smtClean="0"/>
              <a:t> better K/</a:t>
            </a:r>
            <a:r>
              <a:rPr lang="en-US" altLang="ja-JP" dirty="0" smtClean="0">
                <a:latin typeface="Symbol" pitchFamily="18" charset="2"/>
              </a:rPr>
              <a:t>p</a:t>
            </a:r>
            <a:r>
              <a:rPr lang="en-US" altLang="ja-JP" dirty="0" smtClean="0"/>
              <a:t> separation </a:t>
            </a:r>
          </a:p>
          <a:p>
            <a:pPr>
              <a:buFontTx/>
              <a:buChar char="-"/>
            </a:pPr>
            <a:r>
              <a:rPr lang="en-US" altLang="ja-JP" dirty="0" smtClean="0"/>
              <a:t> more tolerance for BG</a:t>
            </a:r>
          </a:p>
          <a:p>
            <a:pPr>
              <a:buFontTx/>
              <a:buChar char="-"/>
            </a:pPr>
            <a:r>
              <a:rPr lang="en-US" altLang="ja-JP" dirty="0" smtClean="0"/>
              <a:t> less material </a:t>
            </a:r>
          </a:p>
          <a:p>
            <a:r>
              <a:rPr lang="en-US" altLang="ja-JP" dirty="0" smtClean="0"/>
              <a:t>   (better calorimeter resolution)</a:t>
            </a:r>
          </a:p>
        </p:txBody>
      </p:sp>
      <p:sp>
        <p:nvSpPr>
          <p:cNvPr id="79" name="テキスト ボックス 78"/>
          <p:cNvSpPr txBox="1"/>
          <p:nvPr/>
        </p:nvSpPr>
        <p:spPr>
          <a:xfrm>
            <a:off x="7110009" y="4630320"/>
            <a:ext cx="984565" cy="338554"/>
          </a:xfrm>
          <a:prstGeom prst="rect">
            <a:avLst/>
          </a:prstGeom>
          <a:noFill/>
        </p:spPr>
        <p:txBody>
          <a:bodyPr wrap="none" rtlCol="0">
            <a:spAutoFit/>
          </a:bodyPr>
          <a:lstStyle/>
          <a:p>
            <a:r>
              <a:rPr lang="en-US" altLang="ja-JP" sz="1600" i="1" dirty="0" smtClean="0">
                <a:solidFill>
                  <a:srgbClr val="00B0F0"/>
                </a:solidFill>
                <a:latin typeface="Arial Black" pitchFamily="34" charset="0"/>
              </a:rPr>
              <a:t>Belle-II</a:t>
            </a:r>
            <a:endParaRPr lang="ja-JP" altLang="en-US" sz="1600" i="1" dirty="0">
              <a:solidFill>
                <a:srgbClr val="00B0F0"/>
              </a:solidFill>
              <a:latin typeface="Arial Black" pitchFamily="34" charset="0"/>
            </a:endParaRPr>
          </a:p>
        </p:txBody>
      </p:sp>
      <p:sp>
        <p:nvSpPr>
          <p:cNvPr id="80" name="テキスト ボックス 79"/>
          <p:cNvSpPr txBox="1"/>
          <p:nvPr/>
        </p:nvSpPr>
        <p:spPr>
          <a:xfrm>
            <a:off x="4659417" y="4630320"/>
            <a:ext cx="755335" cy="338554"/>
          </a:xfrm>
          <a:prstGeom prst="rect">
            <a:avLst/>
          </a:prstGeom>
          <a:noFill/>
        </p:spPr>
        <p:txBody>
          <a:bodyPr wrap="none" rtlCol="0">
            <a:spAutoFit/>
          </a:bodyPr>
          <a:lstStyle/>
          <a:p>
            <a:r>
              <a:rPr lang="en-US" altLang="ja-JP" sz="1600" i="1" dirty="0" smtClean="0">
                <a:solidFill>
                  <a:srgbClr val="00B0F0"/>
                </a:solidFill>
                <a:latin typeface="Arial Black" pitchFamily="34" charset="0"/>
              </a:rPr>
              <a:t>Belle</a:t>
            </a:r>
            <a:endParaRPr lang="ja-JP" altLang="en-US" sz="1600" i="1" dirty="0">
              <a:solidFill>
                <a:srgbClr val="00B0F0"/>
              </a:solidFill>
              <a:latin typeface="Arial Black" pitchFamily="34" charset="0"/>
            </a:endParaRPr>
          </a:p>
        </p:txBody>
      </p:sp>
    </p:spTree>
    <p:extLst>
      <p:ext uri="{BB962C8B-B14F-4D97-AF65-F5344CB8AC3E}">
        <p14:creationId xmlns:p14="http://schemas.microsoft.com/office/powerpoint/2010/main" val="14330189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4"/>
          <p:cNvSpPr>
            <a:spLocks noGrp="1"/>
          </p:cNvSpPr>
          <p:nvPr>
            <p:ph type="subTitle" idx="1"/>
          </p:nvPr>
        </p:nvSpPr>
        <p:spPr/>
        <p:txBody>
          <a:bodyPr/>
          <a:lstStyle/>
          <a:p>
            <a:endParaRPr kumimoji="1" lang="ja-JP" altLang="en-US"/>
          </a:p>
        </p:txBody>
      </p:sp>
      <p:sp>
        <p:nvSpPr>
          <p:cNvPr id="4" name="タイトル 3"/>
          <p:cNvSpPr>
            <a:spLocks noGrp="1"/>
          </p:cNvSpPr>
          <p:nvPr>
            <p:ph type="ctrTitle"/>
          </p:nvPr>
        </p:nvSpPr>
        <p:spPr/>
        <p:txBody>
          <a:bodyPr/>
          <a:lstStyle/>
          <a:p>
            <a:r>
              <a:rPr lang="en-US" altLang="ja-JP" dirty="0" smtClean="0"/>
              <a:t>Interaction </a:t>
            </a:r>
            <a:r>
              <a:rPr lang="en-US" altLang="ja-JP" dirty="0"/>
              <a:t>R</a:t>
            </a:r>
            <a:r>
              <a:rPr lang="en-US" altLang="ja-JP" dirty="0" smtClean="0"/>
              <a:t>egion </a:t>
            </a:r>
            <a:r>
              <a:rPr lang="en-US" altLang="ja-JP" dirty="0"/>
              <a:t>D</a:t>
            </a:r>
            <a:r>
              <a:rPr lang="en-US" altLang="ja-JP" dirty="0" smtClean="0"/>
              <a:t>esign</a:t>
            </a:r>
            <a:r>
              <a:rPr kumimoji="1" lang="en-US" altLang="ja-JP" dirty="0" smtClean="0"/>
              <a:t> </a:t>
            </a:r>
            <a:r>
              <a:rPr kumimoji="1" lang="en-US" altLang="ja-JP" dirty="0" smtClean="0"/>
              <a:t>and Beam Background</a:t>
            </a:r>
            <a:endParaRPr kumimoji="1" lang="ja-JP" altLang="en-US" dirty="0"/>
          </a:p>
        </p:txBody>
      </p:sp>
    </p:spTree>
    <p:extLst>
      <p:ext uri="{BB962C8B-B14F-4D97-AF65-F5344CB8AC3E}">
        <p14:creationId xmlns:p14="http://schemas.microsoft.com/office/powerpoint/2010/main" val="31043634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図形グループ 97"/>
          <p:cNvGrpSpPr/>
          <p:nvPr/>
        </p:nvGrpSpPr>
        <p:grpSpPr>
          <a:xfrm>
            <a:off x="864096" y="4437112"/>
            <a:ext cx="7884368" cy="1512168"/>
            <a:chOff x="0" y="2269172"/>
            <a:chExt cx="9144000" cy="1764196"/>
          </a:xfrm>
        </p:grpSpPr>
        <p:pic>
          <p:nvPicPr>
            <p:cNvPr id="12" name="Picture 2"/>
            <p:cNvPicPr>
              <a:picLocks noChangeAspect="1" noChangeArrowheads="1"/>
            </p:cNvPicPr>
            <p:nvPr/>
          </p:nvPicPr>
          <p:blipFill>
            <a:blip r:embed="rId3" cstate="print"/>
            <a:srcRect/>
            <a:stretch>
              <a:fillRect/>
            </a:stretch>
          </p:blipFill>
          <p:spPr bwMode="auto">
            <a:xfrm>
              <a:off x="0" y="2413188"/>
              <a:ext cx="9144000" cy="1464174"/>
            </a:xfrm>
            <a:prstGeom prst="rect">
              <a:avLst/>
            </a:prstGeom>
            <a:noFill/>
            <a:ln w="9525">
              <a:noFill/>
              <a:miter lim="800000"/>
              <a:headEnd/>
              <a:tailEnd/>
            </a:ln>
          </p:spPr>
        </p:pic>
        <p:sp>
          <p:nvSpPr>
            <p:cNvPr id="13" name="テキスト ボックス 12"/>
            <p:cNvSpPr txBox="1"/>
            <p:nvPr/>
          </p:nvSpPr>
          <p:spPr>
            <a:xfrm>
              <a:off x="251520" y="3756369"/>
              <a:ext cx="588623" cy="276999"/>
            </a:xfrm>
            <a:prstGeom prst="rect">
              <a:avLst/>
            </a:prstGeom>
            <a:solidFill>
              <a:sysClr val="window" lastClr="FFFFFF"/>
            </a:solidFill>
          </p:spPr>
          <p:txBody>
            <a:bodyPr wrap="none" rtlCol="0">
              <a:spAutoFit/>
            </a:bodyPr>
            <a:lstStyle/>
            <a:p>
              <a:pPr fontAlgn="auto">
                <a:spcBef>
                  <a:spcPts val="0"/>
                </a:spcBef>
                <a:spcAft>
                  <a:spcPts val="0"/>
                </a:spcAft>
                <a:defRPr/>
              </a:pPr>
              <a:r>
                <a:rPr lang="en-US" altLang="ja-JP" sz="1200" b="1" kern="0" dirty="0" smtClean="0">
                  <a:solidFill>
                    <a:srgbClr val="0000FF"/>
                  </a:solidFill>
                </a:rPr>
                <a:t>QC2LE</a:t>
              </a:r>
              <a:endParaRPr lang="ja-JP" altLang="en-US" sz="1200" b="1" kern="0" dirty="0">
                <a:solidFill>
                  <a:srgbClr val="0000FF"/>
                </a:solidFill>
              </a:endParaRPr>
            </a:p>
          </p:txBody>
        </p:sp>
        <p:sp>
          <p:nvSpPr>
            <p:cNvPr id="15" name="テキスト ボックス 14"/>
            <p:cNvSpPr txBox="1"/>
            <p:nvPr/>
          </p:nvSpPr>
          <p:spPr>
            <a:xfrm>
              <a:off x="1043608" y="2305176"/>
              <a:ext cx="593432" cy="276999"/>
            </a:xfrm>
            <a:prstGeom prst="rect">
              <a:avLst/>
            </a:prstGeom>
            <a:solidFill>
              <a:sysClr val="window" lastClr="FFFFFF"/>
            </a:solidFill>
          </p:spPr>
          <p:txBody>
            <a:bodyPr wrap="none" rtlCol="0">
              <a:spAutoFit/>
            </a:bodyPr>
            <a:lstStyle/>
            <a:p>
              <a:pPr fontAlgn="auto">
                <a:spcBef>
                  <a:spcPts val="0"/>
                </a:spcBef>
                <a:spcAft>
                  <a:spcPts val="0"/>
                </a:spcAft>
                <a:defRPr/>
              </a:pPr>
              <a:r>
                <a:rPr lang="en-US" altLang="ja-JP" sz="1200" b="1" kern="0" dirty="0" smtClean="0">
                  <a:solidFill>
                    <a:srgbClr val="FF0000"/>
                  </a:solidFill>
                </a:rPr>
                <a:t>QC2LP</a:t>
              </a:r>
              <a:endParaRPr lang="ja-JP" altLang="en-US" sz="1200" b="1" kern="0" dirty="0">
                <a:solidFill>
                  <a:srgbClr val="FF0000"/>
                </a:solidFill>
              </a:endParaRPr>
            </a:p>
          </p:txBody>
        </p:sp>
        <p:cxnSp>
          <p:nvCxnSpPr>
            <p:cNvPr id="16" name="直線コネクタ 15"/>
            <p:cNvCxnSpPr/>
            <p:nvPr/>
          </p:nvCxnSpPr>
          <p:spPr>
            <a:xfrm rot="5400000" flipH="1" flipV="1">
              <a:off x="391236" y="3508641"/>
              <a:ext cx="468052" cy="171420"/>
            </a:xfrm>
            <a:prstGeom prst="line">
              <a:avLst/>
            </a:prstGeom>
            <a:noFill/>
            <a:ln w="9525" cap="flat" cmpd="sng" algn="ctr">
              <a:solidFill>
                <a:srgbClr val="FF0000"/>
              </a:solidFill>
              <a:prstDash val="solid"/>
              <a:tailEnd type="oval"/>
            </a:ln>
            <a:effectLst/>
          </p:spPr>
        </p:cxnSp>
        <p:cxnSp>
          <p:nvCxnSpPr>
            <p:cNvPr id="17" name="直線コネクタ 16"/>
            <p:cNvCxnSpPr/>
            <p:nvPr/>
          </p:nvCxnSpPr>
          <p:spPr>
            <a:xfrm rot="16200000" flipH="1">
              <a:off x="1394915" y="2565937"/>
              <a:ext cx="350837" cy="333370"/>
            </a:xfrm>
            <a:prstGeom prst="line">
              <a:avLst/>
            </a:prstGeom>
            <a:noFill/>
            <a:ln w="9525" cap="flat" cmpd="sng" algn="ctr">
              <a:solidFill>
                <a:srgbClr val="FF0000"/>
              </a:solidFill>
              <a:prstDash val="solid"/>
              <a:tailEnd type="oval"/>
            </a:ln>
            <a:effectLst/>
          </p:spPr>
        </p:cxnSp>
        <p:sp>
          <p:nvSpPr>
            <p:cNvPr id="19" name="テキスト ボックス 18"/>
            <p:cNvSpPr txBox="1"/>
            <p:nvPr/>
          </p:nvSpPr>
          <p:spPr>
            <a:xfrm>
              <a:off x="1944724" y="3637324"/>
              <a:ext cx="588623" cy="276999"/>
            </a:xfrm>
            <a:prstGeom prst="rect">
              <a:avLst/>
            </a:prstGeom>
            <a:solidFill>
              <a:sysClr val="window" lastClr="FFFFFF"/>
            </a:solidFill>
          </p:spPr>
          <p:txBody>
            <a:bodyPr wrap="none" rtlCol="0">
              <a:spAutoFit/>
            </a:bodyPr>
            <a:lstStyle/>
            <a:p>
              <a:pPr fontAlgn="auto">
                <a:spcBef>
                  <a:spcPts val="0"/>
                </a:spcBef>
                <a:spcAft>
                  <a:spcPts val="0"/>
                </a:spcAft>
                <a:defRPr/>
              </a:pPr>
              <a:r>
                <a:rPr lang="en-US" altLang="ja-JP" sz="1200" b="1" kern="0" dirty="0" smtClean="0">
                  <a:solidFill>
                    <a:srgbClr val="0000FF"/>
                  </a:solidFill>
                </a:rPr>
                <a:t>QC1LE</a:t>
              </a:r>
              <a:endParaRPr lang="ja-JP" altLang="en-US" sz="1200" b="1" kern="0" dirty="0">
                <a:solidFill>
                  <a:srgbClr val="0000FF"/>
                </a:solidFill>
              </a:endParaRPr>
            </a:p>
          </p:txBody>
        </p:sp>
        <p:cxnSp>
          <p:nvCxnSpPr>
            <p:cNvPr id="20" name="直線コネクタ 19"/>
            <p:cNvCxnSpPr/>
            <p:nvPr/>
          </p:nvCxnSpPr>
          <p:spPr>
            <a:xfrm rot="5400000" flipH="1" flipV="1">
              <a:off x="2164785" y="3345255"/>
              <a:ext cx="430216" cy="222265"/>
            </a:xfrm>
            <a:prstGeom prst="line">
              <a:avLst/>
            </a:prstGeom>
            <a:noFill/>
            <a:ln w="9525" cap="flat" cmpd="sng" algn="ctr">
              <a:solidFill>
                <a:srgbClr val="FF0000"/>
              </a:solidFill>
              <a:prstDash val="solid"/>
              <a:tailEnd type="oval"/>
            </a:ln>
            <a:effectLst/>
          </p:spPr>
        </p:cxnSp>
        <p:sp>
          <p:nvSpPr>
            <p:cNvPr id="21" name="テキスト ボックス 20"/>
            <p:cNvSpPr txBox="1"/>
            <p:nvPr/>
          </p:nvSpPr>
          <p:spPr>
            <a:xfrm>
              <a:off x="2484783" y="2353181"/>
              <a:ext cx="729847" cy="323166"/>
            </a:xfrm>
            <a:prstGeom prst="rect">
              <a:avLst/>
            </a:prstGeom>
            <a:solidFill>
              <a:sysClr val="window" lastClr="FFFFFF"/>
            </a:solidFill>
          </p:spPr>
          <p:txBody>
            <a:bodyPr wrap="square" rtlCol="0">
              <a:spAutoFit/>
            </a:bodyPr>
            <a:lstStyle/>
            <a:p>
              <a:pPr fontAlgn="auto">
                <a:spcBef>
                  <a:spcPts val="0"/>
                </a:spcBef>
                <a:spcAft>
                  <a:spcPts val="0"/>
                </a:spcAft>
                <a:defRPr/>
              </a:pPr>
              <a:r>
                <a:rPr lang="en-US" altLang="ja-JP" sz="1200" b="1" kern="0" dirty="0" smtClean="0">
                  <a:solidFill>
                    <a:srgbClr val="FF0000"/>
                  </a:solidFill>
                </a:rPr>
                <a:t>QC1LP</a:t>
              </a:r>
              <a:endParaRPr lang="ja-JP" altLang="en-US" sz="1200" b="1" kern="0" dirty="0">
                <a:solidFill>
                  <a:srgbClr val="FF0000"/>
                </a:solidFill>
              </a:endParaRPr>
            </a:p>
          </p:txBody>
        </p:sp>
        <p:cxnSp>
          <p:nvCxnSpPr>
            <p:cNvPr id="22" name="直線コネクタ 21"/>
            <p:cNvCxnSpPr>
              <a:stCxn id="21" idx="2"/>
            </p:cNvCxnSpPr>
            <p:nvPr/>
          </p:nvCxnSpPr>
          <p:spPr>
            <a:xfrm>
              <a:off x="2849708" y="2676347"/>
              <a:ext cx="283148" cy="348912"/>
            </a:xfrm>
            <a:prstGeom prst="line">
              <a:avLst/>
            </a:prstGeom>
            <a:noFill/>
            <a:ln w="9525" cap="flat" cmpd="sng" algn="ctr">
              <a:solidFill>
                <a:srgbClr val="FF0000"/>
              </a:solidFill>
              <a:prstDash val="solid"/>
              <a:tailEnd type="oval"/>
            </a:ln>
            <a:effectLst/>
          </p:spPr>
        </p:cxnSp>
        <p:sp>
          <p:nvSpPr>
            <p:cNvPr id="23" name="テキスト ボックス 22"/>
            <p:cNvSpPr txBox="1"/>
            <p:nvPr/>
          </p:nvSpPr>
          <p:spPr>
            <a:xfrm>
              <a:off x="4932040" y="3457304"/>
              <a:ext cx="619080" cy="276999"/>
            </a:xfrm>
            <a:prstGeom prst="rect">
              <a:avLst/>
            </a:prstGeom>
            <a:solidFill>
              <a:sysClr val="window" lastClr="FFFFFF"/>
            </a:solidFill>
          </p:spPr>
          <p:txBody>
            <a:bodyPr wrap="none" rtlCol="0">
              <a:spAutoFit/>
            </a:bodyPr>
            <a:lstStyle/>
            <a:p>
              <a:pPr fontAlgn="auto">
                <a:spcBef>
                  <a:spcPts val="0"/>
                </a:spcBef>
                <a:spcAft>
                  <a:spcPts val="0"/>
                </a:spcAft>
                <a:defRPr/>
              </a:pPr>
              <a:r>
                <a:rPr lang="en-US" altLang="ja-JP" sz="1200" b="1" kern="0" dirty="0" smtClean="0">
                  <a:solidFill>
                    <a:srgbClr val="FF0000"/>
                  </a:solidFill>
                </a:rPr>
                <a:t>QC1RP</a:t>
              </a:r>
              <a:endParaRPr lang="ja-JP" altLang="en-US" sz="1200" b="1" kern="0" dirty="0">
                <a:solidFill>
                  <a:srgbClr val="FF0000"/>
                </a:solidFill>
              </a:endParaRPr>
            </a:p>
          </p:txBody>
        </p:sp>
        <p:cxnSp>
          <p:nvCxnSpPr>
            <p:cNvPr id="24" name="直線コネクタ 23"/>
            <p:cNvCxnSpPr/>
            <p:nvPr/>
          </p:nvCxnSpPr>
          <p:spPr>
            <a:xfrm rot="5400000" flipH="1" flipV="1">
              <a:off x="5220357" y="3240995"/>
              <a:ext cx="285752" cy="214314"/>
            </a:xfrm>
            <a:prstGeom prst="line">
              <a:avLst/>
            </a:prstGeom>
            <a:noFill/>
            <a:ln w="9525" cap="flat" cmpd="sng" algn="ctr">
              <a:solidFill>
                <a:srgbClr val="FF0000"/>
              </a:solidFill>
              <a:prstDash val="solid"/>
              <a:tailEnd type="oval"/>
            </a:ln>
            <a:effectLst/>
          </p:spPr>
        </p:cxnSp>
        <p:sp>
          <p:nvSpPr>
            <p:cNvPr id="25" name="テキスト ボックス 24"/>
            <p:cNvSpPr txBox="1"/>
            <p:nvPr/>
          </p:nvSpPr>
          <p:spPr>
            <a:xfrm>
              <a:off x="6156176" y="2341180"/>
              <a:ext cx="607859" cy="276999"/>
            </a:xfrm>
            <a:prstGeom prst="rect">
              <a:avLst/>
            </a:prstGeom>
            <a:solidFill>
              <a:sysClr val="window" lastClr="FFFFFF"/>
            </a:solidFill>
          </p:spPr>
          <p:txBody>
            <a:bodyPr wrap="none" rtlCol="0">
              <a:spAutoFit/>
            </a:bodyPr>
            <a:lstStyle/>
            <a:p>
              <a:pPr fontAlgn="auto">
                <a:spcBef>
                  <a:spcPts val="0"/>
                </a:spcBef>
                <a:spcAft>
                  <a:spcPts val="0"/>
                </a:spcAft>
                <a:defRPr/>
              </a:pPr>
              <a:r>
                <a:rPr lang="en-US" altLang="ja-JP" sz="1200" b="1" kern="0" dirty="0" smtClean="0">
                  <a:solidFill>
                    <a:srgbClr val="0000FF"/>
                  </a:solidFill>
                </a:rPr>
                <a:t>QC1RE</a:t>
              </a:r>
              <a:endParaRPr lang="ja-JP" altLang="en-US" sz="1200" b="1" kern="0" dirty="0">
                <a:solidFill>
                  <a:srgbClr val="0000FF"/>
                </a:solidFill>
              </a:endParaRPr>
            </a:p>
          </p:txBody>
        </p:sp>
        <p:cxnSp>
          <p:nvCxnSpPr>
            <p:cNvPr id="26" name="直線コネクタ 25"/>
            <p:cNvCxnSpPr/>
            <p:nvPr/>
          </p:nvCxnSpPr>
          <p:spPr>
            <a:xfrm rot="5400000">
              <a:off x="6067439" y="2656631"/>
              <a:ext cx="476196" cy="133327"/>
            </a:xfrm>
            <a:prstGeom prst="line">
              <a:avLst/>
            </a:prstGeom>
            <a:noFill/>
            <a:ln w="9525" cap="flat" cmpd="sng" algn="ctr">
              <a:solidFill>
                <a:srgbClr val="FF0000"/>
              </a:solidFill>
              <a:prstDash val="solid"/>
              <a:tailEnd type="oval"/>
            </a:ln>
            <a:effectLst/>
          </p:spPr>
        </p:cxnSp>
        <p:sp>
          <p:nvSpPr>
            <p:cNvPr id="27" name="テキスト ボックス 26"/>
            <p:cNvSpPr txBox="1"/>
            <p:nvPr/>
          </p:nvSpPr>
          <p:spPr>
            <a:xfrm>
              <a:off x="6941252" y="3720365"/>
              <a:ext cx="619080" cy="276999"/>
            </a:xfrm>
            <a:prstGeom prst="rect">
              <a:avLst/>
            </a:prstGeom>
            <a:solidFill>
              <a:sysClr val="window" lastClr="FFFFFF"/>
            </a:solidFill>
          </p:spPr>
          <p:txBody>
            <a:bodyPr wrap="none" rtlCol="0">
              <a:spAutoFit/>
            </a:bodyPr>
            <a:lstStyle/>
            <a:p>
              <a:pPr fontAlgn="auto">
                <a:spcBef>
                  <a:spcPts val="0"/>
                </a:spcBef>
                <a:spcAft>
                  <a:spcPts val="0"/>
                </a:spcAft>
                <a:defRPr/>
              </a:pPr>
              <a:r>
                <a:rPr lang="en-US" altLang="ja-JP" sz="1200" b="1" kern="0" dirty="0" smtClean="0">
                  <a:solidFill>
                    <a:srgbClr val="FF0000"/>
                  </a:solidFill>
                </a:rPr>
                <a:t>QC2RP</a:t>
              </a:r>
              <a:endParaRPr lang="ja-JP" altLang="en-US" sz="1200" b="1" kern="0" dirty="0">
                <a:solidFill>
                  <a:srgbClr val="FF0000"/>
                </a:solidFill>
              </a:endParaRPr>
            </a:p>
          </p:txBody>
        </p:sp>
        <p:cxnSp>
          <p:nvCxnSpPr>
            <p:cNvPr id="28" name="直線コネクタ 27"/>
            <p:cNvCxnSpPr/>
            <p:nvPr/>
          </p:nvCxnSpPr>
          <p:spPr>
            <a:xfrm rot="16200000" flipV="1">
              <a:off x="6760662" y="3431763"/>
              <a:ext cx="504056" cy="217164"/>
            </a:xfrm>
            <a:prstGeom prst="line">
              <a:avLst/>
            </a:prstGeom>
            <a:noFill/>
            <a:ln w="9525" cap="flat" cmpd="sng" algn="ctr">
              <a:solidFill>
                <a:srgbClr val="FF0000"/>
              </a:solidFill>
              <a:prstDash val="solid"/>
              <a:tailEnd type="oval"/>
            </a:ln>
            <a:effectLst/>
          </p:spPr>
        </p:cxnSp>
        <p:sp>
          <p:nvSpPr>
            <p:cNvPr id="29" name="テキスト ボックス 28"/>
            <p:cNvSpPr txBox="1"/>
            <p:nvPr/>
          </p:nvSpPr>
          <p:spPr>
            <a:xfrm>
              <a:off x="7813376" y="2269172"/>
              <a:ext cx="607859" cy="276999"/>
            </a:xfrm>
            <a:prstGeom prst="rect">
              <a:avLst/>
            </a:prstGeom>
            <a:solidFill>
              <a:sysClr val="window" lastClr="FFFFFF"/>
            </a:solidFill>
          </p:spPr>
          <p:txBody>
            <a:bodyPr wrap="none" rtlCol="0">
              <a:spAutoFit/>
            </a:bodyPr>
            <a:lstStyle/>
            <a:p>
              <a:pPr fontAlgn="auto">
                <a:spcBef>
                  <a:spcPts val="0"/>
                </a:spcBef>
                <a:spcAft>
                  <a:spcPts val="0"/>
                </a:spcAft>
                <a:defRPr/>
              </a:pPr>
              <a:r>
                <a:rPr lang="en-US" altLang="ja-JP" sz="1200" b="1" kern="0" dirty="0" smtClean="0">
                  <a:solidFill>
                    <a:srgbClr val="0000FF"/>
                  </a:solidFill>
                </a:rPr>
                <a:t>QC2RE</a:t>
              </a:r>
              <a:endParaRPr lang="ja-JP" altLang="en-US" sz="1200" b="1" kern="0" dirty="0">
                <a:solidFill>
                  <a:srgbClr val="0000FF"/>
                </a:solidFill>
              </a:endParaRPr>
            </a:p>
          </p:txBody>
        </p:sp>
        <p:cxnSp>
          <p:nvCxnSpPr>
            <p:cNvPr id="30" name="直線コネクタ 29"/>
            <p:cNvCxnSpPr/>
            <p:nvPr/>
          </p:nvCxnSpPr>
          <p:spPr>
            <a:xfrm rot="5400000">
              <a:off x="7881394" y="2616578"/>
              <a:ext cx="412668" cy="44648"/>
            </a:xfrm>
            <a:prstGeom prst="line">
              <a:avLst/>
            </a:prstGeom>
            <a:noFill/>
            <a:ln w="9525" cap="flat" cmpd="sng" algn="ctr">
              <a:solidFill>
                <a:srgbClr val="FF0000"/>
              </a:solidFill>
              <a:prstDash val="solid"/>
              <a:tailEnd type="oval"/>
            </a:ln>
            <a:effectLst/>
          </p:spPr>
        </p:cxnSp>
        <p:sp>
          <p:nvSpPr>
            <p:cNvPr id="31" name="テキスト ボックス 30"/>
            <p:cNvSpPr txBox="1"/>
            <p:nvPr/>
          </p:nvSpPr>
          <p:spPr>
            <a:xfrm>
              <a:off x="7848364" y="3637324"/>
              <a:ext cx="516616" cy="276999"/>
            </a:xfrm>
            <a:prstGeom prst="rect">
              <a:avLst/>
            </a:prstGeom>
            <a:noFill/>
          </p:spPr>
          <p:txBody>
            <a:bodyPr wrap="none" rtlCol="0">
              <a:spAutoFit/>
            </a:bodyPr>
            <a:lstStyle/>
            <a:p>
              <a:pPr fontAlgn="auto">
                <a:spcBef>
                  <a:spcPts val="0"/>
                </a:spcBef>
                <a:spcAft>
                  <a:spcPts val="0"/>
                </a:spcAft>
                <a:defRPr/>
              </a:pPr>
              <a:r>
                <a:rPr lang="en-US" altLang="ja-JP" sz="1200" b="1" kern="0" dirty="0" smtClean="0">
                  <a:solidFill>
                    <a:srgbClr val="00B050"/>
                  </a:solidFill>
                </a:rPr>
                <a:t>IRON</a:t>
              </a:r>
              <a:endParaRPr lang="ja-JP" altLang="en-US" sz="1200" b="1" kern="0" dirty="0">
                <a:solidFill>
                  <a:srgbClr val="00B050"/>
                </a:solidFill>
              </a:endParaRPr>
            </a:p>
          </p:txBody>
        </p:sp>
        <p:cxnSp>
          <p:nvCxnSpPr>
            <p:cNvPr id="32" name="直線コネクタ 31"/>
            <p:cNvCxnSpPr>
              <a:stCxn id="31" idx="0"/>
            </p:cNvCxnSpPr>
            <p:nvPr/>
          </p:nvCxnSpPr>
          <p:spPr>
            <a:xfrm rot="5400000" flipH="1" flipV="1">
              <a:off x="7869506" y="3370434"/>
              <a:ext cx="504056" cy="29724"/>
            </a:xfrm>
            <a:prstGeom prst="line">
              <a:avLst/>
            </a:prstGeom>
            <a:noFill/>
            <a:ln w="9525" cap="flat" cmpd="sng" algn="ctr">
              <a:solidFill>
                <a:srgbClr val="00B050"/>
              </a:solidFill>
              <a:prstDash val="solid"/>
              <a:tailEnd type="oval"/>
            </a:ln>
            <a:effectLst/>
          </p:spPr>
        </p:cxnSp>
        <p:sp>
          <p:nvSpPr>
            <p:cNvPr id="33" name="テキスト ボックス 32"/>
            <p:cNvSpPr txBox="1"/>
            <p:nvPr/>
          </p:nvSpPr>
          <p:spPr>
            <a:xfrm>
              <a:off x="1403648" y="3648357"/>
              <a:ext cx="516616" cy="276999"/>
            </a:xfrm>
            <a:prstGeom prst="rect">
              <a:avLst/>
            </a:prstGeom>
            <a:noFill/>
          </p:spPr>
          <p:txBody>
            <a:bodyPr wrap="none" rtlCol="0">
              <a:spAutoFit/>
            </a:bodyPr>
            <a:lstStyle/>
            <a:p>
              <a:pPr fontAlgn="auto">
                <a:spcBef>
                  <a:spcPts val="0"/>
                </a:spcBef>
                <a:spcAft>
                  <a:spcPts val="0"/>
                </a:spcAft>
                <a:defRPr/>
              </a:pPr>
              <a:r>
                <a:rPr lang="en-US" altLang="ja-JP" sz="1200" b="1" kern="0" dirty="0" smtClean="0">
                  <a:solidFill>
                    <a:srgbClr val="00B050"/>
                  </a:solidFill>
                </a:rPr>
                <a:t>IRON</a:t>
              </a:r>
              <a:endParaRPr lang="ja-JP" altLang="en-US" sz="1200" b="1" kern="0" dirty="0">
                <a:solidFill>
                  <a:srgbClr val="00B050"/>
                </a:solidFill>
              </a:endParaRPr>
            </a:p>
          </p:txBody>
        </p:sp>
        <p:cxnSp>
          <p:nvCxnSpPr>
            <p:cNvPr id="34" name="直線コネクタ 33"/>
            <p:cNvCxnSpPr/>
            <p:nvPr/>
          </p:nvCxnSpPr>
          <p:spPr>
            <a:xfrm rot="5400000" flipH="1" flipV="1">
              <a:off x="1568806" y="3453475"/>
              <a:ext cx="432048" cy="173740"/>
            </a:xfrm>
            <a:prstGeom prst="line">
              <a:avLst/>
            </a:prstGeom>
            <a:noFill/>
            <a:ln w="9525" cap="flat" cmpd="sng" algn="ctr">
              <a:solidFill>
                <a:srgbClr val="00B050"/>
              </a:solidFill>
              <a:prstDash val="solid"/>
              <a:tailEnd type="oval"/>
            </a:ln>
            <a:effectLst/>
          </p:spPr>
        </p:cxnSp>
        <p:sp>
          <p:nvSpPr>
            <p:cNvPr id="35" name="テキスト ボックス 34"/>
            <p:cNvSpPr txBox="1"/>
            <p:nvPr/>
          </p:nvSpPr>
          <p:spPr>
            <a:xfrm>
              <a:off x="971600" y="3648357"/>
              <a:ext cx="516616" cy="276999"/>
            </a:xfrm>
            <a:prstGeom prst="rect">
              <a:avLst/>
            </a:prstGeom>
            <a:noFill/>
          </p:spPr>
          <p:txBody>
            <a:bodyPr wrap="none" rtlCol="0">
              <a:spAutoFit/>
            </a:bodyPr>
            <a:lstStyle/>
            <a:p>
              <a:pPr fontAlgn="auto">
                <a:spcBef>
                  <a:spcPts val="0"/>
                </a:spcBef>
                <a:spcAft>
                  <a:spcPts val="0"/>
                </a:spcAft>
                <a:defRPr/>
              </a:pPr>
              <a:r>
                <a:rPr lang="en-US" altLang="ja-JP" sz="1200" b="1" kern="0" dirty="0" smtClean="0">
                  <a:solidFill>
                    <a:srgbClr val="00B050"/>
                  </a:solidFill>
                </a:rPr>
                <a:t>IRON</a:t>
              </a:r>
              <a:endParaRPr lang="ja-JP" altLang="en-US" sz="1200" b="1" kern="0" dirty="0">
                <a:solidFill>
                  <a:srgbClr val="00B050"/>
                </a:solidFill>
              </a:endParaRPr>
            </a:p>
          </p:txBody>
        </p:sp>
        <p:cxnSp>
          <p:nvCxnSpPr>
            <p:cNvPr id="36" name="直線コネクタ 35"/>
            <p:cNvCxnSpPr/>
            <p:nvPr/>
          </p:nvCxnSpPr>
          <p:spPr>
            <a:xfrm rot="16200000" flipV="1">
              <a:off x="935596" y="3540345"/>
              <a:ext cx="360040" cy="72008"/>
            </a:xfrm>
            <a:prstGeom prst="line">
              <a:avLst/>
            </a:prstGeom>
            <a:noFill/>
            <a:ln w="9525" cap="flat" cmpd="sng" algn="ctr">
              <a:solidFill>
                <a:srgbClr val="00B050"/>
              </a:solidFill>
              <a:prstDash val="solid"/>
              <a:tailEnd type="oval"/>
            </a:ln>
            <a:effectLst/>
          </p:spPr>
        </p:cxnSp>
      </p:grpSp>
      <p:sp>
        <p:nvSpPr>
          <p:cNvPr id="2" name="タイトル 1"/>
          <p:cNvSpPr>
            <a:spLocks noGrp="1"/>
          </p:cNvSpPr>
          <p:nvPr>
            <p:ph type="title"/>
          </p:nvPr>
        </p:nvSpPr>
        <p:spPr/>
        <p:txBody>
          <a:bodyPr>
            <a:normAutofit/>
          </a:bodyPr>
          <a:lstStyle/>
          <a:p>
            <a:r>
              <a:rPr kumimoji="1" lang="en-US" altLang="ja-JP" dirty="0" smtClean="0"/>
              <a:t>Final focusing magnets</a:t>
            </a:r>
            <a:endParaRPr kumimoji="1" lang="ja-JP" altLang="en-US" dirty="0"/>
          </a:p>
        </p:txBody>
      </p:sp>
      <p:sp>
        <p:nvSpPr>
          <p:cNvPr id="4" name="スライド番号プレースホルダ 3"/>
          <p:cNvSpPr>
            <a:spLocks noGrp="1"/>
          </p:cNvSpPr>
          <p:nvPr>
            <p:ph type="sldNum" sz="quarter" idx="12"/>
          </p:nvPr>
        </p:nvSpPr>
        <p:spPr>
          <a:xfrm>
            <a:off x="8245520" y="6424635"/>
            <a:ext cx="762000" cy="365125"/>
          </a:xfrm>
        </p:spPr>
        <p:txBody>
          <a:bodyPr/>
          <a:lstStyle/>
          <a:p>
            <a:fld id="{5E3EFAAC-6AC9-4CDC-B598-9EC5C0D2FA03}" type="slidenum">
              <a:rPr kumimoji="1" lang="ja-JP" altLang="en-US" smtClean="0"/>
              <a:pPr/>
              <a:t>57</a:t>
            </a:fld>
            <a:endParaRPr kumimoji="1" lang="ja-JP" altLang="en-US" dirty="0"/>
          </a:p>
        </p:txBody>
      </p:sp>
      <p:grpSp>
        <p:nvGrpSpPr>
          <p:cNvPr id="14" name="グループ化 13"/>
          <p:cNvGrpSpPr/>
          <p:nvPr/>
        </p:nvGrpSpPr>
        <p:grpSpPr>
          <a:xfrm>
            <a:off x="1415143" y="1122423"/>
            <a:ext cx="6124663" cy="3314689"/>
            <a:chOff x="0" y="1187737"/>
            <a:chExt cx="6124663" cy="4080950"/>
          </a:xfrm>
        </p:grpSpPr>
        <p:pic>
          <p:nvPicPr>
            <p:cNvPr id="1026" name="Picture 2"/>
            <p:cNvPicPr>
              <a:picLocks noChangeAspect="1" noChangeArrowheads="1"/>
            </p:cNvPicPr>
            <p:nvPr/>
          </p:nvPicPr>
          <p:blipFill>
            <a:blip r:embed="rId4" cstate="print"/>
            <a:srcRect/>
            <a:stretch>
              <a:fillRect/>
            </a:stretch>
          </p:blipFill>
          <p:spPr bwMode="auto">
            <a:xfrm>
              <a:off x="0" y="1187737"/>
              <a:ext cx="6124663" cy="4080950"/>
            </a:xfrm>
            <a:prstGeom prst="rect">
              <a:avLst/>
            </a:prstGeom>
            <a:noFill/>
            <a:ln w="9525">
              <a:noFill/>
              <a:miter lim="800000"/>
              <a:headEnd/>
              <a:tailEnd/>
            </a:ln>
          </p:spPr>
        </p:pic>
        <p:sp>
          <p:nvSpPr>
            <p:cNvPr id="6" name="テキスト ボックス 5"/>
            <p:cNvSpPr txBox="1"/>
            <p:nvPr/>
          </p:nvSpPr>
          <p:spPr>
            <a:xfrm>
              <a:off x="2732304" y="2482487"/>
              <a:ext cx="628650" cy="400110"/>
            </a:xfrm>
            <a:prstGeom prst="rect">
              <a:avLst/>
            </a:prstGeom>
            <a:solidFill>
              <a:schemeClr val="bg1"/>
            </a:solidFill>
          </p:spPr>
          <p:txBody>
            <a:bodyPr wrap="square" rtlCol="0">
              <a:spAutoFit/>
            </a:bodyPr>
            <a:lstStyle/>
            <a:p>
              <a:pPr algn="ctr"/>
              <a:r>
                <a:rPr kumimoji="1" lang="en-US" altLang="ja-JP" sz="2000" dirty="0" smtClean="0"/>
                <a:t>IP</a:t>
              </a:r>
              <a:endParaRPr kumimoji="1" lang="ja-JP" altLang="en-US" sz="2000" dirty="0"/>
            </a:p>
          </p:txBody>
        </p:sp>
        <p:sp>
          <p:nvSpPr>
            <p:cNvPr id="7" name="テキスト ボックス 6"/>
            <p:cNvSpPr txBox="1"/>
            <p:nvPr/>
          </p:nvSpPr>
          <p:spPr>
            <a:xfrm>
              <a:off x="2732848" y="4618264"/>
              <a:ext cx="662940" cy="400110"/>
            </a:xfrm>
            <a:prstGeom prst="rect">
              <a:avLst/>
            </a:prstGeom>
            <a:solidFill>
              <a:schemeClr val="bg1"/>
            </a:solidFill>
          </p:spPr>
          <p:txBody>
            <a:bodyPr wrap="square" rtlCol="0">
              <a:spAutoFit/>
            </a:bodyPr>
            <a:lstStyle/>
            <a:p>
              <a:pPr algn="ctr"/>
              <a:r>
                <a:rPr kumimoji="1" lang="en-US" altLang="ja-JP" sz="2000" dirty="0" smtClean="0"/>
                <a:t>IP</a:t>
              </a:r>
              <a:endParaRPr kumimoji="1" lang="ja-JP" altLang="en-US" sz="2000" dirty="0"/>
            </a:p>
          </p:txBody>
        </p:sp>
        <p:sp>
          <p:nvSpPr>
            <p:cNvPr id="8" name="テキスト ボックス 7"/>
            <p:cNvSpPr txBox="1"/>
            <p:nvPr/>
          </p:nvSpPr>
          <p:spPr>
            <a:xfrm>
              <a:off x="2634331" y="3498669"/>
              <a:ext cx="1187631" cy="369332"/>
            </a:xfrm>
            <a:prstGeom prst="rect">
              <a:avLst/>
            </a:prstGeom>
            <a:solidFill>
              <a:schemeClr val="bg1"/>
            </a:solidFill>
          </p:spPr>
          <p:txBody>
            <a:bodyPr wrap="square" rtlCol="0">
              <a:spAutoFit/>
            </a:bodyPr>
            <a:lstStyle/>
            <a:p>
              <a:pPr marL="0" lvl="1" algn="r"/>
              <a:r>
                <a:rPr kumimoji="1" lang="en-US" altLang="ja-JP" sz="1600" dirty="0" smtClean="0">
                  <a:latin typeface="Symbol" pitchFamily="18" charset="2"/>
                </a:rPr>
                <a:t>q</a:t>
              </a:r>
              <a:r>
                <a:rPr kumimoji="1" lang="en-US" altLang="ja-JP" sz="1600" b="1" dirty="0" smtClean="0">
                  <a:latin typeface="Symbol" pitchFamily="18" charset="2"/>
                </a:rPr>
                <a:t> </a:t>
              </a:r>
              <a:r>
                <a:rPr lang="en-US" altLang="ja-JP" dirty="0" smtClean="0"/>
                <a:t>=83mrad</a:t>
              </a:r>
              <a:endParaRPr kumimoji="1" lang="ja-JP" altLang="en-US" sz="1600" b="1" dirty="0">
                <a:latin typeface="Symbol" pitchFamily="18" charset="2"/>
              </a:endParaRPr>
            </a:p>
          </p:txBody>
        </p:sp>
        <p:sp>
          <p:nvSpPr>
            <p:cNvPr id="9" name="テキスト ボックス 8"/>
            <p:cNvSpPr txBox="1"/>
            <p:nvPr/>
          </p:nvSpPr>
          <p:spPr>
            <a:xfrm>
              <a:off x="2383961" y="1621970"/>
              <a:ext cx="1299754" cy="369332"/>
            </a:xfrm>
            <a:prstGeom prst="rect">
              <a:avLst/>
            </a:prstGeom>
            <a:solidFill>
              <a:schemeClr val="bg1"/>
            </a:solidFill>
          </p:spPr>
          <p:txBody>
            <a:bodyPr wrap="square" rtlCol="0">
              <a:spAutoFit/>
            </a:bodyPr>
            <a:lstStyle/>
            <a:p>
              <a:pPr marL="0" lvl="1" algn="r"/>
              <a:r>
                <a:rPr kumimoji="1" lang="en-US" altLang="ja-JP" sz="1600" dirty="0" smtClean="0">
                  <a:latin typeface="Symbol" pitchFamily="18" charset="2"/>
                </a:rPr>
                <a:t>q</a:t>
              </a:r>
              <a:r>
                <a:rPr kumimoji="1" lang="en-US" altLang="ja-JP" sz="1600" b="1" dirty="0" smtClean="0">
                  <a:latin typeface="Symbol" pitchFamily="18" charset="2"/>
                </a:rPr>
                <a:t> </a:t>
              </a:r>
              <a:r>
                <a:rPr lang="en-US" altLang="ja-JP" dirty="0" smtClean="0"/>
                <a:t>=22mrad</a:t>
              </a:r>
              <a:endParaRPr kumimoji="1" lang="ja-JP" altLang="en-US" sz="1600" b="1" dirty="0">
                <a:latin typeface="Symbol" pitchFamily="18" charset="2"/>
              </a:endParaRPr>
            </a:p>
          </p:txBody>
        </p:sp>
      </p:grpSp>
      <p:sp>
        <p:nvSpPr>
          <p:cNvPr id="18" name="テキスト ボックス 17"/>
          <p:cNvSpPr txBox="1"/>
          <p:nvPr/>
        </p:nvSpPr>
        <p:spPr>
          <a:xfrm>
            <a:off x="1403648" y="5869721"/>
            <a:ext cx="6204857"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buFont typeface="Arial" pitchFamily="34" charset="0"/>
              <a:buChar char="•"/>
            </a:pPr>
            <a:r>
              <a:rPr lang="en-US" altLang="ja-JP" sz="2000" dirty="0" smtClean="0"/>
              <a:t> Larger crossing angle </a:t>
            </a:r>
            <a:r>
              <a:rPr lang="en-US" altLang="ja-JP" sz="2000" dirty="0" smtClean="0">
                <a:latin typeface="Symbol" pitchFamily="18" charset="2"/>
              </a:rPr>
              <a:t>q </a:t>
            </a:r>
          </a:p>
          <a:p>
            <a:pPr>
              <a:buFont typeface="Arial" pitchFamily="34" charset="0"/>
              <a:buChar char="•"/>
            </a:pPr>
            <a:r>
              <a:rPr kumimoji="1" lang="en-US" altLang="ja-JP" sz="2000" dirty="0" smtClean="0"/>
              <a:t> Final Q for each </a:t>
            </a:r>
            <a:r>
              <a:rPr lang="en-US" altLang="ja-JP" sz="2000" dirty="0" smtClean="0"/>
              <a:t>r</a:t>
            </a:r>
            <a:r>
              <a:rPr kumimoji="1" lang="en-US" altLang="ja-JP" sz="2000" dirty="0" smtClean="0"/>
              <a:t>ing</a:t>
            </a:r>
            <a:r>
              <a:rPr lang="en-US" altLang="ja-JP" sz="2000" dirty="0" smtClean="0">
                <a:sym typeface="Wingdings" pitchFamily="2" charset="2"/>
              </a:rPr>
              <a:t></a:t>
            </a:r>
            <a:r>
              <a:rPr lang="en-US" altLang="ja-JP" sz="2000" dirty="0" smtClean="0"/>
              <a:t> more flexible optics design</a:t>
            </a:r>
          </a:p>
          <a:p>
            <a:pPr>
              <a:buFont typeface="Arial" pitchFamily="34" charset="0"/>
              <a:buChar char="•"/>
            </a:pPr>
            <a:r>
              <a:rPr lang="en-US" altLang="ja-JP" sz="2000" dirty="0" smtClean="0"/>
              <a:t> No bend near IP</a:t>
            </a:r>
            <a:r>
              <a:rPr lang="en-US" altLang="ja-JP" sz="2000" dirty="0" smtClean="0">
                <a:sym typeface="Wingdings" pitchFamily="2" charset="2"/>
              </a:rPr>
              <a:t></a:t>
            </a:r>
            <a:r>
              <a:rPr lang="en-US" altLang="ja-JP" sz="2000" dirty="0" smtClean="0"/>
              <a:t> less emittance, less background</a:t>
            </a:r>
          </a:p>
        </p:txBody>
      </p:sp>
    </p:spTree>
    <p:extLst>
      <p:ext uri="{BB962C8B-B14F-4D97-AF65-F5344CB8AC3E}">
        <p14:creationId xmlns:p14="http://schemas.microsoft.com/office/powerpoint/2010/main" val="17005755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Interaction region design</a:t>
            </a:r>
            <a:endParaRPr kumimoji="1" lang="ja-JP" altLang="en-US" dirty="0"/>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58</a:t>
            </a:fld>
            <a:endParaRPr kumimoji="1" lang="ja-JP" altLang="en-US" dirty="0"/>
          </a:p>
        </p:txBody>
      </p:sp>
      <p:pic>
        <p:nvPicPr>
          <p:cNvPr id="1026" name="Picture 2"/>
          <p:cNvPicPr>
            <a:picLocks noChangeAspect="1" noChangeArrowheads="1"/>
          </p:cNvPicPr>
          <p:nvPr/>
        </p:nvPicPr>
        <p:blipFill>
          <a:blip r:embed="rId2" cstate="print"/>
          <a:srcRect/>
          <a:stretch>
            <a:fillRect/>
          </a:stretch>
        </p:blipFill>
        <p:spPr bwMode="auto">
          <a:xfrm>
            <a:off x="611560" y="1549303"/>
            <a:ext cx="5089330" cy="5308697"/>
          </a:xfrm>
          <a:prstGeom prst="rect">
            <a:avLst/>
          </a:prstGeom>
          <a:noFill/>
          <a:ln w="9525">
            <a:noFill/>
            <a:miter lim="800000"/>
            <a:headEnd/>
            <a:tailEnd/>
          </a:ln>
        </p:spPr>
      </p:pic>
      <p:sp>
        <p:nvSpPr>
          <p:cNvPr id="7" name="テキスト ボックス 6"/>
          <p:cNvSpPr txBox="1"/>
          <p:nvPr/>
        </p:nvSpPr>
        <p:spPr>
          <a:xfrm>
            <a:off x="539552" y="1412776"/>
            <a:ext cx="72008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kumimoji="1" lang="en-US" altLang="ja-JP" dirty="0" smtClean="0"/>
              <a:t>Belle</a:t>
            </a:r>
            <a:endParaRPr kumimoji="1" lang="ja-JP" altLang="en-US" dirty="0"/>
          </a:p>
        </p:txBody>
      </p:sp>
      <p:sp>
        <p:nvSpPr>
          <p:cNvPr id="8" name="テキスト ボックス 7"/>
          <p:cNvSpPr txBox="1"/>
          <p:nvPr/>
        </p:nvSpPr>
        <p:spPr>
          <a:xfrm>
            <a:off x="539552" y="3861048"/>
            <a:ext cx="864096"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kumimoji="1" lang="en-US" altLang="ja-JP" dirty="0" smtClean="0"/>
              <a:t>Belle-II</a:t>
            </a:r>
            <a:endParaRPr kumimoji="1" lang="ja-JP" altLang="en-US" dirty="0"/>
          </a:p>
        </p:txBody>
      </p:sp>
      <p:sp>
        <p:nvSpPr>
          <p:cNvPr id="9" name="テキスト ボックス 8"/>
          <p:cNvSpPr txBox="1"/>
          <p:nvPr/>
        </p:nvSpPr>
        <p:spPr>
          <a:xfrm>
            <a:off x="5684776" y="2621090"/>
            <a:ext cx="3207704" cy="258532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ja-JP" dirty="0" smtClean="0"/>
              <a:t>&lt;</a:t>
            </a:r>
            <a:r>
              <a:rPr lang="en-US" altLang="ja-JP" dirty="0" smtClean="0"/>
              <a:t>Belle-II&gt;</a:t>
            </a:r>
            <a:endParaRPr lang="en-US" altLang="ja-JP" dirty="0" smtClean="0"/>
          </a:p>
          <a:p>
            <a:pPr>
              <a:buFont typeface="Arial" pitchFamily="34" charset="0"/>
              <a:buChar char="•"/>
            </a:pPr>
            <a:r>
              <a:rPr lang="ja-JP" altLang="en-US" dirty="0" smtClean="0"/>
              <a:t>  </a:t>
            </a:r>
            <a:r>
              <a:rPr lang="en-US" altLang="ja-JP" dirty="0" smtClean="0"/>
              <a:t>Smaller beam pipe radius</a:t>
            </a:r>
            <a:endParaRPr lang="en-US" altLang="ja-JP" dirty="0" smtClean="0"/>
          </a:p>
          <a:p>
            <a:r>
              <a:rPr kumimoji="1" lang="ja-JP" altLang="en-US" dirty="0" smtClean="0"/>
              <a:t>　</a:t>
            </a:r>
            <a:r>
              <a:rPr kumimoji="1" lang="ja-JP" altLang="en-US" dirty="0" smtClean="0"/>
              <a:t>（</a:t>
            </a:r>
            <a:r>
              <a:rPr kumimoji="1" lang="en-US" altLang="ja-JP" dirty="0" smtClean="0"/>
              <a:t>r=15mm</a:t>
            </a:r>
            <a:r>
              <a:rPr kumimoji="1" lang="ja-JP" altLang="en-US" dirty="0" smtClean="0"/>
              <a:t>⇒</a:t>
            </a:r>
            <a:r>
              <a:rPr kumimoji="1" lang="en-US" altLang="ja-JP" dirty="0" smtClean="0"/>
              <a:t>10mm</a:t>
            </a:r>
            <a:r>
              <a:rPr kumimoji="1" lang="ja-JP" altLang="en-US" dirty="0" smtClean="0"/>
              <a:t>）</a:t>
            </a:r>
            <a:endParaRPr kumimoji="1" lang="en-US" altLang="ja-JP" dirty="0" smtClean="0"/>
          </a:p>
          <a:p>
            <a:pPr>
              <a:buFont typeface="Arial" pitchFamily="34" charset="0"/>
              <a:buChar char="•"/>
            </a:pPr>
            <a:r>
              <a:rPr lang="en-US" altLang="ja-JP" dirty="0" smtClean="0"/>
              <a:t>  </a:t>
            </a:r>
            <a:r>
              <a:rPr lang="en-US" altLang="ja-JP" dirty="0" smtClean="0"/>
              <a:t>Wider beam crossing angle </a:t>
            </a:r>
          </a:p>
          <a:p>
            <a:r>
              <a:rPr lang="en-US" altLang="ja-JP" dirty="0" smtClean="0"/>
              <a:t>   </a:t>
            </a:r>
            <a:r>
              <a:rPr lang="ja-JP" altLang="en-US" dirty="0" smtClean="0"/>
              <a:t>（</a:t>
            </a:r>
            <a:r>
              <a:rPr lang="en-US" altLang="ja-JP" dirty="0" smtClean="0"/>
              <a:t>22mrad</a:t>
            </a:r>
            <a:r>
              <a:rPr lang="ja-JP" altLang="en-US" dirty="0" smtClean="0"/>
              <a:t>⇒</a:t>
            </a:r>
            <a:r>
              <a:rPr lang="en-US" altLang="ja-JP" dirty="0" smtClean="0"/>
              <a:t>83mrad</a:t>
            </a:r>
            <a:r>
              <a:rPr lang="ja-JP" altLang="en-US" dirty="0" smtClean="0"/>
              <a:t>）</a:t>
            </a:r>
            <a:endParaRPr lang="en-US" altLang="ja-JP" dirty="0" smtClean="0"/>
          </a:p>
          <a:p>
            <a:pPr>
              <a:buFont typeface="Arial" pitchFamily="34" charset="0"/>
              <a:buChar char="•"/>
            </a:pPr>
            <a:r>
              <a:rPr lang="ja-JP" altLang="en-US" dirty="0" smtClean="0"/>
              <a:t> </a:t>
            </a:r>
            <a:r>
              <a:rPr lang="en-US" altLang="ja-JP" dirty="0" smtClean="0"/>
              <a:t>Pipe crotch starts from closer to IP, complicated structure </a:t>
            </a:r>
          </a:p>
          <a:p>
            <a:pPr>
              <a:buFont typeface="Arial" pitchFamily="34" charset="0"/>
              <a:buChar char="•"/>
            </a:pPr>
            <a:r>
              <a:rPr lang="en-US" altLang="ja-JP" dirty="0" smtClean="0"/>
              <a:t> New detector: PXD</a:t>
            </a:r>
          </a:p>
          <a:p>
            <a:r>
              <a:rPr lang="ja-JP" altLang="en-US" dirty="0" smtClean="0"/>
              <a:t>　</a:t>
            </a:r>
            <a:r>
              <a:rPr lang="ja-JP" altLang="en-US" dirty="0" smtClean="0"/>
              <a:t>（</a:t>
            </a:r>
            <a:r>
              <a:rPr lang="en-US" altLang="ja-JP" dirty="0" smtClean="0"/>
              <a:t>more </a:t>
            </a:r>
            <a:r>
              <a:rPr lang="en-US" altLang="ja-JP" dirty="0" err="1" smtClean="0"/>
              <a:t>cables&amp;pipes</a:t>
            </a:r>
            <a:r>
              <a:rPr lang="ja-JP" altLang="en-US" dirty="0" smtClean="0"/>
              <a:t>）</a:t>
            </a:r>
            <a:endParaRPr lang="en-US" altLang="ja-JP" dirty="0" smtClean="0"/>
          </a:p>
        </p:txBody>
      </p:sp>
      <p:pic>
        <p:nvPicPr>
          <p:cNvPr id="10" name="Picture 8" descr="Bdet"/>
          <p:cNvPicPr>
            <a:picLocks noChangeAspect="1" noChangeArrowheads="1"/>
          </p:cNvPicPr>
          <p:nvPr/>
        </p:nvPicPr>
        <p:blipFill>
          <a:blip r:embed="rId3" cstate="print">
            <a:extLst>
              <a:ext uri="{28A0092B-C50C-407E-A947-70E740481C1C}">
                <a14:useLocalDpi xmlns:a14="http://schemas.microsoft.com/office/drawing/2010/main" val="0"/>
              </a:ext>
            </a:extLst>
          </a:blip>
          <a:srcRect l="39720" r="13467"/>
          <a:stretch>
            <a:fillRect/>
          </a:stretch>
        </p:blipFill>
        <p:spPr bwMode="auto">
          <a:xfrm>
            <a:off x="1990598" y="1196752"/>
            <a:ext cx="2376264" cy="1176792"/>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2411760" y="1589314"/>
            <a:ext cx="331440" cy="183502"/>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p:cNvCxnSpPr/>
          <p:nvPr/>
        </p:nvCxnSpPr>
        <p:spPr>
          <a:xfrm rot="5400000">
            <a:off x="3456214" y="2803072"/>
            <a:ext cx="1709058"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7942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PXD cables &amp; pipes</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454"/>
          <a:stretch/>
        </p:blipFill>
        <p:spPr bwMode="auto">
          <a:xfrm>
            <a:off x="467544" y="1277007"/>
            <a:ext cx="8010525" cy="555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76105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1" descr="ringanimation2S"/>
          <p:cNvPicPr>
            <a:picLocks noChangeAspect="1" noChangeArrowheads="1"/>
          </p:cNvPicPr>
          <p:nvPr/>
        </p:nvPicPr>
        <p:blipFill>
          <a:blip r:embed="rId3" cstate="print"/>
          <a:srcRect/>
          <a:stretch>
            <a:fillRect/>
          </a:stretch>
        </p:blipFill>
        <p:spPr bwMode="auto">
          <a:xfrm>
            <a:off x="6876256" y="1340768"/>
            <a:ext cx="1800225" cy="2152650"/>
          </a:xfrm>
          <a:prstGeom prst="rect">
            <a:avLst/>
          </a:prstGeom>
          <a:noFill/>
          <a:ln w="9525">
            <a:noFill/>
            <a:miter lim="800000"/>
            <a:headEnd/>
            <a:tailEnd/>
          </a:ln>
        </p:spPr>
      </p:pic>
      <p:sp>
        <p:nvSpPr>
          <p:cNvPr id="46084" name="Rectangle 2"/>
          <p:cNvSpPr>
            <a:spLocks noGrp="1" noChangeArrowheads="1"/>
          </p:cNvSpPr>
          <p:nvPr>
            <p:ph type="title"/>
          </p:nvPr>
        </p:nvSpPr>
        <p:spPr/>
        <p:txBody>
          <a:bodyPr/>
          <a:lstStyle/>
          <a:p>
            <a:r>
              <a:rPr lang="en-US" altLang="ja-JP" dirty="0"/>
              <a:t>KEKB tunnel </a:t>
            </a:r>
            <a:r>
              <a:rPr lang="en-US" altLang="ja-JP" dirty="0" smtClean="0"/>
              <a:t>tour</a:t>
            </a:r>
            <a:r>
              <a:rPr lang="en-US" altLang="ja-JP" dirty="0"/>
              <a:t>: LINAC</a:t>
            </a:r>
            <a:r>
              <a:rPr lang="ja-JP" altLang="en-US" dirty="0" smtClean="0"/>
              <a:t>（</a:t>
            </a:r>
            <a:r>
              <a:rPr lang="en-US" altLang="ja-JP" dirty="0" smtClean="0"/>
              <a:t>I</a:t>
            </a:r>
            <a:r>
              <a:rPr lang="en-US" altLang="ja-JP" dirty="0" smtClean="0"/>
              <a:t>njector</a:t>
            </a:r>
            <a:r>
              <a:rPr lang="ja-JP" altLang="en-US" dirty="0" smtClean="0"/>
              <a:t>）</a:t>
            </a:r>
            <a:endParaRPr lang="ja-JP" altLang="en-US" dirty="0" smtClean="0"/>
          </a:p>
        </p:txBody>
      </p:sp>
      <p:pic>
        <p:nvPicPr>
          <p:cNvPr id="46085" name="Picture 4" descr="Linac-SY3"/>
          <p:cNvPicPr>
            <a:picLocks noGrp="1" noChangeAspect="1" noChangeArrowheads="1"/>
          </p:cNvPicPr>
          <p:nvPr>
            <p:ph sz="half" idx="4294967295"/>
          </p:nvPr>
        </p:nvPicPr>
        <p:blipFill>
          <a:blip r:embed="rId4" cstate="print"/>
          <a:srcRect/>
          <a:stretch>
            <a:fillRect/>
          </a:stretch>
        </p:blipFill>
        <p:spPr>
          <a:xfrm>
            <a:off x="4643438" y="3609975"/>
            <a:ext cx="4500562" cy="2987675"/>
          </a:xfrm>
        </p:spPr>
      </p:pic>
      <p:pic>
        <p:nvPicPr>
          <p:cNvPr id="46086" name="Picture 8" descr="IMG_0006"/>
          <p:cNvPicPr>
            <a:picLocks noGrp="1" noChangeAspect="1" noChangeArrowheads="1"/>
          </p:cNvPicPr>
          <p:nvPr>
            <p:ph sz="half" idx="4294967295"/>
          </p:nvPr>
        </p:nvPicPr>
        <p:blipFill>
          <a:blip r:embed="rId5" cstate="print"/>
          <a:srcRect/>
          <a:stretch>
            <a:fillRect/>
          </a:stretch>
        </p:blipFill>
        <p:spPr>
          <a:xfrm>
            <a:off x="0" y="1504950"/>
            <a:ext cx="4346575" cy="3260725"/>
          </a:xfrm>
        </p:spPr>
      </p:pic>
      <p:sp>
        <p:nvSpPr>
          <p:cNvPr id="46090" name="AutoShape 12"/>
          <p:cNvSpPr>
            <a:spLocks noChangeArrowheads="1"/>
          </p:cNvSpPr>
          <p:nvPr/>
        </p:nvSpPr>
        <p:spPr bwMode="auto">
          <a:xfrm>
            <a:off x="467544" y="5589240"/>
            <a:ext cx="3717319" cy="478954"/>
          </a:xfrm>
          <a:prstGeom prst="wedgeRoundRectCallout">
            <a:avLst>
              <a:gd name="adj1" fmla="val 67505"/>
              <a:gd name="adj2" fmla="val 19218"/>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r>
              <a:rPr lang="en-US" altLang="ja-JP" sz="2400" dirty="0" smtClean="0">
                <a:latin typeface="Calibri" pitchFamily="-112" charset="0"/>
              </a:rPr>
              <a:t>Branches at the end of LINAC</a:t>
            </a:r>
            <a:endParaRPr lang="ja-JP" altLang="en-US" sz="2400" dirty="0">
              <a:latin typeface="Calibri" pitchFamily="-112" charset="0"/>
            </a:endParaRPr>
          </a:p>
        </p:txBody>
      </p:sp>
      <p:sp>
        <p:nvSpPr>
          <p:cNvPr id="46089" name="Oval 12"/>
          <p:cNvSpPr>
            <a:spLocks noChangeArrowheads="1"/>
          </p:cNvSpPr>
          <p:nvPr/>
        </p:nvSpPr>
        <p:spPr bwMode="auto">
          <a:xfrm rot="-1631279">
            <a:off x="7503319" y="2463130"/>
            <a:ext cx="358775" cy="287338"/>
          </a:xfrm>
          <a:prstGeom prst="ellipse">
            <a:avLst/>
          </a:prstGeom>
          <a:noFill/>
          <a:ln w="28575">
            <a:solidFill>
              <a:srgbClr val="FF0080"/>
            </a:solidFill>
            <a:round/>
            <a:headEnd/>
            <a:tailEnd/>
          </a:ln>
        </p:spPr>
        <p:txBody>
          <a:bodyPr wrap="none" anchor="ctr"/>
          <a:lstStyle/>
          <a:p>
            <a:endParaRPr lang="ja-JP" altLang="en-US"/>
          </a:p>
        </p:txBody>
      </p:sp>
      <p:sp>
        <p:nvSpPr>
          <p:cNvPr id="46083" name="AutoShape 11"/>
          <p:cNvSpPr>
            <a:spLocks noChangeArrowheads="1"/>
          </p:cNvSpPr>
          <p:nvPr/>
        </p:nvSpPr>
        <p:spPr bwMode="auto">
          <a:xfrm>
            <a:off x="1835696" y="1700808"/>
            <a:ext cx="2729806" cy="450850"/>
          </a:xfrm>
          <a:prstGeom prst="wedgeRoundRectCallout">
            <a:avLst>
              <a:gd name="adj1" fmla="val -42782"/>
              <a:gd name="adj2" fmla="val 90616"/>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r>
              <a:rPr lang="en-US" altLang="ja-JP" sz="2400" dirty="0" smtClean="0">
                <a:latin typeface="Calibri" pitchFamily="-112" charset="0"/>
              </a:rPr>
              <a:t>500m linear tunnel</a:t>
            </a:r>
            <a:endParaRPr lang="ja-JP" altLang="en-US" sz="2400" dirty="0">
              <a:latin typeface="Calibri" pitchFamily="-112" charset="0"/>
            </a:endParaRPr>
          </a:p>
        </p:txBody>
      </p:sp>
    </p:spTree>
    <p:extLst>
      <p:ext uri="{BB962C8B-B14F-4D97-AF65-F5344CB8AC3E}">
        <p14:creationId xmlns:p14="http://schemas.microsoft.com/office/powerpoint/2010/main" val="3901988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7" descr="b_2007069_100r-R1.PNG"/>
          <p:cNvPicPr>
            <a:picLocks noChangeAspect="1"/>
          </p:cNvPicPr>
          <p:nvPr/>
        </p:nvPicPr>
        <p:blipFill>
          <a:blip r:embed="rId2" cstate="print"/>
          <a:srcRect l="8916" r="10568"/>
          <a:stretch>
            <a:fillRect/>
          </a:stretch>
        </p:blipFill>
        <p:spPr bwMode="auto">
          <a:xfrm>
            <a:off x="-1482426" y="3624491"/>
            <a:ext cx="9447621" cy="4238014"/>
          </a:xfrm>
          <a:prstGeom prst="rect">
            <a:avLst/>
          </a:prstGeom>
          <a:noFill/>
          <a:ln w="9525">
            <a:noFill/>
            <a:miter lim="800000"/>
            <a:headEnd/>
            <a:tailEnd/>
          </a:ln>
        </p:spPr>
      </p:pic>
      <p:sp>
        <p:nvSpPr>
          <p:cNvPr id="5" name="タイトル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smtClean="0"/>
              <a:t>IP beam pipe</a:t>
            </a:r>
            <a:endParaRPr lang="ja-JP" altLang="en-US" dirty="0"/>
          </a:p>
        </p:txBody>
      </p:sp>
      <p:pic>
        <p:nvPicPr>
          <p:cNvPr id="6" name="Picture 2"/>
          <p:cNvPicPr>
            <a:picLocks noChangeAspect="1" noChangeArrowheads="1"/>
          </p:cNvPicPr>
          <p:nvPr/>
        </p:nvPicPr>
        <p:blipFill>
          <a:blip r:embed="rId3" cstate="print"/>
          <a:srcRect t="24177" b="10369"/>
          <a:stretch>
            <a:fillRect/>
          </a:stretch>
        </p:blipFill>
        <p:spPr bwMode="auto">
          <a:xfrm>
            <a:off x="130025" y="1404257"/>
            <a:ext cx="6357861" cy="2051000"/>
          </a:xfrm>
          <a:prstGeom prst="rect">
            <a:avLst/>
          </a:prstGeom>
          <a:noFill/>
          <a:ln w="9525">
            <a:noFill/>
            <a:miter lim="800000"/>
            <a:headEnd/>
            <a:tailEnd/>
          </a:ln>
        </p:spPr>
      </p:pic>
      <p:cxnSp>
        <p:nvCxnSpPr>
          <p:cNvPr id="7" name="直線矢印コネクタ 6"/>
          <p:cNvCxnSpPr/>
          <p:nvPr/>
        </p:nvCxnSpPr>
        <p:spPr>
          <a:xfrm>
            <a:off x="1903368" y="3594398"/>
            <a:ext cx="1877657" cy="1015"/>
          </a:xfrm>
          <a:prstGeom prst="straightConnector1">
            <a:avLst/>
          </a:prstGeom>
          <a:ln w="57150">
            <a:solidFill>
              <a:srgbClr val="EE12C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3781025" y="3594398"/>
            <a:ext cx="1877657" cy="1015"/>
          </a:xfrm>
          <a:prstGeom prst="straightConnector1">
            <a:avLst/>
          </a:prstGeom>
          <a:ln w="57150">
            <a:solidFill>
              <a:schemeClr val="accent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0" y="3594398"/>
            <a:ext cx="1877657" cy="1015"/>
          </a:xfrm>
          <a:prstGeom prst="straightConnector1">
            <a:avLst/>
          </a:prstGeom>
          <a:ln w="57150">
            <a:solidFill>
              <a:schemeClr val="accent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477096" y="3591007"/>
            <a:ext cx="678043" cy="369332"/>
          </a:xfrm>
          <a:prstGeom prst="rect">
            <a:avLst/>
          </a:prstGeom>
          <a:noFill/>
        </p:spPr>
        <p:txBody>
          <a:bodyPr wrap="square" rtlCol="0">
            <a:spAutoFit/>
          </a:bodyPr>
          <a:lstStyle/>
          <a:p>
            <a:r>
              <a:rPr kumimoji="1" lang="en-US" altLang="ja-JP" dirty="0" smtClean="0"/>
              <a:t>Be </a:t>
            </a:r>
            <a:endParaRPr kumimoji="1" lang="ja-JP" altLang="en-US" dirty="0"/>
          </a:p>
        </p:txBody>
      </p:sp>
      <p:sp>
        <p:nvSpPr>
          <p:cNvPr id="11" name="テキスト ボックス 10"/>
          <p:cNvSpPr txBox="1"/>
          <p:nvPr/>
        </p:nvSpPr>
        <p:spPr>
          <a:xfrm>
            <a:off x="4459068" y="3544965"/>
            <a:ext cx="678043" cy="369332"/>
          </a:xfrm>
          <a:prstGeom prst="rect">
            <a:avLst/>
          </a:prstGeom>
          <a:noFill/>
        </p:spPr>
        <p:txBody>
          <a:bodyPr wrap="square" rtlCol="0">
            <a:spAutoFit/>
          </a:bodyPr>
          <a:lstStyle/>
          <a:p>
            <a:r>
              <a:rPr kumimoji="1" lang="en-US" altLang="ja-JP" dirty="0" smtClean="0"/>
              <a:t>SUS </a:t>
            </a:r>
            <a:endParaRPr kumimoji="1" lang="ja-JP" altLang="en-US" dirty="0"/>
          </a:p>
        </p:txBody>
      </p:sp>
      <p:sp>
        <p:nvSpPr>
          <p:cNvPr id="12" name="テキスト ボックス 11"/>
          <p:cNvSpPr txBox="1"/>
          <p:nvPr/>
        </p:nvSpPr>
        <p:spPr>
          <a:xfrm>
            <a:off x="599439" y="3544965"/>
            <a:ext cx="678043" cy="369332"/>
          </a:xfrm>
          <a:prstGeom prst="rect">
            <a:avLst/>
          </a:prstGeom>
          <a:noFill/>
        </p:spPr>
        <p:txBody>
          <a:bodyPr wrap="square" rtlCol="0">
            <a:spAutoFit/>
          </a:bodyPr>
          <a:lstStyle/>
          <a:p>
            <a:r>
              <a:rPr kumimoji="1" lang="en-US" altLang="ja-JP" dirty="0" smtClean="0"/>
              <a:t>SUS </a:t>
            </a:r>
            <a:endParaRPr kumimoji="1" lang="ja-JP" altLang="en-US" dirty="0"/>
          </a:p>
        </p:txBody>
      </p:sp>
      <p:cxnSp>
        <p:nvCxnSpPr>
          <p:cNvPr id="13" name="直線矢印コネクタ 12"/>
          <p:cNvCxnSpPr/>
          <p:nvPr/>
        </p:nvCxnSpPr>
        <p:spPr>
          <a:xfrm>
            <a:off x="130025" y="2351261"/>
            <a:ext cx="365100" cy="1015"/>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390811" y="2351261"/>
            <a:ext cx="365100" cy="138126"/>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860225" y="2443345"/>
            <a:ext cx="886671" cy="1015"/>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V="1">
            <a:off x="5137111" y="2351261"/>
            <a:ext cx="312943" cy="138126"/>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5502211" y="2351261"/>
            <a:ext cx="365100" cy="1015"/>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2166257" y="2272561"/>
            <a:ext cx="1297754" cy="307777"/>
          </a:xfrm>
          <a:prstGeom prst="rect">
            <a:avLst/>
          </a:prstGeom>
          <a:noFill/>
          <a:ln w="28575">
            <a:noFill/>
          </a:ln>
        </p:spPr>
        <p:txBody>
          <a:bodyPr wrap="square" rtlCol="0">
            <a:spAutoFit/>
          </a:bodyPr>
          <a:lstStyle/>
          <a:p>
            <a:r>
              <a:rPr kumimoji="1" lang="en-US" altLang="ja-JP" sz="1400" b="1" dirty="0" smtClean="0">
                <a:solidFill>
                  <a:schemeClr val="accent6"/>
                </a:solidFill>
              </a:rPr>
              <a:t>Paraffin flow</a:t>
            </a:r>
            <a:endParaRPr kumimoji="1" lang="ja-JP" altLang="en-US" sz="1400" b="1" dirty="0">
              <a:solidFill>
                <a:schemeClr val="accent6"/>
              </a:solidFill>
            </a:endParaRPr>
          </a:p>
        </p:txBody>
      </p:sp>
      <p:cxnSp>
        <p:nvCxnSpPr>
          <p:cNvPr id="19" name="直線矢印コネクタ 18"/>
          <p:cNvCxnSpPr/>
          <p:nvPr/>
        </p:nvCxnSpPr>
        <p:spPr>
          <a:xfrm>
            <a:off x="1694739" y="2580456"/>
            <a:ext cx="2294914" cy="1015"/>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4093968" y="2443345"/>
            <a:ext cx="886671" cy="1015"/>
          </a:xfrm>
          <a:prstGeom prst="straightConnector1">
            <a:avLst/>
          </a:prstGeom>
          <a:ln w="28575">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834731" y="5610484"/>
            <a:ext cx="5290647" cy="1588"/>
          </a:xfrm>
          <a:prstGeom prst="straightConnector1">
            <a:avLst/>
          </a:prstGeom>
          <a:ln w="57150">
            <a:solidFill>
              <a:srgbClr val="EE12C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5539786" y="4637609"/>
            <a:ext cx="678043" cy="369332"/>
          </a:xfrm>
          <a:prstGeom prst="rect">
            <a:avLst/>
          </a:prstGeom>
          <a:noFill/>
        </p:spPr>
        <p:txBody>
          <a:bodyPr wrap="square" rtlCol="0">
            <a:spAutoFit/>
          </a:bodyPr>
          <a:lstStyle/>
          <a:p>
            <a:r>
              <a:rPr lang="en-US" altLang="ja-JP" dirty="0" smtClean="0"/>
              <a:t>Al</a:t>
            </a:r>
            <a:r>
              <a:rPr kumimoji="1" lang="en-US" altLang="ja-JP" dirty="0" smtClean="0"/>
              <a:t> </a:t>
            </a:r>
            <a:endParaRPr kumimoji="1" lang="ja-JP" altLang="en-US" dirty="0"/>
          </a:p>
        </p:txBody>
      </p:sp>
      <p:sp>
        <p:nvSpPr>
          <p:cNvPr id="23" name="テキスト ボックス 22"/>
          <p:cNvSpPr txBox="1"/>
          <p:nvPr/>
        </p:nvSpPr>
        <p:spPr>
          <a:xfrm>
            <a:off x="3027940" y="5254554"/>
            <a:ext cx="678043" cy="369332"/>
          </a:xfrm>
          <a:prstGeom prst="rect">
            <a:avLst/>
          </a:prstGeom>
          <a:noFill/>
        </p:spPr>
        <p:txBody>
          <a:bodyPr wrap="square" rtlCol="0">
            <a:spAutoFit/>
          </a:bodyPr>
          <a:lstStyle/>
          <a:p>
            <a:r>
              <a:rPr kumimoji="1" lang="en-US" altLang="ja-JP" dirty="0" smtClean="0"/>
              <a:t>Be </a:t>
            </a:r>
            <a:endParaRPr kumimoji="1" lang="ja-JP" altLang="en-US" dirty="0"/>
          </a:p>
        </p:txBody>
      </p:sp>
      <p:sp>
        <p:nvSpPr>
          <p:cNvPr id="24" name="テキスト ボックス 23"/>
          <p:cNvSpPr txBox="1"/>
          <p:nvPr/>
        </p:nvSpPr>
        <p:spPr>
          <a:xfrm>
            <a:off x="6597405" y="4824896"/>
            <a:ext cx="678043" cy="369332"/>
          </a:xfrm>
          <a:prstGeom prst="rect">
            <a:avLst/>
          </a:prstGeom>
          <a:noFill/>
        </p:spPr>
        <p:txBody>
          <a:bodyPr wrap="square" rtlCol="0">
            <a:spAutoFit/>
          </a:bodyPr>
          <a:lstStyle/>
          <a:p>
            <a:r>
              <a:rPr kumimoji="1" lang="en-US" altLang="ja-JP" dirty="0" smtClean="0"/>
              <a:t>SUS </a:t>
            </a:r>
            <a:endParaRPr kumimoji="1" lang="ja-JP" altLang="en-US" dirty="0"/>
          </a:p>
        </p:txBody>
      </p:sp>
      <p:sp>
        <p:nvSpPr>
          <p:cNvPr id="25" name="テキスト ボックス 24"/>
          <p:cNvSpPr txBox="1"/>
          <p:nvPr/>
        </p:nvSpPr>
        <p:spPr>
          <a:xfrm>
            <a:off x="5583853" y="3216433"/>
            <a:ext cx="678043" cy="369332"/>
          </a:xfrm>
          <a:prstGeom prst="rect">
            <a:avLst/>
          </a:prstGeom>
          <a:noFill/>
        </p:spPr>
        <p:txBody>
          <a:bodyPr wrap="square" rtlCol="0">
            <a:spAutoFit/>
          </a:bodyPr>
          <a:lstStyle/>
          <a:p>
            <a:r>
              <a:rPr kumimoji="1" lang="en-US" altLang="ja-JP" dirty="0" smtClean="0"/>
              <a:t>SUS </a:t>
            </a:r>
            <a:endParaRPr kumimoji="1" lang="ja-JP" altLang="en-US" dirty="0"/>
          </a:p>
        </p:txBody>
      </p:sp>
      <p:sp>
        <p:nvSpPr>
          <p:cNvPr id="26" name="テキスト ボックス 25"/>
          <p:cNvSpPr txBox="1"/>
          <p:nvPr/>
        </p:nvSpPr>
        <p:spPr>
          <a:xfrm>
            <a:off x="6603554" y="1124744"/>
            <a:ext cx="2511846" cy="5693866"/>
          </a:xfrm>
          <a:prstGeom prst="rect">
            <a:avLst/>
          </a:prstGeom>
          <a:noFill/>
        </p:spPr>
        <p:txBody>
          <a:bodyPr wrap="square" rtlCol="0">
            <a:spAutoFit/>
          </a:bodyPr>
          <a:lstStyle/>
          <a:p>
            <a:pPr>
              <a:buFont typeface="Arial" pitchFamily="34" charset="0"/>
              <a:buChar char="•"/>
            </a:pPr>
            <a:r>
              <a:rPr lang="ja-JP" altLang="en-US" dirty="0" smtClean="0"/>
              <a:t> </a:t>
            </a:r>
            <a:r>
              <a:rPr lang="en-US" altLang="ja-JP" dirty="0" smtClean="0"/>
              <a:t>Light</a:t>
            </a:r>
            <a:r>
              <a:rPr lang="en-US" altLang="ja-JP" dirty="0" smtClean="0"/>
              <a:t> material (Be) inside  detector acceptance </a:t>
            </a:r>
            <a:endParaRPr lang="en-US" altLang="ja-JP" dirty="0"/>
          </a:p>
          <a:p>
            <a:pPr>
              <a:buFont typeface="Arial" pitchFamily="34" charset="0"/>
              <a:buChar char="•"/>
            </a:pPr>
            <a:r>
              <a:rPr lang="en-US" altLang="ja-JP" dirty="0" smtClean="0"/>
              <a:t> Paraffin (C</a:t>
            </a:r>
            <a:r>
              <a:rPr lang="en-US" altLang="ja-JP" baseline="-25000" dirty="0" smtClean="0"/>
              <a:t>10</a:t>
            </a:r>
            <a:r>
              <a:rPr lang="en-US" altLang="ja-JP" dirty="0" smtClean="0"/>
              <a:t>H</a:t>
            </a:r>
            <a:r>
              <a:rPr lang="en-US" altLang="ja-JP" baseline="-25000" dirty="0" smtClean="0"/>
              <a:t>22</a:t>
            </a:r>
            <a:r>
              <a:rPr lang="en-US" altLang="ja-JP" dirty="0" smtClean="0"/>
              <a:t>)flow to remove heat from mirror current (~80W)</a:t>
            </a:r>
            <a:endParaRPr lang="en-US" altLang="ja-JP" dirty="0" smtClean="0"/>
          </a:p>
          <a:p>
            <a:pPr>
              <a:buFont typeface="Arial" pitchFamily="34" charset="0"/>
              <a:buChar char="•"/>
            </a:pPr>
            <a:r>
              <a:rPr lang="ja-JP" altLang="en-US" dirty="0" smtClean="0"/>
              <a:t> </a:t>
            </a:r>
            <a:r>
              <a:rPr lang="en-US" altLang="ja-JP" dirty="0" smtClean="0"/>
              <a:t>Gold plating</a:t>
            </a:r>
            <a:r>
              <a:rPr lang="ja-JP" altLang="en-US" dirty="0" smtClean="0"/>
              <a:t> </a:t>
            </a:r>
            <a:r>
              <a:rPr lang="en-US" altLang="ja-JP" dirty="0" smtClean="0"/>
              <a:t>(~10um)</a:t>
            </a:r>
          </a:p>
          <a:p>
            <a:r>
              <a:rPr lang="en-US" altLang="ja-JP" dirty="0"/>
              <a:t> </a:t>
            </a:r>
            <a:r>
              <a:rPr lang="en-US" altLang="ja-JP" dirty="0" smtClean="0"/>
              <a:t> on inner wall to stop SR </a:t>
            </a:r>
            <a:endParaRPr lang="en-US" altLang="ja-JP" dirty="0" smtClean="0"/>
          </a:p>
          <a:p>
            <a:pPr>
              <a:buFont typeface="Arial" pitchFamily="34" charset="0"/>
              <a:buChar char="•"/>
            </a:pPr>
            <a:r>
              <a:rPr lang="ja-JP" altLang="en-US" dirty="0" smtClean="0"/>
              <a:t> </a:t>
            </a:r>
            <a:r>
              <a:rPr lang="en-US" altLang="ja-JP" dirty="0" smtClean="0"/>
              <a:t>Much simpler Be shape (also much cheaper) since we allow Paraffin and vacuum to attach both side of welding</a:t>
            </a:r>
          </a:p>
          <a:p>
            <a:endParaRPr lang="en-US" altLang="ja-JP" dirty="0" smtClean="0"/>
          </a:p>
          <a:p>
            <a:endParaRPr kumimoji="1" lang="en-US" altLang="ja-JP" sz="1600" dirty="0" smtClean="0"/>
          </a:p>
          <a:p>
            <a:endParaRPr lang="en-US" altLang="ja-JP" sz="1600" dirty="0" smtClean="0"/>
          </a:p>
          <a:p>
            <a:endParaRPr kumimoji="1" lang="en-US" altLang="ja-JP" sz="1600" dirty="0" smtClean="0"/>
          </a:p>
          <a:p>
            <a:endParaRPr lang="en-US" altLang="ja-JP" sz="1600" dirty="0" smtClean="0"/>
          </a:p>
          <a:p>
            <a:endParaRPr kumimoji="1" lang="en-US" altLang="ja-JP" sz="1600" dirty="0" smtClean="0"/>
          </a:p>
          <a:p>
            <a:endParaRPr lang="en-US" altLang="ja-JP" sz="1600" dirty="0" smtClean="0"/>
          </a:p>
          <a:p>
            <a:endParaRPr kumimoji="1" lang="ja-JP" altLang="en-US" sz="1600" dirty="0"/>
          </a:p>
        </p:txBody>
      </p:sp>
      <p:sp>
        <p:nvSpPr>
          <p:cNvPr id="27" name="テキスト ボックス 26"/>
          <p:cNvSpPr txBox="1"/>
          <p:nvPr/>
        </p:nvSpPr>
        <p:spPr>
          <a:xfrm>
            <a:off x="141514" y="4145090"/>
            <a:ext cx="72008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kumimoji="1" lang="en-US" altLang="ja-JP" dirty="0" smtClean="0"/>
              <a:t>Belle</a:t>
            </a:r>
            <a:endParaRPr kumimoji="1" lang="ja-JP" altLang="en-US" dirty="0"/>
          </a:p>
        </p:txBody>
      </p:sp>
      <p:sp>
        <p:nvSpPr>
          <p:cNvPr id="28" name="テキスト ボックス 27"/>
          <p:cNvSpPr txBox="1"/>
          <p:nvPr/>
        </p:nvSpPr>
        <p:spPr>
          <a:xfrm>
            <a:off x="152400" y="1085190"/>
            <a:ext cx="864096"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kumimoji="1" lang="en-US" altLang="ja-JP" dirty="0" smtClean="0"/>
              <a:t>Belle-II</a:t>
            </a:r>
            <a:endParaRPr kumimoji="1" lang="ja-JP" altLang="en-US" dirty="0"/>
          </a:p>
        </p:txBody>
      </p:sp>
    </p:spTree>
    <p:extLst>
      <p:ext uri="{BB962C8B-B14F-4D97-AF65-F5344CB8AC3E}">
        <p14:creationId xmlns:p14="http://schemas.microsoft.com/office/powerpoint/2010/main" val="42418852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Beam pipe mock up for cooling test </a:t>
            </a:r>
            <a:endParaRPr kumimoji="1" lang="ja-JP" altLang="en-US" dirty="0"/>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61</a:t>
            </a:fld>
            <a:endParaRPr kumimoji="1" lang="ja-JP" altLang="en-US"/>
          </a:p>
        </p:txBody>
      </p:sp>
      <p:pic>
        <p:nvPicPr>
          <p:cNvPr id="6" name="図 4" descr="IMGP4852.jpg"/>
          <p:cNvPicPr>
            <a:picLocks noGrp="1" noChangeAspect="1" noChangeArrowheads="1"/>
          </p:cNvPicPr>
          <p:nvPr>
            <p:ph idx="1"/>
          </p:nvPr>
        </p:nvPicPr>
        <p:blipFill>
          <a:blip r:embed="rId2" cstate="print"/>
          <a:srcRect t="20720" b="19045"/>
          <a:stretch>
            <a:fillRect/>
          </a:stretch>
        </p:blipFill>
        <p:spPr bwMode="auto">
          <a:xfrm>
            <a:off x="1632857" y="1469572"/>
            <a:ext cx="6096000" cy="2438400"/>
          </a:xfrm>
          <a:prstGeom prst="rect">
            <a:avLst/>
          </a:prstGeom>
          <a:noFill/>
          <a:ln w="9525">
            <a:noFill/>
            <a:miter lim="800000"/>
            <a:headEnd/>
            <a:tailEnd/>
          </a:ln>
        </p:spPr>
      </p:pic>
      <p:sp>
        <p:nvSpPr>
          <p:cNvPr id="9" name="テキスト ボックス 8"/>
          <p:cNvSpPr txBox="1"/>
          <p:nvPr/>
        </p:nvSpPr>
        <p:spPr>
          <a:xfrm>
            <a:off x="1534886" y="4082143"/>
            <a:ext cx="6063343" cy="2308324"/>
          </a:xfrm>
          <a:prstGeom prst="rect">
            <a:avLst/>
          </a:prstGeom>
          <a:noFill/>
        </p:spPr>
        <p:txBody>
          <a:bodyPr wrap="square" rtlCol="0">
            <a:spAutoFit/>
          </a:bodyPr>
          <a:lstStyle/>
          <a:p>
            <a:r>
              <a:rPr kumimoji="1" lang="en-US" altLang="ja-JP" dirty="0" smtClean="0"/>
              <a:t>We need to remove ~80W by paraffin flow. </a:t>
            </a:r>
          </a:p>
          <a:p>
            <a:endParaRPr kumimoji="1" lang="en-US" altLang="ja-JP" dirty="0" smtClean="0"/>
          </a:p>
          <a:p>
            <a:r>
              <a:rPr kumimoji="1" lang="en-US" altLang="ja-JP" dirty="0" smtClean="0"/>
              <a:t>&lt;Items to check&gt;</a:t>
            </a:r>
          </a:p>
          <a:p>
            <a:r>
              <a:rPr kumimoji="1" lang="en-US" altLang="ja-JP" dirty="0" smtClean="0"/>
              <a:t>- Laminar or turbulence?</a:t>
            </a:r>
            <a:endParaRPr lang="en-US" altLang="ja-JP" dirty="0" smtClean="0"/>
          </a:p>
          <a:p>
            <a:r>
              <a:rPr kumimoji="1" lang="en-US" altLang="ja-JP" dirty="0" smtClean="0"/>
              <a:t>- </a:t>
            </a:r>
            <a:r>
              <a:rPr lang="en-US" altLang="ja-JP" dirty="0" smtClean="0"/>
              <a:t>Required </a:t>
            </a:r>
            <a:r>
              <a:rPr kumimoji="1" lang="en-US" altLang="ja-JP" dirty="0" smtClean="0"/>
              <a:t>Paraffin flow rate?</a:t>
            </a:r>
          </a:p>
          <a:p>
            <a:r>
              <a:rPr kumimoji="1" lang="en-US" altLang="ja-JP" dirty="0" smtClean="0"/>
              <a:t>- Tolerable pressure drop inside beam pipe</a:t>
            </a:r>
            <a:r>
              <a:rPr lang="en-US" altLang="ja-JP" dirty="0" smtClean="0"/>
              <a:t>?</a:t>
            </a:r>
            <a:endParaRPr kumimoji="1" lang="en-US" altLang="ja-JP" dirty="0" smtClean="0"/>
          </a:p>
          <a:p>
            <a:r>
              <a:rPr kumimoji="1" lang="en-US" altLang="ja-JP" dirty="0" smtClean="0"/>
              <a:t>- Paraffin temperature rise? </a:t>
            </a:r>
            <a:endParaRPr kumimoji="1" lang="en-US" altLang="ja-JP" dirty="0" smtClean="0"/>
          </a:p>
          <a:p>
            <a:r>
              <a:rPr lang="en-US" altLang="ja-JP" dirty="0" smtClean="0"/>
              <a:t>- Pump, pipes, valves, etc…</a:t>
            </a:r>
            <a:endParaRPr kumimoji="1" lang="ja-JP" altLang="en-US" dirty="0"/>
          </a:p>
        </p:txBody>
      </p:sp>
      <p:sp>
        <p:nvSpPr>
          <p:cNvPr id="10" name="テキスト ボックス 9"/>
          <p:cNvSpPr txBox="1"/>
          <p:nvPr/>
        </p:nvSpPr>
        <p:spPr>
          <a:xfrm>
            <a:off x="6999514" y="2819400"/>
            <a:ext cx="146957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kumimoji="1" lang="en-US" altLang="ja-JP" dirty="0" smtClean="0"/>
              <a:t>SUS mockup</a:t>
            </a:r>
            <a:endParaRPr kumimoji="1" lang="ja-JP" altLang="en-US" dirty="0"/>
          </a:p>
        </p:txBody>
      </p:sp>
    </p:spTree>
    <p:extLst>
      <p:ext uri="{BB962C8B-B14F-4D97-AF65-F5344CB8AC3E}">
        <p14:creationId xmlns:p14="http://schemas.microsoft.com/office/powerpoint/2010/main" val="9643306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Cooling test</a:t>
            </a:r>
            <a:endParaRPr kumimoji="1" lang="ja-JP" altLang="en-US" dirty="0"/>
          </a:p>
        </p:txBody>
      </p:sp>
      <p:pic>
        <p:nvPicPr>
          <p:cNvPr id="2050" name="Picture 2" descr="C:\Users\nakkan\Desktop\work\P1040603_.jpg"/>
          <p:cNvPicPr>
            <a:picLocks noChangeAspect="1" noChangeArrowheads="1"/>
          </p:cNvPicPr>
          <p:nvPr/>
        </p:nvPicPr>
        <p:blipFill>
          <a:blip r:embed="rId2" cstate="print"/>
          <a:srcRect/>
          <a:stretch>
            <a:fillRect/>
          </a:stretch>
        </p:blipFill>
        <p:spPr bwMode="auto">
          <a:xfrm>
            <a:off x="2071670" y="1500174"/>
            <a:ext cx="6484926" cy="4863695"/>
          </a:xfrm>
          <a:prstGeom prst="rect">
            <a:avLst/>
          </a:prstGeom>
          <a:noFill/>
        </p:spPr>
      </p:pic>
      <p:sp>
        <p:nvSpPr>
          <p:cNvPr id="5" name="テキスト ボックス 4"/>
          <p:cNvSpPr txBox="1"/>
          <p:nvPr/>
        </p:nvSpPr>
        <p:spPr>
          <a:xfrm>
            <a:off x="3428992" y="4929198"/>
            <a:ext cx="1143008"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kumimoji="1" lang="en-US" altLang="ja-JP" sz="1400" dirty="0" smtClean="0">
                <a:solidFill>
                  <a:srgbClr val="FF0000"/>
                </a:solidFill>
              </a:rPr>
              <a:t>Pressure monitor</a:t>
            </a:r>
            <a:r>
              <a:rPr lang="en-US" altLang="ja-JP" sz="1400" dirty="0" smtClean="0">
                <a:solidFill>
                  <a:srgbClr val="FF0000"/>
                </a:solidFill>
              </a:rPr>
              <a:t>(out)</a:t>
            </a:r>
            <a:endParaRPr kumimoji="1" lang="ja-JP" altLang="en-US" sz="1400" dirty="0">
              <a:solidFill>
                <a:srgbClr val="FF0000"/>
              </a:solidFill>
            </a:endParaRPr>
          </a:p>
        </p:txBody>
      </p:sp>
      <p:sp>
        <p:nvSpPr>
          <p:cNvPr id="6" name="テキスト ボックス 5"/>
          <p:cNvSpPr txBox="1"/>
          <p:nvPr/>
        </p:nvSpPr>
        <p:spPr>
          <a:xfrm>
            <a:off x="2214546" y="3786190"/>
            <a:ext cx="107157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kumimoji="1" lang="en-US" altLang="ja-JP" sz="1400" dirty="0" smtClean="0">
                <a:solidFill>
                  <a:srgbClr val="FF0000"/>
                </a:solidFill>
              </a:rPr>
              <a:t>Pressure monitor </a:t>
            </a:r>
            <a:r>
              <a:rPr lang="en-US" altLang="ja-JP" sz="1400" dirty="0" smtClean="0">
                <a:solidFill>
                  <a:srgbClr val="FF0000"/>
                </a:solidFill>
              </a:rPr>
              <a:t>(in)</a:t>
            </a:r>
            <a:endParaRPr kumimoji="1" lang="ja-JP" altLang="en-US" sz="1400" dirty="0">
              <a:solidFill>
                <a:srgbClr val="FF0000"/>
              </a:solidFill>
            </a:endParaRPr>
          </a:p>
        </p:txBody>
      </p:sp>
      <p:sp>
        <p:nvSpPr>
          <p:cNvPr id="7" name="テキスト ボックス 6"/>
          <p:cNvSpPr txBox="1"/>
          <p:nvPr/>
        </p:nvSpPr>
        <p:spPr>
          <a:xfrm>
            <a:off x="1285852" y="3714752"/>
            <a:ext cx="857256"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ltLang="ja-JP" sz="1400" dirty="0" smtClean="0">
                <a:solidFill>
                  <a:srgbClr val="FF0000"/>
                </a:solidFill>
              </a:rPr>
              <a:t>Flow</a:t>
            </a:r>
            <a:r>
              <a:rPr kumimoji="1" lang="en-US" altLang="ja-JP" sz="1400" dirty="0" smtClean="0">
                <a:solidFill>
                  <a:srgbClr val="FF0000"/>
                </a:solidFill>
              </a:rPr>
              <a:t> monitor</a:t>
            </a:r>
          </a:p>
        </p:txBody>
      </p:sp>
      <p:sp>
        <p:nvSpPr>
          <p:cNvPr id="8" name="テキスト ボックス 7"/>
          <p:cNvSpPr txBox="1"/>
          <p:nvPr/>
        </p:nvSpPr>
        <p:spPr>
          <a:xfrm>
            <a:off x="4857752" y="4071942"/>
            <a:ext cx="1214446"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ltLang="ja-JP" sz="1400" dirty="0" smtClean="0">
                <a:solidFill>
                  <a:srgbClr val="FF0000"/>
                </a:solidFill>
              </a:rPr>
              <a:t>Beam pipe</a:t>
            </a:r>
          </a:p>
          <a:p>
            <a:r>
              <a:rPr kumimoji="1" lang="en-US" altLang="ja-JP" sz="1400" dirty="0" smtClean="0">
                <a:solidFill>
                  <a:srgbClr val="FF0000"/>
                </a:solidFill>
              </a:rPr>
              <a:t>(Gap=0.5mm)</a:t>
            </a:r>
          </a:p>
        </p:txBody>
      </p:sp>
      <p:pic>
        <p:nvPicPr>
          <p:cNvPr id="2051" name="Picture 3" descr="C:\Users\nakkan\Desktop\work\P1040601.JPG"/>
          <p:cNvPicPr>
            <a:picLocks noChangeAspect="1" noChangeArrowheads="1"/>
          </p:cNvPicPr>
          <p:nvPr/>
        </p:nvPicPr>
        <p:blipFill>
          <a:blip r:embed="rId3" cstate="print"/>
          <a:srcRect t="19445" b="16666"/>
          <a:stretch>
            <a:fillRect/>
          </a:stretch>
        </p:blipFill>
        <p:spPr bwMode="auto">
          <a:xfrm>
            <a:off x="5715009" y="1714488"/>
            <a:ext cx="3428992" cy="1643074"/>
          </a:xfrm>
          <a:prstGeom prst="rect">
            <a:avLst/>
          </a:prstGeom>
          <a:noFill/>
        </p:spPr>
      </p:pic>
      <p:sp>
        <p:nvSpPr>
          <p:cNvPr id="10" name="テキスト ボックス 9"/>
          <p:cNvSpPr txBox="1"/>
          <p:nvPr/>
        </p:nvSpPr>
        <p:spPr>
          <a:xfrm>
            <a:off x="7143768" y="3286124"/>
            <a:ext cx="164307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ltLang="ja-JP" sz="1400" dirty="0" smtClean="0">
                <a:solidFill>
                  <a:srgbClr val="FF0000"/>
                </a:solidFill>
              </a:rPr>
              <a:t>Heat source (~75W) inside beam pipe</a:t>
            </a:r>
            <a:endParaRPr kumimoji="1" lang="en-US" altLang="ja-JP" sz="1400" dirty="0" smtClean="0">
              <a:solidFill>
                <a:srgbClr val="FF0000"/>
              </a:solidFill>
            </a:endParaRPr>
          </a:p>
        </p:txBody>
      </p:sp>
      <p:cxnSp>
        <p:nvCxnSpPr>
          <p:cNvPr id="12" name="直線コネクタ 11"/>
          <p:cNvCxnSpPr/>
          <p:nvPr/>
        </p:nvCxnSpPr>
        <p:spPr>
          <a:xfrm>
            <a:off x="1071538" y="4643446"/>
            <a:ext cx="1000132" cy="0"/>
          </a:xfrm>
          <a:prstGeom prst="line">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1071538" y="5857892"/>
            <a:ext cx="1000132" cy="0"/>
          </a:xfrm>
          <a:prstGeom prst="line">
            <a:avLst/>
          </a:prstGeom>
          <a:ln w="3810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rot="5400000" flipH="1" flipV="1">
            <a:off x="1035819" y="4893479"/>
            <a:ext cx="500066" cy="0"/>
          </a:xfrm>
          <a:prstGeom prst="line">
            <a:avLst/>
          </a:prstGeom>
          <a:ln w="3810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円/楕円 17"/>
          <p:cNvSpPr/>
          <p:nvPr/>
        </p:nvSpPr>
        <p:spPr>
          <a:xfrm>
            <a:off x="1643042" y="4500570"/>
            <a:ext cx="214314"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矢印コネクタ 20"/>
          <p:cNvCxnSpPr>
            <a:stCxn id="6" idx="3"/>
          </p:cNvCxnSpPr>
          <p:nvPr/>
        </p:nvCxnSpPr>
        <p:spPr>
          <a:xfrm>
            <a:off x="3286116" y="4047800"/>
            <a:ext cx="214314" cy="4527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stCxn id="5" idx="0"/>
          </p:cNvCxnSpPr>
          <p:nvPr/>
        </p:nvCxnSpPr>
        <p:spPr>
          <a:xfrm rot="16200000" flipV="1">
            <a:off x="3688550" y="4617252"/>
            <a:ext cx="276228" cy="3476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stCxn id="10" idx="0"/>
          </p:cNvCxnSpPr>
          <p:nvPr/>
        </p:nvCxnSpPr>
        <p:spPr>
          <a:xfrm rot="16200000" flipV="1">
            <a:off x="7483099" y="2803918"/>
            <a:ext cx="428628" cy="53578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endCxn id="18" idx="0"/>
          </p:cNvCxnSpPr>
          <p:nvPr/>
        </p:nvCxnSpPr>
        <p:spPr>
          <a:xfrm rot="16200000" flipH="1">
            <a:off x="1589463" y="4339834"/>
            <a:ext cx="285752" cy="3571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571472" y="4429132"/>
            <a:ext cx="500066" cy="428628"/>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33"/>
          <p:cNvSpPr/>
          <p:nvPr/>
        </p:nvSpPr>
        <p:spPr>
          <a:xfrm>
            <a:off x="571472" y="4500570"/>
            <a:ext cx="511629" cy="253999"/>
          </a:xfrm>
          <a:custGeom>
            <a:avLst/>
            <a:gdLst>
              <a:gd name="connsiteX0" fmla="*/ 0 w 511629"/>
              <a:gd name="connsiteY0" fmla="*/ 175985 h 253999"/>
              <a:gd name="connsiteX1" fmla="*/ 97972 w 511629"/>
              <a:gd name="connsiteY1" fmla="*/ 175985 h 253999"/>
              <a:gd name="connsiteX2" fmla="*/ 119743 w 511629"/>
              <a:gd name="connsiteY2" fmla="*/ 12700 h 253999"/>
              <a:gd name="connsiteX3" fmla="*/ 152400 w 511629"/>
              <a:gd name="connsiteY3" fmla="*/ 252185 h 253999"/>
              <a:gd name="connsiteX4" fmla="*/ 195943 w 511629"/>
              <a:gd name="connsiteY4" fmla="*/ 23585 h 253999"/>
              <a:gd name="connsiteX5" fmla="*/ 239486 w 511629"/>
              <a:gd name="connsiteY5" fmla="*/ 241300 h 253999"/>
              <a:gd name="connsiteX6" fmla="*/ 272143 w 511629"/>
              <a:gd name="connsiteY6" fmla="*/ 23585 h 253999"/>
              <a:gd name="connsiteX7" fmla="*/ 326572 w 511629"/>
              <a:gd name="connsiteY7" fmla="*/ 219528 h 253999"/>
              <a:gd name="connsiteX8" fmla="*/ 348343 w 511629"/>
              <a:gd name="connsiteY8" fmla="*/ 34471 h 253999"/>
              <a:gd name="connsiteX9" fmla="*/ 402772 w 511629"/>
              <a:gd name="connsiteY9" fmla="*/ 230414 h 253999"/>
              <a:gd name="connsiteX10" fmla="*/ 413657 w 511629"/>
              <a:gd name="connsiteY10" fmla="*/ 121557 h 253999"/>
              <a:gd name="connsiteX11" fmla="*/ 511629 w 511629"/>
              <a:gd name="connsiteY11" fmla="*/ 132443 h 2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629" h="253999">
                <a:moveTo>
                  <a:pt x="0" y="175985"/>
                </a:moveTo>
                <a:cubicBezTo>
                  <a:pt x="39007" y="189592"/>
                  <a:pt x="78015" y="203199"/>
                  <a:pt x="97972" y="175985"/>
                </a:cubicBezTo>
                <a:cubicBezTo>
                  <a:pt x="117929" y="148771"/>
                  <a:pt x="110672" y="0"/>
                  <a:pt x="119743" y="12700"/>
                </a:cubicBezTo>
                <a:cubicBezTo>
                  <a:pt x="128814" y="25400"/>
                  <a:pt x="139700" y="250371"/>
                  <a:pt x="152400" y="252185"/>
                </a:cubicBezTo>
                <a:cubicBezTo>
                  <a:pt x="165100" y="253999"/>
                  <a:pt x="181429" y="25399"/>
                  <a:pt x="195943" y="23585"/>
                </a:cubicBezTo>
                <a:cubicBezTo>
                  <a:pt x="210457" y="21771"/>
                  <a:pt x="226786" y="241300"/>
                  <a:pt x="239486" y="241300"/>
                </a:cubicBezTo>
                <a:cubicBezTo>
                  <a:pt x="252186" y="241300"/>
                  <a:pt x="257629" y="27214"/>
                  <a:pt x="272143" y="23585"/>
                </a:cubicBezTo>
                <a:cubicBezTo>
                  <a:pt x="286657" y="19956"/>
                  <a:pt x="313872" y="217714"/>
                  <a:pt x="326572" y="219528"/>
                </a:cubicBezTo>
                <a:cubicBezTo>
                  <a:pt x="339272" y="221342"/>
                  <a:pt x="335643" y="32657"/>
                  <a:pt x="348343" y="34471"/>
                </a:cubicBezTo>
                <a:cubicBezTo>
                  <a:pt x="361043" y="36285"/>
                  <a:pt x="391886" y="215900"/>
                  <a:pt x="402772" y="230414"/>
                </a:cubicBezTo>
                <a:cubicBezTo>
                  <a:pt x="413658" y="244928"/>
                  <a:pt x="395514" y="137885"/>
                  <a:pt x="413657" y="121557"/>
                </a:cubicBezTo>
                <a:cubicBezTo>
                  <a:pt x="431800" y="105229"/>
                  <a:pt x="471714" y="118836"/>
                  <a:pt x="511629" y="132443"/>
                </a:cubicBezTo>
              </a:path>
            </a:pathLst>
          </a:cu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5" name="テキスト ボックス 34"/>
          <p:cNvSpPr txBox="1"/>
          <p:nvPr/>
        </p:nvSpPr>
        <p:spPr>
          <a:xfrm>
            <a:off x="71406" y="3691598"/>
            <a:ext cx="107157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kumimoji="1" lang="en-US" altLang="ja-JP" sz="1400" dirty="0" smtClean="0">
                <a:solidFill>
                  <a:srgbClr val="FF0000"/>
                </a:solidFill>
              </a:rPr>
              <a:t>Chiller tank (20</a:t>
            </a:r>
            <a:r>
              <a:rPr kumimoji="1" lang="ja-JP" altLang="en-US" sz="1400" dirty="0" smtClean="0">
                <a:solidFill>
                  <a:srgbClr val="FF0000"/>
                </a:solidFill>
              </a:rPr>
              <a:t>℃</a:t>
            </a:r>
            <a:r>
              <a:rPr kumimoji="1" lang="en-US" altLang="ja-JP" sz="1400" dirty="0" smtClean="0">
                <a:solidFill>
                  <a:srgbClr val="FF0000"/>
                </a:solidFill>
              </a:rPr>
              <a:t>)</a:t>
            </a:r>
          </a:p>
        </p:txBody>
      </p:sp>
      <p:cxnSp>
        <p:nvCxnSpPr>
          <p:cNvPr id="36" name="直線矢印コネクタ 35"/>
          <p:cNvCxnSpPr/>
          <p:nvPr/>
        </p:nvCxnSpPr>
        <p:spPr>
          <a:xfrm rot="16200000" flipH="1">
            <a:off x="660770" y="4268397"/>
            <a:ext cx="285752" cy="3571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357158" y="6193057"/>
            <a:ext cx="714380"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kumimoji="1" lang="en-US" altLang="ja-JP" sz="1400" dirty="0" smtClean="0">
                <a:solidFill>
                  <a:srgbClr val="FF0000"/>
                </a:solidFill>
              </a:rPr>
              <a:t>pump</a:t>
            </a:r>
          </a:p>
        </p:txBody>
      </p:sp>
      <p:pic>
        <p:nvPicPr>
          <p:cNvPr id="38" name="図 37"/>
          <p:cNvPicPr>
            <a:picLocks noChangeAspect="1"/>
          </p:cNvPicPr>
          <p:nvPr/>
        </p:nvPicPr>
        <p:blipFill>
          <a:blip r:embed="rId4" cstate="print"/>
          <a:stretch>
            <a:fillRect/>
          </a:stretch>
        </p:blipFill>
        <p:spPr>
          <a:xfrm>
            <a:off x="0" y="5643578"/>
            <a:ext cx="1029875" cy="555237"/>
          </a:xfrm>
          <a:prstGeom prst="rect">
            <a:avLst/>
          </a:prstGeom>
        </p:spPr>
      </p:pic>
      <p:cxnSp>
        <p:nvCxnSpPr>
          <p:cNvPr id="40" name="直線コネクタ 39"/>
          <p:cNvCxnSpPr/>
          <p:nvPr/>
        </p:nvCxnSpPr>
        <p:spPr>
          <a:xfrm rot="5400000" flipH="1" flipV="1">
            <a:off x="-285784" y="5143512"/>
            <a:ext cx="100013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a:endCxn id="31" idx="1"/>
          </p:cNvCxnSpPr>
          <p:nvPr/>
        </p:nvCxnSpPr>
        <p:spPr>
          <a:xfrm>
            <a:off x="214282" y="4643446"/>
            <a:ext cx="35719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rot="5400000" flipH="1" flipV="1">
            <a:off x="1000100" y="5572140"/>
            <a:ext cx="571504" cy="0"/>
          </a:xfrm>
          <a:prstGeom prst="line">
            <a:avLst/>
          </a:prstGeom>
          <a:ln w="38100">
            <a:solidFill>
              <a:srgbClr val="FFC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1509690" y="5429264"/>
            <a:ext cx="704856"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ltLang="ja-JP" sz="1400" dirty="0" smtClean="0">
                <a:solidFill>
                  <a:srgbClr val="FF0000"/>
                </a:solidFill>
              </a:rPr>
              <a:t>Bypass</a:t>
            </a:r>
            <a:endParaRPr kumimoji="1" lang="en-US" altLang="ja-JP" sz="1400" dirty="0" smtClean="0">
              <a:solidFill>
                <a:srgbClr val="FF0000"/>
              </a:solidFill>
            </a:endParaRPr>
          </a:p>
        </p:txBody>
      </p:sp>
      <p:sp>
        <p:nvSpPr>
          <p:cNvPr id="61" name="フリーフォーム 60"/>
          <p:cNvSpPr/>
          <p:nvPr/>
        </p:nvSpPr>
        <p:spPr>
          <a:xfrm>
            <a:off x="2090057" y="4615543"/>
            <a:ext cx="1328057" cy="68942"/>
          </a:xfrm>
          <a:custGeom>
            <a:avLst/>
            <a:gdLst>
              <a:gd name="connsiteX0" fmla="*/ 0 w 1328057"/>
              <a:gd name="connsiteY0" fmla="*/ 0 h 68942"/>
              <a:gd name="connsiteX1" fmla="*/ 762000 w 1328057"/>
              <a:gd name="connsiteY1" fmla="*/ 65314 h 68942"/>
              <a:gd name="connsiteX2" fmla="*/ 1328057 w 1328057"/>
              <a:gd name="connsiteY2" fmla="*/ 21771 h 68942"/>
              <a:gd name="connsiteX3" fmla="*/ 1328057 w 1328057"/>
              <a:gd name="connsiteY3" fmla="*/ 21771 h 68942"/>
            </a:gdLst>
            <a:ahLst/>
            <a:cxnLst>
              <a:cxn ang="0">
                <a:pos x="connsiteX0" y="connsiteY0"/>
              </a:cxn>
              <a:cxn ang="0">
                <a:pos x="connsiteX1" y="connsiteY1"/>
              </a:cxn>
              <a:cxn ang="0">
                <a:pos x="connsiteX2" y="connsiteY2"/>
              </a:cxn>
              <a:cxn ang="0">
                <a:pos x="connsiteX3" y="connsiteY3"/>
              </a:cxn>
            </a:cxnLst>
            <a:rect l="l" t="t" r="r" b="b"/>
            <a:pathLst>
              <a:path w="1328057" h="68942">
                <a:moveTo>
                  <a:pt x="0" y="0"/>
                </a:moveTo>
                <a:cubicBezTo>
                  <a:pt x="270328" y="30843"/>
                  <a:pt x="540657" y="61686"/>
                  <a:pt x="762000" y="65314"/>
                </a:cubicBezTo>
                <a:cubicBezTo>
                  <a:pt x="983343" y="68942"/>
                  <a:pt x="1328057" y="21771"/>
                  <a:pt x="1328057" y="21771"/>
                </a:cubicBezTo>
                <a:lnTo>
                  <a:pt x="1328057" y="21771"/>
                </a:lnTo>
              </a:path>
            </a:pathLst>
          </a:cu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3" name="フリーフォーム 62"/>
          <p:cNvSpPr/>
          <p:nvPr/>
        </p:nvSpPr>
        <p:spPr>
          <a:xfrm>
            <a:off x="2090057" y="4735286"/>
            <a:ext cx="1317172" cy="1099457"/>
          </a:xfrm>
          <a:custGeom>
            <a:avLst/>
            <a:gdLst>
              <a:gd name="connsiteX0" fmla="*/ 1317172 w 1317172"/>
              <a:gd name="connsiteY0" fmla="*/ 0 h 1099457"/>
              <a:gd name="connsiteX1" fmla="*/ 740229 w 1317172"/>
              <a:gd name="connsiteY1" fmla="*/ 478971 h 1099457"/>
              <a:gd name="connsiteX2" fmla="*/ 0 w 1317172"/>
              <a:gd name="connsiteY2" fmla="*/ 1099457 h 1099457"/>
            </a:gdLst>
            <a:ahLst/>
            <a:cxnLst>
              <a:cxn ang="0">
                <a:pos x="connsiteX0" y="connsiteY0"/>
              </a:cxn>
              <a:cxn ang="0">
                <a:pos x="connsiteX1" y="connsiteY1"/>
              </a:cxn>
              <a:cxn ang="0">
                <a:pos x="connsiteX2" y="connsiteY2"/>
              </a:cxn>
            </a:cxnLst>
            <a:rect l="l" t="t" r="r" b="b"/>
            <a:pathLst>
              <a:path w="1317172" h="1099457">
                <a:moveTo>
                  <a:pt x="1317172" y="0"/>
                </a:moveTo>
                <a:lnTo>
                  <a:pt x="740229" y="478971"/>
                </a:lnTo>
                <a:lnTo>
                  <a:pt x="0" y="1099457"/>
                </a:lnTo>
              </a:path>
            </a:pathLst>
          </a:cu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4" name="テキスト ボックス 63"/>
          <p:cNvSpPr txBox="1"/>
          <p:nvPr/>
        </p:nvSpPr>
        <p:spPr>
          <a:xfrm>
            <a:off x="957943" y="3143248"/>
            <a:ext cx="1185165"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ja-JP" dirty="0" smtClean="0"/>
              <a:t>2.1 </a:t>
            </a:r>
            <a:r>
              <a:rPr lang="en-US" altLang="ja-JP" dirty="0" smtClean="0">
                <a:latin typeface="Mistral" pitchFamily="66" charset="0"/>
              </a:rPr>
              <a:t>l</a:t>
            </a:r>
            <a:r>
              <a:rPr lang="en-US" altLang="ja-JP" dirty="0" smtClean="0"/>
              <a:t>/min.</a:t>
            </a:r>
            <a:endParaRPr kumimoji="1" lang="ja-JP" altLang="en-US" dirty="0"/>
          </a:p>
        </p:txBody>
      </p:sp>
      <p:sp>
        <p:nvSpPr>
          <p:cNvPr id="65" name="テキスト ボックス 64"/>
          <p:cNvSpPr txBox="1"/>
          <p:nvPr/>
        </p:nvSpPr>
        <p:spPr>
          <a:xfrm>
            <a:off x="2357422" y="3357562"/>
            <a:ext cx="92869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ja-JP" dirty="0" smtClean="0"/>
              <a:t>150 </a:t>
            </a:r>
            <a:r>
              <a:rPr lang="en-US" altLang="ja-JP" dirty="0" err="1" smtClean="0"/>
              <a:t>kPa</a:t>
            </a:r>
            <a:endParaRPr kumimoji="1" lang="ja-JP" altLang="en-US" dirty="0"/>
          </a:p>
        </p:txBody>
      </p:sp>
      <p:sp>
        <p:nvSpPr>
          <p:cNvPr id="66" name="テキスト ボックス 65"/>
          <p:cNvSpPr txBox="1"/>
          <p:nvPr/>
        </p:nvSpPr>
        <p:spPr>
          <a:xfrm>
            <a:off x="3571868" y="5500702"/>
            <a:ext cx="92869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ja-JP" dirty="0" smtClean="0"/>
              <a:t>23 </a:t>
            </a:r>
            <a:r>
              <a:rPr lang="en-US" altLang="ja-JP" dirty="0" err="1" smtClean="0"/>
              <a:t>kPa</a:t>
            </a:r>
            <a:endParaRPr kumimoji="1" lang="ja-JP" altLang="en-US" dirty="0"/>
          </a:p>
        </p:txBody>
      </p:sp>
      <p:sp>
        <p:nvSpPr>
          <p:cNvPr id="19" name="二等辺三角形 18"/>
          <p:cNvSpPr/>
          <p:nvPr/>
        </p:nvSpPr>
        <p:spPr>
          <a:xfrm rot="16200000">
            <a:off x="1178695" y="5107793"/>
            <a:ext cx="285752" cy="21431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コネクタ 40"/>
          <p:cNvCxnSpPr/>
          <p:nvPr/>
        </p:nvCxnSpPr>
        <p:spPr>
          <a:xfrm rot="5400000" flipH="1" flipV="1">
            <a:off x="1428728" y="5214950"/>
            <a:ext cx="28575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rot="10800000">
            <a:off x="1357290" y="5214950"/>
            <a:ext cx="21431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rot="16200000" flipH="1">
            <a:off x="4357686" y="3500438"/>
            <a:ext cx="500066" cy="7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rot="16200000" flipH="1">
            <a:off x="4464843" y="3393281"/>
            <a:ext cx="571504" cy="214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4714876" y="3214686"/>
            <a:ext cx="571504" cy="4286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4286248" y="2857496"/>
            <a:ext cx="714380"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ltLang="ja-JP" sz="1400" dirty="0" smtClean="0">
                <a:solidFill>
                  <a:srgbClr val="FF0000"/>
                </a:solidFill>
              </a:rPr>
              <a:t>6 RTDs</a:t>
            </a:r>
            <a:endParaRPr kumimoji="1" lang="en-US" altLang="ja-JP" sz="1400" dirty="0" smtClean="0">
              <a:solidFill>
                <a:srgbClr val="FF0000"/>
              </a:solidFill>
            </a:endParaRPr>
          </a:p>
        </p:txBody>
      </p:sp>
      <p:cxnSp>
        <p:nvCxnSpPr>
          <p:cNvPr id="56" name="直線矢印コネクタ 55"/>
          <p:cNvCxnSpPr/>
          <p:nvPr/>
        </p:nvCxnSpPr>
        <p:spPr>
          <a:xfrm rot="16200000" flipV="1">
            <a:off x="1569224" y="5288769"/>
            <a:ext cx="214314" cy="666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日付プレースホルダ 66"/>
          <p:cNvSpPr>
            <a:spLocks noGrp="1"/>
          </p:cNvSpPr>
          <p:nvPr>
            <p:ph type="dt" sz="half" idx="10"/>
          </p:nvPr>
        </p:nvSpPr>
        <p:spPr/>
        <p:txBody>
          <a:bodyPr/>
          <a:lstStyle/>
          <a:p>
            <a:r>
              <a:rPr kumimoji="1" lang="en-US" altLang="ja-JP" smtClean="0"/>
              <a:t>May 21, 2010 Belle II TDR Review</a:t>
            </a:r>
            <a:endParaRPr kumimoji="1" lang="ja-JP" altLang="en-US"/>
          </a:p>
        </p:txBody>
      </p:sp>
      <p:sp>
        <p:nvSpPr>
          <p:cNvPr id="68" name="スライド番号プレースホルダ 67"/>
          <p:cNvSpPr>
            <a:spLocks noGrp="1"/>
          </p:cNvSpPr>
          <p:nvPr>
            <p:ph type="sldNum" sz="quarter" idx="12"/>
          </p:nvPr>
        </p:nvSpPr>
        <p:spPr/>
        <p:txBody>
          <a:bodyPr/>
          <a:lstStyle/>
          <a:p>
            <a:fld id="{04366A51-FEC5-4A40-8A29-26CA5678BE45}" type="slidenum">
              <a:rPr kumimoji="1" lang="ja-JP" altLang="en-US" smtClean="0"/>
              <a:pPr/>
              <a:t>62</a:t>
            </a:fld>
            <a:endParaRPr kumimoji="1" lang="ja-JP" altLang="en-US"/>
          </a:p>
        </p:txBody>
      </p:sp>
      <p:sp>
        <p:nvSpPr>
          <p:cNvPr id="69" name="フッター プレースホルダ 68"/>
          <p:cNvSpPr>
            <a:spLocks noGrp="1"/>
          </p:cNvSpPr>
          <p:nvPr>
            <p:ph type="ftr" sz="quarter" idx="11"/>
          </p:nvPr>
        </p:nvSpPr>
        <p:spPr/>
        <p:txBody>
          <a:bodyPr/>
          <a:lstStyle/>
          <a:p>
            <a:r>
              <a:rPr kumimoji="1" lang="en-US" altLang="ja-JP" smtClean="0"/>
              <a:t>H. Nakayama </a:t>
            </a:r>
            <a:endParaRPr kumimoji="1" lang="ja-JP" altLang="en-US"/>
          </a:p>
        </p:txBody>
      </p:sp>
      <p:pic>
        <p:nvPicPr>
          <p:cNvPr id="46" name="Picture 7" descr="F:\images\DirA\IR_0041.jpg"/>
          <p:cNvPicPr>
            <a:picLocks noChangeAspect="1" noChangeArrowheads="1"/>
          </p:cNvPicPr>
          <p:nvPr/>
        </p:nvPicPr>
        <p:blipFill>
          <a:blip r:embed="rId5" cstate="print"/>
          <a:srcRect/>
          <a:stretch>
            <a:fillRect/>
          </a:stretch>
        </p:blipFill>
        <p:spPr bwMode="auto">
          <a:xfrm>
            <a:off x="6381762" y="4786322"/>
            <a:ext cx="2762238" cy="2071678"/>
          </a:xfrm>
          <a:prstGeom prst="rect">
            <a:avLst/>
          </a:prstGeom>
          <a:noFill/>
        </p:spPr>
      </p:pic>
      <p:sp>
        <p:nvSpPr>
          <p:cNvPr id="3" name="テキスト ボックス 2"/>
          <p:cNvSpPr txBox="1"/>
          <p:nvPr/>
        </p:nvSpPr>
        <p:spPr>
          <a:xfrm>
            <a:off x="7020272" y="1700808"/>
            <a:ext cx="1728192" cy="646331"/>
          </a:xfrm>
          <a:prstGeom prst="rect">
            <a:avLst/>
          </a:prstGeom>
          <a:noFill/>
        </p:spPr>
        <p:txBody>
          <a:bodyPr wrap="square" rtlCol="0">
            <a:spAutoFit/>
          </a:bodyPr>
          <a:lstStyle/>
          <a:p>
            <a:r>
              <a:rPr kumimoji="1" lang="en-US" altLang="ja-JP" dirty="0" smtClean="0"/>
              <a:t>Old version of mock up</a:t>
            </a:r>
            <a:endParaRPr kumimoji="1" lang="ja-JP" altLang="en-US" dirty="0"/>
          </a:p>
        </p:txBody>
      </p:sp>
    </p:spTree>
    <p:extLst>
      <p:ext uri="{BB962C8B-B14F-4D97-AF65-F5344CB8AC3E}">
        <p14:creationId xmlns:p14="http://schemas.microsoft.com/office/powerpoint/2010/main" val="41933228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Beam background</a:t>
            </a:r>
            <a:endParaRPr kumimoji="1" lang="ja-JP" altLang="en-US" dirty="0"/>
          </a:p>
        </p:txBody>
      </p:sp>
      <p:sp>
        <p:nvSpPr>
          <p:cNvPr id="3" name="コンテンツ プレースホルダ 2"/>
          <p:cNvSpPr>
            <a:spLocks noGrp="1"/>
          </p:cNvSpPr>
          <p:nvPr>
            <p:ph idx="1"/>
          </p:nvPr>
        </p:nvSpPr>
        <p:spPr>
          <a:xfrm>
            <a:off x="323528" y="1268760"/>
            <a:ext cx="8229600" cy="4525963"/>
          </a:xfrm>
        </p:spPr>
        <p:txBody>
          <a:bodyPr>
            <a:normAutofit fontScale="92500" lnSpcReduction="10000"/>
          </a:bodyPr>
          <a:lstStyle/>
          <a:p>
            <a:r>
              <a:rPr lang="en-US" altLang="ja-JP" sz="2800" dirty="0" smtClean="0">
                <a:solidFill>
                  <a:srgbClr val="3399FF"/>
                </a:solidFill>
              </a:rPr>
              <a:t>At SuperKEKB with x40 larger Luminosity, beam background will also increase drastically.</a:t>
            </a:r>
          </a:p>
          <a:p>
            <a:pPr lvl="1"/>
            <a:r>
              <a:rPr lang="en-US" altLang="ja-JP" u="sng" dirty="0" smtClean="0"/>
              <a:t>Touschek scattering</a:t>
            </a:r>
          </a:p>
          <a:p>
            <a:pPr lvl="1"/>
            <a:r>
              <a:rPr lang="en-US" altLang="ja-JP" dirty="0" smtClean="0"/>
              <a:t>Beam-gas scattering</a:t>
            </a:r>
          </a:p>
          <a:p>
            <a:pPr lvl="1"/>
            <a:r>
              <a:rPr lang="en-US" altLang="ja-JP" dirty="0"/>
              <a:t>Synchrotron </a:t>
            </a:r>
            <a:r>
              <a:rPr lang="en-US" altLang="ja-JP" dirty="0" smtClean="0"/>
              <a:t>radiation</a:t>
            </a:r>
            <a:endParaRPr lang="en-US" altLang="ja-JP" dirty="0" smtClean="0"/>
          </a:p>
          <a:p>
            <a:pPr lvl="1"/>
            <a:r>
              <a:rPr lang="en-US" altLang="ja-JP" dirty="0" smtClean="0"/>
              <a:t>Radiative Bhabha event: emitted</a:t>
            </a:r>
            <a:r>
              <a:rPr lang="en-US" altLang="ja-JP" dirty="0" smtClean="0">
                <a:latin typeface="Symbol" pitchFamily="18" charset="2"/>
              </a:rPr>
              <a:t> g</a:t>
            </a:r>
            <a:endParaRPr lang="en-US" altLang="ja-JP" dirty="0" smtClean="0"/>
          </a:p>
          <a:p>
            <a:pPr lvl="1"/>
            <a:r>
              <a:rPr lang="en-US" altLang="ja-JP" dirty="0" smtClean="0"/>
              <a:t>Radiative Bhabha event: spent e+/e-</a:t>
            </a:r>
          </a:p>
          <a:p>
            <a:pPr lvl="1"/>
            <a:r>
              <a:rPr lang="en-US" altLang="ja-JP" dirty="0" smtClean="0"/>
              <a:t>2-photon process event: e+e-</a:t>
            </a:r>
            <a:r>
              <a:rPr lang="en-US" altLang="ja-JP" dirty="0" smtClean="0">
                <a:sym typeface="Wingdings" pitchFamily="2" charset="2"/>
              </a:rPr>
              <a:t>e+e-e+e-</a:t>
            </a:r>
            <a:endParaRPr lang="en-US" altLang="ja-JP" dirty="0" smtClean="0"/>
          </a:p>
          <a:p>
            <a:pPr lvl="1"/>
            <a:r>
              <a:rPr lang="en-US" altLang="ja-JP" dirty="0" smtClean="0"/>
              <a:t>Beam-beam scattering</a:t>
            </a:r>
          </a:p>
          <a:p>
            <a:pPr lvl="1"/>
            <a:r>
              <a:rPr lang="en-US" altLang="ja-JP" dirty="0" smtClean="0"/>
              <a:t>etc…</a:t>
            </a:r>
          </a:p>
          <a:p>
            <a:endParaRPr lang="ja-JP" altLang="en-US" sz="2800" dirty="0"/>
          </a:p>
        </p:txBody>
      </p:sp>
      <p:sp>
        <p:nvSpPr>
          <p:cNvPr id="4" name="日付プレースホルダ 3"/>
          <p:cNvSpPr>
            <a:spLocks noGrp="1"/>
          </p:cNvSpPr>
          <p:nvPr>
            <p:ph type="dt" sz="half" idx="10"/>
          </p:nvPr>
        </p:nvSpPr>
        <p:spPr/>
        <p:txBody>
          <a:bodyPr/>
          <a:lstStyle/>
          <a:p>
            <a:r>
              <a:rPr kumimoji="1" lang="en-US" altLang="ja-JP" dirty="0" smtClean="0"/>
              <a:t>Feb. 24th, 2011</a:t>
            </a:r>
            <a:endParaRPr kumimoji="1" lang="ja-JP" altLang="en-US" dirty="0"/>
          </a:p>
        </p:txBody>
      </p:sp>
      <p:sp>
        <p:nvSpPr>
          <p:cNvPr id="5" name="フッター プレースホルダ 4"/>
          <p:cNvSpPr>
            <a:spLocks noGrp="1"/>
          </p:cNvSpPr>
          <p:nvPr>
            <p:ph type="ftr" sz="quarter" idx="11"/>
          </p:nvPr>
        </p:nvSpPr>
        <p:spPr/>
        <p:txBody>
          <a:bodyPr/>
          <a:lstStyle/>
          <a:p>
            <a:pPr algn="ctr"/>
            <a:r>
              <a:rPr kumimoji="1" lang="en-US" altLang="ja-JP" dirty="0" err="1" smtClean="0"/>
              <a:t>H.Nakayama</a:t>
            </a:r>
            <a:r>
              <a:rPr kumimoji="1" lang="en-US" altLang="ja-JP" dirty="0" smtClean="0"/>
              <a:t> (KEK) </a:t>
            </a:r>
            <a:endParaRPr kumimoji="1" lang="ja-JP" altLang="en-US" dirty="0"/>
          </a:p>
        </p:txBody>
      </p:sp>
      <p:sp>
        <p:nvSpPr>
          <p:cNvPr id="38" name="スライド番号プレースホルダ 3"/>
          <p:cNvSpPr>
            <a:spLocks noGrp="1"/>
          </p:cNvSpPr>
          <p:nvPr>
            <p:ph type="sldNum" sz="quarter" idx="12"/>
          </p:nvPr>
        </p:nvSpPr>
        <p:spPr>
          <a:xfrm>
            <a:off x="8252347" y="6410987"/>
            <a:ext cx="762000" cy="365125"/>
          </a:xfrm>
        </p:spPr>
        <p:txBody>
          <a:bodyPr/>
          <a:lstStyle/>
          <a:p>
            <a:fld id="{5E3EFAAC-6AC9-4CDC-B598-9EC5C0D2FA03}" type="slidenum">
              <a:rPr kumimoji="1" lang="ja-JP" altLang="en-US" smtClean="0"/>
              <a:pPr/>
              <a:t>63</a:t>
            </a:fld>
            <a:endParaRPr kumimoji="1" lang="ja-JP" altLang="en-US" dirty="0"/>
          </a:p>
        </p:txBody>
      </p:sp>
      <p:pic>
        <p:nvPicPr>
          <p:cNvPr id="39" name="Picture 2" descr="http://x-ray.k.u-tokyo.ac.jp/image/bending.gif"/>
          <p:cNvPicPr>
            <a:picLocks noChangeAspect="1" noChangeArrowheads="1"/>
          </p:cNvPicPr>
          <p:nvPr/>
        </p:nvPicPr>
        <p:blipFill>
          <a:blip r:embed="rId3" cstate="print"/>
          <a:srcRect/>
          <a:stretch>
            <a:fillRect/>
          </a:stretch>
        </p:blipFill>
        <p:spPr bwMode="auto">
          <a:xfrm>
            <a:off x="6770913" y="1754354"/>
            <a:ext cx="1926771" cy="967076"/>
          </a:xfrm>
          <a:prstGeom prst="rect">
            <a:avLst/>
          </a:prstGeom>
          <a:noFill/>
        </p:spPr>
      </p:pic>
      <p:pic>
        <p:nvPicPr>
          <p:cNvPr id="41" name="Picture 2"/>
          <p:cNvPicPr>
            <a:picLocks noChangeAspect="1" noChangeArrowheads="1"/>
          </p:cNvPicPr>
          <p:nvPr/>
        </p:nvPicPr>
        <p:blipFill>
          <a:blip r:embed="rId4" cstate="print"/>
          <a:srcRect t="12681" r="59415" b="20304"/>
          <a:stretch>
            <a:fillRect/>
          </a:stretch>
        </p:blipFill>
        <p:spPr bwMode="auto">
          <a:xfrm>
            <a:off x="6228184" y="3140968"/>
            <a:ext cx="1994052" cy="1214642"/>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t="4599"/>
          <a:stretch>
            <a:fillRect/>
          </a:stretch>
        </p:blipFill>
        <p:spPr bwMode="auto">
          <a:xfrm>
            <a:off x="4508892" y="2166257"/>
            <a:ext cx="1735425" cy="869496"/>
          </a:xfrm>
          <a:prstGeom prst="rect">
            <a:avLst/>
          </a:prstGeom>
          <a:noFill/>
          <a:ln w="9525">
            <a:noFill/>
            <a:miter lim="800000"/>
            <a:headEnd/>
            <a:tailEnd/>
          </a:ln>
        </p:spPr>
      </p:pic>
      <p:pic>
        <p:nvPicPr>
          <p:cNvPr id="44" name="Picture 2"/>
          <p:cNvPicPr>
            <a:picLocks noChangeAspect="1" noChangeArrowheads="1"/>
          </p:cNvPicPr>
          <p:nvPr/>
        </p:nvPicPr>
        <p:blipFill>
          <a:blip r:embed="rId6" cstate="print"/>
          <a:srcRect l="64222" t="14526" r="2466" b="45649"/>
          <a:stretch>
            <a:fillRect/>
          </a:stretch>
        </p:blipFill>
        <p:spPr bwMode="auto">
          <a:xfrm>
            <a:off x="6997776" y="4430485"/>
            <a:ext cx="1950282" cy="1785258"/>
          </a:xfrm>
          <a:prstGeom prst="rect">
            <a:avLst/>
          </a:prstGeom>
          <a:noFill/>
          <a:ln w="9525">
            <a:noFill/>
            <a:miter lim="800000"/>
            <a:headEnd/>
            <a:tailEnd/>
          </a:ln>
        </p:spPr>
      </p:pic>
      <p:pic>
        <p:nvPicPr>
          <p:cNvPr id="3075" name="Picture 3"/>
          <p:cNvPicPr>
            <a:picLocks noChangeAspect="1" noChangeArrowheads="1"/>
          </p:cNvPicPr>
          <p:nvPr/>
        </p:nvPicPr>
        <p:blipFill>
          <a:blip r:embed="rId7" cstate="print"/>
          <a:srcRect/>
          <a:stretch>
            <a:fillRect/>
          </a:stretch>
        </p:blipFill>
        <p:spPr bwMode="auto">
          <a:xfrm>
            <a:off x="7592074" y="2906486"/>
            <a:ext cx="1425342" cy="674914"/>
          </a:xfrm>
          <a:prstGeom prst="rect">
            <a:avLst/>
          </a:prstGeom>
          <a:noFill/>
          <a:ln w="9525">
            <a:noFill/>
            <a:miter lim="800000"/>
            <a:headEnd/>
            <a:tailEnd/>
          </a:ln>
        </p:spPr>
      </p:pic>
      <p:grpSp>
        <p:nvGrpSpPr>
          <p:cNvPr id="91" name="グループ化 90"/>
          <p:cNvGrpSpPr/>
          <p:nvPr/>
        </p:nvGrpSpPr>
        <p:grpSpPr>
          <a:xfrm>
            <a:off x="4019484" y="5026659"/>
            <a:ext cx="2657740" cy="1058455"/>
            <a:chOff x="2852595" y="944867"/>
            <a:chExt cx="4767406" cy="1796746"/>
          </a:xfrm>
        </p:grpSpPr>
        <p:sp>
          <p:nvSpPr>
            <p:cNvPr id="45" name="AutoShape 51"/>
            <p:cNvSpPr>
              <a:spLocks noChangeArrowheads="1"/>
            </p:cNvSpPr>
            <p:nvPr/>
          </p:nvSpPr>
          <p:spPr bwMode="auto">
            <a:xfrm rot="338626">
              <a:off x="5473700" y="1725613"/>
              <a:ext cx="842963" cy="150812"/>
            </a:xfrm>
            <a:prstGeom prst="rightArrow">
              <a:avLst>
                <a:gd name="adj1" fmla="val 50000"/>
                <a:gd name="adj2" fmla="val 139737"/>
              </a:avLst>
            </a:prstGeom>
            <a:solidFill>
              <a:schemeClr val="accent1"/>
            </a:solidFill>
            <a:ln w="9525">
              <a:solidFill>
                <a:schemeClr val="tx1"/>
              </a:solidFill>
              <a:miter lim="800000"/>
              <a:headEnd/>
              <a:tailEnd/>
            </a:ln>
          </p:spPr>
          <p:txBody>
            <a:bodyPr wrap="none" anchor="ctr"/>
            <a:lstStyle/>
            <a:p>
              <a:endParaRPr kumimoji="0" lang="ja-JP" altLang="en-US">
                <a:latin typeface="Tw Cen MT" pitchFamily="-108" charset="-18"/>
              </a:endParaRPr>
            </a:p>
          </p:txBody>
        </p:sp>
        <p:sp>
          <p:nvSpPr>
            <p:cNvPr id="46" name="Line 4"/>
            <p:cNvSpPr>
              <a:spLocks noChangeShapeType="1"/>
            </p:cNvSpPr>
            <p:nvPr/>
          </p:nvSpPr>
          <p:spPr bwMode="auto">
            <a:xfrm flipV="1">
              <a:off x="2984517" y="1497010"/>
              <a:ext cx="4635484" cy="960155"/>
            </a:xfrm>
            <a:prstGeom prst="line">
              <a:avLst/>
            </a:prstGeom>
            <a:noFill/>
            <a:ln w="9525">
              <a:solidFill>
                <a:schemeClr val="tx1"/>
              </a:solidFill>
              <a:round/>
              <a:headEnd/>
              <a:tailEnd type="stealth" w="med" len="med"/>
            </a:ln>
          </p:spPr>
          <p:txBody>
            <a:bodyPr wrap="none" anchor="ctr"/>
            <a:lstStyle/>
            <a:p>
              <a:endParaRPr lang="ja-JP" altLang="en-US"/>
            </a:p>
          </p:txBody>
        </p:sp>
        <p:sp>
          <p:nvSpPr>
            <p:cNvPr id="48" name="Oval 6"/>
            <p:cNvSpPr>
              <a:spLocks noChangeArrowheads="1"/>
            </p:cNvSpPr>
            <p:nvPr/>
          </p:nvSpPr>
          <p:spPr bwMode="auto">
            <a:xfrm>
              <a:off x="4313238" y="1638300"/>
              <a:ext cx="339725" cy="1103313"/>
            </a:xfrm>
            <a:prstGeom prst="ellipse">
              <a:avLst/>
            </a:prstGeom>
            <a:noFill/>
            <a:ln w="9525">
              <a:solidFill>
                <a:schemeClr val="tx1"/>
              </a:solidFill>
              <a:round/>
              <a:headEnd/>
              <a:tailEnd/>
            </a:ln>
          </p:spPr>
          <p:txBody>
            <a:bodyPr wrap="none" anchor="ctr"/>
            <a:lstStyle/>
            <a:p>
              <a:endParaRPr kumimoji="0" lang="ja-JP" altLang="en-US">
                <a:latin typeface="Tw Cen MT" pitchFamily="-108" charset="-18"/>
              </a:endParaRPr>
            </a:p>
          </p:txBody>
        </p:sp>
        <p:sp>
          <p:nvSpPr>
            <p:cNvPr id="49" name="Oval 7"/>
            <p:cNvSpPr>
              <a:spLocks noChangeArrowheads="1"/>
            </p:cNvSpPr>
            <p:nvPr/>
          </p:nvSpPr>
          <p:spPr bwMode="auto">
            <a:xfrm>
              <a:off x="5964238" y="1279525"/>
              <a:ext cx="339725" cy="1103313"/>
            </a:xfrm>
            <a:prstGeom prst="ellipse">
              <a:avLst/>
            </a:prstGeom>
            <a:noFill/>
            <a:ln w="9525">
              <a:solidFill>
                <a:schemeClr val="tx1"/>
              </a:solidFill>
              <a:round/>
              <a:headEnd/>
              <a:tailEnd/>
            </a:ln>
          </p:spPr>
          <p:txBody>
            <a:bodyPr wrap="none" anchor="ctr"/>
            <a:lstStyle/>
            <a:p>
              <a:endParaRPr kumimoji="0" lang="ja-JP" altLang="en-US">
                <a:latin typeface="Tw Cen MT" pitchFamily="-108" charset="-18"/>
              </a:endParaRPr>
            </a:p>
          </p:txBody>
        </p:sp>
        <p:sp>
          <p:nvSpPr>
            <p:cNvPr id="50" name="Line 8"/>
            <p:cNvSpPr>
              <a:spLocks noChangeShapeType="1"/>
            </p:cNvSpPr>
            <p:nvPr/>
          </p:nvSpPr>
          <p:spPr bwMode="auto">
            <a:xfrm flipV="1">
              <a:off x="4471988" y="1270000"/>
              <a:ext cx="1657350" cy="365125"/>
            </a:xfrm>
            <a:prstGeom prst="line">
              <a:avLst/>
            </a:prstGeom>
            <a:noFill/>
            <a:ln w="9525">
              <a:solidFill>
                <a:schemeClr val="tx1"/>
              </a:solidFill>
              <a:round/>
              <a:headEnd/>
              <a:tailEnd/>
            </a:ln>
          </p:spPr>
          <p:txBody>
            <a:bodyPr wrap="none" anchor="ctr"/>
            <a:lstStyle/>
            <a:p>
              <a:endParaRPr lang="ja-JP" altLang="en-US"/>
            </a:p>
          </p:txBody>
        </p:sp>
        <p:sp>
          <p:nvSpPr>
            <p:cNvPr id="51" name="Line 9"/>
            <p:cNvSpPr>
              <a:spLocks noChangeShapeType="1"/>
            </p:cNvSpPr>
            <p:nvPr/>
          </p:nvSpPr>
          <p:spPr bwMode="auto">
            <a:xfrm flipV="1">
              <a:off x="4492625" y="2373313"/>
              <a:ext cx="1657350" cy="365125"/>
            </a:xfrm>
            <a:prstGeom prst="line">
              <a:avLst/>
            </a:prstGeom>
            <a:noFill/>
            <a:ln w="9525">
              <a:solidFill>
                <a:schemeClr val="tx1"/>
              </a:solidFill>
              <a:round/>
              <a:headEnd/>
              <a:tailEnd/>
            </a:ln>
          </p:spPr>
          <p:txBody>
            <a:bodyPr wrap="none" anchor="ctr"/>
            <a:lstStyle/>
            <a:p>
              <a:endParaRPr lang="ja-JP" altLang="en-US"/>
            </a:p>
          </p:txBody>
        </p:sp>
        <p:sp>
          <p:nvSpPr>
            <p:cNvPr id="52" name="Oval 10"/>
            <p:cNvSpPr>
              <a:spLocks noChangeArrowheads="1"/>
            </p:cNvSpPr>
            <p:nvPr/>
          </p:nvSpPr>
          <p:spPr bwMode="auto">
            <a:xfrm>
              <a:off x="3182972" y="2077398"/>
              <a:ext cx="82550" cy="84137"/>
            </a:xfrm>
            <a:prstGeom prst="ellipse">
              <a:avLst/>
            </a:prstGeom>
            <a:solidFill>
              <a:srgbClr val="0000FF"/>
            </a:solidFill>
            <a:ln w="9525">
              <a:solidFill>
                <a:schemeClr val="tx1"/>
              </a:solidFill>
              <a:round/>
              <a:headEnd/>
              <a:tailEnd/>
            </a:ln>
          </p:spPr>
          <p:txBody>
            <a:bodyPr wrap="none" anchor="ctr"/>
            <a:lstStyle/>
            <a:p>
              <a:endParaRPr kumimoji="0" lang="ja-JP" altLang="en-US">
                <a:latin typeface="Tw Cen MT" pitchFamily="-108" charset="-18"/>
              </a:endParaRPr>
            </a:p>
          </p:txBody>
        </p:sp>
        <p:sp>
          <p:nvSpPr>
            <p:cNvPr id="53" name="Oval 11"/>
            <p:cNvSpPr>
              <a:spLocks noChangeArrowheads="1"/>
            </p:cNvSpPr>
            <p:nvPr/>
          </p:nvSpPr>
          <p:spPr bwMode="auto">
            <a:xfrm>
              <a:off x="4921250" y="1793875"/>
              <a:ext cx="82550" cy="84138"/>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54" name="Oval 12"/>
            <p:cNvSpPr>
              <a:spLocks noChangeArrowheads="1"/>
            </p:cNvSpPr>
            <p:nvPr/>
          </p:nvSpPr>
          <p:spPr bwMode="auto">
            <a:xfrm>
              <a:off x="5073650" y="1946275"/>
              <a:ext cx="82550" cy="84138"/>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55" name="Oval 13"/>
            <p:cNvSpPr>
              <a:spLocks noChangeArrowheads="1"/>
            </p:cNvSpPr>
            <p:nvPr/>
          </p:nvSpPr>
          <p:spPr bwMode="auto">
            <a:xfrm>
              <a:off x="5226050" y="2098675"/>
              <a:ext cx="82550" cy="84138"/>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56" name="Oval 14"/>
            <p:cNvSpPr>
              <a:spLocks noChangeArrowheads="1"/>
            </p:cNvSpPr>
            <p:nvPr/>
          </p:nvSpPr>
          <p:spPr bwMode="auto">
            <a:xfrm>
              <a:off x="5378450" y="2251075"/>
              <a:ext cx="82550" cy="84138"/>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57" name="Oval 15"/>
            <p:cNvSpPr>
              <a:spLocks noChangeArrowheads="1"/>
            </p:cNvSpPr>
            <p:nvPr/>
          </p:nvSpPr>
          <p:spPr bwMode="auto">
            <a:xfrm>
              <a:off x="5627688" y="2162175"/>
              <a:ext cx="82550" cy="84138"/>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58" name="Oval 16"/>
            <p:cNvSpPr>
              <a:spLocks noChangeArrowheads="1"/>
            </p:cNvSpPr>
            <p:nvPr/>
          </p:nvSpPr>
          <p:spPr bwMode="auto">
            <a:xfrm>
              <a:off x="5351463" y="1673225"/>
              <a:ext cx="82550" cy="84138"/>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59" name="Oval 17"/>
            <p:cNvSpPr>
              <a:spLocks noChangeArrowheads="1"/>
            </p:cNvSpPr>
            <p:nvPr/>
          </p:nvSpPr>
          <p:spPr bwMode="auto">
            <a:xfrm>
              <a:off x="4938713" y="2424113"/>
              <a:ext cx="82550" cy="84137"/>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60" name="Oval 18"/>
            <p:cNvSpPr>
              <a:spLocks noChangeArrowheads="1"/>
            </p:cNvSpPr>
            <p:nvPr/>
          </p:nvSpPr>
          <p:spPr bwMode="auto">
            <a:xfrm>
              <a:off x="5054600" y="2230438"/>
              <a:ext cx="82550" cy="84137"/>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61" name="Oval 19"/>
            <p:cNvSpPr>
              <a:spLocks noChangeArrowheads="1"/>
            </p:cNvSpPr>
            <p:nvPr/>
          </p:nvSpPr>
          <p:spPr bwMode="auto">
            <a:xfrm>
              <a:off x="5737225" y="1582738"/>
              <a:ext cx="82550" cy="84137"/>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62" name="Oval 20"/>
            <p:cNvSpPr>
              <a:spLocks noChangeArrowheads="1"/>
            </p:cNvSpPr>
            <p:nvPr/>
          </p:nvSpPr>
          <p:spPr bwMode="auto">
            <a:xfrm>
              <a:off x="5530850" y="2403475"/>
              <a:ext cx="82550" cy="84138"/>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63" name="Oval 21"/>
            <p:cNvSpPr>
              <a:spLocks noChangeArrowheads="1"/>
            </p:cNvSpPr>
            <p:nvPr/>
          </p:nvSpPr>
          <p:spPr bwMode="auto">
            <a:xfrm>
              <a:off x="5641975" y="1963738"/>
              <a:ext cx="82550" cy="84137"/>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64" name="Oval 22"/>
            <p:cNvSpPr>
              <a:spLocks noChangeArrowheads="1"/>
            </p:cNvSpPr>
            <p:nvPr/>
          </p:nvSpPr>
          <p:spPr bwMode="auto">
            <a:xfrm>
              <a:off x="4765675" y="2170113"/>
              <a:ext cx="82550" cy="84137"/>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65" name="Oval 23"/>
            <p:cNvSpPr>
              <a:spLocks noChangeArrowheads="1"/>
            </p:cNvSpPr>
            <p:nvPr/>
          </p:nvSpPr>
          <p:spPr bwMode="auto">
            <a:xfrm>
              <a:off x="6083300" y="1997075"/>
              <a:ext cx="82550" cy="84138"/>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66" name="Oval 24"/>
            <p:cNvSpPr>
              <a:spLocks noChangeArrowheads="1"/>
            </p:cNvSpPr>
            <p:nvPr/>
          </p:nvSpPr>
          <p:spPr bwMode="auto">
            <a:xfrm>
              <a:off x="5897563" y="2190750"/>
              <a:ext cx="82550" cy="84138"/>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67" name="Oval 25"/>
            <p:cNvSpPr>
              <a:spLocks noChangeArrowheads="1"/>
            </p:cNvSpPr>
            <p:nvPr/>
          </p:nvSpPr>
          <p:spPr bwMode="auto">
            <a:xfrm>
              <a:off x="5153025" y="1658938"/>
              <a:ext cx="82550" cy="84137"/>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68" name="Oval 26"/>
            <p:cNvSpPr>
              <a:spLocks noChangeArrowheads="1"/>
            </p:cNvSpPr>
            <p:nvPr/>
          </p:nvSpPr>
          <p:spPr bwMode="auto">
            <a:xfrm>
              <a:off x="5538788" y="1803400"/>
              <a:ext cx="82550" cy="84138"/>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69" name="Oval 27"/>
            <p:cNvSpPr>
              <a:spLocks noChangeArrowheads="1"/>
            </p:cNvSpPr>
            <p:nvPr/>
          </p:nvSpPr>
          <p:spPr bwMode="auto">
            <a:xfrm>
              <a:off x="5489575" y="1547813"/>
              <a:ext cx="82550" cy="84137"/>
            </a:xfrm>
            <a:prstGeom prst="ellipse">
              <a:avLst/>
            </a:prstGeom>
            <a:solidFill>
              <a:srgbClr val="FF0000"/>
            </a:solidFill>
            <a:ln w="9525">
              <a:solidFill>
                <a:schemeClr val="tx1"/>
              </a:solidFill>
              <a:round/>
              <a:headEnd/>
              <a:tailEnd/>
            </a:ln>
          </p:spPr>
          <p:txBody>
            <a:bodyPr wrap="none" anchor="ctr"/>
            <a:lstStyle/>
            <a:p>
              <a:pPr algn="ctr"/>
              <a:endParaRPr kumimoji="0" lang="ja-JP" altLang="en-US">
                <a:solidFill>
                  <a:srgbClr val="FF0000"/>
                </a:solidFill>
                <a:latin typeface="Tw Cen MT" pitchFamily="-108" charset="-18"/>
              </a:endParaRPr>
            </a:p>
          </p:txBody>
        </p:sp>
        <p:sp>
          <p:nvSpPr>
            <p:cNvPr id="70" name="Text Box 28"/>
            <p:cNvSpPr txBox="1">
              <a:spLocks noChangeArrowheads="1"/>
            </p:cNvSpPr>
            <p:nvPr/>
          </p:nvSpPr>
          <p:spPr bwMode="auto">
            <a:xfrm>
              <a:off x="2852595" y="1607562"/>
              <a:ext cx="352424" cy="396875"/>
            </a:xfrm>
            <a:prstGeom prst="rect">
              <a:avLst/>
            </a:prstGeom>
            <a:noFill/>
            <a:ln w="9525">
              <a:noFill/>
              <a:miter lim="800000"/>
              <a:headEnd/>
              <a:tailEnd/>
            </a:ln>
          </p:spPr>
          <p:txBody>
            <a:bodyPr wrap="none">
              <a:spAutoFit/>
            </a:bodyPr>
            <a:lstStyle/>
            <a:p>
              <a:r>
                <a:rPr kumimoji="0" lang="en-US" altLang="ja-JP" dirty="0">
                  <a:latin typeface="Tw Cen MT" pitchFamily="-108" charset="-18"/>
                </a:rPr>
                <a:t>e</a:t>
              </a:r>
              <a:r>
                <a:rPr kumimoji="0" lang="en-US" altLang="ja-JP" baseline="30000" dirty="0">
                  <a:latin typeface="Tw Cen MT" pitchFamily="-108" charset="-18"/>
                </a:rPr>
                <a:t>-</a:t>
              </a:r>
              <a:endParaRPr kumimoji="0" lang="en-US" altLang="ja-JP" dirty="0">
                <a:latin typeface="Tw Cen MT" pitchFamily="-108" charset="-18"/>
              </a:endParaRPr>
            </a:p>
          </p:txBody>
        </p:sp>
        <p:sp>
          <p:nvSpPr>
            <p:cNvPr id="71" name="Text Box 29"/>
            <p:cNvSpPr txBox="1">
              <a:spLocks noChangeArrowheads="1"/>
            </p:cNvSpPr>
            <p:nvPr/>
          </p:nvSpPr>
          <p:spPr bwMode="auto">
            <a:xfrm>
              <a:off x="4786475" y="944867"/>
              <a:ext cx="390524" cy="396874"/>
            </a:xfrm>
            <a:prstGeom prst="rect">
              <a:avLst/>
            </a:prstGeom>
            <a:noFill/>
            <a:ln w="9525">
              <a:noFill/>
              <a:miter lim="800000"/>
              <a:headEnd/>
              <a:tailEnd/>
            </a:ln>
          </p:spPr>
          <p:txBody>
            <a:bodyPr wrap="none">
              <a:spAutoFit/>
            </a:bodyPr>
            <a:lstStyle/>
            <a:p>
              <a:r>
                <a:rPr kumimoji="0" lang="en-US" altLang="ja-JP" dirty="0">
                  <a:latin typeface="Tw Cen MT" pitchFamily="-108" charset="-18"/>
                </a:rPr>
                <a:t>e</a:t>
              </a:r>
              <a:r>
                <a:rPr kumimoji="0" lang="en-US" altLang="ja-JP" baseline="30000" dirty="0">
                  <a:latin typeface="Tw Cen MT" pitchFamily="-108" charset="-18"/>
                </a:rPr>
                <a:t>+</a:t>
              </a:r>
              <a:endParaRPr kumimoji="0" lang="en-US" altLang="ja-JP" dirty="0">
                <a:latin typeface="Tw Cen MT" pitchFamily="-108" charset="-18"/>
              </a:endParaRPr>
            </a:p>
          </p:txBody>
        </p:sp>
        <p:sp>
          <p:nvSpPr>
            <p:cNvPr id="72" name="AutoShape 30"/>
            <p:cNvSpPr>
              <a:spLocks noChangeArrowheads="1"/>
            </p:cNvSpPr>
            <p:nvPr/>
          </p:nvSpPr>
          <p:spPr bwMode="auto">
            <a:xfrm rot="21017021">
              <a:off x="3382817" y="1933762"/>
              <a:ext cx="842963" cy="150812"/>
            </a:xfrm>
            <a:prstGeom prst="rightArrow">
              <a:avLst>
                <a:gd name="adj1" fmla="val 50000"/>
                <a:gd name="adj2" fmla="val 139737"/>
              </a:avLst>
            </a:prstGeom>
            <a:solidFill>
              <a:schemeClr val="accent1"/>
            </a:solidFill>
            <a:ln w="9525">
              <a:solidFill>
                <a:schemeClr val="tx1"/>
              </a:solidFill>
              <a:miter lim="800000"/>
              <a:headEnd/>
              <a:tailEnd/>
            </a:ln>
          </p:spPr>
          <p:txBody>
            <a:bodyPr wrap="none" anchor="ctr"/>
            <a:lstStyle/>
            <a:p>
              <a:endParaRPr kumimoji="0" lang="ja-JP" altLang="en-US">
                <a:latin typeface="Tw Cen MT" pitchFamily="-108" charset="-18"/>
              </a:endParaRPr>
            </a:p>
          </p:txBody>
        </p:sp>
        <p:sp>
          <p:nvSpPr>
            <p:cNvPr id="73" name="AutoShape 31"/>
            <p:cNvSpPr>
              <a:spLocks noChangeArrowheads="1"/>
            </p:cNvSpPr>
            <p:nvPr/>
          </p:nvSpPr>
          <p:spPr bwMode="auto">
            <a:xfrm rot="20968327" flipH="1">
              <a:off x="4098925" y="1377950"/>
              <a:ext cx="842963" cy="150813"/>
            </a:xfrm>
            <a:prstGeom prst="rightArrow">
              <a:avLst>
                <a:gd name="adj1" fmla="val 50000"/>
                <a:gd name="adj2" fmla="val 139736"/>
              </a:avLst>
            </a:prstGeom>
            <a:solidFill>
              <a:srgbClr val="FF0000"/>
            </a:solidFill>
            <a:ln w="9525">
              <a:solidFill>
                <a:schemeClr val="tx1"/>
              </a:solidFill>
              <a:miter lim="800000"/>
              <a:headEnd/>
              <a:tailEnd/>
            </a:ln>
          </p:spPr>
          <p:txBody>
            <a:bodyPr wrap="none" anchor="ctr"/>
            <a:lstStyle/>
            <a:p>
              <a:endParaRPr kumimoji="0" lang="ja-JP" altLang="en-US">
                <a:latin typeface="Tw Cen MT" pitchFamily="-108" charset="-18"/>
              </a:endParaRPr>
            </a:p>
          </p:txBody>
        </p:sp>
        <p:sp>
          <p:nvSpPr>
            <p:cNvPr id="88" name="Oval 52"/>
            <p:cNvSpPr>
              <a:spLocks noChangeArrowheads="1"/>
            </p:cNvSpPr>
            <p:nvPr/>
          </p:nvSpPr>
          <p:spPr bwMode="auto">
            <a:xfrm>
              <a:off x="6356350" y="1814513"/>
              <a:ext cx="82550" cy="84137"/>
            </a:xfrm>
            <a:prstGeom prst="ellipse">
              <a:avLst/>
            </a:prstGeom>
            <a:solidFill>
              <a:srgbClr val="0000FF"/>
            </a:solidFill>
            <a:ln w="9525">
              <a:solidFill>
                <a:schemeClr val="tx1"/>
              </a:solidFill>
              <a:round/>
              <a:headEnd/>
              <a:tailEnd/>
            </a:ln>
          </p:spPr>
          <p:txBody>
            <a:bodyPr wrap="none" anchor="ctr"/>
            <a:lstStyle/>
            <a:p>
              <a:endParaRPr kumimoji="0" lang="ja-JP" altLang="en-US">
                <a:latin typeface="Tw Cen MT" pitchFamily="-108" charset="-18"/>
              </a:endParaRPr>
            </a:p>
          </p:txBody>
        </p:sp>
        <p:sp>
          <p:nvSpPr>
            <p:cNvPr id="89" name="Text Box 53"/>
            <p:cNvSpPr txBox="1">
              <a:spLocks noChangeArrowheads="1"/>
            </p:cNvSpPr>
            <p:nvPr/>
          </p:nvSpPr>
          <p:spPr bwMode="auto">
            <a:xfrm>
              <a:off x="6390480" y="1447288"/>
              <a:ext cx="352424" cy="396874"/>
            </a:xfrm>
            <a:prstGeom prst="rect">
              <a:avLst/>
            </a:prstGeom>
            <a:noFill/>
            <a:ln w="9525">
              <a:noFill/>
              <a:miter lim="800000"/>
              <a:headEnd/>
              <a:tailEnd/>
            </a:ln>
          </p:spPr>
          <p:txBody>
            <a:bodyPr wrap="none">
              <a:spAutoFit/>
            </a:bodyPr>
            <a:lstStyle/>
            <a:p>
              <a:r>
                <a:rPr kumimoji="0" lang="en-US" altLang="ja-JP" dirty="0">
                  <a:latin typeface="Tw Cen MT" pitchFamily="-108" charset="-18"/>
                </a:rPr>
                <a:t>e</a:t>
              </a:r>
              <a:r>
                <a:rPr kumimoji="0" lang="en-US" altLang="ja-JP" baseline="30000" dirty="0">
                  <a:latin typeface="Tw Cen MT" pitchFamily="-108" charset="-18"/>
                </a:rPr>
                <a:t>-</a:t>
              </a:r>
              <a:endParaRPr kumimoji="0" lang="en-US" altLang="ja-JP" dirty="0">
                <a:latin typeface="Tw Cen MT" pitchFamily="-108" charset="-18"/>
              </a:endParaRPr>
            </a:p>
          </p:txBody>
        </p:sp>
        <p:sp>
          <p:nvSpPr>
            <p:cNvPr id="90" name="Line 54"/>
            <p:cNvSpPr>
              <a:spLocks noChangeShapeType="1"/>
            </p:cNvSpPr>
            <p:nvPr/>
          </p:nvSpPr>
          <p:spPr bwMode="auto">
            <a:xfrm flipV="1">
              <a:off x="5494338" y="1550988"/>
              <a:ext cx="812800" cy="168275"/>
            </a:xfrm>
            <a:prstGeom prst="line">
              <a:avLst/>
            </a:prstGeom>
            <a:noFill/>
            <a:ln w="9525">
              <a:solidFill>
                <a:schemeClr val="tx1"/>
              </a:solidFill>
              <a:prstDash val="dash"/>
              <a:round/>
              <a:headEnd/>
              <a:tailEnd type="stealth" w="med" len="med"/>
            </a:ln>
          </p:spPr>
          <p:txBody>
            <a:bodyPr wrap="none" anchor="ctr"/>
            <a:lstStyle/>
            <a:p>
              <a:endParaRPr lang="ja-JP" altLang="en-US"/>
            </a:p>
          </p:txBody>
        </p:sp>
      </p:grpSp>
      <p:cxnSp>
        <p:nvCxnSpPr>
          <p:cNvPr id="8" name="直線矢印コネクタ 7"/>
          <p:cNvCxnSpPr/>
          <p:nvPr/>
        </p:nvCxnSpPr>
        <p:spPr>
          <a:xfrm>
            <a:off x="11556776" y="1412776"/>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0" name="グループ化 9"/>
          <p:cNvGrpSpPr/>
          <p:nvPr/>
        </p:nvGrpSpPr>
        <p:grpSpPr>
          <a:xfrm>
            <a:off x="1115616" y="1772816"/>
            <a:ext cx="3024336" cy="1584176"/>
            <a:chOff x="1115616" y="1772816"/>
            <a:chExt cx="3024336" cy="1584176"/>
          </a:xfrm>
        </p:grpSpPr>
        <p:sp>
          <p:nvSpPr>
            <p:cNvPr id="6" name="正方形/長方形 5"/>
            <p:cNvSpPr/>
            <p:nvPr/>
          </p:nvSpPr>
          <p:spPr>
            <a:xfrm>
              <a:off x="1115616" y="2060848"/>
              <a:ext cx="3024336" cy="12961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979712" y="1772816"/>
              <a:ext cx="1329210"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smtClean="0"/>
                <a:t>Beam-origin</a:t>
              </a:r>
              <a:endParaRPr kumimoji="1" lang="ja-JP" altLang="en-US" dirty="0"/>
            </a:p>
          </p:txBody>
        </p:sp>
      </p:grpSp>
      <p:grpSp>
        <p:nvGrpSpPr>
          <p:cNvPr id="11" name="グループ化 10"/>
          <p:cNvGrpSpPr/>
          <p:nvPr/>
        </p:nvGrpSpPr>
        <p:grpSpPr>
          <a:xfrm>
            <a:off x="1115616" y="3284984"/>
            <a:ext cx="5400600" cy="1440160"/>
            <a:chOff x="1115616" y="3284984"/>
            <a:chExt cx="5400600" cy="1440160"/>
          </a:xfrm>
        </p:grpSpPr>
        <p:sp>
          <p:nvSpPr>
            <p:cNvPr id="47" name="正方形/長方形 46"/>
            <p:cNvSpPr/>
            <p:nvPr/>
          </p:nvSpPr>
          <p:spPr>
            <a:xfrm>
              <a:off x="1115616" y="3429000"/>
              <a:ext cx="5400600" cy="129614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p:cNvSpPr txBox="1"/>
            <p:nvPr/>
          </p:nvSpPr>
          <p:spPr>
            <a:xfrm>
              <a:off x="3851920" y="3284984"/>
              <a:ext cx="2292102"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kumimoji="1" lang="en-US" altLang="ja-JP" dirty="0" smtClean="0"/>
                <a:t>Luminosity dependent</a:t>
              </a:r>
              <a:endParaRPr kumimoji="1" lang="ja-JP" altLang="en-US" dirty="0"/>
            </a:p>
          </p:txBody>
        </p:sp>
      </p:grpSp>
    </p:spTree>
    <p:extLst>
      <p:ext uri="{BB962C8B-B14F-4D97-AF65-F5344CB8AC3E}">
        <p14:creationId xmlns:p14="http://schemas.microsoft.com/office/powerpoint/2010/main" val="22747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Background sources </a:t>
            </a:r>
            <a:br>
              <a:rPr kumimoji="1" lang="en-US" altLang="ja-JP" dirty="0" smtClean="0"/>
            </a:br>
            <a:r>
              <a:rPr kumimoji="1" lang="en-US" altLang="ja-JP" dirty="0" smtClean="0"/>
              <a:t>~1. </a:t>
            </a:r>
            <a:r>
              <a:rPr lang="en-US" altLang="ja-JP" b="1" dirty="0" smtClean="0"/>
              <a:t>Scattered beam particles~ </a:t>
            </a:r>
            <a:endParaRPr kumimoji="1" lang="ja-JP" altLang="en-US" dirty="0"/>
          </a:p>
        </p:txBody>
      </p:sp>
      <p:sp>
        <p:nvSpPr>
          <p:cNvPr id="4" name="スライド番号プレースホルダ 3"/>
          <p:cNvSpPr>
            <a:spLocks noGrp="1"/>
          </p:cNvSpPr>
          <p:nvPr>
            <p:ph type="sldNum" sz="quarter" idx="12"/>
          </p:nvPr>
        </p:nvSpPr>
        <p:spPr/>
        <p:txBody>
          <a:bodyPr/>
          <a:lstStyle/>
          <a:p>
            <a:fld id="{5E3EFAAC-6AC9-4CDC-B598-9EC5C0D2FA03}" type="slidenum">
              <a:rPr kumimoji="1" lang="ja-JP" altLang="en-US" smtClean="0"/>
              <a:pPr/>
              <a:t>64</a:t>
            </a:fld>
            <a:endParaRPr kumimoji="1" lang="ja-JP" altLang="en-US" dirty="0"/>
          </a:p>
        </p:txBody>
      </p:sp>
      <p:sp>
        <p:nvSpPr>
          <p:cNvPr id="3" name="コンテンツ プレースホルダ 2"/>
          <p:cNvSpPr>
            <a:spLocks noGrp="1"/>
          </p:cNvSpPr>
          <p:nvPr>
            <p:ph idx="1"/>
          </p:nvPr>
        </p:nvSpPr>
        <p:spPr>
          <a:xfrm>
            <a:off x="593402" y="1725573"/>
            <a:ext cx="7772400" cy="4525963"/>
          </a:xfrm>
        </p:spPr>
        <p:txBody>
          <a:bodyPr>
            <a:normAutofit fontScale="92500" lnSpcReduction="10000"/>
          </a:bodyPr>
          <a:lstStyle/>
          <a:p>
            <a:pPr marL="266700" indent="-266700">
              <a:buNone/>
            </a:pPr>
            <a:r>
              <a:rPr kumimoji="1" lang="en-US" altLang="ja-JP" sz="2400" b="1" u="sng" dirty="0" smtClean="0"/>
              <a:t>Touschek scattering</a:t>
            </a:r>
          </a:p>
          <a:p>
            <a:pPr marL="174625" lvl="1" indent="0">
              <a:buNone/>
            </a:pPr>
            <a:r>
              <a:rPr lang="en-US" altLang="ja-JP" sz="2100" dirty="0"/>
              <a:t>Intra-bunch scattering</a:t>
            </a:r>
          </a:p>
          <a:p>
            <a:pPr marL="173038" lvl="1" indent="1588"/>
            <a:r>
              <a:rPr lang="en-US" altLang="ja-JP" sz="2000" dirty="0"/>
              <a:t>Rate∝(beam size)-1</a:t>
            </a:r>
          </a:p>
          <a:p>
            <a:pPr marL="630238" lvl="2" indent="-188913"/>
            <a:r>
              <a:rPr lang="en-US" altLang="ja-JP" sz="1700" dirty="0"/>
              <a:t>Vertical beam size: 0.94um</a:t>
            </a:r>
            <a:r>
              <a:rPr lang="en-US" altLang="ja-JP" sz="1700" dirty="0">
                <a:sym typeface="Wingdings" pitchFamily="2" charset="2"/>
              </a:rPr>
              <a:t>0.048/0.062um</a:t>
            </a:r>
            <a:endParaRPr lang="en-US" altLang="ja-JP" sz="1700" dirty="0"/>
          </a:p>
          <a:p>
            <a:pPr marL="630238" lvl="2" indent="-188913"/>
            <a:r>
              <a:rPr lang="en-US" altLang="ja-JP" sz="1700" dirty="0">
                <a:solidFill>
                  <a:srgbClr val="FF0000"/>
                </a:solidFill>
              </a:rPr>
              <a:t>Increase </a:t>
            </a:r>
            <a:r>
              <a:rPr lang="en-US" altLang="ja-JP" sz="1700" dirty="0" smtClean="0">
                <a:solidFill>
                  <a:srgbClr val="FF0000"/>
                </a:solidFill>
              </a:rPr>
              <a:t>drastically (x20) </a:t>
            </a:r>
            <a:r>
              <a:rPr lang="en-US" altLang="ja-JP" sz="1700" dirty="0">
                <a:solidFill>
                  <a:srgbClr val="FF0000"/>
                </a:solidFill>
              </a:rPr>
              <a:t>at SuperKEKB</a:t>
            </a:r>
          </a:p>
          <a:p>
            <a:pPr marL="173038" lvl="1" indent="1588"/>
            <a:r>
              <a:rPr lang="en-US" altLang="ja-JP" sz="2000" dirty="0"/>
              <a:t>Rate∝(beam energy)-3</a:t>
            </a:r>
          </a:p>
          <a:p>
            <a:pPr marL="630238" lvl="2" indent="-182563"/>
            <a:r>
              <a:rPr lang="en-US" altLang="ja-JP" sz="1700" dirty="0"/>
              <a:t>Beam energy asymmetry is relaxed: 3.5/8.0GeV</a:t>
            </a:r>
            <a:r>
              <a:rPr lang="en-US" altLang="ja-JP" sz="1700" dirty="0">
                <a:sym typeface="Wingdings" pitchFamily="2" charset="2"/>
              </a:rPr>
              <a:t>4.0/7.5GeV</a:t>
            </a:r>
          </a:p>
          <a:p>
            <a:pPr marL="173038" lvl="1" indent="1588">
              <a:buNone/>
            </a:pPr>
            <a:endParaRPr lang="en-US" altLang="ja-JP" sz="1400" dirty="0" smtClean="0"/>
          </a:p>
          <a:p>
            <a:pPr marL="360363" lvl="1" indent="-185738">
              <a:buNone/>
            </a:pPr>
            <a:endParaRPr lang="en-US" altLang="ja-JP" sz="300" u="sng" dirty="0" smtClean="0"/>
          </a:p>
          <a:p>
            <a:pPr marL="266700" indent="-266700">
              <a:buNone/>
            </a:pPr>
            <a:r>
              <a:rPr lang="en-US" altLang="ja-JP" sz="2400" b="1" u="sng" dirty="0" smtClean="0"/>
              <a:t>Beam-gas scattering</a:t>
            </a:r>
          </a:p>
          <a:p>
            <a:pPr marL="360363" lvl="1" indent="-185738"/>
            <a:r>
              <a:rPr lang="en-US" altLang="ja-JP" sz="1800" dirty="0" smtClean="0"/>
              <a:t>Scattering by remaining gas, Rate ∝</a:t>
            </a:r>
            <a:r>
              <a:rPr lang="en-US" altLang="ja-JP" sz="1800" dirty="0" err="1" smtClean="0"/>
              <a:t>IxP</a:t>
            </a:r>
            <a:endParaRPr lang="en-US" altLang="ja-JP" sz="1800" dirty="0" smtClean="0"/>
          </a:p>
          <a:p>
            <a:pPr marL="360363" lvl="1" indent="-185738"/>
            <a:r>
              <a:rPr lang="en-US" altLang="ja-JP" sz="1800" dirty="0" smtClean="0"/>
              <a:t>Vacuum level at SuperKEKB will be similar to KEKB,</a:t>
            </a:r>
          </a:p>
          <a:p>
            <a:pPr marL="360363" lvl="1" indent="-185738">
              <a:buNone/>
            </a:pPr>
            <a:r>
              <a:rPr lang="en-US" altLang="ja-JP" sz="1800" dirty="0" smtClean="0"/>
              <a:t>	so less dangerous compared to Touschek scattering</a:t>
            </a:r>
          </a:p>
          <a:p>
            <a:pPr marL="360363" lvl="1" indent="-185738"/>
            <a:r>
              <a:rPr lang="en-US" altLang="ja-JP" sz="1800" dirty="0" smtClean="0"/>
              <a:t>Vacuum level in IR region could be worse than KEKB, but particles scattered in IR region will be lost far downstream IP and will not be dangerous for the detector</a:t>
            </a:r>
          </a:p>
          <a:p>
            <a:pPr marL="266700" lvl="1" indent="-266700">
              <a:buNone/>
            </a:pPr>
            <a:endParaRPr lang="en-US" altLang="ja-JP" sz="1800" dirty="0" smtClean="0"/>
          </a:p>
        </p:txBody>
      </p:sp>
      <p:pic>
        <p:nvPicPr>
          <p:cNvPr id="20" name="Picture 4"/>
          <p:cNvPicPr>
            <a:picLocks noChangeAspect="1" noChangeArrowheads="1"/>
          </p:cNvPicPr>
          <p:nvPr/>
        </p:nvPicPr>
        <p:blipFill>
          <a:blip r:embed="rId2" cstate="print"/>
          <a:srcRect l="2212" t="4599"/>
          <a:stretch>
            <a:fillRect/>
          </a:stretch>
        </p:blipFill>
        <p:spPr bwMode="auto">
          <a:xfrm>
            <a:off x="6228184" y="1842033"/>
            <a:ext cx="2450413" cy="1255503"/>
          </a:xfrm>
          <a:prstGeom prst="rect">
            <a:avLst/>
          </a:prstGeom>
          <a:noFill/>
          <a:ln w="9525">
            <a:noFill/>
            <a:miter lim="800000"/>
            <a:headEnd/>
            <a:tailEnd/>
          </a:ln>
        </p:spPr>
      </p:pic>
      <p:pic>
        <p:nvPicPr>
          <p:cNvPr id="23" name="Picture 3"/>
          <p:cNvPicPr>
            <a:picLocks noChangeAspect="1" noChangeArrowheads="1"/>
          </p:cNvPicPr>
          <p:nvPr/>
        </p:nvPicPr>
        <p:blipFill>
          <a:blip r:embed="rId3" cstate="print"/>
          <a:srcRect/>
          <a:stretch>
            <a:fillRect/>
          </a:stretch>
        </p:blipFill>
        <p:spPr bwMode="auto">
          <a:xfrm>
            <a:off x="5522154" y="4221088"/>
            <a:ext cx="1768334" cy="837324"/>
          </a:xfrm>
          <a:prstGeom prst="rect">
            <a:avLst/>
          </a:prstGeom>
          <a:noFill/>
          <a:ln w="9525">
            <a:noFill/>
            <a:miter lim="800000"/>
            <a:headEnd/>
            <a:tailEnd/>
          </a:ln>
        </p:spPr>
      </p:pic>
      <p:pic>
        <p:nvPicPr>
          <p:cNvPr id="25" name="Picture 1"/>
          <p:cNvPicPr>
            <a:picLocks noChangeAspect="1" noChangeArrowheads="1"/>
          </p:cNvPicPr>
          <p:nvPr/>
        </p:nvPicPr>
        <p:blipFill>
          <a:blip r:embed="rId4" cstate="print"/>
          <a:srcRect l="12233" t="20381" r="57366" b="52733"/>
          <a:stretch>
            <a:fillRect/>
          </a:stretch>
        </p:blipFill>
        <p:spPr bwMode="auto">
          <a:xfrm>
            <a:off x="7227525" y="4196029"/>
            <a:ext cx="1808971" cy="889155"/>
          </a:xfrm>
          <a:prstGeom prst="rect">
            <a:avLst/>
          </a:prstGeom>
          <a:noFill/>
          <a:ln w="9525">
            <a:noFill/>
            <a:miter lim="800000"/>
            <a:headEnd/>
            <a:tailEnd/>
          </a:ln>
        </p:spPr>
      </p:pic>
      <p:sp>
        <p:nvSpPr>
          <p:cNvPr id="5" name="テキスト ボックス 4"/>
          <p:cNvSpPr txBox="1"/>
          <p:nvPr/>
        </p:nvSpPr>
        <p:spPr>
          <a:xfrm>
            <a:off x="6012160" y="3933056"/>
            <a:ext cx="1008112" cy="369332"/>
          </a:xfrm>
          <a:prstGeom prst="rect">
            <a:avLst/>
          </a:prstGeom>
          <a:noFill/>
        </p:spPr>
        <p:txBody>
          <a:bodyPr wrap="square" rtlCol="0">
            <a:spAutoFit/>
          </a:bodyPr>
          <a:lstStyle/>
          <a:p>
            <a:r>
              <a:rPr kumimoji="1" lang="en-US" altLang="ja-JP" dirty="0" err="1" smtClean="0"/>
              <a:t>Brems</a:t>
            </a:r>
            <a:endParaRPr kumimoji="1" lang="ja-JP" altLang="en-US" dirty="0"/>
          </a:p>
        </p:txBody>
      </p:sp>
      <p:sp>
        <p:nvSpPr>
          <p:cNvPr id="9" name="テキスト ボックス 8"/>
          <p:cNvSpPr txBox="1"/>
          <p:nvPr/>
        </p:nvSpPr>
        <p:spPr>
          <a:xfrm>
            <a:off x="7596336" y="3861048"/>
            <a:ext cx="1080120" cy="369332"/>
          </a:xfrm>
          <a:prstGeom prst="rect">
            <a:avLst/>
          </a:prstGeom>
          <a:noFill/>
        </p:spPr>
        <p:txBody>
          <a:bodyPr wrap="square" rtlCol="0">
            <a:spAutoFit/>
          </a:bodyPr>
          <a:lstStyle/>
          <a:p>
            <a:r>
              <a:rPr kumimoji="1" lang="en-US" altLang="ja-JP" dirty="0" smtClean="0"/>
              <a:t>Coulomb</a:t>
            </a:r>
            <a:endParaRPr kumimoji="1" lang="ja-JP" altLang="en-US" dirty="0"/>
          </a:p>
        </p:txBody>
      </p:sp>
      <p:sp>
        <p:nvSpPr>
          <p:cNvPr id="10" name="テキスト ボックス 9"/>
          <p:cNvSpPr txBox="1"/>
          <p:nvPr/>
        </p:nvSpPr>
        <p:spPr>
          <a:xfrm>
            <a:off x="6876256" y="1484784"/>
            <a:ext cx="1080120" cy="369332"/>
          </a:xfrm>
          <a:prstGeom prst="rect">
            <a:avLst/>
          </a:prstGeom>
          <a:noFill/>
        </p:spPr>
        <p:txBody>
          <a:bodyPr wrap="square" rtlCol="0">
            <a:spAutoFit/>
          </a:bodyPr>
          <a:lstStyle/>
          <a:p>
            <a:r>
              <a:rPr kumimoji="1" lang="en-US" altLang="ja-JP" dirty="0" smtClean="0"/>
              <a:t>Touschek</a:t>
            </a:r>
            <a:endParaRPr kumimoji="1" lang="ja-JP" altLang="en-US" dirty="0"/>
          </a:p>
        </p:txBody>
      </p:sp>
    </p:spTree>
    <p:extLst>
      <p:ext uri="{BB962C8B-B14F-4D97-AF65-F5344CB8AC3E}">
        <p14:creationId xmlns:p14="http://schemas.microsoft.com/office/powerpoint/2010/main" val="13520181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endParaRPr kumimoji="1" lang="ja-JP" altLang="en-US"/>
          </a:p>
        </p:txBody>
      </p:sp>
      <p:sp>
        <p:nvSpPr>
          <p:cNvPr id="4" name="フッター プレースホルダ 3"/>
          <p:cNvSpPr>
            <a:spLocks noGrp="1"/>
          </p:cNvSpPr>
          <p:nvPr>
            <p:ph type="ftr" sz="quarter" idx="11"/>
          </p:nvPr>
        </p:nvSpPr>
        <p:spPr/>
        <p:txBody>
          <a:bodyPr/>
          <a:lstStyle/>
          <a:p>
            <a:r>
              <a:rPr kumimoji="1" lang="en-US" altLang="ja-JP" smtClean="0"/>
              <a:t>H.Nakayama (KEK) </a:t>
            </a:r>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65</a:t>
            </a:fld>
            <a:endParaRPr kumimoji="1" lang="ja-JP" altLang="en-US"/>
          </a:p>
        </p:txBody>
      </p:sp>
      <p:pic>
        <p:nvPicPr>
          <p:cNvPr id="6" name="Picture 2" descr="BelleFig"/>
          <p:cNvPicPr>
            <a:picLocks noChangeAspect="1" noChangeArrowheads="1"/>
          </p:cNvPicPr>
          <p:nvPr/>
        </p:nvPicPr>
        <p:blipFill>
          <a:blip r:embed="rId2" cstate="print"/>
          <a:srcRect/>
          <a:stretch>
            <a:fillRect/>
          </a:stretch>
        </p:blipFill>
        <p:spPr bwMode="auto">
          <a:xfrm>
            <a:off x="0" y="1029859"/>
            <a:ext cx="9144000" cy="5805487"/>
          </a:xfrm>
          <a:prstGeom prst="rect">
            <a:avLst/>
          </a:prstGeom>
          <a:noFill/>
          <a:ln w="9525">
            <a:noFill/>
            <a:miter lim="800000"/>
            <a:headEnd/>
            <a:tailEnd/>
          </a:ln>
        </p:spPr>
      </p:pic>
      <p:grpSp>
        <p:nvGrpSpPr>
          <p:cNvPr id="35" name="グループ化 34"/>
          <p:cNvGrpSpPr/>
          <p:nvPr/>
        </p:nvGrpSpPr>
        <p:grpSpPr>
          <a:xfrm>
            <a:off x="4621426" y="2520778"/>
            <a:ext cx="3373395" cy="1248034"/>
            <a:chOff x="4881109" y="2409567"/>
            <a:chExt cx="3942286" cy="1248034"/>
          </a:xfrm>
        </p:grpSpPr>
        <p:sp>
          <p:nvSpPr>
            <p:cNvPr id="19" name="Line 15"/>
            <p:cNvSpPr>
              <a:spLocks noChangeShapeType="1"/>
            </p:cNvSpPr>
            <p:nvPr/>
          </p:nvSpPr>
          <p:spPr bwMode="auto">
            <a:xfrm rot="10800000" flipV="1">
              <a:off x="4881109" y="3071814"/>
              <a:ext cx="1079500" cy="431800"/>
            </a:xfrm>
            <a:prstGeom prst="line">
              <a:avLst/>
            </a:prstGeom>
            <a:noFill/>
            <a:ln w="38100">
              <a:solidFill>
                <a:srgbClr val="FF0000"/>
              </a:solidFill>
              <a:round/>
              <a:headEnd/>
              <a:tailEnd type="arrow" w="sm" len="sm"/>
            </a:ln>
          </p:spPr>
          <p:txBody>
            <a:bodyPr/>
            <a:lstStyle/>
            <a:p>
              <a:endParaRPr lang="ja-JP" altLang="en-US"/>
            </a:p>
          </p:txBody>
        </p:sp>
        <p:sp>
          <p:nvSpPr>
            <p:cNvPr id="20" name="Line 16"/>
            <p:cNvSpPr>
              <a:spLocks noChangeShapeType="1"/>
            </p:cNvSpPr>
            <p:nvPr/>
          </p:nvSpPr>
          <p:spPr bwMode="auto">
            <a:xfrm rot="10800000" flipV="1">
              <a:off x="4881109" y="3071814"/>
              <a:ext cx="1079500" cy="288925"/>
            </a:xfrm>
            <a:prstGeom prst="line">
              <a:avLst/>
            </a:prstGeom>
            <a:noFill/>
            <a:ln w="38100">
              <a:solidFill>
                <a:srgbClr val="FF0000"/>
              </a:solidFill>
              <a:round/>
              <a:headEnd/>
              <a:tailEnd type="arrow" w="sm" len="sm"/>
            </a:ln>
          </p:spPr>
          <p:txBody>
            <a:bodyPr/>
            <a:lstStyle/>
            <a:p>
              <a:endParaRPr lang="ja-JP" altLang="en-US"/>
            </a:p>
          </p:txBody>
        </p:sp>
        <p:sp>
          <p:nvSpPr>
            <p:cNvPr id="21" name="Line 17"/>
            <p:cNvSpPr>
              <a:spLocks noChangeShapeType="1"/>
            </p:cNvSpPr>
            <p:nvPr/>
          </p:nvSpPr>
          <p:spPr bwMode="auto">
            <a:xfrm rot="10800000" flipV="1">
              <a:off x="4881109" y="3071814"/>
              <a:ext cx="1079500" cy="144463"/>
            </a:xfrm>
            <a:prstGeom prst="line">
              <a:avLst/>
            </a:prstGeom>
            <a:noFill/>
            <a:ln w="38100">
              <a:solidFill>
                <a:srgbClr val="FF0000"/>
              </a:solidFill>
              <a:round/>
              <a:headEnd/>
              <a:tailEnd type="arrow" w="sm" len="sm"/>
            </a:ln>
          </p:spPr>
          <p:txBody>
            <a:bodyPr/>
            <a:lstStyle/>
            <a:p>
              <a:endParaRPr lang="ja-JP" altLang="en-US"/>
            </a:p>
          </p:txBody>
        </p:sp>
        <p:sp>
          <p:nvSpPr>
            <p:cNvPr id="22" name="Line 18"/>
            <p:cNvSpPr>
              <a:spLocks noChangeShapeType="1"/>
            </p:cNvSpPr>
            <p:nvPr/>
          </p:nvSpPr>
          <p:spPr bwMode="auto">
            <a:xfrm rot="10800000" flipV="1">
              <a:off x="4881109" y="3071814"/>
              <a:ext cx="1079500" cy="0"/>
            </a:xfrm>
            <a:prstGeom prst="line">
              <a:avLst/>
            </a:prstGeom>
            <a:noFill/>
            <a:ln w="38100">
              <a:solidFill>
                <a:srgbClr val="FF0000"/>
              </a:solidFill>
              <a:round/>
              <a:headEnd/>
              <a:tailEnd type="arrow" w="sm" len="sm"/>
            </a:ln>
          </p:spPr>
          <p:txBody>
            <a:bodyPr/>
            <a:lstStyle/>
            <a:p>
              <a:endParaRPr lang="ja-JP" altLang="en-US"/>
            </a:p>
          </p:txBody>
        </p:sp>
        <p:sp>
          <p:nvSpPr>
            <p:cNvPr id="23" name="Line 19"/>
            <p:cNvSpPr>
              <a:spLocks noChangeShapeType="1"/>
            </p:cNvSpPr>
            <p:nvPr/>
          </p:nvSpPr>
          <p:spPr bwMode="auto">
            <a:xfrm rot="10800000" flipV="1">
              <a:off x="4881109" y="3071814"/>
              <a:ext cx="1079500" cy="504825"/>
            </a:xfrm>
            <a:prstGeom prst="line">
              <a:avLst/>
            </a:prstGeom>
            <a:noFill/>
            <a:ln w="38100">
              <a:solidFill>
                <a:srgbClr val="FF0000"/>
              </a:solidFill>
              <a:round/>
              <a:headEnd/>
              <a:tailEnd type="arrow" w="sm" len="sm"/>
            </a:ln>
          </p:spPr>
          <p:txBody>
            <a:bodyPr/>
            <a:lstStyle/>
            <a:p>
              <a:endParaRPr lang="ja-JP" altLang="en-US"/>
            </a:p>
          </p:txBody>
        </p:sp>
        <p:sp>
          <p:nvSpPr>
            <p:cNvPr id="27" name="Line 23"/>
            <p:cNvSpPr>
              <a:spLocks noChangeShapeType="1"/>
            </p:cNvSpPr>
            <p:nvPr/>
          </p:nvSpPr>
          <p:spPr bwMode="auto">
            <a:xfrm rot="10800000">
              <a:off x="5164138" y="2902404"/>
              <a:ext cx="1079500" cy="71438"/>
            </a:xfrm>
            <a:prstGeom prst="line">
              <a:avLst/>
            </a:prstGeom>
            <a:noFill/>
            <a:ln w="38100">
              <a:solidFill>
                <a:srgbClr val="FF0000"/>
              </a:solidFill>
              <a:round/>
              <a:headEnd/>
              <a:tailEnd type="arrow" w="sm" len="sm"/>
            </a:ln>
          </p:spPr>
          <p:txBody>
            <a:bodyPr/>
            <a:lstStyle/>
            <a:p>
              <a:endParaRPr lang="ja-JP" altLang="en-US"/>
            </a:p>
          </p:txBody>
        </p:sp>
        <p:sp>
          <p:nvSpPr>
            <p:cNvPr id="28" name="Line 24"/>
            <p:cNvSpPr>
              <a:spLocks noChangeShapeType="1"/>
            </p:cNvSpPr>
            <p:nvPr/>
          </p:nvSpPr>
          <p:spPr bwMode="auto">
            <a:xfrm rot="10800000" flipV="1">
              <a:off x="5105399" y="2982687"/>
              <a:ext cx="1404255" cy="674914"/>
            </a:xfrm>
            <a:prstGeom prst="line">
              <a:avLst/>
            </a:prstGeom>
            <a:noFill/>
            <a:ln w="38100">
              <a:solidFill>
                <a:srgbClr val="FF0000"/>
              </a:solidFill>
              <a:round/>
              <a:headEnd/>
              <a:tailEnd type="arrow" w="sm" len="sm"/>
            </a:ln>
          </p:spPr>
          <p:txBody>
            <a:bodyPr/>
            <a:lstStyle/>
            <a:p>
              <a:endParaRPr lang="ja-JP" altLang="en-US"/>
            </a:p>
          </p:txBody>
        </p:sp>
        <p:sp>
          <p:nvSpPr>
            <p:cNvPr id="29" name="Line 18"/>
            <p:cNvSpPr>
              <a:spLocks noChangeShapeType="1"/>
            </p:cNvSpPr>
            <p:nvPr/>
          </p:nvSpPr>
          <p:spPr bwMode="auto">
            <a:xfrm rot="10800000">
              <a:off x="5109709" y="2788785"/>
              <a:ext cx="1116920" cy="183015"/>
            </a:xfrm>
            <a:prstGeom prst="line">
              <a:avLst/>
            </a:prstGeom>
            <a:noFill/>
            <a:ln w="38100">
              <a:solidFill>
                <a:srgbClr val="FF0000"/>
              </a:solidFill>
              <a:round/>
              <a:headEnd/>
              <a:tailEnd type="arrow" w="sm" len="sm"/>
            </a:ln>
          </p:spPr>
          <p:txBody>
            <a:bodyPr/>
            <a:lstStyle/>
            <a:p>
              <a:endParaRPr lang="ja-JP" altLang="en-US"/>
            </a:p>
          </p:txBody>
        </p:sp>
        <p:sp>
          <p:nvSpPr>
            <p:cNvPr id="30" name="Line 23"/>
            <p:cNvSpPr>
              <a:spLocks noChangeShapeType="1"/>
            </p:cNvSpPr>
            <p:nvPr/>
          </p:nvSpPr>
          <p:spPr bwMode="auto">
            <a:xfrm rot="10800000" flipV="1">
              <a:off x="5595257" y="2993573"/>
              <a:ext cx="903514" cy="576942"/>
            </a:xfrm>
            <a:prstGeom prst="line">
              <a:avLst/>
            </a:prstGeom>
            <a:noFill/>
            <a:ln w="38100">
              <a:solidFill>
                <a:srgbClr val="FF0000"/>
              </a:solidFill>
              <a:round/>
              <a:headEnd/>
              <a:tailEnd type="arrow" w="sm" len="sm"/>
            </a:ln>
          </p:spPr>
          <p:txBody>
            <a:bodyPr/>
            <a:lstStyle/>
            <a:p>
              <a:endParaRPr lang="ja-JP" altLang="en-US"/>
            </a:p>
          </p:txBody>
        </p:sp>
        <p:sp>
          <p:nvSpPr>
            <p:cNvPr id="31" name="Line 17"/>
            <p:cNvSpPr>
              <a:spLocks noChangeShapeType="1"/>
            </p:cNvSpPr>
            <p:nvPr/>
          </p:nvSpPr>
          <p:spPr bwMode="auto">
            <a:xfrm rot="10800000" flipV="1">
              <a:off x="6230937" y="2710544"/>
              <a:ext cx="1106033" cy="266249"/>
            </a:xfrm>
            <a:prstGeom prst="line">
              <a:avLst/>
            </a:prstGeom>
            <a:noFill/>
            <a:ln w="38100">
              <a:solidFill>
                <a:srgbClr val="92D050"/>
              </a:solidFill>
              <a:round/>
              <a:headEnd/>
              <a:tailEnd type="arrow" w="sm" len="sm"/>
            </a:ln>
          </p:spPr>
          <p:txBody>
            <a:bodyPr/>
            <a:lstStyle/>
            <a:p>
              <a:endParaRPr lang="ja-JP" altLang="en-US"/>
            </a:p>
          </p:txBody>
        </p:sp>
        <p:sp>
          <p:nvSpPr>
            <p:cNvPr id="33" name="Line 17"/>
            <p:cNvSpPr>
              <a:spLocks noChangeShapeType="1"/>
            </p:cNvSpPr>
            <p:nvPr/>
          </p:nvSpPr>
          <p:spPr bwMode="auto">
            <a:xfrm rot="10800000" flipV="1">
              <a:off x="5958794" y="2808515"/>
              <a:ext cx="1106033" cy="266249"/>
            </a:xfrm>
            <a:prstGeom prst="line">
              <a:avLst/>
            </a:prstGeom>
            <a:noFill/>
            <a:ln w="38100">
              <a:solidFill>
                <a:srgbClr val="92D050"/>
              </a:solidFill>
              <a:round/>
              <a:headEnd/>
              <a:tailEnd type="arrow" w="sm" len="sm"/>
            </a:ln>
          </p:spPr>
          <p:txBody>
            <a:bodyPr/>
            <a:lstStyle/>
            <a:p>
              <a:endParaRPr lang="ja-JP" altLang="en-US"/>
            </a:p>
          </p:txBody>
        </p:sp>
        <p:sp>
          <p:nvSpPr>
            <p:cNvPr id="34" name="Line 17"/>
            <p:cNvSpPr>
              <a:spLocks noChangeShapeType="1"/>
            </p:cNvSpPr>
            <p:nvPr/>
          </p:nvSpPr>
          <p:spPr bwMode="auto">
            <a:xfrm rot="10800000" flipV="1">
              <a:off x="6296287" y="2409567"/>
              <a:ext cx="2527108" cy="506628"/>
            </a:xfrm>
            <a:prstGeom prst="line">
              <a:avLst/>
            </a:prstGeom>
            <a:noFill/>
            <a:ln w="38100">
              <a:solidFill>
                <a:srgbClr val="FF33CC"/>
              </a:solidFill>
              <a:round/>
              <a:headEnd/>
              <a:tailEnd type="arrow" w="sm" len="sm"/>
            </a:ln>
          </p:spPr>
          <p:txBody>
            <a:bodyPr/>
            <a:lstStyle/>
            <a:p>
              <a:endParaRPr lang="ja-JP" altLang="en-US"/>
            </a:p>
          </p:txBody>
        </p:sp>
      </p:grpSp>
      <p:sp>
        <p:nvSpPr>
          <p:cNvPr id="63" name="テキスト ボックス 62"/>
          <p:cNvSpPr txBox="1"/>
          <p:nvPr/>
        </p:nvSpPr>
        <p:spPr>
          <a:xfrm>
            <a:off x="6787391" y="2211859"/>
            <a:ext cx="1652274" cy="369332"/>
          </a:xfrm>
          <a:prstGeom prst="rect">
            <a:avLst/>
          </a:prstGeom>
          <a:noFill/>
        </p:spPr>
        <p:txBody>
          <a:bodyPr wrap="square" rtlCol="0">
            <a:spAutoFit/>
          </a:bodyPr>
          <a:lstStyle/>
          <a:p>
            <a:r>
              <a:rPr lang="en-US" altLang="ja-JP" dirty="0" smtClean="0">
                <a:solidFill>
                  <a:srgbClr val="FF33CC"/>
                </a:solidFill>
              </a:rPr>
              <a:t>Scattered e</a:t>
            </a:r>
            <a:r>
              <a:rPr kumimoji="1" lang="en-US" altLang="ja-JP" dirty="0" smtClean="0">
                <a:solidFill>
                  <a:srgbClr val="FF33CC"/>
                </a:solidFill>
              </a:rPr>
              <a:t>+</a:t>
            </a:r>
            <a:endParaRPr kumimoji="1" lang="ja-JP" altLang="en-US" dirty="0">
              <a:solidFill>
                <a:srgbClr val="FF33CC"/>
              </a:solidFill>
            </a:endParaRPr>
          </a:p>
        </p:txBody>
      </p:sp>
      <p:sp>
        <p:nvSpPr>
          <p:cNvPr id="64" name="テキスト ボックス 63"/>
          <p:cNvSpPr txBox="1"/>
          <p:nvPr/>
        </p:nvSpPr>
        <p:spPr>
          <a:xfrm>
            <a:off x="4982412" y="2537548"/>
            <a:ext cx="1284515" cy="369332"/>
          </a:xfrm>
          <a:prstGeom prst="rect">
            <a:avLst/>
          </a:prstGeom>
          <a:noFill/>
        </p:spPr>
        <p:txBody>
          <a:bodyPr wrap="square" rtlCol="0">
            <a:spAutoFit/>
          </a:bodyPr>
          <a:lstStyle/>
          <a:p>
            <a:r>
              <a:rPr lang="en-US" altLang="ja-JP" dirty="0" smtClean="0">
                <a:solidFill>
                  <a:srgbClr val="FF0000"/>
                </a:solidFill>
              </a:rPr>
              <a:t>S</a:t>
            </a:r>
            <a:r>
              <a:rPr kumimoji="1" lang="en-US" altLang="ja-JP" dirty="0" smtClean="0">
                <a:solidFill>
                  <a:srgbClr val="FF0000"/>
                </a:solidFill>
              </a:rPr>
              <a:t>hower</a:t>
            </a:r>
            <a:endParaRPr kumimoji="1" lang="ja-JP" altLang="en-US" dirty="0">
              <a:solidFill>
                <a:srgbClr val="FF0000"/>
              </a:solidFill>
            </a:endParaRPr>
          </a:p>
        </p:txBody>
      </p:sp>
      <p:sp>
        <p:nvSpPr>
          <p:cNvPr id="66" name="AutoShape 5"/>
          <p:cNvSpPr>
            <a:spLocks noChangeArrowheads="1"/>
          </p:cNvSpPr>
          <p:nvPr/>
        </p:nvSpPr>
        <p:spPr bwMode="auto">
          <a:xfrm>
            <a:off x="5902108" y="2952381"/>
            <a:ext cx="219982" cy="254000"/>
          </a:xfrm>
          <a:prstGeom prst="irregularSeal2">
            <a:avLst/>
          </a:prstGeom>
          <a:solidFill>
            <a:srgbClr val="FFFF00">
              <a:alpha val="50195"/>
            </a:srgbClr>
          </a:solidFill>
          <a:ln w="9525">
            <a:solidFill>
              <a:schemeClr val="tx1"/>
            </a:solidFill>
            <a:miter lim="800000"/>
            <a:headEnd/>
            <a:tailEnd/>
          </a:ln>
        </p:spPr>
        <p:txBody>
          <a:bodyPr wrap="none" anchor="ctr"/>
          <a:lstStyle/>
          <a:p>
            <a:endParaRPr lang="ja-JP" altLang="en-US"/>
          </a:p>
        </p:txBody>
      </p:sp>
      <p:sp>
        <p:nvSpPr>
          <p:cNvPr id="67" name="AutoShape 5"/>
          <p:cNvSpPr>
            <a:spLocks noChangeArrowheads="1"/>
          </p:cNvSpPr>
          <p:nvPr/>
        </p:nvSpPr>
        <p:spPr bwMode="auto">
          <a:xfrm>
            <a:off x="5680862" y="2935024"/>
            <a:ext cx="219982" cy="254000"/>
          </a:xfrm>
          <a:prstGeom prst="irregularSeal2">
            <a:avLst/>
          </a:prstGeom>
          <a:solidFill>
            <a:srgbClr val="FFFF00">
              <a:alpha val="50195"/>
            </a:srgbClr>
          </a:solidFill>
          <a:ln w="9525">
            <a:solidFill>
              <a:schemeClr val="tx1"/>
            </a:solidFill>
            <a:miter lim="800000"/>
            <a:headEnd/>
            <a:tailEnd/>
          </a:ln>
        </p:spPr>
        <p:txBody>
          <a:bodyPr wrap="none" anchor="ctr"/>
          <a:lstStyle/>
          <a:p>
            <a:endParaRPr lang="ja-JP" altLang="en-US"/>
          </a:p>
        </p:txBody>
      </p:sp>
      <p:sp>
        <p:nvSpPr>
          <p:cNvPr id="68" name="AutoShape 5"/>
          <p:cNvSpPr>
            <a:spLocks noChangeArrowheads="1"/>
          </p:cNvSpPr>
          <p:nvPr/>
        </p:nvSpPr>
        <p:spPr bwMode="auto">
          <a:xfrm>
            <a:off x="5437847" y="3045942"/>
            <a:ext cx="219982" cy="254000"/>
          </a:xfrm>
          <a:prstGeom prst="irregularSeal2">
            <a:avLst/>
          </a:prstGeom>
          <a:solidFill>
            <a:srgbClr val="FFFF00">
              <a:alpha val="50195"/>
            </a:srgbClr>
          </a:solidFill>
          <a:ln w="9525">
            <a:solidFill>
              <a:schemeClr val="tx1"/>
            </a:solidFill>
            <a:miter lim="800000"/>
            <a:headEnd/>
            <a:tailEnd/>
          </a:ln>
        </p:spPr>
        <p:txBody>
          <a:bodyPr wrap="none" anchor="ctr"/>
          <a:lstStyle/>
          <a:p>
            <a:endParaRPr lang="ja-JP" altLang="en-US"/>
          </a:p>
        </p:txBody>
      </p:sp>
      <p:sp>
        <p:nvSpPr>
          <p:cNvPr id="49" name="日付プレースホルダ 48"/>
          <p:cNvSpPr>
            <a:spLocks noGrp="1"/>
          </p:cNvSpPr>
          <p:nvPr>
            <p:ph type="dt" sz="half" idx="10"/>
          </p:nvPr>
        </p:nvSpPr>
        <p:spPr>
          <a:xfrm>
            <a:off x="481914" y="6356350"/>
            <a:ext cx="2133600" cy="365125"/>
          </a:xfrm>
        </p:spPr>
        <p:txBody>
          <a:bodyPr/>
          <a:lstStyle/>
          <a:p>
            <a:r>
              <a:rPr kumimoji="1" lang="en-US" altLang="ja-JP" dirty="0" smtClean="0"/>
              <a:t>May. 9th, 2011</a:t>
            </a:r>
            <a:endParaRPr kumimoji="1" lang="ja-JP" altLang="en-US" dirty="0"/>
          </a:p>
        </p:txBody>
      </p:sp>
      <p:sp>
        <p:nvSpPr>
          <p:cNvPr id="50" name="テキスト ボックス 49"/>
          <p:cNvSpPr txBox="1"/>
          <p:nvPr/>
        </p:nvSpPr>
        <p:spPr>
          <a:xfrm>
            <a:off x="4757351" y="4139513"/>
            <a:ext cx="3632885" cy="1323439"/>
          </a:xfrm>
          <a:prstGeom prst="rect">
            <a:avLst/>
          </a:prstGeom>
          <a:solidFill>
            <a:srgbClr val="FFFFFF">
              <a:alpha val="50196"/>
            </a:srgbClr>
          </a:solidFill>
        </p:spPr>
        <p:txBody>
          <a:bodyPr wrap="square" rtlCol="0">
            <a:spAutoFit/>
          </a:bodyPr>
          <a:lstStyle/>
          <a:p>
            <a:r>
              <a:rPr lang="en-US" altLang="ja-JP" sz="2000" dirty="0" smtClean="0"/>
              <a:t>Scattered e+/e- becomes off-trajectory and hit IR beam pipe.</a:t>
            </a:r>
          </a:p>
          <a:p>
            <a:r>
              <a:rPr lang="en-US" altLang="ja-JP" sz="2000" dirty="0" smtClean="0"/>
              <a:t> They creates not only EM shower but also </a:t>
            </a:r>
            <a:r>
              <a:rPr lang="en-US" altLang="ja-JP" sz="2000" u="sng" dirty="0" smtClean="0"/>
              <a:t>neutrons</a:t>
            </a:r>
            <a:r>
              <a:rPr lang="en-US" altLang="ja-JP" sz="2000" dirty="0" smtClean="0"/>
              <a:t>.</a:t>
            </a:r>
            <a:endParaRPr lang="ja-JP" altLang="en-US" sz="2000" dirty="0">
              <a:latin typeface="Symbol" pitchFamily="18" charset="2"/>
            </a:endParaRPr>
          </a:p>
        </p:txBody>
      </p:sp>
      <p:sp>
        <p:nvSpPr>
          <p:cNvPr id="2" name="タイトル 1"/>
          <p:cNvSpPr>
            <a:spLocks noGrp="1"/>
          </p:cNvSpPr>
          <p:nvPr>
            <p:ph type="title"/>
          </p:nvPr>
        </p:nvSpPr>
        <p:spPr/>
        <p:txBody>
          <a:bodyPr>
            <a:normAutofit/>
          </a:bodyPr>
          <a:lstStyle/>
          <a:p>
            <a:r>
              <a:rPr lang="en-US" altLang="ja-JP" dirty="0" smtClean="0"/>
              <a:t>Touschek/</a:t>
            </a:r>
            <a:r>
              <a:rPr kumimoji="1" lang="en-US" altLang="ja-JP" dirty="0" smtClean="0"/>
              <a:t>Beam-gas background</a:t>
            </a:r>
            <a:endParaRPr kumimoji="1" lang="ja-JP" altLang="en-US" dirty="0"/>
          </a:p>
        </p:txBody>
      </p:sp>
      <p:grpSp>
        <p:nvGrpSpPr>
          <p:cNvPr id="32" name="グループ化 31"/>
          <p:cNvGrpSpPr/>
          <p:nvPr/>
        </p:nvGrpSpPr>
        <p:grpSpPr>
          <a:xfrm rot="10800000">
            <a:off x="1571852" y="3200400"/>
            <a:ext cx="2738890" cy="968829"/>
            <a:chOff x="4881109" y="2688772"/>
            <a:chExt cx="2738890" cy="968829"/>
          </a:xfrm>
        </p:grpSpPr>
        <p:sp>
          <p:nvSpPr>
            <p:cNvPr id="36" name="Line 15"/>
            <p:cNvSpPr>
              <a:spLocks noChangeShapeType="1"/>
            </p:cNvSpPr>
            <p:nvPr/>
          </p:nvSpPr>
          <p:spPr bwMode="auto">
            <a:xfrm rot="10800000" flipV="1">
              <a:off x="4881109" y="3071814"/>
              <a:ext cx="1079500" cy="431800"/>
            </a:xfrm>
            <a:prstGeom prst="line">
              <a:avLst/>
            </a:prstGeom>
            <a:noFill/>
            <a:ln w="38100">
              <a:solidFill>
                <a:srgbClr val="FF0000"/>
              </a:solidFill>
              <a:round/>
              <a:headEnd/>
              <a:tailEnd type="arrow" w="sm" len="sm"/>
            </a:ln>
          </p:spPr>
          <p:txBody>
            <a:bodyPr/>
            <a:lstStyle/>
            <a:p>
              <a:endParaRPr lang="ja-JP" altLang="en-US"/>
            </a:p>
          </p:txBody>
        </p:sp>
        <p:sp>
          <p:nvSpPr>
            <p:cNvPr id="37" name="Line 16"/>
            <p:cNvSpPr>
              <a:spLocks noChangeShapeType="1"/>
            </p:cNvSpPr>
            <p:nvPr/>
          </p:nvSpPr>
          <p:spPr bwMode="auto">
            <a:xfrm rot="10800000" flipV="1">
              <a:off x="4881109" y="3071814"/>
              <a:ext cx="1079500" cy="288925"/>
            </a:xfrm>
            <a:prstGeom prst="line">
              <a:avLst/>
            </a:prstGeom>
            <a:noFill/>
            <a:ln w="38100">
              <a:solidFill>
                <a:srgbClr val="FF0000"/>
              </a:solidFill>
              <a:round/>
              <a:headEnd/>
              <a:tailEnd type="arrow" w="sm" len="sm"/>
            </a:ln>
          </p:spPr>
          <p:txBody>
            <a:bodyPr/>
            <a:lstStyle/>
            <a:p>
              <a:endParaRPr lang="ja-JP" altLang="en-US"/>
            </a:p>
          </p:txBody>
        </p:sp>
        <p:sp>
          <p:nvSpPr>
            <p:cNvPr id="38" name="Line 17"/>
            <p:cNvSpPr>
              <a:spLocks noChangeShapeType="1"/>
            </p:cNvSpPr>
            <p:nvPr/>
          </p:nvSpPr>
          <p:spPr bwMode="auto">
            <a:xfrm rot="10800000" flipV="1">
              <a:off x="4881109" y="3071814"/>
              <a:ext cx="1079500" cy="144463"/>
            </a:xfrm>
            <a:prstGeom prst="line">
              <a:avLst/>
            </a:prstGeom>
            <a:noFill/>
            <a:ln w="38100">
              <a:solidFill>
                <a:srgbClr val="FF0000"/>
              </a:solidFill>
              <a:round/>
              <a:headEnd/>
              <a:tailEnd type="arrow" w="sm" len="sm"/>
            </a:ln>
          </p:spPr>
          <p:txBody>
            <a:bodyPr/>
            <a:lstStyle/>
            <a:p>
              <a:endParaRPr lang="ja-JP" altLang="en-US"/>
            </a:p>
          </p:txBody>
        </p:sp>
        <p:sp>
          <p:nvSpPr>
            <p:cNvPr id="39" name="Line 18"/>
            <p:cNvSpPr>
              <a:spLocks noChangeShapeType="1"/>
            </p:cNvSpPr>
            <p:nvPr/>
          </p:nvSpPr>
          <p:spPr bwMode="auto">
            <a:xfrm rot="10800000" flipV="1">
              <a:off x="4881109" y="3071814"/>
              <a:ext cx="1079500" cy="0"/>
            </a:xfrm>
            <a:prstGeom prst="line">
              <a:avLst/>
            </a:prstGeom>
            <a:noFill/>
            <a:ln w="38100">
              <a:solidFill>
                <a:srgbClr val="FF0000"/>
              </a:solidFill>
              <a:round/>
              <a:headEnd/>
              <a:tailEnd type="arrow" w="sm" len="sm"/>
            </a:ln>
          </p:spPr>
          <p:txBody>
            <a:bodyPr/>
            <a:lstStyle/>
            <a:p>
              <a:endParaRPr lang="ja-JP" altLang="en-US"/>
            </a:p>
          </p:txBody>
        </p:sp>
        <p:sp>
          <p:nvSpPr>
            <p:cNvPr id="40" name="Line 19"/>
            <p:cNvSpPr>
              <a:spLocks noChangeShapeType="1"/>
            </p:cNvSpPr>
            <p:nvPr/>
          </p:nvSpPr>
          <p:spPr bwMode="auto">
            <a:xfrm rot="10800000" flipV="1">
              <a:off x="4881109" y="3071814"/>
              <a:ext cx="1079500" cy="504825"/>
            </a:xfrm>
            <a:prstGeom prst="line">
              <a:avLst/>
            </a:prstGeom>
            <a:noFill/>
            <a:ln w="38100">
              <a:solidFill>
                <a:srgbClr val="FF0000"/>
              </a:solidFill>
              <a:round/>
              <a:headEnd/>
              <a:tailEnd type="arrow" w="sm" len="sm"/>
            </a:ln>
          </p:spPr>
          <p:txBody>
            <a:bodyPr/>
            <a:lstStyle/>
            <a:p>
              <a:endParaRPr lang="ja-JP" altLang="en-US"/>
            </a:p>
          </p:txBody>
        </p:sp>
        <p:sp>
          <p:nvSpPr>
            <p:cNvPr id="41" name="Line 23"/>
            <p:cNvSpPr>
              <a:spLocks noChangeShapeType="1"/>
            </p:cNvSpPr>
            <p:nvPr/>
          </p:nvSpPr>
          <p:spPr bwMode="auto">
            <a:xfrm rot="10800000">
              <a:off x="5164138" y="2902404"/>
              <a:ext cx="1079500" cy="71438"/>
            </a:xfrm>
            <a:prstGeom prst="line">
              <a:avLst/>
            </a:prstGeom>
            <a:noFill/>
            <a:ln w="38100">
              <a:solidFill>
                <a:srgbClr val="FF0000"/>
              </a:solidFill>
              <a:round/>
              <a:headEnd/>
              <a:tailEnd type="arrow" w="sm" len="sm"/>
            </a:ln>
          </p:spPr>
          <p:txBody>
            <a:bodyPr/>
            <a:lstStyle/>
            <a:p>
              <a:endParaRPr lang="ja-JP" altLang="en-US"/>
            </a:p>
          </p:txBody>
        </p:sp>
        <p:sp>
          <p:nvSpPr>
            <p:cNvPr id="42" name="Line 24"/>
            <p:cNvSpPr>
              <a:spLocks noChangeShapeType="1"/>
            </p:cNvSpPr>
            <p:nvPr/>
          </p:nvSpPr>
          <p:spPr bwMode="auto">
            <a:xfrm rot="10800000" flipV="1">
              <a:off x="5105399" y="2982687"/>
              <a:ext cx="1404255" cy="674914"/>
            </a:xfrm>
            <a:prstGeom prst="line">
              <a:avLst/>
            </a:prstGeom>
            <a:noFill/>
            <a:ln w="38100">
              <a:solidFill>
                <a:srgbClr val="FF0000"/>
              </a:solidFill>
              <a:round/>
              <a:headEnd/>
              <a:tailEnd type="arrow" w="sm" len="sm"/>
            </a:ln>
          </p:spPr>
          <p:txBody>
            <a:bodyPr/>
            <a:lstStyle/>
            <a:p>
              <a:endParaRPr lang="ja-JP" altLang="en-US"/>
            </a:p>
          </p:txBody>
        </p:sp>
        <p:sp>
          <p:nvSpPr>
            <p:cNvPr id="43" name="Line 18"/>
            <p:cNvSpPr>
              <a:spLocks noChangeShapeType="1"/>
            </p:cNvSpPr>
            <p:nvPr/>
          </p:nvSpPr>
          <p:spPr bwMode="auto">
            <a:xfrm rot="10800000">
              <a:off x="5109709" y="2788785"/>
              <a:ext cx="1116920" cy="183015"/>
            </a:xfrm>
            <a:prstGeom prst="line">
              <a:avLst/>
            </a:prstGeom>
            <a:noFill/>
            <a:ln w="38100">
              <a:solidFill>
                <a:srgbClr val="FF0000"/>
              </a:solidFill>
              <a:round/>
              <a:headEnd/>
              <a:tailEnd type="arrow" w="sm" len="sm"/>
            </a:ln>
          </p:spPr>
          <p:txBody>
            <a:bodyPr/>
            <a:lstStyle/>
            <a:p>
              <a:endParaRPr lang="ja-JP" altLang="en-US"/>
            </a:p>
          </p:txBody>
        </p:sp>
        <p:sp>
          <p:nvSpPr>
            <p:cNvPr id="44" name="Line 23"/>
            <p:cNvSpPr>
              <a:spLocks noChangeShapeType="1"/>
            </p:cNvSpPr>
            <p:nvPr/>
          </p:nvSpPr>
          <p:spPr bwMode="auto">
            <a:xfrm rot="10800000" flipV="1">
              <a:off x="5595257" y="2993573"/>
              <a:ext cx="903514" cy="576942"/>
            </a:xfrm>
            <a:prstGeom prst="line">
              <a:avLst/>
            </a:prstGeom>
            <a:noFill/>
            <a:ln w="38100">
              <a:solidFill>
                <a:srgbClr val="FF0000"/>
              </a:solidFill>
              <a:round/>
              <a:headEnd/>
              <a:tailEnd type="arrow" w="sm" len="sm"/>
            </a:ln>
          </p:spPr>
          <p:txBody>
            <a:bodyPr/>
            <a:lstStyle/>
            <a:p>
              <a:endParaRPr lang="ja-JP" altLang="en-US"/>
            </a:p>
          </p:txBody>
        </p:sp>
        <p:sp>
          <p:nvSpPr>
            <p:cNvPr id="45" name="Line 17"/>
            <p:cNvSpPr>
              <a:spLocks noChangeShapeType="1"/>
            </p:cNvSpPr>
            <p:nvPr/>
          </p:nvSpPr>
          <p:spPr bwMode="auto">
            <a:xfrm rot="10800000" flipV="1">
              <a:off x="6230937" y="2710544"/>
              <a:ext cx="1106033" cy="266249"/>
            </a:xfrm>
            <a:prstGeom prst="line">
              <a:avLst/>
            </a:prstGeom>
            <a:noFill/>
            <a:ln w="38100">
              <a:solidFill>
                <a:srgbClr val="92D050"/>
              </a:solidFill>
              <a:round/>
              <a:headEnd/>
              <a:tailEnd type="arrow" w="sm" len="sm"/>
            </a:ln>
          </p:spPr>
          <p:txBody>
            <a:bodyPr/>
            <a:lstStyle/>
            <a:p>
              <a:endParaRPr lang="ja-JP" altLang="en-US"/>
            </a:p>
          </p:txBody>
        </p:sp>
        <p:sp>
          <p:nvSpPr>
            <p:cNvPr id="46" name="Line 17"/>
            <p:cNvSpPr>
              <a:spLocks noChangeShapeType="1"/>
            </p:cNvSpPr>
            <p:nvPr/>
          </p:nvSpPr>
          <p:spPr bwMode="auto">
            <a:xfrm rot="10800000" flipV="1">
              <a:off x="5958794" y="2808515"/>
              <a:ext cx="1106033" cy="266249"/>
            </a:xfrm>
            <a:prstGeom prst="line">
              <a:avLst/>
            </a:prstGeom>
            <a:noFill/>
            <a:ln w="38100">
              <a:solidFill>
                <a:srgbClr val="92D050"/>
              </a:solidFill>
              <a:round/>
              <a:headEnd/>
              <a:tailEnd type="arrow" w="sm" len="sm"/>
            </a:ln>
          </p:spPr>
          <p:txBody>
            <a:bodyPr/>
            <a:lstStyle/>
            <a:p>
              <a:endParaRPr lang="ja-JP" altLang="en-US"/>
            </a:p>
          </p:txBody>
        </p:sp>
        <p:sp>
          <p:nvSpPr>
            <p:cNvPr id="47" name="Line 17"/>
            <p:cNvSpPr>
              <a:spLocks noChangeShapeType="1"/>
            </p:cNvSpPr>
            <p:nvPr/>
          </p:nvSpPr>
          <p:spPr bwMode="auto">
            <a:xfrm rot="10800000" flipV="1">
              <a:off x="6513966" y="2688772"/>
              <a:ext cx="1106033" cy="266249"/>
            </a:xfrm>
            <a:prstGeom prst="line">
              <a:avLst/>
            </a:prstGeom>
            <a:noFill/>
            <a:ln w="38100">
              <a:solidFill>
                <a:srgbClr val="92D050"/>
              </a:solidFill>
              <a:round/>
              <a:headEnd/>
              <a:tailEnd type="arrow" w="sm" len="sm"/>
            </a:ln>
          </p:spPr>
          <p:txBody>
            <a:bodyPr/>
            <a:lstStyle/>
            <a:p>
              <a:endParaRPr lang="ja-JP" altLang="en-US"/>
            </a:p>
          </p:txBody>
        </p:sp>
      </p:grpSp>
      <p:sp>
        <p:nvSpPr>
          <p:cNvPr id="48" name="テキスト ボックス 47"/>
          <p:cNvSpPr txBox="1"/>
          <p:nvPr/>
        </p:nvSpPr>
        <p:spPr>
          <a:xfrm>
            <a:off x="440134" y="3687316"/>
            <a:ext cx="1314525" cy="369332"/>
          </a:xfrm>
          <a:prstGeom prst="rect">
            <a:avLst/>
          </a:prstGeom>
          <a:noFill/>
        </p:spPr>
        <p:txBody>
          <a:bodyPr wrap="square" rtlCol="0">
            <a:spAutoFit/>
          </a:bodyPr>
          <a:lstStyle/>
          <a:p>
            <a:r>
              <a:rPr kumimoji="1" lang="en-US" altLang="ja-JP" dirty="0" smtClean="0">
                <a:solidFill>
                  <a:srgbClr val="00B050"/>
                </a:solidFill>
              </a:rPr>
              <a:t>Scattered e-</a:t>
            </a:r>
            <a:endParaRPr kumimoji="1" lang="ja-JP" altLang="en-US" dirty="0">
              <a:solidFill>
                <a:srgbClr val="00B050"/>
              </a:solidFill>
            </a:endParaRPr>
          </a:p>
        </p:txBody>
      </p:sp>
      <p:sp>
        <p:nvSpPr>
          <p:cNvPr id="51" name="テキスト ボックス 50"/>
          <p:cNvSpPr txBox="1"/>
          <p:nvPr/>
        </p:nvSpPr>
        <p:spPr>
          <a:xfrm>
            <a:off x="2329542" y="3080657"/>
            <a:ext cx="1284515" cy="369332"/>
          </a:xfrm>
          <a:prstGeom prst="rect">
            <a:avLst/>
          </a:prstGeom>
          <a:noFill/>
        </p:spPr>
        <p:txBody>
          <a:bodyPr wrap="square" rtlCol="0">
            <a:spAutoFit/>
          </a:bodyPr>
          <a:lstStyle/>
          <a:p>
            <a:r>
              <a:rPr kumimoji="1" lang="en-US" altLang="ja-JP" dirty="0" smtClean="0">
                <a:solidFill>
                  <a:srgbClr val="FF0000"/>
                </a:solidFill>
              </a:rPr>
              <a:t>Shower</a:t>
            </a:r>
            <a:endParaRPr kumimoji="1" lang="ja-JP" altLang="en-US" dirty="0">
              <a:solidFill>
                <a:srgbClr val="FF0000"/>
              </a:solidFill>
            </a:endParaRPr>
          </a:p>
        </p:txBody>
      </p:sp>
      <p:sp>
        <p:nvSpPr>
          <p:cNvPr id="52" name="AutoShape 5"/>
          <p:cNvSpPr>
            <a:spLocks noChangeArrowheads="1"/>
          </p:cNvSpPr>
          <p:nvPr/>
        </p:nvSpPr>
        <p:spPr bwMode="auto">
          <a:xfrm>
            <a:off x="3113315" y="3679371"/>
            <a:ext cx="219982" cy="254000"/>
          </a:xfrm>
          <a:prstGeom prst="irregularSeal2">
            <a:avLst/>
          </a:prstGeom>
          <a:solidFill>
            <a:srgbClr val="FFFF00">
              <a:alpha val="50195"/>
            </a:srgbClr>
          </a:solidFill>
          <a:ln w="9525">
            <a:solidFill>
              <a:schemeClr val="tx1"/>
            </a:solidFill>
            <a:miter lim="800000"/>
            <a:headEnd/>
            <a:tailEnd/>
          </a:ln>
        </p:spPr>
        <p:txBody>
          <a:bodyPr wrap="none" anchor="ctr"/>
          <a:lstStyle/>
          <a:p>
            <a:endParaRPr lang="ja-JP" altLang="en-US"/>
          </a:p>
        </p:txBody>
      </p:sp>
      <p:sp>
        <p:nvSpPr>
          <p:cNvPr id="53" name="AutoShape 5"/>
          <p:cNvSpPr>
            <a:spLocks noChangeArrowheads="1"/>
          </p:cNvSpPr>
          <p:nvPr/>
        </p:nvSpPr>
        <p:spPr bwMode="auto">
          <a:xfrm>
            <a:off x="2819400" y="3810000"/>
            <a:ext cx="219982" cy="254000"/>
          </a:xfrm>
          <a:prstGeom prst="irregularSeal2">
            <a:avLst/>
          </a:prstGeom>
          <a:solidFill>
            <a:srgbClr val="FFFF00">
              <a:alpha val="50195"/>
            </a:srgbClr>
          </a:solidFill>
          <a:ln w="9525">
            <a:solidFill>
              <a:schemeClr val="tx1"/>
            </a:solidFill>
            <a:miter lim="800000"/>
            <a:headEnd/>
            <a:tailEnd/>
          </a:ln>
        </p:spPr>
        <p:txBody>
          <a:bodyPr wrap="none" anchor="ctr"/>
          <a:lstStyle/>
          <a:p>
            <a:endParaRPr lang="ja-JP" altLang="en-US"/>
          </a:p>
        </p:txBody>
      </p:sp>
      <p:sp>
        <p:nvSpPr>
          <p:cNvPr id="54" name="AutoShape 5"/>
          <p:cNvSpPr>
            <a:spLocks noChangeArrowheads="1"/>
          </p:cNvSpPr>
          <p:nvPr/>
        </p:nvSpPr>
        <p:spPr bwMode="auto">
          <a:xfrm>
            <a:off x="2536371" y="3755571"/>
            <a:ext cx="219982" cy="254000"/>
          </a:xfrm>
          <a:prstGeom prst="irregularSeal2">
            <a:avLst/>
          </a:prstGeom>
          <a:solidFill>
            <a:srgbClr val="FFFF00">
              <a:alpha val="50195"/>
            </a:srgbClr>
          </a:solidFill>
          <a:ln w="9525">
            <a:solidFill>
              <a:schemeClr val="tx1"/>
            </a:solidFill>
            <a:miter lim="800000"/>
            <a:headEnd/>
            <a:tailEnd/>
          </a:ln>
        </p:spPr>
        <p:txBody>
          <a:bodyPr wrap="none" anchor="ctr"/>
          <a:lstStyle/>
          <a:p>
            <a:endParaRPr lang="ja-JP" altLang="en-US"/>
          </a:p>
        </p:txBody>
      </p:sp>
    </p:spTree>
    <p:extLst>
      <p:ext uri="{BB962C8B-B14F-4D97-AF65-F5344CB8AC3E}">
        <p14:creationId xmlns:p14="http://schemas.microsoft.com/office/powerpoint/2010/main" val="39059001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t="9447" r="605"/>
          <a:stretch>
            <a:fillRect/>
          </a:stretch>
        </p:blipFill>
        <p:spPr bwMode="auto">
          <a:xfrm>
            <a:off x="0" y="1120816"/>
            <a:ext cx="7151914" cy="4374430"/>
          </a:xfrm>
          <a:prstGeom prst="rect">
            <a:avLst/>
          </a:prstGeom>
          <a:noFill/>
          <a:ln w="9525">
            <a:noFill/>
            <a:miter lim="800000"/>
            <a:headEnd/>
            <a:tailEnd/>
          </a:ln>
        </p:spPr>
      </p:pic>
      <p:sp>
        <p:nvSpPr>
          <p:cNvPr id="29" name="正方形/長方形 28"/>
          <p:cNvSpPr/>
          <p:nvPr/>
        </p:nvSpPr>
        <p:spPr>
          <a:xfrm>
            <a:off x="4757058" y="2438398"/>
            <a:ext cx="2852057" cy="3363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Autofit/>
          </a:bodyPr>
          <a:lstStyle/>
          <a:p>
            <a:r>
              <a:rPr kumimoji="1" lang="en-US" altLang="ja-JP" sz="4000" dirty="0" smtClean="0"/>
              <a:t>Countermeasure: Collimators</a:t>
            </a:r>
            <a:endParaRPr kumimoji="1" lang="ja-JP" altLang="en-US" sz="4000" dirty="0"/>
          </a:p>
        </p:txBody>
      </p:sp>
      <p:sp>
        <p:nvSpPr>
          <p:cNvPr id="4" name="日付プレースホルダ 3"/>
          <p:cNvSpPr>
            <a:spLocks noGrp="1"/>
          </p:cNvSpPr>
          <p:nvPr>
            <p:ph type="dt" sz="half" idx="10"/>
          </p:nvPr>
        </p:nvSpPr>
        <p:spPr/>
        <p:txBody>
          <a:bodyPr/>
          <a:lstStyle/>
          <a:p>
            <a:r>
              <a:rPr kumimoji="1" lang="en-US" altLang="ja-JP" smtClean="0"/>
              <a:t>Feb. 24th, 2011</a:t>
            </a:r>
            <a:endParaRPr kumimoji="1" lang="ja-JP" altLang="en-US" dirty="0"/>
          </a:p>
        </p:txBody>
      </p:sp>
      <p:sp>
        <p:nvSpPr>
          <p:cNvPr id="5" name="フッター プレースホルダ 4"/>
          <p:cNvSpPr>
            <a:spLocks noGrp="1"/>
          </p:cNvSpPr>
          <p:nvPr>
            <p:ph type="ftr" sz="quarter" idx="11"/>
          </p:nvPr>
        </p:nvSpPr>
        <p:spPr/>
        <p:txBody>
          <a:bodyPr/>
          <a:lstStyle/>
          <a:p>
            <a:pPr algn="ctr"/>
            <a:r>
              <a:rPr kumimoji="1" lang="en-US" altLang="ja-JP" smtClean="0"/>
              <a:t>H.Nakayama (KEK) </a:t>
            </a:r>
            <a:endParaRPr kumimoji="1" lang="ja-JP" altLang="en-US" dirty="0"/>
          </a:p>
        </p:txBody>
      </p:sp>
      <p:grpSp>
        <p:nvGrpSpPr>
          <p:cNvPr id="7" name="Group 25"/>
          <p:cNvGrpSpPr>
            <a:grpSpLocks/>
          </p:cNvGrpSpPr>
          <p:nvPr/>
        </p:nvGrpSpPr>
        <p:grpSpPr bwMode="auto">
          <a:xfrm flipH="1">
            <a:off x="4767943" y="4656703"/>
            <a:ext cx="4098276" cy="1940040"/>
            <a:chOff x="615" y="1842"/>
            <a:chExt cx="4384" cy="1599"/>
          </a:xfrm>
        </p:grpSpPr>
        <p:pic>
          <p:nvPicPr>
            <p:cNvPr id="8" name="Picture 26"/>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99" y="1842"/>
              <a:ext cx="1664" cy="907"/>
            </a:xfrm>
            <a:prstGeom prst="rect">
              <a:avLst/>
            </a:prstGeom>
            <a:noFill/>
            <a:ln w="9525">
              <a:noFill/>
              <a:miter lim="800000"/>
              <a:headEnd/>
              <a:tailEnd/>
            </a:ln>
          </p:spPr>
        </p:pic>
        <p:sp>
          <p:nvSpPr>
            <p:cNvPr id="9" name="Oval 27"/>
            <p:cNvSpPr>
              <a:spLocks noChangeArrowheads="1"/>
            </p:cNvSpPr>
            <p:nvPr/>
          </p:nvSpPr>
          <p:spPr bwMode="auto">
            <a:xfrm>
              <a:off x="919" y="2295"/>
              <a:ext cx="68" cy="96"/>
            </a:xfrm>
            <a:prstGeom prst="ellipse">
              <a:avLst/>
            </a:prstGeom>
            <a:solidFill>
              <a:srgbClr val="777777"/>
            </a:solidFill>
            <a:ln w="9525">
              <a:noFill/>
              <a:miter lim="800000"/>
              <a:headEnd/>
              <a:tailEnd/>
            </a:ln>
          </p:spPr>
          <p:txBody>
            <a:bodyPr wrap="none" anchor="ctr"/>
            <a:lstStyle/>
            <a:p>
              <a:endParaRPr lang="ja-JP" altLang="en-US" sz="1400">
                <a:latin typeface="Calibri" pitchFamily="34" charset="0"/>
              </a:endParaRPr>
            </a:p>
          </p:txBody>
        </p:sp>
        <p:sp>
          <p:nvSpPr>
            <p:cNvPr id="10" name="Oval 28"/>
            <p:cNvSpPr>
              <a:spLocks noChangeArrowheads="1"/>
            </p:cNvSpPr>
            <p:nvPr/>
          </p:nvSpPr>
          <p:spPr bwMode="auto">
            <a:xfrm>
              <a:off x="1855" y="2545"/>
              <a:ext cx="68" cy="96"/>
            </a:xfrm>
            <a:prstGeom prst="ellipse">
              <a:avLst/>
            </a:prstGeom>
            <a:solidFill>
              <a:srgbClr val="777777"/>
            </a:solidFill>
            <a:ln w="9525">
              <a:noFill/>
              <a:miter lim="800000"/>
              <a:headEnd/>
              <a:tailEnd/>
            </a:ln>
          </p:spPr>
          <p:txBody>
            <a:bodyPr wrap="none" anchor="ctr"/>
            <a:lstStyle/>
            <a:p>
              <a:endParaRPr lang="ja-JP" altLang="en-US" sz="1400">
                <a:latin typeface="Calibri" pitchFamily="34" charset="0"/>
              </a:endParaRPr>
            </a:p>
          </p:txBody>
        </p:sp>
        <p:sp>
          <p:nvSpPr>
            <p:cNvPr id="11" name="Text Box 29"/>
            <p:cNvSpPr txBox="1">
              <a:spLocks noChangeArrowheads="1"/>
            </p:cNvSpPr>
            <p:nvPr/>
          </p:nvSpPr>
          <p:spPr bwMode="auto">
            <a:xfrm>
              <a:off x="1735" y="2847"/>
              <a:ext cx="550" cy="295"/>
            </a:xfrm>
            <a:prstGeom prst="rect">
              <a:avLst/>
            </a:prstGeom>
            <a:noFill/>
            <a:ln w="9525">
              <a:noFill/>
              <a:miter lim="800000"/>
              <a:headEnd/>
              <a:tailEnd/>
            </a:ln>
          </p:spPr>
          <p:txBody>
            <a:bodyPr wrap="none">
              <a:spAutoFit/>
            </a:bodyPr>
            <a:lstStyle/>
            <a:p>
              <a:r>
                <a:rPr lang="en-US" altLang="ja-JP" sz="1400">
                  <a:latin typeface="Tahoma" pitchFamily="34" charset="0"/>
                </a:rPr>
                <a:t>Beam</a:t>
              </a:r>
            </a:p>
          </p:txBody>
        </p:sp>
        <p:sp>
          <p:nvSpPr>
            <p:cNvPr id="14" name="Line 32"/>
            <p:cNvSpPr>
              <a:spLocks noChangeShapeType="1"/>
            </p:cNvSpPr>
            <p:nvPr/>
          </p:nvSpPr>
          <p:spPr bwMode="auto">
            <a:xfrm flipH="1" flipV="1">
              <a:off x="615" y="2052"/>
              <a:ext cx="192" cy="48"/>
            </a:xfrm>
            <a:prstGeom prst="line">
              <a:avLst/>
            </a:prstGeom>
            <a:noFill/>
            <a:ln w="28575">
              <a:solidFill>
                <a:schemeClr val="bg1"/>
              </a:solidFill>
              <a:round/>
              <a:headEnd/>
              <a:tailEnd/>
            </a:ln>
          </p:spPr>
          <p:txBody>
            <a:bodyPr/>
            <a:lstStyle/>
            <a:p>
              <a:endParaRPr lang="ja-JP" altLang="en-US"/>
            </a:p>
          </p:txBody>
        </p:sp>
        <p:pic>
          <p:nvPicPr>
            <p:cNvPr id="16" name="Picture 34" descr="maskchamber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67" y="2175"/>
              <a:ext cx="1440" cy="909"/>
            </a:xfrm>
            <a:prstGeom prst="rect">
              <a:avLst/>
            </a:prstGeom>
            <a:noFill/>
            <a:ln w="9525">
              <a:noFill/>
              <a:miter lim="800000"/>
              <a:headEnd/>
              <a:tailEnd/>
            </a:ln>
          </p:spPr>
        </p:pic>
        <p:pic>
          <p:nvPicPr>
            <p:cNvPr id="17" name="Picture 3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74" y="2534"/>
              <a:ext cx="1664" cy="907"/>
            </a:xfrm>
            <a:prstGeom prst="rect">
              <a:avLst/>
            </a:prstGeom>
            <a:noFill/>
            <a:ln w="9525">
              <a:noFill/>
              <a:miter lim="800000"/>
              <a:headEnd/>
              <a:tailEnd/>
            </a:ln>
          </p:spPr>
        </p:pic>
        <p:sp>
          <p:nvSpPr>
            <p:cNvPr id="18" name="Oval 36"/>
            <p:cNvSpPr>
              <a:spLocks noChangeArrowheads="1"/>
            </p:cNvSpPr>
            <p:nvPr/>
          </p:nvSpPr>
          <p:spPr bwMode="auto">
            <a:xfrm>
              <a:off x="3511" y="2991"/>
              <a:ext cx="68" cy="96"/>
            </a:xfrm>
            <a:prstGeom prst="ellipse">
              <a:avLst/>
            </a:prstGeom>
            <a:solidFill>
              <a:srgbClr val="777777"/>
            </a:solidFill>
            <a:ln w="9525">
              <a:noFill/>
              <a:miter lim="800000"/>
              <a:headEnd/>
              <a:tailEnd/>
            </a:ln>
          </p:spPr>
          <p:txBody>
            <a:bodyPr wrap="none" anchor="ctr"/>
            <a:lstStyle/>
            <a:p>
              <a:endParaRPr lang="ja-JP" altLang="en-US" sz="1400">
                <a:latin typeface="Calibri" pitchFamily="34" charset="0"/>
              </a:endParaRPr>
            </a:p>
          </p:txBody>
        </p:sp>
        <p:sp>
          <p:nvSpPr>
            <p:cNvPr id="19" name="Oval 37"/>
            <p:cNvSpPr>
              <a:spLocks noChangeArrowheads="1"/>
            </p:cNvSpPr>
            <p:nvPr/>
          </p:nvSpPr>
          <p:spPr bwMode="auto">
            <a:xfrm>
              <a:off x="4423" y="3231"/>
              <a:ext cx="68" cy="96"/>
            </a:xfrm>
            <a:prstGeom prst="ellipse">
              <a:avLst/>
            </a:prstGeom>
            <a:solidFill>
              <a:srgbClr val="777777"/>
            </a:solidFill>
            <a:ln w="9525">
              <a:noFill/>
              <a:miter lim="800000"/>
              <a:headEnd/>
              <a:tailEnd/>
            </a:ln>
          </p:spPr>
          <p:txBody>
            <a:bodyPr wrap="none" anchor="ctr"/>
            <a:lstStyle/>
            <a:p>
              <a:endParaRPr lang="ja-JP" altLang="en-US" sz="1400">
                <a:latin typeface="Calibri" pitchFamily="34" charset="0"/>
              </a:endParaRPr>
            </a:p>
          </p:txBody>
        </p:sp>
        <p:sp>
          <p:nvSpPr>
            <p:cNvPr id="20" name="Line 38"/>
            <p:cNvSpPr>
              <a:spLocks noChangeShapeType="1"/>
            </p:cNvSpPr>
            <p:nvPr/>
          </p:nvSpPr>
          <p:spPr bwMode="auto">
            <a:xfrm>
              <a:off x="4759" y="3159"/>
              <a:ext cx="240" cy="64"/>
            </a:xfrm>
            <a:prstGeom prst="line">
              <a:avLst/>
            </a:prstGeom>
            <a:noFill/>
            <a:ln w="28575">
              <a:solidFill>
                <a:schemeClr val="bg1"/>
              </a:solidFill>
              <a:round/>
              <a:headEnd/>
              <a:tailEnd/>
            </a:ln>
          </p:spPr>
          <p:txBody>
            <a:bodyPr/>
            <a:lstStyle/>
            <a:p>
              <a:endParaRPr lang="ja-JP" altLang="en-US"/>
            </a:p>
          </p:txBody>
        </p:sp>
        <p:sp>
          <p:nvSpPr>
            <p:cNvPr id="21" name="Line 39"/>
            <p:cNvSpPr>
              <a:spLocks noChangeShapeType="1"/>
            </p:cNvSpPr>
            <p:nvPr/>
          </p:nvSpPr>
          <p:spPr bwMode="auto">
            <a:xfrm>
              <a:off x="2215" y="2476"/>
              <a:ext cx="1152" cy="308"/>
            </a:xfrm>
            <a:prstGeom prst="line">
              <a:avLst/>
            </a:prstGeom>
            <a:noFill/>
            <a:ln w="28575">
              <a:solidFill>
                <a:schemeClr val="bg1"/>
              </a:solidFill>
              <a:round/>
              <a:headEnd/>
              <a:tailEnd/>
            </a:ln>
          </p:spPr>
          <p:txBody>
            <a:bodyPr/>
            <a:lstStyle/>
            <a:p>
              <a:endParaRPr lang="ja-JP" altLang="en-US"/>
            </a:p>
          </p:txBody>
        </p:sp>
        <p:sp>
          <p:nvSpPr>
            <p:cNvPr id="22" name="Text Box 40"/>
            <p:cNvSpPr txBox="1">
              <a:spLocks noChangeArrowheads="1"/>
            </p:cNvSpPr>
            <p:nvPr/>
          </p:nvSpPr>
          <p:spPr bwMode="auto">
            <a:xfrm>
              <a:off x="2263" y="3087"/>
              <a:ext cx="918" cy="295"/>
            </a:xfrm>
            <a:prstGeom prst="rect">
              <a:avLst/>
            </a:prstGeom>
            <a:noFill/>
            <a:ln w="9525">
              <a:noFill/>
              <a:miter lim="800000"/>
              <a:headEnd/>
              <a:tailEnd/>
            </a:ln>
          </p:spPr>
          <p:txBody>
            <a:bodyPr wrap="none">
              <a:spAutoFit/>
            </a:bodyPr>
            <a:lstStyle/>
            <a:p>
              <a:r>
                <a:rPr lang="en-US" altLang="ja-JP" sz="1400">
                  <a:latin typeface="Tahoma" pitchFamily="34" charset="0"/>
                </a:rPr>
                <a:t>Mask Head</a:t>
              </a:r>
            </a:p>
          </p:txBody>
        </p:sp>
        <p:sp>
          <p:nvSpPr>
            <p:cNvPr id="23" name="Line 41"/>
            <p:cNvSpPr>
              <a:spLocks noChangeShapeType="1"/>
            </p:cNvSpPr>
            <p:nvPr/>
          </p:nvSpPr>
          <p:spPr bwMode="auto">
            <a:xfrm flipV="1">
              <a:off x="2071" y="2559"/>
              <a:ext cx="432" cy="336"/>
            </a:xfrm>
            <a:prstGeom prst="line">
              <a:avLst/>
            </a:prstGeom>
            <a:noFill/>
            <a:ln w="9525">
              <a:solidFill>
                <a:srgbClr val="3399FF"/>
              </a:solidFill>
              <a:round/>
              <a:headEnd/>
              <a:tailEnd type="arrow" w="med" len="med"/>
            </a:ln>
          </p:spPr>
          <p:txBody>
            <a:bodyPr/>
            <a:lstStyle/>
            <a:p>
              <a:endParaRPr lang="ja-JP" altLang="en-US"/>
            </a:p>
          </p:txBody>
        </p:sp>
        <p:sp>
          <p:nvSpPr>
            <p:cNvPr id="24" name="Line 42"/>
            <p:cNvSpPr>
              <a:spLocks noChangeShapeType="1"/>
            </p:cNvSpPr>
            <p:nvPr/>
          </p:nvSpPr>
          <p:spPr bwMode="auto">
            <a:xfrm flipV="1">
              <a:off x="2599" y="2751"/>
              <a:ext cx="192" cy="336"/>
            </a:xfrm>
            <a:prstGeom prst="line">
              <a:avLst/>
            </a:prstGeom>
            <a:noFill/>
            <a:ln w="9525">
              <a:solidFill>
                <a:srgbClr val="3399FF"/>
              </a:solidFill>
              <a:round/>
              <a:headEnd/>
              <a:tailEnd type="arrow" w="med" len="med"/>
            </a:ln>
          </p:spPr>
          <p:txBody>
            <a:bodyPr/>
            <a:lstStyle/>
            <a:p>
              <a:endParaRPr lang="ja-JP" altLang="en-US"/>
            </a:p>
          </p:txBody>
        </p:sp>
      </p:grpSp>
      <p:sp>
        <p:nvSpPr>
          <p:cNvPr id="25" name="テキスト ボックス 24"/>
          <p:cNvSpPr txBox="1"/>
          <p:nvPr/>
        </p:nvSpPr>
        <p:spPr>
          <a:xfrm>
            <a:off x="4811484" y="4855028"/>
            <a:ext cx="2231571" cy="369332"/>
          </a:xfrm>
          <a:prstGeom prst="rect">
            <a:avLst/>
          </a:prstGeom>
          <a:noFill/>
        </p:spPr>
        <p:txBody>
          <a:bodyPr wrap="square" rtlCol="0">
            <a:spAutoFit/>
          </a:bodyPr>
          <a:lstStyle/>
          <a:p>
            <a:r>
              <a:rPr lang="en-US" altLang="ja-JP" dirty="0" smtClean="0"/>
              <a:t>c</a:t>
            </a:r>
            <a:r>
              <a:rPr kumimoji="1" lang="en-US" altLang="ja-JP" dirty="0" smtClean="0"/>
              <a:t>f. collimator @KEKB </a:t>
            </a:r>
            <a:endParaRPr kumimoji="1" lang="ja-JP" altLang="en-US" dirty="0"/>
          </a:p>
        </p:txBody>
      </p:sp>
      <p:sp>
        <p:nvSpPr>
          <p:cNvPr id="26" name="テキスト ボックス 25"/>
          <p:cNvSpPr txBox="1"/>
          <p:nvPr/>
        </p:nvSpPr>
        <p:spPr>
          <a:xfrm>
            <a:off x="816429" y="5442858"/>
            <a:ext cx="3385457"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ltLang="ja-JP" dirty="0" smtClean="0"/>
              <a:t>At SuperKEKB, beam is collimated from both side (inner/outer).</a:t>
            </a:r>
          </a:p>
          <a:p>
            <a:r>
              <a:rPr lang="en-US" altLang="ja-JP" dirty="0" smtClean="0"/>
              <a:t>(cf. KEKB: from inner side only)</a:t>
            </a:r>
          </a:p>
        </p:txBody>
      </p:sp>
      <p:sp>
        <p:nvSpPr>
          <p:cNvPr id="27" name="テキスト ボックス 26"/>
          <p:cNvSpPr txBox="1"/>
          <p:nvPr/>
        </p:nvSpPr>
        <p:spPr>
          <a:xfrm>
            <a:off x="174170" y="1045029"/>
            <a:ext cx="355963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en-US" altLang="ja-JP" dirty="0" smtClean="0"/>
              <a:t>Horizontal collimator @ SuperKEKB</a:t>
            </a:r>
            <a:endParaRPr kumimoji="1" lang="ja-JP" altLang="en-US" dirty="0"/>
          </a:p>
        </p:txBody>
      </p:sp>
      <p:pic>
        <p:nvPicPr>
          <p:cNvPr id="30" name="Picture 2"/>
          <p:cNvPicPr>
            <a:picLocks noChangeAspect="1" noChangeArrowheads="1"/>
          </p:cNvPicPr>
          <p:nvPr/>
        </p:nvPicPr>
        <p:blipFill>
          <a:blip r:embed="rId6" cstate="print"/>
          <a:srcRect/>
          <a:stretch>
            <a:fillRect/>
          </a:stretch>
        </p:blipFill>
        <p:spPr bwMode="auto">
          <a:xfrm>
            <a:off x="6383896" y="1589447"/>
            <a:ext cx="2563489" cy="2579782"/>
          </a:xfrm>
          <a:prstGeom prst="rect">
            <a:avLst/>
          </a:prstGeom>
          <a:noFill/>
          <a:ln w="9525">
            <a:noFill/>
            <a:miter lim="800000"/>
            <a:headEnd/>
            <a:tailEnd/>
          </a:ln>
        </p:spPr>
      </p:pic>
      <p:sp>
        <p:nvSpPr>
          <p:cNvPr id="34" name="直方体 33"/>
          <p:cNvSpPr/>
          <p:nvPr/>
        </p:nvSpPr>
        <p:spPr>
          <a:xfrm rot="2749519">
            <a:off x="8109857" y="2002971"/>
            <a:ext cx="283029" cy="2286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8240486" y="1698171"/>
            <a:ext cx="903514" cy="369332"/>
          </a:xfrm>
          <a:prstGeom prst="rect">
            <a:avLst/>
          </a:prstGeom>
          <a:noFill/>
        </p:spPr>
        <p:txBody>
          <a:bodyPr wrap="square" rtlCol="0">
            <a:spAutoFit/>
          </a:bodyPr>
          <a:lstStyle/>
          <a:p>
            <a:r>
              <a:rPr lang="en-US" altLang="ja-JP" dirty="0" smtClean="0">
                <a:solidFill>
                  <a:srgbClr val="3399FF"/>
                </a:solidFill>
              </a:rPr>
              <a:t>Belle-II</a:t>
            </a:r>
            <a:endParaRPr kumimoji="1" lang="ja-JP" altLang="en-US" dirty="0">
              <a:solidFill>
                <a:srgbClr val="3399FF"/>
              </a:solidFill>
            </a:endParaRPr>
          </a:p>
        </p:txBody>
      </p:sp>
      <p:cxnSp>
        <p:nvCxnSpPr>
          <p:cNvPr id="39" name="直線矢印コネクタ 38"/>
          <p:cNvCxnSpPr>
            <a:stCxn id="30" idx="3"/>
          </p:cNvCxnSpPr>
          <p:nvPr/>
        </p:nvCxnSpPr>
        <p:spPr>
          <a:xfrm flipH="1">
            <a:off x="8604448" y="2879338"/>
            <a:ext cx="342937" cy="1250"/>
          </a:xfrm>
          <a:prstGeom prst="straightConnector1">
            <a:avLst/>
          </a:prstGeom>
          <a:ln w="28575">
            <a:solidFill>
              <a:srgbClr val="FF66FF"/>
            </a:solidFill>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rot="16200000" flipV="1">
            <a:off x="7609114" y="3635829"/>
            <a:ext cx="272146" cy="185054"/>
          </a:xfrm>
          <a:prstGeom prst="straightConnector1">
            <a:avLst/>
          </a:prstGeom>
          <a:ln w="28575">
            <a:solidFill>
              <a:srgbClr val="FF66FF"/>
            </a:solidFill>
            <a:tailEnd type="arrow"/>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rot="10800000">
            <a:off x="8545289" y="2634341"/>
            <a:ext cx="326568" cy="1088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6466114" y="2677886"/>
            <a:ext cx="293915" cy="32657"/>
          </a:xfrm>
          <a:prstGeom prst="straightConnector1">
            <a:avLst/>
          </a:prstGeom>
          <a:ln w="28575">
            <a:solidFill>
              <a:srgbClr val="FF66FF"/>
            </a:solidFill>
            <a:tailEnd type="arrow"/>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6876256" y="1124744"/>
            <a:ext cx="1567543" cy="646331"/>
          </a:xfrm>
          <a:prstGeom prst="rect">
            <a:avLst/>
          </a:prstGeom>
          <a:noFill/>
        </p:spPr>
        <p:txBody>
          <a:bodyPr wrap="square" rtlCol="0">
            <a:spAutoFit/>
          </a:bodyPr>
          <a:lstStyle/>
          <a:p>
            <a:r>
              <a:rPr lang="en-US" altLang="ja-JP" dirty="0" smtClean="0">
                <a:solidFill>
                  <a:srgbClr val="FF66FF"/>
                </a:solidFill>
              </a:rPr>
              <a:t>Collimators at arc sections </a:t>
            </a:r>
            <a:endParaRPr kumimoji="1" lang="ja-JP" altLang="en-US" dirty="0">
              <a:solidFill>
                <a:srgbClr val="FF66FF"/>
              </a:solidFill>
            </a:endParaRPr>
          </a:p>
        </p:txBody>
      </p:sp>
      <p:sp>
        <p:nvSpPr>
          <p:cNvPr id="51" name="スライド番号プレースホルダ 3"/>
          <p:cNvSpPr>
            <a:spLocks noGrp="1"/>
          </p:cNvSpPr>
          <p:nvPr>
            <p:ph type="sldNum" sz="quarter" idx="12"/>
          </p:nvPr>
        </p:nvSpPr>
        <p:spPr>
          <a:xfrm>
            <a:off x="8238703" y="6315407"/>
            <a:ext cx="762000" cy="365125"/>
          </a:xfrm>
        </p:spPr>
        <p:txBody>
          <a:bodyPr/>
          <a:lstStyle/>
          <a:p>
            <a:fld id="{5E3EFAAC-6AC9-4CDC-B598-9EC5C0D2FA03}" type="slidenum">
              <a:rPr kumimoji="1" lang="ja-JP" altLang="en-US" smtClean="0"/>
              <a:pPr/>
              <a:t>66</a:t>
            </a:fld>
            <a:endParaRPr kumimoji="1" lang="ja-JP" altLang="en-US" dirty="0"/>
          </a:p>
        </p:txBody>
      </p:sp>
      <p:cxnSp>
        <p:nvCxnSpPr>
          <p:cNvPr id="36" name="直線矢印コネクタ 35"/>
          <p:cNvCxnSpPr/>
          <p:nvPr/>
        </p:nvCxnSpPr>
        <p:spPr>
          <a:xfrm flipH="1">
            <a:off x="8388424" y="2132856"/>
            <a:ext cx="216024" cy="2160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H="1">
            <a:off x="8460432" y="2276872"/>
            <a:ext cx="216024" cy="14401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H="1">
            <a:off x="8532440" y="2420888"/>
            <a:ext cx="216024" cy="7200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H="1">
            <a:off x="8532440" y="2492896"/>
            <a:ext cx="360040" cy="7200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5796136" y="3933056"/>
            <a:ext cx="3347864" cy="646331"/>
          </a:xfrm>
          <a:prstGeom prst="rect">
            <a:avLst/>
          </a:prstGeom>
          <a:noFill/>
        </p:spPr>
        <p:txBody>
          <a:bodyPr wrap="square" rtlCol="0">
            <a:spAutoFit/>
          </a:bodyPr>
          <a:lstStyle/>
          <a:p>
            <a:r>
              <a:rPr kumimoji="1" lang="en-US" altLang="ja-JP" dirty="0" smtClean="0">
                <a:solidFill>
                  <a:srgbClr val="FF0000"/>
                </a:solidFill>
              </a:rPr>
              <a:t>For SuperKEKB, collimators at </a:t>
            </a:r>
          </a:p>
          <a:p>
            <a:r>
              <a:rPr kumimoji="1" lang="en-US" altLang="ja-JP" dirty="0" smtClean="0">
                <a:solidFill>
                  <a:srgbClr val="FF0000"/>
                </a:solidFill>
              </a:rPr>
              <a:t>-200m~-20m from IP is effective</a:t>
            </a:r>
            <a:endParaRPr kumimoji="1" lang="ja-JP" altLang="en-US" dirty="0">
              <a:solidFill>
                <a:srgbClr val="FF0000"/>
              </a:solidFill>
            </a:endParaRPr>
          </a:p>
        </p:txBody>
      </p:sp>
    </p:spTree>
    <p:extLst>
      <p:ext uri="{BB962C8B-B14F-4D97-AF65-F5344CB8AC3E}">
        <p14:creationId xmlns:p14="http://schemas.microsoft.com/office/powerpoint/2010/main" val="34139941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4000" dirty="0" smtClean="0"/>
              <a:t>Countermeasure: Heavy-metal shield</a:t>
            </a:r>
            <a:endParaRPr kumimoji="1" lang="ja-JP" altLang="en-US" sz="4000" dirty="0"/>
          </a:p>
        </p:txBody>
      </p:sp>
      <p:sp>
        <p:nvSpPr>
          <p:cNvPr id="4" name="スライド番号プレースホルダ 3"/>
          <p:cNvSpPr>
            <a:spLocks noGrp="1"/>
          </p:cNvSpPr>
          <p:nvPr>
            <p:ph type="sldNum" sz="quarter" idx="12"/>
          </p:nvPr>
        </p:nvSpPr>
        <p:spPr>
          <a:xfrm>
            <a:off x="6884670" y="6322060"/>
            <a:ext cx="2133600" cy="365125"/>
          </a:xfrm>
        </p:spPr>
        <p:txBody>
          <a:bodyPr/>
          <a:lstStyle/>
          <a:p>
            <a:fld id="{5E3EFAAC-6AC9-4CDC-B598-9EC5C0D2FA03}" type="slidenum">
              <a:rPr kumimoji="1" lang="ja-JP" altLang="en-US" smtClean="0"/>
              <a:pPr/>
              <a:t>67</a:t>
            </a:fld>
            <a:endParaRPr kumimoji="1" lang="ja-JP" altLang="en-US" dirty="0"/>
          </a:p>
        </p:txBody>
      </p:sp>
      <p:pic>
        <p:nvPicPr>
          <p:cNvPr id="8194" name="Picture 2"/>
          <p:cNvPicPr>
            <a:picLocks noChangeAspect="1" noChangeArrowheads="1"/>
          </p:cNvPicPr>
          <p:nvPr/>
        </p:nvPicPr>
        <p:blipFill>
          <a:blip r:embed="rId3" cstate="print"/>
          <a:srcRect/>
          <a:stretch>
            <a:fillRect/>
          </a:stretch>
        </p:blipFill>
        <p:spPr bwMode="auto">
          <a:xfrm>
            <a:off x="-72181" y="1857363"/>
            <a:ext cx="9216181" cy="3003853"/>
          </a:xfrm>
          <a:prstGeom prst="rect">
            <a:avLst/>
          </a:prstGeom>
          <a:noFill/>
          <a:ln w="9525">
            <a:noFill/>
            <a:miter lim="800000"/>
            <a:headEnd/>
            <a:tailEnd/>
          </a:ln>
        </p:spPr>
      </p:pic>
      <p:cxnSp>
        <p:nvCxnSpPr>
          <p:cNvPr id="8" name="直線矢印コネクタ 7"/>
          <p:cNvCxnSpPr/>
          <p:nvPr/>
        </p:nvCxnSpPr>
        <p:spPr>
          <a:xfrm rot="5400000">
            <a:off x="6320346" y="1948295"/>
            <a:ext cx="817467" cy="41222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5201392" y="1201036"/>
            <a:ext cx="3942608" cy="646331"/>
          </a:xfrm>
          <a:prstGeom prst="rect">
            <a:avLst/>
          </a:prstGeom>
        </p:spPr>
        <p:txBody>
          <a:bodyPr wrap="square">
            <a:spAutoFit/>
          </a:bodyPr>
          <a:lstStyle/>
          <a:p>
            <a:r>
              <a:rPr lang="en-US" altLang="ja-JP" dirty="0" smtClean="0"/>
              <a:t>Heavy-metal shield to protect PXD/SVD from showers coming from upstream.</a:t>
            </a:r>
          </a:p>
        </p:txBody>
      </p:sp>
      <p:sp>
        <p:nvSpPr>
          <p:cNvPr id="11" name="右矢印 10"/>
          <p:cNvSpPr/>
          <p:nvPr/>
        </p:nvSpPr>
        <p:spPr>
          <a:xfrm rot="11404974">
            <a:off x="6869431" y="2457448"/>
            <a:ext cx="720090" cy="52578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12" name="右矢印 11"/>
          <p:cNvSpPr/>
          <p:nvPr/>
        </p:nvSpPr>
        <p:spPr>
          <a:xfrm rot="9476564">
            <a:off x="6903721" y="3223260"/>
            <a:ext cx="720090" cy="52578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pic>
        <p:nvPicPr>
          <p:cNvPr id="1026" name="Picture 2"/>
          <p:cNvPicPr>
            <a:picLocks noChangeAspect="1" noChangeArrowheads="1"/>
          </p:cNvPicPr>
          <p:nvPr/>
        </p:nvPicPr>
        <p:blipFill>
          <a:blip r:embed="rId4" cstate="print"/>
          <a:srcRect l="39987"/>
          <a:stretch>
            <a:fillRect/>
          </a:stretch>
        </p:blipFill>
        <p:spPr bwMode="auto">
          <a:xfrm>
            <a:off x="640080" y="5373881"/>
            <a:ext cx="4811683" cy="1324099"/>
          </a:xfrm>
          <a:prstGeom prst="rect">
            <a:avLst/>
          </a:prstGeom>
          <a:noFill/>
          <a:ln w="9525">
            <a:noFill/>
            <a:miter lim="800000"/>
            <a:headEnd/>
            <a:tailEnd/>
          </a:ln>
        </p:spPr>
      </p:pic>
      <p:pic>
        <p:nvPicPr>
          <p:cNvPr id="17" name="図 6" descr="100-0007_IMG.jpg"/>
          <p:cNvPicPr>
            <a:picLocks noChangeAspect="1" noChangeArrowheads="1"/>
          </p:cNvPicPr>
          <p:nvPr/>
        </p:nvPicPr>
        <p:blipFill>
          <a:blip r:embed="rId5" cstate="print"/>
          <a:srcRect/>
          <a:stretch>
            <a:fillRect/>
          </a:stretch>
        </p:blipFill>
        <p:spPr bwMode="auto">
          <a:xfrm>
            <a:off x="5522174" y="5183597"/>
            <a:ext cx="2231819" cy="1674403"/>
          </a:xfrm>
          <a:prstGeom prst="rect">
            <a:avLst/>
          </a:prstGeom>
          <a:noFill/>
          <a:ln w="9525">
            <a:noFill/>
            <a:miter lim="800000"/>
            <a:headEnd/>
            <a:tailEnd/>
          </a:ln>
        </p:spPr>
      </p:pic>
      <p:cxnSp>
        <p:nvCxnSpPr>
          <p:cNvPr id="21" name="直線コネクタ 20"/>
          <p:cNvCxnSpPr/>
          <p:nvPr/>
        </p:nvCxnSpPr>
        <p:spPr>
          <a:xfrm>
            <a:off x="0" y="5017770"/>
            <a:ext cx="9144000" cy="0"/>
          </a:xfrm>
          <a:prstGeom prst="line">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1703070" y="5120640"/>
            <a:ext cx="3051810" cy="369332"/>
          </a:xfrm>
          <a:prstGeom prst="rect">
            <a:avLst/>
          </a:prstGeom>
          <a:noFill/>
        </p:spPr>
        <p:txBody>
          <a:bodyPr wrap="square" rtlCol="0">
            <a:spAutoFit/>
          </a:bodyPr>
          <a:lstStyle/>
          <a:p>
            <a:r>
              <a:rPr lang="en-US" altLang="ja-JP" dirty="0" smtClean="0"/>
              <a:t>c</a:t>
            </a:r>
            <a:r>
              <a:rPr kumimoji="1" lang="en-US" altLang="ja-JP" dirty="0" smtClean="0"/>
              <a:t>f. Heavy-metal shield @ Belle</a:t>
            </a:r>
            <a:endParaRPr kumimoji="1" lang="ja-JP" altLang="en-US" dirty="0"/>
          </a:p>
        </p:txBody>
      </p:sp>
      <p:cxnSp>
        <p:nvCxnSpPr>
          <p:cNvPr id="23" name="直線矢印コネクタ 22"/>
          <p:cNvCxnSpPr/>
          <p:nvPr/>
        </p:nvCxnSpPr>
        <p:spPr>
          <a:xfrm>
            <a:off x="3520440" y="5417823"/>
            <a:ext cx="766059" cy="3723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0" y="1463040"/>
            <a:ext cx="318951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kumimoji="1" lang="en-US" altLang="ja-JP" dirty="0" smtClean="0"/>
              <a:t>Belle-II IP design (</a:t>
            </a:r>
            <a:r>
              <a:rPr lang="en-US" altLang="ja-JP" dirty="0" smtClean="0"/>
              <a:t>Preliminary </a:t>
            </a:r>
            <a:r>
              <a:rPr kumimoji="1" lang="en-US" altLang="ja-JP" dirty="0" smtClean="0"/>
              <a:t>)</a:t>
            </a:r>
            <a:endParaRPr kumimoji="1" lang="ja-JP" altLang="en-US" dirty="0"/>
          </a:p>
        </p:txBody>
      </p:sp>
      <p:pic>
        <p:nvPicPr>
          <p:cNvPr id="28" name="Picture 2" descr="http://pixel1.kek.jp/~tsuboy/From-Habanas/svd2/beampipe/2003_02_18/100-0003_IMG.JPG"/>
          <p:cNvPicPr>
            <a:picLocks noChangeAspect="1" noChangeArrowheads="1"/>
          </p:cNvPicPr>
          <p:nvPr/>
        </p:nvPicPr>
        <p:blipFill>
          <a:blip r:embed="rId6" cstate="print"/>
          <a:srcRect/>
          <a:stretch>
            <a:fillRect/>
          </a:stretch>
        </p:blipFill>
        <p:spPr bwMode="auto">
          <a:xfrm flipH="1">
            <a:off x="5466128" y="5143500"/>
            <a:ext cx="2286000" cy="1714500"/>
          </a:xfrm>
          <a:prstGeom prst="rect">
            <a:avLst/>
          </a:prstGeom>
          <a:noFill/>
        </p:spPr>
      </p:pic>
      <p:cxnSp>
        <p:nvCxnSpPr>
          <p:cNvPr id="25" name="直線矢印コネクタ 24"/>
          <p:cNvCxnSpPr/>
          <p:nvPr/>
        </p:nvCxnSpPr>
        <p:spPr>
          <a:xfrm>
            <a:off x="4312920" y="5421633"/>
            <a:ext cx="2385060" cy="32765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rot="16200000" flipV="1">
            <a:off x="6371854" y="3685806"/>
            <a:ext cx="454383" cy="40361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rot="5400000">
            <a:off x="1419845" y="2439935"/>
            <a:ext cx="494310" cy="25502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rot="16200000" flipV="1">
            <a:off x="1514105" y="3560078"/>
            <a:ext cx="351511" cy="2550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rot="5400000">
            <a:off x="6913317" y="3668271"/>
            <a:ext cx="370664" cy="1588"/>
          </a:xfrm>
          <a:prstGeom prst="straightConnector1">
            <a:avLst/>
          </a:prstGeom>
          <a:ln w="19050">
            <a:solidFill>
              <a:srgbClr val="FF66FF"/>
            </a:solidFill>
            <a:tailEnd type="arrow"/>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rot="5400000" flipH="1" flipV="1">
            <a:off x="6897323" y="4114738"/>
            <a:ext cx="400816" cy="1588"/>
          </a:xfrm>
          <a:prstGeom prst="straightConnector1">
            <a:avLst/>
          </a:prstGeom>
          <a:ln w="19050">
            <a:solidFill>
              <a:srgbClr val="FF66FF"/>
            </a:solidFill>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6368144" y="4315146"/>
            <a:ext cx="230777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en-US" altLang="ja-JP" dirty="0" smtClean="0">
                <a:solidFill>
                  <a:schemeClr val="tx1"/>
                </a:solidFill>
              </a:rPr>
              <a:t>~1.5cm thick</a:t>
            </a:r>
          </a:p>
          <a:p>
            <a:r>
              <a:rPr lang="en-US" altLang="ja-JP" dirty="0" smtClean="0">
                <a:solidFill>
                  <a:schemeClr val="tx1"/>
                </a:solidFill>
              </a:rPr>
              <a:t>(=few radiation length)</a:t>
            </a:r>
            <a:endParaRPr kumimoji="1" lang="ja-JP" altLang="en-US" dirty="0">
              <a:solidFill>
                <a:schemeClr val="tx1"/>
              </a:solidFill>
            </a:endParaRPr>
          </a:p>
        </p:txBody>
      </p:sp>
    </p:spTree>
    <p:extLst>
      <p:ext uri="{BB962C8B-B14F-4D97-AF65-F5344CB8AC3E}">
        <p14:creationId xmlns:p14="http://schemas.microsoft.com/office/powerpoint/2010/main" val="11036022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2706" y="134471"/>
            <a:ext cx="8229600" cy="1143000"/>
          </a:xfrm>
        </p:spPr>
        <p:txBody>
          <a:bodyPr>
            <a:normAutofit fontScale="90000"/>
          </a:bodyPr>
          <a:lstStyle/>
          <a:p>
            <a:r>
              <a:rPr lang="en-US" altLang="ja-JP" dirty="0" smtClean="0"/>
              <a:t>Loss position of </a:t>
            </a:r>
            <a:br>
              <a:rPr lang="en-US" altLang="ja-JP" dirty="0" smtClean="0"/>
            </a:br>
            <a:r>
              <a:rPr lang="en-US" altLang="ja-JP" dirty="0" smtClean="0"/>
              <a:t>LER Touschek background</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Hiroyuki Nakayama (KEK)</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TIPP2011 (June. 11th, 2011)</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pPr/>
              <a:t>68</a:t>
            </a:fld>
            <a:endParaRPr kumimoji="1" lang="ja-JP" alt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325" t="30322" r="23371" b="42629"/>
          <a:stretch/>
        </p:blipFill>
        <p:spPr bwMode="auto">
          <a:xfrm>
            <a:off x="104970" y="1277471"/>
            <a:ext cx="8845071" cy="502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円/楕円 7"/>
          <p:cNvSpPr/>
          <p:nvPr/>
        </p:nvSpPr>
        <p:spPr>
          <a:xfrm rot="17730889">
            <a:off x="3700835" y="3813933"/>
            <a:ext cx="599803" cy="341135"/>
          </a:xfrm>
          <a:prstGeom prst="ellipse">
            <a:avLst/>
          </a:pr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p:cNvCxnSpPr/>
          <p:nvPr/>
        </p:nvCxnSpPr>
        <p:spPr>
          <a:xfrm flipH="1" flipV="1">
            <a:off x="4110789" y="4051735"/>
            <a:ext cx="833434" cy="28578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4982814" y="4251640"/>
            <a:ext cx="3222607" cy="107031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altLang="ja-JP" dirty="0"/>
              <a:t>LER Touschek loss positions with </a:t>
            </a:r>
            <a:r>
              <a:rPr lang="en-US" altLang="ja-JP" dirty="0" smtClean="0"/>
              <a:t>all horizontal </a:t>
            </a:r>
            <a:r>
              <a:rPr lang="en-US" altLang="ja-JP" dirty="0"/>
              <a:t>collimators </a:t>
            </a:r>
            <a:r>
              <a:rPr lang="en-US" altLang="ja-JP" dirty="0" smtClean="0"/>
              <a:t>closed</a:t>
            </a:r>
          </a:p>
          <a:p>
            <a:r>
              <a:rPr lang="en-US" altLang="ja-JP" dirty="0" smtClean="0"/>
              <a:t>(0.9GHz e+@1.2m from IP)</a:t>
            </a:r>
            <a:endParaRPr lang="en-US" altLang="ja-JP" dirty="0"/>
          </a:p>
        </p:txBody>
      </p:sp>
      <p:sp>
        <p:nvSpPr>
          <p:cNvPr id="7" name="円/楕円 6"/>
          <p:cNvSpPr/>
          <p:nvPr/>
        </p:nvSpPr>
        <p:spPr>
          <a:xfrm rot="872903">
            <a:off x="3965711" y="4042115"/>
            <a:ext cx="61851" cy="115501"/>
          </a:xfrm>
          <a:prstGeom prst="ellipse">
            <a:avLst/>
          </a:prstGeom>
          <a:solidFill>
            <a:srgbClr val="9DF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rot="872903">
            <a:off x="3969811" y="3957211"/>
            <a:ext cx="61851" cy="115501"/>
          </a:xfrm>
          <a:prstGeom prst="ellipse">
            <a:avLst/>
          </a:prstGeom>
          <a:solidFill>
            <a:srgbClr val="9DF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rot="872903">
            <a:off x="3999182" y="3866649"/>
            <a:ext cx="61851" cy="115501"/>
          </a:xfrm>
          <a:prstGeom prst="ellipse">
            <a:avLst/>
          </a:prstGeom>
          <a:solidFill>
            <a:srgbClr val="9DF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rot="872903">
            <a:off x="4035422" y="3774597"/>
            <a:ext cx="61851" cy="115501"/>
          </a:xfrm>
          <a:prstGeom prst="ellipse">
            <a:avLst/>
          </a:prstGeom>
          <a:solidFill>
            <a:srgbClr val="9DF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矢印コネクタ 14"/>
          <p:cNvCxnSpPr/>
          <p:nvPr/>
        </p:nvCxnSpPr>
        <p:spPr>
          <a:xfrm flipV="1">
            <a:off x="3079376" y="5069541"/>
            <a:ext cx="470648" cy="108921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3197928" y="5799275"/>
            <a:ext cx="638316" cy="461665"/>
          </a:xfrm>
          <a:prstGeom prst="rect">
            <a:avLst/>
          </a:prstGeom>
          <a:noFill/>
        </p:spPr>
        <p:txBody>
          <a:bodyPr wrap="none" rtlCol="0">
            <a:spAutoFit/>
          </a:bodyPr>
          <a:lstStyle/>
          <a:p>
            <a:r>
              <a:rPr kumimoji="1" lang="en-US" altLang="ja-JP" sz="2400" b="1" dirty="0" smtClean="0">
                <a:solidFill>
                  <a:srgbClr val="FFFF00"/>
                </a:solidFill>
              </a:rPr>
              <a:t>LER</a:t>
            </a:r>
            <a:endParaRPr kumimoji="1" lang="ja-JP" altLang="en-US" sz="2400" b="1" dirty="0">
              <a:solidFill>
                <a:srgbClr val="FFFF00"/>
              </a:solidFill>
            </a:endParaRPr>
          </a:p>
        </p:txBody>
      </p:sp>
    </p:spTree>
    <p:extLst>
      <p:ext uri="{BB962C8B-B14F-4D97-AF65-F5344CB8AC3E}">
        <p14:creationId xmlns:p14="http://schemas.microsoft.com/office/powerpoint/2010/main" val="13368630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LER Touschek full simulation</a:t>
            </a:r>
            <a:endParaRPr kumimoji="1" lang="ja-JP" altLang="en-US" dirty="0"/>
          </a:p>
        </p:txBody>
      </p:sp>
      <p:sp>
        <p:nvSpPr>
          <p:cNvPr id="3" name="コンテンツ プレースホルダー 2"/>
          <p:cNvSpPr>
            <a:spLocks noGrp="1"/>
          </p:cNvSpPr>
          <p:nvPr>
            <p:ph idx="1"/>
          </p:nvPr>
        </p:nvSpPr>
        <p:spPr>
          <a:xfrm>
            <a:off x="467544" y="1124744"/>
            <a:ext cx="5626968" cy="553676"/>
          </a:xfrm>
        </p:spPr>
        <p:txBody>
          <a:bodyPr>
            <a:normAutofit/>
          </a:bodyPr>
          <a:lstStyle/>
          <a:p>
            <a:pPr marL="0" indent="0">
              <a:buNone/>
            </a:pPr>
            <a:r>
              <a:rPr kumimoji="1" lang="en-US" altLang="ja-JP" sz="2000" dirty="0" smtClean="0"/>
              <a:t>Generated vertex of all MC particles</a:t>
            </a:r>
            <a:endParaRPr kumimoji="1" lang="ja-JP" altLang="en-US" sz="2000" dirty="0"/>
          </a:p>
        </p:txBody>
      </p:sp>
      <p:pic>
        <p:nvPicPr>
          <p:cNvPr id="1027" name="Picture 3" descr="C:\cygwin\home\nakayama\AllMCParticles_LERTouschek_0.2us.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831"/>
          <a:stretch/>
        </p:blipFill>
        <p:spPr bwMode="auto">
          <a:xfrm>
            <a:off x="221673" y="1484784"/>
            <a:ext cx="8821976" cy="505848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矢印コネクタ 5"/>
          <p:cNvCxnSpPr/>
          <p:nvPr/>
        </p:nvCxnSpPr>
        <p:spPr>
          <a:xfrm flipH="1" flipV="1">
            <a:off x="7524329" y="4149080"/>
            <a:ext cx="1296143" cy="10801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8288231" y="4275518"/>
            <a:ext cx="519694" cy="369332"/>
          </a:xfrm>
          <a:prstGeom prst="rect">
            <a:avLst/>
          </a:prstGeom>
          <a:noFill/>
        </p:spPr>
        <p:txBody>
          <a:bodyPr wrap="none" rtlCol="0">
            <a:spAutoFit/>
          </a:bodyPr>
          <a:lstStyle/>
          <a:p>
            <a:r>
              <a:rPr kumimoji="1" lang="en-US" altLang="ja-JP" dirty="0" smtClean="0">
                <a:solidFill>
                  <a:srgbClr val="00B050"/>
                </a:solidFill>
              </a:rPr>
              <a:t>LER</a:t>
            </a:r>
            <a:endParaRPr kumimoji="1" lang="ja-JP" altLang="en-US" dirty="0">
              <a:solidFill>
                <a:srgbClr val="00B050"/>
              </a:solidFill>
            </a:endParaRPr>
          </a:p>
        </p:txBody>
      </p:sp>
      <p:sp>
        <p:nvSpPr>
          <p:cNvPr id="9" name="テキスト ボックス 8"/>
          <p:cNvSpPr txBox="1"/>
          <p:nvPr/>
        </p:nvSpPr>
        <p:spPr>
          <a:xfrm>
            <a:off x="6397872" y="1988840"/>
            <a:ext cx="2531223" cy="923330"/>
          </a:xfrm>
          <a:prstGeom prst="rect">
            <a:avLst/>
          </a:prstGeom>
          <a:noFill/>
        </p:spPr>
        <p:txBody>
          <a:bodyPr wrap="square" rtlCol="0">
            <a:spAutoFit/>
          </a:bodyPr>
          <a:lstStyle/>
          <a:p>
            <a:r>
              <a:rPr kumimoji="1" lang="en-US" altLang="ja-JP" dirty="0" smtClean="0"/>
              <a:t>LER Tousche</a:t>
            </a:r>
            <a:r>
              <a:rPr lang="en-US" altLang="ja-JP" dirty="0" smtClean="0"/>
              <a:t>k only</a:t>
            </a:r>
          </a:p>
          <a:p>
            <a:r>
              <a:rPr kumimoji="1" lang="en-US" altLang="ja-JP" dirty="0" smtClean="0"/>
              <a:t>Perfect collimation</a:t>
            </a:r>
          </a:p>
          <a:p>
            <a:r>
              <a:rPr lang="en-US" altLang="ja-JP" dirty="0" smtClean="0"/>
              <a:t>Accumulated for 0.2us</a:t>
            </a:r>
            <a:endParaRPr kumimoji="1" lang="ja-JP" altLang="en-US" dirty="0"/>
          </a:p>
        </p:txBody>
      </p:sp>
    </p:spTree>
    <p:extLst>
      <p:ext uri="{BB962C8B-B14F-4D97-AF65-F5344CB8AC3E}">
        <p14:creationId xmlns:p14="http://schemas.microsoft.com/office/powerpoint/2010/main" val="20319270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2"/>
          <p:cNvSpPr>
            <a:spLocks noGrp="1" noChangeArrowheads="1"/>
          </p:cNvSpPr>
          <p:nvPr>
            <p:ph type="title"/>
          </p:nvPr>
        </p:nvSpPr>
        <p:spPr/>
        <p:txBody>
          <a:bodyPr>
            <a:normAutofit/>
          </a:bodyPr>
          <a:lstStyle/>
          <a:p>
            <a:r>
              <a:rPr lang="en-US" altLang="ja-JP" sz="4000" dirty="0"/>
              <a:t>KEKB tunnel </a:t>
            </a:r>
            <a:r>
              <a:rPr lang="en-US" altLang="ja-JP" sz="4000" dirty="0" smtClean="0"/>
              <a:t>tour</a:t>
            </a:r>
            <a:r>
              <a:rPr lang="en-US" altLang="ja-JP" sz="4000" dirty="0"/>
              <a:t>: Beam </a:t>
            </a:r>
            <a:r>
              <a:rPr lang="en-US" altLang="ja-JP" sz="4000" dirty="0" smtClean="0"/>
              <a:t>Transport </a:t>
            </a:r>
            <a:r>
              <a:rPr lang="en-US" altLang="ja-JP" sz="4000" dirty="0" smtClean="0"/>
              <a:t>Line</a:t>
            </a:r>
            <a:endParaRPr lang="ja-JP" altLang="en-US" sz="4000" dirty="0" smtClean="0"/>
          </a:p>
        </p:txBody>
      </p:sp>
      <p:pic>
        <p:nvPicPr>
          <p:cNvPr id="48130" name="Picture 9" descr="IMG_0014"/>
          <p:cNvPicPr>
            <a:picLocks noGrp="1" noChangeAspect="1" noChangeArrowheads="1"/>
          </p:cNvPicPr>
          <p:nvPr>
            <p:ph sz="half" idx="4294967295"/>
          </p:nvPr>
        </p:nvPicPr>
        <p:blipFill>
          <a:blip r:embed="rId3" cstate="print"/>
          <a:srcRect/>
          <a:stretch>
            <a:fillRect/>
          </a:stretch>
        </p:blipFill>
        <p:spPr>
          <a:xfrm>
            <a:off x="0" y="3046580"/>
            <a:ext cx="4246563" cy="3184525"/>
          </a:xfrm>
        </p:spPr>
      </p:pic>
      <p:pic>
        <p:nvPicPr>
          <p:cNvPr id="48131" name="Picture 14" descr="IMG_0016"/>
          <p:cNvPicPr>
            <a:picLocks noGrp="1" noChangeAspect="1" noChangeArrowheads="1"/>
          </p:cNvPicPr>
          <p:nvPr>
            <p:ph sz="half" idx="4294967295"/>
          </p:nvPr>
        </p:nvPicPr>
        <p:blipFill>
          <a:blip r:embed="rId4" cstate="print"/>
          <a:srcRect/>
          <a:stretch>
            <a:fillRect/>
          </a:stretch>
        </p:blipFill>
        <p:spPr>
          <a:xfrm>
            <a:off x="5041900" y="3611563"/>
            <a:ext cx="4102100" cy="3076575"/>
          </a:xfrm>
        </p:spPr>
      </p:pic>
      <p:sp>
        <p:nvSpPr>
          <p:cNvPr id="48134" name="Text Box 16"/>
          <p:cNvSpPr txBox="1">
            <a:spLocks noChangeArrowheads="1"/>
          </p:cNvSpPr>
          <p:nvPr/>
        </p:nvSpPr>
        <p:spPr bwMode="auto">
          <a:xfrm>
            <a:off x="3851920" y="6237312"/>
            <a:ext cx="2570127" cy="36933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p>
            <a:r>
              <a:rPr lang="en-US" altLang="ja-JP" dirty="0" smtClean="0">
                <a:solidFill>
                  <a:schemeClr val="tx1"/>
                </a:solidFill>
                <a:latin typeface="Calibri" pitchFamily="-112" charset="0"/>
              </a:rPr>
              <a:t>5m below ground </a:t>
            </a:r>
            <a:r>
              <a:rPr lang="en-US" altLang="ja-JP" dirty="0" smtClean="0">
                <a:solidFill>
                  <a:schemeClr val="tx1"/>
                </a:solidFill>
                <a:latin typeface="Wingdings 3" pitchFamily="18" charset="2"/>
              </a:rPr>
              <a:t>g</a:t>
            </a:r>
            <a:r>
              <a:rPr lang="en-US" altLang="ja-JP" dirty="0" smtClean="0">
                <a:solidFill>
                  <a:schemeClr val="tx1"/>
                </a:solidFill>
                <a:latin typeface="Calibri" pitchFamily="-112" charset="0"/>
              </a:rPr>
              <a:t> 11m</a:t>
            </a:r>
            <a:endParaRPr lang="ja-JP" altLang="en-US" dirty="0">
              <a:solidFill>
                <a:schemeClr val="tx1"/>
              </a:solidFill>
              <a:latin typeface="Calibri" pitchFamily="-112" charset="0"/>
            </a:endParaRPr>
          </a:p>
        </p:txBody>
      </p:sp>
      <p:pic>
        <p:nvPicPr>
          <p:cNvPr id="48137" name="Picture 9" descr="ringanimation2S"/>
          <p:cNvPicPr>
            <a:picLocks noChangeAspect="1" noChangeArrowheads="1"/>
          </p:cNvPicPr>
          <p:nvPr/>
        </p:nvPicPr>
        <p:blipFill>
          <a:blip r:embed="rId5" cstate="print"/>
          <a:srcRect/>
          <a:stretch>
            <a:fillRect/>
          </a:stretch>
        </p:blipFill>
        <p:spPr bwMode="auto">
          <a:xfrm>
            <a:off x="7343775" y="2771775"/>
            <a:ext cx="1800225" cy="2152650"/>
          </a:xfrm>
          <a:prstGeom prst="rect">
            <a:avLst/>
          </a:prstGeom>
          <a:noFill/>
          <a:ln w="9525">
            <a:noFill/>
            <a:miter lim="800000"/>
            <a:headEnd/>
            <a:tailEnd/>
          </a:ln>
        </p:spPr>
      </p:pic>
      <p:sp>
        <p:nvSpPr>
          <p:cNvPr id="48138" name="Oval 10"/>
          <p:cNvSpPr>
            <a:spLocks noChangeArrowheads="1"/>
          </p:cNvSpPr>
          <p:nvPr/>
        </p:nvSpPr>
        <p:spPr bwMode="auto">
          <a:xfrm>
            <a:off x="7673975" y="3365500"/>
            <a:ext cx="738188" cy="576263"/>
          </a:xfrm>
          <a:prstGeom prst="ellipse">
            <a:avLst/>
          </a:prstGeom>
          <a:noFill/>
          <a:ln w="28575">
            <a:solidFill>
              <a:srgbClr val="FF0080"/>
            </a:solidFill>
            <a:round/>
            <a:headEnd/>
            <a:tailEnd/>
          </a:ln>
        </p:spPr>
        <p:txBody>
          <a:bodyPr wrap="none" anchor="ctr"/>
          <a:lstStyle/>
          <a:p>
            <a:endParaRPr lang="ja-JP" altLang="en-US"/>
          </a:p>
        </p:txBody>
      </p:sp>
      <p:grpSp>
        <p:nvGrpSpPr>
          <p:cNvPr id="2" name="グループ化 1"/>
          <p:cNvGrpSpPr/>
          <p:nvPr/>
        </p:nvGrpSpPr>
        <p:grpSpPr>
          <a:xfrm>
            <a:off x="3118477" y="1340768"/>
            <a:ext cx="4037012" cy="3027362"/>
            <a:chOff x="4859338" y="503238"/>
            <a:chExt cx="4037012" cy="3027362"/>
          </a:xfrm>
        </p:grpSpPr>
        <p:pic>
          <p:nvPicPr>
            <p:cNvPr id="48132" name="Picture 15" descr="IMG_0019"/>
            <p:cNvPicPr>
              <a:picLocks noChangeAspect="1" noChangeArrowheads="1"/>
            </p:cNvPicPr>
            <p:nvPr/>
          </p:nvPicPr>
          <p:blipFill>
            <a:blip r:embed="rId6" cstate="print"/>
            <a:srcRect/>
            <a:stretch>
              <a:fillRect/>
            </a:stretch>
          </p:blipFill>
          <p:spPr bwMode="auto">
            <a:xfrm>
              <a:off x="4859338" y="503238"/>
              <a:ext cx="4037012" cy="3027362"/>
            </a:xfrm>
            <a:prstGeom prst="rect">
              <a:avLst/>
            </a:prstGeom>
            <a:noFill/>
            <a:ln w="9525">
              <a:noFill/>
              <a:miter lim="800000"/>
              <a:headEnd/>
              <a:tailEnd/>
            </a:ln>
          </p:spPr>
        </p:pic>
        <p:cxnSp>
          <p:nvCxnSpPr>
            <p:cNvPr id="12" name="直線矢印コネクタ 11"/>
            <p:cNvCxnSpPr>
              <a:cxnSpLocks noChangeShapeType="1"/>
            </p:cNvCxnSpPr>
            <p:nvPr/>
          </p:nvCxnSpPr>
          <p:spPr bwMode="auto">
            <a:xfrm rot="10800000" flipV="1">
              <a:off x="5737225" y="2817813"/>
              <a:ext cx="423863" cy="268287"/>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cxnSp>
          <p:nvCxnSpPr>
            <p:cNvPr id="13" name="直線矢印コネクタ 12"/>
            <p:cNvCxnSpPr>
              <a:cxnSpLocks noChangeShapeType="1"/>
            </p:cNvCxnSpPr>
            <p:nvPr/>
          </p:nvCxnSpPr>
          <p:spPr bwMode="auto">
            <a:xfrm rot="10800000" flipV="1">
              <a:off x="5589588" y="1760538"/>
              <a:ext cx="482600" cy="141287"/>
            </a:xfrm>
            <a:prstGeom prst="straightConnector1">
              <a:avLst/>
            </a:prstGeom>
            <a:noFill/>
            <a:ln w="25400">
              <a:solidFill>
                <a:srgbClr val="FF0080"/>
              </a:solidFill>
              <a:round/>
              <a:headEnd/>
              <a:tailEnd type="arrow" w="med" len="med"/>
            </a:ln>
            <a:effectLst>
              <a:outerShdw dist="20000" dir="5400000" rotWithShape="0">
                <a:srgbClr val="808080">
                  <a:alpha val="37999"/>
                </a:srgbClr>
              </a:outerShdw>
            </a:effectLst>
          </p:spPr>
        </p:cxnSp>
      </p:grpSp>
      <p:sp>
        <p:nvSpPr>
          <p:cNvPr id="15" name="Text Box 16"/>
          <p:cNvSpPr txBox="1">
            <a:spLocks noChangeArrowheads="1"/>
          </p:cNvSpPr>
          <p:nvPr/>
        </p:nvSpPr>
        <p:spPr bwMode="auto">
          <a:xfrm>
            <a:off x="3275856" y="1196752"/>
            <a:ext cx="3742756" cy="36933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p>
            <a:r>
              <a:rPr lang="en-US" altLang="ja-JP" dirty="0" smtClean="0">
                <a:solidFill>
                  <a:schemeClr val="tx1"/>
                </a:solidFill>
                <a:latin typeface="Calibri" pitchFamily="-112" charset="0"/>
              </a:rPr>
              <a:t>Two lines from LINAC, one on another</a:t>
            </a:r>
            <a:endParaRPr lang="ja-JP" altLang="en-US" dirty="0">
              <a:solidFill>
                <a:schemeClr val="tx1"/>
              </a:solidFill>
              <a:latin typeface="Calibri" pitchFamily="-112" charset="0"/>
            </a:endParaRPr>
          </a:p>
        </p:txBody>
      </p:sp>
      <p:sp>
        <p:nvSpPr>
          <p:cNvPr id="16" name="Text Box 16"/>
          <p:cNvSpPr txBox="1">
            <a:spLocks noChangeArrowheads="1"/>
          </p:cNvSpPr>
          <p:nvPr/>
        </p:nvSpPr>
        <p:spPr bwMode="auto">
          <a:xfrm>
            <a:off x="179512" y="2708920"/>
            <a:ext cx="2663743" cy="36933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spAutoFit/>
          </a:bodyPr>
          <a:lstStyle/>
          <a:p>
            <a:r>
              <a:rPr lang="en-US" altLang="ja-JP" dirty="0" smtClean="0">
                <a:solidFill>
                  <a:schemeClr val="tx1"/>
                </a:solidFill>
                <a:latin typeface="Calibri" pitchFamily="-112" charset="0"/>
              </a:rPr>
              <a:t>Goes to different direction</a:t>
            </a:r>
            <a:endParaRPr lang="ja-JP" altLang="en-US" dirty="0">
              <a:solidFill>
                <a:schemeClr val="tx1"/>
              </a:solidFill>
              <a:latin typeface="Calibri" pitchFamily="-112" charset="0"/>
            </a:endParaRPr>
          </a:p>
        </p:txBody>
      </p:sp>
    </p:spTree>
    <p:extLst>
      <p:ext uri="{BB962C8B-B14F-4D97-AF65-F5344CB8AC3E}">
        <p14:creationId xmlns:p14="http://schemas.microsoft.com/office/powerpoint/2010/main" val="35272835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Simulated background hits on PXD</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Hiroyuki Nakayama (KEK)</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TIPP2011 (June. 11th, 2011)</a:t>
            </a:r>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pPr/>
              <a:t>70</a:t>
            </a:fld>
            <a:endParaRPr kumimoji="1" lang="ja-JP" alt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48" y="1249681"/>
            <a:ext cx="8428672" cy="518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6309360" y="5440680"/>
            <a:ext cx="2499360"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kumimoji="1" lang="en-US" altLang="ja-JP" dirty="0" smtClean="0"/>
              <a:t>PXD occupancy from LER Touschek is less </a:t>
            </a:r>
            <a:r>
              <a:rPr kumimoji="1" lang="en-US" altLang="ja-JP" smtClean="0"/>
              <a:t>than PXD requirement </a:t>
            </a:r>
            <a:r>
              <a:rPr kumimoji="1" lang="en-US" altLang="ja-JP" dirty="0" smtClean="0"/>
              <a:t>(2%)</a:t>
            </a:r>
            <a:endParaRPr kumimoji="1" lang="ja-JP" altLang="en-US" dirty="0"/>
          </a:p>
        </p:txBody>
      </p:sp>
      <p:sp>
        <p:nvSpPr>
          <p:cNvPr id="8" name="正方形/長方形 7"/>
          <p:cNvSpPr/>
          <p:nvPr/>
        </p:nvSpPr>
        <p:spPr>
          <a:xfrm>
            <a:off x="2183614" y="1537454"/>
            <a:ext cx="1326004" cy="369332"/>
          </a:xfrm>
          <a:prstGeom prst="rect">
            <a:avLst/>
          </a:prstGeom>
        </p:spPr>
        <p:txBody>
          <a:bodyPr wrap="none">
            <a:spAutoFit/>
          </a:bodyPr>
          <a:lstStyle/>
          <a:p>
            <a:r>
              <a:rPr lang="en-US" altLang="ja-JP" b="1" dirty="0" smtClean="0"/>
              <a:t>Occupancy=</a:t>
            </a:r>
            <a:endParaRPr lang="ja-JP" altLang="en-US" b="1" dirty="0"/>
          </a:p>
        </p:txBody>
      </p:sp>
      <p:sp>
        <p:nvSpPr>
          <p:cNvPr id="10" name="正方形/長方形 9"/>
          <p:cNvSpPr/>
          <p:nvPr/>
        </p:nvSpPr>
        <p:spPr>
          <a:xfrm>
            <a:off x="6400800" y="1537454"/>
            <a:ext cx="1326004" cy="369332"/>
          </a:xfrm>
          <a:prstGeom prst="rect">
            <a:avLst/>
          </a:prstGeom>
        </p:spPr>
        <p:txBody>
          <a:bodyPr wrap="none">
            <a:spAutoFit/>
          </a:bodyPr>
          <a:lstStyle/>
          <a:p>
            <a:r>
              <a:rPr lang="en-US" altLang="ja-JP" b="1" dirty="0" smtClean="0"/>
              <a:t>Occupancy=</a:t>
            </a:r>
            <a:endParaRPr lang="ja-JP" altLang="en-US" b="1" dirty="0"/>
          </a:p>
        </p:txBody>
      </p:sp>
    </p:spTree>
    <p:extLst>
      <p:ext uri="{BB962C8B-B14F-4D97-AF65-F5344CB8AC3E}">
        <p14:creationId xmlns:p14="http://schemas.microsoft.com/office/powerpoint/2010/main" val="35615173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pic>
        <p:nvPicPr>
          <p:cNvPr id="5" name="Picture 3"/>
          <p:cNvPicPr>
            <a:picLocks noChangeAspect="1" noChangeArrowheads="1"/>
          </p:cNvPicPr>
          <p:nvPr/>
        </p:nvPicPr>
        <p:blipFill>
          <a:blip r:embed="rId3" cstate="print"/>
          <a:srcRect/>
          <a:stretch>
            <a:fillRect/>
          </a:stretch>
        </p:blipFill>
        <p:spPr bwMode="auto">
          <a:xfrm>
            <a:off x="174660" y="250784"/>
            <a:ext cx="8613321" cy="6403439"/>
          </a:xfrm>
          <a:prstGeom prst="rect">
            <a:avLst/>
          </a:prstGeom>
          <a:noFill/>
          <a:ln w="9525">
            <a:noFill/>
            <a:miter lim="800000"/>
            <a:headEnd/>
            <a:tailEnd/>
          </a:ln>
        </p:spPr>
      </p:pic>
      <p:cxnSp>
        <p:nvCxnSpPr>
          <p:cNvPr id="6" name="直線矢印コネクタ 5"/>
          <p:cNvCxnSpPr/>
          <p:nvPr/>
        </p:nvCxnSpPr>
        <p:spPr>
          <a:xfrm rot="10800000">
            <a:off x="8388424" y="3573016"/>
            <a:ext cx="594757" cy="42556"/>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8344884" y="3606897"/>
            <a:ext cx="973776" cy="400110"/>
          </a:xfrm>
          <a:prstGeom prst="rect">
            <a:avLst/>
          </a:prstGeom>
          <a:noFill/>
        </p:spPr>
        <p:txBody>
          <a:bodyPr wrap="square" rtlCol="0">
            <a:spAutoFit/>
          </a:bodyPr>
          <a:lstStyle/>
          <a:p>
            <a:r>
              <a:rPr kumimoji="1" lang="en-US" altLang="ja-JP" sz="2000" b="1" dirty="0" smtClean="0">
                <a:solidFill>
                  <a:srgbClr val="92D050"/>
                </a:solidFill>
              </a:rPr>
              <a:t>LER e+</a:t>
            </a:r>
            <a:endParaRPr kumimoji="1" lang="ja-JP" altLang="en-US" sz="2000" b="1" dirty="0">
              <a:solidFill>
                <a:srgbClr val="92D050"/>
              </a:solidFill>
            </a:endParaRPr>
          </a:p>
        </p:txBody>
      </p:sp>
      <p:sp>
        <p:nvSpPr>
          <p:cNvPr id="11" name="円/楕円 10"/>
          <p:cNvSpPr/>
          <p:nvPr/>
        </p:nvSpPr>
        <p:spPr>
          <a:xfrm rot="156313">
            <a:off x="5254397" y="3388902"/>
            <a:ext cx="154981" cy="146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p:cNvCxnSpPr>
            <a:endCxn id="11" idx="7"/>
          </p:cNvCxnSpPr>
          <p:nvPr/>
        </p:nvCxnSpPr>
        <p:spPr>
          <a:xfrm rot="10800000" flipV="1">
            <a:off x="5388974" y="1988841"/>
            <a:ext cx="2135354" cy="142401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スライド番号プレースホルダ 15"/>
          <p:cNvSpPr>
            <a:spLocks noGrp="1"/>
          </p:cNvSpPr>
          <p:nvPr>
            <p:ph type="sldNum" sz="quarter" idx="12"/>
          </p:nvPr>
        </p:nvSpPr>
        <p:spPr>
          <a:xfrm>
            <a:off x="6553200" y="6561070"/>
            <a:ext cx="2133600" cy="365125"/>
          </a:xfrm>
        </p:spPr>
        <p:txBody>
          <a:bodyPr/>
          <a:lstStyle/>
          <a:p>
            <a:fld id="{0702154B-6D41-45F7-8649-E147FCF8ADD4}" type="slidenum">
              <a:rPr kumimoji="1" lang="ja-JP" altLang="en-US" smtClean="0"/>
              <a:pPr/>
              <a:t>71</a:t>
            </a:fld>
            <a:endParaRPr kumimoji="1" lang="ja-JP" altLang="en-US"/>
          </a:p>
        </p:txBody>
      </p:sp>
      <p:sp>
        <p:nvSpPr>
          <p:cNvPr id="13" name="円/楕円 12"/>
          <p:cNvSpPr/>
          <p:nvPr/>
        </p:nvSpPr>
        <p:spPr>
          <a:xfrm>
            <a:off x="4283968" y="2348880"/>
            <a:ext cx="2088232" cy="2088232"/>
          </a:xfrm>
          <a:prstGeom prst="ellipse">
            <a:avLst/>
          </a:prstGeom>
          <a:no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3347864" y="1412776"/>
            <a:ext cx="3960440" cy="3960440"/>
          </a:xfrm>
          <a:prstGeom prst="ellipse">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4000938" y="3961521"/>
            <a:ext cx="2944147" cy="646331"/>
          </a:xfrm>
          <a:prstGeom prst="rect">
            <a:avLst/>
          </a:prstGeom>
          <a:solidFill>
            <a:srgbClr val="FFFFFF">
              <a:alpha val="69804"/>
            </a:srgbClr>
          </a:solidFill>
          <a:ln>
            <a:solidFill>
              <a:srgbClr val="FF66FF"/>
            </a:solidFill>
          </a:ln>
        </p:spPr>
        <p:txBody>
          <a:bodyPr wrap="square">
            <a:spAutoFit/>
          </a:bodyPr>
          <a:lstStyle/>
          <a:p>
            <a:r>
              <a:rPr lang="en-US" altLang="ja-JP" b="1" dirty="0" smtClean="0">
                <a:solidFill>
                  <a:srgbClr val="FF66FF"/>
                </a:solidFill>
              </a:rPr>
              <a:t>0.9GHz e+= </a:t>
            </a:r>
            <a:r>
              <a:rPr lang="en-US" altLang="ja-JP" b="1" dirty="0" smtClean="0">
                <a:solidFill>
                  <a:srgbClr val="FF66FF"/>
                </a:solidFill>
                <a:sym typeface="Wingdings" pitchFamily="2" charset="2"/>
              </a:rPr>
              <a:t>~10</a:t>
            </a:r>
            <a:r>
              <a:rPr lang="en-US" altLang="ja-JP" b="1" baseline="30000" dirty="0" smtClean="0">
                <a:solidFill>
                  <a:srgbClr val="FF66FF"/>
                </a:solidFill>
                <a:sym typeface="Wingdings" pitchFamily="2" charset="2"/>
              </a:rPr>
              <a:t>11</a:t>
            </a:r>
            <a:r>
              <a:rPr lang="en-US" altLang="ja-JP" b="1" dirty="0" smtClean="0">
                <a:solidFill>
                  <a:srgbClr val="FF66FF"/>
                </a:solidFill>
                <a:sym typeface="Wingdings" pitchFamily="2" charset="2"/>
              </a:rPr>
              <a:t>/cm2/year neutrons at 1m away</a:t>
            </a:r>
          </a:p>
        </p:txBody>
      </p:sp>
      <p:sp>
        <p:nvSpPr>
          <p:cNvPr id="22" name="正方形/長方形 21"/>
          <p:cNvSpPr/>
          <p:nvPr/>
        </p:nvSpPr>
        <p:spPr>
          <a:xfrm>
            <a:off x="6228184" y="4869160"/>
            <a:ext cx="486030" cy="369332"/>
          </a:xfrm>
          <a:prstGeom prst="rect">
            <a:avLst/>
          </a:prstGeom>
          <a:solidFill>
            <a:srgbClr val="FFFFFF">
              <a:alpha val="69804"/>
            </a:srgbClr>
          </a:solidFill>
          <a:ln>
            <a:solidFill>
              <a:srgbClr val="FFC000"/>
            </a:solidFill>
          </a:ln>
        </p:spPr>
        <p:txBody>
          <a:bodyPr wrap="none">
            <a:spAutoFit/>
          </a:bodyPr>
          <a:lstStyle/>
          <a:p>
            <a:r>
              <a:rPr lang="en-US" altLang="ja-JP" dirty="0" smtClean="0"/>
              <a:t>2m</a:t>
            </a:r>
            <a:endParaRPr lang="ja-JP" altLang="en-US" dirty="0"/>
          </a:p>
        </p:txBody>
      </p:sp>
      <p:sp>
        <p:nvSpPr>
          <p:cNvPr id="24" name="円/楕円 23"/>
          <p:cNvSpPr/>
          <p:nvPr/>
        </p:nvSpPr>
        <p:spPr>
          <a:xfrm>
            <a:off x="2296886" y="498444"/>
            <a:ext cx="6041302" cy="5760640"/>
          </a:xfrm>
          <a:prstGeom prst="ellipse">
            <a:avLst/>
          </a:prstGeom>
          <a:noFill/>
          <a:ln>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7236296" y="5157192"/>
            <a:ext cx="486030" cy="369332"/>
          </a:xfrm>
          <a:prstGeom prst="rect">
            <a:avLst/>
          </a:prstGeom>
          <a:solidFill>
            <a:srgbClr val="FFFFFF">
              <a:alpha val="69804"/>
            </a:srgbClr>
          </a:solidFill>
          <a:ln>
            <a:solidFill>
              <a:schemeClr val="accent1">
                <a:lumMod val="40000"/>
                <a:lumOff val="60000"/>
              </a:schemeClr>
            </a:solidFill>
          </a:ln>
        </p:spPr>
        <p:txBody>
          <a:bodyPr wrap="none">
            <a:spAutoFit/>
          </a:bodyPr>
          <a:lstStyle/>
          <a:p>
            <a:r>
              <a:rPr lang="en-US" altLang="ja-JP" dirty="0" smtClean="0"/>
              <a:t>3m</a:t>
            </a:r>
            <a:endParaRPr lang="ja-JP" altLang="en-US" dirty="0"/>
          </a:p>
        </p:txBody>
      </p:sp>
      <p:sp>
        <p:nvSpPr>
          <p:cNvPr id="23" name="テキスト ボックス 22"/>
          <p:cNvSpPr txBox="1"/>
          <p:nvPr/>
        </p:nvSpPr>
        <p:spPr>
          <a:xfrm>
            <a:off x="0" y="5394537"/>
            <a:ext cx="9144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buFont typeface="Arial" pitchFamily="34" charset="0"/>
              <a:buChar char="•"/>
            </a:pPr>
            <a:r>
              <a:rPr lang="ja-JP" altLang="en-US" dirty="0" smtClean="0"/>
              <a:t>　</a:t>
            </a:r>
            <a:r>
              <a:rPr lang="en-US" altLang="ja-JP" dirty="0" err="1" smtClean="0">
                <a:latin typeface="Symbol" pitchFamily="18" charset="2"/>
              </a:rPr>
              <a:t>g</a:t>
            </a:r>
            <a:r>
              <a:rPr lang="en-US" altLang="ja-JP" dirty="0" err="1" smtClean="0"/>
              <a:t>s</a:t>
            </a:r>
            <a:r>
              <a:rPr lang="en-US" altLang="ja-JP" dirty="0" smtClean="0"/>
              <a:t> in showers hit nuclei and generate 1~2 neutrons per e+ via ”Giant Dipole Resonance”.</a:t>
            </a:r>
          </a:p>
          <a:p>
            <a:pPr>
              <a:buFont typeface="Arial" pitchFamily="34" charset="0"/>
              <a:buChar char="•"/>
            </a:pPr>
            <a:r>
              <a:rPr lang="ja-JP" altLang="en-US" dirty="0" smtClean="0"/>
              <a:t>　</a:t>
            </a:r>
            <a:r>
              <a:rPr lang="en-US" altLang="ja-JP" dirty="0" smtClean="0"/>
              <a:t>e+ hitting point is INSIDE detector. Almost </a:t>
            </a:r>
            <a:r>
              <a:rPr lang="en-US" altLang="ja-JP" dirty="0"/>
              <a:t>n</a:t>
            </a:r>
            <a:r>
              <a:rPr lang="en-US" altLang="ja-JP" dirty="0" smtClean="0"/>
              <a:t>o space to put neutron shield.</a:t>
            </a:r>
          </a:p>
          <a:p>
            <a:pPr>
              <a:buFont typeface="Arial" pitchFamily="34" charset="0"/>
              <a:buChar char="•"/>
            </a:pPr>
            <a:r>
              <a:rPr lang="ja-JP" altLang="en-US" dirty="0" smtClean="0"/>
              <a:t>　</a:t>
            </a:r>
            <a:r>
              <a:rPr lang="en-US" altLang="ja-JP" u="sng" dirty="0" smtClean="0"/>
              <a:t>0.9GHz e+ = few*10</a:t>
            </a:r>
            <a:r>
              <a:rPr lang="en-US" altLang="ja-JP" u="sng" baseline="30000" dirty="0" smtClean="0"/>
              <a:t>11</a:t>
            </a:r>
            <a:r>
              <a:rPr lang="en-US" altLang="ja-JP" u="sng" dirty="0" smtClean="0"/>
              <a:t>/cm2/year neutrons </a:t>
            </a:r>
            <a:r>
              <a:rPr lang="en-US" altLang="ja-JP" dirty="0" smtClean="0"/>
              <a:t>(1MeV equiv.):  </a:t>
            </a:r>
          </a:p>
          <a:p>
            <a:r>
              <a:rPr lang="en-US" altLang="ja-JP" dirty="0"/>
              <a:t>	</a:t>
            </a:r>
            <a:r>
              <a:rPr lang="en-US" altLang="ja-JP" dirty="0" smtClean="0"/>
              <a:t>		</a:t>
            </a:r>
            <a:r>
              <a:rPr lang="en-US" altLang="ja-JP" dirty="0" smtClean="0">
                <a:sym typeface="Wingdings" pitchFamily="2" charset="2"/>
              </a:rPr>
              <a:t> </a:t>
            </a:r>
            <a:r>
              <a:rPr lang="en-US" altLang="ja-JP" dirty="0" smtClean="0"/>
              <a:t>comparable to our assumption for detector R&amp;D</a:t>
            </a:r>
          </a:p>
        </p:txBody>
      </p:sp>
      <p:sp>
        <p:nvSpPr>
          <p:cNvPr id="15" name="正方形/長方形 14"/>
          <p:cNvSpPr/>
          <p:nvPr/>
        </p:nvSpPr>
        <p:spPr>
          <a:xfrm>
            <a:off x="7380312" y="1628800"/>
            <a:ext cx="1148071" cy="369332"/>
          </a:xfrm>
          <a:prstGeom prst="rect">
            <a:avLst/>
          </a:prstGeom>
          <a:solidFill>
            <a:srgbClr val="FFFFFF">
              <a:alpha val="69804"/>
            </a:srgbClr>
          </a:solidFill>
          <a:ln>
            <a:solidFill>
              <a:srgbClr val="FF0000"/>
            </a:solidFill>
          </a:ln>
        </p:spPr>
        <p:txBody>
          <a:bodyPr wrap="none">
            <a:spAutoFit/>
          </a:bodyPr>
          <a:lstStyle/>
          <a:p>
            <a:r>
              <a:rPr lang="en-US" altLang="ja-JP" b="1" dirty="0" smtClean="0">
                <a:solidFill>
                  <a:srgbClr val="FF0000"/>
                </a:solidFill>
              </a:rPr>
              <a:t>0.9GHz e+</a:t>
            </a:r>
            <a:endParaRPr lang="ja-JP" altLang="en-US" dirty="0">
              <a:solidFill>
                <a:srgbClr val="FF0000"/>
              </a:solidFill>
            </a:endParaRPr>
          </a:p>
        </p:txBody>
      </p:sp>
      <p:sp>
        <p:nvSpPr>
          <p:cNvPr id="27" name="タイトル 1"/>
          <p:cNvSpPr txBox="1">
            <a:spLocks/>
          </p:cNvSpPr>
          <p:nvPr/>
        </p:nvSpPr>
        <p:spPr>
          <a:xfrm>
            <a:off x="597243" y="155190"/>
            <a:ext cx="8229600" cy="1143000"/>
          </a:xfrm>
          <a:prstGeom prst="rect">
            <a:avLst/>
          </a:prstGeom>
          <a:solidFill>
            <a:schemeClr val="bg1"/>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4400" b="0" i="0" u="none" strike="noStrike" kern="1200" cap="none" spc="0" normalizeH="0" baseline="0" noProof="0" dirty="0" smtClean="0">
                <a:ln>
                  <a:noFill/>
                </a:ln>
                <a:solidFill>
                  <a:schemeClr val="tx1"/>
                </a:solidFill>
                <a:effectLst/>
                <a:uLnTx/>
                <a:uFillTx/>
                <a:latin typeface="+mj-lt"/>
                <a:ea typeface="+mj-ea"/>
                <a:cs typeface="+mj-cs"/>
              </a:rPr>
              <a:t>Neutron</a:t>
            </a:r>
            <a:r>
              <a:rPr kumimoji="1" lang="en-US" altLang="ja-JP" sz="4400" b="0" i="0" u="none" strike="noStrike" kern="1200" cap="none" spc="0" normalizeH="0" noProof="0" dirty="0" smtClean="0">
                <a:ln>
                  <a:noFill/>
                </a:ln>
                <a:solidFill>
                  <a:schemeClr val="tx1"/>
                </a:solidFill>
                <a:effectLst/>
                <a:uLnTx/>
                <a:uFillTx/>
                <a:latin typeface="+mj-lt"/>
                <a:ea typeface="+mj-ea"/>
                <a:cs typeface="+mj-cs"/>
              </a:rPr>
              <a:t> flux from </a:t>
            </a:r>
            <a:r>
              <a:rPr kumimoji="1" lang="en-US" altLang="ja-JP" sz="4400" b="0" i="0" u="none" strike="noStrike" kern="1200" cap="none" spc="0" normalizeH="0" baseline="0" noProof="0" dirty="0" smtClean="0">
                <a:ln>
                  <a:noFill/>
                </a:ln>
                <a:solidFill>
                  <a:schemeClr val="tx1"/>
                </a:solidFill>
                <a:effectLst/>
                <a:uLnTx/>
                <a:uFillTx/>
                <a:latin typeface="+mj-lt"/>
                <a:ea typeface="+mj-ea"/>
                <a:cs typeface="+mj-cs"/>
              </a:rPr>
              <a:t>LER Touschek</a:t>
            </a:r>
            <a:endParaRPr kumimoji="1" lang="ja-JP" alt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日付プレースホルダー 3"/>
          <p:cNvSpPr>
            <a:spLocks noGrp="1"/>
          </p:cNvSpPr>
          <p:nvPr>
            <p:ph type="dt" sz="half" idx="10"/>
          </p:nvPr>
        </p:nvSpPr>
        <p:spPr>
          <a:xfrm>
            <a:off x="457200" y="6561070"/>
            <a:ext cx="2133600" cy="365125"/>
          </a:xfrm>
        </p:spPr>
        <p:txBody>
          <a:bodyPr/>
          <a:lstStyle/>
          <a:p>
            <a:r>
              <a:rPr kumimoji="1" lang="en-US" altLang="ja-JP" smtClean="0"/>
              <a:t>Hiroyuki Nakayama (KEK)</a:t>
            </a:r>
            <a:endParaRPr kumimoji="1" lang="ja-JP" altLang="en-US"/>
          </a:p>
        </p:txBody>
      </p:sp>
      <p:sp>
        <p:nvSpPr>
          <p:cNvPr id="8" name="フッター プレースホルダー 7"/>
          <p:cNvSpPr>
            <a:spLocks noGrp="1"/>
          </p:cNvSpPr>
          <p:nvPr>
            <p:ph type="ftr" sz="quarter" idx="11"/>
          </p:nvPr>
        </p:nvSpPr>
        <p:spPr>
          <a:xfrm>
            <a:off x="3124200" y="6561070"/>
            <a:ext cx="2895600" cy="365125"/>
          </a:xfrm>
        </p:spPr>
        <p:txBody>
          <a:bodyPr/>
          <a:lstStyle/>
          <a:p>
            <a:r>
              <a:rPr kumimoji="1" lang="en-US" altLang="ja-JP" smtClean="0"/>
              <a:t>TIPP2011 (June. 11th, 2011)</a:t>
            </a:r>
            <a:endParaRPr kumimoji="1" lang="ja-JP" altLang="en-US"/>
          </a:p>
        </p:txBody>
      </p:sp>
    </p:spTree>
    <p:extLst>
      <p:ext uri="{BB962C8B-B14F-4D97-AF65-F5344CB8AC3E}">
        <p14:creationId xmlns:p14="http://schemas.microsoft.com/office/powerpoint/2010/main" val="6502549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r>
              <a:rPr kumimoji="1" lang="en-US" altLang="ja-JP" dirty="0" smtClean="0"/>
              <a:t>Beam pipe design </a:t>
            </a:r>
            <a:endParaRPr kumimoji="1" lang="ja-JP" altLang="en-US" dirty="0"/>
          </a:p>
        </p:txBody>
      </p:sp>
      <p:grpSp>
        <p:nvGrpSpPr>
          <p:cNvPr id="32" name="グループ化 31"/>
          <p:cNvGrpSpPr/>
          <p:nvPr/>
        </p:nvGrpSpPr>
        <p:grpSpPr>
          <a:xfrm>
            <a:off x="5921829" y="5078539"/>
            <a:ext cx="2844934" cy="1637946"/>
            <a:chOff x="6026923" y="4613097"/>
            <a:chExt cx="2844934" cy="1637946"/>
          </a:xfrm>
        </p:grpSpPr>
        <p:pic>
          <p:nvPicPr>
            <p:cNvPr id="33" name="図 2" descr="8Dec10Fig4.tiff"/>
            <p:cNvPicPr>
              <a:picLocks noChangeAspect="1"/>
            </p:cNvPicPr>
            <p:nvPr/>
          </p:nvPicPr>
          <p:blipFill>
            <a:blip r:embed="rId3" cstate="print"/>
            <a:srcRect l="14134" t="26900" r="2834" b="10101"/>
            <a:stretch>
              <a:fillRect/>
            </a:stretch>
          </p:blipFill>
          <p:spPr bwMode="auto">
            <a:xfrm>
              <a:off x="6026923" y="4613097"/>
              <a:ext cx="2749836" cy="1612097"/>
            </a:xfrm>
            <a:prstGeom prst="rect">
              <a:avLst/>
            </a:prstGeom>
            <a:noFill/>
            <a:ln w="9525">
              <a:noFill/>
              <a:miter lim="800000"/>
              <a:headEnd/>
              <a:tailEnd/>
            </a:ln>
          </p:spPr>
        </p:pic>
        <p:sp>
          <p:nvSpPr>
            <p:cNvPr id="34" name="円/楕円 33"/>
            <p:cNvSpPr/>
            <p:nvPr/>
          </p:nvSpPr>
          <p:spPr>
            <a:xfrm rot="20527738">
              <a:off x="7551506" y="5506949"/>
              <a:ext cx="441789" cy="318499"/>
            </a:xfrm>
            <a:prstGeom prst="ellipse">
              <a:avLst/>
            </a:prstGeom>
            <a:no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7258814" y="5881711"/>
              <a:ext cx="1613043" cy="369332"/>
            </a:xfrm>
            <a:prstGeom prst="rect">
              <a:avLst/>
            </a:prstGeom>
            <a:noFill/>
          </p:spPr>
          <p:txBody>
            <a:bodyPr wrap="square" rtlCol="0">
              <a:spAutoFit/>
            </a:bodyPr>
            <a:lstStyle/>
            <a:p>
              <a:r>
                <a:rPr kumimoji="1" lang="en-US" altLang="ja-JP" dirty="0" smtClean="0">
                  <a:solidFill>
                    <a:srgbClr val="00B050"/>
                  </a:solidFill>
                </a:rPr>
                <a:t>Ridge structure</a:t>
              </a:r>
              <a:endParaRPr kumimoji="1" lang="ja-JP" altLang="en-US" dirty="0">
                <a:solidFill>
                  <a:srgbClr val="00B050"/>
                </a:solidFill>
              </a:endParaRPr>
            </a:p>
          </p:txBody>
        </p:sp>
      </p:grpSp>
      <p:sp>
        <p:nvSpPr>
          <p:cNvPr id="2" name="タイトル 1"/>
          <p:cNvSpPr>
            <a:spLocks noGrp="1"/>
          </p:cNvSpPr>
          <p:nvPr>
            <p:ph type="title"/>
          </p:nvPr>
        </p:nvSpPr>
        <p:spPr/>
        <p:txBody>
          <a:bodyPr>
            <a:normAutofit fontScale="90000"/>
          </a:bodyPr>
          <a:lstStyle/>
          <a:p>
            <a:r>
              <a:rPr lang="en-US" altLang="ja-JP" dirty="0" smtClean="0"/>
              <a:t>Background </a:t>
            </a:r>
            <a:r>
              <a:rPr lang="en-US" altLang="ja-JP" dirty="0"/>
              <a:t>sources </a:t>
            </a:r>
            <a:r>
              <a:rPr lang="en-US" altLang="ja-JP" dirty="0" smtClean="0"/>
              <a:t/>
            </a:r>
            <a:br>
              <a:rPr lang="en-US" altLang="ja-JP" dirty="0" smtClean="0"/>
            </a:br>
            <a:r>
              <a:rPr lang="en-US" altLang="ja-JP" dirty="0" smtClean="0"/>
              <a:t>~2. Synchrotron </a:t>
            </a:r>
            <a:r>
              <a:rPr kumimoji="1" lang="en-US" altLang="ja-JP" dirty="0" smtClean="0"/>
              <a:t>radiation~</a:t>
            </a:r>
            <a:endParaRPr kumimoji="1" lang="ja-JP" altLang="en-US" dirty="0"/>
          </a:p>
        </p:txBody>
      </p:sp>
      <p:grpSp>
        <p:nvGrpSpPr>
          <p:cNvPr id="7" name="グループ化 6"/>
          <p:cNvGrpSpPr/>
          <p:nvPr/>
        </p:nvGrpSpPr>
        <p:grpSpPr>
          <a:xfrm>
            <a:off x="201324" y="1620405"/>
            <a:ext cx="5393933" cy="4294187"/>
            <a:chOff x="3750067" y="1021691"/>
            <a:chExt cx="5393933" cy="4294187"/>
          </a:xfrm>
        </p:grpSpPr>
        <p:pic>
          <p:nvPicPr>
            <p:cNvPr id="8" name="Picture 7" descr="IPchamber01_110126-1"/>
            <p:cNvPicPr>
              <a:picLocks noChangeAspect="1" noChangeArrowheads="1"/>
            </p:cNvPicPr>
            <p:nvPr/>
          </p:nvPicPr>
          <p:blipFill>
            <a:blip r:embed="rId4" cstate="print"/>
            <a:srcRect/>
            <a:stretch>
              <a:fillRect/>
            </a:stretch>
          </p:blipFill>
          <p:spPr bwMode="auto">
            <a:xfrm>
              <a:off x="3778250" y="1021691"/>
              <a:ext cx="5365750" cy="4294187"/>
            </a:xfrm>
            <a:prstGeom prst="rect">
              <a:avLst/>
            </a:prstGeom>
            <a:noFill/>
            <a:ln w="9525">
              <a:noFill/>
              <a:miter lim="800000"/>
              <a:headEnd/>
              <a:tailEnd/>
            </a:ln>
          </p:spPr>
        </p:pic>
        <p:cxnSp>
          <p:nvCxnSpPr>
            <p:cNvPr id="9" name="直線矢印コネクタ 8"/>
            <p:cNvCxnSpPr/>
            <p:nvPr/>
          </p:nvCxnSpPr>
          <p:spPr>
            <a:xfrm rot="16200000" flipV="1">
              <a:off x="7690202" y="4392197"/>
              <a:ext cx="760296" cy="647274"/>
            </a:xfrm>
            <a:prstGeom prst="straightConnector1">
              <a:avLst/>
            </a:prstGeom>
            <a:ln w="28575">
              <a:solidFill>
                <a:srgbClr val="FF66FF"/>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3832261" y="1541124"/>
              <a:ext cx="924673" cy="5342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rot="16200000" flipV="1">
              <a:off x="4453842" y="1155838"/>
              <a:ext cx="760296" cy="647274"/>
            </a:xfrm>
            <a:prstGeom prst="straightConnector1">
              <a:avLst/>
            </a:prstGeom>
            <a:ln w="28575">
              <a:solidFill>
                <a:srgbClr val="FF66FF"/>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7991582" y="4015483"/>
              <a:ext cx="924673" cy="5342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V="1">
              <a:off x="5671336" y="2445250"/>
              <a:ext cx="215756" cy="113018"/>
            </a:xfrm>
            <a:prstGeom prst="straightConnector1">
              <a:avLst/>
            </a:prstGeom>
            <a:ln w="28575">
              <a:solidFill>
                <a:srgbClr val="0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rot="10800000" flipV="1">
              <a:off x="5342562" y="2630187"/>
              <a:ext cx="267129" cy="143835"/>
            </a:xfrm>
            <a:prstGeom prst="straightConnector1">
              <a:avLst/>
            </a:prstGeom>
            <a:ln w="28575">
              <a:solidFill>
                <a:srgbClr val="0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3852808" y="2352781"/>
              <a:ext cx="1002221" cy="369332"/>
            </a:xfrm>
            <a:prstGeom prst="rect">
              <a:avLst/>
            </a:prstGeom>
            <a:noFill/>
          </p:spPr>
          <p:txBody>
            <a:bodyPr wrap="square" rtlCol="0">
              <a:spAutoFit/>
            </a:bodyPr>
            <a:lstStyle/>
            <a:p>
              <a:r>
                <a:rPr lang="en-US" altLang="ja-JP" dirty="0" smtClean="0">
                  <a:solidFill>
                    <a:schemeClr val="bg1"/>
                  </a:solidFill>
                  <a:latin typeface="Symbol" pitchFamily="18" charset="2"/>
                </a:rPr>
                <a:t>f</a:t>
              </a:r>
              <a:r>
                <a:rPr kumimoji="1" lang="en-US" altLang="ja-JP" dirty="0" smtClean="0">
                  <a:solidFill>
                    <a:schemeClr val="bg1"/>
                  </a:solidFill>
                </a:rPr>
                <a:t>20mm</a:t>
              </a:r>
              <a:endParaRPr kumimoji="1" lang="ja-JP" altLang="en-US" dirty="0">
                <a:solidFill>
                  <a:schemeClr val="bg1"/>
                </a:solidFill>
              </a:endParaRPr>
            </a:p>
          </p:txBody>
        </p:sp>
        <p:sp>
          <p:nvSpPr>
            <p:cNvPr id="16" name="テキスト ボックス 15"/>
            <p:cNvSpPr txBox="1"/>
            <p:nvPr/>
          </p:nvSpPr>
          <p:spPr>
            <a:xfrm>
              <a:off x="4726112" y="2774023"/>
              <a:ext cx="832207" cy="369332"/>
            </a:xfrm>
            <a:prstGeom prst="rect">
              <a:avLst/>
            </a:prstGeom>
            <a:noFill/>
          </p:spPr>
          <p:txBody>
            <a:bodyPr wrap="square" rtlCol="0">
              <a:spAutoFit/>
            </a:bodyPr>
            <a:lstStyle/>
            <a:p>
              <a:r>
                <a:rPr lang="en-US" altLang="ja-JP" dirty="0" smtClean="0">
                  <a:solidFill>
                    <a:schemeClr val="bg1"/>
                  </a:solidFill>
                  <a:latin typeface="Symbol" pitchFamily="18" charset="2"/>
                </a:rPr>
                <a:t>f</a:t>
              </a:r>
              <a:r>
                <a:rPr lang="en-US" altLang="ja-JP" dirty="0" smtClean="0">
                  <a:solidFill>
                    <a:schemeClr val="bg1"/>
                  </a:solidFill>
                </a:rPr>
                <a:t>9</a:t>
              </a:r>
              <a:r>
                <a:rPr kumimoji="1" lang="en-US" altLang="ja-JP" dirty="0" smtClean="0">
                  <a:solidFill>
                    <a:schemeClr val="bg1"/>
                  </a:solidFill>
                </a:rPr>
                <a:t>mm</a:t>
              </a:r>
              <a:endParaRPr kumimoji="1" lang="ja-JP" altLang="en-US" dirty="0">
                <a:solidFill>
                  <a:schemeClr val="bg1"/>
                </a:solidFill>
              </a:endParaRPr>
            </a:p>
          </p:txBody>
        </p:sp>
        <p:cxnSp>
          <p:nvCxnSpPr>
            <p:cNvPr id="17" name="直線矢印コネクタ 16"/>
            <p:cNvCxnSpPr/>
            <p:nvPr/>
          </p:nvCxnSpPr>
          <p:spPr>
            <a:xfrm flipV="1">
              <a:off x="4849403" y="1890445"/>
              <a:ext cx="215756" cy="113018"/>
            </a:xfrm>
            <a:prstGeom prst="straightConnector1">
              <a:avLst/>
            </a:prstGeom>
            <a:ln w="28575">
              <a:solidFill>
                <a:srgbClr val="0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rot="10800000" flipV="1">
              <a:off x="4397339" y="2116479"/>
              <a:ext cx="267129" cy="143835"/>
            </a:xfrm>
            <a:prstGeom prst="straightConnector1">
              <a:avLst/>
            </a:prstGeom>
            <a:ln w="28575">
              <a:solidFill>
                <a:srgbClr val="0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3750067" y="1592494"/>
              <a:ext cx="657546" cy="369332"/>
            </a:xfrm>
            <a:prstGeom prst="rect">
              <a:avLst/>
            </a:prstGeom>
            <a:noFill/>
          </p:spPr>
          <p:txBody>
            <a:bodyPr wrap="square" rtlCol="0">
              <a:spAutoFit/>
            </a:bodyPr>
            <a:lstStyle/>
            <a:p>
              <a:r>
                <a:rPr lang="en-US" altLang="ja-JP" dirty="0" smtClean="0">
                  <a:solidFill>
                    <a:schemeClr val="bg1"/>
                  </a:solidFill>
                </a:rPr>
                <a:t>e-</a:t>
              </a:r>
              <a:endParaRPr kumimoji="1" lang="ja-JP" altLang="en-US" dirty="0">
                <a:solidFill>
                  <a:schemeClr val="bg1"/>
                </a:solidFill>
              </a:endParaRPr>
            </a:p>
          </p:txBody>
        </p:sp>
        <p:sp>
          <p:nvSpPr>
            <p:cNvPr id="20" name="テキスト ボックス 19"/>
            <p:cNvSpPr txBox="1"/>
            <p:nvPr/>
          </p:nvSpPr>
          <p:spPr>
            <a:xfrm>
              <a:off x="8344450" y="4853071"/>
              <a:ext cx="657546" cy="369332"/>
            </a:xfrm>
            <a:prstGeom prst="rect">
              <a:avLst/>
            </a:prstGeom>
            <a:noFill/>
          </p:spPr>
          <p:txBody>
            <a:bodyPr wrap="square" rtlCol="0">
              <a:spAutoFit/>
            </a:bodyPr>
            <a:lstStyle/>
            <a:p>
              <a:r>
                <a:rPr lang="en-US" altLang="ja-JP" dirty="0" smtClean="0">
                  <a:solidFill>
                    <a:schemeClr val="bg1"/>
                  </a:solidFill>
                </a:rPr>
                <a:t>e+</a:t>
              </a:r>
              <a:endParaRPr kumimoji="1" lang="ja-JP" altLang="en-US" dirty="0">
                <a:solidFill>
                  <a:schemeClr val="bg1"/>
                </a:solidFill>
              </a:endParaRPr>
            </a:p>
          </p:txBody>
        </p:sp>
        <p:sp>
          <p:nvSpPr>
            <p:cNvPr id="29" name="テキスト ボックス 28"/>
            <p:cNvSpPr txBox="1"/>
            <p:nvPr/>
          </p:nvSpPr>
          <p:spPr>
            <a:xfrm>
              <a:off x="6707312" y="2534537"/>
              <a:ext cx="2356406" cy="369332"/>
            </a:xfrm>
            <a:prstGeom prst="rect">
              <a:avLst/>
            </a:prstGeom>
            <a:noFill/>
          </p:spPr>
          <p:txBody>
            <a:bodyPr wrap="square" rtlCol="0">
              <a:spAutoFit/>
            </a:bodyPr>
            <a:lstStyle/>
            <a:p>
              <a:r>
                <a:rPr lang="en-US" altLang="ja-JP" dirty="0" smtClean="0">
                  <a:solidFill>
                    <a:schemeClr val="bg1"/>
                  </a:solidFill>
                </a:rPr>
                <a:t>IP beam pipe (Be)</a:t>
              </a:r>
              <a:endParaRPr lang="en-US" altLang="ja-JP" dirty="0" smtClean="0">
                <a:solidFill>
                  <a:schemeClr val="bg1"/>
                </a:solidFill>
                <a:latin typeface="Symbol" pitchFamily="18" charset="2"/>
              </a:endParaRPr>
            </a:p>
          </p:txBody>
        </p:sp>
        <p:sp>
          <p:nvSpPr>
            <p:cNvPr id="40" name="テキスト ボックス 39"/>
            <p:cNvSpPr txBox="1"/>
            <p:nvPr/>
          </p:nvSpPr>
          <p:spPr>
            <a:xfrm>
              <a:off x="4349875" y="4177600"/>
              <a:ext cx="2356406" cy="646331"/>
            </a:xfrm>
            <a:prstGeom prst="rect">
              <a:avLst/>
            </a:prstGeom>
            <a:noFill/>
          </p:spPr>
          <p:txBody>
            <a:bodyPr wrap="square" rtlCol="0">
              <a:spAutoFit/>
            </a:bodyPr>
            <a:lstStyle/>
            <a:p>
              <a:r>
                <a:rPr lang="en-US" altLang="ja-JP" dirty="0" smtClean="0">
                  <a:solidFill>
                    <a:schemeClr val="bg1"/>
                  </a:solidFill>
                </a:rPr>
                <a:t>incoming/outgoing beam pipe (Ta)</a:t>
              </a:r>
              <a:endParaRPr lang="en-US" altLang="ja-JP" dirty="0" smtClean="0">
                <a:solidFill>
                  <a:schemeClr val="bg1"/>
                </a:solidFill>
                <a:latin typeface="Symbol" pitchFamily="18" charset="2"/>
              </a:endParaRPr>
            </a:p>
          </p:txBody>
        </p:sp>
      </p:grpSp>
      <p:sp>
        <p:nvSpPr>
          <p:cNvPr id="21" name="テキスト ボックス 20"/>
          <p:cNvSpPr txBox="1"/>
          <p:nvPr/>
        </p:nvSpPr>
        <p:spPr>
          <a:xfrm>
            <a:off x="5595257" y="1556657"/>
            <a:ext cx="3548743" cy="3693319"/>
          </a:xfrm>
          <a:prstGeom prst="rect">
            <a:avLst/>
          </a:prstGeom>
          <a:noFill/>
        </p:spPr>
        <p:txBody>
          <a:bodyPr wrap="square" rtlCol="0">
            <a:spAutoFit/>
          </a:bodyPr>
          <a:lstStyle/>
          <a:p>
            <a:pPr>
              <a:buFont typeface="Arial" pitchFamily="34" charset="0"/>
              <a:buChar char="•"/>
            </a:pPr>
            <a:r>
              <a:rPr kumimoji="1" lang="en-US" altLang="ja-JP" dirty="0" smtClean="0"/>
              <a:t> </a:t>
            </a:r>
            <a:r>
              <a:rPr kumimoji="1" lang="en-US" altLang="ja-JP" dirty="0" smtClean="0">
                <a:latin typeface="Symbol" pitchFamily="18" charset="2"/>
              </a:rPr>
              <a:t>f</a:t>
            </a:r>
            <a:r>
              <a:rPr kumimoji="1" lang="en-US" altLang="ja-JP" dirty="0" smtClean="0"/>
              <a:t>20mm</a:t>
            </a:r>
            <a:r>
              <a:rPr kumimoji="1" lang="en-US" altLang="ja-JP" dirty="0" smtClean="0">
                <a:sym typeface="Wingdings" pitchFamily="2" charset="2"/>
              </a:rPr>
              <a:t></a:t>
            </a:r>
            <a:r>
              <a:rPr lang="en-US" altLang="ja-JP" dirty="0" smtClean="0">
                <a:latin typeface="Symbol" pitchFamily="18" charset="2"/>
              </a:rPr>
              <a:t>f</a:t>
            </a:r>
            <a:r>
              <a:rPr kumimoji="1" lang="en-US" altLang="ja-JP" dirty="0" smtClean="0">
                <a:sym typeface="Wingdings" pitchFamily="2" charset="2"/>
              </a:rPr>
              <a:t>9mm collimation on </a:t>
            </a:r>
            <a:r>
              <a:rPr lang="en-US" altLang="ja-JP" dirty="0" smtClean="0">
                <a:sym typeface="Wingdings" pitchFamily="2" charset="2"/>
              </a:rPr>
              <a:t>i</a:t>
            </a:r>
            <a:r>
              <a:rPr kumimoji="1" lang="en-US" altLang="ja-JP" dirty="0" smtClean="0"/>
              <a:t>ncoming beam pipe</a:t>
            </a:r>
          </a:p>
          <a:p>
            <a:endParaRPr lang="en-US" altLang="ja-JP" dirty="0" smtClean="0"/>
          </a:p>
          <a:p>
            <a:pPr>
              <a:buFont typeface="Arial" pitchFamily="34" charset="0"/>
              <a:buChar char="•"/>
            </a:pPr>
            <a:r>
              <a:rPr lang="en-US" altLang="ja-JP" dirty="0" smtClean="0"/>
              <a:t> Most of SR photons are stopped by the collimation and direct hits on IP beam pipe is negligible</a:t>
            </a:r>
          </a:p>
          <a:p>
            <a:endParaRPr lang="en-US" altLang="ja-JP" dirty="0" smtClean="0"/>
          </a:p>
          <a:p>
            <a:pPr>
              <a:buFont typeface="Arial" pitchFamily="34" charset="0"/>
              <a:buChar char="•"/>
            </a:pPr>
            <a:r>
              <a:rPr lang="en-US" altLang="ja-JP" dirty="0" smtClean="0"/>
              <a:t> HOM can escape from outgoing beam pipe</a:t>
            </a:r>
          </a:p>
          <a:p>
            <a:pPr>
              <a:buFont typeface="Arial" pitchFamily="34" charset="0"/>
              <a:buChar char="•"/>
            </a:pPr>
            <a:endParaRPr lang="en-US" altLang="ja-JP" dirty="0" smtClean="0"/>
          </a:p>
          <a:p>
            <a:pPr>
              <a:buFont typeface="Arial" pitchFamily="34" charset="0"/>
              <a:buChar char="•"/>
            </a:pPr>
            <a:r>
              <a:rPr lang="en-US" altLang="ja-JP" dirty="0" smtClean="0"/>
              <a:t> To hide IP beam pipe from reflected SR, “ridge” structure on inner surface of collimation part.</a:t>
            </a:r>
          </a:p>
        </p:txBody>
      </p:sp>
      <p:cxnSp>
        <p:nvCxnSpPr>
          <p:cNvPr id="27" name="直線矢印コネクタ 26"/>
          <p:cNvCxnSpPr/>
          <p:nvPr/>
        </p:nvCxnSpPr>
        <p:spPr>
          <a:xfrm>
            <a:off x="2939143" y="3233056"/>
            <a:ext cx="598714" cy="468087"/>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2686050" y="4457700"/>
            <a:ext cx="814388" cy="28575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6" name="正方形/長方形 35"/>
          <p:cNvSpPr/>
          <p:nvPr/>
        </p:nvSpPr>
        <p:spPr>
          <a:xfrm>
            <a:off x="2843808" y="5934670"/>
            <a:ext cx="3101545"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ja-JP" dirty="0" smtClean="0"/>
              <a:t>~2x10</a:t>
            </a:r>
            <a:r>
              <a:rPr lang="en-US" altLang="ja-JP" baseline="30000" dirty="0" smtClean="0"/>
              <a:t>2</a:t>
            </a:r>
            <a:r>
              <a:rPr lang="en-US" altLang="ja-JP" dirty="0" smtClean="0"/>
              <a:t>/bunch (&gt;5keV) photons </a:t>
            </a:r>
          </a:p>
          <a:p>
            <a:r>
              <a:rPr lang="en-US" altLang="ja-JP" dirty="0" smtClean="0"/>
              <a:t>hit beam pipe here</a:t>
            </a:r>
          </a:p>
          <a:p>
            <a:r>
              <a:rPr lang="en-US" altLang="ja-JP" dirty="0" smtClean="0"/>
              <a:t>              </a:t>
            </a:r>
            <a:r>
              <a:rPr lang="en-US" altLang="ja-JP" dirty="0" smtClean="0">
                <a:sym typeface="Wingdings" pitchFamily="2" charset="2"/>
              </a:rPr>
              <a:t> </a:t>
            </a:r>
            <a:r>
              <a:rPr lang="en-US" altLang="ja-JP" dirty="0" smtClean="0"/>
              <a:t>PXD </a:t>
            </a:r>
            <a:r>
              <a:rPr lang="en-US" altLang="ja-JP" dirty="0" err="1" smtClean="0"/>
              <a:t>occp</a:t>
            </a:r>
            <a:r>
              <a:rPr lang="en-US" altLang="ja-JP" dirty="0" smtClean="0"/>
              <a:t>. &lt;&lt;1%</a:t>
            </a:r>
            <a:endParaRPr lang="ja-JP" altLang="en-US" dirty="0"/>
          </a:p>
        </p:txBody>
      </p:sp>
    </p:spTree>
    <p:extLst>
      <p:ext uri="{BB962C8B-B14F-4D97-AF65-F5344CB8AC3E}">
        <p14:creationId xmlns:p14="http://schemas.microsoft.com/office/powerpoint/2010/main" val="34427038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“Ridge” structure</a:t>
            </a:r>
            <a:endParaRPr kumimoji="1" lang="ja-JP" altLang="en-US" dirty="0"/>
          </a:p>
        </p:txBody>
      </p:sp>
      <p:pic>
        <p:nvPicPr>
          <p:cNvPr id="4" name="Picture 2" descr="C:\Users\ushiroda\Desktop\122_0525\122_0525\PK7M11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844824"/>
            <a:ext cx="6341528" cy="421320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7092280" y="2636912"/>
            <a:ext cx="1296144"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kumimoji="1" lang="en-US" altLang="ja-JP" dirty="0" smtClean="0"/>
              <a:t>Al mockup</a:t>
            </a:r>
            <a:endParaRPr kumimoji="1" lang="ja-JP" altLang="en-US" dirty="0"/>
          </a:p>
        </p:txBody>
      </p:sp>
    </p:spTree>
    <p:extLst>
      <p:ext uri="{BB962C8B-B14F-4D97-AF65-F5344CB8AC3E}">
        <p14:creationId xmlns:p14="http://schemas.microsoft.com/office/powerpoint/2010/main" val="41750670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t="11801" r="55491"/>
          <a:stretch>
            <a:fillRect/>
          </a:stretch>
        </p:blipFill>
        <p:spPr bwMode="auto">
          <a:xfrm>
            <a:off x="6542441" y="1473221"/>
            <a:ext cx="2792627" cy="2200410"/>
          </a:xfrm>
          <a:prstGeom prst="rect">
            <a:avLst/>
          </a:prstGeom>
          <a:noFill/>
          <a:ln w="9525">
            <a:noFill/>
            <a:miter lim="800000"/>
            <a:headEnd/>
            <a:tailEnd/>
          </a:ln>
        </p:spPr>
      </p:pic>
      <p:sp>
        <p:nvSpPr>
          <p:cNvPr id="2" name="タイトル 1"/>
          <p:cNvSpPr>
            <a:spLocks noGrp="1"/>
          </p:cNvSpPr>
          <p:nvPr>
            <p:ph type="title"/>
          </p:nvPr>
        </p:nvSpPr>
        <p:spPr/>
        <p:txBody>
          <a:bodyPr>
            <a:noAutofit/>
          </a:bodyPr>
          <a:lstStyle/>
          <a:p>
            <a:r>
              <a:rPr lang="en-US" altLang="ja-JP" sz="4000" dirty="0" smtClean="0"/>
              <a:t>Background sources (</a:t>
            </a:r>
            <a:r>
              <a:rPr lang="en-US" altLang="ja-JP" sz="4000" dirty="0" err="1" smtClean="0"/>
              <a:t>cntd</a:t>
            </a:r>
            <a:r>
              <a:rPr lang="en-US" altLang="ja-JP" sz="4000" dirty="0" smtClean="0"/>
              <a:t>.)</a:t>
            </a:r>
            <a:br>
              <a:rPr lang="en-US" altLang="ja-JP" sz="4000" dirty="0" smtClean="0"/>
            </a:br>
            <a:r>
              <a:rPr lang="en-US" altLang="ja-JP" sz="4000" b="1" dirty="0" smtClean="0"/>
              <a:t>~3. </a:t>
            </a:r>
            <a:r>
              <a:rPr lang="en-US" altLang="ja-JP" sz="4000" b="1" dirty="0" smtClean="0"/>
              <a:t>Luminosity dependent~</a:t>
            </a:r>
            <a:endParaRPr kumimoji="1" lang="ja-JP" altLang="en-US" sz="4000" b="1" dirty="0"/>
          </a:p>
        </p:txBody>
      </p:sp>
      <p:sp>
        <p:nvSpPr>
          <p:cNvPr id="3" name="コンテンツ プレースホルダ 2"/>
          <p:cNvSpPr>
            <a:spLocks noGrp="1"/>
          </p:cNvSpPr>
          <p:nvPr>
            <p:ph idx="1"/>
          </p:nvPr>
        </p:nvSpPr>
        <p:spPr>
          <a:xfrm>
            <a:off x="457200" y="1600200"/>
            <a:ext cx="8229600" cy="4934164"/>
          </a:xfrm>
        </p:spPr>
        <p:txBody>
          <a:bodyPr>
            <a:normAutofit/>
          </a:bodyPr>
          <a:lstStyle/>
          <a:p>
            <a:pPr>
              <a:buNone/>
            </a:pPr>
            <a:r>
              <a:rPr lang="en-US" altLang="ja-JP" sz="2800" b="1" u="sng" dirty="0" smtClean="0"/>
              <a:t>Radiative Bhabha</a:t>
            </a:r>
          </a:p>
          <a:p>
            <a:pPr lvl="1"/>
            <a:r>
              <a:rPr lang="en-US" altLang="ja-JP" sz="2000" dirty="0" err="1" smtClean="0"/>
              <a:t>Rate∝Luminosity</a:t>
            </a:r>
            <a:r>
              <a:rPr lang="en-US" altLang="ja-JP" sz="2000" dirty="0" smtClean="0"/>
              <a:t> (</a:t>
            </a:r>
            <a:r>
              <a:rPr lang="en-US" altLang="ja-JP" sz="2000" dirty="0" smtClean="0"/>
              <a:t>KEKBx40), </a:t>
            </a:r>
            <a:endParaRPr lang="en-US" altLang="ja-JP" sz="2000" dirty="0" smtClean="0"/>
          </a:p>
          <a:p>
            <a:pPr lvl="1"/>
            <a:r>
              <a:rPr lang="en-US" altLang="ja-JP" sz="2000" dirty="0" smtClean="0"/>
              <a:t>EM shower from spent e+/e-:</a:t>
            </a:r>
          </a:p>
          <a:p>
            <a:pPr lvl="1">
              <a:buNone/>
            </a:pPr>
            <a:r>
              <a:rPr lang="en-US" altLang="ja-JP" sz="2000" dirty="0" smtClean="0"/>
              <a:t>	hit position is very far (~10m) from IP, </a:t>
            </a:r>
            <a:endParaRPr lang="en-US" altLang="ja-JP" sz="2000" dirty="0"/>
          </a:p>
          <a:p>
            <a:pPr lvl="1"/>
            <a:r>
              <a:rPr lang="en-US" altLang="ja-JP" sz="2000" dirty="0" smtClean="0"/>
              <a:t>Neutrons from emitted </a:t>
            </a:r>
            <a:r>
              <a:rPr lang="en-US" altLang="ja-JP" sz="2000" dirty="0" smtClean="0">
                <a:latin typeface="Symbol" pitchFamily="18" charset="2"/>
              </a:rPr>
              <a:t>g</a:t>
            </a:r>
            <a:r>
              <a:rPr lang="en-US" altLang="ja-JP" sz="2000" dirty="0" smtClean="0"/>
              <a:t> (hitting downstream magnet)</a:t>
            </a:r>
          </a:p>
          <a:p>
            <a:pPr lvl="1">
              <a:buNone/>
            </a:pPr>
            <a:r>
              <a:rPr lang="en-US" altLang="ja-JP" sz="2000" dirty="0" smtClean="0"/>
              <a:t>	</a:t>
            </a:r>
            <a:r>
              <a:rPr lang="en-US" altLang="ja-JP" sz="2000" dirty="0" smtClean="0"/>
              <a:t>M</a:t>
            </a:r>
            <a:r>
              <a:rPr lang="en-US" altLang="ja-JP" sz="2000" dirty="0" smtClean="0"/>
              <a:t>ain </a:t>
            </a:r>
            <a:r>
              <a:rPr lang="en-US" altLang="ja-JP" sz="2000" dirty="0"/>
              <a:t>BG for </a:t>
            </a:r>
            <a:r>
              <a:rPr lang="en-US" altLang="ja-JP" sz="2000" dirty="0" smtClean="0"/>
              <a:t>KLM. </a:t>
            </a:r>
            <a:r>
              <a:rPr lang="en-US" altLang="ja-JP" sz="2000" dirty="0"/>
              <a:t>Need </a:t>
            </a:r>
            <a:r>
              <a:rPr lang="en-US" altLang="ja-JP" sz="2000" dirty="0" smtClean="0"/>
              <a:t>to increase neutron shields in the tunnel</a:t>
            </a:r>
            <a:endParaRPr lang="en-US" altLang="ja-JP" sz="2800" b="1" u="sng" dirty="0" smtClean="0"/>
          </a:p>
          <a:p>
            <a:pPr>
              <a:buNone/>
            </a:pPr>
            <a:endParaRPr lang="en-US" altLang="ja-JP" sz="900" b="1" u="sng" dirty="0" smtClean="0"/>
          </a:p>
          <a:p>
            <a:pPr>
              <a:buNone/>
            </a:pPr>
            <a:r>
              <a:rPr lang="en-US" altLang="ja-JP" sz="2800" b="1" u="sng" dirty="0" smtClean="0"/>
              <a:t>2-photon process</a:t>
            </a:r>
          </a:p>
          <a:p>
            <a:pPr lvl="1"/>
            <a:r>
              <a:rPr lang="en-US" altLang="ja-JP" sz="2000" dirty="0" smtClean="0"/>
              <a:t>Generated e+e- pair might hit PXD</a:t>
            </a:r>
          </a:p>
          <a:p>
            <a:pPr lvl="1"/>
            <a:r>
              <a:rPr lang="en-US" altLang="ja-JP" sz="2000" dirty="0" smtClean="0"/>
              <a:t>Confirms to be OK, according to </a:t>
            </a:r>
            <a:r>
              <a:rPr lang="en-US" altLang="ja-JP" sz="2000" dirty="0" err="1" smtClean="0"/>
              <a:t>KoralW</a:t>
            </a:r>
            <a:r>
              <a:rPr lang="en-US" altLang="ja-JP" sz="2000" dirty="0" smtClean="0"/>
              <a:t> </a:t>
            </a:r>
          </a:p>
          <a:p>
            <a:pPr lvl="1">
              <a:buNone/>
            </a:pPr>
            <a:r>
              <a:rPr lang="en-US" altLang="ja-JP" sz="2000" dirty="0" smtClean="0"/>
              <a:t>	simulation and KEKB machine study</a:t>
            </a:r>
          </a:p>
          <a:p>
            <a:pPr lvl="1">
              <a:buNone/>
            </a:pPr>
            <a:r>
              <a:rPr lang="en-US" altLang="ja-JP" sz="2000" dirty="0" smtClean="0"/>
              <a:t>	</a:t>
            </a:r>
            <a:endParaRPr lang="en-US" altLang="ja-JP" sz="1800" dirty="0" smtClean="0"/>
          </a:p>
        </p:txBody>
      </p:sp>
      <p:sp>
        <p:nvSpPr>
          <p:cNvPr id="4" name="スライド番号プレースホルダ 3"/>
          <p:cNvSpPr>
            <a:spLocks noGrp="1"/>
          </p:cNvSpPr>
          <p:nvPr>
            <p:ph type="sldNum" sz="quarter" idx="12"/>
          </p:nvPr>
        </p:nvSpPr>
        <p:spPr/>
        <p:txBody>
          <a:bodyPr/>
          <a:lstStyle/>
          <a:p>
            <a:fld id="{5E3EFAAC-6AC9-4CDC-B598-9EC5C0D2FA03}" type="slidenum">
              <a:rPr kumimoji="1" lang="ja-JP" altLang="en-US" smtClean="0"/>
              <a:pPr/>
              <a:t>74</a:t>
            </a:fld>
            <a:endParaRPr kumimoji="1" lang="ja-JP" altLang="en-US"/>
          </a:p>
        </p:txBody>
      </p:sp>
      <p:sp>
        <p:nvSpPr>
          <p:cNvPr id="8" name="テキスト ボックス 7"/>
          <p:cNvSpPr txBox="1"/>
          <p:nvPr/>
        </p:nvSpPr>
        <p:spPr>
          <a:xfrm>
            <a:off x="1691680" y="5805264"/>
            <a:ext cx="3731741"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kumimoji="1" lang="en-US" altLang="ja-JP" dirty="0" smtClean="0"/>
              <a:t>“0.2%(&lt;&lt;2%) occupancy on PXD”</a:t>
            </a:r>
            <a:endParaRPr kumimoji="1" lang="ja-JP" altLang="en-US" dirty="0"/>
          </a:p>
        </p:txBody>
      </p:sp>
      <p:pic>
        <p:nvPicPr>
          <p:cNvPr id="9" name="Picture 2"/>
          <p:cNvPicPr>
            <a:picLocks noChangeAspect="1" noChangeArrowheads="1"/>
          </p:cNvPicPr>
          <p:nvPr/>
        </p:nvPicPr>
        <p:blipFill>
          <a:blip r:embed="rId3" cstate="print"/>
          <a:srcRect l="43834" t="12286"/>
          <a:stretch>
            <a:fillRect/>
          </a:stretch>
        </p:blipFill>
        <p:spPr bwMode="auto">
          <a:xfrm>
            <a:off x="5881816" y="4222786"/>
            <a:ext cx="3262184" cy="2025721"/>
          </a:xfrm>
          <a:prstGeom prst="rect">
            <a:avLst/>
          </a:prstGeom>
          <a:noFill/>
          <a:ln w="9525">
            <a:noFill/>
            <a:miter lim="800000"/>
            <a:headEnd/>
            <a:tailEnd/>
          </a:ln>
        </p:spPr>
      </p:pic>
      <p:sp>
        <p:nvSpPr>
          <p:cNvPr id="5" name="日付プレースホルダー 4"/>
          <p:cNvSpPr>
            <a:spLocks noGrp="1"/>
          </p:cNvSpPr>
          <p:nvPr>
            <p:ph type="dt" sz="half" idx="10"/>
          </p:nvPr>
        </p:nvSpPr>
        <p:spPr/>
        <p:txBody>
          <a:bodyPr/>
          <a:lstStyle/>
          <a:p>
            <a:r>
              <a:rPr kumimoji="1" lang="en-US" altLang="ja-JP" smtClean="0"/>
              <a:t>Hiroyuki Nakayama (KEK)</a:t>
            </a:r>
            <a:endParaRPr kumimoji="1" lang="ja-JP" altLang="en-US"/>
          </a:p>
        </p:txBody>
      </p:sp>
      <p:sp>
        <p:nvSpPr>
          <p:cNvPr id="7" name="フッター プレースホルダー 6"/>
          <p:cNvSpPr>
            <a:spLocks noGrp="1"/>
          </p:cNvSpPr>
          <p:nvPr>
            <p:ph type="ftr" sz="quarter" idx="11"/>
          </p:nvPr>
        </p:nvSpPr>
        <p:spPr/>
        <p:txBody>
          <a:bodyPr/>
          <a:lstStyle/>
          <a:p>
            <a:r>
              <a:rPr kumimoji="1" lang="en-US" altLang="ja-JP" smtClean="0"/>
              <a:t>TIPP2011 (June. 11th, 2011)</a:t>
            </a:r>
            <a:endParaRPr kumimoji="1" lang="ja-JP" altLang="en-US"/>
          </a:p>
        </p:txBody>
      </p:sp>
    </p:spTree>
    <p:extLst>
      <p:ext uri="{BB962C8B-B14F-4D97-AF65-F5344CB8AC3E}">
        <p14:creationId xmlns:p14="http://schemas.microsoft.com/office/powerpoint/2010/main" val="32345289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endParaRPr kumimoji="1" lang="ja-JP" altLang="en-US"/>
          </a:p>
        </p:txBody>
      </p:sp>
      <p:pic>
        <p:nvPicPr>
          <p:cNvPr id="6" name="Picture 2" descr="BelleFig"/>
          <p:cNvPicPr>
            <a:picLocks noChangeAspect="1" noChangeArrowheads="1"/>
          </p:cNvPicPr>
          <p:nvPr/>
        </p:nvPicPr>
        <p:blipFill>
          <a:blip r:embed="rId3" cstate="print"/>
          <a:srcRect/>
          <a:stretch>
            <a:fillRect/>
          </a:stretch>
        </p:blipFill>
        <p:spPr bwMode="auto">
          <a:xfrm>
            <a:off x="0" y="1040156"/>
            <a:ext cx="9144000" cy="5805487"/>
          </a:xfrm>
          <a:prstGeom prst="rect">
            <a:avLst/>
          </a:prstGeom>
          <a:noFill/>
          <a:ln w="9525">
            <a:noFill/>
            <a:miter lim="800000"/>
            <a:headEnd/>
            <a:tailEnd/>
          </a:ln>
        </p:spPr>
      </p:pic>
      <p:sp>
        <p:nvSpPr>
          <p:cNvPr id="65" name="テキスト ボックス 64"/>
          <p:cNvSpPr txBox="1"/>
          <p:nvPr/>
        </p:nvSpPr>
        <p:spPr>
          <a:xfrm>
            <a:off x="4436663" y="2992100"/>
            <a:ext cx="1284515" cy="369332"/>
          </a:xfrm>
          <a:prstGeom prst="rect">
            <a:avLst/>
          </a:prstGeom>
          <a:noFill/>
        </p:spPr>
        <p:txBody>
          <a:bodyPr wrap="square" rtlCol="0">
            <a:spAutoFit/>
          </a:bodyPr>
          <a:lstStyle/>
          <a:p>
            <a:r>
              <a:rPr lang="en-US" altLang="ja-JP" dirty="0" smtClean="0"/>
              <a:t>IP</a:t>
            </a:r>
            <a:endParaRPr lang="ja-JP" altLang="en-US" dirty="0"/>
          </a:p>
        </p:txBody>
      </p:sp>
      <p:sp>
        <p:nvSpPr>
          <p:cNvPr id="66" name="AutoShape 5"/>
          <p:cNvSpPr>
            <a:spLocks noChangeArrowheads="1"/>
          </p:cNvSpPr>
          <p:nvPr/>
        </p:nvSpPr>
        <p:spPr bwMode="auto">
          <a:xfrm>
            <a:off x="1561932" y="3801646"/>
            <a:ext cx="219982" cy="254000"/>
          </a:xfrm>
          <a:prstGeom prst="irregularSeal2">
            <a:avLst/>
          </a:prstGeom>
          <a:solidFill>
            <a:srgbClr val="FFFF00">
              <a:alpha val="50195"/>
            </a:srgbClr>
          </a:solidFill>
          <a:ln w="9525">
            <a:solidFill>
              <a:schemeClr val="tx1"/>
            </a:solidFill>
            <a:miter lim="800000"/>
            <a:headEnd/>
            <a:tailEnd/>
          </a:ln>
        </p:spPr>
        <p:txBody>
          <a:bodyPr wrap="none" anchor="ctr"/>
          <a:lstStyle/>
          <a:p>
            <a:endParaRPr lang="ja-JP" altLang="en-US"/>
          </a:p>
        </p:txBody>
      </p:sp>
      <p:sp>
        <p:nvSpPr>
          <p:cNvPr id="68" name="AutoShape 5"/>
          <p:cNvSpPr>
            <a:spLocks noChangeArrowheads="1"/>
          </p:cNvSpPr>
          <p:nvPr/>
        </p:nvSpPr>
        <p:spPr bwMode="auto">
          <a:xfrm>
            <a:off x="4452258" y="3298372"/>
            <a:ext cx="219982" cy="254000"/>
          </a:xfrm>
          <a:prstGeom prst="irregularSeal2">
            <a:avLst/>
          </a:prstGeom>
          <a:solidFill>
            <a:srgbClr val="FFFF00">
              <a:alpha val="50195"/>
            </a:srgbClr>
          </a:solidFill>
          <a:ln w="9525">
            <a:solidFill>
              <a:schemeClr val="tx1"/>
            </a:solidFill>
            <a:miter lim="800000"/>
            <a:headEnd/>
            <a:tailEnd/>
          </a:ln>
        </p:spPr>
        <p:txBody>
          <a:bodyPr wrap="none" anchor="ctr"/>
          <a:lstStyle/>
          <a:p>
            <a:endParaRPr lang="ja-JP" altLang="en-US"/>
          </a:p>
        </p:txBody>
      </p:sp>
      <p:sp>
        <p:nvSpPr>
          <p:cNvPr id="49" name="Line 17"/>
          <p:cNvSpPr>
            <a:spLocks noChangeShapeType="1"/>
          </p:cNvSpPr>
          <p:nvPr/>
        </p:nvSpPr>
        <p:spPr bwMode="auto">
          <a:xfrm flipV="1">
            <a:off x="4147457" y="3434893"/>
            <a:ext cx="402771" cy="113849"/>
          </a:xfrm>
          <a:prstGeom prst="line">
            <a:avLst/>
          </a:prstGeom>
          <a:noFill/>
          <a:ln w="38100">
            <a:solidFill>
              <a:srgbClr val="92D050"/>
            </a:solidFill>
            <a:round/>
            <a:headEnd/>
            <a:tailEnd type="arrow" w="sm" len="sm"/>
          </a:ln>
        </p:spPr>
        <p:txBody>
          <a:bodyPr/>
          <a:lstStyle/>
          <a:p>
            <a:endParaRPr lang="ja-JP" altLang="en-US"/>
          </a:p>
        </p:txBody>
      </p:sp>
      <p:sp>
        <p:nvSpPr>
          <p:cNvPr id="50" name="Line 17"/>
          <p:cNvSpPr>
            <a:spLocks noChangeShapeType="1"/>
          </p:cNvSpPr>
          <p:nvPr/>
        </p:nvSpPr>
        <p:spPr bwMode="auto">
          <a:xfrm flipH="1">
            <a:off x="4561115" y="3298371"/>
            <a:ext cx="435429" cy="114750"/>
          </a:xfrm>
          <a:prstGeom prst="line">
            <a:avLst/>
          </a:prstGeom>
          <a:noFill/>
          <a:ln w="38100">
            <a:solidFill>
              <a:srgbClr val="92D050"/>
            </a:solidFill>
            <a:round/>
            <a:headEnd/>
            <a:tailEnd type="arrow" w="sm" len="sm"/>
          </a:ln>
        </p:spPr>
        <p:txBody>
          <a:bodyPr/>
          <a:lstStyle/>
          <a:p>
            <a:endParaRPr lang="ja-JP" altLang="en-US"/>
          </a:p>
        </p:txBody>
      </p:sp>
      <p:sp>
        <p:nvSpPr>
          <p:cNvPr id="51" name="Line 18"/>
          <p:cNvSpPr>
            <a:spLocks noChangeShapeType="1"/>
          </p:cNvSpPr>
          <p:nvPr/>
        </p:nvSpPr>
        <p:spPr bwMode="auto">
          <a:xfrm rot="10800000" flipV="1">
            <a:off x="1637730" y="3450768"/>
            <a:ext cx="2912496" cy="492131"/>
          </a:xfrm>
          <a:prstGeom prst="line">
            <a:avLst/>
          </a:prstGeom>
          <a:noFill/>
          <a:ln w="38100">
            <a:solidFill>
              <a:schemeClr val="accent6">
                <a:lumMod val="75000"/>
              </a:schemeClr>
            </a:solidFill>
            <a:round/>
            <a:headEnd/>
            <a:tailEnd type="arrow" w="sm" len="sm"/>
          </a:ln>
        </p:spPr>
        <p:txBody>
          <a:bodyPr/>
          <a:lstStyle/>
          <a:p>
            <a:endParaRPr lang="ja-JP" altLang="en-US"/>
          </a:p>
        </p:txBody>
      </p:sp>
      <p:sp>
        <p:nvSpPr>
          <p:cNvPr id="52" name="テキスト ボックス 51"/>
          <p:cNvSpPr txBox="1"/>
          <p:nvPr/>
        </p:nvSpPr>
        <p:spPr>
          <a:xfrm>
            <a:off x="3075047" y="4067200"/>
            <a:ext cx="3343385" cy="923330"/>
          </a:xfrm>
          <a:prstGeom prst="rect">
            <a:avLst/>
          </a:prstGeom>
          <a:solidFill>
            <a:srgbClr val="FFFFFF">
              <a:alpha val="50196"/>
            </a:srgbClr>
          </a:solidFill>
        </p:spPr>
        <p:txBody>
          <a:bodyPr wrap="square" rtlCol="0">
            <a:spAutoFit/>
          </a:bodyPr>
          <a:lstStyle/>
          <a:p>
            <a:r>
              <a:rPr lang="en-US" altLang="ja-JP" dirty="0" smtClean="0"/>
              <a:t>e+/e- lose energy by radiative Bhabha process and will be lost at  ~10m downstream</a:t>
            </a:r>
            <a:endParaRPr lang="ja-JP" altLang="en-US" dirty="0">
              <a:latin typeface="Symbol" pitchFamily="18" charset="2"/>
            </a:endParaRPr>
          </a:p>
        </p:txBody>
      </p:sp>
      <p:sp>
        <p:nvSpPr>
          <p:cNvPr id="53" name="Line 18"/>
          <p:cNvSpPr>
            <a:spLocks noChangeShapeType="1"/>
          </p:cNvSpPr>
          <p:nvPr/>
        </p:nvSpPr>
        <p:spPr bwMode="auto">
          <a:xfrm rot="10800000" flipH="1">
            <a:off x="1741547" y="2838733"/>
            <a:ext cx="593189" cy="1071769"/>
          </a:xfrm>
          <a:prstGeom prst="line">
            <a:avLst/>
          </a:prstGeom>
          <a:noFill/>
          <a:ln w="38100">
            <a:solidFill>
              <a:srgbClr val="FF0000"/>
            </a:solidFill>
            <a:round/>
            <a:headEnd/>
            <a:tailEnd type="arrow" w="sm" len="sm"/>
          </a:ln>
        </p:spPr>
        <p:txBody>
          <a:bodyPr/>
          <a:lstStyle/>
          <a:p>
            <a:endParaRPr lang="ja-JP" altLang="en-US"/>
          </a:p>
        </p:txBody>
      </p:sp>
      <p:sp>
        <p:nvSpPr>
          <p:cNvPr id="54" name="Line 18"/>
          <p:cNvSpPr>
            <a:spLocks noChangeShapeType="1"/>
          </p:cNvSpPr>
          <p:nvPr/>
        </p:nvSpPr>
        <p:spPr bwMode="auto">
          <a:xfrm rot="10800000">
            <a:off x="1241947" y="3594818"/>
            <a:ext cx="428842" cy="315686"/>
          </a:xfrm>
          <a:prstGeom prst="line">
            <a:avLst/>
          </a:prstGeom>
          <a:noFill/>
          <a:ln w="38100">
            <a:solidFill>
              <a:srgbClr val="FF0000"/>
            </a:solidFill>
            <a:round/>
            <a:headEnd/>
            <a:tailEnd type="arrow" w="sm" len="sm"/>
          </a:ln>
        </p:spPr>
        <p:txBody>
          <a:bodyPr/>
          <a:lstStyle/>
          <a:p>
            <a:endParaRPr lang="ja-JP" altLang="en-US"/>
          </a:p>
        </p:txBody>
      </p:sp>
      <p:sp>
        <p:nvSpPr>
          <p:cNvPr id="55" name="Line 18"/>
          <p:cNvSpPr>
            <a:spLocks noChangeShapeType="1"/>
          </p:cNvSpPr>
          <p:nvPr/>
        </p:nvSpPr>
        <p:spPr bwMode="auto">
          <a:xfrm rot="10800000" flipH="1">
            <a:off x="1692560" y="2992101"/>
            <a:ext cx="927809" cy="936546"/>
          </a:xfrm>
          <a:prstGeom prst="line">
            <a:avLst/>
          </a:prstGeom>
          <a:noFill/>
          <a:ln w="38100">
            <a:solidFill>
              <a:srgbClr val="FF0000"/>
            </a:solidFill>
            <a:round/>
            <a:headEnd/>
            <a:tailEnd type="arrow" w="sm" len="sm"/>
          </a:ln>
        </p:spPr>
        <p:txBody>
          <a:bodyPr/>
          <a:lstStyle/>
          <a:p>
            <a:endParaRPr lang="ja-JP" altLang="en-US"/>
          </a:p>
        </p:txBody>
      </p:sp>
      <p:sp>
        <p:nvSpPr>
          <p:cNvPr id="56" name="Line 18"/>
          <p:cNvSpPr>
            <a:spLocks noChangeShapeType="1"/>
          </p:cNvSpPr>
          <p:nvPr/>
        </p:nvSpPr>
        <p:spPr bwMode="auto">
          <a:xfrm rot="10800000" flipH="1" flipV="1">
            <a:off x="1670787" y="3943161"/>
            <a:ext cx="97974" cy="511628"/>
          </a:xfrm>
          <a:prstGeom prst="line">
            <a:avLst/>
          </a:prstGeom>
          <a:noFill/>
          <a:ln w="38100">
            <a:solidFill>
              <a:srgbClr val="FF0000"/>
            </a:solidFill>
            <a:round/>
            <a:headEnd/>
            <a:tailEnd type="arrow" w="sm" len="sm"/>
          </a:ln>
        </p:spPr>
        <p:txBody>
          <a:bodyPr/>
          <a:lstStyle/>
          <a:p>
            <a:endParaRPr lang="ja-JP" altLang="en-US"/>
          </a:p>
        </p:txBody>
      </p:sp>
      <p:sp>
        <p:nvSpPr>
          <p:cNvPr id="57" name="テキスト ボックス 56"/>
          <p:cNvSpPr txBox="1"/>
          <p:nvPr/>
        </p:nvSpPr>
        <p:spPr>
          <a:xfrm>
            <a:off x="2156464" y="3045794"/>
            <a:ext cx="1284515" cy="369332"/>
          </a:xfrm>
          <a:prstGeom prst="rect">
            <a:avLst/>
          </a:prstGeom>
          <a:noFill/>
        </p:spPr>
        <p:txBody>
          <a:bodyPr wrap="square" rtlCol="0">
            <a:spAutoFit/>
          </a:bodyPr>
          <a:lstStyle/>
          <a:p>
            <a:r>
              <a:rPr lang="en-US" altLang="ja-JP" dirty="0" smtClean="0"/>
              <a:t>neutrons</a:t>
            </a:r>
            <a:endParaRPr lang="ja-JP" altLang="en-US" dirty="0"/>
          </a:p>
        </p:txBody>
      </p:sp>
      <p:sp>
        <p:nvSpPr>
          <p:cNvPr id="58" name="Line 18"/>
          <p:cNvSpPr>
            <a:spLocks noChangeShapeType="1"/>
          </p:cNvSpPr>
          <p:nvPr/>
        </p:nvSpPr>
        <p:spPr bwMode="auto">
          <a:xfrm rot="10800000" flipV="1">
            <a:off x="1119116" y="3964933"/>
            <a:ext cx="562559" cy="130237"/>
          </a:xfrm>
          <a:prstGeom prst="line">
            <a:avLst/>
          </a:prstGeom>
          <a:noFill/>
          <a:ln w="38100">
            <a:solidFill>
              <a:srgbClr val="FF0000"/>
            </a:solidFill>
            <a:round/>
            <a:headEnd/>
            <a:tailEnd type="arrow" w="sm" len="sm"/>
          </a:ln>
        </p:spPr>
        <p:txBody>
          <a:bodyPr/>
          <a:lstStyle/>
          <a:p>
            <a:endParaRPr lang="ja-JP" altLang="en-US"/>
          </a:p>
        </p:txBody>
      </p:sp>
      <p:sp>
        <p:nvSpPr>
          <p:cNvPr id="59" name="Line 18"/>
          <p:cNvSpPr>
            <a:spLocks noChangeShapeType="1"/>
          </p:cNvSpPr>
          <p:nvPr/>
        </p:nvSpPr>
        <p:spPr bwMode="auto">
          <a:xfrm rot="10800000" flipH="1">
            <a:off x="1692561" y="3355332"/>
            <a:ext cx="97971" cy="478973"/>
          </a:xfrm>
          <a:prstGeom prst="line">
            <a:avLst/>
          </a:prstGeom>
          <a:noFill/>
          <a:ln w="38100">
            <a:solidFill>
              <a:srgbClr val="FF0000"/>
            </a:solidFill>
            <a:round/>
            <a:headEnd/>
            <a:tailEnd type="arrow" w="sm" len="sm"/>
          </a:ln>
        </p:spPr>
        <p:txBody>
          <a:bodyPr/>
          <a:lstStyle/>
          <a:p>
            <a:endParaRPr lang="ja-JP" altLang="en-US"/>
          </a:p>
        </p:txBody>
      </p:sp>
      <p:sp>
        <p:nvSpPr>
          <p:cNvPr id="22" name="Line 18"/>
          <p:cNvSpPr>
            <a:spLocks noChangeShapeType="1"/>
          </p:cNvSpPr>
          <p:nvPr/>
        </p:nvSpPr>
        <p:spPr bwMode="auto">
          <a:xfrm rot="10800000" flipV="1">
            <a:off x="2861798" y="3449392"/>
            <a:ext cx="1614288" cy="645777"/>
          </a:xfrm>
          <a:custGeom>
            <a:avLst/>
            <a:gdLst>
              <a:gd name="connsiteX0" fmla="*/ 0 w 2185970"/>
              <a:gd name="connsiteY0" fmla="*/ 0 h 804167"/>
              <a:gd name="connsiteX1" fmla="*/ 2185970 w 2185970"/>
              <a:gd name="connsiteY1" fmla="*/ 804167 h 804167"/>
              <a:gd name="connsiteX0" fmla="*/ 0 w 2185970"/>
              <a:gd name="connsiteY0" fmla="*/ 0 h 804167"/>
              <a:gd name="connsiteX1" fmla="*/ 2185970 w 2185970"/>
              <a:gd name="connsiteY1" fmla="*/ 804167 h 804167"/>
              <a:gd name="connsiteX0" fmla="*/ 0 w 2185970"/>
              <a:gd name="connsiteY0" fmla="*/ 0 h 804167"/>
              <a:gd name="connsiteX1" fmla="*/ 1174087 w 2185970"/>
              <a:gd name="connsiteY1" fmla="*/ 365000 h 804167"/>
              <a:gd name="connsiteX2" fmla="*/ 2185970 w 2185970"/>
              <a:gd name="connsiteY2" fmla="*/ 804167 h 804167"/>
            </a:gdLst>
            <a:ahLst/>
            <a:cxnLst>
              <a:cxn ang="0">
                <a:pos x="connsiteX0" y="connsiteY0"/>
              </a:cxn>
              <a:cxn ang="0">
                <a:pos x="connsiteX1" y="connsiteY1"/>
              </a:cxn>
              <a:cxn ang="0">
                <a:pos x="connsiteX2" y="connsiteY2"/>
              </a:cxn>
            </a:cxnLst>
            <a:rect l="l" t="t" r="r" b="b"/>
            <a:pathLst>
              <a:path w="2185970" h="804167">
                <a:moveTo>
                  <a:pt x="0" y="0"/>
                </a:moveTo>
                <a:cubicBezTo>
                  <a:pt x="332222" y="117117"/>
                  <a:pt x="841865" y="247883"/>
                  <a:pt x="1174087" y="365000"/>
                </a:cubicBezTo>
                <a:lnTo>
                  <a:pt x="2185970" y="804167"/>
                </a:lnTo>
              </a:path>
            </a:pathLst>
          </a:custGeom>
          <a:noFill/>
          <a:ln w="38100">
            <a:solidFill>
              <a:srgbClr val="FF33CC"/>
            </a:solidFill>
            <a:round/>
            <a:headEnd/>
            <a:tailEnd type="arrow" w="sm" len="sm"/>
          </a:ln>
        </p:spPr>
        <p:txBody>
          <a:bodyPr/>
          <a:lstStyle/>
          <a:p>
            <a:endParaRPr lang="ja-JP" altLang="en-US"/>
          </a:p>
        </p:txBody>
      </p:sp>
      <p:sp>
        <p:nvSpPr>
          <p:cNvPr id="25" name="テキスト ボックス 24"/>
          <p:cNvSpPr txBox="1"/>
          <p:nvPr/>
        </p:nvSpPr>
        <p:spPr>
          <a:xfrm>
            <a:off x="235831" y="1800765"/>
            <a:ext cx="2985040" cy="923330"/>
          </a:xfrm>
          <a:prstGeom prst="rect">
            <a:avLst/>
          </a:prstGeom>
          <a:solidFill>
            <a:srgbClr val="FFFFFF">
              <a:alpha val="50196"/>
            </a:srgbClr>
          </a:solidFill>
        </p:spPr>
        <p:txBody>
          <a:bodyPr wrap="square" rtlCol="0">
            <a:spAutoFit/>
          </a:bodyPr>
          <a:lstStyle/>
          <a:p>
            <a:r>
              <a:rPr lang="en-US" altLang="ja-JP" dirty="0" smtClean="0"/>
              <a:t> Emitted gamma hit  magnet at ~10m downstream and creates neutrons</a:t>
            </a:r>
            <a:endParaRPr lang="ja-JP" altLang="en-US" dirty="0">
              <a:latin typeface="Symbol" pitchFamily="18" charset="2"/>
            </a:endParaRPr>
          </a:p>
        </p:txBody>
      </p:sp>
      <p:sp>
        <p:nvSpPr>
          <p:cNvPr id="2" name="タイトル 1"/>
          <p:cNvSpPr>
            <a:spLocks noGrp="1"/>
          </p:cNvSpPr>
          <p:nvPr>
            <p:ph type="title"/>
          </p:nvPr>
        </p:nvSpPr>
        <p:spPr/>
        <p:txBody>
          <a:bodyPr>
            <a:normAutofit/>
          </a:bodyPr>
          <a:lstStyle/>
          <a:p>
            <a:r>
              <a:rPr kumimoji="1" lang="en-US" altLang="ja-JP" dirty="0" smtClean="0"/>
              <a:t>Radiative Bhabha</a:t>
            </a:r>
            <a:endParaRPr kumimoji="1" lang="ja-JP" altLang="en-US" dirty="0"/>
          </a:p>
        </p:txBody>
      </p:sp>
      <p:sp>
        <p:nvSpPr>
          <p:cNvPr id="24" name="テキスト ボックス 23"/>
          <p:cNvSpPr txBox="1"/>
          <p:nvPr/>
        </p:nvSpPr>
        <p:spPr>
          <a:xfrm>
            <a:off x="2334736" y="3491882"/>
            <a:ext cx="1284515" cy="369332"/>
          </a:xfrm>
          <a:prstGeom prst="rect">
            <a:avLst/>
          </a:prstGeom>
          <a:noFill/>
        </p:spPr>
        <p:txBody>
          <a:bodyPr wrap="square" rtlCol="0">
            <a:spAutoFit/>
          </a:bodyPr>
          <a:lstStyle/>
          <a:p>
            <a:r>
              <a:rPr lang="en-US" altLang="ja-JP" dirty="0" smtClean="0"/>
              <a:t>gamma</a:t>
            </a:r>
            <a:endParaRPr lang="ja-JP" altLang="en-US" dirty="0"/>
          </a:p>
        </p:txBody>
      </p:sp>
      <p:sp>
        <p:nvSpPr>
          <p:cNvPr id="26" name="テキスト ボックス 25"/>
          <p:cNvSpPr txBox="1"/>
          <p:nvPr/>
        </p:nvSpPr>
        <p:spPr>
          <a:xfrm>
            <a:off x="3505199" y="3758495"/>
            <a:ext cx="1284515" cy="369332"/>
          </a:xfrm>
          <a:prstGeom prst="rect">
            <a:avLst/>
          </a:prstGeom>
          <a:noFill/>
        </p:spPr>
        <p:txBody>
          <a:bodyPr wrap="square" rtlCol="0">
            <a:spAutoFit/>
          </a:bodyPr>
          <a:lstStyle/>
          <a:p>
            <a:r>
              <a:rPr lang="en-US" altLang="ja-JP" dirty="0" smtClean="0"/>
              <a:t>e+/e-</a:t>
            </a:r>
            <a:endParaRPr lang="ja-JP" altLang="en-US" dirty="0"/>
          </a:p>
        </p:txBody>
      </p:sp>
      <p:sp>
        <p:nvSpPr>
          <p:cNvPr id="4" name="フッター プレースホルダ 3"/>
          <p:cNvSpPr>
            <a:spLocks noGrp="1"/>
          </p:cNvSpPr>
          <p:nvPr>
            <p:ph type="ftr" sz="quarter" idx="11"/>
          </p:nvPr>
        </p:nvSpPr>
        <p:spPr/>
        <p:txBody>
          <a:bodyPr/>
          <a:lstStyle/>
          <a:p>
            <a:r>
              <a:rPr kumimoji="1" lang="en-US" altLang="ja-JP" smtClean="0"/>
              <a:t>TIPP2011 (June. 11th, 2011)</a:t>
            </a:r>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75</a:t>
            </a:fld>
            <a:endParaRPr kumimoji="1" lang="ja-JP" altLang="en-US"/>
          </a:p>
        </p:txBody>
      </p:sp>
      <p:sp>
        <p:nvSpPr>
          <p:cNvPr id="21" name="日付プレースホルダ 20"/>
          <p:cNvSpPr>
            <a:spLocks noGrp="1"/>
          </p:cNvSpPr>
          <p:nvPr>
            <p:ph type="dt" sz="half" idx="10"/>
          </p:nvPr>
        </p:nvSpPr>
        <p:spPr/>
        <p:txBody>
          <a:bodyPr/>
          <a:lstStyle/>
          <a:p>
            <a:r>
              <a:rPr kumimoji="1" lang="en-US" altLang="ja-JP" smtClean="0"/>
              <a:t>Hiroyuki Nakayama (KEK)</a:t>
            </a:r>
            <a:endParaRPr kumimoji="1" lang="ja-JP" altLang="en-US"/>
          </a:p>
        </p:txBody>
      </p:sp>
    </p:spTree>
    <p:extLst>
      <p:ext uri="{BB962C8B-B14F-4D97-AF65-F5344CB8AC3E}">
        <p14:creationId xmlns:p14="http://schemas.microsoft.com/office/powerpoint/2010/main" val="376088108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en-US" altLang="ja-JP" sz="3200" dirty="0" err="1" smtClean="0"/>
              <a:t>Radiative</a:t>
            </a:r>
            <a:r>
              <a:rPr kumimoji="1" lang="en-US" altLang="ja-JP" sz="3200" dirty="0" smtClean="0"/>
              <a:t> </a:t>
            </a:r>
            <a:r>
              <a:rPr kumimoji="1" lang="en-US" altLang="ja-JP" sz="3200" dirty="0" err="1" smtClean="0"/>
              <a:t>Bhabha</a:t>
            </a:r>
            <a:r>
              <a:rPr kumimoji="1" lang="en-US" altLang="ja-JP" sz="3200" dirty="0" smtClean="0"/>
              <a:t> @Belle (photon </a:t>
            </a:r>
            <a:r>
              <a:rPr kumimoji="1" lang="en-US" altLang="ja-JP" sz="3200" dirty="0" smtClean="0">
                <a:latin typeface="Wingdings 3" pitchFamily="18" charset="2"/>
              </a:rPr>
              <a:t>g</a:t>
            </a:r>
            <a:r>
              <a:rPr kumimoji="1" lang="en-US" altLang="ja-JP" sz="3200" dirty="0" smtClean="0"/>
              <a:t> </a:t>
            </a:r>
            <a:r>
              <a:rPr lang="en-US" altLang="ja-JP" sz="3200" dirty="0" smtClean="0"/>
              <a:t>neutrons)</a:t>
            </a:r>
            <a:endParaRPr kumimoji="1" lang="ja-JP" altLang="en-US" sz="3200"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467544" y="1772816"/>
            <a:ext cx="8229600" cy="3910672"/>
          </a:xfrm>
          <a:prstGeom prst="rect">
            <a:avLst/>
          </a:prstGeom>
          <a:noFill/>
          <a:ln w="9525">
            <a:noFill/>
            <a:miter lim="800000"/>
            <a:headEnd/>
            <a:tailEnd/>
          </a:ln>
        </p:spPr>
      </p:pic>
      <p:sp>
        <p:nvSpPr>
          <p:cNvPr id="7" name="正方形/長方形 6"/>
          <p:cNvSpPr/>
          <p:nvPr/>
        </p:nvSpPr>
        <p:spPr>
          <a:xfrm>
            <a:off x="2446317" y="2420888"/>
            <a:ext cx="109459" cy="2880320"/>
          </a:xfrm>
          <a:prstGeom prst="rect">
            <a:avLst/>
          </a:prstGeom>
          <a:solidFill>
            <a:srgbClr val="FFFF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p:cNvCxnSpPr/>
          <p:nvPr/>
        </p:nvCxnSpPr>
        <p:spPr>
          <a:xfrm rot="16200000" flipV="1">
            <a:off x="2050318" y="5662649"/>
            <a:ext cx="902525" cy="356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619672" y="6021288"/>
            <a:ext cx="2224217" cy="646331"/>
          </a:xfrm>
          <a:prstGeom prst="rect">
            <a:avLst/>
          </a:prstGeom>
          <a:noFill/>
        </p:spPr>
        <p:txBody>
          <a:bodyPr wrap="square" rtlCol="0">
            <a:spAutoFit/>
          </a:bodyPr>
          <a:lstStyle/>
          <a:p>
            <a:r>
              <a:rPr lang="en-US" altLang="ja-JP" dirty="0" smtClean="0"/>
              <a:t>Polyethylene shield</a:t>
            </a:r>
            <a:r>
              <a:rPr lang="ja-JP" altLang="en-US" dirty="0" smtClean="0"/>
              <a:t> </a:t>
            </a:r>
            <a:r>
              <a:rPr lang="en-US" altLang="ja-JP" dirty="0" smtClean="0"/>
              <a:t>(10cm) at KEKB</a:t>
            </a:r>
            <a:endParaRPr kumimoji="1" lang="ja-JP" altLang="en-US" dirty="0"/>
          </a:p>
        </p:txBody>
      </p:sp>
      <p:sp>
        <p:nvSpPr>
          <p:cNvPr id="3" name="テキスト ボックス 2"/>
          <p:cNvSpPr txBox="1"/>
          <p:nvPr/>
        </p:nvSpPr>
        <p:spPr>
          <a:xfrm>
            <a:off x="4716016" y="5949280"/>
            <a:ext cx="396044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ja-JP" sz="3200" dirty="0"/>
              <a:t>x</a:t>
            </a:r>
            <a:r>
              <a:rPr kumimoji="1" lang="en-US" altLang="ja-JP" sz="3200" dirty="0" smtClean="0"/>
              <a:t>40 at  SuperKEKB!!</a:t>
            </a:r>
            <a:endParaRPr kumimoji="1" lang="ja-JP" altLang="en-US" sz="3200" dirty="0"/>
          </a:p>
        </p:txBody>
      </p:sp>
      <p:cxnSp>
        <p:nvCxnSpPr>
          <p:cNvPr id="10" name="直線矢印コネクタ 9"/>
          <p:cNvCxnSpPr/>
          <p:nvPr/>
        </p:nvCxnSpPr>
        <p:spPr>
          <a:xfrm flipV="1">
            <a:off x="647187" y="5373216"/>
            <a:ext cx="1188509" cy="4704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107504" y="6021288"/>
            <a:ext cx="936104" cy="646331"/>
          </a:xfrm>
          <a:prstGeom prst="rect">
            <a:avLst/>
          </a:prstGeom>
          <a:noFill/>
        </p:spPr>
        <p:txBody>
          <a:bodyPr wrap="square" rtlCol="0">
            <a:spAutoFit/>
          </a:bodyPr>
          <a:lstStyle/>
          <a:p>
            <a:r>
              <a:rPr kumimoji="1" lang="en-US" altLang="ja-JP" dirty="0" smtClean="0"/>
              <a:t>End-cap KLM</a:t>
            </a:r>
            <a:endParaRPr kumimoji="1" lang="ja-JP" altLang="en-US" dirty="0"/>
          </a:p>
        </p:txBody>
      </p:sp>
    </p:spTree>
    <p:extLst>
      <p:ext uri="{BB962C8B-B14F-4D97-AF65-F5344CB8AC3E}">
        <p14:creationId xmlns:p14="http://schemas.microsoft.com/office/powerpoint/2010/main" val="225161110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596" y="0"/>
            <a:ext cx="8607900" cy="764704"/>
          </a:xfrm>
        </p:spPr>
        <p:txBody>
          <a:bodyPr>
            <a:normAutofit/>
          </a:bodyPr>
          <a:lstStyle/>
          <a:p>
            <a:r>
              <a:rPr kumimoji="1" lang="en-US" altLang="ja-JP" dirty="0" smtClean="0"/>
              <a:t>Polyethylene neutron shield at Belle</a:t>
            </a:r>
            <a:endParaRPr kumimoji="1" lang="ja-JP" altLang="en-US" dirty="0"/>
          </a:p>
        </p:txBody>
      </p:sp>
      <p:pic>
        <p:nvPicPr>
          <p:cNvPr id="4" name="Picture 17"/>
          <p:cNvPicPr>
            <a:picLocks noChangeAspect="1" noChangeArrowheads="1"/>
          </p:cNvPicPr>
          <p:nvPr/>
        </p:nvPicPr>
        <p:blipFill>
          <a:blip r:embed="rId3" cstate="print"/>
          <a:srcRect/>
          <a:stretch>
            <a:fillRect/>
          </a:stretch>
        </p:blipFill>
        <p:spPr bwMode="auto">
          <a:xfrm>
            <a:off x="503237" y="3698476"/>
            <a:ext cx="3709029" cy="2784304"/>
          </a:xfrm>
          <a:prstGeom prst="rect">
            <a:avLst/>
          </a:prstGeom>
          <a:noFill/>
          <a:ln w="9525">
            <a:noFill/>
            <a:miter lim="800000"/>
            <a:headEnd/>
            <a:tailEnd/>
          </a:ln>
        </p:spPr>
      </p:pic>
      <p:pic>
        <p:nvPicPr>
          <p:cNvPr id="5" name="Picture 19"/>
          <p:cNvPicPr>
            <a:picLocks noChangeAspect="1" noChangeArrowheads="1"/>
          </p:cNvPicPr>
          <p:nvPr/>
        </p:nvPicPr>
        <p:blipFill>
          <a:blip r:embed="rId4" cstate="print"/>
          <a:srcRect/>
          <a:stretch>
            <a:fillRect/>
          </a:stretch>
        </p:blipFill>
        <p:spPr bwMode="auto">
          <a:xfrm>
            <a:off x="4799012" y="3714182"/>
            <a:ext cx="3655485" cy="2635248"/>
          </a:xfrm>
          <a:prstGeom prst="rect">
            <a:avLst/>
          </a:prstGeom>
          <a:noFill/>
          <a:ln w="9525">
            <a:noFill/>
            <a:miter lim="800000"/>
            <a:headEnd/>
            <a:tailEnd/>
          </a:ln>
        </p:spPr>
      </p:pic>
      <p:sp>
        <p:nvSpPr>
          <p:cNvPr id="6" name="Rectangle 18"/>
          <p:cNvSpPr>
            <a:spLocks noChangeArrowheads="1"/>
          </p:cNvSpPr>
          <p:nvPr/>
        </p:nvSpPr>
        <p:spPr bwMode="auto">
          <a:xfrm>
            <a:off x="982662" y="3428430"/>
            <a:ext cx="3038475" cy="223838"/>
          </a:xfrm>
          <a:prstGeom prst="rect">
            <a:avLst/>
          </a:prstGeom>
          <a:noFill/>
          <a:ln w="9525">
            <a:noFill/>
            <a:miter lim="800000"/>
            <a:headEnd/>
            <a:tailEnd/>
          </a:ln>
        </p:spPr>
        <p:txBody>
          <a:bodyPr lIns="0" tIns="0" rIns="0" bIns="0" anchor="ctr"/>
          <a:lstStyle/>
          <a:p>
            <a:pPr algn="ctr" defTabSz="822325"/>
            <a:r>
              <a:rPr kumimoji="0" lang="en-US" altLang="ja-JP" sz="1600" dirty="0">
                <a:latin typeface="Gill Sans" charset="0"/>
                <a:sym typeface="Gill Sans" charset="0"/>
              </a:rPr>
              <a:t>layer 9 before shield</a:t>
            </a:r>
          </a:p>
        </p:txBody>
      </p:sp>
      <p:sp>
        <p:nvSpPr>
          <p:cNvPr id="7" name="Rectangle 20"/>
          <p:cNvSpPr>
            <a:spLocks noChangeArrowheads="1"/>
          </p:cNvSpPr>
          <p:nvPr/>
        </p:nvSpPr>
        <p:spPr bwMode="auto">
          <a:xfrm>
            <a:off x="5786446" y="3356992"/>
            <a:ext cx="1817687" cy="307975"/>
          </a:xfrm>
          <a:prstGeom prst="rect">
            <a:avLst/>
          </a:prstGeom>
          <a:noFill/>
          <a:ln w="9525">
            <a:noFill/>
            <a:miter lim="800000"/>
            <a:headEnd/>
            <a:tailEnd/>
          </a:ln>
        </p:spPr>
        <p:txBody>
          <a:bodyPr lIns="0" tIns="0" rIns="0" bIns="0" anchor="ctr"/>
          <a:lstStyle/>
          <a:p>
            <a:pPr algn="ctr" defTabSz="822325"/>
            <a:r>
              <a:rPr kumimoji="0" lang="en-US" altLang="ja-JP" sz="1600" i="1" dirty="0">
                <a:latin typeface="Gill Sans" charset="0"/>
                <a:sym typeface="Gill Sans" charset="0"/>
              </a:rPr>
              <a:t>layer 9 after shield</a:t>
            </a:r>
          </a:p>
        </p:txBody>
      </p:sp>
      <p:sp>
        <p:nvSpPr>
          <p:cNvPr id="8" name="Rectangle 21"/>
          <p:cNvSpPr txBox="1">
            <a:spLocks noChangeArrowheads="1"/>
          </p:cNvSpPr>
          <p:nvPr/>
        </p:nvSpPr>
        <p:spPr>
          <a:xfrm>
            <a:off x="2714612" y="6338457"/>
            <a:ext cx="3714776" cy="59043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2400" b="0" i="0" u="none" strike="noStrike" kern="1200" cap="none" spc="0" normalizeH="0" baseline="0" noProof="0" dirty="0" smtClean="0">
                <a:ln>
                  <a:noFill/>
                </a:ln>
                <a:solidFill>
                  <a:schemeClr val="tx1"/>
                </a:solidFill>
                <a:effectLst/>
                <a:uLnTx/>
                <a:uFillTx/>
                <a:latin typeface="+mj-lt"/>
                <a:ea typeface="+mj-ea"/>
                <a:cs typeface="+mj-cs"/>
              </a:rPr>
              <a:t>KLM efficiency </a:t>
            </a:r>
            <a:r>
              <a:rPr kumimoji="1" lang="en-US" altLang="ja-JP" sz="2400" b="0" i="0" u="none" strike="noStrike" kern="1200" cap="none" spc="0" normalizeH="0" baseline="0" noProof="0" dirty="0" smtClean="0">
                <a:ln>
                  <a:noFill/>
                </a:ln>
                <a:solidFill>
                  <a:schemeClr val="tx1"/>
                </a:solidFill>
                <a:effectLst/>
                <a:uLnTx/>
                <a:uFillTx/>
                <a:latin typeface="+mj-lt"/>
                <a:ea typeface="+mj-ea"/>
                <a:cs typeface="+mj-cs"/>
              </a:rPr>
              <a:t>recovered!</a:t>
            </a:r>
            <a:endParaRPr kumimoji="1" lang="en-US" altLang="ja-JP"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1" name="右矢印 10"/>
          <p:cNvSpPr/>
          <p:nvPr/>
        </p:nvSpPr>
        <p:spPr>
          <a:xfrm>
            <a:off x="4357686" y="4714314"/>
            <a:ext cx="703518" cy="48463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3" name="Picture 2"/>
          <p:cNvPicPr>
            <a:picLocks noChangeAspect="1" noChangeArrowheads="1"/>
          </p:cNvPicPr>
          <p:nvPr/>
        </p:nvPicPr>
        <p:blipFill>
          <a:blip r:embed="rId5" cstate="print"/>
          <a:srcRect/>
          <a:stretch>
            <a:fillRect/>
          </a:stretch>
        </p:blipFill>
        <p:spPr bwMode="auto">
          <a:xfrm>
            <a:off x="179512" y="764704"/>
            <a:ext cx="3744416" cy="2492272"/>
          </a:xfrm>
          <a:prstGeom prst="rect">
            <a:avLst/>
          </a:prstGeom>
          <a:noFill/>
          <a:ln w="25400" cap="flat">
            <a:noFill/>
            <a:miter lim="800000"/>
            <a:headEnd/>
            <a:tailEnd/>
          </a:ln>
        </p:spPr>
      </p:pic>
      <p:pic>
        <p:nvPicPr>
          <p:cNvPr id="14" name="Picture 3"/>
          <p:cNvPicPr>
            <a:picLocks noChangeAspect="1" noChangeArrowheads="1"/>
          </p:cNvPicPr>
          <p:nvPr/>
        </p:nvPicPr>
        <p:blipFill>
          <a:blip r:embed="rId6" cstate="print"/>
          <a:srcRect/>
          <a:stretch>
            <a:fillRect/>
          </a:stretch>
        </p:blipFill>
        <p:spPr bwMode="auto">
          <a:xfrm>
            <a:off x="4067944" y="764704"/>
            <a:ext cx="3384376" cy="2533097"/>
          </a:xfrm>
          <a:prstGeom prst="rect">
            <a:avLst/>
          </a:prstGeom>
          <a:noFill/>
          <a:ln w="12700" cap="flat">
            <a:noFill/>
            <a:miter lim="800000"/>
            <a:headEnd/>
            <a:tailEnd/>
          </a:ln>
        </p:spPr>
      </p:pic>
    </p:spTree>
    <p:extLst>
      <p:ext uri="{BB962C8B-B14F-4D97-AF65-F5344CB8AC3E}">
        <p14:creationId xmlns:p14="http://schemas.microsoft.com/office/powerpoint/2010/main" val="27095584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Additional neutron shield </a:t>
            </a:r>
            <a:br>
              <a:rPr lang="en-US" altLang="ja-JP" dirty="0"/>
            </a:br>
            <a:r>
              <a:rPr lang="en-US" altLang="ja-JP" dirty="0"/>
              <a:t>around </a:t>
            </a:r>
            <a:r>
              <a:rPr lang="en-US" altLang="ja-JP" dirty="0" err="1"/>
              <a:t>radiative</a:t>
            </a:r>
            <a:r>
              <a:rPr lang="en-US" altLang="ja-JP" dirty="0"/>
              <a:t> Bhabha photon dump</a:t>
            </a:r>
            <a:endParaRPr kumimoji="1" lang="ja-JP" altLang="en-US" dirty="0"/>
          </a:p>
        </p:txBody>
      </p:sp>
      <p:sp>
        <p:nvSpPr>
          <p:cNvPr id="4" name="スライド番号プレースホルダ 3"/>
          <p:cNvSpPr>
            <a:spLocks noGrp="1"/>
          </p:cNvSpPr>
          <p:nvPr>
            <p:ph type="sldNum" sz="quarter" idx="12"/>
          </p:nvPr>
        </p:nvSpPr>
        <p:spPr/>
        <p:txBody>
          <a:bodyPr/>
          <a:lstStyle/>
          <a:p>
            <a:fld id="{8AB26E66-1594-44E5-9958-C813BF7212C3}" type="slidenum">
              <a:rPr kumimoji="1" lang="ja-JP" altLang="en-US" smtClean="0"/>
              <a:pPr/>
              <a:t>78</a:t>
            </a:fld>
            <a:endParaRPr kumimoji="1" lang="ja-JP" altLang="en-US"/>
          </a:p>
        </p:txBody>
      </p:sp>
      <p:pic>
        <p:nvPicPr>
          <p:cNvPr id="5" name="Picture 2" descr="C:\Users\suetsugu\Desktop\LER_H8_IR.JPG"/>
          <p:cNvPicPr>
            <a:picLocks noChangeAspect="1" noChangeArrowheads="1"/>
          </p:cNvPicPr>
          <p:nvPr/>
        </p:nvPicPr>
        <p:blipFill>
          <a:blip r:embed="rId3" cstate="print"/>
          <a:srcRect/>
          <a:stretch>
            <a:fillRect/>
          </a:stretch>
        </p:blipFill>
        <p:spPr bwMode="auto">
          <a:xfrm>
            <a:off x="309974" y="1806640"/>
            <a:ext cx="8331747" cy="3835402"/>
          </a:xfrm>
          <a:prstGeom prst="rect">
            <a:avLst/>
          </a:prstGeom>
          <a:noFill/>
        </p:spPr>
      </p:pic>
      <p:sp>
        <p:nvSpPr>
          <p:cNvPr id="9" name="爆発 2 8"/>
          <p:cNvSpPr/>
          <p:nvPr/>
        </p:nvSpPr>
        <p:spPr>
          <a:xfrm>
            <a:off x="5569531" y="3325090"/>
            <a:ext cx="427512" cy="427512"/>
          </a:xfrm>
          <a:prstGeom prst="irregularSeal2">
            <a:avLst/>
          </a:prstGeom>
          <a:solidFill>
            <a:srgbClr val="FFFF66">
              <a:alpha val="69804"/>
            </a:srgb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p:cNvCxnSpPr/>
          <p:nvPr/>
        </p:nvCxnSpPr>
        <p:spPr>
          <a:xfrm flipV="1">
            <a:off x="1128156" y="3574473"/>
            <a:ext cx="4667002" cy="28500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左中かっこ 11"/>
          <p:cNvSpPr/>
          <p:nvPr/>
        </p:nvSpPr>
        <p:spPr>
          <a:xfrm rot="5234054">
            <a:off x="3922865" y="2716669"/>
            <a:ext cx="301393" cy="119878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テキスト ボックス 12"/>
          <p:cNvSpPr txBox="1"/>
          <p:nvPr/>
        </p:nvSpPr>
        <p:spPr>
          <a:xfrm rot="21229426">
            <a:off x="2829698" y="2452576"/>
            <a:ext cx="2317453" cy="646331"/>
          </a:xfrm>
          <a:prstGeom prst="rect">
            <a:avLst/>
          </a:prstGeom>
          <a:noFill/>
        </p:spPr>
        <p:txBody>
          <a:bodyPr wrap="square" rtlCol="0">
            <a:spAutoFit/>
          </a:bodyPr>
          <a:lstStyle/>
          <a:p>
            <a:r>
              <a:rPr lang="en-US" altLang="ja-JP" dirty="0" smtClean="0"/>
              <a:t>HER first bend (BL0RE)</a:t>
            </a:r>
            <a:endParaRPr kumimoji="1" lang="en-US" altLang="ja-JP" dirty="0" smtClean="0"/>
          </a:p>
          <a:p>
            <a:r>
              <a:rPr lang="en-US" altLang="ja-JP" dirty="0" smtClean="0"/>
              <a:t>IP+7~11m</a:t>
            </a:r>
            <a:endParaRPr kumimoji="1" lang="ja-JP" altLang="en-US" dirty="0"/>
          </a:p>
        </p:txBody>
      </p:sp>
      <p:sp>
        <p:nvSpPr>
          <p:cNvPr id="14" name="正方形/長方形 13"/>
          <p:cNvSpPr/>
          <p:nvPr/>
        </p:nvSpPr>
        <p:spPr>
          <a:xfrm>
            <a:off x="5522809" y="2583971"/>
            <a:ext cx="1468031" cy="646331"/>
          </a:xfrm>
          <a:prstGeom prst="rect">
            <a:avLst/>
          </a:prstGeom>
        </p:spPr>
        <p:txBody>
          <a:bodyPr wrap="none">
            <a:spAutoFit/>
          </a:bodyPr>
          <a:lstStyle/>
          <a:p>
            <a:r>
              <a:rPr lang="en-US" altLang="ja-JP" dirty="0" smtClean="0"/>
              <a:t>Photon dump</a:t>
            </a:r>
          </a:p>
          <a:p>
            <a:r>
              <a:rPr lang="en-US" altLang="ja-JP" dirty="0" smtClean="0"/>
              <a:t>IP ~14m</a:t>
            </a:r>
            <a:endParaRPr lang="ja-JP" altLang="en-US" dirty="0"/>
          </a:p>
        </p:txBody>
      </p:sp>
      <p:sp>
        <p:nvSpPr>
          <p:cNvPr id="16" name="正方形/長方形 15"/>
          <p:cNvSpPr/>
          <p:nvPr/>
        </p:nvSpPr>
        <p:spPr>
          <a:xfrm>
            <a:off x="2446317" y="2933206"/>
            <a:ext cx="45719" cy="1840676"/>
          </a:xfrm>
          <a:prstGeom prst="rect">
            <a:avLst/>
          </a:prstGeom>
          <a:solidFill>
            <a:srgbClr val="FFFF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p:cNvCxnSpPr/>
          <p:nvPr/>
        </p:nvCxnSpPr>
        <p:spPr>
          <a:xfrm rot="16200000" flipV="1">
            <a:off x="2036619" y="5432962"/>
            <a:ext cx="902525" cy="356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1556951" y="5703597"/>
            <a:ext cx="2224217" cy="646331"/>
          </a:xfrm>
          <a:prstGeom prst="rect">
            <a:avLst/>
          </a:prstGeom>
          <a:noFill/>
        </p:spPr>
        <p:txBody>
          <a:bodyPr wrap="square" rtlCol="0">
            <a:spAutoFit/>
          </a:bodyPr>
          <a:lstStyle/>
          <a:p>
            <a:r>
              <a:rPr lang="en-US" altLang="ja-JP" dirty="0" smtClean="0"/>
              <a:t>Polyethylene shield</a:t>
            </a:r>
            <a:r>
              <a:rPr lang="ja-JP" altLang="en-US" dirty="0" smtClean="0"/>
              <a:t> </a:t>
            </a:r>
            <a:r>
              <a:rPr lang="en-US" altLang="ja-JP" dirty="0" smtClean="0"/>
              <a:t>(10cm) at KEKB</a:t>
            </a:r>
            <a:endParaRPr kumimoji="1" lang="ja-JP" altLang="en-US" dirty="0"/>
          </a:p>
        </p:txBody>
      </p:sp>
      <p:sp>
        <p:nvSpPr>
          <p:cNvPr id="20" name="正方形/長方形 19"/>
          <p:cNvSpPr/>
          <p:nvPr/>
        </p:nvSpPr>
        <p:spPr>
          <a:xfrm>
            <a:off x="5341917" y="3277589"/>
            <a:ext cx="120732" cy="688770"/>
          </a:xfrm>
          <a:prstGeom prst="rect">
            <a:avLst/>
          </a:prstGeom>
          <a:solidFill>
            <a:srgbClr val="FFFF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079864" y="5733551"/>
            <a:ext cx="3994292"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kumimoji="1" lang="en-US" altLang="ja-JP" sz="2000" dirty="0" smtClean="0"/>
              <a:t>Additional neutron shield </a:t>
            </a:r>
          </a:p>
          <a:p>
            <a:r>
              <a:rPr lang="en-US" altLang="ja-JP" sz="2000" dirty="0" smtClean="0"/>
              <a:t>around photon dump</a:t>
            </a:r>
            <a:r>
              <a:rPr lang="en-US" altLang="ja-JP" sz="2000" dirty="0"/>
              <a:t> </a:t>
            </a:r>
            <a:r>
              <a:rPr lang="en-US" altLang="ja-JP" sz="2000" dirty="0" smtClean="0"/>
              <a:t>is necessary</a:t>
            </a:r>
            <a:endParaRPr kumimoji="1" lang="ja-JP" altLang="en-US" sz="2000" dirty="0"/>
          </a:p>
        </p:txBody>
      </p:sp>
      <p:cxnSp>
        <p:nvCxnSpPr>
          <p:cNvPr id="24" name="直線矢印コネクタ 23"/>
          <p:cNvCxnSpPr/>
          <p:nvPr/>
        </p:nvCxnSpPr>
        <p:spPr>
          <a:xfrm rot="5400000" flipH="1" flipV="1">
            <a:off x="4423560" y="4957949"/>
            <a:ext cx="1852549" cy="118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6052458" y="3299360"/>
            <a:ext cx="120732" cy="688770"/>
          </a:xfrm>
          <a:prstGeom prst="rect">
            <a:avLst/>
          </a:prstGeom>
          <a:solidFill>
            <a:srgbClr val="FFFF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5397334" y="3265714"/>
            <a:ext cx="706581" cy="114795"/>
          </a:xfrm>
          <a:prstGeom prst="rect">
            <a:avLst/>
          </a:prstGeom>
          <a:solidFill>
            <a:srgbClr val="FFFF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5421085" y="3835729"/>
            <a:ext cx="706581" cy="114795"/>
          </a:xfrm>
          <a:prstGeom prst="rect">
            <a:avLst/>
          </a:prstGeom>
          <a:solidFill>
            <a:srgbClr val="FFFF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rot="21334435">
            <a:off x="3761577" y="3609582"/>
            <a:ext cx="892424" cy="369332"/>
          </a:xfrm>
          <a:prstGeom prst="rect">
            <a:avLst/>
          </a:prstGeom>
        </p:spPr>
        <p:txBody>
          <a:bodyPr wrap="none">
            <a:spAutoFit/>
          </a:bodyPr>
          <a:lstStyle/>
          <a:p>
            <a:r>
              <a:rPr lang="en-US" altLang="ja-JP" b="1" dirty="0" smtClean="0">
                <a:solidFill>
                  <a:srgbClr val="00B050"/>
                </a:solidFill>
              </a:rPr>
              <a:t>gamma</a:t>
            </a:r>
            <a:endParaRPr lang="ja-JP" altLang="en-US" b="1" dirty="0">
              <a:solidFill>
                <a:srgbClr val="00B050"/>
              </a:solidFill>
            </a:endParaRPr>
          </a:p>
        </p:txBody>
      </p:sp>
      <p:sp>
        <p:nvSpPr>
          <p:cNvPr id="23" name="テキスト ボックス 22"/>
          <p:cNvSpPr txBox="1"/>
          <p:nvPr/>
        </p:nvSpPr>
        <p:spPr>
          <a:xfrm>
            <a:off x="1742302" y="1655806"/>
            <a:ext cx="5951269"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kumimoji="1" lang="en-US" altLang="ja-JP" sz="2400" dirty="0" smtClean="0"/>
              <a:t>Radiative Bhabha rate is x40 higher than KEKB</a:t>
            </a:r>
            <a:endParaRPr kumimoji="1" lang="ja-JP" altLang="en-US" sz="2400" dirty="0"/>
          </a:p>
        </p:txBody>
      </p:sp>
      <p:sp>
        <p:nvSpPr>
          <p:cNvPr id="3" name="日付プレースホルダー 2"/>
          <p:cNvSpPr>
            <a:spLocks noGrp="1"/>
          </p:cNvSpPr>
          <p:nvPr>
            <p:ph type="dt" sz="half" idx="10"/>
          </p:nvPr>
        </p:nvSpPr>
        <p:spPr/>
        <p:txBody>
          <a:bodyPr/>
          <a:lstStyle/>
          <a:p>
            <a:r>
              <a:rPr kumimoji="1" lang="en-US" altLang="ja-JP" smtClean="0"/>
              <a:t>Hiroyuki Nakayama (KEK)</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TIPP2011 (June. 11th, 2011)</a:t>
            </a:r>
            <a:endParaRPr kumimoji="1" lang="ja-JP" altLang="en-US"/>
          </a:p>
        </p:txBody>
      </p:sp>
      <p:sp>
        <p:nvSpPr>
          <p:cNvPr id="7" name="テキスト ボックス 6"/>
          <p:cNvSpPr txBox="1"/>
          <p:nvPr/>
        </p:nvSpPr>
        <p:spPr>
          <a:xfrm>
            <a:off x="5774375" y="4312217"/>
            <a:ext cx="2675835"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kumimoji="1" lang="en-US" altLang="ja-JP" dirty="0" smtClean="0"/>
              <a:t>Gamma hitting iron creates neutron via giant dipole resonance</a:t>
            </a:r>
            <a:endParaRPr kumimoji="1" lang="ja-JP" altLang="en-US" dirty="0"/>
          </a:p>
        </p:txBody>
      </p:sp>
      <p:cxnSp>
        <p:nvCxnSpPr>
          <p:cNvPr id="11" name="直線矢印コネクタ 10"/>
          <p:cNvCxnSpPr>
            <a:stCxn id="9" idx="1"/>
          </p:cNvCxnSpPr>
          <p:nvPr/>
        </p:nvCxnSpPr>
        <p:spPr>
          <a:xfrm flipH="1" flipV="1">
            <a:off x="2971800" y="3550920"/>
            <a:ext cx="2597731" cy="290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H="1">
            <a:off x="4617720" y="3749040"/>
            <a:ext cx="1021080" cy="7772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5852160" y="3749040"/>
            <a:ext cx="350520" cy="3352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flipV="1">
            <a:off x="6004560" y="3459480"/>
            <a:ext cx="2148840" cy="1828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V="1">
            <a:off x="6065520" y="3048000"/>
            <a:ext cx="1173480" cy="3962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a:off x="3048000" y="3732354"/>
            <a:ext cx="2475812" cy="6872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H="1" flipV="1">
            <a:off x="5097091" y="3092274"/>
            <a:ext cx="435029" cy="32148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3185160" y="3901440"/>
            <a:ext cx="306494" cy="369332"/>
          </a:xfrm>
          <a:prstGeom prst="rect">
            <a:avLst/>
          </a:prstGeom>
          <a:noFill/>
        </p:spPr>
        <p:txBody>
          <a:bodyPr wrap="none" rtlCol="0">
            <a:spAutoFit/>
          </a:bodyPr>
          <a:lstStyle/>
          <a:p>
            <a:r>
              <a:rPr kumimoji="1" lang="en-US" altLang="ja-JP" b="1" dirty="0" smtClean="0">
                <a:solidFill>
                  <a:srgbClr val="FF0000"/>
                </a:solidFill>
              </a:rPr>
              <a:t>n</a:t>
            </a:r>
            <a:endParaRPr kumimoji="1" lang="ja-JP" altLang="en-US" b="1" dirty="0">
              <a:solidFill>
                <a:srgbClr val="FF0000"/>
              </a:solidFill>
            </a:endParaRPr>
          </a:p>
        </p:txBody>
      </p:sp>
      <p:sp>
        <p:nvSpPr>
          <p:cNvPr id="41" name="テキスト ボックス 40"/>
          <p:cNvSpPr txBox="1"/>
          <p:nvPr/>
        </p:nvSpPr>
        <p:spPr>
          <a:xfrm>
            <a:off x="2956560" y="4358640"/>
            <a:ext cx="306494" cy="369332"/>
          </a:xfrm>
          <a:prstGeom prst="rect">
            <a:avLst/>
          </a:prstGeom>
          <a:noFill/>
        </p:spPr>
        <p:txBody>
          <a:bodyPr wrap="none" rtlCol="0">
            <a:spAutoFit/>
          </a:bodyPr>
          <a:lstStyle/>
          <a:p>
            <a:r>
              <a:rPr kumimoji="1" lang="en-US" altLang="ja-JP" b="1" dirty="0" smtClean="0">
                <a:solidFill>
                  <a:srgbClr val="FF0000"/>
                </a:solidFill>
              </a:rPr>
              <a:t>n</a:t>
            </a:r>
            <a:endParaRPr kumimoji="1" lang="ja-JP" altLang="en-US" b="1" dirty="0">
              <a:solidFill>
                <a:srgbClr val="FF0000"/>
              </a:solidFill>
            </a:endParaRPr>
          </a:p>
        </p:txBody>
      </p:sp>
      <p:sp>
        <p:nvSpPr>
          <p:cNvPr id="42" name="テキスト ボックス 41"/>
          <p:cNvSpPr txBox="1"/>
          <p:nvPr/>
        </p:nvSpPr>
        <p:spPr>
          <a:xfrm>
            <a:off x="2773680" y="3352800"/>
            <a:ext cx="306494" cy="369332"/>
          </a:xfrm>
          <a:prstGeom prst="rect">
            <a:avLst/>
          </a:prstGeom>
          <a:noFill/>
        </p:spPr>
        <p:txBody>
          <a:bodyPr wrap="none" rtlCol="0">
            <a:spAutoFit/>
          </a:bodyPr>
          <a:lstStyle/>
          <a:p>
            <a:r>
              <a:rPr kumimoji="1" lang="en-US" altLang="ja-JP" b="1" dirty="0" smtClean="0">
                <a:solidFill>
                  <a:srgbClr val="FF0000"/>
                </a:solidFill>
              </a:rPr>
              <a:t>n</a:t>
            </a:r>
            <a:endParaRPr kumimoji="1" lang="ja-JP" altLang="en-US" b="1" dirty="0">
              <a:solidFill>
                <a:srgbClr val="FF0000"/>
              </a:solidFill>
            </a:endParaRPr>
          </a:p>
        </p:txBody>
      </p:sp>
      <p:sp>
        <p:nvSpPr>
          <p:cNvPr id="43" name="テキスト ボックス 42"/>
          <p:cNvSpPr txBox="1"/>
          <p:nvPr/>
        </p:nvSpPr>
        <p:spPr>
          <a:xfrm>
            <a:off x="2667000" y="3870960"/>
            <a:ext cx="306494" cy="369332"/>
          </a:xfrm>
          <a:prstGeom prst="rect">
            <a:avLst/>
          </a:prstGeom>
          <a:noFill/>
        </p:spPr>
        <p:txBody>
          <a:bodyPr wrap="none" rtlCol="0">
            <a:spAutoFit/>
          </a:bodyPr>
          <a:lstStyle/>
          <a:p>
            <a:r>
              <a:rPr kumimoji="1" lang="en-US" altLang="ja-JP" b="1" dirty="0" smtClean="0">
                <a:solidFill>
                  <a:srgbClr val="FF0000"/>
                </a:solidFill>
              </a:rPr>
              <a:t>n</a:t>
            </a:r>
            <a:endParaRPr kumimoji="1" lang="ja-JP" altLang="en-US" b="1" dirty="0">
              <a:solidFill>
                <a:srgbClr val="FF0000"/>
              </a:solidFill>
            </a:endParaRPr>
          </a:p>
        </p:txBody>
      </p:sp>
      <p:sp>
        <p:nvSpPr>
          <p:cNvPr id="44" name="テキスト ボックス 43"/>
          <p:cNvSpPr txBox="1"/>
          <p:nvPr/>
        </p:nvSpPr>
        <p:spPr>
          <a:xfrm>
            <a:off x="7193280" y="2865120"/>
            <a:ext cx="306494" cy="369332"/>
          </a:xfrm>
          <a:prstGeom prst="rect">
            <a:avLst/>
          </a:prstGeom>
          <a:noFill/>
        </p:spPr>
        <p:txBody>
          <a:bodyPr wrap="none" rtlCol="0">
            <a:spAutoFit/>
          </a:bodyPr>
          <a:lstStyle/>
          <a:p>
            <a:r>
              <a:rPr kumimoji="1" lang="en-US" altLang="ja-JP" b="1" dirty="0" smtClean="0">
                <a:solidFill>
                  <a:srgbClr val="FF0000"/>
                </a:solidFill>
              </a:rPr>
              <a:t>n</a:t>
            </a:r>
            <a:endParaRPr kumimoji="1" lang="ja-JP" altLang="en-US" b="1" dirty="0">
              <a:solidFill>
                <a:srgbClr val="FF0000"/>
              </a:solidFill>
            </a:endParaRPr>
          </a:p>
        </p:txBody>
      </p:sp>
      <p:sp>
        <p:nvSpPr>
          <p:cNvPr id="45" name="テキスト ボックス 44"/>
          <p:cNvSpPr txBox="1"/>
          <p:nvPr/>
        </p:nvSpPr>
        <p:spPr>
          <a:xfrm>
            <a:off x="8138160" y="3276600"/>
            <a:ext cx="306494" cy="369332"/>
          </a:xfrm>
          <a:prstGeom prst="rect">
            <a:avLst/>
          </a:prstGeom>
          <a:noFill/>
        </p:spPr>
        <p:txBody>
          <a:bodyPr wrap="none" rtlCol="0">
            <a:spAutoFit/>
          </a:bodyPr>
          <a:lstStyle/>
          <a:p>
            <a:r>
              <a:rPr kumimoji="1" lang="en-US" altLang="ja-JP" b="1" dirty="0" smtClean="0">
                <a:solidFill>
                  <a:srgbClr val="FF0000"/>
                </a:solidFill>
              </a:rPr>
              <a:t>n</a:t>
            </a:r>
            <a:endParaRPr kumimoji="1" lang="ja-JP" altLang="en-US" b="1" dirty="0">
              <a:solidFill>
                <a:srgbClr val="FF0000"/>
              </a:solidFill>
            </a:endParaRPr>
          </a:p>
        </p:txBody>
      </p:sp>
      <p:sp>
        <p:nvSpPr>
          <p:cNvPr id="46" name="テキスト ボックス 45"/>
          <p:cNvSpPr txBox="1"/>
          <p:nvPr/>
        </p:nvSpPr>
        <p:spPr>
          <a:xfrm>
            <a:off x="6233160" y="3886200"/>
            <a:ext cx="306494" cy="369332"/>
          </a:xfrm>
          <a:prstGeom prst="rect">
            <a:avLst/>
          </a:prstGeom>
          <a:noFill/>
        </p:spPr>
        <p:txBody>
          <a:bodyPr wrap="none" rtlCol="0">
            <a:spAutoFit/>
          </a:bodyPr>
          <a:lstStyle/>
          <a:p>
            <a:r>
              <a:rPr kumimoji="1" lang="en-US" altLang="ja-JP" b="1" dirty="0" smtClean="0">
                <a:solidFill>
                  <a:srgbClr val="FF0000"/>
                </a:solidFill>
              </a:rPr>
              <a:t>n</a:t>
            </a:r>
            <a:endParaRPr kumimoji="1" lang="ja-JP" altLang="en-US" b="1" dirty="0">
              <a:solidFill>
                <a:srgbClr val="FF0000"/>
              </a:solidFill>
            </a:endParaRPr>
          </a:p>
        </p:txBody>
      </p:sp>
      <p:cxnSp>
        <p:nvCxnSpPr>
          <p:cNvPr id="47" name="直線矢印コネクタ 46"/>
          <p:cNvCxnSpPr/>
          <p:nvPr/>
        </p:nvCxnSpPr>
        <p:spPr>
          <a:xfrm flipH="1" flipV="1">
            <a:off x="3307080" y="3992880"/>
            <a:ext cx="1295400" cy="5486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H="1">
            <a:off x="2895600" y="3139440"/>
            <a:ext cx="2194560" cy="7772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00448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dirty="0" smtClean="0"/>
              <a:t>Schedule, collaboration</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4433388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3"/>
          <p:cNvSpPr>
            <a:spLocks noGrp="1" noChangeArrowheads="1"/>
          </p:cNvSpPr>
          <p:nvPr>
            <p:ph type="title"/>
          </p:nvPr>
        </p:nvSpPr>
        <p:spPr/>
        <p:txBody>
          <a:bodyPr>
            <a:normAutofit fontScale="90000"/>
          </a:bodyPr>
          <a:lstStyle/>
          <a:p>
            <a:r>
              <a:rPr lang="en-US" altLang="ja-JP" dirty="0"/>
              <a:t>KEKB tunnel </a:t>
            </a:r>
            <a:r>
              <a:rPr lang="en-US" altLang="ja-JP" dirty="0" smtClean="0"/>
              <a:t>tour</a:t>
            </a:r>
            <a:r>
              <a:rPr lang="en-US" altLang="ja-JP" dirty="0"/>
              <a:t>: Into </a:t>
            </a:r>
            <a:r>
              <a:rPr lang="en-US" altLang="ja-JP" dirty="0" smtClean="0"/>
              <a:t>the Main Ring</a:t>
            </a:r>
            <a:endParaRPr lang="ja-JP" altLang="en-US" dirty="0" smtClean="0"/>
          </a:p>
        </p:txBody>
      </p:sp>
      <p:pic>
        <p:nvPicPr>
          <p:cNvPr id="50179" name="Picture 2"/>
          <p:cNvPicPr>
            <a:picLocks noChangeAspect="1" noChangeArrowheads="1"/>
          </p:cNvPicPr>
          <p:nvPr/>
        </p:nvPicPr>
        <p:blipFill>
          <a:blip r:embed="rId3" cstate="print"/>
          <a:srcRect/>
          <a:stretch>
            <a:fillRect/>
          </a:stretch>
        </p:blipFill>
        <p:spPr bwMode="auto">
          <a:xfrm>
            <a:off x="395536" y="1203325"/>
            <a:ext cx="7200900" cy="4933950"/>
          </a:xfrm>
          <a:prstGeom prst="rect">
            <a:avLst/>
          </a:prstGeom>
          <a:noFill/>
          <a:ln w="9525">
            <a:noFill/>
            <a:miter lim="800000"/>
            <a:headEnd/>
            <a:tailEnd/>
          </a:ln>
        </p:spPr>
      </p:pic>
      <p:sp>
        <p:nvSpPr>
          <p:cNvPr id="50181" name="Text Box 5"/>
          <p:cNvSpPr txBox="1">
            <a:spLocks noChangeArrowheads="1"/>
          </p:cNvSpPr>
          <p:nvPr/>
        </p:nvSpPr>
        <p:spPr bwMode="auto">
          <a:xfrm>
            <a:off x="7524328" y="3600082"/>
            <a:ext cx="1143133" cy="830997"/>
          </a:xfrm>
          <a:prstGeom prst="rect">
            <a:avLst/>
          </a:prstGeom>
          <a:noFill/>
          <a:ln w="9525">
            <a:noFill/>
            <a:miter lim="800000"/>
            <a:headEnd/>
            <a:tailEnd/>
          </a:ln>
        </p:spPr>
        <p:txBody>
          <a:bodyPr wrap="none">
            <a:spAutoFit/>
          </a:bodyPr>
          <a:lstStyle/>
          <a:p>
            <a:r>
              <a:rPr lang="en-US" altLang="ja-JP" sz="2400" dirty="0" smtClean="0">
                <a:solidFill>
                  <a:srgbClr val="0000FF"/>
                </a:solidFill>
                <a:latin typeface="Calibri" pitchFamily="-112" charset="0"/>
              </a:rPr>
              <a:t>e</a:t>
            </a:r>
            <a:r>
              <a:rPr lang="en-US" altLang="ja-JP" sz="2400" baseline="30000" dirty="0" smtClean="0">
                <a:solidFill>
                  <a:srgbClr val="0000FF"/>
                </a:solidFill>
                <a:latin typeface="Calibri" pitchFamily="-112" charset="0"/>
              </a:rPr>
              <a:t>-</a:t>
            </a:r>
            <a:r>
              <a:rPr lang="en-US" altLang="ja-JP" sz="2400" dirty="0">
                <a:solidFill>
                  <a:srgbClr val="0000FF"/>
                </a:solidFill>
                <a:latin typeface="Calibri" pitchFamily="-112" charset="0"/>
              </a:rPr>
              <a:t> </a:t>
            </a:r>
            <a:r>
              <a:rPr lang="en-US" altLang="ja-JP" sz="2400" dirty="0" smtClean="0">
                <a:solidFill>
                  <a:srgbClr val="0000FF"/>
                </a:solidFill>
                <a:latin typeface="Calibri" pitchFamily="-112" charset="0"/>
              </a:rPr>
              <a:t>f</a:t>
            </a:r>
            <a:r>
              <a:rPr lang="en-US" altLang="ja-JP" sz="2400" dirty="0" smtClean="0">
                <a:solidFill>
                  <a:srgbClr val="0000FF"/>
                </a:solidFill>
                <a:latin typeface="Calibri" pitchFamily="-112" charset="0"/>
              </a:rPr>
              <a:t>rom </a:t>
            </a:r>
          </a:p>
          <a:p>
            <a:r>
              <a:rPr lang="en-US" altLang="ja-JP" sz="2400" dirty="0" smtClean="0">
                <a:solidFill>
                  <a:srgbClr val="0000FF"/>
                </a:solidFill>
                <a:latin typeface="Calibri" pitchFamily="-112" charset="0"/>
              </a:rPr>
              <a:t>LINAC</a:t>
            </a:r>
            <a:endParaRPr lang="en-US" altLang="ja-JP" sz="2400" dirty="0">
              <a:solidFill>
                <a:srgbClr val="0000FF"/>
              </a:solidFill>
              <a:latin typeface="Calibri" pitchFamily="-112" charset="0"/>
            </a:endParaRPr>
          </a:p>
        </p:txBody>
      </p:sp>
      <p:sp>
        <p:nvSpPr>
          <p:cNvPr id="50182" name="Line 6"/>
          <p:cNvSpPr>
            <a:spLocks noChangeShapeType="1"/>
          </p:cNvSpPr>
          <p:nvPr/>
        </p:nvSpPr>
        <p:spPr bwMode="auto">
          <a:xfrm flipH="1" flipV="1">
            <a:off x="6993186" y="3838575"/>
            <a:ext cx="611187" cy="185738"/>
          </a:xfrm>
          <a:prstGeom prst="line">
            <a:avLst/>
          </a:prstGeom>
          <a:noFill/>
          <a:ln w="28575">
            <a:solidFill>
              <a:schemeClr val="hlink"/>
            </a:solidFill>
            <a:round/>
            <a:headEnd/>
            <a:tailEnd type="triangle" w="med" len="med"/>
          </a:ln>
        </p:spPr>
        <p:txBody>
          <a:bodyPr wrap="none" anchor="ctr"/>
          <a:lstStyle/>
          <a:p>
            <a:endParaRPr lang="ja-JP" altLang="en-US"/>
          </a:p>
        </p:txBody>
      </p:sp>
      <p:sp>
        <p:nvSpPr>
          <p:cNvPr id="50183" name="Line 7"/>
          <p:cNvSpPr>
            <a:spLocks noChangeShapeType="1"/>
          </p:cNvSpPr>
          <p:nvPr/>
        </p:nvSpPr>
        <p:spPr bwMode="auto">
          <a:xfrm flipV="1">
            <a:off x="4896098" y="3430588"/>
            <a:ext cx="28575" cy="1169987"/>
          </a:xfrm>
          <a:prstGeom prst="line">
            <a:avLst/>
          </a:prstGeom>
          <a:noFill/>
          <a:ln w="38100">
            <a:solidFill>
              <a:srgbClr val="00FFFF"/>
            </a:solidFill>
            <a:round/>
            <a:headEnd/>
            <a:tailEnd type="triangle" w="med" len="med"/>
          </a:ln>
        </p:spPr>
        <p:txBody>
          <a:bodyPr wrap="none" anchor="ctr"/>
          <a:lstStyle/>
          <a:p>
            <a:endParaRPr lang="ja-JP" altLang="en-US"/>
          </a:p>
        </p:txBody>
      </p:sp>
      <p:sp>
        <p:nvSpPr>
          <p:cNvPr id="50184" name="Line 8"/>
          <p:cNvSpPr>
            <a:spLocks noChangeShapeType="1"/>
          </p:cNvSpPr>
          <p:nvPr/>
        </p:nvSpPr>
        <p:spPr bwMode="auto">
          <a:xfrm flipH="1">
            <a:off x="2729161" y="3228975"/>
            <a:ext cx="930275" cy="1106488"/>
          </a:xfrm>
          <a:prstGeom prst="line">
            <a:avLst/>
          </a:prstGeom>
          <a:noFill/>
          <a:ln w="38100">
            <a:solidFill>
              <a:srgbClr val="FF61B0"/>
            </a:solidFill>
            <a:round/>
            <a:headEnd/>
            <a:tailEnd type="stealth" w="lg" len="lg"/>
          </a:ln>
        </p:spPr>
        <p:txBody>
          <a:bodyPr wrap="none" anchor="ctr"/>
          <a:lstStyle/>
          <a:p>
            <a:endParaRPr lang="ja-JP" altLang="en-US"/>
          </a:p>
        </p:txBody>
      </p:sp>
      <p:sp>
        <p:nvSpPr>
          <p:cNvPr id="50186" name="Text Box 10"/>
          <p:cNvSpPr txBox="1">
            <a:spLocks noChangeArrowheads="1"/>
          </p:cNvSpPr>
          <p:nvPr/>
        </p:nvSpPr>
        <p:spPr bwMode="auto">
          <a:xfrm>
            <a:off x="2267745" y="4365104"/>
            <a:ext cx="504055" cy="46166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altLang="ja-JP" sz="2400" dirty="0" smtClean="0">
                <a:solidFill>
                  <a:schemeClr val="tx1"/>
                </a:solidFill>
                <a:latin typeface="Calibri" pitchFamily="-112" charset="0"/>
              </a:rPr>
              <a:t>e</a:t>
            </a:r>
            <a:r>
              <a:rPr lang="en-US" altLang="ja-JP" sz="2400" baseline="30000" dirty="0" smtClean="0">
                <a:solidFill>
                  <a:schemeClr val="tx1"/>
                </a:solidFill>
                <a:latin typeface="Calibri" pitchFamily="-112" charset="0"/>
              </a:rPr>
              <a:t>+</a:t>
            </a:r>
            <a:endParaRPr lang="en-US" altLang="ja-JP" sz="2400" dirty="0">
              <a:solidFill>
                <a:schemeClr val="tx1"/>
              </a:solidFill>
              <a:latin typeface="Calibri" pitchFamily="-112" charset="0"/>
            </a:endParaRPr>
          </a:p>
        </p:txBody>
      </p:sp>
      <p:pic>
        <p:nvPicPr>
          <p:cNvPr id="50187" name="Picture 11" descr="ringanimation2S"/>
          <p:cNvPicPr>
            <a:picLocks noChangeAspect="1" noChangeArrowheads="1"/>
          </p:cNvPicPr>
          <p:nvPr/>
        </p:nvPicPr>
        <p:blipFill>
          <a:blip r:embed="rId4" cstate="print"/>
          <a:srcRect/>
          <a:stretch>
            <a:fillRect/>
          </a:stretch>
        </p:blipFill>
        <p:spPr bwMode="auto">
          <a:xfrm>
            <a:off x="7142163" y="1123950"/>
            <a:ext cx="1800225" cy="2152650"/>
          </a:xfrm>
          <a:prstGeom prst="rect">
            <a:avLst/>
          </a:prstGeom>
          <a:noFill/>
          <a:ln w="9525">
            <a:noFill/>
            <a:miter lim="800000"/>
            <a:headEnd/>
            <a:tailEnd/>
          </a:ln>
        </p:spPr>
      </p:pic>
      <p:sp>
        <p:nvSpPr>
          <p:cNvPr id="50188" name="Oval 12"/>
          <p:cNvSpPr>
            <a:spLocks noChangeArrowheads="1"/>
          </p:cNvSpPr>
          <p:nvPr/>
        </p:nvSpPr>
        <p:spPr bwMode="auto">
          <a:xfrm>
            <a:off x="7316788" y="1847850"/>
            <a:ext cx="303212" cy="303213"/>
          </a:xfrm>
          <a:prstGeom prst="ellipse">
            <a:avLst/>
          </a:prstGeom>
          <a:noFill/>
          <a:ln w="28575">
            <a:solidFill>
              <a:srgbClr val="FF0080"/>
            </a:solidFill>
            <a:round/>
            <a:headEnd/>
            <a:tailEnd/>
          </a:ln>
        </p:spPr>
        <p:txBody>
          <a:bodyPr wrap="none" anchor="ctr"/>
          <a:lstStyle/>
          <a:p>
            <a:endParaRPr lang="ja-JP" altLang="en-US"/>
          </a:p>
        </p:txBody>
      </p:sp>
      <p:sp>
        <p:nvSpPr>
          <p:cNvPr id="14" name="Text Box 10"/>
          <p:cNvSpPr txBox="1">
            <a:spLocks noChangeArrowheads="1"/>
          </p:cNvSpPr>
          <p:nvPr/>
        </p:nvSpPr>
        <p:spPr bwMode="auto">
          <a:xfrm>
            <a:off x="4644008" y="4725144"/>
            <a:ext cx="504055" cy="46166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altLang="ja-JP" sz="2400" dirty="0" smtClean="0">
                <a:solidFill>
                  <a:schemeClr val="tx1"/>
                </a:solidFill>
                <a:latin typeface="Calibri" pitchFamily="-112" charset="0"/>
              </a:rPr>
              <a:t>e</a:t>
            </a:r>
            <a:r>
              <a:rPr lang="en-US" altLang="ja-JP" sz="2400" baseline="30000" dirty="0" smtClean="0">
                <a:solidFill>
                  <a:schemeClr val="tx1"/>
                </a:solidFill>
                <a:latin typeface="Calibri" pitchFamily="-112" charset="0"/>
              </a:rPr>
              <a:t>-</a:t>
            </a:r>
            <a:endParaRPr lang="en-US" altLang="ja-JP" sz="2400" dirty="0">
              <a:solidFill>
                <a:schemeClr val="tx1"/>
              </a:solidFill>
              <a:latin typeface="Calibri" pitchFamily="-112" charset="0"/>
            </a:endParaRPr>
          </a:p>
        </p:txBody>
      </p:sp>
    </p:spTree>
    <p:extLst>
      <p:ext uri="{BB962C8B-B14F-4D97-AF65-F5344CB8AC3E}">
        <p14:creationId xmlns:p14="http://schemas.microsoft.com/office/powerpoint/2010/main" val="366975176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1143000"/>
          </a:xfrm>
        </p:spPr>
        <p:txBody>
          <a:bodyPr>
            <a:normAutofit fontScale="90000"/>
          </a:bodyPr>
          <a:lstStyle/>
          <a:p>
            <a:pPr lvl="0" algn="ctr"/>
            <a:r>
              <a:rPr lang="en-US" altLang="ja-JP" sz="4800" dirty="0" smtClean="0"/>
              <a:t>Main Ring construction schedule</a:t>
            </a:r>
            <a:endParaRPr kumimoji="1" lang="ja-JP" altLang="en-US" sz="4800" dirty="0"/>
          </a:p>
        </p:txBody>
      </p:sp>
      <p:graphicFrame>
        <p:nvGraphicFramePr>
          <p:cNvPr id="5" name="表 4"/>
          <p:cNvGraphicFramePr>
            <a:graphicFrameLocks noGrp="1"/>
          </p:cNvGraphicFramePr>
          <p:nvPr>
            <p:extLst>
              <p:ext uri="{D42A27DB-BD31-4B8C-83A1-F6EECF244321}">
                <p14:modId xmlns:p14="http://schemas.microsoft.com/office/powerpoint/2010/main" val="2023853985"/>
              </p:ext>
            </p:extLst>
          </p:nvPr>
        </p:nvGraphicFramePr>
        <p:xfrm>
          <a:off x="0" y="1052736"/>
          <a:ext cx="8100390" cy="5431240"/>
        </p:xfrm>
        <a:graphic>
          <a:graphicData uri="http://schemas.openxmlformats.org/drawingml/2006/table">
            <a:tbl>
              <a:tblPr firstRow="1" bandRow="1">
                <a:tableStyleId>{5C22544A-7EE6-4342-B048-85BDC9FD1C3A}</a:tableStyleId>
              </a:tblPr>
              <a:tblGrid>
                <a:gridCol w="270013"/>
                <a:gridCol w="270013"/>
                <a:gridCol w="270013"/>
                <a:gridCol w="270013"/>
                <a:gridCol w="270013"/>
                <a:gridCol w="270013"/>
                <a:gridCol w="270013"/>
                <a:gridCol w="270013"/>
                <a:gridCol w="270013"/>
                <a:gridCol w="270013"/>
                <a:gridCol w="270013"/>
                <a:gridCol w="270013"/>
                <a:gridCol w="270013"/>
                <a:gridCol w="270013"/>
                <a:gridCol w="270013"/>
                <a:gridCol w="270013"/>
                <a:gridCol w="270013"/>
                <a:gridCol w="270013"/>
                <a:gridCol w="270013"/>
                <a:gridCol w="270013"/>
                <a:gridCol w="270013"/>
                <a:gridCol w="270013"/>
                <a:gridCol w="270013"/>
                <a:gridCol w="270013"/>
                <a:gridCol w="270013"/>
                <a:gridCol w="270013"/>
                <a:gridCol w="270013"/>
                <a:gridCol w="270013"/>
                <a:gridCol w="270013"/>
                <a:gridCol w="270013"/>
              </a:tblGrid>
              <a:tr h="432048">
                <a:tc gridSpan="6">
                  <a:txBody>
                    <a:bodyPr/>
                    <a:lstStyle/>
                    <a:p>
                      <a:r>
                        <a:rPr kumimoji="1" lang="en-US" altLang="ja-JP" dirty="0" smtClean="0"/>
                        <a:t>FY2010(H22)</a:t>
                      </a:r>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r>
                        <a:rPr kumimoji="1" lang="en-US" altLang="ja-JP" dirty="0" smtClean="0"/>
                        <a:t>FY2011(H23)</a:t>
                      </a:r>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r>
                        <a:rPr kumimoji="1" lang="en-US" altLang="ja-JP" dirty="0" smtClean="0"/>
                        <a:t>FY2012(H24)</a:t>
                      </a:r>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r>
                        <a:rPr kumimoji="1" lang="en-US" altLang="ja-JP" dirty="0" smtClean="0"/>
                        <a:t>FY2013(H25)</a:t>
                      </a:r>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6">
                  <a:txBody>
                    <a:bodyPr/>
                    <a:lstStyle/>
                    <a:p>
                      <a:r>
                        <a:rPr kumimoji="1" lang="en-US" altLang="ja-JP" dirty="0" smtClean="0"/>
                        <a:t>FY2014(H26)</a:t>
                      </a:r>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576064">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tcPr>
                </a:tc>
              </a:tr>
              <a:tr h="552891">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a:p>
                  </a:txBody>
                  <a:tcPr>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r>
              <a:tr h="552891">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a:p>
                  </a:txBody>
                  <a:tcPr>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tcPr>
                </a:tc>
              </a:tr>
              <a:tr h="552891">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a:p>
                  </a:txBody>
                  <a:tcPr>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tcPr>
                </a:tc>
              </a:tr>
              <a:tr h="552891">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r>
              <a:tr h="552891">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a:p>
                  </a:txBody>
                  <a:tcPr>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r>
              <a:tr h="552891">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a:p>
                  </a:txBody>
                  <a:tcPr>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r>
              <a:tr h="552891">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a:p>
                  </a:txBody>
                  <a:tcPr>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r>
              <a:tr h="552891">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c>
                  <a:txBody>
                    <a:bodyPr/>
                    <a:lstStyle/>
                    <a:p>
                      <a:endParaRPr kumimoji="1" lang="ja-JP" altLang="en-US" sz="100" dirty="0"/>
                    </a:p>
                  </a:txBody>
                  <a:tcPr>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endParaRPr kumimoji="1" lang="ja-JP" altLang="en-US" sz="100" dirty="0"/>
                    </a:p>
                  </a:txBody>
                  <a:tcPr>
                    <a:lnL w="12700" cap="flat" cmpd="sng" algn="ctr">
                      <a:solidFill>
                        <a:schemeClr val="bg1"/>
                      </a:solidFill>
                      <a:prstDash val="solid"/>
                      <a:round/>
                      <a:headEnd type="none" w="med" len="med"/>
                      <a:tailEnd type="none" w="med" len="med"/>
                    </a:lnL>
                  </a:tcPr>
                </a:tc>
              </a:tr>
            </a:tbl>
          </a:graphicData>
        </a:graphic>
      </p:graphicFrame>
      <p:sp>
        <p:nvSpPr>
          <p:cNvPr id="6" name="ホームベース 5"/>
          <p:cNvSpPr/>
          <p:nvPr/>
        </p:nvSpPr>
        <p:spPr>
          <a:xfrm>
            <a:off x="7308304" y="2060848"/>
            <a:ext cx="1835696" cy="21602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smtClean="0"/>
              <a:t>MR commissioning</a:t>
            </a:r>
            <a:endParaRPr kumimoji="1" lang="ja-JP" altLang="en-US" sz="1600" dirty="0"/>
          </a:p>
        </p:txBody>
      </p:sp>
      <p:sp>
        <p:nvSpPr>
          <p:cNvPr id="7" name="ホームベース 6"/>
          <p:cNvSpPr/>
          <p:nvPr/>
        </p:nvSpPr>
        <p:spPr>
          <a:xfrm>
            <a:off x="7308304" y="1772816"/>
            <a:ext cx="1835696" cy="21602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smtClean="0"/>
              <a:t>DR commissioning</a:t>
            </a:r>
            <a:endParaRPr kumimoji="1" lang="ja-JP" altLang="en-US" sz="1600" dirty="0"/>
          </a:p>
        </p:txBody>
      </p:sp>
      <p:sp>
        <p:nvSpPr>
          <p:cNvPr id="8" name="ホームベース 7"/>
          <p:cNvSpPr/>
          <p:nvPr/>
        </p:nvSpPr>
        <p:spPr>
          <a:xfrm>
            <a:off x="6372200" y="1556792"/>
            <a:ext cx="1944216" cy="21602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err="1" smtClean="0"/>
              <a:t>Linac</a:t>
            </a:r>
            <a:r>
              <a:rPr lang="en-US" altLang="ja-JP" sz="1600" dirty="0" smtClean="0"/>
              <a:t> </a:t>
            </a:r>
            <a:r>
              <a:rPr kumimoji="1" lang="en-US" altLang="ja-JP" sz="1600" dirty="0" smtClean="0"/>
              <a:t>commissioning</a:t>
            </a:r>
            <a:endParaRPr kumimoji="1" lang="ja-JP" altLang="en-US" sz="1600" dirty="0"/>
          </a:p>
        </p:txBody>
      </p:sp>
      <p:sp>
        <p:nvSpPr>
          <p:cNvPr id="9" name="ホームベース 8"/>
          <p:cNvSpPr/>
          <p:nvPr/>
        </p:nvSpPr>
        <p:spPr>
          <a:xfrm>
            <a:off x="827584" y="2420888"/>
            <a:ext cx="792088" cy="216024"/>
          </a:xfrm>
          <a:prstGeom prst="homePlate">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smtClean="0">
                <a:solidFill>
                  <a:schemeClr val="tx1"/>
                </a:solidFill>
              </a:rPr>
              <a:t>Remove shields</a:t>
            </a:r>
            <a:endParaRPr kumimoji="1" lang="ja-JP" altLang="en-US" sz="1000" dirty="0">
              <a:solidFill>
                <a:schemeClr val="tx1"/>
              </a:solidFill>
            </a:endParaRPr>
          </a:p>
        </p:txBody>
      </p:sp>
      <p:sp>
        <p:nvSpPr>
          <p:cNvPr id="11" name="ホームベース 10"/>
          <p:cNvSpPr/>
          <p:nvPr/>
        </p:nvSpPr>
        <p:spPr>
          <a:xfrm>
            <a:off x="6732240" y="2348880"/>
            <a:ext cx="576064" cy="288032"/>
          </a:xfrm>
          <a:prstGeom prst="homePlate">
            <a:avLst/>
          </a:prstGeom>
          <a:solidFill>
            <a:schemeClr val="bg1">
              <a:lumMod val="85000"/>
            </a:schemeClr>
          </a:solidFill>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smtClean="0">
                <a:solidFill>
                  <a:schemeClr val="tx1"/>
                </a:solidFill>
              </a:rPr>
              <a:t>Set shields</a:t>
            </a:r>
            <a:endParaRPr kumimoji="1" lang="ja-JP" altLang="en-US" sz="900" dirty="0">
              <a:solidFill>
                <a:schemeClr val="tx1"/>
              </a:solidFill>
            </a:endParaRPr>
          </a:p>
        </p:txBody>
      </p:sp>
      <p:sp>
        <p:nvSpPr>
          <p:cNvPr id="14" name="正方形/長方形 13"/>
          <p:cNvSpPr/>
          <p:nvPr/>
        </p:nvSpPr>
        <p:spPr>
          <a:xfrm>
            <a:off x="0" y="2060848"/>
            <a:ext cx="1187624" cy="2160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t>MR Tunnel</a:t>
            </a:r>
            <a:endParaRPr kumimoji="1" lang="ja-JP" altLang="en-US" dirty="0"/>
          </a:p>
        </p:txBody>
      </p:sp>
      <p:sp>
        <p:nvSpPr>
          <p:cNvPr id="10" name="ホームベース 9"/>
          <p:cNvSpPr/>
          <p:nvPr/>
        </p:nvSpPr>
        <p:spPr>
          <a:xfrm>
            <a:off x="395536" y="2276872"/>
            <a:ext cx="2016224" cy="144016"/>
          </a:xfrm>
          <a:prstGeom prst="homePlate">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schemeClr val="tx1"/>
                </a:solidFill>
              </a:rPr>
              <a:t>Disassemble KEKB</a:t>
            </a:r>
            <a:endParaRPr kumimoji="1" lang="ja-JP" altLang="en-US" sz="1400" dirty="0">
              <a:solidFill>
                <a:schemeClr val="tx1"/>
              </a:solidFill>
            </a:endParaRPr>
          </a:p>
        </p:txBody>
      </p:sp>
      <p:sp>
        <p:nvSpPr>
          <p:cNvPr id="15" name="正方形/長方形 14"/>
          <p:cNvSpPr/>
          <p:nvPr/>
        </p:nvSpPr>
        <p:spPr>
          <a:xfrm>
            <a:off x="0" y="2636912"/>
            <a:ext cx="1187624" cy="2160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t>Beam Pipe</a:t>
            </a:r>
            <a:endParaRPr kumimoji="1" lang="ja-JP" altLang="en-US" dirty="0"/>
          </a:p>
        </p:txBody>
      </p:sp>
      <p:sp>
        <p:nvSpPr>
          <p:cNvPr id="16" name="正方形/長方形 15"/>
          <p:cNvSpPr/>
          <p:nvPr/>
        </p:nvSpPr>
        <p:spPr>
          <a:xfrm>
            <a:off x="0" y="3501008"/>
            <a:ext cx="1187624" cy="2160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t>Magnet</a:t>
            </a:r>
            <a:endParaRPr kumimoji="1" lang="ja-JP" altLang="en-US" dirty="0"/>
          </a:p>
        </p:txBody>
      </p:sp>
      <p:sp>
        <p:nvSpPr>
          <p:cNvPr id="17" name="正方形/長方形 16"/>
          <p:cNvSpPr/>
          <p:nvPr/>
        </p:nvSpPr>
        <p:spPr>
          <a:xfrm>
            <a:off x="0" y="4221088"/>
            <a:ext cx="1187624" cy="2160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t>QCS</a:t>
            </a:r>
            <a:endParaRPr kumimoji="1" lang="ja-JP" altLang="en-US" dirty="0"/>
          </a:p>
        </p:txBody>
      </p:sp>
      <p:sp>
        <p:nvSpPr>
          <p:cNvPr id="18" name="正方形/長方形 17"/>
          <p:cNvSpPr/>
          <p:nvPr/>
        </p:nvSpPr>
        <p:spPr>
          <a:xfrm>
            <a:off x="0" y="4797152"/>
            <a:ext cx="1187624" cy="2160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t>Monitor</a:t>
            </a:r>
            <a:endParaRPr kumimoji="1" lang="ja-JP" altLang="en-US" dirty="0"/>
          </a:p>
        </p:txBody>
      </p:sp>
      <p:sp>
        <p:nvSpPr>
          <p:cNvPr id="19" name="ホームベース 18"/>
          <p:cNvSpPr/>
          <p:nvPr/>
        </p:nvSpPr>
        <p:spPr>
          <a:xfrm>
            <a:off x="2411760" y="2492896"/>
            <a:ext cx="432048" cy="144016"/>
          </a:xfrm>
          <a:prstGeom prst="homePlate">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smtClean="0">
                <a:solidFill>
                  <a:schemeClr val="tx1"/>
                </a:solidFill>
              </a:rPr>
              <a:t>Floor</a:t>
            </a:r>
            <a:endParaRPr kumimoji="1" lang="ja-JP" altLang="en-US" sz="700" dirty="0">
              <a:solidFill>
                <a:schemeClr val="tx1"/>
              </a:solidFill>
            </a:endParaRPr>
          </a:p>
        </p:txBody>
      </p:sp>
      <p:sp>
        <p:nvSpPr>
          <p:cNvPr id="20" name="ホームベース 19"/>
          <p:cNvSpPr/>
          <p:nvPr/>
        </p:nvSpPr>
        <p:spPr>
          <a:xfrm>
            <a:off x="2195736" y="2636912"/>
            <a:ext cx="1584176" cy="144016"/>
          </a:xfrm>
          <a:prstGeom prst="homePlate">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smtClean="0">
                <a:solidFill>
                  <a:schemeClr val="tx1"/>
                </a:solidFill>
              </a:rPr>
              <a:t>Survey &amp; base plate</a:t>
            </a:r>
            <a:endParaRPr kumimoji="1" lang="ja-JP" altLang="en-US" sz="1000" dirty="0">
              <a:solidFill>
                <a:schemeClr val="tx1"/>
              </a:solidFill>
            </a:endParaRPr>
          </a:p>
        </p:txBody>
      </p:sp>
      <p:sp>
        <p:nvSpPr>
          <p:cNvPr id="22" name="ホームベース 21"/>
          <p:cNvSpPr/>
          <p:nvPr/>
        </p:nvSpPr>
        <p:spPr>
          <a:xfrm>
            <a:off x="4427984" y="3140968"/>
            <a:ext cx="2808312" cy="144016"/>
          </a:xfrm>
          <a:prstGeom prst="homePlate">
            <a:avLst/>
          </a:prstGeom>
          <a:solidFill>
            <a:schemeClr val="accent3">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solidFill>
                  <a:schemeClr val="tx1"/>
                </a:solidFill>
              </a:rPr>
              <a:t>Installation, system check, cabling etc.</a:t>
            </a:r>
            <a:endParaRPr kumimoji="1" lang="ja-JP" altLang="en-US" sz="1050" dirty="0">
              <a:solidFill>
                <a:schemeClr val="tx1"/>
              </a:solidFill>
            </a:endParaRPr>
          </a:p>
        </p:txBody>
      </p:sp>
      <p:sp>
        <p:nvSpPr>
          <p:cNvPr id="23" name="ホームベース 22"/>
          <p:cNvSpPr/>
          <p:nvPr/>
        </p:nvSpPr>
        <p:spPr>
          <a:xfrm>
            <a:off x="2267744" y="2996952"/>
            <a:ext cx="3240360" cy="144016"/>
          </a:xfrm>
          <a:prstGeom prst="homePlate">
            <a:avLst/>
          </a:prstGeom>
          <a:solidFill>
            <a:schemeClr val="accent3">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rPr>
              <a:t>Baking &amp; </a:t>
            </a:r>
            <a:r>
              <a:rPr kumimoji="1" lang="en-US" altLang="ja-JP" sz="1400" dirty="0" err="1" smtClean="0">
                <a:solidFill>
                  <a:schemeClr val="tx1"/>
                </a:solidFill>
              </a:rPr>
              <a:t>TiN</a:t>
            </a:r>
            <a:r>
              <a:rPr kumimoji="1" lang="en-US" altLang="ja-JP" sz="1400" dirty="0" smtClean="0">
                <a:solidFill>
                  <a:schemeClr val="tx1"/>
                </a:solidFill>
              </a:rPr>
              <a:t> coating</a:t>
            </a:r>
            <a:endParaRPr kumimoji="1" lang="ja-JP" altLang="en-US" sz="1400" dirty="0">
              <a:solidFill>
                <a:schemeClr val="tx1"/>
              </a:solidFill>
            </a:endParaRPr>
          </a:p>
        </p:txBody>
      </p:sp>
      <p:sp>
        <p:nvSpPr>
          <p:cNvPr id="24" name="ホームベース 23"/>
          <p:cNvSpPr/>
          <p:nvPr/>
        </p:nvSpPr>
        <p:spPr>
          <a:xfrm>
            <a:off x="1619672" y="3140968"/>
            <a:ext cx="1584176" cy="144016"/>
          </a:xfrm>
          <a:prstGeom prst="homePlate">
            <a:avLst/>
          </a:prstGeom>
          <a:solidFill>
            <a:schemeClr val="accent3">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rPr>
              <a:t>R&amp;D</a:t>
            </a:r>
            <a:endParaRPr kumimoji="1" lang="ja-JP" altLang="en-US" sz="1400" dirty="0">
              <a:solidFill>
                <a:schemeClr val="tx1"/>
              </a:solidFill>
            </a:endParaRPr>
          </a:p>
        </p:txBody>
      </p:sp>
      <p:sp>
        <p:nvSpPr>
          <p:cNvPr id="25" name="ホームベース 24"/>
          <p:cNvSpPr/>
          <p:nvPr/>
        </p:nvSpPr>
        <p:spPr>
          <a:xfrm>
            <a:off x="1619672" y="3717032"/>
            <a:ext cx="3240360" cy="144016"/>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rPr>
              <a:t>Fabrication</a:t>
            </a:r>
            <a:endParaRPr kumimoji="1" lang="ja-JP" altLang="en-US" sz="1400" dirty="0">
              <a:solidFill>
                <a:schemeClr val="tx1"/>
              </a:solidFill>
            </a:endParaRPr>
          </a:p>
        </p:txBody>
      </p:sp>
      <p:sp>
        <p:nvSpPr>
          <p:cNvPr id="26" name="ホームベース 25"/>
          <p:cNvSpPr/>
          <p:nvPr/>
        </p:nvSpPr>
        <p:spPr>
          <a:xfrm>
            <a:off x="5652120" y="4149080"/>
            <a:ext cx="1296144" cy="144016"/>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rPr>
              <a:t>alignment</a:t>
            </a:r>
            <a:endParaRPr kumimoji="1" lang="ja-JP" altLang="en-US" sz="1400" dirty="0">
              <a:solidFill>
                <a:schemeClr val="tx1"/>
              </a:solidFill>
            </a:endParaRPr>
          </a:p>
        </p:txBody>
      </p:sp>
      <p:sp>
        <p:nvSpPr>
          <p:cNvPr id="27" name="ホームベース 26"/>
          <p:cNvSpPr/>
          <p:nvPr/>
        </p:nvSpPr>
        <p:spPr>
          <a:xfrm>
            <a:off x="4067944" y="4005064"/>
            <a:ext cx="2376264" cy="144016"/>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rPr>
              <a:t>Installation, cabling</a:t>
            </a:r>
            <a:endParaRPr kumimoji="1" lang="ja-JP" altLang="en-US" sz="1400" dirty="0">
              <a:solidFill>
                <a:schemeClr val="tx1"/>
              </a:solidFill>
            </a:endParaRPr>
          </a:p>
        </p:txBody>
      </p:sp>
      <p:sp>
        <p:nvSpPr>
          <p:cNvPr id="28" name="ホームベース 27"/>
          <p:cNvSpPr/>
          <p:nvPr/>
        </p:nvSpPr>
        <p:spPr>
          <a:xfrm>
            <a:off x="3275856" y="3861048"/>
            <a:ext cx="2808312" cy="144016"/>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rPr>
              <a:t>Field measurement</a:t>
            </a:r>
            <a:endParaRPr kumimoji="1" lang="ja-JP" altLang="en-US" sz="1400" dirty="0">
              <a:solidFill>
                <a:schemeClr val="tx1"/>
              </a:solidFill>
            </a:endParaRPr>
          </a:p>
        </p:txBody>
      </p:sp>
      <p:sp>
        <p:nvSpPr>
          <p:cNvPr id="29" name="正方形/長方形 28"/>
          <p:cNvSpPr/>
          <p:nvPr/>
        </p:nvSpPr>
        <p:spPr>
          <a:xfrm>
            <a:off x="0" y="5373216"/>
            <a:ext cx="1187624" cy="2160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t>RF</a:t>
            </a:r>
            <a:endParaRPr kumimoji="1" lang="ja-JP" altLang="en-US" dirty="0"/>
          </a:p>
        </p:txBody>
      </p:sp>
      <p:sp>
        <p:nvSpPr>
          <p:cNvPr id="30" name="正方形/長方形 29"/>
          <p:cNvSpPr/>
          <p:nvPr/>
        </p:nvSpPr>
        <p:spPr>
          <a:xfrm>
            <a:off x="0" y="5949280"/>
            <a:ext cx="1475656" cy="2160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t>Infrastructure</a:t>
            </a:r>
            <a:endParaRPr kumimoji="1" lang="ja-JP" altLang="en-US" dirty="0"/>
          </a:p>
        </p:txBody>
      </p:sp>
      <p:sp>
        <p:nvSpPr>
          <p:cNvPr id="31" name="ホームベース 30"/>
          <p:cNvSpPr/>
          <p:nvPr/>
        </p:nvSpPr>
        <p:spPr>
          <a:xfrm>
            <a:off x="0" y="2852936"/>
            <a:ext cx="4860032" cy="144016"/>
          </a:xfrm>
          <a:prstGeom prst="homePlate">
            <a:avLst/>
          </a:prstGeom>
          <a:solidFill>
            <a:schemeClr val="accent3">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rPr>
              <a:t>Fabrication</a:t>
            </a:r>
            <a:endParaRPr kumimoji="1" lang="ja-JP" altLang="en-US" sz="1400" dirty="0">
              <a:solidFill>
                <a:schemeClr val="tx1"/>
              </a:solidFill>
            </a:endParaRPr>
          </a:p>
        </p:txBody>
      </p:sp>
      <p:sp>
        <p:nvSpPr>
          <p:cNvPr id="32" name="ホームベース 31"/>
          <p:cNvSpPr/>
          <p:nvPr/>
        </p:nvSpPr>
        <p:spPr>
          <a:xfrm>
            <a:off x="0" y="4437112"/>
            <a:ext cx="2411760" cy="144016"/>
          </a:xfrm>
          <a:prstGeom prst="homePlate">
            <a:avLst/>
          </a:prstGeom>
          <a:solidFill>
            <a:srgbClr val="C9F5FB"/>
          </a:solidFill>
          <a:ln>
            <a:solidFill>
              <a:srgbClr val="0DC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err="1" smtClean="0">
                <a:solidFill>
                  <a:schemeClr val="tx1"/>
                </a:solidFill>
              </a:rPr>
              <a:t>R&amp;D,design</a:t>
            </a:r>
            <a:endParaRPr kumimoji="1" lang="ja-JP" altLang="en-US" sz="1400" dirty="0">
              <a:solidFill>
                <a:schemeClr val="tx1"/>
              </a:solidFill>
            </a:endParaRPr>
          </a:p>
        </p:txBody>
      </p:sp>
      <p:sp>
        <p:nvSpPr>
          <p:cNvPr id="33" name="ホームベース 32"/>
          <p:cNvSpPr/>
          <p:nvPr/>
        </p:nvSpPr>
        <p:spPr>
          <a:xfrm>
            <a:off x="2411760" y="4437112"/>
            <a:ext cx="4032448" cy="144016"/>
          </a:xfrm>
          <a:prstGeom prst="homePlate">
            <a:avLst/>
          </a:prstGeom>
          <a:solidFill>
            <a:srgbClr val="C9F5FB"/>
          </a:solidFill>
          <a:ln>
            <a:solidFill>
              <a:srgbClr val="0DC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rPr>
              <a:t>Fabrication</a:t>
            </a:r>
            <a:endParaRPr kumimoji="1" lang="ja-JP" altLang="en-US" sz="1400" dirty="0">
              <a:solidFill>
                <a:schemeClr val="tx1"/>
              </a:solidFill>
            </a:endParaRPr>
          </a:p>
        </p:txBody>
      </p:sp>
      <p:sp>
        <p:nvSpPr>
          <p:cNvPr id="34" name="ホームベース 33"/>
          <p:cNvSpPr/>
          <p:nvPr/>
        </p:nvSpPr>
        <p:spPr>
          <a:xfrm>
            <a:off x="6444208" y="4437112"/>
            <a:ext cx="864096" cy="288032"/>
          </a:xfrm>
          <a:prstGeom prst="homePlate">
            <a:avLst/>
          </a:prstGeom>
          <a:solidFill>
            <a:srgbClr val="C9F5FB"/>
          </a:solidFill>
          <a:ln>
            <a:solidFill>
              <a:srgbClr val="0DC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smtClean="0">
                <a:solidFill>
                  <a:schemeClr val="tx1"/>
                </a:solidFill>
              </a:rPr>
              <a:t>Installation, alignment etc.</a:t>
            </a:r>
            <a:endParaRPr kumimoji="1" lang="ja-JP" altLang="en-US" sz="1000" dirty="0">
              <a:solidFill>
                <a:schemeClr val="tx1"/>
              </a:solidFill>
            </a:endParaRPr>
          </a:p>
        </p:txBody>
      </p:sp>
      <p:sp>
        <p:nvSpPr>
          <p:cNvPr id="36" name="ホームベース 35"/>
          <p:cNvSpPr/>
          <p:nvPr/>
        </p:nvSpPr>
        <p:spPr>
          <a:xfrm>
            <a:off x="3779912" y="4581128"/>
            <a:ext cx="2448272" cy="144016"/>
          </a:xfrm>
          <a:prstGeom prst="homePlate">
            <a:avLst/>
          </a:prstGeom>
          <a:solidFill>
            <a:srgbClr val="C9F5FB"/>
          </a:solidFill>
          <a:ln>
            <a:solidFill>
              <a:srgbClr val="0DC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schemeClr val="tx1"/>
                </a:solidFill>
              </a:rPr>
              <a:t>Field measurement</a:t>
            </a:r>
            <a:endParaRPr kumimoji="1" lang="ja-JP" altLang="en-US" sz="1400" dirty="0">
              <a:solidFill>
                <a:schemeClr val="tx1"/>
              </a:solidFill>
            </a:endParaRPr>
          </a:p>
        </p:txBody>
      </p:sp>
      <p:sp>
        <p:nvSpPr>
          <p:cNvPr id="37" name="ホームベース 36"/>
          <p:cNvSpPr/>
          <p:nvPr/>
        </p:nvSpPr>
        <p:spPr>
          <a:xfrm>
            <a:off x="0" y="5013176"/>
            <a:ext cx="4572000" cy="144016"/>
          </a:xfrm>
          <a:prstGeom prst="homePlat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rPr>
              <a:t>R&amp;D</a:t>
            </a:r>
            <a:endParaRPr kumimoji="1" lang="ja-JP" altLang="en-US" sz="1400" dirty="0">
              <a:solidFill>
                <a:schemeClr val="tx1"/>
              </a:solidFill>
            </a:endParaRPr>
          </a:p>
        </p:txBody>
      </p:sp>
      <p:sp>
        <p:nvSpPr>
          <p:cNvPr id="38" name="ホームベース 37"/>
          <p:cNvSpPr/>
          <p:nvPr/>
        </p:nvSpPr>
        <p:spPr>
          <a:xfrm>
            <a:off x="1619672" y="5157192"/>
            <a:ext cx="5616624" cy="144016"/>
          </a:xfrm>
          <a:prstGeom prst="homePlat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rPr>
              <a:t>Fabrication, installation</a:t>
            </a:r>
            <a:endParaRPr kumimoji="1" lang="ja-JP" altLang="en-US" sz="1400" dirty="0">
              <a:solidFill>
                <a:schemeClr val="tx1"/>
              </a:solidFill>
            </a:endParaRPr>
          </a:p>
        </p:txBody>
      </p:sp>
      <p:sp>
        <p:nvSpPr>
          <p:cNvPr id="41" name="ホームベース 40"/>
          <p:cNvSpPr/>
          <p:nvPr/>
        </p:nvSpPr>
        <p:spPr>
          <a:xfrm>
            <a:off x="1619672" y="5589240"/>
            <a:ext cx="5616624" cy="144016"/>
          </a:xfrm>
          <a:prstGeom prst="homePlate">
            <a:avLst/>
          </a:prstGeom>
          <a:solidFill>
            <a:srgbClr val="FF8B8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tx1"/>
                </a:solidFill>
              </a:rPr>
              <a:t>Fabrication, rearrangement etc. </a:t>
            </a:r>
            <a:endParaRPr kumimoji="1" lang="ja-JP" altLang="en-US" sz="1400" dirty="0">
              <a:solidFill>
                <a:schemeClr val="tx1"/>
              </a:solidFill>
            </a:endParaRPr>
          </a:p>
        </p:txBody>
      </p:sp>
      <p:sp>
        <p:nvSpPr>
          <p:cNvPr id="42" name="ホームベース 41"/>
          <p:cNvSpPr/>
          <p:nvPr/>
        </p:nvSpPr>
        <p:spPr>
          <a:xfrm>
            <a:off x="0" y="5733256"/>
            <a:ext cx="4860032" cy="144016"/>
          </a:xfrm>
          <a:prstGeom prst="homePlate">
            <a:avLst/>
          </a:prstGeom>
          <a:solidFill>
            <a:srgbClr val="FF8B8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err="1" smtClean="0">
                <a:solidFill>
                  <a:schemeClr val="tx1"/>
                </a:solidFill>
              </a:rPr>
              <a:t>R&amp;D,Prototype,</a:t>
            </a:r>
            <a:r>
              <a:rPr kumimoji="1" lang="en-US" altLang="ja-JP" sz="1400" dirty="0" err="1" smtClean="0">
                <a:solidFill>
                  <a:schemeClr val="tx1"/>
                </a:solidFill>
              </a:rPr>
              <a:t>test</a:t>
            </a:r>
            <a:endParaRPr kumimoji="1" lang="ja-JP" altLang="en-US" sz="1400" dirty="0">
              <a:solidFill>
                <a:schemeClr val="tx1"/>
              </a:solidFill>
            </a:endParaRPr>
          </a:p>
        </p:txBody>
      </p:sp>
      <p:sp>
        <p:nvSpPr>
          <p:cNvPr id="44" name="ホームベース 43"/>
          <p:cNvSpPr/>
          <p:nvPr/>
        </p:nvSpPr>
        <p:spPr>
          <a:xfrm>
            <a:off x="1907704" y="6093296"/>
            <a:ext cx="1296144" cy="144016"/>
          </a:xfrm>
          <a:prstGeom prst="homePlat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schemeClr val="tx1"/>
                </a:solidFill>
              </a:rPr>
              <a:t>Design</a:t>
            </a:r>
            <a:endParaRPr kumimoji="1" lang="ja-JP" altLang="en-US" sz="1400" dirty="0">
              <a:solidFill>
                <a:schemeClr val="tx1"/>
              </a:solidFill>
            </a:endParaRPr>
          </a:p>
        </p:txBody>
      </p:sp>
      <p:sp>
        <p:nvSpPr>
          <p:cNvPr id="45" name="ホームベース 44"/>
          <p:cNvSpPr/>
          <p:nvPr/>
        </p:nvSpPr>
        <p:spPr>
          <a:xfrm>
            <a:off x="3491880" y="6093296"/>
            <a:ext cx="2088232" cy="144016"/>
          </a:xfrm>
          <a:prstGeom prst="homePlat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schemeClr val="tx1"/>
                </a:solidFill>
              </a:rPr>
              <a:t>Building Construction</a:t>
            </a:r>
            <a:endParaRPr kumimoji="1" lang="ja-JP" altLang="en-US" sz="1400" dirty="0">
              <a:solidFill>
                <a:schemeClr val="tx1"/>
              </a:solidFill>
            </a:endParaRPr>
          </a:p>
        </p:txBody>
      </p:sp>
      <p:sp>
        <p:nvSpPr>
          <p:cNvPr id="46" name="ホームベース 45"/>
          <p:cNvSpPr/>
          <p:nvPr/>
        </p:nvSpPr>
        <p:spPr>
          <a:xfrm>
            <a:off x="3491880" y="6281936"/>
            <a:ext cx="2952328" cy="144016"/>
          </a:xfrm>
          <a:prstGeom prst="homePlat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schemeClr val="tx1"/>
                </a:solidFill>
              </a:rPr>
              <a:t>Cooling system</a:t>
            </a:r>
            <a:endParaRPr kumimoji="1" lang="ja-JP" altLang="en-US" sz="1400" dirty="0">
              <a:solidFill>
                <a:schemeClr val="tx1"/>
              </a:solidFill>
            </a:endParaRPr>
          </a:p>
        </p:txBody>
      </p:sp>
      <p:sp>
        <p:nvSpPr>
          <p:cNvPr id="40" name="スライド番号プレースホルダ 39"/>
          <p:cNvSpPr>
            <a:spLocks noGrp="1"/>
          </p:cNvSpPr>
          <p:nvPr>
            <p:ph type="sldNum" sz="quarter" idx="11"/>
          </p:nvPr>
        </p:nvSpPr>
        <p:spPr/>
        <p:txBody>
          <a:bodyPr/>
          <a:lstStyle/>
          <a:p>
            <a:pPr algn="r"/>
            <a:fld id="{D4C49B74-5DB2-4B03-B1D2-7F6A3C51C318}" type="slidenum">
              <a:rPr lang="en-US" sz="1400" smtClean="0">
                <a:solidFill>
                  <a:prstClr val="black"/>
                </a:solidFill>
              </a:rPr>
              <a:pPr algn="r"/>
              <a:t>80</a:t>
            </a:fld>
            <a:endParaRPr lang="en-US" sz="1400">
              <a:solidFill>
                <a:prstClr val="black"/>
              </a:solidFill>
            </a:endParaRPr>
          </a:p>
        </p:txBody>
      </p:sp>
      <p:sp>
        <p:nvSpPr>
          <p:cNvPr id="3" name="テキスト ボックス 2"/>
          <p:cNvSpPr txBox="1"/>
          <p:nvPr/>
        </p:nvSpPr>
        <p:spPr>
          <a:xfrm>
            <a:off x="7524328" y="2636912"/>
            <a:ext cx="1475656" cy="369332"/>
          </a:xfrm>
          <a:prstGeom prst="rect">
            <a:avLst/>
          </a:prstGeom>
          <a:noFill/>
        </p:spPr>
        <p:txBody>
          <a:bodyPr wrap="square" rtlCol="0">
            <a:spAutoFit/>
          </a:bodyPr>
          <a:lstStyle/>
          <a:p>
            <a:r>
              <a:rPr kumimoji="1" lang="en-US" altLang="ja-JP" dirty="0" smtClean="0"/>
              <a:t>2014 Sep.</a:t>
            </a:r>
            <a:endParaRPr kumimoji="1" lang="ja-JP" altLang="en-US" dirty="0"/>
          </a:p>
        </p:txBody>
      </p:sp>
    </p:spTree>
    <p:extLst>
      <p:ext uri="{BB962C8B-B14F-4D97-AF65-F5344CB8AC3E}">
        <p14:creationId xmlns:p14="http://schemas.microsoft.com/office/powerpoint/2010/main" val="15970320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Belle II Construction Schedule</a:t>
            </a:r>
            <a:endParaRPr kumimoji="1" lang="ja-JP" altLang="en-US" dirty="0"/>
          </a:p>
        </p:txBody>
      </p:sp>
      <p:sp>
        <p:nvSpPr>
          <p:cNvPr id="3" name="スライド番号プレースホルダー 2"/>
          <p:cNvSpPr>
            <a:spLocks noGrp="1"/>
          </p:cNvSpPr>
          <p:nvPr>
            <p:ph type="sldNum" sz="quarter" idx="11"/>
          </p:nvPr>
        </p:nvSpPr>
        <p:spPr/>
        <p:txBody>
          <a:bodyPr/>
          <a:lstStyle/>
          <a:p>
            <a:pPr algn="r"/>
            <a:fld id="{D4C49B74-5DB2-4B03-B1D2-7F6A3C51C318}" type="slidenum">
              <a:rPr lang="en-US" smtClean="0">
                <a:solidFill>
                  <a:prstClr val="black"/>
                </a:solidFill>
              </a:rPr>
              <a:pPr algn="r"/>
              <a:t>81</a:t>
            </a:fld>
            <a:endParaRPr lang="en-US">
              <a:solidFill>
                <a:prstClr val="black"/>
              </a:solidFill>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71" t="4949" r="3341" b="19038"/>
          <a:stretch/>
        </p:blipFill>
        <p:spPr bwMode="auto">
          <a:xfrm>
            <a:off x="0" y="1412776"/>
            <a:ext cx="9006780"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7524328" y="2636912"/>
            <a:ext cx="1475656" cy="369332"/>
          </a:xfrm>
          <a:prstGeom prst="rect">
            <a:avLst/>
          </a:prstGeom>
          <a:noFill/>
        </p:spPr>
        <p:txBody>
          <a:bodyPr wrap="square" rtlCol="0">
            <a:spAutoFit/>
          </a:bodyPr>
          <a:lstStyle/>
          <a:p>
            <a:r>
              <a:rPr kumimoji="1" lang="en-US" altLang="ja-JP" dirty="0" smtClean="0"/>
              <a:t>2014 Sep.</a:t>
            </a:r>
            <a:endParaRPr kumimoji="1" lang="ja-JP" altLang="en-US" dirty="0"/>
          </a:p>
        </p:txBody>
      </p:sp>
    </p:spTree>
    <p:extLst>
      <p:ext uri="{BB962C8B-B14F-4D97-AF65-F5344CB8AC3E}">
        <p14:creationId xmlns:p14="http://schemas.microsoft.com/office/powerpoint/2010/main" val="39837157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Belle II Collaboration</a:t>
            </a:r>
            <a:endParaRPr kumimoji="1" lang="ja-JP" altLang="en-US" dirty="0"/>
          </a:p>
        </p:txBody>
      </p:sp>
      <p:sp>
        <p:nvSpPr>
          <p:cNvPr id="4" name="スライド番号プレースホルダー 3"/>
          <p:cNvSpPr>
            <a:spLocks noGrp="1"/>
          </p:cNvSpPr>
          <p:nvPr>
            <p:ph type="sldNum" sz="quarter" idx="11"/>
          </p:nvPr>
        </p:nvSpPr>
        <p:spPr/>
        <p:txBody>
          <a:bodyPr/>
          <a:lstStyle/>
          <a:p>
            <a:pPr algn="r"/>
            <a:fld id="{D4C49B74-5DB2-4B03-B1D2-7F6A3C51C318}" type="slidenum">
              <a:rPr lang="en-US" smtClean="0">
                <a:solidFill>
                  <a:prstClr val="black"/>
                </a:solidFill>
              </a:rPr>
              <a:pPr algn="r"/>
              <a:t>82</a:t>
            </a:fld>
            <a:endParaRPr lang="en-US">
              <a:solidFill>
                <a:prstClr val="black"/>
              </a:solidFill>
            </a:endParaRPr>
          </a:p>
        </p:txBody>
      </p:sp>
      <p:sp>
        <p:nvSpPr>
          <p:cNvPr id="5" name="テキスト ボックス 4"/>
          <p:cNvSpPr txBox="1"/>
          <p:nvPr/>
        </p:nvSpPr>
        <p:spPr>
          <a:xfrm>
            <a:off x="1005846" y="5229200"/>
            <a:ext cx="7120860" cy="461665"/>
          </a:xfrm>
          <a:prstGeom prst="rect">
            <a:avLst/>
          </a:prstGeom>
          <a:noFill/>
        </p:spPr>
        <p:txBody>
          <a:bodyPr wrap="none" rtlCol="0">
            <a:spAutoFit/>
          </a:bodyPr>
          <a:lstStyle/>
          <a:p>
            <a:r>
              <a:rPr lang="en-US" altLang="ja-JP" sz="2400" dirty="0" smtClean="0"/>
              <a:t>15 countries/regions, ~60 institutes, ~400 collaborators</a:t>
            </a:r>
            <a:endParaRPr kumimoji="1" lang="ja-JP" altLang="en-US" sz="2400" dirty="0"/>
          </a:p>
        </p:txBody>
      </p:sp>
      <p:pic>
        <p:nvPicPr>
          <p:cNvPr id="30003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749" t="17074" r="2338" b="16332"/>
          <a:stretch/>
        </p:blipFill>
        <p:spPr bwMode="auto">
          <a:xfrm>
            <a:off x="351598" y="1052736"/>
            <a:ext cx="8468874" cy="385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383711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Belle II Japan</a:t>
            </a:r>
            <a:endParaRPr kumimoji="1" lang="ja-JP" altLang="en-US" dirty="0"/>
          </a:p>
        </p:txBody>
      </p:sp>
      <p:sp>
        <p:nvSpPr>
          <p:cNvPr id="5" name="スライド番号プレースホルダー 4"/>
          <p:cNvSpPr>
            <a:spLocks noGrp="1"/>
          </p:cNvSpPr>
          <p:nvPr>
            <p:ph type="sldNum" sz="quarter" idx="11"/>
          </p:nvPr>
        </p:nvSpPr>
        <p:spPr/>
        <p:txBody>
          <a:bodyPr/>
          <a:lstStyle/>
          <a:p>
            <a:pPr algn="r"/>
            <a:fld id="{D4C49B74-5DB2-4B03-B1D2-7F6A3C51C318}" type="slidenum">
              <a:rPr lang="en-US" smtClean="0">
                <a:solidFill>
                  <a:prstClr val="black"/>
                </a:solidFill>
              </a:rPr>
              <a:pPr algn="r"/>
              <a:t>83</a:t>
            </a:fld>
            <a:endParaRPr lang="en-US">
              <a:solidFill>
                <a:prstClr val="black"/>
              </a:solidFill>
            </a:endParaRPr>
          </a:p>
        </p:txBody>
      </p:sp>
      <p:pic>
        <p:nvPicPr>
          <p:cNvPr id="32563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484" t="15603" r="38658" b="28997"/>
          <a:stretch/>
        </p:blipFill>
        <p:spPr bwMode="auto">
          <a:xfrm>
            <a:off x="467544" y="836712"/>
            <a:ext cx="4844374" cy="5515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5580112" y="980728"/>
            <a:ext cx="3240360" cy="2246769"/>
          </a:xfrm>
          <a:prstGeom prst="rect">
            <a:avLst/>
          </a:prstGeom>
        </p:spPr>
        <p:txBody>
          <a:bodyPr wrap="square">
            <a:spAutoFit/>
          </a:bodyPr>
          <a:lstStyle/>
          <a:p>
            <a:r>
              <a:rPr lang="en-US" altLang="ja-JP" sz="1400" dirty="0" smtClean="0"/>
              <a:t>KEK</a:t>
            </a:r>
            <a:r>
              <a:rPr lang="en-US" altLang="ja-JP" sz="1400" dirty="0"/>
              <a:t>	</a:t>
            </a:r>
            <a:r>
              <a:rPr lang="en-US" altLang="ja-JP" sz="1400" dirty="0" smtClean="0"/>
              <a:t>		47</a:t>
            </a:r>
            <a:endParaRPr lang="en-US" altLang="ja-JP" sz="1400" dirty="0"/>
          </a:p>
          <a:p>
            <a:r>
              <a:rPr lang="en-US" altLang="ja-JP" sz="1400" dirty="0"/>
              <a:t>Nagoya Univ. </a:t>
            </a:r>
            <a:r>
              <a:rPr lang="en-US" altLang="ja-JP" sz="1400" dirty="0" smtClean="0"/>
              <a:t>		15</a:t>
            </a:r>
            <a:endParaRPr lang="en-US" altLang="ja-JP" sz="1400" dirty="0"/>
          </a:p>
          <a:p>
            <a:r>
              <a:rPr lang="en-US" altLang="ja-JP" sz="1400" dirty="0" smtClean="0"/>
              <a:t>Nara </a:t>
            </a:r>
            <a:r>
              <a:rPr lang="en-US" altLang="ja-JP" sz="1400" dirty="0"/>
              <a:t>Women's Univ. 	</a:t>
            </a:r>
            <a:r>
              <a:rPr lang="en-US" altLang="ja-JP" sz="1400" dirty="0" smtClean="0"/>
              <a:t>	10</a:t>
            </a:r>
            <a:endParaRPr lang="en-US" altLang="ja-JP" sz="1400" dirty="0"/>
          </a:p>
          <a:p>
            <a:r>
              <a:rPr lang="en-US" altLang="ja-JP" sz="1400" dirty="0"/>
              <a:t>Niigata Univ. 	</a:t>
            </a:r>
            <a:r>
              <a:rPr lang="en-US" altLang="ja-JP" sz="1400" dirty="0" smtClean="0"/>
              <a:t>	5</a:t>
            </a:r>
            <a:endParaRPr lang="en-US" altLang="ja-JP" sz="1400" dirty="0"/>
          </a:p>
          <a:p>
            <a:r>
              <a:rPr lang="en-US" altLang="ja-JP" sz="1400" dirty="0"/>
              <a:t>Osaka City Univ. 	</a:t>
            </a:r>
            <a:r>
              <a:rPr lang="en-US" altLang="ja-JP" sz="1400" dirty="0" smtClean="0"/>
              <a:t>	4</a:t>
            </a:r>
            <a:endParaRPr lang="en-US" altLang="ja-JP" sz="1400" dirty="0"/>
          </a:p>
          <a:p>
            <a:r>
              <a:rPr lang="en-US" altLang="ja-JP" sz="1400" dirty="0"/>
              <a:t>Toho Univ. 	</a:t>
            </a:r>
            <a:r>
              <a:rPr lang="en-US" altLang="ja-JP" sz="1400" dirty="0" smtClean="0"/>
              <a:t>		3</a:t>
            </a:r>
            <a:endParaRPr lang="en-US" altLang="ja-JP" sz="1400" dirty="0"/>
          </a:p>
          <a:p>
            <a:r>
              <a:rPr lang="en-US" altLang="ja-JP" sz="1400" dirty="0"/>
              <a:t>Tohoku Univ. 	</a:t>
            </a:r>
            <a:r>
              <a:rPr lang="en-US" altLang="ja-JP" sz="1400" dirty="0" smtClean="0"/>
              <a:t>	14</a:t>
            </a:r>
            <a:endParaRPr lang="en-US" altLang="ja-JP" sz="1400" dirty="0"/>
          </a:p>
          <a:p>
            <a:r>
              <a:rPr lang="en-US" altLang="ja-JP" sz="1400" dirty="0"/>
              <a:t>Tokyo Metropolitan Univ. 	</a:t>
            </a:r>
            <a:r>
              <a:rPr lang="en-US" altLang="ja-JP" sz="1400" dirty="0" smtClean="0"/>
              <a:t>4</a:t>
            </a:r>
            <a:endParaRPr lang="en-US" altLang="ja-JP" sz="1400" dirty="0"/>
          </a:p>
          <a:p>
            <a:r>
              <a:rPr lang="en-US" altLang="ja-JP" sz="1400" dirty="0"/>
              <a:t>U-Tokyo </a:t>
            </a:r>
            <a:r>
              <a:rPr lang="en-US" altLang="ja-JP" sz="1400" dirty="0" smtClean="0"/>
              <a:t>			4</a:t>
            </a:r>
            <a:endParaRPr lang="en-US" altLang="ja-JP" sz="1400" dirty="0"/>
          </a:p>
          <a:p>
            <a:r>
              <a:rPr lang="en-US" altLang="ja-JP" sz="1400" dirty="0"/>
              <a:t>Nuclear Physics Consortium (NPC)	15</a:t>
            </a:r>
          </a:p>
        </p:txBody>
      </p:sp>
    </p:spTree>
    <p:extLst>
      <p:ext uri="{BB962C8B-B14F-4D97-AF65-F5344CB8AC3E}">
        <p14:creationId xmlns:p14="http://schemas.microsoft.com/office/powerpoint/2010/main" val="29794525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flyers-design.img.jugem.jp/20101026_670770.jpg"/>
          <p:cNvPicPr>
            <a:picLocks noChangeAspect="1" noChangeArrowheads="1"/>
          </p:cNvPicPr>
          <p:nvPr/>
        </p:nvPicPr>
        <p:blipFill rotWithShape="1">
          <a:blip r:embed="rId2">
            <a:extLst>
              <a:ext uri="{28A0092B-C50C-407E-A947-70E740481C1C}">
                <a14:useLocalDpi xmlns:a14="http://schemas.microsoft.com/office/drawing/2010/main" val="0"/>
              </a:ext>
            </a:extLst>
          </a:blip>
          <a:srcRect l="44578" t="43652"/>
          <a:stretch/>
        </p:blipFill>
        <p:spPr bwMode="auto">
          <a:xfrm>
            <a:off x="6876256" y="1772816"/>
            <a:ext cx="2111577" cy="1610157"/>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395536" y="332656"/>
            <a:ext cx="8229600" cy="785794"/>
          </a:xfrm>
        </p:spPr>
        <p:txBody>
          <a:bodyPr/>
          <a:lstStyle/>
          <a:p>
            <a:r>
              <a:rPr kumimoji="1" lang="en-US" altLang="ja-JP" dirty="0" smtClean="0"/>
              <a:t>Summary</a:t>
            </a:r>
            <a:endParaRPr kumimoji="1" lang="ja-JP" altLang="en-US" dirty="0"/>
          </a:p>
        </p:txBody>
      </p:sp>
      <p:sp>
        <p:nvSpPr>
          <p:cNvPr id="5" name="テキスト プレースホルダー 4"/>
          <p:cNvSpPr>
            <a:spLocks noGrp="1"/>
          </p:cNvSpPr>
          <p:nvPr>
            <p:ph type="body" idx="1"/>
          </p:nvPr>
        </p:nvSpPr>
        <p:spPr>
          <a:xfrm>
            <a:off x="395536" y="1196752"/>
            <a:ext cx="8229600" cy="5544616"/>
          </a:xfrm>
        </p:spPr>
        <p:txBody>
          <a:bodyPr>
            <a:normAutofit fontScale="92500"/>
          </a:bodyPr>
          <a:lstStyle/>
          <a:p>
            <a:r>
              <a:rPr kumimoji="1" lang="en-US" altLang="ja-JP" dirty="0" smtClean="0"/>
              <a:t>B-factory</a:t>
            </a:r>
            <a:r>
              <a:rPr lang="ja-JP" altLang="en-US" dirty="0"/>
              <a:t> </a:t>
            </a:r>
            <a:r>
              <a:rPr lang="en-US" altLang="ja-JP" dirty="0" smtClean="0"/>
              <a:t>has achieved good test of KM theory.</a:t>
            </a:r>
            <a:endParaRPr kumimoji="1" lang="en-US" altLang="ja-JP" dirty="0" smtClean="0"/>
          </a:p>
          <a:p>
            <a:r>
              <a:rPr kumimoji="1" lang="en-US" altLang="ja-JP" dirty="0" smtClean="0"/>
              <a:t>Indication of NP(?) is already seen. </a:t>
            </a:r>
            <a:r>
              <a:rPr kumimoji="1" lang="ja-JP" altLang="en-US" dirty="0" smtClean="0"/>
              <a:t> </a:t>
            </a:r>
            <a:endParaRPr kumimoji="1" lang="en-US" altLang="ja-JP" dirty="0" smtClean="0"/>
          </a:p>
          <a:p>
            <a:pPr marL="0" indent="0">
              <a:buNone/>
            </a:pPr>
            <a:r>
              <a:rPr lang="en-US" altLang="ja-JP" dirty="0"/>
              <a:t> </a:t>
            </a:r>
            <a:r>
              <a:rPr lang="en-US" altLang="ja-JP" dirty="0" smtClean="0"/>
              <a:t>   </a:t>
            </a:r>
            <a:r>
              <a:rPr kumimoji="1" lang="en-US" altLang="ja-JP" dirty="0" smtClean="0"/>
              <a:t>NP </a:t>
            </a:r>
            <a:r>
              <a:rPr lang="en-US" altLang="ja-JP" dirty="0" smtClean="0"/>
              <a:t>search is the main aim of </a:t>
            </a:r>
            <a:r>
              <a:rPr kumimoji="1" lang="en-US" altLang="ja-JP" dirty="0" smtClean="0"/>
              <a:t>Super B-factory.</a:t>
            </a:r>
          </a:p>
          <a:p>
            <a:endParaRPr kumimoji="1" lang="en-US" altLang="ja-JP" dirty="0" smtClean="0"/>
          </a:p>
          <a:p>
            <a:r>
              <a:rPr kumimoji="1" lang="en-US" altLang="ja-JP" dirty="0" smtClean="0"/>
              <a:t>SuperKEKB accelerator</a:t>
            </a:r>
            <a:r>
              <a:rPr lang="en-US" altLang="ja-JP" dirty="0" smtClean="0"/>
              <a:t>: x40 luminosity</a:t>
            </a:r>
            <a:endParaRPr kumimoji="1" lang="en-US" altLang="ja-JP" dirty="0" smtClean="0"/>
          </a:p>
          <a:p>
            <a:r>
              <a:rPr kumimoji="1" lang="en-US" altLang="ja-JP" dirty="0" smtClean="0"/>
              <a:t>Belle </a:t>
            </a:r>
            <a:r>
              <a:rPr kumimoji="1" lang="en-US" altLang="ja-JP" dirty="0" smtClean="0"/>
              <a:t>II detector: better performance and survives under x20 background environment</a:t>
            </a:r>
            <a:endParaRPr kumimoji="1" lang="en-US" altLang="ja-JP" dirty="0" smtClean="0"/>
          </a:p>
          <a:p>
            <a:r>
              <a:rPr kumimoji="1" lang="en-US" altLang="ja-JP" dirty="0" smtClean="0"/>
              <a:t>We have just start construction and start experiment in 2014.  </a:t>
            </a:r>
          </a:p>
          <a:p>
            <a:r>
              <a:rPr kumimoji="1" lang="ja-JP" altLang="en-US" dirty="0" smtClean="0"/>
              <a:t>参加</a:t>
            </a:r>
            <a:r>
              <a:rPr kumimoji="1" lang="ja-JP" altLang="en-US" dirty="0" smtClean="0"/>
              <a:t>してみようかなと思った人は是非ご一緒に</a:t>
            </a:r>
            <a:endParaRPr kumimoji="1" lang="en-US" altLang="ja-JP" dirty="0" smtClean="0"/>
          </a:p>
        </p:txBody>
      </p:sp>
      <p:sp>
        <p:nvSpPr>
          <p:cNvPr id="4" name="テキスト ボックス 3"/>
          <p:cNvSpPr txBox="1"/>
          <p:nvPr/>
        </p:nvSpPr>
        <p:spPr>
          <a:xfrm>
            <a:off x="8510583" y="2924944"/>
            <a:ext cx="611560" cy="369332"/>
          </a:xfrm>
          <a:prstGeom prst="rect">
            <a:avLst/>
          </a:prstGeom>
          <a:noFill/>
        </p:spPr>
        <p:txBody>
          <a:bodyPr wrap="square" rtlCol="0">
            <a:spAutoFit/>
          </a:bodyPr>
          <a:lstStyle/>
          <a:p>
            <a:r>
              <a:rPr kumimoji="1" lang="en-US" altLang="ja-JP" dirty="0" smtClean="0"/>
              <a:t>NP</a:t>
            </a:r>
            <a:endParaRPr kumimoji="1" lang="ja-JP" altLang="en-US" dirty="0"/>
          </a:p>
        </p:txBody>
      </p:sp>
    </p:spTree>
    <p:extLst>
      <p:ext uri="{BB962C8B-B14F-4D97-AF65-F5344CB8AC3E}">
        <p14:creationId xmlns:p14="http://schemas.microsoft.com/office/powerpoint/2010/main" val="371294525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idx="1"/>
          </p:nvPr>
        </p:nvSpPr>
        <p:spPr/>
        <p:txBody>
          <a:bodyPr/>
          <a:lstStyle/>
          <a:p>
            <a:endParaRPr kumimoji="1" lang="ja-JP" altLang="en-US"/>
          </a:p>
        </p:txBody>
      </p:sp>
      <p:sp>
        <p:nvSpPr>
          <p:cNvPr id="3" name="タイトル 2"/>
          <p:cNvSpPr>
            <a:spLocks noGrp="1"/>
          </p:cNvSpPr>
          <p:nvPr>
            <p:ph type="title"/>
          </p:nvPr>
        </p:nvSpPr>
        <p:spPr/>
        <p:txBody>
          <a:bodyPr/>
          <a:lstStyle/>
          <a:p>
            <a:endParaRPr kumimoji="1" lang="ja-JP" altLang="en-US"/>
          </a:p>
        </p:txBody>
      </p:sp>
      <p:pic>
        <p:nvPicPr>
          <p:cNvPr id="4" name="Picture 2" descr="http://belle.kek.jp/secured2/secretary/photos/20110120/P1150860.JPG"/>
          <p:cNvPicPr>
            <a:picLocks noChangeAspect="1" noChangeArrowheads="1"/>
          </p:cNvPicPr>
          <p:nvPr/>
        </p:nvPicPr>
        <p:blipFill>
          <a:blip r:embed="rId2" cstate="print"/>
          <a:srcRect/>
          <a:stretch>
            <a:fillRect/>
          </a:stretch>
        </p:blipFill>
        <p:spPr bwMode="auto">
          <a:xfrm>
            <a:off x="-58420" y="-36576"/>
            <a:ext cx="9202420" cy="6901815"/>
          </a:xfrm>
          <a:prstGeom prst="rect">
            <a:avLst/>
          </a:prstGeom>
          <a:noFill/>
        </p:spPr>
      </p:pic>
      <p:sp>
        <p:nvSpPr>
          <p:cNvPr id="5" name="テキスト ボックス 4"/>
          <p:cNvSpPr txBox="1"/>
          <p:nvPr/>
        </p:nvSpPr>
        <p:spPr>
          <a:xfrm>
            <a:off x="1907704" y="5764706"/>
            <a:ext cx="4968552" cy="1107996"/>
          </a:xfrm>
          <a:prstGeom prst="rect">
            <a:avLst/>
          </a:prstGeom>
          <a:solidFill>
            <a:srgbClr val="FFFFFF">
              <a:alpha val="50196"/>
            </a:srgbClr>
          </a:solidFill>
        </p:spPr>
        <p:txBody>
          <a:bodyPr wrap="square" rtlCol="0">
            <a:spAutoFit/>
          </a:bodyPr>
          <a:lstStyle/>
          <a:p>
            <a:pPr algn="ctr"/>
            <a:r>
              <a:rPr kumimoji="1" lang="en-US" altLang="ja-JP" sz="6600" dirty="0" smtClean="0"/>
              <a:t>Thank you !!</a:t>
            </a:r>
            <a:endParaRPr kumimoji="1" lang="ja-JP" altLang="en-US" sz="6600" dirty="0"/>
          </a:p>
        </p:txBody>
      </p:sp>
      <p:pic>
        <p:nvPicPr>
          <p:cNvPr id="6" name="Picture 2" descr="http://image.blog.livedoor.jp/lego_octan/imgs/8/f/8fdefe1e.gif"/>
          <p:cNvPicPr>
            <a:picLocks noChangeAspect="1" noChangeArrowheads="1"/>
          </p:cNvPicPr>
          <p:nvPr/>
        </p:nvPicPr>
        <p:blipFill>
          <a:blip r:embed="rId3" cstate="print"/>
          <a:srcRect/>
          <a:stretch>
            <a:fillRect/>
          </a:stretch>
        </p:blipFill>
        <p:spPr bwMode="auto">
          <a:xfrm>
            <a:off x="7318739" y="553022"/>
            <a:ext cx="886034" cy="886034"/>
          </a:xfrm>
          <a:prstGeom prst="rect">
            <a:avLst/>
          </a:prstGeom>
          <a:noFill/>
        </p:spPr>
      </p:pic>
    </p:spTree>
    <p:extLst>
      <p:ext uri="{BB962C8B-B14F-4D97-AF65-F5344CB8AC3E}">
        <p14:creationId xmlns:p14="http://schemas.microsoft.com/office/powerpoint/2010/main" val="83793731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Backup: physics at Belle-II</a:t>
            </a:r>
            <a:endParaRPr kumimoji="1" lang="ja-JP" altLang="en-US" dirty="0"/>
          </a:p>
        </p:txBody>
      </p:sp>
      <p:sp>
        <p:nvSpPr>
          <p:cNvPr id="4" name="サブタイトル 3"/>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29070713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14338"/>
            <a:ext cx="8039100"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61354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414338"/>
            <a:ext cx="8039100"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601910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414338"/>
            <a:ext cx="8039100"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2225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p:txBody>
          <a:bodyPr/>
          <a:lstStyle/>
          <a:p>
            <a:r>
              <a:rPr lang="en-US" altLang="ja-JP" dirty="0"/>
              <a:t>KEKB tunnel tour: Arc </a:t>
            </a:r>
            <a:r>
              <a:rPr lang="en-US" altLang="ja-JP" dirty="0" smtClean="0"/>
              <a:t>Section</a:t>
            </a:r>
            <a:endParaRPr lang="ja-JP" altLang="en-US" dirty="0" smtClean="0"/>
          </a:p>
        </p:txBody>
      </p:sp>
      <p:pic>
        <p:nvPicPr>
          <p:cNvPr id="52227" name="図 2"/>
          <p:cNvPicPr>
            <a:picLocks noChangeAspect="1"/>
          </p:cNvPicPr>
          <p:nvPr/>
        </p:nvPicPr>
        <p:blipFill>
          <a:blip r:embed="rId2" cstate="print"/>
          <a:srcRect/>
          <a:stretch>
            <a:fillRect/>
          </a:stretch>
        </p:blipFill>
        <p:spPr bwMode="auto">
          <a:xfrm>
            <a:off x="1041400" y="1470025"/>
            <a:ext cx="6604000" cy="5524500"/>
          </a:xfrm>
          <a:prstGeom prst="rect">
            <a:avLst/>
          </a:prstGeom>
          <a:noFill/>
          <a:ln w="9525">
            <a:noFill/>
            <a:miter lim="800000"/>
            <a:headEnd/>
            <a:tailEnd/>
          </a:ln>
        </p:spPr>
      </p:pic>
      <p:pic>
        <p:nvPicPr>
          <p:cNvPr id="52228" name="Picture 11" descr="ringanimation2S"/>
          <p:cNvPicPr>
            <a:picLocks noChangeAspect="1" noChangeArrowheads="1"/>
          </p:cNvPicPr>
          <p:nvPr/>
        </p:nvPicPr>
        <p:blipFill>
          <a:blip r:embed="rId3" cstate="print"/>
          <a:srcRect/>
          <a:stretch>
            <a:fillRect/>
          </a:stretch>
        </p:blipFill>
        <p:spPr bwMode="auto">
          <a:xfrm>
            <a:off x="7092280" y="1556792"/>
            <a:ext cx="1800225" cy="2152650"/>
          </a:xfrm>
          <a:prstGeom prst="rect">
            <a:avLst/>
          </a:prstGeom>
          <a:noFill/>
          <a:ln w="9525">
            <a:noFill/>
            <a:miter lim="800000"/>
            <a:headEnd/>
            <a:tailEnd/>
          </a:ln>
        </p:spPr>
      </p:pic>
      <p:sp>
        <p:nvSpPr>
          <p:cNvPr id="52229" name="Oval 12"/>
          <p:cNvSpPr>
            <a:spLocks noChangeArrowheads="1"/>
          </p:cNvSpPr>
          <p:nvPr/>
        </p:nvSpPr>
        <p:spPr bwMode="auto">
          <a:xfrm>
            <a:off x="8533685" y="1917700"/>
            <a:ext cx="368300" cy="366713"/>
          </a:xfrm>
          <a:prstGeom prst="ellipse">
            <a:avLst/>
          </a:prstGeom>
          <a:noFill/>
          <a:ln w="28575">
            <a:solidFill>
              <a:srgbClr val="FF0080"/>
            </a:solidFill>
            <a:round/>
            <a:headEnd/>
            <a:tailEnd/>
          </a:ln>
        </p:spPr>
        <p:txBody>
          <a:bodyPr wrap="none" anchor="ctr"/>
          <a:lstStyle/>
          <a:p>
            <a:endParaRPr lang="ja-JP" altLang="en-US"/>
          </a:p>
        </p:txBody>
      </p:sp>
      <p:sp>
        <p:nvSpPr>
          <p:cNvPr id="14" name="Line 7"/>
          <p:cNvSpPr>
            <a:spLocks noChangeShapeType="1"/>
          </p:cNvSpPr>
          <p:nvPr/>
        </p:nvSpPr>
        <p:spPr bwMode="auto">
          <a:xfrm flipV="1">
            <a:off x="3995936" y="4149079"/>
            <a:ext cx="144016" cy="1169987"/>
          </a:xfrm>
          <a:prstGeom prst="line">
            <a:avLst/>
          </a:prstGeom>
          <a:noFill/>
          <a:ln w="38100">
            <a:solidFill>
              <a:srgbClr val="00FFFF"/>
            </a:solidFill>
            <a:round/>
            <a:headEnd/>
            <a:tailEnd type="triangle" w="med" len="med"/>
          </a:ln>
        </p:spPr>
        <p:txBody>
          <a:bodyPr wrap="none" anchor="ctr"/>
          <a:lstStyle/>
          <a:p>
            <a:endParaRPr lang="ja-JP" altLang="en-US"/>
          </a:p>
        </p:txBody>
      </p:sp>
      <p:sp>
        <p:nvSpPr>
          <p:cNvPr id="16" name="Line 8"/>
          <p:cNvSpPr>
            <a:spLocks noChangeShapeType="1"/>
          </p:cNvSpPr>
          <p:nvPr/>
        </p:nvSpPr>
        <p:spPr bwMode="auto">
          <a:xfrm>
            <a:off x="5646290" y="3861048"/>
            <a:ext cx="725909" cy="1440160"/>
          </a:xfrm>
          <a:prstGeom prst="line">
            <a:avLst/>
          </a:prstGeom>
          <a:noFill/>
          <a:ln w="38100">
            <a:solidFill>
              <a:srgbClr val="FF61B0"/>
            </a:solidFill>
            <a:round/>
            <a:headEnd/>
            <a:tailEnd type="stealth" w="lg" len="lg"/>
          </a:ln>
        </p:spPr>
        <p:txBody>
          <a:bodyPr wrap="none" anchor="ctr"/>
          <a:lstStyle/>
          <a:p>
            <a:endParaRPr lang="ja-JP" altLang="en-US"/>
          </a:p>
        </p:txBody>
      </p:sp>
      <p:sp>
        <p:nvSpPr>
          <p:cNvPr id="17" name="Text Box 10"/>
          <p:cNvSpPr txBox="1">
            <a:spLocks noChangeArrowheads="1"/>
          </p:cNvSpPr>
          <p:nvPr/>
        </p:nvSpPr>
        <p:spPr bwMode="auto">
          <a:xfrm>
            <a:off x="6300192" y="5445224"/>
            <a:ext cx="504055" cy="46166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altLang="ja-JP" sz="2400" dirty="0" smtClean="0">
                <a:solidFill>
                  <a:schemeClr val="tx1"/>
                </a:solidFill>
                <a:latin typeface="Calibri" pitchFamily="-112" charset="0"/>
              </a:rPr>
              <a:t>e</a:t>
            </a:r>
            <a:r>
              <a:rPr lang="en-US" altLang="ja-JP" sz="2400" baseline="30000" dirty="0" smtClean="0">
                <a:solidFill>
                  <a:schemeClr val="tx1"/>
                </a:solidFill>
                <a:latin typeface="Calibri" pitchFamily="-112" charset="0"/>
              </a:rPr>
              <a:t>+</a:t>
            </a:r>
            <a:endParaRPr lang="en-US" altLang="ja-JP" sz="2400" dirty="0">
              <a:solidFill>
                <a:schemeClr val="tx1"/>
              </a:solidFill>
              <a:latin typeface="Calibri" pitchFamily="-112" charset="0"/>
            </a:endParaRPr>
          </a:p>
        </p:txBody>
      </p:sp>
      <p:sp>
        <p:nvSpPr>
          <p:cNvPr id="18" name="Text Box 10"/>
          <p:cNvSpPr txBox="1">
            <a:spLocks noChangeArrowheads="1"/>
          </p:cNvSpPr>
          <p:nvPr/>
        </p:nvSpPr>
        <p:spPr bwMode="auto">
          <a:xfrm>
            <a:off x="3743846" y="5443636"/>
            <a:ext cx="504055" cy="46166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altLang="ja-JP" sz="2400" dirty="0" smtClean="0">
                <a:solidFill>
                  <a:schemeClr val="tx1"/>
                </a:solidFill>
                <a:latin typeface="Calibri" pitchFamily="-112" charset="0"/>
              </a:rPr>
              <a:t>e</a:t>
            </a:r>
            <a:r>
              <a:rPr lang="en-US" altLang="ja-JP" sz="2400" baseline="30000" dirty="0" smtClean="0">
                <a:solidFill>
                  <a:schemeClr val="tx1"/>
                </a:solidFill>
                <a:latin typeface="Calibri" pitchFamily="-112" charset="0"/>
              </a:rPr>
              <a:t>-</a:t>
            </a:r>
            <a:endParaRPr lang="en-US" altLang="ja-JP" sz="2400" baseline="30000" dirty="0">
              <a:solidFill>
                <a:schemeClr val="tx1"/>
              </a:solidFill>
              <a:latin typeface="Calibri" pitchFamily="-112" charset="0"/>
            </a:endParaRPr>
          </a:p>
        </p:txBody>
      </p:sp>
      <p:sp>
        <p:nvSpPr>
          <p:cNvPr id="2" name="テキスト ボックス 1"/>
          <p:cNvSpPr txBox="1"/>
          <p:nvPr/>
        </p:nvSpPr>
        <p:spPr>
          <a:xfrm>
            <a:off x="6948264" y="5934670"/>
            <a:ext cx="2016224"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ltLang="ja-JP" dirty="0" smtClean="0"/>
              <a:t>Actually, this is a arc section after e</a:t>
            </a:r>
            <a:r>
              <a:rPr lang="en-US" altLang="ja-JP" baseline="30000" dirty="0" smtClean="0"/>
              <a:t>-</a:t>
            </a:r>
          </a:p>
          <a:p>
            <a:r>
              <a:rPr lang="en-US" altLang="ja-JP" dirty="0" smtClean="0"/>
              <a:t>r</a:t>
            </a:r>
            <a:r>
              <a:rPr kumimoji="1" lang="en-US" altLang="ja-JP" dirty="0" smtClean="0"/>
              <a:t>eaches Belle</a:t>
            </a:r>
            <a:endParaRPr kumimoji="1" lang="ja-JP" altLang="en-US" dirty="0"/>
          </a:p>
        </p:txBody>
      </p:sp>
    </p:spTree>
    <p:extLst>
      <p:ext uri="{BB962C8B-B14F-4D97-AF65-F5344CB8AC3E}">
        <p14:creationId xmlns:p14="http://schemas.microsoft.com/office/powerpoint/2010/main" val="35455742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414338"/>
            <a:ext cx="8039100"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750028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414338"/>
            <a:ext cx="8039100"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009263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414338"/>
            <a:ext cx="8039100"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35680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414338"/>
            <a:ext cx="8039100"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56294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414338"/>
            <a:ext cx="8039100"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5309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414338"/>
            <a:ext cx="8039100"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753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414338"/>
            <a:ext cx="8039100"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975578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1143000"/>
          </a:xfrm>
        </p:spPr>
        <p:txBody>
          <a:bodyPr/>
          <a:lstStyle/>
          <a:p>
            <a:r>
              <a:rPr kumimoji="1" lang="en-US" altLang="ja-JP" dirty="0" smtClean="0"/>
              <a:t>Physics sensitivity at Belle-II</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49" y="953344"/>
            <a:ext cx="8949244"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7426804" y="6237312"/>
            <a:ext cx="1728192" cy="369332"/>
          </a:xfrm>
          <a:prstGeom prst="rect">
            <a:avLst/>
          </a:prstGeom>
          <a:noFill/>
        </p:spPr>
        <p:txBody>
          <a:bodyPr wrap="square" rtlCol="0">
            <a:spAutoFit/>
          </a:bodyPr>
          <a:lstStyle/>
          <a:p>
            <a:r>
              <a:rPr kumimoji="1" lang="en-US" altLang="ja-JP" dirty="0" smtClean="0"/>
              <a:t>Belle-II TDR</a:t>
            </a:r>
            <a:endParaRPr kumimoji="1" lang="ja-JP" altLang="en-US" dirty="0"/>
          </a:p>
        </p:txBody>
      </p:sp>
    </p:spTree>
    <p:extLst>
      <p:ext uri="{BB962C8B-B14F-4D97-AF65-F5344CB8AC3E}">
        <p14:creationId xmlns:p14="http://schemas.microsoft.com/office/powerpoint/2010/main" val="144013401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Physics sensitivity at Belle-II</a:t>
            </a:r>
            <a:endParaRPr kumimoji="1" lang="ja-JP" altLang="en-US" dirty="0"/>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348880"/>
            <a:ext cx="8681281" cy="3807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813066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dirty="0" smtClean="0"/>
              <a:t>Backup: SuperKEKB</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4311563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1438</TotalTime>
  <Words>5510</Words>
  <Application>Microsoft Office PowerPoint</Application>
  <PresentationFormat>画面に合わせる (4:3)</PresentationFormat>
  <Paragraphs>1297</Paragraphs>
  <Slides>101</Slides>
  <Notes>45</Notes>
  <HiddenSlides>0</HiddenSlides>
  <MMClips>0</MMClips>
  <ScaleCrop>false</ScaleCrop>
  <HeadingPairs>
    <vt:vector size="6" baseType="variant">
      <vt:variant>
        <vt:lpstr>テーマ</vt:lpstr>
      </vt:variant>
      <vt:variant>
        <vt:i4>1</vt:i4>
      </vt:variant>
      <vt:variant>
        <vt:lpstr>埋め込まれた OLE サーバー</vt:lpstr>
      </vt:variant>
      <vt:variant>
        <vt:i4>5</vt:i4>
      </vt:variant>
      <vt:variant>
        <vt:lpstr>スライド タイトル</vt:lpstr>
      </vt:variant>
      <vt:variant>
        <vt:i4>101</vt:i4>
      </vt:variant>
    </vt:vector>
  </HeadingPairs>
  <TitlesOfParts>
    <vt:vector size="107" baseType="lpstr">
      <vt:lpstr>Office テーマ</vt:lpstr>
      <vt:lpstr>数式</vt:lpstr>
      <vt:lpstr>Equation</vt:lpstr>
      <vt:lpstr>Microsoft Equation 3.0</vt:lpstr>
      <vt:lpstr>CorelDRAW</vt:lpstr>
      <vt:lpstr>Microsoft 数式</vt:lpstr>
      <vt:lpstr>Status of SuperKEKB/Belle-II project</vt:lpstr>
      <vt:lpstr>KEK and KEKB</vt:lpstr>
      <vt:lpstr>PowerPoint プレゼンテーション</vt:lpstr>
      <vt:lpstr>KEKB tunnel tour: Electron gun</vt:lpstr>
      <vt:lpstr>KEKB tunnel tour: Positron source</vt:lpstr>
      <vt:lpstr>KEKB tunnel tour: LINAC（Injector）</vt:lpstr>
      <vt:lpstr>KEKB tunnel tour: Beam Transport Line</vt:lpstr>
      <vt:lpstr>KEKB tunnel tour: Into the Main Ring</vt:lpstr>
      <vt:lpstr>KEKB tunnel tour: Arc Section</vt:lpstr>
      <vt:lpstr>KEKB tunnel tour: Interaction Region</vt:lpstr>
      <vt:lpstr>PowerPoint プレゼンテーション</vt:lpstr>
      <vt:lpstr>Important features of Belle detector</vt:lpstr>
      <vt:lpstr>Why Do We Need an Asymmetric Collider?</vt:lpstr>
      <vt:lpstr>“Golden mode”: BJ/y Ks0</vt:lpstr>
      <vt:lpstr>B0 B ̅0 mixing</vt:lpstr>
      <vt:lpstr>Time-dependent CP asymmetry</vt:lpstr>
      <vt:lpstr>Δt = tJ/yKs - ttag</vt:lpstr>
      <vt:lpstr>Event Display of B0J/yKS</vt:lpstr>
      <vt:lpstr>Event Display of B0J/yKS</vt:lpstr>
      <vt:lpstr>Event Display of B0J/yK0(*)</vt:lpstr>
      <vt:lpstr>First Observation: CPV in B</vt:lpstr>
      <vt:lpstr>Latest measurement of sin2f1</vt:lpstr>
      <vt:lpstr>Physics results achieved by Belle</vt:lpstr>
      <vt:lpstr>The last beam abort of KEKB on June 30, 2010</vt:lpstr>
      <vt:lpstr>PowerPoint プレゼンテーション</vt:lpstr>
      <vt:lpstr>PowerPoint プレゼンテーション</vt:lpstr>
      <vt:lpstr>Energy Frontier and Luminosity Frontier</vt:lpstr>
      <vt:lpstr>Flavor Physics: sensitivity to each NP model</vt:lpstr>
      <vt:lpstr>Physics topic @ Belle-II</vt:lpstr>
      <vt:lpstr>Features of Belle II detector@SuperKEKB </vt:lpstr>
      <vt:lpstr>NP indication(?) seen with Belle-I</vt:lpstr>
      <vt:lpstr>sin2f1 in bsqq:</vt:lpstr>
      <vt:lpstr>sin2f1 in bsqq</vt:lpstr>
      <vt:lpstr>Anomaly in 2003 and now</vt:lpstr>
      <vt:lpstr>ACP in bs transition @Belle-II</vt:lpstr>
      <vt:lpstr>SuperKEKB</vt:lpstr>
      <vt:lpstr>SuperKEKB Luminosity Target</vt:lpstr>
      <vt:lpstr>Accelerator upgrade</vt:lpstr>
      <vt:lpstr>Dilemma in Straightforward Upgrade</vt:lpstr>
      <vt:lpstr>Collision Scheme</vt:lpstr>
      <vt:lpstr>Machine Design Parameters</vt:lpstr>
      <vt:lpstr>What’s new at SuperKEKB</vt:lpstr>
      <vt:lpstr>Major Items to Upgrade</vt:lpstr>
      <vt:lpstr>Removal of ring magnets</vt:lpstr>
      <vt:lpstr>Belle-II detector</vt:lpstr>
      <vt:lpstr>Belle-I disassembly has finished</vt:lpstr>
      <vt:lpstr>Belle II Detector</vt:lpstr>
      <vt:lpstr>Detector upgrade</vt:lpstr>
      <vt:lpstr>Detector upgrade</vt:lpstr>
      <vt:lpstr>Detector upgrade</vt:lpstr>
      <vt:lpstr>Detector upgrade</vt:lpstr>
      <vt:lpstr>Detector upgrade</vt:lpstr>
      <vt:lpstr>Detector upgrade</vt:lpstr>
      <vt:lpstr>Belle-II vertex detector</vt:lpstr>
      <vt:lpstr>Belle-II Particle Identification System</vt:lpstr>
      <vt:lpstr>Interaction Region Design and Beam Background</vt:lpstr>
      <vt:lpstr>Final focusing magnets</vt:lpstr>
      <vt:lpstr>Interaction region design</vt:lpstr>
      <vt:lpstr>PXD cables &amp; pipes</vt:lpstr>
      <vt:lpstr>PowerPoint プレゼンテーション</vt:lpstr>
      <vt:lpstr>Beam pipe mock up for cooling test </vt:lpstr>
      <vt:lpstr>Cooling test</vt:lpstr>
      <vt:lpstr>Beam background</vt:lpstr>
      <vt:lpstr>Background sources  ~1. Scattered beam particles~ </vt:lpstr>
      <vt:lpstr>Touschek/Beam-gas background</vt:lpstr>
      <vt:lpstr>Countermeasure: Collimators</vt:lpstr>
      <vt:lpstr>Countermeasure: Heavy-metal shield</vt:lpstr>
      <vt:lpstr>Loss position of  LER Touschek background</vt:lpstr>
      <vt:lpstr>LER Touschek full simulation</vt:lpstr>
      <vt:lpstr>Simulated background hits on PXD</vt:lpstr>
      <vt:lpstr>b</vt:lpstr>
      <vt:lpstr>Background sources  ~2. Synchrotron radiation~</vt:lpstr>
      <vt:lpstr>“Ridge” structure</vt:lpstr>
      <vt:lpstr>Background sources (cntd.) ~3. Luminosity dependent~</vt:lpstr>
      <vt:lpstr>Radiative Bhabha</vt:lpstr>
      <vt:lpstr>Radiative Bhabha @Belle (photon g neutrons)</vt:lpstr>
      <vt:lpstr>Polyethylene neutron shield at Belle</vt:lpstr>
      <vt:lpstr>Additional neutron shield  around radiative Bhabha photon dump</vt:lpstr>
      <vt:lpstr>Schedule, collaboration</vt:lpstr>
      <vt:lpstr>Main Ring construction schedule</vt:lpstr>
      <vt:lpstr>Belle II Construction Schedule</vt:lpstr>
      <vt:lpstr>Belle II Collaboration</vt:lpstr>
      <vt:lpstr>Belle II Japan</vt:lpstr>
      <vt:lpstr>Summary</vt:lpstr>
      <vt:lpstr>PowerPoint プレゼンテーション</vt:lpstr>
      <vt:lpstr>Backup: physics at Belle-II</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Physics sensitivity at Belle-II</vt:lpstr>
      <vt:lpstr>Physics sensitivity at Belle-II</vt:lpstr>
      <vt:lpstr>Backup: SuperKEKB</vt:lpstr>
      <vt:lpstr>Luminosity</vt:lpstr>
      <vt:lpstr>ルミノシティには限界があって ビーム・ビームで決まっている?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nakayama</dc:creator>
  <cp:lastModifiedBy>nakayama</cp:lastModifiedBy>
  <cp:revision>299</cp:revision>
  <dcterms:created xsi:type="dcterms:W3CDTF">2011-07-12T06:16:40Z</dcterms:created>
  <dcterms:modified xsi:type="dcterms:W3CDTF">2011-07-13T06:16:04Z</dcterms:modified>
</cp:coreProperties>
</file>