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2"/>
  </p:notesMasterIdLst>
  <p:sldIdLst>
    <p:sldId id="939" r:id="rId2"/>
    <p:sldId id="1032" r:id="rId3"/>
    <p:sldId id="967" r:id="rId4"/>
    <p:sldId id="1026" r:id="rId5"/>
    <p:sldId id="1027" r:id="rId6"/>
    <p:sldId id="1030" r:id="rId7"/>
    <p:sldId id="1031" r:id="rId8"/>
    <p:sldId id="1029" r:id="rId9"/>
    <p:sldId id="989" r:id="rId10"/>
    <p:sldId id="1007" r:id="rId11"/>
    <p:sldId id="1008" r:id="rId12"/>
    <p:sldId id="990" r:id="rId13"/>
    <p:sldId id="1013" r:id="rId14"/>
    <p:sldId id="1033" r:id="rId15"/>
    <p:sldId id="991" r:id="rId16"/>
    <p:sldId id="940" r:id="rId17"/>
    <p:sldId id="1009" r:id="rId18"/>
    <p:sldId id="992" r:id="rId19"/>
    <p:sldId id="1019" r:id="rId20"/>
    <p:sldId id="1011" r:id="rId21"/>
    <p:sldId id="1012" r:id="rId22"/>
    <p:sldId id="993" r:id="rId23"/>
    <p:sldId id="954" r:id="rId24"/>
    <p:sldId id="994" r:id="rId25"/>
    <p:sldId id="995" r:id="rId26"/>
    <p:sldId id="997" r:id="rId27"/>
    <p:sldId id="998" r:id="rId28"/>
    <p:sldId id="999" r:id="rId29"/>
    <p:sldId id="1000" r:id="rId30"/>
    <p:sldId id="1001" r:id="rId31"/>
    <p:sldId id="1022" r:id="rId32"/>
    <p:sldId id="1021" r:id="rId33"/>
    <p:sldId id="1024" r:id="rId34"/>
    <p:sldId id="1015" r:id="rId35"/>
    <p:sldId id="1003" r:id="rId36"/>
    <p:sldId id="1004" r:id="rId37"/>
    <p:sldId id="1005" r:id="rId38"/>
    <p:sldId id="1006" r:id="rId39"/>
    <p:sldId id="963" r:id="rId40"/>
    <p:sldId id="941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45FF"/>
    <a:srgbClr val="29FBFF"/>
    <a:srgbClr val="F608FA"/>
    <a:srgbClr val="D7A000"/>
    <a:srgbClr val="00A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84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3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D38B0-A016-F042-99C7-4B66CD6AF239}" type="datetimeFigureOut">
              <a:rPr kumimoji="1" lang="ja-JP" altLang="en-US" smtClean="0"/>
              <a:t>2025/10/21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56491-C5A6-9B48-85A1-AAF884DE0C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8610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9C145-5760-A343-A314-B5AAAB8F005D}" type="datetimeFigureOut">
              <a:rPr kumimoji="1" lang="ja-JP" altLang="en-US" smtClean="0"/>
              <a:t>2025/10/21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954BB-C818-CE4F-9B7B-82413BCE5C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2224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9C145-5760-A343-A314-B5AAAB8F005D}" type="datetimeFigureOut">
              <a:rPr kumimoji="1" lang="ja-JP" altLang="en-US" smtClean="0"/>
              <a:t>2025/10/21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954BB-C818-CE4F-9B7B-82413BCE5C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6928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9C145-5760-A343-A314-B5AAAB8F005D}" type="datetimeFigureOut">
              <a:rPr kumimoji="1" lang="ja-JP" altLang="en-US" smtClean="0"/>
              <a:t>2025/10/21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954BB-C818-CE4F-9B7B-82413BCE5C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9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9C145-5760-A343-A314-B5AAAB8F005D}" type="datetimeFigureOut">
              <a:rPr kumimoji="1" lang="ja-JP" altLang="en-US" smtClean="0"/>
              <a:t>2025/10/21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954BB-C818-CE4F-9B7B-82413BCE5C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3110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9C145-5760-A343-A314-B5AAAB8F005D}" type="datetimeFigureOut">
              <a:rPr kumimoji="1" lang="ja-JP" altLang="en-US" smtClean="0"/>
              <a:t>2025/10/21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954BB-C818-CE4F-9B7B-82413BCE5C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7434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9C145-5760-A343-A314-B5AAAB8F005D}" type="datetimeFigureOut">
              <a:rPr kumimoji="1" lang="ja-JP" altLang="en-US" smtClean="0"/>
              <a:t>2025/10/21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954BB-C818-CE4F-9B7B-82413BCE5C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415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9C145-5760-A343-A314-B5AAAB8F005D}" type="datetimeFigureOut">
              <a:rPr kumimoji="1" lang="ja-JP" altLang="en-US" smtClean="0"/>
              <a:t>2025/10/21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954BB-C818-CE4F-9B7B-82413BCE5C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3743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9C145-5760-A343-A314-B5AAAB8F005D}" type="datetimeFigureOut">
              <a:rPr kumimoji="1" lang="ja-JP" altLang="en-US" smtClean="0"/>
              <a:t>2025/10/21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954BB-C818-CE4F-9B7B-82413BCE5C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2709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9C145-5760-A343-A314-B5AAAB8F005D}" type="datetimeFigureOut">
              <a:rPr kumimoji="1" lang="ja-JP" altLang="en-US" smtClean="0"/>
              <a:t>2025/10/21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954BB-C818-CE4F-9B7B-82413BCE5C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8332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9C145-5760-A343-A314-B5AAAB8F005D}" type="datetimeFigureOut">
              <a:rPr kumimoji="1" lang="ja-JP" altLang="en-US" smtClean="0"/>
              <a:t>2025/10/21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954BB-C818-CE4F-9B7B-82413BCE5C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872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9C145-5760-A343-A314-B5AAAB8F005D}" type="datetimeFigureOut">
              <a:rPr kumimoji="1" lang="ja-JP" altLang="en-US" smtClean="0"/>
              <a:t>2025/10/21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954BB-C818-CE4F-9B7B-82413BCE5C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427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9C145-5760-A343-A314-B5AAAB8F005D}" type="datetimeFigureOut">
              <a:rPr kumimoji="1" lang="ja-JP" altLang="en-US" smtClean="0"/>
              <a:t>2025/10/21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954BB-C818-CE4F-9B7B-82413BCE5C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896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emf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em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emf"/><Relationship Id="rId9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6" Type="http://schemas.openxmlformats.org/officeDocument/2006/relationships/hyperlink" Target="https://kotobank.jp/word/%E5%A4%89%E5%BD%A2-626165" TargetMode="External"/><Relationship Id="rId5" Type="http://schemas.openxmlformats.org/officeDocument/2006/relationships/hyperlink" Target="https://kotobank.jp/word/%E7%89%A9%E8%B3%AA-125155" TargetMode="External"/><Relationship Id="rId4" Type="http://schemas.openxmlformats.org/officeDocument/2006/relationships/hyperlink" Target="https://kotobank.jp/word/%E5%BF%9C%E5%8A%9B-38935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12" Type="http://schemas.openxmlformats.org/officeDocument/2006/relationships/image" Target="../media/image48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emf"/><Relationship Id="rId11" Type="http://schemas.openxmlformats.org/officeDocument/2006/relationships/image" Target="../media/image47.emf"/><Relationship Id="rId5" Type="http://schemas.openxmlformats.org/officeDocument/2006/relationships/image" Target="../media/image41.emf"/><Relationship Id="rId10" Type="http://schemas.openxmlformats.org/officeDocument/2006/relationships/image" Target="../media/image46.emf"/><Relationship Id="rId4" Type="http://schemas.openxmlformats.org/officeDocument/2006/relationships/image" Target="../media/image40.emf"/><Relationship Id="rId9" Type="http://schemas.openxmlformats.org/officeDocument/2006/relationships/image" Target="../media/image4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5.emf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6" Type="http://schemas.openxmlformats.org/officeDocument/2006/relationships/image" Target="../media/image54.emf"/><Relationship Id="rId11" Type="http://schemas.openxmlformats.org/officeDocument/2006/relationships/image" Target="../media/image58.emf"/><Relationship Id="rId5" Type="http://schemas.openxmlformats.org/officeDocument/2006/relationships/image" Target="../media/image53.emf"/><Relationship Id="rId10" Type="http://schemas.openxmlformats.org/officeDocument/2006/relationships/image" Target="../media/image57.emf"/><Relationship Id="rId4" Type="http://schemas.openxmlformats.org/officeDocument/2006/relationships/image" Target="../media/image52.emf"/><Relationship Id="rId9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3.e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2.emf"/><Relationship Id="rId5" Type="http://schemas.openxmlformats.org/officeDocument/2006/relationships/image" Target="../media/image61.png"/><Relationship Id="rId4" Type="http://schemas.openxmlformats.org/officeDocument/2006/relationships/image" Target="../media/image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78.gif"/><Relationship Id="rId3" Type="http://schemas.openxmlformats.org/officeDocument/2006/relationships/video" Target="NULL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72.em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png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.emf"/><Relationship Id="rId4" Type="http://schemas.microsoft.com/office/2007/relationships/media" Target="../media/media2.mov"/><Relationship Id="rId9" Type="http://schemas.openxmlformats.org/officeDocument/2006/relationships/image" Target="../media/image52.emf"/><Relationship Id="rId14" Type="http://schemas.openxmlformats.org/officeDocument/2006/relationships/image" Target="../media/image2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C4D3FF-485D-7020-CABA-A19578313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6BD89D3-2BBB-75EA-8D06-7E69E79DB39E}"/>
              </a:ext>
            </a:extLst>
          </p:cNvPr>
          <p:cNvSpPr txBox="1"/>
          <p:nvPr/>
        </p:nvSpPr>
        <p:spPr>
          <a:xfrm>
            <a:off x="0" y="1"/>
            <a:ext cx="12192000" cy="32316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最高エネルギー宇宙線の</a:t>
            </a:r>
            <a:endParaRPr lang="en-US" altLang="ja-JP" sz="54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ja-JP" altLang="en-US" sz="5400" b="1">
                <a:solidFill>
                  <a:schemeClr val="bg1"/>
                </a:solidFill>
                <a:latin typeface="Arial" panose="020B0604020202020204" pitchFamily="34" charset="0"/>
              </a:rPr>
              <a:t>加速機構解明への挑戦</a:t>
            </a:r>
            <a:endParaRPr lang="en-US" altLang="ja-JP" sz="4800" b="1" dirty="0">
              <a:solidFill>
                <a:srgbClr val="00B0F0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en-US" altLang="ja-JP" sz="4000" u="sng" dirty="0">
                <a:solidFill>
                  <a:srgbClr val="00B0F0"/>
                </a:solidFill>
                <a:latin typeface="Comic Sans MS" panose="030F0902030302020204" pitchFamily="66" charset="0"/>
              </a:rPr>
              <a:t>Jiro Shimoda</a:t>
            </a:r>
            <a:r>
              <a:rPr lang="en-US" altLang="ja-JP" sz="4000" dirty="0">
                <a:solidFill>
                  <a:srgbClr val="00B0F0"/>
                </a:solidFill>
                <a:latin typeface="Comic Sans MS" panose="030F0902030302020204" pitchFamily="66" charset="0"/>
              </a:rPr>
              <a:t> </a:t>
            </a:r>
            <a:r>
              <a:rPr lang="en-US" altLang="ja-JP" sz="4000" dirty="0">
                <a:solidFill>
                  <a:schemeClr val="bg1"/>
                </a:solidFill>
                <a:latin typeface="Comic Sans MS" panose="030F0902030302020204" pitchFamily="66" charset="0"/>
              </a:rPr>
              <a:t>&amp; </a:t>
            </a:r>
            <a:r>
              <a:rPr lang="en-US" altLang="ja-JP" sz="4000" u="sng" dirty="0">
                <a:solidFill>
                  <a:srgbClr val="FFFF00"/>
                </a:solidFill>
                <a:latin typeface="Comic Sans MS" panose="030F0902030302020204" pitchFamily="66" charset="0"/>
              </a:rPr>
              <a:t>Tomoki Wada </a:t>
            </a:r>
          </a:p>
          <a:p>
            <a:pPr algn="ctr"/>
            <a:r>
              <a:rPr lang="ja-JP" altLang="en-US" sz="2800">
                <a:solidFill>
                  <a:schemeClr val="bg1"/>
                </a:solidFill>
                <a:latin typeface="Comic Sans MS" panose="030F0902030302020204" pitchFamily="66" charset="0"/>
              </a:rPr>
              <a:t>高エネルギー現象で探る宇宙の多様性</a:t>
            </a:r>
            <a:r>
              <a:rPr lang="en-US" altLang="ja-JP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V,</a:t>
            </a:r>
          </a:p>
          <a:p>
            <a:pPr algn="ctr"/>
            <a:r>
              <a:rPr lang="en-US" altLang="ja-JP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ICRR, 2025, Oct, 20-21</a:t>
            </a:r>
            <a:endParaRPr lang="ja-JP" altLang="en-US" sz="400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4AC79079-0DCF-A3A3-7118-2198E3D0645A}"/>
              </a:ext>
            </a:extLst>
          </p:cNvPr>
          <p:cNvGrpSpPr/>
          <p:nvPr/>
        </p:nvGrpSpPr>
        <p:grpSpPr>
          <a:xfrm>
            <a:off x="-1596" y="3428999"/>
            <a:ext cx="6097596" cy="3057853"/>
            <a:chOff x="211767" y="2081040"/>
            <a:chExt cx="7151091" cy="3812984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EF4364AA-1B64-D5E7-2B2C-352FAA0E3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1767" y="2081040"/>
              <a:ext cx="7151091" cy="3812984"/>
            </a:xfrm>
            <a:prstGeom prst="rect">
              <a:avLst/>
            </a:prstGeom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B5EB1AA-3F5B-5F5C-E1C0-39B2C509DCA7}"/>
                </a:ext>
              </a:extLst>
            </p:cNvPr>
            <p:cNvSpPr txBox="1"/>
            <p:nvPr/>
          </p:nvSpPr>
          <p:spPr>
            <a:xfrm>
              <a:off x="980502" y="2588963"/>
              <a:ext cx="1587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Mereghetti+20</a:t>
              </a:r>
              <a:endParaRPr kumimoji="1" lang="ja-JP" altLang="en-US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61C8D092-799D-F479-57D8-B0FD54F525FD}"/>
                </a:ext>
              </a:extLst>
            </p:cNvPr>
            <p:cNvSpPr txBox="1"/>
            <p:nvPr/>
          </p:nvSpPr>
          <p:spPr>
            <a:xfrm>
              <a:off x="5153704" y="4318612"/>
              <a:ext cx="626134" cy="401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D7A000"/>
                  </a:solidFill>
                </a:rPr>
                <a:t>FRB</a:t>
              </a:r>
              <a:endParaRPr kumimoji="1" lang="ja-JP" altLang="en-US" b="1">
                <a:solidFill>
                  <a:srgbClr val="D7A000"/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03521A9-1A28-620B-EA41-6CDDF6BD9EF0}"/>
                </a:ext>
              </a:extLst>
            </p:cNvPr>
            <p:cNvSpPr txBox="1"/>
            <p:nvPr/>
          </p:nvSpPr>
          <p:spPr>
            <a:xfrm>
              <a:off x="5510262" y="2661448"/>
              <a:ext cx="762380" cy="401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</a:rPr>
                <a:t>X-ray</a:t>
              </a:r>
              <a:endParaRPr kumimoji="1" lang="ja-JP" altLang="en-US" b="1">
                <a:solidFill>
                  <a:srgbClr val="FF0000"/>
                </a:solidFill>
              </a:endParaRP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84E86D3-E6A2-9C34-A67D-15E87594FE68}"/>
              </a:ext>
            </a:extLst>
          </p:cNvPr>
          <p:cNvSpPr txBox="1"/>
          <p:nvPr/>
        </p:nvSpPr>
        <p:spPr>
          <a:xfrm>
            <a:off x="6245675" y="3609188"/>
            <a:ext cx="59302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>
                <a:latin typeface="Comic Sans MS" panose="030F0902030302020204" pitchFamily="66" charset="0"/>
              </a:rPr>
              <a:t>←</a:t>
            </a:r>
            <a:r>
              <a:rPr kumimoji="1" lang="en-US" altLang="ja-JP" sz="2800" b="1" dirty="0">
                <a:latin typeface="Comic Sans MS" panose="030F0902030302020204" pitchFamily="66" charset="0"/>
              </a:rPr>
              <a:t>Sample of Magnetar Burst</a:t>
            </a:r>
          </a:p>
          <a:p>
            <a:r>
              <a:rPr kumimoji="1" lang="en-US" altLang="ja-JP" sz="2800" b="1" dirty="0">
                <a:latin typeface="Comic Sans MS" panose="030F0902030302020204" pitchFamily="66" charset="0"/>
              </a:rPr>
              <a:t>SGR 1935+2154</a:t>
            </a:r>
          </a:p>
          <a:p>
            <a:endParaRPr kumimoji="1" lang="en-US" altLang="ja-JP" sz="2800" b="1" dirty="0">
              <a:latin typeface="Comic Sans MS" panose="030F0902030302020204" pitchFamily="66" charset="0"/>
            </a:endParaRPr>
          </a:p>
          <a:p>
            <a:r>
              <a:rPr kumimoji="1" lang="ja-JP" altLang="en-US" sz="2800" b="1">
                <a:latin typeface="Comic Sans MS" panose="030F0902030302020204" pitchFamily="66" charset="0"/>
              </a:rPr>
              <a:t>・</a:t>
            </a:r>
            <a:r>
              <a:rPr kumimoji="1" lang="en-US" altLang="ja-JP" sz="2800" b="1" dirty="0">
                <a:latin typeface="Comic Sans MS" panose="030F0902030302020204" pitchFamily="66" charset="0"/>
              </a:rPr>
              <a:t>Trigger Mechanism</a:t>
            </a:r>
            <a:r>
              <a:rPr kumimoji="1" lang="ja-JP" altLang="en-US" sz="2800" b="1">
                <a:latin typeface="Comic Sans MS" panose="030F0902030302020204" pitchFamily="66" charset="0"/>
              </a:rPr>
              <a:t>？</a:t>
            </a:r>
            <a:endParaRPr kumimoji="1" lang="en-US" altLang="ja-JP" sz="2800" b="1" dirty="0">
              <a:latin typeface="Comic Sans MS" panose="030F0902030302020204" pitchFamily="66" charset="0"/>
            </a:endParaRPr>
          </a:p>
          <a:p>
            <a:r>
              <a:rPr kumimoji="1" lang="ja-JP" altLang="en-US" sz="2800" b="1">
                <a:latin typeface="Comic Sans MS" panose="030F0902030302020204" pitchFamily="66" charset="0"/>
              </a:rPr>
              <a:t>・</a:t>
            </a:r>
            <a:r>
              <a:rPr kumimoji="1" lang="en-US" altLang="ja-JP" sz="2800" b="1" dirty="0">
                <a:latin typeface="Comic Sans MS" panose="030F0902030302020204" pitchFamily="66" charset="0"/>
              </a:rPr>
              <a:t>Particle acceleration</a:t>
            </a:r>
            <a:r>
              <a:rPr kumimoji="1" lang="ja-JP" altLang="en-US" sz="2800" b="1">
                <a:latin typeface="Comic Sans MS" panose="030F0902030302020204" pitchFamily="66" charset="0"/>
              </a:rPr>
              <a:t>？</a:t>
            </a:r>
            <a:endParaRPr kumimoji="1" lang="en-US" altLang="ja-JP" sz="2800" b="1" dirty="0">
              <a:latin typeface="Comic Sans MS" panose="030F0902030302020204" pitchFamily="66" charset="0"/>
            </a:endParaRPr>
          </a:p>
          <a:p>
            <a:r>
              <a:rPr kumimoji="1" lang="en-US" altLang="ja-JP" sz="2800" b="1" dirty="0">
                <a:latin typeface="Comic Sans MS" panose="030F0902030302020204" pitchFamily="66" charset="0"/>
              </a:rPr>
              <a:t>Cf.) Wada &amp; Shimoda 2024, Shimoda &amp; Wada 2025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76DCAAB-6DCB-2FDE-826B-807D8C16C7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27900" y="903059"/>
            <a:ext cx="1561047" cy="209149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A68AD3A3-AFDC-2947-9636-7352A4896504}"/>
              </a:ext>
            </a:extLst>
          </p:cNvPr>
          <p:cNvCxnSpPr>
            <a:endCxn id="5" idx="1"/>
          </p:cNvCxnSpPr>
          <p:nvPr/>
        </p:nvCxnSpPr>
        <p:spPr>
          <a:xfrm flipV="1">
            <a:off x="9574924" y="1948804"/>
            <a:ext cx="438807" cy="3326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図 14" descr="黒いシャツを着た少年&#10;&#10;自動的に生成された説明">
            <a:extLst>
              <a:ext uri="{FF2B5EF4-FFF2-40B4-BE49-F238E27FC236}">
                <a16:creationId xmlns:a16="http://schemas.microsoft.com/office/drawing/2014/main" id="{A584D873-B72E-DD49-B004-356F4D12C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98" y="1100221"/>
            <a:ext cx="1591111" cy="173042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C7777C10-6A17-6E63-F9FC-3E1534B55D50}"/>
              </a:ext>
            </a:extLst>
          </p:cNvPr>
          <p:cNvCxnSpPr/>
          <p:nvPr/>
        </p:nvCxnSpPr>
        <p:spPr>
          <a:xfrm>
            <a:off x="1852009" y="1948804"/>
            <a:ext cx="828129" cy="971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836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698DD2E-5FB4-7C89-F51D-029F03268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A73B62-2579-B2B0-0575-2F694DCC4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59FA820-AF55-A431-EBD1-AD7B6FDAC297}"/>
              </a:ext>
            </a:extLst>
          </p:cNvPr>
          <p:cNvSpPr txBox="1"/>
          <p:nvPr/>
        </p:nvSpPr>
        <p:spPr>
          <a:xfrm>
            <a:off x="0" y="1"/>
            <a:ext cx="121920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Highest Energy Cosmic Rays (&gt;100 </a:t>
            </a:r>
            <a:r>
              <a:rPr lang="en-US" altLang="ja-JP" sz="44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EeV</a:t>
            </a:r>
            <a:r>
              <a:rPr lang="en-US" altLang="ja-JP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)</a:t>
            </a:r>
            <a:endParaRPr lang="en-US" altLang="ja-JP" sz="40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5736262-DDD0-7742-D06D-EFB0FD172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0751"/>
            <a:ext cx="5294282" cy="262228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C420830-8A54-2F87-36EB-2E0EFC5CFE30}"/>
              </a:ext>
            </a:extLst>
          </p:cNvPr>
          <p:cNvSpPr txBox="1"/>
          <p:nvPr/>
        </p:nvSpPr>
        <p:spPr>
          <a:xfrm>
            <a:off x="0" y="767081"/>
            <a:ext cx="40094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Comic Sans MS" panose="030F0902030302020204" pitchFamily="66" charset="0"/>
              </a:rPr>
              <a:t>TA collaboration (2023)</a:t>
            </a:r>
          </a:p>
          <a:p>
            <a:r>
              <a:rPr kumimoji="1" lang="en-US" altLang="ja-JP" sz="2400" b="1" dirty="0">
                <a:solidFill>
                  <a:srgbClr val="FF0000"/>
                </a:solidFill>
              </a:rPr>
              <a:t>2021 May 27</a:t>
            </a:r>
            <a:r>
              <a:rPr kumimoji="1" lang="en-US" altLang="ja-JP" sz="2400" b="1" baseline="30000" dirty="0">
                <a:solidFill>
                  <a:srgbClr val="FF0000"/>
                </a:solidFill>
              </a:rPr>
              <a:t>th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 10:35:56 (UTC) </a:t>
            </a:r>
            <a:endParaRPr kumimoji="1" lang="ja-JP" altLang="en-US" sz="2400" b="1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EC9663E-C65D-13CD-195A-302C53BB5EB0}"/>
              </a:ext>
            </a:extLst>
          </p:cNvPr>
          <p:cNvSpPr txBox="1"/>
          <p:nvPr/>
        </p:nvSpPr>
        <p:spPr>
          <a:xfrm>
            <a:off x="270772" y="1655247"/>
            <a:ext cx="4791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Amaterasu</a:t>
            </a:r>
            <a:r>
              <a:rPr kumimoji="1" lang="en-US" altLang="ja-JP" sz="2000" b="1" dirty="0">
                <a:latin typeface="Comic Sans MS" panose="030F0902030302020204" pitchFamily="66" charset="0"/>
              </a:rPr>
              <a:t>  (the highest-energy CRs)</a:t>
            </a:r>
            <a:endParaRPr kumimoji="1" lang="ja-JP" altLang="en-US" sz="2000" b="1">
              <a:latin typeface="Comic Sans MS" panose="030F0902030302020204" pitchFamily="66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2936B6A-F61D-25E4-58A8-F515F3F00136}"/>
              </a:ext>
            </a:extLst>
          </p:cNvPr>
          <p:cNvSpPr txBox="1"/>
          <p:nvPr/>
        </p:nvSpPr>
        <p:spPr>
          <a:xfrm>
            <a:off x="6311278" y="881278"/>
            <a:ext cx="4907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Comic Sans MS" panose="030F0902030302020204" pitchFamily="66" charset="0"/>
              </a:rPr>
              <a:t>Source Candidates of Amaterasu</a:t>
            </a:r>
            <a:endParaRPr kumimoji="1" lang="ja-JP" altLang="en-US" sz="2400">
              <a:latin typeface="Comic Sans MS" panose="030F0902030302020204" pitchFamily="66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7DA3976-14B8-FEE0-6EB9-4CBB4AD1EC90}"/>
              </a:ext>
            </a:extLst>
          </p:cNvPr>
          <p:cNvSpPr txBox="1"/>
          <p:nvPr/>
        </p:nvSpPr>
        <p:spPr>
          <a:xfrm>
            <a:off x="5421216" y="4895055"/>
            <a:ext cx="6687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Comic Sans MS" panose="030F0902030302020204" pitchFamily="66" charset="0"/>
              </a:rPr>
              <a:t>Unger &amp; Farrar (2024) state</a:t>
            </a:r>
          </a:p>
          <a:p>
            <a:r>
              <a:rPr kumimoji="1" lang="en-US" altLang="ja-JP" sz="2400" dirty="0">
                <a:latin typeface="Comic Sans MS" panose="030F0902030302020204" pitchFamily="66" charset="0"/>
              </a:rPr>
              <a:t>*no candidate* among powerful radio galaxies.</a:t>
            </a:r>
          </a:p>
          <a:p>
            <a:r>
              <a:rPr kumimoji="1" lang="en-US" altLang="ja-JP" sz="2400" dirty="0">
                <a:solidFill>
                  <a:srgbClr val="3545FF"/>
                </a:solidFill>
                <a:latin typeface="Comic Sans MS" panose="030F0902030302020204" pitchFamily="66" charset="0"/>
              </a:rPr>
              <a:t>They support the Transients Scenario.</a:t>
            </a:r>
            <a:endParaRPr kumimoji="1" lang="ja-JP" altLang="en-US" sz="2400">
              <a:solidFill>
                <a:srgbClr val="3545FF"/>
              </a:solidFill>
              <a:latin typeface="Comic Sans MS" panose="030F0902030302020204" pitchFamily="66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952D59B1-A560-4772-6DDA-388B019E7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41" y="769442"/>
            <a:ext cx="11845159" cy="620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D7068D5-F69D-1B51-5A3A-58D664192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1D24CD9-00D6-8183-CD6B-655670FB9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0E70248-6877-81F6-659F-2D6D1684C237}"/>
              </a:ext>
            </a:extLst>
          </p:cNvPr>
          <p:cNvSpPr txBox="1"/>
          <p:nvPr/>
        </p:nvSpPr>
        <p:spPr>
          <a:xfrm>
            <a:off x="0" y="1"/>
            <a:ext cx="121920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Highest Energy Cosmic Rays (&gt;100 </a:t>
            </a:r>
            <a:r>
              <a:rPr lang="en-US" altLang="ja-JP" sz="44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EeV</a:t>
            </a:r>
            <a:r>
              <a:rPr lang="en-US" altLang="ja-JP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)</a:t>
            </a:r>
            <a:endParaRPr lang="en-US" altLang="ja-JP" sz="40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D9AA49E-86FE-9DF0-5702-BAC18E3DA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0751"/>
            <a:ext cx="5294282" cy="262228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7494F0E-3541-9B30-CA2C-2FBC3FA68E7D}"/>
              </a:ext>
            </a:extLst>
          </p:cNvPr>
          <p:cNvSpPr txBox="1"/>
          <p:nvPr/>
        </p:nvSpPr>
        <p:spPr>
          <a:xfrm>
            <a:off x="0" y="767081"/>
            <a:ext cx="40094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Comic Sans MS" panose="030F0902030302020204" pitchFamily="66" charset="0"/>
              </a:rPr>
              <a:t>TA collaboration (2023)</a:t>
            </a:r>
          </a:p>
          <a:p>
            <a:r>
              <a:rPr kumimoji="1" lang="en-US" altLang="ja-JP" sz="2400" b="1" dirty="0">
                <a:solidFill>
                  <a:srgbClr val="FF0000"/>
                </a:solidFill>
              </a:rPr>
              <a:t>2021 May 27</a:t>
            </a:r>
            <a:r>
              <a:rPr kumimoji="1" lang="en-US" altLang="ja-JP" sz="2400" b="1" baseline="30000" dirty="0">
                <a:solidFill>
                  <a:srgbClr val="FF0000"/>
                </a:solidFill>
              </a:rPr>
              <a:t>th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 10:35:56 (UTC) </a:t>
            </a:r>
            <a:endParaRPr kumimoji="1" lang="ja-JP" altLang="en-US" sz="2400" b="1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7F64AD8-6280-9BAA-747B-931F0F7B3937}"/>
              </a:ext>
            </a:extLst>
          </p:cNvPr>
          <p:cNvSpPr txBox="1"/>
          <p:nvPr/>
        </p:nvSpPr>
        <p:spPr>
          <a:xfrm>
            <a:off x="270772" y="1655247"/>
            <a:ext cx="4791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Amaterasu</a:t>
            </a:r>
            <a:r>
              <a:rPr kumimoji="1" lang="en-US" altLang="ja-JP" sz="2000" b="1" dirty="0">
                <a:latin typeface="Comic Sans MS" panose="030F0902030302020204" pitchFamily="66" charset="0"/>
              </a:rPr>
              <a:t>  (the highest-energy CRs)</a:t>
            </a:r>
            <a:endParaRPr kumimoji="1" lang="ja-JP" altLang="en-US" sz="2000" b="1">
              <a:latin typeface="Comic Sans MS" panose="030F0902030302020204" pitchFamily="66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DB6425E-2562-80BE-E1EA-C62F1CB779E8}"/>
              </a:ext>
            </a:extLst>
          </p:cNvPr>
          <p:cNvSpPr txBox="1"/>
          <p:nvPr/>
        </p:nvSpPr>
        <p:spPr>
          <a:xfrm>
            <a:off x="6311278" y="881278"/>
            <a:ext cx="4907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Comic Sans MS" panose="030F0902030302020204" pitchFamily="66" charset="0"/>
              </a:rPr>
              <a:t>Source Candidates of Amaterasu</a:t>
            </a:r>
            <a:endParaRPr kumimoji="1" lang="ja-JP" altLang="en-US" sz="2400">
              <a:latin typeface="Comic Sans MS" panose="030F0902030302020204" pitchFamily="66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299AF0E7-0EA0-7300-99C3-483A837A3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043" y="1339548"/>
            <a:ext cx="6588957" cy="3453632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93F468B-EDC2-336B-D914-04DDE308D0C7}"/>
              </a:ext>
            </a:extLst>
          </p:cNvPr>
          <p:cNvSpPr txBox="1"/>
          <p:nvPr/>
        </p:nvSpPr>
        <p:spPr>
          <a:xfrm>
            <a:off x="5421216" y="4895055"/>
            <a:ext cx="6687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Comic Sans MS" panose="030F0902030302020204" pitchFamily="66" charset="0"/>
              </a:rPr>
              <a:t>Unger &amp; Farrar (2024) state</a:t>
            </a:r>
          </a:p>
          <a:p>
            <a:r>
              <a:rPr kumimoji="1" lang="en-US" altLang="ja-JP" sz="2400" dirty="0">
                <a:latin typeface="Comic Sans MS" panose="030F0902030302020204" pitchFamily="66" charset="0"/>
              </a:rPr>
              <a:t>*no candidate* among powerful radio galaxies.</a:t>
            </a:r>
          </a:p>
          <a:p>
            <a:r>
              <a:rPr kumimoji="1" lang="en-US" altLang="ja-JP" sz="2400" dirty="0">
                <a:solidFill>
                  <a:srgbClr val="3545FF"/>
                </a:solidFill>
                <a:latin typeface="Comic Sans MS" panose="030F0902030302020204" pitchFamily="66" charset="0"/>
              </a:rPr>
              <a:t>They support the Transients Scenario.</a:t>
            </a:r>
            <a:endParaRPr kumimoji="1" lang="ja-JP" altLang="en-US" sz="2400">
              <a:solidFill>
                <a:srgbClr val="3545FF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16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CAD2D-4B7F-99C4-4F17-9A5E9281E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B2F0D4-B91C-9C47-F682-00D5614F8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702220F-4367-37B8-307D-792E6D7BECA4}"/>
              </a:ext>
            </a:extLst>
          </p:cNvPr>
          <p:cNvSpPr txBox="1"/>
          <p:nvPr/>
        </p:nvSpPr>
        <p:spPr>
          <a:xfrm>
            <a:off x="0" y="1"/>
            <a:ext cx="121920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Observations of ~100 </a:t>
            </a:r>
            <a:r>
              <a:rPr lang="en-US" altLang="ja-JP" sz="44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EeV</a:t>
            </a:r>
            <a:r>
              <a:rPr lang="en-US" altLang="ja-JP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 Cosmic Rays</a:t>
            </a:r>
            <a:endParaRPr lang="en-US" altLang="ja-JP" sz="40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0EAD412-52B3-B001-C9A7-63C32BFFE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32" y="1328512"/>
            <a:ext cx="5782643" cy="318856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0AE8406-D6E7-B8D0-66F5-73BBACDC2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32" y="843014"/>
            <a:ext cx="5782643" cy="44281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8970C76-D8E1-23B4-6C42-90F418EA0B90}"/>
              </a:ext>
            </a:extLst>
          </p:cNvPr>
          <p:cNvSpPr txBox="1"/>
          <p:nvPr/>
        </p:nvSpPr>
        <p:spPr>
          <a:xfrm>
            <a:off x="819808" y="4526527"/>
            <a:ext cx="40453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Arrival direction</a:t>
            </a:r>
          </a:p>
          <a:p>
            <a:r>
              <a:rPr kumimoji="1" lang="ja-JP" altLang="en-US" sz="2400"/>
              <a:t>→</a:t>
            </a:r>
            <a:r>
              <a:rPr kumimoji="1" lang="en-US" altLang="ja-JP" sz="2400" dirty="0"/>
              <a:t> Looks no hot spot (No hints)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D3845DD-5AF9-4C6B-93B5-FECFA8BAA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800" y="820916"/>
            <a:ext cx="4471594" cy="357328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A31C8D-41B2-B484-B54A-C23CC9955302}"/>
              </a:ext>
            </a:extLst>
          </p:cNvPr>
          <p:cNvSpPr txBox="1"/>
          <p:nvPr/>
        </p:nvSpPr>
        <p:spPr>
          <a:xfrm>
            <a:off x="6561667" y="916497"/>
            <a:ext cx="224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TA Collaboration 2024</a:t>
            </a:r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56EEA97-5F97-21D6-2177-CF0D960DB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4330" y="3533886"/>
            <a:ext cx="2867670" cy="257868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6DE123A-F107-083B-DF95-F544C05F042A}"/>
              </a:ext>
            </a:extLst>
          </p:cNvPr>
          <p:cNvSpPr txBox="1"/>
          <p:nvPr/>
        </p:nvSpPr>
        <p:spPr>
          <a:xfrm>
            <a:off x="5891975" y="4544277"/>
            <a:ext cx="37071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Composition</a:t>
            </a:r>
          </a:p>
          <a:p>
            <a:r>
              <a:rPr kumimoji="1" lang="ja-JP" altLang="en-US" sz="2400"/>
              <a:t>→</a:t>
            </a:r>
            <a:r>
              <a:rPr kumimoji="1" lang="en-US" altLang="ja-JP" sz="2400" dirty="0"/>
              <a:t> </a:t>
            </a:r>
            <a:r>
              <a:rPr kumimoji="1" lang="en-US" altLang="ja-JP" sz="2400" dirty="0">
                <a:solidFill>
                  <a:srgbClr val="FF0000"/>
                </a:solidFill>
              </a:rPr>
              <a:t>Heavy elements are likely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96EC95C-7DA0-D121-233E-A4291C208DDB}"/>
              </a:ext>
            </a:extLst>
          </p:cNvPr>
          <p:cNvSpPr txBox="1"/>
          <p:nvPr/>
        </p:nvSpPr>
        <p:spPr>
          <a:xfrm>
            <a:off x="1166466" y="5560030"/>
            <a:ext cx="70607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TA</a:t>
            </a:r>
            <a:r>
              <a:rPr kumimoji="1" lang="ja-JP" altLang="en-US" sz="2800"/>
              <a:t>実験</a:t>
            </a:r>
            <a:r>
              <a:rPr kumimoji="1" lang="en-US" altLang="ja-JP" sz="2800" dirty="0"/>
              <a:t>『&lt;10 Mpc</a:t>
            </a:r>
            <a:r>
              <a:rPr kumimoji="1" lang="ja-JP" altLang="en-US" sz="2800"/>
              <a:t>で鉄だけ加速して！</a:t>
            </a:r>
            <a:r>
              <a:rPr kumimoji="1" lang="en-US" altLang="ja-JP" sz="2800" dirty="0"/>
              <a:t>』</a:t>
            </a:r>
          </a:p>
          <a:p>
            <a:r>
              <a:rPr kumimoji="1" lang="ja-JP" altLang="en-US" sz="2800"/>
              <a:t>→＊鉄だけ＊を加速する環境って・・・？</a:t>
            </a:r>
          </a:p>
        </p:txBody>
      </p:sp>
    </p:spTree>
    <p:extLst>
      <p:ext uri="{BB962C8B-B14F-4D97-AF65-F5344CB8AC3E}">
        <p14:creationId xmlns:p14="http://schemas.microsoft.com/office/powerpoint/2010/main" val="4147203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C5AF2-728D-CD2D-08D2-11EB277E9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B2FCCE-9FE0-7054-0F45-32A974679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753CFD0-B6D5-FFA6-3AA4-E9E9CF6FD10C}"/>
              </a:ext>
            </a:extLst>
          </p:cNvPr>
          <p:cNvSpPr txBox="1"/>
          <p:nvPr/>
        </p:nvSpPr>
        <p:spPr>
          <a:xfrm>
            <a:off x="0" y="1"/>
            <a:ext cx="121920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Recent News: </a:t>
            </a:r>
            <a:r>
              <a:rPr lang="en-US" altLang="ja-JP" sz="4400" dirty="0">
                <a:solidFill>
                  <a:srgbClr val="29FBFF"/>
                </a:solidFill>
                <a:latin typeface="Comic Sans MS" panose="030F0902030302020204" pitchFamily="66" charset="0"/>
              </a:rPr>
              <a:t>KM3NeT ~100 </a:t>
            </a:r>
            <a:r>
              <a:rPr lang="en-US" altLang="ja-JP" sz="4400" dirty="0" err="1">
                <a:solidFill>
                  <a:srgbClr val="29FBFF"/>
                </a:solidFill>
                <a:latin typeface="Comic Sans MS" panose="030F0902030302020204" pitchFamily="66" charset="0"/>
              </a:rPr>
              <a:t>PeV</a:t>
            </a:r>
            <a:r>
              <a:rPr lang="en-US" altLang="ja-JP" sz="4400" dirty="0">
                <a:solidFill>
                  <a:srgbClr val="29FBFF"/>
                </a:solidFill>
                <a:latin typeface="Comic Sans MS" panose="030F0902030302020204" pitchFamily="66" charset="0"/>
              </a:rPr>
              <a:t> Neutrino</a:t>
            </a:r>
            <a:endParaRPr lang="en-US" altLang="ja-JP" sz="4000" dirty="0">
              <a:solidFill>
                <a:srgbClr val="29FBFF"/>
              </a:solidFill>
              <a:latin typeface="Comic Sans MS" panose="030F0902030302020204" pitchFamily="66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F265817-3396-97EF-D288-5E41DB56C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121805"/>
            <a:ext cx="6502331" cy="1312043"/>
          </a:xfrm>
          <a:prstGeom prst="rect">
            <a:avLst/>
          </a:prstGeom>
        </p:spPr>
      </p:pic>
      <p:sp>
        <p:nvSpPr>
          <p:cNvPr id="9" name="角丸四角形 8">
            <a:extLst>
              <a:ext uri="{FF2B5EF4-FFF2-40B4-BE49-F238E27FC236}">
                <a16:creationId xmlns:a16="http://schemas.microsoft.com/office/drawing/2014/main" id="{96285C10-FF6E-FC76-F511-541E5BCFBBE5}"/>
              </a:ext>
            </a:extLst>
          </p:cNvPr>
          <p:cNvSpPr/>
          <p:nvPr/>
        </p:nvSpPr>
        <p:spPr>
          <a:xfrm>
            <a:off x="546537" y="4332883"/>
            <a:ext cx="5686097" cy="252248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667B032F-5DD2-17F7-716A-1F23CE97D1F9}"/>
              </a:ext>
            </a:extLst>
          </p:cNvPr>
          <p:cNvSpPr/>
          <p:nvPr/>
        </p:nvSpPr>
        <p:spPr>
          <a:xfrm>
            <a:off x="1" y="4585131"/>
            <a:ext cx="3478924" cy="252248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804776D-1FAE-9A33-224D-414860BE35FB}"/>
              </a:ext>
            </a:extLst>
          </p:cNvPr>
          <p:cNvSpPr txBox="1"/>
          <p:nvPr/>
        </p:nvSpPr>
        <p:spPr>
          <a:xfrm>
            <a:off x="1259452" y="5312399"/>
            <a:ext cx="398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3545FF"/>
                </a:solidFill>
              </a:rPr>
              <a:t>*Strange* source(s)</a:t>
            </a:r>
            <a:r>
              <a:rPr kumimoji="1" lang="ja-JP" altLang="en-US" sz="3200" b="1">
                <a:solidFill>
                  <a:srgbClr val="3545FF"/>
                </a:solidFill>
              </a:rPr>
              <a:t>？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FE31C9D-A183-62D8-CC10-2C8F2CE44744}"/>
              </a:ext>
            </a:extLst>
          </p:cNvPr>
          <p:cNvSpPr txBox="1"/>
          <p:nvPr/>
        </p:nvSpPr>
        <p:spPr>
          <a:xfrm>
            <a:off x="-2" y="5807429"/>
            <a:ext cx="6502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/>
              <a:t>そんなとこに点打たれても．．．</a:t>
            </a:r>
            <a:endParaRPr kumimoji="1" lang="en-US" altLang="ja-JP" sz="2400" b="1" dirty="0"/>
          </a:p>
          <a:p>
            <a:r>
              <a:rPr kumimoji="1" lang="en-US" altLang="ja-JP" sz="2400" b="1" dirty="0" err="1"/>
              <a:t>IceCube</a:t>
            </a:r>
            <a:r>
              <a:rPr kumimoji="1" lang="en-US" altLang="ja-JP" sz="2400" b="1" dirty="0"/>
              <a:t> Joint fit</a:t>
            </a:r>
            <a:r>
              <a:rPr kumimoji="1" lang="ja-JP" altLang="en-US" sz="2400" b="1"/>
              <a:t>で</a:t>
            </a:r>
            <a:r>
              <a:rPr kumimoji="1" lang="en-US" altLang="ja-JP" sz="2400" b="1" dirty="0"/>
              <a:t>flux</a:t>
            </a:r>
            <a:r>
              <a:rPr kumimoji="1" lang="ja-JP" altLang="en-US" sz="2400" b="1"/>
              <a:t>下がったけど，正しい？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FD0EB5B-4977-F9E3-D7E4-A8178330B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032034"/>
            <a:ext cx="6669050" cy="278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101E495-8579-8006-ECEA-0029CA12F655}"/>
              </a:ext>
            </a:extLst>
          </p:cNvPr>
          <p:cNvSpPr txBox="1"/>
          <p:nvPr/>
        </p:nvSpPr>
        <p:spPr>
          <a:xfrm>
            <a:off x="1652784" y="121115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arXiv:2509.14895</a:t>
            </a:r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97D3FC8E-F39C-98E5-46CD-D5C6F1ED4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383" y="1108216"/>
            <a:ext cx="5524192" cy="50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62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4DF3DFA-872C-1789-8178-CF55B7FB4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57EDFA-97B1-A82E-6388-9894EE26A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70D0501-6220-0F67-1594-35F7669BBC94}"/>
              </a:ext>
            </a:extLst>
          </p:cNvPr>
          <p:cNvSpPr txBox="1"/>
          <p:nvPr/>
        </p:nvSpPr>
        <p:spPr>
          <a:xfrm>
            <a:off x="0" y="1"/>
            <a:ext cx="121920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Recent News: </a:t>
            </a:r>
            <a:r>
              <a:rPr lang="en-US" altLang="ja-JP" sz="4400" dirty="0">
                <a:solidFill>
                  <a:srgbClr val="29FBFF"/>
                </a:solidFill>
                <a:latin typeface="Comic Sans MS" panose="030F0902030302020204" pitchFamily="66" charset="0"/>
              </a:rPr>
              <a:t>KM3NeT ~100 </a:t>
            </a:r>
            <a:r>
              <a:rPr lang="en-US" altLang="ja-JP" sz="4400" dirty="0" err="1">
                <a:solidFill>
                  <a:srgbClr val="29FBFF"/>
                </a:solidFill>
                <a:latin typeface="Comic Sans MS" panose="030F0902030302020204" pitchFamily="66" charset="0"/>
              </a:rPr>
              <a:t>PeV</a:t>
            </a:r>
            <a:r>
              <a:rPr lang="en-US" altLang="ja-JP" sz="4400" dirty="0">
                <a:solidFill>
                  <a:srgbClr val="29FBFF"/>
                </a:solidFill>
                <a:latin typeface="Comic Sans MS" panose="030F0902030302020204" pitchFamily="66" charset="0"/>
              </a:rPr>
              <a:t> Neutrino</a:t>
            </a:r>
            <a:endParaRPr lang="en-US" altLang="ja-JP" sz="4000" dirty="0">
              <a:solidFill>
                <a:srgbClr val="29FBFF"/>
              </a:solidFill>
              <a:latin typeface="Comic Sans MS" panose="030F0902030302020204" pitchFamily="66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DA0959F-641F-1CD0-CB0E-25A9CBB0C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21805"/>
            <a:ext cx="6502331" cy="1312043"/>
          </a:xfrm>
          <a:prstGeom prst="rect">
            <a:avLst/>
          </a:prstGeom>
        </p:spPr>
      </p:pic>
      <p:sp>
        <p:nvSpPr>
          <p:cNvPr id="9" name="角丸四角形 8">
            <a:extLst>
              <a:ext uri="{FF2B5EF4-FFF2-40B4-BE49-F238E27FC236}">
                <a16:creationId xmlns:a16="http://schemas.microsoft.com/office/drawing/2014/main" id="{F9A10CC6-0202-1B76-387E-198CD6B00DE0}"/>
              </a:ext>
            </a:extLst>
          </p:cNvPr>
          <p:cNvSpPr/>
          <p:nvPr/>
        </p:nvSpPr>
        <p:spPr>
          <a:xfrm>
            <a:off x="546537" y="4332883"/>
            <a:ext cx="5686097" cy="252248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992CBF29-D5A4-E878-B130-6ECD24805527}"/>
              </a:ext>
            </a:extLst>
          </p:cNvPr>
          <p:cNvSpPr/>
          <p:nvPr/>
        </p:nvSpPr>
        <p:spPr>
          <a:xfrm>
            <a:off x="1" y="4585131"/>
            <a:ext cx="3478924" cy="252248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B50E3AF-E97D-4483-4F41-65452B96B688}"/>
              </a:ext>
            </a:extLst>
          </p:cNvPr>
          <p:cNvSpPr txBox="1"/>
          <p:nvPr/>
        </p:nvSpPr>
        <p:spPr>
          <a:xfrm>
            <a:off x="1259452" y="5312399"/>
            <a:ext cx="398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3545FF"/>
                </a:solidFill>
              </a:rPr>
              <a:t>*Strange* source(s)</a:t>
            </a:r>
            <a:r>
              <a:rPr kumimoji="1" lang="ja-JP" altLang="en-US" sz="3200" b="1">
                <a:solidFill>
                  <a:srgbClr val="3545FF"/>
                </a:solidFill>
              </a:rPr>
              <a:t>？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1542775-7573-E483-AE59-335E615FE593}"/>
              </a:ext>
            </a:extLst>
          </p:cNvPr>
          <p:cNvSpPr txBox="1"/>
          <p:nvPr/>
        </p:nvSpPr>
        <p:spPr>
          <a:xfrm>
            <a:off x="-2" y="5807429"/>
            <a:ext cx="6502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/>
              <a:t>そんなとこに点打たれても．．．</a:t>
            </a:r>
            <a:endParaRPr kumimoji="1" lang="en-US" altLang="ja-JP" sz="2400" b="1" dirty="0"/>
          </a:p>
          <a:p>
            <a:r>
              <a:rPr kumimoji="1" lang="en-US" altLang="ja-JP" sz="2400" b="1" dirty="0" err="1"/>
              <a:t>IceCube</a:t>
            </a:r>
            <a:r>
              <a:rPr kumimoji="1" lang="en-US" altLang="ja-JP" sz="2400" b="1" dirty="0"/>
              <a:t> Joint fit</a:t>
            </a:r>
            <a:r>
              <a:rPr kumimoji="1" lang="ja-JP" altLang="en-US" sz="2400" b="1"/>
              <a:t>で</a:t>
            </a:r>
            <a:r>
              <a:rPr kumimoji="1" lang="en-US" altLang="ja-JP" sz="2400" b="1" dirty="0"/>
              <a:t>flux</a:t>
            </a:r>
            <a:r>
              <a:rPr kumimoji="1" lang="ja-JP" altLang="en-US" sz="2400" b="1"/>
              <a:t>下がったけど，正しい？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E8CD295-6891-1254-D4FD-A05539E9D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032034"/>
            <a:ext cx="6669050" cy="278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19908C0-8FAB-2E43-686A-42D03A53767C}"/>
              </a:ext>
            </a:extLst>
          </p:cNvPr>
          <p:cNvSpPr txBox="1"/>
          <p:nvPr/>
        </p:nvSpPr>
        <p:spPr>
          <a:xfrm>
            <a:off x="1652784" y="121115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arXiv:2509.14895</a:t>
            </a:r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BB57865-CD12-4820-C765-B109D9C58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396" y="4318461"/>
            <a:ext cx="4653971" cy="250450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41A7F82-1A30-7CAF-6A16-8F5CEDA49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3479" y="902119"/>
            <a:ext cx="2468521" cy="324805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722BA13-4C20-2C34-0525-51F47804D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093" y="1054659"/>
            <a:ext cx="2776309" cy="253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67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03A53-1006-5A80-9309-B0BAE98C0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CC5D0C-8B97-E878-AEE9-CDD80D7F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5087464-161D-4A3B-D071-03AA3A26FA50}"/>
              </a:ext>
            </a:extLst>
          </p:cNvPr>
          <p:cNvSpPr txBox="1"/>
          <p:nvPr/>
        </p:nvSpPr>
        <p:spPr>
          <a:xfrm>
            <a:off x="0" y="1"/>
            <a:ext cx="12192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solidFill>
                  <a:schemeClr val="bg1"/>
                </a:solidFill>
                <a:latin typeface="+mn-ea"/>
              </a:rPr>
              <a:t>Neutron Stars (Magnetars) as a candidate of source</a:t>
            </a:r>
            <a:endParaRPr kumimoji="1" lang="ja-JP" altLang="en-US" sz="3600" b="1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ECE8CC5-404F-79BE-C4B2-D56D530AA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4" y="1588899"/>
            <a:ext cx="5064805" cy="450931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4CE6545-E9D4-CBB5-4368-FA8D6DC8A654}"/>
              </a:ext>
            </a:extLst>
          </p:cNvPr>
          <p:cNvSpPr txBox="1"/>
          <p:nvPr/>
        </p:nvSpPr>
        <p:spPr>
          <a:xfrm>
            <a:off x="391775" y="646332"/>
            <a:ext cx="68627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Comic Sans MS" panose="030F0902030302020204" pitchFamily="66" charset="0"/>
              </a:rPr>
              <a:t>“</a:t>
            </a:r>
            <a:r>
              <a:rPr kumimoji="1" lang="en-US" altLang="ja-JP" sz="2800" dirty="0" err="1">
                <a:latin typeface="Comic Sans MS" panose="030F0902030302020204" pitchFamily="66" charset="0"/>
              </a:rPr>
              <a:t>Hillas</a:t>
            </a:r>
            <a:r>
              <a:rPr kumimoji="1" lang="en-US" altLang="ja-JP" sz="2800" dirty="0">
                <a:latin typeface="Comic Sans MS" panose="030F0902030302020204" pitchFamily="66" charset="0"/>
              </a:rPr>
              <a:t> diagram”</a:t>
            </a:r>
          </a:p>
          <a:p>
            <a:r>
              <a:rPr kumimoji="1" lang="en-US" altLang="ja-JP" sz="2800" dirty="0" err="1">
                <a:latin typeface="Comic Sans MS" panose="030F0902030302020204" pitchFamily="66" charset="0"/>
              </a:rPr>
              <a:t>Ecr</a:t>
            </a:r>
            <a:r>
              <a:rPr kumimoji="1" lang="en-US" altLang="ja-JP" sz="2800" dirty="0">
                <a:latin typeface="Comic Sans MS" panose="030F0902030302020204" pitchFamily="66" charset="0"/>
              </a:rPr>
              <a:t>/</a:t>
            </a:r>
            <a:r>
              <a:rPr kumimoji="1" lang="en-US" altLang="ja-JP" sz="2800" dirty="0" err="1">
                <a:latin typeface="Comic Sans MS" panose="030F0902030302020204" pitchFamily="66" charset="0"/>
              </a:rPr>
              <a:t>qB</a:t>
            </a:r>
            <a:r>
              <a:rPr kumimoji="1" lang="en-US" altLang="ja-JP" sz="2800" dirty="0">
                <a:latin typeface="Comic Sans MS" panose="030F0902030302020204" pitchFamily="66" charset="0"/>
              </a:rPr>
              <a:t> ~ Object Size</a:t>
            </a:r>
            <a:r>
              <a:rPr kumimoji="1" lang="ja-JP" altLang="en-US" sz="2800">
                <a:latin typeface="Comic Sans MS" panose="030F0902030302020204" pitchFamily="66" charset="0"/>
              </a:rPr>
              <a:t>→</a:t>
            </a:r>
            <a:r>
              <a:rPr kumimoji="1" lang="en-US" altLang="ja-JP" sz="2800" dirty="0">
                <a:latin typeface="Comic Sans MS" panose="030F0902030302020204" pitchFamily="66" charset="0"/>
              </a:rPr>
              <a:t>Confine the CRs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9D63197-1C33-A8E8-CA43-D3791DE732FD}"/>
              </a:ext>
            </a:extLst>
          </p:cNvPr>
          <p:cNvSpPr txBox="1"/>
          <p:nvPr/>
        </p:nvSpPr>
        <p:spPr>
          <a:xfrm>
            <a:off x="5141879" y="1704717"/>
            <a:ext cx="673685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Neutron Stars w/ B ~ 10</a:t>
            </a:r>
            <a:r>
              <a:rPr kumimoji="1" lang="en-US" altLang="ja-JP" sz="2800" baseline="30000" dirty="0"/>
              <a:t>15</a:t>
            </a:r>
            <a:r>
              <a:rPr kumimoji="1" lang="en-US" altLang="ja-JP" sz="2800" dirty="0"/>
              <a:t> G are one of the candidates.</a:t>
            </a:r>
          </a:p>
          <a:p>
            <a:r>
              <a:rPr kumimoji="1" lang="en-US" altLang="ja-JP" sz="2800" b="1" dirty="0">
                <a:solidFill>
                  <a:srgbClr val="FF0000"/>
                </a:solidFill>
              </a:rPr>
              <a:t>How accelerates </a:t>
            </a:r>
            <a:r>
              <a:rPr kumimoji="1" lang="en-US" altLang="ja-JP" sz="4000" b="1" dirty="0">
                <a:solidFill>
                  <a:srgbClr val="FF0000"/>
                </a:solidFill>
              </a:rPr>
              <a:t>*nuclei* 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in a Neutron Star Transient Event is the main problem.</a:t>
            </a:r>
          </a:p>
          <a:p>
            <a:r>
              <a:rPr kumimoji="1" lang="en-US" altLang="ja-JP" sz="2800" b="1" dirty="0"/>
              <a:t>(see, also </a:t>
            </a:r>
            <a:r>
              <a:rPr kumimoji="1" lang="en-US" altLang="ja-JP" sz="2800" b="1" dirty="0" err="1"/>
              <a:t>Arons</a:t>
            </a:r>
            <a:r>
              <a:rPr kumimoji="1" lang="en-US" altLang="ja-JP" sz="2800" b="1" dirty="0"/>
              <a:t> 04, </a:t>
            </a:r>
            <a:r>
              <a:rPr kumimoji="1" lang="en-US" altLang="ja-JP" sz="2800" b="1" dirty="0" err="1"/>
              <a:t>Kotera</a:t>
            </a:r>
            <a:r>
              <a:rPr kumimoji="1" lang="en-US" altLang="ja-JP" sz="2800" b="1" dirty="0"/>
              <a:t> 11, Asano+06)</a:t>
            </a:r>
          </a:p>
          <a:p>
            <a:endParaRPr kumimoji="1" lang="en-US" altLang="ja-JP" sz="2800" b="1" dirty="0"/>
          </a:p>
          <a:p>
            <a:r>
              <a:rPr kumimoji="1" lang="ja-JP" altLang="en-US" sz="2800" b="1"/>
              <a:t>＊中性子星の周りには「電子・陽電子」はたくさん居ます．</a:t>
            </a:r>
            <a:r>
              <a:rPr kumimoji="1" lang="en-US" altLang="ja-JP" sz="2800" b="1" dirty="0"/>
              <a:t>*</a:t>
            </a:r>
            <a:r>
              <a:rPr kumimoji="1" lang="ja-JP" altLang="en-US" sz="2800" b="1"/>
              <a:t>核子</a:t>
            </a:r>
            <a:r>
              <a:rPr kumimoji="1" lang="en-US" altLang="ja-JP" sz="2800" b="1" dirty="0"/>
              <a:t>*</a:t>
            </a:r>
            <a:r>
              <a:rPr kumimoji="1" lang="ja-JP" altLang="en-US" sz="2800" b="1"/>
              <a:t>は謎です．</a:t>
            </a:r>
            <a:endParaRPr kumimoji="1" lang="en-US" altLang="ja-JP" sz="2800" b="1" dirty="0"/>
          </a:p>
          <a:p>
            <a:r>
              <a:rPr kumimoji="1" lang="ja-JP" altLang="en-US" sz="2800" b="1"/>
              <a:t>＊銀河系内で</a:t>
            </a:r>
            <a:r>
              <a:rPr kumimoji="1" lang="en-US" altLang="ja-JP" sz="2800" b="1" dirty="0"/>
              <a:t>30</a:t>
            </a:r>
            <a:r>
              <a:rPr kumimoji="1" lang="ja-JP" altLang="en-US" sz="2800" b="1"/>
              <a:t>個くらい確認されてます．</a:t>
            </a:r>
            <a:endParaRPr kumimoji="1" lang="en-US" altLang="ja-JP" sz="2800" b="1" dirty="0"/>
          </a:p>
          <a:p>
            <a:r>
              <a:rPr kumimoji="1" lang="ja-JP" altLang="en-US" sz="2800" b="1"/>
              <a:t>＊あまりに手掛かりが無いので，素朴なアイデアから考えていきたい．</a:t>
            </a:r>
            <a:endParaRPr kumimoji="1" lang="en-US" altLang="ja-JP" sz="2800" b="1" dirty="0"/>
          </a:p>
        </p:txBody>
      </p:sp>
    </p:spTree>
    <p:extLst>
      <p:ext uri="{BB962C8B-B14F-4D97-AF65-F5344CB8AC3E}">
        <p14:creationId xmlns:p14="http://schemas.microsoft.com/office/powerpoint/2010/main" val="1996022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C4D3FF-485D-7020-CABA-A19578313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6BD89D3-2BBB-75EA-8D06-7E69E79DB39E}"/>
              </a:ext>
            </a:extLst>
          </p:cNvPr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rgbClr val="FFFF00"/>
                </a:solidFill>
                <a:latin typeface="+mn-ea"/>
              </a:rPr>
              <a:t>New Scenario</a:t>
            </a:r>
            <a:r>
              <a:rPr kumimoji="1" lang="en-US" altLang="ja-JP" sz="3200" b="1" dirty="0">
                <a:solidFill>
                  <a:schemeClr val="bg1"/>
                </a:solidFill>
                <a:latin typeface="+mn-ea"/>
              </a:rPr>
              <a:t> for *Trigger* Mechanism of NS-transients</a:t>
            </a:r>
            <a:endParaRPr kumimoji="1" lang="ja-JP" altLang="en-US" sz="3200" b="1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EA8E750-8D6B-F1BD-6923-C060C948A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7904" y="916266"/>
            <a:ext cx="2263796" cy="190196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6E56298-4A77-7748-4B94-22ADAC3A3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1004" y="825593"/>
            <a:ext cx="3136900" cy="2311400"/>
          </a:xfrm>
          <a:prstGeom prst="rect">
            <a:avLst/>
          </a:prstGeom>
        </p:spPr>
      </p:pic>
      <p:pic>
        <p:nvPicPr>
          <p:cNvPr id="20" name="ジャニベコフ">
            <a:hlinkClick r:id="" action="ppaction://media"/>
            <a:extLst>
              <a:ext uri="{FF2B5EF4-FFF2-40B4-BE49-F238E27FC236}">
                <a16:creationId xmlns:a16="http://schemas.microsoft.com/office/drawing/2014/main" id="{D739FAA5-F8B6-B96A-A89B-4F4ECD5C4B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7767" y="3753938"/>
            <a:ext cx="4404011" cy="2477256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D854730-5C4C-B91D-048E-04C9CF7F54E9}"/>
              </a:ext>
            </a:extLst>
          </p:cNvPr>
          <p:cNvSpPr txBox="1"/>
          <p:nvPr/>
        </p:nvSpPr>
        <p:spPr>
          <a:xfrm>
            <a:off x="7447402" y="3262149"/>
            <a:ext cx="194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/>
              <a:t>↓</a:t>
            </a:r>
            <a:r>
              <a:rPr kumimoji="1" lang="en-US" altLang="ja-JP" b="1" dirty="0">
                <a:latin typeface="Comic Sans MS" panose="030F0902030302020204" pitchFamily="66" charset="0"/>
              </a:rPr>
              <a:t>from Twitter</a:t>
            </a:r>
            <a:endParaRPr kumimoji="1" lang="ja-JP" altLang="en-US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15ADFCF-12FF-8E43-2DEF-AF9601A36C50}"/>
              </a:ext>
            </a:extLst>
          </p:cNvPr>
          <p:cNvSpPr txBox="1"/>
          <p:nvPr/>
        </p:nvSpPr>
        <p:spPr>
          <a:xfrm>
            <a:off x="1054116" y="3987410"/>
            <a:ext cx="5273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Known as the </a:t>
            </a:r>
            <a:r>
              <a:rPr kumimoji="1" lang="en-US" altLang="ja-JP" sz="2400" b="1" dirty="0" err="1">
                <a:solidFill>
                  <a:srgbClr val="FF0000"/>
                </a:solidFill>
                <a:latin typeface="Comic Sans MS" panose="030F0902030302020204" pitchFamily="66" charset="0"/>
              </a:rPr>
              <a:t>Dzhanibekov</a:t>
            </a:r>
            <a:r>
              <a:rPr kumimoji="1" lang="en-US" altLang="ja-JP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 effect as a solution of the Euler equation.</a:t>
            </a:r>
          </a:p>
        </p:txBody>
      </p:sp>
      <p:sp>
        <p:nvSpPr>
          <p:cNvPr id="3" name="フローチャート: 順次アクセス記憶 2">
            <a:extLst>
              <a:ext uri="{FF2B5EF4-FFF2-40B4-BE49-F238E27FC236}">
                <a16:creationId xmlns:a16="http://schemas.microsoft.com/office/drawing/2014/main" id="{155C68CC-2D07-00B0-6122-8092D8934032}"/>
              </a:ext>
            </a:extLst>
          </p:cNvPr>
          <p:cNvSpPr/>
          <p:nvPr/>
        </p:nvSpPr>
        <p:spPr>
          <a:xfrm>
            <a:off x="86204" y="4818407"/>
            <a:ext cx="5273362" cy="1629894"/>
          </a:xfrm>
          <a:prstGeom prst="flowChartMagneticTap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>
                <a:solidFill>
                  <a:schemeClr val="tx1"/>
                </a:solidFill>
              </a:rPr>
              <a:t>なんか面白そうな動画→</a:t>
            </a:r>
            <a:endParaRPr kumimoji="1" lang="en-US" altLang="ja-JP" sz="20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000" b="1">
                <a:solidFill>
                  <a:schemeClr val="tx1"/>
                </a:solidFill>
              </a:rPr>
              <a:t>見つけた．</a:t>
            </a:r>
            <a:endParaRPr kumimoji="1" lang="en-US" altLang="ja-JP" sz="20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000" b="1">
                <a:solidFill>
                  <a:schemeClr val="tx1"/>
                </a:solidFill>
              </a:rPr>
              <a:t>和田くんに聞いてみよ．</a:t>
            </a:r>
            <a:endParaRPr kumimoji="1" lang="en-US" altLang="ja-JP" sz="2000" b="1" dirty="0">
              <a:solidFill>
                <a:schemeClr val="tx1"/>
              </a:solidFill>
            </a:endParaRPr>
          </a:p>
        </p:txBody>
      </p:sp>
      <p:pic>
        <p:nvPicPr>
          <p:cNvPr id="5" name="図 4" descr="黒いシャツを着た少年&#10;&#10;自動的に生成された説明">
            <a:extLst>
              <a:ext uri="{FF2B5EF4-FFF2-40B4-BE49-F238E27FC236}">
                <a16:creationId xmlns:a16="http://schemas.microsoft.com/office/drawing/2014/main" id="{9828939D-D8BC-9DC1-3C1D-A2E646B1BB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8111" y="4904965"/>
            <a:ext cx="1591111" cy="1730425"/>
          </a:xfrm>
          <a:prstGeom prst="rect">
            <a:avLst/>
          </a:prstGeom>
          <a:ln w="38100">
            <a:noFill/>
          </a:ln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3E694694-70E6-BD8E-C278-D5E540A95C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759" y="792515"/>
            <a:ext cx="63881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4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37AA1-4A74-750A-0C9C-CCC28376E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8C71ADA-3BB5-4E73-2A83-A3963EEEC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E0E1B14-E8FB-C030-1C0F-27EDC405082C}"/>
              </a:ext>
            </a:extLst>
          </p:cNvPr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rgbClr val="FFFF00"/>
                </a:solidFill>
                <a:latin typeface="+mn-ea"/>
              </a:rPr>
              <a:t>New Scenario</a:t>
            </a:r>
            <a:r>
              <a:rPr kumimoji="1" lang="en-US" altLang="ja-JP" sz="3200" b="1" dirty="0">
                <a:solidFill>
                  <a:schemeClr val="bg1"/>
                </a:solidFill>
                <a:latin typeface="+mn-ea"/>
              </a:rPr>
              <a:t> for *Trigger* Mechanism of NS-transients</a:t>
            </a:r>
            <a:endParaRPr kumimoji="1" lang="ja-JP" altLang="en-US" sz="3200" b="1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45C61FF-9A1A-679F-AE16-E69EF71CD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7904" y="916266"/>
            <a:ext cx="2263796" cy="190196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B27CBD0-C617-6376-B410-BDD8354E9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1004" y="825593"/>
            <a:ext cx="3136900" cy="2311400"/>
          </a:xfrm>
          <a:prstGeom prst="rect">
            <a:avLst/>
          </a:prstGeom>
        </p:spPr>
      </p:pic>
      <p:pic>
        <p:nvPicPr>
          <p:cNvPr id="20" name="ジャニベコフ">
            <a:hlinkClick r:id="" action="ppaction://media"/>
            <a:extLst>
              <a:ext uri="{FF2B5EF4-FFF2-40B4-BE49-F238E27FC236}">
                <a16:creationId xmlns:a16="http://schemas.microsoft.com/office/drawing/2014/main" id="{F7FCB679-F8B9-DAC1-4266-461755B4B5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7767" y="3753938"/>
            <a:ext cx="4404011" cy="2477256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E03704A-C3D0-FF11-79C7-612933BA410E}"/>
              </a:ext>
            </a:extLst>
          </p:cNvPr>
          <p:cNvSpPr txBox="1"/>
          <p:nvPr/>
        </p:nvSpPr>
        <p:spPr>
          <a:xfrm>
            <a:off x="7447402" y="3262149"/>
            <a:ext cx="194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/>
              <a:t>↓</a:t>
            </a:r>
            <a:r>
              <a:rPr kumimoji="1" lang="en-US" altLang="ja-JP" b="1" dirty="0">
                <a:latin typeface="Comic Sans MS" panose="030F0902030302020204" pitchFamily="66" charset="0"/>
              </a:rPr>
              <a:t>from Twitter</a:t>
            </a:r>
            <a:endParaRPr kumimoji="1" lang="ja-JP" altLang="en-US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AA1FFDD-BAE1-6D38-7B8D-5E227E5CBC3C}"/>
              </a:ext>
            </a:extLst>
          </p:cNvPr>
          <p:cNvSpPr txBox="1"/>
          <p:nvPr/>
        </p:nvSpPr>
        <p:spPr>
          <a:xfrm>
            <a:off x="1054116" y="3987410"/>
            <a:ext cx="5273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Known as the </a:t>
            </a:r>
            <a:r>
              <a:rPr kumimoji="1" lang="en-US" altLang="ja-JP" sz="2400" b="1" dirty="0" err="1">
                <a:solidFill>
                  <a:srgbClr val="FF0000"/>
                </a:solidFill>
                <a:latin typeface="Comic Sans MS" panose="030F0902030302020204" pitchFamily="66" charset="0"/>
              </a:rPr>
              <a:t>Dzhanibekov</a:t>
            </a:r>
            <a:r>
              <a:rPr kumimoji="1" lang="en-US" altLang="ja-JP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 effect as a solution of the Euler equation.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EFE2798-8B99-B0B9-CBBA-6E6DFB2F305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7355" y="4708157"/>
            <a:ext cx="1604600" cy="2149842"/>
          </a:xfrm>
          <a:prstGeom prst="rect">
            <a:avLst/>
          </a:prstGeom>
          <a:ln w="38100">
            <a:noFill/>
          </a:ln>
        </p:spPr>
      </p:pic>
      <p:sp>
        <p:nvSpPr>
          <p:cNvPr id="3" name="フローチャート: 順次アクセス記憶 2">
            <a:extLst>
              <a:ext uri="{FF2B5EF4-FFF2-40B4-BE49-F238E27FC236}">
                <a16:creationId xmlns:a16="http://schemas.microsoft.com/office/drawing/2014/main" id="{A674F30B-DD0A-B2B0-32D6-5A2320BC7037}"/>
              </a:ext>
            </a:extLst>
          </p:cNvPr>
          <p:cNvSpPr/>
          <p:nvPr/>
        </p:nvSpPr>
        <p:spPr>
          <a:xfrm flipH="1">
            <a:off x="1839310" y="4818407"/>
            <a:ext cx="5273362" cy="1629894"/>
          </a:xfrm>
          <a:prstGeom prst="flowChartMagneticTap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>
                <a:solidFill>
                  <a:schemeClr val="tx1"/>
                </a:solidFill>
              </a:rPr>
              <a:t>ランダウの力学に書いてありますねえ（京都弁）．</a:t>
            </a:r>
            <a:endParaRPr kumimoji="1" lang="en-US" altLang="ja-JP" sz="20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000" b="1">
                <a:solidFill>
                  <a:schemeClr val="tx1"/>
                </a:solidFill>
              </a:rPr>
              <a:t>計算↑しました（１日で）</a:t>
            </a:r>
            <a:endParaRPr kumimoji="1" lang="en-US" altLang="ja-JP" sz="2000" b="1" dirty="0">
              <a:solidFill>
                <a:schemeClr val="tx1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4D8E3AB-2EFE-2202-38FA-14579659DF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759" y="792515"/>
            <a:ext cx="63881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34E61-9550-0E68-486E-8EFC5671A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E885366-BBA0-DBE0-E3D1-CAF3C1544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8ED6399-6411-1008-206C-84CFAC528E61}"/>
              </a:ext>
            </a:extLst>
          </p:cNvPr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rgbClr val="FFFF00"/>
                </a:solidFill>
                <a:latin typeface="+mn-ea"/>
              </a:rPr>
              <a:t>New Scenario</a:t>
            </a:r>
            <a:r>
              <a:rPr kumimoji="1" lang="en-US" altLang="ja-JP" sz="3200" b="1" dirty="0">
                <a:solidFill>
                  <a:schemeClr val="bg1"/>
                </a:solidFill>
                <a:latin typeface="+mn-ea"/>
              </a:rPr>
              <a:t> for *Trigger* Mechanism of NS-transients</a:t>
            </a:r>
            <a:endParaRPr kumimoji="1" lang="ja-JP" altLang="en-US" sz="3200" b="1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CCBADD8-93B7-7251-9C37-3007B4327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7904" y="916266"/>
            <a:ext cx="2263796" cy="190196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E03C3CB-E7F4-62D5-BCDA-66126F91D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1004" y="825593"/>
            <a:ext cx="3136900" cy="2311400"/>
          </a:xfrm>
          <a:prstGeom prst="rect">
            <a:avLst/>
          </a:prstGeom>
        </p:spPr>
      </p:pic>
      <p:pic>
        <p:nvPicPr>
          <p:cNvPr id="20" name="ジャニベコフ">
            <a:hlinkClick r:id="" action="ppaction://media"/>
            <a:extLst>
              <a:ext uri="{FF2B5EF4-FFF2-40B4-BE49-F238E27FC236}">
                <a16:creationId xmlns:a16="http://schemas.microsoft.com/office/drawing/2014/main" id="{0F45F459-02E2-05C0-03B5-C17C5331F8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7767" y="3753938"/>
            <a:ext cx="4404011" cy="2477256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2D2808E-8873-6B6C-F070-280A699943B5}"/>
              </a:ext>
            </a:extLst>
          </p:cNvPr>
          <p:cNvSpPr txBox="1"/>
          <p:nvPr/>
        </p:nvSpPr>
        <p:spPr>
          <a:xfrm>
            <a:off x="7447402" y="3262149"/>
            <a:ext cx="194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/>
              <a:t>↓</a:t>
            </a:r>
            <a:r>
              <a:rPr kumimoji="1" lang="en-US" altLang="ja-JP" b="1" dirty="0">
                <a:latin typeface="Comic Sans MS" panose="030F0902030302020204" pitchFamily="66" charset="0"/>
              </a:rPr>
              <a:t>from Twitter</a:t>
            </a:r>
            <a:endParaRPr kumimoji="1" lang="ja-JP" altLang="en-US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C900B9-0839-BC47-ACE7-1545EFF1B4BE}"/>
              </a:ext>
            </a:extLst>
          </p:cNvPr>
          <p:cNvSpPr txBox="1"/>
          <p:nvPr/>
        </p:nvSpPr>
        <p:spPr>
          <a:xfrm>
            <a:off x="980907" y="598627"/>
            <a:ext cx="5273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Known as the </a:t>
            </a:r>
            <a:r>
              <a:rPr kumimoji="1" lang="en-US" altLang="ja-JP" sz="2400" b="1" dirty="0" err="1">
                <a:solidFill>
                  <a:srgbClr val="FF0000"/>
                </a:solidFill>
                <a:latin typeface="Comic Sans MS" panose="030F0902030302020204" pitchFamily="66" charset="0"/>
              </a:rPr>
              <a:t>Dzhanibekov</a:t>
            </a:r>
            <a:r>
              <a:rPr kumimoji="1" lang="en-US" altLang="ja-JP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 effect as a solution of the Euler equation.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DCDB7ED-6047-7CCB-4100-3C700FE66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2301" y="1560620"/>
            <a:ext cx="3082152" cy="206232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881AC85-A5FD-3EEE-18F0-0FFC9D3D71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717" y="3622942"/>
            <a:ext cx="5645249" cy="187686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270C42E-FE25-E762-207A-BB886BD95E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2973" y="5522165"/>
            <a:ext cx="1596651" cy="32619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B649515-990F-7EA1-7934-30EF9528EE8C}"/>
              </a:ext>
            </a:extLst>
          </p:cNvPr>
          <p:cNvSpPr txBox="1"/>
          <p:nvPr/>
        </p:nvSpPr>
        <p:spPr>
          <a:xfrm>
            <a:off x="203715" y="5894685"/>
            <a:ext cx="6115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＊剛体を構成する質量要素が角運動量保存とエネルギー保存を満たしながら運動する時の「軌道」の一種．</a:t>
            </a:r>
            <a:endParaRPr kumimoji="1" lang="en-US" altLang="ja-JP" dirty="0"/>
          </a:p>
          <a:p>
            <a:r>
              <a:rPr kumimoji="1" lang="ja-JP" altLang="en-US"/>
              <a:t>角速度ベクトル</a:t>
            </a:r>
            <a:r>
              <a:rPr kumimoji="1" lang="en-US" altLang="ja-JP" dirty="0" err="1"/>
              <a:t>Ω</a:t>
            </a:r>
            <a:r>
              <a:rPr kumimoji="1" lang="en-US" altLang="ja-JP" dirty="0"/>
              <a:t> </a:t>
            </a:r>
            <a:r>
              <a:rPr kumimoji="1" lang="ja-JP" altLang="en-US"/>
              <a:t>≠</a:t>
            </a:r>
            <a:r>
              <a:rPr kumimoji="1" lang="en-US" altLang="ja-JP" dirty="0"/>
              <a:t> </a:t>
            </a:r>
            <a:r>
              <a:rPr kumimoji="1" lang="ja-JP" altLang="en-US"/>
              <a:t>角運動量ベクトル</a:t>
            </a:r>
            <a:r>
              <a:rPr kumimoji="1" lang="en-US" altLang="ja-JP" dirty="0"/>
              <a:t>J </a:t>
            </a:r>
            <a:r>
              <a:rPr kumimoji="1" lang="ja-JP" altLang="en-US"/>
              <a:t>がポイント．</a:t>
            </a:r>
          </a:p>
        </p:txBody>
      </p:sp>
    </p:spTree>
    <p:extLst>
      <p:ext uri="{BB962C8B-B14F-4D97-AF65-F5344CB8AC3E}">
        <p14:creationId xmlns:p14="http://schemas.microsoft.com/office/powerpoint/2010/main" val="166027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B09DD-16B1-5F94-8755-E626D5EC7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297D237-D7EC-E28D-0800-62DF78D11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92579E3-9FF0-3AA9-253A-139765601765}"/>
              </a:ext>
            </a:extLst>
          </p:cNvPr>
          <p:cNvSpPr txBox="1"/>
          <p:nvPr/>
        </p:nvSpPr>
        <p:spPr>
          <a:xfrm>
            <a:off x="0" y="1"/>
            <a:ext cx="12192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solidFill>
                  <a:schemeClr val="bg1"/>
                </a:solidFill>
                <a:latin typeface="+mn-ea"/>
              </a:rPr>
              <a:t>Neutron Stars (Magnetars) as a candidate of source</a:t>
            </a:r>
            <a:endParaRPr kumimoji="1" lang="ja-JP" altLang="en-US" sz="3600" b="1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70D8837-3F6A-0571-1094-BA3E25434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4" y="1588899"/>
            <a:ext cx="5064805" cy="450931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5455BC1-1367-EB2D-7232-1D9CFA09C069}"/>
              </a:ext>
            </a:extLst>
          </p:cNvPr>
          <p:cNvSpPr txBox="1"/>
          <p:nvPr/>
        </p:nvSpPr>
        <p:spPr>
          <a:xfrm>
            <a:off x="391775" y="646332"/>
            <a:ext cx="68627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Comic Sans MS" panose="030F0902030302020204" pitchFamily="66" charset="0"/>
              </a:rPr>
              <a:t>“</a:t>
            </a:r>
            <a:r>
              <a:rPr kumimoji="1" lang="en-US" altLang="ja-JP" sz="2800" dirty="0" err="1">
                <a:latin typeface="Comic Sans MS" panose="030F0902030302020204" pitchFamily="66" charset="0"/>
              </a:rPr>
              <a:t>Hillas</a:t>
            </a:r>
            <a:r>
              <a:rPr kumimoji="1" lang="en-US" altLang="ja-JP" sz="2800" dirty="0">
                <a:latin typeface="Comic Sans MS" panose="030F0902030302020204" pitchFamily="66" charset="0"/>
              </a:rPr>
              <a:t> diagram”</a:t>
            </a:r>
          </a:p>
          <a:p>
            <a:r>
              <a:rPr kumimoji="1" lang="en-US" altLang="ja-JP" sz="2800" dirty="0" err="1">
                <a:latin typeface="Comic Sans MS" panose="030F0902030302020204" pitchFamily="66" charset="0"/>
              </a:rPr>
              <a:t>Ecr</a:t>
            </a:r>
            <a:r>
              <a:rPr kumimoji="1" lang="en-US" altLang="ja-JP" sz="2800" dirty="0">
                <a:latin typeface="Comic Sans MS" panose="030F0902030302020204" pitchFamily="66" charset="0"/>
              </a:rPr>
              <a:t>/</a:t>
            </a:r>
            <a:r>
              <a:rPr kumimoji="1" lang="en-US" altLang="ja-JP" sz="2800" dirty="0" err="1">
                <a:latin typeface="Comic Sans MS" panose="030F0902030302020204" pitchFamily="66" charset="0"/>
              </a:rPr>
              <a:t>qB</a:t>
            </a:r>
            <a:r>
              <a:rPr kumimoji="1" lang="en-US" altLang="ja-JP" sz="2800" dirty="0">
                <a:latin typeface="Comic Sans MS" panose="030F0902030302020204" pitchFamily="66" charset="0"/>
              </a:rPr>
              <a:t> ~ Object Size</a:t>
            </a:r>
            <a:r>
              <a:rPr kumimoji="1" lang="ja-JP" altLang="en-US" sz="2800">
                <a:latin typeface="Comic Sans MS" panose="030F0902030302020204" pitchFamily="66" charset="0"/>
              </a:rPr>
              <a:t>→</a:t>
            </a:r>
            <a:r>
              <a:rPr kumimoji="1" lang="en-US" altLang="ja-JP" sz="2800" dirty="0">
                <a:latin typeface="Comic Sans MS" panose="030F0902030302020204" pitchFamily="66" charset="0"/>
              </a:rPr>
              <a:t>Confine the CRs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7A4487B-D9E3-F169-3C11-604723EDDC3F}"/>
              </a:ext>
            </a:extLst>
          </p:cNvPr>
          <p:cNvSpPr txBox="1"/>
          <p:nvPr/>
        </p:nvSpPr>
        <p:spPr>
          <a:xfrm>
            <a:off x="5141878" y="1968701"/>
            <a:ext cx="673685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Neutron Stars w/ B ~ 10</a:t>
            </a:r>
            <a:r>
              <a:rPr kumimoji="1" lang="en-US" altLang="ja-JP" sz="2800" baseline="30000" dirty="0"/>
              <a:t>15</a:t>
            </a:r>
            <a:r>
              <a:rPr kumimoji="1" lang="en-US" altLang="ja-JP" sz="2800" dirty="0"/>
              <a:t> G are one of the candidates.</a:t>
            </a:r>
          </a:p>
          <a:p>
            <a:endParaRPr kumimoji="1" lang="en-US" altLang="ja-JP" sz="2800" dirty="0"/>
          </a:p>
          <a:p>
            <a:r>
              <a:rPr kumimoji="1" lang="en-US" altLang="ja-JP" sz="2800" b="1" dirty="0">
                <a:solidFill>
                  <a:srgbClr val="FF0000"/>
                </a:solidFill>
              </a:rPr>
              <a:t>How accelerates </a:t>
            </a:r>
            <a:r>
              <a:rPr kumimoji="1" lang="en-US" altLang="ja-JP" sz="4000" b="1" dirty="0">
                <a:solidFill>
                  <a:srgbClr val="FF0000"/>
                </a:solidFill>
              </a:rPr>
              <a:t>*nuclei* 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in a Neutron Star Transient Event is the main problem.</a:t>
            </a:r>
          </a:p>
          <a:p>
            <a:r>
              <a:rPr kumimoji="1" lang="en-US" altLang="ja-JP" sz="2800" b="1" dirty="0"/>
              <a:t>(see, also </a:t>
            </a:r>
            <a:r>
              <a:rPr kumimoji="1" lang="en-US" altLang="ja-JP" sz="2800" b="1" dirty="0" err="1"/>
              <a:t>Arons</a:t>
            </a:r>
            <a:r>
              <a:rPr kumimoji="1" lang="en-US" altLang="ja-JP" sz="2800" b="1" dirty="0"/>
              <a:t> 04, </a:t>
            </a:r>
            <a:r>
              <a:rPr kumimoji="1" lang="en-US" altLang="ja-JP" sz="2800" b="1" dirty="0" err="1"/>
              <a:t>Kotera</a:t>
            </a:r>
            <a:r>
              <a:rPr kumimoji="1" lang="en-US" altLang="ja-JP" sz="2800" b="1" dirty="0"/>
              <a:t> 11, Asano+06)</a:t>
            </a:r>
          </a:p>
          <a:p>
            <a:endParaRPr kumimoji="1" lang="en-US" altLang="ja-JP" sz="2800" b="1" dirty="0"/>
          </a:p>
          <a:p>
            <a:r>
              <a:rPr kumimoji="1" lang="ja-JP" altLang="en-US" sz="2800" b="1"/>
              <a:t>＊中性子星の周りには「電子・陽電子」はたくさん居ます．</a:t>
            </a:r>
            <a:r>
              <a:rPr kumimoji="1" lang="en-US" altLang="ja-JP" sz="2800" b="1" dirty="0"/>
              <a:t>*</a:t>
            </a:r>
            <a:r>
              <a:rPr kumimoji="1" lang="ja-JP" altLang="en-US" sz="2800" b="1"/>
              <a:t>核子</a:t>
            </a:r>
            <a:r>
              <a:rPr kumimoji="1" lang="en-US" altLang="ja-JP" sz="2800" b="1" dirty="0"/>
              <a:t>*</a:t>
            </a:r>
            <a:r>
              <a:rPr kumimoji="1" lang="ja-JP" altLang="en-US" sz="2800" b="1"/>
              <a:t>は謎です．</a:t>
            </a:r>
            <a:endParaRPr kumimoji="1" lang="en-US" altLang="ja-JP" sz="2800" b="1" dirty="0"/>
          </a:p>
          <a:p>
            <a:r>
              <a:rPr kumimoji="1" lang="ja-JP" altLang="en-US" sz="2800" b="1"/>
              <a:t>＊銀河系内で</a:t>
            </a:r>
            <a:r>
              <a:rPr kumimoji="1" lang="en-US" altLang="ja-JP" sz="2800" b="1" dirty="0"/>
              <a:t>30</a:t>
            </a:r>
            <a:r>
              <a:rPr kumimoji="1" lang="ja-JP" altLang="en-US" sz="2800" b="1"/>
              <a:t>個くらい確認されてます．</a:t>
            </a:r>
            <a:endParaRPr kumimoji="1" lang="en-US" altLang="ja-JP" sz="2800" b="1" dirty="0"/>
          </a:p>
        </p:txBody>
      </p:sp>
    </p:spTree>
    <p:extLst>
      <p:ext uri="{BB962C8B-B14F-4D97-AF65-F5344CB8AC3E}">
        <p14:creationId xmlns:p14="http://schemas.microsoft.com/office/powerpoint/2010/main" val="1449023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F0C43-BE9F-E9D7-1D4B-B8E15D9A1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ED30A5-9D0B-09F3-72AA-CBEFE93E3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84A1F07-8442-1416-EAE2-11F837F53CE1}"/>
              </a:ext>
            </a:extLst>
          </p:cNvPr>
          <p:cNvSpPr txBox="1"/>
          <p:nvPr/>
        </p:nvSpPr>
        <p:spPr>
          <a:xfrm>
            <a:off x="0" y="1"/>
            <a:ext cx="121920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Cosmic Rays (GeV ~ 100 </a:t>
            </a:r>
            <a:r>
              <a:rPr lang="en-US" altLang="ja-JP" sz="44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EeV</a:t>
            </a:r>
            <a:r>
              <a:rPr lang="en-US" altLang="ja-JP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)</a:t>
            </a:r>
            <a:endParaRPr lang="en-US" altLang="ja-JP" sz="40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007F306B-5DB5-C244-A78C-7C943AC79C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109" y="878773"/>
            <a:ext cx="6626946" cy="4838589"/>
          </a:xfrm>
          <a:prstGeom prst="rect">
            <a:avLst/>
          </a:prstGeom>
        </p:spPr>
      </p:pic>
      <p:sp>
        <p:nvSpPr>
          <p:cNvPr id="2" name="角丸四角形 1">
            <a:extLst>
              <a:ext uri="{FF2B5EF4-FFF2-40B4-BE49-F238E27FC236}">
                <a16:creationId xmlns:a16="http://schemas.microsoft.com/office/drawing/2014/main" id="{B6901D88-9FE4-C645-41A3-303B22F2FB91}"/>
              </a:ext>
            </a:extLst>
          </p:cNvPr>
          <p:cNvSpPr/>
          <p:nvPr/>
        </p:nvSpPr>
        <p:spPr>
          <a:xfrm>
            <a:off x="8514522" y="4049570"/>
            <a:ext cx="622853" cy="1489839"/>
          </a:xfrm>
          <a:prstGeom prst="roundRect">
            <a:avLst/>
          </a:prstGeom>
          <a:solidFill>
            <a:srgbClr val="FF0000">
              <a:alpha val="36629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0A9F72BD-EBED-BAAE-2BD6-3AE29471242A}"/>
              </a:ext>
            </a:extLst>
          </p:cNvPr>
          <p:cNvCxnSpPr>
            <a:cxnSpLocks/>
          </p:cNvCxnSpPr>
          <p:nvPr/>
        </p:nvCxnSpPr>
        <p:spPr>
          <a:xfrm>
            <a:off x="228600" y="1620078"/>
            <a:ext cx="4134678" cy="0"/>
          </a:xfrm>
          <a:prstGeom prst="straightConnector1">
            <a:avLst/>
          </a:prstGeom>
          <a:ln w="28575">
            <a:solidFill>
              <a:srgbClr val="3545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321EB26-A47D-F4A9-B3C6-8494A6A82052}"/>
              </a:ext>
            </a:extLst>
          </p:cNvPr>
          <p:cNvSpPr txBox="1"/>
          <p:nvPr/>
        </p:nvSpPr>
        <p:spPr>
          <a:xfrm>
            <a:off x="89452" y="1754907"/>
            <a:ext cx="252453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3545FF"/>
                </a:solidFill>
                <a:latin typeface="Comic Sans MS" panose="030F0902030302020204" pitchFamily="66" charset="0"/>
              </a:rPr>
              <a:t>Energy density: </a:t>
            </a:r>
          </a:p>
          <a:p>
            <a:r>
              <a:rPr kumimoji="1" lang="en-US" altLang="ja-JP" dirty="0">
                <a:solidFill>
                  <a:srgbClr val="3545FF"/>
                </a:solidFill>
                <a:latin typeface="Comic Sans MS" panose="030F0902030302020204" pitchFamily="66" charset="0"/>
              </a:rPr>
              <a:t>~1 eV/cc</a:t>
            </a:r>
          </a:p>
          <a:p>
            <a:endParaRPr kumimoji="1" lang="en-US" altLang="ja-JP" dirty="0">
              <a:latin typeface="Comic Sans MS" panose="030F0902030302020204" pitchFamily="66" charset="0"/>
            </a:endParaRPr>
          </a:p>
          <a:p>
            <a:r>
              <a:rPr kumimoji="1" lang="en-US" altLang="ja-JP" dirty="0">
                <a:latin typeface="Comic Sans MS" panose="030F0902030302020204" pitchFamily="66" charset="0"/>
              </a:rPr>
              <a:t>Comparable with the ISM energy densities.</a:t>
            </a:r>
          </a:p>
          <a:p>
            <a:endParaRPr kumimoji="1" lang="en-US" altLang="ja-JP" dirty="0">
              <a:latin typeface="Comic Sans MS" panose="030F0902030302020204" pitchFamily="66" charset="0"/>
            </a:endParaRPr>
          </a:p>
          <a:p>
            <a:r>
              <a:rPr kumimoji="1" lang="en-US" altLang="ja-JP" dirty="0">
                <a:latin typeface="Comic Sans MS" panose="030F0902030302020204" pitchFamily="66" charset="0"/>
              </a:rPr>
              <a:t>Recent: Important role for the Galactic Evolution, Star formation, Planet formation, </a:t>
            </a:r>
            <a:r>
              <a:rPr kumimoji="1" lang="en-US" altLang="ja-JP" dirty="0" err="1">
                <a:latin typeface="Comic Sans MS" panose="030F0902030302020204" pitchFamily="66" charset="0"/>
              </a:rPr>
              <a:t>etc</a:t>
            </a:r>
            <a:r>
              <a:rPr kumimoji="1" lang="en-US" altLang="ja-JP" dirty="0">
                <a:latin typeface="Comic Sans MS" panose="030F0902030302020204" pitchFamily="66" charset="0"/>
              </a:rPr>
              <a:t>…</a:t>
            </a:r>
          </a:p>
          <a:p>
            <a:endParaRPr kumimoji="1" lang="en-US" altLang="ja-JP" dirty="0">
              <a:latin typeface="Comic Sans MS" panose="030F0902030302020204" pitchFamily="66" charset="0"/>
            </a:endParaRPr>
          </a:p>
          <a:p>
            <a:r>
              <a:rPr kumimoji="1" lang="en-US" altLang="ja-JP" dirty="0">
                <a:solidFill>
                  <a:srgbClr val="3545FF"/>
                </a:solidFill>
                <a:latin typeface="Comic Sans MS" panose="030F0902030302020204" pitchFamily="66" charset="0"/>
              </a:rPr>
              <a:t>Important for understanding the Universe</a:t>
            </a:r>
            <a:endParaRPr kumimoji="1" lang="ja-JP" altLang="en-US">
              <a:solidFill>
                <a:srgbClr val="3545FF"/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6988DFFA-73E7-12D7-02F5-551FC43C21A2}"/>
              </a:ext>
            </a:extLst>
          </p:cNvPr>
          <p:cNvCxnSpPr>
            <a:cxnSpLocks/>
          </p:cNvCxnSpPr>
          <p:nvPr/>
        </p:nvCxnSpPr>
        <p:spPr>
          <a:xfrm flipH="1" flipV="1">
            <a:off x="9337055" y="4748106"/>
            <a:ext cx="2501348" cy="46383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F311715-EE14-28FF-9D0A-7C42E08EEB5F}"/>
              </a:ext>
            </a:extLst>
          </p:cNvPr>
          <p:cNvSpPr txBox="1"/>
          <p:nvPr/>
        </p:nvSpPr>
        <p:spPr>
          <a:xfrm>
            <a:off x="9337055" y="1697435"/>
            <a:ext cx="29022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omic Sans MS" panose="030F0902030302020204" pitchFamily="66" charset="0"/>
              </a:rPr>
              <a:t>Energy density: </a:t>
            </a:r>
          </a:p>
          <a:p>
            <a:r>
              <a:rPr kumimoji="1" lang="en-US" altLang="ja-JP" dirty="0">
                <a:solidFill>
                  <a:srgbClr val="FF0000"/>
                </a:solidFill>
                <a:latin typeface="Comic Sans MS" panose="030F0902030302020204" pitchFamily="66" charset="0"/>
              </a:rPr>
              <a:t>~1 </a:t>
            </a:r>
            <a:r>
              <a:rPr kumimoji="1" lang="en-US" altLang="ja-JP" dirty="0" err="1">
                <a:solidFill>
                  <a:srgbClr val="FF0000"/>
                </a:solidFill>
                <a:latin typeface="Comic Sans MS" panose="030F0902030302020204" pitchFamily="66" charset="0"/>
              </a:rPr>
              <a:t>neV</a:t>
            </a:r>
            <a:r>
              <a:rPr kumimoji="1" lang="en-US" altLang="ja-JP" dirty="0">
                <a:solidFill>
                  <a:srgbClr val="FF0000"/>
                </a:solidFill>
                <a:latin typeface="Comic Sans MS" panose="030F0902030302020204" pitchFamily="66" charset="0"/>
              </a:rPr>
              <a:t>/cc</a:t>
            </a:r>
          </a:p>
          <a:p>
            <a:endParaRPr kumimoji="1" lang="en-US" altLang="ja-JP" dirty="0">
              <a:latin typeface="Comic Sans MS" panose="030F0902030302020204" pitchFamily="66" charset="0"/>
            </a:endParaRPr>
          </a:p>
          <a:p>
            <a:r>
              <a:rPr kumimoji="1" lang="en-US" altLang="ja-JP" dirty="0">
                <a:latin typeface="Comic Sans MS" panose="030F0902030302020204" pitchFamily="66" charset="0"/>
              </a:rPr>
              <a:t>(May) NOT Important for the Universe</a:t>
            </a:r>
          </a:p>
          <a:p>
            <a:endParaRPr kumimoji="1" lang="en-US" altLang="ja-JP" dirty="0">
              <a:latin typeface="Comic Sans MS" panose="030F0902030302020204" pitchFamily="66" charset="0"/>
            </a:endParaRPr>
          </a:p>
          <a:p>
            <a:r>
              <a:rPr kumimoji="1" lang="en-US" altLang="ja-JP" dirty="0">
                <a:solidFill>
                  <a:srgbClr val="FF0000"/>
                </a:solidFill>
                <a:latin typeface="Comic Sans MS" panose="030F0902030302020204" pitchFamily="66" charset="0"/>
              </a:rPr>
              <a:t>But, unique messengers for the highest-energy physics</a:t>
            </a:r>
          </a:p>
        </p:txBody>
      </p:sp>
    </p:spTree>
    <p:extLst>
      <p:ext uri="{BB962C8B-B14F-4D97-AF65-F5344CB8AC3E}">
        <p14:creationId xmlns:p14="http://schemas.microsoft.com/office/powerpoint/2010/main" val="1951802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DD43-B1B6-2DE9-1299-1A7B4CFB1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1C128D-4BB3-4D60-896C-2D78B225C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4518645-D9E5-3B90-2652-AE709928B05B}"/>
              </a:ext>
            </a:extLst>
          </p:cNvPr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rgbClr val="FFFF00"/>
                </a:solidFill>
                <a:latin typeface="+mn-ea"/>
              </a:rPr>
              <a:t>New Scenario</a:t>
            </a:r>
            <a:r>
              <a:rPr kumimoji="1" lang="en-US" altLang="ja-JP" sz="3200" b="1" dirty="0">
                <a:solidFill>
                  <a:schemeClr val="bg1"/>
                </a:solidFill>
                <a:latin typeface="+mn-ea"/>
              </a:rPr>
              <a:t> for *Trigger* Mechanism of NS-transients</a:t>
            </a:r>
            <a:endParaRPr kumimoji="1" lang="ja-JP" altLang="en-US" sz="3200" b="1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BC0A25C-A09E-BE1B-34CC-C0D4086C0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7904" y="916266"/>
            <a:ext cx="2263796" cy="190196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BEA512C-1DC6-83E3-F633-561B7A2DB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1004" y="825593"/>
            <a:ext cx="3136900" cy="2311400"/>
          </a:xfrm>
          <a:prstGeom prst="rect">
            <a:avLst/>
          </a:prstGeom>
        </p:spPr>
      </p:pic>
      <p:pic>
        <p:nvPicPr>
          <p:cNvPr id="20" name="ジャニベコフ">
            <a:hlinkClick r:id="" action="ppaction://media"/>
            <a:extLst>
              <a:ext uri="{FF2B5EF4-FFF2-40B4-BE49-F238E27FC236}">
                <a16:creationId xmlns:a16="http://schemas.microsoft.com/office/drawing/2014/main" id="{2FCD444B-C4AF-49D6-9EDC-567087B463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7767" y="3753938"/>
            <a:ext cx="4404011" cy="2477256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D2BBCEE-7D8B-5ECD-BAEA-B1BFB1EB0306}"/>
              </a:ext>
            </a:extLst>
          </p:cNvPr>
          <p:cNvSpPr txBox="1"/>
          <p:nvPr/>
        </p:nvSpPr>
        <p:spPr>
          <a:xfrm>
            <a:off x="7447402" y="3262149"/>
            <a:ext cx="194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/>
              <a:t>↓</a:t>
            </a:r>
            <a:r>
              <a:rPr kumimoji="1" lang="en-US" altLang="ja-JP" b="1" dirty="0">
                <a:latin typeface="Comic Sans MS" panose="030F0902030302020204" pitchFamily="66" charset="0"/>
              </a:rPr>
              <a:t>from Twitter</a:t>
            </a:r>
            <a:endParaRPr kumimoji="1" lang="ja-JP" altLang="en-US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B894A1B-60BB-1005-2A09-D7E09DF0AEDD}"/>
              </a:ext>
            </a:extLst>
          </p:cNvPr>
          <p:cNvSpPr txBox="1"/>
          <p:nvPr/>
        </p:nvSpPr>
        <p:spPr>
          <a:xfrm>
            <a:off x="1054116" y="3987410"/>
            <a:ext cx="5273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Known as the </a:t>
            </a:r>
            <a:r>
              <a:rPr kumimoji="1" lang="en-US" altLang="ja-JP" sz="2400" b="1" dirty="0" err="1">
                <a:solidFill>
                  <a:srgbClr val="FF0000"/>
                </a:solidFill>
                <a:latin typeface="Comic Sans MS" panose="030F0902030302020204" pitchFamily="66" charset="0"/>
              </a:rPr>
              <a:t>Dzhanibekov</a:t>
            </a:r>
            <a:r>
              <a:rPr kumimoji="1" lang="en-US" altLang="ja-JP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 effect as a solution of the Euler equation.</a:t>
            </a:r>
          </a:p>
        </p:txBody>
      </p:sp>
      <p:sp>
        <p:nvSpPr>
          <p:cNvPr id="3" name="フローチャート: 順次アクセス記憶 2">
            <a:extLst>
              <a:ext uri="{FF2B5EF4-FFF2-40B4-BE49-F238E27FC236}">
                <a16:creationId xmlns:a16="http://schemas.microsoft.com/office/drawing/2014/main" id="{DA8AA9F7-57A7-7C15-3210-37846972BE44}"/>
              </a:ext>
            </a:extLst>
          </p:cNvPr>
          <p:cNvSpPr/>
          <p:nvPr/>
        </p:nvSpPr>
        <p:spPr>
          <a:xfrm>
            <a:off x="86204" y="4818407"/>
            <a:ext cx="5273362" cy="1629894"/>
          </a:xfrm>
          <a:prstGeom prst="flowChartMagneticTap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>
                <a:solidFill>
                  <a:schemeClr val="tx1"/>
                </a:solidFill>
              </a:rPr>
              <a:t>この星，割れんの？</a:t>
            </a:r>
            <a:endParaRPr kumimoji="1" lang="en-US" altLang="ja-JP" sz="2000" b="1" dirty="0">
              <a:solidFill>
                <a:schemeClr val="tx1"/>
              </a:solidFill>
            </a:endParaRPr>
          </a:p>
        </p:txBody>
      </p:sp>
      <p:pic>
        <p:nvPicPr>
          <p:cNvPr id="5" name="図 4" descr="黒いシャツを着た少年&#10;&#10;自動的に生成された説明">
            <a:extLst>
              <a:ext uri="{FF2B5EF4-FFF2-40B4-BE49-F238E27FC236}">
                <a16:creationId xmlns:a16="http://schemas.microsoft.com/office/drawing/2014/main" id="{FFC0F1D9-F20D-7410-7621-77DD66CF9A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8111" y="4904965"/>
            <a:ext cx="1591111" cy="1730425"/>
          </a:xfrm>
          <a:prstGeom prst="rect">
            <a:avLst/>
          </a:prstGeom>
          <a:ln w="38100">
            <a:noFill/>
          </a:ln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62549999-E2F3-9F94-4E36-EE0FF6DE18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759" y="792515"/>
            <a:ext cx="63881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8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568DA-0B4C-7EB7-A998-081FABB5D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52537D3-B94D-C268-1AB7-E87C579A7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6477727-74D4-9248-4123-E4EE86707155}"/>
              </a:ext>
            </a:extLst>
          </p:cNvPr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rgbClr val="FFFF00"/>
                </a:solidFill>
                <a:latin typeface="+mn-ea"/>
              </a:rPr>
              <a:t>New Scenario</a:t>
            </a:r>
            <a:r>
              <a:rPr kumimoji="1" lang="en-US" altLang="ja-JP" sz="3200" b="1" dirty="0">
                <a:solidFill>
                  <a:schemeClr val="bg1"/>
                </a:solidFill>
                <a:latin typeface="+mn-ea"/>
              </a:rPr>
              <a:t> for *Trigger* Mechanism of NS-transients</a:t>
            </a:r>
            <a:endParaRPr kumimoji="1" lang="ja-JP" altLang="en-US" sz="3200" b="1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D8CA999-A48A-4F63-0BAD-C87D64095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7904" y="916266"/>
            <a:ext cx="2263796" cy="190196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279270E-5550-60EB-9D85-BE678BD7D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1004" y="825593"/>
            <a:ext cx="3136900" cy="2311400"/>
          </a:xfrm>
          <a:prstGeom prst="rect">
            <a:avLst/>
          </a:prstGeom>
        </p:spPr>
      </p:pic>
      <p:pic>
        <p:nvPicPr>
          <p:cNvPr id="20" name="ジャニベコフ">
            <a:hlinkClick r:id="" action="ppaction://media"/>
            <a:extLst>
              <a:ext uri="{FF2B5EF4-FFF2-40B4-BE49-F238E27FC236}">
                <a16:creationId xmlns:a16="http://schemas.microsoft.com/office/drawing/2014/main" id="{2D4E6F14-A5CA-553A-DEF7-84A98EC062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7767" y="3753938"/>
            <a:ext cx="4404011" cy="2477256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C4BD036-EF18-2B01-D97F-006A2D983455}"/>
              </a:ext>
            </a:extLst>
          </p:cNvPr>
          <p:cNvSpPr txBox="1"/>
          <p:nvPr/>
        </p:nvSpPr>
        <p:spPr>
          <a:xfrm>
            <a:off x="7447402" y="3262149"/>
            <a:ext cx="194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/>
              <a:t>↓</a:t>
            </a:r>
            <a:r>
              <a:rPr kumimoji="1" lang="en-US" altLang="ja-JP" b="1" dirty="0">
                <a:latin typeface="Comic Sans MS" panose="030F0902030302020204" pitchFamily="66" charset="0"/>
              </a:rPr>
              <a:t>from Twitter</a:t>
            </a:r>
            <a:endParaRPr kumimoji="1" lang="ja-JP" altLang="en-US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8B26335-B486-9185-35FB-FA9341388122}"/>
              </a:ext>
            </a:extLst>
          </p:cNvPr>
          <p:cNvSpPr txBox="1"/>
          <p:nvPr/>
        </p:nvSpPr>
        <p:spPr>
          <a:xfrm>
            <a:off x="1054116" y="3987410"/>
            <a:ext cx="5273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Known as the </a:t>
            </a:r>
            <a:r>
              <a:rPr kumimoji="1" lang="en-US" altLang="ja-JP" sz="2400" b="1" dirty="0" err="1">
                <a:solidFill>
                  <a:srgbClr val="FF0000"/>
                </a:solidFill>
                <a:latin typeface="Comic Sans MS" panose="030F0902030302020204" pitchFamily="66" charset="0"/>
              </a:rPr>
              <a:t>Dzhanibekov</a:t>
            </a:r>
            <a:r>
              <a:rPr kumimoji="1" lang="en-US" altLang="ja-JP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 effect as a solution of the Euler equation.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95BB651-6FF5-53DD-D021-6777B3EE129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7355" y="4708157"/>
            <a:ext cx="1604600" cy="2149842"/>
          </a:xfrm>
          <a:prstGeom prst="rect">
            <a:avLst/>
          </a:prstGeom>
          <a:ln w="38100">
            <a:noFill/>
          </a:ln>
        </p:spPr>
      </p:pic>
      <p:sp>
        <p:nvSpPr>
          <p:cNvPr id="3" name="フローチャート: 順次アクセス記憶 2">
            <a:extLst>
              <a:ext uri="{FF2B5EF4-FFF2-40B4-BE49-F238E27FC236}">
                <a16:creationId xmlns:a16="http://schemas.microsoft.com/office/drawing/2014/main" id="{8E4EACDC-F327-BB60-5B41-63907125FB5C}"/>
              </a:ext>
            </a:extLst>
          </p:cNvPr>
          <p:cNvSpPr/>
          <p:nvPr/>
        </p:nvSpPr>
        <p:spPr>
          <a:xfrm flipH="1">
            <a:off x="1839310" y="4818407"/>
            <a:ext cx="5273362" cy="1629894"/>
          </a:xfrm>
          <a:prstGeom prst="flowChartMagneticTap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>
                <a:solidFill>
                  <a:schemeClr val="tx1"/>
                </a:solidFill>
              </a:rPr>
              <a:t>調べてみました（数日で）．</a:t>
            </a:r>
            <a:endParaRPr kumimoji="1" lang="en-US" altLang="ja-JP" sz="20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000" b="1">
                <a:solidFill>
                  <a:schemeClr val="tx1"/>
                </a:solidFill>
              </a:rPr>
              <a:t>割れますねえ（京都弁）．</a:t>
            </a:r>
            <a:endParaRPr kumimoji="1" lang="en-US" altLang="ja-JP" sz="2000" b="1" dirty="0">
              <a:solidFill>
                <a:schemeClr val="tx1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FEE84E6-7E2C-A972-93C8-3935A4C994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759" y="792515"/>
            <a:ext cx="63881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5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BD48D-57C3-AF06-C78B-84C95B824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8BE32B-8D17-38B1-A41E-9089F4D85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90731BE-F4C9-33F8-4315-15473C7583EA}"/>
              </a:ext>
            </a:extLst>
          </p:cNvPr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rgbClr val="FFFF00"/>
                </a:solidFill>
                <a:latin typeface="+mn-ea"/>
              </a:rPr>
              <a:t>New Scenario</a:t>
            </a:r>
            <a:r>
              <a:rPr kumimoji="1" lang="en-US" altLang="ja-JP" sz="3200" b="1" dirty="0">
                <a:solidFill>
                  <a:schemeClr val="bg1"/>
                </a:solidFill>
                <a:latin typeface="+mn-ea"/>
              </a:rPr>
              <a:t> for *Trigger* Mechanism of NS-transients</a:t>
            </a:r>
            <a:endParaRPr kumimoji="1" lang="ja-JP" altLang="en-US" sz="3200" b="1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B887A6A-3ECF-8899-307B-2DFD9C71D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7904" y="916266"/>
            <a:ext cx="2263796" cy="190196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75DBD79-FA24-C08D-35DA-5367CC2EB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25" y="1562597"/>
            <a:ext cx="3082801" cy="267176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8A894E3-9FE6-474D-F430-2D7AE115E120}"/>
              </a:ext>
            </a:extLst>
          </p:cNvPr>
          <p:cNvSpPr txBox="1"/>
          <p:nvPr/>
        </p:nvSpPr>
        <p:spPr>
          <a:xfrm>
            <a:off x="573402" y="916266"/>
            <a:ext cx="3174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Euler force Direction &amp; Strength</a:t>
            </a:r>
          </a:p>
          <a:p>
            <a:pPr algn="ctr"/>
            <a:r>
              <a:rPr kumimoji="1" lang="en-US" altLang="ja-JP" dirty="0"/>
              <a:t>from X-axis</a:t>
            </a:r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150A584-1E86-D2CC-3CE1-5E4401121D68}"/>
              </a:ext>
            </a:extLst>
          </p:cNvPr>
          <p:cNvSpPr txBox="1"/>
          <p:nvPr/>
        </p:nvSpPr>
        <p:spPr>
          <a:xfrm>
            <a:off x="3747541" y="1325742"/>
            <a:ext cx="6216974" cy="132343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Comic Sans MS" panose="030F0902030302020204" pitchFamily="66" charset="0"/>
              </a:rPr>
              <a:t>The sudden motion of the spin axis induces the sudden rise of the Euler force (</a:t>
            </a:r>
            <a:r>
              <a:rPr kumimoji="1" lang="en-US" altLang="ja-JP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1" lang="en-US" altLang="ja-JP" sz="20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Eul</a:t>
            </a:r>
            <a:r>
              <a:rPr kumimoji="1" lang="en-US" altLang="ja-JP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=r * </a:t>
            </a:r>
            <a:r>
              <a:rPr kumimoji="1" lang="en-US" altLang="ja-JP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dΩ</a:t>
            </a:r>
            <a:r>
              <a:rPr kumimoji="1"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/dt</a:t>
            </a:r>
            <a:r>
              <a:rPr kumimoji="1" lang="en-US" altLang="ja-JP" sz="2000" b="1" dirty="0">
                <a:latin typeface="Comic Sans MS" panose="030F0902030302020204" pitchFamily="66" charset="0"/>
              </a:rPr>
              <a:t>).</a:t>
            </a:r>
          </a:p>
          <a:p>
            <a:r>
              <a:rPr kumimoji="1" lang="ja-JP" altLang="en-US" sz="2000" b="1">
                <a:latin typeface="Comic Sans MS" panose="030F0902030302020204" pitchFamily="66" charset="0"/>
              </a:rPr>
              <a:t>→</a:t>
            </a:r>
            <a:r>
              <a:rPr kumimoji="1" lang="en-US" altLang="ja-JP" sz="2000" b="1" dirty="0">
                <a:latin typeface="Comic Sans MS" panose="030F0902030302020204" pitchFamily="66" charset="0"/>
              </a:rPr>
              <a:t> Breaking the force balance among the Lorentz force and elastic force (Wada &amp; Shimoda 24).</a:t>
            </a:r>
            <a:endParaRPr kumimoji="1" lang="ja-JP" altLang="en-US" sz="2000" b="1">
              <a:latin typeface="Comic Sans MS" panose="030F0902030302020204" pitchFamily="66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6D6E4C9-0FAC-987D-5C5F-37EC16E53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270" y="2618517"/>
            <a:ext cx="5360817" cy="824741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ACED283-AE51-DCB5-8BE7-53FA2D8BCCB7}"/>
              </a:ext>
            </a:extLst>
          </p:cNvPr>
          <p:cNvSpPr txBox="1"/>
          <p:nvPr/>
        </p:nvSpPr>
        <p:spPr>
          <a:xfrm>
            <a:off x="3407526" y="3475398"/>
            <a:ext cx="6324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μ</a:t>
            </a:r>
            <a:r>
              <a:rPr kumimoji="1" lang="en-US" altLang="ja-JP" dirty="0"/>
              <a:t> and </a:t>
            </a:r>
            <a:r>
              <a:rPr kumimoji="1" lang="en-US" altLang="ja-JP" dirty="0" err="1"/>
              <a:t>σ</a:t>
            </a:r>
            <a:r>
              <a:rPr kumimoji="1" lang="en-US" altLang="ja-JP" dirty="0"/>
              <a:t> give the </a:t>
            </a:r>
            <a:r>
              <a:rPr kumimoji="1" lang="en-US" altLang="ja-JP" b="1" dirty="0">
                <a:solidFill>
                  <a:srgbClr val="FF0000"/>
                </a:solidFill>
              </a:rPr>
              <a:t>*stiffness*</a:t>
            </a:r>
            <a:r>
              <a:rPr kumimoji="1" lang="en-US" altLang="ja-JP" dirty="0"/>
              <a:t> of the rigid body (Ogata &amp; </a:t>
            </a:r>
            <a:r>
              <a:rPr kumimoji="1" lang="en-US" altLang="ja-JP" dirty="0" err="1"/>
              <a:t>Ichimaru</a:t>
            </a:r>
            <a:r>
              <a:rPr kumimoji="1" lang="en-US" altLang="ja-JP" dirty="0"/>
              <a:t> 90, </a:t>
            </a:r>
            <a:r>
              <a:rPr kumimoji="1" lang="en-US" altLang="ja-JP" dirty="0" err="1"/>
              <a:t>Chamel</a:t>
            </a:r>
            <a:r>
              <a:rPr kumimoji="1" lang="en-US" altLang="ja-JP" dirty="0"/>
              <a:t> &amp; </a:t>
            </a:r>
            <a:r>
              <a:rPr kumimoji="1" lang="en-US" altLang="ja-JP" dirty="0" err="1"/>
              <a:t>Haensel</a:t>
            </a:r>
            <a:r>
              <a:rPr kumimoji="1" lang="en-US" altLang="ja-JP" dirty="0"/>
              <a:t> 08, Kojima+21).</a:t>
            </a:r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89019AC-2066-B530-5F74-501B48937E77}"/>
              </a:ext>
            </a:extLst>
          </p:cNvPr>
          <p:cNvSpPr txBox="1"/>
          <p:nvPr/>
        </p:nvSpPr>
        <p:spPr>
          <a:xfrm>
            <a:off x="339050" y="4343323"/>
            <a:ext cx="9845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/>
              <a:t>The shear of force with a length scale of </a:t>
            </a:r>
            <a:r>
              <a:rPr kumimoji="1" lang="en-US" altLang="ja-JP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1"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kumimoji="1" lang="en-US" altLang="ja-JP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~ </a:t>
            </a:r>
            <a:r>
              <a:rPr kumimoji="1"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kumimoji="1" lang="en-US" altLang="ja-JP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1"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 </a:t>
            </a:r>
            <a:r>
              <a:rPr kumimoji="1" lang="en-US" altLang="ja-JP" sz="2800" b="1" dirty="0"/>
              <a:t>is large enough to induce the plastic flow.</a:t>
            </a:r>
            <a:r>
              <a:rPr kumimoji="1" lang="ja-JP" altLang="en-US" sz="2800" b="1"/>
              <a:t> </a:t>
            </a:r>
            <a:endParaRPr kumimoji="1" lang="en-US" altLang="ja-JP" sz="2800" b="1" dirty="0"/>
          </a:p>
          <a:p>
            <a:r>
              <a:rPr kumimoji="1" lang="ja-JP" altLang="en-US" sz="2800" b="1"/>
              <a:t>→</a:t>
            </a:r>
            <a:r>
              <a:rPr kumimoji="1" lang="ja-JP" altLang="en-US" sz="2800" b="1">
                <a:solidFill>
                  <a:srgbClr val="FF0000"/>
                </a:solidFill>
              </a:rPr>
              <a:t> 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We expect appearing “Cracks” at the NS outer crust. </a:t>
            </a:r>
            <a:endParaRPr kumimoji="1" lang="ja-JP" alt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4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C4D3FF-485D-7020-CABA-A19578313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6BD89D3-2BBB-75EA-8D06-7E69E79DB39E}"/>
              </a:ext>
            </a:extLst>
          </p:cNvPr>
          <p:cNvSpPr txBox="1"/>
          <p:nvPr/>
        </p:nvSpPr>
        <p:spPr>
          <a:xfrm>
            <a:off x="0" y="1"/>
            <a:ext cx="121920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Euler vs. Elastic</a:t>
            </a:r>
            <a:endParaRPr lang="en-US" altLang="ja-JP" sz="40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4371500-2AC2-B4FE-CB9A-AA15C4A89ED7}"/>
              </a:ext>
            </a:extLst>
          </p:cNvPr>
          <p:cNvSpPr txBox="1"/>
          <p:nvPr/>
        </p:nvSpPr>
        <p:spPr>
          <a:xfrm>
            <a:off x="3625665" y="4338297"/>
            <a:ext cx="84023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Comic Sans MS" panose="030F0902030302020204" pitchFamily="66" charset="0"/>
              </a:rPr>
              <a:t>For Japanese students</a:t>
            </a:r>
          </a:p>
          <a:p>
            <a:r>
              <a:rPr kumimoji="1" lang="ja-JP" altLang="en-US" b="1">
                <a:latin typeface="Comic Sans MS" panose="030F0902030302020204" pitchFamily="66" charset="0"/>
              </a:rPr>
              <a:t>ブリタニカ国際大百科事典より</a:t>
            </a:r>
            <a:endParaRPr kumimoji="1" lang="en-US" altLang="ja-JP" b="1" dirty="0">
              <a:latin typeface="Comic Sans MS" panose="030F0902030302020204" pitchFamily="66" charset="0"/>
            </a:endParaRPr>
          </a:p>
          <a:p>
            <a:r>
              <a:rPr kumimoji="1" lang="ja-JP" altLang="en-US" sz="2400" b="1">
                <a:latin typeface="Comic Sans MS" panose="030F0902030302020204" pitchFamily="66" charset="0"/>
              </a:rPr>
              <a:t>・</a:t>
            </a:r>
            <a:r>
              <a:rPr kumimoji="1" lang="en-US" altLang="ja-JP" sz="2400" b="1" dirty="0">
                <a:latin typeface="Comic Sans MS" panose="030F0902030302020204" pitchFamily="66" charset="0"/>
              </a:rPr>
              <a:t>Plastic Flow</a:t>
            </a:r>
            <a:r>
              <a:rPr kumimoji="1" lang="ja-JP" altLang="en-US" sz="2400" b="1">
                <a:latin typeface="Comic Sans MS" panose="030F0902030302020204" pitchFamily="66" charset="0"/>
              </a:rPr>
              <a:t>（塑性流動）</a:t>
            </a:r>
            <a:endParaRPr kumimoji="1" lang="en-US" altLang="ja-JP" sz="2400" b="1" dirty="0">
              <a:latin typeface="Comic Sans MS" panose="030F0902030302020204" pitchFamily="66" charset="0"/>
            </a:endParaRPr>
          </a:p>
          <a:p>
            <a:r>
              <a:rPr lang="ja-JP" altLang="en-US" sz="2400" b="1" i="0" u="sng">
                <a:solidFill>
                  <a:srgbClr val="3545FF"/>
                </a:solidFill>
                <a:effectLst/>
                <a:latin typeface="Comic Sans MS" panose="030F0902030302020204" pitchFamily="66" charset="0"/>
              </a:rPr>
              <a:t>一定限度をこえる</a:t>
            </a:r>
            <a:r>
              <a:rPr lang="ja-JP" altLang="en-US" sz="2400" b="1" i="0" u="sng">
                <a:solidFill>
                  <a:srgbClr val="3545FF"/>
                </a:solidFill>
                <a:effectLst/>
                <a:latin typeface="Comic Sans MS" panose="030F0902030302020204" pitchFamily="66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応力</a:t>
            </a:r>
            <a:r>
              <a:rPr lang="ja-JP" altLang="en-US" sz="2400" b="1" i="0">
                <a:effectLst/>
                <a:latin typeface="Comic Sans MS" panose="030F0902030302020204" pitchFamily="66" charset="0"/>
              </a:rPr>
              <a:t>を受けた</a:t>
            </a:r>
            <a:r>
              <a:rPr lang="ja-JP" altLang="en-US" sz="2400" b="1" i="0">
                <a:effectLst/>
                <a:latin typeface="Comic Sans MS" panose="030F0902030302020204" pitchFamily="66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物質</a:t>
            </a:r>
            <a:r>
              <a:rPr lang="ja-JP" altLang="en-US" sz="2400" b="1" i="0">
                <a:effectLst/>
                <a:latin typeface="Comic Sans MS" panose="030F0902030302020204" pitchFamily="66" charset="0"/>
              </a:rPr>
              <a:t>に生じる不可逆的</a:t>
            </a:r>
            <a:r>
              <a:rPr lang="ja-JP" altLang="en-US" sz="2400" b="1" i="0">
                <a:effectLst/>
                <a:latin typeface="Comic Sans MS" panose="030F0902030302020204" pitchFamily="66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変形</a:t>
            </a:r>
            <a:r>
              <a:rPr lang="ja-JP" altLang="en-US" sz="2400" b="1" i="0">
                <a:effectLst/>
                <a:latin typeface="Comic Sans MS" panose="030F0902030302020204" pitchFamily="66" charset="0"/>
              </a:rPr>
              <a:t>。</a:t>
            </a:r>
            <a:endParaRPr kumimoji="1" lang="en-US" altLang="ja-JP" sz="2400" b="1" i="0" dirty="0">
              <a:effectLst/>
              <a:latin typeface="Comic Sans MS" panose="030F0902030302020204" pitchFamily="66" charset="0"/>
            </a:endParaRPr>
          </a:p>
        </p:txBody>
      </p:sp>
      <p:pic>
        <p:nvPicPr>
          <p:cNvPr id="23" name="鉄（福島県ハイテクプラザ）-360p30">
            <a:hlinkClick r:id="" action="ppaction://media"/>
            <a:extLst>
              <a:ext uri="{FF2B5EF4-FFF2-40B4-BE49-F238E27FC236}">
                <a16:creationId xmlns:a16="http://schemas.microsoft.com/office/drawing/2014/main" id="{D77A350E-4125-1282-370C-EA35FC92DD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7636.387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6200000">
            <a:off x="-1344344" y="2113784"/>
            <a:ext cx="6145568" cy="3456881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1D44092-8EC2-FC50-D4F7-7CAF2A960C73}"/>
              </a:ext>
            </a:extLst>
          </p:cNvPr>
          <p:cNvSpPr txBox="1"/>
          <p:nvPr/>
        </p:nvSpPr>
        <p:spPr>
          <a:xfrm>
            <a:off x="168784" y="286817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solidFill>
                  <a:schemeClr val="bg1"/>
                </a:solidFill>
              </a:rPr>
              <a:t>福島県ハイテクプラザの</a:t>
            </a:r>
            <a:endParaRPr kumimoji="1" lang="en-US" altLang="ja-JP" b="1" dirty="0">
              <a:solidFill>
                <a:schemeClr val="bg1"/>
              </a:solidFill>
            </a:endParaRPr>
          </a:p>
          <a:p>
            <a:r>
              <a:rPr kumimoji="1" lang="en-US" altLang="ja-JP" b="1" dirty="0" err="1">
                <a:solidFill>
                  <a:schemeClr val="bg1"/>
                </a:solidFill>
              </a:rPr>
              <a:t>youtube</a:t>
            </a:r>
            <a:r>
              <a:rPr kumimoji="1" lang="ja-JP" altLang="en-US" b="1">
                <a:solidFill>
                  <a:schemeClr val="bg1"/>
                </a:solidFill>
              </a:rPr>
              <a:t>投稿動画より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0641FC9-7597-19BD-1C64-1585BB39BDB4}"/>
              </a:ext>
            </a:extLst>
          </p:cNvPr>
          <p:cNvSpPr txBox="1"/>
          <p:nvPr/>
        </p:nvSpPr>
        <p:spPr>
          <a:xfrm>
            <a:off x="8156499" y="1167983"/>
            <a:ext cx="38715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rgbClr val="FF0000"/>
                </a:solidFill>
              </a:rPr>
              <a:t>Kinetic Energy of</a:t>
            </a:r>
          </a:p>
          <a:p>
            <a:pPr algn="ctr"/>
            <a:r>
              <a:rPr kumimoji="1" lang="en-US" altLang="ja-JP" sz="3200" b="1" dirty="0">
                <a:solidFill>
                  <a:srgbClr val="FF0000"/>
                </a:solidFill>
              </a:rPr>
              <a:t>Euler force</a:t>
            </a:r>
          </a:p>
          <a:p>
            <a:pPr algn="ctr"/>
            <a:r>
              <a:rPr kumimoji="1" lang="en-US" altLang="ja-JP" sz="3200" b="1" dirty="0"/>
              <a:t>vs.</a:t>
            </a:r>
          </a:p>
          <a:p>
            <a:pPr algn="ctr"/>
            <a:r>
              <a:rPr kumimoji="1" lang="en-US" altLang="ja-JP" sz="3200" b="1" dirty="0">
                <a:solidFill>
                  <a:srgbClr val="3545FF"/>
                </a:solidFill>
              </a:rPr>
              <a:t>Elastic energy</a:t>
            </a:r>
            <a:endParaRPr kumimoji="1" lang="ja-JP" altLang="en-US" sz="3200" b="1">
              <a:solidFill>
                <a:srgbClr val="3545FF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52BA068-8D9F-6D1C-F588-899DFD5AE258}"/>
              </a:ext>
            </a:extLst>
          </p:cNvPr>
          <p:cNvSpPr txBox="1"/>
          <p:nvPr/>
        </p:nvSpPr>
        <p:spPr>
          <a:xfrm>
            <a:off x="4061341" y="5738555"/>
            <a:ext cx="2629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3545FF"/>
                </a:solidFill>
              </a:rPr>
              <a:t>Parametrized by </a:t>
            </a:r>
            <a:r>
              <a:rPr kumimoji="1" lang="en-US" altLang="ja-JP" sz="2400" b="1" dirty="0" err="1">
                <a:solidFill>
                  <a:srgbClr val="3545FF"/>
                </a:solidFill>
              </a:rPr>
              <a:t>σ</a:t>
            </a:r>
            <a:r>
              <a:rPr kumimoji="1" lang="en-US" altLang="ja-JP" sz="2400" b="1" baseline="-25000" dirty="0" err="1">
                <a:solidFill>
                  <a:srgbClr val="3545FF"/>
                </a:solidFill>
              </a:rPr>
              <a:t>c</a:t>
            </a:r>
            <a:r>
              <a:rPr kumimoji="1" lang="en-US" altLang="ja-JP" sz="2400" b="1" baseline="-25000" dirty="0">
                <a:solidFill>
                  <a:srgbClr val="3545FF"/>
                </a:solidFill>
              </a:rPr>
              <a:t> </a:t>
            </a:r>
            <a:endParaRPr kumimoji="1" lang="ja-JP" altLang="en-US" sz="2400" b="1" baseline="-25000">
              <a:solidFill>
                <a:srgbClr val="3545FF"/>
              </a:solidFill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4AA0481-C46E-0009-435C-FEFCB34083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1341" y="915537"/>
            <a:ext cx="3958052" cy="343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3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7B12F-6006-1487-060D-41130A05B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87C030-C91C-BD5A-6BF8-B94B484E6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0F08D8E-7EFE-83C7-B049-922A344E4B24}"/>
              </a:ext>
            </a:extLst>
          </p:cNvPr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rgbClr val="FFFF00"/>
                </a:solidFill>
                <a:latin typeface="+mn-ea"/>
              </a:rPr>
              <a:t>What happens in the NS under the </a:t>
            </a:r>
            <a:r>
              <a:rPr kumimoji="1" lang="en-US" altLang="ja-JP" sz="3200" b="1" dirty="0" err="1">
                <a:solidFill>
                  <a:srgbClr val="FFFF00"/>
                </a:solidFill>
                <a:latin typeface="+mn-ea"/>
              </a:rPr>
              <a:t>Dzhanibekov</a:t>
            </a:r>
            <a:r>
              <a:rPr kumimoji="1" lang="en-US" altLang="ja-JP" sz="3200" b="1" dirty="0">
                <a:solidFill>
                  <a:srgbClr val="FFFF00"/>
                </a:solidFill>
                <a:latin typeface="+mn-ea"/>
              </a:rPr>
              <a:t> effect?</a:t>
            </a:r>
            <a:endParaRPr kumimoji="1" lang="ja-JP" altLang="en-US" sz="3200" b="1">
              <a:solidFill>
                <a:srgbClr val="FFFF00"/>
              </a:solidFill>
              <a:latin typeface="+mn-ea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E7FDF92-120F-98ED-A09A-56648A9F205A}"/>
              </a:ext>
            </a:extLst>
          </p:cNvPr>
          <p:cNvGrpSpPr/>
          <p:nvPr/>
        </p:nvGrpSpPr>
        <p:grpSpPr>
          <a:xfrm>
            <a:off x="0" y="584776"/>
            <a:ext cx="9385933" cy="3765942"/>
            <a:chOff x="441588" y="1091956"/>
            <a:chExt cx="9385933" cy="3765942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1407D115-85CC-E769-5DA7-9D9A6C85B6BD}"/>
                </a:ext>
              </a:extLst>
            </p:cNvPr>
            <p:cNvSpPr txBox="1"/>
            <p:nvPr/>
          </p:nvSpPr>
          <p:spPr>
            <a:xfrm>
              <a:off x="4781416" y="1342446"/>
              <a:ext cx="4136761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>
                  <a:latin typeface="Comic Sans MS" panose="030F0902030302020204" pitchFamily="66" charset="0"/>
                </a:rPr>
                <a:t>The waiting time for “flip”</a:t>
              </a:r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121CC20E-7BD6-3151-0DCC-6876034AA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588" y="1364219"/>
              <a:ext cx="3780511" cy="2784448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47D03D31-97F9-5327-769A-B291CD5F1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6656" y="1919332"/>
              <a:ext cx="3448902" cy="461664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FFCF6483-9CA4-4414-20DE-BD8599904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6140" y="2476078"/>
              <a:ext cx="5421381" cy="262574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068257CD-492C-BBDF-57B3-4936AD871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3744" y="4226713"/>
              <a:ext cx="3787110" cy="631185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16" name="角丸四角形 15">
              <a:extLst>
                <a:ext uri="{FF2B5EF4-FFF2-40B4-BE49-F238E27FC236}">
                  <a16:creationId xmlns:a16="http://schemas.microsoft.com/office/drawing/2014/main" id="{EF8AAB0B-3D30-9DCB-780B-51F8A128513B}"/>
                </a:ext>
              </a:extLst>
            </p:cNvPr>
            <p:cNvSpPr/>
            <p:nvPr/>
          </p:nvSpPr>
          <p:spPr>
            <a:xfrm>
              <a:off x="2240417" y="1442265"/>
              <a:ext cx="689050" cy="2232268"/>
            </a:xfrm>
            <a:prstGeom prst="roundRect">
              <a:avLst/>
            </a:prstGeom>
            <a:solidFill>
              <a:srgbClr val="FF0000">
                <a:alpha val="27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F803B523-EBCD-D34C-DFD2-0D9012AD9A94}"/>
                </a:ext>
              </a:extLst>
            </p:cNvPr>
            <p:cNvCxnSpPr/>
            <p:nvPr/>
          </p:nvCxnSpPr>
          <p:spPr>
            <a:xfrm flipH="1">
              <a:off x="763744" y="2558399"/>
              <a:ext cx="1476673" cy="166831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703D58C8-D17C-1F3F-43E9-A16D0B7C8CC7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2929467" y="2558399"/>
              <a:ext cx="1621387" cy="166831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3CE8DC3B-5020-0358-CF74-FCE8E4A15EE9}"/>
                </a:ext>
              </a:extLst>
            </p:cNvPr>
            <p:cNvSpPr txBox="1"/>
            <p:nvPr/>
          </p:nvSpPr>
          <p:spPr>
            <a:xfrm>
              <a:off x="5157217" y="2930891"/>
              <a:ext cx="31277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latin typeface="Comic Sans MS" panose="030F0902030302020204" pitchFamily="66" charset="0"/>
                </a:rPr>
                <a:t>Euler force appears</a:t>
              </a:r>
              <a:endParaRPr kumimoji="1" lang="ja-JP" altLang="en-US" sz="2400" b="1">
                <a:latin typeface="Comic Sans MS" panose="030F0902030302020204" pitchFamily="66" charset="0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2C539402-152C-6A9B-F4D1-DC72444FE59E}"/>
                </a:ext>
              </a:extLst>
            </p:cNvPr>
            <p:cNvSpPr txBox="1"/>
            <p:nvPr/>
          </p:nvSpPr>
          <p:spPr>
            <a:xfrm>
              <a:off x="2128147" y="1091956"/>
              <a:ext cx="1058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>
                  <a:solidFill>
                    <a:srgbClr val="FF0000"/>
                  </a:solidFill>
                </a:rPr>
                <a:t>←</a:t>
              </a:r>
              <a:r>
                <a:rPr kumimoji="1" lang="en-US" altLang="ja-JP" b="1" dirty="0">
                  <a:solidFill>
                    <a:srgbClr val="FF0000"/>
                  </a:solidFill>
                </a:rPr>
                <a:t>0.1τ</a:t>
              </a:r>
              <a:r>
                <a:rPr kumimoji="1" lang="en-US" altLang="ja-JP" b="1" baseline="-25000" dirty="0">
                  <a:solidFill>
                    <a:srgbClr val="FF0000"/>
                  </a:solidFill>
                </a:rPr>
                <a:t>f</a:t>
              </a:r>
              <a:r>
                <a:rPr kumimoji="1" lang="ja-JP" altLang="en-US" b="1">
                  <a:solidFill>
                    <a:srgbClr val="FF0000"/>
                  </a:solidFill>
                </a:rPr>
                <a:t>→</a:t>
              </a:r>
              <a:endParaRPr kumimoji="1" lang="ja-JP" altLang="en-US" b="1" baseline="-25000">
                <a:solidFill>
                  <a:srgbClr val="FF0000"/>
                </a:solidFill>
              </a:endParaRPr>
            </a:p>
          </p:txBody>
        </p:sp>
      </p:grpSp>
      <p:pic>
        <p:nvPicPr>
          <p:cNvPr id="22" name="図 21">
            <a:extLst>
              <a:ext uri="{FF2B5EF4-FFF2-40B4-BE49-F238E27FC236}">
                <a16:creationId xmlns:a16="http://schemas.microsoft.com/office/drawing/2014/main" id="{77C8F0F6-C534-1D8C-2BF0-485090A524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7563" y="3495913"/>
            <a:ext cx="4435398" cy="808972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CE1237D-8718-EF4A-78FA-6428E6DE5E3B}"/>
              </a:ext>
            </a:extLst>
          </p:cNvPr>
          <p:cNvSpPr txBox="1"/>
          <p:nvPr/>
        </p:nvSpPr>
        <p:spPr>
          <a:xfrm>
            <a:off x="4061623" y="2936520"/>
            <a:ext cx="3035433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*Work* by Euler force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A62B1EAB-20A7-0C78-8DB6-8CA7167ECC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5133" y="2832917"/>
            <a:ext cx="3774782" cy="461664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842D12B-2D38-D321-ADFC-15CE72F17886}"/>
              </a:ext>
            </a:extLst>
          </p:cNvPr>
          <p:cNvSpPr txBox="1"/>
          <p:nvPr/>
        </p:nvSpPr>
        <p:spPr>
          <a:xfrm>
            <a:off x="4061622" y="4470633"/>
            <a:ext cx="7310655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Elastic Potential Energy (*stiffness* of the crust material)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D8B2EBED-54EB-AD48-BD1B-86DEFFB373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6289" y="5201603"/>
            <a:ext cx="2552013" cy="51730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A109E2CE-E963-6E61-A68F-9A84DDAC8D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7056" y="5120884"/>
            <a:ext cx="4416773" cy="39163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A84A5C53-F012-2E9B-417C-4DE4E15C24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9232" y="5540202"/>
            <a:ext cx="1138695" cy="32180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343E466F-8153-2F87-67D7-229DFF9244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79232" y="5870991"/>
            <a:ext cx="2126210" cy="850484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C20DEB1-6A8F-F9B7-12BA-E3A1BB1C9750}"/>
              </a:ext>
            </a:extLst>
          </p:cNvPr>
          <p:cNvSpPr txBox="1"/>
          <p:nvPr/>
        </p:nvSpPr>
        <p:spPr>
          <a:xfrm>
            <a:off x="9305442" y="6031567"/>
            <a:ext cx="183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dρ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ja-JP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5D340207-0311-4C93-4CB6-D85CB8AF49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56971" y="3347163"/>
            <a:ext cx="2312873" cy="41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34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8CE04-43CC-489C-A21A-47654755B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013D0E-E3A5-6A01-5831-C8B3D89F1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FB1064-50B0-EA7F-AC6A-D7992AED3455}"/>
              </a:ext>
            </a:extLst>
          </p:cNvPr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rgbClr val="FFFF00"/>
                </a:solidFill>
                <a:latin typeface="+mn-ea"/>
              </a:rPr>
              <a:t>What happens in the NS under the </a:t>
            </a:r>
            <a:r>
              <a:rPr kumimoji="1" lang="en-US" altLang="ja-JP" sz="3200" b="1" dirty="0" err="1">
                <a:solidFill>
                  <a:srgbClr val="FFFF00"/>
                </a:solidFill>
                <a:latin typeface="+mn-ea"/>
              </a:rPr>
              <a:t>Dzhanibekov</a:t>
            </a:r>
            <a:r>
              <a:rPr kumimoji="1" lang="en-US" altLang="ja-JP" sz="3200" b="1" dirty="0">
                <a:solidFill>
                  <a:srgbClr val="FFFF00"/>
                </a:solidFill>
                <a:latin typeface="+mn-ea"/>
              </a:rPr>
              <a:t> effect?</a:t>
            </a:r>
            <a:endParaRPr kumimoji="1" lang="ja-JP" altLang="en-US" sz="3200" b="1">
              <a:solidFill>
                <a:srgbClr val="FFFF00"/>
              </a:solidFill>
              <a:latin typeface="+mn-ea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5237D65-D9CC-2508-766C-12BD4F1EC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596"/>
            <a:ext cx="5216761" cy="448092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E2D42FA-0ABF-569E-1DA6-F3F934FDDA51}"/>
              </a:ext>
            </a:extLst>
          </p:cNvPr>
          <p:cNvSpPr txBox="1"/>
          <p:nvPr/>
        </p:nvSpPr>
        <p:spPr>
          <a:xfrm>
            <a:off x="1507224" y="690246"/>
            <a:ext cx="2358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Euler vs. Stiffness</a:t>
            </a:r>
            <a:endParaRPr kumimoji="1" lang="ja-JP" altLang="en-US" sz="240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EC0F134-339C-F7A4-A3AE-296A5222F7DE}"/>
              </a:ext>
            </a:extLst>
          </p:cNvPr>
          <p:cNvSpPr txBox="1"/>
          <p:nvPr/>
        </p:nvSpPr>
        <p:spPr>
          <a:xfrm>
            <a:off x="5373235" y="690246"/>
            <a:ext cx="4416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crust will be</a:t>
            </a:r>
            <a:r>
              <a:rPr kumimoji="1" lang="ja-JP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significantly affected within </a:t>
            </a:r>
            <a:r>
              <a:rPr kumimoji="1" lang="en-US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Δτ</a:t>
            </a:r>
            <a:r>
              <a:rPr kumimoji="1" lang="en-US" altLang="ja-JP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10</a:t>
            </a:r>
            <a:r>
              <a:rPr kumimoji="1" lang="en-US" altLang="ja-JP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kumimoji="1" lang="en-US" altLang="ja-JP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3 months δ</a:t>
            </a:r>
            <a:r>
              <a:rPr kumimoji="1" lang="en-US" altLang="ja-JP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-9</a:t>
            </a:r>
            <a:r>
              <a:rPr kumimoji="1" lang="en-US" altLang="ja-JP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</p:txBody>
      </p:sp>
      <p:pic>
        <p:nvPicPr>
          <p:cNvPr id="11" name="図 10" descr="グラフ, じょうごグラフ&#10;&#10;自動的に生成された説明">
            <a:extLst>
              <a:ext uri="{FF2B5EF4-FFF2-40B4-BE49-F238E27FC236}">
                <a16:creationId xmlns:a16="http://schemas.microsoft.com/office/drawing/2014/main" id="{FF99C877-FAB2-D1B2-FD6A-D05A201E0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064" y="2591776"/>
            <a:ext cx="3997607" cy="401222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55078E1-26A8-C174-E5CF-CF5C3A473E9B}"/>
              </a:ext>
            </a:extLst>
          </p:cNvPr>
          <p:cNvSpPr txBox="1"/>
          <p:nvPr/>
        </p:nvSpPr>
        <p:spPr>
          <a:xfrm>
            <a:off x="6726620" y="2268611"/>
            <a:ext cx="352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Comic Sans MS" panose="030F0902030302020204" pitchFamily="66" charset="0"/>
              </a:rPr>
              <a:t>Cracks reaches at H ~ 63 cm</a:t>
            </a:r>
            <a:endParaRPr kumimoji="1" lang="ja-JP" altLang="en-US" b="1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204633E-1CA0-3131-EE18-2A9E4064B788}"/>
              </a:ext>
            </a:extLst>
          </p:cNvPr>
          <p:cNvSpPr txBox="1"/>
          <p:nvPr/>
        </p:nvSpPr>
        <p:spPr>
          <a:xfrm>
            <a:off x="231228" y="5521146"/>
            <a:ext cx="6295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Comic Sans MS" panose="030F0902030302020204" pitchFamily="66" charset="0"/>
              </a:rPr>
              <a:t>Euler force can deform the NS surface at</a:t>
            </a:r>
          </a:p>
          <a:p>
            <a:pPr algn="ctr"/>
            <a:r>
              <a:rPr kumimoji="1" lang="en-US" altLang="ja-JP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 </a:t>
            </a:r>
            <a:r>
              <a:rPr kumimoji="1" lang="en-US" altLang="ja-JP" sz="2400" b="1" dirty="0" err="1">
                <a:solidFill>
                  <a:srgbClr val="FF0000"/>
                </a:solidFill>
                <a:latin typeface="Comic Sans MS" panose="030F0902030302020204" pitchFamily="66" charset="0"/>
              </a:rPr>
              <a:t>ρ</a:t>
            </a:r>
            <a:r>
              <a:rPr kumimoji="1" lang="en-US" altLang="ja-JP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 &lt; 1.0e6 g/cc (r &lt; 60 cm)</a:t>
            </a:r>
          </a:p>
          <a:p>
            <a:pPr algn="ctr"/>
            <a:r>
              <a:rPr kumimoji="1" lang="en-US" altLang="ja-JP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(Outer crust)</a:t>
            </a:r>
            <a:endParaRPr kumimoji="1" lang="ja-JP" altLang="en-US" sz="2400" b="1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7" name="三角形 16">
            <a:extLst>
              <a:ext uri="{FF2B5EF4-FFF2-40B4-BE49-F238E27FC236}">
                <a16:creationId xmlns:a16="http://schemas.microsoft.com/office/drawing/2014/main" id="{83A6AB56-6405-223B-9655-B94402BDED76}"/>
              </a:ext>
            </a:extLst>
          </p:cNvPr>
          <p:cNvSpPr/>
          <p:nvPr/>
        </p:nvSpPr>
        <p:spPr>
          <a:xfrm rot="9716658">
            <a:off x="7489468" y="2772849"/>
            <a:ext cx="184304" cy="15353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691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556A27F-86E9-362A-58B9-C9B851D58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0BCC03-CFEC-E6B8-F724-F419FFF16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FFA9FCC-6F8E-AA08-8EFD-A0ECDBF4383E}"/>
              </a:ext>
            </a:extLst>
          </p:cNvPr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rgbClr val="FFFF00"/>
                </a:solidFill>
                <a:latin typeface="+mn-ea"/>
              </a:rPr>
              <a:t>At a Moment of Phenomenon</a:t>
            </a:r>
            <a:endParaRPr kumimoji="1" lang="ja-JP" altLang="en-US" sz="3200" b="1">
              <a:solidFill>
                <a:srgbClr val="FFFF00"/>
              </a:solidFill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E40D1B1-AD2B-4990-5BDB-09C87E7E2712}"/>
              </a:ext>
            </a:extLst>
          </p:cNvPr>
          <p:cNvSpPr txBox="1"/>
          <p:nvPr/>
        </p:nvSpPr>
        <p:spPr>
          <a:xfrm>
            <a:off x="5013131" y="784711"/>
            <a:ext cx="5669098" cy="45243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Comic Sans MS" panose="030F0902030302020204" pitchFamily="66" charset="0"/>
              </a:rPr>
              <a:t>The </a:t>
            </a:r>
            <a:r>
              <a:rPr kumimoji="1" lang="en-US" altLang="ja-JP" sz="2400" dirty="0">
                <a:solidFill>
                  <a:srgbClr val="3545FF"/>
                </a:solidFill>
                <a:latin typeface="Comic Sans MS" panose="030F0902030302020204" pitchFamily="66" charset="0"/>
              </a:rPr>
              <a:t>degenerate, relativistic electrons </a:t>
            </a:r>
            <a:r>
              <a:rPr kumimoji="1" lang="en-US" altLang="ja-JP" sz="2400" dirty="0">
                <a:latin typeface="Comic Sans MS" panose="030F0902030302020204" pitchFamily="66" charset="0"/>
              </a:rPr>
              <a:t>can escape from the cracks against the gravity.</a:t>
            </a:r>
          </a:p>
          <a:p>
            <a:endParaRPr kumimoji="1" lang="en-US" altLang="ja-JP" sz="2400" dirty="0">
              <a:latin typeface="Comic Sans MS" panose="030F0902030302020204" pitchFamily="66" charset="0"/>
            </a:endParaRPr>
          </a:p>
          <a:p>
            <a:r>
              <a:rPr kumimoji="1" lang="en-US" altLang="ja-JP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Cold ions </a:t>
            </a:r>
            <a:r>
              <a:rPr kumimoji="1" lang="en-US" altLang="ja-JP" sz="2400" dirty="0">
                <a:latin typeface="Comic Sans MS" panose="030F0902030302020204" pitchFamily="66" charset="0"/>
              </a:rPr>
              <a:t>(</a:t>
            </a:r>
            <a:r>
              <a:rPr kumimoji="1" lang="en-US" altLang="ja-JP" sz="2400" baseline="30000" dirty="0">
                <a:latin typeface="Comic Sans MS" panose="030F0902030302020204" pitchFamily="66" charset="0"/>
              </a:rPr>
              <a:t>56</a:t>
            </a:r>
            <a:r>
              <a:rPr kumimoji="1" lang="en-US" altLang="ja-JP" sz="2400" dirty="0">
                <a:latin typeface="Comic Sans MS" panose="030F0902030302020204" pitchFamily="66" charset="0"/>
              </a:rPr>
              <a:t>Fe) are not relativistic (cannot escape by themselves). Their escape following the electron streaming delays due to the Coulomb collisions. </a:t>
            </a:r>
          </a:p>
          <a:p>
            <a:endParaRPr kumimoji="1" lang="en-US" altLang="ja-JP" sz="2400" dirty="0">
              <a:latin typeface="Comic Sans MS" panose="030F0902030302020204" pitchFamily="66" charset="0"/>
            </a:endParaRPr>
          </a:p>
          <a:p>
            <a:endParaRPr kumimoji="1" lang="en-US" altLang="ja-JP" sz="2400" dirty="0">
              <a:latin typeface="Comic Sans MS" panose="030F0902030302020204" pitchFamily="66" charset="0"/>
            </a:endParaRPr>
          </a:p>
          <a:p>
            <a:r>
              <a:rPr kumimoji="1" lang="en-US" altLang="ja-JP" sz="2400" dirty="0">
                <a:latin typeface="Comic Sans MS" panose="030F0902030302020204" pitchFamily="66" charset="0"/>
              </a:rPr>
              <a:t>is supposed (=plasma freq. energy).</a:t>
            </a:r>
          </a:p>
        </p:txBody>
      </p:sp>
      <p:pic>
        <p:nvPicPr>
          <p:cNvPr id="14" name="図 13" descr="グラフ, じょうごグラフ&#10;&#10;自動的に生成された説明">
            <a:extLst>
              <a:ext uri="{FF2B5EF4-FFF2-40B4-BE49-F238E27FC236}">
                <a16:creationId xmlns:a16="http://schemas.microsoft.com/office/drawing/2014/main" id="{A650B8E0-6FB9-AD26-F51E-641100CDB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90" y="1107876"/>
            <a:ext cx="3997607" cy="401222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70A3BF6-9FD7-9C80-74A8-738572D7E2FD}"/>
              </a:ext>
            </a:extLst>
          </p:cNvPr>
          <p:cNvSpPr txBox="1"/>
          <p:nvPr/>
        </p:nvSpPr>
        <p:spPr>
          <a:xfrm>
            <a:off x="945947" y="784711"/>
            <a:ext cx="2643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Comic Sans MS" panose="030F0902030302020204" pitchFamily="66" charset="0"/>
              </a:rPr>
              <a:t>Cracked at H ~ 63 cm</a:t>
            </a:r>
            <a:endParaRPr kumimoji="1" lang="ja-JP" altLang="en-US" b="1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942B9401-941B-B2FB-8882-CE9763834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002" y="4206300"/>
            <a:ext cx="3521355" cy="530998"/>
          </a:xfrm>
          <a:prstGeom prst="rect">
            <a:avLst/>
          </a:prstGeom>
        </p:spPr>
      </p:pic>
      <p:sp>
        <p:nvSpPr>
          <p:cNvPr id="2" name="三角形 1">
            <a:extLst>
              <a:ext uri="{FF2B5EF4-FFF2-40B4-BE49-F238E27FC236}">
                <a16:creationId xmlns:a16="http://schemas.microsoft.com/office/drawing/2014/main" id="{705CAB79-392B-5FE9-3E5A-AFC71FBEC213}"/>
              </a:ext>
            </a:extLst>
          </p:cNvPr>
          <p:cNvSpPr/>
          <p:nvPr/>
        </p:nvSpPr>
        <p:spPr>
          <a:xfrm rot="9716658">
            <a:off x="1708778" y="1277210"/>
            <a:ext cx="184304" cy="15353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3489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DA576-75D1-E530-D7BC-761CD16C3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F24843F-9733-FF9C-D33D-1C4DB537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F3A0B81-85F2-6E3E-4B5D-36D6C2DE5439}"/>
              </a:ext>
            </a:extLst>
          </p:cNvPr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rgbClr val="FFFF00"/>
                </a:solidFill>
                <a:latin typeface="+mn-ea"/>
              </a:rPr>
              <a:t>At a Moment of Phenomenon (</a:t>
            </a:r>
            <a:r>
              <a:rPr kumimoji="1" lang="en-US" altLang="ja-JP" sz="3200" b="1" dirty="0" err="1">
                <a:solidFill>
                  <a:srgbClr val="FFFF00"/>
                </a:solidFill>
                <a:latin typeface="+mn-ea"/>
              </a:rPr>
              <a:t>Shimoda&amp;Wada</a:t>
            </a:r>
            <a:r>
              <a:rPr kumimoji="1" lang="en-US" altLang="ja-JP" sz="3200" b="1" dirty="0">
                <a:solidFill>
                  <a:srgbClr val="FFFF00"/>
                </a:solidFill>
                <a:latin typeface="+mn-ea"/>
              </a:rPr>
              <a:t> 2025)</a:t>
            </a:r>
            <a:endParaRPr kumimoji="1" lang="ja-JP" altLang="en-US" sz="3200" b="1">
              <a:solidFill>
                <a:srgbClr val="FFFF00"/>
              </a:solidFill>
              <a:latin typeface="+mn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F5760F5-7FD8-F70A-23E6-5A2D585EE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769" y="584776"/>
            <a:ext cx="7018466" cy="29988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EE2B395-41D0-CEBF-C885-4C4CC27A4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467" y="4029421"/>
            <a:ext cx="4656124" cy="40883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0C149C5-8721-9D7B-39C5-0DCF396E6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758" y="4322589"/>
            <a:ext cx="2611965" cy="78639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8DBCA9B-0FC3-D210-41FC-5411805F93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0235" y="3702965"/>
            <a:ext cx="5083876" cy="92434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B2BD477-830F-94BC-B12A-6380B9897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0518" y="5171617"/>
            <a:ext cx="9249640" cy="40215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095AA66-9BF7-4BC7-B456-78C01923272F}"/>
              </a:ext>
            </a:extLst>
          </p:cNvPr>
          <p:cNvSpPr txBox="1"/>
          <p:nvPr/>
        </p:nvSpPr>
        <p:spPr>
          <a:xfrm>
            <a:off x="2640928" y="6015705"/>
            <a:ext cx="6178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Chalkboard SE" panose="03050602040202020205" pitchFamily="66" charset="0"/>
              </a:rPr>
              <a:t>Very strong Electric field is induced.</a:t>
            </a:r>
            <a:endParaRPr kumimoji="1" lang="ja-JP" altLang="en-US" sz="2800">
              <a:solidFill>
                <a:srgbClr val="FF0000"/>
              </a:solidFill>
              <a:latin typeface="Chalkboard SE" panose="03050602040202020205" pitchFamily="66" charset="0"/>
            </a:endParaRPr>
          </a:p>
        </p:txBody>
      </p:sp>
      <p:pic>
        <p:nvPicPr>
          <p:cNvPr id="6" name="鉄（福島県ハイテクプラザ）-360p30">
            <a:hlinkClick r:id="" action="ppaction://media"/>
            <a:extLst>
              <a:ext uri="{FF2B5EF4-FFF2-40B4-BE49-F238E27FC236}">
                <a16:creationId xmlns:a16="http://schemas.microsoft.com/office/drawing/2014/main" id="{73946E15-4228-B731-8346-3F0B989B7C2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475.21" end="27636.387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 rot="16200000">
            <a:off x="-694855" y="1281382"/>
            <a:ext cx="3176479" cy="178676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D0E05F7-A4DF-8EAC-1CE5-E4E949C231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56597" y="1922671"/>
            <a:ext cx="2630037" cy="36193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C4F27B0-6359-C318-DDB2-3580425FB8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05235" y="2875341"/>
            <a:ext cx="1990629" cy="36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3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DEED4-1AB2-5508-DE40-1CEB9830E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2BA09DF-2023-D5CB-2594-15425B527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CE5A43C-F731-B459-C1AA-44858E9A8A95}"/>
              </a:ext>
            </a:extLst>
          </p:cNvPr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rgbClr val="FFFF00"/>
                </a:solidFill>
                <a:latin typeface="+mn-ea"/>
              </a:rPr>
              <a:t>At a Moment of Phenomenon (</a:t>
            </a:r>
            <a:r>
              <a:rPr kumimoji="1" lang="en-US" altLang="ja-JP" sz="3200" b="1" dirty="0" err="1">
                <a:solidFill>
                  <a:srgbClr val="FFFF00"/>
                </a:solidFill>
                <a:latin typeface="+mn-ea"/>
              </a:rPr>
              <a:t>Shimoda&amp;Wada</a:t>
            </a:r>
            <a:r>
              <a:rPr kumimoji="1" lang="en-US" altLang="ja-JP" sz="3200" b="1" dirty="0">
                <a:solidFill>
                  <a:srgbClr val="FFFF00"/>
                </a:solidFill>
                <a:latin typeface="+mn-ea"/>
              </a:rPr>
              <a:t> 2025)</a:t>
            </a:r>
            <a:endParaRPr kumimoji="1" lang="ja-JP" altLang="en-US" sz="3200" b="1">
              <a:solidFill>
                <a:srgbClr val="FFFF00"/>
              </a:solidFill>
              <a:latin typeface="+mn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8F78136-1D30-C688-B2F0-510BD2137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013"/>
            <a:ext cx="7018466" cy="29988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0E4D506-5288-2D6B-4C3D-3461C9F998C4}"/>
              </a:ext>
            </a:extLst>
          </p:cNvPr>
          <p:cNvSpPr txBox="1"/>
          <p:nvPr/>
        </p:nvSpPr>
        <p:spPr>
          <a:xfrm>
            <a:off x="7018466" y="861369"/>
            <a:ext cx="5054350" cy="26776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Injection of Cold ions</a:t>
            </a:r>
          </a:p>
          <a:p>
            <a:r>
              <a:rPr kumimoji="1" lang="ja-JP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kinetic energy of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1"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ηT</a:t>
            </a:r>
            <a:r>
              <a:rPr kumimoji="1"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1" lang="en-US" altLang="ja-JP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(η~5 is supposed)</a:t>
            </a:r>
          </a:p>
          <a:p>
            <a:r>
              <a:rPr kumimoji="1" lang="ja-JP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1"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1"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(-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 Energy Loss Process</a:t>
            </a:r>
          </a:p>
          <a:p>
            <a:r>
              <a:rPr kumimoji="1" lang="ja-JP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Nuclear spallation reactions</a:t>
            </a:r>
          </a:p>
          <a:p>
            <a:r>
              <a:rPr kumimoji="1" lang="ja-JP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kumimoji="1"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~πa</a:t>
            </a:r>
            <a:r>
              <a:rPr kumimoji="1" lang="en-US" altLang="ja-JP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en-US" altLang="ja-JP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kumimoji="1" lang="en-US" altLang="ja-JP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~4.59e-13 cm (A/56)</a:t>
            </a:r>
            <a:r>
              <a:rPr kumimoji="1" lang="en-US" altLang="ja-JP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1/3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4BA516A-5459-D4F1-82A3-A5A30BE5C9F7}"/>
              </a:ext>
            </a:extLst>
          </p:cNvPr>
          <p:cNvSpPr txBox="1"/>
          <p:nvPr/>
        </p:nvSpPr>
        <p:spPr>
          <a:xfrm>
            <a:off x="748048" y="5727993"/>
            <a:ext cx="9448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Ions can be accelerated up to ~ </a:t>
            </a:r>
            <a:r>
              <a:rPr kumimoji="1" lang="en-US" altLang="ja-JP" sz="28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ZeV</a:t>
            </a:r>
            <a:r>
              <a:rPr kumimoji="1" lang="en-US" altLang="ja-JP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=10</a:t>
            </a:r>
            <a:r>
              <a:rPr kumimoji="1" lang="en-US" altLang="ja-JP" sz="2800" baseline="30000" dirty="0">
                <a:solidFill>
                  <a:srgbClr val="FF0000"/>
                </a:solidFill>
                <a:latin typeface="Comic Sans MS" panose="030F0902030302020204" pitchFamily="66" charset="0"/>
              </a:rPr>
              <a:t>21</a:t>
            </a:r>
            <a:r>
              <a:rPr kumimoji="1" lang="en-US" altLang="ja-JP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 eV scale within a time of ~ 1ps.</a:t>
            </a:r>
            <a:endParaRPr kumimoji="1" lang="ja-JP" altLang="en-US" sz="280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5AB278D0-E2C2-EA9E-3806-1863DFFB5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34" y="4354341"/>
            <a:ext cx="9302923" cy="90630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905E7796-DE89-CB2A-00E3-3306716F2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27" y="5317880"/>
            <a:ext cx="3967959" cy="402158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B9E4FCB-6944-2394-1F62-EA1C0A2A9F7F}"/>
              </a:ext>
            </a:extLst>
          </p:cNvPr>
          <p:cNvSpPr txBox="1"/>
          <p:nvPr/>
        </p:nvSpPr>
        <p:spPr>
          <a:xfrm>
            <a:off x="178676" y="3815618"/>
            <a:ext cx="7817012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Chalkboard SE" panose="03050602040202020205" pitchFamily="66" charset="0"/>
              </a:rPr>
              <a:t>Estimated Maximum Energy of accelerated ions</a:t>
            </a:r>
            <a:endParaRPr kumimoji="1" lang="ja-JP" altLang="en-US" sz="2800">
              <a:latin typeface="Chalkboard SE" panose="0305060204020202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231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8E30C-B715-8B31-C1E5-FD87B4E8A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04D563E-36C0-656C-6A15-CF2B9F676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4FF2133-2C60-D910-4239-890B01F826A5}"/>
              </a:ext>
            </a:extLst>
          </p:cNvPr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rgbClr val="FFFF00"/>
                </a:solidFill>
                <a:latin typeface="+mn-ea"/>
              </a:rPr>
              <a:t>At a Moment of Phenomenon (</a:t>
            </a:r>
            <a:r>
              <a:rPr kumimoji="1" lang="en-US" altLang="ja-JP" sz="3200" b="1" dirty="0" err="1">
                <a:solidFill>
                  <a:srgbClr val="FFFF00"/>
                </a:solidFill>
                <a:latin typeface="+mn-ea"/>
              </a:rPr>
              <a:t>Shimoda&amp;Wada</a:t>
            </a:r>
            <a:r>
              <a:rPr kumimoji="1" lang="en-US" altLang="ja-JP" sz="3200" b="1" dirty="0">
                <a:solidFill>
                  <a:srgbClr val="FFFF00"/>
                </a:solidFill>
                <a:latin typeface="+mn-ea"/>
              </a:rPr>
              <a:t> 2025)</a:t>
            </a:r>
            <a:endParaRPr kumimoji="1" lang="ja-JP" altLang="en-US" sz="3200" b="1">
              <a:solidFill>
                <a:srgbClr val="FFFF00"/>
              </a:solidFill>
              <a:latin typeface="+mn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1E01FDD-C2C0-0444-3FB8-14443B8DF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013"/>
            <a:ext cx="7018466" cy="29988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803FE23-6F3B-ADEC-E652-DD54CD463D40}"/>
              </a:ext>
            </a:extLst>
          </p:cNvPr>
          <p:cNvSpPr txBox="1"/>
          <p:nvPr/>
        </p:nvSpPr>
        <p:spPr>
          <a:xfrm>
            <a:off x="7018466" y="861369"/>
            <a:ext cx="5054350" cy="26776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Injection of Cold ions</a:t>
            </a:r>
          </a:p>
          <a:p>
            <a:r>
              <a:rPr kumimoji="1" lang="ja-JP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kinetic energy of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1"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ηT</a:t>
            </a:r>
            <a:r>
              <a:rPr kumimoji="1"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1" lang="en-US" altLang="ja-JP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(η~5 is supposed)</a:t>
            </a:r>
          </a:p>
          <a:p>
            <a:r>
              <a:rPr kumimoji="1" lang="ja-JP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1"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1"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(-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 Energy Loss Process</a:t>
            </a:r>
          </a:p>
          <a:p>
            <a:r>
              <a:rPr kumimoji="1" lang="ja-JP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Nuclear spallation reactions</a:t>
            </a:r>
          </a:p>
          <a:p>
            <a:r>
              <a:rPr kumimoji="1" lang="ja-JP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kumimoji="1"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~πa</a:t>
            </a:r>
            <a:r>
              <a:rPr kumimoji="1" lang="en-US" altLang="ja-JP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en-US" altLang="ja-JP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kumimoji="1" lang="en-US" altLang="ja-JP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~4.59e-13 cm (A/56)</a:t>
            </a:r>
            <a:r>
              <a:rPr kumimoji="1" lang="en-US" altLang="ja-JP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1/3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389507C4-BDBC-98C5-29EF-15B928DA1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34" y="4354341"/>
            <a:ext cx="9302923" cy="90630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95A99FA9-D94A-53A0-CFEC-5F900EB32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27" y="5317880"/>
            <a:ext cx="3967959" cy="402158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60A7913-8850-6C76-2D80-50ADA022FCBE}"/>
              </a:ext>
            </a:extLst>
          </p:cNvPr>
          <p:cNvSpPr txBox="1"/>
          <p:nvPr/>
        </p:nvSpPr>
        <p:spPr>
          <a:xfrm>
            <a:off x="178676" y="3815618"/>
            <a:ext cx="7817012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Chalkboard SE" panose="03050602040202020205" pitchFamily="66" charset="0"/>
              </a:rPr>
              <a:t>Estimated Maximum Energy of accelerated ions</a:t>
            </a:r>
            <a:endParaRPr kumimoji="1" lang="ja-JP" altLang="en-US" sz="2800">
              <a:latin typeface="Chalkboard SE" panose="03050602040202020205" pitchFamily="66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4FBC4E8-9366-403A-1D8E-B137E4FF311D}"/>
              </a:ext>
            </a:extLst>
          </p:cNvPr>
          <p:cNvSpPr txBox="1"/>
          <p:nvPr/>
        </p:nvSpPr>
        <p:spPr>
          <a:xfrm>
            <a:off x="1285401" y="5767368"/>
            <a:ext cx="9229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1"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nstant </a:t>
            </a:r>
            <a:r>
              <a:rPr kumimoji="1" lang="en-US" altLang="ja-JP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kumimoji="1" lang="en-US" altLang="ja-JP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</a:t>
            </a:r>
            <a:r>
              <a:rPr kumimoji="1"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-ion-acceleration in </a:t>
            </a:r>
            <a:r>
              <a:rPr kumimoji="1" lang="en-US" altLang="ja-JP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kumimoji="1"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pset </a:t>
            </a:r>
            <a:r>
              <a:rPr kumimoji="1" lang="en-US" altLang="ja-JP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1"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agnetar </a:t>
            </a:r>
            <a:r>
              <a:rPr kumimoji="1" lang="en-US" altLang="ja-JP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1"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rigin Bursts</a:t>
            </a:r>
          </a:p>
          <a:p>
            <a:pPr algn="ctr"/>
            <a:r>
              <a:rPr kumimoji="1" lang="ja-JP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kumimoji="1"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IZUMO</a:t>
            </a:r>
            <a:r>
              <a:rPr kumimoji="1"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Bursts</a:t>
            </a:r>
            <a:endParaRPr kumimoji="1" lang="ja-JP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296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C4D3FF-485D-7020-CABA-A19578313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6BD89D3-2BBB-75EA-8D06-7E69E79DB39E}"/>
              </a:ext>
            </a:extLst>
          </p:cNvPr>
          <p:cNvSpPr txBox="1"/>
          <p:nvPr/>
        </p:nvSpPr>
        <p:spPr>
          <a:xfrm>
            <a:off x="0" y="1"/>
            <a:ext cx="121920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Highest Energy Cosmic Rays (&gt;100 </a:t>
            </a:r>
            <a:r>
              <a:rPr lang="en-US" altLang="ja-JP" sz="44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EeV</a:t>
            </a:r>
            <a:r>
              <a:rPr lang="en-US" altLang="ja-JP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)</a:t>
            </a:r>
            <a:endParaRPr lang="en-US" altLang="ja-JP" sz="40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9B78ADD-3B15-531D-2E0C-7C98F0063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0751"/>
            <a:ext cx="5294282" cy="2622285"/>
          </a:xfrm>
          <a:prstGeom prst="rect">
            <a:avLst/>
          </a:prstGeom>
        </p:spPr>
      </p:pic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EE485B86-7C14-35FD-FC80-DBBB533FB2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282" y="767081"/>
            <a:ext cx="6626946" cy="4838589"/>
          </a:xfrm>
          <a:prstGeom prst="rect">
            <a:avLst/>
          </a:prstGeom>
        </p:spPr>
      </p:pic>
      <p:sp>
        <p:nvSpPr>
          <p:cNvPr id="2" name="角丸四角形 1">
            <a:extLst>
              <a:ext uri="{FF2B5EF4-FFF2-40B4-BE49-F238E27FC236}">
                <a16:creationId xmlns:a16="http://schemas.microsoft.com/office/drawing/2014/main" id="{2078FE24-C903-80A3-8D4A-7143F6454CBD}"/>
              </a:ext>
            </a:extLst>
          </p:cNvPr>
          <p:cNvSpPr/>
          <p:nvPr/>
        </p:nvSpPr>
        <p:spPr>
          <a:xfrm>
            <a:off x="11158330" y="3930300"/>
            <a:ext cx="622853" cy="1489839"/>
          </a:xfrm>
          <a:prstGeom prst="roundRect">
            <a:avLst/>
          </a:prstGeom>
          <a:solidFill>
            <a:srgbClr val="FF0000">
              <a:alpha val="36629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E4B9CB9-6E6E-4F4C-840C-E229A97A23A5}"/>
              </a:ext>
            </a:extLst>
          </p:cNvPr>
          <p:cNvSpPr txBox="1"/>
          <p:nvPr/>
        </p:nvSpPr>
        <p:spPr>
          <a:xfrm>
            <a:off x="302219" y="5151815"/>
            <a:ext cx="5516659" cy="156966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Energy~200 </a:t>
            </a:r>
            <a:r>
              <a:rPr kumimoji="1" lang="en-US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EeV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(2*10</a:t>
            </a:r>
            <a:r>
              <a:rPr kumimoji="1" lang="en-US" altLang="ja-JP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eV)!</a:t>
            </a:r>
          </a:p>
          <a:p>
            <a:pPr algn="ctr"/>
            <a:r>
              <a:rPr kumimoji="1" lang="en-US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m.f.p.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~ 1-10 </a:t>
            </a:r>
            <a:r>
              <a:rPr kumimoji="1" lang="en-US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Mpc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(by photon)</a:t>
            </a:r>
          </a:p>
          <a:p>
            <a:pPr algn="ctr"/>
            <a:r>
              <a:rPr kumimoji="1"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Origin &amp; Acceleration Mechanism BIG MYSTERY.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5F45BA5-165E-62FC-633C-CF2353328C8A}"/>
              </a:ext>
            </a:extLst>
          </p:cNvPr>
          <p:cNvSpPr txBox="1"/>
          <p:nvPr/>
        </p:nvSpPr>
        <p:spPr>
          <a:xfrm>
            <a:off x="0" y="767081"/>
            <a:ext cx="40094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Comic Sans MS" panose="030F0902030302020204" pitchFamily="66" charset="0"/>
              </a:rPr>
              <a:t>TA collaboration (2023)</a:t>
            </a:r>
          </a:p>
          <a:p>
            <a:r>
              <a:rPr kumimoji="1" lang="en-US" altLang="ja-JP" sz="2400" b="1" dirty="0">
                <a:solidFill>
                  <a:srgbClr val="FF0000"/>
                </a:solidFill>
              </a:rPr>
              <a:t>2021 May 27</a:t>
            </a:r>
            <a:r>
              <a:rPr kumimoji="1" lang="en-US" altLang="ja-JP" sz="2400" b="1" baseline="30000" dirty="0">
                <a:solidFill>
                  <a:srgbClr val="FF0000"/>
                </a:solidFill>
              </a:rPr>
              <a:t>th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 10:35:56 (UTC) </a:t>
            </a:r>
            <a:endParaRPr kumimoji="1" lang="ja-JP" altLang="en-US" sz="2400" b="1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48DF5BE-26C8-EC93-D97C-A3963406BE80}"/>
              </a:ext>
            </a:extLst>
          </p:cNvPr>
          <p:cNvSpPr txBox="1"/>
          <p:nvPr/>
        </p:nvSpPr>
        <p:spPr>
          <a:xfrm>
            <a:off x="270772" y="1655247"/>
            <a:ext cx="4791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Amaterasu</a:t>
            </a:r>
            <a:r>
              <a:rPr kumimoji="1" lang="en-US" altLang="ja-JP" sz="2000" b="1" dirty="0">
                <a:latin typeface="Comic Sans MS" panose="030F0902030302020204" pitchFamily="66" charset="0"/>
              </a:rPr>
              <a:t>  (the highest-energy CRs)</a:t>
            </a:r>
            <a:endParaRPr kumimoji="1" lang="ja-JP" altLang="en-US" sz="2000" b="1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945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0CF04-5ADB-0385-C093-38AD8CCF1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52DAC1-0E33-373D-5028-59C2A8AA0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337C5D-AB70-FAAA-F359-AF5635D4FA93}"/>
              </a:ext>
            </a:extLst>
          </p:cNvPr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rgbClr val="FFFF00"/>
                </a:solidFill>
                <a:latin typeface="+mn-ea"/>
              </a:rPr>
              <a:t>Discussion</a:t>
            </a:r>
            <a:endParaRPr kumimoji="1" lang="ja-JP" altLang="en-US" sz="3200" b="1">
              <a:solidFill>
                <a:srgbClr val="FFFF00"/>
              </a:solidFill>
              <a:latin typeface="+mn-ea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0A52F9-3F45-4C2B-1820-67F721F7F0B3}"/>
              </a:ext>
            </a:extLst>
          </p:cNvPr>
          <p:cNvSpPr txBox="1"/>
          <p:nvPr/>
        </p:nvSpPr>
        <p:spPr>
          <a:xfrm>
            <a:off x="2144518" y="1950938"/>
            <a:ext cx="9448800" cy="470898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Proper prediction of the IZUMO Bursts:</a:t>
            </a:r>
          </a:p>
          <a:p>
            <a:r>
              <a:rPr kumimoji="1" lang="en-US" altLang="ja-JP" sz="2400" dirty="0">
                <a:latin typeface="Comic Sans MS" panose="030F0902030302020204" pitchFamily="66" charset="0"/>
              </a:rPr>
              <a:t>*neutrinos* w/energy of </a:t>
            </a:r>
            <a:r>
              <a:rPr kumimoji="1" lang="en-US" altLang="ja-JP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1"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0.05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ZeV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/A ~ 100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PeV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(10</a:t>
            </a:r>
            <a:r>
              <a:rPr kumimoji="1" lang="en-US" altLang="ja-JP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eV).</a:t>
            </a:r>
            <a:endParaRPr kumimoji="1" lang="en-US" altLang="ja-JP" sz="2400" dirty="0">
              <a:latin typeface="Comic Sans MS" panose="030F0902030302020204" pitchFamily="66" charset="0"/>
            </a:endParaRPr>
          </a:p>
          <a:p>
            <a:r>
              <a:rPr kumimoji="1" lang="en-US" altLang="ja-JP" sz="2400" dirty="0">
                <a:latin typeface="Comic Sans MS" panose="030F0902030302020204" pitchFamily="66" charset="0"/>
              </a:rPr>
              <a:t>*neutrons* w/ energy of </a:t>
            </a:r>
            <a:r>
              <a:rPr kumimoji="1" lang="en-US" altLang="ja-JP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1" lang="en-US" altLang="ja-JP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ZeV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/A ~ 20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EeV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(10</a:t>
            </a:r>
            <a:r>
              <a:rPr kumimoji="1" lang="en-US" altLang="ja-JP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eV).</a:t>
            </a:r>
          </a:p>
          <a:p>
            <a:endParaRPr kumimoji="1"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β-decay time of neutron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kumimoji="1" lang="en-US" altLang="ja-JP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(10 min.)*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kumimoji="1"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4x10</a:t>
            </a:r>
            <a:r>
              <a:rPr kumimoji="1" lang="en-US" altLang="ja-JP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1" lang="en-US" altLang="ja-JP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1" lang="en-US" altLang="ja-JP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/20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EeV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kumimoji="1" lang="ja-JP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cτ</a:t>
            </a:r>
            <a:r>
              <a:rPr kumimoji="1" lang="en-US" altLang="ja-JP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120 kpc(</a:t>
            </a:r>
            <a:r>
              <a:rPr kumimoji="1" lang="en-US" altLang="ja-JP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1" lang="en-US" altLang="ja-JP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/20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EeV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kumimoji="1"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2800" dirty="0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Ultrahigh-Energy CR *neutron* events @ the Earth can show time &amp; position coincidences with NS-transient events from nearby galaxies.</a:t>
            </a:r>
          </a:p>
          <a:p>
            <a:r>
              <a:rPr kumimoji="1" lang="en-US" altLang="ja-JP" sz="2400" dirty="0">
                <a:latin typeface="Comic Sans MS" panose="030F0902030302020204" pitchFamily="66" charset="0"/>
                <a:cs typeface="Times New Roman" panose="02020603050405020304" pitchFamily="18" charset="0"/>
              </a:rPr>
              <a:t>Neutrons do not *feel* the B-field unlike from the usual CR nuclei (idea provided by Prof. Takashi </a:t>
            </a:r>
            <a:r>
              <a:rPr kumimoji="1" lang="en-US" altLang="ja-JP" sz="2400" dirty="0" err="1">
                <a:latin typeface="Comic Sans MS" panose="030F0902030302020204" pitchFamily="66" charset="0"/>
                <a:cs typeface="Times New Roman" panose="02020603050405020304" pitchFamily="18" charset="0"/>
              </a:rPr>
              <a:t>Sako</a:t>
            </a:r>
            <a:r>
              <a:rPr kumimoji="1" lang="en-US" altLang="ja-JP" sz="2400" dirty="0">
                <a:latin typeface="Comic Sans MS" panose="030F0902030302020204" pitchFamily="66" charset="0"/>
                <a:cs typeface="Times New Roman" panose="02020603050405020304" pitchFamily="18" charset="0"/>
              </a:rPr>
              <a:t> @ ICRR TA group)</a:t>
            </a:r>
            <a:r>
              <a:rPr kumimoji="1" lang="en-US" altLang="ja-JP" sz="2400" dirty="0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</a:t>
            </a:r>
            <a:endParaRPr kumimoji="1" lang="ja-JP" altLang="en-US" sz="2800">
              <a:solidFill>
                <a:srgbClr val="FF0000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022DB59-3866-5FD3-F7DB-31D1AD990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20" y="0"/>
            <a:ext cx="4487918" cy="191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04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0FB07-D2FE-B3A3-DD3D-B8203163B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1D9F98-D501-3BD5-6D0C-5B1496C32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DAAAE94-AAC7-2B02-FDBF-BBC65FFB28D9}"/>
              </a:ext>
            </a:extLst>
          </p:cNvPr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rgbClr val="FFFF00"/>
                </a:solidFill>
                <a:latin typeface="+mn-ea"/>
              </a:rPr>
              <a:t>Discussion2: Possibly Associated Phenomena</a:t>
            </a:r>
            <a:endParaRPr kumimoji="1" lang="ja-JP" altLang="en-US" sz="3200" b="1">
              <a:solidFill>
                <a:srgbClr val="FFFF00"/>
              </a:solidFill>
              <a:latin typeface="+mn-ea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7FFAE43-13F0-6BAC-3AB3-0E81AFD37012}"/>
              </a:ext>
            </a:extLst>
          </p:cNvPr>
          <p:cNvGrpSpPr/>
          <p:nvPr/>
        </p:nvGrpSpPr>
        <p:grpSpPr>
          <a:xfrm>
            <a:off x="187247" y="695739"/>
            <a:ext cx="5239517" cy="2932044"/>
            <a:chOff x="211767" y="2081040"/>
            <a:chExt cx="7151091" cy="3812984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3A5BE10-B189-3A8F-E42D-6E206126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767" y="2081040"/>
              <a:ext cx="7151091" cy="3812984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400B927-C8C7-D38D-0C4F-8F738BA4D860}"/>
                </a:ext>
              </a:extLst>
            </p:cNvPr>
            <p:cNvSpPr txBox="1"/>
            <p:nvPr/>
          </p:nvSpPr>
          <p:spPr>
            <a:xfrm>
              <a:off x="980502" y="2588963"/>
              <a:ext cx="1587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Mereghetti+20</a:t>
              </a:r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0D92A6C-C4CA-399F-2955-4FF79182DAB1}"/>
                </a:ext>
              </a:extLst>
            </p:cNvPr>
            <p:cNvSpPr txBox="1"/>
            <p:nvPr/>
          </p:nvSpPr>
          <p:spPr>
            <a:xfrm>
              <a:off x="5153704" y="4318612"/>
              <a:ext cx="626134" cy="401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D7A000"/>
                  </a:solidFill>
                </a:rPr>
                <a:t>FRB</a:t>
              </a:r>
              <a:endParaRPr kumimoji="1" lang="ja-JP" altLang="en-US" b="1">
                <a:solidFill>
                  <a:srgbClr val="D7A000"/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DACEFCA-80AC-F75A-C46D-C54854435FC9}"/>
                </a:ext>
              </a:extLst>
            </p:cNvPr>
            <p:cNvSpPr txBox="1"/>
            <p:nvPr/>
          </p:nvSpPr>
          <p:spPr>
            <a:xfrm>
              <a:off x="5510262" y="2661448"/>
              <a:ext cx="762380" cy="401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</a:rPr>
                <a:t>X-ray</a:t>
              </a:r>
              <a:endParaRPr kumimoji="1" lang="ja-JP" altLang="en-US" b="1">
                <a:solidFill>
                  <a:srgbClr val="FF0000"/>
                </a:solidFill>
              </a:endParaRPr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E585E40-CA56-EB7A-1C37-81CE2BB4C4EF}"/>
              </a:ext>
            </a:extLst>
          </p:cNvPr>
          <p:cNvSpPr txBox="1"/>
          <p:nvPr/>
        </p:nvSpPr>
        <p:spPr>
          <a:xfrm>
            <a:off x="187249" y="3882248"/>
            <a:ext cx="53533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Magnetar</a:t>
            </a:r>
            <a:r>
              <a:rPr kumimoji="1" lang="ja-JP" altLang="en-US"/>
              <a:t>で見られる突発現象</a:t>
            </a:r>
            <a:endParaRPr kumimoji="1" lang="en-US" altLang="ja-JP" dirty="0"/>
          </a:p>
          <a:p>
            <a:r>
              <a:rPr kumimoji="1" lang="ja-JP" altLang="en-US"/>
              <a:t>→中性子星の地震（星振）やリコネクションとかが起源？多くのシナリオで採用されている．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/>
              <a:t>クラストの破壊が伴うと期待される</a:t>
            </a:r>
            <a:r>
              <a:rPr kumimoji="1" lang="en-US" altLang="ja-JP" dirty="0"/>
              <a:t>.</a:t>
            </a:r>
          </a:p>
          <a:p>
            <a:r>
              <a:rPr kumimoji="1" lang="ja-JP" altLang="en-US"/>
              <a:t>（案外脆い→</a:t>
            </a:r>
            <a:r>
              <a:rPr kumimoji="1" lang="en-US" altLang="ja-JP" dirty="0"/>
              <a:t>Wada&amp;Shimoda24</a:t>
            </a:r>
            <a:r>
              <a:rPr kumimoji="1" lang="ja-JP" altLang="en-US"/>
              <a:t>）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/>
              <a:t>クラストの破壊に伴う固有のシグナルとかを予言したい．</a:t>
            </a:r>
            <a:endParaRPr kumimoji="1" lang="en-US" altLang="ja-JP" dirty="0"/>
          </a:p>
          <a:p>
            <a:r>
              <a:rPr kumimoji="1" lang="ja-JP" altLang="en-US"/>
              <a:t>（</a:t>
            </a:r>
            <a:r>
              <a:rPr kumimoji="1" lang="en-US" altLang="ja-JP" dirty="0"/>
              <a:t>X</a:t>
            </a:r>
            <a:r>
              <a:rPr kumimoji="1" lang="ja-JP" altLang="en-US"/>
              <a:t>線は一応やった→</a:t>
            </a:r>
            <a:r>
              <a:rPr kumimoji="1" lang="en-US" altLang="ja-JP" dirty="0" err="1"/>
              <a:t>Shimoda&amp;Wada</a:t>
            </a:r>
            <a:r>
              <a:rPr kumimoji="1" lang="en-US" altLang="ja-JP" dirty="0"/>
              <a:t> 25</a:t>
            </a:r>
            <a:r>
              <a:rPr kumimoji="1" lang="ja-JP" altLang="en-US"/>
              <a:t>）</a:t>
            </a:r>
          </a:p>
        </p:txBody>
      </p:sp>
      <p:pic>
        <p:nvPicPr>
          <p:cNvPr id="12" name="光るガムテープ! トリボルミネッセンス_東大CASTの実験動画_science experiments - 東京大学サイエンスコミュニケーションサークルCAST (360p, h264)">
            <a:hlinkClick r:id="" action="ppaction://media"/>
            <a:extLst>
              <a:ext uri="{FF2B5EF4-FFF2-40B4-BE49-F238E27FC236}">
                <a16:creationId xmlns:a16="http://schemas.microsoft.com/office/drawing/2014/main" id="{FD0FAAFF-FF49-DD6D-C7BC-F3AF979317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1368" y="3997115"/>
            <a:ext cx="5039358" cy="283463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343B423-BB81-0530-9874-690D52DD2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893" y="1296373"/>
            <a:ext cx="3570154" cy="217509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B155006-260B-0D26-6D73-8A9C2922AD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1800" y="1362218"/>
            <a:ext cx="2870200" cy="232410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7141320-A889-9327-EE36-BF13719892D1}"/>
              </a:ext>
            </a:extLst>
          </p:cNvPr>
          <p:cNvSpPr txBox="1"/>
          <p:nvPr/>
        </p:nvSpPr>
        <p:spPr>
          <a:xfrm>
            <a:off x="6206490" y="834390"/>
            <a:ext cx="5343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岩石（石英とか）を潰したり曲げたりしたら光る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7C90F63-E9C3-3279-32B6-5331B37C55B7}"/>
              </a:ext>
            </a:extLst>
          </p:cNvPr>
          <p:cNvSpPr txBox="1"/>
          <p:nvPr/>
        </p:nvSpPr>
        <p:spPr>
          <a:xfrm>
            <a:off x="6206490" y="3627783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ガムテひっぺがしたりしたら光る（摩擦発光）</a:t>
            </a:r>
          </a:p>
        </p:txBody>
      </p:sp>
    </p:spTree>
    <p:extLst>
      <p:ext uri="{BB962C8B-B14F-4D97-AF65-F5344CB8AC3E}">
        <p14:creationId xmlns:p14="http://schemas.microsoft.com/office/powerpoint/2010/main" val="116966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30F2B5-AF24-E41C-030D-F58D1DA6A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4760843" cy="765312"/>
          </a:xfrm>
        </p:spPr>
        <p:txBody>
          <a:bodyPr>
            <a:normAutofit/>
          </a:bodyPr>
          <a:lstStyle/>
          <a:p>
            <a:r>
              <a:rPr kumimoji="1" lang="en-US" altLang="ja-JP" sz="3200" dirty="0"/>
              <a:t>Kluger et al. 1998</a:t>
            </a:r>
            <a:r>
              <a:rPr lang="ja-JP" altLang="en-US" sz="3200"/>
              <a:t>の計算例</a:t>
            </a:r>
            <a:endParaRPr kumimoji="1" lang="ja-JP" altLang="en-US" sz="320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D50643D-C40D-77BD-899D-B100C7416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86" y="765312"/>
            <a:ext cx="4442275" cy="292210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1C550CD-B113-975C-4E65-0D0BB04C6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889" y="3576773"/>
            <a:ext cx="4749623" cy="328122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1FAC43E-62AD-EFF2-2DB7-07998BE50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847" y="3429000"/>
            <a:ext cx="3276600" cy="3302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0A5F6C1-0B40-A779-BDDB-4B4D4BBEFF1E}"/>
              </a:ext>
            </a:extLst>
          </p:cNvPr>
          <p:cNvSpPr txBox="1"/>
          <p:nvPr/>
        </p:nvSpPr>
        <p:spPr>
          <a:xfrm>
            <a:off x="5159970" y="591882"/>
            <a:ext cx="611802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Mean field </a:t>
            </a:r>
            <a:r>
              <a:rPr kumimoji="1" lang="ja-JP" altLang="en-US"/>
              <a:t>→</a:t>
            </a:r>
            <a:r>
              <a:rPr kumimoji="1" lang="en-US" altLang="ja-JP" dirty="0"/>
              <a:t> Exact (non-local, N-body like system)</a:t>
            </a:r>
          </a:p>
          <a:p>
            <a:r>
              <a:rPr kumimoji="1" lang="en-US" altLang="ja-JP" dirty="0"/>
              <a:t>New source</a:t>
            </a:r>
            <a:r>
              <a:rPr kumimoji="1" lang="ja-JP" altLang="en-US"/>
              <a:t>→</a:t>
            </a:r>
            <a:r>
              <a:rPr kumimoji="1" lang="en-US" altLang="ja-JP" dirty="0"/>
              <a:t> Asymptotically Expanded  </a:t>
            </a:r>
            <a:r>
              <a:rPr kumimoji="1" lang="en-US" altLang="ja-JP" dirty="0" err="1"/>
              <a:t>S_vac</a:t>
            </a:r>
            <a:r>
              <a:rPr kumimoji="1" lang="en-US" altLang="ja-JP" dirty="0"/>
              <a:t> (paper unit)</a:t>
            </a:r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Old source </a:t>
            </a:r>
            <a:r>
              <a:rPr kumimoji="1" lang="ja-JP" altLang="en-US"/>
              <a:t>→</a:t>
            </a:r>
            <a:r>
              <a:rPr kumimoji="1" lang="en-US" altLang="ja-JP" dirty="0"/>
              <a:t> Phenomenological </a:t>
            </a:r>
            <a:r>
              <a:rPr kumimoji="1" lang="en-US" altLang="ja-JP" dirty="0" err="1"/>
              <a:t>S_vac</a:t>
            </a:r>
            <a:r>
              <a:rPr kumimoji="1" lang="en-US" altLang="ja-JP" dirty="0"/>
              <a:t> ~ (1+2Nk)E exp(-π</a:t>
            </a:r>
            <a:r>
              <a:rPr kumimoji="1" lang="en-US" altLang="ja-JP" dirty="0" err="1"/>
              <a:t>λ</a:t>
            </a:r>
            <a:r>
              <a:rPr kumimoji="1" lang="en-US" altLang="ja-JP" dirty="0"/>
              <a:t>)</a:t>
            </a:r>
            <a:r>
              <a:rPr kumimoji="1" lang="en-US" altLang="ja-JP" dirty="0" err="1"/>
              <a:t>δ</a:t>
            </a:r>
            <a:r>
              <a:rPr kumimoji="1" lang="en-US" altLang="ja-JP" dirty="0"/>
              <a:t>(p)</a:t>
            </a:r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E1695B0-3DC4-D26D-D524-DB21B0F53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729726"/>
            <a:ext cx="4103370" cy="99327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2328E8B-CCBD-3135-F41E-2F2B90413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720" y="1226544"/>
            <a:ext cx="2782680" cy="55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2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CEAA68D-7E85-AC00-DCC8-24E900201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E37B44-A794-530A-CD4D-D0DDF7F0C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1698358" cy="765312"/>
          </a:xfrm>
        </p:spPr>
        <p:txBody>
          <a:bodyPr>
            <a:normAutofit fontScale="90000"/>
          </a:bodyPr>
          <a:lstStyle/>
          <a:p>
            <a:r>
              <a:rPr kumimoji="1" lang="ja-JP" altLang="en-US" sz="3200"/>
              <a:t>よりモダンな</a:t>
            </a:r>
            <a:r>
              <a:rPr lang="en-US" altLang="ja-JP" sz="3200" dirty="0"/>
              <a:t>Edwards</a:t>
            </a:r>
            <a:r>
              <a:rPr kumimoji="1" lang="en-US" altLang="ja-JP" sz="3200" dirty="0"/>
              <a:t> et al. </a:t>
            </a:r>
            <a:r>
              <a:rPr lang="en-US" altLang="ja-JP" sz="3200" dirty="0"/>
              <a:t>2025</a:t>
            </a:r>
            <a:r>
              <a:rPr lang="ja-JP" altLang="en-US" sz="3200"/>
              <a:t>の計算例（ディラック方程式ベース）</a:t>
            </a:r>
            <a:endParaRPr kumimoji="1" lang="ja-JP" altLang="en-US" sz="320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571FCFD-6A57-AFA6-DC2C-B11CBA29C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" y="765312"/>
            <a:ext cx="6826574" cy="76531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80B7595-8695-B64B-517A-A07E8688E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70" y="1650336"/>
            <a:ext cx="6344699" cy="168021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39BD2FB-3832-FF02-449F-F25B3861F0F6}"/>
              </a:ext>
            </a:extLst>
          </p:cNvPr>
          <p:cNvSpPr txBox="1"/>
          <p:nvPr/>
        </p:nvSpPr>
        <p:spPr>
          <a:xfrm>
            <a:off x="388620" y="3977640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補助変数を導入して解いている模様</a:t>
            </a:r>
            <a:endParaRPr kumimoji="1" lang="en-US" altLang="ja-JP" dirty="0"/>
          </a:p>
          <a:p>
            <a:r>
              <a:rPr kumimoji="1" lang="ja-JP" altLang="en-US"/>
              <a:t>（まだフォローしてない）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BA7B19E-EEFA-5A5A-299B-A374F0BB6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7301" y="3319124"/>
            <a:ext cx="6344699" cy="353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3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A80FC-4EFA-F810-EC1D-E370000FB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63E175-2CA6-04F4-7841-B56CF3FEA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34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5A25C09-9F8A-41E8-FE9E-8383ED2B2B13}"/>
              </a:ext>
            </a:extLst>
          </p:cNvPr>
          <p:cNvSpPr txBox="1"/>
          <p:nvPr/>
        </p:nvSpPr>
        <p:spPr>
          <a:xfrm>
            <a:off x="0" y="1"/>
            <a:ext cx="121920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b="1" dirty="0">
                <a:solidFill>
                  <a:schemeClr val="bg1"/>
                </a:solidFill>
                <a:latin typeface="+mn-ea"/>
              </a:rPr>
              <a:t>NS-transients observed by photons</a:t>
            </a:r>
            <a:endParaRPr kumimoji="1" lang="ja-JP" altLang="en-US" sz="44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51334DB-CEAA-F87B-8A6E-E1C0DAF232AC}"/>
              </a:ext>
            </a:extLst>
          </p:cNvPr>
          <p:cNvSpPr txBox="1"/>
          <p:nvPr/>
        </p:nvSpPr>
        <p:spPr>
          <a:xfrm>
            <a:off x="95966" y="5333705"/>
            <a:ext cx="7671179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Electrons can occupy the Landau levels when</a:t>
            </a:r>
          </a:p>
          <a:p>
            <a:endParaRPr kumimoji="1" lang="en-US" altLang="ja-JP" sz="2800" dirty="0">
              <a:solidFill>
                <a:srgbClr val="FF0000"/>
              </a:solidFill>
              <a:latin typeface="Comic Sans MS" panose="030F0902030302020204" pitchFamily="66" charset="0"/>
            </a:endParaRPr>
          </a:p>
          <a:p>
            <a:r>
              <a:rPr kumimoji="1" lang="en-US" altLang="ja-JP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 </a:t>
            </a:r>
            <a:r>
              <a:rPr kumimoji="1" lang="en-US" altLang="ja-JP" sz="28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ρ</a:t>
            </a:r>
            <a:r>
              <a:rPr kumimoji="1" lang="en-US" altLang="ja-JP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 &gt; 1.0e8 g/cc (r = 4 m).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A6329DC-E19E-0835-4A17-72E03654F4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676"/>
          <a:stretch/>
        </p:blipFill>
        <p:spPr>
          <a:xfrm>
            <a:off x="338646" y="1126805"/>
            <a:ext cx="5825647" cy="403267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右矢印 4">
            <a:extLst>
              <a:ext uri="{FF2B5EF4-FFF2-40B4-BE49-F238E27FC236}">
                <a16:creationId xmlns:a16="http://schemas.microsoft.com/office/drawing/2014/main" id="{CD70E9AA-7ACC-C953-17A5-DDDBABFE1D9B}"/>
              </a:ext>
            </a:extLst>
          </p:cNvPr>
          <p:cNvSpPr/>
          <p:nvPr/>
        </p:nvSpPr>
        <p:spPr>
          <a:xfrm>
            <a:off x="7868307" y="5665903"/>
            <a:ext cx="641131" cy="7389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448D2C5-A924-E321-F339-CDE573834D95}"/>
              </a:ext>
            </a:extLst>
          </p:cNvPr>
          <p:cNvSpPr txBox="1"/>
          <p:nvPr/>
        </p:nvSpPr>
        <p:spPr>
          <a:xfrm>
            <a:off x="8546408" y="5764592"/>
            <a:ext cx="3635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Fireball may be formed</a:t>
            </a:r>
            <a:endParaRPr kumimoji="1" lang="ja-JP" altLang="en-US" sz="2800" b="1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C95B700-B519-518E-65DF-FCD3F0783774}"/>
              </a:ext>
            </a:extLst>
          </p:cNvPr>
          <p:cNvSpPr txBox="1"/>
          <p:nvPr/>
        </p:nvSpPr>
        <p:spPr>
          <a:xfrm>
            <a:off x="4428850" y="825213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F0"/>
                </a:solidFill>
                <a:latin typeface="Comic Sans MS" panose="030F0902030302020204" pitchFamily="66" charset="0"/>
              </a:rPr>
              <a:t>H=63 cm</a:t>
            </a:r>
            <a:endParaRPr kumimoji="1" lang="ja-JP" altLang="en-US">
              <a:solidFill>
                <a:srgbClr val="00B0F0"/>
              </a:solidFill>
              <a:latin typeface="Comic Sans MS" panose="030F0902030302020204" pitchFamily="66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ECD7D4-63F3-4AAB-CC90-1FE4E3396DFD}"/>
              </a:ext>
            </a:extLst>
          </p:cNvPr>
          <p:cNvSpPr txBox="1"/>
          <p:nvPr/>
        </p:nvSpPr>
        <p:spPr>
          <a:xfrm>
            <a:off x="3194301" y="814914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omic Sans MS" panose="030F0902030302020204" pitchFamily="66" charset="0"/>
              </a:rPr>
              <a:t>H=7 m</a:t>
            </a:r>
            <a:endParaRPr kumimoji="1" lang="ja-JP" altLang="en-US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A077750-5A5F-F27A-EF17-353C2843D7C0}"/>
              </a:ext>
            </a:extLst>
          </p:cNvPr>
          <p:cNvSpPr txBox="1"/>
          <p:nvPr/>
        </p:nvSpPr>
        <p:spPr>
          <a:xfrm>
            <a:off x="1510154" y="836216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H=110 m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pic>
        <p:nvPicPr>
          <p:cNvPr id="11" name="図 10" descr="グラフ, じょうごグラフ&#10;&#10;自動的に生成された説明">
            <a:extLst>
              <a:ext uri="{FF2B5EF4-FFF2-40B4-BE49-F238E27FC236}">
                <a16:creationId xmlns:a16="http://schemas.microsoft.com/office/drawing/2014/main" id="{B140165B-C848-A438-3383-498FDDF9A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737" y="1174736"/>
            <a:ext cx="3997607" cy="401222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AB5D53D-7144-1CBA-178F-7FC3BAA9C130}"/>
              </a:ext>
            </a:extLst>
          </p:cNvPr>
          <p:cNvSpPr txBox="1"/>
          <p:nvPr/>
        </p:nvSpPr>
        <p:spPr>
          <a:xfrm>
            <a:off x="7006352" y="814914"/>
            <a:ext cx="517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Comic Sans MS" panose="030F0902030302020204" pitchFamily="66" charset="0"/>
              </a:rPr>
              <a:t>Cracked at H ~ 63 cm</a:t>
            </a:r>
            <a:r>
              <a:rPr kumimoji="1" lang="ja-JP" altLang="en-US" b="1">
                <a:solidFill>
                  <a:srgbClr val="FF0000"/>
                </a:solidFill>
                <a:latin typeface="Comic Sans MS" panose="030F0902030302020204" pitchFamily="66" charset="0"/>
              </a:rPr>
              <a:t>→ </a:t>
            </a:r>
            <a:r>
              <a:rPr kumimoji="1" lang="en-US" altLang="ja-JP" b="1" dirty="0">
                <a:solidFill>
                  <a:srgbClr val="FF0000"/>
                </a:solidFill>
                <a:latin typeface="Comic Sans MS" panose="030F0902030302020204" pitchFamily="66" charset="0"/>
              </a:rPr>
              <a:t>Develop</a:t>
            </a:r>
            <a:endParaRPr kumimoji="1" lang="ja-JP" altLang="en-US" b="1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3" name="三角形 12">
            <a:extLst>
              <a:ext uri="{FF2B5EF4-FFF2-40B4-BE49-F238E27FC236}">
                <a16:creationId xmlns:a16="http://schemas.microsoft.com/office/drawing/2014/main" id="{8302A446-044B-A837-1E6E-342626C4F00E}"/>
              </a:ext>
            </a:extLst>
          </p:cNvPr>
          <p:cNvSpPr/>
          <p:nvPr/>
        </p:nvSpPr>
        <p:spPr>
          <a:xfrm rot="9716658">
            <a:off x="8222125" y="1344070"/>
            <a:ext cx="184304" cy="15353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6F4BD0F8-EBDD-A289-033B-8106C593A9AB}"/>
              </a:ext>
            </a:extLst>
          </p:cNvPr>
          <p:cNvCxnSpPr>
            <a:cxnSpLocks/>
          </p:cNvCxnSpPr>
          <p:nvPr/>
        </p:nvCxnSpPr>
        <p:spPr>
          <a:xfrm>
            <a:off x="8314277" y="1418535"/>
            <a:ext cx="111408" cy="2813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CADB785E-4B9E-A76B-507C-3107A060B502}"/>
              </a:ext>
            </a:extLst>
          </p:cNvPr>
          <p:cNvCxnSpPr>
            <a:cxnSpLocks/>
          </p:cNvCxnSpPr>
          <p:nvPr/>
        </p:nvCxnSpPr>
        <p:spPr>
          <a:xfrm>
            <a:off x="6163007" y="1135072"/>
            <a:ext cx="1705300" cy="507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DECC16AA-F85F-E3D9-009E-BF74CF2DAC54}"/>
              </a:ext>
            </a:extLst>
          </p:cNvPr>
          <p:cNvCxnSpPr>
            <a:cxnSpLocks/>
          </p:cNvCxnSpPr>
          <p:nvPr/>
        </p:nvCxnSpPr>
        <p:spPr>
          <a:xfrm flipV="1">
            <a:off x="6163007" y="1837413"/>
            <a:ext cx="1816708" cy="334954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図 34">
            <a:extLst>
              <a:ext uri="{FF2B5EF4-FFF2-40B4-BE49-F238E27FC236}">
                <a16:creationId xmlns:a16="http://schemas.microsoft.com/office/drawing/2014/main" id="{0B55F4CD-02CA-F04E-4385-27E7BE941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517" y="5714404"/>
            <a:ext cx="3093014" cy="641946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68A906A9-98D5-3A5A-F13E-F63C70EB585A}"/>
              </a:ext>
            </a:extLst>
          </p:cNvPr>
          <p:cNvSpPr txBox="1"/>
          <p:nvPr/>
        </p:nvSpPr>
        <p:spPr>
          <a:xfrm>
            <a:off x="347874" y="5841536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Fermi energy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3A40888-3AD3-0BB7-BB14-0BC0F4B7E277}"/>
              </a:ext>
            </a:extLst>
          </p:cNvPr>
          <p:cNvSpPr txBox="1"/>
          <p:nvPr/>
        </p:nvSpPr>
        <p:spPr>
          <a:xfrm>
            <a:off x="5000041" y="5841536"/>
            <a:ext cx="2767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~6 MeV 1</a:t>
            </a:r>
            <a:r>
              <a:rPr kumimoji="1" lang="en-US" altLang="ja-JP" baseline="30000" dirty="0">
                <a:latin typeface="Comic Sans MS" panose="030F0902030302020204" pitchFamily="66" charset="0"/>
              </a:rPr>
              <a:t>st</a:t>
            </a:r>
            <a:r>
              <a:rPr kumimoji="1" lang="en-US" altLang="ja-JP" dirty="0">
                <a:latin typeface="Comic Sans MS" panose="030F0902030302020204" pitchFamily="66" charset="0"/>
              </a:rPr>
              <a:t> Landau Level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8658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60CD1-FA71-8155-55CA-69DA09F88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 descr="青色の背景と 3D のコードの渦巻き">
            <a:extLst>
              <a:ext uri="{FF2B5EF4-FFF2-40B4-BE49-F238E27FC236}">
                <a16:creationId xmlns:a16="http://schemas.microsoft.com/office/drawing/2014/main" id="{6E0E8352-D526-94E2-35BC-E7A49B3DD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5687655" y="967444"/>
            <a:ext cx="6374116" cy="3585441"/>
          </a:xfrm>
          <a:prstGeom prst="rect">
            <a:avLst/>
          </a:prstGeom>
          <a:ln w="38100">
            <a:noFill/>
          </a:ln>
        </p:spPr>
      </p:pic>
      <p:sp>
        <p:nvSpPr>
          <p:cNvPr id="58" name="涙形 57">
            <a:extLst>
              <a:ext uri="{FF2B5EF4-FFF2-40B4-BE49-F238E27FC236}">
                <a16:creationId xmlns:a16="http://schemas.microsoft.com/office/drawing/2014/main" id="{4BA185A6-D7CE-D220-AE3F-7CCC1AADBBEC}"/>
              </a:ext>
            </a:extLst>
          </p:cNvPr>
          <p:cNvSpPr/>
          <p:nvPr/>
        </p:nvSpPr>
        <p:spPr>
          <a:xfrm rot="18723282" flipH="1">
            <a:off x="9748038" y="1429578"/>
            <a:ext cx="2303761" cy="2327492"/>
          </a:xfrm>
          <a:prstGeom prst="teardrop">
            <a:avLst/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E87DD5C-0291-336B-29D5-DCECFB62F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B1A7725-E007-FA64-D579-CF7FAD4E3E70}"/>
              </a:ext>
            </a:extLst>
          </p:cNvPr>
          <p:cNvSpPr txBox="1"/>
          <p:nvPr/>
        </p:nvSpPr>
        <p:spPr>
          <a:xfrm>
            <a:off x="0" y="1"/>
            <a:ext cx="121920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b="1" dirty="0">
                <a:solidFill>
                  <a:schemeClr val="bg1"/>
                </a:solidFill>
                <a:latin typeface="+mn-ea"/>
              </a:rPr>
              <a:t>NS-transients observed by photons</a:t>
            </a:r>
            <a:endParaRPr kumimoji="1" lang="ja-JP" altLang="en-US" sz="44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B834664-BE84-F3C4-51EE-C99281D0804A}"/>
              </a:ext>
            </a:extLst>
          </p:cNvPr>
          <p:cNvSpPr txBox="1"/>
          <p:nvPr/>
        </p:nvSpPr>
        <p:spPr>
          <a:xfrm>
            <a:off x="95966" y="5333705"/>
            <a:ext cx="7671179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Electrons can occupy the Landau levels when</a:t>
            </a:r>
          </a:p>
          <a:p>
            <a:endParaRPr kumimoji="1" lang="en-US" altLang="ja-JP" sz="2800" dirty="0">
              <a:solidFill>
                <a:srgbClr val="FF0000"/>
              </a:solidFill>
              <a:latin typeface="Comic Sans MS" panose="030F0902030302020204" pitchFamily="66" charset="0"/>
            </a:endParaRPr>
          </a:p>
          <a:p>
            <a:r>
              <a:rPr kumimoji="1" lang="en-US" altLang="ja-JP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 </a:t>
            </a:r>
            <a:r>
              <a:rPr kumimoji="1" lang="en-US" altLang="ja-JP" sz="28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ρ</a:t>
            </a:r>
            <a:r>
              <a:rPr kumimoji="1" lang="en-US" altLang="ja-JP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 &gt; 1.0e8 g/cc (r = 4 m).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6ACA57CE-8AEA-7CAC-7411-E70269C5E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517" y="5714404"/>
            <a:ext cx="3093014" cy="641946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A44FA03D-1AD0-6B1D-4DF2-A0136F611C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9676"/>
          <a:stretch/>
        </p:blipFill>
        <p:spPr>
          <a:xfrm>
            <a:off x="-5196" y="1279335"/>
            <a:ext cx="5825647" cy="4032677"/>
          </a:xfrm>
          <a:prstGeom prst="rect">
            <a:avLst/>
          </a:prstGeom>
        </p:spPr>
      </p:pic>
      <p:sp>
        <p:nvSpPr>
          <p:cNvPr id="5" name="右矢印 4">
            <a:extLst>
              <a:ext uri="{FF2B5EF4-FFF2-40B4-BE49-F238E27FC236}">
                <a16:creationId xmlns:a16="http://schemas.microsoft.com/office/drawing/2014/main" id="{CD872021-ECD9-64DE-FBDF-494CE6DA59C9}"/>
              </a:ext>
            </a:extLst>
          </p:cNvPr>
          <p:cNvSpPr/>
          <p:nvPr/>
        </p:nvSpPr>
        <p:spPr>
          <a:xfrm>
            <a:off x="7868307" y="5665903"/>
            <a:ext cx="641131" cy="7389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FDAA796-8E96-38CA-C3F6-9935A5017268}"/>
              </a:ext>
            </a:extLst>
          </p:cNvPr>
          <p:cNvSpPr txBox="1"/>
          <p:nvPr/>
        </p:nvSpPr>
        <p:spPr>
          <a:xfrm>
            <a:off x="8546408" y="5764592"/>
            <a:ext cx="3635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Fireball may be formed</a:t>
            </a:r>
            <a:endParaRPr kumimoji="1" lang="ja-JP" altLang="en-US" sz="2800" b="1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B8C9BC0-03BD-F73B-3B03-998F28FE3925}"/>
              </a:ext>
            </a:extLst>
          </p:cNvPr>
          <p:cNvSpPr txBox="1"/>
          <p:nvPr/>
        </p:nvSpPr>
        <p:spPr>
          <a:xfrm>
            <a:off x="4085008" y="977743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F0"/>
                </a:solidFill>
                <a:latin typeface="Comic Sans MS" panose="030F0902030302020204" pitchFamily="66" charset="0"/>
              </a:rPr>
              <a:t>H=63 cm</a:t>
            </a:r>
            <a:endParaRPr kumimoji="1" lang="ja-JP" altLang="en-US">
              <a:solidFill>
                <a:srgbClr val="00B0F0"/>
              </a:solidFill>
              <a:latin typeface="Comic Sans MS" panose="030F0902030302020204" pitchFamily="66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94F2E0D-9456-513F-1F1A-4B6CCBDCFE06}"/>
              </a:ext>
            </a:extLst>
          </p:cNvPr>
          <p:cNvSpPr txBox="1"/>
          <p:nvPr/>
        </p:nvSpPr>
        <p:spPr>
          <a:xfrm>
            <a:off x="2850459" y="967444"/>
            <a:ext cx="869149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omic Sans MS" panose="030F0902030302020204" pitchFamily="66" charset="0"/>
              </a:rPr>
              <a:t>H=7 m</a:t>
            </a:r>
            <a:endParaRPr kumimoji="1" lang="ja-JP" altLang="en-US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69773B6-939B-9708-49BB-C62EE1C9701E}"/>
              </a:ext>
            </a:extLst>
          </p:cNvPr>
          <p:cNvSpPr txBox="1"/>
          <p:nvPr/>
        </p:nvSpPr>
        <p:spPr>
          <a:xfrm>
            <a:off x="1166312" y="988746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H=110 m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72ED7761-01D4-2ACA-A015-D0FB1D7C3BD2}"/>
              </a:ext>
            </a:extLst>
          </p:cNvPr>
          <p:cNvCxnSpPr>
            <a:cxnSpLocks/>
            <a:stCxn id="32" idx="3"/>
            <a:endCxn id="32" idx="1"/>
          </p:cNvCxnSpPr>
          <p:nvPr/>
        </p:nvCxnSpPr>
        <p:spPr>
          <a:xfrm>
            <a:off x="5687655" y="2760164"/>
            <a:ext cx="6374116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5F5E676-98F6-3B03-8110-87F7377BB44F}"/>
              </a:ext>
            </a:extLst>
          </p:cNvPr>
          <p:cNvSpPr txBox="1"/>
          <p:nvPr/>
        </p:nvSpPr>
        <p:spPr>
          <a:xfrm flipH="1">
            <a:off x="5659501" y="2336184"/>
            <a:ext cx="1354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B-field</a:t>
            </a:r>
            <a:endParaRPr kumimoji="1" lang="ja-JP" altLang="en-US" sz="240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42AF5D3-0FFF-DCC6-4A02-192322A358BC}"/>
              </a:ext>
            </a:extLst>
          </p:cNvPr>
          <p:cNvSpPr txBox="1"/>
          <p:nvPr/>
        </p:nvSpPr>
        <p:spPr>
          <a:xfrm flipH="1">
            <a:off x="6639201" y="896182"/>
            <a:ext cx="2151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deexcitations</a:t>
            </a:r>
            <a:endParaRPr kumimoji="1" lang="ja-JP" altLang="en-US" sz="2400" b="1"/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6B2392F1-24CB-8F5B-B6F6-60AF2CA2257C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7714822" y="1357847"/>
            <a:ext cx="1239992" cy="978337"/>
          </a:xfrm>
          <a:prstGeom prst="straightConnector1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B2B83D50-489D-CBEE-2230-0D93A870C9A6}"/>
              </a:ext>
            </a:extLst>
          </p:cNvPr>
          <p:cNvSpPr txBox="1"/>
          <p:nvPr/>
        </p:nvSpPr>
        <p:spPr>
          <a:xfrm>
            <a:off x="347874" y="5841536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Fermi energy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824347F-827E-09B1-55A4-8C0F1B3204EC}"/>
              </a:ext>
            </a:extLst>
          </p:cNvPr>
          <p:cNvSpPr txBox="1"/>
          <p:nvPr/>
        </p:nvSpPr>
        <p:spPr>
          <a:xfrm>
            <a:off x="5000041" y="5841536"/>
            <a:ext cx="2767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~6 MeV 1</a:t>
            </a:r>
            <a:r>
              <a:rPr kumimoji="1" lang="en-US" altLang="ja-JP" baseline="30000" dirty="0">
                <a:latin typeface="Comic Sans MS" panose="030F0902030302020204" pitchFamily="66" charset="0"/>
              </a:rPr>
              <a:t>st</a:t>
            </a:r>
            <a:r>
              <a:rPr kumimoji="1" lang="en-US" altLang="ja-JP" dirty="0">
                <a:latin typeface="Comic Sans MS" panose="030F0902030302020204" pitchFamily="66" charset="0"/>
              </a:rPr>
              <a:t> Landau Level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B7D5A589-30E1-BFAA-1508-C79BF08F359F}"/>
              </a:ext>
            </a:extLst>
          </p:cNvPr>
          <p:cNvSpPr txBox="1"/>
          <p:nvPr/>
        </p:nvSpPr>
        <p:spPr>
          <a:xfrm flipH="1">
            <a:off x="8790443" y="3000475"/>
            <a:ext cx="185198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ln w="3175">
                  <a:noFill/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MeV</a:t>
            </a:r>
            <a:r>
              <a:rPr kumimoji="1" lang="ja-JP" altLang="en-US" sz="2000" b="1">
                <a:ln w="3175">
                  <a:noFill/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000" b="1" dirty="0">
                <a:ln w="3175">
                  <a:noFill/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photons</a:t>
            </a:r>
            <a:endParaRPr kumimoji="1" lang="ja-JP" altLang="en-US" sz="2000" b="1">
              <a:ln w="3175">
                <a:noFill/>
                <a:prstDash val="solid"/>
              </a:ln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0723EF3B-BF6A-993D-6B9E-7FCDC9F49B17}"/>
              </a:ext>
            </a:extLst>
          </p:cNvPr>
          <p:cNvSpPr txBox="1"/>
          <p:nvPr/>
        </p:nvSpPr>
        <p:spPr>
          <a:xfrm flipH="1">
            <a:off x="9704569" y="1958030"/>
            <a:ext cx="23471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bg1"/>
                </a:solidFill>
              </a:rPr>
              <a:t>Electron-Positron</a:t>
            </a:r>
          </a:p>
          <a:p>
            <a:pPr algn="ctr"/>
            <a:r>
              <a:rPr kumimoji="1" lang="en-US" altLang="ja-JP" sz="2400" dirty="0">
                <a:solidFill>
                  <a:schemeClr val="bg1"/>
                </a:solidFill>
              </a:rPr>
              <a:t>Creation</a:t>
            </a:r>
          </a:p>
          <a:p>
            <a:pPr algn="ctr"/>
            <a:r>
              <a:rPr kumimoji="1" lang="en-US" altLang="ja-JP" sz="2400" dirty="0">
                <a:solidFill>
                  <a:schemeClr val="bg1"/>
                </a:solidFill>
              </a:rPr>
              <a:t>Annihilation</a:t>
            </a:r>
            <a:endParaRPr kumimoji="1" lang="ja-JP" altLang="en-US" sz="2400">
              <a:solidFill>
                <a:schemeClr val="bg1"/>
              </a:solidFill>
            </a:endParaRPr>
          </a:p>
        </p:txBody>
      </p: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A301CC30-9703-ABC0-23D3-F38DF0AC2B97}"/>
              </a:ext>
            </a:extLst>
          </p:cNvPr>
          <p:cNvCxnSpPr/>
          <p:nvPr/>
        </p:nvCxnSpPr>
        <p:spPr>
          <a:xfrm flipV="1">
            <a:off x="9563096" y="3699641"/>
            <a:ext cx="852556" cy="2064951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D419B3C8-7F77-3A58-9948-0BB3CC09DB10}"/>
              </a:ext>
            </a:extLst>
          </p:cNvPr>
          <p:cNvSpPr txBox="1"/>
          <p:nvPr/>
        </p:nvSpPr>
        <p:spPr>
          <a:xfrm>
            <a:off x="8431736" y="2159981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accent4"/>
                </a:solidFill>
                <a:latin typeface="Monaco" pitchFamily="2" charset="0"/>
              </a:rPr>
              <a:t>~~~~~~&gt;</a:t>
            </a:r>
            <a:endParaRPr kumimoji="1" lang="ja-JP" altLang="en-US" sz="2400" b="1">
              <a:solidFill>
                <a:schemeClr val="accent4"/>
              </a:solidFill>
              <a:latin typeface="Monaco" pitchFamily="2" charset="0"/>
            </a:endParaRPr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40A46F6F-347D-88E4-AD84-FBD56F32D5DD}"/>
              </a:ext>
            </a:extLst>
          </p:cNvPr>
          <p:cNvSpPr txBox="1"/>
          <p:nvPr/>
        </p:nvSpPr>
        <p:spPr>
          <a:xfrm>
            <a:off x="8431736" y="2727471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accent4"/>
                </a:solidFill>
                <a:latin typeface="Monaco" pitchFamily="2" charset="0"/>
              </a:rPr>
              <a:t>~~~~~~&gt;</a:t>
            </a:r>
            <a:endParaRPr kumimoji="1" lang="ja-JP" altLang="en-US" sz="2400" b="1">
              <a:solidFill>
                <a:schemeClr val="accent4"/>
              </a:solidFill>
              <a:latin typeface="Monaco" pitchFamily="2" charset="0"/>
            </a:endParaRPr>
          </a:p>
        </p:txBody>
      </p: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FAA047F8-5C98-AE8E-3A93-F8A269AAFFE7}"/>
              </a:ext>
            </a:extLst>
          </p:cNvPr>
          <p:cNvSpPr txBox="1"/>
          <p:nvPr/>
        </p:nvSpPr>
        <p:spPr>
          <a:xfrm>
            <a:off x="8431736" y="2430173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accent4"/>
                </a:solidFill>
                <a:latin typeface="Monaco" pitchFamily="2" charset="0"/>
              </a:rPr>
              <a:t>&lt;~~~~~~</a:t>
            </a:r>
            <a:endParaRPr kumimoji="1" lang="ja-JP" altLang="en-US" sz="2400" b="1">
              <a:solidFill>
                <a:schemeClr val="accent4"/>
              </a:solidFill>
              <a:latin typeface="Monac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2873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4F300-194B-5EBF-B6D6-48F0E52B5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BDEA4D-0E29-E712-5A68-4A2CD038F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8AFCA77-42D1-772F-AA8B-CD2E320C8980}"/>
              </a:ext>
            </a:extLst>
          </p:cNvPr>
          <p:cNvSpPr txBox="1"/>
          <p:nvPr/>
        </p:nvSpPr>
        <p:spPr>
          <a:xfrm>
            <a:off x="0" y="1"/>
            <a:ext cx="121920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b="1" dirty="0">
                <a:solidFill>
                  <a:schemeClr val="bg1"/>
                </a:solidFill>
                <a:latin typeface="+mn-ea"/>
              </a:rPr>
              <a:t>NS-transients observed by photons</a:t>
            </a:r>
            <a:endParaRPr kumimoji="1" lang="ja-JP" altLang="en-US" sz="4400" b="1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F312B08-EBBF-E740-7245-2C5F9B843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676"/>
          <a:stretch/>
        </p:blipFill>
        <p:spPr>
          <a:xfrm>
            <a:off x="-5196" y="1279335"/>
            <a:ext cx="5825647" cy="403267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2440E9A-0BA3-D3B3-1116-FF4695F0EDA9}"/>
              </a:ext>
            </a:extLst>
          </p:cNvPr>
          <p:cNvSpPr txBox="1"/>
          <p:nvPr/>
        </p:nvSpPr>
        <p:spPr>
          <a:xfrm>
            <a:off x="4085008" y="977743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F0"/>
                </a:solidFill>
                <a:latin typeface="Comic Sans MS" panose="030F0902030302020204" pitchFamily="66" charset="0"/>
              </a:rPr>
              <a:t>H=63 cm</a:t>
            </a:r>
            <a:endParaRPr kumimoji="1" lang="ja-JP" altLang="en-US">
              <a:solidFill>
                <a:srgbClr val="00B0F0"/>
              </a:solidFill>
              <a:latin typeface="Comic Sans MS" panose="030F0902030302020204" pitchFamily="66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5072C2B-7633-ADC6-C8F9-85FFC8845D3F}"/>
              </a:ext>
            </a:extLst>
          </p:cNvPr>
          <p:cNvSpPr txBox="1"/>
          <p:nvPr/>
        </p:nvSpPr>
        <p:spPr>
          <a:xfrm>
            <a:off x="2850459" y="967444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omic Sans MS" panose="030F0902030302020204" pitchFamily="66" charset="0"/>
              </a:rPr>
              <a:t>H=7 m</a:t>
            </a:r>
            <a:endParaRPr kumimoji="1" lang="ja-JP" altLang="en-US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E7993EA-1FFB-52B1-7A46-AEA4B80F1806}"/>
              </a:ext>
            </a:extLst>
          </p:cNvPr>
          <p:cNvSpPr txBox="1"/>
          <p:nvPr/>
        </p:nvSpPr>
        <p:spPr>
          <a:xfrm>
            <a:off x="1166312" y="988746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H=110 m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B285B0DB-580C-D2DE-E50E-A98C9865552A}"/>
              </a:ext>
            </a:extLst>
          </p:cNvPr>
          <p:cNvGrpSpPr/>
          <p:nvPr/>
        </p:nvGrpSpPr>
        <p:grpSpPr>
          <a:xfrm>
            <a:off x="6281529" y="3689763"/>
            <a:ext cx="5910471" cy="3168236"/>
            <a:chOff x="211767" y="2081040"/>
            <a:chExt cx="7151091" cy="3812984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ACB000C1-8988-BF62-3F2F-FFBE0A011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767" y="2081040"/>
              <a:ext cx="7151091" cy="3812984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D7EE80A7-796D-8561-D2ED-99B2E3CD2B91}"/>
                </a:ext>
              </a:extLst>
            </p:cNvPr>
            <p:cNvSpPr txBox="1"/>
            <p:nvPr/>
          </p:nvSpPr>
          <p:spPr>
            <a:xfrm>
              <a:off x="980502" y="2588963"/>
              <a:ext cx="1587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Mereghetti+20</a:t>
              </a:r>
              <a:endParaRPr kumimoji="1" lang="ja-JP" altLang="en-US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A6BA2811-090F-D55F-E302-1B790456108D}"/>
                </a:ext>
              </a:extLst>
            </p:cNvPr>
            <p:cNvSpPr txBox="1"/>
            <p:nvPr/>
          </p:nvSpPr>
          <p:spPr>
            <a:xfrm>
              <a:off x="5153704" y="4318612"/>
              <a:ext cx="626134" cy="401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D7A000"/>
                  </a:solidFill>
                </a:rPr>
                <a:t>FRB</a:t>
              </a:r>
              <a:endParaRPr kumimoji="1" lang="ja-JP" altLang="en-US" b="1">
                <a:solidFill>
                  <a:srgbClr val="D7A000"/>
                </a:solidFill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FE378548-8C76-73CC-6B2E-7FB31D07D949}"/>
                </a:ext>
              </a:extLst>
            </p:cNvPr>
            <p:cNvSpPr txBox="1"/>
            <p:nvPr/>
          </p:nvSpPr>
          <p:spPr>
            <a:xfrm>
              <a:off x="5510262" y="2661448"/>
              <a:ext cx="762380" cy="401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</a:rPr>
                <a:t>X-ray</a:t>
              </a:r>
              <a:endParaRPr kumimoji="1" lang="ja-JP" altLang="en-US" b="1">
                <a:solidFill>
                  <a:srgbClr val="FF0000"/>
                </a:solidFill>
              </a:endParaRPr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1F87001-00B3-535E-C974-3822B9E6C5D5}"/>
              </a:ext>
            </a:extLst>
          </p:cNvPr>
          <p:cNvSpPr txBox="1"/>
          <p:nvPr/>
        </p:nvSpPr>
        <p:spPr>
          <a:xfrm>
            <a:off x="87959" y="5156021"/>
            <a:ext cx="628359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Our scenario can explain the SGR 1935+2154 bursting events</a:t>
            </a:r>
          </a:p>
          <a:p>
            <a:pPr algn="ctr"/>
            <a:r>
              <a:rPr kumimoji="1" lang="en-US" altLang="ja-JP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(Luminosity &amp; ~100 keV Photons)</a:t>
            </a:r>
          </a:p>
          <a:p>
            <a:pPr algn="ctr"/>
            <a:r>
              <a:rPr kumimoji="1" lang="en-US" altLang="ja-JP" b="1" dirty="0">
                <a:latin typeface="Comic Sans MS" panose="030F0902030302020204" pitchFamily="66" charset="0"/>
              </a:rPr>
              <a:t>*FRB is still under debate.</a:t>
            </a:r>
            <a:endParaRPr kumimoji="1" lang="ja-JP" altLang="en-US" sz="2400" b="1">
              <a:latin typeface="Comic Sans MS" panose="030F0902030302020204" pitchFamily="66" charset="0"/>
            </a:endParaRPr>
          </a:p>
        </p:txBody>
      </p:sp>
      <p:pic>
        <p:nvPicPr>
          <p:cNvPr id="3" name="図 2" descr="グラフ, じょうごグラフ&#10;&#10;自動的に生成された説明">
            <a:extLst>
              <a:ext uri="{FF2B5EF4-FFF2-40B4-BE49-F238E27FC236}">
                <a16:creationId xmlns:a16="http://schemas.microsoft.com/office/drawing/2014/main" id="{23A2DD6D-67F1-3CBA-D963-47E277483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3210" y="1251707"/>
            <a:ext cx="2725065" cy="273502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涙形 10">
            <a:extLst>
              <a:ext uri="{FF2B5EF4-FFF2-40B4-BE49-F238E27FC236}">
                <a16:creationId xmlns:a16="http://schemas.microsoft.com/office/drawing/2014/main" id="{82618DD0-0D26-0B35-9010-238C13CA8821}"/>
              </a:ext>
            </a:extLst>
          </p:cNvPr>
          <p:cNvSpPr/>
          <p:nvPr/>
        </p:nvSpPr>
        <p:spPr>
          <a:xfrm rot="12552833" flipH="1">
            <a:off x="8830072" y="803232"/>
            <a:ext cx="579492" cy="526364"/>
          </a:xfrm>
          <a:prstGeom prst="teardrop">
            <a:avLst/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9646519-5ABF-7553-EC12-C512D565E08C}"/>
              </a:ext>
            </a:extLst>
          </p:cNvPr>
          <p:cNvSpPr txBox="1"/>
          <p:nvPr/>
        </p:nvSpPr>
        <p:spPr>
          <a:xfrm>
            <a:off x="9417268" y="873975"/>
            <a:ext cx="2138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Out bursting Fireball</a:t>
            </a:r>
            <a:endParaRPr kumimoji="1" lang="ja-JP" alt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2050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622B4-3178-9039-E397-085F71F85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BE1FDD-63EA-4D8B-E219-8712A8F94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319ABDC-16B7-8AD9-BB7A-1E153BE00026}"/>
              </a:ext>
            </a:extLst>
          </p:cNvPr>
          <p:cNvSpPr txBox="1"/>
          <p:nvPr/>
        </p:nvSpPr>
        <p:spPr>
          <a:xfrm>
            <a:off x="0" y="1"/>
            <a:ext cx="12192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solidFill>
                  <a:schemeClr val="bg1"/>
                </a:solidFill>
                <a:latin typeface="+mn-ea"/>
              </a:rPr>
              <a:t>Other Properties of SGR1935+2154 (Future works)</a:t>
            </a:r>
            <a:endParaRPr kumimoji="1" lang="ja-JP" altLang="en-US" sz="3600" b="1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95C040A-B273-B97D-A640-2C0C65148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572" y="1103719"/>
            <a:ext cx="3785421" cy="358029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BC7F550-4E78-C63E-CB53-8837998A5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56" y="769442"/>
            <a:ext cx="3541626" cy="300418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2193631-19C7-06A9-547C-540F25963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682" y="859626"/>
            <a:ext cx="4085050" cy="300418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428FCD0-CCD2-0024-BD93-A0D4EAFF05D5}"/>
              </a:ext>
            </a:extLst>
          </p:cNvPr>
          <p:cNvSpPr txBox="1"/>
          <p:nvPr/>
        </p:nvSpPr>
        <p:spPr>
          <a:xfrm>
            <a:off x="9469821" y="859626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Glitch (~10 h)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A8D4466-8668-3971-8383-FFAEFC3AFE4B}"/>
              </a:ext>
            </a:extLst>
          </p:cNvPr>
          <p:cNvSpPr txBox="1"/>
          <p:nvPr/>
        </p:nvSpPr>
        <p:spPr>
          <a:xfrm>
            <a:off x="200056" y="4782483"/>
            <a:ext cx="102647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en-US" altLang="ja-JP" sz="2400" dirty="0">
                <a:latin typeface="Comic Sans MS" panose="030F0902030302020204" pitchFamily="66" charset="0"/>
              </a:rPr>
              <a:t>SGR 1935+2154 exhibits FRB-associated bursting activity at X-ray band (up to ~ 100 keV), called</a:t>
            </a:r>
            <a:r>
              <a:rPr kumimoji="1" lang="en-US" altLang="ja-JP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 the burst-G</a:t>
            </a:r>
            <a:r>
              <a:rPr kumimoji="1" lang="en-US" altLang="ja-JP" sz="2400" dirty="0">
                <a:latin typeface="Comic Sans MS" panose="030F0902030302020204" pitchFamily="66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kumimoji="1" lang="en-US" altLang="ja-JP" sz="2400" dirty="0">
                <a:latin typeface="Comic Sans MS" panose="030F0902030302020204" pitchFamily="66" charset="0"/>
              </a:rPr>
              <a:t>Looks like an </a:t>
            </a:r>
            <a:r>
              <a:rPr kumimoji="1" lang="en-US" altLang="ja-JP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exceptional case</a:t>
            </a:r>
            <a:r>
              <a:rPr kumimoji="1" lang="en-US" altLang="ja-JP" sz="2400" dirty="0">
                <a:latin typeface="Comic Sans MS" panose="030F0902030302020204" pitchFamily="66" charset="0"/>
              </a:rPr>
              <a:t> </a:t>
            </a:r>
            <a:r>
              <a:rPr kumimoji="1" lang="ja-JP" altLang="en-US" sz="2400">
                <a:latin typeface="Comic Sans MS" panose="030F0902030302020204" pitchFamily="66" charset="0"/>
              </a:rPr>
              <a:t>→</a:t>
            </a:r>
            <a:r>
              <a:rPr kumimoji="1" lang="en-US" altLang="ja-JP" sz="2400" dirty="0">
                <a:latin typeface="Comic Sans MS" panose="030F0902030302020204" pitchFamily="66" charset="0"/>
              </a:rPr>
              <a:t> unusual mechanism?</a:t>
            </a:r>
          </a:p>
          <a:p>
            <a:pPr marL="457200" indent="-457200">
              <a:buFont typeface="+mj-lt"/>
              <a:buAutoNum type="arabicPeriod"/>
            </a:pPr>
            <a:r>
              <a:rPr kumimoji="1" lang="en-US" altLang="ja-JP" sz="2400" dirty="0">
                <a:latin typeface="Comic Sans MS" panose="030F0902030302020204" pitchFamily="66" charset="0"/>
              </a:rPr>
              <a:t>The</a:t>
            </a:r>
            <a:r>
              <a:rPr kumimoji="1" lang="en-US" altLang="ja-JP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 glitch activity</a:t>
            </a:r>
            <a:r>
              <a:rPr kumimoji="1" lang="en-US" altLang="ja-JP" sz="2400" dirty="0">
                <a:latin typeface="Comic Sans MS" panose="030F0902030302020204" pitchFamily="66" charset="0"/>
              </a:rPr>
              <a:t>, which can be interpreted by the change of </a:t>
            </a:r>
            <a:r>
              <a:rPr kumimoji="1" lang="en-US" altLang="ja-JP" sz="2400" dirty="0" err="1">
                <a:latin typeface="Comic Sans MS" panose="030F0902030302020204" pitchFamily="66" charset="0"/>
              </a:rPr>
              <a:t>Ω</a:t>
            </a:r>
            <a:r>
              <a:rPr kumimoji="1" lang="en-US" altLang="ja-JP" sz="2400" dirty="0">
                <a:latin typeface="Comic Sans MS" panose="030F0902030302020204" pitchFamily="66" charset="0"/>
              </a:rPr>
              <a:t>. </a:t>
            </a:r>
            <a:r>
              <a:rPr kumimoji="1" lang="ja-JP" altLang="en-US" sz="2400">
                <a:latin typeface="Comic Sans MS" panose="030F0902030302020204" pitchFamily="66" charset="0"/>
              </a:rPr>
              <a:t>→</a:t>
            </a:r>
            <a:r>
              <a:rPr kumimoji="1" lang="en-US" altLang="ja-JP" sz="2400" dirty="0">
                <a:latin typeface="Comic Sans MS" panose="030F0902030302020204" pitchFamily="66" charset="0"/>
              </a:rPr>
              <a:t> Does the </a:t>
            </a:r>
            <a:r>
              <a:rPr kumimoji="1" lang="en-US" altLang="ja-JP" sz="2400" dirty="0" err="1">
                <a:latin typeface="Comic Sans MS" panose="030F0902030302020204" pitchFamily="66" charset="0"/>
              </a:rPr>
              <a:t>Dzhanibekov</a:t>
            </a:r>
            <a:r>
              <a:rPr kumimoji="1" lang="en-US" altLang="ja-JP" sz="2400" dirty="0">
                <a:latin typeface="Comic Sans MS" panose="030F0902030302020204" pitchFamily="66" charset="0"/>
              </a:rPr>
              <a:t> effect reproduce it?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006374-D935-96D4-1074-E1E02AFA8393}"/>
              </a:ext>
            </a:extLst>
          </p:cNvPr>
          <p:cNvSpPr txBox="1"/>
          <p:nvPr/>
        </p:nvSpPr>
        <p:spPr>
          <a:xfrm>
            <a:off x="10322619" y="464896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Hu+24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D9C07EC-9677-90C7-D9D7-AA4D4AB38DBD}"/>
              </a:ext>
            </a:extLst>
          </p:cNvPr>
          <p:cNvSpPr txBox="1"/>
          <p:nvPr/>
        </p:nvSpPr>
        <p:spPr>
          <a:xfrm>
            <a:off x="3301341" y="3724055"/>
            <a:ext cx="1587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b="0" i="0" dirty="0">
                <a:solidFill>
                  <a:srgbClr val="333333"/>
                </a:solidFill>
                <a:effectLst/>
                <a:latin typeface="-apple-system"/>
              </a:rPr>
              <a:t>Mereghetti+20</a:t>
            </a:r>
            <a:endParaRPr kumimoji="1" lang="ja-JP" altLang="en-US"/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146652EF-357C-5C1E-901C-4B44A1069579}"/>
              </a:ext>
            </a:extLst>
          </p:cNvPr>
          <p:cNvSpPr/>
          <p:nvPr/>
        </p:nvSpPr>
        <p:spPr>
          <a:xfrm>
            <a:off x="831273" y="1228958"/>
            <a:ext cx="1377537" cy="623593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74A953B-52D7-2074-93B7-3B2C6422BAFC}"/>
              </a:ext>
            </a:extLst>
          </p:cNvPr>
          <p:cNvSpPr txBox="1"/>
          <p:nvPr/>
        </p:nvSpPr>
        <p:spPr>
          <a:xfrm>
            <a:off x="604388" y="919053"/>
            <a:ext cx="2113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FRB associated burst</a:t>
            </a:r>
            <a:endParaRPr kumimoji="1" lang="ja-JP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509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87BB4-40D0-F480-5936-D9FE053E4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87EBEE-B5C8-A14A-A38D-EE9CFE5B2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6B97E66-AF2B-3932-A03D-EBEC3393796E}"/>
              </a:ext>
            </a:extLst>
          </p:cNvPr>
          <p:cNvSpPr txBox="1"/>
          <p:nvPr/>
        </p:nvSpPr>
        <p:spPr>
          <a:xfrm>
            <a:off x="0" y="1"/>
            <a:ext cx="121920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b="1" dirty="0">
                <a:solidFill>
                  <a:schemeClr val="bg1"/>
                </a:solidFill>
                <a:latin typeface="+mn-ea"/>
              </a:rPr>
              <a:t>Summary</a:t>
            </a:r>
            <a:endParaRPr kumimoji="1" lang="ja-JP" altLang="en-US" sz="4400" b="1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図 1" descr="ダイアグラム&#10;&#10;自動的に生成された説明">
            <a:extLst>
              <a:ext uri="{FF2B5EF4-FFF2-40B4-BE49-F238E27FC236}">
                <a16:creationId xmlns:a16="http://schemas.microsoft.com/office/drawing/2014/main" id="{1C711E66-DE24-E67A-5104-53203BEC12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134" y="2526148"/>
            <a:ext cx="2839869" cy="2073498"/>
          </a:xfrm>
          <a:prstGeom prst="rect">
            <a:avLst/>
          </a:prstGeom>
        </p:spPr>
      </p:pic>
      <p:pic>
        <p:nvPicPr>
          <p:cNvPr id="8" name="ジャニベコフ">
            <a:hlinkClick r:id="" action="ppaction://media"/>
            <a:extLst>
              <a:ext uri="{FF2B5EF4-FFF2-40B4-BE49-F238E27FC236}">
                <a16:creationId xmlns:a16="http://schemas.microsoft.com/office/drawing/2014/main" id="{E8B489E7-6A56-FF3F-801C-2049177A75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/>
        </p:blipFill>
        <p:spPr>
          <a:xfrm>
            <a:off x="-9189" y="2273697"/>
            <a:ext cx="3111869" cy="1750426"/>
          </a:xfrm>
          <a:prstGeom prst="rect">
            <a:avLst/>
          </a:prstGeom>
        </p:spPr>
      </p:pic>
      <p:pic>
        <p:nvPicPr>
          <p:cNvPr id="9" name="鉄（福島県ハイテクプラザ）-360p30">
            <a:hlinkClick r:id="" action="ppaction://media"/>
            <a:extLst>
              <a:ext uri="{FF2B5EF4-FFF2-40B4-BE49-F238E27FC236}">
                <a16:creationId xmlns:a16="http://schemas.microsoft.com/office/drawing/2014/main" id="{6F32DE3F-4A0D-1608-C8CB-4F4822D6BF4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3350.6571" end="22564.90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6200000">
            <a:off x="2490762" y="1359737"/>
            <a:ext cx="2706470" cy="152239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3A9756E-0F10-BE5D-644D-F67C141EFD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5192" y="803754"/>
            <a:ext cx="4487918" cy="191756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943E922-9766-7A5A-4CBC-C737D4220D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74399" y="803752"/>
            <a:ext cx="2910032" cy="1604597"/>
          </a:xfrm>
          <a:prstGeom prst="rect">
            <a:avLst/>
          </a:prstGeom>
        </p:spPr>
      </p:pic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3D78410A-F9C6-31D9-879C-C41CB0B9D64D}"/>
              </a:ext>
            </a:extLst>
          </p:cNvPr>
          <p:cNvCxnSpPr/>
          <p:nvPr/>
        </p:nvCxnSpPr>
        <p:spPr>
          <a:xfrm>
            <a:off x="3195145" y="767696"/>
            <a:ext cx="1282262" cy="220276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95E12974-0520-5B63-2F9B-93909434A677}"/>
              </a:ext>
            </a:extLst>
          </p:cNvPr>
          <p:cNvCxnSpPr>
            <a:cxnSpLocks/>
          </p:cNvCxnSpPr>
          <p:nvPr/>
        </p:nvCxnSpPr>
        <p:spPr>
          <a:xfrm flipV="1">
            <a:off x="8324193" y="1715151"/>
            <a:ext cx="1321232" cy="5398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476ECD3C-F71A-BC21-A113-DFA0C382D76F}"/>
              </a:ext>
            </a:extLst>
          </p:cNvPr>
          <p:cNvCxnSpPr>
            <a:cxnSpLocks/>
          </p:cNvCxnSpPr>
          <p:nvPr/>
        </p:nvCxnSpPr>
        <p:spPr>
          <a:xfrm>
            <a:off x="8471112" y="1451303"/>
            <a:ext cx="2972698" cy="1732402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70A20A5-D967-CF38-4FF8-014FC5C69DBC}"/>
              </a:ext>
            </a:extLst>
          </p:cNvPr>
          <p:cNvSpPr txBox="1"/>
          <p:nvPr/>
        </p:nvSpPr>
        <p:spPr>
          <a:xfrm>
            <a:off x="0" y="4182019"/>
            <a:ext cx="78731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nstant </a:t>
            </a:r>
            <a:r>
              <a:rPr kumimoji="1" lang="en-US" altLang="ja-JP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-ion-acceleration in </a:t>
            </a:r>
            <a:r>
              <a:rPr kumimoji="1"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pset </a:t>
            </a:r>
            <a:r>
              <a:rPr kumimoji="1"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agnetar </a:t>
            </a:r>
            <a:r>
              <a:rPr kumimoji="1"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rigin Bursts</a:t>
            </a:r>
          </a:p>
          <a:p>
            <a:pPr algn="ctr"/>
            <a:r>
              <a:rPr kumimoji="1" lang="ja-JP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IZUMO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Bursts</a:t>
            </a:r>
          </a:p>
          <a:p>
            <a:r>
              <a:rPr kumimoji="1" lang="en-US" altLang="ja-JP" sz="1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The *cracked* Area is ~ πl</a:t>
            </a:r>
            <a:r>
              <a:rPr kumimoji="1" lang="en-US" altLang="ja-JP" sz="1600" b="1" baseline="30000" dirty="0">
                <a:solidFill>
                  <a:srgbClr val="FF0000"/>
                </a:solidFill>
                <a:latin typeface="Comic Sans MS" panose="030F0902030302020204" pitchFamily="66" charset="0"/>
              </a:rPr>
              <a:t>2 </a:t>
            </a:r>
            <a:r>
              <a:rPr kumimoji="1" lang="en-US" altLang="ja-JP" sz="1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~ 3.0e8 cm</a:t>
            </a:r>
            <a:r>
              <a:rPr kumimoji="1" lang="en-US" altLang="ja-JP" sz="1600" b="1" baseline="30000" dirty="0">
                <a:solidFill>
                  <a:srgbClr val="FF0000"/>
                </a:solidFill>
                <a:latin typeface="Comic Sans MS" panose="030F0902030302020204" pitchFamily="66" charset="0"/>
              </a:rPr>
              <a:t>2 </a:t>
            </a:r>
            <a:r>
              <a:rPr kumimoji="1" lang="en-US" altLang="ja-JP" sz="1600" b="1" dirty="0">
                <a:latin typeface="Comic Sans MS" panose="030F0902030302020204" pitchFamily="66" charset="0"/>
              </a:rPr>
              <a:t>.</a:t>
            </a:r>
          </a:p>
          <a:p>
            <a:r>
              <a:rPr kumimoji="1" lang="en-US" altLang="ja-JP" sz="1600" b="1" dirty="0" err="1">
                <a:latin typeface="Comic Sans MS" panose="030F0902030302020204" pitchFamily="66" charset="0"/>
              </a:rPr>
              <a:t>ΔΩang</a:t>
            </a:r>
            <a:r>
              <a:rPr kumimoji="1" lang="en-US" altLang="ja-JP" sz="1600" b="1" dirty="0">
                <a:latin typeface="Comic Sans MS" panose="030F0902030302020204" pitchFamily="66" charset="0"/>
              </a:rPr>
              <a:t>~πl</a:t>
            </a:r>
            <a:r>
              <a:rPr kumimoji="1" lang="en-US" altLang="ja-JP" sz="1600" b="1" baseline="30000" dirty="0">
                <a:latin typeface="Comic Sans MS" panose="030F0902030302020204" pitchFamily="66" charset="0"/>
              </a:rPr>
              <a:t>2</a:t>
            </a:r>
            <a:r>
              <a:rPr kumimoji="1" lang="en-US" altLang="ja-JP" sz="1600" b="1" dirty="0">
                <a:latin typeface="Comic Sans MS" panose="030F0902030302020204" pitchFamily="66" charset="0"/>
              </a:rPr>
              <a:t>/(4πR</a:t>
            </a:r>
            <a:r>
              <a:rPr kumimoji="1" lang="en-US" altLang="ja-JP" sz="1600" b="1" baseline="-25000" dirty="0">
                <a:latin typeface="Comic Sans MS" panose="030F0902030302020204" pitchFamily="66" charset="0"/>
              </a:rPr>
              <a:t>*</a:t>
            </a:r>
            <a:r>
              <a:rPr kumimoji="1" lang="en-US" altLang="ja-JP" sz="1600" b="1" baseline="30000" dirty="0">
                <a:latin typeface="Comic Sans MS" panose="030F0902030302020204" pitchFamily="66" charset="0"/>
              </a:rPr>
              <a:t>2</a:t>
            </a:r>
            <a:r>
              <a:rPr kumimoji="1" lang="en-US" altLang="ja-JP" sz="1600" b="1" dirty="0">
                <a:latin typeface="Comic Sans MS" panose="030F0902030302020204" pitchFamily="66" charset="0"/>
              </a:rPr>
              <a:t>)~1.0e-6, H ~ 100 m/R</a:t>
            </a:r>
            <a:r>
              <a:rPr kumimoji="1" lang="en-US" altLang="ja-JP" sz="1600" b="1" baseline="-25000" dirty="0">
                <a:latin typeface="Comic Sans MS" panose="030F0902030302020204" pitchFamily="66" charset="0"/>
              </a:rPr>
              <a:t>*</a:t>
            </a:r>
            <a:r>
              <a:rPr kumimoji="1" lang="en-US" altLang="ja-JP" sz="1600" b="1" dirty="0">
                <a:latin typeface="Comic Sans MS" panose="030F0902030302020204" pitchFamily="66" charset="0"/>
              </a:rPr>
              <a:t>~1.0e-2 (R</a:t>
            </a:r>
            <a:r>
              <a:rPr kumimoji="1" lang="en-US" altLang="ja-JP" sz="1600" b="1" baseline="-25000" dirty="0">
                <a:latin typeface="Comic Sans MS" panose="030F0902030302020204" pitchFamily="66" charset="0"/>
              </a:rPr>
              <a:t>*</a:t>
            </a:r>
            <a:r>
              <a:rPr kumimoji="1" lang="en-US" altLang="ja-JP" sz="1600" b="1" dirty="0">
                <a:latin typeface="Comic Sans MS" panose="030F0902030302020204" pitchFamily="66" charset="0"/>
              </a:rPr>
              <a:t>/10 km)</a:t>
            </a:r>
            <a:r>
              <a:rPr kumimoji="1" lang="en-US" altLang="ja-JP" sz="1600" b="1" baseline="30000" dirty="0">
                <a:latin typeface="Comic Sans MS" panose="030F0902030302020204" pitchFamily="66" charset="0"/>
              </a:rPr>
              <a:t>-1</a:t>
            </a:r>
          </a:p>
          <a:p>
            <a:r>
              <a:rPr kumimoji="1" lang="en-US" altLang="ja-JP" sz="1600" b="1" dirty="0">
                <a:solidFill>
                  <a:srgbClr val="3545FF"/>
                </a:solidFill>
                <a:latin typeface="Comic Sans MS" panose="030F0902030302020204" pitchFamily="66" charset="0"/>
              </a:rPr>
              <a:t>For the Earth…</a:t>
            </a:r>
          </a:p>
          <a:p>
            <a:pPr algn="ctr"/>
            <a:r>
              <a:rPr kumimoji="1" lang="en-US" altLang="ja-JP" sz="1600" b="1" dirty="0">
                <a:solidFill>
                  <a:srgbClr val="3545FF"/>
                </a:solidFill>
                <a:latin typeface="Comic Sans MS" panose="030F0902030302020204" pitchFamily="66" charset="0"/>
              </a:rPr>
              <a:t>ΔA</a:t>
            </a:r>
            <a:r>
              <a:rPr kumimoji="1" lang="en-US" altLang="ja-JP" sz="1600" b="1" baseline="-25000" dirty="0">
                <a:solidFill>
                  <a:srgbClr val="3545FF"/>
                </a:solidFill>
                <a:latin typeface="Comic Sans MS" panose="030F0902030302020204" pitchFamily="66" charset="0"/>
              </a:rPr>
              <a:t>Earth</a:t>
            </a:r>
            <a:r>
              <a:rPr kumimoji="1" lang="en-US" altLang="ja-JP" sz="1600" b="1" dirty="0">
                <a:solidFill>
                  <a:srgbClr val="3545FF"/>
                </a:solidFill>
                <a:latin typeface="Comic Sans MS" panose="030F0902030302020204" pitchFamily="66" charset="0"/>
              </a:rPr>
              <a:t>~4πR</a:t>
            </a:r>
            <a:r>
              <a:rPr kumimoji="1" lang="en-US" altLang="ja-JP" sz="1600" b="1" baseline="-25000" dirty="0">
                <a:solidFill>
                  <a:srgbClr val="3545FF"/>
                </a:solidFill>
                <a:latin typeface="Comic Sans MS" panose="030F0902030302020204" pitchFamily="66" charset="0"/>
              </a:rPr>
              <a:t>Earth</a:t>
            </a:r>
            <a:r>
              <a:rPr kumimoji="1" lang="en-US" altLang="ja-JP" sz="1600" b="1" baseline="30000" dirty="0">
                <a:solidFill>
                  <a:srgbClr val="3545FF"/>
                </a:solidFill>
                <a:latin typeface="Comic Sans MS" panose="030F0902030302020204" pitchFamily="66" charset="0"/>
              </a:rPr>
              <a:t>2</a:t>
            </a:r>
            <a:r>
              <a:rPr kumimoji="1" lang="en-US" altLang="ja-JP" sz="1600" b="1" dirty="0">
                <a:solidFill>
                  <a:srgbClr val="3545FF"/>
                </a:solidFill>
                <a:latin typeface="Comic Sans MS" panose="030F0902030302020204" pitchFamily="66" charset="0"/>
              </a:rPr>
              <a:t>ΔΩang~510 km</a:t>
            </a:r>
            <a:r>
              <a:rPr kumimoji="1" lang="en-US" altLang="ja-JP" sz="1600" b="1" baseline="30000" dirty="0">
                <a:solidFill>
                  <a:srgbClr val="3545FF"/>
                </a:solidFill>
                <a:latin typeface="Comic Sans MS" panose="030F0902030302020204" pitchFamily="66" charset="0"/>
              </a:rPr>
              <a:t>2</a:t>
            </a:r>
            <a:r>
              <a:rPr kumimoji="1" lang="en-US" altLang="ja-JP" sz="1600" b="1" dirty="0">
                <a:solidFill>
                  <a:srgbClr val="3545FF"/>
                </a:solidFill>
                <a:latin typeface="Comic Sans MS" panose="030F0902030302020204" pitchFamily="66" charset="0"/>
              </a:rPr>
              <a:t> (</a:t>
            </a:r>
            <a:r>
              <a:rPr kumimoji="1" lang="ja-JP" altLang="en-US" sz="1600" b="1">
                <a:solidFill>
                  <a:srgbClr val="3545FF"/>
                </a:solidFill>
                <a:latin typeface="Comic Sans MS" panose="030F0902030302020204" pitchFamily="66" charset="0"/>
              </a:rPr>
              <a:t>出雲市</a:t>
            </a:r>
            <a:r>
              <a:rPr kumimoji="1" lang="en-US" altLang="ja-JP" sz="1600" b="1" dirty="0">
                <a:solidFill>
                  <a:srgbClr val="3545FF"/>
                </a:solidFill>
                <a:latin typeface="Comic Sans MS" panose="030F0902030302020204" pitchFamily="66" charset="0"/>
              </a:rPr>
              <a:t>~624 km</a:t>
            </a:r>
            <a:r>
              <a:rPr kumimoji="1" lang="en-US" altLang="ja-JP" sz="1600" b="1" baseline="30000" dirty="0">
                <a:solidFill>
                  <a:srgbClr val="3545FF"/>
                </a:solidFill>
                <a:latin typeface="Comic Sans MS" panose="030F0902030302020204" pitchFamily="66" charset="0"/>
              </a:rPr>
              <a:t>2</a:t>
            </a:r>
            <a:r>
              <a:rPr kumimoji="1" lang="en-US" altLang="ja-JP" sz="1600" b="1" dirty="0">
                <a:solidFill>
                  <a:srgbClr val="3545FF"/>
                </a:solidFill>
                <a:latin typeface="Comic Sans MS" panose="030F0902030302020204" pitchFamily="66" charset="0"/>
              </a:rPr>
              <a:t>)</a:t>
            </a:r>
          </a:p>
          <a:p>
            <a:pPr algn="ctr"/>
            <a:r>
              <a:rPr kumimoji="1" lang="en-US" altLang="ja-JP" sz="1600" b="1" dirty="0">
                <a:solidFill>
                  <a:srgbClr val="3545FF"/>
                </a:solidFill>
                <a:latin typeface="Comic Sans MS" panose="030F0902030302020204" pitchFamily="66" charset="0"/>
              </a:rPr>
              <a:t> </a:t>
            </a:r>
            <a:r>
              <a:rPr kumimoji="1" lang="en-US" altLang="ja-JP" sz="1600" b="1" dirty="0" err="1">
                <a:solidFill>
                  <a:srgbClr val="3545FF"/>
                </a:solidFill>
                <a:latin typeface="Comic Sans MS" panose="030F0902030302020204" pitchFamily="66" charset="0"/>
              </a:rPr>
              <a:t>H</a:t>
            </a:r>
            <a:r>
              <a:rPr kumimoji="1" lang="en-US" altLang="ja-JP" sz="1600" b="1" baseline="-25000" dirty="0" err="1">
                <a:solidFill>
                  <a:srgbClr val="3545FF"/>
                </a:solidFill>
                <a:latin typeface="Comic Sans MS" panose="030F0902030302020204" pitchFamily="66" charset="0"/>
              </a:rPr>
              <a:t>Earth</a:t>
            </a:r>
            <a:r>
              <a:rPr kumimoji="1" lang="en-US" altLang="ja-JP" sz="1600" b="1" dirty="0">
                <a:solidFill>
                  <a:srgbClr val="3545FF"/>
                </a:solidFill>
                <a:latin typeface="Comic Sans MS" panose="030F0902030302020204" pitchFamily="66" charset="0"/>
              </a:rPr>
              <a:t> ~ </a:t>
            </a:r>
            <a:r>
              <a:rPr kumimoji="1" lang="en-US" altLang="ja-JP" sz="1600" b="1" dirty="0" err="1">
                <a:solidFill>
                  <a:srgbClr val="3545FF"/>
                </a:solidFill>
                <a:latin typeface="Comic Sans MS" panose="030F0902030302020204" pitchFamily="66" charset="0"/>
              </a:rPr>
              <a:t>R</a:t>
            </a:r>
            <a:r>
              <a:rPr kumimoji="1" lang="en-US" altLang="ja-JP" sz="1600" b="1" baseline="-25000" dirty="0" err="1">
                <a:solidFill>
                  <a:srgbClr val="3545FF"/>
                </a:solidFill>
                <a:latin typeface="Comic Sans MS" panose="030F0902030302020204" pitchFamily="66" charset="0"/>
              </a:rPr>
              <a:t>Earth</a:t>
            </a:r>
            <a:r>
              <a:rPr kumimoji="1" lang="en-US" altLang="ja-JP" sz="1600" b="1" dirty="0">
                <a:solidFill>
                  <a:srgbClr val="3545FF"/>
                </a:solidFill>
                <a:latin typeface="Comic Sans MS" panose="030F0902030302020204" pitchFamily="66" charset="0"/>
              </a:rPr>
              <a:t> (H/R</a:t>
            </a:r>
            <a:r>
              <a:rPr kumimoji="1" lang="en-US" altLang="ja-JP" sz="1600" b="1" baseline="-25000" dirty="0">
                <a:solidFill>
                  <a:srgbClr val="3545FF"/>
                </a:solidFill>
                <a:latin typeface="Comic Sans MS" panose="030F0902030302020204" pitchFamily="66" charset="0"/>
              </a:rPr>
              <a:t>*</a:t>
            </a:r>
            <a:r>
              <a:rPr kumimoji="1" lang="en-US" altLang="ja-JP" sz="1600" b="1" dirty="0">
                <a:solidFill>
                  <a:srgbClr val="3545FF"/>
                </a:solidFill>
                <a:latin typeface="Comic Sans MS" panose="030F0902030302020204" pitchFamily="66" charset="0"/>
              </a:rPr>
              <a:t>) ~ 63.71 km</a:t>
            </a:r>
          </a:p>
          <a:p>
            <a:pPr algn="ctr"/>
            <a:r>
              <a:rPr kumimoji="1" lang="ja-JP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出雲市（</a:t>
            </a:r>
            <a:r>
              <a:rPr kumimoji="1"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624 km</a:t>
            </a:r>
            <a:r>
              <a:rPr kumimoji="1" lang="en-US" altLang="ja-JP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ja-JP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）が吹き飛んで深さ</a:t>
            </a:r>
            <a:r>
              <a:rPr kumimoji="1"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~60 km</a:t>
            </a:r>
            <a:r>
              <a:rPr kumimoji="1" lang="ja-JP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の穴を作るくらい</a:t>
            </a:r>
            <a:r>
              <a:rPr kumimoji="1" lang="ja-JP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kumimoji="1"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1"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(Not So Drastic)</a:t>
            </a: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37FB6483-96A8-5C54-FF8D-3F32E0B5AF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7604" y="5295853"/>
            <a:ext cx="2599599" cy="1212017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8E9AF6C0-0C0E-B97F-BB9F-59C79ECDA05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29676"/>
          <a:stretch/>
        </p:blipFill>
        <p:spPr>
          <a:xfrm>
            <a:off x="6849151" y="2794313"/>
            <a:ext cx="2107433" cy="1458825"/>
          </a:xfrm>
          <a:prstGeom prst="rect">
            <a:avLst/>
          </a:prstGeom>
        </p:spPr>
      </p:pic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FBB11232-EB7F-0C6A-3543-880AAB874878}"/>
              </a:ext>
            </a:extLst>
          </p:cNvPr>
          <p:cNvCxnSpPr>
            <a:cxnSpLocks/>
          </p:cNvCxnSpPr>
          <p:nvPr/>
        </p:nvCxnSpPr>
        <p:spPr>
          <a:xfrm>
            <a:off x="6035400" y="2711978"/>
            <a:ext cx="901428" cy="471727"/>
          </a:xfrm>
          <a:prstGeom prst="straightConnector1">
            <a:avLst/>
          </a:prstGeom>
          <a:ln w="57150">
            <a:solidFill>
              <a:srgbClr val="3545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図 5">
            <a:extLst>
              <a:ext uri="{FF2B5EF4-FFF2-40B4-BE49-F238E27FC236}">
                <a16:creationId xmlns:a16="http://schemas.microsoft.com/office/drawing/2014/main" id="{E68DAC06-830F-26E7-70F4-A8BACA2F4A7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2638" t="17290" r="50416" b="41645"/>
          <a:stretch/>
        </p:blipFill>
        <p:spPr>
          <a:xfrm>
            <a:off x="122731" y="66625"/>
            <a:ext cx="2891997" cy="2410825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C2598261-F66E-0890-A91C-9446476D9B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19140" y="4599646"/>
            <a:ext cx="2437856" cy="2227696"/>
          </a:xfrm>
          <a:prstGeom prst="rect">
            <a:avLst/>
          </a:prstGeom>
        </p:spPr>
      </p:pic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8FCD11BE-E8A0-4F1C-963F-0B5E3183512D}"/>
              </a:ext>
            </a:extLst>
          </p:cNvPr>
          <p:cNvCxnSpPr>
            <a:cxnSpLocks/>
          </p:cNvCxnSpPr>
          <p:nvPr/>
        </p:nvCxnSpPr>
        <p:spPr>
          <a:xfrm>
            <a:off x="7198378" y="1553454"/>
            <a:ext cx="2817867" cy="3458905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角丸四角形 26">
            <a:extLst>
              <a:ext uri="{FF2B5EF4-FFF2-40B4-BE49-F238E27FC236}">
                <a16:creationId xmlns:a16="http://schemas.microsoft.com/office/drawing/2014/main" id="{F86587B8-96A6-06A1-2A69-2445FA4B5922}"/>
              </a:ext>
            </a:extLst>
          </p:cNvPr>
          <p:cNvSpPr/>
          <p:nvPr/>
        </p:nvSpPr>
        <p:spPr>
          <a:xfrm>
            <a:off x="11454343" y="2680448"/>
            <a:ext cx="300269" cy="163930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kumimoji="1" lang="en-US" altLang="ja-JP" dirty="0"/>
              <a:t>20 </a:t>
            </a:r>
            <a:r>
              <a:rPr kumimoji="1" lang="en-US" altLang="ja-JP" dirty="0" err="1"/>
              <a:t>EeV</a:t>
            </a:r>
            <a:r>
              <a:rPr kumimoji="1" lang="en-US" altLang="ja-JP" dirty="0"/>
              <a:t> neutron</a:t>
            </a:r>
            <a:endParaRPr kumimoji="1" lang="ja-JP" altLang="en-US"/>
          </a:p>
        </p:txBody>
      </p:sp>
      <p:sp>
        <p:nvSpPr>
          <p:cNvPr id="29" name="角丸四角形 28">
            <a:extLst>
              <a:ext uri="{FF2B5EF4-FFF2-40B4-BE49-F238E27FC236}">
                <a16:creationId xmlns:a16="http://schemas.microsoft.com/office/drawing/2014/main" id="{B63D673D-02D3-89E1-70FD-2CF55748E21A}"/>
              </a:ext>
            </a:extLst>
          </p:cNvPr>
          <p:cNvSpPr/>
          <p:nvPr/>
        </p:nvSpPr>
        <p:spPr>
          <a:xfrm rot="16200000">
            <a:off x="10487933" y="4269861"/>
            <a:ext cx="300269" cy="183735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kumimoji="1" lang="en-US" altLang="ja-JP" dirty="0"/>
              <a:t>100 </a:t>
            </a:r>
            <a:r>
              <a:rPr kumimoji="1" lang="en-US" altLang="ja-JP" dirty="0" err="1"/>
              <a:t>PeV</a:t>
            </a:r>
            <a:r>
              <a:rPr kumimoji="1" lang="en-US" altLang="ja-JP" dirty="0"/>
              <a:t> neutrino</a:t>
            </a:r>
            <a:endParaRPr kumimoji="1" lang="ja-JP" altLang="en-US"/>
          </a:p>
        </p:txBody>
      </p:sp>
      <p:sp>
        <p:nvSpPr>
          <p:cNvPr id="30" name="角丸四角形 29">
            <a:extLst>
              <a:ext uri="{FF2B5EF4-FFF2-40B4-BE49-F238E27FC236}">
                <a16:creationId xmlns:a16="http://schemas.microsoft.com/office/drawing/2014/main" id="{0C672285-66BD-A748-7801-B26F6E5BDE2A}"/>
              </a:ext>
            </a:extLst>
          </p:cNvPr>
          <p:cNvSpPr/>
          <p:nvPr/>
        </p:nvSpPr>
        <p:spPr>
          <a:xfrm rot="16200000">
            <a:off x="8085548" y="4294694"/>
            <a:ext cx="300269" cy="1837355"/>
          </a:xfrm>
          <a:prstGeom prst="roundRect">
            <a:avLst/>
          </a:prstGeom>
          <a:solidFill>
            <a:srgbClr val="354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100 keV photon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41" name="角丸四角形 40">
            <a:extLst>
              <a:ext uri="{FF2B5EF4-FFF2-40B4-BE49-F238E27FC236}">
                <a16:creationId xmlns:a16="http://schemas.microsoft.com/office/drawing/2014/main" id="{477E4C11-ABD1-D862-969D-6B3E0939BA13}"/>
              </a:ext>
            </a:extLst>
          </p:cNvPr>
          <p:cNvSpPr/>
          <p:nvPr/>
        </p:nvSpPr>
        <p:spPr>
          <a:xfrm rot="16200000">
            <a:off x="10477991" y="814477"/>
            <a:ext cx="300269" cy="183735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&gt;100 </a:t>
            </a:r>
            <a:r>
              <a:rPr kumimoji="1" lang="en-US" altLang="ja-JP" dirty="0" err="1">
                <a:solidFill>
                  <a:schemeClr val="bg1"/>
                </a:solidFill>
              </a:rPr>
              <a:t>EeV</a:t>
            </a:r>
            <a:r>
              <a:rPr kumimoji="1" lang="en-US" altLang="ja-JP" dirty="0">
                <a:solidFill>
                  <a:schemeClr val="bg1"/>
                </a:solidFill>
              </a:rPr>
              <a:t> nuclei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7AEB837-B2FF-928D-C01D-B426268111C7}"/>
              </a:ext>
            </a:extLst>
          </p:cNvPr>
          <p:cNvSpPr txBox="1"/>
          <p:nvPr/>
        </p:nvSpPr>
        <p:spPr>
          <a:xfrm rot="3506358">
            <a:off x="7374688" y="4210757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3545FF"/>
                </a:solidFill>
                <a:latin typeface="Monaco" pitchFamily="2" charset="0"/>
              </a:rPr>
              <a:t>~~~~~~&gt;</a:t>
            </a:r>
            <a:endParaRPr kumimoji="1" lang="ja-JP" altLang="en-US" sz="2400" b="1">
              <a:solidFill>
                <a:srgbClr val="3545FF"/>
              </a:solidFill>
              <a:latin typeface="Monac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86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2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C4D3FF-485D-7020-CABA-A19578313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6BD89D3-2BBB-75EA-8D06-7E69E79DB39E}"/>
              </a:ext>
            </a:extLst>
          </p:cNvPr>
          <p:cNvSpPr txBox="1"/>
          <p:nvPr/>
        </p:nvSpPr>
        <p:spPr>
          <a:xfrm>
            <a:off x="0" y="1"/>
            <a:ext cx="121920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Amaterasu &amp; SGR 1935+2154</a:t>
            </a:r>
            <a:endParaRPr lang="en-US" altLang="ja-JP" sz="40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9B78ADD-3B15-531D-2E0C-7C98F0063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7081"/>
            <a:ext cx="5294282" cy="262228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AA38B21-9F5A-39F8-815F-BDDA82C1FC58}"/>
              </a:ext>
            </a:extLst>
          </p:cNvPr>
          <p:cNvSpPr txBox="1"/>
          <p:nvPr/>
        </p:nvSpPr>
        <p:spPr>
          <a:xfrm>
            <a:off x="1156771" y="3468635"/>
            <a:ext cx="3627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Comic Sans MS" panose="030F0902030302020204" pitchFamily="66" charset="0"/>
              </a:rPr>
              <a:t>TA collaboration (2023)</a:t>
            </a:r>
            <a:endParaRPr kumimoji="1" lang="ja-JP" altLang="en-US" sz="2400">
              <a:latin typeface="Comic Sans MS" panose="030F0902030302020204" pitchFamily="66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3BD36A2-304C-D9AD-F5CF-6DBAC098E5C4}"/>
              </a:ext>
            </a:extLst>
          </p:cNvPr>
          <p:cNvSpPr txBox="1"/>
          <p:nvPr/>
        </p:nvSpPr>
        <p:spPr>
          <a:xfrm>
            <a:off x="302219" y="3937512"/>
            <a:ext cx="46794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Energy~200 </a:t>
            </a:r>
            <a:r>
              <a:rPr kumimoji="1" lang="en-US" altLang="ja-JP" sz="2400" b="1" dirty="0" err="1">
                <a:solidFill>
                  <a:srgbClr val="FF0000"/>
                </a:solidFill>
                <a:latin typeface="Comic Sans MS" panose="030F0902030302020204" pitchFamily="66" charset="0"/>
              </a:rPr>
              <a:t>EeV</a:t>
            </a:r>
            <a:r>
              <a:rPr kumimoji="1" lang="en-US" altLang="ja-JP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!</a:t>
            </a:r>
          </a:p>
          <a:p>
            <a:r>
              <a:rPr kumimoji="1" lang="en-US" altLang="ja-JP" sz="2400" b="1" dirty="0" err="1">
                <a:solidFill>
                  <a:srgbClr val="FF0000"/>
                </a:solidFill>
                <a:latin typeface="Comic Sans MS" panose="030F0902030302020204" pitchFamily="66" charset="0"/>
              </a:rPr>
              <a:t>m.f.p</a:t>
            </a:r>
            <a:r>
              <a:rPr kumimoji="1" lang="en-US" altLang="ja-JP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   ~ 1-10 </a:t>
            </a:r>
            <a:r>
              <a:rPr kumimoji="1" lang="en-US" altLang="ja-JP" sz="2400" b="1" dirty="0" err="1">
                <a:solidFill>
                  <a:srgbClr val="FF0000"/>
                </a:solidFill>
                <a:latin typeface="Comic Sans MS" panose="030F0902030302020204" pitchFamily="66" charset="0"/>
              </a:rPr>
              <a:t>Mpc</a:t>
            </a:r>
            <a:r>
              <a:rPr kumimoji="1" lang="en-US" altLang="ja-JP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 (by photon) </a:t>
            </a:r>
            <a:endParaRPr kumimoji="1" lang="ja-JP" altLang="en-US" sz="2400" b="1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384D95A-0E67-5108-2DA6-564760D12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40" y="2455849"/>
            <a:ext cx="5738764" cy="316436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E3E894B-7AF0-8F5C-1916-8C3F2437EB4A}"/>
              </a:ext>
            </a:extLst>
          </p:cNvPr>
          <p:cNvSpPr txBox="1"/>
          <p:nvPr/>
        </p:nvSpPr>
        <p:spPr>
          <a:xfrm>
            <a:off x="7070005" y="5782814"/>
            <a:ext cx="5121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Estimated Arrival directions for E &gt; 100 </a:t>
            </a:r>
            <a:r>
              <a:rPr kumimoji="1" lang="en-US" altLang="ja-JP" dirty="0" err="1">
                <a:latin typeface="Comic Sans MS" panose="030F0902030302020204" pitchFamily="66" charset="0"/>
              </a:rPr>
              <a:t>EeV</a:t>
            </a:r>
            <a:endParaRPr kumimoji="1" lang="en-US" altLang="ja-JP" dirty="0">
              <a:latin typeface="Comic Sans MS" panose="030F0902030302020204" pitchFamily="66" charset="0"/>
            </a:endParaRPr>
          </a:p>
          <a:p>
            <a:r>
              <a:rPr kumimoji="1" lang="en-US" altLang="ja-JP" dirty="0">
                <a:latin typeface="Comic Sans MS" panose="030F0902030302020204" pitchFamily="66" charset="0"/>
              </a:rPr>
              <a:t>(</a:t>
            </a:r>
            <a:r>
              <a:rPr kumimoji="1" lang="en-US" altLang="ja-JP" dirty="0" err="1">
                <a:latin typeface="Comic Sans MS" panose="030F0902030302020204" pitchFamily="66" charset="0"/>
              </a:rPr>
              <a:t>Fujii</a:t>
            </a:r>
            <a:r>
              <a:rPr kumimoji="1" lang="en-US" altLang="ja-JP" dirty="0">
                <a:latin typeface="Comic Sans MS" panose="030F0902030302020204" pitchFamily="66" charset="0"/>
              </a:rPr>
              <a:t> 2023)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5EECB565-1E37-744D-3D9E-130F2BD8A2CA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7588469" y="2458112"/>
            <a:ext cx="2077767" cy="1241355"/>
          </a:xfrm>
          <a:prstGeom prst="straightConnector1">
            <a:avLst/>
          </a:prstGeom>
          <a:ln w="28575">
            <a:solidFill>
              <a:srgbClr val="3545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E8CB8BC-42C7-6732-C37A-2F34D19F69B5}"/>
              </a:ext>
            </a:extLst>
          </p:cNvPr>
          <p:cNvSpPr txBox="1"/>
          <p:nvPr/>
        </p:nvSpPr>
        <p:spPr>
          <a:xfrm>
            <a:off x="7453643" y="888452"/>
            <a:ext cx="4425186" cy="15696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3545FF"/>
                </a:solidFill>
              </a:rPr>
              <a:t>SGR 1935+2154</a:t>
            </a:r>
          </a:p>
          <a:p>
            <a:r>
              <a:rPr kumimoji="1" lang="en-US" altLang="ja-JP" sz="2400" b="1" dirty="0">
                <a:solidFill>
                  <a:srgbClr val="3545FF"/>
                </a:solidFill>
              </a:rPr>
              <a:t>(RA, Dec)=(</a:t>
            </a:r>
            <a:r>
              <a:rPr lang="en-US" altLang="ja-JP" sz="2400" b="1" dirty="0">
                <a:solidFill>
                  <a:srgbClr val="3545FF"/>
                </a:solidFill>
              </a:rPr>
              <a:t>293.750, +21.911</a:t>
            </a:r>
            <a:r>
              <a:rPr kumimoji="1" lang="en-US" altLang="ja-JP" sz="2400" b="1" dirty="0">
                <a:solidFill>
                  <a:srgbClr val="3545FF"/>
                </a:solidFill>
              </a:rPr>
              <a:t>) deg</a:t>
            </a:r>
          </a:p>
          <a:p>
            <a:r>
              <a:rPr kumimoji="1" lang="en-US" altLang="ja-JP" sz="2400" b="1" dirty="0">
                <a:solidFill>
                  <a:srgbClr val="3545FF"/>
                </a:solidFill>
              </a:rPr>
              <a:t>(    l,     b)=(57, 0.8) deg</a:t>
            </a:r>
          </a:p>
          <a:p>
            <a:r>
              <a:rPr kumimoji="1" lang="en-US" altLang="ja-JP" sz="2400" b="1" dirty="0">
                <a:solidFill>
                  <a:srgbClr val="3545FF"/>
                </a:solidFill>
              </a:rPr>
              <a:t>2021 May 16</a:t>
            </a:r>
            <a:r>
              <a:rPr kumimoji="1" lang="en-US" altLang="ja-JP" sz="2400" b="1" baseline="30000" dirty="0">
                <a:solidFill>
                  <a:srgbClr val="3545FF"/>
                </a:solidFill>
              </a:rPr>
              <a:t>th</a:t>
            </a:r>
            <a:r>
              <a:rPr kumimoji="1" lang="en-US" altLang="ja-JP" sz="2400" b="1" dirty="0">
                <a:solidFill>
                  <a:srgbClr val="3545FF"/>
                </a:solidFill>
              </a:rPr>
              <a:t> 20:15:08 (GMT)</a:t>
            </a:r>
            <a:endParaRPr kumimoji="1" lang="ja-JP" altLang="en-US" sz="2400" b="1">
              <a:solidFill>
                <a:srgbClr val="3545FF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E930B33-A8BD-49CD-9831-38E9B3A141DA}"/>
              </a:ext>
            </a:extLst>
          </p:cNvPr>
          <p:cNvSpPr txBox="1"/>
          <p:nvPr/>
        </p:nvSpPr>
        <p:spPr>
          <a:xfrm>
            <a:off x="636990" y="2797261"/>
            <a:ext cx="4009944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2021 May 27</a:t>
            </a:r>
            <a:r>
              <a:rPr kumimoji="1" lang="en-US" altLang="ja-JP" sz="2400" b="1" baseline="30000" dirty="0">
                <a:solidFill>
                  <a:srgbClr val="FF0000"/>
                </a:solidFill>
              </a:rPr>
              <a:t>th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 10:35:56 (UTC) </a:t>
            </a:r>
            <a:endParaRPr kumimoji="1" lang="ja-JP" altLang="en-US" sz="2400" b="1">
              <a:solidFill>
                <a:srgbClr val="FF0000"/>
              </a:solidFill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0A1C44D-0EE7-E0AD-5F94-E8B9CAE73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97" y="5104484"/>
            <a:ext cx="5782643" cy="44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84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18F1B-A710-DF3B-B5F6-8719B9DCD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F14A680-434A-8CC4-249A-564C510F2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7B10843-A6C1-68F1-E19E-03BFD68CAD9E}"/>
              </a:ext>
            </a:extLst>
          </p:cNvPr>
          <p:cNvSpPr txBox="1"/>
          <p:nvPr/>
        </p:nvSpPr>
        <p:spPr>
          <a:xfrm>
            <a:off x="0" y="1"/>
            <a:ext cx="121920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Highest Energy Cosmic Rays (&gt;100 </a:t>
            </a:r>
            <a:r>
              <a:rPr lang="en-US" altLang="ja-JP" sz="44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EeV</a:t>
            </a:r>
            <a:r>
              <a:rPr lang="en-US" altLang="ja-JP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)</a:t>
            </a:r>
            <a:endParaRPr lang="en-US" altLang="ja-JP" sz="40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99F2228-4EDE-042C-9B42-6EF6AC2E2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0751"/>
            <a:ext cx="5294282" cy="262228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A99794F-AC10-FE5A-CEA3-A899ACA6BBFC}"/>
              </a:ext>
            </a:extLst>
          </p:cNvPr>
          <p:cNvSpPr txBox="1"/>
          <p:nvPr/>
        </p:nvSpPr>
        <p:spPr>
          <a:xfrm>
            <a:off x="302219" y="5151815"/>
            <a:ext cx="5516659" cy="156966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Energy~200 </a:t>
            </a:r>
            <a:r>
              <a:rPr kumimoji="1" lang="en-US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EeV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(2*10</a:t>
            </a:r>
            <a:r>
              <a:rPr kumimoji="1" lang="en-US" altLang="ja-JP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eV)!</a:t>
            </a:r>
          </a:p>
          <a:p>
            <a:pPr algn="ctr"/>
            <a:r>
              <a:rPr kumimoji="1" lang="en-US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m.f.p.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~ 1-10 </a:t>
            </a:r>
            <a:r>
              <a:rPr kumimoji="1" lang="en-US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Mpc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(by photon)</a:t>
            </a:r>
          </a:p>
          <a:p>
            <a:pPr algn="ctr"/>
            <a:r>
              <a:rPr kumimoji="1"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Origin &amp; Acceleration Mechanism BIG MYSTERY.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A5A0A95-8191-7327-7F34-29EB88610321}"/>
              </a:ext>
            </a:extLst>
          </p:cNvPr>
          <p:cNvSpPr txBox="1"/>
          <p:nvPr/>
        </p:nvSpPr>
        <p:spPr>
          <a:xfrm>
            <a:off x="0" y="767081"/>
            <a:ext cx="40094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Comic Sans MS" panose="030F0902030302020204" pitchFamily="66" charset="0"/>
              </a:rPr>
              <a:t>TA collaboration (2023)</a:t>
            </a:r>
          </a:p>
          <a:p>
            <a:r>
              <a:rPr kumimoji="1" lang="en-US" altLang="ja-JP" sz="2400" b="1" dirty="0">
                <a:solidFill>
                  <a:srgbClr val="FF0000"/>
                </a:solidFill>
              </a:rPr>
              <a:t>2021 May 27</a:t>
            </a:r>
            <a:r>
              <a:rPr kumimoji="1" lang="en-US" altLang="ja-JP" sz="2400" b="1" baseline="30000" dirty="0">
                <a:solidFill>
                  <a:srgbClr val="FF0000"/>
                </a:solidFill>
              </a:rPr>
              <a:t>th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 10:35:56 (UTC) </a:t>
            </a:r>
            <a:endParaRPr kumimoji="1" lang="ja-JP" altLang="en-US" sz="2400" b="1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C27B9E7-2D7B-BB1D-B37B-E8AFD7BDE619}"/>
              </a:ext>
            </a:extLst>
          </p:cNvPr>
          <p:cNvSpPr txBox="1"/>
          <p:nvPr/>
        </p:nvSpPr>
        <p:spPr>
          <a:xfrm>
            <a:off x="270772" y="1655247"/>
            <a:ext cx="4791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Amaterasu</a:t>
            </a:r>
            <a:r>
              <a:rPr kumimoji="1" lang="en-US" altLang="ja-JP" sz="2000" b="1" dirty="0">
                <a:latin typeface="Comic Sans MS" panose="030F0902030302020204" pitchFamily="66" charset="0"/>
              </a:rPr>
              <a:t>  (the highest-energy CRs)</a:t>
            </a:r>
            <a:endParaRPr kumimoji="1" lang="ja-JP" altLang="en-US" sz="2000" b="1">
              <a:latin typeface="Comic Sans MS" panose="030F0902030302020204" pitchFamily="66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F87D699-156D-ABB5-165E-DA1852EE6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10751"/>
            <a:ext cx="5064805" cy="450931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56A3193-0780-6F86-B038-84C92BBBB652}"/>
              </a:ext>
            </a:extLst>
          </p:cNvPr>
          <p:cNvSpPr txBox="1"/>
          <p:nvPr/>
        </p:nvSpPr>
        <p:spPr>
          <a:xfrm>
            <a:off x="6572250" y="1166931"/>
            <a:ext cx="61473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dirty="0">
                <a:latin typeface="Comic Sans MS" panose="030F0902030302020204" pitchFamily="66" charset="0"/>
              </a:rPr>
              <a:t>“Hillas diagram”</a:t>
            </a:r>
          </a:p>
          <a:p>
            <a:r>
              <a:rPr kumimoji="1" lang="en-US" altLang="ja-JP" sz="1800" dirty="0" err="1">
                <a:latin typeface="Comic Sans MS" panose="030F0902030302020204" pitchFamily="66" charset="0"/>
              </a:rPr>
              <a:t>Ecr</a:t>
            </a:r>
            <a:r>
              <a:rPr kumimoji="1" lang="en-US" altLang="ja-JP" sz="1800" dirty="0">
                <a:latin typeface="Comic Sans MS" panose="030F0902030302020204" pitchFamily="66" charset="0"/>
              </a:rPr>
              <a:t>/</a:t>
            </a:r>
            <a:r>
              <a:rPr kumimoji="1" lang="en-US" altLang="ja-JP" sz="1800" dirty="0" err="1">
                <a:latin typeface="Comic Sans MS" panose="030F0902030302020204" pitchFamily="66" charset="0"/>
              </a:rPr>
              <a:t>qB</a:t>
            </a:r>
            <a:r>
              <a:rPr kumimoji="1" lang="en-US" altLang="ja-JP" sz="1800" dirty="0">
                <a:latin typeface="Comic Sans MS" panose="030F0902030302020204" pitchFamily="66" charset="0"/>
              </a:rPr>
              <a:t> ~ Object Size</a:t>
            </a:r>
            <a:r>
              <a:rPr kumimoji="1" lang="ja-JP" altLang="en-US" sz="1800">
                <a:latin typeface="Comic Sans MS" panose="030F0902030302020204" pitchFamily="66" charset="0"/>
              </a:rPr>
              <a:t>→</a:t>
            </a:r>
            <a:r>
              <a:rPr kumimoji="1" lang="en-US" altLang="ja-JP" sz="1800" dirty="0">
                <a:latin typeface="Comic Sans MS" panose="030F0902030302020204" pitchFamily="66" charset="0"/>
              </a:rPr>
              <a:t>Confine the CRs</a:t>
            </a:r>
          </a:p>
        </p:txBody>
      </p:sp>
    </p:spTree>
    <p:extLst>
      <p:ext uri="{BB962C8B-B14F-4D97-AF65-F5344CB8AC3E}">
        <p14:creationId xmlns:p14="http://schemas.microsoft.com/office/powerpoint/2010/main" val="8133942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C4D3FF-485D-7020-CABA-A19578313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6BD89D3-2BBB-75EA-8D06-7E69E79DB39E}"/>
              </a:ext>
            </a:extLst>
          </p:cNvPr>
          <p:cNvSpPr txBox="1"/>
          <p:nvPr/>
        </p:nvSpPr>
        <p:spPr>
          <a:xfrm>
            <a:off x="0" y="1"/>
            <a:ext cx="12192000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solidFill>
                  <a:srgbClr val="FFFF00"/>
                </a:solidFill>
                <a:latin typeface="Comic Sans MS" panose="030F0902030302020204" pitchFamily="66" charset="0"/>
              </a:rPr>
              <a:t>The case of Her X-1</a:t>
            </a:r>
          </a:p>
          <a:p>
            <a:pPr algn="ctr"/>
            <a:r>
              <a:rPr lang="en-US" altLang="ja-JP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e.g., Shakura+98, Kolsenikov+20, Heyl+23</a:t>
            </a:r>
            <a:endParaRPr lang="en-US" altLang="ja-JP" sz="40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E5D6357-28A0-A04C-1069-BE41F391CE43}"/>
              </a:ext>
            </a:extLst>
          </p:cNvPr>
          <p:cNvSpPr txBox="1"/>
          <p:nvPr/>
        </p:nvSpPr>
        <p:spPr>
          <a:xfrm>
            <a:off x="1156771" y="1828800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Comic Sans MS" panose="030F0902030302020204" pitchFamily="66" charset="0"/>
              </a:rPr>
              <a:t>Heyl+23</a:t>
            </a:r>
            <a:endParaRPr kumimoji="1" lang="ja-JP" altLang="en-US" sz="2400">
              <a:latin typeface="Comic Sans MS" panose="030F0902030302020204" pitchFamily="66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3DAF412-CCF4-21FF-9774-0316081C8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47" y="2514587"/>
            <a:ext cx="3994545" cy="290937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A928A5B-BA0D-959F-9312-EFA79B550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954" y="1551628"/>
            <a:ext cx="5619991" cy="383397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D27D671-6820-057B-C417-87D22606225B}"/>
              </a:ext>
            </a:extLst>
          </p:cNvPr>
          <p:cNvSpPr txBox="1"/>
          <p:nvPr/>
        </p:nvSpPr>
        <p:spPr>
          <a:xfrm>
            <a:off x="374789" y="5521146"/>
            <a:ext cx="8392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>
                <a:solidFill>
                  <a:srgbClr val="FF0000"/>
                </a:solidFill>
                <a:latin typeface="Comic Sans MS" panose="030F0902030302020204" pitchFamily="66" charset="0"/>
              </a:rPr>
              <a:t>世界初</a:t>
            </a:r>
            <a:r>
              <a:rPr kumimoji="1" lang="ja-JP" altLang="en-US" sz="2400">
                <a:latin typeface="Comic Sans MS" panose="030F0902030302020204" pitchFamily="66" charset="0"/>
              </a:rPr>
              <a:t>とされる</a:t>
            </a:r>
            <a:r>
              <a:rPr kumimoji="1" lang="en-US" altLang="ja-JP" sz="2400" dirty="0">
                <a:latin typeface="Comic Sans MS" panose="030F0902030302020204" pitchFamily="66" charset="0"/>
              </a:rPr>
              <a:t>X</a:t>
            </a:r>
            <a:r>
              <a:rPr kumimoji="1" lang="ja-JP" altLang="en-US" sz="2400">
                <a:latin typeface="Comic Sans MS" panose="030F0902030302020204" pitchFamily="66" charset="0"/>
              </a:rPr>
              <a:t>線天文衛星</a:t>
            </a:r>
            <a:r>
              <a:rPr kumimoji="1" lang="en-US" altLang="ja-JP" sz="2400" i="1" dirty="0">
                <a:solidFill>
                  <a:srgbClr val="FF0000"/>
                </a:solidFill>
                <a:latin typeface="Comic Sans MS" panose="030F0902030302020204" pitchFamily="66" charset="0"/>
              </a:rPr>
              <a:t>Uhuru</a:t>
            </a:r>
            <a:r>
              <a:rPr kumimoji="1" lang="ja-JP" altLang="en-US" sz="2400">
                <a:latin typeface="Comic Sans MS" panose="030F0902030302020204" pitchFamily="66" charset="0"/>
              </a:rPr>
              <a:t>が</a:t>
            </a:r>
            <a:r>
              <a:rPr kumimoji="1" lang="en-US" altLang="ja-JP" sz="2400" dirty="0">
                <a:latin typeface="Comic Sans MS" panose="030F0902030302020204" pitchFamily="66" charset="0"/>
              </a:rPr>
              <a:t>1972</a:t>
            </a:r>
            <a:r>
              <a:rPr kumimoji="1" lang="ja-JP" altLang="en-US" sz="2400">
                <a:latin typeface="Comic Sans MS" panose="030F0902030302020204" pitchFamily="66" charset="0"/>
              </a:rPr>
              <a:t>年に</a:t>
            </a:r>
            <a:r>
              <a:rPr kumimoji="1" lang="en-US" altLang="ja-JP" sz="2400" dirty="0">
                <a:latin typeface="Comic Sans MS" panose="030F0902030302020204" pitchFamily="66" charset="0"/>
              </a:rPr>
              <a:t>Her X-1</a:t>
            </a:r>
            <a:r>
              <a:rPr kumimoji="1" lang="ja-JP" altLang="en-US" sz="2400">
                <a:latin typeface="Comic Sans MS" panose="030F0902030302020204" pitchFamily="66" charset="0"/>
              </a:rPr>
              <a:t>での</a:t>
            </a:r>
            <a:r>
              <a:rPr kumimoji="1" lang="en-US" altLang="ja-JP" sz="2400" b="1" dirty="0">
                <a:latin typeface="Comic Sans MS" panose="030F0902030302020204" pitchFamily="66" charset="0"/>
              </a:rPr>
              <a:t>35</a:t>
            </a:r>
            <a:r>
              <a:rPr kumimoji="1" lang="ja-JP" altLang="en-US" sz="2400" b="1">
                <a:latin typeface="Comic Sans MS" panose="030F0902030302020204" pitchFamily="66" charset="0"/>
              </a:rPr>
              <a:t>日周期</a:t>
            </a:r>
            <a:r>
              <a:rPr kumimoji="1" lang="ja-JP" altLang="en-US" sz="2400">
                <a:latin typeface="Comic Sans MS" panose="030F0902030302020204" pitchFamily="66" charset="0"/>
              </a:rPr>
              <a:t>の変動を報告したとされる．</a:t>
            </a:r>
            <a:endParaRPr kumimoji="1" lang="en-US" altLang="ja-JP" sz="2400" dirty="0">
              <a:latin typeface="Comic Sans MS" panose="030F0902030302020204" pitchFamily="66" charset="0"/>
            </a:endParaRPr>
          </a:p>
          <a:p>
            <a:r>
              <a:rPr kumimoji="1" lang="en-US" altLang="ja-JP" sz="2400" dirty="0" err="1">
                <a:latin typeface="Comic Sans MS" panose="030F0902030302020204" pitchFamily="66" charset="0"/>
              </a:rPr>
              <a:t>Shakura</a:t>
            </a:r>
            <a:r>
              <a:rPr kumimoji="1" lang="ja-JP" altLang="en-US" sz="2400">
                <a:latin typeface="Comic Sans MS" panose="030F0902030302020204" pitchFamily="66" charset="0"/>
              </a:rPr>
              <a:t>グループは</a:t>
            </a:r>
            <a:r>
              <a:rPr kumimoji="1" lang="en-US" altLang="ja-JP" sz="2400" dirty="0">
                <a:latin typeface="Comic Sans MS" panose="030F0902030302020204" pitchFamily="66" charset="0"/>
              </a:rPr>
              <a:t>Precession</a:t>
            </a:r>
            <a:r>
              <a:rPr kumimoji="1" lang="ja-JP" altLang="en-US" sz="2400">
                <a:latin typeface="Comic Sans MS" panose="030F0902030302020204" pitchFamily="66" charset="0"/>
              </a:rPr>
              <a:t>シナリオ推しの模様．</a:t>
            </a:r>
          </a:p>
        </p:txBody>
      </p:sp>
      <p:pic>
        <p:nvPicPr>
          <p:cNvPr id="14" name="図 13" descr="ステージでギターを弾いている男性&#10;&#10;自動的に生成された説明">
            <a:extLst>
              <a:ext uri="{FF2B5EF4-FFF2-40B4-BE49-F238E27FC236}">
                <a16:creationId xmlns:a16="http://schemas.microsoft.com/office/drawing/2014/main" id="{FD32416C-14ED-93F0-0F1B-075574907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5434" y="1483506"/>
            <a:ext cx="2579966" cy="3616097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38BFD76-1F10-6E60-B209-142DED05DBE4}"/>
              </a:ext>
            </a:extLst>
          </p:cNvPr>
          <p:cNvSpPr txBox="1"/>
          <p:nvPr/>
        </p:nvSpPr>
        <p:spPr>
          <a:xfrm>
            <a:off x="10299596" y="5054631"/>
            <a:ext cx="158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Wikipedia</a:t>
            </a:r>
            <a:r>
              <a:rPr kumimoji="1" lang="ja-JP" altLang="en-US"/>
              <a:t>より</a:t>
            </a:r>
          </a:p>
        </p:txBody>
      </p:sp>
    </p:spTree>
    <p:extLst>
      <p:ext uri="{BB962C8B-B14F-4D97-AF65-F5344CB8AC3E}">
        <p14:creationId xmlns:p14="http://schemas.microsoft.com/office/powerpoint/2010/main" val="3522133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D7ABD-3F39-8123-5331-D6C556D06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C02957-DE0B-2D3D-8243-5D6C7033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C842556-4F78-ED3E-73E5-FF1DAC157D75}"/>
              </a:ext>
            </a:extLst>
          </p:cNvPr>
          <p:cNvSpPr txBox="1"/>
          <p:nvPr/>
        </p:nvSpPr>
        <p:spPr>
          <a:xfrm>
            <a:off x="0" y="1"/>
            <a:ext cx="121920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Highest Energy Cosmic Rays (&gt;100 </a:t>
            </a:r>
            <a:r>
              <a:rPr lang="en-US" altLang="ja-JP" sz="44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EeV</a:t>
            </a:r>
            <a:r>
              <a:rPr lang="en-US" altLang="ja-JP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)</a:t>
            </a:r>
            <a:endParaRPr lang="en-US" altLang="ja-JP" sz="40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4D634BC-B6E3-D5DD-1812-0F7DC07D6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0751"/>
            <a:ext cx="5294282" cy="262228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5D25F38-8C40-B76B-205F-341CBFB75D95}"/>
              </a:ext>
            </a:extLst>
          </p:cNvPr>
          <p:cNvSpPr txBox="1"/>
          <p:nvPr/>
        </p:nvSpPr>
        <p:spPr>
          <a:xfrm>
            <a:off x="302219" y="5151815"/>
            <a:ext cx="5516659" cy="156966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Energy~200 </a:t>
            </a:r>
            <a:r>
              <a:rPr kumimoji="1" lang="en-US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EeV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(2*10</a:t>
            </a:r>
            <a:r>
              <a:rPr kumimoji="1" lang="en-US" altLang="ja-JP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eV)!</a:t>
            </a:r>
          </a:p>
          <a:p>
            <a:pPr algn="ctr"/>
            <a:r>
              <a:rPr kumimoji="1" lang="en-US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m.f.p.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~ 1-10 </a:t>
            </a:r>
            <a:r>
              <a:rPr kumimoji="1" lang="en-US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Mpc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(by photon)</a:t>
            </a:r>
          </a:p>
          <a:p>
            <a:pPr algn="ctr"/>
            <a:r>
              <a:rPr kumimoji="1"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Origin &amp; Acceleration Mechanism BIG MYSTERY.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4792EA7-BBCB-C9F4-8297-41CFCC62E527}"/>
              </a:ext>
            </a:extLst>
          </p:cNvPr>
          <p:cNvSpPr txBox="1"/>
          <p:nvPr/>
        </p:nvSpPr>
        <p:spPr>
          <a:xfrm>
            <a:off x="0" y="767081"/>
            <a:ext cx="40094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Comic Sans MS" panose="030F0902030302020204" pitchFamily="66" charset="0"/>
              </a:rPr>
              <a:t>TA collaboration (2023)</a:t>
            </a:r>
          </a:p>
          <a:p>
            <a:r>
              <a:rPr kumimoji="1" lang="en-US" altLang="ja-JP" sz="2400" b="1" dirty="0">
                <a:solidFill>
                  <a:srgbClr val="FF0000"/>
                </a:solidFill>
              </a:rPr>
              <a:t>2021 May 27</a:t>
            </a:r>
            <a:r>
              <a:rPr kumimoji="1" lang="en-US" altLang="ja-JP" sz="2400" b="1" baseline="30000" dirty="0">
                <a:solidFill>
                  <a:srgbClr val="FF0000"/>
                </a:solidFill>
              </a:rPr>
              <a:t>th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 10:35:56 (UTC) </a:t>
            </a:r>
            <a:endParaRPr kumimoji="1" lang="ja-JP" altLang="en-US" sz="2400" b="1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ABC3480-94D3-A08A-D0EF-596E3B4CF51F}"/>
              </a:ext>
            </a:extLst>
          </p:cNvPr>
          <p:cNvSpPr txBox="1"/>
          <p:nvPr/>
        </p:nvSpPr>
        <p:spPr>
          <a:xfrm>
            <a:off x="270772" y="1655247"/>
            <a:ext cx="4791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Amaterasu</a:t>
            </a:r>
            <a:r>
              <a:rPr kumimoji="1" lang="en-US" altLang="ja-JP" sz="2000" b="1" dirty="0">
                <a:latin typeface="Comic Sans MS" panose="030F0902030302020204" pitchFamily="66" charset="0"/>
              </a:rPr>
              <a:t>  (the highest-energy CRs)</a:t>
            </a:r>
            <a:endParaRPr kumimoji="1" lang="ja-JP" altLang="en-US" sz="2000" b="1">
              <a:latin typeface="Comic Sans MS" panose="030F0902030302020204" pitchFamily="66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063B3AC-E8CB-EEF1-2FF9-944956199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497" y="923261"/>
            <a:ext cx="6705013" cy="452338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747B05D-AC46-7D5E-DA73-CAA41C733063}"/>
              </a:ext>
            </a:extLst>
          </p:cNvPr>
          <p:cNvSpPr txBox="1"/>
          <p:nvPr/>
        </p:nvSpPr>
        <p:spPr>
          <a:xfrm>
            <a:off x="6758609" y="5347252"/>
            <a:ext cx="46982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GRB221009A</a:t>
            </a:r>
            <a:r>
              <a:rPr kumimoji="1" lang="ja-JP" altLang="en-US"/>
              <a:t>→</a:t>
            </a:r>
            <a:r>
              <a:rPr kumimoji="1" lang="en-US" altLang="ja-JP" dirty="0"/>
              <a:t>Brightest Of All Time (BOAT GRB)</a:t>
            </a:r>
          </a:p>
          <a:p>
            <a:r>
              <a:rPr kumimoji="1" lang="ja-JP" altLang="en-US"/>
              <a:t>でニュートリノ</a:t>
            </a:r>
            <a:r>
              <a:rPr kumimoji="1" lang="en-US" altLang="ja-JP" dirty="0"/>
              <a:t>non-detection</a:t>
            </a:r>
            <a:r>
              <a:rPr kumimoji="1" lang="ja-JP" altLang="en-US"/>
              <a:t>（</a:t>
            </a:r>
            <a:r>
              <a:rPr kumimoji="1" lang="en-US" altLang="ja-JP" dirty="0"/>
              <a:t>IceCube+23</a:t>
            </a:r>
            <a:r>
              <a:rPr kumimoji="1" lang="ja-JP" altLang="en-US"/>
              <a:t>）</a:t>
            </a:r>
            <a:endParaRPr kumimoji="1" lang="en-US" altLang="ja-JP" dirty="0"/>
          </a:p>
          <a:p>
            <a:r>
              <a:rPr kumimoji="1" lang="en-US" altLang="ja-JP" dirty="0"/>
              <a:t>GRB</a:t>
            </a:r>
            <a:r>
              <a:rPr kumimoji="1" lang="ja-JP" altLang="en-US"/>
              <a:t>は厳しい？？？</a:t>
            </a:r>
          </a:p>
        </p:txBody>
      </p:sp>
    </p:spTree>
    <p:extLst>
      <p:ext uri="{BB962C8B-B14F-4D97-AF65-F5344CB8AC3E}">
        <p14:creationId xmlns:p14="http://schemas.microsoft.com/office/powerpoint/2010/main" val="928399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8DC5D-0360-16FA-8EF4-5BB6EF658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096A2FF8-8035-1328-EF51-16C12B73C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871" y="865127"/>
            <a:ext cx="4349772" cy="4766625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C881B3B-B60B-90D6-3475-FEC79F7A3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61D96C0-9829-7600-23B0-2E59013A6A3C}"/>
              </a:ext>
            </a:extLst>
          </p:cNvPr>
          <p:cNvSpPr txBox="1"/>
          <p:nvPr/>
        </p:nvSpPr>
        <p:spPr>
          <a:xfrm>
            <a:off x="0" y="1"/>
            <a:ext cx="121920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Highest Energy Cosmic Rays (&gt;100 </a:t>
            </a:r>
            <a:r>
              <a:rPr lang="en-US" altLang="ja-JP" sz="44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EeV</a:t>
            </a:r>
            <a:r>
              <a:rPr lang="en-US" altLang="ja-JP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)</a:t>
            </a:r>
            <a:endParaRPr lang="en-US" altLang="ja-JP" sz="40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B84144D-08C5-FA47-A253-554742C3E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0751"/>
            <a:ext cx="5294282" cy="262228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67C3536-5627-C1C5-8B52-CE070C19FA26}"/>
              </a:ext>
            </a:extLst>
          </p:cNvPr>
          <p:cNvSpPr txBox="1"/>
          <p:nvPr/>
        </p:nvSpPr>
        <p:spPr>
          <a:xfrm>
            <a:off x="302219" y="5151815"/>
            <a:ext cx="5516659" cy="156966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Energy~200 </a:t>
            </a:r>
            <a:r>
              <a:rPr kumimoji="1" lang="en-US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EeV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(2*10</a:t>
            </a:r>
            <a:r>
              <a:rPr kumimoji="1" lang="en-US" altLang="ja-JP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eV)!</a:t>
            </a:r>
          </a:p>
          <a:p>
            <a:pPr algn="ctr"/>
            <a:r>
              <a:rPr kumimoji="1" lang="en-US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m.f.p.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~ 1-10 </a:t>
            </a:r>
            <a:r>
              <a:rPr kumimoji="1" lang="en-US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Mpc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(by photon)</a:t>
            </a:r>
          </a:p>
          <a:p>
            <a:pPr algn="ctr"/>
            <a:r>
              <a:rPr kumimoji="1"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Origin &amp; Acceleration Mechanism BIG MYSTERY.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BA0B0AA-3FF2-C818-5F82-2E54CC005058}"/>
              </a:ext>
            </a:extLst>
          </p:cNvPr>
          <p:cNvSpPr txBox="1"/>
          <p:nvPr/>
        </p:nvSpPr>
        <p:spPr>
          <a:xfrm>
            <a:off x="0" y="767081"/>
            <a:ext cx="40094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Comic Sans MS" panose="030F0902030302020204" pitchFamily="66" charset="0"/>
              </a:rPr>
              <a:t>TA collaboration (2023)</a:t>
            </a:r>
          </a:p>
          <a:p>
            <a:r>
              <a:rPr kumimoji="1" lang="en-US" altLang="ja-JP" sz="2400" b="1" dirty="0">
                <a:solidFill>
                  <a:srgbClr val="FF0000"/>
                </a:solidFill>
              </a:rPr>
              <a:t>2021 May 27</a:t>
            </a:r>
            <a:r>
              <a:rPr kumimoji="1" lang="en-US" altLang="ja-JP" sz="2400" b="1" baseline="30000" dirty="0">
                <a:solidFill>
                  <a:srgbClr val="FF0000"/>
                </a:solidFill>
              </a:rPr>
              <a:t>th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 10:35:56 (UTC) </a:t>
            </a:r>
            <a:endParaRPr kumimoji="1" lang="ja-JP" altLang="en-US" sz="2400" b="1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5321D9D-5DF0-C6D1-0F97-B79D98061E55}"/>
              </a:ext>
            </a:extLst>
          </p:cNvPr>
          <p:cNvSpPr txBox="1"/>
          <p:nvPr/>
        </p:nvSpPr>
        <p:spPr>
          <a:xfrm>
            <a:off x="270772" y="1655247"/>
            <a:ext cx="4791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Amaterasu</a:t>
            </a:r>
            <a:r>
              <a:rPr kumimoji="1" lang="en-US" altLang="ja-JP" sz="2000" b="1" dirty="0">
                <a:latin typeface="Comic Sans MS" panose="030F0902030302020204" pitchFamily="66" charset="0"/>
              </a:rPr>
              <a:t>  (the highest-energy CRs)</a:t>
            </a:r>
            <a:endParaRPr kumimoji="1" lang="ja-JP" altLang="en-US" sz="2000" b="1">
              <a:latin typeface="Comic Sans MS" panose="030F0902030302020204" pitchFamily="66" charset="0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F3191D34-0F8C-5E1A-746C-D29A129E985B}"/>
              </a:ext>
            </a:extLst>
          </p:cNvPr>
          <p:cNvCxnSpPr>
            <a:cxnSpLocks/>
          </p:cNvCxnSpPr>
          <p:nvPr/>
        </p:nvCxnSpPr>
        <p:spPr>
          <a:xfrm flipV="1">
            <a:off x="10268472" y="2210751"/>
            <a:ext cx="0" cy="2951003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BDB2E46F-555D-8AF9-F888-0D94C8E161A5}"/>
              </a:ext>
            </a:extLst>
          </p:cNvPr>
          <p:cNvCxnSpPr>
            <a:cxnSpLocks/>
          </p:cNvCxnSpPr>
          <p:nvPr/>
        </p:nvCxnSpPr>
        <p:spPr>
          <a:xfrm flipH="1">
            <a:off x="7187341" y="2210751"/>
            <a:ext cx="3081131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D6E93432-74E5-1D20-0664-303F95769910}"/>
              </a:ext>
            </a:extLst>
          </p:cNvPr>
          <p:cNvCxnSpPr>
            <a:cxnSpLocks/>
          </p:cNvCxnSpPr>
          <p:nvPr/>
        </p:nvCxnSpPr>
        <p:spPr>
          <a:xfrm flipV="1">
            <a:off x="9824523" y="3248439"/>
            <a:ext cx="0" cy="1923254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77704986-D210-038B-FF97-398AF4B8C77F}"/>
              </a:ext>
            </a:extLst>
          </p:cNvPr>
          <p:cNvCxnSpPr>
            <a:cxnSpLocks/>
          </p:cNvCxnSpPr>
          <p:nvPr/>
        </p:nvCxnSpPr>
        <p:spPr>
          <a:xfrm flipH="1">
            <a:off x="7280106" y="3248439"/>
            <a:ext cx="2544417" cy="0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7352696-EFE1-7418-2288-19EBB0D6E458}"/>
              </a:ext>
            </a:extLst>
          </p:cNvPr>
          <p:cNvSpPr txBox="1"/>
          <p:nvPr/>
        </p:nvSpPr>
        <p:spPr>
          <a:xfrm>
            <a:off x="6889800" y="5639266"/>
            <a:ext cx="4418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The </a:t>
            </a:r>
            <a:r>
              <a:rPr kumimoji="1" lang="en-US" altLang="ja-JP" sz="2400" dirty="0" err="1"/>
              <a:t>m.f.p.</a:t>
            </a:r>
            <a:r>
              <a:rPr kumimoji="1" lang="en-US" altLang="ja-JP" sz="2400" dirty="0"/>
              <a:t> of proton &amp; </a:t>
            </a:r>
            <a:r>
              <a:rPr kumimoji="1" lang="en-US" altLang="ja-JP" sz="2400" dirty="0">
                <a:solidFill>
                  <a:srgbClr val="FF0000"/>
                </a:solidFill>
              </a:rPr>
              <a:t>gamma-ray</a:t>
            </a:r>
            <a:endParaRPr kumimoji="1" lang="ja-JP" altLang="en-US" sz="2400">
              <a:solidFill>
                <a:srgbClr val="FF000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BC17748-A64F-1997-D7F5-B532A0F2CBD0}"/>
              </a:ext>
            </a:extLst>
          </p:cNvPr>
          <p:cNvSpPr txBox="1"/>
          <p:nvPr/>
        </p:nvSpPr>
        <p:spPr>
          <a:xfrm>
            <a:off x="8418679" y="1140520"/>
            <a:ext cx="120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Angelis+13</a:t>
            </a:r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269E322-7994-0D00-A80A-0B84D6000941}"/>
              </a:ext>
            </a:extLst>
          </p:cNvPr>
          <p:cNvSpPr txBox="1"/>
          <p:nvPr/>
        </p:nvSpPr>
        <p:spPr>
          <a:xfrm rot="5400000">
            <a:off x="10055991" y="4268559"/>
            <a:ext cx="943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200 </a:t>
            </a:r>
            <a:r>
              <a:rPr kumimoji="1" lang="en-US" altLang="ja-JP" dirty="0" err="1"/>
              <a:t>EeV</a:t>
            </a:r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8A7A87D-CD66-2068-E11D-F69FC01F98B0}"/>
              </a:ext>
            </a:extLst>
          </p:cNvPr>
          <p:cNvSpPr txBox="1"/>
          <p:nvPr/>
        </p:nvSpPr>
        <p:spPr>
          <a:xfrm rot="5400000">
            <a:off x="9229917" y="4268559"/>
            <a:ext cx="826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10 </a:t>
            </a:r>
            <a:r>
              <a:rPr kumimoji="1" lang="en-US" altLang="ja-JP" dirty="0" err="1">
                <a:solidFill>
                  <a:srgbClr val="FF0000"/>
                </a:solidFill>
              </a:rPr>
              <a:t>EeV</a:t>
            </a:r>
            <a:endParaRPr kumimoji="1" lang="ja-JP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580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8E1D8-FBD8-2FF9-EC29-143D54F25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ft: Total photodisintegration mean free path as a function of the Lorentz factor for Iron nuclei with CMB and IR/Opt/UV backgrounds at different redshift. Right: Total photodisintegration mean free path for various species (see legend) at z=0. ">
            <a:extLst>
              <a:ext uri="{FF2B5EF4-FFF2-40B4-BE49-F238E27FC236}">
                <a16:creationId xmlns:a16="http://schemas.microsoft.com/office/drawing/2014/main" id="{E08F9955-EC69-679B-A71E-2B5CC066B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1"/>
          <a:stretch>
            <a:fillRect/>
          </a:stretch>
        </p:blipFill>
        <p:spPr bwMode="auto">
          <a:xfrm>
            <a:off x="6011724" y="869474"/>
            <a:ext cx="4943822" cy="477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719E8B-7334-6769-AC01-79AC466D4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A3F3825-9771-450D-D822-274984DFC86D}"/>
              </a:ext>
            </a:extLst>
          </p:cNvPr>
          <p:cNvSpPr txBox="1"/>
          <p:nvPr/>
        </p:nvSpPr>
        <p:spPr>
          <a:xfrm>
            <a:off x="0" y="1"/>
            <a:ext cx="121920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Highest Energy Cosmic Rays (&gt;100 </a:t>
            </a:r>
            <a:r>
              <a:rPr lang="en-US" altLang="ja-JP" sz="44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EeV</a:t>
            </a:r>
            <a:r>
              <a:rPr lang="en-US" altLang="ja-JP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)</a:t>
            </a:r>
            <a:endParaRPr lang="en-US" altLang="ja-JP" sz="40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3B738A0-DF5B-57F8-9B6D-10ADEBDC5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0751"/>
            <a:ext cx="5294282" cy="262228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1F25C94-11A4-0301-990D-CD3A6B9C1509}"/>
              </a:ext>
            </a:extLst>
          </p:cNvPr>
          <p:cNvSpPr txBox="1"/>
          <p:nvPr/>
        </p:nvSpPr>
        <p:spPr>
          <a:xfrm>
            <a:off x="302219" y="5151815"/>
            <a:ext cx="5516659" cy="156966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Energy~200 </a:t>
            </a:r>
            <a:r>
              <a:rPr kumimoji="1" lang="en-US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EeV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(2*10</a:t>
            </a:r>
            <a:r>
              <a:rPr kumimoji="1" lang="en-US" altLang="ja-JP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eV)!</a:t>
            </a:r>
          </a:p>
          <a:p>
            <a:pPr algn="ctr"/>
            <a:r>
              <a:rPr kumimoji="1" lang="en-US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m.f.p.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~ 1-10 </a:t>
            </a:r>
            <a:r>
              <a:rPr kumimoji="1" lang="en-US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Mpc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(by photon)</a:t>
            </a:r>
          </a:p>
          <a:p>
            <a:pPr algn="ctr"/>
            <a:r>
              <a:rPr kumimoji="1"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Origin &amp; Acceleration Mechanism BIG MYSTERY.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CB0AF44-D233-61E2-F1F2-4A06C7251692}"/>
              </a:ext>
            </a:extLst>
          </p:cNvPr>
          <p:cNvSpPr txBox="1"/>
          <p:nvPr/>
        </p:nvSpPr>
        <p:spPr>
          <a:xfrm>
            <a:off x="0" y="767081"/>
            <a:ext cx="40094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Comic Sans MS" panose="030F0902030302020204" pitchFamily="66" charset="0"/>
              </a:rPr>
              <a:t>TA collaboration (2023)</a:t>
            </a:r>
          </a:p>
          <a:p>
            <a:r>
              <a:rPr kumimoji="1" lang="en-US" altLang="ja-JP" sz="2400" b="1" dirty="0">
                <a:solidFill>
                  <a:srgbClr val="FF0000"/>
                </a:solidFill>
              </a:rPr>
              <a:t>2021 May 27</a:t>
            </a:r>
            <a:r>
              <a:rPr kumimoji="1" lang="en-US" altLang="ja-JP" sz="2400" b="1" baseline="30000" dirty="0">
                <a:solidFill>
                  <a:srgbClr val="FF0000"/>
                </a:solidFill>
              </a:rPr>
              <a:t>th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 10:35:56 (UTC) </a:t>
            </a:r>
            <a:endParaRPr kumimoji="1" lang="ja-JP" altLang="en-US" sz="2400" b="1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508FB44-33F5-5B22-9D05-23154AE8B5D7}"/>
              </a:ext>
            </a:extLst>
          </p:cNvPr>
          <p:cNvSpPr txBox="1"/>
          <p:nvPr/>
        </p:nvSpPr>
        <p:spPr>
          <a:xfrm>
            <a:off x="270772" y="1655247"/>
            <a:ext cx="4791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Amaterasu</a:t>
            </a:r>
            <a:r>
              <a:rPr kumimoji="1" lang="en-US" altLang="ja-JP" sz="2000" b="1" dirty="0">
                <a:latin typeface="Comic Sans MS" panose="030F0902030302020204" pitchFamily="66" charset="0"/>
              </a:rPr>
              <a:t>  (the highest-energy CRs)</a:t>
            </a:r>
            <a:endParaRPr kumimoji="1" lang="ja-JP" altLang="en-US" sz="2000" b="1">
              <a:latin typeface="Comic Sans MS" panose="030F0902030302020204" pitchFamily="66" charset="0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3522B0F3-8007-75FF-BA57-B6C046DFAF9B}"/>
              </a:ext>
            </a:extLst>
          </p:cNvPr>
          <p:cNvCxnSpPr>
            <a:cxnSpLocks/>
          </p:cNvCxnSpPr>
          <p:nvPr/>
        </p:nvCxnSpPr>
        <p:spPr>
          <a:xfrm flipV="1">
            <a:off x="9117497" y="3150704"/>
            <a:ext cx="0" cy="1888435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1979B52-5FA9-C91F-E614-953D60D3842A}"/>
              </a:ext>
            </a:extLst>
          </p:cNvPr>
          <p:cNvSpPr txBox="1"/>
          <p:nvPr/>
        </p:nvSpPr>
        <p:spPr>
          <a:xfrm>
            <a:off x="7472364" y="5619194"/>
            <a:ext cx="2697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The </a:t>
            </a:r>
            <a:r>
              <a:rPr kumimoji="1" lang="en-US" altLang="ja-JP" sz="2400" dirty="0" err="1"/>
              <a:t>m.f.p.</a:t>
            </a:r>
            <a:r>
              <a:rPr kumimoji="1" lang="en-US" altLang="ja-JP" sz="2400" dirty="0"/>
              <a:t> of others</a:t>
            </a:r>
            <a:endParaRPr kumimoji="1" lang="ja-JP" altLang="en-US" sz="2400"/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E51DF606-174D-9D81-5A75-E4FC271F809D}"/>
              </a:ext>
            </a:extLst>
          </p:cNvPr>
          <p:cNvCxnSpPr>
            <a:cxnSpLocks/>
          </p:cNvCxnSpPr>
          <p:nvPr/>
        </p:nvCxnSpPr>
        <p:spPr>
          <a:xfrm flipH="1">
            <a:off x="6917635" y="3150704"/>
            <a:ext cx="2199862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14FFEF4-6694-CA13-7787-D0C10088782C}"/>
              </a:ext>
            </a:extLst>
          </p:cNvPr>
          <p:cNvSpPr txBox="1"/>
          <p:nvPr/>
        </p:nvSpPr>
        <p:spPr>
          <a:xfrm>
            <a:off x="8198668" y="1182579"/>
            <a:ext cx="108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Allard+08</a:t>
            </a:r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106754A-D831-02C3-9F75-34F7E2267B40}"/>
              </a:ext>
            </a:extLst>
          </p:cNvPr>
          <p:cNvSpPr txBox="1"/>
          <p:nvPr/>
        </p:nvSpPr>
        <p:spPr>
          <a:xfrm rot="5400000">
            <a:off x="8452776" y="3808991"/>
            <a:ext cx="943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200 </a:t>
            </a:r>
            <a:r>
              <a:rPr kumimoji="1" lang="en-US" altLang="ja-JP" dirty="0" err="1"/>
              <a:t>EeV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8321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9AC42-85B1-9D31-323A-1A6A74A67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542472-7353-C5FD-66AB-827D99B13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A8F3A82-E472-08E8-E736-BB22D1DC541F}"/>
              </a:ext>
            </a:extLst>
          </p:cNvPr>
          <p:cNvSpPr txBox="1"/>
          <p:nvPr/>
        </p:nvSpPr>
        <p:spPr>
          <a:xfrm>
            <a:off x="0" y="1"/>
            <a:ext cx="121920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Highest Energy Cosmic Rays (&gt;100 </a:t>
            </a:r>
            <a:r>
              <a:rPr lang="en-US" altLang="ja-JP" sz="44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EeV</a:t>
            </a:r>
            <a:r>
              <a:rPr lang="en-US" altLang="ja-JP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)</a:t>
            </a:r>
            <a:endParaRPr lang="en-US" altLang="ja-JP" sz="40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1467464-F464-6274-AE90-49D787CC5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0751"/>
            <a:ext cx="5294282" cy="262228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780588C-6004-5E67-0B18-29B0DB4892DD}"/>
              </a:ext>
            </a:extLst>
          </p:cNvPr>
          <p:cNvSpPr txBox="1"/>
          <p:nvPr/>
        </p:nvSpPr>
        <p:spPr>
          <a:xfrm>
            <a:off x="302219" y="5151815"/>
            <a:ext cx="5516659" cy="156966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Energy~200 </a:t>
            </a:r>
            <a:r>
              <a:rPr kumimoji="1" lang="en-US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EeV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(2*10</a:t>
            </a:r>
            <a:r>
              <a:rPr kumimoji="1" lang="en-US" altLang="ja-JP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eV)!</a:t>
            </a:r>
          </a:p>
          <a:p>
            <a:pPr algn="ctr"/>
            <a:r>
              <a:rPr kumimoji="1" lang="en-US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m.f.p.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~ 1-10 </a:t>
            </a:r>
            <a:r>
              <a:rPr kumimoji="1" lang="en-US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Mpc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(by photon)</a:t>
            </a:r>
          </a:p>
          <a:p>
            <a:pPr algn="ctr"/>
            <a:r>
              <a:rPr kumimoji="1"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Origin &amp; Acceleration Mechanism BIG MYSTERY.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3DE4C44-2F1F-B27A-018F-8BB095C537E1}"/>
              </a:ext>
            </a:extLst>
          </p:cNvPr>
          <p:cNvSpPr txBox="1"/>
          <p:nvPr/>
        </p:nvSpPr>
        <p:spPr>
          <a:xfrm>
            <a:off x="0" y="767081"/>
            <a:ext cx="40094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Comic Sans MS" panose="030F0902030302020204" pitchFamily="66" charset="0"/>
              </a:rPr>
              <a:t>TA collaboration (2023)</a:t>
            </a:r>
          </a:p>
          <a:p>
            <a:r>
              <a:rPr kumimoji="1" lang="en-US" altLang="ja-JP" sz="2400" b="1" dirty="0">
                <a:solidFill>
                  <a:srgbClr val="FF0000"/>
                </a:solidFill>
              </a:rPr>
              <a:t>2021 May 27</a:t>
            </a:r>
            <a:r>
              <a:rPr kumimoji="1" lang="en-US" altLang="ja-JP" sz="2400" b="1" baseline="30000" dirty="0">
                <a:solidFill>
                  <a:srgbClr val="FF0000"/>
                </a:solidFill>
              </a:rPr>
              <a:t>th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 10:35:56 (UTC) </a:t>
            </a:r>
            <a:endParaRPr kumimoji="1" lang="ja-JP" altLang="en-US" sz="2400" b="1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7350A05-AA4C-DEEC-5159-4559BE83DC7F}"/>
              </a:ext>
            </a:extLst>
          </p:cNvPr>
          <p:cNvSpPr txBox="1"/>
          <p:nvPr/>
        </p:nvSpPr>
        <p:spPr>
          <a:xfrm>
            <a:off x="270772" y="1655247"/>
            <a:ext cx="4791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Amaterasu</a:t>
            </a:r>
            <a:r>
              <a:rPr kumimoji="1" lang="en-US" altLang="ja-JP" sz="2000" b="1" dirty="0">
                <a:latin typeface="Comic Sans MS" panose="030F0902030302020204" pitchFamily="66" charset="0"/>
              </a:rPr>
              <a:t>  (the highest-energy CRs)</a:t>
            </a:r>
            <a:endParaRPr kumimoji="1" lang="ja-JP" altLang="en-US" sz="2000" b="1">
              <a:latin typeface="Comic Sans MS" panose="030F0902030302020204" pitchFamily="66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C4DD31E-8586-C76D-43AB-C234A5955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205" y="1267237"/>
            <a:ext cx="5064805" cy="450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7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10DBE09-C180-A187-9AED-6B81F0FC2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20C17E4-DCCC-6133-79E5-8AF14E70F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5671-CBBD-064D-99CE-500A8EC48525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5990727-0A27-0357-EED8-D5DC1980E3F0}"/>
              </a:ext>
            </a:extLst>
          </p:cNvPr>
          <p:cNvSpPr txBox="1"/>
          <p:nvPr/>
        </p:nvSpPr>
        <p:spPr>
          <a:xfrm>
            <a:off x="0" y="1"/>
            <a:ext cx="121920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Highest Energy Cosmic Rays (&gt;100 </a:t>
            </a:r>
            <a:r>
              <a:rPr lang="en-US" altLang="ja-JP" sz="44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EeV</a:t>
            </a:r>
            <a:r>
              <a:rPr lang="en-US" altLang="ja-JP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)</a:t>
            </a:r>
            <a:endParaRPr lang="en-US" altLang="ja-JP" sz="40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92FC8EC-C3A1-B6DA-EE69-D6CC3D95A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0751"/>
            <a:ext cx="5294282" cy="262228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694EC4F-0F6C-190A-5EDF-715FAEC82014}"/>
              </a:ext>
            </a:extLst>
          </p:cNvPr>
          <p:cNvSpPr txBox="1"/>
          <p:nvPr/>
        </p:nvSpPr>
        <p:spPr>
          <a:xfrm>
            <a:off x="0" y="767081"/>
            <a:ext cx="40094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Comic Sans MS" panose="030F0902030302020204" pitchFamily="66" charset="0"/>
              </a:rPr>
              <a:t>TA collaboration (2023)</a:t>
            </a:r>
          </a:p>
          <a:p>
            <a:r>
              <a:rPr kumimoji="1" lang="en-US" altLang="ja-JP" sz="2400" b="1" dirty="0">
                <a:solidFill>
                  <a:srgbClr val="FF0000"/>
                </a:solidFill>
              </a:rPr>
              <a:t>2021 May 27</a:t>
            </a:r>
            <a:r>
              <a:rPr kumimoji="1" lang="en-US" altLang="ja-JP" sz="2400" b="1" baseline="30000" dirty="0">
                <a:solidFill>
                  <a:srgbClr val="FF0000"/>
                </a:solidFill>
              </a:rPr>
              <a:t>th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 10:35:56 (UTC) </a:t>
            </a:r>
            <a:endParaRPr kumimoji="1" lang="ja-JP" altLang="en-US" sz="2400" b="1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F3A3100-DA13-6B14-0447-17F35B23FE07}"/>
              </a:ext>
            </a:extLst>
          </p:cNvPr>
          <p:cNvSpPr txBox="1"/>
          <p:nvPr/>
        </p:nvSpPr>
        <p:spPr>
          <a:xfrm>
            <a:off x="270772" y="1655247"/>
            <a:ext cx="4791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Amaterasu</a:t>
            </a:r>
            <a:r>
              <a:rPr kumimoji="1" lang="en-US" altLang="ja-JP" sz="2000" b="1" dirty="0">
                <a:latin typeface="Comic Sans MS" panose="030F0902030302020204" pitchFamily="66" charset="0"/>
              </a:rPr>
              <a:t>  (the highest-energy CRs)</a:t>
            </a:r>
            <a:endParaRPr kumimoji="1" lang="ja-JP" altLang="en-US" sz="2000" b="1">
              <a:latin typeface="Comic Sans MS" panose="030F0902030302020204" pitchFamily="66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199E55D-C8C8-3A9D-39EA-14EF1427DEA5}"/>
              </a:ext>
            </a:extLst>
          </p:cNvPr>
          <p:cNvSpPr txBox="1"/>
          <p:nvPr/>
        </p:nvSpPr>
        <p:spPr>
          <a:xfrm>
            <a:off x="6311278" y="881278"/>
            <a:ext cx="4907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Comic Sans MS" panose="030F0902030302020204" pitchFamily="66" charset="0"/>
              </a:rPr>
              <a:t>Source Candidates of Amaterasu</a:t>
            </a:r>
            <a:endParaRPr kumimoji="1" lang="ja-JP" altLang="en-US" sz="2400">
              <a:latin typeface="Comic Sans MS" panose="030F0902030302020204" pitchFamily="66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5E9795F5-024F-8975-9D5C-1DB05D75F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043" y="1339548"/>
            <a:ext cx="6588957" cy="3453632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F6E4EF5-7D9A-4C7B-C07C-EBD1997E4AA7}"/>
              </a:ext>
            </a:extLst>
          </p:cNvPr>
          <p:cNvSpPr txBox="1"/>
          <p:nvPr/>
        </p:nvSpPr>
        <p:spPr>
          <a:xfrm>
            <a:off x="5421216" y="4895055"/>
            <a:ext cx="6687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Comic Sans MS" panose="030F0902030302020204" pitchFamily="66" charset="0"/>
              </a:rPr>
              <a:t>Unger &amp; Farrar (2024) state</a:t>
            </a:r>
          </a:p>
          <a:p>
            <a:r>
              <a:rPr kumimoji="1" lang="en-US" altLang="ja-JP" sz="2400" dirty="0">
                <a:latin typeface="Comic Sans MS" panose="030F0902030302020204" pitchFamily="66" charset="0"/>
              </a:rPr>
              <a:t>*no candidate* among powerful radio galaxies.</a:t>
            </a:r>
          </a:p>
          <a:p>
            <a:r>
              <a:rPr kumimoji="1" lang="en-US" altLang="ja-JP" sz="2400" dirty="0">
                <a:solidFill>
                  <a:srgbClr val="3545FF"/>
                </a:solidFill>
                <a:latin typeface="Comic Sans MS" panose="030F0902030302020204" pitchFamily="66" charset="0"/>
              </a:rPr>
              <a:t>They support the Transients Scenario.</a:t>
            </a:r>
            <a:endParaRPr kumimoji="1" lang="ja-JP" altLang="en-US" sz="2400">
              <a:solidFill>
                <a:srgbClr val="3545FF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345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48914</TotalTime>
  <Words>2594</Words>
  <Application>Microsoft Macintosh PowerPoint</Application>
  <PresentationFormat>ワイド画面</PresentationFormat>
  <Paragraphs>391</Paragraphs>
  <Slides>40</Slides>
  <Notes>0</Notes>
  <HiddenSlides>7</HiddenSlides>
  <MMClips>10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50" baseType="lpstr">
      <vt:lpstr>-apple-system</vt:lpstr>
      <vt:lpstr>游ゴシック</vt:lpstr>
      <vt:lpstr>Arial</vt:lpstr>
      <vt:lpstr>Calibri</vt:lpstr>
      <vt:lpstr>Calibri Light</vt:lpstr>
      <vt:lpstr>Chalkboard SE</vt:lpstr>
      <vt:lpstr>Comic Sans MS</vt:lpstr>
      <vt:lpstr>Monaco</vt:lpstr>
      <vt:lpstr>Times New Roman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Kluger et al. 1998の計算例</vt:lpstr>
      <vt:lpstr>よりモダンなEdwards et al. 2025の計算例（ディラック方程式ベース）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霜田　治朗</dc:creator>
  <cp:lastModifiedBy>霜田　治朗</cp:lastModifiedBy>
  <cp:revision>896</cp:revision>
  <dcterms:created xsi:type="dcterms:W3CDTF">2019-09-11T01:52:46Z</dcterms:created>
  <dcterms:modified xsi:type="dcterms:W3CDTF">2025-10-21T07:35:53Z</dcterms:modified>
</cp:coreProperties>
</file>