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5" r:id="rId1"/>
  </p:sldMasterIdLst>
  <p:notesMasterIdLst>
    <p:notesMasterId r:id="rId35"/>
  </p:notesMasterIdLst>
  <p:sldIdLst>
    <p:sldId id="256" r:id="rId2"/>
    <p:sldId id="281" r:id="rId3"/>
    <p:sldId id="258" r:id="rId4"/>
    <p:sldId id="259" r:id="rId5"/>
    <p:sldId id="260" r:id="rId6"/>
    <p:sldId id="268" r:id="rId7"/>
    <p:sldId id="275" r:id="rId8"/>
    <p:sldId id="276" r:id="rId9"/>
    <p:sldId id="270" r:id="rId10"/>
    <p:sldId id="262" r:id="rId11"/>
    <p:sldId id="272" r:id="rId12"/>
    <p:sldId id="274" r:id="rId13"/>
    <p:sldId id="273" r:id="rId14"/>
    <p:sldId id="271" r:id="rId15"/>
    <p:sldId id="261" r:id="rId16"/>
    <p:sldId id="291" r:id="rId17"/>
    <p:sldId id="263" r:id="rId18"/>
    <p:sldId id="277" r:id="rId19"/>
    <p:sldId id="280" r:id="rId20"/>
    <p:sldId id="279" r:id="rId21"/>
    <p:sldId id="264" r:id="rId22"/>
    <p:sldId id="282" r:id="rId23"/>
    <p:sldId id="283" r:id="rId24"/>
    <p:sldId id="265" r:id="rId25"/>
    <p:sldId id="267" r:id="rId26"/>
    <p:sldId id="285" r:id="rId27"/>
    <p:sldId id="287" r:id="rId28"/>
    <p:sldId id="288" r:id="rId29"/>
    <p:sldId id="290" r:id="rId30"/>
    <p:sldId id="266" r:id="rId31"/>
    <p:sldId id="289" r:id="rId32"/>
    <p:sldId id="292" r:id="rId33"/>
    <p:sldId id="28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6"/>
  </p:normalViewPr>
  <p:slideViewPr>
    <p:cSldViewPr snapToGrid="0" snapToObjects="1">
      <p:cViewPr varScale="1">
        <p:scale>
          <a:sx n="120" d="100"/>
          <a:sy n="120" d="100"/>
        </p:scale>
        <p:origin x="11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4T10:50:44.494"/>
    </inkml:context>
    <inkml:brush xml:id="br0">
      <inkml:brushProperty name="width" value="0.05" units="cm"/>
      <inkml:brushProperty name="height" value="0.05" units="cm"/>
    </inkml:brush>
  </inkml:definitions>
  <inkml:trace contextRef="#ctx0" brushRef="#br0">1 502 24575,'3'17'0,"-2"27"0,8-5 0,-2 38 0,6-28 0,-4 3 0,1 24 0,-3-42 0,4 42 0,-4-41 0,-3-1 0,3-12 0,-3-7 0,2-3 0,-2 1 0,2 4 0,-5 0 0,1-4 0,1 4 0,-2-6 0,4 1 0,-1 0 0,3 4 0,-3-3 0,1-1 0,-4-2 0,5-3 0,-3 5 0,4-1 0,-1 1 0,1-6 0,-1-1 0,0 1 0,0 0 0,2 6 0,6 1 0,-3-6 0,5-1 0,-4-6 0,-4 0 0,4 0 0,-5 0 0,2 0 0,1 0 0,-3 0 0,2 0 0,-2 0 0,-1 0 0,1 0 0,-1 0 0,8 0 0,-5 0 0,6 0 0,-6-5 0,-2-1 0,6-6 0,-3 1 0,0 5 0,2 0 0,-7-4 0,4 3 0,-6-5 0,6-3 0,-2 12 0,0-18 0,-2 14 0,-1-15 0,3 14 0,-1-12 0,0 17 0,-2-12 0,-1 8 0,-3-4 0,3 0 0,1-1 0,-1 1 0,0-6 0,-3-1 0,0 0 0,3-4 0,0 15 0,4-14 0,-3 14 0,-2-9 0,-2 4 0,0-4 0,3-2 0,1 0 0,-1 1 0,1 6 0,-2-1 0,-1-5 0,4 5 0,-1-5 0,0 0 0,-1 5 0,-3-5 0,3 6 0,-2-6 0,1 4 0,1-4 0,0 6 0,1 0 0,2-6 0,-2-1 0,-1 0 0,0 1 0,-3 6 0,3-1 0,0-3 0,4-3 0,-1 5 0,-2-2 0,2 3 0,-6-6 0,6 0 0,-5 2 0,5-1 0,-3 4 0,4-4 0,-3 1 0,1 3 0,-4-4 0,4 6 0,2-6 0,0 5 0,3-5 0,-6 5 0,1-4 0,-2 3 0,4-4 0,2 11 0,-4-4 0,6 9 0,-6-5 0,4 1 0,-2-1 0,-4-5 0,3-1 0,-3 6 0,4 1 0,-1 5 0,1 0 0,0-5 0,-1 3 0,0-2 0,1 4 0,-1 0 0,-2-5 0,1 4 0,-1-4 0,3 5 0,-1 0 0,0 0 0,1 0 0,-1 0 0,1 0 0,0 5 0,-1 1 0,-3 5 0,3 1 0,-2-1 0,0 1 0,1 0 0,-1 5 0,2-5 0,-2 10 0,-1-3 0,-3-1 0,0-1 0,2-6 0,-1 6 0,5 1 0,-3 0 0,4-1 0,-1-5 0,-2 5 0,2-4 0,-2-2 0,2 5 0,0-8 0,1 9 0,-3-6 0,1-4 0,-4 3 0,2-3 0,-1 4 0,-1 1 0,5-1 0,-6 0 0,7 1 0,-4 5 0,1-4 0,2-2 0,-3 0 0,1-5 0,-1 6 0,-1-1 0,2 1 0,-1 0 0,1 5 0,-2-4 0,-1 3 0,5-9 0,-3 3 0,3-3 0,1 4 0,-3 1 0,1 0 0,-1-1 0,3 1 0,2 5 0,-2-4 0,5 4 0,-1 0 0,-1-4 0,2 3 0,-1-4 0,-2 5 0,4 1 0,-4-6 0,2 4 0,-5-10 0,0 6 0,-2-1 0,2 1 0,3-6 0,-1 5 0,4-5 0,-5 6 0,2 0 0,-2-1 0,2-4 0,26 9 0,-16-8 0,18 4 0,-23-2 0,-5-4 0,4 1 0,-6-2 0,5-5 0,-5 0 0,3 0 0,-1 0 0,-1 0 0,1 0 0,-2 0 0,2 0 0,-2 0 0,2 0 0,-2-5 0,2 4 0,-2-10 0,0 5 0,2-5 0,-5 4 0,6 2 0,-4 0 0,-3-1 0,3-6 0,-3 1 0,4-1 0,0 1 0,-1-1 0,1 1 0,-1-1 0,0 1 0,1 5 0,-3-5 0,-2 0 0,1 3 0,-2-6 0,2 8 0,-1-1 0,3-3 0,1 9 0,-3-15 0,3 9 0,-5-10 0,5 6 0,-6-1 0,6 1 0,0-1 0,1 1 0,3-1 0,-6 1 0,2-1 0,-3 1 0,4-1 0,-1 6 0,-3-4 0,1 3 0,-2-4 0,-1-1 0,5 1 0,-3 5 0,4 1 0,-3-1 0,1 0 0,-4-5 0,4-1 0,-4 1 0,2-1 0,0 1 0,1-6 0,0 4 0,1 2 0,-4 1 0,5 3 0,-3-4 0,1-1 0,-1 2 0,-1 3 0,2-3 0,3 4 0,-1-6 0,-2 1 0,1 0 0,-4-1 0,1 1 0,-2-1 0,0 1 0,4-1 0,0 6 0,-1-4 0,2-2 0,-1-1 0,3-3 0,-3 4 0,-2 1 0,-2-6 0,0 4 0,3-3 0,0 4 0,1 1 0,-1-1 0,0 1 0,-2-1 0,2 1 0,-1-6 0,2 5 0,-1-5 0,4 5 0,-4 1 0,3-1 0,-2 2 0,2 4 0,-2-5 0,-1 5 0,2-5 0,-1-1 0,0 1 0,2 4 0,-3-3 0,3 4 0,-2-6 0,2 1 0,-2-1 0,2 6 0,4-9 0,-6 7 0,4-9 0,-4 11 0,5-4 0,-2 9 0,3-5 0,-4 6 0,1 0 0,2 0 0,2-5 0,-1 4 0,-1-4 0,-2 5 0,2 0 0,6 0 0,-3 0 0,2 5 0,-4-4 0,-6 10 0,1-5 0,-1 6 0,2 5 0,9 4 0,-6 3 0,2-3 0,-5-4 0,-2-6 0,6 15 0,-6-5 0,3 5 0,-4-4 0,3-4 0,1 1 0,0-3 0,-4-4 0,3-5 0,-6 3 0,7-4 0,-6 6 0,1 0 0,-2-1 0,0 1 0,0 0 0,0 31 0,6-18 0,1 24 0,3-31 0,3 4 0,-9-14 0,2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4T10:50:44.495"/>
    </inkml:context>
    <inkml:brush xml:id="br0">
      <inkml:brushProperty name="width" value="0.05" units="cm"/>
      <inkml:brushProperty name="height" value="0.05" units="cm"/>
    </inkml:brush>
  </inkml:definitions>
  <inkml:trace contextRef="#ctx0" brushRef="#br0">1 502 24575,'3'17'0,"-2"27"0,8-5 0,-2 38 0,6-28 0,-4 3 0,1 24 0,-3-42 0,4 42 0,-4-41 0,-3-1 0,3-12 0,-3-7 0,2-3 0,-2 1 0,2 4 0,-5 0 0,1-4 0,1 4 0,-2-6 0,4 1 0,-1 0 0,3 4 0,-3-3 0,1-1 0,-4-2 0,5-3 0,-3 5 0,4-1 0,-1 1 0,1-6 0,-1-1 0,0 1 0,0 0 0,2 6 0,6 1 0,-3-6 0,5-1 0,-4-6 0,-4 0 0,4 0 0,-5 0 0,2 0 0,1 0 0,-3 0 0,2 0 0,-2 0 0,-1 0 0,1 0 0,-1 0 0,8 0 0,-5 0 0,6 0 0,-6-5 0,-2-1 0,6-6 0,-3 1 0,0 5 0,2 0 0,-7-4 0,4 3 0,-6-5 0,6-3 0,-2 12 0,0-18 0,-2 14 0,-1-15 0,3 14 0,-1-12 0,0 17 0,-2-12 0,-1 8 0,-3-4 0,3 0 0,1-1 0,-1 1 0,0-6 0,-3-1 0,0 0 0,3-4 0,0 15 0,4-14 0,-3 14 0,-2-9 0,-2 4 0,0-4 0,3-2 0,1 0 0,-1 1 0,1 6 0,-2-1 0,-1-5 0,4 5 0,-1-5 0,0 0 0,-1 5 0,-3-5 0,3 6 0,-2-6 0,1 4 0,1-4 0,0 6 0,1 0 0,2-6 0,-2-1 0,-1 0 0,0 1 0,-3 6 0,3-1 0,0-3 0,4-3 0,-1 5 0,-2-2 0,2 3 0,-6-6 0,6 0 0,-5 2 0,5-1 0,-3 4 0,4-4 0,-3 1 0,1 3 0,-4-4 0,4 6 0,2-6 0,0 5 0,3-5 0,-6 5 0,1-4 0,-2 3 0,4-4 0,2 11 0,-4-4 0,6 9 0,-6-5 0,4 1 0,-2-1 0,-4-5 0,3-1 0,-3 6 0,4 1 0,-1 5 0,1 0 0,0-5 0,-1 3 0,0-2 0,1 4 0,-1 0 0,-2-5 0,1 4 0,-1-4 0,3 5 0,-1 0 0,0 0 0,1 0 0,-1 0 0,1 0 0,0 5 0,-1 1 0,-3 5 0,3 1 0,-2-1 0,0 1 0,1 0 0,-1 5 0,2-5 0,-2 10 0,-1-3 0,-3-1 0,0-1 0,2-6 0,-1 6 0,5 1 0,-3 0 0,4-1 0,-1-5 0,-2 5 0,2-4 0,-2-2 0,2 5 0,0-8 0,1 9 0,-3-6 0,1-4 0,-4 3 0,2-3 0,-1 4 0,-1 1 0,5-1 0,-6 0 0,7 1 0,-4 5 0,1-4 0,2-2 0,-3 0 0,1-5 0,-1 6 0,-1-1 0,2 1 0,-1 0 0,1 5 0,-2-4 0,-1 3 0,5-9 0,-3 3 0,3-3 0,1 4 0,-3 1 0,1 0 0,-1-1 0,3 1 0,2 5 0,-2-4 0,5 4 0,-1 0 0,-1-4 0,2 3 0,-1-4 0,-2 5 0,4 1 0,-4-6 0,2 4 0,-5-10 0,0 6 0,-2-1 0,2 1 0,3-6 0,-1 5 0,4-5 0,-5 6 0,2 0 0,-2-1 0,2-4 0,26 9 0,-16-8 0,18 4 0,-23-2 0,-5-4 0,4 1 0,-6-2 0,5-5 0,-5 0 0,3 0 0,-1 0 0,-1 0 0,1 0 0,-2 0 0,2 0 0,-2 0 0,2 0 0,-2-5 0,2 4 0,-2-10 0,0 5 0,2-5 0,-5 4 0,6 2 0,-4 0 0,-3-1 0,3-6 0,-3 1 0,4-1 0,0 1 0,-1-1 0,1 1 0,-1-1 0,0 1 0,1 5 0,-3-5 0,-2 0 0,1 3 0,-2-6 0,2 8 0,-1-1 0,3-3 0,1 9 0,-2-15 0,1 9 0,-4-10 0,5 6 0,-6-1 0,6 1 0,0-1 0,1 1 0,3-1 0,-6 1 0,2-1 0,-3 1 0,4-1 0,-1 6 0,-3-4 0,1 3 0,-2-4 0,-1-1 0,5 1 0,-3 5 0,4 1 0,-3-1 0,1 0 0,-4-5 0,4-1 0,-4 1 0,2-1 0,0 1 0,1-6 0,0 4 0,1 2 0,-4 1 0,5 3 0,-3-4 0,1-1 0,-1 2 0,-1 3 0,2-3 0,3 4 0,-1-6 0,-2 1 0,1 0 0,-4-1 0,1 1 0,-2-1 0,0 1 0,4-1 0,0 6 0,-1-4 0,2-2 0,-1-1 0,3-3 0,-3 4 0,-2 1 0,-2-6 0,0 4 0,3-3 0,0 4 0,1 1 0,-1-1 0,0 1 0,-2-1 0,2 1 0,-1-6 0,2 5 0,-1-5 0,4 5 0,-4 1 0,3-1 0,-2 2 0,2 4 0,-2-5 0,-1 5 0,2-5 0,-1-1 0,0 1 0,2 4 0,-3-3 0,3 4 0,-2-6 0,2 1 0,-2-1 0,2 6 0,4-9 0,-6 7 0,4-9 0,-4 11 0,5-4 0,-2 9 0,3-5 0,-4 6 0,1 0 0,2 0 0,2-5 0,-1 4 0,-1-4 0,-2 5 0,2 0 0,6 0 0,-3 0 0,2 5 0,-4-4 0,-6 10 0,1-5 0,-1 6 0,2 5 0,9 4 0,-6 3 0,2-3 0,-5-4 0,-2-6 0,6 15 0,-6-5 0,3 5 0,-4-4 0,3-4 0,2 1 0,-2-3 0,-3-4 0,3-5 0,-6 3 0,7-4 0,-6 6 0,1 0 0,-2-1 0,0 1 0,0 0 0,0 31 0,6-18 0,1 24 0,3-31 0,3 4 0,-9-14 0,2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548D8A-7830-CF40-AC17-4F1BDA91E6E1}" type="datetimeFigureOut">
              <a:rPr kumimoji="1" lang="ja-JP" altLang="en-US" smtClean="0"/>
              <a:t>2020/4/1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EC268D-F3C0-D749-A75A-CBADC2767670}" type="slidenum">
              <a:rPr kumimoji="1" lang="ja-JP" altLang="en-US" smtClean="0"/>
              <a:t>‹#›</a:t>
            </a:fld>
            <a:endParaRPr kumimoji="1" lang="ja-JP" altLang="en-US"/>
          </a:p>
        </p:txBody>
      </p:sp>
    </p:spTree>
    <p:extLst>
      <p:ext uri="{BB962C8B-B14F-4D97-AF65-F5344CB8AC3E}">
        <p14:creationId xmlns:p14="http://schemas.microsoft.com/office/powerpoint/2010/main" val="57222806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AEC268D-F3C0-D749-A75A-CBADC2767670}" type="slidenum">
              <a:rPr kumimoji="1" lang="ja-JP" altLang="en-US" smtClean="0"/>
              <a:t>6</a:t>
            </a:fld>
            <a:endParaRPr kumimoji="1" lang="ja-JP" altLang="en-US"/>
          </a:p>
        </p:txBody>
      </p:sp>
    </p:spTree>
    <p:extLst>
      <p:ext uri="{BB962C8B-B14F-4D97-AF65-F5344CB8AC3E}">
        <p14:creationId xmlns:p14="http://schemas.microsoft.com/office/powerpoint/2010/main" val="4205250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AEC268D-F3C0-D749-A75A-CBADC2767670}" type="slidenum">
              <a:rPr kumimoji="1" lang="ja-JP" altLang="en-US" smtClean="0"/>
              <a:t>9</a:t>
            </a:fld>
            <a:endParaRPr kumimoji="1" lang="ja-JP" altLang="en-US"/>
          </a:p>
        </p:txBody>
      </p:sp>
    </p:spTree>
    <p:extLst>
      <p:ext uri="{BB962C8B-B14F-4D97-AF65-F5344CB8AC3E}">
        <p14:creationId xmlns:p14="http://schemas.microsoft.com/office/powerpoint/2010/main" val="3251523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AEC268D-F3C0-D749-A75A-CBADC2767670}" type="slidenum">
              <a:rPr kumimoji="1" lang="ja-JP" altLang="en-US" smtClean="0"/>
              <a:t>13</a:t>
            </a:fld>
            <a:endParaRPr kumimoji="1" lang="ja-JP" altLang="en-US"/>
          </a:p>
        </p:txBody>
      </p:sp>
    </p:spTree>
    <p:extLst>
      <p:ext uri="{BB962C8B-B14F-4D97-AF65-F5344CB8AC3E}">
        <p14:creationId xmlns:p14="http://schemas.microsoft.com/office/powerpoint/2010/main" val="145306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AEC268D-F3C0-D749-A75A-CBADC2767670}" type="slidenum">
              <a:rPr kumimoji="1" lang="ja-JP" altLang="en-US" smtClean="0"/>
              <a:t>16</a:t>
            </a:fld>
            <a:endParaRPr kumimoji="1" lang="ja-JP" altLang="en-US"/>
          </a:p>
        </p:txBody>
      </p:sp>
    </p:spTree>
    <p:extLst>
      <p:ext uri="{BB962C8B-B14F-4D97-AF65-F5344CB8AC3E}">
        <p14:creationId xmlns:p14="http://schemas.microsoft.com/office/powerpoint/2010/main" val="1362706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06BD69D-6275-CA42-BE50-85FDA1FB60D0}" type="slidenum">
              <a:rPr kumimoji="1" lang="ja-JP" altLang="en-US" smtClean="0"/>
              <a:t>27</a:t>
            </a:fld>
            <a:endParaRPr kumimoji="1" lang="ja-JP" altLang="en-US"/>
          </a:p>
        </p:txBody>
      </p:sp>
    </p:spTree>
    <p:extLst>
      <p:ext uri="{BB962C8B-B14F-4D97-AF65-F5344CB8AC3E}">
        <p14:creationId xmlns:p14="http://schemas.microsoft.com/office/powerpoint/2010/main" val="3287123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7" name="Date Placeholder 6"/>
          <p:cNvSpPr>
            <a:spLocks noGrp="1"/>
          </p:cNvSpPr>
          <p:nvPr>
            <p:ph type="dt" sz="half" idx="10"/>
          </p:nvPr>
        </p:nvSpPr>
        <p:spPr/>
        <p:txBody>
          <a:bodyPr/>
          <a:lstStyle/>
          <a:p>
            <a:fld id="{969BE9B7-5193-1C43-ABD5-8C718BEB131F}" type="datetimeFigureOut">
              <a:rPr kumimoji="1" lang="ja-JP" altLang="en-US" smtClean="0"/>
              <a:t>2020/4/1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441C8EF-D337-E64D-B646-ECE5C8452E1B}" type="slidenum">
              <a:rPr kumimoji="1" lang="ja-JP" altLang="en-US" smtClean="0"/>
              <a:t>‹#›</a:t>
            </a:fld>
            <a:endParaRPr kumimoji="1" lang="ja-JP" altLang="en-US"/>
          </a:p>
        </p:txBody>
      </p:sp>
    </p:spTree>
    <p:extLst>
      <p:ext uri="{BB962C8B-B14F-4D97-AF65-F5344CB8AC3E}">
        <p14:creationId xmlns:p14="http://schemas.microsoft.com/office/powerpoint/2010/main" val="82859892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69BE9B7-5193-1C43-ABD5-8C718BEB131F}" type="datetimeFigureOut">
              <a:rPr kumimoji="1" lang="ja-JP" altLang="en-US" smtClean="0"/>
              <a:t>2020/4/1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41C8EF-D337-E64D-B646-ECE5C8452E1B}" type="slidenum">
              <a:rPr kumimoji="1" lang="ja-JP" altLang="en-US" smtClean="0"/>
              <a:t>‹#›</a:t>
            </a:fld>
            <a:endParaRPr kumimoji="1" lang="ja-JP" altLang="en-US"/>
          </a:p>
        </p:txBody>
      </p:sp>
    </p:spTree>
    <p:extLst>
      <p:ext uri="{BB962C8B-B14F-4D97-AF65-F5344CB8AC3E}">
        <p14:creationId xmlns:p14="http://schemas.microsoft.com/office/powerpoint/2010/main" val="3049410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69BE9B7-5193-1C43-ABD5-8C718BEB131F}" type="datetimeFigureOut">
              <a:rPr kumimoji="1" lang="ja-JP" altLang="en-US" smtClean="0"/>
              <a:t>2020/4/1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41C8EF-D337-E64D-B646-ECE5C8452E1B}" type="slidenum">
              <a:rPr kumimoji="1" lang="ja-JP" altLang="en-US" smtClean="0"/>
              <a:t>‹#›</a:t>
            </a:fld>
            <a:endParaRPr kumimoji="1" lang="ja-JP" altLang="en-US"/>
          </a:p>
        </p:txBody>
      </p:sp>
    </p:spTree>
    <p:extLst>
      <p:ext uri="{BB962C8B-B14F-4D97-AF65-F5344CB8AC3E}">
        <p14:creationId xmlns:p14="http://schemas.microsoft.com/office/powerpoint/2010/main" val="1082655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69BE9B7-5193-1C43-ABD5-8C718BEB131F}" type="datetimeFigureOut">
              <a:rPr kumimoji="1" lang="ja-JP" altLang="en-US" smtClean="0"/>
              <a:t>2020/4/1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441C8EF-D337-E64D-B646-ECE5C8452E1B}" type="slidenum">
              <a:rPr kumimoji="1" lang="ja-JP" altLang="en-US" smtClean="0"/>
              <a:t>‹#›</a:t>
            </a:fld>
            <a:endParaRPr kumimoji="1" lang="ja-JP" altLang="en-US"/>
          </a:p>
        </p:txBody>
      </p:sp>
    </p:spTree>
    <p:extLst>
      <p:ext uri="{BB962C8B-B14F-4D97-AF65-F5344CB8AC3E}">
        <p14:creationId xmlns:p14="http://schemas.microsoft.com/office/powerpoint/2010/main" val="1979964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969BE9B7-5193-1C43-ABD5-8C718BEB131F}" type="datetimeFigureOut">
              <a:rPr kumimoji="1" lang="ja-JP" altLang="en-US" smtClean="0"/>
              <a:t>2020/4/1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441C8EF-D337-E64D-B646-ECE5C8452E1B}" type="slidenum">
              <a:rPr kumimoji="1" lang="ja-JP" altLang="en-US" smtClean="0"/>
              <a:t>‹#›</a:t>
            </a:fld>
            <a:endParaRPr kumimoji="1" lang="ja-JP" altLang="en-US"/>
          </a:p>
        </p:txBody>
      </p:sp>
    </p:spTree>
    <p:extLst>
      <p:ext uri="{BB962C8B-B14F-4D97-AF65-F5344CB8AC3E}">
        <p14:creationId xmlns:p14="http://schemas.microsoft.com/office/powerpoint/2010/main" val="307820895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Date Placeholder 7"/>
          <p:cNvSpPr>
            <a:spLocks noGrp="1"/>
          </p:cNvSpPr>
          <p:nvPr>
            <p:ph type="dt" sz="half" idx="10"/>
          </p:nvPr>
        </p:nvSpPr>
        <p:spPr/>
        <p:txBody>
          <a:bodyPr/>
          <a:lstStyle/>
          <a:p>
            <a:fld id="{969BE9B7-5193-1C43-ABD5-8C718BEB131F}" type="datetimeFigureOut">
              <a:rPr kumimoji="1" lang="ja-JP" altLang="en-US" smtClean="0"/>
              <a:t>2020/4/1</a:t>
            </a:fld>
            <a:endParaRPr kumimoji="1" lang="ja-JP" altLang="en-US"/>
          </a:p>
        </p:txBody>
      </p:sp>
      <p:sp>
        <p:nvSpPr>
          <p:cNvPr id="9" name="Footer Placeholder 8"/>
          <p:cNvSpPr>
            <a:spLocks noGrp="1"/>
          </p:cNvSpPr>
          <p:nvPr>
            <p:ph type="ftr" sz="quarter" idx="11"/>
          </p:nvPr>
        </p:nvSpPr>
        <p:spPr/>
        <p:txBody>
          <a:bodyPr/>
          <a:lstStyle/>
          <a:p>
            <a:endParaRPr kumimoji="1" lang="ja-JP" altLang="en-US"/>
          </a:p>
        </p:txBody>
      </p:sp>
      <p:sp>
        <p:nvSpPr>
          <p:cNvPr id="10" name="Slide Number Placeholder 9"/>
          <p:cNvSpPr>
            <a:spLocks noGrp="1"/>
          </p:cNvSpPr>
          <p:nvPr>
            <p:ph type="sldNum" sz="quarter" idx="12"/>
          </p:nvPr>
        </p:nvSpPr>
        <p:spPr/>
        <p:txBody>
          <a:bodyPr/>
          <a:lstStyle/>
          <a:p>
            <a:fld id="{A441C8EF-D337-E64D-B646-ECE5C8452E1B}" type="slidenum">
              <a:rPr kumimoji="1" lang="ja-JP" altLang="en-US" smtClean="0"/>
              <a:t>‹#›</a:t>
            </a:fld>
            <a:endParaRPr kumimoji="1" lang="ja-JP" altLang="en-US"/>
          </a:p>
        </p:txBody>
      </p:sp>
    </p:spTree>
    <p:extLst>
      <p:ext uri="{BB962C8B-B14F-4D97-AF65-F5344CB8AC3E}">
        <p14:creationId xmlns:p14="http://schemas.microsoft.com/office/powerpoint/2010/main" val="212691981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583436" y="3143250"/>
            <a:ext cx="4270248" cy="25967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969BE9B7-5193-1C43-ABD5-8C718BEB131F}" type="datetimeFigureOut">
              <a:rPr kumimoji="1" lang="ja-JP" altLang="en-US" smtClean="0"/>
              <a:t>2020/4/1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441C8EF-D337-E64D-B646-ECE5C8452E1B}"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226488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69BE9B7-5193-1C43-ABD5-8C718BEB131F}" type="datetimeFigureOut">
              <a:rPr kumimoji="1" lang="ja-JP" altLang="en-US" smtClean="0"/>
              <a:t>2020/4/1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441C8EF-D337-E64D-B646-ECE5C8452E1B}" type="slidenum">
              <a:rPr kumimoji="1" lang="ja-JP" altLang="en-US" smtClean="0"/>
              <a:t>‹#›</a:t>
            </a:fld>
            <a:endParaRPr kumimoji="1" lang="ja-JP" altLang="en-US"/>
          </a:p>
        </p:txBody>
      </p:sp>
    </p:spTree>
    <p:extLst>
      <p:ext uri="{BB962C8B-B14F-4D97-AF65-F5344CB8AC3E}">
        <p14:creationId xmlns:p14="http://schemas.microsoft.com/office/powerpoint/2010/main" val="2102623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9BE9B7-5193-1C43-ABD5-8C718BEB131F}" type="datetimeFigureOut">
              <a:rPr kumimoji="1" lang="ja-JP" altLang="en-US" smtClean="0"/>
              <a:t>2020/4/1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441C8EF-D337-E64D-B646-ECE5C8452E1B}" type="slidenum">
              <a:rPr kumimoji="1" lang="ja-JP" altLang="en-US" smtClean="0"/>
              <a:t>‹#›</a:t>
            </a:fld>
            <a:endParaRPr kumimoji="1" lang="ja-JP" altLang="en-US"/>
          </a:p>
        </p:txBody>
      </p:sp>
    </p:spTree>
    <p:extLst>
      <p:ext uri="{BB962C8B-B14F-4D97-AF65-F5344CB8AC3E}">
        <p14:creationId xmlns:p14="http://schemas.microsoft.com/office/powerpoint/2010/main" val="2719665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69BE9B7-5193-1C43-ABD5-8C718BEB131F}" type="datetimeFigureOut">
              <a:rPr kumimoji="1" lang="ja-JP" altLang="en-US" smtClean="0"/>
              <a:t>2020/4/1</a:t>
            </a:fld>
            <a:endParaRPr kumimoji="1" lang="ja-JP" alt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kumimoji="1" lang="ja-JP" altLang="en-US"/>
          </a:p>
        </p:txBody>
      </p:sp>
      <p:sp>
        <p:nvSpPr>
          <p:cNvPr id="7" name="Slide Number Placeholder 6"/>
          <p:cNvSpPr>
            <a:spLocks noGrp="1"/>
          </p:cNvSpPr>
          <p:nvPr>
            <p:ph type="sldNum" sz="quarter" idx="12"/>
          </p:nvPr>
        </p:nvSpPr>
        <p:spPr/>
        <p:txBody>
          <a:bodyPr/>
          <a:lstStyle/>
          <a:p>
            <a:fld id="{A441C8EF-D337-E64D-B646-ECE5C8452E1B}" type="slidenum">
              <a:rPr kumimoji="1" lang="ja-JP" altLang="en-US" smtClean="0"/>
              <a:t>‹#›</a:t>
            </a:fld>
            <a:endParaRPr kumimoji="1" lang="ja-JP" altLang="en-US"/>
          </a:p>
        </p:txBody>
      </p:sp>
    </p:spTree>
    <p:extLst>
      <p:ext uri="{BB962C8B-B14F-4D97-AF65-F5344CB8AC3E}">
        <p14:creationId xmlns:p14="http://schemas.microsoft.com/office/powerpoint/2010/main" val="6622706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969BE9B7-5193-1C43-ABD5-8C718BEB131F}" type="datetimeFigureOut">
              <a:rPr kumimoji="1" lang="ja-JP" altLang="en-US" smtClean="0"/>
              <a:t>2020/4/1</a:t>
            </a:fld>
            <a:endParaRPr kumimoji="1" lang="ja-JP" alt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dirty="0"/>
          </a:p>
        </p:txBody>
      </p:sp>
      <p:sp>
        <p:nvSpPr>
          <p:cNvPr id="7" name="Slide Number Placeholder 6"/>
          <p:cNvSpPr>
            <a:spLocks noGrp="1"/>
          </p:cNvSpPr>
          <p:nvPr>
            <p:ph type="sldNum" sz="quarter" idx="12"/>
          </p:nvPr>
        </p:nvSpPr>
        <p:spPr/>
        <p:txBody>
          <a:bodyPr/>
          <a:lstStyle/>
          <a:p>
            <a:fld id="{A441C8EF-D337-E64D-B646-ECE5C8452E1B}" type="slidenum">
              <a:rPr kumimoji="1" lang="ja-JP" altLang="en-US" smtClean="0"/>
              <a:t>‹#›</a:t>
            </a:fld>
            <a:endParaRPr kumimoji="1" lang="ja-JP" altLang="en-US"/>
          </a:p>
        </p:txBody>
      </p:sp>
    </p:spTree>
    <p:extLst>
      <p:ext uri="{BB962C8B-B14F-4D97-AF65-F5344CB8AC3E}">
        <p14:creationId xmlns:p14="http://schemas.microsoft.com/office/powerpoint/2010/main" val="2061559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969BE9B7-5193-1C43-ABD5-8C718BEB131F}" type="datetimeFigureOut">
              <a:rPr kumimoji="1" lang="ja-JP" altLang="en-US" smtClean="0"/>
              <a:t>2020/4/1</a:t>
            </a:fld>
            <a:endParaRPr kumimoji="1" lang="ja-JP" alt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kumimoji="1" lang="ja-JP" alt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A441C8EF-D337-E64D-B646-ECE5C8452E1B}" type="slidenum">
              <a:rPr kumimoji="1" lang="ja-JP" altLang="en-US" smtClean="0"/>
              <a:t>‹#›</a:t>
            </a:fld>
            <a:endParaRPr kumimoji="1" lang="ja-JP" altLang="en-US"/>
          </a:p>
        </p:txBody>
      </p:sp>
    </p:spTree>
    <p:extLst>
      <p:ext uri="{BB962C8B-B14F-4D97-AF65-F5344CB8AC3E}">
        <p14:creationId xmlns:p14="http://schemas.microsoft.com/office/powerpoint/2010/main" val="1714505397"/>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ctr" defTabSz="914400" rtl="0" eaLnBrk="1" latinLnBrk="0" hangingPunct="1">
        <a:lnSpc>
          <a:spcPct val="90000"/>
        </a:lnSpc>
        <a:spcBef>
          <a:spcPct val="0"/>
        </a:spcBef>
        <a:buNone/>
        <a:defRPr kumimoji="1"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customXml" Target="../ink/ink2.xml"/></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59.png"/><Relationship Id="rId7" Type="http://schemas.openxmlformats.org/officeDocument/2006/relationships/image" Target="../media/image2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20.png"/><Relationship Id="rId10" Type="http://schemas.openxmlformats.org/officeDocument/2006/relationships/image" Target="../media/image61.png"/><Relationship Id="rId4" Type="http://schemas.openxmlformats.org/officeDocument/2006/relationships/image" Target="../media/image210.png"/><Relationship Id="rId9" Type="http://schemas.openxmlformats.org/officeDocument/2006/relationships/image" Target="../media/image260.png"/></Relationships>
</file>

<file path=ppt/slides/_rels/slide2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340.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52.emf"/><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90.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BDE11246-AC3F-8846-B062-5458861FD9BE}"/>
              </a:ext>
            </a:extLst>
          </p:cNvPr>
          <p:cNvSpPr>
            <a:spLocks noGrp="1"/>
          </p:cNvSpPr>
          <p:nvPr>
            <p:ph type="ctrTitle"/>
          </p:nvPr>
        </p:nvSpPr>
        <p:spPr>
          <a:xfrm>
            <a:off x="1777463" y="881990"/>
            <a:ext cx="8637073" cy="2618554"/>
          </a:xfrm>
        </p:spPr>
        <p:txBody>
          <a:bodyPr/>
          <a:lstStyle/>
          <a:p>
            <a:r>
              <a:rPr lang="ja-JP" altLang="en-US">
                <a:latin typeface="Hiragino Maru Gothic Pro W4" panose="020F0400000000000000" pitchFamily="34" charset="-128"/>
                <a:ea typeface="Hiragino Maru Gothic Pro W4" panose="020F0400000000000000" pitchFamily="34" charset="-128"/>
              </a:rPr>
              <a:t>銀河団と乱流加速</a:t>
            </a:r>
            <a:endParaRPr kumimoji="1" lang="ja-JP" altLang="en-US">
              <a:latin typeface="Hiragino Maru Gothic Pro W4" panose="020F0400000000000000" pitchFamily="34" charset="-128"/>
              <a:ea typeface="Hiragino Maru Gothic Pro W4" panose="020F0400000000000000" pitchFamily="34" charset="-128"/>
            </a:endParaRPr>
          </a:p>
        </p:txBody>
      </p:sp>
      <p:sp>
        <p:nvSpPr>
          <p:cNvPr id="3" name="字幕 2">
            <a:extLst>
              <a:ext uri="{FF2B5EF4-FFF2-40B4-BE49-F238E27FC236}">
                <a16:creationId xmlns:a16="http://schemas.microsoft.com/office/drawing/2014/main" xmlns="" id="{18A0F058-AF31-054B-9623-456B1FFD9C24}"/>
              </a:ext>
            </a:extLst>
          </p:cNvPr>
          <p:cNvSpPr>
            <a:spLocks noGrp="1"/>
          </p:cNvSpPr>
          <p:nvPr>
            <p:ph type="subTitle" idx="1"/>
          </p:nvPr>
        </p:nvSpPr>
        <p:spPr>
          <a:xfrm>
            <a:off x="1560585" y="4062480"/>
            <a:ext cx="8637072" cy="1071095"/>
          </a:xfrm>
        </p:spPr>
        <p:txBody>
          <a:bodyPr>
            <a:normAutofit lnSpcReduction="10000"/>
          </a:bodyPr>
          <a:lstStyle/>
          <a:p>
            <a:r>
              <a:rPr lang="ja-JP" altLang="en-US" sz="2800"/>
              <a:t>東京大学大学院　宇宙線研究所</a:t>
            </a:r>
            <a:endParaRPr lang="en-US" altLang="ja-JP" sz="2800" dirty="0"/>
          </a:p>
          <a:p>
            <a:r>
              <a:rPr kumimoji="1" lang="ja-JP" altLang="en-US" sz="2800"/>
              <a:t>西脇　公祐</a:t>
            </a:r>
          </a:p>
        </p:txBody>
      </p:sp>
      <p:sp>
        <p:nvSpPr>
          <p:cNvPr id="4" name="テキスト ボックス 3">
            <a:extLst>
              <a:ext uri="{FF2B5EF4-FFF2-40B4-BE49-F238E27FC236}">
                <a16:creationId xmlns:a16="http://schemas.microsoft.com/office/drawing/2014/main" xmlns="" id="{DB79B766-2172-214B-841F-D0F1018274CE}"/>
              </a:ext>
            </a:extLst>
          </p:cNvPr>
          <p:cNvSpPr txBox="1"/>
          <p:nvPr/>
        </p:nvSpPr>
        <p:spPr>
          <a:xfrm>
            <a:off x="774647" y="6221823"/>
            <a:ext cx="6735370" cy="369332"/>
          </a:xfrm>
          <a:prstGeom prst="rect">
            <a:avLst/>
          </a:prstGeom>
          <a:noFill/>
        </p:spPr>
        <p:txBody>
          <a:bodyPr wrap="none" rtlCol="0">
            <a:spAutoFit/>
          </a:bodyPr>
          <a:lstStyle/>
          <a:p>
            <a:r>
              <a:rPr kumimoji="1" lang="en-US" altLang="ja-JP" dirty="0"/>
              <a:t>ICRR HEA group workshop 2020   </a:t>
            </a:r>
            <a:r>
              <a:rPr kumimoji="1" lang="ja-JP" altLang="en-US"/>
              <a:t>相対論的現象で探る宇宙の進化</a:t>
            </a:r>
            <a:r>
              <a:rPr kumimoji="1" lang="en-US" altLang="ja-JP" dirty="0"/>
              <a:t>I</a:t>
            </a:r>
            <a:endParaRPr kumimoji="1" lang="ja-JP" altLang="en-US"/>
          </a:p>
        </p:txBody>
      </p:sp>
    </p:spTree>
    <p:extLst>
      <p:ext uri="{BB962C8B-B14F-4D97-AF65-F5344CB8AC3E}">
        <p14:creationId xmlns:p14="http://schemas.microsoft.com/office/powerpoint/2010/main" val="167869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CB1A361-15B5-6E44-A5A9-1A4169A83673}"/>
              </a:ext>
            </a:extLst>
          </p:cNvPr>
          <p:cNvSpPr>
            <a:spLocks noGrp="1"/>
          </p:cNvSpPr>
          <p:nvPr>
            <p:ph type="title"/>
          </p:nvPr>
        </p:nvSpPr>
        <p:spPr>
          <a:xfrm>
            <a:off x="2536372" y="126626"/>
            <a:ext cx="6448063" cy="727292"/>
          </a:xfrm>
        </p:spPr>
        <p:txBody>
          <a:bodyPr>
            <a:normAutofit fontScale="90000"/>
          </a:bodyPr>
          <a:lstStyle/>
          <a:p>
            <a:r>
              <a:rPr lang="en-US" altLang="ja-JP" sz="3200" dirty="0"/>
              <a:t>Radio halo (</a:t>
            </a:r>
            <a:r>
              <a:rPr lang="ja-JP" altLang="en-US" sz="3200"/>
              <a:t>電波ハロー</a:t>
            </a:r>
            <a:r>
              <a:rPr lang="en-US" altLang="ja-JP" sz="3200" dirty="0"/>
              <a:t>)</a:t>
            </a:r>
            <a:endParaRPr kumimoji="1" lang="ja-JP" altLang="en-US" sz="320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xmlns="" id="{8D61D051-96B8-1942-99A5-30DD25561909}"/>
                  </a:ext>
                </a:extLst>
              </p:cNvPr>
              <p:cNvSpPr>
                <a:spLocks noGrp="1"/>
              </p:cNvSpPr>
              <p:nvPr>
                <p:ph idx="1"/>
              </p:nvPr>
            </p:nvSpPr>
            <p:spPr>
              <a:xfrm>
                <a:off x="222737" y="1235035"/>
                <a:ext cx="7063525" cy="5554066"/>
              </a:xfrm>
            </p:spPr>
            <p:txBody>
              <a:bodyPr>
                <a:normAutofit/>
              </a:bodyPr>
              <a:lstStyle/>
              <a:p>
                <a:pPr>
                  <a:buFont typeface="Wingdings" pitchFamily="2" charset="2"/>
                  <a:buChar char="u"/>
                </a:pPr>
                <a:r>
                  <a:rPr kumimoji="1" lang="en-US" altLang="ja-JP" sz="2400" dirty="0">
                    <a:latin typeface="Hiragino Mincho Pro W3" panose="02020300000000000000" pitchFamily="18" charset="-128"/>
                    <a:ea typeface="Hiragino Mincho Pro W3" panose="02020300000000000000" pitchFamily="18" charset="-128"/>
                  </a:rPr>
                  <a:t>Mpc</a:t>
                </a:r>
                <a:r>
                  <a:rPr kumimoji="1" lang="ja-JP" altLang="en-US" sz="2400">
                    <a:latin typeface="Hiragino Mincho Pro W3" panose="02020300000000000000" pitchFamily="18" charset="-128"/>
                    <a:ea typeface="Hiragino Mincho Pro W3" panose="02020300000000000000" pitchFamily="18" charset="-128"/>
                  </a:rPr>
                  <a:t>スケールのシンクロトロン放射</a:t>
                </a:r>
                <a:endParaRPr kumimoji="1" lang="en-US" altLang="ja-JP" sz="2400" dirty="0">
                  <a:latin typeface="Hiragino Mincho Pro W3" panose="02020300000000000000" pitchFamily="18" charset="-128"/>
                  <a:ea typeface="Hiragino Mincho Pro W3" panose="02020300000000000000" pitchFamily="18" charset="-128"/>
                </a:endParaRPr>
              </a:p>
              <a:p>
                <a:r>
                  <a:rPr kumimoji="1" lang="ja-JP" altLang="en-US" sz="2400">
                    <a:latin typeface="Hiragino Mincho Pro W3" panose="02020300000000000000" pitchFamily="18" charset="-128"/>
                    <a:ea typeface="Hiragino Mincho Pro W3" panose="02020300000000000000" pitchFamily="18" charset="-128"/>
                  </a:rPr>
                  <a:t>無偏光</a:t>
                </a:r>
                <a:endParaRPr kumimoji="1" lang="en-US" altLang="ja-JP" sz="2400" dirty="0">
                  <a:latin typeface="Hiragino Mincho Pro W3" panose="02020300000000000000" pitchFamily="18" charset="-128"/>
                  <a:ea typeface="Hiragino Mincho Pro W3" panose="02020300000000000000" pitchFamily="18" charset="-128"/>
                </a:endParaRPr>
              </a:p>
              <a:p>
                <a:r>
                  <a:rPr lang="ja-JP" altLang="en-US" sz="2400">
                    <a:latin typeface="Hiragino Mincho Pro W3" panose="02020300000000000000" pitchFamily="18" charset="-128"/>
                    <a:ea typeface="Hiragino Mincho Pro W3" panose="02020300000000000000" pitchFamily="18" charset="-128"/>
                  </a:rPr>
                  <a:t>銀河団内ガス</a:t>
                </a:r>
                <a:r>
                  <a:rPr lang="en-US" altLang="ja-JP" sz="2400" dirty="0">
                    <a:latin typeface="Hiragino Mincho Pro W3" panose="02020300000000000000" pitchFamily="18" charset="-128"/>
                    <a:ea typeface="Hiragino Mincho Pro W3" panose="02020300000000000000" pitchFamily="18" charset="-128"/>
                  </a:rPr>
                  <a:t>(ICM)</a:t>
                </a:r>
                <a:r>
                  <a:rPr lang="ja-JP" altLang="en-US" sz="2400">
                    <a:latin typeface="Hiragino Mincho Pro W3" panose="02020300000000000000" pitchFamily="18" charset="-128"/>
                    <a:ea typeface="Hiragino Mincho Pro W3" panose="02020300000000000000" pitchFamily="18" charset="-128"/>
                  </a:rPr>
                  <a:t>の中に磁場</a:t>
                </a:r>
                <a:r>
                  <a:rPr lang="en-US" altLang="ja-JP" sz="2400" dirty="0">
                    <a:latin typeface="Hiragino Mincho Pro W3" panose="02020300000000000000" pitchFamily="18" charset="-128"/>
                    <a:ea typeface="Hiragino Mincho Pro W3" panose="02020300000000000000" pitchFamily="18" charset="-128"/>
                  </a:rPr>
                  <a:t>(~</a:t>
                </a:r>
                <a14:m>
                  <m:oMath xmlns:m="http://schemas.openxmlformats.org/officeDocument/2006/math">
                    <m:r>
                      <a:rPr lang="en-US" altLang="ja-JP" sz="2400" i="1" smtClean="0">
                        <a:latin typeface="Cambria Math" panose="02040503050406030204" pitchFamily="18" charset="0"/>
                        <a:ea typeface="Cambria Math" panose="02040503050406030204" pitchFamily="18" charset="0"/>
                      </a:rPr>
                      <m:t>𝜇</m:t>
                    </m:r>
                  </m:oMath>
                </a14:m>
                <a:r>
                  <a:rPr lang="en-US" altLang="ja-JP" sz="2400" dirty="0">
                    <a:latin typeface="Hiragino Mincho Pro W3" panose="02020300000000000000" pitchFamily="18" charset="-128"/>
                    <a:ea typeface="Hiragino Mincho Pro W3" panose="02020300000000000000" pitchFamily="18" charset="-128"/>
                  </a:rPr>
                  <a:t>G)</a:t>
                </a:r>
                <a:r>
                  <a:rPr lang="ja-JP" altLang="en-US" sz="2400">
                    <a:latin typeface="Hiragino Mincho Pro W3" panose="02020300000000000000" pitchFamily="18" charset="-128"/>
                    <a:ea typeface="Hiragino Mincho Pro W3" panose="02020300000000000000" pitchFamily="18" charset="-128"/>
                  </a:rPr>
                  <a:t>と</a:t>
                </a:r>
                <a:r>
                  <a:rPr lang="ja-JP" altLang="en-US" sz="2400">
                    <a:solidFill>
                      <a:srgbClr val="FF0000"/>
                    </a:solidFill>
                    <a:latin typeface="Hiragino Mincho Pro W3" panose="02020300000000000000" pitchFamily="18" charset="-128"/>
                    <a:ea typeface="Hiragino Mincho Pro W3" panose="02020300000000000000" pitchFamily="18" charset="-128"/>
                  </a:rPr>
                  <a:t>非熱的電子</a:t>
                </a:r>
                <a:r>
                  <a:rPr lang="en-US" altLang="ja-JP" sz="2400" dirty="0">
                    <a:solidFill>
                      <a:srgbClr val="FF0000"/>
                    </a:solidFill>
                    <a:latin typeface="Hiragino Mincho Pro W3" panose="02020300000000000000" pitchFamily="18" charset="-128"/>
                    <a:ea typeface="Hiragino Mincho Pro W3" panose="02020300000000000000" pitchFamily="18" charset="-128"/>
                  </a:rPr>
                  <a:t>(</a:t>
                </a:r>
                <a:r>
                  <a:rPr lang="en-US" altLang="ja-JP" sz="2400" dirty="0" err="1">
                    <a:solidFill>
                      <a:srgbClr val="FF0000"/>
                    </a:solidFill>
                    <a:latin typeface="Hiragino Mincho Pro W3" panose="02020300000000000000" pitchFamily="18" charset="-128"/>
                    <a:ea typeface="Hiragino Mincho Pro W3" panose="02020300000000000000" pitchFamily="18" charset="-128"/>
                  </a:rPr>
                  <a:t>CRe</a:t>
                </a:r>
                <a:r>
                  <a:rPr lang="en-US" altLang="ja-JP" sz="2400" dirty="0">
                    <a:solidFill>
                      <a:srgbClr val="FF0000"/>
                    </a:solidFill>
                    <a:latin typeface="Hiragino Mincho Pro W3" panose="02020300000000000000" pitchFamily="18" charset="-128"/>
                    <a:ea typeface="Hiragino Mincho Pro W3" panose="02020300000000000000" pitchFamily="18" charset="-128"/>
                  </a:rPr>
                  <a:t>)</a:t>
                </a:r>
                <a:r>
                  <a:rPr lang="ja-JP" altLang="en-US" sz="2400">
                    <a:solidFill>
                      <a:srgbClr val="FF0000"/>
                    </a:solidFill>
                    <a:latin typeface="Hiragino Mincho Pro W3" panose="02020300000000000000" pitchFamily="18" charset="-128"/>
                    <a:ea typeface="Hiragino Mincho Pro W3" panose="02020300000000000000" pitchFamily="18" charset="-128"/>
                  </a:rPr>
                  <a:t>が存在する</a:t>
                </a:r>
                <a:endParaRPr lang="en-US" altLang="ja-JP" sz="2400" dirty="0">
                  <a:solidFill>
                    <a:srgbClr val="FF0000"/>
                  </a:solidFill>
                  <a:latin typeface="Hiragino Mincho Pro W3" panose="02020300000000000000" pitchFamily="18" charset="-128"/>
                  <a:ea typeface="Hiragino Mincho Pro W3" panose="02020300000000000000" pitchFamily="18" charset="-128"/>
                </a:endParaRPr>
              </a:p>
              <a:p>
                <a:r>
                  <a:rPr lang="en-US" altLang="ja-JP" sz="2400" dirty="0">
                    <a:latin typeface="Hiragino Mincho Pro W3" panose="02020300000000000000" pitchFamily="18" charset="-128"/>
                    <a:ea typeface="Hiragino Mincho Pro W3" panose="02020300000000000000" pitchFamily="18" charset="-128"/>
                  </a:rPr>
                  <a:t>X</a:t>
                </a:r>
                <a:r>
                  <a:rPr lang="ja-JP" altLang="en-US" sz="2400">
                    <a:latin typeface="Hiragino Mincho Pro W3" panose="02020300000000000000" pitchFamily="18" charset="-128"/>
                    <a:ea typeface="Hiragino Mincho Pro W3" panose="02020300000000000000" pitchFamily="18" charset="-128"/>
                  </a:rPr>
                  <a:t>線で明るい銀河団の約</a:t>
                </a:r>
                <a:r>
                  <a:rPr lang="en-US" altLang="ja-JP" sz="2400" dirty="0">
                    <a:latin typeface="Hiragino Mincho Pro W3" panose="02020300000000000000" pitchFamily="18" charset="-128"/>
                    <a:ea typeface="Hiragino Mincho Pro W3" panose="02020300000000000000" pitchFamily="18" charset="-128"/>
                  </a:rPr>
                  <a:t>1/3</a:t>
                </a:r>
                <a:r>
                  <a:rPr lang="ja-JP" altLang="en-US" sz="2400">
                    <a:latin typeface="Hiragino Mincho Pro W3" panose="02020300000000000000" pitchFamily="18" charset="-128"/>
                    <a:ea typeface="Hiragino Mincho Pro W3" panose="02020300000000000000" pitchFamily="18" charset="-128"/>
                  </a:rPr>
                  <a:t>が</a:t>
                </a:r>
                <a:r>
                  <a:rPr lang="en-US" altLang="ja-JP" sz="2400" dirty="0">
                    <a:latin typeface="Hiragino Mincho Pro W3" panose="02020300000000000000" pitchFamily="18" charset="-128"/>
                    <a:ea typeface="Hiragino Mincho Pro W3" panose="02020300000000000000" pitchFamily="18" charset="-128"/>
                  </a:rPr>
                  <a:t>Radio halo</a:t>
                </a:r>
                <a:r>
                  <a:rPr lang="ja-JP" altLang="en-US" sz="2400">
                    <a:latin typeface="Hiragino Mincho Pro W3" panose="02020300000000000000" pitchFamily="18" charset="-128"/>
                    <a:ea typeface="Hiragino Mincho Pro W3" panose="02020300000000000000" pitchFamily="18" charset="-128"/>
                  </a:rPr>
                  <a:t>を持つ</a:t>
                </a:r>
                <a:endParaRPr lang="en-US" altLang="ja-JP" sz="2400" dirty="0">
                  <a:latin typeface="Hiragino Mincho Pro W3" panose="02020300000000000000" pitchFamily="18" charset="-128"/>
                  <a:ea typeface="Hiragino Mincho Pro W3" panose="02020300000000000000" pitchFamily="18" charset="-128"/>
                </a:endParaRPr>
              </a:p>
              <a:p>
                <a:pPr>
                  <a:buFont typeface="Wingdings" pitchFamily="2" charset="2"/>
                  <a:buChar char="u"/>
                </a:pPr>
                <a:r>
                  <a:rPr lang="en-US" altLang="ja-JP" sz="2400" dirty="0">
                    <a:latin typeface="Hiragino Mincho Pro W3" panose="02020300000000000000" pitchFamily="18" charset="-128"/>
                    <a:ea typeface="Hiragino Mincho Pro W3" panose="02020300000000000000" pitchFamily="18" charset="-128"/>
                  </a:rPr>
                  <a:t>Diffusion Problem</a:t>
                </a:r>
              </a:p>
              <a:p>
                <a:r>
                  <a:rPr lang="ja-JP" altLang="en-US" sz="2400">
                    <a:latin typeface="Hiragino Mincho Pro W3" panose="02020300000000000000" pitchFamily="18" charset="-128"/>
                    <a:ea typeface="Hiragino Mincho Pro W3" panose="02020300000000000000" pitchFamily="18" charset="-128"/>
                  </a:rPr>
                  <a:t>シンクロトロン放射をする電子のエネルギー</a:t>
                </a:r>
                <a:endParaRPr lang="en-US" altLang="ja-JP" sz="2400" dirty="0">
                  <a:latin typeface="Hiragino Mincho Pro W3" panose="02020300000000000000" pitchFamily="18" charset="-128"/>
                  <a:ea typeface="Hiragino Mincho Pro W3" panose="02020300000000000000" pitchFamily="18" charset="-128"/>
                </a:endParaRPr>
              </a:p>
              <a:p>
                <a:pPr marL="0" indent="0">
                  <a:buNone/>
                </a:pPr>
                <a:r>
                  <a:rPr lang="en-US" altLang="ja-JP" sz="2400" dirty="0">
                    <a:latin typeface="Hiragino Mincho Pro W3" panose="02020300000000000000" pitchFamily="18" charset="-128"/>
                    <a:ea typeface="Hiragino Mincho Pro W3" panose="02020300000000000000" pitchFamily="18" charset="-128"/>
                  </a:rPr>
                  <a:t>		</a:t>
                </a:r>
                <a14:m>
                  <m:oMath xmlns:m="http://schemas.openxmlformats.org/officeDocument/2006/math">
                    <m:sSub>
                      <m:sSubPr>
                        <m:ctrlPr>
                          <a:rPr lang="en-US" altLang="ja-JP" sz="2400" i="1" smtClean="0">
                            <a:latin typeface="Cambria Math" panose="02040503050406030204" pitchFamily="18" charset="0"/>
                          </a:rPr>
                        </m:ctrlPr>
                      </m:sSubPr>
                      <m:e>
                        <m:r>
                          <a:rPr lang="en-US" altLang="ja-JP" sz="2400" b="0" i="1" smtClean="0">
                            <a:latin typeface="Cambria Math" panose="02040503050406030204" pitchFamily="18" charset="0"/>
                          </a:rPr>
                          <m:t>𝐸</m:t>
                        </m:r>
                      </m:e>
                      <m:sub>
                        <m:r>
                          <a:rPr lang="en-US" altLang="ja-JP" sz="2400" b="0" i="1" smtClean="0">
                            <a:latin typeface="Cambria Math" panose="02040503050406030204" pitchFamily="18" charset="0"/>
                          </a:rPr>
                          <m:t>𝑒</m:t>
                        </m:r>
                      </m:sub>
                    </m:sSub>
                    <m:r>
                      <a:rPr lang="en-US" altLang="ja-JP" sz="2400" b="0" i="1" smtClean="0">
                        <a:latin typeface="Cambria Math" panose="02040503050406030204" pitchFamily="18" charset="0"/>
                      </a:rPr>
                      <m:t>~ </m:t>
                    </m:r>
                    <m:r>
                      <m:rPr>
                        <m:sty m:val="p"/>
                      </m:rPr>
                      <a:rPr lang="en-US" altLang="ja-JP" sz="2400" b="0" i="0" smtClean="0">
                        <a:latin typeface="Cambria Math" panose="02040503050406030204" pitchFamily="18" charset="0"/>
                      </a:rPr>
                      <m:t>GeV</m:t>
                    </m:r>
                    <m:r>
                      <a:rPr lang="en-US" altLang="ja-JP" sz="2400" b="0" i="1" smtClean="0">
                        <a:latin typeface="Cambria Math" panose="02040503050406030204" pitchFamily="18" charset="0"/>
                      </a:rPr>
                      <m:t>,  </m:t>
                    </m:r>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ea typeface="Cambria Math" panose="02040503050406030204" pitchFamily="18" charset="0"/>
                          </a:rPr>
                          <m:t>𝛾</m:t>
                        </m:r>
                      </m:e>
                      <m:sub>
                        <m:r>
                          <a:rPr lang="en-US" altLang="ja-JP" sz="2400" b="0" i="1" smtClean="0">
                            <a:latin typeface="Cambria Math" panose="02040503050406030204" pitchFamily="18" charset="0"/>
                          </a:rPr>
                          <m:t>𝑒</m:t>
                        </m:r>
                      </m:sub>
                    </m:sSub>
                    <m:r>
                      <a:rPr lang="en-US" altLang="ja-JP" sz="2400" b="0" i="1" smtClean="0">
                        <a:latin typeface="Cambria Math" panose="02040503050406030204" pitchFamily="18" charset="0"/>
                        <a:ea typeface="Cambria Math" panose="02040503050406030204" pitchFamily="18" charset="0"/>
                      </a:rPr>
                      <m:t>~</m:t>
                    </m:r>
                    <m:sSup>
                      <m:sSupPr>
                        <m:ctrlPr>
                          <a:rPr lang="en-US" altLang="ja-JP" sz="2400" b="0" i="1" smtClean="0">
                            <a:latin typeface="Cambria Math" panose="02040503050406030204" pitchFamily="18" charset="0"/>
                            <a:ea typeface="Cambria Math" panose="02040503050406030204" pitchFamily="18" charset="0"/>
                          </a:rPr>
                        </m:ctrlPr>
                      </m:sSupPr>
                      <m:e>
                        <m:r>
                          <a:rPr lang="en-US" altLang="ja-JP" sz="2400" b="0" i="1" smtClean="0">
                            <a:latin typeface="Cambria Math" panose="02040503050406030204" pitchFamily="18" charset="0"/>
                            <a:ea typeface="Cambria Math" panose="02040503050406030204" pitchFamily="18" charset="0"/>
                          </a:rPr>
                          <m:t>10</m:t>
                        </m:r>
                      </m:e>
                      <m:sup>
                        <m:r>
                          <a:rPr lang="en-US" altLang="ja-JP" sz="2400" b="0" i="1" smtClean="0">
                            <a:latin typeface="Cambria Math" panose="02040503050406030204" pitchFamily="18" charset="0"/>
                            <a:ea typeface="Cambria Math" panose="02040503050406030204" pitchFamily="18" charset="0"/>
                          </a:rPr>
                          <m:t>4</m:t>
                        </m:r>
                      </m:sup>
                    </m:sSup>
                  </m:oMath>
                </a14:m>
                <a:r>
                  <a:rPr lang="en-US" altLang="ja-JP" sz="2400" dirty="0">
                    <a:latin typeface="Hiragino Mincho Pro W3" panose="02020300000000000000" pitchFamily="18" charset="-128"/>
                    <a:ea typeface="Hiragino Mincho Pro W3" panose="02020300000000000000" pitchFamily="18" charset="-128"/>
                  </a:rPr>
                  <a:t> </a:t>
                </a:r>
              </a:p>
              <a:p>
                <a:r>
                  <a:rPr lang="ja-JP" altLang="en-US" sz="2400">
                    <a:latin typeface="Hiragino Mincho Pro W3" panose="02020300000000000000" pitchFamily="18" charset="-128"/>
                    <a:ea typeface="Hiragino Mincho Pro W3" panose="02020300000000000000" pitchFamily="18" charset="-128"/>
                  </a:rPr>
                  <a:t>この電子の</a:t>
                </a:r>
                <a:r>
                  <a:rPr lang="en-US" altLang="ja-JP" sz="2400" dirty="0">
                    <a:latin typeface="Hiragino Mincho Pro W3" panose="02020300000000000000" pitchFamily="18" charset="-128"/>
                    <a:ea typeface="Hiragino Mincho Pro W3" panose="02020300000000000000" pitchFamily="18" charset="-128"/>
                  </a:rPr>
                  <a:t>cooling time</a:t>
                </a:r>
              </a:p>
              <a:p>
                <a:pPr marL="0" indent="0">
                  <a:buNone/>
                </a:pPr>
                <a14:m>
                  <m:oMathPara xmlns:m="http://schemas.openxmlformats.org/officeDocument/2006/math">
                    <m:oMathParaPr>
                      <m:jc m:val="centerGroup"/>
                    </m:oMathParaPr>
                    <m:oMath xmlns:m="http://schemas.openxmlformats.org/officeDocument/2006/math">
                      <m:sSub>
                        <m:sSubPr>
                          <m:ctrlPr>
                            <a:rPr lang="en-US" altLang="ja-JP" sz="2400" i="1" smtClean="0">
                              <a:solidFill>
                                <a:srgbClr val="002060"/>
                              </a:solidFill>
                              <a:latin typeface="Cambria Math" panose="02040503050406030204" pitchFamily="18" charset="0"/>
                            </a:rPr>
                          </m:ctrlPr>
                        </m:sSubPr>
                        <m:e>
                          <m:r>
                            <a:rPr lang="en-US" altLang="ja-JP" sz="2400" b="0" i="1" smtClean="0">
                              <a:solidFill>
                                <a:srgbClr val="002060"/>
                              </a:solidFill>
                              <a:latin typeface="Cambria Math" panose="02040503050406030204" pitchFamily="18" charset="0"/>
                            </a:rPr>
                            <m:t>𝑡</m:t>
                          </m:r>
                        </m:e>
                        <m:sub>
                          <m:r>
                            <a:rPr lang="en-US" altLang="ja-JP" sz="2400" b="0" i="1" smtClean="0">
                              <a:solidFill>
                                <a:srgbClr val="002060"/>
                              </a:solidFill>
                              <a:latin typeface="Cambria Math" panose="02040503050406030204" pitchFamily="18" charset="0"/>
                            </a:rPr>
                            <m:t>𝑐𝑜𝑜𝑙</m:t>
                          </m:r>
                        </m:sub>
                      </m:sSub>
                      <m:r>
                        <a:rPr lang="en-US" altLang="ja-JP" sz="2400" b="0" i="1" smtClean="0">
                          <a:solidFill>
                            <a:srgbClr val="002060"/>
                          </a:solidFill>
                          <a:latin typeface="Cambria Math" panose="02040503050406030204" pitchFamily="18" charset="0"/>
                        </a:rPr>
                        <m:t>(~0.1 </m:t>
                      </m:r>
                      <m:r>
                        <m:rPr>
                          <m:sty m:val="p"/>
                        </m:rPr>
                        <a:rPr lang="en-US" altLang="ja-JP" sz="2400" b="0" i="0" smtClean="0">
                          <a:solidFill>
                            <a:srgbClr val="002060"/>
                          </a:solidFill>
                          <a:latin typeface="Cambria Math" panose="02040503050406030204" pitchFamily="18" charset="0"/>
                        </a:rPr>
                        <m:t>Gyr</m:t>
                      </m:r>
                      <m:r>
                        <a:rPr lang="en-US" altLang="ja-JP" sz="2400" b="0" i="0" smtClean="0">
                          <a:solidFill>
                            <a:srgbClr val="002060"/>
                          </a:solidFill>
                          <a:latin typeface="Cambria Math" panose="02040503050406030204" pitchFamily="18" charset="0"/>
                        </a:rPr>
                        <m:t>)</m:t>
                      </m:r>
                      <m:sSub>
                        <m:sSubPr>
                          <m:ctrlPr>
                            <a:rPr lang="en-US" altLang="ja-JP" sz="2400" i="1" smtClean="0">
                              <a:solidFill>
                                <a:srgbClr val="002060"/>
                              </a:solidFill>
                              <a:latin typeface="Cambria Math" panose="02040503050406030204" pitchFamily="18" charset="0"/>
                            </a:rPr>
                          </m:ctrlPr>
                        </m:sSubPr>
                        <m:e>
                          <m:r>
                            <a:rPr lang="en-US" altLang="ja-JP" sz="2400" b="0" i="1" smtClean="0">
                              <a:solidFill>
                                <a:srgbClr val="002060"/>
                              </a:solidFill>
                              <a:latin typeface="Cambria Math" panose="02040503050406030204" pitchFamily="18" charset="0"/>
                            </a:rPr>
                            <m:t>  ≪ </m:t>
                          </m:r>
                          <m:r>
                            <a:rPr lang="en-US" altLang="ja-JP" sz="2400" b="0" i="1" smtClean="0">
                              <a:solidFill>
                                <a:srgbClr val="002060"/>
                              </a:solidFill>
                              <a:latin typeface="Cambria Math" panose="02040503050406030204" pitchFamily="18" charset="0"/>
                            </a:rPr>
                            <m:t>𝑡</m:t>
                          </m:r>
                        </m:e>
                        <m:sub>
                          <m:r>
                            <a:rPr lang="en-US" altLang="ja-JP" sz="2400" b="0" i="1" smtClean="0">
                              <a:solidFill>
                                <a:srgbClr val="002060"/>
                              </a:solidFill>
                              <a:latin typeface="Cambria Math" panose="02040503050406030204" pitchFamily="18" charset="0"/>
                            </a:rPr>
                            <m:t>𝑑𝑖𝑓𝑓</m:t>
                          </m:r>
                        </m:sub>
                      </m:sSub>
                      <m:r>
                        <a:rPr lang="en-US" altLang="ja-JP" sz="2400" b="0" i="1" smtClean="0">
                          <a:solidFill>
                            <a:srgbClr val="002060"/>
                          </a:solidFill>
                          <a:latin typeface="Cambria Math" panose="02040503050406030204" pitchFamily="18" charset="0"/>
                        </a:rPr>
                        <m:t> (~10  </m:t>
                      </m:r>
                      <m:r>
                        <m:rPr>
                          <m:sty m:val="p"/>
                        </m:rPr>
                        <a:rPr lang="en-US" altLang="ja-JP" sz="2400" b="0" i="0" smtClean="0">
                          <a:solidFill>
                            <a:srgbClr val="002060"/>
                          </a:solidFill>
                          <a:latin typeface="Cambria Math" panose="02040503050406030204" pitchFamily="18" charset="0"/>
                        </a:rPr>
                        <m:t>Gyr</m:t>
                      </m:r>
                      <m:r>
                        <a:rPr lang="en-US" altLang="ja-JP" sz="2400" b="0" i="0" smtClean="0">
                          <a:solidFill>
                            <a:srgbClr val="002060"/>
                          </a:solidFill>
                          <a:latin typeface="Cambria Math" panose="02040503050406030204" pitchFamily="18" charset="0"/>
                        </a:rPr>
                        <m:t>)</m:t>
                      </m:r>
                    </m:oMath>
                  </m:oMathPara>
                </a14:m>
                <a:endParaRPr lang="en-US" altLang="ja-JP" sz="2400" dirty="0">
                  <a:solidFill>
                    <a:srgbClr val="002060"/>
                  </a:solidFill>
                  <a:latin typeface="Hiragino Mincho Pro W3" panose="02020300000000000000" pitchFamily="18" charset="-128"/>
                  <a:ea typeface="Hiragino Mincho Pro W3" panose="02020300000000000000" pitchFamily="18" charset="-128"/>
                </a:endParaRPr>
              </a:p>
              <a:p>
                <a:pPr marL="0" indent="0">
                  <a:buNone/>
                </a:pPr>
                <a:r>
                  <a:rPr lang="ja-JP" altLang="en-US" sz="2400">
                    <a:solidFill>
                      <a:srgbClr val="002060"/>
                    </a:solidFill>
                    <a:latin typeface="Hiragino Mincho Pro W3" panose="02020300000000000000" pitchFamily="18" charset="-128"/>
                    <a:ea typeface="Hiragino Mincho Pro W3" panose="02020300000000000000" pitchFamily="18" charset="-128"/>
                  </a:rPr>
                  <a:t>　　→    </a:t>
                </a:r>
                <a:r>
                  <a:rPr lang="ja-JP" altLang="en-US" sz="2400" u="sng">
                    <a:latin typeface="Hiragino Mincho Pro W3" panose="02020300000000000000" pitchFamily="18" charset="-128"/>
                    <a:ea typeface="Hiragino Mincho Pro W3" panose="02020300000000000000" pitchFamily="18" charset="-128"/>
                  </a:rPr>
                  <a:t>銀河団全体に拡散する前に冷えてしまう</a:t>
                </a:r>
                <a:endParaRPr lang="en-US" altLang="ja-JP" sz="2400" u="sng" dirty="0">
                  <a:latin typeface="Hiragino Mincho Pro W3" panose="02020300000000000000" pitchFamily="18" charset="-128"/>
                  <a:ea typeface="Hiragino Mincho Pro W3" panose="02020300000000000000" pitchFamily="18" charset="-128"/>
                </a:endParaRPr>
              </a:p>
              <a:p>
                <a:endParaRPr lang="en-US" altLang="ja-JP" sz="2400" dirty="0"/>
              </a:p>
              <a:p>
                <a:endParaRPr kumimoji="1" lang="ja-JP" altLang="en-US"/>
              </a:p>
            </p:txBody>
          </p:sp>
        </mc:Choice>
        <mc:Fallback xmlns="">
          <p:sp>
            <p:nvSpPr>
              <p:cNvPr id="3" name="コンテンツ プレースホルダー 2">
                <a:extLst>
                  <a:ext uri="{FF2B5EF4-FFF2-40B4-BE49-F238E27FC236}">
                    <a16:creationId xmlns:a16="http://schemas.microsoft.com/office/drawing/2014/main" id="{8D61D051-96B8-1942-99A5-30DD25561909}"/>
                  </a:ext>
                </a:extLst>
              </p:cNvPr>
              <p:cNvSpPr>
                <a:spLocks noGrp="1" noRot="1" noChangeAspect="1" noMove="1" noResize="1" noEditPoints="1" noAdjustHandles="1" noChangeArrowheads="1" noChangeShapeType="1" noTextEdit="1"/>
              </p:cNvSpPr>
              <p:nvPr>
                <p:ph idx="1"/>
              </p:nvPr>
            </p:nvSpPr>
            <p:spPr>
              <a:xfrm>
                <a:off x="222737" y="1235035"/>
                <a:ext cx="7063525" cy="5554066"/>
              </a:xfrm>
              <a:blipFill>
                <a:blip r:embed="rId2"/>
                <a:stretch>
                  <a:fillRect l="-1077" t="-683" r="-180"/>
                </a:stretch>
              </a:blipFill>
            </p:spPr>
            <p:txBody>
              <a:bodyPr/>
              <a:lstStyle/>
              <a:p>
                <a:r>
                  <a:rPr lang="ja-JP" altLang="en-US">
                    <a:noFill/>
                  </a:rPr>
                  <a:t> </a:t>
                </a:r>
              </a:p>
            </p:txBody>
          </p:sp>
        </mc:Fallback>
      </mc:AlternateContent>
      <p:pic>
        <p:nvPicPr>
          <p:cNvPr id="6" name="図 5">
            <a:extLst>
              <a:ext uri="{FF2B5EF4-FFF2-40B4-BE49-F238E27FC236}">
                <a16:creationId xmlns:a16="http://schemas.microsoft.com/office/drawing/2014/main" xmlns="" id="{06D2BFCD-AE27-7D46-AFC8-E40449EFEBD6}"/>
              </a:ext>
            </a:extLst>
          </p:cNvPr>
          <p:cNvPicPr>
            <a:picLocks noChangeAspect="1"/>
          </p:cNvPicPr>
          <p:nvPr/>
        </p:nvPicPr>
        <p:blipFill rotWithShape="1">
          <a:blip r:embed="rId3"/>
          <a:srcRect l="8606" r="9419"/>
          <a:stretch/>
        </p:blipFill>
        <p:spPr>
          <a:xfrm>
            <a:off x="7286262" y="1485665"/>
            <a:ext cx="4905737" cy="4306187"/>
          </a:xfrm>
          <a:prstGeom prst="rect">
            <a:avLst/>
          </a:prstGeom>
        </p:spPr>
      </p:pic>
      <p:sp>
        <p:nvSpPr>
          <p:cNvPr id="7" name="テキスト ボックス 6">
            <a:extLst>
              <a:ext uri="{FF2B5EF4-FFF2-40B4-BE49-F238E27FC236}">
                <a16:creationId xmlns:a16="http://schemas.microsoft.com/office/drawing/2014/main" xmlns="" id="{EA0B0B57-B9C2-EC4E-A8B4-FB8ED28B1997}"/>
              </a:ext>
            </a:extLst>
          </p:cNvPr>
          <p:cNvSpPr txBox="1"/>
          <p:nvPr/>
        </p:nvSpPr>
        <p:spPr>
          <a:xfrm>
            <a:off x="7286262" y="5791852"/>
            <a:ext cx="5278055" cy="307777"/>
          </a:xfrm>
          <a:prstGeom prst="rect">
            <a:avLst/>
          </a:prstGeom>
          <a:noFill/>
        </p:spPr>
        <p:txBody>
          <a:bodyPr wrap="square" rtlCol="0">
            <a:spAutoFit/>
          </a:bodyPr>
          <a:lstStyle/>
          <a:p>
            <a:pPr algn="ctr"/>
            <a:r>
              <a:rPr lang="en-US" altLang="ja-JP" sz="1400" dirty="0"/>
              <a:t>[﻿Brown, S., &amp; Rudnick, L. 2011, MNRAS, 412, 2]</a:t>
            </a:r>
            <a:endParaRPr kumimoji="1" lang="ja-JP" altLang="en-US" sz="1400"/>
          </a:p>
        </p:txBody>
      </p:sp>
      <p:sp>
        <p:nvSpPr>
          <p:cNvPr id="5" name="テキスト ボックス 4">
            <a:extLst>
              <a:ext uri="{FF2B5EF4-FFF2-40B4-BE49-F238E27FC236}">
                <a16:creationId xmlns:a16="http://schemas.microsoft.com/office/drawing/2014/main" xmlns="" id="{9E5BA40D-9B9C-D248-A7EC-D1D2FC9901AE}"/>
              </a:ext>
            </a:extLst>
          </p:cNvPr>
          <p:cNvSpPr txBox="1"/>
          <p:nvPr/>
        </p:nvSpPr>
        <p:spPr>
          <a:xfrm>
            <a:off x="11828280" y="1022820"/>
            <a:ext cx="468922" cy="371643"/>
          </a:xfrm>
          <a:prstGeom prst="rect">
            <a:avLst/>
          </a:prstGeom>
          <a:noFill/>
        </p:spPr>
        <p:txBody>
          <a:bodyPr wrap="square" rtlCol="0">
            <a:spAutoFit/>
          </a:bodyPr>
          <a:lstStyle/>
          <a:p>
            <a:r>
              <a:rPr kumimoji="1" lang="en-US" altLang="ja-JP" dirty="0"/>
              <a:t>X</a:t>
            </a:r>
            <a:endParaRPr kumimoji="1" lang="ja-JP" altLang="en-US"/>
          </a:p>
        </p:txBody>
      </p:sp>
      <p:sp>
        <p:nvSpPr>
          <p:cNvPr id="8" name="テキスト ボックス 7">
            <a:extLst>
              <a:ext uri="{FF2B5EF4-FFF2-40B4-BE49-F238E27FC236}">
                <a16:creationId xmlns:a16="http://schemas.microsoft.com/office/drawing/2014/main" xmlns="" id="{2251BE53-51D6-7649-B816-FDCD95C79EC3}"/>
              </a:ext>
            </a:extLst>
          </p:cNvPr>
          <p:cNvSpPr txBox="1"/>
          <p:nvPr/>
        </p:nvSpPr>
        <p:spPr>
          <a:xfrm>
            <a:off x="10972800" y="346990"/>
            <a:ext cx="855023" cy="369332"/>
          </a:xfrm>
          <a:prstGeom prst="rect">
            <a:avLst/>
          </a:prstGeom>
          <a:noFill/>
        </p:spPr>
        <p:txBody>
          <a:bodyPr wrap="square" rtlCol="0">
            <a:spAutoFit/>
          </a:bodyPr>
          <a:lstStyle/>
          <a:p>
            <a:r>
              <a:rPr kumimoji="1" lang="en-US" altLang="ja-JP" dirty="0"/>
              <a:t>10/33</a:t>
            </a:r>
            <a:endParaRPr kumimoji="1" lang="ja-JP" altLang="en-US"/>
          </a:p>
        </p:txBody>
      </p:sp>
    </p:spTree>
    <p:extLst>
      <p:ext uri="{BB962C8B-B14F-4D97-AF65-F5344CB8AC3E}">
        <p14:creationId xmlns:p14="http://schemas.microsoft.com/office/powerpoint/2010/main" val="767005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E73C229-6D69-9A42-BF58-ADA9C6E023F6}"/>
              </a:ext>
            </a:extLst>
          </p:cNvPr>
          <p:cNvSpPr>
            <a:spLocks noGrp="1"/>
          </p:cNvSpPr>
          <p:nvPr>
            <p:ph type="title"/>
          </p:nvPr>
        </p:nvSpPr>
        <p:spPr>
          <a:xfrm>
            <a:off x="2382058" y="154379"/>
            <a:ext cx="7818846" cy="821364"/>
          </a:xfrm>
        </p:spPr>
        <p:txBody>
          <a:bodyPr/>
          <a:lstStyle/>
          <a:p>
            <a:r>
              <a:rPr kumimoji="1" lang="en-US" altLang="ja-JP" dirty="0"/>
              <a:t>Radio Halo (</a:t>
            </a:r>
            <a:r>
              <a:rPr kumimoji="1" lang="ja-JP" altLang="en-US"/>
              <a:t>電波ハロー</a:t>
            </a:r>
            <a:r>
              <a:rPr kumimoji="1" lang="en-US" altLang="ja-JP" dirty="0"/>
              <a:t>)</a:t>
            </a:r>
            <a:endParaRPr kumimoji="1" lang="ja-JP" altLang="en-US"/>
          </a:p>
        </p:txBody>
      </p:sp>
      <p:sp>
        <p:nvSpPr>
          <p:cNvPr id="3" name="コンテンツ プレースホルダー 2">
            <a:extLst>
              <a:ext uri="{FF2B5EF4-FFF2-40B4-BE49-F238E27FC236}">
                <a16:creationId xmlns:a16="http://schemas.microsoft.com/office/drawing/2014/main" xmlns="" id="{97647EBC-26C6-1347-8B60-E7174258BACE}"/>
              </a:ext>
            </a:extLst>
          </p:cNvPr>
          <p:cNvSpPr>
            <a:spLocks noGrp="1"/>
          </p:cNvSpPr>
          <p:nvPr>
            <p:ph idx="1"/>
          </p:nvPr>
        </p:nvSpPr>
        <p:spPr>
          <a:xfrm>
            <a:off x="250840" y="1128477"/>
            <a:ext cx="5739740" cy="1787174"/>
          </a:xfrm>
        </p:spPr>
        <p:txBody>
          <a:bodyPr>
            <a:normAutofit/>
          </a:bodyPr>
          <a:lstStyle/>
          <a:p>
            <a:pPr>
              <a:buFont typeface="Wingdings" pitchFamily="2" charset="2"/>
              <a:buChar char="u"/>
            </a:pPr>
            <a:r>
              <a:rPr kumimoji="1" lang="en-US" altLang="ja-JP" sz="2000" dirty="0">
                <a:latin typeface="Hiragino Mincho Pro W3" panose="02020300000000000000" pitchFamily="18" charset="-128"/>
                <a:ea typeface="Hiragino Mincho Pro W3" panose="02020300000000000000" pitchFamily="18" charset="-128"/>
              </a:rPr>
              <a:t>Halo</a:t>
            </a:r>
            <a:r>
              <a:rPr kumimoji="1" lang="ja-JP" altLang="en-US" sz="2000">
                <a:latin typeface="Hiragino Mincho Pro W3" panose="02020300000000000000" pitchFamily="18" charset="-128"/>
                <a:ea typeface="Hiragino Mincho Pro W3" panose="02020300000000000000" pitchFamily="18" charset="-128"/>
              </a:rPr>
              <a:t>と</a:t>
            </a:r>
            <a:r>
              <a:rPr kumimoji="1" lang="en-US" altLang="ja-JP" sz="2000" dirty="0">
                <a:latin typeface="Hiragino Mincho Pro W3" panose="02020300000000000000" pitchFamily="18" charset="-128"/>
                <a:ea typeface="Hiragino Mincho Pro W3" panose="02020300000000000000" pitchFamily="18" charset="-128"/>
              </a:rPr>
              <a:t>dynamics</a:t>
            </a:r>
          </a:p>
          <a:p>
            <a:pPr marL="0" indent="0">
              <a:buNone/>
            </a:pPr>
            <a:r>
              <a:rPr kumimoji="1" lang="ja-JP" altLang="en-US" sz="2000" u="sng">
                <a:latin typeface="Hiragino Mincho Pro W3" panose="02020300000000000000" pitchFamily="18" charset="-128"/>
                <a:ea typeface="Hiragino Mincho Pro W3" panose="02020300000000000000" pitchFamily="18" charset="-128"/>
              </a:rPr>
              <a:t>衝突銀河団</a:t>
            </a:r>
            <a:r>
              <a:rPr kumimoji="1" lang="en-US" altLang="ja-JP" sz="2000" u="sng" dirty="0">
                <a:latin typeface="Hiragino Mincho Pro W3" panose="02020300000000000000" pitchFamily="18" charset="-128"/>
                <a:ea typeface="Hiragino Mincho Pro W3" panose="02020300000000000000" pitchFamily="18" charset="-128"/>
              </a:rPr>
              <a:t>(</a:t>
            </a:r>
            <a:r>
              <a:rPr kumimoji="1" lang="ja-JP" altLang="en-US" sz="2000" u="sng">
                <a:latin typeface="Hiragino Mincho Pro W3" panose="02020300000000000000" pitchFamily="18" charset="-128"/>
                <a:ea typeface="Hiragino Mincho Pro W3" panose="02020300000000000000" pitchFamily="18" charset="-128"/>
              </a:rPr>
              <a:t>右上</a:t>
            </a:r>
            <a:r>
              <a:rPr kumimoji="1" lang="en-US" altLang="ja-JP" sz="2000" u="sng" dirty="0">
                <a:latin typeface="Hiragino Mincho Pro W3" panose="02020300000000000000" pitchFamily="18" charset="-128"/>
                <a:ea typeface="Hiragino Mincho Pro W3" panose="02020300000000000000" pitchFamily="18" charset="-128"/>
              </a:rPr>
              <a:t>)</a:t>
            </a:r>
            <a:r>
              <a:rPr lang="ja-JP" altLang="en-US" sz="2000" u="sng">
                <a:latin typeface="Hiragino Mincho Pro W3" panose="02020300000000000000" pitchFamily="18" charset="-128"/>
                <a:ea typeface="Hiragino Mincho Pro W3" panose="02020300000000000000" pitchFamily="18" charset="-128"/>
              </a:rPr>
              <a:t>が</a:t>
            </a:r>
            <a:r>
              <a:rPr lang="en-US" altLang="ja-JP" sz="2000" u="sng" dirty="0">
                <a:latin typeface="Hiragino Mincho Pro W3" panose="02020300000000000000" pitchFamily="18" charset="-128"/>
                <a:ea typeface="Hiragino Mincho Pro W3" panose="02020300000000000000" pitchFamily="18" charset="-128"/>
              </a:rPr>
              <a:t>halo(</a:t>
            </a:r>
            <a:r>
              <a:rPr lang="ja-JP" altLang="en-US" sz="2000" u="sng">
                <a:latin typeface="Hiragino Mincho Pro W3" panose="02020300000000000000" pitchFamily="18" charset="-128"/>
                <a:ea typeface="Hiragino Mincho Pro W3" panose="02020300000000000000" pitchFamily="18" charset="-128"/>
              </a:rPr>
              <a:t>赤</a:t>
            </a:r>
            <a:r>
              <a:rPr lang="en-US" altLang="ja-JP" sz="2000" u="sng" dirty="0">
                <a:latin typeface="Hiragino Mincho Pro W3" panose="02020300000000000000" pitchFamily="18" charset="-128"/>
                <a:ea typeface="Hiragino Mincho Pro W3" panose="02020300000000000000" pitchFamily="18" charset="-128"/>
              </a:rPr>
              <a:t>)</a:t>
            </a:r>
            <a:r>
              <a:rPr lang="ja-JP" altLang="en-US" sz="2000" u="sng">
                <a:latin typeface="Hiragino Mincho Pro W3" panose="02020300000000000000" pitchFamily="18" charset="-128"/>
                <a:ea typeface="Hiragino Mincho Pro W3" panose="02020300000000000000" pitchFamily="18" charset="-128"/>
              </a:rPr>
              <a:t>を持つ傾向がある</a:t>
            </a:r>
            <a:endParaRPr kumimoji="1" lang="en-US" altLang="ja-JP" sz="2000" u="sng" dirty="0">
              <a:latin typeface="Hiragino Mincho Pro W3" panose="02020300000000000000" pitchFamily="18" charset="-128"/>
              <a:ea typeface="Hiragino Mincho Pro W3" panose="02020300000000000000" pitchFamily="18" charset="-128"/>
            </a:endParaRPr>
          </a:p>
          <a:p>
            <a:pPr marL="0" indent="0">
              <a:buNone/>
            </a:pPr>
            <a:r>
              <a:rPr lang="ja-JP" altLang="en-US" sz="2000">
                <a:latin typeface="Hiragino Mincho Pro W3" panose="02020300000000000000" pitchFamily="18" charset="-128"/>
                <a:ea typeface="Hiragino Mincho Pro W3" panose="02020300000000000000" pitchFamily="18" charset="-128"/>
              </a:rPr>
              <a:t>→衝突によって生じた乱流によって粒子加速が起こり、</a:t>
            </a:r>
            <a:r>
              <a:rPr lang="en-US" altLang="ja-JP" sz="2000" dirty="0">
                <a:latin typeface="Hiragino Mincho Pro W3" panose="02020300000000000000" pitchFamily="18" charset="-128"/>
                <a:ea typeface="Hiragino Mincho Pro W3" panose="02020300000000000000" pitchFamily="18" charset="-128"/>
              </a:rPr>
              <a:t>halo</a:t>
            </a:r>
            <a:r>
              <a:rPr lang="ja-JP" altLang="en-US" sz="2000">
                <a:latin typeface="Hiragino Mincho Pro W3" panose="02020300000000000000" pitchFamily="18" charset="-128"/>
                <a:ea typeface="Hiragino Mincho Pro W3" panose="02020300000000000000" pitchFamily="18" charset="-128"/>
              </a:rPr>
              <a:t>が形成された？</a:t>
            </a:r>
            <a:endParaRPr lang="en-US" altLang="ja-JP" sz="2000" dirty="0">
              <a:latin typeface="Hiragino Mincho Pro W3" panose="02020300000000000000" pitchFamily="18" charset="-128"/>
              <a:ea typeface="Hiragino Mincho Pro W3" panose="02020300000000000000" pitchFamily="18" charset="-128"/>
            </a:endParaRPr>
          </a:p>
          <a:p>
            <a:pPr marL="0" indent="0">
              <a:buNone/>
            </a:pPr>
            <a:endParaRPr lang="en-US" altLang="ja-JP" sz="2000" dirty="0">
              <a:latin typeface="Hiragino Mincho Pro W3" panose="02020300000000000000" pitchFamily="18" charset="-128"/>
              <a:ea typeface="Hiragino Mincho Pro W3" panose="02020300000000000000" pitchFamily="18" charset="-128"/>
            </a:endParaRPr>
          </a:p>
          <a:p>
            <a:pPr marL="0" indent="0">
              <a:buNone/>
            </a:pPr>
            <a:endParaRPr kumimoji="1" lang="ja-JP" altLang="en-US" sz="2400">
              <a:latin typeface="Hiragino Mincho Pro W3" panose="02020300000000000000" pitchFamily="18" charset="-128"/>
              <a:ea typeface="Hiragino Mincho Pro W3" panose="02020300000000000000" pitchFamily="18" charset="-128"/>
            </a:endParaRPr>
          </a:p>
        </p:txBody>
      </p:sp>
      <p:pic>
        <p:nvPicPr>
          <p:cNvPr id="4" name="図 3">
            <a:extLst>
              <a:ext uri="{FF2B5EF4-FFF2-40B4-BE49-F238E27FC236}">
                <a16:creationId xmlns:a16="http://schemas.microsoft.com/office/drawing/2014/main" xmlns="" id="{23AD1A1D-CC3D-7148-9003-BB03A423D0C4}"/>
              </a:ext>
            </a:extLst>
          </p:cNvPr>
          <p:cNvPicPr>
            <a:picLocks noChangeAspect="1"/>
          </p:cNvPicPr>
          <p:nvPr/>
        </p:nvPicPr>
        <p:blipFill rotWithShape="1">
          <a:blip r:embed="rId2"/>
          <a:srcRect l="5980" t="2666" r="7717" b="689"/>
          <a:stretch/>
        </p:blipFill>
        <p:spPr>
          <a:xfrm>
            <a:off x="914399" y="2784604"/>
            <a:ext cx="3989647" cy="3838594"/>
          </a:xfrm>
          <a:prstGeom prst="rect">
            <a:avLst/>
          </a:prstGeom>
        </p:spPr>
      </p:pic>
      <p:sp>
        <p:nvSpPr>
          <p:cNvPr id="5" name="テキスト ボックス 4">
            <a:extLst>
              <a:ext uri="{FF2B5EF4-FFF2-40B4-BE49-F238E27FC236}">
                <a16:creationId xmlns:a16="http://schemas.microsoft.com/office/drawing/2014/main" xmlns="" id="{141978B0-5B71-FE46-B6CD-2889865DCB07}"/>
              </a:ext>
            </a:extLst>
          </p:cNvPr>
          <p:cNvSpPr txBox="1"/>
          <p:nvPr/>
        </p:nvSpPr>
        <p:spPr>
          <a:xfrm>
            <a:off x="196346" y="6550223"/>
            <a:ext cx="2689359" cy="615553"/>
          </a:xfrm>
          <a:prstGeom prst="rect">
            <a:avLst/>
          </a:prstGeom>
          <a:noFill/>
        </p:spPr>
        <p:txBody>
          <a:bodyPr wrap="square" rtlCol="0">
            <a:spAutoFit/>
          </a:bodyPr>
          <a:lstStyle/>
          <a:p>
            <a:r>
              <a:rPr lang="en" altLang="ja-JP" sz="1600" dirty="0"/>
              <a:t>[R. </a:t>
            </a:r>
            <a:r>
              <a:rPr lang="en" altLang="ja-JP" sz="1600" dirty="0" err="1"/>
              <a:t>Cassano</a:t>
            </a:r>
            <a:r>
              <a:rPr lang="en" altLang="ja-JP" sz="1600" dirty="0"/>
              <a:t> et al. (2018)] </a:t>
            </a:r>
          </a:p>
          <a:p>
            <a:endParaRPr kumimoji="1" lang="ja-JP" altLang="en-US"/>
          </a:p>
        </p:txBody>
      </p:sp>
      <mc:AlternateContent xmlns:mc="http://schemas.openxmlformats.org/markup-compatibility/2006" xmlns:a14="http://schemas.microsoft.com/office/drawing/2010/main">
        <mc:Choice Requires="a14">
          <p:sp>
            <p:nvSpPr>
              <p:cNvPr id="6" name="コンテンツ プレースホルダー 2">
                <a:extLst>
                  <a:ext uri="{FF2B5EF4-FFF2-40B4-BE49-F238E27FC236}">
                    <a16:creationId xmlns:a16="http://schemas.microsoft.com/office/drawing/2014/main" xmlns="" id="{B11F174B-4B8E-C34C-8E0D-9DD517CAE213}"/>
                  </a:ext>
                </a:extLst>
              </p:cNvPr>
              <p:cNvSpPr txBox="1">
                <a:spLocks/>
              </p:cNvSpPr>
              <p:nvPr/>
            </p:nvSpPr>
            <p:spPr>
              <a:xfrm>
                <a:off x="6291481" y="1322128"/>
                <a:ext cx="5229101" cy="183495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9pPr>
              </a:lstStyle>
              <a:p>
                <a:pPr>
                  <a:buFont typeface="Wingdings" pitchFamily="2" charset="2"/>
                  <a:buChar char="u"/>
                </a:pPr>
                <a:r>
                  <a:rPr lang="ja-JP" altLang="en-US" sz="2000">
                    <a:latin typeface="Hiragino Mincho Pro W3" panose="02020300000000000000" pitchFamily="18" charset="-128"/>
                    <a:ea typeface="Hiragino Mincho Pro W3" panose="02020300000000000000" pitchFamily="18" charset="-128"/>
                  </a:rPr>
                  <a:t>スペクトル</a:t>
                </a:r>
                <a:endParaRPr lang="en-US" altLang="ja-JP" sz="2000" dirty="0">
                  <a:latin typeface="Hiragino Mincho Pro W3" panose="02020300000000000000" pitchFamily="18" charset="-128"/>
                  <a:ea typeface="Hiragino Mincho Pro W3" panose="02020300000000000000" pitchFamily="18" charset="-128"/>
                </a:endParaRPr>
              </a:p>
              <a:p>
                <a:pPr marL="0" indent="0">
                  <a:buFont typeface="Arial" panose="020B0604020202020204" pitchFamily="34" charset="0"/>
                  <a:buNone/>
                </a:pPr>
                <a:r>
                  <a:rPr lang="ja-JP" altLang="en-US" sz="2000">
                    <a:latin typeface="Hiragino Mincho Pro W3" panose="02020300000000000000" pitchFamily="18" charset="-128"/>
                    <a:ea typeface="Hiragino Mincho Pro W3" panose="02020300000000000000" pitchFamily="18" charset="-128"/>
                  </a:rPr>
                  <a:t>急な傾き</a:t>
                </a:r>
                <a:r>
                  <a:rPr lang="en-US" altLang="ja-JP" sz="2000" dirty="0">
                    <a:latin typeface="Hiragino Mincho Pro W3" panose="02020300000000000000" pitchFamily="18" charset="-128"/>
                    <a:ea typeface="Hiragino Mincho Pro W3" panose="02020300000000000000" pitchFamily="18" charset="-128"/>
                  </a:rPr>
                  <a:t>(</a:t>
                </a:r>
                <a14:m>
                  <m:oMath xmlns:m="http://schemas.openxmlformats.org/officeDocument/2006/math">
                    <m:sSub>
                      <m:sSubPr>
                        <m:ctrlPr>
                          <a:rPr lang="en-US" altLang="ja-JP" sz="2000" i="1" smtClean="0">
                            <a:latin typeface="Cambria Math" panose="02040503050406030204" pitchFamily="18" charset="0"/>
                            <a:ea typeface="Hiragino Mincho Pro W3" panose="02020300000000000000" pitchFamily="18" charset="-128"/>
                          </a:rPr>
                        </m:ctrlPr>
                      </m:sSubPr>
                      <m:e>
                        <m:r>
                          <a:rPr lang="en-US" altLang="ja-JP" sz="2000" i="1" smtClean="0">
                            <a:latin typeface="Cambria Math" panose="02040503050406030204" pitchFamily="18" charset="0"/>
                            <a:ea typeface="Cambria Math" panose="02040503050406030204" pitchFamily="18" charset="0"/>
                          </a:rPr>
                          <m:t>𝛼</m:t>
                        </m:r>
                      </m:e>
                      <m:sub>
                        <m:r>
                          <a:rPr lang="en-US" altLang="ja-JP" sz="2000" b="0" i="1" smtClean="0">
                            <a:latin typeface="Cambria Math" panose="02040503050406030204" pitchFamily="18" charset="0"/>
                            <a:ea typeface="Hiragino Mincho Pro W3" panose="02020300000000000000" pitchFamily="18" charset="-128"/>
                          </a:rPr>
                          <m:t>𝑠𝑦𝑛</m:t>
                        </m:r>
                      </m:sub>
                    </m:sSub>
                    <m:r>
                      <a:rPr lang="en-US" altLang="ja-JP" sz="2000" i="1" smtClean="0">
                        <a:latin typeface="Cambria Math" panose="02040503050406030204" pitchFamily="18" charset="0"/>
                        <a:ea typeface="Cambria Math" panose="02040503050406030204" pitchFamily="18" charset="0"/>
                      </a:rPr>
                      <m:t>≈</m:t>
                    </m:r>
                    <m:r>
                      <a:rPr lang="en-US" altLang="ja-JP" sz="2000" b="0" i="1" smtClean="0">
                        <a:latin typeface="Cambria Math" panose="02040503050406030204" pitchFamily="18" charset="0"/>
                        <a:ea typeface="Cambria Math" panose="02040503050406030204" pitchFamily="18" charset="0"/>
                      </a:rPr>
                      <m:t>1.2</m:t>
                    </m:r>
                  </m:oMath>
                </a14:m>
                <a:r>
                  <a:rPr lang="en-US" altLang="ja-JP" sz="2000" dirty="0">
                    <a:latin typeface="Hiragino Mincho Pro W3" panose="02020300000000000000" pitchFamily="18" charset="-128"/>
                    <a:ea typeface="Hiragino Mincho Pro W3" panose="02020300000000000000" pitchFamily="18" charset="-128"/>
                  </a:rPr>
                  <a:t>) </a:t>
                </a:r>
                <a:r>
                  <a:rPr lang="ja-JP" altLang="en-US" sz="2000">
                    <a:latin typeface="Hiragino Mincho Pro W3" panose="02020300000000000000" pitchFamily="18" charset="-128"/>
                    <a:ea typeface="Hiragino Mincho Pro W3" panose="02020300000000000000" pitchFamily="18" charset="-128"/>
                  </a:rPr>
                  <a:t>＋</a:t>
                </a:r>
                <a:r>
                  <a:rPr lang="en-US" altLang="ja-JP" sz="2000" dirty="0">
                    <a:latin typeface="Hiragino Mincho Pro W3" panose="02020300000000000000" pitchFamily="18" charset="-128"/>
                    <a:ea typeface="Hiragino Mincho Pro W3" panose="02020300000000000000" pitchFamily="18" charset="-128"/>
                  </a:rPr>
                  <a:t> GeV</a:t>
                </a:r>
                <a:r>
                  <a:rPr lang="ja-JP" altLang="en-US" sz="2000">
                    <a:latin typeface="Hiragino Mincho Pro W3" panose="02020300000000000000" pitchFamily="18" charset="-128"/>
                    <a:ea typeface="Hiragino Mincho Pro W3" panose="02020300000000000000" pitchFamily="18" charset="-128"/>
                  </a:rPr>
                  <a:t>付近に</a:t>
                </a:r>
                <a:r>
                  <a:rPr lang="en-US" altLang="ja-JP" sz="2000" dirty="0">
                    <a:latin typeface="Hiragino Mincho Pro W3" panose="02020300000000000000" pitchFamily="18" charset="-128"/>
                    <a:ea typeface="Hiragino Mincho Pro W3" panose="02020300000000000000" pitchFamily="18" charset="-128"/>
                  </a:rPr>
                  <a:t>cut off</a:t>
                </a:r>
              </a:p>
              <a:p>
                <a:pPr marL="0" indent="0">
                  <a:buFont typeface="Arial" panose="020B0604020202020204" pitchFamily="34" charset="0"/>
                  <a:buNone/>
                </a:pPr>
                <a:r>
                  <a:rPr lang="ja-JP" altLang="en-US" sz="2000">
                    <a:latin typeface="Hiragino Mincho Pro W3" panose="02020300000000000000" pitchFamily="18" charset="-128"/>
                    <a:ea typeface="Hiragino Mincho Pro W3" panose="02020300000000000000" pitchFamily="18" charset="-128"/>
                  </a:rPr>
                  <a:t>→加速時間の予想</a:t>
                </a:r>
                <a:r>
                  <a:rPr lang="en-US" altLang="ja-JP" sz="2000" dirty="0">
                    <a:latin typeface="Hiragino Mincho Pro W3" panose="02020300000000000000" pitchFamily="18" charset="-128"/>
                    <a:ea typeface="Hiragino Mincho Pro W3" panose="02020300000000000000" pitchFamily="18" charset="-128"/>
                  </a:rPr>
                  <a:t> (</a:t>
                </a:r>
                <a14:m>
                  <m:oMath xmlns:m="http://schemas.openxmlformats.org/officeDocument/2006/math">
                    <m:sSub>
                      <m:sSubPr>
                        <m:ctrlPr>
                          <a:rPr lang="en-US" altLang="ja-JP" sz="2000" i="1" smtClean="0">
                            <a:latin typeface="Cambria Math" panose="02040503050406030204" pitchFamily="18" charset="0"/>
                            <a:ea typeface="Hiragino Mincho Pro W3" panose="02020300000000000000" pitchFamily="18" charset="-128"/>
                          </a:rPr>
                        </m:ctrlPr>
                      </m:sSubPr>
                      <m:e>
                        <m:r>
                          <a:rPr lang="en-US" altLang="ja-JP" sz="2000" i="1" smtClean="0">
                            <a:latin typeface="Cambria Math" panose="02040503050406030204" pitchFamily="18" charset="0"/>
                            <a:ea typeface="Cambria Math" panose="02040503050406030204" pitchFamily="18" charset="0"/>
                          </a:rPr>
                          <m:t>𝜏</m:t>
                        </m:r>
                      </m:e>
                      <m:sub>
                        <m:r>
                          <a:rPr lang="en-US" altLang="ja-JP" sz="2000" b="0" i="1" smtClean="0">
                            <a:latin typeface="Cambria Math" panose="02040503050406030204" pitchFamily="18" charset="0"/>
                            <a:ea typeface="Hiragino Mincho Pro W3" panose="02020300000000000000" pitchFamily="18" charset="-128"/>
                          </a:rPr>
                          <m:t>𝑎𝑐𝑐</m:t>
                        </m:r>
                      </m:sub>
                    </m:sSub>
                    <m:r>
                      <a:rPr lang="en-US" altLang="ja-JP" sz="2000" b="0" i="1" smtClean="0">
                        <a:latin typeface="Cambria Math" panose="02040503050406030204" pitchFamily="18" charset="0"/>
                        <a:ea typeface="Hiragino Mincho Pro W3" panose="02020300000000000000" pitchFamily="18" charset="-128"/>
                      </a:rPr>
                      <m:t>=</m:t>
                    </m:r>
                    <m:sSub>
                      <m:sSubPr>
                        <m:ctrlPr>
                          <a:rPr lang="en-US" altLang="ja-JP" sz="2000" b="0" i="1" smtClean="0">
                            <a:latin typeface="Cambria Math" panose="02040503050406030204" pitchFamily="18" charset="0"/>
                            <a:ea typeface="Hiragino Mincho Pro W3" panose="02020300000000000000" pitchFamily="18" charset="-128"/>
                          </a:rPr>
                        </m:ctrlPr>
                      </m:sSubPr>
                      <m:e>
                        <m:r>
                          <a:rPr lang="en-US" altLang="ja-JP" sz="2000" b="0" i="1" smtClean="0">
                            <a:latin typeface="Cambria Math" panose="02040503050406030204" pitchFamily="18" charset="0"/>
                            <a:ea typeface="Cambria Math" panose="02040503050406030204" pitchFamily="18" charset="0"/>
                          </a:rPr>
                          <m:t>𝜏</m:t>
                        </m:r>
                      </m:e>
                      <m:sub>
                        <m:r>
                          <a:rPr lang="en-US" altLang="ja-JP" sz="2000" b="0" i="1" smtClean="0">
                            <a:latin typeface="Cambria Math" panose="02040503050406030204" pitchFamily="18" charset="0"/>
                            <a:ea typeface="Hiragino Mincho Pro W3" panose="02020300000000000000" pitchFamily="18" charset="-128"/>
                          </a:rPr>
                          <m:t>𝑐𝑜𝑜𝑙</m:t>
                        </m:r>
                      </m:sub>
                    </m:sSub>
                  </m:oMath>
                </a14:m>
                <a:r>
                  <a:rPr lang="en-US" altLang="ja-JP" sz="2000" dirty="0">
                    <a:latin typeface="Hiragino Mincho Pro W3" panose="02020300000000000000" pitchFamily="18" charset="-128"/>
                    <a:ea typeface="Hiragino Mincho Pro W3" panose="02020300000000000000" pitchFamily="18" charset="-128"/>
                  </a:rPr>
                  <a:t>)</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n-US" altLang="ja-JP" sz="2200" i="1" smtClean="0">
                              <a:latin typeface="Cambria Math" panose="02040503050406030204" pitchFamily="18" charset="0"/>
                              <a:ea typeface="Hiragino Mincho Pro W3" panose="02020300000000000000" pitchFamily="18" charset="-128"/>
                            </a:rPr>
                          </m:ctrlPr>
                        </m:sSubPr>
                        <m:e>
                          <m:r>
                            <a:rPr lang="en-US" altLang="ja-JP" sz="2200" i="1" smtClean="0">
                              <a:latin typeface="Cambria Math" panose="02040503050406030204" pitchFamily="18" charset="0"/>
                              <a:ea typeface="Cambria Math" panose="02040503050406030204" pitchFamily="18" charset="0"/>
                            </a:rPr>
                            <m:t>𝜏</m:t>
                          </m:r>
                        </m:e>
                        <m:sub>
                          <m:r>
                            <a:rPr lang="en-US" altLang="ja-JP" sz="2200" b="0" i="1" smtClean="0">
                              <a:latin typeface="Cambria Math" panose="02040503050406030204" pitchFamily="18" charset="0"/>
                              <a:ea typeface="Hiragino Mincho Pro W3" panose="02020300000000000000" pitchFamily="18" charset="-128"/>
                            </a:rPr>
                            <m:t>𝑎𝑐𝑐</m:t>
                          </m:r>
                          <m:r>
                            <a:rPr lang="en-US" altLang="ja-JP" sz="2200" b="0" i="1" smtClean="0">
                              <a:latin typeface="Cambria Math" panose="02040503050406030204" pitchFamily="18" charset="0"/>
                              <a:ea typeface="Hiragino Mincho Pro W3" panose="02020300000000000000" pitchFamily="18" charset="-128"/>
                            </a:rPr>
                            <m:t>  </m:t>
                          </m:r>
                        </m:sub>
                      </m:sSub>
                      <m:r>
                        <a:rPr lang="en-US" altLang="ja-JP" sz="2200" b="0" i="1" smtClean="0">
                          <a:latin typeface="Cambria Math" panose="02040503050406030204" pitchFamily="18" charset="0"/>
                          <a:ea typeface="Hiragino Mincho Pro W3" panose="02020300000000000000" pitchFamily="18" charset="-128"/>
                        </a:rPr>
                        <m:t>~ 100 </m:t>
                      </m:r>
                      <m:r>
                        <m:rPr>
                          <m:sty m:val="p"/>
                        </m:rPr>
                        <a:rPr lang="en-US" altLang="ja-JP" sz="2200" b="0" i="0" smtClean="0">
                          <a:latin typeface="Cambria Math" panose="02040503050406030204" pitchFamily="18" charset="0"/>
                          <a:ea typeface="Hiragino Mincho Pro W3" panose="02020300000000000000" pitchFamily="18" charset="-128"/>
                        </a:rPr>
                        <m:t>Myr</m:t>
                      </m:r>
                    </m:oMath>
                  </m:oMathPara>
                </a14:m>
                <a:endParaRPr lang="ja-JP" altLang="en-US" sz="2200">
                  <a:latin typeface="Hiragino Mincho Pro W3" panose="02020300000000000000" pitchFamily="18" charset="-128"/>
                  <a:ea typeface="Hiragino Mincho Pro W3" panose="02020300000000000000" pitchFamily="18" charset="-128"/>
                </a:endParaRPr>
              </a:p>
            </p:txBody>
          </p:sp>
        </mc:Choice>
        <mc:Fallback xmlns="">
          <p:sp>
            <p:nvSpPr>
              <p:cNvPr id="6" name="コンテンツ プレースホルダー 2">
                <a:extLst>
                  <a:ext uri="{FF2B5EF4-FFF2-40B4-BE49-F238E27FC236}">
                    <a16:creationId xmlns:a16="http://schemas.microsoft.com/office/drawing/2014/main" id="{B11F174B-4B8E-C34C-8E0D-9DD517CAE213}"/>
                  </a:ext>
                </a:extLst>
              </p:cNvPr>
              <p:cNvSpPr txBox="1">
                <a:spLocks noRot="1" noChangeAspect="1" noMove="1" noResize="1" noEditPoints="1" noAdjustHandles="1" noChangeArrowheads="1" noChangeShapeType="1" noTextEdit="1"/>
              </p:cNvSpPr>
              <p:nvPr/>
            </p:nvSpPr>
            <p:spPr>
              <a:xfrm>
                <a:off x="6291481" y="1322128"/>
                <a:ext cx="5229101" cy="1834958"/>
              </a:xfrm>
              <a:prstGeom prst="rect">
                <a:avLst/>
              </a:prstGeom>
              <a:blipFill>
                <a:blip r:embed="rId3"/>
                <a:stretch>
                  <a:fillRect l="-969" t="-1370"/>
                </a:stretch>
              </a:blipFill>
            </p:spPr>
            <p:txBody>
              <a:bodyPr/>
              <a:lstStyle/>
              <a:p>
                <a:r>
                  <a:rPr lang="ja-JP" altLang="en-US">
                    <a:noFill/>
                  </a:rPr>
                  <a:t> </a:t>
                </a:r>
              </a:p>
            </p:txBody>
          </p:sp>
        </mc:Fallback>
      </mc:AlternateContent>
      <p:pic>
        <p:nvPicPr>
          <p:cNvPr id="8" name="図 7">
            <a:extLst>
              <a:ext uri="{FF2B5EF4-FFF2-40B4-BE49-F238E27FC236}">
                <a16:creationId xmlns:a16="http://schemas.microsoft.com/office/drawing/2014/main" xmlns="" id="{EDFEA8F4-C30F-E047-81D2-D3DBCFD2E4C4}"/>
              </a:ext>
            </a:extLst>
          </p:cNvPr>
          <p:cNvPicPr>
            <a:picLocks noChangeAspect="1"/>
          </p:cNvPicPr>
          <p:nvPr/>
        </p:nvPicPr>
        <p:blipFill rotWithShape="1">
          <a:blip r:embed="rId4"/>
          <a:srcRect t="7560"/>
          <a:stretch/>
        </p:blipFill>
        <p:spPr>
          <a:xfrm>
            <a:off x="7417065" y="3275601"/>
            <a:ext cx="3578788" cy="3274622"/>
          </a:xfrm>
          <a:prstGeom prst="rect">
            <a:avLst/>
          </a:prstGeom>
        </p:spPr>
      </p:pic>
      <p:cxnSp>
        <p:nvCxnSpPr>
          <p:cNvPr id="10" name="直線コネクタ 9">
            <a:extLst>
              <a:ext uri="{FF2B5EF4-FFF2-40B4-BE49-F238E27FC236}">
                <a16:creationId xmlns:a16="http://schemas.microsoft.com/office/drawing/2014/main" xmlns="" id="{1263A917-8700-7749-8D7C-952D1470D768}"/>
              </a:ext>
            </a:extLst>
          </p:cNvPr>
          <p:cNvCxnSpPr/>
          <p:nvPr/>
        </p:nvCxnSpPr>
        <p:spPr>
          <a:xfrm>
            <a:off x="5990580" y="1591294"/>
            <a:ext cx="0" cy="4958929"/>
          </a:xfrm>
          <a:prstGeom prst="line">
            <a:avLst/>
          </a:prstGeom>
        </p:spPr>
        <p:style>
          <a:lnRef idx="3">
            <a:schemeClr val="dk1"/>
          </a:lnRef>
          <a:fillRef idx="0">
            <a:schemeClr val="dk1"/>
          </a:fillRef>
          <a:effectRef idx="2">
            <a:schemeClr val="dk1"/>
          </a:effectRef>
          <a:fontRef idx="minor">
            <a:schemeClr val="tx1"/>
          </a:fontRef>
        </p:style>
      </p:cxnSp>
      <p:sp>
        <p:nvSpPr>
          <p:cNvPr id="11" name="テキスト ボックス 10">
            <a:extLst>
              <a:ext uri="{FF2B5EF4-FFF2-40B4-BE49-F238E27FC236}">
                <a16:creationId xmlns:a16="http://schemas.microsoft.com/office/drawing/2014/main" xmlns="" id="{700B0C4D-7F8D-3048-AC81-CBA93844A706}"/>
              </a:ext>
            </a:extLst>
          </p:cNvPr>
          <p:cNvSpPr txBox="1"/>
          <p:nvPr/>
        </p:nvSpPr>
        <p:spPr>
          <a:xfrm>
            <a:off x="9732978" y="6550222"/>
            <a:ext cx="2689359" cy="615553"/>
          </a:xfrm>
          <a:prstGeom prst="rect">
            <a:avLst/>
          </a:prstGeom>
          <a:noFill/>
        </p:spPr>
        <p:txBody>
          <a:bodyPr wrap="square" rtlCol="0">
            <a:spAutoFit/>
          </a:bodyPr>
          <a:lstStyle/>
          <a:p>
            <a:r>
              <a:rPr lang="en" altLang="ja-JP" sz="1600" dirty="0"/>
              <a:t>[ Brunetti &amp; Jones (2015)] </a:t>
            </a:r>
          </a:p>
          <a:p>
            <a:endParaRPr kumimoji="1" lang="ja-JP" altLang="en-US"/>
          </a:p>
        </p:txBody>
      </p:sp>
      <p:sp>
        <p:nvSpPr>
          <p:cNvPr id="12" name="テキスト ボックス 11">
            <a:extLst>
              <a:ext uri="{FF2B5EF4-FFF2-40B4-BE49-F238E27FC236}">
                <a16:creationId xmlns:a16="http://schemas.microsoft.com/office/drawing/2014/main" xmlns="" id="{A91E8510-76CC-FF4A-80E6-0F8935D937CF}"/>
              </a:ext>
            </a:extLst>
          </p:cNvPr>
          <p:cNvSpPr txBox="1"/>
          <p:nvPr/>
        </p:nvSpPr>
        <p:spPr>
          <a:xfrm>
            <a:off x="11196682" y="346990"/>
            <a:ext cx="749895" cy="369332"/>
          </a:xfrm>
          <a:prstGeom prst="rect">
            <a:avLst/>
          </a:prstGeom>
          <a:noFill/>
        </p:spPr>
        <p:txBody>
          <a:bodyPr wrap="square" rtlCol="0">
            <a:spAutoFit/>
          </a:bodyPr>
          <a:lstStyle/>
          <a:p>
            <a:r>
              <a:rPr kumimoji="1" lang="en-US" altLang="ja-JP" dirty="0"/>
              <a:t>11/33</a:t>
            </a:r>
            <a:endParaRPr kumimoji="1" lang="ja-JP" altLang="en-US"/>
          </a:p>
        </p:txBody>
      </p:sp>
    </p:spTree>
    <p:extLst>
      <p:ext uri="{BB962C8B-B14F-4D97-AF65-F5344CB8AC3E}">
        <p14:creationId xmlns:p14="http://schemas.microsoft.com/office/powerpoint/2010/main" val="4262754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E73C229-6D69-9A42-BF58-ADA9C6E023F6}"/>
              </a:ext>
            </a:extLst>
          </p:cNvPr>
          <p:cNvSpPr>
            <a:spLocks noGrp="1"/>
          </p:cNvSpPr>
          <p:nvPr>
            <p:ph type="title"/>
          </p:nvPr>
        </p:nvSpPr>
        <p:spPr>
          <a:xfrm>
            <a:off x="2382058" y="154378"/>
            <a:ext cx="7818846" cy="807523"/>
          </a:xfrm>
        </p:spPr>
        <p:txBody>
          <a:bodyPr/>
          <a:lstStyle/>
          <a:p>
            <a:r>
              <a:rPr kumimoji="1" lang="en-US" altLang="ja-JP" dirty="0"/>
              <a:t>Radio Halo (</a:t>
            </a:r>
            <a:r>
              <a:rPr kumimoji="1" lang="ja-JP" altLang="en-US"/>
              <a:t>電波ハロー</a:t>
            </a:r>
            <a:r>
              <a:rPr kumimoji="1" lang="en-US" altLang="ja-JP" dirty="0"/>
              <a:t>)</a:t>
            </a:r>
            <a:endParaRPr kumimoji="1" lang="ja-JP" altLang="en-US"/>
          </a:p>
        </p:txBody>
      </p:sp>
      <p:sp>
        <p:nvSpPr>
          <p:cNvPr id="3" name="コンテンツ プレースホルダー 2">
            <a:extLst>
              <a:ext uri="{FF2B5EF4-FFF2-40B4-BE49-F238E27FC236}">
                <a16:creationId xmlns:a16="http://schemas.microsoft.com/office/drawing/2014/main" xmlns="" id="{97647EBC-26C6-1347-8B60-E7174258BACE}"/>
              </a:ext>
            </a:extLst>
          </p:cNvPr>
          <p:cNvSpPr>
            <a:spLocks noGrp="1"/>
          </p:cNvSpPr>
          <p:nvPr>
            <p:ph idx="1"/>
          </p:nvPr>
        </p:nvSpPr>
        <p:spPr>
          <a:xfrm>
            <a:off x="1694740" y="4064514"/>
            <a:ext cx="8979725" cy="1012051"/>
          </a:xfrm>
          <a:ln w="57150">
            <a:solidFill>
              <a:schemeClr val="accent2">
                <a:lumMod val="60000"/>
                <a:lumOff val="40000"/>
              </a:schemeClr>
            </a:solidFill>
          </a:ln>
        </p:spPr>
        <p:txBody>
          <a:bodyPr>
            <a:normAutofit/>
          </a:bodyPr>
          <a:lstStyle/>
          <a:p>
            <a:pPr marL="0" indent="0">
              <a:buNone/>
            </a:pPr>
            <a:r>
              <a:rPr lang="ja-JP" altLang="en-US" sz="2400">
                <a:latin typeface="Hiragino Mincho Pro W3" panose="02020300000000000000" pitchFamily="18" charset="-128"/>
                <a:ea typeface="Hiragino Mincho Pro W3" panose="02020300000000000000" pitchFamily="18" charset="-128"/>
              </a:rPr>
              <a:t>仮説　</a:t>
            </a:r>
            <a:r>
              <a:rPr lang="en-US" altLang="ja-JP" sz="2400" dirty="0">
                <a:latin typeface="Hiragino Mincho Pro W3" panose="02020300000000000000" pitchFamily="18" charset="-128"/>
                <a:ea typeface="Hiragino Mincho Pro W3" panose="02020300000000000000" pitchFamily="18" charset="-128"/>
              </a:rPr>
              <a:t>…</a:t>
            </a:r>
            <a:r>
              <a:rPr kumimoji="1" lang="ja-JP" altLang="en-US" sz="2400">
                <a:latin typeface="Hiragino Mincho Pro W3" panose="02020300000000000000" pitchFamily="18" charset="-128"/>
                <a:ea typeface="Hiragino Mincho Pro W3" panose="02020300000000000000" pitchFamily="18" charset="-128"/>
              </a:rPr>
              <a:t>　衝突で注入された乱流がカスケードし、</a:t>
            </a:r>
            <a:endParaRPr kumimoji="1" lang="en-US" altLang="ja-JP" sz="2400" dirty="0">
              <a:latin typeface="Hiragino Mincho Pro W3" panose="02020300000000000000" pitchFamily="18" charset="-128"/>
              <a:ea typeface="Hiragino Mincho Pro W3" panose="02020300000000000000" pitchFamily="18" charset="-128"/>
            </a:endParaRPr>
          </a:p>
          <a:p>
            <a:pPr marL="0" indent="0" algn="ctr">
              <a:buNone/>
            </a:pPr>
            <a:r>
              <a:rPr lang="ja-JP" altLang="en-US" sz="2400">
                <a:latin typeface="Hiragino Mincho Pro W3" panose="02020300000000000000" pitchFamily="18" charset="-128"/>
                <a:ea typeface="Hiragino Mincho Pro W3" panose="02020300000000000000" pitchFamily="18" charset="-128"/>
              </a:rPr>
              <a:t>銀河団全体で</a:t>
            </a:r>
            <a:r>
              <a:rPr kumimoji="1" lang="ja-JP" altLang="en-US" sz="2400">
                <a:latin typeface="Hiragino Mincho Pro W3" panose="02020300000000000000" pitchFamily="18" charset="-128"/>
                <a:ea typeface="Hiragino Mincho Pro W3" panose="02020300000000000000" pitchFamily="18" charset="-128"/>
              </a:rPr>
              <a:t>粒子加速</a:t>
            </a:r>
            <a:r>
              <a:rPr lang="ja-JP" altLang="en-US" sz="2400">
                <a:latin typeface="Hiragino Mincho Pro W3" panose="02020300000000000000" pitchFamily="18" charset="-128"/>
                <a:ea typeface="Hiragino Mincho Pro W3" panose="02020300000000000000" pitchFamily="18" charset="-128"/>
              </a:rPr>
              <a:t>・</a:t>
            </a:r>
            <a:r>
              <a:rPr lang="en-US" altLang="ja-JP" sz="2400" dirty="0" err="1">
                <a:latin typeface="Hiragino Mincho Pro W3" panose="02020300000000000000" pitchFamily="18" charset="-128"/>
                <a:ea typeface="Hiragino Mincho Pro W3" panose="02020300000000000000" pitchFamily="18" charset="-128"/>
              </a:rPr>
              <a:t>CRe</a:t>
            </a:r>
            <a:r>
              <a:rPr lang="ja-JP" altLang="en-US" sz="2400">
                <a:latin typeface="Hiragino Mincho Pro W3" panose="02020300000000000000" pitchFamily="18" charset="-128"/>
                <a:ea typeface="Hiragino Mincho Pro W3" panose="02020300000000000000" pitchFamily="18" charset="-128"/>
              </a:rPr>
              <a:t>の生成を引き起こしている</a:t>
            </a:r>
            <a:endParaRPr kumimoji="1" lang="en-US" altLang="ja-JP" sz="2400" dirty="0">
              <a:latin typeface="Hiragino Mincho Pro W3" panose="02020300000000000000" pitchFamily="18" charset="-128"/>
              <a:ea typeface="Hiragino Mincho Pro W3" panose="02020300000000000000" pitchFamily="18" charset="-128"/>
            </a:endParaRPr>
          </a:p>
          <a:p>
            <a:pPr marL="0" indent="0">
              <a:buNone/>
            </a:pPr>
            <a:endParaRPr kumimoji="1" lang="ja-JP" altLang="en-US" sz="2400">
              <a:latin typeface="Hiragino Mincho Pro W3" panose="02020300000000000000" pitchFamily="18" charset="-128"/>
              <a:ea typeface="Hiragino Mincho Pro W3" panose="02020300000000000000" pitchFamily="18" charset="-128"/>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xmlns="" id="{02A8BBA0-E09A-8040-9024-1E790924A0DB}"/>
                  </a:ext>
                </a:extLst>
              </p:cNvPr>
              <p:cNvSpPr txBox="1"/>
              <p:nvPr/>
            </p:nvSpPr>
            <p:spPr>
              <a:xfrm>
                <a:off x="1978297" y="5285569"/>
                <a:ext cx="5237018" cy="1323439"/>
              </a:xfrm>
              <a:prstGeom prst="rect">
                <a:avLst/>
              </a:prstGeom>
              <a:noFill/>
            </p:spPr>
            <p:txBody>
              <a:bodyPr wrap="square" rtlCol="0">
                <a:spAutoFit/>
              </a:bodyPr>
              <a:lstStyle/>
              <a:p>
                <a:pPr marL="285750" indent="-285750">
                  <a:buFont typeface="Wingdings" pitchFamily="2" charset="2"/>
                  <a:buChar char="u"/>
                </a:pPr>
                <a:r>
                  <a:rPr kumimoji="1" lang="ja-JP" altLang="en-US" sz="2000">
                    <a:latin typeface="Hiragino Mincho Pro W3" panose="02020300000000000000" pitchFamily="18" charset="-128"/>
                    <a:ea typeface="Hiragino Mincho Pro W3" panose="02020300000000000000" pitchFamily="18" charset="-128"/>
                  </a:rPr>
                  <a:t>疑問</a:t>
                </a:r>
                <a:endParaRPr kumimoji="1" lang="en-US" altLang="ja-JP" sz="2000" dirty="0">
                  <a:latin typeface="Hiragino Mincho Pro W3" panose="02020300000000000000" pitchFamily="18" charset="-128"/>
                  <a:ea typeface="Hiragino Mincho Pro W3" panose="02020300000000000000" pitchFamily="18" charset="-128"/>
                </a:endParaRPr>
              </a:p>
              <a:p>
                <a:pPr marL="285750" indent="-285750">
                  <a:buFont typeface="Arial" panose="020B0604020202020204" pitchFamily="34" charset="0"/>
                  <a:buChar char="•"/>
                </a:pPr>
                <a:r>
                  <a:rPr kumimoji="1" lang="en-US" altLang="ja-JP" sz="2000" dirty="0">
                    <a:latin typeface="Hiragino Mincho Pro W3" panose="02020300000000000000" pitchFamily="18" charset="-128"/>
                    <a:ea typeface="Hiragino Mincho Pro W3" panose="02020300000000000000" pitchFamily="18" charset="-128"/>
                  </a:rPr>
                  <a:t>ICM</a:t>
                </a:r>
                <a:r>
                  <a:rPr kumimoji="1" lang="ja-JP" altLang="en-US" sz="2000">
                    <a:latin typeface="Hiragino Mincho Pro W3" panose="02020300000000000000" pitchFamily="18" charset="-128"/>
                    <a:ea typeface="Hiragino Mincho Pro W3" panose="02020300000000000000" pitchFamily="18" charset="-128"/>
                  </a:rPr>
                  <a:t>内で乱流はどのように発展するのか</a:t>
                </a:r>
                <a:endParaRPr lang="en-US" altLang="ja-JP" sz="2000" i="1" dirty="0">
                  <a:latin typeface="Cambria Math" panose="02040503050406030204" pitchFamily="18" charset="0"/>
                  <a:ea typeface="Hiragino Mincho Pro W3" panose="02020300000000000000" pitchFamily="18" charset="-128"/>
                </a:endParaRPr>
              </a:p>
              <a:p>
                <a:pPr marL="285750" indent="-285750">
                  <a:buFont typeface="Arial" panose="020B0604020202020204" pitchFamily="34" charset="0"/>
                  <a:buChar char="•"/>
                </a:pPr>
                <a14:m>
                  <m:oMath xmlns:m="http://schemas.openxmlformats.org/officeDocument/2006/math">
                    <m:sSub>
                      <m:sSubPr>
                        <m:ctrlPr>
                          <a:rPr lang="en-US" altLang="ja-JP" sz="2000" i="1">
                            <a:latin typeface="Cambria Math" panose="02040503050406030204" pitchFamily="18" charset="0"/>
                            <a:ea typeface="Hiragino Mincho Pro W3" panose="02020300000000000000" pitchFamily="18" charset="-128"/>
                          </a:rPr>
                        </m:ctrlPr>
                      </m:sSubPr>
                      <m:e>
                        <m:r>
                          <a:rPr lang="en-US" altLang="ja-JP" sz="2000" i="1">
                            <a:latin typeface="Cambria Math" panose="02040503050406030204" pitchFamily="18" charset="0"/>
                            <a:ea typeface="Cambria Math" panose="02040503050406030204" pitchFamily="18" charset="0"/>
                          </a:rPr>
                          <m:t>𝜏</m:t>
                        </m:r>
                      </m:e>
                      <m:sub>
                        <m:r>
                          <a:rPr lang="en-US" altLang="ja-JP" sz="2000" i="1">
                            <a:latin typeface="Cambria Math" panose="02040503050406030204" pitchFamily="18" charset="0"/>
                            <a:ea typeface="Hiragino Mincho Pro W3" panose="02020300000000000000" pitchFamily="18" charset="-128"/>
                          </a:rPr>
                          <m:t>𝑎𝑐𝑐</m:t>
                        </m:r>
                        <m:r>
                          <a:rPr lang="en-US" altLang="ja-JP" sz="2000" i="1">
                            <a:latin typeface="Cambria Math" panose="02040503050406030204" pitchFamily="18" charset="0"/>
                            <a:ea typeface="Hiragino Mincho Pro W3" panose="02020300000000000000" pitchFamily="18" charset="-128"/>
                          </a:rPr>
                          <m:t>  </m:t>
                        </m:r>
                      </m:sub>
                    </m:sSub>
                    <m:r>
                      <a:rPr lang="en-US" altLang="ja-JP" sz="2000" i="1">
                        <a:latin typeface="Cambria Math" panose="02040503050406030204" pitchFamily="18" charset="0"/>
                        <a:ea typeface="Hiragino Mincho Pro W3" panose="02020300000000000000" pitchFamily="18" charset="-128"/>
                      </a:rPr>
                      <m:t>~ 100 </m:t>
                    </m:r>
                    <m:r>
                      <m:rPr>
                        <m:sty m:val="p"/>
                      </m:rPr>
                      <a:rPr lang="en-US" altLang="ja-JP" sz="2000">
                        <a:latin typeface="Cambria Math" panose="02040503050406030204" pitchFamily="18" charset="0"/>
                        <a:ea typeface="Hiragino Mincho Pro W3" panose="02020300000000000000" pitchFamily="18" charset="-128"/>
                      </a:rPr>
                      <m:t>Myr</m:t>
                    </m:r>
                  </m:oMath>
                </a14:m>
                <a:r>
                  <a:rPr kumimoji="1" lang="ja-JP" altLang="en-US" sz="2000">
                    <a:latin typeface="Hiragino Mincho Pro W3" panose="02020300000000000000" pitchFamily="18" charset="-128"/>
                    <a:ea typeface="Hiragino Mincho Pro W3" panose="02020300000000000000" pitchFamily="18" charset="-128"/>
                  </a:rPr>
                  <a:t>の加速機構はあるか</a:t>
                </a:r>
                <a:endParaRPr kumimoji="1" lang="en-US" altLang="ja-JP" sz="2000" dirty="0">
                  <a:latin typeface="Hiragino Mincho Pro W3" panose="02020300000000000000" pitchFamily="18" charset="-128"/>
                  <a:ea typeface="Hiragino Mincho Pro W3" panose="02020300000000000000" pitchFamily="18" charset="-128"/>
                </a:endParaRPr>
              </a:p>
              <a:p>
                <a:pPr marL="285750" indent="-285750">
                  <a:buFont typeface="Arial" panose="020B0604020202020204" pitchFamily="34" charset="0"/>
                  <a:buChar char="•"/>
                </a:pPr>
                <a:r>
                  <a:rPr kumimoji="1" lang="ja-JP" altLang="en-US" sz="2000">
                    <a:latin typeface="Hiragino Mincho Pro W3" panose="02020300000000000000" pitchFamily="18" charset="-128"/>
                    <a:ea typeface="Hiragino Mincho Pro W3" panose="02020300000000000000" pitchFamily="18" charset="-128"/>
                  </a:rPr>
                  <a:t>電波以外の波長帯の観測と矛盾しないか</a:t>
                </a:r>
                <a:endParaRPr kumimoji="1" lang="en-US" altLang="ja-JP" sz="2000" dirty="0">
                  <a:latin typeface="Hiragino Mincho Pro W3" panose="02020300000000000000" pitchFamily="18" charset="-128"/>
                  <a:ea typeface="Hiragino Mincho Pro W3" panose="02020300000000000000" pitchFamily="18" charset="-128"/>
                </a:endParaRPr>
              </a:p>
            </p:txBody>
          </p:sp>
        </mc:Choice>
        <mc:Fallback xmlns="">
          <p:sp>
            <p:nvSpPr>
              <p:cNvPr id="5" name="テキスト ボックス 4">
                <a:extLst>
                  <a:ext uri="{FF2B5EF4-FFF2-40B4-BE49-F238E27FC236}">
                    <a16:creationId xmlns:a16="http://schemas.microsoft.com/office/drawing/2014/main" id="{02A8BBA0-E09A-8040-9024-1E790924A0DB}"/>
                  </a:ext>
                </a:extLst>
              </p:cNvPr>
              <p:cNvSpPr txBox="1">
                <a:spLocks noRot="1" noChangeAspect="1" noMove="1" noResize="1" noEditPoints="1" noAdjustHandles="1" noChangeArrowheads="1" noChangeShapeType="1" noTextEdit="1"/>
              </p:cNvSpPr>
              <p:nvPr/>
            </p:nvSpPr>
            <p:spPr>
              <a:xfrm>
                <a:off x="1978297" y="5285569"/>
                <a:ext cx="5237018" cy="1323439"/>
              </a:xfrm>
              <a:prstGeom prst="rect">
                <a:avLst/>
              </a:prstGeom>
              <a:blipFill>
                <a:blip r:embed="rId2"/>
                <a:stretch>
                  <a:fillRect l="-1214" t="-1905" b="-7619"/>
                </a:stretch>
              </a:blipFill>
            </p:spPr>
            <p:txBody>
              <a:bodyPr/>
              <a:lstStyle/>
              <a:p>
                <a:r>
                  <a:rPr lang="ja-JP" altLang="en-US">
                    <a:noFill/>
                  </a:rPr>
                  <a:t> </a:t>
                </a:r>
              </a:p>
            </p:txBody>
          </p:sp>
        </mc:Fallback>
      </mc:AlternateContent>
      <p:sp>
        <p:nvSpPr>
          <p:cNvPr id="6" name="正方形/長方形 5">
            <a:extLst>
              <a:ext uri="{FF2B5EF4-FFF2-40B4-BE49-F238E27FC236}">
                <a16:creationId xmlns:a16="http://schemas.microsoft.com/office/drawing/2014/main" xmlns="" id="{07101E63-45A3-D240-8814-21EBB94D6D99}"/>
              </a:ext>
            </a:extLst>
          </p:cNvPr>
          <p:cNvSpPr/>
          <p:nvPr/>
        </p:nvSpPr>
        <p:spPr>
          <a:xfrm>
            <a:off x="1978297" y="1143705"/>
            <a:ext cx="8460113" cy="2794932"/>
          </a:xfrm>
          <a:prstGeom prst="rect">
            <a:avLst/>
          </a:prstGeom>
        </p:spPr>
        <p:txBody>
          <a:bodyPr wrap="square">
            <a:spAutoFit/>
          </a:bodyPr>
          <a:lstStyle/>
          <a:p>
            <a:pPr>
              <a:lnSpc>
                <a:spcPct val="150000"/>
              </a:lnSpc>
              <a:buFont typeface="Wingdings" pitchFamily="2" charset="2"/>
              <a:buChar char="u"/>
            </a:pPr>
            <a:r>
              <a:rPr kumimoji="1" lang="ja-JP" altLang="en-US" sz="2000">
                <a:latin typeface="Hiragino Mincho Pro W3" panose="02020300000000000000" pitchFamily="18" charset="-128"/>
                <a:ea typeface="Hiragino Mincho Pro W3" panose="02020300000000000000" pitchFamily="18" charset="-128"/>
              </a:rPr>
              <a:t>観測事実まとめ</a:t>
            </a:r>
            <a:endParaRPr kumimoji="1" lang="en-US" altLang="ja-JP" sz="2000" dirty="0">
              <a:latin typeface="Hiragino Mincho Pro W3" panose="02020300000000000000" pitchFamily="18" charset="-128"/>
              <a:ea typeface="Hiragino Mincho Pro W3" panose="02020300000000000000" pitchFamily="18" charset="-128"/>
            </a:endParaRPr>
          </a:p>
          <a:p>
            <a:pPr marL="285750" indent="-285750">
              <a:lnSpc>
                <a:spcPct val="150000"/>
              </a:lnSpc>
              <a:buFont typeface="Arial" panose="020B0604020202020204" pitchFamily="34" charset="0"/>
              <a:buChar char="•"/>
            </a:pPr>
            <a:r>
              <a:rPr lang="ja-JP" altLang="en-US" sz="2000">
                <a:latin typeface="Hiragino Mincho Pro W3" panose="02020300000000000000" pitchFamily="18" charset="-128"/>
                <a:ea typeface="Hiragino Mincho Pro W3" panose="02020300000000000000" pitchFamily="18" charset="-128"/>
              </a:rPr>
              <a:t>銀河団全体にわたって磁場と非熱的電子</a:t>
            </a:r>
            <a:r>
              <a:rPr lang="en-US" altLang="ja-JP" sz="2000" dirty="0">
                <a:latin typeface="Hiragino Mincho Pro W3" panose="02020300000000000000" pitchFamily="18" charset="-128"/>
                <a:ea typeface="Hiragino Mincho Pro W3" panose="02020300000000000000" pitchFamily="18" charset="-128"/>
              </a:rPr>
              <a:t>(</a:t>
            </a:r>
            <a:r>
              <a:rPr lang="en-US" altLang="ja-JP" sz="2000" dirty="0" err="1">
                <a:latin typeface="Hiragino Mincho Pro W3" panose="02020300000000000000" pitchFamily="18" charset="-128"/>
                <a:ea typeface="Hiragino Mincho Pro W3" panose="02020300000000000000" pitchFamily="18" charset="-128"/>
              </a:rPr>
              <a:t>CRe</a:t>
            </a:r>
            <a:r>
              <a:rPr lang="en-US" altLang="ja-JP" sz="2000" dirty="0">
                <a:latin typeface="Hiragino Mincho Pro W3" panose="02020300000000000000" pitchFamily="18" charset="-128"/>
                <a:ea typeface="Hiragino Mincho Pro W3" panose="02020300000000000000" pitchFamily="18" charset="-128"/>
              </a:rPr>
              <a:t>)</a:t>
            </a:r>
            <a:r>
              <a:rPr lang="ja-JP" altLang="en-US" sz="2000">
                <a:latin typeface="Hiragino Mincho Pro W3" panose="02020300000000000000" pitchFamily="18" charset="-128"/>
                <a:ea typeface="Hiragino Mincho Pro W3" panose="02020300000000000000" pitchFamily="18" charset="-128"/>
              </a:rPr>
              <a:t>が存在する</a:t>
            </a:r>
            <a:endParaRPr lang="en-US" altLang="ja-JP" sz="2000" dirty="0">
              <a:latin typeface="Hiragino Mincho Pro W3" panose="02020300000000000000" pitchFamily="18" charset="-128"/>
              <a:ea typeface="Hiragino Mincho Pro W3" panose="02020300000000000000" pitchFamily="18" charset="-128"/>
            </a:endParaRPr>
          </a:p>
          <a:p>
            <a:pPr marL="285750" indent="-285750">
              <a:lnSpc>
                <a:spcPct val="150000"/>
              </a:lnSpc>
              <a:buFont typeface="Arial" panose="020B0604020202020204" pitchFamily="34" charset="0"/>
              <a:buChar char="•"/>
            </a:pPr>
            <a:r>
              <a:rPr lang="en-US" altLang="ja-JP" sz="2000" dirty="0" err="1">
                <a:latin typeface="Hiragino Mincho Pro W3" panose="02020300000000000000" pitchFamily="18" charset="-128"/>
                <a:ea typeface="Hiragino Mincho Pro W3" panose="02020300000000000000" pitchFamily="18" charset="-128"/>
              </a:rPr>
              <a:t>CRe</a:t>
            </a:r>
            <a:r>
              <a:rPr kumimoji="1" lang="ja-JP" altLang="en-US" sz="2000">
                <a:latin typeface="Hiragino Mincho Pro W3" panose="02020300000000000000" pitchFamily="18" charset="-128"/>
                <a:ea typeface="Hiragino Mincho Pro W3" panose="02020300000000000000" pitchFamily="18" charset="-128"/>
              </a:rPr>
              <a:t>は</a:t>
            </a:r>
            <a:r>
              <a:rPr kumimoji="1" lang="en-US" altLang="ja-JP" sz="2000" dirty="0">
                <a:latin typeface="Hiragino Mincho Pro W3" panose="02020300000000000000" pitchFamily="18" charset="-128"/>
                <a:ea typeface="Hiragino Mincho Pro W3" panose="02020300000000000000" pitchFamily="18" charset="-128"/>
              </a:rPr>
              <a:t>cooling</a:t>
            </a:r>
            <a:r>
              <a:rPr kumimoji="1" lang="ja-JP" altLang="en-US" sz="2000">
                <a:latin typeface="Hiragino Mincho Pro W3" panose="02020300000000000000" pitchFamily="18" charset="-128"/>
                <a:ea typeface="Hiragino Mincho Pro W3" panose="02020300000000000000" pitchFamily="18" charset="-128"/>
              </a:rPr>
              <a:t>が早いため拡散しない。つまり、</a:t>
            </a:r>
            <a:r>
              <a:rPr kumimoji="1" lang="en-US" altLang="ja-JP" sz="2000" dirty="0">
                <a:latin typeface="Hiragino Mincho Pro W3" panose="02020300000000000000" pitchFamily="18" charset="-128"/>
                <a:ea typeface="Hiragino Mincho Pro W3" panose="02020300000000000000" pitchFamily="18" charset="-128"/>
              </a:rPr>
              <a:t>halo</a:t>
            </a:r>
            <a:r>
              <a:rPr kumimoji="1" lang="ja-JP" altLang="en-US" sz="2000">
                <a:latin typeface="Hiragino Mincho Pro W3" panose="02020300000000000000" pitchFamily="18" charset="-128"/>
                <a:ea typeface="Hiragino Mincho Pro W3" panose="02020300000000000000" pitchFamily="18" charset="-128"/>
              </a:rPr>
              <a:t>のあらゆる場所で</a:t>
            </a:r>
            <a:r>
              <a:rPr kumimoji="1" lang="en-US" altLang="ja-JP" sz="2000" dirty="0" err="1">
                <a:latin typeface="Hiragino Mincho Pro W3" panose="02020300000000000000" pitchFamily="18" charset="-128"/>
                <a:ea typeface="Hiragino Mincho Pro W3" panose="02020300000000000000" pitchFamily="18" charset="-128"/>
              </a:rPr>
              <a:t>CRe</a:t>
            </a:r>
            <a:r>
              <a:rPr kumimoji="1" lang="ja-JP" altLang="en-US" sz="2000">
                <a:latin typeface="Hiragino Mincho Pro W3" panose="02020300000000000000" pitchFamily="18" charset="-128"/>
                <a:ea typeface="Hiragino Mincho Pro W3" panose="02020300000000000000" pitchFamily="18" charset="-128"/>
              </a:rPr>
              <a:t>の生成が起きている</a:t>
            </a:r>
            <a:endParaRPr kumimoji="1" lang="en-US" altLang="ja-JP" sz="2000" dirty="0">
              <a:latin typeface="Hiragino Mincho Pro W3" panose="02020300000000000000" pitchFamily="18" charset="-128"/>
              <a:ea typeface="Hiragino Mincho Pro W3" panose="02020300000000000000" pitchFamily="18" charset="-128"/>
            </a:endParaRPr>
          </a:p>
          <a:p>
            <a:pPr marL="285750" indent="-285750">
              <a:lnSpc>
                <a:spcPct val="150000"/>
              </a:lnSpc>
              <a:buFont typeface="Arial" panose="020B0604020202020204" pitchFamily="34" charset="0"/>
              <a:buChar char="•"/>
            </a:pPr>
            <a:r>
              <a:rPr kumimoji="1" lang="en-US" altLang="ja-JP" sz="2000" dirty="0">
                <a:latin typeface="Hiragino Mincho Pro W3" panose="02020300000000000000" pitchFamily="18" charset="-128"/>
                <a:ea typeface="Hiragino Mincho Pro W3" panose="02020300000000000000" pitchFamily="18" charset="-128"/>
              </a:rPr>
              <a:t>Halo</a:t>
            </a:r>
            <a:r>
              <a:rPr kumimoji="1" lang="ja-JP" altLang="en-US" sz="2000">
                <a:latin typeface="Hiragino Mincho Pro W3" panose="02020300000000000000" pitchFamily="18" charset="-128"/>
                <a:ea typeface="Hiragino Mincho Pro W3" panose="02020300000000000000" pitchFamily="18" charset="-128"/>
              </a:rPr>
              <a:t>は銀河団衝突時の乱流によって駆動されている可能性が高い</a:t>
            </a:r>
            <a:endParaRPr kumimoji="1" lang="en-US" altLang="ja-JP" sz="2000" dirty="0">
              <a:latin typeface="Hiragino Mincho Pro W3" panose="02020300000000000000" pitchFamily="18" charset="-128"/>
              <a:ea typeface="Hiragino Mincho Pro W3" panose="02020300000000000000" pitchFamily="18" charset="-128"/>
            </a:endParaRPr>
          </a:p>
          <a:p>
            <a:pPr marL="285750" indent="-285750">
              <a:lnSpc>
                <a:spcPct val="150000"/>
              </a:lnSpc>
              <a:buFont typeface="Arial" panose="020B0604020202020204" pitchFamily="34" charset="0"/>
              <a:buChar char="•"/>
            </a:pPr>
            <a:r>
              <a:rPr kumimoji="1" lang="ja-JP" altLang="en-US" sz="2000">
                <a:latin typeface="Hiragino Mincho Pro W3" panose="02020300000000000000" pitchFamily="18" charset="-128"/>
                <a:ea typeface="Hiragino Mincho Pro W3" panose="02020300000000000000" pitchFamily="18" charset="-128"/>
              </a:rPr>
              <a:t>電子の加速時間は</a:t>
            </a:r>
            <a:r>
              <a:rPr kumimoji="1" lang="en-US" altLang="ja-JP" sz="2000" dirty="0">
                <a:latin typeface="Hiragino Mincho Pro W3" panose="02020300000000000000" pitchFamily="18" charset="-128"/>
                <a:ea typeface="Hiragino Mincho Pro W3" panose="02020300000000000000" pitchFamily="18" charset="-128"/>
              </a:rPr>
              <a:t>100 </a:t>
            </a:r>
            <a:r>
              <a:rPr kumimoji="1" lang="en-US" altLang="ja-JP" sz="2000" dirty="0" err="1">
                <a:latin typeface="Hiragino Mincho Pro W3" panose="02020300000000000000" pitchFamily="18" charset="-128"/>
                <a:ea typeface="Hiragino Mincho Pro W3" panose="02020300000000000000" pitchFamily="18" charset="-128"/>
              </a:rPr>
              <a:t>Myr</a:t>
            </a:r>
            <a:r>
              <a:rPr kumimoji="1" lang="ja-JP" altLang="en-US" sz="2000">
                <a:latin typeface="Hiragino Mincho Pro W3" panose="02020300000000000000" pitchFamily="18" charset="-128"/>
                <a:ea typeface="Hiragino Mincho Pro W3" panose="02020300000000000000" pitchFamily="18" charset="-128"/>
              </a:rPr>
              <a:t>程度</a:t>
            </a:r>
            <a:endParaRPr kumimoji="1" lang="en-US" altLang="ja-JP" sz="2000" dirty="0">
              <a:latin typeface="Hiragino Mincho Pro W3" panose="02020300000000000000" pitchFamily="18" charset="-128"/>
              <a:ea typeface="Hiragino Mincho Pro W3" panose="02020300000000000000" pitchFamily="18" charset="-128"/>
            </a:endParaRPr>
          </a:p>
        </p:txBody>
      </p:sp>
      <p:sp>
        <p:nvSpPr>
          <p:cNvPr id="7" name="テキスト ボックス 6">
            <a:extLst>
              <a:ext uri="{FF2B5EF4-FFF2-40B4-BE49-F238E27FC236}">
                <a16:creationId xmlns:a16="http://schemas.microsoft.com/office/drawing/2014/main" xmlns="" id="{6FCEB361-73A7-914C-A7FB-242FEF29BFCE}"/>
              </a:ext>
            </a:extLst>
          </p:cNvPr>
          <p:cNvSpPr txBox="1"/>
          <p:nvPr/>
        </p:nvSpPr>
        <p:spPr>
          <a:xfrm>
            <a:off x="11196682" y="346990"/>
            <a:ext cx="726144" cy="369332"/>
          </a:xfrm>
          <a:prstGeom prst="rect">
            <a:avLst/>
          </a:prstGeom>
          <a:noFill/>
        </p:spPr>
        <p:txBody>
          <a:bodyPr wrap="square" rtlCol="0">
            <a:spAutoFit/>
          </a:bodyPr>
          <a:lstStyle/>
          <a:p>
            <a:r>
              <a:rPr kumimoji="1" lang="en-US" altLang="ja-JP" dirty="0"/>
              <a:t>12/33</a:t>
            </a:r>
            <a:endParaRPr kumimoji="1" lang="ja-JP" altLang="en-US"/>
          </a:p>
        </p:txBody>
      </p:sp>
    </p:spTree>
    <p:extLst>
      <p:ext uri="{BB962C8B-B14F-4D97-AF65-F5344CB8AC3E}">
        <p14:creationId xmlns:p14="http://schemas.microsoft.com/office/powerpoint/2010/main" val="3629343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99EBE4C6-2A81-0343-8F72-84B8D4EABA32}"/>
              </a:ext>
            </a:extLst>
          </p:cNvPr>
          <p:cNvSpPr>
            <a:spLocks noGrp="1"/>
          </p:cNvSpPr>
          <p:nvPr>
            <p:ph type="title"/>
          </p:nvPr>
        </p:nvSpPr>
        <p:spPr>
          <a:xfrm>
            <a:off x="1130268" y="166255"/>
            <a:ext cx="9603275" cy="1049235"/>
          </a:xfrm>
        </p:spPr>
        <p:txBody>
          <a:bodyPr/>
          <a:lstStyle/>
          <a:p>
            <a:r>
              <a:rPr kumimoji="1" lang="en-US" altLang="ja-JP" dirty="0"/>
              <a:t>Radio relics</a:t>
            </a:r>
            <a:endParaRPr kumimoji="1" lang="ja-JP" altLang="en-US"/>
          </a:p>
        </p:txBody>
      </p:sp>
      <p:pic>
        <p:nvPicPr>
          <p:cNvPr id="5" name="コンテンツ プレースホルダー 4">
            <a:extLst>
              <a:ext uri="{FF2B5EF4-FFF2-40B4-BE49-F238E27FC236}">
                <a16:creationId xmlns:a16="http://schemas.microsoft.com/office/drawing/2014/main" xmlns="" id="{866C0FF7-F3D2-D240-9B51-473342371FD1}"/>
              </a:ext>
            </a:extLst>
          </p:cNvPr>
          <p:cNvPicPr>
            <a:picLocks noGrp="1" noChangeAspect="1"/>
          </p:cNvPicPr>
          <p:nvPr>
            <p:ph idx="1"/>
          </p:nvPr>
        </p:nvPicPr>
        <p:blipFill>
          <a:blip r:embed="rId3"/>
          <a:stretch>
            <a:fillRect/>
          </a:stretch>
        </p:blipFill>
        <p:spPr>
          <a:xfrm>
            <a:off x="5659257" y="1311786"/>
            <a:ext cx="6532743" cy="5072181"/>
          </a:xfrm>
        </p:spPr>
      </p:pic>
      <p:sp>
        <p:nvSpPr>
          <p:cNvPr id="6" name="テキスト ボックス 5">
            <a:extLst>
              <a:ext uri="{FF2B5EF4-FFF2-40B4-BE49-F238E27FC236}">
                <a16:creationId xmlns:a16="http://schemas.microsoft.com/office/drawing/2014/main" xmlns="" id="{E3958FD4-1B58-0041-A059-16B05D961639}"/>
              </a:ext>
            </a:extLst>
          </p:cNvPr>
          <p:cNvSpPr txBox="1"/>
          <p:nvPr/>
        </p:nvSpPr>
        <p:spPr>
          <a:xfrm>
            <a:off x="9388863" y="6383968"/>
            <a:ext cx="2689359" cy="615553"/>
          </a:xfrm>
          <a:prstGeom prst="rect">
            <a:avLst/>
          </a:prstGeom>
          <a:noFill/>
        </p:spPr>
        <p:txBody>
          <a:bodyPr wrap="square" rtlCol="0">
            <a:spAutoFit/>
          </a:bodyPr>
          <a:lstStyle/>
          <a:p>
            <a:r>
              <a:rPr lang="en" altLang="ja-JP" sz="1600" dirty="0"/>
              <a:t>[ Brunetti &amp; Jones (2015)] </a:t>
            </a:r>
          </a:p>
          <a:p>
            <a:endParaRPr kumimoji="1" lang="ja-JP" altLang="en-US"/>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xmlns="" id="{C26EFABE-33F2-7E46-8A1C-453C7494962E}"/>
                  </a:ext>
                </a:extLst>
              </p:cNvPr>
              <p:cNvSpPr txBox="1"/>
              <p:nvPr/>
            </p:nvSpPr>
            <p:spPr>
              <a:xfrm>
                <a:off x="130629" y="1408084"/>
                <a:ext cx="5652653" cy="544764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ja-JP" altLang="en-US" sz="2000">
                    <a:latin typeface="Hiragino Mincho Pro W3" panose="02020300000000000000" pitchFamily="18" charset="-128"/>
                    <a:ea typeface="Hiragino Mincho Pro W3" panose="02020300000000000000" pitchFamily="18" charset="-128"/>
                  </a:rPr>
                  <a:t>銀河団外縁部に見られる弧状の電波領域</a:t>
                </a:r>
                <a:endParaRPr kumimoji="1" lang="en-US" altLang="ja-JP" sz="2000" dirty="0">
                  <a:latin typeface="Hiragino Mincho Pro W3" panose="02020300000000000000" pitchFamily="18" charset="-128"/>
                  <a:ea typeface="Hiragino Mincho Pro W3" panose="02020300000000000000" pitchFamily="18" charset="-128"/>
                </a:endParaRPr>
              </a:p>
              <a:p>
                <a:pPr marL="285750" indent="-285750">
                  <a:lnSpc>
                    <a:spcPct val="150000"/>
                  </a:lnSpc>
                  <a:buFont typeface="Arial" panose="020B0604020202020204" pitchFamily="34" charset="0"/>
                  <a:buChar char="•"/>
                </a:pPr>
                <a:r>
                  <a:rPr kumimoji="1" lang="ja-JP" altLang="en-US" sz="2000">
                    <a:latin typeface="Hiragino Mincho Pro W3" panose="02020300000000000000" pitchFamily="18" charset="-128"/>
                    <a:ea typeface="Hiragino Mincho Pro W3" panose="02020300000000000000" pitchFamily="18" charset="-128"/>
                  </a:rPr>
                  <a:t>偏光あり</a:t>
                </a:r>
                <a:endParaRPr kumimoji="1" lang="en-US" altLang="ja-JP" sz="2000" dirty="0">
                  <a:latin typeface="Hiragino Mincho Pro W3" panose="02020300000000000000" pitchFamily="18" charset="-128"/>
                  <a:ea typeface="Hiragino Mincho Pro W3" panose="02020300000000000000" pitchFamily="18" charset="-128"/>
                </a:endParaRPr>
              </a:p>
              <a:p>
                <a:pPr marL="285750" indent="-285750">
                  <a:lnSpc>
                    <a:spcPct val="150000"/>
                  </a:lnSpc>
                  <a:buFont typeface="Arial" panose="020B0604020202020204" pitchFamily="34" charset="0"/>
                  <a:buChar char="•"/>
                </a:pPr>
                <a:r>
                  <a:rPr kumimoji="1" lang="ja-JP" altLang="en-US" sz="2000">
                    <a:latin typeface="Hiragino Mincho Pro W3" panose="02020300000000000000" pitchFamily="18" charset="-128"/>
                    <a:ea typeface="Hiragino Mincho Pro W3" panose="02020300000000000000" pitchFamily="18" charset="-128"/>
                  </a:rPr>
                  <a:t>反対側に対が見られる</a:t>
                </a:r>
                <a:endParaRPr kumimoji="1" lang="en-US" altLang="ja-JP" sz="2000" dirty="0">
                  <a:latin typeface="Hiragino Mincho Pro W3" panose="02020300000000000000" pitchFamily="18" charset="-128"/>
                  <a:ea typeface="Hiragino Mincho Pro W3" panose="02020300000000000000" pitchFamily="18" charset="-128"/>
                </a:endParaRPr>
              </a:p>
              <a:p>
                <a:pPr marL="285750" indent="-285750">
                  <a:lnSpc>
                    <a:spcPct val="150000"/>
                  </a:lnSpc>
                  <a:buFont typeface="Arial" panose="020B0604020202020204" pitchFamily="34" charset="0"/>
                  <a:buChar char="•"/>
                </a:pPr>
                <a:r>
                  <a:rPr kumimoji="1" lang="ja-JP" altLang="en-US" sz="2000">
                    <a:latin typeface="Hiragino Mincho Pro W3" panose="02020300000000000000" pitchFamily="18" charset="-128"/>
                    <a:ea typeface="Hiragino Mincho Pro W3" panose="02020300000000000000" pitchFamily="18" charset="-128"/>
                  </a:rPr>
                  <a:t>合体時の衝撃波面に沿っていると考えられている</a:t>
                </a:r>
                <a:endParaRPr kumimoji="1" lang="en-US" altLang="ja-JP" sz="2000" dirty="0">
                  <a:latin typeface="Hiragino Mincho Pro W3" panose="02020300000000000000" pitchFamily="18" charset="-128"/>
                  <a:ea typeface="Hiragino Mincho Pro W3" panose="02020300000000000000" pitchFamily="18" charset="-128"/>
                </a:endParaRPr>
              </a:p>
              <a:p>
                <a:pPr marL="285750" indent="-285750">
                  <a:lnSpc>
                    <a:spcPct val="150000"/>
                  </a:lnSpc>
                  <a:buFont typeface="Arial" panose="020B0604020202020204" pitchFamily="34" charset="0"/>
                  <a:buChar char="•"/>
                </a:pPr>
                <a:r>
                  <a:rPr kumimoji="1" lang="en-US" altLang="ja-JP" sz="2000" dirty="0">
                    <a:latin typeface="Hiragino Mincho Pro W3" panose="02020300000000000000" pitchFamily="18" charset="-128"/>
                    <a:ea typeface="Hiragino Mincho Pro W3" panose="02020300000000000000" pitchFamily="18" charset="-128"/>
                  </a:rPr>
                  <a:t>X</a:t>
                </a:r>
                <a:r>
                  <a:rPr kumimoji="1" lang="ja-JP" altLang="en-US" sz="2000">
                    <a:latin typeface="Hiragino Mincho Pro W3" panose="02020300000000000000" pitchFamily="18" charset="-128"/>
                    <a:ea typeface="Hiragino Mincho Pro W3" panose="02020300000000000000" pitchFamily="18" charset="-128"/>
                  </a:rPr>
                  <a:t>線観測で見られる衝撃波の位置と無矛盾</a:t>
                </a:r>
                <a:endParaRPr kumimoji="1" lang="en-US" altLang="ja-JP" sz="2000" dirty="0">
                  <a:latin typeface="Hiragino Mincho Pro W3" panose="02020300000000000000" pitchFamily="18" charset="-128"/>
                  <a:ea typeface="Hiragino Mincho Pro W3" panose="02020300000000000000" pitchFamily="18" charset="-128"/>
                </a:endParaRPr>
              </a:p>
              <a:p>
                <a:pPr marL="342900" indent="-342900">
                  <a:lnSpc>
                    <a:spcPct val="150000"/>
                  </a:lnSpc>
                  <a:buFont typeface="Wingdings" pitchFamily="2" charset="2"/>
                  <a:buChar char="u"/>
                </a:pPr>
                <a:r>
                  <a:rPr kumimoji="1" lang="en-US" altLang="ja-JP" sz="2000" dirty="0">
                    <a:latin typeface="Hiragino Mincho Pro W3" panose="02020300000000000000" pitchFamily="18" charset="-128"/>
                    <a:ea typeface="Hiragino Mincho Pro W3" panose="02020300000000000000" pitchFamily="18" charset="-128"/>
                  </a:rPr>
                  <a:t>Problems</a:t>
                </a:r>
              </a:p>
              <a:p>
                <a:pPr marL="285750" indent="-285750">
                  <a:lnSpc>
                    <a:spcPct val="150000"/>
                  </a:lnSpc>
                  <a:buFont typeface="Arial" panose="020B0604020202020204" pitchFamily="34" charset="0"/>
                  <a:buChar char="•"/>
                </a:pPr>
                <a:r>
                  <a:rPr kumimoji="1" lang="en-US" altLang="ja-JP" sz="2000" dirty="0">
                    <a:solidFill>
                      <a:srgbClr val="FF0000"/>
                    </a:solidFill>
                    <a:latin typeface="Hiragino Mincho Pro W3" panose="02020300000000000000" pitchFamily="18" charset="-128"/>
                    <a:ea typeface="Hiragino Mincho Pro W3" panose="02020300000000000000" pitchFamily="18" charset="-128"/>
                  </a:rPr>
                  <a:t>Mach number</a:t>
                </a:r>
                <a:r>
                  <a:rPr kumimoji="1" lang="ja-JP" altLang="en-US" sz="2000">
                    <a:solidFill>
                      <a:srgbClr val="FF0000"/>
                    </a:solidFill>
                    <a:latin typeface="Hiragino Mincho Pro W3" panose="02020300000000000000" pitchFamily="18" charset="-128"/>
                    <a:ea typeface="Hiragino Mincho Pro W3" panose="02020300000000000000" pitchFamily="18" charset="-128"/>
                  </a:rPr>
                  <a:t>が小さすぎて</a:t>
                </a:r>
                <a:r>
                  <a:rPr kumimoji="1" lang="en-US" altLang="ja-JP" sz="2000" dirty="0">
                    <a:latin typeface="Hiragino Mincho Pro W3" panose="02020300000000000000" pitchFamily="18" charset="-128"/>
                    <a:ea typeface="Hiragino Mincho Pro W3" panose="02020300000000000000" pitchFamily="18" charset="-128"/>
                  </a:rPr>
                  <a:t>(</a:t>
                </a:r>
                <a14:m>
                  <m:oMath xmlns:m="http://schemas.openxmlformats.org/officeDocument/2006/math">
                    <m:r>
                      <a:rPr kumimoji="1" lang="en-US" altLang="ja-JP" sz="2000" i="1">
                        <a:latin typeface="Cambria Math" panose="02040503050406030204" pitchFamily="18" charset="0"/>
                        <a:ea typeface="Hiragino Mincho Pro W3" panose="02020300000000000000" pitchFamily="18" charset="-128"/>
                      </a:rPr>
                      <m:t>𝑀</m:t>
                    </m:r>
                    <m:r>
                      <a:rPr kumimoji="1" lang="en-US" altLang="ja-JP" sz="2000" i="1">
                        <a:latin typeface="Cambria Math" panose="02040503050406030204" pitchFamily="18" charset="0"/>
                        <a:ea typeface="Hiragino Mincho Pro W3" panose="02020300000000000000" pitchFamily="18" charset="-128"/>
                      </a:rPr>
                      <m:t>~2 </m:t>
                    </m:r>
                  </m:oMath>
                </a14:m>
                <a:r>
                  <a:rPr kumimoji="1" lang="en-US" altLang="ja-JP" sz="2000" dirty="0">
                    <a:latin typeface="Hiragino Mincho Pro W3" panose="02020300000000000000" pitchFamily="18" charset="-128"/>
                    <a:ea typeface="Hiragino Mincho Pro W3" panose="02020300000000000000" pitchFamily="18" charset="-128"/>
                  </a:rPr>
                  <a:t>)</a:t>
                </a:r>
                <a:r>
                  <a:rPr kumimoji="1" lang="ja-JP" altLang="en-US" sz="2000">
                    <a:latin typeface="Hiragino Mincho Pro W3" panose="02020300000000000000" pitchFamily="18" charset="-128"/>
                    <a:ea typeface="Hiragino Mincho Pro W3" panose="02020300000000000000" pitchFamily="18" charset="-128"/>
                  </a:rPr>
                  <a:t>、衝撃波加速で電子を十分に加速出来ない</a:t>
                </a:r>
                <a:endParaRPr kumimoji="1" lang="en-US" altLang="ja-JP" sz="2000" dirty="0">
                  <a:latin typeface="Hiragino Mincho Pro W3" panose="02020300000000000000" pitchFamily="18" charset="-128"/>
                  <a:ea typeface="Hiragino Mincho Pro W3" panose="02020300000000000000" pitchFamily="18" charset="-128"/>
                </a:endParaRPr>
              </a:p>
              <a:p>
                <a:pPr marL="285750" indent="-285750">
                  <a:lnSpc>
                    <a:spcPct val="150000"/>
                  </a:lnSpc>
                  <a:buFont typeface="Arial" panose="020B0604020202020204" pitchFamily="34" charset="0"/>
                  <a:buChar char="•"/>
                </a:pPr>
                <a:r>
                  <a:rPr kumimoji="1" lang="ja-JP" altLang="en-US" sz="2000">
                    <a:latin typeface="Hiragino Mincho Pro W3" panose="02020300000000000000" pitchFamily="18" charset="-128"/>
                    <a:ea typeface="Hiragino Mincho Pro W3" panose="02020300000000000000" pitchFamily="18" charset="-128"/>
                  </a:rPr>
                  <a:t>陽子の方が加速効率が良く、ガンマ線の</a:t>
                </a:r>
                <a:r>
                  <a:rPr kumimoji="1" lang="en-US" altLang="ja-JP" sz="2000" dirty="0">
                    <a:latin typeface="Hiragino Mincho Pro W3" panose="02020300000000000000" pitchFamily="18" charset="-128"/>
                    <a:ea typeface="Hiragino Mincho Pro W3" panose="02020300000000000000" pitchFamily="18" charset="-128"/>
                  </a:rPr>
                  <a:t>upper limit</a:t>
                </a:r>
                <a:r>
                  <a:rPr kumimoji="1" lang="ja-JP" altLang="en-US" sz="2000">
                    <a:latin typeface="Hiragino Mincho Pro W3" panose="02020300000000000000" pitchFamily="18" charset="-128"/>
                    <a:ea typeface="Hiragino Mincho Pro W3" panose="02020300000000000000" pitchFamily="18" charset="-128"/>
                  </a:rPr>
                  <a:t>を説明できない</a:t>
                </a:r>
                <a:endParaRPr kumimoji="1" lang="en-US" altLang="ja-JP" sz="2000" dirty="0">
                  <a:latin typeface="Hiragino Mincho Pro W3" panose="02020300000000000000" pitchFamily="18" charset="-128"/>
                  <a:ea typeface="Hiragino Mincho Pro W3" panose="02020300000000000000" pitchFamily="18" charset="-128"/>
                </a:endParaRPr>
              </a:p>
              <a:p>
                <a:endParaRPr kumimoji="1" lang="ja-JP" altLang="en-US"/>
              </a:p>
            </p:txBody>
          </p:sp>
        </mc:Choice>
        <mc:Fallback xmlns="">
          <p:sp>
            <p:nvSpPr>
              <p:cNvPr id="7" name="テキスト ボックス 6">
                <a:extLst>
                  <a:ext uri="{FF2B5EF4-FFF2-40B4-BE49-F238E27FC236}">
                    <a16:creationId xmlns:a16="http://schemas.microsoft.com/office/drawing/2014/main" id="{C26EFABE-33F2-7E46-8A1C-453C7494962E}"/>
                  </a:ext>
                </a:extLst>
              </p:cNvPr>
              <p:cNvSpPr txBox="1">
                <a:spLocks noRot="1" noChangeAspect="1" noMove="1" noResize="1" noEditPoints="1" noAdjustHandles="1" noChangeArrowheads="1" noChangeShapeType="1" noTextEdit="1"/>
              </p:cNvSpPr>
              <p:nvPr/>
            </p:nvSpPr>
            <p:spPr>
              <a:xfrm>
                <a:off x="130629" y="1408084"/>
                <a:ext cx="5652653" cy="5447645"/>
              </a:xfrm>
              <a:prstGeom prst="rect">
                <a:avLst/>
              </a:prstGeom>
              <a:blipFill>
                <a:blip r:embed="rId4"/>
                <a:stretch>
                  <a:fillRect l="-673"/>
                </a:stretch>
              </a:blipFill>
            </p:spPr>
            <p:txBody>
              <a:bodyPr/>
              <a:lstStyle/>
              <a:p>
                <a:r>
                  <a:rPr lang="ja-JP" altLang="en-US">
                    <a:noFill/>
                  </a:rPr>
                  <a:t> </a:t>
                </a:r>
              </a:p>
            </p:txBody>
          </p:sp>
        </mc:Fallback>
      </mc:AlternateContent>
      <p:sp>
        <p:nvSpPr>
          <p:cNvPr id="8" name="テキスト ボックス 7">
            <a:extLst>
              <a:ext uri="{FF2B5EF4-FFF2-40B4-BE49-F238E27FC236}">
                <a16:creationId xmlns:a16="http://schemas.microsoft.com/office/drawing/2014/main" xmlns="" id="{3C098481-D4A4-7346-AA27-8EC94CFCFFDB}"/>
              </a:ext>
            </a:extLst>
          </p:cNvPr>
          <p:cNvSpPr txBox="1"/>
          <p:nvPr/>
        </p:nvSpPr>
        <p:spPr>
          <a:xfrm>
            <a:off x="11196682" y="346990"/>
            <a:ext cx="749895" cy="369332"/>
          </a:xfrm>
          <a:prstGeom prst="rect">
            <a:avLst/>
          </a:prstGeom>
          <a:noFill/>
        </p:spPr>
        <p:txBody>
          <a:bodyPr wrap="square" rtlCol="0">
            <a:spAutoFit/>
          </a:bodyPr>
          <a:lstStyle/>
          <a:p>
            <a:r>
              <a:rPr kumimoji="1" lang="en-US" altLang="ja-JP" dirty="0"/>
              <a:t>13/33</a:t>
            </a:r>
            <a:endParaRPr kumimoji="1" lang="ja-JP" altLang="en-US"/>
          </a:p>
        </p:txBody>
      </p:sp>
    </p:spTree>
    <p:extLst>
      <p:ext uri="{BB962C8B-B14F-4D97-AF65-F5344CB8AC3E}">
        <p14:creationId xmlns:p14="http://schemas.microsoft.com/office/powerpoint/2010/main" val="2773076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742E5E9-33B3-9B4F-95B1-047F72E4A245}"/>
              </a:ext>
            </a:extLst>
          </p:cNvPr>
          <p:cNvSpPr>
            <a:spLocks noGrp="1"/>
          </p:cNvSpPr>
          <p:nvPr>
            <p:ph type="title"/>
          </p:nvPr>
        </p:nvSpPr>
        <p:spPr>
          <a:xfrm>
            <a:off x="1130269" y="167878"/>
            <a:ext cx="9603275" cy="1049235"/>
          </a:xfrm>
        </p:spPr>
        <p:txBody>
          <a:bodyPr/>
          <a:lstStyle/>
          <a:p>
            <a:r>
              <a:rPr kumimoji="1" lang="ja-JP" altLang="en-US"/>
              <a:t>銀河団内の磁場</a:t>
            </a:r>
            <a:r>
              <a:rPr kumimoji="1" lang="en-US" altLang="ja-JP" dirty="0"/>
              <a:t> (magnetic field)</a:t>
            </a:r>
            <a:endParaRPr kumimoji="1" lang="ja-JP" altLang="en-US"/>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xmlns="" id="{34FEDC90-9AE3-4D4D-A6A3-9427A2B4970E}"/>
                  </a:ext>
                </a:extLst>
              </p:cNvPr>
              <p:cNvSpPr>
                <a:spLocks noGrp="1"/>
              </p:cNvSpPr>
              <p:nvPr>
                <p:ph idx="1"/>
              </p:nvPr>
            </p:nvSpPr>
            <p:spPr>
              <a:xfrm>
                <a:off x="4812253" y="1321798"/>
                <a:ext cx="7007866" cy="5536202"/>
              </a:xfrm>
            </p:spPr>
            <p:txBody>
              <a:bodyPr>
                <a:normAutofit/>
              </a:bodyPr>
              <a:lstStyle/>
              <a:p>
                <a:pPr>
                  <a:buFont typeface="Wingdings" pitchFamily="2" charset="2"/>
                  <a:buChar char="l"/>
                </a:pPr>
                <a:r>
                  <a:rPr lang="ja-JP" altLang="en-US">
                    <a:latin typeface="Hiragino Mincho Pro W3" panose="02020300000000000000" pitchFamily="18" charset="-128"/>
                    <a:ea typeface="Hiragino Mincho Pro W3" panose="02020300000000000000" pitchFamily="18" charset="-128"/>
                  </a:rPr>
                  <a:t>宇宙論的な初期磁場あるいは構成銀河から注入された磁場が、乱流や衝撃波で増幅されたと考えられている。</a:t>
                </a:r>
                <a:endParaRPr lang="en-US" altLang="ja-JP" dirty="0">
                  <a:latin typeface="Hiragino Mincho Pro W3" panose="02020300000000000000" pitchFamily="18" charset="-128"/>
                  <a:ea typeface="Hiragino Mincho Pro W3" panose="02020300000000000000" pitchFamily="18" charset="-128"/>
                </a:endParaRPr>
              </a:p>
              <a:p>
                <a:pPr>
                  <a:buFont typeface="Wingdings" pitchFamily="2" charset="2"/>
                  <a:buChar char="l"/>
                </a:pPr>
                <a:endParaRPr kumimoji="1" lang="en-US" altLang="ja-JP" dirty="0"/>
              </a:p>
              <a:p>
                <a:pPr>
                  <a:buFont typeface="Wingdings" pitchFamily="2" charset="2"/>
                  <a:buChar char="u"/>
                </a:pPr>
                <a:r>
                  <a:rPr kumimoji="1" lang="en-US" altLang="ja-JP" dirty="0"/>
                  <a:t>Coma cluster</a:t>
                </a:r>
              </a:p>
              <a:p>
                <a:r>
                  <a:rPr kumimoji="1" lang="en-US" altLang="ja-JP" sz="2000" dirty="0">
                    <a:latin typeface="Hiragino Mincho Pro W3" panose="02020300000000000000" pitchFamily="18" charset="-128"/>
                    <a:ea typeface="Hiragino Mincho Pro W3" panose="02020300000000000000" pitchFamily="18" charset="-128"/>
                  </a:rPr>
                  <a:t>Rotation measure</a:t>
                </a:r>
                <a:r>
                  <a:rPr kumimoji="1" lang="ja-JP" altLang="en-US" sz="2000">
                    <a:latin typeface="Hiragino Mincho Pro W3" panose="02020300000000000000" pitchFamily="18" charset="-128"/>
                    <a:ea typeface="Hiragino Mincho Pro W3" panose="02020300000000000000" pitchFamily="18" charset="-128"/>
                  </a:rPr>
                  <a:t>を利用して正確に測定されている</a:t>
                </a:r>
                <a:endParaRPr kumimoji="1" lang="en-US" altLang="ja-JP" sz="2000" dirty="0">
                  <a:latin typeface="Hiragino Mincho Pro W3" panose="02020300000000000000" pitchFamily="18" charset="-128"/>
                  <a:ea typeface="Hiragino Mincho Pro W3" panose="02020300000000000000" pitchFamily="18" charset="-128"/>
                </a:endParaRPr>
              </a:p>
              <a:p>
                <a:pPr marL="0" indent="0">
                  <a:buNone/>
                </a:pPr>
                <a14:m>
                  <m:oMathPara xmlns:m="http://schemas.openxmlformats.org/officeDocument/2006/math">
                    <m:oMathParaPr>
                      <m:jc m:val="centerGroup"/>
                    </m:oMathParaPr>
                    <m:oMath xmlns:m="http://schemas.openxmlformats.org/officeDocument/2006/math">
                      <m:sSub>
                        <m:sSubPr>
                          <m:ctrlPr>
                            <a:rPr kumimoji="1" lang="en-US" altLang="ja-JP" sz="2000" i="1" smtClean="0">
                              <a:latin typeface="Cambria Math" panose="02040503050406030204" pitchFamily="18" charset="0"/>
                              <a:ea typeface="Hiragino Mincho Pro W3" panose="02020300000000000000" pitchFamily="18" charset="-128"/>
                            </a:rPr>
                          </m:ctrlPr>
                        </m:sSubPr>
                        <m:e>
                          <m:r>
                            <a:rPr kumimoji="1" lang="en-US" altLang="ja-JP" sz="2000" i="1" smtClean="0">
                              <a:latin typeface="Cambria Math" panose="02040503050406030204" pitchFamily="18" charset="0"/>
                              <a:ea typeface="Cambria Math" panose="02040503050406030204" pitchFamily="18" charset="0"/>
                            </a:rPr>
                            <m:t>𝜓</m:t>
                          </m:r>
                        </m:e>
                        <m:sub>
                          <m:r>
                            <a:rPr kumimoji="1" lang="en-US" altLang="ja-JP" sz="2000" b="0" i="1" smtClean="0">
                              <a:latin typeface="Cambria Math" panose="02040503050406030204" pitchFamily="18" charset="0"/>
                              <a:ea typeface="Hiragino Mincho Pro W3" panose="02020300000000000000" pitchFamily="18" charset="-128"/>
                            </a:rPr>
                            <m:t>𝑜𝑏𝑠</m:t>
                          </m:r>
                        </m:sub>
                      </m:sSub>
                      <m:r>
                        <a:rPr kumimoji="1" lang="en-US" altLang="ja-JP" sz="2000" b="0" i="1" smtClean="0">
                          <a:latin typeface="Cambria Math" panose="02040503050406030204" pitchFamily="18" charset="0"/>
                          <a:ea typeface="Hiragino Mincho Pro W3" panose="02020300000000000000" pitchFamily="18" charset="-128"/>
                        </a:rPr>
                        <m:t>=</m:t>
                      </m:r>
                      <m:sSub>
                        <m:sSubPr>
                          <m:ctrlPr>
                            <a:rPr kumimoji="1" lang="en-US" altLang="ja-JP" sz="2000" b="0" i="1" smtClean="0">
                              <a:latin typeface="Cambria Math" panose="02040503050406030204" pitchFamily="18" charset="0"/>
                              <a:ea typeface="Hiragino Mincho Pro W3" panose="02020300000000000000" pitchFamily="18" charset="-128"/>
                            </a:rPr>
                          </m:ctrlPr>
                        </m:sSubPr>
                        <m:e>
                          <m:r>
                            <a:rPr kumimoji="1" lang="en-US" altLang="ja-JP" sz="2000" b="0" i="1" smtClean="0">
                              <a:latin typeface="Cambria Math" panose="02040503050406030204" pitchFamily="18" charset="0"/>
                              <a:ea typeface="Cambria Math" panose="02040503050406030204" pitchFamily="18" charset="0"/>
                            </a:rPr>
                            <m:t>𝜓</m:t>
                          </m:r>
                        </m:e>
                        <m:sub>
                          <m:r>
                            <a:rPr kumimoji="1" lang="en-US" altLang="ja-JP" sz="2000" b="0" i="1" smtClean="0">
                              <a:latin typeface="Cambria Math" panose="02040503050406030204" pitchFamily="18" charset="0"/>
                              <a:ea typeface="Hiragino Mincho Pro W3" panose="02020300000000000000" pitchFamily="18" charset="-128"/>
                            </a:rPr>
                            <m:t>𝑖𝑛𝑡</m:t>
                          </m:r>
                        </m:sub>
                      </m:sSub>
                      <m:r>
                        <a:rPr kumimoji="1" lang="en-US" altLang="ja-JP" sz="2000" b="0" i="1" smtClean="0">
                          <a:latin typeface="Cambria Math" panose="02040503050406030204" pitchFamily="18" charset="0"/>
                          <a:ea typeface="Hiragino Mincho Pro W3" panose="02020300000000000000" pitchFamily="18" charset="-128"/>
                        </a:rPr>
                        <m:t>+</m:t>
                      </m:r>
                      <m:sSup>
                        <m:sSupPr>
                          <m:ctrlPr>
                            <a:rPr kumimoji="1" lang="en-US" altLang="ja-JP" sz="2000" b="0" i="1" smtClean="0">
                              <a:latin typeface="Cambria Math" panose="02040503050406030204" pitchFamily="18" charset="0"/>
                              <a:ea typeface="Hiragino Mincho Pro W3" panose="02020300000000000000" pitchFamily="18" charset="-128"/>
                            </a:rPr>
                          </m:ctrlPr>
                        </m:sSupPr>
                        <m:e>
                          <m:r>
                            <a:rPr kumimoji="1" lang="en-US" altLang="ja-JP" sz="2000" b="0" i="1" smtClean="0">
                              <a:latin typeface="Cambria Math" panose="02040503050406030204" pitchFamily="18" charset="0"/>
                              <a:ea typeface="Cambria Math" panose="02040503050406030204" pitchFamily="18" charset="0"/>
                            </a:rPr>
                            <m:t>𝜆</m:t>
                          </m:r>
                        </m:e>
                        <m:sup>
                          <m:r>
                            <a:rPr kumimoji="1" lang="en-US" altLang="ja-JP" sz="2000" b="0" i="1" smtClean="0">
                              <a:latin typeface="Cambria Math" panose="02040503050406030204" pitchFamily="18" charset="0"/>
                              <a:ea typeface="Hiragino Mincho Pro W3" panose="02020300000000000000" pitchFamily="18" charset="-128"/>
                            </a:rPr>
                            <m:t>2</m:t>
                          </m:r>
                        </m:sup>
                      </m:sSup>
                      <m:r>
                        <a:rPr kumimoji="1" lang="en-US" altLang="ja-JP" sz="2000" b="0" i="1" smtClean="0">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Cambria Math" panose="02040503050406030204" pitchFamily="18" charset="0"/>
                        </a:rPr>
                        <m:t>𝑅𝑀</m:t>
                      </m:r>
                      <m:r>
                        <a:rPr kumimoji="1" lang="en-US" altLang="ja-JP" sz="2000" b="0" i="1" smtClean="0">
                          <a:latin typeface="Cambria Math" panose="02040503050406030204" pitchFamily="18" charset="0"/>
                          <a:ea typeface="Cambria Math" panose="02040503050406030204" pitchFamily="18" charset="0"/>
                        </a:rPr>
                        <m:t>,     </m:t>
                      </m:r>
                      <m:r>
                        <a:rPr kumimoji="1" lang="en-US" altLang="ja-JP" sz="2000" b="0" i="1" smtClean="0">
                          <a:latin typeface="Cambria Math" panose="02040503050406030204" pitchFamily="18" charset="0"/>
                          <a:ea typeface="Cambria Math" panose="02040503050406030204" pitchFamily="18" charset="0"/>
                        </a:rPr>
                        <m:t>𝑅𝑀</m:t>
                      </m:r>
                      <m:r>
                        <a:rPr kumimoji="1" lang="en-US" altLang="ja-JP" sz="2000" b="0" i="1" smtClean="0">
                          <a:latin typeface="Cambria Math" panose="02040503050406030204" pitchFamily="18" charset="0"/>
                          <a:ea typeface="Cambria Math" panose="02040503050406030204" pitchFamily="18" charset="0"/>
                        </a:rPr>
                        <m:t>=812</m:t>
                      </m:r>
                      <m:nary>
                        <m:naryPr>
                          <m:ctrlPr>
                            <a:rPr kumimoji="1" lang="en-US" altLang="ja-JP" sz="2000" b="0" i="1" smtClean="0">
                              <a:latin typeface="Cambria Math" panose="02040503050406030204" pitchFamily="18" charset="0"/>
                              <a:ea typeface="Cambria Math" panose="02040503050406030204" pitchFamily="18" charset="0"/>
                            </a:rPr>
                          </m:ctrlPr>
                        </m:naryPr>
                        <m:sub/>
                        <m:sup>
                          <m:r>
                            <a:rPr kumimoji="1" lang="en-US" altLang="ja-JP" sz="2000" b="0" i="1" smtClean="0">
                              <a:latin typeface="Cambria Math" panose="02040503050406030204" pitchFamily="18" charset="0"/>
                              <a:ea typeface="Cambria Math" panose="02040503050406030204" pitchFamily="18" charset="0"/>
                            </a:rPr>
                            <m:t>𝐿</m:t>
                          </m:r>
                        </m:sup>
                        <m:e>
                          <m:sSub>
                            <m:sSubPr>
                              <m:ctrlPr>
                                <a:rPr kumimoji="1" lang="en-US" altLang="ja-JP" sz="2000" b="0" i="1" smtClean="0">
                                  <a:latin typeface="Cambria Math" panose="02040503050406030204" pitchFamily="18" charset="0"/>
                                  <a:ea typeface="Cambria Math" panose="02040503050406030204" pitchFamily="18" charset="0"/>
                                </a:rPr>
                              </m:ctrlPr>
                            </m:sSubPr>
                            <m:e>
                              <m:r>
                                <a:rPr kumimoji="1" lang="en-US" altLang="ja-JP" sz="2000" b="0" i="1" smtClean="0">
                                  <a:latin typeface="Cambria Math" panose="02040503050406030204" pitchFamily="18" charset="0"/>
                                  <a:ea typeface="Cambria Math" panose="02040503050406030204" pitchFamily="18" charset="0"/>
                                </a:rPr>
                                <m:t>𝑛</m:t>
                              </m:r>
                            </m:e>
                            <m:sub>
                              <m:r>
                                <a:rPr kumimoji="1" lang="en-US" altLang="ja-JP" sz="2000" b="0" i="1" smtClean="0">
                                  <a:latin typeface="Cambria Math" panose="02040503050406030204" pitchFamily="18" charset="0"/>
                                  <a:ea typeface="Cambria Math" panose="02040503050406030204" pitchFamily="18" charset="0"/>
                                </a:rPr>
                                <m:t>𝑒</m:t>
                              </m:r>
                            </m:sub>
                          </m:sSub>
                          <m:sSub>
                            <m:sSubPr>
                              <m:ctrlPr>
                                <a:rPr kumimoji="1" lang="en-US" altLang="ja-JP" sz="2000" b="0" i="1" smtClean="0">
                                  <a:latin typeface="Cambria Math" panose="02040503050406030204" pitchFamily="18" charset="0"/>
                                  <a:ea typeface="Cambria Math" panose="02040503050406030204" pitchFamily="18" charset="0"/>
                                </a:rPr>
                              </m:ctrlPr>
                            </m:sSubPr>
                            <m:e>
                              <m:r>
                                <a:rPr kumimoji="1" lang="en-US" altLang="ja-JP" sz="2000" b="0" i="1" smtClean="0">
                                  <a:latin typeface="Cambria Math" panose="02040503050406030204" pitchFamily="18" charset="0"/>
                                  <a:ea typeface="Cambria Math" panose="02040503050406030204" pitchFamily="18" charset="0"/>
                                </a:rPr>
                                <m:t>𝐵</m:t>
                              </m:r>
                            </m:e>
                            <m:sub>
                              <m:r>
                                <a:rPr kumimoji="1" lang="en-US" altLang="ja-JP" sz="2000" b="0" i="1" smtClean="0">
                                  <a:latin typeface="Cambria Math" panose="02040503050406030204" pitchFamily="18" charset="0"/>
                                  <a:ea typeface="Cambria Math" panose="02040503050406030204" pitchFamily="18" charset="0"/>
                                </a:rPr>
                                <m:t>∥</m:t>
                              </m:r>
                            </m:sub>
                          </m:sSub>
                          <m:r>
                            <a:rPr kumimoji="1" lang="en-US" altLang="ja-JP" sz="2000" b="0" i="1" smtClean="0">
                              <a:latin typeface="Cambria Math" panose="02040503050406030204" pitchFamily="18" charset="0"/>
                              <a:ea typeface="Cambria Math" panose="02040503050406030204" pitchFamily="18" charset="0"/>
                            </a:rPr>
                            <m:t>𝑑𝑙</m:t>
                          </m:r>
                          <m:r>
                            <a:rPr kumimoji="1" lang="en-US" altLang="ja-JP" sz="2000" b="0" i="1" smtClean="0">
                              <a:latin typeface="Cambria Math" panose="02040503050406030204" pitchFamily="18" charset="0"/>
                              <a:ea typeface="Cambria Math" panose="02040503050406030204" pitchFamily="18" charset="0"/>
                            </a:rPr>
                            <m:t>   </m:t>
                          </m:r>
                          <m:r>
                            <m:rPr>
                              <m:sty m:val="p"/>
                            </m:rPr>
                            <a:rPr kumimoji="1" lang="en-US" altLang="ja-JP" sz="2000" b="0" i="0" smtClean="0">
                              <a:latin typeface="Cambria Math" panose="02040503050406030204" pitchFamily="18" charset="0"/>
                              <a:ea typeface="Cambria Math" panose="02040503050406030204" pitchFamily="18" charset="0"/>
                            </a:rPr>
                            <m:t>rad</m:t>
                          </m:r>
                          <m:r>
                            <a:rPr kumimoji="1" lang="en-US" altLang="ja-JP" sz="2000" b="0" i="0" smtClean="0">
                              <a:latin typeface="Cambria Math" panose="02040503050406030204" pitchFamily="18" charset="0"/>
                              <a:ea typeface="Cambria Math" panose="02040503050406030204" pitchFamily="18" charset="0"/>
                            </a:rPr>
                            <m:t>/</m:t>
                          </m:r>
                          <m:sSup>
                            <m:sSupPr>
                              <m:ctrlPr>
                                <a:rPr kumimoji="1" lang="en-US" altLang="ja-JP" sz="2000" b="0" i="1" smtClean="0">
                                  <a:latin typeface="Cambria Math" panose="02040503050406030204" pitchFamily="18" charset="0"/>
                                  <a:ea typeface="Cambria Math" panose="02040503050406030204" pitchFamily="18" charset="0"/>
                                </a:rPr>
                              </m:ctrlPr>
                            </m:sSupPr>
                            <m:e>
                              <m:r>
                                <m:rPr>
                                  <m:sty m:val="p"/>
                                </m:rPr>
                                <a:rPr kumimoji="1" lang="en-US" altLang="ja-JP" sz="2000" b="0" i="0" smtClean="0">
                                  <a:latin typeface="Cambria Math" panose="02040503050406030204" pitchFamily="18" charset="0"/>
                                  <a:ea typeface="Cambria Math" panose="02040503050406030204" pitchFamily="18" charset="0"/>
                                </a:rPr>
                                <m:t>m</m:t>
                              </m:r>
                            </m:e>
                            <m:sup>
                              <m:r>
                                <a:rPr kumimoji="1" lang="en-US" altLang="ja-JP" sz="2000" b="0" i="0" smtClean="0">
                                  <a:latin typeface="Cambria Math" panose="02040503050406030204" pitchFamily="18" charset="0"/>
                                  <a:ea typeface="Cambria Math" panose="02040503050406030204" pitchFamily="18" charset="0"/>
                                </a:rPr>
                                <m:t>2</m:t>
                              </m:r>
                            </m:sup>
                          </m:sSup>
                        </m:e>
                      </m:nary>
                    </m:oMath>
                  </m:oMathPara>
                </a14:m>
                <a:endParaRPr kumimoji="1" lang="en-US" altLang="ja-JP" sz="2000" dirty="0">
                  <a:latin typeface="Hiragino Mincho Pro W3" panose="02020300000000000000" pitchFamily="18" charset="-128"/>
                  <a:ea typeface="Hiragino Mincho Pro W3" panose="02020300000000000000" pitchFamily="18" charset="-128"/>
                </a:endParaRPr>
              </a:p>
              <a:p>
                <a:pPr marL="0" indent="0">
                  <a:buNone/>
                </a:pPr>
                <a:r>
                  <a:rPr lang="en-US" altLang="ja-JP" sz="2000" dirty="0"/>
                  <a:t>	      </a:t>
                </a:r>
                <a14:m>
                  <m:oMath xmlns:m="http://schemas.openxmlformats.org/officeDocument/2006/math">
                    <m:r>
                      <a:rPr lang="en-US" altLang="ja-JP" sz="2400" i="1">
                        <a:latin typeface="Cambria Math" panose="02040503050406030204" pitchFamily="18" charset="0"/>
                      </a:rPr>
                      <m:t>𝐵</m:t>
                    </m:r>
                    <m:d>
                      <m:dPr>
                        <m:ctrlPr>
                          <a:rPr lang="en-US" altLang="ja-JP" sz="2400" i="1">
                            <a:latin typeface="Cambria Math" panose="02040503050406030204" pitchFamily="18" charset="0"/>
                          </a:rPr>
                        </m:ctrlPr>
                      </m:dPr>
                      <m:e>
                        <m:r>
                          <a:rPr lang="en-US" altLang="ja-JP" sz="2400" i="1">
                            <a:latin typeface="Cambria Math" panose="02040503050406030204" pitchFamily="18" charset="0"/>
                          </a:rPr>
                          <m:t>𝑟</m:t>
                        </m:r>
                      </m:e>
                    </m:d>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0</m:t>
                        </m:r>
                      </m:sub>
                    </m:sSub>
                    <m:sSup>
                      <m:sSupPr>
                        <m:ctrlPr>
                          <a:rPr lang="en-US" altLang="ja-JP" sz="2400" i="1" smtClean="0">
                            <a:latin typeface="Cambria Math" panose="02040503050406030204" pitchFamily="18" charset="0"/>
                          </a:rPr>
                        </m:ctrlPr>
                      </m:sSupPr>
                      <m:e>
                        <m:d>
                          <m:dPr>
                            <m:ctrlPr>
                              <a:rPr lang="en-US" altLang="ja-JP" sz="2400" i="1" smtClean="0">
                                <a:latin typeface="Cambria Math" panose="02040503050406030204" pitchFamily="18" charset="0"/>
                              </a:rPr>
                            </m:ctrlPr>
                          </m:dPr>
                          <m:e>
                            <m:f>
                              <m:fPr>
                                <m:ctrlPr>
                                  <a:rPr lang="en-US" altLang="ja-JP" sz="2400" i="1" smtClean="0">
                                    <a:latin typeface="Cambria Math" panose="02040503050406030204" pitchFamily="18" charset="0"/>
                                  </a:rPr>
                                </m:ctrlPr>
                              </m:fPr>
                              <m:num>
                                <m:sSub>
                                  <m:sSubPr>
                                    <m:ctrlPr>
                                      <a:rPr lang="en-US" altLang="ja-JP" sz="2400" i="1" smtClean="0">
                                        <a:latin typeface="Cambria Math" panose="02040503050406030204" pitchFamily="18" charset="0"/>
                                      </a:rPr>
                                    </m:ctrlPr>
                                  </m:sSubPr>
                                  <m:e>
                                    <m:r>
                                      <a:rPr lang="en-US" altLang="ja-JP" sz="2400" b="0" i="1" smtClean="0">
                                        <a:latin typeface="Cambria Math" panose="02040503050406030204" pitchFamily="18" charset="0"/>
                                      </a:rPr>
                                      <m:t>𝑛</m:t>
                                    </m:r>
                                  </m:e>
                                  <m:sub>
                                    <m:r>
                                      <a:rPr lang="en-US" altLang="ja-JP" sz="2400" b="0" i="1" smtClean="0">
                                        <a:latin typeface="Cambria Math" panose="02040503050406030204" pitchFamily="18" charset="0"/>
                                      </a:rPr>
                                      <m:t>𝐼𝐶𝑀</m:t>
                                    </m:r>
                                  </m:sub>
                                </m:sSub>
                                <m:r>
                                  <a:rPr lang="en-US" altLang="ja-JP" sz="2400" b="0" i="1" smtClean="0">
                                    <a:latin typeface="Cambria Math" panose="02040503050406030204" pitchFamily="18" charset="0"/>
                                  </a:rPr>
                                  <m:t>(</m:t>
                                </m:r>
                                <m:r>
                                  <a:rPr lang="en-US" altLang="ja-JP" sz="2400" b="0" i="1" smtClean="0">
                                    <a:latin typeface="Cambria Math" panose="02040503050406030204" pitchFamily="18" charset="0"/>
                                  </a:rPr>
                                  <m:t>𝑟</m:t>
                                </m:r>
                                <m:r>
                                  <a:rPr lang="en-US" altLang="ja-JP" sz="2400" b="0" i="1" smtClean="0">
                                    <a:latin typeface="Cambria Math" panose="02040503050406030204" pitchFamily="18" charset="0"/>
                                  </a:rPr>
                                  <m:t>)</m:t>
                                </m:r>
                              </m:num>
                              <m:den>
                                <m:sSub>
                                  <m:sSubPr>
                                    <m:ctrlPr>
                                      <a:rPr lang="en-US" altLang="ja-JP" sz="2400" i="1" smtClean="0">
                                        <a:latin typeface="Cambria Math" panose="02040503050406030204" pitchFamily="18" charset="0"/>
                                      </a:rPr>
                                    </m:ctrlPr>
                                  </m:sSubPr>
                                  <m:e>
                                    <m:r>
                                      <a:rPr lang="en-US" altLang="ja-JP" sz="2400" b="0" i="1" smtClean="0">
                                        <a:latin typeface="Cambria Math" panose="02040503050406030204" pitchFamily="18" charset="0"/>
                                      </a:rPr>
                                      <m:t>𝑛</m:t>
                                    </m:r>
                                  </m:e>
                                  <m:sub>
                                    <m:r>
                                      <a:rPr lang="en-US" altLang="ja-JP" sz="2400" b="0" i="1" smtClean="0">
                                        <a:latin typeface="Cambria Math" panose="02040503050406030204" pitchFamily="18" charset="0"/>
                                      </a:rPr>
                                      <m:t>𝐼𝐶𝑀</m:t>
                                    </m:r>
                                  </m:sub>
                                </m:sSub>
                                <m:r>
                                  <a:rPr lang="en-US" altLang="ja-JP" sz="2400" b="0" i="1" smtClean="0">
                                    <a:latin typeface="Cambria Math" panose="02040503050406030204" pitchFamily="18" charset="0"/>
                                  </a:rPr>
                                  <m:t>(0)</m:t>
                                </m:r>
                              </m:den>
                            </m:f>
                          </m:e>
                        </m:d>
                      </m:e>
                      <m:sup>
                        <m:r>
                          <a:rPr lang="en-US" altLang="ja-JP" sz="2400" i="1" smtClean="0">
                            <a:latin typeface="Cambria Math" panose="02040503050406030204" pitchFamily="18" charset="0"/>
                            <a:ea typeface="Cambria Math" panose="02040503050406030204" pitchFamily="18" charset="0"/>
                          </a:rPr>
                          <m:t>𝜂</m:t>
                        </m:r>
                        <m:r>
                          <a:rPr lang="en-US" altLang="ja-JP" sz="2400" b="0" i="1" smtClean="0">
                            <a:latin typeface="Cambria Math" panose="02040503050406030204" pitchFamily="18" charset="0"/>
                            <a:ea typeface="Cambria Math" panose="02040503050406030204" pitchFamily="18" charset="0"/>
                          </a:rPr>
                          <m:t>𝐵</m:t>
                        </m:r>
                      </m:sup>
                    </m:sSup>
                    <m:r>
                      <a:rPr lang="en-US" altLang="ja-JP" sz="2400" i="1">
                        <a:latin typeface="Cambria Math" panose="02040503050406030204" pitchFamily="18" charset="0"/>
                      </a:rPr>
                      <m:t>  </m:t>
                    </m:r>
                    <m:r>
                      <a:rPr lang="en-US" altLang="ja-JP" sz="2400" i="1">
                        <a:latin typeface="Cambria Math" panose="02040503050406030204" pitchFamily="18" charset="0"/>
                        <a:ea typeface="Cambria Math" panose="02040503050406030204" pitchFamily="18" charset="0"/>
                      </a:rPr>
                      <m:t>~ 1</m:t>
                    </m:r>
                  </m:oMath>
                </a14:m>
                <a:r>
                  <a:rPr lang="en-US" altLang="ja-JP" sz="2400" dirty="0"/>
                  <a:t> </a:t>
                </a:r>
                <a14:m>
                  <m:oMath xmlns:m="http://schemas.openxmlformats.org/officeDocument/2006/math">
                    <m:r>
                      <a:rPr lang="en-US" altLang="ja-JP" sz="2400" i="1" dirty="0">
                        <a:latin typeface="Cambria Math" panose="02040503050406030204" pitchFamily="18" charset="0"/>
                        <a:ea typeface="Cambria Math" panose="02040503050406030204" pitchFamily="18" charset="0"/>
                      </a:rPr>
                      <m:t>𝜇</m:t>
                    </m:r>
                  </m:oMath>
                </a14:m>
                <a:r>
                  <a:rPr lang="en-US" altLang="ja-JP" sz="2400" dirty="0">
                    <a:latin typeface="Cambria Math" panose="02040503050406030204" pitchFamily="18" charset="0"/>
                    <a:ea typeface="Cambria Math" panose="02040503050406030204" pitchFamily="18" charset="0"/>
                  </a:rPr>
                  <a:t>G</a:t>
                </a:r>
              </a:p>
              <a:p>
                <a:pPr marL="0" indent="0">
                  <a:buNone/>
                </a:pPr>
                <a:r>
                  <a:rPr kumimoji="1" lang="en-US" altLang="ja-JP" dirty="0"/>
                  <a:t>	    (</a:t>
                </a:r>
                <a:r>
                  <a:rPr kumimoji="1" lang="en-US" altLang="ja-JP" dirty="0">
                    <a:latin typeface="Hiragino Mincho Pro W3" panose="02020300000000000000" pitchFamily="18" charset="-128"/>
                    <a:ea typeface="Hiragino Mincho Pro W3" panose="02020300000000000000" pitchFamily="18" charset="-128"/>
                  </a:rPr>
                  <a:t>Best fit</a:t>
                </a:r>
                <a:r>
                  <a:rPr kumimoji="1" lang="en-US" altLang="ja-JP" dirty="0"/>
                  <a:t>:</a:t>
                </a:r>
                <a:r>
                  <a:rPr kumimoji="1" lang="ja-JP" altLang="en-US"/>
                  <a:t>￼</a:t>
                </a:r>
                <a14:m>
                  <m:oMath xmlns:m="http://schemas.openxmlformats.org/officeDocument/2006/math">
                    <m:sSub>
                      <m:sSubPr>
                        <m:ctrlPr>
                          <a:rPr kumimoji="1" lang="en-US" altLang="ja-JP" i="1" smtClean="0">
                            <a:latin typeface="Cambria Math" panose="02040503050406030204" pitchFamily="18" charset="0"/>
                          </a:rPr>
                        </m:ctrlPr>
                      </m:sSubPr>
                      <m:e>
                        <m:r>
                          <a:rPr kumimoji="1" lang="en-US" altLang="ja-JP" i="1" smtClean="0">
                            <a:latin typeface="Cambria Math" panose="02040503050406030204" pitchFamily="18" charset="0"/>
                            <a:ea typeface="Cambria Math" panose="02040503050406030204" pitchFamily="18" charset="0"/>
                          </a:rPr>
                          <m:t>𝜂</m:t>
                        </m:r>
                      </m:e>
                      <m:sub>
                        <m:r>
                          <a:rPr kumimoji="1" lang="en-US" altLang="ja-JP" b="0" i="1" smtClean="0">
                            <a:latin typeface="Cambria Math" panose="02040503050406030204" pitchFamily="18" charset="0"/>
                          </a:rPr>
                          <m:t>𝐵</m:t>
                        </m:r>
                      </m:sub>
                    </m:sSub>
                    <m:r>
                      <a:rPr kumimoji="1" lang="en-US" altLang="ja-JP" b="0" i="1" smtClean="0">
                        <a:latin typeface="Cambria Math" panose="02040503050406030204" pitchFamily="18" charset="0"/>
                      </a:rPr>
                      <m:t>=0.5,  </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𝐵</m:t>
                        </m:r>
                      </m:e>
                      <m:sub>
                        <m:r>
                          <a:rPr kumimoji="1" lang="en-US" altLang="ja-JP" b="0" i="1" smtClean="0">
                            <a:latin typeface="Cambria Math" panose="02040503050406030204" pitchFamily="18" charset="0"/>
                          </a:rPr>
                          <m:t>0</m:t>
                        </m:r>
                      </m:sub>
                    </m:sSub>
                    <m:r>
                      <a:rPr kumimoji="1" lang="en-US" altLang="ja-JP" b="0" i="1" smtClean="0">
                        <a:latin typeface="Cambria Math" panose="02040503050406030204" pitchFamily="18" charset="0"/>
                      </a:rPr>
                      <m:t>=4.7 </m:t>
                    </m:r>
                    <m:r>
                      <m:rPr>
                        <m:sty m:val="p"/>
                      </m:rPr>
                      <a:rPr kumimoji="1" lang="en-US" altLang="ja-JP" b="0" i="0" smtClean="0">
                        <a:latin typeface="Cambria Math" panose="02040503050406030204" pitchFamily="18" charset="0"/>
                        <a:ea typeface="Cambria Math" panose="02040503050406030204" pitchFamily="18" charset="0"/>
                      </a:rPr>
                      <m:t>μG</m:t>
                    </m:r>
                  </m:oMath>
                </a14:m>
                <a:r>
                  <a:rPr kumimoji="1" lang="en-US" altLang="ja-JP" dirty="0"/>
                  <a:t>)</a:t>
                </a:r>
              </a:p>
              <a:p>
                <a:pPr marL="0" indent="0">
                  <a:buNone/>
                </a:pP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𝜂</m:t>
                        </m:r>
                      </m:e>
                      <m:sub>
                        <m:r>
                          <a:rPr lang="en-US" altLang="ja-JP" i="1">
                            <a:latin typeface="Cambria Math" panose="02040503050406030204" pitchFamily="18" charset="0"/>
                          </a:rPr>
                          <m:t>𝐵</m:t>
                        </m:r>
                      </m:sub>
                    </m:sSub>
                    <m:r>
                      <a:rPr lang="en-US" altLang="ja-JP" i="1">
                        <a:latin typeface="Cambria Math" panose="02040503050406030204" pitchFamily="18" charset="0"/>
                      </a:rPr>
                      <m:t>=0.5</m:t>
                    </m:r>
                  </m:oMath>
                </a14:m>
                <a:r>
                  <a:rPr kumimoji="1" lang="en-US" altLang="ja-JP" dirty="0"/>
                  <a:t>  …  </a:t>
                </a:r>
                <a:r>
                  <a:rPr kumimoji="1" lang="ja-JP" altLang="en-US">
                    <a:latin typeface="Hiragino Mincho Pro W3" panose="02020300000000000000" pitchFamily="18" charset="-128"/>
                    <a:ea typeface="Hiragino Mincho Pro W3" panose="02020300000000000000" pitchFamily="18" charset="-128"/>
                  </a:rPr>
                  <a:t>磁場のエネルギー分布　</a:t>
                </a:r>
                <a14:m>
                  <m:oMath xmlns:m="http://schemas.openxmlformats.org/officeDocument/2006/math">
                    <m:r>
                      <a:rPr kumimoji="1" lang="ja-JP" altLang="en-US" i="1" smtClean="0">
                        <a:latin typeface="Cambria Math" panose="02040503050406030204" pitchFamily="18" charset="0"/>
                        <a:ea typeface="Hiragino Mincho Pro W3" panose="02020300000000000000" pitchFamily="18" charset="-128"/>
                      </a:rPr>
                      <m:t>∝</m:t>
                    </m:r>
                  </m:oMath>
                </a14:m>
                <a:r>
                  <a:rPr kumimoji="1" lang="ja-JP" altLang="en-US">
                    <a:latin typeface="Hiragino Mincho Pro W3" panose="02020300000000000000" pitchFamily="18" charset="-128"/>
                    <a:ea typeface="Hiragino Mincho Pro W3" panose="02020300000000000000" pitchFamily="18" charset="-128"/>
                  </a:rPr>
                  <a:t>　</a:t>
                </a:r>
                <a:r>
                  <a:rPr kumimoji="1" lang="en-US" altLang="ja-JP" dirty="0">
                    <a:latin typeface="Hiragino Mincho Pro W3" panose="02020300000000000000" pitchFamily="18" charset="-128"/>
                    <a:ea typeface="Hiragino Mincho Pro W3" panose="02020300000000000000" pitchFamily="18" charset="-128"/>
                  </a:rPr>
                  <a:t>ICM</a:t>
                </a:r>
                <a:r>
                  <a:rPr kumimoji="1" lang="ja-JP" altLang="en-US">
                    <a:latin typeface="Hiragino Mincho Pro W3" panose="02020300000000000000" pitchFamily="18" charset="-128"/>
                    <a:ea typeface="Hiragino Mincho Pro W3" panose="02020300000000000000" pitchFamily="18" charset="-128"/>
                  </a:rPr>
                  <a:t>エネルギー分布</a:t>
                </a:r>
                <a:endParaRPr kumimoji="1" lang="en-US" altLang="ja-JP" dirty="0">
                  <a:latin typeface="Hiragino Mincho Pro W3" panose="02020300000000000000" pitchFamily="18" charset="-128"/>
                  <a:ea typeface="Hiragino Mincho Pro W3" panose="02020300000000000000" pitchFamily="18" charset="-128"/>
                </a:endParaRPr>
              </a:p>
              <a:p>
                <a:pPr marL="0" indent="0">
                  <a:buNone/>
                </a:pP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𝜂</m:t>
                        </m:r>
                      </m:e>
                      <m:sub>
                        <m:r>
                          <a:rPr lang="en-US" altLang="ja-JP" i="1">
                            <a:latin typeface="Cambria Math" panose="02040503050406030204" pitchFamily="18" charset="0"/>
                          </a:rPr>
                          <m:t>𝐵</m:t>
                        </m:r>
                      </m:sub>
                    </m:sSub>
                    <m:r>
                      <a:rPr lang="en-US" altLang="ja-JP" i="1">
                        <a:latin typeface="Cambria Math" panose="02040503050406030204" pitchFamily="18" charset="0"/>
                      </a:rPr>
                      <m:t>=</m:t>
                    </m:r>
                    <m:r>
                      <a:rPr lang="en-US" altLang="ja-JP" i="1">
                        <a:latin typeface="Cambria Math" panose="02040503050406030204" pitchFamily="18" charset="0"/>
                        <a:ea typeface="Cambria Math" panose="02040503050406030204" pitchFamily="18" charset="0"/>
                      </a:rPr>
                      <m:t>0.</m:t>
                    </m:r>
                  </m:oMath>
                </a14:m>
                <a:r>
                  <a:rPr lang="en-US" altLang="ja-JP" dirty="0">
                    <a:latin typeface="Cambria Math" panose="02040503050406030204" pitchFamily="18" charset="0"/>
                    <a:ea typeface="Cambria Math" panose="02040503050406030204" pitchFamily="18" charset="0"/>
                  </a:rPr>
                  <a:t>67</a:t>
                </a:r>
                <a:r>
                  <a:rPr lang="en-US" altLang="ja-JP" dirty="0"/>
                  <a:t>  …  </a:t>
                </a:r>
                <a:r>
                  <a:rPr lang="ja-JP" altLang="en-US">
                    <a:latin typeface="Hiragino Mincho Pro W3" panose="02020300000000000000" pitchFamily="18" charset="-128"/>
                    <a:ea typeface="Hiragino Mincho Pro W3" panose="02020300000000000000" pitchFamily="18" charset="-128"/>
                  </a:rPr>
                  <a:t>磁場が</a:t>
                </a:r>
                <a:r>
                  <a:rPr lang="en-US" altLang="ja-JP" dirty="0">
                    <a:latin typeface="Hiragino Mincho Pro W3" panose="02020300000000000000" pitchFamily="18" charset="-128"/>
                    <a:ea typeface="Hiragino Mincho Pro W3" panose="02020300000000000000" pitchFamily="18" charset="-128"/>
                  </a:rPr>
                  <a:t>ICM</a:t>
                </a:r>
                <a:r>
                  <a:rPr lang="ja-JP" altLang="en-US">
                    <a:latin typeface="Hiragino Mincho Pro W3" panose="02020300000000000000" pitchFamily="18" charset="-128"/>
                    <a:ea typeface="Hiragino Mincho Pro W3" panose="02020300000000000000" pitchFamily="18" charset="-128"/>
                  </a:rPr>
                  <a:t>に</a:t>
                </a:r>
                <a:r>
                  <a:rPr lang="en-US" altLang="ja-JP" dirty="0">
                    <a:latin typeface="Hiragino Mincho Pro W3" panose="02020300000000000000" pitchFamily="18" charset="-128"/>
                    <a:ea typeface="Hiragino Mincho Pro W3" panose="02020300000000000000" pitchFamily="18" charset="-128"/>
                  </a:rPr>
                  <a:t>frozen in</a:t>
                </a:r>
              </a:p>
              <a:p>
                <a:r>
                  <a:rPr lang="en-US" altLang="ja-JP" dirty="0">
                    <a:latin typeface="Hiragino Mincho Pro W3" panose="02020300000000000000" pitchFamily="18" charset="-128"/>
                    <a:ea typeface="Hiragino Mincho Pro W3" panose="02020300000000000000" pitchFamily="18" charset="-128"/>
                  </a:rPr>
                  <a:t>Hard X </a:t>
                </a:r>
                <a:r>
                  <a:rPr lang="ja-JP" altLang="en-US">
                    <a:latin typeface="Hiragino Mincho Pro W3" panose="02020300000000000000" pitchFamily="18" charset="-128"/>
                    <a:ea typeface="Hiragino Mincho Pro W3" panose="02020300000000000000" pitchFamily="18" charset="-128"/>
                  </a:rPr>
                  <a:t>で</a:t>
                </a:r>
                <a:r>
                  <a:rPr lang="en-US" altLang="ja-JP" dirty="0">
                    <a:latin typeface="Hiragino Mincho Pro W3" panose="02020300000000000000" pitchFamily="18" charset="-128"/>
                    <a:ea typeface="Hiragino Mincho Pro W3" panose="02020300000000000000" pitchFamily="18" charset="-128"/>
                  </a:rPr>
                  <a:t>inverse Compton</a:t>
                </a:r>
                <a:r>
                  <a:rPr lang="ja-JP" altLang="en-US">
                    <a:latin typeface="Hiragino Mincho Pro W3" panose="02020300000000000000" pitchFamily="18" charset="-128"/>
                    <a:ea typeface="Hiragino Mincho Pro W3" panose="02020300000000000000" pitchFamily="18" charset="-128"/>
                  </a:rPr>
                  <a:t>が受かれば、</a:t>
                </a:r>
                <a:r>
                  <a:rPr lang="en-US" altLang="ja-JP" dirty="0">
                    <a:latin typeface="Hiragino Mincho Pro W3" panose="02020300000000000000" pitchFamily="18" charset="-128"/>
                    <a:ea typeface="Hiragino Mincho Pro W3" panose="02020300000000000000" pitchFamily="18" charset="-128"/>
                  </a:rPr>
                  <a:t>Synchrotron</a:t>
                </a:r>
                <a:r>
                  <a:rPr lang="ja-JP" altLang="en-US">
                    <a:latin typeface="Hiragino Mincho Pro W3" panose="02020300000000000000" pitchFamily="18" charset="-128"/>
                    <a:ea typeface="Hiragino Mincho Pro W3" panose="02020300000000000000" pitchFamily="18" charset="-128"/>
                  </a:rPr>
                  <a:t>との強度比から磁場推定できる</a:t>
                </a:r>
              </a:p>
            </p:txBody>
          </p:sp>
        </mc:Choice>
        <mc:Fallback xmlns="">
          <p:sp>
            <p:nvSpPr>
              <p:cNvPr id="3" name="コンテンツ プレースホルダー 2">
                <a:extLst>
                  <a:ext uri="{FF2B5EF4-FFF2-40B4-BE49-F238E27FC236}">
                    <a16:creationId xmlns:a16="http://schemas.microsoft.com/office/drawing/2014/main" id="{34FEDC90-9AE3-4D4D-A6A3-9427A2B4970E}"/>
                  </a:ext>
                </a:extLst>
              </p:cNvPr>
              <p:cNvSpPr>
                <a:spLocks noGrp="1" noRot="1" noChangeAspect="1" noMove="1" noResize="1" noEditPoints="1" noAdjustHandles="1" noChangeArrowheads="1" noChangeShapeType="1" noTextEdit="1"/>
              </p:cNvSpPr>
              <p:nvPr>
                <p:ph idx="1"/>
              </p:nvPr>
            </p:nvSpPr>
            <p:spPr>
              <a:xfrm>
                <a:off x="4812253" y="1321798"/>
                <a:ext cx="7007866" cy="5536202"/>
              </a:xfrm>
              <a:blipFill>
                <a:blip r:embed="rId2"/>
                <a:stretch>
                  <a:fillRect l="-723" t="-458"/>
                </a:stretch>
              </a:blipFill>
            </p:spPr>
            <p:txBody>
              <a:bodyPr/>
              <a:lstStyle/>
              <a:p>
                <a:r>
                  <a:rPr lang="ja-JP" altLang="en-US">
                    <a:noFill/>
                  </a:rPr>
                  <a:t> </a:t>
                </a:r>
              </a:p>
            </p:txBody>
          </p:sp>
        </mc:Fallback>
      </mc:AlternateContent>
      <p:pic>
        <p:nvPicPr>
          <p:cNvPr id="4" name="図 3">
            <a:extLst>
              <a:ext uri="{FF2B5EF4-FFF2-40B4-BE49-F238E27FC236}">
                <a16:creationId xmlns:a16="http://schemas.microsoft.com/office/drawing/2014/main" xmlns="" id="{9D4136F9-C428-8241-BD65-1F36DFA0910A}"/>
              </a:ext>
            </a:extLst>
          </p:cNvPr>
          <p:cNvPicPr>
            <a:picLocks noChangeAspect="1"/>
          </p:cNvPicPr>
          <p:nvPr/>
        </p:nvPicPr>
        <p:blipFill rotWithShape="1">
          <a:blip r:embed="rId3"/>
          <a:srcRect l="52455" b="15732"/>
          <a:stretch/>
        </p:blipFill>
        <p:spPr>
          <a:xfrm>
            <a:off x="130630" y="1529522"/>
            <a:ext cx="4600998" cy="4716899"/>
          </a:xfrm>
          <a:prstGeom prst="rect">
            <a:avLst/>
          </a:prstGeom>
        </p:spPr>
      </p:pic>
      <p:sp>
        <p:nvSpPr>
          <p:cNvPr id="5" name="テキスト ボックス 4">
            <a:extLst>
              <a:ext uri="{FF2B5EF4-FFF2-40B4-BE49-F238E27FC236}">
                <a16:creationId xmlns:a16="http://schemas.microsoft.com/office/drawing/2014/main" xmlns="" id="{1B9CF396-C6D7-5F48-8DB0-0D26692C9167}"/>
              </a:ext>
            </a:extLst>
          </p:cNvPr>
          <p:cNvSpPr txBox="1"/>
          <p:nvPr/>
        </p:nvSpPr>
        <p:spPr>
          <a:xfrm>
            <a:off x="371881" y="6320790"/>
            <a:ext cx="3938862" cy="369332"/>
          </a:xfrm>
          <a:prstGeom prst="rect">
            <a:avLst/>
          </a:prstGeom>
          <a:noFill/>
        </p:spPr>
        <p:txBody>
          <a:bodyPr wrap="square" rtlCol="0">
            <a:spAutoFit/>
          </a:bodyPr>
          <a:lstStyle/>
          <a:p>
            <a:r>
              <a:rPr kumimoji="1" lang="en-US" altLang="ja-JP" dirty="0"/>
              <a:t>[</a:t>
            </a:r>
            <a:r>
              <a:rPr lang="en-US" altLang="ja-JP" dirty="0"/>
              <a:t>Bonafede et al.()</a:t>
            </a:r>
            <a:r>
              <a:rPr kumimoji="1" lang="en-US" altLang="ja-JP" dirty="0"/>
              <a:t>]</a:t>
            </a:r>
            <a:endParaRPr kumimoji="1" lang="ja-JP" altLang="en-US"/>
          </a:p>
        </p:txBody>
      </p:sp>
      <p:sp>
        <p:nvSpPr>
          <p:cNvPr id="6" name="テキスト ボックス 5">
            <a:extLst>
              <a:ext uri="{FF2B5EF4-FFF2-40B4-BE49-F238E27FC236}">
                <a16:creationId xmlns:a16="http://schemas.microsoft.com/office/drawing/2014/main" xmlns="" id="{3EFF382A-381B-4D4B-AC77-7B4934C43FE7}"/>
              </a:ext>
            </a:extLst>
          </p:cNvPr>
          <p:cNvSpPr txBox="1"/>
          <p:nvPr/>
        </p:nvSpPr>
        <p:spPr>
          <a:xfrm>
            <a:off x="11196682" y="346990"/>
            <a:ext cx="749895" cy="369332"/>
          </a:xfrm>
          <a:prstGeom prst="rect">
            <a:avLst/>
          </a:prstGeom>
          <a:noFill/>
        </p:spPr>
        <p:txBody>
          <a:bodyPr wrap="square" rtlCol="0">
            <a:spAutoFit/>
          </a:bodyPr>
          <a:lstStyle/>
          <a:p>
            <a:r>
              <a:rPr kumimoji="1" lang="en-US" altLang="ja-JP" dirty="0"/>
              <a:t>14/33</a:t>
            </a:r>
            <a:endParaRPr kumimoji="1" lang="ja-JP" altLang="en-US"/>
          </a:p>
        </p:txBody>
      </p:sp>
    </p:spTree>
    <p:extLst>
      <p:ext uri="{BB962C8B-B14F-4D97-AF65-F5344CB8AC3E}">
        <p14:creationId xmlns:p14="http://schemas.microsoft.com/office/powerpoint/2010/main" val="86692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10FAE9C-2AA5-C44B-ABFC-01F678BCE7C2}"/>
              </a:ext>
            </a:extLst>
          </p:cNvPr>
          <p:cNvSpPr>
            <a:spLocks noGrp="1"/>
          </p:cNvSpPr>
          <p:nvPr>
            <p:ph type="title"/>
          </p:nvPr>
        </p:nvSpPr>
        <p:spPr>
          <a:xfrm>
            <a:off x="945075" y="138897"/>
            <a:ext cx="9603275" cy="775504"/>
          </a:xfrm>
        </p:spPr>
        <p:txBody>
          <a:bodyPr>
            <a:normAutofit/>
          </a:bodyPr>
          <a:lstStyle/>
          <a:p>
            <a:r>
              <a:rPr lang="ja-JP" altLang="en-US"/>
              <a:t>銀河団と宇宙線</a:t>
            </a:r>
            <a:r>
              <a:rPr lang="en-US" altLang="ja-JP" dirty="0"/>
              <a:t> (CG as cosmic ray </a:t>
            </a:r>
            <a:r>
              <a:rPr lang="en" altLang="ja-JP" dirty="0"/>
              <a:t>reservoir</a:t>
            </a:r>
            <a:r>
              <a:rPr lang="en-US" altLang="ja-JP" dirty="0"/>
              <a:t>)</a:t>
            </a:r>
            <a:endParaRPr kumimoji="1" lang="ja-JP" altLang="en-US"/>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xmlns="" id="{A93200B1-F5F0-184E-BD7B-E48DBB00DEA8}"/>
                  </a:ext>
                </a:extLst>
              </p:cNvPr>
              <p:cNvSpPr>
                <a:spLocks noGrp="1"/>
              </p:cNvSpPr>
              <p:nvPr>
                <p:ph idx="1"/>
              </p:nvPr>
            </p:nvSpPr>
            <p:spPr>
              <a:xfrm>
                <a:off x="1040078" y="1006368"/>
                <a:ext cx="5289470" cy="428732"/>
              </a:xfrm>
            </p:spPr>
            <p:txBody>
              <a:bodyPr>
                <a:normAutofit/>
              </a:bodyPr>
              <a:lstStyle/>
              <a:p>
                <a:r>
                  <a:rPr lang="ja-JP" altLang="en-US">
                    <a:latin typeface="Hiragino Mincho Pro W3" panose="02020300000000000000" pitchFamily="18" charset="-128"/>
                    <a:ea typeface="Hiragino Mincho Pro W3" panose="02020300000000000000" pitchFamily="18" charset="-128"/>
                  </a:rPr>
                  <a:t>宇宙線スペクトル</a:t>
                </a:r>
                <a:r>
                  <a:rPr lang="en-US" altLang="ja-JP" dirty="0">
                    <a:latin typeface="Hiragino Mincho Pro W3" panose="02020300000000000000" pitchFamily="18" charset="-128"/>
                    <a:ea typeface="Hiragino Mincho Pro W3" panose="02020300000000000000" pitchFamily="18" charset="-128"/>
                  </a:rPr>
                  <a:t> </a:t>
                </a:r>
                <a:r>
                  <a:rPr lang="en-US" altLang="ja-JP" dirty="0"/>
                  <a:t>(</a:t>
                </a:r>
                <a14:m>
                  <m:oMath xmlns:m="http://schemas.openxmlformats.org/officeDocument/2006/math">
                    <m:sSup>
                      <m:sSupPr>
                        <m:ctrlPr>
                          <a:rPr lang="en-US" altLang="ja-JP" i="1" smtClean="0">
                            <a:latin typeface="Cambria Math" panose="02040503050406030204" pitchFamily="18" charset="0"/>
                          </a:rPr>
                        </m:ctrlPr>
                      </m:sSupPr>
                      <m:e>
                        <m:r>
                          <a:rPr lang="en-US" altLang="ja-JP" b="0" i="1" smtClean="0">
                            <a:latin typeface="Cambria Math" panose="02040503050406030204" pitchFamily="18" charset="0"/>
                          </a:rPr>
                          <m:t>10</m:t>
                        </m:r>
                      </m:e>
                      <m:sup>
                        <m:r>
                          <a:rPr lang="en-US" altLang="ja-JP" b="0" i="1" smtClean="0">
                            <a:latin typeface="Cambria Math" panose="02040503050406030204" pitchFamily="18" charset="0"/>
                          </a:rPr>
                          <m:t>10</m:t>
                        </m:r>
                      </m:sup>
                    </m:sSup>
                    <m:r>
                      <a:rPr lang="en-US" altLang="ja-JP" i="1">
                        <a:latin typeface="Cambria Math" panose="02040503050406030204" pitchFamily="18" charset="0"/>
                      </a:rPr>
                      <m:t>~</m:t>
                    </m:r>
                    <m:sSup>
                      <m:sSupPr>
                        <m:ctrlPr>
                          <a:rPr lang="en-US" altLang="ja-JP" i="1">
                            <a:latin typeface="Cambria Math" panose="02040503050406030204" pitchFamily="18" charset="0"/>
                          </a:rPr>
                        </m:ctrlPr>
                      </m:sSupPr>
                      <m:e>
                        <m:r>
                          <a:rPr lang="en-US" altLang="ja-JP" i="1">
                            <a:latin typeface="Cambria Math" panose="02040503050406030204" pitchFamily="18" charset="0"/>
                          </a:rPr>
                          <m:t>10</m:t>
                        </m:r>
                      </m:e>
                      <m:sup>
                        <m:r>
                          <a:rPr lang="en-US" altLang="ja-JP" b="0" i="1" smtClean="0">
                            <a:latin typeface="Cambria Math" panose="02040503050406030204" pitchFamily="18" charset="0"/>
                          </a:rPr>
                          <m:t>20</m:t>
                        </m:r>
                      </m:sup>
                    </m:sSup>
                    <m:r>
                      <a:rPr lang="en-US" altLang="ja-JP" i="1">
                        <a:latin typeface="Cambria Math" panose="02040503050406030204" pitchFamily="18" charset="0"/>
                      </a:rPr>
                      <m:t> </m:t>
                    </m:r>
                    <m:r>
                      <m:rPr>
                        <m:sty m:val="p"/>
                      </m:rPr>
                      <a:rPr lang="en-US" altLang="ja-JP">
                        <a:latin typeface="Cambria Math" panose="02040503050406030204" pitchFamily="18" charset="0"/>
                      </a:rPr>
                      <m:t>eV</m:t>
                    </m:r>
                  </m:oMath>
                </a14:m>
                <a:r>
                  <a:rPr lang="en-US" altLang="ja-JP" dirty="0"/>
                  <a:t>)</a:t>
                </a:r>
                <a:endParaRPr kumimoji="1" lang="ja-JP" altLang="en-US">
                  <a:latin typeface="Hiragino Mincho Pro W3" panose="02020300000000000000" pitchFamily="18" charset="-128"/>
                  <a:ea typeface="Hiragino Mincho Pro W3" panose="02020300000000000000" pitchFamily="18" charset="-128"/>
                </a:endParaRPr>
              </a:p>
            </p:txBody>
          </p:sp>
        </mc:Choice>
        <mc:Fallback xmlns="">
          <p:sp>
            <p:nvSpPr>
              <p:cNvPr id="3" name="コンテンツ プレースホルダー 2">
                <a:extLst>
                  <a:ext uri="{FF2B5EF4-FFF2-40B4-BE49-F238E27FC236}">
                    <a16:creationId xmlns:a16="http://schemas.microsoft.com/office/drawing/2014/main" id="{A93200B1-F5F0-184E-BD7B-E48DBB00DEA8}"/>
                  </a:ext>
                </a:extLst>
              </p:cNvPr>
              <p:cNvSpPr>
                <a:spLocks noGrp="1" noRot="1" noChangeAspect="1" noMove="1" noResize="1" noEditPoints="1" noAdjustHandles="1" noChangeArrowheads="1" noChangeShapeType="1" noTextEdit="1"/>
              </p:cNvSpPr>
              <p:nvPr>
                <p:ph idx="1"/>
              </p:nvPr>
            </p:nvSpPr>
            <p:spPr>
              <a:xfrm>
                <a:off x="1040078" y="1006368"/>
                <a:ext cx="5289470" cy="428732"/>
              </a:xfrm>
              <a:blipFill>
                <a:blip r:embed="rId2"/>
                <a:stretch>
                  <a:fillRect l="-719" t="-5714" b="-5714"/>
                </a:stretch>
              </a:blipFill>
            </p:spPr>
            <p:txBody>
              <a:bodyPr/>
              <a:lstStyle/>
              <a:p>
                <a:r>
                  <a:rPr lang="ja-JP" altLang="en-US">
                    <a:noFill/>
                  </a:rPr>
                  <a:t> </a:t>
                </a:r>
              </a:p>
            </p:txBody>
          </p:sp>
        </mc:Fallback>
      </mc:AlternateContent>
      <p:pic>
        <p:nvPicPr>
          <p:cNvPr id="10" name="図 9">
            <a:extLst>
              <a:ext uri="{FF2B5EF4-FFF2-40B4-BE49-F238E27FC236}">
                <a16:creationId xmlns:a16="http://schemas.microsoft.com/office/drawing/2014/main" xmlns="" id="{AC9F41C9-83C9-F746-AF56-E252CADDDA87}"/>
              </a:ext>
            </a:extLst>
          </p:cNvPr>
          <p:cNvPicPr>
            <a:picLocks noChangeAspect="1"/>
          </p:cNvPicPr>
          <p:nvPr/>
        </p:nvPicPr>
        <p:blipFill>
          <a:blip r:embed="rId3"/>
          <a:stretch>
            <a:fillRect/>
          </a:stretch>
        </p:blipFill>
        <p:spPr>
          <a:xfrm>
            <a:off x="0" y="1435100"/>
            <a:ext cx="4762500" cy="5422900"/>
          </a:xfrm>
          <a:prstGeom prst="rect">
            <a:avLst/>
          </a:prstGeom>
        </p:spPr>
      </p:pic>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xmlns="" id="{2E6568BB-7F8D-5248-AFDB-D32526C30A22}"/>
                  </a:ext>
                </a:extLst>
              </p:cNvPr>
              <p:cNvSpPr txBox="1"/>
              <p:nvPr/>
            </p:nvSpPr>
            <p:spPr>
              <a:xfrm>
                <a:off x="5197434" y="1276715"/>
                <a:ext cx="6994566" cy="4519058"/>
              </a:xfrm>
              <a:prstGeom prst="rect">
                <a:avLst/>
              </a:prstGeom>
              <a:noFill/>
            </p:spPr>
            <p:txBody>
              <a:bodyPr wrap="square" lIns="0" tIns="0" rIns="0" bIns="0" rtlCol="0">
                <a:spAutoFit/>
              </a:bodyPr>
              <a:lstStyle/>
              <a:p>
                <a:pPr marL="285750" indent="-285750">
                  <a:lnSpc>
                    <a:spcPct val="150000"/>
                  </a:lnSpc>
                  <a:buFont typeface="Wingdings" pitchFamily="2" charset="2"/>
                  <a:buChar char="u"/>
                </a:pPr>
                <a:r>
                  <a:rPr kumimoji="1" lang="ja-JP" altLang="en-US">
                    <a:latin typeface="Hiragino Mincho Pro W3" panose="02020300000000000000" pitchFamily="18" charset="-128"/>
                    <a:ea typeface="Hiragino Mincho Pro W3" panose="02020300000000000000" pitchFamily="18" charset="-128"/>
                  </a:rPr>
                  <a:t>宇宙線陽子の起源</a:t>
                </a:r>
                <a:endParaRPr kumimoji="1" lang="en-US" altLang="ja-JP" dirty="0">
                  <a:latin typeface="Hiragino Mincho Pro W3" panose="02020300000000000000" pitchFamily="18" charset="-128"/>
                  <a:ea typeface="Hiragino Mincho Pro W3" panose="02020300000000000000" pitchFamily="18" charset="-128"/>
                </a:endParaRPr>
              </a:p>
              <a:p>
                <a:pPr>
                  <a:lnSpc>
                    <a:spcPct val="150000"/>
                  </a:lnSpc>
                </a:pPr>
                <a:r>
                  <a:rPr kumimoji="1" lang="ja-JP" altLang="en-US">
                    <a:latin typeface="Hiragino Mincho Pro W3" panose="02020300000000000000" pitchFamily="18" charset="-128"/>
                    <a:ea typeface="Hiragino Mincho Pro W3" panose="02020300000000000000" pitchFamily="18" charset="-128"/>
                  </a:rPr>
                  <a:t>スペクトルのベキが変わる箇所を</a:t>
                </a:r>
                <a:r>
                  <a:rPr kumimoji="1" lang="en-US" altLang="ja-JP" dirty="0">
                    <a:latin typeface="Hiragino Mincho Pro W3" panose="02020300000000000000" pitchFamily="18" charset="-128"/>
                    <a:ea typeface="Hiragino Mincho Pro W3" panose="02020300000000000000" pitchFamily="18" charset="-128"/>
                  </a:rPr>
                  <a:t>knee, ankle</a:t>
                </a:r>
                <a:r>
                  <a:rPr kumimoji="1" lang="ja-JP" altLang="en-US">
                    <a:latin typeface="Hiragino Mincho Pro W3" panose="02020300000000000000" pitchFamily="18" charset="-128"/>
                    <a:ea typeface="Hiragino Mincho Pro W3" panose="02020300000000000000" pitchFamily="18" charset="-128"/>
                  </a:rPr>
                  <a:t>などと呼ぶことがある</a:t>
                </a:r>
                <a:endParaRPr kumimoji="1" lang="en-US" altLang="ja-JP" dirty="0">
                  <a:latin typeface="Hiragino Mincho Pro W3" panose="02020300000000000000" pitchFamily="18" charset="-128"/>
                  <a:ea typeface="Hiragino Mincho Pro W3" panose="02020300000000000000" pitchFamily="18" charset="-128"/>
                </a:endParaRPr>
              </a:p>
              <a:p>
                <a:pPr marL="285750" indent="-285750">
                  <a:lnSpc>
                    <a:spcPct val="150000"/>
                  </a:lnSpc>
                  <a:buFont typeface="Arial" panose="020B0604020202020204" pitchFamily="34" charset="0"/>
                  <a:buChar char="•"/>
                </a:pPr>
                <a:r>
                  <a:rPr kumimoji="1" lang="en-US" altLang="ja-JP" dirty="0">
                    <a:latin typeface="Hiragino Mincho Pro W3" panose="02020300000000000000" pitchFamily="18" charset="-128"/>
                    <a:ea typeface="Hiragino Mincho Pro W3" panose="02020300000000000000" pitchFamily="18" charset="-128"/>
                  </a:rPr>
                  <a:t>Knee (</a:t>
                </a:r>
                <a14:m>
                  <m:oMath xmlns:m="http://schemas.openxmlformats.org/officeDocument/2006/math">
                    <m:r>
                      <a:rPr kumimoji="1" lang="en-US" altLang="ja-JP" b="0" i="1" smtClean="0">
                        <a:latin typeface="Cambria Math" panose="02040503050406030204" pitchFamily="18" charset="0"/>
                      </a:rPr>
                      <m:t>~</m:t>
                    </m:r>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10</m:t>
                        </m:r>
                      </m:e>
                      <m:sup>
                        <m:r>
                          <a:rPr kumimoji="1" lang="en-US" altLang="ja-JP" b="0" i="1" smtClean="0">
                            <a:latin typeface="Cambria Math" panose="02040503050406030204" pitchFamily="18" charset="0"/>
                          </a:rPr>
                          <m:t>15.5</m:t>
                        </m:r>
                      </m:sup>
                    </m:sSup>
                    <m:r>
                      <a:rPr kumimoji="1" lang="en-US" altLang="ja-JP" b="0" i="1" smtClean="0">
                        <a:latin typeface="Cambria Math" panose="02040503050406030204" pitchFamily="18" charset="0"/>
                      </a:rPr>
                      <m:t> </m:t>
                    </m:r>
                    <m:r>
                      <m:rPr>
                        <m:sty m:val="p"/>
                      </m:rPr>
                      <a:rPr kumimoji="1" lang="en-US" altLang="ja-JP" b="0" i="0" smtClean="0">
                        <a:latin typeface="Cambria Math" panose="02040503050406030204" pitchFamily="18" charset="0"/>
                      </a:rPr>
                      <m:t>eV</m:t>
                    </m:r>
                  </m:oMath>
                </a14:m>
                <a:r>
                  <a:rPr kumimoji="1" lang="en-US" altLang="ja-JP" dirty="0">
                    <a:latin typeface="Hiragino Mincho Pro W3" panose="02020300000000000000" pitchFamily="18" charset="-128"/>
                    <a:ea typeface="Hiragino Mincho Pro W3" panose="02020300000000000000" pitchFamily="18" charset="-128"/>
                  </a:rPr>
                  <a:t>)</a:t>
                </a:r>
                <a:r>
                  <a:rPr kumimoji="1" lang="ja-JP" altLang="en-US">
                    <a:latin typeface="Hiragino Mincho Pro W3" panose="02020300000000000000" pitchFamily="18" charset="-128"/>
                    <a:ea typeface="Hiragino Mincho Pro W3" panose="02020300000000000000" pitchFamily="18" charset="-128"/>
                  </a:rPr>
                  <a:t>まで</a:t>
                </a:r>
                <a:endParaRPr kumimoji="1" lang="en-US" altLang="ja-JP" dirty="0">
                  <a:latin typeface="Hiragino Mincho Pro W3" panose="02020300000000000000" pitchFamily="18" charset="-128"/>
                  <a:ea typeface="Hiragino Mincho Pro W3" panose="02020300000000000000" pitchFamily="18" charset="-128"/>
                </a:endParaRPr>
              </a:p>
              <a:p>
                <a:pPr>
                  <a:lnSpc>
                    <a:spcPct val="150000"/>
                  </a:lnSpc>
                </a:pPr>
                <a:r>
                  <a:rPr kumimoji="1" lang="en-US" altLang="ja-JP" dirty="0">
                    <a:latin typeface="Hiragino Mincho Pro W3" panose="02020300000000000000" pitchFamily="18" charset="-128"/>
                    <a:ea typeface="Hiragino Mincho Pro W3" panose="02020300000000000000" pitchFamily="18" charset="-128"/>
                  </a:rPr>
                  <a:t>	</a:t>
                </a:r>
                <a:r>
                  <a:rPr kumimoji="1" lang="ja-JP" altLang="en-US">
                    <a:latin typeface="Hiragino Mincho Pro W3" panose="02020300000000000000" pitchFamily="18" charset="-128"/>
                    <a:ea typeface="Hiragino Mincho Pro W3" panose="02020300000000000000" pitchFamily="18" charset="-128"/>
                  </a:rPr>
                  <a:t>銀河系内の超新星残骸</a:t>
                </a:r>
                <a:r>
                  <a:rPr kumimoji="1" lang="en-US" altLang="ja-JP" dirty="0">
                    <a:latin typeface="Hiragino Mincho Pro W3" panose="02020300000000000000" pitchFamily="18" charset="-128"/>
                    <a:ea typeface="Hiragino Mincho Pro W3" panose="02020300000000000000" pitchFamily="18" charset="-128"/>
                  </a:rPr>
                  <a:t>(SNR)</a:t>
                </a:r>
                <a:r>
                  <a:rPr kumimoji="1" lang="ja-JP" altLang="en-US">
                    <a:latin typeface="Hiragino Mincho Pro W3" panose="02020300000000000000" pitchFamily="18" charset="-128"/>
                    <a:ea typeface="Hiragino Mincho Pro W3" panose="02020300000000000000" pitchFamily="18" charset="-128"/>
                  </a:rPr>
                  <a:t>起源と考えられている</a:t>
                </a:r>
                <a:endParaRPr kumimoji="1" lang="en-US" altLang="ja-JP" dirty="0">
                  <a:latin typeface="Hiragino Mincho Pro W3" panose="02020300000000000000" pitchFamily="18" charset="-128"/>
                  <a:ea typeface="Hiragino Mincho Pro W3" panose="02020300000000000000" pitchFamily="18" charset="-128"/>
                </a:endParaRPr>
              </a:p>
              <a:p>
                <a:pPr marL="285750" indent="-285750">
                  <a:lnSpc>
                    <a:spcPct val="150000"/>
                  </a:lnSpc>
                  <a:buFont typeface="Arial" panose="020B0604020202020204" pitchFamily="34" charset="0"/>
                  <a:buChar char="•"/>
                </a:pPr>
                <a:r>
                  <a:rPr kumimoji="1" lang="en-US" altLang="ja-JP" dirty="0">
                    <a:latin typeface="Hiragino Mincho Pro W3" panose="02020300000000000000" pitchFamily="18" charset="-128"/>
                    <a:ea typeface="Hiragino Mincho Pro W3" panose="02020300000000000000" pitchFamily="18" charset="-128"/>
                  </a:rPr>
                  <a:t>Ankle (</a:t>
                </a:r>
                <a14:m>
                  <m:oMath xmlns:m="http://schemas.openxmlformats.org/officeDocument/2006/math">
                    <m:r>
                      <a:rPr kumimoji="1" lang="en-US" altLang="ja-JP" i="1">
                        <a:latin typeface="Cambria Math" panose="02040503050406030204" pitchFamily="18" charset="0"/>
                      </a:rPr>
                      <m:t>~</m:t>
                    </m:r>
                    <m:sSup>
                      <m:sSupPr>
                        <m:ctrlPr>
                          <a:rPr kumimoji="1" lang="en-US" altLang="ja-JP" i="1">
                            <a:latin typeface="Cambria Math" panose="02040503050406030204" pitchFamily="18" charset="0"/>
                          </a:rPr>
                        </m:ctrlPr>
                      </m:sSupPr>
                      <m:e>
                        <m:r>
                          <a:rPr kumimoji="1" lang="en-US" altLang="ja-JP" i="1">
                            <a:latin typeface="Cambria Math" panose="02040503050406030204" pitchFamily="18" charset="0"/>
                          </a:rPr>
                          <m:t>10</m:t>
                        </m:r>
                      </m:e>
                      <m:sup>
                        <m:r>
                          <a:rPr kumimoji="1" lang="en-US" altLang="ja-JP" i="1">
                            <a:latin typeface="Cambria Math" panose="02040503050406030204" pitchFamily="18" charset="0"/>
                          </a:rPr>
                          <m:t>15.5</m:t>
                        </m:r>
                      </m:sup>
                    </m:sSup>
                    <m:r>
                      <a:rPr kumimoji="1" lang="en-US" altLang="ja-JP" i="1">
                        <a:latin typeface="Cambria Math" panose="02040503050406030204" pitchFamily="18" charset="0"/>
                      </a:rPr>
                      <m:t> </m:t>
                    </m:r>
                    <m:r>
                      <m:rPr>
                        <m:sty m:val="p"/>
                      </m:rPr>
                      <a:rPr kumimoji="1" lang="en-US" altLang="ja-JP">
                        <a:latin typeface="Cambria Math" panose="02040503050406030204" pitchFamily="18" charset="0"/>
                      </a:rPr>
                      <m:t>eV</m:t>
                    </m:r>
                  </m:oMath>
                </a14:m>
                <a:r>
                  <a:rPr kumimoji="1" lang="en-US" altLang="ja-JP" dirty="0">
                    <a:latin typeface="Hiragino Mincho Pro W3" panose="02020300000000000000" pitchFamily="18" charset="-128"/>
                    <a:ea typeface="Hiragino Mincho Pro W3" panose="02020300000000000000" pitchFamily="18" charset="-128"/>
                  </a:rPr>
                  <a:t>)</a:t>
                </a:r>
                <a:r>
                  <a:rPr kumimoji="1" lang="ja-JP" altLang="en-US">
                    <a:latin typeface="Hiragino Mincho Pro W3" panose="02020300000000000000" pitchFamily="18" charset="-128"/>
                    <a:ea typeface="Hiragino Mincho Pro W3" panose="02020300000000000000" pitchFamily="18" charset="-128"/>
                  </a:rPr>
                  <a:t>まで</a:t>
                </a:r>
                <a:endParaRPr kumimoji="1" lang="en-US" altLang="ja-JP" dirty="0">
                  <a:latin typeface="Hiragino Mincho Pro W3" panose="02020300000000000000" pitchFamily="18" charset="-128"/>
                  <a:ea typeface="Hiragino Mincho Pro W3" panose="02020300000000000000" pitchFamily="18" charset="-128"/>
                </a:endParaRPr>
              </a:p>
              <a:p>
                <a:pPr>
                  <a:lnSpc>
                    <a:spcPct val="150000"/>
                  </a:lnSpc>
                </a:pPr>
                <a:r>
                  <a:rPr kumimoji="1" lang="ja-JP" altLang="en-US">
                    <a:latin typeface="Hiragino Mincho Pro W3" panose="02020300000000000000" pitchFamily="18" charset="-128"/>
                    <a:ea typeface="Hiragino Mincho Pro W3" panose="02020300000000000000" pitchFamily="18" charset="-128"/>
                  </a:rPr>
                  <a:t>　　　　　　　系内起源</a:t>
                </a:r>
                <a:r>
                  <a:rPr kumimoji="1" lang="en-US" altLang="ja-JP" dirty="0">
                    <a:latin typeface="Hiragino Mincho Pro W3" panose="02020300000000000000" pitchFamily="18" charset="-128"/>
                    <a:ea typeface="Hiragino Mincho Pro W3" panose="02020300000000000000" pitchFamily="18" charset="-128"/>
                  </a:rPr>
                  <a:t>? or </a:t>
                </a:r>
                <a:r>
                  <a:rPr kumimoji="1" lang="ja-JP" altLang="en-US">
                    <a:latin typeface="Hiragino Mincho Pro W3" panose="02020300000000000000" pitchFamily="18" charset="-128"/>
                    <a:ea typeface="Hiragino Mincho Pro W3" panose="02020300000000000000" pitchFamily="18" charset="-128"/>
                  </a:rPr>
                  <a:t>系外起源</a:t>
                </a:r>
                <a:r>
                  <a:rPr kumimoji="1" lang="en-US" altLang="ja-JP" dirty="0">
                    <a:latin typeface="Hiragino Mincho Pro W3" panose="02020300000000000000" pitchFamily="18" charset="-128"/>
                    <a:ea typeface="Hiragino Mincho Pro W3" panose="02020300000000000000" pitchFamily="18" charset="-128"/>
                  </a:rPr>
                  <a:t>? </a:t>
                </a:r>
              </a:p>
              <a:p>
                <a:pPr>
                  <a:lnSpc>
                    <a:spcPct val="150000"/>
                  </a:lnSpc>
                </a:pPr>
                <a:r>
                  <a:rPr kumimoji="1" lang="en-US" altLang="ja-JP" dirty="0">
                    <a:latin typeface="Hiragino Mincho Pro W3" panose="02020300000000000000" pitchFamily="18" charset="-128"/>
                    <a:ea typeface="Hiragino Mincho Pro W3" panose="02020300000000000000" pitchFamily="18" charset="-128"/>
                  </a:rPr>
                  <a:t> SNR</a:t>
                </a:r>
                <a:r>
                  <a:rPr kumimoji="1" lang="ja-JP" altLang="en-US">
                    <a:latin typeface="Hiragino Mincho Pro W3" panose="02020300000000000000" pitchFamily="18" charset="-128"/>
                    <a:ea typeface="Hiragino Mincho Pro W3" panose="02020300000000000000" pitchFamily="18" charset="-128"/>
                  </a:rPr>
                  <a:t>、活動銀河核</a:t>
                </a:r>
                <a:r>
                  <a:rPr kumimoji="1" lang="en-US" altLang="ja-JP" dirty="0">
                    <a:latin typeface="Hiragino Mincho Pro W3" panose="02020300000000000000" pitchFamily="18" charset="-128"/>
                    <a:ea typeface="Hiragino Mincho Pro W3" panose="02020300000000000000" pitchFamily="18" charset="-128"/>
                  </a:rPr>
                  <a:t>(AGN) </a:t>
                </a:r>
                <a:r>
                  <a:rPr kumimoji="1" lang="ja-JP" altLang="en-US">
                    <a:latin typeface="Hiragino Mincho Pro W3" panose="02020300000000000000" pitchFamily="18" charset="-128"/>
                    <a:ea typeface="Hiragino Mincho Pro W3" panose="02020300000000000000" pitchFamily="18" charset="-128"/>
                  </a:rPr>
                  <a:t>、</a:t>
                </a:r>
                <a:r>
                  <a:rPr kumimoji="1" lang="en-US" altLang="ja-JP" dirty="0">
                    <a:latin typeface="Hiragino Mincho Pro W3" panose="02020300000000000000" pitchFamily="18" charset="-128"/>
                    <a:ea typeface="Hiragino Mincho Pro W3" panose="02020300000000000000" pitchFamily="18" charset="-128"/>
                  </a:rPr>
                  <a:t>hypernova</a:t>
                </a:r>
                <a:r>
                  <a:rPr kumimoji="1" lang="ja-JP" altLang="en-US">
                    <a:latin typeface="Hiragino Mincho Pro W3" panose="02020300000000000000" pitchFamily="18" charset="-128"/>
                    <a:ea typeface="Hiragino Mincho Pro W3" panose="02020300000000000000" pitchFamily="18" charset="-128"/>
                  </a:rPr>
                  <a:t>、マグネター、</a:t>
                </a:r>
                <a:r>
                  <a:rPr kumimoji="1" lang="en-US" altLang="ja-JP" dirty="0" err="1">
                    <a:latin typeface="Hiragino Mincho Pro W3" panose="02020300000000000000" pitchFamily="18" charset="-128"/>
                    <a:ea typeface="Hiragino Mincho Pro W3" panose="02020300000000000000" pitchFamily="18" charset="-128"/>
                  </a:rPr>
                  <a:t>etc</a:t>
                </a:r>
                <a:r>
                  <a:rPr kumimoji="1" lang="en-US" altLang="ja-JP" dirty="0">
                    <a:latin typeface="Hiragino Mincho Pro W3" panose="02020300000000000000" pitchFamily="18" charset="-128"/>
                    <a:ea typeface="Hiragino Mincho Pro W3" panose="02020300000000000000" pitchFamily="18" charset="-128"/>
                  </a:rPr>
                  <a:t>…</a:t>
                </a:r>
              </a:p>
              <a:p>
                <a:pPr marL="285750" indent="-285750">
                  <a:lnSpc>
                    <a:spcPct val="150000"/>
                  </a:lnSpc>
                  <a:buFont typeface="Arial" panose="020B0604020202020204" pitchFamily="34" charset="0"/>
                  <a:buChar char="•"/>
                </a:pPr>
                <a:r>
                  <a:rPr kumimoji="1" lang="en-US" altLang="ja-JP" dirty="0">
                    <a:latin typeface="Hiragino Mincho Pro W3" panose="02020300000000000000" pitchFamily="18" charset="-128"/>
                    <a:ea typeface="Hiragino Mincho Pro W3" panose="02020300000000000000" pitchFamily="18" charset="-128"/>
                  </a:rPr>
                  <a:t>Ankle</a:t>
                </a:r>
                <a:r>
                  <a:rPr kumimoji="1" lang="ja-JP" altLang="en-US">
                    <a:latin typeface="Hiragino Mincho Pro W3" panose="02020300000000000000" pitchFamily="18" charset="-128"/>
                    <a:ea typeface="Hiragino Mincho Pro W3" panose="02020300000000000000" pitchFamily="18" charset="-128"/>
                  </a:rPr>
                  <a:t>より高エネルギー</a:t>
                </a:r>
                <a:endParaRPr kumimoji="1" lang="en-US" altLang="ja-JP" dirty="0">
                  <a:latin typeface="Hiragino Mincho Pro W3" panose="02020300000000000000" pitchFamily="18" charset="-128"/>
                  <a:ea typeface="Hiragino Mincho Pro W3" panose="02020300000000000000" pitchFamily="18" charset="-128"/>
                </a:endParaRPr>
              </a:p>
              <a:p>
                <a:pPr>
                  <a:lnSpc>
                    <a:spcPct val="150000"/>
                  </a:lnSpc>
                </a:pPr>
                <a:r>
                  <a:rPr kumimoji="1" lang="en-US" altLang="ja-JP" dirty="0">
                    <a:latin typeface="Hiragino Mincho Pro W3" panose="02020300000000000000" pitchFamily="18" charset="-128"/>
                    <a:ea typeface="Hiragino Mincho Pro W3" panose="02020300000000000000" pitchFamily="18" charset="-128"/>
                  </a:rPr>
                  <a:t>           (Ultra High Energy Cosmic Ray:  UHECR )</a:t>
                </a:r>
              </a:p>
              <a:p>
                <a:pPr>
                  <a:lnSpc>
                    <a:spcPct val="150000"/>
                  </a:lnSpc>
                </a:pPr>
                <a:r>
                  <a:rPr kumimoji="1" lang="ja-JP" altLang="en-US">
                    <a:latin typeface="Hiragino Mincho Pro W3" panose="02020300000000000000" pitchFamily="18" charset="-128"/>
                    <a:ea typeface="Hiragino Mincho Pro W3" panose="02020300000000000000" pitchFamily="18" charset="-128"/>
                  </a:rPr>
                  <a:t>　　　　　　　　　系外起源とされる。</a:t>
                </a:r>
                <a:endParaRPr kumimoji="1" lang="en-US" altLang="ja-JP" dirty="0">
                  <a:latin typeface="Hiragino Mincho Pro W3" panose="02020300000000000000" pitchFamily="18" charset="-128"/>
                  <a:ea typeface="Hiragino Mincho Pro W3" panose="02020300000000000000" pitchFamily="18" charset="-128"/>
                </a:endParaRPr>
              </a:p>
              <a:p>
                <a:pPr>
                  <a:lnSpc>
                    <a:spcPct val="150000"/>
                  </a:lnSpc>
                </a:pPr>
                <a:r>
                  <a:rPr kumimoji="1" lang="ja-JP" altLang="en-US">
                    <a:latin typeface="Hiragino Mincho Pro W3" panose="02020300000000000000" pitchFamily="18" charset="-128"/>
                    <a:ea typeface="Hiragino Mincho Pro W3" panose="02020300000000000000" pitchFamily="18" charset="-128"/>
                  </a:rPr>
                  <a:t>銀河団、</a:t>
                </a:r>
                <a:r>
                  <a:rPr kumimoji="1" lang="en-US" altLang="ja-JP" dirty="0">
                    <a:latin typeface="Hiragino Mincho Pro W3" panose="02020300000000000000" pitchFamily="18" charset="-128"/>
                    <a:ea typeface="Hiragino Mincho Pro W3" panose="02020300000000000000" pitchFamily="18" charset="-128"/>
                  </a:rPr>
                  <a:t>star forming galaxy</a:t>
                </a:r>
                <a:r>
                  <a:rPr kumimoji="1" lang="ja-JP" altLang="en-US">
                    <a:latin typeface="Hiragino Mincho Pro W3" panose="02020300000000000000" pitchFamily="18" charset="-128"/>
                    <a:ea typeface="Hiragino Mincho Pro W3" panose="02020300000000000000" pitchFamily="18" charset="-128"/>
                  </a:rPr>
                  <a:t>、</a:t>
                </a:r>
                <a:r>
                  <a:rPr kumimoji="1" lang="en-US" altLang="ja-JP" dirty="0">
                    <a:latin typeface="Hiragino Mincho Pro W3" panose="02020300000000000000" pitchFamily="18" charset="-128"/>
                    <a:ea typeface="Hiragino Mincho Pro W3" panose="02020300000000000000" pitchFamily="18" charset="-128"/>
                  </a:rPr>
                  <a:t>GRB</a:t>
                </a:r>
                <a:r>
                  <a:rPr kumimoji="1" lang="ja-JP" altLang="en-US">
                    <a:latin typeface="Hiragino Mincho Pro W3" panose="02020300000000000000" pitchFamily="18" charset="-128"/>
                    <a:ea typeface="Hiragino Mincho Pro W3" panose="02020300000000000000" pitchFamily="18" charset="-128"/>
                  </a:rPr>
                  <a:t>、</a:t>
                </a:r>
                <a:r>
                  <a:rPr kumimoji="1" lang="en-US" altLang="ja-JP" dirty="0">
                    <a:latin typeface="Hiragino Mincho Pro W3" panose="02020300000000000000" pitchFamily="18" charset="-128"/>
                    <a:ea typeface="Hiragino Mincho Pro W3" panose="02020300000000000000" pitchFamily="18" charset="-128"/>
                  </a:rPr>
                  <a:t>AGN</a:t>
                </a:r>
                <a:r>
                  <a:rPr kumimoji="1" lang="ja-JP" altLang="en-US">
                    <a:latin typeface="Hiragino Mincho Pro W3" panose="02020300000000000000" pitchFamily="18" charset="-128"/>
                    <a:ea typeface="Hiragino Mincho Pro W3" panose="02020300000000000000" pitchFamily="18" charset="-128"/>
                  </a:rPr>
                  <a:t>、マグネター、</a:t>
                </a:r>
                <a:r>
                  <a:rPr kumimoji="1" lang="en-US" altLang="ja-JP" dirty="0">
                    <a:latin typeface="Hiragino Mincho Pro W3" panose="02020300000000000000" pitchFamily="18" charset="-128"/>
                    <a:ea typeface="Hiragino Mincho Pro W3" panose="02020300000000000000" pitchFamily="18" charset="-128"/>
                  </a:rPr>
                  <a:t> </a:t>
                </a:r>
                <a:r>
                  <a:rPr kumimoji="1" lang="en-US" altLang="ja-JP" dirty="0" err="1">
                    <a:latin typeface="Hiragino Mincho Pro W3" panose="02020300000000000000" pitchFamily="18" charset="-128"/>
                    <a:ea typeface="Hiragino Mincho Pro W3" panose="02020300000000000000" pitchFamily="18" charset="-128"/>
                  </a:rPr>
                  <a:t>etc</a:t>
                </a:r>
                <a:r>
                  <a:rPr kumimoji="1" lang="en-US" altLang="ja-JP" dirty="0">
                    <a:latin typeface="Hiragino Mincho Pro W3" panose="02020300000000000000" pitchFamily="18" charset="-128"/>
                    <a:ea typeface="Hiragino Mincho Pro W3" panose="02020300000000000000" pitchFamily="18" charset="-128"/>
                  </a:rPr>
                  <a:t>…</a:t>
                </a:r>
              </a:p>
            </p:txBody>
          </p:sp>
        </mc:Choice>
        <mc:Fallback xmlns="">
          <p:sp>
            <p:nvSpPr>
              <p:cNvPr id="11" name="テキスト ボックス 10">
                <a:extLst>
                  <a:ext uri="{FF2B5EF4-FFF2-40B4-BE49-F238E27FC236}">
                    <a16:creationId xmlns:a16="http://schemas.microsoft.com/office/drawing/2014/main" id="{2E6568BB-7F8D-5248-AFDB-D32526C30A22}"/>
                  </a:ext>
                </a:extLst>
              </p:cNvPr>
              <p:cNvSpPr txBox="1">
                <a:spLocks noRot="1" noChangeAspect="1" noMove="1" noResize="1" noEditPoints="1" noAdjustHandles="1" noChangeArrowheads="1" noChangeShapeType="1" noTextEdit="1"/>
              </p:cNvSpPr>
              <p:nvPr/>
            </p:nvSpPr>
            <p:spPr>
              <a:xfrm>
                <a:off x="5197434" y="1276715"/>
                <a:ext cx="6994566" cy="4519058"/>
              </a:xfrm>
              <a:prstGeom prst="rect">
                <a:avLst/>
              </a:prstGeom>
              <a:blipFill>
                <a:blip r:embed="rId4"/>
                <a:stretch>
                  <a:fillRect l="-1993" r="-1449" b="-1966"/>
                </a:stretch>
              </a:blipFill>
            </p:spPr>
            <p:txBody>
              <a:bodyPr/>
              <a:lstStyle/>
              <a:p>
                <a:r>
                  <a:rPr lang="ja-JP" altLang="en-US">
                    <a:noFill/>
                  </a:rPr>
                  <a:t> </a:t>
                </a:r>
              </a:p>
            </p:txBody>
          </p:sp>
        </mc:Fallback>
      </mc:AlternateContent>
      <p:sp>
        <p:nvSpPr>
          <p:cNvPr id="12" name="テキスト ボックス 11">
            <a:extLst>
              <a:ext uri="{FF2B5EF4-FFF2-40B4-BE49-F238E27FC236}">
                <a16:creationId xmlns:a16="http://schemas.microsoft.com/office/drawing/2014/main" xmlns="" id="{391929E5-6156-4E4C-AD73-22970491A021}"/>
              </a:ext>
            </a:extLst>
          </p:cNvPr>
          <p:cNvSpPr txBox="1"/>
          <p:nvPr/>
        </p:nvSpPr>
        <p:spPr>
          <a:xfrm>
            <a:off x="4976256" y="5795773"/>
            <a:ext cx="6400800" cy="923330"/>
          </a:xfrm>
          <a:prstGeom prst="rect">
            <a:avLst/>
          </a:prstGeom>
          <a:noFill/>
        </p:spPr>
        <p:txBody>
          <a:bodyPr wrap="square" rtlCol="0">
            <a:spAutoFit/>
          </a:bodyPr>
          <a:lstStyle/>
          <a:p>
            <a:pPr marL="285750" indent="-285750">
              <a:buFont typeface="Wingdings" pitchFamily="2" charset="2"/>
              <a:buChar char="u"/>
            </a:pPr>
            <a:r>
              <a:rPr kumimoji="1" lang="ja-JP" altLang="en-US">
                <a:latin typeface="Hiragino Mincho Pro W3" panose="02020300000000000000" pitchFamily="18" charset="-128"/>
                <a:ea typeface="Hiragino Mincho Pro W3" panose="02020300000000000000" pitchFamily="18" charset="-128"/>
              </a:rPr>
              <a:t>宇宙線の加速機構</a:t>
            </a:r>
            <a:endParaRPr kumimoji="1" lang="en-US" altLang="ja-JP" dirty="0">
              <a:latin typeface="Hiragino Mincho Pro W3" panose="02020300000000000000" pitchFamily="18" charset="-128"/>
              <a:ea typeface="Hiragino Mincho Pro W3" panose="02020300000000000000" pitchFamily="18" charset="-128"/>
            </a:endParaRPr>
          </a:p>
          <a:p>
            <a:r>
              <a:rPr kumimoji="1" lang="en-US" altLang="ja-JP" dirty="0">
                <a:latin typeface="Hiragino Mincho Pro W3" panose="02020300000000000000" pitchFamily="18" charset="-128"/>
                <a:ea typeface="Hiragino Mincho Pro W3" panose="02020300000000000000" pitchFamily="18" charset="-128"/>
              </a:rPr>
              <a:t>	</a:t>
            </a:r>
            <a:r>
              <a:rPr kumimoji="1" lang="ja-JP" altLang="en-US">
                <a:latin typeface="Hiragino Mincho Pro W3" panose="02020300000000000000" pitchFamily="18" charset="-128"/>
                <a:ea typeface="Hiragino Mincho Pro W3" panose="02020300000000000000" pitchFamily="18" charset="-128"/>
              </a:rPr>
              <a:t>べき乗スペクトルを作り出すもの</a:t>
            </a:r>
            <a:endParaRPr kumimoji="1" lang="en-US" altLang="ja-JP" dirty="0">
              <a:latin typeface="Hiragino Mincho Pro W3" panose="02020300000000000000" pitchFamily="18" charset="-128"/>
              <a:ea typeface="Hiragino Mincho Pro W3" panose="02020300000000000000" pitchFamily="18" charset="-128"/>
            </a:endParaRPr>
          </a:p>
          <a:p>
            <a:r>
              <a:rPr kumimoji="1" lang="en-US" altLang="ja-JP" dirty="0">
                <a:latin typeface="Hiragino Mincho Pro W3" panose="02020300000000000000" pitchFamily="18" charset="-128"/>
                <a:ea typeface="Hiragino Mincho Pro W3" panose="02020300000000000000" pitchFamily="18" charset="-128"/>
              </a:rPr>
              <a:t>	</a:t>
            </a:r>
            <a:r>
              <a:rPr kumimoji="1" lang="ja-JP" altLang="en-US">
                <a:latin typeface="Hiragino Mincho Pro W3" panose="02020300000000000000" pitchFamily="18" charset="-128"/>
                <a:ea typeface="Hiragino Mincho Pro W3" panose="02020300000000000000" pitchFamily="18" charset="-128"/>
              </a:rPr>
              <a:t>→</a:t>
            </a:r>
            <a:r>
              <a:rPr kumimoji="1" lang="en-US" altLang="ja-JP" dirty="0">
                <a:latin typeface="Hiragino Mincho Pro W3" panose="02020300000000000000" pitchFamily="18" charset="-128"/>
                <a:ea typeface="Hiragino Mincho Pro W3" panose="02020300000000000000" pitchFamily="18" charset="-128"/>
              </a:rPr>
              <a:t>   </a:t>
            </a:r>
            <a:r>
              <a:rPr kumimoji="1" lang="en-US" altLang="ja-JP" u="sng" dirty="0">
                <a:latin typeface="Hiragino Mincho Pro W3" panose="02020300000000000000" pitchFamily="18" charset="-128"/>
                <a:ea typeface="Hiragino Mincho Pro W3" panose="02020300000000000000" pitchFamily="18" charset="-128"/>
              </a:rPr>
              <a:t>Fermi</a:t>
            </a:r>
            <a:r>
              <a:rPr kumimoji="1" lang="ja-JP" altLang="en-US" u="sng">
                <a:latin typeface="Hiragino Mincho Pro W3" panose="02020300000000000000" pitchFamily="18" charset="-128"/>
                <a:ea typeface="Hiragino Mincho Pro W3" panose="02020300000000000000" pitchFamily="18" charset="-128"/>
              </a:rPr>
              <a:t>加速</a:t>
            </a:r>
            <a:r>
              <a:rPr kumimoji="1" lang="en-US" altLang="ja-JP" u="sng" dirty="0">
                <a:latin typeface="Hiragino Mincho Pro W3" panose="02020300000000000000" pitchFamily="18" charset="-128"/>
                <a:ea typeface="Hiragino Mincho Pro W3" panose="02020300000000000000" pitchFamily="18" charset="-128"/>
              </a:rPr>
              <a:t> (stochastic </a:t>
            </a:r>
            <a:r>
              <a:rPr kumimoji="1" lang="ja-JP" altLang="en-US" u="sng">
                <a:latin typeface="Hiragino Mincho Pro W3" panose="02020300000000000000" pitchFamily="18" charset="-128"/>
                <a:ea typeface="Hiragino Mincho Pro W3" panose="02020300000000000000" pitchFamily="18" charset="-128"/>
              </a:rPr>
              <a:t>な加速</a:t>
            </a:r>
            <a:r>
              <a:rPr kumimoji="1" lang="en-US" altLang="ja-JP" u="sng" dirty="0">
                <a:latin typeface="Hiragino Mincho Pro W3" panose="02020300000000000000" pitchFamily="18" charset="-128"/>
                <a:ea typeface="Hiragino Mincho Pro W3" panose="02020300000000000000" pitchFamily="18" charset="-128"/>
              </a:rPr>
              <a:t> )</a:t>
            </a:r>
            <a:endParaRPr kumimoji="1" lang="ja-JP" altLang="en-US" u="sng">
              <a:latin typeface="Hiragino Mincho Pro W3" panose="02020300000000000000" pitchFamily="18" charset="-128"/>
              <a:ea typeface="Hiragino Mincho Pro W3" panose="02020300000000000000" pitchFamily="18" charset="-128"/>
            </a:endParaRPr>
          </a:p>
        </p:txBody>
      </p:sp>
      <p:sp>
        <p:nvSpPr>
          <p:cNvPr id="13" name="テキスト ボックス 12">
            <a:extLst>
              <a:ext uri="{FF2B5EF4-FFF2-40B4-BE49-F238E27FC236}">
                <a16:creationId xmlns:a16="http://schemas.microsoft.com/office/drawing/2014/main" xmlns="" id="{815E9B04-937A-F04B-BF6E-28E15B5D1547}"/>
              </a:ext>
            </a:extLst>
          </p:cNvPr>
          <p:cNvSpPr txBox="1"/>
          <p:nvPr/>
        </p:nvSpPr>
        <p:spPr>
          <a:xfrm>
            <a:off x="11196682" y="346990"/>
            <a:ext cx="749895" cy="369332"/>
          </a:xfrm>
          <a:prstGeom prst="rect">
            <a:avLst/>
          </a:prstGeom>
          <a:noFill/>
        </p:spPr>
        <p:txBody>
          <a:bodyPr wrap="square" rtlCol="0">
            <a:spAutoFit/>
          </a:bodyPr>
          <a:lstStyle/>
          <a:p>
            <a:r>
              <a:rPr kumimoji="1" lang="en-US" altLang="ja-JP" dirty="0"/>
              <a:t>15/33</a:t>
            </a:r>
            <a:endParaRPr kumimoji="1" lang="ja-JP" altLang="en-US"/>
          </a:p>
        </p:txBody>
      </p:sp>
    </p:spTree>
    <p:extLst>
      <p:ext uri="{BB962C8B-B14F-4D97-AF65-F5344CB8AC3E}">
        <p14:creationId xmlns:p14="http://schemas.microsoft.com/office/powerpoint/2010/main" val="3278839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10FAE9C-2AA5-C44B-ABFC-01F678BCE7C2}"/>
              </a:ext>
            </a:extLst>
          </p:cNvPr>
          <p:cNvSpPr>
            <a:spLocks noGrp="1"/>
          </p:cNvSpPr>
          <p:nvPr>
            <p:ph type="title"/>
          </p:nvPr>
        </p:nvSpPr>
        <p:spPr>
          <a:xfrm>
            <a:off x="945075" y="138896"/>
            <a:ext cx="9603275" cy="1049235"/>
          </a:xfrm>
        </p:spPr>
        <p:txBody>
          <a:bodyPr>
            <a:normAutofit/>
          </a:bodyPr>
          <a:lstStyle/>
          <a:p>
            <a:r>
              <a:rPr lang="ja-JP" altLang="en-US"/>
              <a:t>銀河団と宇宙線</a:t>
            </a:r>
            <a:r>
              <a:rPr lang="en-US" altLang="ja-JP" dirty="0"/>
              <a:t> (CG as cosmic ray </a:t>
            </a:r>
            <a:r>
              <a:rPr lang="en" altLang="ja-JP" dirty="0"/>
              <a:t>reservoir</a:t>
            </a:r>
            <a:r>
              <a:rPr lang="en-US" altLang="ja-JP" dirty="0"/>
              <a:t>)</a:t>
            </a:r>
            <a:endParaRPr kumimoji="1" lang="ja-JP" altLang="en-US"/>
          </a:p>
        </p:txBody>
      </p:sp>
      <p:sp>
        <p:nvSpPr>
          <p:cNvPr id="3" name="コンテンツ プレースホルダー 2">
            <a:extLst>
              <a:ext uri="{FF2B5EF4-FFF2-40B4-BE49-F238E27FC236}">
                <a16:creationId xmlns:a16="http://schemas.microsoft.com/office/drawing/2014/main" xmlns="" id="{A93200B1-F5F0-184E-BD7B-E48DBB00DEA8}"/>
              </a:ext>
            </a:extLst>
          </p:cNvPr>
          <p:cNvSpPr>
            <a:spLocks noGrp="1"/>
          </p:cNvSpPr>
          <p:nvPr>
            <p:ph idx="1"/>
          </p:nvPr>
        </p:nvSpPr>
        <p:spPr>
          <a:xfrm>
            <a:off x="945075" y="1297244"/>
            <a:ext cx="9802094" cy="428732"/>
          </a:xfrm>
        </p:spPr>
        <p:txBody>
          <a:bodyPr/>
          <a:lstStyle/>
          <a:p>
            <a:r>
              <a:rPr lang="ja-JP" altLang="en-US">
                <a:latin typeface="Hiragino Mincho Pro W3" panose="02020300000000000000" pitchFamily="18" charset="-128"/>
                <a:ea typeface="Hiragino Mincho Pro W3" panose="02020300000000000000" pitchFamily="18" charset="-128"/>
              </a:rPr>
              <a:t>もし銀河団で宇宙線加速が起きていたら、どこまで加速できる？</a:t>
            </a:r>
            <a:endParaRPr kumimoji="1" lang="ja-JP" altLang="en-US">
              <a:latin typeface="Hiragino Mincho Pro W3" panose="02020300000000000000" pitchFamily="18" charset="-128"/>
              <a:ea typeface="Hiragino Mincho Pro W3" panose="02020300000000000000" pitchFamily="18" charset="-128"/>
            </a:endParaRPr>
          </a:p>
        </p:txBody>
      </p:sp>
      <p:pic>
        <p:nvPicPr>
          <p:cNvPr id="5" name="図 4">
            <a:extLst>
              <a:ext uri="{FF2B5EF4-FFF2-40B4-BE49-F238E27FC236}">
                <a16:creationId xmlns:a16="http://schemas.microsoft.com/office/drawing/2014/main" xmlns="" id="{D9984569-E1AC-B04D-8033-3A722B6F5CCB}"/>
              </a:ext>
            </a:extLst>
          </p:cNvPr>
          <p:cNvPicPr>
            <a:picLocks noChangeAspect="1"/>
          </p:cNvPicPr>
          <p:nvPr/>
        </p:nvPicPr>
        <p:blipFill rotWithShape="1">
          <a:blip r:embed="rId3"/>
          <a:srcRect l="19931" t="3604" r="21689" b="13673"/>
          <a:stretch/>
        </p:blipFill>
        <p:spPr>
          <a:xfrm>
            <a:off x="523632" y="1835089"/>
            <a:ext cx="5223080" cy="4712174"/>
          </a:xfrm>
          <a:prstGeom prst="rect">
            <a:avLst/>
          </a:prstGeom>
        </p:spPr>
      </p:pic>
      <p:sp>
        <p:nvSpPr>
          <p:cNvPr id="6" name="テキスト ボックス 5">
            <a:extLst>
              <a:ext uri="{FF2B5EF4-FFF2-40B4-BE49-F238E27FC236}">
                <a16:creationId xmlns:a16="http://schemas.microsoft.com/office/drawing/2014/main" xmlns="" id="{E4540B6B-4A45-C64F-830A-0C8B2F487C49}"/>
              </a:ext>
            </a:extLst>
          </p:cNvPr>
          <p:cNvSpPr txBox="1"/>
          <p:nvPr/>
        </p:nvSpPr>
        <p:spPr>
          <a:xfrm>
            <a:off x="449531" y="6386940"/>
            <a:ext cx="1587294" cy="369332"/>
          </a:xfrm>
          <a:prstGeom prst="rect">
            <a:avLst/>
          </a:prstGeom>
          <a:noFill/>
        </p:spPr>
        <p:txBody>
          <a:bodyPr wrap="none" rtlCol="0">
            <a:spAutoFit/>
          </a:bodyPr>
          <a:lstStyle/>
          <a:p>
            <a:r>
              <a:rPr kumimoji="1" lang="en-US" altLang="ja-JP" dirty="0"/>
              <a:t>[</a:t>
            </a:r>
            <a:r>
              <a:rPr kumimoji="1" lang="en-US" altLang="ja-JP" dirty="0" err="1"/>
              <a:t>Hillas</a:t>
            </a:r>
            <a:r>
              <a:rPr kumimoji="1" lang="en-US" altLang="ja-JP" dirty="0"/>
              <a:t>  (1984)]</a:t>
            </a:r>
            <a:endParaRPr kumimoji="1" lang="ja-JP" altLang="en-US"/>
          </a:p>
        </p:txBody>
      </p:sp>
      <p:sp>
        <p:nvSpPr>
          <p:cNvPr id="7" name="ドーナツ 6">
            <a:extLst>
              <a:ext uri="{FF2B5EF4-FFF2-40B4-BE49-F238E27FC236}">
                <a16:creationId xmlns:a16="http://schemas.microsoft.com/office/drawing/2014/main" xmlns="" id="{A04266BE-C31D-C943-A0F2-FF1764C113EB}"/>
              </a:ext>
            </a:extLst>
          </p:cNvPr>
          <p:cNvSpPr/>
          <p:nvPr/>
        </p:nvSpPr>
        <p:spPr>
          <a:xfrm>
            <a:off x="4395766" y="4825700"/>
            <a:ext cx="925331" cy="794482"/>
          </a:xfrm>
          <a:prstGeom prst="donut">
            <a:avLst>
              <a:gd name="adj" fmla="val 48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xmlns="" id="{05A868C5-37AD-DE4D-877D-3E2A89969B24}"/>
                  </a:ext>
                </a:extLst>
              </p:cNvPr>
              <p:cNvSpPr txBox="1"/>
              <p:nvPr/>
            </p:nvSpPr>
            <p:spPr>
              <a:xfrm>
                <a:off x="5820813" y="1710046"/>
                <a:ext cx="6096000" cy="2874826"/>
              </a:xfrm>
              <a:prstGeom prst="rect">
                <a:avLst/>
              </a:prstGeom>
              <a:noFill/>
            </p:spPr>
            <p:txBody>
              <a:bodyPr wrap="square" rtlCol="0">
                <a:spAutoFit/>
              </a:bodyPr>
              <a:lstStyle/>
              <a:p>
                <a:endParaRPr kumimoji="1" lang="en-US" altLang="ja-JP" sz="2000" dirty="0">
                  <a:latin typeface="Hiragino Mincho Pro W3" panose="02020300000000000000" pitchFamily="18" charset="-128"/>
                  <a:ea typeface="Hiragino Mincho Pro W3" panose="02020300000000000000" pitchFamily="18" charset="-128"/>
                </a:endParaRPr>
              </a:p>
              <a:p>
                <a:pPr marL="285750" indent="-285750">
                  <a:buFont typeface="Arial" panose="020B0604020202020204" pitchFamily="34" charset="0"/>
                  <a:buChar char="•"/>
                </a:pPr>
                <a:r>
                  <a:rPr kumimoji="1" lang="en-US" altLang="ja-JP" sz="2000" dirty="0" err="1">
                    <a:latin typeface="Hiragino Mincho Pro W3" panose="02020300000000000000" pitchFamily="18" charset="-128"/>
                    <a:ea typeface="Hiragino Mincho Pro W3" panose="02020300000000000000" pitchFamily="18" charset="-128"/>
                  </a:rPr>
                  <a:t>Hillas</a:t>
                </a:r>
                <a:r>
                  <a:rPr kumimoji="1" lang="en-US" altLang="ja-JP" sz="2000" dirty="0">
                    <a:latin typeface="Hiragino Mincho Pro W3" panose="02020300000000000000" pitchFamily="18" charset="-128"/>
                    <a:ea typeface="Hiragino Mincho Pro W3" panose="02020300000000000000" pitchFamily="18" charset="-128"/>
                  </a:rPr>
                  <a:t> limit</a:t>
                </a:r>
              </a:p>
              <a:p>
                <a:pPr/>
                <a14:m>
                  <m:oMathPara xmlns:m="http://schemas.openxmlformats.org/officeDocument/2006/math">
                    <m:oMathParaPr>
                      <m:jc m:val="centerGroup"/>
                    </m:oMathParaPr>
                    <m:oMath xmlns:m="http://schemas.openxmlformats.org/officeDocument/2006/math">
                      <m:sSub>
                        <m:sSubPr>
                          <m:ctrlPr>
                            <a:rPr kumimoji="1" lang="en-US" altLang="ja-JP" sz="2000" i="1" smtClean="0">
                              <a:latin typeface="Cambria Math" panose="02040503050406030204" pitchFamily="18" charset="0"/>
                            </a:rPr>
                          </m:ctrlPr>
                        </m:sSubPr>
                        <m:e>
                          <m:r>
                            <a:rPr kumimoji="1" lang="en-US" altLang="ja-JP" sz="2000" b="0" i="1" smtClean="0">
                              <a:latin typeface="Cambria Math" panose="02040503050406030204" pitchFamily="18" charset="0"/>
                            </a:rPr>
                            <m:t>𝐸</m:t>
                          </m:r>
                        </m:e>
                        <m:sub>
                          <m:r>
                            <a:rPr kumimoji="1" lang="en-US" altLang="ja-JP" sz="2000" b="0" i="1" smtClean="0">
                              <a:latin typeface="Cambria Math" panose="02040503050406030204" pitchFamily="18" charset="0"/>
                            </a:rPr>
                            <m:t>𝑚𝑎𝑥</m:t>
                          </m:r>
                        </m:sub>
                      </m:sSub>
                      <m:r>
                        <a:rPr kumimoji="1" lang="en-US" altLang="ja-JP" sz="2000" b="0" i="1" smtClean="0">
                          <a:latin typeface="Cambria Math" panose="02040503050406030204" pitchFamily="18" charset="0"/>
                        </a:rPr>
                        <m:t>~ </m:t>
                      </m:r>
                      <m:r>
                        <a:rPr kumimoji="1" lang="en-US" altLang="ja-JP" sz="2000" b="0" i="1" smtClean="0">
                          <a:latin typeface="Cambria Math" panose="02040503050406030204" pitchFamily="18" charset="0"/>
                        </a:rPr>
                        <m:t>𝑄𝐵𝑅</m:t>
                      </m:r>
                      <m:r>
                        <a:rPr kumimoji="1" lang="en-US" altLang="ja-JP" sz="2000" b="0" i="1" smtClean="0">
                          <a:latin typeface="Cambria Math" panose="02040503050406030204" pitchFamily="18" charset="0"/>
                        </a:rPr>
                        <m:t>=9×</m:t>
                      </m:r>
                      <m:sSup>
                        <m:sSupPr>
                          <m:ctrlPr>
                            <a:rPr kumimoji="1" lang="en-US" altLang="ja-JP" sz="2000" b="0" i="1" smtClean="0">
                              <a:latin typeface="Cambria Math" panose="02040503050406030204" pitchFamily="18" charset="0"/>
                            </a:rPr>
                          </m:ctrlPr>
                        </m:sSupPr>
                        <m:e>
                          <m:r>
                            <a:rPr kumimoji="1" lang="en-US" altLang="ja-JP" sz="2000" b="0" i="1" smtClean="0">
                              <a:latin typeface="Cambria Math" panose="02040503050406030204" pitchFamily="18" charset="0"/>
                            </a:rPr>
                            <m:t>10</m:t>
                          </m:r>
                        </m:e>
                        <m:sup>
                          <m:r>
                            <a:rPr kumimoji="1" lang="en-US" altLang="ja-JP" sz="2000" b="0" i="1" smtClean="0">
                              <a:latin typeface="Cambria Math" panose="02040503050406030204" pitchFamily="18" charset="0"/>
                            </a:rPr>
                            <m:t>20</m:t>
                          </m:r>
                        </m:sup>
                      </m:sSup>
                      <m:r>
                        <m:rPr>
                          <m:sty m:val="p"/>
                        </m:rPr>
                        <a:rPr kumimoji="1" lang="en-US" altLang="ja-JP" sz="2000" b="0" i="0" smtClean="0">
                          <a:latin typeface="Cambria Math" panose="02040503050406030204" pitchFamily="18" charset="0"/>
                        </a:rPr>
                        <m:t>eV</m:t>
                      </m:r>
                      <m:d>
                        <m:dPr>
                          <m:ctrlPr>
                            <a:rPr kumimoji="1" lang="en-US" altLang="ja-JP" sz="2000" b="0" i="1" smtClean="0">
                              <a:latin typeface="Cambria Math" panose="02040503050406030204" pitchFamily="18" charset="0"/>
                            </a:rPr>
                          </m:ctrlPr>
                        </m:dPr>
                        <m:e>
                          <m:f>
                            <m:fPr>
                              <m:ctrlPr>
                                <a:rPr kumimoji="1" lang="en-US" altLang="ja-JP" sz="2000" b="0" i="1" smtClean="0">
                                  <a:latin typeface="Cambria Math" panose="02040503050406030204" pitchFamily="18" charset="0"/>
                                </a:rPr>
                              </m:ctrlPr>
                            </m:fPr>
                            <m:num>
                              <m:r>
                                <a:rPr kumimoji="1" lang="en-US" altLang="ja-JP" sz="2000" b="0" i="1" smtClean="0">
                                  <a:latin typeface="Cambria Math" panose="02040503050406030204" pitchFamily="18" charset="0"/>
                                </a:rPr>
                                <m:t>𝐵</m:t>
                              </m:r>
                            </m:num>
                            <m:den>
                              <m:r>
                                <m:rPr>
                                  <m:sty m:val="p"/>
                                </m:rPr>
                                <a:rPr kumimoji="1" lang="en-US" altLang="ja-JP" sz="2000" b="0" i="0" smtClean="0">
                                  <a:latin typeface="Cambria Math" panose="02040503050406030204" pitchFamily="18" charset="0"/>
                                  <a:ea typeface="Cambria Math" panose="02040503050406030204" pitchFamily="18" charset="0"/>
                                </a:rPr>
                                <m:t>μG</m:t>
                              </m:r>
                            </m:den>
                          </m:f>
                        </m:e>
                      </m:d>
                      <m:d>
                        <m:dPr>
                          <m:ctrlPr>
                            <a:rPr kumimoji="1" lang="en-US" altLang="ja-JP" sz="2000" b="0" i="1" smtClean="0">
                              <a:latin typeface="Cambria Math" panose="02040503050406030204" pitchFamily="18" charset="0"/>
                            </a:rPr>
                          </m:ctrlPr>
                        </m:dPr>
                        <m:e>
                          <m:f>
                            <m:fPr>
                              <m:ctrlPr>
                                <a:rPr kumimoji="1" lang="en-US" altLang="ja-JP" sz="2000" b="0" i="1" smtClean="0">
                                  <a:latin typeface="Cambria Math" panose="02040503050406030204" pitchFamily="18" charset="0"/>
                                </a:rPr>
                              </m:ctrlPr>
                            </m:fPr>
                            <m:num>
                              <m:r>
                                <a:rPr kumimoji="1" lang="en-US" altLang="ja-JP" sz="2000" b="0" i="1" smtClean="0">
                                  <a:latin typeface="Cambria Math" panose="02040503050406030204" pitchFamily="18" charset="0"/>
                                </a:rPr>
                                <m:t>𝑅</m:t>
                              </m:r>
                            </m:num>
                            <m:den>
                              <m:r>
                                <m:rPr>
                                  <m:sty m:val="p"/>
                                </m:rPr>
                                <a:rPr kumimoji="1" lang="en-US" altLang="ja-JP" sz="2000" b="0" i="0" smtClean="0">
                                  <a:latin typeface="Cambria Math" panose="02040503050406030204" pitchFamily="18" charset="0"/>
                                </a:rPr>
                                <m:t>Mpc</m:t>
                              </m:r>
                            </m:den>
                          </m:f>
                        </m:e>
                      </m:d>
                    </m:oMath>
                  </m:oMathPara>
                </a14:m>
                <a:endParaRPr kumimoji="1" lang="en-US" altLang="ja-JP" sz="2000" dirty="0">
                  <a:latin typeface="Hiragino Mincho Pro W3" panose="02020300000000000000" pitchFamily="18" charset="-128"/>
                  <a:ea typeface="Hiragino Mincho Pro W3" panose="02020300000000000000" pitchFamily="18" charset="-128"/>
                </a:endParaRPr>
              </a:p>
              <a:p>
                <a:r>
                  <a:rPr kumimoji="1" lang="ja-JP" altLang="en-US" sz="2000">
                    <a:latin typeface="Hiragino Mincho Pro W3" panose="02020300000000000000" pitchFamily="18" charset="-128"/>
                    <a:ea typeface="Hiragino Mincho Pro W3" panose="02020300000000000000" pitchFamily="18" charset="-128"/>
                  </a:rPr>
                  <a:t>銀河団では陽子を</a:t>
                </a:r>
                <a:r>
                  <a:rPr kumimoji="1" lang="en-US" altLang="ja-JP" sz="2000" dirty="0">
                    <a:latin typeface="Hiragino Mincho Pro W3" panose="02020300000000000000" pitchFamily="18" charset="-128"/>
                    <a:ea typeface="Hiragino Mincho Pro W3" panose="02020300000000000000" pitchFamily="18" charset="-128"/>
                  </a:rPr>
                  <a:t>100EeV</a:t>
                </a:r>
                <a:r>
                  <a:rPr kumimoji="1" lang="ja-JP" altLang="en-US" sz="2000">
                    <a:latin typeface="Hiragino Mincho Pro W3" panose="02020300000000000000" pitchFamily="18" charset="-128"/>
                    <a:ea typeface="Hiragino Mincho Pro W3" panose="02020300000000000000" pitchFamily="18" charset="-128"/>
                  </a:rPr>
                  <a:t>近くまで加速できる</a:t>
                </a:r>
                <a:endParaRPr kumimoji="1" lang="en-US" altLang="ja-JP" sz="2000" dirty="0">
                  <a:latin typeface="Hiragino Mincho Pro W3" panose="02020300000000000000" pitchFamily="18" charset="-128"/>
                  <a:ea typeface="Hiragino Mincho Pro W3" panose="02020300000000000000" pitchFamily="18" charset="-128"/>
                </a:endParaRPr>
              </a:p>
              <a:p>
                <a:r>
                  <a:rPr kumimoji="1" lang="ja-JP" altLang="en-US" sz="2000">
                    <a:latin typeface="Hiragino Mincho Pro W3" panose="02020300000000000000" pitchFamily="18" charset="-128"/>
                    <a:ea typeface="Hiragino Mincho Pro W3" panose="02020300000000000000" pitchFamily="18" charset="-128"/>
                  </a:rPr>
                  <a:t>銀河団は</a:t>
                </a:r>
                <a:r>
                  <a:rPr kumimoji="1" lang="en-US" altLang="ja-JP" sz="2000" dirty="0">
                    <a:latin typeface="Hiragino Mincho Pro W3" panose="02020300000000000000" pitchFamily="18" charset="-128"/>
                    <a:ea typeface="Hiragino Mincho Pro W3" panose="02020300000000000000" pitchFamily="18" charset="-128"/>
                  </a:rPr>
                  <a:t>UHECR</a:t>
                </a:r>
                <a:r>
                  <a:rPr kumimoji="1" lang="ja-JP" altLang="en-US" sz="2000">
                    <a:latin typeface="Hiragino Mincho Pro W3" panose="02020300000000000000" pitchFamily="18" charset="-128"/>
                    <a:ea typeface="Hiragino Mincho Pro W3" panose="02020300000000000000" pitchFamily="18" charset="-128"/>
                  </a:rPr>
                  <a:t>の加速源の候補の一つ</a:t>
                </a:r>
                <a:endParaRPr kumimoji="1" lang="en-US" altLang="ja-JP" sz="2000" dirty="0">
                  <a:latin typeface="Hiragino Mincho Pro W3" panose="02020300000000000000" pitchFamily="18" charset="-128"/>
                  <a:ea typeface="Hiragino Mincho Pro W3" panose="02020300000000000000" pitchFamily="18" charset="-128"/>
                </a:endParaRPr>
              </a:p>
              <a:p>
                <a:pPr marL="342900" indent="-342900">
                  <a:buFont typeface="Arial" panose="020B0604020202020204" pitchFamily="34" charset="0"/>
                  <a:buChar char="•"/>
                </a:pPr>
                <a:endParaRPr kumimoji="1" lang="en-US" altLang="ja-JP" sz="2000" dirty="0">
                  <a:latin typeface="Hiragino Mincho Pro W3" panose="02020300000000000000" pitchFamily="18" charset="-128"/>
                  <a:ea typeface="Hiragino Mincho Pro W3" panose="02020300000000000000" pitchFamily="18" charset="-128"/>
                </a:endParaRPr>
              </a:p>
              <a:p>
                <a:r>
                  <a:rPr kumimoji="1" lang="en-US" altLang="ja-JP" sz="2000" dirty="0">
                    <a:latin typeface="Hiragino Mincho Pro W3" panose="02020300000000000000" pitchFamily="18" charset="-128"/>
                    <a:ea typeface="Hiragino Mincho Pro W3" panose="02020300000000000000" pitchFamily="18" charset="-128"/>
                  </a:rPr>
                  <a:t>ICM</a:t>
                </a:r>
                <a:r>
                  <a:rPr kumimoji="1" lang="ja-JP" altLang="en-US" sz="2000">
                    <a:latin typeface="Hiragino Mincho Pro W3" panose="02020300000000000000" pitchFamily="18" charset="-128"/>
                    <a:ea typeface="Hiragino Mincho Pro W3" panose="02020300000000000000" pitchFamily="18" charset="-128"/>
                  </a:rPr>
                  <a:t>中の陽子と</a:t>
                </a:r>
                <a:r>
                  <a:rPr kumimoji="1" lang="en-US" altLang="ja-JP" sz="2000" dirty="0">
                    <a:latin typeface="Hiragino Mincho Pro W3" panose="02020300000000000000" pitchFamily="18" charset="-128"/>
                    <a:ea typeface="Hiragino Mincho Pro W3" panose="02020300000000000000" pitchFamily="18" charset="-128"/>
                  </a:rPr>
                  <a:t>p-p</a:t>
                </a:r>
                <a:r>
                  <a:rPr kumimoji="1" lang="ja-JP" altLang="en-US" sz="2000">
                    <a:latin typeface="Hiragino Mincho Pro W3" panose="02020300000000000000" pitchFamily="18" charset="-128"/>
                    <a:ea typeface="Hiragino Mincho Pro W3" panose="02020300000000000000" pitchFamily="18" charset="-128"/>
                  </a:rPr>
                  <a:t>衝突によってニュートリノ生成</a:t>
                </a:r>
                <a:endParaRPr kumimoji="1" lang="en-US" altLang="ja-JP" sz="2000" dirty="0">
                  <a:latin typeface="Hiragino Mincho Pro W3" panose="02020300000000000000" pitchFamily="18" charset="-128"/>
                  <a:ea typeface="Hiragino Mincho Pro W3" panose="02020300000000000000" pitchFamily="18" charset="-128"/>
                </a:endParaRPr>
              </a:p>
              <a:p>
                <a:r>
                  <a:rPr kumimoji="1" lang="ja-JP" altLang="en-US" sz="2000">
                    <a:latin typeface="Hiragino Mincho Pro W3" panose="02020300000000000000" pitchFamily="18" charset="-128"/>
                    <a:ea typeface="Hiragino Mincho Pro W3" panose="02020300000000000000" pitchFamily="18" charset="-128"/>
                  </a:rPr>
                  <a:t>→ </a:t>
                </a:r>
                <a:r>
                  <a:rPr kumimoji="1" lang="en-US" altLang="ja-JP" sz="2000" dirty="0" err="1">
                    <a:latin typeface="Hiragino Mincho Pro W3" panose="02020300000000000000" pitchFamily="18" charset="-128"/>
                    <a:ea typeface="Hiragino Mincho Pro W3" panose="02020300000000000000" pitchFamily="18" charset="-128"/>
                  </a:rPr>
                  <a:t>IceCube</a:t>
                </a:r>
                <a:r>
                  <a:rPr kumimoji="1" lang="ja-JP" altLang="en-US" sz="2000">
                    <a:latin typeface="Hiragino Mincho Pro W3" panose="02020300000000000000" pitchFamily="18" charset="-128"/>
                    <a:ea typeface="Hiragino Mincho Pro W3" panose="02020300000000000000" pitchFamily="18" charset="-128"/>
                  </a:rPr>
                  <a:t>の</a:t>
                </a:r>
                <a:r>
                  <a:rPr kumimoji="1" lang="en-US" altLang="ja-JP" sz="2000" dirty="0" err="1">
                    <a:latin typeface="Hiragino Mincho Pro W3" panose="02020300000000000000" pitchFamily="18" charset="-128"/>
                    <a:ea typeface="Hiragino Mincho Pro W3" panose="02020300000000000000" pitchFamily="18" charset="-128"/>
                  </a:rPr>
                  <a:t>PeV</a:t>
                </a:r>
                <a:r>
                  <a:rPr kumimoji="1" lang="ja-JP" altLang="en-US" sz="2000">
                    <a:latin typeface="Hiragino Mincho Pro W3" panose="02020300000000000000" pitchFamily="18" charset="-128"/>
                    <a:ea typeface="Hiragino Mincho Pro W3" panose="02020300000000000000" pitchFamily="18" charset="-128"/>
                  </a:rPr>
                  <a:t>ニュートリノの起源にもなりうる</a:t>
                </a:r>
              </a:p>
            </p:txBody>
          </p:sp>
        </mc:Choice>
        <mc:Fallback xmlns="">
          <p:sp>
            <p:nvSpPr>
              <p:cNvPr id="8" name="テキスト ボックス 7">
                <a:extLst>
                  <a:ext uri="{FF2B5EF4-FFF2-40B4-BE49-F238E27FC236}">
                    <a16:creationId xmlns:a16="http://schemas.microsoft.com/office/drawing/2014/main" id="{05A868C5-37AD-DE4D-877D-3E2A89969B24}"/>
                  </a:ext>
                </a:extLst>
              </p:cNvPr>
              <p:cNvSpPr txBox="1">
                <a:spLocks noRot="1" noChangeAspect="1" noMove="1" noResize="1" noEditPoints="1" noAdjustHandles="1" noChangeArrowheads="1" noChangeShapeType="1" noTextEdit="1"/>
              </p:cNvSpPr>
              <p:nvPr/>
            </p:nvSpPr>
            <p:spPr>
              <a:xfrm>
                <a:off x="5820813" y="1710046"/>
                <a:ext cx="6096000" cy="2874826"/>
              </a:xfrm>
              <a:prstGeom prst="rect">
                <a:avLst/>
              </a:prstGeom>
              <a:blipFill>
                <a:blip r:embed="rId4"/>
                <a:stretch>
                  <a:fillRect l="-832" r="-208" b="-264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xmlns="" id="{EA54FFD5-A6AD-B44B-A3C4-6BFD36F48448}"/>
                  </a:ext>
                </a:extLst>
              </p:cNvPr>
              <p:cNvSpPr txBox="1"/>
              <p:nvPr/>
            </p:nvSpPr>
            <p:spPr>
              <a:xfrm>
                <a:off x="6045775" y="4743019"/>
                <a:ext cx="5696694" cy="1754326"/>
              </a:xfrm>
              <a:prstGeom prst="rect">
                <a:avLst/>
              </a:prstGeom>
              <a:noFill/>
              <a:ln>
                <a:solidFill>
                  <a:srgbClr val="00B0F0"/>
                </a:solidFill>
                <a:prstDash val="dash"/>
              </a:ln>
            </p:spPr>
            <p:txBody>
              <a:bodyPr wrap="square" rtlCol="0">
                <a:spAutoFit/>
              </a:bodyPr>
              <a:lstStyle/>
              <a:p>
                <a:r>
                  <a:rPr kumimoji="1" lang="en-US" altLang="ja-JP" dirty="0">
                    <a:latin typeface="Hiragino Mincho Pro W3" panose="02020300000000000000" pitchFamily="18" charset="-128"/>
                    <a:ea typeface="Hiragino Mincho Pro W3" panose="02020300000000000000" pitchFamily="18" charset="-128"/>
                  </a:rPr>
                  <a:t>(cf. GZK cut off)</a:t>
                </a:r>
              </a:p>
              <a:p>
                <a14:m>
                  <m:oMath xmlns:m="http://schemas.openxmlformats.org/officeDocument/2006/math">
                    <m:r>
                      <a:rPr kumimoji="1" lang="en-US" altLang="ja-JP" b="0" i="1" smtClean="0">
                        <a:latin typeface="Cambria Math" panose="02040503050406030204" pitchFamily="18" charset="0"/>
                      </a:rPr>
                      <m:t>5</m:t>
                    </m:r>
                    <m:r>
                      <a:rPr kumimoji="1" lang="en-US" altLang="ja-JP" b="0" i="1" smtClean="0">
                        <a:latin typeface="Cambria Math" panose="02040503050406030204" pitchFamily="18" charset="0"/>
                        <a:ea typeface="Cambria Math" panose="02040503050406030204" pitchFamily="18" charset="0"/>
                      </a:rPr>
                      <m:t>×</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10</m:t>
                        </m:r>
                      </m:e>
                      <m:sup>
                        <m:r>
                          <a:rPr kumimoji="1" lang="en-US" altLang="ja-JP" b="0" i="1" smtClean="0">
                            <a:latin typeface="Cambria Math" panose="02040503050406030204" pitchFamily="18" charset="0"/>
                            <a:ea typeface="Cambria Math" panose="02040503050406030204" pitchFamily="18" charset="0"/>
                          </a:rPr>
                          <m:t>19</m:t>
                        </m:r>
                      </m:sup>
                    </m:sSup>
                    <m:r>
                      <a:rPr kumimoji="1" lang="en-US" altLang="ja-JP" b="0" i="1" smtClean="0">
                        <a:latin typeface="Cambria Math" panose="02040503050406030204" pitchFamily="18" charset="0"/>
                        <a:ea typeface="Cambria Math" panose="02040503050406030204" pitchFamily="18" charset="0"/>
                      </a:rPr>
                      <m:t> </m:t>
                    </m:r>
                    <m:r>
                      <m:rPr>
                        <m:sty m:val="p"/>
                      </m:rPr>
                      <a:rPr kumimoji="1" lang="en-US" altLang="ja-JP" b="0" i="0" smtClean="0">
                        <a:latin typeface="Cambria Math" panose="02040503050406030204" pitchFamily="18" charset="0"/>
                        <a:ea typeface="Cambria Math" panose="02040503050406030204" pitchFamily="18" charset="0"/>
                      </a:rPr>
                      <m:t>eV</m:t>
                    </m:r>
                  </m:oMath>
                </a14:m>
                <a:r>
                  <a:rPr kumimoji="1" lang="ja-JP" altLang="en-US">
                    <a:latin typeface="Hiragino Mincho Pro W3" panose="02020300000000000000" pitchFamily="18" charset="-128"/>
                    <a:ea typeface="Hiragino Mincho Pro W3" panose="02020300000000000000" pitchFamily="18" charset="-128"/>
                  </a:rPr>
                  <a:t>よりも高エネルギーの宇宙線は</a:t>
                </a:r>
                <a:r>
                  <a:rPr kumimoji="1" lang="en-US" altLang="ja-JP" dirty="0">
                    <a:latin typeface="Hiragino Mincho Pro W3" panose="02020300000000000000" pitchFamily="18" charset="-128"/>
                    <a:ea typeface="Hiragino Mincho Pro W3" panose="02020300000000000000" pitchFamily="18" charset="-128"/>
                  </a:rPr>
                  <a:t>CMB</a:t>
                </a:r>
                <a:r>
                  <a:rPr kumimoji="1" lang="ja-JP" altLang="en-US">
                    <a:latin typeface="Hiragino Mincho Pro W3" panose="02020300000000000000" pitchFamily="18" charset="-128"/>
                    <a:ea typeface="Hiragino Mincho Pro W3" panose="02020300000000000000" pitchFamily="18" charset="-128"/>
                  </a:rPr>
                  <a:t>光子とのパイオン生成によってエネルギーを失う</a:t>
                </a:r>
                <a:endParaRPr kumimoji="1" lang="en-US" altLang="ja-JP" dirty="0">
                  <a:latin typeface="Hiragino Mincho Pro W3" panose="02020300000000000000" pitchFamily="18" charset="-128"/>
                  <a:ea typeface="Hiragino Mincho Pro W3" panose="02020300000000000000" pitchFamily="18" charset="-128"/>
                </a:endParaRPr>
              </a:p>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𝛾</m:t>
                          </m:r>
                        </m:e>
                        <m:sub>
                          <m:r>
                            <a:rPr kumimoji="1" lang="en-US" altLang="ja-JP" b="0" i="1" smtClean="0">
                              <a:latin typeface="Cambria Math" panose="02040503050406030204" pitchFamily="18" charset="0"/>
                              <a:ea typeface="Cambria Math" panose="02040503050406030204" pitchFamily="18" charset="0"/>
                            </a:rPr>
                            <m:t>𝐶𝑀𝐵</m:t>
                          </m:r>
                        </m:sub>
                      </m:sSub>
                      <m:r>
                        <a:rPr kumimoji="1" lang="en-US" altLang="ja-JP" b="0" i="1"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𝑝</m:t>
                      </m:r>
                      <m:r>
                        <a:rPr kumimoji="1" lang="en-US" altLang="ja-JP" b="0" i="1" smtClean="0">
                          <a:latin typeface="Cambria Math" panose="02040503050406030204" pitchFamily="18" charset="0"/>
                          <a:ea typeface="Cambria Math" panose="02040503050406030204" pitchFamily="18" charset="0"/>
                        </a:rPr>
                        <m:t> (→ </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m:t>
                          </m:r>
                        </m:e>
                        <m:sup>
                          <m:r>
                            <a:rPr kumimoji="1" lang="en-US" altLang="ja-JP" b="0" i="1" smtClean="0">
                              <a:latin typeface="Cambria Math" panose="02040503050406030204" pitchFamily="18" charset="0"/>
                              <a:ea typeface="Cambria Math" panose="02040503050406030204" pitchFamily="18" charset="0"/>
                            </a:rPr>
                            <m:t>+</m:t>
                          </m:r>
                        </m:sup>
                      </m:sSup>
                      <m:r>
                        <a:rPr kumimoji="1" lang="en-US" altLang="ja-JP" b="0" i="1" smtClean="0">
                          <a:latin typeface="Cambria Math" panose="02040503050406030204" pitchFamily="18" charset="0"/>
                          <a:ea typeface="Cambria Math" panose="02040503050406030204" pitchFamily="18" charset="0"/>
                        </a:rPr>
                        <m:t> )→</m:t>
                      </m:r>
                      <m:r>
                        <a:rPr kumimoji="1" lang="en-US" altLang="ja-JP" b="0" i="1" smtClean="0">
                          <a:latin typeface="Cambria Math" panose="02040503050406030204" pitchFamily="18" charset="0"/>
                          <a:ea typeface="Cambria Math" panose="02040503050406030204" pitchFamily="18" charset="0"/>
                        </a:rPr>
                        <m:t>𝑝</m:t>
                      </m:r>
                      <m:r>
                        <a:rPr kumimoji="1" lang="en-US" altLang="ja-JP" b="0" i="1" smtClean="0">
                          <a:latin typeface="Cambria Math" panose="02040503050406030204" pitchFamily="18" charset="0"/>
                          <a:ea typeface="Cambria Math" panose="02040503050406030204" pitchFamily="18" charset="0"/>
                        </a:rPr>
                        <m:t>+</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𝜋</m:t>
                          </m:r>
                        </m:e>
                        <m:sup>
                          <m:r>
                            <a:rPr kumimoji="1" lang="en-US" altLang="ja-JP" b="0" i="1" smtClean="0">
                              <a:latin typeface="Cambria Math" panose="02040503050406030204" pitchFamily="18" charset="0"/>
                              <a:ea typeface="Cambria Math" panose="02040503050406030204" pitchFamily="18" charset="0"/>
                            </a:rPr>
                            <m:t>0</m:t>
                          </m:r>
                        </m:sup>
                      </m:sSup>
                    </m:oMath>
                  </m:oMathPara>
                </a14:m>
                <a:endParaRPr kumimoji="1" lang="en-US" altLang="ja-JP" dirty="0"/>
              </a:p>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i="1" smtClean="0">
                              <a:latin typeface="Cambria Math" panose="02040503050406030204" pitchFamily="18" charset="0"/>
                              <a:ea typeface="Cambria Math" panose="02040503050406030204" pitchFamily="18" charset="0"/>
                            </a:rPr>
                            <m:t>𝛾</m:t>
                          </m:r>
                        </m:e>
                        <m:sub>
                          <m:r>
                            <a:rPr kumimoji="1" lang="en-US" altLang="ja-JP" b="0" i="1" smtClean="0">
                              <a:latin typeface="Cambria Math" panose="02040503050406030204" pitchFamily="18" charset="0"/>
                            </a:rPr>
                            <m:t>𝐶𝑀𝐵</m:t>
                          </m:r>
                        </m:sub>
                      </m:sSub>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𝑝</m:t>
                      </m:r>
                      <m:r>
                        <a:rPr kumimoji="1" lang="en-US" altLang="ja-JP" b="0" i="1" smtClean="0">
                          <a:latin typeface="Cambria Math" panose="02040503050406030204" pitchFamily="18" charset="0"/>
                        </a:rPr>
                        <m:t> </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  </m:t>
                          </m:r>
                          <m:sSup>
                            <m:sSupPr>
                              <m:ctrlPr>
                                <a:rPr kumimoji="1" lang="en-US" altLang="ja-JP" i="1">
                                  <a:latin typeface="Cambria Math" panose="02040503050406030204" pitchFamily="18" charset="0"/>
                                  <a:ea typeface="Cambria Math" panose="02040503050406030204" pitchFamily="18" charset="0"/>
                                </a:rPr>
                              </m:ctrlPr>
                            </m:sSupPr>
                            <m:e>
                              <m:r>
                                <a:rPr kumimoji="1" lang="en-US" altLang="ja-JP" i="1">
                                  <a:latin typeface="Cambria Math" panose="02040503050406030204" pitchFamily="18" charset="0"/>
                                  <a:ea typeface="Cambria Math" panose="02040503050406030204" pitchFamily="18" charset="0"/>
                                </a:rPr>
                                <m:t>△</m:t>
                              </m:r>
                            </m:e>
                            <m:sup>
                              <m:r>
                                <a:rPr kumimoji="1" lang="en-US" altLang="ja-JP" i="1">
                                  <a:latin typeface="Cambria Math" panose="02040503050406030204" pitchFamily="18" charset="0"/>
                                  <a:ea typeface="Cambria Math" panose="02040503050406030204" pitchFamily="18" charset="0"/>
                                </a:rPr>
                                <m:t>+</m:t>
                              </m:r>
                            </m:sup>
                          </m:sSup>
                        </m:e>
                      </m:d>
                      <m:r>
                        <a:rPr kumimoji="1" lang="en-US" altLang="ja-JP" b="0" i="1"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𝑛</m:t>
                      </m:r>
                      <m:r>
                        <a:rPr kumimoji="1" lang="en-US" altLang="ja-JP" b="0" i="1" smtClean="0">
                          <a:latin typeface="Cambria Math" panose="02040503050406030204" pitchFamily="18" charset="0"/>
                          <a:ea typeface="Cambria Math" panose="02040503050406030204" pitchFamily="18" charset="0"/>
                        </a:rPr>
                        <m:t>+</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𝜋</m:t>
                          </m:r>
                        </m:e>
                        <m:sup>
                          <m:r>
                            <a:rPr kumimoji="1" lang="en-US" altLang="ja-JP" b="0" i="1" smtClean="0">
                              <a:latin typeface="Cambria Math" panose="02040503050406030204" pitchFamily="18" charset="0"/>
                              <a:ea typeface="Cambria Math" panose="02040503050406030204" pitchFamily="18" charset="0"/>
                            </a:rPr>
                            <m:t>+</m:t>
                          </m:r>
                        </m:sup>
                      </m:sSup>
                    </m:oMath>
                  </m:oMathPara>
                </a14:m>
                <a:endParaRPr kumimoji="1" lang="en-US" altLang="ja-JP" dirty="0"/>
              </a:p>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i="1" smtClean="0">
                              <a:latin typeface="Cambria Math" panose="02040503050406030204" pitchFamily="18" charset="0"/>
                              <a:ea typeface="Cambria Math" panose="02040503050406030204" pitchFamily="18" charset="0"/>
                            </a:rPr>
                            <m:t>𝜆</m:t>
                          </m:r>
                        </m:e>
                        <m:sub>
                          <m:r>
                            <a:rPr kumimoji="1" lang="en-US" altLang="ja-JP" b="0" i="1" smtClean="0">
                              <a:latin typeface="Cambria Math" panose="02040503050406030204" pitchFamily="18" charset="0"/>
                            </a:rPr>
                            <m:t>𝐺𝑍𝐾</m:t>
                          </m:r>
                        </m:sub>
                      </m:sSub>
                      <m:r>
                        <a:rPr kumimoji="1" lang="en-US" altLang="ja-JP" b="0" i="1" smtClean="0">
                          <a:latin typeface="Cambria Math" panose="02040503050406030204" pitchFamily="18" charset="0"/>
                        </a:rPr>
                        <m:t>~100 </m:t>
                      </m:r>
                      <m:r>
                        <m:rPr>
                          <m:sty m:val="p"/>
                        </m:rPr>
                        <a:rPr kumimoji="1" lang="en-US" altLang="ja-JP" b="0" i="0" smtClean="0">
                          <a:latin typeface="Cambria Math" panose="02040503050406030204" pitchFamily="18" charset="0"/>
                        </a:rPr>
                        <m:t>Mpc</m:t>
                      </m:r>
                    </m:oMath>
                  </m:oMathPara>
                </a14:m>
                <a:endParaRPr kumimoji="1" lang="en-US" altLang="ja-JP" dirty="0"/>
              </a:p>
            </p:txBody>
          </p:sp>
        </mc:Choice>
        <mc:Fallback xmlns="">
          <p:sp>
            <p:nvSpPr>
              <p:cNvPr id="4" name="テキスト ボックス 3">
                <a:extLst>
                  <a:ext uri="{FF2B5EF4-FFF2-40B4-BE49-F238E27FC236}">
                    <a16:creationId xmlns:a16="http://schemas.microsoft.com/office/drawing/2014/main" id="{EA54FFD5-A6AD-B44B-A3C4-6BFD36F48448}"/>
                  </a:ext>
                </a:extLst>
              </p:cNvPr>
              <p:cNvSpPr txBox="1">
                <a:spLocks noRot="1" noChangeAspect="1" noMove="1" noResize="1" noEditPoints="1" noAdjustHandles="1" noChangeArrowheads="1" noChangeShapeType="1" noTextEdit="1"/>
              </p:cNvSpPr>
              <p:nvPr/>
            </p:nvSpPr>
            <p:spPr>
              <a:xfrm>
                <a:off x="6045775" y="4743019"/>
                <a:ext cx="5696694" cy="1754326"/>
              </a:xfrm>
              <a:prstGeom prst="rect">
                <a:avLst/>
              </a:prstGeom>
              <a:blipFill>
                <a:blip r:embed="rId5"/>
                <a:stretch>
                  <a:fillRect l="-887" t="-709" b="-1418"/>
                </a:stretch>
              </a:blipFill>
              <a:ln>
                <a:solidFill>
                  <a:srgbClr val="00B0F0"/>
                </a:solidFill>
                <a:prstDash val="dash"/>
              </a:ln>
            </p:spPr>
            <p:txBody>
              <a:bodyPr/>
              <a:lstStyle/>
              <a:p>
                <a:r>
                  <a:rPr lang="ja-JP" altLang="en-US">
                    <a:noFill/>
                  </a:rPr>
                  <a:t> </a:t>
                </a:r>
              </a:p>
            </p:txBody>
          </p:sp>
        </mc:Fallback>
      </mc:AlternateContent>
      <p:sp>
        <p:nvSpPr>
          <p:cNvPr id="9" name="テキスト ボックス 8">
            <a:extLst>
              <a:ext uri="{FF2B5EF4-FFF2-40B4-BE49-F238E27FC236}">
                <a16:creationId xmlns:a16="http://schemas.microsoft.com/office/drawing/2014/main" xmlns="" id="{9B53B43F-724A-CF46-A986-1B78CEDF4E68}"/>
              </a:ext>
            </a:extLst>
          </p:cNvPr>
          <p:cNvSpPr txBox="1"/>
          <p:nvPr/>
        </p:nvSpPr>
        <p:spPr>
          <a:xfrm>
            <a:off x="11196682" y="346990"/>
            <a:ext cx="749895" cy="369332"/>
          </a:xfrm>
          <a:prstGeom prst="rect">
            <a:avLst/>
          </a:prstGeom>
          <a:noFill/>
        </p:spPr>
        <p:txBody>
          <a:bodyPr wrap="square" rtlCol="0">
            <a:spAutoFit/>
          </a:bodyPr>
          <a:lstStyle/>
          <a:p>
            <a:r>
              <a:rPr kumimoji="1" lang="en-US" altLang="ja-JP" dirty="0"/>
              <a:t>16/33</a:t>
            </a:r>
            <a:endParaRPr kumimoji="1" lang="ja-JP" altLang="en-US"/>
          </a:p>
        </p:txBody>
      </p:sp>
    </p:spTree>
    <p:extLst>
      <p:ext uri="{BB962C8B-B14F-4D97-AF65-F5344CB8AC3E}">
        <p14:creationId xmlns:p14="http://schemas.microsoft.com/office/powerpoint/2010/main" val="2748606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1D807E5-F0F4-8446-99F1-5C3285598C95}"/>
              </a:ext>
            </a:extLst>
          </p:cNvPr>
          <p:cNvSpPr>
            <a:spLocks noGrp="1"/>
          </p:cNvSpPr>
          <p:nvPr>
            <p:ph type="title"/>
          </p:nvPr>
        </p:nvSpPr>
        <p:spPr>
          <a:xfrm>
            <a:off x="1130269" y="119947"/>
            <a:ext cx="9603275" cy="1049235"/>
          </a:xfrm>
        </p:spPr>
        <p:txBody>
          <a:bodyPr>
            <a:normAutofit fontScale="90000"/>
          </a:bodyPr>
          <a:lstStyle/>
          <a:p>
            <a:r>
              <a:rPr kumimoji="1" lang="ja-JP" altLang="en-US"/>
              <a:t>銀河団と乱流</a:t>
            </a:r>
            <a:r>
              <a:rPr kumimoji="1" lang="en-US" altLang="ja-JP" dirty="0"/>
              <a:t> (turbulence in CG)</a:t>
            </a:r>
            <a:r>
              <a:rPr kumimoji="1" lang="ja-JP" altLang="en-US"/>
              <a:t>　</a:t>
            </a:r>
            <a:r>
              <a:rPr kumimoji="1" lang="en-US" altLang="ja-JP" dirty="0"/>
              <a:t>– 1.</a:t>
            </a:r>
            <a:r>
              <a:rPr kumimoji="1" lang="ja-JP" altLang="en-US"/>
              <a:t>乱流の注入</a:t>
            </a:r>
          </a:p>
        </p:txBody>
      </p:sp>
      <p:sp>
        <p:nvSpPr>
          <p:cNvPr id="3" name="コンテンツ プレースホルダー 2">
            <a:extLst>
              <a:ext uri="{FF2B5EF4-FFF2-40B4-BE49-F238E27FC236}">
                <a16:creationId xmlns:a16="http://schemas.microsoft.com/office/drawing/2014/main" xmlns="" id="{67862A35-3D45-6941-9D42-5E05CD8D071D}"/>
              </a:ext>
            </a:extLst>
          </p:cNvPr>
          <p:cNvSpPr>
            <a:spLocks noGrp="1"/>
          </p:cNvSpPr>
          <p:nvPr>
            <p:ph idx="1"/>
          </p:nvPr>
        </p:nvSpPr>
        <p:spPr>
          <a:xfrm>
            <a:off x="2067042" y="1388763"/>
            <a:ext cx="7729728" cy="1280813"/>
          </a:xfrm>
          <a:ln w="57150">
            <a:solidFill>
              <a:srgbClr val="FF0000"/>
            </a:solidFill>
          </a:ln>
        </p:spPr>
        <p:txBody>
          <a:bodyPr/>
          <a:lstStyle/>
          <a:p>
            <a:r>
              <a:rPr kumimoji="1" lang="ja-JP" altLang="en-US">
                <a:latin typeface="Hiragino Mincho Pro W3" panose="02020300000000000000" pitchFamily="18" charset="-128"/>
                <a:ea typeface="Hiragino Mincho Pro W3" panose="02020300000000000000" pitchFamily="18" charset="-128"/>
              </a:rPr>
              <a:t>どのように乱流が注入されるのか</a:t>
            </a:r>
            <a:endParaRPr kumimoji="1" lang="en-US" altLang="ja-JP" dirty="0">
              <a:latin typeface="Hiragino Mincho Pro W3" panose="02020300000000000000" pitchFamily="18" charset="-128"/>
              <a:ea typeface="Hiragino Mincho Pro W3" panose="02020300000000000000" pitchFamily="18" charset="-128"/>
            </a:endParaRPr>
          </a:p>
          <a:p>
            <a:r>
              <a:rPr lang="ja-JP" altLang="en-US">
                <a:latin typeface="Hiragino Mincho Pro W3" panose="02020300000000000000" pitchFamily="18" charset="-128"/>
                <a:ea typeface="Hiragino Mincho Pro W3" panose="02020300000000000000" pitchFamily="18" charset="-128"/>
              </a:rPr>
              <a:t>乱流は</a:t>
            </a:r>
            <a:r>
              <a:rPr lang="en-US" altLang="ja-JP" dirty="0">
                <a:latin typeface="Hiragino Mincho Pro W3" panose="02020300000000000000" pitchFamily="18" charset="-128"/>
                <a:ea typeface="Hiragino Mincho Pro W3" panose="02020300000000000000" pitchFamily="18" charset="-128"/>
              </a:rPr>
              <a:t>ICM</a:t>
            </a:r>
            <a:r>
              <a:rPr lang="ja-JP" altLang="en-US">
                <a:latin typeface="Hiragino Mincho Pro W3" panose="02020300000000000000" pitchFamily="18" charset="-128"/>
                <a:ea typeface="Hiragino Mincho Pro W3" panose="02020300000000000000" pitchFamily="18" charset="-128"/>
              </a:rPr>
              <a:t>内でどのように発展するのか</a:t>
            </a:r>
            <a:endParaRPr lang="en-US" altLang="ja-JP" dirty="0">
              <a:latin typeface="Hiragino Mincho Pro W3" panose="02020300000000000000" pitchFamily="18" charset="-128"/>
              <a:ea typeface="Hiragino Mincho Pro W3" panose="02020300000000000000" pitchFamily="18" charset="-128"/>
            </a:endParaRPr>
          </a:p>
          <a:p>
            <a:r>
              <a:rPr kumimoji="1" lang="ja-JP" altLang="en-US">
                <a:latin typeface="Hiragino Mincho Pro W3" panose="02020300000000000000" pitchFamily="18" charset="-128"/>
                <a:ea typeface="Hiragino Mincho Pro W3" panose="02020300000000000000" pitchFamily="18" charset="-128"/>
              </a:rPr>
              <a:t>どのように粒子が加速されるのか</a:t>
            </a: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xmlns="" id="{81425E6E-2410-1A47-B19A-21D0A07F322C}"/>
                  </a:ext>
                </a:extLst>
              </p:cNvPr>
              <p:cNvSpPr txBox="1"/>
              <p:nvPr/>
            </p:nvSpPr>
            <p:spPr>
              <a:xfrm>
                <a:off x="881742" y="2889157"/>
                <a:ext cx="10428515" cy="3718262"/>
              </a:xfrm>
              <a:prstGeom prst="rect">
                <a:avLst/>
              </a:prstGeom>
              <a:noFill/>
            </p:spPr>
            <p:txBody>
              <a:bodyPr wrap="square" rtlCol="0">
                <a:spAutoFit/>
              </a:bodyPr>
              <a:lstStyle/>
              <a:p>
                <a:pPr marL="342900" indent="-342900">
                  <a:lnSpc>
                    <a:spcPct val="150000"/>
                  </a:lnSpc>
                  <a:buFont typeface="Wingdings" pitchFamily="2" charset="2"/>
                  <a:buChar char="u"/>
                </a:pPr>
                <a:r>
                  <a:rPr kumimoji="1" lang="ja-JP" altLang="en-US" sz="2000">
                    <a:latin typeface="Hiragino Mincho Pro W3" panose="02020300000000000000" pitchFamily="18" charset="-128"/>
                    <a:ea typeface="Hiragino Mincho Pro W3" panose="02020300000000000000" pitchFamily="18" charset="-128"/>
                  </a:rPr>
                  <a:t>どのように乱流が注入されるのか</a:t>
                </a:r>
                <a:endParaRPr kumimoji="1" lang="en-US" altLang="ja-JP" sz="2000" dirty="0">
                  <a:latin typeface="Hiragino Mincho Pro W3" panose="02020300000000000000" pitchFamily="18" charset="-128"/>
                  <a:ea typeface="Hiragino Mincho Pro W3" panose="02020300000000000000" pitchFamily="18" charset="-128"/>
                </a:endParaRPr>
              </a:p>
              <a:p>
                <a:pPr>
                  <a:lnSpc>
                    <a:spcPct val="150000"/>
                  </a:lnSpc>
                </a:pPr>
                <a:r>
                  <a:rPr kumimoji="1" lang="en-US" altLang="ja-JP" sz="2000" dirty="0"/>
                  <a:t>            </a:t>
                </a:r>
                <a:r>
                  <a:rPr kumimoji="1" lang="ja-JP" altLang="en-US" sz="2000"/>
                  <a:t>　</a:t>
                </a:r>
                <a:r>
                  <a:rPr kumimoji="1" lang="ja-JP" altLang="en-US" sz="2000" u="sng">
                    <a:latin typeface="Hiragino Mincho Pro W3" panose="02020300000000000000" pitchFamily="18" charset="-128"/>
                    <a:ea typeface="Hiragino Mincho Pro W3" panose="02020300000000000000" pitchFamily="18" charset="-128"/>
                  </a:rPr>
                  <a:t>→ 構造形成</a:t>
                </a:r>
                <a:r>
                  <a:rPr kumimoji="1" lang="en-US" altLang="ja-JP" sz="2000" u="sng" dirty="0">
                    <a:latin typeface="Hiragino Mincho Pro W3" panose="02020300000000000000" pitchFamily="18" charset="-128"/>
                    <a:ea typeface="Hiragino Mincho Pro W3" panose="02020300000000000000" pitchFamily="18" charset="-128"/>
                  </a:rPr>
                  <a:t>(</a:t>
                </a:r>
                <a:r>
                  <a:rPr kumimoji="1" lang="ja-JP" altLang="en-US" sz="2000" u="sng">
                    <a:latin typeface="Hiragino Mincho Pro W3" panose="02020300000000000000" pitchFamily="18" charset="-128"/>
                    <a:ea typeface="Hiragino Mincho Pro W3" panose="02020300000000000000" pitchFamily="18" charset="-128"/>
                  </a:rPr>
                  <a:t>銀河団衝突と質量降着</a:t>
                </a:r>
                <a:r>
                  <a:rPr kumimoji="1" lang="en-US" altLang="ja-JP" sz="2000" u="sng" dirty="0">
                    <a:latin typeface="Hiragino Mincho Pro W3" panose="02020300000000000000" pitchFamily="18" charset="-128"/>
                    <a:ea typeface="Hiragino Mincho Pro W3" panose="02020300000000000000" pitchFamily="18" charset="-128"/>
                  </a:rPr>
                  <a:t>)</a:t>
                </a:r>
                <a:r>
                  <a:rPr kumimoji="1" lang="ja-JP" altLang="en-US" sz="2000" u="sng">
                    <a:latin typeface="Hiragino Mincho Pro W3" panose="02020300000000000000" pitchFamily="18" charset="-128"/>
                    <a:ea typeface="Hiragino Mincho Pro W3" panose="02020300000000000000" pitchFamily="18" charset="-128"/>
                  </a:rPr>
                  <a:t>を介した注入</a:t>
                </a:r>
                <a:r>
                  <a:rPr kumimoji="1" lang="en-US" altLang="ja-JP" sz="2000" u="sng" dirty="0">
                    <a:latin typeface="Hiragino Mincho Pro W3" panose="02020300000000000000" pitchFamily="18" charset="-128"/>
                    <a:ea typeface="Hiragino Mincho Pro W3" panose="02020300000000000000" pitchFamily="18" charset="-128"/>
                  </a:rPr>
                  <a:t> or </a:t>
                </a:r>
                <a:r>
                  <a:rPr kumimoji="1" lang="ja-JP" altLang="en-US" sz="2000" u="sng">
                    <a:latin typeface="Hiragino Mincho Pro W3" panose="02020300000000000000" pitchFamily="18" charset="-128"/>
                    <a:ea typeface="Hiragino Mincho Pro W3" panose="02020300000000000000" pitchFamily="18" charset="-128"/>
                  </a:rPr>
                  <a:t>中心</a:t>
                </a:r>
                <a:r>
                  <a:rPr kumimoji="1" lang="en-US" altLang="ja-JP" sz="2000" u="sng" dirty="0">
                    <a:latin typeface="Hiragino Mincho Pro W3" panose="02020300000000000000" pitchFamily="18" charset="-128"/>
                    <a:ea typeface="Hiragino Mincho Pro W3" panose="02020300000000000000" pitchFamily="18" charset="-128"/>
                  </a:rPr>
                  <a:t>AGN</a:t>
                </a:r>
                <a:r>
                  <a:rPr kumimoji="1" lang="ja-JP" altLang="en-US" sz="2000" u="sng">
                    <a:latin typeface="Hiragino Mincho Pro W3" panose="02020300000000000000" pitchFamily="18" charset="-128"/>
                    <a:ea typeface="Hiragino Mincho Pro W3" panose="02020300000000000000" pitchFamily="18" charset="-128"/>
                  </a:rPr>
                  <a:t>からの注入</a:t>
                </a:r>
                <a:endParaRPr kumimoji="1" lang="en-US" altLang="ja-JP" sz="2000" u="sng" dirty="0">
                  <a:latin typeface="Hiragino Mincho Pro W3" panose="02020300000000000000" pitchFamily="18" charset="-128"/>
                  <a:ea typeface="Hiragino Mincho Pro W3" panose="02020300000000000000" pitchFamily="18" charset="-128"/>
                </a:endParaRPr>
              </a:p>
              <a:p>
                <a:pPr marL="342900" indent="-342900">
                  <a:lnSpc>
                    <a:spcPct val="150000"/>
                  </a:lnSpc>
                  <a:buFont typeface="Arial" panose="020B0604020202020204" pitchFamily="34" charset="0"/>
                  <a:buChar char="•"/>
                </a:pPr>
                <a:r>
                  <a:rPr kumimoji="1" lang="ja-JP" altLang="en-US" sz="2000">
                    <a:latin typeface="Hiragino Mincho Pro W3" panose="02020300000000000000" pitchFamily="18" charset="-128"/>
                    <a:ea typeface="Hiragino Mincho Pro W3" panose="02020300000000000000" pitchFamily="18" charset="-128"/>
                  </a:rPr>
                  <a:t>構造形成による乱流</a:t>
                </a:r>
                <a:endParaRPr kumimoji="1" lang="en-US" altLang="ja-JP" sz="2000" dirty="0">
                  <a:latin typeface="Hiragino Mincho Pro W3" panose="02020300000000000000" pitchFamily="18" charset="-128"/>
                  <a:ea typeface="Hiragino Mincho Pro W3" panose="02020300000000000000" pitchFamily="18" charset="-128"/>
                </a:endParaRPr>
              </a:p>
              <a:p>
                <a:pPr>
                  <a:lnSpc>
                    <a:spcPct val="150000"/>
                  </a:lnSpc>
                </a:pPr>
                <a:r>
                  <a:rPr kumimoji="1" lang="en-US" altLang="ja-JP" sz="2000" dirty="0">
                    <a:latin typeface="Hiragino Mincho Pro W3" panose="02020300000000000000" pitchFamily="18" charset="-128"/>
                    <a:ea typeface="Hiragino Mincho Pro W3" panose="02020300000000000000" pitchFamily="18" charset="-128"/>
                  </a:rPr>
                  <a:t>Injection velocity :  </a:t>
                </a:r>
                <a14:m>
                  <m:oMath xmlns:m="http://schemas.openxmlformats.org/officeDocument/2006/math">
                    <m:sSub>
                      <m:sSubPr>
                        <m:ctrlPr>
                          <a:rPr kumimoji="1" lang="en-US" altLang="ja-JP" sz="2000" i="1" smtClean="0">
                            <a:latin typeface="Cambria Math" panose="02040503050406030204" pitchFamily="18" charset="0"/>
                          </a:rPr>
                        </m:ctrlPr>
                      </m:sSubPr>
                      <m:e>
                        <m:r>
                          <a:rPr kumimoji="1" lang="en-US" altLang="ja-JP" sz="2000" b="0" i="1" smtClean="0">
                            <a:latin typeface="Cambria Math" panose="02040503050406030204" pitchFamily="18" charset="0"/>
                          </a:rPr>
                          <m:t>𝑉</m:t>
                        </m:r>
                      </m:e>
                      <m:sub>
                        <m:r>
                          <a:rPr kumimoji="1" lang="en-US" altLang="ja-JP" sz="2000" b="0" i="1" smtClean="0">
                            <a:latin typeface="Cambria Math" panose="02040503050406030204" pitchFamily="18" charset="0"/>
                          </a:rPr>
                          <m:t>𝐿</m:t>
                        </m:r>
                      </m:sub>
                    </m:sSub>
                    <m:r>
                      <a:rPr kumimoji="1" lang="en-US" altLang="ja-JP" sz="2000" b="0" i="1" smtClean="0">
                        <a:latin typeface="Cambria Math" panose="02040503050406030204" pitchFamily="18" charset="0"/>
                      </a:rPr>
                      <m:t> ~ 1000 </m:t>
                    </m:r>
                    <m:r>
                      <m:rPr>
                        <m:sty m:val="p"/>
                      </m:rPr>
                      <a:rPr kumimoji="1" lang="en-US" altLang="ja-JP" sz="2000" b="0" i="0" smtClean="0">
                        <a:latin typeface="Cambria Math" panose="02040503050406030204" pitchFamily="18" charset="0"/>
                      </a:rPr>
                      <m:t>km</m:t>
                    </m:r>
                    <m:r>
                      <a:rPr kumimoji="1" lang="en-US" altLang="ja-JP" sz="2000" b="0" i="0" smtClean="0">
                        <a:latin typeface="Cambria Math" panose="02040503050406030204" pitchFamily="18" charset="0"/>
                      </a:rPr>
                      <m:t>/</m:t>
                    </m:r>
                    <m:r>
                      <m:rPr>
                        <m:sty m:val="p"/>
                      </m:rPr>
                      <a:rPr kumimoji="1" lang="en-US" altLang="ja-JP" sz="2000" b="0" i="0" smtClean="0">
                        <a:latin typeface="Cambria Math" panose="02040503050406030204" pitchFamily="18" charset="0"/>
                      </a:rPr>
                      <m:t>sec</m:t>
                    </m:r>
                  </m:oMath>
                </a14:m>
                <a:r>
                  <a:rPr kumimoji="1" lang="en-US" altLang="ja-JP" sz="2000" dirty="0"/>
                  <a:t>  </a:t>
                </a:r>
                <a:r>
                  <a:rPr kumimoji="1" lang="en-US" altLang="ja-JP" sz="2000" dirty="0">
                    <a:latin typeface="Hiragino Mincho Pro W3" panose="02020300000000000000" pitchFamily="18" charset="-128"/>
                    <a:ea typeface="Hiragino Mincho Pro W3" panose="02020300000000000000" pitchFamily="18" charset="-128"/>
                  </a:rPr>
                  <a:t>&gt;&gt;  Alfven velocity</a:t>
                </a:r>
                <a:r>
                  <a:rPr kumimoji="1" lang="ja-JP" altLang="en-US" sz="2000">
                    <a:latin typeface="Hiragino Mincho Pro W3" panose="02020300000000000000" pitchFamily="18" charset="-128"/>
                    <a:ea typeface="Hiragino Mincho Pro W3" panose="02020300000000000000" pitchFamily="18" charset="-128"/>
                  </a:rPr>
                  <a:t>　</a:t>
                </a:r>
                <a:r>
                  <a:rPr kumimoji="1" lang="en-US" altLang="ja-JP" sz="2000" dirty="0">
                    <a:latin typeface="Hiragino Mincho Pro W3" panose="02020300000000000000" pitchFamily="18" charset="-128"/>
                    <a:ea typeface="Hiragino Mincho Pro W3" panose="02020300000000000000" pitchFamily="18" charset="-128"/>
                  </a:rPr>
                  <a:t>(</a:t>
                </a:r>
                <a14:m>
                  <m:oMath xmlns:m="http://schemas.openxmlformats.org/officeDocument/2006/math">
                    <m:sSub>
                      <m:sSubPr>
                        <m:ctrlPr>
                          <a:rPr kumimoji="1" lang="en-US" altLang="ja-JP" sz="2000" i="1" smtClean="0">
                            <a:latin typeface="Cambria Math" panose="02040503050406030204" pitchFamily="18" charset="0"/>
                            <a:ea typeface="Hiragino Mincho Pro W3" panose="02020300000000000000" pitchFamily="18" charset="-128"/>
                          </a:rPr>
                        </m:ctrlPr>
                      </m:sSubPr>
                      <m:e>
                        <m:r>
                          <a:rPr kumimoji="1" lang="en-US" altLang="ja-JP" sz="2000" b="0" i="1" smtClean="0">
                            <a:latin typeface="Cambria Math" panose="02040503050406030204" pitchFamily="18" charset="0"/>
                            <a:ea typeface="Hiragino Mincho Pro W3" panose="02020300000000000000" pitchFamily="18" charset="-128"/>
                          </a:rPr>
                          <m:t>𝑀</m:t>
                        </m:r>
                      </m:e>
                      <m:sub>
                        <m:r>
                          <a:rPr kumimoji="1" lang="en-US" altLang="ja-JP" sz="2000" b="0" i="1" smtClean="0">
                            <a:latin typeface="Cambria Math" panose="02040503050406030204" pitchFamily="18" charset="0"/>
                            <a:ea typeface="Hiragino Mincho Pro W3" panose="02020300000000000000" pitchFamily="18" charset="-128"/>
                          </a:rPr>
                          <m:t>𝐴</m:t>
                        </m:r>
                      </m:sub>
                    </m:sSub>
                    <m:r>
                      <a:rPr kumimoji="1" lang="en-US" altLang="ja-JP" sz="2000" b="0" i="1" smtClean="0">
                        <a:latin typeface="Cambria Math" panose="02040503050406030204" pitchFamily="18" charset="0"/>
                        <a:ea typeface="Hiragino Mincho Pro W3" panose="02020300000000000000" pitchFamily="18" charset="-128"/>
                      </a:rPr>
                      <m:t> </m:t>
                    </m:r>
                    <m:r>
                      <a:rPr kumimoji="1" lang="en-US" altLang="ja-JP" sz="2000" b="0" i="1" smtClean="0">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Hiragino Mincho Pro W3" panose="02020300000000000000" pitchFamily="18" charset="-128"/>
                      </a:rPr>
                      <m:t> 5~10</m:t>
                    </m:r>
                  </m:oMath>
                </a14:m>
                <a:r>
                  <a:rPr kumimoji="1" lang="en-US" altLang="ja-JP" sz="2000" dirty="0">
                    <a:latin typeface="Hiragino Mincho Pro W3" panose="02020300000000000000" pitchFamily="18" charset="-128"/>
                    <a:ea typeface="Hiragino Mincho Pro W3" panose="02020300000000000000" pitchFamily="18" charset="-128"/>
                  </a:rPr>
                  <a:t>)</a:t>
                </a:r>
              </a:p>
              <a:p>
                <a:pPr>
                  <a:lnSpc>
                    <a:spcPct val="150000"/>
                  </a:lnSpc>
                </a:pPr>
                <a:r>
                  <a:rPr kumimoji="1" lang="en-US" altLang="ja-JP" sz="2000" dirty="0">
                    <a:latin typeface="Hiragino Mincho Pro W3" panose="02020300000000000000" pitchFamily="18" charset="-128"/>
                    <a:ea typeface="Hiragino Mincho Pro W3" panose="02020300000000000000" pitchFamily="18" charset="-128"/>
                  </a:rPr>
                  <a:t>Injection scale : </a:t>
                </a:r>
                <a14:m>
                  <m:oMath xmlns:m="http://schemas.openxmlformats.org/officeDocument/2006/math">
                    <m:sSub>
                      <m:sSubPr>
                        <m:ctrlPr>
                          <a:rPr kumimoji="1" lang="en-US" altLang="ja-JP" sz="2000" i="1" smtClean="0">
                            <a:latin typeface="Cambria Math" panose="02040503050406030204" pitchFamily="18" charset="0"/>
                            <a:ea typeface="Hiragino Mincho Pro W3" panose="02020300000000000000" pitchFamily="18" charset="-128"/>
                          </a:rPr>
                        </m:ctrlPr>
                      </m:sSubPr>
                      <m:e>
                        <m:r>
                          <a:rPr kumimoji="1" lang="en-US" altLang="ja-JP" sz="2000" b="0" i="1" smtClean="0">
                            <a:latin typeface="Cambria Math" panose="02040503050406030204" pitchFamily="18" charset="0"/>
                            <a:ea typeface="Hiragino Mincho Pro W3" panose="02020300000000000000" pitchFamily="18" charset="-128"/>
                          </a:rPr>
                          <m:t>𝐿</m:t>
                        </m:r>
                      </m:e>
                      <m:sub>
                        <m:r>
                          <a:rPr kumimoji="1" lang="en-US" altLang="ja-JP" sz="2000" b="0" i="1" smtClean="0">
                            <a:latin typeface="Cambria Math" panose="02040503050406030204" pitchFamily="18" charset="0"/>
                            <a:ea typeface="Hiragino Mincho Pro W3" panose="02020300000000000000" pitchFamily="18" charset="-128"/>
                          </a:rPr>
                          <m:t>0</m:t>
                        </m:r>
                      </m:sub>
                    </m:sSub>
                    <m:r>
                      <a:rPr kumimoji="1" lang="en-US" altLang="ja-JP" sz="2000" b="0" i="1" smtClean="0">
                        <a:latin typeface="Cambria Math" panose="02040503050406030204" pitchFamily="18" charset="0"/>
                        <a:ea typeface="Hiragino Mincho Pro W3" panose="02020300000000000000" pitchFamily="18" charset="-128"/>
                      </a:rPr>
                      <m:t> </m:t>
                    </m:r>
                    <m:r>
                      <a:rPr kumimoji="1" lang="en-US" altLang="ja-JP" sz="2000" b="0" i="1" smtClean="0">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Hiragino Mincho Pro W3" panose="02020300000000000000" pitchFamily="18" charset="-128"/>
                      </a:rPr>
                      <m:t>100~400 </m:t>
                    </m:r>
                    <m:r>
                      <m:rPr>
                        <m:sty m:val="p"/>
                      </m:rPr>
                      <a:rPr kumimoji="1" lang="en-US" altLang="ja-JP" sz="2000" b="0" i="0" smtClean="0">
                        <a:latin typeface="Cambria Math" panose="02040503050406030204" pitchFamily="18" charset="0"/>
                        <a:ea typeface="Hiragino Mincho Pro W3" panose="02020300000000000000" pitchFamily="18" charset="-128"/>
                      </a:rPr>
                      <m:t>kpc</m:t>
                    </m:r>
                  </m:oMath>
                </a14:m>
                <a:endParaRPr kumimoji="1" lang="en-US" altLang="ja-JP" sz="2000" dirty="0">
                  <a:latin typeface="Hiragino Mincho Pro W3" panose="02020300000000000000" pitchFamily="18" charset="-128"/>
                  <a:ea typeface="Hiragino Mincho Pro W3" panose="02020300000000000000" pitchFamily="18" charset="-128"/>
                </a:endParaRPr>
              </a:p>
              <a:p>
                <a:pPr>
                  <a:lnSpc>
                    <a:spcPct val="150000"/>
                  </a:lnSpc>
                </a:pPr>
                <a:r>
                  <a:rPr kumimoji="1" lang="en-US" altLang="ja-JP" sz="2000" dirty="0">
                    <a:latin typeface="Hiragino Mincho Pro W3" panose="02020300000000000000" pitchFamily="18" charset="-128"/>
                    <a:ea typeface="Hiragino Mincho Pro W3" panose="02020300000000000000" pitchFamily="18" charset="-128"/>
                  </a:rPr>
                  <a:t>  -&gt; Hydro-turbulence</a:t>
                </a:r>
                <a:r>
                  <a:rPr kumimoji="1" lang="ja-JP" altLang="en-US" sz="2000">
                    <a:latin typeface="Hiragino Mincho Pro W3" panose="02020300000000000000" pitchFamily="18" charset="-128"/>
                    <a:ea typeface="Hiragino Mincho Pro W3" panose="02020300000000000000" pitchFamily="18" charset="-128"/>
                  </a:rPr>
                  <a:t>として注入</a:t>
                </a:r>
                <a:endParaRPr kumimoji="1" lang="en-US" altLang="ja-JP" sz="2000" dirty="0">
                  <a:latin typeface="Hiragino Mincho Pro W3" panose="02020300000000000000" pitchFamily="18" charset="-128"/>
                  <a:ea typeface="Hiragino Mincho Pro W3" panose="02020300000000000000" pitchFamily="18" charset="-128"/>
                </a:endParaRPr>
              </a:p>
              <a:p>
                <a:pPr>
                  <a:lnSpc>
                    <a:spcPct val="150000"/>
                  </a:lnSpc>
                </a:pPr>
                <a:r>
                  <a:rPr kumimoji="1" lang="ja-JP" altLang="en-US" sz="2000">
                    <a:latin typeface="Hiragino Mincho Pro W3" panose="02020300000000000000" pitchFamily="18" charset="-128"/>
                    <a:ea typeface="Hiragino Mincho Pro W3" panose="02020300000000000000" pitchFamily="18" charset="-128"/>
                  </a:rPr>
                  <a:t>常時乱流が存在するわけではない</a:t>
                </a:r>
                <a:r>
                  <a:rPr kumimoji="1" lang="en-US" altLang="ja-JP" sz="2000" dirty="0">
                    <a:latin typeface="Hiragino Mincho Pro W3" panose="02020300000000000000" pitchFamily="18" charset="-128"/>
                    <a:ea typeface="Hiragino Mincho Pro W3" panose="02020300000000000000" pitchFamily="18" charset="-128"/>
                  </a:rPr>
                  <a:t>  </a:t>
                </a:r>
                <a:r>
                  <a:rPr kumimoji="1" lang="ja-JP" altLang="en-US" sz="2000">
                    <a:latin typeface="Hiragino Mincho Pro W3" panose="02020300000000000000" pitchFamily="18" charset="-128"/>
                    <a:ea typeface="Hiragino Mincho Pro W3" panose="02020300000000000000" pitchFamily="18" charset="-128"/>
                  </a:rPr>
                  <a:t>→ たまに起きる大きな合体</a:t>
                </a:r>
                <a:r>
                  <a:rPr kumimoji="1" lang="en-US" altLang="ja-JP" sz="2000" dirty="0">
                    <a:latin typeface="Hiragino Mincho Pro W3" panose="02020300000000000000" pitchFamily="18" charset="-128"/>
                    <a:ea typeface="Hiragino Mincho Pro W3" panose="02020300000000000000" pitchFamily="18" charset="-128"/>
                  </a:rPr>
                  <a:t>(major merger)</a:t>
                </a:r>
                <a:r>
                  <a:rPr kumimoji="1" lang="ja-JP" altLang="en-US" sz="2000">
                    <a:latin typeface="Hiragino Mincho Pro W3" panose="02020300000000000000" pitchFamily="18" charset="-128"/>
                    <a:ea typeface="Hiragino Mincho Pro W3" panose="02020300000000000000" pitchFamily="18" charset="-128"/>
                  </a:rPr>
                  <a:t>の時に増大</a:t>
                </a:r>
                <a:endParaRPr kumimoji="1" lang="en-US" altLang="ja-JP" sz="2000" dirty="0">
                  <a:latin typeface="Hiragino Mincho Pro W3" panose="02020300000000000000" pitchFamily="18" charset="-128"/>
                  <a:ea typeface="Hiragino Mincho Pro W3" panose="02020300000000000000" pitchFamily="18" charset="-128"/>
                </a:endParaRPr>
              </a:p>
              <a:p>
                <a:pPr>
                  <a:lnSpc>
                    <a:spcPct val="150000"/>
                  </a:lnSpc>
                </a:pPr>
                <a:endParaRPr kumimoji="1" lang="en-US" altLang="ja-JP" sz="2000" dirty="0">
                  <a:latin typeface="Hiragino Mincho Pro W3" panose="02020300000000000000" pitchFamily="18" charset="-128"/>
                  <a:ea typeface="Hiragino Mincho Pro W3" panose="02020300000000000000" pitchFamily="18" charset="-128"/>
                </a:endParaRPr>
              </a:p>
            </p:txBody>
          </p:sp>
        </mc:Choice>
        <mc:Fallback xmlns="">
          <p:sp>
            <p:nvSpPr>
              <p:cNvPr id="6" name="テキスト ボックス 5">
                <a:extLst>
                  <a:ext uri="{FF2B5EF4-FFF2-40B4-BE49-F238E27FC236}">
                    <a16:creationId xmlns:a16="http://schemas.microsoft.com/office/drawing/2014/main" id="{81425E6E-2410-1A47-B19A-21D0A07F322C}"/>
                  </a:ext>
                </a:extLst>
              </p:cNvPr>
              <p:cNvSpPr txBox="1">
                <a:spLocks noRot="1" noChangeAspect="1" noMove="1" noResize="1" noEditPoints="1" noAdjustHandles="1" noChangeArrowheads="1" noChangeShapeType="1" noTextEdit="1"/>
              </p:cNvSpPr>
              <p:nvPr/>
            </p:nvSpPr>
            <p:spPr>
              <a:xfrm>
                <a:off x="881742" y="2889157"/>
                <a:ext cx="10428515" cy="3718262"/>
              </a:xfrm>
              <a:prstGeom prst="rect">
                <a:avLst/>
              </a:prstGeom>
              <a:blipFill>
                <a:blip r:embed="rId2"/>
                <a:stretch>
                  <a:fillRect l="-486"/>
                </a:stretch>
              </a:blipFill>
            </p:spPr>
            <p:txBody>
              <a:bodyPr/>
              <a:lstStyle/>
              <a:p>
                <a:r>
                  <a:rPr lang="ja-JP" altLang="en-US">
                    <a:noFill/>
                  </a:rPr>
                  <a:t> </a:t>
                </a:r>
              </a:p>
            </p:txBody>
          </p:sp>
        </mc:Fallback>
      </mc:AlternateContent>
      <p:sp>
        <p:nvSpPr>
          <p:cNvPr id="7" name="テキスト ボックス 6">
            <a:extLst>
              <a:ext uri="{FF2B5EF4-FFF2-40B4-BE49-F238E27FC236}">
                <a16:creationId xmlns:a16="http://schemas.microsoft.com/office/drawing/2014/main" xmlns="" id="{2547F4C6-FA2E-D741-BC43-5E0AF18EE106}"/>
              </a:ext>
            </a:extLst>
          </p:cNvPr>
          <p:cNvSpPr txBox="1"/>
          <p:nvPr/>
        </p:nvSpPr>
        <p:spPr>
          <a:xfrm>
            <a:off x="11196682" y="346990"/>
            <a:ext cx="749895" cy="369332"/>
          </a:xfrm>
          <a:prstGeom prst="rect">
            <a:avLst/>
          </a:prstGeom>
          <a:noFill/>
        </p:spPr>
        <p:txBody>
          <a:bodyPr wrap="square" rtlCol="0">
            <a:spAutoFit/>
          </a:bodyPr>
          <a:lstStyle/>
          <a:p>
            <a:r>
              <a:rPr kumimoji="1" lang="en-US" altLang="ja-JP" dirty="0"/>
              <a:t>17/33</a:t>
            </a:r>
            <a:endParaRPr kumimoji="1" lang="ja-JP" altLang="en-US"/>
          </a:p>
        </p:txBody>
      </p:sp>
    </p:spTree>
    <p:extLst>
      <p:ext uri="{BB962C8B-B14F-4D97-AF65-F5344CB8AC3E}">
        <p14:creationId xmlns:p14="http://schemas.microsoft.com/office/powerpoint/2010/main" val="2172031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1D807E5-F0F4-8446-99F1-5C3285598C95}"/>
              </a:ext>
            </a:extLst>
          </p:cNvPr>
          <p:cNvSpPr>
            <a:spLocks noGrp="1"/>
          </p:cNvSpPr>
          <p:nvPr>
            <p:ph type="title"/>
          </p:nvPr>
        </p:nvSpPr>
        <p:spPr>
          <a:xfrm>
            <a:off x="1130269" y="119947"/>
            <a:ext cx="9603275" cy="1049235"/>
          </a:xfrm>
        </p:spPr>
        <p:txBody>
          <a:bodyPr>
            <a:normAutofit fontScale="90000"/>
          </a:bodyPr>
          <a:lstStyle/>
          <a:p>
            <a:r>
              <a:rPr kumimoji="1" lang="ja-JP" altLang="en-US"/>
              <a:t>銀河団と乱流</a:t>
            </a:r>
            <a:r>
              <a:rPr kumimoji="1" lang="en-US" altLang="ja-JP" dirty="0"/>
              <a:t> (turbulence in CG)</a:t>
            </a:r>
            <a:r>
              <a:rPr kumimoji="1" lang="ja-JP" altLang="en-US"/>
              <a:t>　</a:t>
            </a:r>
            <a:r>
              <a:rPr kumimoji="1" lang="en-US" altLang="ja-JP" dirty="0"/>
              <a:t>– 2.</a:t>
            </a:r>
            <a:r>
              <a:rPr kumimoji="1" lang="ja-JP" altLang="en-US"/>
              <a:t>乱流の</a:t>
            </a:r>
            <a:r>
              <a:rPr lang="ja-JP" altLang="en-US"/>
              <a:t>発展</a:t>
            </a:r>
            <a:endParaRPr kumimoji="1" lang="ja-JP" altLang="en-US"/>
          </a:p>
        </p:txBody>
      </p:sp>
      <mc:AlternateContent xmlns:mc="http://schemas.openxmlformats.org/markup-compatibility/2006" xmlns:a14="http://schemas.microsoft.com/office/drawing/2010/main">
        <mc:Choice Requires="a14">
          <p:sp>
            <p:nvSpPr>
              <p:cNvPr id="6" name="コンテンツ プレースホルダー 5">
                <a:extLst>
                  <a:ext uri="{FF2B5EF4-FFF2-40B4-BE49-F238E27FC236}">
                    <a16:creationId xmlns:a16="http://schemas.microsoft.com/office/drawing/2014/main" xmlns="" id="{2A706B08-C723-784C-9D4B-6A1A252098F8}"/>
                  </a:ext>
                </a:extLst>
              </p:cNvPr>
              <p:cNvSpPr>
                <a:spLocks noGrp="1"/>
              </p:cNvSpPr>
              <p:nvPr>
                <p:ph idx="1"/>
              </p:nvPr>
            </p:nvSpPr>
            <p:spPr>
              <a:xfrm>
                <a:off x="609599" y="1223672"/>
                <a:ext cx="10972801" cy="5514381"/>
              </a:xfrm>
            </p:spPr>
            <p:txBody>
              <a:bodyPr>
                <a:normAutofit/>
              </a:bodyPr>
              <a:lstStyle/>
              <a:p>
                <a:pPr>
                  <a:buFont typeface="Wingdings" pitchFamily="2" charset="2"/>
                  <a:buChar char="u"/>
                </a:pPr>
                <a:r>
                  <a:rPr lang="ja-JP" altLang="en-US" sz="2000">
                    <a:latin typeface="Hiragino Mincho Pro W3" panose="02020300000000000000" pitchFamily="18" charset="-128"/>
                    <a:ea typeface="Hiragino Mincho Pro W3" panose="02020300000000000000" pitchFamily="18" charset="-128"/>
                  </a:rPr>
                  <a:t>乱流は</a:t>
                </a:r>
                <a:r>
                  <a:rPr lang="en-US" altLang="ja-JP" sz="2000" dirty="0">
                    <a:latin typeface="Hiragino Mincho Pro W3" panose="02020300000000000000" pitchFamily="18" charset="-128"/>
                    <a:ea typeface="Hiragino Mincho Pro W3" panose="02020300000000000000" pitchFamily="18" charset="-128"/>
                  </a:rPr>
                  <a:t>ICM</a:t>
                </a:r>
                <a:r>
                  <a:rPr lang="ja-JP" altLang="en-US" sz="2000">
                    <a:latin typeface="Hiragino Mincho Pro W3" panose="02020300000000000000" pitchFamily="18" charset="-128"/>
                    <a:ea typeface="Hiragino Mincho Pro W3" panose="02020300000000000000" pitchFamily="18" charset="-128"/>
                  </a:rPr>
                  <a:t>内でどのように発展するのか</a:t>
                </a:r>
                <a:endParaRPr lang="en-US" altLang="ja-JP" sz="2000" dirty="0">
                  <a:latin typeface="Hiragino Mincho Pro W3" panose="02020300000000000000" pitchFamily="18" charset="-128"/>
                  <a:ea typeface="Hiragino Mincho Pro W3" panose="02020300000000000000" pitchFamily="18" charset="-128"/>
                </a:endParaRPr>
              </a:p>
              <a:p>
                <a:r>
                  <a:rPr lang="en-US" altLang="ja-JP" sz="2000" dirty="0">
                    <a:latin typeface="Hiragino Mincho Pro W3" panose="02020300000000000000" pitchFamily="18" charset="-128"/>
                    <a:ea typeface="Hiragino Mincho Pro W3" panose="02020300000000000000" pitchFamily="18" charset="-128"/>
                  </a:rPr>
                  <a:t>ICM</a:t>
                </a:r>
                <a:r>
                  <a:rPr lang="ja-JP" altLang="en-US" sz="2000">
                    <a:latin typeface="Hiragino Mincho Pro W3" panose="02020300000000000000" pitchFamily="18" charset="-128"/>
                    <a:ea typeface="Hiragino Mincho Pro W3" panose="02020300000000000000" pitchFamily="18" charset="-128"/>
                  </a:rPr>
                  <a:t>内の</a:t>
                </a:r>
                <a:r>
                  <a:rPr lang="en-US" altLang="ja-JP" sz="2000" dirty="0">
                    <a:latin typeface="Hiragino Mincho Pro W3" panose="02020300000000000000" pitchFamily="18" charset="-128"/>
                    <a:ea typeface="Hiragino Mincho Pro W3" panose="02020300000000000000" pitchFamily="18" charset="-128"/>
                  </a:rPr>
                  <a:t>”viscosity”  … ion-ion Coulomb collision </a:t>
                </a:r>
                <a:r>
                  <a:rPr lang="ja-JP" altLang="en-US" sz="2000">
                    <a:latin typeface="Hiragino Mincho Pro W3" panose="02020300000000000000" pitchFamily="18" charset="-128"/>
                    <a:ea typeface="Hiragino Mincho Pro W3" panose="02020300000000000000" pitchFamily="18" charset="-128"/>
                  </a:rPr>
                  <a:t>：</a:t>
                </a:r>
                <a:r>
                  <a:rPr lang="en-US" altLang="ja-JP" sz="2000" dirty="0">
                    <a:latin typeface="Hiragino Mincho Pro W3" panose="02020300000000000000" pitchFamily="18" charset="-128"/>
                    <a:ea typeface="Hiragino Mincho Pro W3" panose="02020300000000000000" pitchFamily="18" charset="-128"/>
                  </a:rPr>
                  <a:t>  </a:t>
                </a:r>
                <a14:m>
                  <m:oMath xmlns:m="http://schemas.openxmlformats.org/officeDocument/2006/math">
                    <m:sSub>
                      <m:sSubPr>
                        <m:ctrlPr>
                          <a:rPr lang="en-US" altLang="ja-JP" sz="2000" i="1" smtClean="0">
                            <a:latin typeface="Cambria Math" panose="02040503050406030204" pitchFamily="18" charset="0"/>
                            <a:ea typeface="Hiragino Mincho Pro W3" panose="02020300000000000000" pitchFamily="18" charset="-128"/>
                          </a:rPr>
                        </m:ctrlPr>
                      </m:sSubPr>
                      <m:e>
                        <m:r>
                          <a:rPr lang="en-US" altLang="ja-JP" sz="2000" b="0" i="1" smtClean="0">
                            <a:latin typeface="Cambria Math" panose="02040503050406030204" pitchFamily="18" charset="0"/>
                            <a:ea typeface="Hiragino Mincho Pro W3" panose="02020300000000000000" pitchFamily="18" charset="-128"/>
                          </a:rPr>
                          <m:t>𝑙</m:t>
                        </m:r>
                      </m:e>
                      <m:sub>
                        <m:r>
                          <a:rPr lang="en-US" altLang="ja-JP" sz="2000" b="0" i="1" smtClean="0">
                            <a:latin typeface="Cambria Math" panose="02040503050406030204" pitchFamily="18" charset="0"/>
                            <a:ea typeface="Hiragino Mincho Pro W3" panose="02020300000000000000" pitchFamily="18" charset="-128"/>
                          </a:rPr>
                          <m:t>𝐶</m:t>
                        </m:r>
                      </m:sub>
                    </m:sSub>
                    <m:r>
                      <a:rPr lang="en-US" altLang="ja-JP" sz="2000" b="0" i="1" smtClean="0">
                        <a:latin typeface="Cambria Math" panose="02040503050406030204" pitchFamily="18" charset="0"/>
                        <a:ea typeface="Hiragino Mincho Pro W3" panose="02020300000000000000" pitchFamily="18" charset="-128"/>
                      </a:rPr>
                      <m:t> ~ 10~100 </m:t>
                    </m:r>
                    <m:r>
                      <m:rPr>
                        <m:sty m:val="p"/>
                      </m:rPr>
                      <a:rPr lang="en-US" altLang="ja-JP" sz="2000" b="0" i="0" smtClean="0">
                        <a:latin typeface="Cambria Math" panose="02040503050406030204" pitchFamily="18" charset="0"/>
                        <a:ea typeface="Hiragino Mincho Pro W3" panose="02020300000000000000" pitchFamily="18" charset="-128"/>
                      </a:rPr>
                      <m:t>kpc</m:t>
                    </m:r>
                  </m:oMath>
                </a14:m>
                <a:endParaRPr lang="en-US" altLang="ja-JP" sz="2000" dirty="0">
                  <a:latin typeface="Hiragino Mincho Pro W3" panose="02020300000000000000" pitchFamily="18" charset="-128"/>
                  <a:ea typeface="Hiragino Mincho Pro W3" panose="02020300000000000000" pitchFamily="18" charset="-128"/>
                </a:endParaRPr>
              </a:p>
              <a:p>
                <a:pPr marL="0" indent="0">
                  <a:buNone/>
                </a:pPr>
                <a:r>
                  <a:rPr lang="en-US" altLang="ja-JP" sz="2000" dirty="0">
                    <a:latin typeface="Hiragino Mincho Pro W3" panose="02020300000000000000" pitchFamily="18" charset="-128"/>
                    <a:ea typeface="Hiragino Mincho Pro W3" panose="02020300000000000000" pitchFamily="18" charset="-128"/>
                  </a:rPr>
                  <a:t>	</a:t>
                </a:r>
                <a:r>
                  <a:rPr lang="ja-JP" altLang="en-US" sz="2000">
                    <a:latin typeface="Hiragino Mincho Pro W3" panose="02020300000000000000" pitchFamily="18" charset="-128"/>
                    <a:ea typeface="Hiragino Mincho Pro W3" panose="02020300000000000000" pitchFamily="18" charset="-128"/>
                  </a:rPr>
                  <a:t>注入スケールでは</a:t>
                </a:r>
                <a:r>
                  <a:rPr lang="en-US" altLang="ja-JP" sz="2000" dirty="0">
                    <a:latin typeface="Hiragino Mincho Pro W3" panose="02020300000000000000" pitchFamily="18" charset="-128"/>
                    <a:ea typeface="Hiragino Mincho Pro W3" panose="02020300000000000000" pitchFamily="18" charset="-128"/>
                  </a:rPr>
                  <a:t>super-Alfvenic </a:t>
                </a:r>
                <a:r>
                  <a:rPr lang="ja-JP" altLang="en-US" sz="2000">
                    <a:latin typeface="Hiragino Mincho Pro W3" panose="02020300000000000000" pitchFamily="18" charset="-128"/>
                    <a:ea typeface="Hiragino Mincho Pro W3" panose="02020300000000000000" pitchFamily="18" charset="-128"/>
                  </a:rPr>
                  <a:t>→　乱流によって磁場を曲げる</a:t>
                </a:r>
                <a:endParaRPr lang="en-US" altLang="ja-JP" sz="2000" dirty="0">
                  <a:latin typeface="Hiragino Mincho Pro W3" panose="02020300000000000000" pitchFamily="18" charset="-128"/>
                  <a:ea typeface="Hiragino Mincho Pro W3" panose="02020300000000000000" pitchFamily="18" charset="-128"/>
                </a:endParaRPr>
              </a:p>
              <a:p>
                <a:pPr marL="0" indent="0">
                  <a:buNone/>
                </a:pPr>
                <a:endParaRPr lang="en-US" altLang="ja-JP" sz="2000" dirty="0">
                  <a:latin typeface="Hiragino Mincho Pro W3" panose="02020300000000000000" pitchFamily="18" charset="-128"/>
                  <a:ea typeface="Hiragino Mincho Pro W3" panose="02020300000000000000" pitchFamily="18" charset="-128"/>
                </a:endParaRPr>
              </a:p>
              <a:p>
                <a:pPr marL="228600" lvl="1" indent="0">
                  <a:buNone/>
                </a:pPr>
                <a:r>
                  <a:rPr lang="en-US" altLang="ja-JP" sz="1800" dirty="0">
                    <a:latin typeface="Hiragino Mincho Pro W3" panose="02020300000000000000" pitchFamily="18" charset="-128"/>
                    <a:ea typeface="Hiragino Mincho Pro W3" panose="02020300000000000000" pitchFamily="18" charset="-128"/>
                  </a:rPr>
                  <a:t>	</a:t>
                </a:r>
                <a:r>
                  <a:rPr lang="en-US" altLang="ja-JP" sz="2000" dirty="0">
                    <a:latin typeface="Hiragino Mincho Pro W3" panose="02020300000000000000" pitchFamily="18" charset="-128"/>
                    <a:ea typeface="Hiragino Mincho Pro W3" panose="02020300000000000000" pitchFamily="18" charset="-128"/>
                  </a:rPr>
                  <a:t>Alfven</a:t>
                </a:r>
                <a:r>
                  <a:rPr lang="ja-JP" altLang="en-US" sz="2000">
                    <a:latin typeface="Hiragino Mincho Pro W3" panose="02020300000000000000" pitchFamily="18" charset="-128"/>
                    <a:ea typeface="Hiragino Mincho Pro W3" panose="02020300000000000000" pitchFamily="18" charset="-128"/>
                  </a:rPr>
                  <a:t>スケール：</a:t>
                </a:r>
                <a:r>
                  <a:rPr lang="en-US" altLang="ja-JP" sz="2000" dirty="0">
                    <a:latin typeface="Hiragino Mincho Pro W3" panose="02020300000000000000" pitchFamily="18" charset="-128"/>
                    <a:ea typeface="Hiragino Mincho Pro W3" panose="02020300000000000000" pitchFamily="18" charset="-128"/>
                  </a:rPr>
                  <a:t>  </a:t>
                </a:r>
                <a14:m>
                  <m:oMath xmlns:m="http://schemas.openxmlformats.org/officeDocument/2006/math">
                    <m:sSub>
                      <m:sSubPr>
                        <m:ctrlPr>
                          <a:rPr lang="en-US" altLang="ja-JP" sz="2000" i="1" smtClean="0">
                            <a:latin typeface="Cambria Math" panose="02040503050406030204" pitchFamily="18" charset="0"/>
                            <a:ea typeface="Hiragino Mincho Pro W3" panose="02020300000000000000" pitchFamily="18" charset="-128"/>
                          </a:rPr>
                        </m:ctrlPr>
                      </m:sSubPr>
                      <m:e>
                        <m:r>
                          <a:rPr lang="en-US" altLang="ja-JP" sz="2000" b="0" i="1" smtClean="0">
                            <a:latin typeface="Cambria Math" panose="02040503050406030204" pitchFamily="18" charset="0"/>
                            <a:ea typeface="Hiragino Mincho Pro W3" panose="02020300000000000000" pitchFamily="18" charset="-128"/>
                          </a:rPr>
                          <m:t>𝑙</m:t>
                        </m:r>
                      </m:e>
                      <m:sub>
                        <m:r>
                          <a:rPr lang="en-US" altLang="ja-JP" sz="2000" b="0" i="1" smtClean="0">
                            <a:latin typeface="Cambria Math" panose="02040503050406030204" pitchFamily="18" charset="0"/>
                            <a:ea typeface="Hiragino Mincho Pro W3" panose="02020300000000000000" pitchFamily="18" charset="-128"/>
                          </a:rPr>
                          <m:t>𝐴</m:t>
                        </m:r>
                      </m:sub>
                    </m:sSub>
                    <m:r>
                      <a:rPr lang="en-US" altLang="ja-JP" sz="2000" b="0" i="1" smtClean="0">
                        <a:latin typeface="Cambria Math" panose="02040503050406030204" pitchFamily="18" charset="0"/>
                        <a:ea typeface="Hiragino Mincho Pro W3" panose="02020300000000000000" pitchFamily="18" charset="-128"/>
                      </a:rPr>
                      <m:t> ~ </m:t>
                    </m:r>
                    <m:sSub>
                      <m:sSubPr>
                        <m:ctrlPr>
                          <a:rPr lang="en-US" altLang="ja-JP" sz="2000" b="0" i="1" smtClean="0">
                            <a:latin typeface="Cambria Math" panose="02040503050406030204" pitchFamily="18" charset="0"/>
                            <a:ea typeface="Hiragino Mincho Pro W3" panose="02020300000000000000" pitchFamily="18" charset="-128"/>
                          </a:rPr>
                        </m:ctrlPr>
                      </m:sSubPr>
                      <m:e>
                        <m:r>
                          <a:rPr lang="en-US" altLang="ja-JP" sz="2000" b="0" i="1" smtClean="0">
                            <a:latin typeface="Cambria Math" panose="02040503050406030204" pitchFamily="18" charset="0"/>
                            <a:ea typeface="Hiragino Mincho Pro W3" panose="02020300000000000000" pitchFamily="18" charset="-128"/>
                          </a:rPr>
                          <m:t>𝐿</m:t>
                        </m:r>
                      </m:e>
                      <m:sub>
                        <m:r>
                          <a:rPr lang="en-US" altLang="ja-JP" sz="2000" b="0" i="1" smtClean="0">
                            <a:latin typeface="Cambria Math" panose="02040503050406030204" pitchFamily="18" charset="0"/>
                            <a:ea typeface="Hiragino Mincho Pro W3" panose="02020300000000000000" pitchFamily="18" charset="-128"/>
                          </a:rPr>
                          <m:t>0</m:t>
                        </m:r>
                      </m:sub>
                    </m:sSub>
                    <m:sSup>
                      <m:sSupPr>
                        <m:ctrlPr>
                          <a:rPr lang="en-US" altLang="ja-JP" sz="2000" b="0" i="1" smtClean="0">
                            <a:latin typeface="Cambria Math" panose="02040503050406030204" pitchFamily="18" charset="0"/>
                            <a:ea typeface="Hiragino Mincho Pro W3" panose="02020300000000000000" pitchFamily="18" charset="-128"/>
                          </a:rPr>
                        </m:ctrlPr>
                      </m:sSupPr>
                      <m:e>
                        <m:d>
                          <m:dPr>
                            <m:ctrlPr>
                              <a:rPr lang="en-US" altLang="ja-JP" sz="2000" b="0" i="1" smtClean="0">
                                <a:latin typeface="Cambria Math" panose="02040503050406030204" pitchFamily="18" charset="0"/>
                                <a:ea typeface="Hiragino Mincho Pro W3" panose="02020300000000000000" pitchFamily="18" charset="-128"/>
                              </a:rPr>
                            </m:ctrlPr>
                          </m:dPr>
                          <m:e>
                            <m:f>
                              <m:fPr>
                                <m:ctrlPr>
                                  <a:rPr lang="en-US" altLang="ja-JP" sz="2000" b="0" i="1" smtClean="0">
                                    <a:latin typeface="Cambria Math" panose="02040503050406030204" pitchFamily="18" charset="0"/>
                                    <a:ea typeface="Hiragino Mincho Pro W3" panose="02020300000000000000" pitchFamily="18" charset="-128"/>
                                  </a:rPr>
                                </m:ctrlPr>
                              </m:fPr>
                              <m:num>
                                <m:sSub>
                                  <m:sSubPr>
                                    <m:ctrlPr>
                                      <a:rPr lang="en-US" altLang="ja-JP" sz="2000" b="0" i="1" smtClean="0">
                                        <a:latin typeface="Cambria Math" panose="02040503050406030204" pitchFamily="18" charset="0"/>
                                        <a:ea typeface="Hiragino Mincho Pro W3" panose="02020300000000000000" pitchFamily="18" charset="-128"/>
                                      </a:rPr>
                                    </m:ctrlPr>
                                  </m:sSubPr>
                                  <m:e>
                                    <m:r>
                                      <a:rPr lang="en-US" altLang="ja-JP" sz="2000" b="0" i="1" smtClean="0">
                                        <a:latin typeface="Cambria Math" panose="02040503050406030204" pitchFamily="18" charset="0"/>
                                        <a:ea typeface="Hiragino Mincho Pro W3" panose="02020300000000000000" pitchFamily="18" charset="-128"/>
                                      </a:rPr>
                                      <m:t>𝑉</m:t>
                                    </m:r>
                                  </m:e>
                                  <m:sub>
                                    <m:r>
                                      <a:rPr lang="en-US" altLang="ja-JP" sz="2000" b="0" i="1" smtClean="0">
                                        <a:latin typeface="Cambria Math" panose="02040503050406030204" pitchFamily="18" charset="0"/>
                                        <a:ea typeface="Hiragino Mincho Pro W3" panose="02020300000000000000" pitchFamily="18" charset="-128"/>
                                      </a:rPr>
                                      <m:t>𝐴</m:t>
                                    </m:r>
                                  </m:sub>
                                </m:sSub>
                              </m:num>
                              <m:den>
                                <m:sSub>
                                  <m:sSubPr>
                                    <m:ctrlPr>
                                      <a:rPr lang="en-US" altLang="ja-JP" sz="2000" b="0" i="1" smtClean="0">
                                        <a:latin typeface="Cambria Math" panose="02040503050406030204" pitchFamily="18" charset="0"/>
                                        <a:ea typeface="Hiragino Mincho Pro W3" panose="02020300000000000000" pitchFamily="18" charset="-128"/>
                                      </a:rPr>
                                    </m:ctrlPr>
                                  </m:sSubPr>
                                  <m:e>
                                    <m:r>
                                      <a:rPr lang="en-US" altLang="ja-JP" sz="2000" b="0" i="1" smtClean="0">
                                        <a:latin typeface="Cambria Math" panose="02040503050406030204" pitchFamily="18" charset="0"/>
                                        <a:ea typeface="Hiragino Mincho Pro W3" panose="02020300000000000000" pitchFamily="18" charset="-128"/>
                                      </a:rPr>
                                      <m:t>𝑉</m:t>
                                    </m:r>
                                  </m:e>
                                  <m:sub>
                                    <m:r>
                                      <a:rPr lang="en-US" altLang="ja-JP" sz="2000" b="0" i="1" smtClean="0">
                                        <a:latin typeface="Cambria Math" panose="02040503050406030204" pitchFamily="18" charset="0"/>
                                        <a:ea typeface="Hiragino Mincho Pro W3" panose="02020300000000000000" pitchFamily="18" charset="-128"/>
                                      </a:rPr>
                                      <m:t>0</m:t>
                                    </m:r>
                                  </m:sub>
                                </m:sSub>
                              </m:den>
                            </m:f>
                          </m:e>
                        </m:d>
                      </m:e>
                      <m:sup>
                        <m:f>
                          <m:fPr>
                            <m:ctrlPr>
                              <a:rPr lang="en-US" altLang="ja-JP" sz="2000" b="0" i="1" smtClean="0">
                                <a:latin typeface="Cambria Math" panose="02040503050406030204" pitchFamily="18" charset="0"/>
                                <a:ea typeface="Hiragino Mincho Pro W3" panose="02020300000000000000" pitchFamily="18" charset="-128"/>
                              </a:rPr>
                            </m:ctrlPr>
                          </m:fPr>
                          <m:num>
                            <m:r>
                              <a:rPr lang="en-US" altLang="ja-JP" sz="2000" b="0" i="1" smtClean="0">
                                <a:latin typeface="Cambria Math" panose="02040503050406030204" pitchFamily="18" charset="0"/>
                                <a:ea typeface="Hiragino Mincho Pro W3" panose="02020300000000000000" pitchFamily="18" charset="-128"/>
                              </a:rPr>
                              <m:t>2</m:t>
                            </m:r>
                          </m:num>
                          <m:den>
                            <m:r>
                              <a:rPr lang="en-US" altLang="ja-JP" sz="2000" b="0" i="1" smtClean="0">
                                <a:latin typeface="Cambria Math" panose="02040503050406030204" pitchFamily="18" charset="0"/>
                                <a:ea typeface="Cambria Math" panose="02040503050406030204" pitchFamily="18" charset="0"/>
                              </a:rPr>
                              <m:t>𝜁</m:t>
                            </m:r>
                            <m:r>
                              <a:rPr lang="en-US" altLang="ja-JP" sz="2000" b="0" i="1" smtClean="0">
                                <a:latin typeface="Cambria Math" panose="02040503050406030204" pitchFamily="18" charset="0"/>
                                <a:ea typeface="Hiragino Mincho Pro W3" panose="02020300000000000000" pitchFamily="18" charset="-128"/>
                              </a:rPr>
                              <m:t>−1</m:t>
                            </m:r>
                          </m:den>
                        </m:f>
                      </m:sup>
                    </m:sSup>
                    <m:r>
                      <a:rPr lang="en-US" altLang="ja-JP" sz="2000" b="0" i="1" smtClean="0">
                        <a:latin typeface="Cambria Math" panose="02040503050406030204" pitchFamily="18" charset="0"/>
                        <a:ea typeface="Hiragino Mincho Pro W3" panose="02020300000000000000" pitchFamily="18" charset="-128"/>
                      </a:rPr>
                      <m:t>~100 </m:t>
                    </m:r>
                    <m:r>
                      <m:rPr>
                        <m:sty m:val="p"/>
                      </m:rPr>
                      <a:rPr lang="en-US" altLang="ja-JP" sz="2000" b="0" i="0" smtClean="0">
                        <a:latin typeface="Cambria Math" panose="02040503050406030204" pitchFamily="18" charset="0"/>
                        <a:ea typeface="Hiragino Mincho Pro W3" panose="02020300000000000000" pitchFamily="18" charset="-128"/>
                      </a:rPr>
                      <m:t>pc</m:t>
                    </m:r>
                  </m:oMath>
                </a14:m>
                <a:r>
                  <a:rPr lang="en-US" altLang="ja-JP" sz="2000" dirty="0">
                    <a:latin typeface="Hiragino Mincho Pro W3" panose="02020300000000000000" pitchFamily="18" charset="-128"/>
                    <a:ea typeface="Hiragino Mincho Pro W3" panose="02020300000000000000" pitchFamily="18" charset="-128"/>
                  </a:rPr>
                  <a:t>  </a:t>
                </a:r>
                <a:r>
                  <a:rPr lang="ja-JP" altLang="en-US" sz="2000">
                    <a:latin typeface="Hiragino Mincho Pro W3" panose="02020300000000000000" pitchFamily="18" charset="-128"/>
                    <a:ea typeface="Hiragino Mincho Pro W3" panose="02020300000000000000" pitchFamily="18" charset="-128"/>
                  </a:rPr>
                  <a:t>までカスケードすると</a:t>
                </a:r>
                <a:r>
                  <a:rPr lang="en-US" altLang="ja-JP" sz="2000" dirty="0">
                    <a:latin typeface="Hiragino Mincho Pro W3" panose="02020300000000000000" pitchFamily="18" charset="-128"/>
                    <a:ea typeface="Hiragino Mincho Pro W3" panose="02020300000000000000" pitchFamily="18" charset="-128"/>
                  </a:rPr>
                  <a:t>MHD</a:t>
                </a:r>
                <a:r>
                  <a:rPr lang="ja-JP" altLang="en-US" sz="2000">
                    <a:latin typeface="Hiragino Mincho Pro W3" panose="02020300000000000000" pitchFamily="18" charset="-128"/>
                    <a:ea typeface="Hiragino Mincho Pro W3" panose="02020300000000000000" pitchFamily="18" charset="-128"/>
                  </a:rPr>
                  <a:t>乱流となる</a:t>
                </a:r>
                <a:endParaRPr lang="en-US" altLang="ja-JP" sz="2000" dirty="0">
                  <a:latin typeface="Hiragino Mincho Pro W3" panose="02020300000000000000" pitchFamily="18" charset="-128"/>
                  <a:ea typeface="Hiragino Mincho Pro W3" panose="02020300000000000000" pitchFamily="18" charset="-128"/>
                </a:endParaRPr>
              </a:p>
              <a:p>
                <a:pPr marL="228600" lvl="1" indent="0">
                  <a:buNone/>
                </a:pPr>
                <a:r>
                  <a:rPr lang="en-US" altLang="ja-JP" sz="2000" dirty="0">
                    <a:latin typeface="Hiragino Mincho Pro W3" panose="02020300000000000000" pitchFamily="18" charset="-128"/>
                    <a:ea typeface="Hiragino Mincho Pro W3" panose="02020300000000000000" pitchFamily="18" charset="-128"/>
                  </a:rPr>
                  <a:t>	ICM</a:t>
                </a:r>
                <a:r>
                  <a:rPr lang="ja-JP" altLang="en-US" sz="2000">
                    <a:latin typeface="Hiragino Mincho Pro W3" panose="02020300000000000000" pitchFamily="18" charset="-128"/>
                    <a:ea typeface="Hiragino Mincho Pro W3" panose="02020300000000000000" pitchFamily="18" charset="-128"/>
                  </a:rPr>
                  <a:t>では一般に</a:t>
                </a:r>
                <a14:m>
                  <m:oMath xmlns:m="http://schemas.openxmlformats.org/officeDocument/2006/math">
                    <m:sSub>
                      <m:sSubPr>
                        <m:ctrlPr>
                          <a:rPr lang="en-US" altLang="ja-JP" sz="2000" i="1" smtClean="0">
                            <a:latin typeface="Cambria Math" panose="02040503050406030204" pitchFamily="18" charset="0"/>
                            <a:ea typeface="Hiragino Mincho Pro W3" panose="02020300000000000000" pitchFamily="18" charset="-128"/>
                          </a:rPr>
                        </m:ctrlPr>
                      </m:sSubPr>
                      <m:e>
                        <m:r>
                          <a:rPr lang="en-US" altLang="ja-JP" sz="2000" b="0" i="1" smtClean="0">
                            <a:latin typeface="Cambria Math" panose="02040503050406030204" pitchFamily="18" charset="0"/>
                            <a:ea typeface="Hiragino Mincho Pro W3" panose="02020300000000000000" pitchFamily="18" charset="-128"/>
                          </a:rPr>
                          <m:t>𝑙</m:t>
                        </m:r>
                      </m:e>
                      <m:sub>
                        <m:r>
                          <a:rPr lang="en-US" altLang="ja-JP" sz="2000" b="0" i="1" smtClean="0">
                            <a:latin typeface="Cambria Math" panose="02040503050406030204" pitchFamily="18" charset="0"/>
                            <a:ea typeface="Hiragino Mincho Pro W3" panose="02020300000000000000" pitchFamily="18" charset="-128"/>
                          </a:rPr>
                          <m:t>𝐴</m:t>
                        </m:r>
                      </m:sub>
                    </m:sSub>
                    <m:r>
                      <a:rPr lang="en-US" altLang="ja-JP" sz="2000" b="0" i="1" smtClean="0">
                        <a:latin typeface="Cambria Math" panose="02040503050406030204" pitchFamily="18" charset="0"/>
                        <a:ea typeface="Hiragino Mincho Pro W3" panose="02020300000000000000" pitchFamily="18" charset="-128"/>
                      </a:rPr>
                      <m:t>≪</m:t>
                    </m:r>
                    <m:sSub>
                      <m:sSubPr>
                        <m:ctrlPr>
                          <a:rPr lang="en-US" altLang="ja-JP" sz="2000" b="0" i="1" smtClean="0">
                            <a:latin typeface="Cambria Math" panose="02040503050406030204" pitchFamily="18" charset="0"/>
                            <a:ea typeface="Hiragino Mincho Pro W3" panose="02020300000000000000" pitchFamily="18" charset="-128"/>
                          </a:rPr>
                        </m:ctrlPr>
                      </m:sSubPr>
                      <m:e>
                        <m:r>
                          <a:rPr lang="en-US" altLang="ja-JP" sz="2000" b="0" i="1" smtClean="0">
                            <a:latin typeface="Cambria Math" panose="02040503050406030204" pitchFamily="18" charset="0"/>
                            <a:ea typeface="Hiragino Mincho Pro W3" panose="02020300000000000000" pitchFamily="18" charset="-128"/>
                          </a:rPr>
                          <m:t>𝑙</m:t>
                        </m:r>
                      </m:e>
                      <m:sub>
                        <m:r>
                          <a:rPr lang="en-US" altLang="ja-JP" sz="2000" b="0" i="1" smtClean="0">
                            <a:latin typeface="Cambria Math" panose="02040503050406030204" pitchFamily="18" charset="0"/>
                            <a:ea typeface="Hiragino Mincho Pro W3" panose="02020300000000000000" pitchFamily="18" charset="-128"/>
                          </a:rPr>
                          <m:t>𝐶</m:t>
                        </m:r>
                      </m:sub>
                    </m:sSub>
                  </m:oMath>
                </a14:m>
                <a:r>
                  <a:rPr lang="ja-JP" altLang="en-US" sz="2000">
                    <a:latin typeface="Hiragino Mincho Pro W3" panose="02020300000000000000" pitchFamily="18" charset="-128"/>
                    <a:ea typeface="Hiragino Mincho Pro W3" panose="02020300000000000000" pitchFamily="18" charset="-128"/>
                  </a:rPr>
                  <a:t>であり、</a:t>
                </a:r>
                <a:r>
                  <a:rPr lang="en-US" altLang="ja-JP" sz="2000" dirty="0">
                    <a:latin typeface="Hiragino Mincho Pro W3" panose="02020300000000000000" pitchFamily="18" charset="-128"/>
                    <a:ea typeface="Hiragino Mincho Pro W3" panose="02020300000000000000" pitchFamily="18" charset="-128"/>
                  </a:rPr>
                  <a:t>effective mean free path</a:t>
                </a:r>
                <a:r>
                  <a:rPr lang="ja-JP" altLang="en-US" sz="2000">
                    <a:latin typeface="Hiragino Mincho Pro W3" panose="02020300000000000000" pitchFamily="18" charset="-128"/>
                    <a:ea typeface="Hiragino Mincho Pro W3" panose="02020300000000000000" pitchFamily="18" charset="-128"/>
                  </a:rPr>
                  <a:t>は</a:t>
                </a:r>
                <a14:m>
                  <m:oMath xmlns:m="http://schemas.openxmlformats.org/officeDocument/2006/math">
                    <m:sSub>
                      <m:sSubPr>
                        <m:ctrlPr>
                          <a:rPr lang="en-US" altLang="ja-JP" sz="2000" i="1" smtClean="0">
                            <a:latin typeface="Cambria Math" panose="02040503050406030204" pitchFamily="18" charset="0"/>
                            <a:ea typeface="Hiragino Mincho Pro W3" panose="02020300000000000000" pitchFamily="18" charset="-128"/>
                          </a:rPr>
                        </m:ctrlPr>
                      </m:sSubPr>
                      <m:e>
                        <m:r>
                          <a:rPr lang="en-US" altLang="ja-JP" sz="2000" b="0" i="1" smtClean="0">
                            <a:latin typeface="Cambria Math" panose="02040503050406030204" pitchFamily="18" charset="0"/>
                            <a:ea typeface="Hiragino Mincho Pro W3" panose="02020300000000000000" pitchFamily="18" charset="-128"/>
                          </a:rPr>
                          <m:t>𝑙</m:t>
                        </m:r>
                      </m:e>
                      <m:sub>
                        <m:r>
                          <a:rPr lang="en-US" altLang="ja-JP" sz="2000" b="0" i="1" smtClean="0">
                            <a:latin typeface="Cambria Math" panose="02040503050406030204" pitchFamily="18" charset="0"/>
                            <a:ea typeface="Hiragino Mincho Pro W3" panose="02020300000000000000" pitchFamily="18" charset="-128"/>
                          </a:rPr>
                          <m:t>𝑚𝑓𝑝</m:t>
                        </m:r>
                      </m:sub>
                    </m:sSub>
                    <m:r>
                      <a:rPr lang="en-US" altLang="ja-JP" sz="2000" b="0" i="1" smtClean="0">
                        <a:latin typeface="Cambria Math" panose="02040503050406030204" pitchFamily="18" charset="0"/>
                        <a:ea typeface="Hiragino Mincho Pro W3" panose="02020300000000000000" pitchFamily="18" charset="-128"/>
                      </a:rPr>
                      <m:t>=</m:t>
                    </m:r>
                    <m:sSub>
                      <m:sSubPr>
                        <m:ctrlPr>
                          <a:rPr lang="en-US" altLang="ja-JP" sz="2000" b="0" i="1" smtClean="0">
                            <a:latin typeface="Cambria Math" panose="02040503050406030204" pitchFamily="18" charset="0"/>
                            <a:ea typeface="Hiragino Mincho Pro W3" panose="02020300000000000000" pitchFamily="18" charset="-128"/>
                          </a:rPr>
                        </m:ctrlPr>
                      </m:sSubPr>
                      <m:e>
                        <m:r>
                          <a:rPr lang="en-US" altLang="ja-JP" sz="2000" b="0" i="1" smtClean="0">
                            <a:latin typeface="Cambria Math" panose="02040503050406030204" pitchFamily="18" charset="0"/>
                            <a:ea typeface="Hiragino Mincho Pro W3" panose="02020300000000000000" pitchFamily="18" charset="-128"/>
                          </a:rPr>
                          <m:t>𝑙</m:t>
                        </m:r>
                      </m:e>
                      <m:sub>
                        <m:r>
                          <a:rPr lang="en-US" altLang="ja-JP" sz="2000" b="0" i="1" smtClean="0">
                            <a:latin typeface="Cambria Math" panose="02040503050406030204" pitchFamily="18" charset="0"/>
                            <a:ea typeface="Hiragino Mincho Pro W3" panose="02020300000000000000" pitchFamily="18" charset="-128"/>
                          </a:rPr>
                          <m:t>𝐴</m:t>
                        </m:r>
                      </m:sub>
                    </m:sSub>
                  </m:oMath>
                </a14:m>
                <a:endParaRPr lang="en-US" altLang="ja-JP" sz="2000" dirty="0">
                  <a:latin typeface="Hiragino Mincho Pro W3" panose="02020300000000000000" pitchFamily="18" charset="-128"/>
                  <a:ea typeface="Hiragino Mincho Pro W3" panose="02020300000000000000" pitchFamily="18" charset="-128"/>
                </a:endParaRPr>
              </a:p>
              <a:p>
                <a:pPr marL="228600" lvl="1" indent="0">
                  <a:buNone/>
                </a:pPr>
                <a:r>
                  <a:rPr lang="en-US" altLang="ja-JP" sz="2000" dirty="0">
                    <a:latin typeface="Hiragino Mincho Pro W3" panose="02020300000000000000" pitchFamily="18" charset="-128"/>
                    <a:ea typeface="Hiragino Mincho Pro W3" panose="02020300000000000000" pitchFamily="18" charset="-128"/>
                  </a:rPr>
                  <a:t>	</a:t>
                </a:r>
                <a:r>
                  <a:rPr lang="en-US" altLang="ja-JP" sz="2000" u="sng" dirty="0">
                    <a:latin typeface="Hiragino Mincho Pro W3" panose="02020300000000000000" pitchFamily="18" charset="-128"/>
                    <a:ea typeface="Hiragino Mincho Pro W3" panose="02020300000000000000" pitchFamily="18" charset="-128"/>
                  </a:rPr>
                  <a:t>ICM</a:t>
                </a:r>
                <a:r>
                  <a:rPr lang="ja-JP" altLang="en-US" sz="2000" u="sng">
                    <a:latin typeface="Hiragino Mincho Pro W3" panose="02020300000000000000" pitchFamily="18" charset="-128"/>
                    <a:ea typeface="Hiragino Mincho Pro W3" panose="02020300000000000000" pitchFamily="18" charset="-128"/>
                  </a:rPr>
                  <a:t>の</a:t>
                </a:r>
                <a:r>
                  <a:rPr lang="en-US" altLang="ja-JP" sz="2000" u="sng" dirty="0" err="1">
                    <a:latin typeface="Hiragino Mincho Pro W3" panose="02020300000000000000" pitchFamily="18" charset="-128"/>
                    <a:ea typeface="Hiragino Mincho Pro W3" panose="02020300000000000000" pitchFamily="18" charset="-128"/>
                  </a:rPr>
                  <a:t>Reynols</a:t>
                </a:r>
                <a:r>
                  <a:rPr lang="ja-JP" altLang="en-US" sz="2000" u="sng">
                    <a:latin typeface="Hiragino Mincho Pro W3" panose="02020300000000000000" pitchFamily="18" charset="-128"/>
                    <a:ea typeface="Hiragino Mincho Pro W3" panose="02020300000000000000" pitchFamily="18" charset="-128"/>
                  </a:rPr>
                  <a:t>数は</a:t>
                </a:r>
                <a:r>
                  <a:rPr lang="en-US" altLang="ja-JP" sz="2000" u="sng" dirty="0">
                    <a:latin typeface="Hiragino Mincho Pro W3" panose="02020300000000000000" pitchFamily="18" charset="-128"/>
                    <a:ea typeface="Hiragino Mincho Pro W3" panose="02020300000000000000" pitchFamily="18" charset="-128"/>
                  </a:rPr>
                  <a:t>collisional</a:t>
                </a:r>
                <a:r>
                  <a:rPr lang="ja-JP" altLang="en-US" sz="2000" u="sng">
                    <a:latin typeface="Hiragino Mincho Pro W3" panose="02020300000000000000" pitchFamily="18" charset="-128"/>
                    <a:ea typeface="Hiragino Mincho Pro W3" panose="02020300000000000000" pitchFamily="18" charset="-128"/>
                  </a:rPr>
                  <a:t>プラズマより</a:t>
                </a:r>
                <a:r>
                  <a:rPr lang="en-US" altLang="ja-JP" sz="2000" u="sng" dirty="0">
                    <a:latin typeface="Hiragino Mincho Pro W3" panose="02020300000000000000" pitchFamily="18" charset="-128"/>
                    <a:ea typeface="Hiragino Mincho Pro W3" panose="02020300000000000000" pitchFamily="18" charset="-128"/>
                  </a:rPr>
                  <a:t>effective</a:t>
                </a:r>
                <a:r>
                  <a:rPr lang="ja-JP" altLang="en-US" sz="2000" u="sng">
                    <a:latin typeface="Hiragino Mincho Pro W3" panose="02020300000000000000" pitchFamily="18" charset="-128"/>
                    <a:ea typeface="Hiragino Mincho Pro W3" panose="02020300000000000000" pitchFamily="18" charset="-128"/>
                  </a:rPr>
                  <a:t>に大きい</a:t>
                </a:r>
                <a:r>
                  <a:rPr lang="en-US" altLang="ja-JP" sz="2000" u="sng" dirty="0">
                    <a:latin typeface="Hiragino Mincho Pro W3" panose="02020300000000000000" pitchFamily="18" charset="-128"/>
                    <a:ea typeface="Hiragino Mincho Pro W3" panose="02020300000000000000" pitchFamily="18" charset="-128"/>
                  </a:rPr>
                  <a:t>(viscosity</a:t>
                </a:r>
                <a:r>
                  <a:rPr lang="ja-JP" altLang="en-US" sz="2000" u="sng">
                    <a:latin typeface="Hiragino Mincho Pro W3" panose="02020300000000000000" pitchFamily="18" charset="-128"/>
                    <a:ea typeface="Hiragino Mincho Pro W3" panose="02020300000000000000" pitchFamily="18" charset="-128"/>
                  </a:rPr>
                  <a:t>が小さい</a:t>
                </a:r>
                <a:r>
                  <a:rPr lang="en-US" altLang="ja-JP" sz="2000" u="sng" dirty="0">
                    <a:latin typeface="Hiragino Mincho Pro W3" panose="02020300000000000000" pitchFamily="18" charset="-128"/>
                    <a:ea typeface="Hiragino Mincho Pro W3" panose="02020300000000000000" pitchFamily="18" charset="-128"/>
                  </a:rPr>
                  <a:t>)</a:t>
                </a:r>
              </a:p>
              <a:p>
                <a:pPr marL="228600" lvl="1" indent="0">
                  <a:buNone/>
                </a:pPr>
                <a:r>
                  <a:rPr lang="en-US" altLang="ja-JP" sz="2000" dirty="0">
                    <a:latin typeface="Hiragino Mincho Pro W3" panose="02020300000000000000" pitchFamily="18" charset="-128"/>
                    <a:ea typeface="Hiragino Mincho Pro W3" panose="02020300000000000000" pitchFamily="18" charset="-128"/>
                  </a:rPr>
                  <a:t>	</a:t>
                </a:r>
              </a:p>
              <a:p>
                <a:pPr marL="228600" lvl="1" indent="0">
                  <a:buNone/>
                </a:pPr>
                <a:r>
                  <a:rPr lang="en-US" altLang="ja-JP" sz="2000" dirty="0">
                    <a:latin typeface="Hiragino Mincho Pro W3" panose="02020300000000000000" pitchFamily="18" charset="-128"/>
                    <a:ea typeface="Hiragino Mincho Pro W3" panose="02020300000000000000" pitchFamily="18" charset="-128"/>
                  </a:rPr>
                  <a:t>	Dissipation </a:t>
                </a:r>
                <a:r>
                  <a:rPr lang="ja-JP" altLang="en-US" sz="2000">
                    <a:latin typeface="Hiragino Mincho Pro W3" panose="02020300000000000000" pitchFamily="18" charset="-128"/>
                    <a:ea typeface="Hiragino Mincho Pro W3" panose="02020300000000000000" pitchFamily="18" charset="-128"/>
                  </a:rPr>
                  <a:t>スケール</a:t>
                </a:r>
                <a:r>
                  <a:rPr lang="en-US" altLang="ja-JP" sz="2000" dirty="0">
                    <a:latin typeface="Hiragino Mincho Pro W3" panose="02020300000000000000" pitchFamily="18" charset="-128"/>
                    <a:ea typeface="Hiragino Mincho Pro W3" panose="02020300000000000000" pitchFamily="18" charset="-128"/>
                  </a:rPr>
                  <a:t> : </a:t>
                </a:r>
                <a14:m>
                  <m:oMath xmlns:m="http://schemas.openxmlformats.org/officeDocument/2006/math">
                    <m:sSub>
                      <m:sSubPr>
                        <m:ctrlPr>
                          <a:rPr lang="en-US" altLang="ja-JP" sz="2000" i="1" smtClean="0">
                            <a:latin typeface="Cambria Math" panose="02040503050406030204" pitchFamily="18" charset="0"/>
                            <a:ea typeface="Hiragino Mincho Pro W3" panose="02020300000000000000" pitchFamily="18" charset="-128"/>
                          </a:rPr>
                        </m:ctrlPr>
                      </m:sSubPr>
                      <m:e>
                        <m:r>
                          <a:rPr lang="en-US" altLang="ja-JP" sz="2000" b="0" i="1" smtClean="0">
                            <a:latin typeface="Cambria Math" panose="02040503050406030204" pitchFamily="18" charset="0"/>
                            <a:ea typeface="Hiragino Mincho Pro W3" panose="02020300000000000000" pitchFamily="18" charset="-128"/>
                          </a:rPr>
                          <m:t>𝑙</m:t>
                        </m:r>
                      </m:e>
                      <m:sub>
                        <m:r>
                          <a:rPr lang="en-US" altLang="ja-JP" sz="2000" b="0" i="1" smtClean="0">
                            <a:latin typeface="Cambria Math" panose="02040503050406030204" pitchFamily="18" charset="0"/>
                            <a:ea typeface="Hiragino Mincho Pro W3" panose="02020300000000000000" pitchFamily="18" charset="-128"/>
                          </a:rPr>
                          <m:t>𝑑𝑖𝑠𝑠</m:t>
                        </m:r>
                      </m:sub>
                    </m:sSub>
                    <m:r>
                      <a:rPr lang="en-US" altLang="ja-JP" sz="2000" b="0" i="1" smtClean="0">
                        <a:latin typeface="Cambria Math" panose="02040503050406030204" pitchFamily="18" charset="0"/>
                        <a:ea typeface="Hiragino Mincho Pro W3" panose="02020300000000000000" pitchFamily="18" charset="-128"/>
                      </a:rPr>
                      <m:t> ~ </m:t>
                    </m:r>
                    <m:sSub>
                      <m:sSubPr>
                        <m:ctrlPr>
                          <a:rPr lang="en-US" altLang="ja-JP" sz="2000" b="0" i="1" smtClean="0">
                            <a:latin typeface="Cambria Math" panose="02040503050406030204" pitchFamily="18" charset="0"/>
                            <a:ea typeface="Hiragino Mincho Pro W3" panose="02020300000000000000" pitchFamily="18" charset="-128"/>
                          </a:rPr>
                        </m:ctrlPr>
                      </m:sSubPr>
                      <m:e>
                        <m:r>
                          <a:rPr lang="en-US" altLang="ja-JP" sz="2000" b="0" i="1" smtClean="0">
                            <a:latin typeface="Cambria Math" panose="02040503050406030204" pitchFamily="18" charset="0"/>
                            <a:ea typeface="Hiragino Mincho Pro W3" panose="02020300000000000000" pitchFamily="18" charset="-128"/>
                          </a:rPr>
                          <m:t>𝐿</m:t>
                        </m:r>
                      </m:e>
                      <m:sub>
                        <m:r>
                          <a:rPr lang="en-US" altLang="ja-JP" sz="2000" b="0" i="1" smtClean="0">
                            <a:latin typeface="Cambria Math" panose="02040503050406030204" pitchFamily="18" charset="0"/>
                            <a:ea typeface="Hiragino Mincho Pro W3" panose="02020300000000000000" pitchFamily="18" charset="-128"/>
                          </a:rPr>
                          <m:t>0</m:t>
                        </m:r>
                      </m:sub>
                    </m:sSub>
                    <m:sSup>
                      <m:sSupPr>
                        <m:ctrlPr>
                          <a:rPr lang="en-US" altLang="ja-JP" sz="2000" b="0" i="1" smtClean="0">
                            <a:latin typeface="Cambria Math" panose="02040503050406030204" pitchFamily="18" charset="0"/>
                            <a:ea typeface="Hiragino Mincho Pro W3" panose="02020300000000000000" pitchFamily="18" charset="-128"/>
                          </a:rPr>
                        </m:ctrlPr>
                      </m:sSupPr>
                      <m:e>
                        <m:r>
                          <a:rPr lang="en-US" altLang="ja-JP" sz="2000" b="0" i="1" smtClean="0">
                            <a:latin typeface="Cambria Math" panose="02040503050406030204" pitchFamily="18" charset="0"/>
                            <a:ea typeface="Hiragino Mincho Pro W3" panose="02020300000000000000" pitchFamily="18" charset="-128"/>
                          </a:rPr>
                          <m:t>(</m:t>
                        </m:r>
                        <m:r>
                          <a:rPr lang="en-US" altLang="ja-JP" sz="2000" b="0" i="1" smtClean="0">
                            <a:latin typeface="Cambria Math" panose="02040503050406030204" pitchFamily="18" charset="0"/>
                            <a:ea typeface="Hiragino Mincho Pro W3" panose="02020300000000000000" pitchFamily="18" charset="-128"/>
                          </a:rPr>
                          <m:t>𝑅𝑒</m:t>
                        </m:r>
                        <m:r>
                          <a:rPr lang="en-US" altLang="ja-JP" sz="2000" b="0" i="1" smtClean="0">
                            <a:latin typeface="Cambria Math" panose="02040503050406030204" pitchFamily="18" charset="0"/>
                            <a:ea typeface="Hiragino Mincho Pro W3" panose="02020300000000000000" pitchFamily="18" charset="-128"/>
                          </a:rPr>
                          <m:t>)</m:t>
                        </m:r>
                      </m:e>
                      <m:sup>
                        <m:r>
                          <a:rPr lang="en-US" altLang="ja-JP" sz="2000" b="0" i="1" smtClean="0">
                            <a:latin typeface="Cambria Math" panose="02040503050406030204" pitchFamily="18" charset="0"/>
                            <a:ea typeface="Hiragino Mincho Pro W3" panose="02020300000000000000" pitchFamily="18" charset="-128"/>
                          </a:rPr>
                          <m:t>−3/4</m:t>
                        </m:r>
                      </m:sup>
                    </m:sSup>
                  </m:oMath>
                </a14:m>
                <a:r>
                  <a:rPr lang="en-US" altLang="ja-JP" sz="2000" dirty="0">
                    <a:latin typeface="Hiragino Mincho Pro W3" panose="02020300000000000000" pitchFamily="18" charset="-128"/>
                    <a:ea typeface="Hiragino Mincho Pro W3" panose="02020300000000000000" pitchFamily="18" charset="-128"/>
                  </a:rPr>
                  <a:t> </a:t>
                </a:r>
                <a:r>
                  <a:rPr lang="ja-JP" altLang="en-US" sz="2000">
                    <a:latin typeface="Hiragino Mincho Pro W3" panose="02020300000000000000" pitchFamily="18" charset="-128"/>
                    <a:ea typeface="Hiragino Mincho Pro W3" panose="02020300000000000000" pitchFamily="18" charset="-128"/>
                  </a:rPr>
                  <a:t>が</a:t>
                </a:r>
                <a14:m>
                  <m:oMath xmlns:m="http://schemas.openxmlformats.org/officeDocument/2006/math">
                    <m:sSub>
                      <m:sSubPr>
                        <m:ctrlPr>
                          <a:rPr lang="en-US" altLang="ja-JP" sz="2000" i="1" smtClean="0">
                            <a:latin typeface="Cambria Math" panose="02040503050406030204" pitchFamily="18" charset="0"/>
                            <a:ea typeface="Hiragino Mincho Pro W3" panose="02020300000000000000" pitchFamily="18" charset="-128"/>
                          </a:rPr>
                        </m:ctrlPr>
                      </m:sSubPr>
                      <m:e>
                        <m:r>
                          <a:rPr lang="en-US" altLang="ja-JP" sz="2000" b="0" i="1" smtClean="0">
                            <a:latin typeface="Cambria Math" panose="02040503050406030204" pitchFamily="18" charset="0"/>
                            <a:ea typeface="Hiragino Mincho Pro W3" panose="02020300000000000000" pitchFamily="18" charset="-128"/>
                          </a:rPr>
                          <m:t>𝑙</m:t>
                        </m:r>
                      </m:e>
                      <m:sub>
                        <m:r>
                          <a:rPr lang="en-US" altLang="ja-JP" sz="2000" b="0" i="1" smtClean="0">
                            <a:latin typeface="Cambria Math" panose="02040503050406030204" pitchFamily="18" charset="0"/>
                            <a:ea typeface="Hiragino Mincho Pro W3" panose="02020300000000000000" pitchFamily="18" charset="-128"/>
                          </a:rPr>
                          <m:t>𝐶</m:t>
                        </m:r>
                      </m:sub>
                    </m:sSub>
                  </m:oMath>
                </a14:m>
                <a:r>
                  <a:rPr lang="ja-JP" altLang="en-US" sz="2000">
                    <a:latin typeface="Hiragino Mincho Pro W3" panose="02020300000000000000" pitchFamily="18" charset="-128"/>
                    <a:ea typeface="Hiragino Mincho Pro W3" panose="02020300000000000000" pitchFamily="18" charset="-128"/>
                  </a:rPr>
                  <a:t>より小さい</a:t>
                </a:r>
                <a:endParaRPr lang="en-US" altLang="ja-JP" sz="2000" dirty="0">
                  <a:latin typeface="Hiragino Mincho Pro W3" panose="02020300000000000000" pitchFamily="18" charset="-128"/>
                  <a:ea typeface="Hiragino Mincho Pro W3" panose="02020300000000000000" pitchFamily="18" charset="-128"/>
                </a:endParaRPr>
              </a:p>
              <a:p>
                <a:pPr marL="228600" lvl="1" indent="0">
                  <a:buNone/>
                </a:pPr>
                <a:r>
                  <a:rPr lang="en-US" altLang="ja-JP" sz="2000" dirty="0">
                    <a:latin typeface="Hiragino Mincho Pro W3" panose="02020300000000000000" pitchFamily="18" charset="-128"/>
                    <a:ea typeface="Hiragino Mincho Pro W3" panose="02020300000000000000" pitchFamily="18" charset="-128"/>
                  </a:rPr>
                  <a:t>	</a:t>
                </a:r>
                <a:r>
                  <a:rPr lang="ja-JP" altLang="en-US" sz="2000" u="sng">
                    <a:solidFill>
                      <a:schemeClr val="tx1"/>
                    </a:solidFill>
                    <a:latin typeface="Hiragino Mincho Pro W3" panose="02020300000000000000" pitchFamily="18" charset="-128"/>
                    <a:ea typeface="Hiragino Mincho Pro W3" panose="02020300000000000000" pitchFamily="18" charset="-128"/>
                  </a:rPr>
                  <a:t>乱流は</a:t>
                </a:r>
                <a:r>
                  <a:rPr lang="ja-JP" altLang="en-US" sz="2000" u="sng">
                    <a:solidFill>
                      <a:srgbClr val="FF0000"/>
                    </a:solidFill>
                    <a:latin typeface="Hiragino Mincho Pro W3" panose="02020300000000000000" pitchFamily="18" charset="-128"/>
                    <a:ea typeface="Hiragino Mincho Pro W3" panose="02020300000000000000" pitchFamily="18" charset="-128"/>
                  </a:rPr>
                  <a:t>　</a:t>
                </a:r>
                <a:r>
                  <a:rPr lang="en-US" altLang="ja-JP" sz="2000" u="sng" dirty="0" err="1">
                    <a:solidFill>
                      <a:srgbClr val="FF0000"/>
                    </a:solidFill>
                    <a:latin typeface="Hiragino Mincho Pro W3" panose="02020300000000000000" pitchFamily="18" charset="-128"/>
                    <a:ea typeface="Hiragino Mincho Pro W3" panose="02020300000000000000" pitchFamily="18" charset="-128"/>
                  </a:rPr>
                  <a:t>collisionless</a:t>
                </a:r>
                <a:r>
                  <a:rPr lang="ja-JP" altLang="en-US" sz="2000" u="sng">
                    <a:solidFill>
                      <a:srgbClr val="FF0000"/>
                    </a:solidFill>
                    <a:latin typeface="Hiragino Mincho Pro W3" panose="02020300000000000000" pitchFamily="18" charset="-128"/>
                    <a:ea typeface="Hiragino Mincho Pro W3" panose="02020300000000000000" pitchFamily="18" charset="-128"/>
                  </a:rPr>
                  <a:t>な</a:t>
                </a:r>
                <a:r>
                  <a:rPr lang="en-US" altLang="ja-JP" sz="2000" u="sng" dirty="0">
                    <a:solidFill>
                      <a:srgbClr val="FF0000"/>
                    </a:solidFill>
                    <a:latin typeface="Hiragino Mincho Pro W3" panose="02020300000000000000" pitchFamily="18" charset="-128"/>
                    <a:ea typeface="Hiragino Mincho Pro W3" panose="02020300000000000000" pitchFamily="18" charset="-128"/>
                  </a:rPr>
                  <a:t>damping</a:t>
                </a:r>
                <a:r>
                  <a:rPr lang="ja-JP" altLang="en-US" sz="2000" u="sng">
                    <a:solidFill>
                      <a:srgbClr val="FF0000"/>
                    </a:solidFill>
                    <a:latin typeface="Hiragino Mincho Pro W3" panose="02020300000000000000" pitchFamily="18" charset="-128"/>
                    <a:ea typeface="Hiragino Mincho Pro W3" panose="02020300000000000000" pitchFamily="18" charset="-128"/>
                  </a:rPr>
                  <a:t>　＝　</a:t>
                </a:r>
                <a:r>
                  <a:rPr lang="en-US" altLang="ja-JP" sz="2000" u="sng" dirty="0">
                    <a:solidFill>
                      <a:srgbClr val="FF0000"/>
                    </a:solidFill>
                    <a:latin typeface="Hiragino Mincho Pro W3" panose="02020300000000000000" pitchFamily="18" charset="-128"/>
                    <a:ea typeface="Hiragino Mincho Pro W3" panose="02020300000000000000" pitchFamily="18" charset="-128"/>
                  </a:rPr>
                  <a:t>Resonance </a:t>
                </a:r>
                <a:r>
                  <a:rPr lang="ja-JP" altLang="en-US" sz="2000" u="sng">
                    <a:solidFill>
                      <a:srgbClr val="FF0000"/>
                    </a:solidFill>
                    <a:latin typeface="Hiragino Mincho Pro W3" panose="02020300000000000000" pitchFamily="18" charset="-128"/>
                    <a:ea typeface="Hiragino Mincho Pro W3" panose="02020300000000000000" pitchFamily="18" charset="-128"/>
                  </a:rPr>
                  <a:t>　</a:t>
                </a:r>
                <a:r>
                  <a:rPr lang="ja-JP" altLang="en-US" sz="2000" u="sng">
                    <a:solidFill>
                      <a:schemeClr val="tx1"/>
                    </a:solidFill>
                    <a:latin typeface="Hiragino Mincho Pro W3" panose="02020300000000000000" pitchFamily="18" charset="-128"/>
                    <a:ea typeface="Hiragino Mincho Pro W3" panose="02020300000000000000" pitchFamily="18" charset="-128"/>
                  </a:rPr>
                  <a:t>で減衰する</a:t>
                </a:r>
                <a:endParaRPr lang="en-US" altLang="ja-JP" sz="2000" u="sng" dirty="0">
                  <a:solidFill>
                    <a:schemeClr val="tx1"/>
                  </a:solidFill>
                  <a:latin typeface="Hiragino Mincho Pro W3" panose="02020300000000000000" pitchFamily="18" charset="-128"/>
                  <a:ea typeface="Hiragino Mincho Pro W3" panose="02020300000000000000" pitchFamily="18" charset="-128"/>
                </a:endParaRPr>
              </a:p>
              <a:p>
                <a:pPr lvl="1"/>
                <a:r>
                  <a:rPr lang="en-US" altLang="ja-JP" sz="2000" dirty="0">
                    <a:latin typeface="Hiragino Mincho Pro W3" panose="02020300000000000000" pitchFamily="18" charset="-128"/>
                    <a:ea typeface="Hiragino Mincho Pro W3" panose="02020300000000000000" pitchFamily="18" charset="-128"/>
                  </a:rPr>
                  <a:t>ICM</a:t>
                </a:r>
                <a:r>
                  <a:rPr lang="ja-JP" altLang="en-US" sz="2000">
                    <a:latin typeface="Hiragino Mincho Pro W3" panose="02020300000000000000" pitchFamily="18" charset="-128"/>
                    <a:ea typeface="Hiragino Mincho Pro W3" panose="02020300000000000000" pitchFamily="18" charset="-128"/>
                  </a:rPr>
                  <a:t>中のプラズマ不安定性によってさらに</a:t>
                </a:r>
                <a:r>
                  <a:rPr lang="en-US" altLang="ja-JP" sz="2000" dirty="0">
                    <a:latin typeface="Hiragino Mincho Pro W3" panose="02020300000000000000" pitchFamily="18" charset="-128"/>
                    <a:ea typeface="Hiragino Mincho Pro W3" panose="02020300000000000000" pitchFamily="18" charset="-128"/>
                  </a:rPr>
                  <a:t>mean free path</a:t>
                </a:r>
                <a:r>
                  <a:rPr lang="ja-JP" altLang="en-US" sz="2000">
                    <a:latin typeface="Hiragino Mincho Pro W3" panose="02020300000000000000" pitchFamily="18" charset="-128"/>
                    <a:ea typeface="Hiragino Mincho Pro W3" panose="02020300000000000000" pitchFamily="18" charset="-128"/>
                  </a:rPr>
                  <a:t>が小さくなる</a:t>
                </a:r>
                <a:endParaRPr lang="en-US" altLang="ja-JP" sz="2000" dirty="0">
                  <a:latin typeface="Hiragino Mincho Pro W3" panose="02020300000000000000" pitchFamily="18" charset="-128"/>
                  <a:ea typeface="Hiragino Mincho Pro W3" panose="02020300000000000000" pitchFamily="18" charset="-128"/>
                </a:endParaRPr>
              </a:p>
              <a:p>
                <a:pPr marL="228600" lvl="1" indent="0">
                  <a:buNone/>
                </a:pPr>
                <a:r>
                  <a:rPr lang="ja-JP" altLang="en-US" sz="2000">
                    <a:latin typeface="Hiragino Mincho Pro W3" panose="02020300000000000000" pitchFamily="18" charset="-128"/>
                    <a:ea typeface="Hiragino Mincho Pro W3" panose="02020300000000000000" pitchFamily="18" charset="-128"/>
                  </a:rPr>
                  <a:t>　</a:t>
                </a:r>
                <a:r>
                  <a:rPr lang="en-US" altLang="ja-JP" sz="2000" dirty="0">
                    <a:latin typeface="Hiragino Mincho Pro W3" panose="02020300000000000000" pitchFamily="18" charset="-128"/>
                    <a:ea typeface="Hiragino Mincho Pro W3" panose="02020300000000000000" pitchFamily="18" charset="-128"/>
                  </a:rPr>
                  <a:t>”weakly collisional”</a:t>
                </a:r>
                <a:r>
                  <a:rPr lang="ja-JP" altLang="en-US" sz="2000">
                    <a:latin typeface="Hiragino Mincho Pro W3" panose="02020300000000000000" pitchFamily="18" charset="-128"/>
                    <a:ea typeface="Hiragino Mincho Pro W3" panose="02020300000000000000" pitchFamily="18" charset="-128"/>
                  </a:rPr>
                  <a:t> </a:t>
                </a:r>
                <a:r>
                  <a:rPr lang="en-US" altLang="ja-JP" sz="2000" dirty="0">
                    <a:latin typeface="Hiragino Mincho Pro W3" panose="02020300000000000000" pitchFamily="18" charset="-128"/>
                    <a:ea typeface="Hiragino Mincho Pro W3" panose="02020300000000000000" pitchFamily="18" charset="-128"/>
                  </a:rPr>
                  <a:t>regime [Brunetti &amp; Blasi (2011)]</a:t>
                </a:r>
              </a:p>
              <a:p>
                <a:pPr marL="228600" lvl="1" indent="0">
                  <a:buNone/>
                </a:pPr>
                <a:endParaRPr lang="en-US" altLang="ja-JP" sz="2000" dirty="0">
                  <a:latin typeface="Hiragino Mincho Pro W3" panose="02020300000000000000" pitchFamily="18" charset="-128"/>
                  <a:ea typeface="Hiragino Mincho Pro W3" panose="02020300000000000000" pitchFamily="18" charset="-128"/>
                </a:endParaRPr>
              </a:p>
            </p:txBody>
          </p:sp>
        </mc:Choice>
        <mc:Fallback xmlns="">
          <p:sp>
            <p:nvSpPr>
              <p:cNvPr id="6" name="コンテンツ プレースホルダー 5">
                <a:extLst>
                  <a:ext uri="{FF2B5EF4-FFF2-40B4-BE49-F238E27FC236}">
                    <a16:creationId xmlns:a16="http://schemas.microsoft.com/office/drawing/2014/main" id="{2A706B08-C723-784C-9D4B-6A1A252098F8}"/>
                  </a:ext>
                </a:extLst>
              </p:cNvPr>
              <p:cNvSpPr>
                <a:spLocks noGrp="1" noRot="1" noChangeAspect="1" noMove="1" noResize="1" noEditPoints="1" noAdjustHandles="1" noChangeArrowheads="1" noChangeShapeType="1" noTextEdit="1"/>
              </p:cNvSpPr>
              <p:nvPr>
                <p:ph idx="1"/>
              </p:nvPr>
            </p:nvSpPr>
            <p:spPr>
              <a:xfrm>
                <a:off x="609599" y="1223672"/>
                <a:ext cx="10972801" cy="5514381"/>
              </a:xfrm>
              <a:blipFill>
                <a:blip r:embed="rId2"/>
                <a:stretch>
                  <a:fillRect l="-463" t="-690" b="-1839"/>
                </a:stretch>
              </a:blipFill>
            </p:spPr>
            <p:txBody>
              <a:bodyPr/>
              <a:lstStyle/>
              <a:p>
                <a:r>
                  <a:rPr lang="ja-JP" altLang="en-US">
                    <a:noFill/>
                  </a:rPr>
                  <a:t> </a:t>
                </a:r>
              </a:p>
            </p:txBody>
          </p:sp>
        </mc:Fallback>
      </mc:AlternateContent>
      <p:sp>
        <p:nvSpPr>
          <p:cNvPr id="7" name="下矢印 6">
            <a:extLst>
              <a:ext uri="{FF2B5EF4-FFF2-40B4-BE49-F238E27FC236}">
                <a16:creationId xmlns:a16="http://schemas.microsoft.com/office/drawing/2014/main" xmlns="" id="{8C6C941C-4AE9-4D49-80BE-2A95017E92A4}"/>
              </a:ext>
            </a:extLst>
          </p:cNvPr>
          <p:cNvSpPr/>
          <p:nvPr/>
        </p:nvSpPr>
        <p:spPr>
          <a:xfrm>
            <a:off x="5177642" y="2555985"/>
            <a:ext cx="918358" cy="4311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下矢印 7">
            <a:extLst>
              <a:ext uri="{FF2B5EF4-FFF2-40B4-BE49-F238E27FC236}">
                <a16:creationId xmlns:a16="http://schemas.microsoft.com/office/drawing/2014/main" xmlns="" id="{F27E61DC-F100-144A-9545-DEF6030E8C64}"/>
              </a:ext>
            </a:extLst>
          </p:cNvPr>
          <p:cNvSpPr/>
          <p:nvPr/>
        </p:nvSpPr>
        <p:spPr>
          <a:xfrm>
            <a:off x="5177642" y="4548799"/>
            <a:ext cx="918358" cy="4311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xmlns="" id="{7D16DB80-633E-A14A-9E7D-104B8296BF1E}"/>
              </a:ext>
            </a:extLst>
          </p:cNvPr>
          <p:cNvSpPr txBox="1"/>
          <p:nvPr/>
        </p:nvSpPr>
        <p:spPr>
          <a:xfrm>
            <a:off x="11196682" y="346990"/>
            <a:ext cx="749895" cy="369332"/>
          </a:xfrm>
          <a:prstGeom prst="rect">
            <a:avLst/>
          </a:prstGeom>
          <a:noFill/>
        </p:spPr>
        <p:txBody>
          <a:bodyPr wrap="square" rtlCol="0">
            <a:spAutoFit/>
          </a:bodyPr>
          <a:lstStyle/>
          <a:p>
            <a:r>
              <a:rPr kumimoji="1" lang="en-US" altLang="ja-JP" dirty="0"/>
              <a:t>18/33</a:t>
            </a:r>
            <a:endParaRPr kumimoji="1" lang="ja-JP" altLang="en-US"/>
          </a:p>
        </p:txBody>
      </p:sp>
    </p:spTree>
    <p:extLst>
      <p:ext uri="{BB962C8B-B14F-4D97-AF65-F5344CB8AC3E}">
        <p14:creationId xmlns:p14="http://schemas.microsoft.com/office/powerpoint/2010/main" val="4252711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xmlns="" id="{93F73D79-82A9-4AC3-8503-E6E640C540DF}"/>
              </a:ext>
            </a:extLst>
          </p:cNvPr>
          <p:cNvSpPr>
            <a:spLocks noGrp="1"/>
          </p:cNvSpPr>
          <p:nvPr>
            <p:ph idx="1"/>
          </p:nvPr>
        </p:nvSpPr>
        <p:spPr/>
        <p:txBody>
          <a:bodyPr/>
          <a:lstStyle/>
          <a:p>
            <a:endParaRPr kumimoji="1" lang="ja-JP" altLang="en-US"/>
          </a:p>
        </p:txBody>
      </p:sp>
      <p:sp>
        <p:nvSpPr>
          <p:cNvPr id="4" name="タイトル 1">
            <a:extLst>
              <a:ext uri="{FF2B5EF4-FFF2-40B4-BE49-F238E27FC236}">
                <a16:creationId xmlns:a16="http://schemas.microsoft.com/office/drawing/2014/main" xmlns="" id="{031C7071-E7EC-412A-9695-22EA7E102ADC}"/>
              </a:ext>
            </a:extLst>
          </p:cNvPr>
          <p:cNvSpPr txBox="1">
            <a:spLocks/>
          </p:cNvSpPr>
          <p:nvPr/>
        </p:nvSpPr>
        <p:spPr>
          <a:xfrm>
            <a:off x="838200" y="146977"/>
            <a:ext cx="10515600" cy="132556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t>G. Brunetti and A. </a:t>
            </a:r>
            <a:r>
              <a:rPr lang="en-US" altLang="ja-JP" dirty="0" err="1"/>
              <a:t>Lazarian</a:t>
            </a:r>
            <a:r>
              <a:rPr lang="en-US" altLang="ja-JP" dirty="0"/>
              <a:t> (2011)</a:t>
            </a:r>
            <a:br>
              <a:rPr lang="en-US" altLang="ja-JP" dirty="0"/>
            </a:br>
            <a:r>
              <a:rPr lang="en-US" altLang="ja-JP" sz="3100" dirty="0"/>
              <a:t>“Particle reacceleration by compressible turbulence in galaxy clusters: effects of a reduced mean free path.”</a:t>
            </a:r>
            <a:endParaRPr lang="ja-JP" altLang="en-US" dirty="0"/>
          </a:p>
        </p:txBody>
      </p:sp>
      <p:pic>
        <p:nvPicPr>
          <p:cNvPr id="5" name="図 4">
            <a:extLst>
              <a:ext uri="{FF2B5EF4-FFF2-40B4-BE49-F238E27FC236}">
                <a16:creationId xmlns:a16="http://schemas.microsoft.com/office/drawing/2014/main" xmlns="" id="{DAA27E61-C5D6-4C75-B46A-17EA38DA47BF}"/>
              </a:ext>
            </a:extLst>
          </p:cNvPr>
          <p:cNvPicPr>
            <a:picLocks noChangeAspect="1"/>
          </p:cNvPicPr>
          <p:nvPr/>
        </p:nvPicPr>
        <p:blipFill>
          <a:blip r:embed="rId2"/>
          <a:stretch>
            <a:fillRect/>
          </a:stretch>
        </p:blipFill>
        <p:spPr>
          <a:xfrm>
            <a:off x="166254" y="1369303"/>
            <a:ext cx="11451752" cy="5488697"/>
          </a:xfrm>
          <a:prstGeom prst="rect">
            <a:avLst/>
          </a:prstGeom>
        </p:spPr>
      </p:pic>
      <p:sp>
        <p:nvSpPr>
          <p:cNvPr id="2" name="テキスト ボックス 1">
            <a:extLst>
              <a:ext uri="{FF2B5EF4-FFF2-40B4-BE49-F238E27FC236}">
                <a16:creationId xmlns:a16="http://schemas.microsoft.com/office/drawing/2014/main" xmlns="" id="{1BDCB58A-2DDC-1646-ACC4-E52D36728563}"/>
              </a:ext>
            </a:extLst>
          </p:cNvPr>
          <p:cNvSpPr txBox="1"/>
          <p:nvPr/>
        </p:nvSpPr>
        <p:spPr>
          <a:xfrm>
            <a:off x="3408220" y="1877687"/>
            <a:ext cx="1805049" cy="369332"/>
          </a:xfrm>
          <a:prstGeom prst="rect">
            <a:avLst/>
          </a:prstGeom>
          <a:noFill/>
        </p:spPr>
        <p:txBody>
          <a:bodyPr wrap="square" rtlCol="0">
            <a:spAutoFit/>
          </a:bodyPr>
          <a:lstStyle/>
          <a:p>
            <a:r>
              <a:rPr kumimoji="1" lang="en-US" altLang="ja-JP" dirty="0"/>
              <a:t>Collisional ICM</a:t>
            </a:r>
            <a:endParaRPr kumimoji="1" lang="ja-JP" altLang="en-US"/>
          </a:p>
        </p:txBody>
      </p:sp>
      <p:sp>
        <p:nvSpPr>
          <p:cNvPr id="6" name="テキスト ボックス 5">
            <a:extLst>
              <a:ext uri="{FF2B5EF4-FFF2-40B4-BE49-F238E27FC236}">
                <a16:creationId xmlns:a16="http://schemas.microsoft.com/office/drawing/2014/main" xmlns="" id="{4301B58B-B95D-B54B-A864-5E97977FBD27}"/>
              </a:ext>
            </a:extLst>
          </p:cNvPr>
          <p:cNvSpPr txBox="1"/>
          <p:nvPr/>
        </p:nvSpPr>
        <p:spPr>
          <a:xfrm>
            <a:off x="7135091" y="1603694"/>
            <a:ext cx="3303319" cy="369332"/>
          </a:xfrm>
          <a:prstGeom prst="rect">
            <a:avLst/>
          </a:prstGeom>
          <a:noFill/>
        </p:spPr>
        <p:txBody>
          <a:bodyPr wrap="square" rtlCol="0">
            <a:spAutoFit/>
          </a:bodyPr>
          <a:lstStyle/>
          <a:p>
            <a:r>
              <a:rPr kumimoji="1" lang="en-US" altLang="ja-JP" dirty="0"/>
              <a:t>“Weakly Collisional” ICM</a:t>
            </a:r>
            <a:endParaRPr kumimoji="1" lang="ja-JP" altLang="en-US"/>
          </a:p>
        </p:txBody>
      </p:sp>
      <p:sp>
        <p:nvSpPr>
          <p:cNvPr id="8" name="テキスト ボックス 7">
            <a:extLst>
              <a:ext uri="{FF2B5EF4-FFF2-40B4-BE49-F238E27FC236}">
                <a16:creationId xmlns:a16="http://schemas.microsoft.com/office/drawing/2014/main" xmlns="" id="{8D8869E8-0B15-9741-A744-C25BD05B8659}"/>
              </a:ext>
            </a:extLst>
          </p:cNvPr>
          <p:cNvSpPr txBox="1"/>
          <p:nvPr/>
        </p:nvSpPr>
        <p:spPr>
          <a:xfrm>
            <a:off x="11196682" y="346990"/>
            <a:ext cx="749895" cy="369332"/>
          </a:xfrm>
          <a:prstGeom prst="rect">
            <a:avLst/>
          </a:prstGeom>
          <a:noFill/>
        </p:spPr>
        <p:txBody>
          <a:bodyPr wrap="square" rtlCol="0">
            <a:spAutoFit/>
          </a:bodyPr>
          <a:lstStyle/>
          <a:p>
            <a:r>
              <a:rPr kumimoji="1" lang="en-US" altLang="ja-JP" dirty="0"/>
              <a:t>19/33</a:t>
            </a:r>
            <a:endParaRPr kumimoji="1" lang="ja-JP" altLang="en-US"/>
          </a:p>
        </p:txBody>
      </p:sp>
    </p:spTree>
    <p:extLst>
      <p:ext uri="{BB962C8B-B14F-4D97-AF65-F5344CB8AC3E}">
        <p14:creationId xmlns:p14="http://schemas.microsoft.com/office/powerpoint/2010/main" val="4072277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3B2CEDB-5261-5C47-A52A-84E6743C2AA0}"/>
              </a:ext>
            </a:extLst>
          </p:cNvPr>
          <p:cNvSpPr>
            <a:spLocks noGrp="1"/>
          </p:cNvSpPr>
          <p:nvPr>
            <p:ph type="title"/>
          </p:nvPr>
        </p:nvSpPr>
        <p:spPr>
          <a:xfrm>
            <a:off x="2231136" y="418427"/>
            <a:ext cx="7729728" cy="875983"/>
          </a:xfrm>
        </p:spPr>
        <p:txBody>
          <a:bodyPr/>
          <a:lstStyle/>
          <a:p>
            <a:r>
              <a:rPr kumimoji="1" lang="ja-JP" altLang="en-US"/>
              <a:t>目次</a:t>
            </a:r>
          </a:p>
        </p:txBody>
      </p:sp>
      <p:sp>
        <p:nvSpPr>
          <p:cNvPr id="3" name="コンテンツ プレースホルダー 2">
            <a:extLst>
              <a:ext uri="{FF2B5EF4-FFF2-40B4-BE49-F238E27FC236}">
                <a16:creationId xmlns:a16="http://schemas.microsoft.com/office/drawing/2014/main" xmlns="" id="{45345F24-BB03-1145-AB68-2603F45F3104}"/>
              </a:ext>
            </a:extLst>
          </p:cNvPr>
          <p:cNvSpPr>
            <a:spLocks noGrp="1"/>
          </p:cNvSpPr>
          <p:nvPr>
            <p:ph idx="1"/>
          </p:nvPr>
        </p:nvSpPr>
        <p:spPr>
          <a:xfrm>
            <a:off x="1798558" y="1855955"/>
            <a:ext cx="4297442" cy="1730393"/>
          </a:xfrm>
        </p:spPr>
        <p:txBody>
          <a:bodyPr>
            <a:normAutofit/>
          </a:bodyPr>
          <a:lstStyle/>
          <a:p>
            <a:pPr marL="457200" indent="-457200">
              <a:buFont typeface="+mj-lt"/>
              <a:buAutoNum type="arabicPeriod"/>
            </a:pPr>
            <a:r>
              <a:rPr lang="en-US" altLang="ja-JP" sz="2400" dirty="0">
                <a:latin typeface="Hiragino Maru Gothic Pro W4" panose="020F0400000000000000" pitchFamily="34" charset="-128"/>
                <a:ea typeface="Hiragino Maru Gothic Pro W4" panose="020F0400000000000000" pitchFamily="34" charset="-128"/>
              </a:rPr>
              <a:t>Introduction</a:t>
            </a:r>
          </a:p>
          <a:p>
            <a:r>
              <a:rPr lang="ja-JP" altLang="en-US" sz="2400">
                <a:latin typeface="Hiragino Maru Gothic Pro W4" panose="020F0400000000000000" pitchFamily="34" charset="-128"/>
                <a:ea typeface="Hiragino Maru Gothic Pro W4" panose="020F0400000000000000" pitchFamily="34" charset="-128"/>
              </a:rPr>
              <a:t>銀河団とは</a:t>
            </a:r>
            <a:endParaRPr lang="en-US" altLang="ja-JP" sz="2400" dirty="0">
              <a:latin typeface="Hiragino Maru Gothic Pro W4" panose="020F0400000000000000" pitchFamily="34" charset="-128"/>
              <a:ea typeface="Hiragino Maru Gothic Pro W4" panose="020F0400000000000000" pitchFamily="34" charset="-128"/>
            </a:endParaRPr>
          </a:p>
          <a:p>
            <a:r>
              <a:rPr lang="ja-JP" altLang="en-US" sz="2400">
                <a:latin typeface="Hiragino Maru Gothic Pro W4" panose="020F0400000000000000" pitchFamily="34" charset="-128"/>
                <a:ea typeface="Hiragino Maru Gothic Pro W4" panose="020F0400000000000000" pitchFamily="34" charset="-128"/>
              </a:rPr>
              <a:t>銀河団のスケール</a:t>
            </a:r>
            <a:endParaRPr lang="en-US" altLang="ja-JP" sz="2400" dirty="0">
              <a:latin typeface="Hiragino Maru Gothic Pro W4" panose="020F0400000000000000" pitchFamily="34" charset="-128"/>
              <a:ea typeface="Hiragino Maru Gothic Pro W4" panose="020F0400000000000000" pitchFamily="34" charset="-128"/>
            </a:endParaRPr>
          </a:p>
        </p:txBody>
      </p:sp>
      <p:sp>
        <p:nvSpPr>
          <p:cNvPr id="4" name="テキスト ボックス 3">
            <a:extLst>
              <a:ext uri="{FF2B5EF4-FFF2-40B4-BE49-F238E27FC236}">
                <a16:creationId xmlns:a16="http://schemas.microsoft.com/office/drawing/2014/main" xmlns="" id="{0F74AFC6-1CEC-FA41-B744-BE6261708C95}"/>
              </a:ext>
            </a:extLst>
          </p:cNvPr>
          <p:cNvSpPr txBox="1"/>
          <p:nvPr/>
        </p:nvSpPr>
        <p:spPr>
          <a:xfrm>
            <a:off x="1798558" y="3729290"/>
            <a:ext cx="4298867" cy="2585323"/>
          </a:xfrm>
          <a:prstGeom prst="rect">
            <a:avLst/>
          </a:prstGeom>
          <a:noFill/>
        </p:spPr>
        <p:txBody>
          <a:bodyPr wrap="square" rtlCol="0">
            <a:spAutoFit/>
          </a:bodyPr>
          <a:lstStyle/>
          <a:p>
            <a:pPr marL="457200" indent="-457200">
              <a:lnSpc>
                <a:spcPct val="150000"/>
              </a:lnSpc>
              <a:buClr>
                <a:srgbClr val="00B0F0"/>
              </a:buClr>
              <a:buFont typeface="+mj-lt"/>
              <a:buAutoNum type="arabicPeriod" startAt="2"/>
            </a:pPr>
            <a:r>
              <a:rPr lang="ja-JP" altLang="en-US" sz="2400">
                <a:latin typeface="Hiragino Maru Gothic Pro W4" panose="020F0400000000000000" pitchFamily="34" charset="-128"/>
                <a:ea typeface="Hiragino Maru Gothic Pro W4" panose="020F0400000000000000" pitchFamily="34" charset="-128"/>
              </a:rPr>
              <a:t>観測</a:t>
            </a:r>
            <a:endParaRPr lang="en-US" altLang="ja-JP" sz="2400" dirty="0">
              <a:latin typeface="Hiragino Maru Gothic Pro W4" panose="020F0400000000000000" pitchFamily="34" charset="-128"/>
              <a:ea typeface="Hiragino Maru Gothic Pro W4" panose="020F0400000000000000" pitchFamily="34" charset="-128"/>
            </a:endParaRPr>
          </a:p>
          <a:p>
            <a:pPr marL="285750" indent="-285750">
              <a:lnSpc>
                <a:spcPct val="150000"/>
              </a:lnSpc>
              <a:buFont typeface="Arial" panose="020B0604020202020204" pitchFamily="34" charset="0"/>
              <a:buChar char="•"/>
            </a:pPr>
            <a:r>
              <a:rPr lang="en-US" altLang="ja-JP" sz="2400" dirty="0">
                <a:latin typeface="Hiragino Maru Gothic Pro W4" panose="020F0400000000000000" pitchFamily="34" charset="-128"/>
                <a:ea typeface="Hiragino Maru Gothic Pro W4" panose="020F0400000000000000" pitchFamily="34" charset="-128"/>
              </a:rPr>
              <a:t>optical</a:t>
            </a:r>
          </a:p>
          <a:p>
            <a:pPr marL="285750" indent="-285750">
              <a:lnSpc>
                <a:spcPct val="150000"/>
              </a:lnSpc>
              <a:buFont typeface="Arial" panose="020B0604020202020204" pitchFamily="34" charset="0"/>
              <a:buChar char="•"/>
            </a:pPr>
            <a:r>
              <a:rPr lang="en-US" altLang="ja-JP" sz="2400" dirty="0">
                <a:latin typeface="Hiragino Maru Gothic Pro W4" panose="020F0400000000000000" pitchFamily="34" charset="-128"/>
                <a:ea typeface="Hiragino Maru Gothic Pro W4" panose="020F0400000000000000" pitchFamily="34" charset="-128"/>
              </a:rPr>
              <a:t>X-ray</a:t>
            </a:r>
          </a:p>
          <a:p>
            <a:pPr marL="285750" indent="-285750">
              <a:lnSpc>
                <a:spcPct val="150000"/>
              </a:lnSpc>
              <a:buFont typeface="Arial" panose="020B0604020202020204" pitchFamily="34" charset="0"/>
              <a:buChar char="•"/>
            </a:pPr>
            <a:r>
              <a:rPr lang="en-US" altLang="ja-JP" sz="2400" dirty="0">
                <a:latin typeface="Hiragino Maru Gothic Pro W4" panose="020F0400000000000000" pitchFamily="34" charset="-128"/>
                <a:ea typeface="Hiragino Maru Gothic Pro W4" panose="020F0400000000000000" pitchFamily="34" charset="-128"/>
              </a:rPr>
              <a:t>Radio</a:t>
            </a:r>
          </a:p>
          <a:p>
            <a:endParaRPr kumimoji="1" lang="ja-JP" altLang="en-US"/>
          </a:p>
        </p:txBody>
      </p:sp>
      <p:sp>
        <p:nvSpPr>
          <p:cNvPr id="5" name="テキスト ボックス 4">
            <a:extLst>
              <a:ext uri="{FF2B5EF4-FFF2-40B4-BE49-F238E27FC236}">
                <a16:creationId xmlns:a16="http://schemas.microsoft.com/office/drawing/2014/main" xmlns="" id="{E5C58681-1ABD-EC4B-B649-76F48572BDAE}"/>
              </a:ext>
            </a:extLst>
          </p:cNvPr>
          <p:cNvSpPr txBox="1"/>
          <p:nvPr/>
        </p:nvSpPr>
        <p:spPr>
          <a:xfrm>
            <a:off x="6630391" y="1710900"/>
            <a:ext cx="4298867" cy="2585323"/>
          </a:xfrm>
          <a:prstGeom prst="rect">
            <a:avLst/>
          </a:prstGeom>
          <a:noFill/>
        </p:spPr>
        <p:txBody>
          <a:bodyPr wrap="square" rtlCol="0">
            <a:spAutoFit/>
          </a:bodyPr>
          <a:lstStyle/>
          <a:p>
            <a:pPr marL="457200" indent="-457200">
              <a:lnSpc>
                <a:spcPct val="150000"/>
              </a:lnSpc>
              <a:buClr>
                <a:srgbClr val="0070C0"/>
              </a:buClr>
              <a:buFont typeface="+mj-lt"/>
              <a:buAutoNum type="arabicPeriod" startAt="3"/>
            </a:pPr>
            <a:r>
              <a:rPr lang="ja-JP" altLang="en-US" sz="2400">
                <a:latin typeface="Hiragino Maru Gothic Pro W4" panose="020F0400000000000000" pitchFamily="34" charset="-128"/>
                <a:ea typeface="Hiragino Maru Gothic Pro W4" panose="020F0400000000000000" pitchFamily="34" charset="-128"/>
              </a:rPr>
              <a:t>理論</a:t>
            </a:r>
            <a:endParaRPr lang="en-US" altLang="ja-JP" sz="2400" dirty="0">
              <a:latin typeface="Hiragino Maru Gothic Pro W4" panose="020F0400000000000000" pitchFamily="34" charset="-128"/>
              <a:ea typeface="Hiragino Maru Gothic Pro W4" panose="020F0400000000000000" pitchFamily="34" charset="-128"/>
            </a:endParaRPr>
          </a:p>
          <a:p>
            <a:pPr marL="285750" indent="-285750">
              <a:lnSpc>
                <a:spcPct val="150000"/>
              </a:lnSpc>
              <a:buFont typeface="Arial" panose="020B0604020202020204" pitchFamily="34" charset="0"/>
              <a:buChar char="•"/>
            </a:pPr>
            <a:r>
              <a:rPr lang="ja-JP" altLang="en-US" sz="2400">
                <a:latin typeface="Hiragino Maru Gothic Pro W4" panose="020F0400000000000000" pitchFamily="34" charset="-128"/>
                <a:ea typeface="Hiragino Maru Gothic Pro W4" panose="020F0400000000000000" pitchFamily="34" charset="-128"/>
              </a:rPr>
              <a:t>銀河団と宇宙線</a:t>
            </a:r>
            <a:endParaRPr lang="en-US" altLang="ja-JP" sz="2400" dirty="0">
              <a:latin typeface="Hiragino Maru Gothic Pro W4" panose="020F0400000000000000" pitchFamily="34" charset="-128"/>
              <a:ea typeface="Hiragino Maru Gothic Pro W4" panose="020F0400000000000000" pitchFamily="34" charset="-128"/>
            </a:endParaRPr>
          </a:p>
          <a:p>
            <a:pPr marL="285750" indent="-285750">
              <a:lnSpc>
                <a:spcPct val="150000"/>
              </a:lnSpc>
              <a:buFont typeface="Arial" panose="020B0604020202020204" pitchFamily="34" charset="0"/>
              <a:buChar char="•"/>
            </a:pPr>
            <a:r>
              <a:rPr lang="ja-JP" altLang="en-US" sz="2400">
                <a:latin typeface="Hiragino Maru Gothic Pro W4" panose="020F0400000000000000" pitchFamily="34" charset="-128"/>
                <a:ea typeface="Hiragino Maru Gothic Pro W4" panose="020F0400000000000000" pitchFamily="34" charset="-128"/>
              </a:rPr>
              <a:t>銀河団と乱流</a:t>
            </a:r>
            <a:endParaRPr lang="en-US" altLang="ja-JP" sz="2400" dirty="0">
              <a:latin typeface="Hiragino Maru Gothic Pro W4" panose="020F0400000000000000" pitchFamily="34" charset="-128"/>
              <a:ea typeface="Hiragino Maru Gothic Pro W4" panose="020F0400000000000000" pitchFamily="34" charset="-128"/>
            </a:endParaRPr>
          </a:p>
          <a:p>
            <a:pPr marL="285750" indent="-285750">
              <a:lnSpc>
                <a:spcPct val="150000"/>
              </a:lnSpc>
              <a:buFont typeface="Arial" panose="020B0604020202020204" pitchFamily="34" charset="0"/>
              <a:buChar char="•"/>
            </a:pPr>
            <a:r>
              <a:rPr lang="en-US" altLang="ja-JP" sz="2400" dirty="0">
                <a:latin typeface="Hiragino Maru Gothic Pro W4" panose="020F0400000000000000" pitchFamily="34" charset="-128"/>
                <a:ea typeface="Hiragino Maru Gothic Pro W4" panose="020F0400000000000000" pitchFamily="34" charset="-128"/>
              </a:rPr>
              <a:t>Coma</a:t>
            </a:r>
            <a:r>
              <a:rPr lang="ja-JP" altLang="en-US" sz="2400">
                <a:latin typeface="Hiragino Maru Gothic Pro W4" panose="020F0400000000000000" pitchFamily="34" charset="-128"/>
                <a:ea typeface="Hiragino Maru Gothic Pro W4" panose="020F0400000000000000" pitchFamily="34" charset="-128"/>
              </a:rPr>
              <a:t>の</a:t>
            </a:r>
            <a:r>
              <a:rPr lang="en-US" altLang="ja-JP" sz="2400" dirty="0">
                <a:latin typeface="Hiragino Maru Gothic Pro W4" panose="020F0400000000000000" pitchFamily="34" charset="-128"/>
                <a:ea typeface="Hiragino Maru Gothic Pro W4" panose="020F0400000000000000" pitchFamily="34" charset="-128"/>
              </a:rPr>
              <a:t>Radio halo</a:t>
            </a:r>
            <a:r>
              <a:rPr lang="ja-JP" altLang="en-US" sz="2400">
                <a:latin typeface="Hiragino Maru Gothic Pro W4" panose="020F0400000000000000" pitchFamily="34" charset="-128"/>
                <a:ea typeface="Hiragino Maru Gothic Pro W4" panose="020F0400000000000000" pitchFamily="34" charset="-128"/>
              </a:rPr>
              <a:t>モデル</a:t>
            </a:r>
            <a:endParaRPr lang="en-US" altLang="ja-JP" sz="2400" dirty="0">
              <a:latin typeface="Hiragino Maru Gothic Pro W4" panose="020F0400000000000000" pitchFamily="34" charset="-128"/>
              <a:ea typeface="Hiragino Maru Gothic Pro W4" panose="020F0400000000000000" pitchFamily="34" charset="-128"/>
            </a:endParaRPr>
          </a:p>
          <a:p>
            <a:endParaRPr kumimoji="1" lang="ja-JP" altLang="en-US"/>
          </a:p>
        </p:txBody>
      </p:sp>
      <p:sp>
        <p:nvSpPr>
          <p:cNvPr id="6" name="テキスト ボックス 5">
            <a:extLst>
              <a:ext uri="{FF2B5EF4-FFF2-40B4-BE49-F238E27FC236}">
                <a16:creationId xmlns:a16="http://schemas.microsoft.com/office/drawing/2014/main" xmlns="" id="{6E79B191-6294-1543-8AC9-68185A33E9D7}"/>
              </a:ext>
            </a:extLst>
          </p:cNvPr>
          <p:cNvSpPr txBox="1"/>
          <p:nvPr/>
        </p:nvSpPr>
        <p:spPr>
          <a:xfrm>
            <a:off x="11196682" y="346990"/>
            <a:ext cx="631141" cy="369332"/>
          </a:xfrm>
          <a:prstGeom prst="rect">
            <a:avLst/>
          </a:prstGeom>
          <a:noFill/>
        </p:spPr>
        <p:txBody>
          <a:bodyPr wrap="square" rtlCol="0">
            <a:spAutoFit/>
          </a:bodyPr>
          <a:lstStyle/>
          <a:p>
            <a:r>
              <a:rPr kumimoji="1" lang="en-US" altLang="ja-JP" dirty="0"/>
              <a:t>2/33</a:t>
            </a:r>
            <a:endParaRPr kumimoji="1" lang="ja-JP" altLang="en-US"/>
          </a:p>
        </p:txBody>
      </p:sp>
    </p:spTree>
    <p:extLst>
      <p:ext uri="{BB962C8B-B14F-4D97-AF65-F5344CB8AC3E}">
        <p14:creationId xmlns:p14="http://schemas.microsoft.com/office/powerpoint/2010/main" val="633320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1D807E5-F0F4-8446-99F1-5C3285598C95}"/>
              </a:ext>
            </a:extLst>
          </p:cNvPr>
          <p:cNvSpPr>
            <a:spLocks noGrp="1"/>
          </p:cNvSpPr>
          <p:nvPr>
            <p:ph type="title"/>
          </p:nvPr>
        </p:nvSpPr>
        <p:spPr>
          <a:xfrm>
            <a:off x="1130269" y="119947"/>
            <a:ext cx="9603275" cy="1049235"/>
          </a:xfrm>
        </p:spPr>
        <p:txBody>
          <a:bodyPr>
            <a:normAutofit/>
          </a:bodyPr>
          <a:lstStyle/>
          <a:p>
            <a:r>
              <a:rPr kumimoji="1" lang="ja-JP" altLang="en-US"/>
              <a:t>銀河団と乱流</a:t>
            </a:r>
            <a:r>
              <a:rPr kumimoji="1" lang="en-US" altLang="ja-JP" dirty="0"/>
              <a:t> (turbulence in CG)</a:t>
            </a:r>
            <a:r>
              <a:rPr kumimoji="1" lang="ja-JP" altLang="en-US"/>
              <a:t>　</a:t>
            </a:r>
            <a:r>
              <a:rPr kumimoji="1" lang="en-US" altLang="ja-JP" dirty="0"/>
              <a:t>– 3.</a:t>
            </a:r>
            <a:r>
              <a:rPr kumimoji="1" lang="ja-JP" altLang="en-US"/>
              <a:t>粒子加速</a:t>
            </a:r>
          </a:p>
        </p:txBody>
      </p:sp>
      <p:sp>
        <p:nvSpPr>
          <p:cNvPr id="4" name="テキスト ボックス 3">
            <a:extLst>
              <a:ext uri="{FF2B5EF4-FFF2-40B4-BE49-F238E27FC236}">
                <a16:creationId xmlns:a16="http://schemas.microsoft.com/office/drawing/2014/main" xmlns="" id="{173D5CB6-6C87-214A-B8C8-A003437A1C3E}"/>
              </a:ext>
            </a:extLst>
          </p:cNvPr>
          <p:cNvSpPr txBox="1"/>
          <p:nvPr/>
        </p:nvSpPr>
        <p:spPr>
          <a:xfrm>
            <a:off x="1496290" y="2775147"/>
            <a:ext cx="6353299" cy="2731324"/>
          </a:xfrm>
          <a:prstGeom prst="rect">
            <a:avLst/>
          </a:prstGeom>
          <a:noFill/>
        </p:spPr>
        <p:txBody>
          <a:bodyPr wrap="square" rtlCol="0">
            <a:spAutoFit/>
          </a:bodyPr>
          <a:lstStyle/>
          <a:p>
            <a:endParaRPr kumimoji="1" lang="ja-JP" altLang="en-US"/>
          </a:p>
        </p:txBody>
      </p:sp>
      <mc:AlternateContent xmlns:mc="http://schemas.openxmlformats.org/markup-compatibility/2006" xmlns:a14="http://schemas.microsoft.com/office/drawing/2010/main">
        <mc:Choice Requires="a14">
          <p:sp>
            <p:nvSpPr>
              <p:cNvPr id="6" name="コンテンツ プレースホルダー 5">
                <a:extLst>
                  <a:ext uri="{FF2B5EF4-FFF2-40B4-BE49-F238E27FC236}">
                    <a16:creationId xmlns:a16="http://schemas.microsoft.com/office/drawing/2014/main" xmlns="" id="{2A706B08-C723-784C-9D4B-6A1A252098F8}"/>
                  </a:ext>
                </a:extLst>
              </p:cNvPr>
              <p:cNvSpPr>
                <a:spLocks noGrp="1"/>
              </p:cNvSpPr>
              <p:nvPr>
                <p:ph idx="1"/>
              </p:nvPr>
            </p:nvSpPr>
            <p:spPr>
              <a:xfrm>
                <a:off x="609599" y="1497998"/>
                <a:ext cx="10972801" cy="5360001"/>
              </a:xfrm>
            </p:spPr>
            <p:txBody>
              <a:bodyPr>
                <a:normAutofit/>
              </a:bodyPr>
              <a:lstStyle/>
              <a:p>
                <a:pPr>
                  <a:buFont typeface="Wingdings" pitchFamily="2" charset="2"/>
                  <a:buChar char="u"/>
                </a:pPr>
                <a:r>
                  <a:rPr lang="ja-JP" altLang="en-US" sz="2000">
                    <a:latin typeface="Hiragino Mincho Pro W3" panose="02020300000000000000" pitchFamily="18" charset="-128"/>
                    <a:ea typeface="Hiragino Mincho Pro W3" panose="02020300000000000000" pitchFamily="18" charset="-128"/>
                  </a:rPr>
                  <a:t>乱流はどのように粒子を加速するのか</a:t>
                </a:r>
                <a:endParaRPr lang="en-US" altLang="ja-JP" sz="2000" dirty="0">
                  <a:latin typeface="Hiragino Mincho Pro W3" panose="02020300000000000000" pitchFamily="18" charset="-128"/>
                  <a:ea typeface="Hiragino Mincho Pro W3" panose="02020300000000000000" pitchFamily="18" charset="-128"/>
                </a:endParaRPr>
              </a:p>
              <a:p>
                <a:pPr marL="0" indent="0">
                  <a:buNone/>
                </a:pPr>
                <a:r>
                  <a:rPr lang="en-US" altLang="ja-JP" sz="2000" dirty="0">
                    <a:latin typeface="Hiragino Mincho Pro W3" panose="02020300000000000000" pitchFamily="18" charset="-128"/>
                    <a:ea typeface="Hiragino Mincho Pro W3" panose="02020300000000000000" pitchFamily="18" charset="-128"/>
                  </a:rPr>
                  <a:t>Collision less</a:t>
                </a:r>
                <a:r>
                  <a:rPr lang="ja-JP" altLang="en-US" sz="2000">
                    <a:latin typeface="Hiragino Mincho Pro W3" panose="02020300000000000000" pitchFamily="18" charset="-128"/>
                    <a:ea typeface="Hiragino Mincho Pro W3" panose="02020300000000000000" pitchFamily="18" charset="-128"/>
                  </a:rPr>
                  <a:t>な</a:t>
                </a:r>
                <a:r>
                  <a:rPr lang="en-US" altLang="ja-JP" sz="2000" dirty="0">
                    <a:latin typeface="Hiragino Mincho Pro W3" panose="02020300000000000000" pitchFamily="18" charset="-128"/>
                    <a:ea typeface="Hiragino Mincho Pro W3" panose="02020300000000000000" pitchFamily="18" charset="-128"/>
                  </a:rPr>
                  <a:t>damping </a:t>
                </a:r>
                <a:r>
                  <a:rPr lang="ja-JP" altLang="en-US" sz="2000">
                    <a:latin typeface="Hiragino Mincho Pro W3" panose="02020300000000000000" pitchFamily="18" charset="-128"/>
                    <a:ea typeface="Hiragino Mincho Pro W3" panose="02020300000000000000" pitchFamily="18" charset="-128"/>
                  </a:rPr>
                  <a:t>つまり</a:t>
                </a:r>
                <a:r>
                  <a:rPr lang="en-US" altLang="ja-JP" sz="2000" dirty="0">
                    <a:solidFill>
                      <a:srgbClr val="FF0000"/>
                    </a:solidFill>
                    <a:latin typeface="Hiragino Mincho Pro W3" panose="02020300000000000000" pitchFamily="18" charset="-128"/>
                    <a:ea typeface="Hiragino Mincho Pro W3" panose="02020300000000000000" pitchFamily="18" charset="-128"/>
                  </a:rPr>
                  <a:t>Resonance</a:t>
                </a:r>
                <a:r>
                  <a:rPr lang="ja-JP" altLang="en-US" sz="2000">
                    <a:solidFill>
                      <a:srgbClr val="FF0000"/>
                    </a:solidFill>
                    <a:latin typeface="Hiragino Mincho Pro W3" panose="02020300000000000000" pitchFamily="18" charset="-128"/>
                    <a:ea typeface="Hiragino Mincho Pro W3" panose="02020300000000000000" pitchFamily="18" charset="-128"/>
                  </a:rPr>
                  <a:t>を介した</a:t>
                </a:r>
                <a:r>
                  <a:rPr lang="en-US" altLang="ja-JP" sz="2000" dirty="0">
                    <a:solidFill>
                      <a:srgbClr val="FF0000"/>
                    </a:solidFill>
                    <a:latin typeface="Hiragino Mincho Pro W3" panose="02020300000000000000" pitchFamily="18" charset="-128"/>
                    <a:ea typeface="Hiragino Mincho Pro W3" panose="02020300000000000000" pitchFamily="18" charset="-128"/>
                  </a:rPr>
                  <a:t>stochastic</a:t>
                </a:r>
                <a:r>
                  <a:rPr lang="ja-JP" altLang="en-US" sz="2000">
                    <a:solidFill>
                      <a:srgbClr val="FF0000"/>
                    </a:solidFill>
                    <a:latin typeface="Hiragino Mincho Pro W3" panose="02020300000000000000" pitchFamily="18" charset="-128"/>
                    <a:ea typeface="Hiragino Mincho Pro W3" panose="02020300000000000000" pitchFamily="18" charset="-128"/>
                  </a:rPr>
                  <a:t>な加速</a:t>
                </a:r>
                <a:endParaRPr lang="en-US" altLang="ja-JP" sz="2000" dirty="0">
                  <a:solidFill>
                    <a:srgbClr val="FF0000"/>
                  </a:solidFill>
                  <a:latin typeface="Hiragino Mincho Pro W3" panose="02020300000000000000" pitchFamily="18" charset="-128"/>
                  <a:ea typeface="Hiragino Mincho Pro W3" panose="02020300000000000000" pitchFamily="18" charset="-128"/>
                </a:endParaRPr>
              </a:p>
              <a:p>
                <a:r>
                  <a:rPr lang="en-US" altLang="ja-JP" sz="2000" dirty="0">
                    <a:solidFill>
                      <a:srgbClr val="0070C0"/>
                    </a:solidFill>
                    <a:latin typeface="Hiragino Mincho Pro W3" panose="02020300000000000000" pitchFamily="18" charset="-128"/>
                    <a:ea typeface="Hiragino Mincho Pro W3" panose="02020300000000000000" pitchFamily="18" charset="-128"/>
                  </a:rPr>
                  <a:t>Transit Time Damping (TTD)</a:t>
                </a:r>
              </a:p>
              <a:p>
                <a:pPr marL="0" indent="0">
                  <a:buNone/>
                </a:pPr>
                <a:r>
                  <a:rPr lang="en-US" altLang="ja-JP" sz="2000" dirty="0">
                    <a:latin typeface="Hiragino Mincho Pro W3" panose="02020300000000000000" pitchFamily="18" charset="-128"/>
                    <a:ea typeface="Hiragino Mincho Pro W3" panose="02020300000000000000" pitchFamily="18" charset="-128"/>
                  </a:rPr>
                  <a:t>	Resonance condition : </a:t>
                </a:r>
                <a14:m>
                  <m:oMath xmlns:m="http://schemas.openxmlformats.org/officeDocument/2006/math">
                    <m:sSub>
                      <m:sSubPr>
                        <m:ctrlPr>
                          <a:rPr lang="en-US" altLang="ja-JP" sz="2000" i="1" smtClean="0">
                            <a:latin typeface="Cambria Math" panose="02040503050406030204" pitchFamily="18" charset="0"/>
                            <a:ea typeface="Hiragino Mincho Pro W3" panose="02020300000000000000" pitchFamily="18" charset="-128"/>
                          </a:rPr>
                        </m:ctrlPr>
                      </m:sSubPr>
                      <m:e>
                        <m:r>
                          <a:rPr lang="en-US" altLang="ja-JP" sz="2000" b="0" i="1" smtClean="0">
                            <a:latin typeface="Cambria Math" panose="02040503050406030204" pitchFamily="18" charset="0"/>
                            <a:ea typeface="Hiragino Mincho Pro W3" panose="02020300000000000000" pitchFamily="18" charset="-128"/>
                          </a:rPr>
                          <m:t>𝑘</m:t>
                        </m:r>
                      </m:e>
                      <m:sub>
                        <m:r>
                          <a:rPr lang="en-US" altLang="ja-JP" sz="2000" i="1" smtClean="0">
                            <a:latin typeface="Cambria Math" panose="02040503050406030204" pitchFamily="18" charset="0"/>
                            <a:ea typeface="Cambria Math" panose="02040503050406030204" pitchFamily="18" charset="0"/>
                          </a:rPr>
                          <m:t>∥</m:t>
                        </m:r>
                      </m:sub>
                    </m:sSub>
                    <m:sSub>
                      <m:sSubPr>
                        <m:ctrlPr>
                          <a:rPr lang="en-US" altLang="ja-JP" sz="2000" i="1" smtClean="0">
                            <a:latin typeface="Cambria Math" panose="02040503050406030204" pitchFamily="18" charset="0"/>
                            <a:ea typeface="Hiragino Mincho Pro W3" panose="02020300000000000000" pitchFamily="18" charset="-128"/>
                          </a:rPr>
                        </m:ctrlPr>
                      </m:sSubPr>
                      <m:e>
                        <m:r>
                          <a:rPr lang="en-US" altLang="ja-JP" sz="2000" b="0" i="1" smtClean="0">
                            <a:latin typeface="Cambria Math" panose="02040503050406030204" pitchFamily="18" charset="0"/>
                            <a:ea typeface="Hiragino Mincho Pro W3" panose="02020300000000000000" pitchFamily="18" charset="-128"/>
                          </a:rPr>
                          <m:t>𝑣</m:t>
                        </m:r>
                      </m:e>
                      <m:sub>
                        <m:r>
                          <a:rPr lang="en-US" altLang="ja-JP" sz="2000" i="1" smtClean="0">
                            <a:latin typeface="Cambria Math" panose="02040503050406030204" pitchFamily="18" charset="0"/>
                            <a:ea typeface="Cambria Math" panose="02040503050406030204" pitchFamily="18" charset="0"/>
                          </a:rPr>
                          <m:t>∥</m:t>
                        </m:r>
                      </m:sub>
                    </m:sSub>
                    <m:r>
                      <a:rPr lang="en-US" altLang="ja-JP" sz="2000" b="0" i="1" smtClean="0">
                        <a:latin typeface="Cambria Math" panose="02040503050406030204" pitchFamily="18" charset="0"/>
                        <a:ea typeface="Hiragino Mincho Pro W3" panose="02020300000000000000" pitchFamily="18" charset="-128"/>
                      </a:rPr>
                      <m:t>−</m:t>
                    </m:r>
                    <m:r>
                      <a:rPr lang="en-US" altLang="ja-JP" sz="2000" b="0" i="1" smtClean="0">
                        <a:latin typeface="Cambria Math" panose="02040503050406030204" pitchFamily="18" charset="0"/>
                        <a:ea typeface="Cambria Math" panose="02040503050406030204" pitchFamily="18" charset="0"/>
                      </a:rPr>
                      <m:t>𝜔</m:t>
                    </m:r>
                    <m:r>
                      <a:rPr lang="en-US" altLang="ja-JP" sz="2000" b="0" i="1" smtClean="0">
                        <a:latin typeface="Cambria Math" panose="02040503050406030204" pitchFamily="18" charset="0"/>
                        <a:ea typeface="Cambria Math" panose="02040503050406030204" pitchFamily="18" charset="0"/>
                      </a:rPr>
                      <m:t>−</m:t>
                    </m:r>
                    <m:r>
                      <a:rPr lang="en-US" altLang="ja-JP" sz="2000" b="0" i="1" smtClean="0">
                        <a:latin typeface="Cambria Math" panose="02040503050406030204" pitchFamily="18" charset="0"/>
                        <a:ea typeface="Cambria Math" panose="02040503050406030204" pitchFamily="18" charset="0"/>
                      </a:rPr>
                      <m:t>𝑛</m:t>
                    </m:r>
                    <m:r>
                      <m:rPr>
                        <m:sty m:val="p"/>
                      </m:rPr>
                      <a:rPr lang="el-GR" altLang="ja-JP" sz="2000" b="0" i="1" smtClean="0">
                        <a:latin typeface="Cambria Math" panose="02040503050406030204" pitchFamily="18" charset="0"/>
                        <a:ea typeface="Cambria Math" panose="02040503050406030204" pitchFamily="18" charset="0"/>
                      </a:rPr>
                      <m:t>Ω</m:t>
                    </m:r>
                    <m:r>
                      <a:rPr lang="en-US" altLang="ja-JP" sz="2000" b="0" i="1" smtClean="0">
                        <a:latin typeface="Cambria Math" panose="02040503050406030204" pitchFamily="18" charset="0"/>
                        <a:ea typeface="Cambria Math" panose="02040503050406030204" pitchFamily="18" charset="0"/>
                      </a:rPr>
                      <m:t>=0,     </m:t>
                    </m:r>
                    <m:r>
                      <a:rPr lang="en-US" altLang="ja-JP" sz="2000" b="0" i="1" smtClean="0">
                        <a:latin typeface="Cambria Math" panose="02040503050406030204" pitchFamily="18" charset="0"/>
                        <a:ea typeface="Cambria Math" panose="02040503050406030204" pitchFamily="18" charset="0"/>
                      </a:rPr>
                      <m:t>𝑛</m:t>
                    </m:r>
                    <m:r>
                      <a:rPr lang="en-US" altLang="ja-JP" sz="2000" b="0" i="1" smtClean="0">
                        <a:latin typeface="Cambria Math" panose="02040503050406030204" pitchFamily="18" charset="0"/>
                        <a:ea typeface="Cambria Math" panose="02040503050406030204" pitchFamily="18" charset="0"/>
                      </a:rPr>
                      <m:t>=0,±1,±2…</m:t>
                    </m:r>
                  </m:oMath>
                </a14:m>
                <a:r>
                  <a:rPr lang="en-US" altLang="ja-JP" sz="2000" dirty="0">
                    <a:latin typeface="Hiragino Mincho Pro W3" panose="02020300000000000000" pitchFamily="18" charset="-128"/>
                    <a:ea typeface="Hiragino Mincho Pro W3" panose="02020300000000000000" pitchFamily="18" charset="-128"/>
                  </a:rPr>
                  <a:t> </a:t>
                </a:r>
              </a:p>
              <a:p>
                <a:pPr marL="0" indent="0">
                  <a:buNone/>
                </a:pPr>
                <a:r>
                  <a:rPr lang="en-US" altLang="ja-JP" sz="2000" b="0" dirty="0">
                    <a:ea typeface="Hiragino Mincho Pro W3" panose="02020300000000000000" pitchFamily="18" charset="-128"/>
                  </a:rPr>
                  <a:t>	</a:t>
                </a:r>
                <a:r>
                  <a:rPr lang="ja-JP" altLang="en-US" sz="2000" b="0">
                    <a:ea typeface="Hiragino Mincho Pro W3" panose="02020300000000000000" pitchFamily="18" charset="-128"/>
                  </a:rPr>
                  <a:t>　</a:t>
                </a:r>
                <a:r>
                  <a:rPr lang="ja-JP" altLang="en-US" sz="2000" b="0" u="sng">
                    <a:ea typeface="Hiragino Mincho Pro W3" panose="02020300000000000000" pitchFamily="18" charset="-128"/>
                  </a:rPr>
                  <a:t>→　</a:t>
                </a:r>
                <a:r>
                  <a:rPr lang="en-US" altLang="ja-JP" sz="2000" b="0" u="sng" dirty="0">
                    <a:latin typeface="Hiragino Mincho Pro W3" panose="02020300000000000000" pitchFamily="18" charset="-128"/>
                    <a:ea typeface="Hiragino Mincho Pro W3" panose="02020300000000000000" pitchFamily="18" charset="-128"/>
                  </a:rPr>
                  <a:t>TTD = </a:t>
                </a:r>
                <a:r>
                  <a:rPr lang="ja-JP" altLang="en-US" sz="2000" b="0" u="sng" dirty="0">
                    <a:latin typeface="Hiragino Mincho Pro W3" panose="02020300000000000000" pitchFamily="18" charset="-128"/>
                    <a:ea typeface="Hiragino Mincho Pro W3" panose="02020300000000000000" pitchFamily="18" charset="-128"/>
                  </a:rPr>
                  <a:t>圧縮性</a:t>
                </a:r>
                <a:r>
                  <a:rPr lang="en-US" altLang="ja-JP" sz="2000" b="0" u="sng" dirty="0">
                    <a:latin typeface="Hiragino Mincho Pro W3" panose="02020300000000000000" pitchFamily="18" charset="-128"/>
                    <a:ea typeface="Hiragino Mincho Pro W3" panose="02020300000000000000" pitchFamily="18" charset="-128"/>
                  </a:rPr>
                  <a:t>MHD</a:t>
                </a:r>
                <a:r>
                  <a:rPr lang="ja-JP" altLang="en-US" sz="2000" b="0" u="sng">
                    <a:latin typeface="Hiragino Mincho Pro W3" panose="02020300000000000000" pitchFamily="18" charset="-128"/>
                    <a:ea typeface="Hiragino Mincho Pro W3" panose="02020300000000000000" pitchFamily="18" charset="-128"/>
                  </a:rPr>
                  <a:t>波</a:t>
                </a:r>
                <a:r>
                  <a:rPr lang="en-US" altLang="ja-JP" sz="2000" b="0" u="sng" dirty="0">
                    <a:latin typeface="Hiragino Mincho Pro W3" panose="02020300000000000000" pitchFamily="18" charset="-128"/>
                    <a:ea typeface="Hiragino Mincho Pro W3" panose="02020300000000000000" pitchFamily="18" charset="-128"/>
                  </a:rPr>
                  <a:t>(fast wave)</a:t>
                </a:r>
                <a:r>
                  <a:rPr lang="ja-JP" altLang="en-US" sz="2000" b="0" u="sng">
                    <a:latin typeface="Hiragino Mincho Pro W3" panose="02020300000000000000" pitchFamily="18" charset="-128"/>
                    <a:ea typeface="Hiragino Mincho Pro W3" panose="02020300000000000000" pitchFamily="18" charset="-128"/>
                  </a:rPr>
                  <a:t>との</a:t>
                </a:r>
                <a:r>
                  <a:rPr lang="en-US" altLang="ja-JP" sz="2000" b="0" u="sng" dirty="0">
                    <a:latin typeface="Hiragino Mincho Pro W3" panose="02020300000000000000" pitchFamily="18" charset="-128"/>
                    <a:ea typeface="Hiragino Mincho Pro W3" panose="02020300000000000000" pitchFamily="18" charset="-128"/>
                  </a:rPr>
                  <a:t> </a:t>
                </a:r>
                <a14:m>
                  <m:oMath xmlns:m="http://schemas.openxmlformats.org/officeDocument/2006/math">
                    <m:r>
                      <a:rPr lang="en-US" altLang="ja-JP" sz="2000" b="0" i="1" u="sng" smtClean="0">
                        <a:latin typeface="Cambria Math" panose="02040503050406030204" pitchFamily="18" charset="0"/>
                        <a:ea typeface="Hiragino Mincho Pro W3" panose="02020300000000000000" pitchFamily="18" charset="-128"/>
                      </a:rPr>
                      <m:t>𝑛</m:t>
                    </m:r>
                    <m:r>
                      <a:rPr lang="en-US" altLang="ja-JP" sz="2000" b="0" i="1" u="sng" smtClean="0">
                        <a:latin typeface="Cambria Math" panose="02040503050406030204" pitchFamily="18" charset="0"/>
                        <a:ea typeface="Hiragino Mincho Pro W3" panose="02020300000000000000" pitchFamily="18" charset="-128"/>
                      </a:rPr>
                      <m:t>=0</m:t>
                    </m:r>
                  </m:oMath>
                </a14:m>
                <a:r>
                  <a:rPr lang="en-US" altLang="ja-JP" sz="2000" u="sng" dirty="0">
                    <a:latin typeface="Hiragino Mincho Pro W3" panose="02020300000000000000" pitchFamily="18" charset="-128"/>
                    <a:ea typeface="Hiragino Mincho Pro W3" panose="02020300000000000000" pitchFamily="18" charset="-128"/>
                  </a:rPr>
                  <a:t> </a:t>
                </a:r>
                <a:r>
                  <a:rPr lang="ja-JP" altLang="en-US" sz="2000" u="sng">
                    <a:latin typeface="Hiragino Mincho Pro W3" panose="02020300000000000000" pitchFamily="18" charset="-128"/>
                    <a:ea typeface="Hiragino Mincho Pro W3" panose="02020300000000000000" pitchFamily="18" charset="-128"/>
                  </a:rPr>
                  <a:t>の共鳴</a:t>
                </a:r>
                <a:endParaRPr lang="en-US" altLang="ja-JP" sz="2000" u="sng" dirty="0">
                  <a:latin typeface="Hiragino Mincho Pro W3" panose="02020300000000000000" pitchFamily="18" charset="-128"/>
                  <a:ea typeface="Hiragino Mincho Pro W3" panose="02020300000000000000" pitchFamily="18" charset="-128"/>
                </a:endParaRPr>
              </a:p>
              <a:p>
                <a:r>
                  <a:rPr lang="en-US" altLang="ja-JP" sz="2000" dirty="0">
                    <a:latin typeface="Hiragino Mincho Pro W3" panose="02020300000000000000" pitchFamily="18" charset="-128"/>
                    <a:ea typeface="Hiragino Mincho Pro W3" panose="02020300000000000000" pitchFamily="18" charset="-128"/>
                  </a:rPr>
                  <a:t>Detailed balancing</a:t>
                </a:r>
              </a:p>
              <a:p>
                <a:pPr marL="0" indent="0">
                  <a:buNone/>
                </a:pPr>
                <a14:m>
                  <m:oMathPara xmlns:m="http://schemas.openxmlformats.org/officeDocument/2006/math">
                    <m:oMathParaPr>
                      <m:jc m:val="centerGroup"/>
                    </m:oMathParaPr>
                    <m:oMath xmlns:m="http://schemas.openxmlformats.org/officeDocument/2006/math">
                      <m:nary>
                        <m:naryPr>
                          <m:limLoc m:val="undOvr"/>
                          <m:subHide m:val="on"/>
                          <m:supHide m:val="on"/>
                          <m:ctrlPr>
                            <a:rPr lang="en-US" altLang="ja-JP" sz="2000" i="1" smtClean="0">
                              <a:latin typeface="Cambria Math" panose="02040503050406030204" pitchFamily="18" charset="0"/>
                              <a:ea typeface="Hiragino Mincho Pro W3" panose="02020300000000000000" pitchFamily="18" charset="-128"/>
                            </a:rPr>
                          </m:ctrlPr>
                        </m:naryPr>
                        <m:sub/>
                        <m:sup/>
                        <m:e>
                          <m:sSup>
                            <m:sSupPr>
                              <m:ctrlPr>
                                <a:rPr lang="en-US" altLang="ja-JP" sz="2000" i="1" smtClean="0">
                                  <a:latin typeface="Cambria Math" panose="02040503050406030204" pitchFamily="18" charset="0"/>
                                  <a:ea typeface="Hiragino Mincho Pro W3" panose="02020300000000000000" pitchFamily="18" charset="-128"/>
                                </a:rPr>
                              </m:ctrlPr>
                            </m:sSupPr>
                            <m:e>
                              <m:r>
                                <a:rPr lang="en-US" altLang="ja-JP" sz="2000" b="0" i="1" smtClean="0">
                                  <a:latin typeface="Cambria Math" panose="02040503050406030204" pitchFamily="18" charset="0"/>
                                  <a:ea typeface="Hiragino Mincho Pro W3" panose="02020300000000000000" pitchFamily="18" charset="-128"/>
                                </a:rPr>
                                <m:t>𝑑</m:t>
                              </m:r>
                            </m:e>
                            <m:sup>
                              <m:r>
                                <a:rPr lang="en-US" altLang="ja-JP" sz="2000" b="0" i="1" smtClean="0">
                                  <a:latin typeface="Cambria Math" panose="02040503050406030204" pitchFamily="18" charset="0"/>
                                  <a:ea typeface="Hiragino Mincho Pro W3" panose="02020300000000000000" pitchFamily="18" charset="-128"/>
                                </a:rPr>
                                <m:t>3</m:t>
                              </m:r>
                            </m:sup>
                          </m:sSup>
                          <m:r>
                            <a:rPr lang="en-US" altLang="ja-JP" sz="2000" b="0" i="1" smtClean="0">
                              <a:latin typeface="Cambria Math" panose="02040503050406030204" pitchFamily="18" charset="0"/>
                              <a:ea typeface="Hiragino Mincho Pro W3" panose="02020300000000000000" pitchFamily="18" charset="-128"/>
                            </a:rPr>
                            <m:t>𝑝</m:t>
                          </m:r>
                          <m:sSub>
                            <m:sSubPr>
                              <m:ctrlPr>
                                <a:rPr lang="en-US" altLang="ja-JP" sz="2000" b="0" i="1" smtClean="0">
                                  <a:latin typeface="Cambria Math" panose="02040503050406030204" pitchFamily="18" charset="0"/>
                                  <a:ea typeface="Hiragino Mincho Pro W3" panose="02020300000000000000" pitchFamily="18" charset="-128"/>
                                </a:rPr>
                              </m:ctrlPr>
                            </m:sSubPr>
                            <m:e>
                              <m:r>
                                <a:rPr lang="en-US" altLang="ja-JP" sz="2000" b="0" i="1" smtClean="0">
                                  <a:latin typeface="Cambria Math" panose="02040503050406030204" pitchFamily="18" charset="0"/>
                                  <a:ea typeface="Hiragino Mincho Pro W3" panose="02020300000000000000" pitchFamily="18" charset="-128"/>
                                </a:rPr>
                                <m:t>𝐸</m:t>
                              </m:r>
                            </m:e>
                            <m:sub>
                              <m:r>
                                <a:rPr lang="en-US" altLang="ja-JP" sz="2000" b="0" i="1" smtClean="0">
                                  <a:latin typeface="Cambria Math" panose="02040503050406030204" pitchFamily="18" charset="0"/>
                                  <a:ea typeface="Cambria Math" panose="02040503050406030204" pitchFamily="18" charset="0"/>
                                </a:rPr>
                                <m:t>𝛼</m:t>
                              </m:r>
                            </m:sub>
                          </m:sSub>
                          <m:d>
                            <m:dPr>
                              <m:ctrlPr>
                                <a:rPr lang="en-US" altLang="ja-JP" sz="2000" b="0" i="1" smtClean="0">
                                  <a:latin typeface="Cambria Math" panose="02040503050406030204" pitchFamily="18" charset="0"/>
                                  <a:ea typeface="Hiragino Mincho Pro W3" panose="02020300000000000000" pitchFamily="18" charset="-128"/>
                                </a:rPr>
                              </m:ctrlPr>
                            </m:dPr>
                            <m:e>
                              <m:f>
                                <m:fPr>
                                  <m:ctrlPr>
                                    <a:rPr lang="en-US" altLang="ja-JP" sz="2000" b="0" i="1" smtClean="0">
                                      <a:latin typeface="Cambria Math" panose="02040503050406030204" pitchFamily="18" charset="0"/>
                                      <a:ea typeface="Hiragino Mincho Pro W3" panose="02020300000000000000" pitchFamily="18" charset="-128"/>
                                    </a:rPr>
                                  </m:ctrlPr>
                                </m:fPr>
                                <m:num>
                                  <m:r>
                                    <a:rPr lang="en-US" altLang="ja-JP" sz="2000" b="0" i="1" smtClean="0">
                                      <a:latin typeface="Cambria Math" panose="02040503050406030204" pitchFamily="18" charset="0"/>
                                      <a:ea typeface="Cambria Math" panose="02040503050406030204" pitchFamily="18" charset="0"/>
                                    </a:rPr>
                                    <m:t>𝜕</m:t>
                                  </m:r>
                                  <m:sSub>
                                    <m:sSubPr>
                                      <m:ctrlPr>
                                        <a:rPr lang="en-US" altLang="ja-JP" sz="2000" b="0" i="1" smtClean="0">
                                          <a:latin typeface="Cambria Math" panose="02040503050406030204" pitchFamily="18" charset="0"/>
                                          <a:ea typeface="Cambria Math" panose="02040503050406030204" pitchFamily="18" charset="0"/>
                                        </a:rPr>
                                      </m:ctrlPr>
                                    </m:sSubPr>
                                    <m:e>
                                      <m:r>
                                        <a:rPr lang="en-US" altLang="ja-JP" sz="2000" b="0" i="1" smtClean="0">
                                          <a:latin typeface="Cambria Math" panose="02040503050406030204" pitchFamily="18" charset="0"/>
                                          <a:ea typeface="Cambria Math" panose="02040503050406030204" pitchFamily="18" charset="0"/>
                                        </a:rPr>
                                        <m:t>𝑓</m:t>
                                      </m:r>
                                    </m:e>
                                    <m:sub>
                                      <m:r>
                                        <a:rPr lang="en-US" altLang="ja-JP" sz="2000" b="0" i="1" smtClean="0">
                                          <a:latin typeface="Cambria Math" panose="02040503050406030204" pitchFamily="18" charset="0"/>
                                          <a:ea typeface="Cambria Math" panose="02040503050406030204" pitchFamily="18" charset="0"/>
                                        </a:rPr>
                                        <m:t>𝛼</m:t>
                                      </m:r>
                                    </m:sub>
                                  </m:sSub>
                                </m:num>
                                <m:den>
                                  <m:r>
                                    <a:rPr lang="en-US" altLang="ja-JP" sz="2000" b="0" i="1" smtClean="0">
                                      <a:latin typeface="Cambria Math" panose="02040503050406030204" pitchFamily="18" charset="0"/>
                                      <a:ea typeface="Cambria Math" panose="02040503050406030204" pitchFamily="18" charset="0"/>
                                    </a:rPr>
                                    <m:t>𝜕</m:t>
                                  </m:r>
                                  <m:r>
                                    <a:rPr lang="en-US" altLang="ja-JP" sz="2000" b="0" i="1" smtClean="0">
                                      <a:latin typeface="Cambria Math" panose="02040503050406030204" pitchFamily="18" charset="0"/>
                                      <a:ea typeface="Cambria Math" panose="02040503050406030204" pitchFamily="18" charset="0"/>
                                    </a:rPr>
                                    <m:t>𝑡</m:t>
                                  </m:r>
                                </m:den>
                              </m:f>
                            </m:e>
                          </m:d>
                          <m:r>
                            <a:rPr lang="en-US" altLang="ja-JP" sz="2000" b="0" i="1" smtClean="0">
                              <a:latin typeface="Cambria Math" panose="02040503050406030204" pitchFamily="18" charset="0"/>
                              <a:ea typeface="Hiragino Mincho Pro W3" panose="02020300000000000000" pitchFamily="18" charset="-128"/>
                            </a:rPr>
                            <m:t>=</m:t>
                          </m:r>
                          <m:nary>
                            <m:naryPr>
                              <m:limLoc m:val="undOvr"/>
                              <m:subHide m:val="on"/>
                              <m:supHide m:val="on"/>
                              <m:ctrlPr>
                                <a:rPr lang="en-US" altLang="ja-JP" sz="2000" b="0" i="1" smtClean="0">
                                  <a:latin typeface="Cambria Math" panose="02040503050406030204" pitchFamily="18" charset="0"/>
                                  <a:ea typeface="Hiragino Mincho Pro W3" panose="02020300000000000000" pitchFamily="18" charset="-128"/>
                                </a:rPr>
                              </m:ctrlPr>
                            </m:naryPr>
                            <m:sub/>
                            <m:sup/>
                            <m:e>
                              <m:r>
                                <a:rPr lang="en-US" altLang="ja-JP" sz="2000" b="0" i="1" smtClean="0">
                                  <a:latin typeface="Cambria Math" panose="02040503050406030204" pitchFamily="18" charset="0"/>
                                  <a:ea typeface="Hiragino Mincho Pro W3" panose="02020300000000000000" pitchFamily="18" charset="-128"/>
                                </a:rPr>
                                <m:t>𝑑𝑘</m:t>
                              </m:r>
                              <m:sSup>
                                <m:sSupPr>
                                  <m:ctrlPr>
                                    <a:rPr lang="en-US" altLang="ja-JP" sz="2000" b="0" i="1" smtClean="0">
                                      <a:latin typeface="Cambria Math" panose="02040503050406030204" pitchFamily="18" charset="0"/>
                                      <a:ea typeface="Hiragino Mincho Pro W3" panose="02020300000000000000" pitchFamily="18" charset="-128"/>
                                    </a:rPr>
                                  </m:ctrlPr>
                                </m:sSupPr>
                                <m:e>
                                  <m:r>
                                    <m:rPr>
                                      <m:sty m:val="p"/>
                                    </m:rPr>
                                    <a:rPr lang="el-GR" altLang="ja-JP" sz="2000" b="0" i="1" smtClean="0">
                                      <a:latin typeface="Cambria Math" panose="02040503050406030204" pitchFamily="18" charset="0"/>
                                      <a:ea typeface="Cambria Math" panose="02040503050406030204" pitchFamily="18" charset="0"/>
                                    </a:rPr>
                                    <m:t>Γ</m:t>
                                  </m:r>
                                </m:e>
                                <m:sup>
                                  <m:r>
                                    <a:rPr lang="en-US" altLang="ja-JP" sz="2000" b="0" i="1" smtClean="0">
                                      <a:latin typeface="Cambria Math" panose="02040503050406030204" pitchFamily="18" charset="0"/>
                                      <a:ea typeface="Cambria Math" panose="02040503050406030204" pitchFamily="18" charset="0"/>
                                    </a:rPr>
                                    <m:t>𝛼</m:t>
                                  </m:r>
                                </m:sup>
                              </m:sSup>
                              <m:d>
                                <m:dPr>
                                  <m:ctrlPr>
                                    <a:rPr lang="en-US" altLang="ja-JP" sz="2000" b="0" i="1" smtClean="0">
                                      <a:latin typeface="Cambria Math" panose="02040503050406030204" pitchFamily="18" charset="0"/>
                                      <a:ea typeface="Hiragino Mincho Pro W3" panose="02020300000000000000" pitchFamily="18" charset="-128"/>
                                    </a:rPr>
                                  </m:ctrlPr>
                                </m:dPr>
                                <m:e>
                                  <m:r>
                                    <a:rPr lang="en-US" altLang="ja-JP" sz="2000" b="0" i="1" smtClean="0">
                                      <a:latin typeface="Cambria Math" panose="02040503050406030204" pitchFamily="18" charset="0"/>
                                      <a:ea typeface="Hiragino Mincho Pro W3" panose="02020300000000000000" pitchFamily="18" charset="-128"/>
                                    </a:rPr>
                                    <m:t>𝑘</m:t>
                                  </m:r>
                                  <m:r>
                                    <a:rPr lang="en-US" altLang="ja-JP" sz="2000" b="0" i="1" smtClean="0">
                                      <a:latin typeface="Cambria Math" panose="02040503050406030204" pitchFamily="18" charset="0"/>
                                      <a:ea typeface="Hiragino Mincho Pro W3" panose="02020300000000000000" pitchFamily="18" charset="-128"/>
                                    </a:rPr>
                                    <m:t>,</m:t>
                                  </m:r>
                                  <m:r>
                                    <a:rPr lang="en-US" altLang="ja-JP" sz="2000" b="0" i="1" smtClean="0">
                                      <a:latin typeface="Cambria Math" panose="02040503050406030204" pitchFamily="18" charset="0"/>
                                      <a:ea typeface="Cambria Math" panose="02040503050406030204" pitchFamily="18" charset="0"/>
                                    </a:rPr>
                                    <m:t>𝜃</m:t>
                                  </m:r>
                                </m:e>
                              </m:d>
                              <m:r>
                                <a:rPr lang="en-US" altLang="ja-JP" sz="2000" b="0" i="1" smtClean="0">
                                  <a:latin typeface="Cambria Math" panose="02040503050406030204" pitchFamily="18" charset="0"/>
                                  <a:ea typeface="Hiragino Mincho Pro W3" panose="02020300000000000000" pitchFamily="18" charset="-128"/>
                                </a:rPr>
                                <m:t>𝑊</m:t>
                              </m:r>
                              <m:r>
                                <a:rPr lang="en-US" altLang="ja-JP" sz="2000" b="0" i="1" smtClean="0">
                                  <a:latin typeface="Cambria Math" panose="02040503050406030204" pitchFamily="18" charset="0"/>
                                  <a:ea typeface="Hiragino Mincho Pro W3" panose="02020300000000000000" pitchFamily="18" charset="-128"/>
                                </a:rPr>
                                <m:t>(</m:t>
                              </m:r>
                              <m:r>
                                <a:rPr lang="en-US" altLang="ja-JP" sz="2000" b="0" i="1" smtClean="0">
                                  <a:latin typeface="Cambria Math" panose="02040503050406030204" pitchFamily="18" charset="0"/>
                                  <a:ea typeface="Hiragino Mincho Pro W3" panose="02020300000000000000" pitchFamily="18" charset="-128"/>
                                </a:rPr>
                                <m:t>𝑘</m:t>
                              </m:r>
                              <m:r>
                                <a:rPr lang="en-US" altLang="ja-JP" sz="2000" b="0" i="1" smtClean="0">
                                  <a:latin typeface="Cambria Math" panose="02040503050406030204" pitchFamily="18" charset="0"/>
                                  <a:ea typeface="Hiragino Mincho Pro W3" panose="02020300000000000000" pitchFamily="18" charset="-128"/>
                                </a:rPr>
                                <m:t>)</m:t>
                              </m:r>
                            </m:e>
                          </m:nary>
                        </m:e>
                      </m:nary>
                      <m:r>
                        <a:rPr lang="en-US" altLang="ja-JP" sz="2000" b="0" i="1" smtClean="0">
                          <a:latin typeface="Cambria Math" panose="02040503050406030204" pitchFamily="18" charset="0"/>
                          <a:ea typeface="Hiragino Mincho Pro W3" panose="02020300000000000000" pitchFamily="18" charset="-128"/>
                        </a:rPr>
                        <m:t>,  </m:t>
                      </m:r>
                      <m:f>
                        <m:fPr>
                          <m:ctrlPr>
                            <a:rPr lang="en-US" altLang="ja-JP" sz="2000" i="1">
                              <a:latin typeface="Cambria Math" panose="02040503050406030204" pitchFamily="18" charset="0"/>
                              <a:ea typeface="Hiragino Mincho Pro W3" panose="02020300000000000000" pitchFamily="18" charset="-128"/>
                            </a:rPr>
                          </m:ctrlPr>
                        </m:fPr>
                        <m:num>
                          <m:r>
                            <a:rPr lang="en-US" altLang="ja-JP" sz="2000" i="1">
                              <a:latin typeface="Cambria Math" panose="02040503050406030204" pitchFamily="18" charset="0"/>
                              <a:ea typeface="Cambria Math" panose="02040503050406030204" pitchFamily="18" charset="0"/>
                            </a:rPr>
                            <m:t>𝜕</m:t>
                          </m:r>
                          <m:sSub>
                            <m:sSubPr>
                              <m:ctrlPr>
                                <a:rPr lang="en-US" altLang="ja-JP" sz="2000" i="1">
                                  <a:latin typeface="Cambria Math" panose="02040503050406030204" pitchFamily="18" charset="0"/>
                                  <a:ea typeface="Cambria Math" panose="02040503050406030204" pitchFamily="18" charset="0"/>
                                </a:rPr>
                              </m:ctrlPr>
                            </m:sSubPr>
                            <m:e>
                              <m:r>
                                <a:rPr lang="en-US" altLang="ja-JP" sz="2000" i="1">
                                  <a:latin typeface="Cambria Math" panose="02040503050406030204" pitchFamily="18" charset="0"/>
                                  <a:ea typeface="Cambria Math" panose="02040503050406030204" pitchFamily="18" charset="0"/>
                                </a:rPr>
                                <m:t>𝑓</m:t>
                              </m:r>
                            </m:e>
                            <m:sub>
                              <m:r>
                                <a:rPr lang="en-US" altLang="ja-JP" sz="2000" i="1">
                                  <a:latin typeface="Cambria Math" panose="02040503050406030204" pitchFamily="18" charset="0"/>
                                  <a:ea typeface="Cambria Math" panose="02040503050406030204" pitchFamily="18" charset="0"/>
                                </a:rPr>
                                <m:t>𝛼</m:t>
                              </m:r>
                            </m:sub>
                          </m:sSub>
                        </m:num>
                        <m:den>
                          <m:r>
                            <a:rPr lang="en-US" altLang="ja-JP" sz="2000" i="1">
                              <a:latin typeface="Cambria Math" panose="02040503050406030204" pitchFamily="18" charset="0"/>
                              <a:ea typeface="Cambria Math" panose="02040503050406030204" pitchFamily="18" charset="0"/>
                            </a:rPr>
                            <m:t>𝜕</m:t>
                          </m:r>
                          <m:r>
                            <a:rPr lang="en-US" altLang="ja-JP" sz="2000" i="1">
                              <a:latin typeface="Cambria Math" panose="02040503050406030204" pitchFamily="18" charset="0"/>
                              <a:ea typeface="Cambria Math" panose="02040503050406030204" pitchFamily="18" charset="0"/>
                            </a:rPr>
                            <m:t>𝑡</m:t>
                          </m:r>
                        </m:den>
                      </m:f>
                      <m:r>
                        <a:rPr lang="en-US" altLang="ja-JP" sz="2000" b="0" i="1" smtClean="0">
                          <a:latin typeface="Cambria Math" panose="02040503050406030204" pitchFamily="18" charset="0"/>
                          <a:ea typeface="Cambria Math" panose="02040503050406030204" pitchFamily="18" charset="0"/>
                        </a:rPr>
                        <m:t>=</m:t>
                      </m:r>
                      <m:f>
                        <m:fPr>
                          <m:ctrlPr>
                            <a:rPr lang="en-US" altLang="ja-JP" sz="2000" b="0" i="1" smtClean="0">
                              <a:latin typeface="Cambria Math" panose="02040503050406030204" pitchFamily="18" charset="0"/>
                              <a:ea typeface="Cambria Math" panose="02040503050406030204" pitchFamily="18" charset="0"/>
                            </a:rPr>
                          </m:ctrlPr>
                        </m:fPr>
                        <m:num>
                          <m:r>
                            <a:rPr lang="en-US" altLang="ja-JP" sz="2000" b="0" i="1" smtClean="0">
                              <a:latin typeface="Cambria Math" panose="02040503050406030204" pitchFamily="18" charset="0"/>
                              <a:ea typeface="Cambria Math" panose="02040503050406030204" pitchFamily="18" charset="0"/>
                            </a:rPr>
                            <m:t>1</m:t>
                          </m:r>
                        </m:num>
                        <m:den>
                          <m:sSup>
                            <m:sSupPr>
                              <m:ctrlPr>
                                <a:rPr lang="en-US" altLang="ja-JP" sz="2000" b="0" i="1" smtClean="0">
                                  <a:latin typeface="Cambria Math" panose="02040503050406030204" pitchFamily="18" charset="0"/>
                                  <a:ea typeface="Cambria Math" panose="02040503050406030204" pitchFamily="18" charset="0"/>
                                </a:rPr>
                              </m:ctrlPr>
                            </m:sSupPr>
                            <m:e>
                              <m:r>
                                <a:rPr lang="en-US" altLang="ja-JP" sz="2000" b="0" i="1" smtClean="0">
                                  <a:latin typeface="Cambria Math" panose="02040503050406030204" pitchFamily="18" charset="0"/>
                                  <a:ea typeface="Cambria Math" panose="02040503050406030204" pitchFamily="18" charset="0"/>
                                </a:rPr>
                                <m:t>𝑝</m:t>
                              </m:r>
                            </m:e>
                            <m:sup>
                              <m:r>
                                <a:rPr lang="en-US" altLang="ja-JP" sz="2000" b="0" i="1" smtClean="0">
                                  <a:latin typeface="Cambria Math" panose="02040503050406030204" pitchFamily="18" charset="0"/>
                                  <a:ea typeface="Cambria Math" panose="02040503050406030204" pitchFamily="18" charset="0"/>
                                </a:rPr>
                                <m:t>2</m:t>
                              </m:r>
                            </m:sup>
                          </m:sSup>
                        </m:den>
                      </m:f>
                      <m:d>
                        <m:dPr>
                          <m:ctrlPr>
                            <a:rPr lang="en-US" altLang="ja-JP" sz="2000" b="0" i="1" smtClean="0">
                              <a:latin typeface="Cambria Math" panose="02040503050406030204" pitchFamily="18" charset="0"/>
                              <a:ea typeface="Cambria Math" panose="02040503050406030204" pitchFamily="18" charset="0"/>
                            </a:rPr>
                          </m:ctrlPr>
                        </m:dPr>
                        <m:e>
                          <m:sSup>
                            <m:sSupPr>
                              <m:ctrlPr>
                                <a:rPr lang="en-US" altLang="ja-JP" sz="2000" b="0" i="1" smtClean="0">
                                  <a:latin typeface="Cambria Math" panose="02040503050406030204" pitchFamily="18" charset="0"/>
                                  <a:ea typeface="Cambria Math" panose="02040503050406030204" pitchFamily="18" charset="0"/>
                                </a:rPr>
                              </m:ctrlPr>
                            </m:sSupPr>
                            <m:e>
                              <m:r>
                                <a:rPr lang="en-US" altLang="ja-JP" sz="2000" b="0" i="1" smtClean="0">
                                  <a:latin typeface="Cambria Math" panose="02040503050406030204" pitchFamily="18" charset="0"/>
                                  <a:ea typeface="Cambria Math" panose="02040503050406030204" pitchFamily="18" charset="0"/>
                                </a:rPr>
                                <m:t>𝑝</m:t>
                              </m:r>
                            </m:e>
                            <m:sup>
                              <m:r>
                                <a:rPr lang="en-US" altLang="ja-JP" sz="2000" b="0" i="1" smtClean="0">
                                  <a:latin typeface="Cambria Math" panose="02040503050406030204" pitchFamily="18" charset="0"/>
                                  <a:ea typeface="Cambria Math" panose="02040503050406030204" pitchFamily="18" charset="0"/>
                                </a:rPr>
                                <m:t>2</m:t>
                              </m:r>
                            </m:sup>
                          </m:sSup>
                          <m:sSub>
                            <m:sSubPr>
                              <m:ctrlPr>
                                <a:rPr lang="en-US" altLang="ja-JP" sz="2000" b="0" i="1" smtClean="0">
                                  <a:latin typeface="Cambria Math" panose="02040503050406030204" pitchFamily="18" charset="0"/>
                                  <a:ea typeface="Cambria Math" panose="02040503050406030204" pitchFamily="18" charset="0"/>
                                </a:rPr>
                              </m:ctrlPr>
                            </m:sSubPr>
                            <m:e>
                              <m:r>
                                <a:rPr lang="en-US" altLang="ja-JP" sz="2000" b="0" i="1" smtClean="0">
                                  <a:latin typeface="Cambria Math" panose="02040503050406030204" pitchFamily="18" charset="0"/>
                                  <a:ea typeface="Cambria Math" panose="02040503050406030204" pitchFamily="18" charset="0"/>
                                </a:rPr>
                                <m:t>𝐷</m:t>
                              </m:r>
                            </m:e>
                            <m:sub>
                              <m:r>
                                <a:rPr lang="en-US" altLang="ja-JP" sz="2000" b="0" i="1" smtClean="0">
                                  <a:latin typeface="Cambria Math" panose="02040503050406030204" pitchFamily="18" charset="0"/>
                                  <a:ea typeface="Cambria Math" panose="02040503050406030204" pitchFamily="18" charset="0"/>
                                </a:rPr>
                                <m:t>𝑝𝑝</m:t>
                              </m:r>
                            </m:sub>
                          </m:sSub>
                          <m:f>
                            <m:fPr>
                              <m:ctrlPr>
                                <a:rPr lang="en-US" altLang="ja-JP" sz="2000" b="0" i="1" smtClean="0">
                                  <a:latin typeface="Cambria Math" panose="02040503050406030204" pitchFamily="18" charset="0"/>
                                  <a:ea typeface="Cambria Math" panose="02040503050406030204" pitchFamily="18" charset="0"/>
                                </a:rPr>
                              </m:ctrlPr>
                            </m:fPr>
                            <m:num>
                              <m:r>
                                <a:rPr lang="en-US" altLang="ja-JP" sz="2000" b="0" i="1" smtClean="0">
                                  <a:latin typeface="Cambria Math" panose="02040503050406030204" pitchFamily="18" charset="0"/>
                                  <a:ea typeface="Cambria Math" panose="02040503050406030204" pitchFamily="18" charset="0"/>
                                </a:rPr>
                                <m:t>𝜕</m:t>
                              </m:r>
                              <m:sSub>
                                <m:sSubPr>
                                  <m:ctrlPr>
                                    <a:rPr lang="en-US" altLang="ja-JP" sz="2000" b="0" i="1" smtClean="0">
                                      <a:latin typeface="Cambria Math" panose="02040503050406030204" pitchFamily="18" charset="0"/>
                                      <a:ea typeface="Cambria Math" panose="02040503050406030204" pitchFamily="18" charset="0"/>
                                    </a:rPr>
                                  </m:ctrlPr>
                                </m:sSubPr>
                                <m:e>
                                  <m:r>
                                    <a:rPr lang="en-US" altLang="ja-JP" sz="2000" b="0" i="1" smtClean="0">
                                      <a:latin typeface="Cambria Math" panose="02040503050406030204" pitchFamily="18" charset="0"/>
                                      <a:ea typeface="Cambria Math" panose="02040503050406030204" pitchFamily="18" charset="0"/>
                                    </a:rPr>
                                    <m:t>𝑓</m:t>
                                  </m:r>
                                </m:e>
                                <m:sub>
                                  <m:r>
                                    <a:rPr lang="en-US" altLang="ja-JP" sz="2000" b="0" i="1" smtClean="0">
                                      <a:latin typeface="Cambria Math" panose="02040503050406030204" pitchFamily="18" charset="0"/>
                                      <a:ea typeface="Cambria Math" panose="02040503050406030204" pitchFamily="18" charset="0"/>
                                    </a:rPr>
                                    <m:t>𝛼</m:t>
                                  </m:r>
                                </m:sub>
                              </m:sSub>
                              <m:r>
                                <a:rPr lang="en-US" altLang="ja-JP" sz="2000" b="0" i="1" smtClean="0">
                                  <a:latin typeface="Cambria Math" panose="02040503050406030204" pitchFamily="18" charset="0"/>
                                  <a:ea typeface="Cambria Math" panose="02040503050406030204" pitchFamily="18" charset="0"/>
                                </a:rPr>
                                <m:t>(</m:t>
                              </m:r>
                              <m:r>
                                <a:rPr lang="en-US" altLang="ja-JP" sz="2000" b="0" i="1" smtClean="0">
                                  <a:latin typeface="Cambria Math" panose="02040503050406030204" pitchFamily="18" charset="0"/>
                                  <a:ea typeface="Cambria Math" panose="02040503050406030204" pitchFamily="18" charset="0"/>
                                </a:rPr>
                                <m:t>𝑝</m:t>
                              </m:r>
                              <m:r>
                                <a:rPr lang="en-US" altLang="ja-JP" sz="2000" b="0" i="1" smtClean="0">
                                  <a:latin typeface="Cambria Math" panose="02040503050406030204" pitchFamily="18" charset="0"/>
                                  <a:ea typeface="Cambria Math" panose="02040503050406030204" pitchFamily="18" charset="0"/>
                                </a:rPr>
                                <m:t>)</m:t>
                              </m:r>
                            </m:num>
                            <m:den>
                              <m:r>
                                <a:rPr lang="en-US" altLang="ja-JP" sz="2000" b="0" i="1" smtClean="0">
                                  <a:latin typeface="Cambria Math" panose="02040503050406030204" pitchFamily="18" charset="0"/>
                                  <a:ea typeface="Cambria Math" panose="02040503050406030204" pitchFamily="18" charset="0"/>
                                </a:rPr>
                                <m:t>𝜕</m:t>
                              </m:r>
                              <m:r>
                                <a:rPr lang="en-US" altLang="ja-JP" sz="2000" b="0" i="1" smtClean="0">
                                  <a:latin typeface="Cambria Math" panose="02040503050406030204" pitchFamily="18" charset="0"/>
                                  <a:ea typeface="Cambria Math" panose="02040503050406030204" pitchFamily="18" charset="0"/>
                                </a:rPr>
                                <m:t>𝑝</m:t>
                              </m:r>
                            </m:den>
                          </m:f>
                        </m:e>
                      </m:d>
                    </m:oMath>
                  </m:oMathPara>
                </a14:m>
                <a:endParaRPr lang="en-US" altLang="ja-JP" sz="2000" dirty="0">
                  <a:latin typeface="Hiragino Mincho Pro W3" panose="02020300000000000000" pitchFamily="18" charset="-128"/>
                  <a:ea typeface="Hiragino Mincho Pro W3" panose="02020300000000000000" pitchFamily="18" charset="-128"/>
                </a:endParaRPr>
              </a:p>
              <a:p>
                <a:endParaRPr lang="en-US" altLang="ja-JP" sz="2000" dirty="0">
                  <a:latin typeface="Hiragino Mincho Pro W3" panose="02020300000000000000" pitchFamily="18" charset="-128"/>
                  <a:ea typeface="Hiragino Mincho Pro W3" panose="02020300000000000000" pitchFamily="18" charset="-128"/>
                </a:endParaRPr>
              </a:p>
              <a:p>
                <a:endParaRPr lang="en-US" altLang="ja-JP" sz="2000" dirty="0">
                  <a:latin typeface="Hiragino Mincho Pro W3" panose="02020300000000000000" pitchFamily="18" charset="-128"/>
                  <a:ea typeface="Hiragino Mincho Pro W3" panose="02020300000000000000" pitchFamily="18" charset="-128"/>
                </a:endParaRPr>
              </a:p>
              <a:p>
                <a:endParaRPr lang="en-US" altLang="ja-JP" sz="2000" dirty="0">
                  <a:latin typeface="Hiragino Mincho Pro W3" panose="02020300000000000000" pitchFamily="18" charset="-128"/>
                  <a:ea typeface="Hiragino Mincho Pro W3" panose="02020300000000000000" pitchFamily="18" charset="-128"/>
                </a:endParaRPr>
              </a:p>
              <a:p>
                <a:r>
                  <a:rPr lang="ja-JP" altLang="en-US" sz="2000">
                    <a:latin typeface="Hiragino Mincho Pro W3" panose="02020300000000000000" pitchFamily="18" charset="-128"/>
                    <a:ea typeface="Hiragino Mincho Pro W3" panose="02020300000000000000" pitchFamily="18" charset="-128"/>
                  </a:rPr>
                  <a:t>最大で乱流エネルギーの約</a:t>
                </a:r>
                <a:r>
                  <a:rPr lang="en-US" altLang="ja-JP" sz="2000" dirty="0">
                    <a:latin typeface="Hiragino Mincho Pro W3" panose="02020300000000000000" pitchFamily="18" charset="-128"/>
                    <a:ea typeface="Hiragino Mincho Pro W3" panose="02020300000000000000" pitchFamily="18" charset="-128"/>
                  </a:rPr>
                  <a:t>10%</a:t>
                </a:r>
                <a:r>
                  <a:rPr lang="ja-JP" altLang="en-US" sz="2000">
                    <a:latin typeface="Hiragino Mincho Pro W3" panose="02020300000000000000" pitchFamily="18" charset="-128"/>
                    <a:ea typeface="Hiragino Mincho Pro W3" panose="02020300000000000000" pitchFamily="18" charset="-128"/>
                  </a:rPr>
                  <a:t>が</a:t>
                </a:r>
                <a:r>
                  <a:rPr lang="en-US" altLang="ja-JP" sz="2000" dirty="0">
                    <a:latin typeface="Hiragino Mincho Pro W3" panose="02020300000000000000" pitchFamily="18" charset="-128"/>
                    <a:ea typeface="Hiragino Mincho Pro W3" panose="02020300000000000000" pitchFamily="18" charset="-128"/>
                  </a:rPr>
                  <a:t>TTD</a:t>
                </a:r>
                <a:r>
                  <a:rPr lang="ja-JP" altLang="en-US" sz="2000">
                    <a:latin typeface="Hiragino Mincho Pro W3" panose="02020300000000000000" pitchFamily="18" charset="-128"/>
                    <a:ea typeface="Hiragino Mincho Pro W3" panose="02020300000000000000" pitchFamily="18" charset="-128"/>
                  </a:rPr>
                  <a:t>を介して宇宙線の加速に使われる</a:t>
                </a:r>
              </a:p>
            </p:txBody>
          </p:sp>
        </mc:Choice>
        <mc:Fallback xmlns="">
          <p:sp>
            <p:nvSpPr>
              <p:cNvPr id="6" name="コンテンツ プレースホルダー 5">
                <a:extLst>
                  <a:ext uri="{FF2B5EF4-FFF2-40B4-BE49-F238E27FC236}">
                    <a16:creationId xmlns:a16="http://schemas.microsoft.com/office/drawing/2014/main" id="{2A706B08-C723-784C-9D4B-6A1A252098F8}"/>
                  </a:ext>
                </a:extLst>
              </p:cNvPr>
              <p:cNvSpPr>
                <a:spLocks noGrp="1" noRot="1" noChangeAspect="1" noMove="1" noResize="1" noEditPoints="1" noAdjustHandles="1" noChangeArrowheads="1" noChangeShapeType="1" noTextEdit="1"/>
              </p:cNvSpPr>
              <p:nvPr>
                <p:ph idx="1"/>
              </p:nvPr>
            </p:nvSpPr>
            <p:spPr>
              <a:xfrm>
                <a:off x="609599" y="1497998"/>
                <a:ext cx="10972801" cy="5360001"/>
              </a:xfrm>
              <a:blipFill>
                <a:blip r:embed="rId2"/>
                <a:stretch>
                  <a:fillRect l="-579" t="-473"/>
                </a:stretch>
              </a:blipFill>
            </p:spPr>
            <p:txBody>
              <a:bodyPr/>
              <a:lstStyle/>
              <a:p>
                <a:r>
                  <a:rPr lang="ja-JP" altLang="en-US">
                    <a:noFill/>
                  </a:rPr>
                  <a:t> </a:t>
                </a:r>
              </a:p>
            </p:txBody>
          </p:sp>
        </mc:Fallback>
      </mc:AlternateContent>
      <p:pic>
        <p:nvPicPr>
          <p:cNvPr id="5" name="図 4">
            <a:extLst>
              <a:ext uri="{FF2B5EF4-FFF2-40B4-BE49-F238E27FC236}">
                <a16:creationId xmlns:a16="http://schemas.microsoft.com/office/drawing/2014/main" xmlns="" id="{17289180-5151-AB4B-8287-F77E7E4FD140}"/>
              </a:ext>
            </a:extLst>
          </p:cNvPr>
          <p:cNvPicPr>
            <a:picLocks noChangeAspect="1"/>
          </p:cNvPicPr>
          <p:nvPr/>
        </p:nvPicPr>
        <p:blipFill>
          <a:blip r:embed="rId3"/>
          <a:stretch>
            <a:fillRect/>
          </a:stretch>
        </p:blipFill>
        <p:spPr>
          <a:xfrm>
            <a:off x="1041399" y="5279850"/>
            <a:ext cx="10109200" cy="787400"/>
          </a:xfrm>
          <a:prstGeom prst="rect">
            <a:avLst/>
          </a:prstGeom>
        </p:spPr>
      </p:pic>
      <p:sp>
        <p:nvSpPr>
          <p:cNvPr id="3" name="テキスト ボックス 2">
            <a:extLst>
              <a:ext uri="{FF2B5EF4-FFF2-40B4-BE49-F238E27FC236}">
                <a16:creationId xmlns:a16="http://schemas.microsoft.com/office/drawing/2014/main" xmlns="" id="{93EE6494-C42A-E144-A187-185B3B6874E1}"/>
              </a:ext>
            </a:extLst>
          </p:cNvPr>
          <p:cNvSpPr txBox="1"/>
          <p:nvPr/>
        </p:nvSpPr>
        <p:spPr>
          <a:xfrm>
            <a:off x="1915885" y="4687321"/>
            <a:ext cx="2529444" cy="338554"/>
          </a:xfrm>
          <a:prstGeom prst="rect">
            <a:avLst/>
          </a:prstGeom>
          <a:noFill/>
        </p:spPr>
        <p:txBody>
          <a:bodyPr wrap="square" rtlCol="0">
            <a:spAutoFit/>
          </a:bodyPr>
          <a:lstStyle/>
          <a:p>
            <a:r>
              <a:rPr kumimoji="1" lang="ja-JP" altLang="en-US" sz="1600">
                <a:latin typeface="Hiragino Mincho Pro W3" panose="02020300000000000000" pitchFamily="18" charset="-128"/>
                <a:ea typeface="Hiragino Mincho Pro W3" panose="02020300000000000000" pitchFamily="18" charset="-128"/>
              </a:rPr>
              <a:t>粒子のエネルギー変化</a:t>
            </a:r>
          </a:p>
        </p:txBody>
      </p:sp>
      <p:sp>
        <p:nvSpPr>
          <p:cNvPr id="9" name="テキスト ボックス 8">
            <a:extLst>
              <a:ext uri="{FF2B5EF4-FFF2-40B4-BE49-F238E27FC236}">
                <a16:creationId xmlns:a16="http://schemas.microsoft.com/office/drawing/2014/main" xmlns="" id="{272FB40F-794C-2249-A823-320045DC407B}"/>
              </a:ext>
            </a:extLst>
          </p:cNvPr>
          <p:cNvSpPr txBox="1"/>
          <p:nvPr/>
        </p:nvSpPr>
        <p:spPr>
          <a:xfrm>
            <a:off x="4469079" y="4687321"/>
            <a:ext cx="2287980" cy="338554"/>
          </a:xfrm>
          <a:prstGeom prst="rect">
            <a:avLst/>
          </a:prstGeom>
          <a:noFill/>
        </p:spPr>
        <p:txBody>
          <a:bodyPr wrap="square" rtlCol="0">
            <a:spAutoFit/>
          </a:bodyPr>
          <a:lstStyle/>
          <a:p>
            <a:r>
              <a:rPr kumimoji="1" lang="ja-JP" altLang="en-US" sz="1600">
                <a:latin typeface="Hiragino Mincho Pro W3" panose="02020300000000000000" pitchFamily="18" charset="-128"/>
                <a:ea typeface="Hiragino Mincho Pro W3" panose="02020300000000000000" pitchFamily="18" charset="-128"/>
              </a:rPr>
              <a:t>波のエネルギー変化</a:t>
            </a:r>
          </a:p>
        </p:txBody>
      </p:sp>
      <p:sp>
        <p:nvSpPr>
          <p:cNvPr id="10" name="テキスト ボックス 9">
            <a:extLst>
              <a:ext uri="{FF2B5EF4-FFF2-40B4-BE49-F238E27FC236}">
                <a16:creationId xmlns:a16="http://schemas.microsoft.com/office/drawing/2014/main" xmlns="" id="{DC7830A4-2735-FB4C-A15A-785625302FCC}"/>
              </a:ext>
            </a:extLst>
          </p:cNvPr>
          <p:cNvSpPr txBox="1"/>
          <p:nvPr/>
        </p:nvSpPr>
        <p:spPr>
          <a:xfrm>
            <a:off x="11196682" y="346990"/>
            <a:ext cx="749895" cy="369332"/>
          </a:xfrm>
          <a:prstGeom prst="rect">
            <a:avLst/>
          </a:prstGeom>
          <a:noFill/>
        </p:spPr>
        <p:txBody>
          <a:bodyPr wrap="square" rtlCol="0">
            <a:spAutoFit/>
          </a:bodyPr>
          <a:lstStyle/>
          <a:p>
            <a:r>
              <a:rPr kumimoji="1" lang="en-US" altLang="ja-JP" dirty="0"/>
              <a:t>20/33</a:t>
            </a:r>
            <a:endParaRPr kumimoji="1" lang="ja-JP" altLang="en-US"/>
          </a:p>
        </p:txBody>
      </p:sp>
    </p:spTree>
    <p:extLst>
      <p:ext uri="{BB962C8B-B14F-4D97-AF65-F5344CB8AC3E}">
        <p14:creationId xmlns:p14="http://schemas.microsoft.com/office/powerpoint/2010/main" val="953585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87B42F4-4516-4747-B616-92E03547EB7D}"/>
              </a:ext>
            </a:extLst>
          </p:cNvPr>
          <p:cNvSpPr>
            <a:spLocks noGrp="1"/>
          </p:cNvSpPr>
          <p:nvPr>
            <p:ph type="title"/>
          </p:nvPr>
        </p:nvSpPr>
        <p:spPr>
          <a:xfrm>
            <a:off x="1130269" y="119947"/>
            <a:ext cx="9603275" cy="1049235"/>
          </a:xfrm>
        </p:spPr>
        <p:txBody>
          <a:bodyPr/>
          <a:lstStyle/>
          <a:p>
            <a:r>
              <a:rPr kumimoji="1" lang="en-US" altLang="ja-JP" dirty="0"/>
              <a:t>Hadronic</a:t>
            </a:r>
            <a:r>
              <a:rPr kumimoji="1" lang="ja-JP" altLang="en-US"/>
              <a:t>モデル</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xmlns="" id="{264D253E-4099-554C-A922-55E97D88EC53}"/>
                  </a:ext>
                </a:extLst>
              </p:cNvPr>
              <p:cNvSpPr>
                <a:spLocks noGrp="1"/>
              </p:cNvSpPr>
              <p:nvPr>
                <p:ph idx="1"/>
              </p:nvPr>
            </p:nvSpPr>
            <p:spPr>
              <a:xfrm>
                <a:off x="453369" y="1876434"/>
                <a:ext cx="7011030" cy="4241122"/>
              </a:xfrm>
            </p:spPr>
            <p:txBody>
              <a:bodyPr>
                <a:normAutofit/>
              </a:bodyPr>
              <a:lstStyle/>
              <a:p>
                <a:pPr>
                  <a:buFont typeface="Wingdings" pitchFamily="2" charset="2"/>
                  <a:buChar char="u"/>
                </a:pPr>
                <a:r>
                  <a:rPr kumimoji="1" lang="ja-JP" altLang="en-US" sz="2000">
                    <a:latin typeface="Hiragino Mincho Pro W3" panose="02020300000000000000" pitchFamily="18" charset="-128"/>
                    <a:ea typeface="Hiragino Mincho Pro W3" panose="02020300000000000000" pitchFamily="18" charset="-128"/>
                  </a:rPr>
                  <a:t>宇宙線電子</a:t>
                </a:r>
                <a:r>
                  <a:rPr kumimoji="1" lang="en-US" altLang="ja-JP" sz="2000" dirty="0">
                    <a:latin typeface="Hiragino Mincho Pro W3" panose="02020300000000000000" pitchFamily="18" charset="-128"/>
                    <a:ea typeface="Hiragino Mincho Pro W3" panose="02020300000000000000" pitchFamily="18" charset="-128"/>
                  </a:rPr>
                  <a:t>(</a:t>
                </a:r>
                <a:r>
                  <a:rPr kumimoji="1" lang="en-US" altLang="ja-JP" sz="2000" dirty="0" err="1">
                    <a:latin typeface="Hiragino Mincho Pro W3" panose="02020300000000000000" pitchFamily="18" charset="-128"/>
                    <a:ea typeface="Hiragino Mincho Pro W3" panose="02020300000000000000" pitchFamily="18" charset="-128"/>
                  </a:rPr>
                  <a:t>CRe</a:t>
                </a:r>
                <a:r>
                  <a:rPr kumimoji="1" lang="en-US" altLang="ja-JP" sz="2000" dirty="0">
                    <a:latin typeface="Hiragino Mincho Pro W3" panose="02020300000000000000" pitchFamily="18" charset="-128"/>
                    <a:ea typeface="Hiragino Mincho Pro W3" panose="02020300000000000000" pitchFamily="18" charset="-128"/>
                  </a:rPr>
                  <a:t>)</a:t>
                </a:r>
                <a:r>
                  <a:rPr kumimoji="1" lang="ja-JP" altLang="en-US" sz="2000">
                    <a:latin typeface="Hiragino Mincho Pro W3" panose="02020300000000000000" pitchFamily="18" charset="-128"/>
                    <a:ea typeface="Hiragino Mincho Pro W3" panose="02020300000000000000" pitchFamily="18" charset="-128"/>
                  </a:rPr>
                  <a:t>の起源は？？</a:t>
                </a:r>
                <a:endParaRPr kumimoji="1" lang="en-US" altLang="ja-JP" sz="2000" dirty="0">
                  <a:latin typeface="Hiragino Mincho Pro W3" panose="02020300000000000000" pitchFamily="18" charset="-128"/>
                  <a:ea typeface="Hiragino Mincho Pro W3" panose="02020300000000000000" pitchFamily="18" charset="-128"/>
                </a:endParaRPr>
              </a:p>
              <a:p>
                <a:pPr marL="0" indent="0">
                  <a:buNone/>
                </a:pPr>
                <a:r>
                  <a:rPr lang="ja-JP" altLang="en-US" sz="2000">
                    <a:latin typeface="Hiragino Mincho Pro W3" panose="02020300000000000000" pitchFamily="18" charset="-128"/>
                    <a:ea typeface="Hiragino Mincho Pro W3" panose="02020300000000000000" pitchFamily="18" charset="-128"/>
                  </a:rPr>
                  <a:t>　→銀河団にある乱流や衝撃波で</a:t>
                </a:r>
                <a:r>
                  <a:rPr lang="en-US" altLang="ja-JP" sz="2000" dirty="0">
                    <a:latin typeface="Hiragino Mincho Pro W3" panose="02020300000000000000" pitchFamily="18" charset="-128"/>
                    <a:ea typeface="Hiragino Mincho Pro W3" panose="02020300000000000000" pitchFamily="18" charset="-128"/>
                  </a:rPr>
                  <a:t>thermal</a:t>
                </a:r>
                <a:r>
                  <a:rPr lang="ja-JP" altLang="en-US" sz="2000">
                    <a:latin typeface="Hiragino Mincho Pro W3" panose="02020300000000000000" pitchFamily="18" charset="-128"/>
                    <a:ea typeface="Hiragino Mincho Pro W3" panose="02020300000000000000" pitchFamily="18" charset="-128"/>
                  </a:rPr>
                  <a:t>から加速するのは難しい</a:t>
                </a:r>
                <a:endParaRPr lang="en-US" altLang="ja-JP" sz="2000" dirty="0">
                  <a:latin typeface="Hiragino Mincho Pro W3" panose="02020300000000000000" pitchFamily="18" charset="-128"/>
                  <a:ea typeface="Hiragino Mincho Pro W3" panose="02020300000000000000" pitchFamily="18" charset="-128"/>
                </a:endParaRPr>
              </a:p>
              <a:p>
                <a:pPr marL="0" indent="0">
                  <a:buNone/>
                </a:pPr>
                <a:r>
                  <a:rPr lang="ja-JP" altLang="en-US" sz="2000">
                    <a:latin typeface="Hiragino Mincho Pro W3" panose="02020300000000000000" pitchFamily="18" charset="-128"/>
                    <a:ea typeface="Hiragino Mincho Pro W3" panose="02020300000000000000" pitchFamily="18" charset="-128"/>
                  </a:rPr>
                  <a:t>　→</a:t>
                </a:r>
                <a:r>
                  <a:rPr lang="ja-JP" altLang="en-US" sz="2000" u="sng">
                    <a:latin typeface="Hiragino Mincho Pro W3" panose="02020300000000000000" pitchFamily="18" charset="-128"/>
                    <a:ea typeface="Hiragino Mincho Pro W3" panose="02020300000000000000" pitchFamily="18" charset="-128"/>
                  </a:rPr>
                  <a:t>２次粒子として生まれた</a:t>
                </a:r>
                <a:r>
                  <a:rPr lang="en-US" altLang="ja-JP" sz="2000" u="sng" dirty="0">
                    <a:latin typeface="Hiragino Mincho Pro W3" panose="02020300000000000000" pitchFamily="18" charset="-128"/>
                    <a:ea typeface="Hiragino Mincho Pro W3" panose="02020300000000000000" pitchFamily="18" charset="-128"/>
                  </a:rPr>
                  <a:t> </a:t>
                </a:r>
                <a:r>
                  <a:rPr lang="en-US" altLang="ja-JP" sz="2000" dirty="0">
                    <a:latin typeface="Hiragino Mincho Pro W3" panose="02020300000000000000" pitchFamily="18" charset="-128"/>
                    <a:ea typeface="Hiragino Mincho Pro W3" panose="02020300000000000000" pitchFamily="18" charset="-128"/>
                  </a:rPr>
                  <a:t>(hadronic</a:t>
                </a:r>
                <a:r>
                  <a:rPr lang="ja-JP" altLang="en-US" sz="2000">
                    <a:latin typeface="Hiragino Mincho Pro W3" panose="02020300000000000000" pitchFamily="18" charset="-128"/>
                    <a:ea typeface="Hiragino Mincho Pro W3" panose="02020300000000000000" pitchFamily="18" charset="-128"/>
                  </a:rPr>
                  <a:t>モデル</a:t>
                </a:r>
                <a:r>
                  <a:rPr lang="en-US" altLang="ja-JP" sz="2000" dirty="0">
                    <a:latin typeface="Hiragino Mincho Pro W3" panose="02020300000000000000" pitchFamily="18" charset="-128"/>
                    <a:ea typeface="Hiragino Mincho Pro W3" panose="02020300000000000000" pitchFamily="18" charset="-128"/>
                  </a:rPr>
                  <a:t>)</a:t>
                </a:r>
              </a:p>
              <a:p>
                <a:pPr marL="0" indent="0">
                  <a:buNone/>
                </a:pPr>
                <a:r>
                  <a:rPr lang="en-US" altLang="ja-JP" sz="2000" dirty="0" err="1">
                    <a:latin typeface="Hiragino Mincho Pro W3" panose="02020300000000000000" pitchFamily="18" charset="-128"/>
                    <a:ea typeface="Hiragino Mincho Pro W3" panose="02020300000000000000" pitchFamily="18" charset="-128"/>
                  </a:rPr>
                  <a:t>CRp</a:t>
                </a:r>
                <a:r>
                  <a:rPr lang="ja-JP" altLang="en-US" sz="2000">
                    <a:latin typeface="Hiragino Mincho Pro W3" panose="02020300000000000000" pitchFamily="18" charset="-128"/>
                    <a:ea typeface="Hiragino Mincho Pro W3" panose="02020300000000000000" pitchFamily="18" charset="-128"/>
                  </a:rPr>
                  <a:t>が</a:t>
                </a:r>
                <a:r>
                  <a:rPr lang="en-US" altLang="ja-JP" sz="2000" dirty="0">
                    <a:latin typeface="Hiragino Mincho Pro W3" panose="02020300000000000000" pitchFamily="18" charset="-128"/>
                    <a:ea typeface="Hiragino Mincho Pro W3" panose="02020300000000000000" pitchFamily="18" charset="-128"/>
                  </a:rPr>
                  <a:t>ICM</a:t>
                </a:r>
                <a:r>
                  <a:rPr lang="ja-JP" altLang="en-US" sz="2000">
                    <a:latin typeface="Hiragino Mincho Pro W3" panose="02020300000000000000" pitchFamily="18" charset="-128"/>
                    <a:ea typeface="Hiragino Mincho Pro W3" panose="02020300000000000000" pitchFamily="18" charset="-128"/>
                  </a:rPr>
                  <a:t>陽子と非弾性衝突</a:t>
                </a:r>
                <a:endParaRPr lang="en-US" altLang="ja-JP" sz="2000" dirty="0">
                  <a:latin typeface="Hiragino Mincho Pro W3" panose="02020300000000000000" pitchFamily="18" charset="-128"/>
                  <a:ea typeface="Hiragino Mincho Pro W3" panose="02020300000000000000" pitchFamily="18" charset="-128"/>
                </a:endParaRPr>
              </a:p>
              <a:p>
                <a:pPr marL="0" indent="0">
                  <a:buNone/>
                </a:pPr>
                <a14:m>
                  <m:oMathPara xmlns:m="http://schemas.openxmlformats.org/officeDocument/2006/math">
                    <m:oMathParaPr>
                      <m:jc m:val="centerGroup"/>
                    </m:oMathParaPr>
                    <m:oMath xmlns:m="http://schemas.openxmlformats.org/officeDocument/2006/math">
                      <m:r>
                        <a:rPr lang="en-US" altLang="ja-JP" sz="2000" i="1">
                          <a:latin typeface="Cambria Math" panose="02040503050406030204" pitchFamily="18" charset="0"/>
                        </a:rPr>
                        <m:t>𝑝</m:t>
                      </m:r>
                      <m:r>
                        <a:rPr lang="en-US" altLang="ja-JP" sz="2000" i="1">
                          <a:latin typeface="Cambria Math" panose="02040503050406030204" pitchFamily="18" charset="0"/>
                        </a:rPr>
                        <m:t>+</m:t>
                      </m:r>
                      <m:r>
                        <a:rPr lang="en-US" altLang="ja-JP" sz="2000" i="1">
                          <a:latin typeface="Cambria Math" panose="02040503050406030204" pitchFamily="18" charset="0"/>
                        </a:rPr>
                        <m:t>𝑝</m:t>
                      </m:r>
                      <m:r>
                        <a:rPr lang="en-US" altLang="ja-JP" sz="2000" i="1">
                          <a:latin typeface="Cambria Math" panose="02040503050406030204" pitchFamily="18" charset="0"/>
                        </a:rPr>
                        <m:t> → </m:t>
                      </m:r>
                      <m:sSup>
                        <m:sSupPr>
                          <m:ctrlPr>
                            <a:rPr lang="en-US" altLang="ja-JP" sz="2000" i="1">
                              <a:latin typeface="Cambria Math" panose="02040503050406030204" pitchFamily="18" charset="0"/>
                              <a:ea typeface="Cambria Math" panose="02040503050406030204" pitchFamily="18" charset="0"/>
                            </a:rPr>
                          </m:ctrlPr>
                        </m:sSupPr>
                        <m:e>
                          <m:r>
                            <a:rPr lang="en-US" altLang="ja-JP" sz="2000" i="1">
                              <a:latin typeface="Cambria Math" panose="02040503050406030204" pitchFamily="18" charset="0"/>
                              <a:ea typeface="Cambria Math" panose="02040503050406030204" pitchFamily="18" charset="0"/>
                            </a:rPr>
                            <m:t>𝜋</m:t>
                          </m:r>
                        </m:e>
                        <m:sup>
                          <m:r>
                            <a:rPr lang="en-US" altLang="ja-JP" sz="2000" i="1">
                              <a:latin typeface="Cambria Math" panose="02040503050406030204" pitchFamily="18" charset="0"/>
                              <a:ea typeface="Cambria Math" panose="02040503050406030204" pitchFamily="18" charset="0"/>
                            </a:rPr>
                            <m:t>±,0</m:t>
                          </m:r>
                        </m:sup>
                      </m:sSup>
                    </m:oMath>
                  </m:oMathPara>
                </a14:m>
                <a:endParaRPr lang="en-US" altLang="ja-JP" sz="2000" dirty="0"/>
              </a:p>
              <a:p>
                <a:pPr marL="0" indent="0">
                  <a:buNone/>
                </a:pPr>
                <a:r>
                  <a:rPr lang="ja-JP" altLang="en-US" sz="2000"/>
                  <a:t>　</a:t>
                </a:r>
                <a:r>
                  <a:rPr lang="en-US" altLang="ja-JP" sz="2000" dirty="0"/>
                  <a:t>		</a:t>
                </a:r>
                <a14:m>
                  <m:oMath xmlns:m="http://schemas.openxmlformats.org/officeDocument/2006/math">
                    <m:sSup>
                      <m:sSupPr>
                        <m:ctrlPr>
                          <a:rPr lang="en-US" altLang="ja-JP" sz="2000" i="1">
                            <a:latin typeface="Cambria Math" panose="02040503050406030204" pitchFamily="18" charset="0"/>
                          </a:rPr>
                        </m:ctrlPr>
                      </m:sSupPr>
                      <m:e>
                        <m:r>
                          <a:rPr lang="en-US" altLang="ja-JP" sz="2000" i="1">
                            <a:latin typeface="Cambria Math" panose="02040503050406030204" pitchFamily="18" charset="0"/>
                            <a:ea typeface="Cambria Math" panose="02040503050406030204" pitchFamily="18" charset="0"/>
                          </a:rPr>
                          <m:t>𝜋</m:t>
                        </m:r>
                      </m:e>
                      <m:sup>
                        <m:r>
                          <a:rPr lang="en-US" altLang="ja-JP" sz="2000" i="1">
                            <a:latin typeface="Cambria Math" panose="02040503050406030204" pitchFamily="18" charset="0"/>
                          </a:rPr>
                          <m:t>0</m:t>
                        </m:r>
                      </m:sup>
                    </m:sSup>
                    <m:r>
                      <a:rPr lang="en-US" altLang="ja-JP" sz="2000" i="1">
                        <a:latin typeface="Cambria Math" panose="02040503050406030204" pitchFamily="18" charset="0"/>
                      </a:rPr>
                      <m:t> </m:t>
                    </m:r>
                    <m:r>
                      <a:rPr lang="en-US" altLang="ja-JP" sz="2000" i="1">
                        <a:latin typeface="Cambria Math" panose="02040503050406030204" pitchFamily="18" charset="0"/>
                        <a:ea typeface="Cambria Math" panose="02040503050406030204" pitchFamily="18" charset="0"/>
                      </a:rPr>
                      <m:t>→ </m:t>
                    </m:r>
                    <m:r>
                      <a:rPr lang="en-US" altLang="ja-JP" sz="2000" i="1">
                        <a:latin typeface="Cambria Math" panose="02040503050406030204" pitchFamily="18" charset="0"/>
                        <a:ea typeface="Cambria Math" panose="02040503050406030204" pitchFamily="18" charset="0"/>
                      </a:rPr>
                      <m:t>𝛾𝛾</m:t>
                    </m:r>
                    <m:r>
                      <a:rPr lang="en-US" altLang="ja-JP" sz="2000" i="1">
                        <a:latin typeface="Cambria Math" panose="02040503050406030204" pitchFamily="18" charset="0"/>
                        <a:ea typeface="Cambria Math" panose="02040503050406030204" pitchFamily="18" charset="0"/>
                      </a:rPr>
                      <m:t> ,</m:t>
                    </m:r>
                  </m:oMath>
                </a14:m>
                <a:r>
                  <a:rPr lang="en-US" altLang="ja-JP" sz="2000" dirty="0"/>
                  <a:t>   </a:t>
                </a:r>
                <a14:m>
                  <m:oMath xmlns:m="http://schemas.openxmlformats.org/officeDocument/2006/math">
                    <m:sSup>
                      <m:sSupPr>
                        <m:ctrlPr>
                          <a:rPr lang="en-US" altLang="ja-JP" sz="2000" i="1" dirty="0">
                            <a:latin typeface="Cambria Math" panose="02040503050406030204" pitchFamily="18" charset="0"/>
                          </a:rPr>
                        </m:ctrlPr>
                      </m:sSupPr>
                      <m:e>
                        <m:r>
                          <a:rPr lang="en-US" altLang="ja-JP" sz="2000" i="1" dirty="0">
                            <a:latin typeface="Cambria Math" panose="02040503050406030204" pitchFamily="18" charset="0"/>
                            <a:ea typeface="Cambria Math" panose="02040503050406030204" pitchFamily="18" charset="0"/>
                          </a:rPr>
                          <m:t>𝜋</m:t>
                        </m:r>
                      </m:e>
                      <m:sup>
                        <m:r>
                          <a:rPr lang="en-US" altLang="ja-JP" sz="2000" i="1" dirty="0">
                            <a:latin typeface="Cambria Math" panose="02040503050406030204" pitchFamily="18" charset="0"/>
                            <a:ea typeface="Cambria Math" panose="02040503050406030204" pitchFamily="18" charset="0"/>
                          </a:rPr>
                          <m:t>±</m:t>
                        </m:r>
                      </m:sup>
                    </m:sSup>
                    <m:r>
                      <a:rPr lang="en-US" altLang="ja-JP" sz="2000" i="1" dirty="0">
                        <a:latin typeface="Cambria Math" panose="02040503050406030204" pitchFamily="18" charset="0"/>
                      </a:rPr>
                      <m:t> </m:t>
                    </m:r>
                    <m:r>
                      <a:rPr lang="en-US" altLang="ja-JP" sz="2000" i="1" dirty="0">
                        <a:latin typeface="Cambria Math" panose="02040503050406030204" pitchFamily="18" charset="0"/>
                        <a:ea typeface="Cambria Math" panose="02040503050406030204" pitchFamily="18" charset="0"/>
                      </a:rPr>
                      <m:t>→ </m:t>
                    </m:r>
                    <m:sSup>
                      <m:sSupPr>
                        <m:ctrlPr>
                          <a:rPr lang="en-US" altLang="ja-JP" sz="2000" i="1" dirty="0">
                            <a:latin typeface="Cambria Math" panose="02040503050406030204" pitchFamily="18" charset="0"/>
                            <a:ea typeface="Cambria Math" panose="02040503050406030204" pitchFamily="18" charset="0"/>
                          </a:rPr>
                        </m:ctrlPr>
                      </m:sSupPr>
                      <m:e>
                        <m:r>
                          <a:rPr lang="en-US" altLang="ja-JP" sz="2000" i="1" dirty="0">
                            <a:latin typeface="Cambria Math" panose="02040503050406030204" pitchFamily="18" charset="0"/>
                            <a:ea typeface="Cambria Math" panose="02040503050406030204" pitchFamily="18" charset="0"/>
                          </a:rPr>
                          <m:t>𝜇</m:t>
                        </m:r>
                      </m:e>
                      <m:sup>
                        <m:r>
                          <a:rPr lang="en-US" altLang="ja-JP" sz="2000" i="1" dirty="0">
                            <a:latin typeface="Cambria Math" panose="02040503050406030204" pitchFamily="18" charset="0"/>
                            <a:ea typeface="Cambria Math" panose="02040503050406030204" pitchFamily="18" charset="0"/>
                          </a:rPr>
                          <m:t>±</m:t>
                        </m:r>
                      </m:sup>
                    </m:sSup>
                    <m:r>
                      <a:rPr lang="en-US" altLang="ja-JP" sz="2000" i="1" dirty="0">
                        <a:latin typeface="Cambria Math" panose="02040503050406030204" pitchFamily="18" charset="0"/>
                        <a:ea typeface="Cambria Math" panose="02040503050406030204" pitchFamily="18" charset="0"/>
                      </a:rPr>
                      <m:t>+</m:t>
                    </m:r>
                    <m:sSub>
                      <m:sSubPr>
                        <m:ctrlPr>
                          <a:rPr lang="en-US" altLang="ja-JP" sz="2000" i="1" dirty="0">
                            <a:latin typeface="Cambria Math" panose="02040503050406030204" pitchFamily="18" charset="0"/>
                            <a:ea typeface="Cambria Math" panose="02040503050406030204" pitchFamily="18" charset="0"/>
                          </a:rPr>
                        </m:ctrlPr>
                      </m:sSubPr>
                      <m:e>
                        <m:r>
                          <a:rPr lang="en-US" altLang="ja-JP" sz="2000" i="1" dirty="0">
                            <a:latin typeface="Cambria Math" panose="02040503050406030204" pitchFamily="18" charset="0"/>
                            <a:ea typeface="Cambria Math" panose="02040503050406030204" pitchFamily="18" charset="0"/>
                          </a:rPr>
                          <m:t>𝜈</m:t>
                        </m:r>
                      </m:e>
                      <m:sub>
                        <m:r>
                          <a:rPr lang="en-US" altLang="ja-JP" sz="2000" i="1" dirty="0">
                            <a:latin typeface="Cambria Math" panose="02040503050406030204" pitchFamily="18" charset="0"/>
                            <a:ea typeface="Cambria Math" panose="02040503050406030204" pitchFamily="18" charset="0"/>
                          </a:rPr>
                          <m:t>𝜇</m:t>
                        </m:r>
                      </m:sub>
                    </m:sSub>
                    <m:r>
                      <a:rPr lang="en-US" altLang="ja-JP" sz="2000" i="1" dirty="0">
                        <a:latin typeface="Cambria Math" panose="02040503050406030204" pitchFamily="18" charset="0"/>
                        <a:ea typeface="Cambria Math" panose="02040503050406030204" pitchFamily="18" charset="0"/>
                      </a:rPr>
                      <m:t> (</m:t>
                    </m:r>
                    <m:acc>
                      <m:accPr>
                        <m:chr m:val="̅"/>
                        <m:ctrlPr>
                          <a:rPr lang="en-US" altLang="ja-JP" sz="2000" i="1" dirty="0">
                            <a:latin typeface="Cambria Math" panose="02040503050406030204" pitchFamily="18" charset="0"/>
                            <a:ea typeface="Cambria Math" panose="02040503050406030204" pitchFamily="18" charset="0"/>
                          </a:rPr>
                        </m:ctrlPr>
                      </m:accPr>
                      <m:e>
                        <m:sSub>
                          <m:sSubPr>
                            <m:ctrlPr>
                              <a:rPr lang="en-US" altLang="ja-JP" sz="2000" i="1" dirty="0">
                                <a:latin typeface="Cambria Math" panose="02040503050406030204" pitchFamily="18" charset="0"/>
                                <a:ea typeface="Cambria Math" panose="02040503050406030204" pitchFamily="18" charset="0"/>
                              </a:rPr>
                            </m:ctrlPr>
                          </m:sSubPr>
                          <m:e>
                            <m:r>
                              <a:rPr lang="en-US" altLang="ja-JP" sz="2000" i="1" dirty="0">
                                <a:latin typeface="Cambria Math" panose="02040503050406030204" pitchFamily="18" charset="0"/>
                                <a:ea typeface="Cambria Math" panose="02040503050406030204" pitchFamily="18" charset="0"/>
                              </a:rPr>
                              <m:t>𝜈</m:t>
                            </m:r>
                          </m:e>
                          <m:sub>
                            <m:r>
                              <a:rPr lang="en-US" altLang="ja-JP" sz="2000" i="1" dirty="0">
                                <a:latin typeface="Cambria Math" panose="02040503050406030204" pitchFamily="18" charset="0"/>
                                <a:ea typeface="Cambria Math" panose="02040503050406030204" pitchFamily="18" charset="0"/>
                              </a:rPr>
                              <m:t>𝜇</m:t>
                            </m:r>
                          </m:sub>
                        </m:sSub>
                      </m:e>
                    </m:acc>
                    <m:r>
                      <a:rPr lang="en-US" altLang="ja-JP" sz="2000" i="1" dirty="0">
                        <a:latin typeface="Cambria Math" panose="02040503050406030204" pitchFamily="18" charset="0"/>
                        <a:ea typeface="Cambria Math" panose="02040503050406030204" pitchFamily="18" charset="0"/>
                      </a:rPr>
                      <m:t>)</m:t>
                    </m:r>
                  </m:oMath>
                </a14:m>
                <a:endParaRPr lang="en-US" altLang="ja-JP" sz="2000" dirty="0"/>
              </a:p>
              <a:p>
                <a:pPr marL="0" indent="0">
                  <a:buNone/>
                </a:pPr>
                <a:r>
                  <a:rPr lang="en-US" altLang="ja-JP" sz="2000" dirty="0"/>
                  <a:t>		</a:t>
                </a:r>
                <a14:m>
                  <m:oMath xmlns:m="http://schemas.openxmlformats.org/officeDocument/2006/math">
                    <m:sSup>
                      <m:sSupPr>
                        <m:ctrlPr>
                          <a:rPr lang="en-US" altLang="ja-JP" sz="2000" i="1">
                            <a:latin typeface="Cambria Math" panose="02040503050406030204" pitchFamily="18" charset="0"/>
                          </a:rPr>
                        </m:ctrlPr>
                      </m:sSupPr>
                      <m:e>
                        <m:r>
                          <a:rPr lang="en-US" altLang="ja-JP" sz="2000" i="1">
                            <a:latin typeface="Cambria Math" panose="02040503050406030204" pitchFamily="18" charset="0"/>
                            <a:ea typeface="Cambria Math" panose="02040503050406030204" pitchFamily="18" charset="0"/>
                          </a:rPr>
                          <m:t>𝜇</m:t>
                        </m:r>
                      </m:e>
                      <m:sup>
                        <m:r>
                          <a:rPr lang="en-US" altLang="ja-JP" sz="2000" i="1">
                            <a:latin typeface="Cambria Math" panose="02040503050406030204" pitchFamily="18" charset="0"/>
                            <a:ea typeface="Cambria Math" panose="02040503050406030204" pitchFamily="18" charset="0"/>
                          </a:rPr>
                          <m:t>±</m:t>
                        </m:r>
                      </m:sup>
                    </m:sSup>
                    <m:r>
                      <a:rPr lang="en-US" altLang="ja-JP" sz="2000" i="1">
                        <a:latin typeface="Cambria Math" panose="02040503050406030204" pitchFamily="18" charset="0"/>
                      </a:rPr>
                      <m:t> </m:t>
                    </m:r>
                    <m:r>
                      <a:rPr lang="en-US" altLang="ja-JP" sz="2000" i="1">
                        <a:latin typeface="Cambria Math" panose="02040503050406030204" pitchFamily="18" charset="0"/>
                        <a:ea typeface="Cambria Math" panose="02040503050406030204" pitchFamily="18" charset="0"/>
                      </a:rPr>
                      <m:t>→ </m:t>
                    </m:r>
                    <m:sSup>
                      <m:sSupPr>
                        <m:ctrlPr>
                          <a:rPr lang="en-US" altLang="ja-JP" sz="2000" i="1">
                            <a:latin typeface="Cambria Math" panose="02040503050406030204" pitchFamily="18" charset="0"/>
                            <a:ea typeface="Cambria Math" panose="02040503050406030204" pitchFamily="18" charset="0"/>
                          </a:rPr>
                        </m:ctrlPr>
                      </m:sSupPr>
                      <m:e>
                        <m:r>
                          <a:rPr lang="en-US" altLang="ja-JP" sz="2000" i="1">
                            <a:latin typeface="Cambria Math" panose="02040503050406030204" pitchFamily="18" charset="0"/>
                            <a:ea typeface="Cambria Math" panose="02040503050406030204" pitchFamily="18" charset="0"/>
                          </a:rPr>
                          <m:t>𝑒</m:t>
                        </m:r>
                      </m:e>
                      <m:sup>
                        <m:r>
                          <a:rPr lang="en-US" altLang="ja-JP" sz="2000" i="1">
                            <a:latin typeface="Cambria Math" panose="02040503050406030204" pitchFamily="18" charset="0"/>
                            <a:ea typeface="Cambria Math" panose="02040503050406030204" pitchFamily="18" charset="0"/>
                          </a:rPr>
                          <m:t>±</m:t>
                        </m:r>
                      </m:sup>
                    </m:sSup>
                    <m:r>
                      <a:rPr lang="en-US" altLang="ja-JP" sz="2000" i="1">
                        <a:latin typeface="Cambria Math" panose="02040503050406030204" pitchFamily="18" charset="0"/>
                        <a:ea typeface="Cambria Math" panose="02040503050406030204" pitchFamily="18" charset="0"/>
                      </a:rPr>
                      <m:t>+</m:t>
                    </m:r>
                    <m:sSub>
                      <m:sSubPr>
                        <m:ctrlPr>
                          <a:rPr lang="en-US" altLang="ja-JP" sz="2000" i="1" dirty="0">
                            <a:latin typeface="Cambria Math" panose="02040503050406030204" pitchFamily="18" charset="0"/>
                            <a:ea typeface="Cambria Math" panose="02040503050406030204" pitchFamily="18" charset="0"/>
                          </a:rPr>
                        </m:ctrlPr>
                      </m:sSubPr>
                      <m:e>
                        <m:r>
                          <a:rPr lang="en-US" altLang="ja-JP" sz="2000" i="1" dirty="0">
                            <a:latin typeface="Cambria Math" panose="02040503050406030204" pitchFamily="18" charset="0"/>
                            <a:ea typeface="Cambria Math" panose="02040503050406030204" pitchFamily="18" charset="0"/>
                          </a:rPr>
                          <m:t>𝜈</m:t>
                        </m:r>
                      </m:e>
                      <m:sub>
                        <m:r>
                          <a:rPr lang="en-US" altLang="ja-JP" sz="2000" i="1" dirty="0">
                            <a:latin typeface="Cambria Math" panose="02040503050406030204" pitchFamily="18" charset="0"/>
                            <a:ea typeface="Cambria Math" panose="02040503050406030204" pitchFamily="18" charset="0"/>
                          </a:rPr>
                          <m:t>𝜇</m:t>
                        </m:r>
                      </m:sub>
                    </m:sSub>
                    <m:r>
                      <a:rPr lang="en-US" altLang="ja-JP" sz="2000" i="1" dirty="0">
                        <a:latin typeface="Cambria Math" panose="02040503050406030204" pitchFamily="18" charset="0"/>
                        <a:ea typeface="Cambria Math" panose="02040503050406030204" pitchFamily="18" charset="0"/>
                      </a:rPr>
                      <m:t> (</m:t>
                    </m:r>
                    <m:acc>
                      <m:accPr>
                        <m:chr m:val="̅"/>
                        <m:ctrlPr>
                          <a:rPr lang="en-US" altLang="ja-JP" sz="2000" i="1" dirty="0">
                            <a:latin typeface="Cambria Math" panose="02040503050406030204" pitchFamily="18" charset="0"/>
                            <a:ea typeface="Cambria Math" panose="02040503050406030204" pitchFamily="18" charset="0"/>
                          </a:rPr>
                        </m:ctrlPr>
                      </m:accPr>
                      <m:e>
                        <m:sSub>
                          <m:sSubPr>
                            <m:ctrlPr>
                              <a:rPr lang="en-US" altLang="ja-JP" sz="2000" i="1" dirty="0">
                                <a:latin typeface="Cambria Math" panose="02040503050406030204" pitchFamily="18" charset="0"/>
                                <a:ea typeface="Cambria Math" panose="02040503050406030204" pitchFamily="18" charset="0"/>
                              </a:rPr>
                            </m:ctrlPr>
                          </m:sSubPr>
                          <m:e>
                            <m:r>
                              <a:rPr lang="en-US" altLang="ja-JP" sz="2000" i="1" dirty="0">
                                <a:latin typeface="Cambria Math" panose="02040503050406030204" pitchFamily="18" charset="0"/>
                                <a:ea typeface="Cambria Math" panose="02040503050406030204" pitchFamily="18" charset="0"/>
                              </a:rPr>
                              <m:t>𝜈</m:t>
                            </m:r>
                          </m:e>
                          <m:sub>
                            <m:r>
                              <a:rPr lang="en-US" altLang="ja-JP" sz="2000" i="1" dirty="0">
                                <a:latin typeface="Cambria Math" panose="02040503050406030204" pitchFamily="18" charset="0"/>
                                <a:ea typeface="Cambria Math" panose="02040503050406030204" pitchFamily="18" charset="0"/>
                              </a:rPr>
                              <m:t>𝜇</m:t>
                            </m:r>
                          </m:sub>
                        </m:sSub>
                      </m:e>
                    </m:acc>
                    <m:r>
                      <a:rPr lang="en-US" altLang="ja-JP" sz="2000" i="1" dirty="0">
                        <a:latin typeface="Cambria Math" panose="02040503050406030204" pitchFamily="18" charset="0"/>
                        <a:ea typeface="Cambria Math" panose="02040503050406030204" pitchFamily="18" charset="0"/>
                      </a:rPr>
                      <m:t>)</m:t>
                    </m:r>
                  </m:oMath>
                </a14:m>
                <a:r>
                  <a:rPr lang="en-US" altLang="ja-JP" sz="2000" dirty="0"/>
                  <a:t>+</a:t>
                </a:r>
                <a14:m>
                  <m:oMath xmlns:m="http://schemas.openxmlformats.org/officeDocument/2006/math">
                    <m:sSub>
                      <m:sSubPr>
                        <m:ctrlPr>
                          <a:rPr lang="en-US" altLang="ja-JP" sz="2000" i="1" dirty="0">
                            <a:latin typeface="Cambria Math" panose="02040503050406030204" pitchFamily="18" charset="0"/>
                            <a:ea typeface="Cambria Math" panose="02040503050406030204" pitchFamily="18" charset="0"/>
                          </a:rPr>
                        </m:ctrlPr>
                      </m:sSubPr>
                      <m:e>
                        <m:r>
                          <a:rPr lang="en-US" altLang="ja-JP" sz="2000" i="1" dirty="0">
                            <a:latin typeface="Cambria Math" panose="02040503050406030204" pitchFamily="18" charset="0"/>
                            <a:ea typeface="Cambria Math" panose="02040503050406030204" pitchFamily="18" charset="0"/>
                          </a:rPr>
                          <m:t>𝜈</m:t>
                        </m:r>
                      </m:e>
                      <m:sub>
                        <m:r>
                          <a:rPr lang="en-US" altLang="ja-JP" sz="2000" i="1" dirty="0">
                            <a:latin typeface="Cambria Math" panose="02040503050406030204" pitchFamily="18" charset="0"/>
                            <a:ea typeface="Cambria Math" panose="02040503050406030204" pitchFamily="18" charset="0"/>
                          </a:rPr>
                          <m:t>𝑒</m:t>
                        </m:r>
                      </m:sub>
                    </m:sSub>
                    <m:r>
                      <a:rPr lang="en-US" altLang="ja-JP" sz="2000" i="1" dirty="0">
                        <a:latin typeface="Cambria Math" panose="02040503050406030204" pitchFamily="18" charset="0"/>
                        <a:ea typeface="Cambria Math" panose="02040503050406030204" pitchFamily="18" charset="0"/>
                      </a:rPr>
                      <m:t> (</m:t>
                    </m:r>
                    <m:acc>
                      <m:accPr>
                        <m:chr m:val="̅"/>
                        <m:ctrlPr>
                          <a:rPr lang="en-US" altLang="ja-JP" sz="2000" i="1" dirty="0">
                            <a:latin typeface="Cambria Math" panose="02040503050406030204" pitchFamily="18" charset="0"/>
                            <a:ea typeface="Cambria Math" panose="02040503050406030204" pitchFamily="18" charset="0"/>
                          </a:rPr>
                        </m:ctrlPr>
                      </m:accPr>
                      <m:e>
                        <m:sSub>
                          <m:sSubPr>
                            <m:ctrlPr>
                              <a:rPr lang="en-US" altLang="ja-JP" sz="2000" i="1" dirty="0">
                                <a:latin typeface="Cambria Math" panose="02040503050406030204" pitchFamily="18" charset="0"/>
                                <a:ea typeface="Cambria Math" panose="02040503050406030204" pitchFamily="18" charset="0"/>
                              </a:rPr>
                            </m:ctrlPr>
                          </m:sSubPr>
                          <m:e>
                            <m:r>
                              <a:rPr lang="en-US" altLang="ja-JP" sz="2000" i="1" dirty="0">
                                <a:latin typeface="Cambria Math" panose="02040503050406030204" pitchFamily="18" charset="0"/>
                                <a:ea typeface="Cambria Math" panose="02040503050406030204" pitchFamily="18" charset="0"/>
                              </a:rPr>
                              <m:t>𝜈</m:t>
                            </m:r>
                          </m:e>
                          <m:sub>
                            <m:r>
                              <a:rPr lang="en-US" altLang="ja-JP" sz="2000" i="1" dirty="0">
                                <a:latin typeface="Cambria Math" panose="02040503050406030204" pitchFamily="18" charset="0"/>
                                <a:ea typeface="Cambria Math" panose="02040503050406030204" pitchFamily="18" charset="0"/>
                              </a:rPr>
                              <m:t>𝑒</m:t>
                            </m:r>
                          </m:sub>
                        </m:sSub>
                      </m:e>
                    </m:acc>
                    <m:r>
                      <a:rPr lang="en-US" altLang="ja-JP" sz="2000" i="1" dirty="0">
                        <a:latin typeface="Cambria Math" panose="02040503050406030204" pitchFamily="18" charset="0"/>
                        <a:ea typeface="Cambria Math" panose="02040503050406030204" pitchFamily="18" charset="0"/>
                      </a:rPr>
                      <m:t>)</m:t>
                    </m:r>
                  </m:oMath>
                </a14:m>
                <a:endParaRPr lang="en-US" altLang="ja-JP" sz="2000" dirty="0"/>
              </a:p>
              <a:p>
                <a:pPr marL="0" indent="0">
                  <a:buNone/>
                </a:pPr>
                <a:r>
                  <a:rPr lang="ja-JP" altLang="en-US" sz="2000">
                    <a:latin typeface="Hiragino Mincho Pro W3" panose="02020300000000000000" pitchFamily="18" charset="-128"/>
                    <a:ea typeface="Hiragino Mincho Pro W3" panose="02020300000000000000" pitchFamily="18" charset="-128"/>
                  </a:rPr>
                  <a:t>パイオンが崩壊し２次粒子として</a:t>
                </a:r>
                <a:r>
                  <a:rPr lang="ja-JP" altLang="en-US" sz="2000">
                    <a:solidFill>
                      <a:srgbClr val="0070C0"/>
                    </a:solidFill>
                    <a:latin typeface="Hiragino Mincho Pro W3" panose="02020300000000000000" pitchFamily="18" charset="-128"/>
                    <a:ea typeface="Hiragino Mincho Pro W3" panose="02020300000000000000" pitchFamily="18" charset="-128"/>
                  </a:rPr>
                  <a:t>電子とニュートリノ</a:t>
                </a:r>
                <a:r>
                  <a:rPr lang="ja-JP" altLang="en-US" sz="2000">
                    <a:latin typeface="Hiragino Mincho Pro W3" panose="02020300000000000000" pitchFamily="18" charset="-128"/>
                    <a:ea typeface="Hiragino Mincho Pro W3" panose="02020300000000000000" pitchFamily="18" charset="-128"/>
                  </a:rPr>
                  <a:t>を生成</a:t>
                </a:r>
                <a:endParaRPr lang="en-US" altLang="ja-JP" sz="2000" dirty="0">
                  <a:latin typeface="Hiragino Mincho Pro W3" panose="02020300000000000000" pitchFamily="18" charset="-128"/>
                  <a:ea typeface="Hiragino Mincho Pro W3" panose="02020300000000000000" pitchFamily="18" charset="-128"/>
                </a:endParaRPr>
              </a:p>
              <a:p>
                <a:pPr marL="0" indent="0">
                  <a:buNone/>
                </a:pPr>
                <a:endParaRPr kumimoji="1" lang="ja-JP" altLang="en-US" sz="2000">
                  <a:latin typeface="Hiragino Mincho Pro W3" panose="02020300000000000000" pitchFamily="18" charset="-128"/>
                  <a:ea typeface="Hiragino Mincho Pro W3" panose="02020300000000000000" pitchFamily="18" charset="-128"/>
                </a:endParaRPr>
              </a:p>
            </p:txBody>
          </p:sp>
        </mc:Choice>
        <mc:Fallback xmlns="">
          <p:sp>
            <p:nvSpPr>
              <p:cNvPr id="3" name="コンテンツ プレースホルダー 2">
                <a:extLst>
                  <a:ext uri="{FF2B5EF4-FFF2-40B4-BE49-F238E27FC236}">
                    <a16:creationId xmlns:a16="http://schemas.microsoft.com/office/drawing/2014/main" id="{264D253E-4099-554C-A922-55E97D88EC53}"/>
                  </a:ext>
                </a:extLst>
              </p:cNvPr>
              <p:cNvSpPr>
                <a:spLocks noGrp="1" noRot="1" noChangeAspect="1" noMove="1" noResize="1" noEditPoints="1" noAdjustHandles="1" noChangeArrowheads="1" noChangeShapeType="1" noTextEdit="1"/>
              </p:cNvSpPr>
              <p:nvPr>
                <p:ph idx="1"/>
              </p:nvPr>
            </p:nvSpPr>
            <p:spPr>
              <a:xfrm>
                <a:off x="453369" y="1876434"/>
                <a:ext cx="7011030" cy="4241122"/>
              </a:xfrm>
              <a:blipFill>
                <a:blip r:embed="rId2"/>
                <a:stretch>
                  <a:fillRect l="-1087" t="-896"/>
                </a:stretch>
              </a:blipFill>
            </p:spPr>
            <p:txBody>
              <a:bodyPr/>
              <a:lstStyle/>
              <a:p>
                <a:r>
                  <a:rPr lang="ja-JP" altLang="en-US">
                    <a:noFill/>
                  </a:rPr>
                  <a:t> </a:t>
                </a:r>
              </a:p>
            </p:txBody>
          </p:sp>
        </mc:Fallback>
      </mc:AlternateContent>
      <p:grpSp>
        <p:nvGrpSpPr>
          <p:cNvPr id="4" name="グループ化 3">
            <a:extLst>
              <a:ext uri="{FF2B5EF4-FFF2-40B4-BE49-F238E27FC236}">
                <a16:creationId xmlns:a16="http://schemas.microsoft.com/office/drawing/2014/main" xmlns="" id="{602B0B6E-99C0-2840-81C9-6870D4B7D062}"/>
              </a:ext>
            </a:extLst>
          </p:cNvPr>
          <p:cNvGrpSpPr/>
          <p:nvPr/>
        </p:nvGrpSpPr>
        <p:grpSpPr>
          <a:xfrm>
            <a:off x="7006441" y="1425039"/>
            <a:ext cx="4857007" cy="4993237"/>
            <a:chOff x="6720612" y="781105"/>
            <a:chExt cx="4869086" cy="5642701"/>
          </a:xfrm>
        </p:grpSpPr>
        <p:sp>
          <p:nvSpPr>
            <p:cNvPr id="5" name="円/楕円 4">
              <a:extLst>
                <a:ext uri="{FF2B5EF4-FFF2-40B4-BE49-F238E27FC236}">
                  <a16:creationId xmlns:a16="http://schemas.microsoft.com/office/drawing/2014/main" xmlns="" id="{144FD0CE-4D32-504E-8519-682C77A453D0}"/>
                </a:ext>
              </a:extLst>
            </p:cNvPr>
            <p:cNvSpPr/>
            <p:nvPr/>
          </p:nvSpPr>
          <p:spPr>
            <a:xfrm>
              <a:off x="7608278" y="781105"/>
              <a:ext cx="911468" cy="909583"/>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CRp</a:t>
              </a:r>
              <a:endParaRPr kumimoji="1" lang="ja-JP" altLang="en-US">
                <a:solidFill>
                  <a:schemeClr val="tx1"/>
                </a:solidFill>
              </a:endParaRPr>
            </a:p>
          </p:txBody>
        </p:sp>
        <p:sp>
          <p:nvSpPr>
            <p:cNvPr id="6" name="円/楕円 5">
              <a:extLst>
                <a:ext uri="{FF2B5EF4-FFF2-40B4-BE49-F238E27FC236}">
                  <a16:creationId xmlns:a16="http://schemas.microsoft.com/office/drawing/2014/main" xmlns="" id="{F3FFFD4B-06CA-E548-9D46-5E61980FC002}"/>
                </a:ext>
              </a:extLst>
            </p:cNvPr>
            <p:cNvSpPr/>
            <p:nvPr/>
          </p:nvSpPr>
          <p:spPr>
            <a:xfrm>
              <a:off x="10235713" y="840111"/>
              <a:ext cx="738554" cy="789788"/>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p</a:t>
              </a:r>
              <a:endParaRPr kumimoji="1" lang="ja-JP" altLang="en-US" sz="2000">
                <a:solidFill>
                  <a:schemeClr val="tx1"/>
                </a:solidFill>
              </a:endParaRPr>
            </a:p>
          </p:txBody>
        </p:sp>
        <p:sp>
          <p:nvSpPr>
            <p:cNvPr id="7" name="右矢印 6">
              <a:extLst>
                <a:ext uri="{FF2B5EF4-FFF2-40B4-BE49-F238E27FC236}">
                  <a16:creationId xmlns:a16="http://schemas.microsoft.com/office/drawing/2014/main" xmlns="" id="{66797D81-6B6B-EB41-B835-5CB96F7563E7}"/>
                </a:ext>
              </a:extLst>
            </p:cNvPr>
            <p:cNvSpPr/>
            <p:nvPr/>
          </p:nvSpPr>
          <p:spPr>
            <a:xfrm>
              <a:off x="8533665" y="1101958"/>
              <a:ext cx="1361342" cy="267876"/>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8" name="円/楕円 7">
                  <a:extLst>
                    <a:ext uri="{FF2B5EF4-FFF2-40B4-BE49-F238E27FC236}">
                      <a16:creationId xmlns:a16="http://schemas.microsoft.com/office/drawing/2014/main" xmlns="" id="{1505F042-A072-504B-8BCD-14A9F9872D49}"/>
                    </a:ext>
                  </a:extLst>
                </p:cNvPr>
                <p:cNvSpPr/>
                <p:nvPr/>
              </p:nvSpPr>
              <p:spPr>
                <a:xfrm>
                  <a:off x="8870704" y="2648999"/>
                  <a:ext cx="902677" cy="832339"/>
                </a:xfrm>
                <a:prstGeom prst="ellipse">
                  <a:avLst/>
                </a:prstGeom>
                <a:solidFill>
                  <a:schemeClr val="accent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kumimoji="1" lang="en-US" altLang="ja-JP" i="1" smtClean="0">
                                <a:latin typeface="Cambria Math" panose="02040503050406030204" pitchFamily="18" charset="0"/>
                              </a:rPr>
                            </m:ctrlPr>
                          </m:sSupPr>
                          <m:e>
                            <m:r>
                              <a:rPr kumimoji="1" lang="en-US" altLang="ja-JP" i="1" smtClean="0">
                                <a:latin typeface="Cambria Math" panose="02040503050406030204" pitchFamily="18" charset="0"/>
                                <a:ea typeface="Cambria Math" panose="02040503050406030204" pitchFamily="18" charset="0"/>
                              </a:rPr>
                              <m:t>𝜋</m:t>
                            </m:r>
                          </m:e>
                          <m:sup>
                            <m:r>
                              <a:rPr kumimoji="1" lang="en-US" altLang="ja-JP" i="1"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,0</m:t>
                            </m:r>
                          </m:sup>
                        </m:sSup>
                      </m:oMath>
                    </m:oMathPara>
                  </a14:m>
                  <a:endParaRPr kumimoji="1" lang="ja-JP" altLang="en-US"/>
                </a:p>
              </p:txBody>
            </p:sp>
          </mc:Choice>
          <mc:Fallback xmlns="">
            <p:sp>
              <p:nvSpPr>
                <p:cNvPr id="8" name="円/楕円 7">
                  <a:extLst>
                    <a:ext uri="{FF2B5EF4-FFF2-40B4-BE49-F238E27FC236}">
                      <a16:creationId xmlns:a16="http://schemas.microsoft.com/office/drawing/2014/main" id="{1505F042-A072-504B-8BCD-14A9F9872D49}"/>
                    </a:ext>
                  </a:extLst>
                </p:cNvPr>
                <p:cNvSpPr>
                  <a:spLocks noRot="1" noChangeAspect="1" noMove="1" noResize="1" noEditPoints="1" noAdjustHandles="1" noChangeArrowheads="1" noChangeShapeType="1" noTextEdit="1"/>
                </p:cNvSpPr>
                <p:nvPr/>
              </p:nvSpPr>
              <p:spPr>
                <a:xfrm>
                  <a:off x="8870704" y="2648999"/>
                  <a:ext cx="902677" cy="832339"/>
                </a:xfrm>
                <a:prstGeom prst="ellipse">
                  <a:avLst/>
                </a:prstGeom>
                <a:blipFill>
                  <a:blip r:embed="rId3"/>
                  <a:stretch>
                    <a:fillRect/>
                  </a:stretch>
                </a:blipFill>
                <a:ln>
                  <a:solidFill>
                    <a:schemeClr val="tx2"/>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円/楕円 8">
                  <a:extLst>
                    <a:ext uri="{FF2B5EF4-FFF2-40B4-BE49-F238E27FC236}">
                      <a16:creationId xmlns:a16="http://schemas.microsoft.com/office/drawing/2014/main" xmlns="" id="{403B3CDD-4905-B94D-9827-BFB2CD7CF742}"/>
                    </a:ext>
                  </a:extLst>
                </p:cNvPr>
                <p:cNvSpPr/>
                <p:nvPr/>
              </p:nvSpPr>
              <p:spPr>
                <a:xfrm>
                  <a:off x="10235713" y="4739420"/>
                  <a:ext cx="738554" cy="668216"/>
                </a:xfrm>
                <a:prstGeom prst="ellipse">
                  <a:avLst/>
                </a:prstGeom>
                <a:solidFill>
                  <a:schemeClr val="accent5">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kumimoji="1" lang="en-US" altLang="ja-JP" i="1" smtClean="0">
                                <a:solidFill>
                                  <a:schemeClr val="bg2">
                                    <a:lumMod val="10000"/>
                                  </a:schemeClr>
                                </a:solidFill>
                                <a:latin typeface="Cambria Math" panose="02040503050406030204" pitchFamily="18" charset="0"/>
                              </a:rPr>
                            </m:ctrlPr>
                          </m:sSubPr>
                          <m:e>
                            <m:r>
                              <a:rPr kumimoji="1" lang="en-US" altLang="ja-JP" i="1" smtClean="0">
                                <a:solidFill>
                                  <a:schemeClr val="bg2">
                                    <a:lumMod val="10000"/>
                                  </a:schemeClr>
                                </a:solidFill>
                                <a:latin typeface="Cambria Math" panose="02040503050406030204" pitchFamily="18" charset="0"/>
                                <a:ea typeface="Cambria Math" panose="02040503050406030204" pitchFamily="18" charset="0"/>
                              </a:rPr>
                              <m:t>𝜈</m:t>
                            </m:r>
                          </m:e>
                          <m:sub>
                            <m:r>
                              <a:rPr kumimoji="1" lang="en-US" altLang="ja-JP" b="0" i="1" smtClean="0">
                                <a:solidFill>
                                  <a:schemeClr val="bg2">
                                    <a:lumMod val="10000"/>
                                  </a:schemeClr>
                                </a:solidFill>
                                <a:latin typeface="Cambria Math" panose="02040503050406030204" pitchFamily="18" charset="0"/>
                              </a:rPr>
                              <m:t>𝑒</m:t>
                            </m:r>
                          </m:sub>
                        </m:sSub>
                      </m:oMath>
                    </m:oMathPara>
                  </a14:m>
                  <a:endParaRPr kumimoji="1" lang="en-US" altLang="ja-JP" i="1" dirty="0">
                    <a:solidFill>
                      <a:schemeClr val="bg2">
                        <a:lumMod val="1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kumimoji="1" lang="en-US" altLang="ja-JP" i="1" smtClean="0">
                                <a:solidFill>
                                  <a:schemeClr val="bg2">
                                    <a:lumMod val="10000"/>
                                  </a:schemeClr>
                                </a:solidFill>
                                <a:latin typeface="Cambria Math" panose="02040503050406030204" pitchFamily="18" charset="0"/>
                              </a:rPr>
                            </m:ctrlPr>
                          </m:sSubPr>
                          <m:e>
                            <m:r>
                              <a:rPr kumimoji="1" lang="en-US" altLang="ja-JP" i="1" smtClean="0">
                                <a:solidFill>
                                  <a:schemeClr val="bg2">
                                    <a:lumMod val="10000"/>
                                  </a:schemeClr>
                                </a:solidFill>
                                <a:latin typeface="Cambria Math" panose="02040503050406030204" pitchFamily="18" charset="0"/>
                                <a:ea typeface="Cambria Math" panose="02040503050406030204" pitchFamily="18" charset="0"/>
                              </a:rPr>
                              <m:t>𝜈</m:t>
                            </m:r>
                          </m:e>
                          <m:sub>
                            <m:r>
                              <a:rPr kumimoji="1" lang="en-US" altLang="ja-JP" i="1" smtClean="0">
                                <a:solidFill>
                                  <a:schemeClr val="bg2">
                                    <a:lumMod val="10000"/>
                                  </a:schemeClr>
                                </a:solidFill>
                                <a:latin typeface="Cambria Math" panose="02040503050406030204" pitchFamily="18" charset="0"/>
                                <a:ea typeface="Cambria Math" panose="02040503050406030204" pitchFamily="18" charset="0"/>
                              </a:rPr>
                              <m:t>𝜇</m:t>
                            </m:r>
                          </m:sub>
                        </m:sSub>
                      </m:oMath>
                    </m:oMathPara>
                  </a14:m>
                  <a:endParaRPr kumimoji="1" lang="ja-JP" altLang="en-US"/>
                </a:p>
              </p:txBody>
            </p:sp>
          </mc:Choice>
          <mc:Fallback xmlns="">
            <p:sp>
              <p:nvSpPr>
                <p:cNvPr id="9" name="円/楕円 8">
                  <a:extLst>
                    <a:ext uri="{FF2B5EF4-FFF2-40B4-BE49-F238E27FC236}">
                      <a16:creationId xmlns:a16="http://schemas.microsoft.com/office/drawing/2014/main" id="{403B3CDD-4905-B94D-9827-BFB2CD7CF742}"/>
                    </a:ext>
                  </a:extLst>
                </p:cNvPr>
                <p:cNvSpPr>
                  <a:spLocks noRot="1" noChangeAspect="1" noMove="1" noResize="1" noEditPoints="1" noAdjustHandles="1" noChangeArrowheads="1" noChangeShapeType="1" noTextEdit="1"/>
                </p:cNvSpPr>
                <p:nvPr/>
              </p:nvSpPr>
              <p:spPr>
                <a:xfrm>
                  <a:off x="10235713" y="4739420"/>
                  <a:ext cx="738554" cy="668216"/>
                </a:xfrm>
                <a:prstGeom prst="ellipse">
                  <a:avLst/>
                </a:prstGeom>
                <a:blipFill>
                  <a:blip r:embed="rId4"/>
                  <a:stretch>
                    <a:fillRect b="-6122"/>
                  </a:stretch>
                </a:blipFill>
                <a:ln>
                  <a:solidFill>
                    <a:schemeClr val="bg2"/>
                  </a:solidFill>
                </a:ln>
              </p:spPr>
              <p:txBody>
                <a:bodyPr/>
                <a:lstStyle/>
                <a:p>
                  <a:r>
                    <a:rPr lang="ja-JP" altLang="en-US">
                      <a:noFill/>
                    </a:rPr>
                    <a:t> </a:t>
                  </a:r>
                </a:p>
              </p:txBody>
            </p:sp>
          </mc:Fallback>
        </mc:AlternateContent>
        <p:sp>
          <p:nvSpPr>
            <p:cNvPr id="10" name="右矢印 9">
              <a:extLst>
                <a:ext uri="{FF2B5EF4-FFF2-40B4-BE49-F238E27FC236}">
                  <a16:creationId xmlns:a16="http://schemas.microsoft.com/office/drawing/2014/main" xmlns="" id="{2B054296-90BC-0946-AB81-6E5F18F6EBF4}"/>
                </a:ext>
              </a:extLst>
            </p:cNvPr>
            <p:cNvSpPr/>
            <p:nvPr/>
          </p:nvSpPr>
          <p:spPr>
            <a:xfrm rot="5400000">
              <a:off x="9121439" y="1367545"/>
              <a:ext cx="429047" cy="1604597"/>
            </a:xfrm>
            <a:prstGeom prst="rightArrow">
              <a:avLst>
                <a:gd name="adj1" fmla="val 50000"/>
                <a:gd name="adj2" fmla="val 422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a:extLst>
                <a:ext uri="{FF2B5EF4-FFF2-40B4-BE49-F238E27FC236}">
                  <a16:creationId xmlns:a16="http://schemas.microsoft.com/office/drawing/2014/main" xmlns="" id="{0D4B1460-B7D4-9E4C-9DEE-B1920C26BCC8}"/>
                </a:ext>
              </a:extLst>
            </p:cNvPr>
            <p:cNvSpPr/>
            <p:nvPr/>
          </p:nvSpPr>
          <p:spPr>
            <a:xfrm rot="5400000">
              <a:off x="9107520" y="3133147"/>
              <a:ext cx="429047" cy="1604597"/>
            </a:xfrm>
            <a:prstGeom prst="rightArrow">
              <a:avLst>
                <a:gd name="adj1" fmla="val 50000"/>
                <a:gd name="adj2" fmla="val 422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2" name="円/楕円 11">
                  <a:extLst>
                    <a:ext uri="{FF2B5EF4-FFF2-40B4-BE49-F238E27FC236}">
                      <a16:creationId xmlns:a16="http://schemas.microsoft.com/office/drawing/2014/main" xmlns="" id="{24DF2C5F-8FA1-0A49-8EB8-22060A8006D1}"/>
                    </a:ext>
                  </a:extLst>
                </p:cNvPr>
                <p:cNvSpPr/>
                <p:nvPr/>
              </p:nvSpPr>
              <p:spPr>
                <a:xfrm>
                  <a:off x="7795111" y="4538975"/>
                  <a:ext cx="738554" cy="668216"/>
                </a:xfrm>
                <a:prstGeom prst="ellipse">
                  <a:avLst/>
                </a:prstGeom>
                <a:solidFill>
                  <a:schemeClr val="accent5">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kumimoji="1" lang="en-US" altLang="ja-JP" i="1" smtClean="0">
                                <a:solidFill>
                                  <a:schemeClr val="bg2"/>
                                </a:solidFill>
                                <a:latin typeface="Cambria Math" panose="02040503050406030204" pitchFamily="18" charset="0"/>
                              </a:rPr>
                            </m:ctrlPr>
                          </m:sSupPr>
                          <m:e>
                            <m:r>
                              <a:rPr kumimoji="1" lang="en-US" altLang="ja-JP" b="0" i="1" smtClean="0">
                                <a:solidFill>
                                  <a:schemeClr val="bg2"/>
                                </a:solidFill>
                                <a:latin typeface="Cambria Math" panose="02040503050406030204" pitchFamily="18" charset="0"/>
                              </a:rPr>
                              <m:t>𝑒</m:t>
                            </m:r>
                          </m:e>
                          <m:sup>
                            <m:r>
                              <a:rPr kumimoji="1" lang="en-US" altLang="ja-JP" i="1" smtClean="0">
                                <a:solidFill>
                                  <a:schemeClr val="bg2"/>
                                </a:solidFill>
                                <a:latin typeface="Cambria Math" panose="02040503050406030204" pitchFamily="18" charset="0"/>
                                <a:ea typeface="Cambria Math" panose="02040503050406030204" pitchFamily="18" charset="0"/>
                              </a:rPr>
                              <m:t>±</m:t>
                            </m:r>
                          </m:sup>
                        </m:sSup>
                      </m:oMath>
                    </m:oMathPara>
                  </a14:m>
                  <a:endParaRPr kumimoji="1" lang="ja-JP" altLang="en-US"/>
                </a:p>
              </p:txBody>
            </p:sp>
          </mc:Choice>
          <mc:Fallback xmlns="">
            <p:sp>
              <p:nvSpPr>
                <p:cNvPr id="12" name="円/楕円 11">
                  <a:extLst>
                    <a:ext uri="{FF2B5EF4-FFF2-40B4-BE49-F238E27FC236}">
                      <a16:creationId xmlns:a16="http://schemas.microsoft.com/office/drawing/2014/main" id="{24DF2C5F-8FA1-0A49-8EB8-22060A8006D1}"/>
                    </a:ext>
                  </a:extLst>
                </p:cNvPr>
                <p:cNvSpPr>
                  <a:spLocks noRot="1" noChangeAspect="1" noMove="1" noResize="1" noEditPoints="1" noAdjustHandles="1" noChangeArrowheads="1" noChangeShapeType="1" noTextEdit="1"/>
                </p:cNvSpPr>
                <p:nvPr/>
              </p:nvSpPr>
              <p:spPr>
                <a:xfrm>
                  <a:off x="7795111" y="4538975"/>
                  <a:ext cx="738554" cy="668216"/>
                </a:xfrm>
                <a:prstGeom prst="ellipse">
                  <a:avLst/>
                </a:prstGeom>
                <a:blipFill>
                  <a:blip r:embed="rId5"/>
                  <a:stretch>
                    <a:fillRect/>
                  </a:stretch>
                </a:blipFill>
                <a:ln>
                  <a:solidFill>
                    <a:schemeClr val="bg2"/>
                  </a:solidFill>
                </a:ln>
              </p:spPr>
              <p:txBody>
                <a:bodyPr/>
                <a:lstStyle/>
                <a:p>
                  <a:r>
                    <a:rPr lang="ja-JP" altLang="en-US">
                      <a:noFill/>
                    </a:rPr>
                    <a:t> </a:t>
                  </a:r>
                </a:p>
              </p:txBody>
            </p:sp>
          </mc:Fallback>
        </mc:AlternateContent>
        <p:sp>
          <p:nvSpPr>
            <p:cNvPr id="13" name="右矢印 12">
              <a:extLst>
                <a:ext uri="{FF2B5EF4-FFF2-40B4-BE49-F238E27FC236}">
                  <a16:creationId xmlns:a16="http://schemas.microsoft.com/office/drawing/2014/main" xmlns="" id="{6FFB33D7-805B-E443-8A7A-C484FEEA8955}"/>
                </a:ext>
              </a:extLst>
            </p:cNvPr>
            <p:cNvSpPr/>
            <p:nvPr/>
          </p:nvSpPr>
          <p:spPr>
            <a:xfrm rot="8652477" flipV="1">
              <a:off x="7163704" y="5249763"/>
              <a:ext cx="773246" cy="166114"/>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p14="http://schemas.microsoft.com/office/powerpoint/2010/main">
          <mc:Choice Requires="p14">
            <p:contentPart p14:bwMode="auto" r:id="rId6">
              <p14:nvContentPartPr>
                <p14:cNvPr id="14" name="インク 13">
                  <a:extLst>
                    <a:ext uri="{FF2B5EF4-FFF2-40B4-BE49-F238E27FC236}">
                      <a16:creationId xmlns:a16="http://schemas.microsoft.com/office/drawing/2014/main" xmlns="" id="{889D8A91-6004-E346-8D7D-8546E244F083}"/>
                    </a:ext>
                  </a:extLst>
                </p14:cNvPr>
                <p14:cNvContentPartPr/>
                <p14:nvPr/>
              </p14:nvContentPartPr>
              <p14:xfrm rot="3485414" flipV="1">
                <a:off x="7494678" y="5463937"/>
                <a:ext cx="947430" cy="487227"/>
              </p14:xfrm>
            </p:contentPart>
          </mc:Choice>
          <mc:Fallback xmlns="">
            <p:pic>
              <p:nvPicPr>
                <p:cNvPr id="14" name="インク 13">
                  <a:extLst>
                    <a:ext uri="{FF2B5EF4-FFF2-40B4-BE49-F238E27FC236}">
                      <a16:creationId xmlns:a16="http://schemas.microsoft.com/office/drawing/2014/main" id="{889D8A91-6004-E346-8D7D-8546E244F083}"/>
                    </a:ext>
                  </a:extLst>
                </p:cNvPr>
                <p:cNvPicPr/>
                <p:nvPr/>
              </p:nvPicPr>
              <p:blipFill>
                <a:blip r:embed="rId7"/>
                <a:stretch>
                  <a:fillRect/>
                </a:stretch>
              </p:blipFill>
              <p:spPr>
                <a:xfrm rot="3485414" flipV="1">
                  <a:off x="7484508" y="5454914"/>
                  <a:ext cx="967363" cy="504912"/>
                </a:xfrm>
                <a:prstGeom prst="rect">
                  <a:avLst/>
                </a:prstGeom>
              </p:spPr>
            </p:pic>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xmlns="" id="{8D0A2B5C-BEAF-644B-BFF2-9CFC61E22C5F}"/>
                    </a:ext>
                  </a:extLst>
                </p:cNvPr>
                <p:cNvSpPr txBox="1"/>
                <p:nvPr/>
              </p:nvSpPr>
              <p:spPr>
                <a:xfrm>
                  <a:off x="9128199" y="4277063"/>
                  <a:ext cx="834883"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2</m:t>
                        </m:r>
                        <m:r>
                          <a:rPr kumimoji="1" lang="ja-JP" altLang="en-US" sz="3200" i="1" smtClean="0">
                            <a:latin typeface="Cambria Math" panose="02040503050406030204" pitchFamily="18" charset="0"/>
                          </a:rPr>
                          <m:t>𝛾</m:t>
                        </m:r>
                      </m:oMath>
                    </m:oMathPara>
                  </a14:m>
                  <a:endParaRPr kumimoji="1" lang="ja-JP" altLang="en-US" sz="3200"/>
                </a:p>
              </p:txBody>
            </p:sp>
          </mc:Choice>
          <mc:Fallback xmlns="">
            <p:sp>
              <p:nvSpPr>
                <p:cNvPr id="15" name="テキスト ボックス 14">
                  <a:extLst>
                    <a:ext uri="{FF2B5EF4-FFF2-40B4-BE49-F238E27FC236}">
                      <a16:creationId xmlns:a16="http://schemas.microsoft.com/office/drawing/2014/main" id="{8D0A2B5C-BEAF-644B-BFF2-9CFC61E22C5F}"/>
                    </a:ext>
                  </a:extLst>
                </p:cNvPr>
                <p:cNvSpPr txBox="1">
                  <a:spLocks noRot="1" noChangeAspect="1" noMove="1" noResize="1" noEditPoints="1" noAdjustHandles="1" noChangeArrowheads="1" noChangeShapeType="1" noTextEdit="1"/>
                </p:cNvSpPr>
                <p:nvPr/>
              </p:nvSpPr>
              <p:spPr>
                <a:xfrm>
                  <a:off x="9128199" y="4277063"/>
                  <a:ext cx="834883" cy="492443"/>
                </a:xfrm>
                <a:prstGeom prst="rect">
                  <a:avLst/>
                </a:prstGeom>
                <a:blipFill>
                  <a:blip r:embed="rId8"/>
                  <a:stretch>
                    <a:fillRect b="-37143"/>
                  </a:stretch>
                </a:blipFill>
              </p:spPr>
              <p:txBody>
                <a:bodyPr/>
                <a:lstStyle/>
                <a:p>
                  <a:r>
                    <a:rPr lang="ja-JP" altLang="en-US">
                      <a:noFill/>
                    </a:rPr>
                    <a:t> </a:t>
                  </a:r>
                </a:p>
              </p:txBody>
            </p:sp>
          </mc:Fallback>
        </mc:AlternateContent>
        <mc:AlternateContent xmlns:mc="http://schemas.openxmlformats.org/markup-compatibility/2006" xmlns:p14="http://schemas.microsoft.com/office/powerpoint/2010/main">
          <mc:Choice Requires="p14">
            <p:contentPart p14:bwMode="auto" r:id="rId9">
              <p14:nvContentPartPr>
                <p14:cNvPr id="16" name="インク 15">
                  <a:extLst>
                    <a:ext uri="{FF2B5EF4-FFF2-40B4-BE49-F238E27FC236}">
                      <a16:creationId xmlns:a16="http://schemas.microsoft.com/office/drawing/2014/main" xmlns="" id="{8589D906-3191-7143-B995-952020791FF6}"/>
                    </a:ext>
                  </a:extLst>
                </p14:cNvPr>
                <p14:cNvContentPartPr/>
                <p14:nvPr/>
              </p14:nvContentPartPr>
              <p14:xfrm rot="5581121" flipV="1">
                <a:off x="8891720" y="5148937"/>
                <a:ext cx="947430" cy="487227"/>
              </p14:xfrm>
            </p:contentPart>
          </mc:Choice>
          <mc:Fallback xmlns="">
            <p:pic>
              <p:nvPicPr>
                <p:cNvPr id="16" name="インク 15">
                  <a:extLst>
                    <a:ext uri="{FF2B5EF4-FFF2-40B4-BE49-F238E27FC236}">
                      <a16:creationId xmlns:a16="http://schemas.microsoft.com/office/drawing/2014/main" id="{8589D906-3191-7143-B995-952020791FF6}"/>
                    </a:ext>
                  </a:extLst>
                </p:cNvPr>
                <p:cNvPicPr/>
                <p:nvPr/>
              </p:nvPicPr>
              <p:blipFill>
                <a:blip r:embed="rId7"/>
                <a:stretch>
                  <a:fillRect/>
                </a:stretch>
              </p:blipFill>
              <p:spPr>
                <a:xfrm rot="5581121" flipV="1">
                  <a:off x="8881550" y="5139914"/>
                  <a:ext cx="967363" cy="504912"/>
                </a:xfrm>
                <a:prstGeom prst="rect">
                  <a:avLst/>
                </a:prstGeom>
              </p:spPr>
            </p:pic>
          </mc:Fallback>
        </mc:AlternateContent>
        <p:sp>
          <p:nvSpPr>
            <p:cNvPr id="17" name="右矢印 16">
              <a:extLst>
                <a:ext uri="{FF2B5EF4-FFF2-40B4-BE49-F238E27FC236}">
                  <a16:creationId xmlns:a16="http://schemas.microsoft.com/office/drawing/2014/main" xmlns="" id="{49C0183A-D2B7-5642-8289-E49E82A777F8}"/>
                </a:ext>
              </a:extLst>
            </p:cNvPr>
            <p:cNvSpPr/>
            <p:nvPr/>
          </p:nvSpPr>
          <p:spPr>
            <a:xfrm rot="2571605" flipV="1">
              <a:off x="10816452" y="5448001"/>
              <a:ext cx="773246" cy="166114"/>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xmlns="" id="{4AECD6B1-D68F-4247-90FF-B1AD80623A1B}"/>
                    </a:ext>
                  </a:extLst>
                </p:cNvPr>
                <p:cNvSpPr txBox="1"/>
                <p:nvPr/>
              </p:nvSpPr>
              <p:spPr>
                <a:xfrm>
                  <a:off x="6720612" y="6006435"/>
                  <a:ext cx="1636107" cy="4173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𝑅𝑎𝑑𝑖𝑜</m:t>
                        </m:r>
                        <m:r>
                          <a:rPr kumimoji="1" lang="en-US" altLang="ja-JP" sz="2400" b="0" i="0" smtClean="0">
                            <a:latin typeface="Cambria Math" panose="02040503050406030204" pitchFamily="18" charset="0"/>
                          </a:rPr>
                          <m:t>,</m:t>
                        </m:r>
                        <m:r>
                          <m:rPr>
                            <m:sty m:val="p"/>
                          </m:rPr>
                          <a:rPr kumimoji="1" lang="en-US" altLang="ja-JP" sz="2400" b="0" i="0" smtClean="0">
                            <a:latin typeface="Cambria Math" panose="02040503050406030204" pitchFamily="18" charset="0"/>
                          </a:rPr>
                          <m:t>IC</m:t>
                        </m:r>
                      </m:oMath>
                    </m:oMathPara>
                  </a14:m>
                  <a:endParaRPr kumimoji="1" lang="en-US" altLang="ja-JP" sz="2400" b="0" dirty="0"/>
                </a:p>
              </p:txBody>
            </p:sp>
          </mc:Choice>
          <mc:Fallback xmlns="">
            <p:sp>
              <p:nvSpPr>
                <p:cNvPr id="18" name="テキスト ボックス 17">
                  <a:extLst>
                    <a:ext uri="{FF2B5EF4-FFF2-40B4-BE49-F238E27FC236}">
                      <a16:creationId xmlns:a16="http://schemas.microsoft.com/office/drawing/2014/main" id="{4AECD6B1-D68F-4247-90FF-B1AD80623A1B}"/>
                    </a:ext>
                  </a:extLst>
                </p:cNvPr>
                <p:cNvSpPr txBox="1">
                  <a:spLocks noRot="1" noChangeAspect="1" noMove="1" noResize="1" noEditPoints="1" noAdjustHandles="1" noChangeArrowheads="1" noChangeShapeType="1" noTextEdit="1"/>
                </p:cNvSpPr>
                <p:nvPr/>
              </p:nvSpPr>
              <p:spPr>
                <a:xfrm>
                  <a:off x="6720612" y="6006435"/>
                  <a:ext cx="1636107" cy="417371"/>
                </a:xfrm>
                <a:prstGeom prst="rect">
                  <a:avLst/>
                </a:prstGeom>
                <a:blipFill>
                  <a:blip r:embed="rId10"/>
                  <a:stretch>
                    <a:fillRect b="-6667"/>
                  </a:stretch>
                </a:blipFill>
              </p:spPr>
              <p:txBody>
                <a:bodyPr/>
                <a:lstStyle/>
                <a:p>
                  <a:r>
                    <a:rPr lang="ja-JP" altLang="en-US">
                      <a:noFill/>
                    </a:rPr>
                    <a:t> </a:t>
                  </a:r>
                </a:p>
              </p:txBody>
            </p:sp>
          </mc:Fallback>
        </mc:AlternateContent>
      </p:grpSp>
      <p:sp>
        <p:nvSpPr>
          <p:cNvPr id="19" name="テキスト ボックス 18">
            <a:extLst>
              <a:ext uri="{FF2B5EF4-FFF2-40B4-BE49-F238E27FC236}">
                <a16:creationId xmlns:a16="http://schemas.microsoft.com/office/drawing/2014/main" xmlns="" id="{4884FCEC-BB84-B449-9F0E-3E02BFF380C7}"/>
              </a:ext>
            </a:extLst>
          </p:cNvPr>
          <p:cNvSpPr txBox="1"/>
          <p:nvPr/>
        </p:nvSpPr>
        <p:spPr>
          <a:xfrm>
            <a:off x="11196682" y="346990"/>
            <a:ext cx="749895" cy="369332"/>
          </a:xfrm>
          <a:prstGeom prst="rect">
            <a:avLst/>
          </a:prstGeom>
          <a:noFill/>
        </p:spPr>
        <p:txBody>
          <a:bodyPr wrap="square" rtlCol="0">
            <a:spAutoFit/>
          </a:bodyPr>
          <a:lstStyle/>
          <a:p>
            <a:r>
              <a:rPr kumimoji="1" lang="en-US" altLang="ja-JP" dirty="0"/>
              <a:t>21/33</a:t>
            </a:r>
            <a:endParaRPr kumimoji="1" lang="ja-JP" altLang="en-US"/>
          </a:p>
        </p:txBody>
      </p:sp>
    </p:spTree>
    <p:extLst>
      <p:ext uri="{BB962C8B-B14F-4D97-AF65-F5344CB8AC3E}">
        <p14:creationId xmlns:p14="http://schemas.microsoft.com/office/powerpoint/2010/main" val="2908325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BFBCB895-EBDC-F64F-ABC1-386568AF44B8}"/>
              </a:ext>
            </a:extLst>
          </p:cNvPr>
          <p:cNvSpPr>
            <a:spLocks noGrp="1"/>
          </p:cNvSpPr>
          <p:nvPr>
            <p:ph type="title"/>
          </p:nvPr>
        </p:nvSpPr>
        <p:spPr>
          <a:xfrm>
            <a:off x="2231135" y="216547"/>
            <a:ext cx="7729728" cy="818299"/>
          </a:xfrm>
        </p:spPr>
        <p:txBody>
          <a:bodyPr/>
          <a:lstStyle/>
          <a:p>
            <a:r>
              <a:rPr kumimoji="1" lang="en-US" altLang="ja-JP" dirty="0"/>
              <a:t>Hadronic +</a:t>
            </a:r>
            <a:r>
              <a:rPr kumimoji="1" lang="ja-JP" altLang="en-US"/>
              <a:t>再加速</a:t>
            </a:r>
            <a:r>
              <a:rPr kumimoji="1" lang="en-US" altLang="ja-JP" dirty="0"/>
              <a:t> (Coma)</a:t>
            </a:r>
            <a:endParaRPr kumimoji="1" lang="ja-JP" altLang="en-US"/>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xmlns="" id="{E4CEB9E4-CB10-B245-9B60-CA01FC5CB31D}"/>
                  </a:ext>
                </a:extLst>
              </p:cNvPr>
              <p:cNvSpPr>
                <a:spLocks noGrp="1"/>
              </p:cNvSpPr>
              <p:nvPr>
                <p:ph idx="1"/>
              </p:nvPr>
            </p:nvSpPr>
            <p:spPr>
              <a:xfrm>
                <a:off x="728352" y="1174051"/>
                <a:ext cx="10735293" cy="2161309"/>
              </a:xfrm>
            </p:spPr>
            <p:txBody>
              <a:bodyPr>
                <a:normAutofit/>
              </a:bodyPr>
              <a:lstStyle/>
              <a:p>
                <a:r>
                  <a:rPr kumimoji="1" lang="en-US" altLang="ja-JP" dirty="0">
                    <a:latin typeface="Hiragino Mincho Pro W3" panose="02020300000000000000" pitchFamily="18" charset="-128"/>
                    <a:ea typeface="Hiragino Mincho Pro W3" panose="02020300000000000000" pitchFamily="18" charset="-128"/>
                  </a:rPr>
                  <a:t>Pure hadronic</a:t>
                </a:r>
                <a:r>
                  <a:rPr kumimoji="1" lang="ja-JP" altLang="en-US">
                    <a:latin typeface="Hiragino Mincho Pro W3" panose="02020300000000000000" pitchFamily="18" charset="-128"/>
                    <a:ea typeface="Hiragino Mincho Pro W3" panose="02020300000000000000" pitchFamily="18" charset="-128"/>
                  </a:rPr>
                  <a:t>モデルの難点</a:t>
                </a:r>
                <a:endParaRPr kumimoji="1" lang="en-US" altLang="ja-JP" dirty="0">
                  <a:latin typeface="Hiragino Mincho Pro W3" panose="02020300000000000000" pitchFamily="18" charset="-128"/>
                  <a:ea typeface="Hiragino Mincho Pro W3" panose="02020300000000000000" pitchFamily="18" charset="-128"/>
                </a:endParaRPr>
              </a:p>
              <a:p>
                <a:pPr marL="0" indent="0">
                  <a:buNone/>
                </a:pPr>
                <a:r>
                  <a:rPr lang="en-US" altLang="ja-JP" dirty="0">
                    <a:latin typeface="Hiragino Mincho Pro W3" panose="02020300000000000000" pitchFamily="18" charset="-128"/>
                    <a:ea typeface="Hiragino Mincho Pro W3" panose="02020300000000000000" pitchFamily="18" charset="-128"/>
                  </a:rPr>
                  <a:t>	</a:t>
                </a:r>
                <a:r>
                  <a:rPr lang="ja-JP" altLang="en-US" u="sng">
                    <a:latin typeface="Hiragino Mincho Pro W3" panose="02020300000000000000" pitchFamily="18" charset="-128"/>
                    <a:ea typeface="Hiragino Mincho Pro W3" panose="02020300000000000000" pitchFamily="18" charset="-128"/>
                  </a:rPr>
                  <a:t>→</a:t>
                </a:r>
                <a:r>
                  <a:rPr lang="en-US" altLang="ja-JP" u="sng" dirty="0">
                    <a:latin typeface="Hiragino Mincho Pro W3" panose="02020300000000000000" pitchFamily="18" charset="-128"/>
                    <a:ea typeface="Hiragino Mincho Pro W3" panose="02020300000000000000" pitchFamily="18" charset="-128"/>
                  </a:rPr>
                  <a:t> </a:t>
                </a:r>
                <a:r>
                  <a:rPr lang="ja-JP" altLang="en-US" u="sng">
                    <a:latin typeface="Hiragino Mincho Pro W3" panose="02020300000000000000" pitchFamily="18" charset="-128"/>
                    <a:ea typeface="Hiragino Mincho Pro W3" panose="02020300000000000000" pitchFamily="18" charset="-128"/>
                  </a:rPr>
                  <a:t>ガンマ線を</a:t>
                </a:r>
                <a:r>
                  <a:rPr lang="en-US" altLang="ja-JP" u="sng" dirty="0">
                    <a:latin typeface="Hiragino Mincho Pro W3" panose="02020300000000000000" pitchFamily="18" charset="-128"/>
                    <a:ea typeface="Hiragino Mincho Pro W3" panose="02020300000000000000" pitchFamily="18" charset="-128"/>
                  </a:rPr>
                  <a:t>overshoot</a:t>
                </a:r>
                <a:r>
                  <a:rPr lang="ja-JP" altLang="en-US" u="sng">
                    <a:latin typeface="Hiragino Mincho Pro W3" panose="02020300000000000000" pitchFamily="18" charset="-128"/>
                    <a:ea typeface="Hiragino Mincho Pro W3" panose="02020300000000000000" pitchFamily="18" charset="-128"/>
                  </a:rPr>
                  <a:t>してしまう</a:t>
                </a:r>
                <a:endParaRPr lang="en-US" altLang="ja-JP" u="sng" dirty="0">
                  <a:latin typeface="Hiragino Mincho Pro W3" panose="02020300000000000000" pitchFamily="18" charset="-128"/>
                  <a:ea typeface="Hiragino Mincho Pro W3" panose="02020300000000000000" pitchFamily="18" charset="-128"/>
                </a:endParaRPr>
              </a:p>
              <a:p>
                <a:pPr marL="0" indent="0">
                  <a:buNone/>
                </a:pPr>
                <a:r>
                  <a:rPr kumimoji="1" lang="ja-JP" altLang="en-US">
                    <a:latin typeface="Hiragino Mincho Pro W3" panose="02020300000000000000" pitchFamily="18" charset="-128"/>
                    <a:ea typeface="Hiragino Mincho Pro W3" panose="02020300000000000000" pitchFamily="18" charset="-128"/>
                  </a:rPr>
                  <a:t>注入と冷却が釣り合ったときの強度比</a:t>
                </a:r>
                <a:endParaRPr kumimoji="1" lang="en-US" altLang="ja-JP" dirty="0">
                  <a:latin typeface="Hiragino Mincho Pro W3" panose="02020300000000000000" pitchFamily="18" charset="-128"/>
                  <a:ea typeface="Hiragino Mincho Pro W3" panose="02020300000000000000" pitchFamily="18" charset="-128"/>
                </a:endParaRPr>
              </a:p>
              <a:p>
                <a:pPr marL="0" indent="0">
                  <a:buNone/>
                </a:pPr>
                <a14:m>
                  <m:oMathPara xmlns:m="http://schemas.openxmlformats.org/officeDocument/2006/math">
                    <m:oMathParaPr>
                      <m:jc m:val="centerGroup"/>
                    </m:oMathParaPr>
                    <m:oMath xmlns:m="http://schemas.openxmlformats.org/officeDocument/2006/math">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𝐿</m:t>
                              </m:r>
                            </m:e>
                            <m:sub>
                              <m:r>
                                <a:rPr kumimoji="1" lang="en-US" altLang="ja-JP" b="0" i="1" smtClean="0">
                                  <a:latin typeface="Cambria Math" panose="02040503050406030204" pitchFamily="18" charset="0"/>
                                </a:rPr>
                                <m:t>𝑠𝑦𝑛</m:t>
                              </m:r>
                            </m:sub>
                          </m:sSub>
                        </m:num>
                        <m:den>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𝐿</m:t>
                              </m:r>
                            </m:e>
                            <m:sub>
                              <m:r>
                                <a:rPr kumimoji="1" lang="en-US" altLang="ja-JP" i="1" smtClean="0">
                                  <a:latin typeface="Cambria Math" panose="02040503050406030204" pitchFamily="18" charset="0"/>
                                  <a:ea typeface="Cambria Math" panose="02040503050406030204" pitchFamily="18" charset="0"/>
                                </a:rPr>
                                <m:t>𝛾</m:t>
                              </m:r>
                            </m:sub>
                          </m:sSub>
                        </m:den>
                      </m:f>
                      <m:r>
                        <a:rPr kumimoji="1" lang="en-US" altLang="ja-JP" i="1" smtClean="0">
                          <a:latin typeface="Cambria Math" panose="02040503050406030204" pitchFamily="18" charset="0"/>
                          <a:ea typeface="Cambria Math" panose="02040503050406030204" pitchFamily="18" charset="0"/>
                        </a:rPr>
                        <m:t>∝</m:t>
                      </m:r>
                      <m:d>
                        <m:dPr>
                          <m:begChr m:val="⟨"/>
                          <m:endChr m:val="⟩"/>
                          <m:ctrlPr>
                            <a:rPr kumimoji="1" lang="en-US" altLang="ja-JP" i="1" smtClean="0">
                              <a:latin typeface="Cambria Math" panose="02040503050406030204" pitchFamily="18" charset="0"/>
                              <a:ea typeface="Cambria Math" panose="02040503050406030204" pitchFamily="18" charset="0"/>
                            </a:rPr>
                          </m:ctrlPr>
                        </m:dPr>
                        <m:e>
                          <m:f>
                            <m:fPr>
                              <m:ctrlPr>
                                <a:rPr kumimoji="1" lang="en-US" altLang="ja-JP" i="1" smtClean="0">
                                  <a:latin typeface="Cambria Math" panose="02040503050406030204" pitchFamily="18" charset="0"/>
                                  <a:ea typeface="Cambria Math" panose="02040503050406030204" pitchFamily="18" charset="0"/>
                                </a:rPr>
                              </m:ctrlPr>
                            </m:fPr>
                            <m:num>
                              <m:sSup>
                                <m:sSupPr>
                                  <m:ctrlPr>
                                    <a:rPr kumimoji="1" lang="en-US" altLang="ja-JP"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𝐵</m:t>
                                  </m:r>
                                </m:e>
                                <m:sup>
                                  <m:r>
                                    <a:rPr kumimoji="1" lang="en-US" altLang="ja-JP" i="1" smtClean="0">
                                      <a:latin typeface="Cambria Math" panose="02040503050406030204" pitchFamily="18" charset="0"/>
                                      <a:ea typeface="Cambria Math" panose="02040503050406030204" pitchFamily="18" charset="0"/>
                                    </a:rPr>
                                    <m:t>𝛼</m:t>
                                  </m:r>
                                  <m:r>
                                    <a:rPr kumimoji="1" lang="en-US" altLang="ja-JP" b="0" i="1" smtClean="0">
                                      <a:latin typeface="Cambria Math" panose="02040503050406030204" pitchFamily="18" charset="0"/>
                                      <a:ea typeface="Cambria Math" panose="02040503050406030204" pitchFamily="18" charset="0"/>
                                    </a:rPr>
                                    <m:t>+1</m:t>
                                  </m:r>
                                </m:sup>
                              </m:sSup>
                            </m:num>
                            <m:den>
                              <m:sSup>
                                <m:sSupPr>
                                  <m:ctrlPr>
                                    <a:rPr kumimoji="1" lang="en-US" altLang="ja-JP"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𝐵</m:t>
                                  </m:r>
                                </m:e>
                                <m:sup>
                                  <m:r>
                                    <a:rPr kumimoji="1" lang="en-US" altLang="ja-JP" b="0" i="1" smtClean="0">
                                      <a:latin typeface="Cambria Math" panose="02040503050406030204" pitchFamily="18" charset="0"/>
                                      <a:ea typeface="Cambria Math" panose="02040503050406030204" pitchFamily="18" charset="0"/>
                                    </a:rPr>
                                    <m:t>2</m:t>
                                  </m:r>
                                </m:sup>
                              </m:sSup>
                              <m:r>
                                <a:rPr kumimoji="1" lang="en-US" altLang="ja-JP" b="0" i="1" smtClean="0">
                                  <a:latin typeface="Cambria Math" panose="02040503050406030204" pitchFamily="18" charset="0"/>
                                  <a:ea typeface="Cambria Math" panose="02040503050406030204" pitchFamily="18" charset="0"/>
                                </a:rPr>
                                <m:t>+</m:t>
                              </m:r>
                              <m:sSubSup>
                                <m:sSubSupPr>
                                  <m:ctrlPr>
                                    <a:rPr kumimoji="1" lang="en-US" altLang="ja-JP" b="0" i="1" smtClean="0">
                                      <a:latin typeface="Cambria Math" panose="02040503050406030204" pitchFamily="18" charset="0"/>
                                      <a:ea typeface="Cambria Math" panose="02040503050406030204" pitchFamily="18" charset="0"/>
                                    </a:rPr>
                                  </m:ctrlPr>
                                </m:sSubSupPr>
                                <m:e>
                                  <m:r>
                                    <a:rPr kumimoji="1" lang="en-US" altLang="ja-JP" b="0" i="1" smtClean="0">
                                      <a:latin typeface="Cambria Math" panose="02040503050406030204" pitchFamily="18" charset="0"/>
                                      <a:ea typeface="Cambria Math" panose="02040503050406030204" pitchFamily="18" charset="0"/>
                                    </a:rPr>
                                    <m:t>𝐵</m:t>
                                  </m:r>
                                </m:e>
                                <m:sub>
                                  <m:r>
                                    <a:rPr kumimoji="1" lang="en-US" altLang="ja-JP" b="0" i="1" smtClean="0">
                                      <a:latin typeface="Cambria Math" panose="02040503050406030204" pitchFamily="18" charset="0"/>
                                      <a:ea typeface="Cambria Math" panose="02040503050406030204" pitchFamily="18" charset="0"/>
                                    </a:rPr>
                                    <m:t>𝐼𝐶</m:t>
                                  </m:r>
                                </m:sub>
                                <m:sup>
                                  <m:r>
                                    <a:rPr kumimoji="1" lang="en-US" altLang="ja-JP" b="0" i="1" smtClean="0">
                                      <a:latin typeface="Cambria Math" panose="02040503050406030204" pitchFamily="18" charset="0"/>
                                      <a:ea typeface="Cambria Math" panose="02040503050406030204" pitchFamily="18" charset="0"/>
                                    </a:rPr>
                                    <m:t>2</m:t>
                                  </m:r>
                                </m:sup>
                              </m:sSubSup>
                            </m:den>
                          </m:f>
                        </m:e>
                      </m:d>
                      <m:r>
                        <a:rPr kumimoji="1" lang="en-US" altLang="ja-JP" b="0" i="1" smtClean="0">
                          <a:latin typeface="Cambria Math" panose="02040503050406030204" pitchFamily="18" charset="0"/>
                          <a:ea typeface="Cambria Math" panose="02040503050406030204" pitchFamily="18" charset="0"/>
                        </a:rPr>
                        <m:t>,  </m:t>
                      </m:r>
                      <m:r>
                        <m:rPr>
                          <m:sty m:val="p"/>
                        </m:rPr>
                        <a:rPr kumimoji="1" lang="en-US" altLang="ja-JP" b="0" i="0" smtClean="0">
                          <a:latin typeface="Cambria Math" panose="02040503050406030204" pitchFamily="18" charset="0"/>
                          <a:ea typeface="Cambria Math" panose="02040503050406030204" pitchFamily="18" charset="0"/>
                        </a:rPr>
                        <m:t>synchrotron</m:t>
                      </m:r>
                      <m:r>
                        <a:rPr kumimoji="1" lang="en-US" altLang="ja-JP" b="0" i="0" smtClean="0">
                          <a:latin typeface="Cambria Math" panose="02040503050406030204" pitchFamily="18" charset="0"/>
                          <a:ea typeface="Cambria Math" panose="02040503050406030204" pitchFamily="18" charset="0"/>
                        </a:rPr>
                        <m:t> </m:t>
                      </m:r>
                      <m:r>
                        <m:rPr>
                          <m:sty m:val="p"/>
                        </m:rPr>
                        <a:rPr kumimoji="1" lang="en-US" altLang="ja-JP" b="0" i="0" smtClean="0">
                          <a:latin typeface="Cambria Math" panose="02040503050406030204" pitchFamily="18" charset="0"/>
                          <a:ea typeface="Cambria Math" panose="02040503050406030204" pitchFamily="18" charset="0"/>
                        </a:rPr>
                        <m:t>spectral</m:t>
                      </m:r>
                      <m:r>
                        <a:rPr kumimoji="1" lang="en-US" altLang="ja-JP" b="0" i="0" smtClean="0">
                          <a:latin typeface="Cambria Math" panose="02040503050406030204" pitchFamily="18" charset="0"/>
                          <a:ea typeface="Cambria Math" panose="02040503050406030204" pitchFamily="18" charset="0"/>
                        </a:rPr>
                        <m:t> </m:t>
                      </m:r>
                      <m:r>
                        <m:rPr>
                          <m:sty m:val="p"/>
                        </m:rPr>
                        <a:rPr kumimoji="1" lang="en-US" altLang="ja-JP" b="0" i="0" smtClean="0">
                          <a:latin typeface="Cambria Math" panose="02040503050406030204" pitchFamily="18" charset="0"/>
                          <a:ea typeface="Cambria Math" panose="02040503050406030204" pitchFamily="18" charset="0"/>
                        </a:rPr>
                        <m:t>index</m:t>
                      </m:r>
                      <m:r>
                        <a:rPr kumimoji="1" lang="en-US" altLang="ja-JP" b="0" i="0" smtClean="0">
                          <a:latin typeface="Cambria Math" panose="02040503050406030204" pitchFamily="18" charset="0"/>
                          <a:ea typeface="Cambria Math" panose="02040503050406030204" pitchFamily="18" charset="0"/>
                        </a:rPr>
                        <m:t>: </m:t>
                      </m:r>
                      <m:r>
                        <a:rPr kumimoji="1" lang="en-US" altLang="ja-JP" b="0" i="1" smtClean="0">
                          <a:latin typeface="Cambria Math" panose="02040503050406030204" pitchFamily="18" charset="0"/>
                          <a:ea typeface="Cambria Math" panose="02040503050406030204" pitchFamily="18" charset="0"/>
                        </a:rPr>
                        <m:t>𝛼</m:t>
                      </m:r>
                      <m:r>
                        <a:rPr kumimoji="1" lang="en-US" altLang="ja-JP" b="0" i="1" smtClean="0">
                          <a:latin typeface="Cambria Math" panose="02040503050406030204" pitchFamily="18" charset="0"/>
                          <a:ea typeface="Cambria Math" panose="02040503050406030204" pitchFamily="18" charset="0"/>
                        </a:rPr>
                        <m:t>≈1.2</m:t>
                      </m:r>
                    </m:oMath>
                  </m:oMathPara>
                </a14:m>
                <a:endParaRPr kumimoji="1" lang="en-US" altLang="ja-JP" dirty="0">
                  <a:latin typeface="Hiragino Mincho Pro W3" panose="02020300000000000000" pitchFamily="18" charset="-128"/>
                  <a:ea typeface="Hiragino Mincho Pro W3" panose="02020300000000000000" pitchFamily="18" charset="-128"/>
                </a:endParaRPr>
              </a:p>
              <a:p>
                <a:pPr marL="0" indent="0">
                  <a:buNone/>
                </a:pPr>
                <a:endParaRPr kumimoji="1" lang="ja-JP" altLang="en-US"/>
              </a:p>
            </p:txBody>
          </p:sp>
        </mc:Choice>
        <mc:Fallback xmlns="">
          <p:sp>
            <p:nvSpPr>
              <p:cNvPr id="3" name="コンテンツ プレースホルダー 2">
                <a:extLst>
                  <a:ext uri="{FF2B5EF4-FFF2-40B4-BE49-F238E27FC236}">
                    <a16:creationId xmlns:a16="http://schemas.microsoft.com/office/drawing/2014/main" id="{E4CEB9E4-CB10-B245-9B60-CA01FC5CB31D}"/>
                  </a:ext>
                </a:extLst>
              </p:cNvPr>
              <p:cNvSpPr>
                <a:spLocks noGrp="1" noRot="1" noChangeAspect="1" noMove="1" noResize="1" noEditPoints="1" noAdjustHandles="1" noChangeArrowheads="1" noChangeShapeType="1" noTextEdit="1"/>
              </p:cNvSpPr>
              <p:nvPr>
                <p:ph idx="1"/>
              </p:nvPr>
            </p:nvSpPr>
            <p:spPr>
              <a:xfrm>
                <a:off x="728352" y="1174051"/>
                <a:ext cx="10735293" cy="2161309"/>
              </a:xfrm>
              <a:blipFill>
                <a:blip r:embed="rId2"/>
                <a:stretch>
                  <a:fillRect l="-354" t="-581"/>
                </a:stretch>
              </a:blipFill>
            </p:spPr>
            <p:txBody>
              <a:bodyPr/>
              <a:lstStyle/>
              <a:p>
                <a:r>
                  <a:rPr lang="ja-JP" altLang="en-US">
                    <a:noFill/>
                  </a:rPr>
                  <a:t> </a:t>
                </a:r>
              </a:p>
            </p:txBody>
          </p:sp>
        </mc:Fallback>
      </mc:AlternateContent>
      <p:pic>
        <p:nvPicPr>
          <p:cNvPr id="10" name="図 9">
            <a:extLst>
              <a:ext uri="{FF2B5EF4-FFF2-40B4-BE49-F238E27FC236}">
                <a16:creationId xmlns:a16="http://schemas.microsoft.com/office/drawing/2014/main" xmlns="" id="{FEAFE750-CA94-CC4A-B8DE-7E4108777FAF}"/>
              </a:ext>
            </a:extLst>
          </p:cNvPr>
          <p:cNvPicPr>
            <a:picLocks noChangeAspect="1"/>
          </p:cNvPicPr>
          <p:nvPr/>
        </p:nvPicPr>
        <p:blipFill rotWithShape="1">
          <a:blip r:embed="rId3"/>
          <a:srcRect t="8485"/>
          <a:stretch/>
        </p:blipFill>
        <p:spPr>
          <a:xfrm>
            <a:off x="420584" y="3211244"/>
            <a:ext cx="5675415" cy="3646756"/>
          </a:xfrm>
          <a:prstGeom prst="rect">
            <a:avLst/>
          </a:prstGeom>
        </p:spPr>
      </p:pic>
      <p:sp>
        <p:nvSpPr>
          <p:cNvPr id="8" name="テキスト ボックス 7">
            <a:extLst>
              <a:ext uri="{FF2B5EF4-FFF2-40B4-BE49-F238E27FC236}">
                <a16:creationId xmlns:a16="http://schemas.microsoft.com/office/drawing/2014/main" xmlns="" id="{578DBFEE-6C70-ED4E-B670-416ED19B5C61}"/>
              </a:ext>
            </a:extLst>
          </p:cNvPr>
          <p:cNvSpPr txBox="1"/>
          <p:nvPr/>
        </p:nvSpPr>
        <p:spPr>
          <a:xfrm>
            <a:off x="1114855" y="5504213"/>
            <a:ext cx="2232561" cy="461665"/>
          </a:xfrm>
          <a:prstGeom prst="rect">
            <a:avLst/>
          </a:prstGeom>
          <a:noFill/>
          <a:ln>
            <a:solidFill>
              <a:srgbClr val="00B0F0"/>
            </a:solidFill>
          </a:ln>
        </p:spPr>
        <p:txBody>
          <a:bodyPr wrap="square" rtlCol="0">
            <a:spAutoFit/>
          </a:bodyPr>
          <a:lstStyle/>
          <a:p>
            <a:pPr algn="ctr"/>
            <a:r>
              <a:rPr kumimoji="1" lang="en-US" altLang="ja-JP" sz="2400" dirty="0">
                <a:latin typeface="Cambria Math" panose="02040503050406030204" pitchFamily="18" charset="0"/>
                <a:ea typeface="Cambria Math" panose="02040503050406030204" pitchFamily="18" charset="0"/>
              </a:rPr>
              <a:t>Synchrotron</a:t>
            </a:r>
            <a:endParaRPr kumimoji="1" lang="ja-JP" altLang="en-US" sz="2400">
              <a:latin typeface="Cambria Math" panose="02040503050406030204" pitchFamily="18" charset="0"/>
            </a:endParaRPr>
          </a:p>
        </p:txBody>
      </p:sp>
      <p:pic>
        <p:nvPicPr>
          <p:cNvPr id="13" name="図 12">
            <a:extLst>
              <a:ext uri="{FF2B5EF4-FFF2-40B4-BE49-F238E27FC236}">
                <a16:creationId xmlns:a16="http://schemas.microsoft.com/office/drawing/2014/main" xmlns="" id="{F68EA9A3-3555-D14D-9526-4560972F453D}"/>
              </a:ext>
            </a:extLst>
          </p:cNvPr>
          <p:cNvPicPr>
            <a:picLocks noChangeAspect="1"/>
          </p:cNvPicPr>
          <p:nvPr/>
        </p:nvPicPr>
        <p:blipFill rotWithShape="1">
          <a:blip r:embed="rId4"/>
          <a:srcRect t="6927"/>
          <a:stretch/>
        </p:blipFill>
        <p:spPr>
          <a:xfrm>
            <a:off x="6254207" y="3211244"/>
            <a:ext cx="5580385" cy="3646756"/>
          </a:xfrm>
          <a:prstGeom prst="rect">
            <a:avLst/>
          </a:prstGeom>
        </p:spPr>
      </p:pic>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xmlns="" id="{976E50FC-B448-EA42-9D08-DD3D31A6DBD3}"/>
                  </a:ext>
                </a:extLst>
              </p:cNvPr>
              <p:cNvSpPr txBox="1"/>
              <p:nvPr/>
            </p:nvSpPr>
            <p:spPr>
              <a:xfrm>
                <a:off x="8677458" y="5703368"/>
                <a:ext cx="2232561" cy="461665"/>
              </a:xfrm>
              <a:prstGeom prst="rect">
                <a:avLst/>
              </a:prstGeom>
              <a:noFill/>
              <a:ln>
                <a:solidFill>
                  <a:srgbClr val="0070C0"/>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altLang="ja-JP" sz="2400" i="1">
                              <a:latin typeface="Cambria Math" panose="02040503050406030204" pitchFamily="18" charset="0"/>
                            </a:rPr>
                          </m:ctrlPr>
                        </m:sSupPr>
                        <m:e>
                          <m:r>
                            <a:rPr lang="en-US" altLang="ja-JP" sz="2400" i="1">
                              <a:latin typeface="Cambria Math" panose="02040503050406030204" pitchFamily="18" charset="0"/>
                              <a:ea typeface="Cambria Math" panose="02040503050406030204" pitchFamily="18" charset="0"/>
                            </a:rPr>
                            <m:t>𝜋</m:t>
                          </m:r>
                        </m:e>
                        <m:sup>
                          <m:r>
                            <a:rPr lang="en-US" altLang="ja-JP" sz="2400" i="1">
                              <a:latin typeface="Cambria Math" panose="02040503050406030204" pitchFamily="18" charset="0"/>
                            </a:rPr>
                            <m:t>0</m:t>
                          </m:r>
                        </m:sup>
                      </m:sSup>
                      <m:r>
                        <a:rPr lang="en-US" altLang="ja-JP" sz="2400" i="1">
                          <a:latin typeface="Cambria Math" panose="02040503050406030204" pitchFamily="18" charset="0"/>
                        </a:rPr>
                        <m:t> </m:t>
                      </m:r>
                      <m:r>
                        <a:rPr lang="en-US" altLang="ja-JP" sz="2400" i="1">
                          <a:latin typeface="Cambria Math" panose="02040503050406030204" pitchFamily="18" charset="0"/>
                          <a:ea typeface="Cambria Math" panose="02040503050406030204" pitchFamily="18" charset="0"/>
                        </a:rPr>
                        <m:t>→ </m:t>
                      </m:r>
                      <m:r>
                        <a:rPr lang="en-US" altLang="ja-JP" sz="2400" i="1">
                          <a:latin typeface="Cambria Math" panose="02040503050406030204" pitchFamily="18" charset="0"/>
                          <a:ea typeface="Cambria Math" panose="02040503050406030204" pitchFamily="18" charset="0"/>
                        </a:rPr>
                        <m:t>𝛾𝛾</m:t>
                      </m:r>
                    </m:oMath>
                  </m:oMathPara>
                </a14:m>
                <a:endParaRPr kumimoji="1" lang="ja-JP" altLang="en-US" sz="2400">
                  <a:latin typeface="Cambria Math" panose="02040503050406030204" pitchFamily="18" charset="0"/>
                </a:endParaRPr>
              </a:p>
            </p:txBody>
          </p:sp>
        </mc:Choice>
        <mc:Fallback xmlns="">
          <p:sp>
            <p:nvSpPr>
              <p:cNvPr id="14" name="テキスト ボックス 13">
                <a:extLst>
                  <a:ext uri="{FF2B5EF4-FFF2-40B4-BE49-F238E27FC236}">
                    <a16:creationId xmlns:a16="http://schemas.microsoft.com/office/drawing/2014/main" id="{976E50FC-B448-EA42-9D08-DD3D31A6DBD3}"/>
                  </a:ext>
                </a:extLst>
              </p:cNvPr>
              <p:cNvSpPr txBox="1">
                <a:spLocks noRot="1" noChangeAspect="1" noMove="1" noResize="1" noEditPoints="1" noAdjustHandles="1" noChangeArrowheads="1" noChangeShapeType="1" noTextEdit="1"/>
              </p:cNvSpPr>
              <p:nvPr/>
            </p:nvSpPr>
            <p:spPr>
              <a:xfrm>
                <a:off x="8677458" y="5703368"/>
                <a:ext cx="2232561" cy="461665"/>
              </a:xfrm>
              <a:prstGeom prst="rect">
                <a:avLst/>
              </a:prstGeom>
              <a:blipFill>
                <a:blip r:embed="rId5"/>
                <a:stretch>
                  <a:fillRect b="-18421"/>
                </a:stretch>
              </a:blipFill>
              <a:ln>
                <a:solidFill>
                  <a:srgbClr val="0070C0"/>
                </a:solidFill>
              </a:ln>
            </p:spPr>
            <p:txBody>
              <a:bodyPr/>
              <a:lstStyle/>
              <a:p>
                <a:r>
                  <a:rPr lang="ja-JP" altLang="en-US">
                    <a:noFill/>
                  </a:rPr>
                  <a:t> </a:t>
                </a:r>
              </a:p>
            </p:txBody>
          </p:sp>
        </mc:Fallback>
      </mc:AlternateContent>
      <p:sp>
        <p:nvSpPr>
          <p:cNvPr id="15" name="テキスト ボックス 14">
            <a:extLst>
              <a:ext uri="{FF2B5EF4-FFF2-40B4-BE49-F238E27FC236}">
                <a16:creationId xmlns:a16="http://schemas.microsoft.com/office/drawing/2014/main" xmlns="" id="{602150BE-6802-254A-B2A9-032A52F6C14F}"/>
              </a:ext>
            </a:extLst>
          </p:cNvPr>
          <p:cNvSpPr txBox="1"/>
          <p:nvPr/>
        </p:nvSpPr>
        <p:spPr>
          <a:xfrm>
            <a:off x="11196682" y="346990"/>
            <a:ext cx="749895" cy="369332"/>
          </a:xfrm>
          <a:prstGeom prst="rect">
            <a:avLst/>
          </a:prstGeom>
          <a:noFill/>
        </p:spPr>
        <p:txBody>
          <a:bodyPr wrap="square" rtlCol="0">
            <a:spAutoFit/>
          </a:bodyPr>
          <a:lstStyle/>
          <a:p>
            <a:r>
              <a:rPr kumimoji="1" lang="en-US" altLang="ja-JP" dirty="0"/>
              <a:t>22/33</a:t>
            </a:r>
            <a:endParaRPr kumimoji="1" lang="ja-JP" altLang="en-US"/>
          </a:p>
        </p:txBody>
      </p:sp>
    </p:spTree>
    <p:extLst>
      <p:ext uri="{BB962C8B-B14F-4D97-AF65-F5344CB8AC3E}">
        <p14:creationId xmlns:p14="http://schemas.microsoft.com/office/powerpoint/2010/main" val="4064815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xmlns="" id="{DB917095-D47C-1A42-AA07-F3049F14D3B9}"/>
              </a:ext>
            </a:extLst>
          </p:cNvPr>
          <p:cNvPicPr>
            <a:picLocks noChangeAspect="1"/>
          </p:cNvPicPr>
          <p:nvPr/>
        </p:nvPicPr>
        <p:blipFill rotWithShape="1">
          <a:blip r:embed="rId2"/>
          <a:srcRect t="7965"/>
          <a:stretch/>
        </p:blipFill>
        <p:spPr>
          <a:xfrm>
            <a:off x="5866419" y="3381027"/>
            <a:ext cx="5694662" cy="3451178"/>
          </a:xfrm>
          <a:prstGeom prst="rect">
            <a:avLst/>
          </a:prstGeom>
        </p:spPr>
      </p:pic>
      <p:sp>
        <p:nvSpPr>
          <p:cNvPr id="2" name="タイトル 1">
            <a:extLst>
              <a:ext uri="{FF2B5EF4-FFF2-40B4-BE49-F238E27FC236}">
                <a16:creationId xmlns:a16="http://schemas.microsoft.com/office/drawing/2014/main" xmlns="" id="{BFBCB895-EBDC-F64F-ABC1-386568AF44B8}"/>
              </a:ext>
            </a:extLst>
          </p:cNvPr>
          <p:cNvSpPr>
            <a:spLocks noGrp="1"/>
          </p:cNvSpPr>
          <p:nvPr>
            <p:ph type="title"/>
          </p:nvPr>
        </p:nvSpPr>
        <p:spPr>
          <a:xfrm>
            <a:off x="2231136" y="142138"/>
            <a:ext cx="7729728" cy="818299"/>
          </a:xfrm>
        </p:spPr>
        <p:txBody>
          <a:bodyPr/>
          <a:lstStyle/>
          <a:p>
            <a:r>
              <a:rPr kumimoji="1" lang="en-US" altLang="ja-JP" dirty="0"/>
              <a:t>Hadronic +</a:t>
            </a:r>
            <a:r>
              <a:rPr kumimoji="1" lang="ja-JP" altLang="en-US"/>
              <a:t>再加速</a:t>
            </a:r>
            <a:r>
              <a:rPr kumimoji="1" lang="en-US" altLang="ja-JP" dirty="0"/>
              <a:t> (Coma)</a:t>
            </a:r>
            <a:endParaRPr kumimoji="1" lang="ja-JP" altLang="en-US"/>
          </a:p>
        </p:txBody>
      </p:sp>
      <p:sp>
        <p:nvSpPr>
          <p:cNvPr id="3" name="コンテンツ プレースホルダー 2">
            <a:extLst>
              <a:ext uri="{FF2B5EF4-FFF2-40B4-BE49-F238E27FC236}">
                <a16:creationId xmlns:a16="http://schemas.microsoft.com/office/drawing/2014/main" xmlns="" id="{E4CEB9E4-CB10-B245-9B60-CA01FC5CB31D}"/>
              </a:ext>
            </a:extLst>
          </p:cNvPr>
          <p:cNvSpPr>
            <a:spLocks noGrp="1"/>
          </p:cNvSpPr>
          <p:nvPr>
            <p:ph idx="1"/>
          </p:nvPr>
        </p:nvSpPr>
        <p:spPr>
          <a:xfrm>
            <a:off x="339160" y="1382260"/>
            <a:ext cx="4924302" cy="950026"/>
          </a:xfrm>
        </p:spPr>
        <p:txBody>
          <a:bodyPr>
            <a:normAutofit/>
          </a:bodyPr>
          <a:lstStyle/>
          <a:p>
            <a:r>
              <a:rPr kumimoji="1" lang="en-US" altLang="ja-JP" dirty="0"/>
              <a:t>Pure hadronic</a:t>
            </a:r>
            <a:r>
              <a:rPr kumimoji="1" lang="ja-JP" altLang="en-US"/>
              <a:t>と仮定したときの磁場</a:t>
            </a:r>
            <a:endParaRPr kumimoji="1" lang="en-US" altLang="ja-JP" dirty="0"/>
          </a:p>
          <a:p>
            <a:pPr marL="0" indent="0">
              <a:buNone/>
            </a:pPr>
            <a:r>
              <a:rPr lang="ja-JP" altLang="en-US" dirty="0">
                <a:latin typeface="Hiragino Mincho Pro W3" panose="02020300000000000000" pitchFamily="18" charset="-128"/>
                <a:ea typeface="Hiragino Mincho Pro W3" panose="02020300000000000000" pitchFamily="18" charset="-128"/>
              </a:rPr>
              <a:t>　</a:t>
            </a:r>
            <a:r>
              <a:rPr kumimoji="1" lang="en-US" altLang="ja-JP" dirty="0">
                <a:latin typeface="Hiragino Mincho Pro W3" panose="02020300000000000000" pitchFamily="18" charset="-128"/>
                <a:ea typeface="Hiragino Mincho Pro W3" panose="02020300000000000000" pitchFamily="18" charset="-128"/>
              </a:rPr>
              <a:t>RM</a:t>
            </a:r>
            <a:r>
              <a:rPr kumimoji="1" lang="ja-JP" altLang="en-US">
                <a:latin typeface="Hiragino Mincho Pro W3" panose="02020300000000000000" pitchFamily="18" charset="-128"/>
                <a:ea typeface="Hiragino Mincho Pro W3" panose="02020300000000000000" pitchFamily="18" charset="-128"/>
              </a:rPr>
              <a:t>での推定値より遥かに大きい</a:t>
            </a:r>
          </a:p>
        </p:txBody>
      </p:sp>
      <p:pic>
        <p:nvPicPr>
          <p:cNvPr id="5" name="図 4">
            <a:extLst>
              <a:ext uri="{FF2B5EF4-FFF2-40B4-BE49-F238E27FC236}">
                <a16:creationId xmlns:a16="http://schemas.microsoft.com/office/drawing/2014/main" xmlns="" id="{823A6A73-EEC9-9044-815E-56E523B3A8BE}"/>
              </a:ext>
            </a:extLst>
          </p:cNvPr>
          <p:cNvPicPr>
            <a:picLocks noChangeAspect="1"/>
          </p:cNvPicPr>
          <p:nvPr/>
        </p:nvPicPr>
        <p:blipFill>
          <a:blip r:embed="rId3"/>
          <a:stretch>
            <a:fillRect/>
          </a:stretch>
        </p:blipFill>
        <p:spPr>
          <a:xfrm>
            <a:off x="119987" y="2185544"/>
            <a:ext cx="4493473" cy="4251982"/>
          </a:xfrm>
          <a:prstGeom prst="rect">
            <a:avLst/>
          </a:prstGeom>
        </p:spPr>
      </p:pic>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xmlns="" id="{B5C69FC8-5635-CC40-B790-6BC595321C9F}"/>
                  </a:ext>
                </a:extLst>
              </p:cNvPr>
              <p:cNvSpPr txBox="1"/>
              <p:nvPr/>
            </p:nvSpPr>
            <p:spPr>
              <a:xfrm>
                <a:off x="4599086" y="919909"/>
                <a:ext cx="7253754" cy="253127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ja-JP" altLang="en-US">
                    <a:latin typeface="Hiragino Mincho Pro W3" panose="02020300000000000000" pitchFamily="18" charset="-128"/>
                    <a:ea typeface="Hiragino Mincho Pro W3" panose="02020300000000000000" pitchFamily="18" charset="-128"/>
                  </a:rPr>
                  <a:t>磁場の観測値を信じるなら</a:t>
                </a:r>
                <a:endParaRPr kumimoji="1" lang="en-US" altLang="ja-JP" dirty="0">
                  <a:latin typeface="Hiragino Mincho Pro W3" panose="02020300000000000000" pitchFamily="18" charset="-128"/>
                  <a:ea typeface="Hiragino Mincho Pro W3" panose="02020300000000000000" pitchFamily="18" charset="-128"/>
                </a:endParaRPr>
              </a:p>
              <a:p>
                <a:pPr>
                  <a:lnSpc>
                    <a:spcPct val="150000"/>
                  </a:lnSpc>
                </a:pPr>
                <a:r>
                  <a:rPr kumimoji="1" lang="en-US" altLang="ja-JP" dirty="0">
                    <a:latin typeface="Hiragino Mincho Pro W3" panose="02020300000000000000" pitchFamily="18" charset="-128"/>
                    <a:ea typeface="Hiragino Mincho Pro W3" panose="02020300000000000000" pitchFamily="18" charset="-128"/>
                  </a:rPr>
                  <a:t>Pure hadronic</a:t>
                </a:r>
                <a:r>
                  <a:rPr kumimoji="1" lang="ja-JP" altLang="en-US">
                    <a:latin typeface="Hiragino Mincho Pro W3" panose="02020300000000000000" pitchFamily="18" charset="-128"/>
                    <a:ea typeface="Hiragino Mincho Pro W3" panose="02020300000000000000" pitchFamily="18" charset="-128"/>
                  </a:rPr>
                  <a:t>よりも多くの高エネルギー</a:t>
                </a:r>
                <a:r>
                  <a:rPr kumimoji="1" lang="en-US" altLang="ja-JP" dirty="0">
                    <a:latin typeface="Hiragino Mincho Pro W3" panose="02020300000000000000" pitchFamily="18" charset="-128"/>
                    <a:ea typeface="Hiragino Mincho Pro W3" panose="02020300000000000000" pitchFamily="18" charset="-128"/>
                  </a:rPr>
                  <a:t>(GeV)</a:t>
                </a:r>
                <a:r>
                  <a:rPr kumimoji="1" lang="ja-JP" altLang="en-US">
                    <a:latin typeface="Hiragino Mincho Pro W3" panose="02020300000000000000" pitchFamily="18" charset="-128"/>
                    <a:ea typeface="Hiragino Mincho Pro W3" panose="02020300000000000000" pitchFamily="18" charset="-128"/>
                  </a:rPr>
                  <a:t>電子が必要</a:t>
                </a:r>
                <a:endParaRPr kumimoji="1" lang="en-US" altLang="ja-JP" dirty="0">
                  <a:latin typeface="Hiragino Mincho Pro W3" panose="02020300000000000000" pitchFamily="18" charset="-128"/>
                  <a:ea typeface="Hiragino Mincho Pro W3" panose="02020300000000000000" pitchFamily="18" charset="-128"/>
                </a:endParaRPr>
              </a:p>
              <a:p>
                <a:pPr>
                  <a:lnSpc>
                    <a:spcPct val="150000"/>
                  </a:lnSpc>
                </a:pPr>
                <a:r>
                  <a:rPr kumimoji="1" lang="en-US" altLang="ja-JP" dirty="0">
                    <a:latin typeface="Hiragino Mincho Pro W3" panose="02020300000000000000" pitchFamily="18" charset="-128"/>
                    <a:ea typeface="Hiragino Mincho Pro W3" panose="02020300000000000000" pitchFamily="18" charset="-128"/>
                  </a:rPr>
                  <a:t>	</a:t>
                </a:r>
                <a:r>
                  <a:rPr kumimoji="1" lang="ja-JP" altLang="en-US">
                    <a:latin typeface="Hiragino Mincho Pro W3" panose="02020300000000000000" pitchFamily="18" charset="-128"/>
                    <a:ea typeface="Hiragino Mincho Pro W3" panose="02020300000000000000" pitchFamily="18" charset="-128"/>
                  </a:rPr>
                  <a:t>→　</a:t>
                </a:r>
                <a:r>
                  <a:rPr kumimoji="1" lang="ja-JP" altLang="en-US" u="sng">
                    <a:solidFill>
                      <a:srgbClr val="FF0000"/>
                    </a:solidFill>
                    <a:latin typeface="Hiragino Mincho Pro W3" panose="02020300000000000000" pitchFamily="18" charset="-128"/>
                    <a:ea typeface="Hiragino Mincho Pro W3" panose="02020300000000000000" pitchFamily="18" charset="-128"/>
                  </a:rPr>
                  <a:t>２次電子の再加速</a:t>
                </a:r>
                <a:endParaRPr kumimoji="1" lang="en-US" altLang="ja-JP" dirty="0">
                  <a:latin typeface="Hiragino Mincho Pro W3" panose="02020300000000000000" pitchFamily="18" charset="-128"/>
                  <a:ea typeface="Hiragino Mincho Pro W3" panose="02020300000000000000" pitchFamily="18" charset="-128"/>
                </a:endParaRPr>
              </a:p>
              <a:p>
                <a:pPr>
                  <a:lnSpc>
                    <a:spcPct val="150000"/>
                  </a:lnSpc>
                </a:pPr>
                <a:r>
                  <a:rPr kumimoji="1" lang="ja-JP" altLang="en-US">
                    <a:latin typeface="Hiragino Mincho Pro W3" panose="02020300000000000000" pitchFamily="18" charset="-128"/>
                    <a:ea typeface="Hiragino Mincho Pro W3" panose="02020300000000000000" pitchFamily="18" charset="-128"/>
                  </a:rPr>
                  <a:t>再加速があれば</a:t>
                </a:r>
                <a:r>
                  <a:rPr kumimoji="1" lang="en-US" altLang="ja-JP" dirty="0">
                    <a:latin typeface="Hiragino Mincho Pro W3" panose="02020300000000000000" pitchFamily="18" charset="-128"/>
                    <a:ea typeface="Hiragino Mincho Pro W3" panose="02020300000000000000" pitchFamily="18" charset="-128"/>
                  </a:rPr>
                  <a:t>…</a:t>
                </a:r>
              </a:p>
              <a:p>
                <a:pPr>
                  <a:lnSpc>
                    <a:spcPct val="150000"/>
                  </a:lnSpc>
                </a:pPr>
                <a:r>
                  <a:rPr kumimoji="1" lang="en-US" altLang="ja-JP" dirty="0">
                    <a:latin typeface="Hiragino Mincho Pro W3" panose="02020300000000000000" pitchFamily="18" charset="-128"/>
                    <a:ea typeface="Hiragino Mincho Pro W3" panose="02020300000000000000" pitchFamily="18" charset="-128"/>
                  </a:rPr>
                  <a:t>	p-p</a:t>
                </a:r>
                <a:r>
                  <a:rPr kumimoji="1" lang="ja-JP" altLang="en-US">
                    <a:latin typeface="Hiragino Mincho Pro W3" panose="02020300000000000000" pitchFamily="18" charset="-128"/>
                    <a:ea typeface="Hiragino Mincho Pro W3" panose="02020300000000000000" pitchFamily="18" charset="-128"/>
                  </a:rPr>
                  <a:t>衝突による</a:t>
                </a:r>
                <a:r>
                  <a:rPr kumimoji="1" lang="en-US" altLang="ja-JP" dirty="0" err="1">
                    <a:latin typeface="Hiragino Mincho Pro W3" panose="02020300000000000000" pitchFamily="18" charset="-128"/>
                    <a:ea typeface="Hiragino Mincho Pro W3" panose="02020300000000000000" pitchFamily="18" charset="-128"/>
                  </a:rPr>
                  <a:t>CRe</a:t>
                </a:r>
                <a:r>
                  <a:rPr kumimoji="1" lang="ja-JP" altLang="en-US">
                    <a:latin typeface="Hiragino Mincho Pro W3" panose="02020300000000000000" pitchFamily="18" charset="-128"/>
                    <a:ea typeface="Hiragino Mincho Pro W3" panose="02020300000000000000" pitchFamily="18" charset="-128"/>
                  </a:rPr>
                  <a:t>注入は少なくて良い</a:t>
                </a:r>
                <a:endParaRPr kumimoji="1" lang="en-US" altLang="ja-JP" dirty="0">
                  <a:latin typeface="Hiragino Mincho Pro W3" panose="02020300000000000000" pitchFamily="18" charset="-128"/>
                  <a:ea typeface="Hiragino Mincho Pro W3" panose="02020300000000000000" pitchFamily="18" charset="-128"/>
                </a:endParaRPr>
              </a:p>
              <a:p>
                <a:pPr>
                  <a:lnSpc>
                    <a:spcPct val="150000"/>
                  </a:lnSpc>
                </a:pPr>
                <a:r>
                  <a:rPr kumimoji="1" lang="en-US" altLang="ja-JP" dirty="0">
                    <a:latin typeface="Hiragino Mincho Pro W3" panose="02020300000000000000" pitchFamily="18" charset="-128"/>
                    <a:ea typeface="Hiragino Mincho Pro W3" panose="02020300000000000000" pitchFamily="18" charset="-128"/>
                  </a:rPr>
                  <a:t>	= </a:t>
                </a:r>
                <a14:m>
                  <m:oMath xmlns:m="http://schemas.openxmlformats.org/officeDocument/2006/math">
                    <m:sSup>
                      <m:sSupPr>
                        <m:ctrlPr>
                          <a:rPr lang="en-US" altLang="ja-JP" i="1">
                            <a:latin typeface="Cambria Math" panose="02040503050406030204" pitchFamily="18" charset="0"/>
                          </a:rPr>
                        </m:ctrlPr>
                      </m:sSupPr>
                      <m:e>
                        <m:r>
                          <a:rPr lang="en-US" altLang="ja-JP" i="1">
                            <a:latin typeface="Cambria Math" panose="02040503050406030204" pitchFamily="18" charset="0"/>
                            <a:ea typeface="Cambria Math" panose="02040503050406030204" pitchFamily="18" charset="0"/>
                          </a:rPr>
                          <m:t>𝜋</m:t>
                        </m:r>
                      </m:e>
                      <m:sup>
                        <m:r>
                          <a:rPr lang="en-US" altLang="ja-JP" i="1">
                            <a:latin typeface="Cambria Math" panose="02040503050406030204" pitchFamily="18" charset="0"/>
                          </a:rPr>
                          <m:t>0</m:t>
                        </m:r>
                      </m:sup>
                    </m:sSup>
                    <m:r>
                      <a:rPr lang="en-US" altLang="ja-JP" i="1">
                        <a:latin typeface="Cambria Math" panose="02040503050406030204" pitchFamily="18" charset="0"/>
                      </a:rPr>
                      <m:t> </m:t>
                    </m:r>
                    <m:r>
                      <a:rPr lang="en-US" altLang="ja-JP" i="1">
                        <a:latin typeface="Cambria Math" panose="02040503050406030204" pitchFamily="18" charset="0"/>
                        <a:ea typeface="Cambria Math" panose="02040503050406030204" pitchFamily="18" charset="0"/>
                      </a:rPr>
                      <m:t>→ </m:t>
                    </m:r>
                    <m:r>
                      <a:rPr lang="en-US" altLang="ja-JP" i="1">
                        <a:latin typeface="Cambria Math" panose="02040503050406030204" pitchFamily="18" charset="0"/>
                        <a:ea typeface="Cambria Math" panose="02040503050406030204" pitchFamily="18" charset="0"/>
                      </a:rPr>
                      <m:t>𝛾𝛾</m:t>
                    </m:r>
                  </m:oMath>
                </a14:m>
                <a:r>
                  <a:rPr kumimoji="1" lang="ja-JP" altLang="en-US">
                    <a:latin typeface="Hiragino Mincho Pro W3" panose="02020300000000000000" pitchFamily="18" charset="-128"/>
                    <a:ea typeface="Hiragino Mincho Pro W3" panose="02020300000000000000" pitchFamily="18" charset="-128"/>
                  </a:rPr>
                  <a:t>の放射も少ない</a:t>
                </a:r>
              </a:p>
            </p:txBody>
          </p:sp>
        </mc:Choice>
        <mc:Fallback xmlns="">
          <p:sp>
            <p:nvSpPr>
              <p:cNvPr id="6" name="テキスト ボックス 5">
                <a:extLst>
                  <a:ext uri="{FF2B5EF4-FFF2-40B4-BE49-F238E27FC236}">
                    <a16:creationId xmlns:a16="http://schemas.microsoft.com/office/drawing/2014/main" id="{B5C69FC8-5635-CC40-B790-6BC595321C9F}"/>
                  </a:ext>
                </a:extLst>
              </p:cNvPr>
              <p:cNvSpPr txBox="1">
                <a:spLocks noRot="1" noChangeAspect="1" noMove="1" noResize="1" noEditPoints="1" noAdjustHandles="1" noChangeArrowheads="1" noChangeShapeType="1" noTextEdit="1"/>
              </p:cNvSpPr>
              <p:nvPr/>
            </p:nvSpPr>
            <p:spPr>
              <a:xfrm>
                <a:off x="4599086" y="919909"/>
                <a:ext cx="7253754" cy="2531270"/>
              </a:xfrm>
              <a:prstGeom prst="rect">
                <a:avLst/>
              </a:prstGeom>
              <a:blipFill>
                <a:blip r:embed="rId4"/>
                <a:stretch>
                  <a:fillRect l="-524" b="-2000"/>
                </a:stretch>
              </a:blipFill>
            </p:spPr>
            <p:txBody>
              <a:bodyPr/>
              <a:lstStyle/>
              <a:p>
                <a:r>
                  <a:rPr lang="ja-JP" altLang="en-US">
                    <a:noFill/>
                  </a:rPr>
                  <a:t> </a:t>
                </a:r>
              </a:p>
            </p:txBody>
          </p:sp>
        </mc:Fallback>
      </mc:AlternateContent>
      <p:sp>
        <p:nvSpPr>
          <p:cNvPr id="9" name="テキスト ボックス 8">
            <a:extLst>
              <a:ext uri="{FF2B5EF4-FFF2-40B4-BE49-F238E27FC236}">
                <a16:creationId xmlns:a16="http://schemas.microsoft.com/office/drawing/2014/main" xmlns="" id="{4DC94030-2B42-DC44-A34C-7C0C4D94C74C}"/>
              </a:ext>
            </a:extLst>
          </p:cNvPr>
          <p:cNvSpPr txBox="1"/>
          <p:nvPr/>
        </p:nvSpPr>
        <p:spPr>
          <a:xfrm>
            <a:off x="9328520" y="3022231"/>
            <a:ext cx="2232561" cy="461665"/>
          </a:xfrm>
          <a:prstGeom prst="rect">
            <a:avLst/>
          </a:prstGeom>
          <a:solidFill>
            <a:schemeClr val="bg1"/>
          </a:solidFill>
          <a:ln>
            <a:solidFill>
              <a:schemeClr val="bg1"/>
            </a:solidFill>
          </a:ln>
        </p:spPr>
        <p:txBody>
          <a:bodyPr wrap="square" rtlCol="0">
            <a:spAutoFit/>
          </a:bodyPr>
          <a:lstStyle/>
          <a:p>
            <a:pPr algn="ctr"/>
            <a:r>
              <a:rPr kumimoji="1" lang="en-US" altLang="ja-JP" sz="2400" dirty="0">
                <a:latin typeface="Cambria Math" panose="02040503050406030204" pitchFamily="18" charset="0"/>
              </a:rPr>
              <a:t>gamma</a:t>
            </a:r>
            <a:endParaRPr kumimoji="1" lang="ja-JP" altLang="en-US" sz="2400">
              <a:latin typeface="Cambria Math" panose="02040503050406030204" pitchFamily="18" charset="0"/>
            </a:endParaRPr>
          </a:p>
        </p:txBody>
      </p:sp>
      <p:sp>
        <p:nvSpPr>
          <p:cNvPr id="10" name="テキスト ボックス 9">
            <a:extLst>
              <a:ext uri="{FF2B5EF4-FFF2-40B4-BE49-F238E27FC236}">
                <a16:creationId xmlns:a16="http://schemas.microsoft.com/office/drawing/2014/main" xmlns="" id="{868B624E-F0C8-C64F-907D-2048B4EEC48D}"/>
              </a:ext>
            </a:extLst>
          </p:cNvPr>
          <p:cNvSpPr txBox="1"/>
          <p:nvPr/>
        </p:nvSpPr>
        <p:spPr>
          <a:xfrm>
            <a:off x="9593123" y="4738277"/>
            <a:ext cx="1851284" cy="461665"/>
          </a:xfrm>
          <a:prstGeom prst="rect">
            <a:avLst/>
          </a:prstGeom>
          <a:noFill/>
          <a:ln w="19050">
            <a:solidFill>
              <a:schemeClr val="accent1">
                <a:lumMod val="75000"/>
              </a:schemeClr>
            </a:solidFill>
            <a:prstDash val="dash"/>
          </a:ln>
        </p:spPr>
        <p:txBody>
          <a:bodyPr wrap="square" rtlCol="0">
            <a:spAutoFit/>
          </a:bodyPr>
          <a:lstStyle/>
          <a:p>
            <a:pPr algn="ctr"/>
            <a:r>
              <a:rPr kumimoji="1" lang="ja-JP" altLang="en-US" sz="2400">
                <a:latin typeface="Cambria Math" panose="02040503050406030204" pitchFamily="18" charset="0"/>
              </a:rPr>
              <a:t>再加速なし</a:t>
            </a:r>
          </a:p>
        </p:txBody>
      </p:sp>
      <p:sp>
        <p:nvSpPr>
          <p:cNvPr id="11" name="テキスト ボックス 10">
            <a:extLst>
              <a:ext uri="{FF2B5EF4-FFF2-40B4-BE49-F238E27FC236}">
                <a16:creationId xmlns:a16="http://schemas.microsoft.com/office/drawing/2014/main" xmlns="" id="{B7FB686F-518F-8546-BD44-4AFAD28F7732}"/>
              </a:ext>
            </a:extLst>
          </p:cNvPr>
          <p:cNvSpPr txBox="1"/>
          <p:nvPr/>
        </p:nvSpPr>
        <p:spPr>
          <a:xfrm>
            <a:off x="6978177" y="5361710"/>
            <a:ext cx="2232561" cy="461665"/>
          </a:xfrm>
          <a:prstGeom prst="rect">
            <a:avLst/>
          </a:prstGeom>
          <a:noFill/>
          <a:ln>
            <a:solidFill>
              <a:srgbClr val="00B0F0"/>
            </a:solidFill>
          </a:ln>
        </p:spPr>
        <p:txBody>
          <a:bodyPr wrap="square" rtlCol="0">
            <a:spAutoFit/>
          </a:bodyPr>
          <a:lstStyle/>
          <a:p>
            <a:pPr algn="ctr"/>
            <a:r>
              <a:rPr kumimoji="1" lang="ja-JP" altLang="en-US" sz="2400">
                <a:latin typeface="Cambria Math" panose="02040503050406030204" pitchFamily="18" charset="0"/>
              </a:rPr>
              <a:t>再加速あり</a:t>
            </a:r>
          </a:p>
        </p:txBody>
      </p:sp>
      <p:sp>
        <p:nvSpPr>
          <p:cNvPr id="12" name="テキスト ボックス 11">
            <a:extLst>
              <a:ext uri="{FF2B5EF4-FFF2-40B4-BE49-F238E27FC236}">
                <a16:creationId xmlns:a16="http://schemas.microsoft.com/office/drawing/2014/main" xmlns="" id="{21A11D29-CBCD-3348-861B-2A9A9E5A8BDC}"/>
              </a:ext>
            </a:extLst>
          </p:cNvPr>
          <p:cNvSpPr txBox="1"/>
          <p:nvPr/>
        </p:nvSpPr>
        <p:spPr>
          <a:xfrm>
            <a:off x="1071994" y="6462873"/>
            <a:ext cx="2589458" cy="369332"/>
          </a:xfrm>
          <a:prstGeom prst="rect">
            <a:avLst/>
          </a:prstGeom>
          <a:noFill/>
        </p:spPr>
        <p:txBody>
          <a:bodyPr wrap="square" rtlCol="0">
            <a:spAutoFit/>
          </a:bodyPr>
          <a:lstStyle/>
          <a:p>
            <a:r>
              <a:rPr kumimoji="1" lang="en-US" altLang="ja-JP" dirty="0"/>
              <a:t>[Brunetti et al. (2017)]</a:t>
            </a:r>
            <a:endParaRPr kumimoji="1" lang="ja-JP" altLang="en-US"/>
          </a:p>
        </p:txBody>
      </p:sp>
      <p:sp>
        <p:nvSpPr>
          <p:cNvPr id="13" name="テキスト ボックス 12">
            <a:extLst>
              <a:ext uri="{FF2B5EF4-FFF2-40B4-BE49-F238E27FC236}">
                <a16:creationId xmlns:a16="http://schemas.microsoft.com/office/drawing/2014/main" xmlns="" id="{9B76A585-276B-5D44-AC27-21B4119F02ED}"/>
              </a:ext>
            </a:extLst>
          </p:cNvPr>
          <p:cNvSpPr txBox="1"/>
          <p:nvPr/>
        </p:nvSpPr>
        <p:spPr>
          <a:xfrm>
            <a:off x="11196682" y="346990"/>
            <a:ext cx="749895" cy="369332"/>
          </a:xfrm>
          <a:prstGeom prst="rect">
            <a:avLst/>
          </a:prstGeom>
          <a:noFill/>
        </p:spPr>
        <p:txBody>
          <a:bodyPr wrap="square" rtlCol="0">
            <a:spAutoFit/>
          </a:bodyPr>
          <a:lstStyle/>
          <a:p>
            <a:r>
              <a:rPr kumimoji="1" lang="en-US" altLang="ja-JP" dirty="0"/>
              <a:t>23/33</a:t>
            </a:r>
            <a:endParaRPr kumimoji="1" lang="ja-JP" altLang="en-US"/>
          </a:p>
        </p:txBody>
      </p:sp>
    </p:spTree>
    <p:extLst>
      <p:ext uri="{BB962C8B-B14F-4D97-AF65-F5344CB8AC3E}">
        <p14:creationId xmlns:p14="http://schemas.microsoft.com/office/powerpoint/2010/main" val="4259417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29C01558-2976-6643-85EF-7AA0643BF602}"/>
              </a:ext>
            </a:extLst>
          </p:cNvPr>
          <p:cNvSpPr>
            <a:spLocks noGrp="1"/>
          </p:cNvSpPr>
          <p:nvPr>
            <p:ph type="title"/>
          </p:nvPr>
        </p:nvSpPr>
        <p:spPr>
          <a:xfrm>
            <a:off x="1130269" y="154671"/>
            <a:ext cx="9603275" cy="1049235"/>
          </a:xfrm>
        </p:spPr>
        <p:txBody>
          <a:bodyPr/>
          <a:lstStyle/>
          <a:p>
            <a:r>
              <a:rPr lang="en-US" altLang="ja-JP" dirty="0"/>
              <a:t>Hadronic</a:t>
            </a:r>
            <a:r>
              <a:rPr lang="ja-JP" altLang="en-US"/>
              <a:t>＋</a:t>
            </a:r>
            <a:r>
              <a:rPr kumimoji="1" lang="ja-JP" altLang="en-US"/>
              <a:t>再加速</a:t>
            </a:r>
            <a:r>
              <a:rPr kumimoji="1" lang="en-US" altLang="ja-JP" dirty="0"/>
              <a:t> (Coma)</a:t>
            </a:r>
            <a:endParaRPr kumimoji="1" lang="ja-JP" altLang="en-US"/>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xmlns="" id="{BB944355-4FAF-1B4C-8FAD-9274887DF33A}"/>
                  </a:ext>
                </a:extLst>
              </p:cNvPr>
              <p:cNvSpPr>
                <a:spLocks noGrp="1"/>
              </p:cNvSpPr>
              <p:nvPr>
                <p:ph idx="1"/>
              </p:nvPr>
            </p:nvSpPr>
            <p:spPr>
              <a:xfrm>
                <a:off x="1130269" y="1339759"/>
                <a:ext cx="9335430" cy="3121489"/>
              </a:xfrm>
            </p:spPr>
            <p:txBody>
              <a:bodyPr/>
              <a:lstStyle/>
              <a:p>
                <a:r>
                  <a:rPr lang="en-US" altLang="ja-JP" sz="2000" dirty="0">
                    <a:latin typeface="Hiragino Mincho Pro W3" panose="02020300000000000000" pitchFamily="18" charset="-128"/>
                    <a:ea typeface="Hiragino Mincho Pro W3" panose="02020300000000000000" pitchFamily="18" charset="-128"/>
                  </a:rPr>
                  <a:t>Formalism</a:t>
                </a:r>
                <a:r>
                  <a:rPr lang="ja-JP" altLang="en-US" sz="2000">
                    <a:latin typeface="Hiragino Mincho Pro W3" panose="02020300000000000000" pitchFamily="18" charset="-128"/>
                    <a:ea typeface="Hiragino Mincho Pro W3" panose="02020300000000000000" pitchFamily="18" charset="-128"/>
                  </a:rPr>
                  <a:t>　</a:t>
                </a:r>
                <a:r>
                  <a:rPr lang="en-US" altLang="ja-JP" sz="2000" dirty="0">
                    <a:latin typeface="Hiragino Mincho Pro W3" panose="02020300000000000000" pitchFamily="18" charset="-128"/>
                    <a:ea typeface="Hiragino Mincho Pro W3" panose="02020300000000000000" pitchFamily="18" charset="-128"/>
                  </a:rPr>
                  <a:t>[Brunetti et al. (2017)]</a:t>
                </a:r>
              </a:p>
              <a:p>
                <a:pPr marL="0" indent="0">
                  <a:buNone/>
                </a:pPr>
                <a14:m>
                  <m:oMathPara xmlns:m="http://schemas.openxmlformats.org/officeDocument/2006/math">
                    <m:oMathParaPr>
                      <m:jc m:val="centerGroup"/>
                    </m:oMathParaPr>
                    <m:oMath xmlns:m="http://schemas.openxmlformats.org/officeDocument/2006/math">
                      <m:f>
                        <m:fPr>
                          <m:ctrlPr>
                            <a:rPr lang="en-US" altLang="ja-JP" sz="2400" i="1">
                              <a:latin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m:t>
                          </m:r>
                          <m:sSub>
                            <m:sSubPr>
                              <m:ctrlPr>
                                <a:rPr lang="en-US" altLang="ja-JP" sz="2400" i="1">
                                  <a:latin typeface="Cambria Math" panose="02040503050406030204" pitchFamily="18"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𝑁</m:t>
                              </m:r>
                            </m:e>
                            <m:sub>
                              <m:r>
                                <a:rPr lang="en-US" altLang="ja-JP" sz="2400" i="1">
                                  <a:latin typeface="Cambria Math" panose="02040503050406030204" pitchFamily="18" charset="0"/>
                                  <a:ea typeface="Cambria Math" panose="02040503050406030204" pitchFamily="18" charset="0"/>
                                </a:rPr>
                                <m:t>𝑒</m:t>
                              </m:r>
                            </m:sub>
                          </m:sSub>
                        </m:num>
                        <m:den>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𝑡</m:t>
                          </m:r>
                        </m:den>
                      </m:f>
                      <m:r>
                        <a:rPr lang="en-US" altLang="ja-JP" sz="2400" i="1">
                          <a:latin typeface="Cambria Math" panose="02040503050406030204" pitchFamily="18" charset="0"/>
                        </a:rPr>
                        <m:t>=</m:t>
                      </m:r>
                      <m:f>
                        <m:fPr>
                          <m:ctrlPr>
                            <a:rPr lang="en-US" altLang="ja-JP" sz="2400" i="1">
                              <a:latin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m:t>
                          </m:r>
                        </m:num>
                        <m:den>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𝑝</m:t>
                          </m:r>
                        </m:den>
                      </m:f>
                      <m:d>
                        <m:dPr>
                          <m:begChr m:val="["/>
                          <m:endChr m:val="]"/>
                          <m:ctrlPr>
                            <a:rPr lang="en-US" altLang="ja-JP" sz="2400" i="1">
                              <a:latin typeface="Cambria Math" panose="02040503050406030204" pitchFamily="18" charset="0"/>
                            </a:rPr>
                          </m:ctrlPr>
                        </m:dPr>
                        <m:e>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𝑁</m:t>
                              </m:r>
                            </m:e>
                            <m:sub>
                              <m:r>
                                <a:rPr lang="en-US" altLang="ja-JP" sz="2400" i="1">
                                  <a:latin typeface="Cambria Math" panose="02040503050406030204" pitchFamily="18" charset="0"/>
                                </a:rPr>
                                <m:t>𝑒</m:t>
                              </m:r>
                            </m:sub>
                          </m:sSub>
                          <m:f>
                            <m:fPr>
                              <m:ctrlPr>
                                <a:rPr lang="en-US" altLang="ja-JP" sz="2400" i="1">
                                  <a:latin typeface="Cambria Math" panose="02040503050406030204" pitchFamily="18" charset="0"/>
                                </a:rPr>
                              </m:ctrlPr>
                            </m:fPr>
                            <m:num>
                              <m:r>
                                <a:rPr lang="en-US" altLang="ja-JP" sz="2400" i="1">
                                  <a:latin typeface="Cambria Math" panose="02040503050406030204" pitchFamily="18" charset="0"/>
                                </a:rPr>
                                <m:t>𝑑𝑝</m:t>
                              </m:r>
                            </m:num>
                            <m:den>
                              <m:r>
                                <a:rPr lang="en-US" altLang="ja-JP" sz="2400" i="1">
                                  <a:latin typeface="Cambria Math" panose="02040503050406030204" pitchFamily="18" charset="0"/>
                                </a:rPr>
                                <m:t>𝑑𝑡</m:t>
                              </m:r>
                            </m:den>
                          </m:f>
                        </m:e>
                      </m:d>
                      <m:r>
                        <a:rPr lang="en-US" altLang="ja-JP" sz="2400" i="1">
                          <a:latin typeface="Cambria Math" panose="02040503050406030204" pitchFamily="18" charset="0"/>
                        </a:rPr>
                        <m:t>−</m:t>
                      </m:r>
                      <m:f>
                        <m:fPr>
                          <m:ctrlPr>
                            <a:rPr lang="en-US" altLang="ja-JP" sz="2400" i="1">
                              <a:latin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m:t>
                          </m:r>
                        </m:num>
                        <m:den>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𝑝</m:t>
                          </m:r>
                        </m:den>
                      </m:f>
                      <m:d>
                        <m:dPr>
                          <m:begChr m:val="["/>
                          <m:endChr m:val="]"/>
                          <m:ctrlPr>
                            <a:rPr lang="en-US" altLang="ja-JP" sz="2400" i="1">
                              <a:latin typeface="Cambria Math" panose="02040503050406030204" pitchFamily="18" charset="0"/>
                            </a:rPr>
                          </m:ctrlPr>
                        </m:dPr>
                        <m:e>
                          <m:f>
                            <m:fPr>
                              <m:ctrlPr>
                                <a:rPr lang="en-US" altLang="ja-JP" sz="2400" i="1">
                                  <a:latin typeface="Cambria Math" panose="02040503050406030204" pitchFamily="18" charset="0"/>
                                </a:rPr>
                              </m:ctrlPr>
                            </m:fPr>
                            <m:num>
                              <m:r>
                                <a:rPr lang="en-US" altLang="ja-JP" sz="2400" i="1">
                                  <a:latin typeface="Cambria Math" panose="02040503050406030204" pitchFamily="18" charset="0"/>
                                </a:rPr>
                                <m:t>2</m:t>
                              </m:r>
                            </m:num>
                            <m:den>
                              <m:r>
                                <a:rPr lang="en-US" altLang="ja-JP" sz="2400" i="1">
                                  <a:latin typeface="Cambria Math" panose="02040503050406030204" pitchFamily="18" charset="0"/>
                                </a:rPr>
                                <m:t>𝑝</m:t>
                              </m:r>
                            </m:den>
                          </m:f>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𝑁</m:t>
                              </m:r>
                            </m:e>
                            <m:sub>
                              <m:r>
                                <a:rPr lang="en-US" altLang="ja-JP" sz="2400" i="1">
                                  <a:latin typeface="Cambria Math" panose="02040503050406030204" pitchFamily="18" charset="0"/>
                                </a:rPr>
                                <m:t>𝑒</m:t>
                              </m:r>
                            </m:sub>
                          </m:sSub>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𝐷</m:t>
                              </m:r>
                            </m:e>
                            <m:sub>
                              <m:r>
                                <a:rPr lang="en-US" altLang="ja-JP" sz="2400" i="1">
                                  <a:latin typeface="Cambria Math" panose="02040503050406030204" pitchFamily="18" charset="0"/>
                                </a:rPr>
                                <m:t>𝑝𝑝</m:t>
                              </m:r>
                            </m:sub>
                          </m:sSub>
                        </m:e>
                      </m:d>
                      <m:r>
                        <a:rPr lang="en-US" altLang="ja-JP" sz="2400" i="1">
                          <a:latin typeface="Cambria Math" panose="02040503050406030204" pitchFamily="18" charset="0"/>
                        </a:rPr>
                        <m:t>+</m:t>
                      </m:r>
                      <m:f>
                        <m:fPr>
                          <m:ctrlPr>
                            <a:rPr lang="en-US" altLang="ja-JP" sz="2400" i="1">
                              <a:latin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m:t>
                          </m:r>
                        </m:num>
                        <m:den>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𝑝</m:t>
                          </m:r>
                        </m:den>
                      </m:f>
                      <m:d>
                        <m:dPr>
                          <m:begChr m:val="["/>
                          <m:endChr m:val="]"/>
                          <m:ctrlPr>
                            <a:rPr lang="en-US" altLang="ja-JP" sz="2400" i="1">
                              <a:latin typeface="Cambria Math" panose="02040503050406030204" pitchFamily="18" charset="0"/>
                            </a:rPr>
                          </m:ctrlPr>
                        </m:dPr>
                        <m:e>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𝐷</m:t>
                              </m:r>
                            </m:e>
                            <m:sub>
                              <m:r>
                                <a:rPr lang="en-US" altLang="ja-JP" sz="2400" i="1">
                                  <a:latin typeface="Cambria Math" panose="02040503050406030204" pitchFamily="18" charset="0"/>
                                </a:rPr>
                                <m:t>𝑝𝑝</m:t>
                              </m:r>
                            </m:sub>
                          </m:sSub>
                          <m:f>
                            <m:fPr>
                              <m:ctrlPr>
                                <a:rPr lang="en-US" altLang="ja-JP" sz="2400" i="1">
                                  <a:latin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m:t>
                              </m:r>
                              <m:sSub>
                                <m:sSubPr>
                                  <m:ctrlPr>
                                    <a:rPr lang="en-US" altLang="ja-JP" sz="2400" i="1">
                                      <a:latin typeface="Cambria Math" panose="02040503050406030204" pitchFamily="18"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𝑁</m:t>
                                  </m:r>
                                </m:e>
                                <m:sub>
                                  <m:r>
                                    <a:rPr lang="en-US" altLang="ja-JP" sz="2400" i="1">
                                      <a:latin typeface="Cambria Math" panose="02040503050406030204" pitchFamily="18" charset="0"/>
                                      <a:ea typeface="Cambria Math" panose="02040503050406030204" pitchFamily="18" charset="0"/>
                                    </a:rPr>
                                    <m:t>𝑒</m:t>
                                  </m:r>
                                </m:sub>
                              </m:sSub>
                            </m:num>
                            <m:den>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𝑝</m:t>
                              </m:r>
                            </m:den>
                          </m:f>
                        </m:e>
                      </m:d>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𝑄</m:t>
                          </m:r>
                        </m:e>
                        <m:sub>
                          <m:r>
                            <a:rPr lang="en-US" altLang="ja-JP" sz="2400" i="1">
                              <a:latin typeface="Cambria Math" panose="02040503050406030204" pitchFamily="18" charset="0"/>
                            </a:rPr>
                            <m:t>𝑒</m:t>
                          </m:r>
                        </m:sub>
                      </m:sSub>
                      <m:r>
                        <a:rPr lang="en-US" altLang="ja-JP" sz="2400" i="1">
                          <a:latin typeface="Cambria Math" panose="02040503050406030204" pitchFamily="18" charset="0"/>
                        </a:rPr>
                        <m:t>(</m:t>
                      </m:r>
                      <m:r>
                        <a:rPr lang="en-US" altLang="ja-JP" sz="2400" i="1">
                          <a:latin typeface="Cambria Math" panose="02040503050406030204" pitchFamily="18" charset="0"/>
                        </a:rPr>
                        <m:t>𝑝</m:t>
                      </m:r>
                      <m:r>
                        <a:rPr lang="en-US" altLang="ja-JP" sz="2400" i="1">
                          <a:latin typeface="Cambria Math" panose="02040503050406030204" pitchFamily="18" charset="0"/>
                        </a:rPr>
                        <m:t>,</m:t>
                      </m:r>
                      <m:r>
                        <a:rPr lang="en-US" altLang="ja-JP" sz="2400" i="1">
                          <a:latin typeface="Cambria Math" panose="02040503050406030204" pitchFamily="18" charset="0"/>
                        </a:rPr>
                        <m:t>𝑡</m:t>
                      </m:r>
                      <m:r>
                        <a:rPr lang="en-US" altLang="ja-JP" sz="2400" i="1">
                          <a:latin typeface="Cambria Math" panose="02040503050406030204" pitchFamily="18" charset="0"/>
                        </a:rPr>
                        <m:t>)</m:t>
                      </m:r>
                    </m:oMath>
                  </m:oMathPara>
                </a14:m>
                <a:endParaRPr lang="en-US" altLang="ja-JP" sz="2000" dirty="0"/>
              </a:p>
            </p:txBody>
          </p:sp>
        </mc:Choice>
        <mc:Fallback xmlns="">
          <p:sp>
            <p:nvSpPr>
              <p:cNvPr id="3" name="コンテンツ プレースホルダー 2">
                <a:extLst>
                  <a:ext uri="{FF2B5EF4-FFF2-40B4-BE49-F238E27FC236}">
                    <a16:creationId xmlns:a16="http://schemas.microsoft.com/office/drawing/2014/main" id="{BB944355-4FAF-1B4C-8FAD-9274887DF33A}"/>
                  </a:ext>
                </a:extLst>
              </p:cNvPr>
              <p:cNvSpPr>
                <a:spLocks noGrp="1" noRot="1" noChangeAspect="1" noMove="1" noResize="1" noEditPoints="1" noAdjustHandles="1" noChangeArrowheads="1" noChangeShapeType="1" noTextEdit="1"/>
              </p:cNvSpPr>
              <p:nvPr>
                <p:ph idx="1"/>
              </p:nvPr>
            </p:nvSpPr>
            <p:spPr>
              <a:xfrm>
                <a:off x="1130269" y="1339759"/>
                <a:ext cx="9335430" cy="3121489"/>
              </a:xfrm>
              <a:blipFill>
                <a:blip r:embed="rId2"/>
                <a:stretch>
                  <a:fillRect l="-543" t="-810"/>
                </a:stretch>
              </a:blipFill>
            </p:spPr>
            <p:txBody>
              <a:bodyPr/>
              <a:lstStyle/>
              <a:p>
                <a:r>
                  <a:rPr lang="ja-JP" altLang="en-US">
                    <a:noFill/>
                  </a:rPr>
                  <a:t> </a:t>
                </a:r>
              </a:p>
            </p:txBody>
          </p:sp>
        </mc:Fallback>
      </mc:AlternateContent>
      <p:grpSp>
        <p:nvGrpSpPr>
          <p:cNvPr id="5" name="グループ化 4">
            <a:extLst>
              <a:ext uri="{FF2B5EF4-FFF2-40B4-BE49-F238E27FC236}">
                <a16:creationId xmlns:a16="http://schemas.microsoft.com/office/drawing/2014/main" xmlns="" id="{F4A7328E-0199-EB48-9580-933FCFFD338C}"/>
              </a:ext>
            </a:extLst>
          </p:cNvPr>
          <p:cNvGrpSpPr/>
          <p:nvPr/>
        </p:nvGrpSpPr>
        <p:grpSpPr>
          <a:xfrm>
            <a:off x="2181234" y="2465405"/>
            <a:ext cx="8067139" cy="538326"/>
            <a:chOff x="2035797" y="2244435"/>
            <a:chExt cx="8067139" cy="538326"/>
          </a:xfrm>
        </p:grpSpPr>
        <p:cxnSp>
          <p:nvCxnSpPr>
            <p:cNvPr id="6" name="直線コネクタ 5">
              <a:extLst>
                <a:ext uri="{FF2B5EF4-FFF2-40B4-BE49-F238E27FC236}">
                  <a16:creationId xmlns:a16="http://schemas.microsoft.com/office/drawing/2014/main" xmlns="" id="{10DF4742-C342-6E44-A5A5-7526F2EAAB67}"/>
                </a:ext>
              </a:extLst>
            </p:cNvPr>
            <p:cNvCxnSpPr/>
            <p:nvPr/>
          </p:nvCxnSpPr>
          <p:spPr>
            <a:xfrm>
              <a:off x="2511324" y="2287789"/>
              <a:ext cx="1481559" cy="0"/>
            </a:xfrm>
            <a:prstGeom prst="line">
              <a:avLst/>
            </a:prstGeom>
            <a:ln>
              <a:solidFill>
                <a:srgbClr val="0070C0"/>
              </a:solidFill>
            </a:ln>
          </p:spPr>
          <p:style>
            <a:lnRef idx="3">
              <a:schemeClr val="accent1"/>
            </a:lnRef>
            <a:fillRef idx="0">
              <a:schemeClr val="accent1"/>
            </a:fillRef>
            <a:effectRef idx="2">
              <a:schemeClr val="accent1"/>
            </a:effectRef>
            <a:fontRef idx="minor">
              <a:schemeClr val="tx1"/>
            </a:fontRef>
          </p:style>
        </p:cxnSp>
        <p:sp>
          <p:nvSpPr>
            <p:cNvPr id="7" name="テキスト ボックス 6">
              <a:extLst>
                <a:ext uri="{FF2B5EF4-FFF2-40B4-BE49-F238E27FC236}">
                  <a16:creationId xmlns:a16="http://schemas.microsoft.com/office/drawing/2014/main" xmlns="" id="{3FC70889-D63A-A440-B8B3-708011AC7A1F}"/>
                </a:ext>
              </a:extLst>
            </p:cNvPr>
            <p:cNvSpPr txBox="1"/>
            <p:nvPr/>
          </p:nvSpPr>
          <p:spPr>
            <a:xfrm>
              <a:off x="2035797" y="2382651"/>
              <a:ext cx="2432614" cy="400110"/>
            </a:xfrm>
            <a:prstGeom prst="rect">
              <a:avLst/>
            </a:prstGeom>
            <a:noFill/>
          </p:spPr>
          <p:txBody>
            <a:bodyPr wrap="square" rtlCol="0">
              <a:spAutoFit/>
            </a:bodyPr>
            <a:lstStyle/>
            <a:p>
              <a:pPr algn="ctr"/>
              <a:r>
                <a:rPr lang="en-US" altLang="ja-JP" sz="2000" dirty="0">
                  <a:solidFill>
                    <a:srgbClr val="0070C0"/>
                  </a:solidFill>
                </a:rPr>
                <a:t>c</a:t>
              </a:r>
              <a:r>
                <a:rPr kumimoji="1" lang="en-US" altLang="ja-JP" sz="2000" dirty="0">
                  <a:solidFill>
                    <a:srgbClr val="0070C0"/>
                  </a:solidFill>
                </a:rPr>
                <a:t>ool</a:t>
              </a:r>
              <a:r>
                <a:rPr lang="en-US" altLang="ja-JP" sz="2000" dirty="0">
                  <a:solidFill>
                    <a:srgbClr val="0070C0"/>
                  </a:solidFill>
                </a:rPr>
                <a:t>ing (syn +IC)</a:t>
              </a:r>
              <a:endParaRPr kumimoji="1" lang="ja-JP" altLang="en-US" sz="2000">
                <a:solidFill>
                  <a:srgbClr val="0070C0"/>
                </a:solidFill>
              </a:endParaRPr>
            </a:p>
          </p:txBody>
        </p:sp>
        <p:cxnSp>
          <p:nvCxnSpPr>
            <p:cNvPr id="8" name="直線コネクタ 7">
              <a:extLst>
                <a:ext uri="{FF2B5EF4-FFF2-40B4-BE49-F238E27FC236}">
                  <a16:creationId xmlns:a16="http://schemas.microsoft.com/office/drawing/2014/main" xmlns="" id="{B0072D4D-434D-9D47-B077-5AE9C479ED8D}"/>
                </a:ext>
              </a:extLst>
            </p:cNvPr>
            <p:cNvCxnSpPr>
              <a:cxnSpLocks/>
            </p:cNvCxnSpPr>
            <p:nvPr/>
          </p:nvCxnSpPr>
          <p:spPr>
            <a:xfrm flipV="1">
              <a:off x="4468411" y="2316678"/>
              <a:ext cx="3696595" cy="1"/>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9" name="テキスト ボックス 8">
              <a:extLst>
                <a:ext uri="{FF2B5EF4-FFF2-40B4-BE49-F238E27FC236}">
                  <a16:creationId xmlns:a16="http://schemas.microsoft.com/office/drawing/2014/main" xmlns="" id="{85D4AE45-1509-B842-81C0-DD4B4076205D}"/>
                </a:ext>
              </a:extLst>
            </p:cNvPr>
            <p:cNvSpPr txBox="1"/>
            <p:nvPr/>
          </p:nvSpPr>
          <p:spPr>
            <a:xfrm>
              <a:off x="4833603" y="2314196"/>
              <a:ext cx="2147587" cy="400110"/>
            </a:xfrm>
            <a:prstGeom prst="rect">
              <a:avLst/>
            </a:prstGeom>
            <a:noFill/>
            <a:ln>
              <a:noFill/>
            </a:ln>
          </p:spPr>
          <p:txBody>
            <a:bodyPr wrap="square" rtlCol="0">
              <a:spAutoFit/>
            </a:bodyPr>
            <a:lstStyle/>
            <a:p>
              <a:pPr algn="ctr"/>
              <a:r>
                <a:rPr kumimoji="1" lang="en-US" altLang="ja-JP" sz="2000" dirty="0">
                  <a:solidFill>
                    <a:srgbClr val="FF0000"/>
                  </a:solidFill>
                </a:rPr>
                <a:t>Reacceleration</a:t>
              </a:r>
              <a:endParaRPr kumimoji="1" lang="ja-JP" altLang="en-US" sz="2000">
                <a:solidFill>
                  <a:srgbClr val="FF0000"/>
                </a:solidFill>
              </a:endParaRPr>
            </a:p>
          </p:txBody>
        </p:sp>
        <p:cxnSp>
          <p:nvCxnSpPr>
            <p:cNvPr id="10" name="直線コネクタ 9">
              <a:extLst>
                <a:ext uri="{FF2B5EF4-FFF2-40B4-BE49-F238E27FC236}">
                  <a16:creationId xmlns:a16="http://schemas.microsoft.com/office/drawing/2014/main" xmlns="" id="{FE68090C-D798-B140-81BE-7DFA3BE16C5E}"/>
                </a:ext>
              </a:extLst>
            </p:cNvPr>
            <p:cNvCxnSpPr>
              <a:cxnSpLocks/>
            </p:cNvCxnSpPr>
            <p:nvPr/>
          </p:nvCxnSpPr>
          <p:spPr>
            <a:xfrm>
              <a:off x="8595093" y="2244435"/>
              <a:ext cx="868101" cy="0"/>
            </a:xfrm>
            <a:prstGeom prst="line">
              <a:avLst/>
            </a:prstGeom>
            <a:ln>
              <a:solidFill>
                <a:srgbClr val="00B050"/>
              </a:solidFill>
            </a:ln>
          </p:spPr>
          <p:style>
            <a:lnRef idx="3">
              <a:schemeClr val="accent1"/>
            </a:lnRef>
            <a:fillRef idx="0">
              <a:schemeClr val="accent1"/>
            </a:fillRef>
            <a:effectRef idx="2">
              <a:schemeClr val="accent1"/>
            </a:effectRef>
            <a:fontRef idx="minor">
              <a:schemeClr val="tx1"/>
            </a:fontRef>
          </p:style>
        </p:cxnSp>
        <p:sp>
          <p:nvSpPr>
            <p:cNvPr id="11" name="テキスト ボックス 10">
              <a:extLst>
                <a:ext uri="{FF2B5EF4-FFF2-40B4-BE49-F238E27FC236}">
                  <a16:creationId xmlns:a16="http://schemas.microsoft.com/office/drawing/2014/main" xmlns="" id="{24D6ED15-B260-6B47-8F30-1A9547E6409B}"/>
                </a:ext>
              </a:extLst>
            </p:cNvPr>
            <p:cNvSpPr txBox="1"/>
            <p:nvPr/>
          </p:nvSpPr>
          <p:spPr>
            <a:xfrm>
              <a:off x="7955349" y="2320994"/>
              <a:ext cx="2147587" cy="400110"/>
            </a:xfrm>
            <a:prstGeom prst="rect">
              <a:avLst/>
            </a:prstGeom>
            <a:noFill/>
            <a:ln>
              <a:noFill/>
            </a:ln>
          </p:spPr>
          <p:txBody>
            <a:bodyPr wrap="square" rtlCol="0">
              <a:spAutoFit/>
            </a:bodyPr>
            <a:lstStyle/>
            <a:p>
              <a:pPr algn="ctr"/>
              <a:r>
                <a:rPr kumimoji="1" lang="en-US" altLang="ja-JP" sz="2000" dirty="0">
                  <a:solidFill>
                    <a:srgbClr val="00B050"/>
                  </a:solidFill>
                </a:rPr>
                <a:t>Injection (p-p)</a:t>
              </a:r>
              <a:endParaRPr kumimoji="1" lang="ja-JP" altLang="en-US" sz="2000">
                <a:solidFill>
                  <a:srgbClr val="00B050"/>
                </a:solidFill>
              </a:endParaRPr>
            </a:p>
          </p:txBody>
        </p:sp>
      </p:grpSp>
      <p:pic>
        <p:nvPicPr>
          <p:cNvPr id="12" name="図 11">
            <a:extLst>
              <a:ext uri="{FF2B5EF4-FFF2-40B4-BE49-F238E27FC236}">
                <a16:creationId xmlns:a16="http://schemas.microsoft.com/office/drawing/2014/main" xmlns="" id="{1F709F9F-D3F4-3C40-82C7-8830F52177DE}"/>
              </a:ext>
            </a:extLst>
          </p:cNvPr>
          <p:cNvPicPr>
            <a:picLocks noChangeAspect="1"/>
          </p:cNvPicPr>
          <p:nvPr/>
        </p:nvPicPr>
        <p:blipFill>
          <a:blip r:embed="rId3"/>
          <a:stretch>
            <a:fillRect/>
          </a:stretch>
        </p:blipFill>
        <p:spPr>
          <a:xfrm>
            <a:off x="153703" y="3030137"/>
            <a:ext cx="5297070" cy="3758785"/>
          </a:xfrm>
          <a:prstGeom prst="rect">
            <a:avLst/>
          </a:prstGeom>
        </p:spPr>
      </p:pic>
      <p:sp>
        <p:nvSpPr>
          <p:cNvPr id="13" name="テキスト ボックス 12">
            <a:extLst>
              <a:ext uri="{FF2B5EF4-FFF2-40B4-BE49-F238E27FC236}">
                <a16:creationId xmlns:a16="http://schemas.microsoft.com/office/drawing/2014/main" xmlns="" id="{BCCF7CAD-C020-EC42-8953-819D933F4E08}"/>
              </a:ext>
            </a:extLst>
          </p:cNvPr>
          <p:cNvSpPr txBox="1"/>
          <p:nvPr/>
        </p:nvSpPr>
        <p:spPr>
          <a:xfrm>
            <a:off x="2568241" y="5261043"/>
            <a:ext cx="2432614" cy="400110"/>
          </a:xfrm>
          <a:prstGeom prst="rect">
            <a:avLst/>
          </a:prstGeom>
          <a:noFill/>
        </p:spPr>
        <p:txBody>
          <a:bodyPr wrap="square" rtlCol="0">
            <a:spAutoFit/>
          </a:bodyPr>
          <a:lstStyle/>
          <a:p>
            <a:pPr algn="ctr"/>
            <a:r>
              <a:rPr lang="en-US" altLang="ja-JP" sz="2000" dirty="0">
                <a:solidFill>
                  <a:srgbClr val="0070C0"/>
                </a:solidFill>
              </a:rPr>
              <a:t>c</a:t>
            </a:r>
            <a:r>
              <a:rPr kumimoji="1" lang="en-US" altLang="ja-JP" sz="2000" dirty="0">
                <a:solidFill>
                  <a:srgbClr val="0070C0"/>
                </a:solidFill>
              </a:rPr>
              <a:t>ool</a:t>
            </a:r>
            <a:r>
              <a:rPr lang="en-US" altLang="ja-JP" sz="2000" dirty="0">
                <a:solidFill>
                  <a:srgbClr val="0070C0"/>
                </a:solidFill>
              </a:rPr>
              <a:t>ing (syn +IC)</a:t>
            </a:r>
            <a:endParaRPr kumimoji="1" lang="ja-JP" altLang="en-US" sz="2000">
              <a:solidFill>
                <a:srgbClr val="0070C0"/>
              </a:solidFill>
            </a:endParaRPr>
          </a:p>
        </p:txBody>
      </p:sp>
      <p:sp>
        <p:nvSpPr>
          <p:cNvPr id="14" name="テキスト ボックス 13">
            <a:extLst>
              <a:ext uri="{FF2B5EF4-FFF2-40B4-BE49-F238E27FC236}">
                <a16:creationId xmlns:a16="http://schemas.microsoft.com/office/drawing/2014/main" xmlns="" id="{5C920CF8-618F-3F42-8B77-07C85E2DF18B}"/>
              </a:ext>
            </a:extLst>
          </p:cNvPr>
          <p:cNvSpPr txBox="1"/>
          <p:nvPr/>
        </p:nvSpPr>
        <p:spPr>
          <a:xfrm>
            <a:off x="331044" y="4077796"/>
            <a:ext cx="2147587" cy="400110"/>
          </a:xfrm>
          <a:prstGeom prst="rect">
            <a:avLst/>
          </a:prstGeom>
          <a:noFill/>
          <a:ln>
            <a:noFill/>
          </a:ln>
        </p:spPr>
        <p:txBody>
          <a:bodyPr wrap="square" rtlCol="0">
            <a:spAutoFit/>
          </a:bodyPr>
          <a:lstStyle/>
          <a:p>
            <a:pPr algn="ctr"/>
            <a:r>
              <a:rPr kumimoji="1" lang="en-US" altLang="ja-JP" sz="2000" dirty="0">
                <a:solidFill>
                  <a:srgbClr val="FF0000"/>
                </a:solidFill>
              </a:rPr>
              <a:t>Reacceleration</a:t>
            </a:r>
            <a:endParaRPr kumimoji="1" lang="ja-JP" altLang="en-US" sz="2000">
              <a:solidFill>
                <a:srgbClr val="FF0000"/>
              </a:solidFill>
            </a:endParaRPr>
          </a:p>
        </p:txBody>
      </p:sp>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xmlns="" id="{4279CAB4-097C-A448-97B7-EDB7A36A5C7E}"/>
                  </a:ext>
                </a:extLst>
              </p:cNvPr>
              <p:cNvSpPr txBox="1"/>
              <p:nvPr/>
            </p:nvSpPr>
            <p:spPr>
              <a:xfrm>
                <a:off x="5797984" y="5343839"/>
                <a:ext cx="6261205" cy="923330"/>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m:rPr>
                        <m:sty m:val="p"/>
                      </m:rPr>
                      <a:rPr kumimoji="1" lang="el-GR" altLang="ja-JP" i="1" smtClean="0">
                        <a:latin typeface="Cambria Math" panose="02040503050406030204" pitchFamily="18" charset="0"/>
                        <a:ea typeface="Cambria Math" panose="02040503050406030204" pitchFamily="18" charset="0"/>
                      </a:rPr>
                      <m:t>Δ</m:t>
                    </m:r>
                    <m:r>
                      <a:rPr kumimoji="1" lang="en-US" altLang="ja-JP" b="0" i="1" smtClean="0">
                        <a:latin typeface="Cambria Math" panose="02040503050406030204" pitchFamily="18" charset="0"/>
                        <a:ea typeface="Cambria Math" panose="02040503050406030204" pitchFamily="18" charset="0"/>
                      </a:rPr>
                      <m:t>𝑇</m:t>
                    </m:r>
                  </m:oMath>
                </a14:m>
                <a:r>
                  <a:rPr kumimoji="1" lang="ja-JP" altLang="en-US">
                    <a:latin typeface="Hiragino Mincho Pro W3" panose="02020300000000000000" pitchFamily="18" charset="-128"/>
                    <a:ea typeface="Hiragino Mincho Pro W3" panose="02020300000000000000" pitchFamily="18" charset="-128"/>
                  </a:rPr>
                  <a:t>の間は再加速なしで粒子が溜まってゆく</a:t>
                </a:r>
                <a:endParaRPr kumimoji="1" lang="en-US" altLang="ja-JP" dirty="0">
                  <a:latin typeface="Hiragino Mincho Pro W3" panose="02020300000000000000" pitchFamily="18" charset="-128"/>
                  <a:ea typeface="Hiragino Mincho Pro W3" panose="02020300000000000000" pitchFamily="18" charset="-128"/>
                </a:endParaRPr>
              </a:p>
              <a:p>
                <a:pPr marL="285750" indent="-285750">
                  <a:buFont typeface="Arial" panose="020B0604020202020204" pitchFamily="34" charset="0"/>
                  <a:buChar char="•"/>
                </a:pPr>
                <a:r>
                  <a:rPr kumimoji="1" lang="ja-JP" altLang="en-US">
                    <a:latin typeface="Hiragino Mincho Pro W3" panose="02020300000000000000" pitchFamily="18" charset="-128"/>
                    <a:ea typeface="Hiragino Mincho Pro W3" panose="02020300000000000000" pitchFamily="18" charset="-128"/>
                  </a:rPr>
                  <a:t>衝突を機に再加速が</a:t>
                </a:r>
                <a:r>
                  <a:rPr kumimoji="1" lang="en-US" altLang="ja-JP" dirty="0">
                    <a:latin typeface="Hiragino Mincho Pro W3" panose="02020300000000000000" pitchFamily="18" charset="-128"/>
                    <a:ea typeface="Hiragino Mincho Pro W3" panose="02020300000000000000" pitchFamily="18" charset="-128"/>
                  </a:rPr>
                  <a:t>on</a:t>
                </a:r>
                <a:r>
                  <a:rPr kumimoji="1" lang="ja-JP" altLang="en-US">
                    <a:latin typeface="Hiragino Mincho Pro W3" panose="02020300000000000000" pitchFamily="18" charset="-128"/>
                    <a:ea typeface="Hiragino Mincho Pro W3" panose="02020300000000000000" pitchFamily="18" charset="-128"/>
                  </a:rPr>
                  <a:t>になる</a:t>
                </a:r>
                <a:endParaRPr kumimoji="1" lang="en-US" altLang="ja-JP" dirty="0">
                  <a:latin typeface="Hiragino Mincho Pro W3" panose="02020300000000000000" pitchFamily="18" charset="-128"/>
                  <a:ea typeface="Hiragino Mincho Pro W3" panose="02020300000000000000" pitchFamily="18" charset="-128"/>
                </a:endParaRPr>
              </a:p>
              <a:p>
                <a:pPr marL="285750" indent="-285750">
                  <a:buFont typeface="Arial" panose="020B0604020202020204" pitchFamily="34" charset="0"/>
                  <a:buChar char="•"/>
                </a:pPr>
                <a:r>
                  <a:rPr kumimoji="1" lang="ja-JP" altLang="en-US">
                    <a:latin typeface="Hiragino Mincho Pro W3" panose="02020300000000000000" pitchFamily="18" charset="-128"/>
                    <a:ea typeface="Hiragino Mincho Pro W3" panose="02020300000000000000" pitchFamily="18" charset="-128"/>
                  </a:rPr>
                  <a:t>再加速</a:t>
                </a:r>
                <a:r>
                  <a:rPr kumimoji="1" lang="en-US" altLang="ja-JP" dirty="0">
                    <a:latin typeface="Hiragino Mincho Pro W3" panose="02020300000000000000" pitchFamily="18" charset="-128"/>
                    <a:ea typeface="Hiragino Mincho Pro W3" panose="02020300000000000000" pitchFamily="18" charset="-128"/>
                  </a:rPr>
                  <a:t>on</a:t>
                </a:r>
                <a:r>
                  <a:rPr kumimoji="1" lang="ja-JP" altLang="en-US">
                    <a:latin typeface="Hiragino Mincho Pro W3" panose="02020300000000000000" pitchFamily="18" charset="-128"/>
                    <a:ea typeface="Hiragino Mincho Pro W3" panose="02020300000000000000" pitchFamily="18" charset="-128"/>
                  </a:rPr>
                  <a:t>になってから</a:t>
                </a:r>
                <a14:m>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𝑇</m:t>
                        </m:r>
                      </m:e>
                      <m:sub>
                        <m:r>
                          <a:rPr kumimoji="1" lang="en-US" altLang="ja-JP" b="0" i="1" smtClean="0">
                            <a:latin typeface="Cambria Math" panose="02040503050406030204" pitchFamily="18" charset="0"/>
                          </a:rPr>
                          <m:t>𝑅</m:t>
                        </m:r>
                      </m:sub>
                    </m:sSub>
                  </m:oMath>
                </a14:m>
                <a:r>
                  <a:rPr kumimoji="1" lang="ja-JP" altLang="en-US">
                    <a:latin typeface="Hiragino Mincho Pro W3" panose="02020300000000000000" pitchFamily="18" charset="-128"/>
                    <a:ea typeface="Hiragino Mincho Pro W3" panose="02020300000000000000" pitchFamily="18" charset="-128"/>
                  </a:rPr>
                  <a:t>経って現在のスペクトルになる</a:t>
                </a:r>
              </a:p>
            </p:txBody>
          </p:sp>
        </mc:Choice>
        <mc:Fallback xmlns="">
          <p:sp>
            <p:nvSpPr>
              <p:cNvPr id="16" name="テキスト ボックス 15">
                <a:extLst>
                  <a:ext uri="{FF2B5EF4-FFF2-40B4-BE49-F238E27FC236}">
                    <a16:creationId xmlns:a16="http://schemas.microsoft.com/office/drawing/2014/main" id="{4279CAB4-097C-A448-97B7-EDB7A36A5C7E}"/>
                  </a:ext>
                </a:extLst>
              </p:cNvPr>
              <p:cNvSpPr txBox="1">
                <a:spLocks noRot="1" noChangeAspect="1" noMove="1" noResize="1" noEditPoints="1" noAdjustHandles="1" noChangeArrowheads="1" noChangeShapeType="1" noTextEdit="1"/>
              </p:cNvSpPr>
              <p:nvPr/>
            </p:nvSpPr>
            <p:spPr>
              <a:xfrm>
                <a:off x="5797984" y="5343839"/>
                <a:ext cx="6261205" cy="923330"/>
              </a:xfrm>
              <a:prstGeom prst="rect">
                <a:avLst/>
              </a:prstGeom>
              <a:blipFill>
                <a:blip r:embed="rId4"/>
                <a:stretch>
                  <a:fillRect l="-607" t="-2740" r="-202" b="-821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xmlns="" id="{0E0992F6-2CF6-3C4E-9A13-07099464C12E}"/>
                  </a:ext>
                </a:extLst>
              </p:cNvPr>
              <p:cNvSpPr txBox="1"/>
              <p:nvPr/>
            </p:nvSpPr>
            <p:spPr>
              <a:xfrm>
                <a:off x="6053314" y="3297116"/>
                <a:ext cx="5374432" cy="8768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𝐷</m:t>
                          </m:r>
                        </m:e>
                        <m:sub>
                          <m:r>
                            <a:rPr kumimoji="1" lang="en-US" altLang="ja-JP" sz="2400" b="0" i="1" smtClean="0">
                              <a:latin typeface="Cambria Math" panose="02040503050406030204" pitchFamily="18" charset="0"/>
                            </a:rPr>
                            <m:t>𝑝𝑝</m:t>
                          </m:r>
                        </m:sub>
                      </m:sSub>
                      <m:r>
                        <a:rPr kumimoji="1" lang="en-US" altLang="ja-JP" sz="2400" i="1" smtClean="0">
                          <a:latin typeface="Cambria Math" panose="02040503050406030204" pitchFamily="18" charset="0"/>
                          <a:ea typeface="Cambria Math" panose="02040503050406030204" pitchFamily="18" charset="0"/>
                        </a:rPr>
                        <m:t>∝</m:t>
                      </m:r>
                      <m:f>
                        <m:fPr>
                          <m:ctrlPr>
                            <a:rPr kumimoji="1" lang="en-US" altLang="ja-JP" sz="2400" i="1" smtClean="0">
                              <a:latin typeface="Cambria Math" panose="02040503050406030204" pitchFamily="18" charset="0"/>
                              <a:ea typeface="Cambria Math" panose="02040503050406030204" pitchFamily="18" charset="0"/>
                            </a:rPr>
                          </m:ctrlPr>
                        </m:fPr>
                        <m:num>
                          <m:sSup>
                            <m:sSupPr>
                              <m:ctrlPr>
                                <a:rPr kumimoji="1" lang="en-US" altLang="ja-JP" sz="2400" i="1" smtClean="0">
                                  <a:latin typeface="Cambria Math" panose="02040503050406030204" pitchFamily="18" charset="0"/>
                                  <a:ea typeface="Cambria Math" panose="02040503050406030204" pitchFamily="18" charset="0"/>
                                </a:rPr>
                              </m:ctrlPr>
                            </m:sSupPr>
                            <m:e>
                              <m:r>
                                <a:rPr kumimoji="1" lang="en-US" altLang="ja-JP" sz="2400" b="0" i="1" smtClean="0">
                                  <a:latin typeface="Cambria Math" panose="02040503050406030204" pitchFamily="18" charset="0"/>
                                  <a:ea typeface="Cambria Math" panose="02040503050406030204" pitchFamily="18" charset="0"/>
                                </a:rPr>
                                <m:t>𝑝</m:t>
                              </m:r>
                            </m:e>
                            <m:sup>
                              <m:r>
                                <a:rPr kumimoji="1" lang="en-US" altLang="ja-JP" sz="2400" b="0" i="1" smtClean="0">
                                  <a:latin typeface="Cambria Math" panose="02040503050406030204" pitchFamily="18" charset="0"/>
                                  <a:ea typeface="Cambria Math" panose="02040503050406030204" pitchFamily="18" charset="0"/>
                                </a:rPr>
                                <m:t>2</m:t>
                              </m:r>
                            </m:sup>
                          </m:sSup>
                        </m:num>
                        <m:den>
                          <m:r>
                            <a:rPr kumimoji="1" lang="en-US" altLang="ja-JP" sz="2400" b="0" i="1" smtClean="0">
                              <a:latin typeface="Cambria Math" panose="02040503050406030204" pitchFamily="18" charset="0"/>
                              <a:ea typeface="Cambria Math" panose="02040503050406030204" pitchFamily="18" charset="0"/>
                            </a:rPr>
                            <m:t>4</m:t>
                          </m:r>
                          <m:sSub>
                            <m:sSubPr>
                              <m:ctrlPr>
                                <a:rPr kumimoji="1" lang="en-US" altLang="ja-JP" sz="2400" b="0" i="1" smtClean="0">
                                  <a:latin typeface="Cambria Math" panose="02040503050406030204" pitchFamily="18" charset="0"/>
                                  <a:ea typeface="Cambria Math" panose="02040503050406030204" pitchFamily="18" charset="0"/>
                                </a:rPr>
                              </m:ctrlPr>
                            </m:sSubPr>
                            <m:e>
                              <m:r>
                                <a:rPr kumimoji="1" lang="en-US" altLang="ja-JP" sz="2400" b="0" i="1" smtClean="0">
                                  <a:latin typeface="Cambria Math" panose="02040503050406030204" pitchFamily="18" charset="0"/>
                                  <a:ea typeface="Cambria Math" panose="02040503050406030204" pitchFamily="18" charset="0"/>
                                </a:rPr>
                                <m:t>𝜏</m:t>
                              </m:r>
                            </m:e>
                            <m:sub>
                              <m:r>
                                <a:rPr kumimoji="1" lang="en-US" altLang="ja-JP" sz="2400" b="0" i="1" smtClean="0">
                                  <a:latin typeface="Cambria Math" panose="02040503050406030204" pitchFamily="18" charset="0"/>
                                  <a:ea typeface="Cambria Math" panose="02040503050406030204" pitchFamily="18" charset="0"/>
                                </a:rPr>
                                <m:t>𝑝𝑝</m:t>
                              </m:r>
                            </m:sub>
                          </m:sSub>
                        </m:den>
                      </m:f>
                      <m:r>
                        <a:rPr kumimoji="1" lang="en-US" altLang="ja-JP" sz="2400" b="0" i="0" smtClean="0">
                          <a:latin typeface="Cambria Math" panose="02040503050406030204" pitchFamily="18" charset="0"/>
                          <a:ea typeface="Cambria Math" panose="02040503050406030204" pitchFamily="18" charset="0"/>
                        </a:rPr>
                        <m:t>,  </m:t>
                      </m:r>
                      <m:sSub>
                        <m:sSubPr>
                          <m:ctrlPr>
                            <a:rPr kumimoji="1" lang="en-US" altLang="ja-JP" sz="2400" b="0" i="1" smtClean="0">
                              <a:latin typeface="Cambria Math" panose="02040503050406030204" pitchFamily="18" charset="0"/>
                              <a:ea typeface="Cambria Math" panose="02040503050406030204" pitchFamily="18" charset="0"/>
                            </a:rPr>
                          </m:ctrlPr>
                        </m:sSubPr>
                        <m:e>
                          <m:r>
                            <a:rPr kumimoji="1" lang="en-US" altLang="ja-JP" sz="2400" b="0" i="1" smtClean="0">
                              <a:latin typeface="Cambria Math" panose="02040503050406030204" pitchFamily="18" charset="0"/>
                              <a:ea typeface="Cambria Math" panose="02040503050406030204" pitchFamily="18" charset="0"/>
                            </a:rPr>
                            <m:t>𝜏</m:t>
                          </m:r>
                        </m:e>
                        <m:sub>
                          <m:r>
                            <a:rPr kumimoji="1" lang="en-US" altLang="ja-JP" sz="2400" b="0" i="1" smtClean="0">
                              <a:latin typeface="Cambria Math" panose="02040503050406030204" pitchFamily="18" charset="0"/>
                              <a:ea typeface="Cambria Math" panose="02040503050406030204" pitchFamily="18" charset="0"/>
                            </a:rPr>
                            <m:t>𝑝𝑝</m:t>
                          </m:r>
                        </m:sub>
                      </m:sSub>
                      <m:r>
                        <a:rPr kumimoji="1" lang="en-US" altLang="ja-JP" sz="2400" b="0" i="1" smtClean="0">
                          <a:latin typeface="Cambria Math" panose="02040503050406030204" pitchFamily="18" charset="0"/>
                          <a:ea typeface="Cambria Math" panose="02040503050406030204" pitchFamily="18" charset="0"/>
                        </a:rPr>
                        <m:t>~100</m:t>
                      </m:r>
                      <m:r>
                        <m:rPr>
                          <m:sty m:val="p"/>
                        </m:rPr>
                        <a:rPr kumimoji="1" lang="en-US" altLang="ja-JP" sz="2400" b="0" i="0" smtClean="0">
                          <a:latin typeface="Cambria Math" panose="02040503050406030204" pitchFamily="18" charset="0"/>
                          <a:ea typeface="Cambria Math" panose="02040503050406030204" pitchFamily="18" charset="0"/>
                        </a:rPr>
                        <m:t>Myr</m:t>
                      </m:r>
                    </m:oMath>
                  </m:oMathPara>
                </a14:m>
                <a:endParaRPr kumimoji="1" lang="ja-JP" altLang="en-US"/>
              </a:p>
            </p:txBody>
          </p:sp>
        </mc:Choice>
        <mc:Fallback xmlns="">
          <p:sp>
            <p:nvSpPr>
              <p:cNvPr id="17" name="テキスト ボックス 16">
                <a:extLst>
                  <a:ext uri="{FF2B5EF4-FFF2-40B4-BE49-F238E27FC236}">
                    <a16:creationId xmlns:a16="http://schemas.microsoft.com/office/drawing/2014/main" id="{0E0992F6-2CF6-3C4E-9A13-07099464C12E}"/>
                  </a:ext>
                </a:extLst>
              </p:cNvPr>
              <p:cNvSpPr txBox="1">
                <a:spLocks noRot="1" noChangeAspect="1" noMove="1" noResize="1" noEditPoints="1" noAdjustHandles="1" noChangeArrowheads="1" noChangeShapeType="1" noTextEdit="1"/>
              </p:cNvSpPr>
              <p:nvPr/>
            </p:nvSpPr>
            <p:spPr>
              <a:xfrm>
                <a:off x="6053314" y="3297116"/>
                <a:ext cx="5374432" cy="876843"/>
              </a:xfrm>
              <a:prstGeom prst="rect">
                <a:avLst/>
              </a:prstGeom>
              <a:blipFill>
                <a:blip r:embed="rId5"/>
                <a:stretch>
                  <a:fillRect b="-285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xmlns="" id="{83CE9AE7-CB9E-304E-A019-634D4080F560}"/>
                  </a:ext>
                </a:extLst>
              </p:cNvPr>
              <p:cNvSpPr txBox="1"/>
              <p:nvPr/>
            </p:nvSpPr>
            <p:spPr>
              <a:xfrm>
                <a:off x="6036036" y="4478266"/>
                <a:ext cx="5408987" cy="646331"/>
              </a:xfrm>
              <a:prstGeom prst="rect">
                <a:avLst/>
              </a:prstGeom>
              <a:solidFill>
                <a:schemeClr val="bg1"/>
              </a:solidFill>
              <a:ln w="28575">
                <a:solidFill>
                  <a:srgbClr val="00B0F0"/>
                </a:solidFill>
              </a:ln>
            </p:spPr>
            <p:txBody>
              <a:bodyPr wrap="square" rtlCol="0">
                <a:spAutoFit/>
              </a:bodyPr>
              <a:lstStyle/>
              <a:p>
                <a:r>
                  <a:rPr kumimoji="1" lang="ja-JP" altLang="en-US">
                    <a:latin typeface="Hiragino Mincho Pro W3" panose="02020300000000000000" pitchFamily="18" charset="-128"/>
                    <a:ea typeface="Hiragino Mincho Pro W3" panose="02020300000000000000" pitchFamily="18" charset="-128"/>
                  </a:rPr>
                  <a:t>パラメーター</a:t>
                </a:r>
                <a:r>
                  <a:rPr kumimoji="1" lang="en-US" altLang="ja-JP" dirty="0">
                    <a:latin typeface="Hiragino Mincho Pro W3" panose="02020300000000000000" pitchFamily="18" charset="-128"/>
                    <a:ea typeface="Hiragino Mincho Pro W3" panose="02020300000000000000" pitchFamily="18" charset="-128"/>
                  </a:rPr>
                  <a:t> :</a:t>
                </a:r>
              </a:p>
              <a:p>
                <a:r>
                  <a:rPr kumimoji="1" lang="ja-JP" altLang="en-US">
                    <a:latin typeface="Hiragino Mincho Pro W3" panose="02020300000000000000" pitchFamily="18" charset="-128"/>
                    <a:ea typeface="Hiragino Mincho Pro W3" panose="02020300000000000000" pitchFamily="18" charset="-128"/>
                  </a:rPr>
                  <a:t>磁場</a:t>
                </a:r>
                <a14:m>
                  <m:oMath xmlns:m="http://schemas.openxmlformats.org/officeDocument/2006/math">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𝐵</m:t>
                        </m:r>
                      </m:e>
                      <m:sub>
                        <m:r>
                          <a:rPr kumimoji="1" lang="en-US" altLang="ja-JP" b="0" i="1" smtClean="0">
                            <a:latin typeface="Cambria Math" panose="02040503050406030204" pitchFamily="18" charset="0"/>
                          </a:rPr>
                          <m:t>0</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𝜂</m:t>
                        </m:r>
                      </m:e>
                      <m:sub>
                        <m:r>
                          <a:rPr kumimoji="1" lang="en-US" altLang="ja-JP" b="0" i="1" smtClean="0">
                            <a:latin typeface="Cambria Math" panose="02040503050406030204" pitchFamily="18" charset="0"/>
                          </a:rPr>
                          <m:t>𝐵</m:t>
                        </m:r>
                      </m:sub>
                    </m:sSub>
                    <m:r>
                      <a:rPr kumimoji="1" lang="en-US" altLang="ja-JP" b="0" i="1" smtClean="0">
                        <a:latin typeface="Cambria Math" panose="02040503050406030204" pitchFamily="18" charset="0"/>
                      </a:rPr>
                      <m:t>)</m:t>
                    </m:r>
                  </m:oMath>
                </a14:m>
                <a:r>
                  <a:rPr kumimoji="1" lang="ja-JP" altLang="en-US" dirty="0">
                    <a:latin typeface="Hiragino Mincho Pro W3" panose="02020300000000000000" pitchFamily="18" charset="-128"/>
                    <a:ea typeface="Hiragino Mincho Pro W3" panose="02020300000000000000" pitchFamily="18" charset="-128"/>
                  </a:rPr>
                  <a:t>、</a:t>
                </a:r>
                <a:r>
                  <a:rPr kumimoji="1" lang="ja-JP" altLang="en-US">
                    <a:latin typeface="Hiragino Mincho Pro W3" panose="02020300000000000000" pitchFamily="18" charset="-128"/>
                    <a:ea typeface="Hiragino Mincho Pro W3" panose="02020300000000000000" pitchFamily="18" charset="-128"/>
                  </a:rPr>
                  <a:t>注入時間</a:t>
                </a:r>
                <a14:m>
                  <m:oMath xmlns:m="http://schemas.openxmlformats.org/officeDocument/2006/math">
                    <m:r>
                      <m:rPr>
                        <m:sty m:val="p"/>
                      </m:rPr>
                      <a:rPr kumimoji="1" lang="el-GR" altLang="ja-JP" i="1">
                        <a:latin typeface="Cambria Math" panose="02040503050406030204" pitchFamily="18" charset="0"/>
                        <a:ea typeface="Cambria Math" panose="02040503050406030204" pitchFamily="18" charset="0"/>
                      </a:rPr>
                      <m:t>Δ</m:t>
                    </m:r>
                    <m:r>
                      <a:rPr kumimoji="1" lang="en-US" altLang="ja-JP" i="1">
                        <a:latin typeface="Cambria Math" panose="02040503050406030204" pitchFamily="18" charset="0"/>
                        <a:ea typeface="Cambria Math" panose="02040503050406030204" pitchFamily="18" charset="0"/>
                      </a:rPr>
                      <m:t>𝑇</m:t>
                    </m:r>
                    <m:r>
                      <a:rPr kumimoji="1" lang="en-US" altLang="ja-JP" i="1">
                        <a:latin typeface="Cambria Math" panose="02040503050406030204" pitchFamily="18" charset="0"/>
                        <a:ea typeface="Cambria Math" panose="02040503050406030204" pitchFamily="18" charset="0"/>
                      </a:rPr>
                      <m:t> </m:t>
                    </m:r>
                  </m:oMath>
                </a14:m>
                <a:r>
                  <a:rPr kumimoji="1" lang="ja-JP" altLang="en-US">
                    <a:latin typeface="Hiragino Mincho Pro W3" panose="02020300000000000000" pitchFamily="18" charset="-128"/>
                    <a:ea typeface="Hiragino Mincho Pro W3" panose="02020300000000000000" pitchFamily="18" charset="-128"/>
                  </a:rPr>
                  <a:t>、加速時間</a:t>
                </a:r>
                <a14:m>
                  <m:oMath xmlns:m="http://schemas.openxmlformats.org/officeDocument/2006/math">
                    <m:sSub>
                      <m:sSubPr>
                        <m:ctrlPr>
                          <a:rPr kumimoji="1" lang="en-US" altLang="ja-JP" i="1" smtClean="0">
                            <a:latin typeface="Cambria Math" panose="02040503050406030204" pitchFamily="18" charset="0"/>
                          </a:rPr>
                        </m:ctrlPr>
                      </m:sSubPr>
                      <m:e>
                        <m:r>
                          <a:rPr kumimoji="1" lang="en-US" altLang="ja-JP" i="1">
                            <a:latin typeface="Cambria Math" panose="02040503050406030204" pitchFamily="18" charset="0"/>
                          </a:rPr>
                          <m:t>𝑇</m:t>
                        </m:r>
                      </m:e>
                      <m:sub>
                        <m:r>
                          <a:rPr kumimoji="1" lang="en-US" altLang="ja-JP" i="1">
                            <a:latin typeface="Cambria Math" panose="02040503050406030204" pitchFamily="18" charset="0"/>
                          </a:rPr>
                          <m:t>𝑅</m:t>
                        </m:r>
                      </m:sub>
                    </m:sSub>
                  </m:oMath>
                </a14:m>
                <a:endParaRPr kumimoji="1" lang="en-US" altLang="ja-JP" dirty="0">
                  <a:latin typeface="Hiragino Mincho Pro W3" panose="02020300000000000000" pitchFamily="18" charset="-128"/>
                  <a:ea typeface="Hiragino Mincho Pro W3" panose="02020300000000000000" pitchFamily="18" charset="-128"/>
                </a:endParaRPr>
              </a:p>
            </p:txBody>
          </p:sp>
        </mc:Choice>
        <mc:Fallback xmlns="">
          <p:sp>
            <p:nvSpPr>
              <p:cNvPr id="18" name="テキスト ボックス 17">
                <a:extLst>
                  <a:ext uri="{FF2B5EF4-FFF2-40B4-BE49-F238E27FC236}">
                    <a16:creationId xmlns:a16="http://schemas.microsoft.com/office/drawing/2014/main" id="{83CE9AE7-CB9E-304E-A019-634D4080F560}"/>
                  </a:ext>
                </a:extLst>
              </p:cNvPr>
              <p:cNvSpPr txBox="1">
                <a:spLocks noRot="1" noChangeAspect="1" noMove="1" noResize="1" noEditPoints="1" noAdjustHandles="1" noChangeArrowheads="1" noChangeShapeType="1" noTextEdit="1"/>
              </p:cNvSpPr>
              <p:nvPr/>
            </p:nvSpPr>
            <p:spPr>
              <a:xfrm>
                <a:off x="6036036" y="4478266"/>
                <a:ext cx="5408987" cy="646331"/>
              </a:xfrm>
              <a:prstGeom prst="rect">
                <a:avLst/>
              </a:prstGeom>
              <a:blipFill>
                <a:blip r:embed="rId6"/>
                <a:stretch>
                  <a:fillRect l="-466" t="-1852" b="-7407"/>
                </a:stretch>
              </a:blipFill>
              <a:ln w="28575">
                <a:solidFill>
                  <a:srgbClr val="00B0F0"/>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正方形/長方形 18">
                <a:extLst>
                  <a:ext uri="{FF2B5EF4-FFF2-40B4-BE49-F238E27FC236}">
                    <a16:creationId xmlns:a16="http://schemas.microsoft.com/office/drawing/2014/main" xmlns="" id="{822C8182-635B-CD4C-B09F-7D278A995A04}"/>
                  </a:ext>
                </a:extLst>
              </p:cNvPr>
              <p:cNvSpPr/>
              <p:nvPr/>
            </p:nvSpPr>
            <p:spPr>
              <a:xfrm>
                <a:off x="6462145" y="6267169"/>
                <a:ext cx="4965601" cy="390748"/>
              </a:xfrm>
              <a:prstGeom prst="rect">
                <a:avLst/>
              </a:prstGeom>
            </p:spPr>
            <p:txBody>
              <a:bodyPr wrap="square">
                <a:spAutoFit/>
              </a:bodyPr>
              <a:lstStyle/>
              <a:p>
                <a:r>
                  <a:rPr kumimoji="1" lang="en-US" altLang="ja-JP" dirty="0">
                    <a:ea typeface="Cambria Math" panose="02040503050406030204" pitchFamily="18" charset="0"/>
                  </a:rPr>
                  <a:t>(</a:t>
                </a:r>
                <a14:m>
                  <m:oMath xmlns:m="http://schemas.openxmlformats.org/officeDocument/2006/math">
                    <m:r>
                      <m:rPr>
                        <m:sty m:val="p"/>
                      </m:rPr>
                      <a:rPr kumimoji="1" lang="el-GR" altLang="ja-JP" i="1" smtClean="0">
                        <a:latin typeface="Cambria Math" panose="02040503050406030204" pitchFamily="18" charset="0"/>
                        <a:ea typeface="Cambria Math" panose="02040503050406030204" pitchFamily="18" charset="0"/>
                      </a:rPr>
                      <m:t>Δ</m:t>
                    </m:r>
                    <m:r>
                      <a:rPr kumimoji="1" lang="en-US" altLang="ja-JP" i="1">
                        <a:latin typeface="Cambria Math" panose="02040503050406030204" pitchFamily="18" charset="0"/>
                        <a:ea typeface="Cambria Math" panose="02040503050406030204" pitchFamily="18" charset="0"/>
                      </a:rPr>
                      <m:t>𝑇</m:t>
                    </m:r>
                    <m:r>
                      <a:rPr kumimoji="1" lang="en-US" altLang="ja-JP" b="0" i="1" smtClean="0">
                        <a:latin typeface="Cambria Math" panose="02040503050406030204" pitchFamily="18" charset="0"/>
                        <a:ea typeface="Cambria Math" panose="02040503050406030204" pitchFamily="18" charset="0"/>
                      </a:rPr>
                      <m:t>~2 </m:t>
                    </m:r>
                    <m:r>
                      <m:rPr>
                        <m:sty m:val="p"/>
                      </m:rPr>
                      <a:rPr kumimoji="1" lang="en-US" altLang="ja-JP" b="0" i="0" smtClean="0">
                        <a:latin typeface="Cambria Math" panose="02040503050406030204" pitchFamily="18" charset="0"/>
                        <a:ea typeface="Cambria Math" panose="02040503050406030204" pitchFamily="18" charset="0"/>
                      </a:rPr>
                      <m:t>Gyr</m:t>
                    </m:r>
                    <m:r>
                      <a:rPr kumimoji="1" lang="en-US" altLang="ja-JP" i="1">
                        <a:latin typeface="Cambria Math" panose="02040503050406030204" pitchFamily="18" charset="0"/>
                        <a:ea typeface="Cambria Math" panose="02040503050406030204" pitchFamily="18" charset="0"/>
                      </a:rPr>
                      <m:t> </m:t>
                    </m:r>
                    <m:r>
                      <a:rPr kumimoji="1" lang="en-US" altLang="ja-JP" b="0" i="1" smtClean="0">
                        <a:latin typeface="Cambria Math" panose="02040503050406030204" pitchFamily="18" charset="0"/>
                        <a:ea typeface="Cambria Math" panose="02040503050406030204" pitchFamily="18" charset="0"/>
                      </a:rPr>
                      <m:t>,</m:t>
                    </m:r>
                    <m:sSub>
                      <m:sSubPr>
                        <m:ctrlPr>
                          <a:rPr kumimoji="1" lang="en-US" altLang="ja-JP" i="1">
                            <a:latin typeface="Cambria Math" panose="02040503050406030204" pitchFamily="18" charset="0"/>
                          </a:rPr>
                        </m:ctrlPr>
                      </m:sSubPr>
                      <m:e>
                        <m:r>
                          <a:rPr kumimoji="1" lang="en-US" altLang="ja-JP" i="1">
                            <a:latin typeface="Cambria Math" panose="02040503050406030204" pitchFamily="18" charset="0"/>
                          </a:rPr>
                          <m:t>𝑇</m:t>
                        </m:r>
                      </m:e>
                      <m:sub>
                        <m:r>
                          <a:rPr kumimoji="1" lang="en-US" altLang="ja-JP" i="1">
                            <a:latin typeface="Cambria Math" panose="02040503050406030204" pitchFamily="18" charset="0"/>
                          </a:rPr>
                          <m:t>𝑅</m:t>
                        </m:r>
                      </m:sub>
                    </m:sSub>
                    <m:r>
                      <a:rPr kumimoji="1" lang="en-US" altLang="ja-JP" b="0" i="1" smtClean="0">
                        <a:latin typeface="Cambria Math" panose="02040503050406030204" pitchFamily="18" charset="0"/>
                      </a:rPr>
                      <m:t>=720 </m:t>
                    </m:r>
                    <m:r>
                      <m:rPr>
                        <m:sty m:val="p"/>
                      </m:rPr>
                      <a:rPr kumimoji="1" lang="en-US" altLang="ja-JP" b="0" i="0" smtClean="0">
                        <a:latin typeface="Cambria Math" panose="02040503050406030204" pitchFamily="18" charset="0"/>
                      </a:rPr>
                      <m:t>Myr</m:t>
                    </m:r>
                    <m:r>
                      <a:rPr kumimoji="1" lang="en-US" altLang="ja-JP" b="0" i="1" smtClean="0">
                        <a:latin typeface="Cambria Math" panose="02040503050406030204" pitchFamily="18" charset="0"/>
                      </a:rPr>
                      <m:t>, </m:t>
                    </m:r>
                    <m:sSub>
                      <m:sSubPr>
                        <m:ctrlPr>
                          <a:rPr kumimoji="1" lang="en-US" altLang="ja-JP" i="1">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   </m:t>
                        </m:r>
                        <m:r>
                          <a:rPr kumimoji="1" lang="en-US" altLang="ja-JP" i="1">
                            <a:latin typeface="Cambria Math" panose="02040503050406030204" pitchFamily="18" charset="0"/>
                            <a:ea typeface="Cambria Math" panose="02040503050406030204" pitchFamily="18" charset="0"/>
                          </a:rPr>
                          <m:t>𝜏</m:t>
                        </m:r>
                      </m:e>
                      <m:sub>
                        <m:r>
                          <a:rPr kumimoji="1" lang="en-US" altLang="ja-JP" i="1">
                            <a:latin typeface="Cambria Math" panose="02040503050406030204" pitchFamily="18" charset="0"/>
                            <a:ea typeface="Cambria Math" panose="02040503050406030204" pitchFamily="18" charset="0"/>
                          </a:rPr>
                          <m:t>𝑝𝑝</m:t>
                        </m:r>
                      </m:sub>
                    </m:sSub>
                    <m:r>
                      <a:rPr kumimoji="1" lang="en-US" altLang="ja-JP" b="0" i="1" smtClean="0">
                        <a:latin typeface="Cambria Math" panose="02040503050406030204" pitchFamily="18" charset="0"/>
                        <a:ea typeface="Cambria Math" panose="02040503050406030204" pitchFamily="18" charset="0"/>
                      </a:rPr>
                      <m:t>=26</m:t>
                    </m:r>
                    <m:r>
                      <a:rPr kumimoji="1" lang="en-US" altLang="ja-JP" i="1">
                        <a:latin typeface="Cambria Math" panose="02040503050406030204" pitchFamily="18" charset="0"/>
                        <a:ea typeface="Cambria Math" panose="02040503050406030204" pitchFamily="18" charset="0"/>
                      </a:rPr>
                      <m:t>0</m:t>
                    </m:r>
                    <m:r>
                      <m:rPr>
                        <m:sty m:val="p"/>
                      </m:rPr>
                      <a:rPr kumimoji="1" lang="en-US" altLang="ja-JP">
                        <a:latin typeface="Cambria Math" panose="02040503050406030204" pitchFamily="18" charset="0"/>
                        <a:ea typeface="Cambria Math" panose="02040503050406030204" pitchFamily="18" charset="0"/>
                      </a:rPr>
                      <m:t>Myr</m:t>
                    </m:r>
                  </m:oMath>
                </a14:m>
                <a:r>
                  <a:rPr lang="en-US" altLang="ja-JP" dirty="0"/>
                  <a:t>)</a:t>
                </a:r>
                <a:endParaRPr lang="ja-JP" altLang="en-US"/>
              </a:p>
            </p:txBody>
          </p:sp>
        </mc:Choice>
        <mc:Fallback xmlns="">
          <p:sp>
            <p:nvSpPr>
              <p:cNvPr id="19" name="正方形/長方形 18">
                <a:extLst>
                  <a:ext uri="{FF2B5EF4-FFF2-40B4-BE49-F238E27FC236}">
                    <a16:creationId xmlns:a16="http://schemas.microsoft.com/office/drawing/2014/main" id="{822C8182-635B-CD4C-B09F-7D278A995A04}"/>
                  </a:ext>
                </a:extLst>
              </p:cNvPr>
              <p:cNvSpPr>
                <a:spLocks noRot="1" noChangeAspect="1" noMove="1" noResize="1" noEditPoints="1" noAdjustHandles="1" noChangeArrowheads="1" noChangeShapeType="1" noTextEdit="1"/>
              </p:cNvSpPr>
              <p:nvPr/>
            </p:nvSpPr>
            <p:spPr>
              <a:xfrm>
                <a:off x="6462145" y="6267169"/>
                <a:ext cx="4965601" cy="390748"/>
              </a:xfrm>
              <a:prstGeom prst="rect">
                <a:avLst/>
              </a:prstGeom>
              <a:blipFill>
                <a:blip r:embed="rId7"/>
                <a:stretch>
                  <a:fillRect l="-1020" t="-3125" b="-15625"/>
                </a:stretch>
              </a:blipFill>
            </p:spPr>
            <p:txBody>
              <a:bodyPr/>
              <a:lstStyle/>
              <a:p>
                <a:r>
                  <a:rPr lang="ja-JP" altLang="en-US">
                    <a:noFill/>
                  </a:rPr>
                  <a:t> </a:t>
                </a:r>
              </a:p>
            </p:txBody>
          </p:sp>
        </mc:Fallback>
      </mc:AlternateContent>
      <p:sp>
        <p:nvSpPr>
          <p:cNvPr id="20" name="テキスト ボックス 19">
            <a:extLst>
              <a:ext uri="{FF2B5EF4-FFF2-40B4-BE49-F238E27FC236}">
                <a16:creationId xmlns:a16="http://schemas.microsoft.com/office/drawing/2014/main" xmlns="" id="{E3B1A07B-FFFF-8043-A7C8-B3B73F987950}"/>
              </a:ext>
            </a:extLst>
          </p:cNvPr>
          <p:cNvSpPr txBox="1"/>
          <p:nvPr/>
        </p:nvSpPr>
        <p:spPr>
          <a:xfrm>
            <a:off x="11196682" y="346990"/>
            <a:ext cx="749895" cy="369332"/>
          </a:xfrm>
          <a:prstGeom prst="rect">
            <a:avLst/>
          </a:prstGeom>
          <a:noFill/>
        </p:spPr>
        <p:txBody>
          <a:bodyPr wrap="square" rtlCol="0">
            <a:spAutoFit/>
          </a:bodyPr>
          <a:lstStyle/>
          <a:p>
            <a:r>
              <a:rPr kumimoji="1" lang="en-US" altLang="ja-JP" dirty="0"/>
              <a:t>24/33</a:t>
            </a:r>
            <a:endParaRPr kumimoji="1" lang="ja-JP" altLang="en-US"/>
          </a:p>
        </p:txBody>
      </p:sp>
    </p:spTree>
    <p:extLst>
      <p:ext uri="{BB962C8B-B14F-4D97-AF65-F5344CB8AC3E}">
        <p14:creationId xmlns:p14="http://schemas.microsoft.com/office/powerpoint/2010/main" val="2625390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xmlns="" id="{61B2F154-A5E8-2F45-9F1F-D67B0B54A3A8}"/>
              </a:ext>
            </a:extLst>
          </p:cNvPr>
          <p:cNvSpPr>
            <a:spLocks noGrp="1"/>
          </p:cNvSpPr>
          <p:nvPr>
            <p:ph idx="1"/>
          </p:nvPr>
        </p:nvSpPr>
        <p:spPr>
          <a:xfrm>
            <a:off x="806097" y="1088947"/>
            <a:ext cx="10938599" cy="805800"/>
          </a:xfrm>
        </p:spPr>
        <p:txBody>
          <a:bodyPr/>
          <a:lstStyle/>
          <a:p>
            <a:pPr marL="0" indent="0">
              <a:buNone/>
            </a:pPr>
            <a:r>
              <a:rPr kumimoji="1" lang="ja-JP" altLang="en-US"/>
              <a:t> </a:t>
            </a:r>
            <a:r>
              <a:rPr kumimoji="1" lang="en-US" altLang="ja-JP" u="sng" dirty="0">
                <a:latin typeface="Hiragino Mincho Pro W3" panose="02020300000000000000" pitchFamily="18" charset="-128"/>
                <a:ea typeface="Hiragino Mincho Pro W3" panose="02020300000000000000" pitchFamily="18" charset="-128"/>
              </a:rPr>
              <a:t>“Hadronic+</a:t>
            </a:r>
            <a:r>
              <a:rPr kumimoji="1" lang="ja-JP" altLang="en-US" u="sng">
                <a:latin typeface="Hiragino Mincho Pro W3" panose="02020300000000000000" pitchFamily="18" charset="-128"/>
                <a:ea typeface="Hiragino Mincho Pro W3" panose="02020300000000000000" pitchFamily="18" charset="-128"/>
              </a:rPr>
              <a:t>再加速</a:t>
            </a:r>
            <a:r>
              <a:rPr kumimoji="1" lang="en-US" altLang="ja-JP" u="sng" dirty="0">
                <a:latin typeface="Hiragino Mincho Pro W3" panose="02020300000000000000" pitchFamily="18" charset="-128"/>
                <a:ea typeface="Hiragino Mincho Pro W3" panose="02020300000000000000" pitchFamily="18" charset="-128"/>
              </a:rPr>
              <a:t>”</a:t>
            </a:r>
            <a:r>
              <a:rPr kumimoji="1" lang="ja-JP" altLang="en-US" u="sng">
                <a:latin typeface="Hiragino Mincho Pro W3" panose="02020300000000000000" pitchFamily="18" charset="-128"/>
                <a:ea typeface="Hiragino Mincho Pro W3" panose="02020300000000000000" pitchFamily="18" charset="-128"/>
              </a:rPr>
              <a:t>によってガンマ</a:t>
            </a:r>
            <a:r>
              <a:rPr kumimoji="1" lang="en-US" altLang="ja-JP" u="sng" dirty="0">
                <a:latin typeface="Hiragino Mincho Pro W3" panose="02020300000000000000" pitchFamily="18" charset="-128"/>
                <a:ea typeface="Hiragino Mincho Pro W3" panose="02020300000000000000" pitchFamily="18" charset="-128"/>
              </a:rPr>
              <a:t>upper limit</a:t>
            </a:r>
            <a:r>
              <a:rPr kumimoji="1" lang="ja-JP" altLang="en-US" u="sng">
                <a:latin typeface="Hiragino Mincho Pro W3" panose="02020300000000000000" pitchFamily="18" charset="-128"/>
                <a:ea typeface="Hiragino Mincho Pro W3" panose="02020300000000000000" pitchFamily="18" charset="-128"/>
              </a:rPr>
              <a:t>に矛盾せず電波スペクトルを説明することに成功</a:t>
            </a:r>
            <a:endParaRPr kumimoji="1" lang="en-US" altLang="ja-JP" u="sng" dirty="0">
              <a:latin typeface="Hiragino Mincho Pro W3" panose="02020300000000000000" pitchFamily="18" charset="-128"/>
              <a:ea typeface="Hiragino Mincho Pro W3" panose="02020300000000000000" pitchFamily="18" charset="-128"/>
            </a:endParaRPr>
          </a:p>
          <a:p>
            <a:pPr marL="0" indent="0">
              <a:buNone/>
            </a:pPr>
            <a:r>
              <a:rPr kumimoji="1" lang="ja-JP" altLang="en-US">
                <a:latin typeface="Hiragino Mincho Pro W3" panose="02020300000000000000" pitchFamily="18" charset="-128"/>
                <a:ea typeface="Hiragino Mincho Pro W3" panose="02020300000000000000" pitchFamily="18" charset="-128"/>
              </a:rPr>
              <a:t>しかし、不可解な点</a:t>
            </a:r>
            <a:r>
              <a:rPr kumimoji="1" lang="en-US" altLang="ja-JP" dirty="0">
                <a:latin typeface="Hiragino Mincho Pro W3" panose="02020300000000000000" pitchFamily="18" charset="-128"/>
                <a:ea typeface="Hiragino Mincho Pro W3" panose="02020300000000000000" pitchFamily="18" charset="-128"/>
              </a:rPr>
              <a:t> … </a:t>
            </a:r>
            <a:r>
              <a:rPr kumimoji="1" lang="ja-JP" altLang="en-US" u="sng">
                <a:solidFill>
                  <a:schemeClr val="accent2">
                    <a:lumMod val="75000"/>
                  </a:schemeClr>
                </a:solidFill>
                <a:latin typeface="Hiragino Mincho Pro W3" panose="02020300000000000000" pitchFamily="18" charset="-128"/>
                <a:ea typeface="Hiragino Mincho Pro W3" panose="02020300000000000000" pitchFamily="18" charset="-128"/>
              </a:rPr>
              <a:t>電波の</a:t>
            </a:r>
            <a:r>
              <a:rPr kumimoji="1" lang="en-US" altLang="ja-JP" u="sng" dirty="0">
                <a:solidFill>
                  <a:schemeClr val="accent2">
                    <a:lumMod val="75000"/>
                  </a:schemeClr>
                </a:solidFill>
                <a:latin typeface="Hiragino Mincho Pro W3" panose="02020300000000000000" pitchFamily="18" charset="-128"/>
                <a:ea typeface="Hiragino Mincho Pro W3" panose="02020300000000000000" pitchFamily="18" charset="-128"/>
              </a:rPr>
              <a:t>radial profile</a:t>
            </a:r>
            <a:endParaRPr kumimoji="1" lang="ja-JP" altLang="en-US" u="sng">
              <a:solidFill>
                <a:schemeClr val="accent2">
                  <a:lumMod val="75000"/>
                </a:schemeClr>
              </a:solidFill>
              <a:latin typeface="Hiragino Mincho Pro W3" panose="02020300000000000000" pitchFamily="18" charset="-128"/>
              <a:ea typeface="Hiragino Mincho Pro W3" panose="02020300000000000000" pitchFamily="18" charset="-128"/>
            </a:endParaRPr>
          </a:p>
        </p:txBody>
      </p:sp>
      <p:sp>
        <p:nvSpPr>
          <p:cNvPr id="4" name="タイトル 1">
            <a:extLst>
              <a:ext uri="{FF2B5EF4-FFF2-40B4-BE49-F238E27FC236}">
                <a16:creationId xmlns:a16="http://schemas.microsoft.com/office/drawing/2014/main" xmlns="" id="{4DAD601D-FE64-464E-AB10-9A6388284FB1}"/>
              </a:ext>
            </a:extLst>
          </p:cNvPr>
          <p:cNvSpPr txBox="1">
            <a:spLocks/>
          </p:cNvSpPr>
          <p:nvPr/>
        </p:nvSpPr>
        <p:spPr>
          <a:xfrm>
            <a:off x="1130269" y="112337"/>
            <a:ext cx="9603275" cy="805801"/>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kumimoji="1" sz="2800" kern="1200" cap="all" spc="200" baseline="0">
                <a:solidFill>
                  <a:schemeClr val="tx1">
                    <a:lumMod val="85000"/>
                    <a:lumOff val="15000"/>
                  </a:schemeClr>
                </a:solidFill>
                <a:latin typeface="+mj-lt"/>
                <a:ea typeface="+mj-ea"/>
                <a:cs typeface="+mj-cs"/>
              </a:defRPr>
            </a:lvl1pPr>
          </a:lstStyle>
          <a:p>
            <a:r>
              <a:rPr lang="en-US" altLang="ja-JP" dirty="0"/>
              <a:t>Hadronic</a:t>
            </a:r>
            <a:r>
              <a:rPr lang="ja-JP" altLang="en-US"/>
              <a:t>＋再加速</a:t>
            </a:r>
            <a:r>
              <a:rPr lang="en-US" altLang="ja-JP" dirty="0"/>
              <a:t> (Coma)</a:t>
            </a:r>
            <a:endParaRPr lang="ja-JP" altLang="en-US"/>
          </a:p>
        </p:txBody>
      </p:sp>
      <p:sp>
        <p:nvSpPr>
          <p:cNvPr id="7" name="角丸四角形 6">
            <a:extLst>
              <a:ext uri="{FF2B5EF4-FFF2-40B4-BE49-F238E27FC236}">
                <a16:creationId xmlns:a16="http://schemas.microsoft.com/office/drawing/2014/main" xmlns="" id="{A56A79F1-A1AA-9944-A76C-BB28187AA99D}"/>
              </a:ext>
            </a:extLst>
          </p:cNvPr>
          <p:cNvSpPr/>
          <p:nvPr/>
        </p:nvSpPr>
        <p:spPr>
          <a:xfrm>
            <a:off x="1728683" y="5596577"/>
            <a:ext cx="5474524" cy="1149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kumimoji="1" lang="en-US" altLang="ja-JP" dirty="0" err="1">
                <a:latin typeface="Hiragino Mincho Pro W3" panose="02020300000000000000" pitchFamily="18" charset="-128"/>
                <a:ea typeface="Hiragino Mincho Pro W3" panose="02020300000000000000" pitchFamily="18" charset="-128"/>
              </a:rPr>
              <a:t>CRp</a:t>
            </a:r>
            <a:r>
              <a:rPr kumimoji="1" lang="ja-JP" altLang="en-US">
                <a:latin typeface="Hiragino Mincho Pro W3" panose="02020300000000000000" pitchFamily="18" charset="-128"/>
                <a:ea typeface="Hiragino Mincho Pro W3" panose="02020300000000000000" pitchFamily="18" charset="-128"/>
              </a:rPr>
              <a:t>は一体どこから注入されているのか？</a:t>
            </a:r>
            <a:endParaRPr kumimoji="1" lang="en-US" altLang="ja-JP" dirty="0">
              <a:latin typeface="Hiragino Mincho Pro W3" panose="02020300000000000000" pitchFamily="18" charset="-128"/>
              <a:ea typeface="Hiragino Mincho Pro W3" panose="02020300000000000000" pitchFamily="18" charset="-128"/>
            </a:endParaRPr>
          </a:p>
          <a:p>
            <a:pPr marL="285750" indent="-285750">
              <a:lnSpc>
                <a:spcPct val="150000"/>
              </a:lnSpc>
              <a:buFont typeface="Arial" panose="020B0604020202020204" pitchFamily="34" charset="0"/>
              <a:buChar char="•"/>
            </a:pPr>
            <a:r>
              <a:rPr kumimoji="1" lang="ja-JP" altLang="en-US">
                <a:latin typeface="Hiragino Mincho Pro W3" panose="02020300000000000000" pitchFamily="18" charset="-128"/>
                <a:ea typeface="Hiragino Mincho Pro W3" panose="02020300000000000000" pitchFamily="18" charset="-128"/>
              </a:rPr>
              <a:t>広がった</a:t>
            </a:r>
            <a:r>
              <a:rPr kumimoji="1" lang="en-US" altLang="ja-JP" dirty="0" err="1">
                <a:latin typeface="Hiragino Mincho Pro W3" panose="02020300000000000000" pitchFamily="18" charset="-128"/>
                <a:ea typeface="Hiragino Mincho Pro W3" panose="02020300000000000000" pitchFamily="18" charset="-128"/>
              </a:rPr>
              <a:t>CRp</a:t>
            </a:r>
            <a:r>
              <a:rPr kumimoji="1" lang="ja-JP" altLang="en-US">
                <a:latin typeface="Hiragino Mincho Pro W3" panose="02020300000000000000" pitchFamily="18" charset="-128"/>
                <a:ea typeface="Hiragino Mincho Pro W3" panose="02020300000000000000" pitchFamily="18" charset="-128"/>
              </a:rPr>
              <a:t>の分布は本当に必要なのか？</a:t>
            </a:r>
            <a:endParaRPr kumimoji="1" lang="en-US" altLang="ja-JP" dirty="0">
              <a:latin typeface="Hiragino Mincho Pro W3" panose="02020300000000000000" pitchFamily="18" charset="-128"/>
              <a:ea typeface="Hiragino Mincho Pro W3" panose="02020300000000000000" pitchFamily="18" charset="-128"/>
            </a:endParaRPr>
          </a:p>
        </p:txBody>
      </p:sp>
      <p:sp>
        <p:nvSpPr>
          <p:cNvPr id="8" name="テキスト ボックス 7">
            <a:extLst>
              <a:ext uri="{FF2B5EF4-FFF2-40B4-BE49-F238E27FC236}">
                <a16:creationId xmlns:a16="http://schemas.microsoft.com/office/drawing/2014/main" xmlns="" id="{54066618-3CAF-A245-B215-6878A7143094}"/>
              </a:ext>
            </a:extLst>
          </p:cNvPr>
          <p:cNvSpPr txBox="1"/>
          <p:nvPr/>
        </p:nvSpPr>
        <p:spPr>
          <a:xfrm>
            <a:off x="9290461" y="5954786"/>
            <a:ext cx="2031325" cy="461665"/>
          </a:xfrm>
          <a:prstGeom prst="rect">
            <a:avLst/>
          </a:prstGeom>
          <a:solidFill>
            <a:schemeClr val="accent5"/>
          </a:solidFill>
          <a:ln>
            <a:solidFill>
              <a:schemeClr val="accent5"/>
            </a:solidFill>
          </a:ln>
        </p:spPr>
        <p:txBody>
          <a:bodyPr wrap="none" rtlCol="0">
            <a:spAutoFit/>
          </a:bodyPr>
          <a:lstStyle/>
          <a:p>
            <a:r>
              <a:rPr kumimoji="1" lang="ja-JP" altLang="en-US" sz="2400">
                <a:latin typeface="Hiragino Mincho Pro W3" panose="02020300000000000000" pitchFamily="18" charset="-128"/>
                <a:ea typeface="Hiragino Mincho Pro W3" panose="02020300000000000000" pitchFamily="18" charset="-128"/>
              </a:rPr>
              <a:t>１次元へ拡張</a:t>
            </a:r>
          </a:p>
        </p:txBody>
      </p:sp>
      <p:sp>
        <p:nvSpPr>
          <p:cNvPr id="9" name="右矢印 8">
            <a:extLst>
              <a:ext uri="{FF2B5EF4-FFF2-40B4-BE49-F238E27FC236}">
                <a16:creationId xmlns:a16="http://schemas.microsoft.com/office/drawing/2014/main" xmlns="" id="{16850F26-C397-DA4E-B450-C95CB8ABF51F}"/>
              </a:ext>
            </a:extLst>
          </p:cNvPr>
          <p:cNvSpPr/>
          <p:nvPr/>
        </p:nvSpPr>
        <p:spPr>
          <a:xfrm>
            <a:off x="7635254" y="5845461"/>
            <a:ext cx="1223159" cy="65131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BB83446F-2CC5-C845-8009-64DFA67F2879}"/>
              </a:ext>
            </a:extLst>
          </p:cNvPr>
          <p:cNvSpPr txBox="1"/>
          <p:nvPr/>
        </p:nvSpPr>
        <p:spPr>
          <a:xfrm>
            <a:off x="6628817" y="4631323"/>
            <a:ext cx="5115879" cy="770339"/>
          </a:xfrm>
          <a:prstGeom prst="rect">
            <a:avLst/>
          </a:prstGeom>
          <a:solidFill>
            <a:schemeClr val="bg1"/>
          </a:solidFill>
        </p:spPr>
        <p:txBody>
          <a:bodyPr wrap="square" lIns="0" tIns="0" rIns="0" bIns="0" rtlCol="0">
            <a:spAutoFit/>
          </a:bodyPr>
          <a:lstStyle/>
          <a:p>
            <a:pPr algn="ctr">
              <a:lnSpc>
                <a:spcPct val="150000"/>
              </a:lnSpc>
            </a:pPr>
            <a:r>
              <a:rPr kumimoji="1" lang="en-US" altLang="ja-JP" dirty="0" err="1">
                <a:latin typeface="Hiragino Mincho Pro W3" panose="02020300000000000000" pitchFamily="18" charset="-128"/>
                <a:ea typeface="Hiragino Mincho Pro W3" panose="02020300000000000000" pitchFamily="18" charset="-128"/>
              </a:rPr>
              <a:t>Mpc</a:t>
            </a:r>
            <a:r>
              <a:rPr kumimoji="1" lang="ja-JP" altLang="en-US">
                <a:latin typeface="Hiragino Mincho Pro W3" panose="02020300000000000000" pitchFamily="18" charset="-128"/>
                <a:ea typeface="Hiragino Mincho Pro W3" panose="02020300000000000000" pitchFamily="18" charset="-128"/>
              </a:rPr>
              <a:t>まで広がった電波分布を説明するには、</a:t>
            </a:r>
            <a:endParaRPr kumimoji="1" lang="en-US" altLang="ja-JP" dirty="0">
              <a:latin typeface="Hiragino Mincho Pro W3" panose="02020300000000000000" pitchFamily="18" charset="-128"/>
              <a:ea typeface="Hiragino Mincho Pro W3" panose="02020300000000000000" pitchFamily="18" charset="-128"/>
            </a:endParaRPr>
          </a:p>
          <a:p>
            <a:pPr algn="ctr">
              <a:lnSpc>
                <a:spcPct val="150000"/>
              </a:lnSpc>
            </a:pPr>
            <a:r>
              <a:rPr kumimoji="1" lang="en-US" altLang="ja-JP" dirty="0">
                <a:latin typeface="Hiragino Mincho Pro W3" panose="02020300000000000000" pitchFamily="18" charset="-128"/>
                <a:ea typeface="Hiragino Mincho Pro W3" panose="02020300000000000000" pitchFamily="18" charset="-128"/>
              </a:rPr>
              <a:t>ICM</a:t>
            </a:r>
            <a:r>
              <a:rPr kumimoji="1" lang="ja-JP" altLang="en-US">
                <a:latin typeface="Hiragino Mincho Pro W3" panose="02020300000000000000" pitchFamily="18" charset="-128"/>
                <a:ea typeface="Hiragino Mincho Pro W3" panose="02020300000000000000" pitchFamily="18" charset="-128"/>
              </a:rPr>
              <a:t>よりも広がった分布を持たなければならない</a:t>
            </a:r>
          </a:p>
        </p:txBody>
      </p:sp>
      <p:pic>
        <p:nvPicPr>
          <p:cNvPr id="14" name="図 13">
            <a:extLst>
              <a:ext uri="{FF2B5EF4-FFF2-40B4-BE49-F238E27FC236}">
                <a16:creationId xmlns:a16="http://schemas.microsoft.com/office/drawing/2014/main" xmlns="" id="{E7292740-571A-8146-B224-5770FED77E78}"/>
              </a:ext>
            </a:extLst>
          </p:cNvPr>
          <p:cNvPicPr>
            <a:picLocks noChangeAspect="1"/>
          </p:cNvPicPr>
          <p:nvPr/>
        </p:nvPicPr>
        <p:blipFill rotWithShape="1">
          <a:blip r:embed="rId2"/>
          <a:srcRect t="10216" r="1681"/>
          <a:stretch/>
        </p:blipFill>
        <p:spPr>
          <a:xfrm>
            <a:off x="6628817" y="1558949"/>
            <a:ext cx="5115879" cy="3114034"/>
          </a:xfrm>
          <a:prstGeom prst="rect">
            <a:avLst/>
          </a:prstGeom>
        </p:spPr>
      </p:pic>
      <p:pic>
        <p:nvPicPr>
          <p:cNvPr id="21" name="図 20">
            <a:extLst>
              <a:ext uri="{FF2B5EF4-FFF2-40B4-BE49-F238E27FC236}">
                <a16:creationId xmlns:a16="http://schemas.microsoft.com/office/drawing/2014/main" xmlns="" id="{C8591E47-2954-5242-A30E-4382C84F7852}"/>
              </a:ext>
            </a:extLst>
          </p:cNvPr>
          <p:cNvPicPr>
            <a:picLocks noChangeAspect="1"/>
          </p:cNvPicPr>
          <p:nvPr/>
        </p:nvPicPr>
        <p:blipFill rotWithShape="1">
          <a:blip r:embed="rId3"/>
          <a:srcRect l="-207" t="9017" r="207" b="-46"/>
          <a:stretch/>
        </p:blipFill>
        <p:spPr>
          <a:xfrm>
            <a:off x="710507" y="1996192"/>
            <a:ext cx="5474524" cy="3498940"/>
          </a:xfrm>
          <a:prstGeom prst="rect">
            <a:avLst/>
          </a:prstGeom>
        </p:spPr>
      </p:pic>
      <p:sp>
        <p:nvSpPr>
          <p:cNvPr id="22" name="テキスト ボックス 21">
            <a:extLst>
              <a:ext uri="{FF2B5EF4-FFF2-40B4-BE49-F238E27FC236}">
                <a16:creationId xmlns:a16="http://schemas.microsoft.com/office/drawing/2014/main" xmlns="" id="{20A645C6-0EE7-EC41-8508-97E87194606E}"/>
              </a:ext>
            </a:extLst>
          </p:cNvPr>
          <p:cNvSpPr txBox="1"/>
          <p:nvPr/>
        </p:nvSpPr>
        <p:spPr>
          <a:xfrm>
            <a:off x="11196682" y="346990"/>
            <a:ext cx="749895" cy="369332"/>
          </a:xfrm>
          <a:prstGeom prst="rect">
            <a:avLst/>
          </a:prstGeom>
          <a:noFill/>
        </p:spPr>
        <p:txBody>
          <a:bodyPr wrap="square" rtlCol="0">
            <a:spAutoFit/>
          </a:bodyPr>
          <a:lstStyle/>
          <a:p>
            <a:r>
              <a:rPr kumimoji="1" lang="en-US" altLang="ja-JP" dirty="0"/>
              <a:t>25/33</a:t>
            </a:r>
            <a:endParaRPr kumimoji="1" lang="ja-JP" altLang="en-US"/>
          </a:p>
        </p:txBody>
      </p:sp>
    </p:spTree>
    <p:extLst>
      <p:ext uri="{BB962C8B-B14F-4D97-AF65-F5344CB8AC3E}">
        <p14:creationId xmlns:p14="http://schemas.microsoft.com/office/powerpoint/2010/main" val="2615256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F996A0CE-744E-9544-A399-F2B75FBBFB09}"/>
              </a:ext>
            </a:extLst>
          </p:cNvPr>
          <p:cNvSpPr>
            <a:spLocks noGrp="1"/>
          </p:cNvSpPr>
          <p:nvPr>
            <p:ph type="title"/>
          </p:nvPr>
        </p:nvSpPr>
        <p:spPr>
          <a:xfrm>
            <a:off x="2211629" y="162103"/>
            <a:ext cx="7509659" cy="855023"/>
          </a:xfrm>
        </p:spPr>
        <p:txBody>
          <a:bodyPr/>
          <a:lstStyle/>
          <a:p>
            <a:r>
              <a:rPr kumimoji="1" lang="ja-JP" altLang="en-US"/>
              <a:t>１次元</a:t>
            </a:r>
            <a:r>
              <a:rPr lang="ja-JP" altLang="en-US"/>
              <a:t>再加速モデル</a:t>
            </a:r>
            <a:r>
              <a:rPr lang="en-US" altLang="ja-JP" dirty="0"/>
              <a:t> (Coma)</a:t>
            </a:r>
            <a:endParaRPr kumimoji="1" lang="ja-JP" altLang="en-US"/>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xmlns="" id="{1DBE679E-56ED-CE4F-98C7-E253EBAB8F81}"/>
                  </a:ext>
                </a:extLst>
              </p:cNvPr>
              <p:cNvSpPr>
                <a:spLocks noGrp="1"/>
              </p:cNvSpPr>
              <p:nvPr>
                <p:ph idx="1"/>
              </p:nvPr>
            </p:nvSpPr>
            <p:spPr>
              <a:xfrm>
                <a:off x="211364" y="1486498"/>
                <a:ext cx="6211619" cy="3033138"/>
              </a:xfrm>
            </p:spPr>
            <p:txBody>
              <a:bodyPr/>
              <a:lstStyle/>
              <a:p>
                <a:pPr>
                  <a:buFont typeface="Wingdings" pitchFamily="2" charset="2"/>
                  <a:buChar char="u"/>
                </a:pPr>
                <a:r>
                  <a:rPr kumimoji="1" lang="ja-JP" altLang="en-US"/>
                  <a:t>動径方向空間拡散</a:t>
                </a:r>
                <a:r>
                  <a:rPr kumimoji="1" lang="en-US" altLang="ja-JP" dirty="0"/>
                  <a:t> </a:t>
                </a:r>
              </a:p>
              <a:p>
                <a:pPr marL="0" indent="0">
                  <a:buNone/>
                </a:pPr>
                <a:r>
                  <a:rPr kumimoji="1" lang="en-US" altLang="ja-JP" sz="2000" dirty="0"/>
                  <a:t>		       (</a:t>
                </a:r>
                <a:r>
                  <a:rPr lang="en" altLang="ja-JP" sz="2000" dirty="0"/>
                  <a:t>Fang, </a:t>
                </a:r>
                <a:r>
                  <a:rPr lang="en" altLang="ja-JP" sz="2000" dirty="0" err="1"/>
                  <a:t>Olinto</a:t>
                </a:r>
                <a:r>
                  <a:rPr lang="en" altLang="ja-JP" sz="2000" dirty="0"/>
                  <a:t> (2016))</a:t>
                </a:r>
                <a:endParaRPr kumimoji="1" lang="en-US" altLang="ja-JP" dirty="0"/>
              </a:p>
              <a:p>
                <a:pPr marL="0" indent="0">
                  <a:buNone/>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𝐷</m:t>
                          </m:r>
                        </m:e>
                        <m:sub>
                          <m:r>
                            <a:rPr kumimoji="1" lang="en-US" altLang="ja-JP" sz="2400" b="0" i="1" smtClean="0">
                              <a:latin typeface="Cambria Math" panose="02040503050406030204" pitchFamily="18" charset="0"/>
                            </a:rPr>
                            <m:t>𝑟𝑟</m:t>
                          </m:r>
                        </m:sub>
                      </m:sSub>
                      <m:r>
                        <a:rPr kumimoji="1" lang="en-US" altLang="ja-JP" sz="2400" b="0" i="1" smtClean="0">
                          <a:latin typeface="Cambria Math" panose="02040503050406030204" pitchFamily="18" charset="0"/>
                        </a:rPr>
                        <m:t>= </m:t>
                      </m:r>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1</m:t>
                          </m:r>
                        </m:num>
                        <m:den>
                          <m:r>
                            <a:rPr kumimoji="1" lang="en-US" altLang="ja-JP" sz="2400" b="0" i="1" smtClean="0">
                              <a:latin typeface="Cambria Math" panose="02040503050406030204" pitchFamily="18" charset="0"/>
                            </a:rPr>
                            <m:t>3</m:t>
                          </m:r>
                        </m:den>
                      </m:f>
                      <m:sSup>
                        <m:sSupPr>
                          <m:ctrlPr>
                            <a:rPr kumimoji="1" lang="en-US" altLang="ja-JP" sz="2400" b="0" i="1" smtClean="0">
                              <a:latin typeface="Cambria Math" panose="02040503050406030204" pitchFamily="18" charset="0"/>
                            </a:rPr>
                          </m:ctrlPr>
                        </m:sSupPr>
                        <m:e>
                          <m:d>
                            <m:dPr>
                              <m:ctrlPr>
                                <a:rPr kumimoji="1" lang="en-US" altLang="ja-JP" sz="2400" b="0" i="1" smtClean="0">
                                  <a:latin typeface="Cambria Math" panose="02040503050406030204" pitchFamily="18" charset="0"/>
                                </a:rPr>
                              </m:ctrlPr>
                            </m:dPr>
                            <m:e>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𝐵</m:t>
                                  </m:r>
                                </m:num>
                                <m:den>
                                  <m:r>
                                    <a:rPr kumimoji="1" lang="en-US" altLang="ja-JP" sz="2400" b="0" i="1" smtClean="0">
                                      <a:latin typeface="Cambria Math" panose="02040503050406030204" pitchFamily="18" charset="0"/>
                                      <a:ea typeface="Cambria Math" panose="02040503050406030204" pitchFamily="18" charset="0"/>
                                    </a:rPr>
                                    <m:t>𝛿</m:t>
                                  </m:r>
                                  <m:r>
                                    <a:rPr kumimoji="1" lang="en-US" altLang="ja-JP" sz="2400" b="0" i="1" smtClean="0">
                                      <a:latin typeface="Cambria Math" panose="02040503050406030204" pitchFamily="18" charset="0"/>
                                    </a:rPr>
                                    <m:t>𝐵</m:t>
                                  </m:r>
                                </m:den>
                              </m:f>
                            </m:e>
                          </m:d>
                        </m:e>
                        <m:sup>
                          <m:r>
                            <a:rPr kumimoji="1" lang="en-US" altLang="ja-JP" sz="2400" b="0" i="1" smtClean="0">
                              <a:latin typeface="Cambria Math" panose="02040503050406030204" pitchFamily="18" charset="0"/>
                            </a:rPr>
                            <m:t>2</m:t>
                          </m:r>
                        </m:sup>
                      </m:sSup>
                      <m:r>
                        <a:rPr kumimoji="1" lang="en-US" altLang="ja-JP" sz="2400" b="0" i="1" smtClean="0">
                          <a:latin typeface="Cambria Math" panose="02040503050406030204" pitchFamily="18" charset="0"/>
                        </a:rPr>
                        <m:t>𝑐</m:t>
                      </m:r>
                      <m:sSup>
                        <m:sSupPr>
                          <m:ctrlPr>
                            <a:rPr kumimoji="1" lang="en-US" altLang="ja-JP" sz="2400" b="0" i="1" smtClean="0">
                              <a:latin typeface="Cambria Math" panose="02040503050406030204" pitchFamily="18" charset="0"/>
                            </a:rPr>
                          </m:ctrlPr>
                        </m:sSupPr>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𝑟</m:t>
                              </m:r>
                            </m:e>
                            <m:sub>
                              <m:r>
                                <a:rPr kumimoji="1" lang="en-US" altLang="ja-JP" sz="2400" b="0" i="1" smtClean="0">
                                  <a:latin typeface="Cambria Math" panose="02040503050406030204" pitchFamily="18" charset="0"/>
                                </a:rPr>
                                <m:t>𝐿</m:t>
                              </m:r>
                            </m:sub>
                          </m:sSub>
                        </m:e>
                        <m:sup>
                          <m:r>
                            <a:rPr kumimoji="1" lang="en-US" altLang="ja-JP" sz="2400" b="0" i="1" smtClean="0">
                              <a:latin typeface="Cambria Math" panose="02040503050406030204" pitchFamily="18" charset="0"/>
                            </a:rPr>
                            <m:t>1/3</m:t>
                          </m:r>
                        </m:sup>
                      </m:sSup>
                      <m:sSubSup>
                        <m:sSubSupPr>
                          <m:ctrlPr>
                            <a:rPr kumimoji="1" lang="en-US" altLang="ja-JP" sz="2400" b="0" i="1" smtClean="0">
                              <a:latin typeface="Cambria Math" panose="02040503050406030204" pitchFamily="18" charset="0"/>
                            </a:rPr>
                          </m:ctrlPr>
                        </m:sSubSupPr>
                        <m:e>
                          <m:r>
                            <a:rPr kumimoji="1" lang="en-US" altLang="ja-JP" sz="2400" b="0" i="1" smtClean="0">
                              <a:latin typeface="Cambria Math" panose="02040503050406030204" pitchFamily="18" charset="0"/>
                            </a:rPr>
                            <m:t>𝑙</m:t>
                          </m:r>
                        </m:e>
                        <m:sub>
                          <m:r>
                            <a:rPr kumimoji="1" lang="en-US" altLang="ja-JP" sz="2400" b="0" i="1" smtClean="0">
                              <a:latin typeface="Cambria Math" panose="02040503050406030204" pitchFamily="18" charset="0"/>
                            </a:rPr>
                            <m:t>𝑐</m:t>
                          </m:r>
                        </m:sub>
                        <m:sup>
                          <m:r>
                            <a:rPr kumimoji="1" lang="en-US" altLang="ja-JP" sz="2400" b="0" i="1" smtClean="0">
                              <a:latin typeface="Cambria Math" panose="02040503050406030204" pitchFamily="18" charset="0"/>
                            </a:rPr>
                            <m:t>2/3</m:t>
                          </m:r>
                        </m:sup>
                      </m:sSubSup>
                      <m:r>
                        <a:rPr kumimoji="1" lang="en-US" altLang="ja-JP" sz="2400" b="0" i="1" smtClean="0">
                          <a:latin typeface="Cambria Math" panose="02040503050406030204" pitchFamily="18" charset="0"/>
                        </a:rPr>
                        <m:t> ~ </m:t>
                      </m:r>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10</m:t>
                          </m:r>
                        </m:e>
                        <m:sup>
                          <m:r>
                            <a:rPr kumimoji="1" lang="en-US" altLang="ja-JP" sz="2400" b="0" i="1" smtClean="0">
                              <a:latin typeface="Cambria Math" panose="02040503050406030204" pitchFamily="18" charset="0"/>
                            </a:rPr>
                            <m:t>30</m:t>
                          </m:r>
                        </m:sup>
                      </m:sSup>
                      <m:r>
                        <a:rPr kumimoji="1" lang="en-US" altLang="ja-JP" sz="2400" b="0" i="1" smtClean="0">
                          <a:latin typeface="Cambria Math" panose="02040503050406030204" pitchFamily="18" charset="0"/>
                        </a:rPr>
                        <m:t> </m:t>
                      </m:r>
                      <m:r>
                        <a:rPr kumimoji="1" lang="en-US" altLang="ja-JP" sz="2400" b="0" i="0" smtClean="0">
                          <a:latin typeface="Cambria Math" panose="02040503050406030204" pitchFamily="18" charset="0"/>
                        </a:rPr>
                        <m:t> </m:t>
                      </m:r>
                      <m:r>
                        <m:rPr>
                          <m:sty m:val="p"/>
                        </m:rPr>
                        <a:rPr kumimoji="1" lang="en-US" altLang="ja-JP" sz="2400" b="0" i="0" smtClean="0">
                          <a:latin typeface="Cambria Math" panose="02040503050406030204" pitchFamily="18" charset="0"/>
                        </a:rPr>
                        <m:t>cm</m:t>
                      </m:r>
                      <m:r>
                        <a:rPr kumimoji="1" lang="en-US" altLang="ja-JP" sz="2400" b="0" i="0" smtClean="0">
                          <a:latin typeface="Cambria Math" panose="02040503050406030204" pitchFamily="18" charset="0"/>
                        </a:rPr>
                        <m:t>^2/</m:t>
                      </m:r>
                      <m:r>
                        <m:rPr>
                          <m:sty m:val="p"/>
                        </m:rPr>
                        <a:rPr kumimoji="1" lang="en-US" altLang="ja-JP" sz="2400" b="0" i="0" smtClean="0">
                          <a:latin typeface="Cambria Math" panose="02040503050406030204" pitchFamily="18" charset="0"/>
                        </a:rPr>
                        <m:t>sec</m:t>
                      </m:r>
                    </m:oMath>
                  </m:oMathPara>
                </a14:m>
                <a:endParaRPr kumimoji="1" lang="en-US" altLang="ja-JP" dirty="0"/>
              </a:p>
              <a:p>
                <a:pPr marL="0" indent="0">
                  <a:buNone/>
                </a:pPr>
                <a:r>
                  <a:rPr kumimoji="1" lang="ja-JP" altLang="en-US"/>
                  <a:t>　</a:t>
                </a:r>
                <a14:m>
                  <m:oMath xmlns:m="http://schemas.openxmlformats.org/officeDocument/2006/math">
                    <m:sSub>
                      <m:sSubPr>
                        <m:ctrlPr>
                          <a:rPr kumimoji="1" lang="en-US" altLang="ja-JP" i="1" smtClean="0">
                            <a:latin typeface="Cambria Math" panose="02040503050406030204" pitchFamily="18" charset="0"/>
                          </a:rPr>
                        </m:ctrlPr>
                      </m:sSubPr>
                      <m:e>
                        <m:r>
                          <a:rPr kumimoji="1" lang="en-US" altLang="ja-JP" i="1" smtClean="0">
                            <a:latin typeface="Cambria Math" panose="02040503050406030204" pitchFamily="18" charset="0"/>
                            <a:ea typeface="Cambria Math" panose="02040503050406030204" pitchFamily="18" charset="0"/>
                          </a:rPr>
                          <m:t>𝜏</m:t>
                        </m:r>
                      </m:e>
                      <m:sub>
                        <m:r>
                          <a:rPr kumimoji="1" lang="en-US" altLang="ja-JP" b="0" i="1" smtClean="0">
                            <a:latin typeface="Cambria Math" panose="02040503050406030204" pitchFamily="18" charset="0"/>
                          </a:rPr>
                          <m:t>𝑟𝑟</m:t>
                        </m:r>
                      </m:sub>
                    </m:sSub>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𝑟</m:t>
                        </m:r>
                        <m:r>
                          <a:rPr kumimoji="1" lang="en-US" altLang="ja-JP" b="0" i="0" smtClean="0">
                            <a:latin typeface="Cambria Math" panose="02040503050406030204" pitchFamily="18" charset="0"/>
                          </a:rPr>
                          <m:t>~</m:t>
                        </m:r>
                        <m:r>
                          <m:rPr>
                            <m:sty m:val="p"/>
                          </m:rPr>
                          <a:rPr kumimoji="1" lang="en-US" altLang="ja-JP" b="0" i="0" smtClean="0">
                            <a:latin typeface="Cambria Math" panose="02040503050406030204" pitchFamily="18" charset="0"/>
                          </a:rPr>
                          <m:t>Mpc</m:t>
                        </m:r>
                      </m:e>
                    </m:d>
                    <m:r>
                      <a:rPr kumimoji="1" lang="en-US" altLang="ja-JP" b="0" i="1" smtClean="0">
                        <a:latin typeface="Cambria Math" panose="02040503050406030204" pitchFamily="18" charset="0"/>
                      </a:rPr>
                      <m:t>&gt;  </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𝜏</m:t>
                        </m:r>
                      </m:e>
                      <m:sub>
                        <m:r>
                          <a:rPr kumimoji="1" lang="en-US" altLang="ja-JP" b="0" i="1" smtClean="0">
                            <a:latin typeface="Cambria Math" panose="02040503050406030204" pitchFamily="18" charset="0"/>
                          </a:rPr>
                          <m:t>𝑎𝑔𝑒</m:t>
                        </m:r>
                      </m:sub>
                    </m:sSub>
                  </m:oMath>
                </a14:m>
                <a:r>
                  <a:rPr kumimoji="1" lang="en-US" altLang="ja-JP" dirty="0"/>
                  <a:t>  </a:t>
                </a:r>
              </a:p>
              <a:p>
                <a:pPr marL="0" indent="0">
                  <a:buNone/>
                </a:pPr>
                <a:r>
                  <a:rPr kumimoji="1" lang="ja-JP" altLang="en-US"/>
                  <a:t>→</a:t>
                </a:r>
                <a:r>
                  <a:rPr kumimoji="1" lang="ja-JP" altLang="en-US">
                    <a:latin typeface="Hiragino Mincho Pro W3" panose="02020300000000000000" pitchFamily="18" charset="-128"/>
                    <a:ea typeface="Hiragino Mincho Pro W3" panose="02020300000000000000" pitchFamily="18" charset="-128"/>
                  </a:rPr>
                  <a:t>低エネルギー</a:t>
                </a:r>
                <a:r>
                  <a:rPr kumimoji="1" lang="en-US" altLang="ja-JP" dirty="0" err="1">
                    <a:latin typeface="Hiragino Mincho Pro W3" panose="02020300000000000000" pitchFamily="18" charset="-128"/>
                    <a:ea typeface="Hiragino Mincho Pro W3" panose="02020300000000000000" pitchFamily="18" charset="-128"/>
                  </a:rPr>
                  <a:t>CRp</a:t>
                </a:r>
                <a:r>
                  <a:rPr kumimoji="1" lang="ja-JP" altLang="en-US">
                    <a:latin typeface="Hiragino Mincho Pro W3" panose="02020300000000000000" pitchFamily="18" charset="-128"/>
                    <a:ea typeface="Hiragino Mincho Pro W3" panose="02020300000000000000" pitchFamily="18" charset="-128"/>
                  </a:rPr>
                  <a:t>は銀河団に溜まる</a:t>
                </a:r>
                <a:endParaRPr lang="en-US" altLang="ja-JP" dirty="0">
                  <a:latin typeface="Hiragino Mincho Pro W3" panose="02020300000000000000" pitchFamily="18" charset="-128"/>
                  <a:ea typeface="Hiragino Mincho Pro W3" panose="02020300000000000000" pitchFamily="18" charset="-128"/>
                </a:endParaRPr>
              </a:p>
              <a:p>
                <a:pPr marL="0" indent="0">
                  <a:buNone/>
                </a:pPr>
                <a:r>
                  <a:rPr lang="ja-JP" altLang="en-US">
                    <a:solidFill>
                      <a:srgbClr val="FF0000"/>
                    </a:solidFill>
                    <a:latin typeface="Hiragino Mincho Pro W3" panose="02020300000000000000" pitchFamily="18" charset="-128"/>
                    <a:ea typeface="Hiragino Mincho Pro W3" panose="02020300000000000000" pitchFamily="18" charset="-128"/>
                  </a:rPr>
                  <a:t>→</a:t>
                </a:r>
                <a:r>
                  <a:rPr lang="ja-JP" altLang="en-US" u="sng">
                    <a:solidFill>
                      <a:srgbClr val="FF0000"/>
                    </a:solidFill>
                    <a:latin typeface="Hiragino Mincho Pro W3" panose="02020300000000000000" pitchFamily="18" charset="-128"/>
                    <a:ea typeface="Hiragino Mincho Pro W3" panose="02020300000000000000" pitchFamily="18" charset="-128"/>
                  </a:rPr>
                  <a:t>高エネルギー</a:t>
                </a:r>
                <a:r>
                  <a:rPr lang="en-US" altLang="ja-JP" u="sng" dirty="0" err="1">
                    <a:solidFill>
                      <a:srgbClr val="FF0000"/>
                    </a:solidFill>
                    <a:latin typeface="Hiragino Mincho Pro W3" panose="02020300000000000000" pitchFamily="18" charset="-128"/>
                    <a:ea typeface="Hiragino Mincho Pro W3" panose="02020300000000000000" pitchFamily="18" charset="-128"/>
                  </a:rPr>
                  <a:t>CRp</a:t>
                </a:r>
                <a:r>
                  <a:rPr lang="ja-JP" altLang="en-US" u="sng">
                    <a:solidFill>
                      <a:srgbClr val="FF0000"/>
                    </a:solidFill>
                    <a:latin typeface="Hiragino Mincho Pro W3" panose="02020300000000000000" pitchFamily="18" charset="-128"/>
                    <a:ea typeface="Hiragino Mincho Pro W3" panose="02020300000000000000" pitchFamily="18" charset="-128"/>
                  </a:rPr>
                  <a:t>のみ流出</a:t>
                </a:r>
                <a:endParaRPr lang="en-US" altLang="ja-JP" u="sng" dirty="0">
                  <a:solidFill>
                    <a:srgbClr val="FF0000"/>
                  </a:solidFill>
                  <a:latin typeface="Hiragino Mincho Pro W3" panose="02020300000000000000" pitchFamily="18" charset="-128"/>
                  <a:ea typeface="Hiragino Mincho Pro W3" panose="02020300000000000000" pitchFamily="18" charset="-128"/>
                </a:endParaRPr>
              </a:p>
              <a:p>
                <a:endParaRPr lang="en-US" altLang="ja-JP" dirty="0"/>
              </a:p>
              <a:p>
                <a:endParaRPr lang="en-US" altLang="ja-JP" dirty="0"/>
              </a:p>
              <a:p>
                <a:endParaRPr lang="en-US" altLang="ja-JP" dirty="0"/>
              </a:p>
              <a:p>
                <a:endParaRPr kumimoji="1" lang="ja-JP" altLang="en-US"/>
              </a:p>
            </p:txBody>
          </p:sp>
        </mc:Choice>
        <mc:Fallback xmlns="">
          <p:sp>
            <p:nvSpPr>
              <p:cNvPr id="3" name="コンテンツ プレースホルダー 2">
                <a:extLst>
                  <a:ext uri="{FF2B5EF4-FFF2-40B4-BE49-F238E27FC236}">
                    <a16:creationId xmlns:a16="http://schemas.microsoft.com/office/drawing/2014/main" id="{1DBE679E-56ED-CE4F-98C7-E253EBAB8F81}"/>
                  </a:ext>
                </a:extLst>
              </p:cNvPr>
              <p:cNvSpPr>
                <a:spLocks noGrp="1" noRot="1" noChangeAspect="1" noMove="1" noResize="1" noEditPoints="1" noAdjustHandles="1" noChangeArrowheads="1" noChangeShapeType="1" noTextEdit="1"/>
              </p:cNvSpPr>
              <p:nvPr>
                <p:ph idx="1"/>
              </p:nvPr>
            </p:nvSpPr>
            <p:spPr>
              <a:xfrm>
                <a:off x="211364" y="1486498"/>
                <a:ext cx="6211619" cy="3033138"/>
              </a:xfrm>
              <a:blipFill>
                <a:blip r:embed="rId2"/>
                <a:stretch>
                  <a:fillRect l="-816" t="-1250"/>
                </a:stretch>
              </a:blipFill>
            </p:spPr>
            <p:txBody>
              <a:bodyPr/>
              <a:lstStyle/>
              <a:p>
                <a:r>
                  <a:rPr lang="ja-JP" altLang="en-US">
                    <a:noFill/>
                  </a:rPr>
                  <a:t> </a:t>
                </a:r>
              </a:p>
            </p:txBody>
          </p:sp>
        </mc:Fallback>
      </mc:AlternateContent>
      <p:pic>
        <p:nvPicPr>
          <p:cNvPr id="5" name="図 4">
            <a:extLst>
              <a:ext uri="{FF2B5EF4-FFF2-40B4-BE49-F238E27FC236}">
                <a16:creationId xmlns:a16="http://schemas.microsoft.com/office/drawing/2014/main" xmlns="" id="{9785CEBD-6631-9348-9F60-B7C0F11A67EE}"/>
              </a:ext>
            </a:extLst>
          </p:cNvPr>
          <p:cNvPicPr>
            <a:picLocks noChangeAspect="1"/>
          </p:cNvPicPr>
          <p:nvPr/>
        </p:nvPicPr>
        <p:blipFill>
          <a:blip r:embed="rId3"/>
          <a:stretch>
            <a:fillRect/>
          </a:stretch>
        </p:blipFill>
        <p:spPr>
          <a:xfrm>
            <a:off x="7009963" y="2861952"/>
            <a:ext cx="4865362" cy="3816906"/>
          </a:xfrm>
          <a:prstGeom prst="rect">
            <a:avLst/>
          </a:prstGeom>
        </p:spPr>
      </p:pic>
      <p:sp>
        <p:nvSpPr>
          <p:cNvPr id="6" name="テキスト ボックス 5">
            <a:extLst>
              <a:ext uri="{FF2B5EF4-FFF2-40B4-BE49-F238E27FC236}">
                <a16:creationId xmlns:a16="http://schemas.microsoft.com/office/drawing/2014/main" xmlns="" id="{B12771ED-AA05-CA44-BED0-10AA412A5F34}"/>
              </a:ext>
            </a:extLst>
          </p:cNvPr>
          <p:cNvSpPr txBox="1"/>
          <p:nvPr/>
        </p:nvSpPr>
        <p:spPr>
          <a:xfrm>
            <a:off x="7176227" y="1261514"/>
            <a:ext cx="4526066" cy="1600438"/>
          </a:xfrm>
          <a:prstGeom prst="rect">
            <a:avLst/>
          </a:prstGeom>
          <a:noFill/>
        </p:spPr>
        <p:txBody>
          <a:bodyPr wrap="square" rtlCol="0">
            <a:spAutoFit/>
          </a:bodyPr>
          <a:lstStyle/>
          <a:p>
            <a:pPr>
              <a:buFont typeface="Wingdings" pitchFamily="2" charset="2"/>
              <a:buChar char="u"/>
            </a:pPr>
            <a:r>
              <a:rPr lang="ja-JP" altLang="en-US" sz="2000">
                <a:latin typeface="Hiragino Mincho Pro W3" panose="02020300000000000000" pitchFamily="18" charset="-128"/>
                <a:ea typeface="Hiragino Mincho Pro W3" panose="02020300000000000000" pitchFamily="18" charset="-128"/>
              </a:rPr>
              <a:t>乱流強度の動径分布</a:t>
            </a:r>
            <a:endParaRPr lang="en-US" altLang="ja-JP" sz="2000" dirty="0">
              <a:latin typeface="Hiragino Mincho Pro W3" panose="02020300000000000000" pitchFamily="18" charset="-128"/>
              <a:ea typeface="Hiragino Mincho Pro W3" panose="02020300000000000000" pitchFamily="18" charset="-128"/>
            </a:endParaRPr>
          </a:p>
          <a:p>
            <a:r>
              <a:rPr lang="en-US" altLang="ja-JP" sz="2000" dirty="0">
                <a:latin typeface="Hiragino Mincho Pro W3" panose="02020300000000000000" pitchFamily="18" charset="-128"/>
                <a:ea typeface="Hiragino Mincho Pro W3" panose="02020300000000000000" pitchFamily="18" charset="-128"/>
              </a:rPr>
              <a:t>		        </a:t>
            </a:r>
            <a:r>
              <a:rPr lang="en-US" altLang="ja-JP" sz="1600" dirty="0">
                <a:latin typeface="Hiragino Mincho Pro W3" panose="02020300000000000000" pitchFamily="18" charset="-128"/>
                <a:ea typeface="Hiragino Mincho Pro W3" panose="02020300000000000000" pitchFamily="18" charset="-128"/>
              </a:rPr>
              <a:t>(Nelson et al. (2014))</a:t>
            </a:r>
            <a:endParaRPr lang="en-US" altLang="ja-JP" sz="2000" dirty="0">
              <a:latin typeface="Hiragino Mincho Pro W3" panose="02020300000000000000" pitchFamily="18" charset="-128"/>
              <a:ea typeface="Hiragino Mincho Pro W3" panose="02020300000000000000" pitchFamily="18" charset="-128"/>
            </a:endParaRPr>
          </a:p>
          <a:p>
            <a:r>
              <a:rPr lang="ja-JP" altLang="en-US" sz="2000">
                <a:latin typeface="Hiragino Mincho Pro W3" panose="02020300000000000000" pitchFamily="18" charset="-128"/>
                <a:ea typeface="Hiragino Mincho Pro W3" panose="02020300000000000000" pitchFamily="18" charset="-128"/>
              </a:rPr>
              <a:t>　宇宙論シミュレーション　</a:t>
            </a:r>
            <a:endParaRPr lang="en-US" altLang="ja-JP" sz="2000" dirty="0">
              <a:latin typeface="Hiragino Mincho Pro W3" panose="02020300000000000000" pitchFamily="18" charset="-128"/>
              <a:ea typeface="Hiragino Mincho Pro W3" panose="02020300000000000000" pitchFamily="18" charset="-128"/>
            </a:endParaRPr>
          </a:p>
          <a:p>
            <a:r>
              <a:rPr lang="ja-JP" altLang="en-US" sz="2000">
                <a:latin typeface="Hiragino Mincho Pro W3" panose="02020300000000000000" pitchFamily="18" charset="-128"/>
                <a:ea typeface="Hiragino Mincho Pro W3" panose="02020300000000000000" pitchFamily="18" charset="-128"/>
              </a:rPr>
              <a:t>　</a:t>
            </a:r>
            <a:r>
              <a:rPr lang="ja-JP" altLang="en-US" sz="2000">
                <a:solidFill>
                  <a:srgbClr val="FF0000"/>
                </a:solidFill>
                <a:latin typeface="Hiragino Mincho Pro W3" panose="02020300000000000000" pitchFamily="18" charset="-128"/>
                <a:ea typeface="Hiragino Mincho Pro W3" panose="02020300000000000000" pitchFamily="18" charset="-128"/>
              </a:rPr>
              <a:t>→　銀河団の外側ほど乱流が強い</a:t>
            </a:r>
            <a:endParaRPr lang="en-US" altLang="ja-JP" sz="2000" dirty="0">
              <a:solidFill>
                <a:srgbClr val="FF0000"/>
              </a:solidFill>
              <a:latin typeface="Hiragino Mincho Pro W3" panose="02020300000000000000" pitchFamily="18" charset="-128"/>
              <a:ea typeface="Hiragino Mincho Pro W3" panose="02020300000000000000" pitchFamily="18" charset="-128"/>
            </a:endParaRPr>
          </a:p>
          <a:p>
            <a:endParaRPr kumimoji="1" lang="ja-JP" altLang="en-US"/>
          </a:p>
        </p:txBody>
      </p:sp>
      <p:cxnSp>
        <p:nvCxnSpPr>
          <p:cNvPr id="8" name="直線コネクタ 7">
            <a:extLst>
              <a:ext uri="{FF2B5EF4-FFF2-40B4-BE49-F238E27FC236}">
                <a16:creationId xmlns:a16="http://schemas.microsoft.com/office/drawing/2014/main" xmlns="" id="{CEC89E48-D6F9-294C-A0B0-541B1D1F3CFB}"/>
              </a:ext>
            </a:extLst>
          </p:cNvPr>
          <p:cNvCxnSpPr>
            <a:cxnSpLocks/>
          </p:cNvCxnSpPr>
          <p:nvPr/>
        </p:nvCxnSpPr>
        <p:spPr>
          <a:xfrm>
            <a:off x="6244853" y="1238514"/>
            <a:ext cx="0" cy="544034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xmlns="" id="{991EBB4C-CCAC-0140-8EAA-976D7DAC0A80}"/>
              </a:ext>
            </a:extLst>
          </p:cNvPr>
          <p:cNvSpPr txBox="1"/>
          <p:nvPr/>
        </p:nvSpPr>
        <p:spPr>
          <a:xfrm>
            <a:off x="997160" y="4950964"/>
            <a:ext cx="2802944" cy="1569660"/>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400" dirty="0">
                <a:latin typeface="Hiragino Mincho Pro W3" panose="02020300000000000000" pitchFamily="18" charset="-128"/>
                <a:ea typeface="Hiragino Mincho Pro W3" panose="02020300000000000000" pitchFamily="18" charset="-128"/>
              </a:rPr>
              <a:t>ICM</a:t>
            </a:r>
            <a:r>
              <a:rPr kumimoji="1" lang="ja-JP" altLang="en-US" sz="2400">
                <a:latin typeface="Hiragino Mincho Pro W3" panose="02020300000000000000" pitchFamily="18" charset="-128"/>
                <a:ea typeface="Hiragino Mincho Pro W3" panose="02020300000000000000" pitchFamily="18" charset="-128"/>
              </a:rPr>
              <a:t>に比例</a:t>
            </a:r>
            <a:endParaRPr kumimoji="1" lang="en-US" altLang="ja-JP" sz="2400" dirty="0">
              <a:latin typeface="Hiragino Mincho Pro W3" panose="02020300000000000000" pitchFamily="18" charset="-128"/>
              <a:ea typeface="Hiragino Mincho Pro W3" panose="02020300000000000000" pitchFamily="18" charset="-128"/>
            </a:endParaRPr>
          </a:p>
          <a:p>
            <a:pPr marL="285750" indent="-285750">
              <a:buFont typeface="Arial" panose="020B0604020202020204" pitchFamily="34" charset="0"/>
              <a:buChar char="•"/>
            </a:pPr>
            <a:r>
              <a:rPr lang="ja-JP" altLang="en-US" sz="2400">
                <a:latin typeface="Hiragino Mincho Pro W3" panose="02020300000000000000" pitchFamily="18" charset="-128"/>
                <a:ea typeface="Hiragino Mincho Pro W3" panose="02020300000000000000" pitchFamily="18" charset="-128"/>
              </a:rPr>
              <a:t>一様</a:t>
            </a:r>
            <a:endParaRPr kumimoji="1" lang="en-US" altLang="ja-JP" sz="2400" dirty="0">
              <a:latin typeface="Hiragino Mincho Pro W3" panose="02020300000000000000" pitchFamily="18" charset="-128"/>
              <a:ea typeface="Hiragino Mincho Pro W3" panose="02020300000000000000" pitchFamily="18" charset="-128"/>
            </a:endParaRPr>
          </a:p>
          <a:p>
            <a:pPr marL="285750" indent="-285750">
              <a:buFont typeface="Arial" panose="020B0604020202020204" pitchFamily="34" charset="0"/>
              <a:buChar char="•"/>
            </a:pPr>
            <a:r>
              <a:rPr kumimoji="1" lang="ja-JP" altLang="en-US" sz="2400">
                <a:latin typeface="Hiragino Mincho Pro W3" panose="02020300000000000000" pitchFamily="18" charset="-128"/>
                <a:ea typeface="Hiragino Mincho Pro W3" panose="02020300000000000000" pitchFamily="18" charset="-128"/>
              </a:rPr>
              <a:t>外側から注入</a:t>
            </a:r>
            <a:endParaRPr kumimoji="1" lang="en-US" altLang="ja-JP" sz="2400" dirty="0">
              <a:latin typeface="Hiragino Mincho Pro W3" panose="02020300000000000000" pitchFamily="18" charset="-128"/>
              <a:ea typeface="Hiragino Mincho Pro W3" panose="02020300000000000000" pitchFamily="18" charset="-128"/>
            </a:endParaRPr>
          </a:p>
          <a:p>
            <a:pPr marL="285750" indent="-285750">
              <a:buFont typeface="Arial" panose="020B0604020202020204" pitchFamily="34" charset="0"/>
              <a:buChar char="•"/>
            </a:pPr>
            <a:r>
              <a:rPr lang="ja-JP" altLang="en-US" sz="2400">
                <a:latin typeface="Hiragino Mincho Pro W3" panose="02020300000000000000" pitchFamily="18" charset="-128"/>
                <a:ea typeface="Hiragino Mincho Pro W3" panose="02020300000000000000" pitchFamily="18" charset="-128"/>
              </a:rPr>
              <a:t>中心から注入</a:t>
            </a:r>
            <a:endParaRPr kumimoji="1" lang="en-US" altLang="ja-JP" sz="2400" dirty="0">
              <a:latin typeface="Hiragino Mincho Pro W3" panose="02020300000000000000" pitchFamily="18" charset="-128"/>
              <a:ea typeface="Hiragino Mincho Pro W3" panose="02020300000000000000" pitchFamily="18" charset="-128"/>
            </a:endParaRPr>
          </a:p>
        </p:txBody>
      </p:sp>
      <p:sp>
        <p:nvSpPr>
          <p:cNvPr id="7" name="正方形/長方形 6">
            <a:extLst>
              <a:ext uri="{FF2B5EF4-FFF2-40B4-BE49-F238E27FC236}">
                <a16:creationId xmlns:a16="http://schemas.microsoft.com/office/drawing/2014/main" xmlns="" id="{16133988-4CA6-D34B-8B12-2156DFF90780}"/>
              </a:ext>
            </a:extLst>
          </p:cNvPr>
          <p:cNvSpPr/>
          <p:nvPr/>
        </p:nvSpPr>
        <p:spPr>
          <a:xfrm>
            <a:off x="211364" y="4519636"/>
            <a:ext cx="2486578" cy="369332"/>
          </a:xfrm>
          <a:prstGeom prst="rect">
            <a:avLst/>
          </a:prstGeom>
        </p:spPr>
        <p:txBody>
          <a:bodyPr wrap="none">
            <a:spAutoFit/>
          </a:bodyPr>
          <a:lstStyle/>
          <a:p>
            <a:pPr>
              <a:buFont typeface="Wingdings" pitchFamily="2" charset="2"/>
              <a:buChar char="u"/>
            </a:pPr>
            <a:r>
              <a:rPr lang="en-US" altLang="ja-JP" dirty="0" err="1">
                <a:latin typeface="Hiragino Mincho Pro W3" panose="02020300000000000000" pitchFamily="18" charset="-128"/>
                <a:ea typeface="Hiragino Mincho Pro W3" panose="02020300000000000000" pitchFamily="18" charset="-128"/>
              </a:rPr>
              <a:t>CRp</a:t>
            </a:r>
            <a:r>
              <a:rPr lang="ja-JP" altLang="en-US">
                <a:latin typeface="Hiragino Mincho Pro W3" panose="02020300000000000000" pitchFamily="18" charset="-128"/>
                <a:ea typeface="Hiragino Mincho Pro W3" panose="02020300000000000000" pitchFamily="18" charset="-128"/>
              </a:rPr>
              <a:t>注入の空間分布</a:t>
            </a:r>
            <a:endParaRPr lang="en-US" altLang="ja-JP" dirty="0">
              <a:latin typeface="Hiragino Mincho Pro W3" panose="02020300000000000000" pitchFamily="18" charset="-128"/>
              <a:ea typeface="Hiragino Mincho Pro W3" panose="02020300000000000000" pitchFamily="18" charset="-128"/>
            </a:endParaRPr>
          </a:p>
        </p:txBody>
      </p:sp>
      <p:sp>
        <p:nvSpPr>
          <p:cNvPr id="9" name="テキスト ボックス 8">
            <a:extLst>
              <a:ext uri="{FF2B5EF4-FFF2-40B4-BE49-F238E27FC236}">
                <a16:creationId xmlns:a16="http://schemas.microsoft.com/office/drawing/2014/main" xmlns="" id="{314D4003-C6C3-7F43-BF7B-AC6E0BC3648A}"/>
              </a:ext>
            </a:extLst>
          </p:cNvPr>
          <p:cNvSpPr txBox="1"/>
          <p:nvPr/>
        </p:nvSpPr>
        <p:spPr>
          <a:xfrm>
            <a:off x="489707" y="932500"/>
            <a:ext cx="1705916" cy="369332"/>
          </a:xfrm>
          <a:prstGeom prst="rect">
            <a:avLst/>
          </a:prstGeom>
          <a:noFill/>
        </p:spPr>
        <p:txBody>
          <a:bodyPr wrap="none" rtlCol="0">
            <a:spAutoFit/>
          </a:bodyPr>
          <a:lstStyle/>
          <a:p>
            <a:r>
              <a:rPr kumimoji="1" lang="en-US" altLang="ja-JP" u="sng" dirty="0">
                <a:latin typeface="Hiragino Mincho Pro W3" panose="02020300000000000000" pitchFamily="18" charset="-128"/>
                <a:ea typeface="Hiragino Mincho Pro W3" panose="02020300000000000000" pitchFamily="18" charset="-128"/>
              </a:rPr>
              <a:t>1</a:t>
            </a:r>
            <a:r>
              <a:rPr kumimoji="1" lang="ja-JP" altLang="en-US" u="sng">
                <a:latin typeface="Hiragino Mincho Pro W3" panose="02020300000000000000" pitchFamily="18" charset="-128"/>
                <a:ea typeface="Hiragino Mincho Pro W3" panose="02020300000000000000" pitchFamily="18" charset="-128"/>
              </a:rPr>
              <a:t>次元への拡張</a:t>
            </a:r>
          </a:p>
        </p:txBody>
      </p:sp>
      <p:sp>
        <p:nvSpPr>
          <p:cNvPr id="12" name="テキスト ボックス 11">
            <a:extLst>
              <a:ext uri="{FF2B5EF4-FFF2-40B4-BE49-F238E27FC236}">
                <a16:creationId xmlns:a16="http://schemas.microsoft.com/office/drawing/2014/main" xmlns="" id="{3E7C3325-9E58-C546-91CA-347F8D00A13C}"/>
              </a:ext>
            </a:extLst>
          </p:cNvPr>
          <p:cNvSpPr txBox="1"/>
          <p:nvPr/>
        </p:nvSpPr>
        <p:spPr>
          <a:xfrm>
            <a:off x="11196682" y="346990"/>
            <a:ext cx="749895" cy="369332"/>
          </a:xfrm>
          <a:prstGeom prst="rect">
            <a:avLst/>
          </a:prstGeom>
          <a:noFill/>
        </p:spPr>
        <p:txBody>
          <a:bodyPr wrap="square" rtlCol="0">
            <a:spAutoFit/>
          </a:bodyPr>
          <a:lstStyle/>
          <a:p>
            <a:r>
              <a:rPr kumimoji="1" lang="en-US" altLang="ja-JP" dirty="0"/>
              <a:t>26/33</a:t>
            </a:r>
            <a:endParaRPr kumimoji="1" lang="ja-JP" altLang="en-US"/>
          </a:p>
        </p:txBody>
      </p:sp>
    </p:spTree>
    <p:extLst>
      <p:ext uri="{BB962C8B-B14F-4D97-AF65-F5344CB8AC3E}">
        <p14:creationId xmlns:p14="http://schemas.microsoft.com/office/powerpoint/2010/main" val="717914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90365DE2-0E32-4D45-89DB-8F25CA31B4B7}"/>
              </a:ext>
            </a:extLst>
          </p:cNvPr>
          <p:cNvSpPr>
            <a:spLocks noGrp="1"/>
          </p:cNvSpPr>
          <p:nvPr>
            <p:ph type="title"/>
          </p:nvPr>
        </p:nvSpPr>
        <p:spPr>
          <a:xfrm>
            <a:off x="2871813" y="162255"/>
            <a:ext cx="6572003" cy="743471"/>
          </a:xfrm>
        </p:spPr>
        <p:txBody>
          <a:bodyPr>
            <a:normAutofit fontScale="90000"/>
          </a:bodyPr>
          <a:lstStyle/>
          <a:p>
            <a:r>
              <a:rPr kumimoji="1" lang="ja-JP" altLang="en-US"/>
              <a:t>モデルパラメータと仮定</a:t>
            </a:r>
          </a:p>
        </p:txBody>
      </p:sp>
      <p:sp>
        <p:nvSpPr>
          <p:cNvPr id="8" name="円/楕円 7">
            <a:extLst>
              <a:ext uri="{FF2B5EF4-FFF2-40B4-BE49-F238E27FC236}">
                <a16:creationId xmlns:a16="http://schemas.microsoft.com/office/drawing/2014/main" xmlns="" id="{17EA1E54-1B21-9A4F-9A1C-0F5CCA19122F}"/>
              </a:ext>
            </a:extLst>
          </p:cNvPr>
          <p:cNvSpPr/>
          <p:nvPr/>
        </p:nvSpPr>
        <p:spPr>
          <a:xfrm>
            <a:off x="3809248" y="1717504"/>
            <a:ext cx="4052456" cy="2146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xmlns="" id="{1AC0EC80-7482-4F45-A0BB-CE600BCC134F}"/>
                  </a:ext>
                </a:extLst>
              </p:cNvPr>
              <p:cNvSpPr txBox="1"/>
              <p:nvPr/>
            </p:nvSpPr>
            <p:spPr>
              <a:xfrm>
                <a:off x="5293917" y="1232324"/>
                <a:ext cx="938151" cy="755463"/>
              </a:xfrm>
              <a:prstGeom prst="rect">
                <a:avLst/>
              </a:prstGeom>
              <a:solidFill>
                <a:schemeClr val="bg1"/>
              </a:solidFill>
              <a:ln w="38100">
                <a:solidFill>
                  <a:srgbClr val="00B05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4000" i="1" smtClean="0">
                              <a:latin typeface="Cambria Math" panose="02040503050406030204" pitchFamily="18" charset="0"/>
                            </a:rPr>
                          </m:ctrlPr>
                        </m:sSubPr>
                        <m:e>
                          <m:r>
                            <a:rPr kumimoji="1" lang="en-US" altLang="ja-JP" sz="4000" b="0" i="1" smtClean="0">
                              <a:latin typeface="Cambria Math" panose="02040503050406030204" pitchFamily="18" charset="0"/>
                            </a:rPr>
                            <m:t>𝐷</m:t>
                          </m:r>
                        </m:e>
                        <m:sub>
                          <m:r>
                            <a:rPr kumimoji="1" lang="en-US" altLang="ja-JP" sz="4000" b="0" i="1" smtClean="0">
                              <a:latin typeface="Cambria Math" panose="02040503050406030204" pitchFamily="18" charset="0"/>
                            </a:rPr>
                            <m:t>𝑝𝑝</m:t>
                          </m:r>
                        </m:sub>
                      </m:sSub>
                    </m:oMath>
                  </m:oMathPara>
                </a14:m>
                <a:endParaRPr kumimoji="1" lang="ja-JP" altLang="en-US"/>
              </a:p>
            </p:txBody>
          </p:sp>
        </mc:Choice>
        <mc:Fallback xmlns="">
          <p:sp>
            <p:nvSpPr>
              <p:cNvPr id="7" name="テキスト ボックス 6">
                <a:extLst>
                  <a:ext uri="{FF2B5EF4-FFF2-40B4-BE49-F238E27FC236}">
                    <a16:creationId xmlns:a16="http://schemas.microsoft.com/office/drawing/2014/main" id="{1AC0EC80-7482-4F45-A0BB-CE600BCC134F}"/>
                  </a:ext>
                </a:extLst>
              </p:cNvPr>
              <p:cNvSpPr txBox="1">
                <a:spLocks noRot="1" noChangeAspect="1" noMove="1" noResize="1" noEditPoints="1" noAdjustHandles="1" noChangeArrowheads="1" noChangeShapeType="1" noTextEdit="1"/>
              </p:cNvSpPr>
              <p:nvPr/>
            </p:nvSpPr>
            <p:spPr>
              <a:xfrm>
                <a:off x="5293917" y="1232324"/>
                <a:ext cx="938151" cy="755463"/>
              </a:xfrm>
              <a:prstGeom prst="rect">
                <a:avLst/>
              </a:prstGeom>
              <a:blipFill>
                <a:blip r:embed="rId3"/>
                <a:stretch>
                  <a:fillRect l="-6410" r="-3846" b="-4762"/>
                </a:stretch>
              </a:blipFill>
              <a:ln w="38100">
                <a:solidFill>
                  <a:srgbClr val="00B050"/>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xmlns="" id="{8B4A672C-3BC6-204C-85DF-9D3A2DF6AA21}"/>
                  </a:ext>
                </a:extLst>
              </p:cNvPr>
              <p:cNvSpPr txBox="1"/>
              <p:nvPr/>
            </p:nvSpPr>
            <p:spPr>
              <a:xfrm>
                <a:off x="3986883" y="2201404"/>
                <a:ext cx="3782295" cy="1179105"/>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ja-JP" sz="2400" i="1" smtClean="0">
                              <a:solidFill>
                                <a:schemeClr val="bg1"/>
                              </a:solidFill>
                              <a:latin typeface="Cambria Math" panose="02040503050406030204" pitchFamily="18" charset="0"/>
                            </a:rPr>
                          </m:ctrlPr>
                        </m:sSubPr>
                        <m:e>
                          <m:r>
                            <a:rPr lang="en-US" altLang="ja-JP" sz="2400" i="1">
                              <a:solidFill>
                                <a:schemeClr val="bg1"/>
                              </a:solidFill>
                              <a:latin typeface="Cambria Math" panose="02040503050406030204" pitchFamily="18" charset="0"/>
                            </a:rPr>
                            <m:t>𝐷</m:t>
                          </m:r>
                        </m:e>
                        <m:sub>
                          <m:r>
                            <a:rPr lang="en-US" altLang="ja-JP" sz="2400" i="1">
                              <a:solidFill>
                                <a:schemeClr val="bg1"/>
                              </a:solidFill>
                              <a:latin typeface="Cambria Math" panose="02040503050406030204" pitchFamily="18" charset="0"/>
                            </a:rPr>
                            <m:t>𝑝𝑝</m:t>
                          </m:r>
                        </m:sub>
                      </m:sSub>
                      <m:r>
                        <a:rPr lang="en-US" altLang="ja-JP" sz="2400" i="1">
                          <a:solidFill>
                            <a:schemeClr val="bg1"/>
                          </a:solidFill>
                          <a:latin typeface="Cambria Math" panose="02040503050406030204" pitchFamily="18" charset="0"/>
                          <a:ea typeface="Cambria Math" panose="02040503050406030204" pitchFamily="18" charset="0"/>
                        </a:rPr>
                        <m:t>∝</m:t>
                      </m:r>
                      <m:d>
                        <m:dPr>
                          <m:begChr m:val="{"/>
                          <m:endChr m:val=""/>
                          <m:ctrlPr>
                            <a:rPr lang="en-US" altLang="ja-JP" sz="2400" i="1" smtClean="0">
                              <a:solidFill>
                                <a:schemeClr val="bg1"/>
                              </a:solidFill>
                              <a:latin typeface="Cambria Math" panose="02040503050406030204" pitchFamily="18" charset="0"/>
                              <a:ea typeface="Cambria Math" panose="02040503050406030204" pitchFamily="18" charset="0"/>
                            </a:rPr>
                          </m:ctrlPr>
                        </m:dPr>
                        <m:e>
                          <m:eqArr>
                            <m:eqArrPr>
                              <m:ctrlPr>
                                <a:rPr lang="en-US" altLang="ja-JP" sz="2400" i="1" smtClean="0">
                                  <a:solidFill>
                                    <a:schemeClr val="bg1"/>
                                  </a:solidFill>
                                  <a:latin typeface="Cambria Math" panose="02040503050406030204" pitchFamily="18" charset="0"/>
                                  <a:ea typeface="Cambria Math" panose="02040503050406030204" pitchFamily="18" charset="0"/>
                                </a:rPr>
                              </m:ctrlPr>
                            </m:eqArrPr>
                            <m:e>
                              <m:sSup>
                                <m:sSupPr>
                                  <m:ctrlPr>
                                    <a:rPr lang="en-US" altLang="ja-JP" sz="2400" i="1" smtClean="0">
                                      <a:solidFill>
                                        <a:schemeClr val="bg1"/>
                                      </a:solidFill>
                                      <a:latin typeface="Cambria Math" panose="02040503050406030204" pitchFamily="18" charset="0"/>
                                      <a:ea typeface="Cambria Math" panose="02040503050406030204" pitchFamily="18" charset="0"/>
                                    </a:rPr>
                                  </m:ctrlPr>
                                </m:sSupPr>
                                <m:e>
                                  <m:r>
                                    <a:rPr lang="en-US" altLang="ja-JP" sz="2400" b="0" i="1" smtClean="0">
                                      <a:solidFill>
                                        <a:schemeClr val="bg1"/>
                                      </a:solidFill>
                                      <a:latin typeface="Cambria Math" panose="02040503050406030204" pitchFamily="18" charset="0"/>
                                      <a:ea typeface="Cambria Math" panose="02040503050406030204" pitchFamily="18" charset="0"/>
                                    </a:rPr>
                                    <m:t>𝑝</m:t>
                                  </m:r>
                                </m:e>
                                <m:sup>
                                  <m:r>
                                    <a:rPr lang="en-US" altLang="ja-JP" sz="2400" b="0" i="1" smtClean="0">
                                      <a:solidFill>
                                        <a:schemeClr val="bg1"/>
                                      </a:solidFill>
                                      <a:latin typeface="Cambria Math" panose="02040503050406030204" pitchFamily="18" charset="0"/>
                                      <a:ea typeface="Cambria Math" panose="02040503050406030204" pitchFamily="18" charset="0"/>
                                    </a:rPr>
                                    <m:t>2</m:t>
                                  </m:r>
                                </m:sup>
                              </m:sSup>
                              <m:r>
                                <a:rPr lang="en-US" altLang="ja-JP" sz="2400" b="0" i="1" smtClean="0">
                                  <a:solidFill>
                                    <a:schemeClr val="bg1"/>
                                  </a:solidFill>
                                  <a:latin typeface="Cambria Math" panose="02040503050406030204" pitchFamily="18" charset="0"/>
                                  <a:ea typeface="Cambria Math" panose="02040503050406030204" pitchFamily="18" charset="0"/>
                                </a:rPr>
                                <m:t>    (</m:t>
                              </m:r>
                              <m:r>
                                <a:rPr lang="en-US" altLang="ja-JP" sz="2400" b="0" i="1" smtClean="0">
                                  <a:solidFill>
                                    <a:schemeClr val="bg1"/>
                                  </a:solidFill>
                                  <a:latin typeface="Cambria Math" panose="02040503050406030204" pitchFamily="18" charset="0"/>
                                  <a:ea typeface="Cambria Math" panose="02040503050406030204" pitchFamily="18" charset="0"/>
                                </a:rPr>
                                <m:t>𝐻𝑎𝑟𝑑𝑠𝑝𝑒𝑟𝑒</m:t>
                              </m:r>
                              <m:r>
                                <a:rPr lang="en-US" altLang="ja-JP" sz="2400" b="0" i="1" smtClean="0">
                                  <a:solidFill>
                                    <a:schemeClr val="bg1"/>
                                  </a:solidFill>
                                  <a:latin typeface="Cambria Math" panose="02040503050406030204" pitchFamily="18" charset="0"/>
                                  <a:ea typeface="Cambria Math" panose="02040503050406030204" pitchFamily="18" charset="0"/>
                                </a:rPr>
                                <m:t>)</m:t>
                              </m:r>
                            </m:e>
                            <m:e>
                              <m:sSup>
                                <m:sSupPr>
                                  <m:ctrlPr>
                                    <a:rPr lang="en-US" altLang="ja-JP" sz="2400" i="1">
                                      <a:solidFill>
                                        <a:schemeClr val="bg1"/>
                                      </a:solidFill>
                                      <a:latin typeface="Cambria Math" panose="02040503050406030204" pitchFamily="18" charset="0"/>
                                      <a:ea typeface="Cambria Math" panose="02040503050406030204" pitchFamily="18" charset="0"/>
                                    </a:rPr>
                                  </m:ctrlPr>
                                </m:sSupPr>
                                <m:e>
                                  <m:r>
                                    <a:rPr lang="en-US" altLang="ja-JP" sz="2400" i="1">
                                      <a:solidFill>
                                        <a:schemeClr val="bg1"/>
                                      </a:solidFill>
                                      <a:latin typeface="Cambria Math" panose="02040503050406030204" pitchFamily="18" charset="0"/>
                                      <a:ea typeface="Cambria Math" panose="02040503050406030204" pitchFamily="18" charset="0"/>
                                    </a:rPr>
                                    <m:t>𝑝</m:t>
                                  </m:r>
                                </m:e>
                                <m:sup>
                                  <m:f>
                                    <m:fPr>
                                      <m:ctrlPr>
                                        <a:rPr lang="en-US" altLang="ja-JP" sz="2400" i="1">
                                          <a:solidFill>
                                            <a:schemeClr val="bg1"/>
                                          </a:solidFill>
                                          <a:latin typeface="Cambria Math" panose="02040503050406030204" pitchFamily="18" charset="0"/>
                                          <a:ea typeface="Cambria Math" panose="02040503050406030204" pitchFamily="18" charset="0"/>
                                        </a:rPr>
                                      </m:ctrlPr>
                                    </m:fPr>
                                    <m:num>
                                      <m:r>
                                        <a:rPr lang="en-US" altLang="ja-JP" sz="2400" i="1">
                                          <a:solidFill>
                                            <a:schemeClr val="bg1"/>
                                          </a:solidFill>
                                          <a:latin typeface="Cambria Math" panose="02040503050406030204" pitchFamily="18" charset="0"/>
                                          <a:ea typeface="Cambria Math" panose="02040503050406030204" pitchFamily="18" charset="0"/>
                                        </a:rPr>
                                        <m:t>5</m:t>
                                      </m:r>
                                    </m:num>
                                    <m:den>
                                      <m:r>
                                        <a:rPr lang="en-US" altLang="ja-JP" sz="2400" i="1">
                                          <a:solidFill>
                                            <a:schemeClr val="bg1"/>
                                          </a:solidFill>
                                          <a:latin typeface="Cambria Math" panose="02040503050406030204" pitchFamily="18" charset="0"/>
                                          <a:ea typeface="Cambria Math" panose="02040503050406030204" pitchFamily="18" charset="0"/>
                                        </a:rPr>
                                        <m:t>3</m:t>
                                      </m:r>
                                    </m:den>
                                  </m:f>
                                </m:sup>
                              </m:sSup>
                              <m:r>
                                <a:rPr lang="en-US" altLang="ja-JP" sz="2400" b="0" i="1" smtClean="0">
                                  <a:solidFill>
                                    <a:schemeClr val="bg1"/>
                                  </a:solidFill>
                                  <a:latin typeface="Cambria Math" panose="02040503050406030204" pitchFamily="18" charset="0"/>
                                  <a:ea typeface="Cambria Math" panose="02040503050406030204" pitchFamily="18" charset="0"/>
                                </a:rPr>
                                <m:t>    (</m:t>
                              </m:r>
                              <m:r>
                                <a:rPr lang="en-US" altLang="ja-JP" sz="2400" b="0" i="1" smtClean="0">
                                  <a:solidFill>
                                    <a:schemeClr val="bg1"/>
                                  </a:solidFill>
                                  <a:latin typeface="Cambria Math" panose="02040503050406030204" pitchFamily="18" charset="0"/>
                                  <a:ea typeface="Cambria Math" panose="02040503050406030204" pitchFamily="18" charset="0"/>
                                </a:rPr>
                                <m:t>𝐾𝑜𝑙𝑚𝑜𝑔𝑜𝑟𝑜𝑣</m:t>
                              </m:r>
                              <m:r>
                                <a:rPr lang="en-US" altLang="ja-JP" sz="2400" b="0" i="1" smtClean="0">
                                  <a:solidFill>
                                    <a:schemeClr val="bg1"/>
                                  </a:solidFill>
                                  <a:latin typeface="Cambria Math" panose="02040503050406030204" pitchFamily="18" charset="0"/>
                                  <a:ea typeface="Cambria Math" panose="02040503050406030204" pitchFamily="18" charset="0"/>
                                </a:rPr>
                                <m:t>)</m:t>
                              </m:r>
                            </m:e>
                          </m:eqArr>
                        </m:e>
                      </m:d>
                    </m:oMath>
                  </m:oMathPara>
                </a14:m>
                <a:endParaRPr kumimoji="1" lang="ja-JP" altLang="en-US" sz="2400">
                  <a:solidFill>
                    <a:schemeClr val="bg1"/>
                  </a:solidFill>
                </a:endParaRPr>
              </a:p>
            </p:txBody>
          </p:sp>
        </mc:Choice>
        <mc:Fallback xmlns="">
          <p:sp>
            <p:nvSpPr>
              <p:cNvPr id="9" name="テキスト ボックス 8">
                <a:extLst>
                  <a:ext uri="{FF2B5EF4-FFF2-40B4-BE49-F238E27FC236}">
                    <a16:creationId xmlns:a16="http://schemas.microsoft.com/office/drawing/2014/main" id="{8B4A672C-3BC6-204C-85DF-9D3A2DF6AA21}"/>
                  </a:ext>
                </a:extLst>
              </p:cNvPr>
              <p:cNvSpPr txBox="1">
                <a:spLocks noRot="1" noChangeAspect="1" noMove="1" noResize="1" noEditPoints="1" noAdjustHandles="1" noChangeArrowheads="1" noChangeShapeType="1" noTextEdit="1"/>
              </p:cNvSpPr>
              <p:nvPr/>
            </p:nvSpPr>
            <p:spPr>
              <a:xfrm>
                <a:off x="3986883" y="2201404"/>
                <a:ext cx="3782295" cy="1179105"/>
              </a:xfrm>
              <a:prstGeom prst="rect">
                <a:avLst/>
              </a:prstGeom>
              <a:blipFill>
                <a:blip r:embed="rId4"/>
                <a:stretch>
                  <a:fillRect l="-34783" t="-227660" r="-334" b="-32659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xmlns="" id="{071CCEA7-1501-204F-952E-C75FE90361B5}"/>
                  </a:ext>
                </a:extLst>
              </p:cNvPr>
              <p:cNvSpPr txBox="1"/>
              <p:nvPr/>
            </p:nvSpPr>
            <p:spPr>
              <a:xfrm>
                <a:off x="1154870" y="7160067"/>
                <a:ext cx="2571007" cy="131863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sty m:val="p"/>
                        </m:rPr>
                        <a:rPr lang="en-US" altLang="ja-JP" sz="2400" b="0" i="0" smtClean="0">
                          <a:solidFill>
                            <a:schemeClr val="bg1"/>
                          </a:solidFill>
                          <a:latin typeface="Cambria Math" panose="02040503050406030204" pitchFamily="18" charset="0"/>
                        </a:rPr>
                        <m:t>Kolmogorov</m:t>
                      </m:r>
                    </m:oMath>
                  </m:oMathPara>
                </a14:m>
                <a:endParaRPr lang="en-US" altLang="ja-JP" sz="2400" b="0" dirty="0">
                  <a:solidFill>
                    <a:schemeClr val="bg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US" altLang="ja-JP" sz="2400" i="1">
                              <a:solidFill>
                                <a:schemeClr val="bg1"/>
                              </a:solidFill>
                              <a:latin typeface="Cambria Math" panose="02040503050406030204" pitchFamily="18" charset="0"/>
                            </a:rPr>
                          </m:ctrlPr>
                        </m:sSubPr>
                        <m:e>
                          <m:r>
                            <a:rPr lang="en-US" altLang="ja-JP" sz="2400" i="1">
                              <a:solidFill>
                                <a:schemeClr val="bg1"/>
                              </a:solidFill>
                              <a:latin typeface="Cambria Math" panose="02040503050406030204" pitchFamily="18" charset="0"/>
                            </a:rPr>
                            <m:t>𝐷</m:t>
                          </m:r>
                        </m:e>
                        <m:sub>
                          <m:r>
                            <a:rPr lang="en-US" altLang="ja-JP" sz="2400" i="1">
                              <a:solidFill>
                                <a:schemeClr val="bg1"/>
                              </a:solidFill>
                              <a:latin typeface="Cambria Math" panose="02040503050406030204" pitchFamily="18" charset="0"/>
                            </a:rPr>
                            <m:t>𝑝𝑝</m:t>
                          </m:r>
                        </m:sub>
                      </m:sSub>
                      <m:r>
                        <a:rPr lang="en-US" altLang="ja-JP" sz="2400" i="1">
                          <a:solidFill>
                            <a:schemeClr val="bg1"/>
                          </a:solidFill>
                          <a:latin typeface="Cambria Math" panose="02040503050406030204" pitchFamily="18" charset="0"/>
                          <a:ea typeface="Cambria Math" panose="02040503050406030204" pitchFamily="18" charset="0"/>
                        </a:rPr>
                        <m:t>∝</m:t>
                      </m:r>
                      <m:sSup>
                        <m:sSupPr>
                          <m:ctrlPr>
                            <a:rPr lang="en-US" altLang="ja-JP" sz="2400" i="1">
                              <a:solidFill>
                                <a:schemeClr val="bg1"/>
                              </a:solidFill>
                              <a:latin typeface="Cambria Math" panose="02040503050406030204" pitchFamily="18" charset="0"/>
                              <a:ea typeface="Cambria Math" panose="02040503050406030204" pitchFamily="18" charset="0"/>
                            </a:rPr>
                          </m:ctrlPr>
                        </m:sSupPr>
                        <m:e>
                          <m:r>
                            <a:rPr lang="en-US" altLang="ja-JP" sz="2400" i="1">
                              <a:solidFill>
                                <a:schemeClr val="bg1"/>
                              </a:solidFill>
                              <a:latin typeface="Cambria Math" panose="02040503050406030204" pitchFamily="18" charset="0"/>
                              <a:ea typeface="Cambria Math" panose="02040503050406030204" pitchFamily="18" charset="0"/>
                            </a:rPr>
                            <m:t>𝑝</m:t>
                          </m:r>
                        </m:e>
                        <m:sup>
                          <m:f>
                            <m:fPr>
                              <m:ctrlPr>
                                <a:rPr lang="en-US" altLang="ja-JP" sz="2400" b="0" i="1" smtClean="0">
                                  <a:solidFill>
                                    <a:schemeClr val="bg1"/>
                                  </a:solidFill>
                                  <a:latin typeface="Cambria Math" panose="02040503050406030204" pitchFamily="18" charset="0"/>
                                  <a:ea typeface="Cambria Math" panose="02040503050406030204" pitchFamily="18" charset="0"/>
                                </a:rPr>
                              </m:ctrlPr>
                            </m:fPr>
                            <m:num>
                              <m:r>
                                <a:rPr lang="en-US" altLang="ja-JP" sz="2400" b="0" i="1" smtClean="0">
                                  <a:solidFill>
                                    <a:schemeClr val="bg1"/>
                                  </a:solidFill>
                                  <a:latin typeface="Cambria Math" panose="02040503050406030204" pitchFamily="18" charset="0"/>
                                  <a:ea typeface="Cambria Math" panose="02040503050406030204" pitchFamily="18" charset="0"/>
                                </a:rPr>
                                <m:t>5</m:t>
                              </m:r>
                            </m:num>
                            <m:den>
                              <m:r>
                                <a:rPr lang="en-US" altLang="ja-JP" sz="2400" b="0" i="1" smtClean="0">
                                  <a:solidFill>
                                    <a:schemeClr val="bg1"/>
                                  </a:solidFill>
                                  <a:latin typeface="Cambria Math" panose="02040503050406030204" pitchFamily="18" charset="0"/>
                                  <a:ea typeface="Cambria Math" panose="02040503050406030204" pitchFamily="18" charset="0"/>
                                </a:rPr>
                                <m:t>3</m:t>
                              </m:r>
                            </m:den>
                          </m:f>
                        </m:sup>
                      </m:sSup>
                    </m:oMath>
                  </m:oMathPara>
                </a14:m>
                <a:endParaRPr lang="ja-JP" altLang="en-US" sz="2800"/>
              </a:p>
              <a:p>
                <a:endParaRPr kumimoji="1" lang="ja-JP" altLang="en-US"/>
              </a:p>
            </p:txBody>
          </p:sp>
        </mc:Choice>
        <mc:Fallback xmlns="">
          <p:sp>
            <p:nvSpPr>
              <p:cNvPr id="10" name="テキスト ボックス 9">
                <a:extLst>
                  <a:ext uri="{FF2B5EF4-FFF2-40B4-BE49-F238E27FC236}">
                    <a16:creationId xmlns:a16="http://schemas.microsoft.com/office/drawing/2014/main" id="{071CCEA7-1501-204F-952E-C75FE90361B5}"/>
                  </a:ext>
                </a:extLst>
              </p:cNvPr>
              <p:cNvSpPr txBox="1">
                <a:spLocks noRot="1" noChangeAspect="1" noMove="1" noResize="1" noEditPoints="1" noAdjustHandles="1" noChangeArrowheads="1" noChangeShapeType="1" noTextEdit="1"/>
              </p:cNvSpPr>
              <p:nvPr/>
            </p:nvSpPr>
            <p:spPr>
              <a:xfrm>
                <a:off x="1154870" y="7160067"/>
                <a:ext cx="2571007" cy="1318631"/>
              </a:xfrm>
              <a:prstGeom prst="rect">
                <a:avLst/>
              </a:prstGeom>
              <a:blipFill>
                <a:blip r:embed="rId5"/>
                <a:stretch>
                  <a:fillRect/>
                </a:stretch>
              </a:blipFill>
            </p:spPr>
            <p:txBody>
              <a:bodyPr/>
              <a:lstStyle/>
              <a:p>
                <a:r>
                  <a:rPr lang="ja-JP" altLang="en-US">
                    <a:noFill/>
                  </a:rPr>
                  <a:t> </a:t>
                </a:r>
              </a:p>
            </p:txBody>
          </p:sp>
        </mc:Fallback>
      </mc:AlternateContent>
      <p:sp>
        <p:nvSpPr>
          <p:cNvPr id="12" name="正方形/長方形 11">
            <a:extLst>
              <a:ext uri="{FF2B5EF4-FFF2-40B4-BE49-F238E27FC236}">
                <a16:creationId xmlns:a16="http://schemas.microsoft.com/office/drawing/2014/main" xmlns="" id="{A456FF30-B6C7-B54B-BE48-E84A4DABA88D}"/>
              </a:ext>
            </a:extLst>
          </p:cNvPr>
          <p:cNvSpPr/>
          <p:nvPr/>
        </p:nvSpPr>
        <p:spPr>
          <a:xfrm>
            <a:off x="8220191" y="2098289"/>
            <a:ext cx="3645725" cy="1325563"/>
          </a:xfrm>
          <a:prstGeom prst="rect">
            <a:avLst/>
          </a:prstGeom>
          <a:solidFill>
            <a:schemeClr val="accent2">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xmlns="" id="{CD88A3D8-55DF-8C45-8F52-6D80C86A3820}"/>
                  </a:ext>
                </a:extLst>
              </p:cNvPr>
              <p:cNvSpPr txBox="1"/>
              <p:nvPr/>
            </p:nvSpPr>
            <p:spPr>
              <a:xfrm>
                <a:off x="8937172" y="1095123"/>
                <a:ext cx="2422567" cy="987322"/>
              </a:xfrm>
              <a:prstGeom prst="rect">
                <a:avLst/>
              </a:prstGeom>
              <a:solidFill>
                <a:schemeClr val="bg1"/>
              </a:solidFill>
              <a:ln w="38100">
                <a:solidFill>
                  <a:srgbClr val="FF0000"/>
                </a:solidFill>
              </a:ln>
            </p:spPr>
            <p:txBody>
              <a:bodyPr wrap="square" rtlCol="0">
                <a:spAutoFit/>
              </a:bodyPr>
              <a:lstStyle/>
              <a:p>
                <a:pPr algn="ctr"/>
                <a:r>
                  <a:rPr kumimoji="1" lang="en-US" altLang="ja-JP" sz="2800" dirty="0"/>
                  <a:t>Injection</a:t>
                </a:r>
                <a:endParaRPr kumimoji="1" lang="en-US" altLang="ja-JP" sz="2800" b="0" i="0"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kumimoji="1" lang="en-US" altLang="ja-JP" sz="2800" b="0" i="0" smtClean="0">
                          <a:latin typeface="Cambria Math" panose="02040503050406030204" pitchFamily="18" charset="0"/>
                        </a:rPr>
                        <m:t> </m:t>
                      </m:r>
                      <m:sSub>
                        <m:sSubPr>
                          <m:ctrlPr>
                            <a:rPr kumimoji="1" lang="en-US" altLang="ja-JP" sz="2800" i="1" smtClean="0">
                              <a:latin typeface="Cambria Math" panose="02040503050406030204" pitchFamily="18" charset="0"/>
                            </a:rPr>
                          </m:ctrlPr>
                        </m:sSubPr>
                        <m:e>
                          <m:r>
                            <a:rPr kumimoji="1" lang="en-US" altLang="ja-JP" sz="2800" b="0" i="1" smtClean="0">
                              <a:latin typeface="Cambria Math" panose="02040503050406030204" pitchFamily="18" charset="0"/>
                            </a:rPr>
                            <m:t>𝑄</m:t>
                          </m:r>
                        </m:e>
                        <m:sub>
                          <m:r>
                            <a:rPr kumimoji="1" lang="en-US" altLang="ja-JP" sz="2800" b="0" i="1" smtClean="0">
                              <a:latin typeface="Cambria Math" panose="02040503050406030204" pitchFamily="18" charset="0"/>
                            </a:rPr>
                            <m:t>𝑝</m:t>
                          </m:r>
                        </m:sub>
                      </m:sSub>
                      <m:r>
                        <a:rPr kumimoji="1" lang="en-US" altLang="ja-JP" sz="2800" i="1" smtClean="0">
                          <a:latin typeface="Cambria Math" panose="02040503050406030204" pitchFamily="18" charset="0"/>
                          <a:ea typeface="Cambria Math" panose="02040503050406030204" pitchFamily="18" charset="0"/>
                        </a:rPr>
                        <m:t>∝</m:t>
                      </m:r>
                      <m:sSup>
                        <m:sSupPr>
                          <m:ctrlPr>
                            <a:rPr kumimoji="1" lang="en-US" altLang="ja-JP" sz="2800" i="1" smtClean="0">
                              <a:latin typeface="Cambria Math" panose="02040503050406030204" pitchFamily="18" charset="0"/>
                              <a:ea typeface="Cambria Math" panose="02040503050406030204" pitchFamily="18" charset="0"/>
                            </a:rPr>
                          </m:ctrlPr>
                        </m:sSupPr>
                        <m:e>
                          <m:r>
                            <a:rPr kumimoji="1" lang="en-US" altLang="ja-JP" sz="2800" b="0" i="1" smtClean="0">
                              <a:latin typeface="Cambria Math" panose="02040503050406030204" pitchFamily="18" charset="0"/>
                              <a:ea typeface="Cambria Math" panose="02040503050406030204" pitchFamily="18" charset="0"/>
                            </a:rPr>
                            <m:t>𝑝</m:t>
                          </m:r>
                        </m:e>
                        <m:sup>
                          <m:r>
                            <a:rPr kumimoji="1" lang="en-US" altLang="ja-JP" sz="2800" b="0" i="1" smtClean="0">
                              <a:latin typeface="Cambria Math" panose="02040503050406030204" pitchFamily="18" charset="0"/>
                              <a:ea typeface="Cambria Math" panose="02040503050406030204" pitchFamily="18" charset="0"/>
                            </a:rPr>
                            <m:t>−</m:t>
                          </m:r>
                          <m:sSub>
                            <m:sSubPr>
                              <m:ctrlPr>
                                <a:rPr kumimoji="1" lang="en-US" altLang="ja-JP" sz="2800" b="0" i="1" smtClean="0">
                                  <a:latin typeface="Cambria Math" panose="02040503050406030204" pitchFamily="18" charset="0"/>
                                  <a:ea typeface="Cambria Math" panose="02040503050406030204" pitchFamily="18" charset="0"/>
                                </a:rPr>
                              </m:ctrlPr>
                            </m:sSubPr>
                            <m:e>
                              <m:r>
                                <a:rPr kumimoji="1" lang="en-US" altLang="ja-JP" sz="2800" b="0" i="1" smtClean="0">
                                  <a:latin typeface="Cambria Math" panose="02040503050406030204" pitchFamily="18" charset="0"/>
                                  <a:ea typeface="Cambria Math" panose="02040503050406030204" pitchFamily="18" charset="0"/>
                                </a:rPr>
                                <m:t>𝛼</m:t>
                              </m:r>
                            </m:e>
                            <m:sub>
                              <m:r>
                                <a:rPr kumimoji="1" lang="en-US" altLang="ja-JP" sz="2800" b="0" i="1" smtClean="0">
                                  <a:latin typeface="Cambria Math" panose="02040503050406030204" pitchFamily="18" charset="0"/>
                                  <a:ea typeface="Cambria Math" panose="02040503050406030204" pitchFamily="18" charset="0"/>
                                </a:rPr>
                                <m:t>𝑝</m:t>
                              </m:r>
                            </m:sub>
                          </m:sSub>
                        </m:sup>
                      </m:sSup>
                    </m:oMath>
                  </m:oMathPara>
                </a14:m>
                <a:endParaRPr kumimoji="1" lang="ja-JP" altLang="en-US" sz="1200"/>
              </a:p>
            </p:txBody>
          </p:sp>
        </mc:Choice>
        <mc:Fallback xmlns="">
          <p:sp>
            <p:nvSpPr>
              <p:cNvPr id="11" name="テキスト ボックス 10">
                <a:extLst>
                  <a:ext uri="{FF2B5EF4-FFF2-40B4-BE49-F238E27FC236}">
                    <a16:creationId xmlns:a16="http://schemas.microsoft.com/office/drawing/2014/main" id="{CD88A3D8-55DF-8C45-8F52-6D80C86A3820}"/>
                  </a:ext>
                </a:extLst>
              </p:cNvPr>
              <p:cNvSpPr txBox="1">
                <a:spLocks noRot="1" noChangeAspect="1" noMove="1" noResize="1" noEditPoints="1" noAdjustHandles="1" noChangeArrowheads="1" noChangeShapeType="1" noTextEdit="1"/>
              </p:cNvSpPr>
              <p:nvPr/>
            </p:nvSpPr>
            <p:spPr>
              <a:xfrm>
                <a:off x="8937172" y="1095123"/>
                <a:ext cx="2422567" cy="987322"/>
              </a:xfrm>
              <a:prstGeom prst="rect">
                <a:avLst/>
              </a:prstGeom>
              <a:blipFill>
                <a:blip r:embed="rId6"/>
                <a:stretch>
                  <a:fillRect t="-4878" b="-4878"/>
                </a:stretch>
              </a:blipFill>
              <a:ln w="38100">
                <a:solidFill>
                  <a:srgbClr val="FF0000"/>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xmlns="" id="{C0144F6D-96FE-F541-A712-131B64252EC9}"/>
                  </a:ext>
                </a:extLst>
              </p:cNvPr>
              <p:cNvSpPr txBox="1"/>
              <p:nvPr/>
            </p:nvSpPr>
            <p:spPr>
              <a:xfrm>
                <a:off x="9122222" y="2066600"/>
                <a:ext cx="1841665" cy="12714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i="1" smtClean="0">
                              <a:latin typeface="Cambria Math" panose="02040503050406030204" pitchFamily="18" charset="0"/>
                              <a:ea typeface="Cambria Math" panose="02040503050406030204" pitchFamily="18" charset="0"/>
                            </a:rPr>
                            <m:t>𝛼</m:t>
                          </m:r>
                        </m:e>
                        <m:sub>
                          <m:r>
                            <a:rPr kumimoji="1" lang="en-US" altLang="ja-JP" sz="2400" b="0" i="1" smtClean="0">
                              <a:latin typeface="Cambria Math" panose="02040503050406030204" pitchFamily="18" charset="0"/>
                            </a:rPr>
                            <m:t>𝑝</m:t>
                          </m:r>
                        </m:sub>
                      </m:sSub>
                      <m:r>
                        <a:rPr kumimoji="1" lang="en-US" altLang="ja-JP" sz="2400" b="0" i="1" smtClean="0">
                          <a:latin typeface="Cambria Math" panose="02040503050406030204" pitchFamily="18" charset="0"/>
                        </a:rPr>
                        <m:t>=</m:t>
                      </m:r>
                      <m:d>
                        <m:dPr>
                          <m:begChr m:val="{"/>
                          <m:endChr m:val=""/>
                          <m:ctrlPr>
                            <a:rPr kumimoji="1" lang="en-US" altLang="ja-JP" sz="2400" b="0" i="1" smtClean="0">
                              <a:latin typeface="Cambria Math" panose="02040503050406030204" pitchFamily="18" charset="0"/>
                            </a:rPr>
                          </m:ctrlPr>
                        </m:dPr>
                        <m:e>
                          <m:eqArr>
                            <m:eqArrPr>
                              <m:ctrlPr>
                                <a:rPr kumimoji="1" lang="en-US" altLang="ja-JP" sz="2400" b="0" i="1" smtClean="0">
                                  <a:latin typeface="Cambria Math" panose="02040503050406030204" pitchFamily="18" charset="0"/>
                                </a:rPr>
                              </m:ctrlPr>
                            </m:eqArrPr>
                            <m:e>
                              <m:r>
                                <a:rPr kumimoji="1" lang="en-US" altLang="ja-JP" sz="2400" b="0" i="1" smtClean="0">
                                  <a:latin typeface="Cambria Math" panose="02040503050406030204" pitchFamily="18" charset="0"/>
                                </a:rPr>
                                <m:t>2.2</m:t>
                              </m:r>
                            </m:e>
                            <m:e>
                              <m:r>
                                <a:rPr kumimoji="1" lang="en-US" altLang="ja-JP" sz="2400" b="0" i="1" smtClean="0">
                                  <a:latin typeface="Cambria Math" panose="02040503050406030204" pitchFamily="18" charset="0"/>
                                </a:rPr>
                                <m:t>2.45</m:t>
                              </m:r>
                            </m:e>
                            <m:e>
                              <m:r>
                                <a:rPr kumimoji="1" lang="en-US" altLang="ja-JP" sz="2400" b="0" i="1" smtClean="0">
                                  <a:latin typeface="Cambria Math" panose="02040503050406030204" pitchFamily="18" charset="0"/>
                                </a:rPr>
                                <m:t>2.6</m:t>
                              </m:r>
                            </m:e>
                          </m:eqArr>
                        </m:e>
                      </m:d>
                    </m:oMath>
                  </m:oMathPara>
                </a14:m>
                <a:endParaRPr kumimoji="1" lang="ja-JP" altLang="en-US"/>
              </a:p>
            </p:txBody>
          </p:sp>
        </mc:Choice>
        <mc:Fallback xmlns="">
          <p:sp>
            <p:nvSpPr>
              <p:cNvPr id="13" name="テキスト ボックス 12">
                <a:extLst>
                  <a:ext uri="{FF2B5EF4-FFF2-40B4-BE49-F238E27FC236}">
                    <a16:creationId xmlns:a16="http://schemas.microsoft.com/office/drawing/2014/main" id="{C0144F6D-96FE-F541-A712-131B64252EC9}"/>
                  </a:ext>
                </a:extLst>
              </p:cNvPr>
              <p:cNvSpPr txBox="1">
                <a:spLocks noRot="1" noChangeAspect="1" noMove="1" noResize="1" noEditPoints="1" noAdjustHandles="1" noChangeArrowheads="1" noChangeShapeType="1" noTextEdit="1"/>
              </p:cNvSpPr>
              <p:nvPr/>
            </p:nvSpPr>
            <p:spPr>
              <a:xfrm>
                <a:off x="9122222" y="2066600"/>
                <a:ext cx="1841665" cy="1271438"/>
              </a:xfrm>
              <a:prstGeom prst="rect">
                <a:avLst/>
              </a:prstGeom>
              <a:blipFill>
                <a:blip r:embed="rId7"/>
                <a:stretch>
                  <a:fillRect l="-71233" t="-208911" r="-70548" b="-300000"/>
                </a:stretch>
              </a:blipFill>
            </p:spPr>
            <p:txBody>
              <a:bodyPr/>
              <a:lstStyle/>
              <a:p>
                <a:r>
                  <a:rPr lang="ja-JP" altLang="en-US">
                    <a:noFill/>
                  </a:rPr>
                  <a:t> </a:t>
                </a:r>
              </a:p>
            </p:txBody>
          </p:sp>
        </mc:Fallback>
      </mc:AlternateContent>
      <p:sp>
        <p:nvSpPr>
          <p:cNvPr id="16" name="角丸四角形 15">
            <a:extLst>
              <a:ext uri="{FF2B5EF4-FFF2-40B4-BE49-F238E27FC236}">
                <a16:creationId xmlns:a16="http://schemas.microsoft.com/office/drawing/2014/main" xmlns="" id="{D75FD1AD-5BA8-B94F-AB77-0DD15F0F16A0}"/>
              </a:ext>
            </a:extLst>
          </p:cNvPr>
          <p:cNvSpPr/>
          <p:nvPr/>
        </p:nvSpPr>
        <p:spPr>
          <a:xfrm>
            <a:off x="3809248" y="4535724"/>
            <a:ext cx="4920099" cy="1780296"/>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xmlns="" id="{33902EA2-18D0-E549-B6D4-47A026F3A9A4}"/>
                  </a:ext>
                </a:extLst>
              </p:cNvPr>
              <p:cNvSpPr txBox="1"/>
              <p:nvPr/>
            </p:nvSpPr>
            <p:spPr>
              <a:xfrm>
                <a:off x="4319897" y="4088800"/>
                <a:ext cx="3985162" cy="584775"/>
              </a:xfrm>
              <a:prstGeom prst="rect">
                <a:avLst/>
              </a:prstGeom>
              <a:solidFill>
                <a:schemeClr val="bg1"/>
              </a:solidFill>
              <a:ln w="38100">
                <a:solidFill>
                  <a:schemeClr val="accent6"/>
                </a:solidFill>
              </a:ln>
            </p:spPr>
            <p:txBody>
              <a:bodyPr wrap="square" rtlCol="0">
                <a:spAutoFit/>
              </a:bodyPr>
              <a:lstStyle/>
              <a:p>
                <a:pPr algn="ctr"/>
                <a:r>
                  <a:rPr lang="en-US" altLang="ja-JP" sz="3200" dirty="0"/>
                  <a:t>Turbulence </a:t>
                </a:r>
                <a14:m>
                  <m:oMath xmlns:m="http://schemas.openxmlformats.org/officeDocument/2006/math">
                    <m:r>
                      <a:rPr lang="en-US" altLang="ja-JP" sz="3200" i="1" smtClean="0">
                        <a:latin typeface="Cambria Math" panose="02040503050406030204" pitchFamily="18" charset="0"/>
                        <a:ea typeface="Cambria Math" panose="02040503050406030204" pitchFamily="18" charset="0"/>
                      </a:rPr>
                      <m:t>𝜎</m:t>
                    </m:r>
                    <m:r>
                      <a:rPr lang="en-US" altLang="ja-JP" sz="3200" b="0" i="1" smtClean="0">
                        <a:latin typeface="Cambria Math" panose="02040503050406030204" pitchFamily="18" charset="0"/>
                        <a:ea typeface="Cambria Math" panose="02040503050406030204" pitchFamily="18" charset="0"/>
                      </a:rPr>
                      <m:t> </m:t>
                    </m:r>
                    <m:d>
                      <m:dPr>
                        <m:ctrlPr>
                          <a:rPr lang="en-US" altLang="ja-JP" sz="3200" b="0" i="1" smtClean="0">
                            <a:latin typeface="Cambria Math" panose="02040503050406030204" pitchFamily="18" charset="0"/>
                            <a:ea typeface="Cambria Math" panose="02040503050406030204" pitchFamily="18" charset="0"/>
                          </a:rPr>
                        </m:ctrlPr>
                      </m:dPr>
                      <m:e>
                        <m:r>
                          <a:rPr lang="en-US" altLang="ja-JP" sz="3200" b="0" i="1" smtClean="0">
                            <a:latin typeface="Cambria Math" panose="02040503050406030204" pitchFamily="18" charset="0"/>
                            <a:ea typeface="Cambria Math" panose="02040503050406030204" pitchFamily="18" charset="0"/>
                          </a:rPr>
                          <m:t>𝑟</m:t>
                        </m:r>
                      </m:e>
                    </m:d>
                  </m:oMath>
                </a14:m>
                <a:endParaRPr kumimoji="1" lang="ja-JP" altLang="en-US" sz="1400"/>
              </a:p>
            </p:txBody>
          </p:sp>
        </mc:Choice>
        <mc:Fallback xmlns="">
          <p:sp>
            <p:nvSpPr>
              <p:cNvPr id="14" name="テキスト ボックス 13">
                <a:extLst>
                  <a:ext uri="{FF2B5EF4-FFF2-40B4-BE49-F238E27FC236}">
                    <a16:creationId xmlns:a16="http://schemas.microsoft.com/office/drawing/2014/main" id="{33902EA2-18D0-E549-B6D4-47A026F3A9A4}"/>
                  </a:ext>
                </a:extLst>
              </p:cNvPr>
              <p:cNvSpPr txBox="1">
                <a:spLocks noRot="1" noChangeAspect="1" noMove="1" noResize="1" noEditPoints="1" noAdjustHandles="1" noChangeArrowheads="1" noChangeShapeType="1" noTextEdit="1"/>
              </p:cNvSpPr>
              <p:nvPr/>
            </p:nvSpPr>
            <p:spPr>
              <a:xfrm>
                <a:off x="4319897" y="4088800"/>
                <a:ext cx="3985162" cy="584775"/>
              </a:xfrm>
              <a:prstGeom prst="rect">
                <a:avLst/>
              </a:prstGeom>
              <a:blipFill>
                <a:blip r:embed="rId8"/>
                <a:stretch>
                  <a:fillRect t="-8000" b="-28000"/>
                </a:stretch>
              </a:blipFill>
              <a:ln w="38100">
                <a:solidFill>
                  <a:schemeClr val="accent6"/>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xmlns="" id="{A166EB4D-6833-E049-9626-A14B64B0942E}"/>
                  </a:ext>
                </a:extLst>
              </p:cNvPr>
              <p:cNvSpPr txBox="1"/>
              <p:nvPr/>
            </p:nvSpPr>
            <p:spPr>
              <a:xfrm>
                <a:off x="3687784" y="4676426"/>
                <a:ext cx="5249388" cy="1467966"/>
              </a:xfrm>
              <a:prstGeom prst="rect">
                <a:avLst/>
              </a:prstGeom>
              <a:noFill/>
              <a:ln w="38100">
                <a:noFill/>
              </a:ln>
            </p:spPr>
            <p:txBody>
              <a:bodyPr wrap="square" rtlCol="0">
                <a:spAutoFit/>
              </a:bodyPr>
              <a:lstStyle/>
              <a:p>
                <a:pPr algn="ctr"/>
                <a14:m>
                  <m:oMath xmlns:m="http://schemas.openxmlformats.org/officeDocument/2006/math">
                    <m:r>
                      <a:rPr lang="en-US" altLang="ja-JP" sz="2800" i="1" smtClean="0">
                        <a:latin typeface="Cambria Math" panose="02040503050406030204" pitchFamily="18" charset="0"/>
                        <a:ea typeface="Cambria Math" panose="02040503050406030204" pitchFamily="18" charset="0"/>
                      </a:rPr>
                      <m:t>𝜎</m:t>
                    </m:r>
                    <m:r>
                      <a:rPr lang="en-US" altLang="ja-JP" sz="2800" b="0" i="1" smtClean="0">
                        <a:latin typeface="Cambria Math" panose="02040503050406030204" pitchFamily="18" charset="0"/>
                        <a:ea typeface="Cambria Math" panose="02040503050406030204" pitchFamily="18" charset="0"/>
                      </a:rPr>
                      <m:t> </m:t>
                    </m:r>
                    <m:d>
                      <m:dPr>
                        <m:ctrlPr>
                          <a:rPr lang="en-US" altLang="ja-JP" sz="2800" b="0" i="1" smtClean="0">
                            <a:latin typeface="Cambria Math" panose="02040503050406030204" pitchFamily="18" charset="0"/>
                            <a:ea typeface="Cambria Math" panose="02040503050406030204" pitchFamily="18" charset="0"/>
                          </a:rPr>
                        </m:ctrlPr>
                      </m:dPr>
                      <m:e>
                        <m:r>
                          <a:rPr lang="en-US" altLang="ja-JP" sz="2800" b="0" i="1" smtClean="0">
                            <a:latin typeface="Cambria Math" panose="02040503050406030204" pitchFamily="18" charset="0"/>
                            <a:ea typeface="Cambria Math" panose="02040503050406030204" pitchFamily="18" charset="0"/>
                          </a:rPr>
                          <m:t>𝑟</m:t>
                        </m:r>
                      </m:e>
                    </m:d>
                    <m:r>
                      <a:rPr lang="en-US" altLang="ja-JP" sz="2800" i="1">
                        <a:latin typeface="Cambria Math" panose="02040503050406030204" pitchFamily="18" charset="0"/>
                        <a:ea typeface="Cambria Math" panose="02040503050406030204" pitchFamily="18" charset="0"/>
                      </a:rPr>
                      <m:t>∝</m:t>
                    </m:r>
                    <m:d>
                      <m:dPr>
                        <m:begChr m:val="{"/>
                        <m:endChr m:val=""/>
                        <m:ctrlPr>
                          <a:rPr lang="en-US" altLang="ja-JP" sz="2800" b="0" i="1" smtClean="0">
                            <a:latin typeface="Cambria Math" panose="02040503050406030204" pitchFamily="18" charset="0"/>
                            <a:ea typeface="Cambria Math" panose="02040503050406030204" pitchFamily="18" charset="0"/>
                          </a:rPr>
                        </m:ctrlPr>
                      </m:dPr>
                      <m:e>
                        <m:eqArr>
                          <m:eqArrPr>
                            <m:ctrlPr>
                              <a:rPr lang="en-US" altLang="ja-JP" sz="2800" b="0" i="1" smtClean="0">
                                <a:latin typeface="Cambria Math" panose="02040503050406030204" pitchFamily="18" charset="0"/>
                                <a:ea typeface="Cambria Math" panose="02040503050406030204" pitchFamily="18" charset="0"/>
                              </a:rPr>
                            </m:ctrlPr>
                          </m:eqArrPr>
                          <m:e>
                            <m:r>
                              <a:rPr lang="en-US" altLang="ja-JP" sz="2800" b="0" i="1" smtClean="0">
                                <a:latin typeface="Cambria Math" panose="02040503050406030204" pitchFamily="18" charset="0"/>
                                <a:ea typeface="Cambria Math" panose="02040503050406030204" pitchFamily="18" charset="0"/>
                              </a:rPr>
                              <m:t>𝐶𝑜𝑛𝑠𝑡</m:t>
                            </m:r>
                            <m:r>
                              <a:rPr lang="en-US" altLang="ja-JP" sz="2800" b="0" i="1" smtClean="0">
                                <a:latin typeface="Cambria Math" panose="02040503050406030204" pitchFamily="18" charset="0"/>
                                <a:ea typeface="Cambria Math" panose="02040503050406030204" pitchFamily="18" charset="0"/>
                              </a:rPr>
                              <m:t>.                            </m:t>
                            </m:r>
                          </m:e>
                          <m:e>
                            <m:f>
                              <m:fPr>
                                <m:ctrlPr>
                                  <a:rPr lang="en-US" altLang="ja-JP" sz="2800" b="0" i="1" smtClean="0">
                                    <a:latin typeface="Cambria Math" panose="02040503050406030204" pitchFamily="18" charset="0"/>
                                    <a:ea typeface="Cambria Math" panose="02040503050406030204" pitchFamily="18" charset="0"/>
                                  </a:rPr>
                                </m:ctrlPr>
                              </m:fPr>
                              <m:num>
                                <m:sSub>
                                  <m:sSubPr>
                                    <m:ctrlPr>
                                      <a:rPr lang="en-US" altLang="ja-JP" sz="2800" b="0" i="1" smtClean="0">
                                        <a:latin typeface="Cambria Math" panose="02040503050406030204" pitchFamily="18" charset="0"/>
                                        <a:ea typeface="Cambria Math" panose="02040503050406030204" pitchFamily="18" charset="0"/>
                                      </a:rPr>
                                    </m:ctrlPr>
                                  </m:sSubPr>
                                  <m:e>
                                    <m:r>
                                      <a:rPr lang="en-US" altLang="ja-JP" sz="2800" b="0" i="1" smtClean="0">
                                        <a:latin typeface="Cambria Math" panose="02040503050406030204" pitchFamily="18" charset="0"/>
                                        <a:ea typeface="Cambria Math" panose="02040503050406030204" pitchFamily="18" charset="0"/>
                                      </a:rPr>
                                      <m:t>𝑃</m:t>
                                    </m:r>
                                  </m:e>
                                  <m:sub>
                                    <m:r>
                                      <a:rPr lang="en-US" altLang="ja-JP" sz="2800" b="0" i="1" smtClean="0">
                                        <a:latin typeface="Cambria Math" panose="02040503050406030204" pitchFamily="18" charset="0"/>
                                        <a:ea typeface="Cambria Math" panose="02040503050406030204" pitchFamily="18" charset="0"/>
                                      </a:rPr>
                                      <m:t>𝑟𝑛𝑑</m:t>
                                    </m:r>
                                  </m:sub>
                                </m:sSub>
                              </m:num>
                              <m:den>
                                <m:sSub>
                                  <m:sSubPr>
                                    <m:ctrlPr>
                                      <a:rPr lang="en-US" altLang="ja-JP" sz="2800" b="0" i="1" smtClean="0">
                                        <a:latin typeface="Cambria Math" panose="02040503050406030204" pitchFamily="18" charset="0"/>
                                        <a:ea typeface="Cambria Math" panose="02040503050406030204" pitchFamily="18" charset="0"/>
                                      </a:rPr>
                                    </m:ctrlPr>
                                  </m:sSubPr>
                                  <m:e>
                                    <m:r>
                                      <a:rPr lang="en-US" altLang="ja-JP" sz="2800" b="0" i="1" smtClean="0">
                                        <a:latin typeface="Cambria Math" panose="02040503050406030204" pitchFamily="18" charset="0"/>
                                        <a:ea typeface="Cambria Math" panose="02040503050406030204" pitchFamily="18" charset="0"/>
                                      </a:rPr>
                                      <m:t>𝑃</m:t>
                                    </m:r>
                                  </m:e>
                                  <m:sub>
                                    <m:r>
                                      <a:rPr lang="en-US" altLang="ja-JP" sz="2800" b="0" i="1" smtClean="0">
                                        <a:latin typeface="Cambria Math" panose="02040503050406030204" pitchFamily="18" charset="0"/>
                                        <a:ea typeface="Cambria Math" panose="02040503050406030204" pitchFamily="18" charset="0"/>
                                      </a:rPr>
                                      <m:t>𝑡h</m:t>
                                    </m:r>
                                  </m:sub>
                                </m:sSub>
                              </m:den>
                            </m:f>
                            <m:r>
                              <a:rPr lang="en-US" altLang="ja-JP" sz="2800" b="0" i="1" smtClean="0">
                                <a:latin typeface="Cambria Math" panose="02040503050406030204" pitchFamily="18" charset="0"/>
                                <a:ea typeface="Cambria Math" panose="02040503050406030204" pitchFamily="18" charset="0"/>
                              </a:rPr>
                              <m:t> (</m:t>
                            </m:r>
                            <m:r>
                              <a:rPr lang="en-US" altLang="ja-JP" sz="2800" b="0" i="1" smtClean="0">
                                <a:latin typeface="Cambria Math" panose="02040503050406030204" pitchFamily="18" charset="0"/>
                                <a:ea typeface="Cambria Math" panose="02040503050406030204" pitchFamily="18" charset="0"/>
                              </a:rPr>
                              <m:t>𝑁𝑒𝑙𝑠𝑜𝑛</m:t>
                            </m:r>
                            <m:r>
                              <a:rPr lang="en-US" altLang="ja-JP" sz="2800" b="0" i="1" smtClean="0">
                                <a:latin typeface="Cambria Math" panose="02040503050406030204" pitchFamily="18" charset="0"/>
                                <a:ea typeface="Cambria Math" panose="02040503050406030204" pitchFamily="18" charset="0"/>
                              </a:rPr>
                              <m:t> </m:t>
                            </m:r>
                            <m:r>
                              <a:rPr lang="en-US" altLang="ja-JP" sz="2800" b="0" i="1" smtClean="0">
                                <a:latin typeface="Cambria Math" panose="02040503050406030204" pitchFamily="18" charset="0"/>
                                <a:ea typeface="Cambria Math" panose="02040503050406030204" pitchFamily="18" charset="0"/>
                              </a:rPr>
                              <m:t>𝑒𝑡</m:t>
                            </m:r>
                            <m:r>
                              <a:rPr lang="en-US" altLang="ja-JP" sz="2800" b="0" i="1" smtClean="0">
                                <a:latin typeface="Cambria Math" panose="02040503050406030204" pitchFamily="18" charset="0"/>
                                <a:ea typeface="Cambria Math" panose="02040503050406030204" pitchFamily="18" charset="0"/>
                              </a:rPr>
                              <m:t> </m:t>
                            </m:r>
                            <m:r>
                              <a:rPr lang="en-US" altLang="ja-JP" sz="2800" b="0" i="1" smtClean="0">
                                <a:latin typeface="Cambria Math" panose="02040503050406030204" pitchFamily="18" charset="0"/>
                                <a:ea typeface="Cambria Math" panose="02040503050406030204" pitchFamily="18" charset="0"/>
                              </a:rPr>
                              <m:t>𝑎𝑙</m:t>
                            </m:r>
                            <m:r>
                              <a:rPr lang="en-US" altLang="ja-JP" sz="2800" b="0" i="1" smtClean="0">
                                <a:latin typeface="Cambria Math" panose="02040503050406030204" pitchFamily="18" charset="0"/>
                                <a:ea typeface="Cambria Math" panose="02040503050406030204" pitchFamily="18" charset="0"/>
                              </a:rPr>
                              <m:t>.)</m:t>
                            </m:r>
                          </m:e>
                        </m:eqArr>
                      </m:e>
                    </m:d>
                  </m:oMath>
                </a14:m>
                <a:r>
                  <a:rPr kumimoji="1" lang="en-US" altLang="ja-JP" sz="1200" dirty="0"/>
                  <a:t> </a:t>
                </a:r>
                <a:endParaRPr kumimoji="1" lang="ja-JP" altLang="en-US" sz="1200"/>
              </a:p>
            </p:txBody>
          </p:sp>
        </mc:Choice>
        <mc:Fallback xmlns="">
          <p:sp>
            <p:nvSpPr>
              <p:cNvPr id="15" name="テキスト ボックス 14">
                <a:extLst>
                  <a:ext uri="{FF2B5EF4-FFF2-40B4-BE49-F238E27FC236}">
                    <a16:creationId xmlns:a16="http://schemas.microsoft.com/office/drawing/2014/main" id="{A166EB4D-6833-E049-9626-A14B64B0942E}"/>
                  </a:ext>
                </a:extLst>
              </p:cNvPr>
              <p:cNvSpPr txBox="1">
                <a:spLocks noRot="1" noChangeAspect="1" noMove="1" noResize="1" noEditPoints="1" noAdjustHandles="1" noChangeArrowheads="1" noChangeShapeType="1" noTextEdit="1"/>
              </p:cNvSpPr>
              <p:nvPr/>
            </p:nvSpPr>
            <p:spPr>
              <a:xfrm>
                <a:off x="3687784" y="4676426"/>
                <a:ext cx="5249388" cy="1467966"/>
              </a:xfrm>
              <a:prstGeom prst="rect">
                <a:avLst/>
              </a:prstGeom>
              <a:blipFill>
                <a:blip r:embed="rId9"/>
                <a:stretch>
                  <a:fillRect l="-19518" t="-212821" b="-304274"/>
                </a:stretch>
              </a:blipFill>
              <a:ln w="38100">
                <a:noFill/>
              </a:ln>
            </p:spPr>
            <p:txBody>
              <a:bodyPr/>
              <a:lstStyle/>
              <a:p>
                <a:r>
                  <a:rPr lang="ja-JP" altLang="en-US">
                    <a:noFill/>
                  </a:rPr>
                  <a:t> </a:t>
                </a:r>
              </a:p>
            </p:txBody>
          </p:sp>
        </mc:Fallback>
      </mc:AlternateContent>
      <p:sp>
        <p:nvSpPr>
          <p:cNvPr id="19" name="円/楕円 18">
            <a:extLst>
              <a:ext uri="{FF2B5EF4-FFF2-40B4-BE49-F238E27FC236}">
                <a16:creationId xmlns:a16="http://schemas.microsoft.com/office/drawing/2014/main" xmlns="" id="{6029C0EA-F024-B048-AF3F-04469CACF856}"/>
              </a:ext>
            </a:extLst>
          </p:cNvPr>
          <p:cNvSpPr/>
          <p:nvPr/>
        </p:nvSpPr>
        <p:spPr>
          <a:xfrm>
            <a:off x="8961657" y="4166326"/>
            <a:ext cx="2743696" cy="2199095"/>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xmlns="" id="{13C3EC00-5D66-584D-97DE-C0A5B4BDD9B8}"/>
              </a:ext>
            </a:extLst>
          </p:cNvPr>
          <p:cNvSpPr txBox="1"/>
          <p:nvPr/>
        </p:nvSpPr>
        <p:spPr>
          <a:xfrm>
            <a:off x="9122222" y="4003011"/>
            <a:ext cx="2422567" cy="584775"/>
          </a:xfrm>
          <a:prstGeom prst="rect">
            <a:avLst/>
          </a:prstGeom>
          <a:solidFill>
            <a:schemeClr val="bg1"/>
          </a:solidFill>
          <a:ln w="38100">
            <a:solidFill>
              <a:schemeClr val="accent3">
                <a:lumMod val="40000"/>
                <a:lumOff val="60000"/>
              </a:schemeClr>
            </a:solidFill>
          </a:ln>
        </p:spPr>
        <p:txBody>
          <a:bodyPr wrap="square" rtlCol="0">
            <a:spAutoFit/>
          </a:bodyPr>
          <a:lstStyle/>
          <a:p>
            <a:pPr algn="ctr"/>
            <a:r>
              <a:rPr kumimoji="1" lang="en-US" altLang="ja-JP" sz="3200" dirty="0"/>
              <a:t>Injection</a:t>
            </a:r>
            <a:endParaRPr kumimoji="1" lang="ja-JP" altLang="en-US" sz="1400"/>
          </a:p>
        </p:txBody>
      </p:sp>
      <p:sp>
        <p:nvSpPr>
          <p:cNvPr id="18" name="テキスト ボックス 17">
            <a:extLst>
              <a:ext uri="{FF2B5EF4-FFF2-40B4-BE49-F238E27FC236}">
                <a16:creationId xmlns:a16="http://schemas.microsoft.com/office/drawing/2014/main" xmlns="" id="{056794D3-6805-A74C-A27A-4201F0B7FA71}"/>
              </a:ext>
            </a:extLst>
          </p:cNvPr>
          <p:cNvSpPr txBox="1"/>
          <p:nvPr/>
        </p:nvSpPr>
        <p:spPr>
          <a:xfrm>
            <a:off x="9378501" y="4810245"/>
            <a:ext cx="2138559" cy="1200329"/>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400" dirty="0"/>
              <a:t>ICM</a:t>
            </a:r>
            <a:r>
              <a:rPr kumimoji="1" lang="ja-JP" altLang="en-US" sz="2400"/>
              <a:t>に比例</a:t>
            </a:r>
            <a:endParaRPr kumimoji="1" lang="en-US" altLang="ja-JP" sz="2400" dirty="0"/>
          </a:p>
          <a:p>
            <a:pPr marL="285750" indent="-285750">
              <a:buFont typeface="Arial" panose="020B0604020202020204" pitchFamily="34" charset="0"/>
              <a:buChar char="•"/>
            </a:pPr>
            <a:r>
              <a:rPr lang="ja-JP" altLang="en-US" sz="2400"/>
              <a:t>一様</a:t>
            </a:r>
            <a:endParaRPr kumimoji="1" lang="en-US" altLang="ja-JP" sz="2400" dirty="0"/>
          </a:p>
          <a:p>
            <a:pPr marL="285750" indent="-285750">
              <a:buFont typeface="Arial" panose="020B0604020202020204" pitchFamily="34" charset="0"/>
              <a:buChar char="•"/>
            </a:pPr>
            <a:r>
              <a:rPr kumimoji="1" lang="ja-JP" altLang="en-US" sz="2400"/>
              <a:t>外側から</a:t>
            </a:r>
            <a:endParaRPr kumimoji="1" lang="en-US" altLang="ja-JP" sz="2400" dirty="0"/>
          </a:p>
        </p:txBody>
      </p:sp>
      <p:cxnSp>
        <p:nvCxnSpPr>
          <p:cNvPr id="21" name="直線コネクタ 20">
            <a:extLst>
              <a:ext uri="{FF2B5EF4-FFF2-40B4-BE49-F238E27FC236}">
                <a16:creationId xmlns:a16="http://schemas.microsoft.com/office/drawing/2014/main" xmlns="" id="{1872017F-C5AA-0E4D-8229-49CFFC2B5C2D}"/>
              </a:ext>
            </a:extLst>
          </p:cNvPr>
          <p:cNvCxnSpPr/>
          <p:nvPr/>
        </p:nvCxnSpPr>
        <p:spPr>
          <a:xfrm>
            <a:off x="3574472" y="1232324"/>
            <a:ext cx="0" cy="5311948"/>
          </a:xfrm>
          <a:prstGeom prst="line">
            <a:avLst/>
          </a:prstGeom>
          <a:ln w="571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テキスト ボックス 21">
            <a:extLst>
              <a:ext uri="{FF2B5EF4-FFF2-40B4-BE49-F238E27FC236}">
                <a16:creationId xmlns:a16="http://schemas.microsoft.com/office/drawing/2014/main" xmlns="" id="{8D4FED00-BDEB-7243-95A4-8719F358F6E5}"/>
              </a:ext>
            </a:extLst>
          </p:cNvPr>
          <p:cNvSpPr txBox="1"/>
          <p:nvPr/>
        </p:nvSpPr>
        <p:spPr>
          <a:xfrm>
            <a:off x="460660" y="1577873"/>
            <a:ext cx="2142749" cy="461665"/>
          </a:xfrm>
          <a:prstGeom prst="rect">
            <a:avLst/>
          </a:prstGeom>
          <a:noFill/>
        </p:spPr>
        <p:txBody>
          <a:bodyPr wrap="square" rtlCol="0">
            <a:spAutoFit/>
          </a:bodyPr>
          <a:lstStyle/>
          <a:p>
            <a:pPr marL="342900" indent="-342900">
              <a:buFont typeface="Wingdings" pitchFamily="2" charset="2"/>
              <a:buChar char="u"/>
            </a:pPr>
            <a:r>
              <a:rPr lang="ja-JP" altLang="en-US" sz="2400">
                <a:latin typeface="Hiragino Mincho Pro W3" panose="02020300000000000000" pitchFamily="18" charset="-128"/>
                <a:ea typeface="Hiragino Mincho Pro W3" panose="02020300000000000000" pitchFamily="18" charset="-128"/>
              </a:rPr>
              <a:t>固定した値</a:t>
            </a:r>
            <a:endParaRPr kumimoji="1" lang="ja-JP" altLang="en-US" sz="2400">
              <a:latin typeface="Hiragino Mincho Pro W3" panose="02020300000000000000" pitchFamily="18" charset="-128"/>
              <a:ea typeface="Hiragino Mincho Pro W3" panose="02020300000000000000" pitchFamily="18" charset="-128"/>
            </a:endParaRPr>
          </a:p>
        </p:txBody>
      </p: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xmlns="" id="{0EA4351D-41EE-3547-B2AF-A5B93C6C3310}"/>
                  </a:ext>
                </a:extLst>
              </p:cNvPr>
              <p:cNvSpPr txBox="1"/>
              <p:nvPr/>
            </p:nvSpPr>
            <p:spPr>
              <a:xfrm>
                <a:off x="245650" y="2333669"/>
                <a:ext cx="3215511" cy="3076740"/>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400">
                    <a:latin typeface="Hiragino Mincho Pro W3" panose="02020300000000000000" pitchFamily="18" charset="-128"/>
                    <a:ea typeface="Hiragino Mincho Pro W3" panose="02020300000000000000" pitchFamily="18" charset="-128"/>
                  </a:rPr>
                  <a:t>注入時間</a:t>
                </a:r>
                <a:endParaRPr kumimoji="1" lang="en-US" altLang="ja-JP" sz="2400" dirty="0">
                  <a:latin typeface="Hiragino Mincho Pro W3" panose="02020300000000000000" pitchFamily="18" charset="-128"/>
                  <a:ea typeface="Hiragino Mincho Pro W3" panose="02020300000000000000" pitchFamily="18" charset="-128"/>
                </a:endParaRPr>
              </a:p>
              <a:p>
                <a:pPr/>
                <a14:m>
                  <m:oMathPara xmlns:m="http://schemas.openxmlformats.org/officeDocument/2006/math">
                    <m:oMathParaPr>
                      <m:jc m:val="centerGroup"/>
                    </m:oMathParaPr>
                    <m:oMath xmlns:m="http://schemas.openxmlformats.org/officeDocument/2006/math">
                      <m:sSub>
                        <m:sSubPr>
                          <m:ctrlPr>
                            <a:rPr lang="en-US" altLang="ja-JP" sz="2400" i="1" smtClean="0">
                              <a:latin typeface="Cambria Math" panose="02040503050406030204" pitchFamily="18" charset="0"/>
                            </a:rPr>
                          </m:ctrlPr>
                        </m:sSubPr>
                        <m:e>
                          <m:r>
                            <a:rPr lang="en-US" altLang="ja-JP" sz="2400" b="0" i="1" smtClean="0">
                              <a:latin typeface="Cambria Math" panose="02040503050406030204" pitchFamily="18" charset="0"/>
                            </a:rPr>
                            <m:t>𝑇</m:t>
                          </m:r>
                        </m:e>
                        <m:sub>
                          <m:r>
                            <a:rPr lang="en-US" altLang="ja-JP" sz="2400" b="0" i="1" smtClean="0">
                              <a:latin typeface="Cambria Math" panose="02040503050406030204" pitchFamily="18" charset="0"/>
                            </a:rPr>
                            <m:t>𝑖𝑛𝑗</m:t>
                          </m:r>
                        </m:sub>
                      </m:sSub>
                      <m:r>
                        <a:rPr lang="en-US" altLang="ja-JP" sz="2400" b="0" i="1" smtClean="0">
                          <a:latin typeface="Cambria Math" panose="02040503050406030204" pitchFamily="18" charset="0"/>
                        </a:rPr>
                        <m:t>=2 </m:t>
                      </m:r>
                      <m:r>
                        <m:rPr>
                          <m:sty m:val="p"/>
                        </m:rPr>
                        <a:rPr lang="en-US" altLang="ja-JP" sz="2400" b="0" i="0" smtClean="0">
                          <a:latin typeface="Cambria Math" panose="02040503050406030204" pitchFamily="18" charset="0"/>
                        </a:rPr>
                        <m:t>Gyr</m:t>
                      </m:r>
                    </m:oMath>
                  </m:oMathPara>
                </a14:m>
                <a:endParaRPr lang="en-US" altLang="ja-JP" sz="2400" dirty="0">
                  <a:latin typeface="Hiragino Mincho Pro W3" panose="02020300000000000000" pitchFamily="18" charset="-128"/>
                  <a:ea typeface="Hiragino Mincho Pro W3" panose="02020300000000000000" pitchFamily="18" charset="-128"/>
                </a:endParaRPr>
              </a:p>
              <a:p>
                <a:pPr marL="285750" indent="-285750">
                  <a:buFont typeface="Arial" panose="020B0604020202020204" pitchFamily="34" charset="0"/>
                  <a:buChar char="•"/>
                </a:pPr>
                <a:r>
                  <a:rPr kumimoji="1" lang="ja-JP" altLang="en-US" sz="2400">
                    <a:latin typeface="Hiragino Mincho Pro W3" panose="02020300000000000000" pitchFamily="18" charset="-128"/>
                    <a:ea typeface="Hiragino Mincho Pro W3" panose="02020300000000000000" pitchFamily="18" charset="-128"/>
                  </a:rPr>
                  <a:t>加速タイムスケール</a:t>
                </a:r>
                <a:endParaRPr kumimoji="1" lang="en-US" altLang="ja-JP" sz="2400" dirty="0">
                  <a:latin typeface="Hiragino Mincho Pro W3" panose="02020300000000000000" pitchFamily="18" charset="-128"/>
                  <a:ea typeface="Hiragino Mincho Pro W3" panose="02020300000000000000" pitchFamily="18" charset="-128"/>
                </a:endParaRPr>
              </a:p>
              <a:p>
                <a:r>
                  <a:rPr lang="en-US" altLang="ja-JP" sz="2400" dirty="0">
                    <a:latin typeface="Hiragino Mincho Pro W3" panose="02020300000000000000" pitchFamily="18" charset="-128"/>
                    <a:ea typeface="Hiragino Mincho Pro W3" panose="02020300000000000000" pitchFamily="18" charset="-128"/>
                  </a:rPr>
                  <a:t>     </a:t>
                </a:r>
                <a14:m>
                  <m:oMath xmlns:m="http://schemas.openxmlformats.org/officeDocument/2006/math">
                    <m:sSub>
                      <m:sSubPr>
                        <m:ctrlPr>
                          <a:rPr lang="en-US" altLang="ja-JP" sz="2400" i="1" smtClean="0">
                            <a:latin typeface="Cambria Math" panose="02040503050406030204" pitchFamily="18" charset="0"/>
                          </a:rPr>
                        </m:ctrlPr>
                      </m:sSubPr>
                      <m:e>
                        <m:r>
                          <a:rPr lang="en-US" altLang="ja-JP" sz="2400" i="1" smtClean="0">
                            <a:latin typeface="Cambria Math" panose="02040503050406030204" pitchFamily="18" charset="0"/>
                            <a:ea typeface="Cambria Math" panose="02040503050406030204" pitchFamily="18" charset="0"/>
                          </a:rPr>
                          <m:t>𝜏</m:t>
                        </m:r>
                      </m:e>
                      <m:sub>
                        <m:r>
                          <a:rPr lang="en-US" altLang="ja-JP" sz="2400" b="0" i="1" smtClean="0">
                            <a:latin typeface="Cambria Math" panose="02040503050406030204" pitchFamily="18" charset="0"/>
                          </a:rPr>
                          <m:t>𝑎𝑐𝑐</m:t>
                        </m:r>
                      </m:sub>
                    </m:sSub>
                    <m:r>
                      <a:rPr lang="en-US" altLang="ja-JP" sz="2400" b="0" i="1" smtClean="0">
                        <a:latin typeface="Cambria Math" panose="02040503050406030204" pitchFamily="18" charset="0"/>
                      </a:rPr>
                      <m:t>=260 </m:t>
                    </m:r>
                    <m:r>
                      <m:rPr>
                        <m:sty m:val="p"/>
                      </m:rPr>
                      <a:rPr lang="en-US" altLang="ja-JP" sz="2400" b="0" i="0" smtClean="0">
                        <a:latin typeface="Cambria Math" panose="02040503050406030204" pitchFamily="18" charset="0"/>
                      </a:rPr>
                      <m:t>Myr</m:t>
                    </m:r>
                  </m:oMath>
                </a14:m>
                <a:endParaRPr lang="en-US" altLang="ja-JP" sz="2400" dirty="0">
                  <a:latin typeface="Hiragino Mincho Pro W3" panose="02020300000000000000" pitchFamily="18" charset="-128"/>
                  <a:ea typeface="Hiragino Mincho Pro W3" panose="02020300000000000000" pitchFamily="18" charset="-128"/>
                </a:endParaRPr>
              </a:p>
              <a:p>
                <a:pPr marL="285750" indent="-285750">
                  <a:buFont typeface="Arial" panose="020B0604020202020204" pitchFamily="34" charset="0"/>
                  <a:buChar char="•"/>
                </a:pPr>
                <a:r>
                  <a:rPr kumimoji="1" lang="ja-JP" altLang="en-US" sz="2400">
                    <a:latin typeface="Hiragino Mincho Pro W3" panose="02020300000000000000" pitchFamily="18" charset="-128"/>
                    <a:ea typeface="Hiragino Mincho Pro W3" panose="02020300000000000000" pitchFamily="18" charset="-128"/>
                  </a:rPr>
                  <a:t>磁場</a:t>
                </a:r>
                <a:endParaRPr kumimoji="1" lang="en-US" altLang="ja-JP" sz="2400" dirty="0">
                  <a:latin typeface="Hiragino Mincho Pro W3" panose="02020300000000000000" pitchFamily="18" charset="-128"/>
                  <a:ea typeface="Hiragino Mincho Pro W3" panose="02020300000000000000" pitchFamily="18" charset="-128"/>
                </a:endParaRPr>
              </a:p>
              <a:p>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=4.7</m:t>
                    </m:r>
                  </m:oMath>
                </a14:m>
                <a:r>
                  <a:rPr lang="en-US" altLang="ja-JP" sz="2400" dirty="0">
                    <a:latin typeface="Hiragino Mincho Pro W3" panose="02020300000000000000" pitchFamily="18" charset="-128"/>
                    <a:ea typeface="Hiragino Mincho Pro W3" panose="02020300000000000000" pitchFamily="18" charset="-128"/>
                  </a:rPr>
                  <a:t> </a:t>
                </a:r>
                <a14:m>
                  <m:oMath xmlns:m="http://schemas.openxmlformats.org/officeDocument/2006/math">
                    <m:r>
                      <a:rPr lang="en-US" altLang="ja-JP" sz="2400" i="1" dirty="0">
                        <a:latin typeface="Cambria Math" panose="02040503050406030204" pitchFamily="18" charset="0"/>
                        <a:ea typeface="Cambria Math" panose="02040503050406030204" pitchFamily="18" charset="0"/>
                      </a:rPr>
                      <m:t>𝜇</m:t>
                    </m:r>
                  </m:oMath>
                </a14:m>
                <a:r>
                  <a:rPr lang="en-US" altLang="ja-JP" sz="2400" dirty="0">
                    <a:latin typeface="Hiragino Mincho Pro W3" panose="02020300000000000000" pitchFamily="18" charset="-128"/>
                    <a:ea typeface="Hiragino Mincho Pro W3" panose="02020300000000000000" pitchFamily="18" charset="-128"/>
                  </a:rPr>
                  <a:t>G, </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𝜂</m:t>
                        </m:r>
                      </m:e>
                      <m:sub>
                        <m:r>
                          <a:rPr lang="en-US" altLang="ja-JP" sz="2400" i="1">
                            <a:latin typeface="Cambria Math" panose="02040503050406030204" pitchFamily="18" charset="0"/>
                          </a:rPr>
                          <m:t>𝐵</m:t>
                        </m:r>
                      </m:sub>
                    </m:sSub>
                    <m:r>
                      <a:rPr lang="en-US" altLang="ja-JP" sz="2400" i="1">
                        <a:latin typeface="Cambria Math" panose="02040503050406030204" pitchFamily="18" charset="0"/>
                      </a:rPr>
                      <m:t>=0.5</m:t>
                    </m:r>
                  </m:oMath>
                </a14:m>
                <a:endParaRPr lang="en-US" altLang="ja-JP" sz="2400" dirty="0"/>
              </a:p>
              <a:p>
                <a:pPr marL="285750" indent="-285750">
                  <a:buFont typeface="Arial" panose="020B0604020202020204" pitchFamily="34" charset="0"/>
                  <a:buChar char="•"/>
                </a:pPr>
                <a:endParaRPr kumimoji="1" lang="en-US" altLang="ja-JP" sz="2400" dirty="0"/>
              </a:p>
              <a:p>
                <a:r>
                  <a:rPr lang="en-US" altLang="ja-JP" sz="2400" dirty="0"/>
                  <a:t>      </a:t>
                </a:r>
                <a:endParaRPr kumimoji="1" lang="en-US" altLang="ja-JP" sz="2400" dirty="0"/>
              </a:p>
            </p:txBody>
          </p:sp>
        </mc:Choice>
        <mc:Fallback xmlns="">
          <p:sp>
            <p:nvSpPr>
              <p:cNvPr id="23" name="テキスト ボックス 22">
                <a:extLst>
                  <a:ext uri="{FF2B5EF4-FFF2-40B4-BE49-F238E27FC236}">
                    <a16:creationId xmlns:a16="http://schemas.microsoft.com/office/drawing/2014/main" id="{0EA4351D-41EE-3547-B2AF-A5B93C6C3310}"/>
                  </a:ext>
                </a:extLst>
              </p:cNvPr>
              <p:cNvSpPr txBox="1">
                <a:spLocks noRot="1" noChangeAspect="1" noMove="1" noResize="1" noEditPoints="1" noAdjustHandles="1" noChangeArrowheads="1" noChangeShapeType="1" noTextEdit="1"/>
              </p:cNvSpPr>
              <p:nvPr/>
            </p:nvSpPr>
            <p:spPr>
              <a:xfrm>
                <a:off x="245650" y="2333669"/>
                <a:ext cx="3215511" cy="3076740"/>
              </a:xfrm>
              <a:prstGeom prst="rect">
                <a:avLst/>
              </a:prstGeom>
              <a:blipFill>
                <a:blip r:embed="rId10"/>
                <a:stretch>
                  <a:fillRect l="-2353" t="-1235" r="-2353"/>
                </a:stretch>
              </a:blipFill>
            </p:spPr>
            <p:txBody>
              <a:bodyPr/>
              <a:lstStyle/>
              <a:p>
                <a:r>
                  <a:rPr lang="ja-JP" altLang="en-US">
                    <a:noFill/>
                  </a:rPr>
                  <a:t> </a:t>
                </a:r>
              </a:p>
            </p:txBody>
          </p:sp>
        </mc:Fallback>
      </mc:AlternateContent>
      <p:sp>
        <p:nvSpPr>
          <p:cNvPr id="20" name="テキスト ボックス 19">
            <a:extLst>
              <a:ext uri="{FF2B5EF4-FFF2-40B4-BE49-F238E27FC236}">
                <a16:creationId xmlns:a16="http://schemas.microsoft.com/office/drawing/2014/main" xmlns="" id="{644DB6A1-7D70-E447-A855-459AB1898968}"/>
              </a:ext>
            </a:extLst>
          </p:cNvPr>
          <p:cNvSpPr txBox="1"/>
          <p:nvPr/>
        </p:nvSpPr>
        <p:spPr>
          <a:xfrm>
            <a:off x="11196682" y="346990"/>
            <a:ext cx="749895" cy="369332"/>
          </a:xfrm>
          <a:prstGeom prst="rect">
            <a:avLst/>
          </a:prstGeom>
          <a:noFill/>
        </p:spPr>
        <p:txBody>
          <a:bodyPr wrap="square" rtlCol="0">
            <a:spAutoFit/>
          </a:bodyPr>
          <a:lstStyle/>
          <a:p>
            <a:r>
              <a:rPr kumimoji="1" lang="en-US" altLang="ja-JP" dirty="0"/>
              <a:t>27/33</a:t>
            </a:r>
            <a:endParaRPr kumimoji="1" lang="ja-JP" altLang="en-US"/>
          </a:p>
        </p:txBody>
      </p:sp>
    </p:spTree>
    <p:extLst>
      <p:ext uri="{BB962C8B-B14F-4D97-AF65-F5344CB8AC3E}">
        <p14:creationId xmlns:p14="http://schemas.microsoft.com/office/powerpoint/2010/main" val="2834088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51869EE-AF22-764D-891D-9B4637445E78}"/>
              </a:ext>
            </a:extLst>
          </p:cNvPr>
          <p:cNvSpPr>
            <a:spLocks noGrp="1"/>
          </p:cNvSpPr>
          <p:nvPr>
            <p:ph type="title"/>
          </p:nvPr>
        </p:nvSpPr>
        <p:spPr>
          <a:xfrm>
            <a:off x="836867" y="137688"/>
            <a:ext cx="10027722" cy="807219"/>
          </a:xfrm>
        </p:spPr>
        <p:txBody>
          <a:bodyPr>
            <a:normAutofit/>
          </a:bodyPr>
          <a:lstStyle/>
          <a:p>
            <a:r>
              <a:rPr kumimoji="1" lang="ja-JP" altLang="en-US"/>
              <a:t>結果</a:t>
            </a:r>
            <a:r>
              <a:rPr kumimoji="1" lang="en-US" altLang="ja-JP" dirty="0"/>
              <a:t>1  Injection</a:t>
            </a:r>
            <a:r>
              <a:rPr kumimoji="1" lang="ja-JP" altLang="en-US"/>
              <a:t>の位置と電波プロファイル</a:t>
            </a:r>
            <a:r>
              <a:rPr kumimoji="1" lang="en-US" altLang="ja-JP" dirty="0"/>
              <a:t> </a:t>
            </a:r>
            <a:endParaRPr kumimoji="1" lang="ja-JP" altLang="en-US"/>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xmlns="" id="{D0E3D79C-119C-2D47-B2BD-21B8F96BA237}"/>
                  </a:ext>
                </a:extLst>
              </p:cNvPr>
              <p:cNvSpPr txBox="1"/>
              <p:nvPr/>
            </p:nvSpPr>
            <p:spPr>
              <a:xfrm>
                <a:off x="7161365" y="1047995"/>
                <a:ext cx="4704258" cy="880177"/>
              </a:xfrm>
              <a:prstGeom prst="rect">
                <a:avLst/>
              </a:prstGeom>
              <a:noFill/>
            </p:spPr>
            <p:txBody>
              <a:bodyPr wrap="square" rtlCol="0">
                <a:spAutoFit/>
              </a:bodyPr>
              <a:lstStyle/>
              <a:p>
                <a:pPr algn="ctr"/>
                <a14:m>
                  <m:oMath xmlns:m="http://schemas.openxmlformats.org/officeDocument/2006/math">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𝑟</m:t>
                        </m:r>
                      </m:e>
                      <m:sub>
                        <m:r>
                          <a:rPr kumimoji="1" lang="en-US" altLang="ja-JP" sz="2000" b="0" i="1" smtClean="0">
                            <a:latin typeface="Cambria Math" panose="02040503050406030204" pitchFamily="18" charset="0"/>
                          </a:rPr>
                          <m:t>0</m:t>
                        </m:r>
                      </m:sub>
                    </m:sSub>
                    <m:r>
                      <a:rPr kumimoji="1" lang="en-US" altLang="ja-JP" sz="2000" b="0" i="1" smtClean="0">
                        <a:latin typeface="Cambria Math" panose="02040503050406030204" pitchFamily="18" charset="0"/>
                      </a:rPr>
                      <m:t>=</m:t>
                    </m:r>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𝑅</m:t>
                        </m:r>
                      </m:e>
                      <m:sub>
                        <m:r>
                          <a:rPr kumimoji="1" lang="en-US" altLang="ja-JP" sz="2000" b="0" i="1" smtClean="0">
                            <a:latin typeface="Cambria Math" panose="02040503050406030204" pitchFamily="18" charset="0"/>
                          </a:rPr>
                          <m:t>200</m:t>
                        </m:r>
                      </m:sub>
                    </m:sSub>
                  </m:oMath>
                </a14:m>
                <a:r>
                  <a:rPr kumimoji="1" lang="ja-JP" altLang="en-US" sz="2000">
                    <a:latin typeface="Hiragino Mincho Pro W3" panose="02020300000000000000" pitchFamily="18" charset="-128"/>
                    <a:ea typeface="Hiragino Mincho Pro W3" panose="02020300000000000000" pitchFamily="18" charset="-128"/>
                  </a:rPr>
                  <a:t>から注入した場合</a:t>
                </a:r>
                <a:endParaRPr kumimoji="1" lang="en-US" altLang="ja-JP" sz="2000" dirty="0">
                  <a:latin typeface="Hiragino Mincho Pro W3" panose="02020300000000000000" pitchFamily="18" charset="-128"/>
                  <a:ea typeface="Hiragino Mincho Pro W3" panose="02020300000000000000" pitchFamily="18" charset="-128"/>
                </a:endParaRPr>
              </a:p>
              <a:p>
                <a:pPr algn="ctr"/>
                <a14:m>
                  <m:oMath xmlns:m="http://schemas.openxmlformats.org/officeDocument/2006/math">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𝑄</m:t>
                        </m:r>
                      </m:e>
                      <m:sub>
                        <m:r>
                          <a:rPr kumimoji="1" lang="en-US" altLang="ja-JP" sz="2000" b="0" i="1" smtClean="0">
                            <a:latin typeface="Cambria Math" panose="02040503050406030204" pitchFamily="18" charset="0"/>
                          </a:rPr>
                          <m:t>𝑝</m:t>
                        </m:r>
                      </m:sub>
                    </m:sSub>
                    <m: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𝑟</m:t>
                    </m:r>
                    <m:r>
                      <a:rPr kumimoji="1" lang="en-US" altLang="ja-JP" sz="2000" b="0" i="1" smtClean="0">
                        <a:latin typeface="Cambria Math" panose="02040503050406030204" pitchFamily="18" charset="0"/>
                      </a:rPr>
                      <m:t>)∝</m:t>
                    </m:r>
                    <m:r>
                      <m:rPr>
                        <m:sty m:val="p"/>
                      </m:rPr>
                      <a:rPr kumimoji="1" lang="en-US" altLang="ja-JP" sz="2000" b="0" i="0" smtClean="0">
                        <a:latin typeface="Cambria Math" panose="02040503050406030204" pitchFamily="18" charset="0"/>
                      </a:rPr>
                      <m:t>exp</m:t>
                    </m:r>
                    <m:r>
                      <a:rPr kumimoji="1" lang="en-US" altLang="ja-JP" sz="2000" b="0" i="1" smtClean="0">
                        <a:latin typeface="Cambria Math" panose="02040503050406030204" pitchFamily="18" charset="0"/>
                      </a:rPr>
                      <m:t>⁡(−</m:t>
                    </m:r>
                    <m:f>
                      <m:fPr>
                        <m:ctrlPr>
                          <a:rPr kumimoji="1" lang="en-US" altLang="ja-JP" sz="2000" b="0" i="1" smtClean="0">
                            <a:latin typeface="Cambria Math" panose="02040503050406030204" pitchFamily="18" charset="0"/>
                          </a:rPr>
                        </m:ctrlPr>
                      </m:fPr>
                      <m:num>
                        <m:sSup>
                          <m:sSupPr>
                            <m:ctrlPr>
                              <a:rPr kumimoji="1" lang="en-US" altLang="ja-JP" sz="2000" b="0" i="1" smtClean="0">
                                <a:latin typeface="Cambria Math" panose="02040503050406030204" pitchFamily="18" charset="0"/>
                              </a:rPr>
                            </m:ctrlPr>
                          </m:sSupPr>
                          <m:e>
                            <m: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𝑟</m:t>
                            </m:r>
                            <m:r>
                              <a:rPr kumimoji="1" lang="en-US" altLang="ja-JP" sz="2000" b="0" i="1" smtClean="0">
                                <a:latin typeface="Cambria Math" panose="02040503050406030204" pitchFamily="18" charset="0"/>
                              </a:rPr>
                              <m:t>−</m:t>
                            </m:r>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𝑟</m:t>
                                </m:r>
                              </m:e>
                              <m:sub>
                                <m:r>
                                  <a:rPr kumimoji="1" lang="en-US" altLang="ja-JP" sz="2000" b="0" i="1" smtClean="0">
                                    <a:latin typeface="Cambria Math" panose="02040503050406030204" pitchFamily="18" charset="0"/>
                                  </a:rPr>
                                  <m:t>0</m:t>
                                </m:r>
                              </m:sub>
                            </m:sSub>
                            <m:r>
                              <a:rPr kumimoji="1" lang="en-US" altLang="ja-JP" sz="2000" b="0" i="1" smtClean="0">
                                <a:latin typeface="Cambria Math" panose="02040503050406030204" pitchFamily="18" charset="0"/>
                              </a:rPr>
                              <m:t>)</m:t>
                            </m:r>
                          </m:e>
                          <m:sup>
                            <m:r>
                              <a:rPr kumimoji="1" lang="en-US" altLang="ja-JP" sz="2000" b="0" i="1" smtClean="0">
                                <a:latin typeface="Cambria Math" panose="02040503050406030204" pitchFamily="18" charset="0"/>
                              </a:rPr>
                              <m:t>2</m:t>
                            </m:r>
                          </m:sup>
                        </m:sSup>
                      </m:num>
                      <m:den>
                        <m:r>
                          <a:rPr kumimoji="1" lang="en-US" altLang="ja-JP" sz="2000" b="0" i="1" smtClean="0">
                            <a:latin typeface="Cambria Math" panose="02040503050406030204" pitchFamily="18" charset="0"/>
                          </a:rPr>
                          <m:t>2</m:t>
                        </m:r>
                        <m:sSup>
                          <m:sSupPr>
                            <m:ctrlPr>
                              <a:rPr kumimoji="1" lang="en-US" altLang="ja-JP" sz="2000" b="0" i="1" smtClean="0">
                                <a:latin typeface="Cambria Math" panose="02040503050406030204" pitchFamily="18" charset="0"/>
                              </a:rPr>
                            </m:ctrlPr>
                          </m:sSupPr>
                          <m:e>
                            <m:r>
                              <a:rPr kumimoji="1" lang="en-US" altLang="ja-JP" sz="2000" b="0" i="1" smtClean="0">
                                <a:latin typeface="Cambria Math" panose="02040503050406030204" pitchFamily="18" charset="0"/>
                                <a:ea typeface="Cambria Math" panose="02040503050406030204" pitchFamily="18" charset="0"/>
                              </a:rPr>
                              <m:t>𝜎</m:t>
                            </m:r>
                          </m:e>
                          <m:sup>
                            <m:r>
                              <a:rPr kumimoji="1" lang="en-US" altLang="ja-JP" sz="2000" b="0" i="1" smtClean="0">
                                <a:latin typeface="Cambria Math" panose="02040503050406030204" pitchFamily="18" charset="0"/>
                              </a:rPr>
                              <m:t>2</m:t>
                            </m:r>
                          </m:sup>
                        </m:sSup>
                      </m:den>
                    </m:f>
                    <m:r>
                      <a:rPr kumimoji="1" lang="en-US" altLang="ja-JP" sz="2000" b="0" i="1" smtClean="0">
                        <a:latin typeface="Cambria Math" panose="02040503050406030204" pitchFamily="18" charset="0"/>
                      </a:rPr>
                      <m:t>)</m:t>
                    </m:r>
                  </m:oMath>
                </a14:m>
                <a:r>
                  <a:rPr kumimoji="1" lang="en-US" altLang="ja-JP" sz="2400" dirty="0"/>
                  <a:t>, </a:t>
                </a:r>
                <a14:m>
                  <m:oMath xmlns:m="http://schemas.openxmlformats.org/officeDocument/2006/math">
                    <m:r>
                      <a:rPr kumimoji="1" lang="en-US" altLang="ja-JP" sz="2400" i="1" dirty="0" smtClean="0">
                        <a:latin typeface="Cambria Math" panose="02040503050406030204" pitchFamily="18" charset="0"/>
                        <a:ea typeface="Cambria Math" panose="02040503050406030204" pitchFamily="18" charset="0"/>
                      </a:rPr>
                      <m:t>𝜎</m:t>
                    </m:r>
                    <m:r>
                      <a:rPr kumimoji="1" lang="en-US" altLang="ja-JP" sz="2400" b="0" i="1" dirty="0" smtClean="0">
                        <a:latin typeface="Cambria Math" panose="02040503050406030204" pitchFamily="18" charset="0"/>
                        <a:ea typeface="Cambria Math" panose="02040503050406030204" pitchFamily="18" charset="0"/>
                      </a:rPr>
                      <m:t>=900</m:t>
                    </m:r>
                  </m:oMath>
                </a14:m>
                <a:r>
                  <a:rPr kumimoji="1" lang="en-US" altLang="ja-JP" sz="2400" dirty="0"/>
                  <a:t> </a:t>
                </a:r>
                <a:r>
                  <a:rPr kumimoji="1" lang="en-US" altLang="ja-JP" sz="2400" dirty="0">
                    <a:latin typeface="Cambria Math" panose="02040503050406030204" pitchFamily="18" charset="0"/>
                    <a:ea typeface="Cambria Math" panose="02040503050406030204" pitchFamily="18" charset="0"/>
                  </a:rPr>
                  <a:t>kpc</a:t>
                </a:r>
                <a:endParaRPr kumimoji="1" lang="ja-JP" altLang="en-US" sz="2400">
                  <a:latin typeface="Cambria Math" panose="02040503050406030204" pitchFamily="18" charset="0"/>
                </a:endParaRPr>
              </a:p>
            </p:txBody>
          </p:sp>
        </mc:Choice>
        <mc:Fallback xmlns="">
          <p:sp>
            <p:nvSpPr>
              <p:cNvPr id="7" name="テキスト ボックス 6">
                <a:extLst>
                  <a:ext uri="{FF2B5EF4-FFF2-40B4-BE49-F238E27FC236}">
                    <a16:creationId xmlns:a16="http://schemas.microsoft.com/office/drawing/2014/main" id="{D0E3D79C-119C-2D47-B2BD-21B8F96BA237}"/>
                  </a:ext>
                </a:extLst>
              </p:cNvPr>
              <p:cNvSpPr txBox="1">
                <a:spLocks noRot="1" noChangeAspect="1" noMove="1" noResize="1" noEditPoints="1" noAdjustHandles="1" noChangeArrowheads="1" noChangeShapeType="1" noTextEdit="1"/>
              </p:cNvSpPr>
              <p:nvPr/>
            </p:nvSpPr>
            <p:spPr>
              <a:xfrm>
                <a:off x="7161365" y="1047995"/>
                <a:ext cx="4704258" cy="880177"/>
              </a:xfrm>
              <a:prstGeom prst="rect">
                <a:avLst/>
              </a:prstGeom>
              <a:blipFill>
                <a:blip r:embed="rId2"/>
                <a:stretch>
                  <a:fillRect t="-4286" b="-7143"/>
                </a:stretch>
              </a:blipFill>
            </p:spPr>
            <p:txBody>
              <a:bodyPr/>
              <a:lstStyle/>
              <a:p>
                <a:r>
                  <a:rPr lang="ja-JP" altLang="en-US">
                    <a:noFill/>
                  </a:rPr>
                  <a:t> </a:t>
                </a:r>
              </a:p>
            </p:txBody>
          </p:sp>
        </mc:Fallback>
      </mc:AlternateContent>
      <p:pic>
        <p:nvPicPr>
          <p:cNvPr id="12" name="コンテンツ プレースホルダー 11">
            <a:extLst>
              <a:ext uri="{FF2B5EF4-FFF2-40B4-BE49-F238E27FC236}">
                <a16:creationId xmlns:a16="http://schemas.microsoft.com/office/drawing/2014/main" xmlns="" id="{91A5A039-535E-9D4C-BE1E-250E38FE70BC}"/>
              </a:ext>
            </a:extLst>
          </p:cNvPr>
          <p:cNvPicPr>
            <a:picLocks noGrp="1" noChangeAspect="1"/>
          </p:cNvPicPr>
          <p:nvPr>
            <p:ph idx="1"/>
          </p:nvPr>
        </p:nvPicPr>
        <p:blipFill rotWithShape="1">
          <a:blip r:embed="rId3"/>
          <a:srcRect t="9109"/>
          <a:stretch/>
        </p:blipFill>
        <p:spPr>
          <a:xfrm>
            <a:off x="6604467" y="1920403"/>
            <a:ext cx="5261156" cy="3357520"/>
          </a:xfrm>
        </p:spPr>
      </p:pic>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xmlns="" id="{5B7B9753-BE63-B44A-B37E-013B10209A0A}"/>
                  </a:ext>
                </a:extLst>
              </p:cNvPr>
              <p:cNvSpPr txBox="1"/>
              <p:nvPr/>
            </p:nvSpPr>
            <p:spPr>
              <a:xfrm>
                <a:off x="842056" y="1006619"/>
                <a:ext cx="4358245" cy="797975"/>
              </a:xfrm>
              <a:prstGeom prst="rect">
                <a:avLst/>
              </a:prstGeom>
              <a:noFill/>
            </p:spPr>
            <p:txBody>
              <a:bodyPr wrap="square" rtlCol="0">
                <a:spAutoFit/>
              </a:bodyPr>
              <a:lstStyle/>
              <a:p>
                <a:pPr algn="ctr"/>
                <a:r>
                  <a:rPr kumimoji="1" lang="en-US" altLang="ja-JP" sz="2000" dirty="0">
                    <a:latin typeface="Hiragino Mincho Pro W3" panose="02020300000000000000" pitchFamily="18" charset="-128"/>
                    <a:ea typeface="Hiragino Mincho Pro W3" panose="02020300000000000000" pitchFamily="18" charset="-128"/>
                  </a:rPr>
                  <a:t>ICM</a:t>
                </a:r>
                <a:r>
                  <a:rPr kumimoji="1" lang="ja-JP" altLang="en-US" sz="2000">
                    <a:latin typeface="Hiragino Mincho Pro W3" panose="02020300000000000000" pitchFamily="18" charset="-128"/>
                    <a:ea typeface="Hiragino Mincho Pro W3" panose="02020300000000000000" pitchFamily="18" charset="-128"/>
                  </a:rPr>
                  <a:t>に比例して注入した場合</a:t>
                </a:r>
                <a:endParaRPr kumimoji="1" lang="en-US" altLang="ja-JP" sz="2000" dirty="0">
                  <a:latin typeface="Hiragino Mincho Pro W3" panose="02020300000000000000" pitchFamily="18" charset="-128"/>
                  <a:ea typeface="Hiragino Mincho Pro W3" panose="02020300000000000000" pitchFamily="18" charset="-128"/>
                </a:endParaRPr>
              </a:p>
              <a:p>
                <a:pPr algn="ct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𝑄</m:t>
                          </m:r>
                        </m:e>
                        <m:sub>
                          <m:r>
                            <a:rPr kumimoji="1" lang="en-US" altLang="ja-JP" sz="2400" b="0" i="1" smtClean="0">
                              <a:latin typeface="Cambria Math" panose="02040503050406030204" pitchFamily="18" charset="0"/>
                            </a:rPr>
                            <m:t>𝑝</m:t>
                          </m:r>
                        </m:sub>
                      </m:sSub>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𝑟</m:t>
                      </m:r>
                      <m:r>
                        <a:rPr kumimoji="1" lang="en-US" altLang="ja-JP" sz="2400" b="0" i="1" smtClean="0">
                          <a:latin typeface="Cambria Math" panose="02040503050406030204" pitchFamily="18" charset="0"/>
                        </a:rPr>
                        <m:t>)∝</m:t>
                      </m:r>
                      <m:sSub>
                        <m:sSubPr>
                          <m:ctrlPr>
                            <a:rPr kumimoji="1" lang="en-US" altLang="ja-JP" sz="2400" i="1" smtClean="0">
                              <a:latin typeface="Cambria Math" panose="02040503050406030204" pitchFamily="18" charset="0"/>
                              <a:ea typeface="Cambria Math" panose="02040503050406030204" pitchFamily="18" charset="0"/>
                            </a:rPr>
                          </m:ctrlPr>
                        </m:sSubPr>
                        <m:e>
                          <m:r>
                            <a:rPr kumimoji="1" lang="en-US" altLang="ja-JP" sz="2400" b="0" i="1" smtClean="0">
                              <a:latin typeface="Cambria Math" panose="02040503050406030204" pitchFamily="18" charset="0"/>
                              <a:ea typeface="Cambria Math" panose="02040503050406030204" pitchFamily="18" charset="0"/>
                            </a:rPr>
                            <m:t>𝑛</m:t>
                          </m:r>
                        </m:e>
                        <m:sub>
                          <m:r>
                            <a:rPr kumimoji="1" lang="en-US" altLang="ja-JP" sz="2400" b="0" i="1" smtClean="0">
                              <a:latin typeface="Cambria Math" panose="02040503050406030204" pitchFamily="18" charset="0"/>
                              <a:ea typeface="Cambria Math" panose="02040503050406030204" pitchFamily="18" charset="0"/>
                            </a:rPr>
                            <m:t>𝑡h</m:t>
                          </m:r>
                        </m:sub>
                      </m:sSub>
                      <m:r>
                        <a:rPr kumimoji="1" lang="en-US" altLang="ja-JP" sz="2400" b="0" i="1" smtClean="0">
                          <a:latin typeface="Cambria Math" panose="02040503050406030204" pitchFamily="18" charset="0"/>
                          <a:ea typeface="Cambria Math" panose="02040503050406030204" pitchFamily="18" charset="0"/>
                        </a:rPr>
                        <m:t>(</m:t>
                      </m:r>
                      <m:r>
                        <a:rPr kumimoji="1" lang="en-US" altLang="ja-JP" sz="2400" b="0" i="1" smtClean="0">
                          <a:latin typeface="Cambria Math" panose="02040503050406030204" pitchFamily="18" charset="0"/>
                          <a:ea typeface="Cambria Math" panose="02040503050406030204" pitchFamily="18" charset="0"/>
                        </a:rPr>
                        <m:t>𝑟</m:t>
                      </m:r>
                      <m:r>
                        <a:rPr kumimoji="1" lang="en-US" altLang="ja-JP" sz="2400" b="0" i="1" smtClean="0">
                          <a:latin typeface="Cambria Math" panose="02040503050406030204" pitchFamily="18" charset="0"/>
                          <a:ea typeface="Cambria Math" panose="02040503050406030204" pitchFamily="18" charset="0"/>
                        </a:rPr>
                        <m:t>)</m:t>
                      </m:r>
                    </m:oMath>
                  </m:oMathPara>
                </a14:m>
                <a:endParaRPr kumimoji="1" lang="ja-JP" altLang="en-US" sz="2400"/>
              </a:p>
            </p:txBody>
          </p:sp>
        </mc:Choice>
        <mc:Fallback xmlns="">
          <p:sp>
            <p:nvSpPr>
              <p:cNvPr id="13" name="テキスト ボックス 12">
                <a:extLst>
                  <a:ext uri="{FF2B5EF4-FFF2-40B4-BE49-F238E27FC236}">
                    <a16:creationId xmlns:a16="http://schemas.microsoft.com/office/drawing/2014/main" id="{5B7B9753-BE63-B44A-B37E-013B10209A0A}"/>
                  </a:ext>
                </a:extLst>
              </p:cNvPr>
              <p:cNvSpPr txBox="1">
                <a:spLocks noRot="1" noChangeAspect="1" noMove="1" noResize="1" noEditPoints="1" noAdjustHandles="1" noChangeArrowheads="1" noChangeShapeType="1" noTextEdit="1"/>
              </p:cNvSpPr>
              <p:nvPr/>
            </p:nvSpPr>
            <p:spPr>
              <a:xfrm>
                <a:off x="842056" y="1006619"/>
                <a:ext cx="4358245" cy="797975"/>
              </a:xfrm>
              <a:prstGeom prst="rect">
                <a:avLst/>
              </a:prstGeom>
              <a:blipFill>
                <a:blip r:embed="rId4"/>
                <a:stretch>
                  <a:fillRect t="-3125" b="-4688"/>
                </a:stretch>
              </a:blipFill>
            </p:spPr>
            <p:txBody>
              <a:bodyPr/>
              <a:lstStyle/>
              <a:p>
                <a:r>
                  <a:rPr lang="ja-JP" altLang="en-US">
                    <a:noFill/>
                  </a:rPr>
                  <a:t> </a:t>
                </a:r>
              </a:p>
            </p:txBody>
          </p:sp>
        </mc:Fallback>
      </mc:AlternateContent>
      <p:pic>
        <p:nvPicPr>
          <p:cNvPr id="15" name="図 14">
            <a:extLst>
              <a:ext uri="{FF2B5EF4-FFF2-40B4-BE49-F238E27FC236}">
                <a16:creationId xmlns:a16="http://schemas.microsoft.com/office/drawing/2014/main" xmlns="" id="{9C0EF168-CA96-7E4A-834E-F20F5638BDD4}"/>
              </a:ext>
            </a:extLst>
          </p:cNvPr>
          <p:cNvPicPr>
            <a:picLocks noChangeAspect="1"/>
          </p:cNvPicPr>
          <p:nvPr/>
        </p:nvPicPr>
        <p:blipFill rotWithShape="1">
          <a:blip r:embed="rId5"/>
          <a:srcRect t="9105"/>
          <a:stretch/>
        </p:blipFill>
        <p:spPr>
          <a:xfrm>
            <a:off x="272745" y="1762336"/>
            <a:ext cx="5496868" cy="3508084"/>
          </a:xfrm>
          <a:prstGeom prst="rect">
            <a:avLst/>
          </a:prstGeom>
        </p:spPr>
      </p:pic>
      <p:sp>
        <p:nvSpPr>
          <p:cNvPr id="8" name="テキスト ボックス 7">
            <a:extLst>
              <a:ext uri="{FF2B5EF4-FFF2-40B4-BE49-F238E27FC236}">
                <a16:creationId xmlns:a16="http://schemas.microsoft.com/office/drawing/2014/main" xmlns="" id="{1A6DB1A2-4030-C949-B8AA-B8689CFE4477}"/>
              </a:ext>
            </a:extLst>
          </p:cNvPr>
          <p:cNvSpPr txBox="1"/>
          <p:nvPr/>
        </p:nvSpPr>
        <p:spPr>
          <a:xfrm>
            <a:off x="2602055" y="5487684"/>
            <a:ext cx="6911439" cy="1200329"/>
          </a:xfrm>
          <a:prstGeom prst="rect">
            <a:avLst/>
          </a:prstGeom>
          <a:noFill/>
          <a:ln w="57150">
            <a:solidFill>
              <a:srgbClr val="C00000"/>
            </a:solidFill>
          </a:ln>
        </p:spPr>
        <p:txBody>
          <a:bodyPr wrap="square" rtlCol="0">
            <a:spAutoFit/>
          </a:bodyPr>
          <a:lstStyle/>
          <a:p>
            <a:pPr algn="ctr"/>
            <a:r>
              <a:rPr kumimoji="1" lang="en-US" altLang="ja-JP" sz="2400" dirty="0" err="1">
                <a:latin typeface="Hiragino Mincho Pro W3" panose="02020300000000000000" pitchFamily="18" charset="-128"/>
                <a:ea typeface="Hiragino Mincho Pro W3" panose="02020300000000000000" pitchFamily="18" charset="-128"/>
              </a:rPr>
              <a:t>Mpc</a:t>
            </a:r>
            <a:r>
              <a:rPr kumimoji="1" lang="ja-JP" altLang="en-US" sz="2400">
                <a:latin typeface="Hiragino Mincho Pro W3" panose="02020300000000000000" pitchFamily="18" charset="-128"/>
                <a:ea typeface="Hiragino Mincho Pro W3" panose="02020300000000000000" pitchFamily="18" charset="-128"/>
              </a:rPr>
              <a:t>スケールの電波</a:t>
            </a:r>
            <a:r>
              <a:rPr lang="ja-JP" altLang="en-US" sz="2400">
                <a:latin typeface="Hiragino Mincho Pro W3" panose="02020300000000000000" pitchFamily="18" charset="-128"/>
                <a:ea typeface="Hiragino Mincho Pro W3" panose="02020300000000000000" pitchFamily="18" charset="-128"/>
              </a:rPr>
              <a:t>分布</a:t>
            </a:r>
            <a:endParaRPr lang="en-US" altLang="ja-JP" sz="2400" dirty="0">
              <a:latin typeface="Hiragino Mincho Pro W3" panose="02020300000000000000" pitchFamily="18" charset="-128"/>
              <a:ea typeface="Hiragino Mincho Pro W3" panose="02020300000000000000" pitchFamily="18" charset="-128"/>
            </a:endParaRPr>
          </a:p>
          <a:p>
            <a:pPr algn="ctr"/>
            <a:r>
              <a:rPr kumimoji="1" lang="ja-JP" altLang="en-US" sz="2400">
                <a:latin typeface="Hiragino Mincho Pro W3" panose="02020300000000000000" pitchFamily="18" charset="-128"/>
                <a:ea typeface="Hiragino Mincho Pro W3" panose="02020300000000000000" pitchFamily="18" charset="-128"/>
              </a:rPr>
              <a:t>→</a:t>
            </a:r>
            <a:r>
              <a:rPr lang="en-US" altLang="ja-JP" sz="2400" dirty="0">
                <a:latin typeface="Hiragino Mincho Pro W3" panose="02020300000000000000" pitchFamily="18" charset="-128"/>
                <a:ea typeface="Hiragino Mincho Pro W3" panose="02020300000000000000" pitchFamily="18" charset="-128"/>
              </a:rPr>
              <a:t> </a:t>
            </a:r>
            <a:r>
              <a:rPr lang="en-US" altLang="ja-JP" sz="2400" dirty="0" err="1">
                <a:latin typeface="Hiragino Mincho Pro W3" panose="02020300000000000000" pitchFamily="18" charset="-128"/>
                <a:ea typeface="Hiragino Mincho Pro W3" panose="02020300000000000000" pitchFamily="18" charset="-128"/>
              </a:rPr>
              <a:t>CRp</a:t>
            </a:r>
            <a:r>
              <a:rPr lang="ja-JP" altLang="en-US" sz="2400">
                <a:latin typeface="Hiragino Mincho Pro W3" panose="02020300000000000000" pitchFamily="18" charset="-128"/>
                <a:ea typeface="Hiragino Mincho Pro W3" panose="02020300000000000000" pitchFamily="18" charset="-128"/>
              </a:rPr>
              <a:t>は</a:t>
            </a:r>
            <a:r>
              <a:rPr kumimoji="1" lang="en-US" altLang="ja-JP" sz="2400" dirty="0">
                <a:latin typeface="Hiragino Mincho Pro W3" panose="02020300000000000000" pitchFamily="18" charset="-128"/>
                <a:ea typeface="Hiragino Mincho Pro W3" panose="02020300000000000000" pitchFamily="18" charset="-128"/>
              </a:rPr>
              <a:t>ICM</a:t>
            </a:r>
            <a:r>
              <a:rPr kumimoji="1" lang="ja-JP" altLang="en-US" sz="2400">
                <a:latin typeface="Hiragino Mincho Pro W3" panose="02020300000000000000" pitchFamily="18" charset="-128"/>
                <a:ea typeface="Hiragino Mincho Pro W3" panose="02020300000000000000" pitchFamily="18" charset="-128"/>
              </a:rPr>
              <a:t>よりも広く</a:t>
            </a:r>
            <a:r>
              <a:rPr lang="ja-JP" altLang="en-US" sz="2400">
                <a:latin typeface="Hiragino Mincho Pro W3" panose="02020300000000000000" pitchFamily="18" charset="-128"/>
                <a:ea typeface="Hiragino Mincho Pro W3" panose="02020300000000000000" pitchFamily="18" charset="-128"/>
              </a:rPr>
              <a:t>分布！！</a:t>
            </a:r>
            <a:endParaRPr lang="en-US" altLang="ja-JP" sz="2400" dirty="0">
              <a:latin typeface="Hiragino Mincho Pro W3" panose="02020300000000000000" pitchFamily="18" charset="-128"/>
              <a:ea typeface="Hiragino Mincho Pro W3" panose="02020300000000000000" pitchFamily="18" charset="-128"/>
            </a:endParaRPr>
          </a:p>
          <a:p>
            <a:pPr algn="ctr"/>
            <a:r>
              <a:rPr lang="ja-JP" altLang="en-US" sz="2400">
                <a:latin typeface="Hiragino Mincho Pro W3" panose="02020300000000000000" pitchFamily="18" charset="-128"/>
                <a:ea typeface="Hiragino Mincho Pro W3" panose="02020300000000000000" pitchFamily="18" charset="-128"/>
              </a:rPr>
              <a:t>→外側から注入されている？？</a:t>
            </a:r>
            <a:endParaRPr kumimoji="1" lang="ja-JP" altLang="en-US" sz="1600">
              <a:latin typeface="Hiragino Mincho Pro W3" panose="02020300000000000000" pitchFamily="18" charset="-128"/>
              <a:ea typeface="Hiragino Mincho Pro W3" panose="02020300000000000000" pitchFamily="18" charset="-128"/>
            </a:endParaRPr>
          </a:p>
        </p:txBody>
      </p:sp>
      <p:sp>
        <p:nvSpPr>
          <p:cNvPr id="9" name="テキスト ボックス 8">
            <a:extLst>
              <a:ext uri="{FF2B5EF4-FFF2-40B4-BE49-F238E27FC236}">
                <a16:creationId xmlns:a16="http://schemas.microsoft.com/office/drawing/2014/main" xmlns="" id="{55A31EB2-3F2E-CC49-8B40-C2099143C09B}"/>
              </a:ext>
            </a:extLst>
          </p:cNvPr>
          <p:cNvSpPr txBox="1"/>
          <p:nvPr/>
        </p:nvSpPr>
        <p:spPr>
          <a:xfrm>
            <a:off x="11196682" y="346990"/>
            <a:ext cx="749895" cy="369332"/>
          </a:xfrm>
          <a:prstGeom prst="rect">
            <a:avLst/>
          </a:prstGeom>
          <a:noFill/>
        </p:spPr>
        <p:txBody>
          <a:bodyPr wrap="square" rtlCol="0">
            <a:spAutoFit/>
          </a:bodyPr>
          <a:lstStyle/>
          <a:p>
            <a:r>
              <a:rPr kumimoji="1" lang="en-US" altLang="ja-JP" dirty="0"/>
              <a:t>28/33</a:t>
            </a:r>
            <a:endParaRPr kumimoji="1" lang="ja-JP" altLang="en-US"/>
          </a:p>
        </p:txBody>
      </p:sp>
    </p:spTree>
    <p:extLst>
      <p:ext uri="{BB962C8B-B14F-4D97-AF65-F5344CB8AC3E}">
        <p14:creationId xmlns:p14="http://schemas.microsoft.com/office/powerpoint/2010/main" val="2758471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xmlns="" id="{47CD83C6-E0EE-5242-A614-28E76FA2F369}"/>
              </a:ext>
            </a:extLst>
          </p:cNvPr>
          <p:cNvSpPr txBox="1"/>
          <p:nvPr/>
        </p:nvSpPr>
        <p:spPr>
          <a:xfrm>
            <a:off x="907372" y="5812283"/>
            <a:ext cx="10558562" cy="830997"/>
          </a:xfrm>
          <a:prstGeom prst="rect">
            <a:avLst/>
          </a:prstGeom>
          <a:noFill/>
          <a:ln w="57150">
            <a:solidFill>
              <a:srgbClr val="C00000"/>
            </a:solidFill>
          </a:ln>
        </p:spPr>
        <p:txBody>
          <a:bodyPr wrap="square" rtlCol="0">
            <a:spAutoFit/>
          </a:bodyPr>
          <a:lstStyle/>
          <a:p>
            <a:pPr algn="ctr"/>
            <a:r>
              <a:rPr kumimoji="1" lang="en-US" altLang="ja-JP" sz="2400" dirty="0">
                <a:latin typeface="Hiragino Mincho Pro W3" panose="02020300000000000000" pitchFamily="18" charset="-128"/>
                <a:ea typeface="Hiragino Mincho Pro W3" panose="02020300000000000000" pitchFamily="18" charset="-128"/>
              </a:rPr>
              <a:t>Kolmogorov</a:t>
            </a:r>
            <a:r>
              <a:rPr kumimoji="1" lang="ja-JP" altLang="en-US" sz="2400">
                <a:latin typeface="Hiragino Mincho Pro W3" panose="02020300000000000000" pitchFamily="18" charset="-128"/>
                <a:ea typeface="Hiragino Mincho Pro W3" panose="02020300000000000000" pitchFamily="18" charset="-128"/>
              </a:rPr>
              <a:t>の方が低エネルギー側の加速が早い</a:t>
            </a:r>
            <a:endParaRPr kumimoji="1" lang="en-US" altLang="ja-JP" sz="2400" dirty="0">
              <a:latin typeface="Hiragino Mincho Pro W3" panose="02020300000000000000" pitchFamily="18" charset="-128"/>
              <a:ea typeface="Hiragino Mincho Pro W3" panose="02020300000000000000" pitchFamily="18" charset="-128"/>
            </a:endParaRPr>
          </a:p>
          <a:p>
            <a:pPr algn="ctr"/>
            <a:r>
              <a:rPr lang="ja-JP" altLang="en-US" sz="2400">
                <a:latin typeface="Hiragino Mincho Pro W3" panose="02020300000000000000" pitchFamily="18" charset="-128"/>
                <a:ea typeface="Hiragino Mincho Pro W3" panose="02020300000000000000" pitchFamily="18" charset="-128"/>
              </a:rPr>
              <a:t>→シンクロトロンスペクトルは</a:t>
            </a:r>
            <a:r>
              <a:rPr lang="en-US" altLang="ja-JP" sz="2400" dirty="0" err="1">
                <a:latin typeface="Hiragino Mincho Pro W3" panose="02020300000000000000" pitchFamily="18" charset="-128"/>
                <a:ea typeface="Hiragino Mincho Pro W3" panose="02020300000000000000" pitchFamily="18" charset="-128"/>
              </a:rPr>
              <a:t>Hardsphere</a:t>
            </a:r>
            <a:r>
              <a:rPr lang="ja-JP" altLang="en-US" sz="2400">
                <a:latin typeface="Hiragino Mincho Pro W3" panose="02020300000000000000" pitchFamily="18" charset="-128"/>
                <a:ea typeface="Hiragino Mincho Pro W3" panose="02020300000000000000" pitchFamily="18" charset="-128"/>
              </a:rPr>
              <a:t>の方が説明しやすい</a:t>
            </a:r>
            <a:r>
              <a:rPr lang="en-US" altLang="ja-JP" sz="2400" dirty="0">
                <a:latin typeface="Hiragino Mincho Pro W3" panose="02020300000000000000" pitchFamily="18" charset="-128"/>
                <a:ea typeface="Hiragino Mincho Pro W3" panose="02020300000000000000" pitchFamily="18" charset="-128"/>
              </a:rPr>
              <a:t>???</a:t>
            </a:r>
          </a:p>
        </p:txBody>
      </p:sp>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xmlns="" id="{969E65AC-05C2-0D4D-87BB-9085AB969561}"/>
                  </a:ext>
                </a:extLst>
              </p:cNvPr>
              <p:cNvSpPr>
                <a:spLocks noGrp="1"/>
              </p:cNvSpPr>
              <p:nvPr>
                <p:ph type="title"/>
              </p:nvPr>
            </p:nvSpPr>
            <p:spPr>
              <a:xfrm>
                <a:off x="335583" y="155934"/>
                <a:ext cx="10922226" cy="787354"/>
              </a:xfrm>
            </p:spPr>
            <p:txBody>
              <a:bodyPr>
                <a:normAutofit fontScale="90000"/>
              </a:bodyPr>
              <a:lstStyle/>
              <a:p>
                <a:r>
                  <a:rPr kumimoji="1" lang="ja-JP" altLang="en-US"/>
                  <a:t>結果２　</a:t>
                </a:r>
                <a:r>
                  <a:rPr kumimoji="1" lang="en-US" altLang="ja-JP" dirty="0" err="1"/>
                  <a:t>Kolomogorov</a:t>
                </a:r>
                <a:r>
                  <a:rPr lang="en-US" altLang="ja-JP" dirty="0"/>
                  <a:t>  or  </a:t>
                </a:r>
                <a:r>
                  <a:rPr lang="en-US" altLang="ja-JP" dirty="0" err="1"/>
                  <a:t>Hardsphere</a:t>
                </a:r>
                <a:r>
                  <a:rPr lang="en-US" altLang="ja-JP" dirty="0"/>
                  <a:t> </a:t>
                </a:r>
                <a14:m>
                  <m:oMath xmlns:m="http://schemas.openxmlformats.org/officeDocument/2006/math">
                    <m:r>
                      <a:rPr lang="en-US" altLang="ja-JP">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𝛼</m:t>
                        </m:r>
                      </m:e>
                      <m:sub>
                        <m:r>
                          <a:rPr lang="en-US" altLang="ja-JP" i="1">
                            <a:latin typeface="Cambria Math" panose="02040503050406030204" pitchFamily="18" charset="0"/>
                          </a:rPr>
                          <m:t>𝑝</m:t>
                        </m:r>
                      </m:sub>
                    </m:sSub>
                    <m:r>
                      <a:rPr lang="en-US" altLang="ja-JP" i="1">
                        <a:latin typeface="Cambria Math" panose="02040503050406030204" pitchFamily="18" charset="0"/>
                      </a:rPr>
                      <m:t>=2.45)</m:t>
                    </m:r>
                  </m:oMath>
                </a14:m>
                <a:endParaRPr kumimoji="1" lang="ja-JP" altLang="en-US"/>
              </a:p>
            </p:txBody>
          </p:sp>
        </mc:Choice>
        <mc:Fallback xmlns="">
          <p:sp>
            <p:nvSpPr>
              <p:cNvPr id="2" name="タイトル 1">
                <a:extLst>
                  <a:ext uri="{FF2B5EF4-FFF2-40B4-BE49-F238E27FC236}">
                    <a16:creationId xmlns:a16="http://schemas.microsoft.com/office/drawing/2014/main" id="{969E65AC-05C2-0D4D-87BB-9085AB969561}"/>
                  </a:ext>
                </a:extLst>
              </p:cNvPr>
              <p:cNvSpPr>
                <a:spLocks noGrp="1" noRot="1" noChangeAspect="1" noMove="1" noResize="1" noEditPoints="1" noAdjustHandles="1" noChangeArrowheads="1" noChangeShapeType="1" noTextEdit="1"/>
              </p:cNvSpPr>
              <p:nvPr>
                <p:ph type="title"/>
              </p:nvPr>
            </p:nvSpPr>
            <p:spPr>
              <a:xfrm>
                <a:off x="335583" y="155934"/>
                <a:ext cx="10922226" cy="787354"/>
              </a:xfrm>
              <a:blipFill>
                <a:blip r:embed="rId2"/>
                <a:stretch>
                  <a:fillRect/>
                </a:stretch>
              </a:blipFill>
            </p:spPr>
            <p:txBody>
              <a:bodyPr/>
              <a:lstStyle/>
              <a:p>
                <a:r>
                  <a:rPr lang="ja-JP" altLang="en-US">
                    <a:noFill/>
                  </a:rPr>
                  <a:t> </a:t>
                </a:r>
              </a:p>
            </p:txBody>
          </p:sp>
        </mc:Fallback>
      </mc:AlternateContent>
      <p:sp>
        <p:nvSpPr>
          <p:cNvPr id="3" name="コンテンツ プレースホルダー 2">
            <a:extLst>
              <a:ext uri="{FF2B5EF4-FFF2-40B4-BE49-F238E27FC236}">
                <a16:creationId xmlns:a16="http://schemas.microsoft.com/office/drawing/2014/main" xmlns="" id="{F87B02FF-9142-1D44-BD70-66C71C82944A}"/>
              </a:ext>
            </a:extLst>
          </p:cNvPr>
          <p:cNvSpPr>
            <a:spLocks noGrp="1"/>
          </p:cNvSpPr>
          <p:nvPr>
            <p:ph idx="1"/>
          </p:nvPr>
        </p:nvSpPr>
        <p:spPr>
          <a:xfrm>
            <a:off x="698189" y="1162145"/>
            <a:ext cx="5685312" cy="584775"/>
          </a:xfrm>
        </p:spPr>
        <p:txBody>
          <a:bodyPr>
            <a:normAutofit/>
          </a:bodyPr>
          <a:lstStyle/>
          <a:p>
            <a:r>
              <a:rPr kumimoji="1" lang="en-US" altLang="ja-JP" sz="2000" u="sng" dirty="0"/>
              <a:t>Synchrotron spectrum</a:t>
            </a:r>
            <a:endParaRPr kumimoji="1" lang="ja-JP" altLang="en-US" sz="2000" u="sng"/>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xmlns="" id="{1C939FD6-7B20-9049-AF04-321D161F1996}"/>
                  </a:ext>
                </a:extLst>
              </p:cNvPr>
              <p:cNvSpPr txBox="1"/>
              <p:nvPr/>
            </p:nvSpPr>
            <p:spPr>
              <a:xfrm>
                <a:off x="6523512" y="1768872"/>
                <a:ext cx="4734296" cy="565091"/>
              </a:xfrm>
              <a:prstGeom prst="rect">
                <a:avLst/>
              </a:prstGeom>
              <a:noFill/>
            </p:spPr>
            <p:txBody>
              <a:bodyPr wrap="square" rtlCol="0">
                <a:spAutoFit/>
              </a:bodyPr>
              <a:lstStyle/>
              <a:p>
                <a:pPr algn="ctr"/>
                <a:r>
                  <a:rPr kumimoji="1" lang="en-US" altLang="ja-JP" sz="2800" dirty="0"/>
                  <a:t>Hardsphere</a:t>
                </a:r>
                <a:r>
                  <a:rPr lang="en-US" altLang="ja-JP" sz="2800" dirty="0"/>
                  <a:t> (</a:t>
                </a:r>
                <a14:m>
                  <m:oMath xmlns:m="http://schemas.openxmlformats.org/officeDocument/2006/math">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𝐷</m:t>
                        </m:r>
                      </m:e>
                      <m:sub>
                        <m:r>
                          <a:rPr lang="en-US" altLang="ja-JP" sz="2800" i="1">
                            <a:latin typeface="Cambria Math" panose="02040503050406030204" pitchFamily="18" charset="0"/>
                          </a:rPr>
                          <m:t>𝑝𝑝</m:t>
                        </m:r>
                      </m:sub>
                    </m:sSub>
                    <m:r>
                      <a:rPr lang="en-US" altLang="ja-JP" sz="2800" i="1">
                        <a:latin typeface="Cambria Math" panose="02040503050406030204" pitchFamily="18" charset="0"/>
                        <a:ea typeface="Cambria Math" panose="02040503050406030204" pitchFamily="18" charset="0"/>
                      </a:rPr>
                      <m:t>∝</m:t>
                    </m:r>
                    <m:sSup>
                      <m:sSupPr>
                        <m:ctrlPr>
                          <a:rPr lang="en-US" altLang="ja-JP" sz="2800" i="1">
                            <a:latin typeface="Cambria Math" panose="02040503050406030204" pitchFamily="18" charset="0"/>
                            <a:ea typeface="Cambria Math" panose="02040503050406030204" pitchFamily="18" charset="0"/>
                          </a:rPr>
                        </m:ctrlPr>
                      </m:sSupPr>
                      <m:e>
                        <m:r>
                          <a:rPr lang="en-US" altLang="ja-JP" sz="2800" i="1">
                            <a:latin typeface="Cambria Math" panose="02040503050406030204" pitchFamily="18" charset="0"/>
                            <a:ea typeface="Cambria Math" panose="02040503050406030204" pitchFamily="18" charset="0"/>
                          </a:rPr>
                          <m:t>𝑝</m:t>
                        </m:r>
                      </m:e>
                      <m:sup>
                        <m:r>
                          <a:rPr lang="en-US" altLang="ja-JP" sz="2800" b="0" i="1" smtClean="0">
                            <a:latin typeface="Cambria Math" panose="02040503050406030204" pitchFamily="18" charset="0"/>
                            <a:ea typeface="Cambria Math" panose="02040503050406030204" pitchFamily="18" charset="0"/>
                          </a:rPr>
                          <m:t>2</m:t>
                        </m:r>
                      </m:sup>
                    </m:sSup>
                  </m:oMath>
                </a14:m>
                <a:r>
                  <a:rPr lang="en-US" altLang="ja-JP" sz="2800" dirty="0"/>
                  <a:t>)</a:t>
                </a:r>
                <a:endParaRPr kumimoji="1" lang="ja-JP" altLang="en-US" sz="2800"/>
              </a:p>
            </p:txBody>
          </p:sp>
        </mc:Choice>
        <mc:Fallback xmlns="">
          <p:sp>
            <p:nvSpPr>
              <p:cNvPr id="6" name="テキスト ボックス 5">
                <a:extLst>
                  <a:ext uri="{FF2B5EF4-FFF2-40B4-BE49-F238E27FC236}">
                    <a16:creationId xmlns:a16="http://schemas.microsoft.com/office/drawing/2014/main" id="{1C939FD6-7B20-9049-AF04-321D161F1996}"/>
                  </a:ext>
                </a:extLst>
              </p:cNvPr>
              <p:cNvSpPr txBox="1">
                <a:spLocks noRot="1" noChangeAspect="1" noMove="1" noResize="1" noEditPoints="1" noAdjustHandles="1" noChangeArrowheads="1" noChangeShapeType="1" noTextEdit="1"/>
              </p:cNvSpPr>
              <p:nvPr/>
            </p:nvSpPr>
            <p:spPr>
              <a:xfrm>
                <a:off x="6523512" y="1768872"/>
                <a:ext cx="4734296" cy="565091"/>
              </a:xfrm>
              <a:prstGeom prst="rect">
                <a:avLst/>
              </a:prstGeom>
              <a:blipFill>
                <a:blip r:embed="rId3"/>
                <a:stretch>
                  <a:fillRect t="-6522" b="-2391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xmlns="" id="{FB491781-F5A0-5A40-9079-BA93A9C3097C}"/>
                  </a:ext>
                </a:extLst>
              </p:cNvPr>
              <p:cNvSpPr txBox="1"/>
              <p:nvPr/>
            </p:nvSpPr>
            <p:spPr>
              <a:xfrm>
                <a:off x="698189" y="1703698"/>
                <a:ext cx="4734296" cy="584775"/>
              </a:xfrm>
              <a:prstGeom prst="rect">
                <a:avLst/>
              </a:prstGeom>
              <a:noFill/>
            </p:spPr>
            <p:txBody>
              <a:bodyPr wrap="square" rtlCol="0">
                <a:spAutoFit/>
              </a:bodyPr>
              <a:lstStyle/>
              <a:p>
                <a:pPr algn="ctr"/>
                <a:r>
                  <a:rPr kumimoji="1" lang="en-US" altLang="ja-JP" sz="3200" dirty="0"/>
                  <a:t> </a:t>
                </a:r>
                <a:r>
                  <a:rPr kumimoji="1" lang="en-US" altLang="ja-JP" sz="2800" dirty="0"/>
                  <a:t>Kolmogorov</a:t>
                </a:r>
                <a:r>
                  <a:rPr lang="en-US" altLang="ja-JP" sz="2800" dirty="0"/>
                  <a:t> (</a:t>
                </a:r>
                <a14:m>
                  <m:oMath xmlns:m="http://schemas.openxmlformats.org/officeDocument/2006/math">
                    <m:sSub>
                      <m:sSubPr>
                        <m:ctrlPr>
                          <a:rPr lang="en-US" altLang="ja-JP" sz="2800" i="1" smtClean="0">
                            <a:latin typeface="Cambria Math" panose="02040503050406030204" pitchFamily="18" charset="0"/>
                          </a:rPr>
                        </m:ctrlPr>
                      </m:sSubPr>
                      <m:e>
                        <m:r>
                          <a:rPr lang="en-US" altLang="ja-JP" sz="2800" b="0" i="1" smtClean="0">
                            <a:latin typeface="Cambria Math" panose="02040503050406030204" pitchFamily="18" charset="0"/>
                          </a:rPr>
                          <m:t>𝐷</m:t>
                        </m:r>
                      </m:e>
                      <m:sub>
                        <m:r>
                          <a:rPr lang="en-US" altLang="ja-JP" sz="2800" b="0" i="1" smtClean="0">
                            <a:latin typeface="Cambria Math" panose="02040503050406030204" pitchFamily="18" charset="0"/>
                          </a:rPr>
                          <m:t>𝑝𝑝</m:t>
                        </m:r>
                      </m:sub>
                    </m:sSub>
                    <m:r>
                      <a:rPr lang="en-US" altLang="ja-JP" sz="2800" i="1" smtClean="0">
                        <a:latin typeface="Cambria Math" panose="02040503050406030204" pitchFamily="18" charset="0"/>
                        <a:ea typeface="Cambria Math" panose="02040503050406030204" pitchFamily="18" charset="0"/>
                      </a:rPr>
                      <m:t>∝</m:t>
                    </m:r>
                    <m:sSup>
                      <m:sSupPr>
                        <m:ctrlPr>
                          <a:rPr lang="en-US" altLang="ja-JP" sz="2800" i="1" smtClean="0">
                            <a:latin typeface="Cambria Math" panose="02040503050406030204" pitchFamily="18" charset="0"/>
                            <a:ea typeface="Cambria Math" panose="02040503050406030204" pitchFamily="18" charset="0"/>
                          </a:rPr>
                        </m:ctrlPr>
                      </m:sSupPr>
                      <m:e>
                        <m:r>
                          <a:rPr lang="en-US" altLang="ja-JP" sz="2800" b="0" i="1" smtClean="0">
                            <a:latin typeface="Cambria Math" panose="02040503050406030204" pitchFamily="18" charset="0"/>
                            <a:ea typeface="Cambria Math" panose="02040503050406030204" pitchFamily="18" charset="0"/>
                          </a:rPr>
                          <m:t>𝑝</m:t>
                        </m:r>
                      </m:e>
                      <m:sup>
                        <m:r>
                          <a:rPr lang="en-US" altLang="ja-JP" sz="2800" b="0" i="1" smtClean="0">
                            <a:latin typeface="Cambria Math" panose="02040503050406030204" pitchFamily="18" charset="0"/>
                            <a:ea typeface="Cambria Math" panose="02040503050406030204" pitchFamily="18" charset="0"/>
                          </a:rPr>
                          <m:t>5/3</m:t>
                        </m:r>
                      </m:sup>
                    </m:sSup>
                  </m:oMath>
                </a14:m>
                <a:r>
                  <a:rPr lang="en-US" altLang="ja-JP" sz="2800" dirty="0"/>
                  <a:t>)</a:t>
                </a:r>
                <a:endParaRPr kumimoji="1" lang="ja-JP" altLang="en-US" sz="3200"/>
              </a:p>
            </p:txBody>
          </p:sp>
        </mc:Choice>
        <mc:Fallback xmlns="">
          <p:sp>
            <p:nvSpPr>
              <p:cNvPr id="7" name="テキスト ボックス 6">
                <a:extLst>
                  <a:ext uri="{FF2B5EF4-FFF2-40B4-BE49-F238E27FC236}">
                    <a16:creationId xmlns:a16="http://schemas.microsoft.com/office/drawing/2014/main" id="{FB491781-F5A0-5A40-9079-BA93A9C3097C}"/>
                  </a:ext>
                </a:extLst>
              </p:cNvPr>
              <p:cNvSpPr txBox="1">
                <a:spLocks noRot="1" noChangeAspect="1" noMove="1" noResize="1" noEditPoints="1" noAdjustHandles="1" noChangeArrowheads="1" noChangeShapeType="1" noTextEdit="1"/>
              </p:cNvSpPr>
              <p:nvPr/>
            </p:nvSpPr>
            <p:spPr>
              <a:xfrm>
                <a:off x="698189" y="1703698"/>
                <a:ext cx="4734296" cy="584775"/>
              </a:xfrm>
              <a:prstGeom prst="rect">
                <a:avLst/>
              </a:prstGeom>
              <a:blipFill>
                <a:blip r:embed="rId4"/>
                <a:stretch>
                  <a:fillRect t="-10638" b="-29787"/>
                </a:stretch>
              </a:blipFill>
            </p:spPr>
            <p:txBody>
              <a:bodyPr/>
              <a:lstStyle/>
              <a:p>
                <a:r>
                  <a:rPr lang="ja-JP" altLang="en-US">
                    <a:noFill/>
                  </a:rPr>
                  <a:t> </a:t>
                </a:r>
              </a:p>
            </p:txBody>
          </p:sp>
        </mc:Fallback>
      </mc:AlternateContent>
      <p:pic>
        <p:nvPicPr>
          <p:cNvPr id="17" name="図 16">
            <a:extLst>
              <a:ext uri="{FF2B5EF4-FFF2-40B4-BE49-F238E27FC236}">
                <a16:creationId xmlns:a16="http://schemas.microsoft.com/office/drawing/2014/main" xmlns="" id="{4A470F9F-BF42-8A4D-831C-38FC4ED58748}"/>
              </a:ext>
            </a:extLst>
          </p:cNvPr>
          <p:cNvPicPr>
            <a:picLocks noChangeAspect="1"/>
          </p:cNvPicPr>
          <p:nvPr/>
        </p:nvPicPr>
        <p:blipFill rotWithShape="1">
          <a:blip r:embed="rId5"/>
          <a:srcRect t="7099"/>
          <a:stretch/>
        </p:blipFill>
        <p:spPr>
          <a:xfrm>
            <a:off x="557196" y="2252468"/>
            <a:ext cx="5016283" cy="3272019"/>
          </a:xfrm>
          <a:prstGeom prst="rect">
            <a:avLst/>
          </a:prstGeom>
        </p:spPr>
      </p:pic>
      <p:sp>
        <p:nvSpPr>
          <p:cNvPr id="18" name="円/楕円 17">
            <a:extLst>
              <a:ext uri="{FF2B5EF4-FFF2-40B4-BE49-F238E27FC236}">
                <a16:creationId xmlns:a16="http://schemas.microsoft.com/office/drawing/2014/main" xmlns="" id="{26AA27B6-82DA-7446-A360-D6EC011F5A98}"/>
              </a:ext>
            </a:extLst>
          </p:cNvPr>
          <p:cNvSpPr/>
          <p:nvPr/>
        </p:nvSpPr>
        <p:spPr>
          <a:xfrm>
            <a:off x="1401289" y="2794021"/>
            <a:ext cx="1246908" cy="92551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xmlns="" id="{E90194FC-8BC0-4F43-8D50-012C56F4A03F}"/>
              </a:ext>
            </a:extLst>
          </p:cNvPr>
          <p:cNvPicPr>
            <a:picLocks noChangeAspect="1"/>
          </p:cNvPicPr>
          <p:nvPr/>
        </p:nvPicPr>
        <p:blipFill rotWithShape="1">
          <a:blip r:embed="rId6"/>
          <a:srcRect t="7965"/>
          <a:stretch/>
        </p:blipFill>
        <p:spPr>
          <a:xfrm>
            <a:off x="6382770" y="2377950"/>
            <a:ext cx="5083164" cy="3284744"/>
          </a:xfrm>
          <a:prstGeom prst="rect">
            <a:avLst/>
          </a:prstGeom>
        </p:spPr>
      </p:pic>
      <p:sp>
        <p:nvSpPr>
          <p:cNvPr id="20" name="円/楕円 19">
            <a:extLst>
              <a:ext uri="{FF2B5EF4-FFF2-40B4-BE49-F238E27FC236}">
                <a16:creationId xmlns:a16="http://schemas.microsoft.com/office/drawing/2014/main" xmlns="" id="{5B10E94A-BD96-DB45-A478-7A3945B6D690}"/>
              </a:ext>
            </a:extLst>
          </p:cNvPr>
          <p:cNvSpPr/>
          <p:nvPr/>
        </p:nvSpPr>
        <p:spPr>
          <a:xfrm>
            <a:off x="7615560" y="2839795"/>
            <a:ext cx="1207806" cy="92883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ドーナツ 7">
            <a:extLst>
              <a:ext uri="{FF2B5EF4-FFF2-40B4-BE49-F238E27FC236}">
                <a16:creationId xmlns:a16="http://schemas.microsoft.com/office/drawing/2014/main" xmlns="" id="{F4D8CEA6-1D71-8A43-BDAA-F1368D02773C}"/>
              </a:ext>
            </a:extLst>
          </p:cNvPr>
          <p:cNvSpPr/>
          <p:nvPr/>
        </p:nvSpPr>
        <p:spPr>
          <a:xfrm>
            <a:off x="3443844" y="4271502"/>
            <a:ext cx="1068779" cy="737149"/>
          </a:xfrm>
          <a:prstGeom prst="donut">
            <a:avLst>
              <a:gd name="adj" fmla="val 58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ドーナツ 13">
            <a:extLst>
              <a:ext uri="{FF2B5EF4-FFF2-40B4-BE49-F238E27FC236}">
                <a16:creationId xmlns:a16="http://schemas.microsoft.com/office/drawing/2014/main" xmlns="" id="{B54398A0-C445-C943-9007-661E2F7828D6}"/>
              </a:ext>
            </a:extLst>
          </p:cNvPr>
          <p:cNvSpPr/>
          <p:nvPr/>
        </p:nvSpPr>
        <p:spPr>
          <a:xfrm>
            <a:off x="9343902" y="4168241"/>
            <a:ext cx="1177637" cy="721864"/>
          </a:xfrm>
          <a:prstGeom prst="donut">
            <a:avLst>
              <a:gd name="adj" fmla="val 69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テキスト ボックス 14">
            <a:extLst>
              <a:ext uri="{FF2B5EF4-FFF2-40B4-BE49-F238E27FC236}">
                <a16:creationId xmlns:a16="http://schemas.microsoft.com/office/drawing/2014/main" xmlns="" id="{FB0FCF45-7195-DB4D-A1E0-27AE49D8A136}"/>
              </a:ext>
            </a:extLst>
          </p:cNvPr>
          <p:cNvSpPr txBox="1"/>
          <p:nvPr/>
        </p:nvSpPr>
        <p:spPr>
          <a:xfrm>
            <a:off x="11382729" y="364945"/>
            <a:ext cx="749895" cy="369332"/>
          </a:xfrm>
          <a:prstGeom prst="rect">
            <a:avLst/>
          </a:prstGeom>
          <a:noFill/>
        </p:spPr>
        <p:txBody>
          <a:bodyPr wrap="square" rtlCol="0">
            <a:spAutoFit/>
          </a:bodyPr>
          <a:lstStyle/>
          <a:p>
            <a:r>
              <a:rPr kumimoji="1" lang="en-US" altLang="ja-JP" dirty="0"/>
              <a:t>29/33</a:t>
            </a:r>
            <a:endParaRPr kumimoji="1" lang="ja-JP" altLang="en-US"/>
          </a:p>
        </p:txBody>
      </p:sp>
    </p:spTree>
    <p:extLst>
      <p:ext uri="{BB962C8B-B14F-4D97-AF65-F5344CB8AC3E}">
        <p14:creationId xmlns:p14="http://schemas.microsoft.com/office/powerpoint/2010/main" val="2176236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7921571-0F86-0149-AC89-EC99BB985D9E}"/>
              </a:ext>
            </a:extLst>
          </p:cNvPr>
          <p:cNvSpPr>
            <a:spLocks noGrp="1"/>
          </p:cNvSpPr>
          <p:nvPr>
            <p:ph type="title"/>
          </p:nvPr>
        </p:nvSpPr>
        <p:spPr>
          <a:xfrm>
            <a:off x="1130270" y="177821"/>
            <a:ext cx="9603275" cy="609258"/>
          </a:xfrm>
        </p:spPr>
        <p:txBody>
          <a:bodyPr>
            <a:normAutofit fontScale="90000"/>
          </a:bodyPr>
          <a:lstStyle/>
          <a:p>
            <a:r>
              <a:rPr lang="ja-JP" altLang="en-US" sz="3600">
                <a:latin typeface="Century Gothic" panose="020B0502020202020204" pitchFamily="34" charset="0"/>
              </a:rPr>
              <a:t>銀河団とは</a:t>
            </a:r>
            <a:r>
              <a:rPr lang="en-US" altLang="ja-JP" sz="3600" dirty="0">
                <a:latin typeface="Century Gothic" panose="020B0502020202020204" pitchFamily="34" charset="0"/>
              </a:rPr>
              <a:t> (Cluster of Galaxies)</a:t>
            </a:r>
            <a:endParaRPr kumimoji="1" lang="ja-JP" altLang="en-US" sz="3600">
              <a:latin typeface="Century Gothic" panose="020B0502020202020204" pitchFamily="34" charset="0"/>
            </a:endParaRPr>
          </a:p>
        </p:txBody>
      </p:sp>
      <p:sp>
        <p:nvSpPr>
          <p:cNvPr id="3" name="コンテンツ プレースホルダー 2">
            <a:extLst>
              <a:ext uri="{FF2B5EF4-FFF2-40B4-BE49-F238E27FC236}">
                <a16:creationId xmlns:a16="http://schemas.microsoft.com/office/drawing/2014/main" xmlns="" id="{A8ED5925-FF6A-F442-8147-74F614095BCD}"/>
              </a:ext>
            </a:extLst>
          </p:cNvPr>
          <p:cNvSpPr>
            <a:spLocks noGrp="1"/>
          </p:cNvSpPr>
          <p:nvPr>
            <p:ph idx="1"/>
          </p:nvPr>
        </p:nvSpPr>
        <p:spPr>
          <a:xfrm>
            <a:off x="108992" y="1256493"/>
            <a:ext cx="7051830" cy="5423686"/>
          </a:xfrm>
        </p:spPr>
        <p:txBody>
          <a:bodyPr/>
          <a:lstStyle/>
          <a:p>
            <a:r>
              <a:rPr lang="ja-JP" altLang="en-US" sz="2000">
                <a:latin typeface="Hiragino Mincho Pro W3" panose="02020300000000000000" pitchFamily="18" charset="-128"/>
                <a:ea typeface="Hiragino Mincho Pro W3" panose="02020300000000000000" pitchFamily="18" charset="-128"/>
              </a:rPr>
              <a:t>銀河が　</a:t>
            </a:r>
            <a:r>
              <a:rPr lang="en-US" altLang="ja-JP" sz="2000" dirty="0">
                <a:latin typeface="Hiragino Mincho Pro W3" panose="02020300000000000000" pitchFamily="18" charset="-128"/>
                <a:ea typeface="Hiragino Mincho Pro W3" panose="02020300000000000000" pitchFamily="18" charset="-128"/>
              </a:rPr>
              <a:t>10~10</a:t>
            </a:r>
            <a:r>
              <a:rPr lang="en-US" altLang="ja-JP" sz="2000" baseline="30000" dirty="0">
                <a:latin typeface="Hiragino Mincho Pro W3" panose="02020300000000000000" pitchFamily="18" charset="-128"/>
                <a:ea typeface="Hiragino Mincho Pro W3" panose="02020300000000000000" pitchFamily="18" charset="-128"/>
              </a:rPr>
              <a:t>4</a:t>
            </a:r>
            <a:r>
              <a:rPr lang="ja-JP" altLang="en-US" sz="2000" baseline="30000">
                <a:latin typeface="Hiragino Mincho Pro W3" panose="02020300000000000000" pitchFamily="18" charset="-128"/>
                <a:ea typeface="Hiragino Mincho Pro W3" panose="02020300000000000000" pitchFamily="18" charset="-128"/>
              </a:rPr>
              <a:t>　</a:t>
            </a:r>
            <a:r>
              <a:rPr lang="ja-JP" altLang="en-US" sz="2000">
                <a:latin typeface="Hiragino Mincho Pro W3" panose="02020300000000000000" pitchFamily="18" charset="-128"/>
                <a:ea typeface="Hiragino Mincho Pro W3" panose="02020300000000000000" pitchFamily="18" charset="-128"/>
              </a:rPr>
              <a:t>個集まった天体</a:t>
            </a:r>
            <a:endParaRPr lang="en-US" altLang="ja-JP" sz="2000" dirty="0">
              <a:latin typeface="Hiragino Mincho Pro W3" panose="02020300000000000000" pitchFamily="18" charset="-128"/>
              <a:ea typeface="Hiragino Mincho Pro W3" panose="02020300000000000000" pitchFamily="18" charset="-128"/>
            </a:endParaRPr>
          </a:p>
          <a:p>
            <a:r>
              <a:rPr lang="ja-JP" altLang="en-US" sz="2000">
                <a:latin typeface="Hiragino Mincho Pro W3" panose="02020300000000000000" pitchFamily="18" charset="-128"/>
                <a:ea typeface="Hiragino Mincho Pro W3" panose="02020300000000000000" pitchFamily="18" charset="-128"/>
              </a:rPr>
              <a:t>宇宙の階層的構造形成の最後にできる、重力的に閉じた最大の天体</a:t>
            </a:r>
            <a:endParaRPr lang="en-US" altLang="ja-JP" sz="2000" dirty="0">
              <a:latin typeface="Hiragino Mincho Pro W3" panose="02020300000000000000" pitchFamily="18" charset="-128"/>
              <a:ea typeface="Hiragino Mincho Pro W3" panose="02020300000000000000" pitchFamily="18" charset="-128"/>
            </a:endParaRPr>
          </a:p>
          <a:p>
            <a:r>
              <a:rPr lang="ja-JP" altLang="en-US" sz="2000">
                <a:latin typeface="Hiragino Mincho Pro W3" panose="02020300000000000000" pitchFamily="18" charset="-128"/>
                <a:ea typeface="Hiragino Mincho Pro W3" panose="02020300000000000000" pitchFamily="18" charset="-128"/>
              </a:rPr>
              <a:t>目に見えない</a:t>
            </a:r>
            <a:r>
              <a:rPr lang="ja-JP" altLang="en-US" sz="2000">
                <a:solidFill>
                  <a:srgbClr val="FF0000"/>
                </a:solidFill>
                <a:latin typeface="Hiragino Mincho Pro W3" panose="02020300000000000000" pitchFamily="18" charset="-128"/>
                <a:ea typeface="Hiragino Mincho Pro W3" panose="02020300000000000000" pitchFamily="18" charset="-128"/>
              </a:rPr>
              <a:t>銀河団内物質</a:t>
            </a:r>
            <a:r>
              <a:rPr lang="en-US" altLang="ja-JP" sz="2000" dirty="0">
                <a:solidFill>
                  <a:srgbClr val="FF0000"/>
                </a:solidFill>
                <a:latin typeface="Hiragino Mincho Pro W3" panose="02020300000000000000" pitchFamily="18" charset="-128"/>
                <a:ea typeface="Hiragino Mincho Pro W3" panose="02020300000000000000" pitchFamily="18" charset="-128"/>
              </a:rPr>
              <a:t>(intra-cluster medium : ICM)</a:t>
            </a:r>
            <a:r>
              <a:rPr lang="ja-JP" altLang="en-US" sz="2000">
                <a:latin typeface="Hiragino Mincho Pro W3" panose="02020300000000000000" pitchFamily="18" charset="-128"/>
                <a:ea typeface="Hiragino Mincho Pro W3" panose="02020300000000000000" pitchFamily="18" charset="-128"/>
              </a:rPr>
              <a:t>に満ちている</a:t>
            </a:r>
            <a:endParaRPr lang="en-US" altLang="ja-JP" sz="2000" dirty="0">
              <a:latin typeface="Hiragino Mincho Pro W3" panose="02020300000000000000" pitchFamily="18" charset="-128"/>
              <a:ea typeface="Hiragino Mincho Pro W3" panose="02020300000000000000" pitchFamily="18" charset="-128"/>
            </a:endParaRPr>
          </a:p>
          <a:p>
            <a:r>
              <a:rPr lang="en-US" altLang="ja-JP" sz="2000" dirty="0">
                <a:latin typeface="Hiragino Mincho Pro W3" panose="02020300000000000000" pitchFamily="18" charset="-128"/>
                <a:ea typeface="Hiragino Mincho Pro W3" panose="02020300000000000000" pitchFamily="18" charset="-128"/>
              </a:rPr>
              <a:t>ICM</a:t>
            </a:r>
            <a:r>
              <a:rPr lang="ja-JP" altLang="en-US" sz="2000">
                <a:latin typeface="Hiragino Mincho Pro W3" panose="02020300000000000000" pitchFamily="18" charset="-128"/>
                <a:ea typeface="Hiragino Mincho Pro W3" panose="02020300000000000000" pitchFamily="18" charset="-128"/>
              </a:rPr>
              <a:t>の全質量は銀河の総質量より</a:t>
            </a:r>
            <a:r>
              <a:rPr lang="en-US" altLang="ja-JP" sz="2000" dirty="0">
                <a:latin typeface="Hiragino Mincho Pro W3" panose="02020300000000000000" pitchFamily="18" charset="-128"/>
                <a:ea typeface="Hiragino Mincho Pro W3" panose="02020300000000000000" pitchFamily="18" charset="-128"/>
              </a:rPr>
              <a:t>10</a:t>
            </a:r>
            <a:r>
              <a:rPr lang="ja-JP" altLang="en-US" sz="2000">
                <a:latin typeface="Hiragino Mincho Pro W3" panose="02020300000000000000" pitchFamily="18" charset="-128"/>
                <a:ea typeface="Hiragino Mincho Pro W3" panose="02020300000000000000" pitchFamily="18" charset="-128"/>
              </a:rPr>
              <a:t>倍以上大きい</a:t>
            </a:r>
            <a:endParaRPr lang="en-US" altLang="ja-JP" sz="2000" dirty="0">
              <a:latin typeface="Hiragino Mincho Pro W3" panose="02020300000000000000" pitchFamily="18" charset="-128"/>
              <a:ea typeface="Hiragino Mincho Pro W3" panose="02020300000000000000" pitchFamily="18" charset="-128"/>
            </a:endParaRPr>
          </a:p>
          <a:p>
            <a:pPr marL="0" indent="0">
              <a:buNone/>
            </a:pPr>
            <a:r>
              <a:rPr lang="en-US" altLang="ja-JP" sz="2000" dirty="0">
                <a:latin typeface="Hiragino Mincho Pro W3" panose="02020300000000000000" pitchFamily="18" charset="-128"/>
                <a:ea typeface="Hiragino Mincho Pro W3" panose="02020300000000000000" pitchFamily="18" charset="-128"/>
              </a:rPr>
              <a:t>(</a:t>
            </a:r>
            <a:r>
              <a:rPr lang="ja-JP" altLang="en-US" sz="2000">
                <a:latin typeface="Hiragino Mincho Pro W3" panose="02020300000000000000" pitchFamily="18" charset="-128"/>
                <a:ea typeface="Hiragino Mincho Pro W3" panose="02020300000000000000" pitchFamily="18" charset="-128"/>
              </a:rPr>
              <a:t>宇宙のバリオンの大半が高温プラズマとして存在しているという衝撃の事実</a:t>
            </a:r>
            <a:r>
              <a:rPr lang="en-US" altLang="ja-JP" sz="2000" dirty="0">
                <a:latin typeface="Hiragino Mincho Pro W3" panose="02020300000000000000" pitchFamily="18" charset="-128"/>
                <a:ea typeface="Hiragino Mincho Pro W3" panose="02020300000000000000" pitchFamily="18" charset="-128"/>
              </a:rPr>
              <a:t>)</a:t>
            </a:r>
          </a:p>
          <a:p>
            <a:r>
              <a:rPr kumimoji="1" lang="ja-JP" altLang="en-US" sz="2000">
                <a:latin typeface="Hiragino Mincho Pro W3" panose="02020300000000000000" pitchFamily="18" charset="-128"/>
                <a:ea typeface="Hiragino Mincho Pro W3" panose="02020300000000000000" pitchFamily="18" charset="-128"/>
              </a:rPr>
              <a:t>そんな</a:t>
            </a:r>
            <a:r>
              <a:rPr kumimoji="1" lang="en-US" altLang="ja-JP" sz="2000" dirty="0">
                <a:latin typeface="Hiragino Mincho Pro W3" panose="02020300000000000000" pitchFamily="18" charset="-128"/>
                <a:ea typeface="Hiragino Mincho Pro W3" panose="02020300000000000000" pitchFamily="18" charset="-128"/>
              </a:rPr>
              <a:t>ICM</a:t>
            </a:r>
            <a:r>
              <a:rPr kumimoji="1" lang="ja-JP" altLang="en-US" sz="2000">
                <a:latin typeface="Hiragino Mincho Pro W3" panose="02020300000000000000" pitchFamily="18" charset="-128"/>
                <a:ea typeface="Hiragino Mincho Pro W3" panose="02020300000000000000" pitchFamily="18" charset="-128"/>
              </a:rPr>
              <a:t>も銀河団の全質量の</a:t>
            </a:r>
            <a:r>
              <a:rPr kumimoji="1" lang="en-US" altLang="ja-JP" sz="2000" dirty="0">
                <a:latin typeface="Hiragino Mincho Pro W3" panose="02020300000000000000" pitchFamily="18" charset="-128"/>
                <a:ea typeface="Hiragino Mincho Pro W3" panose="02020300000000000000" pitchFamily="18" charset="-128"/>
              </a:rPr>
              <a:t>20%</a:t>
            </a:r>
            <a:r>
              <a:rPr kumimoji="1" lang="ja-JP" altLang="en-US" sz="2000">
                <a:latin typeface="Hiragino Mincho Pro W3" panose="02020300000000000000" pitchFamily="18" charset="-128"/>
                <a:ea typeface="Hiragino Mincho Pro W3" panose="02020300000000000000" pitchFamily="18" charset="-128"/>
              </a:rPr>
              <a:t>程度しかなく、大部分はダークマターが占める</a:t>
            </a:r>
            <a:endParaRPr kumimoji="1" lang="en-US" altLang="ja-JP" sz="2000" dirty="0">
              <a:latin typeface="Hiragino Mincho Pro W3" panose="02020300000000000000" pitchFamily="18" charset="-128"/>
              <a:ea typeface="Hiragino Mincho Pro W3" panose="02020300000000000000" pitchFamily="18" charset="-128"/>
            </a:endParaRPr>
          </a:p>
          <a:p>
            <a:r>
              <a:rPr kumimoji="1" lang="ja-JP" altLang="en-US" sz="2000">
                <a:latin typeface="Hiragino Mincho Pro W3" panose="02020300000000000000" pitchFamily="18" charset="-128"/>
                <a:ea typeface="Hiragino Mincho Pro W3" panose="02020300000000000000" pitchFamily="18" charset="-128"/>
              </a:rPr>
              <a:t>構造形成で解放した重力エネルギーでガス加熱や磁場増幅</a:t>
            </a:r>
            <a:endParaRPr kumimoji="1" lang="en-US" altLang="ja-JP" sz="2000" dirty="0">
              <a:latin typeface="Hiragino Mincho Pro W3" panose="02020300000000000000" pitchFamily="18" charset="-128"/>
              <a:ea typeface="Hiragino Mincho Pro W3" panose="02020300000000000000" pitchFamily="18" charset="-128"/>
            </a:endParaRPr>
          </a:p>
          <a:p>
            <a:r>
              <a:rPr lang="en-US" altLang="ja-JP" dirty="0">
                <a:latin typeface="Hiragino Mincho Pro W3" panose="02020300000000000000" pitchFamily="18" charset="-128"/>
                <a:ea typeface="Hiragino Mincho Pro W3" panose="02020300000000000000" pitchFamily="18" charset="-128"/>
              </a:rPr>
              <a:t>Cosmology</a:t>
            </a:r>
            <a:r>
              <a:rPr kumimoji="1" lang="ja-JP" altLang="en-US">
                <a:latin typeface="Hiragino Mincho Pro W3" panose="02020300000000000000" pitchFamily="18" charset="-128"/>
                <a:ea typeface="Hiragino Mincho Pro W3" panose="02020300000000000000" pitchFamily="18" charset="-128"/>
              </a:rPr>
              <a:t>と</a:t>
            </a:r>
            <a:r>
              <a:rPr kumimoji="1" lang="en-US" altLang="ja-JP" dirty="0">
                <a:latin typeface="Hiragino Mincho Pro W3" panose="02020300000000000000" pitchFamily="18" charset="-128"/>
                <a:ea typeface="Hiragino Mincho Pro W3" panose="02020300000000000000" pitchFamily="18" charset="-128"/>
              </a:rPr>
              <a:t>Astrophysics</a:t>
            </a:r>
            <a:r>
              <a:rPr kumimoji="1" lang="ja-JP" altLang="en-US">
                <a:latin typeface="Hiragino Mincho Pro W3" panose="02020300000000000000" pitchFamily="18" charset="-128"/>
                <a:ea typeface="Hiragino Mincho Pro W3" panose="02020300000000000000" pitchFamily="18" charset="-128"/>
              </a:rPr>
              <a:t>の架け橋</a:t>
            </a:r>
          </a:p>
        </p:txBody>
      </p:sp>
      <p:pic>
        <p:nvPicPr>
          <p:cNvPr id="4" name="図 3">
            <a:extLst>
              <a:ext uri="{FF2B5EF4-FFF2-40B4-BE49-F238E27FC236}">
                <a16:creationId xmlns:a16="http://schemas.microsoft.com/office/drawing/2014/main" xmlns="" id="{F02CB1C3-8E59-EB41-9C00-5D8833B60A12}"/>
              </a:ext>
            </a:extLst>
          </p:cNvPr>
          <p:cNvPicPr>
            <a:picLocks noChangeAspect="1"/>
          </p:cNvPicPr>
          <p:nvPr/>
        </p:nvPicPr>
        <p:blipFill rotWithShape="1">
          <a:blip r:embed="rId2"/>
          <a:srcRect l="1401"/>
          <a:stretch/>
        </p:blipFill>
        <p:spPr>
          <a:xfrm>
            <a:off x="7262313" y="1721115"/>
            <a:ext cx="4866449" cy="3709866"/>
          </a:xfrm>
          <a:prstGeom prst="rect">
            <a:avLst/>
          </a:prstGeom>
        </p:spPr>
      </p:pic>
      <p:sp>
        <p:nvSpPr>
          <p:cNvPr id="5" name="テキスト ボックス 4">
            <a:extLst>
              <a:ext uri="{FF2B5EF4-FFF2-40B4-BE49-F238E27FC236}">
                <a16:creationId xmlns:a16="http://schemas.microsoft.com/office/drawing/2014/main" xmlns="" id="{EBE70011-DD87-7A4A-9502-1EB57CF2F49C}"/>
              </a:ext>
            </a:extLst>
          </p:cNvPr>
          <p:cNvSpPr txBox="1"/>
          <p:nvPr/>
        </p:nvSpPr>
        <p:spPr>
          <a:xfrm>
            <a:off x="8077390" y="1351783"/>
            <a:ext cx="3434862" cy="369332"/>
          </a:xfrm>
          <a:prstGeom prst="rect">
            <a:avLst/>
          </a:prstGeom>
          <a:noFill/>
        </p:spPr>
        <p:txBody>
          <a:bodyPr wrap="square" rtlCol="0">
            <a:spAutoFit/>
          </a:bodyPr>
          <a:lstStyle/>
          <a:p>
            <a:r>
              <a:rPr kumimoji="1" lang="en-US" altLang="ja-JP" dirty="0"/>
              <a:t>Coma Cluster [from SDSS HP]</a:t>
            </a:r>
            <a:endParaRPr kumimoji="1" lang="ja-JP" altLang="en-US"/>
          </a:p>
        </p:txBody>
      </p:sp>
      <p:sp>
        <p:nvSpPr>
          <p:cNvPr id="6" name="テキスト ボックス 5">
            <a:extLst>
              <a:ext uri="{FF2B5EF4-FFF2-40B4-BE49-F238E27FC236}">
                <a16:creationId xmlns:a16="http://schemas.microsoft.com/office/drawing/2014/main" xmlns="" id="{70B62638-7EEC-EC45-AE7D-03A88F133E61}"/>
              </a:ext>
            </a:extLst>
          </p:cNvPr>
          <p:cNvSpPr txBox="1"/>
          <p:nvPr/>
        </p:nvSpPr>
        <p:spPr>
          <a:xfrm>
            <a:off x="11196682" y="346990"/>
            <a:ext cx="631141" cy="369332"/>
          </a:xfrm>
          <a:prstGeom prst="rect">
            <a:avLst/>
          </a:prstGeom>
          <a:noFill/>
        </p:spPr>
        <p:txBody>
          <a:bodyPr wrap="square" rtlCol="0">
            <a:spAutoFit/>
          </a:bodyPr>
          <a:lstStyle/>
          <a:p>
            <a:r>
              <a:rPr kumimoji="1" lang="en-US" altLang="ja-JP" dirty="0"/>
              <a:t>3/33</a:t>
            </a:r>
            <a:endParaRPr kumimoji="1" lang="ja-JP" altLang="en-US"/>
          </a:p>
        </p:txBody>
      </p:sp>
    </p:spTree>
    <p:extLst>
      <p:ext uri="{BB962C8B-B14F-4D97-AF65-F5344CB8AC3E}">
        <p14:creationId xmlns:p14="http://schemas.microsoft.com/office/powerpoint/2010/main" val="1940601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xmlns="" id="{68B2993B-24E8-3A4D-BFD1-12D588228C78}"/>
              </a:ext>
            </a:extLst>
          </p:cNvPr>
          <p:cNvSpPr>
            <a:spLocks noGrp="1"/>
          </p:cNvSpPr>
          <p:nvPr>
            <p:ph idx="1"/>
          </p:nvPr>
        </p:nvSpPr>
        <p:spPr>
          <a:xfrm>
            <a:off x="838200" y="632462"/>
            <a:ext cx="3638797" cy="466313"/>
          </a:xfrm>
        </p:spPr>
        <p:txBody>
          <a:bodyPr>
            <a:normAutofit/>
          </a:bodyPr>
          <a:lstStyle/>
          <a:p>
            <a:r>
              <a:rPr kumimoji="1" lang="en-US" altLang="ja-JP" sz="2000" u="sng" dirty="0"/>
              <a:t>Gamma spectrum</a:t>
            </a:r>
            <a:endParaRPr kumimoji="1" lang="ja-JP" altLang="en-US" sz="2000" u="sng"/>
          </a:p>
        </p:txBody>
      </p:sp>
      <p:pic>
        <p:nvPicPr>
          <p:cNvPr id="6" name="図 5">
            <a:extLst>
              <a:ext uri="{FF2B5EF4-FFF2-40B4-BE49-F238E27FC236}">
                <a16:creationId xmlns:a16="http://schemas.microsoft.com/office/drawing/2014/main" xmlns="" id="{D2DBC373-0D7E-0D42-BE44-83F829AFF91B}"/>
              </a:ext>
            </a:extLst>
          </p:cNvPr>
          <p:cNvPicPr>
            <a:picLocks noChangeAspect="1"/>
          </p:cNvPicPr>
          <p:nvPr/>
        </p:nvPicPr>
        <p:blipFill rotWithShape="1">
          <a:blip r:embed="rId2"/>
          <a:srcRect t="7380"/>
          <a:stretch/>
        </p:blipFill>
        <p:spPr>
          <a:xfrm>
            <a:off x="310500" y="1831422"/>
            <a:ext cx="5552190" cy="3610667"/>
          </a:xfrm>
          <a:prstGeom prst="rect">
            <a:avLst/>
          </a:prstGeom>
        </p:spPr>
      </p:pic>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xmlns="" id="{491F865F-6540-9240-9D34-51FBF94F0892}"/>
                  </a:ext>
                </a:extLst>
              </p:cNvPr>
              <p:cNvSpPr txBox="1"/>
              <p:nvPr/>
            </p:nvSpPr>
            <p:spPr>
              <a:xfrm>
                <a:off x="838200" y="1186812"/>
                <a:ext cx="4734296" cy="584775"/>
              </a:xfrm>
              <a:prstGeom prst="rect">
                <a:avLst/>
              </a:prstGeom>
              <a:noFill/>
            </p:spPr>
            <p:txBody>
              <a:bodyPr wrap="square" rtlCol="0">
                <a:spAutoFit/>
              </a:bodyPr>
              <a:lstStyle/>
              <a:p>
                <a:pPr algn="ctr"/>
                <a:r>
                  <a:rPr kumimoji="1" lang="en-US" altLang="ja-JP" sz="3200" dirty="0"/>
                  <a:t> </a:t>
                </a:r>
                <a:r>
                  <a:rPr kumimoji="1" lang="en-US" altLang="ja-JP" sz="2800" dirty="0"/>
                  <a:t>Kolmogorov</a:t>
                </a:r>
                <a:r>
                  <a:rPr lang="en-US" altLang="ja-JP" sz="2800" dirty="0"/>
                  <a:t> (</a:t>
                </a:r>
                <a14:m>
                  <m:oMath xmlns:m="http://schemas.openxmlformats.org/officeDocument/2006/math">
                    <m:sSub>
                      <m:sSubPr>
                        <m:ctrlPr>
                          <a:rPr lang="en-US" altLang="ja-JP" sz="2800" i="1" smtClean="0">
                            <a:latin typeface="Cambria Math" panose="02040503050406030204" pitchFamily="18" charset="0"/>
                          </a:rPr>
                        </m:ctrlPr>
                      </m:sSubPr>
                      <m:e>
                        <m:r>
                          <a:rPr lang="en-US" altLang="ja-JP" sz="2800" b="0" i="1" smtClean="0">
                            <a:latin typeface="Cambria Math" panose="02040503050406030204" pitchFamily="18" charset="0"/>
                          </a:rPr>
                          <m:t>𝐷</m:t>
                        </m:r>
                      </m:e>
                      <m:sub>
                        <m:r>
                          <a:rPr lang="en-US" altLang="ja-JP" sz="2800" b="0" i="1" smtClean="0">
                            <a:latin typeface="Cambria Math" panose="02040503050406030204" pitchFamily="18" charset="0"/>
                          </a:rPr>
                          <m:t>𝑝𝑝</m:t>
                        </m:r>
                      </m:sub>
                    </m:sSub>
                    <m:r>
                      <a:rPr lang="en-US" altLang="ja-JP" sz="2800" i="1" smtClean="0">
                        <a:latin typeface="Cambria Math" panose="02040503050406030204" pitchFamily="18" charset="0"/>
                        <a:ea typeface="Cambria Math" panose="02040503050406030204" pitchFamily="18" charset="0"/>
                      </a:rPr>
                      <m:t>∝</m:t>
                    </m:r>
                    <m:sSup>
                      <m:sSupPr>
                        <m:ctrlPr>
                          <a:rPr lang="en-US" altLang="ja-JP" sz="2800" i="1" smtClean="0">
                            <a:latin typeface="Cambria Math" panose="02040503050406030204" pitchFamily="18" charset="0"/>
                            <a:ea typeface="Cambria Math" panose="02040503050406030204" pitchFamily="18" charset="0"/>
                          </a:rPr>
                        </m:ctrlPr>
                      </m:sSupPr>
                      <m:e>
                        <m:r>
                          <a:rPr lang="en-US" altLang="ja-JP" sz="2800" b="0" i="1" smtClean="0">
                            <a:latin typeface="Cambria Math" panose="02040503050406030204" pitchFamily="18" charset="0"/>
                            <a:ea typeface="Cambria Math" panose="02040503050406030204" pitchFamily="18" charset="0"/>
                          </a:rPr>
                          <m:t>𝑝</m:t>
                        </m:r>
                      </m:e>
                      <m:sup>
                        <m:r>
                          <a:rPr lang="en-US" altLang="ja-JP" sz="2800" b="0" i="1" smtClean="0">
                            <a:latin typeface="Cambria Math" panose="02040503050406030204" pitchFamily="18" charset="0"/>
                            <a:ea typeface="Cambria Math" panose="02040503050406030204" pitchFamily="18" charset="0"/>
                          </a:rPr>
                          <m:t>5/3</m:t>
                        </m:r>
                      </m:sup>
                    </m:sSup>
                  </m:oMath>
                </a14:m>
                <a:r>
                  <a:rPr lang="en-US" altLang="ja-JP" sz="2800" dirty="0"/>
                  <a:t>)</a:t>
                </a:r>
                <a:endParaRPr kumimoji="1" lang="ja-JP" altLang="en-US" sz="3200"/>
              </a:p>
            </p:txBody>
          </p:sp>
        </mc:Choice>
        <mc:Fallback xmlns="">
          <p:sp>
            <p:nvSpPr>
              <p:cNvPr id="7" name="テキスト ボックス 6">
                <a:extLst>
                  <a:ext uri="{FF2B5EF4-FFF2-40B4-BE49-F238E27FC236}">
                    <a16:creationId xmlns:a16="http://schemas.microsoft.com/office/drawing/2014/main" id="{491F865F-6540-9240-9D34-51FBF94F0892}"/>
                  </a:ext>
                </a:extLst>
              </p:cNvPr>
              <p:cNvSpPr txBox="1">
                <a:spLocks noRot="1" noChangeAspect="1" noMove="1" noResize="1" noEditPoints="1" noAdjustHandles="1" noChangeArrowheads="1" noChangeShapeType="1" noTextEdit="1"/>
              </p:cNvSpPr>
              <p:nvPr/>
            </p:nvSpPr>
            <p:spPr>
              <a:xfrm>
                <a:off x="838200" y="1186812"/>
                <a:ext cx="4734296" cy="584775"/>
              </a:xfrm>
              <a:prstGeom prst="rect">
                <a:avLst/>
              </a:prstGeom>
              <a:blipFill>
                <a:blip r:embed="rId3"/>
                <a:stretch>
                  <a:fillRect t="-10638" b="-31915"/>
                </a:stretch>
              </a:blipFill>
            </p:spPr>
            <p:txBody>
              <a:bodyPr/>
              <a:lstStyle/>
              <a:p>
                <a:r>
                  <a:rPr lang="ja-JP" altLang="en-US">
                    <a:noFill/>
                  </a:rPr>
                  <a:t> </a:t>
                </a:r>
              </a:p>
            </p:txBody>
          </p:sp>
        </mc:Fallback>
      </mc:AlternateContent>
      <p:sp>
        <p:nvSpPr>
          <p:cNvPr id="8" name="テキスト ボックス 7">
            <a:extLst>
              <a:ext uri="{FF2B5EF4-FFF2-40B4-BE49-F238E27FC236}">
                <a16:creationId xmlns:a16="http://schemas.microsoft.com/office/drawing/2014/main" xmlns="" id="{F24F3126-7C2C-5449-96C1-10ECEED6DE53}"/>
              </a:ext>
            </a:extLst>
          </p:cNvPr>
          <p:cNvSpPr txBox="1"/>
          <p:nvPr/>
        </p:nvSpPr>
        <p:spPr>
          <a:xfrm>
            <a:off x="971101" y="5710999"/>
            <a:ext cx="10558562" cy="954107"/>
          </a:xfrm>
          <a:prstGeom prst="rect">
            <a:avLst/>
          </a:prstGeom>
          <a:noFill/>
          <a:ln w="57150">
            <a:solidFill>
              <a:srgbClr val="C00000"/>
            </a:solidFill>
          </a:ln>
        </p:spPr>
        <p:txBody>
          <a:bodyPr wrap="square" rtlCol="0">
            <a:spAutoFit/>
          </a:bodyPr>
          <a:lstStyle/>
          <a:p>
            <a:pPr algn="ctr"/>
            <a:r>
              <a:rPr kumimoji="1" lang="en-US" altLang="ja-JP" sz="2800" dirty="0">
                <a:latin typeface="Hiragino Mincho Pro W3" panose="02020300000000000000" pitchFamily="18" charset="-128"/>
                <a:ea typeface="Hiragino Mincho Pro W3" panose="02020300000000000000" pitchFamily="18" charset="-128"/>
              </a:rPr>
              <a:t>Kolmogorov … </a:t>
            </a:r>
            <a:r>
              <a:rPr kumimoji="1" lang="ja-JP" altLang="en-US" sz="2800">
                <a:latin typeface="Hiragino Mincho Pro W3" panose="02020300000000000000" pitchFamily="18" charset="-128"/>
                <a:ea typeface="Hiragino Mincho Pro W3" panose="02020300000000000000" pitchFamily="18" charset="-128"/>
              </a:rPr>
              <a:t>シンクロトロンに合わせると加速時間が短い</a:t>
            </a:r>
            <a:endParaRPr lang="en-US" altLang="ja-JP" sz="2800" dirty="0">
              <a:latin typeface="Hiragino Mincho Pro W3" panose="02020300000000000000" pitchFamily="18" charset="-128"/>
              <a:ea typeface="Hiragino Mincho Pro W3" panose="02020300000000000000" pitchFamily="18" charset="-128"/>
            </a:endParaRPr>
          </a:p>
          <a:p>
            <a:pPr algn="ctr"/>
            <a:r>
              <a:rPr lang="ja-JP" altLang="en-US" sz="2800">
                <a:latin typeface="Hiragino Mincho Pro W3" panose="02020300000000000000" pitchFamily="18" charset="-128"/>
                <a:ea typeface="Hiragino Mincho Pro W3" panose="02020300000000000000" pitchFamily="18" charset="-128"/>
              </a:rPr>
              <a:t>→ガンマ線が</a:t>
            </a:r>
            <a:r>
              <a:rPr lang="en-US" altLang="ja-JP" sz="2800" dirty="0">
                <a:latin typeface="Hiragino Mincho Pro W3" panose="02020300000000000000" pitchFamily="18" charset="-128"/>
                <a:ea typeface="Hiragino Mincho Pro W3" panose="02020300000000000000" pitchFamily="18" charset="-128"/>
              </a:rPr>
              <a:t>overshoot</a:t>
            </a:r>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xmlns="" id="{1D3511FC-0E9B-1D47-B501-FF6F42538846}"/>
                  </a:ext>
                </a:extLst>
              </p:cNvPr>
              <p:cNvSpPr txBox="1"/>
              <p:nvPr/>
            </p:nvSpPr>
            <p:spPr>
              <a:xfrm>
                <a:off x="6795367" y="1266331"/>
                <a:ext cx="4734296" cy="565091"/>
              </a:xfrm>
              <a:prstGeom prst="rect">
                <a:avLst/>
              </a:prstGeom>
              <a:noFill/>
            </p:spPr>
            <p:txBody>
              <a:bodyPr wrap="square" rtlCol="0">
                <a:spAutoFit/>
              </a:bodyPr>
              <a:lstStyle/>
              <a:p>
                <a:pPr algn="ctr"/>
                <a:r>
                  <a:rPr kumimoji="1" lang="en-US" altLang="ja-JP" sz="2800" dirty="0"/>
                  <a:t>Hardsphere</a:t>
                </a:r>
                <a:r>
                  <a:rPr lang="en-US" altLang="ja-JP" sz="2800" dirty="0"/>
                  <a:t> (</a:t>
                </a:r>
                <a14:m>
                  <m:oMath xmlns:m="http://schemas.openxmlformats.org/officeDocument/2006/math">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𝐷</m:t>
                        </m:r>
                      </m:e>
                      <m:sub>
                        <m:r>
                          <a:rPr lang="en-US" altLang="ja-JP" sz="2800" i="1">
                            <a:latin typeface="Cambria Math" panose="02040503050406030204" pitchFamily="18" charset="0"/>
                          </a:rPr>
                          <m:t>𝑝𝑝</m:t>
                        </m:r>
                      </m:sub>
                    </m:sSub>
                    <m:r>
                      <a:rPr lang="en-US" altLang="ja-JP" sz="2800" i="1">
                        <a:latin typeface="Cambria Math" panose="02040503050406030204" pitchFamily="18" charset="0"/>
                        <a:ea typeface="Cambria Math" panose="02040503050406030204" pitchFamily="18" charset="0"/>
                      </a:rPr>
                      <m:t>∝</m:t>
                    </m:r>
                    <m:sSup>
                      <m:sSupPr>
                        <m:ctrlPr>
                          <a:rPr lang="en-US" altLang="ja-JP" sz="2800" i="1">
                            <a:latin typeface="Cambria Math" panose="02040503050406030204" pitchFamily="18" charset="0"/>
                            <a:ea typeface="Cambria Math" panose="02040503050406030204" pitchFamily="18" charset="0"/>
                          </a:rPr>
                        </m:ctrlPr>
                      </m:sSupPr>
                      <m:e>
                        <m:r>
                          <a:rPr lang="en-US" altLang="ja-JP" sz="2800" i="1">
                            <a:latin typeface="Cambria Math" panose="02040503050406030204" pitchFamily="18" charset="0"/>
                            <a:ea typeface="Cambria Math" panose="02040503050406030204" pitchFamily="18" charset="0"/>
                          </a:rPr>
                          <m:t>𝑝</m:t>
                        </m:r>
                      </m:e>
                      <m:sup>
                        <m:r>
                          <a:rPr lang="en-US" altLang="ja-JP" sz="2800" b="0" i="1" smtClean="0">
                            <a:latin typeface="Cambria Math" panose="02040503050406030204" pitchFamily="18" charset="0"/>
                            <a:ea typeface="Cambria Math" panose="02040503050406030204" pitchFamily="18" charset="0"/>
                          </a:rPr>
                          <m:t>2</m:t>
                        </m:r>
                      </m:sup>
                    </m:sSup>
                  </m:oMath>
                </a14:m>
                <a:r>
                  <a:rPr lang="en-US" altLang="ja-JP" sz="2800" dirty="0"/>
                  <a:t>)</a:t>
                </a:r>
                <a:endParaRPr kumimoji="1" lang="ja-JP" altLang="en-US" sz="2800"/>
              </a:p>
            </p:txBody>
          </p:sp>
        </mc:Choice>
        <mc:Fallback xmlns="">
          <p:sp>
            <p:nvSpPr>
              <p:cNvPr id="9" name="テキスト ボックス 8">
                <a:extLst>
                  <a:ext uri="{FF2B5EF4-FFF2-40B4-BE49-F238E27FC236}">
                    <a16:creationId xmlns:a16="http://schemas.microsoft.com/office/drawing/2014/main" id="{1D3511FC-0E9B-1D47-B501-FF6F42538846}"/>
                  </a:ext>
                </a:extLst>
              </p:cNvPr>
              <p:cNvSpPr txBox="1">
                <a:spLocks noRot="1" noChangeAspect="1" noMove="1" noResize="1" noEditPoints="1" noAdjustHandles="1" noChangeArrowheads="1" noChangeShapeType="1" noTextEdit="1"/>
              </p:cNvSpPr>
              <p:nvPr/>
            </p:nvSpPr>
            <p:spPr>
              <a:xfrm>
                <a:off x="6795367" y="1266331"/>
                <a:ext cx="4734296" cy="565091"/>
              </a:xfrm>
              <a:prstGeom prst="rect">
                <a:avLst/>
              </a:prstGeom>
              <a:blipFill>
                <a:blip r:embed="rId4"/>
                <a:stretch>
                  <a:fillRect t="-8889" b="-24444"/>
                </a:stretch>
              </a:blipFill>
            </p:spPr>
            <p:txBody>
              <a:bodyPr/>
              <a:lstStyle/>
              <a:p>
                <a:r>
                  <a:rPr lang="ja-JP" altLang="en-US">
                    <a:noFill/>
                  </a:rPr>
                  <a:t> </a:t>
                </a:r>
              </a:p>
            </p:txBody>
          </p:sp>
        </mc:Fallback>
      </mc:AlternateContent>
      <p:pic>
        <p:nvPicPr>
          <p:cNvPr id="13" name="図 12">
            <a:extLst>
              <a:ext uri="{FF2B5EF4-FFF2-40B4-BE49-F238E27FC236}">
                <a16:creationId xmlns:a16="http://schemas.microsoft.com/office/drawing/2014/main" xmlns="" id="{82A1D1C3-0F25-BF4B-A6F0-4962F82F668B}"/>
              </a:ext>
            </a:extLst>
          </p:cNvPr>
          <p:cNvPicPr>
            <a:picLocks noChangeAspect="1"/>
          </p:cNvPicPr>
          <p:nvPr/>
        </p:nvPicPr>
        <p:blipFill rotWithShape="1">
          <a:blip r:embed="rId5"/>
          <a:srcRect t="7965"/>
          <a:stretch/>
        </p:blipFill>
        <p:spPr>
          <a:xfrm>
            <a:off x="6177614" y="1869541"/>
            <a:ext cx="5941465" cy="3600750"/>
          </a:xfrm>
          <a:prstGeom prst="rect">
            <a:avLst/>
          </a:prstGeom>
        </p:spPr>
      </p:pic>
      <p:sp>
        <p:nvSpPr>
          <p:cNvPr id="10" name="テキスト ボックス 9">
            <a:extLst>
              <a:ext uri="{FF2B5EF4-FFF2-40B4-BE49-F238E27FC236}">
                <a16:creationId xmlns:a16="http://schemas.microsoft.com/office/drawing/2014/main" xmlns="" id="{49294C95-2168-9B42-A6C2-9A0A04D39A07}"/>
              </a:ext>
            </a:extLst>
          </p:cNvPr>
          <p:cNvSpPr txBox="1"/>
          <p:nvPr/>
        </p:nvSpPr>
        <p:spPr>
          <a:xfrm>
            <a:off x="11196682" y="346990"/>
            <a:ext cx="749895" cy="369332"/>
          </a:xfrm>
          <a:prstGeom prst="rect">
            <a:avLst/>
          </a:prstGeom>
          <a:noFill/>
        </p:spPr>
        <p:txBody>
          <a:bodyPr wrap="square" rtlCol="0">
            <a:spAutoFit/>
          </a:bodyPr>
          <a:lstStyle/>
          <a:p>
            <a:r>
              <a:rPr kumimoji="1" lang="en-US" altLang="ja-JP" dirty="0"/>
              <a:t>30/33</a:t>
            </a:r>
            <a:endParaRPr kumimoji="1" lang="ja-JP" altLang="en-US"/>
          </a:p>
        </p:txBody>
      </p:sp>
    </p:spTree>
    <p:extLst>
      <p:ext uri="{BB962C8B-B14F-4D97-AF65-F5344CB8AC3E}">
        <p14:creationId xmlns:p14="http://schemas.microsoft.com/office/powerpoint/2010/main" val="2524236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コンテンツ プレースホルダー 18">
            <a:extLst>
              <a:ext uri="{FF2B5EF4-FFF2-40B4-BE49-F238E27FC236}">
                <a16:creationId xmlns:a16="http://schemas.microsoft.com/office/drawing/2014/main" xmlns="" id="{48C48A13-F160-C349-9AEE-B7029856FAA0}"/>
              </a:ext>
            </a:extLst>
          </p:cNvPr>
          <p:cNvPicPr>
            <a:picLocks noGrp="1" noChangeAspect="1"/>
          </p:cNvPicPr>
          <p:nvPr>
            <p:ph idx="1"/>
          </p:nvPr>
        </p:nvPicPr>
        <p:blipFill rotWithShape="1">
          <a:blip r:embed="rId2"/>
          <a:srcRect t="8533"/>
          <a:stretch/>
        </p:blipFill>
        <p:spPr>
          <a:xfrm>
            <a:off x="2486680" y="1126645"/>
            <a:ext cx="6692945" cy="4298299"/>
          </a:xfrm>
        </p:spPr>
      </p:pic>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xmlns="" id="{6EF47317-82E2-6C42-83F2-49204753A980}"/>
                  </a:ext>
                </a:extLst>
              </p:cNvPr>
              <p:cNvSpPr>
                <a:spLocks noGrp="1"/>
              </p:cNvSpPr>
              <p:nvPr>
                <p:ph type="title"/>
              </p:nvPr>
            </p:nvSpPr>
            <p:spPr>
              <a:xfrm>
                <a:off x="725879" y="212860"/>
                <a:ext cx="9581903" cy="913785"/>
              </a:xfrm>
            </p:spPr>
            <p:txBody>
              <a:bodyPr>
                <a:normAutofit/>
              </a:bodyPr>
              <a:lstStyle/>
              <a:p>
                <a:r>
                  <a:rPr lang="ja-JP" altLang="en-US"/>
                  <a:t>結果３　ニュートリノフラックス</a:t>
                </a:r>
                <a:r>
                  <a:rPr lang="en-US" altLang="ja-JP" dirty="0"/>
                  <a:t> </a:t>
                </a:r>
                <a14:m>
                  <m:oMath xmlns:m="http://schemas.openxmlformats.org/officeDocument/2006/math">
                    <m:r>
                      <a:rPr lang="en-US" altLang="ja-JP" b="0" i="0"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𝛼</m:t>
                        </m:r>
                      </m:e>
                      <m:sub>
                        <m:r>
                          <a:rPr lang="en-US" altLang="ja-JP" i="1">
                            <a:latin typeface="Cambria Math" panose="02040503050406030204" pitchFamily="18" charset="0"/>
                          </a:rPr>
                          <m:t>𝑝</m:t>
                        </m:r>
                      </m:sub>
                    </m:sSub>
                    <m:r>
                      <a:rPr lang="en-US" altLang="ja-JP" i="1">
                        <a:latin typeface="Cambria Math" panose="02040503050406030204" pitchFamily="18" charset="0"/>
                      </a:rPr>
                      <m:t>=2.45</m:t>
                    </m:r>
                    <m:r>
                      <a:rPr lang="en-US" altLang="ja-JP" b="0" i="1" smtClean="0">
                        <a:latin typeface="Cambria Math" panose="02040503050406030204" pitchFamily="18" charset="0"/>
                      </a:rPr>
                      <m:t>)</m:t>
                    </m:r>
                  </m:oMath>
                </a14:m>
                <a:endParaRPr kumimoji="1" lang="ja-JP" altLang="en-US"/>
              </a:p>
            </p:txBody>
          </p:sp>
        </mc:Choice>
        <mc:Fallback xmlns="">
          <p:sp>
            <p:nvSpPr>
              <p:cNvPr id="2" name="タイトル 1">
                <a:extLst>
                  <a:ext uri="{FF2B5EF4-FFF2-40B4-BE49-F238E27FC236}">
                    <a16:creationId xmlns:a16="http://schemas.microsoft.com/office/drawing/2014/main" id="{6EF47317-82E2-6C42-83F2-49204753A980}"/>
                  </a:ext>
                </a:extLst>
              </p:cNvPr>
              <p:cNvSpPr>
                <a:spLocks noGrp="1" noRot="1" noChangeAspect="1" noMove="1" noResize="1" noEditPoints="1" noAdjustHandles="1" noChangeArrowheads="1" noChangeShapeType="1" noTextEdit="1"/>
              </p:cNvSpPr>
              <p:nvPr>
                <p:ph type="title"/>
              </p:nvPr>
            </p:nvSpPr>
            <p:spPr>
              <a:xfrm>
                <a:off x="725879" y="212860"/>
                <a:ext cx="9581903" cy="913785"/>
              </a:xfrm>
              <a:blipFill>
                <a:blip r:embed="rId3"/>
                <a:stretch>
                  <a:fillRect/>
                </a:stretch>
              </a:blipFill>
            </p:spPr>
            <p:txBody>
              <a:bodyPr/>
              <a:lstStyle/>
              <a:p>
                <a:r>
                  <a:rPr lang="ja-JP" altLang="en-US">
                    <a:noFill/>
                  </a:rPr>
                  <a:t> </a:t>
                </a:r>
              </a:p>
            </p:txBody>
          </p:sp>
        </mc:Fallback>
      </mc:AlternateContent>
      <p:sp>
        <p:nvSpPr>
          <p:cNvPr id="10" name="コンテンツ プレースホルダー 2">
            <a:extLst>
              <a:ext uri="{FF2B5EF4-FFF2-40B4-BE49-F238E27FC236}">
                <a16:creationId xmlns:a16="http://schemas.microsoft.com/office/drawing/2014/main" xmlns="" id="{F5ADDFF9-AF62-0447-BE5D-F634D8CCCEF0}"/>
              </a:ext>
            </a:extLst>
          </p:cNvPr>
          <p:cNvSpPr txBox="1">
            <a:spLocks/>
          </p:cNvSpPr>
          <p:nvPr/>
        </p:nvSpPr>
        <p:spPr>
          <a:xfrm>
            <a:off x="1211776" y="5424944"/>
            <a:ext cx="10515600"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a:latin typeface="Hiragino Mincho Pro W3" panose="02020300000000000000" pitchFamily="18" charset="-128"/>
                <a:ea typeface="Hiragino Mincho Pro W3" panose="02020300000000000000" pitchFamily="18" charset="-128"/>
              </a:rPr>
              <a:t>再加速の有無によらず</a:t>
            </a:r>
            <a:r>
              <a:rPr lang="en-US" altLang="ja-JP" sz="2400" dirty="0" err="1">
                <a:latin typeface="Hiragino Mincho Pro W3" panose="02020300000000000000" pitchFamily="18" charset="-128"/>
                <a:ea typeface="Hiragino Mincho Pro W3" panose="02020300000000000000" pitchFamily="18" charset="-128"/>
              </a:rPr>
              <a:t>IceCube</a:t>
            </a:r>
            <a:r>
              <a:rPr lang="ja-JP" altLang="en-US" sz="2400">
                <a:latin typeface="Hiragino Mincho Pro W3" panose="02020300000000000000" pitchFamily="18" charset="-128"/>
                <a:ea typeface="Hiragino Mincho Pro W3" panose="02020300000000000000" pitchFamily="18" charset="-128"/>
              </a:rPr>
              <a:t>観測値より１桁小さい</a:t>
            </a:r>
            <a:endParaRPr lang="en-US" altLang="ja-JP" sz="2400" dirty="0">
              <a:latin typeface="Hiragino Mincho Pro W3" panose="02020300000000000000" pitchFamily="18" charset="-128"/>
              <a:ea typeface="Hiragino Mincho Pro W3" panose="02020300000000000000" pitchFamily="18" charset="-128"/>
            </a:endParaRPr>
          </a:p>
          <a:p>
            <a:r>
              <a:rPr lang="ja-JP" altLang="en-US" sz="2400">
                <a:latin typeface="Hiragino Mincho Pro W3" panose="02020300000000000000" pitchFamily="18" charset="-128"/>
                <a:ea typeface="Hiragino Mincho Pro W3" panose="02020300000000000000" pitchFamily="18" charset="-128"/>
              </a:rPr>
              <a:t>計算時間節約のために</a:t>
            </a:r>
            <a:r>
              <a:rPr lang="en-US" altLang="ja-JP" sz="2400" dirty="0">
                <a:latin typeface="Hiragino Mincho Pro W3" panose="02020300000000000000" pitchFamily="18" charset="-128"/>
                <a:ea typeface="Hiragino Mincho Pro W3" panose="02020300000000000000" pitchFamily="18" charset="-128"/>
              </a:rPr>
              <a:t>10PeV</a:t>
            </a:r>
            <a:r>
              <a:rPr lang="ja-JP" altLang="en-US" sz="2400">
                <a:latin typeface="Hiragino Mincho Pro W3" panose="02020300000000000000" pitchFamily="18" charset="-128"/>
                <a:ea typeface="Hiragino Mincho Pro W3" panose="02020300000000000000" pitchFamily="18" charset="-128"/>
              </a:rPr>
              <a:t>以上の</a:t>
            </a:r>
            <a:r>
              <a:rPr lang="en-US" altLang="ja-JP" sz="2400" dirty="0" err="1">
                <a:latin typeface="Hiragino Mincho Pro W3" panose="02020300000000000000" pitchFamily="18" charset="-128"/>
                <a:ea typeface="Hiragino Mincho Pro W3" panose="02020300000000000000" pitchFamily="18" charset="-128"/>
              </a:rPr>
              <a:t>CRp</a:t>
            </a:r>
            <a:r>
              <a:rPr lang="ja-JP" altLang="en-US" sz="2400">
                <a:latin typeface="Hiragino Mincho Pro W3" panose="02020300000000000000" pitchFamily="18" charset="-128"/>
                <a:ea typeface="Hiragino Mincho Pro W3" panose="02020300000000000000" pitchFamily="18" charset="-128"/>
              </a:rPr>
              <a:t>と</a:t>
            </a:r>
            <a:r>
              <a:rPr lang="en-US" altLang="ja-JP" sz="2400" dirty="0">
                <a:latin typeface="Hiragino Mincho Pro W3" panose="02020300000000000000" pitchFamily="18" charset="-128"/>
                <a:ea typeface="Hiragino Mincho Pro W3" panose="02020300000000000000" pitchFamily="18" charset="-128"/>
              </a:rPr>
              <a:t>100GeV</a:t>
            </a:r>
            <a:r>
              <a:rPr lang="ja-JP" altLang="en-US" sz="2400">
                <a:latin typeface="Hiragino Mincho Pro W3" panose="02020300000000000000" pitchFamily="18" charset="-128"/>
                <a:ea typeface="Hiragino Mincho Pro W3" panose="02020300000000000000" pitchFamily="18" charset="-128"/>
              </a:rPr>
              <a:t>以上の電子を解いていないので</a:t>
            </a:r>
            <a:r>
              <a:rPr lang="ja-JP" altLang="en-US" sz="2400" u="sng">
                <a:solidFill>
                  <a:srgbClr val="FF0000"/>
                </a:solidFill>
                <a:latin typeface="Hiragino Mincho Pro W3" panose="02020300000000000000" pitchFamily="18" charset="-128"/>
                <a:ea typeface="Hiragino Mincho Pro W3" panose="02020300000000000000" pitchFamily="18" charset="-128"/>
              </a:rPr>
              <a:t>過小評価している可能性</a:t>
            </a:r>
            <a:r>
              <a:rPr lang="ja-JP" altLang="en-US" sz="2400">
                <a:latin typeface="Hiragino Mincho Pro W3" panose="02020300000000000000" pitchFamily="18" charset="-128"/>
                <a:ea typeface="Hiragino Mincho Pro W3" panose="02020300000000000000" pitchFamily="18" charset="-128"/>
              </a:rPr>
              <a:t>がある</a:t>
            </a:r>
            <a:endParaRPr lang="en-US" altLang="ja-JP" sz="2400" dirty="0">
              <a:latin typeface="Hiragino Mincho Pro W3" panose="02020300000000000000" pitchFamily="18" charset="-128"/>
              <a:ea typeface="Hiragino Mincho Pro W3" panose="02020300000000000000" pitchFamily="18" charset="-128"/>
            </a:endParaRPr>
          </a:p>
          <a:p>
            <a:endParaRPr lang="ja-JP" altLang="en-US"/>
          </a:p>
        </p:txBody>
      </p:sp>
      <p:sp>
        <p:nvSpPr>
          <p:cNvPr id="11" name="テキスト ボックス 10">
            <a:extLst>
              <a:ext uri="{FF2B5EF4-FFF2-40B4-BE49-F238E27FC236}">
                <a16:creationId xmlns:a16="http://schemas.microsoft.com/office/drawing/2014/main" xmlns="" id="{CA58C4F3-ED27-314C-A421-C8FEB24F2245}"/>
              </a:ext>
            </a:extLst>
          </p:cNvPr>
          <p:cNvSpPr txBox="1"/>
          <p:nvPr/>
        </p:nvSpPr>
        <p:spPr>
          <a:xfrm rot="834438">
            <a:off x="4285012" y="1992192"/>
            <a:ext cx="3621974" cy="461665"/>
          </a:xfrm>
          <a:prstGeom prst="rect">
            <a:avLst/>
          </a:prstGeom>
          <a:noFill/>
        </p:spPr>
        <p:txBody>
          <a:bodyPr wrap="square" rtlCol="0">
            <a:spAutoFit/>
          </a:bodyPr>
          <a:lstStyle/>
          <a:p>
            <a:pPr algn="ctr"/>
            <a:r>
              <a:rPr kumimoji="1" lang="en-US" altLang="ja-JP" sz="2400" dirty="0" err="1">
                <a:latin typeface="Hiragino Mincho Pro W3" panose="02020300000000000000" pitchFamily="18" charset="-128"/>
                <a:ea typeface="Hiragino Mincho Pro W3" panose="02020300000000000000" pitchFamily="18" charset="-128"/>
              </a:rPr>
              <a:t>IceCube</a:t>
            </a:r>
            <a:r>
              <a:rPr kumimoji="1" lang="en-US" altLang="ja-JP" sz="2400" dirty="0">
                <a:latin typeface="Hiragino Mincho Pro W3" panose="02020300000000000000" pitchFamily="18" charset="-128"/>
                <a:ea typeface="Hiragino Mincho Pro W3" panose="02020300000000000000" pitchFamily="18" charset="-128"/>
              </a:rPr>
              <a:t> astrophysical </a:t>
            </a:r>
            <a:endParaRPr kumimoji="1" lang="ja-JP" altLang="en-US" sz="2400">
              <a:latin typeface="Hiragino Mincho Pro W3" panose="02020300000000000000" pitchFamily="18" charset="-128"/>
              <a:ea typeface="Hiragino Mincho Pro W3" panose="02020300000000000000" pitchFamily="18" charset="-128"/>
            </a:endParaRPr>
          </a:p>
        </p:txBody>
      </p:sp>
      <p:sp>
        <p:nvSpPr>
          <p:cNvPr id="6" name="テキスト ボックス 5">
            <a:extLst>
              <a:ext uri="{FF2B5EF4-FFF2-40B4-BE49-F238E27FC236}">
                <a16:creationId xmlns:a16="http://schemas.microsoft.com/office/drawing/2014/main" xmlns="" id="{516B7074-0E43-644C-8463-30ACA9A24BB1}"/>
              </a:ext>
            </a:extLst>
          </p:cNvPr>
          <p:cNvSpPr txBox="1"/>
          <p:nvPr/>
        </p:nvSpPr>
        <p:spPr>
          <a:xfrm>
            <a:off x="11196682" y="346990"/>
            <a:ext cx="749895" cy="369332"/>
          </a:xfrm>
          <a:prstGeom prst="rect">
            <a:avLst/>
          </a:prstGeom>
          <a:noFill/>
        </p:spPr>
        <p:txBody>
          <a:bodyPr wrap="square" rtlCol="0">
            <a:spAutoFit/>
          </a:bodyPr>
          <a:lstStyle/>
          <a:p>
            <a:r>
              <a:rPr kumimoji="1" lang="en-US" altLang="ja-JP" dirty="0"/>
              <a:t>31/33</a:t>
            </a:r>
            <a:endParaRPr kumimoji="1" lang="ja-JP" altLang="en-US"/>
          </a:p>
        </p:txBody>
      </p:sp>
    </p:spTree>
    <p:extLst>
      <p:ext uri="{BB962C8B-B14F-4D97-AF65-F5344CB8AC3E}">
        <p14:creationId xmlns:p14="http://schemas.microsoft.com/office/powerpoint/2010/main" val="2435796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62348B8-19E3-6342-8FE8-8B23345CCCA6}"/>
              </a:ext>
            </a:extLst>
          </p:cNvPr>
          <p:cNvSpPr>
            <a:spLocks noGrp="1"/>
          </p:cNvSpPr>
          <p:nvPr>
            <p:ph type="title"/>
          </p:nvPr>
        </p:nvSpPr>
        <p:spPr>
          <a:xfrm>
            <a:off x="837705" y="290948"/>
            <a:ext cx="9695708" cy="920336"/>
          </a:xfrm>
        </p:spPr>
        <p:txBody>
          <a:bodyPr/>
          <a:lstStyle/>
          <a:p>
            <a:r>
              <a:rPr kumimoji="1" lang="ja-JP" altLang="en-US"/>
              <a:t>まとめ・課題</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xmlns="" id="{F0EBFBD0-C04A-2D45-9BAF-092CDF4D34B3}"/>
                  </a:ext>
                </a:extLst>
              </p:cNvPr>
              <p:cNvSpPr>
                <a:spLocks noGrp="1"/>
              </p:cNvSpPr>
              <p:nvPr>
                <p:ph idx="1"/>
              </p:nvPr>
            </p:nvSpPr>
            <p:spPr>
              <a:xfrm>
                <a:off x="1317170" y="1545258"/>
                <a:ext cx="9556669" cy="2529443"/>
              </a:xfrm>
              <a:ln>
                <a:solidFill>
                  <a:srgbClr val="00B0F0"/>
                </a:solidFill>
              </a:ln>
            </p:spPr>
            <p:txBody>
              <a:bodyPr>
                <a:normAutofit/>
              </a:bodyPr>
              <a:lstStyle/>
              <a:p>
                <a:pPr>
                  <a:buFont typeface="Wingdings" pitchFamily="2" charset="2"/>
                  <a:buChar char="u"/>
                </a:pPr>
                <a:r>
                  <a:rPr lang="ja-JP" altLang="en-US"/>
                  <a:t>銀河団の非熱的成分について</a:t>
                </a:r>
                <a:r>
                  <a:rPr lang="ja-JP" altLang="en-US">
                    <a:solidFill>
                      <a:srgbClr val="0070C0"/>
                    </a:solidFill>
                  </a:rPr>
                  <a:t>１次元の</a:t>
                </a:r>
                <a:r>
                  <a:rPr lang="en-US" altLang="ja-JP" dirty="0">
                    <a:solidFill>
                      <a:srgbClr val="0070C0"/>
                    </a:solidFill>
                  </a:rPr>
                  <a:t>Hadronic+</a:t>
                </a:r>
                <a:r>
                  <a:rPr lang="ja-JP" altLang="en-US">
                    <a:solidFill>
                      <a:srgbClr val="0070C0"/>
                    </a:solidFill>
                  </a:rPr>
                  <a:t>再加速</a:t>
                </a:r>
                <a:r>
                  <a:rPr lang="ja-JP" altLang="en-US"/>
                  <a:t>モデルを構成</a:t>
                </a:r>
                <a:endParaRPr lang="en-US" altLang="ja-JP" dirty="0"/>
              </a:p>
              <a:p>
                <a:pPr>
                  <a:buFont typeface="Wingdings" pitchFamily="2" charset="2"/>
                  <a:buChar char="u"/>
                </a:pPr>
                <a:r>
                  <a:rPr lang="en-US" altLang="ja-JP" dirty="0" err="1"/>
                  <a:t>Mpc</a:t>
                </a:r>
                <a:r>
                  <a:rPr lang="ja-JP" altLang="en-US"/>
                  <a:t>まで広がった電波分布</a:t>
                </a:r>
                <a:endParaRPr lang="en-US" altLang="ja-JP" dirty="0"/>
              </a:p>
              <a:p>
                <a:pPr marL="0" indent="0">
                  <a:buNone/>
                </a:pPr>
                <a:r>
                  <a:rPr lang="ja-JP" altLang="en-US"/>
                  <a:t>　　　→  </a:t>
                </a:r>
                <a:r>
                  <a:rPr lang="ja-JP" altLang="en-US" u="sng">
                    <a:solidFill>
                      <a:srgbClr val="0070C0"/>
                    </a:solidFill>
                  </a:rPr>
                  <a:t>銀河団の外側から</a:t>
                </a:r>
                <a:r>
                  <a:rPr lang="en-US" altLang="ja-JP" u="sng" dirty="0" err="1">
                    <a:solidFill>
                      <a:srgbClr val="0070C0"/>
                    </a:solidFill>
                  </a:rPr>
                  <a:t>CRp</a:t>
                </a:r>
                <a:r>
                  <a:rPr lang="ja-JP" altLang="en-US" u="sng">
                    <a:solidFill>
                      <a:srgbClr val="0070C0"/>
                    </a:solidFill>
                  </a:rPr>
                  <a:t>を注入する必要がある</a:t>
                </a:r>
                <a:endParaRPr lang="en-US" altLang="ja-JP" u="sng" dirty="0">
                  <a:solidFill>
                    <a:srgbClr val="0070C0"/>
                  </a:solidFill>
                </a:endParaRPr>
              </a:p>
              <a:p>
                <a:pPr>
                  <a:buFont typeface="Wingdings" pitchFamily="2" charset="2"/>
                  <a:buChar char="u"/>
                </a:pPr>
                <a:r>
                  <a:rPr lang="ja-JP" altLang="en-US"/>
                  <a:t>再加速のモデル</a:t>
                </a:r>
                <a:endParaRPr lang="en-US" altLang="ja-JP" dirty="0"/>
              </a:p>
              <a:p>
                <a:pPr marL="0" indent="0">
                  <a:buNone/>
                </a:pPr>
                <a:r>
                  <a:rPr lang="en-US" altLang="ja-JP" dirty="0"/>
                  <a:t>	</a:t>
                </a:r>
                <a:r>
                  <a:rPr lang="ja-JP" altLang="en-US"/>
                  <a:t>電波とガンマ線の比をうまく説明できるのは</a:t>
                </a:r>
                <a:endParaRPr lang="en-US" altLang="ja-JP" dirty="0"/>
              </a:p>
              <a:p>
                <a:pPr marL="0" indent="0">
                  <a:buNone/>
                </a:pPr>
                <a:r>
                  <a:rPr lang="ja-JP" altLang="en-US"/>
                  <a:t>　　　</a:t>
                </a:r>
                <a:r>
                  <a:rPr lang="en-US" altLang="ja-JP" u="sng" dirty="0"/>
                  <a:t>Kolmogorov (</a:t>
                </a:r>
                <a14:m>
                  <m:oMath xmlns:m="http://schemas.openxmlformats.org/officeDocument/2006/math">
                    <m:sSub>
                      <m:sSubPr>
                        <m:ctrlPr>
                          <a:rPr lang="en-US" altLang="ja-JP" i="1" u="sng">
                            <a:latin typeface="Cambria Math" panose="02040503050406030204" pitchFamily="18" charset="0"/>
                          </a:rPr>
                        </m:ctrlPr>
                      </m:sSubPr>
                      <m:e>
                        <m:r>
                          <a:rPr lang="en-US" altLang="ja-JP" i="1" u="sng">
                            <a:latin typeface="Cambria Math" panose="02040503050406030204" pitchFamily="18" charset="0"/>
                          </a:rPr>
                          <m:t>𝐷</m:t>
                        </m:r>
                      </m:e>
                      <m:sub>
                        <m:r>
                          <a:rPr lang="en-US" altLang="ja-JP" i="1" u="sng">
                            <a:latin typeface="Cambria Math" panose="02040503050406030204" pitchFamily="18" charset="0"/>
                          </a:rPr>
                          <m:t>𝑝𝑝</m:t>
                        </m:r>
                      </m:sub>
                    </m:sSub>
                    <m:r>
                      <a:rPr lang="en-US" altLang="ja-JP" i="1" u="sng">
                        <a:latin typeface="Cambria Math" panose="02040503050406030204" pitchFamily="18" charset="0"/>
                        <a:ea typeface="Cambria Math" panose="02040503050406030204" pitchFamily="18" charset="0"/>
                      </a:rPr>
                      <m:t>∝</m:t>
                    </m:r>
                    <m:sSup>
                      <m:sSupPr>
                        <m:ctrlPr>
                          <a:rPr lang="en-US" altLang="ja-JP" i="1" u="sng">
                            <a:latin typeface="Cambria Math" panose="02040503050406030204" pitchFamily="18" charset="0"/>
                            <a:ea typeface="Cambria Math" panose="02040503050406030204" pitchFamily="18" charset="0"/>
                          </a:rPr>
                        </m:ctrlPr>
                      </m:sSupPr>
                      <m:e>
                        <m:r>
                          <a:rPr lang="en-US" altLang="ja-JP" i="1" u="sng">
                            <a:latin typeface="Cambria Math" panose="02040503050406030204" pitchFamily="18" charset="0"/>
                            <a:ea typeface="Cambria Math" panose="02040503050406030204" pitchFamily="18" charset="0"/>
                          </a:rPr>
                          <m:t>𝑝</m:t>
                        </m:r>
                      </m:e>
                      <m:sup>
                        <m:r>
                          <a:rPr lang="en-US" altLang="ja-JP" i="1" u="sng">
                            <a:latin typeface="Cambria Math" panose="02040503050406030204" pitchFamily="18" charset="0"/>
                            <a:ea typeface="Cambria Math" panose="02040503050406030204" pitchFamily="18" charset="0"/>
                          </a:rPr>
                          <m:t>5/3</m:t>
                        </m:r>
                      </m:sup>
                    </m:sSup>
                  </m:oMath>
                </a14:m>
                <a:r>
                  <a:rPr lang="en-US" altLang="ja-JP" u="sng" dirty="0"/>
                  <a:t>)</a:t>
                </a:r>
                <a:r>
                  <a:rPr lang="ja-JP" altLang="en-US" u="sng"/>
                  <a:t>よりも</a:t>
                </a:r>
                <a:r>
                  <a:rPr lang="en-US" altLang="ja-JP" u="sng" dirty="0" err="1"/>
                  <a:t>Hardshpere</a:t>
                </a:r>
                <a:r>
                  <a:rPr lang="en-US" altLang="ja-JP" u="sng" dirty="0"/>
                  <a:t> (</a:t>
                </a:r>
                <a14:m>
                  <m:oMath xmlns:m="http://schemas.openxmlformats.org/officeDocument/2006/math">
                    <m:sSub>
                      <m:sSubPr>
                        <m:ctrlPr>
                          <a:rPr lang="en-US" altLang="ja-JP" i="1" u="sng">
                            <a:latin typeface="Cambria Math" panose="02040503050406030204" pitchFamily="18" charset="0"/>
                          </a:rPr>
                        </m:ctrlPr>
                      </m:sSubPr>
                      <m:e>
                        <m:r>
                          <a:rPr lang="en-US" altLang="ja-JP" i="1" u="sng">
                            <a:latin typeface="Cambria Math" panose="02040503050406030204" pitchFamily="18" charset="0"/>
                          </a:rPr>
                          <m:t>𝐷</m:t>
                        </m:r>
                      </m:e>
                      <m:sub>
                        <m:r>
                          <a:rPr lang="en-US" altLang="ja-JP" i="1" u="sng">
                            <a:latin typeface="Cambria Math" panose="02040503050406030204" pitchFamily="18" charset="0"/>
                          </a:rPr>
                          <m:t>𝑝𝑝</m:t>
                        </m:r>
                      </m:sub>
                    </m:sSub>
                    <m:r>
                      <a:rPr lang="en-US" altLang="ja-JP" i="1" u="sng">
                        <a:latin typeface="Cambria Math" panose="02040503050406030204" pitchFamily="18" charset="0"/>
                        <a:ea typeface="Cambria Math" panose="02040503050406030204" pitchFamily="18" charset="0"/>
                      </a:rPr>
                      <m:t>∝</m:t>
                    </m:r>
                    <m:sSup>
                      <m:sSupPr>
                        <m:ctrlPr>
                          <a:rPr lang="en-US" altLang="ja-JP" i="1" u="sng">
                            <a:latin typeface="Cambria Math" panose="02040503050406030204" pitchFamily="18" charset="0"/>
                            <a:ea typeface="Cambria Math" panose="02040503050406030204" pitchFamily="18" charset="0"/>
                          </a:rPr>
                        </m:ctrlPr>
                      </m:sSupPr>
                      <m:e>
                        <m:r>
                          <a:rPr lang="en-US" altLang="ja-JP" i="1" u="sng">
                            <a:latin typeface="Cambria Math" panose="02040503050406030204" pitchFamily="18" charset="0"/>
                            <a:ea typeface="Cambria Math" panose="02040503050406030204" pitchFamily="18" charset="0"/>
                          </a:rPr>
                          <m:t>𝑝</m:t>
                        </m:r>
                      </m:e>
                      <m:sup>
                        <m:r>
                          <a:rPr lang="en-US" altLang="ja-JP" i="1" u="sng">
                            <a:latin typeface="Cambria Math" panose="02040503050406030204" pitchFamily="18" charset="0"/>
                            <a:ea typeface="Cambria Math" panose="02040503050406030204" pitchFamily="18" charset="0"/>
                          </a:rPr>
                          <m:t>2</m:t>
                        </m:r>
                      </m:sup>
                    </m:sSup>
                  </m:oMath>
                </a14:m>
                <a:r>
                  <a:rPr lang="en-US" altLang="ja-JP" u="sng" dirty="0"/>
                  <a:t>)</a:t>
                </a:r>
                <a:endParaRPr lang="en-US" altLang="ja-JP" dirty="0"/>
              </a:p>
            </p:txBody>
          </p:sp>
        </mc:Choice>
        <mc:Fallback xmlns="">
          <p:sp>
            <p:nvSpPr>
              <p:cNvPr id="3" name="コンテンツ プレースホルダー 2">
                <a:extLst>
                  <a:ext uri="{FF2B5EF4-FFF2-40B4-BE49-F238E27FC236}">
                    <a16:creationId xmlns:a16="http://schemas.microsoft.com/office/drawing/2014/main" id="{F0EBFBD0-C04A-2D45-9BAF-092CDF4D34B3}"/>
                  </a:ext>
                </a:extLst>
              </p:cNvPr>
              <p:cNvSpPr>
                <a:spLocks noGrp="1" noRot="1" noChangeAspect="1" noMove="1" noResize="1" noEditPoints="1" noAdjustHandles="1" noChangeArrowheads="1" noChangeShapeType="1" noTextEdit="1"/>
              </p:cNvSpPr>
              <p:nvPr>
                <p:ph idx="1"/>
              </p:nvPr>
            </p:nvSpPr>
            <p:spPr>
              <a:xfrm>
                <a:off x="1317170" y="1545258"/>
                <a:ext cx="9556669" cy="2529443"/>
              </a:xfrm>
              <a:blipFill>
                <a:blip r:embed="rId2"/>
                <a:stretch>
                  <a:fillRect l="-398" t="-1493"/>
                </a:stretch>
              </a:blipFill>
              <a:ln>
                <a:solidFill>
                  <a:srgbClr val="00B0F0"/>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xmlns="" id="{AAFB1947-CA35-B347-A4B6-A0D3B434A61D}"/>
                  </a:ext>
                </a:extLst>
              </p:cNvPr>
              <p:cNvSpPr txBox="1"/>
              <p:nvPr/>
            </p:nvSpPr>
            <p:spPr>
              <a:xfrm>
                <a:off x="1072241" y="4408675"/>
                <a:ext cx="10281064" cy="2029082"/>
              </a:xfrm>
              <a:prstGeom prst="rect">
                <a:avLst/>
              </a:prstGeom>
              <a:noFill/>
            </p:spPr>
            <p:txBody>
              <a:bodyPr wrap="square" rtlCol="0">
                <a:spAutoFit/>
              </a:bodyPr>
              <a:lstStyle/>
              <a:p>
                <a:pPr marL="285750" indent="-285750">
                  <a:buFont typeface="Wingdings" pitchFamily="2" charset="2"/>
                  <a:buChar char="u"/>
                </a:pPr>
                <a:r>
                  <a:rPr kumimoji="1" lang="ja-JP" altLang="en-US" sz="2400">
                    <a:latin typeface="Hiragino Mincho Pro W3" panose="02020300000000000000" pitchFamily="18" charset="-128"/>
                    <a:ea typeface="Hiragino Mincho Pro W3" panose="02020300000000000000" pitchFamily="18" charset="-128"/>
                  </a:rPr>
                  <a:t>今後の課題</a:t>
                </a:r>
                <a:endParaRPr kumimoji="1" lang="en-US" altLang="ja-JP" sz="2400" dirty="0">
                  <a:latin typeface="Hiragino Mincho Pro W3" panose="02020300000000000000" pitchFamily="18" charset="-128"/>
                  <a:ea typeface="Hiragino Mincho Pro W3" panose="02020300000000000000" pitchFamily="18" charset="-128"/>
                </a:endParaRPr>
              </a:p>
              <a:p>
                <a:pPr marL="457200" indent="-457200">
                  <a:buFont typeface="Arial" panose="020B0604020202020204" pitchFamily="34" charset="0"/>
                  <a:buChar char="•"/>
                </a:pPr>
                <a:r>
                  <a:rPr lang="ja-JP" altLang="en-US" sz="2400">
                    <a:latin typeface="Hiragino Mincho Pro W3" panose="02020300000000000000" pitchFamily="18" charset="-128"/>
                    <a:ea typeface="Hiragino Mincho Pro W3" panose="02020300000000000000" pitchFamily="18" charset="-128"/>
                  </a:rPr>
                  <a:t>高エネルギー電子・陽子の発展を追ってフラックスを再計算</a:t>
                </a:r>
                <a:endParaRPr lang="en-US" altLang="ja-JP" sz="2400" dirty="0">
                  <a:latin typeface="Hiragino Mincho Pro W3" panose="02020300000000000000" pitchFamily="18" charset="-128"/>
                  <a:ea typeface="Hiragino Mincho Pro W3" panose="02020300000000000000" pitchFamily="18" charset="-128"/>
                </a:endParaRPr>
              </a:p>
              <a:p>
                <a:pPr marL="457200" indent="-457200">
                  <a:buFont typeface="Arial" panose="020B0604020202020204" pitchFamily="34" charset="0"/>
                  <a:buChar char="•"/>
                </a:pPr>
                <a:r>
                  <a:rPr lang="ja-JP" altLang="en-US" sz="2400">
                    <a:latin typeface="Hiragino Mincho Pro W3" panose="02020300000000000000" pitchFamily="18" charset="-128"/>
                    <a:ea typeface="Hiragino Mincho Pro W3" panose="02020300000000000000" pitchFamily="18" charset="-128"/>
                  </a:rPr>
                  <a:t>注入の冪</a:t>
                </a:r>
                <a:r>
                  <a:rPr lang="en-US" altLang="ja-JP" sz="2400" dirty="0">
                    <a:latin typeface="Hiragino Mincho Pro W3" panose="02020300000000000000" pitchFamily="18" charset="-128"/>
                    <a:ea typeface="Hiragino Mincho Pro W3" panose="02020300000000000000" pitchFamily="18" charset="-128"/>
                  </a:rPr>
                  <a:t>(</a:t>
                </a:r>
                <a14:m>
                  <m:oMath xmlns:m="http://schemas.openxmlformats.org/officeDocument/2006/math">
                    <m:sSub>
                      <m:sSubPr>
                        <m:ctrlPr>
                          <a:rPr lang="en-US" altLang="ja-JP" sz="2400" i="1" smtClean="0">
                            <a:latin typeface="Cambria Math" panose="02040503050406030204" pitchFamily="18" charset="0"/>
                          </a:rPr>
                        </m:ctrlPr>
                      </m:sSubPr>
                      <m:e>
                        <m:r>
                          <a:rPr lang="en-US" altLang="ja-JP" sz="2400" i="1" smtClean="0">
                            <a:latin typeface="Cambria Math" panose="02040503050406030204" pitchFamily="18" charset="0"/>
                            <a:ea typeface="Cambria Math" panose="02040503050406030204" pitchFamily="18" charset="0"/>
                          </a:rPr>
                          <m:t>𝛼</m:t>
                        </m:r>
                      </m:e>
                      <m:sub>
                        <m:r>
                          <a:rPr lang="en-US" altLang="ja-JP" sz="2400" b="0" i="1" smtClean="0">
                            <a:latin typeface="Cambria Math" panose="02040503050406030204" pitchFamily="18" charset="0"/>
                          </a:rPr>
                          <m:t>𝑝</m:t>
                        </m:r>
                      </m:sub>
                    </m:sSub>
                  </m:oMath>
                </a14:m>
                <a:r>
                  <a:rPr lang="en-US" altLang="ja-JP" sz="2400" dirty="0">
                    <a:latin typeface="Hiragino Mincho Pro W3" panose="02020300000000000000" pitchFamily="18" charset="-128"/>
                    <a:ea typeface="Hiragino Mincho Pro W3" panose="02020300000000000000" pitchFamily="18" charset="-128"/>
                  </a:rPr>
                  <a:t>)</a:t>
                </a:r>
                <a:r>
                  <a:rPr lang="ja-JP" altLang="en-US" sz="2400">
                    <a:latin typeface="Hiragino Mincho Pro W3" panose="02020300000000000000" pitchFamily="18" charset="-128"/>
                    <a:ea typeface="Hiragino Mincho Pro W3" panose="02020300000000000000" pitchFamily="18" charset="-128"/>
                  </a:rPr>
                  <a:t>を変えた場合の計算</a:t>
                </a:r>
                <a:endParaRPr lang="en-US" altLang="ja-JP" sz="2400" dirty="0">
                  <a:latin typeface="Hiragino Mincho Pro W3" panose="02020300000000000000" pitchFamily="18" charset="-128"/>
                  <a:ea typeface="Hiragino Mincho Pro W3" panose="02020300000000000000" pitchFamily="18" charset="-128"/>
                </a:endParaRPr>
              </a:p>
              <a:p>
                <a:pPr marL="457200" indent="-457200">
                  <a:buFont typeface="Arial" panose="020B0604020202020204" pitchFamily="34" charset="0"/>
                  <a:buChar char="•"/>
                </a:pPr>
                <a:r>
                  <a:rPr lang="ja-JP" altLang="en-US" sz="2400">
                    <a:latin typeface="Hiragino Mincho Pro W3" panose="02020300000000000000" pitchFamily="18" charset="-128"/>
                    <a:ea typeface="Hiragino Mincho Pro W3" panose="02020300000000000000" pitchFamily="18" charset="-128"/>
                  </a:rPr>
                  <a:t>乱流強度の動径分布を考慮した場合の計算</a:t>
                </a:r>
                <a:endParaRPr lang="en-US" altLang="ja-JP" sz="2400" dirty="0">
                  <a:latin typeface="Hiragino Mincho Pro W3" panose="02020300000000000000" pitchFamily="18" charset="-128"/>
                  <a:ea typeface="Hiragino Mincho Pro W3" panose="02020300000000000000" pitchFamily="18" charset="-128"/>
                </a:endParaRPr>
              </a:p>
              <a:p>
                <a:r>
                  <a:rPr lang="en-US" altLang="ja-JP" sz="2400" dirty="0">
                    <a:latin typeface="Hiragino Mincho Pro W3" panose="02020300000000000000" pitchFamily="18" charset="-128"/>
                    <a:ea typeface="Hiragino Mincho Pro W3" panose="02020300000000000000" pitchFamily="18" charset="-128"/>
                  </a:rPr>
                  <a:t>     </a:t>
                </a:r>
                <a:r>
                  <a:rPr lang="ja-JP" altLang="en-US" sz="2400">
                    <a:latin typeface="Hiragino Mincho Pro W3" panose="02020300000000000000" pitchFamily="18" charset="-128"/>
                    <a:ea typeface="Hiragino Mincho Pro W3" panose="02020300000000000000" pitchFamily="18" charset="-128"/>
                  </a:rPr>
                  <a:t>　　　　　　</a:t>
                </a:r>
                <a:r>
                  <a:rPr lang="en-US" altLang="ja-JP" sz="2400" dirty="0">
                    <a:latin typeface="Hiragino Mincho Pro W3" panose="02020300000000000000" pitchFamily="18" charset="-128"/>
                    <a:ea typeface="Hiragino Mincho Pro W3" panose="02020300000000000000" pitchFamily="18" charset="-128"/>
                  </a:rPr>
                  <a:t>(</a:t>
                </a:r>
                <a:r>
                  <a:rPr lang="ja-JP" altLang="en-US" sz="2400">
                    <a:latin typeface="Hiragino Mincho Pro W3" panose="02020300000000000000" pitchFamily="18" charset="-128"/>
                    <a:ea typeface="Hiragino Mincho Pro W3" panose="02020300000000000000" pitchFamily="18" charset="-128"/>
                  </a:rPr>
                  <a:t>電波プロファイルが合わない？？？</a:t>
                </a:r>
                <a:r>
                  <a:rPr lang="en-US" altLang="ja-JP" sz="2400" dirty="0">
                    <a:latin typeface="Hiragino Mincho Pro W3" panose="02020300000000000000" pitchFamily="18" charset="-128"/>
                    <a:ea typeface="Hiragino Mincho Pro W3" panose="02020300000000000000" pitchFamily="18" charset="-128"/>
                  </a:rPr>
                  <a:t>)</a:t>
                </a:r>
              </a:p>
            </p:txBody>
          </p:sp>
        </mc:Choice>
        <mc:Fallback xmlns="">
          <p:sp>
            <p:nvSpPr>
              <p:cNvPr id="4" name="テキスト ボックス 3">
                <a:extLst>
                  <a:ext uri="{FF2B5EF4-FFF2-40B4-BE49-F238E27FC236}">
                    <a16:creationId xmlns:a16="http://schemas.microsoft.com/office/drawing/2014/main" id="{AAFB1947-CA35-B347-A4B6-A0D3B434A61D}"/>
                  </a:ext>
                </a:extLst>
              </p:cNvPr>
              <p:cNvSpPr txBox="1">
                <a:spLocks noRot="1" noChangeAspect="1" noMove="1" noResize="1" noEditPoints="1" noAdjustHandles="1" noChangeArrowheads="1" noChangeShapeType="1" noTextEdit="1"/>
              </p:cNvSpPr>
              <p:nvPr/>
            </p:nvSpPr>
            <p:spPr>
              <a:xfrm>
                <a:off x="1072241" y="4408675"/>
                <a:ext cx="10281064" cy="2029082"/>
              </a:xfrm>
              <a:prstGeom prst="rect">
                <a:avLst/>
              </a:prstGeom>
              <a:blipFill>
                <a:blip r:embed="rId3"/>
                <a:stretch>
                  <a:fillRect l="-864" t="-1863" b="-2484"/>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xmlns="" id="{E77C3089-ECAA-7B4B-958C-B0F947A331E1}"/>
              </a:ext>
            </a:extLst>
          </p:cNvPr>
          <p:cNvSpPr txBox="1"/>
          <p:nvPr/>
        </p:nvSpPr>
        <p:spPr>
          <a:xfrm>
            <a:off x="11097721" y="343056"/>
            <a:ext cx="749895" cy="369332"/>
          </a:xfrm>
          <a:prstGeom prst="rect">
            <a:avLst/>
          </a:prstGeom>
          <a:noFill/>
        </p:spPr>
        <p:txBody>
          <a:bodyPr wrap="square" rtlCol="0">
            <a:spAutoFit/>
          </a:bodyPr>
          <a:lstStyle/>
          <a:p>
            <a:r>
              <a:rPr kumimoji="1" lang="en-US" altLang="ja-JP" dirty="0"/>
              <a:t>32/33</a:t>
            </a:r>
            <a:endParaRPr kumimoji="1" lang="ja-JP" altLang="en-US"/>
          </a:p>
        </p:txBody>
      </p:sp>
    </p:spTree>
    <p:extLst>
      <p:ext uri="{BB962C8B-B14F-4D97-AF65-F5344CB8AC3E}">
        <p14:creationId xmlns:p14="http://schemas.microsoft.com/office/powerpoint/2010/main" val="2380936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0278E45-350B-6647-A2F0-F8BB7DD54B62}"/>
              </a:ext>
            </a:extLst>
          </p:cNvPr>
          <p:cNvSpPr>
            <a:spLocks noGrp="1"/>
          </p:cNvSpPr>
          <p:nvPr>
            <p:ph type="title"/>
          </p:nvPr>
        </p:nvSpPr>
        <p:spPr>
          <a:xfrm>
            <a:off x="2231136" y="359050"/>
            <a:ext cx="7729728" cy="864108"/>
          </a:xfrm>
        </p:spPr>
        <p:txBody>
          <a:bodyPr/>
          <a:lstStyle/>
          <a:p>
            <a:r>
              <a:rPr kumimoji="1" lang="ja-JP" altLang="en-US"/>
              <a:t>疑問・不自然な点</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xmlns="" id="{2A11286E-0E77-6346-B225-2B1695618D2E}"/>
                  </a:ext>
                </a:extLst>
              </p:cNvPr>
              <p:cNvSpPr>
                <a:spLocks noGrp="1"/>
              </p:cNvSpPr>
              <p:nvPr>
                <p:ph idx="1"/>
              </p:nvPr>
            </p:nvSpPr>
            <p:spPr>
              <a:xfrm>
                <a:off x="807165" y="1569250"/>
                <a:ext cx="10569396" cy="4929700"/>
              </a:xfrm>
            </p:spPr>
            <p:txBody>
              <a:bodyPr>
                <a:normAutofit/>
              </a:bodyPr>
              <a:lstStyle/>
              <a:p>
                <a:r>
                  <a:rPr kumimoji="1" lang="ja-JP" altLang="en-US" sz="2000">
                    <a:latin typeface="Hiragino Mincho Pro W3" panose="02020300000000000000" pitchFamily="18" charset="-128"/>
                    <a:ea typeface="Hiragino Mincho Pro W3" panose="02020300000000000000" pitchFamily="18" charset="-128"/>
                  </a:rPr>
                  <a:t>磁場の動径分布のみを考え、</a:t>
                </a:r>
                <a:r>
                  <a:rPr kumimoji="1" lang="en-US" altLang="ja-JP" sz="2000" dirty="0">
                    <a:latin typeface="Hiragino Mincho Pro W3" panose="02020300000000000000" pitchFamily="18" charset="-128"/>
                    <a:ea typeface="Hiragino Mincho Pro W3" panose="02020300000000000000" pitchFamily="18" charset="-128"/>
                  </a:rPr>
                  <a:t>ICM</a:t>
                </a:r>
                <a:r>
                  <a:rPr kumimoji="1" lang="ja-JP" altLang="en-US" sz="2000">
                    <a:latin typeface="Hiragino Mincho Pro W3" panose="02020300000000000000" pitchFamily="18" charset="-128"/>
                    <a:ea typeface="Hiragino Mincho Pro W3" panose="02020300000000000000" pitchFamily="18" charset="-128"/>
                  </a:rPr>
                  <a:t>の分布を無視して</a:t>
                </a:r>
                <a:r>
                  <a:rPr kumimoji="1" lang="en-US" altLang="ja-JP" sz="2000" dirty="0" err="1">
                    <a:latin typeface="Hiragino Mincho Pro W3" panose="02020300000000000000" pitchFamily="18" charset="-128"/>
                    <a:ea typeface="Hiragino Mincho Pro W3" panose="02020300000000000000" pitchFamily="18" charset="-128"/>
                  </a:rPr>
                  <a:t>CRe</a:t>
                </a:r>
                <a:r>
                  <a:rPr kumimoji="1" lang="ja-JP" altLang="en-US" sz="2000">
                    <a:latin typeface="Hiragino Mincho Pro W3" panose="02020300000000000000" pitchFamily="18" charset="-128"/>
                    <a:ea typeface="Hiragino Mincho Pro W3" panose="02020300000000000000" pitchFamily="18" charset="-128"/>
                  </a:rPr>
                  <a:t>を完全に一様に注入すると電波の</a:t>
                </a:r>
                <a:r>
                  <a:rPr kumimoji="1" lang="en-US" altLang="ja-JP" sz="2000" dirty="0">
                    <a:latin typeface="Hiragino Mincho Pro W3" panose="02020300000000000000" pitchFamily="18" charset="-128"/>
                    <a:ea typeface="Hiragino Mincho Pro W3" panose="02020300000000000000" pitchFamily="18" charset="-128"/>
                  </a:rPr>
                  <a:t>radial profile</a:t>
                </a:r>
                <a:r>
                  <a:rPr kumimoji="1" lang="ja-JP" altLang="en-US" sz="2000">
                    <a:latin typeface="Hiragino Mincho Pro W3" panose="02020300000000000000" pitchFamily="18" charset="-128"/>
                    <a:ea typeface="Hiragino Mincho Pro W3" panose="02020300000000000000" pitchFamily="18" charset="-128"/>
                  </a:rPr>
                  <a:t>が説明できてしまう</a:t>
                </a:r>
                <a:endParaRPr kumimoji="1" lang="en-US" altLang="ja-JP" sz="2000" dirty="0">
                  <a:latin typeface="Hiragino Mincho Pro W3" panose="02020300000000000000" pitchFamily="18" charset="-128"/>
                  <a:ea typeface="Hiragino Mincho Pro W3" panose="02020300000000000000" pitchFamily="18" charset="-128"/>
                </a:endParaRPr>
              </a:p>
              <a:p>
                <a:pPr marL="0" indent="0">
                  <a:buNone/>
                </a:pPr>
                <a:r>
                  <a:rPr lang="ja-JP" altLang="en-US" sz="2000">
                    <a:latin typeface="Hiragino Mincho Pro W3" panose="02020300000000000000" pitchFamily="18" charset="-128"/>
                    <a:ea typeface="Hiragino Mincho Pro W3" panose="02020300000000000000" pitchFamily="18" charset="-128"/>
                  </a:rPr>
                  <a:t>　</a:t>
                </a:r>
                <a:r>
                  <a:rPr kumimoji="1" lang="ja-JP" altLang="en-US" sz="2000">
                    <a:latin typeface="Hiragino Mincho Pro W3" panose="02020300000000000000" pitchFamily="18" charset="-128"/>
                    <a:ea typeface="Hiragino Mincho Pro W3" panose="02020300000000000000" pitchFamily="18" charset="-128"/>
                  </a:rPr>
                  <a:t>→ 電子は</a:t>
                </a:r>
                <a:r>
                  <a:rPr kumimoji="1" lang="en-US" altLang="ja-JP" sz="2000" dirty="0">
                    <a:latin typeface="Hiragino Mincho Pro W3" panose="02020300000000000000" pitchFamily="18" charset="-128"/>
                    <a:ea typeface="Hiragino Mincho Pro W3" panose="02020300000000000000" pitchFamily="18" charset="-128"/>
                  </a:rPr>
                  <a:t>ICM</a:t>
                </a:r>
                <a:r>
                  <a:rPr kumimoji="1" lang="ja-JP" altLang="en-US" sz="2000">
                    <a:latin typeface="Hiragino Mincho Pro W3" panose="02020300000000000000" pitchFamily="18" charset="-128"/>
                    <a:ea typeface="Hiragino Mincho Pro W3" panose="02020300000000000000" pitchFamily="18" charset="-128"/>
                  </a:rPr>
                  <a:t>の分布と独立に分布している？？？</a:t>
                </a:r>
                <a:r>
                  <a:rPr kumimoji="1" lang="en-US" altLang="ja-JP" sz="2000" dirty="0">
                    <a:latin typeface="Hiragino Mincho Pro W3" panose="02020300000000000000" pitchFamily="18" charset="-128"/>
                    <a:ea typeface="Hiragino Mincho Pro W3" panose="02020300000000000000" pitchFamily="18" charset="-128"/>
                  </a:rPr>
                  <a:t> </a:t>
                </a:r>
                <a:r>
                  <a:rPr lang="en-US" altLang="ja-JP" sz="2000" dirty="0">
                    <a:latin typeface="Hiragino Mincho Pro W3" panose="02020300000000000000" pitchFamily="18" charset="-128"/>
                    <a:ea typeface="Hiragino Mincho Pro W3" panose="02020300000000000000" pitchFamily="18" charset="-128"/>
                  </a:rPr>
                  <a:t> </a:t>
                </a:r>
                <a:r>
                  <a:rPr kumimoji="1" lang="en-US" altLang="ja-JP" sz="2000" dirty="0">
                    <a:latin typeface="Hiragino Mincho Pro W3" panose="02020300000000000000" pitchFamily="18" charset="-128"/>
                    <a:ea typeface="Hiragino Mincho Pro W3" panose="02020300000000000000" pitchFamily="18" charset="-128"/>
                  </a:rPr>
                  <a:t>Hadronic</a:t>
                </a:r>
                <a:r>
                  <a:rPr kumimoji="1" lang="ja-JP" altLang="en-US" sz="2000">
                    <a:latin typeface="Hiragino Mincho Pro W3" panose="02020300000000000000" pitchFamily="18" charset="-128"/>
                    <a:ea typeface="Hiragino Mincho Pro W3" panose="02020300000000000000" pitchFamily="18" charset="-128"/>
                  </a:rPr>
                  <a:t>モデルの妥当性？？？</a:t>
                </a:r>
                <a:endParaRPr kumimoji="1" lang="en-US" altLang="ja-JP" sz="2000" dirty="0">
                  <a:latin typeface="Hiragino Mincho Pro W3" panose="02020300000000000000" pitchFamily="18" charset="-128"/>
                  <a:ea typeface="Hiragino Mincho Pro W3" panose="02020300000000000000" pitchFamily="18" charset="-128"/>
                </a:endParaRPr>
              </a:p>
              <a:p>
                <a:r>
                  <a:rPr kumimoji="1" lang="ja-JP" altLang="en-US" sz="2000">
                    <a:latin typeface="Hiragino Mincho Pro W3" panose="02020300000000000000" pitchFamily="18" charset="-128"/>
                    <a:ea typeface="Hiragino Mincho Pro W3" panose="02020300000000000000" pitchFamily="18" charset="-128"/>
                  </a:rPr>
                  <a:t>衝突に起因する乱流の動径分布はどうなっているのか</a:t>
                </a:r>
                <a:endParaRPr kumimoji="1" lang="en-US" altLang="ja-JP" sz="2000" dirty="0">
                  <a:latin typeface="Hiragino Mincho Pro W3" panose="02020300000000000000" pitchFamily="18" charset="-128"/>
                  <a:ea typeface="Hiragino Mincho Pro W3" panose="02020300000000000000" pitchFamily="18" charset="-128"/>
                </a:endParaRPr>
              </a:p>
              <a:p>
                <a:r>
                  <a:rPr kumimoji="1" lang="ja-JP" altLang="en-US" sz="2000">
                    <a:latin typeface="Hiragino Mincho Pro W3" panose="02020300000000000000" pitchFamily="18" charset="-128"/>
                    <a:ea typeface="Hiragino Mincho Pro W3" panose="02020300000000000000" pitchFamily="18" charset="-128"/>
                  </a:rPr>
                  <a:t>波の時間発展を真面目に解いていない</a:t>
                </a:r>
                <a:endParaRPr kumimoji="1" lang="en-US" altLang="ja-JP" sz="2000" dirty="0">
                  <a:latin typeface="Hiragino Mincho Pro W3" panose="02020300000000000000" pitchFamily="18" charset="-128"/>
                  <a:ea typeface="Hiragino Mincho Pro W3" panose="02020300000000000000" pitchFamily="18" charset="-128"/>
                </a:endParaRPr>
              </a:p>
              <a:p>
                <a:pPr marL="0" indent="0">
                  <a:buNone/>
                </a:pPr>
                <a:r>
                  <a:rPr lang="en-US" altLang="ja-JP" sz="2000" dirty="0">
                    <a:latin typeface="Hiragino Mincho Pro W3" panose="02020300000000000000" pitchFamily="18" charset="-128"/>
                    <a:ea typeface="Hiragino Mincho Pro W3" panose="02020300000000000000" pitchFamily="18" charset="-128"/>
                  </a:rPr>
                  <a:t>	</a:t>
                </a:r>
                <a:r>
                  <a:rPr lang="ja-JP" altLang="en-US" sz="2000">
                    <a:latin typeface="Hiragino Mincho Pro W3" panose="02020300000000000000" pitchFamily="18" charset="-128"/>
                    <a:ea typeface="Hiragino Mincho Pro W3" panose="02020300000000000000" pitchFamily="18" charset="-128"/>
                  </a:rPr>
                  <a:t>→</a:t>
                </a:r>
                <a:r>
                  <a:rPr lang="en-US" altLang="ja-JP" sz="2000" dirty="0" err="1">
                    <a:latin typeface="Hiragino Mincho Pro W3" panose="02020300000000000000" pitchFamily="18" charset="-128"/>
                    <a:ea typeface="Hiragino Mincho Pro W3" panose="02020300000000000000" pitchFamily="18" charset="-128"/>
                  </a:rPr>
                  <a:t>CRp</a:t>
                </a:r>
                <a:r>
                  <a:rPr lang="ja-JP" altLang="en-US" sz="2000">
                    <a:latin typeface="Hiragino Mincho Pro W3" panose="02020300000000000000" pitchFamily="18" charset="-128"/>
                    <a:ea typeface="Hiragino Mincho Pro W3" panose="02020300000000000000" pitchFamily="18" charset="-128"/>
                  </a:rPr>
                  <a:t>と</a:t>
                </a:r>
                <a:r>
                  <a:rPr lang="en-US" altLang="ja-JP" sz="2000" dirty="0" err="1">
                    <a:latin typeface="Hiragino Mincho Pro W3" panose="02020300000000000000" pitchFamily="18" charset="-128"/>
                    <a:ea typeface="Hiragino Mincho Pro W3" panose="02020300000000000000" pitchFamily="18" charset="-128"/>
                  </a:rPr>
                  <a:t>CRe</a:t>
                </a:r>
                <a:r>
                  <a:rPr lang="ja-JP" altLang="en-US" sz="2000">
                    <a:latin typeface="Hiragino Mincho Pro W3" panose="02020300000000000000" pitchFamily="18" charset="-128"/>
                    <a:ea typeface="Hiragino Mincho Pro W3" panose="02020300000000000000" pitchFamily="18" charset="-128"/>
                  </a:rPr>
                  <a:t>の</a:t>
                </a:r>
                <a14:m>
                  <m:oMath xmlns:m="http://schemas.openxmlformats.org/officeDocument/2006/math">
                    <m:sSub>
                      <m:sSubPr>
                        <m:ctrlPr>
                          <a:rPr lang="en-US" altLang="ja-JP" sz="2000" i="1" smtClean="0">
                            <a:latin typeface="Cambria Math" panose="02040503050406030204" pitchFamily="18" charset="0"/>
                            <a:ea typeface="Hiragino Mincho Pro W3" panose="02020300000000000000" pitchFamily="18" charset="-128"/>
                          </a:rPr>
                        </m:ctrlPr>
                      </m:sSubPr>
                      <m:e>
                        <m:r>
                          <a:rPr lang="en-US" altLang="ja-JP" sz="2000" b="0" i="1" smtClean="0">
                            <a:latin typeface="Cambria Math" panose="02040503050406030204" pitchFamily="18" charset="0"/>
                            <a:ea typeface="Hiragino Mincho Pro W3" panose="02020300000000000000" pitchFamily="18" charset="-128"/>
                          </a:rPr>
                          <m:t>𝐷</m:t>
                        </m:r>
                      </m:e>
                      <m:sub>
                        <m:r>
                          <a:rPr lang="en-US" altLang="ja-JP" sz="2000" b="0" i="1" smtClean="0">
                            <a:latin typeface="Cambria Math" panose="02040503050406030204" pitchFamily="18" charset="0"/>
                            <a:ea typeface="Hiragino Mincho Pro W3" panose="02020300000000000000" pitchFamily="18" charset="-128"/>
                          </a:rPr>
                          <m:t>𝑝𝑝</m:t>
                        </m:r>
                      </m:sub>
                    </m:sSub>
                  </m:oMath>
                </a14:m>
                <a:r>
                  <a:rPr kumimoji="1" lang="ja-JP" altLang="en-US" sz="2000" dirty="0">
                    <a:latin typeface="Hiragino Mincho Pro W3" panose="02020300000000000000" pitchFamily="18" charset="-128"/>
                    <a:ea typeface="Hiragino Mincho Pro W3" panose="02020300000000000000" pitchFamily="18" charset="-128"/>
                  </a:rPr>
                  <a:t>は同じでいい</a:t>
                </a:r>
                <a:r>
                  <a:rPr kumimoji="1" lang="ja-JP" altLang="en-US" sz="2000">
                    <a:latin typeface="Hiragino Mincho Pro W3" panose="02020300000000000000" pitchFamily="18" charset="-128"/>
                    <a:ea typeface="Hiragino Mincho Pro W3" panose="02020300000000000000" pitchFamily="18" charset="-128"/>
                  </a:rPr>
                  <a:t>のか</a:t>
                </a:r>
                <a:r>
                  <a:rPr kumimoji="1" lang="en-US" altLang="ja-JP" sz="2000" dirty="0">
                    <a:latin typeface="Hiragino Mincho Pro W3" panose="02020300000000000000" pitchFamily="18" charset="-128"/>
                    <a:ea typeface="Hiragino Mincho Pro W3" panose="02020300000000000000" pitchFamily="18" charset="-128"/>
                  </a:rPr>
                  <a:t>???  </a:t>
                </a:r>
                <a:r>
                  <a:rPr kumimoji="1" lang="ja-JP" altLang="en-US" sz="2000">
                    <a:latin typeface="Hiragino Mincho Pro W3" panose="02020300000000000000" pitchFamily="18" charset="-128"/>
                    <a:ea typeface="Hiragino Mincho Pro W3" panose="02020300000000000000" pitchFamily="18" charset="-128"/>
                  </a:rPr>
                  <a:t>時間変化しないのか</a:t>
                </a:r>
                <a:r>
                  <a:rPr kumimoji="1" lang="en-US" altLang="ja-JP" sz="2000" dirty="0">
                    <a:latin typeface="Hiragino Mincho Pro W3" panose="02020300000000000000" pitchFamily="18" charset="-128"/>
                    <a:ea typeface="Hiragino Mincho Pro W3" panose="02020300000000000000" pitchFamily="18" charset="-128"/>
                  </a:rPr>
                  <a:t>???</a:t>
                </a:r>
              </a:p>
              <a:p>
                <a:pPr marL="0" indent="0">
                  <a:buNone/>
                </a:pPr>
                <a:r>
                  <a:rPr lang="en-US" altLang="ja-JP" sz="2000" dirty="0">
                    <a:latin typeface="Hiragino Mincho Pro W3" panose="02020300000000000000" pitchFamily="18" charset="-128"/>
                    <a:ea typeface="Hiragino Mincho Pro W3" panose="02020300000000000000" pitchFamily="18" charset="-128"/>
                  </a:rPr>
                  <a:t>	</a:t>
                </a:r>
                <a:r>
                  <a:rPr lang="ja-JP" altLang="en-US" sz="2000">
                    <a:latin typeface="Hiragino Mincho Pro W3" panose="02020300000000000000" pitchFamily="18" charset="-128"/>
                    <a:ea typeface="Hiragino Mincho Pro W3" panose="02020300000000000000" pitchFamily="18" charset="-128"/>
                  </a:rPr>
                  <a:t>一度再加速</a:t>
                </a:r>
                <a:r>
                  <a:rPr lang="en-US" altLang="ja-JP" sz="2000" dirty="0">
                    <a:latin typeface="Hiragino Mincho Pro W3" panose="02020300000000000000" pitchFamily="18" charset="-128"/>
                    <a:ea typeface="Hiragino Mincho Pro W3" panose="02020300000000000000" pitchFamily="18" charset="-128"/>
                  </a:rPr>
                  <a:t>on</a:t>
                </a:r>
                <a:r>
                  <a:rPr lang="ja-JP" altLang="en-US" sz="2000">
                    <a:latin typeface="Hiragino Mincho Pro W3" panose="02020300000000000000" pitchFamily="18" charset="-128"/>
                    <a:ea typeface="Hiragino Mincho Pro W3" panose="02020300000000000000" pitchFamily="18" charset="-128"/>
                  </a:rPr>
                  <a:t>になったらずっと</a:t>
                </a:r>
                <a:r>
                  <a:rPr lang="en-US" altLang="ja-JP" sz="2000" dirty="0">
                    <a:latin typeface="Hiragino Mincho Pro W3" panose="02020300000000000000" pitchFamily="18" charset="-128"/>
                    <a:ea typeface="Hiragino Mincho Pro W3" panose="02020300000000000000" pitchFamily="18" charset="-128"/>
                  </a:rPr>
                  <a:t>on</a:t>
                </a:r>
                <a:r>
                  <a:rPr lang="ja-JP" altLang="en-US" sz="2000">
                    <a:latin typeface="Hiragino Mincho Pro W3" panose="02020300000000000000" pitchFamily="18" charset="-128"/>
                    <a:ea typeface="Hiragino Mincho Pro W3" panose="02020300000000000000" pitchFamily="18" charset="-128"/>
                  </a:rPr>
                  <a:t>のまま？？</a:t>
                </a:r>
                <a:endParaRPr lang="en-US" altLang="ja-JP" sz="2000" dirty="0">
                  <a:latin typeface="Hiragino Mincho Pro W3" panose="02020300000000000000" pitchFamily="18" charset="-128"/>
                  <a:ea typeface="Hiragino Mincho Pro W3" panose="02020300000000000000" pitchFamily="18" charset="-128"/>
                </a:endParaRPr>
              </a:p>
              <a:p>
                <a:r>
                  <a:rPr lang="en-US" altLang="ja-JP" sz="2000" dirty="0">
                    <a:latin typeface="Hiragino Mincho Pro W3" panose="02020300000000000000" pitchFamily="18" charset="-128"/>
                    <a:ea typeface="Hiragino Mincho Pro W3" panose="02020300000000000000" pitchFamily="18" charset="-128"/>
                  </a:rPr>
                  <a:t>Proton</a:t>
                </a:r>
                <a:r>
                  <a:rPr lang="ja-JP" altLang="en-US" sz="2000">
                    <a:latin typeface="Hiragino Mincho Pro W3" panose="02020300000000000000" pitchFamily="18" charset="-128"/>
                    <a:ea typeface="Hiragino Mincho Pro W3" panose="02020300000000000000" pitchFamily="18" charset="-128"/>
                  </a:rPr>
                  <a:t>の</a:t>
                </a:r>
                <a:r>
                  <a:rPr lang="en-US" altLang="ja-JP" sz="2000" dirty="0">
                    <a:latin typeface="Hiragino Mincho Pro W3" panose="02020300000000000000" pitchFamily="18" charset="-128"/>
                    <a:ea typeface="Hiragino Mincho Pro W3" panose="02020300000000000000" pitchFamily="18" charset="-128"/>
                  </a:rPr>
                  <a:t>cooling</a:t>
                </a:r>
                <a:r>
                  <a:rPr lang="ja-JP" altLang="en-US" sz="2000">
                    <a:latin typeface="Hiragino Mincho Pro W3" panose="02020300000000000000" pitchFamily="18" charset="-128"/>
                    <a:ea typeface="Hiragino Mincho Pro W3" panose="02020300000000000000" pitchFamily="18" charset="-128"/>
                  </a:rPr>
                  <a:t>が遅い</a:t>
                </a:r>
                <a:r>
                  <a:rPr lang="en-US" altLang="ja-JP" sz="2000" dirty="0">
                    <a:latin typeface="Hiragino Mincho Pro W3" panose="02020300000000000000" pitchFamily="18" charset="-128"/>
                    <a:ea typeface="Hiragino Mincho Pro W3" panose="02020300000000000000" pitchFamily="18" charset="-128"/>
                  </a:rPr>
                  <a:t>…</a:t>
                </a:r>
                <a:r>
                  <a:rPr lang="ja-JP" altLang="en-US" sz="2000">
                    <a:latin typeface="Hiragino Mincho Pro W3" panose="02020300000000000000" pitchFamily="18" charset="-128"/>
                    <a:ea typeface="Hiragino Mincho Pro W3" panose="02020300000000000000" pitchFamily="18" charset="-128"/>
                  </a:rPr>
                  <a:t>１次宇宙線</a:t>
                </a:r>
                <a:r>
                  <a:rPr lang="en-US" altLang="ja-JP" sz="2000" dirty="0">
                    <a:latin typeface="Hiragino Mincho Pro W3" panose="02020300000000000000" pitchFamily="18" charset="-128"/>
                    <a:ea typeface="Hiragino Mincho Pro W3" panose="02020300000000000000" pitchFamily="18" charset="-128"/>
                  </a:rPr>
                  <a:t>(</a:t>
                </a:r>
                <a:r>
                  <a:rPr lang="en-US" altLang="ja-JP" sz="2000" dirty="0" err="1">
                    <a:latin typeface="Hiragino Mincho Pro W3" panose="02020300000000000000" pitchFamily="18" charset="-128"/>
                    <a:ea typeface="Hiragino Mincho Pro W3" panose="02020300000000000000" pitchFamily="18" charset="-128"/>
                  </a:rPr>
                  <a:t>CRp</a:t>
                </a:r>
                <a:r>
                  <a:rPr lang="en-US" altLang="ja-JP" sz="2000" dirty="0">
                    <a:latin typeface="Hiragino Mincho Pro W3" panose="02020300000000000000" pitchFamily="18" charset="-128"/>
                    <a:ea typeface="Hiragino Mincho Pro W3" panose="02020300000000000000" pitchFamily="18" charset="-128"/>
                  </a:rPr>
                  <a:t>)</a:t>
                </a:r>
                <a:r>
                  <a:rPr lang="ja-JP" altLang="en-US" sz="2000">
                    <a:latin typeface="Hiragino Mincho Pro W3" panose="02020300000000000000" pitchFamily="18" charset="-128"/>
                    <a:ea typeface="Hiragino Mincho Pro W3" panose="02020300000000000000" pitchFamily="18" charset="-128"/>
                  </a:rPr>
                  <a:t>の</a:t>
                </a:r>
                <a:r>
                  <a:rPr lang="en-US" altLang="ja-JP" sz="2000" dirty="0">
                    <a:latin typeface="Hiragino Mincho Pro W3" panose="02020300000000000000" pitchFamily="18" charset="-128"/>
                    <a:ea typeface="Hiragino Mincho Pro W3" panose="02020300000000000000" pitchFamily="18" charset="-128"/>
                  </a:rPr>
                  <a:t>injection</a:t>
                </a:r>
                <a:r>
                  <a:rPr lang="ja-JP" altLang="en-US" sz="2000">
                    <a:latin typeface="Hiragino Mincho Pro W3" panose="02020300000000000000" pitchFamily="18" charset="-128"/>
                    <a:ea typeface="Hiragino Mincho Pro W3" panose="02020300000000000000" pitchFamily="18" charset="-128"/>
                  </a:rPr>
                  <a:t>が衝突の有無によらず続いていたら、電波もだんだん明るくなる？</a:t>
                </a:r>
                <a:endParaRPr kumimoji="1" lang="en-US" altLang="ja-JP" sz="2000" dirty="0">
                  <a:latin typeface="Hiragino Mincho Pro W3" panose="02020300000000000000" pitchFamily="18" charset="-128"/>
                  <a:ea typeface="Hiragino Mincho Pro W3" panose="02020300000000000000" pitchFamily="18" charset="-128"/>
                </a:endParaRPr>
              </a:p>
              <a:p>
                <a:pPr marL="0" indent="0">
                  <a:buNone/>
                </a:pPr>
                <a:r>
                  <a:rPr kumimoji="1" lang="en-US" altLang="ja-JP" sz="2000" dirty="0">
                    <a:latin typeface="Hiragino Mincho Pro W3" panose="02020300000000000000" pitchFamily="18" charset="-128"/>
                    <a:ea typeface="Hiragino Mincho Pro W3" panose="02020300000000000000" pitchFamily="18" charset="-128"/>
                  </a:rPr>
                  <a:t>	</a:t>
                </a:r>
                <a:r>
                  <a:rPr kumimoji="1" lang="ja-JP" altLang="en-US" sz="2000">
                    <a:latin typeface="Hiragino Mincho Pro W3" panose="02020300000000000000" pitchFamily="18" charset="-128"/>
                    <a:ea typeface="Hiragino Mincho Pro W3" panose="02020300000000000000" pitchFamily="18" charset="-128"/>
                  </a:rPr>
                  <a:t>→ 実は電波ハロー有無の２つの</a:t>
                </a:r>
                <a:r>
                  <a:rPr kumimoji="1" lang="en-US" altLang="ja-JP" sz="2000" dirty="0">
                    <a:latin typeface="Hiragino Mincho Pro W3" panose="02020300000000000000" pitchFamily="18" charset="-128"/>
                    <a:ea typeface="Hiragino Mincho Pro W3" panose="02020300000000000000" pitchFamily="18" charset="-128"/>
                  </a:rPr>
                  <a:t>population</a:t>
                </a:r>
                <a:r>
                  <a:rPr kumimoji="1" lang="ja-JP" altLang="en-US" sz="2000">
                    <a:latin typeface="Hiragino Mincho Pro W3" panose="02020300000000000000" pitchFamily="18" charset="-128"/>
                    <a:ea typeface="Hiragino Mincho Pro W3" panose="02020300000000000000" pitchFamily="18" charset="-128"/>
                  </a:rPr>
                  <a:t>を説明できていない？？</a:t>
                </a:r>
                <a:endParaRPr kumimoji="1" lang="en-US" altLang="ja-JP" sz="2000" dirty="0">
                  <a:latin typeface="Hiragino Mincho Pro W3" panose="02020300000000000000" pitchFamily="18" charset="-128"/>
                  <a:ea typeface="Hiragino Mincho Pro W3" panose="02020300000000000000" pitchFamily="18" charset="-128"/>
                </a:endParaRPr>
              </a:p>
              <a:p>
                <a:r>
                  <a:rPr kumimoji="1" lang="en-US" altLang="ja-JP" sz="2000" dirty="0">
                    <a:latin typeface="Hiragino Mincho Pro W3" panose="02020300000000000000" pitchFamily="18" charset="-128"/>
                    <a:ea typeface="Hiragino Mincho Pro W3" panose="02020300000000000000" pitchFamily="18" charset="-128"/>
                  </a:rPr>
                  <a:t>1</a:t>
                </a:r>
                <a:r>
                  <a:rPr kumimoji="1" lang="ja-JP" altLang="en-US" sz="2000">
                    <a:latin typeface="Hiragino Mincho Pro W3" panose="02020300000000000000" pitchFamily="18" charset="-128"/>
                    <a:ea typeface="Hiragino Mincho Pro W3" panose="02020300000000000000" pitchFamily="18" charset="-128"/>
                  </a:rPr>
                  <a:t>次電子はある？？</a:t>
                </a:r>
                <a:endParaRPr kumimoji="1" lang="en-US" altLang="ja-JP" sz="2000" dirty="0">
                  <a:latin typeface="Hiragino Mincho Pro W3" panose="02020300000000000000" pitchFamily="18" charset="-128"/>
                  <a:ea typeface="Hiragino Mincho Pro W3" panose="02020300000000000000" pitchFamily="18" charset="-128"/>
                </a:endParaRPr>
              </a:p>
              <a:p>
                <a:pPr marL="0" indent="0">
                  <a:buNone/>
                </a:pPr>
                <a:r>
                  <a:rPr lang="ja-JP" altLang="en-US" sz="2000">
                    <a:latin typeface="Hiragino Mincho Pro W3" panose="02020300000000000000" pitchFamily="18" charset="-128"/>
                    <a:ea typeface="Hiragino Mincho Pro W3" panose="02020300000000000000" pitchFamily="18" charset="-128"/>
                  </a:rPr>
                  <a:t>　→銀河団中心付近を激しく飛び回る銀河たちからの</a:t>
                </a:r>
                <a:r>
                  <a:rPr lang="en-US" altLang="ja-JP" sz="2000" dirty="0">
                    <a:latin typeface="Hiragino Mincho Pro W3" panose="02020300000000000000" pitchFamily="18" charset="-128"/>
                    <a:ea typeface="Hiragino Mincho Pro W3" panose="02020300000000000000" pitchFamily="18" charset="-128"/>
                  </a:rPr>
                  <a:t>injection?</a:t>
                </a:r>
                <a:endParaRPr kumimoji="1" lang="en-US" altLang="ja-JP" sz="2000" dirty="0">
                  <a:latin typeface="Hiragino Mincho Pro W3" panose="02020300000000000000" pitchFamily="18" charset="-128"/>
                  <a:ea typeface="Hiragino Mincho Pro W3" panose="02020300000000000000" pitchFamily="18" charset="-128"/>
                </a:endParaRPr>
              </a:p>
              <a:p>
                <a:endParaRPr kumimoji="1" lang="en-US" altLang="ja-JP" sz="2000" dirty="0">
                  <a:latin typeface="Hiragino Mincho Pro W3" panose="02020300000000000000" pitchFamily="18" charset="-128"/>
                  <a:ea typeface="Hiragino Mincho Pro W3" panose="02020300000000000000" pitchFamily="18" charset="-128"/>
                </a:endParaRPr>
              </a:p>
              <a:p>
                <a:endParaRPr kumimoji="1" lang="en-US" altLang="ja-JP" sz="2000" dirty="0">
                  <a:latin typeface="Hiragino Mincho Pro W3" panose="02020300000000000000" pitchFamily="18" charset="-128"/>
                  <a:ea typeface="Hiragino Mincho Pro W3" panose="02020300000000000000" pitchFamily="18" charset="-128"/>
                </a:endParaRPr>
              </a:p>
              <a:p>
                <a:pPr marL="0" indent="0">
                  <a:buNone/>
                </a:pPr>
                <a:endParaRPr kumimoji="1" lang="ja-JP" altLang="en-US">
                  <a:latin typeface="Hiragino Mincho Pro W3" panose="02020300000000000000" pitchFamily="18" charset="-128"/>
                  <a:ea typeface="Hiragino Mincho Pro W3" panose="02020300000000000000" pitchFamily="18" charset="-128"/>
                </a:endParaRPr>
              </a:p>
            </p:txBody>
          </p:sp>
        </mc:Choice>
        <mc:Fallback xmlns="">
          <p:sp>
            <p:nvSpPr>
              <p:cNvPr id="3" name="コンテンツ プレースホルダー 2">
                <a:extLst>
                  <a:ext uri="{FF2B5EF4-FFF2-40B4-BE49-F238E27FC236}">
                    <a16:creationId xmlns:a16="http://schemas.microsoft.com/office/drawing/2014/main" id="{2A11286E-0E77-6346-B225-2B1695618D2E}"/>
                  </a:ext>
                </a:extLst>
              </p:cNvPr>
              <p:cNvSpPr>
                <a:spLocks noGrp="1" noRot="1" noChangeAspect="1" noMove="1" noResize="1" noEditPoints="1" noAdjustHandles="1" noChangeArrowheads="1" noChangeShapeType="1" noTextEdit="1"/>
              </p:cNvSpPr>
              <p:nvPr>
                <p:ph idx="1"/>
              </p:nvPr>
            </p:nvSpPr>
            <p:spPr>
              <a:xfrm>
                <a:off x="807165" y="1569250"/>
                <a:ext cx="10569396" cy="4929700"/>
              </a:xfrm>
              <a:blipFill>
                <a:blip r:embed="rId2"/>
                <a:stretch>
                  <a:fillRect l="-480" t="-771" r="-360" b="-1799"/>
                </a:stretch>
              </a:blipFill>
            </p:spPr>
            <p:txBody>
              <a:bodyPr/>
              <a:lstStyle/>
              <a:p>
                <a:r>
                  <a:rPr lang="ja-JP" altLang="en-US">
                    <a:noFill/>
                  </a:rPr>
                  <a:t> </a:t>
                </a:r>
              </a:p>
            </p:txBody>
          </p:sp>
        </mc:Fallback>
      </mc:AlternateContent>
      <p:sp>
        <p:nvSpPr>
          <p:cNvPr id="4" name="テキスト ボックス 3">
            <a:extLst>
              <a:ext uri="{FF2B5EF4-FFF2-40B4-BE49-F238E27FC236}">
                <a16:creationId xmlns:a16="http://schemas.microsoft.com/office/drawing/2014/main" xmlns="" id="{4CA87EAE-CFA4-5E40-BB91-866574F75BB7}"/>
              </a:ext>
            </a:extLst>
          </p:cNvPr>
          <p:cNvSpPr txBox="1"/>
          <p:nvPr/>
        </p:nvSpPr>
        <p:spPr>
          <a:xfrm>
            <a:off x="11196682" y="346990"/>
            <a:ext cx="749895" cy="369332"/>
          </a:xfrm>
          <a:prstGeom prst="rect">
            <a:avLst/>
          </a:prstGeom>
          <a:noFill/>
        </p:spPr>
        <p:txBody>
          <a:bodyPr wrap="square" rtlCol="0">
            <a:spAutoFit/>
          </a:bodyPr>
          <a:lstStyle/>
          <a:p>
            <a:r>
              <a:rPr kumimoji="1" lang="en-US" altLang="ja-JP" dirty="0"/>
              <a:t>33/33</a:t>
            </a:r>
            <a:endParaRPr kumimoji="1" lang="ja-JP" altLang="en-US"/>
          </a:p>
        </p:txBody>
      </p:sp>
    </p:spTree>
    <p:extLst>
      <p:ext uri="{BB962C8B-B14F-4D97-AF65-F5344CB8AC3E}">
        <p14:creationId xmlns:p14="http://schemas.microsoft.com/office/powerpoint/2010/main" val="203653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B2FB5BCF-BA4B-A447-ABB8-CDDFBF9A9D04}"/>
              </a:ext>
            </a:extLst>
          </p:cNvPr>
          <p:cNvSpPr>
            <a:spLocks noGrp="1"/>
          </p:cNvSpPr>
          <p:nvPr>
            <p:ph type="title"/>
          </p:nvPr>
        </p:nvSpPr>
        <p:spPr>
          <a:xfrm>
            <a:off x="1165896" y="120548"/>
            <a:ext cx="9603275" cy="794454"/>
          </a:xfrm>
        </p:spPr>
        <p:txBody>
          <a:bodyPr>
            <a:normAutofit/>
          </a:bodyPr>
          <a:lstStyle/>
          <a:p>
            <a:r>
              <a:rPr lang="ja-JP" altLang="en-US"/>
              <a:t>銀河団のスケール</a:t>
            </a:r>
            <a:r>
              <a:rPr lang="en-US" altLang="ja-JP" dirty="0"/>
              <a:t>(</a:t>
            </a:r>
            <a:r>
              <a:rPr lang="en-US" altLang="ja-JP" dirty="0" err="1"/>
              <a:t>Scalings</a:t>
            </a:r>
            <a:r>
              <a:rPr lang="en-US" altLang="ja-JP" dirty="0"/>
              <a:t>)</a:t>
            </a:r>
            <a:endParaRPr kumimoji="1" lang="ja-JP" altLang="en-US"/>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xmlns="" id="{EA5EE451-40D3-E74B-A413-889911CE84EB}"/>
                  </a:ext>
                </a:extLst>
              </p:cNvPr>
              <p:cNvSpPr>
                <a:spLocks noGrp="1"/>
              </p:cNvSpPr>
              <p:nvPr>
                <p:ph idx="1"/>
              </p:nvPr>
            </p:nvSpPr>
            <p:spPr>
              <a:xfrm>
                <a:off x="914400" y="1140633"/>
                <a:ext cx="5723907" cy="5717367"/>
              </a:xfrm>
            </p:spPr>
            <p:txBody>
              <a:bodyPr>
                <a:normAutofit/>
              </a:bodyPr>
              <a:lstStyle/>
              <a:p>
                <a:pPr>
                  <a:buFont typeface="Wingdings" pitchFamily="2" charset="2"/>
                  <a:buChar char="u"/>
                </a:pPr>
                <a:r>
                  <a:rPr lang="en-US" altLang="ja-JP" sz="2000" dirty="0">
                    <a:latin typeface="Hiragino Mincho Pro W3" panose="02020300000000000000" pitchFamily="18" charset="-128"/>
                    <a:ea typeface="Hiragino Mincho Pro W3" panose="02020300000000000000" pitchFamily="18" charset="-128"/>
                  </a:rPr>
                  <a:t>size</a:t>
                </a:r>
              </a:p>
              <a:p>
                <a:r>
                  <a:rPr lang="en-US" altLang="ja-JP" sz="2000" dirty="0">
                    <a:latin typeface="Hiragino Mincho Pro W3" panose="02020300000000000000" pitchFamily="18" charset="-128"/>
                    <a:ea typeface="Hiragino Mincho Pro W3" panose="02020300000000000000" pitchFamily="18" charset="-128"/>
                  </a:rPr>
                  <a:t>Virial radius  </a:t>
                </a:r>
              </a:p>
              <a:p>
                <a:pPr marL="0" indent="0">
                  <a:buNone/>
                </a:pPr>
                <a14:m>
                  <m:oMathPara xmlns:m="http://schemas.openxmlformats.org/officeDocument/2006/math">
                    <m:oMathParaPr>
                      <m:jc m:val="centerGroup"/>
                    </m:oMathParaPr>
                    <m:oMath xmlns:m="http://schemas.openxmlformats.org/officeDocument/2006/math">
                      <m:sSub>
                        <m:sSubPr>
                          <m:ctrlPr>
                            <a:rPr lang="en-US" altLang="ja-JP" sz="2000" i="1" smtClean="0">
                              <a:latin typeface="Cambria Math" panose="02040503050406030204" pitchFamily="18" charset="0"/>
                            </a:rPr>
                          </m:ctrlPr>
                        </m:sSubPr>
                        <m:e>
                          <m:r>
                            <a:rPr lang="en-US" altLang="ja-JP" sz="2000" b="0" i="1" smtClean="0">
                              <a:latin typeface="Cambria Math" panose="02040503050406030204" pitchFamily="18" charset="0"/>
                            </a:rPr>
                            <m:t>𝑅</m:t>
                          </m:r>
                        </m:e>
                        <m:sub>
                          <m:r>
                            <a:rPr lang="en-US" altLang="ja-JP" sz="2000" b="0" i="1" smtClean="0">
                              <a:latin typeface="Cambria Math" panose="02040503050406030204" pitchFamily="18" charset="0"/>
                            </a:rPr>
                            <m:t>𝑣𝑖𝑟</m:t>
                          </m:r>
                        </m:sub>
                      </m:sSub>
                      <m:r>
                        <a:rPr lang="en-US" altLang="ja-JP" sz="2000" i="1">
                          <a:latin typeface="Cambria Math" panose="02040503050406030204" pitchFamily="18" charset="0"/>
                          <a:ea typeface="Cambria Math" panose="02040503050406030204" pitchFamily="18" charset="0"/>
                        </a:rPr>
                        <m:t>~</m:t>
                      </m:r>
                      <m:sSub>
                        <m:sSubPr>
                          <m:ctrlPr>
                            <a:rPr lang="en-US" altLang="ja-JP" sz="2000" i="1">
                              <a:latin typeface="Cambria Math" panose="02040503050406030204" pitchFamily="18" charset="0"/>
                              <a:ea typeface="Hiragino Mincho Pro W3" panose="02020300000000000000" pitchFamily="18" charset="-128"/>
                            </a:rPr>
                          </m:ctrlPr>
                        </m:sSubPr>
                        <m:e>
                          <m:r>
                            <a:rPr lang="en-US" altLang="ja-JP" sz="2000" i="1">
                              <a:latin typeface="Cambria Math" panose="02040503050406030204" pitchFamily="18" charset="0"/>
                              <a:ea typeface="Hiragino Mincho Pro W3" panose="02020300000000000000" pitchFamily="18" charset="-128"/>
                            </a:rPr>
                            <m:t>𝑅</m:t>
                          </m:r>
                        </m:e>
                        <m:sub>
                          <m:r>
                            <a:rPr lang="en-US" altLang="ja-JP" sz="2000" i="1">
                              <a:latin typeface="Cambria Math" panose="02040503050406030204" pitchFamily="18" charset="0"/>
                              <a:ea typeface="Hiragino Mincho Pro W3" panose="02020300000000000000" pitchFamily="18" charset="-128"/>
                            </a:rPr>
                            <m:t>200</m:t>
                          </m:r>
                        </m:sub>
                      </m:sSub>
                      <m:r>
                        <a:rPr lang="en-US" altLang="ja-JP" sz="2000" i="1">
                          <a:latin typeface="Cambria Math" panose="02040503050406030204" pitchFamily="18" charset="0"/>
                          <a:ea typeface="Hiragino Mincho Pro W3" panose="02020300000000000000" pitchFamily="18" charset="-128"/>
                        </a:rPr>
                        <m:t>~</m:t>
                      </m:r>
                      <m:r>
                        <a:rPr lang="en-US" altLang="ja-JP" sz="2000" b="0" i="1" smtClean="0">
                          <a:latin typeface="Cambria Math" panose="02040503050406030204" pitchFamily="18" charset="0"/>
                          <a:ea typeface="Cambria Math" panose="02040503050406030204" pitchFamily="18" charset="0"/>
                        </a:rPr>
                        <m:t>2 </m:t>
                      </m:r>
                      <m:r>
                        <m:rPr>
                          <m:sty m:val="p"/>
                        </m:rPr>
                        <a:rPr lang="en-US" altLang="ja-JP" sz="2000" b="0" i="0" smtClean="0">
                          <a:latin typeface="Cambria Math" panose="02040503050406030204" pitchFamily="18" charset="0"/>
                          <a:ea typeface="Cambria Math" panose="02040503050406030204" pitchFamily="18" charset="0"/>
                        </a:rPr>
                        <m:t>Mpc</m:t>
                      </m:r>
                    </m:oMath>
                  </m:oMathPara>
                </a14:m>
                <a:endParaRPr lang="en-US" altLang="ja-JP" sz="2000" dirty="0">
                  <a:latin typeface="Hiragino Mincho Pro W3" panose="02020300000000000000" pitchFamily="18" charset="-128"/>
                  <a:ea typeface="Hiragino Mincho Pro W3" panose="02020300000000000000" pitchFamily="18" charset="-128"/>
                </a:endParaRPr>
              </a:p>
              <a:p>
                <a:pPr marL="0" indent="0">
                  <a:buNone/>
                </a:pPr>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ea typeface="Hiragino Mincho Pro W3" panose="02020300000000000000" pitchFamily="18" charset="-128"/>
                            </a:rPr>
                          </m:ctrlPr>
                        </m:sSubPr>
                        <m:e>
                          <m:r>
                            <a:rPr lang="en-US" altLang="ja-JP" b="0" i="1" smtClean="0">
                              <a:latin typeface="Cambria Math" panose="02040503050406030204" pitchFamily="18" charset="0"/>
                              <a:ea typeface="Hiragino Mincho Pro W3" panose="02020300000000000000" pitchFamily="18" charset="-128"/>
                            </a:rPr>
                            <m:t>𝑀</m:t>
                          </m:r>
                        </m:e>
                        <m:sub>
                          <m:sSub>
                            <m:sSubPr>
                              <m:ctrlPr>
                                <a:rPr lang="en-US" altLang="ja-JP" i="1" smtClean="0">
                                  <a:latin typeface="Cambria Math" panose="02040503050406030204" pitchFamily="18" charset="0"/>
                                  <a:ea typeface="Hiragino Mincho Pro W3" panose="02020300000000000000" pitchFamily="18" charset="-128"/>
                                </a:rPr>
                              </m:ctrlPr>
                            </m:sSubPr>
                            <m:e>
                              <m:r>
                                <a:rPr lang="en-US" altLang="ja-JP" i="1" smtClean="0">
                                  <a:latin typeface="Cambria Math" panose="02040503050406030204" pitchFamily="18" charset="0"/>
                                  <a:ea typeface="Cambria Math" panose="02040503050406030204" pitchFamily="18" charset="0"/>
                                </a:rPr>
                                <m:t>∆</m:t>
                              </m:r>
                            </m:e>
                            <m:sub>
                              <m:r>
                                <a:rPr lang="en-US" altLang="ja-JP" b="0" i="1" smtClean="0">
                                  <a:latin typeface="Cambria Math" panose="02040503050406030204" pitchFamily="18" charset="0"/>
                                  <a:ea typeface="Hiragino Mincho Pro W3" panose="02020300000000000000" pitchFamily="18" charset="-128"/>
                                </a:rPr>
                                <m:t>𝑐</m:t>
                              </m:r>
                            </m:sub>
                          </m:sSub>
                        </m:sub>
                      </m:sSub>
                      <m:r>
                        <a:rPr lang="en-US" altLang="ja-JP" i="1">
                          <a:latin typeface="Cambria Math" panose="02040503050406030204" pitchFamily="18" charset="0"/>
                          <a:ea typeface="Hiragino Mincho Pro W3" panose="02020300000000000000" pitchFamily="18" charset="-128"/>
                        </a:rPr>
                        <m:t>≡</m:t>
                      </m:r>
                      <m:f>
                        <m:fPr>
                          <m:ctrlPr>
                            <a:rPr lang="en-US" altLang="ja-JP" b="0" i="1" smtClean="0">
                              <a:latin typeface="Cambria Math" panose="02040503050406030204" pitchFamily="18" charset="0"/>
                              <a:ea typeface="Hiragino Mincho Pro W3" panose="02020300000000000000" pitchFamily="18" charset="-128"/>
                            </a:rPr>
                          </m:ctrlPr>
                        </m:fPr>
                        <m:num>
                          <m:r>
                            <a:rPr lang="en-US" altLang="ja-JP" b="0" i="1" smtClean="0">
                              <a:latin typeface="Cambria Math" panose="02040503050406030204" pitchFamily="18" charset="0"/>
                              <a:ea typeface="Hiragino Mincho Pro W3" panose="02020300000000000000" pitchFamily="18" charset="-128"/>
                            </a:rPr>
                            <m:t>4</m:t>
                          </m:r>
                          <m:r>
                            <a:rPr lang="en-US" altLang="ja-JP" b="0" i="1" smtClean="0">
                              <a:latin typeface="Cambria Math" panose="02040503050406030204" pitchFamily="18" charset="0"/>
                              <a:ea typeface="Cambria Math" panose="02040503050406030204" pitchFamily="18" charset="0"/>
                            </a:rPr>
                            <m:t>𝜋</m:t>
                          </m:r>
                        </m:num>
                        <m:den>
                          <m:r>
                            <a:rPr lang="en-US" altLang="ja-JP" b="0" i="1" smtClean="0">
                              <a:latin typeface="Cambria Math" panose="02040503050406030204" pitchFamily="18" charset="0"/>
                              <a:ea typeface="Hiragino Mincho Pro W3" panose="02020300000000000000" pitchFamily="18" charset="-128"/>
                            </a:rPr>
                            <m:t>3</m:t>
                          </m:r>
                        </m:den>
                      </m:f>
                      <m:sSub>
                        <m:sSubPr>
                          <m:ctrlPr>
                            <a:rPr lang="en-US" altLang="ja-JP" b="0" i="1" smtClean="0">
                              <a:latin typeface="Cambria Math" panose="02040503050406030204" pitchFamily="18" charset="0"/>
                              <a:ea typeface="Hiragino Mincho Pro W3" panose="02020300000000000000" pitchFamily="18" charset="-128"/>
                            </a:rPr>
                          </m:ctrlPr>
                        </m:sSubPr>
                        <m:e>
                          <m:r>
                            <m:rPr>
                              <m:sty m:val="p"/>
                            </m:rPr>
                            <a:rPr lang="el-GR" altLang="ja-JP" i="1">
                              <a:latin typeface="Cambria Math" panose="02040503050406030204" pitchFamily="18" charset="0"/>
                              <a:ea typeface="Cambria Math" panose="02040503050406030204" pitchFamily="18" charset="0"/>
                            </a:rPr>
                            <m:t>Δ</m:t>
                          </m:r>
                        </m:e>
                        <m:sub>
                          <m:r>
                            <a:rPr lang="en-US" altLang="ja-JP" b="0" i="1" smtClean="0">
                              <a:latin typeface="Cambria Math" panose="02040503050406030204" pitchFamily="18" charset="0"/>
                              <a:ea typeface="Hiragino Mincho Pro W3" panose="02020300000000000000" pitchFamily="18" charset="-128"/>
                            </a:rPr>
                            <m:t>𝑐</m:t>
                          </m:r>
                        </m:sub>
                      </m:sSub>
                      <m:sSub>
                        <m:sSubPr>
                          <m:ctrlPr>
                            <a:rPr lang="en-US" altLang="ja-JP" b="0" i="1" smtClean="0">
                              <a:latin typeface="Cambria Math" panose="02040503050406030204" pitchFamily="18" charset="0"/>
                              <a:ea typeface="Hiragino Mincho Pro W3" panose="02020300000000000000" pitchFamily="18" charset="-128"/>
                            </a:rPr>
                          </m:ctrlPr>
                        </m:sSubPr>
                        <m:e>
                          <m:r>
                            <a:rPr lang="en-US" altLang="ja-JP" b="0" i="1" smtClean="0">
                              <a:latin typeface="Cambria Math" panose="02040503050406030204" pitchFamily="18" charset="0"/>
                              <a:ea typeface="Cambria Math" panose="02040503050406030204" pitchFamily="18" charset="0"/>
                            </a:rPr>
                            <m:t>𝜌</m:t>
                          </m:r>
                        </m:e>
                        <m:sub>
                          <m:r>
                            <a:rPr lang="en-US" altLang="ja-JP" b="0" i="1" smtClean="0">
                              <a:latin typeface="Cambria Math" panose="02040503050406030204" pitchFamily="18" charset="0"/>
                              <a:ea typeface="Hiragino Mincho Pro W3" panose="02020300000000000000" pitchFamily="18" charset="-128"/>
                            </a:rPr>
                            <m:t>𝑐</m:t>
                          </m:r>
                        </m:sub>
                      </m:sSub>
                      <m:sSubSup>
                        <m:sSubSupPr>
                          <m:ctrlPr>
                            <a:rPr lang="en-US" altLang="ja-JP" b="0" i="1" smtClean="0">
                              <a:latin typeface="Cambria Math" panose="02040503050406030204" pitchFamily="18" charset="0"/>
                              <a:ea typeface="Hiragino Mincho Pro W3" panose="02020300000000000000" pitchFamily="18" charset="-128"/>
                            </a:rPr>
                          </m:ctrlPr>
                        </m:sSubSupPr>
                        <m:e>
                          <m:r>
                            <a:rPr lang="en-US" altLang="ja-JP" b="0" i="1" smtClean="0">
                              <a:latin typeface="Cambria Math" panose="02040503050406030204" pitchFamily="18" charset="0"/>
                              <a:ea typeface="Hiragino Mincho Pro W3" panose="02020300000000000000" pitchFamily="18" charset="-128"/>
                            </a:rPr>
                            <m:t>𝑅</m:t>
                          </m:r>
                        </m:e>
                        <m:sub>
                          <m:r>
                            <a:rPr lang="en-US" altLang="ja-JP" b="0" i="1" smtClean="0">
                              <a:latin typeface="Cambria Math" panose="02040503050406030204" pitchFamily="18" charset="0"/>
                              <a:ea typeface="Hiragino Mincho Pro W3" panose="02020300000000000000" pitchFamily="18" charset="-128"/>
                            </a:rPr>
                            <m:t>200</m:t>
                          </m:r>
                        </m:sub>
                        <m:sup>
                          <m:r>
                            <a:rPr lang="en-US" altLang="ja-JP" b="0" i="1" smtClean="0">
                              <a:latin typeface="Cambria Math" panose="02040503050406030204" pitchFamily="18" charset="0"/>
                              <a:ea typeface="Hiragino Mincho Pro W3" panose="02020300000000000000" pitchFamily="18" charset="-128"/>
                            </a:rPr>
                            <m:t>3</m:t>
                          </m:r>
                        </m:sup>
                      </m:sSubSup>
                    </m:oMath>
                  </m:oMathPara>
                </a14:m>
                <a:endParaRPr lang="en-US" altLang="ja-JP" dirty="0">
                  <a:latin typeface="Hiragino Mincho Pro W3" panose="02020300000000000000" pitchFamily="18" charset="-128"/>
                  <a:ea typeface="Hiragino Mincho Pro W3" panose="02020300000000000000" pitchFamily="18" charset="-128"/>
                </a:endParaRPr>
              </a:p>
              <a:p>
                <a:pPr marL="0" indent="0">
                  <a:buNone/>
                </a:pPr>
                <a:r>
                  <a:rPr lang="en-US" altLang="ja-JP" dirty="0">
                    <a:latin typeface="Hiragino Mincho Pro W3" panose="02020300000000000000" pitchFamily="18" charset="-128"/>
                    <a:ea typeface="Hiragino Mincho Pro W3" panose="02020300000000000000" pitchFamily="18" charset="-128"/>
                  </a:rPr>
                  <a:t>(</a:t>
                </a:r>
                <a:r>
                  <a:rPr lang="en-US" altLang="ja-JP" dirty="0" err="1">
                    <a:latin typeface="Hiragino Mincho Pro W3" panose="02020300000000000000" pitchFamily="18" charset="-128"/>
                    <a:ea typeface="Hiragino Mincho Pro W3" panose="02020300000000000000" pitchFamily="18" charset="-128"/>
                  </a:rPr>
                  <a:t>cf</a:t>
                </a:r>
                <a:r>
                  <a:rPr lang="en-US" altLang="ja-JP" dirty="0">
                    <a:latin typeface="Hiragino Mincho Pro W3" panose="02020300000000000000" pitchFamily="18" charset="-128"/>
                    <a:ea typeface="Hiragino Mincho Pro W3" panose="02020300000000000000" pitchFamily="18" charset="-128"/>
                  </a:rPr>
                  <a:t>: critical density : </a:t>
                </a:r>
                <a14:m>
                  <m:oMath xmlns:m="http://schemas.openxmlformats.org/officeDocument/2006/math">
                    <m:sSub>
                      <m:sSubPr>
                        <m:ctrlPr>
                          <a:rPr lang="en-US" altLang="ja-JP" i="1" smtClean="0">
                            <a:latin typeface="Cambria Math" panose="02040503050406030204" pitchFamily="18" charset="0"/>
                            <a:ea typeface="Hiragino Mincho Pro W3" panose="02020300000000000000" pitchFamily="18" charset="-128"/>
                          </a:rPr>
                        </m:ctrlPr>
                      </m:sSubPr>
                      <m:e>
                        <m:r>
                          <a:rPr lang="en-US" altLang="ja-JP" i="1" smtClean="0">
                            <a:latin typeface="Cambria Math" panose="02040503050406030204" pitchFamily="18" charset="0"/>
                            <a:ea typeface="Cambria Math" panose="02040503050406030204" pitchFamily="18" charset="0"/>
                          </a:rPr>
                          <m:t>𝜌</m:t>
                        </m:r>
                      </m:e>
                      <m:sub>
                        <m:r>
                          <a:rPr lang="en-US" altLang="ja-JP" b="0" i="1" smtClean="0">
                            <a:latin typeface="Cambria Math" panose="02040503050406030204" pitchFamily="18" charset="0"/>
                            <a:ea typeface="Hiragino Mincho Pro W3" panose="02020300000000000000" pitchFamily="18" charset="-128"/>
                          </a:rPr>
                          <m:t>𝑐</m:t>
                        </m:r>
                      </m:sub>
                    </m:sSub>
                    <m:r>
                      <a:rPr lang="en-US" altLang="ja-JP" b="0" i="1" smtClean="0">
                        <a:latin typeface="Cambria Math" panose="02040503050406030204" pitchFamily="18" charset="0"/>
                        <a:ea typeface="Hiragino Mincho Pro W3" panose="02020300000000000000" pitchFamily="18" charset="-128"/>
                      </a:rPr>
                      <m:t>=</m:t>
                    </m:r>
                    <m:f>
                      <m:fPr>
                        <m:ctrlPr>
                          <a:rPr lang="en-US" altLang="ja-JP" b="0" i="1" smtClean="0">
                            <a:latin typeface="Cambria Math" panose="02040503050406030204" pitchFamily="18" charset="0"/>
                            <a:ea typeface="Hiragino Mincho Pro W3" panose="02020300000000000000" pitchFamily="18" charset="-128"/>
                          </a:rPr>
                        </m:ctrlPr>
                      </m:fPr>
                      <m:num>
                        <m:r>
                          <a:rPr lang="en-US" altLang="ja-JP" b="0" i="1" smtClean="0">
                            <a:latin typeface="Cambria Math" panose="02040503050406030204" pitchFamily="18" charset="0"/>
                            <a:ea typeface="Hiragino Mincho Pro W3" panose="02020300000000000000" pitchFamily="18" charset="-128"/>
                          </a:rPr>
                          <m:t>3</m:t>
                        </m:r>
                        <m:sSub>
                          <m:sSubPr>
                            <m:ctrlPr>
                              <a:rPr lang="en-US" altLang="ja-JP" b="0" i="1" smtClean="0">
                                <a:latin typeface="Cambria Math" panose="02040503050406030204" pitchFamily="18" charset="0"/>
                                <a:ea typeface="Hiragino Mincho Pro W3" panose="02020300000000000000" pitchFamily="18" charset="-128"/>
                              </a:rPr>
                            </m:ctrlPr>
                          </m:sSubPr>
                          <m:e>
                            <m:r>
                              <a:rPr lang="en-US" altLang="ja-JP" b="0" i="1" smtClean="0">
                                <a:latin typeface="Cambria Math" panose="02040503050406030204" pitchFamily="18" charset="0"/>
                                <a:ea typeface="Hiragino Mincho Pro W3" panose="02020300000000000000" pitchFamily="18" charset="-128"/>
                              </a:rPr>
                              <m:t>𝐻</m:t>
                            </m:r>
                          </m:e>
                          <m:sub>
                            <m:r>
                              <a:rPr lang="en-US" altLang="ja-JP" b="0" i="1" smtClean="0">
                                <a:latin typeface="Cambria Math" panose="02040503050406030204" pitchFamily="18" charset="0"/>
                                <a:ea typeface="Hiragino Mincho Pro W3" panose="02020300000000000000" pitchFamily="18" charset="-128"/>
                              </a:rPr>
                              <m:t>0</m:t>
                            </m:r>
                          </m:sub>
                        </m:sSub>
                      </m:num>
                      <m:den>
                        <m:r>
                          <a:rPr lang="en-US" altLang="ja-JP" b="0" i="1" smtClean="0">
                            <a:latin typeface="Cambria Math" panose="02040503050406030204" pitchFamily="18" charset="0"/>
                            <a:ea typeface="Hiragino Mincho Pro W3" panose="02020300000000000000" pitchFamily="18" charset="-128"/>
                          </a:rPr>
                          <m:t>8</m:t>
                        </m:r>
                        <m:r>
                          <a:rPr lang="en-US" altLang="ja-JP" b="0" i="1" smtClean="0">
                            <a:latin typeface="Cambria Math" panose="02040503050406030204" pitchFamily="18" charset="0"/>
                            <a:ea typeface="Cambria Math" panose="02040503050406030204" pitchFamily="18" charset="0"/>
                          </a:rPr>
                          <m:t>𝜋</m:t>
                        </m:r>
                        <m:r>
                          <a:rPr lang="en-US" altLang="ja-JP" b="0" i="1" smtClean="0">
                            <a:latin typeface="Cambria Math" panose="02040503050406030204" pitchFamily="18" charset="0"/>
                            <a:ea typeface="Cambria Math" panose="02040503050406030204" pitchFamily="18" charset="0"/>
                          </a:rPr>
                          <m:t>𝐺</m:t>
                        </m:r>
                      </m:den>
                    </m:f>
                    <m:r>
                      <a:rPr lang="en-US" altLang="ja-JP" b="0" i="1" smtClean="0">
                        <a:latin typeface="Cambria Math" panose="02040503050406030204" pitchFamily="18" charset="0"/>
                        <a:ea typeface="Hiragino Mincho Pro W3" panose="02020300000000000000" pitchFamily="18" charset="-128"/>
                      </a:rPr>
                      <m:t>(</m:t>
                    </m:r>
                    <m:sSub>
                      <m:sSubPr>
                        <m:ctrlPr>
                          <a:rPr lang="en-US" altLang="ja-JP" b="0" i="1" smtClean="0">
                            <a:latin typeface="Cambria Math" panose="02040503050406030204" pitchFamily="18" charset="0"/>
                            <a:ea typeface="Hiragino Mincho Pro W3" panose="02020300000000000000" pitchFamily="18" charset="-128"/>
                          </a:rPr>
                        </m:ctrlPr>
                      </m:sSubPr>
                      <m:e>
                        <m:r>
                          <m:rPr>
                            <m:sty m:val="p"/>
                          </m:rPr>
                          <a:rPr lang="el-GR" altLang="ja-JP" b="0" i="1" smtClean="0">
                            <a:latin typeface="Cambria Math" panose="02040503050406030204" pitchFamily="18" charset="0"/>
                            <a:ea typeface="Cambria Math" panose="02040503050406030204" pitchFamily="18" charset="0"/>
                          </a:rPr>
                          <m:t>Ω</m:t>
                        </m:r>
                      </m:e>
                      <m:sub>
                        <m:r>
                          <a:rPr lang="en-US" altLang="ja-JP" b="0" i="1" smtClean="0">
                            <a:latin typeface="Cambria Math" panose="02040503050406030204" pitchFamily="18" charset="0"/>
                            <a:ea typeface="Hiragino Mincho Pro W3" panose="02020300000000000000" pitchFamily="18" charset="-128"/>
                          </a:rPr>
                          <m:t>𝑚</m:t>
                        </m:r>
                      </m:sub>
                    </m:sSub>
                    <m:d>
                      <m:dPr>
                        <m:ctrlPr>
                          <a:rPr lang="en-US" altLang="ja-JP" b="0" i="1" smtClean="0">
                            <a:latin typeface="Cambria Math" panose="02040503050406030204" pitchFamily="18" charset="0"/>
                            <a:ea typeface="Hiragino Mincho Pro W3" panose="02020300000000000000" pitchFamily="18" charset="-128"/>
                          </a:rPr>
                        </m:ctrlPr>
                      </m:dPr>
                      <m:e>
                        <m:r>
                          <a:rPr lang="en-US" altLang="ja-JP" b="0" i="1" smtClean="0">
                            <a:latin typeface="Cambria Math" panose="02040503050406030204" pitchFamily="18" charset="0"/>
                            <a:ea typeface="Hiragino Mincho Pro W3" panose="02020300000000000000" pitchFamily="18" charset="-128"/>
                          </a:rPr>
                          <m:t>1+</m:t>
                        </m:r>
                        <m:r>
                          <a:rPr lang="en-US" altLang="ja-JP" b="0" i="1" smtClean="0">
                            <a:latin typeface="Cambria Math" panose="02040503050406030204" pitchFamily="18" charset="0"/>
                            <a:ea typeface="Hiragino Mincho Pro W3" panose="02020300000000000000" pitchFamily="18" charset="-128"/>
                          </a:rPr>
                          <m:t>𝑧</m:t>
                        </m:r>
                      </m:e>
                    </m:d>
                    <m:r>
                      <a:rPr lang="en-US" altLang="ja-JP" b="0" i="1" smtClean="0">
                        <a:latin typeface="Cambria Math" panose="02040503050406030204" pitchFamily="18" charset="0"/>
                        <a:ea typeface="Hiragino Mincho Pro W3" panose="02020300000000000000" pitchFamily="18" charset="-128"/>
                      </a:rPr>
                      <m:t>+</m:t>
                    </m:r>
                    <m:sSub>
                      <m:sSubPr>
                        <m:ctrlPr>
                          <a:rPr lang="en-US" altLang="ja-JP" b="0" i="1" smtClean="0">
                            <a:latin typeface="Cambria Math" panose="02040503050406030204" pitchFamily="18" charset="0"/>
                            <a:ea typeface="Hiragino Mincho Pro W3" panose="02020300000000000000" pitchFamily="18" charset="-128"/>
                          </a:rPr>
                        </m:ctrlPr>
                      </m:sSubPr>
                      <m:e>
                        <m:r>
                          <m:rPr>
                            <m:sty m:val="p"/>
                          </m:rPr>
                          <a:rPr lang="el-GR" altLang="ja-JP" b="0" i="1" smtClean="0">
                            <a:latin typeface="Cambria Math" panose="02040503050406030204" pitchFamily="18" charset="0"/>
                            <a:ea typeface="Cambria Math" panose="02040503050406030204" pitchFamily="18" charset="0"/>
                          </a:rPr>
                          <m:t>Ω</m:t>
                        </m:r>
                      </m:e>
                      <m:sub>
                        <m:r>
                          <m:rPr>
                            <m:sty m:val="p"/>
                          </m:rPr>
                          <a:rPr lang="el-GR" altLang="ja-JP" b="0" i="1" smtClean="0">
                            <a:latin typeface="Cambria Math" panose="02040503050406030204" pitchFamily="18" charset="0"/>
                            <a:ea typeface="Cambria Math" panose="02040503050406030204" pitchFamily="18" charset="0"/>
                          </a:rPr>
                          <m:t>Λ</m:t>
                        </m:r>
                      </m:sub>
                    </m:sSub>
                    <m:r>
                      <a:rPr lang="en-US" altLang="ja-JP" b="0" i="1" smtClean="0">
                        <a:latin typeface="Cambria Math" panose="02040503050406030204" pitchFamily="18" charset="0"/>
                        <a:ea typeface="Hiragino Mincho Pro W3" panose="02020300000000000000" pitchFamily="18" charset="-128"/>
                      </a:rPr>
                      <m:t>)</m:t>
                    </m:r>
                  </m:oMath>
                </a14:m>
                <a:r>
                  <a:rPr lang="en-US" altLang="ja-JP" dirty="0">
                    <a:latin typeface="Hiragino Mincho Pro W3" panose="02020300000000000000" pitchFamily="18" charset="-128"/>
                    <a:ea typeface="Hiragino Mincho Pro W3" panose="02020300000000000000" pitchFamily="18" charset="-128"/>
                  </a:rPr>
                  <a:t> </a:t>
                </a:r>
                <a:r>
                  <a:rPr lang="en-US" altLang="ja-JP" dirty="0">
                    <a:latin typeface="Hiragino Mincho Pro W3" panose="02020300000000000000" pitchFamily="18" charset="-128"/>
                    <a:ea typeface="Hiragino Mincho Pro W3" panose="02020300000000000000" pitchFamily="18" charset="-128"/>
                    <a:sym typeface="Wingdings" pitchFamily="2" charset="2"/>
                  </a:rPr>
                  <a:t>)</a:t>
                </a:r>
                <a:endParaRPr lang="en-US" altLang="ja-JP" dirty="0">
                  <a:latin typeface="Hiragino Mincho Pro W3" panose="02020300000000000000" pitchFamily="18" charset="-128"/>
                  <a:ea typeface="Hiragino Mincho Pro W3" panose="02020300000000000000" pitchFamily="18" charset="-128"/>
                </a:endParaRPr>
              </a:p>
              <a:p>
                <a:pPr>
                  <a:buFont typeface="Wingdings" pitchFamily="2" charset="2"/>
                  <a:buChar char="u"/>
                </a:pPr>
                <a:r>
                  <a:rPr kumimoji="1" lang="en-US" altLang="ja-JP" sz="2000" dirty="0">
                    <a:latin typeface="Hiragino Mincho Pro W3" panose="02020300000000000000" pitchFamily="18" charset="-128"/>
                    <a:ea typeface="Hiragino Mincho Pro W3" panose="02020300000000000000" pitchFamily="18" charset="-128"/>
                  </a:rPr>
                  <a:t>Total Mass</a:t>
                </a:r>
                <a:r>
                  <a:rPr kumimoji="1" lang="ja-JP" altLang="en-US" sz="2000">
                    <a:latin typeface="Hiragino Mincho Pro W3" panose="02020300000000000000" pitchFamily="18" charset="-128"/>
                    <a:ea typeface="Hiragino Mincho Pro W3" panose="02020300000000000000" pitchFamily="18" charset="-128"/>
                  </a:rPr>
                  <a:t>　</a:t>
                </a:r>
                <a:endParaRPr kumimoji="1" lang="en-US" altLang="ja-JP" sz="2000" dirty="0">
                  <a:latin typeface="Hiragino Mincho Pro W3" panose="02020300000000000000" pitchFamily="18" charset="-128"/>
                  <a:ea typeface="Hiragino Mincho Pro W3" panose="02020300000000000000" pitchFamily="18" charset="-128"/>
                </a:endParaRPr>
              </a:p>
              <a:p>
                <a:pPr marL="0" indent="0">
                  <a:buNone/>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𝑀</m:t>
                      </m:r>
                      <m:r>
                        <a:rPr kumimoji="1" lang="en-US" altLang="ja-JP" sz="2000" b="0" i="1" smtClean="0">
                          <a:latin typeface="Cambria Math" panose="02040503050406030204" pitchFamily="18" charset="0"/>
                        </a:rPr>
                        <m:t>~</m:t>
                      </m:r>
                      <m:sSup>
                        <m:sSupPr>
                          <m:ctrlPr>
                            <a:rPr kumimoji="1" lang="en-US" altLang="ja-JP" sz="2000" b="0" i="1" smtClean="0">
                              <a:latin typeface="Cambria Math" panose="02040503050406030204" pitchFamily="18" charset="0"/>
                            </a:rPr>
                          </m:ctrlPr>
                        </m:sSupPr>
                        <m:e>
                          <m:r>
                            <a:rPr kumimoji="1" lang="en-US" altLang="ja-JP" sz="2000" b="0" i="1" smtClean="0">
                              <a:latin typeface="Cambria Math" panose="02040503050406030204" pitchFamily="18" charset="0"/>
                            </a:rPr>
                            <m:t>10</m:t>
                          </m:r>
                        </m:e>
                        <m:sup>
                          <m:r>
                            <a:rPr kumimoji="1" lang="en-US" altLang="ja-JP" sz="2000" b="0" i="1" smtClean="0">
                              <a:latin typeface="Cambria Math" panose="02040503050406030204" pitchFamily="18" charset="0"/>
                            </a:rPr>
                            <m:t>14~15</m:t>
                          </m:r>
                        </m:sup>
                      </m:sSup>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𝑀</m:t>
                          </m:r>
                        </m:e>
                        <m:sub>
                          <m:r>
                            <a:rPr kumimoji="1" lang="en-US" altLang="ja-JP" sz="2000" b="0" i="1" smtClean="0">
                              <a:latin typeface="Cambria Math" panose="02040503050406030204" pitchFamily="18" charset="0"/>
                              <a:ea typeface="Cambria Math" panose="02040503050406030204" pitchFamily="18" charset="0"/>
                            </a:rPr>
                            <m:t>⨀</m:t>
                          </m:r>
                        </m:sub>
                      </m:sSub>
                    </m:oMath>
                  </m:oMathPara>
                </a14:m>
                <a:endParaRPr kumimoji="1" lang="en-US" altLang="ja-JP" sz="2000" dirty="0">
                  <a:latin typeface="Hiragino Mincho Pro W3" panose="02020300000000000000" pitchFamily="18" charset="-128"/>
                  <a:ea typeface="Hiragino Mincho Pro W3" panose="02020300000000000000" pitchFamily="18" charset="-128"/>
                </a:endParaRPr>
              </a:p>
              <a:p>
                <a:pPr>
                  <a:buFont typeface="Wingdings" pitchFamily="2" charset="2"/>
                  <a:buChar char="u"/>
                </a:pPr>
                <a:r>
                  <a:rPr lang="en-US" altLang="ja-JP" sz="2000" dirty="0">
                    <a:latin typeface="Hiragino Mincho Pro W3" panose="02020300000000000000" pitchFamily="18" charset="-128"/>
                    <a:ea typeface="Hiragino Mincho Pro W3" panose="02020300000000000000" pitchFamily="18" charset="-128"/>
                  </a:rPr>
                  <a:t>Timescale </a:t>
                </a:r>
              </a:p>
              <a:p>
                <a:r>
                  <a:rPr lang="en-US" altLang="ja-JP" sz="2000" dirty="0">
                    <a:latin typeface="Hiragino Mincho Pro W3" panose="02020300000000000000" pitchFamily="18" charset="-128"/>
                    <a:ea typeface="Hiragino Mincho Pro W3" panose="02020300000000000000" pitchFamily="18" charset="-128"/>
                  </a:rPr>
                  <a:t>Dynamical</a:t>
                </a:r>
              </a:p>
              <a:p>
                <a:pPr marL="0" indent="0">
                  <a:buNone/>
                </a:pPr>
                <a14:m>
                  <m:oMathPara xmlns:m="http://schemas.openxmlformats.org/officeDocument/2006/math">
                    <m:oMathParaPr>
                      <m:jc m:val="centerGroup"/>
                    </m:oMathParaPr>
                    <m:oMath xmlns:m="http://schemas.openxmlformats.org/officeDocument/2006/math">
                      <m:sSub>
                        <m:sSubPr>
                          <m:ctrlPr>
                            <a:rPr lang="en-US" altLang="ja-JP" sz="2000" i="1" smtClean="0">
                              <a:latin typeface="Cambria Math" panose="02040503050406030204" pitchFamily="18" charset="0"/>
                            </a:rPr>
                          </m:ctrlPr>
                        </m:sSubPr>
                        <m:e>
                          <m:r>
                            <a:rPr lang="en-US" altLang="ja-JP" sz="2000" b="0" i="1" smtClean="0">
                              <a:latin typeface="Cambria Math" panose="02040503050406030204" pitchFamily="18" charset="0"/>
                            </a:rPr>
                            <m:t>𝑡</m:t>
                          </m:r>
                        </m:e>
                        <m:sub>
                          <m:r>
                            <a:rPr lang="en-US" altLang="ja-JP" sz="2000" b="0" i="1" smtClean="0">
                              <a:latin typeface="Cambria Math" panose="02040503050406030204" pitchFamily="18" charset="0"/>
                            </a:rPr>
                            <m:t>𝑑𝑦𝑛</m:t>
                          </m:r>
                        </m:sub>
                      </m:sSub>
                      <m:r>
                        <a:rPr lang="en-US" altLang="ja-JP" sz="2000" b="0" i="1" smtClean="0">
                          <a:latin typeface="Cambria Math" panose="02040503050406030204" pitchFamily="18" charset="0"/>
                        </a:rPr>
                        <m:t>=</m:t>
                      </m:r>
                      <m:rad>
                        <m:radPr>
                          <m:degHide m:val="on"/>
                          <m:ctrlPr>
                            <a:rPr lang="en-US" altLang="ja-JP" sz="2000" b="0" i="1" smtClean="0">
                              <a:latin typeface="Cambria Math" panose="02040503050406030204" pitchFamily="18" charset="0"/>
                            </a:rPr>
                          </m:ctrlPr>
                        </m:radPr>
                        <m:deg/>
                        <m:e>
                          <m:f>
                            <m:fPr>
                              <m:ctrlPr>
                                <a:rPr lang="en-US" altLang="ja-JP" sz="2000" b="0" i="1" smtClean="0">
                                  <a:latin typeface="Cambria Math" panose="02040503050406030204" pitchFamily="18" charset="0"/>
                                </a:rPr>
                              </m:ctrlPr>
                            </m:fPr>
                            <m:num>
                              <m:sSup>
                                <m:sSupPr>
                                  <m:ctrlPr>
                                    <a:rPr lang="en-US" altLang="ja-JP" sz="2000" b="0" i="1" smtClean="0">
                                      <a:latin typeface="Cambria Math" panose="02040503050406030204" pitchFamily="18" charset="0"/>
                                    </a:rPr>
                                  </m:ctrlPr>
                                </m:sSupPr>
                                <m:e>
                                  <m:r>
                                    <a:rPr lang="en-US" altLang="ja-JP" sz="2000" b="0" i="1" smtClean="0">
                                      <a:latin typeface="Cambria Math" panose="02040503050406030204" pitchFamily="18" charset="0"/>
                                    </a:rPr>
                                    <m:t>𝑅</m:t>
                                  </m:r>
                                </m:e>
                                <m:sup>
                                  <m:r>
                                    <a:rPr lang="en-US" altLang="ja-JP" sz="2000" b="0" i="1" smtClean="0">
                                      <a:latin typeface="Cambria Math" panose="02040503050406030204" pitchFamily="18" charset="0"/>
                                    </a:rPr>
                                    <m:t>3</m:t>
                                  </m:r>
                                </m:sup>
                              </m:sSup>
                            </m:num>
                            <m:den>
                              <m:r>
                                <a:rPr lang="en-US" altLang="ja-JP" sz="2000" b="0" i="1" smtClean="0">
                                  <a:latin typeface="Cambria Math" panose="02040503050406030204" pitchFamily="18" charset="0"/>
                                </a:rPr>
                                <m:t>𝐺𝑀</m:t>
                              </m:r>
                            </m:den>
                          </m:f>
                        </m:e>
                      </m:rad>
                      <m:r>
                        <a:rPr lang="en-US" altLang="ja-JP" sz="2000" b="0" i="1" smtClean="0">
                          <a:latin typeface="Cambria Math" panose="02040503050406030204" pitchFamily="18" charset="0"/>
                        </a:rPr>
                        <m:t>~ 4 </m:t>
                      </m:r>
                      <m:r>
                        <m:rPr>
                          <m:sty m:val="p"/>
                        </m:rPr>
                        <a:rPr lang="en-US" altLang="ja-JP" sz="2000" b="0" i="0" smtClean="0">
                          <a:latin typeface="Cambria Math" panose="02040503050406030204" pitchFamily="18" charset="0"/>
                        </a:rPr>
                        <m:t>Gyr</m:t>
                      </m:r>
                      <m:r>
                        <a:rPr lang="en-US" altLang="ja-JP" sz="2000" b="0" i="0" smtClean="0">
                          <a:latin typeface="Cambria Math" panose="02040503050406030204" pitchFamily="18" charset="0"/>
                        </a:rPr>
                        <m:t> (&lt;</m:t>
                      </m:r>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𝑡</m:t>
                          </m:r>
                        </m:e>
                        <m:sub>
                          <m:r>
                            <a:rPr lang="en-US" altLang="ja-JP" sz="2000" b="0" i="1" smtClean="0">
                              <a:latin typeface="Cambria Math" panose="02040503050406030204" pitchFamily="18" charset="0"/>
                            </a:rPr>
                            <m:t>𝑐𝑜𝑠</m:t>
                          </m:r>
                        </m:sub>
                      </m:sSub>
                      <m:r>
                        <a:rPr lang="en-US" altLang="ja-JP" sz="2000" b="0" i="1" smtClean="0">
                          <a:latin typeface="Cambria Math" panose="02040503050406030204" pitchFamily="18" charset="0"/>
                        </a:rPr>
                        <m:t>~</m:t>
                      </m:r>
                      <m:r>
                        <a:rPr lang="en-US" altLang="ja-JP" sz="2000" b="0" i="0" smtClean="0">
                          <a:latin typeface="Cambria Math" panose="02040503050406030204" pitchFamily="18" charset="0"/>
                        </a:rPr>
                        <m:t>10 </m:t>
                      </m:r>
                      <m:r>
                        <m:rPr>
                          <m:sty m:val="p"/>
                        </m:rPr>
                        <a:rPr lang="en-US" altLang="ja-JP" sz="2000" b="0" i="0" smtClean="0">
                          <a:latin typeface="Cambria Math" panose="02040503050406030204" pitchFamily="18" charset="0"/>
                        </a:rPr>
                        <m:t>Gyr</m:t>
                      </m:r>
                      <m:r>
                        <a:rPr lang="en-US" altLang="ja-JP" sz="2000" b="0" i="0" smtClean="0">
                          <a:latin typeface="Cambria Math" panose="02040503050406030204" pitchFamily="18" charset="0"/>
                        </a:rPr>
                        <m:t>)</m:t>
                      </m:r>
                    </m:oMath>
                  </m:oMathPara>
                </a14:m>
                <a:endParaRPr lang="en-US" altLang="ja-JP" sz="2000" dirty="0">
                  <a:latin typeface="Hiragino Mincho Pro W3" panose="02020300000000000000" pitchFamily="18" charset="-128"/>
                  <a:ea typeface="Hiragino Mincho Pro W3" panose="02020300000000000000" pitchFamily="18" charset="-128"/>
                </a:endParaRPr>
              </a:p>
              <a:p>
                <a:pPr marL="0" indent="0">
                  <a:buNone/>
                </a:pPr>
                <a:r>
                  <a:rPr lang="ja-JP" altLang="en-US" sz="2000">
                    <a:latin typeface="Hiragino Mincho Pro W3" panose="02020300000000000000" pitchFamily="18" charset="-128"/>
                    <a:ea typeface="Hiragino Mincho Pro W3" panose="02020300000000000000" pitchFamily="18" charset="-128"/>
                  </a:rPr>
                  <a:t>宇宙年齢より</a:t>
                </a:r>
                <a:r>
                  <a:rPr lang="en-US" altLang="ja-JP" sz="2000" dirty="0">
                    <a:latin typeface="Hiragino Mincho Pro W3" panose="02020300000000000000" pitchFamily="18" charset="-128"/>
                    <a:ea typeface="Hiragino Mincho Pro W3" panose="02020300000000000000" pitchFamily="18" charset="-128"/>
                  </a:rPr>
                  <a:t>(</a:t>
                </a:r>
                <a:r>
                  <a:rPr lang="ja-JP" altLang="en-US" sz="2000">
                    <a:latin typeface="Hiragino Mincho Pro W3" panose="02020300000000000000" pitchFamily="18" charset="-128"/>
                    <a:ea typeface="Hiragino Mincho Pro W3" panose="02020300000000000000" pitchFamily="18" charset="-128"/>
                  </a:rPr>
                  <a:t>ちょっと</a:t>
                </a:r>
                <a:r>
                  <a:rPr lang="en-US" altLang="ja-JP" sz="2000" dirty="0">
                    <a:latin typeface="Hiragino Mincho Pro W3" panose="02020300000000000000" pitchFamily="18" charset="-128"/>
                    <a:ea typeface="Hiragino Mincho Pro W3" panose="02020300000000000000" pitchFamily="18" charset="-128"/>
                  </a:rPr>
                  <a:t>)</a:t>
                </a:r>
                <a:r>
                  <a:rPr lang="ja-JP" altLang="en-US" sz="2000">
                    <a:latin typeface="Hiragino Mincho Pro W3" panose="02020300000000000000" pitchFamily="18" charset="-128"/>
                    <a:ea typeface="Hiragino Mincho Pro W3" panose="02020300000000000000" pitchFamily="18" charset="-128"/>
                  </a:rPr>
                  <a:t>短い　</a:t>
                </a:r>
                <a:endParaRPr lang="en-US" altLang="ja-JP" sz="2000" dirty="0">
                  <a:latin typeface="Hiragino Mincho Pro W3" panose="02020300000000000000" pitchFamily="18" charset="-128"/>
                  <a:ea typeface="Hiragino Mincho Pro W3" panose="02020300000000000000" pitchFamily="18" charset="-128"/>
                </a:endParaRPr>
              </a:p>
              <a:p>
                <a:pPr marL="0" indent="0">
                  <a:buNone/>
                </a:pPr>
                <a:r>
                  <a:rPr lang="en-US" altLang="ja-JP" sz="2000" dirty="0">
                    <a:latin typeface="Hiragino Mincho Pro W3" panose="02020300000000000000" pitchFamily="18" charset="-128"/>
                    <a:ea typeface="Hiragino Mincho Pro W3" panose="02020300000000000000" pitchFamily="18" charset="-128"/>
                  </a:rPr>
                  <a:t>   </a:t>
                </a:r>
                <a:r>
                  <a:rPr lang="ja-JP" altLang="en-US" sz="2000">
                    <a:latin typeface="Hiragino Mincho Pro W3" panose="02020300000000000000" pitchFamily="18" charset="-128"/>
                    <a:ea typeface="Hiragino Mincho Pro W3" panose="02020300000000000000" pitchFamily="18" charset="-128"/>
                  </a:rPr>
                  <a:t>→　系は動的に平衡状態にある</a:t>
                </a:r>
                <a:endParaRPr lang="en-US" altLang="ja-JP" sz="2000" dirty="0">
                  <a:latin typeface="Hiragino Mincho Pro W3" panose="02020300000000000000" pitchFamily="18" charset="-128"/>
                  <a:ea typeface="Hiragino Mincho Pro W3" panose="02020300000000000000" pitchFamily="18" charset="-128"/>
                </a:endParaRPr>
              </a:p>
              <a:p>
                <a:endParaRPr lang="en-US" altLang="ja-JP" dirty="0"/>
              </a:p>
              <a:p>
                <a:endParaRPr lang="en-US" altLang="ja-JP" dirty="0"/>
              </a:p>
              <a:p>
                <a:endParaRPr lang="en-US" altLang="ja-JP" dirty="0"/>
              </a:p>
              <a:p>
                <a:endParaRPr kumimoji="1" lang="ja-JP" altLang="en-US"/>
              </a:p>
            </p:txBody>
          </p:sp>
        </mc:Choice>
        <mc:Fallback xmlns="">
          <p:sp>
            <p:nvSpPr>
              <p:cNvPr id="3" name="コンテンツ プレースホルダー 2">
                <a:extLst>
                  <a:ext uri="{FF2B5EF4-FFF2-40B4-BE49-F238E27FC236}">
                    <a16:creationId xmlns:a16="http://schemas.microsoft.com/office/drawing/2014/main" id="{EA5EE451-40D3-E74B-A413-889911CE84EB}"/>
                  </a:ext>
                </a:extLst>
              </p:cNvPr>
              <p:cNvSpPr>
                <a:spLocks noGrp="1" noRot="1" noChangeAspect="1" noMove="1" noResize="1" noEditPoints="1" noAdjustHandles="1" noChangeArrowheads="1" noChangeShapeType="1" noTextEdit="1"/>
              </p:cNvSpPr>
              <p:nvPr>
                <p:ph idx="1"/>
              </p:nvPr>
            </p:nvSpPr>
            <p:spPr>
              <a:xfrm>
                <a:off x="914400" y="1140633"/>
                <a:ext cx="5723907" cy="5717367"/>
              </a:xfrm>
              <a:blipFill>
                <a:blip r:embed="rId2"/>
                <a:stretch>
                  <a:fillRect l="-1109" t="-44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xmlns="" id="{BEE9A1D2-8467-2C4C-9B1C-D17722EAA5ED}"/>
                  </a:ext>
                </a:extLst>
              </p:cNvPr>
              <p:cNvSpPr txBox="1"/>
              <p:nvPr/>
            </p:nvSpPr>
            <p:spPr>
              <a:xfrm>
                <a:off x="6860185" y="1394661"/>
                <a:ext cx="4801638" cy="4068678"/>
              </a:xfrm>
              <a:prstGeom prst="rect">
                <a:avLst/>
              </a:prstGeom>
              <a:noFill/>
            </p:spPr>
            <p:txBody>
              <a:bodyPr wrap="square" rtlCol="0">
                <a:spAutoFit/>
              </a:bodyPr>
              <a:lstStyle/>
              <a:p>
                <a:pPr marL="285750" indent="-285750">
                  <a:buFont typeface="Wingdings" pitchFamily="2" charset="2"/>
                  <a:buChar char="u"/>
                </a:pPr>
                <a:r>
                  <a:rPr lang="en-US" altLang="ja-JP" sz="2000" dirty="0">
                    <a:latin typeface="Hiragino Mincho Pro W3" panose="02020300000000000000" pitchFamily="18" charset="-128"/>
                    <a:ea typeface="Hiragino Mincho Pro W3" panose="02020300000000000000" pitchFamily="18" charset="-128"/>
                  </a:rPr>
                  <a:t>ICM</a:t>
                </a:r>
              </a:p>
              <a:p>
                <a:pPr marL="285750" indent="-285750">
                  <a:buFont typeface="Arial" panose="020B0604020202020204" pitchFamily="34" charset="0"/>
                  <a:buChar char="•"/>
                </a:pPr>
                <a:r>
                  <a:rPr lang="en-US" altLang="ja-JP" sz="2000" dirty="0">
                    <a:latin typeface="Hiragino Mincho Pro W3" panose="02020300000000000000" pitchFamily="18" charset="-128"/>
                    <a:ea typeface="Hiragino Mincho Pro W3" panose="02020300000000000000" pitchFamily="18" charset="-128"/>
                  </a:rPr>
                  <a:t>temperature </a:t>
                </a:r>
                <a:endParaRPr lang="en-US" altLang="ja-JP" sz="2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ja-JP" sz="2000" b="0" i="1" smtClean="0">
                          <a:latin typeface="Cambria Math" panose="02040503050406030204" pitchFamily="18" charset="0"/>
                        </a:rPr>
                        <m:t>𝑇</m:t>
                      </m:r>
                      <m:r>
                        <a:rPr lang="en-US" altLang="ja-JP" sz="2000" b="0" i="1" smtClean="0">
                          <a:latin typeface="Cambria Math" panose="02040503050406030204" pitchFamily="18" charset="0"/>
                        </a:rPr>
                        <m:t>~</m:t>
                      </m:r>
                      <m:sSup>
                        <m:sSupPr>
                          <m:ctrlPr>
                            <a:rPr lang="en-US" altLang="ja-JP" sz="2000" b="0" i="1" smtClean="0">
                              <a:latin typeface="Cambria Math" panose="02040503050406030204" pitchFamily="18" charset="0"/>
                            </a:rPr>
                          </m:ctrlPr>
                        </m:sSupPr>
                        <m:e>
                          <m:r>
                            <a:rPr lang="en-US" altLang="ja-JP" sz="2000" b="0" i="1" smtClean="0">
                              <a:latin typeface="Cambria Math" panose="02040503050406030204" pitchFamily="18" charset="0"/>
                            </a:rPr>
                            <m:t>10</m:t>
                          </m:r>
                        </m:e>
                        <m:sup>
                          <m:r>
                            <a:rPr lang="en-US" altLang="ja-JP" sz="2000" b="0" i="1" smtClean="0">
                              <a:latin typeface="Cambria Math" panose="02040503050406030204" pitchFamily="18" charset="0"/>
                            </a:rPr>
                            <m:t>8</m:t>
                          </m:r>
                        </m:sup>
                      </m:sSup>
                      <m:r>
                        <a:rPr lang="en-US" altLang="ja-JP" sz="2000" b="0" i="1" smtClean="0">
                          <a:latin typeface="Cambria Math" panose="02040503050406030204" pitchFamily="18" charset="0"/>
                        </a:rPr>
                        <m:t> </m:t>
                      </m:r>
                      <m:r>
                        <m:rPr>
                          <m:sty m:val="p"/>
                        </m:rPr>
                        <a:rPr lang="en-US" altLang="ja-JP" sz="2000" b="0" i="0" smtClean="0">
                          <a:latin typeface="Cambria Math" panose="02040503050406030204" pitchFamily="18" charset="0"/>
                        </a:rPr>
                        <m:t>K</m:t>
                      </m:r>
                      <m:r>
                        <a:rPr lang="en-US" altLang="ja-JP" sz="2000" b="0" i="1" smtClean="0">
                          <a:latin typeface="Cambria Math" panose="02040503050406030204" pitchFamily="18" charset="0"/>
                        </a:rPr>
                        <m:t>~ 1 </m:t>
                      </m:r>
                      <m:r>
                        <m:rPr>
                          <m:sty m:val="p"/>
                        </m:rPr>
                        <a:rPr lang="en-US" altLang="ja-JP" sz="2000" b="0" i="0" smtClean="0">
                          <a:latin typeface="Cambria Math" panose="02040503050406030204" pitchFamily="18" charset="0"/>
                        </a:rPr>
                        <m:t>keV</m:t>
                      </m:r>
                    </m:oMath>
                  </m:oMathPara>
                </a14:m>
                <a:endParaRPr lang="en-US" altLang="ja-JP" sz="2000" dirty="0">
                  <a:latin typeface="Hiragino Mincho Pro W3" panose="02020300000000000000" pitchFamily="18" charset="-128"/>
                  <a:ea typeface="Hiragino Mincho Pro W3" panose="02020300000000000000" pitchFamily="18" charset="-128"/>
                </a:endParaRPr>
              </a:p>
              <a:p>
                <a:pPr marL="285750" indent="-285750">
                  <a:buFont typeface="Arial" panose="020B0604020202020204" pitchFamily="34" charset="0"/>
                  <a:buChar char="•"/>
                </a:pPr>
                <a:r>
                  <a:rPr lang="en-US" altLang="ja-JP" sz="2000" dirty="0">
                    <a:latin typeface="Hiragino Mincho Pro W3" panose="02020300000000000000" pitchFamily="18" charset="-128"/>
                    <a:ea typeface="Hiragino Mincho Pro W3" panose="02020300000000000000" pitchFamily="18" charset="-128"/>
                  </a:rPr>
                  <a:t>Magnetic field </a:t>
                </a:r>
                <a14:m>
                  <m:oMath xmlns:m="http://schemas.openxmlformats.org/officeDocument/2006/math">
                    <m:r>
                      <a:rPr lang="en-US" altLang="ja-JP" sz="2000" b="0" i="0" smtClean="0">
                        <a:latin typeface="Cambria Math" panose="02040503050406030204" pitchFamily="18" charset="0"/>
                      </a:rPr>
                      <m:t> </m:t>
                    </m:r>
                  </m:oMath>
                </a14:m>
                <a:endParaRPr lang="en-US" altLang="ja-JP" sz="2000"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ja-JP" sz="2000" b="0" i="1" smtClean="0">
                          <a:latin typeface="Cambria Math" panose="02040503050406030204" pitchFamily="18" charset="0"/>
                        </a:rPr>
                        <m:t>𝐵</m:t>
                      </m:r>
                      <m:r>
                        <a:rPr lang="en-US" altLang="ja-JP" sz="2000" b="0" i="1" smtClean="0">
                          <a:latin typeface="Cambria Math" panose="02040503050406030204" pitchFamily="18" charset="0"/>
                        </a:rPr>
                        <m:t>~1 </m:t>
                      </m:r>
                      <m:r>
                        <m:rPr>
                          <m:sty m:val="p"/>
                        </m:rPr>
                        <a:rPr lang="en-US" altLang="ja-JP" sz="2000" b="0" i="0" smtClean="0">
                          <a:latin typeface="Cambria Math" panose="02040503050406030204" pitchFamily="18" charset="0"/>
                          <a:ea typeface="Cambria Math" panose="02040503050406030204" pitchFamily="18" charset="0"/>
                        </a:rPr>
                        <m:t>μG</m:t>
                      </m:r>
                    </m:oMath>
                  </m:oMathPara>
                </a14:m>
                <a:endParaRPr lang="en-US" altLang="ja-JP" sz="2000" dirty="0">
                  <a:latin typeface="Hiragino Mincho Pro W3" panose="02020300000000000000" pitchFamily="18" charset="-128"/>
                  <a:ea typeface="Hiragino Mincho Pro W3" panose="02020300000000000000" pitchFamily="18" charset="-128"/>
                </a:endParaRPr>
              </a:p>
              <a:p>
                <a:pPr marL="342900" indent="-342900">
                  <a:buFont typeface="Arial" panose="020B0604020202020204" pitchFamily="34" charset="0"/>
                  <a:buChar char="•"/>
                </a:pPr>
                <a:r>
                  <a:rPr lang="en-US" altLang="ja-JP" sz="2000" dirty="0">
                    <a:latin typeface="Hiragino Mincho Pro W3" panose="02020300000000000000" pitchFamily="18" charset="-128"/>
                    <a:ea typeface="Hiragino Mincho Pro W3" panose="02020300000000000000" pitchFamily="18" charset="-128"/>
                  </a:rPr>
                  <a:t>Density</a:t>
                </a:r>
              </a:p>
              <a:p>
                <a:pPr/>
                <a14:m>
                  <m:oMathPara xmlns:m="http://schemas.openxmlformats.org/officeDocument/2006/math">
                    <m:oMathParaPr>
                      <m:jc m:val="centerGroup"/>
                    </m:oMathParaPr>
                    <m:oMath xmlns:m="http://schemas.openxmlformats.org/officeDocument/2006/math">
                      <m:sSub>
                        <m:sSubPr>
                          <m:ctrlPr>
                            <a:rPr lang="en-US" altLang="ja-JP" sz="2000" i="1" smtClean="0">
                              <a:latin typeface="Cambria Math" panose="02040503050406030204" pitchFamily="18" charset="0"/>
                              <a:ea typeface="Hiragino Mincho Pro W3" panose="02020300000000000000" pitchFamily="18" charset="-128"/>
                            </a:rPr>
                          </m:ctrlPr>
                        </m:sSubPr>
                        <m:e>
                          <m:r>
                            <a:rPr lang="en-US" altLang="ja-JP" sz="2000" b="0" i="1" smtClean="0">
                              <a:latin typeface="Cambria Math" panose="02040503050406030204" pitchFamily="18" charset="0"/>
                              <a:ea typeface="Hiragino Mincho Pro W3" panose="02020300000000000000" pitchFamily="18" charset="-128"/>
                            </a:rPr>
                            <m:t>𝑛</m:t>
                          </m:r>
                        </m:e>
                        <m:sub>
                          <m:r>
                            <a:rPr lang="en-US" altLang="ja-JP" sz="2000" b="0" i="1" smtClean="0">
                              <a:latin typeface="Cambria Math" panose="02040503050406030204" pitchFamily="18" charset="0"/>
                              <a:ea typeface="Hiragino Mincho Pro W3" panose="02020300000000000000" pitchFamily="18" charset="-128"/>
                            </a:rPr>
                            <m:t>𝐼𝐶𝑀</m:t>
                          </m:r>
                        </m:sub>
                      </m:sSub>
                      <m:r>
                        <a:rPr lang="en-US" altLang="ja-JP" sz="2000" b="0" i="1" smtClean="0">
                          <a:latin typeface="Cambria Math" panose="02040503050406030204" pitchFamily="18" charset="0"/>
                          <a:ea typeface="Hiragino Mincho Pro W3" panose="02020300000000000000" pitchFamily="18" charset="-128"/>
                        </a:rPr>
                        <m:t>~</m:t>
                      </m:r>
                      <m:sSup>
                        <m:sSupPr>
                          <m:ctrlPr>
                            <a:rPr lang="en-US" altLang="ja-JP" sz="2000" b="0" i="1" smtClean="0">
                              <a:latin typeface="Cambria Math" panose="02040503050406030204" pitchFamily="18" charset="0"/>
                              <a:ea typeface="Hiragino Mincho Pro W3" panose="02020300000000000000" pitchFamily="18" charset="-128"/>
                            </a:rPr>
                          </m:ctrlPr>
                        </m:sSupPr>
                        <m:e>
                          <m:r>
                            <a:rPr lang="en-US" altLang="ja-JP" sz="2000" b="0" i="1" smtClean="0">
                              <a:latin typeface="Cambria Math" panose="02040503050406030204" pitchFamily="18" charset="0"/>
                              <a:ea typeface="Hiragino Mincho Pro W3" panose="02020300000000000000" pitchFamily="18" charset="-128"/>
                            </a:rPr>
                            <m:t>10</m:t>
                          </m:r>
                        </m:e>
                        <m:sup>
                          <m:r>
                            <a:rPr lang="en-US" altLang="ja-JP" sz="2000" b="0" i="1" smtClean="0">
                              <a:latin typeface="Cambria Math" panose="02040503050406030204" pitchFamily="18" charset="0"/>
                              <a:ea typeface="Hiragino Mincho Pro W3" panose="02020300000000000000" pitchFamily="18" charset="-128"/>
                            </a:rPr>
                            <m:t>(−1)~(−4)</m:t>
                          </m:r>
                        </m:sup>
                      </m:sSup>
                      <m:r>
                        <a:rPr lang="en-US" altLang="ja-JP" sz="2000" b="0" i="1" smtClean="0">
                          <a:latin typeface="Cambria Math" panose="02040503050406030204" pitchFamily="18" charset="0"/>
                          <a:ea typeface="Hiragino Mincho Pro W3" panose="02020300000000000000" pitchFamily="18" charset="-128"/>
                        </a:rPr>
                        <m:t>  </m:t>
                      </m:r>
                      <m:sSup>
                        <m:sSupPr>
                          <m:ctrlPr>
                            <a:rPr lang="en-US" altLang="ja-JP" sz="2000" b="0" i="1" smtClean="0">
                              <a:latin typeface="Cambria Math" panose="02040503050406030204" pitchFamily="18" charset="0"/>
                              <a:ea typeface="Hiragino Mincho Pro W3" panose="02020300000000000000" pitchFamily="18" charset="-128"/>
                            </a:rPr>
                          </m:ctrlPr>
                        </m:sSupPr>
                        <m:e>
                          <m:r>
                            <a:rPr lang="en-US" altLang="ja-JP" sz="2000" b="0" i="1" smtClean="0">
                              <a:latin typeface="Cambria Math" panose="02040503050406030204" pitchFamily="18" charset="0"/>
                              <a:ea typeface="Hiragino Mincho Pro W3" panose="02020300000000000000" pitchFamily="18" charset="-128"/>
                            </a:rPr>
                            <m:t>𝑐𝑚</m:t>
                          </m:r>
                        </m:e>
                        <m:sup>
                          <m:r>
                            <a:rPr lang="en-US" altLang="ja-JP" sz="2000" b="0" i="1" smtClean="0">
                              <a:latin typeface="Cambria Math" panose="02040503050406030204" pitchFamily="18" charset="0"/>
                              <a:ea typeface="Hiragino Mincho Pro W3" panose="02020300000000000000" pitchFamily="18" charset="-128"/>
                            </a:rPr>
                            <m:t>−3</m:t>
                          </m:r>
                        </m:sup>
                      </m:sSup>
                    </m:oMath>
                  </m:oMathPara>
                </a14:m>
                <a:endParaRPr lang="en-US" altLang="ja-JP" sz="2000" dirty="0">
                  <a:latin typeface="Hiragino Mincho Pro W3" panose="02020300000000000000" pitchFamily="18" charset="-128"/>
                  <a:ea typeface="Hiragino Mincho Pro W3" panose="02020300000000000000" pitchFamily="18" charset="-128"/>
                </a:endParaRPr>
              </a:p>
              <a:p>
                <a:endParaRPr lang="en-US" altLang="ja-JP" sz="2000" dirty="0">
                  <a:latin typeface="Hiragino Mincho Pro W3" panose="02020300000000000000" pitchFamily="18" charset="-128"/>
                  <a:ea typeface="Hiragino Mincho Pro W3" panose="02020300000000000000" pitchFamily="18" charset="-128"/>
                </a:endParaRPr>
              </a:p>
              <a:p>
                <a:r>
                  <a:rPr lang="en-US" altLang="ja-JP" sz="2000" dirty="0">
                    <a:latin typeface="Hiragino Mincho Pro W3" panose="02020300000000000000" pitchFamily="18" charset="-128"/>
                    <a:ea typeface="Hiragino Mincho Pro W3" panose="02020300000000000000" pitchFamily="18" charset="-128"/>
                  </a:rPr>
                  <a:t>Plasma-beta</a:t>
                </a:r>
              </a:p>
              <a:p>
                <a:pPr/>
                <a14:m>
                  <m:oMathPara xmlns:m="http://schemas.openxmlformats.org/officeDocument/2006/math">
                    <m:oMathParaPr>
                      <m:jc m:val="centerGroup"/>
                    </m:oMathParaPr>
                    <m:oMath xmlns:m="http://schemas.openxmlformats.org/officeDocument/2006/math">
                      <m:r>
                        <a:rPr lang="en-US" altLang="ja-JP" sz="2000" i="1">
                          <a:latin typeface="Cambria Math" panose="02040503050406030204" pitchFamily="18" charset="0"/>
                          <a:ea typeface="Cambria Math" panose="02040503050406030204" pitchFamily="18" charset="0"/>
                        </a:rPr>
                        <m:t>𝛽</m:t>
                      </m:r>
                      <m:r>
                        <a:rPr lang="en-US" altLang="ja-JP" sz="2000" i="1">
                          <a:latin typeface="Cambria Math" panose="02040503050406030204" pitchFamily="18" charset="0"/>
                          <a:ea typeface="Cambria Math" panose="02040503050406030204" pitchFamily="18" charset="0"/>
                        </a:rPr>
                        <m:t>=</m:t>
                      </m:r>
                      <m:f>
                        <m:fPr>
                          <m:ctrlPr>
                            <a:rPr lang="en-US" altLang="ja-JP" sz="2000" i="1">
                              <a:latin typeface="Cambria Math" panose="02040503050406030204" pitchFamily="18" charset="0"/>
                              <a:ea typeface="Cambria Math" panose="02040503050406030204" pitchFamily="18" charset="0"/>
                            </a:rPr>
                          </m:ctrlPr>
                        </m:fPr>
                        <m:num>
                          <m:r>
                            <a:rPr lang="en-US" altLang="ja-JP" sz="2000" b="0" i="1" smtClean="0">
                              <a:latin typeface="Cambria Math" panose="02040503050406030204" pitchFamily="18" charset="0"/>
                              <a:ea typeface="Cambria Math" panose="02040503050406030204" pitchFamily="18" charset="0"/>
                            </a:rPr>
                            <m:t>𝑛𝑘𝑇</m:t>
                          </m:r>
                        </m:num>
                        <m:den>
                          <m:r>
                            <a:rPr lang="en-US" altLang="ja-JP" sz="2000" i="1">
                              <a:latin typeface="Cambria Math" panose="02040503050406030204" pitchFamily="18" charset="0"/>
                              <a:ea typeface="Cambria Math" panose="02040503050406030204" pitchFamily="18" charset="0"/>
                            </a:rPr>
                            <m:t>(</m:t>
                          </m:r>
                          <m:f>
                            <m:fPr>
                              <m:ctrlPr>
                                <a:rPr lang="en-US" altLang="ja-JP" sz="2000" i="1">
                                  <a:latin typeface="Cambria Math" panose="02040503050406030204" pitchFamily="18" charset="0"/>
                                  <a:ea typeface="Cambria Math" panose="02040503050406030204" pitchFamily="18" charset="0"/>
                                </a:rPr>
                              </m:ctrlPr>
                            </m:fPr>
                            <m:num>
                              <m:sSup>
                                <m:sSupPr>
                                  <m:ctrlPr>
                                    <a:rPr lang="en-US" altLang="ja-JP" sz="2000" i="1">
                                      <a:latin typeface="Cambria Math" panose="02040503050406030204" pitchFamily="18" charset="0"/>
                                      <a:ea typeface="Cambria Math" panose="02040503050406030204" pitchFamily="18" charset="0"/>
                                    </a:rPr>
                                  </m:ctrlPr>
                                </m:sSupPr>
                                <m:e>
                                  <m:r>
                                    <a:rPr lang="en-US" altLang="ja-JP" sz="2000" i="1">
                                      <a:latin typeface="Cambria Math" panose="02040503050406030204" pitchFamily="18" charset="0"/>
                                      <a:ea typeface="Cambria Math" panose="02040503050406030204" pitchFamily="18" charset="0"/>
                                    </a:rPr>
                                    <m:t>𝐵</m:t>
                                  </m:r>
                                </m:e>
                                <m:sup>
                                  <m:r>
                                    <a:rPr lang="en-US" altLang="ja-JP" sz="2000" i="1">
                                      <a:latin typeface="Cambria Math" panose="02040503050406030204" pitchFamily="18" charset="0"/>
                                      <a:ea typeface="Cambria Math" panose="02040503050406030204" pitchFamily="18" charset="0"/>
                                    </a:rPr>
                                    <m:t>2</m:t>
                                  </m:r>
                                </m:sup>
                              </m:sSup>
                            </m:num>
                            <m:den>
                              <m:r>
                                <a:rPr lang="en-US" altLang="ja-JP" sz="2000" i="1">
                                  <a:latin typeface="Cambria Math" panose="02040503050406030204" pitchFamily="18" charset="0"/>
                                  <a:ea typeface="Cambria Math" panose="02040503050406030204" pitchFamily="18" charset="0"/>
                                </a:rPr>
                                <m:t>4</m:t>
                              </m:r>
                              <m:r>
                                <a:rPr lang="en-US" altLang="ja-JP" sz="2000" i="1">
                                  <a:latin typeface="Cambria Math" panose="02040503050406030204" pitchFamily="18" charset="0"/>
                                  <a:ea typeface="Cambria Math" panose="02040503050406030204" pitchFamily="18" charset="0"/>
                                </a:rPr>
                                <m:t>𝜋</m:t>
                              </m:r>
                            </m:den>
                          </m:f>
                          <m:r>
                            <a:rPr lang="en-US" altLang="ja-JP" sz="2000" i="1">
                              <a:latin typeface="Cambria Math" panose="02040503050406030204" pitchFamily="18" charset="0"/>
                              <a:ea typeface="Cambria Math" panose="02040503050406030204" pitchFamily="18" charset="0"/>
                            </a:rPr>
                            <m:t>)</m:t>
                          </m:r>
                        </m:den>
                      </m:f>
                      <m:r>
                        <a:rPr lang="en-US" altLang="ja-JP" sz="2000" b="0" i="1" smtClean="0">
                          <a:latin typeface="Cambria Math" panose="02040503050406030204" pitchFamily="18" charset="0"/>
                          <a:ea typeface="Cambria Math" panose="02040503050406030204" pitchFamily="18" charset="0"/>
                        </a:rPr>
                        <m:t>~</m:t>
                      </m:r>
                      <m:sSup>
                        <m:sSupPr>
                          <m:ctrlPr>
                            <a:rPr lang="en-US" altLang="ja-JP" sz="2000" b="0" i="1" smtClean="0">
                              <a:latin typeface="Cambria Math" panose="02040503050406030204" pitchFamily="18" charset="0"/>
                              <a:ea typeface="Cambria Math" panose="02040503050406030204" pitchFamily="18" charset="0"/>
                            </a:rPr>
                          </m:ctrlPr>
                        </m:sSupPr>
                        <m:e>
                          <m:r>
                            <a:rPr lang="en-US" altLang="ja-JP" sz="2000" b="0" i="1" smtClean="0">
                              <a:latin typeface="Cambria Math" panose="02040503050406030204" pitchFamily="18" charset="0"/>
                              <a:ea typeface="Cambria Math" panose="02040503050406030204" pitchFamily="18" charset="0"/>
                            </a:rPr>
                            <m:t>10</m:t>
                          </m:r>
                        </m:e>
                        <m:sup>
                          <m:r>
                            <a:rPr lang="en-US" altLang="ja-JP" sz="2000" b="0" i="1" smtClean="0">
                              <a:latin typeface="Cambria Math" panose="02040503050406030204" pitchFamily="18" charset="0"/>
                              <a:ea typeface="Cambria Math" panose="02040503050406030204" pitchFamily="18" charset="0"/>
                            </a:rPr>
                            <m:t>1~3</m:t>
                          </m:r>
                        </m:sup>
                      </m:sSup>
                    </m:oMath>
                  </m:oMathPara>
                </a14:m>
                <a:endParaRPr lang="en-US" altLang="ja-JP" sz="2000" dirty="0">
                  <a:latin typeface="Hiragino Mincho Pro W3" panose="02020300000000000000" pitchFamily="18" charset="-128"/>
                  <a:ea typeface="Hiragino Mincho Pro W3" panose="02020300000000000000" pitchFamily="18" charset="-128"/>
                </a:endParaRPr>
              </a:p>
              <a:p>
                <a:r>
                  <a:rPr kumimoji="1" lang="en-US" altLang="ja-JP" u="sng" dirty="0">
                    <a:latin typeface="Hiragino Mincho Pro W3" panose="02020300000000000000" pitchFamily="18" charset="-128"/>
                    <a:ea typeface="Hiragino Mincho Pro W3" panose="02020300000000000000" pitchFamily="18" charset="-128"/>
                  </a:rPr>
                  <a:t>ICM</a:t>
                </a:r>
                <a:r>
                  <a:rPr kumimoji="1" lang="ja-JP" altLang="en-US" u="sng">
                    <a:latin typeface="Hiragino Mincho Pro W3" panose="02020300000000000000" pitchFamily="18" charset="-128"/>
                    <a:ea typeface="Hiragino Mincho Pro W3" panose="02020300000000000000" pitchFamily="18" charset="-128"/>
                  </a:rPr>
                  <a:t>は</a:t>
                </a:r>
                <a:r>
                  <a:rPr kumimoji="1" lang="en-US" altLang="ja-JP" u="sng" dirty="0">
                    <a:latin typeface="Hiragino Mincho Pro W3" panose="02020300000000000000" pitchFamily="18" charset="-128"/>
                    <a:ea typeface="Hiragino Mincho Pro W3" panose="02020300000000000000" pitchFamily="18" charset="-128"/>
                  </a:rPr>
                  <a:t>high-beta</a:t>
                </a:r>
                <a:r>
                  <a:rPr kumimoji="1" lang="ja-JP" altLang="en-US" u="sng">
                    <a:latin typeface="Hiragino Mincho Pro W3" panose="02020300000000000000" pitchFamily="18" charset="-128"/>
                    <a:ea typeface="Hiragino Mincho Pro W3" panose="02020300000000000000" pitchFamily="18" charset="-128"/>
                  </a:rPr>
                  <a:t>のプラズマ</a:t>
                </a:r>
              </a:p>
            </p:txBody>
          </p:sp>
        </mc:Choice>
        <mc:Fallback xmlns="">
          <p:sp>
            <p:nvSpPr>
              <p:cNvPr id="5" name="テキスト ボックス 4">
                <a:extLst>
                  <a:ext uri="{FF2B5EF4-FFF2-40B4-BE49-F238E27FC236}">
                    <a16:creationId xmlns:a16="http://schemas.microsoft.com/office/drawing/2014/main" id="{BEE9A1D2-8467-2C4C-9B1C-D17722EAA5ED}"/>
                  </a:ext>
                </a:extLst>
              </p:cNvPr>
              <p:cNvSpPr txBox="1">
                <a:spLocks noRot="1" noChangeAspect="1" noMove="1" noResize="1" noEditPoints="1" noAdjustHandles="1" noChangeArrowheads="1" noChangeShapeType="1" noTextEdit="1"/>
              </p:cNvSpPr>
              <p:nvPr/>
            </p:nvSpPr>
            <p:spPr>
              <a:xfrm>
                <a:off x="6860185" y="1394661"/>
                <a:ext cx="4801638" cy="4068678"/>
              </a:xfrm>
              <a:prstGeom prst="rect">
                <a:avLst/>
              </a:prstGeom>
              <a:blipFill>
                <a:blip r:embed="rId3"/>
                <a:stretch>
                  <a:fillRect l="-1323" t="-623"/>
                </a:stretch>
              </a:blipFill>
            </p:spPr>
            <p:txBody>
              <a:bodyPr/>
              <a:lstStyle/>
              <a:p>
                <a:r>
                  <a:rPr lang="ja-JP" altLang="en-US">
                    <a:noFill/>
                  </a:rPr>
                  <a:t> </a:t>
                </a:r>
              </a:p>
            </p:txBody>
          </p:sp>
        </mc:Fallback>
      </mc:AlternateContent>
      <p:sp>
        <p:nvSpPr>
          <p:cNvPr id="6" name="テキスト ボックス 5">
            <a:extLst>
              <a:ext uri="{FF2B5EF4-FFF2-40B4-BE49-F238E27FC236}">
                <a16:creationId xmlns:a16="http://schemas.microsoft.com/office/drawing/2014/main" xmlns="" id="{E679AE3F-B7C9-5348-B49F-1BC656FEAB79}"/>
              </a:ext>
            </a:extLst>
          </p:cNvPr>
          <p:cNvSpPr txBox="1"/>
          <p:nvPr/>
        </p:nvSpPr>
        <p:spPr>
          <a:xfrm>
            <a:off x="11196682" y="346990"/>
            <a:ext cx="631141" cy="369332"/>
          </a:xfrm>
          <a:prstGeom prst="rect">
            <a:avLst/>
          </a:prstGeom>
          <a:noFill/>
        </p:spPr>
        <p:txBody>
          <a:bodyPr wrap="square" rtlCol="0">
            <a:spAutoFit/>
          </a:bodyPr>
          <a:lstStyle/>
          <a:p>
            <a:r>
              <a:rPr kumimoji="1" lang="en-US" altLang="ja-JP" dirty="0"/>
              <a:t>4/33</a:t>
            </a:r>
            <a:endParaRPr kumimoji="1" lang="ja-JP" altLang="en-US"/>
          </a:p>
        </p:txBody>
      </p:sp>
    </p:spTree>
    <p:extLst>
      <p:ext uri="{BB962C8B-B14F-4D97-AF65-F5344CB8AC3E}">
        <p14:creationId xmlns:p14="http://schemas.microsoft.com/office/powerpoint/2010/main" val="2230298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80B9A3D-7427-474A-804B-51616A3C4CDD}"/>
              </a:ext>
            </a:extLst>
          </p:cNvPr>
          <p:cNvSpPr>
            <a:spLocks noGrp="1"/>
          </p:cNvSpPr>
          <p:nvPr>
            <p:ph type="title"/>
          </p:nvPr>
        </p:nvSpPr>
        <p:spPr>
          <a:xfrm>
            <a:off x="1130269" y="131522"/>
            <a:ext cx="9603275" cy="1049235"/>
          </a:xfrm>
        </p:spPr>
        <p:txBody>
          <a:bodyPr/>
          <a:lstStyle/>
          <a:p>
            <a:r>
              <a:rPr lang="ja-JP" altLang="en-US"/>
              <a:t>観測</a:t>
            </a:r>
            <a:r>
              <a:rPr lang="en-US" altLang="ja-JP" dirty="0"/>
              <a:t>(Observational facts) – 1.</a:t>
            </a:r>
            <a:r>
              <a:rPr lang="ja-JP" altLang="en-US"/>
              <a:t>可視光</a:t>
            </a:r>
            <a:endParaRPr kumimoji="1" lang="ja-JP" altLang="en-US"/>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xmlns="" id="{069E197B-B16F-0645-9E66-401EE0F5B27A}"/>
                  </a:ext>
                </a:extLst>
              </p:cNvPr>
              <p:cNvSpPr>
                <a:spLocks noGrp="1"/>
              </p:cNvSpPr>
              <p:nvPr>
                <p:ph idx="1"/>
              </p:nvPr>
            </p:nvSpPr>
            <p:spPr>
              <a:xfrm>
                <a:off x="86227" y="1346878"/>
                <a:ext cx="8986003" cy="5189729"/>
              </a:xfrm>
            </p:spPr>
            <p:txBody>
              <a:bodyPr>
                <a:normAutofit/>
              </a:bodyPr>
              <a:lstStyle/>
              <a:p>
                <a:r>
                  <a:rPr kumimoji="1" lang="en-US" altLang="ja-JP" sz="2000" dirty="0">
                    <a:latin typeface="Hiragino Mincho Pro W3" panose="02020300000000000000" pitchFamily="18" charset="-128"/>
                    <a:ea typeface="Hiragino Mincho Pro W3" panose="02020300000000000000" pitchFamily="18" charset="-128"/>
                  </a:rPr>
                  <a:t>18</a:t>
                </a:r>
                <a:r>
                  <a:rPr kumimoji="1" lang="ja-JP" altLang="en-US" sz="2000">
                    <a:latin typeface="Hiragino Mincho Pro W3" panose="02020300000000000000" pitchFamily="18" charset="-128"/>
                    <a:ea typeface="Hiragino Mincho Pro W3" panose="02020300000000000000" pitchFamily="18" charset="-128"/>
                  </a:rPr>
                  <a:t>世紀末ごろには</a:t>
                </a:r>
                <a:r>
                  <a:rPr lang="ja-JP" altLang="en-US" sz="2000">
                    <a:latin typeface="Hiragino Mincho Pro W3" panose="02020300000000000000" pitchFamily="18" charset="-128"/>
                    <a:ea typeface="Hiragino Mincho Pro W3" panose="02020300000000000000" pitchFamily="18" charset="-128"/>
                  </a:rPr>
                  <a:t>乙女座</a:t>
                </a:r>
                <a:r>
                  <a:rPr lang="en-US" altLang="ja-JP" sz="2000" dirty="0">
                    <a:latin typeface="Hiragino Mincho Pro W3" panose="02020300000000000000" pitchFamily="18" charset="-128"/>
                    <a:ea typeface="Hiragino Mincho Pro W3" panose="02020300000000000000" pitchFamily="18" charset="-128"/>
                  </a:rPr>
                  <a:t>(Virgo)</a:t>
                </a:r>
                <a:r>
                  <a:rPr lang="ja-JP" altLang="en-US" sz="2000">
                    <a:latin typeface="Hiragino Mincho Pro W3" panose="02020300000000000000" pitchFamily="18" charset="-128"/>
                    <a:ea typeface="Hiragino Mincho Pro W3" panose="02020300000000000000" pitchFamily="18" charset="-128"/>
                  </a:rPr>
                  <a:t>、髪の毛座</a:t>
                </a:r>
                <a:r>
                  <a:rPr lang="en-US" altLang="ja-JP" sz="2000" dirty="0">
                    <a:latin typeface="Hiragino Mincho Pro W3" panose="02020300000000000000" pitchFamily="18" charset="-128"/>
                    <a:ea typeface="Hiragino Mincho Pro W3" panose="02020300000000000000" pitchFamily="18" charset="-128"/>
                  </a:rPr>
                  <a:t>(Coma)</a:t>
                </a:r>
                <a:r>
                  <a:rPr lang="ja-JP" altLang="en-US" sz="2000">
                    <a:latin typeface="Hiragino Mincho Pro W3" panose="02020300000000000000" pitchFamily="18" charset="-128"/>
                    <a:ea typeface="Hiragino Mincho Pro W3" panose="02020300000000000000" pitchFamily="18" charset="-128"/>
                  </a:rPr>
                  <a:t>の近くで銀河が密集している場所が確認されていた</a:t>
                </a:r>
                <a:r>
                  <a:rPr lang="en-US" altLang="ja-JP" sz="2000" dirty="0">
                    <a:latin typeface="Hiragino Mincho Pro W3" panose="02020300000000000000" pitchFamily="18" charset="-128"/>
                    <a:ea typeface="Hiragino Mincho Pro W3" panose="02020300000000000000" pitchFamily="18" charset="-128"/>
                  </a:rPr>
                  <a:t> (by Messier, Herschel)</a:t>
                </a:r>
              </a:p>
              <a:p>
                <a:r>
                  <a:rPr lang="en-US" altLang="ja-JP" sz="2000" dirty="0">
                    <a:latin typeface="Hiragino Mincho Pro W3" panose="02020300000000000000" pitchFamily="18" charset="-128"/>
                    <a:ea typeface="Hiragino Mincho Pro W3" panose="02020300000000000000" pitchFamily="18" charset="-128"/>
                  </a:rPr>
                  <a:t>Abell catalogue ﻿(Abell, 1958)</a:t>
                </a:r>
                <a:r>
                  <a:rPr lang="ja-JP" altLang="en-US" sz="2000">
                    <a:latin typeface="Hiragino Mincho Pro W3" panose="02020300000000000000" pitchFamily="18" charset="-128"/>
                    <a:ea typeface="Hiragino Mincho Pro W3" panose="02020300000000000000" pitchFamily="18" charset="-128"/>
                  </a:rPr>
                  <a:t>　</a:t>
                </a:r>
                <a:r>
                  <a:rPr lang="en-US" altLang="ja-JP" sz="2000" dirty="0">
                    <a:latin typeface="Hiragino Mincho Pro W3" panose="02020300000000000000" pitchFamily="18" charset="-128"/>
                    <a:ea typeface="Hiragino Mincho Pro W3" panose="02020300000000000000" pitchFamily="18" charset="-128"/>
                  </a:rPr>
                  <a:t>…</a:t>
                </a:r>
                <a:r>
                  <a:rPr lang="ja-JP" altLang="en-US" sz="2000">
                    <a:latin typeface="Hiragino Mincho Pro W3" panose="02020300000000000000" pitchFamily="18" charset="-128"/>
                    <a:ea typeface="Hiragino Mincho Pro W3" panose="02020300000000000000" pitchFamily="18" charset="-128"/>
                  </a:rPr>
                  <a:t> 近傍の銀河団を網羅したカタログ</a:t>
                </a:r>
                <a:endParaRPr lang="en-US" altLang="ja-JP" sz="2000" dirty="0">
                  <a:latin typeface="Hiragino Mincho Pro W3" panose="02020300000000000000" pitchFamily="18" charset="-128"/>
                  <a:ea typeface="Hiragino Mincho Pro W3" panose="02020300000000000000" pitchFamily="18" charset="-128"/>
                </a:endParaRPr>
              </a:p>
              <a:p>
                <a:r>
                  <a:rPr lang="ja-JP" altLang="en-US" sz="2000">
                    <a:latin typeface="Hiragino Mincho Pro W3" panose="02020300000000000000" pitchFamily="18" charset="-128"/>
                    <a:ea typeface="Hiragino Mincho Pro W3" panose="02020300000000000000" pitchFamily="18" charset="-128"/>
                  </a:rPr>
                  <a:t>銀河団内銀河</a:t>
                </a:r>
                <a:r>
                  <a:rPr lang="en-US" altLang="ja-JP" sz="2000" dirty="0">
                    <a:latin typeface="Hiragino Mincho Pro W3" panose="02020300000000000000" pitchFamily="18" charset="-128"/>
                    <a:ea typeface="Hiragino Mincho Pro W3" panose="02020300000000000000" pitchFamily="18" charset="-128"/>
                  </a:rPr>
                  <a:t>(cluster galaxy)</a:t>
                </a:r>
                <a:r>
                  <a:rPr lang="ja-JP" altLang="en-US" sz="2000">
                    <a:latin typeface="Hiragino Mincho Pro W3" panose="02020300000000000000" pitchFamily="18" charset="-128"/>
                    <a:ea typeface="Hiragino Mincho Pro W3" panose="02020300000000000000" pitchFamily="18" charset="-128"/>
                  </a:rPr>
                  <a:t>の</a:t>
                </a:r>
                <a:r>
                  <a:rPr lang="en-US" altLang="ja-JP" sz="2000" dirty="0">
                    <a:latin typeface="Hiragino Mincho Pro W3" panose="02020300000000000000" pitchFamily="18" charset="-128"/>
                    <a:ea typeface="Hiragino Mincho Pro W3" panose="02020300000000000000" pitchFamily="18" charset="-128"/>
                  </a:rPr>
                  <a:t>luminosity function</a:t>
                </a:r>
              </a:p>
              <a:p>
                <a:pPr marL="0" indent="0">
                  <a:buNone/>
                </a:pPr>
                <a:r>
                  <a:rPr lang="en-US" altLang="ja-JP" sz="2000" dirty="0">
                    <a:latin typeface="Hiragino Mincho Pro W3" panose="02020300000000000000" pitchFamily="18" charset="-128"/>
                    <a:ea typeface="Hiragino Mincho Pro W3" panose="02020300000000000000" pitchFamily="18" charset="-128"/>
                  </a:rPr>
                  <a:t>   </a:t>
                </a:r>
                <a:r>
                  <a:rPr lang="ja-JP" altLang="en-US" sz="2000">
                    <a:latin typeface="Hiragino Mincho Pro W3" panose="02020300000000000000" pitchFamily="18" charset="-128"/>
                    <a:ea typeface="Hiragino Mincho Pro W3" panose="02020300000000000000" pitchFamily="18" charset="-128"/>
                  </a:rPr>
                  <a:t>全ての銀河団で共通</a:t>
                </a:r>
                <a:r>
                  <a:rPr lang="en-US" altLang="ja-JP" sz="2000" dirty="0">
                    <a:latin typeface="Hiragino Mincho Pro W3" panose="02020300000000000000" pitchFamily="18" charset="-128"/>
                    <a:ea typeface="Hiragino Mincho Pro W3" panose="02020300000000000000" pitchFamily="18" charset="-128"/>
                  </a:rPr>
                  <a:t>(</a:t>
                </a:r>
                <a:r>
                  <a:rPr lang="en" altLang="ja-JP" sz="2000" dirty="0">
                    <a:latin typeface="Hiragino Mincho Pro W3" panose="02020300000000000000" pitchFamily="18" charset="-128"/>
                    <a:ea typeface="Hiragino Mincho Pro W3" panose="02020300000000000000" pitchFamily="18" charset="-128"/>
                  </a:rPr>
                  <a:t>Schechter 1976</a:t>
                </a:r>
                <a:r>
                  <a:rPr lang="en-US" altLang="ja-JP" sz="2000" dirty="0">
                    <a:latin typeface="Hiragino Mincho Pro W3" panose="02020300000000000000" pitchFamily="18" charset="-128"/>
                    <a:ea typeface="Hiragino Mincho Pro W3" panose="02020300000000000000" pitchFamily="18" charset="-128"/>
                  </a:rPr>
                  <a:t>)</a:t>
                </a:r>
              </a:p>
              <a:p>
                <a:pPr marL="0" indent="0">
                  <a:buNone/>
                </a:pPr>
                <a14:m>
                  <m:oMathPara xmlns:m="http://schemas.openxmlformats.org/officeDocument/2006/math">
                    <m:oMathParaPr>
                      <m:jc m:val="centerGroup"/>
                    </m:oMathParaPr>
                    <m:oMath xmlns:m="http://schemas.openxmlformats.org/officeDocument/2006/math">
                      <m:f>
                        <m:fPr>
                          <m:ctrlPr>
                            <a:rPr lang="en-US" altLang="ja-JP" sz="2800" i="1" smtClean="0">
                              <a:latin typeface="Cambria Math" panose="02040503050406030204" pitchFamily="18" charset="0"/>
                            </a:rPr>
                          </m:ctrlPr>
                        </m:fPr>
                        <m:num>
                          <m:r>
                            <a:rPr lang="en-US" altLang="ja-JP" sz="2800" b="0" i="1" smtClean="0">
                              <a:latin typeface="Cambria Math" panose="02040503050406030204" pitchFamily="18" charset="0"/>
                            </a:rPr>
                            <m:t>𝑑</m:t>
                          </m:r>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𝑁</m:t>
                              </m:r>
                            </m:e>
                            <m:sub>
                              <m:r>
                                <a:rPr lang="en-US" altLang="ja-JP" sz="2800" b="0" i="1" smtClean="0">
                                  <a:latin typeface="Cambria Math" panose="02040503050406030204" pitchFamily="18" charset="0"/>
                                </a:rPr>
                                <m:t>𝑔𝑎𝑙</m:t>
                              </m:r>
                            </m:sub>
                          </m:sSub>
                        </m:num>
                        <m:den>
                          <m:r>
                            <a:rPr lang="en-US" altLang="ja-JP" sz="2800" b="0" i="1" smtClean="0">
                              <a:latin typeface="Cambria Math" panose="02040503050406030204" pitchFamily="18" charset="0"/>
                            </a:rPr>
                            <m:t>𝑑𝐿𝑑𝑉</m:t>
                          </m:r>
                        </m:den>
                      </m:f>
                      <m:r>
                        <a:rPr lang="en-US" altLang="ja-JP" sz="2800" i="1">
                          <a:latin typeface="Cambria Math" panose="02040503050406030204" pitchFamily="18" charset="0"/>
                          <a:ea typeface="Cambria Math" panose="02040503050406030204" pitchFamily="18" charset="0"/>
                        </a:rPr>
                        <m:t>∝</m:t>
                      </m:r>
                      <m:sSup>
                        <m:sSupPr>
                          <m:ctrlPr>
                            <a:rPr lang="en-US" altLang="ja-JP" sz="2800" i="1" smtClean="0">
                              <a:latin typeface="Cambria Math" panose="02040503050406030204" pitchFamily="18" charset="0"/>
                              <a:ea typeface="Cambria Math" panose="02040503050406030204" pitchFamily="18" charset="0"/>
                            </a:rPr>
                          </m:ctrlPr>
                        </m:sSupPr>
                        <m:e>
                          <m:r>
                            <a:rPr lang="en-US" altLang="ja-JP" sz="2800" b="0" i="1" smtClean="0">
                              <a:latin typeface="Cambria Math" panose="02040503050406030204" pitchFamily="18" charset="0"/>
                              <a:ea typeface="Cambria Math" panose="02040503050406030204" pitchFamily="18" charset="0"/>
                            </a:rPr>
                            <m:t>𝐿</m:t>
                          </m:r>
                        </m:e>
                        <m:sup>
                          <m:r>
                            <a:rPr lang="en-US" altLang="ja-JP" sz="2800" b="0" i="1" smtClean="0">
                              <a:latin typeface="Cambria Math" panose="02040503050406030204" pitchFamily="18" charset="0"/>
                              <a:ea typeface="Cambria Math" panose="02040503050406030204" pitchFamily="18" charset="0"/>
                            </a:rPr>
                            <m:t>−</m:t>
                          </m:r>
                          <m:r>
                            <a:rPr lang="en-US" altLang="ja-JP" sz="2800" b="0" i="1" smtClean="0">
                              <a:latin typeface="Cambria Math" panose="02040503050406030204" pitchFamily="18" charset="0"/>
                              <a:ea typeface="Cambria Math" panose="02040503050406030204" pitchFamily="18" charset="0"/>
                            </a:rPr>
                            <m:t>𝛼</m:t>
                          </m:r>
                        </m:sup>
                      </m:sSup>
                      <m:func>
                        <m:funcPr>
                          <m:ctrlPr>
                            <a:rPr lang="en-US" altLang="ja-JP" sz="2800" b="0" i="1" smtClean="0">
                              <a:latin typeface="Cambria Math" panose="02040503050406030204" pitchFamily="18" charset="0"/>
                              <a:ea typeface="Cambria Math" panose="02040503050406030204" pitchFamily="18" charset="0"/>
                            </a:rPr>
                          </m:ctrlPr>
                        </m:funcPr>
                        <m:fName>
                          <m:r>
                            <m:rPr>
                              <m:sty m:val="p"/>
                            </m:rPr>
                            <a:rPr lang="en-US" altLang="ja-JP" sz="2800" b="0" i="0" smtClean="0">
                              <a:latin typeface="Cambria Math" panose="02040503050406030204" pitchFamily="18" charset="0"/>
                              <a:ea typeface="Cambria Math" panose="02040503050406030204" pitchFamily="18" charset="0"/>
                            </a:rPr>
                            <m:t>exp</m:t>
                          </m:r>
                        </m:fName>
                        <m:e>
                          <m:d>
                            <m:dPr>
                              <m:ctrlPr>
                                <a:rPr lang="en-US" altLang="ja-JP" sz="2800" b="0" i="1" smtClean="0">
                                  <a:latin typeface="Cambria Math" panose="02040503050406030204" pitchFamily="18" charset="0"/>
                                  <a:ea typeface="Cambria Math" panose="02040503050406030204" pitchFamily="18" charset="0"/>
                                </a:rPr>
                              </m:ctrlPr>
                            </m:dPr>
                            <m:e>
                              <m:r>
                                <a:rPr lang="en-US" altLang="ja-JP" sz="2800" b="0" i="1" smtClean="0">
                                  <a:latin typeface="Cambria Math" panose="02040503050406030204" pitchFamily="18" charset="0"/>
                                  <a:ea typeface="Cambria Math" panose="02040503050406030204" pitchFamily="18" charset="0"/>
                                </a:rPr>
                                <m:t>−</m:t>
                              </m:r>
                              <m:f>
                                <m:fPr>
                                  <m:ctrlPr>
                                    <a:rPr lang="en-US" altLang="ja-JP" sz="2800" b="0" i="1" smtClean="0">
                                      <a:latin typeface="Cambria Math" panose="02040503050406030204" pitchFamily="18" charset="0"/>
                                      <a:ea typeface="Cambria Math" panose="02040503050406030204" pitchFamily="18" charset="0"/>
                                    </a:rPr>
                                  </m:ctrlPr>
                                </m:fPr>
                                <m:num>
                                  <m:r>
                                    <a:rPr lang="en-US" altLang="ja-JP" sz="2800" b="0" i="1" smtClean="0">
                                      <a:latin typeface="Cambria Math" panose="02040503050406030204" pitchFamily="18" charset="0"/>
                                      <a:ea typeface="Cambria Math" panose="02040503050406030204" pitchFamily="18" charset="0"/>
                                    </a:rPr>
                                    <m:t>𝐿</m:t>
                                  </m:r>
                                </m:num>
                                <m:den>
                                  <m:sSub>
                                    <m:sSubPr>
                                      <m:ctrlPr>
                                        <a:rPr lang="en-US" altLang="ja-JP" sz="2800" b="0" i="1" smtClean="0">
                                          <a:latin typeface="Cambria Math" panose="02040503050406030204" pitchFamily="18" charset="0"/>
                                          <a:ea typeface="Cambria Math" panose="02040503050406030204" pitchFamily="18" charset="0"/>
                                        </a:rPr>
                                      </m:ctrlPr>
                                    </m:sSubPr>
                                    <m:e>
                                      <m:r>
                                        <a:rPr lang="en-US" altLang="ja-JP" sz="2800" b="0" i="1" smtClean="0">
                                          <a:latin typeface="Cambria Math" panose="02040503050406030204" pitchFamily="18" charset="0"/>
                                          <a:ea typeface="Cambria Math" panose="02040503050406030204" pitchFamily="18" charset="0"/>
                                        </a:rPr>
                                        <m:t>𝐿</m:t>
                                      </m:r>
                                    </m:e>
                                    <m:sub>
                                      <m:r>
                                        <a:rPr lang="en-US" altLang="ja-JP" sz="2800" b="0" i="1" smtClean="0">
                                          <a:latin typeface="Cambria Math" panose="02040503050406030204" pitchFamily="18" charset="0"/>
                                          <a:ea typeface="Cambria Math" panose="02040503050406030204" pitchFamily="18" charset="0"/>
                                        </a:rPr>
                                        <m:t>∗</m:t>
                                      </m:r>
                                    </m:sub>
                                  </m:sSub>
                                </m:den>
                              </m:f>
                            </m:e>
                          </m:d>
                        </m:e>
                      </m:func>
                      <m:r>
                        <a:rPr lang="en-US" altLang="ja-JP" sz="2800" b="0" i="1" smtClean="0">
                          <a:latin typeface="Cambria Math" panose="02040503050406030204" pitchFamily="18" charset="0"/>
                          <a:ea typeface="Cambria Math" panose="02040503050406030204" pitchFamily="18" charset="0"/>
                        </a:rPr>
                        <m:t>,     </m:t>
                      </m:r>
                      <m:r>
                        <a:rPr lang="en-US" altLang="ja-JP" sz="2800" b="0" i="1" smtClean="0">
                          <a:latin typeface="Cambria Math" panose="02040503050406030204" pitchFamily="18" charset="0"/>
                          <a:ea typeface="Cambria Math" panose="02040503050406030204" pitchFamily="18" charset="0"/>
                        </a:rPr>
                        <m:t>𝛼</m:t>
                      </m:r>
                      <m:r>
                        <a:rPr lang="en-US" altLang="ja-JP" sz="2800" b="0" i="1" smtClean="0">
                          <a:latin typeface="Cambria Math" panose="02040503050406030204" pitchFamily="18" charset="0"/>
                          <a:ea typeface="Cambria Math" panose="02040503050406030204" pitchFamily="18" charset="0"/>
                        </a:rPr>
                        <m:t>≈1</m:t>
                      </m:r>
                    </m:oMath>
                  </m:oMathPara>
                </a14:m>
                <a:endParaRPr lang="en-US" altLang="ja-JP" sz="2800" dirty="0">
                  <a:latin typeface="Hiragino Mincho Pro W3" panose="02020300000000000000" pitchFamily="18" charset="-128"/>
                  <a:ea typeface="Hiragino Mincho Pro W3" panose="02020300000000000000" pitchFamily="18" charset="-128"/>
                </a:endParaRPr>
              </a:p>
              <a:p>
                <a:pPr marL="0" indent="0">
                  <a:buNone/>
                </a:pPr>
                <a:r>
                  <a:rPr lang="en-US" altLang="ja-JP" sz="2000" dirty="0">
                    <a:latin typeface="Hiragino Mincho Pro W3" panose="02020300000000000000" pitchFamily="18" charset="-128"/>
                    <a:ea typeface="Hiragino Mincho Pro W3" panose="02020300000000000000" pitchFamily="18" charset="-128"/>
                  </a:rPr>
                  <a:t>(cf. DM</a:t>
                </a:r>
                <a:r>
                  <a:rPr lang="ja-JP" altLang="en-US" sz="2000">
                    <a:latin typeface="Hiragino Mincho Pro W3" panose="02020300000000000000" pitchFamily="18" charset="-128"/>
                    <a:ea typeface="Hiragino Mincho Pro W3" panose="02020300000000000000" pitchFamily="18" charset="-128"/>
                  </a:rPr>
                  <a:t>ハローの</a:t>
                </a:r>
                <a:r>
                  <a:rPr lang="en-US" altLang="ja-JP" sz="2000" dirty="0">
                    <a:latin typeface="Hiragino Mincho Pro W3" panose="02020300000000000000" pitchFamily="18" charset="-128"/>
                    <a:ea typeface="Hiragino Mincho Pro W3" panose="02020300000000000000" pitchFamily="18" charset="-128"/>
                  </a:rPr>
                  <a:t>mass function … Press-Schechter function)</a:t>
                </a:r>
              </a:p>
              <a:p>
                <a:pPr marL="0" indent="0">
                  <a:buNone/>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𝑛</m:t>
                      </m:r>
                      <m:d>
                        <m:dPr>
                          <m:ctrlPr>
                            <a:rPr kumimoji="1" lang="en-US" altLang="ja-JP" sz="2400" b="0" i="1" smtClean="0">
                              <a:latin typeface="Cambria Math" panose="02040503050406030204" pitchFamily="18" charset="0"/>
                            </a:rPr>
                          </m:ctrlPr>
                        </m:dPr>
                        <m:e>
                          <m:r>
                            <a:rPr kumimoji="1" lang="en-US" altLang="ja-JP" sz="2400" b="0" i="1" smtClean="0">
                              <a:latin typeface="Cambria Math" panose="02040503050406030204" pitchFamily="18" charset="0"/>
                            </a:rPr>
                            <m:t>𝑀</m:t>
                          </m:r>
                        </m:e>
                      </m:d>
                      <m:r>
                        <a:rPr kumimoji="1" lang="en-US" altLang="ja-JP" sz="2400" b="0" i="1" smtClean="0">
                          <a:latin typeface="Cambria Math" panose="02040503050406030204" pitchFamily="18" charset="0"/>
                          <a:ea typeface="Cambria Math" panose="02040503050406030204" pitchFamily="18" charset="0"/>
                        </a:rPr>
                        <m:t>∝</m:t>
                      </m:r>
                      <m:sSup>
                        <m:sSupPr>
                          <m:ctrlPr>
                            <a:rPr kumimoji="1" lang="en-US" altLang="ja-JP" sz="2400" b="0" i="1" smtClean="0">
                              <a:latin typeface="Cambria Math" panose="02040503050406030204" pitchFamily="18" charset="0"/>
                              <a:ea typeface="Cambria Math" panose="02040503050406030204" pitchFamily="18" charset="0"/>
                            </a:rPr>
                          </m:ctrlPr>
                        </m:sSupPr>
                        <m:e>
                          <m:d>
                            <m:dPr>
                              <m:ctrlPr>
                                <a:rPr kumimoji="1" lang="en-US" altLang="ja-JP" sz="2400" b="0" i="1" smtClean="0">
                                  <a:latin typeface="Cambria Math" panose="02040503050406030204" pitchFamily="18" charset="0"/>
                                  <a:ea typeface="Cambria Math" panose="02040503050406030204" pitchFamily="18" charset="0"/>
                                </a:rPr>
                              </m:ctrlPr>
                            </m:dPr>
                            <m:e>
                              <m:f>
                                <m:fPr>
                                  <m:ctrlPr>
                                    <a:rPr kumimoji="1" lang="en-US" altLang="ja-JP" sz="2400" b="0" i="1" smtClean="0">
                                      <a:latin typeface="Cambria Math" panose="02040503050406030204" pitchFamily="18" charset="0"/>
                                      <a:ea typeface="Cambria Math" panose="02040503050406030204" pitchFamily="18" charset="0"/>
                                    </a:rPr>
                                  </m:ctrlPr>
                                </m:fPr>
                                <m:num>
                                  <m:r>
                                    <a:rPr kumimoji="1" lang="en-US" altLang="ja-JP" sz="2400" b="0" i="1" smtClean="0">
                                      <a:latin typeface="Cambria Math" panose="02040503050406030204" pitchFamily="18" charset="0"/>
                                      <a:ea typeface="Cambria Math" panose="02040503050406030204" pitchFamily="18" charset="0"/>
                                    </a:rPr>
                                    <m:t>𝑀</m:t>
                                  </m:r>
                                </m:num>
                                <m:den>
                                  <m:sSub>
                                    <m:sSubPr>
                                      <m:ctrlPr>
                                        <a:rPr kumimoji="1" lang="en-US" altLang="ja-JP" sz="2400" b="0" i="1" smtClean="0">
                                          <a:latin typeface="Cambria Math" panose="02040503050406030204" pitchFamily="18" charset="0"/>
                                          <a:ea typeface="Cambria Math" panose="02040503050406030204" pitchFamily="18" charset="0"/>
                                        </a:rPr>
                                      </m:ctrlPr>
                                    </m:sSubPr>
                                    <m:e>
                                      <m:r>
                                        <a:rPr kumimoji="1" lang="en-US" altLang="ja-JP" sz="2400" b="0" i="1" smtClean="0">
                                          <a:latin typeface="Cambria Math" panose="02040503050406030204" pitchFamily="18" charset="0"/>
                                          <a:ea typeface="Cambria Math" panose="02040503050406030204" pitchFamily="18" charset="0"/>
                                        </a:rPr>
                                        <m:t>𝑀</m:t>
                                      </m:r>
                                    </m:e>
                                    <m:sub>
                                      <m:r>
                                        <a:rPr kumimoji="1" lang="en-US" altLang="ja-JP" sz="2400" b="0" i="1" smtClean="0">
                                          <a:latin typeface="Cambria Math" panose="02040503050406030204" pitchFamily="18" charset="0"/>
                                          <a:ea typeface="Cambria Math" panose="02040503050406030204" pitchFamily="18" charset="0"/>
                                        </a:rPr>
                                        <m:t>∗</m:t>
                                      </m:r>
                                    </m:sub>
                                  </m:sSub>
                                </m:den>
                              </m:f>
                            </m:e>
                          </m:d>
                        </m:e>
                        <m:sup>
                          <m:r>
                            <a:rPr kumimoji="1" lang="en-US" altLang="ja-JP" sz="2400" b="0" i="1" smtClean="0">
                              <a:latin typeface="Cambria Math" panose="02040503050406030204" pitchFamily="18" charset="0"/>
                              <a:ea typeface="Cambria Math" panose="02040503050406030204" pitchFamily="18" charset="0"/>
                            </a:rPr>
                            <m:t>−</m:t>
                          </m:r>
                          <m:r>
                            <a:rPr kumimoji="1" lang="en-US" altLang="ja-JP" sz="2400" b="0" i="1" smtClean="0">
                              <a:latin typeface="Cambria Math" panose="02040503050406030204" pitchFamily="18" charset="0"/>
                              <a:ea typeface="Cambria Math" panose="02040503050406030204" pitchFamily="18" charset="0"/>
                            </a:rPr>
                            <m:t>𝛽</m:t>
                          </m:r>
                          <m:r>
                            <a:rPr kumimoji="1" lang="en-US" altLang="ja-JP" sz="2400" b="0" i="1" smtClean="0">
                              <a:latin typeface="Cambria Math" panose="02040503050406030204" pitchFamily="18" charset="0"/>
                              <a:ea typeface="Cambria Math" panose="02040503050406030204" pitchFamily="18" charset="0"/>
                            </a:rPr>
                            <m:t>−2</m:t>
                          </m:r>
                        </m:sup>
                      </m:sSup>
                      <m:r>
                        <m:rPr>
                          <m:sty m:val="p"/>
                        </m:rPr>
                        <a:rPr kumimoji="1" lang="en-US" altLang="ja-JP" sz="2400" b="0" i="0" smtClean="0">
                          <a:latin typeface="Cambria Math" panose="02040503050406030204" pitchFamily="18" charset="0"/>
                          <a:ea typeface="Cambria Math" panose="02040503050406030204" pitchFamily="18" charset="0"/>
                        </a:rPr>
                        <m:t>exp</m:t>
                      </m:r>
                      <m:r>
                        <a:rPr kumimoji="1" lang="en-US" altLang="ja-JP" sz="2400" b="0" i="1" smtClean="0">
                          <a:latin typeface="Cambria Math" panose="02040503050406030204" pitchFamily="18" charset="0"/>
                          <a:ea typeface="Cambria Math" panose="02040503050406030204" pitchFamily="18" charset="0"/>
                        </a:rPr>
                        <m:t>⁡(−</m:t>
                      </m:r>
                      <m:sSup>
                        <m:sSupPr>
                          <m:ctrlPr>
                            <a:rPr kumimoji="1" lang="en-US" altLang="ja-JP" sz="2400" b="0" i="1" smtClean="0">
                              <a:latin typeface="Cambria Math" panose="02040503050406030204" pitchFamily="18" charset="0"/>
                              <a:ea typeface="Cambria Math" panose="02040503050406030204" pitchFamily="18" charset="0"/>
                            </a:rPr>
                          </m:ctrlPr>
                        </m:sSupPr>
                        <m:e>
                          <m:d>
                            <m:dPr>
                              <m:ctrlPr>
                                <a:rPr kumimoji="1" lang="en-US" altLang="ja-JP" sz="2400" b="0" i="1" smtClean="0">
                                  <a:latin typeface="Cambria Math" panose="02040503050406030204" pitchFamily="18" charset="0"/>
                                  <a:ea typeface="Cambria Math" panose="02040503050406030204" pitchFamily="18" charset="0"/>
                                </a:rPr>
                              </m:ctrlPr>
                            </m:dPr>
                            <m:e>
                              <m:f>
                                <m:fPr>
                                  <m:ctrlPr>
                                    <a:rPr kumimoji="1" lang="en-US" altLang="ja-JP" sz="2400" b="0" i="1" smtClean="0">
                                      <a:latin typeface="Cambria Math" panose="02040503050406030204" pitchFamily="18" charset="0"/>
                                      <a:ea typeface="Cambria Math" panose="02040503050406030204" pitchFamily="18" charset="0"/>
                                    </a:rPr>
                                  </m:ctrlPr>
                                </m:fPr>
                                <m:num>
                                  <m:r>
                                    <a:rPr kumimoji="1" lang="en-US" altLang="ja-JP" sz="2400" b="0" i="1" smtClean="0">
                                      <a:latin typeface="Cambria Math" panose="02040503050406030204" pitchFamily="18" charset="0"/>
                                      <a:ea typeface="Cambria Math" panose="02040503050406030204" pitchFamily="18" charset="0"/>
                                    </a:rPr>
                                    <m:t>𝑀</m:t>
                                  </m:r>
                                </m:num>
                                <m:den>
                                  <m:sSub>
                                    <m:sSubPr>
                                      <m:ctrlPr>
                                        <a:rPr kumimoji="1" lang="en-US" altLang="ja-JP" sz="2400" b="0" i="1" smtClean="0">
                                          <a:latin typeface="Cambria Math" panose="02040503050406030204" pitchFamily="18" charset="0"/>
                                          <a:ea typeface="Cambria Math" panose="02040503050406030204" pitchFamily="18" charset="0"/>
                                        </a:rPr>
                                      </m:ctrlPr>
                                    </m:sSubPr>
                                    <m:e>
                                      <m:r>
                                        <a:rPr kumimoji="1" lang="en-US" altLang="ja-JP" sz="2400" b="0" i="1" smtClean="0">
                                          <a:latin typeface="Cambria Math" panose="02040503050406030204" pitchFamily="18" charset="0"/>
                                          <a:ea typeface="Cambria Math" panose="02040503050406030204" pitchFamily="18" charset="0"/>
                                        </a:rPr>
                                        <m:t>𝑀</m:t>
                                      </m:r>
                                    </m:e>
                                    <m:sub>
                                      <m:r>
                                        <a:rPr kumimoji="1" lang="en-US" altLang="ja-JP" sz="2400" b="0" i="1" smtClean="0">
                                          <a:latin typeface="Cambria Math" panose="02040503050406030204" pitchFamily="18" charset="0"/>
                                          <a:ea typeface="Cambria Math" panose="02040503050406030204" pitchFamily="18" charset="0"/>
                                        </a:rPr>
                                        <m:t>∗</m:t>
                                      </m:r>
                                    </m:sub>
                                  </m:sSub>
                                </m:den>
                              </m:f>
                            </m:e>
                          </m:d>
                        </m:e>
                        <m:sup>
                          <m:r>
                            <a:rPr kumimoji="1" lang="en-US" altLang="ja-JP" sz="2400" b="0" i="1" smtClean="0">
                              <a:latin typeface="Cambria Math" panose="02040503050406030204" pitchFamily="18" charset="0"/>
                              <a:ea typeface="Cambria Math" panose="02040503050406030204" pitchFamily="18" charset="0"/>
                            </a:rPr>
                            <m:t>2</m:t>
                          </m:r>
                          <m:r>
                            <a:rPr kumimoji="1" lang="en-US" altLang="ja-JP" sz="2400" b="0" i="1" smtClean="0">
                              <a:latin typeface="Cambria Math" panose="02040503050406030204" pitchFamily="18" charset="0"/>
                              <a:ea typeface="Cambria Math" panose="02040503050406030204" pitchFamily="18" charset="0"/>
                            </a:rPr>
                            <m:t>𝛽</m:t>
                          </m:r>
                        </m:sup>
                      </m:sSup>
                      <m:r>
                        <a:rPr kumimoji="1" lang="en-US" altLang="ja-JP" sz="2400" b="0" i="1" smtClean="0">
                          <a:latin typeface="Cambria Math" panose="02040503050406030204" pitchFamily="18" charset="0"/>
                          <a:ea typeface="Cambria Math" panose="02040503050406030204" pitchFamily="18" charset="0"/>
                        </a:rPr>
                        <m:t>)</m:t>
                      </m:r>
                    </m:oMath>
                  </m:oMathPara>
                </a14:m>
                <a:endParaRPr kumimoji="1" lang="en-US" altLang="ja-JP" sz="2400" b="0" dirty="0">
                  <a:latin typeface="Hiragino Mincho Pro W3" panose="02020300000000000000" pitchFamily="18" charset="-128"/>
                  <a:ea typeface="Hiragino Mincho Pro W3" panose="02020300000000000000" pitchFamily="18" charset="-128"/>
                </a:endParaRPr>
              </a:p>
              <a:p>
                <a:pPr marL="0" indent="0">
                  <a:buNone/>
                </a:pPr>
                <a:endParaRPr kumimoji="1" lang="en-US" altLang="ja-JP" sz="2000" b="0" dirty="0"/>
              </a:p>
              <a:p>
                <a:pPr marL="0" indent="0">
                  <a:buNone/>
                </a:pPr>
                <a:endParaRPr kumimoji="1" lang="ja-JP" altLang="en-US"/>
              </a:p>
            </p:txBody>
          </p:sp>
        </mc:Choice>
        <mc:Fallback xmlns="">
          <p:sp>
            <p:nvSpPr>
              <p:cNvPr id="3" name="コンテンツ プレースホルダー 2">
                <a:extLst>
                  <a:ext uri="{FF2B5EF4-FFF2-40B4-BE49-F238E27FC236}">
                    <a16:creationId xmlns:a16="http://schemas.microsoft.com/office/drawing/2014/main" id="{069E197B-B16F-0645-9E66-401EE0F5B27A}"/>
                  </a:ext>
                </a:extLst>
              </p:cNvPr>
              <p:cNvSpPr>
                <a:spLocks noGrp="1" noRot="1" noChangeAspect="1" noMove="1" noResize="1" noEditPoints="1" noAdjustHandles="1" noChangeArrowheads="1" noChangeShapeType="1" noTextEdit="1"/>
              </p:cNvSpPr>
              <p:nvPr>
                <p:ph idx="1"/>
              </p:nvPr>
            </p:nvSpPr>
            <p:spPr>
              <a:xfrm>
                <a:off x="86227" y="1346878"/>
                <a:ext cx="8986003" cy="5189729"/>
              </a:xfrm>
              <a:blipFill>
                <a:blip r:embed="rId2"/>
                <a:stretch>
                  <a:fillRect l="-706" t="-488" r="-565"/>
                </a:stretch>
              </a:blipFill>
            </p:spPr>
            <p:txBody>
              <a:bodyPr/>
              <a:lstStyle/>
              <a:p>
                <a:r>
                  <a:rPr lang="ja-JP" altLang="en-US">
                    <a:noFill/>
                  </a:rPr>
                  <a:t> </a:t>
                </a:r>
              </a:p>
            </p:txBody>
          </p:sp>
        </mc:Fallback>
      </mc:AlternateContent>
      <p:pic>
        <p:nvPicPr>
          <p:cNvPr id="7" name="図 6">
            <a:extLst>
              <a:ext uri="{FF2B5EF4-FFF2-40B4-BE49-F238E27FC236}">
                <a16:creationId xmlns:a16="http://schemas.microsoft.com/office/drawing/2014/main" xmlns="" id="{B776C651-C25D-5E4D-87F2-DD1EFAB579B2}"/>
              </a:ext>
            </a:extLst>
          </p:cNvPr>
          <p:cNvPicPr>
            <a:picLocks noChangeAspect="1"/>
          </p:cNvPicPr>
          <p:nvPr/>
        </p:nvPicPr>
        <p:blipFill rotWithShape="1">
          <a:blip r:embed="rId3"/>
          <a:srcRect l="6263" t="1918" r="6610" b="1918"/>
          <a:stretch/>
        </p:blipFill>
        <p:spPr>
          <a:xfrm>
            <a:off x="7552706" y="2517569"/>
            <a:ext cx="4553067" cy="4340431"/>
          </a:xfrm>
          <a:prstGeom prst="rect">
            <a:avLst/>
          </a:prstGeom>
        </p:spPr>
      </p:pic>
      <p:sp>
        <p:nvSpPr>
          <p:cNvPr id="8" name="テキスト ボックス 7">
            <a:extLst>
              <a:ext uri="{FF2B5EF4-FFF2-40B4-BE49-F238E27FC236}">
                <a16:creationId xmlns:a16="http://schemas.microsoft.com/office/drawing/2014/main" xmlns="" id="{00D0B037-C2C9-354E-8A0F-DB90B56EC256}"/>
              </a:ext>
            </a:extLst>
          </p:cNvPr>
          <p:cNvSpPr txBox="1"/>
          <p:nvPr/>
        </p:nvSpPr>
        <p:spPr>
          <a:xfrm>
            <a:off x="9072230" y="2085327"/>
            <a:ext cx="3119770" cy="338554"/>
          </a:xfrm>
          <a:prstGeom prst="rect">
            <a:avLst/>
          </a:prstGeom>
          <a:noFill/>
        </p:spPr>
        <p:txBody>
          <a:bodyPr wrap="square" rtlCol="0">
            <a:spAutoFit/>
          </a:bodyPr>
          <a:lstStyle/>
          <a:p>
            <a:r>
              <a:rPr kumimoji="1" lang="en-US" altLang="ja-JP" sz="1600" dirty="0"/>
              <a:t>[SDSS collaboration (2001)]</a:t>
            </a:r>
            <a:endParaRPr kumimoji="1" lang="ja-JP" altLang="en-US" sz="1600"/>
          </a:p>
        </p:txBody>
      </p:sp>
      <p:sp>
        <p:nvSpPr>
          <p:cNvPr id="6" name="テキスト ボックス 5">
            <a:extLst>
              <a:ext uri="{FF2B5EF4-FFF2-40B4-BE49-F238E27FC236}">
                <a16:creationId xmlns:a16="http://schemas.microsoft.com/office/drawing/2014/main" xmlns="" id="{8B796D4A-F0C0-6E42-A542-224A0D6B92BE}"/>
              </a:ext>
            </a:extLst>
          </p:cNvPr>
          <p:cNvSpPr txBox="1"/>
          <p:nvPr/>
        </p:nvSpPr>
        <p:spPr>
          <a:xfrm>
            <a:off x="11196682" y="346990"/>
            <a:ext cx="631141" cy="369332"/>
          </a:xfrm>
          <a:prstGeom prst="rect">
            <a:avLst/>
          </a:prstGeom>
          <a:noFill/>
        </p:spPr>
        <p:txBody>
          <a:bodyPr wrap="square" rtlCol="0">
            <a:spAutoFit/>
          </a:bodyPr>
          <a:lstStyle/>
          <a:p>
            <a:r>
              <a:rPr kumimoji="1" lang="en-US" altLang="ja-JP" dirty="0"/>
              <a:t>5/33</a:t>
            </a:r>
            <a:endParaRPr kumimoji="1" lang="ja-JP" altLang="en-US"/>
          </a:p>
        </p:txBody>
      </p:sp>
    </p:spTree>
    <p:extLst>
      <p:ext uri="{BB962C8B-B14F-4D97-AF65-F5344CB8AC3E}">
        <p14:creationId xmlns:p14="http://schemas.microsoft.com/office/powerpoint/2010/main" val="4238928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xmlns="" id="{8A4170EC-883C-6E4D-B8D6-61BEFF872EBB}"/>
                  </a:ext>
                </a:extLst>
              </p:cNvPr>
              <p:cNvSpPr>
                <a:spLocks noGrp="1"/>
              </p:cNvSpPr>
              <p:nvPr>
                <p:ph idx="1"/>
              </p:nvPr>
            </p:nvSpPr>
            <p:spPr>
              <a:xfrm>
                <a:off x="135883" y="1107777"/>
                <a:ext cx="7790800" cy="5186146"/>
              </a:xfrm>
            </p:spPr>
            <p:txBody>
              <a:bodyPr>
                <a:normAutofit/>
              </a:bodyPr>
              <a:lstStyle/>
              <a:p>
                <a:r>
                  <a:rPr lang="en-US" altLang="ja-JP" sz="2000" dirty="0">
                    <a:latin typeface="Hiragino Mincho Pro W3" panose="02020300000000000000" pitchFamily="18" charset="-128"/>
                    <a:ea typeface="Hiragino Mincho Pro W3" panose="02020300000000000000" pitchFamily="18" charset="-128"/>
                  </a:rPr>
                  <a:t>1960’s~1970’s</a:t>
                </a:r>
                <a:r>
                  <a:rPr lang="ja-JP" altLang="en-US" sz="2000">
                    <a:latin typeface="Hiragino Mincho Pro W3" panose="02020300000000000000" pitchFamily="18" charset="-128"/>
                    <a:ea typeface="Hiragino Mincho Pro W3" panose="02020300000000000000" pitchFamily="18" charset="-128"/>
                  </a:rPr>
                  <a:t>初頭に発見</a:t>
                </a:r>
                <a:endParaRPr lang="en-US" altLang="ja-JP" sz="2000" dirty="0">
                  <a:latin typeface="Hiragino Mincho Pro W3" panose="02020300000000000000" pitchFamily="18" charset="-128"/>
                  <a:ea typeface="Hiragino Mincho Pro W3" panose="02020300000000000000" pitchFamily="18" charset="-128"/>
                </a:endParaRPr>
              </a:p>
              <a:p>
                <a:r>
                  <a:rPr lang="ja-JP" altLang="en-US" sz="2000">
                    <a:latin typeface="Hiragino Mincho Pro W3" panose="02020300000000000000" pitchFamily="18" charset="-128"/>
                    <a:ea typeface="Hiragino Mincho Pro W3" panose="02020300000000000000" pitchFamily="18" charset="-128"/>
                  </a:rPr>
                  <a:t>銀河団の深い重力ポテンシャルにトラップされた高温のバリオンからの</a:t>
                </a:r>
                <a:r>
                  <a:rPr lang="ja-JP" altLang="en-US" sz="2000">
                    <a:solidFill>
                      <a:srgbClr val="FF0000"/>
                    </a:solidFill>
                    <a:latin typeface="Hiragino Mincho Pro W3" panose="02020300000000000000" pitchFamily="18" charset="-128"/>
                    <a:ea typeface="Hiragino Mincho Pro W3" panose="02020300000000000000" pitchFamily="18" charset="-128"/>
                  </a:rPr>
                  <a:t>熱制動放射</a:t>
                </a:r>
                <a:r>
                  <a:rPr lang="en-US" altLang="ja-JP" sz="2000" dirty="0">
                    <a:solidFill>
                      <a:srgbClr val="FF0000"/>
                    </a:solidFill>
                    <a:latin typeface="Hiragino Mincho Pro W3" panose="02020300000000000000" pitchFamily="18" charset="-128"/>
                    <a:ea typeface="Hiragino Mincho Pro W3" panose="02020300000000000000" pitchFamily="18" charset="-128"/>
                  </a:rPr>
                  <a:t> (thermal bremsstrahlung, free-free radiation)</a:t>
                </a:r>
              </a:p>
              <a:p>
                <a:pPr marL="0" indent="0">
                  <a:buNone/>
                </a:pPr>
                <a14:m>
                  <m:oMath xmlns:m="http://schemas.openxmlformats.org/officeDocument/2006/math">
                    <m:sSub>
                      <m:sSubPr>
                        <m:ctrlPr>
                          <a:rPr lang="en-US" altLang="ja-JP" sz="2400" i="1" smtClean="0">
                            <a:latin typeface="Cambria Math" panose="02040503050406030204" pitchFamily="18" charset="0"/>
                          </a:rPr>
                        </m:ctrlPr>
                      </m:sSubPr>
                      <m:e>
                        <m:r>
                          <a:rPr lang="en-US" altLang="ja-JP" sz="2400" b="0" i="1" smtClean="0">
                            <a:latin typeface="Cambria Math" panose="02040503050406030204" pitchFamily="18" charset="0"/>
                          </a:rPr>
                          <m:t>𝑘</m:t>
                        </m:r>
                      </m:e>
                      <m:sub>
                        <m:r>
                          <a:rPr lang="en-US" altLang="ja-JP" sz="2400" b="0" i="1" smtClean="0">
                            <a:latin typeface="Cambria Math" panose="02040503050406030204" pitchFamily="18" charset="0"/>
                          </a:rPr>
                          <m:t>𝐵</m:t>
                        </m:r>
                      </m:sub>
                    </m:sSub>
                    <m:r>
                      <a:rPr lang="en-US" altLang="ja-JP" sz="2400" b="0" i="1" smtClean="0">
                        <a:latin typeface="Cambria Math" panose="02040503050406030204" pitchFamily="18" charset="0"/>
                      </a:rPr>
                      <m:t>𝑇</m:t>
                    </m:r>
                    <m:r>
                      <a:rPr lang="en-US" altLang="ja-JP" sz="2400" b="0" i="1" smtClean="0">
                        <a:latin typeface="Cambria Math" panose="02040503050406030204" pitchFamily="18" charset="0"/>
                      </a:rPr>
                      <m:t>~</m:t>
                    </m:r>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𝑚</m:t>
                        </m:r>
                      </m:e>
                      <m:sub>
                        <m:r>
                          <a:rPr lang="en-US" altLang="ja-JP" sz="2400" b="0" i="1" smtClean="0">
                            <a:latin typeface="Cambria Math" panose="02040503050406030204" pitchFamily="18" charset="0"/>
                          </a:rPr>
                          <m:t>𝑝</m:t>
                        </m:r>
                      </m:sub>
                    </m:sSub>
                    <m:sSup>
                      <m:sSupPr>
                        <m:ctrlPr>
                          <a:rPr lang="en-US" altLang="ja-JP" sz="2400" b="0" i="1" smtClean="0">
                            <a:latin typeface="Cambria Math" panose="02040503050406030204" pitchFamily="18" charset="0"/>
                          </a:rPr>
                        </m:ctrlPr>
                      </m:sSupPr>
                      <m:e>
                        <m:r>
                          <a:rPr lang="en-US" altLang="ja-JP" sz="2400" b="0" i="1" smtClean="0">
                            <a:latin typeface="Cambria Math" panose="02040503050406030204" pitchFamily="18" charset="0"/>
                          </a:rPr>
                          <m:t>𝑉</m:t>
                        </m:r>
                      </m:e>
                      <m:sup>
                        <m:r>
                          <a:rPr lang="en-US" altLang="ja-JP" sz="2400" b="0" i="1" smtClean="0">
                            <a:latin typeface="Cambria Math" panose="02040503050406030204" pitchFamily="18" charset="0"/>
                          </a:rPr>
                          <m:t>2</m:t>
                        </m:r>
                      </m:sup>
                    </m:sSup>
                    <m:r>
                      <a:rPr lang="en-US" altLang="ja-JP" sz="2400" b="0" i="1" smtClean="0">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𝐺</m:t>
                        </m:r>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𝑚</m:t>
                            </m:r>
                          </m:e>
                          <m:sub>
                            <m:r>
                              <a:rPr lang="en-US" altLang="ja-JP" sz="2400" b="0" i="1" smtClean="0">
                                <a:latin typeface="Cambria Math" panose="02040503050406030204" pitchFamily="18" charset="0"/>
                              </a:rPr>
                              <m:t>𝑝</m:t>
                            </m:r>
                          </m:sub>
                        </m:sSub>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𝑀</m:t>
                            </m:r>
                          </m:e>
                          <m:sub>
                            <m:r>
                              <a:rPr lang="en-US" altLang="ja-JP" sz="2400" b="0" i="1" smtClean="0">
                                <a:latin typeface="Cambria Math" panose="02040503050406030204" pitchFamily="18" charset="0"/>
                              </a:rPr>
                              <m:t>𝑐𝑙</m:t>
                            </m:r>
                          </m:sub>
                        </m:sSub>
                      </m:num>
                      <m:den>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𝑅</m:t>
                            </m:r>
                          </m:e>
                          <m:sub>
                            <m:r>
                              <a:rPr lang="en-US" altLang="ja-JP" sz="2400" b="0" i="1" smtClean="0">
                                <a:latin typeface="Cambria Math" panose="02040503050406030204" pitchFamily="18" charset="0"/>
                              </a:rPr>
                              <m:t>𝑐𝑙</m:t>
                            </m:r>
                          </m:sub>
                        </m:sSub>
                      </m:den>
                    </m:f>
                    <m:r>
                      <a:rPr lang="en-US" altLang="ja-JP" sz="2400" b="0" i="1" smtClean="0">
                        <a:latin typeface="Cambria Math" panose="02040503050406030204" pitchFamily="18" charset="0"/>
                      </a:rPr>
                      <m:t>~2 </m:t>
                    </m:r>
                    <m:r>
                      <m:rPr>
                        <m:sty m:val="p"/>
                      </m:rPr>
                      <a:rPr lang="en-US" altLang="ja-JP" sz="2400" b="0" i="0" smtClean="0">
                        <a:latin typeface="Cambria Math" panose="02040503050406030204" pitchFamily="18" charset="0"/>
                      </a:rPr>
                      <m:t>keV</m:t>
                    </m:r>
                  </m:oMath>
                </a14:m>
                <a:r>
                  <a:rPr lang="en-US" altLang="ja-JP" sz="2400" dirty="0">
                    <a:latin typeface="Hiragino Mincho Pro W3" panose="02020300000000000000" pitchFamily="18" charset="-128"/>
                    <a:ea typeface="Hiragino Mincho Pro W3" panose="02020300000000000000" pitchFamily="18" charset="-128"/>
                  </a:rPr>
                  <a:t>,      </a:t>
                </a:r>
                <a14:m>
                  <m:oMath xmlns:m="http://schemas.openxmlformats.org/officeDocument/2006/math">
                    <m:sSub>
                      <m:sSubPr>
                        <m:ctrlPr>
                          <a:rPr lang="en-US" altLang="ja-JP" sz="2400" i="1" smtClean="0">
                            <a:latin typeface="Cambria Math" panose="02040503050406030204" pitchFamily="18" charset="0"/>
                          </a:rPr>
                        </m:ctrlPr>
                      </m:sSubPr>
                      <m:e>
                        <m:r>
                          <a:rPr lang="en-US" altLang="ja-JP" sz="2400" b="0" i="1" smtClean="0">
                            <a:latin typeface="Cambria Math" panose="02040503050406030204" pitchFamily="18" charset="0"/>
                          </a:rPr>
                          <m:t>𝐿</m:t>
                        </m:r>
                      </m:e>
                      <m:sub>
                        <m:r>
                          <a:rPr lang="en-US" altLang="ja-JP" sz="2400" b="0" i="1" smtClean="0">
                            <a:latin typeface="Cambria Math" panose="02040503050406030204" pitchFamily="18" charset="0"/>
                          </a:rPr>
                          <m:t>𝑋</m:t>
                        </m:r>
                        <m:r>
                          <a:rPr lang="en-US" altLang="ja-JP" sz="2400" b="0" i="1" smtClean="0">
                            <a:latin typeface="Cambria Math" panose="02040503050406030204" pitchFamily="18" charset="0"/>
                          </a:rPr>
                          <m:t> </m:t>
                        </m:r>
                      </m:sub>
                    </m:sSub>
                    <m:r>
                      <a:rPr lang="en-US" altLang="ja-JP" sz="2400" b="0" i="1" smtClean="0">
                        <a:latin typeface="Cambria Math" panose="02040503050406030204" pitchFamily="18" charset="0"/>
                      </a:rPr>
                      <m:t>~ </m:t>
                    </m:r>
                    <m:sSup>
                      <m:sSupPr>
                        <m:ctrlPr>
                          <a:rPr lang="en-US" altLang="ja-JP" sz="2400" b="0" i="1" smtClean="0">
                            <a:latin typeface="Cambria Math" panose="02040503050406030204" pitchFamily="18" charset="0"/>
                          </a:rPr>
                        </m:ctrlPr>
                      </m:sSupPr>
                      <m:e>
                        <m:r>
                          <a:rPr lang="en-US" altLang="ja-JP" sz="2400" b="0" i="1" smtClean="0">
                            <a:latin typeface="Cambria Math" panose="02040503050406030204" pitchFamily="18" charset="0"/>
                          </a:rPr>
                          <m:t>10</m:t>
                        </m:r>
                      </m:e>
                      <m:sup>
                        <m:r>
                          <a:rPr lang="en-US" altLang="ja-JP" sz="2400" b="0" i="1" smtClean="0">
                            <a:latin typeface="Cambria Math" panose="02040503050406030204" pitchFamily="18" charset="0"/>
                          </a:rPr>
                          <m:t>43</m:t>
                        </m:r>
                      </m:sup>
                    </m:sSup>
                    <m:r>
                      <a:rPr lang="en-US" altLang="ja-JP" sz="2400" b="0" i="1" smtClean="0">
                        <a:latin typeface="Cambria Math" panose="02040503050406030204" pitchFamily="18" charset="0"/>
                      </a:rPr>
                      <m:t>  </m:t>
                    </m:r>
                    <m:r>
                      <m:rPr>
                        <m:sty m:val="p"/>
                      </m:rPr>
                      <a:rPr lang="en-US" altLang="ja-JP" sz="2400" b="0" i="0" smtClean="0">
                        <a:latin typeface="Cambria Math" panose="02040503050406030204" pitchFamily="18" charset="0"/>
                      </a:rPr>
                      <m:t>erg</m:t>
                    </m:r>
                    <m:r>
                      <a:rPr lang="en-US" altLang="ja-JP" sz="2400" b="0" i="0" smtClean="0">
                        <a:latin typeface="Cambria Math" panose="02040503050406030204" pitchFamily="18" charset="0"/>
                      </a:rPr>
                      <m:t>/</m:t>
                    </m:r>
                    <m:r>
                      <m:rPr>
                        <m:sty m:val="p"/>
                      </m:rPr>
                      <a:rPr lang="en-US" altLang="ja-JP" sz="2400" b="0" i="0" smtClean="0">
                        <a:latin typeface="Cambria Math" panose="02040503050406030204" pitchFamily="18" charset="0"/>
                      </a:rPr>
                      <m:t>sec</m:t>
                    </m:r>
                  </m:oMath>
                </a14:m>
                <a:endParaRPr lang="en-US" altLang="ja-JP" sz="2400" dirty="0">
                  <a:latin typeface="Hiragino Mincho Pro W3" panose="02020300000000000000" pitchFamily="18" charset="-128"/>
                  <a:ea typeface="Hiragino Mincho Pro W3" panose="02020300000000000000" pitchFamily="18" charset="-128"/>
                </a:endParaRPr>
              </a:p>
              <a:p>
                <a:r>
                  <a:rPr lang="en-US" altLang="ja-JP" sz="2400" dirty="0">
                    <a:latin typeface="Hiragino Mincho Pro W3" panose="02020300000000000000" pitchFamily="18" charset="-128"/>
                    <a:ea typeface="Hiragino Mincho Pro W3" panose="02020300000000000000" pitchFamily="18" charset="-128"/>
                  </a:rPr>
                  <a:t>Metal</a:t>
                </a:r>
                <a:r>
                  <a:rPr lang="ja-JP" altLang="en-US" sz="2400">
                    <a:latin typeface="Hiragino Mincho Pro W3" panose="02020300000000000000" pitchFamily="18" charset="-128"/>
                    <a:ea typeface="Hiragino Mincho Pro W3" panose="02020300000000000000" pitchFamily="18" charset="-128"/>
                  </a:rPr>
                  <a:t>は</a:t>
                </a:r>
                <a:r>
                  <a:rPr lang="en-US" altLang="ja-JP" sz="2400" dirty="0">
                    <a:latin typeface="Hiragino Mincho Pro W3" panose="02020300000000000000" pitchFamily="18" charset="-128"/>
                    <a:ea typeface="Hiragino Mincho Pro W3" panose="02020300000000000000" pitchFamily="18" charset="-128"/>
                  </a:rPr>
                  <a:t>solar abundance </a:t>
                </a:r>
                <a:r>
                  <a:rPr lang="ja-JP" altLang="en-US" sz="2400">
                    <a:latin typeface="Hiragino Mincho Pro W3" panose="02020300000000000000" pitchFamily="18" charset="-128"/>
                    <a:ea typeface="Hiragino Mincho Pro W3" panose="02020300000000000000" pitchFamily="18" charset="-128"/>
                  </a:rPr>
                  <a:t>の約</a:t>
                </a:r>
                <a:r>
                  <a:rPr lang="en-US" altLang="ja-JP" sz="2400" dirty="0">
                    <a:latin typeface="Hiragino Mincho Pro W3" panose="02020300000000000000" pitchFamily="18" charset="-128"/>
                    <a:ea typeface="Hiragino Mincho Pro W3" panose="02020300000000000000" pitchFamily="18" charset="-128"/>
                  </a:rPr>
                  <a:t>0.3</a:t>
                </a:r>
                <a:r>
                  <a:rPr lang="ja-JP" altLang="en-US" sz="2400">
                    <a:latin typeface="Hiragino Mincho Pro W3" panose="02020300000000000000" pitchFamily="18" charset="-128"/>
                    <a:ea typeface="Hiragino Mincho Pro W3" panose="02020300000000000000" pitchFamily="18" charset="-128"/>
                  </a:rPr>
                  <a:t>倍</a:t>
                </a:r>
                <a:endParaRPr lang="en-US" altLang="ja-JP" sz="2400" dirty="0">
                  <a:latin typeface="Hiragino Mincho Pro W3" panose="02020300000000000000" pitchFamily="18" charset="-128"/>
                  <a:ea typeface="Hiragino Mincho Pro W3" panose="02020300000000000000" pitchFamily="18" charset="-128"/>
                </a:endParaRPr>
              </a:p>
              <a:p>
                <a:r>
                  <a:rPr lang="en-US" altLang="ja-JP" sz="2400" dirty="0">
                    <a:latin typeface="Hiragino Mincho Pro W3" panose="02020300000000000000" pitchFamily="18" charset="-128"/>
                    <a:ea typeface="Hiragino Mincho Pro W3" panose="02020300000000000000" pitchFamily="18" charset="-128"/>
                  </a:rPr>
                  <a:t>Intra cluster medium(ICM)</a:t>
                </a:r>
                <a:r>
                  <a:rPr lang="ja-JP" altLang="en-US" sz="2400">
                    <a:latin typeface="Hiragino Mincho Pro W3" panose="02020300000000000000" pitchFamily="18" charset="-128"/>
                    <a:ea typeface="Hiragino Mincho Pro W3" panose="02020300000000000000" pitchFamily="18" charset="-128"/>
                  </a:rPr>
                  <a:t>の</a:t>
                </a:r>
                <a:r>
                  <a:rPr lang="en-US" altLang="ja-JP" sz="2400" dirty="0">
                    <a:solidFill>
                      <a:srgbClr val="0070C0"/>
                    </a:solidFill>
                    <a:latin typeface="Hiragino Mincho Pro W3" panose="02020300000000000000" pitchFamily="18" charset="-128"/>
                    <a:ea typeface="Hiragino Mincho Pro W3" panose="02020300000000000000" pitchFamily="18" charset="-128"/>
                  </a:rPr>
                  <a:t>beta-model</a:t>
                </a:r>
              </a:p>
              <a:p>
                <a:pPr marL="0" indent="0">
                  <a:buNone/>
                </a:pPr>
                <a:r>
                  <a:rPr lang="en-US" altLang="ja-JP" sz="2400" dirty="0">
                    <a:latin typeface="Hiragino Mincho Pro W3" panose="02020300000000000000" pitchFamily="18" charset="-128"/>
                    <a:ea typeface="Hiragino Mincho Pro W3" panose="02020300000000000000" pitchFamily="18" charset="-128"/>
                  </a:rPr>
                  <a:t> 	</a:t>
                </a:r>
                <a14:m>
                  <m:oMath xmlns:m="http://schemas.openxmlformats.org/officeDocument/2006/math">
                    <m:sSub>
                      <m:sSubPr>
                        <m:ctrlPr>
                          <a:rPr lang="en-US" altLang="ja-JP" sz="2400" i="1">
                            <a:latin typeface="Cambria Math" panose="02040503050406030204" pitchFamily="18" charset="0"/>
                          </a:rPr>
                        </m:ctrlPr>
                      </m:sSubPr>
                      <m:e>
                        <m:r>
                          <a:rPr lang="en-US" altLang="ja-JP" sz="2400" b="0" i="1" smtClean="0">
                            <a:latin typeface="Cambria Math" panose="02040503050406030204" pitchFamily="18" charset="0"/>
                          </a:rPr>
                          <m:t> </m:t>
                        </m:r>
                        <m:r>
                          <a:rPr lang="en-US" altLang="ja-JP" sz="2400" i="1">
                            <a:latin typeface="Cambria Math" panose="02040503050406030204" pitchFamily="18" charset="0"/>
                          </a:rPr>
                          <m:t>𝑛</m:t>
                        </m:r>
                      </m:e>
                      <m:sub>
                        <m:r>
                          <a:rPr lang="en-US" altLang="ja-JP" sz="2400" i="1">
                            <a:latin typeface="Cambria Math" panose="02040503050406030204" pitchFamily="18" charset="0"/>
                          </a:rPr>
                          <m:t>𝐼𝐶𝑀</m:t>
                        </m:r>
                      </m:sub>
                    </m:sSub>
                    <m:d>
                      <m:dPr>
                        <m:ctrlPr>
                          <a:rPr lang="en-US" altLang="ja-JP" sz="2400" i="1">
                            <a:latin typeface="Cambria Math" panose="02040503050406030204" pitchFamily="18" charset="0"/>
                          </a:rPr>
                        </m:ctrlPr>
                      </m:dPr>
                      <m:e>
                        <m:r>
                          <a:rPr lang="en-US" altLang="ja-JP" sz="2400" i="1">
                            <a:latin typeface="Cambria Math" panose="02040503050406030204" pitchFamily="18" charset="0"/>
                          </a:rPr>
                          <m:t>𝑟</m:t>
                        </m:r>
                      </m:e>
                    </m:d>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𝑛</m:t>
                        </m:r>
                      </m:e>
                      <m:sub>
                        <m:r>
                          <a:rPr lang="en-US" altLang="ja-JP" sz="2400" i="1">
                            <a:latin typeface="Cambria Math" panose="02040503050406030204" pitchFamily="18" charset="0"/>
                          </a:rPr>
                          <m:t>0</m:t>
                        </m:r>
                      </m:sub>
                    </m:sSub>
                    <m:sSup>
                      <m:sSupPr>
                        <m:ctrlPr>
                          <a:rPr lang="en-US" altLang="ja-JP" sz="2400" i="1">
                            <a:latin typeface="Cambria Math" panose="02040503050406030204" pitchFamily="18" charset="0"/>
                          </a:rPr>
                        </m:ctrlPr>
                      </m:sSupPr>
                      <m:e>
                        <m:d>
                          <m:dPr>
                            <m:begChr m:val="{"/>
                            <m:endChr m:val="}"/>
                            <m:ctrlPr>
                              <a:rPr lang="en-US" altLang="ja-JP" sz="2400" i="1">
                                <a:latin typeface="Cambria Math" panose="02040503050406030204" pitchFamily="18" charset="0"/>
                              </a:rPr>
                            </m:ctrlPr>
                          </m:dPr>
                          <m:e>
                            <m:r>
                              <a:rPr lang="en-US" altLang="ja-JP" sz="2400" i="1">
                                <a:latin typeface="Cambria Math" panose="02040503050406030204" pitchFamily="18" charset="0"/>
                              </a:rPr>
                              <m:t>1+</m:t>
                            </m:r>
                            <m:sSup>
                              <m:sSupPr>
                                <m:ctrlPr>
                                  <a:rPr lang="en-US" altLang="ja-JP" sz="2400" i="1">
                                    <a:latin typeface="Cambria Math" panose="02040503050406030204" pitchFamily="18" charset="0"/>
                                  </a:rPr>
                                </m:ctrlPr>
                              </m:sSupPr>
                              <m:e>
                                <m:d>
                                  <m:dPr>
                                    <m:ctrlPr>
                                      <a:rPr lang="en-US" altLang="ja-JP" sz="2400" i="1">
                                        <a:latin typeface="Cambria Math" panose="02040503050406030204" pitchFamily="18" charset="0"/>
                                      </a:rPr>
                                    </m:ctrlPr>
                                  </m:dPr>
                                  <m:e>
                                    <m:f>
                                      <m:fPr>
                                        <m:ctrlPr>
                                          <a:rPr lang="en-US" altLang="ja-JP" sz="2400" i="1">
                                            <a:latin typeface="Cambria Math" panose="02040503050406030204" pitchFamily="18" charset="0"/>
                                          </a:rPr>
                                        </m:ctrlPr>
                                      </m:fPr>
                                      <m:num>
                                        <m:r>
                                          <a:rPr lang="en-US" altLang="ja-JP" sz="2400" i="1">
                                            <a:latin typeface="Cambria Math" panose="02040503050406030204" pitchFamily="18" charset="0"/>
                                          </a:rPr>
                                          <m:t>𝑟</m:t>
                                        </m:r>
                                      </m:num>
                                      <m:den>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𝑟</m:t>
                                            </m:r>
                                          </m:e>
                                          <m:sub>
                                            <m:r>
                                              <a:rPr lang="en-US" altLang="ja-JP" sz="2400" i="1">
                                                <a:latin typeface="Cambria Math" panose="02040503050406030204" pitchFamily="18" charset="0"/>
                                              </a:rPr>
                                              <m:t>𝑐</m:t>
                                            </m:r>
                                          </m:sub>
                                        </m:sSub>
                                      </m:den>
                                    </m:f>
                                  </m:e>
                                </m:d>
                              </m:e>
                              <m:sup>
                                <m:r>
                                  <a:rPr lang="en-US" altLang="ja-JP" sz="2400" i="1">
                                    <a:latin typeface="Cambria Math" panose="02040503050406030204" pitchFamily="18" charset="0"/>
                                  </a:rPr>
                                  <m:t>2</m:t>
                                </m:r>
                              </m:sup>
                            </m:sSup>
                          </m:e>
                        </m:d>
                      </m:e>
                      <m:sup>
                        <m:r>
                          <a:rPr lang="en-US" altLang="ja-JP" sz="2400" i="1">
                            <a:latin typeface="Cambria Math" panose="02040503050406030204" pitchFamily="18" charset="0"/>
                          </a:rPr>
                          <m:t>−</m:t>
                        </m:r>
                        <m:f>
                          <m:fPr>
                            <m:ctrlPr>
                              <a:rPr lang="en-US" altLang="ja-JP" sz="2400" i="1">
                                <a:latin typeface="Cambria Math" panose="02040503050406030204" pitchFamily="18" charset="0"/>
                              </a:rPr>
                            </m:ctrlPr>
                          </m:fPr>
                          <m:num>
                            <m:r>
                              <a:rPr lang="en-US" altLang="ja-JP" sz="2400" i="1">
                                <a:latin typeface="Cambria Math" panose="02040503050406030204" pitchFamily="18" charset="0"/>
                              </a:rPr>
                              <m:t>3</m:t>
                            </m:r>
                          </m:num>
                          <m:den>
                            <m:r>
                              <a:rPr lang="en-US" altLang="ja-JP" sz="2400" i="1">
                                <a:latin typeface="Cambria Math" panose="02040503050406030204" pitchFamily="18" charset="0"/>
                              </a:rPr>
                              <m:t>2</m:t>
                            </m:r>
                          </m:den>
                        </m:f>
                        <m:r>
                          <a:rPr lang="en-US" altLang="ja-JP" sz="2400" i="1">
                            <a:latin typeface="Cambria Math" panose="02040503050406030204" pitchFamily="18" charset="0"/>
                            <a:ea typeface="Cambria Math" panose="02040503050406030204" pitchFamily="18" charset="0"/>
                          </a:rPr>
                          <m:t>𝛽</m:t>
                        </m:r>
                      </m:sup>
                    </m:sSup>
                    <m:r>
                      <a:rPr lang="en-US" altLang="ja-JP" sz="2400" i="1">
                        <a:latin typeface="Cambria Math" panose="02040503050406030204" pitchFamily="18" charset="0"/>
                        <a:ea typeface="Cambria Math" panose="02040503050406030204" pitchFamily="18" charset="0"/>
                      </a:rPr>
                      <m:t>~</m:t>
                    </m:r>
                    <m:sSup>
                      <m:sSupPr>
                        <m:ctrlPr>
                          <a:rPr lang="en-US" altLang="ja-JP" sz="2400" i="1">
                            <a:latin typeface="Cambria Math" panose="02040503050406030204" pitchFamily="18" charset="0"/>
                            <a:ea typeface="Cambria Math" panose="02040503050406030204" pitchFamily="18" charset="0"/>
                          </a:rPr>
                        </m:ctrlPr>
                      </m:sSupPr>
                      <m:e>
                        <m:r>
                          <a:rPr lang="en-US" altLang="ja-JP" sz="2400" i="1">
                            <a:latin typeface="Cambria Math" panose="02040503050406030204" pitchFamily="18" charset="0"/>
                            <a:ea typeface="Cambria Math" panose="02040503050406030204" pitchFamily="18" charset="0"/>
                          </a:rPr>
                          <m:t> 10</m:t>
                        </m:r>
                      </m:e>
                      <m:sup>
                        <m:r>
                          <a:rPr lang="en-US" altLang="ja-JP" sz="2400" i="1">
                            <a:latin typeface="Cambria Math" panose="02040503050406030204" pitchFamily="18" charset="0"/>
                            <a:ea typeface="Cambria Math" panose="02040503050406030204" pitchFamily="18" charset="0"/>
                          </a:rPr>
                          <m:t>−3</m:t>
                        </m:r>
                      </m:sup>
                    </m:sSup>
                  </m:oMath>
                </a14:m>
                <a:r>
                  <a:rPr lang="en-US" altLang="ja-JP" sz="2400" dirty="0">
                    <a:latin typeface="Hiragino Mincho Pro W3" panose="02020300000000000000" pitchFamily="18" charset="-128"/>
                    <a:ea typeface="Hiragino Mincho Pro W3" panose="02020300000000000000" pitchFamily="18" charset="-128"/>
                  </a:rPr>
                  <a:t> cm</a:t>
                </a:r>
                <a:r>
                  <a:rPr lang="en-US" altLang="ja-JP" sz="2400" baseline="30000" dirty="0">
                    <a:latin typeface="Hiragino Mincho Pro W3" panose="02020300000000000000" pitchFamily="18" charset="-128"/>
                    <a:ea typeface="Hiragino Mincho Pro W3" panose="02020300000000000000" pitchFamily="18" charset="-128"/>
                  </a:rPr>
                  <a:t>-3</a:t>
                </a:r>
              </a:p>
              <a:p>
                <a:pPr marL="0" indent="0">
                  <a:buNone/>
                </a:pPr>
                <a:r>
                  <a:rPr lang="en-US" altLang="ja-JP" sz="2400" dirty="0">
                    <a:latin typeface="Hiragino Mincho Pro W3" panose="02020300000000000000" pitchFamily="18" charset="-128"/>
                    <a:ea typeface="Hiragino Mincho Pro W3" panose="02020300000000000000" pitchFamily="18" charset="-128"/>
                  </a:rPr>
                  <a:t>	(</a:t>
                </a:r>
                <a:r>
                  <a:rPr lang="en-US" altLang="ja-JP" sz="2400" dirty="0" err="1">
                    <a:latin typeface="Hiragino Mincho Pro W3" panose="02020300000000000000" pitchFamily="18" charset="-128"/>
                    <a:ea typeface="Hiragino Mincho Pro W3" panose="02020300000000000000" pitchFamily="18" charset="-128"/>
                  </a:rPr>
                  <a:t>r〜r</a:t>
                </a:r>
                <a:r>
                  <a:rPr lang="en-US" altLang="ja-JP" sz="2400" baseline="-25000" dirty="0" err="1">
                    <a:latin typeface="Hiragino Mincho Pro W3" panose="02020300000000000000" pitchFamily="18" charset="-128"/>
                    <a:ea typeface="Hiragino Mincho Pro W3" panose="02020300000000000000" pitchFamily="18" charset="-128"/>
                  </a:rPr>
                  <a:t>c</a:t>
                </a:r>
                <a:r>
                  <a:rPr lang="ja-JP" altLang="en-US" sz="2400">
                    <a:latin typeface="Hiragino Mincho Pro W3" panose="02020300000000000000" pitchFamily="18" charset="-128"/>
                    <a:ea typeface="Hiragino Mincho Pro W3" panose="02020300000000000000" pitchFamily="18" charset="-128"/>
                  </a:rPr>
                  <a:t>で良い近似</a:t>
                </a:r>
                <a:r>
                  <a:rPr lang="en-US" altLang="ja-JP" sz="2400" dirty="0">
                    <a:latin typeface="Hiragino Mincho Pro W3" panose="02020300000000000000" pitchFamily="18" charset="-128"/>
                    <a:ea typeface="Hiragino Mincho Pro W3" panose="02020300000000000000" pitchFamily="18" charset="-128"/>
                  </a:rPr>
                  <a:t>)</a:t>
                </a:r>
              </a:p>
              <a:p>
                <a:pPr marL="0" indent="0">
                  <a:buNone/>
                </a:pPr>
                <a:endParaRPr kumimoji="1" lang="en-US" altLang="ja-JP" u="sng" dirty="0"/>
              </a:p>
            </p:txBody>
          </p:sp>
        </mc:Choice>
        <mc:Fallback xmlns="">
          <p:sp>
            <p:nvSpPr>
              <p:cNvPr id="3" name="コンテンツ プレースホルダー 2">
                <a:extLst>
                  <a:ext uri="{FF2B5EF4-FFF2-40B4-BE49-F238E27FC236}">
                    <a16:creationId xmlns:a16="http://schemas.microsoft.com/office/drawing/2014/main" id="{8A4170EC-883C-6E4D-B8D6-61BEFF872EBB}"/>
                  </a:ext>
                </a:extLst>
              </p:cNvPr>
              <p:cNvSpPr>
                <a:spLocks noGrp="1" noRot="1" noChangeAspect="1" noMove="1" noResize="1" noEditPoints="1" noAdjustHandles="1" noChangeArrowheads="1" noChangeShapeType="1" noTextEdit="1"/>
              </p:cNvSpPr>
              <p:nvPr>
                <p:ph idx="1"/>
              </p:nvPr>
            </p:nvSpPr>
            <p:spPr>
              <a:xfrm>
                <a:off x="135883" y="1107777"/>
                <a:ext cx="7790800" cy="5186146"/>
              </a:xfrm>
              <a:blipFill>
                <a:blip r:embed="rId3"/>
                <a:stretch>
                  <a:fillRect l="-977" t="-488" r="-651"/>
                </a:stretch>
              </a:blipFill>
            </p:spPr>
            <p:txBody>
              <a:bodyPr/>
              <a:lstStyle/>
              <a:p>
                <a:r>
                  <a:rPr lang="ja-JP" altLang="en-US">
                    <a:noFill/>
                  </a:rPr>
                  <a:t> </a:t>
                </a:r>
              </a:p>
            </p:txBody>
          </p:sp>
        </mc:Fallback>
      </mc:AlternateContent>
      <p:pic>
        <p:nvPicPr>
          <p:cNvPr id="6" name="図 5">
            <a:extLst>
              <a:ext uri="{FF2B5EF4-FFF2-40B4-BE49-F238E27FC236}">
                <a16:creationId xmlns:a16="http://schemas.microsoft.com/office/drawing/2014/main" xmlns="" id="{EB3A312B-D80E-C348-A0D4-FB2E170F8B00}"/>
              </a:ext>
            </a:extLst>
          </p:cNvPr>
          <p:cNvPicPr>
            <a:picLocks noChangeAspect="1"/>
          </p:cNvPicPr>
          <p:nvPr/>
        </p:nvPicPr>
        <p:blipFill>
          <a:blip r:embed="rId4"/>
          <a:stretch>
            <a:fillRect/>
          </a:stretch>
        </p:blipFill>
        <p:spPr>
          <a:xfrm>
            <a:off x="7926683" y="20744"/>
            <a:ext cx="3233686" cy="3203465"/>
          </a:xfrm>
          <a:prstGeom prst="rect">
            <a:avLst/>
          </a:prstGeom>
        </p:spPr>
      </p:pic>
      <p:sp>
        <p:nvSpPr>
          <p:cNvPr id="7" name="テキスト ボックス 6">
            <a:extLst>
              <a:ext uri="{FF2B5EF4-FFF2-40B4-BE49-F238E27FC236}">
                <a16:creationId xmlns:a16="http://schemas.microsoft.com/office/drawing/2014/main" xmlns="" id="{FE244A36-43EE-A34A-924E-B983AE25DC9E}"/>
              </a:ext>
            </a:extLst>
          </p:cNvPr>
          <p:cNvSpPr txBox="1"/>
          <p:nvPr/>
        </p:nvSpPr>
        <p:spPr>
          <a:xfrm>
            <a:off x="7926683" y="3147405"/>
            <a:ext cx="3861902" cy="307777"/>
          </a:xfrm>
          <a:prstGeom prst="rect">
            <a:avLst/>
          </a:prstGeom>
          <a:noFill/>
        </p:spPr>
        <p:txBody>
          <a:bodyPr wrap="square" rtlCol="0">
            <a:spAutoFit/>
          </a:bodyPr>
          <a:lstStyle/>
          <a:p>
            <a:r>
              <a:rPr kumimoji="1" lang="en-US" altLang="ja-JP" sz="1400" dirty="0"/>
              <a:t>both from [</a:t>
            </a:r>
            <a:r>
              <a:rPr kumimoji="1" lang="en-US" altLang="ja-JP" sz="1400" dirty="0" err="1"/>
              <a:t>Bohringer</a:t>
            </a:r>
            <a:r>
              <a:rPr kumimoji="1" lang="en-US" altLang="ja-JP" sz="1400" dirty="0"/>
              <a:t> &amp; Werner (2009)]</a:t>
            </a:r>
            <a:endParaRPr kumimoji="1" lang="ja-JP" altLang="en-US" sz="1400"/>
          </a:p>
        </p:txBody>
      </p:sp>
      <p:pic>
        <p:nvPicPr>
          <p:cNvPr id="9" name="図 8">
            <a:extLst>
              <a:ext uri="{FF2B5EF4-FFF2-40B4-BE49-F238E27FC236}">
                <a16:creationId xmlns:a16="http://schemas.microsoft.com/office/drawing/2014/main" xmlns="" id="{373C0E82-1FBA-2A42-A091-33F99DF92B9A}"/>
              </a:ext>
            </a:extLst>
          </p:cNvPr>
          <p:cNvPicPr>
            <a:picLocks noChangeAspect="1"/>
          </p:cNvPicPr>
          <p:nvPr/>
        </p:nvPicPr>
        <p:blipFill>
          <a:blip r:embed="rId5"/>
          <a:stretch>
            <a:fillRect/>
          </a:stretch>
        </p:blipFill>
        <p:spPr>
          <a:xfrm>
            <a:off x="6695124" y="3429000"/>
            <a:ext cx="5093461" cy="3359474"/>
          </a:xfrm>
          <a:prstGeom prst="rect">
            <a:avLst/>
          </a:prstGeom>
        </p:spPr>
      </p:pic>
      <p:sp>
        <p:nvSpPr>
          <p:cNvPr id="10" name="テキスト ボックス 9">
            <a:extLst>
              <a:ext uri="{FF2B5EF4-FFF2-40B4-BE49-F238E27FC236}">
                <a16:creationId xmlns:a16="http://schemas.microsoft.com/office/drawing/2014/main" xmlns="" id="{CF7DE5F2-25B8-3048-99B4-EBF8B88E1BB5}"/>
              </a:ext>
            </a:extLst>
          </p:cNvPr>
          <p:cNvSpPr txBox="1"/>
          <p:nvPr/>
        </p:nvSpPr>
        <p:spPr>
          <a:xfrm>
            <a:off x="7397262" y="5380892"/>
            <a:ext cx="633046" cy="369332"/>
          </a:xfrm>
          <a:prstGeom prst="rect">
            <a:avLst/>
          </a:prstGeom>
          <a:noFill/>
        </p:spPr>
        <p:txBody>
          <a:bodyPr wrap="square" rtlCol="0">
            <a:spAutoFit/>
          </a:bodyPr>
          <a:lstStyle/>
          <a:p>
            <a:r>
              <a:rPr kumimoji="1" lang="en-US" altLang="ja-JP" dirty="0">
                <a:solidFill>
                  <a:srgbClr val="FF0000"/>
                </a:solidFill>
              </a:rPr>
              <a:t>2ph</a:t>
            </a:r>
            <a:endParaRPr kumimoji="1" lang="ja-JP" altLang="en-US">
              <a:solidFill>
                <a:srgbClr val="FF0000"/>
              </a:solidFill>
            </a:endParaRPr>
          </a:p>
        </p:txBody>
      </p:sp>
      <p:sp>
        <p:nvSpPr>
          <p:cNvPr id="11" name="テキスト ボックス 10">
            <a:extLst>
              <a:ext uri="{FF2B5EF4-FFF2-40B4-BE49-F238E27FC236}">
                <a16:creationId xmlns:a16="http://schemas.microsoft.com/office/drawing/2014/main" xmlns="" id="{0592C52B-D123-D047-919C-453BDF733E06}"/>
              </a:ext>
            </a:extLst>
          </p:cNvPr>
          <p:cNvSpPr txBox="1"/>
          <p:nvPr/>
        </p:nvSpPr>
        <p:spPr>
          <a:xfrm>
            <a:off x="8568554" y="4817333"/>
            <a:ext cx="1851306" cy="369332"/>
          </a:xfrm>
          <a:prstGeom prst="rect">
            <a:avLst/>
          </a:prstGeom>
          <a:noFill/>
          <a:ln>
            <a:noFill/>
          </a:ln>
        </p:spPr>
        <p:txBody>
          <a:bodyPr wrap="square" rtlCol="0">
            <a:spAutoFit/>
          </a:bodyPr>
          <a:lstStyle/>
          <a:p>
            <a:r>
              <a:rPr kumimoji="1" lang="en-US" altLang="ja-JP" dirty="0">
                <a:solidFill>
                  <a:schemeClr val="accent2">
                    <a:lumMod val="75000"/>
                  </a:schemeClr>
                </a:solidFill>
              </a:rPr>
              <a:t>recombination</a:t>
            </a:r>
            <a:endParaRPr kumimoji="1" lang="ja-JP" altLang="en-US">
              <a:solidFill>
                <a:schemeClr val="accent2">
                  <a:lumMod val="75000"/>
                </a:schemeClr>
              </a:solidFill>
            </a:endParaRPr>
          </a:p>
        </p:txBody>
      </p:sp>
      <p:sp>
        <p:nvSpPr>
          <p:cNvPr id="12" name="タイトル 1">
            <a:extLst>
              <a:ext uri="{FF2B5EF4-FFF2-40B4-BE49-F238E27FC236}">
                <a16:creationId xmlns:a16="http://schemas.microsoft.com/office/drawing/2014/main" xmlns="" id="{C0EA4BFC-9993-4048-A533-27D8BEC8F013}"/>
              </a:ext>
            </a:extLst>
          </p:cNvPr>
          <p:cNvSpPr>
            <a:spLocks noGrp="1"/>
          </p:cNvSpPr>
          <p:nvPr>
            <p:ph type="title"/>
          </p:nvPr>
        </p:nvSpPr>
        <p:spPr>
          <a:xfrm>
            <a:off x="1130271" y="96797"/>
            <a:ext cx="5564854" cy="794454"/>
          </a:xfrm>
        </p:spPr>
        <p:txBody>
          <a:bodyPr>
            <a:normAutofit/>
          </a:bodyPr>
          <a:lstStyle/>
          <a:p>
            <a:r>
              <a:rPr lang="en-US" altLang="ja-JP" dirty="0"/>
              <a:t>2.    X-ray</a:t>
            </a:r>
            <a:endParaRPr kumimoji="1" lang="ja-JP" altLang="en-US"/>
          </a:p>
        </p:txBody>
      </p:sp>
      <p:sp>
        <p:nvSpPr>
          <p:cNvPr id="13" name="テキスト ボックス 12">
            <a:extLst>
              <a:ext uri="{FF2B5EF4-FFF2-40B4-BE49-F238E27FC236}">
                <a16:creationId xmlns:a16="http://schemas.microsoft.com/office/drawing/2014/main" xmlns="" id="{E4229A8C-1F75-A44D-839A-6929C3C7A060}"/>
              </a:ext>
            </a:extLst>
          </p:cNvPr>
          <p:cNvSpPr txBox="1"/>
          <p:nvPr/>
        </p:nvSpPr>
        <p:spPr>
          <a:xfrm>
            <a:off x="11196682" y="346990"/>
            <a:ext cx="631141" cy="369332"/>
          </a:xfrm>
          <a:prstGeom prst="rect">
            <a:avLst/>
          </a:prstGeom>
          <a:noFill/>
        </p:spPr>
        <p:txBody>
          <a:bodyPr wrap="square" rtlCol="0">
            <a:spAutoFit/>
          </a:bodyPr>
          <a:lstStyle/>
          <a:p>
            <a:r>
              <a:rPr kumimoji="1" lang="en-US" altLang="ja-JP" dirty="0"/>
              <a:t>6/33</a:t>
            </a:r>
            <a:endParaRPr kumimoji="1" lang="ja-JP" altLang="en-US"/>
          </a:p>
        </p:txBody>
      </p:sp>
    </p:spTree>
    <p:extLst>
      <p:ext uri="{BB962C8B-B14F-4D97-AF65-F5344CB8AC3E}">
        <p14:creationId xmlns:p14="http://schemas.microsoft.com/office/powerpoint/2010/main" val="768953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xmlns="" id="{D802D520-F156-AA4F-AF44-73D36B22CE94}"/>
                  </a:ext>
                </a:extLst>
              </p:cNvPr>
              <p:cNvSpPr>
                <a:spLocks noGrp="1"/>
              </p:cNvSpPr>
              <p:nvPr>
                <p:ph idx="1"/>
              </p:nvPr>
            </p:nvSpPr>
            <p:spPr>
              <a:xfrm>
                <a:off x="273132" y="951749"/>
                <a:ext cx="11305310" cy="4025988"/>
              </a:xfrm>
            </p:spPr>
            <p:txBody>
              <a:bodyPr>
                <a:normAutofit lnSpcReduction="10000"/>
              </a:bodyPr>
              <a:lstStyle/>
              <a:p>
                <a:pPr>
                  <a:buFont typeface="Wingdings" pitchFamily="2" charset="2"/>
                  <a:buChar char="u"/>
                </a:pPr>
                <a:r>
                  <a:rPr kumimoji="1" lang="en-US" altLang="ja-JP" sz="2400" dirty="0"/>
                  <a:t>The Cooling flow problem</a:t>
                </a:r>
              </a:p>
              <a:p>
                <a:pPr marL="0" indent="0">
                  <a:buNone/>
                </a:pPr>
                <a:r>
                  <a:rPr lang="ja-JP" altLang="en-US" sz="2400">
                    <a:latin typeface="Hiragino Mincho Pro W3" panose="02020300000000000000" pitchFamily="18" charset="-128"/>
                    <a:ea typeface="Hiragino Mincho Pro W3" panose="02020300000000000000" pitchFamily="18" charset="-128"/>
                  </a:rPr>
                  <a:t>動的に落ち着いた球状の銀河団の中心は</a:t>
                </a:r>
                <a:endParaRPr lang="en-US" altLang="ja-JP" sz="2400" dirty="0">
                  <a:latin typeface="Hiragino Mincho Pro W3" panose="02020300000000000000" pitchFamily="18" charset="-128"/>
                  <a:ea typeface="Hiragino Mincho Pro W3" panose="02020300000000000000" pitchFamily="18" charset="-128"/>
                </a:endParaRPr>
              </a:p>
              <a:p>
                <a:r>
                  <a:rPr lang="ja-JP" altLang="en-US" sz="2400">
                    <a:latin typeface="Hiragino Mincho Pro W3" panose="02020300000000000000" pitchFamily="18" charset="-128"/>
                    <a:ea typeface="Hiragino Mincho Pro W3" panose="02020300000000000000" pitchFamily="18" charset="-128"/>
                  </a:rPr>
                  <a:t>高密度の</a:t>
                </a:r>
                <a:r>
                  <a:rPr lang="en-US" altLang="ja-JP" sz="2400" dirty="0">
                    <a:latin typeface="Hiragino Mincho Pro W3" panose="02020300000000000000" pitchFamily="18" charset="-128"/>
                    <a:ea typeface="Hiragino Mincho Pro W3" panose="02020300000000000000" pitchFamily="18" charset="-128"/>
                  </a:rPr>
                  <a:t>cusp(</a:t>
                </a:r>
                <a14:m>
                  <m:oMath xmlns:m="http://schemas.openxmlformats.org/officeDocument/2006/math">
                    <m:sSub>
                      <m:sSubPr>
                        <m:ctrlPr>
                          <a:rPr lang="en-US" altLang="ja-JP" sz="2400" i="1">
                            <a:latin typeface="Cambria Math" panose="02040503050406030204" pitchFamily="18"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𝑛</m:t>
                        </m:r>
                      </m:e>
                      <m:sub>
                        <m:r>
                          <a:rPr lang="en-US" altLang="ja-JP" sz="2400" i="1">
                            <a:latin typeface="Cambria Math" panose="02040503050406030204" pitchFamily="18" charset="0"/>
                            <a:ea typeface="Cambria Math" panose="02040503050406030204" pitchFamily="18" charset="0"/>
                          </a:rPr>
                          <m:t>𝐼𝐶𝑀</m:t>
                        </m:r>
                      </m:sub>
                    </m:sSub>
                    <m:r>
                      <a:rPr lang="en-US" altLang="ja-JP" sz="2400" i="1">
                        <a:latin typeface="Cambria Math" panose="02040503050406030204" pitchFamily="18" charset="0"/>
                        <a:ea typeface="Cambria Math" panose="02040503050406030204" pitchFamily="18" charset="0"/>
                      </a:rPr>
                      <m:t>~</m:t>
                    </m:r>
                    <m:sSup>
                      <m:sSupPr>
                        <m:ctrlPr>
                          <a:rPr lang="en-US" altLang="ja-JP" sz="2400" i="1">
                            <a:latin typeface="Cambria Math" panose="02040503050406030204" pitchFamily="18" charset="0"/>
                            <a:ea typeface="Cambria Math" panose="02040503050406030204" pitchFamily="18" charset="0"/>
                          </a:rPr>
                        </m:ctrlPr>
                      </m:sSupPr>
                      <m:e>
                        <m:r>
                          <a:rPr lang="en-US" altLang="ja-JP" sz="2400" i="1">
                            <a:latin typeface="Cambria Math" panose="02040503050406030204" pitchFamily="18" charset="0"/>
                            <a:ea typeface="Cambria Math" panose="02040503050406030204" pitchFamily="18" charset="0"/>
                          </a:rPr>
                          <m:t>10</m:t>
                        </m:r>
                      </m:e>
                      <m:sup>
                        <m:r>
                          <a:rPr lang="en-US" altLang="ja-JP" sz="2400" i="1">
                            <a:latin typeface="Cambria Math" panose="02040503050406030204" pitchFamily="18" charset="0"/>
                            <a:ea typeface="Cambria Math" panose="02040503050406030204" pitchFamily="18" charset="0"/>
                          </a:rPr>
                          <m:t>−1</m:t>
                        </m:r>
                      </m:sup>
                    </m:sSup>
                    <m:r>
                      <a:rPr lang="en-US" altLang="ja-JP" sz="2400" i="1">
                        <a:latin typeface="Cambria Math" panose="02040503050406030204" pitchFamily="18" charset="0"/>
                        <a:ea typeface="Cambria Math" panose="02040503050406030204" pitchFamily="18" charset="0"/>
                      </a:rPr>
                      <m:t> </m:t>
                    </m:r>
                    <m:sSup>
                      <m:sSupPr>
                        <m:ctrlPr>
                          <a:rPr lang="en-US" altLang="ja-JP" sz="2400" i="1">
                            <a:latin typeface="Cambria Math" panose="02040503050406030204" pitchFamily="18" charset="0"/>
                            <a:ea typeface="Cambria Math" panose="02040503050406030204" pitchFamily="18" charset="0"/>
                          </a:rPr>
                        </m:ctrlPr>
                      </m:sSupPr>
                      <m:e>
                        <m:r>
                          <a:rPr lang="en-US" altLang="ja-JP" sz="2400" i="1">
                            <a:latin typeface="Cambria Math" panose="02040503050406030204" pitchFamily="18" charset="0"/>
                            <a:ea typeface="Cambria Math" panose="02040503050406030204" pitchFamily="18" charset="0"/>
                          </a:rPr>
                          <m:t>𝑐𝑚</m:t>
                        </m:r>
                      </m:e>
                      <m:sup>
                        <m:r>
                          <a:rPr lang="en-US" altLang="ja-JP" sz="2400" i="1">
                            <a:latin typeface="Cambria Math" panose="02040503050406030204" pitchFamily="18" charset="0"/>
                            <a:ea typeface="Cambria Math" panose="02040503050406030204" pitchFamily="18" charset="0"/>
                          </a:rPr>
                          <m:t>−3</m:t>
                        </m:r>
                      </m:sup>
                    </m:sSup>
                  </m:oMath>
                </a14:m>
                <a:r>
                  <a:rPr lang="en-US" altLang="ja-JP" sz="2400" dirty="0">
                    <a:latin typeface="Hiragino Mincho Pro W3" panose="02020300000000000000" pitchFamily="18" charset="-128"/>
                    <a:ea typeface="Hiragino Mincho Pro W3" panose="02020300000000000000" pitchFamily="18" charset="-128"/>
                  </a:rPr>
                  <a:t>)</a:t>
                </a:r>
                <a:r>
                  <a:rPr lang="ja-JP" altLang="en-US" sz="2400">
                    <a:latin typeface="Hiragino Mincho Pro W3" panose="02020300000000000000" pitchFamily="18" charset="-128"/>
                    <a:ea typeface="Hiragino Mincho Pro W3" panose="02020300000000000000" pitchFamily="18" charset="-128"/>
                  </a:rPr>
                  <a:t>があり</a:t>
                </a:r>
                <a:endParaRPr lang="en-US" altLang="ja-JP" sz="2400" dirty="0">
                  <a:latin typeface="Hiragino Mincho Pro W3" panose="02020300000000000000" pitchFamily="18" charset="-128"/>
                  <a:ea typeface="Hiragino Mincho Pro W3" panose="02020300000000000000" pitchFamily="18" charset="-128"/>
                </a:endParaRPr>
              </a:p>
              <a:p>
                <a:r>
                  <a:rPr lang="ja-JP" altLang="en-US" sz="2400">
                    <a:latin typeface="Hiragino Mincho Pro W3" panose="02020300000000000000" pitchFamily="18" charset="-128"/>
                    <a:ea typeface="Hiragino Mincho Pro W3" panose="02020300000000000000" pitchFamily="18" charset="-128"/>
                  </a:rPr>
                  <a:t>巨大楕円銀河</a:t>
                </a:r>
                <a:r>
                  <a:rPr lang="en-US" altLang="ja-JP" sz="2400" dirty="0">
                    <a:latin typeface="Hiragino Mincho Pro W3" panose="02020300000000000000" pitchFamily="18" charset="-128"/>
                    <a:ea typeface="Hiragino Mincho Pro W3" panose="02020300000000000000" pitchFamily="18" charset="-128"/>
                  </a:rPr>
                  <a:t>(</a:t>
                </a:r>
                <a:r>
                  <a:rPr lang="en-US" altLang="ja-JP" sz="2400" dirty="0" err="1">
                    <a:latin typeface="Hiragino Mincho Pro W3" panose="02020300000000000000" pitchFamily="18" charset="-128"/>
                    <a:ea typeface="Hiragino Mincho Pro W3" panose="02020300000000000000" pitchFamily="18" charset="-128"/>
                  </a:rPr>
                  <a:t>cD</a:t>
                </a:r>
                <a:r>
                  <a:rPr lang="ja-JP" altLang="en-US" sz="2400">
                    <a:latin typeface="Hiragino Mincho Pro W3" panose="02020300000000000000" pitchFamily="18" charset="-128"/>
                    <a:ea typeface="Hiragino Mincho Pro W3" panose="02020300000000000000" pitchFamily="18" charset="-128"/>
                  </a:rPr>
                  <a:t>銀河、</a:t>
                </a:r>
                <a14:m>
                  <m:oMath xmlns:m="http://schemas.openxmlformats.org/officeDocument/2006/math">
                    <m:r>
                      <a:rPr lang="en-US" altLang="ja-JP" sz="2400" b="0" i="1" smtClean="0">
                        <a:latin typeface="Cambria Math" panose="02040503050406030204" pitchFamily="18" charset="0"/>
                        <a:ea typeface="Hiragino Mincho Pro W3" panose="02020300000000000000" pitchFamily="18" charset="-128"/>
                      </a:rPr>
                      <m:t>𝑀</m:t>
                    </m:r>
                    <m:r>
                      <a:rPr lang="en-US" altLang="ja-JP" sz="2400" b="0" i="1" smtClean="0">
                        <a:latin typeface="Cambria Math" panose="02040503050406030204" pitchFamily="18" charset="0"/>
                        <a:ea typeface="Hiragino Mincho Pro W3" panose="02020300000000000000" pitchFamily="18" charset="-128"/>
                      </a:rPr>
                      <m:t>~</m:t>
                    </m:r>
                    <m:sSup>
                      <m:sSupPr>
                        <m:ctrlPr>
                          <a:rPr lang="en-US" altLang="ja-JP" sz="2400" b="0" i="1" smtClean="0">
                            <a:latin typeface="Cambria Math" panose="02040503050406030204" pitchFamily="18" charset="0"/>
                            <a:ea typeface="Hiragino Mincho Pro W3" panose="02020300000000000000" pitchFamily="18" charset="-128"/>
                          </a:rPr>
                        </m:ctrlPr>
                      </m:sSupPr>
                      <m:e>
                        <m:r>
                          <a:rPr lang="en-US" altLang="ja-JP" sz="2400" b="0" i="1" smtClean="0">
                            <a:latin typeface="Cambria Math" panose="02040503050406030204" pitchFamily="18" charset="0"/>
                            <a:ea typeface="Hiragino Mincho Pro W3" panose="02020300000000000000" pitchFamily="18" charset="-128"/>
                          </a:rPr>
                          <m:t>10</m:t>
                        </m:r>
                      </m:e>
                      <m:sup>
                        <m:r>
                          <a:rPr lang="en-US" altLang="ja-JP" sz="2400" b="0" i="1" smtClean="0">
                            <a:latin typeface="Cambria Math" panose="02040503050406030204" pitchFamily="18" charset="0"/>
                            <a:ea typeface="Hiragino Mincho Pro W3" panose="02020300000000000000" pitchFamily="18" charset="-128"/>
                          </a:rPr>
                          <m:t>11</m:t>
                        </m:r>
                      </m:sup>
                    </m:sSup>
                    <m:sSub>
                      <m:sSubPr>
                        <m:ctrlPr>
                          <a:rPr lang="en-US" altLang="ja-JP" sz="2400" b="0" i="1" smtClean="0">
                            <a:latin typeface="Cambria Math" panose="02040503050406030204" pitchFamily="18" charset="0"/>
                            <a:ea typeface="Hiragino Mincho Pro W3" panose="02020300000000000000" pitchFamily="18" charset="-128"/>
                          </a:rPr>
                        </m:ctrlPr>
                      </m:sSubPr>
                      <m:e>
                        <m:r>
                          <a:rPr lang="en-US" altLang="ja-JP" sz="2400" b="0" i="1" smtClean="0">
                            <a:latin typeface="Cambria Math" panose="02040503050406030204" pitchFamily="18" charset="0"/>
                            <a:ea typeface="Hiragino Mincho Pro W3" panose="02020300000000000000" pitchFamily="18" charset="-128"/>
                          </a:rPr>
                          <m:t>𝑀</m:t>
                        </m:r>
                      </m:e>
                      <m:sub>
                        <m:r>
                          <a:rPr lang="en-US" altLang="ja-JP" sz="2400" b="0" i="1" smtClean="0">
                            <a:latin typeface="Cambria Math" panose="02040503050406030204" pitchFamily="18" charset="0"/>
                            <a:ea typeface="Cambria Math" panose="02040503050406030204" pitchFamily="18" charset="0"/>
                          </a:rPr>
                          <m:t>⊙</m:t>
                        </m:r>
                      </m:sub>
                    </m:sSub>
                  </m:oMath>
                </a14:m>
                <a:r>
                  <a:rPr lang="en-US" altLang="ja-JP" sz="2400" dirty="0">
                    <a:latin typeface="Hiragino Mincho Pro W3" panose="02020300000000000000" pitchFamily="18" charset="-128"/>
                    <a:ea typeface="Hiragino Mincho Pro W3" panose="02020300000000000000" pitchFamily="18" charset="-128"/>
                  </a:rPr>
                  <a:t>)</a:t>
                </a:r>
                <a:r>
                  <a:rPr lang="ja-JP" altLang="en-US" sz="2400">
                    <a:latin typeface="Hiragino Mincho Pro W3" panose="02020300000000000000" pitchFamily="18" charset="-128"/>
                    <a:ea typeface="Hiragino Mincho Pro W3" panose="02020300000000000000" pitchFamily="18" charset="-128"/>
                  </a:rPr>
                  <a:t>があり</a:t>
                </a:r>
                <a:endParaRPr lang="en-US" altLang="ja-JP" sz="2400" dirty="0">
                  <a:latin typeface="Hiragino Mincho Pro W3" panose="02020300000000000000" pitchFamily="18" charset="-128"/>
                  <a:ea typeface="Hiragino Mincho Pro W3" panose="02020300000000000000" pitchFamily="18" charset="-128"/>
                </a:endParaRPr>
              </a:p>
              <a:p>
                <a:r>
                  <a:rPr lang="ja-JP" altLang="en-US" sz="2400">
                    <a:latin typeface="Hiragino Mincho Pro W3" panose="02020300000000000000" pitchFamily="18" charset="-128"/>
                    <a:ea typeface="Hiragino Mincho Pro W3" panose="02020300000000000000" pitchFamily="18" charset="-128"/>
                  </a:rPr>
                  <a:t>温度が低い</a:t>
                </a:r>
                <a:endParaRPr lang="en-US" altLang="ja-JP" sz="2400" dirty="0">
                  <a:latin typeface="Hiragino Mincho Pro W3" panose="02020300000000000000" pitchFamily="18" charset="-128"/>
                  <a:ea typeface="Hiragino Mincho Pro W3" panose="02020300000000000000" pitchFamily="18" charset="-128"/>
                </a:endParaRPr>
              </a:p>
              <a:p>
                <a:pPr marL="0" indent="0">
                  <a:buNone/>
                </a:pPr>
                <a:r>
                  <a:rPr lang="en-US" altLang="ja-JP" sz="2400" dirty="0" err="1">
                    <a:latin typeface="Hiragino Mincho Pro W3" panose="02020300000000000000" pitchFamily="18" charset="-128"/>
                    <a:ea typeface="Hiragino Mincho Pro W3" panose="02020300000000000000" pitchFamily="18" charset="-128"/>
                  </a:rPr>
                  <a:t>Brems</a:t>
                </a:r>
                <a:r>
                  <a:rPr lang="ja-JP" altLang="en-US" sz="2400">
                    <a:latin typeface="Hiragino Mincho Pro W3" panose="02020300000000000000" pitchFamily="18" charset="-128"/>
                    <a:ea typeface="Hiragino Mincho Pro W3" panose="02020300000000000000" pitchFamily="18" charset="-128"/>
                  </a:rPr>
                  <a:t>による冷却</a:t>
                </a:r>
                <a:endParaRPr kumimoji="1" lang="en-US" altLang="ja-JP" sz="2400" dirty="0">
                  <a:latin typeface="Hiragino Mincho Pro W3" panose="02020300000000000000" pitchFamily="18" charset="-128"/>
                  <a:ea typeface="Hiragino Mincho Pro W3" panose="02020300000000000000" pitchFamily="18" charset="-128"/>
                </a:endParaRPr>
              </a:p>
              <a:p>
                <a:pPr marL="0" indent="0">
                  <a:buNone/>
                </a:pPr>
                <a14:m>
                  <m:oMathPara xmlns:m="http://schemas.openxmlformats.org/officeDocument/2006/math">
                    <m:oMathParaPr>
                      <m:jc m:val="centerGroup"/>
                    </m:oMathParaPr>
                    <m:oMath xmlns:m="http://schemas.openxmlformats.org/officeDocument/2006/math">
                      <m:f>
                        <m:fPr>
                          <m:ctrlPr>
                            <a:rPr kumimoji="1" lang="en-US" altLang="ja-JP" sz="2400" i="1" smtClean="0">
                              <a:latin typeface="Cambria Math" panose="02040503050406030204" pitchFamily="18" charset="0"/>
                              <a:ea typeface="Cambria Math" panose="02040503050406030204" pitchFamily="18" charset="0"/>
                            </a:rPr>
                          </m:ctrlPr>
                        </m:fPr>
                        <m:num>
                          <m:r>
                            <a:rPr kumimoji="1" lang="en-US" altLang="ja-JP" sz="2400" b="0" i="1" smtClean="0">
                              <a:latin typeface="Cambria Math" panose="02040503050406030204" pitchFamily="18" charset="0"/>
                              <a:ea typeface="Cambria Math" panose="02040503050406030204" pitchFamily="18" charset="0"/>
                            </a:rPr>
                            <m:t>𝑑𝐸</m:t>
                          </m:r>
                        </m:num>
                        <m:den>
                          <m:r>
                            <a:rPr kumimoji="1" lang="en-US" altLang="ja-JP" sz="2400" b="0" i="1" smtClean="0">
                              <a:latin typeface="Cambria Math" panose="02040503050406030204" pitchFamily="18" charset="0"/>
                              <a:ea typeface="Cambria Math" panose="02040503050406030204" pitchFamily="18" charset="0"/>
                            </a:rPr>
                            <m:t>𝑑𝑉𝑑𝑡</m:t>
                          </m:r>
                        </m:den>
                      </m:f>
                      <m:r>
                        <a:rPr kumimoji="1" lang="en-US" altLang="ja-JP" sz="2400" i="1" smtClean="0">
                          <a:latin typeface="Cambria Math" panose="02040503050406030204" pitchFamily="18" charset="0"/>
                          <a:ea typeface="Cambria Math" panose="02040503050406030204" pitchFamily="18" charset="0"/>
                        </a:rPr>
                        <m:t>∝</m:t>
                      </m:r>
                      <m:sSup>
                        <m:sSupPr>
                          <m:ctrlPr>
                            <a:rPr kumimoji="1" lang="en-US" altLang="ja-JP" sz="2400" i="1" smtClean="0">
                              <a:latin typeface="Cambria Math" panose="02040503050406030204" pitchFamily="18" charset="0"/>
                              <a:ea typeface="Cambria Math" panose="02040503050406030204" pitchFamily="18" charset="0"/>
                            </a:rPr>
                          </m:ctrlPr>
                        </m:sSupPr>
                        <m:e>
                          <m:r>
                            <a:rPr kumimoji="1" lang="en-US" altLang="ja-JP" sz="2400" b="0" i="1" smtClean="0">
                              <a:latin typeface="Cambria Math" panose="02040503050406030204" pitchFamily="18" charset="0"/>
                              <a:ea typeface="Cambria Math" panose="02040503050406030204" pitchFamily="18" charset="0"/>
                            </a:rPr>
                            <m:t>𝑛</m:t>
                          </m:r>
                        </m:e>
                        <m:sup>
                          <m:r>
                            <a:rPr kumimoji="1" lang="en-US" altLang="ja-JP" sz="2400" b="0" i="1" smtClean="0">
                              <a:latin typeface="Cambria Math" panose="02040503050406030204" pitchFamily="18" charset="0"/>
                              <a:ea typeface="Cambria Math" panose="02040503050406030204" pitchFamily="18" charset="0"/>
                            </a:rPr>
                            <m:t>2</m:t>
                          </m:r>
                        </m:sup>
                      </m:sSup>
                      <m:sSup>
                        <m:sSupPr>
                          <m:ctrlPr>
                            <a:rPr kumimoji="1" lang="en-US" altLang="ja-JP" sz="2400" i="1" smtClean="0">
                              <a:latin typeface="Cambria Math" panose="02040503050406030204" pitchFamily="18" charset="0"/>
                              <a:ea typeface="Cambria Math" panose="02040503050406030204" pitchFamily="18" charset="0"/>
                            </a:rPr>
                          </m:ctrlPr>
                        </m:sSupPr>
                        <m:e>
                          <m:r>
                            <a:rPr kumimoji="1" lang="en-US" altLang="ja-JP" sz="2400" b="0" i="1" smtClean="0">
                              <a:latin typeface="Cambria Math" panose="02040503050406030204" pitchFamily="18" charset="0"/>
                              <a:ea typeface="Cambria Math" panose="02040503050406030204" pitchFamily="18" charset="0"/>
                            </a:rPr>
                            <m:t>𝑇</m:t>
                          </m:r>
                        </m:e>
                        <m:sup>
                          <m:f>
                            <m:fPr>
                              <m:ctrlPr>
                                <a:rPr kumimoji="1" lang="en-US" altLang="ja-JP" sz="2400" b="0" i="1" smtClean="0">
                                  <a:latin typeface="Cambria Math" panose="02040503050406030204" pitchFamily="18" charset="0"/>
                                  <a:ea typeface="Cambria Math" panose="02040503050406030204" pitchFamily="18" charset="0"/>
                                </a:rPr>
                              </m:ctrlPr>
                            </m:fPr>
                            <m:num>
                              <m:r>
                                <a:rPr kumimoji="1" lang="en-US" altLang="ja-JP" sz="2400" b="0" i="1" smtClean="0">
                                  <a:latin typeface="Cambria Math" panose="02040503050406030204" pitchFamily="18" charset="0"/>
                                  <a:ea typeface="Cambria Math" panose="02040503050406030204" pitchFamily="18" charset="0"/>
                                </a:rPr>
                                <m:t>1</m:t>
                              </m:r>
                            </m:num>
                            <m:den>
                              <m:r>
                                <a:rPr kumimoji="1" lang="en-US" altLang="ja-JP" sz="2400" b="0" i="1" smtClean="0">
                                  <a:latin typeface="Cambria Math" panose="02040503050406030204" pitchFamily="18" charset="0"/>
                                  <a:ea typeface="Cambria Math" panose="02040503050406030204" pitchFamily="18" charset="0"/>
                                </a:rPr>
                                <m:t>2</m:t>
                              </m:r>
                            </m:den>
                          </m:f>
                        </m:sup>
                      </m:sSup>
                      <m:r>
                        <a:rPr kumimoji="1" lang="en-US" altLang="ja-JP" sz="2400" b="0" i="0" smtClean="0">
                          <a:latin typeface="Cambria Math" panose="02040503050406030204" pitchFamily="18" charset="0"/>
                          <a:ea typeface="Cambria Math" panose="02040503050406030204" pitchFamily="18" charset="0"/>
                        </a:rPr>
                        <m:t>  ,    </m:t>
                      </m:r>
                      <m:sSub>
                        <m:sSubPr>
                          <m:ctrlPr>
                            <a:rPr kumimoji="1" lang="en-US" altLang="ja-JP" sz="2400" b="0" i="1" smtClean="0">
                              <a:latin typeface="Cambria Math" panose="02040503050406030204" pitchFamily="18" charset="0"/>
                              <a:ea typeface="Cambria Math" panose="02040503050406030204" pitchFamily="18" charset="0"/>
                            </a:rPr>
                          </m:ctrlPr>
                        </m:sSubPr>
                        <m:e>
                          <m:r>
                            <a:rPr kumimoji="1" lang="en-US" altLang="ja-JP" sz="2400" b="0" i="1" smtClean="0">
                              <a:latin typeface="Cambria Math" panose="02040503050406030204" pitchFamily="18" charset="0"/>
                              <a:ea typeface="Cambria Math" panose="02040503050406030204" pitchFamily="18" charset="0"/>
                            </a:rPr>
                            <m:t>𝑡</m:t>
                          </m:r>
                        </m:e>
                        <m:sub>
                          <m:r>
                            <a:rPr kumimoji="1" lang="en-US" altLang="ja-JP" sz="2400" b="0" i="1" smtClean="0">
                              <a:latin typeface="Cambria Math" panose="02040503050406030204" pitchFamily="18" charset="0"/>
                              <a:ea typeface="Cambria Math" panose="02040503050406030204" pitchFamily="18" charset="0"/>
                            </a:rPr>
                            <m:t>𝑐𝑜𝑜𝑙</m:t>
                          </m:r>
                        </m:sub>
                      </m:sSub>
                      <m:r>
                        <a:rPr kumimoji="1" lang="en-US" altLang="ja-JP" sz="2400" b="0" i="1" smtClean="0">
                          <a:latin typeface="Cambria Math" panose="02040503050406030204" pitchFamily="18" charset="0"/>
                          <a:ea typeface="Cambria Math" panose="02040503050406030204" pitchFamily="18" charset="0"/>
                        </a:rPr>
                        <m:t>∝</m:t>
                      </m:r>
                      <m:r>
                        <a:rPr kumimoji="1" lang="en-US" altLang="ja-JP" sz="2400" b="0" i="1" smtClean="0">
                          <a:latin typeface="Cambria Math" panose="02040503050406030204" pitchFamily="18" charset="0"/>
                          <a:ea typeface="Cambria Math" panose="02040503050406030204" pitchFamily="18" charset="0"/>
                        </a:rPr>
                        <m:t>𝑛</m:t>
                      </m:r>
                      <m:r>
                        <a:rPr kumimoji="1" lang="en-US" altLang="ja-JP" sz="2400" b="0" i="1" smtClean="0">
                          <a:latin typeface="Cambria Math" panose="02040503050406030204" pitchFamily="18" charset="0"/>
                          <a:ea typeface="Cambria Math" panose="02040503050406030204" pitchFamily="18" charset="0"/>
                        </a:rPr>
                        <m:t> </m:t>
                      </m:r>
                      <m:sSup>
                        <m:sSupPr>
                          <m:ctrlPr>
                            <a:rPr kumimoji="1" lang="en-US" altLang="ja-JP" sz="2400" b="0" i="1" smtClean="0">
                              <a:latin typeface="Cambria Math" panose="02040503050406030204" pitchFamily="18" charset="0"/>
                              <a:ea typeface="Cambria Math" panose="02040503050406030204" pitchFamily="18" charset="0"/>
                            </a:rPr>
                          </m:ctrlPr>
                        </m:sSupPr>
                        <m:e>
                          <m:r>
                            <a:rPr kumimoji="1" lang="en-US" altLang="ja-JP" sz="2400" b="0" i="1" smtClean="0">
                              <a:latin typeface="Cambria Math" panose="02040503050406030204" pitchFamily="18" charset="0"/>
                              <a:ea typeface="Cambria Math" panose="02040503050406030204" pitchFamily="18" charset="0"/>
                            </a:rPr>
                            <m:t>𝑇</m:t>
                          </m:r>
                        </m:e>
                        <m:sup>
                          <m:r>
                            <a:rPr kumimoji="1" lang="en-US" altLang="ja-JP" sz="2400" b="0" i="1" smtClean="0">
                              <a:latin typeface="Cambria Math" panose="02040503050406030204" pitchFamily="18" charset="0"/>
                              <a:ea typeface="Cambria Math" panose="02040503050406030204" pitchFamily="18" charset="0"/>
                            </a:rPr>
                            <m:t>−1/2</m:t>
                          </m:r>
                        </m:sup>
                      </m:sSup>
                    </m:oMath>
                  </m:oMathPara>
                </a14:m>
                <a:endParaRPr kumimoji="1" lang="en-US" altLang="ja-JP" sz="2400" dirty="0">
                  <a:latin typeface="Hiragino Mincho Pro W3" panose="02020300000000000000" pitchFamily="18" charset="-128"/>
                  <a:ea typeface="Hiragino Mincho Pro W3" panose="02020300000000000000" pitchFamily="18" charset="-128"/>
                </a:endParaRPr>
              </a:p>
              <a:p>
                <a:pPr marL="0" indent="0">
                  <a:buNone/>
                </a:pPr>
                <a:r>
                  <a:rPr lang="en-US" altLang="ja-JP" sz="2400" u="sng" dirty="0">
                    <a:latin typeface="Hiragino Mincho Pro W3" panose="02020300000000000000" pitchFamily="18" charset="-128"/>
                    <a:ea typeface="Hiragino Mincho Pro W3" panose="02020300000000000000" pitchFamily="18" charset="-128"/>
                  </a:rPr>
                  <a:t>cusp</a:t>
                </a:r>
                <a:r>
                  <a:rPr lang="ja-JP" altLang="en-US" sz="2400" u="sng">
                    <a:latin typeface="Hiragino Mincho Pro W3" panose="02020300000000000000" pitchFamily="18" charset="-128"/>
                    <a:ea typeface="Hiragino Mincho Pro W3" panose="02020300000000000000" pitchFamily="18" charset="-128"/>
                  </a:rPr>
                  <a:t>での</a:t>
                </a:r>
                <a:r>
                  <a:rPr lang="en-US" altLang="ja-JP" sz="2400" u="sng" dirty="0">
                    <a:latin typeface="Hiragino Mincho Pro W3" panose="02020300000000000000" pitchFamily="18" charset="-128"/>
                    <a:ea typeface="Hiragino Mincho Pro W3" panose="02020300000000000000" pitchFamily="18" charset="-128"/>
                  </a:rPr>
                  <a:t>cooling time :  </a:t>
                </a:r>
                <a14:m>
                  <m:oMath xmlns:m="http://schemas.openxmlformats.org/officeDocument/2006/math">
                    <m:sSub>
                      <m:sSubPr>
                        <m:ctrlPr>
                          <a:rPr lang="en-US" altLang="ja-JP" sz="2400" i="1" u="sng">
                            <a:latin typeface="Cambria Math" panose="02040503050406030204" pitchFamily="18" charset="0"/>
                            <a:ea typeface="Cambria Math" panose="02040503050406030204" pitchFamily="18" charset="0"/>
                          </a:rPr>
                        </m:ctrlPr>
                      </m:sSubPr>
                      <m:e>
                        <m:r>
                          <a:rPr lang="en-US" altLang="ja-JP" sz="2400" i="1" u="sng">
                            <a:latin typeface="Cambria Math" panose="02040503050406030204" pitchFamily="18" charset="0"/>
                            <a:ea typeface="Cambria Math" panose="02040503050406030204" pitchFamily="18" charset="0"/>
                          </a:rPr>
                          <m:t>𝑡</m:t>
                        </m:r>
                      </m:e>
                      <m:sub>
                        <m:r>
                          <a:rPr lang="en-US" altLang="ja-JP" sz="2400" i="1" u="sng">
                            <a:latin typeface="Cambria Math" panose="02040503050406030204" pitchFamily="18" charset="0"/>
                            <a:ea typeface="Cambria Math" panose="02040503050406030204" pitchFamily="18" charset="0"/>
                          </a:rPr>
                          <m:t>𝑐𝑜𝑜𝑙</m:t>
                        </m:r>
                      </m:sub>
                    </m:sSub>
                    <m:r>
                      <a:rPr lang="en-US" altLang="ja-JP" sz="2400" b="0" i="1" u="sng" smtClean="0">
                        <a:latin typeface="Cambria Math" panose="02040503050406030204" pitchFamily="18" charset="0"/>
                        <a:ea typeface="Cambria Math" panose="02040503050406030204" pitchFamily="18" charset="0"/>
                      </a:rPr>
                      <m:t>~  </m:t>
                    </m:r>
                    <m:sSup>
                      <m:sSupPr>
                        <m:ctrlPr>
                          <a:rPr lang="en-US" altLang="ja-JP" sz="2400" b="0" i="1" u="sng" smtClean="0">
                            <a:latin typeface="Cambria Math" panose="02040503050406030204" pitchFamily="18" charset="0"/>
                            <a:ea typeface="Cambria Math" panose="02040503050406030204" pitchFamily="18" charset="0"/>
                          </a:rPr>
                        </m:ctrlPr>
                      </m:sSupPr>
                      <m:e>
                        <m:r>
                          <a:rPr lang="en-US" altLang="ja-JP" sz="2400" b="0" i="1" u="sng" smtClean="0">
                            <a:latin typeface="Cambria Math" panose="02040503050406030204" pitchFamily="18" charset="0"/>
                            <a:ea typeface="Cambria Math" panose="02040503050406030204" pitchFamily="18" charset="0"/>
                          </a:rPr>
                          <m:t>10</m:t>
                        </m:r>
                      </m:e>
                      <m:sup>
                        <m:r>
                          <a:rPr lang="en-US" altLang="ja-JP" sz="2400" b="0" i="1" u="sng" smtClean="0">
                            <a:latin typeface="Cambria Math" panose="02040503050406030204" pitchFamily="18" charset="0"/>
                            <a:ea typeface="Cambria Math" panose="02040503050406030204" pitchFamily="18" charset="0"/>
                          </a:rPr>
                          <m:t>8~9</m:t>
                        </m:r>
                      </m:sup>
                    </m:sSup>
                    <m:r>
                      <a:rPr lang="en-US" altLang="ja-JP" sz="2400" b="0" i="1" u="sng" smtClean="0">
                        <a:latin typeface="Cambria Math" panose="02040503050406030204" pitchFamily="18" charset="0"/>
                        <a:ea typeface="Cambria Math" panose="02040503050406030204" pitchFamily="18" charset="0"/>
                      </a:rPr>
                      <m:t> </m:t>
                    </m:r>
                    <m:r>
                      <m:rPr>
                        <m:sty m:val="p"/>
                      </m:rPr>
                      <a:rPr lang="en-US" altLang="ja-JP" sz="2400" b="0" i="0" u="sng" smtClean="0">
                        <a:latin typeface="Cambria Math" panose="02040503050406030204" pitchFamily="18" charset="0"/>
                        <a:ea typeface="Cambria Math" panose="02040503050406030204" pitchFamily="18" charset="0"/>
                      </a:rPr>
                      <m:t>yr</m:t>
                    </m:r>
                  </m:oMath>
                </a14:m>
                <a:r>
                  <a:rPr kumimoji="1" lang="en-US" altLang="ja-JP" sz="2400" u="sng" dirty="0">
                    <a:latin typeface="Hiragino Mincho Pro W3" panose="02020300000000000000" pitchFamily="18" charset="-128"/>
                    <a:ea typeface="Hiragino Mincho Pro W3" panose="02020300000000000000" pitchFamily="18" charset="-128"/>
                  </a:rPr>
                  <a:t>  </a:t>
                </a:r>
                <a:r>
                  <a:rPr kumimoji="1" lang="ja-JP" altLang="en-US" sz="2400" u="sng" dirty="0">
                    <a:latin typeface="Hiragino Mincho Pro W3" panose="02020300000000000000" pitchFamily="18" charset="-128"/>
                    <a:ea typeface="Hiragino Mincho Pro W3" panose="02020300000000000000" pitchFamily="18" charset="-128"/>
                  </a:rPr>
                  <a:t>は</a:t>
                </a:r>
                <a:r>
                  <a:rPr kumimoji="1" lang="en-US" altLang="ja-JP" sz="2400" u="sng" dirty="0">
                    <a:latin typeface="Hiragino Mincho Pro W3" panose="02020300000000000000" pitchFamily="18" charset="-128"/>
                    <a:ea typeface="Hiragino Mincho Pro W3" panose="02020300000000000000" pitchFamily="18" charset="-128"/>
                  </a:rPr>
                  <a:t>  </a:t>
                </a:r>
                <a:r>
                  <a:rPr kumimoji="1" lang="ja-JP" altLang="en-US" sz="2400" u="sng" dirty="0">
                    <a:latin typeface="Hiragino Mincho Pro W3" panose="02020300000000000000" pitchFamily="18" charset="-128"/>
                    <a:ea typeface="Hiragino Mincho Pro W3" panose="02020300000000000000" pitchFamily="18" charset="-128"/>
                  </a:rPr>
                  <a:t>系</a:t>
                </a:r>
                <a:r>
                  <a:rPr kumimoji="1" lang="ja-JP" altLang="en-US" sz="2400" u="sng">
                    <a:latin typeface="Hiragino Mincho Pro W3" panose="02020300000000000000" pitchFamily="18" charset="-128"/>
                    <a:ea typeface="Hiragino Mincho Pro W3" panose="02020300000000000000" pitchFamily="18" charset="-128"/>
                  </a:rPr>
                  <a:t>の年齢</a:t>
                </a:r>
                <a:r>
                  <a:rPr kumimoji="1" lang="en-US" altLang="ja-JP" sz="2400" u="sng" dirty="0">
                    <a:latin typeface="Hiragino Mincho Pro W3" panose="02020300000000000000" pitchFamily="18" charset="-128"/>
                    <a:ea typeface="Hiragino Mincho Pro W3" panose="02020300000000000000" pitchFamily="18" charset="-128"/>
                  </a:rPr>
                  <a:t>(</a:t>
                </a:r>
                <a14:m>
                  <m:oMath xmlns:m="http://schemas.openxmlformats.org/officeDocument/2006/math">
                    <m:sSub>
                      <m:sSubPr>
                        <m:ctrlPr>
                          <a:rPr lang="en-US" altLang="ja-JP" sz="2400" i="1" u="sng">
                            <a:latin typeface="Cambria Math" panose="02040503050406030204" pitchFamily="18" charset="0"/>
                            <a:ea typeface="Cambria Math" panose="02040503050406030204" pitchFamily="18" charset="0"/>
                          </a:rPr>
                        </m:ctrlPr>
                      </m:sSubPr>
                      <m:e>
                        <m:r>
                          <a:rPr lang="en-US" altLang="ja-JP" sz="2400" i="1" u="sng">
                            <a:latin typeface="Cambria Math" panose="02040503050406030204" pitchFamily="18" charset="0"/>
                            <a:ea typeface="Cambria Math" panose="02040503050406030204" pitchFamily="18" charset="0"/>
                          </a:rPr>
                          <m:t>𝑡</m:t>
                        </m:r>
                      </m:e>
                      <m:sub>
                        <m:r>
                          <a:rPr lang="en-US" altLang="ja-JP" sz="2400" b="0" i="1" u="sng" smtClean="0">
                            <a:latin typeface="Cambria Math" panose="02040503050406030204" pitchFamily="18" charset="0"/>
                            <a:ea typeface="Cambria Math" panose="02040503050406030204" pitchFamily="18" charset="0"/>
                          </a:rPr>
                          <m:t>𝑎𝑔𝑒</m:t>
                        </m:r>
                      </m:sub>
                    </m:sSub>
                    <m:r>
                      <a:rPr lang="en-US" altLang="ja-JP" sz="2400" i="1" u="sng">
                        <a:latin typeface="Cambria Math" panose="02040503050406030204" pitchFamily="18" charset="0"/>
                        <a:ea typeface="Cambria Math" panose="02040503050406030204" pitchFamily="18" charset="0"/>
                      </a:rPr>
                      <m:t>~  </m:t>
                    </m:r>
                    <m:sSup>
                      <m:sSupPr>
                        <m:ctrlPr>
                          <a:rPr lang="en-US" altLang="ja-JP" sz="2400" i="1" u="sng">
                            <a:latin typeface="Cambria Math" panose="02040503050406030204" pitchFamily="18" charset="0"/>
                            <a:ea typeface="Cambria Math" panose="02040503050406030204" pitchFamily="18" charset="0"/>
                          </a:rPr>
                        </m:ctrlPr>
                      </m:sSupPr>
                      <m:e>
                        <m:r>
                          <a:rPr lang="en-US" altLang="ja-JP" sz="2400" i="1" u="sng">
                            <a:latin typeface="Cambria Math" panose="02040503050406030204" pitchFamily="18" charset="0"/>
                            <a:ea typeface="Cambria Math" panose="02040503050406030204" pitchFamily="18" charset="0"/>
                          </a:rPr>
                          <m:t>10</m:t>
                        </m:r>
                      </m:e>
                      <m:sup>
                        <m:r>
                          <a:rPr lang="en-US" altLang="ja-JP" sz="2400" b="0" i="1" u="sng" smtClean="0">
                            <a:latin typeface="Cambria Math" panose="02040503050406030204" pitchFamily="18" charset="0"/>
                            <a:ea typeface="Cambria Math" panose="02040503050406030204" pitchFamily="18" charset="0"/>
                          </a:rPr>
                          <m:t>9</m:t>
                        </m:r>
                        <m:r>
                          <a:rPr lang="en-US" altLang="ja-JP" sz="2400" i="1" u="sng">
                            <a:latin typeface="Cambria Math" panose="02040503050406030204" pitchFamily="18" charset="0"/>
                            <a:ea typeface="Cambria Math" panose="02040503050406030204" pitchFamily="18" charset="0"/>
                          </a:rPr>
                          <m:t>~</m:t>
                        </m:r>
                        <m:r>
                          <a:rPr lang="en-US" altLang="ja-JP" sz="2400" b="0" i="1" u="sng" smtClean="0">
                            <a:latin typeface="Cambria Math" panose="02040503050406030204" pitchFamily="18" charset="0"/>
                            <a:ea typeface="Cambria Math" panose="02040503050406030204" pitchFamily="18" charset="0"/>
                          </a:rPr>
                          <m:t>10</m:t>
                        </m:r>
                      </m:sup>
                    </m:sSup>
                    <m:r>
                      <a:rPr lang="en-US" altLang="ja-JP" sz="2400" i="1" u="sng">
                        <a:latin typeface="Cambria Math" panose="02040503050406030204" pitchFamily="18" charset="0"/>
                        <a:ea typeface="Cambria Math" panose="02040503050406030204" pitchFamily="18" charset="0"/>
                      </a:rPr>
                      <m:t> </m:t>
                    </m:r>
                    <m:r>
                      <m:rPr>
                        <m:sty m:val="p"/>
                      </m:rPr>
                      <a:rPr lang="en-US" altLang="ja-JP" sz="2400" u="sng">
                        <a:latin typeface="Cambria Math" panose="02040503050406030204" pitchFamily="18" charset="0"/>
                        <a:ea typeface="Cambria Math" panose="02040503050406030204" pitchFamily="18" charset="0"/>
                      </a:rPr>
                      <m:t>yr</m:t>
                    </m:r>
                  </m:oMath>
                </a14:m>
                <a:r>
                  <a:rPr lang="en-US" altLang="ja-JP" sz="2400" u="sng" dirty="0">
                    <a:latin typeface="Hiragino Mincho Pro W3" panose="02020300000000000000" pitchFamily="18" charset="-128"/>
                    <a:ea typeface="Hiragino Mincho Pro W3" panose="02020300000000000000" pitchFamily="18" charset="-128"/>
                  </a:rPr>
                  <a:t> </a:t>
                </a:r>
                <a:r>
                  <a:rPr kumimoji="1" lang="en-US" altLang="ja-JP" sz="2400" u="sng" dirty="0">
                    <a:latin typeface="Hiragino Mincho Pro W3" panose="02020300000000000000" pitchFamily="18" charset="-128"/>
                    <a:ea typeface="Hiragino Mincho Pro W3" panose="02020300000000000000" pitchFamily="18" charset="-128"/>
                  </a:rPr>
                  <a:t>)</a:t>
                </a:r>
                <a:r>
                  <a:rPr kumimoji="1" lang="ja-JP" altLang="en-US" sz="2400" u="sng">
                    <a:latin typeface="Hiragino Mincho Pro W3" panose="02020300000000000000" pitchFamily="18" charset="-128"/>
                    <a:ea typeface="Hiragino Mincho Pro W3" panose="02020300000000000000" pitchFamily="18" charset="-128"/>
                  </a:rPr>
                  <a:t>より短い</a:t>
                </a:r>
                <a:endParaRPr kumimoji="1" lang="en-US" altLang="ja-JP" sz="2400" u="sng" dirty="0">
                  <a:latin typeface="Hiragino Mincho Pro W3" panose="02020300000000000000" pitchFamily="18" charset="-128"/>
                  <a:ea typeface="Hiragino Mincho Pro W3" panose="02020300000000000000" pitchFamily="18" charset="-128"/>
                </a:endParaRPr>
              </a:p>
              <a:p>
                <a:pPr marL="0" indent="0">
                  <a:buNone/>
                </a:pPr>
                <a:endParaRPr kumimoji="1" lang="ja-JP" altLang="en-US" sz="2400"/>
              </a:p>
            </p:txBody>
          </p:sp>
        </mc:Choice>
        <mc:Fallback xmlns="">
          <p:sp>
            <p:nvSpPr>
              <p:cNvPr id="3" name="コンテンツ プレースホルダー 2">
                <a:extLst>
                  <a:ext uri="{FF2B5EF4-FFF2-40B4-BE49-F238E27FC236}">
                    <a16:creationId xmlns:a16="http://schemas.microsoft.com/office/drawing/2014/main" id="{D802D520-F156-AA4F-AF44-73D36B22CE94}"/>
                  </a:ext>
                </a:extLst>
              </p:cNvPr>
              <p:cNvSpPr>
                <a:spLocks noGrp="1" noRot="1" noChangeAspect="1" noMove="1" noResize="1" noEditPoints="1" noAdjustHandles="1" noChangeArrowheads="1" noChangeShapeType="1" noTextEdit="1"/>
              </p:cNvSpPr>
              <p:nvPr>
                <p:ph idx="1"/>
              </p:nvPr>
            </p:nvSpPr>
            <p:spPr>
              <a:xfrm>
                <a:off x="273132" y="951749"/>
                <a:ext cx="11305310" cy="4025988"/>
              </a:xfrm>
              <a:blipFill>
                <a:blip r:embed="rId2"/>
                <a:stretch>
                  <a:fillRect l="-898" t="-1887" r="-224"/>
                </a:stretch>
              </a:blipFill>
            </p:spPr>
            <p:txBody>
              <a:bodyPr/>
              <a:lstStyle/>
              <a:p>
                <a:r>
                  <a:rPr lang="ja-JP" altLang="en-US">
                    <a:noFill/>
                  </a:rPr>
                  <a:t> </a:t>
                </a:r>
              </a:p>
            </p:txBody>
          </p:sp>
        </mc:Fallback>
      </mc:AlternateContent>
      <p:sp>
        <p:nvSpPr>
          <p:cNvPr id="4" name="タイトル 1">
            <a:extLst>
              <a:ext uri="{FF2B5EF4-FFF2-40B4-BE49-F238E27FC236}">
                <a16:creationId xmlns:a16="http://schemas.microsoft.com/office/drawing/2014/main" xmlns="" id="{0E7C6604-D711-D84D-AFEF-D7183D48F645}"/>
              </a:ext>
            </a:extLst>
          </p:cNvPr>
          <p:cNvSpPr>
            <a:spLocks noGrp="1"/>
          </p:cNvSpPr>
          <p:nvPr>
            <p:ph type="title"/>
          </p:nvPr>
        </p:nvSpPr>
        <p:spPr>
          <a:xfrm>
            <a:off x="3137201" y="120548"/>
            <a:ext cx="5564854" cy="794454"/>
          </a:xfrm>
        </p:spPr>
        <p:txBody>
          <a:bodyPr>
            <a:normAutofit/>
          </a:bodyPr>
          <a:lstStyle/>
          <a:p>
            <a:r>
              <a:rPr lang="en-US" altLang="ja-JP" dirty="0"/>
              <a:t>2.    X-ray</a:t>
            </a:r>
            <a:endParaRPr kumimoji="1" lang="ja-JP" altLang="en-US"/>
          </a:p>
        </p:txBody>
      </p:sp>
      <p:grpSp>
        <p:nvGrpSpPr>
          <p:cNvPr id="14" name="グループ化 13">
            <a:extLst>
              <a:ext uri="{FF2B5EF4-FFF2-40B4-BE49-F238E27FC236}">
                <a16:creationId xmlns:a16="http://schemas.microsoft.com/office/drawing/2014/main" xmlns="" id="{55A4858A-DB9E-F042-A936-14B38B4DA9E2}"/>
              </a:ext>
            </a:extLst>
          </p:cNvPr>
          <p:cNvGrpSpPr/>
          <p:nvPr/>
        </p:nvGrpSpPr>
        <p:grpSpPr>
          <a:xfrm>
            <a:off x="1125464" y="5014483"/>
            <a:ext cx="9941072" cy="1663655"/>
            <a:chOff x="757053" y="3892054"/>
            <a:chExt cx="10265647" cy="1663655"/>
          </a:xfrm>
        </p:grpSpPr>
        <p:sp>
          <p:nvSpPr>
            <p:cNvPr id="6" name="円/楕円 5">
              <a:extLst>
                <a:ext uri="{FF2B5EF4-FFF2-40B4-BE49-F238E27FC236}">
                  <a16:creationId xmlns:a16="http://schemas.microsoft.com/office/drawing/2014/main" xmlns="" id="{3C7E05D5-E1C6-8C4E-ABFD-EFA457502807}"/>
                </a:ext>
              </a:extLst>
            </p:cNvPr>
            <p:cNvSpPr/>
            <p:nvPr/>
          </p:nvSpPr>
          <p:spPr>
            <a:xfrm>
              <a:off x="757053" y="3926130"/>
              <a:ext cx="1520042" cy="546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cooling</a:t>
              </a:r>
              <a:endParaRPr kumimoji="1" lang="ja-JP" altLang="en-US"/>
            </a:p>
          </p:txBody>
        </p:sp>
        <p:sp>
          <p:nvSpPr>
            <p:cNvPr id="7" name="円/楕円 6">
              <a:extLst>
                <a:ext uri="{FF2B5EF4-FFF2-40B4-BE49-F238E27FC236}">
                  <a16:creationId xmlns:a16="http://schemas.microsoft.com/office/drawing/2014/main" xmlns="" id="{39F1E483-38F4-D54A-9D14-0645EB361A2F}"/>
                </a:ext>
              </a:extLst>
            </p:cNvPr>
            <p:cNvSpPr/>
            <p:nvPr/>
          </p:nvSpPr>
          <p:spPr>
            <a:xfrm>
              <a:off x="3547817" y="3926130"/>
              <a:ext cx="1754581" cy="546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圧力低下</a:t>
              </a:r>
            </a:p>
          </p:txBody>
        </p:sp>
        <p:sp>
          <p:nvSpPr>
            <p:cNvPr id="8" name="円/楕円 7">
              <a:extLst>
                <a:ext uri="{FF2B5EF4-FFF2-40B4-BE49-F238E27FC236}">
                  <a16:creationId xmlns:a16="http://schemas.microsoft.com/office/drawing/2014/main" xmlns="" id="{E92BB6A9-529E-AE42-A50A-653268934E3E}"/>
                </a:ext>
              </a:extLst>
            </p:cNvPr>
            <p:cNvSpPr/>
            <p:nvPr/>
          </p:nvSpPr>
          <p:spPr>
            <a:xfrm>
              <a:off x="6417182" y="3892054"/>
              <a:ext cx="1705219" cy="546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Cooling flow</a:t>
              </a:r>
              <a:endParaRPr kumimoji="1" lang="ja-JP" altLang="en-US"/>
            </a:p>
          </p:txBody>
        </p:sp>
        <p:sp>
          <p:nvSpPr>
            <p:cNvPr id="9" name="円/楕円 8">
              <a:extLst>
                <a:ext uri="{FF2B5EF4-FFF2-40B4-BE49-F238E27FC236}">
                  <a16:creationId xmlns:a16="http://schemas.microsoft.com/office/drawing/2014/main" xmlns="" id="{4641842F-6692-8B43-BD1F-1627BE78DABD}"/>
                </a:ext>
              </a:extLst>
            </p:cNvPr>
            <p:cNvSpPr/>
            <p:nvPr/>
          </p:nvSpPr>
          <p:spPr>
            <a:xfrm>
              <a:off x="9317481" y="3926130"/>
              <a:ext cx="1705219" cy="546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密度上昇</a:t>
              </a:r>
            </a:p>
          </p:txBody>
        </p:sp>
        <p:sp>
          <p:nvSpPr>
            <p:cNvPr id="10" name="右矢印 9">
              <a:extLst>
                <a:ext uri="{FF2B5EF4-FFF2-40B4-BE49-F238E27FC236}">
                  <a16:creationId xmlns:a16="http://schemas.microsoft.com/office/drawing/2014/main" xmlns="" id="{89CB1093-5778-1A49-BD29-808A3FEFF563}"/>
                </a:ext>
              </a:extLst>
            </p:cNvPr>
            <p:cNvSpPr/>
            <p:nvPr/>
          </p:nvSpPr>
          <p:spPr>
            <a:xfrm>
              <a:off x="2620198" y="4026855"/>
              <a:ext cx="716768" cy="344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a:extLst>
                <a:ext uri="{FF2B5EF4-FFF2-40B4-BE49-F238E27FC236}">
                  <a16:creationId xmlns:a16="http://schemas.microsoft.com/office/drawing/2014/main" xmlns="" id="{CC8B36E4-AA7B-FE4C-A913-AF9236725864}"/>
                </a:ext>
              </a:extLst>
            </p:cNvPr>
            <p:cNvSpPr/>
            <p:nvPr/>
          </p:nvSpPr>
          <p:spPr>
            <a:xfrm>
              <a:off x="5513250" y="3992779"/>
              <a:ext cx="612784" cy="344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a:extLst>
                <a:ext uri="{FF2B5EF4-FFF2-40B4-BE49-F238E27FC236}">
                  <a16:creationId xmlns:a16="http://schemas.microsoft.com/office/drawing/2014/main" xmlns="" id="{9399E91B-7432-D446-B76D-A91334635D25}"/>
                </a:ext>
              </a:extLst>
            </p:cNvPr>
            <p:cNvSpPr/>
            <p:nvPr/>
          </p:nvSpPr>
          <p:spPr>
            <a:xfrm>
              <a:off x="8413549" y="3992779"/>
              <a:ext cx="612784" cy="344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左カーブ矢印 12">
              <a:extLst>
                <a:ext uri="{FF2B5EF4-FFF2-40B4-BE49-F238E27FC236}">
                  <a16:creationId xmlns:a16="http://schemas.microsoft.com/office/drawing/2014/main" xmlns="" id="{D41E0B0D-87E8-DC4F-8CB4-35FF69BC9F9B}"/>
                </a:ext>
              </a:extLst>
            </p:cNvPr>
            <p:cNvSpPr/>
            <p:nvPr/>
          </p:nvSpPr>
          <p:spPr>
            <a:xfrm rot="5400000">
              <a:off x="5320105" y="894334"/>
              <a:ext cx="999073" cy="8323678"/>
            </a:xfrm>
            <a:prstGeom prst="curvedLeftArrow">
              <a:avLst>
                <a:gd name="adj1" fmla="val 19304"/>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pic>
        <p:nvPicPr>
          <p:cNvPr id="15" name="図 14">
            <a:extLst>
              <a:ext uri="{FF2B5EF4-FFF2-40B4-BE49-F238E27FC236}">
                <a16:creationId xmlns:a16="http://schemas.microsoft.com/office/drawing/2014/main" xmlns="" id="{921F90FA-FFC2-DC4A-AA4C-79E0B432766E}"/>
              </a:ext>
            </a:extLst>
          </p:cNvPr>
          <p:cNvPicPr>
            <a:picLocks noChangeAspect="1"/>
          </p:cNvPicPr>
          <p:nvPr/>
        </p:nvPicPr>
        <p:blipFill>
          <a:blip r:embed="rId3"/>
          <a:stretch>
            <a:fillRect/>
          </a:stretch>
        </p:blipFill>
        <p:spPr>
          <a:xfrm>
            <a:off x="8702055" y="1119637"/>
            <a:ext cx="2936253" cy="2889273"/>
          </a:xfrm>
          <a:prstGeom prst="rect">
            <a:avLst/>
          </a:prstGeom>
        </p:spPr>
      </p:pic>
      <p:sp>
        <p:nvSpPr>
          <p:cNvPr id="16" name="テキスト ボックス 15">
            <a:extLst>
              <a:ext uri="{FF2B5EF4-FFF2-40B4-BE49-F238E27FC236}">
                <a16:creationId xmlns:a16="http://schemas.microsoft.com/office/drawing/2014/main" xmlns="" id="{CDEBDEDA-6A64-4B48-971A-4BDCBDFF9FD0}"/>
              </a:ext>
            </a:extLst>
          </p:cNvPr>
          <p:cNvSpPr txBox="1"/>
          <p:nvPr/>
        </p:nvSpPr>
        <p:spPr>
          <a:xfrm>
            <a:off x="8702055" y="809190"/>
            <a:ext cx="3624532" cy="307777"/>
          </a:xfrm>
          <a:prstGeom prst="rect">
            <a:avLst/>
          </a:prstGeom>
          <a:noFill/>
        </p:spPr>
        <p:txBody>
          <a:bodyPr wrap="square" rtlCol="0">
            <a:spAutoFit/>
          </a:bodyPr>
          <a:lstStyle/>
          <a:p>
            <a:r>
              <a:rPr lang="en" altLang="ja-JP" sz="1400" dirty="0"/>
              <a:t>[http://</a:t>
            </a:r>
            <a:r>
              <a:rPr lang="en" altLang="ja-JP" sz="1400" dirty="0" err="1"/>
              <a:t>chandra.harvard.edu</a:t>
            </a:r>
            <a:r>
              <a:rPr lang="en" altLang="ja-JP" sz="1400" dirty="0"/>
              <a:t>/photo/2003/</a:t>
            </a:r>
            <a:r>
              <a:rPr lang="en" altLang="ja-JP" sz="1400" dirty="0" err="1"/>
              <a:t>perse</a:t>
            </a:r>
            <a:r>
              <a:rPr lang="en" altLang="ja-JP" sz="1400" dirty="0"/>
              <a:t>]</a:t>
            </a:r>
            <a:endParaRPr kumimoji="1" lang="ja-JP" altLang="en-US" sz="1400"/>
          </a:p>
        </p:txBody>
      </p:sp>
      <p:sp>
        <p:nvSpPr>
          <p:cNvPr id="17" name="テキスト ボックス 16">
            <a:extLst>
              <a:ext uri="{FF2B5EF4-FFF2-40B4-BE49-F238E27FC236}">
                <a16:creationId xmlns:a16="http://schemas.microsoft.com/office/drawing/2014/main" xmlns="" id="{3962F618-545C-174E-9030-5182BEA8EF65}"/>
              </a:ext>
            </a:extLst>
          </p:cNvPr>
          <p:cNvSpPr txBox="1"/>
          <p:nvPr/>
        </p:nvSpPr>
        <p:spPr>
          <a:xfrm>
            <a:off x="11196682" y="346990"/>
            <a:ext cx="631141" cy="369332"/>
          </a:xfrm>
          <a:prstGeom prst="rect">
            <a:avLst/>
          </a:prstGeom>
          <a:noFill/>
        </p:spPr>
        <p:txBody>
          <a:bodyPr wrap="square" rtlCol="0">
            <a:spAutoFit/>
          </a:bodyPr>
          <a:lstStyle/>
          <a:p>
            <a:r>
              <a:rPr kumimoji="1" lang="en-US" altLang="ja-JP" dirty="0"/>
              <a:t>7/33</a:t>
            </a:r>
            <a:endParaRPr kumimoji="1" lang="ja-JP" altLang="en-US"/>
          </a:p>
        </p:txBody>
      </p:sp>
    </p:spTree>
    <p:extLst>
      <p:ext uri="{BB962C8B-B14F-4D97-AF65-F5344CB8AC3E}">
        <p14:creationId xmlns:p14="http://schemas.microsoft.com/office/powerpoint/2010/main" val="959804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xmlns="" id="{D802D520-F156-AA4F-AF44-73D36B22CE94}"/>
                  </a:ext>
                </a:extLst>
              </p:cNvPr>
              <p:cNvSpPr>
                <a:spLocks noGrp="1"/>
              </p:cNvSpPr>
              <p:nvPr>
                <p:ph idx="1"/>
              </p:nvPr>
            </p:nvSpPr>
            <p:spPr>
              <a:xfrm>
                <a:off x="443345" y="1058626"/>
                <a:ext cx="11305310" cy="5799374"/>
              </a:xfrm>
            </p:spPr>
            <p:txBody>
              <a:bodyPr>
                <a:normAutofit/>
              </a:bodyPr>
              <a:lstStyle/>
              <a:p>
                <a:pPr>
                  <a:buFont typeface="Wingdings" pitchFamily="2" charset="2"/>
                  <a:buChar char="u"/>
                </a:pPr>
                <a:r>
                  <a:rPr kumimoji="1" lang="en-US" altLang="ja-JP" sz="2400" dirty="0"/>
                  <a:t>The Cooling flow problem</a:t>
                </a:r>
              </a:p>
              <a:p>
                <a:r>
                  <a:rPr kumimoji="1" lang="en-US" altLang="ja-JP" sz="2400" dirty="0">
                    <a:latin typeface="Hiragino Mincho Pro W3" panose="02020300000000000000" pitchFamily="18" charset="-128"/>
                    <a:ea typeface="Hiragino Mincho Pro W3" panose="02020300000000000000" pitchFamily="18" charset="-128"/>
                  </a:rPr>
                  <a:t>Mass deposition rate</a:t>
                </a:r>
              </a:p>
              <a:p>
                <a:pPr marL="0" indent="0">
                  <a:buNone/>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f>
                            <m:fPr>
                              <m:ctrlPr>
                                <a:rPr kumimoji="1" lang="en-US" altLang="ja-JP" sz="2400" i="1" smtClean="0">
                                  <a:latin typeface="Cambria Math" panose="02040503050406030204" pitchFamily="18" charset="0"/>
                                </a:rPr>
                              </m:ctrlPr>
                            </m:fPr>
                            <m:num>
                              <m:r>
                                <a:rPr kumimoji="1" lang="en-US" altLang="ja-JP" sz="2400" b="0" i="1" smtClean="0">
                                  <a:latin typeface="Cambria Math" panose="02040503050406030204" pitchFamily="18" charset="0"/>
                                </a:rPr>
                                <m:t>𝑑𝑀</m:t>
                              </m:r>
                            </m:num>
                            <m:den>
                              <m:r>
                                <a:rPr kumimoji="1" lang="en-US" altLang="ja-JP" sz="2400" b="0" i="1" smtClean="0">
                                  <a:latin typeface="Cambria Math" panose="02040503050406030204" pitchFamily="18" charset="0"/>
                                </a:rPr>
                                <m:t>𝑑𝑡</m:t>
                              </m:r>
                            </m:den>
                          </m:f>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𝐿</m:t>
                          </m:r>
                        </m:e>
                        <m:sub>
                          <m:r>
                            <a:rPr kumimoji="1" lang="en-US" altLang="ja-JP" sz="2400" b="0" i="1" smtClean="0">
                              <a:latin typeface="Cambria Math" panose="02040503050406030204" pitchFamily="18" charset="0"/>
                            </a:rPr>
                            <m:t>𝑋</m:t>
                          </m:r>
                        </m:sub>
                      </m:sSub>
                      <m:f>
                        <m:fPr>
                          <m:ctrlPr>
                            <a:rPr kumimoji="1" lang="en-US" altLang="ja-JP" sz="2400" i="1" smtClean="0">
                              <a:latin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𝜇</m:t>
                          </m:r>
                          <m:sSub>
                            <m:sSubPr>
                              <m:ctrlPr>
                                <a:rPr lang="en-US" altLang="ja-JP" sz="2400" i="1">
                                  <a:latin typeface="Cambria Math" panose="02040503050406030204" pitchFamily="18"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𝑚</m:t>
                              </m:r>
                            </m:e>
                            <m:sub>
                              <m:r>
                                <a:rPr lang="en-US" altLang="ja-JP" sz="2400" i="1">
                                  <a:latin typeface="Cambria Math" panose="02040503050406030204" pitchFamily="18" charset="0"/>
                                  <a:ea typeface="Cambria Math" panose="02040503050406030204" pitchFamily="18" charset="0"/>
                                </a:rPr>
                                <m:t>𝑝</m:t>
                              </m:r>
                            </m:sub>
                          </m:sSub>
                        </m:num>
                        <m:den>
                          <m:r>
                            <a:rPr kumimoji="1" lang="en-US" altLang="ja-JP" sz="2400" b="0" i="1" smtClean="0">
                              <a:latin typeface="Cambria Math" panose="02040503050406030204" pitchFamily="18" charset="0"/>
                            </a:rPr>
                            <m:t>𝑘𝑇</m:t>
                          </m:r>
                        </m:den>
                      </m:f>
                      <m:r>
                        <a:rPr kumimoji="1" lang="en-US" altLang="ja-JP" sz="2400" b="0" i="1" smtClean="0">
                          <a:latin typeface="Cambria Math" panose="02040503050406030204" pitchFamily="18" charset="0"/>
                        </a:rPr>
                        <m:t>~</m:t>
                      </m:r>
                      <m:sSup>
                        <m:sSupPr>
                          <m:ctrlPr>
                            <a:rPr kumimoji="1" lang="en-US" altLang="ja-JP" sz="2400" b="0" i="1" smtClean="0">
                              <a:latin typeface="Cambria Math" panose="02040503050406030204" pitchFamily="18" charset="0"/>
                            </a:rPr>
                          </m:ctrlPr>
                        </m:sSupPr>
                        <m:e>
                          <m:r>
                            <a:rPr kumimoji="1" lang="en-US" altLang="ja-JP" sz="2400" b="0" i="0" smtClean="0">
                              <a:latin typeface="Cambria Math" panose="02040503050406030204" pitchFamily="18" charset="0"/>
                            </a:rPr>
                            <m:t> 10</m:t>
                          </m:r>
                        </m:e>
                        <m:sup>
                          <m:r>
                            <a:rPr kumimoji="1" lang="en-US" altLang="ja-JP" sz="2400" b="0" i="0" smtClean="0">
                              <a:latin typeface="Cambria Math" panose="02040503050406030204" pitchFamily="18" charset="0"/>
                            </a:rPr>
                            <m:t>2</m:t>
                          </m:r>
                        </m:sup>
                      </m:sSup>
                      <m:sSub>
                        <m:sSubPr>
                          <m:ctrlPr>
                            <a:rPr kumimoji="1" lang="en-US" altLang="ja-JP" sz="2400" b="0" i="1" smtClean="0">
                              <a:latin typeface="Cambria Math" panose="02040503050406030204" pitchFamily="18" charset="0"/>
                            </a:rPr>
                          </m:ctrlPr>
                        </m:sSubPr>
                        <m:e>
                          <m:r>
                            <a:rPr kumimoji="1" lang="en-US" altLang="ja-JP" sz="2400" b="0" i="0" smtClean="0">
                              <a:latin typeface="Cambria Math" panose="02040503050406030204" pitchFamily="18" charset="0"/>
                            </a:rPr>
                            <m:t>  </m:t>
                          </m:r>
                          <m:r>
                            <m:rPr>
                              <m:sty m:val="p"/>
                            </m:rPr>
                            <a:rPr kumimoji="1" lang="en-US" altLang="ja-JP" sz="2400" b="0" i="0" smtClean="0">
                              <a:latin typeface="Cambria Math" panose="02040503050406030204" pitchFamily="18" charset="0"/>
                            </a:rPr>
                            <m:t>M</m:t>
                          </m:r>
                        </m:e>
                        <m:sub>
                          <m:r>
                            <a:rPr kumimoji="1" lang="en-US" altLang="ja-JP" sz="2400" b="0" i="0" smtClean="0">
                              <a:latin typeface="Cambria Math" panose="02040503050406030204" pitchFamily="18" charset="0"/>
                              <a:ea typeface="Cambria Math" panose="02040503050406030204" pitchFamily="18" charset="0"/>
                            </a:rPr>
                            <m:t>⊙</m:t>
                          </m:r>
                        </m:sub>
                      </m:sSub>
                      <m:r>
                        <a:rPr kumimoji="1" lang="en-US" altLang="ja-JP" sz="2400" b="0" i="0" smtClean="0">
                          <a:latin typeface="Cambria Math" panose="02040503050406030204" pitchFamily="18" charset="0"/>
                        </a:rPr>
                        <m:t>/</m:t>
                      </m:r>
                      <m:r>
                        <m:rPr>
                          <m:sty m:val="p"/>
                        </m:rPr>
                        <a:rPr kumimoji="1" lang="en-US" altLang="ja-JP" sz="2400" b="0" i="0" smtClean="0">
                          <a:latin typeface="Cambria Math" panose="02040503050406030204" pitchFamily="18" charset="0"/>
                        </a:rPr>
                        <m:t>yr</m:t>
                      </m:r>
                    </m:oMath>
                  </m:oMathPara>
                </a14:m>
                <a:endParaRPr kumimoji="1" lang="en-US" altLang="ja-JP" sz="2400" dirty="0">
                  <a:latin typeface="Hiragino Mincho Pro W3" panose="02020300000000000000" pitchFamily="18" charset="-128"/>
                  <a:ea typeface="Hiragino Mincho Pro W3" panose="02020300000000000000" pitchFamily="18" charset="-128"/>
                </a:endParaRPr>
              </a:p>
              <a:p>
                <a:pPr marL="0" indent="0">
                  <a:buNone/>
                </a:pPr>
                <a:r>
                  <a:rPr kumimoji="1" lang="ja-JP" altLang="en-US" sz="2400">
                    <a:latin typeface="Hiragino Mincho Pro W3" panose="02020300000000000000" pitchFamily="18" charset="-128"/>
                    <a:ea typeface="Hiragino Mincho Pro W3" panose="02020300000000000000" pitchFamily="18" charset="-128"/>
                  </a:rPr>
                  <a:t>銀河団の年齢をかけると</a:t>
                </a:r>
                <a14:m>
                  <m:oMath xmlns:m="http://schemas.openxmlformats.org/officeDocument/2006/math">
                    <m:r>
                      <a:rPr kumimoji="1" lang="en-US" altLang="ja-JP" sz="2400" b="0" i="1" smtClean="0">
                        <a:latin typeface="Cambria Math" panose="02040503050406030204" pitchFamily="18" charset="0"/>
                        <a:ea typeface="Hiragino Mincho Pro W3" panose="02020300000000000000" pitchFamily="18" charset="-128"/>
                      </a:rPr>
                      <m:t>𝑀</m:t>
                    </m:r>
                    <m:r>
                      <a:rPr kumimoji="1" lang="en-US" altLang="ja-JP" sz="2400" b="0" i="1" smtClean="0">
                        <a:latin typeface="Cambria Math" panose="02040503050406030204" pitchFamily="18" charset="0"/>
                        <a:ea typeface="Hiragino Mincho Pro W3" panose="02020300000000000000" pitchFamily="18" charset="-128"/>
                      </a:rPr>
                      <m:t>~</m:t>
                    </m:r>
                    <m:sSup>
                      <m:sSupPr>
                        <m:ctrlPr>
                          <a:rPr kumimoji="1" lang="en-US" altLang="ja-JP" sz="2400" b="0" i="1" smtClean="0">
                            <a:latin typeface="Cambria Math" panose="02040503050406030204" pitchFamily="18" charset="0"/>
                            <a:ea typeface="Hiragino Mincho Pro W3" panose="02020300000000000000" pitchFamily="18" charset="-128"/>
                          </a:rPr>
                        </m:ctrlPr>
                      </m:sSupPr>
                      <m:e>
                        <m:r>
                          <a:rPr kumimoji="1" lang="en-US" altLang="ja-JP" sz="2400" b="0" i="1" smtClean="0">
                            <a:latin typeface="Cambria Math" panose="02040503050406030204" pitchFamily="18" charset="0"/>
                            <a:ea typeface="Hiragino Mincho Pro W3" panose="02020300000000000000" pitchFamily="18" charset="-128"/>
                          </a:rPr>
                          <m:t>10</m:t>
                        </m:r>
                      </m:e>
                      <m:sup>
                        <m:r>
                          <a:rPr kumimoji="1" lang="en-US" altLang="ja-JP" sz="2400" b="0" i="1" smtClean="0">
                            <a:latin typeface="Cambria Math" panose="02040503050406030204" pitchFamily="18" charset="0"/>
                            <a:ea typeface="Hiragino Mincho Pro W3" panose="02020300000000000000" pitchFamily="18" charset="-128"/>
                          </a:rPr>
                          <m:t>12</m:t>
                        </m:r>
                      </m:sup>
                    </m:sSup>
                    <m:sSub>
                      <m:sSubPr>
                        <m:ctrlPr>
                          <a:rPr lang="en-US" altLang="ja-JP" sz="2400" i="1">
                            <a:latin typeface="Cambria Math" panose="02040503050406030204" pitchFamily="18" charset="0"/>
                          </a:rPr>
                        </m:ctrlPr>
                      </m:sSubPr>
                      <m:e>
                        <m:r>
                          <m:rPr>
                            <m:sty m:val="p"/>
                          </m:rPr>
                          <a:rPr lang="en-US" altLang="ja-JP" sz="2400">
                            <a:latin typeface="Cambria Math" panose="02040503050406030204" pitchFamily="18" charset="0"/>
                          </a:rPr>
                          <m:t>M</m:t>
                        </m:r>
                      </m:e>
                      <m:sub>
                        <m:r>
                          <a:rPr lang="en-US" altLang="ja-JP" sz="2400">
                            <a:latin typeface="Cambria Math" panose="02040503050406030204" pitchFamily="18" charset="0"/>
                            <a:ea typeface="Cambria Math" panose="02040503050406030204" pitchFamily="18" charset="0"/>
                          </a:rPr>
                          <m:t>⊙</m:t>
                        </m:r>
                      </m:sub>
                    </m:sSub>
                  </m:oMath>
                </a14:m>
                <a:r>
                  <a:rPr kumimoji="1" lang="ja-JP" altLang="en-US" sz="2400">
                    <a:latin typeface="Hiragino Mincho Pro W3" panose="02020300000000000000" pitchFamily="18" charset="-128"/>
                    <a:ea typeface="Hiragino Mincho Pro W3" panose="02020300000000000000" pitchFamily="18" charset="-128"/>
                  </a:rPr>
                  <a:t>となり、中心銀河の質量より大きくなる</a:t>
                </a:r>
                <a:endParaRPr kumimoji="1" lang="en-US" altLang="ja-JP" sz="2400" dirty="0">
                  <a:latin typeface="Hiragino Mincho Pro W3" panose="02020300000000000000" pitchFamily="18" charset="-128"/>
                  <a:ea typeface="Hiragino Mincho Pro W3" panose="02020300000000000000" pitchFamily="18" charset="-128"/>
                </a:endParaRPr>
              </a:p>
              <a:p>
                <a:r>
                  <a:rPr lang="ja-JP" altLang="en-US" sz="2400">
                    <a:latin typeface="Hiragino Mincho Pro W3" panose="02020300000000000000" pitchFamily="18" charset="-128"/>
                    <a:ea typeface="Hiragino Mincho Pro W3" panose="02020300000000000000" pitchFamily="18" charset="-128"/>
                  </a:rPr>
                  <a:t>さらに</a:t>
                </a:r>
                <a:r>
                  <a:rPr lang="en-US" altLang="ja-JP" sz="2400" dirty="0">
                    <a:latin typeface="Hiragino Mincho Pro W3" panose="02020300000000000000" pitchFamily="18" charset="-128"/>
                    <a:ea typeface="Hiragino Mincho Pro W3" panose="02020300000000000000" pitchFamily="18" charset="-128"/>
                  </a:rPr>
                  <a:t>Cooling flow </a:t>
                </a:r>
                <a:r>
                  <a:rPr lang="ja-JP" altLang="en-US" sz="2400">
                    <a:latin typeface="Hiragino Mincho Pro W3" panose="02020300000000000000" pitchFamily="18" charset="-128"/>
                    <a:ea typeface="Hiragino Mincho Pro W3" panose="02020300000000000000" pitchFamily="18" charset="-128"/>
                  </a:rPr>
                  <a:t>モデルで予言される低温のガスは見つかっていない</a:t>
                </a:r>
                <a:endParaRPr lang="en-US" altLang="ja-JP" sz="2400" dirty="0">
                  <a:latin typeface="Hiragino Mincho Pro W3" panose="02020300000000000000" pitchFamily="18" charset="-128"/>
                  <a:ea typeface="Hiragino Mincho Pro W3" panose="02020300000000000000" pitchFamily="18" charset="-128"/>
                </a:endParaRPr>
              </a:p>
              <a:p>
                <a:pPr marL="0" indent="0">
                  <a:buNone/>
                </a:pPr>
                <a:r>
                  <a:rPr kumimoji="1" lang="ja-JP" altLang="en-US" sz="2400">
                    <a:latin typeface="Hiragino Mincho Pro W3" panose="02020300000000000000" pitchFamily="18" charset="-128"/>
                    <a:ea typeface="Hiragino Mincho Pro W3" panose="02020300000000000000" pitchFamily="18" charset="-128"/>
                  </a:rPr>
                  <a:t>　</a:t>
                </a:r>
                <a:r>
                  <a:rPr kumimoji="1" lang="ja-JP" altLang="en-US" sz="2400" u="sng">
                    <a:solidFill>
                      <a:srgbClr val="FF0000"/>
                    </a:solidFill>
                    <a:latin typeface="Hiragino Mincho Pro W3" panose="02020300000000000000" pitchFamily="18" charset="-128"/>
                    <a:ea typeface="Hiragino Mincho Pro W3" panose="02020300000000000000" pitchFamily="18" charset="-128"/>
                  </a:rPr>
                  <a:t>→　実際の</a:t>
                </a:r>
                <a:r>
                  <a:rPr kumimoji="1" lang="en-US" altLang="ja-JP" sz="2400" u="sng" dirty="0">
                    <a:solidFill>
                      <a:srgbClr val="FF0000"/>
                    </a:solidFill>
                    <a:latin typeface="Hiragino Mincho Pro W3" panose="02020300000000000000" pitchFamily="18" charset="-128"/>
                    <a:ea typeface="Hiragino Mincho Pro W3" panose="02020300000000000000" pitchFamily="18" charset="-128"/>
                  </a:rPr>
                  <a:t>cooling flow</a:t>
                </a:r>
                <a:r>
                  <a:rPr kumimoji="1" lang="ja-JP" altLang="en-US" sz="2400" u="sng">
                    <a:solidFill>
                      <a:srgbClr val="FF0000"/>
                    </a:solidFill>
                    <a:latin typeface="Hiragino Mincho Pro W3" panose="02020300000000000000" pitchFamily="18" charset="-128"/>
                    <a:ea typeface="Hiragino Mincho Pro W3" panose="02020300000000000000" pitchFamily="18" charset="-128"/>
                  </a:rPr>
                  <a:t>は予想ほど強くない！！</a:t>
                </a:r>
                <a:endParaRPr kumimoji="1" lang="en-US" altLang="ja-JP" sz="2400" u="sng" dirty="0">
                  <a:solidFill>
                    <a:srgbClr val="FF0000"/>
                  </a:solidFill>
                  <a:latin typeface="Hiragino Mincho Pro W3" panose="02020300000000000000" pitchFamily="18" charset="-128"/>
                  <a:ea typeface="Hiragino Mincho Pro W3" panose="02020300000000000000" pitchFamily="18" charset="-128"/>
                </a:endParaRPr>
              </a:p>
              <a:p>
                <a:pPr marL="0" indent="0">
                  <a:buNone/>
                </a:pPr>
                <a:endParaRPr lang="en-US" altLang="ja-JP" sz="2400" dirty="0">
                  <a:latin typeface="Hiragino Mincho Pro W3" panose="02020300000000000000" pitchFamily="18" charset="-128"/>
                  <a:ea typeface="Hiragino Mincho Pro W3" panose="02020300000000000000" pitchFamily="18" charset="-128"/>
                </a:endParaRPr>
              </a:p>
              <a:p>
                <a:pPr marL="0" indent="0">
                  <a:buNone/>
                </a:pPr>
                <a:r>
                  <a:rPr lang="ja-JP" altLang="en-US" sz="2400">
                    <a:latin typeface="Hiragino Mincho Pro W3" panose="02020300000000000000" pitchFamily="18" charset="-128"/>
                    <a:ea typeface="Hiragino Mincho Pro W3" panose="02020300000000000000" pitchFamily="18" charset="-128"/>
                  </a:rPr>
                  <a:t>何が</a:t>
                </a:r>
                <a:r>
                  <a:rPr lang="en-US" altLang="ja-JP" sz="2400" dirty="0">
                    <a:latin typeface="Hiragino Mincho Pro W3" panose="02020300000000000000" pitchFamily="18" charset="-128"/>
                    <a:ea typeface="Hiragino Mincho Pro W3" panose="02020300000000000000" pitchFamily="18" charset="-128"/>
                  </a:rPr>
                  <a:t>cooling flow</a:t>
                </a:r>
                <a:r>
                  <a:rPr lang="ja-JP" altLang="en-US" sz="2400">
                    <a:latin typeface="Hiragino Mincho Pro W3" panose="02020300000000000000" pitchFamily="18" charset="-128"/>
                    <a:ea typeface="Hiragino Mincho Pro W3" panose="02020300000000000000" pitchFamily="18" charset="-128"/>
                  </a:rPr>
                  <a:t>を妨げているのか？</a:t>
                </a:r>
                <a:endParaRPr lang="en-US" altLang="ja-JP" sz="2400" dirty="0">
                  <a:latin typeface="Hiragino Mincho Pro W3" panose="02020300000000000000" pitchFamily="18" charset="-128"/>
                  <a:ea typeface="Hiragino Mincho Pro W3" panose="02020300000000000000" pitchFamily="18" charset="-128"/>
                </a:endParaRPr>
              </a:p>
              <a:p>
                <a:r>
                  <a:rPr kumimoji="1" lang="en-US" altLang="ja-JP" sz="2400" dirty="0">
                    <a:latin typeface="Hiragino Mincho Pro W3" panose="02020300000000000000" pitchFamily="18" charset="-128"/>
                    <a:ea typeface="Hiragino Mincho Pro W3" panose="02020300000000000000" pitchFamily="18" charset="-128"/>
                  </a:rPr>
                  <a:t>AGN</a:t>
                </a:r>
                <a:r>
                  <a:rPr kumimoji="1" lang="ja-JP" altLang="en-US" sz="2400">
                    <a:latin typeface="Hiragino Mincho Pro W3" panose="02020300000000000000" pitchFamily="18" charset="-128"/>
                    <a:ea typeface="Hiragino Mincho Pro W3" panose="02020300000000000000" pitchFamily="18" charset="-128"/>
                  </a:rPr>
                  <a:t>による加熱</a:t>
                </a:r>
                <a:r>
                  <a:rPr kumimoji="1" lang="en-US" altLang="ja-JP" sz="2400" dirty="0">
                    <a:latin typeface="Hiragino Mincho Pro W3" panose="02020300000000000000" pitchFamily="18" charset="-128"/>
                    <a:ea typeface="Hiragino Mincho Pro W3" panose="02020300000000000000" pitchFamily="18" charset="-128"/>
                  </a:rPr>
                  <a:t> </a:t>
                </a:r>
                <a:r>
                  <a:rPr kumimoji="1" lang="ja-JP" altLang="en-US" sz="2400">
                    <a:latin typeface="Hiragino Mincho Pro W3" panose="02020300000000000000" pitchFamily="18" charset="-128"/>
                    <a:ea typeface="Hiragino Mincho Pro W3" panose="02020300000000000000" pitchFamily="18" charset="-128"/>
                  </a:rPr>
                  <a:t>　</a:t>
                </a:r>
                <a:r>
                  <a:rPr kumimoji="1" lang="en-US" altLang="ja-JP" sz="2400" dirty="0">
                    <a:latin typeface="Hiragino Mincho Pro W3" panose="02020300000000000000" pitchFamily="18" charset="-128"/>
                    <a:ea typeface="Hiragino Mincho Pro W3" panose="02020300000000000000" pitchFamily="18" charset="-128"/>
                  </a:rPr>
                  <a:t> -&gt;  </a:t>
                </a:r>
                <a:r>
                  <a:rPr kumimoji="1" lang="ja-JP" altLang="en-US" sz="2400">
                    <a:latin typeface="Hiragino Mincho Pro W3" panose="02020300000000000000" pitchFamily="18" charset="-128"/>
                    <a:ea typeface="Hiragino Mincho Pro W3" panose="02020300000000000000" pitchFamily="18" charset="-128"/>
                  </a:rPr>
                  <a:t>方向性？　</a:t>
                </a:r>
                <a:r>
                  <a:rPr kumimoji="1" lang="en-US" altLang="ja-JP" sz="2400" dirty="0">
                    <a:latin typeface="Hiragino Mincho Pro W3" panose="02020300000000000000" pitchFamily="18" charset="-128"/>
                    <a:ea typeface="Hiragino Mincho Pro W3" panose="02020300000000000000" pitchFamily="18" charset="-128"/>
                  </a:rPr>
                  <a:t>AGN</a:t>
                </a:r>
                <a:r>
                  <a:rPr kumimoji="1" lang="ja-JP" altLang="en-US" sz="2400">
                    <a:latin typeface="Hiragino Mincho Pro W3" panose="02020300000000000000" pitchFamily="18" charset="-128"/>
                    <a:ea typeface="Hiragino Mincho Pro W3" panose="02020300000000000000" pitchFamily="18" charset="-128"/>
                  </a:rPr>
                  <a:t>近傍の温度？</a:t>
                </a:r>
                <a:endParaRPr kumimoji="1" lang="en-US" altLang="ja-JP" sz="2400" dirty="0">
                  <a:latin typeface="Hiragino Mincho Pro W3" panose="02020300000000000000" pitchFamily="18" charset="-128"/>
                  <a:ea typeface="Hiragino Mincho Pro W3" panose="02020300000000000000" pitchFamily="18" charset="-128"/>
                </a:endParaRPr>
              </a:p>
              <a:p>
                <a:r>
                  <a:rPr kumimoji="1" lang="ja-JP" altLang="en-US" sz="2400">
                    <a:latin typeface="Hiragino Mincho Pro W3" panose="02020300000000000000" pitchFamily="18" charset="-128"/>
                    <a:ea typeface="Hiragino Mincho Pro W3" panose="02020300000000000000" pitchFamily="18" charset="-128"/>
                  </a:rPr>
                  <a:t>外部からの熱伝導</a:t>
                </a:r>
                <a:r>
                  <a:rPr kumimoji="1" lang="en-US" altLang="ja-JP" sz="2400" dirty="0">
                    <a:latin typeface="Hiragino Mincho Pro W3" panose="02020300000000000000" pitchFamily="18" charset="-128"/>
                    <a:ea typeface="Hiragino Mincho Pro W3" panose="02020300000000000000" pitchFamily="18" charset="-128"/>
                  </a:rPr>
                  <a:t>   -&gt;  </a:t>
                </a:r>
                <a:r>
                  <a:rPr lang="ja-JP" altLang="en-US" sz="2400">
                    <a:latin typeface="Hiragino Mincho Pro W3" panose="02020300000000000000" pitchFamily="18" charset="-128"/>
                    <a:ea typeface="Hiragino Mincho Pro W3" panose="02020300000000000000" pitchFamily="18" charset="-128"/>
                  </a:rPr>
                  <a:t>伝導率が高すぎても低すぎてもダメ？</a:t>
                </a:r>
                <a:endParaRPr lang="en-US" altLang="ja-JP" sz="2400" dirty="0">
                  <a:latin typeface="Hiragino Mincho Pro W3" panose="02020300000000000000" pitchFamily="18" charset="-128"/>
                  <a:ea typeface="Hiragino Mincho Pro W3" panose="02020300000000000000" pitchFamily="18" charset="-128"/>
                </a:endParaRPr>
              </a:p>
              <a:p>
                <a:r>
                  <a:rPr kumimoji="1" lang="ja-JP" altLang="en-US" sz="2400">
                    <a:latin typeface="Hiragino Mincho Pro W3" panose="02020300000000000000" pitchFamily="18" charset="-128"/>
                    <a:ea typeface="Hiragino Mincho Pro W3" panose="02020300000000000000" pitchFamily="18" charset="-128"/>
                  </a:rPr>
                  <a:t>乱流や音波での加熱？</a:t>
                </a:r>
                <a:endParaRPr kumimoji="1" lang="en-US" altLang="ja-JP" sz="2400" dirty="0">
                  <a:latin typeface="Hiragino Mincho Pro W3" panose="02020300000000000000" pitchFamily="18" charset="-128"/>
                  <a:ea typeface="Hiragino Mincho Pro W3" panose="02020300000000000000" pitchFamily="18" charset="-128"/>
                </a:endParaRPr>
              </a:p>
              <a:p>
                <a:pPr marL="0" indent="0">
                  <a:buNone/>
                </a:pPr>
                <a:endParaRPr kumimoji="1" lang="en-US" altLang="ja-JP" sz="2400" dirty="0">
                  <a:latin typeface="Hiragino Mincho Pro W3" panose="02020300000000000000" pitchFamily="18" charset="-128"/>
                  <a:ea typeface="Hiragino Mincho Pro W3" panose="02020300000000000000" pitchFamily="18" charset="-128"/>
                </a:endParaRPr>
              </a:p>
              <a:p>
                <a:endParaRPr kumimoji="1" lang="en-US" altLang="ja-JP" sz="2400" dirty="0">
                  <a:latin typeface="Hiragino Mincho Pro W3" panose="02020300000000000000" pitchFamily="18" charset="-128"/>
                  <a:ea typeface="Hiragino Mincho Pro W3" panose="02020300000000000000" pitchFamily="18" charset="-128"/>
                </a:endParaRPr>
              </a:p>
            </p:txBody>
          </p:sp>
        </mc:Choice>
        <mc:Fallback xmlns="">
          <p:sp>
            <p:nvSpPr>
              <p:cNvPr id="3" name="コンテンツ プレースホルダー 2">
                <a:extLst>
                  <a:ext uri="{FF2B5EF4-FFF2-40B4-BE49-F238E27FC236}">
                    <a16:creationId xmlns:a16="http://schemas.microsoft.com/office/drawing/2014/main" id="{D802D520-F156-AA4F-AF44-73D36B22CE94}"/>
                  </a:ext>
                </a:extLst>
              </p:cNvPr>
              <p:cNvSpPr>
                <a:spLocks noGrp="1" noRot="1" noChangeAspect="1" noMove="1" noResize="1" noEditPoints="1" noAdjustHandles="1" noChangeArrowheads="1" noChangeShapeType="1" noTextEdit="1"/>
              </p:cNvSpPr>
              <p:nvPr>
                <p:ph idx="1"/>
              </p:nvPr>
            </p:nvSpPr>
            <p:spPr>
              <a:xfrm>
                <a:off x="443345" y="1058626"/>
                <a:ext cx="11305310" cy="5799374"/>
              </a:xfrm>
              <a:blipFill>
                <a:blip r:embed="rId2"/>
                <a:stretch>
                  <a:fillRect l="-786" t="-655"/>
                </a:stretch>
              </a:blipFill>
            </p:spPr>
            <p:txBody>
              <a:bodyPr/>
              <a:lstStyle/>
              <a:p>
                <a:r>
                  <a:rPr lang="ja-JP" altLang="en-US">
                    <a:noFill/>
                  </a:rPr>
                  <a:t> </a:t>
                </a:r>
              </a:p>
            </p:txBody>
          </p:sp>
        </mc:Fallback>
      </mc:AlternateContent>
      <p:sp>
        <p:nvSpPr>
          <p:cNvPr id="4" name="タイトル 1">
            <a:extLst>
              <a:ext uri="{FF2B5EF4-FFF2-40B4-BE49-F238E27FC236}">
                <a16:creationId xmlns:a16="http://schemas.microsoft.com/office/drawing/2014/main" xmlns="" id="{0E7C6604-D711-D84D-AFEF-D7183D48F645}"/>
              </a:ext>
            </a:extLst>
          </p:cNvPr>
          <p:cNvSpPr>
            <a:spLocks noGrp="1"/>
          </p:cNvSpPr>
          <p:nvPr>
            <p:ph type="title"/>
          </p:nvPr>
        </p:nvSpPr>
        <p:spPr>
          <a:xfrm>
            <a:off x="3137201" y="120548"/>
            <a:ext cx="5564854" cy="794454"/>
          </a:xfrm>
        </p:spPr>
        <p:txBody>
          <a:bodyPr>
            <a:normAutofit/>
          </a:bodyPr>
          <a:lstStyle/>
          <a:p>
            <a:r>
              <a:rPr lang="en-US" altLang="ja-JP" dirty="0"/>
              <a:t>2.    X-ray</a:t>
            </a:r>
            <a:endParaRPr kumimoji="1" lang="ja-JP" altLang="en-US"/>
          </a:p>
        </p:txBody>
      </p:sp>
      <p:sp>
        <p:nvSpPr>
          <p:cNvPr id="16" name="テキスト ボックス 15">
            <a:extLst>
              <a:ext uri="{FF2B5EF4-FFF2-40B4-BE49-F238E27FC236}">
                <a16:creationId xmlns:a16="http://schemas.microsoft.com/office/drawing/2014/main" xmlns="" id="{3FC49766-5B0C-F745-9B3D-760FA255C1D2}"/>
              </a:ext>
            </a:extLst>
          </p:cNvPr>
          <p:cNvSpPr txBox="1"/>
          <p:nvPr/>
        </p:nvSpPr>
        <p:spPr>
          <a:xfrm>
            <a:off x="11196682" y="346990"/>
            <a:ext cx="631141" cy="369332"/>
          </a:xfrm>
          <a:prstGeom prst="rect">
            <a:avLst/>
          </a:prstGeom>
          <a:noFill/>
        </p:spPr>
        <p:txBody>
          <a:bodyPr wrap="square" rtlCol="0">
            <a:spAutoFit/>
          </a:bodyPr>
          <a:lstStyle/>
          <a:p>
            <a:r>
              <a:rPr kumimoji="1" lang="en-US" altLang="ja-JP" dirty="0"/>
              <a:t>8/33</a:t>
            </a:r>
            <a:endParaRPr kumimoji="1" lang="ja-JP" altLang="en-US"/>
          </a:p>
        </p:txBody>
      </p:sp>
    </p:spTree>
    <p:extLst>
      <p:ext uri="{BB962C8B-B14F-4D97-AF65-F5344CB8AC3E}">
        <p14:creationId xmlns:p14="http://schemas.microsoft.com/office/powerpoint/2010/main" val="265279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xmlns="" id="{8A4170EC-883C-6E4D-B8D6-61BEFF872EBB}"/>
                  </a:ext>
                </a:extLst>
              </p:cNvPr>
              <p:cNvSpPr>
                <a:spLocks noGrp="1"/>
              </p:cNvSpPr>
              <p:nvPr>
                <p:ph idx="1"/>
              </p:nvPr>
            </p:nvSpPr>
            <p:spPr>
              <a:xfrm>
                <a:off x="267316" y="850666"/>
                <a:ext cx="7634111" cy="5717362"/>
              </a:xfrm>
            </p:spPr>
            <p:txBody>
              <a:bodyPr>
                <a:normAutofit/>
              </a:bodyPr>
              <a:lstStyle/>
              <a:p>
                <a:endParaRPr lang="en-US" altLang="ja-JP" sz="2400" dirty="0">
                  <a:latin typeface="Hiragino Mincho Pro W3" panose="02020300000000000000" pitchFamily="18" charset="-128"/>
                  <a:ea typeface="Hiragino Mincho Pro W3" panose="02020300000000000000" pitchFamily="18" charset="-128"/>
                </a:endParaRPr>
              </a:p>
              <a:p>
                <a:r>
                  <a:rPr lang="en-US" altLang="ja-JP" sz="2400" dirty="0">
                    <a:latin typeface="Hiragino Mincho Pro W3" panose="02020300000000000000" pitchFamily="18" charset="-128"/>
                    <a:ea typeface="Hiragino Mincho Pro W3" panose="02020300000000000000" pitchFamily="18" charset="-128"/>
                  </a:rPr>
                  <a:t>﻿thermal   -&gt;</a:t>
                </a:r>
                <a:r>
                  <a:rPr lang="en-US" altLang="ja-JP" sz="2400" dirty="0" err="1">
                    <a:solidFill>
                      <a:srgbClr val="FF0000"/>
                    </a:solidFill>
                    <a:latin typeface="Hiragino Mincho Pro W3" panose="02020300000000000000" pitchFamily="18" charset="-128"/>
                    <a:ea typeface="Hiragino Mincho Pro W3" panose="02020300000000000000" pitchFamily="18" charset="-128"/>
                  </a:rPr>
                  <a:t>Sunyaev-Zeldovich</a:t>
                </a:r>
                <a:r>
                  <a:rPr lang="en-US" altLang="ja-JP" sz="2400" dirty="0">
                    <a:solidFill>
                      <a:srgbClr val="FF0000"/>
                    </a:solidFill>
                    <a:latin typeface="Hiragino Mincho Pro W3" panose="02020300000000000000" pitchFamily="18" charset="-128"/>
                    <a:ea typeface="Hiragino Mincho Pro W3" panose="02020300000000000000" pitchFamily="18" charset="-128"/>
                  </a:rPr>
                  <a:t> effect </a:t>
                </a:r>
                <a:r>
                  <a:rPr lang="en-US" altLang="ja-JP" sz="2400" dirty="0">
                    <a:latin typeface="Hiragino Mincho Pro W3" panose="02020300000000000000" pitchFamily="18" charset="-128"/>
                    <a:ea typeface="Hiragino Mincho Pro W3" panose="02020300000000000000" pitchFamily="18" charset="-128"/>
                  </a:rPr>
                  <a:t>(</a:t>
                </a:r>
                <a:r>
                  <a:rPr lang="ja-JP" altLang="en-US" sz="2400">
                    <a:latin typeface="Hiragino Mincho Pro W3" panose="02020300000000000000" pitchFamily="18" charset="-128"/>
                    <a:ea typeface="Hiragino Mincho Pro W3" panose="02020300000000000000" pitchFamily="18" charset="-128"/>
                  </a:rPr>
                  <a:t>逆</a:t>
                </a:r>
                <a:r>
                  <a:rPr lang="en-US" altLang="ja-JP" sz="2400" dirty="0">
                    <a:latin typeface="Hiragino Mincho Pro W3" panose="02020300000000000000" pitchFamily="18" charset="-128"/>
                    <a:ea typeface="Hiragino Mincho Pro W3" panose="02020300000000000000" pitchFamily="18" charset="-128"/>
                  </a:rPr>
                  <a:t>Compton</a:t>
                </a:r>
                <a:r>
                  <a:rPr lang="ja-JP" altLang="en-US" sz="2400">
                    <a:latin typeface="Hiragino Mincho Pro W3" panose="02020300000000000000" pitchFamily="18" charset="-128"/>
                    <a:ea typeface="Hiragino Mincho Pro W3" panose="02020300000000000000" pitchFamily="18" charset="-128"/>
                  </a:rPr>
                  <a:t>散乱</a:t>
                </a:r>
                <a:r>
                  <a:rPr lang="en-US" altLang="ja-JP" sz="2400" dirty="0">
                    <a:latin typeface="Hiragino Mincho Pro W3" panose="02020300000000000000" pitchFamily="18" charset="-128"/>
                    <a:ea typeface="Hiragino Mincho Pro W3" panose="02020300000000000000" pitchFamily="18" charset="-128"/>
                  </a:rPr>
                  <a:t>)</a:t>
                </a:r>
              </a:p>
              <a:p>
                <a:pPr marL="0" indent="0">
                  <a:buNone/>
                </a:pPr>
                <a:r>
                  <a:rPr lang="en-US" altLang="ja-JP" sz="2400" dirty="0">
                    <a:latin typeface="Hiragino Mincho Pro W3" panose="02020300000000000000" pitchFamily="18" charset="-128"/>
                    <a:ea typeface="Hiragino Mincho Pro W3" panose="02020300000000000000" pitchFamily="18" charset="-128"/>
                  </a:rPr>
                  <a:t>Compton y-parameter (</a:t>
                </a:r>
                <a:r>
                  <a:rPr lang="ja-JP" altLang="en-US" sz="2400">
                    <a:latin typeface="Hiragino Mincho Pro W3" panose="02020300000000000000" pitchFamily="18" charset="-128"/>
                    <a:ea typeface="Hiragino Mincho Pro W3" panose="02020300000000000000" pitchFamily="18" charset="-128"/>
                  </a:rPr>
                  <a:t>観測量</a:t>
                </a:r>
                <a:r>
                  <a:rPr lang="en-US" altLang="ja-JP" sz="2400" dirty="0">
                    <a:latin typeface="Hiragino Mincho Pro W3" panose="02020300000000000000" pitchFamily="18" charset="-128"/>
                    <a:ea typeface="Hiragino Mincho Pro W3" panose="02020300000000000000" pitchFamily="18" charset="-128"/>
                  </a:rPr>
                  <a:t>)</a:t>
                </a:r>
              </a:p>
              <a:p>
                <a:pPr marL="0" indent="0">
                  <a:buNone/>
                </a:pPr>
                <a:r>
                  <a:rPr lang="en-US" altLang="ja-JP" sz="2400" dirty="0">
                    <a:latin typeface="Hiragino Mincho Pro W3" panose="02020300000000000000" pitchFamily="18" charset="-128"/>
                    <a:ea typeface="Hiragino Mincho Pro W3" panose="02020300000000000000" pitchFamily="18" charset="-128"/>
                  </a:rPr>
                  <a:t> </a:t>
                </a:r>
                <a14:m>
                  <m:oMath xmlns:m="http://schemas.openxmlformats.org/officeDocument/2006/math">
                    <m:r>
                      <a:rPr lang="en-US" altLang="ja-JP" sz="2400" b="0" i="1" smtClean="0">
                        <a:latin typeface="Cambria Math" panose="02040503050406030204" pitchFamily="18" charset="0"/>
                      </a:rPr>
                      <m:t>𝑦</m:t>
                    </m:r>
                    <m:r>
                      <a:rPr lang="en-US" altLang="ja-JP" sz="2400" b="0" i="1" smtClean="0">
                        <a:latin typeface="Cambria Math" panose="02040503050406030204" pitchFamily="18" charset="0"/>
                      </a:rPr>
                      <m:t>=</m:t>
                    </m:r>
                    <m:nary>
                      <m:naryPr>
                        <m:limLoc m:val="undOvr"/>
                        <m:subHide m:val="on"/>
                        <m:supHide m:val="on"/>
                        <m:ctrlPr>
                          <a:rPr lang="en-US" altLang="ja-JP" sz="2400" b="0" i="1" smtClean="0">
                            <a:latin typeface="Cambria Math" panose="02040503050406030204" pitchFamily="18" charset="0"/>
                          </a:rPr>
                        </m:ctrlPr>
                      </m:naryPr>
                      <m:sub/>
                      <m:sup/>
                      <m:e>
                        <m:f>
                          <m:fPr>
                            <m:ctrlPr>
                              <a:rPr lang="en-US" altLang="ja-JP" sz="2400" b="0" i="1" smtClean="0">
                                <a:latin typeface="Cambria Math" panose="02040503050406030204" pitchFamily="18" charset="0"/>
                              </a:rPr>
                            </m:ctrlPr>
                          </m:fPr>
                          <m:num>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𝑘</m:t>
                                </m:r>
                              </m:e>
                              <m:sub>
                                <m:r>
                                  <a:rPr lang="en-US" altLang="ja-JP" sz="2400" b="0" i="1" smtClean="0">
                                    <a:latin typeface="Cambria Math" panose="02040503050406030204" pitchFamily="18" charset="0"/>
                                  </a:rPr>
                                  <m:t>𝐵</m:t>
                                </m:r>
                              </m:sub>
                            </m:sSub>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𝑇</m:t>
                                </m:r>
                              </m:e>
                              <m:sub>
                                <m:r>
                                  <a:rPr lang="en-US" altLang="ja-JP" sz="2400" b="0" i="1" smtClean="0">
                                    <a:latin typeface="Cambria Math" panose="02040503050406030204" pitchFamily="18" charset="0"/>
                                  </a:rPr>
                                  <m:t>𝑒</m:t>
                                </m:r>
                              </m:sub>
                            </m:sSub>
                          </m:num>
                          <m:den>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𝑚</m:t>
                                </m:r>
                              </m:e>
                              <m:sub>
                                <m:r>
                                  <a:rPr lang="en-US" altLang="ja-JP" sz="2400" b="0" i="1" smtClean="0">
                                    <a:latin typeface="Cambria Math" panose="02040503050406030204" pitchFamily="18" charset="0"/>
                                  </a:rPr>
                                  <m:t>𝑒</m:t>
                                </m:r>
                              </m:sub>
                            </m:sSub>
                            <m:sSup>
                              <m:sSupPr>
                                <m:ctrlPr>
                                  <a:rPr lang="en-US" altLang="ja-JP" sz="2400" b="0" i="1" smtClean="0">
                                    <a:latin typeface="Cambria Math" panose="02040503050406030204" pitchFamily="18" charset="0"/>
                                  </a:rPr>
                                </m:ctrlPr>
                              </m:sSupPr>
                              <m:e>
                                <m:r>
                                  <a:rPr lang="en-US" altLang="ja-JP" sz="2400" b="0" i="1" smtClean="0">
                                    <a:latin typeface="Cambria Math" panose="02040503050406030204" pitchFamily="18" charset="0"/>
                                  </a:rPr>
                                  <m:t>𝑐</m:t>
                                </m:r>
                              </m:e>
                              <m:sup>
                                <m:r>
                                  <a:rPr lang="en-US" altLang="ja-JP" sz="2400" b="0" i="1" smtClean="0">
                                    <a:latin typeface="Cambria Math" panose="02040503050406030204" pitchFamily="18" charset="0"/>
                                  </a:rPr>
                                  <m:t>2</m:t>
                                </m:r>
                              </m:sup>
                            </m:sSup>
                          </m:den>
                        </m:f>
                      </m:e>
                    </m:nary>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𝑛</m:t>
                        </m:r>
                      </m:e>
                      <m:sub>
                        <m:r>
                          <a:rPr lang="en-US" altLang="ja-JP" sz="2400" b="0" i="1" smtClean="0">
                            <a:latin typeface="Cambria Math" panose="02040503050406030204" pitchFamily="18" charset="0"/>
                          </a:rPr>
                          <m:t>𝑡h</m:t>
                        </m:r>
                      </m:sub>
                    </m:sSub>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ea typeface="Cambria Math" panose="02040503050406030204" pitchFamily="18" charset="0"/>
                          </a:rPr>
                          <m:t>𝜎</m:t>
                        </m:r>
                      </m:e>
                      <m:sub>
                        <m:r>
                          <a:rPr lang="en-US" altLang="ja-JP" sz="2400" b="0" i="1" smtClean="0">
                            <a:latin typeface="Cambria Math" panose="02040503050406030204" pitchFamily="18" charset="0"/>
                          </a:rPr>
                          <m:t>𝑇</m:t>
                        </m:r>
                      </m:sub>
                    </m:sSub>
                    <m:r>
                      <a:rPr lang="en-US" altLang="ja-JP" sz="2400" b="0" i="1" smtClean="0">
                        <a:latin typeface="Cambria Math" panose="02040503050406030204" pitchFamily="18" charset="0"/>
                      </a:rPr>
                      <m:t>𝑑𝑙</m:t>
                    </m:r>
                    <m:r>
                      <a:rPr lang="en-US" altLang="ja-JP" sz="2400" b="0" i="1" smtClean="0">
                        <a:latin typeface="Cambria Math" panose="02040503050406030204" pitchFamily="18" charset="0"/>
                      </a:rPr>
                      <m:t> ≈</m:t>
                    </m:r>
                    <m:sSup>
                      <m:sSupPr>
                        <m:ctrlPr>
                          <a:rPr lang="en-US" altLang="ja-JP" sz="2400" b="0" i="1" smtClean="0">
                            <a:latin typeface="Cambria Math" panose="02040503050406030204" pitchFamily="18" charset="0"/>
                            <a:ea typeface="Cambria Math" panose="02040503050406030204" pitchFamily="18" charset="0"/>
                          </a:rPr>
                        </m:ctrlPr>
                      </m:sSupPr>
                      <m:e>
                        <m:r>
                          <a:rPr lang="en-US" altLang="ja-JP" sz="2400" b="0" i="1" smtClean="0">
                            <a:latin typeface="Cambria Math" panose="02040503050406030204" pitchFamily="18" charset="0"/>
                            <a:ea typeface="Cambria Math" panose="02040503050406030204" pitchFamily="18" charset="0"/>
                          </a:rPr>
                          <m:t>10</m:t>
                        </m:r>
                      </m:e>
                      <m:sup>
                        <m:r>
                          <a:rPr lang="en-US" altLang="ja-JP" sz="2400" b="0" i="1" smtClean="0">
                            <a:latin typeface="Cambria Math" panose="02040503050406030204" pitchFamily="18" charset="0"/>
                            <a:ea typeface="Cambria Math" panose="02040503050406030204" pitchFamily="18" charset="0"/>
                          </a:rPr>
                          <m:t>−4</m:t>
                        </m:r>
                      </m:sup>
                    </m:sSup>
                    <m:r>
                      <a:rPr lang="en-US" altLang="ja-JP" sz="2400" b="0" i="1" smtClean="0">
                        <a:latin typeface="Cambria Math" panose="02040503050406030204" pitchFamily="18" charset="0"/>
                        <a:ea typeface="Cambria Math" panose="02040503050406030204" pitchFamily="18" charset="0"/>
                      </a:rPr>
                      <m:t>    </m:t>
                    </m:r>
                  </m:oMath>
                </a14:m>
                <a:r>
                  <a:rPr lang="en-US" altLang="ja-JP" sz="2400" dirty="0">
                    <a:latin typeface="Hiragino Mincho Pro W3" panose="02020300000000000000" pitchFamily="18" charset="-128"/>
                    <a:ea typeface="Hiragino Mincho Pro W3" panose="02020300000000000000" pitchFamily="18" charset="-128"/>
                  </a:rPr>
                  <a:t>(optically thin)</a:t>
                </a:r>
              </a:p>
              <a:p>
                <a:pPr marL="0" indent="0">
                  <a:buNone/>
                </a:pPr>
                <a:r>
                  <a:rPr lang="en-US" altLang="ja-JP" sz="2400" dirty="0">
                    <a:latin typeface="Hiragino Mincho Pro W3" panose="02020300000000000000" pitchFamily="18" charset="-128"/>
                    <a:ea typeface="Hiragino Mincho Pro W3" panose="02020300000000000000" pitchFamily="18" charset="-128"/>
                  </a:rPr>
                  <a:t>﻿  X</a:t>
                </a:r>
                <a:r>
                  <a:rPr lang="ja-JP" altLang="en-US" sz="2400">
                    <a:latin typeface="Hiragino Mincho Pro W3" panose="02020300000000000000" pitchFamily="18" charset="-128"/>
                    <a:ea typeface="Hiragino Mincho Pro W3" panose="02020300000000000000" pitchFamily="18" charset="-128"/>
                  </a:rPr>
                  <a:t>線と</a:t>
                </a:r>
                <a:r>
                  <a:rPr lang="en-US" altLang="ja-JP" sz="2400" dirty="0">
                    <a:latin typeface="Hiragino Mincho Pro W3" panose="02020300000000000000" pitchFamily="18" charset="-128"/>
                    <a:ea typeface="Hiragino Mincho Pro W3" panose="02020300000000000000" pitchFamily="18" charset="-128"/>
                  </a:rPr>
                  <a:t>SZ</a:t>
                </a:r>
                <a:r>
                  <a:rPr lang="ja-JP" altLang="en-US" sz="2400">
                    <a:latin typeface="Hiragino Mincho Pro W3" panose="02020300000000000000" pitchFamily="18" charset="-128"/>
                    <a:ea typeface="Hiragino Mincho Pro W3" panose="02020300000000000000" pitchFamily="18" charset="-128"/>
                  </a:rPr>
                  <a:t>の同時観測によって、</a:t>
                </a:r>
                <a:r>
                  <a:rPr lang="ja-JP" altLang="en-US" sz="2400">
                    <a:solidFill>
                      <a:srgbClr val="FF0000"/>
                    </a:solidFill>
                    <a:latin typeface="Hiragino Mincho Pro W3" panose="02020300000000000000" pitchFamily="18" charset="-128"/>
                    <a:ea typeface="Hiragino Mincho Pro W3" panose="02020300000000000000" pitchFamily="18" charset="-128"/>
                  </a:rPr>
                  <a:t>銀河団までの距離を測る</a:t>
                </a:r>
                <a:r>
                  <a:rPr lang="ja-JP" altLang="en-US" sz="2400">
                    <a:latin typeface="Hiragino Mincho Pro W3" panose="02020300000000000000" pitchFamily="18" charset="-128"/>
                    <a:ea typeface="Hiragino Mincho Pro W3" panose="02020300000000000000" pitchFamily="18" charset="-128"/>
                  </a:rPr>
                  <a:t>ことができる。　</a:t>
                </a:r>
                <a:endParaRPr lang="en-US" altLang="ja-JP" sz="2400" dirty="0">
                  <a:latin typeface="Hiragino Mincho Pro W3" panose="02020300000000000000" pitchFamily="18" charset="-128"/>
                  <a:ea typeface="Hiragino Mincho Pro W3" panose="02020300000000000000" pitchFamily="18" charset="-128"/>
                </a:endParaRPr>
              </a:p>
              <a:p>
                <a:pPr marL="0" indent="0">
                  <a:buNone/>
                </a:pPr>
                <a:r>
                  <a:rPr lang="ja-JP" altLang="en-US" sz="2400" b="0"/>
                  <a:t>　</a:t>
                </a:r>
                <a14:m>
                  <m:oMath xmlns:m="http://schemas.openxmlformats.org/officeDocument/2006/math">
                    <m:r>
                      <a:rPr lang="en-US" altLang="ja-JP" sz="2400" b="0" i="1" smtClean="0">
                        <a:latin typeface="Cambria Math" panose="02040503050406030204" pitchFamily="18" charset="0"/>
                      </a:rPr>
                      <m:t>𝑑</m:t>
                    </m:r>
                    <m:r>
                      <a:rPr lang="en-US" altLang="ja-JP" sz="2400" b="0" i="1" smtClean="0">
                        <a:latin typeface="Cambria Math" panose="02040503050406030204" pitchFamily="18" charset="0"/>
                        <a:ea typeface="Cambria Math" panose="02040503050406030204" pitchFamily="18" charset="0"/>
                      </a:rPr>
                      <m:t>∝</m:t>
                    </m:r>
                    <m:f>
                      <m:fPr>
                        <m:ctrlPr>
                          <a:rPr lang="en-US" altLang="ja-JP" sz="2400" b="0" i="1" smtClean="0">
                            <a:latin typeface="Cambria Math" panose="02040503050406030204" pitchFamily="18" charset="0"/>
                            <a:ea typeface="Cambria Math" panose="02040503050406030204" pitchFamily="18" charset="0"/>
                          </a:rPr>
                        </m:ctrlPr>
                      </m:fPr>
                      <m:num>
                        <m:sSup>
                          <m:sSupPr>
                            <m:ctrlPr>
                              <a:rPr lang="en-US" altLang="ja-JP" sz="2400" b="0" i="1" smtClean="0">
                                <a:latin typeface="Cambria Math" panose="02040503050406030204" pitchFamily="18" charset="0"/>
                                <a:ea typeface="Cambria Math" panose="02040503050406030204" pitchFamily="18" charset="0"/>
                              </a:rPr>
                            </m:ctrlPr>
                          </m:sSupPr>
                          <m:e>
                            <m:r>
                              <a:rPr lang="en-US" altLang="ja-JP" sz="2400" b="0" i="1" smtClean="0">
                                <a:latin typeface="Cambria Math" panose="02040503050406030204" pitchFamily="18" charset="0"/>
                                <a:ea typeface="Cambria Math" panose="02040503050406030204" pitchFamily="18" charset="0"/>
                              </a:rPr>
                              <m:t>𝑦</m:t>
                            </m:r>
                          </m:e>
                          <m:sup>
                            <m:r>
                              <a:rPr lang="en-US" altLang="ja-JP" sz="2400" b="0" i="1" smtClean="0">
                                <a:latin typeface="Cambria Math" panose="02040503050406030204" pitchFamily="18" charset="0"/>
                                <a:ea typeface="Cambria Math" panose="02040503050406030204" pitchFamily="18" charset="0"/>
                              </a:rPr>
                              <m:t>2</m:t>
                            </m:r>
                          </m:sup>
                        </m:sSup>
                      </m:num>
                      <m:den>
                        <m:sSub>
                          <m:sSubPr>
                            <m:ctrlPr>
                              <a:rPr lang="en-US" altLang="ja-JP" sz="2400" b="0" i="1" smtClean="0">
                                <a:latin typeface="Cambria Math" panose="02040503050406030204" pitchFamily="18" charset="0"/>
                                <a:ea typeface="Cambria Math" panose="02040503050406030204" pitchFamily="18" charset="0"/>
                              </a:rPr>
                            </m:ctrlPr>
                          </m:sSubPr>
                          <m:e>
                            <m:r>
                              <a:rPr lang="en-US" altLang="ja-JP" sz="2400" b="0" i="1" smtClean="0">
                                <a:latin typeface="Cambria Math" panose="02040503050406030204" pitchFamily="18" charset="0"/>
                                <a:ea typeface="Cambria Math" panose="02040503050406030204" pitchFamily="18" charset="0"/>
                              </a:rPr>
                              <m:t>𝑆</m:t>
                            </m:r>
                          </m:e>
                          <m:sub>
                            <m:r>
                              <a:rPr lang="en-US" altLang="ja-JP" sz="2400" b="0" i="1" smtClean="0">
                                <a:latin typeface="Cambria Math" panose="02040503050406030204" pitchFamily="18" charset="0"/>
                                <a:ea typeface="Cambria Math" panose="02040503050406030204" pitchFamily="18" charset="0"/>
                              </a:rPr>
                              <m:t>𝑋</m:t>
                            </m:r>
                          </m:sub>
                        </m:sSub>
                        <m:sSup>
                          <m:sSupPr>
                            <m:ctrlPr>
                              <a:rPr lang="en-US" altLang="ja-JP" sz="2400" b="0" i="1" smtClean="0">
                                <a:latin typeface="Cambria Math" panose="02040503050406030204" pitchFamily="18" charset="0"/>
                                <a:ea typeface="Cambria Math" panose="02040503050406030204" pitchFamily="18" charset="0"/>
                              </a:rPr>
                            </m:ctrlPr>
                          </m:sSupPr>
                          <m:e>
                            <m:r>
                              <a:rPr lang="en-US" altLang="ja-JP" sz="2400" b="0" i="1" smtClean="0">
                                <a:latin typeface="Cambria Math" panose="02040503050406030204" pitchFamily="18" charset="0"/>
                                <a:ea typeface="Cambria Math" panose="02040503050406030204" pitchFamily="18" charset="0"/>
                              </a:rPr>
                              <m:t>𝑇</m:t>
                            </m:r>
                          </m:e>
                          <m:sup>
                            <m:f>
                              <m:fPr>
                                <m:ctrlPr>
                                  <a:rPr lang="en-US" altLang="ja-JP" sz="2400" b="0" i="1" smtClean="0">
                                    <a:latin typeface="Cambria Math" panose="02040503050406030204" pitchFamily="18" charset="0"/>
                                    <a:ea typeface="Cambria Math" panose="02040503050406030204" pitchFamily="18" charset="0"/>
                                  </a:rPr>
                                </m:ctrlPr>
                              </m:fPr>
                              <m:num>
                                <m:r>
                                  <a:rPr lang="en-US" altLang="ja-JP" sz="2400" b="0" i="1" smtClean="0">
                                    <a:latin typeface="Cambria Math" panose="02040503050406030204" pitchFamily="18" charset="0"/>
                                    <a:ea typeface="Cambria Math" panose="02040503050406030204" pitchFamily="18" charset="0"/>
                                  </a:rPr>
                                  <m:t>3</m:t>
                                </m:r>
                              </m:num>
                              <m:den>
                                <m:r>
                                  <a:rPr lang="en-US" altLang="ja-JP" sz="2400" b="0" i="1" smtClean="0">
                                    <a:latin typeface="Cambria Math" panose="02040503050406030204" pitchFamily="18" charset="0"/>
                                    <a:ea typeface="Cambria Math" panose="02040503050406030204" pitchFamily="18" charset="0"/>
                                  </a:rPr>
                                  <m:t>2</m:t>
                                </m:r>
                              </m:den>
                            </m:f>
                          </m:sup>
                        </m:sSup>
                        <m:sSub>
                          <m:sSubPr>
                            <m:ctrlPr>
                              <a:rPr lang="en-US" altLang="ja-JP" sz="2400" b="0" i="1" smtClean="0">
                                <a:latin typeface="Cambria Math" panose="02040503050406030204" pitchFamily="18" charset="0"/>
                                <a:ea typeface="Cambria Math" panose="02040503050406030204" pitchFamily="18" charset="0"/>
                              </a:rPr>
                            </m:ctrlPr>
                          </m:sSubPr>
                          <m:e>
                            <m:r>
                              <a:rPr lang="en-US" altLang="ja-JP" sz="2400" b="0" i="1" smtClean="0">
                                <a:latin typeface="Cambria Math" panose="02040503050406030204" pitchFamily="18" charset="0"/>
                                <a:ea typeface="Cambria Math" panose="02040503050406030204" pitchFamily="18" charset="0"/>
                              </a:rPr>
                              <m:t>𝜃</m:t>
                            </m:r>
                          </m:e>
                          <m:sub>
                            <m:r>
                              <a:rPr lang="en-US" altLang="ja-JP" sz="2400" b="0" i="1" smtClean="0">
                                <a:latin typeface="Cambria Math" panose="02040503050406030204" pitchFamily="18" charset="0"/>
                                <a:ea typeface="Cambria Math" panose="02040503050406030204" pitchFamily="18" charset="0"/>
                              </a:rPr>
                              <m:t>0</m:t>
                            </m:r>
                          </m:sub>
                        </m:sSub>
                      </m:den>
                    </m:f>
                    <m:r>
                      <a:rPr lang="en-US" altLang="ja-JP" sz="2400" b="0" i="0" smtClean="0">
                        <a:latin typeface="Cambria Math" panose="02040503050406030204" pitchFamily="18" charset="0"/>
                        <a:ea typeface="Cambria Math" panose="02040503050406030204" pitchFamily="18" charset="0"/>
                      </a:rPr>
                      <m:t>, </m:t>
                    </m:r>
                    <m:sSub>
                      <m:sSubPr>
                        <m:ctrlPr>
                          <a:rPr lang="en-US" altLang="ja-JP" sz="2400" b="0" i="1" smtClean="0">
                            <a:latin typeface="Cambria Math" panose="02040503050406030204" pitchFamily="18" charset="0"/>
                            <a:ea typeface="Cambria Math" panose="02040503050406030204" pitchFamily="18" charset="0"/>
                          </a:rPr>
                        </m:ctrlPr>
                      </m:sSubPr>
                      <m:e>
                        <m:r>
                          <a:rPr lang="en-US" altLang="ja-JP" sz="2400" b="0" i="1" smtClean="0">
                            <a:latin typeface="Cambria Math" panose="02040503050406030204" pitchFamily="18" charset="0"/>
                            <a:ea typeface="Cambria Math" panose="02040503050406030204" pitchFamily="18" charset="0"/>
                          </a:rPr>
                          <m:t>     </m:t>
                        </m:r>
                        <m:r>
                          <a:rPr lang="en-US" altLang="ja-JP" sz="2400" b="0" i="1" smtClean="0">
                            <a:latin typeface="Cambria Math" panose="02040503050406030204" pitchFamily="18" charset="0"/>
                            <a:ea typeface="Cambria Math" panose="02040503050406030204" pitchFamily="18" charset="0"/>
                          </a:rPr>
                          <m:t>𝜃</m:t>
                        </m:r>
                      </m:e>
                      <m:sub>
                        <m:r>
                          <a:rPr lang="en-US" altLang="ja-JP" sz="2400" b="0" i="1" smtClean="0">
                            <a:latin typeface="Cambria Math" panose="02040503050406030204" pitchFamily="18" charset="0"/>
                            <a:ea typeface="Cambria Math" panose="02040503050406030204" pitchFamily="18" charset="0"/>
                          </a:rPr>
                          <m:t>0</m:t>
                        </m:r>
                      </m:sub>
                    </m:sSub>
                    <m:r>
                      <a:rPr lang="en-US" altLang="ja-JP" sz="2400" b="0" i="1" smtClean="0">
                        <a:latin typeface="Cambria Math" panose="02040503050406030204" pitchFamily="18" charset="0"/>
                        <a:ea typeface="Cambria Math" panose="02040503050406030204" pitchFamily="18" charset="0"/>
                      </a:rPr>
                      <m:t> …</m:t>
                    </m:r>
                  </m:oMath>
                </a14:m>
                <a:r>
                  <a:rPr lang="ja-JP" altLang="en-US" sz="2400">
                    <a:latin typeface="Hiragino Mincho Pro W3" panose="02020300000000000000" pitchFamily="18" charset="-128"/>
                    <a:ea typeface="Hiragino Mincho Pro W3" panose="02020300000000000000" pitchFamily="18" charset="-128"/>
                  </a:rPr>
                  <a:t>コアの視直径</a:t>
                </a:r>
                <a:r>
                  <a:rPr lang="en-US" altLang="ja-JP" sz="2400" dirty="0">
                    <a:latin typeface="Hiragino Mincho Pro W3" panose="02020300000000000000" pitchFamily="18" charset="-128"/>
                    <a:ea typeface="Hiragino Mincho Pro W3" panose="02020300000000000000" pitchFamily="18" charset="-128"/>
                  </a:rPr>
                  <a:t>,   </a:t>
                </a:r>
                <a14:m>
                  <m:oMath xmlns:m="http://schemas.openxmlformats.org/officeDocument/2006/math">
                    <m:sSub>
                      <m:sSubPr>
                        <m:ctrlPr>
                          <a:rPr lang="en-US" altLang="ja-JP" sz="2400" i="1" smtClean="0">
                            <a:latin typeface="Cambria Math" panose="02040503050406030204" pitchFamily="18" charset="0"/>
                          </a:rPr>
                        </m:ctrlPr>
                      </m:sSubPr>
                      <m:e>
                        <m:r>
                          <a:rPr lang="en-US" altLang="ja-JP" sz="2400" b="0" i="1" smtClean="0">
                            <a:latin typeface="Cambria Math" panose="02040503050406030204" pitchFamily="18" charset="0"/>
                          </a:rPr>
                          <m:t>𝑆</m:t>
                        </m:r>
                      </m:e>
                      <m:sub>
                        <m:r>
                          <a:rPr lang="en-US" altLang="ja-JP" sz="2400" b="0" i="1" smtClean="0">
                            <a:latin typeface="Cambria Math" panose="02040503050406030204" pitchFamily="18" charset="0"/>
                          </a:rPr>
                          <m:t>𝑋</m:t>
                        </m:r>
                      </m:sub>
                    </m:sSub>
                  </m:oMath>
                </a14:m>
                <a:r>
                  <a:rPr lang="en-US" altLang="ja-JP" sz="2400" dirty="0">
                    <a:latin typeface="Hiragino Mincho Pro W3" panose="02020300000000000000" pitchFamily="18" charset="-128"/>
                    <a:ea typeface="Hiragino Mincho Pro W3" panose="02020300000000000000" pitchFamily="18" charset="-128"/>
                  </a:rPr>
                  <a:t>… X</a:t>
                </a:r>
                <a:r>
                  <a:rPr lang="ja-JP" altLang="en-US" sz="2400">
                    <a:latin typeface="Hiragino Mincho Pro W3" panose="02020300000000000000" pitchFamily="18" charset="-128"/>
                    <a:ea typeface="Hiragino Mincho Pro W3" panose="02020300000000000000" pitchFamily="18" charset="-128"/>
                  </a:rPr>
                  <a:t>線表面輝度</a:t>
                </a:r>
                <a:endParaRPr lang="en-US" altLang="ja-JP" sz="2400" dirty="0">
                  <a:latin typeface="Hiragino Mincho Pro W3" panose="02020300000000000000" pitchFamily="18" charset="-128"/>
                  <a:ea typeface="Hiragino Mincho Pro W3" panose="02020300000000000000" pitchFamily="18" charset="-128"/>
                </a:endParaRPr>
              </a:p>
              <a:p>
                <a:endParaRPr lang="en-US" altLang="ja-JP" sz="2400" dirty="0">
                  <a:latin typeface="Hiragino Mincho Pro W3" panose="02020300000000000000" pitchFamily="18" charset="-128"/>
                  <a:ea typeface="Hiragino Mincho Pro W3" panose="02020300000000000000" pitchFamily="18" charset="-128"/>
                </a:endParaRPr>
              </a:p>
              <a:p>
                <a:r>
                  <a:rPr lang="en-US" altLang="ja-JP" sz="2400" dirty="0">
                    <a:latin typeface="Hiragino Mincho Pro W3" panose="02020300000000000000" pitchFamily="18" charset="-128"/>
                    <a:ea typeface="Hiragino Mincho Pro W3" panose="02020300000000000000" pitchFamily="18" charset="-128"/>
                  </a:rPr>
                  <a:t>Non thermal    </a:t>
                </a:r>
                <a:r>
                  <a:rPr lang="en-US" altLang="ja-JP" sz="2400" dirty="0">
                    <a:latin typeface="Hiragino Mincho Pro W3" panose="02020300000000000000" pitchFamily="18" charset="-128"/>
                    <a:ea typeface="Hiragino Mincho Pro W3" panose="02020300000000000000" pitchFamily="18" charset="-128"/>
                    <a:sym typeface="Wingdings" pitchFamily="2" charset="2"/>
                  </a:rPr>
                  <a:t>-&gt;    </a:t>
                </a:r>
                <a:r>
                  <a:rPr lang="en-US" altLang="ja-JP" sz="2400" dirty="0">
                    <a:solidFill>
                      <a:srgbClr val="0070C0"/>
                    </a:solidFill>
                    <a:latin typeface="Hiragino Mincho Pro W3" panose="02020300000000000000" pitchFamily="18" charset="-128"/>
                    <a:ea typeface="Hiragino Mincho Pro W3" panose="02020300000000000000" pitchFamily="18" charset="-128"/>
                    <a:sym typeface="Wingdings" pitchFamily="2" charset="2"/>
                  </a:rPr>
                  <a:t>Synchrotron </a:t>
                </a:r>
                <a:r>
                  <a:rPr lang="ja-JP" altLang="en-US" sz="2400">
                    <a:solidFill>
                      <a:srgbClr val="0070C0"/>
                    </a:solidFill>
                    <a:latin typeface="Hiragino Mincho Pro W3" panose="02020300000000000000" pitchFamily="18" charset="-128"/>
                    <a:ea typeface="Hiragino Mincho Pro W3" panose="02020300000000000000" pitchFamily="18" charset="-128"/>
                    <a:sym typeface="Wingdings" pitchFamily="2" charset="2"/>
                  </a:rPr>
                  <a:t>放射</a:t>
                </a:r>
                <a:endParaRPr lang="en-US" altLang="ja-JP" sz="2400" dirty="0">
                  <a:solidFill>
                    <a:srgbClr val="0070C0"/>
                  </a:solidFill>
                  <a:latin typeface="Hiragino Mincho Pro W3" panose="02020300000000000000" pitchFamily="18" charset="-128"/>
                  <a:ea typeface="Hiragino Mincho Pro W3" panose="02020300000000000000" pitchFamily="18" charset="-128"/>
                  <a:sym typeface="Wingdings" pitchFamily="2" charset="2"/>
                </a:endParaRPr>
              </a:p>
              <a:p>
                <a:pPr marL="0" indent="0">
                  <a:buNone/>
                </a:pPr>
                <a:r>
                  <a:rPr lang="ja-JP" altLang="en-US" sz="2400">
                    <a:solidFill>
                      <a:srgbClr val="0070C0"/>
                    </a:solidFill>
                    <a:latin typeface="Hiragino Mincho Pro W3" panose="02020300000000000000" pitchFamily="18" charset="-128"/>
                    <a:ea typeface="Hiragino Mincho Pro W3" panose="02020300000000000000" pitchFamily="18" charset="-128"/>
                    <a:sym typeface="Wingdings" pitchFamily="2" charset="2"/>
                  </a:rPr>
                  <a:t>　</a:t>
                </a:r>
                <a:r>
                  <a:rPr lang="en-US" altLang="ja-JP" sz="2400" dirty="0">
                    <a:solidFill>
                      <a:srgbClr val="0070C0"/>
                    </a:solidFill>
                    <a:latin typeface="Hiragino Mincho Pro W3" panose="02020300000000000000" pitchFamily="18" charset="-128"/>
                    <a:ea typeface="Hiragino Mincho Pro W3" panose="02020300000000000000" pitchFamily="18" charset="-128"/>
                    <a:sym typeface="Wingdings" pitchFamily="2" charset="2"/>
                  </a:rPr>
                  <a:t>   </a:t>
                </a:r>
                <a:r>
                  <a:rPr lang="en-US" altLang="ja-JP" sz="2400" dirty="0">
                    <a:latin typeface="Hiragino Mincho Pro W3" panose="02020300000000000000" pitchFamily="18" charset="-128"/>
                    <a:ea typeface="Hiragino Mincho Pro W3" panose="02020300000000000000" pitchFamily="18" charset="-128"/>
                    <a:sym typeface="Wingdings" pitchFamily="2" charset="2"/>
                  </a:rPr>
                  <a:t>Radio halo, Mini halo, Radio relic </a:t>
                </a:r>
                <a:r>
                  <a:rPr lang="ja-JP" altLang="en-US" sz="2400">
                    <a:latin typeface="Hiragino Mincho Pro W3" panose="02020300000000000000" pitchFamily="18" charset="-128"/>
                    <a:ea typeface="Hiragino Mincho Pro W3" panose="02020300000000000000" pitchFamily="18" charset="-128"/>
                    <a:sym typeface="Wingdings" pitchFamily="2" charset="2"/>
                  </a:rPr>
                  <a:t>など</a:t>
                </a:r>
                <a:endParaRPr lang="en-US" altLang="ja-JP" sz="2400" dirty="0">
                  <a:latin typeface="Hiragino Mincho Pro W3" panose="02020300000000000000" pitchFamily="18" charset="-128"/>
                  <a:ea typeface="Hiragino Mincho Pro W3" panose="02020300000000000000" pitchFamily="18" charset="-128"/>
                  <a:sym typeface="Wingdings" pitchFamily="2" charset="2"/>
                </a:endParaRPr>
              </a:p>
              <a:p>
                <a:pPr marL="0" indent="0">
                  <a:buNone/>
                </a:pPr>
                <a:endParaRPr lang="en-US" altLang="ja-JP" dirty="0">
                  <a:latin typeface="Hiragino Mincho Pro W3" panose="02020300000000000000" pitchFamily="18" charset="-128"/>
                  <a:ea typeface="Hiragino Mincho Pro W3" panose="02020300000000000000" pitchFamily="18" charset="-128"/>
                  <a:sym typeface="Wingdings" pitchFamily="2" charset="2"/>
                </a:endParaRPr>
              </a:p>
              <a:p>
                <a:pPr marL="0" indent="0">
                  <a:buNone/>
                </a:pPr>
                <a:endParaRPr lang="en-US" altLang="ja-JP" dirty="0"/>
              </a:p>
            </p:txBody>
          </p:sp>
        </mc:Choice>
        <mc:Fallback xmlns="">
          <p:sp>
            <p:nvSpPr>
              <p:cNvPr id="3" name="コンテンツ プレースホルダー 2">
                <a:extLst>
                  <a:ext uri="{FF2B5EF4-FFF2-40B4-BE49-F238E27FC236}">
                    <a16:creationId xmlns:a16="http://schemas.microsoft.com/office/drawing/2014/main" id="{8A4170EC-883C-6E4D-B8D6-61BEFF872EBB}"/>
                  </a:ext>
                </a:extLst>
              </p:cNvPr>
              <p:cNvSpPr>
                <a:spLocks noGrp="1" noRot="1" noChangeAspect="1" noMove="1" noResize="1" noEditPoints="1" noAdjustHandles="1" noChangeArrowheads="1" noChangeShapeType="1" noTextEdit="1"/>
              </p:cNvSpPr>
              <p:nvPr>
                <p:ph idx="1"/>
              </p:nvPr>
            </p:nvSpPr>
            <p:spPr>
              <a:xfrm>
                <a:off x="267316" y="850666"/>
                <a:ext cx="7634111" cy="5717362"/>
              </a:xfrm>
              <a:blipFill>
                <a:blip r:embed="rId3"/>
                <a:stretch>
                  <a:fillRect l="-1163" r="-1163" b="-2217"/>
                </a:stretch>
              </a:blipFill>
            </p:spPr>
            <p:txBody>
              <a:bodyPr/>
              <a:lstStyle/>
              <a:p>
                <a:r>
                  <a:rPr lang="ja-JP" altLang="en-US">
                    <a:noFill/>
                  </a:rPr>
                  <a:t> </a:t>
                </a:r>
              </a:p>
            </p:txBody>
          </p:sp>
        </mc:Fallback>
      </mc:AlternateContent>
      <p:pic>
        <p:nvPicPr>
          <p:cNvPr id="5" name="図 4">
            <a:extLst>
              <a:ext uri="{FF2B5EF4-FFF2-40B4-BE49-F238E27FC236}">
                <a16:creationId xmlns:a16="http://schemas.microsoft.com/office/drawing/2014/main" xmlns="" id="{7BF41C57-03A6-CF41-8251-AE8080737CF2}"/>
              </a:ext>
            </a:extLst>
          </p:cNvPr>
          <p:cNvPicPr>
            <a:picLocks noChangeAspect="1"/>
          </p:cNvPicPr>
          <p:nvPr/>
        </p:nvPicPr>
        <p:blipFill>
          <a:blip r:embed="rId4"/>
          <a:stretch>
            <a:fillRect/>
          </a:stretch>
        </p:blipFill>
        <p:spPr>
          <a:xfrm>
            <a:off x="8254421" y="44386"/>
            <a:ext cx="3493693" cy="3208493"/>
          </a:xfrm>
          <a:prstGeom prst="rect">
            <a:avLst/>
          </a:prstGeom>
        </p:spPr>
      </p:pic>
      <p:sp>
        <p:nvSpPr>
          <p:cNvPr id="6" name="テキスト ボックス 5">
            <a:extLst>
              <a:ext uri="{FF2B5EF4-FFF2-40B4-BE49-F238E27FC236}">
                <a16:creationId xmlns:a16="http://schemas.microsoft.com/office/drawing/2014/main" xmlns="" id="{38863C4D-25A9-3642-AD8C-E937032A8D0F}"/>
              </a:ext>
            </a:extLst>
          </p:cNvPr>
          <p:cNvSpPr txBox="1"/>
          <p:nvPr/>
        </p:nvSpPr>
        <p:spPr>
          <a:xfrm>
            <a:off x="8866338" y="3340015"/>
            <a:ext cx="2970062" cy="369332"/>
          </a:xfrm>
          <a:prstGeom prst="rect">
            <a:avLst/>
          </a:prstGeom>
          <a:noFill/>
        </p:spPr>
        <p:txBody>
          <a:bodyPr wrap="square" rtlCol="0">
            <a:spAutoFit/>
          </a:bodyPr>
          <a:lstStyle/>
          <a:p>
            <a:r>
              <a:rPr kumimoji="1" lang="en-US" altLang="ja-JP" dirty="0"/>
              <a:t>[Carlstrom et al.(2002)]</a:t>
            </a:r>
            <a:endParaRPr kumimoji="1" lang="ja-JP" altLang="en-US"/>
          </a:p>
        </p:txBody>
      </p:sp>
      <p:pic>
        <p:nvPicPr>
          <p:cNvPr id="8" name="図 7">
            <a:extLst>
              <a:ext uri="{FF2B5EF4-FFF2-40B4-BE49-F238E27FC236}">
                <a16:creationId xmlns:a16="http://schemas.microsoft.com/office/drawing/2014/main" xmlns="" id="{81F59822-55A5-8A46-9E51-B6E48CD53B71}"/>
              </a:ext>
            </a:extLst>
          </p:cNvPr>
          <p:cNvPicPr>
            <a:picLocks noChangeAspect="1"/>
          </p:cNvPicPr>
          <p:nvPr/>
        </p:nvPicPr>
        <p:blipFill rotWithShape="1">
          <a:blip r:embed="rId5"/>
          <a:srcRect l="665" r="52642" b="67572"/>
          <a:stretch/>
        </p:blipFill>
        <p:spPr>
          <a:xfrm>
            <a:off x="8254421" y="3718416"/>
            <a:ext cx="3670263" cy="3139584"/>
          </a:xfrm>
          <a:prstGeom prst="rect">
            <a:avLst/>
          </a:prstGeom>
        </p:spPr>
      </p:pic>
      <p:sp>
        <p:nvSpPr>
          <p:cNvPr id="7" name="タイトル 1">
            <a:extLst>
              <a:ext uri="{FF2B5EF4-FFF2-40B4-BE49-F238E27FC236}">
                <a16:creationId xmlns:a16="http://schemas.microsoft.com/office/drawing/2014/main" xmlns="" id="{C537BBF5-54DC-D346-86BE-4789F61459AF}"/>
              </a:ext>
            </a:extLst>
          </p:cNvPr>
          <p:cNvSpPr>
            <a:spLocks noGrp="1"/>
          </p:cNvSpPr>
          <p:nvPr>
            <p:ph type="title"/>
          </p:nvPr>
        </p:nvSpPr>
        <p:spPr>
          <a:xfrm>
            <a:off x="1155153" y="179924"/>
            <a:ext cx="5564854" cy="794454"/>
          </a:xfrm>
        </p:spPr>
        <p:txBody>
          <a:bodyPr>
            <a:normAutofit/>
          </a:bodyPr>
          <a:lstStyle/>
          <a:p>
            <a:r>
              <a:rPr lang="en-US" altLang="ja-JP" dirty="0"/>
              <a:t>3.    Radio</a:t>
            </a:r>
            <a:endParaRPr kumimoji="1" lang="ja-JP" altLang="en-US"/>
          </a:p>
        </p:txBody>
      </p:sp>
      <p:sp>
        <p:nvSpPr>
          <p:cNvPr id="9" name="テキスト ボックス 8">
            <a:extLst>
              <a:ext uri="{FF2B5EF4-FFF2-40B4-BE49-F238E27FC236}">
                <a16:creationId xmlns:a16="http://schemas.microsoft.com/office/drawing/2014/main" xmlns="" id="{B1A68E05-651F-0D46-AF64-755CA53181F7}"/>
              </a:ext>
            </a:extLst>
          </p:cNvPr>
          <p:cNvSpPr txBox="1"/>
          <p:nvPr/>
        </p:nvSpPr>
        <p:spPr>
          <a:xfrm>
            <a:off x="11560859" y="179924"/>
            <a:ext cx="631141" cy="369332"/>
          </a:xfrm>
          <a:prstGeom prst="rect">
            <a:avLst/>
          </a:prstGeom>
          <a:noFill/>
        </p:spPr>
        <p:txBody>
          <a:bodyPr wrap="square" rtlCol="0">
            <a:spAutoFit/>
          </a:bodyPr>
          <a:lstStyle/>
          <a:p>
            <a:r>
              <a:rPr kumimoji="1" lang="en-US" altLang="ja-JP" dirty="0"/>
              <a:t>9/33</a:t>
            </a:r>
            <a:endParaRPr kumimoji="1" lang="ja-JP" altLang="en-US"/>
          </a:p>
        </p:txBody>
      </p:sp>
    </p:spTree>
    <p:extLst>
      <p:ext uri="{BB962C8B-B14F-4D97-AF65-F5344CB8AC3E}">
        <p14:creationId xmlns:p14="http://schemas.microsoft.com/office/powerpoint/2010/main" val="1757155980"/>
      </p:ext>
    </p:extLst>
  </p:cSld>
  <p:clrMapOvr>
    <a:masterClrMapping/>
  </p:clrMapOvr>
</p:sld>
</file>

<file path=ppt/theme/theme1.xml><?xml version="1.0" encoding="utf-8"?>
<a:theme xmlns:a="http://schemas.openxmlformats.org/drawingml/2006/main" name="パーセル">
  <a:themeElements>
    <a:clrScheme name="パーセル">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パーセル">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パーセル">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{9272C793-78A6-9943-8B63-4F572783D642}tf10001120</Template>
  <TotalTime>11652</TotalTime>
  <Words>1325</Words>
  <Application>Microsoft Office PowerPoint</Application>
  <PresentationFormat>ワイド画面</PresentationFormat>
  <Paragraphs>425</Paragraphs>
  <Slides>33</Slides>
  <Notes>5</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33</vt:i4>
      </vt:variant>
    </vt:vector>
  </HeadingPairs>
  <TitlesOfParts>
    <vt:vector size="43" baseType="lpstr">
      <vt:lpstr>Gill Sans MT</vt:lpstr>
      <vt:lpstr>HGｺﾞｼｯｸE</vt:lpstr>
      <vt:lpstr>Hiragino Maru Gothic Pro W4</vt:lpstr>
      <vt:lpstr>Hiragino Mincho Pro W3</vt:lpstr>
      <vt:lpstr>游ゴシック</vt:lpstr>
      <vt:lpstr>Arial</vt:lpstr>
      <vt:lpstr>Cambria Math</vt:lpstr>
      <vt:lpstr>Century Gothic</vt:lpstr>
      <vt:lpstr>Wingdings</vt:lpstr>
      <vt:lpstr>パーセル</vt:lpstr>
      <vt:lpstr>銀河団と乱流加速</vt:lpstr>
      <vt:lpstr>目次</vt:lpstr>
      <vt:lpstr>銀河団とは (Cluster of Galaxies)</vt:lpstr>
      <vt:lpstr>銀河団のスケール(Scalings)</vt:lpstr>
      <vt:lpstr>観測(Observational facts) – 1.可視光</vt:lpstr>
      <vt:lpstr>2.    X-ray</vt:lpstr>
      <vt:lpstr>2.    X-ray</vt:lpstr>
      <vt:lpstr>2.    X-ray</vt:lpstr>
      <vt:lpstr>3.    Radio</vt:lpstr>
      <vt:lpstr>Radio halo (電波ハロー)</vt:lpstr>
      <vt:lpstr>Radio Halo (電波ハロー)</vt:lpstr>
      <vt:lpstr>Radio Halo (電波ハロー)</vt:lpstr>
      <vt:lpstr>Radio relics</vt:lpstr>
      <vt:lpstr>銀河団内の磁場 (magnetic field)</vt:lpstr>
      <vt:lpstr>銀河団と宇宙線 (CG as cosmic ray reservoir)</vt:lpstr>
      <vt:lpstr>銀河団と宇宙線 (CG as cosmic ray reservoir)</vt:lpstr>
      <vt:lpstr>銀河団と乱流 (turbulence in CG)　– 1.乱流の注入</vt:lpstr>
      <vt:lpstr>銀河団と乱流 (turbulence in CG)　– 2.乱流の発展</vt:lpstr>
      <vt:lpstr>PowerPoint プレゼンテーション</vt:lpstr>
      <vt:lpstr>銀河団と乱流 (turbulence in CG)　– 3.粒子加速</vt:lpstr>
      <vt:lpstr>Hadronicモデル</vt:lpstr>
      <vt:lpstr>Hadronic +再加速 (Coma)</vt:lpstr>
      <vt:lpstr>Hadronic +再加速 (Coma)</vt:lpstr>
      <vt:lpstr>Hadronic＋再加速 (Coma)</vt:lpstr>
      <vt:lpstr>PowerPoint プレゼンテーション</vt:lpstr>
      <vt:lpstr>１次元再加速モデル (Coma)</vt:lpstr>
      <vt:lpstr>モデルパラメータと仮定</vt:lpstr>
      <vt:lpstr>結果1  Injectionの位置と電波プロファイル </vt:lpstr>
      <vt:lpstr>結果２　Kolomogorov  or  Hardsphere (α_p=2.45)</vt:lpstr>
      <vt:lpstr>PowerPoint プレゼンテーション</vt:lpstr>
      <vt:lpstr>結果３　ニュートリノフラックス (α_p=2.45)</vt:lpstr>
      <vt:lpstr>まとめ・課題</vt:lpstr>
      <vt:lpstr>疑問・不自然な点</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銀河団と乱流</dc:title>
  <dc:creator>kousuke nisiwaki</dc:creator>
  <cp:lastModifiedBy>Asano</cp:lastModifiedBy>
  <cp:revision>128</cp:revision>
  <dcterms:created xsi:type="dcterms:W3CDTF">2020-03-21T11:12:56Z</dcterms:created>
  <dcterms:modified xsi:type="dcterms:W3CDTF">2020-04-01T04:35:06Z</dcterms:modified>
</cp:coreProperties>
</file>