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64" r:id="rId2"/>
  </p:sldMasterIdLst>
  <p:notesMasterIdLst>
    <p:notesMasterId r:id="rId39"/>
  </p:notesMasterIdLst>
  <p:sldIdLst>
    <p:sldId id="296" r:id="rId3"/>
    <p:sldId id="352" r:id="rId4"/>
    <p:sldId id="353" r:id="rId5"/>
    <p:sldId id="386" r:id="rId6"/>
    <p:sldId id="387" r:id="rId7"/>
    <p:sldId id="388" r:id="rId8"/>
    <p:sldId id="389" r:id="rId9"/>
    <p:sldId id="355" r:id="rId10"/>
    <p:sldId id="356" r:id="rId11"/>
    <p:sldId id="372" r:id="rId12"/>
    <p:sldId id="392" r:id="rId13"/>
    <p:sldId id="368" r:id="rId14"/>
    <p:sldId id="354" r:id="rId15"/>
    <p:sldId id="381" r:id="rId16"/>
    <p:sldId id="358" r:id="rId17"/>
    <p:sldId id="359" r:id="rId18"/>
    <p:sldId id="360" r:id="rId19"/>
    <p:sldId id="361" r:id="rId20"/>
    <p:sldId id="390" r:id="rId21"/>
    <p:sldId id="385" r:id="rId22"/>
    <p:sldId id="382" r:id="rId23"/>
    <p:sldId id="362" r:id="rId24"/>
    <p:sldId id="363" r:id="rId25"/>
    <p:sldId id="364" r:id="rId26"/>
    <p:sldId id="366" r:id="rId27"/>
    <p:sldId id="367" r:id="rId28"/>
    <p:sldId id="373" r:id="rId29"/>
    <p:sldId id="374" r:id="rId30"/>
    <p:sldId id="375" r:id="rId31"/>
    <p:sldId id="376" r:id="rId32"/>
    <p:sldId id="383" r:id="rId33"/>
    <p:sldId id="377" r:id="rId34"/>
    <p:sldId id="378" r:id="rId35"/>
    <p:sldId id="379" r:id="rId36"/>
    <p:sldId id="380" r:id="rId37"/>
    <p:sldId id="314" r:id="rId38"/>
  </p:sldIdLst>
  <p:sldSz cx="18288000" cy="10285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32" y="28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5ABCC-732D-4DFB-BF35-D5B0D3F49F74}" type="datetimeFigureOut">
              <a:rPr kumimoji="1" lang="ja-JP" altLang="en-US" smtClean="0"/>
              <a:t>2020/4/1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FBDB-533E-4526-9ECF-B2ACD996C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61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FBDB-533E-4526-9ECF-B2ACD996C9F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19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FBDB-533E-4526-9ECF-B2ACD996C9F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36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FBDB-533E-4526-9ECF-B2ACD996C9F2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383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FBDB-533E-4526-9ECF-B2ACD996C9F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06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FBDB-533E-4526-9ECF-B2ACD996C9F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28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FBDB-533E-4526-9ECF-B2ACD996C9F2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29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FBDB-533E-4526-9ECF-B2ACD996C9F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191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FBDB-533E-4526-9ECF-B2ACD996C9F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9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 - 番号付き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7576457" cy="10285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56344" y="2051163"/>
            <a:ext cx="6110514" cy="618308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71543" y="1783556"/>
            <a:ext cx="9100457" cy="6718300"/>
          </a:xfrm>
        </p:spPr>
        <p:txBody>
          <a:bodyPr anchor="ctr">
            <a:normAutofit/>
          </a:bodyPr>
          <a:lstStyle>
            <a:lvl1pPr marL="504000" indent="-828000" algn="l">
              <a:lnSpc>
                <a:spcPct val="100000"/>
              </a:lnSpc>
              <a:spcBef>
                <a:spcPts val="4200"/>
              </a:spcBef>
              <a:buClr>
                <a:schemeClr val="accent1"/>
              </a:buClr>
              <a:buSzPct val="150000"/>
              <a:buFont typeface="+mj-lt"/>
              <a:buAutoNum type="arabicPeriod"/>
              <a:defRPr sz="3200"/>
            </a:lvl1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25330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サブタイトル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4846596"/>
            <a:ext cx="16878300" cy="133830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40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HGP創英角ﾎﾟｯﾌﾟ体" panose="040B0A00000000000000" pitchFamily="50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3937000"/>
            <a:ext cx="13030200" cy="90959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3445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サブタイトル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4846596"/>
            <a:ext cx="16878300" cy="133830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40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HGP創英角ﾎﾟｯﾌﾟ体" panose="040B0A00000000000000" pitchFamily="50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3937000"/>
            <a:ext cx="13030200" cy="90959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14"/>
          </p:nvPr>
        </p:nvSpPr>
        <p:spPr>
          <a:xfrm>
            <a:off x="8570687" y="2790374"/>
            <a:ext cx="1146627" cy="1146626"/>
          </a:xfrm>
          <a:noFill/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347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矩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505200" y="4494202"/>
            <a:ext cx="14077950" cy="109540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720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HGP創英角ﾎﾟｯﾌﾟ体" panose="040B0A00000000000000" pitchFamily="50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517900" y="5791210"/>
            <a:ext cx="13030200" cy="2024856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0" y="4494202"/>
            <a:ext cx="3238500" cy="1297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8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矩形と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479800" y="4986296"/>
            <a:ext cx="14243050" cy="11351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40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HGP創英角ﾎﾟｯﾌﾟ体" panose="040B0A00000000000000" pitchFamily="50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505200" y="4152900"/>
            <a:ext cx="12319000" cy="909596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4494202"/>
            <a:ext cx="3238500" cy="1297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08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画像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0"/>
            <a:ext cx="9144000" cy="10285413"/>
          </a:xfrm>
          <a:solidFill>
            <a:schemeClr val="accent1">
              <a:alpha val="30000"/>
            </a:schemeClr>
          </a:solidFill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417956" y="7924800"/>
            <a:ext cx="844913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9392557" y="5160468"/>
            <a:ext cx="8474529" cy="182090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HGP創英角ﾎﾟｯﾌﾟ体" panose="040B0A00000000000000" pitchFamily="50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417957" y="4269016"/>
            <a:ext cx="8450833" cy="90959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11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画像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78287"/>
            <a:ext cx="18288000" cy="3381828"/>
          </a:xfrm>
          <a:solidFill>
            <a:schemeClr val="accent1">
              <a:alpha val="30000"/>
            </a:schemeClr>
          </a:solidFill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671661" y="8069943"/>
            <a:ext cx="10944679" cy="1008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029597" y="6761719"/>
            <a:ext cx="16228806" cy="996933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HGP創英角ﾎﾟｯﾌﾟ体" panose="040B0A00000000000000" pitchFamily="50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2286" y="5870267"/>
            <a:ext cx="16183428" cy="90959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1950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おわりに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4403704"/>
            <a:ext cx="16878300" cy="147800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>
                <a:latin typeface="+mj-ea"/>
                <a:ea typeface="+mj-ea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テキスト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8920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おわりに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4994547"/>
            <a:ext cx="16878300" cy="147800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800">
                <a:latin typeface="+mj-ea"/>
                <a:ea typeface="+mj-ea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テキスト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13"/>
          </p:nvPr>
        </p:nvSpPr>
        <p:spPr>
          <a:xfrm>
            <a:off x="8570687" y="3468094"/>
            <a:ext cx="1146627" cy="1146626"/>
          </a:xfrm>
          <a:noFill/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504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 - メインカラーの背景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2392472"/>
            <a:ext cx="18288000" cy="5500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3178600"/>
            <a:ext cx="16878300" cy="946851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latin typeface="+mj-ea"/>
                <a:ea typeface="+mj-ea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1" y="4531628"/>
            <a:ext cx="13253357" cy="2667207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2628900" y="4389064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230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 - メインカラーの背景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>
            <a:spLocks noChangeAspect="1"/>
          </p:cNvSpPr>
          <p:nvPr userDrawn="1"/>
        </p:nvSpPr>
        <p:spPr>
          <a:xfrm>
            <a:off x="535147" y="542571"/>
            <a:ext cx="17217707" cy="920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517322" y="2552032"/>
            <a:ext cx="13253357" cy="5181349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704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画像が左半分を占める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340948" y="1856206"/>
            <a:ext cx="8054746" cy="314284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accent1"/>
                </a:solidFill>
                <a:latin typeface="+mj-ea"/>
                <a:ea typeface="+mj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見出しを入力</a:t>
            </a:r>
            <a:endParaRPr kumimoji="1" lang="en-US" altLang="ja-JP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51538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9340948" y="5266345"/>
            <a:ext cx="8054746" cy="3807314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9780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ブレイク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628900" y="8124859"/>
            <a:ext cx="15659100" cy="107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セクションタイトル</a:t>
            </a:r>
          </a:p>
        </p:txBody>
      </p:sp>
      <p:cxnSp>
        <p:nvCxnSpPr>
          <p:cNvPr id="3" name="直線コネクタ 2"/>
          <p:cNvCxnSpPr/>
          <p:nvPr userDrawn="1"/>
        </p:nvCxnSpPr>
        <p:spPr>
          <a:xfrm>
            <a:off x="2628900" y="7994650"/>
            <a:ext cx="15659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105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とテキスト - メインカラーの背景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14450" y="3733231"/>
            <a:ext cx="15659100" cy="1292568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見出しを入力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5221798"/>
            <a:ext cx="13030200" cy="19899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5799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フルスクリーン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9085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フルスクリーン画像と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8004517"/>
            <a:ext cx="18288000" cy="1224475"/>
          </a:xfrm>
          <a:solidFill>
            <a:schemeClr val="tx1">
              <a:alpha val="2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スライドタイトル</a:t>
            </a:r>
          </a:p>
        </p:txBody>
      </p:sp>
    </p:spTree>
    <p:extLst>
      <p:ext uri="{BB962C8B-B14F-4D97-AF65-F5344CB8AC3E}">
        <p14:creationId xmlns:p14="http://schemas.microsoft.com/office/powerpoint/2010/main" val="3138547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フルスクリーン画像とタイトルおよび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44529"/>
            <a:ext cx="18288000" cy="3940884"/>
          </a:xfrm>
          <a:solidFill>
            <a:schemeClr val="accent1">
              <a:alpha val="30000"/>
            </a:schemeClr>
          </a:solidFill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628900" y="6541481"/>
            <a:ext cx="13030200" cy="1097866"/>
          </a:xfrm>
          <a:noFill/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スライドタイトル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628900" y="7696462"/>
            <a:ext cx="13030200" cy="2024318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32789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616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369276" y="9785428"/>
            <a:ext cx="4267200" cy="2952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785428"/>
            <a:ext cx="5791200" cy="2952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651524" y="9785428"/>
            <a:ext cx="4267200" cy="2952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D5A9A-600D-40A2-8134-9D4E127A052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2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画像が上半分を占める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543012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628900" y="5728337"/>
            <a:ext cx="13030200" cy="1077996"/>
          </a:xfrm>
        </p:spPr>
        <p:txBody>
          <a:bodyPr anchor="b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7045482"/>
            <a:ext cx="13030200" cy="198993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2628900" y="6911839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328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タイトルとテキスト - 中央寄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628900" y="3728076"/>
            <a:ext cx="13030200" cy="1077996"/>
          </a:xfrm>
        </p:spPr>
        <p:txBody>
          <a:bodyPr anchor="b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5045221"/>
            <a:ext cx="13030200" cy="198993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2628900" y="4911578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7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4147741"/>
            <a:ext cx="13030200" cy="198993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38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印象的な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6243827"/>
            <a:ext cx="13030200" cy="198993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8288000" cy="514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45588" y="829993"/>
            <a:ext cx="16796825" cy="389675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</p:spTree>
    <p:extLst>
      <p:ext uri="{BB962C8B-B14F-4D97-AF65-F5344CB8AC3E}">
        <p14:creationId xmlns:p14="http://schemas.microsoft.com/office/powerpoint/2010/main" val="169054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4102100"/>
            <a:ext cx="13030200" cy="4583906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n"/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628900" y="3911600"/>
            <a:ext cx="15659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2628900" y="2738355"/>
            <a:ext cx="13030200" cy="1077996"/>
          </a:xfr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</p:spTree>
    <p:extLst>
      <p:ext uri="{BB962C8B-B14F-4D97-AF65-F5344CB8AC3E}">
        <p14:creationId xmlns:p14="http://schemas.microsoft.com/office/powerpoint/2010/main" val="82145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シンプ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4403704"/>
            <a:ext cx="16878300" cy="147800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540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HGP創英角ﾎﾟｯﾌﾟ体" panose="040B0A00000000000000" pitchFamily="50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782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サブタイトル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3830596"/>
            <a:ext cx="16878300" cy="147800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HGP創英角ﾎﾟｯﾌﾟ体" panose="040B0A00000000000000" pitchFamily="50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5308600"/>
            <a:ext cx="13030200" cy="1473200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7191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7100" y="471404"/>
            <a:ext cx="16687800" cy="1077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981200"/>
            <a:ext cx="16675100" cy="740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7043400" y="9533055"/>
            <a:ext cx="736600" cy="752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43400" y="9621955"/>
            <a:ext cx="7366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>
          <a:xfrm>
            <a:off x="10680700" y="96218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819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4" r:id="rId2"/>
    <p:sldLayoutId id="2147483692" r:id="rId3"/>
    <p:sldLayoutId id="2147483685" r:id="rId4"/>
    <p:sldLayoutId id="2147483686" r:id="rId5"/>
    <p:sldLayoutId id="2147483696" r:id="rId6"/>
    <p:sldLayoutId id="2147483697" r:id="rId7"/>
  </p:sldLayoutIdLst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90000"/>
        </a:lnSpc>
        <a:spcBef>
          <a:spcPts val="1500"/>
        </a:spcBef>
        <a:buFont typeface="Wingdings" panose="05000000000000000000" pitchFamily="2" charset="2"/>
        <a:buNone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32000" indent="-342854" algn="l" defTabSz="1371417" rtl="0" eaLnBrk="1" latinLnBrk="0" hangingPunct="1">
        <a:lnSpc>
          <a:spcPct val="90000"/>
        </a:lnSpc>
        <a:spcBef>
          <a:spcPts val="1200"/>
        </a:spcBef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484104"/>
            <a:ext cx="16878300" cy="1077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981200"/>
            <a:ext cx="16878300" cy="740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4536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700" r:id="rId4"/>
    <p:sldLayoutId id="2147483668" r:id="rId5"/>
    <p:sldLayoutId id="2147483669" r:id="rId6"/>
    <p:sldLayoutId id="2147483701" r:id="rId7"/>
    <p:sldLayoutId id="2147483702" r:id="rId8"/>
    <p:sldLayoutId id="2147483694" r:id="rId9"/>
    <p:sldLayoutId id="2147483695" r:id="rId10"/>
    <p:sldLayoutId id="2147483698" r:id="rId11"/>
    <p:sldLayoutId id="2147483699" r:id="rId12"/>
    <p:sldLayoutId id="2147483675" r:id="rId13"/>
    <p:sldLayoutId id="2147483703" r:id="rId14"/>
    <p:sldLayoutId id="2147483682" r:id="rId15"/>
    <p:sldLayoutId id="2147483681" r:id="rId16"/>
    <p:sldLayoutId id="2147483683" r:id="rId17"/>
    <p:sldLayoutId id="2147483704" r:id="rId18"/>
    <p:sldLayoutId id="2147483705" r:id="rId19"/>
  </p:sldLayoutIdLst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90000"/>
        </a:lnSpc>
        <a:spcBef>
          <a:spcPts val="1500"/>
        </a:spcBef>
        <a:buFont typeface="Wingdings" panose="05000000000000000000" pitchFamily="2" charset="2"/>
        <a:buNone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6" indent="0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32000" indent="-342854" algn="l" defTabSz="1371417" rtl="0" eaLnBrk="1" latinLnBrk="0" hangingPunct="1">
        <a:lnSpc>
          <a:spcPct val="90000"/>
        </a:lnSpc>
        <a:spcBef>
          <a:spcPts val="1200"/>
        </a:spcBef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1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0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26.png"/><Relationship Id="rId21" Type="http://schemas.openxmlformats.org/officeDocument/2006/relationships/image" Target="../media/image30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5" Type="http://schemas.openxmlformats.org/officeDocument/2006/relationships/image" Target="../media/image34.png"/><Relationship Id="rId2" Type="http://schemas.openxmlformats.org/officeDocument/2006/relationships/image" Target="../media/image25.png"/><Relationship Id="rId16" Type="http://schemas.openxmlformats.org/officeDocument/2006/relationships/image" Target="../media/image16.emf"/><Relationship Id="rId20" Type="http://schemas.openxmlformats.org/officeDocument/2006/relationships/image" Target="../media/image29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24" Type="http://schemas.openxmlformats.org/officeDocument/2006/relationships/image" Target="../media/image33.png"/><Relationship Id="rId15" Type="http://schemas.openxmlformats.org/officeDocument/2006/relationships/image" Target="../media/image15.emf"/><Relationship Id="rId23" Type="http://schemas.openxmlformats.org/officeDocument/2006/relationships/image" Target="../media/image32.png"/><Relationship Id="rId28" Type="http://schemas.openxmlformats.org/officeDocument/2006/relationships/image" Target="../media/image38.png"/><Relationship Id="rId19" Type="http://schemas.openxmlformats.org/officeDocument/2006/relationships/image" Target="../media/image28.png"/><Relationship Id="rId14" Type="http://schemas.openxmlformats.org/officeDocument/2006/relationships/image" Target="../media/image11.emf"/><Relationship Id="rId22" Type="http://schemas.openxmlformats.org/officeDocument/2006/relationships/image" Target="../media/image31.png"/><Relationship Id="rId27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7" Type="http://schemas.openxmlformats.org/officeDocument/2006/relationships/image" Target="../media/image32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1.png"/><Relationship Id="rId5" Type="http://schemas.openxmlformats.org/officeDocument/2006/relationships/image" Target="../media/image301.png"/><Relationship Id="rId4" Type="http://schemas.openxmlformats.org/officeDocument/2006/relationships/image" Target="../media/image29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NULL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12" Type="http://schemas.openxmlformats.org/officeDocument/2006/relationships/image" Target="NUL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emf"/><Relationship Id="rId11" Type="http://schemas.openxmlformats.org/officeDocument/2006/relationships/image" Target="NULL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Relationship Id="rId1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emf"/><Relationship Id="rId5" Type="http://schemas.openxmlformats.org/officeDocument/2006/relationships/image" Target="NULL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5.xm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0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5" Type="http://schemas.openxmlformats.org/officeDocument/2006/relationships/image" Target="../media/image13.em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80.png"/><Relationship Id="rId18" Type="http://schemas.openxmlformats.org/officeDocument/2006/relationships/image" Target="../media/image20.png"/><Relationship Id="rId3" Type="http://schemas.openxmlformats.org/officeDocument/2006/relationships/image" Target="../media/image58.png"/><Relationship Id="rId7" Type="http://schemas.openxmlformats.org/officeDocument/2006/relationships/image" Target="../media/image64.png"/><Relationship Id="rId12" Type="http://schemas.openxmlformats.org/officeDocument/2006/relationships/image" Target="../media/image17.png"/><Relationship Id="rId17" Type="http://schemas.openxmlformats.org/officeDocument/2006/relationships/image" Target="../media/image17.emf"/><Relationship Id="rId2" Type="http://schemas.openxmlformats.org/officeDocument/2006/relationships/image" Target="../media/image56.pn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png"/><Relationship Id="rId11" Type="http://schemas.openxmlformats.org/officeDocument/2006/relationships/image" Target="../media/image71.png"/><Relationship Id="rId5" Type="http://schemas.openxmlformats.org/officeDocument/2006/relationships/image" Target="../media/image60.png"/><Relationship Id="rId15" Type="http://schemas.openxmlformats.org/officeDocument/2006/relationships/image" Target="../media/image15.emf"/><Relationship Id="rId10" Type="http://schemas.openxmlformats.org/officeDocument/2006/relationships/image" Target="../media/image70.png"/><Relationship Id="rId4" Type="http://schemas.openxmlformats.org/officeDocument/2006/relationships/image" Target="../media/image59.png"/><Relationship Id="rId9" Type="http://schemas.openxmlformats.org/officeDocument/2006/relationships/image" Target="../media/image69.png"/><Relationship Id="rId1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05200" y="3182587"/>
            <a:ext cx="14545294" cy="2407021"/>
          </a:xfrm>
        </p:spPr>
        <p:txBody>
          <a:bodyPr/>
          <a:lstStyle/>
          <a:p>
            <a:r>
              <a:rPr lang="en-US" altLang="ja-JP" dirty="0" smtClean="0"/>
              <a:t>GRB</a:t>
            </a:r>
            <a:r>
              <a:rPr lang="ja-JP" altLang="en-US" dirty="0" smtClean="0"/>
              <a:t>残光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/>
          </p:nvPr>
        </p:nvSpPr>
        <p:spPr>
          <a:xfrm>
            <a:off x="3517900" y="5791210"/>
            <a:ext cx="13926952" cy="398218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浅野勝晃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83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光速に近い運動をする光源</a:t>
            </a:r>
          </a:p>
        </p:txBody>
      </p:sp>
      <p:pic>
        <p:nvPicPr>
          <p:cNvPr id="487427" name="Picture 3" descr="45m-den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466" y="4133944"/>
            <a:ext cx="1949393" cy="20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7428" name="Oval 4"/>
          <p:cNvSpPr>
            <a:spLocks noChangeArrowheads="1"/>
          </p:cNvSpPr>
          <p:nvPr/>
        </p:nvSpPr>
        <p:spPr bwMode="auto">
          <a:xfrm>
            <a:off x="3860639" y="4694368"/>
            <a:ext cx="298892" cy="292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93"/>
          </a:p>
        </p:txBody>
      </p:sp>
      <p:sp>
        <p:nvSpPr>
          <p:cNvPr id="487429" name="AutoShape 5"/>
          <p:cNvSpPr>
            <a:spLocks noChangeArrowheads="1"/>
          </p:cNvSpPr>
          <p:nvPr/>
        </p:nvSpPr>
        <p:spPr bwMode="auto">
          <a:xfrm>
            <a:off x="3959537" y="5043808"/>
            <a:ext cx="799977" cy="498886"/>
          </a:xfrm>
          <a:prstGeom prst="notchedRightArrow">
            <a:avLst>
              <a:gd name="adj1" fmla="val 50000"/>
              <a:gd name="adj2" fmla="val 4008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93"/>
          </a:p>
        </p:txBody>
      </p:sp>
      <p:sp>
        <p:nvSpPr>
          <p:cNvPr id="487430" name="AutoShape 6"/>
          <p:cNvSpPr>
            <a:spLocks noChangeArrowheads="1"/>
          </p:cNvSpPr>
          <p:nvPr/>
        </p:nvSpPr>
        <p:spPr bwMode="auto">
          <a:xfrm>
            <a:off x="8495668" y="5043808"/>
            <a:ext cx="797778" cy="498886"/>
          </a:xfrm>
          <a:prstGeom prst="notchedRightArrow">
            <a:avLst>
              <a:gd name="adj1" fmla="val 50000"/>
              <a:gd name="adj2" fmla="val 399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93"/>
          </a:p>
        </p:txBody>
      </p:sp>
      <p:sp>
        <p:nvSpPr>
          <p:cNvPr id="487431" name="Line 7"/>
          <p:cNvSpPr>
            <a:spLocks noChangeShapeType="1"/>
          </p:cNvSpPr>
          <p:nvPr/>
        </p:nvSpPr>
        <p:spPr bwMode="auto">
          <a:xfrm>
            <a:off x="11684586" y="4694368"/>
            <a:ext cx="1323586" cy="361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 sz="2493"/>
          </a:p>
        </p:txBody>
      </p:sp>
      <p:sp>
        <p:nvSpPr>
          <p:cNvPr id="487432" name="Line 8"/>
          <p:cNvSpPr>
            <a:spLocks noChangeShapeType="1"/>
          </p:cNvSpPr>
          <p:nvPr/>
        </p:nvSpPr>
        <p:spPr bwMode="auto">
          <a:xfrm flipV="1">
            <a:off x="3959537" y="4214810"/>
            <a:ext cx="4673823" cy="312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 sz="2493"/>
          </a:p>
        </p:txBody>
      </p:sp>
      <p:graphicFrame>
        <p:nvGraphicFramePr>
          <p:cNvPr id="487433" name="Object 9"/>
          <p:cNvGraphicFramePr>
            <a:graphicFrameLocks noChangeAspect="1"/>
          </p:cNvGraphicFramePr>
          <p:nvPr/>
        </p:nvGraphicFramePr>
        <p:xfrm>
          <a:off x="4060633" y="6140480"/>
          <a:ext cx="5689942" cy="2991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数式" r:id="rId4" imgW="1739880" imgH="914400" progId="Equation.3">
                  <p:embed/>
                </p:oleObj>
              </mc:Choice>
              <mc:Fallback>
                <p:oleObj name="数式" r:id="rId4" imgW="17398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633" y="6140480"/>
                        <a:ext cx="5689942" cy="2991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34" name="Line 10"/>
          <p:cNvSpPr>
            <a:spLocks noChangeShapeType="1"/>
          </p:cNvSpPr>
          <p:nvPr/>
        </p:nvSpPr>
        <p:spPr bwMode="auto">
          <a:xfrm>
            <a:off x="10638463" y="8133828"/>
            <a:ext cx="498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 sz="2493"/>
          </a:p>
        </p:txBody>
      </p:sp>
      <p:graphicFrame>
        <p:nvGraphicFramePr>
          <p:cNvPr id="487435" name="Object 11"/>
          <p:cNvGraphicFramePr>
            <a:graphicFrameLocks noChangeAspect="1"/>
          </p:cNvGraphicFramePr>
          <p:nvPr/>
        </p:nvGraphicFramePr>
        <p:xfrm>
          <a:off x="11684585" y="7536044"/>
          <a:ext cx="3399900" cy="97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数式" r:id="rId6" imgW="711000" imgH="203040" progId="Equation.3">
                  <p:embed/>
                </p:oleObj>
              </mc:Choice>
              <mc:Fallback>
                <p:oleObj name="数式" r:id="rId6" imgW="711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585" y="7536044"/>
                        <a:ext cx="3399900" cy="97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12135123" y="8731613"/>
            <a:ext cx="2403222" cy="47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93"/>
              <a:t>サイズが</a:t>
            </a:r>
            <a:r>
              <a:rPr lang="en-US" altLang="ja-JP" sz="2493"/>
              <a:t>Γ</a:t>
            </a:r>
            <a:r>
              <a:rPr lang="en-US" altLang="ja-JP" sz="2493" baseline="30000"/>
              <a:t>2</a:t>
            </a:r>
            <a:r>
              <a:rPr lang="ja-JP" altLang="en-US" sz="2493"/>
              <a:t>倍に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330926" y="3547149"/>
            <a:ext cx="380232" cy="47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93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2935392" y="2650473"/>
            <a:ext cx="4198585" cy="47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93" dirty="0" smtClean="0"/>
              <a:t>ほぼ光速度で運動する放射体</a:t>
            </a:r>
            <a:endParaRPr lang="ja-JP" altLang="en-US" sz="2493" dirty="0"/>
          </a:p>
        </p:txBody>
      </p:sp>
      <p:graphicFrame>
        <p:nvGraphicFramePr>
          <p:cNvPr id="487439" name="Object 15"/>
          <p:cNvGraphicFramePr>
            <a:graphicFrameLocks noChangeAspect="1"/>
          </p:cNvGraphicFramePr>
          <p:nvPr/>
        </p:nvGraphicFramePr>
        <p:xfrm>
          <a:off x="11137350" y="2351580"/>
          <a:ext cx="2228506" cy="170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数式" r:id="rId8" imgW="914400" imgH="698400" progId="Equation.3">
                  <p:embed/>
                </p:oleObj>
              </mc:Choice>
              <mc:Fallback>
                <p:oleObj name="数式" r:id="rId8" imgW="91440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7350" y="2351580"/>
                        <a:ext cx="2228506" cy="1703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4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346E-7 -4.45087E-6 L 0.2506 0.000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2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2538E-7 -2.42775E-6 L 0.31241 -2.42775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41 4.4158E-6 L 0.48758 -0.004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9" y="-2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4.4158E-6 L 0.17717 -0.004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8" grpId="0" animBg="1"/>
      <p:bldP spid="487428" grpId="1" animBg="1"/>
      <p:bldP spid="487429" grpId="0" animBg="1"/>
      <p:bldP spid="487429" grpId="1" animBg="1"/>
      <p:bldP spid="487429" grpId="2" animBg="1"/>
      <p:bldP spid="487430" grpId="0" animBg="1"/>
      <p:bldP spid="487430" grpId="1" animBg="1"/>
      <p:bldP spid="487431" grpId="0" animBg="1"/>
      <p:bldP spid="487432" grpId="0" animBg="1"/>
      <p:bldP spid="487434" grpId="0" animBg="1"/>
      <p:bldP spid="487436" grpId="0"/>
      <p:bldP spid="4874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単調な物理量の進化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2031373" y="3528310"/>
                <a:ext cx="1506951" cy="525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70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  <m:sup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373" y="3528310"/>
                <a:ext cx="1506951" cy="5253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1921695" y="4644526"/>
                <a:ext cx="1726306" cy="525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695" y="4644526"/>
                <a:ext cx="1726306" cy="5253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3501112" y="1635405"/>
                <a:ext cx="281833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700" dirty="0"/>
                  <a:t>ISM: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700" i="1">
                        <a:latin typeface="Cambria Math" panose="02040503050406030204" pitchFamily="18" charset="0"/>
                      </a:rPr>
                      <m:t>const</m:t>
                    </m:r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94" y="1090438"/>
                <a:ext cx="193989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830" t="-13333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1508488" y="1623024"/>
                <a:ext cx="2722605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700" dirty="0"/>
                  <a:t>Wind: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568" y="1082183"/>
                <a:ext cx="1876026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2932" t="-13333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/>
          <p:cNvGrpSpPr/>
          <p:nvPr/>
        </p:nvGrpSpPr>
        <p:grpSpPr>
          <a:xfrm>
            <a:off x="6608014" y="91735"/>
            <a:ext cx="4702956" cy="3843320"/>
            <a:chOff x="2881082" y="61166"/>
            <a:chExt cx="3135788" cy="2562609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xmlns="" id="{7769BEF1-3DFE-46F2-9FCA-F6820EBA0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49028" r="1"/>
            <a:stretch/>
          </p:blipFill>
          <p:spPr>
            <a:xfrm>
              <a:off x="2951820" y="61166"/>
              <a:ext cx="3065050" cy="2562609"/>
            </a:xfrm>
            <a:prstGeom prst="rect">
              <a:avLst/>
            </a:prstGeom>
          </p:spPr>
        </p:pic>
        <p:sp>
          <p:nvSpPr>
            <p:cNvPr id="22" name="正方形/長方形 21"/>
            <p:cNvSpPr/>
            <p:nvPr/>
          </p:nvSpPr>
          <p:spPr bwMode="auto">
            <a:xfrm>
              <a:off x="2881082" y="1029214"/>
              <a:ext cx="385957" cy="13553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137139" tIns="68569" rIns="137139" bIns="68569" numCol="1" rtlCol="0" anchor="t" anchorCtr="0" compatLnSpc="1">
              <a:prstTxWarp prst="textNoShape">
                <a:avLst/>
              </a:prstTxWarp>
            </a:bodyPr>
            <a:lstStyle/>
            <a:p>
              <a:pPr defTabSz="1371417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7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81525" y="96042"/>
            <a:ext cx="4320675" cy="972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958633" y="1096842"/>
            <a:ext cx="2607975" cy="495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8010081" y="3790979"/>
                <a:ext cx="2403414" cy="490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kumimoji="1" lang="en-US" altLang="ja-JP" sz="27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′</m:t>
                      </m:r>
                      <m:sSubSup>
                        <m:sSubSupPr>
                          <m:ctrl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kumimoji="1" lang="en-US" altLang="ja-JP" sz="2700" i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ja-JP" sz="2700" i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ja-JP" altLang="en-US" sz="2700" dirty="0" smtClean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081" y="3790979"/>
                <a:ext cx="2403414" cy="49096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/>
          <p:cNvCxnSpPr/>
          <p:nvPr/>
        </p:nvCxnSpPr>
        <p:spPr bwMode="auto">
          <a:xfrm flipH="1">
            <a:off x="9145099" y="4405745"/>
            <a:ext cx="17951" cy="503840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2008674" y="2594036"/>
                <a:ext cx="1360629" cy="525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  <m:sup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b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8674" y="2594036"/>
                <a:ext cx="1360629" cy="52533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11936823" y="5498073"/>
                <a:ext cx="1467133" cy="525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  <m:sup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6823" y="5498073"/>
                <a:ext cx="1467133" cy="52533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2008674" y="6540421"/>
                <a:ext cx="1990673" cy="525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  <m:sup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8674" y="6540421"/>
                <a:ext cx="1990673" cy="52533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11874453" y="7610209"/>
                <a:ext cx="2724720" cy="531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  <m:sup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−(3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−1)/4</m:t>
                          </m:r>
                        </m:sup>
                      </m:sSub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453" y="7610209"/>
                <a:ext cx="2724720" cy="53110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1874453" y="8624712"/>
                <a:ext cx="2522036" cy="531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m:rPr>
                              <m:sty m:val="p"/>
                            </m:rP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  <m:sup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−(3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−2)/4</m:t>
                          </m:r>
                        </m:sup>
                      </m:sSub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453" y="8624712"/>
                <a:ext cx="2522036" cy="53110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3792127" y="3528310"/>
                <a:ext cx="1506951" cy="525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70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  <m:sup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127" y="3528310"/>
                <a:ext cx="1506951" cy="52533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3682449" y="4644526"/>
                <a:ext cx="1726306" cy="525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449" y="4644526"/>
                <a:ext cx="1726306" cy="52533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3769428" y="2594036"/>
                <a:ext cx="1360629" cy="525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  <m:sup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1/4</m:t>
                          </m:r>
                        </m:sup>
                      </m:sSub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428" y="2594036"/>
                <a:ext cx="1360629" cy="52533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3697577" y="5498073"/>
                <a:ext cx="1613006" cy="525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  <m:sup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577" y="5498073"/>
                <a:ext cx="1613006" cy="525337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3769428" y="6540421"/>
                <a:ext cx="1796261" cy="445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  <m:sup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428" y="6540421"/>
                <a:ext cx="1796261" cy="44518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3635207" y="7610209"/>
                <a:ext cx="2540375" cy="531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  <m:sup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3(1−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)/4</m:t>
                          </m:r>
                        </m:sup>
                      </m:sSub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207" y="7610209"/>
                <a:ext cx="2540375" cy="531107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3635207" y="8624712"/>
                <a:ext cx="2522036" cy="531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m:rPr>
                              <m:sty m:val="p"/>
                            </m:rP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  <m:sup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−(3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−2)/4</m:t>
                          </m:r>
                        </m:sup>
                      </m:sSub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207" y="8624712"/>
                <a:ext cx="2522036" cy="531107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3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546" y="3841703"/>
            <a:ext cx="6205279" cy="635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Particle acceleration in relativistic shock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1983" y="1476954"/>
            <a:ext cx="326403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Reflected particles</a:t>
            </a:r>
            <a:endParaRPr kumimoji="1" lang="ja-JP" altLang="en-US" sz="27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 bwMode="auto">
          <a:xfrm>
            <a:off x="846362" y="2186366"/>
            <a:ext cx="0" cy="345585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テキスト ボックス 5"/>
          <p:cNvSpPr txBox="1"/>
          <p:nvPr/>
        </p:nvSpPr>
        <p:spPr>
          <a:xfrm>
            <a:off x="3965025" y="1864575"/>
            <a:ext cx="3031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Shock rest frame</a:t>
            </a:r>
            <a:endParaRPr kumimoji="1" lang="ja-JP" altLang="en-US" sz="27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 flipH="1">
            <a:off x="1170348" y="4724256"/>
            <a:ext cx="28618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386339" y="4949826"/>
                <a:ext cx="4770408" cy="102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700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Incoming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7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>
                            <a:latin typeface="Cambria Math" panose="02040503050406030204" pitchFamily="18" charset="0"/>
                          </a:rPr>
                          <m:t>sh</m:t>
                        </m:r>
                      </m:sub>
                    </m:sSub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kumimoji="1" lang="en-US" altLang="ja-JP" sz="270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ja-JP" sz="2700">
                            <a:latin typeface="Cambria Math" panose="02040503050406030204" pitchFamily="18" charset="0"/>
                          </a:rPr>
                          <m:t>sh</m:t>
                        </m:r>
                      </m:sub>
                    </m:sSub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7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700">
                            <a:latin typeface="Cambria Math" panose="02040503050406030204" pitchFamily="18" charset="0"/>
                          </a:rPr>
                          <m:t>sh</m:t>
                        </m:r>
                      </m:sub>
                    </m:sSub>
                    <m:sSub>
                      <m:sSubPr>
                        <m:ctrlPr>
                          <a:rPr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7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70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</m:oMath>
                </a14:m>
                <a:endParaRPr kumimoji="1" lang="en-US" altLang="ja-JP" sz="27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>
                              <a:latin typeface="Cambria Math" panose="02040503050406030204" pitchFamily="18" charset="0"/>
                            </a:rPr>
                            <m:t>sh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2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7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700">
                              <a:latin typeface="Cambria Math" panose="02040503050406030204" pitchFamily="18" charset="0"/>
                            </a:rPr>
                            <m:t>sh</m:t>
                          </m:r>
                        </m:sub>
                        <m:sup>
                          <m:r>
                            <a:rPr lang="en-US" altLang="ja-JP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7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70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  <m:sSub>
                        <m:sSubPr>
                          <m:ctrlPr>
                            <a:rPr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7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70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sSup>
                        <m:sSupPr>
                          <m:ctrlPr>
                            <a:rPr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7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ja-JP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339" y="4949826"/>
                <a:ext cx="4770408" cy="1022396"/>
              </a:xfrm>
              <a:prstGeom prst="rect">
                <a:avLst/>
              </a:prstGeom>
              <a:blipFill rotWithShape="0">
                <a:blip r:embed="rId3"/>
                <a:stretch>
                  <a:fillRect l="-2427" t="-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/>
          <p:cNvCxnSpPr/>
          <p:nvPr/>
        </p:nvCxnSpPr>
        <p:spPr bwMode="auto">
          <a:xfrm flipV="1">
            <a:off x="846362" y="2873165"/>
            <a:ext cx="1997914" cy="235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170348" y="2254301"/>
                <a:ext cx="6521337" cy="553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700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Reflected</a:t>
                </a:r>
                <a14:m>
                  <m:oMath xmlns:m="http://schemas.openxmlformats.org/officeDocument/2006/math">
                    <m:r>
                      <a:rPr lang="en-US" altLang="ja-JP" sz="27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7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700">
                            <a:latin typeface="Cambria Math" panose="02040503050406030204" pitchFamily="18" charset="0"/>
                          </a:rPr>
                          <m:t>sh</m:t>
                        </m:r>
                      </m:sub>
                    </m:sSub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7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70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ja-JP" sz="270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ja-JP" sz="2700">
                            <a:latin typeface="Cambria Math" panose="02040503050406030204" pitchFamily="18" charset="0"/>
                          </a:rPr>
                          <m:t>sh</m:t>
                        </m:r>
                      </m:sub>
                    </m:sSub>
                    <m:r>
                      <a:rPr lang="en-US" altLang="ja-JP" sz="27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7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sz="27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7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ja-JP" sz="2700">
                            <a:latin typeface="Cambria Math" panose="02040503050406030204" pitchFamily="18" charset="0"/>
                          </a:rPr>
                          <m:t>sh</m:t>
                        </m:r>
                      </m:sub>
                    </m:sSub>
                    <m:r>
                      <a:rPr lang="en-US" altLang="ja-JP" sz="27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7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700">
                            <a:latin typeface="Cambria Math" panose="02040503050406030204" pitchFamily="18" charset="0"/>
                          </a:rPr>
                          <m:t>sh</m:t>
                        </m:r>
                      </m:sub>
                    </m:sSub>
                    <m:sSub>
                      <m:sSubPr>
                        <m:ctrlPr>
                          <a:rPr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7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70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ja-JP" sz="270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ja-JP" sz="2700">
                            <a:latin typeface="Cambria Math" panose="02040503050406030204" pitchFamily="18" charset="0"/>
                          </a:rPr>
                          <m:t>sh</m:t>
                        </m:r>
                      </m:sub>
                    </m:sSub>
                    <m:sSub>
                      <m:sSubPr>
                        <m:ctrlPr>
                          <a:rPr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7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7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p>
                      <m:sSupPr>
                        <m:ctrlPr>
                          <a:rPr lang="en-US" altLang="ja-JP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7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sz="2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7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348" y="2254301"/>
                <a:ext cx="6521337" cy="553485"/>
              </a:xfrm>
              <a:prstGeom prst="rect">
                <a:avLst/>
              </a:prstGeom>
              <a:blipFill rotWithShape="0">
                <a:blip r:embed="rId4"/>
                <a:stretch>
                  <a:fillRect l="-1776" t="-12088" b="-175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381983" y="7075783"/>
                <a:ext cx="4256293" cy="1495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700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Magnetization parameter</a:t>
                </a:r>
              </a:p>
              <a:p>
                <a:r>
                  <a:rPr lang="en-US" altLang="ja-JP" sz="3600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u</m:t>
                            </m:r>
                          </m:sub>
                          <m:sup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u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1" lang="ja-JP" altLang="en-US" sz="27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83" y="7075783"/>
                <a:ext cx="4256293" cy="1495153"/>
              </a:xfrm>
              <a:prstGeom prst="rect">
                <a:avLst/>
              </a:prstGeom>
              <a:blipFill rotWithShape="0">
                <a:blip r:embed="rId5"/>
                <a:stretch>
                  <a:fillRect l="-2722" t="-3673" r="-18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曲線コネクタ 15"/>
          <p:cNvCxnSpPr/>
          <p:nvPr/>
        </p:nvCxnSpPr>
        <p:spPr bwMode="auto">
          <a:xfrm>
            <a:off x="1251344" y="3091439"/>
            <a:ext cx="1187949" cy="937259"/>
          </a:xfrm>
          <a:prstGeom prst="curvedConnector3">
            <a:avLst>
              <a:gd name="adj1" fmla="val 2356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矢印コネクタ 24"/>
          <p:cNvCxnSpPr/>
          <p:nvPr/>
        </p:nvCxnSpPr>
        <p:spPr bwMode="auto">
          <a:xfrm>
            <a:off x="1062352" y="3530787"/>
            <a:ext cx="25340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テキスト ボックス 25"/>
          <p:cNvSpPr txBox="1"/>
          <p:nvPr/>
        </p:nvSpPr>
        <p:spPr>
          <a:xfrm>
            <a:off x="1186683" y="3595163"/>
            <a:ext cx="21916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Precursor Scale</a:t>
            </a:r>
            <a:endParaRPr kumimoji="1" lang="ja-JP" altLang="en-US" sz="21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571298" y="6258229"/>
                <a:ext cx="5844742" cy="909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6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kumimoji="1" lang="en-US" altLang="ja-JP" sz="3600" i="1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kumimoji="1" lang="en-US" altLang="ja-JP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sh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sh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ja-JP" altLang="en-US" sz="3600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3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sh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sh</m:t>
                            </m:r>
                          </m:sub>
                        </m:sSub>
                      </m:den>
                    </m:f>
                    <m:r>
                      <a:rPr lang="en-US" altLang="ja-JP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u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sh</m:t>
                            </m:r>
                          </m:sub>
                          <m:sup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>
                                <a:latin typeface="Cambria Math" panose="02040503050406030204" pitchFamily="18" charset="0"/>
                              </a:rPr>
                              <m:t>u</m:t>
                            </m:r>
                          </m:sub>
                        </m:sSub>
                      </m:den>
                    </m:f>
                    <m:r>
                      <a:rPr lang="en-US" altLang="ja-JP" sz="36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kumimoji="1" lang="ja-JP" altLang="en-US" sz="3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8" y="6258229"/>
                <a:ext cx="5844742" cy="909416"/>
              </a:xfrm>
              <a:prstGeom prst="rect">
                <a:avLst/>
              </a:prstGeom>
              <a:blipFill rotWithShape="0">
                <a:blip r:embed="rId6"/>
                <a:stretch>
                  <a:fillRect b="-13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8398799" y="1575535"/>
                <a:ext cx="5839740" cy="2252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3600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To induce turbulence</a:t>
                </a:r>
              </a:p>
              <a:p>
                <a:r>
                  <a:rPr lang="en-US" altLang="ja-JP" sz="3600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In the upstream</a:t>
                </a:r>
              </a:p>
              <a:p>
                <a:r>
                  <a:rPr kumimoji="1" lang="en-US" altLang="ja-JP" sz="3600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36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sz="3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ja-JP" sz="3600" i="1">
                        <a:latin typeface="Cambria Math" panose="02040503050406030204" pitchFamily="18" charset="0"/>
                      </a:rPr>
                      <m:t>𝜉</m:t>
                    </m:r>
                    <m:sSubSup>
                      <m:sSubSupPr>
                        <m:ctrlPr>
                          <a:rPr kumimoji="1" lang="en-US" altLang="ja-JP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ja-JP" sz="36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3600">
                            <a:latin typeface="Cambria Math" panose="02040503050406030204" pitchFamily="18" charset="0"/>
                          </a:rPr>
                          <m:t>sh</m:t>
                        </m:r>
                      </m:sub>
                      <m:sup>
                        <m:r>
                          <a:rPr kumimoji="1" lang="en-US" altLang="ja-JP" sz="36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</m:oMath>
                </a14:m>
                <a:endParaRPr kumimoji="1" lang="en-US" altLang="ja-JP" sz="3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  <a:p>
                <a:r>
                  <a:rPr lang="en-US" altLang="ja-JP" sz="3600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(</a:t>
                </a:r>
                <a:r>
                  <a:rPr lang="en-US" altLang="ja-JP" sz="3600" dirty="0"/>
                  <a:t>Lemoine &amp; Pelletier 2010</a:t>
                </a:r>
                <a:r>
                  <a:rPr lang="en-US" altLang="ja-JP" sz="3600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)</a:t>
                </a:r>
                <a:endParaRPr kumimoji="1" lang="ja-JP" altLang="en-US" sz="3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799" y="1575535"/>
                <a:ext cx="5839740" cy="2252733"/>
              </a:xfrm>
              <a:prstGeom prst="rect">
                <a:avLst/>
              </a:prstGeom>
              <a:blipFill rotWithShape="0">
                <a:blip r:embed="rId7"/>
                <a:stretch>
                  <a:fillRect l="-4802" t="-6216" r="-3862" b="-113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6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シンクロトロン放射の最高エネルギー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904" y="2750314"/>
            <a:ext cx="7551451" cy="62110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514285" y="9097416"/>
            <a:ext cx="27943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 smtClean="0"/>
              <a:t>Ackermann+</a:t>
            </a:r>
            <a:r>
              <a:rPr kumimoji="1" lang="ja-JP" altLang="en-US" sz="2700" dirty="0" smtClean="0"/>
              <a:t> </a:t>
            </a:r>
            <a:r>
              <a:rPr kumimoji="1" lang="en-US" altLang="ja-JP" sz="2700" dirty="0" smtClean="0"/>
              <a:t>14</a:t>
            </a:r>
            <a:endParaRPr kumimoji="1" lang="ja-JP" altLang="en-US" sz="27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23900" y="2090003"/>
                <a:ext cx="616034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700" dirty="0" smtClean="0"/>
                  <a:t>シンクロトロン光子のエネルギー</a:t>
                </a:r>
                <a14:m>
                  <m:oMath xmlns:m="http://schemas.openxmlformats.org/officeDocument/2006/math">
                    <m:r>
                      <a:rPr kumimoji="1" lang="en-US" altLang="ja-JP" sz="27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kumimoji="1" lang="en-US" altLang="ja-JP" sz="27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kumimoji="1" lang="en-US" altLang="ja-JP" sz="27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700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2090003"/>
                <a:ext cx="6160341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1881" t="-13253" b="-289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23900" y="3125737"/>
                <a:ext cx="8863004" cy="2983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700" dirty="0" smtClean="0"/>
                  <a:t>電子の最高エネルギー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kumimoji="1" lang="en-US" altLang="ja-JP" sz="27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kumimoji="1" lang="en-US" altLang="ja-JP" sz="27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sz="2700" dirty="0" smtClean="0"/>
                  <a:t>は、放射冷却時間と</a:t>
                </a:r>
                <a:endParaRPr kumimoji="1" lang="en-US" altLang="ja-JP" sz="2700" dirty="0" smtClean="0"/>
              </a:p>
              <a:p>
                <a:r>
                  <a:rPr kumimoji="1" lang="ja-JP" altLang="en-US" sz="2700" dirty="0" smtClean="0"/>
                  <a:t>加速時間 </a:t>
                </a:r>
                <a14:m>
                  <m:oMath xmlns:m="http://schemas.openxmlformats.org/officeDocument/2006/math">
                    <m:r>
                      <a:rPr kumimoji="1" lang="en-US" altLang="ja-JP" sz="27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kumimoji="1" lang="en-US" altLang="ja-JP" sz="27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7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ja-JP" sz="2700" b="0" i="1" smtClean="0">
                        <a:latin typeface="Cambria Math" panose="02040503050406030204" pitchFamily="18" charset="0"/>
                      </a:rPr>
                      <m:t>𝑒𝐵</m:t>
                    </m:r>
                  </m:oMath>
                </a14:m>
                <a:r>
                  <a:rPr kumimoji="1" lang="ja-JP" altLang="en-US" sz="2700" dirty="0" smtClean="0"/>
                  <a:t>から決まる。</a:t>
                </a:r>
                <a:endParaRPr kumimoji="1" lang="en-US" altLang="ja-JP" sz="2700" dirty="0" smtClean="0"/>
              </a:p>
              <a:p>
                <a:r>
                  <a:rPr kumimoji="1" lang="ja-JP" altLang="en-US" sz="2700" dirty="0" smtClean="0"/>
                  <a:t>楽観的な極限をとると、</a:t>
                </a:r>
                <a14:m>
                  <m:oMath xmlns:m="http://schemas.openxmlformats.org/officeDocument/2006/math"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𝐵</m:t>
                    </m:r>
                    <m:sSubSup>
                      <m:sSubSup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ja-JP" altLang="en-US" sz="2700" dirty="0" smtClean="0"/>
                  <a:t>は定数となる。</a:t>
                </a:r>
                <a:endParaRPr kumimoji="1" lang="en-US" altLang="ja-JP" sz="2700" dirty="0" smtClean="0"/>
              </a:p>
              <a:p>
                <a:endParaRPr kumimoji="1" lang="en-US" altLang="ja-JP" sz="2700" dirty="0"/>
              </a:p>
              <a:p>
                <a:r>
                  <a:rPr kumimoji="1" lang="ja-JP" altLang="en-US" sz="2700" dirty="0" smtClean="0"/>
                  <a:t>シンクロトロンで放てる光子の最高エネルギーは、</a:t>
                </a:r>
                <a:endParaRPr kumimoji="1" lang="en-US" altLang="ja-JP" sz="27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∼100</m:t>
                      </m:r>
                      <m:f>
                        <m:fPr>
                          <m:ctrl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1" lang="en-US" altLang="ja-JP" sz="27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kumimoji="1" lang="ja-JP" altLang="en-US" sz="27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3125737"/>
                <a:ext cx="8863004" cy="2983509"/>
              </a:xfrm>
              <a:prstGeom prst="rect">
                <a:avLst/>
              </a:prstGeom>
              <a:blipFill rotWithShape="0">
                <a:blip r:embed="rId4"/>
                <a:stretch>
                  <a:fillRect l="-1307" t="-2249" r="-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016000" y="7053943"/>
                <a:ext cx="7236276" cy="1531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700" dirty="0" smtClean="0"/>
                  <a:t>観測時間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obs</m:t>
                        </m:r>
                      </m:sub>
                    </m:sSub>
                    <m:r>
                      <a:rPr kumimoji="1" lang="en-US" altLang="ja-JP" sz="2700" b="0" i="1" smtClean="0">
                        <a:latin typeface="Cambria Math" panose="02040503050406030204" pitchFamily="18" charset="0"/>
                      </a:rPr>
                      <m:t>≃</m:t>
                    </m:r>
                    <m:f>
                      <m:fPr>
                        <m:ctrl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kumimoji="1" lang="en-US" altLang="ja-JP" sz="2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7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kumimoji="1" lang="en-US" altLang="ja-JP" sz="2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ja-JP" altLang="en-US" sz="2700" dirty="0" smtClean="0"/>
                  <a:t>が後になると、</a:t>
                </a:r>
                <a:endParaRPr kumimoji="1" lang="en-US" altLang="ja-JP" sz="2700" dirty="0" smtClean="0"/>
              </a:p>
              <a:p>
                <a:r>
                  <a:rPr kumimoji="1" lang="ja-JP" altLang="en-US" sz="2700" dirty="0" smtClean="0"/>
                  <a:t>ローレンツ因子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7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1" lang="ja-JP" altLang="en-US" sz="2700" dirty="0" smtClean="0"/>
                  <a:t>が小さくなり、最高エネルギーも</a:t>
                </a:r>
                <a:endParaRPr kumimoji="1" lang="en-US" altLang="ja-JP" sz="2700" dirty="0" smtClean="0"/>
              </a:p>
              <a:p>
                <a:r>
                  <a:rPr kumimoji="1" lang="ja-JP" altLang="en-US" sz="2700" dirty="0"/>
                  <a:t>下</a:t>
                </a:r>
                <a:r>
                  <a:rPr kumimoji="1" lang="ja-JP" altLang="en-US" sz="2700" dirty="0" smtClean="0"/>
                  <a:t>がるはず</a:t>
                </a:r>
                <a:r>
                  <a:rPr kumimoji="1" lang="ja-JP" altLang="en-US" sz="2700" dirty="0"/>
                  <a:t>。</a:t>
                </a:r>
                <a:endParaRPr kumimoji="1" lang="ja-JP" altLang="en-US" sz="27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7053943"/>
                <a:ext cx="7236276" cy="1531638"/>
              </a:xfrm>
              <a:prstGeom prst="rect">
                <a:avLst/>
              </a:prstGeom>
              <a:blipFill rotWithShape="0">
                <a:blip r:embed="rId5"/>
                <a:stretch>
                  <a:fillRect l="-1601" r="-337" b="-99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9586904" y="1445177"/>
            <a:ext cx="832311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/>
              <a:t>GRB</a:t>
            </a:r>
            <a:r>
              <a:rPr kumimoji="1" lang="ja-JP" altLang="en-US" sz="2700" dirty="0"/>
              <a:t> </a:t>
            </a:r>
            <a:r>
              <a:rPr kumimoji="1" lang="en-US" altLang="ja-JP" sz="2700" dirty="0" smtClean="0"/>
              <a:t>130427</a:t>
            </a:r>
            <a:r>
              <a:rPr kumimoji="1" lang="ja-JP" altLang="en-US" sz="2700" dirty="0" smtClean="0"/>
              <a:t>の場合。</a:t>
            </a:r>
            <a:endParaRPr kumimoji="1" lang="en-US" altLang="ja-JP" sz="2700" dirty="0" smtClean="0"/>
          </a:p>
          <a:p>
            <a:r>
              <a:rPr kumimoji="1" lang="ja-JP" altLang="en-US" sz="2700" dirty="0" smtClean="0"/>
              <a:t>比較的遅い時間帯にも数十</a:t>
            </a:r>
            <a:r>
              <a:rPr kumimoji="1" lang="en-US" altLang="ja-JP" sz="2700" dirty="0" smtClean="0"/>
              <a:t>GeV</a:t>
            </a:r>
            <a:r>
              <a:rPr kumimoji="1" lang="ja-JP" altLang="en-US" sz="2700" dirty="0" smtClean="0"/>
              <a:t>の光子が到達している。</a:t>
            </a:r>
            <a:endParaRPr kumimoji="1" lang="en-US" altLang="ja-JP" sz="2700" dirty="0" smtClean="0"/>
          </a:p>
          <a:p>
            <a:r>
              <a:rPr kumimoji="1" lang="ja-JP" altLang="en-US" sz="2700" dirty="0" smtClean="0"/>
              <a:t>シンクロトロンでは無理？</a:t>
            </a:r>
          </a:p>
        </p:txBody>
      </p:sp>
    </p:spTree>
    <p:extLst>
      <p:ext uri="{BB962C8B-B14F-4D97-AF65-F5344CB8AC3E}">
        <p14:creationId xmlns:p14="http://schemas.microsoft.com/office/powerpoint/2010/main" val="12788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Inverse Compton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idx="1"/>
              </p:nvPr>
            </p:nvSpPr>
            <p:spPr>
              <a:xfrm>
                <a:off x="2826275" y="1316134"/>
                <a:ext cx="12847205" cy="7392641"/>
              </a:xfrm>
            </p:spPr>
            <p:txBody>
              <a:bodyPr/>
              <a:lstStyle/>
              <a:p>
                <a:r>
                  <a:rPr lang="en-US" altLang="ja-JP" dirty="0" smtClean="0"/>
                  <a:t>Only from</a:t>
                </a:r>
                <a:r>
                  <a:rPr kumimoji="1" lang="en-US" altLang="ja-JP" dirty="0" smtClean="0"/>
                  <a:t> the synchrotron component, IC(SSC) emission is automatically determined.</a:t>
                </a:r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kumimoji="1" lang="en-US" altLang="ja-JP" dirty="0" smtClean="0"/>
              </a:p>
              <a:p>
                <a:r>
                  <a:rPr lang="en-US" altLang="ja-JP" dirty="0" smtClean="0"/>
                  <a:t>SSC: No additional information??</a:t>
                </a:r>
              </a:p>
              <a:p>
                <a:r>
                  <a:rPr kumimoji="1" lang="en-US" altLang="ja-JP" dirty="0" smtClean="0"/>
                  <a:t>All the 4 observables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)</a:t>
                </a:r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are not always determined.</a:t>
                </a:r>
              </a:p>
              <a:p>
                <a:r>
                  <a:rPr lang="en-US" altLang="ja-JP" dirty="0" smtClean="0"/>
                  <a:t>SSC component is helpful to determine the parameters.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6275" y="1316134"/>
                <a:ext cx="12847205" cy="7392641"/>
              </a:xfrm>
              <a:blipFill rotWithShape="0">
                <a:blip r:embed="rId2"/>
                <a:stretch>
                  <a:fillRect l="-1471" t="-2061" r="-2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6660107" y="2820807"/>
            <a:ext cx="4702956" cy="3141351"/>
            <a:chOff x="3004839" y="2024844"/>
            <a:chExt cx="3135788" cy="2094557"/>
          </a:xfrm>
        </p:grpSpPr>
        <p:pic>
          <p:nvPicPr>
            <p:cNvPr id="6" name="図 5">
              <a:extLst>
                <a:ext uri="{FF2B5EF4-FFF2-40B4-BE49-F238E27FC236}">
                  <a16:creationId xmlns="" xmlns:a16="http://schemas.microsoft.com/office/drawing/2014/main" id="{7769BEF1-3DFE-46F2-9FCA-F6820EBA0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028" t="18265" r="1"/>
            <a:stretch/>
          </p:blipFill>
          <p:spPr>
            <a:xfrm>
              <a:off x="3075577" y="2024844"/>
              <a:ext cx="3065050" cy="2094557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 bwMode="auto">
            <a:xfrm>
              <a:off x="3004839" y="2524840"/>
              <a:ext cx="385957" cy="13553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137139" tIns="68569" rIns="137139" bIns="68569" numCol="1" rtlCol="0" anchor="t" anchorCtr="0" compatLnSpc="1">
              <a:prstTxWarp prst="textNoShape">
                <a:avLst/>
              </a:prstTxWarp>
            </a:bodyPr>
            <a:lstStyle/>
            <a:p>
              <a:pPr defTabSz="1371417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7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9" name="フリーフォーム 8"/>
          <p:cNvSpPr/>
          <p:nvPr/>
        </p:nvSpPr>
        <p:spPr bwMode="auto">
          <a:xfrm>
            <a:off x="10583958" y="3260401"/>
            <a:ext cx="2502784" cy="1493745"/>
          </a:xfrm>
          <a:custGeom>
            <a:avLst/>
            <a:gdLst>
              <a:gd name="connsiteX0" fmla="*/ 0 w 1668780"/>
              <a:gd name="connsiteY0" fmla="*/ 957884 h 995984"/>
              <a:gd name="connsiteX1" fmla="*/ 304800 w 1668780"/>
              <a:gd name="connsiteY1" fmla="*/ 378764 h 995984"/>
              <a:gd name="connsiteX2" fmla="*/ 601980 w 1668780"/>
              <a:gd name="connsiteY2" fmla="*/ 43484 h 995984"/>
              <a:gd name="connsiteX3" fmla="*/ 906780 w 1668780"/>
              <a:gd name="connsiteY3" fmla="*/ 20624 h 995984"/>
              <a:gd name="connsiteX4" fmla="*/ 1196340 w 1668780"/>
              <a:gd name="connsiteY4" fmla="*/ 195884 h 995984"/>
              <a:gd name="connsiteX5" fmla="*/ 1493520 w 1668780"/>
              <a:gd name="connsiteY5" fmla="*/ 500684 h 995984"/>
              <a:gd name="connsiteX6" fmla="*/ 1638300 w 1668780"/>
              <a:gd name="connsiteY6" fmla="*/ 797864 h 995984"/>
              <a:gd name="connsiteX7" fmla="*/ 1668780 w 1668780"/>
              <a:gd name="connsiteY7" fmla="*/ 995984 h 99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780" h="995984">
                <a:moveTo>
                  <a:pt x="0" y="957884"/>
                </a:moveTo>
                <a:cubicBezTo>
                  <a:pt x="102235" y="744524"/>
                  <a:pt x="204470" y="531164"/>
                  <a:pt x="304800" y="378764"/>
                </a:cubicBezTo>
                <a:cubicBezTo>
                  <a:pt x="405130" y="226364"/>
                  <a:pt x="501650" y="103174"/>
                  <a:pt x="601980" y="43484"/>
                </a:cubicBezTo>
                <a:cubicBezTo>
                  <a:pt x="702310" y="-16206"/>
                  <a:pt x="807720" y="-4776"/>
                  <a:pt x="906780" y="20624"/>
                </a:cubicBezTo>
                <a:cubicBezTo>
                  <a:pt x="1005840" y="46024"/>
                  <a:pt x="1098550" y="115874"/>
                  <a:pt x="1196340" y="195884"/>
                </a:cubicBezTo>
                <a:cubicBezTo>
                  <a:pt x="1294130" y="275894"/>
                  <a:pt x="1419860" y="400354"/>
                  <a:pt x="1493520" y="500684"/>
                </a:cubicBezTo>
                <a:cubicBezTo>
                  <a:pt x="1567180" y="601014"/>
                  <a:pt x="1609090" y="715314"/>
                  <a:pt x="1638300" y="797864"/>
                </a:cubicBezTo>
                <a:cubicBezTo>
                  <a:pt x="1667510" y="880414"/>
                  <a:pt x="1668145" y="938199"/>
                  <a:pt x="1668780" y="99598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39" tIns="68569" rIns="137139" bIns="68569" numCol="1" rtlCol="0" anchor="t" anchorCtr="0" compatLnSpc="1">
            <a:prstTxWarp prst="textNoShape">
              <a:avLst/>
            </a:prstTxWarp>
          </a:bodyPr>
          <a:lstStyle/>
          <a:p>
            <a:pPr defTabSz="1371417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7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96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GRB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190114C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80" y="2394857"/>
            <a:ext cx="10143277" cy="567980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60780" y="1811292"/>
            <a:ext cx="68499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dirty="0" smtClean="0"/>
              <a:t>地上大気チェレンコフ望遠鏡による初の検出。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3900" y="8404315"/>
            <a:ext cx="1009924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 smtClean="0"/>
              <a:t>MAGIC</a:t>
            </a:r>
            <a:r>
              <a:rPr kumimoji="1" lang="ja-JP" altLang="en-US" sz="2700" dirty="0" smtClean="0"/>
              <a:t>：直径</a:t>
            </a:r>
            <a:r>
              <a:rPr kumimoji="1" lang="en-US" altLang="ja-JP" sz="2700" dirty="0" smtClean="0"/>
              <a:t>17m2</a:t>
            </a:r>
            <a:r>
              <a:rPr kumimoji="1" lang="ja-JP" altLang="en-US" sz="2700" dirty="0" smtClean="0"/>
              <a:t>台のステレオ観測。</a:t>
            </a:r>
            <a:r>
              <a:rPr kumimoji="1" lang="ja-JP" altLang="en-US" sz="2700" dirty="0"/>
              <a:t>～</a:t>
            </a:r>
            <a:r>
              <a:rPr kumimoji="1" lang="en-US" altLang="ja-JP" sz="2700" dirty="0" smtClean="0"/>
              <a:t>7</a:t>
            </a:r>
            <a:r>
              <a:rPr kumimoji="1" lang="ja-JP" altLang="en-US" sz="2700" dirty="0" smtClean="0"/>
              <a:t>度</a:t>
            </a:r>
            <a:r>
              <a:rPr kumimoji="1" lang="en-US" altLang="ja-JP" sz="2700" dirty="0" smtClean="0"/>
              <a:t>/</a:t>
            </a:r>
            <a:r>
              <a:rPr kumimoji="1" lang="ja-JP" altLang="en-US" sz="2700" dirty="0" smtClean="0"/>
              <a:t>秒で旋回可能。</a:t>
            </a:r>
            <a:endParaRPr kumimoji="1" lang="en-US" altLang="ja-JP" sz="2700" dirty="0" smtClean="0"/>
          </a:p>
          <a:p>
            <a:r>
              <a:rPr kumimoji="1" lang="ja-JP" altLang="en-US" sz="2700" dirty="0" smtClean="0"/>
              <a:t>低いエネルギー閾値（＞</a:t>
            </a:r>
            <a:r>
              <a:rPr kumimoji="1" lang="en-US" altLang="ja-JP" sz="2700" dirty="0" smtClean="0"/>
              <a:t>50GeV</a:t>
            </a:r>
            <a:r>
              <a:rPr kumimoji="1" lang="ja-JP" altLang="en-US" sz="2700" dirty="0" smtClean="0"/>
              <a:t>）。</a:t>
            </a:r>
            <a:endParaRPr kumimoji="1" lang="en-US" altLang="ja-JP" sz="2700" dirty="0" smtClean="0"/>
          </a:p>
          <a:p>
            <a:r>
              <a:rPr kumimoji="1" lang="ja-JP" altLang="en-US" sz="2700" dirty="0" smtClean="0"/>
              <a:t>発生約</a:t>
            </a:r>
            <a:r>
              <a:rPr kumimoji="1" lang="en-US" altLang="ja-JP" sz="2700" dirty="0" smtClean="0"/>
              <a:t>60</a:t>
            </a:r>
            <a:r>
              <a:rPr kumimoji="1" lang="ja-JP" altLang="en-US" sz="2700" dirty="0" smtClean="0"/>
              <a:t>秒後から観測開始に成功。計</a:t>
            </a:r>
            <a:r>
              <a:rPr kumimoji="1" lang="en-US" altLang="ja-JP" sz="2700" dirty="0" smtClean="0"/>
              <a:t>1000</a:t>
            </a:r>
            <a:r>
              <a:rPr kumimoji="1" lang="ja-JP" altLang="en-US" sz="2700" dirty="0" smtClean="0"/>
              <a:t>発ほどの光子を検出。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1565093" y="433083"/>
                <a:ext cx="6232475" cy="835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7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2700" b="0" i="1" smtClean="0">
                        <a:latin typeface="Cambria Math" panose="02040503050406030204" pitchFamily="18" charset="0"/>
                      </a:rPr>
                      <m:t>=0.42</m:t>
                    </m:r>
                  </m:oMath>
                </a14:m>
                <a:r>
                  <a:rPr kumimoji="1" lang="en-US" altLang="ja-JP" sz="2700" b="0" i="1" dirty="0" smtClean="0"/>
                  <a:t> </a:t>
                </a:r>
                <a:r>
                  <a:rPr kumimoji="1" lang="ja-JP" altLang="en-US" sz="2700" b="0" dirty="0" smtClean="0"/>
                  <a:t>で比較的近傍。</a:t>
                </a:r>
                <a:endParaRPr kumimoji="1" lang="en-US" altLang="ja-JP" sz="2700" b="0" dirty="0" smtClean="0"/>
              </a:p>
              <a:p>
                <a:r>
                  <a:rPr kumimoji="1" lang="ja-JP" altLang="en-US" sz="2700" dirty="0" smtClean="0"/>
                  <a:t>即時放射エネルギー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iso</m:t>
                        </m:r>
                      </m:sub>
                    </m:sSub>
                    <m:r>
                      <a:rPr kumimoji="1" lang="en-US" altLang="ja-JP" sz="2700" b="0" i="1" smtClean="0">
                        <a:latin typeface="Cambria Math" panose="02040503050406030204" pitchFamily="18" charset="0"/>
                      </a:rPr>
                      <m:t>≃2.5×</m:t>
                    </m:r>
                    <m:sSup>
                      <m:sSupPr>
                        <m:ctrl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2700" b="0" i="0" smtClean="0">
                        <a:latin typeface="Cambria Math" panose="02040503050406030204" pitchFamily="18" charset="0"/>
                      </a:rPr>
                      <m:t>erg</m:t>
                    </m:r>
                  </m:oMath>
                </a14:m>
                <a:endParaRPr kumimoji="1" lang="en-US" altLang="ja-JP" sz="2700" b="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5093" y="433083"/>
                <a:ext cx="6232475" cy="835742"/>
              </a:xfrm>
              <a:prstGeom prst="rect">
                <a:avLst/>
              </a:prstGeom>
              <a:blipFill rotWithShape="0">
                <a:blip r:embed="rId3"/>
                <a:stretch>
                  <a:fillRect l="-3324" t="-13139" b="-226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5031" y="1811292"/>
            <a:ext cx="5984572" cy="762807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790300" y="9487995"/>
            <a:ext cx="596509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 smtClean="0"/>
              <a:t>Fermi</a:t>
            </a:r>
            <a:r>
              <a:rPr kumimoji="1" lang="ja-JP" altLang="en-US" sz="2700" dirty="0" smtClean="0"/>
              <a:t>などによる即時放射の光度曲線。</a:t>
            </a:r>
          </a:p>
        </p:txBody>
      </p:sp>
    </p:spTree>
    <p:extLst>
      <p:ext uri="{BB962C8B-B14F-4D97-AF65-F5344CB8AC3E}">
        <p14:creationId xmlns:p14="http://schemas.microsoft.com/office/powerpoint/2010/main" val="21199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多波長光度曲線とスペクトルの進化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8804"/>
            <a:ext cx="18288000" cy="692323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614057" y="8904824"/>
            <a:ext cx="37273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dirty="0" smtClean="0"/>
              <a:t>残光放射と解釈できる。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275374" y="9158740"/>
            <a:ext cx="43268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 smtClean="0"/>
              <a:t>EBL</a:t>
            </a:r>
            <a:r>
              <a:rPr kumimoji="1" lang="ja-JP" altLang="en-US" sz="2700" dirty="0" smtClean="0"/>
              <a:t>による吸収は補正済み。</a:t>
            </a:r>
          </a:p>
        </p:txBody>
      </p:sp>
    </p:spTree>
    <p:extLst>
      <p:ext uri="{BB962C8B-B14F-4D97-AF65-F5344CB8AC3E}">
        <p14:creationId xmlns:p14="http://schemas.microsoft.com/office/powerpoint/2010/main" val="42408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シンクロトロン放射ではない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7386"/>
            <a:ext cx="9335818" cy="488516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802742" y="8563429"/>
            <a:ext cx="4414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 smtClean="0"/>
              <a:t>MAGIC</a:t>
            </a:r>
            <a:r>
              <a:rPr kumimoji="1" lang="ja-JP" altLang="en-US" sz="2700" dirty="0" smtClean="0"/>
              <a:t> </a:t>
            </a:r>
            <a:r>
              <a:rPr kumimoji="1" lang="en-US" altLang="ja-JP" sz="2700" dirty="0" smtClean="0"/>
              <a:t>“Discovery paper”</a:t>
            </a:r>
          </a:p>
          <a:p>
            <a:r>
              <a:rPr kumimoji="1" lang="ja-JP" altLang="en-US" sz="2700" dirty="0"/>
              <a:t> </a:t>
            </a:r>
            <a:r>
              <a:rPr kumimoji="1" lang="ja-JP" altLang="en-US" sz="2700" dirty="0" smtClean="0"/>
              <a:t> </a:t>
            </a:r>
            <a:r>
              <a:rPr kumimoji="1" lang="en-US" altLang="ja-JP" sz="2700" smtClean="0"/>
              <a:t>Nature 575, 455 (2019)</a:t>
            </a:r>
            <a:endParaRPr kumimoji="1" lang="ja-JP" altLang="en-US" sz="27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457" y="2772229"/>
            <a:ext cx="68194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dirty="0" smtClean="0"/>
              <a:t>赤線がシンクロトロンで出せる最高エネルギー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050" y="1811991"/>
            <a:ext cx="8282834" cy="700535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335818" y="1277257"/>
            <a:ext cx="73372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dirty="0" smtClean="0"/>
              <a:t>シンクロトロン＋</a:t>
            </a:r>
            <a:r>
              <a:rPr kumimoji="1" lang="en-US" altLang="ja-JP" sz="2700" dirty="0" smtClean="0"/>
              <a:t>SSC</a:t>
            </a:r>
            <a:r>
              <a:rPr kumimoji="1" lang="ja-JP" altLang="en-US" sz="2700" dirty="0" smtClean="0"/>
              <a:t>によるスペクトルの</a:t>
            </a:r>
            <a:r>
              <a:rPr kumimoji="1" lang="en-US" altLang="ja-JP" sz="2700" dirty="0" smtClean="0"/>
              <a:t>Modeling</a:t>
            </a:r>
            <a:endParaRPr kumimoji="1" lang="ja-JP" altLang="en-US" sz="27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0392229" y="8817344"/>
                <a:ext cx="7191777" cy="932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700" dirty="0" smtClean="0"/>
                  <a:t>ISM</a:t>
                </a:r>
                <a:r>
                  <a:rPr kumimoji="1" lang="ja-JP" altLang="en-US" sz="2700" dirty="0" smtClean="0"/>
                  <a:t>モデル</a:t>
                </a:r>
                <a:r>
                  <a:rPr kumimoji="1" lang="en-US" altLang="ja-JP" sz="27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700" b="0" i="1" smtClean="0">
                        <a:latin typeface="Cambria Math" panose="02040503050406030204" pitchFamily="18" charset="0"/>
                      </a:rPr>
                      <m:t>=8×</m:t>
                    </m:r>
                    <m:sSup>
                      <m:sSupPr>
                        <m:ctrl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2700" b="0" i="0" smtClean="0">
                        <a:latin typeface="Cambria Math" panose="02040503050406030204" pitchFamily="18" charset="0"/>
                      </a:rPr>
                      <m:t>erg</m:t>
                    </m:r>
                    <m:r>
                      <a:rPr kumimoji="1" lang="en-US" altLang="ja-JP" sz="27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ja-JP" altLang="en-US" sz="27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  <m:r>
                      <a:rPr kumimoji="1" lang="en-US" altLang="ja-JP" sz="2700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m:rPr>
                        <m:sty m:val="p"/>
                      </m:rPr>
                      <a:rPr kumimoji="1" lang="en-US" altLang="ja-JP" sz="2700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kumimoji="1" lang="en-US" altLang="ja-JP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7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kumimoji="1" lang="en-US" altLang="ja-JP" sz="2700" b="0" i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kumimoji="1" lang="en-US" altLang="ja-JP" sz="27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kumimoji="1" lang="en-US" altLang="ja-JP" sz="27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=0.07, </m:t>
                      </m:r>
                      <m:sSub>
                        <m:sSubPr>
                          <m:ctrl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=8×</m:t>
                      </m:r>
                      <m:sSup>
                        <m:sSupPr>
                          <m:ctrl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=2.6</m:t>
                      </m:r>
                    </m:oMath>
                  </m:oMathPara>
                </a14:m>
                <a:endParaRPr kumimoji="1" lang="ja-JP" altLang="en-US" sz="270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229" y="8817344"/>
                <a:ext cx="7191777" cy="932819"/>
              </a:xfrm>
              <a:prstGeom prst="rect">
                <a:avLst/>
              </a:prstGeom>
              <a:blipFill rotWithShape="0">
                <a:blip r:embed="rId4"/>
                <a:stretch>
                  <a:fillRect l="-1610" t="-65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7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光度曲線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59" y="1885392"/>
            <a:ext cx="12909197" cy="79698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3827512" y="484104"/>
                <a:ext cx="3774688" cy="3836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700" dirty="0" smtClean="0"/>
                  <a:t>実線：</a:t>
                </a:r>
                <a:r>
                  <a:rPr kumimoji="1" lang="en-US" altLang="ja-JP" sz="2700" dirty="0" smtClean="0"/>
                  <a:t>ISM</a:t>
                </a:r>
                <a:r>
                  <a:rPr kumimoji="1" lang="ja-JP" altLang="en-US" sz="2700" dirty="0" smtClean="0"/>
                  <a:t>モデル</a:t>
                </a:r>
                <a:endParaRPr kumimoji="1" lang="en-US" altLang="ja-JP" sz="2700" dirty="0" smtClean="0"/>
              </a:p>
              <a:p>
                <a:r>
                  <a:rPr kumimoji="1" lang="ja-JP" altLang="en-US" sz="2700" dirty="0" smtClean="0"/>
                  <a:t>点線：</a:t>
                </a:r>
                <a:r>
                  <a:rPr kumimoji="1" lang="en-US" altLang="ja-JP" sz="2700" dirty="0" smtClean="0"/>
                  <a:t>Wind</a:t>
                </a:r>
                <a:r>
                  <a:rPr kumimoji="1" lang="ja-JP" altLang="en-US" sz="2700" dirty="0" smtClean="0"/>
                  <a:t>モデル</a:t>
                </a:r>
                <a:endParaRPr kumimoji="1" lang="en-US" altLang="ja-JP" sz="2700" dirty="0" smtClean="0"/>
              </a:p>
              <a:p>
                <a:endParaRPr kumimoji="1" lang="en-US" altLang="ja-JP" sz="2700" dirty="0"/>
              </a:p>
              <a:p>
                <a:r>
                  <a:rPr kumimoji="1" lang="en-US" altLang="ja-JP" sz="2700" dirty="0" smtClean="0"/>
                  <a:t>Wind</a:t>
                </a:r>
                <a:r>
                  <a:rPr kumimoji="1" lang="ja-JP" altLang="en-US" sz="2700" dirty="0" smtClean="0"/>
                  <a:t>モデルのパラメータ</a:t>
                </a:r>
                <a:endParaRPr kumimoji="1" lang="en-US" altLang="ja-JP" sz="27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7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53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ja-JP" sz="2700">
                          <a:latin typeface="Cambria Math" panose="02040503050406030204" pitchFamily="18" charset="0"/>
                        </a:rPr>
                        <m:t>erg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kumimoji="1" lang="en-US" altLang="ja-JP" sz="27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kumimoji="1" lang="en-US" altLang="ja-JP" sz="27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kumimoji="1" lang="en-US" altLang="ja-JP" sz="27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=2.4</m:t>
                      </m:r>
                    </m:oMath>
                  </m:oMathPara>
                </a14:m>
                <a:endParaRPr kumimoji="1" lang="ja-JP" altLang="en-US" sz="2700" dirty="0"/>
              </a:p>
              <a:p>
                <a:endParaRPr kumimoji="1" lang="ja-JP" altLang="en-US" sz="27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512" y="484104"/>
                <a:ext cx="3774688" cy="3836563"/>
              </a:xfrm>
              <a:prstGeom prst="rect">
                <a:avLst/>
              </a:prstGeom>
              <a:blipFill rotWithShape="0">
                <a:blip r:embed="rId3"/>
                <a:stretch>
                  <a:fillRect l="-3065" t="-1270" r="-14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13062856" y="4320667"/>
            <a:ext cx="5156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 smtClean="0"/>
              <a:t>ISM</a:t>
            </a:r>
            <a:r>
              <a:rPr kumimoji="1" lang="ja-JP" altLang="en-US" sz="2700" dirty="0" smtClean="0"/>
              <a:t>：可視は合わない。</a:t>
            </a:r>
            <a:endParaRPr kumimoji="1" lang="en-US" altLang="ja-JP" sz="2700" dirty="0" smtClean="0"/>
          </a:p>
          <a:p>
            <a:r>
              <a:rPr kumimoji="1" lang="en-US" altLang="ja-JP" sz="2700" dirty="0" smtClean="0"/>
              <a:t>Wind</a:t>
            </a:r>
            <a:r>
              <a:rPr kumimoji="1" lang="ja-JP" altLang="en-US" sz="2700" dirty="0" smtClean="0"/>
              <a:t>：</a:t>
            </a:r>
            <a:r>
              <a:rPr kumimoji="1" lang="en-US" altLang="ja-JP" sz="2700" dirty="0" smtClean="0"/>
              <a:t>TeV</a:t>
            </a:r>
            <a:r>
              <a:rPr kumimoji="1" lang="ja-JP" altLang="en-US" sz="2700" dirty="0" smtClean="0"/>
              <a:t>が合わない。</a:t>
            </a:r>
            <a:endParaRPr kumimoji="1" lang="en-US" altLang="ja-JP" sz="2700" dirty="0" smtClean="0"/>
          </a:p>
          <a:p>
            <a:endParaRPr kumimoji="1" lang="en-US" altLang="ja-JP" sz="2700" dirty="0"/>
          </a:p>
          <a:p>
            <a:r>
              <a:rPr kumimoji="1" lang="ja-JP" altLang="en-US" sz="2700" dirty="0" smtClean="0"/>
              <a:t>後期は電波も合わせるのは</a:t>
            </a:r>
            <a:endParaRPr kumimoji="1" lang="en-US" altLang="ja-JP" sz="2700" dirty="0" smtClean="0"/>
          </a:p>
          <a:p>
            <a:r>
              <a:rPr kumimoji="1" lang="ja-JP" altLang="en-US" sz="2700" dirty="0" smtClean="0"/>
              <a:t>難しい。</a:t>
            </a:r>
            <a:endParaRPr kumimoji="1" lang="en-US" altLang="ja-JP" sz="2700" dirty="0" smtClean="0"/>
          </a:p>
          <a:p>
            <a:r>
              <a:rPr kumimoji="1" lang="ja-JP" altLang="en-US" sz="2700" dirty="0" smtClean="0"/>
              <a:t>（</a:t>
            </a:r>
            <a:r>
              <a:rPr kumimoji="1" lang="en-US" altLang="ja-JP" sz="2800" dirty="0" err="1" smtClean="0"/>
              <a:t>Kangas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/>
              <a:t>&amp; </a:t>
            </a:r>
            <a:r>
              <a:rPr kumimoji="1" lang="en-US" altLang="ja-JP" sz="2800" dirty="0" err="1" smtClean="0"/>
              <a:t>Fruchter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2019</a:t>
            </a:r>
            <a:r>
              <a:rPr kumimoji="1" lang="ja-JP" altLang="en-US" sz="2700" dirty="0" smtClean="0"/>
              <a:t>）</a:t>
            </a:r>
            <a:endParaRPr kumimoji="1" lang="en-US" altLang="ja-JP" sz="2700" dirty="0" smtClean="0"/>
          </a:p>
          <a:p>
            <a:endParaRPr kumimoji="1" lang="en-US" altLang="ja-JP" sz="2700" dirty="0"/>
          </a:p>
          <a:p>
            <a:r>
              <a:rPr kumimoji="1" lang="en-US" altLang="ja-JP" sz="2700" dirty="0" smtClean="0"/>
              <a:t>GeV</a:t>
            </a:r>
            <a:r>
              <a:rPr kumimoji="1" lang="ja-JP" altLang="en-US" sz="2700" dirty="0" smtClean="0"/>
              <a:t>も</a:t>
            </a:r>
            <a:r>
              <a:rPr kumimoji="1" lang="en-US" altLang="ja-JP" sz="2700" dirty="0" smtClean="0"/>
              <a:t>t=10</a:t>
            </a:r>
            <a:r>
              <a:rPr kumimoji="1" lang="en-US" altLang="ja-JP" sz="2700" baseline="30000" dirty="0" smtClean="0"/>
              <a:t>4</a:t>
            </a:r>
            <a:r>
              <a:rPr kumimoji="1" lang="en-US" altLang="ja-JP" sz="2700" dirty="0" smtClean="0"/>
              <a:t>s</a:t>
            </a:r>
            <a:r>
              <a:rPr kumimoji="1" lang="ja-JP" altLang="en-US" sz="2700" dirty="0" smtClean="0"/>
              <a:t>の</a:t>
            </a:r>
            <a:r>
              <a:rPr kumimoji="1" lang="en-US" altLang="ja-JP" sz="2700" dirty="0" smtClean="0"/>
              <a:t>Flux</a:t>
            </a:r>
            <a:r>
              <a:rPr kumimoji="1" lang="ja-JP" altLang="en-US" sz="2700" dirty="0" smtClean="0"/>
              <a:t>は、</a:t>
            </a:r>
            <a:endParaRPr kumimoji="1" lang="en-US" altLang="ja-JP" sz="2700" dirty="0" smtClean="0"/>
          </a:p>
          <a:p>
            <a:r>
              <a:rPr kumimoji="1" lang="ja-JP" altLang="en-US" sz="2700" dirty="0" smtClean="0"/>
              <a:t>逆コンプトン放射と考えられる。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xmlns="" id="{C4BBD242-6F61-4CF5-8EEA-52E5FB742E5B}"/>
                  </a:ext>
                </a:extLst>
              </p:cNvPr>
              <p:cNvSpPr txBox="1"/>
              <p:nvPr/>
            </p:nvSpPr>
            <p:spPr>
              <a:xfrm>
                <a:off x="11507845" y="9536523"/>
                <a:ext cx="6311921" cy="637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⊙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kumimoji="1" lang="en-US" altLang="ja-JP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b="0" i="0" smtClean="0">
                                          <a:latin typeface="Cambria Math" panose="02040503050406030204" pitchFamily="18" charset="0"/>
                                        </a:rPr>
                                        <m:t>wind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altLang="ja-JP" b="0" i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km</m:t>
                                  </m:r>
                                  <m: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b="0" i="0" smtClean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e>
                                    <m:sup>
                                      <m:r>
                                        <a:rPr lang="en-US" altLang="ja-JP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BBD242-6F61-4CF5-8EEA-52E5FB742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845" y="9536523"/>
                <a:ext cx="6311921" cy="6374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Fermi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Paper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15" y="1918558"/>
            <a:ext cx="7968220" cy="724394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954" y="2078180"/>
            <a:ext cx="10146046" cy="69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800" y="2120539"/>
            <a:ext cx="5181888" cy="676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00" y="2120539"/>
            <a:ext cx="4888005" cy="676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ガンマ線バースト</a:t>
            </a:r>
            <a:endParaRPr kumimoji="1" lang="ja-JP" altLang="en-US" dirty="0"/>
          </a:p>
        </p:txBody>
      </p:sp>
      <p:pic>
        <p:nvPicPr>
          <p:cNvPr id="3" name="Picture 2" descr="sci_american_gehrels_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8" y="1998648"/>
            <a:ext cx="8555879" cy="660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05642" y="9240888"/>
            <a:ext cx="9987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dirty="0" smtClean="0"/>
              <a:t>即時放射（数十秒）：等方換算で</a:t>
            </a:r>
            <a:r>
              <a:rPr kumimoji="1" lang="en-US" altLang="ja-JP" sz="2700" dirty="0" smtClean="0"/>
              <a:t>10</a:t>
            </a:r>
            <a:r>
              <a:rPr kumimoji="1" lang="en-US" altLang="ja-JP" sz="2700" baseline="30000" dirty="0" smtClean="0"/>
              <a:t>51</a:t>
            </a:r>
            <a:r>
              <a:rPr kumimoji="1" lang="en-US" altLang="ja-JP" sz="2700" dirty="0" smtClean="0"/>
              <a:t>-10</a:t>
            </a:r>
            <a:r>
              <a:rPr kumimoji="1" lang="en-US" altLang="ja-JP" sz="2700" baseline="30000" dirty="0" smtClean="0"/>
              <a:t>54</a:t>
            </a:r>
            <a:r>
              <a:rPr kumimoji="1" lang="en-US" altLang="ja-JP" sz="2700" dirty="0" smtClean="0"/>
              <a:t>erg</a:t>
            </a:r>
            <a:r>
              <a:rPr kumimoji="1" lang="ja-JP" altLang="en-US" sz="2700" dirty="0" err="1" smtClean="0"/>
              <a:t>、</a:t>
            </a:r>
            <a:r>
              <a:rPr kumimoji="1" lang="ja-JP" altLang="en-US" sz="2700" dirty="0" smtClean="0"/>
              <a:t>主に</a:t>
            </a:r>
            <a:r>
              <a:rPr kumimoji="1" lang="en-US" altLang="ja-JP" sz="2700" dirty="0" smtClean="0"/>
              <a:t>10keV-MeV</a:t>
            </a:r>
          </a:p>
          <a:p>
            <a:r>
              <a:rPr kumimoji="1" lang="ja-JP" altLang="en-US" sz="2700" dirty="0" smtClean="0"/>
              <a:t>明るいものからは</a:t>
            </a:r>
            <a:r>
              <a:rPr kumimoji="1" lang="en-US" altLang="ja-JP" sz="2700" dirty="0" smtClean="0"/>
              <a:t>GeV</a:t>
            </a:r>
            <a:r>
              <a:rPr kumimoji="1" lang="ja-JP" altLang="en-US" sz="2700" dirty="0" smtClean="0"/>
              <a:t>の放射も検出されている。</a:t>
            </a: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4821382" y="6212114"/>
            <a:ext cx="897247" cy="30287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>
            <a:off x="8389257" y="1631367"/>
            <a:ext cx="1945650" cy="3670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9773815" y="1123536"/>
            <a:ext cx="4134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dirty="0" smtClean="0"/>
              <a:t>残光：主に電波、可視、</a:t>
            </a:r>
            <a:r>
              <a:rPr kumimoji="1" lang="en-US" altLang="ja-JP" sz="2700" dirty="0" smtClean="0"/>
              <a:t>X</a:t>
            </a:r>
            <a:r>
              <a:rPr kumimoji="1" lang="ja-JP" altLang="en-US" sz="2700" dirty="0" smtClean="0"/>
              <a:t>線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698514" y="2757714"/>
            <a:ext cx="7633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 smtClean="0"/>
              <a:t>X</a:t>
            </a:r>
            <a:r>
              <a:rPr kumimoji="1" lang="ja-JP" altLang="en-US" sz="2700" dirty="0" smtClean="0"/>
              <a:t>線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343086" y="2844800"/>
            <a:ext cx="8771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dirty="0" smtClean="0"/>
              <a:t>可視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022287" y="8970965"/>
            <a:ext cx="25074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 err="1"/>
              <a:t>Racusin</a:t>
            </a:r>
            <a:r>
              <a:rPr lang="en-US" altLang="ja-JP" sz="2000" dirty="0"/>
              <a:t> et al. 2009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503480" y="8970965"/>
            <a:ext cx="36792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 err="1"/>
              <a:t>Panaitescu</a:t>
            </a:r>
            <a:r>
              <a:rPr lang="en-US" altLang="ja-JP" sz="2000" dirty="0"/>
              <a:t> &amp; </a:t>
            </a:r>
            <a:r>
              <a:rPr lang="en-US" altLang="ja-JP" sz="2000" dirty="0" err="1"/>
              <a:t>Vestrand</a:t>
            </a:r>
            <a:r>
              <a:rPr lang="en-US" altLang="ja-JP" sz="2000" dirty="0"/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11287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Radio </a:t>
            </a:r>
            <a:r>
              <a:rPr kumimoji="1" lang="en-US" altLang="ja-JP" dirty="0" err="1" smtClean="0"/>
              <a:t>Lightcurves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905696"/>
            <a:ext cx="6158158" cy="431981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308" y="1794851"/>
            <a:ext cx="6288856" cy="442780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824188" y="1351784"/>
            <a:ext cx="75264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 err="1"/>
              <a:t>Kangas</a:t>
            </a:r>
            <a:r>
              <a:rPr kumimoji="1" lang="en-US" altLang="ja-JP" sz="2700" dirty="0"/>
              <a:t> &amp; </a:t>
            </a:r>
            <a:r>
              <a:rPr kumimoji="1" lang="en-US" altLang="ja-JP" sz="2700" dirty="0" err="1"/>
              <a:t>Fruchter</a:t>
            </a:r>
            <a:r>
              <a:rPr kumimoji="1" lang="en-US" altLang="ja-JP" sz="2700" dirty="0"/>
              <a:t> 2019  </a:t>
            </a:r>
            <a:r>
              <a:rPr lang="en-US" altLang="ja-JP" sz="2700" dirty="0"/>
              <a:t>arXiv:1911.01938</a:t>
            </a:r>
            <a:endParaRPr kumimoji="1" lang="ja-JP" altLang="en-US" sz="27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52229" y="6680221"/>
            <a:ext cx="10245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/>
              <a:t>Radio data is inconsistent with the standard afterglow model.</a:t>
            </a:r>
            <a:endParaRPr kumimoji="1" lang="ja-JP" altLang="en-US" sz="27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22218" y="7842589"/>
            <a:ext cx="83086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/>
              <a:t>We do not need to fit the long-period </a:t>
            </a:r>
            <a:r>
              <a:rPr kumimoji="1" lang="en-US" altLang="ja-JP" sz="2700" dirty="0" err="1"/>
              <a:t>lightcurves</a:t>
            </a:r>
            <a:endParaRPr lang="en-US" altLang="ja-JP" sz="2700" dirty="0"/>
          </a:p>
          <a:p>
            <a:r>
              <a:rPr kumimoji="1" lang="en-US" altLang="ja-JP" sz="2700" dirty="0"/>
              <a:t> with a single set of parameters.</a:t>
            </a:r>
          </a:p>
          <a:p>
            <a:endParaRPr lang="en-US" altLang="ja-JP" sz="2700" dirty="0"/>
          </a:p>
          <a:p>
            <a:r>
              <a:rPr kumimoji="1" lang="en-US" altLang="ja-JP" sz="2700" dirty="0"/>
              <a:t>We focus on first 1000s.</a:t>
            </a:r>
            <a:endParaRPr kumimoji="1" lang="ja-JP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5493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Can we extract further information/physics?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16720" y="1362870"/>
            <a:ext cx="6659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</a:rPr>
              <a:t>Maximum Energy of Electrons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B39BDA71-0527-4891-862A-9EB4E6A5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755"/>
          <a:stretch/>
        </p:blipFill>
        <p:spPr>
          <a:xfrm>
            <a:off x="2718279" y="2604816"/>
            <a:ext cx="6281500" cy="454873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7580906D-45E7-486C-89D2-772D4BDEA20C}"/>
              </a:ext>
            </a:extLst>
          </p:cNvPr>
          <p:cNvSpPr/>
          <p:nvPr/>
        </p:nvSpPr>
        <p:spPr>
          <a:xfrm>
            <a:off x="6120131" y="2928802"/>
            <a:ext cx="24929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700" dirty="0" err="1"/>
              <a:t>Sironi</a:t>
            </a:r>
            <a:r>
              <a:rPr lang="en-US" altLang="ja-JP" sz="2700" dirty="0"/>
              <a:t>+ 2013 </a:t>
            </a:r>
            <a:endParaRPr lang="ja-JP" alt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="" xmlns:a16="http://schemas.microsoft.com/office/drawing/2014/main" id="{C2ACEB85-08C7-45C6-A9CF-E07DA2173708}"/>
                  </a:ext>
                </a:extLst>
              </p:cNvPr>
              <p:cNvSpPr txBox="1"/>
              <p:nvPr/>
            </p:nvSpPr>
            <p:spPr>
              <a:xfrm>
                <a:off x="9118025" y="2618860"/>
                <a:ext cx="6421484" cy="938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700" dirty="0"/>
                  <a:t>Energy diffusion in small scale turbulence: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2ACEB85-08C7-45C6-A9CF-E07DA2173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681" y="1746176"/>
                <a:ext cx="4281650" cy="656655"/>
              </a:xfrm>
              <a:prstGeom prst="rect">
                <a:avLst/>
              </a:prstGeom>
              <a:blipFill rotWithShape="0">
                <a:blip r:embed="rId3"/>
                <a:stretch>
                  <a:fillRect l="-1138" t="-4630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="" xmlns:a16="http://schemas.microsoft.com/office/drawing/2014/main" id="{189D5612-F17E-4276-A369-ED794CD0B358}"/>
                  </a:ext>
                </a:extLst>
              </p:cNvPr>
              <p:cNvSpPr txBox="1"/>
              <p:nvPr/>
            </p:nvSpPr>
            <p:spPr>
              <a:xfrm>
                <a:off x="8986323" y="4477232"/>
                <a:ext cx="6564105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acc</m:t>
                          </m:r>
                        </m:sub>
                      </m:sSub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3600" i="1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360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3600" i="1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36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36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89D5612-F17E-4276-A369-ED794CD0B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865" y="2985282"/>
                <a:ext cx="4369466" cy="9028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="" xmlns:a16="http://schemas.microsoft.com/office/drawing/2014/main" id="{12E0D85B-1C0F-4C37-9330-5EEA619C9D3C}"/>
                  </a:ext>
                </a:extLst>
              </p:cNvPr>
              <p:cNvSpPr/>
              <p:nvPr/>
            </p:nvSpPr>
            <p:spPr>
              <a:xfrm>
                <a:off x="9981989" y="6801894"/>
                <a:ext cx="4086503" cy="924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7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700" i="1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  <m:r>
                            <a:rPr lang="en-US" altLang="ja-JP" sz="2700" i="1">
                              <a:latin typeface="Cambria Math" panose="02040503050406030204" pitchFamily="18" charset="0"/>
                            </a:rPr>
                            <m:t>≃</m:t>
                          </m:r>
                          <m:f>
                            <m:fPr>
                              <m:ctrlPr>
                                <a:rPr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7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7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700">
                                      <a:latin typeface="Cambria Math" panose="02040503050406030204" pitchFamily="18" charset="0"/>
                                    </a:rPr>
                                    <m:t>pp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700" i="1">
                              <a:latin typeface="Cambria Math" panose="02040503050406030204" pitchFamily="18" charset="0"/>
                            </a:rPr>
                            <m:t>≪</m:t>
                          </m:r>
                          <m:sSub>
                            <m:sSubPr>
                              <m:ctrlPr>
                                <a:rPr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7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7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  <m:r>
                            <a:rPr lang="en-US" altLang="ja-JP" sz="27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700">
                              <a:latin typeface="Cambria Math" panose="02040503050406030204" pitchFamily="18" charset="0"/>
                            </a:rPr>
                            <m:t>for</m:t>
                          </m:r>
                          <m:r>
                            <a:rPr lang="en-US" altLang="ja-JP" sz="27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7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700" i="1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ja-JP" altLang="en-US" sz="27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2E0D85B-1C0F-4C37-9330-5EEA619C9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745" y="4535296"/>
                <a:ext cx="2830839" cy="6438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312253" y="8112579"/>
                <a:ext cx="6238183" cy="648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700" dirty="0"/>
                  <a:t>If we believe PIC simulations,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7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700" i="1">
                            <a:latin typeface="Cambria Math" panose="02040503050406030204" pitchFamily="18" charset="0"/>
                          </a:rPr>
                          <m:t>acc</m:t>
                        </m:r>
                      </m:sub>
                    </m:sSub>
                    <m:r>
                      <a:rPr lang="en-US" altLang="ja-JP" sz="2700" i="1">
                        <a:latin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en-US" altLang="ja-JP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7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700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</m:num>
                      <m:den>
                        <m:r>
                          <a:rPr lang="en-US" altLang="ja-JP" sz="27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09220"/>
                <a:ext cx="4333559" cy="462947"/>
              </a:xfrm>
              <a:prstGeom prst="rect">
                <a:avLst/>
              </a:prstGeom>
              <a:blipFill rotWithShape="0">
                <a:blip r:embed="rId6"/>
                <a:stretch>
                  <a:fillRect l="-1125" t="-3947"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3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="" xmlns:a16="http://schemas.microsoft.com/office/drawing/2014/main" id="{54989E14-A0E1-4487-8F75-1816EA2C5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600" y="3900760"/>
            <a:ext cx="7296122" cy="530113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6BC6143-AF16-44AF-8EAC-564495C8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1D time-dependent calculation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4C5A7F7B-10D7-44E3-BE2D-BC355DE30E5B}"/>
              </a:ext>
            </a:extLst>
          </p:cNvPr>
          <p:cNvSpPr txBox="1"/>
          <p:nvPr/>
        </p:nvSpPr>
        <p:spPr>
          <a:xfrm>
            <a:off x="2448289" y="1347698"/>
            <a:ext cx="49137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Fukushima, KA+ 2017</a:t>
            </a:r>
            <a:endParaRPr kumimoji="1" lang="ja-JP" altLang="en-US" sz="2700" dirty="0"/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010D36F9-05F3-4DD0-8092-E1CAD9C39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65" y="2550818"/>
            <a:ext cx="4712010" cy="82637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="" xmlns:a16="http://schemas.microsoft.com/office/drawing/2014/main" id="{5D516BEC-ED86-4702-9D34-6A597AB76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267" y="3923114"/>
            <a:ext cx="4827642" cy="9496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="" xmlns:a16="http://schemas.microsoft.com/office/drawing/2014/main" id="{50ECC96D-F92A-440B-874B-9C997F341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320" y="4980713"/>
            <a:ext cx="4480746" cy="50017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="" xmlns:a16="http://schemas.microsoft.com/office/drawing/2014/main" id="{B009300B-8BD1-4FDA-81C4-03B6D69A5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7847" y="6006669"/>
            <a:ext cx="2688448" cy="826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54430840-CFA3-402D-A200-24CD452B77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8254" y="7792455"/>
            <a:ext cx="3526781" cy="102209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="" xmlns:a16="http://schemas.microsoft.com/office/drawing/2014/main" id="{3E85ABD9-5892-47CE-B4F7-C829B957D5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0248" y="8760550"/>
            <a:ext cx="2110287" cy="110907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="" xmlns:a16="http://schemas.microsoft.com/office/drawing/2014/main" id="{D66214E8-0AF2-44AE-84D5-E9FB1682E7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4257" y="6870632"/>
            <a:ext cx="2370459" cy="40593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4CB88749-443C-42A4-BFA6-DC2AC02AD7E7}"/>
              </a:ext>
            </a:extLst>
          </p:cNvPr>
          <p:cNvSpPr txBox="1"/>
          <p:nvPr/>
        </p:nvSpPr>
        <p:spPr>
          <a:xfrm>
            <a:off x="2616719" y="1989854"/>
            <a:ext cx="30778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Mass:</a:t>
            </a:r>
            <a:endParaRPr kumimoji="1" lang="ja-JP" altLang="en-US" sz="27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24D2F5EA-99B7-45C0-830C-BAB0470272FC}"/>
              </a:ext>
            </a:extLst>
          </p:cNvPr>
          <p:cNvSpPr txBox="1"/>
          <p:nvPr/>
        </p:nvSpPr>
        <p:spPr>
          <a:xfrm>
            <a:off x="2616719" y="3417123"/>
            <a:ext cx="43303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Energy (Lorentz factor):</a:t>
            </a:r>
            <a:endParaRPr kumimoji="1" lang="ja-JP" altLang="en-US" sz="27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1EEE5651-D359-4B55-98A4-E7F12F051E36}"/>
              </a:ext>
            </a:extLst>
          </p:cNvPr>
          <p:cNvSpPr txBox="1"/>
          <p:nvPr/>
        </p:nvSpPr>
        <p:spPr>
          <a:xfrm>
            <a:off x="2626196" y="5418968"/>
            <a:ext cx="43303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Density and Volume:</a:t>
            </a:r>
            <a:endParaRPr kumimoji="1" lang="ja-JP" altLang="en-US" sz="27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F81B9581-FE9D-4B0C-8453-7CF2522CB905}"/>
              </a:ext>
            </a:extLst>
          </p:cNvPr>
          <p:cNvSpPr txBox="1"/>
          <p:nvPr/>
        </p:nvSpPr>
        <p:spPr>
          <a:xfrm>
            <a:off x="2616719" y="7314160"/>
            <a:ext cx="43303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Magnetic Field:</a:t>
            </a:r>
            <a:endParaRPr kumimoji="1" lang="ja-JP" altLang="en-US" sz="2700" dirty="0"/>
          </a:p>
        </p:txBody>
      </p:sp>
      <p:pic>
        <p:nvPicPr>
          <p:cNvPr id="16" name="図 15">
            <a:extLst>
              <a:ext uri="{FF2B5EF4-FFF2-40B4-BE49-F238E27FC236}">
                <a16:creationId xmlns="" xmlns:a16="http://schemas.microsoft.com/office/drawing/2014/main" id="{234F5B57-28F3-4493-8EC9-3C19C08A2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0015" y="2010842"/>
            <a:ext cx="6619941" cy="200794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15C3A7F4-6719-4AA9-A922-9D27D265E86E}"/>
              </a:ext>
            </a:extLst>
          </p:cNvPr>
          <p:cNvSpPr txBox="1"/>
          <p:nvPr/>
        </p:nvSpPr>
        <p:spPr>
          <a:xfrm>
            <a:off x="8760771" y="1540103"/>
            <a:ext cx="43303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Non-thermal electrons:</a:t>
            </a:r>
            <a:endParaRPr kumimoji="1" lang="ja-JP" alt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="" xmlns:a16="http://schemas.microsoft.com/office/drawing/2014/main" id="{6DCDEE28-6693-4029-BE11-B8DF312D5819}"/>
                  </a:ext>
                </a:extLst>
              </p:cNvPr>
              <p:cNvSpPr txBox="1"/>
              <p:nvPr/>
            </p:nvSpPr>
            <p:spPr>
              <a:xfrm>
                <a:off x="8506762" y="9368610"/>
                <a:ext cx="7130477" cy="835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52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ja-JP" sz="2700">
                          <a:latin typeface="Cambria Math" panose="02040503050406030204" pitchFamily="18" charset="0"/>
                        </a:rPr>
                        <m:t>erg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7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=100, 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>
                              <a:latin typeface="Cambria Math" panose="02040503050406030204" pitchFamily="18" charset="0"/>
                            </a:rPr>
                            <m:t>ISM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sty m:val="p"/>
                        </m:rPr>
                        <a:rPr kumimoji="1" lang="en-US" altLang="ja-JP" sz="2700"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7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kumimoji="1" lang="en-US" altLang="ja-JP" sz="270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=2.2, </m:t>
                      </m:r>
                    </m:oMath>
                  </m:oMathPara>
                </a14:m>
                <a:endParaRPr kumimoji="1" lang="en-US" altLang="ja-JP" sz="27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kumimoji="1" lang="en-US" altLang="ja-JP" sz="27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DCDEE28-6693-4029-BE11-B8DF312D5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109" y="6246704"/>
                <a:ext cx="4831707" cy="557076"/>
              </a:xfrm>
              <a:prstGeom prst="rect">
                <a:avLst/>
              </a:prstGeom>
              <a:blipFill>
                <a:blip r:embed="rId11"/>
                <a:stretch>
                  <a:fillRect t="-2198" b="-98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="" xmlns:a16="http://schemas.microsoft.com/office/drawing/2014/main" id="{20324EA6-BAEF-4F9E-8418-83481E836AC6}"/>
                  </a:ext>
                </a:extLst>
              </p:cNvPr>
              <p:cNvSpPr txBox="1"/>
              <p:nvPr/>
            </p:nvSpPr>
            <p:spPr>
              <a:xfrm>
                <a:off x="9737975" y="7888067"/>
                <a:ext cx="2923749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=0.9, 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kumimoji="1" lang="en-US" altLang="ja-JP" sz="27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0324EA6-BAEF-4F9E-8418-83481E836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44" y="5259523"/>
                <a:ext cx="1952265" cy="276999"/>
              </a:xfrm>
              <a:prstGeom prst="rect">
                <a:avLst/>
              </a:prstGeom>
              <a:blipFill>
                <a:blip r:embed="rId12"/>
                <a:stretch>
                  <a:fillRect l="-625" r="-2188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35DF58EE-52CD-45DB-AD84-1C90F1F81ACC}"/>
              </a:ext>
            </a:extLst>
          </p:cNvPr>
          <p:cNvSpPr txBox="1"/>
          <p:nvPr/>
        </p:nvSpPr>
        <p:spPr>
          <a:xfrm>
            <a:off x="9320128" y="7334154"/>
            <a:ext cx="42658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Dashed: radiative</a:t>
            </a:r>
            <a:endParaRPr kumimoji="1" lang="ja-JP" alt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="" xmlns:a16="http://schemas.microsoft.com/office/drawing/2014/main" id="{C1C17A86-4CCF-41D9-9F01-989A299A65D3}"/>
                  </a:ext>
                </a:extLst>
              </p:cNvPr>
              <p:cNvSpPr txBox="1"/>
              <p:nvPr/>
            </p:nvSpPr>
            <p:spPr>
              <a:xfrm>
                <a:off x="10685842" y="6266632"/>
                <a:ext cx="1237647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7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C1C17A86-4CCF-41D9-9F01-989A299A6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053" y="4178400"/>
                <a:ext cx="824007" cy="276999"/>
              </a:xfrm>
              <a:prstGeom prst="rect">
                <a:avLst/>
              </a:prstGeom>
              <a:blipFill>
                <a:blip r:embed="rId13"/>
                <a:stretch>
                  <a:fillRect l="-5185" r="-741" b="-10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="" xmlns:a16="http://schemas.microsoft.com/office/drawing/2014/main" id="{E7B1F140-6910-4C8F-A1FA-EDA056936A9C}"/>
                  </a:ext>
                </a:extLst>
              </p:cNvPr>
              <p:cNvSpPr txBox="1"/>
              <p:nvPr/>
            </p:nvSpPr>
            <p:spPr>
              <a:xfrm>
                <a:off x="10914406" y="6725185"/>
                <a:ext cx="1187953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700">
                          <a:latin typeface="Cambria Math" panose="02040503050406030204" pitchFamily="18" charset="0"/>
                        </a:rPr>
                        <m:t>not</m:t>
                      </m:r>
                      <m:r>
                        <a:rPr lang="en-US" altLang="ja-JP" sz="27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7B1F140-6910-4C8F-A1FA-EDA056936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53" y="4484149"/>
                <a:ext cx="790345" cy="276999"/>
              </a:xfrm>
              <a:prstGeom prst="rect">
                <a:avLst/>
              </a:prstGeom>
              <a:blipFill>
                <a:blip r:embed="rId14"/>
                <a:stretch>
                  <a:fillRect l="-2326" r="-1550" b="-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7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="" xmlns:a16="http://schemas.microsoft.com/office/drawing/2014/main" id="{119E4374-2350-4475-B4CC-0EABE42FA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706" y="6798940"/>
            <a:ext cx="7213773" cy="305925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63906E7-C3BC-4E54-A0DC-4C510B4B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1D </a:t>
            </a:r>
            <a:r>
              <a:rPr lang="en-US" altLang="ja-JP" dirty="0"/>
              <a:t>time-dependent calculation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15FB89D5-F82B-444F-9A81-2BC7D0CB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287" y="1956844"/>
            <a:ext cx="7386279" cy="529177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2EE28B93-E2DC-4EB2-9166-63E838DC69D1}"/>
              </a:ext>
            </a:extLst>
          </p:cNvPr>
          <p:cNvSpPr txBox="1"/>
          <p:nvPr/>
        </p:nvSpPr>
        <p:spPr>
          <a:xfrm>
            <a:off x="2634037" y="1359770"/>
            <a:ext cx="50757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Electron energy distribution</a:t>
            </a:r>
            <a:endParaRPr kumimoji="1" lang="ja-JP" altLang="en-US" sz="27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DD48A3F1-7E0D-484F-A893-94AFC7C900A5}"/>
              </a:ext>
            </a:extLst>
          </p:cNvPr>
          <p:cNvSpPr txBox="1"/>
          <p:nvPr/>
        </p:nvSpPr>
        <p:spPr>
          <a:xfrm>
            <a:off x="9972162" y="1648611"/>
            <a:ext cx="566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Taking into account the theta-dependence on observables.</a:t>
            </a:r>
            <a:endParaRPr kumimoji="1" lang="ja-JP" altLang="en-US" sz="2700" dirty="0"/>
          </a:p>
        </p:txBody>
      </p:sp>
      <p:pic>
        <p:nvPicPr>
          <p:cNvPr id="7" name="図 6">
            <a:extLst>
              <a:ext uri="{FF2B5EF4-FFF2-40B4-BE49-F238E27FC236}">
                <a16:creationId xmlns="" xmlns:a16="http://schemas.microsoft.com/office/drawing/2014/main" id="{4561D356-655D-486B-BD77-A1FFC5A9B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7951" y="2820807"/>
            <a:ext cx="4278390" cy="898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="" xmlns:a16="http://schemas.microsoft.com/office/drawing/2014/main" id="{6BF1E831-2C88-4E61-B898-478D704BEAC0}"/>
                  </a:ext>
                </a:extLst>
              </p:cNvPr>
              <p:cNvSpPr txBox="1"/>
              <p:nvPr/>
            </p:nvSpPr>
            <p:spPr>
              <a:xfrm>
                <a:off x="8982008" y="3762830"/>
                <a:ext cx="7802181" cy="6136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100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</m:sSub>
                      <m:r>
                        <a:rPr kumimoji="1" lang="en-US" altLang="ja-JP" sz="2100" i="1">
                          <a:latin typeface="Cambria Math" panose="02040503050406030204" pitchFamily="18" charset="0"/>
                        </a:rPr>
                        <m:t>=(1+</m:t>
                      </m:r>
                      <m:r>
                        <a:rPr kumimoji="1" lang="en-US" altLang="ja-JP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2100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ja-JP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sz="2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1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kumimoji="1" lang="en-US" altLang="ja-JP" sz="21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1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kumimoji="1" lang="en-US" altLang="ja-JP" sz="21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1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kumimoji="1" lang="en-US" altLang="ja-JP" sz="2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21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kumimoji="1" lang="en-US" altLang="ja-JP" sz="21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a:rPr kumimoji="1" lang="en-US" altLang="ja-JP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1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21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1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kumimoji="1" lang="en-US" altLang="ja-JP" sz="2100" i="1">
                              <a:latin typeface="Cambria Math" panose="02040503050406030204" pitchFamily="18" charset="0"/>
                            </a:rPr>
                            <m:t>(1−</m:t>
                          </m:r>
                          <m:func>
                            <m:funcPr>
                              <m:ctrlPr>
                                <a:rPr kumimoji="1" lang="en-US" altLang="ja-JP" sz="2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1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kumimoji="1" lang="en-US" altLang="ja-JP" sz="21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kumimoji="1" lang="en-US" altLang="ja-JP" sz="21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1" lang="ja-JP" altLang="en-US" sz="21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BF1E831-2C88-4E61-B898-478D704BE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2508940"/>
                <a:ext cx="5202257" cy="4840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extLst>
              <a:ext uri="{FF2B5EF4-FFF2-40B4-BE49-F238E27FC236}">
                <a16:creationId xmlns="" xmlns:a16="http://schemas.microsoft.com/office/drawing/2014/main" id="{A9DA692B-E606-4AF3-AC74-1EC227C13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171" y="4713335"/>
            <a:ext cx="6101736" cy="15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Photon spectrum for an observer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93" y="2226832"/>
            <a:ext cx="6726202" cy="529177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="" xmlns:a16="http://schemas.microsoft.com/office/drawing/2014/main" id="{D7342AD6-1671-4C2C-9535-8FE4A6D02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005" y="2280830"/>
            <a:ext cx="6895837" cy="52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GRB 130427A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936" y="3184855"/>
            <a:ext cx="13713883" cy="501372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096261" y="8314633"/>
            <a:ext cx="663515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/>
              <a:t>Switching Synchrotron</a:t>
            </a:r>
            <a:r>
              <a:rPr kumimoji="1" lang="ja-JP" altLang="en-US" sz="2700" dirty="0"/>
              <a:t>→</a:t>
            </a:r>
            <a:r>
              <a:rPr kumimoji="1" lang="en-US" altLang="ja-JP" sz="2700" dirty="0"/>
              <a:t>SSC above GeV</a:t>
            </a:r>
            <a:endParaRPr kumimoji="1" lang="ja-JP" altLang="en-US" sz="27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36" y="2074893"/>
            <a:ext cx="6979036" cy="961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="" xmlns:a16="http://schemas.microsoft.com/office/drawing/2014/main" id="{70468F96-7CC1-492D-8850-9E2C0A4F3B83}"/>
                  </a:ext>
                </a:extLst>
              </p:cNvPr>
              <p:cNvSpPr txBox="1"/>
              <p:nvPr/>
            </p:nvSpPr>
            <p:spPr>
              <a:xfrm>
                <a:off x="2775058" y="1386792"/>
                <a:ext cx="3243645" cy="420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𝑖𝑠𝑜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=8.5×</m:t>
                      </m:r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53</m:t>
                          </m:r>
                        </m:sup>
                      </m:sSup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𝑒𝑟𝑔</m:t>
                      </m:r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0468F96-7CC1-492D-8850-9E2C0A4F3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83" y="924670"/>
                <a:ext cx="2165657" cy="280077"/>
              </a:xfrm>
              <a:prstGeom prst="rect">
                <a:avLst/>
              </a:prstGeom>
              <a:blipFill>
                <a:blip r:embed="rId4"/>
                <a:stretch>
                  <a:fillRect l="-1404" t="-4348" r="-1685" b="-282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7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011D5E8-C221-4A12-8A46-15C19A6B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GRB 130427A</a:t>
            </a:r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="" xmlns:a16="http://schemas.microsoft.com/office/drawing/2014/main" id="{121F0524-57B3-49FD-80EA-758C64B0A361}"/>
              </a:ext>
            </a:extLst>
          </p:cNvPr>
          <p:cNvGrpSpPr/>
          <p:nvPr/>
        </p:nvGrpSpPr>
        <p:grpSpPr>
          <a:xfrm>
            <a:off x="4392206" y="1362870"/>
            <a:ext cx="8585687" cy="1662207"/>
            <a:chOff x="1709662" y="2791000"/>
            <a:chExt cx="5724675" cy="1108309"/>
          </a:xfrm>
        </p:grpSpPr>
        <p:pic>
          <p:nvPicPr>
            <p:cNvPr id="3" name="図 2">
              <a:extLst>
                <a:ext uri="{FF2B5EF4-FFF2-40B4-BE49-F238E27FC236}">
                  <a16:creationId xmlns="" xmlns:a16="http://schemas.microsoft.com/office/drawing/2014/main" id="{699F71F9-4CD7-4254-9BDF-A2CD472E18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4108"/>
            <a:stretch/>
          </p:blipFill>
          <p:spPr>
            <a:xfrm>
              <a:off x="1709662" y="2791000"/>
              <a:ext cx="5724675" cy="457980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="" xmlns:a16="http://schemas.microsoft.com/office/drawing/2014/main" id="{6BAD1F0A-7423-4AC5-8E1C-4BA898347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0789"/>
            <a:stretch/>
          </p:blipFill>
          <p:spPr>
            <a:xfrm>
              <a:off x="1709662" y="3271381"/>
              <a:ext cx="5724675" cy="627928"/>
            </a:xfrm>
            <a:prstGeom prst="rect">
              <a:avLst/>
            </a:prstGeom>
          </p:spPr>
        </p:pic>
      </p:grp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E5B78CB0-93A6-4F51-89CD-113536266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030" y="4332742"/>
            <a:ext cx="13713883" cy="50250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1C8FC966-FE26-4C43-A39E-F324031483B2}"/>
              </a:ext>
            </a:extLst>
          </p:cNvPr>
          <p:cNvSpPr txBox="1"/>
          <p:nvPr/>
        </p:nvSpPr>
        <p:spPr>
          <a:xfrm>
            <a:off x="2880838" y="3704412"/>
            <a:ext cx="917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B</a:t>
            </a:r>
            <a:endParaRPr kumimoji="1" lang="ja-JP" altLang="en-US" sz="27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9C5385CD-47B9-4F19-8117-58F50A1C7267}"/>
              </a:ext>
            </a:extLst>
          </p:cNvPr>
          <p:cNvSpPr txBox="1"/>
          <p:nvPr/>
        </p:nvSpPr>
        <p:spPr>
          <a:xfrm>
            <a:off x="9683977" y="3704412"/>
            <a:ext cx="917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C</a:t>
            </a:r>
            <a:endParaRPr kumimoji="1" lang="ja-JP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7201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GRB</a:t>
            </a:r>
            <a:r>
              <a:rPr lang="ja-JP" altLang="en-US" dirty="0" smtClean="0"/>
              <a:t> </a:t>
            </a:r>
            <a:r>
              <a:rPr lang="en-US" altLang="ja-JP" dirty="0" smtClean="0"/>
              <a:t>190114C</a:t>
            </a:r>
            <a:r>
              <a:rPr lang="ja-JP" altLang="en-US" dirty="0" smtClean="0"/>
              <a:t> </a:t>
            </a:r>
            <a:r>
              <a:rPr lang="en-US" altLang="ja-JP" dirty="0" smtClean="0"/>
              <a:t>ISM</a:t>
            </a:r>
            <a:r>
              <a:rPr lang="ja-JP" altLang="en-US" dirty="0" smtClean="0"/>
              <a:t> </a:t>
            </a:r>
            <a:r>
              <a:rPr lang="en-US" altLang="ja-JP" dirty="0" smtClean="0"/>
              <a:t>Model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80" y="3283905"/>
            <a:ext cx="9766546" cy="65132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384" y="2760685"/>
            <a:ext cx="8275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Evolutions of Lorentz factor and magnetic field</a:t>
            </a:r>
            <a:endParaRPr kumimoji="1" lang="ja-JP" alt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07869" y="1763012"/>
                <a:ext cx="12862688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erg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=600,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ISM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=0.3,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=0.0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=9×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=2.3 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9" y="1763012"/>
                <a:ext cx="12862688" cy="4357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2671948" y="9726567"/>
            <a:ext cx="5230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Time in the engine rest frame</a:t>
            </a:r>
            <a:endParaRPr kumimoji="1" lang="ja-JP" alt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409210" y="3981335"/>
                <a:ext cx="2903936" cy="775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∼(1+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210" y="3981335"/>
                <a:ext cx="2903936" cy="7754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コネクタ 16"/>
          <p:cNvCxnSpPr/>
          <p:nvPr/>
        </p:nvCxnSpPr>
        <p:spPr>
          <a:xfrm flipV="1">
            <a:off x="8128000" y="2286929"/>
            <a:ext cx="1283854" cy="11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9924526" y="2760685"/>
            <a:ext cx="7604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Number fraction of non-thermal electrons</a:t>
            </a:r>
            <a:endParaRPr kumimoji="1" lang="ja-JP" altLang="en-US" sz="2800" dirty="0" smtClean="0">
              <a:solidFill>
                <a:srgbClr val="FF0000"/>
              </a:solidFill>
            </a:endParaRPr>
          </a:p>
        </p:txBody>
      </p:sp>
      <p:cxnSp>
        <p:nvCxnSpPr>
          <p:cNvPr id="19" name="直線コネクタ 18"/>
          <p:cNvCxnSpPr>
            <a:endCxn id="18" idx="1"/>
          </p:cNvCxnSpPr>
          <p:nvPr/>
        </p:nvCxnSpPr>
        <p:spPr>
          <a:xfrm>
            <a:off x="8619406" y="2308041"/>
            <a:ext cx="1305120" cy="7142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10240899" y="3845818"/>
                <a:ext cx="7340464" cy="401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Optical emission would be due to</a:t>
                </a:r>
              </a:p>
              <a:p>
                <a:r>
                  <a:rPr kumimoji="1" lang="en-US" altLang="ja-JP" sz="2800" dirty="0" smtClean="0"/>
                  <a:t>the reverse shock.</a:t>
                </a:r>
              </a:p>
              <a:p>
                <a:r>
                  <a:rPr kumimoji="1" lang="en-US" altLang="ja-JP" sz="2800" dirty="0" smtClean="0"/>
                  <a:t>I mimic the reverse shock emission</a:t>
                </a:r>
              </a:p>
              <a:p>
                <a:r>
                  <a:rPr kumimoji="1" lang="en-US" altLang="ja-JP" sz="2800" dirty="0" smtClean="0"/>
                  <a:t>by promptly adding a photon field</a:t>
                </a:r>
              </a:p>
              <a:p>
                <a:r>
                  <a:rPr kumimoji="1" lang="en-US" altLang="ja-JP" sz="2800" dirty="0" smtClean="0"/>
                  <a:t>with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0.7 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erg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kumimoji="1" lang="en-US" altLang="ja-JP" sz="2800" dirty="0" smtClean="0"/>
                  <a:t> at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=4.9×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kumimoji="1" lang="en-US" altLang="ja-JP" sz="2800" dirty="0" smtClean="0"/>
                  <a:t>, which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obs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∼50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kumimoji="1" lang="en-US" altLang="ja-JP" sz="2800" dirty="0" smtClean="0"/>
                  <a:t>.</a:t>
                </a:r>
              </a:p>
              <a:p>
                <a:r>
                  <a:rPr kumimoji="1" lang="en-US" altLang="ja-JP" sz="2800" dirty="0" smtClean="0"/>
                  <a:t>The spectrum is assumed as a Band function,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=2.6×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eV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=−1,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=−2.5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899" y="3845818"/>
                <a:ext cx="7340464" cy="4012189"/>
              </a:xfrm>
              <a:prstGeom prst="rect">
                <a:avLst/>
              </a:prstGeom>
              <a:blipFill rotWithShape="0">
                <a:blip r:embed="rId6"/>
                <a:stretch>
                  <a:fillRect l="-1744" t="-1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9702546" y="8878240"/>
                <a:ext cx="4610172" cy="1097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800" b="0" i="0" smtClean="0">
                                          <a:latin typeface="Cambria Math" panose="02040503050406030204" pitchFamily="18" charset="0"/>
                                        </a:rPr>
                                        <m:t>ISM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800" b="0" i="0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800" b="0" i="0" smtClean="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546" y="8878240"/>
                <a:ext cx="4610172" cy="1097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1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Light curves and Spectra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090057" y="1549400"/>
                <a:ext cx="12433597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Maximum energy of electrons is determined by balance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𝑒𝐵</m:t>
                        </m:r>
                      </m:den>
                    </m:f>
                  </m:oMath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57" y="1549400"/>
                <a:ext cx="12433597" cy="761875"/>
              </a:xfrm>
              <a:prstGeom prst="rect">
                <a:avLst/>
              </a:prstGeom>
              <a:blipFill rotWithShape="0">
                <a:blip r:embed="rId4"/>
                <a:stretch>
                  <a:fillRect l="-1030" b="-5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9842471" y="9282415"/>
                <a:ext cx="637546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Even for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kumimoji="1" lang="en-US" altLang="ja-JP" sz="2800" dirty="0" smtClean="0"/>
                  <a:t>,</a:t>
                </a:r>
              </a:p>
              <a:p>
                <a:r>
                  <a:rPr kumimoji="1" lang="en-US" altLang="ja-JP" sz="2800" dirty="0" smtClean="0"/>
                  <a:t>the spectrum seems OK in GeV range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471" y="9282415"/>
                <a:ext cx="6375463" cy="954107"/>
              </a:xfrm>
              <a:prstGeom prst="rect">
                <a:avLst/>
              </a:prstGeom>
              <a:blipFill rotWithShape="0">
                <a:blip r:embed="rId7"/>
                <a:stretch>
                  <a:fillRect l="-2010" t="-8333" r="-861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1644473" y="9224227"/>
            <a:ext cx="63129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Rev.Sh</a:t>
            </a:r>
            <a:r>
              <a:rPr kumimoji="1" lang="en-US" altLang="ja-JP" sz="2800" dirty="0" smtClean="0"/>
              <a:t>. Emission is not so important</a:t>
            </a:r>
          </a:p>
          <a:p>
            <a:r>
              <a:rPr kumimoji="1" lang="en-US" altLang="ja-JP" sz="2800" dirty="0"/>
              <a:t> </a:t>
            </a:r>
            <a:r>
              <a:rPr kumimoji="1" lang="en-US" altLang="ja-JP" sz="2800" dirty="0" smtClean="0"/>
              <a:t>as seed photons for IC.</a:t>
            </a:r>
            <a:endParaRPr kumimoji="1" lang="ja-JP" altLang="en-US" sz="2800" dirty="0" smtClean="0"/>
          </a:p>
        </p:txBody>
      </p:sp>
      <p:sp>
        <p:nvSpPr>
          <p:cNvPr id="4" name="正方形/長方形 3"/>
          <p:cNvSpPr/>
          <p:nvPr/>
        </p:nvSpPr>
        <p:spPr>
          <a:xfrm rot="19415771">
            <a:off x="3827319" y="4343357"/>
            <a:ext cx="97545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3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Preliminary</a:t>
            </a:r>
            <a:endParaRPr lang="ja-JP" altLang="en-US" sz="13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1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Wind</a:t>
            </a:r>
            <a:r>
              <a:rPr lang="ja-JP" altLang="en-US" dirty="0" smtClean="0"/>
              <a:t> </a:t>
            </a:r>
            <a:r>
              <a:rPr lang="en-US" altLang="ja-JP" dirty="0" smtClean="0"/>
              <a:t>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4384" y="2760685"/>
            <a:ext cx="8275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Evolutions of Lorentz factor and magnetic field</a:t>
            </a:r>
            <a:endParaRPr kumimoji="1" lang="ja-JP" alt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07869" y="1763012"/>
                <a:ext cx="12261112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erg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=300,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=0.1,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=0.3,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=0.08,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=1.2×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=2.35 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9" y="1763012"/>
                <a:ext cx="12261112" cy="4357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2671948" y="9726567"/>
            <a:ext cx="5230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Time in the engine rest frame</a:t>
            </a:r>
            <a:endParaRPr kumimoji="1" lang="ja-JP" alt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409210" y="3981335"/>
                <a:ext cx="2903936" cy="775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∼(1+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210" y="3981335"/>
                <a:ext cx="2903936" cy="7754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コネクタ 16"/>
          <p:cNvCxnSpPr/>
          <p:nvPr/>
        </p:nvCxnSpPr>
        <p:spPr>
          <a:xfrm flipV="1">
            <a:off x="7460343" y="2241518"/>
            <a:ext cx="1283854" cy="11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9924526" y="2760685"/>
            <a:ext cx="7604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Number fraction of non-thermal electrons</a:t>
            </a:r>
            <a:endParaRPr kumimoji="1" lang="ja-JP" altLang="en-US" sz="2800" dirty="0" smtClean="0">
              <a:solidFill>
                <a:srgbClr val="FF0000"/>
              </a:solidFill>
            </a:endParaRPr>
          </a:p>
        </p:txBody>
      </p:sp>
      <p:cxnSp>
        <p:nvCxnSpPr>
          <p:cNvPr id="19" name="直線コネクタ 18"/>
          <p:cNvCxnSpPr>
            <a:endCxn id="18" idx="1"/>
          </p:cNvCxnSpPr>
          <p:nvPr/>
        </p:nvCxnSpPr>
        <p:spPr>
          <a:xfrm>
            <a:off x="8313146" y="2253406"/>
            <a:ext cx="1611380" cy="7688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10240899" y="3845818"/>
                <a:ext cx="7340464" cy="401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Optical emission would be due to</a:t>
                </a:r>
              </a:p>
              <a:p>
                <a:r>
                  <a:rPr kumimoji="1" lang="en-US" altLang="ja-JP" sz="2800" dirty="0" smtClean="0"/>
                  <a:t>the reverse shock.</a:t>
                </a:r>
              </a:p>
              <a:p>
                <a:r>
                  <a:rPr kumimoji="1" lang="en-US" altLang="ja-JP" sz="2800" dirty="0" smtClean="0"/>
                  <a:t>I mimic the reverse shock emission</a:t>
                </a:r>
              </a:p>
              <a:p>
                <a:r>
                  <a:rPr kumimoji="1" lang="en-US" altLang="ja-JP" sz="2800" dirty="0" smtClean="0"/>
                  <a:t>by promptly adding a photon field</a:t>
                </a:r>
              </a:p>
              <a:p>
                <a:r>
                  <a:rPr kumimoji="1" lang="en-US" altLang="ja-JP" sz="2800" dirty="0" smtClean="0"/>
                  <a:t>with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1.7 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erg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kumimoji="1" lang="en-US" altLang="ja-JP" sz="2800" dirty="0" smtClean="0"/>
                  <a:t> at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=2.6×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kumimoji="1" lang="en-US" altLang="ja-JP" sz="2800" dirty="0" smtClean="0"/>
                  <a:t>, which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obs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∼50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kumimoji="1" lang="en-US" altLang="ja-JP" sz="2800" dirty="0" smtClean="0"/>
                  <a:t>.</a:t>
                </a:r>
              </a:p>
              <a:p>
                <a:r>
                  <a:rPr kumimoji="1" lang="en-US" altLang="ja-JP" sz="2800" dirty="0" smtClean="0"/>
                  <a:t>The spectrum is assumed as a Band function,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=2.1×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eV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=−1,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=−2.5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899" y="3845818"/>
                <a:ext cx="7340464" cy="4012189"/>
              </a:xfrm>
              <a:prstGeom prst="rect">
                <a:avLst/>
              </a:prstGeom>
              <a:blipFill rotWithShape="0">
                <a:blip r:embed="rId5"/>
                <a:stretch>
                  <a:fillRect l="-1744" t="-1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9271000" y="8895112"/>
                <a:ext cx="5640069" cy="915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sz="2800">
                              <a:latin typeface="Cambria Math" panose="020405030504060302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kumimoji="1" lang="en-US" altLang="ja-JP" sz="28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0" y="8895112"/>
                <a:ext cx="5640069" cy="9155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20" y="3494174"/>
            <a:ext cx="9840206" cy="63165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2390685" y="471404"/>
                <a:ext cx="4273029" cy="988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wind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800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685" y="471404"/>
                <a:ext cx="4273029" cy="98892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6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ガンマ線残光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25" y="2740748"/>
            <a:ext cx="7344779" cy="512599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5210972" y="9390743"/>
            <a:ext cx="25442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 smtClean="0"/>
              <a:t>Fermi</a:t>
            </a:r>
            <a:r>
              <a:rPr kumimoji="1" lang="ja-JP" altLang="en-US" sz="2700" dirty="0" smtClean="0"/>
              <a:t> </a:t>
            </a:r>
            <a:r>
              <a:rPr kumimoji="1" lang="en-US" altLang="ja-JP" sz="2700" dirty="0" smtClean="0"/>
              <a:t>team</a:t>
            </a:r>
            <a:r>
              <a:rPr kumimoji="1" lang="ja-JP" altLang="en-US" sz="2700" dirty="0" smtClean="0"/>
              <a:t> </a:t>
            </a:r>
            <a:r>
              <a:rPr kumimoji="1" lang="en-US" altLang="ja-JP" sz="2700" dirty="0" smtClean="0"/>
              <a:t>09</a:t>
            </a:r>
            <a:endParaRPr kumimoji="1" lang="ja-JP" altLang="en-US" sz="27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3900" y="1910611"/>
            <a:ext cx="24994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 smtClean="0"/>
              <a:t>GRB</a:t>
            </a:r>
            <a:r>
              <a:rPr kumimoji="1" lang="ja-JP" altLang="en-US" sz="2700" dirty="0" smtClean="0"/>
              <a:t> </a:t>
            </a:r>
            <a:r>
              <a:rPr kumimoji="1" lang="en-US" altLang="ja-JP" sz="2700" dirty="0" smtClean="0"/>
              <a:t>080916C</a:t>
            </a:r>
            <a:endParaRPr kumimoji="1" lang="ja-JP" altLang="en-US" sz="27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332" y="3359086"/>
            <a:ext cx="10264786" cy="388931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505371" y="1922673"/>
            <a:ext cx="6966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 smtClean="0"/>
              <a:t>Fermi</a:t>
            </a:r>
            <a:r>
              <a:rPr kumimoji="1" lang="ja-JP" altLang="en-US" sz="2700" dirty="0" smtClean="0"/>
              <a:t>望遠鏡では、</a:t>
            </a:r>
            <a:r>
              <a:rPr kumimoji="1" lang="en-US" altLang="ja-JP" sz="2700" dirty="0" smtClean="0"/>
              <a:t>GeV</a:t>
            </a:r>
            <a:r>
              <a:rPr kumimoji="1" lang="ja-JP" altLang="en-US" sz="2700" dirty="0" smtClean="0"/>
              <a:t>以上での光子統計量は</a:t>
            </a:r>
            <a:endParaRPr kumimoji="1" lang="en-US" altLang="ja-JP" sz="2700" dirty="0" smtClean="0"/>
          </a:p>
          <a:p>
            <a:r>
              <a:rPr kumimoji="1" lang="ja-JP" altLang="en-US" sz="2700" dirty="0"/>
              <a:t>スカスカ</a:t>
            </a:r>
            <a:endParaRPr kumimoji="1" lang="ja-JP" alt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27695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Light curves and Spectra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090057" y="1549400"/>
                <a:ext cx="12433597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Maximum energy of electrons is determined by balance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𝑒𝐵</m:t>
                        </m:r>
                      </m:den>
                    </m:f>
                  </m:oMath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57" y="1549400"/>
                <a:ext cx="12433597" cy="761875"/>
              </a:xfrm>
              <a:prstGeom prst="rect">
                <a:avLst/>
              </a:prstGeom>
              <a:blipFill rotWithShape="0">
                <a:blip r:embed="rId5"/>
                <a:stretch>
                  <a:fillRect l="-1030" b="-5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9842471" y="9282415"/>
                <a:ext cx="637546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Even for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kumimoji="1" lang="en-US" altLang="ja-JP" sz="2800" dirty="0" smtClean="0"/>
                  <a:t>,</a:t>
                </a:r>
              </a:p>
              <a:p>
                <a:r>
                  <a:rPr kumimoji="1" lang="en-US" altLang="ja-JP" sz="2800" dirty="0" smtClean="0"/>
                  <a:t>the spectrum seems OK in GeV range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471" y="9282415"/>
                <a:ext cx="6375463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2010" t="-8333" r="-861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1644473" y="9224227"/>
            <a:ext cx="63129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Rev.Sh</a:t>
            </a:r>
            <a:r>
              <a:rPr kumimoji="1" lang="en-US" altLang="ja-JP" sz="2800" dirty="0" smtClean="0"/>
              <a:t>. Emission is not so important</a:t>
            </a:r>
          </a:p>
          <a:p>
            <a:r>
              <a:rPr kumimoji="1" lang="en-US" altLang="ja-JP" sz="2800" dirty="0"/>
              <a:t> </a:t>
            </a:r>
            <a:r>
              <a:rPr kumimoji="1" lang="en-US" altLang="ja-JP" sz="2800" dirty="0" smtClean="0"/>
              <a:t>as seed photons for IC.</a:t>
            </a:r>
            <a:endParaRPr kumimoji="1" lang="ja-JP" altLang="en-US" sz="2800" dirty="0" smtClean="0"/>
          </a:p>
        </p:txBody>
      </p:sp>
      <p:sp>
        <p:nvSpPr>
          <p:cNvPr id="12" name="正方形/長方形 11"/>
          <p:cNvSpPr/>
          <p:nvPr/>
        </p:nvSpPr>
        <p:spPr>
          <a:xfrm rot="19415771">
            <a:off x="3827319" y="4343357"/>
            <a:ext cx="97545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3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Preliminary</a:t>
            </a:r>
            <a:endParaRPr lang="ja-JP" altLang="en-US" sz="13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6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288" y="2503311"/>
            <a:ext cx="6402879" cy="48548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Can we extract further information/physics?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16720" y="1362870"/>
            <a:ext cx="937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</a:rPr>
              <a:t>Number Fraction of Accelerated Electrons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7580906D-45E7-486C-89D2-772D4BDEA20C}"/>
              </a:ext>
            </a:extLst>
          </p:cNvPr>
          <p:cNvSpPr/>
          <p:nvPr/>
        </p:nvSpPr>
        <p:spPr>
          <a:xfrm>
            <a:off x="4284211" y="2503311"/>
            <a:ext cx="40543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700" dirty="0" err="1"/>
              <a:t>Eichler</a:t>
            </a:r>
            <a:r>
              <a:rPr lang="en-US" altLang="ja-JP" sz="2700" dirty="0"/>
              <a:t> &amp; Waxman 2005</a:t>
            </a:r>
            <a:endParaRPr lang="ja-JP" altLang="en-US" sz="27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2ACEB85-08C7-45C6-A9CF-E07DA2173708}"/>
              </a:ext>
            </a:extLst>
          </p:cNvPr>
          <p:cNvSpPr txBox="1"/>
          <p:nvPr/>
        </p:nvSpPr>
        <p:spPr>
          <a:xfrm>
            <a:off x="9129616" y="2281490"/>
            <a:ext cx="6421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We determined only parameters for</a:t>
            </a:r>
          </a:p>
          <a:p>
            <a:r>
              <a:rPr lang="en-US" altLang="ja-JP" sz="2700" dirty="0"/>
              <a:t>accelerated electrons</a:t>
            </a:r>
            <a:endParaRPr kumimoji="1" lang="ja-JP" alt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9467986" y="3477067"/>
                <a:ext cx="2495620" cy="885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318402"/>
                <a:ext cx="1674946" cy="5902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2551362" y="3536301"/>
                <a:ext cx="2758126" cy="885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>
                              <a:latin typeface="Cambria Math" panose="02040503050406030204" pitchFamily="18" charset="0"/>
                            </a:rPr>
                            <m:t>nth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5/2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925" y="2357898"/>
                <a:ext cx="1842940" cy="5902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9831811" y="5868418"/>
                <a:ext cx="2257669" cy="885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7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7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611" y="3912882"/>
                <a:ext cx="1513171" cy="5902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9305994" y="5088709"/>
                <a:ext cx="5797677" cy="733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7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7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7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7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700" i="1">
                                <a:latin typeface="Cambria Math" panose="02040503050406030204" pitchFamily="18" charset="0"/>
                              </a:rPr>
                              <m:t>ext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ja-JP" altLang="en-US" sz="2700" dirty="0"/>
                  <a:t> </a:t>
                </a:r>
                <a:r>
                  <a:rPr kumimoji="1" lang="en-US" altLang="ja-JP" sz="2700" dirty="0"/>
                  <a:t>is the same, the evolution of</a:t>
                </a:r>
                <a:endParaRPr kumimoji="1" lang="ja-JP" altLang="en-US" sz="27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12" y="3392996"/>
                <a:ext cx="3934667" cy="519886"/>
              </a:xfrm>
              <a:prstGeom prst="rect">
                <a:avLst/>
              </a:prstGeom>
              <a:blipFill rotWithShape="0">
                <a:blip r:embed="rId6"/>
                <a:stretch>
                  <a:fillRect l="-1395" r="-4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/>
          <p:cNvSpPr txBox="1"/>
          <p:nvPr/>
        </p:nvSpPr>
        <p:spPr>
          <a:xfrm>
            <a:off x="12104594" y="6085466"/>
            <a:ext cx="28280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dirty="0"/>
              <a:t>is also the same.</a:t>
            </a:r>
            <a:endParaRPr kumimoji="1" lang="ja-JP" alt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042264" y="8551705"/>
                <a:ext cx="79684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700" dirty="0"/>
                  <a:t>By adjusting the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kumimoji="1" lang="en-US" altLang="ja-JP" sz="2700" dirty="0"/>
                  <a:t>, number fraction,</a:t>
                </a:r>
              </a:p>
              <a:p>
                <a:r>
                  <a:rPr lang="en-US" altLang="ja-JP" sz="2700" dirty="0"/>
                  <a:t> </a:t>
                </a:r>
                <a:endParaRPr kumimoji="1" lang="ja-JP" altLang="en-US" sz="27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5702017"/>
                <a:ext cx="5386154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019" t="-6604" r="-1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783225" y="9122074"/>
                <a:ext cx="9711248" cy="720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2700" dirty="0"/>
                  <a:t> t</a:t>
                </a:r>
                <a:r>
                  <a:rPr kumimoji="1" lang="en-US" altLang="ja-JP" sz="2700" dirty="0"/>
                  <a:t>he amount of accelerated electrons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ja-JP" sz="2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7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kumimoji="1" lang="en-US" altLang="ja-JP" sz="27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en-US" altLang="ja-JP" sz="27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5/2</m:t>
                        </m:r>
                      </m:sup>
                    </m:sSup>
                  </m:oMath>
                </a14:m>
                <a:r>
                  <a:rPr kumimoji="1" lang="ja-JP" altLang="en-US" sz="2700" dirty="0"/>
                  <a:t> </a:t>
                </a:r>
                <a:r>
                  <a:rPr kumimoji="1" lang="en-US" altLang="ja-JP" sz="2700" dirty="0"/>
                  <a:t>can be kept.</a:t>
                </a:r>
                <a:endParaRPr kumimoji="1" lang="ja-JP" altLang="en-US" sz="27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368" y="6082321"/>
                <a:ext cx="6441572" cy="480388"/>
              </a:xfrm>
              <a:prstGeom prst="rect">
                <a:avLst/>
              </a:prstGeom>
              <a:blipFill rotWithShape="0">
                <a:blip r:embed="rId8"/>
                <a:stretch>
                  <a:fillRect l="-1041" r="-2081" b="-101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0538738" y="7398778"/>
                <a:ext cx="2380395" cy="885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968" y="4933280"/>
                <a:ext cx="1592231" cy="5902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3042264" y="7640106"/>
                <a:ext cx="739330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700" dirty="0"/>
                  <a:t>Irrespective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</m:oMath>
                </a14:m>
                <a:r>
                  <a:rPr kumimoji="1" lang="en-US" altLang="ja-JP" sz="2700" dirty="0"/>
                  <a:t> we can assume the same</a:t>
                </a:r>
                <a:endParaRPr kumimoji="1" lang="ja-JP" altLang="en-US" sz="27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5094190"/>
                <a:ext cx="499842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098" t="-13333" r="-122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Constraint on </a:t>
            </a:r>
            <a:r>
              <a:rPr kumimoji="1" lang="en-US" altLang="ja-JP" dirty="0" err="1" smtClean="0"/>
              <a:t>f</a:t>
            </a:r>
            <a:r>
              <a:rPr kumimoji="1" lang="en-US" altLang="ja-JP" baseline="-25000" dirty="0" err="1" smtClean="0"/>
              <a:t>e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144842" y="1549400"/>
                <a:ext cx="16470058" cy="4711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As long as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</a:rPr>
                              <m:t>ISM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is the same, the evolution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1" lang="en-US" altLang="ja-JP" sz="2800" dirty="0" smtClean="0"/>
                  <a:t> is the same too.</a:t>
                </a:r>
              </a:p>
              <a:p>
                <a:r>
                  <a:rPr kumimoji="1" lang="en-US" altLang="ja-JP" sz="2800" dirty="0" smtClean="0"/>
                  <a:t>The magnetic field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en-US" altLang="ja-JP" sz="2800" dirty="0" smtClean="0"/>
                  <a:t> (not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en-US" altLang="ja-JP" sz="2800" dirty="0" smtClean="0"/>
                  <a:t>) and</a:t>
                </a:r>
              </a:p>
              <a:p>
                <a:r>
                  <a:rPr kumimoji="1" lang="en-US" altLang="ja-JP" sz="2800" dirty="0" smtClean="0"/>
                  <a:t>the density of the non-thermal electrons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kumimoji="1" lang="en-US" altLang="ja-JP" sz="28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kumimoji="1" lang="en-US" altLang="ja-JP" sz="2800" dirty="0" smtClean="0"/>
                  <a:t>) are already constrained by the observation.</a:t>
                </a:r>
              </a:p>
              <a:p>
                <a:endParaRPr kumimoji="1" lang="en-US" altLang="ja-JP" sz="2800" dirty="0"/>
              </a:p>
              <a:p>
                <a:r>
                  <a:rPr kumimoji="1" lang="en-US" altLang="ja-JP" sz="2800" dirty="0" smtClean="0"/>
                  <a:t>The parameters obtained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ja-JP" sz="2800" dirty="0" smtClean="0"/>
                  <a:t> are transformed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kumimoji="1" lang="en-US" altLang="ja-JP" sz="2800" dirty="0" smtClean="0"/>
                  <a:t> as</a:t>
                </a:r>
              </a:p>
              <a:p>
                <a:r>
                  <a:rPr kumimoji="1" lang="en-US" altLang="ja-JP" sz="2800" dirty="0"/>
                  <a:t> </a:t>
                </a:r>
                <a:r>
                  <a:rPr kumimoji="1" lang="en-US" altLang="ja-JP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den>
                    </m:f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ISM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latin typeface="Cambria Math" panose="02040503050406030204" pitchFamily="18" charset="0"/>
                              </a:rPr>
                              <m:t>ISM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den>
                    </m:f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kumimoji="1" lang="en-US" altLang="ja-JP" sz="2800" dirty="0" smtClean="0"/>
              </a:p>
              <a:p>
                <a:endParaRPr kumimoji="1" lang="en-US" altLang="ja-JP" sz="2800" dirty="0"/>
              </a:p>
              <a:p>
                <a:r>
                  <a:rPr kumimoji="1" lang="en-US" altLang="ja-JP" sz="2800" dirty="0" smtClean="0"/>
                  <a:t>Let us consider thermal synchrotron.</a:t>
                </a:r>
              </a:p>
              <a:p>
                <a:r>
                  <a:rPr kumimoji="1" lang="en-US" altLang="ja-JP" sz="2800" dirty="0" smtClean="0"/>
                  <a:t>The density of the thermal electrons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80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42" y="1549400"/>
                <a:ext cx="16470058" cy="4711483"/>
              </a:xfrm>
              <a:prstGeom prst="rect">
                <a:avLst/>
              </a:prstGeom>
              <a:blipFill rotWithShape="0">
                <a:blip r:embed="rId3"/>
                <a:stretch>
                  <a:fillRect l="-7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489010" y="6822420"/>
                <a:ext cx="6853223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010" y="6822420"/>
                <a:ext cx="6853223" cy="12917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2017486" y="6299200"/>
            <a:ext cx="979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Absorption coefficient for synchrotron self-absorption</a:t>
            </a:r>
            <a:endParaRPr kumimoji="1" lang="ja-JP" alt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017485" y="8114120"/>
                <a:ext cx="1410514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Given the evolution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1" lang="en-US" altLang="ja-JP" sz="2800" dirty="0" smtClean="0"/>
                  <a:t> and CSM density,</a:t>
                </a:r>
              </a:p>
              <a:p>
                <a:r>
                  <a:rPr kumimoji="1" lang="en-US" altLang="ja-JP" sz="2800" dirty="0"/>
                  <a:t> </a:t>
                </a:r>
                <a:r>
                  <a:rPr kumimoji="1" lang="en-US" altLang="ja-JP" sz="2800" dirty="0" smtClean="0"/>
                  <a:t>the energy density and temperature for the thermal electrons are determined as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85" y="8114120"/>
                <a:ext cx="14105143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908" t="-7643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3772260" y="9013816"/>
                <a:ext cx="6286721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800">
                                  <a:latin typeface="Cambria Math" panose="02040503050406030204" pitchFamily="18" charset="0"/>
                                </a:rPr>
                                <m:t>th</m:t>
                              </m:r>
                            </m:sub>
                          </m:sSub>
                          <m:f>
                            <m:f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260" y="9013816"/>
                <a:ext cx="6286721" cy="10604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6450254" y="9227234"/>
                <a:ext cx="5858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0254" y="9227234"/>
                <a:ext cx="585801" cy="430887"/>
              </a:xfrm>
              <a:prstGeom prst="rect">
                <a:avLst/>
              </a:prstGeom>
              <a:blipFill rotWithShape="0"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0595428" y="9181068"/>
            <a:ext cx="5904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The effect of heating by protons: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709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Thermal Synchrotron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472751" y="1549400"/>
                <a:ext cx="11543480" cy="236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600">
                              <a:latin typeface="Cambria Math" panose="02040503050406030204" pitchFamily="18" charset="0"/>
                            </a:rPr>
                            <m:t>obs</m:t>
                          </m:r>
                          <m:r>
                            <a:rPr kumimoji="1" lang="en-US" altLang="ja-JP" sz="36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sz="3600"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3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altLang="ja-JP" sz="3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36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ja-JP" sz="3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altLang="ja-JP" sz="3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3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ja-JP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36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36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751" y="1549400"/>
                <a:ext cx="11543480" cy="23624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827119" y="4847729"/>
                <a:ext cx="528336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𝜈</m:t>
                      </m:r>
                      <m:f>
                        <m:f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ja-JP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119" y="4847729"/>
                <a:ext cx="5283369" cy="921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9064172" y="4611992"/>
                <a:ext cx="3054106" cy="1393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3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kumimoji="1" lang="en-US" altLang="ja-JP" sz="32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den>
                    </m:f>
                  </m:oMath>
                </a14:m>
                <a:r>
                  <a:rPr kumimoji="1" lang="ja-JP" altLang="en-US" sz="3200" dirty="0" smtClean="0"/>
                  <a:t>  </a:t>
                </a:r>
                <a:r>
                  <a:rPr kumimoji="1" lang="en-US" altLang="ja-JP" sz="3200" dirty="0" smtClean="0"/>
                  <a:t>for ISM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320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kumimoji="1" lang="en-US" altLang="ja-JP" sz="3200">
                            <a:latin typeface="Cambria Math" panose="02040503050406030204" pitchFamily="18" charset="0"/>
                          </a:rPr>
                          <m:t>Γ</m:t>
                        </m:r>
                      </m:den>
                    </m:f>
                  </m:oMath>
                </a14:m>
                <a:r>
                  <a:rPr kumimoji="1" lang="ja-JP" altLang="en-US" sz="3200" dirty="0"/>
                  <a:t>  </a:t>
                </a:r>
                <a:r>
                  <a:rPr kumimoji="1" lang="en-US" altLang="ja-JP" sz="3200" dirty="0"/>
                  <a:t>for </a:t>
                </a:r>
                <a:r>
                  <a:rPr kumimoji="1" lang="en-US" altLang="ja-JP" sz="3200" dirty="0" smtClean="0"/>
                  <a:t>wind</a:t>
                </a:r>
                <a:endParaRPr kumimoji="1" lang="en-US" altLang="ja-JP" sz="32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172" y="4611992"/>
                <a:ext cx="3054106" cy="1393458"/>
              </a:xfrm>
              <a:prstGeom prst="rect">
                <a:avLst/>
              </a:prstGeom>
              <a:blipFill rotWithShape="0">
                <a:blip r:embed="rId5"/>
                <a:stretch>
                  <a:fillRect t="-4386" r="-7186" b="-70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183951" y="6705600"/>
                <a:ext cx="1271367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Adopting evolutions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obtained numerically,</a:t>
                </a:r>
              </a:p>
              <a:p>
                <a:r>
                  <a:rPr kumimoji="1" lang="en-US" altLang="ja-JP" sz="2800" dirty="0"/>
                  <a:t> </a:t>
                </a:r>
                <a:r>
                  <a:rPr kumimoji="1" lang="en-US" altLang="ja-JP" sz="2800" dirty="0" smtClean="0"/>
                  <a:t>I calculate the thermal synchrotron for optimistic cases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51" y="6705600"/>
                <a:ext cx="12713673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959" t="-7643" b="-152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4026661" y="1485921"/>
                <a:ext cx="3925049" cy="1244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kumimoji="1" lang="en-US" altLang="ja-JP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1" lang="en-US" altLang="ja-JP" sz="2800" dirty="0" smtClean="0"/>
                  <a:t>: Luminosity distance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661" y="1485921"/>
                <a:ext cx="3925049" cy="1244700"/>
              </a:xfrm>
              <a:prstGeom prst="rect">
                <a:avLst/>
              </a:prstGeom>
              <a:blipFill rotWithShape="0">
                <a:blip r:embed="rId7"/>
                <a:stretch>
                  <a:fillRect r="-4193" b="-151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5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ISM thermal optical-radio emission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30514" y="9536239"/>
            <a:ext cx="894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Thick Black: Reverse shock model shown in page 2.</a:t>
            </a:r>
            <a:endParaRPr kumimoji="1" lang="ja-JP" alt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030514" y="1549400"/>
                <a:ext cx="107909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Thin dotted: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=0.01,  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800" dirty="0"/>
                  <a:t>, Thin </a:t>
                </a:r>
                <a:r>
                  <a:rPr kumimoji="1" lang="en-US" altLang="ja-JP" sz="2800" dirty="0" smtClean="0"/>
                  <a:t>solid: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=0.01,  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=0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.0006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14" y="1549400"/>
                <a:ext cx="10790967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130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 rot="19415771">
            <a:off x="3827319" y="4343357"/>
            <a:ext cx="97545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3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Preliminary</a:t>
            </a:r>
            <a:endParaRPr lang="ja-JP" altLang="en-US" sz="13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5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Wind</a:t>
            </a:r>
            <a:r>
              <a:rPr kumimoji="1" lang="en-US" altLang="ja-JP" dirty="0" smtClean="0"/>
              <a:t> thermal optical-radio emission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30514" y="9536239"/>
            <a:ext cx="894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Thick Black: Reverse shock model shown in page 4.</a:t>
            </a:r>
            <a:endParaRPr kumimoji="1" lang="ja-JP" alt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030514" y="1549400"/>
                <a:ext cx="107909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Thin dotted: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=0.01,  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800" dirty="0"/>
                  <a:t>, Thin </a:t>
                </a:r>
                <a:r>
                  <a:rPr kumimoji="1" lang="en-US" altLang="ja-JP" sz="2800" dirty="0" smtClean="0"/>
                  <a:t>solid: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=0.0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=0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.001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14" y="1549400"/>
                <a:ext cx="10790967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130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 rot="19415771">
            <a:off x="3827319" y="4343357"/>
            <a:ext cx="97545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3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Preliminary</a:t>
            </a:r>
            <a:endParaRPr lang="ja-JP" altLang="en-US" sz="13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00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2"/>
          </p:nvPr>
        </p:nvSpPr>
        <p:spPr>
          <a:xfrm>
            <a:off x="8171543" y="653143"/>
            <a:ext cx="9100457" cy="932213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地上チェレンコフ望遠鏡による初の</a:t>
            </a:r>
            <a:r>
              <a:rPr kumimoji="1" lang="en-US" altLang="ja-JP" dirty="0" smtClean="0"/>
              <a:t>GRB</a:t>
            </a:r>
            <a:r>
              <a:rPr kumimoji="1" lang="ja-JP" altLang="en-US" dirty="0" smtClean="0"/>
              <a:t>検出。</a:t>
            </a:r>
            <a:endParaRPr kumimoji="1" lang="en-US" altLang="ja-JP" dirty="0" smtClean="0"/>
          </a:p>
          <a:p>
            <a:r>
              <a:rPr lang="ja-JP" altLang="en-US" dirty="0" smtClean="0"/>
              <a:t>多波長光度曲線の振舞いから、</a:t>
            </a:r>
            <a:r>
              <a:rPr lang="en-US" altLang="ja-JP" dirty="0" smtClean="0"/>
              <a:t>MAGIC</a:t>
            </a:r>
            <a:r>
              <a:rPr lang="ja-JP" altLang="en-US" dirty="0" err="1" smtClean="0"/>
              <a:t>が検</a:t>
            </a:r>
            <a:r>
              <a:rPr lang="ja-JP" altLang="en-US" dirty="0" smtClean="0"/>
              <a:t>出したガンマ線は残光起源と解釈できる。</a:t>
            </a:r>
            <a:endParaRPr lang="en-US" altLang="ja-JP" dirty="0" smtClean="0"/>
          </a:p>
          <a:p>
            <a:r>
              <a:rPr lang="ja-JP" altLang="en-US" dirty="0" smtClean="0"/>
              <a:t>シンクロトロンでは説明がつかず、</a:t>
            </a:r>
            <a:r>
              <a:rPr lang="en-US" altLang="ja-JP" dirty="0" smtClean="0"/>
              <a:t>SSC</a:t>
            </a:r>
            <a:r>
              <a:rPr lang="ja-JP" altLang="en-US" dirty="0" smtClean="0"/>
              <a:t>と考えるのが妥当。</a:t>
            </a:r>
            <a:r>
              <a:rPr lang="en-US" altLang="ja-JP" dirty="0" smtClean="0"/>
              <a:t>SSC</a:t>
            </a:r>
            <a:r>
              <a:rPr lang="ja-JP" altLang="en-US" dirty="0" smtClean="0"/>
              <a:t>でモデリングした結果も、他の</a:t>
            </a:r>
            <a:r>
              <a:rPr lang="en-US" altLang="ja-JP" dirty="0" smtClean="0"/>
              <a:t>GRB</a:t>
            </a:r>
            <a:r>
              <a:rPr lang="ja-JP" altLang="en-US" dirty="0" smtClean="0"/>
              <a:t>と比べ、極端なパラメータを要求しない。</a:t>
            </a:r>
            <a:endParaRPr lang="en-US" altLang="ja-JP" dirty="0" smtClean="0"/>
          </a:p>
          <a:p>
            <a:r>
              <a:rPr lang="en-US" altLang="ja-JP" dirty="0" smtClean="0"/>
              <a:t>ISM</a:t>
            </a:r>
            <a:r>
              <a:rPr lang="ja-JP" altLang="en-US" dirty="0" smtClean="0"/>
              <a:t>か</a:t>
            </a:r>
            <a:r>
              <a:rPr lang="en-US" altLang="ja-JP" dirty="0" smtClean="0"/>
              <a:t>Wind</a:t>
            </a:r>
            <a:r>
              <a:rPr lang="ja-JP" altLang="en-US" dirty="0" err="1" smtClean="0"/>
              <a:t>かは決</a:t>
            </a:r>
            <a:r>
              <a:rPr lang="ja-JP" altLang="en-US" dirty="0" smtClean="0"/>
              <a:t>着がつかなかった。長時間の光度曲線を説明するには単純なモデルでは難しい。微視的パラメータの進化や、ジェット構造の効果など。</a:t>
            </a:r>
            <a:endParaRPr lang="en-US" altLang="ja-JP" dirty="0" smtClean="0"/>
          </a:p>
          <a:p>
            <a:r>
              <a:rPr lang="ja-JP" altLang="en-US" dirty="0" smtClean="0"/>
              <a:t>電子の最高エネルギー、熱的電子の割合など、新たな情報がもたらされる可能性がある。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790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460E3933-08EF-4655-B4CF-D914517C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Gamma-ray afterglow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2417AEF3-5A4F-40B1-83BF-82ACA00A5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268" y="2323255"/>
            <a:ext cx="12739211" cy="622130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B147154B-CC59-4256-B984-5E8D1E7AAB29}"/>
              </a:ext>
            </a:extLst>
          </p:cNvPr>
          <p:cNvSpPr txBox="1"/>
          <p:nvPr/>
        </p:nvSpPr>
        <p:spPr>
          <a:xfrm>
            <a:off x="12437857" y="8828483"/>
            <a:ext cx="29698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Nava+ 2014</a:t>
            </a:r>
            <a:endParaRPr kumimoji="1" lang="ja-JP" altLang="en-US" sz="27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DE99F2BA-E760-40FF-BF2F-4380114764E7}"/>
              </a:ext>
            </a:extLst>
          </p:cNvPr>
          <p:cNvSpPr txBox="1"/>
          <p:nvPr/>
        </p:nvSpPr>
        <p:spPr>
          <a:xfrm>
            <a:off x="3366250" y="1524863"/>
            <a:ext cx="61017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Emission efficiency is common??</a:t>
            </a:r>
            <a:endParaRPr kumimoji="1" lang="ja-JP" alt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="" xmlns:a16="http://schemas.microsoft.com/office/drawing/2014/main" id="{D5A28FE3-F4D2-4A5F-9611-41E7313F672A}"/>
                  </a:ext>
                </a:extLst>
              </p:cNvPr>
              <p:cNvSpPr txBox="1"/>
              <p:nvPr/>
            </p:nvSpPr>
            <p:spPr>
              <a:xfrm>
                <a:off x="11411902" y="3630771"/>
                <a:ext cx="191526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𝐿𝐴𝑇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−1.2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5A28FE3-F4D2-4A5F-9611-41E7313F6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420888"/>
                <a:ext cx="1279453" cy="276999"/>
              </a:xfrm>
              <a:prstGeom prst="rect">
                <a:avLst/>
              </a:prstGeom>
              <a:blipFill>
                <a:blip r:embed="rId3"/>
                <a:stretch>
                  <a:fillRect l="-2857" r="-952" b="-195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6B569A0A-B9BB-4B7A-AA08-1D4176C8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34 GRB samples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425C4B81-5C65-4D9D-9246-FB28BCC82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94" y="2010842"/>
            <a:ext cx="6803706" cy="7280572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="" xmlns:a16="http://schemas.microsoft.com/office/drawing/2014/main" id="{54EA21EC-DFC3-4826-83A9-B1F89EC947D5}"/>
              </a:ext>
            </a:extLst>
          </p:cNvPr>
          <p:cNvCxnSpPr/>
          <p:nvPr/>
        </p:nvCxnSpPr>
        <p:spPr bwMode="auto">
          <a:xfrm flipV="1">
            <a:off x="10007963" y="3846762"/>
            <a:ext cx="2105909" cy="15119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88396BD2-059C-4DAD-99FB-A2FA3E852802}"/>
              </a:ext>
            </a:extLst>
          </p:cNvPr>
          <p:cNvSpPr txBox="1"/>
          <p:nvPr/>
        </p:nvSpPr>
        <p:spPr>
          <a:xfrm>
            <a:off x="11357904" y="2919223"/>
            <a:ext cx="4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Occulted by the earth. </a:t>
            </a:r>
            <a:r>
              <a:rPr kumimoji="1" lang="en-US" altLang="ja-JP" sz="2700" dirty="0" err="1"/>
              <a:t>E</a:t>
            </a:r>
            <a:r>
              <a:rPr kumimoji="1" lang="en-US" altLang="ja-JP" sz="2700" baseline="-25000" dirty="0" err="1"/>
              <a:t>iso</a:t>
            </a:r>
            <a:r>
              <a:rPr kumimoji="1" lang="en-US" altLang="ja-JP" sz="2700" dirty="0"/>
              <a:t> may be underestimated.</a:t>
            </a:r>
            <a:endParaRPr kumimoji="1" lang="ja-JP" altLang="en-US" sz="27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7F96ED44-5E33-4B1F-91F7-2213FF0024C9}"/>
              </a:ext>
            </a:extLst>
          </p:cNvPr>
          <p:cNvSpPr txBox="1"/>
          <p:nvPr/>
        </p:nvSpPr>
        <p:spPr>
          <a:xfrm>
            <a:off x="2934268" y="1456295"/>
            <a:ext cx="103675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Fermi-LAT 2’nd GRB catalog (1906.11403)</a:t>
            </a:r>
            <a:endParaRPr kumimoji="1" lang="ja-JP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3602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C346829D-61E7-4B80-A1DE-F5853F8A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GRB 170405A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903DD71D-2703-445A-9E9D-08842A235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92" y="1686856"/>
            <a:ext cx="7387002" cy="829121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303D12FF-13BB-45B6-9094-65A7A727686F}"/>
              </a:ext>
            </a:extLst>
          </p:cNvPr>
          <p:cNvSpPr txBox="1"/>
          <p:nvPr/>
        </p:nvSpPr>
        <p:spPr>
          <a:xfrm rot="19481208">
            <a:off x="6098859" y="3655003"/>
            <a:ext cx="41038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>
                <a:solidFill>
                  <a:srgbClr val="FFC000"/>
                </a:solidFill>
              </a:rPr>
              <a:t>Preliminary</a:t>
            </a:r>
            <a:endParaRPr kumimoji="1" lang="ja-JP" altLang="en-US" sz="2700" dirty="0">
              <a:solidFill>
                <a:srgbClr val="FFC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26173313-1D91-4510-8E8E-C6C49B72B7B1}"/>
              </a:ext>
            </a:extLst>
          </p:cNvPr>
          <p:cNvSpPr txBox="1"/>
          <p:nvPr/>
        </p:nvSpPr>
        <p:spPr>
          <a:xfrm>
            <a:off x="2330877" y="1236148"/>
            <a:ext cx="53457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 err="1"/>
              <a:t>Arimoto</a:t>
            </a:r>
            <a:r>
              <a:rPr kumimoji="1" lang="en-US" altLang="ja-JP" sz="2700" dirty="0"/>
              <a:t>, KA+ submitted</a:t>
            </a:r>
            <a:endParaRPr kumimoji="1" lang="ja-JP" alt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="" xmlns:a16="http://schemas.microsoft.com/office/drawing/2014/main" id="{3C125307-11B1-4155-969C-A08F46446D38}"/>
                  </a:ext>
                </a:extLst>
              </p:cNvPr>
              <p:cNvSpPr txBox="1"/>
              <p:nvPr/>
            </p:nvSpPr>
            <p:spPr>
              <a:xfrm>
                <a:off x="11735888" y="1479137"/>
                <a:ext cx="1557734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∼80</m:t>
                      </m:r>
                      <m:r>
                        <m:rPr>
                          <m:sty m:val="p"/>
                        </m:rPr>
                        <a:rPr kumimoji="1" lang="en-US" altLang="ja-JP" sz="270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C125307-11B1-4155-969C-A08F46446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986244"/>
                <a:ext cx="1052276" cy="276999"/>
              </a:xfrm>
              <a:prstGeom prst="rect">
                <a:avLst/>
              </a:prstGeom>
              <a:blipFill>
                <a:blip r:embed="rId3"/>
                <a:stretch>
                  <a:fillRect l="-2890" r="-1156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="" xmlns:a16="http://schemas.microsoft.com/office/drawing/2014/main" id="{1C342AE3-57AD-4F9C-95A1-6B60A8128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489" y="2064839"/>
            <a:ext cx="6273044" cy="4421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="" xmlns:a16="http://schemas.microsoft.com/office/drawing/2014/main" id="{BF1A97AD-6C72-4F49-B987-B63C5BAE867A}"/>
                  </a:ext>
                </a:extLst>
              </p:cNvPr>
              <p:cNvSpPr txBox="1"/>
              <p:nvPr/>
            </p:nvSpPr>
            <p:spPr>
              <a:xfrm>
                <a:off x="10115958" y="6640070"/>
                <a:ext cx="555752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700" dirty="0"/>
                  <a:t>Cut-off due to </a:t>
                </a:r>
                <a14:m>
                  <m:oMath xmlns:m="http://schemas.openxmlformats.org/officeDocument/2006/math"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𝛾𝛾</m:t>
                    </m:r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ja-JP" sz="2700" dirty="0"/>
                  <a:t>absorption?</a:t>
                </a:r>
              </a:p>
              <a:p>
                <a:r>
                  <a:rPr lang="en-US" altLang="ja-JP" sz="27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7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7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ja-JP" sz="27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700" i="1">
                        <a:latin typeface="Cambria Math" panose="02040503050406030204" pitchFamily="18" charset="0"/>
                      </a:rPr>
                      <m:t>=300−600</m:t>
                    </m:r>
                  </m:oMath>
                </a14:m>
                <a:r>
                  <a:rPr kumimoji="1" lang="ja-JP" altLang="en-US" sz="2700" dirty="0"/>
                  <a:t> </a:t>
                </a:r>
                <a:r>
                  <a:rPr kumimoji="1" lang="en-US" altLang="ja-JP" sz="2700" dirty="0"/>
                  <a:t>consistent with the optical onset.</a:t>
                </a:r>
              </a:p>
              <a:p>
                <a:endParaRPr lang="en-US" altLang="ja-JP" sz="2700" dirty="0"/>
              </a:p>
              <a:p>
                <a:r>
                  <a:rPr kumimoji="1" lang="en-US" altLang="ja-JP" sz="2700" dirty="0"/>
                  <a:t>Early LAT emission has a different origin.</a:t>
                </a:r>
                <a:endParaRPr kumimoji="1" lang="ja-JP" altLang="en-US" sz="27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F1A97AD-6C72-4F49-B987-B63C5BAE8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427397"/>
                <a:ext cx="3705586" cy="1754326"/>
              </a:xfrm>
              <a:prstGeom prst="rect">
                <a:avLst/>
              </a:prstGeom>
              <a:blipFill>
                <a:blip r:embed="rId5"/>
                <a:stretch>
                  <a:fillRect l="-1316" t="-2431" r="-658" b="-4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2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35059CD7-FBEC-4736-AB43-66CA158C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719" y="-39716"/>
            <a:ext cx="13056760" cy="1038065"/>
          </a:xfrm>
        </p:spPr>
        <p:txBody>
          <a:bodyPr/>
          <a:lstStyle/>
          <a:p>
            <a:r>
              <a:rPr kumimoji="1" lang="en-US" altLang="ja-JP" dirty="0"/>
              <a:t>Gamma-ray closure relation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9DAF4624-086B-47FF-9BB0-F67E754BE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83" y="2118837"/>
            <a:ext cx="8441147" cy="625578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EE31D1E5-F200-473E-B903-A8CA8B93264E}"/>
              </a:ext>
            </a:extLst>
          </p:cNvPr>
          <p:cNvSpPr txBox="1"/>
          <p:nvPr/>
        </p:nvSpPr>
        <p:spPr>
          <a:xfrm>
            <a:off x="2616719" y="1470865"/>
            <a:ext cx="42053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 err="1"/>
              <a:t>Tak</a:t>
            </a:r>
            <a:r>
              <a:rPr kumimoji="1" lang="en-US" altLang="ja-JP" sz="2700" dirty="0"/>
              <a:t>, KA+ 2019</a:t>
            </a:r>
            <a:endParaRPr kumimoji="1" lang="ja-JP" altLang="en-US" sz="2700" dirty="0"/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7769BEF1-3DFE-46F2-9FCA-F6820EBA0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80"/>
          <a:stretch/>
        </p:blipFill>
        <p:spPr>
          <a:xfrm>
            <a:off x="11225502" y="6226093"/>
            <a:ext cx="4447977" cy="3843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="" xmlns:a16="http://schemas.microsoft.com/office/drawing/2014/main" id="{91A53C8A-1247-47FF-AEB4-C7A97CD84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271"/>
          <a:stretch/>
        </p:blipFill>
        <p:spPr>
          <a:xfrm>
            <a:off x="11249909" y="930888"/>
            <a:ext cx="4589802" cy="3709485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="" xmlns:a16="http://schemas.microsoft.com/office/drawing/2014/main" id="{86E1988F-AFD3-42BD-9BA2-98640B49B7E6}"/>
              </a:ext>
            </a:extLst>
          </p:cNvPr>
          <p:cNvSpPr/>
          <p:nvPr/>
        </p:nvSpPr>
        <p:spPr bwMode="auto">
          <a:xfrm>
            <a:off x="14165783" y="6600643"/>
            <a:ext cx="323986" cy="971958"/>
          </a:xfrm>
          <a:prstGeom prst="downArrow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39" tIns="68569" rIns="137139" bIns="68569" numCol="1" rtlCol="0" anchor="t" anchorCtr="0" compatLnSpc="1">
            <a:prstTxWarp prst="textNoShape">
              <a:avLst/>
            </a:prstTxWarp>
          </a:bodyPr>
          <a:lstStyle/>
          <a:p>
            <a:pPr defTabSz="1371417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7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="" xmlns:a16="http://schemas.microsoft.com/office/drawing/2014/main" id="{75E29CAB-453E-4D08-A8F5-AD00E30F0F58}"/>
              </a:ext>
            </a:extLst>
          </p:cNvPr>
          <p:cNvSpPr/>
          <p:nvPr/>
        </p:nvSpPr>
        <p:spPr bwMode="auto">
          <a:xfrm>
            <a:off x="14757638" y="7086622"/>
            <a:ext cx="323986" cy="97195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39" tIns="68569" rIns="137139" bIns="68569" numCol="1" rtlCol="0" anchor="t" anchorCtr="0" compatLnSpc="1">
            <a:prstTxWarp prst="textNoShape">
              <a:avLst/>
            </a:prstTxWarp>
          </a:bodyPr>
          <a:lstStyle/>
          <a:p>
            <a:pPr defTabSz="1371417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7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="" xmlns:a16="http://schemas.microsoft.com/office/drawing/2014/main" id="{D48CCFF6-9113-4809-9A49-A073BA7F3358}"/>
              </a:ext>
            </a:extLst>
          </p:cNvPr>
          <p:cNvSpPr/>
          <p:nvPr/>
        </p:nvSpPr>
        <p:spPr bwMode="auto">
          <a:xfrm>
            <a:off x="15081624" y="1674629"/>
            <a:ext cx="323986" cy="97195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39" tIns="68569" rIns="137139" bIns="68569" numCol="1" rtlCol="0" anchor="t" anchorCtr="0" compatLnSpc="1">
            <a:prstTxWarp prst="textNoShape">
              <a:avLst/>
            </a:prstTxWarp>
          </a:bodyPr>
          <a:lstStyle/>
          <a:p>
            <a:pPr defTabSz="1371417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7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="" xmlns:a16="http://schemas.microsoft.com/office/drawing/2014/main" id="{EF3C03EA-182F-4392-A1B0-DC140BFB7858}"/>
              </a:ext>
            </a:extLst>
          </p:cNvPr>
          <p:cNvSpPr/>
          <p:nvPr/>
        </p:nvSpPr>
        <p:spPr bwMode="auto">
          <a:xfrm>
            <a:off x="14367652" y="1115090"/>
            <a:ext cx="323986" cy="971958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39" tIns="68569" rIns="137139" bIns="68569" numCol="1" rtlCol="0" anchor="t" anchorCtr="0" compatLnSpc="1">
            <a:prstTxWarp prst="textNoShape">
              <a:avLst/>
            </a:prstTxWarp>
          </a:bodyPr>
          <a:lstStyle/>
          <a:p>
            <a:pPr defTabSz="1371417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7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2D38D6C5-B587-4FF0-8CAC-E30F31DA4263}"/>
              </a:ext>
            </a:extLst>
          </p:cNvPr>
          <p:cNvSpPr txBox="1"/>
          <p:nvPr/>
        </p:nvSpPr>
        <p:spPr>
          <a:xfrm>
            <a:off x="4433999" y="8814548"/>
            <a:ext cx="56697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dirty="0"/>
              <a:t>ISM rather wind.</a:t>
            </a:r>
            <a:endParaRPr kumimoji="1" lang="ja-JP" altLang="en-US" sz="27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C328B8CD-3E98-4616-9D03-E75FBBAD60E2}"/>
              </a:ext>
            </a:extLst>
          </p:cNvPr>
          <p:cNvSpPr txBox="1"/>
          <p:nvPr/>
        </p:nvSpPr>
        <p:spPr>
          <a:xfrm>
            <a:off x="8766016" y="8109911"/>
            <a:ext cx="4103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dirty="0"/>
              <a:t>GRB 080916C</a:t>
            </a:r>
          </a:p>
          <a:p>
            <a:r>
              <a:rPr lang="en-US" altLang="ja-JP" sz="2100" dirty="0"/>
              <a:t>GRB 130427A</a:t>
            </a:r>
            <a:endParaRPr kumimoji="1" lang="ja-JP" altLang="en-US" sz="2100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="" xmlns:a16="http://schemas.microsoft.com/office/drawing/2014/main" id="{AA71B60E-9BBF-4643-9650-4419736BF8A3}"/>
              </a:ext>
            </a:extLst>
          </p:cNvPr>
          <p:cNvCxnSpPr/>
          <p:nvPr/>
        </p:nvCxnSpPr>
        <p:spPr bwMode="auto">
          <a:xfrm flipV="1">
            <a:off x="9953966" y="7248616"/>
            <a:ext cx="149789" cy="899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75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残光の標準モデル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264356" y="1524862"/>
            <a:ext cx="3833834" cy="8315641"/>
            <a:chOff x="755576" y="1052736"/>
            <a:chExt cx="2556284" cy="5544616"/>
          </a:xfrm>
        </p:grpSpPr>
        <p:sp>
          <p:nvSpPr>
            <p:cNvPr id="3" name="円/楕円 2"/>
            <p:cNvSpPr/>
            <p:nvPr/>
          </p:nvSpPr>
          <p:spPr bwMode="auto">
            <a:xfrm>
              <a:off x="1043608" y="1592796"/>
              <a:ext cx="2268252" cy="410445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137139" tIns="68569" rIns="137139" bIns="68569" numCol="1" rtlCol="0" anchor="t" anchorCtr="0" compatLnSpc="1">
              <a:prstTxWarp prst="textNoShape">
                <a:avLst/>
              </a:prstTxWarp>
            </a:bodyPr>
            <a:lstStyle/>
            <a:p>
              <a:pPr defTabSz="1371417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7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4" name="正方形/長方形 3"/>
            <p:cNvSpPr/>
            <p:nvPr/>
          </p:nvSpPr>
          <p:spPr bwMode="auto">
            <a:xfrm>
              <a:off x="755576" y="1052736"/>
              <a:ext cx="1440160" cy="55446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137139" tIns="68569" rIns="137139" bIns="68569" numCol="1" rtlCol="0" anchor="t" anchorCtr="0" compatLnSpc="1">
              <a:prstTxWarp prst="textNoShape">
                <a:avLst/>
              </a:prstTxWarp>
            </a:bodyPr>
            <a:lstStyle/>
            <a:p>
              <a:pPr defTabSz="1371417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7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6" name="右矢印 5"/>
          <p:cNvSpPr/>
          <p:nvPr/>
        </p:nvSpPr>
        <p:spPr bwMode="auto">
          <a:xfrm>
            <a:off x="6336121" y="4818720"/>
            <a:ext cx="809965" cy="75596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137139" tIns="68569" rIns="137139" bIns="68569" numCol="1" rtlCol="0" anchor="t" anchorCtr="0" compatLnSpc="1">
            <a:prstTxWarp prst="textNoShape">
              <a:avLst/>
            </a:prstTxWarp>
          </a:bodyPr>
          <a:lstStyle/>
          <a:p>
            <a:pPr defTabSz="1371417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7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284211" y="8721359"/>
                <a:ext cx="150438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700" dirty="0" smtClean="0"/>
                  <a:t>衝撃波</a:t>
                </a:r>
                <a:endParaRPr kumimoji="1" lang="en-US" altLang="ja-JP" sz="2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11" y="8721359"/>
                <a:ext cx="1504386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7692" t="-59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437536" y="4245576"/>
                <a:ext cx="301365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700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412" y="2830821"/>
                <a:ext cx="200376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4242" r="-18182" b="-10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314720" y="6384652"/>
                <a:ext cx="1592872" cy="924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700" dirty="0" smtClean="0"/>
                  <a:t>星</a:t>
                </a:r>
                <a14:m>
                  <m:oMath xmlns:m="http://schemas.openxmlformats.org/officeDocument/2006/math">
                    <m:r>
                      <a:rPr kumimoji="1" lang="ja-JP" altLang="en-US" sz="2700" i="1" smtClean="0">
                        <a:latin typeface="Cambria Math" panose="02040503050406030204" pitchFamily="18" charset="0"/>
                      </a:rPr>
                      <m:t>周</m:t>
                    </m:r>
                    <m:r>
                      <a:rPr kumimoji="1" lang="ja-JP" altLang="en-US" sz="2700" i="1">
                        <a:latin typeface="Cambria Math" panose="02040503050406030204" pitchFamily="18" charset="0"/>
                      </a:rPr>
                      <m:t>密度</m:t>
                    </m:r>
                  </m:oMath>
                </a14:m>
                <a:endParaRPr kumimoji="1" lang="en-US" altLang="ja-JP" sz="27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>
                              <a:latin typeface="Cambria Math" panose="02040503050406030204" pitchFamily="18" charset="0"/>
                            </a:rPr>
                            <m:t>ext</m:t>
                          </m:r>
                        </m:sub>
                      </m:sSub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720" y="6384652"/>
                <a:ext cx="1592872" cy="924933"/>
              </a:xfrm>
              <a:prstGeom prst="rect">
                <a:avLst/>
              </a:prstGeom>
              <a:blipFill rotWithShape="0">
                <a:blip r:embed="rId4"/>
                <a:stretch>
                  <a:fillRect l="-7280" t="-6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9163050" y="1200710"/>
                <a:ext cx="6548780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700" dirty="0" smtClean="0"/>
                  <a:t>ローレンツ因子</a:t>
                </a:r>
                <a:r>
                  <a:rPr kumimoji="1" lang="en-US" altLang="ja-JP" sz="27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700">
                        <a:latin typeface="Cambria Math" panose="02040503050406030204" pitchFamily="18" charset="0"/>
                      </a:rPr>
                      <m:t>Γ</m:t>
                    </m:r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700" dirty="0"/>
                  <a:t> </a:t>
                </a:r>
                <a:r>
                  <a:rPr kumimoji="1" lang="ja-JP" altLang="en-US" sz="2700" dirty="0" smtClean="0"/>
                  <a:t>と</a:t>
                </a:r>
                <a:r>
                  <a:rPr kumimoji="1" lang="en-US" altLang="ja-JP" sz="27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700" dirty="0"/>
              </a:p>
              <a:p>
                <a:r>
                  <a:rPr lang="ja-JP" altLang="en-US" sz="2700" dirty="0" smtClean="0"/>
                  <a:t>から磁場</a:t>
                </a:r>
                <a14:m>
                  <m:oMath xmlns:m="http://schemas.openxmlformats.org/officeDocument/2006/math"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700" dirty="0" smtClean="0"/>
                  <a:t>と加速電子の注入率を推定。</a:t>
                </a:r>
                <a:endParaRPr lang="en-US" altLang="ja-JP" sz="2700" dirty="0" smtClean="0"/>
              </a:p>
              <a:p>
                <a:r>
                  <a:rPr lang="ja-JP" altLang="en-US" sz="2700" dirty="0" smtClean="0"/>
                  <a:t>注入</a:t>
                </a:r>
                <a:r>
                  <a:rPr lang="ja-JP" altLang="en-US" sz="2700" dirty="0"/>
                  <a:t>時</a:t>
                </a:r>
                <a:r>
                  <a:rPr lang="ja-JP" altLang="en-US" sz="2700" dirty="0" smtClean="0"/>
                  <a:t>のエネルギー分布</a:t>
                </a:r>
                <a:endParaRPr kumimoji="1" lang="ja-JP" altLang="en-US" sz="27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50" y="1200710"/>
                <a:ext cx="6548780" cy="1338828"/>
              </a:xfrm>
              <a:prstGeom prst="rect">
                <a:avLst/>
              </a:prstGeom>
              <a:blipFill rotWithShape="0">
                <a:blip r:embed="rId5"/>
                <a:stretch>
                  <a:fillRect l="-1769" t="-5000" r="-559" b="-1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/>
          <p:cNvCxnSpPr/>
          <p:nvPr/>
        </p:nvCxnSpPr>
        <p:spPr bwMode="auto">
          <a:xfrm>
            <a:off x="10925923" y="5844676"/>
            <a:ext cx="36178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矢印コネクタ 13"/>
          <p:cNvCxnSpPr/>
          <p:nvPr/>
        </p:nvCxnSpPr>
        <p:spPr bwMode="auto">
          <a:xfrm flipV="1">
            <a:off x="10925923" y="3252788"/>
            <a:ext cx="0" cy="25918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4705762" y="5697068"/>
                <a:ext cx="305853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413" y="3798632"/>
                <a:ext cx="204992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0588" r="-17647" b="-260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0124482" y="2974750"/>
                <a:ext cx="799065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755" y="1983473"/>
                <a:ext cx="53437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409" r="-12500" b="-369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コネクタ 17"/>
          <p:cNvCxnSpPr/>
          <p:nvPr/>
        </p:nvCxnSpPr>
        <p:spPr bwMode="auto">
          <a:xfrm>
            <a:off x="11411902" y="3792765"/>
            <a:ext cx="1784587" cy="75596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コネクタ 19"/>
          <p:cNvCxnSpPr/>
          <p:nvPr/>
        </p:nvCxnSpPr>
        <p:spPr bwMode="auto">
          <a:xfrm>
            <a:off x="11411902" y="3792765"/>
            <a:ext cx="0" cy="20519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12266240" y="3588029"/>
                <a:ext cx="705834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6240" y="3588029"/>
                <a:ext cx="705834" cy="4154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11249910" y="5951563"/>
                <a:ext cx="511807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156" y="3968321"/>
                <a:ext cx="341696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2500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1230656" y="6625053"/>
                <a:ext cx="340041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200" dirty="0" smtClean="0"/>
                  <a:t>パラメータ</a:t>
                </a:r>
                <a14:m>
                  <m:oMath xmlns:m="http://schemas.openxmlformats.org/officeDocument/2006/math">
                    <m:r>
                      <a:rPr kumimoji="1" lang="ja-JP" altLang="en-US" sz="3200" i="1" smtClean="0">
                        <a:latin typeface="Cambria Math" panose="02040503050406030204" pitchFamily="18" charset="0"/>
                      </a:rPr>
                      <m:t>セット</m:t>
                    </m:r>
                  </m:oMath>
                </a14:m>
                <a:endParaRPr kumimoji="1" lang="en-US" altLang="ja-JP" sz="32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ext</m:t>
                          </m:r>
                        </m:sub>
                      </m:sSub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0656" y="6625053"/>
                <a:ext cx="3400418" cy="1077218"/>
              </a:xfrm>
              <a:prstGeom prst="rect">
                <a:avLst/>
              </a:prstGeom>
              <a:blipFill rotWithShape="0">
                <a:blip r:embed="rId10"/>
                <a:stretch>
                  <a:fillRect l="-4480" t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コネクタ 24"/>
          <p:cNvCxnSpPr/>
          <p:nvPr/>
        </p:nvCxnSpPr>
        <p:spPr bwMode="auto">
          <a:xfrm flipH="1">
            <a:off x="10925923" y="3792764"/>
            <a:ext cx="4859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10439946" y="3496215"/>
                <a:ext cx="474425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7" y="2331170"/>
                <a:ext cx="317331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7692" r="-1923" b="-195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494971" y="4661074"/>
                <a:ext cx="245131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700" dirty="0" smtClean="0"/>
                  <a:t>爆発エネルギー</a:t>
                </a:r>
                <a:endParaRPr kumimoji="1" lang="en-US" altLang="ja-JP" sz="27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700" dirty="0" smtClean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71" y="4661074"/>
                <a:ext cx="2451312" cy="923330"/>
              </a:xfrm>
              <a:prstGeom prst="rect">
                <a:avLst/>
              </a:prstGeom>
              <a:blipFill rotWithShape="0">
                <a:blip r:embed="rId13"/>
                <a:stretch>
                  <a:fillRect l="-4726" t="-5960" r="-34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13071" y="7896587"/>
            <a:ext cx="2802600" cy="9234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61777" y="9014303"/>
            <a:ext cx="5254875" cy="8262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083142" y="7946598"/>
            <a:ext cx="2607975" cy="884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2989478" y="5962283"/>
                <a:ext cx="414023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9478" y="5962283"/>
                <a:ext cx="414023" cy="41549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コネクタ 26"/>
          <p:cNvCxnSpPr/>
          <p:nvPr/>
        </p:nvCxnSpPr>
        <p:spPr bwMode="auto">
          <a:xfrm>
            <a:off x="13196489" y="4548732"/>
            <a:ext cx="0" cy="12959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線コネクタ 29"/>
          <p:cNvCxnSpPr/>
          <p:nvPr/>
        </p:nvCxnSpPr>
        <p:spPr bwMode="auto">
          <a:xfrm>
            <a:off x="13169884" y="4526483"/>
            <a:ext cx="685766" cy="102157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13598208" y="4512162"/>
                <a:ext cx="1036053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208" y="4512162"/>
                <a:ext cx="1036053" cy="41549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1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単調な物理量の進化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280786" y="2982800"/>
                <a:ext cx="2265043" cy="885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7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7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57" y="1988840"/>
                <a:ext cx="1513171" cy="5902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1681891" y="2982800"/>
                <a:ext cx="2257669" cy="885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7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7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88" y="1988840"/>
                <a:ext cx="1513171" cy="5902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280787" y="4137871"/>
                <a:ext cx="2502993" cy="885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57" y="2759006"/>
                <a:ext cx="1674946" cy="590290"/>
              </a:xfrm>
              <a:prstGeom prst="rect">
                <a:avLst/>
              </a:prstGeom>
              <a:blipFill rotWithShape="0">
                <a:blip r:embed="rId4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1681890" y="4137871"/>
                <a:ext cx="2495620" cy="885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88" y="2759006"/>
                <a:ext cx="1674946" cy="590290"/>
              </a:xfrm>
              <a:prstGeom prst="rect">
                <a:avLst/>
              </a:prstGeom>
              <a:blipFill rotWithShape="0">
                <a:blip r:embed="rId5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281281" y="5368492"/>
                <a:ext cx="2380395" cy="885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686" y="3579547"/>
                <a:ext cx="1592231" cy="5902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1681891" y="5368492"/>
                <a:ext cx="2380395" cy="885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88" y="3579547"/>
                <a:ext cx="1592231" cy="5902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280787" y="6729759"/>
                <a:ext cx="2758126" cy="885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>
                              <a:latin typeface="Cambria Math" panose="02040503050406030204" pitchFamily="18" charset="0"/>
                            </a:rPr>
                            <m:t>nth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57" y="4487198"/>
                <a:ext cx="1867563" cy="5902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1681891" y="6729759"/>
                <a:ext cx="2758126" cy="885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>
                              <a:latin typeface="Cambria Math" panose="02040503050406030204" pitchFamily="18" charset="0"/>
                            </a:rPr>
                            <m:t>nth</m:t>
                          </m:r>
                        </m:sub>
                      </m:sSub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kumimoji="1" lang="en-US" altLang="ja-JP" sz="27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7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5/2</m:t>
                          </m:r>
                        </m:sup>
                      </m:sSup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88" y="4487198"/>
                <a:ext cx="1842940" cy="5902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280786" y="8166575"/>
                <a:ext cx="1397434" cy="833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kumimoji="1" lang="en-US" altLang="ja-JP" sz="2700"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57" y="5445224"/>
                <a:ext cx="932627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1681890" y="8166576"/>
                <a:ext cx="1397434" cy="8310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7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1" lang="en-US" altLang="ja-JP" sz="2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sz="2700"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</m:oMath>
                  </m:oMathPara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88" y="5445224"/>
                <a:ext cx="932627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3501112" y="1635405"/>
                <a:ext cx="281833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700" dirty="0"/>
                  <a:t>ISM: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700" i="1">
                        <a:latin typeface="Cambria Math" panose="02040503050406030204" pitchFamily="18" charset="0"/>
                      </a:rPr>
                      <m:t>const</m:t>
                    </m:r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94" y="1090438"/>
                <a:ext cx="193989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830" t="-13333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1508488" y="1623024"/>
                <a:ext cx="2722605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700" dirty="0"/>
                  <a:t>Wind: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  <m:r>
                      <a:rPr kumimoji="1" lang="en-US" altLang="ja-JP" sz="2700" i="1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ja-JP" sz="27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568" y="1082183"/>
                <a:ext cx="1876026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2932" t="-13333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/>
          <p:cNvGrpSpPr/>
          <p:nvPr/>
        </p:nvGrpSpPr>
        <p:grpSpPr>
          <a:xfrm>
            <a:off x="6608014" y="91735"/>
            <a:ext cx="4702956" cy="3843320"/>
            <a:chOff x="2881082" y="61166"/>
            <a:chExt cx="3135788" cy="2562609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xmlns="" id="{7769BEF1-3DFE-46F2-9FCA-F6820EBA0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49028" r="1"/>
            <a:stretch/>
          </p:blipFill>
          <p:spPr>
            <a:xfrm>
              <a:off x="2951820" y="61166"/>
              <a:ext cx="3065050" cy="2562609"/>
            </a:xfrm>
            <a:prstGeom prst="rect">
              <a:avLst/>
            </a:prstGeom>
          </p:spPr>
        </p:pic>
        <p:sp>
          <p:nvSpPr>
            <p:cNvPr id="22" name="正方形/長方形 21"/>
            <p:cNvSpPr/>
            <p:nvPr/>
          </p:nvSpPr>
          <p:spPr bwMode="auto">
            <a:xfrm>
              <a:off x="2881082" y="1029214"/>
              <a:ext cx="385957" cy="13553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137139" tIns="68569" rIns="137139" bIns="68569" numCol="1" rtlCol="0" anchor="t" anchorCtr="0" compatLnSpc="1">
              <a:prstTxWarp prst="textNoShape">
                <a:avLst/>
              </a:prstTxWarp>
            </a:bodyPr>
            <a:lstStyle/>
            <a:p>
              <a:pPr defTabSz="1371417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7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81525" y="96042"/>
            <a:ext cx="4320675" cy="972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958633" y="1096842"/>
            <a:ext cx="2607975" cy="49572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76795" y="9175154"/>
            <a:ext cx="2763675" cy="894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8010081" y="3790979"/>
                <a:ext cx="2403414" cy="490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ja-JP" sz="27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kumimoji="1" lang="en-US" altLang="ja-JP" sz="27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700" b="0" i="1" smtClean="0">
                          <a:latin typeface="Cambria Math" panose="02040503050406030204" pitchFamily="18" charset="0"/>
                        </a:rPr>
                        <m:t>′</m:t>
                      </m:r>
                      <m:sSubSup>
                        <m:sSubSupPr>
                          <m:ctrlP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700" i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kumimoji="1" lang="en-US" altLang="ja-JP" sz="2700" i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ja-JP" sz="2700" i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kumimoji="1" lang="en-US" altLang="ja-JP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ja-JP" altLang="en-US" sz="2700" dirty="0" smtClean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081" y="3790979"/>
                <a:ext cx="2403414" cy="49096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/>
          <p:cNvCxnSpPr/>
          <p:nvPr/>
        </p:nvCxnSpPr>
        <p:spPr bwMode="auto">
          <a:xfrm flipH="1">
            <a:off x="9145099" y="4405745"/>
            <a:ext cx="17951" cy="503840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66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anus - No Header">
  <a:themeElements>
    <a:clrScheme name="Uranus Green">
      <a:dk1>
        <a:srgbClr val="5F5F5F"/>
      </a:dk1>
      <a:lt1>
        <a:sysClr val="window" lastClr="FFFFFF"/>
      </a:lt1>
      <a:dk2>
        <a:srgbClr val="777777"/>
      </a:dk2>
      <a:lt2>
        <a:srgbClr val="EEECE1"/>
      </a:lt2>
      <a:accent1>
        <a:srgbClr val="A4C516"/>
      </a:accent1>
      <a:accent2>
        <a:srgbClr val="DA627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4C516"/>
      </a:hlink>
      <a:folHlink>
        <a:srgbClr val="7B9310"/>
      </a:folHlink>
    </a:clrScheme>
    <a:fontScheme name="ユーザー定義 2">
      <a:majorFont>
        <a:latin typeface="HGP創英角ﾎﾟｯﾌﾟ体"/>
        <a:ea typeface="HGP創英角ﾎﾟｯﾌﾟ体"/>
        <a:cs typeface=""/>
      </a:majorFont>
      <a:minorFont>
        <a:latin typeface="HGP創英角ﾎﾟｯﾌﾟ体"/>
        <a:ea typeface="HGP創英角ﾎﾟｯﾌﾟ体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kumimoji="1" sz="28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ranus - Free Layout">
  <a:themeElements>
    <a:clrScheme name="Uranus Green">
      <a:dk1>
        <a:srgbClr val="5F5F5F"/>
      </a:dk1>
      <a:lt1>
        <a:sysClr val="window" lastClr="FFFFFF"/>
      </a:lt1>
      <a:dk2>
        <a:srgbClr val="777777"/>
      </a:dk2>
      <a:lt2>
        <a:srgbClr val="EEECE1"/>
      </a:lt2>
      <a:accent1>
        <a:srgbClr val="A4C516"/>
      </a:accent1>
      <a:accent2>
        <a:srgbClr val="DA627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4C516"/>
      </a:hlink>
      <a:folHlink>
        <a:srgbClr val="7B9310"/>
      </a:folHlink>
    </a:clrScheme>
    <a:fontScheme name="ユーザー定義 2">
      <a:majorFont>
        <a:latin typeface="HGP創英角ﾎﾟｯﾌﾟ体"/>
        <a:ea typeface="HGP創英角ﾎﾟｯﾌﾟ体"/>
        <a:cs typeface=""/>
      </a:majorFont>
      <a:minorFont>
        <a:latin typeface="HGP創英角ﾎﾟｯﾌﾟ体"/>
        <a:ea typeface="HGP創英角ﾎﾟｯﾌﾟ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kumimoji="1" sz="27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4796</TotalTime>
  <Words>1120</Words>
  <Application>Microsoft Office PowerPoint</Application>
  <PresentationFormat>ユーザー設定</PresentationFormat>
  <Paragraphs>313</Paragraphs>
  <Slides>36</Slides>
  <Notes>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5" baseType="lpstr">
      <vt:lpstr>HGP創英角ﾎﾟｯﾌﾟ体</vt:lpstr>
      <vt:lpstr>Spica Neue P Bold</vt:lpstr>
      <vt:lpstr>游ゴシック</vt:lpstr>
      <vt:lpstr>Arial</vt:lpstr>
      <vt:lpstr>Cambria Math</vt:lpstr>
      <vt:lpstr>Wingdings</vt:lpstr>
      <vt:lpstr>Uranus - No Header</vt:lpstr>
      <vt:lpstr>Uranus - Free Layout</vt:lpstr>
      <vt:lpstr>数式</vt:lpstr>
      <vt:lpstr>GRB残光</vt:lpstr>
      <vt:lpstr>ガンマ線バースト</vt:lpstr>
      <vt:lpstr>ガンマ線残光</vt:lpstr>
      <vt:lpstr>Gamma-ray afterglow</vt:lpstr>
      <vt:lpstr>34 GRB samples</vt:lpstr>
      <vt:lpstr>GRB 170405A</vt:lpstr>
      <vt:lpstr>Gamma-ray closure relation</vt:lpstr>
      <vt:lpstr>残光の標準モデル</vt:lpstr>
      <vt:lpstr>単調な物理量の進化</vt:lpstr>
      <vt:lpstr>光速に近い運動をする光源</vt:lpstr>
      <vt:lpstr>単調な物理量の進化</vt:lpstr>
      <vt:lpstr>Particle acceleration in relativistic shock</vt:lpstr>
      <vt:lpstr>シンクロトロン放射の最高エネルギー</vt:lpstr>
      <vt:lpstr>Inverse Compton</vt:lpstr>
      <vt:lpstr>GRB 190114C</vt:lpstr>
      <vt:lpstr>多波長光度曲線とスペクトルの進化</vt:lpstr>
      <vt:lpstr>シンクロトロン放射ではない</vt:lpstr>
      <vt:lpstr>光度曲線</vt:lpstr>
      <vt:lpstr>Fermi Paper</vt:lpstr>
      <vt:lpstr>Radio Lightcurves</vt:lpstr>
      <vt:lpstr>Can we extract further information/physics?</vt:lpstr>
      <vt:lpstr>1D time-dependent calculation</vt:lpstr>
      <vt:lpstr>1D time-dependent calculation</vt:lpstr>
      <vt:lpstr>Photon spectrum for an observer</vt:lpstr>
      <vt:lpstr>GRB 130427A</vt:lpstr>
      <vt:lpstr>GRB 130427A</vt:lpstr>
      <vt:lpstr>GRB 190114C ISM Model</vt:lpstr>
      <vt:lpstr>Light curves and Spectra</vt:lpstr>
      <vt:lpstr>Wind Model</vt:lpstr>
      <vt:lpstr>Light curves and Spectra</vt:lpstr>
      <vt:lpstr>Can we extract further information/physics?</vt:lpstr>
      <vt:lpstr>Constraint on fe?</vt:lpstr>
      <vt:lpstr>Thermal Synchrotron</vt:lpstr>
      <vt:lpstr>ISM thermal optical-radio emission</vt:lpstr>
      <vt:lpstr>Wind thermal optical-radio emission</vt:lpstr>
      <vt:lpstr>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Uranus</dc:title>
  <dc:subject>Uranus</dc:subject>
  <dc:creator>Jun Akizaki</dc:creator>
  <cp:keywords>Template</cp:keywords>
  <cp:lastModifiedBy>Asano</cp:lastModifiedBy>
  <cp:revision>151</cp:revision>
  <dcterms:created xsi:type="dcterms:W3CDTF">2016-06-18T12:18:23Z</dcterms:created>
  <dcterms:modified xsi:type="dcterms:W3CDTF">2020-04-01T05:03:42Z</dcterms:modified>
</cp:coreProperties>
</file>