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30" r:id="rId1"/>
  </p:sldMasterIdLst>
  <p:notesMasterIdLst>
    <p:notesMasterId r:id="rId62"/>
  </p:notesMasterIdLst>
  <p:sldIdLst>
    <p:sldId id="256" r:id="rId2"/>
    <p:sldId id="257" r:id="rId3"/>
    <p:sldId id="258" r:id="rId4"/>
    <p:sldId id="374" r:id="rId5"/>
    <p:sldId id="373" r:id="rId6"/>
    <p:sldId id="375" r:id="rId7"/>
    <p:sldId id="376" r:id="rId8"/>
    <p:sldId id="259" r:id="rId9"/>
    <p:sldId id="267" r:id="rId10"/>
    <p:sldId id="268" r:id="rId11"/>
    <p:sldId id="377" r:id="rId12"/>
    <p:sldId id="378" r:id="rId13"/>
    <p:sldId id="395" r:id="rId14"/>
    <p:sldId id="396" r:id="rId15"/>
    <p:sldId id="379" r:id="rId16"/>
    <p:sldId id="397" r:id="rId17"/>
    <p:sldId id="381" r:id="rId18"/>
    <p:sldId id="392" r:id="rId19"/>
    <p:sldId id="393" r:id="rId20"/>
    <p:sldId id="384" r:id="rId21"/>
    <p:sldId id="386" r:id="rId22"/>
    <p:sldId id="403" r:id="rId23"/>
    <p:sldId id="404" r:id="rId24"/>
    <p:sldId id="405" r:id="rId25"/>
    <p:sldId id="406" r:id="rId26"/>
    <p:sldId id="407" r:id="rId27"/>
    <p:sldId id="408" r:id="rId28"/>
    <p:sldId id="387" r:id="rId29"/>
    <p:sldId id="409" r:id="rId30"/>
    <p:sldId id="400" r:id="rId31"/>
    <p:sldId id="383" r:id="rId32"/>
    <p:sldId id="410" r:id="rId33"/>
    <p:sldId id="273" r:id="rId34"/>
    <p:sldId id="274" r:id="rId35"/>
    <p:sldId id="260" r:id="rId36"/>
    <p:sldId id="279" r:id="rId37"/>
    <p:sldId id="261" r:id="rId38"/>
    <p:sldId id="262" r:id="rId39"/>
    <p:sldId id="280" r:id="rId40"/>
    <p:sldId id="411" r:id="rId41"/>
    <p:sldId id="281" r:id="rId42"/>
    <p:sldId id="412" r:id="rId43"/>
    <p:sldId id="278" r:id="rId44"/>
    <p:sldId id="271" r:id="rId45"/>
    <p:sldId id="272" r:id="rId46"/>
    <p:sldId id="390" r:id="rId47"/>
    <p:sldId id="385" r:id="rId48"/>
    <p:sldId id="398" r:id="rId49"/>
    <p:sldId id="399" r:id="rId50"/>
    <p:sldId id="282" r:id="rId51"/>
    <p:sldId id="287" r:id="rId52"/>
    <p:sldId id="283" r:id="rId53"/>
    <p:sldId id="292" r:id="rId54"/>
    <p:sldId id="288" r:id="rId55"/>
    <p:sldId id="289" r:id="rId56"/>
    <p:sldId id="402" r:id="rId57"/>
    <p:sldId id="290" r:id="rId58"/>
    <p:sldId id="291" r:id="rId59"/>
    <p:sldId id="413" r:id="rId60"/>
    <p:sldId id="401" r:id="rId61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DE2F66D5-37FA-924F-8FBB-22735A287669}">
          <p14:sldIdLst>
            <p14:sldId id="256"/>
            <p14:sldId id="257"/>
            <p14:sldId id="258"/>
            <p14:sldId id="374"/>
            <p14:sldId id="373"/>
            <p14:sldId id="375"/>
            <p14:sldId id="376"/>
            <p14:sldId id="259"/>
            <p14:sldId id="267"/>
            <p14:sldId id="268"/>
            <p14:sldId id="377"/>
            <p14:sldId id="378"/>
            <p14:sldId id="395"/>
            <p14:sldId id="396"/>
            <p14:sldId id="379"/>
            <p14:sldId id="397"/>
            <p14:sldId id="381"/>
            <p14:sldId id="392"/>
            <p14:sldId id="393"/>
            <p14:sldId id="384"/>
            <p14:sldId id="386"/>
            <p14:sldId id="403"/>
            <p14:sldId id="404"/>
            <p14:sldId id="405"/>
            <p14:sldId id="406"/>
            <p14:sldId id="407"/>
            <p14:sldId id="408"/>
            <p14:sldId id="387"/>
            <p14:sldId id="409"/>
            <p14:sldId id="400"/>
            <p14:sldId id="383"/>
            <p14:sldId id="410"/>
            <p14:sldId id="273"/>
            <p14:sldId id="274"/>
            <p14:sldId id="260"/>
            <p14:sldId id="279"/>
            <p14:sldId id="261"/>
            <p14:sldId id="262"/>
            <p14:sldId id="280"/>
            <p14:sldId id="411"/>
            <p14:sldId id="281"/>
            <p14:sldId id="412"/>
            <p14:sldId id="278"/>
            <p14:sldId id="271"/>
            <p14:sldId id="272"/>
            <p14:sldId id="390"/>
            <p14:sldId id="385"/>
            <p14:sldId id="398"/>
            <p14:sldId id="399"/>
            <p14:sldId id="282"/>
            <p14:sldId id="287"/>
            <p14:sldId id="283"/>
            <p14:sldId id="292"/>
            <p14:sldId id="288"/>
            <p14:sldId id="289"/>
            <p14:sldId id="402"/>
            <p14:sldId id="290"/>
            <p14:sldId id="291"/>
            <p14:sldId id="413"/>
            <p14:sldId id="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25"/>
    <p:restoredTop sz="79820"/>
  </p:normalViewPr>
  <p:slideViewPr>
    <p:cSldViewPr snapToGrid="0" snapToObjects="1">
      <p:cViewPr varScale="1">
        <p:scale>
          <a:sx n="99" d="100"/>
          <a:sy n="99" d="100"/>
        </p:scale>
        <p:origin x="149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AC4C7-6B21-244D-9A8C-7BF149E8B10A}" type="datetimeFigureOut">
              <a:t>2019/11/19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82D33-1647-0144-8AE4-6CF381548303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47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5217D-B65A-438A-80B3-B87CF0FC2A2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78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54C32-359D-C543-B3D7-BCB676045205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82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7CAFA-F17B-4A46-978F-7599A86FA9F5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863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7CAFA-F17B-4A46-978F-7599A86FA9F5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085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54C32-359D-C543-B3D7-BCB676045205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069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This is what japanese astronomer is doing.</a:t>
            </a:r>
          </a:p>
          <a:p>
            <a:r>
              <a:rPr kumimoji="1" lang="en-US" altLang="ja-JP"/>
              <a:t>We uploaded obtained images to the same server and one night shit checks all night long.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54C32-359D-C543-B3D7-BCB676045205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95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54C32-359D-C543-B3D7-BCB676045205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024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54C32-359D-C543-B3D7-BCB676045205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17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54C32-359D-C543-B3D7-BCB676045205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890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54C32-359D-C543-B3D7-BCB676045205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21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605D7-4760-844A-97D7-886A5413F1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7D54A-5CED-C74A-AADA-638AC114394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7D54A-5CED-C74A-AADA-638AC114394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286" y="6397540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  <a:ea typeface="ヒラギノ角ゴ Pro W3" panose="020B0300000000000000" pitchFamily="34" charset="-128"/>
              </a:defRPr>
            </a:lvl1pPr>
          </a:lstStyle>
          <a:p>
            <a:r>
              <a:rPr lang="en-US" altLang="ja-JP"/>
              <a:t>2015/11/30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  <a:ea typeface="ヒラギノ角ゴ Pro W3" panose="020B0300000000000000" pitchFamily="34" charset="-128"/>
              </a:defRPr>
            </a:lvl1pPr>
          </a:lstStyle>
          <a:p>
            <a:r>
              <a:rPr lang="en-US" altLang="ja-JP" dirty="0"/>
              <a:t>2019 </a:t>
            </a:r>
            <a:r>
              <a:rPr lang="ja-JP" altLang="en-US" dirty="0"/>
              <a:t>高エネルギー突発現象</a:t>
            </a:r>
            <a:r>
              <a:rPr lang="en-US" altLang="ja-JP" dirty="0"/>
              <a:t>@ICRR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839" y="6397540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  <a:ea typeface="ヒラギノ角ゴ Pro W3" panose="020B0300000000000000" pitchFamily="34" charset="-128"/>
              </a:defRPr>
            </a:lvl1pPr>
          </a:lstStyle>
          <a:p>
            <a:fld id="{22A564B6-F9DA-4B8A-BCE9-1EC52F533068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49"/>
            <a:ext cx="9144001" cy="68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43E50B-098D-ED48-9923-705B87C7C1AC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605D7-4760-844A-97D7-886A5413F1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605D7-4760-844A-97D7-886A5413F1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605D7-4760-844A-97D7-886A5413F1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7D54A-5CED-C74A-AADA-638AC114394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B8A09-E429-C848-B273-78698A623AF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7D54A-5CED-C74A-AADA-638AC114394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2015/11/30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2019 </a:t>
            </a:r>
            <a:r>
              <a:rPr kumimoji="1" lang="ja-JP" altLang="en-US"/>
              <a:t>高エネルギー突発現象</a:t>
            </a:r>
            <a:r>
              <a:rPr kumimoji="1" lang="en-US" altLang="ja-JP"/>
              <a:t>@ICRR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605D7-4760-844A-97D7-886A5413F1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63876" y="183921"/>
            <a:ext cx="8616248" cy="672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63876" y="1007978"/>
            <a:ext cx="8616248" cy="5219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263876" y="6356350"/>
            <a:ext cx="2326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>
              <a:defRPr/>
            </a:pPr>
            <a:r>
              <a:rPr lang="en-US" altLang="ja-JP" dirty="0"/>
              <a:t>2015/11/30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791831" y="6356350"/>
            <a:ext cx="3567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Verdana"/>
                <a:ea typeface="メイリオ"/>
                <a:cs typeface="Verdana"/>
              </a:defRPr>
            </a:lvl1pPr>
          </a:lstStyle>
          <a:p>
            <a:pPr>
              <a:defRPr/>
            </a:pPr>
            <a:r>
              <a:rPr lang="en-US" altLang="ja-JP" dirty="0"/>
              <a:t>2019 </a:t>
            </a:r>
            <a:r>
              <a:rPr lang="ja-JP" altLang="en-US" dirty="0"/>
              <a:t>高エネルギー突発現象</a:t>
            </a:r>
            <a:r>
              <a:rPr lang="en-US" altLang="ja-JP" dirty="0"/>
              <a:t>@ICRR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326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Verdana"/>
                <a:ea typeface="メイリオ"/>
                <a:cs typeface="Verdana"/>
              </a:defRPr>
            </a:lvl1pPr>
          </a:lstStyle>
          <a:p>
            <a:pPr>
              <a:defRPr/>
            </a:pPr>
            <a:fld id="{AE37D54A-5CED-C74A-AADA-638AC114394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896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kumimoji="1" sz="3600" b="0" i="0" kern="1200" baseline="0">
          <a:solidFill>
            <a:schemeClr val="tx1">
              <a:lumMod val="65000"/>
              <a:lumOff val="35000"/>
            </a:schemeClr>
          </a:solidFill>
          <a:latin typeface="Verdana" charset="0"/>
          <a:ea typeface="メイリオ" charset="-128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Wingdings" charset="2"/>
        <a:buChar char="u"/>
        <a:defRPr kumimoji="1" sz="3200" kern="1200" baseline="0">
          <a:solidFill>
            <a:schemeClr val="tx1">
              <a:lumMod val="75000"/>
              <a:lumOff val="25000"/>
            </a:schemeClr>
          </a:solidFill>
          <a:latin typeface="Verdana"/>
          <a:ea typeface="メイリオ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Wingdings" charset="2"/>
        <a:buChar char="Ø"/>
        <a:defRPr kumimoji="1" sz="2800" kern="1200">
          <a:solidFill>
            <a:schemeClr val="tx1">
              <a:lumMod val="75000"/>
              <a:lumOff val="25000"/>
            </a:schemeClr>
          </a:solidFill>
          <a:latin typeface="Verdana"/>
          <a:ea typeface="メイリオ"/>
          <a:cs typeface="Verdana"/>
        </a:defRPr>
      </a:lvl2pPr>
      <a:lvl3pPr marL="1257300" indent="-342900" algn="l" defTabSz="457200" rtl="0" eaLnBrk="1" latinLnBrk="0" hangingPunct="1">
        <a:spcBef>
          <a:spcPct val="20000"/>
        </a:spcBef>
        <a:buClr>
          <a:schemeClr val="accent5">
            <a:lumMod val="75000"/>
          </a:schemeClr>
        </a:buClr>
        <a:buSzPct val="100000"/>
        <a:buFont typeface=".AppleSystemUIFont" charset="-120"/>
        <a:buChar char="-"/>
        <a:defRPr kumimoji="1" sz="2400" kern="1200">
          <a:solidFill>
            <a:schemeClr val="tx1">
              <a:lumMod val="75000"/>
              <a:lumOff val="25000"/>
            </a:schemeClr>
          </a:solidFill>
          <a:latin typeface="Verdana"/>
          <a:ea typeface="メイリオ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HiraMinProN-W3" charset="-128"/>
        <a:buChar char="･"/>
        <a:defRPr kumimoji="1" sz="2000" kern="1200">
          <a:solidFill>
            <a:schemeClr val="tx1">
              <a:lumMod val="75000"/>
              <a:lumOff val="25000"/>
            </a:schemeClr>
          </a:solidFill>
          <a:latin typeface="Verdana"/>
          <a:ea typeface="メイリオ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Arial"/>
        <a:buChar char="»"/>
        <a:defRPr kumimoji="1" sz="2000" kern="1200">
          <a:solidFill>
            <a:schemeClr val="tx1">
              <a:lumMod val="75000"/>
              <a:lumOff val="25000"/>
            </a:schemeClr>
          </a:solidFill>
          <a:latin typeface="Verdana"/>
          <a:ea typeface="メイリオ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18ApJ...868...54S/abstract" TargetMode="External"/><Relationship Id="rId2" Type="http://schemas.openxmlformats.org/officeDocument/2006/relationships/hyperlink" Target="https://ui.adsabs.harvard.edu/abs/2019ApJ...874..183S/abstrac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ropbox.com/s/qhr6gspj0g27g98/GRS1915_growth.pptx?dl=0" TargetMode="External"/><Relationship Id="rId4" Type="http://schemas.openxmlformats.org/officeDocument/2006/relationships/hyperlink" Target="https://ui.adsabs.harvard.edu/abs/2017PASJ...69...63T/abstract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6.xml"/><Relationship Id="rId7" Type="http://schemas.openxmlformats.org/officeDocument/2006/relationships/image" Target="../media/image5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9.xml"/><Relationship Id="rId7" Type="http://schemas.openxmlformats.org/officeDocument/2006/relationships/image" Target="../media/image6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69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8.png"/><Relationship Id="rId2" Type="http://schemas.openxmlformats.org/officeDocument/2006/relationships/tags" Target="../tags/tag11.xml"/><Relationship Id="rId16" Type="http://schemas.openxmlformats.org/officeDocument/2006/relationships/image" Target="../media/image72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67.png"/><Relationship Id="rId5" Type="http://schemas.openxmlformats.org/officeDocument/2006/relationships/tags" Target="../tags/tag14.xml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tags" Target="../tags/tag13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tiff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CD4BFE-E511-4547-9B0C-9508CA15A4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ja-JP"/>
            </a:br>
            <a:r>
              <a:rPr lang="en-US" altLang="ja-JP"/>
              <a:t>MITSuME</a:t>
            </a:r>
            <a:r>
              <a:rPr lang="ja-JP" altLang="en-US"/>
              <a:t>望遠鏡による</a:t>
            </a:r>
            <a:br>
              <a:rPr lang="en-US" altLang="ja-JP"/>
            </a:br>
            <a:r>
              <a:rPr lang="ja-JP" altLang="en-US"/>
              <a:t>突発天体探査・変動天体観測の</a:t>
            </a:r>
            <a:br>
              <a:rPr lang="en-US" altLang="ja-JP"/>
            </a:br>
            <a:r>
              <a:rPr lang="ja-JP" altLang="en-US"/>
              <a:t>現状とこれから </a:t>
            </a:r>
            <a:br>
              <a:rPr lang="ja-JP" altLang="en-US"/>
            </a:br>
            <a:br>
              <a:rPr lang="ja-JP" altLang="en-US"/>
            </a:br>
            <a:br>
              <a:rPr lang="ja-JP" altLang="en-US"/>
            </a:b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1FC8F7E-5992-074B-804A-DC63CA0DB5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/>
              <a:t>東京工業大学 理学院</a:t>
            </a:r>
            <a:endParaRPr kumimoji="1" lang="en-US" altLang="ja-JP"/>
          </a:p>
          <a:p>
            <a:r>
              <a:rPr kumimoji="1" lang="ja-JP" altLang="en-US"/>
              <a:t>谷津 陽一</a:t>
            </a:r>
          </a:p>
        </p:txBody>
      </p:sp>
    </p:spTree>
    <p:extLst>
      <p:ext uri="{BB962C8B-B14F-4D97-AF65-F5344CB8AC3E}">
        <p14:creationId xmlns:p14="http://schemas.microsoft.com/office/powerpoint/2010/main" val="1871670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9C222A1-B561-7C44-A8DF-DCDCF2D4A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7869"/>
            <a:ext cx="8229600" cy="558800"/>
          </a:xfrm>
        </p:spPr>
        <p:txBody>
          <a:bodyPr/>
          <a:lstStyle/>
          <a:p>
            <a:r>
              <a:rPr lang="ja-JP" altLang="en-US" sz="4000"/>
              <a:t>なぜ　</a:t>
            </a:r>
            <a:r>
              <a:rPr lang="en-US" altLang="ja-JP" sz="4000"/>
              <a:t>g’-Band ?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C7AA0D6-74ED-AD4A-80FD-47303EA13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769938"/>
            <a:ext cx="7991475" cy="15795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ja-JP" altLang="en-US" sz="2800"/>
              <a:t>より深い検出限界を達成するためには・・・</a:t>
            </a:r>
          </a:p>
          <a:p>
            <a:pPr>
              <a:buFont typeface="Wingdings" pitchFamily="2" charset="2"/>
              <a:buNone/>
            </a:pPr>
            <a:r>
              <a:rPr lang="ja-JP" altLang="en-US" sz="2400"/>
              <a:t>	</a:t>
            </a:r>
            <a:r>
              <a:rPr lang="ja-JP" altLang="en-US" sz="2400">
                <a:latin typeface="Arial" panose="020B0604020202020204" pitchFamily="34" charset="0"/>
              </a:rPr>
              <a:t>①帯域が広く</a:t>
            </a:r>
          </a:p>
          <a:p>
            <a:pPr>
              <a:buFont typeface="Wingdings" pitchFamily="2" charset="2"/>
              <a:buNone/>
            </a:pPr>
            <a:r>
              <a:rPr lang="ja-JP" altLang="en-US" sz="2400">
                <a:latin typeface="Arial" panose="020B0604020202020204" pitchFamily="34" charset="0"/>
              </a:rPr>
              <a:t>	②夜光の影響が少ない</a:t>
            </a:r>
          </a:p>
        </p:txBody>
      </p:sp>
      <p:grpSp>
        <p:nvGrpSpPr>
          <p:cNvPr id="19468" name="Group 12">
            <a:extLst>
              <a:ext uri="{FF2B5EF4-FFF2-40B4-BE49-F238E27FC236}">
                <a16:creationId xmlns:a16="http://schemas.microsoft.com/office/drawing/2014/main" id="{4B352375-A132-AF49-81D8-3A0DE1B418CB}"/>
              </a:ext>
            </a:extLst>
          </p:cNvPr>
          <p:cNvGrpSpPr>
            <a:grpSpLocks/>
          </p:cNvGrpSpPr>
          <p:nvPr/>
        </p:nvGrpSpPr>
        <p:grpSpPr bwMode="auto">
          <a:xfrm>
            <a:off x="1584325" y="2198688"/>
            <a:ext cx="5867400" cy="3822700"/>
            <a:chOff x="2064" y="1912"/>
            <a:chExt cx="3696" cy="2408"/>
          </a:xfrm>
        </p:grpSpPr>
        <p:pic>
          <p:nvPicPr>
            <p:cNvPr id="19461" name="Picture 5" descr="gvri">
              <a:extLst>
                <a:ext uri="{FF2B5EF4-FFF2-40B4-BE49-F238E27FC236}">
                  <a16:creationId xmlns:a16="http://schemas.microsoft.com/office/drawing/2014/main" id="{AB46B00A-A0F7-7247-825A-B247D6DCE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912"/>
              <a:ext cx="3696" cy="2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2" name="Text Box 6">
              <a:extLst>
                <a:ext uri="{FF2B5EF4-FFF2-40B4-BE49-F238E27FC236}">
                  <a16:creationId xmlns:a16="http://schemas.microsoft.com/office/drawing/2014/main" id="{984EE586-3A38-0540-A470-39D9CBC48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" y="2625"/>
              <a:ext cx="20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4000">
                  <a:solidFill>
                    <a:srgbClr val="FF0000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9463" name="Text Box 7">
              <a:extLst>
                <a:ext uri="{FF2B5EF4-FFF2-40B4-BE49-F238E27FC236}">
                  <a16:creationId xmlns:a16="http://schemas.microsoft.com/office/drawing/2014/main" id="{116F5E2A-4F2E-9C4B-917C-764FFB759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614"/>
              <a:ext cx="3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4000">
                  <a:solidFill>
                    <a:srgbClr val="0099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19464" name="Text Box 8">
              <a:extLst>
                <a:ext uri="{FF2B5EF4-FFF2-40B4-BE49-F238E27FC236}">
                  <a16:creationId xmlns:a16="http://schemas.microsoft.com/office/drawing/2014/main" id="{3DF2FEC5-2013-D942-910A-D947A05B7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" y="2568"/>
              <a:ext cx="36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4000">
                  <a:solidFill>
                    <a:srgbClr val="0000FF"/>
                  </a:solidFill>
                  <a:latin typeface="Arial" panose="020B0604020202020204" pitchFamily="34" charset="0"/>
                </a:rPr>
                <a:t>g’</a:t>
              </a:r>
            </a:p>
          </p:txBody>
        </p:sp>
        <p:sp>
          <p:nvSpPr>
            <p:cNvPr id="19465" name="Text Box 9">
              <a:extLst>
                <a:ext uri="{FF2B5EF4-FFF2-40B4-BE49-F238E27FC236}">
                  <a16:creationId xmlns:a16="http://schemas.microsoft.com/office/drawing/2014/main" id="{3B853DB0-8C2E-B441-9667-DDC81EC6F5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2614"/>
              <a:ext cx="32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4000">
                  <a:solidFill>
                    <a:srgbClr val="6600FF"/>
                  </a:solidFill>
                  <a:latin typeface="Arial" panose="020B0604020202020204" pitchFamily="34" charset="0"/>
                </a:rPr>
                <a:t>V</a:t>
              </a:r>
            </a:p>
          </p:txBody>
        </p:sp>
        <p:sp>
          <p:nvSpPr>
            <p:cNvPr id="19466" name="Text Box 10">
              <a:extLst>
                <a:ext uri="{FF2B5EF4-FFF2-40B4-BE49-F238E27FC236}">
                  <a16:creationId xmlns:a16="http://schemas.microsoft.com/office/drawing/2014/main" id="{E2111863-254B-FD45-8034-DAB435582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1" y="3566"/>
              <a:ext cx="140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ea"/>
                  <a:ea typeface="+mn-ea"/>
                </a:rPr>
                <a:t>←</a:t>
              </a:r>
              <a:r>
                <a:rPr lang="ja-JP" alt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ea"/>
                  <a:ea typeface="+mn-ea"/>
                </a:rPr>
                <a:t>夜光スペクトル</a:t>
              </a:r>
            </a:p>
          </p:txBody>
        </p:sp>
      </p:grpSp>
      <p:sp>
        <p:nvSpPr>
          <p:cNvPr id="19470" name="Freeform 14">
            <a:extLst>
              <a:ext uri="{FF2B5EF4-FFF2-40B4-BE49-F238E27FC236}">
                <a16:creationId xmlns:a16="http://schemas.microsoft.com/office/drawing/2014/main" id="{F3EEC32D-3685-664A-A733-66F233B560DC}"/>
              </a:ext>
            </a:extLst>
          </p:cNvPr>
          <p:cNvSpPr>
            <a:spLocks/>
          </p:cNvSpPr>
          <p:nvPr/>
        </p:nvSpPr>
        <p:spPr bwMode="auto">
          <a:xfrm>
            <a:off x="2411413" y="2708275"/>
            <a:ext cx="1368425" cy="2760663"/>
          </a:xfrm>
          <a:custGeom>
            <a:avLst/>
            <a:gdLst>
              <a:gd name="T0" fmla="*/ 0 w 862"/>
              <a:gd name="T1" fmla="*/ 1739 h 1739"/>
              <a:gd name="T2" fmla="*/ 46 w 862"/>
              <a:gd name="T3" fmla="*/ 1694 h 1739"/>
              <a:gd name="T4" fmla="*/ 107 w 862"/>
              <a:gd name="T5" fmla="*/ 354 h 1739"/>
              <a:gd name="T6" fmla="*/ 149 w 862"/>
              <a:gd name="T7" fmla="*/ 330 h 1739"/>
              <a:gd name="T8" fmla="*/ 161 w 862"/>
              <a:gd name="T9" fmla="*/ 240 h 1739"/>
              <a:gd name="T10" fmla="*/ 191 w 862"/>
              <a:gd name="T11" fmla="*/ 252 h 1739"/>
              <a:gd name="T12" fmla="*/ 209 w 862"/>
              <a:gd name="T13" fmla="*/ 174 h 1739"/>
              <a:gd name="T14" fmla="*/ 245 w 862"/>
              <a:gd name="T15" fmla="*/ 168 h 1739"/>
              <a:gd name="T16" fmla="*/ 281 w 862"/>
              <a:gd name="T17" fmla="*/ 108 h 1739"/>
              <a:gd name="T18" fmla="*/ 287 w 862"/>
              <a:gd name="T19" fmla="*/ 126 h 1739"/>
              <a:gd name="T20" fmla="*/ 353 w 862"/>
              <a:gd name="T21" fmla="*/ 84 h 1739"/>
              <a:gd name="T22" fmla="*/ 395 w 862"/>
              <a:gd name="T23" fmla="*/ 84 h 1739"/>
              <a:gd name="T24" fmla="*/ 455 w 862"/>
              <a:gd name="T25" fmla="*/ 36 h 1739"/>
              <a:gd name="T26" fmla="*/ 497 w 862"/>
              <a:gd name="T27" fmla="*/ 36 h 1739"/>
              <a:gd name="T28" fmla="*/ 539 w 862"/>
              <a:gd name="T29" fmla="*/ 42 h 1739"/>
              <a:gd name="T30" fmla="*/ 599 w 862"/>
              <a:gd name="T31" fmla="*/ 0 h 1739"/>
              <a:gd name="T32" fmla="*/ 647 w 862"/>
              <a:gd name="T33" fmla="*/ 12 h 1739"/>
              <a:gd name="T34" fmla="*/ 689 w 862"/>
              <a:gd name="T35" fmla="*/ 66 h 1739"/>
              <a:gd name="T36" fmla="*/ 749 w 862"/>
              <a:gd name="T37" fmla="*/ 42 h 1739"/>
              <a:gd name="T38" fmla="*/ 773 w 862"/>
              <a:gd name="T39" fmla="*/ 120 h 1739"/>
              <a:gd name="T40" fmla="*/ 797 w 862"/>
              <a:gd name="T41" fmla="*/ 936 h 1739"/>
              <a:gd name="T42" fmla="*/ 817 w 862"/>
              <a:gd name="T43" fmla="*/ 1648 h 1739"/>
              <a:gd name="T44" fmla="*/ 862 w 862"/>
              <a:gd name="T45" fmla="*/ 1739 h 1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62" h="1739">
                <a:moveTo>
                  <a:pt x="0" y="1739"/>
                </a:moveTo>
                <a:lnTo>
                  <a:pt x="46" y="1694"/>
                </a:lnTo>
                <a:lnTo>
                  <a:pt x="107" y="354"/>
                </a:lnTo>
                <a:lnTo>
                  <a:pt x="149" y="330"/>
                </a:lnTo>
                <a:lnTo>
                  <a:pt x="161" y="240"/>
                </a:lnTo>
                <a:lnTo>
                  <a:pt x="191" y="252"/>
                </a:lnTo>
                <a:lnTo>
                  <a:pt x="209" y="174"/>
                </a:lnTo>
                <a:lnTo>
                  <a:pt x="245" y="168"/>
                </a:lnTo>
                <a:lnTo>
                  <a:pt x="281" y="108"/>
                </a:lnTo>
                <a:lnTo>
                  <a:pt x="287" y="126"/>
                </a:lnTo>
                <a:lnTo>
                  <a:pt x="353" y="84"/>
                </a:lnTo>
                <a:lnTo>
                  <a:pt x="395" y="84"/>
                </a:lnTo>
                <a:lnTo>
                  <a:pt x="455" y="36"/>
                </a:lnTo>
                <a:lnTo>
                  <a:pt x="497" y="36"/>
                </a:lnTo>
                <a:lnTo>
                  <a:pt x="539" y="42"/>
                </a:lnTo>
                <a:lnTo>
                  <a:pt x="599" y="0"/>
                </a:lnTo>
                <a:lnTo>
                  <a:pt x="647" y="12"/>
                </a:lnTo>
                <a:lnTo>
                  <a:pt x="689" y="66"/>
                </a:lnTo>
                <a:lnTo>
                  <a:pt x="749" y="42"/>
                </a:lnTo>
                <a:lnTo>
                  <a:pt x="773" y="120"/>
                </a:lnTo>
                <a:lnTo>
                  <a:pt x="797" y="936"/>
                </a:lnTo>
                <a:lnTo>
                  <a:pt x="817" y="1648"/>
                </a:lnTo>
                <a:lnTo>
                  <a:pt x="862" y="1739"/>
                </a:lnTo>
              </a:path>
            </a:pathLst>
          </a:custGeom>
          <a:solidFill>
            <a:srgbClr val="00FFFF">
              <a:alpha val="50000"/>
            </a:srgbClr>
          </a:solidFill>
          <a:ln w="50800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72" name="Text Box 16">
            <a:extLst>
              <a:ext uri="{FF2B5EF4-FFF2-40B4-BE49-F238E27FC236}">
                <a16:creationId xmlns:a16="http://schemas.microsoft.com/office/drawing/2014/main" id="{05E324DC-6DAC-EF4B-8EC3-A2778B5AC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6" y="6088062"/>
            <a:ext cx="9052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002060"/>
                </a:solidFill>
                <a:latin typeface="+mn-ea"/>
                <a:ea typeface="+mn-ea"/>
              </a:rPr>
              <a:t>現状、</a:t>
            </a:r>
            <a:r>
              <a:rPr lang="en-US" altLang="ja-JP" sz="2400">
                <a:solidFill>
                  <a:srgbClr val="002060"/>
                </a:solidFill>
                <a:latin typeface="+mn-ea"/>
                <a:ea typeface="+mn-ea"/>
              </a:rPr>
              <a:t>g'</a:t>
            </a:r>
            <a:r>
              <a:rPr lang="ja-JP" altLang="en-US" sz="2400">
                <a:solidFill>
                  <a:srgbClr val="002060"/>
                </a:solidFill>
                <a:latin typeface="+mn-ea"/>
                <a:ea typeface="+mn-ea"/>
              </a:rPr>
              <a:t>は明野・岡山とも一番感度が良い（</a:t>
            </a:r>
            <a:r>
              <a:rPr lang="en-US" altLang="ja-JP" sz="2400">
                <a:solidFill>
                  <a:srgbClr val="002060"/>
                </a:solidFill>
                <a:latin typeface="+mn-ea"/>
                <a:ea typeface="+mn-ea"/>
              </a:rPr>
              <a:t>20.5mag/30min</a:t>
            </a:r>
            <a:r>
              <a:rPr lang="ja-JP" altLang="en-US" sz="2400">
                <a:solidFill>
                  <a:srgbClr val="002060"/>
                </a:solidFill>
                <a:latin typeface="+mn-ea"/>
                <a:ea typeface="+mn-ea"/>
              </a:rPr>
              <a:t>）</a:t>
            </a:r>
            <a:endParaRPr lang="ja-JP" altLang="en-US" sz="1400">
              <a:solidFill>
                <a:srgbClr val="002060"/>
              </a:solidFill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31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89A3882A-966C-EA4B-BD2B-442B38D0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重力波の電磁波対応天体観測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68A607FE-CAE8-5745-9D22-203A7303D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今の所</a:t>
            </a:r>
            <a:r>
              <a:rPr kumimoji="1" lang="ja-JP" altLang="en-US"/>
              <a:t>いいとこなしですが、、、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F717335-CAEE-624D-937F-66594FB64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8724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1818818-3C82-1744-B42F-4B3D0025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重力波の観測体制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6D6BBC3-08A7-8346-A002-6C6B5FE70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/>
              <a:t>J-GEM</a:t>
            </a:r>
            <a:r>
              <a:rPr lang="ja-JP" altLang="en-US" sz="2400"/>
              <a:t>：日本重力波電磁波追観測ネットワーク</a:t>
            </a:r>
            <a:endParaRPr lang="en-US" altLang="ja-JP" sz="2400"/>
          </a:p>
          <a:p>
            <a:pPr lvl="1"/>
            <a:r>
              <a:rPr lang="ja-JP" altLang="en-US" sz="2000"/>
              <a:t>重力波天体のために組織された観測協力体制</a:t>
            </a:r>
            <a:endParaRPr lang="en-US" altLang="ja-JP" sz="2000"/>
          </a:p>
          <a:p>
            <a:r>
              <a:rPr lang="en-US" altLang="ja-JP" sz="2400"/>
              <a:t>GROWTH</a:t>
            </a:r>
            <a:r>
              <a:rPr lang="ja-JP" altLang="en-US" sz="2400"/>
              <a:t>：</a:t>
            </a:r>
            <a:r>
              <a:rPr lang="en-US" altLang="ja-JP" sz="2400"/>
              <a:t>Caltech</a:t>
            </a:r>
            <a:r>
              <a:rPr lang="ja-JP" altLang="en-US" sz="2400"/>
              <a:t>主導のグローバル観測ネットワーク</a:t>
            </a:r>
            <a:endParaRPr lang="en-US" altLang="ja-JP" sz="2400"/>
          </a:p>
          <a:p>
            <a:pPr lvl="1"/>
            <a:r>
              <a:rPr lang="ja-JP" altLang="en-US" sz="2000"/>
              <a:t>重力波だけではなく、</a:t>
            </a:r>
            <a:r>
              <a:rPr lang="en-US" altLang="ja-JP" sz="2000"/>
              <a:t>ZTF</a:t>
            </a:r>
            <a:r>
              <a:rPr lang="ja-JP" altLang="en-US" sz="2000"/>
              <a:t>の突発天体追観測を目的としている</a:t>
            </a:r>
            <a:endParaRPr lang="en-US" altLang="ja-JP" sz="20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95833B6-1784-094A-9EB4-F01D0137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465442B-6D3A-3249-B8AC-0333EF391104}"/>
              </a:ext>
            </a:extLst>
          </p:cNvPr>
          <p:cNvGrpSpPr/>
          <p:nvPr/>
        </p:nvGrpSpPr>
        <p:grpSpPr>
          <a:xfrm>
            <a:off x="263876" y="2806994"/>
            <a:ext cx="8553714" cy="2575195"/>
            <a:chOff x="79924" y="3274827"/>
            <a:chExt cx="8553714" cy="2575195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1CEB742-36C5-A145-AA7E-16160FC7C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146" y="3418104"/>
              <a:ext cx="2822749" cy="2118722"/>
            </a:xfrm>
            <a:prstGeom prst="rect">
              <a:avLst/>
            </a:prstGeom>
          </p:spPr>
        </p:pic>
        <p:sp>
          <p:nvSpPr>
            <p:cNvPr id="7" name="円/楕円 6">
              <a:extLst>
                <a:ext uri="{FF2B5EF4-FFF2-40B4-BE49-F238E27FC236}">
                  <a16:creationId xmlns:a16="http://schemas.microsoft.com/office/drawing/2014/main" id="{0C7EBC2B-29E5-4341-90D7-64BDF11C11D2}"/>
                </a:ext>
              </a:extLst>
            </p:cNvPr>
            <p:cNvSpPr/>
            <p:nvPr/>
          </p:nvSpPr>
          <p:spPr>
            <a:xfrm>
              <a:off x="79924" y="3274828"/>
              <a:ext cx="5025181" cy="257519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39C8D72-5932-174D-853B-156E8E27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5815" y="3429000"/>
              <a:ext cx="3152797" cy="2239639"/>
            </a:xfrm>
            <a:prstGeom prst="rect">
              <a:avLst/>
            </a:prstGeom>
          </p:spPr>
        </p:pic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E8075930-19DA-B34B-A525-D854BBC6B582}"/>
                </a:ext>
              </a:extLst>
            </p:cNvPr>
            <p:cNvSpPr/>
            <p:nvPr/>
          </p:nvSpPr>
          <p:spPr>
            <a:xfrm>
              <a:off x="3524896" y="3274827"/>
              <a:ext cx="5108742" cy="2575195"/>
            </a:xfrm>
            <a:prstGeom prst="ellipse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FCE5411-63BF-284C-AB37-70B95B32A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8273" y="4079065"/>
              <a:ext cx="1092516" cy="1092516"/>
            </a:xfrm>
            <a:prstGeom prst="rect">
              <a:avLst/>
            </a:prstGeom>
          </p:spPr>
        </p:pic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D80EC819-779C-B14C-837D-D8A290241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5322" y="4885371"/>
              <a:ext cx="180049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800" b="1">
                  <a:solidFill>
                    <a:srgbClr val="00B05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</a:rPr>
                <a:t>MITSuME</a:t>
              </a:r>
              <a:endParaRPr lang="ja-JP" altLang="en-US" sz="2800" b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15" name="Text Box 10">
            <a:extLst>
              <a:ext uri="{FF2B5EF4-FFF2-40B4-BE49-F238E27FC236}">
                <a16:creationId xmlns:a16="http://schemas.microsoft.com/office/drawing/2014/main" id="{0BD72651-EA97-2F4C-B015-03522A4E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57" y="5487669"/>
            <a:ext cx="84946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現状、東工大は</a:t>
            </a:r>
            <a:r>
              <a:rPr lang="en-US" altLang="ja-JP" sz="2400" b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2</a:t>
            </a:r>
            <a:r>
              <a:rPr lang="ja-JP" alt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つの命令系統から観測指令が飛んでくる。</a:t>
            </a:r>
            <a:endParaRPr lang="en-US" altLang="ja-JP" sz="2400" b="1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ea"/>
              <a:ea typeface="+mn-ea"/>
            </a:endParaRPr>
          </a:p>
          <a:p>
            <a:r>
              <a:rPr lang="ja-JP" alt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重要イベントが発生すると人間のほうがパニック状態になる</a:t>
            </a:r>
          </a:p>
        </p:txBody>
      </p:sp>
    </p:spTree>
    <p:extLst>
      <p:ext uri="{BB962C8B-B14F-4D97-AF65-F5344CB8AC3E}">
        <p14:creationId xmlns:p14="http://schemas.microsoft.com/office/powerpoint/2010/main" val="280967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D152D2-ACA3-8246-BFF6-15DE1EE1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GROWTH</a:t>
            </a:r>
            <a:r>
              <a:rPr kumimoji="1" lang="ja-JP" altLang="en-US"/>
              <a:t>の観測体制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985065-9894-AE43-8786-248679B66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/>
              <a:t>ZTF</a:t>
            </a:r>
            <a:r>
              <a:rPr kumimoji="1" lang="ja-JP" altLang="en-US" sz="2400"/>
              <a:t>（</a:t>
            </a:r>
            <a:r>
              <a:rPr kumimoji="1" lang="en-US" altLang="ja-JP" sz="2400"/>
              <a:t>Caltech</a:t>
            </a:r>
            <a:r>
              <a:rPr kumimoji="1" lang="ja-JP" altLang="en-US" sz="2400"/>
              <a:t>）</a:t>
            </a:r>
            <a:endParaRPr kumimoji="1" lang="en-US" altLang="ja-JP" sz="2400"/>
          </a:p>
          <a:p>
            <a:pPr lvl="1"/>
            <a:r>
              <a:rPr kumimoji="1" lang="ja-JP" altLang="en-US" sz="2000"/>
              <a:t>電磁波対応天体探査の要</a:t>
            </a:r>
            <a:endParaRPr kumimoji="1" lang="en-US" altLang="ja-JP" sz="2000"/>
          </a:p>
          <a:p>
            <a:pPr lvl="1"/>
            <a:r>
              <a:rPr lang="ja-JP" altLang="en-US" sz="2000"/>
              <a:t>観測</a:t>
            </a:r>
            <a:r>
              <a:rPr lang="en-US" altLang="ja-JP" sz="2000"/>
              <a:t>~</a:t>
            </a:r>
            <a:r>
              <a:rPr lang="ja-JP" altLang="en-US" sz="2000"/>
              <a:t>変動天体検知すべて自動</a:t>
            </a:r>
            <a:endParaRPr lang="en-US" altLang="ja-JP" sz="2000"/>
          </a:p>
          <a:p>
            <a:pPr lvl="1"/>
            <a:r>
              <a:rPr kumimoji="1" lang="ja-JP" altLang="en-US" sz="2000"/>
              <a:t>エラー範囲を掃天観測</a:t>
            </a:r>
            <a:endParaRPr kumimoji="1" lang="en-US" altLang="ja-JP" sz="2000"/>
          </a:p>
          <a:p>
            <a:pPr lvl="1"/>
            <a:endParaRPr kumimoji="1" lang="en-US" altLang="ja-JP" sz="2000"/>
          </a:p>
          <a:p>
            <a:pPr lvl="1"/>
            <a:endParaRPr kumimoji="1" lang="en-US" altLang="ja-JP" sz="2000"/>
          </a:p>
          <a:p>
            <a:r>
              <a:rPr kumimoji="1" lang="en-US" altLang="ja-JP" sz="2400"/>
              <a:t>GROWTH</a:t>
            </a:r>
            <a:r>
              <a:rPr lang="ja-JP" altLang="en-US" sz="2400"/>
              <a:t>（ほかの望遠鏡）</a:t>
            </a:r>
            <a:endParaRPr lang="en-US" altLang="ja-JP" sz="2400"/>
          </a:p>
          <a:p>
            <a:pPr lvl="1"/>
            <a:r>
              <a:rPr lang="en-US" altLang="ja-JP" sz="2000"/>
              <a:t>ZTF</a:t>
            </a:r>
            <a:r>
              <a:rPr lang="ja-JP" altLang="en-US" sz="2000"/>
              <a:t>の見つけた天体リストを追観測</a:t>
            </a:r>
            <a:endParaRPr lang="en-US" altLang="ja-JP" sz="2000"/>
          </a:p>
          <a:p>
            <a:pPr lvl="1"/>
            <a:r>
              <a:rPr kumimoji="1" lang="ja-JP" altLang="en-US" sz="2000"/>
              <a:t>どれを見るかは担当者次第</a:t>
            </a:r>
            <a:endParaRPr kumimoji="1" lang="en-US" altLang="ja-JP" sz="2000"/>
          </a:p>
          <a:p>
            <a:pPr lvl="1"/>
            <a:r>
              <a:rPr lang="ja-JP" altLang="en-US" sz="2000"/>
              <a:t>ミーティングで議論しつつ観測を進める</a:t>
            </a:r>
            <a:endParaRPr lang="en-US" altLang="ja-JP" sz="2000"/>
          </a:p>
          <a:p>
            <a:pPr lvl="1"/>
            <a:r>
              <a:rPr lang="ja-JP" altLang="en-US" sz="2000"/>
              <a:t>（大きなイベントが来ると</a:t>
            </a:r>
            <a:r>
              <a:rPr lang="en-US" altLang="ja-JP" sz="2000"/>
              <a:t>2</a:t>
            </a:r>
            <a:r>
              <a:rPr lang="ja-JP" altLang="en-US" sz="2000"/>
              <a:t>時間おきに</a:t>
            </a:r>
            <a:r>
              <a:rPr lang="en-US" altLang="ja-JP" sz="2000"/>
              <a:t>Zoom</a:t>
            </a:r>
            <a:r>
              <a:rPr kumimoji="1" lang="ja-JP" altLang="en-US" sz="2000"/>
              <a:t>）</a:t>
            </a:r>
            <a:endParaRPr kumimoji="1" lang="en-US" altLang="ja-JP" sz="20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30DB205-ABAD-CB4C-8789-AFC23CEF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36CBC58-FCF8-B140-B234-B75773D8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198" y="985153"/>
            <a:ext cx="3348224" cy="18750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691045A-C1D5-ED4B-8EE6-5415C07BE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198" y="3011358"/>
            <a:ext cx="3352533" cy="15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25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725291B-1300-9542-9FDA-E6215B9A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8E8C86E-110C-4C44-9CFC-7E3E54BC0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7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D152D2-ACA3-8246-BFF6-15DE1EE1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JGEM</a:t>
            </a:r>
            <a:r>
              <a:rPr kumimoji="1" lang="ja-JP" altLang="en-US"/>
              <a:t>の観測体制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30DB205-ABAD-CB4C-8789-AFC23CEF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88F58BF8-050B-C449-9F36-60A614817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/>
              <a:t>J-GEM</a:t>
            </a:r>
            <a:r>
              <a:rPr kumimoji="1" lang="ja-JP" altLang="en-US" sz="2400"/>
              <a:t> </a:t>
            </a:r>
            <a:r>
              <a:rPr kumimoji="1" lang="en-US" altLang="ja-JP" sz="2400"/>
              <a:t>Planner</a:t>
            </a:r>
            <a:r>
              <a:rPr kumimoji="1" lang="ja-JP" altLang="en-US" sz="2400"/>
              <a:t>（銀河リスト）</a:t>
            </a:r>
            <a:endParaRPr kumimoji="1" lang="en-US" altLang="ja-JP" sz="2400"/>
          </a:p>
          <a:p>
            <a:pPr lvl="1"/>
            <a:r>
              <a:rPr kumimoji="1" lang="ja-JP" altLang="en-US" sz="2000"/>
              <a:t>エラー天域内・距離範囲内の全銀河をリスト</a:t>
            </a:r>
            <a:endParaRPr kumimoji="1" lang="en-US" altLang="ja-JP" sz="2000"/>
          </a:p>
          <a:p>
            <a:pPr lvl="1"/>
            <a:r>
              <a:rPr lang="ja-JP" altLang="en-US" sz="2000"/>
              <a:t>どれを見るかは担当者次第</a:t>
            </a:r>
            <a:endParaRPr lang="en-US" altLang="ja-JP" sz="2000"/>
          </a:p>
          <a:p>
            <a:pPr lvl="1"/>
            <a:r>
              <a:rPr lang="ja-JP" altLang="en-US" sz="2000"/>
              <a:t>誰が観測しているかは常時確認できる</a:t>
            </a:r>
            <a:endParaRPr lang="en-US" altLang="ja-JP" sz="2000"/>
          </a:p>
          <a:p>
            <a:pPr lvl="2"/>
            <a:r>
              <a:rPr lang="ja-JP" altLang="en-US" sz="1600"/>
              <a:t>例えば</a:t>
            </a:r>
            <a:r>
              <a:rPr lang="en-US" altLang="ja-JP" sz="1600"/>
              <a:t>MS191116k =&gt; 198</a:t>
            </a:r>
            <a:r>
              <a:rPr lang="ja-JP" altLang="en-US" sz="1600"/>
              <a:t>銀河</a:t>
            </a:r>
            <a:endParaRPr kumimoji="1" lang="en-US" altLang="ja-JP" sz="2000"/>
          </a:p>
          <a:p>
            <a:endParaRPr lang="en-US" altLang="ja-JP" sz="2400"/>
          </a:p>
          <a:p>
            <a:r>
              <a:rPr lang="en-US" altLang="ja-JP" sz="2400"/>
              <a:t>J-GEM Image Server(</a:t>
            </a:r>
            <a:r>
              <a:rPr lang="ja-JP" altLang="en-US" sz="2400"/>
              <a:t>画像チェック</a:t>
            </a:r>
            <a:r>
              <a:rPr lang="en-US" altLang="ja-JP" sz="2400"/>
              <a:t>)</a:t>
            </a:r>
          </a:p>
          <a:p>
            <a:pPr lvl="1"/>
            <a:r>
              <a:rPr lang="ja-JP" altLang="en-US" sz="2000"/>
              <a:t>当番が徹夜で監視</a:t>
            </a:r>
            <a:endParaRPr lang="en-US" altLang="ja-JP" sz="2000"/>
          </a:p>
          <a:p>
            <a:pPr lvl="1"/>
            <a:r>
              <a:rPr lang="en-US" altLang="ja-JP" sz="2000"/>
              <a:t>(</a:t>
            </a:r>
            <a:r>
              <a:rPr lang="ja-JP" altLang="en-US" sz="2000"/>
              <a:t>見ての通り職人技</a:t>
            </a:r>
            <a:r>
              <a:rPr lang="en-US" altLang="ja-JP" sz="2000"/>
              <a:t>)</a:t>
            </a:r>
          </a:p>
          <a:p>
            <a:pPr lvl="1"/>
            <a:r>
              <a:rPr lang="ja-JP" altLang="en-US" sz="2000"/>
              <a:t>変動天体がいれば</a:t>
            </a:r>
            <a:r>
              <a:rPr lang="en-US" altLang="ja-JP" sz="2000"/>
              <a:t>=&gt;GCN</a:t>
            </a:r>
            <a:r>
              <a:rPr lang="ja-JP" altLang="en-US" sz="2000"/>
              <a:t>へ</a:t>
            </a:r>
            <a:endParaRPr lang="en-US" altLang="ja-JP" sz="2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751B991-1252-F543-83AF-75FD6ABB6F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470" y="1007978"/>
            <a:ext cx="2172871" cy="235657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93C547E-02EE-F34E-9449-55057DD3F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042" y="3734061"/>
            <a:ext cx="4533299" cy="264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27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AED6A70-A825-2E40-8EB0-6B0BC9B0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6D49F7-1300-024A-88DF-B2114710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892867E9-4AD4-0C43-A698-573527AA4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25" y="1121444"/>
            <a:ext cx="2862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800" b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FoV of Tomo-e</a:t>
            </a:r>
            <a:endParaRPr lang="ja-JP" altLang="en-US" sz="2800" b="1">
              <a:solidFill>
                <a:srgbClr val="00B05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55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4490B2-E166-1F4D-BED9-DA3A90A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O3</a:t>
            </a:r>
            <a:r>
              <a:rPr kumimoji="1" lang="ja-JP" altLang="en-US"/>
              <a:t>での観測結果（中間報告）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21511A-D593-7044-9074-E699DFE5C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/>
              <a:t>重力波望遠鏡の状況</a:t>
            </a:r>
            <a:endParaRPr lang="en-US" altLang="ja-JP" sz="2400"/>
          </a:p>
          <a:p>
            <a:pPr lvl="1"/>
            <a:r>
              <a:rPr lang="en-US" altLang="ja-JP" sz="2000"/>
              <a:t>Trigger</a:t>
            </a:r>
            <a:r>
              <a:rPr lang="ja-JP" altLang="en-US" sz="2000"/>
              <a:t>頻度はおよそ週に一回</a:t>
            </a:r>
            <a:endParaRPr lang="en-US" altLang="ja-JP" sz="2000"/>
          </a:p>
          <a:p>
            <a:pPr lvl="1"/>
            <a:r>
              <a:rPr kumimoji="1" lang="en-US" altLang="ja-JP" sz="2000"/>
              <a:t>BBH</a:t>
            </a:r>
            <a:r>
              <a:rPr kumimoji="1" lang="ja-JP" altLang="en-US" sz="2000"/>
              <a:t>はもはや観測しない（</a:t>
            </a:r>
            <a:r>
              <a:rPr kumimoji="1" lang="en-US" altLang="ja-JP" sz="2000"/>
              <a:t>J-GEM</a:t>
            </a:r>
            <a:r>
              <a:rPr lang="ja-JP" altLang="en-US" sz="2000"/>
              <a:t>・</a:t>
            </a:r>
            <a:r>
              <a:rPr lang="en-US" altLang="ja-JP" sz="2000"/>
              <a:t>GROWTH</a:t>
            </a:r>
            <a:r>
              <a:rPr kumimoji="1" lang="ja-JP" altLang="en-US" sz="2000"/>
              <a:t>）</a:t>
            </a:r>
            <a:endParaRPr kumimoji="1" lang="en-US" altLang="ja-JP" sz="2000"/>
          </a:p>
          <a:p>
            <a:r>
              <a:rPr kumimoji="1" lang="en-US" altLang="ja-JP" sz="2400"/>
              <a:t>MITSuME</a:t>
            </a:r>
            <a:r>
              <a:rPr kumimoji="1" lang="ja-JP" altLang="en-US" sz="2400"/>
              <a:t>の観測</a:t>
            </a:r>
            <a:endParaRPr kumimoji="1" lang="en-US" altLang="ja-JP" sz="2400"/>
          </a:p>
          <a:p>
            <a:pPr lvl="1"/>
            <a:r>
              <a:rPr lang="en-US" altLang="ja-JP" sz="2000"/>
              <a:t>13</a:t>
            </a:r>
            <a:r>
              <a:rPr lang="ja-JP" altLang="en-US" sz="2000"/>
              <a:t>重力波イベントで観測を実施し</a:t>
            </a:r>
            <a:r>
              <a:rPr lang="en-US" altLang="ja-JP" sz="2000"/>
              <a:t>68</a:t>
            </a:r>
            <a:r>
              <a:rPr lang="ja-JP" altLang="en-US" sz="2000"/>
              <a:t>銀河を観測、対応天体無し</a:t>
            </a:r>
            <a:endParaRPr lang="en-US" altLang="ja-JP" sz="2000"/>
          </a:p>
          <a:p>
            <a:pPr lvl="1"/>
            <a:r>
              <a:rPr lang="en-US" altLang="ja-JP" sz="2000"/>
              <a:t>(※</a:t>
            </a:r>
            <a:r>
              <a:rPr lang="ja-JP" altLang="en-US" sz="2000"/>
              <a:t>現状のシステムは</a:t>
            </a:r>
            <a:r>
              <a:rPr lang="en-US" altLang="ja-JP" sz="2000"/>
              <a:t>BBH</a:t>
            </a:r>
            <a:r>
              <a:rPr lang="ja-JP" altLang="en-US" sz="2000"/>
              <a:t>でも勝手に観測を開始してしまう</a:t>
            </a:r>
            <a:r>
              <a:rPr lang="en-US" altLang="ja-JP" sz="2000"/>
              <a:t>)</a:t>
            </a:r>
          </a:p>
          <a:p>
            <a:pPr lvl="1"/>
            <a:endParaRPr kumimoji="1" lang="en-US" altLang="ja-JP" sz="20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05BF41C-8D38-6F45-99D6-CE283852D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36B0D9C5-7361-9F47-BF7E-64AEEF143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61880"/>
              </p:ext>
            </p:extLst>
          </p:nvPr>
        </p:nvGraphicFramePr>
        <p:xfrm>
          <a:off x="540292" y="3429000"/>
          <a:ext cx="8063416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5748">
                  <a:extLst>
                    <a:ext uri="{9D8B030D-6E8A-4147-A177-3AD203B41FA5}">
                      <a16:colId xmlns:a16="http://schemas.microsoft.com/office/drawing/2014/main" val="1494368248"/>
                    </a:ext>
                  </a:extLst>
                </a:gridCol>
                <a:gridCol w="1610496">
                  <a:extLst>
                    <a:ext uri="{9D8B030D-6E8A-4147-A177-3AD203B41FA5}">
                      <a16:colId xmlns:a16="http://schemas.microsoft.com/office/drawing/2014/main" val="2791721081"/>
                    </a:ext>
                  </a:extLst>
                </a:gridCol>
                <a:gridCol w="1679670">
                  <a:extLst>
                    <a:ext uri="{9D8B030D-6E8A-4147-A177-3AD203B41FA5}">
                      <a16:colId xmlns:a16="http://schemas.microsoft.com/office/drawing/2014/main" val="1929535802"/>
                    </a:ext>
                  </a:extLst>
                </a:gridCol>
                <a:gridCol w="1668500">
                  <a:extLst>
                    <a:ext uri="{9D8B030D-6E8A-4147-A177-3AD203B41FA5}">
                      <a16:colId xmlns:a16="http://schemas.microsoft.com/office/drawing/2014/main" val="1619739337"/>
                    </a:ext>
                  </a:extLst>
                </a:gridCol>
                <a:gridCol w="1479002">
                  <a:extLst>
                    <a:ext uri="{9D8B030D-6E8A-4147-A177-3AD203B41FA5}">
                      <a16:colId xmlns:a16="http://schemas.microsoft.com/office/drawing/2014/main" val="3510822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Terrestrial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Retracted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BBH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BNS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mass gap</a:t>
                      </a:r>
                      <a:endParaRPr kumimoji="1" lang="ja-JP" alt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812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S190405ar</a:t>
                      </a:r>
                    </a:p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S190510g</a:t>
                      </a:r>
                    </a:p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S190718y</a:t>
                      </a:r>
                      <a:endParaRPr kumimoji="1" lang="ja-JP" altLang="en-US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S191110af</a:t>
                      </a:r>
                      <a:endParaRPr kumimoji="1" lang="ja-JP" altLang="en-US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S190408an</a:t>
                      </a:r>
                    </a:p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S190412m</a:t>
                      </a:r>
                    </a:p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S190720a</a:t>
                      </a:r>
                    </a:p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S190728q</a:t>
                      </a:r>
                    </a:p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S191105e</a:t>
                      </a:r>
                      <a:endParaRPr kumimoji="1" lang="ja-JP" altLang="en-US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S190425z</a:t>
                      </a:r>
                    </a:p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S190814bv</a:t>
                      </a:r>
                      <a:endParaRPr kumimoji="1" lang="ja-JP" altLang="en-US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S190930s</a:t>
                      </a:r>
                    </a:p>
                    <a:p>
                      <a:r>
                        <a:rPr lang="en-US" altLang="ja-JP" sz="2400" dirty="0">
                          <a:solidFill>
                            <a:srgbClr val="002060"/>
                          </a:solidFill>
                        </a:rPr>
                        <a:t>S191110x</a:t>
                      </a:r>
                      <a:endParaRPr kumimoji="1" lang="ja-JP" altLang="en-US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81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3</a:t>
                      </a:r>
                      <a:r>
                        <a:rPr kumimoji="1" lang="ja-JP" altLang="en-US" sz="2400"/>
                        <a:t> </a:t>
                      </a:r>
                      <a:r>
                        <a:rPr kumimoji="1" lang="en-US" altLang="ja-JP" sz="2400"/>
                        <a:t>events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1 event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5 events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2 events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/>
                        <a:t>2 events</a:t>
                      </a:r>
                      <a:endParaRPr kumimoji="1" lang="ja-JP" alt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238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971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458FF7-C436-4943-8414-FCE05D75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GCN</a:t>
            </a:r>
            <a:r>
              <a:rPr kumimoji="1" lang="ja-JP" altLang="en-US"/>
              <a:t>への観測レポート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83D7B4-C533-F846-957E-72871981B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2000" dirty="0"/>
              <a:t>J-GEM</a:t>
            </a:r>
            <a:r>
              <a:rPr lang="ja-JP" altLang="en-US" sz="2000"/>
              <a:t>としての報告</a:t>
            </a:r>
            <a:r>
              <a:rPr kumimoji="1" lang="ja-JP" altLang="en-US" sz="2000" dirty="0"/>
              <a:t> </a:t>
            </a:r>
            <a:r>
              <a:rPr lang="ja-JP" altLang="en-US" sz="2000"/>
              <a:t>６件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en-US" altLang="ja-JP" sz="1600" dirty="0"/>
              <a:t>#24064 </a:t>
            </a:r>
          </a:p>
          <a:p>
            <a:pPr marL="0" indent="0">
              <a:buNone/>
            </a:pPr>
            <a:r>
              <a:rPr lang="en-US" altLang="ja-JP" sz="1600" dirty="0"/>
              <a:t>	LIGO-Virgo GW S190408an: J-GEM optical/NIR follow-up observations</a:t>
            </a:r>
          </a:p>
          <a:p>
            <a:pPr marL="0" indent="0">
              <a:buNone/>
            </a:pPr>
            <a:r>
              <a:rPr lang="en-US" altLang="ja-JP" sz="1600" dirty="0"/>
              <a:t>#24113 </a:t>
            </a:r>
          </a:p>
          <a:p>
            <a:pPr marL="0" indent="0">
              <a:buNone/>
            </a:pPr>
            <a:r>
              <a:rPr lang="en-US" altLang="ja-JP" sz="1600" dirty="0"/>
              <a:t>	LIGO/Virgo S190412m: J-GEM optical/NIR follow-up observations</a:t>
            </a:r>
          </a:p>
          <a:p>
            <a:pPr marL="0" indent="0">
              <a:buNone/>
            </a:pPr>
            <a:r>
              <a:rPr lang="en-US" altLang="ja-JP" sz="1600" dirty="0"/>
              <a:t>#24350 </a:t>
            </a:r>
          </a:p>
          <a:p>
            <a:pPr marL="0" indent="0">
              <a:buNone/>
            </a:pPr>
            <a:r>
              <a:rPr lang="en-US" altLang="ja-JP" sz="1600" dirty="0"/>
              <a:t>	LIGO/Virgo S190412m: Further J-GEM optical/NIR observations</a:t>
            </a:r>
          </a:p>
          <a:p>
            <a:pPr marL="0" indent="0">
              <a:buNone/>
            </a:pPr>
            <a:r>
              <a:rPr lang="en-US" altLang="ja-JP" sz="1600" dirty="0"/>
              <a:t>#24464 </a:t>
            </a:r>
          </a:p>
          <a:p>
            <a:pPr marL="0" indent="0">
              <a:buNone/>
            </a:pPr>
            <a:r>
              <a:rPr lang="en-US" altLang="ja-JP" sz="1600" dirty="0"/>
              <a:t>	LIGO/Virgo S190510g: J-GEM optical/NIR follow-up observations</a:t>
            </a:r>
          </a:p>
          <a:p>
            <a:pPr marL="0" indent="0">
              <a:buNone/>
            </a:pPr>
            <a:r>
              <a:rPr lang="en-US" altLang="ja-JP" sz="1600" dirty="0"/>
              <a:t>#25377 </a:t>
            </a:r>
          </a:p>
          <a:p>
            <a:pPr marL="0" indent="0">
              <a:buNone/>
            </a:pPr>
            <a:r>
              <a:rPr lang="en-US" altLang="ja-JP" sz="1600" dirty="0"/>
              <a:t>	LIGO/Virgo S190814bv: No candidates found in J-GEM follow-up observations</a:t>
            </a:r>
          </a:p>
          <a:p>
            <a:pPr marL="0" indent="0">
              <a:buNone/>
            </a:pPr>
            <a:r>
              <a:rPr lang="en-US" altLang="ja-JP" sz="1600" dirty="0"/>
              <a:t>#25920 </a:t>
            </a:r>
          </a:p>
          <a:p>
            <a:pPr marL="0" indent="0">
              <a:buNone/>
            </a:pPr>
            <a:r>
              <a:rPr lang="en-US" altLang="ja-JP" sz="1600" dirty="0"/>
              <a:t>	LIGO/Virgo S190930t: J-GEM follow-up observations for AT2019rpj</a:t>
            </a:r>
          </a:p>
          <a:p>
            <a:r>
              <a:rPr kumimoji="1" lang="en-US" altLang="ja-JP" sz="2000" dirty="0"/>
              <a:t>GROWTH</a:t>
            </a:r>
            <a:r>
              <a:rPr kumimoji="1" lang="ja-JP" altLang="en-US" sz="2000" dirty="0"/>
              <a:t>としての報告</a:t>
            </a:r>
            <a:r>
              <a:rPr kumimoji="1" lang="en-US" altLang="ja-JP" sz="2000" dirty="0"/>
              <a:t>1</a:t>
            </a:r>
            <a:r>
              <a:rPr kumimoji="1" lang="ja-JP" altLang="en-US" sz="2000" dirty="0"/>
              <a:t>件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en-US" altLang="ja-JP" sz="1400" dirty="0"/>
              <a:t># </a:t>
            </a:r>
          </a:p>
          <a:p>
            <a:pPr marL="0" indent="0">
              <a:buNone/>
            </a:pPr>
            <a:r>
              <a:rPr lang="en-US" altLang="ja-JP" sz="1400" dirty="0"/>
              <a:t>	</a:t>
            </a:r>
            <a:r>
              <a:rPr lang="en-US" altLang="ja-JP" sz="1600" dirty="0"/>
              <a:t>LIGO/Virgo S190728q: MITSuME Okayama and </a:t>
            </a:r>
            <a:r>
              <a:rPr lang="en-US" altLang="ja-JP" sz="1600" dirty="0" err="1"/>
              <a:t>Bisei</a:t>
            </a:r>
            <a:r>
              <a:rPr lang="en-US" altLang="ja-JP" sz="1600" dirty="0"/>
              <a:t> Follow-Up of ZTF19abjethn (AT2019lvs)</a:t>
            </a:r>
            <a:endParaRPr lang="ja-JP" altLang="en-US" sz="1400"/>
          </a:p>
          <a:p>
            <a:pPr lvl="1"/>
            <a:endParaRPr kumimoji="1" lang="en-US" altLang="ja-JP" sz="1800" dirty="0"/>
          </a:p>
        </p:txBody>
      </p:sp>
    </p:spTree>
    <p:extLst>
      <p:ext uri="{BB962C8B-B14F-4D97-AF65-F5344CB8AC3E}">
        <p14:creationId xmlns:p14="http://schemas.microsoft.com/office/powerpoint/2010/main" val="924852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6923568F-8E11-C344-8416-6B0E8C4D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J-GEM</a:t>
            </a:r>
            <a:r>
              <a:rPr lang="ja-JP" altLang="en-US" sz="3200"/>
              <a:t>に報告した画像の</a:t>
            </a:r>
            <a:r>
              <a:rPr lang="en-US" altLang="ja-JP" sz="3200" dirty="0"/>
              <a:t>Rc-band </a:t>
            </a:r>
            <a:r>
              <a:rPr lang="ja-JP" altLang="en-US" sz="3200"/>
              <a:t>限界等級</a:t>
            </a:r>
            <a:endParaRPr kumimoji="1" lang="ja-JP" altLang="en-US" sz="32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587466-AC0B-B44E-B1CC-45CF131B3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000"/>
              <a:t>条件がよければ</a:t>
            </a:r>
            <a:r>
              <a:rPr lang="en-US" altLang="ja-JP" sz="2000" dirty="0"/>
              <a:t>20</a:t>
            </a:r>
            <a:r>
              <a:rPr lang="ja-JP" altLang="en-US" sz="2000"/>
              <a:t>等までいける</a:t>
            </a:r>
            <a:endParaRPr lang="en-US" altLang="ja-JP" sz="2000"/>
          </a:p>
          <a:p>
            <a:r>
              <a:rPr lang="en-US" altLang="ja-JP" sz="2000"/>
              <a:t>MITSuME</a:t>
            </a:r>
            <a:r>
              <a:rPr lang="ja-JP" altLang="en-US" sz="2000"/>
              <a:t>は初動が圧倒的に早い</a:t>
            </a:r>
            <a:endParaRPr lang="en-US" altLang="ja-JP" sz="2000"/>
          </a:p>
          <a:p>
            <a:r>
              <a:rPr lang="ja-JP" altLang="en-US" sz="2000" dirty="0"/>
              <a:t>母銀河候補観測の効率は悪くない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（天気は極めて悪い）</a:t>
            </a:r>
            <a:endParaRPr lang="en-US" altLang="ja-JP" sz="2000" dirty="0"/>
          </a:p>
          <a:p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GW170817</a:t>
            </a:r>
            <a:r>
              <a:rPr lang="ja-JP" altLang="en-US" sz="2000" dirty="0"/>
              <a:t>クラスがいい位置で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出現すれば</a:t>
            </a:r>
            <a:r>
              <a:rPr kumimoji="1" lang="ja-JP" altLang="en-US" sz="2000"/>
              <a:t>見つけられるはず。</a:t>
            </a:r>
            <a:endParaRPr kumimoji="1" lang="en-US" altLang="ja-JP" sz="2000"/>
          </a:p>
          <a:p>
            <a:pPr marL="0" indent="0">
              <a:buNone/>
            </a:pPr>
            <a:endParaRPr kumimoji="1" lang="en-US" altLang="ja-JP" sz="2000"/>
          </a:p>
          <a:p>
            <a:pPr marL="0" indent="0">
              <a:buNone/>
            </a:pPr>
            <a:r>
              <a:rPr lang="en-US" altLang="ja-JP" sz="2000"/>
              <a:t>(</a:t>
            </a:r>
            <a:r>
              <a:rPr lang="ja-JP" altLang="en-US" sz="2000"/>
              <a:t>とはいえ、やはり視野が狭いと無力感</a:t>
            </a:r>
            <a:r>
              <a:rPr lang="en-US" altLang="ja-JP" sz="2000"/>
              <a:t>)</a:t>
            </a:r>
          </a:p>
          <a:p>
            <a:endParaRPr lang="en-US" altLang="ja-JP" sz="2000"/>
          </a:p>
          <a:p>
            <a:r>
              <a:rPr lang="ja-JP" altLang="en-US" sz="2400"/>
              <a:t>教訓</a:t>
            </a:r>
            <a:endParaRPr lang="en-US" altLang="ja-JP" sz="2400"/>
          </a:p>
          <a:p>
            <a:pPr lvl="1"/>
            <a:r>
              <a:rPr kumimoji="1" lang="en-US" altLang="ja-JP" sz="1800"/>
              <a:t>Neutrino</a:t>
            </a:r>
            <a:r>
              <a:rPr kumimoji="1" lang="ja-JP" altLang="en-US" sz="1800"/>
              <a:t>に惑わされてはならない。</a:t>
            </a:r>
            <a:endParaRPr kumimoji="1" lang="en-US" altLang="ja-JP" sz="1800"/>
          </a:p>
          <a:p>
            <a:pPr lvl="1"/>
            <a:r>
              <a:rPr lang="en-US" altLang="ja-JP" sz="1800"/>
              <a:t>Fermi/GBM</a:t>
            </a:r>
            <a:r>
              <a:rPr lang="ja-JP" altLang="en-US" sz="1800"/>
              <a:t>は必ずしも嘘ではないが、位置情報はほぼ当てにならない。</a:t>
            </a:r>
            <a:endParaRPr lang="en-US" altLang="ja-JP" sz="1800"/>
          </a:p>
          <a:p>
            <a:pPr lvl="1"/>
            <a:r>
              <a:rPr kumimoji="1" lang="ja-JP" altLang="en-US" sz="1800"/>
              <a:t>ターゲットは重力波のエラー領域の中心にあった。</a:t>
            </a:r>
            <a:endParaRPr kumimoji="1" lang="en-US" altLang="ja-JP" sz="18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B2163C-8A72-A744-A7DE-EEEDF8922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661" y="749201"/>
            <a:ext cx="4308124" cy="32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1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E5AF07-A8F7-E040-9495-78FE89E41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OUTLINE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663AC2-B5AB-974D-8B1E-1A204A739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/>
              <a:t>MITSuME</a:t>
            </a:r>
            <a:r>
              <a:rPr lang="ja-JP" altLang="en-US" sz="2800"/>
              <a:t> 望遠鏡の紹介</a:t>
            </a:r>
            <a:endParaRPr lang="en-US" altLang="ja-JP" sz="2800"/>
          </a:p>
          <a:p>
            <a:pPr>
              <a:lnSpc>
                <a:spcPct val="150000"/>
              </a:lnSpc>
            </a:pPr>
            <a:r>
              <a:rPr kumimoji="1" lang="ja-JP" altLang="en-US" sz="2800"/>
              <a:t>重力波観測</a:t>
            </a:r>
            <a:endParaRPr kumimoji="1" lang="en-US" altLang="ja-JP" sz="2800"/>
          </a:p>
          <a:p>
            <a:pPr>
              <a:lnSpc>
                <a:spcPct val="150000"/>
              </a:lnSpc>
            </a:pPr>
            <a:r>
              <a:rPr lang="ja-JP" altLang="en-US" sz="2800"/>
              <a:t>ガンマ線バースト</a:t>
            </a:r>
            <a:r>
              <a:rPr kumimoji="1" lang="ja-JP" altLang="en-US" sz="2800"/>
              <a:t>観測</a:t>
            </a:r>
            <a:endParaRPr kumimoji="1" lang="en-US" altLang="ja-JP" sz="2800"/>
          </a:p>
          <a:p>
            <a:pPr>
              <a:lnSpc>
                <a:spcPct val="150000"/>
              </a:lnSpc>
            </a:pPr>
            <a:r>
              <a:rPr kumimoji="1" lang="en-US" altLang="ja-JP" sz="2800"/>
              <a:t>MAXI</a:t>
            </a:r>
            <a:r>
              <a:rPr kumimoji="1" lang="ja-JP" altLang="en-US" sz="2800"/>
              <a:t>天体観測</a:t>
            </a:r>
            <a:endParaRPr kumimoji="1" lang="en-US" altLang="ja-JP" sz="2800"/>
          </a:p>
          <a:p>
            <a:r>
              <a:rPr lang="ja-JP" altLang="en-US" sz="2800"/>
              <a:t>将来計画</a:t>
            </a:r>
            <a:endParaRPr lang="en-US" altLang="ja-JP" sz="2800"/>
          </a:p>
          <a:p>
            <a:pPr lvl="1"/>
            <a:r>
              <a:rPr lang="ja-JP" altLang="en-US" sz="2400"/>
              <a:t>超</a:t>
            </a:r>
            <a:r>
              <a:rPr kumimoji="1" lang="ja-JP" altLang="en-US" sz="2400"/>
              <a:t>高速処理</a:t>
            </a:r>
            <a:r>
              <a:rPr lang="ja-JP" altLang="en-US" sz="2400"/>
              <a:t>・</a:t>
            </a:r>
            <a:r>
              <a:rPr lang="en-US" altLang="ja-JP" sz="2400"/>
              <a:t>AI</a:t>
            </a:r>
            <a:r>
              <a:rPr lang="ja-JP" altLang="en-US" sz="2400"/>
              <a:t>によるリアルタイム突発天体検知</a:t>
            </a:r>
            <a:endParaRPr lang="en-US" altLang="ja-JP" sz="2400"/>
          </a:p>
          <a:p>
            <a:pPr lvl="1"/>
            <a:r>
              <a:rPr lang="en-US" altLang="ja-JP" sz="2400"/>
              <a:t>5</a:t>
            </a:r>
            <a:r>
              <a:rPr kumimoji="1" lang="ja-JP" altLang="en-US" sz="2400"/>
              <a:t>平方度広視野カメラ</a:t>
            </a:r>
            <a:endParaRPr lang="en-US" altLang="ja-JP" sz="1050"/>
          </a:p>
          <a:p>
            <a:pPr marL="457200" lvl="1" indent="0">
              <a:buNone/>
            </a:pPr>
            <a:r>
              <a:rPr lang="ja-JP" altLang="en-US" sz="2400" b="1"/>
              <a:t>どのバンド、どんなデータがあると面白いのか？</a:t>
            </a:r>
            <a:endParaRPr lang="en-US" altLang="ja-JP" sz="2400" b="1"/>
          </a:p>
          <a:p>
            <a:pPr marL="457200" lvl="1" indent="0">
              <a:buNone/>
            </a:pPr>
            <a:r>
              <a:rPr lang="ja-JP" altLang="en-US" sz="2400" b="1"/>
              <a:t>議論できれば幸いです。</a:t>
            </a:r>
            <a:endParaRPr kumimoji="1" lang="en-US" altLang="ja-JP" sz="2400" b="1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54C6017-5A05-4F4C-9241-70DE5894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9B065A1-3766-1A4D-BAB0-FDFA0978C0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47" b="3297"/>
          <a:stretch/>
        </p:blipFill>
        <p:spPr>
          <a:xfrm>
            <a:off x="4818459" y="791092"/>
            <a:ext cx="1443493" cy="12912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B549C78-DFA5-6447-8D0B-B72E8E258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52" y="1510883"/>
            <a:ext cx="1765300" cy="1143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D6DF5DB-4F99-CC4F-ACB7-B9418E960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302" y="2322094"/>
            <a:ext cx="2019300" cy="1003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8F97B11-2C5A-AD4C-8F79-E70CBE493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207" y="3176484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53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CE06AF8-5198-1E40-A7DF-9830EC17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ガンマ線バースト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6A22B0AA-4113-5440-A31A-00A6771AE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732E9D4-B448-6C45-B597-BAF3D0B33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2328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48B42AA-2019-6F43-84D6-853BD03C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今年の</a:t>
            </a:r>
            <a:r>
              <a:rPr lang="en-US" altLang="ja-JP"/>
              <a:t>GRB</a:t>
            </a:r>
            <a:r>
              <a:rPr lang="ja-JP" altLang="en-US"/>
              <a:t>追観測状況</a:t>
            </a:r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2D987F0-CB9D-CA4C-B719-31BE38C79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2018-04-1 to 2019-10-27</a:t>
            </a:r>
          </a:p>
          <a:p>
            <a:pPr lvl="1"/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観測したイベント数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ja-JP" sz="2000">
                <a:latin typeface="Times New Roman" pitchFamily="18" charset="0"/>
                <a:cs typeface="Times New Roman" pitchFamily="18" charset="0"/>
              </a:rPr>
              <a:t>	85</a:t>
            </a:r>
            <a:r>
              <a:rPr lang="ja-JP" alt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>
                <a:latin typeface="Times New Roman" pitchFamily="18" charset="0"/>
                <a:cs typeface="Times New Roman" pitchFamily="18" charset="0"/>
              </a:rPr>
              <a:t>events</a:t>
            </a:r>
          </a:p>
          <a:p>
            <a:pPr lvl="1"/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Flux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上限をつけた数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:	61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events</a:t>
            </a:r>
          </a:p>
          <a:p>
            <a:pPr lvl="1"/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検出したイベント数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: 5 events</a:t>
            </a:r>
          </a:p>
          <a:p>
            <a:pPr lvl="1"/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GCN 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へのレポート数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: 31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events</a:t>
            </a:r>
          </a:p>
          <a:p>
            <a:pPr lvl="1"/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今年はかなり天気が悪い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ja-JP" altLang="en-US" sz="2400" dirty="0">
                <a:latin typeface="Times New Roman" pitchFamily="18" charset="0"/>
                <a:cs typeface="Times New Roman" pitchFamily="18" charset="0"/>
              </a:rPr>
              <a:t>検出した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GRB</a:t>
            </a:r>
            <a:r>
              <a:rPr lang="ja-JP" altLang="en-US" sz="2400" dirty="0">
                <a:latin typeface="Times New Roman" pitchFamily="18" charset="0"/>
                <a:cs typeface="Times New Roman" pitchFamily="18" charset="0"/>
              </a:rPr>
              <a:t>のまとめ</a:t>
            </a:r>
            <a:endParaRPr lang="en-US" altLang="ja-JP" sz="2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なかなか明るいのは当たらない</a:t>
            </a:r>
            <a:endParaRPr lang="en-US" altLang="ja-JP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15CBEEA-35A2-B447-9EF8-FD8D2A0F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89A45D55-3B69-DC4E-9DB3-CD85F5825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116057"/>
              </p:ext>
            </p:extLst>
          </p:nvPr>
        </p:nvGraphicFramePr>
        <p:xfrm>
          <a:off x="161743" y="4215747"/>
          <a:ext cx="8820513" cy="207641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89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1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2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44153">
                  <a:extLst>
                    <a:ext uri="{9D8B030D-6E8A-4147-A177-3AD203B41FA5}">
                      <a16:colId xmlns:a16="http://schemas.microsoft.com/office/drawing/2014/main" val="2203592049"/>
                    </a:ext>
                  </a:extLst>
                </a:gridCol>
              </a:tblGrid>
              <a:tr h="1295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Object</a:t>
                      </a:r>
                      <a:endParaRPr kumimoji="1" lang="ja-JP" alt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g’(</a:t>
                      </a:r>
                      <a:r>
                        <a:rPr kumimoji="1" lang="en-US" altLang="ja-JP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1" lang="ja-JP" alt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en-US" altLang="ja-JP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1" lang="ja-JP" alt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en-US" altLang="ja-JP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1" lang="ja-JP" alt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1" lang="en-US" altLang="ja-JP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</a:t>
                      </a:r>
                      <a:r>
                        <a:rPr kumimoji="1" lang="en-US" altLang="ja-JP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kumimoji="1" lang="en-US" altLang="ja-JP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1" lang="en-US" altLang="ja-JP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trig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1" lang="ja-JP" alt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180720B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16.53 ± 0.06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16.67 ± 0.06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Wingdings"/>
                        <a:buNone/>
                      </a:pP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16.25 ± 0.08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hour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Short?(48.9s) Swift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3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181110A</a:t>
                      </a:r>
                      <a:endParaRPr kumimoji="1" lang="en-US" altLang="ja-JP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13.9</a:t>
                      </a:r>
                      <a:endParaRPr kumimoji="1" lang="ja-JP" altLang="en-US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~13.6</a:t>
                      </a:r>
                      <a:endParaRPr kumimoji="1" lang="ja-JP" altLang="en-US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~13.0</a:t>
                      </a:r>
                      <a:endParaRPr kumimoji="1" lang="ja-JP" altLang="en-US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sec</a:t>
                      </a:r>
                      <a:endParaRPr kumimoji="1" lang="en-US" altLang="ja-JP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Long(138.4s) Swift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190106A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~16.1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~15.6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~15.5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sec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Long(76.8s) Swift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190211A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~18.2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~17.7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~17.0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sec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Long(12.5s) Swift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191016A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19.5 ± 0.4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&gt;19.0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18.6 ± 0.2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メイリオ" pitchFamily="50" charset="-128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5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メイリオ" pitchFamily="50" charset="-128"/>
                          <a:cs typeface="Times New Roman" pitchFamily="18" charset="0"/>
                        </a:rPr>
                        <a:t>Long(219.7s) Swift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56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609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933317B-D485-7D4C-A1A1-B2E6BFB6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GRB161017A (Tachibana+18)</a:t>
            </a:r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0D1EEEA-DE83-E046-8A0D-2880CA271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000"/>
              <a:t>09h 31m 03.8s , +43d 07' 25.6"</a:t>
            </a:r>
          </a:p>
          <a:p>
            <a:r>
              <a:rPr lang="en-US" altLang="ja-JP" sz="2000"/>
              <a:t>T90: 217.0 +/- 6.9</a:t>
            </a:r>
            <a:r>
              <a:rPr lang="ja-JP" altLang="en-US" sz="2000"/>
              <a:t> </a:t>
            </a:r>
            <a:r>
              <a:rPr lang="en-US" altLang="ja-JP" sz="2000"/>
              <a:t>s</a:t>
            </a:r>
          </a:p>
          <a:p>
            <a:r>
              <a:rPr lang="en-US" altLang="ja-JP" sz="2000"/>
              <a:t>z=2.013</a:t>
            </a:r>
          </a:p>
          <a:p>
            <a:r>
              <a:rPr lang="ja-JP" altLang="en-US" sz="2000"/>
              <a:t>可視はピークで</a:t>
            </a:r>
            <a:r>
              <a:rPr lang="en-US" altLang="ja-JP" sz="2000"/>
              <a:t>13mag@Ic 2</a:t>
            </a:r>
            <a:r>
              <a:rPr lang="ja-JP" altLang="en-US" sz="2000"/>
              <a:t>晩にわたって観測⇒</a:t>
            </a:r>
            <a:r>
              <a:rPr lang="en-US" altLang="ja-JP" sz="2000"/>
              <a:t>2</a:t>
            </a:r>
            <a:r>
              <a:rPr lang="ja-JP" altLang="en-US" sz="2000"/>
              <a:t>日めに増光</a:t>
            </a:r>
            <a:endParaRPr kumimoji="1" lang="en-US" altLang="ja-JP" sz="200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FBA28E1-8A1A-9249-95C4-47F5E0AA4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2653906-A587-624A-BEEB-99553D3BA7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15" y="2754086"/>
            <a:ext cx="3763627" cy="36250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D8FF58-045D-5F45-98A4-94773444E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503" y="2662353"/>
            <a:ext cx="4852621" cy="35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02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5A8C1-58A0-8F48-8BB7-A6623019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X-IR</a:t>
            </a:r>
            <a:r>
              <a:rPr kumimoji="1" lang="ja-JP" altLang="en-US"/>
              <a:t>同時観測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96AFB3-2802-1C46-91D6-27A0EC7A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76" y="4998794"/>
            <a:ext cx="8616248" cy="1229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2400"/>
              <a:t>(I) (III)</a:t>
            </a:r>
            <a:r>
              <a:rPr kumimoji="1" lang="ja-JP" altLang="en-US" sz="2400"/>
              <a:t> </a:t>
            </a:r>
            <a:r>
              <a:rPr kumimoji="1" lang="en-US" altLang="ja-JP" sz="2400"/>
              <a:t>X-UV-</a:t>
            </a:r>
            <a:r>
              <a:rPr lang="en-US" altLang="ja-JP" sz="2400"/>
              <a:t>Opt </a:t>
            </a:r>
            <a:r>
              <a:rPr lang="ja-JP" altLang="en-US" sz="2400"/>
              <a:t>が同一ベキ関数で説明可能</a:t>
            </a:r>
            <a:endParaRPr kumimoji="1" lang="en-US" altLang="ja-JP" sz="2400"/>
          </a:p>
          <a:p>
            <a:pPr marL="0" indent="0">
              <a:buNone/>
            </a:pPr>
            <a:r>
              <a:rPr lang="en-US" altLang="ja-JP" sz="2400"/>
              <a:t>(II)</a:t>
            </a:r>
            <a:r>
              <a:rPr lang="ja-JP" altLang="en-US" sz="2400"/>
              <a:t> </a:t>
            </a:r>
            <a:r>
              <a:rPr lang="en-US" altLang="ja-JP" sz="2400"/>
              <a:t>X</a:t>
            </a:r>
            <a:r>
              <a:rPr lang="ja-JP" altLang="en-US" sz="2400"/>
              <a:t>が卓越</a:t>
            </a:r>
            <a:endParaRPr lang="en-US" altLang="ja-JP" sz="2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12F1364-1B33-0843-825A-487CA933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F8AFC3-453C-434C-9FA5-B0C63CB64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489"/>
            <a:ext cx="4948039" cy="395410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A9BEDED-2357-8C46-87F9-780FF0338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314" y="926457"/>
            <a:ext cx="4125686" cy="40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11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960035B-682C-354D-B68E-67AE7BC4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B656915-D8AA-2B47-A08D-66CE89FF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65900" y="-2805929"/>
            <a:ext cx="18122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76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43D0635-BD34-2748-B218-A24B550A4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Jet break</a:t>
            </a:r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5C118BB-988B-E449-89ED-5260FC7EE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/>
              <a:t>Jet break</a:t>
            </a:r>
            <a:r>
              <a:rPr lang="en-US" altLang="ja-JP" sz="2800"/>
              <a:t>@t=10</a:t>
            </a:r>
            <a:r>
              <a:rPr lang="en-US" altLang="ja-JP" sz="2800" baseline="30000"/>
              <a:t>4</a:t>
            </a:r>
            <a:r>
              <a:rPr lang="en-US" altLang="ja-JP" sz="2800"/>
              <a:t>s	</a:t>
            </a:r>
            <a:endParaRPr kumimoji="1" lang="en-US" altLang="ja-JP" sz="2400"/>
          </a:p>
          <a:p>
            <a:pPr lvl="1"/>
            <a:endParaRPr kumimoji="1" lang="en-US" altLang="ja-JP" sz="2400"/>
          </a:p>
          <a:p>
            <a:pPr lvl="1"/>
            <a:endParaRPr lang="en-US" altLang="ja-JP" sz="2400"/>
          </a:p>
          <a:p>
            <a:pPr lvl="1"/>
            <a:endParaRPr kumimoji="1" lang="en-US" altLang="ja-JP" sz="2400"/>
          </a:p>
          <a:p>
            <a:pPr lvl="1"/>
            <a:r>
              <a:rPr lang="en-US" altLang="ja-JP" sz="2000"/>
              <a:t>η = 0.2</a:t>
            </a:r>
          </a:p>
          <a:p>
            <a:pPr lvl="1"/>
            <a:r>
              <a:rPr lang="ja-JP" altLang="en-US" sz="2000"/>
              <a:t>⇒ </a:t>
            </a:r>
            <a:r>
              <a:rPr lang="en-US" altLang="ja-JP" sz="2000" i="1"/>
              <a:t>θ</a:t>
            </a:r>
            <a:r>
              <a:rPr lang="en-US" altLang="ja-JP" sz="2000" i="1" baseline="-25000"/>
              <a:t>γ</a:t>
            </a:r>
            <a:r>
              <a:rPr lang="ja-JP" altLang="en-US" sz="2000"/>
              <a:t> </a:t>
            </a:r>
            <a:r>
              <a:rPr lang="en-US" altLang="ja-JP" sz="2000"/>
              <a:t>=</a:t>
            </a:r>
            <a:r>
              <a:rPr lang="ja-JP" altLang="en-US" sz="2000"/>
              <a:t> </a:t>
            </a:r>
            <a:r>
              <a:rPr lang="en-US" altLang="ja-JP" sz="2000"/>
              <a:t>2.1˚</a:t>
            </a:r>
          </a:p>
          <a:p>
            <a:pPr lvl="1"/>
            <a:endParaRPr lang="en-US" altLang="ja-JP" sz="2000"/>
          </a:p>
          <a:p>
            <a:pPr lvl="1"/>
            <a:endParaRPr lang="en-US" altLang="ja-JP" sz="2000"/>
          </a:p>
          <a:p>
            <a:pPr lvl="1"/>
            <a:endParaRPr lang="en-US" altLang="ja-JP" sz="2000"/>
          </a:p>
          <a:p>
            <a:pPr lvl="1"/>
            <a:r>
              <a:rPr lang="ja-JP" altLang="en-US" sz="2000"/>
              <a:t>べき変化は可視が浅い？？</a:t>
            </a:r>
            <a:endParaRPr lang="en-US" altLang="ja-JP" sz="2000"/>
          </a:p>
          <a:p>
            <a:pPr lvl="1"/>
            <a:r>
              <a:rPr lang="ja-JP" altLang="en-US" sz="2000"/>
              <a:t>不確定性が大きいので以降、</a:t>
            </a:r>
            <a:r>
              <a:rPr lang="en-US" altLang="ja-JP" sz="2000"/>
              <a:t>X/opt</a:t>
            </a:r>
            <a:r>
              <a:rPr lang="ja-JP" altLang="en-US" sz="2000"/>
              <a:t>は単一の放射源に起因と仮定</a:t>
            </a:r>
            <a:endParaRPr lang="en-US" altLang="ja-JP" sz="200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96A8D8B-15B0-E648-9F3B-8B91AD38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F86C6A-62A0-194B-88FA-20860568A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514" y="1007978"/>
            <a:ext cx="4498921" cy="3595207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D2F6A34-F6F0-A74F-84FD-A20B842CDC46}"/>
              </a:ext>
            </a:extLst>
          </p:cNvPr>
          <p:cNvCxnSpPr/>
          <p:nvPr/>
        </p:nvCxnSpPr>
        <p:spPr>
          <a:xfrm>
            <a:off x="5998029" y="2645226"/>
            <a:ext cx="2481942" cy="163285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CDAE27B-5DD1-2646-B3DF-3C14B621204D}"/>
              </a:ext>
            </a:extLst>
          </p:cNvPr>
          <p:cNvCxnSpPr/>
          <p:nvPr/>
        </p:nvCxnSpPr>
        <p:spPr>
          <a:xfrm>
            <a:off x="6150429" y="2242460"/>
            <a:ext cx="2481942" cy="163285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D29B1F4A-554C-6E41-8B54-F42E21E0C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06" y="1616526"/>
            <a:ext cx="302375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0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427BB-CF2B-2E4A-AA67-DF3FE2B7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6" y="219309"/>
            <a:ext cx="8616248" cy="672857"/>
          </a:xfrm>
        </p:spPr>
        <p:txBody>
          <a:bodyPr/>
          <a:lstStyle/>
          <a:p>
            <a:r>
              <a:rPr lang="ja-JP" altLang="en-US"/>
              <a:t>星周環境への制約（</a:t>
            </a:r>
            <a:r>
              <a:rPr lang="en-US" altLang="ja-JP"/>
              <a:t>ISM</a:t>
            </a:r>
            <a:r>
              <a:rPr lang="ja-JP" altLang="en-US"/>
              <a:t> </a:t>
            </a:r>
            <a:r>
              <a:rPr lang="en-US" altLang="ja-JP"/>
              <a:t>or Wind</a:t>
            </a:r>
            <a:r>
              <a:rPr lang="ja-JP" altLang="en-US"/>
              <a:t>）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D90BCC-6FF1-F84C-9846-8D2E44A38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5667" y="1033052"/>
            <a:ext cx="4308124" cy="2044341"/>
          </a:xfrm>
        </p:spPr>
        <p:txBody>
          <a:bodyPr>
            <a:normAutofit/>
          </a:bodyPr>
          <a:lstStyle/>
          <a:p>
            <a:r>
              <a:rPr lang="ja-JP" altLang="en-US" sz="2400"/>
              <a:t>減光指数から</a:t>
            </a:r>
            <a:r>
              <a:rPr lang="en-US" altLang="ja-JP" sz="2400"/>
              <a:t>(Epoch A, C)</a:t>
            </a:r>
            <a:endParaRPr kumimoji="1" lang="en-US" altLang="ja-JP" sz="2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352530-0D43-1240-A752-034B9B73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C8B2C7D0-8030-C94C-AAF4-D5622B033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510365"/>
              </p:ext>
            </p:extLst>
          </p:nvPr>
        </p:nvGraphicFramePr>
        <p:xfrm>
          <a:off x="511642" y="1658425"/>
          <a:ext cx="3650615" cy="15849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3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2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Epoch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fast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&lt; 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endParaRPr kumimoji="1" lang="ja-JP" altLang="en-US" sz="1600" i="1" baseline="-2500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slow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&lt; 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opt</a:t>
                      </a:r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&lt; 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endParaRPr kumimoji="1" lang="ja-JP" altLang="en-US" sz="1600" i="1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1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2.5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6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メイリオ" pitchFamily="50" charset="-128"/>
                          <a:cs typeface="Verdana" panose="020B0604030504040204" pitchFamily="34" charset="0"/>
                        </a:rPr>
                        <a:t>1.5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メイリオ" pitchFamily="50" charset="-128"/>
                          <a:cs typeface="Verdana" panose="020B0604030504040204" pitchFamily="34" charset="0"/>
                        </a:rPr>
                        <a:t>2.0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2.5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BD37D76A-7877-494A-B265-907833E85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738193"/>
              </p:ext>
            </p:extLst>
          </p:nvPr>
        </p:nvGraphicFramePr>
        <p:xfrm>
          <a:off x="4534421" y="1655084"/>
          <a:ext cx="3650615" cy="125656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3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3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fast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&lt; 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endParaRPr kumimoji="1" lang="ja-JP" altLang="en-US" sz="1600" i="1" baseline="-2500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slow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&lt; 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opt</a:t>
                      </a:r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&lt; ν</a:t>
                      </a:r>
                      <a:r>
                        <a:rPr kumimoji="1" lang="en-US" altLang="ja-JP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endParaRPr kumimoji="1" lang="ja-JP" altLang="en-US" sz="1600" i="1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1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ISM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メイリオ" pitchFamily="50" charset="-128"/>
                          <a:cs typeface="Verdana" panose="020B0604030504040204" pitchFamily="34" charset="0"/>
                        </a:rPr>
                        <a:t>2.6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7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1.9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メイリオ" pitchFamily="50" charset="-128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565E0C0F-697A-3A4C-BD6D-BAC7AF71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369" y="3077393"/>
            <a:ext cx="2803617" cy="2240445"/>
          </a:xfrm>
          <a:prstGeom prst="rect">
            <a:avLst/>
          </a:pr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7F33380E-A172-BA43-88DD-75A92D6A0884}"/>
              </a:ext>
            </a:extLst>
          </p:cNvPr>
          <p:cNvSpPr txBox="1">
            <a:spLocks/>
          </p:cNvSpPr>
          <p:nvPr/>
        </p:nvSpPr>
        <p:spPr>
          <a:xfrm>
            <a:off x="511642" y="1077780"/>
            <a:ext cx="3110105" cy="58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u"/>
              <a:defRPr kumimoji="1"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Ø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100000"/>
              <a:buFont typeface=".AppleSystemUIFont" charset="-120"/>
              <a:buChar char="-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 typeface="HiraMinProN-W3" charset="-128"/>
              <a:buChar char="･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 typeface="Arial"/>
              <a:buChar char="»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ja-JP" altLang="en-US" sz="2400"/>
              <a:t>分光情報から</a:t>
            </a:r>
            <a:endParaRPr lang="en-US" altLang="ja-JP" sz="2400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B6A2FA79-7F12-3A42-99B7-341D7DD4ED9C}"/>
              </a:ext>
            </a:extLst>
          </p:cNvPr>
          <p:cNvSpPr txBox="1">
            <a:spLocks/>
          </p:cNvSpPr>
          <p:nvPr/>
        </p:nvSpPr>
        <p:spPr>
          <a:xfrm>
            <a:off x="263876" y="4005131"/>
            <a:ext cx="6474382" cy="2044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u"/>
              <a:defRPr kumimoji="1"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Ø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100000"/>
              <a:buFont typeface=".AppleSystemUIFont" charset="-120"/>
              <a:buChar char="-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 typeface="HiraMinProN-W3" charset="-128"/>
              <a:buChar char="･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 typeface="Arial"/>
              <a:buChar char="»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メイリオ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sz="2400"/>
              <a:t>Epoch B,  p=1.5</a:t>
            </a:r>
            <a:r>
              <a:rPr lang="ja-JP" altLang="en-US" sz="2400"/>
              <a:t>は</a:t>
            </a:r>
            <a:r>
              <a:rPr lang="en-US" altLang="ja-JP" sz="2400"/>
              <a:t>Hard</a:t>
            </a:r>
            <a:r>
              <a:rPr lang="ja-JP" altLang="en-US" sz="2400"/>
              <a:t>すぎる</a:t>
            </a:r>
            <a:endParaRPr lang="en-US" altLang="ja-JP" sz="2400"/>
          </a:p>
          <a:p>
            <a:pPr fontAlgn="auto">
              <a:spcAft>
                <a:spcPts val="0"/>
              </a:spcAft>
            </a:pPr>
            <a:r>
              <a:rPr lang="ja-JP" altLang="en-US" sz="2400"/>
              <a:t>⇒ </a:t>
            </a:r>
            <a:r>
              <a:rPr lang="en-US" altLang="ja-JP" sz="2400"/>
              <a:t>Slow cooling</a:t>
            </a:r>
          </a:p>
          <a:p>
            <a:pPr fontAlgn="auto">
              <a:spcAft>
                <a:spcPts val="0"/>
              </a:spcAft>
            </a:pPr>
            <a:endParaRPr lang="en-US" altLang="ja-JP" sz="2400"/>
          </a:p>
          <a:p>
            <a:pPr fontAlgn="auto">
              <a:spcAft>
                <a:spcPts val="0"/>
              </a:spcAft>
            </a:pPr>
            <a:r>
              <a:rPr lang="ja-JP" altLang="en-US" sz="2400"/>
              <a:t>減光指数から</a:t>
            </a:r>
            <a:r>
              <a:rPr lang="en-US" altLang="ja-JP" sz="2400"/>
              <a:t>ISM</a:t>
            </a:r>
            <a:r>
              <a:rPr lang="ja-JP" altLang="en-US" sz="2400"/>
              <a:t>モデルがもっともらしい</a:t>
            </a:r>
            <a:endParaRPr lang="en-US" altLang="ja-JP" sz="2400"/>
          </a:p>
          <a:p>
            <a:pPr fontAlgn="auto">
              <a:spcAft>
                <a:spcPts val="0"/>
              </a:spcAft>
            </a:pPr>
            <a:endParaRPr lang="en-US" altLang="ja-JP" sz="2400"/>
          </a:p>
          <a:p>
            <a:pPr fontAlgn="auto">
              <a:spcAft>
                <a:spcPts val="0"/>
              </a:spcAft>
            </a:pPr>
            <a:endParaRPr lang="en-US" altLang="ja-JP" sz="2400"/>
          </a:p>
        </p:txBody>
      </p:sp>
    </p:spTree>
    <p:extLst>
      <p:ext uri="{BB962C8B-B14F-4D97-AF65-F5344CB8AC3E}">
        <p14:creationId xmlns:p14="http://schemas.microsoft.com/office/powerpoint/2010/main" val="2937213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0B9C9F-CB5D-F147-BFC2-54C04ACB9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ジェットの色変化の多様性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67CBFE-2216-0E40-9DA5-94F20BC42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/>
              <a:t>Refreshed shock</a:t>
            </a:r>
            <a:r>
              <a:rPr kumimoji="1" lang="ja-JP" altLang="en-US" sz="2800"/>
              <a:t> </a:t>
            </a:r>
            <a:r>
              <a:rPr kumimoji="1" lang="en-US" altLang="ja-JP" sz="2800"/>
              <a:t>(t</a:t>
            </a:r>
            <a:r>
              <a:rPr kumimoji="1" lang="en-US" altLang="ja-JP" sz="2800" baseline="-25000"/>
              <a:t>plateau</a:t>
            </a:r>
            <a:r>
              <a:rPr kumimoji="1" lang="en-US" altLang="ja-JP" sz="2800"/>
              <a:t>~500s, T</a:t>
            </a:r>
            <a:r>
              <a:rPr kumimoji="1" lang="en-US" altLang="ja-JP" sz="2800" baseline="-25000"/>
              <a:t>re</a:t>
            </a:r>
            <a:r>
              <a:rPr kumimoji="1" lang="en-US" altLang="ja-JP" sz="2800"/>
              <a:t>~5000s)</a:t>
            </a:r>
          </a:p>
          <a:p>
            <a:pPr lvl="1"/>
            <a:r>
              <a:rPr lang="ja-JP" altLang="en-US" sz="2400"/>
              <a:t>可視で</a:t>
            </a:r>
            <a:r>
              <a:rPr lang="en-US" altLang="ja-JP" sz="2400"/>
              <a:t>1~2.5 mag</a:t>
            </a:r>
            <a:r>
              <a:rPr lang="ja-JP" altLang="en-US" sz="2400"/>
              <a:t>の増光</a:t>
            </a:r>
            <a:endParaRPr lang="en-US" altLang="ja-JP" sz="2400"/>
          </a:p>
          <a:p>
            <a:pPr lvl="1"/>
            <a:r>
              <a:rPr lang="en-US" altLang="ja-JP" sz="1200"/>
              <a:t>GRB 970508: Panaitescu et al. 1998; </a:t>
            </a:r>
          </a:p>
          <a:p>
            <a:pPr lvl="1"/>
            <a:r>
              <a:rPr lang="en-US" altLang="ja-JP" sz="1200"/>
              <a:t>GRB 030329: Granot et al. 2003; </a:t>
            </a:r>
          </a:p>
          <a:p>
            <a:pPr lvl="1"/>
            <a:r>
              <a:rPr lang="en-US" altLang="ja-JP" sz="1200"/>
              <a:t>GRB 070311: Guidorzi et al. 2007; </a:t>
            </a:r>
          </a:p>
          <a:p>
            <a:pPr lvl="1"/>
            <a:r>
              <a:rPr lang="en-US" altLang="ja-JP" sz="1200"/>
              <a:t>GRB 071003: Perley et al. 2008; </a:t>
            </a:r>
          </a:p>
          <a:p>
            <a:pPr lvl="1"/>
            <a:r>
              <a:rPr lang="en-US" altLang="ja-JP" sz="1200"/>
              <a:t>GRB 120326A: Melandri et al. 2014</a:t>
            </a:r>
          </a:p>
          <a:p>
            <a:pPr marL="0" indent="0">
              <a:buNone/>
            </a:pPr>
            <a:endParaRPr lang="en-US" altLang="ja-JP" sz="2800"/>
          </a:p>
          <a:p>
            <a:r>
              <a:rPr lang="ja-JP" altLang="en-US" sz="2800"/>
              <a:t>色変化</a:t>
            </a:r>
            <a:endParaRPr lang="en-US" altLang="ja-JP" sz="2800"/>
          </a:p>
          <a:p>
            <a:pPr lvl="1"/>
            <a:r>
              <a:rPr lang="en-US" altLang="ja-JP" sz="2000"/>
              <a:t>Harder when Brighter: GRB 071031 (Kru ̈ hler et al. 2009) </a:t>
            </a:r>
          </a:p>
          <a:p>
            <a:pPr lvl="1"/>
            <a:r>
              <a:rPr lang="en-US" altLang="ja-JP" sz="2000"/>
              <a:t>softer when brighter: GRB 081029 (Nardini et al. 2011)</a:t>
            </a:r>
          </a:p>
          <a:p>
            <a:pPr lvl="1"/>
            <a:r>
              <a:rPr lang="en-US" altLang="ja-JP" sz="2000"/>
              <a:t>GRB 161017A</a:t>
            </a:r>
            <a:r>
              <a:rPr lang="ja-JP" altLang="en-US" sz="2000"/>
              <a:t>は両方</a:t>
            </a:r>
            <a:endParaRPr lang="en-US" altLang="ja-JP" sz="2000"/>
          </a:p>
          <a:p>
            <a:pPr lvl="1"/>
            <a:r>
              <a:rPr lang="en-US" altLang="ja-JP" sz="2000"/>
              <a:t>   Phase</a:t>
            </a:r>
            <a:r>
              <a:rPr lang="ja-JP" altLang="en-US" sz="2000"/>
              <a:t> </a:t>
            </a:r>
            <a:r>
              <a:rPr lang="en-US" altLang="ja-JP" sz="2000"/>
              <a:t>B</a:t>
            </a:r>
            <a:r>
              <a:rPr lang="ja-JP" altLang="en-US" sz="2000"/>
              <a:t>：</a:t>
            </a:r>
            <a:r>
              <a:rPr lang="en-US" altLang="ja-JP" sz="2000"/>
              <a:t>softer when brighter</a:t>
            </a:r>
          </a:p>
          <a:p>
            <a:pPr lvl="1"/>
            <a:r>
              <a:rPr lang="en-US" altLang="ja-JP" sz="2000"/>
              <a:t>   Phase</a:t>
            </a:r>
            <a:r>
              <a:rPr lang="ja-JP" altLang="en-US" sz="2000"/>
              <a:t> </a:t>
            </a:r>
            <a:r>
              <a:rPr lang="en-US" altLang="ja-JP" sz="2000"/>
              <a:t>C</a:t>
            </a:r>
            <a:r>
              <a:rPr lang="ja-JP" altLang="en-US" sz="2000"/>
              <a:t>：</a:t>
            </a:r>
            <a:r>
              <a:rPr lang="en-US" altLang="ja-JP" sz="2000"/>
              <a:t>harder when brighter</a:t>
            </a:r>
            <a:r>
              <a:rPr lang="en-US" altLang="ja-JP" sz="1600"/>
              <a:t> </a:t>
            </a:r>
          </a:p>
          <a:p>
            <a:pPr lvl="1"/>
            <a:endParaRPr lang="en-US" altLang="ja-JP" sz="3200"/>
          </a:p>
          <a:p>
            <a:pPr lvl="1"/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7E8216A-60A0-8846-BAD4-474687DE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294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48B42AA-2019-6F43-84D6-853BD03C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/>
              <a:t>最近のヒット：</a:t>
            </a:r>
            <a:r>
              <a:rPr lang="en-US" altLang="ja-JP" sz="3200"/>
              <a:t>GRB181110A(z=1.505)</a:t>
            </a:r>
            <a:endParaRPr kumimoji="1" lang="ja-JP" altLang="en-US" sz="32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15CBEEA-35A2-B447-9EF8-FD8D2A0F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B9C8103-6C27-E042-BCFB-3470F17DB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903" y="974130"/>
            <a:ext cx="3093385" cy="25409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DAC8935-6276-1A46-A831-FBD05D28A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50" t="6992" r="19219" b="45758"/>
          <a:stretch/>
        </p:blipFill>
        <p:spPr>
          <a:xfrm rot="16200000">
            <a:off x="892532" y="3237474"/>
            <a:ext cx="2869475" cy="365946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B065483-18A5-7B43-9524-601C636A02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9" t="54111" r="7384" b="3778"/>
          <a:stretch/>
        </p:blipFill>
        <p:spPr>
          <a:xfrm rot="16200000">
            <a:off x="3711741" y="1616940"/>
            <a:ext cx="5745261" cy="402474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AD66742-F2D5-5E43-B6DA-DC653A72CB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671" y="754597"/>
            <a:ext cx="1667435" cy="16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48B42AA-2019-6F43-84D6-853BD03C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X</a:t>
            </a:r>
            <a:r>
              <a:rPr kumimoji="1" lang="ja-JP" altLang="en-US"/>
              <a:t>線（黒）</a:t>
            </a:r>
            <a:r>
              <a:rPr kumimoji="1" lang="en-US" altLang="ja-JP"/>
              <a:t>vs</a:t>
            </a:r>
            <a:r>
              <a:rPr kumimoji="1" lang="ja-JP" altLang="en-US"/>
              <a:t> 可視（</a:t>
            </a:r>
            <a:r>
              <a:rPr lang="ja-JP" altLang="en-US"/>
              <a:t>赤</a:t>
            </a:r>
            <a:r>
              <a:rPr kumimoji="1" lang="ja-JP" altLang="en-US"/>
              <a:t>）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2D987F0-CB9D-CA4C-B719-31BE38C79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76" y="5862850"/>
            <a:ext cx="8616248" cy="643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/>
              <a:t>可視と</a:t>
            </a:r>
            <a:r>
              <a:rPr lang="en-US" altLang="ja-JP" sz="2400"/>
              <a:t>X</a:t>
            </a:r>
            <a:r>
              <a:rPr lang="ja-JP" altLang="en-US" sz="2400"/>
              <a:t>が相関しているように見える？</a:t>
            </a:r>
            <a:endParaRPr kumimoji="1" lang="ja-JP" altLang="en-US" sz="2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15CBEEA-35A2-B447-9EF8-FD8D2A0F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0F7A4C3-1CDC-A74A-92D6-891D6C45C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5" t="2097" r="5312" b="11996"/>
          <a:stretch/>
        </p:blipFill>
        <p:spPr>
          <a:xfrm>
            <a:off x="760715" y="840212"/>
            <a:ext cx="8119409" cy="50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82EC06-FC35-C24F-968A-C5A29638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6" y="293596"/>
            <a:ext cx="8616248" cy="672857"/>
          </a:xfrm>
        </p:spPr>
        <p:txBody>
          <a:bodyPr/>
          <a:lstStyle/>
          <a:p>
            <a:r>
              <a:rPr lang="en-US" altLang="ja-JP"/>
              <a:t>GRB</a:t>
            </a:r>
            <a:r>
              <a:rPr lang="ja-JP" altLang="en-US"/>
              <a:t>研究史 </a:t>
            </a:r>
            <a:r>
              <a:rPr lang="en-US" altLang="ja-JP"/>
              <a:t>2000</a:t>
            </a:r>
            <a:r>
              <a:rPr lang="ja-JP" altLang="en-US"/>
              <a:t>年</a:t>
            </a:r>
            <a:r>
              <a:rPr lang="en-US" altLang="ja-JP"/>
              <a:t>~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F33399-789B-9246-87D7-ADCE81C00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000"/>
              <a:t>BATSE</a:t>
            </a:r>
            <a:r>
              <a:rPr lang="ja-JP" altLang="en-US" sz="2000"/>
              <a:t>・</a:t>
            </a:r>
            <a:r>
              <a:rPr lang="en-US" altLang="ja-JP" sz="2000"/>
              <a:t>BeppoSAX</a:t>
            </a:r>
            <a:r>
              <a:rPr lang="ja-JP" altLang="en-US" sz="2000"/>
              <a:t>の時代</a:t>
            </a:r>
            <a:endParaRPr lang="en-US" altLang="ja-JP" sz="2000"/>
          </a:p>
          <a:p>
            <a:pPr lvl="1"/>
            <a:r>
              <a:rPr lang="en-US" altLang="ja-JP" sz="1600"/>
              <a:t>X</a:t>
            </a:r>
            <a:r>
              <a:rPr lang="ja-JP" altLang="en-US" sz="1600"/>
              <a:t>線残光発見⇒可視光残光の発見（可視光追観測はほぼ奇跡）</a:t>
            </a:r>
            <a:endParaRPr lang="en-US" altLang="ja-JP" sz="1600"/>
          </a:p>
          <a:p>
            <a:pPr lvl="1"/>
            <a:endParaRPr lang="en-US" altLang="ja-JP" sz="2000"/>
          </a:p>
          <a:p>
            <a:r>
              <a:rPr lang="en-US" altLang="ja-JP" sz="2000"/>
              <a:t>HETE-II</a:t>
            </a:r>
            <a:r>
              <a:rPr lang="ja-JP" altLang="en-US" sz="2000"/>
              <a:t>の時代（</a:t>
            </a:r>
            <a:r>
              <a:rPr lang="en-US" altLang="ja-JP" sz="2000"/>
              <a:t>2001~2006??</a:t>
            </a:r>
            <a:r>
              <a:rPr lang="ja-JP" altLang="en-US" sz="2000"/>
              <a:t>）</a:t>
            </a:r>
            <a:endParaRPr lang="en-US" altLang="ja-JP" sz="2000"/>
          </a:p>
          <a:p>
            <a:pPr lvl="1"/>
            <a:r>
              <a:rPr lang="ja-JP" altLang="en-US" sz="1600" b="1">
                <a:solidFill>
                  <a:srgbClr val="002060"/>
                </a:solidFill>
              </a:rPr>
              <a:t>小型衛星 ＋ インターネット ＋ 小口径望遠鏡 というスタイルが確立</a:t>
            </a:r>
            <a:endParaRPr lang="en-US" altLang="ja-JP" sz="1600" b="1">
              <a:solidFill>
                <a:srgbClr val="002060"/>
              </a:solidFill>
            </a:endParaRPr>
          </a:p>
          <a:p>
            <a:pPr lvl="1"/>
            <a:r>
              <a:rPr lang="ja-JP" altLang="en-US" sz="1600" b="1"/>
              <a:t>位置決定精度</a:t>
            </a:r>
            <a:r>
              <a:rPr lang="en-US" altLang="ja-JP" sz="1600" b="1"/>
              <a:t>1</a:t>
            </a:r>
            <a:r>
              <a:rPr lang="ja-JP" altLang="en-US" sz="1600" b="1"/>
              <a:t>度</a:t>
            </a:r>
            <a:endParaRPr lang="en-US" altLang="ja-JP" sz="1600" b="1"/>
          </a:p>
          <a:p>
            <a:pPr lvl="1"/>
            <a:r>
              <a:rPr lang="en-US" altLang="ja-JP" sz="1600"/>
              <a:t>1</a:t>
            </a:r>
            <a:r>
              <a:rPr lang="ja-JP" altLang="en-US" sz="1600"/>
              <a:t>時間以内に観測できたらドヤ顔できる</a:t>
            </a:r>
            <a:endParaRPr lang="en-US" altLang="ja-JP" sz="1600"/>
          </a:p>
          <a:p>
            <a:pPr lvl="1"/>
            <a:endParaRPr lang="en-US" altLang="ja-JP" sz="1600"/>
          </a:p>
          <a:p>
            <a:r>
              <a:rPr lang="en-US" altLang="ja-JP" sz="2000"/>
              <a:t>Swift</a:t>
            </a:r>
            <a:r>
              <a:rPr lang="ja-JP" altLang="en-US" sz="2000"/>
              <a:t>の時代（</a:t>
            </a:r>
            <a:r>
              <a:rPr lang="en-US" altLang="ja-JP" sz="2000"/>
              <a:t>2005~</a:t>
            </a:r>
            <a:r>
              <a:rPr lang="ja-JP" altLang="en-US" sz="2000"/>
              <a:t>）</a:t>
            </a:r>
            <a:endParaRPr lang="en-US" altLang="ja-JP" sz="2000"/>
          </a:p>
          <a:p>
            <a:pPr lvl="1"/>
            <a:r>
              <a:rPr lang="ja-JP" altLang="en-US" sz="1600" b="1"/>
              <a:t>位置決定精度</a:t>
            </a:r>
            <a:r>
              <a:rPr lang="en-US" altLang="ja-JP" sz="1600" b="1"/>
              <a:t>10</a:t>
            </a:r>
            <a:r>
              <a:rPr lang="ja-JP" altLang="en-US" sz="1600" b="1"/>
              <a:t>秒角</a:t>
            </a:r>
            <a:endParaRPr lang="en-US" altLang="ja-JP" sz="1600" b="1"/>
          </a:p>
          <a:p>
            <a:pPr lvl="1"/>
            <a:r>
              <a:rPr lang="en-US" altLang="ja-JP" sz="1600"/>
              <a:t>1</a:t>
            </a:r>
            <a:r>
              <a:rPr lang="ja-JP" altLang="en-US" sz="1600"/>
              <a:t>分以内の観測が割と普通に</a:t>
            </a:r>
            <a:r>
              <a:rPr lang="ja-JP" altLang="en-US" sz="2000"/>
              <a:t>、、、</a:t>
            </a:r>
            <a:endParaRPr lang="en-US" altLang="ja-JP" sz="2000"/>
          </a:p>
          <a:p>
            <a:pPr lvl="1"/>
            <a:endParaRPr lang="en-US" altLang="ja-JP" sz="2000"/>
          </a:p>
          <a:p>
            <a:r>
              <a:rPr lang="en-US" altLang="ja-JP" sz="2000"/>
              <a:t>Fermi</a:t>
            </a:r>
            <a:r>
              <a:rPr lang="ja-JP" altLang="en-US" sz="2000"/>
              <a:t>（</a:t>
            </a:r>
            <a:r>
              <a:rPr lang="en-US" altLang="ja-JP" sz="2000"/>
              <a:t>2008~</a:t>
            </a:r>
            <a:r>
              <a:rPr lang="ja-JP" altLang="en-US" sz="2000"/>
              <a:t>）</a:t>
            </a:r>
            <a:endParaRPr lang="en-US" altLang="ja-JP" sz="2000"/>
          </a:p>
          <a:p>
            <a:r>
              <a:rPr lang="en-US" altLang="ja-JP" sz="2000"/>
              <a:t>MAXI</a:t>
            </a:r>
            <a:r>
              <a:rPr lang="ja-JP" altLang="en-US" sz="2000"/>
              <a:t>（</a:t>
            </a:r>
            <a:r>
              <a:rPr lang="en-US" altLang="ja-JP" sz="2000"/>
              <a:t>2009~</a:t>
            </a:r>
            <a:r>
              <a:rPr lang="ja-JP" altLang="en-US" sz="2000"/>
              <a:t>）</a:t>
            </a:r>
            <a:endParaRPr lang="en-US" altLang="ja-JP" sz="2000"/>
          </a:p>
          <a:p>
            <a:r>
              <a:rPr lang="en-US" altLang="ja-JP" sz="2000"/>
              <a:t>Icecube</a:t>
            </a:r>
            <a:r>
              <a:rPr lang="ja-JP" altLang="en-US" sz="2000"/>
              <a:t>（</a:t>
            </a:r>
            <a:r>
              <a:rPr lang="en-US" altLang="ja-JP" sz="2000"/>
              <a:t>2011~</a:t>
            </a:r>
            <a:r>
              <a:rPr lang="ja-JP" altLang="en-US" sz="2000"/>
              <a:t>）</a:t>
            </a:r>
            <a:endParaRPr lang="en-US" altLang="ja-JP" sz="2000"/>
          </a:p>
          <a:p>
            <a:r>
              <a:rPr lang="en-US" altLang="ja-JP" sz="2000"/>
              <a:t>LIGO/Virgo</a:t>
            </a:r>
            <a:r>
              <a:rPr lang="ja-JP" altLang="en-US" sz="2000"/>
              <a:t>（</a:t>
            </a:r>
            <a:r>
              <a:rPr lang="en-US" altLang="ja-JP" sz="2000"/>
              <a:t>2015~</a:t>
            </a:r>
            <a:r>
              <a:rPr lang="ja-JP" altLang="en-US" sz="2000"/>
              <a:t>）</a:t>
            </a:r>
            <a:endParaRPr lang="en-US" altLang="ja-JP" sz="20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D9BB9BD-3005-674C-AA90-AD6E76F2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657A672-7F72-C247-9ACC-557E2BC676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294" y="293596"/>
            <a:ext cx="1080830" cy="104290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E5DB442-1C60-6344-8853-54938FA3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82" y="966453"/>
            <a:ext cx="1524000" cy="13335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903DE8-933A-5544-88E4-F7C5FE177F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926" y="2009359"/>
            <a:ext cx="1580055" cy="11286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D3C1BA-063F-F248-862C-5E6FD6E39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326" y="2809446"/>
            <a:ext cx="1524000" cy="136901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DA0D516-6FD4-B243-918A-D9F3B35E5F5E}"/>
              </a:ext>
            </a:extLst>
          </p:cNvPr>
          <p:cNvSpPr txBox="1"/>
          <p:nvPr/>
        </p:nvSpPr>
        <p:spPr>
          <a:xfrm>
            <a:off x="5582547" y="4270667"/>
            <a:ext cx="298466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>
                <a:latin typeface="+mn-ea"/>
                <a:ea typeface="+mn-ea"/>
              </a:rPr>
              <a:t>Time-domain Astronomy</a:t>
            </a:r>
          </a:p>
          <a:p>
            <a:r>
              <a:rPr lang="ja-JP" altLang="en-US">
                <a:latin typeface="+mn-ea"/>
                <a:ea typeface="+mn-ea"/>
              </a:rPr>
              <a:t>の基礎が出来上がる</a:t>
            </a:r>
            <a:r>
              <a:rPr kumimoji="1" lang="en-US" altLang="ja-JP">
                <a:latin typeface="+mn-ea"/>
                <a:ea typeface="+mn-ea"/>
              </a:rPr>
              <a:t> </a:t>
            </a:r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3F2232-DA7C-3741-806B-302C89045D39}"/>
              </a:ext>
            </a:extLst>
          </p:cNvPr>
          <p:cNvSpPr txBox="1"/>
          <p:nvPr/>
        </p:nvSpPr>
        <p:spPr>
          <a:xfrm>
            <a:off x="5064778" y="5403364"/>
            <a:ext cx="402020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>
                <a:latin typeface="+mn-ea"/>
                <a:ea typeface="+mn-ea"/>
              </a:rPr>
              <a:t>Multi-Messenger</a:t>
            </a:r>
            <a:r>
              <a:rPr kumimoji="1" lang="ja-JP" altLang="en-US">
                <a:latin typeface="+mn-ea"/>
                <a:ea typeface="+mn-ea"/>
              </a:rPr>
              <a:t> </a:t>
            </a:r>
            <a:r>
              <a:rPr kumimoji="1" lang="en-US" altLang="ja-JP">
                <a:latin typeface="+mn-ea"/>
                <a:ea typeface="+mn-ea"/>
              </a:rPr>
              <a:t>Astronomy</a:t>
            </a:r>
            <a:r>
              <a:rPr lang="ja-JP" altLang="en-US">
                <a:latin typeface="+mn-ea"/>
              </a:rPr>
              <a:t>の時代</a:t>
            </a:r>
            <a:endParaRPr lang="en-US" altLang="ja-JP">
              <a:latin typeface="+mn-ea"/>
            </a:endParaRPr>
          </a:p>
          <a:p>
            <a:pPr algn="ctr"/>
            <a:r>
              <a:rPr kumimoji="1" lang="ja-JP" altLang="en-US">
                <a:latin typeface="+mn-ea"/>
                <a:ea typeface="+mn-ea"/>
              </a:rPr>
              <a:t>↓</a:t>
            </a:r>
            <a:endParaRPr kumimoji="1" lang="en-US" altLang="ja-JP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3648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4F697BB5-65AF-B544-ABF8-708329522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色変化</a:t>
            </a:r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606C66FD-EE47-9B40-889C-2CC0307CF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76" y="5795682"/>
            <a:ext cx="8616248" cy="672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/>
              <a:t>1000s </a:t>
            </a:r>
            <a:r>
              <a:rPr lang="ja-JP" altLang="en-US" sz="2400"/>
              <a:t>のピークはなにか？</a:t>
            </a:r>
            <a:endParaRPr kumimoji="1" lang="ja-JP" altLang="en-US" sz="2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8D20264-D814-4249-B0C5-A5945A95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0AE10E1-B480-3D4A-A92C-8736ACFC7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" t="2343" r="1673" b="3446"/>
          <a:stretch/>
        </p:blipFill>
        <p:spPr>
          <a:xfrm>
            <a:off x="617520" y="836587"/>
            <a:ext cx="7908959" cy="49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70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CE06AF8-5198-1E40-A7DF-9830EC17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MAXI</a:t>
            </a:r>
            <a:r>
              <a:rPr kumimoji="1" lang="ja-JP" altLang="en-US"/>
              <a:t>天体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6A22B0AA-4113-5440-A31A-00A6771AE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732E9D4-B448-6C45-B597-BAF3D0B33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4214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CB8C0A3-BCAE-D840-B55B-3AD724BD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ここ数年で観測した</a:t>
            </a:r>
            <a:r>
              <a:rPr lang="en-US" altLang="ja-JP"/>
              <a:t>MAXI</a:t>
            </a:r>
            <a:r>
              <a:rPr lang="ja-JP" altLang="en-US"/>
              <a:t>天体</a:t>
            </a:r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D5BB39C-2EF8-C243-9C0D-AB2B31DC1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2000"/>
              <a:t>MAXI</a:t>
            </a:r>
            <a:r>
              <a:rPr lang="ja-JP" altLang="en-US" sz="2000"/>
              <a:t>は系内ブラックホールバイナリを多数検出</a:t>
            </a:r>
            <a:endParaRPr lang="en-US" altLang="ja-JP" sz="2000"/>
          </a:p>
          <a:p>
            <a:r>
              <a:rPr lang="ja-JP" altLang="en-US" sz="2000"/>
              <a:t>既知の天体のフレアや全く新しい</a:t>
            </a:r>
            <a:r>
              <a:rPr lang="en-US" altLang="ja-JP" sz="2000"/>
              <a:t>BH</a:t>
            </a:r>
            <a:r>
              <a:rPr lang="ja-JP" altLang="en-US" sz="2000"/>
              <a:t>連星など</a:t>
            </a:r>
            <a:endParaRPr lang="en-US" altLang="ja-JP" sz="2000"/>
          </a:p>
          <a:p>
            <a:pPr lvl="1"/>
            <a:r>
              <a:rPr lang="ja-JP" altLang="en-US" sz="1600"/>
              <a:t>多波長・時間変動観測により降着円盤・ジェットの物理解明・</a:t>
            </a:r>
            <a:r>
              <a:rPr lang="en-US" altLang="ja-JP" sz="1600"/>
              <a:t>BH</a:t>
            </a:r>
            <a:r>
              <a:rPr lang="ja-JP" altLang="en-US" sz="1600"/>
              <a:t>の質量推定</a:t>
            </a:r>
            <a:endParaRPr lang="en-US" altLang="ja-JP" sz="1600"/>
          </a:p>
          <a:p>
            <a:r>
              <a:rPr lang="en-US" altLang="ja-JP" sz="1600"/>
              <a:t>MAXI J1820+070</a:t>
            </a:r>
          </a:p>
          <a:p>
            <a:pPr lvl="1"/>
            <a:r>
              <a:rPr lang="en-US" altLang="ja-JP" sz="1400" b="1"/>
              <a:t>MITSuME</a:t>
            </a:r>
            <a:r>
              <a:rPr lang="ja-JP" altLang="en-US" sz="1400" b="1"/>
              <a:t>を含む可視光・近赤外線、</a:t>
            </a:r>
            <a:r>
              <a:rPr lang="en-US" altLang="ja-JP" sz="1400" b="1"/>
              <a:t>X</a:t>
            </a:r>
            <a:r>
              <a:rPr lang="ja-JP" altLang="en-US" sz="1400" b="1"/>
              <a:t>線の観測結果スライド（安達くん）</a:t>
            </a:r>
          </a:p>
          <a:p>
            <a:pPr lvl="1"/>
            <a:r>
              <a:rPr lang="en-US" altLang="ja-JP" sz="1400"/>
              <a:t>X</a:t>
            </a:r>
            <a:r>
              <a:rPr lang="ja-JP" altLang="en-US" sz="1400"/>
              <a:t>線 </a:t>
            </a:r>
            <a:r>
              <a:rPr lang="en-US" altLang="ja-JP" sz="1400"/>
              <a:t>MAXI + </a:t>
            </a:r>
            <a:r>
              <a:rPr lang="ja-JP" altLang="en-US" sz="1400"/>
              <a:t>可視光 </a:t>
            </a:r>
            <a:r>
              <a:rPr lang="en-US" altLang="ja-JP" sz="1400"/>
              <a:t>(</a:t>
            </a:r>
            <a:r>
              <a:rPr lang="ja-JP" altLang="en-US" sz="1400"/>
              <a:t>近赤外線</a:t>
            </a:r>
            <a:r>
              <a:rPr lang="en-US" altLang="ja-JP" sz="1400"/>
              <a:t>) </a:t>
            </a:r>
            <a:r>
              <a:rPr lang="ja-JP" altLang="en-US" sz="1400"/>
              <a:t>志達論文</a:t>
            </a:r>
          </a:p>
          <a:p>
            <a:pPr lvl="1"/>
            <a:r>
              <a:rPr lang="en-US" altLang="ja-JP" sz="1400">
                <a:hlinkClick r:id="rId2"/>
              </a:rPr>
              <a:t>https://ui.adsabs.harvard.edu/abs/2019ApJ...874..183S/abstract</a:t>
            </a:r>
            <a:endParaRPr lang="en-US" altLang="ja-JP" sz="1400"/>
          </a:p>
          <a:p>
            <a:pPr lvl="1"/>
            <a:r>
              <a:rPr lang="en-US" altLang="ja-JP" sz="1400">
                <a:hlinkClick r:id="rId3"/>
              </a:rPr>
              <a:t>https://ui.adsabs.harvard.edu/abs/2018ApJ...868...54S/abstract</a:t>
            </a:r>
            <a:endParaRPr lang="en-US" altLang="ja-JP" sz="1400"/>
          </a:p>
          <a:p>
            <a:r>
              <a:rPr lang="en-US" altLang="ja-JP" sz="1600"/>
              <a:t>V404 Cygni</a:t>
            </a:r>
          </a:p>
          <a:p>
            <a:pPr lvl="1"/>
            <a:r>
              <a:rPr lang="en-US" altLang="ja-JP" sz="1400"/>
              <a:t>MAXI</a:t>
            </a:r>
            <a:r>
              <a:rPr lang="ja-JP" altLang="en-US" sz="1400"/>
              <a:t>、可視 橘論文</a:t>
            </a:r>
            <a:endParaRPr lang="en-US" altLang="ja-JP" sz="1400">
              <a:hlinkClick r:id="rId4"/>
            </a:endParaRPr>
          </a:p>
          <a:p>
            <a:pPr lvl="1"/>
            <a:r>
              <a:rPr lang="en-US" altLang="ja-JP" sz="1400">
                <a:hlinkClick r:id="rId4"/>
              </a:rPr>
              <a:t>https://ui.adsabs.harvard.edu/abs/2017PASJ...69...63T/abstract</a:t>
            </a:r>
            <a:endParaRPr lang="en-US" altLang="ja-JP" sz="1400"/>
          </a:p>
          <a:p>
            <a:r>
              <a:rPr lang="ja-JP" altLang="en-US" sz="1600"/>
              <a:t>マイクロクェーサー </a:t>
            </a:r>
            <a:r>
              <a:rPr lang="en-US" altLang="ja-JP" sz="1600"/>
              <a:t>GRS 1915+105 </a:t>
            </a:r>
            <a:r>
              <a:rPr lang="ja-JP" altLang="en-US" sz="1600"/>
              <a:t>近赤外線 </a:t>
            </a:r>
            <a:r>
              <a:rPr lang="en-US" altLang="ja-JP" sz="1600"/>
              <a:t>IRSF </a:t>
            </a:r>
          </a:p>
          <a:p>
            <a:pPr lvl="1"/>
            <a:r>
              <a:rPr lang="en-US" altLang="ja-JP" sz="1400">
                <a:hlinkClick r:id="rId5"/>
              </a:rPr>
              <a:t>https://www.dropbox.com/s/qhr6gspj0g27g98/GRS1915_growth.pptx?dl=0</a:t>
            </a:r>
            <a:endParaRPr lang="en-US" altLang="ja-JP" sz="1400"/>
          </a:p>
          <a:p>
            <a:r>
              <a:rPr lang="en-US" altLang="ja-JP" sz="1600"/>
              <a:t>MAXI J1535-571</a:t>
            </a:r>
          </a:p>
          <a:p>
            <a:pPr lvl="1"/>
            <a:r>
              <a:rPr lang="ja-JP" altLang="en-US" sz="1400"/>
              <a:t>森田修論 </a:t>
            </a:r>
            <a:r>
              <a:rPr lang="en-US" altLang="ja-JP" sz="1400"/>
              <a:t>Murata</a:t>
            </a:r>
            <a:r>
              <a:rPr lang="ja-JP" altLang="en-US" sz="1400"/>
              <a:t> </a:t>
            </a:r>
            <a:r>
              <a:rPr lang="en-US" altLang="ja-JP" sz="1400"/>
              <a:t>et al. in prep.</a:t>
            </a:r>
          </a:p>
          <a:p>
            <a:r>
              <a:rPr lang="en-US" altLang="ja-JP" sz="1600"/>
              <a:t>MAXI J1348-630 X</a:t>
            </a:r>
            <a:r>
              <a:rPr lang="ja-JP" altLang="en-US" sz="1600"/>
              <a:t>線 </a:t>
            </a:r>
            <a:r>
              <a:rPr lang="en-US" altLang="ja-JP" sz="1600"/>
              <a:t>/ </a:t>
            </a:r>
            <a:r>
              <a:rPr lang="ja-JP" altLang="en-US" sz="1600"/>
              <a:t>近赤外線 </a:t>
            </a:r>
            <a:r>
              <a:rPr lang="en-US" altLang="ja-JP" sz="1600"/>
              <a:t>IRSF (MITSuME</a:t>
            </a:r>
            <a:r>
              <a:rPr lang="ja-JP" altLang="en-US" sz="1600"/>
              <a:t>なし</a:t>
            </a:r>
            <a:r>
              <a:rPr lang="en-US" altLang="ja-JP" sz="1600"/>
              <a:t>)</a:t>
            </a:r>
          </a:p>
          <a:p>
            <a:pPr lvl="1"/>
            <a:r>
              <a:rPr lang="ja-JP" altLang="en-US" sz="1400"/>
              <a:t>解析中</a:t>
            </a:r>
            <a:endParaRPr lang="en-US" altLang="ja-JP" sz="1200"/>
          </a:p>
          <a:p>
            <a:pPr marL="0" indent="0">
              <a:buNone/>
            </a:pPr>
            <a:endParaRPr kumimoji="1" lang="ja-JP" altLang="en-US" sz="16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E71CF4F-FDB3-5B48-97BA-1205C335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1434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ブラックホール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線連星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31854" y="1825623"/>
            <a:ext cx="3812146" cy="4895851"/>
          </a:xfrm>
        </p:spPr>
        <p:txBody>
          <a:bodyPr>
            <a:noAutofit/>
          </a:bodyPr>
          <a:lstStyle/>
          <a:p>
            <a:r>
              <a:rPr lang="ja-JP" altLang="en-US" sz="2800"/>
              <a:t>ブラックホールと　恒星などの伴星との連星系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/>
              <a:t>可視光放射の候補</a:t>
            </a:r>
            <a:endParaRPr lang="en-US" altLang="ja-JP" sz="2800" dirty="0"/>
          </a:p>
          <a:p>
            <a:pPr lvl="1"/>
            <a:r>
              <a:rPr lang="ja-JP" altLang="en-US" sz="2400"/>
              <a:t>ジェットの　　　　シンクロトロン放射</a:t>
            </a:r>
            <a:endParaRPr lang="en-US" altLang="ja-JP" sz="2400" dirty="0"/>
          </a:p>
          <a:p>
            <a:pPr lvl="1"/>
            <a:r>
              <a:rPr lang="ja-JP" altLang="en-US" sz="2400"/>
              <a:t>円盤や伴星への</a:t>
            </a:r>
            <a:r>
              <a:rPr lang="en-US" altLang="ja-JP" sz="2400" dirty="0"/>
              <a:t>X</a:t>
            </a:r>
            <a:r>
              <a:rPr lang="ja-JP" altLang="en-US" sz="2400"/>
              <a:t>線の照射による熱放射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ja-JP" altLang="en-US" sz="2400"/>
              <a:t>など</a:t>
            </a:r>
            <a:endParaRPr lang="en-US" altLang="ja-JP" sz="24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412896" y="1825623"/>
            <a:ext cx="4918958" cy="4849633"/>
            <a:chOff x="1330448" y="1815394"/>
            <a:chExt cx="6780509" cy="567888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0448" y="1815394"/>
              <a:ext cx="6483104" cy="4496503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282191" y="7061790"/>
              <a:ext cx="4828766" cy="43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引用</a:t>
              </a:r>
              <a:r>
                <a:rPr lang="en-US" altLang="ja-JP" dirty="0"/>
                <a:t>: https://www.cosmos.esa.int/</a:t>
              </a:r>
              <a:endParaRPr kumimoji="1" lang="ja-JP" altLang="en-US" dirty="0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87EAA1E-12DA-AB49-8EEE-A5BA7C7214DD}"/>
              </a:ext>
            </a:extLst>
          </p:cNvPr>
          <p:cNvGrpSpPr/>
          <p:nvPr/>
        </p:nvGrpSpPr>
        <p:grpSpPr>
          <a:xfrm>
            <a:off x="1879996" y="4056069"/>
            <a:ext cx="3841064" cy="2118631"/>
            <a:chOff x="1879996" y="4056069"/>
            <a:chExt cx="3841064" cy="2118631"/>
          </a:xfrm>
        </p:grpSpPr>
        <p:sp>
          <p:nvSpPr>
            <p:cNvPr id="8" name="下矢印 7">
              <a:extLst>
                <a:ext uri="{FF2B5EF4-FFF2-40B4-BE49-F238E27FC236}">
                  <a16:creationId xmlns:a16="http://schemas.microsoft.com/office/drawing/2014/main" id="{4FC8B79E-4E73-E345-9441-921B9F00B4AA}"/>
                </a:ext>
              </a:extLst>
            </p:cNvPr>
            <p:cNvSpPr/>
            <p:nvPr/>
          </p:nvSpPr>
          <p:spPr>
            <a:xfrm rot="19750323">
              <a:off x="3817667" y="4056069"/>
              <a:ext cx="367789" cy="1636806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下矢印 9">
              <a:extLst>
                <a:ext uri="{FF2B5EF4-FFF2-40B4-BE49-F238E27FC236}">
                  <a16:creationId xmlns:a16="http://schemas.microsoft.com/office/drawing/2014/main" id="{265E3205-AB6A-B64D-8B0A-8A57905E690A}"/>
                </a:ext>
              </a:extLst>
            </p:cNvPr>
            <p:cNvSpPr/>
            <p:nvPr/>
          </p:nvSpPr>
          <p:spPr>
            <a:xfrm rot="17442937">
              <a:off x="2648214" y="4695256"/>
              <a:ext cx="432936" cy="1820012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D3CBB-DD49-3642-947B-54D030343EF0}"/>
                </a:ext>
              </a:extLst>
            </p:cNvPr>
            <p:cNvSpPr txBox="1"/>
            <p:nvPr/>
          </p:nvSpPr>
          <p:spPr>
            <a:xfrm>
              <a:off x="3714839" y="5651480"/>
              <a:ext cx="2006221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800" dirty="0">
                  <a:solidFill>
                    <a:schemeClr val="bg1"/>
                  </a:solidFill>
                </a:rPr>
                <a:t>可視光放射</a:t>
              </a:r>
              <a:endParaRPr kumimoji="1" lang="ja-JP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下矢印 8">
              <a:extLst>
                <a:ext uri="{FF2B5EF4-FFF2-40B4-BE49-F238E27FC236}">
                  <a16:creationId xmlns:a16="http://schemas.microsoft.com/office/drawing/2014/main" id="{B664BBCE-C58D-554F-9B58-7BCAE7A5A6E0}"/>
                </a:ext>
              </a:extLst>
            </p:cNvPr>
            <p:cNvSpPr/>
            <p:nvPr/>
          </p:nvSpPr>
          <p:spPr>
            <a:xfrm rot="18881833">
              <a:off x="2845149" y="3528936"/>
              <a:ext cx="478227" cy="2408534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33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22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 J1820+070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2018/3/11</a:t>
            </a:r>
            <a:r>
              <a:rPr lang="ja-JP" altLang="en-US" sz="2800" dirty="0"/>
              <a:t>に全天</a:t>
            </a:r>
            <a:r>
              <a:rPr lang="en-US" altLang="ja-JP" sz="2800" dirty="0"/>
              <a:t>X</a:t>
            </a:r>
            <a:r>
              <a:rPr lang="ja-JP" altLang="en-US" sz="2800" dirty="0"/>
              <a:t>線監視装置</a:t>
            </a:r>
            <a:r>
              <a:rPr lang="en-US" altLang="ja-JP" sz="2800" dirty="0"/>
              <a:t>MAXI</a:t>
            </a:r>
            <a:r>
              <a:rPr lang="ja-JP" altLang="en-US" sz="2800" dirty="0"/>
              <a:t>が発見</a:t>
            </a:r>
            <a:endParaRPr lang="en-US" altLang="ja-JP" sz="2800" dirty="0"/>
          </a:p>
          <a:p>
            <a:r>
              <a:rPr kumimoji="1" lang="ja-JP" altLang="en-US" sz="2800" dirty="0">
                <a:uFill>
                  <a:solidFill>
                    <a:srgbClr val="FF0000"/>
                  </a:solidFill>
                </a:uFill>
              </a:rPr>
              <a:t>アウトバースト時に可視光・近赤外線でも増光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34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5355885-55C9-8546-B0C2-D9123AE05F64}"/>
              </a:ext>
            </a:extLst>
          </p:cNvPr>
          <p:cNvGrpSpPr/>
          <p:nvPr/>
        </p:nvGrpSpPr>
        <p:grpSpPr>
          <a:xfrm>
            <a:off x="182229" y="3587890"/>
            <a:ext cx="4296285" cy="2830493"/>
            <a:chOff x="242105" y="3922928"/>
            <a:chExt cx="4296285" cy="283049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195" y="3922928"/>
              <a:ext cx="4284195" cy="2433423"/>
            </a:xfrm>
            <a:prstGeom prst="rect">
              <a:avLst/>
            </a:prstGeom>
          </p:spPr>
        </p:pic>
        <p:cxnSp>
          <p:nvCxnSpPr>
            <p:cNvPr id="12" name="直線矢印コネクタ 11"/>
            <p:cNvCxnSpPr>
              <a:cxnSpLocks/>
            </p:cNvCxnSpPr>
            <p:nvPr/>
          </p:nvCxnSpPr>
          <p:spPr>
            <a:xfrm flipH="1">
              <a:off x="1965398" y="4360166"/>
              <a:ext cx="150087" cy="47375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2019409" y="4008998"/>
              <a:ext cx="20309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</a:rPr>
                <a:t>MA</a:t>
              </a:r>
              <a:r>
                <a:rPr kumimoji="1" lang="en-US" altLang="ja-JP" sz="2000" dirty="0">
                  <a:solidFill>
                    <a:schemeClr val="bg1"/>
                  </a:solidFill>
                </a:rPr>
                <a:t>XI J1820+070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42105" y="6384089"/>
              <a:ext cx="3446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図</a:t>
              </a:r>
              <a:r>
                <a:rPr kumimoji="1" lang="en-US" altLang="ja-JP" dirty="0"/>
                <a:t>: MAXI</a:t>
              </a:r>
              <a:r>
                <a:rPr kumimoji="1" lang="ja-JP" altLang="en-US" dirty="0"/>
                <a:t>による全天</a:t>
              </a:r>
              <a:r>
                <a:rPr kumimoji="1" lang="en-US" altLang="ja-JP" dirty="0"/>
                <a:t>X</a:t>
              </a:r>
              <a:r>
                <a:rPr kumimoji="1" lang="ja-JP" altLang="en-US" dirty="0"/>
                <a:t>線画像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8D85AB01-0EB7-2A4D-8CC9-40CA95B060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12" y="3568858"/>
            <a:ext cx="4419010" cy="243342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55EB7BD-D3DA-2249-A499-7E1660BFB50B}"/>
              </a:ext>
            </a:extLst>
          </p:cNvPr>
          <p:cNvSpPr txBox="1"/>
          <p:nvPr/>
        </p:nvSpPr>
        <p:spPr>
          <a:xfrm>
            <a:off x="4912845" y="5986850"/>
            <a:ext cx="169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/>
              <a:t>MITSuME</a:t>
            </a:r>
            <a:r>
              <a:rPr kumimoji="1" lang="en-US" altLang="ja-JP" sz="1400" dirty="0"/>
              <a:t> </a:t>
            </a:r>
            <a:r>
              <a:rPr kumimoji="1" lang="en-US" altLang="ja-JP" sz="1400" dirty="0" err="1"/>
              <a:t>Ic</a:t>
            </a:r>
            <a:r>
              <a:rPr kumimoji="1" lang="en-US" altLang="ja-JP" sz="1400" dirty="0"/>
              <a:t>-band</a:t>
            </a:r>
          </a:p>
          <a:p>
            <a:r>
              <a:rPr kumimoji="1" lang="en-US" altLang="ja-JP" sz="1400" dirty="0"/>
              <a:t>(2018</a:t>
            </a:r>
            <a:r>
              <a:rPr kumimoji="1" lang="ja-JP" altLang="en-US" sz="1400" dirty="0"/>
              <a:t>年</a:t>
            </a:r>
            <a:r>
              <a:rPr kumimoji="1" lang="en-US" altLang="ja-JP" sz="1400" dirty="0"/>
              <a:t>3</a:t>
            </a:r>
            <a:r>
              <a:rPr kumimoji="1" lang="ja-JP" altLang="en-US" sz="1400" dirty="0"/>
              <a:t>月</a:t>
            </a:r>
            <a:r>
              <a:rPr kumimoji="1" lang="en-US" altLang="ja-JP" sz="1400" dirty="0"/>
              <a:t>24</a:t>
            </a:r>
            <a:r>
              <a:rPr kumimoji="1" lang="ja-JP" altLang="en-US" sz="1400" dirty="0"/>
              <a:t>日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3544FFE-8C91-5A46-AB4A-0BA389C71A5F}"/>
              </a:ext>
            </a:extLst>
          </p:cNvPr>
          <p:cNvSpPr txBox="1"/>
          <p:nvPr/>
        </p:nvSpPr>
        <p:spPr>
          <a:xfrm>
            <a:off x="6859011" y="6017712"/>
            <a:ext cx="2284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DSS RG610-filter</a:t>
            </a:r>
            <a:r>
              <a:rPr kumimoji="1" lang="ja-JP" altLang="en-US" sz="1400" dirty="0"/>
              <a:t>（</a:t>
            </a:r>
            <a:r>
              <a:rPr kumimoji="1" lang="en-US" altLang="ja-JP" sz="1400" dirty="0"/>
              <a:t>1993</a:t>
            </a:r>
            <a:r>
              <a:rPr kumimoji="1" lang="ja-JP" altLang="en-US" sz="1400" dirty="0"/>
              <a:t>年）</a:t>
            </a:r>
          </a:p>
        </p:txBody>
      </p:sp>
    </p:spTree>
    <p:extLst>
      <p:ext uri="{BB962C8B-B14F-4D97-AF65-F5344CB8AC3E}">
        <p14:creationId xmlns:p14="http://schemas.microsoft.com/office/powerpoint/2010/main" val="2648081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65B5F3-D05B-154E-815A-443598867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2018</a:t>
            </a:r>
            <a:r>
              <a:rPr kumimoji="1" lang="ja-JP" altLang="en-US"/>
              <a:t>年のアウトバースト</a:t>
            </a:r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0CDE65FC-E3D6-3644-AD12-15D420819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4" y="1927043"/>
            <a:ext cx="5715745" cy="42868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92305E-CEA2-D84A-ADCB-6C3E7C3433EE}"/>
              </a:ext>
            </a:extLst>
          </p:cNvPr>
          <p:cNvSpPr txBox="1"/>
          <p:nvPr/>
        </p:nvSpPr>
        <p:spPr>
          <a:xfrm>
            <a:off x="169342" y="5963322"/>
            <a:ext cx="139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2018</a:t>
            </a:r>
            <a:r>
              <a:rPr kumimoji="1" lang="ja-JP" altLang="en-US" sz="1400" dirty="0"/>
              <a:t>年</a:t>
            </a:r>
            <a:r>
              <a:rPr kumimoji="1" lang="en-US" altLang="ja-JP" sz="1400" dirty="0"/>
              <a:t>3</a:t>
            </a:r>
            <a:r>
              <a:rPr kumimoji="1" lang="ja-JP" altLang="en-US" sz="1400" dirty="0"/>
              <a:t>月</a:t>
            </a:r>
            <a:r>
              <a:rPr kumimoji="1" lang="en-US" altLang="ja-JP" sz="1400" dirty="0"/>
              <a:t>11</a:t>
            </a:r>
            <a:r>
              <a:rPr kumimoji="1" lang="ja-JP" altLang="en-US" sz="1400" dirty="0"/>
              <a:t>日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BE0B2C1-27ED-5842-802A-58B36ECD3972}"/>
              </a:ext>
            </a:extLst>
          </p:cNvPr>
          <p:cNvSpPr txBox="1"/>
          <p:nvPr/>
        </p:nvSpPr>
        <p:spPr>
          <a:xfrm>
            <a:off x="5268013" y="4207413"/>
            <a:ext cx="71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X</a:t>
            </a:r>
            <a:r>
              <a:rPr kumimoji="1" lang="ja-JP" altLang="en-US" sz="1400" dirty="0"/>
              <a:t>線</a:t>
            </a:r>
          </a:p>
          <a:p>
            <a:r>
              <a:rPr lang="en-US" altLang="ja-JP" sz="1400" dirty="0"/>
              <a:t>(</a:t>
            </a:r>
            <a:r>
              <a:rPr kumimoji="1" lang="en-US" altLang="ja-JP" sz="1400" dirty="0"/>
              <a:t>MAXI)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0CE6FE-DD92-AF4A-9A72-690C84AA3F63}"/>
              </a:ext>
            </a:extLst>
          </p:cNvPr>
          <p:cNvSpPr txBox="1"/>
          <p:nvPr/>
        </p:nvSpPr>
        <p:spPr>
          <a:xfrm>
            <a:off x="5207266" y="2296296"/>
            <a:ext cx="99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可視光</a:t>
            </a:r>
          </a:p>
          <a:p>
            <a:r>
              <a:rPr lang="en-US" altLang="ja-JP" sz="1400" dirty="0"/>
              <a:t>(</a:t>
            </a:r>
            <a:r>
              <a:rPr kumimoji="1" lang="en-US" altLang="ja-JP" sz="1400" dirty="0" err="1"/>
              <a:t>MITSuME</a:t>
            </a:r>
            <a:r>
              <a:rPr lang="en-US" altLang="ja-JP" sz="1400" dirty="0"/>
              <a:t>)</a:t>
            </a:r>
            <a:endParaRPr kumimoji="1" lang="ja-JP" altLang="en-US" sz="1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E3A78B-CB1A-F744-94C6-475A3FCDA614}"/>
              </a:ext>
            </a:extLst>
          </p:cNvPr>
          <p:cNvSpPr txBox="1"/>
          <p:nvPr/>
        </p:nvSpPr>
        <p:spPr>
          <a:xfrm>
            <a:off x="2773126" y="5963322"/>
            <a:ext cx="682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days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FD68763-1C89-8047-9ED3-41D7C134FD1C}"/>
              </a:ext>
            </a:extLst>
          </p:cNvPr>
          <p:cNvSpPr txBox="1"/>
          <p:nvPr/>
        </p:nvSpPr>
        <p:spPr>
          <a:xfrm>
            <a:off x="147999" y="2880505"/>
            <a:ext cx="430887" cy="6003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dirty="0"/>
              <a:t>等級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C9764AF-FB20-5345-9163-72C21B8AD470}"/>
              </a:ext>
            </a:extLst>
          </p:cNvPr>
          <p:cNvCxnSpPr>
            <a:cxnSpLocks/>
          </p:cNvCxnSpPr>
          <p:nvPr/>
        </p:nvCxnSpPr>
        <p:spPr>
          <a:xfrm flipV="1">
            <a:off x="3780182" y="2668916"/>
            <a:ext cx="82901" cy="3219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DE794F-F325-0242-9BF8-573C5EADD908}"/>
              </a:ext>
            </a:extLst>
          </p:cNvPr>
          <p:cNvSpPr txBox="1"/>
          <p:nvPr/>
        </p:nvSpPr>
        <p:spPr>
          <a:xfrm>
            <a:off x="4794875" y="3180673"/>
            <a:ext cx="37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g’</a:t>
            </a:r>
            <a:endParaRPr kumimoji="1" lang="ja-JP" altLang="en-US" sz="1400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564E8FB-8313-5B4D-A8BA-CCF06635C659}"/>
              </a:ext>
            </a:extLst>
          </p:cNvPr>
          <p:cNvCxnSpPr/>
          <p:nvPr/>
        </p:nvCxnSpPr>
        <p:spPr>
          <a:xfrm flipV="1">
            <a:off x="4045246" y="2880505"/>
            <a:ext cx="463639" cy="4547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ED0D108-5779-4441-95CE-D0D23F1E05FD}"/>
              </a:ext>
            </a:extLst>
          </p:cNvPr>
          <p:cNvCxnSpPr/>
          <p:nvPr/>
        </p:nvCxnSpPr>
        <p:spPr>
          <a:xfrm flipV="1">
            <a:off x="4344473" y="3376619"/>
            <a:ext cx="455053" cy="3261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69392C-481A-CE43-9332-F3D762ECF64D}"/>
              </a:ext>
            </a:extLst>
          </p:cNvPr>
          <p:cNvSpPr txBox="1"/>
          <p:nvPr/>
        </p:nvSpPr>
        <p:spPr>
          <a:xfrm>
            <a:off x="4452154" y="2695090"/>
            <a:ext cx="90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Rc-0.6</a:t>
            </a:r>
            <a:endParaRPr kumimoji="1" lang="ja-JP" altLang="en-US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5FA2DFF-DA81-9E4C-B9B7-0AE247200C37}"/>
              </a:ext>
            </a:extLst>
          </p:cNvPr>
          <p:cNvSpPr txBox="1"/>
          <p:nvPr/>
        </p:nvSpPr>
        <p:spPr>
          <a:xfrm>
            <a:off x="3775290" y="2404018"/>
            <a:ext cx="611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Ic-1.3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C5184FF-9B9E-EF4A-8ABD-DF9CFA396646}"/>
                  </a:ext>
                </a:extLst>
              </p:cNvPr>
              <p:cNvSpPr txBox="1"/>
              <p:nvPr/>
            </p:nvSpPr>
            <p:spPr>
              <a:xfrm rot="10800000">
                <a:off x="178776" y="4328441"/>
                <a:ext cx="400110" cy="146313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ja-JP" sz="1400" dirty="0"/>
                  <a:t>p</a:t>
                </a:r>
                <a:r>
                  <a:rPr kumimoji="1" lang="en-US" altLang="ja-JP" sz="1400" dirty="0"/>
                  <a:t>hotons 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kumimoji="1" lang="en-US" altLang="ja-JP" sz="1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sz="1400" dirty="0"/>
                  <a:t>/sec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5184FF-9B9E-EF4A-8ABD-DF9CFA396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178776" y="4328441"/>
                <a:ext cx="400110" cy="1463137"/>
              </a:xfrm>
              <a:prstGeom prst="rect">
                <a:avLst/>
              </a:prstGeom>
              <a:blipFill rotWithShape="0">
                <a:blip r:embed="rId5"/>
                <a:stretch>
                  <a:fillRect r="-3030" b="-45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702" y="1851635"/>
            <a:ext cx="3063709" cy="428919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170" y="6024840"/>
            <a:ext cx="1358933" cy="178133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18517" y="3947376"/>
            <a:ext cx="1387276" cy="203581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2435212" y="1929118"/>
            <a:ext cx="134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光度曲線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076038" y="1929608"/>
            <a:ext cx="134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色強度図</a:t>
            </a:r>
          </a:p>
        </p:txBody>
      </p:sp>
      <p:cxnSp>
        <p:nvCxnSpPr>
          <p:cNvPr id="29" name="直線コネクタ 28"/>
          <p:cNvCxnSpPr/>
          <p:nvPr/>
        </p:nvCxnSpPr>
        <p:spPr>
          <a:xfrm flipV="1">
            <a:off x="3517209" y="4626591"/>
            <a:ext cx="345874" cy="3555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3662849" y="5099997"/>
            <a:ext cx="627962" cy="3467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826896" y="4310403"/>
            <a:ext cx="8757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2-4keV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90811" y="4767622"/>
            <a:ext cx="101743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4-10keV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35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6832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189" y="1908981"/>
            <a:ext cx="4812495" cy="481249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結果 </a:t>
            </a:r>
            <a:r>
              <a:rPr lang="en-US" altLang="ja-JP" dirty="0"/>
              <a:t>– </a:t>
            </a:r>
            <a:r>
              <a:rPr lang="ja-JP" altLang="en-US" dirty="0"/>
              <a:t>全体の光度曲線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MAXI</a:t>
            </a:r>
            <a:r>
              <a:rPr kumimoji="1" lang="ja-JP" altLang="en-US" dirty="0"/>
              <a:t> </a:t>
            </a:r>
            <a:r>
              <a:rPr kumimoji="1" lang="en-US" altLang="ja-JP" dirty="0"/>
              <a:t>J1820+070</a:t>
            </a:r>
            <a:r>
              <a:rPr kumimoji="1" lang="ja-JP" altLang="en-US" dirty="0" err="1"/>
              <a:t>が再増</a:t>
            </a:r>
            <a:r>
              <a:rPr lang="ja-JP" altLang="en-US" dirty="0"/>
              <a:t>光（</a:t>
            </a:r>
            <a:r>
              <a:rPr lang="en-US" altLang="ja-JP" dirty="0"/>
              <a:t>2019</a:t>
            </a:r>
            <a:r>
              <a:rPr lang="ja-JP" altLang="en-US" dirty="0"/>
              <a:t>年）</a:t>
            </a:r>
            <a:endParaRPr kumimoji="1" lang="ja-JP" altLang="en-US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36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96392" y="6435500"/>
            <a:ext cx="336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3</a:t>
            </a:r>
            <a:r>
              <a:rPr lang="ja-JP" altLang="en-US" dirty="0"/>
              <a:t>月</a:t>
            </a:r>
            <a:r>
              <a:rPr lang="en-US" altLang="ja-JP" dirty="0"/>
              <a:t>11</a:t>
            </a:r>
            <a:r>
              <a:rPr lang="ja-JP" altLang="en-US" dirty="0"/>
              <a:t>日からの日数</a:t>
            </a:r>
            <a:r>
              <a:rPr lang="en-US" altLang="ja-JP" dirty="0"/>
              <a:t>[day]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 rot="10800000">
                <a:off x="1348999" y="4409953"/>
                <a:ext cx="461665" cy="179447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ja-JP" dirty="0"/>
                  <a:t>p</a:t>
                </a:r>
                <a:r>
                  <a:rPr kumimoji="1" lang="en-US" altLang="ja-JP" dirty="0"/>
                  <a:t>hotons 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kumimoji="1" lang="en-US" altLang="ja-JP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/sec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1348999" y="4409953"/>
                <a:ext cx="461665" cy="1794479"/>
              </a:xfrm>
              <a:prstGeom prst="rect">
                <a:avLst/>
              </a:prstGeom>
              <a:blipFill rotWithShape="0">
                <a:blip r:embed="rId3"/>
                <a:stretch>
                  <a:fillRect t="-5085" r="-11842" b="-54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コネクタ 8"/>
          <p:cNvCxnSpPr/>
          <p:nvPr/>
        </p:nvCxnSpPr>
        <p:spPr>
          <a:xfrm flipV="1">
            <a:off x="3912994" y="4816834"/>
            <a:ext cx="719634" cy="6293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4676130" y="5273032"/>
            <a:ext cx="740663" cy="62787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541029" y="4502900"/>
            <a:ext cx="8757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2-4keV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54029" y="4959098"/>
            <a:ext cx="101743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4-10keV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48127" y="2975788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Ic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48127" y="3329191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Rc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72951" y="3654367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g’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1493" y="4502900"/>
            <a:ext cx="912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X</a:t>
            </a:r>
            <a:r>
              <a:rPr kumimoji="1" lang="ja-JP" altLang="en-US" dirty="0"/>
              <a:t>線</a:t>
            </a:r>
          </a:p>
          <a:p>
            <a:r>
              <a:rPr lang="en-US" altLang="ja-JP" dirty="0"/>
              <a:t>(</a:t>
            </a:r>
            <a:r>
              <a:rPr kumimoji="1" lang="en-US" altLang="ja-JP" dirty="0"/>
              <a:t>MAXI)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60726" y="2299841"/>
            <a:ext cx="123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可視光</a:t>
            </a:r>
          </a:p>
          <a:p>
            <a:r>
              <a:rPr lang="en-US" altLang="ja-JP" dirty="0"/>
              <a:t>(</a:t>
            </a:r>
            <a:r>
              <a:rPr kumimoji="1" lang="en-US" altLang="ja-JP" dirty="0" err="1"/>
              <a:t>MITSuME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6281848" y="2423642"/>
            <a:ext cx="2709495" cy="28493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u="sng" dirty="0"/>
              <a:t>特徴</a:t>
            </a:r>
            <a:endParaRPr lang="en-US" altLang="ja-JP" sz="2400" u="sng" dirty="0"/>
          </a:p>
          <a:p>
            <a:pPr marL="0" indent="0">
              <a:buNone/>
            </a:pPr>
            <a:r>
              <a:rPr lang="ja-JP" altLang="en-US" sz="2400" dirty="0"/>
              <a:t>アウトバースト時と比較して</a:t>
            </a:r>
            <a:endParaRPr lang="en-US" altLang="ja-JP" sz="2400" u="sng" dirty="0"/>
          </a:p>
          <a:p>
            <a:r>
              <a:rPr lang="en-US" altLang="ja-JP" sz="2400" dirty="0">
                <a:uFill>
                  <a:solidFill>
                    <a:srgbClr val="FF0000"/>
                  </a:solidFill>
                </a:uFill>
              </a:rPr>
              <a:t>X</a:t>
            </a:r>
            <a:r>
              <a:rPr lang="ja-JP" altLang="en-US" sz="2400" dirty="0">
                <a:uFill>
                  <a:solidFill>
                    <a:srgbClr val="FF0000"/>
                  </a:solidFill>
                </a:uFill>
              </a:rPr>
              <a:t>線が</a:t>
            </a:r>
            <a:r>
              <a:rPr lang="en-US" altLang="ja-JP" sz="2400" dirty="0">
                <a:uFill>
                  <a:solidFill>
                    <a:srgbClr val="FF0000"/>
                  </a:solidFill>
                </a:uFill>
              </a:rPr>
              <a:t>2</a:t>
            </a:r>
            <a:r>
              <a:rPr lang="ja-JP" altLang="en-US" sz="2400" dirty="0">
                <a:uFill>
                  <a:solidFill>
                    <a:srgbClr val="FF0000"/>
                  </a:solidFill>
                </a:uFill>
              </a:rPr>
              <a:t>桁暗い</a:t>
            </a:r>
            <a:endParaRPr lang="en-US" altLang="ja-JP" sz="2400" dirty="0">
              <a:uFill>
                <a:solidFill>
                  <a:srgbClr val="FF0000"/>
                </a:solidFill>
              </a:uFill>
            </a:endParaRPr>
          </a:p>
          <a:p>
            <a:r>
              <a:rPr lang="ja-JP" altLang="en-US" sz="2400" dirty="0">
                <a:uFill>
                  <a:solidFill>
                    <a:srgbClr val="FF0000"/>
                  </a:solidFill>
                </a:uFill>
              </a:rPr>
              <a:t>可視の暗さは　　</a:t>
            </a:r>
            <a:r>
              <a:rPr lang="en-US" altLang="ja-JP" sz="2400" dirty="0">
                <a:uFill>
                  <a:solidFill>
                    <a:srgbClr val="FF0000"/>
                  </a:solidFill>
                </a:uFill>
              </a:rPr>
              <a:t>&lt;</a:t>
            </a:r>
            <a:r>
              <a:rPr lang="ja-JP" altLang="en-US" sz="240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altLang="ja-JP" sz="2400" dirty="0">
                <a:uFill>
                  <a:solidFill>
                    <a:srgbClr val="FF0000"/>
                  </a:solidFill>
                </a:uFill>
              </a:rPr>
              <a:t>2</a:t>
            </a:r>
            <a:r>
              <a:rPr lang="ja-JP" altLang="en-US" sz="2400" dirty="0">
                <a:uFill>
                  <a:solidFill>
                    <a:srgbClr val="FF0000"/>
                  </a:solidFill>
                </a:uFill>
              </a:rPr>
              <a:t>等</a:t>
            </a:r>
            <a:endParaRPr lang="en-US" altLang="ja-JP" sz="2400" dirty="0">
              <a:uFill>
                <a:solidFill>
                  <a:srgbClr val="FF0000"/>
                </a:solidFill>
              </a:uFill>
            </a:endParaRPr>
          </a:p>
          <a:p>
            <a:pPr marL="0" indent="0">
              <a:buNone/>
            </a:pPr>
            <a:r>
              <a:rPr lang="ja-JP" altLang="en-US" sz="2400" dirty="0">
                <a:uFill>
                  <a:solidFill>
                    <a:srgbClr val="FF0000"/>
                  </a:solidFill>
                </a:uFill>
              </a:rPr>
              <a:t>（ピーク時）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FD68763-1C89-8047-9ED3-41D7C134FD1C}"/>
              </a:ext>
            </a:extLst>
          </p:cNvPr>
          <p:cNvSpPr txBox="1"/>
          <p:nvPr/>
        </p:nvSpPr>
        <p:spPr>
          <a:xfrm>
            <a:off x="1574219" y="2947591"/>
            <a:ext cx="461665" cy="6003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等級</a:t>
            </a:r>
          </a:p>
        </p:txBody>
      </p:sp>
    </p:spTree>
    <p:extLst>
      <p:ext uri="{BB962C8B-B14F-4D97-AF65-F5344CB8AC3E}">
        <p14:creationId xmlns:p14="http://schemas.microsoft.com/office/powerpoint/2010/main" val="2796563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F3D80E-788B-CF43-9FEE-1F3C27FA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観測</a:t>
            </a:r>
            <a:r>
              <a:rPr kumimoji="1" lang="en-US" altLang="ja-JP" dirty="0"/>
              <a:t> – </a:t>
            </a:r>
            <a:r>
              <a:rPr kumimoji="1" lang="ja-JP" altLang="en-US"/>
              <a:t>光赤外線大学間連携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08" y="1385455"/>
            <a:ext cx="7597383" cy="5392481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37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2245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E0C9A9-D5F7-6C47-936B-239BE6FF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観測</a:t>
            </a:r>
            <a:r>
              <a:rPr kumimoji="1" lang="en-US" altLang="ja-JP" dirty="0"/>
              <a:t> – NICER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F4FCA6-371E-A94D-A2DB-5F386C65E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43176"/>
            <a:ext cx="3809786" cy="1944991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X</a:t>
            </a:r>
            <a:r>
              <a:rPr kumimoji="1" lang="ja-JP" altLang="en-US" sz="2800" dirty="0"/>
              <a:t>線観測装置＠</a:t>
            </a:r>
            <a:r>
              <a:rPr kumimoji="1" lang="en-US" altLang="ja-JP" sz="2800" dirty="0"/>
              <a:t>ISS</a:t>
            </a:r>
          </a:p>
          <a:p>
            <a:r>
              <a:rPr lang="en-US" altLang="ja-JP" sz="2800" dirty="0"/>
              <a:t>0.2 –</a:t>
            </a:r>
            <a:r>
              <a:rPr lang="ja-JP" altLang="en-US" sz="2800" dirty="0"/>
              <a:t> </a:t>
            </a:r>
            <a:r>
              <a:rPr lang="en-US" altLang="ja-JP" sz="2800" dirty="0"/>
              <a:t>12keV</a:t>
            </a:r>
            <a:endParaRPr kumimoji="1" lang="ja-JP" altLang="en-US" sz="2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EF2FC3-C5AA-1046-B322-1C3F43C100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36" y="1332444"/>
            <a:ext cx="3270088" cy="3656015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F985B63-3125-B442-8FD9-9F4C8A58BC50}"/>
              </a:ext>
            </a:extLst>
          </p:cNvPr>
          <p:cNvGrpSpPr/>
          <p:nvPr/>
        </p:nvGrpSpPr>
        <p:grpSpPr>
          <a:xfrm>
            <a:off x="816836" y="5429311"/>
            <a:ext cx="7361390" cy="1073444"/>
            <a:chOff x="816836" y="5429311"/>
            <a:chExt cx="7361390" cy="1073444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0D28AE0-B89A-6246-94C9-AD60C0F9B3FB}"/>
                </a:ext>
              </a:extLst>
            </p:cNvPr>
            <p:cNvSpPr txBox="1"/>
            <p:nvPr/>
          </p:nvSpPr>
          <p:spPr>
            <a:xfrm>
              <a:off x="7150814" y="6131205"/>
              <a:ext cx="1027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10</a:t>
              </a:r>
              <a:r>
                <a:rPr kumimoji="1" lang="ja-JP" altLang="en-US"/>
                <a:t> </a:t>
              </a:r>
              <a:r>
                <a:rPr kumimoji="1" lang="en-US" altLang="ja-JP" dirty="0"/>
                <a:t>[keV]</a:t>
              </a:r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8898668-9D65-F84C-A069-3F267BCD668D}"/>
                </a:ext>
              </a:extLst>
            </p:cNvPr>
            <p:cNvSpPr txBox="1"/>
            <p:nvPr/>
          </p:nvSpPr>
          <p:spPr>
            <a:xfrm>
              <a:off x="5744112" y="6131205"/>
              <a:ext cx="626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1</a:t>
              </a:r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1E78BF7-C8CC-3842-B7BC-98227B54BFC3}"/>
                </a:ext>
              </a:extLst>
            </p:cNvPr>
            <p:cNvSpPr txBox="1"/>
            <p:nvPr/>
          </p:nvSpPr>
          <p:spPr>
            <a:xfrm>
              <a:off x="4211549" y="6131205"/>
              <a:ext cx="626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0.1</a:t>
              </a:r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C104ADD-A18C-6F48-9015-7E2F0599710B}"/>
                </a:ext>
              </a:extLst>
            </p:cNvPr>
            <p:cNvSpPr txBox="1"/>
            <p:nvPr/>
          </p:nvSpPr>
          <p:spPr>
            <a:xfrm>
              <a:off x="2683268" y="6133423"/>
              <a:ext cx="626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0.01</a:t>
              </a:r>
              <a:endParaRPr kumimoji="1"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DD96F4D-A40E-5143-B19C-D906B3ECFF08}"/>
                </a:ext>
              </a:extLst>
            </p:cNvPr>
            <p:cNvSpPr txBox="1"/>
            <p:nvPr/>
          </p:nvSpPr>
          <p:spPr>
            <a:xfrm>
              <a:off x="1182395" y="6131205"/>
              <a:ext cx="74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0.001</a:t>
              </a:r>
              <a:endParaRPr kumimoji="1" lang="ja-JP" altLang="en-US"/>
            </a:p>
          </p:txBody>
        </p: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5B089357-4BEF-BF43-AE93-1DD60AE84D23}"/>
                </a:ext>
              </a:extLst>
            </p:cNvPr>
            <p:cNvGrpSpPr/>
            <p:nvPr/>
          </p:nvGrpSpPr>
          <p:grpSpPr>
            <a:xfrm>
              <a:off x="816836" y="5951205"/>
              <a:ext cx="7243200" cy="180000"/>
              <a:chOff x="-727713" y="4461452"/>
              <a:chExt cx="7243200" cy="180000"/>
            </a:xfrm>
          </p:grpSpPr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FA741767-B15A-DC40-B55C-50F8F31DF4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727713" y="4551452"/>
                <a:ext cx="72432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375B527F-BC01-5940-8972-3ED6D49D1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4461452"/>
                <a:ext cx="0" cy="18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58823341-EB26-334D-B032-9DD29E6217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6943" y="4461452"/>
                <a:ext cx="0" cy="18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8A71023B-81DC-BB4C-B510-D1A1B540D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3887" y="4461452"/>
                <a:ext cx="0" cy="18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084ECD1C-2BAC-D448-9B43-5F867F8D6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0830" y="4461452"/>
                <a:ext cx="0" cy="18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79C5EC4D-EA42-134C-B36B-5A8F5E2ED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8048" y="4461452"/>
                <a:ext cx="0" cy="18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50346227-4BE0-0243-B1B3-9F1148B454DD}"/>
                </a:ext>
              </a:extLst>
            </p:cNvPr>
            <p:cNvSpPr/>
            <p:nvPr/>
          </p:nvSpPr>
          <p:spPr>
            <a:xfrm>
              <a:off x="1119498" y="5448499"/>
              <a:ext cx="104209" cy="516176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K</a:t>
              </a:r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B66CEE6D-AA6C-B446-96E8-3C19C5F5C5FB}"/>
                </a:ext>
              </a:extLst>
            </p:cNvPr>
            <p:cNvSpPr/>
            <p:nvPr/>
          </p:nvSpPr>
          <p:spPr>
            <a:xfrm>
              <a:off x="1290711" y="5443160"/>
              <a:ext cx="124994" cy="516176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H</a:t>
              </a:r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50B50AA7-1618-CB45-92D5-AA272EB57406}"/>
                </a:ext>
              </a:extLst>
            </p:cNvPr>
            <p:cNvSpPr/>
            <p:nvPr/>
          </p:nvSpPr>
          <p:spPr>
            <a:xfrm>
              <a:off x="1471917" y="5443160"/>
              <a:ext cx="151402" cy="516176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J</a:t>
              </a:r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7AFC7B0C-02DE-0A43-9EE0-7D2A6379A67C}"/>
                </a:ext>
              </a:extLst>
            </p:cNvPr>
            <p:cNvSpPr/>
            <p:nvPr/>
          </p:nvSpPr>
          <p:spPr>
            <a:xfrm>
              <a:off x="1661839" y="5443160"/>
              <a:ext cx="108000" cy="516176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z</a:t>
              </a:r>
              <a:endParaRPr kumimoji="1" lang="ja-JP" altLang="en-US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183F6A4A-8536-F542-AA9B-9B1026F4B18B}"/>
                </a:ext>
              </a:extLst>
            </p:cNvPr>
            <p:cNvSpPr/>
            <p:nvPr/>
          </p:nvSpPr>
          <p:spPr>
            <a:xfrm>
              <a:off x="1770731" y="5444548"/>
              <a:ext cx="108000" cy="516176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err="1"/>
                <a:t>i</a:t>
              </a:r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C6B91D51-B504-9142-A8A0-8FD625A42153}"/>
                </a:ext>
              </a:extLst>
            </p:cNvPr>
            <p:cNvSpPr/>
            <p:nvPr/>
          </p:nvSpPr>
          <p:spPr>
            <a:xfrm>
              <a:off x="1889000" y="5444548"/>
              <a:ext cx="137918" cy="516176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r</a:t>
              </a:r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4E60C461-DFAA-824F-83C7-111131D0BB34}"/>
                </a:ext>
              </a:extLst>
            </p:cNvPr>
            <p:cNvSpPr/>
            <p:nvPr/>
          </p:nvSpPr>
          <p:spPr>
            <a:xfrm>
              <a:off x="2043947" y="5444548"/>
              <a:ext cx="180000" cy="516176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g</a:t>
              </a:r>
              <a:endParaRPr kumimoji="1" lang="ja-JP" altLang="en-US" dirty="0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CBD6BE9A-C1BA-B240-ADAB-8D3348317348}"/>
                </a:ext>
              </a:extLst>
            </p:cNvPr>
            <p:cNvSpPr/>
            <p:nvPr/>
          </p:nvSpPr>
          <p:spPr>
            <a:xfrm>
              <a:off x="4884939" y="5429311"/>
              <a:ext cx="2625469" cy="516176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0.2 – 12 keV(NICER)</a:t>
              </a:r>
              <a:endParaRPr kumimoji="1" lang="ja-JP" altLang="en-US"/>
            </a:p>
          </p:txBody>
        </p:sp>
      </p:grpSp>
      <p:sp>
        <p:nvSpPr>
          <p:cNvPr id="5" name="右中かっこ 4"/>
          <p:cNvSpPr/>
          <p:nvPr/>
        </p:nvSpPr>
        <p:spPr>
          <a:xfrm rot="16200000">
            <a:off x="1487331" y="4624446"/>
            <a:ext cx="349015" cy="11926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1637" y="4592222"/>
            <a:ext cx="18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可視・近赤外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831227" y="5059574"/>
            <a:ext cx="62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X</a:t>
            </a:r>
            <a:r>
              <a:rPr kumimoji="1" lang="ja-JP" altLang="en-US" dirty="0"/>
              <a:t>線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84691" y="990206"/>
            <a:ext cx="394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引用：</a:t>
            </a:r>
            <a:r>
              <a:rPr kumimoji="1" lang="en-US" altLang="ja-JP" dirty="0"/>
              <a:t>https://heasarc.gsfc.nasa.gov/</a:t>
            </a:r>
            <a:endParaRPr kumimoji="1" lang="ja-JP" altLang="en-US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38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4033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 </a:t>
            </a:r>
            <a:r>
              <a:rPr kumimoji="1" lang="en-US" altLang="ja-JP" dirty="0"/>
              <a:t>– </a:t>
            </a:r>
            <a:r>
              <a:rPr lang="ja-JP" altLang="en-US" dirty="0"/>
              <a:t>一晩の間</a:t>
            </a:r>
            <a:r>
              <a:rPr kumimoji="1" lang="ja-JP" altLang="en-US" dirty="0"/>
              <a:t>の変動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可視光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171345"/>
            <a:ext cx="8011236" cy="400561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854286" y="4074906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Ic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17086" y="3755304"/>
            <a:ext cx="105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Rc</a:t>
            </a:r>
            <a:r>
              <a:rPr lang="en-US" altLang="ja-JP" dirty="0"/>
              <a:t> - 0.5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17086" y="3409584"/>
            <a:ext cx="89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g’ - 1.0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854286" y="5102322"/>
            <a:ext cx="85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z + 1.5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55139" y="4766346"/>
            <a:ext cx="105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i</a:t>
            </a:r>
            <a:r>
              <a:rPr lang="en-US" altLang="ja-JP" dirty="0"/>
              <a:t> + 1.0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55139" y="4420626"/>
            <a:ext cx="89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 + 0.5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17159" y="6065676"/>
            <a:ext cx="129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UT [hour]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39138" y="2918653"/>
            <a:ext cx="169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間隔：～</a:t>
            </a:r>
            <a:r>
              <a:rPr kumimoji="1" lang="en-US" altLang="ja-JP" dirty="0"/>
              <a:t>15sec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B8E847-132D-8141-8FEB-7F246359D503}"/>
              </a:ext>
            </a:extLst>
          </p:cNvPr>
          <p:cNvSpPr txBox="1"/>
          <p:nvPr/>
        </p:nvSpPr>
        <p:spPr>
          <a:xfrm>
            <a:off x="3457905" y="1765055"/>
            <a:ext cx="488504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数十秒スケールの変動が相関</a:t>
            </a:r>
            <a:endParaRPr kumimoji="1" lang="ja-JP" altLang="en-US" sz="2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FD68763-1C89-8047-9ED3-41D7C134FD1C}"/>
              </a:ext>
            </a:extLst>
          </p:cNvPr>
          <p:cNvSpPr txBox="1"/>
          <p:nvPr/>
        </p:nvSpPr>
        <p:spPr>
          <a:xfrm>
            <a:off x="669594" y="3926322"/>
            <a:ext cx="461665" cy="6003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等級</a:t>
            </a: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39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854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6D0D6B-59DD-974C-8087-87DEA50C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MITSuME</a:t>
            </a:r>
            <a:r>
              <a:rPr kumimoji="1" lang="ja-JP" altLang="en-US"/>
              <a:t>計画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B0607B-6B8B-8D4D-ABA8-262F25731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800" b="1">
                <a:solidFill>
                  <a:srgbClr val="FF0000"/>
                </a:solidFill>
              </a:rPr>
              <a:t>M</a:t>
            </a:r>
            <a:r>
              <a:rPr lang="en-US" altLang="ja-JP" sz="1800"/>
              <a:t>ulti-color </a:t>
            </a:r>
            <a:r>
              <a:rPr lang="en-US" altLang="ja-JP" sz="1800" b="1">
                <a:solidFill>
                  <a:srgbClr val="FF0000"/>
                </a:solidFill>
              </a:rPr>
              <a:t>I</a:t>
            </a:r>
            <a:r>
              <a:rPr lang="en-US" altLang="ja-JP" sz="1800"/>
              <a:t>maging </a:t>
            </a:r>
            <a:r>
              <a:rPr lang="en-US" altLang="ja-JP" sz="1800" b="1">
                <a:solidFill>
                  <a:srgbClr val="FF0000"/>
                </a:solidFill>
              </a:rPr>
              <a:t>T</a:t>
            </a:r>
            <a:r>
              <a:rPr lang="en-US" altLang="ja-JP" sz="1800"/>
              <a:t>elescope for </a:t>
            </a:r>
            <a:r>
              <a:rPr lang="en-US" altLang="ja-JP" sz="1800" b="1">
                <a:solidFill>
                  <a:srgbClr val="FF0000"/>
                </a:solidFill>
              </a:rPr>
              <a:t>Su</a:t>
            </a:r>
            <a:r>
              <a:rPr lang="en-US" altLang="ja-JP" sz="1800"/>
              <a:t>rvey and </a:t>
            </a:r>
            <a:r>
              <a:rPr lang="en-US" altLang="ja-JP" sz="1800" b="1">
                <a:solidFill>
                  <a:srgbClr val="FF0000"/>
                </a:solidFill>
              </a:rPr>
              <a:t>M</a:t>
            </a:r>
            <a:r>
              <a:rPr lang="en-US" altLang="ja-JP" sz="1800"/>
              <a:t>onstrous </a:t>
            </a:r>
            <a:r>
              <a:rPr lang="en-US" altLang="ja-JP" sz="1800" b="1">
                <a:solidFill>
                  <a:srgbClr val="FF0000"/>
                </a:solidFill>
              </a:rPr>
              <a:t>E</a:t>
            </a:r>
            <a:r>
              <a:rPr lang="en-US" altLang="ja-JP" sz="1800"/>
              <a:t>xplosions</a:t>
            </a:r>
          </a:p>
          <a:p>
            <a:r>
              <a:rPr lang="en-US" altLang="ja-JP" sz="2000"/>
              <a:t>HETE-II</a:t>
            </a:r>
            <a:r>
              <a:rPr lang="ja-JP" altLang="en-US" sz="2000"/>
              <a:t>時代 ＝ 屋上の騒がしい時代</a:t>
            </a:r>
            <a:endParaRPr kumimoji="1" lang="en-US" altLang="ja-JP" sz="2000"/>
          </a:p>
          <a:p>
            <a:pPr lvl="1"/>
            <a:r>
              <a:rPr lang="ja-JP" altLang="en-US" sz="1800"/>
              <a:t>国内で話題だった屋上：理研、京大、宮崎大</a:t>
            </a:r>
            <a:endParaRPr lang="en-US" altLang="ja-JP" sz="1800"/>
          </a:p>
          <a:p>
            <a:pPr lvl="1"/>
            <a:r>
              <a:rPr kumimoji="1" lang="ja-JP" altLang="en-US" sz="1800"/>
              <a:t>東工大は</a:t>
            </a:r>
            <a:r>
              <a:rPr kumimoji="1" lang="en-US" altLang="ja-JP" sz="1800"/>
              <a:t>RIBOTS</a:t>
            </a:r>
            <a:r>
              <a:rPr kumimoji="1" lang="ja-JP" altLang="en-US" sz="1800"/>
              <a:t>（口径</a:t>
            </a:r>
            <a:r>
              <a:rPr kumimoji="1" lang="en-US" altLang="ja-JP" sz="1800"/>
              <a:t>30cm</a:t>
            </a:r>
            <a:r>
              <a:rPr kumimoji="1" lang="ja-JP" altLang="en-US" sz="1800"/>
              <a:t>）</a:t>
            </a:r>
            <a:endParaRPr kumimoji="1" lang="en-US" altLang="ja-JP" sz="1800"/>
          </a:p>
          <a:p>
            <a:pPr lvl="1"/>
            <a:r>
              <a:rPr kumimoji="1" lang="en-US" altLang="ja-JP" sz="1800"/>
              <a:t>Trig</a:t>
            </a:r>
            <a:r>
              <a:rPr kumimoji="1" lang="ja-JP" altLang="en-US" sz="1800"/>
              <a:t>頻度は月に</a:t>
            </a:r>
            <a:r>
              <a:rPr kumimoji="1" lang="en-US" altLang="ja-JP" sz="1800"/>
              <a:t>~1</a:t>
            </a:r>
            <a:r>
              <a:rPr lang="ja-JP" altLang="en-US" sz="1800"/>
              <a:t>回くらい。</a:t>
            </a:r>
            <a:r>
              <a:rPr lang="en-US" altLang="ja-JP" sz="1800"/>
              <a:t>1</a:t>
            </a:r>
            <a:r>
              <a:rPr lang="ja-JP" altLang="en-US" sz="1800"/>
              <a:t>度近いエラー半径。</a:t>
            </a:r>
            <a:endParaRPr lang="en-US" altLang="ja-JP" sz="1800"/>
          </a:p>
          <a:p>
            <a:pPr marL="457200" lvl="1" indent="0">
              <a:buNone/>
            </a:pPr>
            <a:r>
              <a:rPr lang="en-US" altLang="ja-JP" sz="1800"/>
              <a:t>	</a:t>
            </a:r>
            <a:r>
              <a:rPr lang="ja-JP" altLang="en-US" sz="1800"/>
              <a:t>（</a:t>
            </a:r>
            <a:r>
              <a:rPr kumimoji="1" lang="ja-JP" altLang="en-US" sz="1800"/>
              <a:t>限界等級</a:t>
            </a:r>
            <a:r>
              <a:rPr kumimoji="1" lang="en-US" altLang="ja-JP" sz="1800"/>
              <a:t>16</a:t>
            </a:r>
            <a:r>
              <a:rPr lang="en-US" altLang="ja-JP" sz="1800"/>
              <a:t>mag, </a:t>
            </a:r>
            <a:r>
              <a:rPr lang="ja-JP" altLang="en-US" sz="1800"/>
              <a:t>風で揺れる鏡筒</a:t>
            </a:r>
            <a:r>
              <a:rPr lang="en-US" altLang="ja-JP" sz="1800"/>
              <a:t>, </a:t>
            </a:r>
            <a:r>
              <a:rPr lang="ja-JP" altLang="en-US" sz="1800"/>
              <a:t>半分人力）</a:t>
            </a:r>
            <a:endParaRPr lang="en-US" altLang="ja-JP" sz="1800"/>
          </a:p>
          <a:p>
            <a:pPr marL="457200" lvl="1" indent="0">
              <a:buNone/>
            </a:pPr>
            <a:endParaRPr lang="en-US" altLang="ja-JP" sz="1800"/>
          </a:p>
          <a:p>
            <a:r>
              <a:rPr kumimoji="1" lang="en-US" altLang="ja-JP" sz="2200"/>
              <a:t>Swift</a:t>
            </a:r>
            <a:r>
              <a:rPr kumimoji="1" lang="ja-JP" altLang="en-US" sz="2200"/>
              <a:t>時代 ＝ 淡々と観測する感じ</a:t>
            </a:r>
            <a:endParaRPr lang="en-US" altLang="ja-JP" sz="2800"/>
          </a:p>
          <a:p>
            <a:pPr lvl="1"/>
            <a:r>
              <a:rPr lang="ja-JP" altLang="en-US" sz="1800"/>
              <a:t>月に数回は</a:t>
            </a:r>
            <a:r>
              <a:rPr lang="en-US" altLang="ja-JP" sz="1800"/>
              <a:t>Trigger</a:t>
            </a:r>
            <a:r>
              <a:rPr lang="ja-JP" altLang="en-US" sz="1800"/>
              <a:t>⇒完全自動化しないと対応できない</a:t>
            </a:r>
            <a:endParaRPr lang="en-US" altLang="ja-JP" sz="1800"/>
          </a:p>
          <a:p>
            <a:pPr lvl="1"/>
            <a:r>
              <a:rPr kumimoji="1" lang="ja-JP" altLang="en-US" sz="1800"/>
              <a:t>個数が多いので、サイエンスの幅もひろがる。。。</a:t>
            </a:r>
            <a:endParaRPr kumimoji="1" lang="en-US" altLang="ja-JP" sz="18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5765ED7-FDE4-6345-AAFB-B502DC90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5068A7-3D47-A34E-A06C-307C063F0D38}"/>
              </a:ext>
            </a:extLst>
          </p:cNvPr>
          <p:cNvSpPr txBox="1"/>
          <p:nvPr/>
        </p:nvSpPr>
        <p:spPr>
          <a:xfrm>
            <a:off x="191345" y="4862129"/>
            <a:ext cx="876130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>
                <a:latin typeface="+mn-ea"/>
                <a:ea typeface="+mn-ea"/>
              </a:rPr>
              <a:t>MITSuME</a:t>
            </a:r>
            <a:r>
              <a:rPr kumimoji="1" lang="ja-JP" altLang="en-US">
                <a:latin typeface="+mn-ea"/>
                <a:ea typeface="+mn-ea"/>
              </a:rPr>
              <a:t>計画は</a:t>
            </a:r>
            <a:r>
              <a:rPr kumimoji="1" lang="en-US" altLang="ja-JP">
                <a:latin typeface="+mn-ea"/>
                <a:ea typeface="+mn-ea"/>
              </a:rPr>
              <a:t>HETE-II</a:t>
            </a:r>
            <a:r>
              <a:rPr kumimoji="1" lang="ja-JP" altLang="en-US">
                <a:latin typeface="+mn-ea"/>
                <a:ea typeface="+mn-ea"/>
              </a:rPr>
              <a:t>が最も活躍していた</a:t>
            </a:r>
            <a:r>
              <a:rPr kumimoji="1" lang="en-US" altLang="ja-JP">
                <a:latin typeface="+mn-ea"/>
                <a:ea typeface="+mn-ea"/>
              </a:rPr>
              <a:t>2003</a:t>
            </a:r>
            <a:r>
              <a:rPr kumimoji="1" lang="ja-JP" altLang="en-US">
                <a:latin typeface="+mn-ea"/>
                <a:ea typeface="+mn-ea"/>
              </a:rPr>
              <a:t>年に提案された。</a:t>
            </a:r>
            <a:endParaRPr lang="en-US" altLang="ja-JP">
              <a:latin typeface="+mn-ea"/>
              <a:ea typeface="+mn-ea"/>
            </a:endParaRPr>
          </a:p>
          <a:p>
            <a:r>
              <a:rPr kumimoji="1" lang="en-US" altLang="ja-JP">
                <a:latin typeface="+mn-ea"/>
                <a:ea typeface="+mn-ea"/>
              </a:rPr>
              <a:t>Swift</a:t>
            </a:r>
            <a:r>
              <a:rPr kumimoji="1" lang="ja-JP" altLang="en-US">
                <a:latin typeface="+mn-ea"/>
                <a:ea typeface="+mn-ea"/>
              </a:rPr>
              <a:t>時代に対応するため、完全な自動観測と多波長観測を実現</a:t>
            </a:r>
            <a:endParaRPr kumimoji="1" lang="en-US" altLang="ja-JP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latin typeface="+mn-ea"/>
                <a:ea typeface="+mn-ea"/>
              </a:rPr>
              <a:t>多色測光による</a:t>
            </a:r>
            <a:r>
              <a:rPr lang="en-US" altLang="ja-JP">
                <a:latin typeface="+mn-ea"/>
                <a:ea typeface="+mn-ea"/>
              </a:rPr>
              <a:t>Jet</a:t>
            </a:r>
            <a:r>
              <a:rPr lang="ja-JP" altLang="en-US">
                <a:latin typeface="+mn-ea"/>
                <a:ea typeface="+mn-ea"/>
              </a:rPr>
              <a:t>形成・放射機構の解明（</a:t>
            </a:r>
            <a:r>
              <a:rPr lang="en-US" altLang="ja-JP">
                <a:latin typeface="+mn-ea"/>
                <a:ea typeface="+mn-ea"/>
              </a:rPr>
              <a:t>Optical Flash, Jet/Cooling break</a:t>
            </a:r>
            <a:r>
              <a:rPr lang="ja-JP" altLang="en-US">
                <a:latin typeface="+mn-ea"/>
                <a:ea typeface="+mn-ea"/>
              </a:rPr>
              <a:t>）</a:t>
            </a:r>
            <a:endParaRPr lang="en-US" altLang="ja-JP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>
                <a:latin typeface="+mn-ea"/>
                <a:ea typeface="+mn-ea"/>
              </a:rPr>
              <a:t>GRB</a:t>
            </a:r>
            <a:r>
              <a:rPr lang="ja-JP" altLang="en-US">
                <a:latin typeface="+mn-ea"/>
                <a:ea typeface="+mn-ea"/>
              </a:rPr>
              <a:t>を探針とした宇宙史の解明（</a:t>
            </a:r>
            <a:r>
              <a:rPr lang="en-US" altLang="ja-JP">
                <a:latin typeface="+mn-ea"/>
                <a:ea typeface="+mn-ea"/>
              </a:rPr>
              <a:t>Lyman Break</a:t>
            </a:r>
            <a:r>
              <a:rPr lang="ja-JP" altLang="en-US">
                <a:latin typeface="+mn-ea"/>
                <a:ea typeface="+mn-ea"/>
              </a:rPr>
              <a:t>法による簡易赤方偏移計測）</a:t>
            </a:r>
            <a:endParaRPr kumimoji="1" lang="en-US" altLang="ja-JP">
              <a:latin typeface="+mn-ea"/>
              <a:ea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29F192E-5724-B74E-8DF7-6121B88B2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434" y="1395706"/>
            <a:ext cx="1704690" cy="12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7405F1-84F3-CE4F-B769-DFD5A17D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</a:t>
            </a:r>
            <a:r>
              <a:rPr kumimoji="1" lang="en-US" altLang="ja-JP" dirty="0"/>
              <a:t> – Relative SED</a:t>
            </a:r>
            <a:r>
              <a:rPr kumimoji="1" lang="ja-JP" altLang="en-US" dirty="0"/>
              <a:t>（可視光）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FD27B5-1E34-8B4A-BE47-6A9583145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32" y="1965733"/>
            <a:ext cx="3310204" cy="41668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800" dirty="0"/>
              <a:t>数十秒スケールの変動成分</a:t>
            </a:r>
            <a:endParaRPr lang="en-US" altLang="ja-JP" sz="2800" dirty="0"/>
          </a:p>
          <a:p>
            <a:pPr marL="457200" lvl="1" indent="0">
              <a:buNone/>
            </a:pPr>
            <a:r>
              <a:rPr lang="en-US" altLang="ja-JP" sz="2400" dirty="0">
                <a:sym typeface="Wingdings" panose="05000000000000000000" pitchFamily="2" charset="2"/>
              </a:rPr>
              <a:t>flux-flux</a:t>
            </a:r>
            <a:r>
              <a:rPr lang="ja-JP" altLang="en-US" sz="2400" dirty="0">
                <a:sym typeface="Wingdings" panose="05000000000000000000" pitchFamily="2" charset="2"/>
              </a:rPr>
              <a:t> </a:t>
            </a:r>
            <a:r>
              <a:rPr lang="en-US" altLang="ja-JP" sz="2400" dirty="0">
                <a:sym typeface="Wingdings" panose="05000000000000000000" pitchFamily="2" charset="2"/>
              </a:rPr>
              <a:t>plot</a:t>
            </a:r>
            <a:r>
              <a:rPr lang="ja-JP" altLang="en-US" sz="2400" dirty="0">
                <a:sym typeface="Wingdings" panose="05000000000000000000" pitchFamily="2" charset="2"/>
              </a:rPr>
              <a:t>から各バンド間の比率を計算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800" dirty="0"/>
              <a:t>変動成分の</a:t>
            </a:r>
            <a:r>
              <a:rPr lang="en-US" altLang="ja-JP" sz="2800" dirty="0"/>
              <a:t>RSED</a:t>
            </a:r>
            <a:r>
              <a:rPr lang="ja-JP" altLang="en-US" sz="2800" dirty="0"/>
              <a:t>　　　</a:t>
            </a:r>
            <a:r>
              <a:rPr lang="en-US" altLang="ja-JP" sz="2800" dirty="0"/>
              <a:t>(flux</a:t>
            </a:r>
            <a:r>
              <a:rPr lang="ja-JP" altLang="en-US" sz="2800" dirty="0"/>
              <a:t>の相対量</a:t>
            </a:r>
            <a:r>
              <a:rPr lang="en-US" altLang="ja-JP" sz="2800" dirty="0"/>
              <a:t>)</a:t>
            </a:r>
          </a:p>
          <a:p>
            <a:pPr marL="457200" lvl="1" indent="0">
              <a:buNone/>
            </a:pPr>
            <a:r>
              <a:rPr kumimoji="1" lang="en-US" altLang="ja-JP" sz="2400" dirty="0">
                <a:sym typeface="Wingdings" panose="05000000000000000000" pitchFamily="2" charset="2"/>
              </a:rPr>
              <a:t></a:t>
            </a:r>
            <a:r>
              <a:rPr lang="ja-JP" altLang="en-US" sz="2400" dirty="0">
                <a:sym typeface="Wingdings" panose="05000000000000000000" pitchFamily="2" charset="2"/>
              </a:rPr>
              <a:t>一直線に乗る</a:t>
            </a:r>
            <a:endParaRPr lang="en-US" altLang="ja-JP" sz="24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altLang="ja-JP" sz="2400" dirty="0">
                <a:sym typeface="Wingdings" panose="05000000000000000000" pitchFamily="2" charset="2"/>
              </a:rPr>
              <a:t>power law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3707039" y="1025236"/>
            <a:ext cx="5652059" cy="5652059"/>
            <a:chOff x="3707039" y="1025236"/>
            <a:chExt cx="5652059" cy="5652059"/>
          </a:xfrm>
        </p:grpSpPr>
        <p:pic>
          <p:nvPicPr>
            <p:cNvPr id="4" name="コンテンツ プレースホルダー 3">
              <a:extLst>
                <a:ext uri="{FF2B5EF4-FFF2-40B4-BE49-F238E27FC236}">
                  <a16:creationId xmlns:a16="http://schemas.microsoft.com/office/drawing/2014/main" id="{5297D6EF-7E53-F949-B773-E9FB200B0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7039" y="1025236"/>
              <a:ext cx="5652059" cy="5652059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966C5F7-90D7-F447-84B6-29344595FBA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5252" y="6274873"/>
              <a:ext cx="1781333" cy="254476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0891BC2-F12A-4049-897E-E09B69E609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534357" y="3678460"/>
              <a:ext cx="2933334" cy="254476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7D1F015-F9EC-8E4F-B6CC-5B629174CA08}"/>
                </a:ext>
              </a:extLst>
            </p:cNvPr>
            <p:cNvSpPr txBox="1"/>
            <p:nvPr/>
          </p:nvSpPr>
          <p:spPr>
            <a:xfrm>
              <a:off x="7802982" y="4152854"/>
              <a:ext cx="360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g’</a:t>
              </a:r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46B973D-5857-9A4E-856D-B783F3663C16}"/>
                </a:ext>
              </a:extLst>
            </p:cNvPr>
            <p:cNvSpPr txBox="1"/>
            <p:nvPr/>
          </p:nvSpPr>
          <p:spPr>
            <a:xfrm>
              <a:off x="6564464" y="3120398"/>
              <a:ext cx="360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z</a:t>
              </a:r>
              <a:endParaRPr kumimoji="1" lang="ja-JP" altLang="en-US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61C8076-E88F-FD4E-B31A-69EB032748CF}"/>
                </a:ext>
              </a:extLst>
            </p:cNvPr>
            <p:cNvSpPr txBox="1"/>
            <p:nvPr/>
          </p:nvSpPr>
          <p:spPr>
            <a:xfrm>
              <a:off x="6910629" y="3436366"/>
              <a:ext cx="360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/>
                <a:t>i</a:t>
              </a:r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5CB5929-AC40-5A48-B92D-70D0D1E374CD}"/>
                </a:ext>
              </a:extLst>
            </p:cNvPr>
            <p:cNvSpPr txBox="1"/>
            <p:nvPr/>
          </p:nvSpPr>
          <p:spPr>
            <a:xfrm>
              <a:off x="7324899" y="3713124"/>
              <a:ext cx="360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r</a:t>
              </a:r>
              <a:endParaRPr kumimoji="1" lang="ja-JP" altLang="en-US" dirty="0"/>
            </a:p>
          </p:txBody>
        </p:sp>
        <p:pic>
          <p:nvPicPr>
            <p:cNvPr id="15" name="図 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4617" y="2316736"/>
              <a:ext cx="1173333" cy="265143"/>
            </a:xfrm>
            <a:prstGeom prst="rect">
              <a:avLst/>
            </a:prstGeom>
          </p:spPr>
        </p:pic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40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4656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 </a:t>
            </a:r>
            <a:r>
              <a:rPr kumimoji="1" lang="en-US" altLang="ja-JP" dirty="0"/>
              <a:t>– </a:t>
            </a:r>
            <a:r>
              <a:rPr lang="ja-JP" altLang="en-US" dirty="0"/>
              <a:t>一晩の間</a:t>
            </a:r>
            <a:r>
              <a:rPr kumimoji="1" lang="ja-JP" altLang="en-US" dirty="0"/>
              <a:t>の変動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可視光</a:t>
            </a:r>
            <a:r>
              <a:rPr kumimoji="1" lang="en-US" altLang="ja-JP" dirty="0"/>
              <a:t> + X</a:t>
            </a:r>
            <a:r>
              <a:rPr kumimoji="1" lang="ja-JP" altLang="en-US" dirty="0"/>
              <a:t>線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14" y="2306281"/>
            <a:ext cx="8011235" cy="400561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681401" y="2902923"/>
            <a:ext cx="370946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MITSuME</a:t>
            </a:r>
            <a:r>
              <a:rPr lang="en-US" altLang="ja-JP" dirty="0"/>
              <a:t>(g’) + </a:t>
            </a:r>
            <a:r>
              <a:rPr lang="en-US" altLang="ja-JP" dirty="0" err="1"/>
              <a:t>SaCRA</a:t>
            </a:r>
            <a:r>
              <a:rPr lang="en-US" altLang="ja-JP" dirty="0"/>
              <a:t>/</a:t>
            </a:r>
            <a:r>
              <a:rPr lang="en-US" altLang="ja-JP" dirty="0" err="1"/>
              <a:t>MuSaSHI</a:t>
            </a:r>
            <a:r>
              <a:rPr lang="en-US" altLang="ja-JP" dirty="0"/>
              <a:t>(r, </a:t>
            </a:r>
            <a:r>
              <a:rPr lang="en-US" altLang="ja-JP" dirty="0" err="1"/>
              <a:t>i</a:t>
            </a:r>
            <a:r>
              <a:rPr lang="en-US" altLang="ja-JP" dirty="0"/>
              <a:t>, z)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81400" y="5446553"/>
            <a:ext cx="219774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NICER(0.2 – 12.0 </a:t>
            </a:r>
            <a:r>
              <a:rPr kumimoji="1" lang="en-US" altLang="ja-JP" dirty="0" err="1"/>
              <a:t>keV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07474" y="1841540"/>
            <a:ext cx="488504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数十秒スケールの変動が相関</a:t>
            </a:r>
            <a:endParaRPr kumimoji="1" lang="ja-JP" altLang="en-US" sz="2800" dirty="0"/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4112" y="4194804"/>
            <a:ext cx="1770667" cy="22857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82683" y="4060037"/>
            <a:ext cx="1147429" cy="25447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71" y="6176963"/>
            <a:ext cx="981333" cy="254476"/>
          </a:xfrm>
          <a:prstGeom prst="rect">
            <a:avLst/>
          </a:prstGeom>
        </p:spPr>
      </p:pic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41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5840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0A8E9E-275E-6C4E-A1AD-893A7B5E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結果</a:t>
            </a:r>
            <a:r>
              <a:rPr lang="en-US" altLang="ja-JP" dirty="0"/>
              <a:t> – X</a:t>
            </a:r>
            <a:r>
              <a:rPr lang="ja-JP" altLang="en-US" dirty="0"/>
              <a:t>線の</a:t>
            </a:r>
            <a:r>
              <a:rPr lang="en-US" altLang="ja-JP" dirty="0"/>
              <a:t>spectral fitting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3AC17A-C51C-8840-9304-18DC66C55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72" y="1459504"/>
            <a:ext cx="4843840" cy="979212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0.9</a:t>
            </a:r>
            <a:r>
              <a:rPr lang="ja-JP" altLang="en-US" sz="2400" dirty="0"/>
              <a:t> </a:t>
            </a:r>
            <a:r>
              <a:rPr lang="en-US" altLang="ja-JP" sz="2400" dirty="0"/>
              <a:t>– 10 </a:t>
            </a:r>
            <a:r>
              <a:rPr lang="en-US" altLang="ja-JP" sz="2400" dirty="0" err="1"/>
              <a:t>keV</a:t>
            </a:r>
            <a:endParaRPr lang="en-US" altLang="ja-JP" sz="2400" dirty="0"/>
          </a:p>
          <a:p>
            <a:r>
              <a:rPr lang="en-US" altLang="ja-JP" sz="2400" dirty="0"/>
              <a:t>Power law</a:t>
            </a:r>
            <a:r>
              <a:rPr lang="ja-JP" altLang="en-US" sz="2400" dirty="0"/>
              <a:t> </a:t>
            </a:r>
            <a:r>
              <a:rPr lang="en-US" altLang="ja-JP" sz="2400" dirty="0"/>
              <a:t>+ </a:t>
            </a:r>
            <a:r>
              <a:rPr kumimoji="1" lang="ja-JP" altLang="en-US" sz="2400" dirty="0"/>
              <a:t>多温度黒体放射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14" y="2099649"/>
            <a:ext cx="4655563" cy="465556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90586" y="5470548"/>
            <a:ext cx="1608533" cy="17813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195" y="6474910"/>
            <a:ext cx="982400" cy="17813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512" y="1710077"/>
            <a:ext cx="4233843" cy="145727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33785" y="3361959"/>
            <a:ext cx="1866971" cy="13714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110" y="3076888"/>
            <a:ext cx="4475892" cy="33569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40979" y="4633290"/>
            <a:ext cx="2485028" cy="2441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326" y="6217076"/>
            <a:ext cx="1263086" cy="22902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410548" y="4497356"/>
            <a:ext cx="123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powerlaw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29568" y="5532366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diskbb</a:t>
            </a:r>
            <a:endParaRPr kumimoji="1" lang="ja-JP" altLang="en-US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42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38640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328" y="1739877"/>
            <a:ext cx="6538196" cy="490364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9785" y="4056082"/>
            <a:ext cx="2227810" cy="27428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043" y="6577913"/>
            <a:ext cx="1403428" cy="254476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8C0A8E9E-275E-6C4E-A1AD-893A7B5EA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dirty="0"/>
              <a:t>結果</a:t>
            </a:r>
            <a:r>
              <a:rPr lang="en-US" altLang="ja-JP" dirty="0"/>
              <a:t> – power law </a:t>
            </a:r>
            <a:r>
              <a:rPr lang="ja-JP" altLang="en-US" dirty="0"/>
              <a:t>成分</a:t>
            </a:r>
            <a:endParaRPr kumimoji="1" lang="ja-JP" altLang="en-US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C93AC17A-C51C-8840-9304-18DC66C55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2870"/>
            <a:ext cx="7886700" cy="799013"/>
          </a:xfrm>
        </p:spPr>
        <p:txBody>
          <a:bodyPr>
            <a:normAutofit/>
          </a:bodyPr>
          <a:lstStyle/>
          <a:p>
            <a:r>
              <a:rPr lang="en-US" altLang="ja-JP" dirty="0"/>
              <a:t>X</a:t>
            </a:r>
            <a:r>
              <a:rPr lang="ja-JP" altLang="en-US" dirty="0"/>
              <a:t>線の</a:t>
            </a:r>
            <a:r>
              <a:rPr kumimoji="1" lang="en-US" altLang="ja-JP" dirty="0"/>
              <a:t>power</a:t>
            </a:r>
            <a:r>
              <a:rPr lang="ja-JP" altLang="en-US" dirty="0"/>
              <a:t> </a:t>
            </a:r>
            <a:r>
              <a:rPr kumimoji="1" lang="en-US" altLang="ja-JP" dirty="0"/>
              <a:t>law</a:t>
            </a:r>
            <a:r>
              <a:rPr kumimoji="1" lang="ja-JP" altLang="en-US" dirty="0"/>
              <a:t>成分</a:t>
            </a:r>
            <a:r>
              <a:rPr kumimoji="1" lang="en-US" altLang="ja-JP" dirty="0"/>
              <a:t> + </a:t>
            </a:r>
            <a:r>
              <a:rPr lang="ja-JP" altLang="en-US" dirty="0"/>
              <a:t>可視光の</a:t>
            </a:r>
            <a:r>
              <a:rPr lang="en-US" altLang="ja-JP" dirty="0"/>
              <a:t>SED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37379" y="2409943"/>
            <a:ext cx="126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平均の</a:t>
            </a:r>
            <a:r>
              <a:rPr kumimoji="1" lang="en-US" altLang="ja-JP" dirty="0"/>
              <a:t>flux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47581" y="4078371"/>
            <a:ext cx="2659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変動成分の振幅</a:t>
            </a:r>
            <a:endParaRPr kumimoji="1" lang="en-US" altLang="ja-JP" dirty="0"/>
          </a:p>
          <a:p>
            <a:pPr lvl="1"/>
            <a:r>
              <a:rPr kumimoji="1" lang="en-US" altLang="ja-JP" dirty="0">
                <a:sym typeface="Wingdings" panose="05000000000000000000" pitchFamily="2" charset="2"/>
              </a:rPr>
              <a:t>power law</a:t>
            </a:r>
            <a:r>
              <a:rPr kumimoji="1" lang="ja-JP" altLang="en-US" dirty="0">
                <a:sym typeface="Wingdings" panose="05000000000000000000" pitchFamily="2" charset="2"/>
              </a:rPr>
              <a:t>成分と</a:t>
            </a:r>
            <a:r>
              <a:rPr kumimoji="1" lang="ja-JP" altLang="en-US" dirty="0" err="1">
                <a:sym typeface="Wingdings" panose="05000000000000000000" pitchFamily="2" charset="2"/>
              </a:rPr>
              <a:t>べきが</a:t>
            </a:r>
            <a:r>
              <a:rPr kumimoji="1" lang="ja-JP" altLang="en-US" dirty="0">
                <a:sym typeface="Wingdings" panose="05000000000000000000" pitchFamily="2" charset="2"/>
              </a:rPr>
              <a:t>同じ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43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3390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AE08ED-4EB9-064B-A76D-32A10745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考察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EE61F77-ABCF-AB4E-BA00-30E132FE8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kumimoji="1" lang="en-US" altLang="ja-JP" sz="2800" dirty="0"/>
                  <a:t>RSED</a:t>
                </a:r>
                <a:endParaRPr lang="en-US" altLang="ja-JP" sz="2800" dirty="0"/>
              </a:p>
              <a:p>
                <a:pPr lvl="1">
                  <a:buFontTx/>
                  <a:buChar char="-"/>
                </a:pPr>
                <a:r>
                  <a:rPr lang="en-US" altLang="ja-JP" sz="2400" dirty="0"/>
                  <a:t>spectral index(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altLang="ja-JP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ja-JP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sub>
                    </m:sSub>
                    <m:r>
                      <a:rPr lang="en-US" altLang="ja-JP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ja-JP" alt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altLang="ja-JP" sz="2400" dirty="0"/>
                  <a:t>) </a:t>
                </a:r>
                <a:r>
                  <a:rPr lang="ja-JP" altLang="en-US" sz="2400" dirty="0"/>
                  <a:t>が </a:t>
                </a:r>
                <a:r>
                  <a:rPr lang="en-US" altLang="ja-JP" sz="2400" dirty="0"/>
                  <a:t>-0.7</a:t>
                </a:r>
              </a:p>
              <a:p>
                <a:r>
                  <a:rPr kumimoji="1" lang="en-US" altLang="ja-JP" sz="2800" dirty="0"/>
                  <a:t>X</a:t>
                </a:r>
                <a:r>
                  <a:rPr kumimoji="1" lang="ja-JP" altLang="en-US" sz="2800" dirty="0"/>
                  <a:t>線のスペクトルフィット</a:t>
                </a:r>
                <a:endParaRPr kumimoji="1" lang="en-US" altLang="ja-JP" sz="2800" dirty="0"/>
              </a:p>
              <a:p>
                <a:pPr lvl="1">
                  <a:buFontTx/>
                  <a:buChar char="-"/>
                </a:pPr>
                <a:r>
                  <a:rPr lang="en-US" altLang="ja-JP" sz="2400" dirty="0"/>
                  <a:t>p</a:t>
                </a:r>
                <a:r>
                  <a:rPr kumimoji="1" lang="en-US" altLang="ja-JP" sz="2400" dirty="0"/>
                  <a:t>ower law</a:t>
                </a:r>
                <a:r>
                  <a:rPr kumimoji="1" lang="ja-JP" altLang="en-US" sz="2400" dirty="0"/>
                  <a:t>のべきは</a:t>
                </a:r>
                <a:r>
                  <a:rPr kumimoji="1" lang="en-US" altLang="ja-JP" sz="2400" dirty="0"/>
                  <a:t>spectral index </a:t>
                </a:r>
                <a:r>
                  <a:rPr kumimoji="1" lang="ja-JP" altLang="en-US" sz="2400" dirty="0"/>
                  <a:t>が </a:t>
                </a:r>
                <a:r>
                  <a:rPr kumimoji="1" lang="en-US" altLang="ja-JP" sz="2400" dirty="0"/>
                  <a:t>-0.66</a:t>
                </a:r>
                <a:endParaRPr lang="en-US" altLang="ja-JP" sz="2400" dirty="0"/>
              </a:p>
              <a:p>
                <a:r>
                  <a:rPr kumimoji="1" lang="en-US" altLang="ja-JP" sz="2800" dirty="0"/>
                  <a:t>SED</a:t>
                </a:r>
                <a:r>
                  <a:rPr kumimoji="1" lang="ja-JP" altLang="en-US" sz="2800" dirty="0"/>
                  <a:t>（可視光</a:t>
                </a:r>
                <a:r>
                  <a:rPr kumimoji="1" lang="en-US" altLang="ja-JP" sz="2800" dirty="0"/>
                  <a:t>+X</a:t>
                </a:r>
                <a:r>
                  <a:rPr kumimoji="1" lang="ja-JP" altLang="en-US" sz="2800" dirty="0"/>
                  <a:t>線）</a:t>
                </a:r>
                <a:endParaRPr lang="en-US" altLang="ja-JP" sz="2800" dirty="0"/>
              </a:p>
              <a:p>
                <a:pPr lvl="1">
                  <a:buFontTx/>
                  <a:buChar char="-"/>
                </a:pPr>
                <a:r>
                  <a:rPr lang="ja-JP" altLang="en-US" sz="2400" dirty="0">
                    <a:solidFill>
                      <a:srgbClr val="FF0000"/>
                    </a:solidFill>
                  </a:rPr>
                  <a:t>振幅が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power law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成分と同じ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spectral index</a:t>
                </a:r>
                <a:endParaRPr lang="en-US" altLang="ja-JP" sz="2400" dirty="0"/>
              </a:p>
              <a:p>
                <a:pPr lvl="1">
                  <a:buFontTx/>
                  <a:buChar char="-"/>
                </a:pPr>
                <a:r>
                  <a:rPr lang="ja-JP" altLang="en-US" sz="2400" dirty="0"/>
                  <a:t>可視光放射が</a:t>
                </a:r>
                <a:r>
                  <a:rPr kumimoji="1" lang="en-US" altLang="ja-JP" sz="2400" dirty="0"/>
                  <a:t>power law</a:t>
                </a:r>
                <a:r>
                  <a:rPr lang="ja-JP" altLang="en-US" sz="2400" dirty="0"/>
                  <a:t>のみ</a:t>
                </a:r>
                <a:r>
                  <a:rPr kumimoji="1" lang="ja-JP" altLang="en-US" sz="2400" dirty="0"/>
                  <a:t>で説明できず</a:t>
                </a:r>
                <a:endParaRPr kumimoji="1" lang="en-US" altLang="ja-JP" sz="2400" dirty="0"/>
              </a:p>
              <a:p>
                <a:pPr lvl="1">
                  <a:buFontTx/>
                  <a:buChar char="-"/>
                </a:pPr>
                <a:r>
                  <a:rPr kumimoji="1" lang="ja-JP" altLang="en-US" sz="2400" dirty="0">
                    <a:solidFill>
                      <a:srgbClr val="FF0000"/>
                    </a:solidFill>
                  </a:rPr>
                  <a:t>可視光放射が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2</a:t>
                </a:r>
                <a:r>
                  <a:rPr kumimoji="1" lang="ja-JP" altLang="en-US" sz="2400" dirty="0">
                    <a:solidFill>
                      <a:srgbClr val="FF0000"/>
                    </a:solidFill>
                  </a:rPr>
                  <a:t>成分以上ある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　</a:t>
                </a:r>
                <a:endParaRPr kumimoji="1" lang="en-US" altLang="ja-JP" sz="2400" dirty="0">
                  <a:solidFill>
                    <a:srgbClr val="FF0000"/>
                  </a:solidFill>
                </a:endParaRPr>
              </a:p>
              <a:p>
                <a:r>
                  <a:rPr lang="en-US" altLang="ja-JP" sz="2800" dirty="0"/>
                  <a:t>power law</a:t>
                </a:r>
                <a:r>
                  <a:rPr lang="ja-JP" altLang="en-US" sz="2800" dirty="0"/>
                  <a:t>成分</a:t>
                </a:r>
                <a:endParaRPr lang="en-US" altLang="ja-JP" sz="2800" dirty="0"/>
              </a:p>
              <a:p>
                <a:pPr lvl="1">
                  <a:buFontTx/>
                  <a:buChar char="-"/>
                </a:pPr>
                <a:r>
                  <a:rPr lang="ja-JP" altLang="en-US" sz="2400" dirty="0"/>
                  <a:t>時間スケールと</a:t>
                </a:r>
                <a:r>
                  <a:rPr lang="en-US" altLang="ja-JP" sz="2400" dirty="0"/>
                  <a:t>spectral index</a:t>
                </a:r>
                <a:r>
                  <a:rPr lang="ja-JP" altLang="en-US" sz="2400" dirty="0"/>
                  <a:t>の値が、　　　　　　</a:t>
                </a:r>
                <a:r>
                  <a:rPr lang="en-US" altLang="ja-JP" sz="2400" dirty="0"/>
                  <a:t>2018</a:t>
                </a:r>
                <a:r>
                  <a:rPr lang="ja-JP" altLang="en-US" sz="2400" dirty="0"/>
                  <a:t>年の</a:t>
                </a:r>
                <a:r>
                  <a:rPr lang="en-US" altLang="ja-JP" sz="2400" dirty="0"/>
                  <a:t>out burst</a:t>
                </a:r>
                <a:r>
                  <a:rPr lang="ja-JP" altLang="en-US" sz="2400" dirty="0"/>
                  <a:t>時の</a:t>
                </a:r>
                <a:r>
                  <a:rPr lang="en-US" altLang="ja-JP" sz="2400" dirty="0"/>
                  <a:t>hard</a:t>
                </a:r>
                <a:r>
                  <a:rPr lang="ja-JP" altLang="en-US" sz="2400" dirty="0"/>
                  <a:t>状態と</a:t>
                </a:r>
                <a:r>
                  <a:rPr lang="en-US" altLang="ja-JP" sz="2400" dirty="0"/>
                  <a:t>consistent</a:t>
                </a:r>
              </a:p>
              <a:p>
                <a:pPr lvl="1">
                  <a:buFontTx/>
                  <a:buChar char="-"/>
                </a:pPr>
                <a:r>
                  <a:rPr lang="ja-JP" altLang="en-US" sz="2400" dirty="0">
                    <a:solidFill>
                      <a:srgbClr val="FF0000"/>
                    </a:solidFill>
                  </a:rPr>
                  <a:t>ジェットのシンクロトロン放射</a:t>
                </a:r>
                <a:endParaRPr lang="en-US" altLang="ja-JP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EE61F77-ABCF-AB4E-BA00-30E132FE8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78" t="-971" b="-80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44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5813946" y="2063702"/>
            <a:ext cx="2244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6941127" y="2958048"/>
            <a:ext cx="1117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8071974" y="2063702"/>
            <a:ext cx="0" cy="9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281172" y="1482311"/>
            <a:ext cx="155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>
                <a:solidFill>
                  <a:srgbClr val="FF0000"/>
                </a:solidFill>
              </a:rPr>
              <a:t>consistent</a:t>
            </a:r>
            <a:endParaRPr kumimoji="1" lang="ja-JP" alt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08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E796D4-B64D-5749-832A-2818ECE3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まとめ、今後の展望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971F3D2-43C3-924C-A96F-EF49510334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kumimoji="1" lang="en-US" altLang="ja-JP" sz="2800" dirty="0"/>
                  <a:t>2019</a:t>
                </a:r>
                <a:r>
                  <a:rPr kumimoji="1" lang="ja-JP" altLang="en-US" sz="2800" dirty="0"/>
                  <a:t>年に</a:t>
                </a:r>
                <a:r>
                  <a:rPr kumimoji="1" lang="en-US" altLang="ja-JP" sz="2800" dirty="0"/>
                  <a:t>MAXI</a:t>
                </a:r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J1820+070</a:t>
                </a:r>
                <a:r>
                  <a:rPr kumimoji="1" lang="ja-JP" altLang="en-US" sz="2800" dirty="0" err="1"/>
                  <a:t>が再増</a:t>
                </a:r>
                <a:r>
                  <a:rPr lang="ja-JP" altLang="en-US" sz="2800" dirty="0"/>
                  <a:t>光</a:t>
                </a:r>
                <a:endParaRPr lang="en-US" altLang="ja-JP" sz="2800" dirty="0"/>
              </a:p>
              <a:p>
                <a:pPr lvl="1"/>
                <a:r>
                  <a:rPr lang="ja-JP" altLang="en-US" sz="2400" dirty="0"/>
                  <a:t>特に</a:t>
                </a:r>
                <a:r>
                  <a:rPr kumimoji="1" lang="ja-JP" altLang="en-US" sz="2400" dirty="0"/>
                  <a:t>可視光で明るい</a:t>
                </a:r>
                <a:endParaRPr kumimoji="1" lang="en-US" altLang="ja-JP" sz="2400" dirty="0"/>
              </a:p>
              <a:p>
                <a:r>
                  <a:rPr lang="ja-JP" altLang="en-US" sz="2800" dirty="0"/>
                  <a:t>一晩の間に短時間変動が存在</a:t>
                </a:r>
                <a:endParaRPr lang="en-US" altLang="ja-JP" sz="2800" dirty="0"/>
              </a:p>
              <a:p>
                <a:pPr lvl="1"/>
                <a:r>
                  <a:rPr kumimoji="1" lang="ja-JP" altLang="en-US" sz="2400" dirty="0"/>
                  <a:t>数十秒スケールの変動</a:t>
                </a:r>
                <a:endParaRPr kumimoji="1" lang="en-US" altLang="ja-JP" sz="2400" dirty="0"/>
              </a:p>
              <a:p>
                <a:pPr lvl="1"/>
                <a:r>
                  <a:rPr lang="ja-JP" altLang="en-US" sz="2400" dirty="0"/>
                  <a:t>可視光に加えて</a:t>
                </a:r>
                <a:r>
                  <a:rPr lang="en-US" altLang="ja-JP" sz="2400" dirty="0"/>
                  <a:t>X</a:t>
                </a:r>
                <a:r>
                  <a:rPr lang="ja-JP" altLang="en-US" sz="2400" dirty="0"/>
                  <a:t>線でも変動に相関あり</a:t>
                </a:r>
                <a:endParaRPr lang="en-US" altLang="ja-JP" sz="2400" dirty="0"/>
              </a:p>
              <a:p>
                <a:pPr lvl="1"/>
                <a:r>
                  <a:rPr kumimoji="1" lang="en-US" altLang="ja-JP" sz="2400" dirty="0"/>
                  <a:t>power law</a:t>
                </a:r>
                <a:r>
                  <a:rPr kumimoji="1" lang="ja-JP" altLang="en-US" sz="2400" dirty="0"/>
                  <a:t>に従う成分 </a:t>
                </a:r>
                <a:r>
                  <a:rPr lang="en-US" altLang="ja-JP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ja-JP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sub>
                    </m:sSub>
                    <m:r>
                      <a:rPr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−0.7</m:t>
                        </m:r>
                      </m:sup>
                    </m:sSup>
                  </m:oMath>
                </a14:m>
                <a:r>
                  <a:rPr lang="en-US" altLang="ja-JP" sz="2400" dirty="0"/>
                  <a:t>)</a:t>
                </a:r>
              </a:p>
              <a:p>
                <a:pPr lvl="1"/>
                <a:r>
                  <a:rPr kumimoji="1" lang="ja-JP" altLang="en-US" sz="2400" dirty="0">
                    <a:solidFill>
                      <a:srgbClr val="FF0000"/>
                    </a:solidFill>
                  </a:rPr>
                  <a:t>ジェットのシンクロトロン放射</a:t>
                </a:r>
                <a:endParaRPr kumimoji="1" lang="en-US" altLang="ja-JP" sz="2400" dirty="0">
                  <a:solidFill>
                    <a:srgbClr val="FF0000"/>
                  </a:solidFill>
                </a:endParaRPr>
              </a:p>
              <a:p>
                <a:endParaRPr lang="en-US" altLang="ja-JP" sz="2800" dirty="0">
                  <a:solidFill>
                    <a:srgbClr val="FF0000"/>
                  </a:solidFill>
                </a:endParaRPr>
              </a:p>
              <a:p>
                <a:r>
                  <a:rPr kumimoji="1" lang="ja-JP" altLang="en-US" sz="2800" dirty="0"/>
                  <a:t>時間分解能の良い同時観測をすでに行っている</a:t>
                </a:r>
                <a:endParaRPr kumimoji="1" lang="en-US" altLang="ja-JP" sz="2800" dirty="0"/>
              </a:p>
              <a:p>
                <a:pPr lvl="1"/>
                <a:r>
                  <a:rPr lang="en-US" altLang="ja-JP" sz="2400" dirty="0"/>
                  <a:t>cross correlation</a:t>
                </a:r>
                <a:r>
                  <a:rPr lang="ja-JP" altLang="en-US" sz="2400" dirty="0"/>
                  <a:t>や別日の</a:t>
                </a:r>
                <a:r>
                  <a:rPr lang="en-US" altLang="ja-JP" sz="2400" dirty="0"/>
                  <a:t>SED</a:t>
                </a:r>
                <a:r>
                  <a:rPr lang="ja-JP" altLang="en-US" sz="2400" dirty="0"/>
                  <a:t>など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971F3D2-43C3-924C-A96F-EF49510334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78" t="-16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F283-8802-A14A-B20F-8A1CE0C0EC06}" type="slidenum">
              <a:rPr kumimoji="1" lang="ja-JP" altLang="en-US" smtClean="0"/>
              <a:pPr/>
              <a:t>45</a:t>
            </a:fld>
            <a:r>
              <a:rPr kumimoji="1" lang="en-US" altLang="ja-JP"/>
              <a:t>/14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6452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48B42AA-2019-6F43-84D6-853BD03C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/>
              <a:t>MAXI</a:t>
            </a:r>
            <a:r>
              <a:rPr kumimoji="1" lang="ja-JP" altLang="en-US" sz="2800"/>
              <a:t> </a:t>
            </a:r>
            <a:r>
              <a:rPr kumimoji="1" lang="en-US" altLang="ja-JP" sz="2800"/>
              <a:t>J1820+070</a:t>
            </a:r>
            <a:r>
              <a:rPr kumimoji="1" lang="ja-JP" altLang="en-US" sz="2800"/>
              <a:t>のライトカーブ（全景）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2D987F0-CB9D-CA4C-B719-31BE38C79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あ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15CBEEA-35A2-B447-9EF8-FD8D2A0F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5506C57-801D-5641-8B44-1BD78C6A6C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2" t="7238" r="7941" b="1423"/>
          <a:stretch/>
        </p:blipFill>
        <p:spPr>
          <a:xfrm>
            <a:off x="0" y="808443"/>
            <a:ext cx="9144000" cy="604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85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B4CE6-6C70-DD4F-BA3B-074B4C94C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将来計画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C1A6C4-174C-2F43-916A-21EB5EF2A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もっと早く観測するために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1485AD6-11E8-4547-A030-70729DDC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84487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67B0D3A-4DB4-9B4F-BE83-502519B5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GPGPU</a:t>
            </a:r>
            <a:r>
              <a:rPr kumimoji="1" lang="ja-JP" altLang="en-US"/>
              <a:t>を用いた処理の高速化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367BDB7-6D49-494D-9DC5-C65A71C67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/>
              <a:t>IRAF/Pyraf</a:t>
            </a:r>
            <a:r>
              <a:rPr lang="ja-JP" altLang="en-US" sz="2400"/>
              <a:t>はもはやメンテされてない。</a:t>
            </a:r>
            <a:endParaRPr lang="en-US" altLang="ja-JP" sz="2000"/>
          </a:p>
          <a:p>
            <a:pPr lvl="1"/>
            <a:endParaRPr lang="en-US" altLang="ja-JP" sz="2000"/>
          </a:p>
          <a:p>
            <a:pPr lvl="1"/>
            <a:endParaRPr lang="en-US" altLang="ja-JP" sz="2000"/>
          </a:p>
          <a:p>
            <a:pPr lvl="1"/>
            <a:endParaRPr lang="en-US" altLang="ja-JP" sz="2000"/>
          </a:p>
          <a:p>
            <a:pPr lvl="1"/>
            <a:endParaRPr lang="en-US" altLang="ja-JP" sz="2000"/>
          </a:p>
          <a:p>
            <a:pPr lvl="1"/>
            <a:endParaRPr lang="en-US" altLang="ja-JP" sz="2000"/>
          </a:p>
          <a:p>
            <a:pPr lvl="1"/>
            <a:r>
              <a:rPr lang="ja-JP" altLang="en-US" sz="2000"/>
              <a:t>最新のハードウェアの恩恵皆無</a:t>
            </a:r>
            <a:endParaRPr lang="en-US" altLang="ja-JP" sz="2000"/>
          </a:p>
          <a:p>
            <a:pPr marL="400050" lvl="1" indent="0">
              <a:buNone/>
            </a:pPr>
            <a:r>
              <a:rPr lang="ja-JP" altLang="en-US" sz="1400"/>
              <a:t>（</a:t>
            </a:r>
            <a:r>
              <a:rPr lang="en-US" altLang="ja-JP" sz="1400"/>
              <a:t>=</a:t>
            </a:r>
            <a:r>
              <a:rPr lang="ja-JP" altLang="en-US" sz="1400"/>
              <a:t> </a:t>
            </a:r>
            <a:r>
              <a:rPr lang="en-US" altLang="ja-JP" sz="1400"/>
              <a:t>Ras Pi</a:t>
            </a:r>
            <a:r>
              <a:rPr lang="ja-JP" altLang="en-US" sz="1400"/>
              <a:t>で解析してもスパコンでもほぼ同じ）</a:t>
            </a:r>
            <a:endParaRPr lang="en-US" altLang="ja-JP" sz="1400"/>
          </a:p>
          <a:p>
            <a:pPr lvl="1"/>
            <a:r>
              <a:rPr lang="en-US" altLang="ja-JP" sz="2000"/>
              <a:t>GPU</a:t>
            </a:r>
            <a:r>
              <a:rPr lang="ja-JP" altLang="en-US" sz="2000"/>
              <a:t>以前に</a:t>
            </a:r>
            <a:r>
              <a:rPr lang="en-US" altLang="ja-JP" sz="2000"/>
              <a:t>Data I/O</a:t>
            </a:r>
            <a:r>
              <a:rPr lang="ja-JP" altLang="en-US" sz="2000"/>
              <a:t>が律速</a:t>
            </a:r>
            <a:endParaRPr lang="en-US" altLang="ja-JP" sz="2000"/>
          </a:p>
          <a:p>
            <a:pPr lvl="1"/>
            <a:endParaRPr lang="en-US" altLang="ja-JP" sz="2000"/>
          </a:p>
          <a:p>
            <a:r>
              <a:rPr lang="ja-JP" altLang="en-US" sz="2400"/>
              <a:t>他の手段？</a:t>
            </a:r>
            <a:endParaRPr lang="en-US" altLang="ja-JP" sz="2400"/>
          </a:p>
          <a:p>
            <a:pPr lvl="1"/>
            <a:r>
              <a:rPr lang="en-US" altLang="ja-JP" sz="2000"/>
              <a:t>Astropy</a:t>
            </a:r>
            <a:r>
              <a:rPr lang="ja-JP" altLang="en-US" sz="2000"/>
              <a:t>も成長過程</a:t>
            </a:r>
            <a:endParaRPr lang="en-US" altLang="ja-JP" sz="2000"/>
          </a:p>
          <a:p>
            <a:pPr lvl="1"/>
            <a:r>
              <a:rPr lang="ja-JP" altLang="en-US" sz="2000"/>
              <a:t>みんなバラバラに開発</a:t>
            </a:r>
            <a:endParaRPr lang="en-US" altLang="ja-JP" sz="2000"/>
          </a:p>
          <a:p>
            <a:r>
              <a:rPr lang="ja-JP" altLang="en-US" sz="2400"/>
              <a:t>仕方なくゼロから開発</a:t>
            </a:r>
            <a:endParaRPr lang="en-US" altLang="ja-JP" sz="2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D599221-BF92-1F46-8ACF-82D73D47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D2C9A0-5275-D54A-AB7A-13CA8F1E4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776" y="3617976"/>
            <a:ext cx="4212286" cy="233326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363C92C-40DE-2A49-8860-CB67CE8BF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70" y="1422748"/>
            <a:ext cx="6995459" cy="172727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DCA4DFA-A14A-AA47-B4A6-F5FD9743E745}"/>
              </a:ext>
            </a:extLst>
          </p:cNvPr>
          <p:cNvSpPr txBox="1"/>
          <p:nvPr/>
        </p:nvSpPr>
        <p:spPr>
          <a:xfrm>
            <a:off x="4456883" y="5951244"/>
            <a:ext cx="4687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>
                <a:latin typeface="+mn-ea"/>
                <a:ea typeface="+mn-ea"/>
              </a:rPr>
              <a:t>2016</a:t>
            </a:r>
            <a:r>
              <a:rPr lang="ja-JP" altLang="en-US" sz="1600">
                <a:latin typeface="+mn-ea"/>
                <a:ea typeface="+mn-ea"/>
              </a:rPr>
              <a:t>年度 萌芽研究</a:t>
            </a:r>
            <a:r>
              <a:rPr lang="en-US" altLang="ja-JP" sz="1600">
                <a:latin typeface="+mn-ea"/>
                <a:ea typeface="+mn-ea"/>
              </a:rPr>
              <a:t>(</a:t>
            </a:r>
            <a:r>
              <a:rPr lang="ja-JP" altLang="en-US" sz="1600">
                <a:latin typeface="+mn-ea"/>
                <a:ea typeface="+mn-ea"/>
              </a:rPr>
              <a:t>谷津</a:t>
            </a:r>
            <a:r>
              <a:rPr lang="en-US" altLang="ja-JP" sz="1600">
                <a:latin typeface="+mn-ea"/>
                <a:ea typeface="+mn-ea"/>
              </a:rPr>
              <a:t>)</a:t>
            </a:r>
            <a:r>
              <a:rPr lang="ja-JP" altLang="en-US" sz="1600">
                <a:latin typeface="+mn-ea"/>
                <a:ea typeface="+mn-ea"/>
              </a:rPr>
              <a:t> ⇒ </a:t>
            </a:r>
            <a:r>
              <a:rPr lang="en-US" altLang="ja-JP" sz="1600">
                <a:latin typeface="+mn-ea"/>
                <a:ea typeface="+mn-ea"/>
              </a:rPr>
              <a:t>Niwano+ in prep.</a:t>
            </a:r>
          </a:p>
        </p:txBody>
      </p:sp>
    </p:spTree>
    <p:extLst>
      <p:ext uri="{BB962C8B-B14F-4D97-AF65-F5344CB8AC3E}">
        <p14:creationId xmlns:p14="http://schemas.microsoft.com/office/powerpoint/2010/main" val="603498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8D94B0-84FE-DC47-B26B-258076FB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GPU</a:t>
            </a:r>
            <a:r>
              <a:rPr lang="ja-JP" altLang="en-US"/>
              <a:t>の実力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465A93-B580-FF48-90F8-28978E77B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/>
              <a:t>現状のパイプラインに対して</a:t>
            </a:r>
            <a:r>
              <a:rPr lang="en-US" altLang="ja-JP" sz="2800"/>
              <a:t>30</a:t>
            </a:r>
            <a:r>
              <a:rPr lang="ja-JP" altLang="en-US" sz="2800"/>
              <a:t>倍の高速化</a:t>
            </a:r>
            <a:endParaRPr lang="en-US" altLang="ja-JP" sz="28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F11CDD2-5C84-F040-BFD5-98CC403C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171D75-0AC2-6E4E-9A69-29E4BB911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41" y="1454808"/>
            <a:ext cx="6288066" cy="44819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3C688B-42A6-B54A-B843-188DD2DCEA89}"/>
              </a:ext>
            </a:extLst>
          </p:cNvPr>
          <p:cNvSpPr txBox="1"/>
          <p:nvPr/>
        </p:nvSpPr>
        <p:spPr>
          <a:xfrm rot="19439556">
            <a:off x="2382716" y="3533282"/>
            <a:ext cx="263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latin typeface="+mn-ea"/>
                <a:ea typeface="+mn-ea"/>
              </a:rPr>
              <a:t>現状</a:t>
            </a:r>
            <a:r>
              <a:rPr lang="en-US" altLang="ja-JP">
                <a:latin typeface="+mn-ea"/>
                <a:ea typeface="+mn-ea"/>
              </a:rPr>
              <a:t>(with IRAF/Pyraf)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003F15-BCC1-454C-AA98-C5E856F8BC9C}"/>
              </a:ext>
            </a:extLst>
          </p:cNvPr>
          <p:cNvSpPr txBox="1"/>
          <p:nvPr/>
        </p:nvSpPr>
        <p:spPr>
          <a:xfrm rot="20568278">
            <a:off x="3239760" y="4297735"/>
            <a:ext cx="145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latin typeface="+mn-ea"/>
                <a:ea typeface="+mn-ea"/>
              </a:rPr>
              <a:t>Numpy</a:t>
            </a:r>
            <a:r>
              <a:rPr lang="ja-JP" altLang="en-US">
                <a:latin typeface="+mn-ea"/>
                <a:ea typeface="+mn-ea"/>
              </a:rPr>
              <a:t>利用</a:t>
            </a:r>
            <a:endParaRPr lang="en-US" altLang="ja-JP">
              <a:latin typeface="+mn-ea"/>
              <a:ea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9E24B5-DA86-B244-BE89-2BDB4AC46DDE}"/>
              </a:ext>
            </a:extLst>
          </p:cNvPr>
          <p:cNvSpPr txBox="1"/>
          <p:nvPr/>
        </p:nvSpPr>
        <p:spPr>
          <a:xfrm>
            <a:off x="3362515" y="4873470"/>
            <a:ext cx="121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latin typeface="+mn-ea"/>
                <a:ea typeface="+mn-ea"/>
              </a:rPr>
              <a:t>Cupy</a:t>
            </a:r>
            <a:r>
              <a:rPr lang="ja-JP" altLang="en-US">
                <a:latin typeface="+mn-ea"/>
                <a:ea typeface="+mn-ea"/>
              </a:rPr>
              <a:t>利用</a:t>
            </a:r>
            <a:endParaRPr lang="en-US" altLang="ja-JP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932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>
            <a:extLst>
              <a:ext uri="{FF2B5EF4-FFF2-40B4-BE49-F238E27FC236}">
                <a16:creationId xmlns:a16="http://schemas.microsoft.com/office/drawing/2014/main" id="{CE05CACE-5E0C-5A4B-B117-7A11C58DE110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0"/>
            <a:ext cx="6248400" cy="6705600"/>
            <a:chOff x="1824" y="0"/>
            <a:chExt cx="3936" cy="4224"/>
          </a:xfrm>
        </p:grpSpPr>
        <p:sp>
          <p:nvSpPr>
            <p:cNvPr id="140291" name="Rectangle 3">
              <a:extLst>
                <a:ext uri="{FF2B5EF4-FFF2-40B4-BE49-F238E27FC236}">
                  <a16:creationId xmlns:a16="http://schemas.microsoft.com/office/drawing/2014/main" id="{9769624E-6196-F34B-AD7B-EE1DCB32C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0"/>
              <a:ext cx="3936" cy="42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140292" name="Picture 4">
              <a:extLst>
                <a:ext uri="{FF2B5EF4-FFF2-40B4-BE49-F238E27FC236}">
                  <a16:creationId xmlns:a16="http://schemas.microsoft.com/office/drawing/2014/main" id="{B92811BC-9DD5-CF40-8487-3F18EB1D8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96"/>
              <a:ext cx="3852" cy="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0293" name="Picture 5">
              <a:extLst>
                <a:ext uri="{FF2B5EF4-FFF2-40B4-BE49-F238E27FC236}">
                  <a16:creationId xmlns:a16="http://schemas.microsoft.com/office/drawing/2014/main" id="{B7D7D9AC-595D-5C4D-9544-CC4CCDFEB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585"/>
              <a:ext cx="3918" cy="1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0294" name="Rectangle 6">
            <a:extLst>
              <a:ext uri="{FF2B5EF4-FFF2-40B4-BE49-F238E27FC236}">
                <a16:creationId xmlns:a16="http://schemas.microsoft.com/office/drawing/2014/main" id="{8887BA29-5FD5-F848-B922-603AEBE01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81000"/>
            <a:ext cx="34290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800" b="0" i="0">
                <a:solidFill>
                  <a:schemeClr val="hlin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赤方偏移</a:t>
            </a:r>
            <a:r>
              <a:rPr lang="en-US" altLang="ja-JP" sz="1800" b="0" i="0">
                <a:solidFill>
                  <a:schemeClr val="hlin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=</a:t>
            </a:r>
            <a:r>
              <a:rPr lang="ja-JP" altLang="en-US" sz="1800" b="0" i="0">
                <a:solidFill>
                  <a:schemeClr val="hlin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３の遠方銀河</a:t>
            </a:r>
          </a:p>
        </p:txBody>
      </p:sp>
      <p:sp>
        <p:nvSpPr>
          <p:cNvPr id="140295" name="Line 7">
            <a:extLst>
              <a:ext uri="{FF2B5EF4-FFF2-40B4-BE49-F238E27FC236}">
                <a16:creationId xmlns:a16="http://schemas.microsoft.com/office/drawing/2014/main" id="{DC5DC8CC-ADD7-E34D-B030-83161BBB50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333375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40296" name="Group 8">
            <a:extLst>
              <a:ext uri="{FF2B5EF4-FFF2-40B4-BE49-F238E27FC236}">
                <a16:creationId xmlns:a16="http://schemas.microsoft.com/office/drawing/2014/main" id="{1C9543FF-09E8-6848-8C74-FC35AB7E2998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77813"/>
            <a:ext cx="6019800" cy="5719762"/>
            <a:chOff x="1872" y="175"/>
            <a:chExt cx="3792" cy="3603"/>
          </a:xfrm>
        </p:grpSpPr>
        <p:grpSp>
          <p:nvGrpSpPr>
            <p:cNvPr id="140297" name="Group 9">
              <a:extLst>
                <a:ext uri="{FF2B5EF4-FFF2-40B4-BE49-F238E27FC236}">
                  <a16:creationId xmlns:a16="http://schemas.microsoft.com/office/drawing/2014/main" id="{F27E105C-0527-D84F-B636-B558955BD3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175"/>
              <a:ext cx="3744" cy="3603"/>
              <a:chOff x="1920" y="175"/>
              <a:chExt cx="3744" cy="3603"/>
            </a:xfrm>
          </p:grpSpPr>
          <p:graphicFrame>
            <p:nvGraphicFramePr>
              <p:cNvPr id="140298" name="Object 10">
                <a:extLst>
                  <a:ext uri="{FF2B5EF4-FFF2-40B4-BE49-F238E27FC236}">
                    <a16:creationId xmlns:a16="http://schemas.microsoft.com/office/drawing/2014/main" id="{E84CE047-67CB-0740-927F-557FCB06D3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64" y="3216"/>
              <a:ext cx="326" cy="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3" name="ビットマップ イメージ" r:id="rId5" imgW="431800" imgH="742950" progId="Paint.Picture">
                      <p:embed/>
                    </p:oleObj>
                  </mc:Choice>
                  <mc:Fallback>
                    <p:oleObj name="ビットマップ イメージ" r:id="rId5" imgW="431800" imgH="742950" progId="Paint.Picture">
                      <p:embed/>
                      <p:pic>
                        <p:nvPicPr>
                          <p:cNvPr id="140298" name="Object 10">
                            <a:extLst>
                              <a:ext uri="{FF2B5EF4-FFF2-40B4-BE49-F238E27FC236}">
                                <a16:creationId xmlns:a16="http://schemas.microsoft.com/office/drawing/2014/main" id="{E84CE047-67CB-0740-927F-557FCB06D33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3216"/>
                            <a:ext cx="326" cy="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40299" name="Picture 11">
                <a:extLst>
                  <a:ext uri="{FF2B5EF4-FFF2-40B4-BE49-F238E27FC236}">
                    <a16:creationId xmlns:a16="http://schemas.microsoft.com/office/drawing/2014/main" id="{18227CD9-C4E6-A146-8E7E-AAE6F64E5B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92"/>
                <a:ext cx="2442" cy="1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0300" name="Rectangle 12">
                <a:extLst>
                  <a:ext uri="{FF2B5EF4-FFF2-40B4-BE49-F238E27FC236}">
                    <a16:creationId xmlns:a16="http://schemas.microsoft.com/office/drawing/2014/main" id="{A30B28CE-B67D-694D-A57F-C736AF8C3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240"/>
                <a:ext cx="1584" cy="2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ja-JP" altLang="en-US" sz="1800" b="0" i="0">
                    <a:solidFill>
                      <a:schemeClr val="hlin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赤方偏移</a:t>
                </a:r>
                <a:r>
                  <a:rPr lang="en-US" altLang="ja-JP" sz="1800" b="0" i="0">
                    <a:solidFill>
                      <a:schemeClr val="hlin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=</a:t>
                </a:r>
                <a:r>
                  <a:rPr lang="ja-JP" altLang="en-US" sz="1800" b="0" i="0">
                    <a:solidFill>
                      <a:schemeClr val="hlin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５</a:t>
                </a:r>
              </a:p>
            </p:txBody>
          </p:sp>
          <p:pic>
            <p:nvPicPr>
              <p:cNvPr id="140301" name="Picture 13">
                <a:extLst>
                  <a:ext uri="{FF2B5EF4-FFF2-40B4-BE49-F238E27FC236}">
                    <a16:creationId xmlns:a16="http://schemas.microsoft.com/office/drawing/2014/main" id="{E4DE299E-365F-7B4C-B2F9-0F7D502A91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175"/>
                <a:ext cx="1296" cy="18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0302" name="Line 14">
              <a:extLst>
                <a:ext uri="{FF2B5EF4-FFF2-40B4-BE49-F238E27FC236}">
                  <a16:creationId xmlns:a16="http://schemas.microsoft.com/office/drawing/2014/main" id="{2914F051-053B-8B4A-85B6-7F90E7A0CD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10"/>
              <a:ext cx="149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0303" name="Group 15">
            <a:extLst>
              <a:ext uri="{FF2B5EF4-FFF2-40B4-BE49-F238E27FC236}">
                <a16:creationId xmlns:a16="http://schemas.microsoft.com/office/drawing/2014/main" id="{1CF4E643-D09C-9B41-8ECC-70521BB90A81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79400"/>
            <a:ext cx="6062663" cy="5710238"/>
            <a:chOff x="1872" y="176"/>
            <a:chExt cx="3819" cy="3597"/>
          </a:xfrm>
        </p:grpSpPr>
        <p:grpSp>
          <p:nvGrpSpPr>
            <p:cNvPr id="140304" name="Group 16">
              <a:extLst>
                <a:ext uri="{FF2B5EF4-FFF2-40B4-BE49-F238E27FC236}">
                  <a16:creationId xmlns:a16="http://schemas.microsoft.com/office/drawing/2014/main" id="{5170F23B-9AE7-1A4F-A62A-A7C724F471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4" y="176"/>
              <a:ext cx="3797" cy="3597"/>
              <a:chOff x="1894" y="176"/>
              <a:chExt cx="3797" cy="3597"/>
            </a:xfrm>
          </p:grpSpPr>
          <p:graphicFrame>
            <p:nvGraphicFramePr>
              <p:cNvPr id="140305" name="Object 17">
                <a:extLst>
                  <a:ext uri="{FF2B5EF4-FFF2-40B4-BE49-F238E27FC236}">
                    <a16:creationId xmlns:a16="http://schemas.microsoft.com/office/drawing/2014/main" id="{B7E62291-2998-DF42-83EA-EF0D4FD80C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24" y="3216"/>
              <a:ext cx="384" cy="5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" name="ビットマップ イメージ" r:id="rId9" imgW="508000" imgH="736600" progId="Paint.Picture">
                      <p:embed/>
                    </p:oleObj>
                  </mc:Choice>
                  <mc:Fallback>
                    <p:oleObj name="ビットマップ イメージ" r:id="rId9" imgW="508000" imgH="736600" progId="Paint.Picture">
                      <p:embed/>
                      <p:pic>
                        <p:nvPicPr>
                          <p:cNvPr id="140305" name="Object 17">
                            <a:extLst>
                              <a:ext uri="{FF2B5EF4-FFF2-40B4-BE49-F238E27FC236}">
                                <a16:creationId xmlns:a16="http://schemas.microsoft.com/office/drawing/2014/main" id="{B7E62291-2998-DF42-83EA-EF0D4FD80CC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4" y="3216"/>
                            <a:ext cx="384" cy="5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40306" name="Picture 18">
                <a:extLst>
                  <a:ext uri="{FF2B5EF4-FFF2-40B4-BE49-F238E27FC236}">
                    <a16:creationId xmlns:a16="http://schemas.microsoft.com/office/drawing/2014/main" id="{49B3D40B-6ACF-F048-8851-190C2C03EF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192"/>
                <a:ext cx="1611" cy="1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0307" name="Rectangle 19">
                <a:extLst>
                  <a:ext uri="{FF2B5EF4-FFF2-40B4-BE49-F238E27FC236}">
                    <a16:creationId xmlns:a16="http://schemas.microsoft.com/office/drawing/2014/main" id="{4E65C1A6-C48E-A345-B76D-30CB4A058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240"/>
                <a:ext cx="1200" cy="2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ja-JP" altLang="en-US" sz="1800" b="0" i="0">
                    <a:solidFill>
                      <a:schemeClr val="hlin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赤方偏移</a:t>
                </a:r>
                <a:r>
                  <a:rPr lang="en-US" altLang="ja-JP" sz="1800" b="0" i="0">
                    <a:solidFill>
                      <a:schemeClr val="hlin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=</a:t>
                </a:r>
                <a:r>
                  <a:rPr lang="ja-JP" altLang="en-US" sz="1800" b="0" i="0">
                    <a:solidFill>
                      <a:schemeClr val="hlin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７</a:t>
                </a:r>
              </a:p>
            </p:txBody>
          </p:sp>
          <p:pic>
            <p:nvPicPr>
              <p:cNvPr id="140308" name="Picture 20">
                <a:extLst>
                  <a:ext uri="{FF2B5EF4-FFF2-40B4-BE49-F238E27FC236}">
                    <a16:creationId xmlns:a16="http://schemas.microsoft.com/office/drawing/2014/main" id="{0C1D5C39-B7A1-FD4C-B558-3C431B3245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4" y="176"/>
                <a:ext cx="2198" cy="18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0309" name="Line 21">
              <a:extLst>
                <a:ext uri="{FF2B5EF4-FFF2-40B4-BE49-F238E27FC236}">
                  <a16:creationId xmlns:a16="http://schemas.microsoft.com/office/drawing/2014/main" id="{60AC6D63-00A2-1042-BC3E-09BFDB2D0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10"/>
              <a:ext cx="235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0310" name="Group 22">
            <a:extLst>
              <a:ext uri="{FF2B5EF4-FFF2-40B4-BE49-F238E27FC236}">
                <a16:creationId xmlns:a16="http://schemas.microsoft.com/office/drawing/2014/main" id="{4F136FFA-0F55-5647-8191-5FDC3D68542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47650"/>
            <a:ext cx="6019800" cy="5764213"/>
            <a:chOff x="1872" y="156"/>
            <a:chExt cx="3792" cy="3631"/>
          </a:xfrm>
        </p:grpSpPr>
        <p:grpSp>
          <p:nvGrpSpPr>
            <p:cNvPr id="140311" name="Group 23">
              <a:extLst>
                <a:ext uri="{FF2B5EF4-FFF2-40B4-BE49-F238E27FC236}">
                  <a16:creationId xmlns:a16="http://schemas.microsoft.com/office/drawing/2014/main" id="{9AF4A1C0-84A1-EF4B-9D73-87EE7ECB3C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5" y="156"/>
              <a:ext cx="3749" cy="3631"/>
              <a:chOff x="1915" y="156"/>
              <a:chExt cx="3749" cy="3631"/>
            </a:xfrm>
          </p:grpSpPr>
          <p:graphicFrame>
            <p:nvGraphicFramePr>
              <p:cNvPr id="140312" name="Object 24">
                <a:extLst>
                  <a:ext uri="{FF2B5EF4-FFF2-40B4-BE49-F238E27FC236}">
                    <a16:creationId xmlns:a16="http://schemas.microsoft.com/office/drawing/2014/main" id="{B1D78B9D-EB60-3846-BB28-9C555313C7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36" y="3216"/>
              <a:ext cx="374" cy="5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" name="ビットマップ イメージ" r:id="rId12" imgW="495300" imgH="755650" progId="Paint.Picture">
                      <p:embed/>
                    </p:oleObj>
                  </mc:Choice>
                  <mc:Fallback>
                    <p:oleObj name="ビットマップ イメージ" r:id="rId12" imgW="495300" imgH="755650" progId="Paint.Picture">
                      <p:embed/>
                      <p:pic>
                        <p:nvPicPr>
                          <p:cNvPr id="140312" name="Object 24">
                            <a:extLst>
                              <a:ext uri="{FF2B5EF4-FFF2-40B4-BE49-F238E27FC236}">
                                <a16:creationId xmlns:a16="http://schemas.microsoft.com/office/drawing/2014/main" id="{B1D78B9D-EB60-3846-BB28-9C555313C79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36" y="3216"/>
                            <a:ext cx="374" cy="571"/>
                          </a:xfrm>
                          <a:prstGeom prst="rect">
                            <a:avLst/>
                          </a:prstGeom>
                          <a:solidFill>
                            <a:schemeClr val="tx2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40313" name="Picture 25">
                <a:extLst>
                  <a:ext uri="{FF2B5EF4-FFF2-40B4-BE49-F238E27FC236}">
                    <a16:creationId xmlns:a16="http://schemas.microsoft.com/office/drawing/2014/main" id="{BB7C0DCE-43B4-F14D-8EAD-B649398D4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156"/>
                <a:ext cx="720" cy="18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0314" name="Picture 26">
                <a:extLst>
                  <a:ext uri="{FF2B5EF4-FFF2-40B4-BE49-F238E27FC236}">
                    <a16:creationId xmlns:a16="http://schemas.microsoft.com/office/drawing/2014/main" id="{66BBCAE5-CD2E-164C-BEC8-110C83AF0E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5" y="173"/>
                <a:ext cx="3029" cy="185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0315" name="Rectangle 27">
                <a:extLst>
                  <a:ext uri="{FF2B5EF4-FFF2-40B4-BE49-F238E27FC236}">
                    <a16:creationId xmlns:a16="http://schemas.microsoft.com/office/drawing/2014/main" id="{D5F3382B-DA2F-B24B-AF8A-CB36278EC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40"/>
                <a:ext cx="908" cy="23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ja-JP" altLang="en-US" sz="1800" b="0" i="0">
                    <a:solidFill>
                      <a:schemeClr val="hlin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赤方偏移</a:t>
                </a:r>
                <a:r>
                  <a:rPr lang="en-US" altLang="ja-JP" sz="1800" b="0" i="0">
                    <a:solidFill>
                      <a:schemeClr val="hlin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=</a:t>
                </a:r>
                <a:r>
                  <a:rPr lang="ja-JP" altLang="en-US" sz="1800" b="0" i="0">
                    <a:solidFill>
                      <a:schemeClr val="hlin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９</a:t>
                </a:r>
              </a:p>
            </p:txBody>
          </p:sp>
        </p:grpSp>
        <p:sp>
          <p:nvSpPr>
            <p:cNvPr id="140316" name="Line 28">
              <a:extLst>
                <a:ext uri="{FF2B5EF4-FFF2-40B4-BE49-F238E27FC236}">
                  <a16:creationId xmlns:a16="http://schemas.microsoft.com/office/drawing/2014/main" id="{CEE03C46-9CBA-934F-8503-DD33B68261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10"/>
              <a:ext cx="321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0319" name="Rectangle 31">
            <a:extLst>
              <a:ext uri="{FF2B5EF4-FFF2-40B4-BE49-F238E27FC236}">
                <a16:creationId xmlns:a16="http://schemas.microsoft.com/office/drawing/2014/main" id="{0667B622-FE9A-574C-BC9A-4BB54ACF4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25" y="3322638"/>
            <a:ext cx="625475" cy="198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ja-JP" sz="1400" b="0" i="0">
                <a:solidFill>
                  <a:schemeClr val="bg2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t>1000</a:t>
            </a:r>
          </a:p>
        </p:txBody>
      </p:sp>
      <p:sp>
        <p:nvSpPr>
          <p:cNvPr id="140320" name="Rectangle 32">
            <a:extLst>
              <a:ext uri="{FF2B5EF4-FFF2-40B4-BE49-F238E27FC236}">
                <a16:creationId xmlns:a16="http://schemas.microsoft.com/office/drawing/2014/main" id="{91417C17-FB00-C64E-9287-586AD9905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551238"/>
            <a:ext cx="2514600" cy="284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ja-JP" altLang="en-US" sz="1800" b="0" i="0">
                <a:solidFill>
                  <a:schemeClr val="bg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観測波長 </a:t>
            </a:r>
            <a:r>
              <a:rPr lang="en-US" altLang="ja-JP" sz="1800" b="0" i="0">
                <a:solidFill>
                  <a:schemeClr val="bg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(nm)</a:t>
            </a:r>
          </a:p>
        </p:txBody>
      </p:sp>
      <p:sp>
        <p:nvSpPr>
          <p:cNvPr id="140321" name="Rectangle 33">
            <a:extLst>
              <a:ext uri="{FF2B5EF4-FFF2-40B4-BE49-F238E27FC236}">
                <a16:creationId xmlns:a16="http://schemas.microsoft.com/office/drawing/2014/main" id="{CCC6B974-95AF-EA4B-B1A1-A6C2889B2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322638"/>
            <a:ext cx="625475" cy="198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ja-JP" sz="1400" b="0" i="0">
                <a:solidFill>
                  <a:schemeClr val="bg2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t>200</a:t>
            </a:r>
          </a:p>
        </p:txBody>
      </p:sp>
      <p:sp>
        <p:nvSpPr>
          <p:cNvPr id="140322" name="Rectangle 34">
            <a:extLst>
              <a:ext uri="{FF2B5EF4-FFF2-40B4-BE49-F238E27FC236}">
                <a16:creationId xmlns:a16="http://schemas.microsoft.com/office/drawing/2014/main" id="{161B63A3-6022-124A-8292-376E557A9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322638"/>
            <a:ext cx="625475" cy="198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ja-JP" sz="1400" b="0" i="0">
                <a:solidFill>
                  <a:schemeClr val="bg2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t>400</a:t>
            </a:r>
          </a:p>
        </p:txBody>
      </p:sp>
      <p:sp>
        <p:nvSpPr>
          <p:cNvPr id="140323" name="Rectangle 35">
            <a:extLst>
              <a:ext uri="{FF2B5EF4-FFF2-40B4-BE49-F238E27FC236}">
                <a16:creationId xmlns:a16="http://schemas.microsoft.com/office/drawing/2014/main" id="{51F3EC75-A2AD-624E-B071-7C5276CE6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25" y="3322638"/>
            <a:ext cx="625475" cy="198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ja-JP" sz="1400" b="0" i="0">
                <a:solidFill>
                  <a:schemeClr val="bg2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t>600</a:t>
            </a:r>
          </a:p>
        </p:txBody>
      </p:sp>
      <p:sp>
        <p:nvSpPr>
          <p:cNvPr id="140324" name="Rectangle 36">
            <a:extLst>
              <a:ext uri="{FF2B5EF4-FFF2-40B4-BE49-F238E27FC236}">
                <a16:creationId xmlns:a16="http://schemas.microsoft.com/office/drawing/2014/main" id="{A200591F-BCC7-424D-A8A7-87B39CFC1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322638"/>
            <a:ext cx="625475" cy="198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ja-JP" sz="1400" b="0" i="0">
                <a:solidFill>
                  <a:schemeClr val="bg2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t>800</a:t>
            </a:r>
          </a:p>
        </p:txBody>
      </p:sp>
      <p:sp>
        <p:nvSpPr>
          <p:cNvPr id="140325" name="Line 37">
            <a:extLst>
              <a:ext uri="{FF2B5EF4-FFF2-40B4-BE49-F238E27FC236}">
                <a16:creationId xmlns:a16="http://schemas.microsoft.com/office/drawing/2014/main" id="{F4A008C9-31EE-B24C-A662-5E23F13C5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789238"/>
            <a:ext cx="7620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26" name="Line 38">
            <a:extLst>
              <a:ext uri="{FF2B5EF4-FFF2-40B4-BE49-F238E27FC236}">
                <a16:creationId xmlns:a16="http://schemas.microsoft.com/office/drawing/2014/main" id="{64DE514C-F476-D540-8988-13505E15F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789238"/>
            <a:ext cx="91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27" name="Line 39">
            <a:extLst>
              <a:ext uri="{FF2B5EF4-FFF2-40B4-BE49-F238E27FC236}">
                <a16:creationId xmlns:a16="http://schemas.microsoft.com/office/drawing/2014/main" id="{F57F3740-161C-5E48-81C8-BD3F397EB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789238"/>
            <a:ext cx="12192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28" name="Line 40">
            <a:extLst>
              <a:ext uri="{FF2B5EF4-FFF2-40B4-BE49-F238E27FC236}">
                <a16:creationId xmlns:a16="http://schemas.microsoft.com/office/drawing/2014/main" id="{56BA26F1-6E47-3042-BD7B-7260A62AD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2789238"/>
            <a:ext cx="1371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29" name="Line 41">
            <a:extLst>
              <a:ext uri="{FF2B5EF4-FFF2-40B4-BE49-F238E27FC236}">
                <a16:creationId xmlns:a16="http://schemas.microsoft.com/office/drawing/2014/main" id="{435278CD-3B5B-FF4B-B9E1-9324DB6A42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941638"/>
            <a:ext cx="381000" cy="11430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30" name="Line 42">
            <a:extLst>
              <a:ext uri="{FF2B5EF4-FFF2-40B4-BE49-F238E27FC236}">
                <a16:creationId xmlns:a16="http://schemas.microsoft.com/office/drawing/2014/main" id="{EE0E513C-8BB4-314D-B1B9-CA3B19628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941638"/>
            <a:ext cx="76200" cy="1066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31" name="Line 43">
            <a:extLst>
              <a:ext uri="{FF2B5EF4-FFF2-40B4-BE49-F238E27FC236}">
                <a16:creationId xmlns:a16="http://schemas.microsoft.com/office/drawing/2014/main" id="{0EF4A592-CEC8-5A4F-954B-E3F2A87CEC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2941638"/>
            <a:ext cx="838200" cy="11430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32" name="Line 44">
            <a:extLst>
              <a:ext uri="{FF2B5EF4-FFF2-40B4-BE49-F238E27FC236}">
                <a16:creationId xmlns:a16="http://schemas.microsoft.com/office/drawing/2014/main" id="{D990C1F6-63D5-2845-9B81-09CF8CA76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2941638"/>
            <a:ext cx="9144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33" name="Text Box 45">
            <a:extLst>
              <a:ext uri="{FF2B5EF4-FFF2-40B4-BE49-F238E27FC236}">
                <a16:creationId xmlns:a16="http://schemas.microsoft.com/office/drawing/2014/main" id="{8268CF6E-B299-834E-A2FA-FF287BE53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561" y="380999"/>
            <a:ext cx="738664" cy="182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l"/>
            <a:r>
              <a:rPr lang="ja-JP" altLang="en-US" sz="1800" i="0">
                <a:solidFill>
                  <a:schemeClr val="tx1"/>
                </a:solidFill>
                <a:latin typeface="+mn-ea"/>
                <a:ea typeface="+mn-ea"/>
              </a:rPr>
              <a:t>水素によって</a:t>
            </a:r>
          </a:p>
          <a:p>
            <a:pPr algn="l"/>
            <a:r>
              <a:rPr lang="ja-JP" altLang="en-US" sz="1800" i="0">
                <a:solidFill>
                  <a:schemeClr val="tx1"/>
                </a:solidFill>
                <a:latin typeface="+mn-ea"/>
                <a:ea typeface="+mn-ea"/>
              </a:rPr>
              <a:t>吸収されている</a:t>
            </a:r>
          </a:p>
        </p:txBody>
      </p:sp>
      <p:sp>
        <p:nvSpPr>
          <p:cNvPr id="140334" name="Rectangle 46">
            <a:extLst>
              <a:ext uri="{FF2B5EF4-FFF2-40B4-BE49-F238E27FC236}">
                <a16:creationId xmlns:a16="http://schemas.microsoft.com/office/drawing/2014/main" id="{AA1ABD53-8E06-7B4F-9D43-2BCBD7B7C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1981200" cy="15240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2800" i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どうやって</a:t>
            </a:r>
          </a:p>
          <a:p>
            <a:r>
              <a:rPr lang="ja-JP" altLang="en-US" sz="2800" i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距離を</a:t>
            </a:r>
          </a:p>
          <a:p>
            <a:r>
              <a:rPr lang="ja-JP" altLang="en-US" sz="2800" i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決めるか？</a:t>
            </a:r>
            <a:r>
              <a:rPr lang="ja-JP" altLang="en-US" sz="2800" i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</a:p>
        </p:txBody>
      </p:sp>
      <p:sp>
        <p:nvSpPr>
          <p:cNvPr id="140335" name="Rectangle 47">
            <a:extLst>
              <a:ext uri="{FF2B5EF4-FFF2-40B4-BE49-F238E27FC236}">
                <a16:creationId xmlns:a16="http://schemas.microsoft.com/office/drawing/2014/main" id="{C2833A76-6398-9F44-94B6-9F55A78BC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3048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2400" b="0" i="0">
                <a:solidFill>
                  <a:schemeClr val="tx1"/>
                </a:solidFill>
                <a:latin typeface="+mn-ea"/>
                <a:ea typeface="+mn-ea"/>
              </a:rPr>
              <a:t>ライマンドロップ法</a:t>
            </a:r>
          </a:p>
          <a:p>
            <a:pPr algn="l"/>
            <a:endParaRPr lang="ja-JP" altLang="en-US" sz="2400" b="0" i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ja-JP" altLang="en-US" sz="2000" b="0" i="0">
                <a:solidFill>
                  <a:schemeClr val="tx1"/>
                </a:solidFill>
                <a:latin typeface="+mn-ea"/>
                <a:ea typeface="+mn-ea"/>
              </a:rPr>
              <a:t>銀河間空間の水素ガスによる吸収を利用</a:t>
            </a:r>
          </a:p>
          <a:p>
            <a:pPr algn="l"/>
            <a:endParaRPr lang="ja-JP" altLang="en-US" sz="2000" b="0" i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ja-JP" altLang="en-US" sz="2000" b="0" i="0">
                <a:solidFill>
                  <a:schemeClr val="tx1"/>
                </a:solidFill>
                <a:latin typeface="+mn-ea"/>
                <a:ea typeface="+mn-ea"/>
              </a:rPr>
              <a:t>（赤方偏移した</a:t>
            </a:r>
          </a:p>
          <a:p>
            <a:pPr algn="l"/>
            <a:r>
              <a:rPr lang="ja-JP" altLang="en-US" sz="2000" b="0" i="0">
                <a:solidFill>
                  <a:schemeClr val="tx1"/>
                </a:solidFill>
                <a:latin typeface="+mn-ea"/>
                <a:ea typeface="+mn-ea"/>
              </a:rPr>
              <a:t>　ライマン吸収端より</a:t>
            </a:r>
          </a:p>
          <a:p>
            <a:pPr algn="l"/>
            <a:r>
              <a:rPr lang="ja-JP" altLang="en-US" sz="2000" b="0" i="0">
                <a:solidFill>
                  <a:schemeClr val="tx1"/>
                </a:solidFill>
                <a:latin typeface="+mn-ea"/>
                <a:ea typeface="+mn-ea"/>
              </a:rPr>
              <a:t>　短波長側は見えない</a:t>
            </a:r>
            <a:r>
              <a:rPr lang="ja-JP" altLang="en-US" sz="2400" b="0" i="0">
                <a:solidFill>
                  <a:schemeClr val="tx1"/>
                </a:solidFill>
                <a:latin typeface="+mn-ea"/>
                <a:ea typeface="+mn-ea"/>
              </a:rPr>
              <a:t>）</a:t>
            </a:r>
          </a:p>
        </p:txBody>
      </p:sp>
      <p:sp>
        <p:nvSpPr>
          <p:cNvPr id="140336" name="Text Box 48">
            <a:extLst>
              <a:ext uri="{FF2B5EF4-FFF2-40B4-BE49-F238E27FC236}">
                <a16:creationId xmlns:a16="http://schemas.microsoft.com/office/drawing/2014/main" id="{234E2D96-730C-0748-AF3A-2C956B12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810" y="990600"/>
            <a:ext cx="357790" cy="1116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l">
              <a:lnSpc>
                <a:spcPct val="50000"/>
              </a:lnSpc>
            </a:pPr>
            <a:r>
              <a:rPr lang="ja-JP" altLang="en-US" sz="1800" b="0" i="0">
                <a:solidFill>
                  <a:schemeClr val="tx1"/>
                </a:solidFill>
                <a:latin typeface="+mn-ea"/>
                <a:ea typeface="+mn-ea"/>
              </a:rPr>
              <a:t>相対強度</a:t>
            </a:r>
          </a:p>
        </p:txBody>
      </p:sp>
      <p:sp>
        <p:nvSpPr>
          <p:cNvPr id="140337" name="Rectangle 49">
            <a:extLst>
              <a:ext uri="{FF2B5EF4-FFF2-40B4-BE49-F238E27FC236}">
                <a16:creationId xmlns:a16="http://schemas.microsoft.com/office/drawing/2014/main" id="{DBDFD490-27DD-954A-AC85-FCAAAEED4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638800"/>
            <a:ext cx="7430239" cy="95410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2400" b="0" i="0">
                <a:solidFill>
                  <a:schemeClr val="bg1"/>
                </a:solidFill>
                <a:latin typeface="+mn-ea"/>
                <a:ea typeface="+mn-ea"/>
              </a:rPr>
              <a:t>ビッグバン後</a:t>
            </a:r>
            <a:r>
              <a:rPr lang="en-US" altLang="ja-JP" sz="2400" b="0" i="0">
                <a:solidFill>
                  <a:schemeClr val="bg1"/>
                </a:solidFill>
                <a:latin typeface="+mn-ea"/>
                <a:ea typeface="+mn-ea"/>
              </a:rPr>
              <a:t>10</a:t>
            </a:r>
            <a:r>
              <a:rPr lang="ja-JP" altLang="en-US" sz="2400" b="0" i="0">
                <a:solidFill>
                  <a:schemeClr val="bg1"/>
                </a:solidFill>
                <a:latin typeface="+mn-ea"/>
                <a:ea typeface="+mn-ea"/>
              </a:rPr>
              <a:t>億年以前　（赤方偏移＞１０）</a:t>
            </a:r>
          </a:p>
          <a:p>
            <a:pPr algn="l"/>
            <a:r>
              <a:rPr lang="ja-JP" altLang="en-US" sz="2400" b="0" i="0">
                <a:solidFill>
                  <a:schemeClr val="bg1"/>
                </a:solidFill>
                <a:latin typeface="+mn-ea"/>
                <a:ea typeface="+mn-ea"/>
              </a:rPr>
              <a:t>ライマン吸収端の波長＞</a:t>
            </a:r>
            <a:r>
              <a:rPr lang="en-US" altLang="ja-JP" sz="2400" b="0" i="0">
                <a:solidFill>
                  <a:schemeClr val="bg1"/>
                </a:solidFill>
                <a:latin typeface="+mn-ea"/>
                <a:ea typeface="+mn-ea"/>
              </a:rPr>
              <a:t>1μm →</a:t>
            </a:r>
            <a:r>
              <a:rPr lang="ja-JP" altLang="en-US" sz="2400" b="0" i="0">
                <a:solidFill>
                  <a:schemeClr val="bg1"/>
                </a:solidFill>
                <a:latin typeface="+mn-ea"/>
                <a:ea typeface="+mn-ea"/>
              </a:rPr>
              <a:t>　</a:t>
            </a:r>
            <a:r>
              <a:rPr lang="ja-JP" altLang="en-US" sz="3200" b="0" i="0">
                <a:solidFill>
                  <a:srgbClr val="FFFF66"/>
                </a:solidFill>
                <a:latin typeface="+mn-ea"/>
                <a:ea typeface="+mn-ea"/>
              </a:rPr>
              <a:t>近赤外線領域</a:t>
            </a:r>
          </a:p>
        </p:txBody>
      </p:sp>
    </p:spTree>
    <p:extLst>
      <p:ext uri="{BB962C8B-B14F-4D97-AF65-F5344CB8AC3E}">
        <p14:creationId xmlns:p14="http://schemas.microsoft.com/office/powerpoint/2010/main" val="3274370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0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37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63ACEF-6922-3748-A222-74483A85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AI</a:t>
            </a:r>
            <a:r>
              <a:rPr kumimoji="1" lang="ja-JP" altLang="en-US"/>
              <a:t>による突発天体検知技術の開発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87454F-ADEC-754B-9674-2DD71BC0F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/>
              <a:t>Lessons &amp; Learns from O1, O2:</a:t>
            </a:r>
          </a:p>
          <a:p>
            <a:pPr lvl="1"/>
            <a:r>
              <a:rPr lang="en-US" altLang="ja-JP" sz="2000"/>
              <a:t>High Evt rate: 	~1 week</a:t>
            </a:r>
            <a:r>
              <a:rPr lang="en-US" altLang="ja-JP" sz="2000" baseline="30000"/>
              <a:t>-1</a:t>
            </a:r>
            <a:r>
              <a:rPr lang="en-US" altLang="ja-JP" sz="2000"/>
              <a:t> </a:t>
            </a:r>
            <a:r>
              <a:rPr lang="ja-JP" altLang="en-US" sz="2000"/>
              <a:t> </a:t>
            </a:r>
            <a:r>
              <a:rPr lang="en-US" altLang="ja-JP" sz="2000"/>
              <a:t>(higher than GRB!!)</a:t>
            </a:r>
          </a:p>
          <a:p>
            <a:pPr lvl="1"/>
            <a:r>
              <a:rPr lang="en-US" altLang="ja-JP" sz="2000"/>
              <a:t>Large Error region: ~100 deg</a:t>
            </a:r>
            <a:r>
              <a:rPr lang="en-US" altLang="ja-JP" sz="2000" baseline="30000"/>
              <a:t>2</a:t>
            </a:r>
            <a:endParaRPr lang="en-US" altLang="ja-JP" sz="2000"/>
          </a:p>
          <a:p>
            <a:pPr lvl="1"/>
            <a:r>
              <a:rPr lang="en-US" altLang="ja-JP" sz="2000"/>
              <a:t>Short allowable delay </a:t>
            </a:r>
            <a:r>
              <a:rPr lang="ja-JP" altLang="en-US" sz="2000"/>
              <a:t>⇒ </a:t>
            </a:r>
            <a:r>
              <a:rPr lang="en-US" altLang="ja-JP" sz="2000"/>
              <a:t>Faster is Better</a:t>
            </a:r>
          </a:p>
          <a:p>
            <a:pPr lvl="1"/>
            <a:endParaRPr lang="en-US" altLang="ja-JP" sz="2400"/>
          </a:p>
          <a:p>
            <a:r>
              <a:rPr lang="en-US" altLang="ja-JP" sz="2400"/>
              <a:t>O3 is quite hard as we expected</a:t>
            </a:r>
          </a:p>
          <a:p>
            <a:pPr lvl="1"/>
            <a:r>
              <a:rPr lang="en-US" altLang="ja-JP" sz="2000"/>
              <a:t>Now we have two robotic telescopes.</a:t>
            </a:r>
            <a:endParaRPr lang="en-US" altLang="ja-JP" sz="2000" b="1"/>
          </a:p>
          <a:p>
            <a:pPr lvl="1"/>
            <a:r>
              <a:rPr lang="en-US" altLang="ja-JP" sz="2000" b="1"/>
              <a:t>Transient detection must be automated!!</a:t>
            </a:r>
          </a:p>
          <a:p>
            <a:endParaRPr lang="en-US" altLang="ja-JP" sz="240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600741D-FBB2-0C4A-8D81-19697D73D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343" y="1863659"/>
            <a:ext cx="2173575" cy="1676839"/>
          </a:xfrm>
          <a:prstGeom prst="rect">
            <a:avLst/>
          </a:prstGeom>
        </p:spPr>
      </p:pic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7A805E14-7D27-E24D-A6AE-D2CB26BE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Astrorob2019@Malaga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EB8BBAC0-D941-3648-A249-C838E6EF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9BC2-80F5-414F-98E7-4920517D32DA}" type="slidenum">
              <a:rPr kumimoji="1" lang="ja-JP" altLang="en-US" smtClean="0"/>
              <a:t>50</a:t>
            </a:fld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F4C96C8-3897-474E-92AC-CEC2183F6249}"/>
              </a:ext>
            </a:extLst>
          </p:cNvPr>
          <p:cNvGrpSpPr/>
          <p:nvPr/>
        </p:nvGrpSpPr>
        <p:grpSpPr>
          <a:xfrm>
            <a:off x="453207" y="4262742"/>
            <a:ext cx="5694784" cy="1965235"/>
            <a:chOff x="2155465" y="2491656"/>
            <a:chExt cx="7453165" cy="251167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103FA5B-29C3-B340-B8B9-01E3325A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0503" y="2638269"/>
              <a:ext cx="6076538" cy="2365058"/>
            </a:xfrm>
            <a:prstGeom prst="rect">
              <a:avLst/>
            </a:prstGeom>
          </p:spPr>
        </p:pic>
        <p:pic>
          <p:nvPicPr>
            <p:cNvPr id="12" name="Picture 72" descr="telescope">
              <a:extLst>
                <a:ext uri="{FF2B5EF4-FFF2-40B4-BE49-F238E27FC236}">
                  <a16:creationId xmlns:a16="http://schemas.microsoft.com/office/drawing/2014/main" id="{5910FF2A-BC67-104E-A5F6-E8404CA32F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903" y="2491656"/>
              <a:ext cx="2614727" cy="195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F5E9248-774E-8C47-9E36-2078D1B64850}"/>
                </a:ext>
              </a:extLst>
            </p:cNvPr>
            <p:cNvSpPr txBox="1"/>
            <p:nvPr/>
          </p:nvSpPr>
          <p:spPr>
            <a:xfrm>
              <a:off x="6993905" y="4413120"/>
              <a:ext cx="2257408" cy="590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err="1"/>
                <a:t>Akeno</a:t>
              </a:r>
              <a:r>
                <a:rPr lang="en-US" altLang="ja-JP" sz="2400" dirty="0"/>
                <a:t> 50cm</a:t>
              </a:r>
              <a:endParaRPr lang="ja-JP" altLang="en-US" sz="2400" dirty="0"/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C5C1F8C1-E458-DF49-9E05-55187F52122E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6470363" y="3470901"/>
              <a:ext cx="523540" cy="34883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D84F1B77-92F5-0F4A-9191-EF0F5D235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5465" y="2513084"/>
              <a:ext cx="2614727" cy="1900035"/>
            </a:xfrm>
            <a:prstGeom prst="rect">
              <a:avLst/>
            </a:prstGeom>
          </p:spPr>
        </p:pic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58C4CA9C-ADB0-9441-BDB7-CEA703564B27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770192" y="3463102"/>
              <a:ext cx="579196" cy="58522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528728C-624D-3045-9357-2BC1AE0E16A4}"/>
                </a:ext>
              </a:extLst>
            </p:cNvPr>
            <p:cNvSpPr txBox="1"/>
            <p:nvPr/>
          </p:nvSpPr>
          <p:spPr>
            <a:xfrm>
              <a:off x="2782609" y="4348935"/>
              <a:ext cx="1752722" cy="590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Okayama</a:t>
              </a:r>
              <a:endParaRPr lang="ja-JP" alt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AA2952C5-8220-2D4B-BCE0-C62678527422}"/>
              </a:ext>
            </a:extLst>
          </p:cNvPr>
          <p:cNvGrpSpPr/>
          <p:nvPr/>
        </p:nvGrpSpPr>
        <p:grpSpPr>
          <a:xfrm>
            <a:off x="6522344" y="4231988"/>
            <a:ext cx="2357781" cy="1714797"/>
            <a:chOff x="5461059" y="0"/>
            <a:chExt cx="3682940" cy="2611578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3E1BF4EF-77EA-2647-ABA4-288404D24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1059" y="1195608"/>
              <a:ext cx="1732204" cy="1415970"/>
            </a:xfrm>
            <a:prstGeom prst="rect">
              <a:avLst/>
            </a:prstGeom>
          </p:spPr>
        </p:pic>
        <p:sp>
          <p:nvSpPr>
            <p:cNvPr id="27" name="雲形吹き出し 26">
              <a:extLst>
                <a:ext uri="{FF2B5EF4-FFF2-40B4-BE49-F238E27FC236}">
                  <a16:creationId xmlns:a16="http://schemas.microsoft.com/office/drawing/2014/main" id="{56C71849-26B8-1E48-8E30-E95A5B870252}"/>
                </a:ext>
              </a:extLst>
            </p:cNvPr>
            <p:cNvSpPr/>
            <p:nvPr/>
          </p:nvSpPr>
          <p:spPr>
            <a:xfrm>
              <a:off x="6779776" y="0"/>
              <a:ext cx="2364223" cy="1475109"/>
            </a:xfrm>
            <a:prstGeom prst="cloudCallout">
              <a:avLst>
                <a:gd name="adj1" fmla="val -45859"/>
                <a:gd name="adj2" fmla="val 62429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5E76E262-219A-8644-AE8C-787E2652F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2190" y="72371"/>
              <a:ext cx="2128347" cy="14137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859520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ED71B-9F83-2740-BBE3-A6E43ADA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"JGEM Image Server" for GW events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5618AFE-B805-B84B-9B90-1F3896C8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9BC2-80F5-414F-98E7-4920517D32DA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C00129D-B443-ED44-A0BE-52A9573327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2682"/>
            <a:ext cx="9144000" cy="55853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F251CF-8334-0041-9412-C1A599E37CAC}"/>
              </a:ext>
            </a:extLst>
          </p:cNvPr>
          <p:cNvSpPr/>
          <p:nvPr/>
        </p:nvSpPr>
        <p:spPr>
          <a:xfrm>
            <a:off x="2395728" y="2697480"/>
            <a:ext cx="1280160" cy="4160520"/>
          </a:xfrm>
          <a:prstGeom prst="rect">
            <a:avLst/>
          </a:prstGeom>
          <a:noFill/>
          <a:ln w="28575">
            <a:solidFill>
              <a:srgbClr val="00F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F6F0B-3E61-8847-8C46-04A0BBE6DF8C}"/>
              </a:ext>
            </a:extLst>
          </p:cNvPr>
          <p:cNvSpPr/>
          <p:nvPr/>
        </p:nvSpPr>
        <p:spPr>
          <a:xfrm>
            <a:off x="4046403" y="2697480"/>
            <a:ext cx="1280160" cy="4160520"/>
          </a:xfrm>
          <a:prstGeom prst="rect">
            <a:avLst/>
          </a:prstGeom>
          <a:noFill/>
          <a:ln w="28575">
            <a:solidFill>
              <a:srgbClr val="00F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5E698D-48FE-7943-A262-12DAC34E0695}"/>
              </a:ext>
            </a:extLst>
          </p:cNvPr>
          <p:cNvSpPr/>
          <p:nvPr/>
        </p:nvSpPr>
        <p:spPr>
          <a:xfrm>
            <a:off x="5649244" y="2697480"/>
            <a:ext cx="1280160" cy="4160520"/>
          </a:xfrm>
          <a:prstGeom prst="rect">
            <a:avLst/>
          </a:prstGeom>
          <a:noFill/>
          <a:ln w="28575">
            <a:solidFill>
              <a:srgbClr val="00F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D103C-2F6D-C241-BC1E-72D7B8115FE9}"/>
              </a:ext>
            </a:extLst>
          </p:cNvPr>
          <p:cNvSpPr txBox="1"/>
          <p:nvPr/>
        </p:nvSpPr>
        <p:spPr>
          <a:xfrm>
            <a:off x="3675888" y="477774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FA00"/>
                </a:solidFill>
              </a:rPr>
              <a:t>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C838F-B3B1-2743-B56D-9A290F7F53C1}"/>
              </a:ext>
            </a:extLst>
          </p:cNvPr>
          <p:cNvSpPr txBox="1"/>
          <p:nvPr/>
        </p:nvSpPr>
        <p:spPr>
          <a:xfrm>
            <a:off x="5341052" y="477774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FA00"/>
                </a:solidFill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97439-C080-8642-BC30-765448232361}"/>
              </a:ext>
            </a:extLst>
          </p:cNvPr>
          <p:cNvSpPr txBox="1"/>
          <p:nvPr/>
        </p:nvSpPr>
        <p:spPr>
          <a:xfrm>
            <a:off x="2264989" y="1797031"/>
            <a:ext cx="1410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Observed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FAF5B-44A0-F344-BD82-FA30839D68C8}"/>
              </a:ext>
            </a:extLst>
          </p:cNvPr>
          <p:cNvSpPr txBox="1"/>
          <p:nvPr/>
        </p:nvSpPr>
        <p:spPr>
          <a:xfrm>
            <a:off x="3949851" y="1796700"/>
            <a:ext cx="14643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Reference</a:t>
            </a:r>
          </a:p>
          <a:p>
            <a:r>
              <a:rPr lang="en-US" b="1">
                <a:solidFill>
                  <a:srgbClr val="00B050"/>
                </a:solidFill>
              </a:rPr>
              <a:t>(Pan-STARRS)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593A6-385F-474F-953F-A7FA4F9C32CD}"/>
              </a:ext>
            </a:extLst>
          </p:cNvPr>
          <p:cNvSpPr txBox="1"/>
          <p:nvPr/>
        </p:nvSpPr>
        <p:spPr>
          <a:xfrm>
            <a:off x="5523153" y="1935199"/>
            <a:ext cx="15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Subtracted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8E972-7D20-E741-B93C-C3E7D54486FE}"/>
              </a:ext>
            </a:extLst>
          </p:cNvPr>
          <p:cNvSpPr txBox="1"/>
          <p:nvPr/>
        </p:nvSpPr>
        <p:spPr>
          <a:xfrm>
            <a:off x="7507487" y="1935198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2759471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32F955-6D28-7141-93C9-A0EA80D8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/>
              <a:t>Why we failed in subtraction?</a:t>
            </a:r>
            <a:endParaRPr kumimoji="1" lang="ja-JP" altLang="en-US" sz="32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501BA6-D6EE-0C42-8FCF-34D28EB45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/>
              <a:t>Model function of PSF in Hotpants cannot reproduce the irregular shapes of PSF.</a:t>
            </a:r>
          </a:p>
          <a:p>
            <a:r>
              <a:rPr lang="en-US" altLang="ja-JP" sz="2400"/>
              <a:t>Irregular cases:</a:t>
            </a:r>
          </a:p>
          <a:p>
            <a:pPr lvl="1"/>
            <a:r>
              <a:rPr lang="en-US" altLang="ja-JP" sz="2000"/>
              <a:t>Diffraction Patterns</a:t>
            </a:r>
          </a:p>
          <a:p>
            <a:pPr lvl="1"/>
            <a:r>
              <a:rPr lang="en-US" altLang="ja-JP" sz="2000"/>
              <a:t>Astigmatism</a:t>
            </a:r>
          </a:p>
          <a:p>
            <a:pPr lvl="1"/>
            <a:r>
              <a:rPr lang="en-US" altLang="ja-JP" sz="2000"/>
              <a:t>Deformation</a:t>
            </a:r>
            <a:r>
              <a:rPr lang="ja-JP" altLang="en-US" sz="2000"/>
              <a:t> </a:t>
            </a:r>
            <a:r>
              <a:rPr lang="en-US" altLang="ja-JP" sz="2000"/>
              <a:t>of telescope </a:t>
            </a:r>
          </a:p>
          <a:p>
            <a:pPr marL="457189" lvl="1" indent="0">
              <a:buNone/>
            </a:pPr>
            <a:r>
              <a:rPr lang="en-US" altLang="ja-JP" sz="2000"/>
              <a:t>	depending on the pointing direction.</a:t>
            </a:r>
          </a:p>
          <a:p>
            <a:pPr marL="0" indent="0">
              <a:buNone/>
            </a:pPr>
            <a:endParaRPr lang="en-US" altLang="ja-JP" sz="2400"/>
          </a:p>
          <a:p>
            <a:r>
              <a:rPr lang="en-US" altLang="ja-JP" sz="2400"/>
              <a:t>Utilizing Convolution Neural Network</a:t>
            </a:r>
          </a:p>
          <a:p>
            <a:pPr lvl="1"/>
            <a:r>
              <a:rPr lang="en-US" altLang="ja-JP" sz="2000"/>
              <a:t>CNN</a:t>
            </a:r>
            <a:r>
              <a:rPr lang="ja-JP" altLang="en-US" sz="2000"/>
              <a:t> </a:t>
            </a:r>
            <a:r>
              <a:rPr lang="en-US" altLang="ja-JP" sz="2000"/>
              <a:t>might reproduce the complicated PSF</a:t>
            </a:r>
          </a:p>
          <a:p>
            <a:pPr marL="457189" lvl="1" indent="0">
              <a:buNone/>
            </a:pPr>
            <a:r>
              <a:rPr lang="en-US" altLang="ja-JP" sz="2000"/>
              <a:t>without any assumptions such as model functions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072BAB5-464A-A94C-97B7-D8ACF688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Astrorob2019@Malaga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1F94815-2FFD-0945-937D-07C7F825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9BC2-80F5-414F-98E7-4920517D32DA}" type="slidenum">
              <a:rPr kumimoji="1" lang="ja-JP" altLang="en-US" smtClean="0"/>
              <a:t>52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E4A8F91-CD72-3D4D-9D90-350CDCF0D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291" y="1718485"/>
            <a:ext cx="1886196" cy="1176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559BC9-73A6-FB40-9B71-E7995B6C27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487" y="2435287"/>
            <a:ext cx="1895583" cy="183141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4BE778E-9256-1F4A-A3C4-0E54B187FA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664" y="5297497"/>
            <a:ext cx="4211536" cy="1241417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304CD2EF-EF3A-654F-912A-8DCFA6355070}"/>
              </a:ext>
            </a:extLst>
          </p:cNvPr>
          <p:cNvCxnSpPr>
            <a:endCxn id="7" idx="1"/>
          </p:cNvCxnSpPr>
          <p:nvPr/>
        </p:nvCxnSpPr>
        <p:spPr>
          <a:xfrm flipV="1">
            <a:off x="3702572" y="2306914"/>
            <a:ext cx="1554721" cy="1283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4D67033-32C5-874F-A7AA-A6D32DA711D2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102965" y="2773182"/>
            <a:ext cx="4040523" cy="5778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5874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AFC7-6395-644B-88B7-0E39E5AE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Input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909C5-9C3C-8C4B-89EB-8CC104E90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Input data is the same with the night shift</a:t>
            </a:r>
          </a:p>
          <a:p>
            <a:pPr lvl="1"/>
            <a:r>
              <a:rPr lang="en-US" sz="2400"/>
              <a:t>two image pairs of obs-data and reference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278AE-1C0D-F24A-8271-6701D8AEA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Astrorob2019@Malaga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B306D-E746-174F-852D-9E891EFC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9BC2-80F5-414F-98E7-4920517D32DA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8" name="図 186">
            <a:extLst>
              <a:ext uri="{FF2B5EF4-FFF2-40B4-BE49-F238E27FC236}">
                <a16:creationId xmlns:a16="http://schemas.microsoft.com/office/drawing/2014/main" id="{20CAEE4B-BBA1-6C42-8CCF-272E20E2C6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126" y="2226244"/>
            <a:ext cx="1822407" cy="1800000"/>
          </a:xfrm>
          <a:prstGeom prst="rect">
            <a:avLst/>
          </a:prstGeom>
        </p:spPr>
      </p:pic>
      <p:pic>
        <p:nvPicPr>
          <p:cNvPr id="9" name="図 187">
            <a:extLst>
              <a:ext uri="{FF2B5EF4-FFF2-40B4-BE49-F238E27FC236}">
                <a16:creationId xmlns:a16="http://schemas.microsoft.com/office/drawing/2014/main" id="{55038424-1849-9C4E-88FE-D3C91056C3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126" y="4036765"/>
            <a:ext cx="1814907" cy="1800000"/>
          </a:xfrm>
          <a:prstGeom prst="rect">
            <a:avLst/>
          </a:prstGeom>
        </p:spPr>
      </p:pic>
      <p:sp>
        <p:nvSpPr>
          <p:cNvPr id="10" name="テキスト ボックス 188">
            <a:extLst>
              <a:ext uri="{FF2B5EF4-FFF2-40B4-BE49-F238E27FC236}">
                <a16:creationId xmlns:a16="http://schemas.microsoft.com/office/drawing/2014/main" id="{69D39993-C93D-2F4D-A6A2-9BD86DD484D9}"/>
              </a:ext>
            </a:extLst>
          </p:cNvPr>
          <p:cNvSpPr txBox="1"/>
          <p:nvPr/>
        </p:nvSpPr>
        <p:spPr>
          <a:xfrm>
            <a:off x="687945" y="2593797"/>
            <a:ext cx="1814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/>
              <a:t>Observed image</a:t>
            </a:r>
          </a:p>
          <a:p>
            <a:r>
              <a:rPr kumimoji="1" lang="en-US" altLang="ja-JP" sz="2000" dirty="0"/>
              <a:t>61x61pix</a:t>
            </a:r>
          </a:p>
        </p:txBody>
      </p:sp>
      <p:sp>
        <p:nvSpPr>
          <p:cNvPr id="11" name="テキスト ボックス 189">
            <a:extLst>
              <a:ext uri="{FF2B5EF4-FFF2-40B4-BE49-F238E27FC236}">
                <a16:creationId xmlns:a16="http://schemas.microsoft.com/office/drawing/2014/main" id="{13E55E32-F0C1-5940-B4E6-9A8625589181}"/>
              </a:ext>
            </a:extLst>
          </p:cNvPr>
          <p:cNvSpPr txBox="1"/>
          <p:nvPr/>
        </p:nvSpPr>
        <p:spPr>
          <a:xfrm>
            <a:off x="687945" y="4474143"/>
            <a:ext cx="1929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/>
              <a:t>Reference Image</a:t>
            </a:r>
          </a:p>
          <a:p>
            <a:r>
              <a:rPr lang="en-US" altLang="ja-JP" sz="2000"/>
              <a:t>(Pan-STARRS)</a:t>
            </a:r>
            <a:endParaRPr kumimoji="1" lang="ja-JP" altLang="en-US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6F01D-A40F-BB40-9E3A-6D29DD1D44FE}"/>
              </a:ext>
            </a:extLst>
          </p:cNvPr>
          <p:cNvSpPr/>
          <p:nvPr/>
        </p:nvSpPr>
        <p:spPr>
          <a:xfrm>
            <a:off x="2683517" y="2096083"/>
            <a:ext cx="2076314" cy="39262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BE816F-6623-5E4C-8475-9EA8725FBCA6}"/>
              </a:ext>
            </a:extLst>
          </p:cNvPr>
          <p:cNvSpPr txBox="1"/>
          <p:nvPr/>
        </p:nvSpPr>
        <p:spPr>
          <a:xfrm>
            <a:off x="5265929" y="3258879"/>
            <a:ext cx="3614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Note that:</a:t>
            </a:r>
          </a:p>
          <a:p>
            <a:r>
              <a:rPr lang="en-US"/>
              <a:t>The image quality is totally different.</a:t>
            </a:r>
          </a:p>
          <a:p>
            <a:r>
              <a:rPr lang="en-US"/>
              <a:t>But we did not add any treatment.</a:t>
            </a:r>
          </a:p>
        </p:txBody>
      </p:sp>
    </p:spTree>
    <p:extLst>
      <p:ext uri="{BB962C8B-B14F-4D97-AF65-F5344CB8AC3E}">
        <p14:creationId xmlns:p14="http://schemas.microsoft.com/office/powerpoint/2010/main" val="11644163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4CB0C9-C217-9246-B3A5-2F5F9534D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Proposed Architecture</a:t>
            </a:r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15505EDD-5946-CC4B-B032-40606E9E1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ja-JP" sz="2000" dirty="0"/>
              <a:t>Somewhat different from the usual "Deep Learning"</a:t>
            </a:r>
          </a:p>
          <a:p>
            <a:pPr>
              <a:buFont typeface="Wingdings" pitchFamily="2" charset="2"/>
              <a:buChar char="u"/>
            </a:pPr>
            <a:r>
              <a:rPr lang="en-US" altLang="ja-JP" sz="2000" dirty="0"/>
              <a:t>Consisting of: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1600" dirty="0"/>
              <a:t>5 Convolution layers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1600" dirty="0"/>
              <a:t>1 Pooling layers (sparse sampling)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1600" dirty="0"/>
              <a:t>4 Fully Connected layers (interpretion)</a:t>
            </a:r>
          </a:p>
          <a:p>
            <a:pPr lvl="1">
              <a:buFont typeface="Wingdings" pitchFamily="2" charset="2"/>
              <a:buChar char="Ø"/>
            </a:pPr>
            <a:endParaRPr lang="en-US" altLang="ja-JP" sz="1600" dirty="0"/>
          </a:p>
          <a:p>
            <a:pPr lvl="1">
              <a:buFont typeface="Wingdings" pitchFamily="2" charset="2"/>
              <a:buChar char="Ø"/>
            </a:pPr>
            <a:endParaRPr lang="en-US" altLang="ja-JP" sz="1600" dirty="0"/>
          </a:p>
          <a:p>
            <a:pPr lvl="1">
              <a:buFont typeface="Wingdings" pitchFamily="2" charset="2"/>
              <a:buChar char="Ø"/>
            </a:pPr>
            <a:endParaRPr lang="en-US" altLang="ja-JP" sz="1600" dirty="0"/>
          </a:p>
          <a:p>
            <a:pPr lvl="1">
              <a:buFont typeface="Wingdings" pitchFamily="2" charset="2"/>
              <a:buChar char="Ø"/>
            </a:pPr>
            <a:endParaRPr lang="en-US" altLang="ja-JP" sz="1600" dirty="0"/>
          </a:p>
          <a:p>
            <a:pPr lvl="1">
              <a:buFont typeface="Wingdings" pitchFamily="2" charset="2"/>
              <a:buChar char="Ø"/>
            </a:pPr>
            <a:endParaRPr lang="en-US" altLang="ja-JP" sz="1600" dirty="0"/>
          </a:p>
          <a:p>
            <a:pPr lvl="1">
              <a:buFont typeface="Wingdings" pitchFamily="2" charset="2"/>
              <a:buChar char="Ø"/>
            </a:pPr>
            <a:endParaRPr lang="en-US" altLang="ja-JP" sz="1600" dirty="0"/>
          </a:p>
          <a:p>
            <a:pPr lvl="1">
              <a:buFont typeface="Wingdings" pitchFamily="2" charset="2"/>
              <a:buChar char="Ø"/>
            </a:pPr>
            <a:endParaRPr lang="en-US" altLang="ja-JP" sz="1600" dirty="0"/>
          </a:p>
          <a:p>
            <a:pPr lvl="1">
              <a:buFont typeface="Wingdings" pitchFamily="2" charset="2"/>
              <a:buChar char="Ø"/>
            </a:pPr>
            <a:endParaRPr lang="en-US" altLang="ja-JP" sz="1600" dirty="0"/>
          </a:p>
          <a:p>
            <a:pPr lvl="1">
              <a:buFont typeface="Wingdings" pitchFamily="2" charset="2"/>
              <a:buChar char="Ø"/>
            </a:pPr>
            <a:endParaRPr lang="en-US" altLang="ja-JP" sz="1600" dirty="0"/>
          </a:p>
          <a:p>
            <a:pPr>
              <a:buFont typeface="Wingdings" pitchFamily="2" charset="2"/>
              <a:buChar char="Ø"/>
            </a:pPr>
            <a:r>
              <a:rPr lang="en-US" altLang="ja-JP" sz="2000" dirty="0"/>
              <a:t>Structure and Layer numbers are precisely turned based on try and error.  At this moment this is the best architecture for our usage. </a:t>
            </a:r>
          </a:p>
          <a:p>
            <a:pPr marL="0" indent="0">
              <a:buNone/>
            </a:pPr>
            <a:endParaRPr lang="en-US" altLang="ja-JP" sz="20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EEB0BCB-8872-2646-9B89-1447388D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Astrorob2019@Malaga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48B2BD-3954-A048-B115-47E8A9307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9BC2-80F5-414F-98E7-4920517D32DA}" type="slidenum">
              <a:rPr kumimoji="1" lang="ja-JP" altLang="en-US" smtClean="0"/>
              <a:t>54</a:t>
            </a:fld>
            <a:endParaRPr kumimoji="1" lang="ja-JP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7F279-AAA5-CF4F-A267-9DF9DA0F76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" y="3002314"/>
            <a:ext cx="9132928" cy="20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82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C0C2E8-C94B-6841-8C9A-702C93295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Training data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506D4-46DC-D846-A29B-558D2E589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JGEM telescopes observe candidate galaxies</a:t>
            </a:r>
          </a:p>
          <a:p>
            <a:r>
              <a:rPr lang="en-US" sz="2400"/>
              <a:t>We used reheasal obs data as the BG galaxies </a:t>
            </a:r>
          </a:p>
          <a:p>
            <a:pPr lvl="1"/>
            <a:r>
              <a:rPr lang="en-US" sz="2000"/>
              <a:t>77 galaxies within 200 Mpc</a:t>
            </a:r>
          </a:p>
          <a:p>
            <a:r>
              <a:rPr lang="en-US" sz="2400"/>
              <a:t>Transients (Point sources) were added artificially</a:t>
            </a:r>
          </a:p>
          <a:p>
            <a:pPr lvl="1"/>
            <a:r>
              <a:rPr lang="en-US" sz="2000"/>
              <a:t>Poision: +/-10 pixel from the target galaxy</a:t>
            </a:r>
          </a:p>
          <a:p>
            <a:pPr lvl="1"/>
            <a:r>
              <a:rPr lang="en-US" sz="2000"/>
              <a:t>Luminosity: -1.0~0.0 mag from the detection limit</a:t>
            </a:r>
          </a:p>
          <a:p>
            <a:r>
              <a:rPr lang="en-US" sz="2400"/>
              <a:t>Sample volume</a:t>
            </a:r>
          </a:p>
          <a:p>
            <a:pPr lvl="1"/>
            <a:r>
              <a:rPr lang="en-US" sz="2000"/>
              <a:t>Training 12320, Validation 1540, Test 1540</a:t>
            </a:r>
          </a:p>
          <a:p>
            <a:pPr lvl="1"/>
            <a:endParaRPr lang="en-US" sz="20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3970C5-34E1-2C4F-8359-AA84A61F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Astrorob2019@Malaga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271E60-BFE9-9745-BB0F-C4F99205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9BC2-80F5-414F-98E7-4920517D32DA}" type="slidenum">
              <a:rPr kumimoji="1" lang="ja-JP" altLang="en-US" smtClean="0"/>
              <a:t>55</a:t>
            </a:fld>
            <a:endParaRPr kumimoji="1" lang="ja-JP" alt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CF91E9-3EC9-EA4B-A029-D90328B8423A}"/>
              </a:ext>
            </a:extLst>
          </p:cNvPr>
          <p:cNvGrpSpPr/>
          <p:nvPr/>
        </p:nvGrpSpPr>
        <p:grpSpPr>
          <a:xfrm>
            <a:off x="231095" y="4415399"/>
            <a:ext cx="8681810" cy="1674861"/>
            <a:chOff x="69954" y="4002518"/>
            <a:chExt cx="8681810" cy="1674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F323B3-7B83-214B-9F8E-57E20079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9338" y="4006029"/>
              <a:ext cx="2142426" cy="16678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37CFAE-4358-824B-AE24-D463C0485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54" y="4006030"/>
              <a:ext cx="2173657" cy="1667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23A889-3B13-5640-9621-ECDA16ED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1825" y="4002518"/>
              <a:ext cx="2173658" cy="167486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5C11BA-C2C0-1E45-A586-469AF2B2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3611" y="4006030"/>
              <a:ext cx="2178214" cy="1667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1110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8D0674-5809-8141-B504-F44E7B94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Performance (1)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E7B6A06-1DFF-F64E-AF93-A600AF5F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Astrorob2019@Malaga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601426-1A73-DF46-AC57-C272D94B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9BC2-80F5-414F-98E7-4920517D32DA}" type="slidenum">
              <a:rPr kumimoji="1" lang="ja-JP" altLang="en-US" smtClean="0"/>
              <a:t>56</a:t>
            </a:fld>
            <a:endParaRPr kumimoji="1" lang="ja-JP" altLang="en-US"/>
          </a:p>
        </p:txBody>
      </p:sp>
      <p:pic>
        <p:nvPicPr>
          <p:cNvPr id="11" name="図 15">
            <a:extLst>
              <a:ext uri="{FF2B5EF4-FFF2-40B4-BE49-F238E27FC236}">
                <a16:creationId xmlns:a16="http://schemas.microsoft.com/office/drawing/2014/main" id="{3D32A325-24EF-4D42-9219-7923044819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524" y="1060426"/>
            <a:ext cx="6410952" cy="4737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8F7442-15D1-3C4E-9450-9F44BA8C5020}"/>
              </a:ext>
            </a:extLst>
          </p:cNvPr>
          <p:cNvSpPr txBox="1"/>
          <p:nvPr/>
        </p:nvSpPr>
        <p:spPr>
          <a:xfrm>
            <a:off x="3338946" y="5815352"/>
            <a:ext cx="2863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False Positive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7ACBB-0D26-1841-81E6-8F062731A06E}"/>
              </a:ext>
            </a:extLst>
          </p:cNvPr>
          <p:cNvSpPr txBox="1"/>
          <p:nvPr/>
        </p:nvSpPr>
        <p:spPr>
          <a:xfrm rot="16200000">
            <a:off x="-64286" y="3167388"/>
            <a:ext cx="2861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True Positive 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460C1-0D1D-204F-A8D7-DEFC0649548E}"/>
              </a:ext>
            </a:extLst>
          </p:cNvPr>
          <p:cNvSpPr txBox="1"/>
          <p:nvPr/>
        </p:nvSpPr>
        <p:spPr>
          <a:xfrm>
            <a:off x="2622107" y="689892"/>
            <a:ext cx="389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Receiver Operating Characteristic Curve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3165125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3756B-B6A4-7849-A4A6-80BD2D5BF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E6C5-F53E-E94D-ABB9-32A2662B2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76" y="1911927"/>
            <a:ext cx="3567898" cy="4316049"/>
          </a:xfrm>
        </p:spPr>
        <p:txBody>
          <a:bodyPr>
            <a:normAutofit/>
          </a:bodyPr>
          <a:lstStyle/>
          <a:p>
            <a:r>
              <a:rPr lang="en-US" sz="2400"/>
              <a:t>Input data</a:t>
            </a:r>
          </a:p>
          <a:p>
            <a:pPr lvl="1"/>
            <a:r>
              <a:rPr lang="en-US" sz="2000"/>
              <a:t>Posi: 770</a:t>
            </a:r>
          </a:p>
          <a:p>
            <a:pPr lvl="1"/>
            <a:r>
              <a:rPr lang="en-US" sz="2000"/>
              <a:t>Nega: 770</a:t>
            </a:r>
          </a:p>
          <a:p>
            <a:pPr lvl="1"/>
            <a:endParaRPr lang="en-US" sz="2000"/>
          </a:p>
          <a:p>
            <a:r>
              <a:rPr lang="en-US" sz="2400"/>
              <a:t>Accurace</a:t>
            </a:r>
          </a:p>
          <a:p>
            <a:pPr lvl="1"/>
            <a:r>
              <a:rPr lang="en-US" sz="2000"/>
              <a:t>Negative 	96.8%</a:t>
            </a:r>
          </a:p>
          <a:p>
            <a:pPr lvl="1"/>
            <a:r>
              <a:rPr lang="en-US" sz="2000"/>
              <a:t>Positive 		93.5%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CBAB1-4B74-3648-88E2-09A4C000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Astrorob2019@Malaga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AB35D-B9A1-4047-A07A-F0D74212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9BC2-80F5-414F-98E7-4920517D32DA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6" name="図 9">
            <a:extLst>
              <a:ext uri="{FF2B5EF4-FFF2-40B4-BE49-F238E27FC236}">
                <a16:creationId xmlns:a16="http://schemas.microsoft.com/office/drawing/2014/main" id="{349AD27C-B569-C648-AEF5-5FE03C09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186" y="1103949"/>
            <a:ext cx="5124027" cy="51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75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EEA8-5AE8-6D41-8060-F35D18A9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6" y="288874"/>
            <a:ext cx="8616248" cy="672857"/>
          </a:xfrm>
        </p:spPr>
        <p:txBody>
          <a:bodyPr>
            <a:normAutofit/>
          </a:bodyPr>
          <a:lstStyle/>
          <a:p>
            <a:r>
              <a:rPr lang="en-US" sz="3200"/>
              <a:t>When does this machine false?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E67EF-22F6-424A-A28F-4946C6495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Astrorob2019@Malaga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C6924-6BFB-B242-8AEE-088C2392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9BC2-80F5-414F-98E7-4920517D32DA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6" name="図 22">
            <a:extLst>
              <a:ext uri="{FF2B5EF4-FFF2-40B4-BE49-F238E27FC236}">
                <a16:creationId xmlns:a16="http://schemas.microsoft.com/office/drawing/2014/main" id="{898582C1-675F-1D46-83DA-ED6777F65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568" y="996715"/>
            <a:ext cx="5219700" cy="5219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BB5F00-E583-C149-8F95-056061743137}"/>
              </a:ext>
            </a:extLst>
          </p:cNvPr>
          <p:cNvSpPr txBox="1"/>
          <p:nvPr/>
        </p:nvSpPr>
        <p:spPr>
          <a:xfrm rot="16200000">
            <a:off x="-1605536" y="3440943"/>
            <a:ext cx="43174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/>
              <a:t>DetLimit  - Target mag [mag]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CDFE7-D1A9-854B-B731-2E7E7A70854A}"/>
              </a:ext>
            </a:extLst>
          </p:cNvPr>
          <p:cNvSpPr txBox="1"/>
          <p:nvPr/>
        </p:nvSpPr>
        <p:spPr>
          <a:xfrm>
            <a:off x="945102" y="5763163"/>
            <a:ext cx="431663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/>
              <a:t>Separation from Galaxy [pix]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B0DEA6-CCB2-924A-907A-AEC8E407F251}"/>
              </a:ext>
            </a:extLst>
          </p:cNvPr>
          <p:cNvSpPr/>
          <p:nvPr/>
        </p:nvSpPr>
        <p:spPr>
          <a:xfrm>
            <a:off x="1219200" y="1665121"/>
            <a:ext cx="1318157" cy="388288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2AC24-E3EE-164F-8F47-5AC20D4D3A44}"/>
              </a:ext>
            </a:extLst>
          </p:cNvPr>
          <p:cNvSpPr txBox="1"/>
          <p:nvPr/>
        </p:nvSpPr>
        <p:spPr>
          <a:xfrm>
            <a:off x="5713268" y="1806071"/>
            <a:ext cx="3012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-Separation angle &lt; 5 pixel</a:t>
            </a:r>
          </a:p>
          <a:p>
            <a:r>
              <a:rPr lang="en-US"/>
              <a:t> The machine tend to mistake.</a:t>
            </a:r>
          </a:p>
          <a:p>
            <a:r>
              <a:rPr lang="en-US"/>
              <a:t>-Low luminosity case</a:t>
            </a:r>
          </a:p>
          <a:p>
            <a:endParaRPr lang="en-US"/>
          </a:p>
          <a:p>
            <a:r>
              <a:rPr lang="en-US"/>
              <a:t>-Accidental coincidence case</a:t>
            </a:r>
          </a:p>
        </p:txBody>
      </p:sp>
      <p:pic>
        <p:nvPicPr>
          <p:cNvPr id="11" name="図 37">
            <a:extLst>
              <a:ext uri="{FF2B5EF4-FFF2-40B4-BE49-F238E27FC236}">
                <a16:creationId xmlns:a16="http://schemas.microsoft.com/office/drawing/2014/main" id="{FB211B65-712E-F04F-A3D3-9ADF656177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00" y="3737112"/>
            <a:ext cx="1820592" cy="1810895"/>
          </a:xfrm>
          <a:prstGeom prst="rect">
            <a:avLst/>
          </a:prstGeom>
        </p:spPr>
      </p:pic>
      <p:pic>
        <p:nvPicPr>
          <p:cNvPr id="12" name="図 40">
            <a:extLst>
              <a:ext uri="{FF2B5EF4-FFF2-40B4-BE49-F238E27FC236}">
                <a16:creationId xmlns:a16="http://schemas.microsoft.com/office/drawing/2014/main" id="{8BBEE486-17C7-2949-8258-B70B4D28CE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694" y="3737112"/>
            <a:ext cx="1806053" cy="1810895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CC9C6F3F-CEC8-8E41-88EB-CDD4CB61EAFB}"/>
              </a:ext>
            </a:extLst>
          </p:cNvPr>
          <p:cNvSpPr/>
          <p:nvPr/>
        </p:nvSpPr>
        <p:spPr>
          <a:xfrm>
            <a:off x="7924800" y="4368741"/>
            <a:ext cx="145774" cy="273818"/>
          </a:xfrm>
          <a:prstGeom prst="downArrow">
            <a:avLst/>
          </a:prstGeom>
          <a:solidFill>
            <a:srgbClr val="00FA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62B3FB-4BA7-2F47-BDB3-AF5F008BA6B0}"/>
              </a:ext>
            </a:extLst>
          </p:cNvPr>
          <p:cNvCxnSpPr/>
          <p:nvPr/>
        </p:nvCxnSpPr>
        <p:spPr>
          <a:xfrm>
            <a:off x="4002157" y="2729948"/>
            <a:ext cx="1711111" cy="8304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6031EC7-7E5B-1C45-9F6C-DCBCF375B0B9}"/>
              </a:ext>
            </a:extLst>
          </p:cNvPr>
          <p:cNvSpPr/>
          <p:nvPr/>
        </p:nvSpPr>
        <p:spPr>
          <a:xfrm rot="5400000">
            <a:off x="2873375" y="3431547"/>
            <a:ext cx="780348" cy="388288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4940DB-90F0-0A4B-A280-BDDA22D54AC2}"/>
              </a:ext>
            </a:extLst>
          </p:cNvPr>
          <p:cNvSpPr txBox="1"/>
          <p:nvPr/>
        </p:nvSpPr>
        <p:spPr>
          <a:xfrm>
            <a:off x="5769031" y="5561258"/>
            <a:ext cx="322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 this case, the transient is overlapped by another galaxy.</a:t>
            </a:r>
          </a:p>
        </p:txBody>
      </p:sp>
    </p:spTree>
    <p:extLst>
      <p:ext uri="{BB962C8B-B14F-4D97-AF65-F5344CB8AC3E}">
        <p14:creationId xmlns:p14="http://schemas.microsoft.com/office/powerpoint/2010/main" val="2468903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741685-F28D-EC4B-8350-F6A07592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g’</a:t>
            </a:r>
            <a:r>
              <a:rPr lang="en-US" altLang="ja-JP"/>
              <a:t>-band </a:t>
            </a:r>
            <a:r>
              <a:rPr lang="ja-JP" altLang="en-US"/>
              <a:t>広視野カメラ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230568-B3AF-9C41-B7D7-D6B822036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/>
              <a:t>GW</a:t>
            </a:r>
            <a:r>
              <a:rPr lang="ja-JP" altLang="en-US" sz="2400"/>
              <a:t>候補銀河追観測のとき、他の場所で光ったら悔しい</a:t>
            </a:r>
            <a:endParaRPr lang="en-US" altLang="ja-JP" sz="2400"/>
          </a:p>
          <a:p>
            <a:pPr marL="0" indent="0">
              <a:buNone/>
            </a:pPr>
            <a:r>
              <a:rPr kumimoji="1" lang="ja-JP" altLang="en-US" sz="2400"/>
              <a:t>　⇒ </a:t>
            </a:r>
            <a:r>
              <a:rPr kumimoji="1" lang="en-US" altLang="ja-JP" sz="2400"/>
              <a:t>18 </a:t>
            </a:r>
            <a:r>
              <a:rPr lang="en-US" altLang="ja-JP" sz="2400"/>
              <a:t>mag</a:t>
            </a:r>
            <a:r>
              <a:rPr lang="ja-JP" altLang="en-US" sz="2400"/>
              <a:t>でよいので広視野カメラがほしい。</a:t>
            </a:r>
            <a:endParaRPr lang="en-US" altLang="ja-JP" sz="2400"/>
          </a:p>
          <a:p>
            <a:r>
              <a:rPr kumimoji="1" lang="ja-JP" altLang="en-US" sz="2400"/>
              <a:t>色は</a:t>
            </a:r>
            <a:r>
              <a:rPr kumimoji="1" lang="en-US" altLang="ja-JP" sz="2400"/>
              <a:t>IR/R</a:t>
            </a:r>
            <a:r>
              <a:rPr kumimoji="1" lang="ja-JP" altLang="en-US" sz="2400"/>
              <a:t>はみんな持ってるので我々は</a:t>
            </a:r>
            <a:r>
              <a:rPr kumimoji="1" lang="en-US" altLang="ja-JP" sz="2400"/>
              <a:t>g'</a:t>
            </a:r>
            <a:r>
              <a:rPr kumimoji="1" lang="ja-JP" altLang="en-US" sz="2400"/>
              <a:t>で。</a:t>
            </a:r>
            <a:endParaRPr kumimoji="1" lang="en-US" altLang="ja-JP" sz="2400"/>
          </a:p>
          <a:p>
            <a:r>
              <a:rPr lang="en-US" altLang="ja-JP" sz="2400"/>
              <a:t>Sci:</a:t>
            </a:r>
            <a:r>
              <a:rPr lang="ja-JP" altLang="en-US" sz="2400"/>
              <a:t> </a:t>
            </a:r>
            <a:r>
              <a:rPr kumimoji="1" lang="en-US" altLang="ja-JP" sz="2400"/>
              <a:t>g</a:t>
            </a:r>
            <a:r>
              <a:rPr kumimoji="1" lang="ja-JP" altLang="en-US" sz="2400"/>
              <a:t>は立ち上がりが早い</a:t>
            </a:r>
            <a:endParaRPr kumimoji="1" lang="en-US" altLang="ja-JP" sz="2400"/>
          </a:p>
          <a:p>
            <a:r>
              <a:rPr lang="en-US" altLang="ja-JP" sz="2400"/>
              <a:t>Tec: g</a:t>
            </a:r>
            <a:r>
              <a:rPr lang="ja-JP" altLang="en-US" sz="2400"/>
              <a:t>は感度が高い</a:t>
            </a:r>
            <a:endParaRPr kumimoji="1" lang="en-US" altLang="ja-JP" sz="2400"/>
          </a:p>
          <a:p>
            <a:endParaRPr lang="en-US" altLang="ja-JP" sz="2400"/>
          </a:p>
          <a:p>
            <a:r>
              <a:rPr kumimoji="1" lang="ja-JP" altLang="en-US" sz="2400"/>
              <a:t>口径</a:t>
            </a:r>
            <a:r>
              <a:rPr kumimoji="1" lang="en-US" altLang="ja-JP" sz="2400"/>
              <a:t>20cm,</a:t>
            </a:r>
            <a:r>
              <a:rPr lang="ja-JP" altLang="en-US" sz="2400"/>
              <a:t> 視野</a:t>
            </a:r>
            <a:r>
              <a:rPr lang="en-US" altLang="ja-JP" sz="2400"/>
              <a:t>5deg</a:t>
            </a:r>
            <a:r>
              <a:rPr lang="en-US" altLang="ja-JP" sz="2400" baseline="30000"/>
              <a:t>2</a:t>
            </a:r>
            <a:endParaRPr kumimoji="1" lang="en-US" altLang="ja-JP" sz="2400" baseline="30000"/>
          </a:p>
          <a:p>
            <a:r>
              <a:rPr lang="en-US" altLang="ja-JP" sz="2400"/>
              <a:t>AI</a:t>
            </a:r>
            <a:r>
              <a:rPr lang="ja-JP" altLang="en-US" sz="2400"/>
              <a:t>と組み合わせて広域監視</a:t>
            </a:r>
            <a:endParaRPr lang="en-US" altLang="ja-JP" sz="2400"/>
          </a:p>
          <a:p>
            <a:endParaRPr kumimoji="1" lang="ja-JP" altLang="en-US" sz="2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580C18D-BFF2-E04B-B995-B87054DAD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5B4DD18-629B-4D49-8630-78390772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53" y="2493628"/>
            <a:ext cx="4210797" cy="346899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933468-E3E5-2748-960F-9B801C3D0ADF}"/>
              </a:ext>
            </a:extLst>
          </p:cNvPr>
          <p:cNvSpPr txBox="1"/>
          <p:nvPr/>
        </p:nvSpPr>
        <p:spPr>
          <a:xfrm>
            <a:off x="6557052" y="6043309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+mn-ea"/>
                <a:ea typeface="+mn-ea"/>
              </a:rPr>
              <a:t>Kawaguchi+18</a:t>
            </a:r>
            <a:r>
              <a:rPr kumimoji="1" lang="ja-JP" altLang="en-US">
                <a:latin typeface="+mn-ea"/>
                <a:ea typeface="+mn-ea"/>
              </a:rPr>
              <a:t>から</a:t>
            </a:r>
          </a:p>
        </p:txBody>
      </p:sp>
    </p:spTree>
    <p:extLst>
      <p:ext uri="{BB962C8B-B14F-4D97-AF65-F5344CB8AC3E}">
        <p14:creationId xmlns:p14="http://schemas.microsoft.com/office/powerpoint/2010/main" val="275456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61CAE6C-9F2A-5043-99E1-2786EC7C1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43500" y="0"/>
            <a:ext cx="4000500" cy="1143000"/>
          </a:xfrm>
        </p:spPr>
        <p:txBody>
          <a:bodyPr/>
          <a:lstStyle/>
          <a:p>
            <a:r>
              <a:rPr lang="ja-JP" altLang="en-US" sz="3200">
                <a:solidFill>
                  <a:schemeClr val="tx1"/>
                </a:solidFill>
              </a:rPr>
              <a:t>岡山可視光望遠鏡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39005EA-A708-1F41-AA61-2A864F8FD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48263" y="1628775"/>
            <a:ext cx="3706812" cy="4608513"/>
          </a:xfrm>
        </p:spPr>
        <p:txBody>
          <a:bodyPr>
            <a:noAutofit/>
          </a:bodyPr>
          <a:lstStyle/>
          <a:p>
            <a:r>
              <a:rPr lang="ja-JP" altLang="en-US" sz="2800">
                <a:latin typeface="Arial" panose="020B0604020202020204" pitchFamily="34" charset="0"/>
              </a:rPr>
              <a:t>口径</a:t>
            </a:r>
            <a:r>
              <a:rPr lang="en-US" altLang="ja-JP" sz="2800">
                <a:latin typeface="Arial" panose="020B0604020202020204" pitchFamily="34" charset="0"/>
              </a:rPr>
              <a:t>50cm</a:t>
            </a:r>
            <a:r>
              <a:rPr lang="ja-JP" altLang="en-US" sz="2800">
                <a:latin typeface="Arial" panose="020B0604020202020204" pitchFamily="34" charset="0"/>
              </a:rPr>
              <a:t> </a:t>
            </a:r>
            <a:r>
              <a:rPr lang="en-US" altLang="ja-JP" sz="2800">
                <a:latin typeface="Arial" panose="020B0604020202020204" pitchFamily="34" charset="0"/>
              </a:rPr>
              <a:t>(F6.5)</a:t>
            </a:r>
          </a:p>
          <a:p>
            <a:r>
              <a:rPr lang="ja-JP" altLang="en-US" sz="2800">
                <a:latin typeface="Arial" panose="020B0604020202020204" pitchFamily="34" charset="0"/>
              </a:rPr>
              <a:t>広視野</a:t>
            </a:r>
          </a:p>
          <a:p>
            <a:pPr lvl="1"/>
            <a:r>
              <a:rPr lang="en-US" altLang="ja-JP" sz="2400">
                <a:latin typeface="Arial" panose="020B0604020202020204" pitchFamily="34" charset="0"/>
              </a:rPr>
              <a:t>26 × 26 arcmin</a:t>
            </a:r>
            <a:r>
              <a:rPr lang="en-US" altLang="ja-JP" sz="2400" baseline="30000">
                <a:latin typeface="Arial" panose="020B0604020202020204" pitchFamily="34" charset="0"/>
              </a:rPr>
              <a:t>2</a:t>
            </a:r>
            <a:endParaRPr lang="en-US" altLang="ja-JP" sz="2400">
              <a:latin typeface="Arial" panose="020B0604020202020204" pitchFamily="34" charset="0"/>
            </a:endParaRPr>
          </a:p>
          <a:p>
            <a:r>
              <a:rPr lang="ja-JP" altLang="en-US" sz="2800">
                <a:latin typeface="Arial" panose="020B0604020202020204" pitchFamily="34" charset="0"/>
              </a:rPr>
              <a:t>高速導入</a:t>
            </a:r>
            <a:endParaRPr lang="en-US" altLang="ja-JP" sz="2800">
              <a:latin typeface="Arial" panose="020B0604020202020204" pitchFamily="34" charset="0"/>
            </a:endParaRPr>
          </a:p>
          <a:p>
            <a:pPr lvl="1"/>
            <a:r>
              <a:rPr lang="en-US" altLang="ja-JP" sz="2400">
                <a:latin typeface="Arial" panose="020B0604020202020204" pitchFamily="34" charset="0"/>
              </a:rPr>
              <a:t>10 deg. / sec</a:t>
            </a:r>
          </a:p>
          <a:p>
            <a:r>
              <a:rPr lang="ja-JP" altLang="en-US" sz="2800">
                <a:latin typeface="Arial" panose="020B0604020202020204" pitchFamily="34" charset="0"/>
              </a:rPr>
              <a:t>制御</a:t>
            </a:r>
          </a:p>
          <a:p>
            <a:pPr lvl="1"/>
            <a:r>
              <a:rPr lang="ja-JP" altLang="en-US" sz="2400">
                <a:latin typeface="Arial" panose="020B0604020202020204" pitchFamily="34" charset="0"/>
              </a:rPr>
              <a:t>完全自動観測</a:t>
            </a:r>
            <a:endParaRPr lang="en-US" altLang="ja-JP" sz="2400">
              <a:latin typeface="Arial" panose="020B0604020202020204" pitchFamily="34" charset="0"/>
            </a:endParaRPr>
          </a:p>
          <a:p>
            <a:pPr lvl="1"/>
            <a:r>
              <a:rPr lang="en-US" altLang="ja-JP" sz="2400">
                <a:latin typeface="Arial" panose="020B0604020202020204" pitchFamily="34" charset="0"/>
              </a:rPr>
              <a:t>GCN</a:t>
            </a:r>
            <a:r>
              <a:rPr lang="ja-JP" altLang="en-US" sz="2400">
                <a:latin typeface="Arial" panose="020B0604020202020204" pitchFamily="34" charset="0"/>
              </a:rPr>
              <a:t>に即応</a:t>
            </a:r>
            <a:endParaRPr lang="en-US" altLang="ja-JP" sz="2400">
              <a:latin typeface="Arial" panose="020B0604020202020204" pitchFamily="34" charset="0"/>
            </a:endParaRPr>
          </a:p>
          <a:p>
            <a:pPr lvl="1"/>
            <a:r>
              <a:rPr lang="ja-JP" altLang="en-US" sz="2400">
                <a:latin typeface="Arial" panose="020B0604020202020204" pitchFamily="34" charset="0"/>
              </a:rPr>
              <a:t>（近くに人は存在）</a:t>
            </a:r>
            <a:endParaRPr lang="en-US" altLang="ja-JP" sz="2400">
              <a:latin typeface="Arial" panose="020B0604020202020204" pitchFamily="34" charset="0"/>
            </a:endParaRPr>
          </a:p>
        </p:txBody>
      </p:sp>
      <p:pic>
        <p:nvPicPr>
          <p:cNvPr id="7172" name="Picture 4" descr="DSCN4748">
            <a:extLst>
              <a:ext uri="{FF2B5EF4-FFF2-40B4-BE49-F238E27FC236}">
                <a16:creationId xmlns:a16="http://schemas.microsoft.com/office/drawing/2014/main" id="{5F394D27-71C7-174F-B74D-380A0349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379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129340-B5EB-A544-9F5E-60A22B74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395122-93C8-444A-8ED6-53E3A160E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/>
              <a:t>GRB</a:t>
            </a:r>
            <a:r>
              <a:rPr lang="ja-JP" altLang="en-US" sz="2400"/>
              <a:t>追観測用に</a:t>
            </a:r>
            <a:r>
              <a:rPr kumimoji="1" lang="en-US" altLang="ja-JP" sz="2400"/>
              <a:t>MITSuME</a:t>
            </a:r>
            <a:r>
              <a:rPr kumimoji="1" lang="ja-JP" altLang="en-US" sz="2400"/>
              <a:t>望遠鏡開発</a:t>
            </a:r>
            <a:endParaRPr kumimoji="1" lang="en-US" altLang="ja-JP" sz="2400"/>
          </a:p>
          <a:p>
            <a:r>
              <a:rPr lang="en-US" altLang="ja-JP" sz="2400"/>
              <a:t>2018</a:t>
            </a:r>
            <a:r>
              <a:rPr lang="ja-JP" altLang="en-US" sz="2400"/>
              <a:t>年より岡山も東工大で運用</a:t>
            </a:r>
            <a:endParaRPr kumimoji="1" lang="en-US" altLang="ja-JP" sz="2400"/>
          </a:p>
          <a:p>
            <a:r>
              <a:rPr lang="ja-JP" altLang="en-US" sz="2400"/>
              <a:t>機動性を活かし</a:t>
            </a:r>
            <a:r>
              <a:rPr lang="en-US" altLang="ja-JP" sz="2400"/>
              <a:t>Timedomain/Multi-messenger</a:t>
            </a:r>
            <a:r>
              <a:rPr lang="ja-JP" altLang="en-US" sz="2400"/>
              <a:t> 天文学の観測を行う。</a:t>
            </a:r>
            <a:endParaRPr lang="en-US" altLang="ja-JP" sz="2400"/>
          </a:p>
          <a:p>
            <a:r>
              <a:rPr lang="ja-JP" altLang="en-US" sz="2400"/>
              <a:t>重力波：</a:t>
            </a:r>
            <a:r>
              <a:rPr lang="en-US" altLang="ja-JP" sz="2400"/>
              <a:t>20</a:t>
            </a:r>
            <a:r>
              <a:rPr lang="ja-JP" altLang="en-US" sz="2400"/>
              <a:t>等までの銀河探査で活躍（検知には至らず）</a:t>
            </a:r>
            <a:endParaRPr lang="en-US" altLang="ja-JP" sz="2400"/>
          </a:p>
          <a:p>
            <a:r>
              <a:rPr lang="en-US" altLang="ja-JP" sz="2400"/>
              <a:t>GRB</a:t>
            </a:r>
            <a:r>
              <a:rPr lang="ja-JP" altLang="en-US" sz="2400"/>
              <a:t>：本年</a:t>
            </a:r>
            <a:r>
              <a:rPr lang="en-US" altLang="ja-JP" sz="2400"/>
              <a:t>5event</a:t>
            </a:r>
            <a:r>
              <a:rPr lang="ja-JP" altLang="en-US" sz="2400"/>
              <a:t>検知（少ない。天気が悪かった）</a:t>
            </a:r>
            <a:endParaRPr lang="en-US" altLang="ja-JP" sz="2400"/>
          </a:p>
          <a:p>
            <a:r>
              <a:rPr lang="en-US" altLang="ja-JP" sz="2400"/>
              <a:t>MAXI</a:t>
            </a:r>
            <a:r>
              <a:rPr lang="ja-JP" altLang="en-US" sz="2400"/>
              <a:t>天体：数多くのブラックホールバイナリを追観測中。</a:t>
            </a:r>
            <a:endParaRPr lang="en-US" altLang="ja-JP" sz="2400"/>
          </a:p>
          <a:p>
            <a:r>
              <a:rPr lang="ja-JP" altLang="en-US" sz="2400"/>
              <a:t>アップグレード計画</a:t>
            </a:r>
            <a:endParaRPr lang="en-US" altLang="ja-JP" sz="2400"/>
          </a:p>
          <a:p>
            <a:pPr lvl="1"/>
            <a:r>
              <a:rPr lang="ja-JP" altLang="en-US" sz="2000"/>
              <a:t>高速化・完全自動化（</a:t>
            </a:r>
            <a:r>
              <a:rPr lang="en-US" altLang="ja-JP" sz="2000"/>
              <a:t>AI</a:t>
            </a:r>
            <a:r>
              <a:rPr lang="ja-JP" altLang="en-US" sz="2000"/>
              <a:t>）による数分以内の突発天体検知・速報</a:t>
            </a:r>
            <a:endParaRPr lang="en-US" altLang="ja-JP" sz="2000"/>
          </a:p>
          <a:p>
            <a:pPr lvl="1"/>
            <a:r>
              <a:rPr lang="ja-JP" altLang="en-US" sz="2000"/>
              <a:t>広視野サブカメラの導入（野望）</a:t>
            </a:r>
            <a:endParaRPr lang="en-US" altLang="ja-JP" sz="20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D3CD9B6-BD6D-0042-AAED-6814F87A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2019 </a:t>
            </a:r>
            <a:r>
              <a:rPr lang="ja-JP" altLang="en-US"/>
              <a:t>高エネルギー突発現象</a:t>
            </a:r>
            <a:r>
              <a:rPr lang="en-US" altLang="ja-JP"/>
              <a:t>@ICRR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403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keno-tel_1024">
            <a:extLst>
              <a:ext uri="{FF2B5EF4-FFF2-40B4-BE49-F238E27FC236}">
                <a16:creationId xmlns:a16="http://schemas.microsoft.com/office/drawing/2014/main" id="{C041272F-0FE6-E04C-9062-C28CB910D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1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2F2BDDFC-6AFF-624C-9221-7094430C7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51425" y="0"/>
            <a:ext cx="4092575" cy="1143000"/>
          </a:xfrm>
          <a:noFill/>
          <a:ln/>
        </p:spPr>
        <p:txBody>
          <a:bodyPr/>
          <a:lstStyle/>
          <a:p>
            <a:r>
              <a:rPr lang="ja-JP" altLang="en-US" sz="3200">
                <a:solidFill>
                  <a:schemeClr val="tx1"/>
                </a:solidFill>
              </a:rPr>
              <a:t>明野可視光望遠鏡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07F6B614-514E-3042-BC0A-3C3F3219A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48263" y="1557338"/>
            <a:ext cx="3851275" cy="4751387"/>
          </a:xfrm>
          <a:noFill/>
          <a:ln/>
        </p:spPr>
        <p:txBody>
          <a:bodyPr>
            <a:normAutofit/>
          </a:bodyPr>
          <a:lstStyle/>
          <a:p>
            <a:r>
              <a:rPr lang="ja-JP" altLang="en-US" sz="2800">
                <a:latin typeface="Arial" panose="020B0604020202020204" pitchFamily="34" charset="0"/>
              </a:rPr>
              <a:t>口径</a:t>
            </a:r>
            <a:r>
              <a:rPr lang="en-US" altLang="ja-JP" sz="2800">
                <a:latin typeface="Arial" panose="020B0604020202020204" pitchFamily="34" charset="0"/>
              </a:rPr>
              <a:t>50cm (F6.1)</a:t>
            </a:r>
          </a:p>
          <a:p>
            <a:r>
              <a:rPr lang="ja-JP" altLang="en-US" sz="2800">
                <a:latin typeface="Arial" panose="020B0604020202020204" pitchFamily="34" charset="0"/>
              </a:rPr>
              <a:t>広視野</a:t>
            </a:r>
          </a:p>
          <a:p>
            <a:pPr lvl="1"/>
            <a:r>
              <a:rPr lang="en-US" altLang="ja-JP" sz="2400">
                <a:latin typeface="Arial" panose="020B0604020202020204" pitchFamily="34" charset="0"/>
              </a:rPr>
              <a:t>28 × 28 arcmin</a:t>
            </a:r>
            <a:r>
              <a:rPr lang="en-US" altLang="ja-JP" sz="2400" baseline="30000">
                <a:latin typeface="Arial" panose="020B0604020202020204" pitchFamily="34" charset="0"/>
              </a:rPr>
              <a:t>2</a:t>
            </a:r>
          </a:p>
          <a:p>
            <a:r>
              <a:rPr lang="ja-JP" altLang="en-US" sz="2800">
                <a:latin typeface="Arial" panose="020B0604020202020204" pitchFamily="34" charset="0"/>
              </a:rPr>
              <a:t>高速導入</a:t>
            </a:r>
            <a:endParaRPr lang="en-US" altLang="ja-JP" sz="2800">
              <a:latin typeface="Arial" panose="020B0604020202020204" pitchFamily="34" charset="0"/>
            </a:endParaRPr>
          </a:p>
          <a:p>
            <a:pPr lvl="1"/>
            <a:r>
              <a:rPr lang="en-US" altLang="ja-JP" sz="2400">
                <a:latin typeface="Arial" panose="020B0604020202020204" pitchFamily="34" charset="0"/>
              </a:rPr>
              <a:t>4 deg. / sec</a:t>
            </a:r>
          </a:p>
          <a:p>
            <a:r>
              <a:rPr lang="ja-JP" altLang="en-US" sz="2800">
                <a:latin typeface="Arial" panose="020B0604020202020204" pitchFamily="34" charset="0"/>
              </a:rPr>
              <a:t>制御</a:t>
            </a:r>
          </a:p>
          <a:p>
            <a:pPr lvl="1"/>
            <a:r>
              <a:rPr lang="ja-JP" altLang="en-US" sz="2400">
                <a:latin typeface="Arial" panose="020B0604020202020204" pitchFamily="34" charset="0"/>
              </a:rPr>
              <a:t>完全自動観測</a:t>
            </a:r>
            <a:endParaRPr lang="en-US" altLang="ja-JP" sz="2400">
              <a:latin typeface="Arial" panose="020B0604020202020204" pitchFamily="34" charset="0"/>
            </a:endParaRPr>
          </a:p>
          <a:p>
            <a:pPr lvl="1"/>
            <a:r>
              <a:rPr lang="en-US" altLang="ja-JP" sz="2400">
                <a:latin typeface="Arial" panose="020B0604020202020204" pitchFamily="34" charset="0"/>
              </a:rPr>
              <a:t>GCN</a:t>
            </a:r>
            <a:r>
              <a:rPr lang="ja-JP" altLang="en-US" sz="2400">
                <a:latin typeface="Arial" panose="020B0604020202020204" pitchFamily="34" charset="0"/>
              </a:rPr>
              <a:t>に即応</a:t>
            </a:r>
          </a:p>
          <a:p>
            <a:pPr lvl="1"/>
            <a:r>
              <a:rPr lang="ja-JP" altLang="en-US" sz="2400">
                <a:latin typeface="Arial" panose="020B0604020202020204" pitchFamily="34" charset="0"/>
              </a:rPr>
              <a:t>無人</a:t>
            </a:r>
          </a:p>
          <a:p>
            <a:pPr lvl="1">
              <a:buFontTx/>
              <a:buNone/>
            </a:pPr>
            <a:endParaRPr lang="ja-JP" altLang="en-US" sz="240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ja-JP" sz="1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3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1318F-9956-7B42-8A6F-0FB82C56D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1"/>
            <a:ext cx="4571999" cy="1345914"/>
          </a:xfrm>
        </p:spPr>
        <p:txBody>
          <a:bodyPr>
            <a:noAutofit/>
          </a:bodyPr>
          <a:lstStyle/>
          <a:p>
            <a:r>
              <a:rPr lang="ja-JP" altLang="en-US" sz="3200"/>
              <a:t>石垣島天文台（</a:t>
            </a:r>
            <a:r>
              <a:rPr lang="en-US" altLang="ja-JP" sz="3200"/>
              <a:t>MITSuME</a:t>
            </a:r>
            <a:r>
              <a:rPr lang="ja-JP" altLang="en-US" sz="3200"/>
              <a:t>仲間）</a:t>
            </a:r>
            <a:endParaRPr kumimoji="1" lang="ja-JP" altLang="en-US" sz="32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E99E23-D4DF-2943-9770-097CDE2E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468" y="2085654"/>
            <a:ext cx="4366516" cy="414232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ja-JP" altLang="en-US" sz="2800">
                <a:latin typeface="Arial" panose="020B0604020202020204" pitchFamily="34" charset="0"/>
              </a:rPr>
              <a:t>口径</a:t>
            </a:r>
            <a:r>
              <a:rPr lang="en-US" altLang="ja-JP" sz="2800">
                <a:latin typeface="Arial" panose="020B0604020202020204" pitchFamily="34" charset="0"/>
              </a:rPr>
              <a:t>105cm (F12)</a:t>
            </a:r>
          </a:p>
          <a:p>
            <a:pPr fontAlgn="auto">
              <a:spcAft>
                <a:spcPts val="0"/>
              </a:spcAft>
            </a:pPr>
            <a:r>
              <a:rPr lang="ja-JP" altLang="en-US" sz="2800">
                <a:latin typeface="Arial" panose="020B0604020202020204" pitchFamily="34" charset="0"/>
              </a:rPr>
              <a:t>カメラ</a:t>
            </a:r>
          </a:p>
          <a:p>
            <a:pPr lvl="1" fontAlgn="auto">
              <a:spcAft>
                <a:spcPts val="0"/>
              </a:spcAft>
            </a:pPr>
            <a:r>
              <a:rPr lang="ja-JP" altLang="en-US" sz="2400">
                <a:latin typeface="Arial" panose="020B0604020202020204" pitchFamily="34" charset="0"/>
              </a:rPr>
              <a:t>三色カメラ（</a:t>
            </a:r>
            <a:r>
              <a:rPr lang="en-US" altLang="ja-JP" sz="2400">
                <a:latin typeface="Arial" panose="020B0604020202020204" pitchFamily="34" charset="0"/>
              </a:rPr>
              <a:t>g', R, I</a:t>
            </a:r>
            <a:r>
              <a:rPr lang="ja-JP" altLang="en-US" sz="2400">
                <a:latin typeface="Arial" panose="020B0604020202020204" pitchFamily="34" charset="0"/>
              </a:rPr>
              <a:t>）</a:t>
            </a:r>
            <a:endParaRPr lang="en-US" altLang="ja-JP" sz="2400">
              <a:latin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US" altLang="ja-JP" sz="2400">
                <a:latin typeface="Arial" panose="020B0604020202020204" pitchFamily="34" charset="0"/>
              </a:rPr>
              <a:t>12.3 × 12.3 arcmin</a:t>
            </a:r>
            <a:r>
              <a:rPr lang="en-US" altLang="ja-JP" sz="2400" baseline="30000">
                <a:latin typeface="Arial" panose="020B0604020202020204" pitchFamily="34" charset="0"/>
              </a:rPr>
              <a:t>2</a:t>
            </a:r>
            <a:endParaRPr lang="en-US" altLang="ja-JP" sz="240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ja-JP" altLang="en-US" sz="2800">
                <a:latin typeface="Arial" panose="020B0604020202020204" pitchFamily="34" charset="0"/>
              </a:rPr>
              <a:t>制御</a:t>
            </a:r>
          </a:p>
          <a:p>
            <a:pPr lvl="1" fontAlgn="auto">
              <a:spcAft>
                <a:spcPts val="0"/>
              </a:spcAft>
            </a:pPr>
            <a:r>
              <a:rPr lang="ja-JP" altLang="en-US" sz="2400">
                <a:latin typeface="Arial" panose="020B0604020202020204" pitchFamily="34" charset="0"/>
              </a:rPr>
              <a:t>有人運用</a:t>
            </a:r>
          </a:p>
          <a:p>
            <a:pPr lvl="1" fontAlgn="auto">
              <a:spcAft>
                <a:spcPts val="0"/>
              </a:spcAft>
            </a:pPr>
            <a:r>
              <a:rPr lang="en-US" altLang="ja-JP" sz="2400">
                <a:latin typeface="Arial" panose="020B0604020202020204" pitchFamily="34" charset="0"/>
              </a:rPr>
              <a:t>ToO</a:t>
            </a:r>
            <a:r>
              <a:rPr lang="ja-JP" altLang="en-US" sz="2400">
                <a:latin typeface="Arial" panose="020B0604020202020204" pitchFamily="34" charset="0"/>
              </a:rPr>
              <a:t>はメールか電話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9364E5-7245-2D4E-BFC9-2E7F04971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63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109D23D-28AF-9244-96DB-6003DEC74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ja-JP" sz="3600"/>
              <a:t>3</a:t>
            </a:r>
            <a:r>
              <a:rPr lang="ja-JP" altLang="en-US" sz="3600"/>
              <a:t>色同時撮像カメラ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C333B07-F260-0E40-9D07-BD447EA39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988" y="5057775"/>
            <a:ext cx="7129462" cy="1800225"/>
          </a:xfrm>
        </p:spPr>
        <p:txBody>
          <a:bodyPr>
            <a:noAutofit/>
          </a:bodyPr>
          <a:lstStyle/>
          <a:p>
            <a:r>
              <a:rPr lang="en-US" altLang="ja-JP" sz="2400"/>
              <a:t>g</a:t>
            </a:r>
            <a:r>
              <a:rPr lang="en-US" altLang="ja-JP" sz="2400">
                <a:latin typeface="Arial" panose="020B0604020202020204" pitchFamily="34" charset="0"/>
              </a:rPr>
              <a:t>’</a:t>
            </a:r>
            <a:r>
              <a:rPr lang="ja-JP" altLang="en-US" sz="2400"/>
              <a:t>（</a:t>
            </a:r>
            <a:r>
              <a:rPr lang="en-US" altLang="ja-JP" sz="2400"/>
              <a:t>SDSS</a:t>
            </a:r>
            <a:r>
              <a:rPr lang="ja-JP" altLang="en-US" sz="2400"/>
              <a:t>）・</a:t>
            </a:r>
            <a:r>
              <a:rPr lang="en-US" altLang="ja-JP" sz="2400"/>
              <a:t>R</a:t>
            </a:r>
            <a:r>
              <a:rPr lang="ja-JP" altLang="en-US" sz="2400"/>
              <a:t>・</a:t>
            </a:r>
            <a:r>
              <a:rPr lang="en-US" altLang="ja-JP" sz="2400"/>
              <a:t>I</a:t>
            </a:r>
            <a:r>
              <a:rPr lang="ja-JP" altLang="en-US" sz="2400"/>
              <a:t>（</a:t>
            </a:r>
            <a:r>
              <a:rPr lang="en-US" altLang="ja-JP" sz="2400"/>
              <a:t>Johnson-Cousins</a:t>
            </a:r>
            <a:r>
              <a:rPr lang="ja-JP" altLang="en-US" sz="2400"/>
              <a:t>）</a:t>
            </a:r>
            <a:endParaRPr lang="en-US" altLang="ja-JP" sz="2400"/>
          </a:p>
          <a:p>
            <a:r>
              <a:rPr lang="ja-JP" altLang="en-US" sz="2400"/>
              <a:t>ダイクロイックミラーの新規設計・製作</a:t>
            </a:r>
          </a:p>
          <a:p>
            <a:pPr>
              <a:buFont typeface="Wingdings" pitchFamily="2" charset="2"/>
              <a:buNone/>
            </a:pPr>
            <a:r>
              <a:rPr lang="ja-JP" altLang="en-US" sz="2400">
                <a:solidFill>
                  <a:srgbClr val="002060"/>
                </a:solidFill>
              </a:rPr>
              <a:t>　　</a:t>
            </a:r>
            <a:r>
              <a:rPr lang="ja-JP" altLang="en-US" sz="2800">
                <a:solidFill>
                  <a:srgbClr val="002060"/>
                </a:solidFill>
              </a:rPr>
              <a:t>⇒高い検出効率・結像性能を達成</a:t>
            </a:r>
            <a:endParaRPr lang="ja-JP" altLang="en-US" sz="2400">
              <a:solidFill>
                <a:srgbClr val="002060"/>
              </a:solidFill>
            </a:endParaRPr>
          </a:p>
        </p:txBody>
      </p:sp>
      <p:grpSp>
        <p:nvGrpSpPr>
          <p:cNvPr id="18437" name="Group 5">
            <a:extLst>
              <a:ext uri="{FF2B5EF4-FFF2-40B4-BE49-F238E27FC236}">
                <a16:creationId xmlns:a16="http://schemas.microsoft.com/office/drawing/2014/main" id="{1A53F221-DB6F-EF4D-B32E-E5D8796485B2}"/>
              </a:ext>
            </a:extLst>
          </p:cNvPr>
          <p:cNvGrpSpPr>
            <a:grpSpLocks/>
          </p:cNvGrpSpPr>
          <p:nvPr/>
        </p:nvGrpSpPr>
        <p:grpSpPr bwMode="auto">
          <a:xfrm>
            <a:off x="1655763" y="622300"/>
            <a:ext cx="5724525" cy="4319588"/>
            <a:chOff x="2676" y="2432"/>
            <a:chExt cx="2880" cy="1879"/>
          </a:xfrm>
        </p:grpSpPr>
        <p:grpSp>
          <p:nvGrpSpPr>
            <p:cNvPr id="18438" name="Group 6">
              <a:extLst>
                <a:ext uri="{FF2B5EF4-FFF2-40B4-BE49-F238E27FC236}">
                  <a16:creationId xmlns:a16="http://schemas.microsoft.com/office/drawing/2014/main" id="{A3C93F8A-6A1D-474C-8A2D-F8DD6D96E0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6" y="2432"/>
              <a:ext cx="2880" cy="1879"/>
              <a:chOff x="2835" y="2432"/>
              <a:chExt cx="2880" cy="1879"/>
            </a:xfrm>
          </p:grpSpPr>
          <p:pic>
            <p:nvPicPr>
              <p:cNvPr id="18439" name="Picture 7" descr="camera-outer">
                <a:extLst>
                  <a:ext uri="{FF2B5EF4-FFF2-40B4-BE49-F238E27FC236}">
                    <a16:creationId xmlns:a16="http://schemas.microsoft.com/office/drawing/2014/main" id="{AED6E3B5-AA75-9941-802F-A75430044F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5" y="2568"/>
                <a:ext cx="2880" cy="1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440" name="Freeform 8">
                <a:extLst>
                  <a:ext uri="{FF2B5EF4-FFF2-40B4-BE49-F238E27FC236}">
                    <a16:creationId xmlns:a16="http://schemas.microsoft.com/office/drawing/2014/main" id="{C4A03E8B-6ABD-FC46-9AD6-0042A07DF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2900"/>
                <a:ext cx="555" cy="349"/>
              </a:xfrm>
              <a:custGeom>
                <a:avLst/>
                <a:gdLst>
                  <a:gd name="T0" fmla="*/ 555 w 555"/>
                  <a:gd name="T1" fmla="*/ 0 h 349"/>
                  <a:gd name="T2" fmla="*/ 413 w 555"/>
                  <a:gd name="T3" fmla="*/ 349 h 349"/>
                  <a:gd name="T4" fmla="*/ 0 w 555"/>
                  <a:gd name="T5" fmla="*/ 28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5" h="349">
                    <a:moveTo>
                      <a:pt x="555" y="0"/>
                    </a:moveTo>
                    <a:lnTo>
                      <a:pt x="413" y="349"/>
                    </a:lnTo>
                    <a:lnTo>
                      <a:pt x="0" y="288"/>
                    </a:ln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441" name="Freeform 9">
                <a:extLst>
                  <a:ext uri="{FF2B5EF4-FFF2-40B4-BE49-F238E27FC236}">
                    <a16:creationId xmlns:a16="http://schemas.microsoft.com/office/drawing/2014/main" id="{DB220CC7-F897-6A46-BE59-DC3291393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3067"/>
                <a:ext cx="318" cy="329"/>
              </a:xfrm>
              <a:custGeom>
                <a:avLst/>
                <a:gdLst>
                  <a:gd name="T0" fmla="*/ 0 w 318"/>
                  <a:gd name="T1" fmla="*/ 0 h 329"/>
                  <a:gd name="T2" fmla="*/ 318 w 318"/>
                  <a:gd name="T3" fmla="*/ 49 h 329"/>
                  <a:gd name="T4" fmla="*/ 221 w 318"/>
                  <a:gd name="T5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" h="329">
                    <a:moveTo>
                      <a:pt x="0" y="0"/>
                    </a:moveTo>
                    <a:lnTo>
                      <a:pt x="318" y="49"/>
                    </a:lnTo>
                    <a:lnTo>
                      <a:pt x="221" y="329"/>
                    </a:lnTo>
                  </a:path>
                </a:pathLst>
              </a:custGeom>
              <a:noFill/>
              <a:ln w="50800">
                <a:solidFill>
                  <a:srgbClr val="00FFFF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442" name="Line 10">
                <a:extLst>
                  <a:ext uri="{FF2B5EF4-FFF2-40B4-BE49-F238E27FC236}">
                    <a16:creationId xmlns:a16="http://schemas.microsoft.com/office/drawing/2014/main" id="{F5A332FB-06A7-F24C-B1D2-7A3948BB4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5" y="2432"/>
                <a:ext cx="91" cy="22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443" name="Line 11">
                <a:extLst>
                  <a:ext uri="{FF2B5EF4-FFF2-40B4-BE49-F238E27FC236}">
                    <a16:creationId xmlns:a16="http://schemas.microsoft.com/office/drawing/2014/main" id="{E51898C5-8AFD-8549-A405-4017F7D0C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7" y="3113"/>
                <a:ext cx="363" cy="45"/>
              </a:xfrm>
              <a:prstGeom prst="line">
                <a:avLst/>
              </a:prstGeom>
              <a:noFill/>
              <a:ln w="50800">
                <a:solidFill>
                  <a:srgbClr val="00FF00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444" name="Rectangle 12">
                <a:extLst>
                  <a:ext uri="{FF2B5EF4-FFF2-40B4-BE49-F238E27FC236}">
                    <a16:creationId xmlns:a16="http://schemas.microsoft.com/office/drawing/2014/main" id="{C41CC2C2-3705-F640-BF73-63A06CC30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32358">
                <a:off x="3788" y="2976"/>
                <a:ext cx="408" cy="4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445" name="Rectangle 13">
                <a:extLst>
                  <a:ext uri="{FF2B5EF4-FFF2-40B4-BE49-F238E27FC236}">
                    <a16:creationId xmlns:a16="http://schemas.microsoft.com/office/drawing/2014/main" id="{083D7A44-B50D-2D47-949B-854FEE4D2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501837">
                <a:off x="3696" y="3248"/>
                <a:ext cx="409" cy="4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446" name="Rectangle 14">
                <a:extLst>
                  <a:ext uri="{FF2B5EF4-FFF2-40B4-BE49-F238E27FC236}">
                    <a16:creationId xmlns:a16="http://schemas.microsoft.com/office/drawing/2014/main" id="{54DF5CA4-1326-EC48-AF4E-88570D1AB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32229">
                <a:off x="4194" y="3067"/>
                <a:ext cx="409" cy="4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447" name="Text Box 15">
                <a:extLst>
                  <a:ext uri="{FF2B5EF4-FFF2-40B4-BE49-F238E27FC236}">
                    <a16:creationId xmlns:a16="http://schemas.microsoft.com/office/drawing/2014/main" id="{977DCB75-0E65-4542-BDFC-D03E1D5F52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5" y="3939"/>
                <a:ext cx="840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ja-JP" altLang="en-US" sz="28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冷却</a:t>
                </a:r>
                <a:r>
                  <a:rPr lang="en-US" altLang="ja-JP" sz="28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CCD</a:t>
                </a:r>
              </a:p>
            </p:txBody>
          </p:sp>
          <p:sp>
            <p:nvSpPr>
              <p:cNvPr id="18448" name="Line 16">
                <a:extLst>
                  <a:ext uri="{FF2B5EF4-FFF2-40B4-BE49-F238E27FC236}">
                    <a16:creationId xmlns:a16="http://schemas.microsoft.com/office/drawing/2014/main" id="{BE17FC9D-4345-DF43-83E9-EEC1A3C0B0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79" y="3612"/>
                <a:ext cx="0" cy="40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449" name="Line 17">
                <a:extLst>
                  <a:ext uri="{FF2B5EF4-FFF2-40B4-BE49-F238E27FC236}">
                    <a16:creationId xmlns:a16="http://schemas.microsoft.com/office/drawing/2014/main" id="{ECCBE9CF-FDDD-D04C-B0DF-58408C392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6" y="3702"/>
                <a:ext cx="408" cy="31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450" name="Line 18">
                <a:extLst>
                  <a:ext uri="{FF2B5EF4-FFF2-40B4-BE49-F238E27FC236}">
                    <a16:creationId xmlns:a16="http://schemas.microsoft.com/office/drawing/2014/main" id="{2E6F735A-5DD8-2943-A47A-5D7BB494A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33" y="3657"/>
                <a:ext cx="907" cy="40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8451" name="Text Box 19">
              <a:extLst>
                <a:ext uri="{FF2B5EF4-FFF2-40B4-BE49-F238E27FC236}">
                  <a16:creationId xmlns:a16="http://schemas.microsoft.com/office/drawing/2014/main" id="{AAA4F5B3-1FA6-E240-80A6-F3DC98163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9" y="2546"/>
              <a:ext cx="1286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3200">
                  <a:solidFill>
                    <a:srgbClr val="002060"/>
                  </a:solidFill>
                  <a:latin typeface="Arial" panose="020B0604020202020204" pitchFamily="34" charset="0"/>
                </a:rPr>
                <a:t>ダイクロイック</a:t>
              </a:r>
            </a:p>
            <a:p>
              <a:pPr algn="r"/>
              <a:r>
                <a:rPr lang="ja-JP" altLang="en-US" sz="3200">
                  <a:solidFill>
                    <a:srgbClr val="002060"/>
                  </a:solidFill>
                  <a:latin typeface="Arial" panose="020B0604020202020204" pitchFamily="34" charset="0"/>
                </a:rPr>
                <a:t>ミラー</a:t>
              </a:r>
            </a:p>
          </p:txBody>
        </p:sp>
        <p:cxnSp>
          <p:nvCxnSpPr>
            <p:cNvPr id="18452" name="AutoShape 20">
              <a:extLst>
                <a:ext uri="{FF2B5EF4-FFF2-40B4-BE49-F238E27FC236}">
                  <a16:creationId xmlns:a16="http://schemas.microsoft.com/office/drawing/2014/main" id="{A08F49EB-B49E-564A-B778-4E23A20A415F}"/>
                </a:ext>
              </a:extLst>
            </p:cNvPr>
            <p:cNvCxnSpPr>
              <a:cxnSpLocks noChangeShapeType="1"/>
              <a:stCxn id="18451" idx="1"/>
              <a:endCxn id="18446" idx="0"/>
            </p:cNvCxnSpPr>
            <p:nvPr/>
          </p:nvCxnSpPr>
          <p:spPr bwMode="auto">
            <a:xfrm rot="10800000" flipV="1">
              <a:off x="4258" y="2781"/>
              <a:ext cx="11" cy="297"/>
            </a:xfrm>
            <a:prstGeom prst="curvedConnector5">
              <a:avLst>
                <a:gd name="adj1" fmla="val 1015458"/>
                <a:gd name="adj2" fmla="val 88142"/>
                <a:gd name="adj3" fmla="val -915458"/>
              </a:avLst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454" name="Text Box 22">
            <a:extLst>
              <a:ext uri="{FF2B5EF4-FFF2-40B4-BE49-F238E27FC236}">
                <a16:creationId xmlns:a16="http://schemas.microsoft.com/office/drawing/2014/main" id="{72F3647E-5396-E648-9391-8C4F6016F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068638"/>
            <a:ext cx="539750" cy="641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0000FF"/>
                </a:solidFill>
                <a:latin typeface="Arial" panose="020B0604020202020204" pitchFamily="34" charset="0"/>
              </a:rPr>
              <a:t>g’</a:t>
            </a:r>
          </a:p>
        </p:txBody>
      </p:sp>
      <p:sp>
        <p:nvSpPr>
          <p:cNvPr id="18455" name="Text Box 23">
            <a:extLst>
              <a:ext uri="{FF2B5EF4-FFF2-40B4-BE49-F238E27FC236}">
                <a16:creationId xmlns:a16="http://schemas.microsoft.com/office/drawing/2014/main" id="{482220BF-1D05-5447-A6C8-8D632533D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420938"/>
            <a:ext cx="514350" cy="641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0000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18456" name="Text Box 24">
            <a:extLst>
              <a:ext uri="{FF2B5EF4-FFF2-40B4-BE49-F238E27FC236}">
                <a16:creationId xmlns:a16="http://schemas.microsoft.com/office/drawing/2014/main" id="{72197E84-4762-A048-9C8E-465CA885D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484313"/>
            <a:ext cx="311150" cy="641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0000FF"/>
                </a:solidFill>
                <a:latin typeface="Arial" panose="020B0604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348526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30.859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(\mathrm{data-model})/\mathrm{error}&#10;\end{eqnarray*}&#10;\end{document}"/>
  <p:tag name="IGUANATEXSIZE" val="14"/>
  <p:tag name="IGUANATEXCURSOR" val="3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90.6636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Energy\ [keV]}&#10;\end{eqnarray*}&#10;\end{document}"/>
  <p:tag name="IGUANATEXSIZE" val="14"/>
  <p:tag name="IGUANATEXCURSOR" val="3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5.369"/>
  <p:tag name="ORIGINALWIDTH" val="3037.12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table}[]&#10;\begin{tabular}{lll}&#10;\multicolumn{2}{l}{parameters}&amp;\\&#10;\hline&#10;phabs&amp;$N_H(10^{22}\mathrm{cm}^{-2})$&amp;0.15 (fix)\\&#10;powerlaw &amp; photon index&amp;$1.664^{+0.006}_{-0.006}$\\&#10;&amp;norm [$\mathrm{photons/keV/cm^{2}}$]&amp;$0.1311^{+0.0008}_{-0.0008}$\\&#10;diskbb&amp;$kT_\mathrm{in}\ [\mathrm{keV}]$&amp;$0.15^{+0.1}_{-0.1}$\\&#10;&amp; norm $((\frac{r_\mathrm{in}}{D_{10}})^2\cos i)$ &amp; $21720^{+16068}_{-8608}$ \\&#10;\hline&#10;\multicolumn{2}{l}{$\chi^2$/d.o.f.}&amp; 496.23/369                           &#10;\end{tabular}&#10;\end{table}&#10;\end{document}"/>
  <p:tag name="IGUANATEXSIZE" val="20"/>
  <p:tag name="IGUANATEXCURSOR" val="7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1531.309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normalized\ count\ s^{-1}\ keV^{-1}}&#10;\end{eqnarray*}&#10;\end{document}"/>
  <p:tag name="IGUANATEXSIZE" val="12"/>
  <p:tag name="IGUANATEXCURSOR" val="3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.4833"/>
  <p:tag name="ORIGINALWIDTH" val="1358.83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photons\ cm^{-2}\ s^{-1}\ keV^{-1}}&#10;\end{eqnarray*}&#10;\end{document}"/>
  <p:tag name="IGUANATEXSIZE" val="18"/>
  <p:tag name="IGUANATEXCURSOR" val="3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90.6636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Energy\ [keV]}&#10;\end{eqnarray*}&#10;\end{document}"/>
  <p:tag name="IGUANATEXSIZE" val="18"/>
  <p:tag name="IGUANATEXCURSOR" val="3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1096.363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erg\ cm^{-2}\ s^{-1}\ keV^{-1}}&#10;\end{eqnarray*}&#10;\end{document}"/>
  <p:tag name="IGUANATEXSIZE" val="20"/>
  <p:tag name="IGUANATEXCURSOR" val="3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90.6636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Energy\ [keV]}&#10;\end{eqnarray*}&#10;\end{document}"/>
  <p:tag name="IGUANATEXSIZE" val="20"/>
  <p:tag name="IGUANATEXCURSOR" val="3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955.3806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6-20 keV/2-6 keV&#10;\end{document}"/>
  <p:tag name="IGUANATEXSIZE" val="14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853.3933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Flux (2-20 keV)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876.6404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frequency}\ \nu\ [\mathrm{Hz}]&#10;\end{eqnarray*}&#10;\end{document}"/>
  <p:tag name="IGUANATEXSIZE" val="20"/>
  <p:tag name="IGUANATEXCURSOR" val="3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443.569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relative\ flux}\ F_\nu\ (\mathrm{arbitrary})&#10;\end{eqnarray*}&#10;\end{document}"/>
  <p:tag name="IGUANATEXSIZE" val="20"/>
  <p:tag name="IGUANATEXCURSOR" val="3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577.4278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F_\nu\propto\nu^{-0.7}&#10;\end{eqnarray*}&#10;\end{document}"/>
  <p:tag name="IGUANATEXSIZE" val="20"/>
  <p:tag name="IGUANATEXCURSOR" val="3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871.3911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J\ m^{-2}\ s^{-1}\ Hz^{-1}}&#10;\end{eqnarray*}&#10;\end{document}"/>
  <p:tag name="IGUANATEXSIZE" val="20"/>
  <p:tag name="IGUANATEXCURSOR" val="3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64.6794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counts/sec}&#10;\end{eqnarray*}&#10;\end{document}"/>
  <p:tag name="IGUANATEXSIZE" val="20"/>
  <p:tag name="IGUANATEXCURSOR" val="3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82.9396"/>
  <p:tag name="LATEXADDIN" val="\documentclass{article}&#10;\usepackage{amsmath}&#10;\pagestyle{empty}&#10;\newcommand{\bra}[1]{&lt;#1|}&#10;\newcommand{\ket}[1]{|#1&gt;}&#10;\newcommand{\braket}[2]{&lt;#1|#2&gt;}&#10;\newcommand{\ahat}[0]{\hat{a}}&#10;\newcommand{\adagger}[0]{\hat{a}^\dagger}&#10;\newcommand{\phat}[0]{\hat{P}}&#10;\newcommand{\qhat}[0]{\hat{Q}}&#10;\newcommand{\nhat}[0]{\hat{N}}&#10;\begin{document}&#10;\begin{eqnarray*}&#10;\mathrm{UT [hour]}&#10;\end{eqnarray*}&#10;\end{document}"/>
  <p:tag name="IGUANATEXSIZE" val="20"/>
  <p:tag name="IGUANATEXCURSOR" val="36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メイリオ3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メイリオ3" id="{180E9B64-1DA8-474F-A64D-A8EA26F380F9}" vid="{F6CAAAA2-49FE-2E48-8474-B2DAA6915E0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メイリオ3</Template>
  <TotalTime>3504</TotalTime>
  <Words>3395</Words>
  <Application>Microsoft Macintosh PowerPoint</Application>
  <PresentationFormat>画面に合わせる (4:3)</PresentationFormat>
  <Paragraphs>690</Paragraphs>
  <Slides>60</Slides>
  <Notes>10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75" baseType="lpstr">
      <vt:lpstr>.AppleSystemUIFont</vt:lpstr>
      <vt:lpstr>HiraMinProN-W3</vt:lpstr>
      <vt:lpstr>ＭＳ ゴシック</vt:lpstr>
      <vt:lpstr>Myriad Pro</vt:lpstr>
      <vt:lpstr>メイリオ</vt:lpstr>
      <vt:lpstr>游ゴシック</vt:lpstr>
      <vt:lpstr>Arial</vt:lpstr>
      <vt:lpstr>Calibri</vt:lpstr>
      <vt:lpstr>Cambria Math</vt:lpstr>
      <vt:lpstr>Helvetica Neue Medium</vt:lpstr>
      <vt:lpstr>Times New Roman</vt:lpstr>
      <vt:lpstr>Verdana</vt:lpstr>
      <vt:lpstr>Wingdings</vt:lpstr>
      <vt:lpstr>メイリオ3</vt:lpstr>
      <vt:lpstr>ビットマップ イメージ</vt:lpstr>
      <vt:lpstr> MITSuME望遠鏡による 突発天体探査・変動天体観測の 現状とこれから    </vt:lpstr>
      <vt:lpstr>OUTLINE</vt:lpstr>
      <vt:lpstr>GRB研究史 2000年~</vt:lpstr>
      <vt:lpstr>MITSuME計画</vt:lpstr>
      <vt:lpstr>PowerPoint プレゼンテーション</vt:lpstr>
      <vt:lpstr>岡山可視光望遠鏡</vt:lpstr>
      <vt:lpstr>明野可視光望遠鏡</vt:lpstr>
      <vt:lpstr>石垣島天文台（MITSuME仲間）</vt:lpstr>
      <vt:lpstr>3色同時撮像カメラ</vt:lpstr>
      <vt:lpstr>なぜ　g’-Band ? </vt:lpstr>
      <vt:lpstr>重力波の電磁波対応天体観測</vt:lpstr>
      <vt:lpstr>重力波の観測体制</vt:lpstr>
      <vt:lpstr>GROWTHの観測体制</vt:lpstr>
      <vt:lpstr>PowerPoint プレゼンテーション</vt:lpstr>
      <vt:lpstr>JGEMの観測体制</vt:lpstr>
      <vt:lpstr>PowerPoint プレゼンテーション</vt:lpstr>
      <vt:lpstr>O3での観測結果（中間報告）</vt:lpstr>
      <vt:lpstr>GCNへの観測レポート</vt:lpstr>
      <vt:lpstr>J-GEMに報告した画像のRc-band 限界等級</vt:lpstr>
      <vt:lpstr>ガンマ線バースト</vt:lpstr>
      <vt:lpstr>今年のGRB追観測状況</vt:lpstr>
      <vt:lpstr>GRB161017A (Tachibana+18)</vt:lpstr>
      <vt:lpstr>X-IR同時観測</vt:lpstr>
      <vt:lpstr>PowerPoint プレゼンテーション</vt:lpstr>
      <vt:lpstr>Jet break</vt:lpstr>
      <vt:lpstr>星周環境への制約（ISM or Wind）</vt:lpstr>
      <vt:lpstr>ジェットの色変化の多様性</vt:lpstr>
      <vt:lpstr>最近のヒット：GRB181110A(z=1.505)</vt:lpstr>
      <vt:lpstr>X線（黒）vs 可視（赤）</vt:lpstr>
      <vt:lpstr>色変化</vt:lpstr>
      <vt:lpstr>MAXI天体</vt:lpstr>
      <vt:lpstr>ここ数年で観測したMAXI天体</vt:lpstr>
      <vt:lpstr>ブラックホールX線連星</vt:lpstr>
      <vt:lpstr>MAXI J1820+070</vt:lpstr>
      <vt:lpstr>2018年のアウトバースト</vt:lpstr>
      <vt:lpstr>結果 – 全体の光度曲線</vt:lpstr>
      <vt:lpstr>観測 – 光赤外線大学間連携</vt:lpstr>
      <vt:lpstr>観測 – NICER</vt:lpstr>
      <vt:lpstr>結果 – 一晩の間の変動</vt:lpstr>
      <vt:lpstr>結果 – Relative SED（可視光）</vt:lpstr>
      <vt:lpstr>結果 – 一晩の間の変動</vt:lpstr>
      <vt:lpstr>結果 – X線のspectral fitting</vt:lpstr>
      <vt:lpstr>結果 – power law 成分</vt:lpstr>
      <vt:lpstr>考察</vt:lpstr>
      <vt:lpstr>まとめ、今後の展望</vt:lpstr>
      <vt:lpstr>MAXI J1820+070のライトカーブ（全景）</vt:lpstr>
      <vt:lpstr>将来計画</vt:lpstr>
      <vt:lpstr>GPGPUを用いた処理の高速化</vt:lpstr>
      <vt:lpstr>GPUの実力</vt:lpstr>
      <vt:lpstr>AIによる突発天体検知技術の開発</vt:lpstr>
      <vt:lpstr>"JGEM Image Server" for GW events</vt:lpstr>
      <vt:lpstr>Why we failed in subtraction?</vt:lpstr>
      <vt:lpstr>Input data</vt:lpstr>
      <vt:lpstr>Proposed Architecture</vt:lpstr>
      <vt:lpstr>Training data</vt:lpstr>
      <vt:lpstr>Performance (1)</vt:lpstr>
      <vt:lpstr>Performance (2)</vt:lpstr>
      <vt:lpstr>When does this machine false?</vt:lpstr>
      <vt:lpstr>g’-band 広視野カメラ</vt:lpstr>
      <vt:lpstr>まとめ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MITSuME望遠鏡による 突発天体探査・変動天体観測の 現状とこれから    </dc:title>
  <dc:creator>谷津陽一</dc:creator>
  <cp:lastModifiedBy>谷津陽一</cp:lastModifiedBy>
  <cp:revision>104</cp:revision>
  <dcterms:created xsi:type="dcterms:W3CDTF">2019-11-15T07:29:29Z</dcterms:created>
  <dcterms:modified xsi:type="dcterms:W3CDTF">2019-11-19T07:06:29Z</dcterms:modified>
</cp:coreProperties>
</file>