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75" r:id="rId1"/>
  </p:sldMasterIdLst>
  <p:notesMasterIdLst>
    <p:notesMasterId r:id="rId50"/>
  </p:notesMasterIdLst>
  <p:handoutMasterIdLst>
    <p:handoutMasterId r:id="rId51"/>
  </p:handout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0" r:id="rId9"/>
    <p:sldId id="264" r:id="rId10"/>
    <p:sldId id="265" r:id="rId11"/>
    <p:sldId id="271" r:id="rId12"/>
    <p:sldId id="274" r:id="rId13"/>
    <p:sldId id="276" r:id="rId14"/>
    <p:sldId id="298" r:id="rId15"/>
    <p:sldId id="275" r:id="rId16"/>
    <p:sldId id="296" r:id="rId17"/>
    <p:sldId id="272" r:id="rId18"/>
    <p:sldId id="266" r:id="rId19"/>
    <p:sldId id="297" r:id="rId20"/>
    <p:sldId id="268" r:id="rId21"/>
    <p:sldId id="270" r:id="rId22"/>
    <p:sldId id="277" r:id="rId23"/>
    <p:sldId id="273" r:id="rId24"/>
    <p:sldId id="278" r:id="rId25"/>
    <p:sldId id="279" r:id="rId26"/>
    <p:sldId id="281" r:id="rId27"/>
    <p:sldId id="300" r:id="rId28"/>
    <p:sldId id="306" r:id="rId29"/>
    <p:sldId id="282" r:id="rId30"/>
    <p:sldId id="283" r:id="rId31"/>
    <p:sldId id="284" r:id="rId32"/>
    <p:sldId id="285" r:id="rId33"/>
    <p:sldId id="299" r:id="rId34"/>
    <p:sldId id="301" r:id="rId35"/>
    <p:sldId id="286" r:id="rId36"/>
    <p:sldId id="287" r:id="rId37"/>
    <p:sldId id="288" r:id="rId38"/>
    <p:sldId id="290" r:id="rId39"/>
    <p:sldId id="289" r:id="rId40"/>
    <p:sldId id="291" r:id="rId41"/>
    <p:sldId id="292" r:id="rId42"/>
    <p:sldId id="308" r:id="rId43"/>
    <p:sldId id="302" r:id="rId44"/>
    <p:sldId id="303" r:id="rId45"/>
    <p:sldId id="267" r:id="rId46"/>
    <p:sldId id="304" r:id="rId47"/>
    <p:sldId id="305" r:id="rId48"/>
    <p:sldId id="307" r:id="rId4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erino" initials="" lastIdx="1" clrIdx="0"/>
  <p:cmAuthor id="1" name="芹野　素子" initials="芹野　素子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3434"/>
    <a:srgbClr val="7F7F7F"/>
    <a:srgbClr val="019368"/>
    <a:srgbClr val="B4DAB4"/>
    <a:srgbClr val="C54826"/>
    <a:srgbClr val="CE9A9D"/>
    <a:srgbClr val="0075FF"/>
    <a:srgbClr val="B80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42" autoAdjust="0"/>
    <p:restoredTop sz="94771"/>
  </p:normalViewPr>
  <p:slideViewPr>
    <p:cSldViewPr snapToGrid="0" snapToObjects="1">
      <p:cViewPr varScale="1">
        <p:scale>
          <a:sx n="95" d="100"/>
          <a:sy n="95" d="100"/>
        </p:scale>
        <p:origin x="1232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5" d="100"/>
        <a:sy n="85" d="100"/>
      </p:scale>
      <p:origin x="0" y="3584"/>
    </p:cViewPr>
  </p:sorterViewPr>
  <p:notesViewPr>
    <p:cSldViewPr snapToGrid="0" snapToObjects="1">
      <p:cViewPr varScale="1">
        <p:scale>
          <a:sx n="131" d="100"/>
          <a:sy n="131" d="100"/>
        </p:scale>
        <p:origin x="358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85D0098F-4EFD-9840-9052-4FE221C3396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A0A79E0A-6B11-6741-BE5E-E0FF8290C34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FD7B9F-2663-894A-89A3-C3FE722F1C44}" type="datetimeFigureOut">
              <a:rPr kumimoji="1" lang="ja-JP" altLang="en-US" smtClean="0"/>
              <a:t>2019/11/20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FF735688-3906-FF4D-956F-C6CFE165CF8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8CA0400-2AC8-B748-A42C-F0ED88B9E17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3E3B7A-BEED-D44E-A411-7C70195D06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448981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E64BE8-5C0D-DD41-ACB7-31BEF80AE131}" type="datetimeFigureOut">
              <a:rPr kumimoji="1" lang="ja-JP" altLang="en-US" smtClean="0"/>
              <a:t>2019/11/20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8C167B-C8BA-9E47-976E-13147E57AF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017273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8C167B-C8BA-9E47-976E-13147E57AFA7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28676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8C167B-C8BA-9E47-976E-13147E57AFA7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2061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GBM</a:t>
            </a:r>
            <a:r>
              <a:rPr kumimoji="1" lang="ja-JP" altLang="en-US"/>
              <a:t>のエネルギー範囲は</a:t>
            </a:r>
            <a:r>
              <a:rPr kumimoji="1" lang="en-US" altLang="ja-JP" dirty="0"/>
              <a:t>10-1000keV 1024ms </a:t>
            </a:r>
            <a:r>
              <a:rPr kumimoji="1" lang="ja-JP" altLang="en-US"/>
              <a:t>のピークフラックス</a:t>
            </a:r>
            <a:endParaRPr kumimoji="1" lang="en-US" altLang="ja-JP" dirty="0"/>
          </a:p>
          <a:p>
            <a:r>
              <a:rPr lang="en" altLang="ja-JP" dirty="0" err="1"/>
              <a:t>cmoni</a:t>
            </a:r>
            <a:r>
              <a:rPr lang="en" altLang="ja-JP" dirty="0"/>
              <a:t> flux</a:t>
            </a:r>
            <a:r>
              <a:rPr lang="ja-JP" altLang="en-US"/>
              <a:t>は</a:t>
            </a:r>
            <a:r>
              <a:rPr lang="en" altLang="ja-JP" dirty="0"/>
              <a:t>GSC_0,1,2,4,5,7</a:t>
            </a:r>
            <a:r>
              <a:rPr lang="ja-JP" altLang="en-US"/>
              <a:t>の平均</a:t>
            </a:r>
            <a:br>
              <a:rPr lang="ja-JP" altLang="en-US"/>
            </a:br>
            <a:r>
              <a:rPr lang="ja-JP" altLang="en-US"/>
              <a:t>時刻は一律で、</a:t>
            </a:r>
            <a:r>
              <a:rPr lang="en" altLang="ja-JP" dirty="0"/>
              <a:t>Fermi</a:t>
            </a:r>
            <a:r>
              <a:rPr lang="ja-JP" altLang="en-US"/>
              <a:t>が</a:t>
            </a:r>
            <a:r>
              <a:rPr lang="en-US" altLang="ja-JP" dirty="0"/>
              <a:t>1024</a:t>
            </a:r>
            <a:r>
              <a:rPr lang="en" altLang="ja-JP" dirty="0" err="1"/>
              <a:t>ms</a:t>
            </a:r>
            <a:r>
              <a:rPr lang="en" altLang="ja-JP" dirty="0"/>
              <a:t> flux</a:t>
            </a:r>
            <a:r>
              <a:rPr lang="ja-JP" altLang="en-US"/>
              <a:t>を計算している時間の中央です。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8C167B-C8BA-9E47-976E-13147E57AFA7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28555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8C167B-C8BA-9E47-976E-13147E57AFA7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24423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8C167B-C8BA-9E47-976E-13147E57AFA7}" type="slidenum">
              <a:rPr kumimoji="1" lang="ja-JP" altLang="en-US" smtClean="0"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46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8" y="1769540"/>
            <a:ext cx="7540225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1888" y="3773489"/>
            <a:ext cx="7540225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19/11/20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「高エネルギー突発現象の多波長・多粒子観測と理論」</a:t>
            </a:r>
            <a:r>
              <a:rPr lang="en-US" altLang="ja-JP"/>
              <a:t>@</a:t>
            </a:r>
            <a:r>
              <a:rPr lang="ja-JP" altLang="en-US"/>
              <a:t>宇宙線研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114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>
            <a:extLst>
              <a:ext uri="{FF2B5EF4-FFF2-40B4-BE49-F238E27FC236}">
                <a16:creationId xmlns:a16="http://schemas.microsoft.com/office/drawing/2014/main" id="{CE39118B-B3AD-4BD4-BA22-DEFF4E76C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247728"/>
            <a:ext cx="10353762" cy="543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19/11/20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「高エネルギー突発現象の多波長・多粒子観測と理論」</a:t>
            </a:r>
            <a:r>
              <a:rPr lang="en-US" altLang="ja-JP"/>
              <a:t>@</a:t>
            </a:r>
            <a:r>
              <a:rPr lang="ja-JP" altLang="en-US"/>
              <a:t>宇宙線研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619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19/11/20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「高エネルギー突発現象の多波長・多粒子観測と理論」</a:t>
            </a:r>
            <a:r>
              <a:rPr lang="en-US" altLang="ja-JP"/>
              <a:t>@</a:t>
            </a:r>
            <a:r>
              <a:rPr lang="ja-JP" altLang="en-US"/>
              <a:t>宇宙線研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6528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19/11/20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「高エネルギー突発現象の多波長・多粒子観測と理論」</a:t>
            </a:r>
            <a:r>
              <a:rPr lang="en-US" altLang="ja-JP"/>
              <a:t>@</a:t>
            </a:r>
            <a:r>
              <a:rPr lang="ja-JP" altLang="en-US"/>
              <a:t>宇宙線研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3F0D53-0705-41B7-8554-09D21E7807F9}"/>
              </a:ext>
            </a:extLst>
          </p:cNvPr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F647CD-0F1A-4BB3-89E0-A74F1E1B098D}"/>
              </a:ext>
            </a:extLst>
          </p:cNvPr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558750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19/11/20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「高エネルギー突発現象の多波長・多粒子観測と理論」</a:t>
            </a:r>
            <a:r>
              <a:rPr lang="en-US" altLang="ja-JP"/>
              <a:t>@</a:t>
            </a:r>
            <a:r>
              <a:rPr lang="ja-JP" altLang="en-US"/>
              <a:t>宇宙線研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2257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49"/>
            <a:ext cx="3300984" cy="764783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768110"/>
            <a:ext cx="3300984" cy="302308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19/11/20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「高エネルギー突発現象の多波長・多粒子観測と理論」</a:t>
            </a:r>
            <a:r>
              <a:rPr lang="en-US" altLang="ja-JP"/>
              <a:t>@</a:t>
            </a:r>
            <a:r>
              <a:rPr lang="ja-JP" altLang="en-US"/>
              <a:t>宇宙線研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0798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>
            <a:extLst>
              <a:ext uri="{FF2B5EF4-FFF2-40B4-BE49-F238E27FC236}">
                <a16:creationId xmlns:a16="http://schemas.microsoft.com/office/drawing/2014/main" id="{7E87C569-D426-4615-ADA7-B370EA983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>
            <a:extLst>
              <a:ext uri="{FF2B5EF4-FFF2-40B4-BE49-F238E27FC236}">
                <a16:creationId xmlns:a16="http://schemas.microsoft.com/office/drawing/2014/main" id="{7B353ED4-7AD0-46C9-88ED-1A16B1433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>
            <a:extLst>
              <a:ext uri="{FF2B5EF4-FFF2-40B4-BE49-F238E27FC236}">
                <a16:creationId xmlns:a16="http://schemas.microsoft.com/office/drawing/2014/main" id="{F561D985-AD57-459A-B3A6-EBF296039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572443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19/11/20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「高エネルギー突発現象の多波長・多粒子観測と理論」</a:t>
            </a:r>
            <a:r>
              <a:rPr lang="en-US" altLang="ja-JP"/>
              <a:t>@</a:t>
            </a:r>
            <a:r>
              <a:rPr lang="ja-JP" altLang="en-US"/>
              <a:t>宇宙線研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2789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19/11/20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「高エネルギー突発現象の多波長・多粒子観測と理論」</a:t>
            </a:r>
            <a:r>
              <a:rPr lang="en-US" altLang="ja-JP"/>
              <a:t>@</a:t>
            </a:r>
            <a:r>
              <a:rPr lang="ja-JP" altLang="en-US"/>
              <a:t>宇宙線研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9224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19/11/20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「高エネルギー突発現象の多波長・多粒子観測と理論」</a:t>
            </a:r>
            <a:r>
              <a:rPr lang="en-US" altLang="ja-JP"/>
              <a:t>@</a:t>
            </a:r>
            <a:r>
              <a:rPr lang="ja-JP" altLang="en-US"/>
              <a:t>宇宙線研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07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19/11/20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「高エネルギー突発現象の多波長・多粒子観測と理論」</a:t>
            </a:r>
            <a:r>
              <a:rPr lang="en-US" altLang="ja-JP"/>
              <a:t>@</a:t>
            </a:r>
            <a:r>
              <a:rPr lang="ja-JP" altLang="en-US"/>
              <a:t>宇宙線研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137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4242" y="1761067"/>
            <a:ext cx="7615517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4242" y="3763439"/>
            <a:ext cx="7615516" cy="133349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19/11/20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「高エネルギー突発現象の多波長・多粒子観測と理論」</a:t>
            </a:r>
            <a:r>
              <a:rPr lang="en-US" altLang="ja-JP"/>
              <a:t>@</a:t>
            </a:r>
            <a:r>
              <a:rPr lang="ja-JP" altLang="en-US"/>
              <a:t>宇宙線研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386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439" y="609600"/>
            <a:ext cx="7997123" cy="12618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3439" y="2076450"/>
            <a:ext cx="3751366" cy="3622671"/>
          </a:xfrm>
        </p:spPr>
        <p:txBody>
          <a:bodyPr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19196" y="2076449"/>
            <a:ext cx="3751366" cy="3622672"/>
          </a:xfrm>
        </p:spPr>
        <p:txBody>
          <a:bodyPr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19/11/20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「高エネルギー突発現象の多波長・多粒子観測と理論」</a:t>
            </a:r>
            <a:r>
              <a:rPr lang="en-US" altLang="ja-JP"/>
              <a:t>@</a:t>
            </a:r>
            <a:r>
              <a:rPr lang="ja-JP" altLang="en-US"/>
              <a:t>宇宙線研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611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>
            <a:extLst>
              <a:ext uri="{FF2B5EF4-FFF2-40B4-BE49-F238E27FC236}">
                <a16:creationId xmlns:a16="http://schemas.microsoft.com/office/drawing/2014/main" id="{37B721FF-D609-4D98-9D19-CF75AA8A5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46" y="1734506"/>
            <a:ext cx="4238687" cy="4099959"/>
          </a:xfrm>
          <a:prstGeom prst="rect">
            <a:avLst/>
          </a:prstGeom>
        </p:spPr>
      </p:pic>
      <p:pic>
        <p:nvPicPr>
          <p:cNvPr id="21" name="Picture 20" descr="Slate-V2-HD-compPhotoInset.png">
            <a:extLst>
              <a:ext uri="{FF2B5EF4-FFF2-40B4-BE49-F238E27FC236}">
                <a16:creationId xmlns:a16="http://schemas.microsoft.com/office/drawing/2014/main" id="{073936BD-C868-433F-8E84-D6DD8E64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679" y="1734506"/>
            <a:ext cx="4264718" cy="40999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036" y="609600"/>
            <a:ext cx="8357929" cy="9704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864" y="1855153"/>
            <a:ext cx="4015817" cy="6924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0864" y="2702103"/>
            <a:ext cx="4015817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88544" y="1855152"/>
            <a:ext cx="4053044" cy="6924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8545" y="2702103"/>
            <a:ext cx="4053043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19/11/20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「高エネルギー突発現象の多波長・多粒子観測と理論」</a:t>
            </a:r>
            <a:r>
              <a:rPr lang="en-US" altLang="ja-JP"/>
              <a:t>@</a:t>
            </a:r>
            <a:r>
              <a:rPr lang="ja-JP" altLang="en-US"/>
              <a:t>宇宙線研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577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19/11/20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「高エネルギー突発現象の多波長・多粒子観測と理論」</a:t>
            </a:r>
            <a:r>
              <a:rPr lang="en-US" altLang="ja-JP"/>
              <a:t>@</a:t>
            </a:r>
            <a:r>
              <a:rPr lang="ja-JP" altLang="en-US"/>
              <a:t>宇宙線研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695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19/11/20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「高エネルギー突発現象の多波長・多粒子観測と理論」</a:t>
            </a:r>
            <a:r>
              <a:rPr lang="en-US" altLang="ja-JP"/>
              <a:t>@</a:t>
            </a:r>
            <a:r>
              <a:rPr lang="ja-JP" altLang="en-US"/>
              <a:t>宇宙線研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323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0800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673351"/>
            <a:ext cx="3706889" cy="301625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19/11/20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「高エネルギー突発現象の多波長・多粒子観測と理論」</a:t>
            </a:r>
            <a:r>
              <a:rPr lang="en-US" altLang="ja-JP"/>
              <a:t>@</a:t>
            </a:r>
            <a:r>
              <a:rPr lang="ja-JP" altLang="en-US"/>
              <a:t>宇宙線研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848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>
            <a:extLst>
              <a:ext uri="{FF2B5EF4-FFF2-40B4-BE49-F238E27FC236}">
                <a16:creationId xmlns:a16="http://schemas.microsoft.com/office/drawing/2014/main" id="{4D06E496-ACBA-4063-B4A1-C5C484EE5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763701"/>
            <a:ext cx="5707899" cy="1675559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3698" y="2679699"/>
            <a:ext cx="4588094" cy="3135695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19/11/20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ja-JP" altLang="en-US"/>
              <a:t>「高エネルギー突発現象の多波長・多粒子観測と理論」</a:t>
            </a:r>
            <a:r>
              <a:rPr lang="en-US" altLang="ja-JP"/>
              <a:t>@</a:t>
            </a:r>
            <a:r>
              <a:rPr lang="ja-JP" altLang="en-US"/>
              <a:t>宇宙線研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348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3439" y="609600"/>
            <a:ext cx="7997123" cy="12573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439" y="2076450"/>
            <a:ext cx="7997123" cy="371474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38956" y="6451807"/>
            <a:ext cx="21188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r>
              <a:rPr lang="en-US"/>
              <a:t>19/11/20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6" y="6451809"/>
            <a:ext cx="51540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r>
              <a:rPr lang="ja-JP" altLang="en-US"/>
              <a:t>「高エネルギー突発現象の多波長・多粒子観測と理論」</a:t>
            </a:r>
            <a:r>
              <a:rPr lang="en-US" altLang="ja-JP"/>
              <a:t>@</a:t>
            </a:r>
            <a:r>
              <a:rPr lang="ja-JP" altLang="en-US"/>
              <a:t>宇宙線研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28889" y="6451808"/>
            <a:ext cx="5820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2190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71" r:id="rId11"/>
    <p:sldLayoutId id="2147483865" r:id="rId12"/>
    <p:sldLayoutId id="2147483866" r:id="rId13"/>
    <p:sldLayoutId id="2147483867" r:id="rId14"/>
    <p:sldLayoutId id="2147483868" r:id="rId15"/>
    <p:sldLayoutId id="2147483869" r:id="rId16"/>
    <p:sldLayoutId id="2147483870" r:id="rId17"/>
  </p:sldLayoutIdLst>
  <p:hf hdr="0"/>
  <p:txStyles>
    <p:titleStyle>
      <a:lvl1pPr algn="ctr" defTabSz="457200" rtl="0" eaLnBrk="1" latinLnBrk="0" hangingPunct="1">
        <a:lnSpc>
          <a:spcPct val="100000"/>
        </a:lnSpc>
        <a:spcBef>
          <a:spcPct val="0"/>
        </a:spcBef>
        <a:buNone/>
        <a:defRPr sz="4000" i="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9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7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5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3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3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emf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>
            <a:extLst>
              <a:ext uri="{FF2B5EF4-FFF2-40B4-BE49-F238E27FC236}">
                <a16:creationId xmlns:a16="http://schemas.microsoft.com/office/drawing/2014/main" id="{3F178237-15D6-4D28-8380-C1CEC132FF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r="10999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1B562AE4-C8BE-154D-9F53-F5DBA3E669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8019" y="1769540"/>
            <a:ext cx="7080026" cy="1828801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MAXI</a:t>
            </a:r>
            <a:r>
              <a:rPr kumimoji="1" lang="ja-JP" altLang="en-US"/>
              <a:t>による</a:t>
            </a:r>
            <a:br>
              <a:rPr kumimoji="1" lang="en-US" altLang="ja-JP" dirty="0"/>
            </a:br>
            <a:r>
              <a:rPr kumimoji="1" lang="en-US" altLang="ja-JP" dirty="0"/>
              <a:t>X</a:t>
            </a:r>
            <a:r>
              <a:rPr kumimoji="1" lang="ja-JP" altLang="en-US"/>
              <a:t>線突発天体の観測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4EA81F0-F3F6-4F48-A67A-091CAB5DD0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8019" y="3773489"/>
            <a:ext cx="7080026" cy="1049867"/>
          </a:xfrm>
        </p:spPr>
        <p:txBody>
          <a:bodyPr>
            <a:normAutofit/>
          </a:bodyPr>
          <a:lstStyle/>
          <a:p>
            <a:r>
              <a:rPr kumimoji="1" lang="ja-JP" altLang="en-US"/>
              <a:t>芹野</a:t>
            </a:r>
            <a:r>
              <a:rPr kumimoji="1" lang="en-US" altLang="ja-JP" dirty="0"/>
              <a:t> </a:t>
            </a:r>
            <a:r>
              <a:rPr kumimoji="1" lang="ja-JP" altLang="en-US"/>
              <a:t>素子</a:t>
            </a:r>
            <a:r>
              <a:rPr kumimoji="1" lang="en-US" altLang="ja-JP" dirty="0"/>
              <a:t> (</a:t>
            </a:r>
            <a:r>
              <a:rPr kumimoji="1" lang="ja-JP" altLang="en-US"/>
              <a:t>青学大</a:t>
            </a:r>
            <a:r>
              <a:rPr kumimoji="1" lang="en-US" altLang="ja-JP" dirty="0"/>
              <a:t>)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19/11/20</a:t>
            </a:r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「高エネルギー突発現象の多波長・多粒子観測と理論」</a:t>
            </a:r>
            <a:r>
              <a:rPr lang="en-US" altLang="ja-JP"/>
              <a:t>@</a:t>
            </a:r>
            <a:r>
              <a:rPr lang="ja-JP" altLang="en-US"/>
              <a:t>宇宙線研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2009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69960A3-4EE1-43D2-ABFC-C7A03ED214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614DA84E-612C-8145-B7A1-A3C28414B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1" cy="1164772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MAXI</a:t>
            </a:r>
            <a:r>
              <a:rPr kumimoji="1" lang="ja-JP" altLang="en-US"/>
              <a:t>の利点</a:t>
            </a:r>
            <a:r>
              <a:rPr kumimoji="1" lang="en-US" altLang="ja-JP" dirty="0"/>
              <a:t>(3) – </a:t>
            </a:r>
            <a:r>
              <a:rPr kumimoji="1" lang="ja-JP" altLang="en-US"/>
              <a:t>速報と連携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ABCF9F-46A6-4370-8EC8-B1EDB4510B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" t="2669" r="616"/>
          <a:stretch/>
        </p:blipFill>
        <p:spPr>
          <a:xfrm>
            <a:off x="0" y="2046514"/>
            <a:ext cx="9144000" cy="4811485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1ECBFB1-6393-A64C-B125-0CFB45B44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6646" y="2481943"/>
            <a:ext cx="7282722" cy="3309258"/>
          </a:xfrm>
        </p:spPr>
        <p:txBody>
          <a:bodyPr>
            <a:normAutofit/>
          </a:bodyPr>
          <a:lstStyle/>
          <a:p>
            <a:r>
              <a:rPr kumimoji="1" lang="ja-JP" altLang="en-US"/>
              <a:t>速報系が地上処理</a:t>
            </a:r>
            <a:endParaRPr kumimoji="1" lang="en-US" altLang="ja-JP" dirty="0"/>
          </a:p>
          <a:p>
            <a:pPr lvl="1"/>
            <a:r>
              <a:rPr kumimoji="1" lang="ja-JP" altLang="en-US"/>
              <a:t>データがリアルタイムで地上に来るので、</a:t>
            </a:r>
            <a:br>
              <a:rPr kumimoji="1" lang="en-US" altLang="ja-JP" dirty="0"/>
            </a:br>
            <a:r>
              <a:rPr kumimoji="1" lang="ja-JP" altLang="en-US"/>
              <a:t>突発天体の検出などは地上のソフトウエアで解析している</a:t>
            </a:r>
            <a:endParaRPr kumimoji="1" lang="en-US" altLang="ja-JP" dirty="0"/>
          </a:p>
          <a:p>
            <a:pPr lvl="1"/>
            <a:r>
              <a:rPr kumimoji="1" lang="ja-JP" altLang="en-US"/>
              <a:t>改変が容易</a:t>
            </a:r>
            <a:endParaRPr kumimoji="1" lang="en-US" altLang="ja-JP" dirty="0"/>
          </a:p>
          <a:p>
            <a:pPr lvl="1"/>
            <a:r>
              <a:rPr kumimoji="1" lang="ja-JP" altLang="en-US"/>
              <a:t>大規模なサーバを利用できる</a:t>
            </a:r>
            <a:endParaRPr kumimoji="1" lang="en-US" altLang="ja-JP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19/11/20</a:t>
            </a:r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「高エネルギー突発現象の多波長・多粒子観測と理論」</a:t>
            </a:r>
            <a:r>
              <a:rPr lang="en-US" altLang="ja-JP"/>
              <a:t>@</a:t>
            </a:r>
            <a:r>
              <a:rPr lang="ja-JP" altLang="en-US"/>
              <a:t>宇宙線研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9352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A0BACD1C-49FB-A74E-9596-0D6D53BF2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MAXI</a:t>
            </a:r>
            <a:r>
              <a:rPr kumimoji="1" lang="ja-JP" altLang="en-US"/>
              <a:t>と</a:t>
            </a:r>
            <a:r>
              <a:rPr kumimoji="1" lang="en-US" altLang="ja-JP" dirty="0"/>
              <a:t>X</a:t>
            </a:r>
            <a:r>
              <a:rPr kumimoji="1" lang="ja-JP" altLang="en-US"/>
              <a:t>線新星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57543A8F-CD0E-0F4F-A1AC-58DDDE4645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/>
              <a:t>最新の観測から</a:t>
            </a:r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19/11/20</a:t>
            </a:r>
            <a:endParaRPr 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「高エネルギー突発現象の多波長・多粒子観測と理論」</a:t>
            </a:r>
            <a:r>
              <a:rPr lang="en-US" altLang="ja-JP"/>
              <a:t>@</a:t>
            </a:r>
            <a:r>
              <a:rPr lang="ja-JP" altLang="en-US"/>
              <a:t>宇宙線研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5722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8B3CF04-D675-2A46-8429-EF2C47399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116" y="288656"/>
            <a:ext cx="7997123" cy="1257300"/>
          </a:xfrm>
        </p:spPr>
        <p:txBody>
          <a:bodyPr/>
          <a:lstStyle/>
          <a:p>
            <a:r>
              <a:rPr kumimoji="1" lang="en-US" altLang="ja-JP" dirty="0"/>
              <a:t>MAXI</a:t>
            </a:r>
            <a:r>
              <a:rPr kumimoji="1" lang="ja-JP" altLang="en-US" dirty="0"/>
              <a:t>名のついた天体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B6BBC58-B9DB-D043-A318-5D8A1CEE29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/>
              <a:t>新星</a:t>
            </a:r>
            <a:r>
              <a:rPr kumimoji="1" lang="en-US" altLang="ja-JP" dirty="0"/>
              <a:t>1</a:t>
            </a:r>
            <a:endParaRPr kumimoji="1" lang="ja-JP" altLang="en-US"/>
          </a:p>
        </p:txBody>
      </p:sp>
      <p:grpSp>
        <p:nvGrpSpPr>
          <p:cNvPr id="11" name="図形グループ 10"/>
          <p:cNvGrpSpPr/>
          <p:nvPr/>
        </p:nvGrpSpPr>
        <p:grpSpPr>
          <a:xfrm>
            <a:off x="0" y="1442292"/>
            <a:ext cx="9144000" cy="4957758"/>
            <a:chOff x="0" y="1545956"/>
            <a:chExt cx="9144000" cy="4957758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92E0EC01-077A-3A4F-9201-85C03D7518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1626" b="10794"/>
            <a:stretch/>
          </p:blipFill>
          <p:spPr>
            <a:xfrm>
              <a:off x="0" y="1869122"/>
              <a:ext cx="9144000" cy="4634592"/>
            </a:xfrm>
            <a:prstGeom prst="rect">
              <a:avLst/>
            </a:prstGeom>
          </p:spPr>
        </p:pic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E050FCE4-2FF8-F542-8A77-F4FB743BFE5E}"/>
                </a:ext>
              </a:extLst>
            </p:cNvPr>
            <p:cNvSpPr txBox="1"/>
            <p:nvPr/>
          </p:nvSpPr>
          <p:spPr>
            <a:xfrm>
              <a:off x="145685" y="1545956"/>
              <a:ext cx="308725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rgbClr val="CE9A9D"/>
                  </a:solidFill>
                </a:rPr>
                <a:t>BH</a:t>
              </a:r>
              <a:r>
                <a:rPr kumimoji="1" lang="ja-JP" altLang="en-US">
                  <a:solidFill>
                    <a:srgbClr val="CE9A9D"/>
                  </a:solidFill>
                </a:rPr>
                <a:t>候補</a:t>
              </a:r>
              <a:r>
                <a:rPr kumimoji="1" lang="en-US" altLang="ja-JP" dirty="0">
                  <a:solidFill>
                    <a:srgbClr val="CE9A9D"/>
                  </a:solidFill>
                </a:rPr>
                <a:t>13</a:t>
              </a:r>
              <a:r>
                <a:rPr kumimoji="1" lang="en-US" altLang="ja-JP" dirty="0"/>
                <a:t>,</a:t>
              </a:r>
              <a:r>
                <a:rPr kumimoji="1" lang="ja-JP" altLang="en-US">
                  <a:solidFill>
                    <a:srgbClr val="B4DAB4"/>
                  </a:solidFill>
                </a:rPr>
                <a:t>中性子星</a:t>
              </a:r>
              <a:r>
                <a:rPr kumimoji="1" lang="en-US" altLang="ja-JP" dirty="0">
                  <a:solidFill>
                    <a:srgbClr val="B4DAB4"/>
                  </a:solidFill>
                </a:rPr>
                <a:t>7, </a:t>
              </a:r>
              <a:r>
                <a:rPr kumimoji="1" lang="ja-JP" altLang="en-US"/>
                <a:t>不明</a:t>
              </a:r>
              <a:r>
                <a:rPr kumimoji="1" lang="en-US" altLang="ja-JP" dirty="0"/>
                <a:t>7,</a:t>
              </a:r>
              <a:endParaRPr kumimoji="1" lang="ja-JP" altLang="en-US"/>
            </a:p>
            <a:p>
              <a:r>
                <a:rPr kumimoji="1" lang="ja-JP" altLang="en-US">
                  <a:solidFill>
                    <a:srgbClr val="C54826"/>
                  </a:solidFill>
                </a:rPr>
                <a:t>白色矮星</a:t>
              </a:r>
              <a:r>
                <a:rPr kumimoji="1" lang="en-US" altLang="ja-JP" dirty="0">
                  <a:solidFill>
                    <a:srgbClr val="C54826"/>
                  </a:solidFill>
                </a:rPr>
                <a:t>1</a:t>
              </a:r>
              <a:endParaRPr kumimoji="1" lang="ja-JP" altLang="en-US"/>
            </a:p>
          </p:txBody>
        </p:sp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394E7F09-2E72-6F44-A65A-5BF919746FDF}"/>
                </a:ext>
              </a:extLst>
            </p:cNvPr>
            <p:cNvSpPr/>
            <p:nvPr/>
          </p:nvSpPr>
          <p:spPr>
            <a:xfrm>
              <a:off x="7245400" y="5327783"/>
              <a:ext cx="1012371" cy="283028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F3E0EE20-D1D4-C54C-96DE-3F7BEE76838F}"/>
                </a:ext>
              </a:extLst>
            </p:cNvPr>
            <p:cNvSpPr txBox="1"/>
            <p:nvPr/>
          </p:nvSpPr>
          <p:spPr>
            <a:xfrm>
              <a:off x="7802922" y="5648544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>
                  <a:solidFill>
                    <a:schemeClr val="bg1"/>
                  </a:solidFill>
                </a:rPr>
                <a:t>今月発見</a:t>
              </a:r>
            </a:p>
          </p:txBody>
        </p:sp>
      </p:grp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19/11/20</a:t>
            </a:r>
            <a:endParaRPr lang="en-US" dirty="0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「高エネルギー突発現象の多波長・多粒子観測と理論」</a:t>
            </a:r>
            <a:r>
              <a:rPr lang="en-US" altLang="ja-JP"/>
              <a:t>@</a:t>
            </a:r>
            <a:r>
              <a:rPr lang="ja-JP" altLang="en-US"/>
              <a:t>宇宙線研</a:t>
            </a:r>
            <a:endParaRPr lang="en-US" dirty="0"/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9500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8B3CF04-D675-2A46-8429-EF2C47399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モニタ観測と速報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B6BBC58-B9DB-D043-A318-5D8A1CEE29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3081" y="1703915"/>
            <a:ext cx="3932373" cy="4544485"/>
          </a:xfrm>
        </p:spPr>
        <p:txBody>
          <a:bodyPr>
            <a:normAutofit fontScale="92500" lnSpcReduction="20000"/>
          </a:bodyPr>
          <a:lstStyle/>
          <a:p>
            <a:r>
              <a:rPr kumimoji="1" lang="en-US" altLang="ja-JP" dirty="0"/>
              <a:t>"</a:t>
            </a:r>
            <a:r>
              <a:rPr kumimoji="1" lang="ja-JP" altLang="en-US" dirty="0"/>
              <a:t>突発天体発見システム</a:t>
            </a:r>
            <a:r>
              <a:rPr kumimoji="1" lang="en-US" altLang="ja-JP" dirty="0"/>
              <a:t>"</a:t>
            </a:r>
            <a:r>
              <a:rPr kumimoji="1" lang="ja-JP" altLang="en-US" dirty="0"/>
              <a:t>が検出</a:t>
            </a:r>
            <a:br>
              <a:rPr kumimoji="1" lang="en-US" altLang="ja-JP" dirty="0"/>
            </a:br>
            <a:r>
              <a:rPr kumimoji="1" lang="ja-JP" altLang="en-US" dirty="0"/>
              <a:t>↓</a:t>
            </a:r>
            <a:endParaRPr kumimoji="1" lang="en-US" altLang="ja-JP" dirty="0"/>
          </a:p>
          <a:p>
            <a:r>
              <a:rPr kumimoji="1" lang="ja-JP" altLang="en-US" dirty="0"/>
              <a:t>当番にメール</a:t>
            </a:r>
            <a:r>
              <a:rPr kumimoji="1" lang="en-US" altLang="ja-JP" dirty="0"/>
              <a:t>/</a:t>
            </a:r>
            <a:r>
              <a:rPr kumimoji="1" lang="ja-JP" altLang="en-US" dirty="0"/>
              <a:t>情報ページ生成</a:t>
            </a:r>
            <a:br>
              <a:rPr kumimoji="1" lang="en-US" altLang="ja-JP" dirty="0"/>
            </a:br>
            <a:r>
              <a:rPr kumimoji="1" lang="ja-JP" altLang="en-US" dirty="0"/>
              <a:t>↓</a:t>
            </a:r>
            <a:endParaRPr kumimoji="1" lang="en-US" altLang="ja-JP" dirty="0"/>
          </a:p>
          <a:p>
            <a:r>
              <a:rPr kumimoji="1" lang="ja-JP" altLang="en-US" dirty="0"/>
              <a:t>当番が状況確認</a:t>
            </a:r>
            <a:br>
              <a:rPr kumimoji="1" lang="en-US" altLang="ja-JP" dirty="0"/>
            </a:br>
            <a:r>
              <a:rPr kumimoji="1" lang="ja-JP" altLang="en-US" dirty="0"/>
              <a:t>↓</a:t>
            </a:r>
            <a:endParaRPr kumimoji="1" lang="en-US" altLang="ja-JP" dirty="0"/>
          </a:p>
          <a:p>
            <a:r>
              <a:rPr kumimoji="1" lang="ja-JP" altLang="en-US" dirty="0"/>
              <a:t>判断に迷う場合はシニアがチェック</a:t>
            </a:r>
            <a:br>
              <a:rPr kumimoji="1" lang="en-US" altLang="ja-JP" dirty="0"/>
            </a:br>
            <a:r>
              <a:rPr kumimoji="1" lang="ja-JP" altLang="en-US" dirty="0"/>
              <a:t>↓</a:t>
            </a:r>
            <a:endParaRPr kumimoji="1" lang="en-US" altLang="ja-JP" dirty="0"/>
          </a:p>
          <a:p>
            <a:r>
              <a:rPr kumimoji="1" lang="en-US" altLang="ja-JP" dirty="0"/>
              <a:t>ML</a:t>
            </a:r>
            <a:r>
              <a:rPr kumimoji="1" lang="ja-JP" altLang="en-US" dirty="0"/>
              <a:t>に報告</a:t>
            </a:r>
            <a:endParaRPr kumimoji="1" lang="en-US" altLang="ja-JP" dirty="0"/>
          </a:p>
          <a:p>
            <a:pPr lvl="1"/>
            <a:r>
              <a:rPr kumimoji="1" lang="en-US" altLang="ja-JP" dirty="0"/>
              <a:t>MAXI</a:t>
            </a:r>
            <a:r>
              <a:rPr kumimoji="1" lang="ja-JP" altLang="en-US" dirty="0"/>
              <a:t>独自の</a:t>
            </a:r>
            <a:r>
              <a:rPr kumimoji="1" lang="en-US" altLang="ja-JP" dirty="0"/>
              <a:t>ML</a:t>
            </a:r>
          </a:p>
          <a:p>
            <a:pPr lvl="1"/>
            <a:r>
              <a:rPr kumimoji="1" lang="en-US" altLang="ja-JP" dirty="0"/>
              <a:t>GCN</a:t>
            </a:r>
            <a:r>
              <a:rPr kumimoji="1" lang="ja-JP" altLang="en-US" dirty="0"/>
              <a:t>や</a:t>
            </a:r>
            <a:r>
              <a:rPr kumimoji="1" lang="en-US" altLang="ja-JP" dirty="0" err="1"/>
              <a:t>ATel</a:t>
            </a:r>
            <a:r>
              <a:rPr kumimoji="1" lang="ja-JP" altLang="en-US" dirty="0"/>
              <a:t>などに展開</a:t>
            </a:r>
            <a:endParaRPr kumimoji="1" lang="en-US" altLang="ja-JP" dirty="0"/>
          </a:p>
          <a:p>
            <a:pPr marL="36900" indent="0">
              <a:buNone/>
            </a:pPr>
            <a:r>
              <a:rPr kumimoji="1" lang="ja-JP" altLang="en-US" dirty="0"/>
              <a:t>　　　↓</a:t>
            </a:r>
            <a:endParaRPr kumimoji="1" lang="en-US" altLang="ja-JP" dirty="0"/>
          </a:p>
          <a:p>
            <a:r>
              <a:rPr kumimoji="1" lang="ja-JP" altLang="en-US" dirty="0"/>
              <a:t>必要であれば</a:t>
            </a:r>
            <a:r>
              <a:rPr kumimoji="1" lang="en-US" altLang="ja-JP" dirty="0" err="1"/>
              <a:t>ToO</a:t>
            </a:r>
            <a:r>
              <a:rPr kumimoji="1" lang="ja-JP" altLang="en-US" dirty="0"/>
              <a:t>要請</a:t>
            </a:r>
            <a:endParaRPr kumimoji="1" lang="en-US" altLang="ja-JP" dirty="0"/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48BB2E0E-FA99-6044-9666-90E08A66120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165455" y="1703915"/>
            <a:ext cx="4745463" cy="2182285"/>
          </a:xfr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5E64E3A5-45D8-EC44-8ABA-8B32B92965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8918" y="4268100"/>
            <a:ext cx="3716589" cy="2182286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C038BBD-E0AA-0544-B79A-B02148EA9F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2363" y="4031463"/>
            <a:ext cx="2298555" cy="1548557"/>
          </a:xfrm>
          <a:prstGeom prst="rect">
            <a:avLst/>
          </a:prstGeom>
        </p:spPr>
      </p:pic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19/11/20</a:t>
            </a:r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「高エネルギー突発現象の多波長・多粒子観測と理論」</a:t>
            </a:r>
            <a:r>
              <a:rPr lang="en-US" altLang="ja-JP"/>
              <a:t>@</a:t>
            </a:r>
            <a:r>
              <a:rPr lang="ja-JP" altLang="en-US"/>
              <a:t>宇宙線研</a:t>
            </a:r>
            <a:endParaRPr 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8132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図形グループ 11"/>
          <p:cNvGrpSpPr/>
          <p:nvPr/>
        </p:nvGrpSpPr>
        <p:grpSpPr>
          <a:xfrm>
            <a:off x="5019012" y="1940362"/>
            <a:ext cx="4124989" cy="4136921"/>
            <a:chOff x="5019012" y="1940362"/>
            <a:chExt cx="4124989" cy="4136921"/>
          </a:xfrm>
        </p:grpSpPr>
        <p:sp>
          <p:nvSpPr>
            <p:cNvPr id="8" name="テキスト ボックス 7"/>
            <p:cNvSpPr txBox="1"/>
            <p:nvPr/>
          </p:nvSpPr>
          <p:spPr>
            <a:xfrm>
              <a:off x="5183188" y="1940362"/>
              <a:ext cx="39608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/>
                <a:t>MAXI</a:t>
              </a:r>
              <a:r>
                <a:rPr kumimoji="1" lang="ja-JP" altLang="en-US"/>
                <a:t> </a:t>
              </a:r>
              <a:r>
                <a:rPr kumimoji="1" lang="en-US" altLang="ja-JP" dirty="0"/>
                <a:t>J0637-430 </a:t>
              </a:r>
              <a:r>
                <a:rPr kumimoji="1" lang="ja-JP" altLang="en-US" dirty="0"/>
                <a:t>初回</a:t>
              </a:r>
              <a:r>
                <a:rPr kumimoji="1" lang="en-US" altLang="ja-JP" dirty="0"/>
                <a:t> trigger </a:t>
              </a:r>
              <a:r>
                <a:rPr kumimoji="1" lang="ja-JP" altLang="en-US" dirty="0"/>
                <a:t>時の画像</a:t>
              </a:r>
            </a:p>
          </p:txBody>
        </p:sp>
        <p:pic>
          <p:nvPicPr>
            <p:cNvPr id="11" name="図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19012" y="2309694"/>
              <a:ext cx="4124989" cy="3767589"/>
            </a:xfrm>
            <a:prstGeom prst="rect">
              <a:avLst/>
            </a:prstGeom>
            <a:solidFill>
              <a:schemeClr val="tx1"/>
            </a:solidFill>
          </p:spPr>
        </p:pic>
        <p:sp>
          <p:nvSpPr>
            <p:cNvPr id="10" name="テキスト ボックス 9"/>
            <p:cNvSpPr txBox="1"/>
            <p:nvPr/>
          </p:nvSpPr>
          <p:spPr>
            <a:xfrm>
              <a:off x="7632687" y="2906774"/>
              <a:ext cx="90038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5:04UT</a:t>
              </a:r>
              <a:endParaRPr kumimoji="1" lang="ja-JP" altLang="en-US" dirty="0"/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29814183-EBB9-E047-9E8E-6E40D44D3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/>
              <a:t>速報</a:t>
            </a:r>
            <a:r>
              <a:rPr kumimoji="1" lang="en-US" altLang="ja-JP" dirty="0"/>
              <a:t>-</a:t>
            </a:r>
            <a:r>
              <a:rPr kumimoji="1" lang="ja-JP" altLang="en-US" dirty="0"/>
              <a:t>多波長連携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19/11/20</a:t>
            </a:r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「高エネルギー突発現象の多波長・多粒子観測と理論」</a:t>
            </a:r>
            <a:r>
              <a:rPr lang="en-US" altLang="ja-JP"/>
              <a:t>@</a:t>
            </a:r>
            <a:r>
              <a:rPr lang="ja-JP" altLang="en-US"/>
              <a:t>宇宙線研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14</a:t>
            </a:fld>
            <a:endParaRPr 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32373" y="1934866"/>
            <a:ext cx="426939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kumimoji="1" lang="en-US" altLang="ja-JP" dirty="0"/>
              <a:t>LMXB </a:t>
            </a:r>
            <a:r>
              <a:rPr kumimoji="1" lang="ja-JP" altLang="en-US" dirty="0"/>
              <a:t>などの初回</a:t>
            </a:r>
            <a:r>
              <a:rPr kumimoji="1" lang="en-US" altLang="ja-JP" dirty="0"/>
              <a:t>trigger (</a:t>
            </a:r>
            <a:r>
              <a:rPr kumimoji="1" lang="ja-JP" altLang="en-US" dirty="0"/>
              <a:t>自動検出</a:t>
            </a:r>
            <a:r>
              <a:rPr kumimoji="1" lang="en-US" altLang="ja-JP" dirty="0"/>
              <a:t>)</a:t>
            </a:r>
            <a:r>
              <a:rPr kumimoji="1" lang="ja-JP" altLang="en-US" dirty="0"/>
              <a:t>はたいてい弱い</a:t>
            </a:r>
            <a:endParaRPr kumimoji="1" lang="en-US" altLang="ja-JP" dirty="0"/>
          </a:p>
          <a:p>
            <a:pPr marL="742950" lvl="1" indent="-285750">
              <a:buFont typeface="Arial"/>
              <a:buChar char="•"/>
            </a:pPr>
            <a:r>
              <a:rPr kumimoji="1" lang="en-US" altLang="ja-JP" dirty="0"/>
              <a:t>11</a:t>
            </a:r>
            <a:r>
              <a:rPr kumimoji="1" lang="ja-JP" altLang="en-US" dirty="0"/>
              <a:t>月</a:t>
            </a:r>
            <a:r>
              <a:rPr kumimoji="1" lang="en-US" altLang="ja-JP" dirty="0"/>
              <a:t>2</a:t>
            </a:r>
            <a:r>
              <a:rPr kumimoji="1" lang="ja-JP" altLang="en-US" dirty="0"/>
              <a:t>日に初検出</a:t>
            </a:r>
            <a:r>
              <a:rPr kumimoji="1" lang="en-US" altLang="ja-JP" dirty="0"/>
              <a:t> (</a:t>
            </a:r>
            <a:r>
              <a:rPr kumimoji="1" lang="ja-JP" altLang="en-US" dirty="0"/>
              <a:t>右図</a:t>
            </a:r>
            <a:r>
              <a:rPr kumimoji="1" lang="en-US" altLang="ja-JP" dirty="0"/>
              <a:t>)</a:t>
            </a:r>
          </a:p>
          <a:p>
            <a:pPr marL="285750" indent="-285750">
              <a:buFont typeface="Arial"/>
              <a:buChar char="•"/>
            </a:pPr>
            <a:r>
              <a:rPr kumimoji="1" lang="ja-JP" altLang="en-US" dirty="0"/>
              <a:t>数周回</a:t>
            </a:r>
            <a:r>
              <a:rPr kumimoji="1" lang="en-US" altLang="ja-JP" dirty="0"/>
              <a:t>〜</a:t>
            </a:r>
            <a:r>
              <a:rPr kumimoji="1" lang="ja-JP" altLang="en-US" dirty="0"/>
              <a:t>数日重ねることで存在を確信</a:t>
            </a:r>
            <a:endParaRPr kumimoji="1" lang="en-US" altLang="ja-JP" dirty="0"/>
          </a:p>
          <a:p>
            <a:pPr marL="742950" lvl="1" indent="-285750">
              <a:buFont typeface="Arial"/>
              <a:buChar char="•"/>
            </a:pPr>
            <a:r>
              <a:rPr kumimoji="1" lang="ja-JP" altLang="en-US" dirty="0"/>
              <a:t>翌</a:t>
            </a:r>
            <a:r>
              <a:rPr kumimoji="1" lang="en-US" altLang="ja-JP" dirty="0"/>
              <a:t>3</a:t>
            </a:r>
            <a:r>
              <a:rPr kumimoji="1" lang="ja-JP" altLang="en-US" dirty="0"/>
              <a:t>日</a:t>
            </a:r>
            <a:r>
              <a:rPr kumimoji="1" lang="en-US" altLang="ja-JP" dirty="0"/>
              <a:t> 9:49UT </a:t>
            </a:r>
            <a:r>
              <a:rPr kumimoji="1" lang="ja-JP" altLang="en-US" dirty="0"/>
              <a:t>に</a:t>
            </a:r>
            <a:r>
              <a:rPr kumimoji="1" lang="en-US" altLang="ja-JP" dirty="0"/>
              <a:t>ML</a:t>
            </a:r>
            <a:r>
              <a:rPr kumimoji="1" lang="ja-JP" altLang="en-US" dirty="0"/>
              <a:t>に第一報</a:t>
            </a:r>
            <a:endParaRPr kumimoji="1" lang="en-US" altLang="ja-JP" dirty="0"/>
          </a:p>
          <a:p>
            <a:pPr marL="742950" lvl="1" indent="-285750">
              <a:buFont typeface="Arial"/>
              <a:buChar char="•"/>
            </a:pPr>
            <a:r>
              <a:rPr kumimoji="1" lang="en-US" altLang="ja-JP" dirty="0"/>
              <a:t>10:46</a:t>
            </a:r>
            <a:r>
              <a:rPr kumimoji="1" lang="ja-JP" altLang="en-US" dirty="0"/>
              <a:t>に</a:t>
            </a:r>
            <a:r>
              <a:rPr kumimoji="1" lang="en-US" altLang="ja-JP" dirty="0"/>
              <a:t>ATel</a:t>
            </a:r>
            <a:r>
              <a:rPr kumimoji="1" lang="ja-JP" altLang="en-US" dirty="0"/>
              <a:t>に報告</a:t>
            </a:r>
            <a:endParaRPr kumimoji="1" lang="en-US" altLang="ja-JP" dirty="0"/>
          </a:p>
          <a:p>
            <a:pPr marL="285750" indent="-285750">
              <a:buFont typeface="Arial"/>
              <a:buChar char="•"/>
            </a:pPr>
            <a:r>
              <a:rPr kumimoji="1" lang="en-US" altLang="ja-JP" dirty="0"/>
              <a:t>Swift-MAXI</a:t>
            </a:r>
            <a:r>
              <a:rPr kumimoji="1" lang="ja-JP" altLang="en-US" dirty="0"/>
              <a:t>連携で</a:t>
            </a:r>
            <a:r>
              <a:rPr kumimoji="1" lang="en-US" altLang="ja-JP" dirty="0"/>
              <a:t>ToO</a:t>
            </a:r>
            <a:r>
              <a:rPr kumimoji="1" lang="ja-JP" altLang="en-US" dirty="0"/>
              <a:t>観測</a:t>
            </a:r>
            <a:endParaRPr kumimoji="1" lang="en-US" altLang="ja-JP" dirty="0"/>
          </a:p>
          <a:p>
            <a:pPr marL="742950" lvl="1" indent="-285750">
              <a:buFont typeface="Arial"/>
              <a:buChar char="•"/>
            </a:pPr>
            <a:r>
              <a:rPr kumimoji="1" lang="en-US" altLang="ja-JP" dirty="0"/>
              <a:t>13:39UT </a:t>
            </a:r>
            <a:r>
              <a:rPr kumimoji="1" lang="ja-JP" altLang="en-US" dirty="0"/>
              <a:t>に</a:t>
            </a:r>
            <a:r>
              <a:rPr kumimoji="1" lang="en-US" altLang="ja-JP" dirty="0"/>
              <a:t>XRT</a:t>
            </a:r>
            <a:r>
              <a:rPr kumimoji="1" lang="ja-JP" altLang="en-US" dirty="0"/>
              <a:t>観測開始</a:t>
            </a:r>
            <a:r>
              <a:rPr kumimoji="1" lang="en-US" altLang="ja-JP" dirty="0"/>
              <a:t> (7tile)</a:t>
            </a:r>
          </a:p>
          <a:p>
            <a:pPr marL="742950" lvl="1" indent="-285750">
              <a:buFont typeface="Arial"/>
              <a:buChar char="•"/>
            </a:pPr>
            <a:r>
              <a:rPr kumimoji="1" lang="de-DE" altLang="ja-JP" dirty="0"/>
              <a:t>19:10 UT </a:t>
            </a:r>
            <a:r>
              <a:rPr kumimoji="1" lang="ja-JP" altLang="en-US" dirty="0"/>
              <a:t>に対応天体の位置を</a:t>
            </a:r>
            <a:br>
              <a:rPr kumimoji="1" lang="en-US" altLang="ja-JP" dirty="0"/>
            </a:br>
            <a:r>
              <a:rPr kumimoji="1" lang="en-US" altLang="ja-JP" dirty="0"/>
              <a:t>ATel </a:t>
            </a:r>
            <a:r>
              <a:rPr kumimoji="1" lang="ja-JP" altLang="en-US" dirty="0"/>
              <a:t>に報告</a:t>
            </a:r>
            <a:endParaRPr kumimoji="1" lang="en-US" altLang="ja-JP" dirty="0"/>
          </a:p>
          <a:p>
            <a:pPr marL="742950" lvl="1" indent="-285750">
              <a:buFont typeface="Arial"/>
              <a:buChar char="•"/>
            </a:pPr>
            <a:r>
              <a:rPr kumimoji="1" lang="en-US" altLang="ja-JP" dirty="0"/>
              <a:t>BH </a:t>
            </a:r>
            <a:r>
              <a:rPr kumimoji="1" lang="ja-JP" altLang="en-US" dirty="0"/>
              <a:t>候補らしい</a:t>
            </a:r>
            <a:endParaRPr kumimoji="1" lang="en-US" altLang="ja-JP" dirty="0"/>
          </a:p>
          <a:p>
            <a:pPr marL="285750" indent="-285750">
              <a:buFont typeface="Arial"/>
              <a:buChar char="•"/>
            </a:pPr>
            <a:r>
              <a:rPr kumimoji="1" lang="en-US" altLang="ja-JP" dirty="0"/>
              <a:t>X</a:t>
            </a:r>
            <a:r>
              <a:rPr kumimoji="1" lang="ja-JP" altLang="en-US" dirty="0"/>
              <a:t>線、可視、近赤外、電波で検出の報告</a:t>
            </a:r>
            <a:endParaRPr kumimoji="1" lang="en-US" altLang="ja-JP" dirty="0"/>
          </a:p>
          <a:p>
            <a:pPr marL="285750" indent="-285750">
              <a:buFont typeface="Arial"/>
              <a:buChar char="•"/>
            </a:pPr>
            <a:endParaRPr kumimoji="1" lang="en-US" altLang="ja-JP" dirty="0"/>
          </a:p>
          <a:p>
            <a:pPr marL="285750" indent="-285750">
              <a:buFont typeface="Arial"/>
              <a:buChar char="•"/>
            </a:pPr>
            <a:r>
              <a:rPr kumimoji="1" lang="ja-JP" altLang="en-US" dirty="0"/>
              <a:t>はじめからソフトなスペクトル</a:t>
            </a:r>
            <a:endParaRPr kumimoji="1" lang="en-US" altLang="ja-JP" dirty="0"/>
          </a:p>
          <a:p>
            <a:pPr marL="742950" lvl="1" indent="-285750">
              <a:buFont typeface="Arial"/>
              <a:buChar char="•"/>
            </a:pPr>
            <a:r>
              <a:rPr kumimoji="1" lang="ja-JP" altLang="en-US" dirty="0"/>
              <a:t>遠くて</a:t>
            </a:r>
            <a:r>
              <a:rPr kumimoji="1" lang="en-US" altLang="ja-JP" dirty="0"/>
              <a:t>hard state</a:t>
            </a:r>
            <a:r>
              <a:rPr kumimoji="1" lang="ja-JP" altLang="en-US" dirty="0"/>
              <a:t>が見えなかった</a:t>
            </a:r>
            <a:r>
              <a:rPr kumimoji="1" lang="en-US" altLang="ja-JP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720386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8B3CF04-D675-2A46-8429-EF2C47399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249" y="363399"/>
            <a:ext cx="7997123" cy="1257300"/>
          </a:xfrm>
        </p:spPr>
        <p:txBody>
          <a:bodyPr/>
          <a:lstStyle/>
          <a:p>
            <a:r>
              <a:rPr kumimoji="1" lang="en-US" altLang="ja-JP" dirty="0"/>
              <a:t>X</a:t>
            </a:r>
            <a:r>
              <a:rPr kumimoji="1" lang="ja-JP" altLang="en-US" dirty="0"/>
              <a:t>線新星の活動と</a:t>
            </a:r>
            <a:r>
              <a:rPr kumimoji="1" lang="en-US" altLang="ja-JP" dirty="0"/>
              <a:t>MAXI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B6BBC58-B9DB-D043-A318-5D8A1CEE29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744" y="1739543"/>
            <a:ext cx="7997123" cy="3714749"/>
          </a:xfrm>
        </p:spPr>
        <p:txBody>
          <a:bodyPr/>
          <a:lstStyle/>
          <a:p>
            <a:r>
              <a:rPr kumimoji="1" lang="en-US" altLang="ja-JP" dirty="0"/>
              <a:t>X</a:t>
            </a:r>
            <a:r>
              <a:rPr kumimoji="1" lang="ja-JP" altLang="en-US" dirty="0"/>
              <a:t>線新星の多くは</a:t>
            </a:r>
            <a:r>
              <a:rPr kumimoji="1" lang="en-US" altLang="ja-JP" dirty="0"/>
              <a:t>BH</a:t>
            </a:r>
            <a:r>
              <a:rPr kumimoji="1" lang="ja-JP" altLang="en-US" dirty="0"/>
              <a:t>または中性子星を含む連星</a:t>
            </a:r>
            <a:endParaRPr kumimoji="1" lang="en-US" altLang="ja-JP" dirty="0"/>
          </a:p>
          <a:p>
            <a:r>
              <a:rPr kumimoji="1" lang="ja-JP" altLang="en-US" dirty="0"/>
              <a:t>降着円盤からの放射が見えている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A49D8218-337D-5E4F-8CA7-B3ABA90B27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082" y="2779323"/>
            <a:ext cx="4911271" cy="3196959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AF448807-0831-F64B-B842-21A7AEFC0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5396" y="2779323"/>
            <a:ext cx="3622797" cy="3196959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5E0728F-8168-0340-B702-4D5BD33BB2C3}"/>
              </a:ext>
            </a:extLst>
          </p:cNvPr>
          <p:cNvSpPr txBox="1"/>
          <p:nvPr/>
        </p:nvSpPr>
        <p:spPr>
          <a:xfrm>
            <a:off x="2075841" y="5966120"/>
            <a:ext cx="5855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MAXI J1535-571</a:t>
            </a:r>
            <a:r>
              <a:rPr kumimoji="1" lang="ja-JP" altLang="en-US" dirty="0"/>
              <a:t>の光度曲線と</a:t>
            </a:r>
            <a:r>
              <a:rPr kumimoji="1" lang="en-US" altLang="ja-JP" dirty="0"/>
              <a:t> hardness   Nakahira+ 2018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19/11/20</a:t>
            </a:r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「高エネルギー突発現象の多波長・多粒子観測と理論」</a:t>
            </a:r>
            <a:r>
              <a:rPr lang="en-US" altLang="ja-JP"/>
              <a:t>@</a:t>
            </a:r>
            <a:r>
              <a:rPr lang="ja-JP" altLang="en-US"/>
              <a:t>宇宙線研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5909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80DE59B-394C-BA4C-A879-6CD64393A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MAXI</a:t>
            </a:r>
            <a:r>
              <a:rPr kumimoji="1" lang="ja-JP" altLang="en-US" dirty="0"/>
              <a:t>の観測と</a:t>
            </a:r>
            <a:r>
              <a:rPr kumimoji="1" lang="en-US" altLang="ja-JP" dirty="0"/>
              <a:t>X</a:t>
            </a:r>
            <a:r>
              <a:rPr kumimoji="1" lang="ja-JP" altLang="en-US" dirty="0"/>
              <a:t>線新星の理解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3E34D95-3C24-0C42-9726-C4D619A1404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kumimoji="1" lang="ja-JP" altLang="en-US"/>
              <a:t>多数発見することで</a:t>
            </a:r>
            <a:r>
              <a:rPr kumimoji="1" lang="en-US" altLang="ja-JP" dirty="0"/>
              <a:t>…</a:t>
            </a:r>
          </a:p>
          <a:p>
            <a:pPr lvl="1"/>
            <a:r>
              <a:rPr kumimoji="1" lang="ja-JP" altLang="en-US"/>
              <a:t>トランジェントの空間分布が</a:t>
            </a:r>
            <a:br>
              <a:rPr kumimoji="1" lang="en-US" altLang="ja-JP" dirty="0"/>
            </a:br>
            <a:r>
              <a:rPr kumimoji="1" lang="ja-JP" altLang="en-US"/>
              <a:t>わかってきた</a:t>
            </a:r>
            <a:endParaRPr kumimoji="1" lang="en-US" altLang="ja-JP" dirty="0"/>
          </a:p>
          <a:p>
            <a:pPr lvl="1"/>
            <a:r>
              <a:rPr kumimoji="1" lang="ja-JP" altLang="en-US"/>
              <a:t>高銀緯にも多数分布</a:t>
            </a:r>
            <a:endParaRPr kumimoji="1" lang="en-US" altLang="ja-JP" dirty="0"/>
          </a:p>
          <a:p>
            <a:pPr lvl="1"/>
            <a:r>
              <a:rPr kumimoji="1" lang="ja-JP" altLang="en-US"/>
              <a:t>既知の低質量連星系の分布</a:t>
            </a:r>
            <a:br>
              <a:rPr kumimoji="1" lang="en-US" altLang="ja-JP" dirty="0"/>
            </a:br>
            <a:r>
              <a:rPr kumimoji="1" lang="ja-JP" altLang="en-US"/>
              <a:t>とのずれがある</a:t>
            </a:r>
            <a:r>
              <a:rPr kumimoji="1" lang="en-US" altLang="ja-JP" dirty="0"/>
              <a:t>?</a:t>
            </a:r>
            <a:endParaRPr kumimoji="1" lang="ja-JP" altLang="en-US"/>
          </a:p>
        </p:txBody>
      </p: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2F31520E-76C9-5844-B747-97897E01048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kumimoji="1" lang="ja-JP" altLang="en-US"/>
              <a:t>長期のモニタで</a:t>
            </a:r>
            <a:r>
              <a:rPr kumimoji="1" lang="en-US" altLang="ja-JP" dirty="0"/>
              <a:t>…</a:t>
            </a:r>
          </a:p>
          <a:p>
            <a:pPr lvl="1"/>
            <a:r>
              <a:rPr kumimoji="1" lang="ja-JP" altLang="en-US"/>
              <a:t>活動期間が短い</a:t>
            </a:r>
            <a:r>
              <a:rPr kumimoji="1" lang="en-US" altLang="ja-JP" dirty="0"/>
              <a:t>(~1</a:t>
            </a:r>
            <a:r>
              <a:rPr kumimoji="1" lang="ja-JP" altLang="en-US"/>
              <a:t>日</a:t>
            </a:r>
            <a:r>
              <a:rPr kumimoji="1" lang="en-US" altLang="ja-JP" dirty="0"/>
              <a:t>)</a:t>
            </a:r>
            <a:r>
              <a:rPr kumimoji="1" lang="ja-JP" altLang="en-US"/>
              <a:t>ものを</a:t>
            </a:r>
            <a:br>
              <a:rPr kumimoji="1" lang="en-US" altLang="ja-JP" dirty="0"/>
            </a:br>
            <a:r>
              <a:rPr kumimoji="1" lang="ja-JP" altLang="en-US"/>
              <a:t>発見</a:t>
            </a:r>
            <a:endParaRPr kumimoji="1" lang="en-US" altLang="ja-JP" dirty="0"/>
          </a:p>
          <a:p>
            <a:pPr lvl="1"/>
            <a:r>
              <a:rPr kumimoji="1" lang="ja-JP" altLang="en-US"/>
              <a:t>降着円盤の状態遷移には</a:t>
            </a:r>
            <a:br>
              <a:rPr kumimoji="1" lang="en-US" altLang="ja-JP" dirty="0"/>
            </a:br>
            <a:r>
              <a:rPr kumimoji="1" lang="ja-JP" altLang="en-US"/>
              <a:t>光度の他の要因がある</a:t>
            </a:r>
            <a:endParaRPr kumimoji="1" lang="en-US" altLang="ja-JP" dirty="0"/>
          </a:p>
          <a:p>
            <a:pPr lvl="1"/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19/11/20</a:t>
            </a:r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「高エネルギー突発現象の多波長・多粒子観測と理論」</a:t>
            </a:r>
            <a:r>
              <a:rPr lang="en-US" altLang="ja-JP"/>
              <a:t>@</a:t>
            </a:r>
            <a:r>
              <a:rPr lang="ja-JP" altLang="en-US"/>
              <a:t>宇宙線研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4144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27FE73-7B11-8749-A148-EB20CCCC6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MAXI</a:t>
            </a:r>
            <a:r>
              <a:rPr kumimoji="1" lang="ja-JP" altLang="en-US"/>
              <a:t>と</a:t>
            </a:r>
            <a:r>
              <a:rPr kumimoji="1" lang="en-US" altLang="ja-JP" dirty="0"/>
              <a:t>GRB (XRF)</a:t>
            </a:r>
            <a:endParaRPr kumimoji="1" lang="ja-JP" altLang="en-US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89D98D6-4666-2946-8D35-0E5B7ADFDB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19/11/20</a:t>
            </a:r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「高エネルギー突発現象の多波長・多粒子観測と理論」</a:t>
            </a:r>
            <a:r>
              <a:rPr lang="en-US" altLang="ja-JP"/>
              <a:t>@</a:t>
            </a:r>
            <a:r>
              <a:rPr lang="ja-JP" altLang="en-US"/>
              <a:t>宇宙線研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1322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69960A3-4EE1-43D2-ABFC-C7A03ED214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614DA84E-612C-8145-B7A1-A3C28414B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1" cy="1164772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GRB</a:t>
            </a:r>
            <a:r>
              <a:rPr kumimoji="1" lang="ja-JP" altLang="en-US"/>
              <a:t>観測装置としての</a:t>
            </a:r>
            <a:r>
              <a:rPr kumimoji="1" lang="en-US" altLang="ja-JP" dirty="0"/>
              <a:t>MAXI</a:t>
            </a:r>
            <a:endParaRPr kumimoji="1" lang="ja-JP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ABCF9F-46A6-4370-8EC8-B1EDB4510B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" t="2669" r="616"/>
          <a:stretch/>
        </p:blipFill>
        <p:spPr>
          <a:xfrm>
            <a:off x="0" y="2046514"/>
            <a:ext cx="9144000" cy="4811485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1ECBFB1-6393-A64C-B125-0CFB45B44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6646" y="2481943"/>
            <a:ext cx="7282722" cy="3309258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非常に小さい有効面積</a:t>
            </a:r>
            <a:endParaRPr kumimoji="1" lang="en-US" altLang="ja-JP" dirty="0"/>
          </a:p>
          <a:p>
            <a:pPr lvl="1"/>
            <a:r>
              <a:rPr kumimoji="1" lang="ja-JP" altLang="en-US" dirty="0"/>
              <a:t>統計不足になりがち</a:t>
            </a:r>
            <a:endParaRPr kumimoji="1" lang="en-US" altLang="ja-JP" dirty="0"/>
          </a:p>
          <a:p>
            <a:r>
              <a:rPr kumimoji="1" lang="ja-JP" altLang="en-US" dirty="0"/>
              <a:t>限られた観測時間</a:t>
            </a:r>
            <a:endParaRPr kumimoji="1" lang="en-US" altLang="ja-JP" dirty="0"/>
          </a:p>
          <a:p>
            <a:pPr lvl="1"/>
            <a:r>
              <a:rPr kumimoji="1" lang="ja-JP" altLang="en-US" dirty="0"/>
              <a:t>継続時間がわからない</a:t>
            </a:r>
            <a:endParaRPr kumimoji="1" lang="en-US" altLang="ja-JP" dirty="0"/>
          </a:p>
          <a:p>
            <a:r>
              <a:rPr kumimoji="1" lang="ja-JP" altLang="en-US" dirty="0"/>
              <a:t>短時間の</a:t>
            </a:r>
            <a:r>
              <a:rPr kumimoji="1" lang="en-US" altLang="ja-JP" dirty="0"/>
              <a:t>transient</a:t>
            </a:r>
            <a:r>
              <a:rPr kumimoji="1" lang="ja-JP" altLang="en-US" dirty="0"/>
              <a:t>の位置不定性は大きくなる</a:t>
            </a:r>
            <a:endParaRPr kumimoji="1" lang="en-US" altLang="ja-JP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713189" y="5280728"/>
            <a:ext cx="56099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すべて原因は</a:t>
            </a:r>
            <a:r>
              <a:rPr kumimoji="1" lang="en-US" altLang="ja-JP" sz="2400" dirty="0"/>
              <a:t>MAXI</a:t>
            </a:r>
            <a:r>
              <a:rPr kumimoji="1" lang="ja-JP" altLang="en-US" sz="2400" dirty="0"/>
              <a:t>の特殊な光学系にある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19/11/20</a:t>
            </a:r>
            <a:endParaRPr 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「高エネルギー突発現象の多波長・多粒子観測と理論」</a:t>
            </a:r>
            <a:r>
              <a:rPr lang="en-US" altLang="ja-JP"/>
              <a:t>@</a:t>
            </a:r>
            <a:r>
              <a:rPr lang="ja-JP" altLang="en-US"/>
              <a:t>宇宙線研</a:t>
            </a:r>
            <a:endParaRPr 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9069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784A498-C84E-A847-9818-C2EA47BF2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MAXI</a:t>
            </a:r>
            <a:r>
              <a:rPr kumimoji="1" lang="ja-JP" altLang="en-US"/>
              <a:t>の特殊な光学系</a:t>
            </a:r>
          </a:p>
        </p:txBody>
      </p:sp>
      <p:pic>
        <p:nvPicPr>
          <p:cNvPr id="8" name="図 7" descr="スクリーンショット 2019-11-14 8.49.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52" y="1866900"/>
            <a:ext cx="4789219" cy="4237168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410252" y="5815777"/>
            <a:ext cx="1278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chemeClr val="bg1"/>
                </a:solidFill>
              </a:rPr>
              <a:t>Mihara+ 2011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pic>
        <p:nvPicPr>
          <p:cNvPr id="10" name="図 9" descr="スクリーンショット 2019-11-14 8.49.5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185" y="1866902"/>
            <a:ext cx="3511763" cy="4237166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5257225" y="5796291"/>
            <a:ext cx="13773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000000"/>
                </a:solidFill>
              </a:rPr>
              <a:t>Sugizaki+ 2011</a:t>
            </a:r>
            <a:endParaRPr kumimoji="1" lang="ja-JP" altLang="en-US" sz="1400" dirty="0">
              <a:solidFill>
                <a:srgbClr val="000000"/>
              </a:solidFill>
            </a:endParaRP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19/11/20</a:t>
            </a:r>
            <a:endParaRPr 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「高エネルギー突発現象の多波長・多粒子観測と理論」</a:t>
            </a:r>
            <a:r>
              <a:rPr lang="en-US" altLang="ja-JP"/>
              <a:t>@</a:t>
            </a:r>
            <a:r>
              <a:rPr lang="ja-JP" altLang="en-US"/>
              <a:t>宇宙線研</a:t>
            </a:r>
            <a:endParaRPr 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4140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7">
            <a:extLst>
              <a:ext uri="{FF2B5EF4-FFF2-40B4-BE49-F238E27FC236}">
                <a16:creationId xmlns:a16="http://schemas.microsoft.com/office/drawing/2014/main" id="{769960A3-4EE1-43D2-ABFC-C7A03ED214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B0DAE5BC-C782-1842-9808-C23C18FE0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1" cy="1164772"/>
          </a:xfrm>
        </p:spPr>
        <p:txBody>
          <a:bodyPr>
            <a:normAutofit/>
          </a:bodyPr>
          <a:lstStyle/>
          <a:p>
            <a:r>
              <a:rPr kumimoji="1" lang="ja-JP" altLang="en-US"/>
              <a:t>構成</a:t>
            </a:r>
          </a:p>
        </p:txBody>
      </p:sp>
      <p:pic>
        <p:nvPicPr>
          <p:cNvPr id="13" name="Picture 9">
            <a:extLst>
              <a:ext uri="{FF2B5EF4-FFF2-40B4-BE49-F238E27FC236}">
                <a16:creationId xmlns:a16="http://schemas.microsoft.com/office/drawing/2014/main" id="{16ABCF9F-46A6-4370-8EC8-B1EDB4510B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" t="2669" r="616"/>
          <a:stretch/>
        </p:blipFill>
        <p:spPr>
          <a:xfrm>
            <a:off x="0" y="2046514"/>
            <a:ext cx="9144000" cy="4811485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58AF346-4845-BD4F-B504-B3594B3AEA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6646" y="2481943"/>
            <a:ext cx="7282722" cy="3309258"/>
          </a:xfrm>
        </p:spPr>
        <p:txBody>
          <a:bodyPr>
            <a:normAutofit/>
          </a:bodyPr>
          <a:lstStyle/>
          <a:p>
            <a:r>
              <a:rPr kumimoji="1" lang="ja-JP" altLang="en-US" sz="2000" dirty="0"/>
              <a:t>全天</a:t>
            </a:r>
            <a:r>
              <a:rPr kumimoji="1" lang="en-US" altLang="ja-JP" sz="2000" dirty="0"/>
              <a:t>X</a:t>
            </a:r>
            <a:r>
              <a:rPr kumimoji="1" lang="ja-JP" altLang="en-US" sz="2000" dirty="0"/>
              <a:t>線監視装置</a:t>
            </a:r>
            <a:r>
              <a:rPr kumimoji="1" lang="en-US" altLang="ja-JP" sz="2000" dirty="0"/>
              <a:t> MAXI </a:t>
            </a:r>
            <a:r>
              <a:rPr kumimoji="1" lang="ja-JP" altLang="en-US" sz="2000" dirty="0"/>
              <a:t>について</a:t>
            </a:r>
            <a:r>
              <a:rPr kumimoji="1" lang="en-US" altLang="ja-JP" sz="2000" dirty="0"/>
              <a:t> (1) 			5min</a:t>
            </a:r>
          </a:p>
          <a:p>
            <a:r>
              <a:rPr kumimoji="1" lang="en-US" altLang="ja-JP" sz="2000" dirty="0"/>
              <a:t>MAXI</a:t>
            </a:r>
            <a:r>
              <a:rPr kumimoji="1" lang="ja-JP" altLang="en-US" sz="2000" dirty="0"/>
              <a:t> が発見した</a:t>
            </a:r>
            <a:r>
              <a:rPr kumimoji="1" lang="en-US" altLang="ja-JP" sz="2000" dirty="0"/>
              <a:t>X</a:t>
            </a:r>
            <a:r>
              <a:rPr kumimoji="1" lang="ja-JP" altLang="en-US" sz="2000" dirty="0"/>
              <a:t>線新星</a:t>
            </a:r>
            <a:r>
              <a:rPr kumimoji="1" lang="en-US" altLang="ja-JP" sz="2000" dirty="0"/>
              <a:t> </a:t>
            </a:r>
            <a:r>
              <a:rPr kumimoji="1" lang="ja-JP" altLang="en-US" sz="2000" dirty="0"/>
              <a:t>について</a:t>
            </a:r>
            <a:r>
              <a:rPr kumimoji="1" lang="en-US" altLang="ja-JP" sz="2000" dirty="0"/>
              <a:t> 			15min</a:t>
            </a:r>
          </a:p>
          <a:p>
            <a:r>
              <a:rPr kumimoji="1" lang="en-US" altLang="ja-JP" sz="2000" dirty="0"/>
              <a:t>MAXI </a:t>
            </a:r>
            <a:r>
              <a:rPr kumimoji="1" lang="ja-JP" altLang="en-US" sz="2000" dirty="0"/>
              <a:t>について</a:t>
            </a:r>
            <a:r>
              <a:rPr kumimoji="1" lang="en-US" altLang="ja-JP" sz="2000" dirty="0"/>
              <a:t> (2)								5min</a:t>
            </a:r>
          </a:p>
          <a:p>
            <a:r>
              <a:rPr kumimoji="1" lang="en-US" altLang="ja-JP" sz="2000" dirty="0"/>
              <a:t>MAXI </a:t>
            </a:r>
            <a:r>
              <a:rPr kumimoji="1" lang="ja-JP" altLang="en-US" sz="2000" dirty="0"/>
              <a:t>が観測した</a:t>
            </a:r>
            <a:r>
              <a:rPr kumimoji="1" lang="en-US" altLang="ja-JP" sz="2000" dirty="0"/>
              <a:t>GRB (</a:t>
            </a:r>
            <a:r>
              <a:rPr kumimoji="1" lang="ja-JP" altLang="en-US" sz="2000" dirty="0"/>
              <a:t>的な突発天体</a:t>
            </a:r>
            <a:r>
              <a:rPr kumimoji="1" lang="en-US" altLang="ja-JP" sz="2000" dirty="0"/>
              <a:t>) </a:t>
            </a:r>
            <a:r>
              <a:rPr kumimoji="1" lang="ja-JP" altLang="en-US" sz="2000" dirty="0"/>
              <a:t>について</a:t>
            </a:r>
            <a:r>
              <a:rPr kumimoji="1" lang="en-US" altLang="ja-JP" sz="2000" dirty="0"/>
              <a:t>	20min</a:t>
            </a:r>
          </a:p>
          <a:p>
            <a:r>
              <a:rPr kumimoji="1" lang="ja-JP" altLang="en-US" sz="2000" dirty="0"/>
              <a:t>マルチメッセンジャー天文学への貢献について</a:t>
            </a:r>
            <a:r>
              <a:rPr kumimoji="1" lang="en-US" altLang="ja-JP" sz="2000" dirty="0"/>
              <a:t>	5min</a:t>
            </a:r>
            <a:endParaRPr kumimoji="1" lang="ja-JP" altLang="en-US" sz="2000" dirty="0"/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015A95FA-C525-5B4E-B79D-4886A59EAEAC}"/>
              </a:ext>
            </a:extLst>
          </p:cNvPr>
          <p:cNvCxnSpPr>
            <a:cxnSpLocks/>
          </p:cNvCxnSpPr>
          <p:nvPr/>
        </p:nvCxnSpPr>
        <p:spPr>
          <a:xfrm>
            <a:off x="1356610" y="3286994"/>
            <a:ext cx="67605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4A9E5C1B-7524-DD4D-BD23-338B5C664F55}"/>
              </a:ext>
            </a:extLst>
          </p:cNvPr>
          <p:cNvCxnSpPr>
            <a:cxnSpLocks/>
          </p:cNvCxnSpPr>
          <p:nvPr/>
        </p:nvCxnSpPr>
        <p:spPr>
          <a:xfrm>
            <a:off x="1356610" y="4234721"/>
            <a:ext cx="6760564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648BDA0-F32C-FA47-B679-361E81E8C748}"/>
              </a:ext>
            </a:extLst>
          </p:cNvPr>
          <p:cNvSpPr txBox="1"/>
          <p:nvPr/>
        </p:nvSpPr>
        <p:spPr>
          <a:xfrm>
            <a:off x="7666826" y="2970127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>
                <a:solidFill>
                  <a:schemeClr val="accent1">
                    <a:lumMod val="40000"/>
                    <a:lumOff val="60000"/>
                  </a:schemeClr>
                </a:solidFill>
              </a:rPr>
              <a:t>メイン</a:t>
            </a:r>
            <a:r>
              <a:rPr kumimoji="1" lang="en-US" altLang="ja-JP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1</a:t>
            </a:r>
            <a:endParaRPr kumimoji="1" lang="ja-JP" altLang="en-US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D2E2AF8-B3C1-634B-96ED-271254275E19}"/>
              </a:ext>
            </a:extLst>
          </p:cNvPr>
          <p:cNvSpPr txBox="1"/>
          <p:nvPr/>
        </p:nvSpPr>
        <p:spPr>
          <a:xfrm>
            <a:off x="7679393" y="3925348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>
                <a:solidFill>
                  <a:schemeClr val="accent3">
                    <a:lumMod val="40000"/>
                    <a:lumOff val="60000"/>
                  </a:schemeClr>
                </a:solidFill>
              </a:rPr>
              <a:t>メイン</a:t>
            </a:r>
            <a:r>
              <a:rPr kumimoji="1" lang="en-US" altLang="ja-JP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2</a:t>
            </a:r>
            <a:endParaRPr kumimoji="1" lang="ja-JP" altLang="en-US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19/11/20</a:t>
            </a:r>
            <a:endParaRPr 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「高エネルギー突発現象の多波長・多粒子観測と理論」</a:t>
            </a:r>
            <a:r>
              <a:rPr lang="en-US" altLang="ja-JP"/>
              <a:t>@</a:t>
            </a:r>
            <a:r>
              <a:rPr lang="ja-JP" altLang="en-US"/>
              <a:t>宇宙線研</a:t>
            </a:r>
            <a:endParaRPr 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1853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69960A3-4EE1-43D2-ABFC-C7A03ED214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614DA84E-612C-8145-B7A1-A3C28414B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075" y="143114"/>
            <a:ext cx="7997123" cy="1261872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そもそも短時間</a:t>
            </a:r>
            <a:r>
              <a:rPr kumimoji="1" lang="en-US" altLang="ja-JP" dirty="0"/>
              <a:t>transient</a:t>
            </a:r>
            <a:r>
              <a:rPr kumimoji="1" lang="ja-JP" altLang="en-US" dirty="0"/>
              <a:t>向きではない</a:t>
            </a:r>
          </a:p>
        </p:txBody>
      </p:sp>
      <p:sp>
        <p:nvSpPr>
          <p:cNvPr id="7" name="コンテンツ プレースホルダー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ABCF9F-46A6-4370-8EC8-B1EDB4510B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" t="2669" r="616"/>
          <a:stretch/>
        </p:blipFill>
        <p:spPr>
          <a:xfrm>
            <a:off x="0" y="2046514"/>
            <a:ext cx="9144000" cy="4811485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6" name="図 1" descr="091120_l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815" y="1165858"/>
            <a:ext cx="3919103" cy="528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1ECBFB1-6393-A64C-B125-0CFB45B4488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/>
              <a:t>非常に小さい有効面積</a:t>
            </a:r>
            <a:endParaRPr kumimoji="1" lang="en-US" altLang="ja-JP" dirty="0"/>
          </a:p>
          <a:p>
            <a:pPr lvl="1"/>
            <a:r>
              <a:rPr kumimoji="1" lang="ja-JP" altLang="en-US" dirty="0"/>
              <a:t>統計不足になりがち</a:t>
            </a:r>
            <a:endParaRPr kumimoji="1" lang="en-US" altLang="ja-JP" dirty="0"/>
          </a:p>
          <a:p>
            <a:r>
              <a:rPr kumimoji="1" lang="ja-JP" altLang="en-US" dirty="0"/>
              <a:t>限られた観測時間</a:t>
            </a:r>
            <a:endParaRPr kumimoji="1" lang="en-US" altLang="ja-JP" dirty="0"/>
          </a:p>
          <a:p>
            <a:pPr lvl="1"/>
            <a:r>
              <a:rPr kumimoji="1" lang="ja-JP" altLang="en-US" dirty="0"/>
              <a:t>継続時間がわからない</a:t>
            </a:r>
            <a:endParaRPr kumimoji="1" lang="en-US" altLang="ja-JP" dirty="0"/>
          </a:p>
          <a:p>
            <a:r>
              <a:rPr kumimoji="1" lang="ja-JP" altLang="en-US" dirty="0"/>
              <a:t>短時間の</a:t>
            </a:r>
            <a:r>
              <a:rPr kumimoji="1" lang="en-US" altLang="ja-JP" dirty="0"/>
              <a:t>transient</a:t>
            </a:r>
            <a:r>
              <a:rPr kumimoji="1" lang="ja-JP" altLang="en-US" dirty="0"/>
              <a:t>の</a:t>
            </a:r>
            <a:br>
              <a:rPr kumimoji="1" lang="en-US" altLang="ja-JP" dirty="0"/>
            </a:br>
            <a:r>
              <a:rPr kumimoji="1" lang="ja-JP" altLang="en-US" dirty="0"/>
              <a:t>位置不定性は大きくなる</a:t>
            </a:r>
            <a:endParaRPr kumimoji="1" lang="en-US" altLang="ja-JP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558546" y="5634593"/>
            <a:ext cx="2106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effective</a:t>
            </a:r>
            <a:r>
              <a:rPr kumimoji="1" lang="ja-JP" altLang="en-US" dirty="0"/>
              <a:t> </a:t>
            </a:r>
            <a:r>
              <a:rPr kumimoji="1" lang="en-US" altLang="ja-JP" dirty="0"/>
              <a:t>area curve</a:t>
            </a:r>
            <a:r>
              <a:rPr kumimoji="1" lang="ja-JP" altLang="en-US" dirty="0"/>
              <a:t> </a:t>
            </a:r>
          </a:p>
        </p:txBody>
      </p:sp>
      <p:cxnSp>
        <p:nvCxnSpPr>
          <p:cNvPr id="12" name="直線矢印コネクタ 11"/>
          <p:cNvCxnSpPr/>
          <p:nvPr/>
        </p:nvCxnSpPr>
        <p:spPr>
          <a:xfrm>
            <a:off x="4665162" y="5862756"/>
            <a:ext cx="1624520" cy="0"/>
          </a:xfrm>
          <a:prstGeom prst="straightConnector1">
            <a:avLst/>
          </a:prstGeom>
          <a:ln w="28575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19/11/20</a:t>
            </a:r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「高エネルギー突発現象の多波長・多粒子観測と理論」</a:t>
            </a:r>
            <a:r>
              <a:rPr lang="en-US" altLang="ja-JP"/>
              <a:t>@</a:t>
            </a:r>
            <a:r>
              <a:rPr lang="ja-JP" altLang="en-US"/>
              <a:t>宇宙線研</a:t>
            </a:r>
            <a:endParaRPr lang="en-US" dirty="0"/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9712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14DA84E-612C-8145-B7A1-A3C28414B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なぜ短時間</a:t>
            </a:r>
            <a:r>
              <a:rPr kumimoji="1" lang="en-US" altLang="ja-JP" dirty="0"/>
              <a:t>transient</a:t>
            </a:r>
            <a:r>
              <a:rPr kumimoji="1" lang="ja-JP" altLang="en-US" dirty="0"/>
              <a:t>の</a:t>
            </a:r>
            <a:br>
              <a:rPr kumimoji="1" lang="en-US" altLang="ja-JP" dirty="0"/>
            </a:br>
            <a:r>
              <a:rPr kumimoji="1" lang="ja-JP" altLang="en-US" dirty="0"/>
              <a:t>位置不定性が大きいのか</a:t>
            </a:r>
          </a:p>
        </p:txBody>
      </p:sp>
      <p:sp>
        <p:nvSpPr>
          <p:cNvPr id="3" name="角丸四角形 2"/>
          <p:cNvSpPr/>
          <p:nvPr/>
        </p:nvSpPr>
        <p:spPr>
          <a:xfrm>
            <a:off x="3447021" y="3019206"/>
            <a:ext cx="609060" cy="667334"/>
          </a:xfrm>
          <a:prstGeom prst="roundRect">
            <a:avLst/>
          </a:prstGeom>
          <a:gradFill flip="none" rotWithShape="1">
            <a:gsLst>
              <a:gs pos="0">
                <a:schemeClr val="accent2"/>
              </a:gs>
              <a:gs pos="100000">
                <a:prstClr val="white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角丸四角形 3"/>
          <p:cNvSpPr/>
          <p:nvPr/>
        </p:nvSpPr>
        <p:spPr>
          <a:xfrm>
            <a:off x="1334749" y="3019206"/>
            <a:ext cx="609060" cy="667334"/>
          </a:xfrm>
          <a:prstGeom prst="roundRect">
            <a:avLst/>
          </a:prstGeom>
          <a:gradFill flip="none" rotWithShape="1">
            <a:gsLst>
              <a:gs pos="0">
                <a:schemeClr val="accent1"/>
              </a:gs>
              <a:gs pos="100000">
                <a:prstClr val="white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角丸四角形 4"/>
          <p:cNvSpPr/>
          <p:nvPr/>
        </p:nvSpPr>
        <p:spPr>
          <a:xfrm>
            <a:off x="3310954" y="3019206"/>
            <a:ext cx="609060" cy="66733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alpha val="41000"/>
                </a:schemeClr>
              </a:gs>
              <a:gs pos="100000">
                <a:prstClr val="white">
                  <a:alpha val="41000"/>
                </a:prst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334749" y="2228769"/>
            <a:ext cx="52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t=0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87783" y="4238036"/>
            <a:ext cx="19039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1photon</a:t>
            </a:r>
            <a:r>
              <a:rPr kumimoji="1" lang="ja-JP" altLang="en-US" dirty="0"/>
              <a:t>来た時の</a:t>
            </a:r>
            <a:endParaRPr kumimoji="1" lang="en-US" altLang="ja-JP" dirty="0"/>
          </a:p>
          <a:p>
            <a:r>
              <a:rPr kumimoji="1" lang="ja-JP" altLang="en-US" dirty="0"/>
              <a:t>到来方向の分布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393608" y="2228769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t=</a:t>
            </a:r>
            <a:r>
              <a:rPr kumimoji="1" lang="en-US" altLang="ja-JP" dirty="0" err="1"/>
              <a:t>dt</a:t>
            </a:r>
            <a:endParaRPr kumimoji="1" lang="ja-JP" altLang="en-US" dirty="0"/>
          </a:p>
        </p:txBody>
      </p:sp>
      <p:sp>
        <p:nvSpPr>
          <p:cNvPr id="12" name="右矢印 11"/>
          <p:cNvSpPr/>
          <p:nvPr/>
        </p:nvSpPr>
        <p:spPr>
          <a:xfrm>
            <a:off x="2423279" y="3098244"/>
            <a:ext cx="596101" cy="484632"/>
          </a:xfrm>
          <a:prstGeom prst="right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850917" y="4252560"/>
            <a:ext cx="1921319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dt</a:t>
            </a:r>
            <a:r>
              <a:rPr kumimoji="1" lang="en-US" altLang="ja-JP" dirty="0"/>
              <a:t> </a:t>
            </a:r>
            <a:r>
              <a:rPr kumimoji="1" lang="ja-JP" altLang="en-US" dirty="0"/>
              <a:t>経った時の</a:t>
            </a:r>
            <a:endParaRPr kumimoji="1" lang="en-US" altLang="ja-JP" dirty="0"/>
          </a:p>
          <a:p>
            <a:r>
              <a:rPr kumimoji="1" lang="ja-JP" altLang="en-US" dirty="0"/>
              <a:t>到来方向の分布</a:t>
            </a:r>
            <a:endParaRPr kumimoji="1" lang="en-US" altLang="ja-JP" dirty="0"/>
          </a:p>
          <a:p>
            <a:r>
              <a:rPr kumimoji="1" lang="en-US" altLang="ja-JP" dirty="0"/>
              <a:t>(</a:t>
            </a:r>
            <a:r>
              <a:rPr kumimoji="1" lang="ja-JP" altLang="en-US" dirty="0"/>
              <a:t>視野は移動</a:t>
            </a:r>
            <a:r>
              <a:rPr kumimoji="1" lang="en-US" altLang="ja-JP" dirty="0"/>
              <a:t>)</a:t>
            </a:r>
          </a:p>
          <a:p>
            <a:endParaRPr kumimoji="1" lang="en-US" altLang="ja-JP" dirty="0"/>
          </a:p>
          <a:p>
            <a:r>
              <a:rPr kumimoji="1" lang="ja-JP" altLang="en-US" dirty="0"/>
              <a:t>　　　　だけ位置の</a:t>
            </a:r>
            <a:endParaRPr kumimoji="1" lang="en-US" altLang="ja-JP" dirty="0"/>
          </a:p>
          <a:p>
            <a:r>
              <a:rPr kumimoji="1" lang="ja-JP" altLang="en-US" dirty="0"/>
              <a:t>不定性がある</a:t>
            </a:r>
          </a:p>
        </p:txBody>
      </p:sp>
      <p:cxnSp>
        <p:nvCxnSpPr>
          <p:cNvPr id="15" name="直線矢印コネクタ 14"/>
          <p:cNvCxnSpPr/>
          <p:nvPr/>
        </p:nvCxnSpPr>
        <p:spPr>
          <a:xfrm>
            <a:off x="3447021" y="3939220"/>
            <a:ext cx="472993" cy="0"/>
          </a:xfrm>
          <a:prstGeom prst="straightConnector1">
            <a:avLst/>
          </a:prstGeom>
          <a:ln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/>
          <p:nvPr/>
        </p:nvCxnSpPr>
        <p:spPr>
          <a:xfrm>
            <a:off x="2974028" y="5558965"/>
            <a:ext cx="472993" cy="0"/>
          </a:xfrm>
          <a:prstGeom prst="straightConnector1">
            <a:avLst/>
          </a:prstGeom>
          <a:ln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右矢印 17"/>
          <p:cNvSpPr/>
          <p:nvPr/>
        </p:nvSpPr>
        <p:spPr>
          <a:xfrm>
            <a:off x="4820640" y="3098244"/>
            <a:ext cx="596101" cy="484632"/>
          </a:xfrm>
          <a:prstGeom prst="right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角丸四角形 18"/>
          <p:cNvSpPr/>
          <p:nvPr/>
        </p:nvSpPr>
        <p:spPr>
          <a:xfrm>
            <a:off x="6421057" y="3019206"/>
            <a:ext cx="609060" cy="667334"/>
          </a:xfrm>
          <a:prstGeom prst="roundRect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角丸四角形 19"/>
          <p:cNvSpPr/>
          <p:nvPr/>
        </p:nvSpPr>
        <p:spPr>
          <a:xfrm>
            <a:off x="5805507" y="3019206"/>
            <a:ext cx="609060" cy="66733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alpha val="41000"/>
                </a:schemeClr>
              </a:gs>
              <a:gs pos="100000">
                <a:prstClr val="white">
                  <a:alpha val="41000"/>
                </a:prst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4451628" y="2004833"/>
            <a:ext cx="38870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t=T</a:t>
            </a:r>
          </a:p>
          <a:p>
            <a:pPr algn="ctr"/>
            <a:r>
              <a:rPr kumimoji="1" lang="ja-JP" altLang="en-US" dirty="0"/>
              <a:t>ある方向を観測し続けられる最大時間</a:t>
            </a:r>
            <a:endParaRPr kumimoji="1" lang="en-US" altLang="ja-JP" dirty="0"/>
          </a:p>
          <a:p>
            <a:pPr algn="ctr"/>
            <a:r>
              <a:rPr kumimoji="1" lang="en-US" altLang="ja-JP" dirty="0"/>
              <a:t>scan transit</a:t>
            </a:r>
            <a:endParaRPr kumimoji="1" lang="ja-JP" altLang="en-US" dirty="0"/>
          </a:p>
        </p:txBody>
      </p:sp>
      <p:cxnSp>
        <p:nvCxnSpPr>
          <p:cNvPr id="24" name="直線矢印コネクタ 23"/>
          <p:cNvCxnSpPr/>
          <p:nvPr/>
        </p:nvCxnSpPr>
        <p:spPr>
          <a:xfrm>
            <a:off x="6194268" y="3939220"/>
            <a:ext cx="220299" cy="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/>
          <p:cNvCxnSpPr/>
          <p:nvPr/>
        </p:nvCxnSpPr>
        <p:spPr>
          <a:xfrm flipH="1">
            <a:off x="6421057" y="3939220"/>
            <a:ext cx="236361" cy="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/>
          <p:cNvSpPr txBox="1"/>
          <p:nvPr/>
        </p:nvSpPr>
        <p:spPr>
          <a:xfrm>
            <a:off x="5705437" y="4238036"/>
            <a:ext cx="1838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位置の不定性が</a:t>
            </a:r>
            <a:endParaRPr kumimoji="1" lang="en-US" altLang="ja-JP" dirty="0"/>
          </a:p>
          <a:p>
            <a:r>
              <a:rPr kumimoji="1" lang="ja-JP" altLang="en-US" dirty="0"/>
              <a:t>ほぼなくなる</a:t>
            </a:r>
          </a:p>
        </p:txBody>
      </p:sp>
      <p:sp>
        <p:nvSpPr>
          <p:cNvPr id="28" name="右矢印 27"/>
          <p:cNvSpPr/>
          <p:nvPr/>
        </p:nvSpPr>
        <p:spPr>
          <a:xfrm>
            <a:off x="678049" y="2534574"/>
            <a:ext cx="1745230" cy="484632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rgbClr val="000000"/>
                </a:solidFill>
              </a:rPr>
              <a:t>スキャン方向</a:t>
            </a:r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19/11/20</a:t>
            </a:r>
            <a:endParaRPr lang="en-US" dirty="0"/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「高エネルギー突発現象の多波長・多粒子観測と理論」</a:t>
            </a:r>
            <a:r>
              <a:rPr lang="en-US" altLang="ja-JP"/>
              <a:t>@</a:t>
            </a:r>
            <a:r>
              <a:rPr lang="ja-JP" altLang="en-US"/>
              <a:t>宇宙線研</a:t>
            </a:r>
            <a:endParaRPr lang="en-US" dirty="0"/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3233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D5107DC8-FE64-3E46-92C9-22820DBC6B2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75168" y="2519695"/>
            <a:ext cx="7413438" cy="3710004"/>
          </a:xfrm>
          <a:prstGeom prst="rect">
            <a:avLst/>
          </a:prstGeom>
        </p:spPr>
      </p:pic>
      <p:pic>
        <p:nvPicPr>
          <p:cNvPr id="1026" name="Picture 2" descr="GRB map">
            <a:extLst>
              <a:ext uri="{FF2B5EF4-FFF2-40B4-BE49-F238E27FC236}">
                <a16:creationId xmlns:a16="http://schemas.microsoft.com/office/drawing/2014/main" id="{5302C6EB-88F4-8944-8E53-5039106A442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67" y="2392137"/>
            <a:ext cx="7930240" cy="39651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BA965F2-9F85-194B-96CB-5FBEFA36C0E8}"/>
              </a:ext>
            </a:extLst>
          </p:cNvPr>
          <p:cNvSpPr txBox="1"/>
          <p:nvPr/>
        </p:nvSpPr>
        <p:spPr>
          <a:xfrm>
            <a:off x="346204" y="1975082"/>
            <a:ext cx="25914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rgbClr val="0075FF"/>
                </a:solidFill>
              </a:rPr>
              <a:t>●</a:t>
            </a:r>
            <a:r>
              <a:rPr kumimoji="1" lang="en-US" altLang="ja-JP" dirty="0"/>
              <a:t> </a:t>
            </a:r>
            <a:r>
              <a:rPr kumimoji="1" lang="ja-JP" altLang="en-US" dirty="0"/>
              <a:t>他の衛星と同期</a:t>
            </a:r>
            <a:r>
              <a:rPr kumimoji="1" lang="en-US" altLang="ja-JP" dirty="0"/>
              <a:t> (56)</a:t>
            </a:r>
            <a:endParaRPr kumimoji="1" lang="ja-JP" altLang="en-US" dirty="0"/>
          </a:p>
          <a:p>
            <a:r>
              <a:rPr kumimoji="1" lang="en-US" altLang="ja-JP" dirty="0">
                <a:solidFill>
                  <a:srgbClr val="B806FF"/>
                </a:solidFill>
                <a:latin typeface="+mn-ea"/>
              </a:rPr>
              <a:t>●</a:t>
            </a:r>
            <a:r>
              <a:rPr kumimoji="1" lang="en-US" altLang="ja-JP" dirty="0"/>
              <a:t> MAXI</a:t>
            </a:r>
            <a:r>
              <a:rPr kumimoji="1" lang="ja-JP" altLang="en-US" dirty="0"/>
              <a:t>のみ</a:t>
            </a:r>
            <a:r>
              <a:rPr kumimoji="1" lang="en-US" altLang="ja-JP" dirty="0"/>
              <a:t> (48)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9E274A3-FCB5-614C-AD55-EB621BA0CA54}"/>
              </a:ext>
            </a:extLst>
          </p:cNvPr>
          <p:cNvSpPr txBox="1"/>
          <p:nvPr/>
        </p:nvSpPr>
        <p:spPr>
          <a:xfrm>
            <a:off x="5767171" y="2113582"/>
            <a:ext cx="3143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http://maxi.riken.jp/grbs </a:t>
            </a:r>
            <a:r>
              <a:rPr kumimoji="1" lang="ja-JP" altLang="en-US"/>
              <a:t>より</a:t>
            </a: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E1588072-B471-2F49-A557-3D7428B0C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MAXI</a:t>
            </a:r>
            <a:r>
              <a:rPr kumimoji="1" lang="ja-JP" altLang="en-US"/>
              <a:t>の</a:t>
            </a:r>
            <a:r>
              <a:rPr kumimoji="1" lang="en-US" altLang="ja-JP" dirty="0"/>
              <a:t>GRB (10</a:t>
            </a:r>
            <a:r>
              <a:rPr kumimoji="1" lang="ja-JP" altLang="en-US"/>
              <a:t>年で</a:t>
            </a:r>
            <a:r>
              <a:rPr kumimoji="1" lang="en-US" altLang="ja-JP" dirty="0"/>
              <a:t>104</a:t>
            </a:r>
            <a:r>
              <a:rPr kumimoji="1" lang="ja-JP" altLang="en-US"/>
              <a:t>イベント</a:t>
            </a:r>
            <a:r>
              <a:rPr kumimoji="1" lang="en-US" altLang="ja-JP" dirty="0"/>
              <a:t>)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19/11/20</a:t>
            </a:r>
            <a:endParaRPr 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「高エネルギー突発現象の多波長・多粒子観測と理論」</a:t>
            </a:r>
            <a:r>
              <a:rPr lang="en-US" altLang="ja-JP"/>
              <a:t>@</a:t>
            </a:r>
            <a:r>
              <a:rPr lang="ja-JP" altLang="en-US"/>
              <a:t>宇宙線研</a:t>
            </a:r>
            <a:endParaRPr lang="en-US" dirty="0"/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7799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1588072-B471-2F49-A557-3D7428B0C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結論を言います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6608C42-F3DB-9045-9332-E8A91235A2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/>
              <a:t>人々が思っているより</a:t>
            </a:r>
            <a:r>
              <a:rPr kumimoji="1" lang="en-US" altLang="ja-JP" dirty="0"/>
              <a:t>soft</a:t>
            </a:r>
            <a:r>
              <a:rPr kumimoji="1" lang="ja-JP" altLang="en-US"/>
              <a:t>な</a:t>
            </a:r>
            <a:r>
              <a:rPr kumimoji="1" lang="en-US" altLang="ja-JP" dirty="0"/>
              <a:t>GRB</a:t>
            </a:r>
            <a:r>
              <a:rPr kumimoji="1" lang="ja-JP" altLang="en-US"/>
              <a:t>は多いです</a:t>
            </a:r>
            <a:endParaRPr kumimoji="1" lang="en-US" altLang="ja-JP" dirty="0"/>
          </a:p>
          <a:p>
            <a:r>
              <a:rPr kumimoji="1" lang="ja-JP" altLang="en-US"/>
              <a:t>そして</a:t>
            </a:r>
            <a:r>
              <a:rPr kumimoji="1" lang="ja-JP" altLang="en-US" u="sng"/>
              <a:t>暗いので</a:t>
            </a:r>
            <a:r>
              <a:rPr kumimoji="1" lang="en-US" altLang="ja-JP" u="sng" dirty="0"/>
              <a:t>MAXI</a:t>
            </a:r>
            <a:r>
              <a:rPr kumimoji="1" lang="ja-JP" altLang="en-US" u="sng"/>
              <a:t>でしか見えません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19/11/20</a:t>
            </a:r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「高エネルギー突発現象の多波長・多粒子観測と理論」</a:t>
            </a:r>
            <a:r>
              <a:rPr lang="en-US" altLang="ja-JP"/>
              <a:t>@</a:t>
            </a:r>
            <a:r>
              <a:rPr lang="ja-JP" altLang="en-US"/>
              <a:t>宇宙線研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4442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E70A317-DCED-4E80-AA2D-467D8702E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E1588072-B471-2F49-A557-3D7428B0C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343" y="835383"/>
            <a:ext cx="2537124" cy="349954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kumimoji="1" lang="en-US" altLang="ja-JP" sz="3700"/>
              <a:t>flux-hardness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D87845-294F-40CB-BC48-46455460D2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1753" y="0"/>
            <a:ext cx="565224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95E77680-0D84-B044-8932-26F58FCF80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91753" y="1105828"/>
            <a:ext cx="5442857" cy="4646343"/>
          </a:xfrm>
        </p:spPr>
      </p:pic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19/11/20</a:t>
            </a:r>
            <a:endParaRPr 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「高エネルギー突発現象の多波長・多粒子観測と理論」</a:t>
            </a:r>
            <a:r>
              <a:rPr lang="en-US" altLang="ja-JP"/>
              <a:t>@</a:t>
            </a:r>
            <a:r>
              <a:rPr lang="ja-JP" altLang="en-US"/>
              <a:t>宇宙線研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8915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8FD4FC-479A-4C2B-84A5-CF81E055F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 5">
            <a:extLst>
              <a:ext uri="{FF2B5EF4-FFF2-40B4-BE49-F238E27FC236}">
                <a16:creationId xmlns:a16="http://schemas.microsoft.com/office/drawing/2014/main" id="{37D54B6C-87D0-4C03-8335-3955179D2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-791955" y="1884155"/>
            <a:ext cx="5624423" cy="3075314"/>
          </a:xfrm>
          <a:custGeom>
            <a:avLst/>
            <a:gdLst>
              <a:gd name="T0" fmla="*/ 1577 w 1601"/>
              <a:gd name="T1" fmla="*/ 0 h 696"/>
              <a:gd name="T2" fmla="*/ 833 w 1601"/>
              <a:gd name="T3" fmla="*/ 0 h 696"/>
              <a:gd name="T4" fmla="*/ 768 w 1601"/>
              <a:gd name="T5" fmla="*/ 0 h 696"/>
              <a:gd name="T6" fmla="*/ 24 w 1601"/>
              <a:gd name="T7" fmla="*/ 0 h 696"/>
              <a:gd name="T8" fmla="*/ 0 w 1601"/>
              <a:gd name="T9" fmla="*/ 27 h 696"/>
              <a:gd name="T10" fmla="*/ 0 w 1601"/>
              <a:gd name="T11" fmla="*/ 669 h 696"/>
              <a:gd name="T12" fmla="*/ 24 w 1601"/>
              <a:gd name="T13" fmla="*/ 696 h 696"/>
              <a:gd name="T14" fmla="*/ 768 w 1601"/>
              <a:gd name="T15" fmla="*/ 696 h 696"/>
              <a:gd name="T16" fmla="*/ 833 w 1601"/>
              <a:gd name="T17" fmla="*/ 696 h 696"/>
              <a:gd name="T18" fmla="*/ 1577 w 1601"/>
              <a:gd name="T19" fmla="*/ 696 h 696"/>
              <a:gd name="T20" fmla="*/ 1601 w 1601"/>
              <a:gd name="T21" fmla="*/ 669 h 696"/>
              <a:gd name="T22" fmla="*/ 1601 w 1601"/>
              <a:gd name="T23" fmla="*/ 27 h 696"/>
              <a:gd name="T24" fmla="*/ 1577 w 1601"/>
              <a:gd name="T25" fmla="*/ 0 h 6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1" h="696">
                <a:moveTo>
                  <a:pt x="1577" y="0"/>
                </a:moveTo>
                <a:cubicBezTo>
                  <a:pt x="833" y="0"/>
                  <a:pt x="833" y="0"/>
                  <a:pt x="833" y="0"/>
                </a:cubicBezTo>
                <a:cubicBezTo>
                  <a:pt x="768" y="0"/>
                  <a:pt x="768" y="0"/>
                  <a:pt x="768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2"/>
                  <a:pt x="0" y="27"/>
                </a:cubicBezTo>
                <a:cubicBezTo>
                  <a:pt x="0" y="669"/>
                  <a:pt x="0" y="669"/>
                  <a:pt x="0" y="669"/>
                </a:cubicBezTo>
                <a:cubicBezTo>
                  <a:pt x="0" y="684"/>
                  <a:pt x="11" y="696"/>
                  <a:pt x="24" y="696"/>
                </a:cubicBezTo>
                <a:cubicBezTo>
                  <a:pt x="768" y="696"/>
                  <a:pt x="768" y="696"/>
                  <a:pt x="768" y="696"/>
                </a:cubicBezTo>
                <a:cubicBezTo>
                  <a:pt x="833" y="696"/>
                  <a:pt x="833" y="696"/>
                  <a:pt x="833" y="696"/>
                </a:cubicBezTo>
                <a:cubicBezTo>
                  <a:pt x="1577" y="696"/>
                  <a:pt x="1577" y="696"/>
                  <a:pt x="1577" y="696"/>
                </a:cubicBezTo>
                <a:cubicBezTo>
                  <a:pt x="1590" y="696"/>
                  <a:pt x="1601" y="684"/>
                  <a:pt x="1601" y="669"/>
                </a:cubicBezTo>
                <a:cubicBezTo>
                  <a:pt x="1601" y="27"/>
                  <a:pt x="1601" y="27"/>
                  <a:pt x="1601" y="27"/>
                </a:cubicBezTo>
                <a:cubicBezTo>
                  <a:pt x="1601" y="12"/>
                  <a:pt x="1590" y="0"/>
                  <a:pt x="1577" y="0"/>
                </a:cubicBezTo>
                <a:close/>
              </a:path>
            </a:pathLst>
          </a:custGeom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E1588072-B471-2F49-A557-3D7428B0C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928" y="845387"/>
            <a:ext cx="2602733" cy="1066689"/>
          </a:xfrm>
        </p:spPr>
        <p:txBody>
          <a:bodyPr anchor="b">
            <a:normAutofit/>
          </a:bodyPr>
          <a:lstStyle/>
          <a:p>
            <a:pPr algn="l"/>
            <a:r>
              <a:rPr kumimoji="1" lang="ja-JP" altLang="ja-JP" sz="2100" dirty="0"/>
              <a:t>f</a:t>
            </a:r>
            <a:r>
              <a:rPr kumimoji="1" lang="en-US" altLang="ja-JP" sz="2100" dirty="0"/>
              <a:t>lux</a:t>
            </a:r>
            <a:r>
              <a:rPr kumimoji="1" lang="ja-JP" altLang="en-US" sz="2100" dirty="0"/>
              <a:t>の分布</a:t>
            </a:r>
            <a:r>
              <a:rPr kumimoji="1" lang="en-US" altLang="ja-JP" sz="2100" dirty="0"/>
              <a:t>(</a:t>
            </a:r>
            <a:r>
              <a:rPr kumimoji="1" lang="ja-JP" altLang="en-US" sz="2100" dirty="0"/>
              <a:t>積分</a:t>
            </a:r>
            <a:r>
              <a:rPr kumimoji="1" lang="en-US" altLang="ja-JP" sz="2100" dirty="0"/>
              <a:t>)</a:t>
            </a:r>
            <a:endParaRPr kumimoji="1" lang="ja-JP" altLang="en-US" sz="2100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6608C42-F3DB-9045-9332-E8A91235A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928" y="2147862"/>
            <a:ext cx="2554180" cy="3499563"/>
          </a:xfrm>
        </p:spPr>
        <p:txBody>
          <a:bodyPr anchor="t">
            <a:normAutofit/>
          </a:bodyPr>
          <a:lstStyle/>
          <a:p>
            <a:r>
              <a:rPr kumimoji="1" lang="ja-JP" altLang="en-US" sz="1400" dirty="0"/>
              <a:t>同期ありの</a:t>
            </a:r>
            <a:r>
              <a:rPr kumimoji="1" lang="en-US" altLang="ja-JP" sz="1400" dirty="0"/>
              <a:t>GRB</a:t>
            </a:r>
            <a:r>
              <a:rPr kumimoji="1" lang="ja-JP" altLang="en-US" sz="1400" dirty="0"/>
              <a:t>は</a:t>
            </a:r>
            <a:br>
              <a:rPr kumimoji="1" lang="en-US" altLang="ja-JP" sz="1400" dirty="0"/>
            </a:br>
            <a:r>
              <a:rPr kumimoji="1" lang="en-US" altLang="ja-JP" sz="1400" dirty="0"/>
              <a:t>5x10</a:t>
            </a:r>
            <a:r>
              <a:rPr kumimoji="1" lang="en-US" altLang="ja-JP" sz="1400" baseline="30000" dirty="0"/>
              <a:t>-8</a:t>
            </a:r>
            <a:r>
              <a:rPr kumimoji="1" lang="en-US" altLang="ja-JP" sz="1400" dirty="0"/>
              <a:t> ergs cm</a:t>
            </a:r>
            <a:r>
              <a:rPr kumimoji="1" lang="en-US" altLang="ja-JP" sz="1400" baseline="30000" dirty="0"/>
              <a:t>-2</a:t>
            </a:r>
            <a:r>
              <a:rPr kumimoji="1" lang="en-US" altLang="ja-JP" sz="1400" dirty="0"/>
              <a:t> s</a:t>
            </a:r>
            <a:r>
              <a:rPr kumimoji="1" lang="en-US" altLang="ja-JP" sz="1400" baseline="30000" dirty="0"/>
              <a:t>-1</a:t>
            </a:r>
            <a:r>
              <a:rPr kumimoji="1" lang="en-US" altLang="ja-JP" sz="1400" dirty="0"/>
              <a:t> </a:t>
            </a:r>
            <a:br>
              <a:rPr kumimoji="1" lang="en-US" altLang="ja-JP" sz="1400" dirty="0"/>
            </a:br>
            <a:r>
              <a:rPr kumimoji="1" lang="ja-JP" altLang="en-US" sz="1400" dirty="0"/>
              <a:t>あたりから</a:t>
            </a:r>
            <a:r>
              <a:rPr kumimoji="1" lang="en-US" altLang="ja-JP" sz="1400" dirty="0"/>
              <a:t> f</a:t>
            </a:r>
            <a:r>
              <a:rPr kumimoji="1" lang="en-US" altLang="ja-JP" sz="1400" baseline="30000" dirty="0"/>
              <a:t>-3/2</a:t>
            </a:r>
            <a:r>
              <a:rPr kumimoji="1" lang="en-US" altLang="ja-JP" sz="1400" dirty="0"/>
              <a:t> </a:t>
            </a:r>
            <a:r>
              <a:rPr kumimoji="1" lang="ja-JP" altLang="en-US" sz="1400" dirty="0"/>
              <a:t>とずれる</a:t>
            </a:r>
            <a:endParaRPr kumimoji="1" lang="en-US" altLang="ja-JP" sz="1400" dirty="0"/>
          </a:p>
          <a:p>
            <a:r>
              <a:rPr kumimoji="1" lang="en-US" altLang="ja-JP" sz="1400" dirty="0"/>
              <a:t>MAXI</a:t>
            </a:r>
            <a:r>
              <a:rPr kumimoji="1" lang="ja-JP" altLang="en-US" sz="1400" dirty="0"/>
              <a:t>のみはより</a:t>
            </a:r>
            <a:r>
              <a:rPr kumimoji="1" lang="en-US" altLang="ja-JP" sz="1400" dirty="0"/>
              <a:t>flux</a:t>
            </a:r>
            <a:r>
              <a:rPr kumimoji="1" lang="ja-JP" altLang="en-US" sz="1400" dirty="0"/>
              <a:t>の</a:t>
            </a:r>
            <a:br>
              <a:rPr kumimoji="1" lang="en-US" altLang="ja-JP" sz="1400" dirty="0"/>
            </a:br>
            <a:r>
              <a:rPr kumimoji="1" lang="ja-JP" altLang="en-US" sz="1400" dirty="0"/>
              <a:t>低い方まで</a:t>
            </a:r>
            <a:r>
              <a:rPr kumimoji="1" lang="en-US" altLang="ja-JP" sz="1400" dirty="0"/>
              <a:t> f</a:t>
            </a:r>
            <a:r>
              <a:rPr kumimoji="1" lang="en-US" altLang="ja-JP" sz="1400" baseline="30000" dirty="0"/>
              <a:t>-3/2</a:t>
            </a:r>
            <a:r>
              <a:rPr kumimoji="1" lang="en-US" altLang="ja-JP" sz="1400" dirty="0"/>
              <a:t> </a:t>
            </a:r>
            <a:r>
              <a:rPr kumimoji="1" lang="ja-JP" altLang="en-US" sz="1400" dirty="0"/>
              <a:t>でのびる</a:t>
            </a:r>
            <a:endParaRPr kumimoji="1" lang="en-US" altLang="ja-JP" sz="1400" dirty="0"/>
          </a:p>
          <a:p>
            <a:r>
              <a:rPr kumimoji="1" lang="ja-JP" altLang="en-US" sz="1400" dirty="0"/>
              <a:t>ひとつひとつの距離はわからないながらも、近傍に分布していることを示唆</a:t>
            </a:r>
            <a:endParaRPr kumimoji="1" lang="en-US" altLang="ja-JP" sz="1400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BC373E65-A03A-8941-87B6-E5ED2B6330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0513" y="1123429"/>
            <a:ext cx="4620887" cy="4620887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7104345" y="3266049"/>
            <a:ext cx="1035860" cy="369332"/>
          </a:xfrm>
          <a:prstGeom prst="rect">
            <a:avLst/>
          </a:prstGeom>
          <a:solidFill>
            <a:srgbClr val="FFFFFF"/>
          </a:solidFill>
          <a:ln w="19050" cmpd="sng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solidFill>
                  <a:srgbClr val="000000"/>
                </a:solidFill>
              </a:rPr>
              <a:t>同期あり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199472" y="3781264"/>
            <a:ext cx="1134708" cy="369332"/>
          </a:xfrm>
          <a:prstGeom prst="rect">
            <a:avLst/>
          </a:prstGeom>
          <a:solidFill>
            <a:srgbClr val="FFFFFF"/>
          </a:solidFill>
          <a:ln w="19050" cmpd="sng">
            <a:solidFill>
              <a:srgbClr val="B806FF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0000"/>
                </a:solidFill>
              </a:rPr>
              <a:t>MAXI</a:t>
            </a:r>
            <a:r>
              <a:rPr kumimoji="1" lang="ja-JP" altLang="en-US" dirty="0">
                <a:solidFill>
                  <a:srgbClr val="000000"/>
                </a:solidFill>
              </a:rPr>
              <a:t>のみ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19/11/20</a:t>
            </a:r>
            <a:endParaRPr lang="en-US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「高エネルギー突発現象の多波長・多粒子観測と理論」</a:t>
            </a:r>
            <a:r>
              <a:rPr lang="en-US" altLang="ja-JP"/>
              <a:t>@</a:t>
            </a:r>
            <a:r>
              <a:rPr lang="ja-JP" altLang="en-US"/>
              <a:t>宇宙線研</a:t>
            </a:r>
            <a:endParaRPr lang="en-US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9973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1588072-B471-2F49-A557-3D7428B0C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992" y="143114"/>
            <a:ext cx="7997123" cy="1257300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MAXI</a:t>
            </a:r>
            <a:r>
              <a:rPr kumimoji="1" lang="ja-JP" altLang="en-US" dirty="0"/>
              <a:t>向きの</a:t>
            </a:r>
            <a:r>
              <a:rPr kumimoji="1" lang="en-US" altLang="ja-JP" dirty="0"/>
              <a:t>GRB?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6608C42-F3DB-9045-9332-E8A91235A2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160107A (</a:t>
            </a:r>
            <a:r>
              <a:rPr kumimoji="1" lang="en-US" altLang="ja-JP" dirty="0" err="1"/>
              <a:t>Kawakubo</a:t>
            </a:r>
            <a:r>
              <a:rPr kumimoji="1" lang="en-US" altLang="ja-JP" dirty="0"/>
              <a:t>+ 2018)</a:t>
            </a:r>
          </a:p>
          <a:p>
            <a:r>
              <a:rPr kumimoji="1" lang="en-US" altLang="ja-JP" dirty="0"/>
              <a:t>MAXI</a:t>
            </a:r>
            <a:r>
              <a:rPr kumimoji="1" lang="ja-JP" altLang="en-US" dirty="0"/>
              <a:t>と</a:t>
            </a:r>
            <a:r>
              <a:rPr kumimoji="1" lang="en-US" altLang="ja-JP" dirty="0"/>
              <a:t>CALET CGBM</a:t>
            </a:r>
            <a:r>
              <a:rPr kumimoji="1" lang="ja-JP" altLang="en-US" dirty="0"/>
              <a:t>他で検出</a:t>
            </a:r>
            <a:endParaRPr kumimoji="1" lang="en-US" altLang="ja-JP" dirty="0"/>
          </a:p>
          <a:p>
            <a:r>
              <a:rPr kumimoji="1" lang="en-US" altLang="ja-JP" dirty="0"/>
              <a:t>CGBM</a:t>
            </a:r>
            <a:r>
              <a:rPr kumimoji="1" lang="ja-JP" altLang="en-US" dirty="0"/>
              <a:t>の</a:t>
            </a:r>
            <a:r>
              <a:rPr kumimoji="1" lang="en-US" altLang="ja-JP" dirty="0"/>
              <a:t>trigger</a:t>
            </a:r>
            <a:r>
              <a:rPr kumimoji="1" lang="ja-JP" altLang="en-US" dirty="0"/>
              <a:t>時刻には</a:t>
            </a:r>
            <a:r>
              <a:rPr kumimoji="1" lang="en-US" altLang="ja-JP" dirty="0"/>
              <a:t>MAXI</a:t>
            </a:r>
            <a:r>
              <a:rPr kumimoji="1" lang="ja-JP" altLang="en-US" dirty="0"/>
              <a:t>は</a:t>
            </a:r>
            <a:br>
              <a:rPr kumimoji="1" lang="en-US" altLang="ja-JP" dirty="0"/>
            </a:br>
            <a:r>
              <a:rPr kumimoji="1" lang="ja-JP" altLang="en-US" dirty="0"/>
              <a:t>視野外</a:t>
            </a:r>
            <a:endParaRPr kumimoji="1" lang="en-US" altLang="ja-JP" dirty="0"/>
          </a:p>
          <a:p>
            <a:r>
              <a:rPr kumimoji="1" lang="en-US" altLang="ja-JP" dirty="0"/>
              <a:t>trigger</a:t>
            </a:r>
            <a:r>
              <a:rPr kumimoji="1" lang="ja-JP" altLang="en-US" dirty="0"/>
              <a:t>時刻より前</a:t>
            </a:r>
            <a:br>
              <a:rPr kumimoji="1" lang="en-US" altLang="ja-JP" dirty="0"/>
            </a:br>
            <a:r>
              <a:rPr kumimoji="1" lang="en-US" altLang="ja-JP" dirty="0"/>
              <a:t>(</a:t>
            </a:r>
            <a:r>
              <a:rPr kumimoji="1" lang="ja-JP" altLang="en-US" dirty="0"/>
              <a:t>放射のとても暗い時間帯</a:t>
            </a:r>
            <a:r>
              <a:rPr kumimoji="1" lang="en-US" altLang="ja-JP" dirty="0"/>
              <a:t>)</a:t>
            </a:r>
            <a:r>
              <a:rPr kumimoji="1" lang="ja-JP" altLang="en-US" dirty="0"/>
              <a:t>に</a:t>
            </a:r>
            <a:br>
              <a:rPr kumimoji="1" lang="en-US" altLang="ja-JP" dirty="0"/>
            </a:br>
            <a:r>
              <a:rPr kumimoji="1" lang="en-US" altLang="ja-JP" dirty="0"/>
              <a:t>MAXI</a:t>
            </a:r>
            <a:r>
              <a:rPr kumimoji="1" lang="ja-JP" altLang="en-US" dirty="0"/>
              <a:t>で検出</a:t>
            </a:r>
            <a:endParaRPr kumimoji="1" lang="en-US" altLang="ja-JP" dirty="0"/>
          </a:p>
          <a:p>
            <a:endParaRPr kumimoji="1" lang="en-US" altLang="ja-JP" dirty="0"/>
          </a:p>
        </p:txBody>
      </p:sp>
      <p:pic>
        <p:nvPicPr>
          <p:cNvPr id="4" name="図 3" descr="スクリーンショット 2019-11-14 21.35.5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504" y="1187639"/>
            <a:ext cx="4298608" cy="5264170"/>
          </a:xfrm>
          <a:prstGeom prst="rect">
            <a:avLst/>
          </a:prstGeom>
        </p:spPr>
      </p:pic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19/11/20</a:t>
            </a:r>
            <a:endParaRPr 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「高エネルギー突発現象の多波長・多粒子観測と理論」</a:t>
            </a:r>
            <a:r>
              <a:rPr lang="en-US" altLang="ja-JP"/>
              <a:t>@</a:t>
            </a:r>
            <a:r>
              <a:rPr lang="ja-JP" altLang="en-US"/>
              <a:t>宇宙線研</a:t>
            </a:r>
            <a:endParaRPr 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0624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1588072-B471-2F49-A557-3D7428B0C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GRB</a:t>
            </a:r>
            <a:r>
              <a:rPr kumimoji="1" lang="ja-JP" altLang="en-US" dirty="0"/>
              <a:t> </a:t>
            </a:r>
            <a:r>
              <a:rPr kumimoji="1" lang="en-US" altLang="ja-JP" dirty="0"/>
              <a:t>160107A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6608C42-F3DB-9045-9332-E8A91235A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364" y="2076450"/>
            <a:ext cx="3998562" cy="3714749"/>
          </a:xfrm>
        </p:spPr>
        <p:txBody>
          <a:bodyPr/>
          <a:lstStyle/>
          <a:p>
            <a:r>
              <a:rPr kumimoji="1" lang="en-US" altLang="ja-JP" dirty="0"/>
              <a:t>MAXI</a:t>
            </a:r>
            <a:r>
              <a:rPr kumimoji="1" lang="ja-JP" altLang="en-US" dirty="0"/>
              <a:t>のデータだけで</a:t>
            </a:r>
            <a:r>
              <a:rPr kumimoji="1" lang="en-US" altLang="ja-JP" dirty="0"/>
              <a:t>flux</a:t>
            </a:r>
            <a:r>
              <a:rPr kumimoji="1" lang="ja-JP" altLang="en-US" dirty="0"/>
              <a:t>や</a:t>
            </a:r>
            <a:r>
              <a:rPr kumimoji="1" lang="en-US" altLang="ja-JP" dirty="0"/>
              <a:t>hardness </a:t>
            </a:r>
            <a:r>
              <a:rPr kumimoji="1" lang="ja-JP" altLang="en-US" dirty="0"/>
              <a:t>を決めるとかなり暗く</a:t>
            </a:r>
            <a:br>
              <a:rPr kumimoji="1" lang="en-US" altLang="ja-JP" dirty="0"/>
            </a:br>
            <a:r>
              <a:rPr kumimoji="1" lang="en-US" altLang="ja-JP" dirty="0"/>
              <a:t>soft</a:t>
            </a:r>
            <a:r>
              <a:rPr kumimoji="1" lang="ja-JP" altLang="en-US" dirty="0"/>
              <a:t>になる</a:t>
            </a:r>
            <a:endParaRPr kumimoji="1" lang="en-US" altLang="ja-JP" dirty="0"/>
          </a:p>
          <a:p>
            <a:r>
              <a:rPr kumimoji="1" lang="ja-JP" altLang="en-US" dirty="0"/>
              <a:t>この時間帯のスペクトルを</a:t>
            </a:r>
            <a:r>
              <a:rPr kumimoji="1" lang="en-US" altLang="ja-JP" dirty="0"/>
              <a:t> CGBM</a:t>
            </a:r>
            <a:r>
              <a:rPr kumimoji="1" lang="ja-JP" altLang="en-US" dirty="0"/>
              <a:t>と同時</a:t>
            </a:r>
            <a:r>
              <a:rPr kumimoji="1" lang="en-US" altLang="ja-JP" dirty="0"/>
              <a:t>fit</a:t>
            </a:r>
            <a:r>
              <a:rPr kumimoji="1" lang="ja-JP" altLang="en-US" dirty="0"/>
              <a:t>すると</a:t>
            </a:r>
            <a:r>
              <a:rPr kumimoji="1" lang="en-US" altLang="ja-JP" dirty="0"/>
              <a:t> BB (1keV)+PL </a:t>
            </a:r>
            <a:r>
              <a:rPr kumimoji="1" lang="ja-JP" altLang="en-US" dirty="0"/>
              <a:t>がもっともよく合う</a:t>
            </a:r>
            <a:endParaRPr kumimoji="1" lang="en-US" altLang="ja-JP" dirty="0"/>
          </a:p>
          <a:p>
            <a:r>
              <a:rPr kumimoji="1" lang="ja-JP" altLang="en-US" dirty="0"/>
              <a:t>これを</a:t>
            </a:r>
            <a:r>
              <a:rPr kumimoji="1" lang="en-US" altLang="ja-JP" dirty="0"/>
              <a:t>photosphere</a:t>
            </a:r>
            <a:r>
              <a:rPr kumimoji="1" lang="ja-JP" altLang="en-US" dirty="0"/>
              <a:t>だと思うと</a:t>
            </a:r>
            <a:br>
              <a:rPr kumimoji="1" lang="en-US" altLang="ja-JP" dirty="0"/>
            </a:br>
            <a:r>
              <a:rPr kumimoji="1" lang="ja-JP" altLang="en-US" dirty="0"/>
              <a:t>半径</a:t>
            </a:r>
            <a:r>
              <a:rPr kumimoji="1" lang="en-US" altLang="ja-JP" dirty="0"/>
              <a:t> R=1.5x10</a:t>
            </a:r>
            <a:r>
              <a:rPr kumimoji="1" lang="en-US" altLang="ja-JP" baseline="30000" dirty="0"/>
              <a:t>13</a:t>
            </a:r>
            <a:r>
              <a:rPr kumimoji="1" lang="en-US" altLang="ja-JP" dirty="0"/>
              <a:t> cm</a:t>
            </a:r>
            <a:br>
              <a:rPr kumimoji="1" lang="en-US" altLang="ja-JP" dirty="0"/>
            </a:br>
            <a:r>
              <a:rPr kumimoji="1" lang="en-US" altLang="ja-JP" dirty="0"/>
              <a:t>(</a:t>
            </a:r>
            <a:r>
              <a:rPr kumimoji="1" lang="en-US" altLang="ja-JP" dirty="0" err="1"/>
              <a:t>Γ</a:t>
            </a:r>
            <a:r>
              <a:rPr kumimoji="1" lang="en-US" altLang="ja-JP" dirty="0"/>
              <a:t>=100, z=1 </a:t>
            </a:r>
            <a:r>
              <a:rPr kumimoji="1" lang="ja-JP" altLang="en-US" dirty="0"/>
              <a:t>は仮定</a:t>
            </a:r>
            <a:r>
              <a:rPr kumimoji="1" lang="en-US" altLang="ja-JP" dirty="0"/>
              <a:t>)</a:t>
            </a: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95E77680-0D84-B044-8932-26F58FCF8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8925" y="1897317"/>
            <a:ext cx="4515685" cy="3854854"/>
          </a:xfrm>
          <a:prstGeom prst="rect">
            <a:avLst/>
          </a:prstGeom>
          <a:solidFill>
            <a:schemeClr val="tx1"/>
          </a:solidFill>
          <a:effectLst>
            <a:outerShdw blurRad="25400" dir="17880000">
              <a:srgbClr val="000000">
                <a:alpha val="46000"/>
              </a:srgbClr>
            </a:outerShdw>
          </a:effectLst>
        </p:spPr>
      </p:pic>
      <p:sp>
        <p:nvSpPr>
          <p:cNvPr id="6" name="左矢印 5"/>
          <p:cNvSpPr/>
          <p:nvPr/>
        </p:nvSpPr>
        <p:spPr>
          <a:xfrm rot="1372242">
            <a:off x="6558286" y="3738314"/>
            <a:ext cx="425421" cy="370677"/>
          </a:xfrm>
          <a:prstGeom prst="leftArrow">
            <a:avLst/>
          </a:prstGeom>
          <a:noFill/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19/11/20</a:t>
            </a:r>
            <a:endParaRPr lang="en-US" dirty="0"/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「高エネルギー突発現象の多波長・多粒子観測と理論」</a:t>
            </a:r>
            <a:r>
              <a:rPr lang="en-US" altLang="ja-JP"/>
              <a:t>@</a:t>
            </a:r>
            <a:r>
              <a:rPr lang="ja-JP" altLang="en-US"/>
              <a:t>宇宙線研</a:t>
            </a:r>
            <a:endParaRPr lang="en-US" dirty="0"/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6912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視野外</a:t>
            </a:r>
            <a:r>
              <a:rPr kumimoji="1" lang="en-US" altLang="ja-JP" dirty="0"/>
              <a:t>GRB(1) </a:t>
            </a:r>
            <a:r>
              <a:rPr kumimoji="1" lang="mr-IN" altLang="ja-JP" dirty="0"/>
              <a:t>–</a:t>
            </a:r>
            <a:r>
              <a:rPr kumimoji="1" lang="en-US" altLang="ja-JP" dirty="0"/>
              <a:t> </a:t>
            </a:r>
            <a:r>
              <a:rPr kumimoji="1" lang="en-US" altLang="en-US" dirty="0"/>
              <a:t>視野</a:t>
            </a:r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19/11/20</a:t>
            </a:r>
            <a:endParaRPr 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「高エネルギー突発現象の多波長・多粒子観測と理論」</a:t>
            </a:r>
            <a:r>
              <a:rPr lang="en-US" altLang="ja-JP"/>
              <a:t>@</a:t>
            </a:r>
            <a:r>
              <a:rPr lang="ja-JP" altLang="en-US"/>
              <a:t>宇宙線研</a:t>
            </a:r>
            <a:endParaRPr 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28</a:t>
            </a:fld>
            <a:endParaRPr lang="en-US" dirty="0"/>
          </a:p>
        </p:txBody>
      </p:sp>
      <p:pic>
        <p:nvPicPr>
          <p:cNvPr id="6" name="図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3" t="12782"/>
          <a:stretch>
            <a:fillRect/>
          </a:stretch>
        </p:blipFill>
        <p:spPr bwMode="auto">
          <a:xfrm>
            <a:off x="88900" y="1866900"/>
            <a:ext cx="4756150" cy="433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0116" y="2398176"/>
            <a:ext cx="2794000" cy="257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5924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1588072-B471-2F49-A557-3D7428B0C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MAXI</a:t>
            </a:r>
            <a:r>
              <a:rPr kumimoji="1" lang="ja-JP" altLang="en-US" dirty="0"/>
              <a:t>の非常識な使い方</a:t>
            </a:r>
            <a:br>
              <a:rPr kumimoji="1" lang="en-US" altLang="ja-JP" dirty="0"/>
            </a:br>
            <a:r>
              <a:rPr kumimoji="1" lang="ja-JP" altLang="en-US" dirty="0"/>
              <a:t>視野外</a:t>
            </a:r>
            <a:r>
              <a:rPr kumimoji="1" lang="en-US" altLang="ja-JP" dirty="0"/>
              <a:t>GRB(2)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6608C42-F3DB-9045-9332-E8A91235A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916" y="2076450"/>
            <a:ext cx="4070286" cy="4311824"/>
          </a:xfrm>
        </p:spPr>
        <p:txBody>
          <a:bodyPr>
            <a:normAutofit lnSpcReduction="10000"/>
          </a:bodyPr>
          <a:lstStyle/>
          <a:p>
            <a:r>
              <a:rPr kumimoji="1" lang="ja-JP" altLang="en-US" dirty="0"/>
              <a:t>位置が決まる、低バックグラウンド、</a:t>
            </a:r>
            <a:br>
              <a:rPr kumimoji="1" lang="en-US" altLang="ja-JP" dirty="0"/>
            </a:br>
            <a:r>
              <a:rPr kumimoji="1" lang="en-US" altLang="ja-JP" dirty="0"/>
              <a:t>effective area </a:t>
            </a:r>
            <a:r>
              <a:rPr kumimoji="1" lang="ja-JP" altLang="en-US" dirty="0"/>
              <a:t>小、継続時間不明、全て</a:t>
            </a:r>
            <a:r>
              <a:rPr kumimoji="1" lang="ja-JP" altLang="en-US" dirty="0">
                <a:solidFill>
                  <a:srgbClr val="FFFF00"/>
                </a:solidFill>
              </a:rPr>
              <a:t>スリット</a:t>
            </a:r>
            <a:r>
              <a:rPr kumimoji="1" lang="en-US" altLang="ja-JP" dirty="0">
                <a:solidFill>
                  <a:srgbClr val="FFFF00"/>
                </a:solidFill>
              </a:rPr>
              <a:t>+</a:t>
            </a:r>
            <a:r>
              <a:rPr kumimoji="1" lang="ja-JP" altLang="en-US" dirty="0">
                <a:solidFill>
                  <a:srgbClr val="FFFF00"/>
                </a:solidFill>
              </a:rPr>
              <a:t>コリメータ</a:t>
            </a:r>
            <a:r>
              <a:rPr kumimoji="1" lang="ja-JP" altLang="en-US" dirty="0"/>
              <a:t>があるから</a:t>
            </a:r>
            <a:endParaRPr kumimoji="1" lang="en-US" altLang="ja-JP" dirty="0"/>
          </a:p>
          <a:p>
            <a:r>
              <a:rPr kumimoji="1" lang="ja-JP" altLang="en-US" dirty="0"/>
              <a:t>外すことはできないが、</a:t>
            </a:r>
            <a:br>
              <a:rPr kumimoji="1" lang="en-US" altLang="ja-JP" dirty="0"/>
            </a:br>
            <a:r>
              <a:rPr kumimoji="1" lang="ja-JP" altLang="en-US" dirty="0"/>
              <a:t>エネルギーによっては透明になる</a:t>
            </a:r>
            <a:r>
              <a:rPr kumimoji="1" lang="en-US" altLang="ja-JP" dirty="0"/>
              <a:t>!</a:t>
            </a:r>
          </a:p>
          <a:p>
            <a:r>
              <a:rPr kumimoji="1" lang="ja-JP" altLang="en-US" dirty="0"/>
              <a:t>明るいハードな</a:t>
            </a:r>
            <a:r>
              <a:rPr kumimoji="1" lang="en-US" altLang="ja-JP" dirty="0"/>
              <a:t>GRB</a:t>
            </a:r>
            <a:r>
              <a:rPr kumimoji="1" lang="ja-JP" altLang="en-US" dirty="0"/>
              <a:t>は</a:t>
            </a:r>
            <a:br>
              <a:rPr kumimoji="1" lang="en-US" altLang="ja-JP" dirty="0"/>
            </a:br>
            <a:r>
              <a:rPr kumimoji="1" lang="en-US" altLang="ja-JP" dirty="0"/>
              <a:t>"</a:t>
            </a:r>
            <a:r>
              <a:rPr kumimoji="1" lang="ja-JP" altLang="en-US" dirty="0">
                <a:solidFill>
                  <a:srgbClr val="FFFF00"/>
                </a:solidFill>
              </a:rPr>
              <a:t>全面検出</a:t>
            </a:r>
            <a:r>
              <a:rPr kumimoji="1" lang="en-US" altLang="ja-JP" dirty="0"/>
              <a:t>"</a:t>
            </a:r>
            <a:r>
              <a:rPr kumimoji="1" lang="ja-JP" altLang="en-US" dirty="0"/>
              <a:t>が可能</a:t>
            </a:r>
            <a:r>
              <a:rPr kumimoji="1" lang="en-US" altLang="ja-JP" dirty="0"/>
              <a:t>(</a:t>
            </a:r>
            <a:r>
              <a:rPr kumimoji="1" lang="ja-JP" altLang="en-US" dirty="0"/>
              <a:t>大面積</a:t>
            </a:r>
            <a:r>
              <a:rPr kumimoji="1" lang="en-US" altLang="ja-JP" dirty="0"/>
              <a:t>)</a:t>
            </a:r>
          </a:p>
          <a:p>
            <a:r>
              <a:rPr kumimoji="1" lang="ja-JP" altLang="en-US" dirty="0"/>
              <a:t>ただし、</a:t>
            </a:r>
            <a:r>
              <a:rPr kumimoji="1" lang="en-US" altLang="ja-JP" dirty="0"/>
              <a:t>"</a:t>
            </a:r>
            <a:r>
              <a:rPr kumimoji="1" lang="ja-JP" altLang="en-US" dirty="0"/>
              <a:t>反同時計数</a:t>
            </a:r>
            <a:r>
              <a:rPr kumimoji="1" lang="en-US" altLang="ja-JP" dirty="0"/>
              <a:t>"</a:t>
            </a:r>
            <a:r>
              <a:rPr kumimoji="1" lang="ja-JP" altLang="en-US" dirty="0"/>
              <a:t>の制限から</a:t>
            </a:r>
            <a:br>
              <a:rPr kumimoji="1" lang="en-US" altLang="ja-JP" dirty="0"/>
            </a:br>
            <a:r>
              <a:rPr kumimoji="1" lang="en-US" altLang="ja-JP" dirty="0"/>
              <a:t>"</a:t>
            </a:r>
            <a:r>
              <a:rPr kumimoji="1" lang="ja-JP" altLang="en-US" dirty="0"/>
              <a:t>イベント</a:t>
            </a:r>
            <a:r>
              <a:rPr kumimoji="1" lang="en-US" altLang="ja-JP" dirty="0"/>
              <a:t>"</a:t>
            </a:r>
            <a:r>
              <a:rPr kumimoji="1" lang="ja-JP" altLang="en-US" dirty="0"/>
              <a:t>に出にくい</a:t>
            </a:r>
            <a:endParaRPr kumimoji="1" lang="en-US" altLang="ja-JP" dirty="0"/>
          </a:p>
          <a:p>
            <a:r>
              <a:rPr kumimoji="1" lang="en-US" altLang="ja-JP" dirty="0"/>
              <a:t>"</a:t>
            </a:r>
            <a:r>
              <a:rPr kumimoji="1" lang="ja-JP" altLang="en-US" dirty="0"/>
              <a:t>反同時係数</a:t>
            </a:r>
            <a:r>
              <a:rPr kumimoji="1" lang="en-US" altLang="ja-JP" dirty="0"/>
              <a:t>"</a:t>
            </a:r>
            <a:r>
              <a:rPr kumimoji="1" lang="ja-JP" altLang="en-US" dirty="0"/>
              <a:t>機能が効かない</a:t>
            </a:r>
            <a:br>
              <a:rPr kumimoji="1" lang="en-US" altLang="ja-JP" dirty="0"/>
            </a:br>
            <a:r>
              <a:rPr kumimoji="1" lang="ja-JP" altLang="en-US" dirty="0"/>
              <a:t>カメラで効率よく観測</a:t>
            </a:r>
            <a:endParaRPr kumimoji="1" lang="en-US" altLang="ja-JP" dirty="0"/>
          </a:p>
          <a:p>
            <a:r>
              <a:rPr kumimoji="1" lang="ja-JP" altLang="en-US" dirty="0"/>
              <a:t>色々な意味で</a:t>
            </a:r>
            <a:r>
              <a:rPr kumimoji="1" lang="en-US" altLang="ja-JP" dirty="0"/>
              <a:t>"</a:t>
            </a:r>
            <a:r>
              <a:rPr kumimoji="1" lang="ja-JP" altLang="en-US" dirty="0">
                <a:solidFill>
                  <a:srgbClr val="FFFF00"/>
                </a:solidFill>
              </a:rPr>
              <a:t>非常識</a:t>
            </a:r>
            <a:r>
              <a:rPr kumimoji="1" lang="en-US" altLang="ja-JP" dirty="0"/>
              <a:t>"</a:t>
            </a:r>
            <a:endParaRPr kumimoji="1" lang="ja-JP" altLang="en-US" dirty="0"/>
          </a:p>
        </p:txBody>
      </p:sp>
      <p:pic>
        <p:nvPicPr>
          <p:cNvPr id="4" name="Picture 1026" descr="MAXI_PAM_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202" y="1969610"/>
            <a:ext cx="4737941" cy="4310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19/11/20</a:t>
            </a:r>
            <a:endParaRPr 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「高エネルギー突発現象の多波長・多粒子観測と理論」</a:t>
            </a:r>
            <a:r>
              <a:rPr lang="en-US" altLang="ja-JP"/>
              <a:t>@</a:t>
            </a:r>
            <a:r>
              <a:rPr lang="ja-JP" altLang="en-US"/>
              <a:t>宇宙線研</a:t>
            </a:r>
            <a:endParaRPr 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48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A3E3D432-8D85-0C41-8E8A-43834B24D3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8382" r="2952"/>
          <a:stretch/>
        </p:blipFill>
        <p:spPr>
          <a:xfrm rot="10800000">
            <a:off x="20" y="10"/>
            <a:ext cx="9143980" cy="685799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CB39F6A-7B79-694A-9AF4-616F80CBC93D}"/>
              </a:ext>
            </a:extLst>
          </p:cNvPr>
          <p:cNvSpPr txBox="1"/>
          <p:nvPr/>
        </p:nvSpPr>
        <p:spPr>
          <a:xfrm>
            <a:off x="97630" y="122303"/>
            <a:ext cx="24994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/>
              <a:t>全天</a:t>
            </a:r>
            <a:r>
              <a:rPr kumimoji="1" lang="en-US" altLang="ja-JP" sz="2400" dirty="0"/>
              <a:t>X</a:t>
            </a:r>
            <a:r>
              <a:rPr kumimoji="1" lang="ja-JP" altLang="en-US" sz="2400"/>
              <a:t>線監視装置</a:t>
            </a:r>
            <a:endParaRPr kumimoji="1" lang="en-US" altLang="ja-JP" sz="2400" dirty="0"/>
          </a:p>
          <a:p>
            <a:r>
              <a:rPr kumimoji="1" lang="en-US" altLang="ja-JP" sz="2400" dirty="0"/>
              <a:t>MAXI</a:t>
            </a:r>
            <a:r>
              <a:rPr kumimoji="1" lang="ja-JP" altLang="en-US" sz="2400"/>
              <a:t>について</a:t>
            </a:r>
            <a:r>
              <a:rPr kumimoji="1" lang="en-US" altLang="ja-JP" sz="2400" dirty="0"/>
              <a:t> (1)</a:t>
            </a:r>
            <a:endParaRPr kumimoji="1" lang="ja-JP" altLang="en-US" sz="2400"/>
          </a:p>
        </p:txBody>
      </p:sp>
      <p:sp>
        <p:nvSpPr>
          <p:cNvPr id="9" name="角丸四角形 8">
            <a:extLst>
              <a:ext uri="{FF2B5EF4-FFF2-40B4-BE49-F238E27FC236}">
                <a16:creationId xmlns:a16="http://schemas.microsoft.com/office/drawing/2014/main" id="{7E18FA9E-F3C4-BF44-8A87-02CF6DC2CE7F}"/>
              </a:ext>
            </a:extLst>
          </p:cNvPr>
          <p:cNvSpPr/>
          <p:nvPr/>
        </p:nvSpPr>
        <p:spPr>
          <a:xfrm>
            <a:off x="7680960" y="5096786"/>
            <a:ext cx="389614" cy="61225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E91C06B-CD7A-F94F-99F8-D58A6FE333FB}"/>
              </a:ext>
            </a:extLst>
          </p:cNvPr>
          <p:cNvSpPr txBox="1"/>
          <p:nvPr/>
        </p:nvSpPr>
        <p:spPr>
          <a:xfrm>
            <a:off x="8151126" y="34839"/>
            <a:ext cx="950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© NASA</a:t>
            </a:r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D0324E2-8250-7F48-9277-1B5C648530F0}"/>
              </a:ext>
            </a:extLst>
          </p:cNvPr>
          <p:cNvSpPr txBox="1"/>
          <p:nvPr/>
        </p:nvSpPr>
        <p:spPr>
          <a:xfrm>
            <a:off x="1872343" y="5344886"/>
            <a:ext cx="29738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国際宇宙ステーションに搭載</a:t>
            </a:r>
            <a:endParaRPr kumimoji="1" lang="en-US" altLang="ja-JP" dirty="0"/>
          </a:p>
          <a:p>
            <a:r>
              <a:rPr kumimoji="1" lang="ja-JP" altLang="en-US"/>
              <a:t>軌道周期</a:t>
            </a:r>
            <a:r>
              <a:rPr kumimoji="1" lang="en-US" altLang="ja-JP" dirty="0"/>
              <a:t> 92</a:t>
            </a:r>
            <a:r>
              <a:rPr kumimoji="1" lang="ja-JP" altLang="en-US"/>
              <a:t>分</a:t>
            </a:r>
            <a:r>
              <a:rPr kumimoji="1" lang="en-US" altLang="ja-JP" dirty="0"/>
              <a:t> (1</a:t>
            </a:r>
            <a:r>
              <a:rPr kumimoji="1" lang="ja-JP" altLang="en-US"/>
              <a:t>日に</a:t>
            </a:r>
            <a:r>
              <a:rPr kumimoji="1" lang="en-US" altLang="ja-JP" dirty="0"/>
              <a:t>16</a:t>
            </a:r>
            <a:r>
              <a:rPr kumimoji="1" lang="ja-JP" altLang="en-US"/>
              <a:t>周</a:t>
            </a:r>
            <a:r>
              <a:rPr kumimoji="1" lang="en-US" altLang="ja-JP" dirty="0"/>
              <a:t>)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19/11/20</a:t>
            </a:r>
            <a:endParaRPr 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「高エネルギー突発現象の多波長・多粒子観測と理論」</a:t>
            </a:r>
            <a:r>
              <a:rPr lang="en-US" altLang="ja-JP"/>
              <a:t>@</a:t>
            </a:r>
            <a:r>
              <a:rPr lang="ja-JP" altLang="en-US"/>
              <a:t>宇宙線研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3008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1588072-B471-2F49-A557-3D7428B0C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/>
              <a:t>視野外</a:t>
            </a:r>
            <a:r>
              <a:rPr kumimoji="1" lang="en-US" altLang="ja-JP" dirty="0"/>
              <a:t>GRB(3)</a:t>
            </a:r>
            <a:endParaRPr kumimoji="1" lang="ja-JP" altLang="en-US" dirty="0"/>
          </a:p>
        </p:txBody>
      </p:sp>
      <p:pic>
        <p:nvPicPr>
          <p:cNvPr id="4" name="コンテンツ プレースホルダー 6" descr="grb140219A_h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" r="842"/>
          <a:stretch/>
        </p:blipFill>
        <p:spPr>
          <a:xfrm>
            <a:off x="272116" y="1715929"/>
            <a:ext cx="6388652" cy="4525962"/>
          </a:xfrm>
          <a:prstGeom prst="rect">
            <a:avLst/>
          </a:prstGeom>
          <a:solidFill>
            <a:srgbClr val="FFFFFF"/>
          </a:solidFill>
          <a:effectLst>
            <a:outerShdw blurRad="25400" dir="17880000">
              <a:srgbClr val="000000">
                <a:alpha val="46000"/>
              </a:srgbClr>
            </a:outerShdw>
          </a:effectLst>
        </p:spPr>
      </p:pic>
      <p:sp>
        <p:nvSpPr>
          <p:cNvPr id="5" name="テキスト ボックス 4"/>
          <p:cNvSpPr txBox="1"/>
          <p:nvPr/>
        </p:nvSpPr>
        <p:spPr>
          <a:xfrm>
            <a:off x="6841121" y="1866900"/>
            <a:ext cx="223691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GRB</a:t>
            </a:r>
            <a:r>
              <a:rPr kumimoji="1" lang="ja-JP" altLang="en-US" sz="2400" dirty="0"/>
              <a:t> </a:t>
            </a:r>
            <a:r>
              <a:rPr kumimoji="1" lang="en-US" altLang="ja-JP" sz="2400" dirty="0"/>
              <a:t>140219A</a:t>
            </a:r>
          </a:p>
          <a:p>
            <a:r>
              <a:rPr kumimoji="1" lang="en-US" altLang="ja-JP" sz="2400" dirty="0"/>
              <a:t>GCN #15882</a:t>
            </a:r>
          </a:p>
          <a:p>
            <a:endParaRPr kumimoji="1" lang="en-US" altLang="ja-JP" sz="2400" dirty="0"/>
          </a:p>
          <a:p>
            <a:endParaRPr kumimoji="1" lang="en-US" altLang="ja-JP" sz="2400" dirty="0"/>
          </a:p>
          <a:p>
            <a:endParaRPr kumimoji="1" lang="en-US" altLang="ja-JP" sz="2400" dirty="0"/>
          </a:p>
          <a:p>
            <a:r>
              <a:rPr kumimoji="1" lang="ja-JP" altLang="en-US" sz="2400" dirty="0"/>
              <a:t>本当に受かった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101487" y="3045120"/>
            <a:ext cx="1432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accent2"/>
                </a:solidFill>
              </a:rPr>
              <a:t>1bin = 0.5</a:t>
            </a:r>
            <a:r>
              <a:rPr kumimoji="1" lang="ja-JP" altLang="en-US" dirty="0">
                <a:solidFill>
                  <a:schemeClr val="accent2"/>
                </a:solidFill>
              </a:rPr>
              <a:t>秒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704012" y="2504080"/>
            <a:ext cx="155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accent2"/>
                </a:solidFill>
              </a:rPr>
              <a:t>1bin = 0.01</a:t>
            </a:r>
            <a:r>
              <a:rPr kumimoji="1" lang="ja-JP" altLang="en-US" dirty="0">
                <a:solidFill>
                  <a:schemeClr val="accent2"/>
                </a:solidFill>
              </a:rPr>
              <a:t>秒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19/11/20</a:t>
            </a:r>
            <a:endParaRPr lang="en-US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「高エネルギー突発現象の多波長・多粒子観測と理論」</a:t>
            </a:r>
            <a:r>
              <a:rPr lang="en-US" altLang="ja-JP"/>
              <a:t>@</a:t>
            </a:r>
            <a:r>
              <a:rPr lang="ja-JP" altLang="en-US"/>
              <a:t>宇宙線研</a:t>
            </a:r>
            <a:endParaRPr lang="en-US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9350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1588072-B471-2F49-A557-3D7428B0C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/>
              <a:t>視野外</a:t>
            </a:r>
            <a:r>
              <a:rPr kumimoji="1" lang="en-US" altLang="ja-JP" dirty="0"/>
              <a:t>GRB(4)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6608C42-F3DB-9045-9332-E8A91235A2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sz="2400" dirty="0"/>
              <a:t>(</a:t>
            </a:r>
            <a:r>
              <a:rPr kumimoji="1" lang="ja-JP" altLang="en-US" sz="2400" dirty="0"/>
              <a:t>打ち上げ前には真面目に検討していなかったが</a:t>
            </a:r>
            <a:r>
              <a:rPr kumimoji="1" lang="en-US" altLang="ja-JP" sz="2400" dirty="0"/>
              <a:t>)</a:t>
            </a:r>
            <a:br>
              <a:rPr kumimoji="1" lang="en-US" altLang="ja-JP" sz="2400" dirty="0"/>
            </a:br>
            <a:r>
              <a:rPr kumimoji="1" lang="ja-JP" altLang="en-US" sz="2400" dirty="0"/>
              <a:t>視野外</a:t>
            </a:r>
            <a:r>
              <a:rPr kumimoji="1" lang="en-US" altLang="ja-JP" sz="2400" dirty="0"/>
              <a:t>GRB</a:t>
            </a:r>
            <a:r>
              <a:rPr kumimoji="1" lang="ja-JP" altLang="en-US" sz="2400" dirty="0"/>
              <a:t>は本当に検出された</a:t>
            </a:r>
            <a:endParaRPr kumimoji="1" lang="en-US" altLang="ja-JP" sz="2400" dirty="0"/>
          </a:p>
          <a:p>
            <a:r>
              <a:rPr kumimoji="1" lang="ja-JP" altLang="en-US" sz="2400" dirty="0"/>
              <a:t>とくにハードな</a:t>
            </a:r>
            <a:r>
              <a:rPr kumimoji="1" lang="en-US" altLang="ja-JP" sz="2400" dirty="0"/>
              <a:t>GRB</a:t>
            </a:r>
            <a:r>
              <a:rPr kumimoji="1" lang="ja-JP" altLang="en-US" sz="2400" dirty="0"/>
              <a:t>の検出に有効</a:t>
            </a:r>
            <a:endParaRPr kumimoji="1" lang="en-US" altLang="ja-JP" sz="2400" dirty="0"/>
          </a:p>
          <a:p>
            <a:r>
              <a:rPr kumimoji="1" lang="en-US" altLang="ja-JP" sz="2400" dirty="0"/>
              <a:t>short hard GRB </a:t>
            </a:r>
            <a:r>
              <a:rPr kumimoji="1" lang="ja-JP" altLang="en-US" sz="2400" dirty="0"/>
              <a:t>の検出は苦手とする</a:t>
            </a:r>
            <a:r>
              <a:rPr kumimoji="1" lang="en-US" altLang="ja-JP" sz="2400" dirty="0"/>
              <a:t>MAXI</a:t>
            </a:r>
            <a:r>
              <a:rPr kumimoji="1" lang="ja-JP" altLang="en-US" sz="2400" dirty="0"/>
              <a:t>でも</a:t>
            </a:r>
            <a:br>
              <a:rPr kumimoji="1" lang="en-US" altLang="ja-JP" sz="2400" dirty="0"/>
            </a:br>
            <a:r>
              <a:rPr kumimoji="1" lang="ja-JP" altLang="en-US" sz="2400" dirty="0"/>
              <a:t>視野外なら可能性が広がる</a:t>
            </a:r>
            <a:endParaRPr kumimoji="1" lang="en-US" altLang="ja-JP" sz="2400" dirty="0"/>
          </a:p>
          <a:p>
            <a:r>
              <a:rPr kumimoji="1" lang="ja-JP" altLang="en-US" sz="2400" dirty="0"/>
              <a:t>重力波との関連からも、もうすこし定量的に調べておくべき</a:t>
            </a:r>
            <a:endParaRPr kumimoji="1" lang="en-US" altLang="ja-JP" sz="2400" dirty="0"/>
          </a:p>
          <a:p>
            <a:r>
              <a:rPr kumimoji="1" lang="ja-JP" altLang="en-US" sz="2400" dirty="0"/>
              <a:t>過去</a:t>
            </a:r>
            <a:r>
              <a:rPr kumimoji="1" lang="en-US" altLang="ja-JP" sz="2400" dirty="0"/>
              <a:t>10</a:t>
            </a:r>
            <a:r>
              <a:rPr kumimoji="1" lang="ja-JP" altLang="en-US" sz="2400" dirty="0"/>
              <a:t>年分を調査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19/11/20</a:t>
            </a:r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「高エネルギー突発現象の多波長・多粒子観測と理論」</a:t>
            </a:r>
            <a:r>
              <a:rPr lang="en-US" altLang="ja-JP"/>
              <a:t>@</a:t>
            </a:r>
            <a:r>
              <a:rPr lang="ja-JP" altLang="en-US"/>
              <a:t>宇宙線研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5471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1588072-B471-2F49-A557-3D7428B0C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/>
              <a:t>視野外</a:t>
            </a:r>
            <a:r>
              <a:rPr kumimoji="1" lang="en-US" altLang="ja-JP" dirty="0"/>
              <a:t>GRB(5)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6608C42-F3DB-9045-9332-E8A91235A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84680"/>
            <a:ext cx="7997123" cy="3714749"/>
          </a:xfrm>
        </p:spPr>
        <p:txBody>
          <a:bodyPr/>
          <a:lstStyle/>
          <a:p>
            <a:r>
              <a:rPr kumimoji="1" lang="en-US" altLang="ja-JP" dirty="0"/>
              <a:t>Fermi GBM</a:t>
            </a:r>
            <a:r>
              <a:rPr kumimoji="1" lang="ja-JP" altLang="en-US"/>
              <a:t>で検出された</a:t>
            </a:r>
            <a:r>
              <a:rPr kumimoji="1" lang="en-US" altLang="ja-JP" dirty="0"/>
              <a:t> 2376 </a:t>
            </a:r>
            <a:r>
              <a:rPr kumimoji="1" lang="ja-JP" altLang="en-US"/>
              <a:t>イベント中</a:t>
            </a:r>
            <a:r>
              <a:rPr kumimoji="1" lang="en-US" altLang="ja-JP" dirty="0"/>
              <a:t> </a:t>
            </a:r>
            <a:br>
              <a:rPr kumimoji="1" lang="en-US" altLang="ja-JP" dirty="0"/>
            </a:br>
            <a:r>
              <a:rPr kumimoji="1" lang="ja-JP" altLang="en-US"/>
              <a:t>検出器オフ、データなし、地食等を除いた</a:t>
            </a:r>
            <a:r>
              <a:rPr kumimoji="1" lang="en-US" altLang="ja-JP" dirty="0"/>
              <a:t> 586 </a:t>
            </a:r>
            <a:r>
              <a:rPr kumimoji="1" lang="ja-JP" altLang="en-US"/>
              <a:t>イベントで</a:t>
            </a:r>
            <a:br>
              <a:rPr kumimoji="1" lang="en-US" altLang="ja-JP" dirty="0"/>
            </a:br>
            <a:r>
              <a:rPr kumimoji="1" lang="en-US" altLang="ja-JP" dirty="0"/>
              <a:t>GSC</a:t>
            </a:r>
            <a:r>
              <a:rPr kumimoji="1" lang="ja-JP" altLang="en-US"/>
              <a:t>のカウントレートを調べた</a:t>
            </a:r>
            <a:endParaRPr kumimoji="1" lang="en-US" altLang="ja-JP" dirty="0"/>
          </a:p>
          <a:p>
            <a:pPr lvl="1"/>
            <a:r>
              <a:rPr kumimoji="1" lang="ja-JP" altLang="en-US"/>
              <a:t>大部分は</a:t>
            </a:r>
            <a:r>
              <a:rPr kumimoji="1" lang="en-US" altLang="ja-JP" dirty="0"/>
              <a:t>0</a:t>
            </a:r>
            <a:r>
              <a:rPr kumimoji="1" lang="ja-JP" altLang="en-US"/>
              <a:t>付近に分布</a:t>
            </a:r>
            <a:r>
              <a:rPr kumimoji="1" lang="en-US" altLang="ja-JP" dirty="0"/>
              <a:t> </a:t>
            </a:r>
            <a:br>
              <a:rPr kumimoji="1" lang="en-US" altLang="ja-JP" dirty="0"/>
            </a:br>
            <a:r>
              <a:rPr kumimoji="1" lang="en-US" altLang="ja-JP" dirty="0"/>
              <a:t>(</a:t>
            </a:r>
            <a:r>
              <a:rPr kumimoji="1" lang="ja-JP" altLang="en-US"/>
              <a:t>有意な検出なし</a:t>
            </a:r>
            <a:r>
              <a:rPr kumimoji="1" lang="en-US" altLang="ja-JP" dirty="0"/>
              <a:t>)</a:t>
            </a:r>
          </a:p>
          <a:p>
            <a:pPr lvl="1"/>
            <a:r>
              <a:rPr kumimoji="1" lang="en-US" altLang="ja-JP" dirty="0"/>
              <a:t>8</a:t>
            </a:r>
            <a:r>
              <a:rPr kumimoji="1" lang="ja-JP" altLang="en-US"/>
              <a:t>イベントで有意な信号あり</a:t>
            </a:r>
            <a:endParaRPr kumimoji="1" lang="en-US" altLang="ja-JP" dirty="0"/>
          </a:p>
          <a:p>
            <a:r>
              <a:rPr kumimoji="1" lang="en-US" altLang="ja-JP" dirty="0"/>
              <a:t>flux</a:t>
            </a:r>
            <a:r>
              <a:rPr kumimoji="1" lang="ja-JP" altLang="en-US"/>
              <a:t>の上限値などが得られる</a:t>
            </a:r>
            <a:br>
              <a:rPr kumimoji="1" lang="en-US" altLang="ja-JP" dirty="0"/>
            </a:br>
            <a:r>
              <a:rPr kumimoji="1" lang="ja-JP" altLang="en-US"/>
              <a:t>ようになるのが理想だが</a:t>
            </a:r>
            <a:br>
              <a:rPr kumimoji="1" lang="en-US" altLang="ja-JP" dirty="0"/>
            </a:br>
            <a:r>
              <a:rPr kumimoji="1" lang="ja-JP" altLang="en-US"/>
              <a:t>なかなか難しそう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47E788C-00B8-5A4F-B286-2A059BFEA8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6905" y="2645132"/>
            <a:ext cx="5197233" cy="3859584"/>
          </a:xfrm>
          <a:prstGeom prst="rect">
            <a:avLst/>
          </a:prstGeom>
        </p:spPr>
      </p:pic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19/11/20</a:t>
            </a:r>
            <a:endParaRPr 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「高エネルギー突発現象の多波長・多粒子観測と理論」</a:t>
            </a:r>
            <a:r>
              <a:rPr lang="en-US" altLang="ja-JP"/>
              <a:t>@</a:t>
            </a:r>
            <a:r>
              <a:rPr lang="ja-JP" altLang="en-US"/>
              <a:t>宇宙線研</a:t>
            </a:r>
            <a:endParaRPr 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8615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kumimoji="1" lang="en-US" altLang="ja-JP" dirty="0">
                <a:solidFill>
                  <a:srgbClr val="FFFF00"/>
                </a:solidFill>
              </a:rPr>
              <a:t>M</a:t>
            </a:r>
            <a:r>
              <a:rPr kumimoji="1" lang="en-US" altLang="ja-JP" dirty="0"/>
              <a:t>AXI</a:t>
            </a:r>
            <a:br>
              <a:rPr kumimoji="1" lang="en-US" altLang="ja-JP" dirty="0"/>
            </a:br>
            <a:r>
              <a:rPr kumimoji="1" lang="en-US" altLang="ja-JP" dirty="0">
                <a:solidFill>
                  <a:srgbClr val="FFFF00"/>
                </a:solidFill>
              </a:rPr>
              <a:t>U</a:t>
            </a:r>
            <a:r>
              <a:rPr kumimoji="1" lang="en-US" altLang="ja-JP" dirty="0"/>
              <a:t>nidentified</a:t>
            </a:r>
            <a:br>
              <a:rPr kumimoji="1" lang="en-US" altLang="ja-JP" dirty="0"/>
            </a:br>
            <a:r>
              <a:rPr kumimoji="1" lang="en-US" altLang="ja-JP" dirty="0">
                <a:solidFill>
                  <a:srgbClr val="FFFF00"/>
                </a:solidFill>
              </a:rPr>
              <a:t>S</a:t>
            </a:r>
            <a:r>
              <a:rPr kumimoji="1" lang="en-US" altLang="ja-JP" dirty="0"/>
              <a:t>hort</a:t>
            </a:r>
            <a:br>
              <a:rPr kumimoji="1" lang="en-US" altLang="ja-JP" dirty="0"/>
            </a:br>
            <a:r>
              <a:rPr kumimoji="1" lang="en-US" altLang="ja-JP" dirty="0">
                <a:solidFill>
                  <a:srgbClr val="FFFF00"/>
                </a:solidFill>
              </a:rPr>
              <a:t>S</a:t>
            </a:r>
            <a:r>
              <a:rPr kumimoji="1" lang="en-US" altLang="ja-JP" dirty="0"/>
              <a:t>oft</a:t>
            </a:r>
            <a:br>
              <a:rPr kumimoji="1" lang="en-US" altLang="ja-JP" dirty="0"/>
            </a:br>
            <a:r>
              <a:rPr kumimoji="1" lang="en-US" altLang="ja-JP" dirty="0">
                <a:solidFill>
                  <a:srgbClr val="FFFF00"/>
                </a:solidFill>
              </a:rPr>
              <a:t>T</a:t>
            </a:r>
            <a:r>
              <a:rPr kumimoji="1" lang="en-US" altLang="ja-JP" dirty="0"/>
              <a:t>ransient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fast X-ray transient </a:t>
            </a:r>
            <a:r>
              <a:rPr kumimoji="1" lang="ja-JP" altLang="en-US" dirty="0"/>
              <a:t>の新たなクラス</a:t>
            </a:r>
            <a:r>
              <a:rPr kumimoji="1" lang="en-US" altLang="ja-JP" dirty="0"/>
              <a:t>?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19/11/20</a:t>
            </a:r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「高エネルギー突発現象の多波長・多粒子観測と理論」</a:t>
            </a:r>
            <a:r>
              <a:rPr lang="en-US" altLang="ja-JP"/>
              <a:t>@</a:t>
            </a:r>
            <a:r>
              <a:rPr lang="ja-JP" altLang="en-US"/>
              <a:t>宇宙線研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6371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1588072-B471-2F49-A557-3D7428B0C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MUSST(1) </a:t>
            </a:r>
            <a:r>
              <a:rPr kumimoji="1" lang="mr-IN" altLang="ja-JP" dirty="0"/>
              <a:t>–</a:t>
            </a:r>
            <a:r>
              <a:rPr kumimoji="1" lang="en-US" altLang="ja-JP" dirty="0"/>
              <a:t> </a:t>
            </a:r>
            <a:r>
              <a:rPr kumimoji="1" lang="ja-JP" altLang="en-US" dirty="0"/>
              <a:t>動機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6608C42-F3DB-9045-9332-E8A91235A2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8320" y="2076450"/>
            <a:ext cx="4136842" cy="3622671"/>
          </a:xfrm>
        </p:spPr>
        <p:txBody>
          <a:bodyPr/>
          <a:lstStyle/>
          <a:p>
            <a:r>
              <a:rPr kumimoji="1" lang="en-US" altLang="ja-JP" dirty="0"/>
              <a:t>MAXI</a:t>
            </a:r>
            <a:r>
              <a:rPr kumimoji="1" lang="ja-JP" altLang="en-US" dirty="0"/>
              <a:t>だけでしか</a:t>
            </a:r>
            <a:r>
              <a:rPr kumimoji="1" lang="ja-JP" altLang="en-US"/>
              <a:t>検出されなかった</a:t>
            </a:r>
            <a:br>
              <a:rPr kumimoji="1" lang="en-US" altLang="ja-JP" dirty="0"/>
            </a:br>
            <a:r>
              <a:rPr kumimoji="1" lang="ja-JP" altLang="en-US"/>
              <a:t>ソフト</a:t>
            </a:r>
            <a:r>
              <a:rPr kumimoji="1" lang="ja-JP" altLang="en-US" dirty="0"/>
              <a:t>な</a:t>
            </a:r>
            <a:r>
              <a:rPr kumimoji="1" lang="en-US" altLang="ja-JP" dirty="0"/>
              <a:t>GRB</a:t>
            </a:r>
            <a:r>
              <a:rPr kumimoji="1" lang="ja-JP" altLang="en-US" dirty="0"/>
              <a:t>の正体にせまりたいが</a:t>
            </a:r>
            <a:br>
              <a:rPr kumimoji="1" lang="en-US" altLang="ja-JP" dirty="0"/>
            </a:br>
            <a:r>
              <a:rPr kumimoji="1" lang="ja-JP" altLang="en-US" dirty="0"/>
              <a:t>どうにも対応天体</a:t>
            </a:r>
            <a:r>
              <a:rPr kumimoji="1" lang="ja-JP" altLang="en-US"/>
              <a:t>が受からない</a:t>
            </a:r>
            <a:endParaRPr kumimoji="1" lang="en-US" altLang="ja-JP" dirty="0"/>
          </a:p>
          <a:p>
            <a:r>
              <a:rPr kumimoji="1" lang="ja-JP" altLang="en-US"/>
              <a:t>何か対応天体が検出しにくい</a:t>
            </a:r>
            <a:br>
              <a:rPr kumimoji="1" lang="en-US" altLang="ja-JP" dirty="0"/>
            </a:br>
            <a:r>
              <a:rPr kumimoji="1" lang="en-US" altLang="ja-JP" dirty="0"/>
              <a:t>(</a:t>
            </a:r>
            <a:r>
              <a:rPr kumimoji="1" lang="ja-JP" altLang="en-US"/>
              <a:t>普通の</a:t>
            </a:r>
            <a:r>
              <a:rPr kumimoji="1" lang="en-US" altLang="ja-JP" dirty="0"/>
              <a:t>GRB</a:t>
            </a:r>
            <a:r>
              <a:rPr kumimoji="1" lang="ja-JP" altLang="en-US"/>
              <a:t>より暗い</a:t>
            </a:r>
            <a:r>
              <a:rPr kumimoji="1" lang="en-US" altLang="ja-JP" dirty="0"/>
              <a:t>)</a:t>
            </a:r>
            <a:r>
              <a:rPr kumimoji="1" lang="ja-JP" altLang="en-US"/>
              <a:t>ような</a:t>
            </a:r>
            <a:br>
              <a:rPr kumimoji="1" lang="en-US" altLang="ja-JP" dirty="0"/>
            </a:br>
            <a:r>
              <a:rPr kumimoji="1" lang="ja-JP" altLang="en-US"/>
              <a:t>特別な種族</a:t>
            </a:r>
            <a:r>
              <a:rPr kumimoji="1" lang="en-US" altLang="ja-JP" dirty="0"/>
              <a:t>?</a:t>
            </a:r>
          </a:p>
          <a:p>
            <a:pPr lvl="1"/>
            <a:r>
              <a:rPr kumimoji="1" lang="ja-JP" altLang="en-US"/>
              <a:t>そもそも全く別の天体</a:t>
            </a:r>
            <a:r>
              <a:rPr kumimoji="1" lang="en-US" altLang="ja-JP" dirty="0"/>
              <a:t>?</a:t>
            </a:r>
          </a:p>
          <a:p>
            <a:r>
              <a:rPr kumimoji="1" lang="ja-JP" altLang="en-US"/>
              <a:t>名前をつけて統計的な性質を</a:t>
            </a:r>
            <a:br>
              <a:rPr kumimoji="1" lang="en-US" altLang="ja-JP" dirty="0"/>
            </a:br>
            <a:r>
              <a:rPr kumimoji="1" lang="ja-JP" altLang="en-US"/>
              <a:t>調べてみよう</a:t>
            </a:r>
            <a:endParaRPr kumimoji="1" lang="ja-JP" altLang="en-US" dirty="0"/>
          </a:p>
        </p:txBody>
      </p:sp>
      <p:pic>
        <p:nvPicPr>
          <p:cNvPr id="8" name="コンテンツ プレースホルダー 7">
            <a:extLst>
              <a:ext uri="{FF2B5EF4-FFF2-40B4-BE49-F238E27FC236}">
                <a16:creationId xmlns:a16="http://schemas.microsoft.com/office/drawing/2014/main" id="{63D13918-61CD-9247-8EC2-28C3418B56F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224581" y="1798936"/>
            <a:ext cx="3285730" cy="4652871"/>
          </a:xfrm>
        </p:spPr>
      </p:pic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19/11/20</a:t>
            </a:r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「高エネルギー突発現象の多波長・多粒子観測と理論」</a:t>
            </a:r>
            <a:r>
              <a:rPr lang="en-US" altLang="ja-JP"/>
              <a:t>@</a:t>
            </a:r>
            <a:r>
              <a:rPr lang="ja-JP" altLang="en-US"/>
              <a:t>宇宙線研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7930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1588072-B471-2F49-A557-3D7428B0C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MUSST(2)</a:t>
            </a:r>
            <a:r>
              <a:rPr kumimoji="1" lang="ja-JP" altLang="en-US" dirty="0"/>
              <a:t> </a:t>
            </a:r>
            <a:r>
              <a:rPr kumimoji="1" lang="mr-IN" altLang="ja-JP" dirty="0"/>
              <a:t>–</a:t>
            </a:r>
            <a:r>
              <a:rPr kumimoji="1" lang="ja-JP" altLang="en-US" dirty="0"/>
              <a:t> 定義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6608C42-F3DB-9045-9332-E8A91235A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434" y="2154917"/>
            <a:ext cx="7997123" cy="3714749"/>
          </a:xfrm>
        </p:spPr>
        <p:txBody>
          <a:bodyPr>
            <a:normAutofit fontScale="92500" lnSpcReduction="10000"/>
          </a:bodyPr>
          <a:lstStyle/>
          <a:p>
            <a:r>
              <a:rPr kumimoji="1" lang="en-US" altLang="ja-JP" u="sng" dirty="0"/>
              <a:t>M</a:t>
            </a:r>
            <a:r>
              <a:rPr kumimoji="1" lang="en-US" altLang="ja-JP" dirty="0"/>
              <a:t>AXI </a:t>
            </a:r>
            <a:r>
              <a:rPr kumimoji="1" lang="ja-JP" altLang="en-US"/>
              <a:t>のみ</a:t>
            </a:r>
            <a:r>
              <a:rPr kumimoji="1" lang="en-US" altLang="ja-JP" dirty="0"/>
              <a:t> (</a:t>
            </a:r>
            <a:r>
              <a:rPr kumimoji="1" lang="ja-JP" altLang="en-US"/>
              <a:t>他装置の検出なし</a:t>
            </a:r>
            <a:r>
              <a:rPr kumimoji="1" lang="en-US" altLang="ja-JP" dirty="0"/>
              <a:t>)</a:t>
            </a:r>
          </a:p>
          <a:p>
            <a:r>
              <a:rPr kumimoji="1" lang="en-US" altLang="ja-JP" u="sng" dirty="0"/>
              <a:t>U</a:t>
            </a:r>
            <a:r>
              <a:rPr kumimoji="1" lang="en-US" altLang="ja-JP" dirty="0"/>
              <a:t>nidentified</a:t>
            </a:r>
            <a:br>
              <a:rPr kumimoji="1" lang="en-US" altLang="ja-JP" dirty="0"/>
            </a:br>
            <a:r>
              <a:rPr kumimoji="1" lang="ja-JP" altLang="en-US"/>
              <a:t>追跡観測で対応天体なし</a:t>
            </a:r>
            <a:br>
              <a:rPr kumimoji="1" lang="en-US" altLang="ja-JP" dirty="0"/>
            </a:br>
            <a:r>
              <a:rPr kumimoji="1" lang="ja-JP" altLang="en-US"/>
              <a:t>既知天体もなし</a:t>
            </a:r>
            <a:endParaRPr kumimoji="1" lang="en-US" altLang="ja-JP" dirty="0"/>
          </a:p>
          <a:p>
            <a:r>
              <a:rPr kumimoji="1" lang="en-US" altLang="ja-JP" u="sng" dirty="0"/>
              <a:t>S</a:t>
            </a:r>
            <a:r>
              <a:rPr kumimoji="1" lang="en-US" altLang="ja-JP" dirty="0"/>
              <a:t>hort</a:t>
            </a:r>
            <a:br>
              <a:rPr kumimoji="1" lang="en-US" altLang="ja-JP" dirty="0"/>
            </a:br>
            <a:r>
              <a:rPr kumimoji="1" lang="en-US" altLang="ja-JP" dirty="0"/>
              <a:t>1</a:t>
            </a:r>
            <a:r>
              <a:rPr kumimoji="1" lang="ja-JP" altLang="en-US"/>
              <a:t>スキャンのみ検出</a:t>
            </a:r>
            <a:endParaRPr kumimoji="1" lang="en-US" altLang="ja-JP" dirty="0"/>
          </a:p>
          <a:p>
            <a:r>
              <a:rPr kumimoji="1" lang="en-US" altLang="ja-JP" u="sng" dirty="0"/>
              <a:t>S</a:t>
            </a:r>
            <a:r>
              <a:rPr kumimoji="1" lang="en-US" altLang="ja-JP" dirty="0"/>
              <a:t>oft</a:t>
            </a:r>
            <a:br>
              <a:rPr kumimoji="1" lang="en-US" altLang="ja-JP" dirty="0"/>
            </a:br>
            <a:r>
              <a:rPr kumimoji="1" lang="en-US" altLang="ja-JP" dirty="0"/>
              <a:t>hardness &lt; 0.3</a:t>
            </a:r>
          </a:p>
          <a:p>
            <a:pPr lvl="1"/>
            <a:r>
              <a:rPr kumimoji="1" lang="ja-JP" altLang="en-US"/>
              <a:t>「</a:t>
            </a:r>
            <a:r>
              <a:rPr kumimoji="1" lang="en-US" altLang="ja-JP" dirty="0"/>
              <a:t>10-20keV</a:t>
            </a:r>
            <a:r>
              <a:rPr kumimoji="1" lang="ja-JP" altLang="en-US"/>
              <a:t>で放射なし」としていた</a:t>
            </a:r>
            <a:br>
              <a:rPr kumimoji="1" lang="en-US" altLang="ja-JP" dirty="0"/>
            </a:br>
            <a:r>
              <a:rPr kumimoji="1" lang="ja-JP" altLang="en-US"/>
              <a:t>→定量化のため定義変更</a:t>
            </a:r>
            <a:endParaRPr kumimoji="1" lang="en-US" altLang="ja-JP" dirty="0"/>
          </a:p>
          <a:p>
            <a:r>
              <a:rPr kumimoji="1" lang="en-US" altLang="ja-JP" u="sng" dirty="0"/>
              <a:t>T</a:t>
            </a:r>
            <a:r>
              <a:rPr kumimoji="1" lang="en-US" altLang="ja-JP" dirty="0"/>
              <a:t>ransient</a:t>
            </a:r>
            <a:endParaRPr kumimoji="1" lang="ja-JP" altLang="en-US"/>
          </a:p>
        </p:txBody>
      </p:sp>
      <p:pic>
        <p:nvPicPr>
          <p:cNvPr id="4" name="図 3" descr="muss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961" y="1866900"/>
            <a:ext cx="5022943" cy="4290785"/>
          </a:xfrm>
          <a:prstGeom prst="rect">
            <a:avLst/>
          </a:prstGeom>
          <a:solidFill>
            <a:schemeClr val="tx1"/>
          </a:solidFill>
        </p:spPr>
      </p:pic>
      <p:cxnSp>
        <p:nvCxnSpPr>
          <p:cNvPr id="6" name="直線コネクタ 5"/>
          <p:cNvCxnSpPr/>
          <p:nvPr/>
        </p:nvCxnSpPr>
        <p:spPr>
          <a:xfrm>
            <a:off x="5148765" y="3693018"/>
            <a:ext cx="3563649" cy="0"/>
          </a:xfrm>
          <a:prstGeom prst="line">
            <a:avLst/>
          </a:prstGeom>
          <a:ln w="38100" cmpd="sng">
            <a:solidFill>
              <a:schemeClr val="accent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BB2D3FF-1E2A-024A-84F4-1FF452904020}"/>
              </a:ext>
            </a:extLst>
          </p:cNvPr>
          <p:cNvSpPr txBox="1"/>
          <p:nvPr/>
        </p:nvSpPr>
        <p:spPr>
          <a:xfrm>
            <a:off x="4287629" y="1866898"/>
            <a:ext cx="44823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>
                <a:solidFill>
                  <a:srgbClr val="FF0000"/>
                </a:solidFill>
              </a:rPr>
              <a:t>同期あり</a:t>
            </a:r>
            <a:r>
              <a:rPr kumimoji="1" lang="ja-JP" altLang="en-US" sz="1400">
                <a:solidFill>
                  <a:schemeClr val="bg1"/>
                </a:solidFill>
              </a:rPr>
              <a:t>、</a:t>
            </a:r>
            <a:r>
              <a:rPr kumimoji="1" lang="ja-JP" altLang="en-US" sz="1400">
                <a:solidFill>
                  <a:srgbClr val="019368"/>
                </a:solidFill>
              </a:rPr>
              <a:t>同期なし</a:t>
            </a:r>
            <a:endParaRPr kumimoji="1" lang="en-US" altLang="ja-JP" sz="1400" dirty="0">
              <a:solidFill>
                <a:srgbClr val="019368"/>
              </a:solidFill>
            </a:endParaRPr>
          </a:p>
          <a:p>
            <a:r>
              <a:rPr kumimoji="1" lang="ja-JP" altLang="en-US" sz="1400">
                <a:solidFill>
                  <a:schemeClr val="bg1"/>
                </a:solidFill>
              </a:rPr>
              <a:t>▲対応天体なし、●対応天体</a:t>
            </a:r>
            <a:r>
              <a:rPr kumimoji="1" lang="en-US" altLang="ja-JP" sz="1400" dirty="0">
                <a:solidFill>
                  <a:schemeClr val="bg1"/>
                </a:solidFill>
              </a:rPr>
              <a:t>(</a:t>
            </a:r>
            <a:r>
              <a:rPr kumimoji="1" lang="ja-JP" altLang="en-US" sz="1400">
                <a:solidFill>
                  <a:schemeClr val="bg1"/>
                </a:solidFill>
              </a:rPr>
              <a:t>候補</a:t>
            </a:r>
            <a:r>
              <a:rPr kumimoji="1" lang="en-US" altLang="ja-JP" sz="1400" dirty="0">
                <a:solidFill>
                  <a:schemeClr val="bg1"/>
                </a:solidFill>
              </a:rPr>
              <a:t>)</a:t>
            </a:r>
            <a:r>
              <a:rPr kumimoji="1" lang="ja-JP" altLang="en-US" sz="1400">
                <a:solidFill>
                  <a:schemeClr val="bg1"/>
                </a:solidFill>
              </a:rPr>
              <a:t>あり、■追跡観測なし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332D6C4-A263-4048-83F6-CCFCAB8D1E62}"/>
              </a:ext>
            </a:extLst>
          </p:cNvPr>
          <p:cNvSpPr txBox="1"/>
          <p:nvPr/>
        </p:nvSpPr>
        <p:spPr>
          <a:xfrm>
            <a:off x="7175243" y="4467883"/>
            <a:ext cx="1117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>
                <a:solidFill>
                  <a:schemeClr val="bg1"/>
                </a:solidFill>
              </a:rPr>
              <a:t>▼</a:t>
            </a:r>
            <a:r>
              <a:rPr kumimoji="1" lang="en-US" altLang="ja-JP" dirty="0">
                <a:solidFill>
                  <a:schemeClr val="bg1"/>
                </a:solidFill>
              </a:rPr>
              <a:t>MUSST</a:t>
            </a:r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8" name="日付プレースホルダー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19/11/20</a:t>
            </a:r>
            <a:endParaRPr lang="en-US" dirty="0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「高エネルギー突発現象の多波長・多粒子観測と理論」</a:t>
            </a:r>
            <a:r>
              <a:rPr lang="en-US" altLang="ja-JP"/>
              <a:t>@</a:t>
            </a:r>
            <a:r>
              <a:rPr lang="ja-JP" altLang="en-US"/>
              <a:t>宇宙線研</a:t>
            </a:r>
            <a:endParaRPr lang="en-US" dirty="0"/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7716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1588072-B471-2F49-A557-3D7428B0C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MUSST(3) – </a:t>
            </a:r>
            <a:r>
              <a:rPr kumimoji="1" lang="ja-JP" altLang="en-US"/>
              <a:t>天球上の分布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BA37A7E-B4F9-3149-B9DB-EC832EB56A6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75168" y="2519695"/>
            <a:ext cx="7413438" cy="3710004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798115C-AE64-C64E-BEE3-E97F56475653}"/>
              </a:ext>
            </a:extLst>
          </p:cNvPr>
          <p:cNvSpPr txBox="1"/>
          <p:nvPr/>
        </p:nvSpPr>
        <p:spPr>
          <a:xfrm>
            <a:off x="305564" y="1873364"/>
            <a:ext cx="25914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rgbClr val="0075FF"/>
                </a:solidFill>
              </a:rPr>
              <a:t>●</a:t>
            </a:r>
            <a:r>
              <a:rPr kumimoji="1" lang="en-US" altLang="ja-JP" dirty="0"/>
              <a:t> </a:t>
            </a:r>
            <a:r>
              <a:rPr kumimoji="1" lang="ja-JP" altLang="en-US" dirty="0"/>
              <a:t>他の衛星と同期</a:t>
            </a:r>
            <a:r>
              <a:rPr kumimoji="1" lang="en-US" altLang="ja-JP" dirty="0"/>
              <a:t> (56)</a:t>
            </a:r>
            <a:endParaRPr kumimoji="1" lang="ja-JP" altLang="en-US" dirty="0"/>
          </a:p>
          <a:p>
            <a:r>
              <a:rPr kumimoji="1" lang="en-US" altLang="ja-JP" dirty="0">
                <a:solidFill>
                  <a:srgbClr val="B806FF"/>
                </a:solidFill>
                <a:latin typeface="+mn-ea"/>
              </a:rPr>
              <a:t>●</a:t>
            </a:r>
            <a:r>
              <a:rPr kumimoji="1" lang="en-US" altLang="ja-JP" dirty="0"/>
              <a:t> MAXI</a:t>
            </a:r>
            <a:r>
              <a:rPr kumimoji="1" lang="ja-JP" altLang="en-US" dirty="0"/>
              <a:t>のみ</a:t>
            </a:r>
            <a:r>
              <a:rPr kumimoji="1" lang="en-US" altLang="ja-JP" dirty="0"/>
              <a:t> (48)</a:t>
            </a:r>
          </a:p>
          <a:p>
            <a:r>
              <a:rPr kumimoji="1" lang="en-US" altLang="ja-JP" dirty="0">
                <a:solidFill>
                  <a:srgbClr val="B806FF"/>
                </a:solidFill>
                <a:latin typeface="+mn-ea"/>
              </a:rPr>
              <a:t>  </a:t>
            </a:r>
            <a:r>
              <a:rPr kumimoji="1" lang="en-US" altLang="ja-JP" dirty="0">
                <a:solidFill>
                  <a:srgbClr val="FFFF00"/>
                </a:solidFill>
                <a:latin typeface="+mn-ea"/>
              </a:rPr>
              <a:t>●</a:t>
            </a:r>
            <a:r>
              <a:rPr kumimoji="1" lang="en-US" altLang="ja-JP" dirty="0"/>
              <a:t> MUSST (9)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F057ECF0-4D5B-EA4A-B678-F2206347E7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" y="2387600"/>
            <a:ext cx="7924800" cy="3962400"/>
          </a:xfrm>
          <a:prstGeom prst="rect">
            <a:avLst/>
          </a:prstGeom>
        </p:spPr>
      </p:pic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19/11/20</a:t>
            </a:r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「高エネルギー突発現象の多波長・多粒子観測と理論」</a:t>
            </a:r>
            <a:r>
              <a:rPr lang="en-US" altLang="ja-JP"/>
              <a:t>@</a:t>
            </a:r>
            <a:r>
              <a:rPr lang="ja-JP" altLang="en-US"/>
              <a:t>宇宙線研</a:t>
            </a:r>
            <a:endParaRPr 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3096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5CB840F-8E41-4CA5-B79B-25CC80AD23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E1588072-B471-2F49-A557-3D7428B0C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47" y="643465"/>
            <a:ext cx="2536978" cy="1370605"/>
          </a:xfrm>
        </p:spPr>
        <p:txBody>
          <a:bodyPr>
            <a:normAutofit/>
          </a:bodyPr>
          <a:lstStyle/>
          <a:p>
            <a:pPr algn="l"/>
            <a:r>
              <a:rPr kumimoji="1" lang="en-US" altLang="ja-JP" sz="2600" dirty="0"/>
              <a:t>MUSST(4)</a:t>
            </a:r>
            <a:endParaRPr kumimoji="1" lang="ja-JP" altLang="en-US" sz="260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6608C42-F3DB-9045-9332-E8A91235A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792" y="2189895"/>
            <a:ext cx="3305940" cy="3726496"/>
          </a:xfrm>
        </p:spPr>
        <p:txBody>
          <a:bodyPr>
            <a:normAutofit/>
          </a:bodyPr>
          <a:lstStyle/>
          <a:p>
            <a:r>
              <a:rPr kumimoji="1" lang="en-US" altLang="ja-JP" sz="2000" dirty="0"/>
              <a:t>Swift XRT</a:t>
            </a:r>
            <a:r>
              <a:rPr kumimoji="1" lang="ja-JP" altLang="en-US" sz="2000" dirty="0"/>
              <a:t>による</a:t>
            </a:r>
            <a:br>
              <a:rPr kumimoji="1" lang="en-US" altLang="ja-JP" sz="2000" dirty="0"/>
            </a:br>
            <a:r>
              <a:rPr kumimoji="1" lang="en-US" altLang="ja-JP" sz="2000" dirty="0"/>
              <a:t>follow-up </a:t>
            </a:r>
            <a:r>
              <a:rPr kumimoji="1" lang="ja-JP" altLang="en-US" sz="2000" dirty="0"/>
              <a:t>の結果</a:t>
            </a:r>
            <a:endParaRPr kumimoji="1" lang="en-US" altLang="ja-JP" sz="2000" dirty="0"/>
          </a:p>
          <a:p>
            <a:r>
              <a:rPr kumimoji="1" lang="ja-JP" altLang="en-US" sz="2000" dirty="0"/>
              <a:t>人間が確認してからの</a:t>
            </a:r>
            <a:r>
              <a:rPr kumimoji="1" lang="en-US" altLang="ja-JP" sz="2000" dirty="0" err="1"/>
              <a:t>ToO</a:t>
            </a:r>
            <a:r>
              <a:rPr kumimoji="1" lang="ja-JP" altLang="en-US" sz="2000" dirty="0"/>
              <a:t>要請になるので</a:t>
            </a:r>
            <a:br>
              <a:rPr kumimoji="1" lang="en-US" altLang="ja-JP" sz="2000" dirty="0"/>
            </a:br>
            <a:r>
              <a:rPr kumimoji="1" lang="ja-JP" altLang="en-US" sz="2000" dirty="0"/>
              <a:t>どうしても観測開始が遅くなってしまう</a:t>
            </a:r>
            <a:endParaRPr kumimoji="1" lang="en-US" altLang="ja-JP" sz="2000" dirty="0"/>
          </a:p>
          <a:p>
            <a:r>
              <a:rPr kumimoji="1" lang="ja-JP" altLang="en-US" sz="2000" dirty="0"/>
              <a:t>それほど強い上限にはなっていないのが現状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7DF3B581-252E-8247-A31B-EDDACFB8C4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6511" y="2060033"/>
            <a:ext cx="4974888" cy="3731166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C6F873B-5161-2A49-A645-45C3344CF3AB}"/>
              </a:ext>
            </a:extLst>
          </p:cNvPr>
          <p:cNvSpPr txBox="1"/>
          <p:nvPr/>
        </p:nvSpPr>
        <p:spPr>
          <a:xfrm>
            <a:off x="4087408" y="1066801"/>
            <a:ext cx="39835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XRT</a:t>
            </a:r>
            <a:r>
              <a:rPr kumimoji="1" lang="ja-JP" altLang="en-US"/>
              <a:t>で観測された</a:t>
            </a:r>
            <a:r>
              <a:rPr kumimoji="1" lang="en-US" altLang="ja-JP" dirty="0"/>
              <a:t>GRB</a:t>
            </a:r>
            <a:r>
              <a:rPr kumimoji="1" lang="ja-JP" altLang="en-US"/>
              <a:t>の</a:t>
            </a:r>
            <a:r>
              <a:rPr kumimoji="1" lang="en-US" altLang="ja-JP" dirty="0"/>
              <a:t>X</a:t>
            </a:r>
            <a:r>
              <a:rPr kumimoji="1" lang="ja-JP" altLang="en-US"/>
              <a:t>線残光の</a:t>
            </a:r>
            <a:endParaRPr kumimoji="1" lang="en-US" altLang="ja-JP" dirty="0"/>
          </a:p>
          <a:p>
            <a:r>
              <a:rPr kumimoji="1" lang="ja-JP" altLang="en-US"/>
              <a:t>各時間帯での</a:t>
            </a:r>
            <a:r>
              <a:rPr kumimoji="1" lang="en-US" altLang="ja-JP" dirty="0"/>
              <a:t>flux</a:t>
            </a:r>
            <a:r>
              <a:rPr kumimoji="1" lang="ja-JP" altLang="en-US"/>
              <a:t>分布</a:t>
            </a:r>
            <a:r>
              <a:rPr kumimoji="1" lang="en-US" altLang="ja-JP" dirty="0"/>
              <a:t> (</a:t>
            </a:r>
            <a:r>
              <a:rPr kumimoji="1" lang="ja-JP" altLang="en-US"/>
              <a:t>カラー</a:t>
            </a:r>
            <a:r>
              <a:rPr kumimoji="1" lang="en-US" altLang="ja-JP" dirty="0"/>
              <a:t>)</a:t>
            </a:r>
            <a:r>
              <a:rPr kumimoji="1" lang="ja-JP" altLang="en-US"/>
              <a:t>と</a:t>
            </a:r>
            <a:r>
              <a:rPr kumimoji="1" lang="en-US" altLang="ja-JP" dirty="0"/>
              <a:t> </a:t>
            </a:r>
          </a:p>
          <a:p>
            <a:r>
              <a:rPr kumimoji="1" lang="en-US" altLang="ja-JP" dirty="0"/>
              <a:t>MUSST</a:t>
            </a:r>
            <a:r>
              <a:rPr kumimoji="1" lang="ja-JP" altLang="en-US"/>
              <a:t>の</a:t>
            </a:r>
            <a:r>
              <a:rPr kumimoji="1" lang="en-US" altLang="ja-JP" dirty="0"/>
              <a:t>flux</a:t>
            </a:r>
            <a:r>
              <a:rPr kumimoji="1" lang="ja-JP" altLang="en-US"/>
              <a:t>上限値</a:t>
            </a:r>
            <a:r>
              <a:rPr kumimoji="1" lang="en-US" altLang="ja-JP" dirty="0"/>
              <a:t>(</a:t>
            </a:r>
            <a:r>
              <a:rPr kumimoji="1" lang="ja-JP" altLang="en-US"/>
              <a:t>黒矢印</a:t>
            </a:r>
            <a:r>
              <a:rPr kumimoji="1" lang="en-US" altLang="ja-JP" dirty="0"/>
              <a:t>)</a:t>
            </a:r>
            <a:r>
              <a:rPr kumimoji="1" lang="ja-JP" altLang="en-US"/>
              <a:t>との比較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19/11/20</a:t>
            </a:r>
            <a:endParaRPr 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「高エネルギー突発現象の多波長・多粒子観測と理論」</a:t>
            </a:r>
            <a:r>
              <a:rPr lang="en-US" altLang="ja-JP"/>
              <a:t>@</a:t>
            </a:r>
            <a:r>
              <a:rPr lang="ja-JP" altLang="en-US"/>
              <a:t>宇宙線研</a:t>
            </a:r>
            <a:endParaRPr lang="en-US" dirty="0"/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6388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1588072-B471-2F49-A557-3D7428B0C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037" y="259834"/>
            <a:ext cx="7997123" cy="1257300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MUSST(5) – follow-up</a:t>
            </a:r>
            <a:r>
              <a:rPr kumimoji="1" lang="ja-JP" altLang="en-US"/>
              <a:t>の難しさ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77018F1-225E-DA4D-8C2A-C2961E7B6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038" y="1517134"/>
            <a:ext cx="7997123" cy="5246731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66DDBA0-F925-734C-A94F-302AE162B8D0}"/>
              </a:ext>
            </a:extLst>
          </p:cNvPr>
          <p:cNvSpPr txBox="1"/>
          <p:nvPr/>
        </p:nvSpPr>
        <p:spPr>
          <a:xfrm>
            <a:off x="2963226" y="3955833"/>
            <a:ext cx="3217547" cy="646331"/>
          </a:xfrm>
          <a:prstGeom prst="rect">
            <a:avLst/>
          </a:prstGeom>
          <a:solidFill>
            <a:srgbClr val="343434">
              <a:alpha val="76863"/>
            </a:srgbClr>
          </a:solidFill>
        </p:spPr>
        <p:txBody>
          <a:bodyPr wrap="none" rtlCol="0">
            <a:spAutoFit/>
          </a:bodyPr>
          <a:lstStyle/>
          <a:p>
            <a:r>
              <a:rPr kumimoji="1" lang="ja-JP" altLang="en-US"/>
              <a:t>平均するとカバー率は</a:t>
            </a:r>
            <a:r>
              <a:rPr kumimoji="1" lang="en-US" altLang="ja-JP" dirty="0"/>
              <a:t>30%</a:t>
            </a:r>
            <a:r>
              <a:rPr kumimoji="1" lang="ja-JP" altLang="en-US"/>
              <a:t>ほど</a:t>
            </a:r>
            <a:endParaRPr kumimoji="1" lang="en-US" altLang="ja-JP" dirty="0"/>
          </a:p>
          <a:p>
            <a:r>
              <a:rPr kumimoji="1" lang="ja-JP" altLang="en-US"/>
              <a:t>まだまだ工夫の余地あり</a:t>
            </a:r>
            <a:r>
              <a:rPr kumimoji="1" lang="en-US" altLang="ja-JP" dirty="0"/>
              <a:t>…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19/11/20</a:t>
            </a:r>
            <a:endParaRPr 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「高エネルギー突発現象の多波長・多粒子観測と理論」</a:t>
            </a:r>
            <a:r>
              <a:rPr lang="en-US" altLang="ja-JP"/>
              <a:t>@</a:t>
            </a:r>
            <a:r>
              <a:rPr lang="ja-JP" altLang="en-US"/>
              <a:t>宇宙線研</a:t>
            </a:r>
            <a:endParaRPr 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2545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8FD4FC-479A-4C2B-84A5-CF81E055F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 5">
            <a:extLst>
              <a:ext uri="{FF2B5EF4-FFF2-40B4-BE49-F238E27FC236}">
                <a16:creationId xmlns:a16="http://schemas.microsoft.com/office/drawing/2014/main" id="{37D54B6C-87D0-4C03-8335-3955179D2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-791955" y="1884155"/>
            <a:ext cx="5624423" cy="3075314"/>
          </a:xfrm>
          <a:custGeom>
            <a:avLst/>
            <a:gdLst>
              <a:gd name="T0" fmla="*/ 1577 w 1601"/>
              <a:gd name="T1" fmla="*/ 0 h 696"/>
              <a:gd name="T2" fmla="*/ 833 w 1601"/>
              <a:gd name="T3" fmla="*/ 0 h 696"/>
              <a:gd name="T4" fmla="*/ 768 w 1601"/>
              <a:gd name="T5" fmla="*/ 0 h 696"/>
              <a:gd name="T6" fmla="*/ 24 w 1601"/>
              <a:gd name="T7" fmla="*/ 0 h 696"/>
              <a:gd name="T8" fmla="*/ 0 w 1601"/>
              <a:gd name="T9" fmla="*/ 27 h 696"/>
              <a:gd name="T10" fmla="*/ 0 w 1601"/>
              <a:gd name="T11" fmla="*/ 669 h 696"/>
              <a:gd name="T12" fmla="*/ 24 w 1601"/>
              <a:gd name="T13" fmla="*/ 696 h 696"/>
              <a:gd name="T14" fmla="*/ 768 w 1601"/>
              <a:gd name="T15" fmla="*/ 696 h 696"/>
              <a:gd name="T16" fmla="*/ 833 w 1601"/>
              <a:gd name="T17" fmla="*/ 696 h 696"/>
              <a:gd name="T18" fmla="*/ 1577 w 1601"/>
              <a:gd name="T19" fmla="*/ 696 h 696"/>
              <a:gd name="T20" fmla="*/ 1601 w 1601"/>
              <a:gd name="T21" fmla="*/ 669 h 696"/>
              <a:gd name="T22" fmla="*/ 1601 w 1601"/>
              <a:gd name="T23" fmla="*/ 27 h 696"/>
              <a:gd name="T24" fmla="*/ 1577 w 1601"/>
              <a:gd name="T25" fmla="*/ 0 h 6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1" h="696">
                <a:moveTo>
                  <a:pt x="1577" y="0"/>
                </a:moveTo>
                <a:cubicBezTo>
                  <a:pt x="833" y="0"/>
                  <a:pt x="833" y="0"/>
                  <a:pt x="833" y="0"/>
                </a:cubicBezTo>
                <a:cubicBezTo>
                  <a:pt x="768" y="0"/>
                  <a:pt x="768" y="0"/>
                  <a:pt x="768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2"/>
                  <a:pt x="0" y="27"/>
                </a:cubicBezTo>
                <a:cubicBezTo>
                  <a:pt x="0" y="669"/>
                  <a:pt x="0" y="669"/>
                  <a:pt x="0" y="669"/>
                </a:cubicBezTo>
                <a:cubicBezTo>
                  <a:pt x="0" y="684"/>
                  <a:pt x="11" y="696"/>
                  <a:pt x="24" y="696"/>
                </a:cubicBezTo>
                <a:cubicBezTo>
                  <a:pt x="768" y="696"/>
                  <a:pt x="768" y="696"/>
                  <a:pt x="768" y="696"/>
                </a:cubicBezTo>
                <a:cubicBezTo>
                  <a:pt x="833" y="696"/>
                  <a:pt x="833" y="696"/>
                  <a:pt x="833" y="696"/>
                </a:cubicBezTo>
                <a:cubicBezTo>
                  <a:pt x="1577" y="696"/>
                  <a:pt x="1577" y="696"/>
                  <a:pt x="1577" y="696"/>
                </a:cubicBezTo>
                <a:cubicBezTo>
                  <a:pt x="1590" y="696"/>
                  <a:pt x="1601" y="684"/>
                  <a:pt x="1601" y="669"/>
                </a:cubicBezTo>
                <a:cubicBezTo>
                  <a:pt x="1601" y="27"/>
                  <a:pt x="1601" y="27"/>
                  <a:pt x="1601" y="27"/>
                </a:cubicBezTo>
                <a:cubicBezTo>
                  <a:pt x="1601" y="12"/>
                  <a:pt x="1590" y="0"/>
                  <a:pt x="1577" y="0"/>
                </a:cubicBezTo>
                <a:close/>
              </a:path>
            </a:pathLst>
          </a:custGeom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E1588072-B471-2F49-A557-3D7428B0C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928" y="845387"/>
            <a:ext cx="2602733" cy="1066689"/>
          </a:xfrm>
        </p:spPr>
        <p:txBody>
          <a:bodyPr anchor="b">
            <a:normAutofit/>
          </a:bodyPr>
          <a:lstStyle/>
          <a:p>
            <a:pPr algn="l"/>
            <a:r>
              <a:rPr kumimoji="1" lang="en-US" altLang="ja-JP" sz="2100"/>
              <a:t>MUSST(6) – Hardness</a:t>
            </a:r>
            <a:endParaRPr kumimoji="1" lang="ja-JP" altLang="en-US" sz="210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6608C42-F3DB-9045-9332-E8A91235A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928" y="2147862"/>
            <a:ext cx="2554180" cy="3499563"/>
          </a:xfrm>
        </p:spPr>
        <p:txBody>
          <a:bodyPr anchor="t">
            <a:normAutofit/>
          </a:bodyPr>
          <a:lstStyle/>
          <a:p>
            <a:r>
              <a:rPr kumimoji="1" lang="en-US" altLang="ja-JP" sz="1400" dirty="0"/>
              <a:t>MUSST</a:t>
            </a:r>
            <a:r>
              <a:rPr kumimoji="1" lang="ja-JP" altLang="en-US" sz="1400"/>
              <a:t>と</a:t>
            </a:r>
            <a:br>
              <a:rPr kumimoji="1" lang="en-US" altLang="ja-JP" sz="1400" dirty="0"/>
            </a:br>
            <a:r>
              <a:rPr kumimoji="1" lang="en-US" altLang="ja-JP" sz="1400" dirty="0"/>
              <a:t>MAXI</a:t>
            </a:r>
            <a:r>
              <a:rPr kumimoji="1" lang="ja-JP" altLang="en-US" sz="1400"/>
              <a:t>で観測された他の</a:t>
            </a:r>
            <a:r>
              <a:rPr kumimoji="1" lang="en-US" altLang="ja-JP" sz="1400" dirty="0"/>
              <a:t>GRB</a:t>
            </a:r>
            <a:r>
              <a:rPr kumimoji="1" lang="ja-JP" altLang="en-US" sz="1400"/>
              <a:t>との比較</a:t>
            </a:r>
            <a:endParaRPr kumimoji="1" lang="en-US" altLang="ja-JP" sz="1400" dirty="0"/>
          </a:p>
          <a:p>
            <a:r>
              <a:rPr kumimoji="1" lang="ja-JP" altLang="en-US" sz="1400"/>
              <a:t>標準的な</a:t>
            </a:r>
            <a:r>
              <a:rPr kumimoji="1" lang="en-US" altLang="ja-JP" sz="1400" dirty="0"/>
              <a:t> α, β </a:t>
            </a:r>
            <a:r>
              <a:rPr kumimoji="1" lang="ja-JP" altLang="en-US" sz="1400"/>
              <a:t>の</a:t>
            </a:r>
            <a:br>
              <a:rPr kumimoji="1" lang="en-US" altLang="ja-JP" sz="1400" dirty="0"/>
            </a:br>
            <a:r>
              <a:rPr kumimoji="1" lang="en-US" altLang="ja-JP" sz="1400" dirty="0"/>
              <a:t>Band function </a:t>
            </a:r>
            <a:r>
              <a:rPr kumimoji="1" lang="ja-JP" altLang="en-US" sz="1400"/>
              <a:t>を考える時</a:t>
            </a:r>
            <a:br>
              <a:rPr kumimoji="1" lang="en-US" altLang="ja-JP" sz="1400" dirty="0"/>
            </a:br>
            <a:r>
              <a:rPr kumimoji="1" lang="en-US" altLang="ja-JP" sz="1400" dirty="0" err="1"/>
              <a:t>E</a:t>
            </a:r>
            <a:r>
              <a:rPr kumimoji="1" lang="en-US" altLang="ja-JP" sz="1400" baseline="-25000" dirty="0" err="1"/>
              <a:t>peak</a:t>
            </a:r>
            <a:r>
              <a:rPr kumimoji="1" lang="en-US" altLang="ja-JP" sz="1400" dirty="0"/>
              <a:t> </a:t>
            </a:r>
            <a:r>
              <a:rPr kumimoji="1" lang="ja-JP" altLang="en-US" sz="1400"/>
              <a:t>を低くしても</a:t>
            </a:r>
            <a:br>
              <a:rPr kumimoji="1" lang="en-US" altLang="ja-JP" sz="1400" dirty="0"/>
            </a:br>
            <a:r>
              <a:rPr kumimoji="1" lang="en-US" altLang="ja-JP" sz="1400" dirty="0"/>
              <a:t>(</a:t>
            </a:r>
            <a:r>
              <a:rPr kumimoji="1" lang="ja-JP" altLang="en-US" sz="1400"/>
              <a:t>この定義の</a:t>
            </a:r>
            <a:r>
              <a:rPr kumimoji="1" lang="en-US" altLang="ja-JP" sz="1400" dirty="0"/>
              <a:t>) hardness</a:t>
            </a:r>
            <a:r>
              <a:rPr kumimoji="1" lang="ja-JP" altLang="en-US" sz="1400"/>
              <a:t>で</a:t>
            </a:r>
            <a:br>
              <a:rPr kumimoji="1" lang="en-US" altLang="ja-JP" sz="1400" dirty="0"/>
            </a:br>
            <a:r>
              <a:rPr kumimoji="1" lang="en-US" altLang="ja-JP" sz="1400" dirty="0"/>
              <a:t>0.1</a:t>
            </a:r>
            <a:r>
              <a:rPr kumimoji="1" lang="ja-JP" altLang="en-US" sz="1400"/>
              <a:t>より小さくするのは無理</a:t>
            </a:r>
            <a:endParaRPr kumimoji="1" lang="en-US" altLang="ja-JP" sz="1400" dirty="0"/>
          </a:p>
          <a:p>
            <a:r>
              <a:rPr kumimoji="1" lang="ja-JP" altLang="en-US" sz="1400"/>
              <a:t>●</a:t>
            </a:r>
            <a:r>
              <a:rPr kumimoji="1" lang="en-US" altLang="ja-JP" sz="1400" dirty="0"/>
              <a:t> 160102A </a:t>
            </a:r>
            <a:br>
              <a:rPr kumimoji="1" lang="en-US" altLang="ja-JP" sz="1400" dirty="0"/>
            </a:br>
            <a:r>
              <a:rPr kumimoji="1" lang="en-US" altLang="ja-JP" sz="1400" dirty="0"/>
              <a:t>afterglow? E.E.?</a:t>
            </a:r>
          </a:p>
          <a:p>
            <a:r>
              <a:rPr kumimoji="1" lang="ja-JP" altLang="en-US" sz="1400"/>
              <a:t>★</a:t>
            </a:r>
            <a:r>
              <a:rPr kumimoji="1" lang="en-US" altLang="ja-JP" sz="1400" dirty="0"/>
              <a:t> 160107A</a:t>
            </a:r>
            <a:br>
              <a:rPr kumimoji="1" lang="en-US" altLang="ja-JP" sz="1400" dirty="0"/>
            </a:br>
            <a:r>
              <a:rPr kumimoji="1" lang="en-US" altLang="ja-JP" sz="1400" dirty="0"/>
              <a:t>prior emission (photosphere?)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87BA99A-6275-C642-B7E7-F4838EE81C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0513" y="408083"/>
            <a:ext cx="4620887" cy="3327038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8144A6A-98EF-7747-B0F9-D4FB1E0FFED2}"/>
              </a:ext>
            </a:extLst>
          </p:cNvPr>
          <p:cNvSpPr txBox="1"/>
          <p:nvPr/>
        </p:nvSpPr>
        <p:spPr>
          <a:xfrm>
            <a:off x="4821031" y="856213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>
                <a:solidFill>
                  <a:schemeClr val="bg1"/>
                </a:solidFill>
              </a:rPr>
              <a:t>確定</a:t>
            </a:r>
            <a:r>
              <a:rPr kumimoji="1" lang="en-US" altLang="ja-JP" dirty="0">
                <a:solidFill>
                  <a:schemeClr val="bg1"/>
                </a:solidFill>
              </a:rPr>
              <a:t>GRB</a:t>
            </a:r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95130AB-AF4D-654B-823A-5D1ADC3EA58E}"/>
              </a:ext>
            </a:extLst>
          </p:cNvPr>
          <p:cNvSpPr txBox="1"/>
          <p:nvPr/>
        </p:nvSpPr>
        <p:spPr>
          <a:xfrm>
            <a:off x="4838858" y="1990334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GRB?</a:t>
            </a:r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A675400-BCD6-4449-BA99-88C9E77F2ADD}"/>
              </a:ext>
            </a:extLst>
          </p:cNvPr>
          <p:cNvSpPr txBox="1"/>
          <p:nvPr/>
        </p:nvSpPr>
        <p:spPr>
          <a:xfrm>
            <a:off x="6341922" y="1586202"/>
            <a:ext cx="1035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>
                <a:solidFill>
                  <a:schemeClr val="bg1"/>
                </a:solidFill>
              </a:rPr>
              <a:t>同期あり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4337C0F-9D95-744F-AEE2-CCF79503F184}"/>
              </a:ext>
            </a:extLst>
          </p:cNvPr>
          <p:cNvSpPr txBox="1"/>
          <p:nvPr/>
        </p:nvSpPr>
        <p:spPr>
          <a:xfrm>
            <a:off x="6866546" y="671547"/>
            <a:ext cx="1497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>
                <a:solidFill>
                  <a:schemeClr val="bg1"/>
                </a:solidFill>
              </a:rPr>
              <a:t>対応天体あり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59BCD3C-B2F1-F842-983B-E18205C9E640}"/>
              </a:ext>
            </a:extLst>
          </p:cNvPr>
          <p:cNvSpPr txBox="1"/>
          <p:nvPr/>
        </p:nvSpPr>
        <p:spPr>
          <a:xfrm>
            <a:off x="4761120" y="2388000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>
                <a:solidFill>
                  <a:schemeClr val="bg1"/>
                </a:solidFill>
              </a:rPr>
              <a:t>対応天体なし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D189F1D-3CF3-9446-A692-883794F122B7}"/>
              </a:ext>
            </a:extLst>
          </p:cNvPr>
          <p:cNvSpPr txBox="1"/>
          <p:nvPr/>
        </p:nvSpPr>
        <p:spPr>
          <a:xfrm>
            <a:off x="6859852" y="2359666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>
                <a:solidFill>
                  <a:schemeClr val="bg1">
                    <a:lumMod val="50000"/>
                    <a:lumOff val="50000"/>
                  </a:schemeClr>
                </a:solidFill>
              </a:rPr>
              <a:t>■</a:t>
            </a:r>
            <a:r>
              <a:rPr kumimoji="1" lang="ja-JP" altLang="en-US">
                <a:solidFill>
                  <a:schemeClr val="bg1"/>
                </a:solidFill>
              </a:rPr>
              <a:t>観測なし</a:t>
            </a: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E20F0DAE-306C-BB48-83EF-B9FD0B325A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8332" y="3891453"/>
            <a:ext cx="3807179" cy="2660246"/>
          </a:xfrm>
          <a:prstGeom prst="rect">
            <a:avLst/>
          </a:prstGeom>
        </p:spPr>
      </p:pic>
      <p:sp>
        <p:nvSpPr>
          <p:cNvPr id="17" name="フリーフォーム 16">
            <a:extLst>
              <a:ext uri="{FF2B5EF4-FFF2-40B4-BE49-F238E27FC236}">
                <a16:creationId xmlns:a16="http://schemas.microsoft.com/office/drawing/2014/main" id="{1A2958FA-BD51-7246-B0D7-92EEAA59A770}"/>
              </a:ext>
            </a:extLst>
          </p:cNvPr>
          <p:cNvSpPr/>
          <p:nvPr/>
        </p:nvSpPr>
        <p:spPr>
          <a:xfrm>
            <a:off x="6036060" y="4040155"/>
            <a:ext cx="1092571" cy="1866123"/>
          </a:xfrm>
          <a:custGeom>
            <a:avLst/>
            <a:gdLst>
              <a:gd name="connsiteX0" fmla="*/ 0 w 1091682"/>
              <a:gd name="connsiteY0" fmla="*/ 1866123 h 1866123"/>
              <a:gd name="connsiteX1" fmla="*/ 671804 w 1091682"/>
              <a:gd name="connsiteY1" fmla="*/ 1156996 h 1866123"/>
              <a:gd name="connsiteX2" fmla="*/ 1091682 w 1091682"/>
              <a:gd name="connsiteY2" fmla="*/ 0 h 1866123"/>
              <a:gd name="connsiteX0" fmla="*/ 0 w 1091682"/>
              <a:gd name="connsiteY0" fmla="*/ 1866123 h 1866123"/>
              <a:gd name="connsiteX1" fmla="*/ 671804 w 1091682"/>
              <a:gd name="connsiteY1" fmla="*/ 1156996 h 1866123"/>
              <a:gd name="connsiteX2" fmla="*/ 1091682 w 1091682"/>
              <a:gd name="connsiteY2" fmla="*/ 0 h 1866123"/>
              <a:gd name="connsiteX0" fmla="*/ 0 w 1091682"/>
              <a:gd name="connsiteY0" fmla="*/ 1866123 h 1866123"/>
              <a:gd name="connsiteX1" fmla="*/ 671804 w 1091682"/>
              <a:gd name="connsiteY1" fmla="*/ 1156996 h 1866123"/>
              <a:gd name="connsiteX2" fmla="*/ 1091682 w 1091682"/>
              <a:gd name="connsiteY2" fmla="*/ 0 h 1866123"/>
              <a:gd name="connsiteX0" fmla="*/ 151 w 1091833"/>
              <a:gd name="connsiteY0" fmla="*/ 1866123 h 1866123"/>
              <a:gd name="connsiteX1" fmla="*/ 671955 w 1091833"/>
              <a:gd name="connsiteY1" fmla="*/ 1156996 h 1866123"/>
              <a:gd name="connsiteX2" fmla="*/ 1091833 w 1091833"/>
              <a:gd name="connsiteY2" fmla="*/ 0 h 1866123"/>
              <a:gd name="connsiteX0" fmla="*/ 110 w 1091792"/>
              <a:gd name="connsiteY0" fmla="*/ 1866123 h 1866123"/>
              <a:gd name="connsiteX1" fmla="*/ 671914 w 1091792"/>
              <a:gd name="connsiteY1" fmla="*/ 1156996 h 1866123"/>
              <a:gd name="connsiteX2" fmla="*/ 1091792 w 1091792"/>
              <a:gd name="connsiteY2" fmla="*/ 0 h 1866123"/>
              <a:gd name="connsiteX0" fmla="*/ 110 w 1091792"/>
              <a:gd name="connsiteY0" fmla="*/ 1866123 h 1866123"/>
              <a:gd name="connsiteX1" fmla="*/ 671914 w 1091792"/>
              <a:gd name="connsiteY1" fmla="*/ 1156996 h 1866123"/>
              <a:gd name="connsiteX2" fmla="*/ 1091792 w 1091792"/>
              <a:gd name="connsiteY2" fmla="*/ 0 h 1866123"/>
              <a:gd name="connsiteX0" fmla="*/ 110 w 1091792"/>
              <a:gd name="connsiteY0" fmla="*/ 1866123 h 1866123"/>
              <a:gd name="connsiteX1" fmla="*/ 671914 w 1091792"/>
              <a:gd name="connsiteY1" fmla="*/ 1156996 h 1866123"/>
              <a:gd name="connsiteX2" fmla="*/ 1091792 w 1091792"/>
              <a:gd name="connsiteY2" fmla="*/ 0 h 1866123"/>
              <a:gd name="connsiteX0" fmla="*/ 110 w 1091845"/>
              <a:gd name="connsiteY0" fmla="*/ 1866123 h 1866123"/>
              <a:gd name="connsiteX1" fmla="*/ 671914 w 1091845"/>
              <a:gd name="connsiteY1" fmla="*/ 1156996 h 1866123"/>
              <a:gd name="connsiteX2" fmla="*/ 1091792 w 1091845"/>
              <a:gd name="connsiteY2" fmla="*/ 0 h 1866123"/>
              <a:gd name="connsiteX0" fmla="*/ 105 w 1091830"/>
              <a:gd name="connsiteY0" fmla="*/ 1866123 h 1866123"/>
              <a:gd name="connsiteX1" fmla="*/ 671909 w 1091830"/>
              <a:gd name="connsiteY1" fmla="*/ 1156996 h 1866123"/>
              <a:gd name="connsiteX2" fmla="*/ 1091787 w 1091830"/>
              <a:gd name="connsiteY2" fmla="*/ 0 h 1866123"/>
              <a:gd name="connsiteX0" fmla="*/ 846 w 1092571"/>
              <a:gd name="connsiteY0" fmla="*/ 1866123 h 1866123"/>
              <a:gd name="connsiteX1" fmla="*/ 672650 w 1092571"/>
              <a:gd name="connsiteY1" fmla="*/ 1156996 h 1866123"/>
              <a:gd name="connsiteX2" fmla="*/ 1092528 w 1092571"/>
              <a:gd name="connsiteY2" fmla="*/ 0 h 1866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92571" h="1866123">
                <a:moveTo>
                  <a:pt x="846" y="1866123"/>
                </a:moveTo>
                <a:cubicBezTo>
                  <a:pt x="-19800" y="1462956"/>
                  <a:pt x="340949" y="1345790"/>
                  <a:pt x="672650" y="1156996"/>
                </a:cubicBezTo>
                <a:cubicBezTo>
                  <a:pt x="1004351" y="968202"/>
                  <a:pt x="1094859" y="497633"/>
                  <a:pt x="1092528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フリーフォーム 17">
            <a:extLst>
              <a:ext uri="{FF2B5EF4-FFF2-40B4-BE49-F238E27FC236}">
                <a16:creationId xmlns:a16="http://schemas.microsoft.com/office/drawing/2014/main" id="{E03C3740-F78F-F847-912D-9118A5C46CCD}"/>
              </a:ext>
            </a:extLst>
          </p:cNvPr>
          <p:cNvSpPr/>
          <p:nvPr/>
        </p:nvSpPr>
        <p:spPr>
          <a:xfrm>
            <a:off x="6310598" y="4047234"/>
            <a:ext cx="1057798" cy="1856792"/>
          </a:xfrm>
          <a:custGeom>
            <a:avLst/>
            <a:gdLst>
              <a:gd name="connsiteX0" fmla="*/ 0 w 1091682"/>
              <a:gd name="connsiteY0" fmla="*/ 1866123 h 1866123"/>
              <a:gd name="connsiteX1" fmla="*/ 671804 w 1091682"/>
              <a:gd name="connsiteY1" fmla="*/ 1156996 h 1866123"/>
              <a:gd name="connsiteX2" fmla="*/ 1091682 w 1091682"/>
              <a:gd name="connsiteY2" fmla="*/ 0 h 1866123"/>
              <a:gd name="connsiteX0" fmla="*/ 0 w 1091682"/>
              <a:gd name="connsiteY0" fmla="*/ 1866123 h 1866123"/>
              <a:gd name="connsiteX1" fmla="*/ 671804 w 1091682"/>
              <a:gd name="connsiteY1" fmla="*/ 1156996 h 1866123"/>
              <a:gd name="connsiteX2" fmla="*/ 1091682 w 1091682"/>
              <a:gd name="connsiteY2" fmla="*/ 0 h 1866123"/>
              <a:gd name="connsiteX0" fmla="*/ 0 w 1091682"/>
              <a:gd name="connsiteY0" fmla="*/ 1866123 h 1866123"/>
              <a:gd name="connsiteX1" fmla="*/ 671804 w 1091682"/>
              <a:gd name="connsiteY1" fmla="*/ 1156996 h 1866123"/>
              <a:gd name="connsiteX2" fmla="*/ 1091682 w 1091682"/>
              <a:gd name="connsiteY2" fmla="*/ 0 h 1866123"/>
              <a:gd name="connsiteX0" fmla="*/ 151 w 1091833"/>
              <a:gd name="connsiteY0" fmla="*/ 1866123 h 1866123"/>
              <a:gd name="connsiteX1" fmla="*/ 671955 w 1091833"/>
              <a:gd name="connsiteY1" fmla="*/ 1156996 h 1866123"/>
              <a:gd name="connsiteX2" fmla="*/ 1091833 w 1091833"/>
              <a:gd name="connsiteY2" fmla="*/ 0 h 1866123"/>
              <a:gd name="connsiteX0" fmla="*/ 110 w 1091792"/>
              <a:gd name="connsiteY0" fmla="*/ 1866123 h 1866123"/>
              <a:gd name="connsiteX1" fmla="*/ 671914 w 1091792"/>
              <a:gd name="connsiteY1" fmla="*/ 1156996 h 1866123"/>
              <a:gd name="connsiteX2" fmla="*/ 1091792 w 1091792"/>
              <a:gd name="connsiteY2" fmla="*/ 0 h 1866123"/>
              <a:gd name="connsiteX0" fmla="*/ 110 w 1091792"/>
              <a:gd name="connsiteY0" fmla="*/ 1866123 h 1866123"/>
              <a:gd name="connsiteX1" fmla="*/ 671914 w 1091792"/>
              <a:gd name="connsiteY1" fmla="*/ 1156996 h 1866123"/>
              <a:gd name="connsiteX2" fmla="*/ 1091792 w 1091792"/>
              <a:gd name="connsiteY2" fmla="*/ 0 h 1866123"/>
              <a:gd name="connsiteX0" fmla="*/ 110 w 1091792"/>
              <a:gd name="connsiteY0" fmla="*/ 1866123 h 1866123"/>
              <a:gd name="connsiteX1" fmla="*/ 671914 w 1091792"/>
              <a:gd name="connsiteY1" fmla="*/ 1156996 h 1866123"/>
              <a:gd name="connsiteX2" fmla="*/ 1091792 w 1091792"/>
              <a:gd name="connsiteY2" fmla="*/ 0 h 1866123"/>
              <a:gd name="connsiteX0" fmla="*/ 110 w 1091845"/>
              <a:gd name="connsiteY0" fmla="*/ 1866123 h 1866123"/>
              <a:gd name="connsiteX1" fmla="*/ 671914 w 1091845"/>
              <a:gd name="connsiteY1" fmla="*/ 1156996 h 1866123"/>
              <a:gd name="connsiteX2" fmla="*/ 1091792 w 1091845"/>
              <a:gd name="connsiteY2" fmla="*/ 0 h 1866123"/>
              <a:gd name="connsiteX0" fmla="*/ 568 w 1092303"/>
              <a:gd name="connsiteY0" fmla="*/ 1866123 h 1866123"/>
              <a:gd name="connsiteX1" fmla="*/ 672372 w 1092303"/>
              <a:gd name="connsiteY1" fmla="*/ 1156996 h 1866123"/>
              <a:gd name="connsiteX2" fmla="*/ 1092250 w 1092303"/>
              <a:gd name="connsiteY2" fmla="*/ 0 h 1866123"/>
              <a:gd name="connsiteX0" fmla="*/ 770 w 1092476"/>
              <a:gd name="connsiteY0" fmla="*/ 1866123 h 1866123"/>
              <a:gd name="connsiteX1" fmla="*/ 579268 w 1092476"/>
              <a:gd name="connsiteY1" fmla="*/ 1138335 h 1866123"/>
              <a:gd name="connsiteX2" fmla="*/ 1092452 w 1092476"/>
              <a:gd name="connsiteY2" fmla="*/ 0 h 1866123"/>
              <a:gd name="connsiteX0" fmla="*/ 464 w 1054836"/>
              <a:gd name="connsiteY0" fmla="*/ 1856792 h 1856792"/>
              <a:gd name="connsiteX1" fmla="*/ 578962 w 1054836"/>
              <a:gd name="connsiteY1" fmla="*/ 1129004 h 1856792"/>
              <a:gd name="connsiteX2" fmla="*/ 1054823 w 1054836"/>
              <a:gd name="connsiteY2" fmla="*/ 0 h 1856792"/>
              <a:gd name="connsiteX0" fmla="*/ 464 w 1058013"/>
              <a:gd name="connsiteY0" fmla="*/ 1856792 h 1856792"/>
              <a:gd name="connsiteX1" fmla="*/ 578962 w 1058013"/>
              <a:gd name="connsiteY1" fmla="*/ 1129004 h 1856792"/>
              <a:gd name="connsiteX2" fmla="*/ 1054823 w 1058013"/>
              <a:gd name="connsiteY2" fmla="*/ 0 h 1856792"/>
              <a:gd name="connsiteX0" fmla="*/ 623 w 1059479"/>
              <a:gd name="connsiteY0" fmla="*/ 1856792 h 1856792"/>
              <a:gd name="connsiteX1" fmla="*/ 579121 w 1059479"/>
              <a:gd name="connsiteY1" fmla="*/ 1129004 h 1856792"/>
              <a:gd name="connsiteX2" fmla="*/ 1054982 w 1059479"/>
              <a:gd name="connsiteY2" fmla="*/ 0 h 1856792"/>
              <a:gd name="connsiteX0" fmla="*/ 714 w 1058977"/>
              <a:gd name="connsiteY0" fmla="*/ 1856792 h 1856792"/>
              <a:gd name="connsiteX1" fmla="*/ 538269 w 1058977"/>
              <a:gd name="connsiteY1" fmla="*/ 1129004 h 1856792"/>
              <a:gd name="connsiteX2" fmla="*/ 1055073 w 1058977"/>
              <a:gd name="connsiteY2" fmla="*/ 0 h 1856792"/>
              <a:gd name="connsiteX0" fmla="*/ 4332 w 1062595"/>
              <a:gd name="connsiteY0" fmla="*/ 1856792 h 1856792"/>
              <a:gd name="connsiteX1" fmla="*/ 541887 w 1062595"/>
              <a:gd name="connsiteY1" fmla="*/ 1129004 h 1856792"/>
              <a:gd name="connsiteX2" fmla="*/ 1058691 w 1062595"/>
              <a:gd name="connsiteY2" fmla="*/ 0 h 1856792"/>
              <a:gd name="connsiteX0" fmla="*/ 0 w 1058263"/>
              <a:gd name="connsiteY0" fmla="*/ 1856792 h 1856792"/>
              <a:gd name="connsiteX1" fmla="*/ 537555 w 1058263"/>
              <a:gd name="connsiteY1" fmla="*/ 1129004 h 1856792"/>
              <a:gd name="connsiteX2" fmla="*/ 1054359 w 1058263"/>
              <a:gd name="connsiteY2" fmla="*/ 0 h 1856792"/>
              <a:gd name="connsiteX0" fmla="*/ 0 w 1058838"/>
              <a:gd name="connsiteY0" fmla="*/ 1856792 h 1856792"/>
              <a:gd name="connsiteX1" fmla="*/ 537555 w 1058838"/>
              <a:gd name="connsiteY1" fmla="*/ 1129004 h 1856792"/>
              <a:gd name="connsiteX2" fmla="*/ 1054359 w 1058838"/>
              <a:gd name="connsiteY2" fmla="*/ 0 h 1856792"/>
              <a:gd name="connsiteX0" fmla="*/ 7797 w 1066635"/>
              <a:gd name="connsiteY0" fmla="*/ 1856792 h 1856792"/>
              <a:gd name="connsiteX1" fmla="*/ 545352 w 1066635"/>
              <a:gd name="connsiteY1" fmla="*/ 1129004 h 1856792"/>
              <a:gd name="connsiteX2" fmla="*/ 1062156 w 1066635"/>
              <a:gd name="connsiteY2" fmla="*/ 0 h 1856792"/>
              <a:gd name="connsiteX0" fmla="*/ 7797 w 1062156"/>
              <a:gd name="connsiteY0" fmla="*/ 1856792 h 1856792"/>
              <a:gd name="connsiteX1" fmla="*/ 545352 w 1062156"/>
              <a:gd name="connsiteY1" fmla="*/ 1129004 h 1856792"/>
              <a:gd name="connsiteX2" fmla="*/ 1062156 w 1062156"/>
              <a:gd name="connsiteY2" fmla="*/ 0 h 1856792"/>
              <a:gd name="connsiteX0" fmla="*/ 7593 w 1061952"/>
              <a:gd name="connsiteY0" fmla="*/ 1856792 h 1856792"/>
              <a:gd name="connsiteX1" fmla="*/ 545148 w 1061952"/>
              <a:gd name="connsiteY1" fmla="*/ 1129004 h 1856792"/>
              <a:gd name="connsiteX2" fmla="*/ 1061952 w 1061952"/>
              <a:gd name="connsiteY2" fmla="*/ 0 h 1856792"/>
              <a:gd name="connsiteX0" fmla="*/ 16905 w 1071264"/>
              <a:gd name="connsiteY0" fmla="*/ 1856792 h 1856792"/>
              <a:gd name="connsiteX1" fmla="*/ 554460 w 1071264"/>
              <a:gd name="connsiteY1" fmla="*/ 1129004 h 1856792"/>
              <a:gd name="connsiteX2" fmla="*/ 1071264 w 1071264"/>
              <a:gd name="connsiteY2" fmla="*/ 0 h 1856792"/>
              <a:gd name="connsiteX0" fmla="*/ 7593 w 1061952"/>
              <a:gd name="connsiteY0" fmla="*/ 1856792 h 1856792"/>
              <a:gd name="connsiteX1" fmla="*/ 545148 w 1061952"/>
              <a:gd name="connsiteY1" fmla="*/ 1129004 h 1856792"/>
              <a:gd name="connsiteX2" fmla="*/ 1061952 w 1061952"/>
              <a:gd name="connsiteY2" fmla="*/ 0 h 1856792"/>
              <a:gd name="connsiteX0" fmla="*/ 10008 w 1064367"/>
              <a:gd name="connsiteY0" fmla="*/ 1856792 h 1856792"/>
              <a:gd name="connsiteX1" fmla="*/ 465676 w 1064367"/>
              <a:gd name="connsiteY1" fmla="*/ 1179045 h 1856792"/>
              <a:gd name="connsiteX2" fmla="*/ 1064367 w 1064367"/>
              <a:gd name="connsiteY2" fmla="*/ 0 h 1856792"/>
              <a:gd name="connsiteX0" fmla="*/ 4392 w 1058751"/>
              <a:gd name="connsiteY0" fmla="*/ 1856792 h 1856792"/>
              <a:gd name="connsiteX1" fmla="*/ 460060 w 1058751"/>
              <a:gd name="connsiteY1" fmla="*/ 1179045 h 1856792"/>
              <a:gd name="connsiteX2" fmla="*/ 1058751 w 1058751"/>
              <a:gd name="connsiteY2" fmla="*/ 0 h 1856792"/>
              <a:gd name="connsiteX0" fmla="*/ 1186 w 1055545"/>
              <a:gd name="connsiteY0" fmla="*/ 1856792 h 1856792"/>
              <a:gd name="connsiteX1" fmla="*/ 456854 w 1055545"/>
              <a:gd name="connsiteY1" fmla="*/ 1179045 h 1856792"/>
              <a:gd name="connsiteX2" fmla="*/ 1055545 w 1055545"/>
              <a:gd name="connsiteY2" fmla="*/ 0 h 1856792"/>
              <a:gd name="connsiteX0" fmla="*/ 3439 w 1057798"/>
              <a:gd name="connsiteY0" fmla="*/ 1856792 h 1856792"/>
              <a:gd name="connsiteX1" fmla="*/ 459107 w 1057798"/>
              <a:gd name="connsiteY1" fmla="*/ 1179045 h 1856792"/>
              <a:gd name="connsiteX2" fmla="*/ 1057798 w 1057798"/>
              <a:gd name="connsiteY2" fmla="*/ 0 h 1856792"/>
              <a:gd name="connsiteX0" fmla="*/ 3439 w 1057798"/>
              <a:gd name="connsiteY0" fmla="*/ 1856792 h 1856792"/>
              <a:gd name="connsiteX1" fmla="*/ 459107 w 1057798"/>
              <a:gd name="connsiteY1" fmla="*/ 1179045 h 1856792"/>
              <a:gd name="connsiteX2" fmla="*/ 1057798 w 1057798"/>
              <a:gd name="connsiteY2" fmla="*/ 0 h 1856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57798" h="1856792">
                <a:moveTo>
                  <a:pt x="3439" y="1856792"/>
                </a:moveTo>
                <a:cubicBezTo>
                  <a:pt x="-12891" y="1461935"/>
                  <a:pt x="12189" y="1441160"/>
                  <a:pt x="459107" y="1179045"/>
                </a:cubicBezTo>
                <a:cubicBezTo>
                  <a:pt x="906025" y="916930"/>
                  <a:pt x="1051958" y="703603"/>
                  <a:pt x="1057798" y="0"/>
                </a:cubicBezTo>
              </a:path>
            </a:pathLst>
          </a:custGeom>
          <a:noFill/>
          <a:ln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フリーフォーム 19">
            <a:extLst>
              <a:ext uri="{FF2B5EF4-FFF2-40B4-BE49-F238E27FC236}">
                <a16:creationId xmlns:a16="http://schemas.microsoft.com/office/drawing/2014/main" id="{56953520-91E2-7849-80DD-053A28CA8A60}"/>
              </a:ext>
            </a:extLst>
          </p:cNvPr>
          <p:cNvSpPr/>
          <p:nvPr/>
        </p:nvSpPr>
        <p:spPr>
          <a:xfrm>
            <a:off x="5799265" y="4049763"/>
            <a:ext cx="1091222" cy="1861341"/>
          </a:xfrm>
          <a:custGeom>
            <a:avLst/>
            <a:gdLst>
              <a:gd name="connsiteX0" fmla="*/ 0 w 1091682"/>
              <a:gd name="connsiteY0" fmla="*/ 1866123 h 1866123"/>
              <a:gd name="connsiteX1" fmla="*/ 671804 w 1091682"/>
              <a:gd name="connsiteY1" fmla="*/ 1156996 h 1866123"/>
              <a:gd name="connsiteX2" fmla="*/ 1091682 w 1091682"/>
              <a:gd name="connsiteY2" fmla="*/ 0 h 1866123"/>
              <a:gd name="connsiteX0" fmla="*/ 0 w 1091682"/>
              <a:gd name="connsiteY0" fmla="*/ 1866123 h 1866123"/>
              <a:gd name="connsiteX1" fmla="*/ 671804 w 1091682"/>
              <a:gd name="connsiteY1" fmla="*/ 1156996 h 1866123"/>
              <a:gd name="connsiteX2" fmla="*/ 1091682 w 1091682"/>
              <a:gd name="connsiteY2" fmla="*/ 0 h 1866123"/>
              <a:gd name="connsiteX0" fmla="*/ 0 w 1091682"/>
              <a:gd name="connsiteY0" fmla="*/ 1866123 h 1866123"/>
              <a:gd name="connsiteX1" fmla="*/ 671804 w 1091682"/>
              <a:gd name="connsiteY1" fmla="*/ 1156996 h 1866123"/>
              <a:gd name="connsiteX2" fmla="*/ 1091682 w 1091682"/>
              <a:gd name="connsiteY2" fmla="*/ 0 h 1866123"/>
              <a:gd name="connsiteX0" fmla="*/ 151 w 1091833"/>
              <a:gd name="connsiteY0" fmla="*/ 1866123 h 1866123"/>
              <a:gd name="connsiteX1" fmla="*/ 671955 w 1091833"/>
              <a:gd name="connsiteY1" fmla="*/ 1156996 h 1866123"/>
              <a:gd name="connsiteX2" fmla="*/ 1091833 w 1091833"/>
              <a:gd name="connsiteY2" fmla="*/ 0 h 1866123"/>
              <a:gd name="connsiteX0" fmla="*/ 110 w 1091792"/>
              <a:gd name="connsiteY0" fmla="*/ 1866123 h 1866123"/>
              <a:gd name="connsiteX1" fmla="*/ 671914 w 1091792"/>
              <a:gd name="connsiteY1" fmla="*/ 1156996 h 1866123"/>
              <a:gd name="connsiteX2" fmla="*/ 1091792 w 1091792"/>
              <a:gd name="connsiteY2" fmla="*/ 0 h 1866123"/>
              <a:gd name="connsiteX0" fmla="*/ 110 w 1091792"/>
              <a:gd name="connsiteY0" fmla="*/ 1866123 h 1866123"/>
              <a:gd name="connsiteX1" fmla="*/ 671914 w 1091792"/>
              <a:gd name="connsiteY1" fmla="*/ 1156996 h 1866123"/>
              <a:gd name="connsiteX2" fmla="*/ 1091792 w 1091792"/>
              <a:gd name="connsiteY2" fmla="*/ 0 h 1866123"/>
              <a:gd name="connsiteX0" fmla="*/ 110 w 1091792"/>
              <a:gd name="connsiteY0" fmla="*/ 1866123 h 1866123"/>
              <a:gd name="connsiteX1" fmla="*/ 671914 w 1091792"/>
              <a:gd name="connsiteY1" fmla="*/ 1156996 h 1866123"/>
              <a:gd name="connsiteX2" fmla="*/ 1091792 w 1091792"/>
              <a:gd name="connsiteY2" fmla="*/ 0 h 1866123"/>
              <a:gd name="connsiteX0" fmla="*/ 110 w 1091845"/>
              <a:gd name="connsiteY0" fmla="*/ 1866123 h 1866123"/>
              <a:gd name="connsiteX1" fmla="*/ 671914 w 1091845"/>
              <a:gd name="connsiteY1" fmla="*/ 1156996 h 1866123"/>
              <a:gd name="connsiteX2" fmla="*/ 1091792 w 1091845"/>
              <a:gd name="connsiteY2" fmla="*/ 0 h 1866123"/>
              <a:gd name="connsiteX0" fmla="*/ 568 w 1092303"/>
              <a:gd name="connsiteY0" fmla="*/ 1866123 h 1866123"/>
              <a:gd name="connsiteX1" fmla="*/ 672372 w 1092303"/>
              <a:gd name="connsiteY1" fmla="*/ 1156996 h 1866123"/>
              <a:gd name="connsiteX2" fmla="*/ 1092250 w 1092303"/>
              <a:gd name="connsiteY2" fmla="*/ 0 h 1866123"/>
              <a:gd name="connsiteX0" fmla="*/ 770 w 1092476"/>
              <a:gd name="connsiteY0" fmla="*/ 1866123 h 1866123"/>
              <a:gd name="connsiteX1" fmla="*/ 579268 w 1092476"/>
              <a:gd name="connsiteY1" fmla="*/ 1138335 h 1866123"/>
              <a:gd name="connsiteX2" fmla="*/ 1092452 w 1092476"/>
              <a:gd name="connsiteY2" fmla="*/ 0 h 1866123"/>
              <a:gd name="connsiteX0" fmla="*/ 464 w 1054836"/>
              <a:gd name="connsiteY0" fmla="*/ 1856792 h 1856792"/>
              <a:gd name="connsiteX1" fmla="*/ 578962 w 1054836"/>
              <a:gd name="connsiteY1" fmla="*/ 1129004 h 1856792"/>
              <a:gd name="connsiteX2" fmla="*/ 1054823 w 1054836"/>
              <a:gd name="connsiteY2" fmla="*/ 0 h 1856792"/>
              <a:gd name="connsiteX0" fmla="*/ 464 w 1058013"/>
              <a:gd name="connsiteY0" fmla="*/ 1856792 h 1856792"/>
              <a:gd name="connsiteX1" fmla="*/ 578962 w 1058013"/>
              <a:gd name="connsiteY1" fmla="*/ 1129004 h 1856792"/>
              <a:gd name="connsiteX2" fmla="*/ 1054823 w 1058013"/>
              <a:gd name="connsiteY2" fmla="*/ 0 h 1856792"/>
              <a:gd name="connsiteX0" fmla="*/ 623 w 1059479"/>
              <a:gd name="connsiteY0" fmla="*/ 1856792 h 1856792"/>
              <a:gd name="connsiteX1" fmla="*/ 579121 w 1059479"/>
              <a:gd name="connsiteY1" fmla="*/ 1129004 h 1856792"/>
              <a:gd name="connsiteX2" fmla="*/ 1054982 w 1059479"/>
              <a:gd name="connsiteY2" fmla="*/ 0 h 1856792"/>
              <a:gd name="connsiteX0" fmla="*/ 714 w 1058977"/>
              <a:gd name="connsiteY0" fmla="*/ 1856792 h 1856792"/>
              <a:gd name="connsiteX1" fmla="*/ 538269 w 1058977"/>
              <a:gd name="connsiteY1" fmla="*/ 1129004 h 1856792"/>
              <a:gd name="connsiteX2" fmla="*/ 1055073 w 1058977"/>
              <a:gd name="connsiteY2" fmla="*/ 0 h 1856792"/>
              <a:gd name="connsiteX0" fmla="*/ 4332 w 1062595"/>
              <a:gd name="connsiteY0" fmla="*/ 1856792 h 1856792"/>
              <a:gd name="connsiteX1" fmla="*/ 541887 w 1062595"/>
              <a:gd name="connsiteY1" fmla="*/ 1129004 h 1856792"/>
              <a:gd name="connsiteX2" fmla="*/ 1058691 w 1062595"/>
              <a:gd name="connsiteY2" fmla="*/ 0 h 1856792"/>
              <a:gd name="connsiteX0" fmla="*/ 0 w 1058263"/>
              <a:gd name="connsiteY0" fmla="*/ 1856792 h 1856792"/>
              <a:gd name="connsiteX1" fmla="*/ 537555 w 1058263"/>
              <a:gd name="connsiteY1" fmla="*/ 1129004 h 1856792"/>
              <a:gd name="connsiteX2" fmla="*/ 1054359 w 1058263"/>
              <a:gd name="connsiteY2" fmla="*/ 0 h 1856792"/>
              <a:gd name="connsiteX0" fmla="*/ 0 w 1058838"/>
              <a:gd name="connsiteY0" fmla="*/ 1856792 h 1856792"/>
              <a:gd name="connsiteX1" fmla="*/ 537555 w 1058838"/>
              <a:gd name="connsiteY1" fmla="*/ 1129004 h 1856792"/>
              <a:gd name="connsiteX2" fmla="*/ 1054359 w 1058838"/>
              <a:gd name="connsiteY2" fmla="*/ 0 h 1856792"/>
              <a:gd name="connsiteX0" fmla="*/ 7797 w 1066635"/>
              <a:gd name="connsiteY0" fmla="*/ 1856792 h 1856792"/>
              <a:gd name="connsiteX1" fmla="*/ 545352 w 1066635"/>
              <a:gd name="connsiteY1" fmla="*/ 1129004 h 1856792"/>
              <a:gd name="connsiteX2" fmla="*/ 1062156 w 1066635"/>
              <a:gd name="connsiteY2" fmla="*/ 0 h 1856792"/>
              <a:gd name="connsiteX0" fmla="*/ 7797 w 1062156"/>
              <a:gd name="connsiteY0" fmla="*/ 1856792 h 1856792"/>
              <a:gd name="connsiteX1" fmla="*/ 545352 w 1062156"/>
              <a:gd name="connsiteY1" fmla="*/ 1129004 h 1856792"/>
              <a:gd name="connsiteX2" fmla="*/ 1062156 w 1062156"/>
              <a:gd name="connsiteY2" fmla="*/ 0 h 1856792"/>
              <a:gd name="connsiteX0" fmla="*/ 7593 w 1061952"/>
              <a:gd name="connsiteY0" fmla="*/ 1856792 h 1856792"/>
              <a:gd name="connsiteX1" fmla="*/ 545148 w 1061952"/>
              <a:gd name="connsiteY1" fmla="*/ 1129004 h 1856792"/>
              <a:gd name="connsiteX2" fmla="*/ 1061952 w 1061952"/>
              <a:gd name="connsiteY2" fmla="*/ 0 h 1856792"/>
              <a:gd name="connsiteX0" fmla="*/ 16905 w 1071264"/>
              <a:gd name="connsiteY0" fmla="*/ 1856792 h 1856792"/>
              <a:gd name="connsiteX1" fmla="*/ 554460 w 1071264"/>
              <a:gd name="connsiteY1" fmla="*/ 1129004 h 1856792"/>
              <a:gd name="connsiteX2" fmla="*/ 1071264 w 1071264"/>
              <a:gd name="connsiteY2" fmla="*/ 0 h 1856792"/>
              <a:gd name="connsiteX0" fmla="*/ 7593 w 1061952"/>
              <a:gd name="connsiteY0" fmla="*/ 1856792 h 1856792"/>
              <a:gd name="connsiteX1" fmla="*/ 545148 w 1061952"/>
              <a:gd name="connsiteY1" fmla="*/ 1129004 h 1856792"/>
              <a:gd name="connsiteX2" fmla="*/ 1061952 w 1061952"/>
              <a:gd name="connsiteY2" fmla="*/ 0 h 1856792"/>
              <a:gd name="connsiteX0" fmla="*/ 10008 w 1064367"/>
              <a:gd name="connsiteY0" fmla="*/ 1856792 h 1856792"/>
              <a:gd name="connsiteX1" fmla="*/ 465676 w 1064367"/>
              <a:gd name="connsiteY1" fmla="*/ 1179045 h 1856792"/>
              <a:gd name="connsiteX2" fmla="*/ 1064367 w 1064367"/>
              <a:gd name="connsiteY2" fmla="*/ 0 h 1856792"/>
              <a:gd name="connsiteX0" fmla="*/ 4392 w 1058751"/>
              <a:gd name="connsiteY0" fmla="*/ 1856792 h 1856792"/>
              <a:gd name="connsiteX1" fmla="*/ 460060 w 1058751"/>
              <a:gd name="connsiteY1" fmla="*/ 1179045 h 1856792"/>
              <a:gd name="connsiteX2" fmla="*/ 1058751 w 1058751"/>
              <a:gd name="connsiteY2" fmla="*/ 0 h 1856792"/>
              <a:gd name="connsiteX0" fmla="*/ 1186 w 1055545"/>
              <a:gd name="connsiteY0" fmla="*/ 1856792 h 1856792"/>
              <a:gd name="connsiteX1" fmla="*/ 456854 w 1055545"/>
              <a:gd name="connsiteY1" fmla="*/ 1179045 h 1856792"/>
              <a:gd name="connsiteX2" fmla="*/ 1055545 w 1055545"/>
              <a:gd name="connsiteY2" fmla="*/ 0 h 1856792"/>
              <a:gd name="connsiteX0" fmla="*/ 3439 w 1057798"/>
              <a:gd name="connsiteY0" fmla="*/ 1856792 h 1856792"/>
              <a:gd name="connsiteX1" fmla="*/ 459107 w 1057798"/>
              <a:gd name="connsiteY1" fmla="*/ 1179045 h 1856792"/>
              <a:gd name="connsiteX2" fmla="*/ 1057798 w 1057798"/>
              <a:gd name="connsiteY2" fmla="*/ 0 h 1856792"/>
              <a:gd name="connsiteX0" fmla="*/ 3439 w 1057798"/>
              <a:gd name="connsiteY0" fmla="*/ 1856792 h 1856792"/>
              <a:gd name="connsiteX1" fmla="*/ 459107 w 1057798"/>
              <a:gd name="connsiteY1" fmla="*/ 1179045 h 1856792"/>
              <a:gd name="connsiteX2" fmla="*/ 1057798 w 1057798"/>
              <a:gd name="connsiteY2" fmla="*/ 0 h 1856792"/>
              <a:gd name="connsiteX0" fmla="*/ 613 w 1071502"/>
              <a:gd name="connsiteY0" fmla="*/ 1856792 h 1856792"/>
              <a:gd name="connsiteX1" fmla="*/ 742884 w 1071502"/>
              <a:gd name="connsiteY1" fmla="*/ 1183594 h 1856792"/>
              <a:gd name="connsiteX2" fmla="*/ 1054972 w 1071502"/>
              <a:gd name="connsiteY2" fmla="*/ 0 h 1856792"/>
              <a:gd name="connsiteX0" fmla="*/ 340 w 1091093"/>
              <a:gd name="connsiteY0" fmla="*/ 1861341 h 1861341"/>
              <a:gd name="connsiteX1" fmla="*/ 742611 w 1091093"/>
              <a:gd name="connsiteY1" fmla="*/ 1188143 h 1861341"/>
              <a:gd name="connsiteX2" fmla="*/ 1091093 w 1091093"/>
              <a:gd name="connsiteY2" fmla="*/ 0 h 1861341"/>
              <a:gd name="connsiteX0" fmla="*/ 340 w 1091093"/>
              <a:gd name="connsiteY0" fmla="*/ 1861341 h 1861341"/>
              <a:gd name="connsiteX1" fmla="*/ 742611 w 1091093"/>
              <a:gd name="connsiteY1" fmla="*/ 1188143 h 1861341"/>
              <a:gd name="connsiteX2" fmla="*/ 1091093 w 1091093"/>
              <a:gd name="connsiteY2" fmla="*/ 0 h 1861341"/>
              <a:gd name="connsiteX0" fmla="*/ 384 w 1091137"/>
              <a:gd name="connsiteY0" fmla="*/ 1861341 h 1861341"/>
              <a:gd name="connsiteX1" fmla="*/ 742655 w 1091137"/>
              <a:gd name="connsiteY1" fmla="*/ 1188143 h 1861341"/>
              <a:gd name="connsiteX2" fmla="*/ 1091137 w 1091137"/>
              <a:gd name="connsiteY2" fmla="*/ 0 h 1861341"/>
              <a:gd name="connsiteX0" fmla="*/ 424 w 1091177"/>
              <a:gd name="connsiteY0" fmla="*/ 1861341 h 1861341"/>
              <a:gd name="connsiteX1" fmla="*/ 692654 w 1091177"/>
              <a:gd name="connsiteY1" fmla="*/ 1229087 h 1861341"/>
              <a:gd name="connsiteX2" fmla="*/ 1091177 w 1091177"/>
              <a:gd name="connsiteY2" fmla="*/ 0 h 1861341"/>
              <a:gd name="connsiteX0" fmla="*/ 469 w 1091222"/>
              <a:gd name="connsiteY0" fmla="*/ 1861341 h 1861341"/>
              <a:gd name="connsiteX1" fmla="*/ 692699 w 1091222"/>
              <a:gd name="connsiteY1" fmla="*/ 1229087 h 1861341"/>
              <a:gd name="connsiteX2" fmla="*/ 1091222 w 1091222"/>
              <a:gd name="connsiteY2" fmla="*/ 0 h 1861341"/>
              <a:gd name="connsiteX0" fmla="*/ 469 w 1091222"/>
              <a:gd name="connsiteY0" fmla="*/ 1861341 h 1861341"/>
              <a:gd name="connsiteX1" fmla="*/ 692699 w 1091222"/>
              <a:gd name="connsiteY1" fmla="*/ 1229087 h 1861341"/>
              <a:gd name="connsiteX2" fmla="*/ 1091222 w 1091222"/>
              <a:gd name="connsiteY2" fmla="*/ 0 h 1861341"/>
              <a:gd name="connsiteX0" fmla="*/ 469 w 1091222"/>
              <a:gd name="connsiteY0" fmla="*/ 1861341 h 1861341"/>
              <a:gd name="connsiteX1" fmla="*/ 692699 w 1091222"/>
              <a:gd name="connsiteY1" fmla="*/ 1229087 h 1861341"/>
              <a:gd name="connsiteX2" fmla="*/ 1091222 w 1091222"/>
              <a:gd name="connsiteY2" fmla="*/ 0 h 1861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91222" h="1861341">
                <a:moveTo>
                  <a:pt x="469" y="1861341"/>
                </a:moveTo>
                <a:cubicBezTo>
                  <a:pt x="-15861" y="1466484"/>
                  <a:pt x="397177" y="1498368"/>
                  <a:pt x="692699" y="1229087"/>
                </a:cubicBezTo>
                <a:cubicBezTo>
                  <a:pt x="988221" y="959806"/>
                  <a:pt x="1085382" y="862827"/>
                  <a:pt x="1091222" y="0"/>
                </a:cubicBezTo>
              </a:path>
            </a:pathLst>
          </a:custGeom>
          <a:noFill/>
          <a:ln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19/11/20</a:t>
            </a:r>
            <a:endParaRPr lang="en-US" dirty="0"/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「高エネルギー突発現象の多波長・多粒子観測と理論」</a:t>
            </a:r>
            <a:r>
              <a:rPr lang="en-US" altLang="ja-JP"/>
              <a:t>@</a:t>
            </a:r>
            <a:r>
              <a:rPr lang="ja-JP" altLang="en-US"/>
              <a:t>宇宙線研</a:t>
            </a:r>
            <a:endParaRPr lang="en-US" dirty="0"/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1884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0">
            <a:extLst>
              <a:ext uri="{FF2B5EF4-FFF2-40B4-BE49-F238E27FC236}">
                <a16:creationId xmlns:a16="http://schemas.microsoft.com/office/drawing/2014/main" id="{3A7F5D76-1FEC-470A-B476-70574A89C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DF7E9B9-2AF6-9445-99D0-3C22592A3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1" cy="12573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観測エネルギー帯</a:t>
            </a:r>
            <a:r>
              <a:rPr kumimoji="1" lang="en-US" altLang="ja-JP" dirty="0"/>
              <a:t> 2-20 keV</a:t>
            </a:r>
          </a:p>
        </p:txBody>
      </p:sp>
      <p:pic>
        <p:nvPicPr>
          <p:cNvPr id="9" name="コンテンツ プレースホルダー 8">
            <a:extLst>
              <a:ext uri="{FF2B5EF4-FFF2-40B4-BE49-F238E27FC236}">
                <a16:creationId xmlns:a16="http://schemas.microsoft.com/office/drawing/2014/main" id="{827F6F45-FDD0-3349-AB11-4D97E38B7CC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400051" y="2124399"/>
            <a:ext cx="3898900" cy="3619500"/>
          </a:xfrm>
        </p:spPr>
      </p:pic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8257961E-B96B-E249-B080-0331E6CE9D0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4480570" y="2264287"/>
            <a:ext cx="4620794" cy="3396283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A72885B-5A7F-9B46-91DD-8FBB0875384A}"/>
              </a:ext>
            </a:extLst>
          </p:cNvPr>
          <p:cNvSpPr txBox="1"/>
          <p:nvPr/>
        </p:nvSpPr>
        <p:spPr>
          <a:xfrm>
            <a:off x="5110900" y="5602069"/>
            <a:ext cx="37961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MAXI J1820+070</a:t>
            </a:r>
            <a:r>
              <a:rPr kumimoji="1" lang="ja-JP" altLang="en-US"/>
              <a:t>の多波長スペクトル</a:t>
            </a:r>
            <a:endParaRPr kumimoji="1" lang="en-US" altLang="ja-JP" dirty="0"/>
          </a:p>
          <a:p>
            <a:r>
              <a:rPr kumimoji="1" lang="en-US" altLang="ja-JP" dirty="0"/>
              <a:t>(</a:t>
            </a:r>
            <a:r>
              <a:rPr kumimoji="1" lang="ja-JP" altLang="en-US"/>
              <a:t>志達</a:t>
            </a:r>
            <a:r>
              <a:rPr kumimoji="1" lang="en-US" altLang="ja-JP" dirty="0"/>
              <a:t>, </a:t>
            </a:r>
            <a:r>
              <a:rPr kumimoji="1" lang="ja-JP" altLang="en-US"/>
              <a:t>天文月報</a:t>
            </a:r>
            <a:r>
              <a:rPr kumimoji="1" lang="en-US" altLang="ja-JP" dirty="0"/>
              <a:t>2019</a:t>
            </a:r>
            <a:r>
              <a:rPr kumimoji="1" lang="ja-JP" altLang="en-US"/>
              <a:t>年</a:t>
            </a:r>
            <a:r>
              <a:rPr kumimoji="1" lang="en-US" altLang="ja-JP" dirty="0"/>
              <a:t>9</a:t>
            </a:r>
            <a:r>
              <a:rPr kumimoji="1" lang="ja-JP" altLang="en-US"/>
              <a:t>月号より</a:t>
            </a:r>
            <a:r>
              <a:rPr kumimoji="1" lang="en-US" altLang="ja-JP" dirty="0"/>
              <a:t>)</a:t>
            </a:r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8623F74-DF37-4B49-A2DF-3007EE867DBF}"/>
              </a:ext>
            </a:extLst>
          </p:cNvPr>
          <p:cNvSpPr txBox="1"/>
          <p:nvPr/>
        </p:nvSpPr>
        <p:spPr>
          <a:xfrm>
            <a:off x="414746" y="5743899"/>
            <a:ext cx="38842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GRB 130427A</a:t>
            </a:r>
            <a:r>
              <a:rPr kumimoji="1" lang="ja-JP" altLang="en-US"/>
              <a:t>の多波長スペクトル</a:t>
            </a:r>
            <a:endParaRPr kumimoji="1" lang="en-US" altLang="ja-JP" dirty="0"/>
          </a:p>
          <a:p>
            <a:r>
              <a:rPr kumimoji="1" lang="en-US" altLang="ja-JP" dirty="0"/>
              <a:t>(</a:t>
            </a:r>
            <a:r>
              <a:rPr lang="en" altLang="ja-JP" dirty="0" err="1"/>
              <a:t>Maselli</a:t>
            </a:r>
            <a:r>
              <a:rPr lang="en" altLang="ja-JP" dirty="0"/>
              <a:t>+ 2014, Science 343, 48 </a:t>
            </a:r>
            <a:r>
              <a:rPr lang="ja-JP" altLang="en-US"/>
              <a:t>より</a:t>
            </a:r>
            <a:r>
              <a:rPr kumimoji="1" lang="en-US" altLang="ja-JP" dirty="0"/>
              <a:t>)</a:t>
            </a:r>
            <a:endParaRPr kumimoji="1" lang="ja-JP" altLang="en-US"/>
          </a:p>
        </p:txBody>
      </p: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A549DC78-4328-E240-B6B1-40F857A78B7F}"/>
              </a:ext>
            </a:extLst>
          </p:cNvPr>
          <p:cNvCxnSpPr>
            <a:cxnSpLocks/>
          </p:cNvCxnSpPr>
          <p:nvPr/>
        </p:nvCxnSpPr>
        <p:spPr>
          <a:xfrm>
            <a:off x="8184070" y="2570023"/>
            <a:ext cx="365009" cy="0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8ABF3DD2-7A97-CF4A-A63B-E703D1F89B58}"/>
              </a:ext>
            </a:extLst>
          </p:cNvPr>
          <p:cNvCxnSpPr>
            <a:cxnSpLocks/>
          </p:cNvCxnSpPr>
          <p:nvPr/>
        </p:nvCxnSpPr>
        <p:spPr>
          <a:xfrm>
            <a:off x="1835150" y="4283970"/>
            <a:ext cx="264665" cy="0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19/11/20</a:t>
            </a:r>
            <a:endParaRPr 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「高エネルギー突発現象の多波長・多粒子観測と理論」</a:t>
            </a:r>
            <a:r>
              <a:rPr lang="en-US" altLang="ja-JP"/>
              <a:t>@</a:t>
            </a:r>
            <a:r>
              <a:rPr lang="ja-JP" altLang="en-US"/>
              <a:t>宇宙線研</a:t>
            </a:r>
            <a:endParaRPr 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204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1588072-B471-2F49-A557-3D7428B0C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MUSST(7) – </a:t>
            </a:r>
            <a:r>
              <a:rPr kumimoji="1" lang="ja-JP" altLang="en-US"/>
              <a:t>正体</a:t>
            </a:r>
          </a:p>
        </p:txBody>
      </p:sp>
      <p:graphicFrame>
        <p:nvGraphicFramePr>
          <p:cNvPr id="4" name="表 3">
            <a:extLst>
              <a:ext uri="{FF2B5EF4-FFF2-40B4-BE49-F238E27FC236}">
                <a16:creationId xmlns:a16="http://schemas.microsoft.com/office/drawing/2014/main" id="{AE79D206-7353-5542-A4A4-84FAA00789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2024428"/>
              </p:ext>
            </p:extLst>
          </p:nvPr>
        </p:nvGraphicFramePr>
        <p:xfrm>
          <a:off x="615818" y="1798061"/>
          <a:ext cx="7997123" cy="3774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8732">
                  <a:extLst>
                    <a:ext uri="{9D8B030D-6E8A-4147-A177-3AD203B41FA5}">
                      <a16:colId xmlns:a16="http://schemas.microsoft.com/office/drawing/2014/main" val="3956748640"/>
                    </a:ext>
                  </a:extLst>
                </a:gridCol>
                <a:gridCol w="1183638">
                  <a:extLst>
                    <a:ext uri="{9D8B030D-6E8A-4147-A177-3AD203B41FA5}">
                      <a16:colId xmlns:a16="http://schemas.microsoft.com/office/drawing/2014/main" val="323560282"/>
                    </a:ext>
                  </a:extLst>
                </a:gridCol>
                <a:gridCol w="1474236">
                  <a:extLst>
                    <a:ext uri="{9D8B030D-6E8A-4147-A177-3AD203B41FA5}">
                      <a16:colId xmlns:a16="http://schemas.microsoft.com/office/drawing/2014/main" val="1770724276"/>
                    </a:ext>
                  </a:extLst>
                </a:gridCol>
                <a:gridCol w="3210517">
                  <a:extLst>
                    <a:ext uri="{9D8B030D-6E8A-4147-A177-3AD203B41FA5}">
                      <a16:colId xmlns:a16="http://schemas.microsoft.com/office/drawing/2014/main" val="9010899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ja-JP" altLang="en-US"/>
                        <a:t>候補天体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/>
                        <a:t>スペクトル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/>
                        <a:t>カタログ天体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/>
                        <a:t>コメント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54934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SN shock breakout</a:t>
                      </a:r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/>
                        <a:t>一致しない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shock breakout</a:t>
                      </a:r>
                      <a:r>
                        <a:rPr kumimoji="1" lang="ja-JP" altLang="en-US"/>
                        <a:t>が見えるなら</a:t>
                      </a:r>
                      <a:r>
                        <a:rPr kumimoji="1" lang="en-US" altLang="ja-JP" dirty="0"/>
                        <a:t>SN</a:t>
                      </a:r>
                      <a:r>
                        <a:rPr kumimoji="1" lang="ja-JP" altLang="en-US"/>
                        <a:t>も見えそうなので除外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72578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/>
                        <a:t>潮汐破壊イベント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/>
                        <a:t>合わない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/>
                        <a:t>他の衛星でも検出しそう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80231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/>
                        <a:t>フレア星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OK</a:t>
                      </a:r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/>
                        <a:t>多数あり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/>
                        <a:t>可能性あり</a:t>
                      </a:r>
                      <a:r>
                        <a:rPr kumimoji="1" lang="en-US" altLang="ja-JP" dirty="0"/>
                        <a:t> OHMAN</a:t>
                      </a:r>
                      <a:r>
                        <a:rPr kumimoji="1" lang="ja-JP" altLang="en-US"/>
                        <a:t>に期待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7632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(</a:t>
                      </a:r>
                      <a:r>
                        <a:rPr kumimoji="1" lang="ja-JP" altLang="en-US"/>
                        <a:t>重い</a:t>
                      </a:r>
                      <a:r>
                        <a:rPr kumimoji="1" lang="en-US" altLang="ja-JP" dirty="0"/>
                        <a:t>)</a:t>
                      </a:r>
                      <a:r>
                        <a:rPr kumimoji="1" lang="ja-JP" altLang="en-US"/>
                        <a:t>新星爆発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/>
                        <a:t>一部</a:t>
                      </a:r>
                      <a:r>
                        <a:rPr kumimoji="1" lang="en-US" altLang="ja-JP" dirty="0"/>
                        <a:t>OK</a:t>
                      </a:r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/>
                        <a:t>可能性はあり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64255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X</a:t>
                      </a:r>
                      <a:r>
                        <a:rPr kumimoji="1" lang="ja-JP" altLang="en-US"/>
                        <a:t>線バースト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OK</a:t>
                      </a:r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/>
                        <a:t>多数あり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/>
                        <a:t>アウトバーストが見えそうなので可能性低い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19601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GRB</a:t>
                      </a:r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/>
                        <a:t>大部分</a:t>
                      </a:r>
                      <a:r>
                        <a:rPr kumimoji="1" lang="en-US" altLang="ja-JP" dirty="0"/>
                        <a:t>OK</a:t>
                      </a:r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Follow-up</a:t>
                      </a:r>
                      <a:r>
                        <a:rPr kumimoji="1" lang="ja-JP" altLang="en-US"/>
                        <a:t>の精度があがれば</a:t>
                      </a:r>
                      <a:br>
                        <a:rPr kumimoji="1" lang="en-US" altLang="ja-JP" dirty="0"/>
                      </a:br>
                      <a:r>
                        <a:rPr kumimoji="1" lang="ja-JP" altLang="en-US"/>
                        <a:t>残光が見えるはず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3503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GW</a:t>
                      </a:r>
                      <a:r>
                        <a:rPr kumimoji="1" lang="ja-JP" altLang="en-US"/>
                        <a:t>天体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5053156"/>
                  </a:ext>
                </a:extLst>
              </a:tr>
            </a:tbl>
          </a:graphicData>
        </a:graphic>
      </p:graphicFrame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82A4FD8-F7AB-3E49-A34E-5ABA348F86CA}"/>
              </a:ext>
            </a:extLst>
          </p:cNvPr>
          <p:cNvSpPr txBox="1"/>
          <p:nvPr/>
        </p:nvSpPr>
        <p:spPr>
          <a:xfrm>
            <a:off x="2710753" y="5879068"/>
            <a:ext cx="5939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おそらく、複数の種族が混ざっているが</a:t>
            </a:r>
            <a:r>
              <a:rPr kumimoji="1" lang="en-US" altLang="ja-JP" dirty="0"/>
              <a:t>2/3</a:t>
            </a:r>
            <a:r>
              <a:rPr kumimoji="1" lang="ja-JP" altLang="en-US"/>
              <a:t>は</a:t>
            </a:r>
            <a:r>
              <a:rPr kumimoji="1" lang="en-US" altLang="ja-JP" dirty="0"/>
              <a:t>GRB(XRF)</a:t>
            </a:r>
            <a:r>
              <a:rPr kumimoji="1" lang="ja-JP" altLang="en-US"/>
              <a:t>では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19/11/20</a:t>
            </a:r>
            <a:endParaRPr 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「高エネルギー突発現象の多波長・多粒子観測と理論」</a:t>
            </a:r>
            <a:r>
              <a:rPr lang="en-US" altLang="ja-JP"/>
              <a:t>@</a:t>
            </a:r>
            <a:r>
              <a:rPr lang="ja-JP" altLang="en-US"/>
              <a:t>宇宙線研</a:t>
            </a:r>
            <a:endParaRPr 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5194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1588072-B471-2F49-A557-3D7428B0C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MUSST(8) – GW</a:t>
            </a:r>
            <a:r>
              <a:rPr kumimoji="1" lang="ja-JP" altLang="en-US"/>
              <a:t>天体との関連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6608C42-F3DB-9045-9332-E8A91235A2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/>
              <a:t>重力波観測時期の</a:t>
            </a:r>
            <a:r>
              <a:rPr kumimoji="1" lang="en-US" altLang="ja-JP" dirty="0"/>
              <a:t>MUSST</a:t>
            </a:r>
            <a:r>
              <a:rPr kumimoji="1" lang="ja-JP" altLang="en-US"/>
              <a:t>は未だない</a:t>
            </a:r>
            <a:endParaRPr kumimoji="1" lang="en-US" altLang="ja-JP" dirty="0"/>
          </a:p>
          <a:p>
            <a:r>
              <a:rPr kumimoji="1" lang="en-US" altLang="ja-JP" dirty="0"/>
              <a:t>GW 170817 </a:t>
            </a:r>
            <a:r>
              <a:rPr kumimoji="1" lang="ja-JP" altLang="en-US"/>
              <a:t>の例から</a:t>
            </a:r>
            <a:r>
              <a:rPr kumimoji="1" lang="en-US" altLang="ja-JP" dirty="0"/>
              <a:t> X</a:t>
            </a:r>
            <a:r>
              <a:rPr kumimoji="1" lang="ja-JP" altLang="en-US"/>
              <a:t>線</a:t>
            </a:r>
            <a:r>
              <a:rPr kumimoji="1" lang="en-US" altLang="ja-JP" dirty="0"/>
              <a:t> afterglow </a:t>
            </a:r>
            <a:r>
              <a:rPr kumimoji="1" lang="ja-JP" altLang="en-US"/>
              <a:t>は暗くて良い</a:t>
            </a:r>
            <a:endParaRPr kumimoji="1" lang="en-US" altLang="ja-JP" dirty="0"/>
          </a:p>
          <a:p>
            <a:r>
              <a:rPr kumimoji="1" lang="ja-JP" altLang="en-US"/>
              <a:t>短い</a:t>
            </a:r>
            <a:r>
              <a:rPr kumimoji="1" lang="en-US" altLang="ja-JP" dirty="0"/>
              <a:t> prompt emission </a:t>
            </a:r>
            <a:r>
              <a:rPr kumimoji="1" lang="ja-JP" altLang="en-US"/>
              <a:t>も検出できなくて良い</a:t>
            </a:r>
            <a:endParaRPr kumimoji="1" lang="en-US" altLang="ja-JP" dirty="0"/>
          </a:p>
          <a:p>
            <a:r>
              <a:rPr kumimoji="1" lang="en-US" altLang="ja-JP" dirty="0"/>
              <a:t>MAXI</a:t>
            </a:r>
            <a:r>
              <a:rPr kumimoji="1" lang="ja-JP" altLang="en-US"/>
              <a:t>が見ているのは</a:t>
            </a:r>
            <a:r>
              <a:rPr kumimoji="1" lang="en-US" altLang="ja-JP" dirty="0"/>
              <a:t> extended emission?</a:t>
            </a:r>
          </a:p>
          <a:p>
            <a:pPr lvl="1"/>
            <a:r>
              <a:rPr kumimoji="1" lang="en-US" altLang="ja-JP" dirty="0"/>
              <a:t>NS-NS, NS-BH</a:t>
            </a:r>
            <a:r>
              <a:rPr kumimoji="1" lang="ja-JP" altLang="en-US"/>
              <a:t>合体時の</a:t>
            </a:r>
            <a:r>
              <a:rPr kumimoji="1" lang="en-US" altLang="ja-JP" dirty="0"/>
              <a:t> short GRB </a:t>
            </a:r>
            <a:r>
              <a:rPr kumimoji="1" lang="ja-JP" altLang="en-US"/>
              <a:t>に</a:t>
            </a:r>
            <a:r>
              <a:rPr kumimoji="1" lang="en-US" altLang="ja-JP" dirty="0"/>
              <a:t> extended emission </a:t>
            </a:r>
            <a:r>
              <a:rPr kumimoji="1" lang="ja-JP" altLang="en-US"/>
              <a:t>はある</a:t>
            </a:r>
            <a:r>
              <a:rPr kumimoji="1" lang="en-US" altLang="ja-JP"/>
              <a:t>?</a:t>
            </a:r>
            <a:endParaRPr kumimoji="1" lang="en-US" altLang="ja-JP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19/11/20</a:t>
            </a:r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「高エネルギー突発現象の多波長・多粒子観測と理論」</a:t>
            </a:r>
            <a:r>
              <a:rPr lang="en-US" altLang="ja-JP"/>
              <a:t>@</a:t>
            </a:r>
            <a:r>
              <a:rPr lang="ja-JP" altLang="en-US"/>
              <a:t>宇宙線研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72892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73439" y="-25340"/>
            <a:ext cx="7997123" cy="1257300"/>
          </a:xfrm>
        </p:spPr>
        <p:txBody>
          <a:bodyPr>
            <a:normAutofit/>
          </a:bodyPr>
          <a:lstStyle/>
          <a:p>
            <a:r>
              <a:rPr kumimoji="1" lang="en-US" altLang="ja-JP" sz="3200" dirty="0"/>
              <a:t>MUSST(9) </a:t>
            </a:r>
            <a:r>
              <a:rPr kumimoji="1" lang="mr-IN" altLang="ja-JP" sz="3200" dirty="0"/>
              <a:t>–</a:t>
            </a:r>
            <a:r>
              <a:rPr kumimoji="1" lang="en-US" altLang="ja-JP" sz="3200" dirty="0"/>
              <a:t> </a:t>
            </a:r>
            <a:r>
              <a:rPr kumimoji="1" lang="ja-JP" altLang="en-US" sz="3200" dirty="0"/>
              <a:t>より早期の追観測のために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19/11/20</a:t>
            </a:r>
            <a:endParaRPr 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「高エネルギー突発現象の多波長・多粒子観測と理論」</a:t>
            </a:r>
            <a:r>
              <a:rPr lang="en-US" altLang="ja-JP"/>
              <a:t>@</a:t>
            </a:r>
            <a:r>
              <a:rPr lang="ja-JP" altLang="en-US"/>
              <a:t>宇宙線研</a:t>
            </a:r>
            <a:endParaRPr 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42</a:t>
            </a:fld>
            <a:endParaRPr 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2"/>
          <a:srcRect t="22743"/>
          <a:stretch/>
        </p:blipFill>
        <p:spPr>
          <a:xfrm>
            <a:off x="-17804" y="971847"/>
            <a:ext cx="9144000" cy="4691972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154614" y="972801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de-DE" altLang="ja-JP" dirty="0"/>
              <a:t>© JAXA/NASA</a:t>
            </a:r>
            <a:endParaRPr kumimoji="1"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913796" y="4418501"/>
            <a:ext cx="2649853" cy="1256922"/>
          </a:xfrm>
          <a:prstGeom prst="rect">
            <a:avLst/>
          </a:prstGeom>
          <a:ln w="38100" cmpd="sng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JAXA (</a:t>
            </a:r>
            <a:r>
              <a:rPr kumimoji="1" lang="ja-JP" altLang="en-US" dirty="0"/>
              <a:t>つくば</a:t>
            </a:r>
            <a:r>
              <a:rPr kumimoji="1" lang="en-US" altLang="ja-JP" dirty="0"/>
              <a:t>)</a:t>
            </a:r>
          </a:p>
          <a:p>
            <a:pPr algn="ctr"/>
            <a:r>
              <a:rPr kumimoji="1" lang="ja-JP" altLang="en-US" dirty="0"/>
              <a:t>突発天体発見システム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5304399" y="4418501"/>
            <a:ext cx="1632801" cy="1256922"/>
          </a:xfrm>
          <a:prstGeom prst="rect">
            <a:avLst/>
          </a:prstGeom>
          <a:ln w="38100" cmpd="sng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 NASA/GSFC</a:t>
            </a:r>
          </a:p>
          <a:p>
            <a:pPr algn="ctr"/>
            <a:r>
              <a:rPr kumimoji="1" lang="en-US" altLang="ja-JP" dirty="0"/>
              <a:t>NICER </a:t>
            </a:r>
            <a:r>
              <a:rPr kumimoji="1" lang="ja-JP" altLang="en-US" dirty="0"/>
              <a:t>運用</a:t>
            </a:r>
          </a:p>
        </p:txBody>
      </p:sp>
      <p:cxnSp>
        <p:nvCxnSpPr>
          <p:cNvPr id="12" name="直線矢印コネクタ 11"/>
          <p:cNvCxnSpPr>
            <a:stCxn id="9" idx="3"/>
            <a:endCxn id="10" idx="1"/>
          </p:cNvCxnSpPr>
          <p:nvPr/>
        </p:nvCxnSpPr>
        <p:spPr>
          <a:xfrm>
            <a:off x="3563649" y="5046962"/>
            <a:ext cx="1740750" cy="0"/>
          </a:xfrm>
          <a:prstGeom prst="straightConnector1">
            <a:avLst/>
          </a:prstGeom>
          <a:ln w="38100" cmpd="sng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左矢印 12"/>
          <p:cNvSpPr/>
          <p:nvPr/>
        </p:nvSpPr>
        <p:spPr>
          <a:xfrm>
            <a:off x="3563649" y="1151649"/>
            <a:ext cx="933028" cy="484632"/>
          </a:xfrm>
          <a:prstGeom prst="lef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MAXI</a:t>
            </a:r>
            <a:endParaRPr kumimoji="1" lang="ja-JP" altLang="en-US" dirty="0"/>
          </a:p>
        </p:txBody>
      </p:sp>
      <p:sp>
        <p:nvSpPr>
          <p:cNvPr id="14" name="左矢印 13"/>
          <p:cNvSpPr/>
          <p:nvPr/>
        </p:nvSpPr>
        <p:spPr>
          <a:xfrm>
            <a:off x="6427529" y="2460403"/>
            <a:ext cx="933028" cy="484632"/>
          </a:xfrm>
          <a:prstGeom prst="lef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NICER</a:t>
            </a:r>
            <a:endParaRPr kumimoji="1" lang="ja-JP" altLang="en-US" dirty="0"/>
          </a:p>
        </p:txBody>
      </p:sp>
      <p:cxnSp>
        <p:nvCxnSpPr>
          <p:cNvPr id="16" name="曲線コネクタ 15"/>
          <p:cNvCxnSpPr/>
          <p:nvPr/>
        </p:nvCxnSpPr>
        <p:spPr>
          <a:xfrm rot="5400000">
            <a:off x="1314408" y="2236192"/>
            <a:ext cx="2889462" cy="1475156"/>
          </a:xfrm>
          <a:prstGeom prst="curvedConnector3">
            <a:avLst/>
          </a:prstGeom>
          <a:ln w="38100" cmpd="sng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曲線コネクタ 20"/>
          <p:cNvCxnSpPr>
            <a:stCxn id="10" idx="0"/>
          </p:cNvCxnSpPr>
          <p:nvPr/>
        </p:nvCxnSpPr>
        <p:spPr>
          <a:xfrm rot="5400000" flipH="1" flipV="1">
            <a:off x="5398402" y="3506005"/>
            <a:ext cx="1634894" cy="190099"/>
          </a:xfrm>
          <a:prstGeom prst="curvedConnector3">
            <a:avLst/>
          </a:prstGeom>
          <a:ln w="38100" cmpd="sng">
            <a:solidFill>
              <a:srgbClr val="4440D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/>
          <p:cNvSpPr txBox="1"/>
          <p:nvPr/>
        </p:nvSpPr>
        <p:spPr>
          <a:xfrm>
            <a:off x="2629982" y="5677717"/>
            <a:ext cx="4000502" cy="646331"/>
          </a:xfrm>
          <a:prstGeom prst="rect">
            <a:avLst/>
          </a:prstGeom>
          <a:solidFill>
            <a:schemeClr val="accent2">
              <a:alpha val="68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地上経由</a:t>
            </a:r>
            <a:endParaRPr kumimoji="1" lang="en-US" altLang="ja-JP" dirty="0"/>
          </a:p>
          <a:p>
            <a:r>
              <a:rPr kumimoji="1" lang="en-US" altLang="ja-JP" dirty="0"/>
              <a:t>MANGA (MAXI And NICER Ground Alert)</a:t>
            </a:r>
            <a:endParaRPr kumimoji="1" lang="ja-JP" altLang="en-US" dirty="0"/>
          </a:p>
        </p:txBody>
      </p:sp>
      <p:cxnSp>
        <p:nvCxnSpPr>
          <p:cNvPr id="26" name="曲線コネクタ 25"/>
          <p:cNvCxnSpPr/>
          <p:nvPr/>
        </p:nvCxnSpPr>
        <p:spPr>
          <a:xfrm>
            <a:off x="3496718" y="1529039"/>
            <a:ext cx="2814181" cy="1139119"/>
          </a:xfrm>
          <a:prstGeom prst="curvedConnector3">
            <a:avLst>
              <a:gd name="adj1" fmla="val 36780"/>
            </a:avLst>
          </a:prstGeom>
          <a:ln w="3810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/>
          <p:cNvSpPr txBox="1"/>
          <p:nvPr/>
        </p:nvSpPr>
        <p:spPr>
          <a:xfrm>
            <a:off x="4782345" y="1067374"/>
            <a:ext cx="3788217" cy="1200329"/>
          </a:xfrm>
          <a:prstGeom prst="rect">
            <a:avLst/>
          </a:prstGeom>
          <a:solidFill>
            <a:srgbClr val="FF6600">
              <a:alpha val="61000"/>
            </a:srgb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ISS</a:t>
            </a:r>
            <a:r>
              <a:rPr kumimoji="1" lang="ja-JP" altLang="en-US" dirty="0"/>
              <a:t>上で直接</a:t>
            </a:r>
            <a:endParaRPr kumimoji="1" lang="en-US" altLang="ja-JP" dirty="0"/>
          </a:p>
          <a:p>
            <a:r>
              <a:rPr kumimoji="1" lang="en-US" altLang="ja-JP" dirty="0"/>
              <a:t>OHMAN </a:t>
            </a:r>
          </a:p>
          <a:p>
            <a:r>
              <a:rPr kumimoji="1" lang="en-US" altLang="ja-JP" dirty="0"/>
              <a:t>(On-orbit Hookup of MAXI and NICER)</a:t>
            </a:r>
          </a:p>
          <a:p>
            <a:r>
              <a:rPr kumimoji="1" lang="ja-JP" altLang="ja-JP" dirty="0"/>
              <a:t>2</a:t>
            </a:r>
            <a:r>
              <a:rPr kumimoji="1" lang="ja-JP" altLang="en-US" dirty="0"/>
              <a:t>分以内の観測開始を目指す</a:t>
            </a: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7132629" y="4570122"/>
            <a:ext cx="1993567" cy="1754327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2017</a:t>
            </a:r>
            <a:r>
              <a:rPr kumimoji="1" lang="ja-JP" altLang="en-US" dirty="0"/>
              <a:t>年から今まで</a:t>
            </a:r>
            <a:endParaRPr kumimoji="1" lang="en-US" altLang="ja-JP" dirty="0"/>
          </a:p>
          <a:p>
            <a:r>
              <a:rPr kumimoji="1" lang="en-US" altLang="ja-JP" dirty="0"/>
              <a:t>MANGA</a:t>
            </a:r>
            <a:r>
              <a:rPr kumimoji="1" lang="ja-JP" altLang="en-US" dirty="0"/>
              <a:t>で</a:t>
            </a:r>
            <a:endParaRPr kumimoji="1" lang="en-US" altLang="ja-JP" dirty="0"/>
          </a:p>
          <a:p>
            <a:r>
              <a:rPr kumimoji="1" lang="en-US" altLang="ja-JP" dirty="0"/>
              <a:t>25</a:t>
            </a:r>
            <a:r>
              <a:rPr kumimoji="1" lang="ja-JP" altLang="en-US" dirty="0"/>
              <a:t>例の観測</a:t>
            </a:r>
            <a:endParaRPr kumimoji="1" lang="en-US" altLang="ja-JP" dirty="0"/>
          </a:p>
          <a:p>
            <a:pPr marL="285750" indent="-285750">
              <a:buFont typeface="Arial"/>
              <a:buChar char="•"/>
            </a:pPr>
            <a:r>
              <a:rPr kumimoji="1" lang="ja-JP" altLang="en-US" dirty="0"/>
              <a:t>フレア</a:t>
            </a:r>
            <a:r>
              <a:rPr kumimoji="1" lang="en-US" altLang="ja-JP" dirty="0"/>
              <a:t> 10</a:t>
            </a:r>
            <a:r>
              <a:rPr kumimoji="1" lang="ja-JP" altLang="en-US" dirty="0"/>
              <a:t>件</a:t>
            </a:r>
            <a:endParaRPr kumimoji="1" lang="en-US" altLang="ja-JP" dirty="0"/>
          </a:p>
          <a:p>
            <a:pPr marL="285750" indent="-285750">
              <a:buFont typeface="Arial"/>
              <a:buChar char="•"/>
            </a:pPr>
            <a:r>
              <a:rPr kumimoji="1" lang="ja-JP" altLang="en-US" dirty="0"/>
              <a:t>新天体</a:t>
            </a:r>
            <a:r>
              <a:rPr kumimoji="1" lang="en-US" altLang="ja-JP" dirty="0"/>
              <a:t> 8</a:t>
            </a:r>
            <a:r>
              <a:rPr kumimoji="1" lang="ja-JP" altLang="en-US" dirty="0"/>
              <a:t>件</a:t>
            </a:r>
            <a:endParaRPr kumimoji="1" lang="en-US" altLang="ja-JP" dirty="0"/>
          </a:p>
          <a:p>
            <a:pPr marL="285750" indent="-285750">
              <a:buFont typeface="Arial"/>
              <a:buChar char="•"/>
            </a:pPr>
            <a:r>
              <a:rPr kumimoji="1" lang="ja-JP" altLang="en-US" dirty="0"/>
              <a:t>既知天体</a:t>
            </a:r>
            <a:r>
              <a:rPr kumimoji="1" lang="en-US" altLang="ja-JP" dirty="0"/>
              <a:t> 7</a:t>
            </a:r>
            <a:r>
              <a:rPr kumimoji="1" lang="ja-JP" altLang="en-US" dirty="0"/>
              <a:t>件</a:t>
            </a: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6937200" y="2945035"/>
            <a:ext cx="2204450" cy="1200329"/>
          </a:xfrm>
          <a:prstGeom prst="rect">
            <a:avLst/>
          </a:prstGeom>
          <a:solidFill>
            <a:srgbClr val="404040">
              <a:alpha val="50000"/>
            </a:srgbClr>
          </a:solidFill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視野は狭いが</a:t>
            </a:r>
            <a:endParaRPr kumimoji="1" lang="en-US" altLang="ja-JP" dirty="0"/>
          </a:p>
          <a:p>
            <a:r>
              <a:rPr kumimoji="1" lang="ja-JP" altLang="en-US" dirty="0"/>
              <a:t>高感度・</a:t>
            </a:r>
            <a:endParaRPr kumimoji="1" lang="en-US" altLang="ja-JP" dirty="0"/>
          </a:p>
          <a:p>
            <a:r>
              <a:rPr kumimoji="1" lang="ja-JP" altLang="en-US" dirty="0"/>
              <a:t>高エネルギー分解能</a:t>
            </a:r>
            <a:endParaRPr kumimoji="1" lang="en-US" altLang="ja-JP" dirty="0"/>
          </a:p>
          <a:p>
            <a:r>
              <a:rPr kumimoji="1" lang="en-US" altLang="ja-JP" dirty="0"/>
              <a:t>0.2-12keV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467480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マルチメッセンジャー天文学への貢献について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MAXI</a:t>
            </a:r>
            <a:r>
              <a:rPr kumimoji="1" lang="ja-JP" altLang="en-US" dirty="0"/>
              <a:t>の速報</a:t>
            </a:r>
            <a:r>
              <a:rPr kumimoji="1" lang="en-US" altLang="ja-JP" dirty="0"/>
              <a:t>→</a:t>
            </a:r>
            <a:r>
              <a:rPr kumimoji="1" lang="ja-JP" altLang="en-US" dirty="0"/>
              <a:t>多波長観測</a:t>
            </a:r>
            <a:r>
              <a:rPr kumimoji="1" lang="en-US" altLang="ja-JP" dirty="0"/>
              <a:t> </a:t>
            </a:r>
            <a:r>
              <a:rPr kumimoji="1" lang="ja-JP" altLang="en-US" dirty="0"/>
              <a:t>の方向は既に話したので</a:t>
            </a:r>
            <a:endParaRPr kumimoji="1" lang="en-US" altLang="ja-JP" dirty="0"/>
          </a:p>
          <a:p>
            <a:r>
              <a:rPr kumimoji="1" lang="ja-JP" altLang="en-US" dirty="0"/>
              <a:t>他の装置のアラート</a:t>
            </a:r>
            <a:r>
              <a:rPr kumimoji="1" lang="en-US" altLang="ja-JP" dirty="0"/>
              <a:t>→MAXI</a:t>
            </a:r>
            <a:r>
              <a:rPr kumimoji="1" lang="ja-JP" altLang="en-US" dirty="0"/>
              <a:t>での対応天体探査</a:t>
            </a:r>
            <a:r>
              <a:rPr kumimoji="1" lang="en-US" altLang="ja-JP" dirty="0"/>
              <a:t> </a:t>
            </a:r>
            <a:r>
              <a:rPr kumimoji="1" lang="ja-JP" altLang="en-US" dirty="0"/>
              <a:t>の話</a:t>
            </a:r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19/11/20</a:t>
            </a:r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「高エネルギー突発現象の多波長・多粒子観測と理論」</a:t>
            </a:r>
            <a:r>
              <a:rPr lang="en-US" altLang="ja-JP"/>
              <a:t>@</a:t>
            </a:r>
            <a:r>
              <a:rPr lang="ja-JP" altLang="en-US"/>
              <a:t>宇宙線研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0215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13795" y="194945"/>
            <a:ext cx="7997123" cy="1257300"/>
          </a:xfrm>
        </p:spPr>
        <p:txBody>
          <a:bodyPr/>
          <a:lstStyle/>
          <a:p>
            <a:r>
              <a:rPr kumimoji="1" lang="ja-JP" altLang="en-US" dirty="0"/>
              <a:t>位置と時刻がわかる場合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50951" y="2076450"/>
            <a:ext cx="7997123" cy="3714749"/>
          </a:xfrm>
        </p:spPr>
        <p:txBody>
          <a:bodyPr/>
          <a:lstStyle/>
          <a:p>
            <a:r>
              <a:rPr kumimoji="1" lang="ja-JP" altLang="en-US" dirty="0"/>
              <a:t>素人でもできます</a:t>
            </a:r>
            <a:endParaRPr kumimoji="1" lang="en-US" altLang="ja-JP" dirty="0"/>
          </a:p>
          <a:p>
            <a:r>
              <a:rPr kumimoji="1" lang="en-US" altLang="ja-JP" dirty="0"/>
              <a:t>http://</a:t>
            </a:r>
            <a:r>
              <a:rPr kumimoji="1" lang="en-US" altLang="ja-JP" dirty="0" err="1"/>
              <a:t>maxi.riken.jp</a:t>
            </a:r>
            <a:r>
              <a:rPr kumimoji="1" lang="en-US" altLang="ja-JP" dirty="0"/>
              <a:t>/</a:t>
            </a:r>
            <a:r>
              <a:rPr kumimoji="1" lang="en-US" altLang="ja-JP" dirty="0" err="1"/>
              <a:t>mxondem</a:t>
            </a:r>
            <a:r>
              <a:rPr kumimoji="1" lang="en-US" altLang="ja-JP" dirty="0"/>
              <a:t>/</a:t>
            </a:r>
            <a:br>
              <a:rPr kumimoji="1" lang="en-US" altLang="ja-JP" dirty="0"/>
            </a:br>
            <a:r>
              <a:rPr kumimoji="1" lang="ja-JP" altLang="en-US" dirty="0"/>
              <a:t>にアクセス</a:t>
            </a:r>
            <a:endParaRPr kumimoji="1" lang="en-US" altLang="ja-JP" dirty="0"/>
          </a:p>
          <a:p>
            <a:r>
              <a:rPr kumimoji="1" lang="ja-JP" altLang="en-US"/>
              <a:t>位置、時間帯、</a:t>
            </a:r>
            <a:r>
              <a:rPr kumimoji="1" lang="ja-JP" altLang="en-US" dirty="0"/>
              <a:t>使用したいエネルギー</a:t>
            </a:r>
            <a:br>
              <a:rPr kumimoji="1" lang="en-US" altLang="ja-JP" dirty="0"/>
            </a:br>
            <a:r>
              <a:rPr kumimoji="1" lang="ja-JP" altLang="en-US" dirty="0"/>
              <a:t>などの情報を入れると</a:t>
            </a:r>
            <a:br>
              <a:rPr kumimoji="1" lang="en-US" altLang="ja-JP" dirty="0"/>
            </a:br>
            <a:r>
              <a:rPr kumimoji="1" lang="ja-JP" altLang="en-US" dirty="0"/>
              <a:t>イメージ、光度曲線、スペクトルが</a:t>
            </a:r>
            <a:br>
              <a:rPr kumimoji="1" lang="en-US" altLang="ja-JP" dirty="0"/>
            </a:br>
            <a:r>
              <a:rPr kumimoji="1" lang="ja-JP" altLang="en-US" dirty="0"/>
              <a:t>できる</a:t>
            </a:r>
            <a:endParaRPr kumimoji="1" lang="en-US" altLang="ja-JP" dirty="0"/>
          </a:p>
          <a:p>
            <a:r>
              <a:rPr kumimoji="1" lang="ja-JP" altLang="en-US" dirty="0"/>
              <a:t>最近みつかった</a:t>
            </a:r>
            <a:r>
              <a:rPr kumimoji="1" lang="en-US" altLang="ja-JP" dirty="0"/>
              <a:t> </a:t>
            </a:r>
            <a:r>
              <a:rPr lang="en-US" altLang="ja-JP" dirty="0"/>
              <a:t>MAXI J0637-430 </a:t>
            </a:r>
            <a:r>
              <a:rPr lang="ja-JP" altLang="en-US" dirty="0"/>
              <a:t>の例</a:t>
            </a:r>
            <a:r>
              <a:rPr lang="en-US" altLang="ja-JP" dirty="0"/>
              <a:t> →</a:t>
            </a:r>
            <a:br>
              <a:rPr lang="en-US" altLang="ja-JP" dirty="0"/>
            </a:br>
            <a:r>
              <a:rPr lang="en-US" altLang="ja-JP" dirty="0"/>
              <a:t>12</a:t>
            </a:r>
            <a:r>
              <a:rPr lang="ja-JP" altLang="en-US" dirty="0"/>
              <a:t>日分のデータを要求</a:t>
            </a:r>
            <a:br>
              <a:rPr lang="en-US" altLang="ja-JP" dirty="0"/>
            </a:br>
            <a:r>
              <a:rPr lang="en-US" altLang="ja-JP" dirty="0"/>
              <a:t>1</a:t>
            </a:r>
            <a:r>
              <a:rPr lang="ja-JP" altLang="en-US" dirty="0"/>
              <a:t>分以内に処理が完了</a:t>
            </a:r>
            <a:endParaRPr kumimoji="1" lang="ja-JP" altLang="en-US" dirty="0"/>
          </a:p>
        </p:txBody>
      </p:sp>
      <p:pic>
        <p:nvPicPr>
          <p:cNvPr id="4" name="図 3" descr="スクリーンショット 2019-11-16 20.58.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508" y="1451290"/>
            <a:ext cx="3342410" cy="5092479"/>
          </a:xfrm>
          <a:prstGeom prst="rect">
            <a:avLst/>
          </a:prstGeom>
        </p:spPr>
      </p:pic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19/11/20</a:t>
            </a:r>
            <a:endParaRPr 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「高エネルギー突発現象の多波長・多粒子観測と理論」</a:t>
            </a:r>
            <a:r>
              <a:rPr lang="en-US" altLang="ja-JP"/>
              <a:t>@</a:t>
            </a:r>
            <a:r>
              <a:rPr lang="ja-JP" altLang="en-US"/>
              <a:t>宇宙線研</a:t>
            </a:r>
            <a:endParaRPr 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1761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69960A3-4EE1-43D2-ABFC-C7A03ED214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614DA84E-612C-8145-B7A1-A3C28414B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1" cy="1164772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到来方向の天域が広い場合</a:t>
            </a:r>
            <a:br>
              <a:rPr kumimoji="1" lang="en-US" altLang="ja-JP" dirty="0"/>
            </a:br>
            <a:r>
              <a:rPr kumimoji="1" lang="en-US" altLang="ja-JP" dirty="0"/>
              <a:t>(</a:t>
            </a:r>
            <a:r>
              <a:rPr kumimoji="1" lang="ja-JP" altLang="en-US" dirty="0"/>
              <a:t>つまり重力波</a:t>
            </a:r>
            <a:r>
              <a:rPr kumimoji="1" lang="en-US" altLang="ja-JP" dirty="0"/>
              <a:t>)</a:t>
            </a:r>
            <a:endParaRPr kumimoji="1" lang="ja-JP" alt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ABCF9F-46A6-4370-8EC8-B1EDB4510B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" t="2669" r="616"/>
          <a:stretch/>
        </p:blipFill>
        <p:spPr>
          <a:xfrm>
            <a:off x="0" y="2046514"/>
            <a:ext cx="9144000" cy="4811485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1ECBFB1-6393-A64C-B125-0CFB45B44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6646" y="2287573"/>
            <a:ext cx="7282722" cy="3309258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明るい天体が出現した場合</a:t>
            </a:r>
            <a:endParaRPr kumimoji="1" lang="en-US" altLang="ja-JP" dirty="0"/>
          </a:p>
          <a:p>
            <a:pPr lvl="1"/>
            <a:r>
              <a:rPr kumimoji="1" lang="ja-JP" altLang="en-US" dirty="0"/>
              <a:t>突発天体発見システムにひっかかり、自動的に解析される</a:t>
            </a:r>
            <a:endParaRPr kumimoji="1" lang="en-US" altLang="ja-JP" dirty="0"/>
          </a:p>
          <a:p>
            <a:r>
              <a:rPr kumimoji="1" lang="ja-JP" altLang="en-US" dirty="0"/>
              <a:t>有意な検出がない場合</a:t>
            </a:r>
            <a:endParaRPr kumimoji="1" lang="en-US" altLang="ja-JP" dirty="0"/>
          </a:p>
          <a:p>
            <a:pPr lvl="1"/>
            <a:r>
              <a:rPr kumimoji="1" lang="ja-JP" altLang="en-US" u="sng" dirty="0"/>
              <a:t>カバー率</a:t>
            </a:r>
            <a:r>
              <a:rPr kumimoji="1" lang="ja-JP" altLang="en-US" dirty="0"/>
              <a:t>と</a:t>
            </a:r>
            <a:r>
              <a:rPr kumimoji="1" lang="en-US" altLang="ja-JP" dirty="0"/>
              <a:t>flux</a:t>
            </a:r>
            <a:r>
              <a:rPr kumimoji="1" lang="ja-JP" altLang="en-US" dirty="0"/>
              <a:t>の上限を報告</a:t>
            </a:r>
            <a:endParaRPr kumimoji="1" lang="en-US" altLang="ja-JP" dirty="0"/>
          </a:p>
          <a:p>
            <a:pPr lvl="1"/>
            <a:r>
              <a:rPr kumimoji="1" lang="ja-JP" altLang="en-US" dirty="0"/>
              <a:t>特別な対応が必要になる</a:t>
            </a:r>
            <a:endParaRPr kumimoji="1" lang="en-US" altLang="ja-JP" dirty="0"/>
          </a:p>
          <a:p>
            <a:pPr lvl="1"/>
            <a:r>
              <a:rPr kumimoji="1" lang="en-US" altLang="ja-JP" dirty="0"/>
              <a:t>02</a:t>
            </a:r>
            <a:r>
              <a:rPr kumimoji="1" lang="ja-JP" altLang="en-US" dirty="0"/>
              <a:t>まではイベント毎に手動で解析</a:t>
            </a:r>
            <a:endParaRPr kumimoji="1" lang="en-US" altLang="ja-JP" dirty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19/11/20</a:t>
            </a:r>
            <a:endParaRPr 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「高エネルギー突発現象の多波長・多粒子観測と理論」</a:t>
            </a:r>
            <a:r>
              <a:rPr lang="en-US" altLang="ja-JP"/>
              <a:t>@</a:t>
            </a:r>
            <a:r>
              <a:rPr lang="ja-JP" altLang="en-US"/>
              <a:t>宇宙線研</a:t>
            </a:r>
            <a:endParaRPr 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45</a:t>
            </a:fld>
            <a:endParaRPr lang="en-US" dirty="0"/>
          </a:p>
        </p:txBody>
      </p:sp>
      <p:pic>
        <p:nvPicPr>
          <p:cNvPr id="11" name="図 10" descr="スクリーンショット が含まれている画像&#10;&#10;自動的に生成された説明">
            <a:extLst>
              <a:ext uri="{FF2B5EF4-FFF2-40B4-BE49-F238E27FC236}">
                <a16:creationId xmlns:a16="http://schemas.microsoft.com/office/drawing/2014/main" id="{2DB49E56-8F23-A74A-9900-05CC3DA1C7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5265" y="3266660"/>
            <a:ext cx="3975653" cy="2981740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2CCD0A5-D658-8A4F-A859-5351DDE41C0D}"/>
              </a:ext>
            </a:extLst>
          </p:cNvPr>
          <p:cNvSpPr txBox="1"/>
          <p:nvPr/>
        </p:nvSpPr>
        <p:spPr>
          <a:xfrm>
            <a:off x="5590675" y="4049419"/>
            <a:ext cx="1332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>
                <a:solidFill>
                  <a:schemeClr val="bg1"/>
                </a:solidFill>
              </a:rPr>
              <a:t>平均</a:t>
            </a:r>
            <a:r>
              <a:rPr kumimoji="1" lang="en-US" altLang="ja-JP" dirty="0">
                <a:solidFill>
                  <a:schemeClr val="bg1"/>
                </a:solidFill>
              </a:rPr>
              <a:t> 82.3%</a:t>
            </a:r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2B92044-350A-9A40-A323-D4144A3D52A5}"/>
              </a:ext>
            </a:extLst>
          </p:cNvPr>
          <p:cNvSpPr txBox="1"/>
          <p:nvPr/>
        </p:nvSpPr>
        <p:spPr>
          <a:xfrm>
            <a:off x="5542549" y="3254680"/>
            <a:ext cx="2786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1</a:t>
            </a:r>
            <a:r>
              <a:rPr kumimoji="1" lang="ja-JP" altLang="en-US">
                <a:solidFill>
                  <a:schemeClr val="bg1"/>
                </a:solidFill>
              </a:rPr>
              <a:t>周回</a:t>
            </a:r>
            <a:r>
              <a:rPr kumimoji="1" lang="en-US" altLang="ja-JP" dirty="0">
                <a:solidFill>
                  <a:schemeClr val="bg1"/>
                </a:solidFill>
              </a:rPr>
              <a:t> (92</a:t>
            </a:r>
            <a:r>
              <a:rPr kumimoji="1" lang="ja-JP" altLang="en-US">
                <a:solidFill>
                  <a:schemeClr val="bg1"/>
                </a:solidFill>
              </a:rPr>
              <a:t>分</a:t>
            </a:r>
            <a:r>
              <a:rPr kumimoji="1" lang="en-US" altLang="ja-JP" dirty="0">
                <a:solidFill>
                  <a:schemeClr val="bg1"/>
                </a:solidFill>
              </a:rPr>
              <a:t>)</a:t>
            </a:r>
            <a:r>
              <a:rPr kumimoji="1" lang="ja-JP" altLang="en-US">
                <a:solidFill>
                  <a:schemeClr val="bg1"/>
                </a:solidFill>
              </a:rPr>
              <a:t>でのカバー率</a:t>
            </a:r>
          </a:p>
        </p:txBody>
      </p:sp>
    </p:spTree>
    <p:extLst>
      <p:ext uri="{BB962C8B-B14F-4D97-AF65-F5344CB8AC3E}">
        <p14:creationId xmlns:p14="http://schemas.microsoft.com/office/powerpoint/2010/main" val="4737046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O2</a:t>
            </a:r>
            <a:r>
              <a:rPr kumimoji="1" lang="ja-JP" altLang="en-US" dirty="0"/>
              <a:t> </a:t>
            </a:r>
            <a:r>
              <a:rPr kumimoji="1" lang="en-US" altLang="ja-JP" dirty="0"/>
              <a:t>(GW</a:t>
            </a:r>
            <a:r>
              <a:rPr kumimoji="1" lang="ja-JP" altLang="en-US" dirty="0"/>
              <a:t> </a:t>
            </a:r>
            <a:r>
              <a:rPr kumimoji="1" lang="en-US" altLang="ja-JP" dirty="0"/>
              <a:t>170817)</a:t>
            </a:r>
            <a:r>
              <a:rPr kumimoji="1" lang="ja-JP" altLang="en-US" dirty="0"/>
              <a:t> の反省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能動的な運用ができない</a:t>
            </a:r>
            <a:r>
              <a:rPr kumimoji="1" lang="en-US" altLang="ja-JP" dirty="0"/>
              <a:t>MAXI</a:t>
            </a:r>
          </a:p>
          <a:p>
            <a:pPr lvl="1"/>
            <a:r>
              <a:rPr kumimoji="1" lang="ja-JP" altLang="en-US" dirty="0"/>
              <a:t>視野に入るかは運に頼るしかないと思っていた</a:t>
            </a:r>
            <a:br>
              <a:rPr kumimoji="1" lang="en-US" altLang="ja-JP" dirty="0"/>
            </a:br>
            <a:r>
              <a:rPr kumimoji="1" lang="en-US" altLang="ja-JP" dirty="0"/>
              <a:t>(</a:t>
            </a:r>
            <a:r>
              <a:rPr kumimoji="1" lang="ja-JP" altLang="en-US" dirty="0"/>
              <a:t>天文月報</a:t>
            </a:r>
            <a:r>
              <a:rPr kumimoji="1" lang="en-US" altLang="ja-JP" dirty="0"/>
              <a:t>2017</a:t>
            </a:r>
            <a:r>
              <a:rPr kumimoji="1" lang="ja-JP" altLang="en-US" dirty="0"/>
              <a:t>年</a:t>
            </a:r>
            <a:r>
              <a:rPr kumimoji="1" lang="en-US" altLang="ja-JP" dirty="0"/>
              <a:t>1</a:t>
            </a:r>
            <a:r>
              <a:rPr kumimoji="1" lang="ja-JP" altLang="en-US" dirty="0"/>
              <a:t>月号芹野の記事</a:t>
            </a:r>
            <a:r>
              <a:rPr kumimoji="1" lang="en-US" altLang="ja-JP" dirty="0"/>
              <a:t>)</a:t>
            </a:r>
          </a:p>
          <a:p>
            <a:r>
              <a:rPr kumimoji="1" lang="en-US" altLang="en-US" dirty="0"/>
              <a:t>GW 170817 </a:t>
            </a:r>
            <a:r>
              <a:rPr kumimoji="1" lang="ja-JP" altLang="en-US" dirty="0"/>
              <a:t>はあと</a:t>
            </a:r>
            <a:r>
              <a:rPr kumimoji="1" lang="en-US" altLang="ja-JP" dirty="0"/>
              <a:t>2</a:t>
            </a:r>
            <a:r>
              <a:rPr kumimoji="1" lang="ja-JP" altLang="en-US" dirty="0"/>
              <a:t>分だけ早く観測が始まっていれば</a:t>
            </a:r>
            <a:br>
              <a:rPr kumimoji="1" lang="en-US" altLang="ja-JP" dirty="0"/>
            </a:br>
            <a:r>
              <a:rPr kumimoji="1" lang="ja-JP" altLang="en-US" dirty="0"/>
              <a:t>重力波発生から</a:t>
            </a:r>
            <a:r>
              <a:rPr kumimoji="1" lang="en-US" altLang="ja-JP" dirty="0"/>
              <a:t>1</a:t>
            </a:r>
            <a:r>
              <a:rPr kumimoji="1" lang="ja-JP" altLang="en-US" dirty="0"/>
              <a:t>分以内の</a:t>
            </a:r>
            <a:r>
              <a:rPr kumimoji="1" lang="en-US" altLang="ja-JP" dirty="0"/>
              <a:t>X</a:t>
            </a:r>
            <a:r>
              <a:rPr kumimoji="1" lang="ja-JP" altLang="en-US" dirty="0"/>
              <a:t>線の情報が得られた</a:t>
            </a:r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少しでも観測時間をのばすためにできることがあるのでは</a:t>
            </a:r>
            <a:r>
              <a:rPr kumimoji="1" lang="en-US" altLang="ja-JP" dirty="0"/>
              <a:t>?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19/11/20</a:t>
            </a:r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「高エネルギー突発現象の多波長・多粒子観測と理論」</a:t>
            </a:r>
            <a:r>
              <a:rPr lang="en-US" altLang="ja-JP"/>
              <a:t>@</a:t>
            </a:r>
            <a:r>
              <a:rPr lang="ja-JP" altLang="en-US"/>
              <a:t>宇宙線研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1129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73439" y="0"/>
            <a:ext cx="7997123" cy="1257300"/>
          </a:xfrm>
        </p:spPr>
        <p:txBody>
          <a:bodyPr/>
          <a:lstStyle/>
          <a:p>
            <a:r>
              <a:rPr kumimoji="1" lang="ja-JP" altLang="en-US" dirty="0"/>
              <a:t>観測時間の延長</a:t>
            </a:r>
          </a:p>
        </p:txBody>
      </p:sp>
      <p:pic>
        <p:nvPicPr>
          <p:cNvPr id="6" name="図 5" descr="world_id79828000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71" y="1752600"/>
            <a:ext cx="8618829" cy="4713422"/>
          </a:xfrm>
          <a:prstGeom prst="rect">
            <a:avLst/>
          </a:prstGeom>
        </p:spPr>
      </p:pic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19/11/20</a:t>
            </a:r>
            <a:endParaRPr 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dirty="0"/>
              <a:t>「高エネルギー突発現象の多波長・多粒子観測と理論」</a:t>
            </a:r>
            <a:r>
              <a:rPr lang="en-US" altLang="ja-JP" dirty="0"/>
              <a:t>@</a:t>
            </a:r>
            <a:r>
              <a:rPr lang="ja-JP" altLang="en-US" dirty="0"/>
              <a:t>宇宙線研</a:t>
            </a:r>
            <a:endParaRPr 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47</a:t>
            </a:fld>
            <a:endParaRPr 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874659" y="1283216"/>
            <a:ext cx="3108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観測効率</a:t>
            </a:r>
            <a:r>
              <a:rPr kumimoji="1" lang="en-US" altLang="ja-JP" dirty="0"/>
              <a:t> 40% → 50% </a:t>
            </a:r>
            <a:r>
              <a:rPr kumimoji="1" lang="ja-JP" altLang="en-US" dirty="0"/>
              <a:t>を達成</a:t>
            </a:r>
          </a:p>
        </p:txBody>
      </p:sp>
    </p:spTree>
    <p:extLst>
      <p:ext uri="{BB962C8B-B14F-4D97-AF65-F5344CB8AC3E}">
        <p14:creationId xmlns:p14="http://schemas.microsoft.com/office/powerpoint/2010/main" val="33237072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summary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89827" y="2118500"/>
            <a:ext cx="7997123" cy="3714749"/>
          </a:xfrm>
        </p:spPr>
        <p:txBody>
          <a:bodyPr/>
          <a:lstStyle/>
          <a:p>
            <a:r>
              <a:rPr kumimoji="1" lang="ja-JP" altLang="en-US" dirty="0"/>
              <a:t>本日発行の天文月報</a:t>
            </a:r>
            <a:r>
              <a:rPr kumimoji="1" lang="en-US" altLang="ja-JP" dirty="0"/>
              <a:t>11</a:t>
            </a:r>
            <a:r>
              <a:rPr kumimoji="1" lang="ja-JP" altLang="en-US" dirty="0"/>
              <a:t>月号に</a:t>
            </a:r>
            <a:r>
              <a:rPr kumimoji="1" lang="en-US" altLang="ja-JP" dirty="0"/>
              <a:t>MAXI10</a:t>
            </a:r>
            <a:r>
              <a:rPr kumimoji="1" lang="ja-JP" altLang="en-US" dirty="0"/>
              <a:t>周年特集</a:t>
            </a:r>
            <a:r>
              <a:rPr kumimoji="1" lang="en-US" altLang="ja-JP" dirty="0"/>
              <a:t>(</a:t>
            </a:r>
            <a:r>
              <a:rPr kumimoji="1" lang="en-US" altLang="en-US" dirty="0"/>
              <a:t>4/4</a:t>
            </a:r>
            <a:r>
              <a:rPr kumimoji="1" lang="ja-JP" altLang="en-US" dirty="0"/>
              <a:t>回</a:t>
            </a:r>
            <a:r>
              <a:rPr kumimoji="1" lang="en-US" altLang="ja-JP" dirty="0"/>
              <a:t>)</a:t>
            </a:r>
            <a:r>
              <a:rPr kumimoji="1" lang="ja-JP" altLang="en-US" dirty="0"/>
              <a:t>を掲載</a:t>
            </a:r>
            <a:endParaRPr kumimoji="1" lang="en-US" altLang="ja-JP" dirty="0"/>
          </a:p>
          <a:p>
            <a:pPr lvl="1"/>
            <a:r>
              <a:rPr kumimoji="1" lang="en-US" altLang="ja-JP" dirty="0"/>
              <a:t>1-3</a:t>
            </a:r>
            <a:r>
              <a:rPr kumimoji="1" lang="ja-JP" altLang="en-US" dirty="0"/>
              <a:t>回の記事も併せてお楽しみいただければと思います</a:t>
            </a:r>
            <a:endParaRPr kumimoji="1" lang="en-US" altLang="ja-JP" dirty="0"/>
          </a:p>
          <a:p>
            <a:pPr lvl="1"/>
            <a:r>
              <a:rPr kumimoji="1" lang="en-US" altLang="ja-JP" dirty="0"/>
              <a:t>GRB</a:t>
            </a:r>
            <a:r>
              <a:rPr kumimoji="1" lang="ja-JP" altLang="en-US" dirty="0"/>
              <a:t>以外の内容に関してはそちらの方が詳しくまとまっています</a:t>
            </a:r>
            <a:endParaRPr kumimoji="1" lang="en-US" altLang="ja-JP" dirty="0"/>
          </a:p>
          <a:p>
            <a:r>
              <a:rPr kumimoji="1" lang="en-US" altLang="ja-JP" dirty="0"/>
              <a:t>GRB</a:t>
            </a:r>
            <a:r>
              <a:rPr kumimoji="1" lang="ja-JP" altLang="en-US" dirty="0"/>
              <a:t>に関して</a:t>
            </a:r>
            <a:endParaRPr kumimoji="1" lang="en-US" altLang="ja-JP" dirty="0"/>
          </a:p>
          <a:p>
            <a:pPr lvl="1"/>
            <a:r>
              <a:rPr kumimoji="1" lang="en-US" altLang="ja-JP" dirty="0"/>
              <a:t>MAXI</a:t>
            </a:r>
            <a:r>
              <a:rPr kumimoji="1" lang="ja-JP" altLang="en-US" dirty="0"/>
              <a:t>でしか観測されない</a:t>
            </a:r>
            <a:r>
              <a:rPr kumimoji="1" lang="en-US" altLang="ja-JP" dirty="0"/>
              <a:t>soft</a:t>
            </a:r>
            <a:r>
              <a:rPr kumimoji="1" lang="ja-JP" altLang="en-US" dirty="0"/>
              <a:t>で弱いものがあり、おそらく近傍で発生</a:t>
            </a:r>
            <a:endParaRPr kumimoji="1" lang="en-US" altLang="ja-JP" dirty="0"/>
          </a:p>
          <a:p>
            <a:pPr lvl="2"/>
            <a:r>
              <a:rPr kumimoji="1" lang="ja-JP" altLang="en-US" dirty="0"/>
              <a:t>追観測による検証は必要</a:t>
            </a:r>
            <a:endParaRPr kumimoji="1" lang="en-US" altLang="ja-JP" dirty="0"/>
          </a:p>
          <a:p>
            <a:pPr lvl="1"/>
            <a:r>
              <a:rPr kumimoji="1" lang="ja-JP" altLang="en-US" dirty="0"/>
              <a:t>追観測で対応天体がみつからないものは、別起源の可能性も</a:t>
            </a:r>
            <a:r>
              <a:rPr kumimoji="1" lang="en-US" altLang="ja-JP" dirty="0"/>
              <a:t>?</a:t>
            </a:r>
          </a:p>
          <a:p>
            <a:pPr lvl="1"/>
            <a:r>
              <a:rPr kumimoji="1" lang="en-US" altLang="ja-JP" dirty="0"/>
              <a:t>hard</a:t>
            </a:r>
            <a:r>
              <a:rPr kumimoji="1" lang="ja-JP" altLang="en-US" dirty="0"/>
              <a:t>で明るいものは視野外でも検出できる場合あり</a:t>
            </a:r>
            <a:endParaRPr kumimoji="1" lang="en-US" altLang="ja-JP" dirty="0"/>
          </a:p>
          <a:p>
            <a:pPr lvl="1"/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19/11/20</a:t>
            </a:r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「高エネルギー突発現象の多波長・多粒子観測と理論」</a:t>
            </a:r>
            <a:r>
              <a:rPr lang="en-US" altLang="ja-JP"/>
              <a:t>@</a:t>
            </a:r>
            <a:r>
              <a:rPr lang="ja-JP" altLang="en-US"/>
              <a:t>宇宙線研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1739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0">
            <a:extLst>
              <a:ext uri="{FF2B5EF4-FFF2-40B4-BE49-F238E27FC236}">
                <a16:creationId xmlns:a16="http://schemas.microsoft.com/office/drawing/2014/main" id="{769960A3-4EE1-43D2-ABFC-C7A03ED214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タイトル 4">
            <a:extLst>
              <a:ext uri="{FF2B5EF4-FFF2-40B4-BE49-F238E27FC236}">
                <a16:creationId xmlns:a16="http://schemas.microsoft.com/office/drawing/2014/main" id="{0155C14C-3D02-9C49-99B6-8ABA87F81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1" cy="1164772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1orbit</a:t>
            </a:r>
            <a:r>
              <a:rPr kumimoji="1" lang="ja-JP" altLang="en-US"/>
              <a:t>でカバーできる空</a:t>
            </a:r>
          </a:p>
        </p:txBody>
      </p:sp>
      <p:pic>
        <p:nvPicPr>
          <p:cNvPr id="16" name="Picture 12">
            <a:extLst>
              <a:ext uri="{FF2B5EF4-FFF2-40B4-BE49-F238E27FC236}">
                <a16:creationId xmlns:a16="http://schemas.microsoft.com/office/drawing/2014/main" id="{16ABCF9F-46A6-4370-8EC8-B1EDB4510B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" t="2669" r="616"/>
          <a:stretch/>
        </p:blipFill>
        <p:spPr>
          <a:xfrm>
            <a:off x="0" y="2046514"/>
            <a:ext cx="9144000" cy="4811485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10" name="コンテンツ プレースホルダー 9">
            <a:extLst>
              <a:ext uri="{FF2B5EF4-FFF2-40B4-BE49-F238E27FC236}">
                <a16:creationId xmlns:a16="http://schemas.microsoft.com/office/drawing/2014/main" id="{4F1AEDD3-A0AA-F948-9206-858122C5DE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b="679"/>
          <a:stretch/>
        </p:blipFill>
        <p:spPr>
          <a:xfrm>
            <a:off x="135326" y="2046513"/>
            <a:ext cx="8873348" cy="4392000"/>
          </a:xfrm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19/11/20</a:t>
            </a:r>
            <a:endParaRPr 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「高エネルギー突発現象の多波長・多粒子観測と理論」</a:t>
            </a:r>
            <a:r>
              <a:rPr lang="en-US" altLang="ja-JP"/>
              <a:t>@</a:t>
            </a:r>
            <a:r>
              <a:rPr lang="ja-JP" altLang="en-US"/>
              <a:t>宇宙線研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1703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769960A3-4EE1-43D2-ABFC-C7A03ED214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0EE4D94C-AF77-8A4F-A8EB-E370F38E8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1" cy="1164772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1</a:t>
            </a:r>
            <a:r>
              <a:rPr kumimoji="1" lang="ja-JP" altLang="en-US"/>
              <a:t>日でカバーできる空</a:t>
            </a:r>
          </a:p>
        </p:txBody>
      </p:sp>
      <p:pic>
        <p:nvPicPr>
          <p:cNvPr id="14" name="Picture 10">
            <a:extLst>
              <a:ext uri="{FF2B5EF4-FFF2-40B4-BE49-F238E27FC236}">
                <a16:creationId xmlns:a16="http://schemas.microsoft.com/office/drawing/2014/main" id="{16ABCF9F-46A6-4370-8EC8-B1EDB4510B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" t="2669" r="616"/>
          <a:stretch/>
        </p:blipFill>
        <p:spPr>
          <a:xfrm>
            <a:off x="0" y="2046514"/>
            <a:ext cx="9144000" cy="4811485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B7791154-F999-CD41-8850-D60E4E1050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1" b="660"/>
          <a:stretch/>
        </p:blipFill>
        <p:spPr>
          <a:xfrm>
            <a:off x="152651" y="2046513"/>
            <a:ext cx="8830710" cy="4392000"/>
          </a:xfrm>
        </p:spPr>
      </p:pic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19/11/20</a:t>
            </a:r>
            <a:endParaRPr 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「高エネルギー突発現象の多波長・多粒子観測と理論」</a:t>
            </a:r>
            <a:r>
              <a:rPr lang="en-US" altLang="ja-JP"/>
              <a:t>@</a:t>
            </a:r>
            <a:r>
              <a:rPr lang="ja-JP" altLang="en-US"/>
              <a:t>宇宙線研</a:t>
            </a:r>
            <a:endParaRPr 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108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769960A3-4EE1-43D2-ABFC-C7A03ED214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0EE4D94C-AF77-8A4F-A8EB-E370F38E8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1" cy="1164772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10</a:t>
            </a:r>
            <a:r>
              <a:rPr kumimoji="1" lang="ja-JP" altLang="en-US"/>
              <a:t>年で見えた空</a:t>
            </a:r>
          </a:p>
        </p:txBody>
      </p:sp>
      <p:pic>
        <p:nvPicPr>
          <p:cNvPr id="14" name="Picture 10">
            <a:extLst>
              <a:ext uri="{FF2B5EF4-FFF2-40B4-BE49-F238E27FC236}">
                <a16:creationId xmlns:a16="http://schemas.microsoft.com/office/drawing/2014/main" id="{16ABCF9F-46A6-4370-8EC8-B1EDB4510B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" t="2669" r="616"/>
          <a:stretch/>
        </p:blipFill>
        <p:spPr>
          <a:xfrm>
            <a:off x="0" y="2046514"/>
            <a:ext cx="9144000" cy="4811485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B7791154-F999-CD41-8850-D60E4E1050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52651" y="2046513"/>
            <a:ext cx="8830710" cy="4421195"/>
          </a:xfrm>
        </p:spPr>
      </p:pic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19/11/20</a:t>
            </a:r>
            <a:endParaRPr 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「高エネルギー突発現象の多波長・多粒子観測と理論」</a:t>
            </a:r>
            <a:r>
              <a:rPr lang="en-US" altLang="ja-JP"/>
              <a:t>@</a:t>
            </a:r>
            <a:r>
              <a:rPr lang="ja-JP" altLang="en-US"/>
              <a:t>宇宙線研</a:t>
            </a:r>
            <a:endParaRPr 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9009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69960A3-4EE1-43D2-ABFC-C7A03ED214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614DA84E-612C-8145-B7A1-A3C28414B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1" cy="1164772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MAXI</a:t>
            </a:r>
            <a:r>
              <a:rPr kumimoji="1" lang="ja-JP" altLang="en-US"/>
              <a:t>の利点</a:t>
            </a:r>
            <a:r>
              <a:rPr kumimoji="1" lang="en-US" altLang="ja-JP" dirty="0"/>
              <a:t>(1) – </a:t>
            </a:r>
            <a:r>
              <a:rPr kumimoji="1" lang="ja-JP" altLang="en-US"/>
              <a:t>データの質と遅延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ABCF9F-46A6-4370-8EC8-B1EDB4510B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" t="2669" r="616"/>
          <a:stretch/>
        </p:blipFill>
        <p:spPr>
          <a:xfrm>
            <a:off x="0" y="2046514"/>
            <a:ext cx="9144000" cy="4811485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1ECBFB1-6393-A64C-B125-0CFB45B44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6646" y="2481943"/>
            <a:ext cx="7282722" cy="3309258"/>
          </a:xfrm>
        </p:spPr>
        <p:txBody>
          <a:bodyPr>
            <a:normAutofit/>
          </a:bodyPr>
          <a:lstStyle/>
          <a:p>
            <a:r>
              <a:rPr kumimoji="1" lang="ja-JP" altLang="en-US"/>
              <a:t>全データが</a:t>
            </a:r>
            <a:r>
              <a:rPr kumimoji="1" lang="en-US" altLang="ja-JP" dirty="0"/>
              <a:t>photon event</a:t>
            </a:r>
          </a:p>
          <a:p>
            <a:pPr lvl="1"/>
            <a:r>
              <a:rPr kumimoji="1" lang="ja-JP" altLang="en-US"/>
              <a:t>検出時刻</a:t>
            </a:r>
            <a:r>
              <a:rPr kumimoji="1" lang="en-US" altLang="ja-JP" dirty="0"/>
              <a:t> (50μs), </a:t>
            </a:r>
            <a:r>
              <a:rPr kumimoji="1" lang="ja-JP" altLang="en-US"/>
              <a:t>エネルギー</a:t>
            </a:r>
            <a:r>
              <a:rPr kumimoji="1" lang="en-US" altLang="ja-JP" dirty="0"/>
              <a:t>, </a:t>
            </a:r>
            <a:r>
              <a:rPr kumimoji="1" lang="ja-JP" altLang="en-US"/>
              <a:t>位置が</a:t>
            </a:r>
            <a:br>
              <a:rPr kumimoji="1" lang="en-US" altLang="ja-JP" dirty="0"/>
            </a:br>
            <a:r>
              <a:rPr kumimoji="1" lang="ja-JP" altLang="en-US"/>
              <a:t>光子ひとつひとつについてわかる</a:t>
            </a:r>
            <a:endParaRPr kumimoji="1" lang="en-US" altLang="ja-JP" dirty="0"/>
          </a:p>
          <a:p>
            <a:r>
              <a:rPr kumimoji="1" lang="ja-JP" altLang="en-US"/>
              <a:t>リアルタイムでダウンリンク</a:t>
            </a:r>
            <a:endParaRPr kumimoji="1" lang="en-US" altLang="ja-JP" dirty="0"/>
          </a:p>
          <a:p>
            <a:pPr lvl="1"/>
            <a:r>
              <a:rPr kumimoji="1" lang="en-US" altLang="ja-JP" dirty="0"/>
              <a:t>1</a:t>
            </a:r>
            <a:r>
              <a:rPr kumimoji="1" lang="ja-JP" altLang="en-US"/>
              <a:t>秒分のデータを毎秒送信</a:t>
            </a:r>
            <a:endParaRPr kumimoji="1" lang="en-US" altLang="ja-JP" dirty="0"/>
          </a:p>
          <a:p>
            <a:pPr lvl="1"/>
            <a:r>
              <a:rPr kumimoji="1" lang="en-US" altLang="ja-JP" dirty="0"/>
              <a:t>MAXI</a:t>
            </a:r>
            <a:r>
              <a:rPr kumimoji="1" lang="ja-JP" altLang="en-US"/>
              <a:t>から</a:t>
            </a:r>
            <a:r>
              <a:rPr kumimoji="1" lang="en-US" altLang="ja-JP" dirty="0"/>
              <a:t>JAXA(</a:t>
            </a:r>
            <a:r>
              <a:rPr kumimoji="1" lang="ja-JP" altLang="en-US"/>
              <a:t>つくば宇宙センター</a:t>
            </a:r>
            <a:r>
              <a:rPr kumimoji="1" lang="en-US" altLang="ja-JP" dirty="0"/>
              <a:t>)</a:t>
            </a:r>
            <a:r>
              <a:rPr kumimoji="1" lang="ja-JP" altLang="en-US"/>
              <a:t>のデータベースに入るまでの</a:t>
            </a:r>
            <a:br>
              <a:rPr kumimoji="1" lang="en-US" altLang="ja-JP" dirty="0"/>
            </a:br>
            <a:r>
              <a:rPr kumimoji="1" lang="ja-JP" altLang="en-US"/>
              <a:t>遅延は数秒</a:t>
            </a:r>
            <a:endParaRPr kumimoji="1" lang="en-US" altLang="ja-JP" dirty="0"/>
          </a:p>
          <a:p>
            <a:pPr lvl="1"/>
            <a:r>
              <a:rPr kumimoji="1" lang="ja-JP" altLang="en-US"/>
              <a:t>全時間の</a:t>
            </a:r>
            <a:r>
              <a:rPr kumimoji="1" lang="en-US" altLang="ja-JP" dirty="0"/>
              <a:t>7</a:t>
            </a:r>
            <a:r>
              <a:rPr kumimoji="1" lang="ja-JP" altLang="en-US"/>
              <a:t>割程度以上でリアルタイム通信可能</a:t>
            </a:r>
            <a:endParaRPr kumimoji="1" lang="en-US" altLang="ja-JP" dirty="0"/>
          </a:p>
          <a:p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19/11/20</a:t>
            </a:r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「高エネルギー突発現象の多波長・多粒子観測と理論」</a:t>
            </a:r>
            <a:r>
              <a:rPr lang="en-US" altLang="ja-JP"/>
              <a:t>@</a:t>
            </a:r>
            <a:r>
              <a:rPr lang="ja-JP" altLang="en-US"/>
              <a:t>宇宙線研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443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69960A3-4EE1-43D2-ABFC-C7A03ED214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614DA84E-612C-8145-B7A1-A3C28414B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1" cy="1164772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MAXI</a:t>
            </a:r>
            <a:r>
              <a:rPr kumimoji="1" lang="ja-JP" altLang="en-US"/>
              <a:t>の利点</a:t>
            </a:r>
            <a:r>
              <a:rPr kumimoji="1" lang="en-US" altLang="ja-JP" dirty="0"/>
              <a:t>(2) – </a:t>
            </a:r>
            <a:r>
              <a:rPr kumimoji="1" lang="ja-JP" altLang="en-US"/>
              <a:t>利用のしやすさ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ABCF9F-46A6-4370-8EC8-B1EDB4510B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" t="2669" r="616"/>
          <a:stretch/>
        </p:blipFill>
        <p:spPr>
          <a:xfrm>
            <a:off x="0" y="2046514"/>
            <a:ext cx="9144000" cy="4811485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1ECBFB1-6393-A64C-B125-0CFB45B44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6646" y="2481943"/>
            <a:ext cx="7282722" cy="3309258"/>
          </a:xfrm>
        </p:spPr>
        <p:txBody>
          <a:bodyPr>
            <a:normAutofit/>
          </a:bodyPr>
          <a:lstStyle/>
          <a:p>
            <a:r>
              <a:rPr kumimoji="1" lang="ja-JP" altLang="en-US"/>
              <a:t>全データが公開</a:t>
            </a:r>
            <a:endParaRPr kumimoji="1" lang="en-US" altLang="ja-JP" dirty="0"/>
          </a:p>
          <a:p>
            <a:pPr lvl="1"/>
            <a:r>
              <a:rPr kumimoji="1" lang="ja-JP" altLang="en-US"/>
              <a:t>明るい天体や注目される天体については光度曲線を公開</a:t>
            </a:r>
            <a:r>
              <a:rPr kumimoji="1" lang="en-US" altLang="ja-JP" dirty="0"/>
              <a:t> (</a:t>
            </a:r>
            <a:r>
              <a:rPr kumimoji="1" lang="ja-JP" altLang="en-US"/>
              <a:t>毎日更新</a:t>
            </a:r>
            <a:r>
              <a:rPr kumimoji="1" lang="en-US" altLang="ja-JP" dirty="0"/>
              <a:t>)</a:t>
            </a:r>
          </a:p>
          <a:p>
            <a:pPr lvl="1"/>
            <a:r>
              <a:rPr kumimoji="1" lang="ja-JP" altLang="en-US"/>
              <a:t>任意の場所、任意の時間帯でデータ作成可</a:t>
            </a:r>
            <a:endParaRPr kumimoji="1" lang="en-US" altLang="ja-JP" dirty="0"/>
          </a:p>
          <a:p>
            <a:pPr lvl="2"/>
            <a:r>
              <a:rPr kumimoji="1" lang="ja-JP" altLang="en-US"/>
              <a:t>光度曲線とスペクトルが生成される</a:t>
            </a:r>
            <a:endParaRPr kumimoji="1" lang="en-US" altLang="ja-JP" dirty="0"/>
          </a:p>
          <a:p>
            <a:pPr lvl="1"/>
            <a:r>
              <a:rPr kumimoji="1" lang="en-US" altLang="ja-JP" dirty="0"/>
              <a:t>Photon event</a:t>
            </a:r>
            <a:r>
              <a:rPr kumimoji="1" lang="ja-JP" altLang="en-US"/>
              <a:t>データも公開</a:t>
            </a:r>
            <a:r>
              <a:rPr kumimoji="1" lang="en-US" altLang="ja-JP" dirty="0"/>
              <a:t> (</a:t>
            </a:r>
            <a:r>
              <a:rPr kumimoji="1" lang="ja-JP" altLang="en-US"/>
              <a:t>自分でデータの選別が可能</a:t>
            </a:r>
            <a:r>
              <a:rPr kumimoji="1" lang="en-US" altLang="ja-JP" dirty="0"/>
              <a:t>)</a:t>
            </a:r>
          </a:p>
          <a:p>
            <a:pPr lvl="2"/>
            <a:r>
              <a:rPr kumimoji="1" lang="ja-JP" altLang="en-US"/>
              <a:t>ソフトウエアなどは汎用のものを利用できるようになっている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19/11/20</a:t>
            </a:r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「高エネルギー突発現象の多波長・多粒子観測と理論」</a:t>
            </a:r>
            <a:r>
              <a:rPr lang="en-US" altLang="ja-JP"/>
              <a:t>@</a:t>
            </a:r>
            <a:r>
              <a:rPr lang="ja-JP" altLang="en-US"/>
              <a:t>宇宙線研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00628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VTI">
  <a:themeElements>
    <a:clrScheme name="">
      <a:dk1>
        <a:srgbClr val="000000"/>
      </a:dk1>
      <a:lt1>
        <a:srgbClr val="FFFFFF"/>
      </a:lt1>
      <a:dk2>
        <a:srgbClr val="242A41"/>
      </a:dk2>
      <a:lt2>
        <a:srgbClr val="E5E8E2"/>
      </a:lt2>
      <a:accent1>
        <a:srgbClr val="7D29E7"/>
      </a:accent1>
      <a:accent2>
        <a:srgbClr val="4440DC"/>
      </a:accent2>
      <a:accent3>
        <a:srgbClr val="2973E7"/>
      </a:accent3>
      <a:accent4>
        <a:srgbClr val="17B0D5"/>
      </a:accent4>
      <a:accent5>
        <a:srgbClr val="21B997"/>
      </a:accent5>
      <a:accent6>
        <a:srgbClr val="14BC51"/>
      </a:accent6>
      <a:hlink>
        <a:srgbClr val="30928C"/>
      </a:hlink>
      <a:folHlink>
        <a:srgbClr val="7F7F7F"/>
      </a:folHlink>
    </a:clrScheme>
    <a:fontScheme name="Slate">
      <a:majorFont>
        <a:latin typeface="Bookman Old Style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VTI" id="{35C4A07C-0176-4A32-9BCB-B016516853F0}" vid="{9B70D35C-BCA8-4715-BB49-8BE54A7FC07C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1028</TotalTime>
  <Words>3225</Words>
  <Application>Microsoft Macintosh PowerPoint</Application>
  <PresentationFormat>画面に合わせる (4:3)</PresentationFormat>
  <Paragraphs>458</Paragraphs>
  <Slides>48</Slides>
  <Notes>5</Notes>
  <HiddenSlides>2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48</vt:i4>
      </vt:variant>
    </vt:vector>
  </HeadingPairs>
  <TitlesOfParts>
    <vt:vector size="55" baseType="lpstr">
      <vt:lpstr>ＭＳ Ｐゴシック</vt:lpstr>
      <vt:lpstr>游ゴシック</vt:lpstr>
      <vt:lpstr>Arial</vt:lpstr>
      <vt:lpstr>Bookman Old Style</vt:lpstr>
      <vt:lpstr>Franklin Gothic Book</vt:lpstr>
      <vt:lpstr>Wingdings 2</vt:lpstr>
      <vt:lpstr>SlateVTI</vt:lpstr>
      <vt:lpstr>MAXIによる X線突発天体の観測</vt:lpstr>
      <vt:lpstr>構成</vt:lpstr>
      <vt:lpstr>PowerPoint プレゼンテーション</vt:lpstr>
      <vt:lpstr>観測エネルギー帯 2-20 keV</vt:lpstr>
      <vt:lpstr>1orbitでカバーできる空</vt:lpstr>
      <vt:lpstr>1日でカバーできる空</vt:lpstr>
      <vt:lpstr>10年で見えた空</vt:lpstr>
      <vt:lpstr>MAXIの利点(1) – データの質と遅延</vt:lpstr>
      <vt:lpstr>MAXIの利点(2) – 利用のしやすさ</vt:lpstr>
      <vt:lpstr>MAXIの利点(3) – 速報と連携</vt:lpstr>
      <vt:lpstr>MAXIとX線新星</vt:lpstr>
      <vt:lpstr>MAXI名のついた天体</vt:lpstr>
      <vt:lpstr>モニタ観測と速報</vt:lpstr>
      <vt:lpstr>速報-多波長連携</vt:lpstr>
      <vt:lpstr>X線新星の活動とMAXI</vt:lpstr>
      <vt:lpstr>MAXIの観測とX線新星の理解</vt:lpstr>
      <vt:lpstr>MAXIとGRB (XRF)</vt:lpstr>
      <vt:lpstr>GRB観測装置としてのMAXI</vt:lpstr>
      <vt:lpstr>MAXIの特殊な光学系</vt:lpstr>
      <vt:lpstr>そもそも短時間transient向きではない</vt:lpstr>
      <vt:lpstr>なぜ短時間transientの 位置不定性が大きいのか</vt:lpstr>
      <vt:lpstr>MAXIのGRB (10年で104イベント)</vt:lpstr>
      <vt:lpstr>結論を言います</vt:lpstr>
      <vt:lpstr>flux-hardness</vt:lpstr>
      <vt:lpstr>fluxの分布(積分)</vt:lpstr>
      <vt:lpstr>MAXI向きのGRB?</vt:lpstr>
      <vt:lpstr>GRB 160107A</vt:lpstr>
      <vt:lpstr>視野外GRB(1) – 視野</vt:lpstr>
      <vt:lpstr>MAXIの非常識な使い方 視野外GRB(2)</vt:lpstr>
      <vt:lpstr>視野外GRB(3)</vt:lpstr>
      <vt:lpstr>視野外GRB(4)</vt:lpstr>
      <vt:lpstr>視野外GRB(5)</vt:lpstr>
      <vt:lpstr>MAXI Unidentified Short Soft Transient</vt:lpstr>
      <vt:lpstr>MUSST(1) – 動機</vt:lpstr>
      <vt:lpstr>MUSST(2) – 定義</vt:lpstr>
      <vt:lpstr>MUSST(3) – 天球上の分布</vt:lpstr>
      <vt:lpstr>MUSST(4)</vt:lpstr>
      <vt:lpstr>MUSST(5) – follow-upの難しさ</vt:lpstr>
      <vt:lpstr>MUSST(6) – Hardness</vt:lpstr>
      <vt:lpstr>MUSST(7) – 正体</vt:lpstr>
      <vt:lpstr>MUSST(8) – GW天体との関連</vt:lpstr>
      <vt:lpstr>MUSST(9) – より早期の追観測のために</vt:lpstr>
      <vt:lpstr>マルチメッセンジャー天文学への貢献について</vt:lpstr>
      <vt:lpstr>位置と時刻がわかる場合</vt:lpstr>
      <vt:lpstr>到来方向の天域が広い場合 (つまり重力波)</vt:lpstr>
      <vt:lpstr>O2 (GW 170817) の反省</vt:lpstr>
      <vt:lpstr>観測時間の延長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MAXIによる X線突発天体の観測</dc:title>
  <dc:creator>芹野　素子</dc:creator>
  <cp:lastModifiedBy>芹野　素子</cp:lastModifiedBy>
  <cp:revision>47</cp:revision>
  <dcterms:created xsi:type="dcterms:W3CDTF">2019-11-15T07:09:11Z</dcterms:created>
  <dcterms:modified xsi:type="dcterms:W3CDTF">2019-11-20T06:17:35Z</dcterms:modified>
</cp:coreProperties>
</file>