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528" r:id="rId3"/>
    <p:sldId id="303" r:id="rId4"/>
    <p:sldId id="529" r:id="rId5"/>
    <p:sldId id="530" r:id="rId6"/>
    <p:sldId id="533" r:id="rId7"/>
    <p:sldId id="536" r:id="rId8"/>
    <p:sldId id="538" r:id="rId9"/>
    <p:sldId id="539" r:id="rId10"/>
    <p:sldId id="534" r:id="rId11"/>
    <p:sldId id="544" r:id="rId12"/>
    <p:sldId id="545" r:id="rId13"/>
    <p:sldId id="546" r:id="rId14"/>
    <p:sldId id="436" r:id="rId15"/>
    <p:sldId id="422" r:id="rId16"/>
    <p:sldId id="423" r:id="rId17"/>
    <p:sldId id="532" r:id="rId18"/>
    <p:sldId id="531" r:id="rId19"/>
    <p:sldId id="549" r:id="rId20"/>
    <p:sldId id="550" r:id="rId21"/>
    <p:sldId id="551" r:id="rId22"/>
    <p:sldId id="547" r:id="rId23"/>
    <p:sldId id="548" r:id="rId24"/>
    <p:sldId id="553" r:id="rId25"/>
    <p:sldId id="552" r:id="rId26"/>
    <p:sldId id="554" r:id="rId27"/>
    <p:sldId id="442" r:id="rId28"/>
    <p:sldId id="477" r:id="rId29"/>
    <p:sldId id="507" r:id="rId30"/>
    <p:sldId id="478" r:id="rId31"/>
    <p:sldId id="512" r:id="rId32"/>
    <p:sldId id="479" r:id="rId33"/>
    <p:sldId id="495" r:id="rId34"/>
    <p:sldId id="496" r:id="rId35"/>
    <p:sldId id="498" r:id="rId36"/>
    <p:sldId id="497" r:id="rId37"/>
    <p:sldId id="435" r:id="rId38"/>
    <p:sldId id="399" r:id="rId39"/>
    <p:sldId id="319" r:id="rId40"/>
    <p:sldId id="461" r:id="rId41"/>
    <p:sldId id="398" r:id="rId42"/>
    <p:sldId id="555" r:id="rId43"/>
    <p:sldId id="299" r:id="rId44"/>
    <p:sldId id="426" r:id="rId45"/>
    <p:sldId id="402" r:id="rId46"/>
    <p:sldId id="557" r:id="rId47"/>
    <p:sldId id="556" r:id="rId48"/>
    <p:sldId id="558" r:id="rId49"/>
    <p:sldId id="559" r:id="rId50"/>
    <p:sldId id="410" r:id="rId51"/>
    <p:sldId id="405" r:id="rId52"/>
    <p:sldId id="511" r:id="rId53"/>
    <p:sldId id="513" r:id="rId54"/>
    <p:sldId id="514" r:id="rId55"/>
    <p:sldId id="560" r:id="rId56"/>
    <p:sldId id="515" r:id="rId57"/>
    <p:sldId id="516" r:id="rId58"/>
    <p:sldId id="517" r:id="rId59"/>
    <p:sldId id="518" r:id="rId60"/>
    <p:sldId id="519" r:id="rId61"/>
    <p:sldId id="520" r:id="rId62"/>
    <p:sldId id="561" r:id="rId63"/>
    <p:sldId id="562" r:id="rId64"/>
    <p:sldId id="563" r:id="rId65"/>
    <p:sldId id="521" r:id="rId66"/>
    <p:sldId id="522" r:id="rId67"/>
    <p:sldId id="523" r:id="rId68"/>
    <p:sldId id="524" r:id="rId69"/>
    <p:sldId id="525" r:id="rId70"/>
    <p:sldId id="526" r:id="rId71"/>
    <p:sldId id="409" r:id="rId72"/>
    <p:sldId id="502" r:id="rId73"/>
    <p:sldId id="564" r:id="rId74"/>
    <p:sldId id="503" r:id="rId75"/>
    <p:sldId id="504" r:id="rId76"/>
    <p:sldId id="565" r:id="rId77"/>
    <p:sldId id="437" r:id="rId78"/>
    <p:sldId id="290" r:id="rId79"/>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65" d="100"/>
          <a:sy n="65" d="100"/>
        </p:scale>
        <p:origin x="1323" y="51"/>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98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C33150-876F-4EB3-878F-644F8D7C9381}" type="datetimeFigureOut">
              <a:rPr kumimoji="1" lang="ja-JP" altLang="en-US" smtClean="0"/>
              <a:t>2016/10/12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5A04C9-B47A-4FCD-BAE5-8BE01815D8F4}" type="slidenum">
              <a:rPr kumimoji="1" lang="ja-JP" altLang="en-US" smtClean="0"/>
              <a:t>‹#›</a:t>
            </a:fld>
            <a:endParaRPr kumimoji="1" lang="ja-JP" altLang="en-US"/>
          </a:p>
        </p:txBody>
      </p:sp>
    </p:spTree>
    <p:extLst>
      <p:ext uri="{BB962C8B-B14F-4D97-AF65-F5344CB8AC3E}">
        <p14:creationId xmlns:p14="http://schemas.microsoft.com/office/powerpoint/2010/main" val="36430285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C5A04C9-B47A-4FCD-BAE5-8BE01815D8F4}" type="slidenum">
              <a:rPr kumimoji="1" lang="ja-JP" altLang="en-US" smtClean="0"/>
              <a:t>1</a:t>
            </a:fld>
            <a:endParaRPr kumimoji="1" lang="ja-JP" altLang="en-US"/>
          </a:p>
        </p:txBody>
      </p:sp>
    </p:spTree>
    <p:extLst>
      <p:ext uri="{BB962C8B-B14F-4D97-AF65-F5344CB8AC3E}">
        <p14:creationId xmlns:p14="http://schemas.microsoft.com/office/powerpoint/2010/main" val="946211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C5A04C9-B47A-4FCD-BAE5-8BE01815D8F4}" type="slidenum">
              <a:rPr kumimoji="1" lang="ja-JP" altLang="en-US" smtClean="0"/>
              <a:t>2</a:t>
            </a:fld>
            <a:endParaRPr kumimoji="1" lang="ja-JP" altLang="en-US"/>
          </a:p>
        </p:txBody>
      </p:sp>
    </p:spTree>
    <p:extLst>
      <p:ext uri="{BB962C8B-B14F-4D97-AF65-F5344CB8AC3E}">
        <p14:creationId xmlns:p14="http://schemas.microsoft.com/office/powerpoint/2010/main" val="4147484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r>
              <a:rPr kumimoji="1" lang="en-US" altLang="ja-JP"/>
              <a:t>2016/10/11</a:t>
            </a:r>
            <a:endParaRPr kumimoji="1" lang="ja-JP" altLang="en-US"/>
          </a:p>
        </p:txBody>
      </p:sp>
      <p:sp>
        <p:nvSpPr>
          <p:cNvPr id="6" name="フッター プレースホルダ 5"/>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r>
              <a:rPr kumimoji="1" lang="en-US" altLang="ja-JP"/>
              <a:t>2016/10/11</a:t>
            </a:r>
            <a:endParaRPr kumimoji="1" lang="ja-JP" altLang="en-US"/>
          </a:p>
        </p:txBody>
      </p:sp>
      <p:sp>
        <p:nvSpPr>
          <p:cNvPr id="8" name="フッター プレースホルダ 7"/>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r>
              <a:rPr kumimoji="1" lang="en-US" altLang="ja-JP"/>
              <a:t>2016/10/11</a:t>
            </a:r>
            <a:endParaRPr kumimoji="1" lang="ja-JP" altLang="en-US"/>
          </a:p>
        </p:txBody>
      </p:sp>
      <p:sp>
        <p:nvSpPr>
          <p:cNvPr id="4" name="フッター プレースホルダ 3"/>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kumimoji="1" lang="en-US" altLang="ja-JP"/>
              <a:t>2016/10/11</a:t>
            </a:r>
            <a:endParaRPr kumimoji="1" lang="ja-JP" altLang="en-US"/>
          </a:p>
        </p:txBody>
      </p:sp>
      <p:sp>
        <p:nvSpPr>
          <p:cNvPr id="3" name="フッター プレースホルダ 2"/>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r>
              <a:rPr kumimoji="1" lang="en-US" altLang="ja-JP"/>
              <a:t>2016/10/11</a:t>
            </a:r>
            <a:endParaRPr kumimoji="1" lang="ja-JP" altLang="en-US"/>
          </a:p>
        </p:txBody>
      </p:sp>
      <p:sp>
        <p:nvSpPr>
          <p:cNvPr id="6" name="フッター プレースホルダ 5"/>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r>
              <a:rPr kumimoji="1" lang="en-US" altLang="ja-JP"/>
              <a:t>2016/10/11</a:t>
            </a:r>
            <a:endParaRPr kumimoji="1" lang="ja-JP" altLang="en-US"/>
          </a:p>
        </p:txBody>
      </p:sp>
      <p:sp>
        <p:nvSpPr>
          <p:cNvPr id="6" name="フッター プレースホルダ 5"/>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922114"/>
          </a:xfrm>
          <a:prstGeom prst="rect">
            <a:avLst/>
          </a:prstGeom>
        </p:spPr>
        <p:txBody>
          <a:bodyPr vert="horz" lIns="91440" tIns="45720" rIns="91440" bIns="45720" rtlCol="0" anchor="ctr">
            <a:normAutofit/>
          </a:bodyPr>
          <a:lstStyle/>
          <a:p>
            <a:r>
              <a:rPr kumimoji="1" lang="ja-JP" altLang="en-US" dirty="0"/>
              <a:t>マスタ タイトルの書式設定</a:t>
            </a:r>
          </a:p>
        </p:txBody>
      </p:sp>
      <p:sp>
        <p:nvSpPr>
          <p:cNvPr id="3" name="テキスト プレースホルダ 2"/>
          <p:cNvSpPr>
            <a:spLocks noGrp="1"/>
          </p:cNvSpPr>
          <p:nvPr>
            <p:ph type="body" idx="1"/>
          </p:nvPr>
        </p:nvSpPr>
        <p:spPr>
          <a:xfrm>
            <a:off x="457200" y="1340768"/>
            <a:ext cx="8229600" cy="4896544"/>
          </a:xfrm>
          <a:prstGeom prst="rect">
            <a:avLst/>
          </a:prstGeom>
        </p:spPr>
        <p:txBody>
          <a:bodyPr vert="horz" lIns="91440" tIns="45720" rIns="91440" bIns="45720" rtlCol="0">
            <a:normAutofit/>
          </a:bodyPr>
          <a:lstStyle/>
          <a:p>
            <a:pPr lvl="0"/>
            <a:r>
              <a:rPr kumimoji="1" lang="ja-JP" altLang="en-US" dirty="0"/>
              <a:t>マスタ テキストの書式設定</a:t>
            </a:r>
            <a:endParaRPr kumimoji="1" lang="en-US" altLang="ja-JP" dirty="0"/>
          </a:p>
          <a:p>
            <a:pPr lvl="0"/>
            <a:r>
              <a:rPr kumimoji="1" lang="ja-JP" altLang="en-US" dirty="0"/>
              <a:t>　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2016/10/11</a:t>
            </a:r>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High Energy Phenomena in Compact Objects</a:t>
            </a:r>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kumimoji="1"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kumimoji="1"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kumimoji="1"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kumimoji="1"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2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32.emf"/></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5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emf"/></Relationships>
</file>

<file path=ppt/slides/_rels/slide6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23528" y="2636912"/>
            <a:ext cx="8496944" cy="1470025"/>
          </a:xfrm>
        </p:spPr>
        <p:txBody>
          <a:bodyPr>
            <a:normAutofit fontScale="90000"/>
          </a:bodyPr>
          <a:lstStyle/>
          <a:p>
            <a:pPr algn="l"/>
            <a:r>
              <a:rPr lang="ja-JP" altLang="en-US" sz="8000" dirty="0"/>
              <a:t>ブラックホール・</a:t>
            </a:r>
            <a:br>
              <a:rPr lang="en-US" altLang="ja-JP" sz="8000" dirty="0"/>
            </a:br>
            <a:r>
              <a:rPr lang="ja-JP" altLang="en-US" sz="8000" dirty="0"/>
              <a:t>中性子星連星からの</a:t>
            </a:r>
            <a:br>
              <a:rPr lang="en-US" altLang="ja-JP" sz="8000" dirty="0"/>
            </a:br>
            <a:r>
              <a:rPr lang="ja-JP" altLang="en-US" sz="8000" dirty="0"/>
              <a:t>マルチメッセンジャー</a:t>
            </a:r>
            <a:br>
              <a:rPr lang="en-US" altLang="ja-JP" dirty="0"/>
            </a:br>
            <a:r>
              <a:rPr lang="ja-JP" altLang="en-US" sz="3600" dirty="0"/>
              <a:t>　</a:t>
            </a:r>
            <a:br>
              <a:rPr lang="en-US" altLang="ja-JP" dirty="0"/>
            </a:br>
            <a:r>
              <a:rPr lang="ja-JP" altLang="en-US" dirty="0"/>
              <a:t>理化学研究所</a:t>
            </a:r>
            <a:r>
              <a:rPr lang="en-US" altLang="ja-JP" dirty="0"/>
              <a:t> </a:t>
            </a:r>
            <a:r>
              <a:rPr lang="en-US" altLang="ja-JP" dirty="0" err="1"/>
              <a:t>iTHES</a:t>
            </a:r>
            <a:br>
              <a:rPr lang="en-US" altLang="ja-JP" dirty="0"/>
            </a:br>
            <a:r>
              <a:rPr lang="ja-JP" altLang="en-US" dirty="0"/>
              <a:t>（理論科学連携研究推進グループ）</a:t>
            </a:r>
            <a:br>
              <a:rPr lang="en-US" altLang="ja-JP" dirty="0"/>
            </a:br>
            <a:r>
              <a:rPr lang="ja-JP" altLang="en-US" dirty="0">
                <a:solidFill>
                  <a:srgbClr val="FF0000"/>
                </a:solidFill>
              </a:rPr>
              <a:t>久徳浩太郎</a:t>
            </a:r>
            <a:endParaRPr kumimoji="1" lang="ja-JP" altLang="en-US" dirty="0">
              <a:solidFill>
                <a:srgbClr val="FF0000"/>
              </a:solidFill>
            </a:endParaRPr>
          </a:p>
        </p:txBody>
      </p:sp>
      <p:sp>
        <p:nvSpPr>
          <p:cNvPr id="3" name="日付プレースホルダー 2"/>
          <p:cNvSpPr>
            <a:spLocks noGrp="1"/>
          </p:cNvSpPr>
          <p:nvPr>
            <p:ph type="dt" sz="half" idx="10"/>
          </p:nvPr>
        </p:nvSpPr>
        <p:spPr/>
        <p:txBody>
          <a:bodyPr/>
          <a:lstStyle/>
          <a:p>
            <a:r>
              <a:rPr kumimoji="1" lang="en-US" altLang="ja-JP"/>
              <a:t>2016/10/11</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1</a:t>
            </a:fld>
            <a:endParaRPr kumimoji="1" lang="ja-JP" altLang="en-US"/>
          </a:p>
        </p:txBody>
      </p:sp>
    </p:spTree>
    <p:extLst>
      <p:ext uri="{BB962C8B-B14F-4D97-AF65-F5344CB8AC3E}">
        <p14:creationId xmlns:p14="http://schemas.microsoft.com/office/powerpoint/2010/main" val="3618561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相対論的</a:t>
            </a:r>
            <a:r>
              <a:rPr kumimoji="1" lang="en-US" altLang="ja-JP" dirty="0"/>
              <a:t>Roche</a:t>
            </a:r>
            <a:r>
              <a:rPr kumimoji="1" lang="ja-JP" altLang="en-US" dirty="0"/>
              <a:t>問題</a:t>
            </a:r>
          </a:p>
        </p:txBody>
      </p:sp>
      <p:sp>
        <p:nvSpPr>
          <p:cNvPr id="3" name="コンテンツ プレースホルダー 2"/>
          <p:cNvSpPr>
            <a:spLocks noGrp="1"/>
          </p:cNvSpPr>
          <p:nvPr>
            <p:ph idx="1"/>
          </p:nvPr>
        </p:nvSpPr>
        <p:spPr/>
        <p:txBody>
          <a:bodyPr/>
          <a:lstStyle/>
          <a:p>
            <a:r>
              <a:rPr kumimoji="1" lang="ja-JP" altLang="en-US" dirty="0"/>
              <a:t>半定量的には</a:t>
            </a:r>
            <a:r>
              <a:rPr kumimoji="1" lang="en-US" altLang="ja-JP" dirty="0"/>
              <a:t>1970</a:t>
            </a:r>
            <a:r>
              <a:rPr kumimoji="1" lang="ja-JP" altLang="en-US" dirty="0"/>
              <a:t>年代から調べられている</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10</a:t>
            </a:fld>
            <a:endParaRPr kumimoji="1" lang="ja-JP" altLang="en-US"/>
          </a:p>
        </p:txBody>
      </p:sp>
      <p:pic>
        <p:nvPicPr>
          <p:cNvPr id="7" name="図 6"/>
          <p:cNvPicPr>
            <a:picLocks noChangeAspect="1"/>
          </p:cNvPicPr>
          <p:nvPr/>
        </p:nvPicPr>
        <p:blipFill>
          <a:blip r:embed="rId2"/>
          <a:stretch>
            <a:fillRect/>
          </a:stretch>
        </p:blipFill>
        <p:spPr>
          <a:xfrm>
            <a:off x="683568" y="1916832"/>
            <a:ext cx="7812360" cy="4402337"/>
          </a:xfrm>
          <a:prstGeom prst="rect">
            <a:avLst/>
          </a:prstGeom>
        </p:spPr>
      </p:pic>
      <p:cxnSp>
        <p:nvCxnSpPr>
          <p:cNvPr id="8" name="直線矢印コネクタ 7"/>
          <p:cNvCxnSpPr/>
          <p:nvPr/>
        </p:nvCxnSpPr>
        <p:spPr>
          <a:xfrm flipV="1">
            <a:off x="2987824" y="4293096"/>
            <a:ext cx="0" cy="72008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3707904" y="4869160"/>
            <a:ext cx="0" cy="72008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835696" y="3831431"/>
            <a:ext cx="2503121" cy="461665"/>
          </a:xfrm>
          <a:prstGeom prst="rect">
            <a:avLst/>
          </a:prstGeom>
          <a:noFill/>
        </p:spPr>
        <p:txBody>
          <a:bodyPr wrap="none" rtlCol="0">
            <a:spAutoFit/>
          </a:bodyPr>
          <a:lstStyle/>
          <a:p>
            <a:r>
              <a:rPr kumimoji="1" lang="en-US" altLang="ja-JP" sz="2400" dirty="0">
                <a:solidFill>
                  <a:srgbClr val="0070C0"/>
                </a:solidFill>
              </a:rPr>
              <a:t>ISCO</a:t>
            </a:r>
            <a:r>
              <a:rPr kumimoji="1" lang="ja-JP" altLang="en-US" sz="2400" dirty="0" err="1">
                <a:solidFill>
                  <a:srgbClr val="0070C0"/>
                </a:solidFill>
              </a:rPr>
              <a:t>まで</a:t>
            </a:r>
            <a:r>
              <a:rPr kumimoji="1" lang="ja-JP" altLang="en-US" sz="2400" dirty="0">
                <a:solidFill>
                  <a:srgbClr val="0070C0"/>
                </a:solidFill>
              </a:rPr>
              <a:t>壊れない</a:t>
            </a:r>
          </a:p>
        </p:txBody>
      </p:sp>
      <p:sp>
        <p:nvSpPr>
          <p:cNvPr id="11" name="テキスト ボックス 10"/>
          <p:cNvSpPr txBox="1"/>
          <p:nvPr/>
        </p:nvSpPr>
        <p:spPr>
          <a:xfrm>
            <a:off x="3779912" y="4911551"/>
            <a:ext cx="3091424" cy="461665"/>
          </a:xfrm>
          <a:prstGeom prst="rect">
            <a:avLst/>
          </a:prstGeom>
          <a:noFill/>
        </p:spPr>
        <p:txBody>
          <a:bodyPr wrap="none" rtlCol="0">
            <a:spAutoFit/>
          </a:bodyPr>
          <a:lstStyle/>
          <a:p>
            <a:r>
              <a:rPr kumimoji="1" lang="en-US" altLang="ja-JP" sz="2400" dirty="0">
                <a:solidFill>
                  <a:srgbClr val="FF0000"/>
                </a:solidFill>
              </a:rPr>
              <a:t>ISCO</a:t>
            </a:r>
            <a:r>
              <a:rPr kumimoji="1" lang="ja-JP" altLang="en-US" sz="2400" dirty="0">
                <a:solidFill>
                  <a:srgbClr val="FF0000"/>
                </a:solidFill>
              </a:rPr>
              <a:t>より前に潮汐破壊</a:t>
            </a:r>
          </a:p>
        </p:txBody>
      </p:sp>
      <p:sp>
        <p:nvSpPr>
          <p:cNvPr id="12" name="テキスト ボックス 11"/>
          <p:cNvSpPr txBox="1"/>
          <p:nvPr/>
        </p:nvSpPr>
        <p:spPr>
          <a:xfrm>
            <a:off x="2222362" y="2420888"/>
            <a:ext cx="1053494" cy="369332"/>
          </a:xfrm>
          <a:prstGeom prst="rect">
            <a:avLst/>
          </a:prstGeom>
          <a:noFill/>
        </p:spPr>
        <p:txBody>
          <a:bodyPr wrap="none" rtlCol="0">
            <a:spAutoFit/>
          </a:bodyPr>
          <a:lstStyle/>
          <a:p>
            <a:r>
              <a:rPr kumimoji="1" lang="ja-JP" altLang="en-US" dirty="0"/>
              <a:t>左と対応</a:t>
            </a:r>
          </a:p>
        </p:txBody>
      </p:sp>
      <p:sp>
        <p:nvSpPr>
          <p:cNvPr id="13" name="テキスト ボックス 12"/>
          <p:cNvSpPr txBox="1"/>
          <p:nvPr/>
        </p:nvSpPr>
        <p:spPr>
          <a:xfrm>
            <a:off x="4454610" y="2204864"/>
            <a:ext cx="1053494" cy="369332"/>
          </a:xfrm>
          <a:prstGeom prst="rect">
            <a:avLst/>
          </a:prstGeom>
          <a:noFill/>
        </p:spPr>
        <p:txBody>
          <a:bodyPr wrap="none" rtlCol="0">
            <a:spAutoFit/>
          </a:bodyPr>
          <a:lstStyle/>
          <a:p>
            <a:r>
              <a:rPr kumimoji="1" lang="ja-JP" altLang="en-US" dirty="0"/>
              <a:t>右と対応</a:t>
            </a:r>
          </a:p>
        </p:txBody>
      </p:sp>
      <p:sp>
        <p:nvSpPr>
          <p:cNvPr id="14" name="テキスト ボックス 13"/>
          <p:cNvSpPr txBox="1"/>
          <p:nvPr/>
        </p:nvSpPr>
        <p:spPr>
          <a:xfrm>
            <a:off x="1907704" y="1979548"/>
            <a:ext cx="1697901" cy="369332"/>
          </a:xfrm>
          <a:prstGeom prst="rect">
            <a:avLst/>
          </a:prstGeom>
          <a:noFill/>
        </p:spPr>
        <p:txBody>
          <a:bodyPr wrap="none" rtlCol="0">
            <a:spAutoFit/>
          </a:bodyPr>
          <a:lstStyle/>
          <a:p>
            <a:r>
              <a:rPr kumimoji="1" lang="en-US" altLang="ja-JP" dirty="0"/>
              <a:t>Fishbone (1973)</a:t>
            </a:r>
            <a:endParaRPr kumimoji="1" lang="ja-JP" altLang="en-US" dirty="0"/>
          </a:p>
        </p:txBody>
      </p:sp>
      <p:sp>
        <p:nvSpPr>
          <p:cNvPr id="15" name="テキスト ボックス 14"/>
          <p:cNvSpPr txBox="1"/>
          <p:nvPr/>
        </p:nvSpPr>
        <p:spPr>
          <a:xfrm>
            <a:off x="7610852" y="4221088"/>
            <a:ext cx="1569660" cy="646331"/>
          </a:xfrm>
          <a:prstGeom prst="rect">
            <a:avLst/>
          </a:prstGeom>
          <a:noFill/>
        </p:spPr>
        <p:txBody>
          <a:bodyPr wrap="none" rtlCol="0">
            <a:spAutoFit/>
          </a:bodyPr>
          <a:lstStyle/>
          <a:p>
            <a:r>
              <a:rPr lang="ja-JP" altLang="en-US" dirty="0"/>
              <a:t>星の</a:t>
            </a:r>
            <a:r>
              <a:rPr kumimoji="1" lang="ja-JP" altLang="en-US" dirty="0"/>
              <a:t>平均密度</a:t>
            </a:r>
            <a:endParaRPr kumimoji="1" lang="en-US" altLang="ja-JP" dirty="0"/>
          </a:p>
          <a:p>
            <a:pPr algn="r"/>
            <a:r>
              <a:rPr lang="ja-JP" altLang="en-US" dirty="0"/>
              <a:t>（重要）</a:t>
            </a:r>
            <a:endParaRPr kumimoji="1" lang="ja-JP" altLang="en-US" dirty="0"/>
          </a:p>
        </p:txBody>
      </p:sp>
      <p:sp>
        <p:nvSpPr>
          <p:cNvPr id="16" name="テキスト ボックス 15"/>
          <p:cNvSpPr txBox="1"/>
          <p:nvPr/>
        </p:nvSpPr>
        <p:spPr>
          <a:xfrm>
            <a:off x="6377878" y="5939988"/>
            <a:ext cx="2298578" cy="369332"/>
          </a:xfrm>
          <a:prstGeom prst="rect">
            <a:avLst/>
          </a:prstGeom>
          <a:noFill/>
        </p:spPr>
        <p:txBody>
          <a:bodyPr wrap="none" rtlCol="0">
            <a:spAutoFit/>
          </a:bodyPr>
          <a:lstStyle/>
          <a:p>
            <a:r>
              <a:rPr kumimoji="1" lang="ja-JP" altLang="en-US" dirty="0"/>
              <a:t>順行スピン </a:t>
            </a:r>
            <a:r>
              <a:rPr kumimoji="1" lang="en-US" altLang="ja-JP" dirty="0"/>
              <a:t>(prograde)</a:t>
            </a:r>
            <a:endParaRPr kumimoji="1" lang="ja-JP" altLang="en-US" dirty="0"/>
          </a:p>
        </p:txBody>
      </p:sp>
      <p:sp>
        <p:nvSpPr>
          <p:cNvPr id="17" name="テキスト ボックス 16"/>
          <p:cNvSpPr txBox="1"/>
          <p:nvPr/>
        </p:nvSpPr>
        <p:spPr>
          <a:xfrm>
            <a:off x="683568" y="5949280"/>
            <a:ext cx="2298578" cy="369332"/>
          </a:xfrm>
          <a:prstGeom prst="rect">
            <a:avLst/>
          </a:prstGeom>
          <a:noFill/>
        </p:spPr>
        <p:txBody>
          <a:bodyPr wrap="none" rtlCol="0">
            <a:spAutoFit/>
          </a:bodyPr>
          <a:lstStyle/>
          <a:p>
            <a:r>
              <a:rPr lang="ja-JP" altLang="en-US" dirty="0"/>
              <a:t>逆行</a:t>
            </a:r>
            <a:r>
              <a:rPr kumimoji="1" lang="ja-JP" altLang="en-US" dirty="0"/>
              <a:t>スピン </a:t>
            </a:r>
            <a:r>
              <a:rPr kumimoji="1" lang="en-US" altLang="ja-JP" dirty="0"/>
              <a:t>(prograde)</a:t>
            </a:r>
            <a:endParaRPr kumimoji="1" lang="ja-JP" altLang="en-US" dirty="0"/>
          </a:p>
        </p:txBody>
      </p:sp>
    </p:spTree>
    <p:extLst>
      <p:ext uri="{BB962C8B-B14F-4D97-AF65-F5344CB8AC3E}">
        <p14:creationId xmlns:p14="http://schemas.microsoft.com/office/powerpoint/2010/main" val="636836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ACADEMIC\myfiles\interval3\B_q3_M135.gif"/>
          <p:cNvPicPr>
            <a:picLocks noChangeAspect="1" noChangeArrowheads="1" noCrop="1"/>
          </p:cNvPicPr>
          <p:nvPr/>
        </p:nvPicPr>
        <p:blipFill>
          <a:blip r:embed="rId2" cstate="print"/>
          <a:srcRect/>
          <a:stretch>
            <a:fillRect/>
          </a:stretch>
        </p:blipFill>
        <p:spPr bwMode="auto">
          <a:xfrm>
            <a:off x="3615323" y="1563993"/>
            <a:ext cx="6861333" cy="4802934"/>
          </a:xfrm>
          <a:prstGeom prst="rect">
            <a:avLst/>
          </a:prstGeom>
          <a:noFill/>
        </p:spPr>
      </p:pic>
      <p:pic>
        <p:nvPicPr>
          <p:cNvPr id="8" name="Picture 5" descr="D:\ACADEMIC\myfiles\interval3\HB_q2_M135.gif"/>
          <p:cNvPicPr>
            <a:picLocks noChangeAspect="1" noChangeArrowheads="1" noCrop="1"/>
          </p:cNvPicPr>
          <p:nvPr/>
        </p:nvPicPr>
        <p:blipFill>
          <a:blip r:embed="rId3" cstate="print"/>
          <a:srcRect/>
          <a:stretch>
            <a:fillRect/>
          </a:stretch>
        </p:blipFill>
        <p:spPr bwMode="auto">
          <a:xfrm>
            <a:off x="-1260648" y="1491985"/>
            <a:ext cx="6984776" cy="4889343"/>
          </a:xfrm>
          <a:prstGeom prst="rect">
            <a:avLst/>
          </a:prstGeom>
          <a:noFill/>
        </p:spPr>
      </p:pic>
      <p:sp>
        <p:nvSpPr>
          <p:cNvPr id="2" name="タイトル 1"/>
          <p:cNvSpPr>
            <a:spLocks noGrp="1"/>
          </p:cNvSpPr>
          <p:nvPr>
            <p:ph type="title"/>
          </p:nvPr>
        </p:nvSpPr>
        <p:spPr/>
        <p:txBody>
          <a:bodyPr/>
          <a:lstStyle/>
          <a:p>
            <a:r>
              <a:rPr lang="ja-JP" altLang="en-US" dirty="0"/>
              <a:t>ブラックホール質量による</a:t>
            </a:r>
            <a:r>
              <a:rPr kumimoji="1" lang="ja-JP" altLang="en-US" dirty="0"/>
              <a:t>違い</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14:m>
                  <m:oMath xmlns:m="http://schemas.openxmlformats.org/officeDocument/2006/math">
                    <m:sSub>
                      <m:sSubPr>
                        <m:ctrlPr>
                          <a:rPr lang="en-US" altLang="ja-JP" i="1" smtClean="0">
                            <a:latin typeface="Cambria Math" panose="02040503050406030204" pitchFamily="18" charset="0"/>
                          </a:rPr>
                        </m:ctrlPr>
                      </m:sSubPr>
                      <m:e>
                        <m:r>
                          <a:rPr lang="en-US" altLang="ja-JP" i="1">
                            <a:latin typeface="Cambria Math"/>
                          </a:rPr>
                          <m:t>𝑀</m:t>
                        </m:r>
                      </m:e>
                      <m:sub>
                        <m:r>
                          <m:rPr>
                            <m:nor/>
                          </m:rPr>
                          <a:rPr lang="en-US" altLang="ja-JP">
                            <a:latin typeface="Cambria Math"/>
                          </a:rPr>
                          <m:t>BH</m:t>
                        </m:r>
                      </m:sub>
                    </m:sSub>
                    <m:r>
                      <a:rPr lang="en-US" altLang="ja-JP" i="1">
                        <a:latin typeface="Cambria Math"/>
                        <a:ea typeface="Cambria Math"/>
                      </a:rPr>
                      <m:t>=2.7</m:t>
                    </m:r>
                    <m:sSub>
                      <m:sSubPr>
                        <m:ctrlPr>
                          <a:rPr lang="en-US" altLang="ja-JP" i="1">
                            <a:latin typeface="Cambria Math" panose="02040503050406030204" pitchFamily="18" charset="0"/>
                            <a:ea typeface="Cambria Math"/>
                          </a:rPr>
                        </m:ctrlPr>
                      </m:sSubPr>
                      <m:e>
                        <m:r>
                          <a:rPr lang="en-US" altLang="ja-JP" i="1">
                            <a:latin typeface="Cambria Math"/>
                            <a:ea typeface="Cambria Math"/>
                          </a:rPr>
                          <m:t>𝑀</m:t>
                        </m:r>
                      </m:e>
                      <m:sub>
                        <m:r>
                          <a:rPr lang="en-US" altLang="ja-JP" b="0" i="1" smtClean="0">
                            <a:latin typeface="Cambria Math" panose="02040503050406030204" pitchFamily="18" charset="0"/>
                            <a:ea typeface="Cambria Math"/>
                          </a:rPr>
                          <m:t>⊙</m:t>
                        </m:r>
                      </m:sub>
                    </m:sSub>
                    <m:r>
                      <a:rPr lang="en-US" altLang="ja-JP" b="0" i="1">
                        <a:latin typeface="Cambria Math" panose="02040503050406030204" pitchFamily="18" charset="0"/>
                        <a:ea typeface="Cambria Math"/>
                      </a:rPr>
                      <m:t> </m:t>
                    </m:r>
                    <m:d>
                      <m:dPr>
                        <m:ctrlPr>
                          <a:rPr lang="en-US" altLang="ja-JP" b="0" i="1" smtClean="0">
                            <a:latin typeface="Cambria Math" panose="02040503050406030204" pitchFamily="18" charset="0"/>
                            <a:ea typeface="Cambria Math"/>
                          </a:rPr>
                        </m:ctrlPr>
                      </m:dPr>
                      <m:e>
                        <m:r>
                          <a:rPr lang="en-US" altLang="ja-JP" b="0" i="1" smtClean="0">
                            <a:latin typeface="Cambria Math" panose="02040503050406030204" pitchFamily="18" charset="0"/>
                            <a:ea typeface="Cambria Math"/>
                          </a:rPr>
                          <m:t>𝑄</m:t>
                        </m:r>
                        <m:r>
                          <a:rPr lang="en-US" altLang="ja-JP" b="0" i="1" smtClean="0">
                            <a:latin typeface="Cambria Math" panose="02040503050406030204" pitchFamily="18" charset="0"/>
                            <a:ea typeface="Cambria Math"/>
                          </a:rPr>
                          <m:t>=2</m:t>
                        </m:r>
                      </m:e>
                    </m:d>
                  </m:oMath>
                </a14:m>
                <a:r>
                  <a:rPr lang="ja-JP" altLang="en-US" dirty="0"/>
                  <a:t>            </a:t>
                </a:r>
                <a14:m>
                  <m:oMath xmlns:m="http://schemas.openxmlformats.org/officeDocument/2006/math">
                    <m:r>
                      <a:rPr lang="en-US" altLang="ja-JP" i="1">
                        <a:latin typeface="Cambria Math"/>
                        <a:ea typeface="Cambria Math"/>
                      </a:rPr>
                      <m:t>4.05</m:t>
                    </m:r>
                    <m:sSub>
                      <m:sSubPr>
                        <m:ctrlPr>
                          <a:rPr lang="en-US" altLang="ja-JP" i="1">
                            <a:latin typeface="Cambria Math" panose="02040503050406030204" pitchFamily="18" charset="0"/>
                            <a:ea typeface="Cambria Math"/>
                          </a:rPr>
                        </m:ctrlPr>
                      </m:sSubPr>
                      <m:e>
                        <m:r>
                          <a:rPr lang="en-US" altLang="ja-JP" i="1">
                            <a:latin typeface="Cambria Math"/>
                            <a:ea typeface="Cambria Math"/>
                          </a:rPr>
                          <m:t>𝑀</m:t>
                        </m:r>
                      </m:e>
                      <m:sub>
                        <m:r>
                          <a:rPr lang="en-US" altLang="ja-JP" b="0" i="1" smtClean="0">
                            <a:latin typeface="Cambria Math" panose="02040503050406030204" pitchFamily="18" charset="0"/>
                            <a:ea typeface="Cambria Math"/>
                          </a:rPr>
                          <m:t>⊙</m:t>
                        </m:r>
                      </m:sub>
                    </m:sSub>
                    <m:r>
                      <a:rPr lang="en-US" altLang="ja-JP" b="0" i="1" smtClean="0">
                        <a:latin typeface="Cambria Math" panose="02040503050406030204" pitchFamily="18" charset="0"/>
                        <a:ea typeface="Cambria Math"/>
                      </a:rPr>
                      <m:t> </m:t>
                    </m:r>
                    <m:d>
                      <m:dPr>
                        <m:ctrlPr>
                          <a:rPr lang="en-US" altLang="ja-JP" b="0" i="1" smtClean="0">
                            <a:latin typeface="Cambria Math" panose="02040503050406030204" pitchFamily="18" charset="0"/>
                            <a:ea typeface="Cambria Math"/>
                          </a:rPr>
                        </m:ctrlPr>
                      </m:dPr>
                      <m:e>
                        <m:r>
                          <a:rPr lang="en-US" altLang="ja-JP" b="0" i="1" smtClean="0">
                            <a:latin typeface="Cambria Math" panose="02040503050406030204" pitchFamily="18" charset="0"/>
                            <a:ea typeface="Cambria Math"/>
                          </a:rPr>
                          <m:t>𝑄</m:t>
                        </m:r>
                        <m:r>
                          <a:rPr lang="en-US" altLang="ja-JP" b="0" i="1" smtClean="0">
                            <a:latin typeface="Cambria Math" panose="02040503050406030204" pitchFamily="18" charset="0"/>
                            <a:ea typeface="Cambria Math"/>
                          </a:rPr>
                          <m:t>=3</m:t>
                        </m:r>
                      </m:e>
                    </m:d>
                  </m:oMath>
                </a14:m>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4"/>
                <a:stretch>
                  <a:fillRect/>
                </a:stretch>
              </a:blipFill>
            </p:spPr>
            <p:txBody>
              <a:bodyPr/>
              <a:lstStyle/>
              <a:p>
                <a:r>
                  <a:rPr lang="ja-JP" altLang="en-US">
                    <a:noFill/>
                  </a:rPr>
                  <a:t> </a:t>
                </a:r>
              </a:p>
            </p:txBody>
          </p:sp>
        </mc:Fallback>
      </mc:AlternateContent>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11</a:t>
            </a:fld>
            <a:endParaRPr kumimoji="1" lang="ja-JP" altLang="en-US"/>
          </a:p>
        </p:txBody>
      </p:sp>
      <mc:AlternateContent xmlns:mc="http://schemas.openxmlformats.org/markup-compatibility/2006" xmlns:a14="http://schemas.microsoft.com/office/drawing/2010/main">
        <mc:Choice Requires="a14">
          <p:sp>
            <p:nvSpPr>
              <p:cNvPr id="9" name="テキスト ボックス 8"/>
              <p:cNvSpPr txBox="1"/>
              <p:nvPr/>
            </p:nvSpPr>
            <p:spPr>
              <a:xfrm>
                <a:off x="4355976" y="3724233"/>
                <a:ext cx="1247457" cy="369332"/>
              </a:xfrm>
              <a:prstGeom prst="rect">
                <a:avLst/>
              </a:prstGeom>
              <a:noFill/>
            </p:spPr>
            <p:txBody>
              <a:bodyPr wrap="none" rtlCol="0">
                <a:spAutoFit/>
              </a:bodyPr>
              <a:lstStyle/>
              <a:p>
                <a14:m>
                  <m:oMath xmlns:m="http://schemas.openxmlformats.org/officeDocument/2006/math">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a:rPr>
                          <m:t>log</m:t>
                        </m:r>
                      </m:fName>
                      <m:e>
                        <m:r>
                          <a:rPr kumimoji="1" lang="ja-JP" altLang="en-US" b="0" i="1" smtClean="0">
                            <a:latin typeface="Cambria Math"/>
                          </a:rPr>
                          <m:t>𝜌</m:t>
                        </m:r>
                      </m:e>
                    </m:func>
                  </m:oMath>
                </a14:m>
                <a:r>
                  <a:rPr kumimoji="1" lang="ja-JP" altLang="en-US" dirty="0"/>
                  <a:t> </a:t>
                </a:r>
                <a:r>
                  <a:rPr kumimoji="1" lang="en-US" altLang="ja-JP" dirty="0"/>
                  <a:t>(g/cc)</a:t>
                </a:r>
                <a:endParaRPr kumimoji="1" lang="ja-JP" altLang="en-US"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4355976" y="3724233"/>
                <a:ext cx="1247457" cy="369332"/>
              </a:xfrm>
              <a:prstGeom prst="rect">
                <a:avLst/>
              </a:prstGeom>
              <a:blipFill>
                <a:blip r:embed="rId5"/>
                <a:stretch>
                  <a:fillRect l="-1471" t="-9836" r="-3922" b="-2459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79516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ACADEMIC\myfiles\interval15\HB_q2_M135_a-5.gif"/>
          <p:cNvPicPr>
            <a:picLocks noChangeAspect="1" noChangeArrowheads="1" noCrop="1"/>
          </p:cNvPicPr>
          <p:nvPr/>
        </p:nvPicPr>
        <p:blipFill>
          <a:blip r:embed="rId2" cstate="print"/>
          <a:srcRect/>
          <a:stretch>
            <a:fillRect/>
          </a:stretch>
        </p:blipFill>
        <p:spPr bwMode="auto">
          <a:xfrm>
            <a:off x="3563885" y="1484784"/>
            <a:ext cx="6984779" cy="4889344"/>
          </a:xfrm>
          <a:prstGeom prst="rect">
            <a:avLst/>
          </a:prstGeom>
          <a:noFill/>
        </p:spPr>
      </p:pic>
      <p:pic>
        <p:nvPicPr>
          <p:cNvPr id="8" name="Picture 1" descr="D:\ACADEMIC\myfiles\interval15\HB_q2_M135_a75.gif"/>
          <p:cNvPicPr>
            <a:picLocks noChangeAspect="1" noChangeArrowheads="1" noCrop="1"/>
          </p:cNvPicPr>
          <p:nvPr/>
        </p:nvPicPr>
        <p:blipFill>
          <a:blip r:embed="rId3" cstate="print"/>
          <a:srcRect/>
          <a:stretch>
            <a:fillRect/>
          </a:stretch>
        </p:blipFill>
        <p:spPr bwMode="auto">
          <a:xfrm>
            <a:off x="-1260647" y="1484784"/>
            <a:ext cx="6984776" cy="4889343"/>
          </a:xfrm>
          <a:prstGeom prst="rect">
            <a:avLst/>
          </a:prstGeom>
          <a:noFill/>
        </p:spPr>
      </p:pic>
      <p:sp>
        <p:nvSpPr>
          <p:cNvPr id="2" name="タイトル 1"/>
          <p:cNvSpPr>
            <a:spLocks noGrp="1"/>
          </p:cNvSpPr>
          <p:nvPr>
            <p:ph type="title"/>
          </p:nvPr>
        </p:nvSpPr>
        <p:spPr/>
        <p:txBody>
          <a:bodyPr/>
          <a:lstStyle/>
          <a:p>
            <a:r>
              <a:rPr kumimoji="1" lang="ja-JP" altLang="en-US" dirty="0"/>
              <a:t>ブラックホールスピンによる違い</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484784"/>
                <a:ext cx="8229600" cy="4896544"/>
              </a:xfrm>
            </p:spPr>
            <p:txBody>
              <a:bodyPr/>
              <a:lstStyle/>
              <a:p>
                <a:r>
                  <a:rPr kumimoji="1" lang="en-US" altLang="ja-JP" dirty="0"/>
                  <a:t>           </a:t>
                </a:r>
                <a14:m>
                  <m:oMath xmlns:m="http://schemas.openxmlformats.org/officeDocument/2006/math">
                    <m:r>
                      <a:rPr kumimoji="1" lang="en-US" altLang="ja-JP" b="0" i="1" smtClean="0">
                        <a:latin typeface="Cambria Math" panose="02040503050406030204" pitchFamily="18" charset="0"/>
                      </a:rPr>
                      <m:t>𝜒</m:t>
                    </m:r>
                    <m:r>
                      <a:rPr kumimoji="1" lang="en-US" altLang="ja-JP" b="0" i="1" smtClean="0">
                        <a:latin typeface="Cambria Math" panose="02040503050406030204" pitchFamily="18" charset="0"/>
                      </a:rPr>
                      <m:t>=0.75</m:t>
                    </m:r>
                  </m:oMath>
                </a14:m>
                <a:r>
                  <a:rPr kumimoji="1" lang="ja-JP" altLang="en-US" dirty="0"/>
                  <a:t>                                   </a:t>
                </a:r>
                <a14:m>
                  <m:oMath xmlns:m="http://schemas.openxmlformats.org/officeDocument/2006/math">
                    <m:r>
                      <a:rPr kumimoji="1" lang="en-US" altLang="ja-JP" b="0" i="1" dirty="0" smtClean="0">
                        <a:latin typeface="Cambria Math" panose="02040503050406030204" pitchFamily="18" charset="0"/>
                      </a:rPr>
                      <m:t>𝜒</m:t>
                    </m:r>
                    <m:r>
                      <a:rPr kumimoji="1" lang="en-US" altLang="ja-JP" b="0" i="1" dirty="0" smtClean="0">
                        <a:latin typeface="Cambria Math" panose="02040503050406030204" pitchFamily="18" charset="0"/>
                      </a:rPr>
                      <m:t>=−0.5</m:t>
                    </m:r>
                  </m:oMath>
                </a14:m>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484784"/>
                <a:ext cx="8229600" cy="4896544"/>
              </a:xfrm>
              <a:blipFill>
                <a:blip r:embed="rId4"/>
                <a:stretch>
                  <a:fillRect/>
                </a:stretch>
              </a:blipFill>
            </p:spPr>
            <p:txBody>
              <a:bodyPr/>
              <a:lstStyle/>
              <a:p>
                <a:r>
                  <a:rPr lang="ja-JP" altLang="en-US">
                    <a:noFill/>
                  </a:rPr>
                  <a:t> </a:t>
                </a:r>
              </a:p>
            </p:txBody>
          </p:sp>
        </mc:Fallback>
      </mc:AlternateContent>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12</a:t>
            </a:fld>
            <a:endParaRPr kumimoji="1" lang="ja-JP" altLang="en-US"/>
          </a:p>
        </p:txBody>
      </p:sp>
      <mc:AlternateContent xmlns:mc="http://schemas.openxmlformats.org/markup-compatibility/2006" xmlns:a14="http://schemas.microsoft.com/office/drawing/2010/main">
        <mc:Choice Requires="a14">
          <p:sp>
            <p:nvSpPr>
              <p:cNvPr id="11" name="テキスト ボックス 10"/>
              <p:cNvSpPr txBox="1"/>
              <p:nvPr/>
            </p:nvSpPr>
            <p:spPr>
              <a:xfrm>
                <a:off x="4355976" y="3724233"/>
                <a:ext cx="1247457" cy="369332"/>
              </a:xfrm>
              <a:prstGeom prst="rect">
                <a:avLst/>
              </a:prstGeom>
              <a:noFill/>
            </p:spPr>
            <p:txBody>
              <a:bodyPr wrap="none" rtlCol="0">
                <a:spAutoFit/>
              </a:bodyPr>
              <a:lstStyle/>
              <a:p>
                <a14:m>
                  <m:oMath xmlns:m="http://schemas.openxmlformats.org/officeDocument/2006/math">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a:rPr>
                          <m:t>log</m:t>
                        </m:r>
                      </m:fName>
                      <m:e>
                        <m:r>
                          <a:rPr kumimoji="1" lang="ja-JP" altLang="en-US" b="0" i="1" smtClean="0">
                            <a:latin typeface="Cambria Math"/>
                          </a:rPr>
                          <m:t>𝜌</m:t>
                        </m:r>
                      </m:e>
                    </m:func>
                  </m:oMath>
                </a14:m>
                <a:r>
                  <a:rPr kumimoji="1" lang="ja-JP" altLang="en-US" dirty="0"/>
                  <a:t> </a:t>
                </a:r>
                <a:r>
                  <a:rPr kumimoji="1" lang="en-US" altLang="ja-JP" dirty="0"/>
                  <a:t>(g/cc)</a:t>
                </a:r>
                <a:endParaRPr kumimoji="1" lang="ja-JP" altLang="en-US"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4355976" y="3724233"/>
                <a:ext cx="1247457" cy="369332"/>
              </a:xfrm>
              <a:prstGeom prst="rect">
                <a:avLst/>
              </a:prstGeom>
              <a:blipFill>
                <a:blip r:embed="rId5"/>
                <a:stretch>
                  <a:fillRect l="-1471" t="-9836" r="-3922" b="-2459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902229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降着円盤の質量</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数値相対論計算によるフィッティング</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13</a:t>
            </a:fld>
            <a:endParaRPr kumimoji="1" lang="ja-JP" altLang="en-US"/>
          </a:p>
        </p:txBody>
      </p:sp>
      <p:pic>
        <p:nvPicPr>
          <p:cNvPr id="7" name="図 6"/>
          <p:cNvPicPr>
            <a:picLocks noChangeAspect="1"/>
          </p:cNvPicPr>
          <p:nvPr/>
        </p:nvPicPr>
        <p:blipFill>
          <a:blip r:embed="rId2"/>
          <a:stretch>
            <a:fillRect/>
          </a:stretch>
        </p:blipFill>
        <p:spPr>
          <a:xfrm>
            <a:off x="1115616" y="1924473"/>
            <a:ext cx="6696744" cy="4480050"/>
          </a:xfrm>
          <a:prstGeom prst="rect">
            <a:avLst/>
          </a:prstGeom>
        </p:spPr>
      </p:pic>
      <p:cxnSp>
        <p:nvCxnSpPr>
          <p:cNvPr id="9" name="直線矢印コネクタ 8"/>
          <p:cNvCxnSpPr/>
          <p:nvPr/>
        </p:nvCxnSpPr>
        <p:spPr>
          <a:xfrm flipH="1" flipV="1">
            <a:off x="3563888" y="2564904"/>
            <a:ext cx="1872208" cy="2808312"/>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4102204" y="2977788"/>
            <a:ext cx="1261884" cy="523220"/>
          </a:xfrm>
          <a:prstGeom prst="rect">
            <a:avLst/>
          </a:prstGeom>
          <a:noFill/>
        </p:spPr>
        <p:txBody>
          <a:bodyPr wrap="none" rtlCol="0">
            <a:spAutoFit/>
          </a:bodyPr>
          <a:lstStyle/>
          <a:p>
            <a:r>
              <a:rPr kumimoji="1" lang="ja-JP" altLang="en-US" sz="2800" dirty="0"/>
              <a:t>大質量</a:t>
            </a:r>
          </a:p>
        </p:txBody>
      </p:sp>
      <p:sp>
        <p:nvSpPr>
          <p:cNvPr id="13" name="テキスト ボックス 12"/>
          <p:cNvSpPr txBox="1"/>
          <p:nvPr/>
        </p:nvSpPr>
        <p:spPr>
          <a:xfrm>
            <a:off x="5796136" y="2051556"/>
            <a:ext cx="1556580" cy="369332"/>
          </a:xfrm>
          <a:prstGeom prst="rect">
            <a:avLst/>
          </a:prstGeom>
          <a:noFill/>
        </p:spPr>
        <p:txBody>
          <a:bodyPr wrap="none" rtlCol="0">
            <a:spAutoFit/>
          </a:bodyPr>
          <a:lstStyle/>
          <a:p>
            <a:r>
              <a:rPr kumimoji="1" lang="en-US" altLang="ja-JP" dirty="0" err="1"/>
              <a:t>Foucart</a:t>
            </a:r>
            <a:r>
              <a:rPr kumimoji="1" lang="en-US" altLang="ja-JP" dirty="0"/>
              <a:t> (2012)</a:t>
            </a:r>
            <a:endParaRPr kumimoji="1" lang="ja-JP" altLang="en-US" dirty="0"/>
          </a:p>
        </p:txBody>
      </p:sp>
    </p:spTree>
    <p:extLst>
      <p:ext uri="{BB962C8B-B14F-4D97-AF65-F5344CB8AC3E}">
        <p14:creationId xmlns:p14="http://schemas.microsoft.com/office/powerpoint/2010/main" val="431146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918"/>
            <a:ext cx="8229600" cy="922114"/>
          </a:xfrm>
        </p:spPr>
        <p:txBody>
          <a:bodyPr>
            <a:noAutofit/>
          </a:bodyPr>
          <a:lstStyle/>
          <a:p>
            <a:r>
              <a:rPr lang="ja-JP" altLang="en-US" sz="20000" dirty="0"/>
              <a:t>重力波</a:t>
            </a:r>
            <a:endParaRPr kumimoji="1" lang="ja-JP" altLang="en-US" sz="20000"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14</a:t>
            </a:fld>
            <a:endParaRPr kumimoji="1" lang="ja-JP" altLang="en-US"/>
          </a:p>
        </p:txBody>
      </p:sp>
    </p:spTree>
    <p:extLst>
      <p:ext uri="{BB962C8B-B14F-4D97-AF65-F5344CB8AC3E}">
        <p14:creationId xmlns:p14="http://schemas.microsoft.com/office/powerpoint/2010/main" val="1921949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316456" y="2564905"/>
            <a:ext cx="6559800" cy="3672408"/>
          </a:xfrm>
          <a:prstGeom prst="rect">
            <a:avLst/>
          </a:prstGeom>
        </p:spPr>
      </p:pic>
      <p:sp>
        <p:nvSpPr>
          <p:cNvPr id="2" name="タイトル 1"/>
          <p:cNvSpPr>
            <a:spLocks noGrp="1"/>
          </p:cNvSpPr>
          <p:nvPr>
            <p:ph type="title"/>
          </p:nvPr>
        </p:nvSpPr>
        <p:spPr/>
        <p:txBody>
          <a:bodyPr/>
          <a:lstStyle/>
          <a:p>
            <a:r>
              <a:rPr kumimoji="1" lang="ja-JP" altLang="en-US" dirty="0"/>
              <a:t>中性子星</a:t>
            </a:r>
          </a:p>
        </p:txBody>
      </p:sp>
      <p:sp>
        <p:nvSpPr>
          <p:cNvPr id="3" name="コンテンツ プレースホルダー 2"/>
          <p:cNvSpPr>
            <a:spLocks noGrp="1"/>
          </p:cNvSpPr>
          <p:nvPr>
            <p:ph idx="1"/>
          </p:nvPr>
        </p:nvSpPr>
        <p:spPr/>
        <p:txBody>
          <a:bodyPr>
            <a:normAutofit/>
          </a:bodyPr>
          <a:lstStyle/>
          <a:p>
            <a:r>
              <a:rPr lang="ja-JP" altLang="en-US" dirty="0"/>
              <a:t>高密度物質は</a:t>
            </a:r>
            <a:r>
              <a:rPr lang="en-US" altLang="ja-JP" dirty="0"/>
              <a:t>lattice QCD</a:t>
            </a:r>
            <a:r>
              <a:rPr lang="ja-JP" altLang="en-US" dirty="0"/>
              <a:t>で計算が難しい</a:t>
            </a:r>
            <a:endParaRPr lang="en-US" altLang="ja-JP" dirty="0"/>
          </a:p>
          <a:p>
            <a:r>
              <a:rPr lang="ja-JP" altLang="en-US" dirty="0"/>
              <a:t>重力波天文学の初期の科学的目標の一つ</a:t>
            </a:r>
            <a:endParaRPr lang="en-US" altLang="ja-JP" dirty="0"/>
          </a:p>
          <a:p>
            <a:endParaRPr lang="en-US" altLang="ja-JP" dirty="0">
              <a:solidFill>
                <a:srgbClr val="FF0000"/>
              </a:solidFill>
            </a:endParaRPr>
          </a:p>
          <a:p>
            <a:r>
              <a:rPr lang="en-US" altLang="ja-JP" dirty="0">
                <a:solidFill>
                  <a:srgbClr val="FF0000"/>
                </a:solidFill>
              </a:rPr>
              <a:t>                                                                      </a:t>
            </a:r>
            <a:r>
              <a:rPr lang="en-US" altLang="ja-JP" dirty="0"/>
              <a:t>- </a:t>
            </a:r>
            <a:r>
              <a:rPr lang="ja-JP" altLang="en-US" dirty="0"/>
              <a:t>低温</a:t>
            </a:r>
            <a:endParaRPr lang="en-US" altLang="ja-JP" dirty="0"/>
          </a:p>
          <a:p>
            <a:r>
              <a:rPr lang="en-US" altLang="ja-JP" dirty="0"/>
              <a:t>                                                                      - </a:t>
            </a:r>
            <a:r>
              <a:rPr lang="ja-JP" altLang="en-US" dirty="0"/>
              <a:t>高密度</a:t>
            </a:r>
            <a:endParaRPr lang="en-US" altLang="ja-JP" dirty="0"/>
          </a:p>
          <a:p>
            <a:r>
              <a:rPr lang="en-US" altLang="ja-JP" dirty="0"/>
              <a:t>                                                                      - </a:t>
            </a:r>
            <a:r>
              <a:rPr lang="ja-JP" altLang="en-US" dirty="0"/>
              <a:t>非対称</a:t>
            </a:r>
            <a:endParaRPr lang="en-US" altLang="ja-JP" dirty="0"/>
          </a:p>
          <a:p>
            <a:r>
              <a:rPr lang="en-US" altLang="ja-JP" dirty="0"/>
              <a:t>                                                                          (n&gt;&gt;p)</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15</a:t>
            </a:fld>
            <a:endParaRPr kumimoji="1" lang="ja-JP" altLang="en-US"/>
          </a:p>
        </p:txBody>
      </p:sp>
      <p:sp>
        <p:nvSpPr>
          <p:cNvPr id="8" name="テキスト ボックス 7"/>
          <p:cNvSpPr txBox="1"/>
          <p:nvPr/>
        </p:nvSpPr>
        <p:spPr>
          <a:xfrm>
            <a:off x="-83654" y="3939444"/>
            <a:ext cx="800219" cy="461665"/>
          </a:xfrm>
          <a:prstGeom prst="rect">
            <a:avLst/>
          </a:prstGeom>
          <a:noFill/>
        </p:spPr>
        <p:txBody>
          <a:bodyPr wrap="none" rtlCol="0">
            <a:spAutoFit/>
          </a:bodyPr>
          <a:lstStyle/>
          <a:p>
            <a:r>
              <a:rPr kumimoji="1" lang="ja-JP" altLang="en-US" sz="2400" dirty="0"/>
              <a:t>温度</a:t>
            </a:r>
          </a:p>
        </p:txBody>
      </p:sp>
      <p:sp>
        <p:nvSpPr>
          <p:cNvPr id="9" name="テキスト ボックス 8"/>
          <p:cNvSpPr txBox="1"/>
          <p:nvPr/>
        </p:nvSpPr>
        <p:spPr>
          <a:xfrm>
            <a:off x="4677216" y="6032303"/>
            <a:ext cx="2465740" cy="461665"/>
          </a:xfrm>
          <a:prstGeom prst="rect">
            <a:avLst/>
          </a:prstGeom>
          <a:noFill/>
        </p:spPr>
        <p:txBody>
          <a:bodyPr wrap="none" rtlCol="0">
            <a:spAutoFit/>
          </a:bodyPr>
          <a:lstStyle/>
          <a:p>
            <a:r>
              <a:rPr kumimoji="1" lang="ja-JP" altLang="en-US" sz="2400" dirty="0"/>
              <a:t>化学ポテンシャル</a:t>
            </a:r>
          </a:p>
        </p:txBody>
      </p:sp>
      <p:sp>
        <p:nvSpPr>
          <p:cNvPr id="14" name="テキスト ボックス 13"/>
          <p:cNvSpPr txBox="1"/>
          <p:nvPr/>
        </p:nvSpPr>
        <p:spPr>
          <a:xfrm>
            <a:off x="3671076" y="3356992"/>
            <a:ext cx="2701124" cy="369332"/>
          </a:xfrm>
          <a:prstGeom prst="rect">
            <a:avLst/>
          </a:prstGeom>
          <a:noFill/>
        </p:spPr>
        <p:txBody>
          <a:bodyPr wrap="none" rtlCol="0">
            <a:spAutoFit/>
          </a:bodyPr>
          <a:lstStyle/>
          <a:p>
            <a:r>
              <a:rPr lang="en-US" altLang="ja-JP" dirty="0"/>
              <a:t>Fukushima-</a:t>
            </a:r>
            <a:r>
              <a:rPr lang="en-US" altLang="ja-JP" dirty="0" err="1"/>
              <a:t>Hatsuda</a:t>
            </a:r>
            <a:r>
              <a:rPr lang="en-US" altLang="ja-JP" dirty="0"/>
              <a:t> (2011)</a:t>
            </a:r>
            <a:endParaRPr kumimoji="1" lang="ja-JP" altLang="en-US" dirty="0"/>
          </a:p>
        </p:txBody>
      </p:sp>
    </p:spTree>
    <p:extLst>
      <p:ext uri="{BB962C8B-B14F-4D97-AF65-F5344CB8AC3E}">
        <p14:creationId xmlns:p14="http://schemas.microsoft.com/office/powerpoint/2010/main" val="3288860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中性子星の状態方程式</a:t>
            </a:r>
          </a:p>
        </p:txBody>
      </p:sp>
      <p:sp>
        <p:nvSpPr>
          <p:cNvPr id="3" name="コンテンツ プレースホルダー 2"/>
          <p:cNvSpPr>
            <a:spLocks noGrp="1"/>
          </p:cNvSpPr>
          <p:nvPr>
            <p:ph idx="1"/>
          </p:nvPr>
        </p:nvSpPr>
        <p:spPr/>
        <p:txBody>
          <a:bodyPr/>
          <a:lstStyle/>
          <a:p>
            <a:r>
              <a:rPr kumimoji="1" lang="ja-JP" altLang="en-US" dirty="0"/>
              <a:t>質量・半径を同時に重力波から決めたい</a:t>
            </a:r>
            <a:endParaRPr kumimoji="1" lang="en-US" altLang="ja-JP" dirty="0"/>
          </a:p>
          <a:p>
            <a:r>
              <a:rPr lang="en-US" altLang="ja-JP" dirty="0"/>
              <a:t> - </a:t>
            </a:r>
            <a:r>
              <a:rPr lang="ja-JP" altLang="en-US" dirty="0"/>
              <a:t>多数の質量の中性子星が必要な気もする</a:t>
            </a:r>
            <a:endParaRPr kumimoji="1" lang="ja-JP" alt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636912"/>
            <a:ext cx="4716017" cy="3613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257" y="2679995"/>
            <a:ext cx="4336247" cy="355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4067944" y="6011996"/>
            <a:ext cx="1861407" cy="369332"/>
          </a:xfrm>
          <a:prstGeom prst="rect">
            <a:avLst/>
          </a:prstGeom>
          <a:noFill/>
        </p:spPr>
        <p:txBody>
          <a:bodyPr wrap="none" rtlCol="0">
            <a:spAutoFit/>
          </a:bodyPr>
          <a:lstStyle/>
          <a:p>
            <a:r>
              <a:rPr kumimoji="1" lang="en-US" altLang="ja-JP" dirty="0" err="1"/>
              <a:t>Bauswein</a:t>
            </a:r>
            <a:r>
              <a:rPr kumimoji="1" lang="en-US" altLang="ja-JP" dirty="0"/>
              <a:t>+ (2012)</a:t>
            </a:r>
            <a:endParaRPr kumimoji="1" lang="ja-JP" altLang="en-US" dirty="0"/>
          </a:p>
        </p:txBody>
      </p:sp>
      <p:sp>
        <p:nvSpPr>
          <p:cNvPr id="8" name="テキスト ボックス 7"/>
          <p:cNvSpPr txBox="1"/>
          <p:nvPr/>
        </p:nvSpPr>
        <p:spPr>
          <a:xfrm>
            <a:off x="616203" y="2764044"/>
            <a:ext cx="2800767" cy="830997"/>
          </a:xfrm>
          <a:prstGeom prst="rect">
            <a:avLst/>
          </a:prstGeom>
          <a:noFill/>
        </p:spPr>
        <p:txBody>
          <a:bodyPr wrap="none" rtlCol="0">
            <a:spAutoFit/>
          </a:bodyPr>
          <a:lstStyle/>
          <a:p>
            <a:r>
              <a:rPr kumimoji="1" lang="ja-JP" altLang="en-US" sz="2400" dirty="0"/>
              <a:t>状態方程式：原子核</a:t>
            </a:r>
            <a:endParaRPr kumimoji="1" lang="en-US" altLang="ja-JP" sz="2400" dirty="0"/>
          </a:p>
          <a:p>
            <a:r>
              <a:rPr lang="ja-JP" altLang="en-US" sz="2400" dirty="0"/>
              <a:t>圧力</a:t>
            </a:r>
            <a:r>
              <a:rPr lang="en-US" altLang="ja-JP" sz="2400" dirty="0"/>
              <a:t>vs</a:t>
            </a:r>
            <a:r>
              <a:rPr lang="ja-JP" altLang="en-US" sz="2400" dirty="0"/>
              <a:t>密度</a:t>
            </a:r>
            <a:endParaRPr kumimoji="1" lang="ja-JP" altLang="en-US" sz="2400" dirty="0"/>
          </a:p>
        </p:txBody>
      </p:sp>
      <p:sp>
        <p:nvSpPr>
          <p:cNvPr id="9" name="テキスト ボックス 8"/>
          <p:cNvSpPr txBox="1"/>
          <p:nvPr/>
        </p:nvSpPr>
        <p:spPr>
          <a:xfrm>
            <a:off x="6084168" y="2793661"/>
            <a:ext cx="2895344" cy="461665"/>
          </a:xfrm>
          <a:prstGeom prst="rect">
            <a:avLst/>
          </a:prstGeom>
          <a:noFill/>
        </p:spPr>
        <p:txBody>
          <a:bodyPr wrap="none" rtlCol="0">
            <a:spAutoFit/>
          </a:bodyPr>
          <a:lstStyle/>
          <a:p>
            <a:r>
              <a:rPr kumimoji="1" lang="ja-JP" altLang="en-US" sz="2400" dirty="0"/>
              <a:t>質量</a:t>
            </a:r>
            <a:r>
              <a:rPr kumimoji="1" lang="en-US" altLang="ja-JP" sz="2400" dirty="0"/>
              <a:t>-</a:t>
            </a:r>
            <a:r>
              <a:rPr kumimoji="1" lang="ja-JP" altLang="en-US" sz="2400" dirty="0"/>
              <a:t>半径関係：宇宙</a:t>
            </a:r>
          </a:p>
        </p:txBody>
      </p:sp>
      <p:cxnSp>
        <p:nvCxnSpPr>
          <p:cNvPr id="11" name="直線矢印コネクタ 10"/>
          <p:cNvCxnSpPr/>
          <p:nvPr/>
        </p:nvCxnSpPr>
        <p:spPr>
          <a:xfrm>
            <a:off x="4139952" y="4737877"/>
            <a:ext cx="1584176" cy="0"/>
          </a:xfrm>
          <a:prstGeom prst="straightConnector1">
            <a:avLst/>
          </a:prstGeom>
          <a:ln w="63500">
            <a:headEnd type="arrow"/>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555776" y="4852276"/>
            <a:ext cx="2031325" cy="461665"/>
          </a:xfrm>
          <a:prstGeom prst="rect">
            <a:avLst/>
          </a:prstGeom>
          <a:noFill/>
        </p:spPr>
        <p:txBody>
          <a:bodyPr wrap="none" rtlCol="0">
            <a:spAutoFit/>
          </a:bodyPr>
          <a:lstStyle/>
          <a:p>
            <a:r>
              <a:rPr kumimoji="1" lang="ja-JP" altLang="en-US" sz="2400" dirty="0"/>
              <a:t>一対一対応！</a:t>
            </a:r>
          </a:p>
        </p:txBody>
      </p:sp>
      <p:sp>
        <p:nvSpPr>
          <p:cNvPr id="7" name="日付プレースホルダー 6"/>
          <p:cNvSpPr>
            <a:spLocks noGrp="1"/>
          </p:cNvSpPr>
          <p:nvPr>
            <p:ph type="dt" sz="half" idx="10"/>
          </p:nvPr>
        </p:nvSpPr>
        <p:spPr/>
        <p:txBody>
          <a:bodyPr/>
          <a:lstStyle/>
          <a:p>
            <a:r>
              <a:rPr kumimoji="1" lang="en-US" altLang="ja-JP"/>
              <a:t>2016/10/11</a:t>
            </a:r>
            <a:endParaRPr kumimoji="1" lang="ja-JP" altLang="en-US"/>
          </a:p>
        </p:txBody>
      </p:sp>
      <p:sp>
        <p:nvSpPr>
          <p:cNvPr id="10" name="フッター プレースホルダー 9"/>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13" name="スライド番号プレースホルダー 12"/>
          <p:cNvSpPr>
            <a:spLocks noGrp="1"/>
          </p:cNvSpPr>
          <p:nvPr>
            <p:ph type="sldNum" sz="quarter" idx="12"/>
          </p:nvPr>
        </p:nvSpPr>
        <p:spPr/>
        <p:txBody>
          <a:bodyPr/>
          <a:lstStyle/>
          <a:p>
            <a:fld id="{D2D8002D-B5B0-4BAC-B1F6-782DDCCE6D9C}" type="slidenum">
              <a:rPr kumimoji="1" lang="ja-JP" altLang="en-US" smtClean="0"/>
              <a:t>16</a:t>
            </a:fld>
            <a:endParaRPr kumimoji="1" lang="ja-JP" altLang="en-US"/>
          </a:p>
        </p:txBody>
      </p:sp>
    </p:spTree>
    <p:extLst>
      <p:ext uri="{BB962C8B-B14F-4D97-AF65-F5344CB8AC3E}">
        <p14:creationId xmlns:p14="http://schemas.microsoft.com/office/powerpoint/2010/main" val="2513315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潮汐変形率</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kumimoji="1" lang="ja-JP" altLang="en-US" dirty="0"/>
                  <a:t>流体が軌道進化へ及ぼす影響を特徴付ける量</a:t>
                </a:r>
                <a:endParaRPr kumimoji="1" lang="en-US" altLang="ja-JP" dirty="0"/>
              </a:p>
              <a:p>
                <a:r>
                  <a:rPr kumimoji="1" lang="ja-JP" altLang="en-US" dirty="0"/>
                  <a:t>潮汐力への線形応答を</a:t>
                </a:r>
                <a:r>
                  <a:rPr lang="ja-JP" altLang="en-US" dirty="0"/>
                  <a:t>表す、半径と強く相関</a:t>
                </a:r>
                <a:endParaRPr kumimoji="1" lang="en-US" altLang="ja-JP" sz="1200" dirty="0"/>
              </a:p>
              <a:p>
                <a:pPr/>
                <a14:m>
                  <m:oMathPara xmlns:m="http://schemas.openxmlformats.org/officeDocument/2006/math">
                    <m:oMathParaPr>
                      <m:jc m:val="centerGroup"/>
                    </m:oMathParaPr>
                    <m:oMath xmlns:m="http://schemas.openxmlformats.org/officeDocument/2006/math">
                      <m:r>
                        <m:rPr>
                          <m:sty m:val="p"/>
                        </m:rPr>
                        <a:rPr kumimoji="1" lang="en-US" altLang="ja-JP" b="0" i="0" smtClean="0">
                          <a:latin typeface="Cambria Math"/>
                        </a:rPr>
                        <m:t>Λ</m:t>
                      </m:r>
                      <m:r>
                        <a:rPr kumimoji="1" lang="en-US" altLang="ja-JP" b="0" i="1" smtClean="0">
                          <a:latin typeface="Cambria Math"/>
                        </a:rPr>
                        <m:t>=</m:t>
                      </m:r>
                      <m:r>
                        <a:rPr kumimoji="1" lang="en-US" altLang="ja-JP" b="0" i="1" smtClean="0">
                          <a:latin typeface="Cambria Math"/>
                        </a:rPr>
                        <m:t>𝐺</m:t>
                      </m:r>
                      <m:r>
                        <a:rPr kumimoji="1" lang="en-US" altLang="ja-JP" b="0" i="1" smtClean="0">
                          <a:latin typeface="Cambria Math"/>
                        </a:rPr>
                        <m:t>𝜆</m:t>
                      </m:r>
                      <m:sSup>
                        <m:sSupPr>
                          <m:ctrlPr>
                            <a:rPr kumimoji="1" lang="en-US" altLang="ja-JP" b="0" i="1" smtClean="0">
                              <a:latin typeface="Cambria Math" panose="02040503050406030204" pitchFamily="18" charset="0"/>
                            </a:rPr>
                          </m:ctrlPr>
                        </m:sSupPr>
                        <m:e>
                          <m:d>
                            <m:dPr>
                              <m:ctrlPr>
                                <a:rPr kumimoji="1" lang="en-US" altLang="ja-JP" b="0" i="1" smtClean="0">
                                  <a:latin typeface="Cambria Math" panose="02040503050406030204" pitchFamily="18" charset="0"/>
                                </a:rPr>
                              </m:ctrlPr>
                            </m:dPr>
                            <m:e>
                              <m:f>
                                <m:fPr>
                                  <m:ctrlPr>
                                    <a:rPr kumimoji="1" lang="en-US" altLang="ja-JP" b="0" i="1" smtClean="0">
                                      <a:latin typeface="Cambria Math" panose="02040503050406030204" pitchFamily="18" charset="0"/>
                                    </a:rPr>
                                  </m:ctrlPr>
                                </m:fPr>
                                <m:num>
                                  <m:sSup>
                                    <m:sSupPr>
                                      <m:ctrlPr>
                                        <a:rPr kumimoji="1" lang="en-US" altLang="ja-JP" b="0" i="1" smtClean="0">
                                          <a:latin typeface="Cambria Math" panose="02040503050406030204" pitchFamily="18" charset="0"/>
                                        </a:rPr>
                                      </m:ctrlPr>
                                    </m:sSupPr>
                                    <m:e>
                                      <m:r>
                                        <a:rPr kumimoji="1" lang="en-US" altLang="ja-JP" b="0" i="1" smtClean="0">
                                          <a:latin typeface="Cambria Math"/>
                                        </a:rPr>
                                        <m:t>𝑐</m:t>
                                      </m:r>
                                    </m:e>
                                    <m:sup>
                                      <m:r>
                                        <a:rPr kumimoji="1" lang="en-US" altLang="ja-JP" b="0" i="1" smtClean="0">
                                          <a:latin typeface="Cambria Math"/>
                                        </a:rPr>
                                        <m:t>2</m:t>
                                      </m:r>
                                    </m:sup>
                                  </m:sSup>
                                </m:num>
                                <m:den>
                                  <m:r>
                                    <a:rPr kumimoji="1" lang="en-US" altLang="ja-JP" b="0" i="1" smtClean="0">
                                      <a:latin typeface="Cambria Math"/>
                                    </a:rPr>
                                    <m:t>𝐺𝑀</m:t>
                                  </m:r>
                                </m:den>
                              </m:f>
                            </m:e>
                          </m:d>
                        </m:e>
                        <m:sup>
                          <m:r>
                            <a:rPr kumimoji="1" lang="en-US" altLang="ja-JP" b="0" i="1" smtClean="0">
                              <a:latin typeface="Cambria Math"/>
                            </a:rPr>
                            <m:t>5</m:t>
                          </m:r>
                        </m:sup>
                      </m:sSup>
                      <m:r>
                        <a:rPr kumimoji="1" lang="en-US" altLang="ja-JP" b="0" i="1" smtClean="0">
                          <a:latin typeface="Cambria Math"/>
                        </a:rPr>
                        <m:t>=</m:t>
                      </m:r>
                      <m:f>
                        <m:fPr>
                          <m:ctrlPr>
                            <a:rPr kumimoji="1" lang="en-US" altLang="ja-JP" b="0" i="1" smtClean="0">
                              <a:latin typeface="Cambria Math" panose="02040503050406030204" pitchFamily="18" charset="0"/>
                            </a:rPr>
                          </m:ctrlPr>
                        </m:fPr>
                        <m:num>
                          <m:r>
                            <a:rPr kumimoji="1" lang="en-US" altLang="ja-JP" b="0" i="1" smtClean="0">
                              <a:latin typeface="Cambria Math"/>
                            </a:rPr>
                            <m:t>2</m:t>
                          </m:r>
                        </m:num>
                        <m:den>
                          <m:r>
                            <a:rPr kumimoji="1" lang="en-US" altLang="ja-JP" b="0" i="1" smtClean="0">
                              <a:latin typeface="Cambria Math"/>
                            </a:rPr>
                            <m:t>3</m:t>
                          </m:r>
                        </m:den>
                      </m:f>
                      <m:r>
                        <a:rPr kumimoji="1" lang="en-US" altLang="ja-JP" b="0" i="1" smtClean="0">
                          <a:latin typeface="Cambria Math"/>
                        </a:rPr>
                        <m:t>𝑘</m:t>
                      </m:r>
                      <m:sSup>
                        <m:sSupPr>
                          <m:ctrlPr>
                            <a:rPr kumimoji="1" lang="en-US" altLang="ja-JP" b="0" i="1" smtClean="0">
                              <a:latin typeface="Cambria Math" panose="02040503050406030204" pitchFamily="18" charset="0"/>
                            </a:rPr>
                          </m:ctrlPr>
                        </m:sSupPr>
                        <m:e>
                          <m:d>
                            <m:dPr>
                              <m:ctrlPr>
                                <a:rPr kumimoji="1" lang="en-US" altLang="ja-JP" b="0" i="1" smtClean="0">
                                  <a:latin typeface="Cambria Math" panose="02040503050406030204" pitchFamily="18" charset="0"/>
                                </a:rPr>
                              </m:ctrlPr>
                            </m:dPr>
                            <m:e>
                              <m:f>
                                <m:fPr>
                                  <m:ctrlPr>
                                    <a:rPr kumimoji="1" lang="en-US" altLang="ja-JP" b="0" i="1" smtClean="0">
                                      <a:latin typeface="Cambria Math" panose="02040503050406030204" pitchFamily="18" charset="0"/>
                                    </a:rPr>
                                  </m:ctrlPr>
                                </m:fPr>
                                <m:num>
                                  <m:sSup>
                                    <m:sSupPr>
                                      <m:ctrlPr>
                                        <a:rPr kumimoji="1" lang="en-US" altLang="ja-JP" b="0" i="1" smtClean="0">
                                          <a:latin typeface="Cambria Math" panose="02040503050406030204" pitchFamily="18" charset="0"/>
                                        </a:rPr>
                                      </m:ctrlPr>
                                    </m:sSupPr>
                                    <m:e>
                                      <m:r>
                                        <a:rPr kumimoji="1" lang="en-US" altLang="ja-JP" b="0" i="1" smtClean="0">
                                          <a:latin typeface="Cambria Math"/>
                                        </a:rPr>
                                        <m:t>𝑐</m:t>
                                      </m:r>
                                    </m:e>
                                    <m:sup>
                                      <m:r>
                                        <a:rPr kumimoji="1" lang="en-US" altLang="ja-JP" b="0" i="1" smtClean="0">
                                          <a:latin typeface="Cambria Math"/>
                                        </a:rPr>
                                        <m:t>2</m:t>
                                      </m:r>
                                    </m:sup>
                                  </m:sSup>
                                  <m:r>
                                    <a:rPr kumimoji="1" lang="en-US" altLang="ja-JP" b="0" i="1" smtClean="0">
                                      <a:latin typeface="Cambria Math"/>
                                    </a:rPr>
                                    <m:t>𝑅</m:t>
                                  </m:r>
                                </m:num>
                                <m:den>
                                  <m:r>
                                    <a:rPr kumimoji="1" lang="en-US" altLang="ja-JP" b="0" i="1" smtClean="0">
                                      <a:latin typeface="Cambria Math"/>
                                    </a:rPr>
                                    <m:t>𝐺𝑀</m:t>
                                  </m:r>
                                </m:den>
                              </m:f>
                            </m:e>
                          </m:d>
                        </m:e>
                        <m:sup>
                          <m:r>
                            <a:rPr kumimoji="1" lang="en-US" altLang="ja-JP" b="0" i="1" smtClean="0">
                              <a:latin typeface="Cambria Math"/>
                            </a:rPr>
                            <m:t>5</m:t>
                          </m:r>
                        </m:sup>
                      </m:sSup>
                    </m:oMath>
                  </m:oMathPara>
                </a14:m>
                <a:endParaRPr kumimoji="1" lang="en-US" altLang="ja-JP" dirty="0"/>
              </a:p>
              <a:p>
                <a14:m>
                  <m:oMath xmlns:m="http://schemas.openxmlformats.org/officeDocument/2006/math">
                    <m:r>
                      <a:rPr kumimoji="1" lang="en-US" altLang="ja-JP" b="0" i="1" smtClean="0">
                        <a:latin typeface="Cambria Math" panose="02040503050406030204" pitchFamily="18" charset="0"/>
                      </a:rPr>
                      <m:t>𝑘</m:t>
                    </m:r>
                    <m:r>
                      <a:rPr kumimoji="1" lang="en-US" altLang="ja-JP" b="0" i="1" smtClean="0">
                        <a:latin typeface="Cambria Math" panose="02040503050406030204" pitchFamily="18" charset="0"/>
                      </a:rPr>
                      <m:t>∼0.1</m:t>
                    </m:r>
                  </m:oMath>
                </a14:m>
                <a:r>
                  <a:rPr kumimoji="1" lang="en-US" altLang="ja-JP" dirty="0"/>
                  <a:t>: (second) tidal Love number</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2"/>
                <a:stretch>
                  <a:fillRect l="-1852" t="-2242" r="-1185"/>
                </a:stretch>
              </a:blipFill>
            </p:spPr>
            <p:txBody>
              <a:bodyPr/>
              <a:lstStyle/>
              <a:p>
                <a:r>
                  <a:rPr lang="ja-JP" altLang="en-US">
                    <a:noFill/>
                  </a:rPr>
                  <a:t> </a:t>
                </a:r>
              </a:p>
            </p:txBody>
          </p:sp>
        </mc:Fallback>
      </mc:AlternateContent>
      <p:sp>
        <p:nvSpPr>
          <p:cNvPr id="4" name="円/楕円 3"/>
          <p:cNvSpPr/>
          <p:nvPr/>
        </p:nvSpPr>
        <p:spPr>
          <a:xfrm>
            <a:off x="1165589" y="4608969"/>
            <a:ext cx="1800200"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t>deformed</a:t>
            </a:r>
            <a:endParaRPr kumimoji="1" lang="ja-JP" altLang="en-US" sz="2000" dirty="0"/>
          </a:p>
        </p:txBody>
      </p:sp>
      <p:cxnSp>
        <p:nvCxnSpPr>
          <p:cNvPr id="5" name="直線矢印コネクタ 4"/>
          <p:cNvCxnSpPr>
            <a:stCxn id="4" idx="2"/>
          </p:cNvCxnSpPr>
          <p:nvPr/>
        </p:nvCxnSpPr>
        <p:spPr>
          <a:xfrm flipH="1">
            <a:off x="467544" y="5041017"/>
            <a:ext cx="69804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a:stCxn id="4" idx="6"/>
          </p:cNvCxnSpPr>
          <p:nvPr/>
        </p:nvCxnSpPr>
        <p:spPr>
          <a:xfrm>
            <a:off x="2965789" y="5041017"/>
            <a:ext cx="70191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a:stCxn id="4" idx="0"/>
          </p:cNvCxnSpPr>
          <p:nvPr/>
        </p:nvCxnSpPr>
        <p:spPr>
          <a:xfrm>
            <a:off x="2065689" y="4608969"/>
            <a:ext cx="0" cy="26778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a:stCxn id="4" idx="4"/>
          </p:cNvCxnSpPr>
          <p:nvPr/>
        </p:nvCxnSpPr>
        <p:spPr>
          <a:xfrm flipV="1">
            <a:off x="2065689" y="5164786"/>
            <a:ext cx="0" cy="30827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円/楕円 8"/>
          <p:cNvSpPr/>
          <p:nvPr/>
        </p:nvSpPr>
        <p:spPr>
          <a:xfrm>
            <a:off x="6948264" y="4104913"/>
            <a:ext cx="1728192" cy="172819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External field</a:t>
            </a:r>
            <a:endParaRPr kumimoji="1" lang="ja-JP" altLang="en-US" sz="2400" dirty="0"/>
          </a:p>
        </p:txBody>
      </p:sp>
      <mc:AlternateContent xmlns:mc="http://schemas.openxmlformats.org/markup-compatibility/2006" xmlns:a14="http://schemas.microsoft.com/office/drawing/2010/main">
        <mc:Choice Requires="a14">
          <p:sp>
            <p:nvSpPr>
              <p:cNvPr id="11" name="テキスト ボックス 10"/>
              <p:cNvSpPr txBox="1"/>
              <p:nvPr/>
            </p:nvSpPr>
            <p:spPr>
              <a:xfrm>
                <a:off x="25684" y="5536292"/>
                <a:ext cx="4114268" cy="10610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ja-JP" altLang="en-US" sz="2400" b="0" i="1" smtClean="0">
                              <a:latin typeface="Cambria Math"/>
                            </a:rPr>
                            <m:t>𝒬</m:t>
                          </m:r>
                        </m:e>
                        <m:sub>
                          <m:r>
                            <a:rPr kumimoji="1" lang="en-US" altLang="ja-JP" sz="2400" b="0" i="1" smtClean="0">
                              <a:latin typeface="Cambria Math"/>
                            </a:rPr>
                            <m:t>𝑖𝑗</m:t>
                          </m:r>
                        </m:sub>
                      </m:sSub>
                      <m:r>
                        <a:rPr kumimoji="1" lang="en-US" altLang="ja-JP" sz="2400" i="1" smtClean="0">
                          <a:latin typeface="Cambria Math"/>
                          <a:ea typeface="Cambria Math"/>
                        </a:rPr>
                        <m:t>≡</m:t>
                      </m:r>
                      <m:nary>
                        <m:naryPr>
                          <m:limLoc m:val="undOvr"/>
                          <m:subHide m:val="on"/>
                          <m:supHide m:val="on"/>
                          <m:ctrlPr>
                            <a:rPr kumimoji="1" lang="en-US" altLang="ja-JP" sz="2400" i="1" smtClean="0">
                              <a:latin typeface="Cambria Math" panose="02040503050406030204" pitchFamily="18" charset="0"/>
                              <a:ea typeface="Cambria Math"/>
                            </a:rPr>
                          </m:ctrlPr>
                        </m:naryPr>
                        <m:sub/>
                        <m:sup/>
                        <m:e>
                          <m:r>
                            <a:rPr kumimoji="1" lang="ja-JP" altLang="en-US" sz="2400" i="1" smtClean="0">
                              <a:latin typeface="Cambria Math"/>
                              <a:ea typeface="Cambria Math"/>
                            </a:rPr>
                            <m:t>𝜌</m:t>
                          </m:r>
                          <m:d>
                            <m:dPr>
                              <m:ctrlPr>
                                <a:rPr kumimoji="1" lang="en-US" altLang="ja-JP" sz="2400" i="1" smtClean="0">
                                  <a:latin typeface="Cambria Math" panose="02040503050406030204" pitchFamily="18" charset="0"/>
                                  <a:ea typeface="Cambria Math"/>
                                </a:rPr>
                              </m:ctrlPr>
                            </m:dPr>
                            <m:e>
                              <m:sSub>
                                <m:sSubPr>
                                  <m:ctrlPr>
                                    <a:rPr kumimoji="1" lang="en-US" altLang="ja-JP" sz="2400" i="1" smtClean="0">
                                      <a:latin typeface="Cambria Math" panose="02040503050406030204" pitchFamily="18" charset="0"/>
                                      <a:ea typeface="Cambria Math"/>
                                    </a:rPr>
                                  </m:ctrlPr>
                                </m:sSubPr>
                                <m:e>
                                  <m:r>
                                    <a:rPr kumimoji="1" lang="en-US" altLang="ja-JP" sz="2400" b="0" i="1" smtClean="0">
                                      <a:latin typeface="Cambria Math"/>
                                      <a:ea typeface="Cambria Math"/>
                                    </a:rPr>
                                    <m:t>𝑥</m:t>
                                  </m:r>
                                </m:e>
                                <m:sub>
                                  <m:r>
                                    <a:rPr kumimoji="1" lang="en-US" altLang="ja-JP" sz="2400" b="0" i="1" smtClean="0">
                                      <a:latin typeface="Cambria Math"/>
                                      <a:ea typeface="Cambria Math"/>
                                    </a:rPr>
                                    <m:t>𝑖</m:t>
                                  </m:r>
                                </m:sub>
                              </m:sSub>
                              <m:sSub>
                                <m:sSubPr>
                                  <m:ctrlPr>
                                    <a:rPr kumimoji="1" lang="en-US" altLang="ja-JP" sz="2400" i="1" smtClean="0">
                                      <a:latin typeface="Cambria Math" panose="02040503050406030204" pitchFamily="18" charset="0"/>
                                      <a:ea typeface="Cambria Math"/>
                                    </a:rPr>
                                  </m:ctrlPr>
                                </m:sSubPr>
                                <m:e>
                                  <m:r>
                                    <a:rPr kumimoji="1" lang="en-US" altLang="ja-JP" sz="2400" b="0" i="1" smtClean="0">
                                      <a:latin typeface="Cambria Math"/>
                                      <a:ea typeface="Cambria Math"/>
                                    </a:rPr>
                                    <m:t>𝑥</m:t>
                                  </m:r>
                                </m:e>
                                <m:sub>
                                  <m:r>
                                    <a:rPr kumimoji="1" lang="en-US" altLang="ja-JP" sz="2400" b="0" i="1" smtClean="0">
                                      <a:latin typeface="Cambria Math"/>
                                      <a:ea typeface="Cambria Math"/>
                                    </a:rPr>
                                    <m:t>𝑗</m:t>
                                  </m:r>
                                </m:sub>
                              </m:sSub>
                              <m:r>
                                <a:rPr kumimoji="1" lang="en-US" altLang="ja-JP" sz="2400" b="0" i="1" smtClean="0">
                                  <a:latin typeface="Cambria Math"/>
                                  <a:ea typeface="Cambria Math"/>
                                </a:rPr>
                                <m:t>−</m:t>
                              </m:r>
                              <m:f>
                                <m:fPr>
                                  <m:ctrlPr>
                                    <a:rPr kumimoji="1" lang="en-US" altLang="ja-JP" sz="2400" b="0" i="1" smtClean="0">
                                      <a:latin typeface="Cambria Math" panose="02040503050406030204" pitchFamily="18" charset="0"/>
                                      <a:ea typeface="Cambria Math"/>
                                    </a:rPr>
                                  </m:ctrlPr>
                                </m:fPr>
                                <m:num>
                                  <m:sSup>
                                    <m:sSupPr>
                                      <m:ctrlPr>
                                        <a:rPr kumimoji="1" lang="en-US" altLang="ja-JP" sz="2400" b="0" i="1" smtClean="0">
                                          <a:latin typeface="Cambria Math" panose="02040503050406030204" pitchFamily="18" charset="0"/>
                                          <a:ea typeface="Cambria Math"/>
                                        </a:rPr>
                                      </m:ctrlPr>
                                    </m:sSupPr>
                                    <m:e>
                                      <m:r>
                                        <a:rPr kumimoji="1" lang="en-US" altLang="ja-JP" sz="2400" b="0" i="1" smtClean="0">
                                          <a:latin typeface="Cambria Math"/>
                                          <a:ea typeface="Cambria Math"/>
                                        </a:rPr>
                                        <m:t>𝑥</m:t>
                                      </m:r>
                                    </m:e>
                                    <m:sup>
                                      <m:r>
                                        <a:rPr kumimoji="1" lang="en-US" altLang="ja-JP" sz="2400" b="0" i="1" smtClean="0">
                                          <a:latin typeface="Cambria Math"/>
                                          <a:ea typeface="Cambria Math"/>
                                        </a:rPr>
                                        <m:t>2</m:t>
                                      </m:r>
                                    </m:sup>
                                  </m:sSup>
                                </m:num>
                                <m:den>
                                  <m:r>
                                    <a:rPr kumimoji="1" lang="en-US" altLang="ja-JP" sz="2400" b="0" i="1" smtClean="0">
                                      <a:latin typeface="Cambria Math"/>
                                      <a:ea typeface="Cambria Math"/>
                                    </a:rPr>
                                    <m:t>3</m:t>
                                  </m:r>
                                </m:den>
                              </m:f>
                              <m:sSub>
                                <m:sSubPr>
                                  <m:ctrlPr>
                                    <a:rPr kumimoji="1" lang="en-US" altLang="ja-JP" sz="2400" b="0" i="1" smtClean="0">
                                      <a:latin typeface="Cambria Math" panose="02040503050406030204" pitchFamily="18" charset="0"/>
                                      <a:ea typeface="Cambria Math"/>
                                    </a:rPr>
                                  </m:ctrlPr>
                                </m:sSubPr>
                                <m:e>
                                  <m:r>
                                    <a:rPr kumimoji="1" lang="en-US" altLang="ja-JP" sz="2400" b="0" i="1" smtClean="0">
                                      <a:latin typeface="Cambria Math" panose="02040503050406030204" pitchFamily="18" charset="0"/>
                                      <a:ea typeface="Cambria Math"/>
                                    </a:rPr>
                                    <m:t>𝛿</m:t>
                                  </m:r>
                                </m:e>
                                <m:sub>
                                  <m:r>
                                    <a:rPr kumimoji="1" lang="en-US" altLang="ja-JP" sz="2400" b="0" i="1" smtClean="0">
                                      <a:latin typeface="Cambria Math"/>
                                      <a:ea typeface="Cambria Math"/>
                                    </a:rPr>
                                    <m:t>𝑖𝑗</m:t>
                                  </m:r>
                                </m:sub>
                              </m:sSub>
                            </m:e>
                          </m:d>
                          <m:sSup>
                            <m:sSupPr>
                              <m:ctrlPr>
                                <a:rPr kumimoji="1" lang="en-US" altLang="ja-JP" sz="2400" i="1" smtClean="0">
                                  <a:latin typeface="Cambria Math" panose="02040503050406030204" pitchFamily="18" charset="0"/>
                                  <a:ea typeface="Cambria Math"/>
                                </a:rPr>
                              </m:ctrlPr>
                            </m:sSupPr>
                            <m:e>
                              <m:r>
                                <a:rPr kumimoji="1" lang="en-US" altLang="ja-JP" sz="2400" b="0" i="1" smtClean="0">
                                  <a:latin typeface="Cambria Math"/>
                                  <a:ea typeface="Cambria Math"/>
                                </a:rPr>
                                <m:t>𝑑</m:t>
                              </m:r>
                            </m:e>
                            <m:sup>
                              <m:r>
                                <a:rPr kumimoji="1" lang="en-US" altLang="ja-JP" sz="2400" b="0" i="1" smtClean="0">
                                  <a:latin typeface="Cambria Math"/>
                                  <a:ea typeface="Cambria Math"/>
                                </a:rPr>
                                <m:t>3</m:t>
                              </m:r>
                            </m:sup>
                          </m:sSup>
                          <m:r>
                            <a:rPr kumimoji="1" lang="en-US" altLang="ja-JP" sz="2400" b="0" i="1" smtClean="0">
                              <a:latin typeface="Cambria Math"/>
                              <a:ea typeface="Cambria Math"/>
                            </a:rPr>
                            <m:t>𝑥</m:t>
                          </m:r>
                        </m:e>
                      </m:nary>
                    </m:oMath>
                  </m:oMathPara>
                </a14:m>
                <a:endParaRPr kumimoji="1" lang="ja-JP" altLang="en-US" sz="24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25684" y="5536292"/>
                <a:ext cx="4114268" cy="1061060"/>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p:cNvSpPr txBox="1"/>
              <p:nvPr/>
            </p:nvSpPr>
            <p:spPr>
              <a:xfrm>
                <a:off x="5148064" y="5545073"/>
                <a:ext cx="2020040" cy="836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a:ea typeface="Cambria Math"/>
                            </a:rPr>
                            <m:t>ℰ</m:t>
                          </m:r>
                        </m:e>
                        <m:sub>
                          <m:r>
                            <a:rPr kumimoji="1" lang="en-US" altLang="ja-JP" sz="2400" b="0" i="1" smtClean="0">
                              <a:latin typeface="Cambria Math"/>
                            </a:rPr>
                            <m:t>𝑖𝑗</m:t>
                          </m:r>
                        </m:sub>
                      </m:sSub>
                      <m:r>
                        <a:rPr kumimoji="1" lang="en-US" altLang="ja-JP" sz="2400" i="1" smtClean="0">
                          <a:latin typeface="Cambria Math"/>
                          <a:ea typeface="Cambria Math"/>
                        </a:rPr>
                        <m:t>≡</m:t>
                      </m:r>
                      <m:f>
                        <m:fPr>
                          <m:ctrlPr>
                            <a:rPr kumimoji="1" lang="en-US" altLang="ja-JP" sz="2400" i="1" smtClean="0">
                              <a:latin typeface="Cambria Math" panose="02040503050406030204" pitchFamily="18" charset="0"/>
                              <a:ea typeface="Cambria Math"/>
                            </a:rPr>
                          </m:ctrlPr>
                        </m:fPr>
                        <m:num>
                          <m:sSup>
                            <m:sSupPr>
                              <m:ctrlPr>
                                <a:rPr kumimoji="1" lang="en-US" altLang="ja-JP" sz="2400" i="1" smtClean="0">
                                  <a:latin typeface="Cambria Math" panose="02040503050406030204" pitchFamily="18" charset="0"/>
                                  <a:ea typeface="Cambria Math"/>
                                </a:rPr>
                              </m:ctrlPr>
                            </m:sSupPr>
                            <m:e>
                              <m:r>
                                <a:rPr kumimoji="1" lang="ja-JP" altLang="en-US" sz="2400" i="1" smtClean="0">
                                  <a:latin typeface="Cambria Math"/>
                                  <a:ea typeface="Cambria Math"/>
                                </a:rPr>
                                <m:t>𝜕</m:t>
                              </m:r>
                            </m:e>
                            <m:sup>
                              <m:r>
                                <a:rPr kumimoji="1" lang="en-US" altLang="ja-JP" sz="2400" b="0" i="1" smtClean="0">
                                  <a:latin typeface="Cambria Math"/>
                                  <a:ea typeface="Cambria Math"/>
                                </a:rPr>
                                <m:t>2</m:t>
                              </m:r>
                            </m:sup>
                          </m:sSup>
                          <m:sSub>
                            <m:sSubPr>
                              <m:ctrlPr>
                                <a:rPr kumimoji="1" lang="en-US" altLang="ja-JP" sz="2400" i="1" smtClean="0">
                                  <a:latin typeface="Cambria Math" panose="02040503050406030204" pitchFamily="18" charset="0"/>
                                  <a:ea typeface="Cambria Math"/>
                                </a:rPr>
                              </m:ctrlPr>
                            </m:sSubPr>
                            <m:e>
                              <m:r>
                                <m:rPr>
                                  <m:sty m:val="p"/>
                                </m:rPr>
                                <a:rPr kumimoji="1" lang="el-GR" altLang="ja-JP" sz="2400" i="1" smtClean="0">
                                  <a:latin typeface="Cambria Math"/>
                                  <a:ea typeface="Cambria Math"/>
                                </a:rPr>
                                <m:t>Φ</m:t>
                              </m:r>
                            </m:e>
                            <m:sub>
                              <m:r>
                                <m:rPr>
                                  <m:nor/>
                                </m:rPr>
                                <a:rPr kumimoji="1" lang="en-US" altLang="ja-JP" sz="2400" b="0" i="0" smtClean="0">
                                  <a:latin typeface="Cambria Math"/>
                                  <a:ea typeface="Cambria Math"/>
                                </a:rPr>
                                <m:t>ext</m:t>
                              </m:r>
                            </m:sub>
                          </m:sSub>
                        </m:num>
                        <m:den>
                          <m:r>
                            <a:rPr kumimoji="1" lang="ja-JP" altLang="en-US" sz="2400" i="1" smtClean="0">
                              <a:latin typeface="Cambria Math"/>
                              <a:ea typeface="Cambria Math"/>
                            </a:rPr>
                            <m:t>𝜕</m:t>
                          </m:r>
                          <m:sSup>
                            <m:sSupPr>
                              <m:ctrlPr>
                                <a:rPr kumimoji="1" lang="en-US" altLang="ja-JP" sz="2400" i="1" smtClean="0">
                                  <a:latin typeface="Cambria Math" panose="02040503050406030204" pitchFamily="18" charset="0"/>
                                  <a:ea typeface="Cambria Math"/>
                                </a:rPr>
                              </m:ctrlPr>
                            </m:sSupPr>
                            <m:e>
                              <m:r>
                                <a:rPr kumimoji="1" lang="en-US" altLang="ja-JP" sz="2400" b="0" i="1" smtClean="0">
                                  <a:latin typeface="Cambria Math"/>
                                  <a:ea typeface="Cambria Math"/>
                                </a:rPr>
                                <m:t>𝑥</m:t>
                              </m:r>
                            </m:e>
                            <m:sup>
                              <m:r>
                                <a:rPr kumimoji="1" lang="en-US" altLang="ja-JP" sz="2400" b="0" i="1" smtClean="0">
                                  <a:latin typeface="Cambria Math"/>
                                  <a:ea typeface="Cambria Math"/>
                                </a:rPr>
                                <m:t>𝑖</m:t>
                              </m:r>
                            </m:sup>
                          </m:sSup>
                          <m:r>
                            <a:rPr kumimoji="1" lang="ja-JP" altLang="en-US" sz="2400" i="1" smtClean="0">
                              <a:latin typeface="Cambria Math"/>
                              <a:ea typeface="Cambria Math"/>
                            </a:rPr>
                            <m:t>𝜕</m:t>
                          </m:r>
                          <m:sSup>
                            <m:sSupPr>
                              <m:ctrlPr>
                                <a:rPr kumimoji="1" lang="en-US" altLang="ja-JP" sz="2400" i="1" smtClean="0">
                                  <a:latin typeface="Cambria Math" panose="02040503050406030204" pitchFamily="18" charset="0"/>
                                  <a:ea typeface="Cambria Math"/>
                                </a:rPr>
                              </m:ctrlPr>
                            </m:sSupPr>
                            <m:e>
                              <m:r>
                                <a:rPr kumimoji="1" lang="en-US" altLang="ja-JP" sz="2400" b="0" i="1" smtClean="0">
                                  <a:latin typeface="Cambria Math"/>
                                  <a:ea typeface="Cambria Math"/>
                                </a:rPr>
                                <m:t>𝑥</m:t>
                              </m:r>
                            </m:e>
                            <m:sup>
                              <m:r>
                                <a:rPr kumimoji="1" lang="en-US" altLang="ja-JP" sz="2400" b="0" i="1" smtClean="0">
                                  <a:latin typeface="Cambria Math"/>
                                  <a:ea typeface="Cambria Math"/>
                                </a:rPr>
                                <m:t>𝑗</m:t>
                              </m:r>
                            </m:sup>
                          </m:sSup>
                        </m:den>
                      </m:f>
                    </m:oMath>
                  </m:oMathPara>
                </a14:m>
                <a:endParaRPr kumimoji="1" lang="ja-JP" altLang="en-US" sz="24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5148064" y="5545073"/>
                <a:ext cx="2020040" cy="836255"/>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p:cNvSpPr txBox="1"/>
              <p:nvPr/>
            </p:nvSpPr>
            <p:spPr>
              <a:xfrm>
                <a:off x="4139952" y="4752985"/>
                <a:ext cx="2476447" cy="6243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a:rPr>
                        <m:t> </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𝒬</m:t>
                          </m:r>
                        </m:e>
                        <m:sub>
                          <m:r>
                            <a:rPr kumimoji="1" lang="en-US" altLang="ja-JP" sz="3200" b="0" i="1" smtClean="0">
                              <a:latin typeface="Cambria Math"/>
                            </a:rPr>
                            <m:t>𝑖𝑗</m:t>
                          </m:r>
                        </m:sub>
                      </m:sSub>
                      <m:r>
                        <a:rPr kumimoji="1" lang="en-US" altLang="ja-JP" sz="3200" b="0" i="1" smtClean="0">
                          <a:latin typeface="Cambria Math"/>
                        </a:rPr>
                        <m:t>=−</m:t>
                      </m:r>
                      <m:r>
                        <a:rPr kumimoji="1" lang="en-US" altLang="ja-JP" sz="3200" b="0" i="1" smtClean="0">
                          <a:latin typeface="Cambria Math"/>
                        </a:rPr>
                        <m:t>𝜆</m:t>
                      </m:r>
                      <m:sSub>
                        <m:sSubPr>
                          <m:ctrlPr>
                            <a:rPr kumimoji="1" lang="en-US" altLang="ja-JP" sz="3200" b="0" i="1" smtClean="0">
                              <a:latin typeface="Cambria Math" panose="02040503050406030204" pitchFamily="18" charset="0"/>
                            </a:rPr>
                          </m:ctrlPr>
                        </m:sSubPr>
                        <m:e>
                          <m:r>
                            <a:rPr kumimoji="1" lang="en-US" altLang="ja-JP" sz="3200" b="0" i="1" smtClean="0">
                              <a:latin typeface="Cambria Math"/>
                            </a:rPr>
                            <m:t>ℰ</m:t>
                          </m:r>
                        </m:e>
                        <m:sub>
                          <m:r>
                            <a:rPr kumimoji="1" lang="en-US" altLang="ja-JP" sz="3200" b="0" i="1" smtClean="0">
                              <a:latin typeface="Cambria Math"/>
                            </a:rPr>
                            <m:t>𝑖𝑗</m:t>
                          </m:r>
                        </m:sub>
                      </m:sSub>
                    </m:oMath>
                  </m:oMathPara>
                </a14:m>
                <a:endParaRPr kumimoji="1" lang="ja-JP" altLang="en-US"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4139952" y="4752985"/>
                <a:ext cx="2476447" cy="624338"/>
              </a:xfrm>
              <a:prstGeom prst="rect">
                <a:avLst/>
              </a:prstGeom>
              <a:blipFill>
                <a:blip r:embed="rId5"/>
                <a:stretch>
                  <a:fillRect/>
                </a:stretch>
              </a:blipFill>
            </p:spPr>
            <p:txBody>
              <a:bodyPr/>
              <a:lstStyle/>
              <a:p>
                <a:r>
                  <a:rPr lang="ja-JP" altLang="en-US">
                    <a:noFill/>
                  </a:rPr>
                  <a:t> </a:t>
                </a:r>
              </a:p>
            </p:txBody>
          </p:sp>
        </mc:Fallback>
      </mc:AlternateContent>
      <p:sp>
        <p:nvSpPr>
          <p:cNvPr id="15" name="スライド番号プレースホルダー 14"/>
          <p:cNvSpPr>
            <a:spLocks noGrp="1"/>
          </p:cNvSpPr>
          <p:nvPr>
            <p:ph type="sldNum" sz="quarter" idx="12"/>
          </p:nvPr>
        </p:nvSpPr>
        <p:spPr/>
        <p:txBody>
          <a:bodyPr/>
          <a:lstStyle/>
          <a:p>
            <a:fld id="{D2D8002D-B5B0-4BAC-B1F6-782DDCCE6D9C}" type="slidenum">
              <a:rPr kumimoji="1" lang="ja-JP" altLang="en-US" smtClean="0"/>
              <a:t>17</a:t>
            </a:fld>
            <a:endParaRPr kumimoji="1" lang="ja-JP" altLang="en-US"/>
          </a:p>
        </p:txBody>
      </p:sp>
      <p:sp>
        <p:nvSpPr>
          <p:cNvPr id="10" name="日付プレースホルダー 9"/>
          <p:cNvSpPr>
            <a:spLocks noGrp="1"/>
          </p:cNvSpPr>
          <p:nvPr>
            <p:ph type="dt" sz="half" idx="10"/>
          </p:nvPr>
        </p:nvSpPr>
        <p:spPr/>
        <p:txBody>
          <a:bodyPr/>
          <a:lstStyle/>
          <a:p>
            <a:r>
              <a:rPr kumimoji="1" lang="en-US" altLang="ja-JP"/>
              <a:t>2016/10/11</a:t>
            </a:r>
            <a:endParaRPr kumimoji="1" lang="ja-JP" altLang="en-US"/>
          </a:p>
        </p:txBody>
      </p:sp>
      <p:sp>
        <p:nvSpPr>
          <p:cNvPr id="14" name="フッター プレースホルダー 13"/>
          <p:cNvSpPr>
            <a:spLocks noGrp="1"/>
          </p:cNvSpPr>
          <p:nvPr>
            <p:ph type="ftr" sz="quarter" idx="11"/>
          </p:nvPr>
        </p:nvSpPr>
        <p:spPr/>
        <p:txBody>
          <a:bodyPr/>
          <a:lstStyle/>
          <a:p>
            <a:r>
              <a:rPr kumimoji="1" lang="en-US" altLang="ja-JP"/>
              <a:t>High Energy Phenomena in Compact Objects</a:t>
            </a:r>
            <a:endParaRPr kumimoji="1" lang="ja-JP" altLang="en-US"/>
          </a:p>
        </p:txBody>
      </p:sp>
    </p:spTree>
    <p:extLst>
      <p:ext uri="{BB962C8B-B14F-4D97-AF65-F5344CB8AC3E}">
        <p14:creationId xmlns:p14="http://schemas.microsoft.com/office/powerpoint/2010/main" val="362363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引力としての潮汐効果</a:t>
            </a:r>
          </a:p>
        </p:txBody>
      </p:sp>
      <p:sp>
        <p:nvSpPr>
          <p:cNvPr id="3" name="コンテンツ プレースホルダー 2"/>
          <p:cNvSpPr>
            <a:spLocks noGrp="1"/>
          </p:cNvSpPr>
          <p:nvPr>
            <p:ph idx="1"/>
          </p:nvPr>
        </p:nvSpPr>
        <p:spPr/>
        <p:txBody>
          <a:bodyPr/>
          <a:lstStyle/>
          <a:p>
            <a:r>
              <a:rPr kumimoji="1" lang="ja-JP" altLang="en-US" dirty="0"/>
              <a:t>中性子星の半径が大きいと潮汐効果は強まる</a:t>
            </a:r>
            <a:endParaRPr kumimoji="1" lang="en-US" altLang="ja-JP" dirty="0"/>
          </a:p>
          <a:p>
            <a:r>
              <a:rPr lang="ja-JP" altLang="en-US" dirty="0"/>
              <a:t>このとき引力が強くなって合体が早まる</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18</a:t>
            </a:fld>
            <a:endParaRPr kumimoji="1" lang="ja-JP"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492896"/>
            <a:ext cx="5760640" cy="3927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4000597" y="2708920"/>
            <a:ext cx="2031325" cy="461665"/>
          </a:xfrm>
          <a:prstGeom prst="rect">
            <a:avLst/>
          </a:prstGeom>
          <a:noFill/>
        </p:spPr>
        <p:txBody>
          <a:bodyPr wrap="none" rtlCol="0">
            <a:spAutoFit/>
          </a:bodyPr>
          <a:lstStyle/>
          <a:p>
            <a:r>
              <a:rPr lang="ja-JP" altLang="en-US" sz="2400" dirty="0"/>
              <a:t>中性子星</a:t>
            </a:r>
            <a:r>
              <a:rPr kumimoji="1" lang="ja-JP" altLang="en-US" sz="2400" dirty="0"/>
              <a:t>半径</a:t>
            </a:r>
          </a:p>
        </p:txBody>
      </p:sp>
      <p:sp>
        <p:nvSpPr>
          <p:cNvPr id="7" name="テキスト ボックス 6"/>
          <p:cNvSpPr txBox="1"/>
          <p:nvPr/>
        </p:nvSpPr>
        <p:spPr>
          <a:xfrm>
            <a:off x="2555776" y="5219908"/>
            <a:ext cx="2259721" cy="369332"/>
          </a:xfrm>
          <a:prstGeom prst="rect">
            <a:avLst/>
          </a:prstGeom>
          <a:noFill/>
        </p:spPr>
        <p:txBody>
          <a:bodyPr wrap="none" rtlCol="0">
            <a:spAutoFit/>
          </a:bodyPr>
          <a:lstStyle/>
          <a:p>
            <a:r>
              <a:rPr kumimoji="1" lang="en-US" altLang="ja-JP" dirty="0"/>
              <a:t>From </a:t>
            </a:r>
            <a:r>
              <a:rPr kumimoji="1" lang="en-US" altLang="ja-JP" dirty="0" err="1"/>
              <a:t>Kyutoku</a:t>
            </a:r>
            <a:r>
              <a:rPr kumimoji="1" lang="en-US" altLang="ja-JP" dirty="0"/>
              <a:t>+ (2015)</a:t>
            </a:r>
            <a:endParaRPr kumimoji="1" lang="ja-JP" altLang="en-US" dirty="0"/>
          </a:p>
        </p:txBody>
      </p:sp>
      <p:sp>
        <p:nvSpPr>
          <p:cNvPr id="8" name="テキスト ボックス 7"/>
          <p:cNvSpPr txBox="1"/>
          <p:nvPr/>
        </p:nvSpPr>
        <p:spPr>
          <a:xfrm>
            <a:off x="462110" y="4294837"/>
            <a:ext cx="1085554" cy="646331"/>
          </a:xfrm>
          <a:prstGeom prst="rect">
            <a:avLst/>
          </a:prstGeom>
          <a:noFill/>
        </p:spPr>
        <p:txBody>
          <a:bodyPr wrap="none" rtlCol="0">
            <a:spAutoFit/>
          </a:bodyPr>
          <a:lstStyle/>
          <a:p>
            <a:r>
              <a:rPr kumimoji="1" lang="en-US" altLang="ja-JP" dirty="0"/>
              <a:t>100Mpc</a:t>
            </a:r>
          </a:p>
          <a:p>
            <a:r>
              <a:rPr kumimoji="1" lang="ja-JP" altLang="en-US" dirty="0" err="1"/>
              <a:t>での</a:t>
            </a:r>
            <a:r>
              <a:rPr kumimoji="1" lang="ja-JP" altLang="en-US" dirty="0"/>
              <a:t>振幅</a:t>
            </a:r>
          </a:p>
        </p:txBody>
      </p:sp>
      <p:sp>
        <p:nvSpPr>
          <p:cNvPr id="9" name="日付プレースホルダー 8"/>
          <p:cNvSpPr>
            <a:spLocks noGrp="1"/>
          </p:cNvSpPr>
          <p:nvPr>
            <p:ph type="dt" sz="half" idx="10"/>
          </p:nvPr>
        </p:nvSpPr>
        <p:spPr/>
        <p:txBody>
          <a:bodyPr/>
          <a:lstStyle/>
          <a:p>
            <a:r>
              <a:rPr kumimoji="1" lang="en-US" altLang="ja-JP"/>
              <a:t>2016/10/11</a:t>
            </a:r>
            <a:endParaRPr kumimoji="1" lang="ja-JP" altLang="en-US"/>
          </a:p>
        </p:txBody>
      </p:sp>
      <p:sp>
        <p:nvSpPr>
          <p:cNvPr id="10" name="フッター プレースホルダー 9"/>
          <p:cNvSpPr>
            <a:spLocks noGrp="1"/>
          </p:cNvSpPr>
          <p:nvPr>
            <p:ph type="ftr" sz="quarter" idx="11"/>
          </p:nvPr>
        </p:nvSpPr>
        <p:spPr/>
        <p:txBody>
          <a:bodyPr/>
          <a:lstStyle/>
          <a:p>
            <a:r>
              <a:rPr kumimoji="1" lang="en-US" altLang="ja-JP"/>
              <a:t>High Energy Phenomena in Compact Objects</a:t>
            </a:r>
            <a:endParaRPr kumimoji="1" lang="ja-JP" altLang="en-US"/>
          </a:p>
        </p:txBody>
      </p:sp>
    </p:spTree>
    <p:extLst>
      <p:ext uri="{BB962C8B-B14F-4D97-AF65-F5344CB8AC3E}">
        <p14:creationId xmlns:p14="http://schemas.microsoft.com/office/powerpoint/2010/main" val="204353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インスパイラルの理論波形モデル</a:t>
            </a:r>
          </a:p>
        </p:txBody>
      </p:sp>
      <p:sp>
        <p:nvSpPr>
          <p:cNvPr id="3" name="コンテンツ プレースホルダー 2"/>
          <p:cNvSpPr>
            <a:spLocks noGrp="1"/>
          </p:cNvSpPr>
          <p:nvPr>
            <p:ph idx="1"/>
          </p:nvPr>
        </p:nvSpPr>
        <p:spPr/>
        <p:txBody>
          <a:bodyPr/>
          <a:lstStyle/>
          <a:p>
            <a:r>
              <a:rPr kumimoji="1" lang="en-US" altLang="ja-JP" dirty="0"/>
              <a:t>Effective one body</a:t>
            </a:r>
            <a:r>
              <a:rPr kumimoji="1" lang="ja-JP" altLang="en-US" dirty="0"/>
              <a:t>で一定程度うまくいっている</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19</a:t>
            </a:fld>
            <a:endParaRPr kumimoji="1" lang="ja-JP" altLang="en-US"/>
          </a:p>
        </p:txBody>
      </p:sp>
      <p:pic>
        <p:nvPicPr>
          <p:cNvPr id="7" name="図 6"/>
          <p:cNvPicPr>
            <a:picLocks noChangeAspect="1"/>
          </p:cNvPicPr>
          <p:nvPr/>
        </p:nvPicPr>
        <p:blipFill>
          <a:blip r:embed="rId2"/>
          <a:stretch>
            <a:fillRect/>
          </a:stretch>
        </p:blipFill>
        <p:spPr>
          <a:xfrm>
            <a:off x="179512" y="1860765"/>
            <a:ext cx="8856984" cy="4520563"/>
          </a:xfrm>
          <a:prstGeom prst="rect">
            <a:avLst/>
          </a:prstGeom>
        </p:spPr>
      </p:pic>
      <p:sp>
        <p:nvSpPr>
          <p:cNvPr id="8" name="テキスト ボックス 7"/>
          <p:cNvSpPr txBox="1"/>
          <p:nvPr/>
        </p:nvSpPr>
        <p:spPr>
          <a:xfrm>
            <a:off x="5953458" y="5013176"/>
            <a:ext cx="2146934" cy="369332"/>
          </a:xfrm>
          <a:prstGeom prst="rect">
            <a:avLst/>
          </a:prstGeom>
          <a:noFill/>
        </p:spPr>
        <p:txBody>
          <a:bodyPr wrap="none" rtlCol="0">
            <a:spAutoFit/>
          </a:bodyPr>
          <a:lstStyle/>
          <a:p>
            <a:r>
              <a:rPr lang="en-US" altLang="ja-JP" dirty="0" err="1"/>
              <a:t>Hinderer+KK</a:t>
            </a:r>
            <a:r>
              <a:rPr lang="en-US" altLang="ja-JP" dirty="0"/>
              <a:t>+ (2016)</a:t>
            </a:r>
            <a:endParaRPr kumimoji="1" lang="ja-JP" altLang="en-US" dirty="0"/>
          </a:p>
        </p:txBody>
      </p:sp>
    </p:spTree>
    <p:extLst>
      <p:ext uri="{BB962C8B-B14F-4D97-AF65-F5344CB8AC3E}">
        <p14:creationId xmlns:p14="http://schemas.microsoft.com/office/powerpoint/2010/main" val="477695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23528" y="2636912"/>
            <a:ext cx="8496944" cy="1470025"/>
          </a:xfrm>
        </p:spPr>
        <p:txBody>
          <a:bodyPr>
            <a:normAutofit fontScale="90000"/>
          </a:bodyPr>
          <a:lstStyle/>
          <a:p>
            <a:pPr algn="l"/>
            <a:r>
              <a:rPr lang="ja-JP" altLang="en-US" sz="8000" dirty="0"/>
              <a:t>あるいは：</a:t>
            </a:r>
            <a:br>
              <a:rPr lang="en-US" altLang="ja-JP" sz="8000" dirty="0"/>
            </a:br>
            <a:r>
              <a:rPr lang="ja-JP" altLang="en-US" sz="8000" dirty="0"/>
              <a:t>電磁波対応天体から何がわかるのか？</a:t>
            </a:r>
            <a:br>
              <a:rPr lang="en-US" altLang="ja-JP" sz="8000" dirty="0"/>
            </a:br>
            <a:r>
              <a:rPr lang="ja-JP" altLang="en-US" sz="3600" dirty="0"/>
              <a:t>　</a:t>
            </a:r>
            <a:br>
              <a:rPr lang="en-US" altLang="ja-JP" dirty="0"/>
            </a:br>
            <a:r>
              <a:rPr lang="ja-JP" altLang="en-US" dirty="0"/>
              <a:t>理化学研究所</a:t>
            </a:r>
            <a:r>
              <a:rPr lang="en-US" altLang="ja-JP" dirty="0"/>
              <a:t> </a:t>
            </a:r>
            <a:r>
              <a:rPr lang="en-US" altLang="ja-JP" dirty="0" err="1"/>
              <a:t>iTHES</a:t>
            </a:r>
            <a:br>
              <a:rPr lang="en-US" altLang="ja-JP" dirty="0"/>
            </a:br>
            <a:r>
              <a:rPr lang="ja-JP" altLang="en-US" dirty="0"/>
              <a:t>（理論科学連携研究推進グループ）</a:t>
            </a:r>
            <a:br>
              <a:rPr lang="en-US" altLang="ja-JP" dirty="0"/>
            </a:br>
            <a:r>
              <a:rPr lang="ja-JP" altLang="en-US" dirty="0">
                <a:solidFill>
                  <a:srgbClr val="FF0000"/>
                </a:solidFill>
              </a:rPr>
              <a:t>久徳浩太郎</a:t>
            </a:r>
            <a:endParaRPr kumimoji="1" lang="ja-JP" altLang="en-US" dirty="0">
              <a:solidFill>
                <a:srgbClr val="FF0000"/>
              </a:solidFill>
            </a:endParaRPr>
          </a:p>
        </p:txBody>
      </p:sp>
      <p:sp>
        <p:nvSpPr>
          <p:cNvPr id="3" name="日付プレースホルダー 2"/>
          <p:cNvSpPr>
            <a:spLocks noGrp="1"/>
          </p:cNvSpPr>
          <p:nvPr>
            <p:ph type="dt" sz="half" idx="10"/>
          </p:nvPr>
        </p:nvSpPr>
        <p:spPr/>
        <p:txBody>
          <a:bodyPr/>
          <a:lstStyle/>
          <a:p>
            <a:r>
              <a:rPr kumimoji="1" lang="en-US" altLang="ja-JP"/>
              <a:t>2016/10/11</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2</a:t>
            </a:fld>
            <a:endParaRPr kumimoji="1" lang="ja-JP" altLang="en-US"/>
          </a:p>
        </p:txBody>
      </p:sp>
    </p:spTree>
    <p:extLst>
      <p:ext uri="{BB962C8B-B14F-4D97-AF65-F5344CB8AC3E}">
        <p14:creationId xmlns:p14="http://schemas.microsoft.com/office/powerpoint/2010/main" val="3877371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スピンの傾きの影響</a:t>
            </a:r>
          </a:p>
        </p:txBody>
      </p:sp>
      <p:sp>
        <p:nvSpPr>
          <p:cNvPr id="3" name="コンテンツ プレースホルダー 2"/>
          <p:cNvSpPr>
            <a:spLocks noGrp="1"/>
          </p:cNvSpPr>
          <p:nvPr>
            <p:ph idx="1"/>
          </p:nvPr>
        </p:nvSpPr>
        <p:spPr/>
        <p:txBody>
          <a:bodyPr/>
          <a:lstStyle/>
          <a:p>
            <a:r>
              <a:rPr kumimoji="1" lang="ja-JP" altLang="en-US" dirty="0"/>
              <a:t>モデル化は不十分な印象：レアケース？</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20</a:t>
            </a:fld>
            <a:endParaRPr kumimoji="1" lang="ja-JP" altLang="en-US"/>
          </a:p>
        </p:txBody>
      </p:sp>
      <p:pic>
        <p:nvPicPr>
          <p:cNvPr id="7" name="図 6"/>
          <p:cNvPicPr>
            <a:picLocks noChangeAspect="1"/>
          </p:cNvPicPr>
          <p:nvPr/>
        </p:nvPicPr>
        <p:blipFill>
          <a:blip r:embed="rId2"/>
          <a:stretch>
            <a:fillRect/>
          </a:stretch>
        </p:blipFill>
        <p:spPr>
          <a:xfrm>
            <a:off x="1619672" y="1916832"/>
            <a:ext cx="5827963" cy="4407576"/>
          </a:xfrm>
          <a:prstGeom prst="rect">
            <a:avLst/>
          </a:prstGeom>
        </p:spPr>
      </p:pic>
      <p:sp>
        <p:nvSpPr>
          <p:cNvPr id="8" name="テキスト ボックス 7"/>
          <p:cNvSpPr txBox="1"/>
          <p:nvPr/>
        </p:nvSpPr>
        <p:spPr>
          <a:xfrm>
            <a:off x="2771800" y="2420888"/>
            <a:ext cx="2315057" cy="369332"/>
          </a:xfrm>
          <a:prstGeom prst="rect">
            <a:avLst/>
          </a:prstGeom>
          <a:noFill/>
        </p:spPr>
        <p:txBody>
          <a:bodyPr wrap="none" rtlCol="0">
            <a:spAutoFit/>
          </a:bodyPr>
          <a:lstStyle/>
          <a:p>
            <a:r>
              <a:rPr kumimoji="1" lang="en-US" altLang="ja-JP" dirty="0"/>
              <a:t>Kawaguchi, KK+ (2015)</a:t>
            </a:r>
            <a:endParaRPr kumimoji="1" lang="ja-JP" altLang="en-US" dirty="0"/>
          </a:p>
        </p:txBody>
      </p:sp>
      <p:sp>
        <p:nvSpPr>
          <p:cNvPr id="9" name="テキスト ボックス 8"/>
          <p:cNvSpPr txBox="1"/>
          <p:nvPr/>
        </p:nvSpPr>
        <p:spPr>
          <a:xfrm>
            <a:off x="2699792" y="4653136"/>
            <a:ext cx="1075936" cy="369332"/>
          </a:xfrm>
          <a:prstGeom prst="rect">
            <a:avLst/>
          </a:prstGeom>
          <a:noFill/>
        </p:spPr>
        <p:txBody>
          <a:bodyPr wrap="none" rtlCol="0">
            <a:spAutoFit/>
          </a:bodyPr>
          <a:lstStyle/>
          <a:p>
            <a:r>
              <a:rPr lang="ja-JP" altLang="en-US" dirty="0"/>
              <a:t>見る方向</a:t>
            </a:r>
            <a:endParaRPr kumimoji="1" lang="ja-JP" altLang="en-US" dirty="0"/>
          </a:p>
        </p:txBody>
      </p:sp>
    </p:spTree>
    <p:extLst>
      <p:ext uri="{BB962C8B-B14F-4D97-AF65-F5344CB8AC3E}">
        <p14:creationId xmlns:p14="http://schemas.microsoft.com/office/powerpoint/2010/main" val="3466970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それだけか？</a:t>
            </a:r>
          </a:p>
        </p:txBody>
      </p:sp>
      <p:sp>
        <p:nvSpPr>
          <p:cNvPr id="3" name="コンテンツ プレースホルダー 2"/>
          <p:cNvSpPr>
            <a:spLocks noGrp="1"/>
          </p:cNvSpPr>
          <p:nvPr>
            <p:ph idx="1"/>
          </p:nvPr>
        </p:nvSpPr>
        <p:spPr/>
        <p:txBody>
          <a:bodyPr>
            <a:normAutofit/>
          </a:bodyPr>
          <a:lstStyle/>
          <a:p>
            <a:r>
              <a:rPr kumimoji="1" lang="ja-JP" altLang="en-US" dirty="0"/>
              <a:t>インスパイラルから物理的情報を読み取るには正確な波形モデルとの比較が</a:t>
            </a:r>
            <a:r>
              <a:rPr lang="ja-JP" altLang="en-US" dirty="0"/>
              <a:t>必須</a:t>
            </a:r>
            <a:endParaRPr lang="en-US" altLang="ja-JP" dirty="0"/>
          </a:p>
          <a:p>
            <a:r>
              <a:rPr kumimoji="1" lang="ja-JP" altLang="en-US" dirty="0"/>
              <a:t>特に位相を正確に</a:t>
            </a:r>
            <a:r>
              <a:rPr kumimoji="1" lang="en-US" altLang="ja-JP" dirty="0"/>
              <a:t>(&lt;1rad, </a:t>
            </a:r>
            <a:r>
              <a:rPr kumimoji="1" lang="ja-JP" altLang="en-US" dirty="0"/>
              <a:t>可能なら</a:t>
            </a:r>
            <a:r>
              <a:rPr kumimoji="1" lang="en-US" altLang="ja-JP" dirty="0"/>
              <a:t>&lt;0.1rad</a:t>
            </a:r>
            <a:r>
              <a:rPr kumimoji="1" lang="ja-JP" altLang="en-US" dirty="0"/>
              <a:t>で</a:t>
            </a:r>
            <a:r>
              <a:rPr kumimoji="1" lang="en-US" altLang="ja-JP" dirty="0"/>
              <a:t>)</a:t>
            </a:r>
            <a:r>
              <a:rPr kumimoji="1" lang="ja-JP" altLang="en-US" dirty="0"/>
              <a:t>計算できていないと系統誤差が避けられない</a:t>
            </a:r>
            <a:endParaRPr kumimoji="1" lang="en-US" altLang="ja-JP" dirty="0"/>
          </a:p>
          <a:p>
            <a:endParaRPr lang="en-US" altLang="ja-JP" sz="1200" dirty="0"/>
          </a:p>
          <a:p>
            <a:r>
              <a:rPr kumimoji="1" lang="ja-JP" altLang="en-US" dirty="0"/>
              <a:t>スペクトルだけ見て情報が得られるならもう少し楽ができるのではないか？</a:t>
            </a:r>
            <a:endParaRPr kumimoji="1" lang="en-US" altLang="ja-JP" dirty="0"/>
          </a:p>
          <a:p>
            <a:r>
              <a:rPr lang="en-US" altLang="ja-JP" dirty="0"/>
              <a:t> - </a:t>
            </a:r>
            <a:r>
              <a:rPr lang="ja-JP" altLang="en-US" dirty="0"/>
              <a:t>カットオフ振動数：コンパクトネス</a:t>
            </a:r>
            <a:endParaRPr lang="en-US" altLang="ja-JP" dirty="0"/>
          </a:p>
          <a:p>
            <a:r>
              <a:rPr lang="en-US" altLang="ja-JP" dirty="0"/>
              <a:t>   </a:t>
            </a:r>
            <a:r>
              <a:rPr lang="en-US" altLang="ja-JP" dirty="0" err="1"/>
              <a:t>Vallisneri</a:t>
            </a:r>
            <a:r>
              <a:rPr lang="en-US" altLang="ja-JP" dirty="0"/>
              <a:t> 2000</a:t>
            </a:r>
            <a:r>
              <a:rPr lang="ja-JP" altLang="en-US" dirty="0"/>
              <a:t>以降、</a:t>
            </a:r>
            <a:r>
              <a:rPr lang="en-US" altLang="ja-JP" dirty="0" err="1"/>
              <a:t>Pannarale+KK</a:t>
            </a:r>
            <a:r>
              <a:rPr lang="en-US" altLang="ja-JP" dirty="0"/>
              <a:t>+ 2015</a:t>
            </a:r>
            <a:r>
              <a:rPr lang="ja-JP" altLang="en-US" dirty="0"/>
              <a:t>など</a:t>
            </a:r>
            <a:endParaRPr lang="en-US" altLang="ja-JP"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21</a:t>
            </a:fld>
            <a:endParaRPr kumimoji="1" lang="ja-JP" altLang="en-US"/>
          </a:p>
        </p:txBody>
      </p:sp>
    </p:spTree>
    <p:extLst>
      <p:ext uri="{BB962C8B-B14F-4D97-AF65-F5344CB8AC3E}">
        <p14:creationId xmlns:p14="http://schemas.microsoft.com/office/powerpoint/2010/main" val="2008068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潮汐破壊されない場合</a:t>
            </a:r>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22</a:t>
            </a:fld>
            <a:endParaRPr kumimoji="1" lang="ja-JP" altLang="en-US"/>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7" y="3140968"/>
            <a:ext cx="9116963"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5173829" y="6033060"/>
            <a:ext cx="1718419" cy="369332"/>
          </a:xfrm>
          <a:prstGeom prst="rect">
            <a:avLst/>
          </a:prstGeom>
          <a:noFill/>
        </p:spPr>
        <p:txBody>
          <a:bodyPr wrap="none" rtlCol="0">
            <a:spAutoFit/>
          </a:bodyPr>
          <a:lstStyle/>
          <a:p>
            <a:r>
              <a:rPr kumimoji="1" lang="en-US" altLang="ja-JP" dirty="0" err="1"/>
              <a:t>Kyutoku</a:t>
            </a:r>
            <a:r>
              <a:rPr kumimoji="1" lang="en-US" altLang="ja-JP" dirty="0"/>
              <a:t>+ (2011)</a:t>
            </a:r>
            <a:endParaRPr kumimoji="1" lang="ja-JP" altLang="en-US" dirty="0"/>
          </a:p>
        </p:txBody>
      </p:sp>
      <p:sp>
        <p:nvSpPr>
          <p:cNvPr id="9" name="正方形/長方形 8"/>
          <p:cNvSpPr/>
          <p:nvPr/>
        </p:nvSpPr>
        <p:spPr>
          <a:xfrm>
            <a:off x="3635896" y="5976664"/>
            <a:ext cx="1584176" cy="40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時間</a:t>
            </a:r>
            <a:r>
              <a:rPr kumimoji="1" lang="en-US" altLang="ja-JP" sz="2400" dirty="0">
                <a:solidFill>
                  <a:schemeClr val="tx1"/>
                </a:solidFill>
              </a:rPr>
              <a:t>(</a:t>
            </a:r>
            <a:r>
              <a:rPr kumimoji="1" lang="en-US" altLang="ja-JP" sz="2400" dirty="0" err="1">
                <a:solidFill>
                  <a:schemeClr val="tx1"/>
                </a:solidFill>
              </a:rPr>
              <a:t>ms</a:t>
            </a:r>
            <a:r>
              <a:rPr kumimoji="1" lang="en-US" altLang="ja-JP" sz="2400" dirty="0">
                <a:solidFill>
                  <a:schemeClr val="tx1"/>
                </a:solidFill>
              </a:rPr>
              <a:t>)</a:t>
            </a:r>
            <a:endParaRPr kumimoji="1" lang="ja-JP" altLang="en-US" sz="2400" dirty="0">
              <a:solidFill>
                <a:schemeClr val="tx1"/>
              </a:solidFill>
            </a:endParaRPr>
          </a:p>
        </p:txBody>
      </p:sp>
      <p:sp>
        <p:nvSpPr>
          <p:cNvPr id="10" name="円/楕円 8"/>
          <p:cNvSpPr/>
          <p:nvPr/>
        </p:nvSpPr>
        <p:spPr>
          <a:xfrm>
            <a:off x="827584" y="1772816"/>
            <a:ext cx="648072"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9"/>
          <p:cNvSpPr/>
          <p:nvPr/>
        </p:nvSpPr>
        <p:spPr>
          <a:xfrm>
            <a:off x="2483768" y="1988840"/>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弧 11"/>
          <p:cNvSpPr/>
          <p:nvPr/>
        </p:nvSpPr>
        <p:spPr>
          <a:xfrm>
            <a:off x="1115616" y="2060848"/>
            <a:ext cx="1800200" cy="792088"/>
          </a:xfrm>
          <a:prstGeom prst="arc">
            <a:avLst>
              <a:gd name="adj1" fmla="val 5557689"/>
              <a:gd name="adj2" fmla="val 10429429"/>
            </a:avLst>
          </a:prstGeom>
          <a:ln w="25400">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円弧 12"/>
          <p:cNvSpPr/>
          <p:nvPr/>
        </p:nvSpPr>
        <p:spPr>
          <a:xfrm>
            <a:off x="1475656" y="1700808"/>
            <a:ext cx="1080120" cy="360040"/>
          </a:xfrm>
          <a:prstGeom prst="arc">
            <a:avLst/>
          </a:prstGeom>
          <a:ln w="25400">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円/楕円 12"/>
          <p:cNvSpPr/>
          <p:nvPr/>
        </p:nvSpPr>
        <p:spPr>
          <a:xfrm>
            <a:off x="3923928" y="2116743"/>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3"/>
          <p:cNvSpPr/>
          <p:nvPr/>
        </p:nvSpPr>
        <p:spPr>
          <a:xfrm>
            <a:off x="4283968" y="2044735"/>
            <a:ext cx="936104"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弧 15"/>
          <p:cNvSpPr/>
          <p:nvPr/>
        </p:nvSpPr>
        <p:spPr>
          <a:xfrm>
            <a:off x="4067944" y="1772816"/>
            <a:ext cx="792088" cy="487943"/>
          </a:xfrm>
          <a:prstGeom prst="arc">
            <a:avLst>
              <a:gd name="adj1" fmla="val 12080740"/>
              <a:gd name="adj2" fmla="val 20466443"/>
            </a:avLst>
          </a:prstGeom>
          <a:ln w="25400">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円弧 16"/>
          <p:cNvSpPr/>
          <p:nvPr/>
        </p:nvSpPr>
        <p:spPr>
          <a:xfrm>
            <a:off x="4139952" y="2260759"/>
            <a:ext cx="864096" cy="432048"/>
          </a:xfrm>
          <a:prstGeom prst="arc">
            <a:avLst>
              <a:gd name="adj1" fmla="val 2482470"/>
              <a:gd name="adj2" fmla="val 10431312"/>
            </a:avLst>
          </a:prstGeom>
          <a:ln w="25400">
            <a:solidFill>
              <a:schemeClr val="tx1"/>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円/楕円 17"/>
          <p:cNvSpPr/>
          <p:nvPr/>
        </p:nvSpPr>
        <p:spPr>
          <a:xfrm>
            <a:off x="7236296" y="249289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弧 18"/>
          <p:cNvSpPr/>
          <p:nvPr/>
        </p:nvSpPr>
        <p:spPr>
          <a:xfrm>
            <a:off x="7308304" y="2492896"/>
            <a:ext cx="288032" cy="288032"/>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0" name="円弧 19"/>
          <p:cNvSpPr/>
          <p:nvPr/>
        </p:nvSpPr>
        <p:spPr>
          <a:xfrm>
            <a:off x="7380312" y="2492896"/>
            <a:ext cx="288032" cy="288032"/>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1" name="円弧 20"/>
          <p:cNvSpPr/>
          <p:nvPr/>
        </p:nvSpPr>
        <p:spPr>
          <a:xfrm>
            <a:off x="7460704" y="2492896"/>
            <a:ext cx="288032" cy="288032"/>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2" name="円弧 21"/>
          <p:cNvSpPr/>
          <p:nvPr/>
        </p:nvSpPr>
        <p:spPr>
          <a:xfrm flipH="1">
            <a:off x="7092280" y="2492896"/>
            <a:ext cx="288032" cy="288000"/>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3" name="円弧 22"/>
          <p:cNvSpPr/>
          <p:nvPr/>
        </p:nvSpPr>
        <p:spPr>
          <a:xfrm flipH="1">
            <a:off x="7164288" y="2492896"/>
            <a:ext cx="288032" cy="288000"/>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4" name="円弧 23"/>
          <p:cNvSpPr/>
          <p:nvPr/>
        </p:nvSpPr>
        <p:spPr>
          <a:xfrm flipH="1">
            <a:off x="7020272" y="2492896"/>
            <a:ext cx="288032" cy="288000"/>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5" name="テキスト ボックス 24"/>
          <p:cNvSpPr txBox="1"/>
          <p:nvPr/>
        </p:nvSpPr>
        <p:spPr>
          <a:xfrm>
            <a:off x="1963720" y="4997879"/>
            <a:ext cx="3376245" cy="646331"/>
          </a:xfrm>
          <a:prstGeom prst="rect">
            <a:avLst/>
          </a:prstGeom>
          <a:noFill/>
        </p:spPr>
        <p:txBody>
          <a:bodyPr wrap="none" rtlCol="0">
            <a:spAutoFit/>
          </a:bodyPr>
          <a:lstStyle/>
          <a:p>
            <a:r>
              <a:rPr kumimoji="1" lang="ja-JP" altLang="en-US" dirty="0">
                <a:solidFill>
                  <a:srgbClr val="FF0000"/>
                </a:solidFill>
              </a:rPr>
              <a:t>赤：数値相対論</a:t>
            </a:r>
            <a:endParaRPr kumimoji="1" lang="en-US" altLang="ja-JP" dirty="0">
              <a:solidFill>
                <a:srgbClr val="FF0000"/>
              </a:solidFill>
            </a:endParaRPr>
          </a:p>
          <a:p>
            <a:r>
              <a:rPr lang="ja-JP" altLang="en-US" dirty="0"/>
              <a:t>黒：</a:t>
            </a:r>
            <a:r>
              <a:rPr lang="en-US" altLang="ja-JP" dirty="0"/>
              <a:t>BH-BH</a:t>
            </a:r>
            <a:r>
              <a:rPr lang="ja-JP" altLang="en-US" dirty="0"/>
              <a:t>のポストニュートン近似</a:t>
            </a:r>
            <a:endParaRPr kumimoji="1" lang="ja-JP" altLang="en-US" dirty="0"/>
          </a:p>
        </p:txBody>
      </p:sp>
      <p:sp>
        <p:nvSpPr>
          <p:cNvPr id="26" name="Line 41"/>
          <p:cNvSpPr>
            <a:spLocks noChangeShapeType="1"/>
          </p:cNvSpPr>
          <p:nvPr/>
        </p:nvSpPr>
        <p:spPr bwMode="auto">
          <a:xfrm flipH="1">
            <a:off x="6892248" y="2924944"/>
            <a:ext cx="272040" cy="648072"/>
          </a:xfrm>
          <a:prstGeom prst="line">
            <a:avLst/>
          </a:prstGeom>
          <a:noFill/>
          <a:ln w="31750">
            <a:solidFill>
              <a:schemeClr val="tx1"/>
            </a:solidFill>
            <a:round/>
            <a:headEnd/>
            <a:tailEnd type="triangle" w="med" len="med"/>
          </a:ln>
          <a:effectLst/>
        </p:spPr>
        <p:txBody>
          <a:bodyPr/>
          <a:lstStyle/>
          <a:p>
            <a:endParaRPr lang="ja-JP" altLang="en-US"/>
          </a:p>
        </p:txBody>
      </p:sp>
      <p:sp>
        <p:nvSpPr>
          <p:cNvPr id="27" name="Line 41"/>
          <p:cNvSpPr>
            <a:spLocks noChangeShapeType="1"/>
          </p:cNvSpPr>
          <p:nvPr/>
        </p:nvSpPr>
        <p:spPr bwMode="auto">
          <a:xfrm>
            <a:off x="5076056" y="2653025"/>
            <a:ext cx="792088" cy="919991"/>
          </a:xfrm>
          <a:prstGeom prst="line">
            <a:avLst/>
          </a:prstGeom>
          <a:noFill/>
          <a:ln w="31750">
            <a:solidFill>
              <a:schemeClr val="tx1"/>
            </a:solidFill>
            <a:round/>
            <a:headEnd/>
            <a:tailEnd type="triangle" w="med" len="med"/>
          </a:ln>
          <a:effectLst/>
        </p:spPr>
        <p:txBody>
          <a:bodyPr/>
          <a:lstStyle/>
          <a:p>
            <a:endParaRPr lang="ja-JP" altLang="en-US"/>
          </a:p>
        </p:txBody>
      </p:sp>
      <p:sp>
        <p:nvSpPr>
          <p:cNvPr id="28" name="正方形/長方形 27"/>
          <p:cNvSpPr/>
          <p:nvPr/>
        </p:nvSpPr>
        <p:spPr>
          <a:xfrm>
            <a:off x="2195736" y="3313383"/>
            <a:ext cx="1944216" cy="259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Line 41"/>
          <p:cNvSpPr>
            <a:spLocks noChangeShapeType="1"/>
          </p:cNvSpPr>
          <p:nvPr/>
        </p:nvSpPr>
        <p:spPr bwMode="auto">
          <a:xfrm>
            <a:off x="2699792" y="2852936"/>
            <a:ext cx="360040" cy="992903"/>
          </a:xfrm>
          <a:prstGeom prst="line">
            <a:avLst/>
          </a:prstGeom>
          <a:noFill/>
          <a:ln w="31750">
            <a:solidFill>
              <a:schemeClr val="tx1"/>
            </a:solidFill>
            <a:round/>
            <a:headEnd/>
            <a:tailEnd type="triangle" w="med" len="med"/>
          </a:ln>
          <a:effectLst/>
        </p:spPr>
        <p:txBody>
          <a:bodyPr/>
          <a:lstStyle/>
          <a:p>
            <a:endParaRPr lang="ja-JP" altLang="en-US"/>
          </a:p>
        </p:txBody>
      </p:sp>
      <mc:AlternateContent xmlns:mc="http://schemas.openxmlformats.org/markup-compatibility/2006" xmlns:a14="http://schemas.microsoft.com/office/drawing/2010/main">
        <mc:Choice Requires="a14">
          <p:sp>
            <p:nvSpPr>
              <p:cNvPr id="30" name="正方形/長方形 29"/>
              <p:cNvSpPr/>
              <p:nvPr/>
            </p:nvSpPr>
            <p:spPr>
              <a:xfrm>
                <a:off x="3203848" y="3313383"/>
                <a:ext cx="223224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a:rPr>
                            <m:t>𝑅</m:t>
                          </m:r>
                        </m:e>
                        <m:sub>
                          <m:r>
                            <m:rPr>
                              <m:nor/>
                            </m:rPr>
                            <a:rPr kumimoji="1" lang="en-US" altLang="ja-JP" sz="2400" b="0" i="0" smtClean="0">
                              <a:solidFill>
                                <a:schemeClr val="tx1"/>
                              </a:solidFill>
                              <a:latin typeface="Cambria Math"/>
                            </a:rPr>
                            <m:t>NS</m:t>
                          </m:r>
                        </m:sub>
                      </m:sSub>
                      <m:r>
                        <a:rPr kumimoji="1" lang="en-US" altLang="ja-JP" sz="2400" b="0" i="1" smtClean="0">
                          <a:solidFill>
                            <a:schemeClr val="tx1"/>
                          </a:solidFill>
                          <a:latin typeface="Cambria Math"/>
                        </a:rPr>
                        <m:t>=11.</m:t>
                      </m:r>
                      <m:r>
                        <m:rPr>
                          <m:nor/>
                        </m:rPr>
                        <a:rPr kumimoji="1" lang="en-US" altLang="ja-JP" sz="2400" b="0" i="0" smtClean="0">
                          <a:solidFill>
                            <a:schemeClr val="tx1"/>
                          </a:solidFill>
                          <a:latin typeface="Cambria Math"/>
                        </a:rPr>
                        <m:t>0</m:t>
                      </m:r>
                      <m:r>
                        <m:rPr>
                          <m:nor/>
                        </m:rPr>
                        <a:rPr kumimoji="1" lang="en-US" altLang="ja-JP" sz="2400" b="0" i="0" smtClean="0">
                          <a:solidFill>
                            <a:schemeClr val="tx1"/>
                          </a:solidFill>
                          <a:latin typeface="Cambria Math"/>
                        </a:rPr>
                        <m:t>km</m:t>
                      </m:r>
                    </m:oMath>
                  </m:oMathPara>
                </a14:m>
                <a:endParaRPr kumimoji="1" lang="ja-JP" altLang="en-US" sz="2400" dirty="0">
                  <a:solidFill>
                    <a:schemeClr val="tx1"/>
                  </a:solidFill>
                </a:endParaRPr>
              </a:p>
            </p:txBody>
          </p:sp>
        </mc:Choice>
        <mc:Fallback xmlns="">
          <p:sp>
            <p:nvSpPr>
              <p:cNvPr id="30" name="正方形/長方形 29"/>
              <p:cNvSpPr>
                <a:spLocks noRot="1" noChangeAspect="1" noMove="1" noResize="1" noEditPoints="1" noAdjustHandles="1" noChangeArrowheads="1" noChangeShapeType="1" noTextEdit="1"/>
              </p:cNvSpPr>
              <p:nvPr/>
            </p:nvSpPr>
            <p:spPr>
              <a:xfrm>
                <a:off x="3203848" y="3313383"/>
                <a:ext cx="2232248" cy="576064"/>
              </a:xfrm>
              <a:prstGeom prst="rect">
                <a:avLst/>
              </a:prstGeom>
              <a:blipFill>
                <a:blip r:embed="rId3"/>
                <a:stretch>
                  <a:fillRect b="-2128"/>
                </a:stretch>
              </a:blipFill>
              <a:ln>
                <a:noFill/>
              </a:ln>
            </p:spPr>
            <p:txBody>
              <a:bodyPr/>
              <a:lstStyle/>
              <a:p>
                <a:r>
                  <a:rPr lang="ja-JP" altLang="en-US">
                    <a:noFill/>
                  </a:rPr>
                  <a:t> </a:t>
                </a:r>
              </a:p>
            </p:txBody>
          </p:sp>
        </mc:Fallback>
      </mc:AlternateContent>
      <p:sp>
        <p:nvSpPr>
          <p:cNvPr id="31" name="テキスト ボックス 30"/>
          <p:cNvSpPr txBox="1"/>
          <p:nvPr/>
        </p:nvSpPr>
        <p:spPr>
          <a:xfrm>
            <a:off x="35496" y="1095127"/>
            <a:ext cx="3549177" cy="461665"/>
          </a:xfrm>
          <a:prstGeom prst="rect">
            <a:avLst/>
          </a:prstGeom>
          <a:noFill/>
        </p:spPr>
        <p:txBody>
          <a:bodyPr wrap="none" rtlCol="0">
            <a:spAutoFit/>
          </a:bodyPr>
          <a:lstStyle/>
          <a:p>
            <a:r>
              <a:rPr lang="en-US" altLang="ja-JP" sz="2400" dirty="0"/>
              <a:t>Early </a:t>
            </a:r>
            <a:r>
              <a:rPr lang="en-US" altLang="ja-JP" sz="2400" dirty="0" err="1"/>
              <a:t>inspiral</a:t>
            </a:r>
            <a:r>
              <a:rPr lang="en-US" altLang="ja-JP" sz="2400" dirty="0"/>
              <a:t>: </a:t>
            </a:r>
            <a:r>
              <a:rPr lang="ja-JP" altLang="en-US" sz="2400" dirty="0"/>
              <a:t>質量、スピン</a:t>
            </a:r>
            <a:endParaRPr kumimoji="1" lang="ja-JP" altLang="en-US" sz="2400" dirty="0"/>
          </a:p>
        </p:txBody>
      </p:sp>
      <p:sp>
        <p:nvSpPr>
          <p:cNvPr id="32" name="テキスト ボックス 31"/>
          <p:cNvSpPr txBox="1"/>
          <p:nvPr/>
        </p:nvSpPr>
        <p:spPr>
          <a:xfrm>
            <a:off x="5652120" y="1959223"/>
            <a:ext cx="3477940" cy="461665"/>
          </a:xfrm>
          <a:prstGeom prst="rect">
            <a:avLst/>
          </a:prstGeom>
          <a:noFill/>
        </p:spPr>
        <p:txBody>
          <a:bodyPr wrap="none" rtlCol="0">
            <a:spAutoFit/>
          </a:bodyPr>
          <a:lstStyle/>
          <a:p>
            <a:r>
              <a:rPr lang="en-US" altLang="ja-JP" sz="2400" dirty="0" err="1"/>
              <a:t>Ringdown</a:t>
            </a:r>
            <a:r>
              <a:rPr lang="en-US" altLang="ja-JP" sz="2400" dirty="0"/>
              <a:t>: BH</a:t>
            </a:r>
            <a:r>
              <a:rPr lang="ja-JP" altLang="en-US" sz="2400" dirty="0"/>
              <a:t>固有の振動</a:t>
            </a:r>
            <a:endParaRPr kumimoji="1" lang="ja-JP" altLang="en-US" sz="2400" dirty="0"/>
          </a:p>
        </p:txBody>
      </p:sp>
      <p:sp>
        <p:nvSpPr>
          <p:cNvPr id="33" name="テキスト ボックス 32"/>
          <p:cNvSpPr txBox="1"/>
          <p:nvPr/>
        </p:nvSpPr>
        <p:spPr>
          <a:xfrm>
            <a:off x="3635896" y="1157843"/>
            <a:ext cx="4871847" cy="830997"/>
          </a:xfrm>
          <a:prstGeom prst="rect">
            <a:avLst/>
          </a:prstGeom>
          <a:noFill/>
        </p:spPr>
        <p:txBody>
          <a:bodyPr wrap="none" rtlCol="0">
            <a:spAutoFit/>
          </a:bodyPr>
          <a:lstStyle/>
          <a:p>
            <a:r>
              <a:rPr lang="en-US" altLang="ja-JP" sz="2400" dirty="0">
                <a:solidFill>
                  <a:srgbClr val="0070C0"/>
                </a:solidFill>
              </a:rPr>
              <a:t>Late </a:t>
            </a:r>
            <a:r>
              <a:rPr lang="en-US" altLang="ja-JP" sz="2400" dirty="0" err="1">
                <a:solidFill>
                  <a:srgbClr val="0070C0"/>
                </a:solidFill>
              </a:rPr>
              <a:t>inspiral</a:t>
            </a:r>
            <a:r>
              <a:rPr lang="en-US" altLang="ja-JP" sz="2400" dirty="0">
                <a:solidFill>
                  <a:srgbClr val="0070C0"/>
                </a:solidFill>
              </a:rPr>
              <a:t>: </a:t>
            </a:r>
            <a:r>
              <a:rPr lang="ja-JP" altLang="en-US" sz="2400" dirty="0">
                <a:solidFill>
                  <a:srgbClr val="0070C0"/>
                </a:solidFill>
              </a:rPr>
              <a:t>潮汐変形、</a:t>
            </a:r>
            <a:r>
              <a:rPr lang="en-US" altLang="ja-JP" sz="2400" dirty="0">
                <a:solidFill>
                  <a:srgbClr val="0070C0"/>
                </a:solidFill>
              </a:rPr>
              <a:t>NS</a:t>
            </a:r>
            <a:r>
              <a:rPr lang="ja-JP" altLang="en-US" sz="2400" dirty="0">
                <a:solidFill>
                  <a:srgbClr val="0070C0"/>
                </a:solidFill>
              </a:rPr>
              <a:t>半径</a:t>
            </a:r>
            <a:endParaRPr lang="en-US" altLang="ja-JP" sz="2400" dirty="0">
              <a:solidFill>
                <a:srgbClr val="0070C0"/>
              </a:solidFill>
            </a:endParaRPr>
          </a:p>
          <a:p>
            <a:r>
              <a:rPr lang="en-US" altLang="ja-JP" sz="2400" dirty="0">
                <a:solidFill>
                  <a:srgbClr val="0070C0"/>
                </a:solidFill>
              </a:rPr>
              <a:t>                      </a:t>
            </a:r>
            <a:r>
              <a:rPr lang="ja-JP" altLang="en-US" sz="2400" dirty="0">
                <a:solidFill>
                  <a:srgbClr val="0070C0"/>
                </a:solidFill>
              </a:rPr>
              <a:t>（ただしこの場合は弱い）</a:t>
            </a:r>
            <a:endParaRPr kumimoji="1" lang="ja-JP" altLang="en-US" sz="2400" dirty="0">
              <a:solidFill>
                <a:srgbClr val="0070C0"/>
              </a:solidFill>
            </a:endParaRPr>
          </a:p>
        </p:txBody>
      </p:sp>
    </p:spTree>
    <p:extLst>
      <p:ext uri="{BB962C8B-B14F-4D97-AF65-F5344CB8AC3E}">
        <p14:creationId xmlns:p14="http://schemas.microsoft.com/office/powerpoint/2010/main" val="685251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潮汐破壊される場合</a:t>
            </a:r>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23</a:t>
            </a:fld>
            <a:endParaRPr kumimoji="1" lang="ja-JP" altLang="en-US"/>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7" y="3119904"/>
            <a:ext cx="9136013"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5173829" y="6011996"/>
            <a:ext cx="1718419" cy="369332"/>
          </a:xfrm>
          <a:prstGeom prst="rect">
            <a:avLst/>
          </a:prstGeom>
          <a:noFill/>
        </p:spPr>
        <p:txBody>
          <a:bodyPr wrap="none" rtlCol="0">
            <a:spAutoFit/>
          </a:bodyPr>
          <a:lstStyle/>
          <a:p>
            <a:r>
              <a:rPr kumimoji="1" lang="en-US" altLang="ja-JP" dirty="0" err="1"/>
              <a:t>Kyutoku</a:t>
            </a:r>
            <a:r>
              <a:rPr kumimoji="1" lang="en-US" altLang="ja-JP" dirty="0"/>
              <a:t>+ (2011)</a:t>
            </a:r>
            <a:endParaRPr kumimoji="1" lang="ja-JP" altLang="en-US" dirty="0"/>
          </a:p>
        </p:txBody>
      </p:sp>
      <p:sp>
        <p:nvSpPr>
          <p:cNvPr id="9" name="正方形/長方形 8"/>
          <p:cNvSpPr/>
          <p:nvPr/>
        </p:nvSpPr>
        <p:spPr>
          <a:xfrm>
            <a:off x="3635896" y="5955600"/>
            <a:ext cx="1584176" cy="40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時間</a:t>
            </a:r>
            <a:r>
              <a:rPr kumimoji="1" lang="en-US" altLang="ja-JP" sz="2400" dirty="0">
                <a:solidFill>
                  <a:schemeClr val="tx1"/>
                </a:solidFill>
              </a:rPr>
              <a:t>(</a:t>
            </a:r>
            <a:r>
              <a:rPr kumimoji="1" lang="en-US" altLang="ja-JP" sz="2400" dirty="0" err="1">
                <a:solidFill>
                  <a:schemeClr val="tx1"/>
                </a:solidFill>
              </a:rPr>
              <a:t>ms</a:t>
            </a:r>
            <a:r>
              <a:rPr kumimoji="1" lang="en-US" altLang="ja-JP" sz="2400" dirty="0">
                <a:solidFill>
                  <a:schemeClr val="tx1"/>
                </a:solidFill>
              </a:rPr>
              <a:t>)</a:t>
            </a:r>
            <a:endParaRPr kumimoji="1" lang="ja-JP" altLang="en-US" sz="2400" dirty="0">
              <a:solidFill>
                <a:schemeClr val="tx1"/>
              </a:solidFill>
            </a:endParaRPr>
          </a:p>
        </p:txBody>
      </p:sp>
      <p:sp>
        <p:nvSpPr>
          <p:cNvPr id="10" name="テキスト ボックス 9"/>
          <p:cNvSpPr txBox="1"/>
          <p:nvPr/>
        </p:nvSpPr>
        <p:spPr>
          <a:xfrm>
            <a:off x="1963720" y="4976815"/>
            <a:ext cx="3376245" cy="646331"/>
          </a:xfrm>
          <a:prstGeom prst="rect">
            <a:avLst/>
          </a:prstGeom>
          <a:noFill/>
        </p:spPr>
        <p:txBody>
          <a:bodyPr wrap="none" rtlCol="0">
            <a:spAutoFit/>
          </a:bodyPr>
          <a:lstStyle/>
          <a:p>
            <a:r>
              <a:rPr kumimoji="1" lang="ja-JP" altLang="en-US" dirty="0">
                <a:solidFill>
                  <a:srgbClr val="FF0000"/>
                </a:solidFill>
              </a:rPr>
              <a:t>赤：数値相対論</a:t>
            </a:r>
            <a:endParaRPr kumimoji="1" lang="en-US" altLang="ja-JP" dirty="0">
              <a:solidFill>
                <a:srgbClr val="FF0000"/>
              </a:solidFill>
            </a:endParaRPr>
          </a:p>
          <a:p>
            <a:r>
              <a:rPr lang="ja-JP" altLang="en-US" dirty="0"/>
              <a:t>黒：</a:t>
            </a:r>
            <a:r>
              <a:rPr lang="en-US" altLang="ja-JP" dirty="0"/>
              <a:t>BH-BH</a:t>
            </a:r>
            <a:r>
              <a:rPr lang="ja-JP" altLang="en-US" dirty="0"/>
              <a:t>のポストニュートン近似</a:t>
            </a:r>
            <a:endParaRPr kumimoji="1" lang="ja-JP" altLang="en-US" dirty="0"/>
          </a:p>
        </p:txBody>
      </p:sp>
      <p:sp>
        <p:nvSpPr>
          <p:cNvPr id="11" name="正方形/長方形 10"/>
          <p:cNvSpPr/>
          <p:nvPr/>
        </p:nvSpPr>
        <p:spPr>
          <a:xfrm>
            <a:off x="2195736" y="3292319"/>
            <a:ext cx="2088232" cy="259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0"/>
          <p:cNvSpPr/>
          <p:nvPr/>
        </p:nvSpPr>
        <p:spPr>
          <a:xfrm>
            <a:off x="755576" y="1946449"/>
            <a:ext cx="648072"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1"/>
          <p:cNvSpPr/>
          <p:nvPr/>
        </p:nvSpPr>
        <p:spPr>
          <a:xfrm>
            <a:off x="2411760" y="2162473"/>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弧 13"/>
          <p:cNvSpPr/>
          <p:nvPr/>
        </p:nvSpPr>
        <p:spPr>
          <a:xfrm>
            <a:off x="1043608" y="2234481"/>
            <a:ext cx="1800200" cy="792088"/>
          </a:xfrm>
          <a:prstGeom prst="arc">
            <a:avLst>
              <a:gd name="adj1" fmla="val 5557689"/>
              <a:gd name="adj2" fmla="val 10429429"/>
            </a:avLst>
          </a:prstGeom>
          <a:ln w="25400">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円弧 14"/>
          <p:cNvSpPr/>
          <p:nvPr/>
        </p:nvSpPr>
        <p:spPr>
          <a:xfrm>
            <a:off x="1403648" y="1874441"/>
            <a:ext cx="1080120" cy="360040"/>
          </a:xfrm>
          <a:prstGeom prst="arc">
            <a:avLst/>
          </a:prstGeom>
          <a:ln w="25400">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円/楕円 14"/>
          <p:cNvSpPr/>
          <p:nvPr/>
        </p:nvSpPr>
        <p:spPr>
          <a:xfrm>
            <a:off x="3795854" y="2276872"/>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5"/>
          <p:cNvSpPr/>
          <p:nvPr/>
        </p:nvSpPr>
        <p:spPr>
          <a:xfrm>
            <a:off x="4155894" y="2204864"/>
            <a:ext cx="936104"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弧 17"/>
          <p:cNvSpPr/>
          <p:nvPr/>
        </p:nvSpPr>
        <p:spPr>
          <a:xfrm>
            <a:off x="3939870" y="1932945"/>
            <a:ext cx="792088" cy="487943"/>
          </a:xfrm>
          <a:prstGeom prst="arc">
            <a:avLst>
              <a:gd name="adj1" fmla="val 12080740"/>
              <a:gd name="adj2" fmla="val 20466443"/>
            </a:avLst>
          </a:prstGeom>
          <a:ln w="25400">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円弧 18"/>
          <p:cNvSpPr/>
          <p:nvPr/>
        </p:nvSpPr>
        <p:spPr>
          <a:xfrm>
            <a:off x="4011878" y="2420888"/>
            <a:ext cx="864096" cy="432048"/>
          </a:xfrm>
          <a:prstGeom prst="arc">
            <a:avLst>
              <a:gd name="adj1" fmla="val 2482470"/>
              <a:gd name="adj2" fmla="val 10431312"/>
            </a:avLst>
          </a:prstGeom>
          <a:ln w="25400">
            <a:solidFill>
              <a:schemeClr val="tx1"/>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Line 41"/>
          <p:cNvSpPr>
            <a:spLocks noChangeShapeType="1"/>
          </p:cNvSpPr>
          <p:nvPr/>
        </p:nvSpPr>
        <p:spPr bwMode="auto">
          <a:xfrm flipH="1">
            <a:off x="6620208" y="3066262"/>
            <a:ext cx="328056" cy="714792"/>
          </a:xfrm>
          <a:prstGeom prst="line">
            <a:avLst/>
          </a:prstGeom>
          <a:noFill/>
          <a:ln w="31750">
            <a:solidFill>
              <a:schemeClr val="tx1"/>
            </a:solidFill>
            <a:round/>
            <a:headEnd/>
            <a:tailEnd type="triangle" w="med" len="med"/>
          </a:ln>
          <a:effectLst/>
        </p:spPr>
        <p:txBody>
          <a:bodyPr/>
          <a:lstStyle/>
          <a:p>
            <a:endParaRPr lang="ja-JP" altLang="en-US"/>
          </a:p>
        </p:txBody>
      </p:sp>
      <p:sp>
        <p:nvSpPr>
          <p:cNvPr id="21" name="Line 41"/>
          <p:cNvSpPr>
            <a:spLocks noChangeShapeType="1"/>
          </p:cNvSpPr>
          <p:nvPr/>
        </p:nvSpPr>
        <p:spPr bwMode="auto">
          <a:xfrm>
            <a:off x="5220072" y="2831872"/>
            <a:ext cx="648072" cy="720080"/>
          </a:xfrm>
          <a:prstGeom prst="line">
            <a:avLst/>
          </a:prstGeom>
          <a:noFill/>
          <a:ln w="31750">
            <a:solidFill>
              <a:schemeClr val="tx1"/>
            </a:solidFill>
            <a:round/>
            <a:headEnd/>
            <a:tailEnd type="triangle" w="med" len="med"/>
          </a:ln>
          <a:effectLst/>
        </p:spPr>
        <p:txBody>
          <a:bodyPr/>
          <a:lstStyle/>
          <a:p>
            <a:endParaRPr lang="ja-JP" altLang="en-US"/>
          </a:p>
        </p:txBody>
      </p:sp>
      <p:sp>
        <p:nvSpPr>
          <p:cNvPr id="22" name="正方形/長方形 21"/>
          <p:cNvSpPr/>
          <p:nvPr/>
        </p:nvSpPr>
        <p:spPr>
          <a:xfrm>
            <a:off x="2195736" y="3292319"/>
            <a:ext cx="1944216" cy="259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Line 41"/>
          <p:cNvSpPr>
            <a:spLocks noChangeShapeType="1"/>
          </p:cNvSpPr>
          <p:nvPr/>
        </p:nvSpPr>
        <p:spPr bwMode="auto">
          <a:xfrm>
            <a:off x="2699792" y="2831872"/>
            <a:ext cx="360040" cy="992903"/>
          </a:xfrm>
          <a:prstGeom prst="line">
            <a:avLst/>
          </a:prstGeom>
          <a:noFill/>
          <a:ln w="31750">
            <a:solidFill>
              <a:schemeClr val="tx1"/>
            </a:solidFill>
            <a:round/>
            <a:headEnd/>
            <a:tailEnd type="triangle" w="med" len="med"/>
          </a:ln>
          <a:effectLst/>
        </p:spPr>
        <p:txBody>
          <a:bodyPr/>
          <a:lstStyle/>
          <a:p>
            <a:endParaRPr lang="ja-JP" altLang="en-US"/>
          </a:p>
        </p:txBody>
      </p:sp>
      <p:sp>
        <p:nvSpPr>
          <p:cNvPr id="24" name="テキスト ボックス 23"/>
          <p:cNvSpPr txBox="1"/>
          <p:nvPr/>
        </p:nvSpPr>
        <p:spPr>
          <a:xfrm>
            <a:off x="129718" y="1124744"/>
            <a:ext cx="1849994" cy="830997"/>
          </a:xfrm>
          <a:prstGeom prst="rect">
            <a:avLst/>
          </a:prstGeom>
          <a:noFill/>
        </p:spPr>
        <p:txBody>
          <a:bodyPr wrap="none" rtlCol="0">
            <a:spAutoFit/>
          </a:bodyPr>
          <a:lstStyle/>
          <a:p>
            <a:r>
              <a:rPr lang="en-US" altLang="ja-JP" sz="2400" dirty="0"/>
              <a:t>Early </a:t>
            </a:r>
            <a:r>
              <a:rPr lang="en-US" altLang="ja-JP" sz="2400" dirty="0" err="1"/>
              <a:t>inspiral</a:t>
            </a:r>
            <a:r>
              <a:rPr lang="en-US" altLang="ja-JP" sz="2400" dirty="0"/>
              <a:t>:</a:t>
            </a:r>
          </a:p>
          <a:p>
            <a:r>
              <a:rPr lang="ja-JP" altLang="en-US" sz="2400" dirty="0"/>
              <a:t>質量、スピン</a:t>
            </a:r>
            <a:endParaRPr kumimoji="1" lang="ja-JP" altLang="en-US" sz="2400" dirty="0"/>
          </a:p>
        </p:txBody>
      </p:sp>
      <p:sp>
        <p:nvSpPr>
          <p:cNvPr id="25" name="テキスト ボックス 24"/>
          <p:cNvSpPr txBox="1"/>
          <p:nvPr/>
        </p:nvSpPr>
        <p:spPr>
          <a:xfrm>
            <a:off x="6012160" y="1196752"/>
            <a:ext cx="2924198" cy="830997"/>
          </a:xfrm>
          <a:prstGeom prst="rect">
            <a:avLst/>
          </a:prstGeom>
          <a:noFill/>
        </p:spPr>
        <p:txBody>
          <a:bodyPr wrap="none" rtlCol="0">
            <a:spAutoFit/>
          </a:bodyPr>
          <a:lstStyle/>
          <a:p>
            <a:r>
              <a:rPr kumimoji="1" lang="ja-JP" altLang="en-US" sz="2400" dirty="0">
                <a:solidFill>
                  <a:srgbClr val="FF0000"/>
                </a:solidFill>
              </a:rPr>
              <a:t>潮汐破壊</a:t>
            </a:r>
            <a:r>
              <a:rPr kumimoji="1" lang="en-US" altLang="ja-JP" sz="2400" dirty="0">
                <a:solidFill>
                  <a:srgbClr val="FF0000"/>
                </a:solidFill>
              </a:rPr>
              <a:t>:</a:t>
            </a:r>
          </a:p>
          <a:p>
            <a:r>
              <a:rPr lang="ja-JP" altLang="en-US" sz="2400" dirty="0">
                <a:solidFill>
                  <a:srgbClr val="FF0000"/>
                </a:solidFill>
              </a:rPr>
              <a:t>重力波の急激な減衰</a:t>
            </a:r>
            <a:endParaRPr kumimoji="1" lang="en-US" altLang="ja-JP" sz="2400" dirty="0">
              <a:solidFill>
                <a:srgbClr val="FF0000"/>
              </a:solidFill>
            </a:endParaRPr>
          </a:p>
        </p:txBody>
      </p:sp>
      <p:sp>
        <p:nvSpPr>
          <p:cNvPr id="26" name="テキスト ボックス 25"/>
          <p:cNvSpPr txBox="1"/>
          <p:nvPr/>
        </p:nvSpPr>
        <p:spPr>
          <a:xfrm>
            <a:off x="2915816" y="1085835"/>
            <a:ext cx="2576346" cy="830997"/>
          </a:xfrm>
          <a:prstGeom prst="rect">
            <a:avLst/>
          </a:prstGeom>
          <a:noFill/>
        </p:spPr>
        <p:txBody>
          <a:bodyPr wrap="none" rtlCol="0">
            <a:spAutoFit/>
          </a:bodyPr>
          <a:lstStyle/>
          <a:p>
            <a:r>
              <a:rPr lang="en-US" altLang="ja-JP" sz="2400" dirty="0">
                <a:solidFill>
                  <a:srgbClr val="0070C0"/>
                </a:solidFill>
              </a:rPr>
              <a:t>Late </a:t>
            </a:r>
            <a:r>
              <a:rPr lang="en-US" altLang="ja-JP" sz="2400" dirty="0" err="1">
                <a:solidFill>
                  <a:srgbClr val="0070C0"/>
                </a:solidFill>
              </a:rPr>
              <a:t>inspiral</a:t>
            </a:r>
            <a:r>
              <a:rPr lang="en-US" altLang="ja-JP" sz="2400" dirty="0">
                <a:solidFill>
                  <a:srgbClr val="0070C0"/>
                </a:solidFill>
              </a:rPr>
              <a:t>:</a:t>
            </a:r>
          </a:p>
          <a:p>
            <a:r>
              <a:rPr lang="ja-JP" altLang="en-US" sz="2400" dirty="0">
                <a:solidFill>
                  <a:srgbClr val="0070C0"/>
                </a:solidFill>
              </a:rPr>
              <a:t>潮汐変形、</a:t>
            </a:r>
            <a:r>
              <a:rPr lang="en-US" altLang="ja-JP" sz="2400" dirty="0">
                <a:solidFill>
                  <a:srgbClr val="0070C0"/>
                </a:solidFill>
              </a:rPr>
              <a:t>NS</a:t>
            </a:r>
            <a:r>
              <a:rPr lang="ja-JP" altLang="en-US" sz="2400" dirty="0">
                <a:solidFill>
                  <a:srgbClr val="0070C0"/>
                </a:solidFill>
              </a:rPr>
              <a:t>半径</a:t>
            </a:r>
            <a:endParaRPr lang="en-US" altLang="ja-JP" sz="2400" dirty="0">
              <a:solidFill>
                <a:srgbClr val="0070C0"/>
              </a:solidFill>
            </a:endParaRPr>
          </a:p>
        </p:txBody>
      </p:sp>
      <mc:AlternateContent xmlns:mc="http://schemas.openxmlformats.org/markup-compatibility/2006" xmlns:a14="http://schemas.microsoft.com/office/drawing/2010/main">
        <mc:Choice Requires="a14">
          <p:sp>
            <p:nvSpPr>
              <p:cNvPr id="27" name="正方形/長方形 26"/>
              <p:cNvSpPr/>
              <p:nvPr/>
            </p:nvSpPr>
            <p:spPr>
              <a:xfrm>
                <a:off x="3203848" y="3292319"/>
                <a:ext cx="223224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a:rPr>
                            <m:t>𝑅</m:t>
                          </m:r>
                        </m:e>
                        <m:sub>
                          <m:r>
                            <m:rPr>
                              <m:nor/>
                            </m:rPr>
                            <a:rPr kumimoji="1" lang="en-US" altLang="ja-JP" sz="2400" b="0" i="0" smtClean="0">
                              <a:solidFill>
                                <a:schemeClr val="tx1"/>
                              </a:solidFill>
                              <a:latin typeface="Cambria Math"/>
                            </a:rPr>
                            <m:t>NS</m:t>
                          </m:r>
                        </m:sub>
                      </m:sSub>
                      <m:r>
                        <a:rPr kumimoji="1" lang="en-US" altLang="ja-JP" sz="2400" b="0" i="1" smtClean="0">
                          <a:solidFill>
                            <a:schemeClr val="tx1"/>
                          </a:solidFill>
                          <a:latin typeface="Cambria Math"/>
                        </a:rPr>
                        <m:t>=15.</m:t>
                      </m:r>
                      <m:r>
                        <m:rPr>
                          <m:nor/>
                        </m:rPr>
                        <a:rPr kumimoji="1" lang="en-US" altLang="ja-JP" sz="2400" b="0" i="0" smtClean="0">
                          <a:solidFill>
                            <a:schemeClr val="tx1"/>
                          </a:solidFill>
                          <a:latin typeface="Cambria Math"/>
                        </a:rPr>
                        <m:t>2</m:t>
                      </m:r>
                      <m:r>
                        <m:rPr>
                          <m:nor/>
                        </m:rPr>
                        <a:rPr kumimoji="1" lang="en-US" altLang="ja-JP" sz="2400" b="0" i="0" smtClean="0">
                          <a:solidFill>
                            <a:schemeClr val="tx1"/>
                          </a:solidFill>
                          <a:latin typeface="Cambria Math"/>
                        </a:rPr>
                        <m:t>km</m:t>
                      </m:r>
                    </m:oMath>
                  </m:oMathPara>
                </a14:m>
                <a:endParaRPr kumimoji="1" lang="ja-JP" altLang="en-US" sz="2400" dirty="0">
                  <a:solidFill>
                    <a:schemeClr val="tx1"/>
                  </a:solidFill>
                </a:endParaRPr>
              </a:p>
            </p:txBody>
          </p:sp>
        </mc:Choice>
        <mc:Fallback xmlns="">
          <p:sp>
            <p:nvSpPr>
              <p:cNvPr id="27" name="正方形/長方形 26"/>
              <p:cNvSpPr>
                <a:spLocks noRot="1" noChangeAspect="1" noMove="1" noResize="1" noEditPoints="1" noAdjustHandles="1" noChangeArrowheads="1" noChangeShapeType="1" noTextEdit="1"/>
              </p:cNvSpPr>
              <p:nvPr/>
            </p:nvSpPr>
            <p:spPr>
              <a:xfrm>
                <a:off x="3203848" y="3292319"/>
                <a:ext cx="2232248" cy="576064"/>
              </a:xfrm>
              <a:prstGeom prst="rect">
                <a:avLst/>
              </a:prstGeom>
              <a:blipFill>
                <a:blip r:embed="rId3"/>
                <a:stretch>
                  <a:fillRect b="-1053"/>
                </a:stretch>
              </a:blipFill>
              <a:ln>
                <a:noFill/>
              </a:ln>
            </p:spPr>
            <p:txBody>
              <a:bodyPr/>
              <a:lstStyle/>
              <a:p>
                <a:r>
                  <a:rPr lang="ja-JP" altLang="en-US">
                    <a:noFill/>
                  </a:rPr>
                  <a:t> </a:t>
                </a:r>
              </a:p>
            </p:txBody>
          </p:sp>
        </mc:Fallback>
      </mc:AlternateContent>
      <p:sp>
        <p:nvSpPr>
          <p:cNvPr id="28" name="円/楕円 33"/>
          <p:cNvSpPr/>
          <p:nvPr/>
        </p:nvSpPr>
        <p:spPr>
          <a:xfrm>
            <a:off x="7380312" y="242088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ドーナツ 34"/>
          <p:cNvSpPr/>
          <p:nvPr/>
        </p:nvSpPr>
        <p:spPr>
          <a:xfrm>
            <a:off x="6660232" y="2132856"/>
            <a:ext cx="1728192" cy="864096"/>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984055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重力波スペクトル</a:t>
            </a:r>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24</a:t>
            </a:fld>
            <a:endParaRPr kumimoji="1" lang="ja-JP" altLang="en-US"/>
          </a:p>
        </p:txBody>
      </p:sp>
      <p:pic>
        <p:nvPicPr>
          <p:cNvPr id="7" name="Picture 3"/>
          <p:cNvPicPr>
            <a:picLocks noChangeAspect="1" noChangeArrowheads="1"/>
          </p:cNvPicPr>
          <p:nvPr/>
        </p:nvPicPr>
        <p:blipFill>
          <a:blip r:embed="rId2" cstate="print"/>
          <a:srcRect/>
          <a:stretch>
            <a:fillRect/>
          </a:stretch>
        </p:blipFill>
        <p:spPr bwMode="auto">
          <a:xfrm>
            <a:off x="1475656" y="1484784"/>
            <a:ext cx="6840760" cy="4708988"/>
          </a:xfrm>
          <a:prstGeom prst="rect">
            <a:avLst/>
          </a:prstGeom>
          <a:noFill/>
          <a:ln w="9525">
            <a:noFill/>
            <a:miter lim="800000"/>
            <a:headEnd/>
            <a:tailEnd/>
          </a:ln>
        </p:spPr>
      </p:pic>
      <p:sp>
        <p:nvSpPr>
          <p:cNvPr id="8" name="テキスト ボックス 7"/>
          <p:cNvSpPr txBox="1"/>
          <p:nvPr/>
        </p:nvSpPr>
        <p:spPr>
          <a:xfrm>
            <a:off x="107504" y="2089316"/>
            <a:ext cx="1800200" cy="369332"/>
          </a:xfrm>
          <a:prstGeom prst="rect">
            <a:avLst/>
          </a:prstGeom>
          <a:noFill/>
        </p:spPr>
        <p:txBody>
          <a:bodyPr wrap="square" rtlCol="0">
            <a:spAutoFit/>
          </a:bodyPr>
          <a:lstStyle/>
          <a:p>
            <a:r>
              <a:rPr kumimoji="1" lang="ja-JP" altLang="en-US" dirty="0"/>
              <a:t>四重極放射公式</a:t>
            </a:r>
          </a:p>
        </p:txBody>
      </p:sp>
      <p:sp>
        <p:nvSpPr>
          <p:cNvPr id="9" name="テキスト ボックス 8"/>
          <p:cNvSpPr txBox="1"/>
          <p:nvPr/>
        </p:nvSpPr>
        <p:spPr>
          <a:xfrm>
            <a:off x="395536" y="2800104"/>
            <a:ext cx="1728192" cy="369332"/>
          </a:xfrm>
          <a:prstGeom prst="rect">
            <a:avLst/>
          </a:prstGeom>
          <a:noFill/>
        </p:spPr>
        <p:txBody>
          <a:bodyPr wrap="square" rtlCol="0">
            <a:spAutoFit/>
          </a:bodyPr>
          <a:lstStyle/>
          <a:p>
            <a:r>
              <a:rPr lang="ja-JP" altLang="en-US" dirty="0"/>
              <a:t>ポストニュートン</a:t>
            </a:r>
            <a:endParaRPr kumimoji="1" lang="en-US" altLang="ja-JP" dirty="0"/>
          </a:p>
        </p:txBody>
      </p:sp>
      <p:sp>
        <p:nvSpPr>
          <p:cNvPr id="10" name="テキスト ボックス 9"/>
          <p:cNvSpPr txBox="1"/>
          <p:nvPr/>
        </p:nvSpPr>
        <p:spPr>
          <a:xfrm>
            <a:off x="5288835" y="4484952"/>
            <a:ext cx="1659429" cy="523220"/>
          </a:xfrm>
          <a:prstGeom prst="rect">
            <a:avLst/>
          </a:prstGeom>
          <a:noFill/>
        </p:spPr>
        <p:txBody>
          <a:bodyPr wrap="none" rtlCol="0">
            <a:spAutoFit/>
          </a:bodyPr>
          <a:lstStyle/>
          <a:p>
            <a:r>
              <a:rPr kumimoji="1" lang="en-US" altLang="ja-JP" sz="2800" dirty="0"/>
              <a:t>NS</a:t>
            </a:r>
            <a:r>
              <a:rPr kumimoji="1" lang="ja-JP" altLang="en-US" sz="2800" dirty="0"/>
              <a:t>半径大</a:t>
            </a:r>
          </a:p>
        </p:txBody>
      </p:sp>
      <p:sp>
        <p:nvSpPr>
          <p:cNvPr id="11" name="テキスト ボックス 10"/>
          <p:cNvSpPr txBox="1"/>
          <p:nvPr/>
        </p:nvSpPr>
        <p:spPr>
          <a:xfrm>
            <a:off x="5508104" y="5867980"/>
            <a:ext cx="1718419" cy="369332"/>
          </a:xfrm>
          <a:prstGeom prst="rect">
            <a:avLst/>
          </a:prstGeom>
          <a:noFill/>
        </p:spPr>
        <p:txBody>
          <a:bodyPr wrap="none" rtlCol="0">
            <a:spAutoFit/>
          </a:bodyPr>
          <a:lstStyle/>
          <a:p>
            <a:r>
              <a:rPr kumimoji="1" lang="en-US" altLang="ja-JP" dirty="0" err="1"/>
              <a:t>Kyutoku</a:t>
            </a:r>
            <a:r>
              <a:rPr lang="en-US" altLang="ja-JP" dirty="0"/>
              <a:t>+ (2010)</a:t>
            </a:r>
            <a:endParaRPr kumimoji="1" lang="ja-JP" altLang="en-US" dirty="0"/>
          </a:p>
        </p:txBody>
      </p:sp>
      <p:cxnSp>
        <p:nvCxnSpPr>
          <p:cNvPr id="12" name="直線矢印コネクタ 11"/>
          <p:cNvCxnSpPr/>
          <p:nvPr/>
        </p:nvCxnSpPr>
        <p:spPr>
          <a:xfrm flipH="1" flipV="1">
            <a:off x="5076056" y="4997287"/>
            <a:ext cx="1872208" cy="2177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V="1">
            <a:off x="2051720" y="2665380"/>
            <a:ext cx="720080" cy="31939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1907704" y="2336698"/>
            <a:ext cx="720080" cy="11265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2771800" y="3717032"/>
            <a:ext cx="1440160" cy="17281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半径</a:t>
            </a:r>
            <a:r>
              <a:rPr lang="en-US" altLang="ja-JP" dirty="0">
                <a:solidFill>
                  <a:schemeClr val="tx1"/>
                </a:solidFill>
              </a:rPr>
              <a:t>15.2km</a:t>
            </a:r>
            <a:endParaRPr kumimoji="1" lang="en-US" altLang="ja-JP" sz="1050"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kumimoji="1" lang="en-US" altLang="ja-JP" dirty="0">
              <a:solidFill>
                <a:schemeClr val="tx1"/>
              </a:solidFill>
            </a:endParaRPr>
          </a:p>
          <a:p>
            <a:pPr algn="ctr"/>
            <a:r>
              <a:rPr kumimoji="1" lang="ja-JP" altLang="en-US" dirty="0">
                <a:solidFill>
                  <a:schemeClr val="tx1"/>
                </a:solidFill>
              </a:rPr>
              <a:t>半径</a:t>
            </a:r>
            <a:r>
              <a:rPr kumimoji="1" lang="en-US" altLang="ja-JP" dirty="0">
                <a:solidFill>
                  <a:schemeClr val="tx1"/>
                </a:solidFill>
              </a:rPr>
              <a:t>10.0km</a:t>
            </a:r>
            <a:endParaRPr kumimoji="1" lang="ja-JP" altLang="en-US" dirty="0">
              <a:solidFill>
                <a:schemeClr val="tx1"/>
              </a:solidFill>
            </a:endParaRPr>
          </a:p>
        </p:txBody>
      </p:sp>
      <p:cxnSp>
        <p:nvCxnSpPr>
          <p:cNvPr id="16" name="直線矢印コネクタ 15"/>
          <p:cNvCxnSpPr/>
          <p:nvPr/>
        </p:nvCxnSpPr>
        <p:spPr>
          <a:xfrm>
            <a:off x="3491880" y="4077072"/>
            <a:ext cx="0" cy="1008112"/>
          </a:xfrm>
          <a:prstGeom prst="straightConnector1">
            <a:avLst/>
          </a:prstGeom>
          <a:ln w="63500">
            <a:headEnd type="arrow"/>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846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srcRect/>
          <a:stretch>
            <a:fillRect/>
          </a:stretch>
        </p:blipFill>
        <p:spPr bwMode="auto">
          <a:xfrm>
            <a:off x="1259632" y="2034627"/>
            <a:ext cx="6264696" cy="4346701"/>
          </a:xfrm>
          <a:prstGeom prst="rect">
            <a:avLst/>
          </a:prstGeom>
          <a:noFill/>
          <a:ln w="9525">
            <a:noFill/>
            <a:miter lim="800000"/>
            <a:headEnd/>
            <a:tailEnd/>
          </a:ln>
        </p:spPr>
      </p:pic>
      <p:sp>
        <p:nvSpPr>
          <p:cNvPr id="8" name="テキスト ボックス 7"/>
          <p:cNvSpPr txBox="1"/>
          <p:nvPr/>
        </p:nvSpPr>
        <p:spPr>
          <a:xfrm>
            <a:off x="7308304" y="2511300"/>
            <a:ext cx="2088232" cy="646331"/>
          </a:xfrm>
          <a:prstGeom prst="rect">
            <a:avLst/>
          </a:prstGeom>
          <a:noFill/>
        </p:spPr>
        <p:txBody>
          <a:bodyPr wrap="square" rtlCol="0">
            <a:spAutoFit/>
          </a:bodyPr>
          <a:lstStyle/>
          <a:p>
            <a:r>
              <a:rPr lang="en-US" altLang="ja-JP" dirty="0"/>
              <a:t>BH</a:t>
            </a:r>
            <a:r>
              <a:rPr lang="ja-JP" altLang="en-US" dirty="0"/>
              <a:t>の準固有振動</a:t>
            </a:r>
            <a:endParaRPr lang="en-US" altLang="ja-JP" dirty="0"/>
          </a:p>
          <a:p>
            <a:r>
              <a:rPr kumimoji="1" lang="ja-JP" altLang="en-US" dirty="0"/>
              <a:t>（スピンに依存）</a:t>
            </a:r>
            <a:endParaRPr kumimoji="1" lang="en-US" altLang="ja-JP" dirty="0"/>
          </a:p>
        </p:txBody>
      </p:sp>
      <p:sp>
        <p:nvSpPr>
          <p:cNvPr id="9" name="テキスト ボックス 8"/>
          <p:cNvSpPr txBox="1"/>
          <p:nvPr/>
        </p:nvSpPr>
        <p:spPr>
          <a:xfrm>
            <a:off x="7236296" y="4725144"/>
            <a:ext cx="1944763" cy="646331"/>
          </a:xfrm>
          <a:prstGeom prst="rect">
            <a:avLst/>
          </a:prstGeom>
          <a:noFill/>
        </p:spPr>
        <p:txBody>
          <a:bodyPr wrap="none" rtlCol="0">
            <a:spAutoFit/>
          </a:bodyPr>
          <a:lstStyle/>
          <a:p>
            <a:r>
              <a:rPr kumimoji="1" lang="en-US" altLang="ja-JP" dirty="0"/>
              <a:t>BH</a:t>
            </a:r>
            <a:r>
              <a:rPr kumimoji="1" lang="ja-JP" altLang="en-US" dirty="0"/>
              <a:t>スピンの値</a:t>
            </a:r>
            <a:endParaRPr kumimoji="1" lang="en-US" altLang="ja-JP" dirty="0"/>
          </a:p>
          <a:p>
            <a:r>
              <a:rPr lang="ja-JP" altLang="en-US" dirty="0"/>
              <a:t>関係</a:t>
            </a:r>
            <a:r>
              <a:rPr kumimoji="1" lang="ja-JP" altLang="en-US" dirty="0"/>
              <a:t>はスピン依存</a:t>
            </a:r>
          </a:p>
        </p:txBody>
      </p:sp>
      <p:sp>
        <p:nvSpPr>
          <p:cNvPr id="10" name="正方形/長方形 9"/>
          <p:cNvSpPr/>
          <p:nvPr/>
        </p:nvSpPr>
        <p:spPr>
          <a:xfrm>
            <a:off x="2699792" y="5967684"/>
            <a:ext cx="4680520" cy="40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0" dirty="0">
                <a:solidFill>
                  <a:schemeClr val="tx1"/>
                </a:solidFill>
              </a:rPr>
              <a:t>中性子星の質量</a:t>
            </a:r>
            <a:r>
              <a:rPr kumimoji="1" lang="en-US" altLang="ja-JP" sz="2400" b="0" dirty="0">
                <a:solidFill>
                  <a:schemeClr val="tx1"/>
                </a:solidFill>
              </a:rPr>
              <a:t>/</a:t>
            </a:r>
            <a:r>
              <a:rPr kumimoji="1" lang="ja-JP" altLang="en-US" sz="2400" b="0" dirty="0">
                <a:solidFill>
                  <a:schemeClr val="tx1"/>
                </a:solidFill>
              </a:rPr>
              <a:t>半径（無次元化）</a:t>
            </a:r>
            <a:endParaRPr kumimoji="1" lang="ja-JP" altLang="en-US" sz="2400" dirty="0">
              <a:solidFill>
                <a:schemeClr val="tx1"/>
              </a:solidFill>
            </a:endParaRPr>
          </a:p>
        </p:txBody>
      </p:sp>
      <p:sp>
        <p:nvSpPr>
          <p:cNvPr id="11" name="正方形/長方形 10"/>
          <p:cNvSpPr/>
          <p:nvPr/>
        </p:nvSpPr>
        <p:spPr>
          <a:xfrm>
            <a:off x="288032" y="3447404"/>
            <a:ext cx="1763688"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カットオフ</a:t>
            </a:r>
            <a:endParaRPr kumimoji="1" lang="en-US" altLang="ja-JP" sz="2400" dirty="0">
              <a:solidFill>
                <a:schemeClr val="tx1"/>
              </a:solidFill>
            </a:endParaRPr>
          </a:p>
          <a:p>
            <a:pPr algn="ctr"/>
            <a:r>
              <a:rPr kumimoji="1" lang="ja-JP" altLang="en-US" sz="2400" dirty="0">
                <a:solidFill>
                  <a:schemeClr val="tx1"/>
                </a:solidFill>
              </a:rPr>
              <a:t>振動数</a:t>
            </a:r>
            <a:endParaRPr kumimoji="1" lang="en-US" altLang="ja-JP" sz="2400" dirty="0">
              <a:solidFill>
                <a:schemeClr val="tx1"/>
              </a:solidFill>
            </a:endParaRPr>
          </a:p>
          <a:p>
            <a:pPr algn="ctr"/>
            <a:r>
              <a:rPr lang="ja-JP" altLang="en-US" sz="2400" dirty="0">
                <a:solidFill>
                  <a:schemeClr val="tx1"/>
                </a:solidFill>
              </a:rPr>
              <a:t>（無次元化）</a:t>
            </a:r>
            <a:endParaRPr lang="en-US" altLang="ja-JP" sz="2400" dirty="0">
              <a:solidFill>
                <a:schemeClr val="tx1"/>
              </a:solidFill>
            </a:endParaRPr>
          </a:p>
        </p:txBody>
      </p:sp>
      <p:sp>
        <p:nvSpPr>
          <p:cNvPr id="12" name="正方形/長方形 11"/>
          <p:cNvSpPr/>
          <p:nvPr/>
        </p:nvSpPr>
        <p:spPr>
          <a:xfrm>
            <a:off x="4499992" y="2034627"/>
            <a:ext cx="100811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771800" y="3003830"/>
            <a:ext cx="1901483" cy="830997"/>
          </a:xfrm>
          <a:prstGeom prst="rect">
            <a:avLst/>
          </a:prstGeom>
          <a:noFill/>
        </p:spPr>
        <p:txBody>
          <a:bodyPr wrap="none" rtlCol="0">
            <a:spAutoFit/>
          </a:bodyPr>
          <a:lstStyle/>
          <a:p>
            <a:r>
              <a:rPr kumimoji="1" lang="en-US" altLang="ja-JP" sz="2400" dirty="0"/>
              <a:t>BH-NS</a:t>
            </a:r>
            <a:r>
              <a:rPr kumimoji="1" lang="ja-JP" altLang="en-US" sz="2400" dirty="0"/>
              <a:t>質量比</a:t>
            </a:r>
            <a:endParaRPr kumimoji="1" lang="en-US" altLang="ja-JP" sz="2400" dirty="0"/>
          </a:p>
          <a:p>
            <a:r>
              <a:rPr kumimoji="1" lang="en-US" altLang="ja-JP" sz="2400" dirty="0"/>
              <a:t>2:1</a:t>
            </a:r>
            <a:r>
              <a:rPr kumimoji="1" lang="ja-JP" altLang="en-US" sz="2400" dirty="0"/>
              <a:t>の場合</a:t>
            </a:r>
          </a:p>
        </p:txBody>
      </p:sp>
      <p:sp>
        <p:nvSpPr>
          <p:cNvPr id="14" name="テキスト ボックス 13"/>
          <p:cNvSpPr txBox="1"/>
          <p:nvPr/>
        </p:nvSpPr>
        <p:spPr>
          <a:xfrm>
            <a:off x="2771800" y="5202979"/>
            <a:ext cx="1718419" cy="369332"/>
          </a:xfrm>
          <a:prstGeom prst="rect">
            <a:avLst/>
          </a:prstGeom>
          <a:noFill/>
        </p:spPr>
        <p:txBody>
          <a:bodyPr wrap="none" rtlCol="0">
            <a:spAutoFit/>
          </a:bodyPr>
          <a:lstStyle/>
          <a:p>
            <a:r>
              <a:rPr kumimoji="1" lang="en-US" altLang="ja-JP" dirty="0" err="1"/>
              <a:t>Kyutoku</a:t>
            </a:r>
            <a:r>
              <a:rPr kumimoji="1" lang="en-US" altLang="ja-JP" dirty="0"/>
              <a:t>+ (2011)</a:t>
            </a:r>
            <a:endParaRPr kumimoji="1" lang="ja-JP" altLang="en-US" dirty="0"/>
          </a:p>
        </p:txBody>
      </p:sp>
      <p:sp>
        <p:nvSpPr>
          <p:cNvPr id="2" name="タイトル 1"/>
          <p:cNvSpPr>
            <a:spLocks noGrp="1"/>
          </p:cNvSpPr>
          <p:nvPr>
            <p:ph type="title"/>
          </p:nvPr>
        </p:nvSpPr>
        <p:spPr/>
        <p:txBody>
          <a:bodyPr/>
          <a:lstStyle/>
          <a:p>
            <a:r>
              <a:rPr kumimoji="1" lang="ja-JP" altLang="en-US" dirty="0"/>
              <a:t>カットオフ振動数</a:t>
            </a:r>
          </a:p>
        </p:txBody>
      </p:sp>
      <p:sp>
        <p:nvSpPr>
          <p:cNvPr id="3" name="コンテンツ プレースホルダー 2"/>
          <p:cNvSpPr>
            <a:spLocks noGrp="1"/>
          </p:cNvSpPr>
          <p:nvPr>
            <p:ph idx="1"/>
          </p:nvPr>
        </p:nvSpPr>
        <p:spPr/>
        <p:txBody>
          <a:bodyPr/>
          <a:lstStyle/>
          <a:p>
            <a:r>
              <a:rPr kumimoji="1" lang="ja-JP" altLang="en-US" dirty="0"/>
              <a:t>スペクトルが減衰を始めるカットオフ振動数は中性子星の半径とよく相関しているようである</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25</a:t>
            </a:fld>
            <a:endParaRPr kumimoji="1" lang="ja-JP" altLang="en-US"/>
          </a:p>
        </p:txBody>
      </p:sp>
    </p:spTree>
    <p:extLst>
      <p:ext uri="{BB962C8B-B14F-4D97-AF65-F5344CB8AC3E}">
        <p14:creationId xmlns:p14="http://schemas.microsoft.com/office/powerpoint/2010/main" val="4218993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再びスピンの傾き</a:t>
            </a:r>
          </a:p>
        </p:txBody>
      </p:sp>
      <p:sp>
        <p:nvSpPr>
          <p:cNvPr id="3" name="コンテンツ プレースホルダー 2"/>
          <p:cNvSpPr>
            <a:spLocks noGrp="1"/>
          </p:cNvSpPr>
          <p:nvPr>
            <p:ph idx="1"/>
          </p:nvPr>
        </p:nvSpPr>
        <p:spPr/>
        <p:txBody>
          <a:bodyPr/>
          <a:lstStyle/>
          <a:p>
            <a:r>
              <a:rPr kumimoji="1" lang="ja-JP" altLang="en-US" dirty="0"/>
              <a:t>傾きでも見込み角でも結構な違い</a:t>
            </a:r>
            <a:r>
              <a:rPr kumimoji="1" lang="en-US" altLang="ja-JP" dirty="0"/>
              <a:t>…</a:t>
            </a:r>
            <a:r>
              <a:rPr kumimoji="1" lang="ja-JP" altLang="en-US" dirty="0"/>
              <a:t>統計処理？</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26</a:t>
            </a:fld>
            <a:endParaRPr kumimoji="1" lang="ja-JP" altLang="en-US"/>
          </a:p>
        </p:txBody>
      </p:sp>
      <p:pic>
        <p:nvPicPr>
          <p:cNvPr id="7" name="図 6"/>
          <p:cNvPicPr>
            <a:picLocks noChangeAspect="1"/>
          </p:cNvPicPr>
          <p:nvPr/>
        </p:nvPicPr>
        <p:blipFill>
          <a:blip r:embed="rId2"/>
          <a:stretch>
            <a:fillRect/>
          </a:stretch>
        </p:blipFill>
        <p:spPr>
          <a:xfrm>
            <a:off x="1331640" y="1916833"/>
            <a:ext cx="6427932" cy="4464496"/>
          </a:xfrm>
          <a:prstGeom prst="rect">
            <a:avLst/>
          </a:prstGeom>
        </p:spPr>
      </p:pic>
      <p:sp>
        <p:nvSpPr>
          <p:cNvPr id="8" name="テキスト ボックス 7"/>
          <p:cNvSpPr txBox="1"/>
          <p:nvPr/>
        </p:nvSpPr>
        <p:spPr>
          <a:xfrm>
            <a:off x="4345175" y="2627620"/>
            <a:ext cx="2315057" cy="369332"/>
          </a:xfrm>
          <a:prstGeom prst="rect">
            <a:avLst/>
          </a:prstGeom>
          <a:noFill/>
        </p:spPr>
        <p:txBody>
          <a:bodyPr wrap="none" rtlCol="0">
            <a:spAutoFit/>
          </a:bodyPr>
          <a:lstStyle/>
          <a:p>
            <a:r>
              <a:rPr kumimoji="1" lang="en-US" altLang="ja-JP" dirty="0"/>
              <a:t>Kawaguchi, KK+ (2015)</a:t>
            </a:r>
            <a:endParaRPr kumimoji="1" lang="ja-JP" altLang="en-US" dirty="0"/>
          </a:p>
        </p:txBody>
      </p:sp>
      <mc:AlternateContent xmlns:mc="http://schemas.openxmlformats.org/markup-compatibility/2006" xmlns:a14="http://schemas.microsoft.com/office/drawing/2010/main">
        <mc:Choice Requires="a14">
          <p:sp>
            <p:nvSpPr>
              <p:cNvPr id="9" name="テキスト ボックス 8"/>
              <p:cNvSpPr txBox="1"/>
              <p:nvPr/>
            </p:nvSpPr>
            <p:spPr>
              <a:xfrm>
                <a:off x="2555776" y="2638073"/>
                <a:ext cx="120206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𝑖</m:t>
                      </m:r>
                      <m:r>
                        <a:rPr kumimoji="1" lang="en-US" altLang="ja-JP" sz="2800" b="0" i="1" smtClean="0">
                          <a:latin typeface="Cambria Math" panose="02040503050406030204" pitchFamily="18" charset="0"/>
                        </a:rPr>
                        <m:t>=</m:t>
                      </m:r>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90</m:t>
                          </m:r>
                        </m:e>
                        <m:sup>
                          <m:r>
                            <a:rPr kumimoji="1" lang="en-US" altLang="ja-JP" sz="2800" b="0" i="1" smtClean="0">
                              <a:latin typeface="Cambria Math" panose="02040503050406030204" pitchFamily="18" charset="0"/>
                            </a:rPr>
                            <m:t>∘</m:t>
                          </m:r>
                        </m:sup>
                      </m:sSup>
                    </m:oMath>
                  </m:oMathPara>
                </a14:m>
                <a:endParaRPr kumimoji="1" lang="ja-JP" altLang="en-US"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555776" y="2638073"/>
                <a:ext cx="1202060" cy="430887"/>
              </a:xfrm>
              <a:prstGeom prst="rect">
                <a:avLst/>
              </a:prstGeom>
              <a:blipFill>
                <a:blip r:embed="rId3"/>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294974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中性子星の半径の決定</a:t>
            </a:r>
          </a:p>
        </p:txBody>
      </p:sp>
      <p:sp>
        <p:nvSpPr>
          <p:cNvPr id="3" name="コンテンツ プレースホルダー 2"/>
          <p:cNvSpPr>
            <a:spLocks noGrp="1"/>
          </p:cNvSpPr>
          <p:nvPr>
            <p:ph idx="1"/>
          </p:nvPr>
        </p:nvSpPr>
        <p:spPr/>
        <p:txBody>
          <a:bodyPr/>
          <a:lstStyle/>
          <a:p>
            <a:r>
              <a:rPr kumimoji="1" lang="en-US" altLang="ja-JP" dirty="0"/>
              <a:t>10%~1km</a:t>
            </a:r>
            <a:r>
              <a:rPr kumimoji="1" lang="ja-JP" altLang="en-US" dirty="0"/>
              <a:t>くらいの精度は</a:t>
            </a:r>
            <a:r>
              <a:rPr kumimoji="1" lang="ja-JP" altLang="en-US" dirty="0" err="1"/>
              <a:t>そこそこ</a:t>
            </a:r>
            <a:r>
              <a:rPr kumimoji="1" lang="ja-JP" altLang="en-US" dirty="0"/>
              <a:t>期待できる</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27</a:t>
            </a:fld>
            <a:endParaRPr kumimoji="1" lang="ja-JP" altLang="en-US"/>
          </a:p>
        </p:txBody>
      </p:sp>
      <p:pic>
        <p:nvPicPr>
          <p:cNvPr id="7" name="図 6"/>
          <p:cNvPicPr>
            <a:picLocks noChangeAspect="1"/>
          </p:cNvPicPr>
          <p:nvPr/>
        </p:nvPicPr>
        <p:blipFill>
          <a:blip r:embed="rId2"/>
          <a:stretch>
            <a:fillRect/>
          </a:stretch>
        </p:blipFill>
        <p:spPr>
          <a:xfrm>
            <a:off x="683568" y="1916832"/>
            <a:ext cx="7537700" cy="4499855"/>
          </a:xfrm>
          <a:prstGeom prst="rect">
            <a:avLst/>
          </a:prstGeom>
        </p:spPr>
      </p:pic>
      <p:sp>
        <p:nvSpPr>
          <p:cNvPr id="10" name="テキスト ボックス 9"/>
          <p:cNvSpPr txBox="1"/>
          <p:nvPr/>
        </p:nvSpPr>
        <p:spPr>
          <a:xfrm>
            <a:off x="6110615" y="5147900"/>
            <a:ext cx="1917769" cy="369332"/>
          </a:xfrm>
          <a:prstGeom prst="rect">
            <a:avLst/>
          </a:prstGeom>
          <a:noFill/>
        </p:spPr>
        <p:txBody>
          <a:bodyPr wrap="none" rtlCol="0">
            <a:spAutoFit/>
          </a:bodyPr>
          <a:lstStyle/>
          <a:p>
            <a:r>
              <a:rPr kumimoji="1" lang="en-US" altLang="ja-JP" dirty="0"/>
              <a:t>Lackey, KK+ (2014)</a:t>
            </a:r>
            <a:endParaRPr kumimoji="1" lang="ja-JP" altLang="en-US" dirty="0"/>
          </a:p>
        </p:txBody>
      </p:sp>
      <mc:AlternateContent xmlns:mc="http://schemas.openxmlformats.org/markup-compatibility/2006" xmlns:a14="http://schemas.microsoft.com/office/drawing/2010/main">
        <mc:Choice Requires="a14">
          <p:sp>
            <p:nvSpPr>
              <p:cNvPr id="13" name="テキスト ボックス 12"/>
              <p:cNvSpPr txBox="1"/>
              <p:nvPr/>
            </p:nvSpPr>
            <p:spPr>
              <a:xfrm>
                <a:off x="2195736" y="4941168"/>
                <a:ext cx="1321516" cy="4980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3200" b="0" i="0" smtClean="0">
                          <a:latin typeface="Cambria Math" panose="02040503050406030204" pitchFamily="18" charset="0"/>
                        </a:rPr>
                        <m:t>Λ</m:t>
                      </m:r>
                      <m:r>
                        <a:rPr kumimoji="1" lang="en-US" altLang="ja-JP" sz="3200" b="0" i="1" smtClean="0">
                          <a:latin typeface="Cambria Math" panose="02040503050406030204" pitchFamily="18" charset="0"/>
                        </a:rPr>
                        <m:t>∝</m:t>
                      </m:r>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𝑅</m:t>
                          </m:r>
                        </m:e>
                        <m:sup>
                          <m:r>
                            <a:rPr kumimoji="1" lang="en-US" altLang="ja-JP" sz="3200" b="0" i="1" smtClean="0">
                              <a:latin typeface="Cambria Math" panose="02040503050406030204" pitchFamily="18" charset="0"/>
                            </a:rPr>
                            <m:t>5</m:t>
                          </m:r>
                        </m:sup>
                      </m:sSup>
                    </m:oMath>
                  </m:oMathPara>
                </a14:m>
                <a:endParaRPr kumimoji="1" lang="ja-JP" altLang="en-US" sz="3200"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2195736" y="4941168"/>
                <a:ext cx="1321516" cy="498085"/>
              </a:xfrm>
              <a:prstGeom prst="rect">
                <a:avLst/>
              </a:prstGeom>
              <a:blipFill rotWithShape="0">
                <a:blip r:embed="rId3"/>
                <a:stretch>
                  <a:fillRect/>
                </a:stretch>
              </a:blipFill>
            </p:spPr>
            <p:txBody>
              <a:bodyPr/>
              <a:lstStyle/>
              <a:p>
                <a:r>
                  <a:rPr lang="ja-JP" altLang="en-US">
                    <a:noFill/>
                  </a:rPr>
                  <a:t> </a:t>
                </a:r>
              </a:p>
            </p:txBody>
          </p:sp>
        </mc:Fallback>
      </mc:AlternateContent>
      <p:sp>
        <p:nvSpPr>
          <p:cNvPr id="8" name="テキスト ボックス 7"/>
          <p:cNvSpPr txBox="1"/>
          <p:nvPr/>
        </p:nvSpPr>
        <p:spPr>
          <a:xfrm>
            <a:off x="5426340" y="5949280"/>
            <a:ext cx="3538148" cy="461665"/>
          </a:xfrm>
          <a:prstGeom prst="rect">
            <a:avLst/>
          </a:prstGeom>
          <a:noFill/>
        </p:spPr>
        <p:txBody>
          <a:bodyPr wrap="none" rtlCol="0">
            <a:spAutoFit/>
          </a:bodyPr>
          <a:lstStyle/>
          <a:p>
            <a:r>
              <a:rPr kumimoji="1" lang="ja-JP" altLang="en-US" sz="2400" dirty="0"/>
              <a:t>潮汐変形率の</a:t>
            </a:r>
            <a:r>
              <a:rPr kumimoji="1" lang="en-US" altLang="ja-JP" sz="2400" dirty="0"/>
              <a:t>1/5</a:t>
            </a:r>
            <a:r>
              <a:rPr kumimoji="1" lang="ja-JP" altLang="en-US" sz="2400" dirty="0"/>
              <a:t>乗</a:t>
            </a:r>
            <a:r>
              <a:rPr kumimoji="1" lang="en-US" altLang="ja-JP" sz="2400" dirty="0"/>
              <a:t>~</a:t>
            </a:r>
            <a:r>
              <a:rPr kumimoji="1" lang="ja-JP" altLang="en-US" sz="2400" dirty="0"/>
              <a:t>半径</a:t>
            </a:r>
          </a:p>
        </p:txBody>
      </p:sp>
    </p:spTree>
    <p:extLst>
      <p:ext uri="{BB962C8B-B14F-4D97-AF65-F5344CB8AC3E}">
        <p14:creationId xmlns:p14="http://schemas.microsoft.com/office/powerpoint/2010/main" val="956719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918"/>
            <a:ext cx="8229600" cy="922114"/>
          </a:xfrm>
        </p:spPr>
        <p:txBody>
          <a:bodyPr>
            <a:noAutofit/>
          </a:bodyPr>
          <a:lstStyle/>
          <a:p>
            <a:r>
              <a:rPr kumimoji="1" lang="ja-JP" altLang="en-US" sz="11500" dirty="0"/>
              <a:t>ニュートリノ</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28</a:t>
            </a:fld>
            <a:endParaRPr kumimoji="1" lang="ja-JP" altLang="en-US"/>
          </a:p>
        </p:txBody>
      </p:sp>
    </p:spTree>
    <p:extLst>
      <p:ext uri="{BB962C8B-B14F-4D97-AF65-F5344CB8AC3E}">
        <p14:creationId xmlns:p14="http://schemas.microsoft.com/office/powerpoint/2010/main" val="4254885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なぜニュートリノが重要か？</a:t>
            </a:r>
          </a:p>
        </p:txBody>
      </p:sp>
      <p:sp>
        <p:nvSpPr>
          <p:cNvPr id="3" name="コンテンツ プレースホルダー 2"/>
          <p:cNvSpPr>
            <a:spLocks noGrp="1"/>
          </p:cNvSpPr>
          <p:nvPr>
            <p:ph idx="1"/>
          </p:nvPr>
        </p:nvSpPr>
        <p:spPr/>
        <p:txBody>
          <a:bodyPr>
            <a:normAutofit/>
          </a:bodyPr>
          <a:lstStyle/>
          <a:p>
            <a:r>
              <a:rPr lang="ja-JP" altLang="en-US" dirty="0"/>
              <a:t>ニュートリノの関係する反応（弱い相互作用）が物質の組成を決め、物質の組成が合成される重元素を決める（</a:t>
            </a:r>
            <a:r>
              <a:rPr lang="en-US" altLang="ja-JP" dirty="0"/>
              <a:t>r</a:t>
            </a:r>
            <a:r>
              <a:rPr lang="ja-JP" altLang="en-US" dirty="0"/>
              <a:t>過程、鉄、</a:t>
            </a:r>
            <a:r>
              <a:rPr lang="en-US" altLang="ja-JP" dirty="0" err="1"/>
              <a:t>etc</a:t>
            </a:r>
            <a:r>
              <a:rPr lang="ja-JP" altLang="en-US" dirty="0"/>
              <a:t>）</a:t>
            </a:r>
            <a:endParaRPr lang="en-US" altLang="ja-JP" dirty="0"/>
          </a:p>
          <a:p>
            <a:endParaRPr kumimoji="1" lang="en-US" altLang="ja-JP" sz="1200" dirty="0"/>
          </a:p>
          <a:p>
            <a:r>
              <a:rPr lang="ja-JP" altLang="en-US" dirty="0"/>
              <a:t>ニュートリノ加熱によってニュートリノ駆動風が吹くとさらにエジェクタが嵩上げされる</a:t>
            </a:r>
            <a:endParaRPr lang="en-US" altLang="ja-JP" dirty="0"/>
          </a:p>
          <a:p>
            <a:endParaRPr kumimoji="1" lang="en-US" altLang="ja-JP" sz="1200" dirty="0"/>
          </a:p>
          <a:p>
            <a:r>
              <a:rPr kumimoji="1" lang="ja-JP" altLang="en-US" dirty="0"/>
              <a:t>ニュートリノ自体の検出は厳しい</a:t>
            </a:r>
            <a:endParaRPr kumimoji="1" lang="en-US" altLang="ja-JP" dirty="0"/>
          </a:p>
          <a:p>
            <a:r>
              <a:rPr lang="en-US" altLang="ja-JP" dirty="0"/>
              <a:t> - </a:t>
            </a:r>
            <a:r>
              <a:rPr lang="ja-JP" altLang="en-US" dirty="0"/>
              <a:t>使えるエネルギーは超新星爆発と大差なくて距離だけ</a:t>
            </a:r>
            <a:r>
              <a:rPr lang="en-US" altLang="ja-JP" dirty="0"/>
              <a:t>O(100)</a:t>
            </a:r>
            <a:r>
              <a:rPr lang="en-US" altLang="ja-JP" dirty="0" err="1"/>
              <a:t>Mpc</a:t>
            </a:r>
            <a:r>
              <a:rPr lang="ja-JP" altLang="en-US" dirty="0"/>
              <a:t>になってしまうため</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29</a:t>
            </a:fld>
            <a:endParaRPr kumimoji="1" lang="ja-JP" altLang="en-US"/>
          </a:p>
        </p:txBody>
      </p:sp>
    </p:spTree>
    <p:extLst>
      <p:ext uri="{BB962C8B-B14F-4D97-AF65-F5344CB8AC3E}">
        <p14:creationId xmlns:p14="http://schemas.microsoft.com/office/powerpoint/2010/main" val="2622318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目次</a:t>
            </a:r>
          </a:p>
        </p:txBody>
      </p:sp>
      <p:sp>
        <p:nvSpPr>
          <p:cNvPr id="3" name="コンテンツ プレースホルダー 2"/>
          <p:cNvSpPr>
            <a:spLocks noGrp="1"/>
          </p:cNvSpPr>
          <p:nvPr>
            <p:ph idx="1"/>
          </p:nvPr>
        </p:nvSpPr>
        <p:spPr/>
        <p:txBody>
          <a:bodyPr>
            <a:normAutofit/>
          </a:bodyPr>
          <a:lstStyle/>
          <a:p>
            <a:pPr marL="457200" indent="-457200">
              <a:buFont typeface="Arial" panose="020B0604020202020204" pitchFamily="34" charset="0"/>
              <a:buChar char="•"/>
            </a:pPr>
            <a:r>
              <a:rPr lang="ja-JP" altLang="en-US" dirty="0"/>
              <a:t>ブラックホール・中性子星連星</a:t>
            </a:r>
            <a:endParaRPr lang="en-US" altLang="ja-JP" dirty="0"/>
          </a:p>
          <a:p>
            <a:pPr marL="457200" indent="-457200">
              <a:buFont typeface="Arial" panose="020B0604020202020204" pitchFamily="34" charset="0"/>
              <a:buChar char="•"/>
            </a:pPr>
            <a:r>
              <a:rPr lang="ja-JP" altLang="en-US" dirty="0"/>
              <a:t>重力波（省略）</a:t>
            </a:r>
            <a:endParaRPr lang="en-US" altLang="ja-JP" dirty="0"/>
          </a:p>
          <a:p>
            <a:pPr marL="457200" indent="-457200">
              <a:buFont typeface="Arial" panose="020B0604020202020204" pitchFamily="34" charset="0"/>
              <a:buChar char="•"/>
            </a:pPr>
            <a:r>
              <a:rPr lang="ja-JP" altLang="en-US" dirty="0"/>
              <a:t>ニュートリノ（一瞬）</a:t>
            </a:r>
            <a:endParaRPr lang="en-US" altLang="ja-JP" dirty="0"/>
          </a:p>
          <a:p>
            <a:pPr marL="457200" indent="-457200">
              <a:buFont typeface="Arial" panose="020B0604020202020204" pitchFamily="34" charset="0"/>
              <a:buChar char="•"/>
            </a:pPr>
            <a:r>
              <a:rPr lang="ja-JP" altLang="en-US" dirty="0"/>
              <a:t>電磁波</a:t>
            </a:r>
            <a:endParaRPr lang="en-US" altLang="ja-JP" dirty="0"/>
          </a:p>
          <a:p>
            <a:pPr marL="457200" indent="-457200">
              <a:buFont typeface="Arial" panose="020B0604020202020204" pitchFamily="34" charset="0"/>
              <a:buChar char="•"/>
            </a:pPr>
            <a:r>
              <a:rPr lang="ja-JP" altLang="en-US" dirty="0"/>
              <a:t>まとめ</a:t>
            </a:r>
            <a:endParaRPr lang="en-US" altLang="ja-JP"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3</a:t>
            </a:fld>
            <a:endParaRPr kumimoji="1" lang="ja-JP" altLang="en-US"/>
          </a:p>
        </p:txBody>
      </p:sp>
    </p:spTree>
    <p:extLst>
      <p:ext uri="{BB962C8B-B14F-4D97-AF65-F5344CB8AC3E}">
        <p14:creationId xmlns:p14="http://schemas.microsoft.com/office/powerpoint/2010/main" val="452052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3784363" y="1268760"/>
            <a:ext cx="5324141" cy="5232892"/>
          </a:xfrm>
          <a:prstGeom prst="rect">
            <a:avLst/>
          </a:prstGeom>
        </p:spPr>
      </p:pic>
      <p:sp>
        <p:nvSpPr>
          <p:cNvPr id="11" name="テキスト ボックス 10"/>
          <p:cNvSpPr txBox="1"/>
          <p:nvPr/>
        </p:nvSpPr>
        <p:spPr>
          <a:xfrm>
            <a:off x="4510623" y="2924944"/>
            <a:ext cx="2256210" cy="369332"/>
          </a:xfrm>
          <a:prstGeom prst="rect">
            <a:avLst/>
          </a:prstGeom>
          <a:noFill/>
        </p:spPr>
        <p:txBody>
          <a:bodyPr wrap="square" rtlCol="0">
            <a:spAutoFit/>
          </a:bodyPr>
          <a:lstStyle/>
          <a:p>
            <a:r>
              <a:rPr kumimoji="1" lang="en-US" altLang="ja-JP" dirty="0" err="1"/>
              <a:t>Sekiguchi+KK</a:t>
            </a:r>
            <a:r>
              <a:rPr kumimoji="1" lang="en-US" altLang="ja-JP" dirty="0"/>
              <a:t>+ (2015)</a:t>
            </a:r>
            <a:endParaRPr kumimoji="1" lang="ja-JP" altLang="en-US" dirty="0"/>
          </a:p>
        </p:txBody>
      </p:sp>
      <p:sp>
        <p:nvSpPr>
          <p:cNvPr id="2" name="タイトル 1"/>
          <p:cNvSpPr>
            <a:spLocks noGrp="1"/>
          </p:cNvSpPr>
          <p:nvPr>
            <p:ph type="title"/>
          </p:nvPr>
        </p:nvSpPr>
        <p:spPr/>
        <p:txBody>
          <a:bodyPr>
            <a:normAutofit/>
          </a:bodyPr>
          <a:lstStyle/>
          <a:p>
            <a:r>
              <a:rPr kumimoji="1" lang="ja-JP" altLang="en-US" dirty="0"/>
              <a:t>連星中性子星からの光度曲線</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𝐿</m:t>
                        </m:r>
                      </m:e>
                      <m:sub>
                        <m:r>
                          <a:rPr lang="en-US" altLang="ja-JP" b="0" i="1" smtClean="0">
                            <a:latin typeface="Cambria Math" panose="02040503050406030204" pitchFamily="18" charset="0"/>
                          </a:rPr>
                          <m:t>𝜈</m:t>
                        </m:r>
                      </m:sub>
                    </m:sSub>
                    <m:r>
                      <a:rPr lang="en-US" altLang="ja-JP" b="0" i="1" smtClean="0">
                        <a:latin typeface="Cambria Math" panose="02040503050406030204" pitchFamily="18" charset="0"/>
                      </a:rPr>
                      <m:t>∼</m:t>
                    </m:r>
                    <m:r>
                      <m:rPr>
                        <m:nor/>
                      </m:rPr>
                      <a:rPr lang="en-US" altLang="ja-JP" b="0" i="0" smtClean="0">
                        <a:latin typeface="Cambria Math" panose="02040503050406030204" pitchFamily="18" charset="0"/>
                      </a:rPr>
                      <m:t>O</m:t>
                    </m:r>
                    <m:d>
                      <m:dPr>
                        <m:ctrlPr>
                          <a:rPr lang="en-US" altLang="ja-JP" b="0" i="1" smtClean="0">
                            <a:latin typeface="Cambria Math" panose="02040503050406030204" pitchFamily="18" charset="0"/>
                          </a:rPr>
                        </m:ctrlPr>
                      </m:dPr>
                      <m:e>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10</m:t>
                            </m:r>
                          </m:e>
                          <m:sup>
                            <m:r>
                              <a:rPr lang="en-US" altLang="ja-JP" b="0" i="1" smtClean="0">
                                <a:latin typeface="Cambria Math" panose="02040503050406030204" pitchFamily="18" charset="0"/>
                              </a:rPr>
                              <m:t>53</m:t>
                            </m:r>
                          </m:sup>
                        </m:sSup>
                      </m:e>
                    </m:d>
                    <m:r>
                      <a:rPr lang="en-US" altLang="ja-JP" b="0" i="1" smtClean="0">
                        <a:latin typeface="Cambria Math" panose="02040503050406030204" pitchFamily="18" charset="0"/>
                      </a:rPr>
                      <m:t> </m:t>
                    </m:r>
                    <m:r>
                      <m:rPr>
                        <m:nor/>
                      </m:rPr>
                      <a:rPr lang="en-US" altLang="ja-JP" b="0" i="0" smtClean="0">
                        <a:latin typeface="Cambria Math" panose="02040503050406030204" pitchFamily="18" charset="0"/>
                      </a:rPr>
                      <m:t>erg</m:t>
                    </m:r>
                  </m:oMath>
                </a14:m>
                <a:r>
                  <a:rPr lang="en-US" altLang="ja-JP" dirty="0"/>
                  <a:t> </a:t>
                </a:r>
              </a:p>
              <a:p>
                <a:r>
                  <a:rPr lang="ja-JP" altLang="en-US" dirty="0"/>
                  <a:t>特にコンパクトな</a:t>
                </a:r>
                <a:endParaRPr lang="en-US" altLang="ja-JP" dirty="0"/>
              </a:p>
              <a:p>
                <a:r>
                  <a:rPr lang="en-US" altLang="ja-JP" dirty="0"/>
                  <a:t> </a:t>
                </a:r>
                <a:r>
                  <a:rPr lang="ja-JP" altLang="en-US" dirty="0"/>
                  <a:t>中性子星の場合</a:t>
                </a:r>
                <a:endParaRPr lang="en-US" altLang="ja-JP" dirty="0"/>
              </a:p>
              <a:p>
                <a:r>
                  <a:rPr lang="en-US" altLang="ja-JP" dirty="0" err="1"/>
                  <a:t>hypermassive</a:t>
                </a:r>
                <a:r>
                  <a:rPr lang="en-US" altLang="ja-JP" dirty="0"/>
                  <a:t> NS</a:t>
                </a:r>
                <a:r>
                  <a:rPr lang="ja-JP" altLang="en-US" dirty="0"/>
                  <a:t>が</a:t>
                </a:r>
                <a:endParaRPr lang="en-US" altLang="ja-JP" dirty="0"/>
              </a:p>
              <a:p>
                <a:r>
                  <a:rPr lang="ja-JP" altLang="en-US" dirty="0"/>
                  <a:t>高温になるために</a:t>
                </a:r>
                <a:endParaRPr lang="en-US" altLang="ja-JP" dirty="0"/>
              </a:p>
              <a:p>
                <a:r>
                  <a:rPr lang="en-US" altLang="ja-JP" dirty="0"/>
                  <a:t>pair process</a:t>
                </a:r>
                <a:r>
                  <a:rPr lang="ja-JP" altLang="en-US" dirty="0"/>
                  <a:t>経由で</a:t>
                </a:r>
                <a:endParaRPr lang="en-US" altLang="ja-JP" dirty="0"/>
              </a:p>
              <a:p>
                <a:r>
                  <a:rPr lang="en-US" altLang="ja-JP" dirty="0"/>
                  <a:t>heavy-lepton</a:t>
                </a:r>
              </a:p>
              <a:p>
                <a:r>
                  <a:rPr lang="en-US" altLang="ja-JP" dirty="0"/>
                  <a:t> neutrino</a:t>
                </a:r>
                <a:r>
                  <a:rPr lang="ja-JP" altLang="en-US" dirty="0"/>
                  <a:t>も放射する</a:t>
                </a:r>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852"/>
                </a:stretch>
              </a:blipFill>
            </p:spPr>
            <p:txBody>
              <a:bodyPr/>
              <a:lstStyle/>
              <a:p>
                <a:r>
                  <a:rPr lang="ja-JP" altLang="en-US">
                    <a:noFill/>
                  </a:rPr>
                  <a:t> </a:t>
                </a:r>
              </a:p>
            </p:txBody>
          </p:sp>
        </mc:Fallback>
      </mc:AlternateContent>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30</a:t>
            </a:fld>
            <a:endParaRPr kumimoji="1" lang="ja-JP" altLang="en-US"/>
          </a:p>
        </p:txBody>
      </p:sp>
      <p:sp>
        <p:nvSpPr>
          <p:cNvPr id="12" name="テキスト ボックス 11"/>
          <p:cNvSpPr txBox="1"/>
          <p:nvPr/>
        </p:nvSpPr>
        <p:spPr>
          <a:xfrm>
            <a:off x="6331451" y="4590420"/>
            <a:ext cx="2056973" cy="369332"/>
          </a:xfrm>
          <a:prstGeom prst="rect">
            <a:avLst/>
          </a:prstGeom>
          <a:noFill/>
        </p:spPr>
        <p:txBody>
          <a:bodyPr wrap="none" rtlCol="0">
            <a:spAutoFit/>
          </a:bodyPr>
          <a:lstStyle/>
          <a:p>
            <a:r>
              <a:rPr kumimoji="1" lang="ja-JP" altLang="en-US" dirty="0"/>
              <a:t>ブラックホール形成</a:t>
            </a:r>
          </a:p>
        </p:txBody>
      </p:sp>
    </p:spTree>
    <p:extLst>
      <p:ext uri="{BB962C8B-B14F-4D97-AF65-F5344CB8AC3E}">
        <p14:creationId xmlns:p14="http://schemas.microsoft.com/office/powerpoint/2010/main" val="207795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エジェクタと中性子過剰度</a:t>
            </a:r>
          </a:p>
        </p:txBody>
      </p:sp>
      <p:sp>
        <p:nvSpPr>
          <p:cNvPr id="3" name="コンテンツ プレースホルダー 2"/>
          <p:cNvSpPr>
            <a:spLocks noGrp="1"/>
          </p:cNvSpPr>
          <p:nvPr>
            <p:ph idx="1"/>
          </p:nvPr>
        </p:nvSpPr>
        <p:spPr/>
        <p:txBody>
          <a:bodyPr/>
          <a:lstStyle/>
          <a:p>
            <a:r>
              <a:rPr lang="ja-JP" altLang="en-US" dirty="0"/>
              <a:t>合体時に衝撃波で加熱され</a:t>
            </a:r>
            <a:endParaRPr lang="en-US" altLang="ja-JP" dirty="0"/>
          </a:p>
          <a:p>
            <a:r>
              <a:rPr kumimoji="1" lang="ja-JP" altLang="en-US" dirty="0"/>
              <a:t>中性子過剰が適度に解消する</a:t>
            </a:r>
            <a:endParaRPr kumimoji="1" lang="en-US" altLang="ja-JP" dirty="0"/>
          </a:p>
          <a:p>
            <a:r>
              <a:rPr lang="ja-JP" altLang="en-US" dirty="0"/>
              <a:t>ニュートリノ照射も多少効く</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31</a:t>
            </a:fld>
            <a:endParaRPr kumimoji="1" lang="ja-JP" altLang="en-US"/>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 y="3140968"/>
            <a:ext cx="5873493"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126" y="1340768"/>
            <a:ext cx="3137354" cy="5063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827584" y="3356992"/>
            <a:ext cx="2199641" cy="369332"/>
          </a:xfrm>
          <a:prstGeom prst="rect">
            <a:avLst/>
          </a:prstGeom>
          <a:noFill/>
        </p:spPr>
        <p:txBody>
          <a:bodyPr wrap="none" rtlCol="0">
            <a:spAutoFit/>
          </a:bodyPr>
          <a:lstStyle/>
          <a:p>
            <a:r>
              <a:rPr kumimoji="1" lang="en-US" altLang="ja-JP" dirty="0" err="1"/>
              <a:t>Sekiguchi+KK</a:t>
            </a:r>
            <a:r>
              <a:rPr kumimoji="1" lang="en-US" altLang="ja-JP" dirty="0"/>
              <a:t>+ (2015)</a:t>
            </a:r>
            <a:endParaRPr kumimoji="1" lang="ja-JP" altLang="en-US" dirty="0"/>
          </a:p>
        </p:txBody>
      </p:sp>
      <mc:AlternateContent xmlns:mc="http://schemas.openxmlformats.org/markup-compatibility/2006" xmlns:a14="http://schemas.microsoft.com/office/drawing/2010/main">
        <mc:Choice Requires="a14">
          <p:sp>
            <p:nvSpPr>
              <p:cNvPr id="10" name="テキスト ボックス 9"/>
              <p:cNvSpPr txBox="1"/>
              <p:nvPr/>
            </p:nvSpPr>
            <p:spPr>
              <a:xfrm>
                <a:off x="3455545" y="5877272"/>
                <a:ext cx="140448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𝑛</m:t>
                          </m:r>
                        </m:e>
                        <m:sub>
                          <m:r>
                            <a:rPr kumimoji="1" lang="en-US" altLang="ja-JP" sz="2800" b="0" i="1" smtClean="0">
                              <a:latin typeface="Cambria Math" panose="02040503050406030204" pitchFamily="18" charset="0"/>
                            </a:rPr>
                            <m:t>𝑒</m:t>
                          </m:r>
                        </m:sub>
                      </m:sSub>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𝑛</m:t>
                          </m:r>
                        </m:e>
                        <m:sub>
                          <m:r>
                            <a:rPr kumimoji="1" lang="en-US" altLang="ja-JP" sz="2800" b="0" i="1" smtClean="0">
                              <a:latin typeface="Cambria Math" panose="02040503050406030204" pitchFamily="18" charset="0"/>
                            </a:rPr>
                            <m:t>𝐵</m:t>
                          </m:r>
                        </m:sub>
                      </m:sSub>
                    </m:oMath>
                  </m:oMathPara>
                </a14:m>
                <a:endParaRPr kumimoji="1" lang="ja-JP" altLang="en-US"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3455545" y="5877272"/>
                <a:ext cx="1404487" cy="430887"/>
              </a:xfrm>
              <a:prstGeom prst="rect">
                <a:avLst/>
              </a:prstGeom>
              <a:blipFill>
                <a:blip r:embed="rId4"/>
                <a:stretch>
                  <a:fillRect/>
                </a:stretch>
              </a:blipFill>
            </p:spPr>
            <p:txBody>
              <a:bodyPr/>
              <a:lstStyle/>
              <a:p>
                <a:r>
                  <a:rPr lang="ja-JP" altLang="en-US">
                    <a:noFill/>
                  </a:rPr>
                  <a:t> </a:t>
                </a:r>
              </a:p>
            </p:txBody>
          </p:sp>
        </mc:Fallback>
      </mc:AlternateContent>
      <p:sp>
        <p:nvSpPr>
          <p:cNvPr id="11" name="テキスト ボックス 10"/>
          <p:cNvSpPr txBox="1"/>
          <p:nvPr/>
        </p:nvSpPr>
        <p:spPr>
          <a:xfrm>
            <a:off x="683568" y="6011996"/>
            <a:ext cx="2351926" cy="369332"/>
          </a:xfrm>
          <a:prstGeom prst="rect">
            <a:avLst/>
          </a:prstGeom>
          <a:noFill/>
        </p:spPr>
        <p:txBody>
          <a:bodyPr wrap="none" rtlCol="0">
            <a:spAutoFit/>
          </a:bodyPr>
          <a:lstStyle/>
          <a:p>
            <a:r>
              <a:rPr lang="ja-JP" altLang="en-US" dirty="0"/>
              <a:t>電子</a:t>
            </a:r>
            <a:r>
              <a:rPr lang="en-US" altLang="ja-JP" dirty="0"/>
              <a:t>/</a:t>
            </a:r>
            <a:r>
              <a:rPr lang="ja-JP" altLang="en-US" dirty="0"/>
              <a:t>（陽子＋中性子）</a:t>
            </a:r>
            <a:endParaRPr kumimoji="1" lang="ja-JP" altLang="en-US" dirty="0"/>
          </a:p>
        </p:txBody>
      </p:sp>
    </p:spTree>
    <p:extLst>
      <p:ext uri="{BB962C8B-B14F-4D97-AF65-F5344CB8AC3E}">
        <p14:creationId xmlns:p14="http://schemas.microsoft.com/office/powerpoint/2010/main" val="108012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ブラックホール・中性子星の場合</a:t>
            </a:r>
          </a:p>
        </p:txBody>
      </p:sp>
      <p:sp>
        <p:nvSpPr>
          <p:cNvPr id="3" name="コンテンツ プレースホルダー 2"/>
          <p:cNvSpPr>
            <a:spLocks noGrp="1"/>
          </p:cNvSpPr>
          <p:nvPr>
            <p:ph idx="1"/>
          </p:nvPr>
        </p:nvSpPr>
        <p:spPr/>
        <p:txBody>
          <a:bodyPr/>
          <a:lstStyle/>
          <a:p>
            <a:r>
              <a:rPr kumimoji="1" lang="ja-JP" altLang="en-US" dirty="0"/>
              <a:t>ニュートリノを入れても大勢に影響はなさそう</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32</a:t>
            </a:fld>
            <a:endParaRPr kumimoji="1" lang="ja-JP" altLang="en-US"/>
          </a:p>
        </p:txBody>
      </p:sp>
      <mc:AlternateContent xmlns:mc="http://schemas.openxmlformats.org/markup-compatibility/2006" xmlns:a14="http://schemas.microsoft.com/office/drawing/2010/main">
        <mc:Choice Requires="a14">
          <p:sp>
            <p:nvSpPr>
              <p:cNvPr id="9" name="テキスト ボックス 8"/>
              <p:cNvSpPr txBox="1"/>
              <p:nvPr/>
            </p:nvSpPr>
            <p:spPr>
              <a:xfrm>
                <a:off x="6839921" y="1844824"/>
                <a:ext cx="140448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𝑛</m:t>
                          </m:r>
                        </m:e>
                        <m:sub>
                          <m:r>
                            <a:rPr kumimoji="1" lang="en-US" altLang="ja-JP" sz="2800" b="0" i="1" smtClean="0">
                              <a:latin typeface="Cambria Math" panose="02040503050406030204" pitchFamily="18" charset="0"/>
                            </a:rPr>
                            <m:t>𝑒</m:t>
                          </m:r>
                        </m:sub>
                      </m:sSub>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𝑛</m:t>
                          </m:r>
                        </m:e>
                        <m:sub>
                          <m:r>
                            <a:rPr kumimoji="1" lang="en-US" altLang="ja-JP" sz="2800" b="0" i="1" smtClean="0">
                              <a:latin typeface="Cambria Math" panose="02040503050406030204" pitchFamily="18" charset="0"/>
                            </a:rPr>
                            <m:t>𝐵</m:t>
                          </m:r>
                        </m:sub>
                      </m:sSub>
                      <m:r>
                        <a:rPr kumimoji="1" lang="en-US" altLang="ja-JP" sz="2800" b="0" i="1" smtClean="0">
                          <a:latin typeface="Cambria Math" panose="02040503050406030204" pitchFamily="18" charset="0"/>
                        </a:rPr>
                        <m:t>=</m:t>
                      </m:r>
                    </m:oMath>
                  </m:oMathPara>
                </a14:m>
                <a:endParaRPr kumimoji="1" lang="ja-JP" altLang="en-US"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6839921" y="1844824"/>
                <a:ext cx="1404487" cy="430887"/>
              </a:xfrm>
              <a:prstGeom prst="rect">
                <a:avLst/>
              </a:prstGeom>
              <a:blipFill>
                <a:blip r:embed="rId4"/>
                <a:stretch>
                  <a:fillRect/>
                </a:stretch>
              </a:blipFill>
            </p:spPr>
            <p:txBody>
              <a:bodyPr/>
              <a:lstStyle/>
              <a:p>
                <a:r>
                  <a:rPr lang="ja-JP" altLang="en-US">
                    <a:noFill/>
                  </a:rPr>
                  <a:t> </a:t>
                </a:r>
              </a:p>
            </p:txBody>
          </p:sp>
        </mc:Fallback>
      </mc:AlternateContent>
      <p:sp>
        <p:nvSpPr>
          <p:cNvPr id="10" name="正方形/長方形 9"/>
          <p:cNvSpPr/>
          <p:nvPr/>
        </p:nvSpPr>
        <p:spPr>
          <a:xfrm rot="-2700000">
            <a:off x="888237" y="2800479"/>
            <a:ext cx="1564899" cy="41976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Preliminary</a:t>
            </a:r>
            <a:endParaRPr kumimoji="1" lang="ja-JP" altLang="en-US" dirty="0"/>
          </a:p>
        </p:txBody>
      </p:sp>
      <p:sp>
        <p:nvSpPr>
          <p:cNvPr id="13" name="正方形/長方形 12"/>
          <p:cNvSpPr/>
          <p:nvPr/>
        </p:nvSpPr>
        <p:spPr>
          <a:xfrm rot="-2700000">
            <a:off x="4942464" y="2767513"/>
            <a:ext cx="1564899" cy="41976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Preliminary</a:t>
            </a:r>
            <a:endParaRPr kumimoji="1" lang="ja-JP" altLang="en-US" dirty="0"/>
          </a:p>
        </p:txBody>
      </p:sp>
    </p:spTree>
    <p:extLst>
      <p:ext uri="{BB962C8B-B14F-4D97-AF65-F5344CB8AC3E}">
        <p14:creationId xmlns:p14="http://schemas.microsoft.com/office/powerpoint/2010/main" val="4131479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Electron fraction</a:t>
            </a:r>
            <a:r>
              <a:rPr kumimoji="1" lang="ja-JP" altLang="en-US" dirty="0"/>
              <a:t>の分布</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dirty="0"/>
                  <a:t>ほぼ初期条件＝非常に中性子過剰な物質</a:t>
                </a:r>
                <a:endParaRPr lang="en-US" altLang="ja-JP" dirty="0"/>
              </a:p>
              <a:p>
                <a:r>
                  <a:rPr lang="en-US" altLang="ja-JP" dirty="0"/>
                  <a:t>high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𝑌</m:t>
                        </m:r>
                      </m:e>
                      <m:sub>
                        <m:r>
                          <a:rPr lang="en-US" altLang="ja-JP" i="1">
                            <a:latin typeface="Cambria Math" panose="02040503050406030204" pitchFamily="18" charset="0"/>
                          </a:rPr>
                          <m:t>𝑒</m:t>
                        </m:r>
                      </m:sub>
                    </m:sSub>
                    <m:r>
                      <a:rPr lang="ja-JP" altLang="en-US" i="1">
                        <a:latin typeface="Cambria Math" panose="02040503050406030204" pitchFamily="18" charset="0"/>
                      </a:rPr>
                      <m:t>の</m:t>
                    </m:r>
                  </m:oMath>
                </a14:m>
                <a:r>
                  <a:rPr lang="ja-JP" altLang="en-US" dirty="0"/>
                  <a:t>成分は計算精度と同程度の模様</a:t>
                </a:r>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2"/>
                <a:stretch>
                  <a:fillRect l="-1852" t="-2242"/>
                </a:stretch>
              </a:blipFill>
            </p:spPr>
            <p:txBody>
              <a:bodyPr/>
              <a:lstStyle/>
              <a:p>
                <a:r>
                  <a:rPr lang="ja-JP" altLang="en-US">
                    <a:noFill/>
                  </a:rPr>
                  <a:t> </a:t>
                </a:r>
              </a:p>
            </p:txBody>
          </p:sp>
        </mc:Fallback>
      </mc:AlternateContent>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33</a:t>
            </a:fld>
            <a:endParaRPr kumimoji="1" lang="ja-JP" altLang="en-US"/>
          </a:p>
        </p:txBody>
      </p:sp>
      <p:sp>
        <p:nvSpPr>
          <p:cNvPr id="8" name="正方形/長方形 7"/>
          <p:cNvSpPr/>
          <p:nvPr/>
        </p:nvSpPr>
        <p:spPr>
          <a:xfrm rot="-2700000">
            <a:off x="3051076" y="2984699"/>
            <a:ext cx="1564899" cy="41976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Preliminary</a:t>
            </a:r>
            <a:endParaRPr kumimoji="1" lang="ja-JP" altLang="en-US" dirty="0"/>
          </a:p>
        </p:txBody>
      </p:sp>
      <p:sp>
        <p:nvSpPr>
          <p:cNvPr id="9" name="テキスト ボックス 8"/>
          <p:cNvSpPr txBox="1"/>
          <p:nvPr/>
        </p:nvSpPr>
        <p:spPr>
          <a:xfrm>
            <a:off x="4860032" y="3861048"/>
            <a:ext cx="1452257" cy="646331"/>
          </a:xfrm>
          <a:prstGeom prst="rect">
            <a:avLst/>
          </a:prstGeom>
          <a:noFill/>
        </p:spPr>
        <p:txBody>
          <a:bodyPr wrap="none" rtlCol="0">
            <a:spAutoFit/>
          </a:bodyPr>
          <a:lstStyle/>
          <a:p>
            <a:r>
              <a:rPr kumimoji="1" lang="en-US" altLang="ja-JP" dirty="0"/>
              <a:t>EOS</a:t>
            </a:r>
            <a:r>
              <a:rPr kumimoji="1" lang="ja-JP" altLang="en-US" dirty="0"/>
              <a:t>の都合で</a:t>
            </a:r>
            <a:endParaRPr kumimoji="1" lang="en-US" altLang="ja-JP" dirty="0"/>
          </a:p>
          <a:p>
            <a:r>
              <a:rPr lang="ja-JP" altLang="en-US" dirty="0"/>
              <a:t>たまっている</a:t>
            </a:r>
            <a:endParaRPr kumimoji="1" lang="ja-JP" altLang="en-US" dirty="0"/>
          </a:p>
        </p:txBody>
      </p:sp>
    </p:spTree>
    <p:extLst>
      <p:ext uri="{BB962C8B-B14F-4D97-AF65-F5344CB8AC3E}">
        <p14:creationId xmlns:p14="http://schemas.microsoft.com/office/powerpoint/2010/main" val="4016281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ニュートリノ駆動風？</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dirty="0"/>
                  <a:t>比較的</a:t>
                </a:r>
                <a:r>
                  <a:rPr lang="en-US" altLang="ja-JP" dirty="0"/>
                  <a:t>high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𝑌</m:t>
                        </m:r>
                      </m:e>
                      <m:sub>
                        <m:r>
                          <a:rPr lang="en-US" altLang="ja-JP" i="1">
                            <a:latin typeface="Cambria Math" panose="02040503050406030204" pitchFamily="18" charset="0"/>
                          </a:rPr>
                          <m:t>𝑒</m:t>
                        </m:r>
                      </m:sub>
                    </m:sSub>
                  </m:oMath>
                </a14:m>
                <a:r>
                  <a:rPr lang="ja-JP" altLang="en-US" dirty="0"/>
                  <a:t>かつ</a:t>
                </a:r>
                <a:endParaRPr lang="en-US" altLang="ja-JP" dirty="0"/>
              </a:p>
              <a:p>
                <a:r>
                  <a:rPr lang="ja-JP" altLang="en-US" dirty="0"/>
                  <a:t> エントロピー高めの</a:t>
                </a:r>
                <a:endParaRPr lang="en-US" altLang="ja-JP" dirty="0"/>
              </a:p>
              <a:p>
                <a:r>
                  <a:rPr lang="en-US" altLang="ja-JP" dirty="0"/>
                  <a:t>  disk outflow</a:t>
                </a:r>
                <a:r>
                  <a:rPr lang="ja-JP" altLang="en-US" dirty="0"/>
                  <a:t>が</a:t>
                </a:r>
                <a:endParaRPr lang="en-US" altLang="ja-JP" dirty="0"/>
              </a:p>
              <a:p>
                <a:r>
                  <a:rPr lang="en-US" altLang="ja-JP" dirty="0"/>
                  <a:t>   </a:t>
                </a:r>
                <a:r>
                  <a:rPr lang="ja-JP" altLang="en-US" dirty="0"/>
                  <a:t>微小には吹き出す</a:t>
                </a:r>
                <a:endParaRPr lang="en-US" altLang="ja-JP" dirty="0"/>
              </a:p>
              <a:p>
                <a:endParaRPr lang="en-US" altLang="ja-JP" sz="1200" dirty="0"/>
              </a:p>
              <a:p>
                <a:r>
                  <a:rPr kumimoji="1" lang="ja-JP" altLang="en-US" dirty="0"/>
                  <a:t>ニュートリノ加熱が</a:t>
                </a:r>
                <a:endParaRPr kumimoji="1" lang="en-US" altLang="ja-JP" dirty="0"/>
              </a:p>
              <a:p>
                <a:r>
                  <a:rPr lang="en-US" altLang="ja-JP" dirty="0"/>
                  <a:t> </a:t>
                </a:r>
                <a:r>
                  <a:rPr lang="ja-JP" altLang="en-US" dirty="0"/>
                  <a:t>あってもなくても同じ</a:t>
                </a:r>
                <a:endParaRPr lang="en-US" altLang="ja-JP" dirty="0"/>
              </a:p>
              <a:p>
                <a:r>
                  <a:rPr lang="en-US" altLang="ja-JP" dirty="0"/>
                  <a:t>  </a:t>
                </a:r>
                <a:r>
                  <a:rPr lang="ja-JP" altLang="en-US" dirty="0"/>
                  <a:t>単に衝撃波加熱？</a:t>
                </a: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852" t="-2242"/>
                </a:stretch>
              </a:blipFill>
            </p:spPr>
            <p:txBody>
              <a:bodyPr/>
              <a:lstStyle/>
              <a:p>
                <a:r>
                  <a:rPr lang="ja-JP" altLang="en-US">
                    <a:noFill/>
                  </a:rPr>
                  <a:t> </a:t>
                </a:r>
              </a:p>
            </p:txBody>
          </p:sp>
        </mc:Fallback>
      </mc:AlternateContent>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34</a:t>
            </a:fld>
            <a:endParaRPr kumimoji="1" lang="ja-JP" altLang="en-US"/>
          </a:p>
        </p:txBody>
      </p:sp>
      <p:sp>
        <p:nvSpPr>
          <p:cNvPr id="9" name="正方形/長方形 8"/>
          <p:cNvSpPr/>
          <p:nvPr/>
        </p:nvSpPr>
        <p:spPr>
          <a:xfrm rot="-2700000">
            <a:off x="4635251" y="1807592"/>
            <a:ext cx="1564899" cy="41976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Preliminary</a:t>
            </a:r>
            <a:endParaRPr kumimoji="1" lang="ja-JP" altLang="en-US" dirty="0"/>
          </a:p>
        </p:txBody>
      </p:sp>
      <p:sp>
        <p:nvSpPr>
          <p:cNvPr id="10" name="正方形/長方形 9"/>
          <p:cNvSpPr/>
          <p:nvPr/>
        </p:nvSpPr>
        <p:spPr>
          <a:xfrm rot="-2700000">
            <a:off x="4635252" y="4434199"/>
            <a:ext cx="1564899" cy="41976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Preliminary</a:t>
            </a:r>
            <a:endParaRPr kumimoji="1" lang="ja-JP" altLang="en-US" dirty="0"/>
          </a:p>
        </p:txBody>
      </p:sp>
    </p:spTree>
    <p:extLst>
      <p:ext uri="{BB962C8B-B14F-4D97-AF65-F5344CB8AC3E}">
        <p14:creationId xmlns:p14="http://schemas.microsoft.com/office/powerpoint/2010/main" val="2268813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予想される元素合成</a:t>
            </a:r>
          </a:p>
        </p:txBody>
      </p:sp>
      <p:sp>
        <p:nvSpPr>
          <p:cNvPr id="3" name="コンテンツ プレースホルダー 2"/>
          <p:cNvSpPr>
            <a:spLocks noGrp="1"/>
          </p:cNvSpPr>
          <p:nvPr>
            <p:ph idx="1"/>
          </p:nvPr>
        </p:nvSpPr>
        <p:spPr/>
        <p:txBody>
          <a:bodyPr/>
          <a:lstStyle/>
          <a:p>
            <a:r>
              <a:rPr lang="ja-JP" altLang="en-US" dirty="0"/>
              <a:t>状態方程式によらず、おそらくこうなる</a:t>
            </a:r>
          </a:p>
          <a:p>
            <a:endParaRPr kumimoji="1" lang="ja-JP" altLang="en-US"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35</a:t>
            </a:fld>
            <a:endParaRPr kumimoji="1" lang="ja-JP" altLang="en-US"/>
          </a:p>
        </p:txBody>
      </p:sp>
      <p:pic>
        <p:nvPicPr>
          <p:cNvPr id="7" name="図 6"/>
          <p:cNvPicPr>
            <a:picLocks noChangeAspect="1"/>
          </p:cNvPicPr>
          <p:nvPr/>
        </p:nvPicPr>
        <p:blipFill>
          <a:blip r:embed="rId2"/>
          <a:stretch>
            <a:fillRect/>
          </a:stretch>
        </p:blipFill>
        <p:spPr>
          <a:xfrm>
            <a:off x="1064358" y="2060848"/>
            <a:ext cx="6820010" cy="4351127"/>
          </a:xfrm>
          <a:prstGeom prst="rect">
            <a:avLst/>
          </a:prstGeom>
        </p:spPr>
      </p:pic>
      <p:sp>
        <p:nvSpPr>
          <p:cNvPr id="8" name="テキスト ボックス 7"/>
          <p:cNvSpPr txBox="1"/>
          <p:nvPr/>
        </p:nvSpPr>
        <p:spPr>
          <a:xfrm>
            <a:off x="6202491" y="5301208"/>
            <a:ext cx="1321837" cy="369332"/>
          </a:xfrm>
          <a:prstGeom prst="rect">
            <a:avLst/>
          </a:prstGeom>
          <a:noFill/>
        </p:spPr>
        <p:txBody>
          <a:bodyPr wrap="none" rtlCol="0">
            <a:spAutoFit/>
          </a:bodyPr>
          <a:lstStyle/>
          <a:p>
            <a:r>
              <a:rPr kumimoji="1" lang="en-US" altLang="ja-JP" dirty="0"/>
              <a:t>Just+ (2015)</a:t>
            </a:r>
            <a:endParaRPr kumimoji="1" lang="ja-JP" altLang="en-US" dirty="0"/>
          </a:p>
        </p:txBody>
      </p:sp>
    </p:spTree>
    <p:extLst>
      <p:ext uri="{BB962C8B-B14F-4D97-AF65-F5344CB8AC3E}">
        <p14:creationId xmlns:p14="http://schemas.microsoft.com/office/powerpoint/2010/main" val="163250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ニュートリノ光度曲線</a:t>
            </a:r>
          </a:p>
        </p:txBody>
      </p:sp>
      <p:sp>
        <p:nvSpPr>
          <p:cNvPr id="3" name="コンテンツ プレースホルダー 2"/>
          <p:cNvSpPr>
            <a:spLocks noGrp="1"/>
          </p:cNvSpPr>
          <p:nvPr>
            <p:ph idx="1"/>
          </p:nvPr>
        </p:nvSpPr>
        <p:spPr/>
        <p:txBody>
          <a:bodyPr/>
          <a:lstStyle/>
          <a:p>
            <a:r>
              <a:rPr lang="ja-JP" altLang="en-US" dirty="0"/>
              <a:t>陽電子捕獲・電子捕獲が主な放射機構</a:t>
            </a:r>
            <a:endParaRPr lang="en-US" altLang="ja-JP" dirty="0"/>
          </a:p>
          <a:p>
            <a:r>
              <a:rPr lang="en-US" altLang="ja-JP" dirty="0"/>
              <a:t>Pair process</a:t>
            </a:r>
            <a:r>
              <a:rPr lang="ja-JP" altLang="en-US" dirty="0"/>
              <a:t>は効かず</a:t>
            </a:r>
            <a:r>
              <a:rPr lang="en-US" altLang="ja-JP" dirty="0"/>
              <a:t>mu/tau</a:t>
            </a:r>
            <a:r>
              <a:rPr lang="ja-JP" altLang="en-US" dirty="0"/>
              <a:t>はあまり出ない</a:t>
            </a:r>
          </a:p>
          <a:p>
            <a:endParaRPr kumimoji="1" lang="ja-JP" altLang="en-US"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36</a:t>
            </a:fld>
            <a:endParaRPr kumimoji="1" lang="ja-JP" altLang="en-US"/>
          </a:p>
        </p:txBody>
      </p:sp>
      <p:sp>
        <p:nvSpPr>
          <p:cNvPr id="8" name="正方形/長方形 7"/>
          <p:cNvSpPr/>
          <p:nvPr/>
        </p:nvSpPr>
        <p:spPr>
          <a:xfrm rot="-2700000">
            <a:off x="1970955" y="3848795"/>
            <a:ext cx="1564899" cy="41976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Preliminary</a:t>
            </a:r>
            <a:endParaRPr kumimoji="1" lang="ja-JP" altLang="en-US" dirty="0"/>
          </a:p>
        </p:txBody>
      </p:sp>
    </p:spTree>
    <p:extLst>
      <p:ext uri="{BB962C8B-B14F-4D97-AF65-F5344CB8AC3E}">
        <p14:creationId xmlns:p14="http://schemas.microsoft.com/office/powerpoint/2010/main" val="1563873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918"/>
            <a:ext cx="8229600" cy="922114"/>
          </a:xfrm>
        </p:spPr>
        <p:txBody>
          <a:bodyPr>
            <a:noAutofit/>
          </a:bodyPr>
          <a:lstStyle/>
          <a:p>
            <a:r>
              <a:rPr kumimoji="1" lang="ja-JP" altLang="en-US" sz="20000" dirty="0"/>
              <a:t>電磁波</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37</a:t>
            </a:fld>
            <a:endParaRPr kumimoji="1" lang="ja-JP" altLang="en-US"/>
          </a:p>
        </p:txBody>
      </p:sp>
    </p:spTree>
    <p:extLst>
      <p:ext uri="{BB962C8B-B14F-4D97-AF65-F5344CB8AC3E}">
        <p14:creationId xmlns:p14="http://schemas.microsoft.com/office/powerpoint/2010/main" val="2062164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電磁波対応天体の重要性</a:t>
            </a:r>
          </a:p>
        </p:txBody>
      </p:sp>
      <p:sp>
        <p:nvSpPr>
          <p:cNvPr id="3" name="コンテンツ プレースホルダー 2"/>
          <p:cNvSpPr>
            <a:spLocks noGrp="1"/>
          </p:cNvSpPr>
          <p:nvPr>
            <p:ph idx="1"/>
          </p:nvPr>
        </p:nvSpPr>
        <p:spPr/>
        <p:txBody>
          <a:bodyPr/>
          <a:lstStyle/>
          <a:p>
            <a:r>
              <a:rPr kumimoji="1" lang="ja-JP" altLang="en-US" dirty="0"/>
              <a:t>重力波天体が出す電磁波→電磁波対応天体</a:t>
            </a:r>
            <a:endParaRPr kumimoji="1" lang="en-US" altLang="ja-JP" dirty="0"/>
          </a:p>
          <a:p>
            <a:endParaRPr kumimoji="1" lang="en-US" altLang="ja-JP" sz="1200" dirty="0"/>
          </a:p>
          <a:p>
            <a:pPr marL="457200" indent="-457200">
              <a:buFont typeface="Arial" panose="020B0604020202020204" pitchFamily="34" charset="0"/>
              <a:buChar char="•"/>
            </a:pPr>
            <a:r>
              <a:rPr kumimoji="1" lang="ja-JP" altLang="en-US" dirty="0">
                <a:solidFill>
                  <a:srgbClr val="FF0000"/>
                </a:solidFill>
              </a:rPr>
              <a:t>重力波検出の傍証を与える</a:t>
            </a:r>
            <a:endParaRPr kumimoji="1" lang="en-US" altLang="ja-JP" dirty="0">
              <a:solidFill>
                <a:srgbClr val="FF0000"/>
              </a:solidFill>
            </a:endParaRPr>
          </a:p>
          <a:p>
            <a:r>
              <a:rPr lang="en-US" altLang="ja-JP" dirty="0"/>
              <a:t> - </a:t>
            </a:r>
            <a:r>
              <a:rPr lang="ja-JP" altLang="en-US" dirty="0"/>
              <a:t>特に初検出では安心材料が必要になるだろう</a:t>
            </a:r>
            <a:endParaRPr lang="en-US" altLang="ja-JP" dirty="0"/>
          </a:p>
          <a:p>
            <a:r>
              <a:rPr lang="en-US" altLang="ja-JP" dirty="0"/>
              <a:t> - </a:t>
            </a:r>
            <a:r>
              <a:rPr lang="ja-JP" altLang="en-US" dirty="0"/>
              <a:t>という動機だったが、あまり必要なかった</a:t>
            </a:r>
            <a:endParaRPr kumimoji="1" lang="en-US" altLang="ja-JP" dirty="0"/>
          </a:p>
          <a:p>
            <a:pPr marL="457200" indent="-457200">
              <a:buFont typeface="Arial" panose="020B0604020202020204" pitchFamily="34" charset="0"/>
              <a:buChar char="•"/>
            </a:pPr>
            <a:r>
              <a:rPr lang="ja-JP" altLang="en-US" dirty="0">
                <a:solidFill>
                  <a:srgbClr val="FF0000"/>
                </a:solidFill>
              </a:rPr>
              <a:t>重力波だけではわからない情報を得る</a:t>
            </a:r>
            <a:endParaRPr lang="en-US" altLang="ja-JP" dirty="0">
              <a:solidFill>
                <a:srgbClr val="FF0000"/>
              </a:solidFill>
            </a:endParaRPr>
          </a:p>
          <a:p>
            <a:r>
              <a:rPr lang="en-US" altLang="ja-JP" dirty="0">
                <a:solidFill>
                  <a:srgbClr val="FF0000"/>
                </a:solidFill>
              </a:rPr>
              <a:t> - </a:t>
            </a:r>
            <a:r>
              <a:rPr lang="ja-JP" altLang="en-US" dirty="0">
                <a:solidFill>
                  <a:srgbClr val="FF0000"/>
                </a:solidFill>
              </a:rPr>
              <a:t>位置決定・母銀河推定</a:t>
            </a:r>
            <a:endParaRPr lang="en-US" altLang="ja-JP" dirty="0">
              <a:solidFill>
                <a:srgbClr val="FF0000"/>
              </a:solidFill>
            </a:endParaRPr>
          </a:p>
          <a:p>
            <a:r>
              <a:rPr kumimoji="1" lang="en-US" altLang="ja-JP" dirty="0"/>
              <a:t> </a:t>
            </a:r>
            <a:r>
              <a:rPr lang="en-US" altLang="ja-JP" dirty="0"/>
              <a:t>- </a:t>
            </a:r>
            <a:r>
              <a:rPr lang="ja-JP" altLang="en-US" dirty="0"/>
              <a:t>光度距離</a:t>
            </a:r>
            <a:r>
              <a:rPr lang="en-US" altLang="ja-JP" dirty="0"/>
              <a:t>(GW)+</a:t>
            </a:r>
            <a:r>
              <a:rPr lang="ja-JP" altLang="en-US" dirty="0"/>
              <a:t>赤方偏移</a:t>
            </a:r>
            <a:r>
              <a:rPr lang="en-US" altLang="ja-JP" dirty="0"/>
              <a:t>(EM)</a:t>
            </a:r>
            <a:r>
              <a:rPr lang="ja-JP" altLang="en-US" dirty="0"/>
              <a:t>→宇宙論</a:t>
            </a:r>
            <a:endParaRPr lang="en-US" altLang="ja-JP" dirty="0"/>
          </a:p>
          <a:p>
            <a:r>
              <a:rPr kumimoji="1" lang="en-US" altLang="ja-JP" dirty="0"/>
              <a:t> - </a:t>
            </a:r>
            <a:r>
              <a:rPr lang="en-US" altLang="ja-JP" dirty="0"/>
              <a:t>r</a:t>
            </a:r>
            <a:r>
              <a:rPr lang="ja-JP" altLang="en-US" dirty="0"/>
              <a:t>過程</a:t>
            </a:r>
            <a:r>
              <a:rPr kumimoji="1" lang="ja-JP" altLang="en-US" dirty="0"/>
              <a:t>元素合成への手がかり？</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38</a:t>
            </a:fld>
            <a:endParaRPr kumimoji="1" lang="ja-JP" altLang="en-US"/>
          </a:p>
        </p:txBody>
      </p:sp>
    </p:spTree>
    <p:extLst>
      <p:ext uri="{BB962C8B-B14F-4D97-AF65-F5344CB8AC3E}">
        <p14:creationId xmlns:p14="http://schemas.microsoft.com/office/powerpoint/2010/main" val="2493712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549970"/>
            <a:ext cx="6914728" cy="3831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normAutofit/>
          </a:bodyPr>
          <a:lstStyle/>
          <a:p>
            <a:r>
              <a:rPr lang="ja-JP" altLang="en-US" dirty="0"/>
              <a:t>電磁波による位置決定の必要性</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重力波観測は位置決定精度が低い</a:t>
            </a:r>
            <a:endParaRPr kumimoji="1" lang="en-US" altLang="ja-JP" dirty="0"/>
          </a:p>
          <a:p>
            <a:r>
              <a:rPr lang="ja-JP" altLang="en-US" dirty="0"/>
              <a:t>典型的に</a:t>
            </a:r>
            <a:r>
              <a:rPr lang="en-US" altLang="ja-JP" dirty="0"/>
              <a:t>20-30</a:t>
            </a:r>
            <a:r>
              <a:rPr lang="ja-JP" altLang="en-US" dirty="0"/>
              <a:t>平方度：銀河は</a:t>
            </a:r>
            <a:r>
              <a:rPr lang="en-US" altLang="ja-JP" dirty="0"/>
              <a:t>~10</a:t>
            </a:r>
            <a:r>
              <a:rPr lang="ja-JP" altLang="en-US" dirty="0"/>
              <a:t>個</a:t>
            </a:r>
            <a:r>
              <a:rPr lang="en-US" altLang="ja-JP" dirty="0"/>
              <a:t>/</a:t>
            </a:r>
            <a:r>
              <a:rPr lang="ja-JP" altLang="en-US" dirty="0"/>
              <a:t>平方度</a:t>
            </a:r>
            <a:endParaRPr lang="en-US" altLang="ja-JP" dirty="0"/>
          </a:p>
          <a:p>
            <a:pPr algn="r"/>
            <a:r>
              <a:rPr kumimoji="1" lang="ja-JP" altLang="en-US" dirty="0"/>
              <a:t>（</a:t>
            </a:r>
            <a:r>
              <a:rPr lang="en-US" altLang="ja-JP" dirty="0"/>
              <a:t>200Mpc</a:t>
            </a:r>
            <a:r>
              <a:rPr lang="ja-JP" altLang="en-US" dirty="0"/>
              <a:t>で</a:t>
            </a:r>
            <a:r>
              <a:rPr kumimoji="1" lang="ja-JP" altLang="en-US" dirty="0"/>
              <a:t>）</a:t>
            </a:r>
          </a:p>
        </p:txBody>
      </p:sp>
      <p:sp>
        <p:nvSpPr>
          <p:cNvPr id="7" name="テキスト ボックス 6"/>
          <p:cNvSpPr txBox="1"/>
          <p:nvPr/>
        </p:nvSpPr>
        <p:spPr>
          <a:xfrm>
            <a:off x="6588224" y="5949280"/>
            <a:ext cx="1673920" cy="369332"/>
          </a:xfrm>
          <a:prstGeom prst="rect">
            <a:avLst/>
          </a:prstGeom>
          <a:noFill/>
        </p:spPr>
        <p:txBody>
          <a:bodyPr wrap="none" rtlCol="0">
            <a:spAutoFit/>
          </a:bodyPr>
          <a:lstStyle/>
          <a:p>
            <a:r>
              <a:rPr kumimoji="1" lang="en-US" altLang="ja-JP" dirty="0" err="1"/>
              <a:t>Fairhurst</a:t>
            </a:r>
            <a:r>
              <a:rPr kumimoji="1" lang="en-US" altLang="ja-JP" dirty="0"/>
              <a:t> (2011)</a:t>
            </a:r>
            <a:endParaRPr kumimoji="1" lang="ja-JP" altLang="en-US" dirty="0"/>
          </a:p>
        </p:txBody>
      </p:sp>
      <p:sp>
        <p:nvSpPr>
          <p:cNvPr id="4" name="正方形/長方形 3"/>
          <p:cNvSpPr/>
          <p:nvPr/>
        </p:nvSpPr>
        <p:spPr>
          <a:xfrm>
            <a:off x="3995936" y="2549970"/>
            <a:ext cx="1728192" cy="374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err="1">
                <a:solidFill>
                  <a:schemeClr val="tx1"/>
                </a:solidFill>
              </a:rPr>
              <a:t>LIGO&amp;Virgo</a:t>
            </a:r>
            <a:endParaRPr kumimoji="1" lang="ja-JP" altLang="en-US" sz="2400" dirty="0">
              <a:solidFill>
                <a:schemeClr val="tx1"/>
              </a:solidFill>
            </a:endParaRPr>
          </a:p>
        </p:txBody>
      </p:sp>
      <p:sp>
        <p:nvSpPr>
          <p:cNvPr id="5" name="日付プレースホルダー 4"/>
          <p:cNvSpPr>
            <a:spLocks noGrp="1"/>
          </p:cNvSpPr>
          <p:nvPr>
            <p:ph type="dt" sz="half" idx="10"/>
          </p:nvPr>
        </p:nvSpPr>
        <p:spPr/>
        <p:txBody>
          <a:bodyPr/>
          <a:lstStyle/>
          <a:p>
            <a:r>
              <a:rPr kumimoji="1" lang="en-US" altLang="ja-JP"/>
              <a:t>2016/10/11</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39</a:t>
            </a:fld>
            <a:endParaRPr kumimoji="1" lang="ja-JP" altLang="en-US"/>
          </a:p>
        </p:txBody>
      </p:sp>
    </p:spTree>
    <p:extLst>
      <p:ext uri="{BB962C8B-B14F-4D97-AF65-F5344CB8AC3E}">
        <p14:creationId xmlns:p14="http://schemas.microsoft.com/office/powerpoint/2010/main" val="1394752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918"/>
            <a:ext cx="8229600" cy="922114"/>
          </a:xfrm>
        </p:spPr>
        <p:txBody>
          <a:bodyPr>
            <a:noAutofit/>
          </a:bodyPr>
          <a:lstStyle/>
          <a:p>
            <a:r>
              <a:rPr kumimoji="1" lang="ja-JP" altLang="en-US" sz="8800" dirty="0"/>
              <a:t>ブラックホール・中性子星連星</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4</a:t>
            </a:fld>
            <a:endParaRPr kumimoji="1" lang="ja-JP" altLang="en-US"/>
          </a:p>
        </p:txBody>
      </p:sp>
    </p:spTree>
    <p:extLst>
      <p:ext uri="{BB962C8B-B14F-4D97-AF65-F5344CB8AC3E}">
        <p14:creationId xmlns:p14="http://schemas.microsoft.com/office/powerpoint/2010/main" val="209912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GW150914</a:t>
            </a:r>
            <a:r>
              <a:rPr kumimoji="1" lang="ja-JP" altLang="en-US" dirty="0"/>
              <a:t>の場合</a:t>
            </a:r>
          </a:p>
        </p:txBody>
      </p:sp>
      <p:sp>
        <p:nvSpPr>
          <p:cNvPr id="3" name="コンテンツ プレースホルダー 2"/>
          <p:cNvSpPr>
            <a:spLocks noGrp="1"/>
          </p:cNvSpPr>
          <p:nvPr>
            <p:ph idx="1"/>
          </p:nvPr>
        </p:nvSpPr>
        <p:spPr/>
        <p:txBody>
          <a:bodyPr/>
          <a:lstStyle/>
          <a:p>
            <a:r>
              <a:rPr kumimoji="1" lang="en-US" altLang="ja-JP" dirty="0"/>
              <a:t>600</a:t>
            </a:r>
            <a:r>
              <a:rPr kumimoji="1" lang="ja-JP" altLang="en-US" dirty="0"/>
              <a:t>平方度くらい＝ほぼ位置が決まっていない</a:t>
            </a:r>
            <a:endParaRPr kumimoji="1" lang="en-US" altLang="ja-JP" dirty="0"/>
          </a:p>
          <a:p>
            <a:endParaRPr lang="en-US" altLang="ja-JP" dirty="0"/>
          </a:p>
          <a:p>
            <a:r>
              <a:rPr kumimoji="1" lang="en-US" altLang="ja-JP" dirty="0"/>
              <a:t>KAGRA</a:t>
            </a:r>
            <a:r>
              <a:rPr kumimoji="1" lang="ja-JP" altLang="en-US" dirty="0"/>
              <a:t>や</a:t>
            </a:r>
            <a:r>
              <a:rPr kumimoji="1" lang="en-US" altLang="ja-JP" dirty="0"/>
              <a:t>Adv. Virgo</a:t>
            </a:r>
            <a:endParaRPr lang="en-US" altLang="ja-JP" dirty="0"/>
          </a:p>
          <a:p>
            <a:r>
              <a:rPr kumimoji="1" lang="ja-JP" altLang="en-US" dirty="0"/>
              <a:t>さらに</a:t>
            </a:r>
            <a:r>
              <a:rPr kumimoji="1" lang="en-US" altLang="ja-JP" dirty="0"/>
              <a:t>INDIGO</a:t>
            </a:r>
            <a:r>
              <a:rPr kumimoji="1" lang="ja-JP" altLang="en-US" dirty="0"/>
              <a:t>があれば</a:t>
            </a:r>
            <a:endParaRPr kumimoji="1" lang="en-US" altLang="ja-JP" dirty="0"/>
          </a:p>
          <a:p>
            <a:r>
              <a:rPr lang="ja-JP" altLang="en-US" dirty="0"/>
              <a:t>もっと良くはなるが</a:t>
            </a:r>
            <a:endParaRPr lang="en-US" altLang="ja-JP" dirty="0"/>
          </a:p>
          <a:p>
            <a:r>
              <a:rPr kumimoji="1" lang="ja-JP" altLang="en-US" dirty="0"/>
              <a:t>（重い</a:t>
            </a:r>
            <a:r>
              <a:rPr kumimoji="1" lang="en-US" altLang="ja-JP" dirty="0"/>
              <a:t>BH-BH</a:t>
            </a:r>
            <a:r>
              <a:rPr lang="ja-JP" altLang="en-US" dirty="0"/>
              <a:t>は無理）</a:t>
            </a:r>
            <a:endParaRPr lang="en-US" altLang="ja-JP" dirty="0"/>
          </a:p>
          <a:p>
            <a:r>
              <a:rPr kumimoji="1" lang="ja-JP" altLang="en-US" dirty="0"/>
              <a:t>かなり限度がある</a:t>
            </a:r>
            <a:endParaRPr kumimoji="1" lang="en-US" altLang="ja-JP"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40</a:t>
            </a:fld>
            <a:endParaRPr kumimoji="1" lang="ja-JP" altLang="en-US"/>
          </a:p>
        </p:txBody>
      </p:sp>
      <p:pic>
        <p:nvPicPr>
          <p:cNvPr id="7" name="Picture 2" descr="https://losc.ligo.org/s/events/GW150914/skyviewSkymapLar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8997" y="1988840"/>
            <a:ext cx="4659507" cy="4657838"/>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899592" y="5886703"/>
            <a:ext cx="3971600" cy="369332"/>
          </a:xfrm>
          <a:prstGeom prst="rect">
            <a:avLst/>
          </a:prstGeom>
        </p:spPr>
        <p:txBody>
          <a:bodyPr wrap="none">
            <a:spAutoFit/>
          </a:bodyPr>
          <a:lstStyle/>
          <a:p>
            <a:r>
              <a:rPr lang="en-US" altLang="ja-JP" dirty="0"/>
              <a:t>https://losc.ligo.org/events/GW150914/</a:t>
            </a:r>
            <a:endParaRPr lang="ja-JP" altLang="en-US" dirty="0"/>
          </a:p>
        </p:txBody>
      </p:sp>
    </p:spTree>
    <p:extLst>
      <p:ext uri="{BB962C8B-B14F-4D97-AF65-F5344CB8AC3E}">
        <p14:creationId xmlns:p14="http://schemas.microsoft.com/office/powerpoint/2010/main" val="1671065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電磁波放射源の候補</a:t>
            </a:r>
          </a:p>
        </p:txBody>
      </p:sp>
      <p:sp>
        <p:nvSpPr>
          <p:cNvPr id="3" name="コンテンツ プレースホルダー 2"/>
          <p:cNvSpPr>
            <a:spLocks noGrp="1"/>
          </p:cNvSpPr>
          <p:nvPr>
            <p:ph idx="1"/>
          </p:nvPr>
        </p:nvSpPr>
        <p:spPr/>
        <p:txBody>
          <a:bodyPr>
            <a:normAutofit/>
          </a:bodyPr>
          <a:lstStyle/>
          <a:p>
            <a:r>
              <a:rPr kumimoji="1" lang="ja-JP" altLang="en-US" dirty="0"/>
              <a:t>全て中性子星がある</a:t>
            </a:r>
            <a:r>
              <a:rPr lang="ja-JP" altLang="en-US" dirty="0"/>
              <a:t>場合、他にも色々ある</a:t>
            </a:r>
            <a:endParaRPr kumimoji="1" lang="en-US" altLang="ja-JP" dirty="0"/>
          </a:p>
          <a:p>
            <a:pPr marL="457200" indent="-457200">
              <a:buFont typeface="Arial" panose="020B0604020202020204" pitchFamily="34" charset="0"/>
              <a:buChar char="•"/>
            </a:pPr>
            <a:r>
              <a:rPr kumimoji="1" lang="ja-JP" altLang="en-US" dirty="0"/>
              <a:t>合体前の磁気圏放射</a:t>
            </a:r>
            <a:endParaRPr lang="en-US" altLang="ja-JP" dirty="0"/>
          </a:p>
          <a:p>
            <a:r>
              <a:rPr lang="ja-JP" altLang="en-US" dirty="0"/>
              <a:t>潮汐破壊が期待できない重いブラックホールで非常に重要でかつ面白い可能性はある</a:t>
            </a:r>
            <a:endParaRPr lang="en-US" altLang="ja-JP" dirty="0"/>
          </a:p>
          <a:p>
            <a:r>
              <a:rPr lang="en-US" altLang="ja-JP" sz="2400" dirty="0"/>
              <a:t>McWilliams-Levin 2011, </a:t>
            </a:r>
            <a:r>
              <a:rPr lang="en-US" altLang="ja-JP" sz="2400" dirty="0" err="1"/>
              <a:t>Piro</a:t>
            </a:r>
            <a:r>
              <a:rPr lang="en-US" altLang="ja-JP" sz="2400" dirty="0"/>
              <a:t> 2012, Lai 2012, </a:t>
            </a:r>
            <a:r>
              <a:rPr lang="en-US" altLang="ja-JP" sz="2400" dirty="0" err="1"/>
              <a:t>Mingarelli</a:t>
            </a:r>
            <a:r>
              <a:rPr lang="en-US" altLang="ja-JP" sz="2400" dirty="0"/>
              <a:t> et al. 2015, </a:t>
            </a:r>
            <a:r>
              <a:rPr lang="en-US" altLang="ja-JP" sz="2400" dirty="0" err="1"/>
              <a:t>D’Orazio</a:t>
            </a:r>
            <a:r>
              <a:rPr lang="en-US" altLang="ja-JP" sz="2400" dirty="0"/>
              <a:t> et al 2016</a:t>
            </a:r>
          </a:p>
          <a:p>
            <a:pPr marL="457200" indent="-457200">
              <a:buFont typeface="Arial" panose="020B0604020202020204" pitchFamily="34" charset="0"/>
              <a:buChar char="•"/>
            </a:pPr>
            <a:r>
              <a:rPr kumimoji="1" lang="ja-JP" altLang="en-US" dirty="0"/>
              <a:t>ショートガンマ線バースト</a:t>
            </a:r>
            <a:endParaRPr kumimoji="1" lang="en-US" altLang="ja-JP" dirty="0"/>
          </a:p>
          <a:p>
            <a:pPr marL="457200" indent="-457200">
              <a:buFont typeface="Arial" panose="020B0604020202020204" pitchFamily="34" charset="0"/>
              <a:buChar char="•"/>
            </a:pPr>
            <a:r>
              <a:rPr kumimoji="1" lang="en-US" altLang="ja-JP" dirty="0" err="1"/>
              <a:t>Macronova</a:t>
            </a:r>
            <a:r>
              <a:rPr kumimoji="1" lang="en-US" altLang="ja-JP" dirty="0"/>
              <a:t>/</a:t>
            </a:r>
            <a:r>
              <a:rPr kumimoji="1" lang="en-US" altLang="ja-JP" dirty="0" err="1"/>
              <a:t>kilonova</a:t>
            </a:r>
            <a:endParaRPr kumimoji="1" lang="en-US" altLang="ja-JP" dirty="0"/>
          </a:p>
          <a:p>
            <a:pPr marL="457200" indent="-457200">
              <a:buFont typeface="Arial" panose="020B0604020202020204" pitchFamily="34" charset="0"/>
              <a:buChar char="•"/>
            </a:pPr>
            <a:r>
              <a:rPr lang="ja-JP" altLang="en-US" dirty="0"/>
              <a:t>コンパクト連星合体残骸</a:t>
            </a:r>
            <a:endParaRPr kumimoji="1" lang="en-US" altLang="ja-JP"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41</a:t>
            </a:fld>
            <a:endParaRPr kumimoji="1" lang="ja-JP" altLang="en-US"/>
          </a:p>
        </p:txBody>
      </p:sp>
    </p:spTree>
    <p:extLst>
      <p:ext uri="{BB962C8B-B14F-4D97-AF65-F5344CB8AC3E}">
        <p14:creationId xmlns:p14="http://schemas.microsoft.com/office/powerpoint/2010/main" val="4100263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磁気圏的</a:t>
            </a:r>
            <a:r>
              <a:rPr kumimoji="1" lang="en-US" altLang="ja-JP" dirty="0"/>
              <a:t>precursor</a:t>
            </a:r>
            <a:r>
              <a:rPr kumimoji="1" lang="ja-JP" altLang="en-US" dirty="0"/>
              <a:t>の例</a:t>
            </a:r>
          </a:p>
        </p:txBody>
      </p:sp>
      <p:sp>
        <p:nvSpPr>
          <p:cNvPr id="3" name="コンテンツ プレースホルダー 2"/>
          <p:cNvSpPr>
            <a:spLocks noGrp="1"/>
          </p:cNvSpPr>
          <p:nvPr>
            <p:ph idx="1"/>
          </p:nvPr>
        </p:nvSpPr>
        <p:spPr/>
        <p:txBody>
          <a:bodyPr>
            <a:normAutofit/>
          </a:bodyPr>
          <a:lstStyle/>
          <a:p>
            <a:r>
              <a:rPr kumimoji="1" lang="en-US" altLang="ja-JP" dirty="0"/>
              <a:t>                                                           </a:t>
            </a:r>
            <a:r>
              <a:rPr kumimoji="1" lang="ja-JP" altLang="en-US" dirty="0"/>
              <a:t>全然理解して</a:t>
            </a:r>
            <a:endParaRPr kumimoji="1" lang="en-US" altLang="ja-JP" dirty="0"/>
          </a:p>
          <a:p>
            <a:r>
              <a:rPr lang="en-US" altLang="ja-JP" dirty="0"/>
              <a:t>                                                              </a:t>
            </a:r>
            <a:r>
              <a:rPr lang="ja-JP" altLang="en-US" dirty="0"/>
              <a:t>いませんが</a:t>
            </a:r>
            <a:endParaRPr lang="en-US" altLang="ja-JP" dirty="0"/>
          </a:p>
          <a:p>
            <a:r>
              <a:rPr kumimoji="1" lang="en-US" altLang="ja-JP" dirty="0"/>
              <a:t>                                                           </a:t>
            </a:r>
            <a:r>
              <a:rPr kumimoji="1" lang="ja-JP" altLang="en-US" dirty="0"/>
              <a:t>（興味あり）</a:t>
            </a:r>
            <a:endParaRPr kumimoji="1" lang="en-US" altLang="ja-JP" dirty="0"/>
          </a:p>
          <a:p>
            <a:endParaRPr lang="en-US" altLang="ja-JP" dirty="0"/>
          </a:p>
          <a:p>
            <a:endParaRPr lang="en-US" altLang="ja-JP" sz="1200" dirty="0"/>
          </a:p>
          <a:p>
            <a:r>
              <a:rPr lang="ja-JP" altLang="en-US" dirty="0"/>
              <a:t>軌道運動している系全般で</a:t>
            </a:r>
            <a:endParaRPr lang="en-US" altLang="ja-JP" dirty="0"/>
          </a:p>
          <a:p>
            <a:r>
              <a:rPr lang="ja-JP" altLang="en-US" dirty="0"/>
              <a:t>   通用する</a:t>
            </a:r>
            <a:r>
              <a:rPr lang="en-US" altLang="ja-JP" dirty="0"/>
              <a:t>DC</a:t>
            </a:r>
            <a:r>
              <a:rPr lang="ja-JP" altLang="en-US" dirty="0"/>
              <a:t>回路モデル</a:t>
            </a:r>
            <a:endParaRPr lang="en-US" altLang="ja-JP" dirty="0"/>
          </a:p>
          <a:p>
            <a:r>
              <a:rPr lang="en-US" altLang="ja-JP" dirty="0"/>
              <a:t>Blandford-</a:t>
            </a:r>
            <a:r>
              <a:rPr lang="en-US" altLang="ja-JP" dirty="0" err="1"/>
              <a:t>Znajek</a:t>
            </a:r>
            <a:r>
              <a:rPr lang="ja-JP" altLang="en-US" dirty="0"/>
              <a:t>的なものも</a:t>
            </a:r>
            <a:endParaRPr lang="en-US" altLang="ja-JP" dirty="0"/>
          </a:p>
          <a:p>
            <a:r>
              <a:rPr lang="ja-JP" altLang="en-US" dirty="0"/>
              <a:t>（</a:t>
            </a:r>
            <a:r>
              <a:rPr lang="en-US" altLang="ja-JP" dirty="0"/>
              <a:t>FRB</a:t>
            </a:r>
            <a:r>
              <a:rPr lang="ja-JP" altLang="en-US" dirty="0"/>
              <a:t>になるという議論もある）</a:t>
            </a:r>
            <a:endParaRPr lang="en-US" altLang="ja-JP"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42</a:t>
            </a:fld>
            <a:endParaRPr kumimoji="1" lang="ja-JP" altLang="en-US"/>
          </a:p>
        </p:txBody>
      </p:sp>
      <p:pic>
        <p:nvPicPr>
          <p:cNvPr id="7" name="図 6"/>
          <p:cNvPicPr>
            <a:picLocks noChangeAspect="1"/>
          </p:cNvPicPr>
          <p:nvPr/>
        </p:nvPicPr>
        <p:blipFill>
          <a:blip r:embed="rId2"/>
          <a:stretch>
            <a:fillRect/>
          </a:stretch>
        </p:blipFill>
        <p:spPr>
          <a:xfrm>
            <a:off x="251520" y="1268760"/>
            <a:ext cx="3096344" cy="2448313"/>
          </a:xfrm>
          <a:prstGeom prst="rect">
            <a:avLst/>
          </a:prstGeom>
        </p:spPr>
      </p:pic>
      <p:pic>
        <p:nvPicPr>
          <p:cNvPr id="8" name="図 7"/>
          <p:cNvPicPr>
            <a:picLocks noChangeAspect="1"/>
          </p:cNvPicPr>
          <p:nvPr/>
        </p:nvPicPr>
        <p:blipFill>
          <a:blip r:embed="rId3"/>
          <a:stretch>
            <a:fillRect/>
          </a:stretch>
        </p:blipFill>
        <p:spPr>
          <a:xfrm>
            <a:off x="3419872" y="1236759"/>
            <a:ext cx="2292614" cy="2552281"/>
          </a:xfrm>
          <a:prstGeom prst="rect">
            <a:avLst/>
          </a:prstGeom>
        </p:spPr>
      </p:pic>
      <p:pic>
        <p:nvPicPr>
          <p:cNvPr id="9" name="図 8"/>
          <p:cNvPicPr>
            <a:picLocks noChangeAspect="1"/>
          </p:cNvPicPr>
          <p:nvPr/>
        </p:nvPicPr>
        <p:blipFill>
          <a:blip r:embed="rId4"/>
          <a:stretch>
            <a:fillRect/>
          </a:stretch>
        </p:blipFill>
        <p:spPr>
          <a:xfrm>
            <a:off x="5610901" y="3429000"/>
            <a:ext cx="3342599" cy="2912321"/>
          </a:xfrm>
          <a:prstGeom prst="rect">
            <a:avLst/>
          </a:prstGeom>
        </p:spPr>
      </p:pic>
      <p:sp>
        <p:nvSpPr>
          <p:cNvPr id="10" name="テキスト ボックス 9"/>
          <p:cNvSpPr txBox="1"/>
          <p:nvPr/>
        </p:nvSpPr>
        <p:spPr>
          <a:xfrm>
            <a:off x="251520" y="3356992"/>
            <a:ext cx="2504660" cy="369332"/>
          </a:xfrm>
          <a:prstGeom prst="rect">
            <a:avLst/>
          </a:prstGeom>
          <a:noFill/>
        </p:spPr>
        <p:txBody>
          <a:bodyPr wrap="none" rtlCol="0">
            <a:spAutoFit/>
          </a:bodyPr>
          <a:lstStyle/>
          <a:p>
            <a:r>
              <a:rPr kumimoji="1" lang="en-US" altLang="ja-JP" dirty="0"/>
              <a:t>McWilliams-Levin (2011)</a:t>
            </a:r>
            <a:endParaRPr kumimoji="1" lang="ja-JP" altLang="en-US" dirty="0"/>
          </a:p>
        </p:txBody>
      </p:sp>
      <p:sp>
        <p:nvSpPr>
          <p:cNvPr id="11" name="テキスト ボックス 10"/>
          <p:cNvSpPr txBox="1"/>
          <p:nvPr/>
        </p:nvSpPr>
        <p:spPr>
          <a:xfrm>
            <a:off x="5768260" y="5877272"/>
            <a:ext cx="1107996" cy="369332"/>
          </a:xfrm>
          <a:prstGeom prst="rect">
            <a:avLst/>
          </a:prstGeom>
          <a:noFill/>
        </p:spPr>
        <p:txBody>
          <a:bodyPr wrap="none" rtlCol="0">
            <a:spAutoFit/>
          </a:bodyPr>
          <a:lstStyle/>
          <a:p>
            <a:r>
              <a:rPr kumimoji="1" lang="en-US" altLang="ja-JP" dirty="0"/>
              <a:t>Lai (2012)</a:t>
            </a:r>
            <a:endParaRPr kumimoji="1" lang="ja-JP" altLang="en-US" dirty="0"/>
          </a:p>
        </p:txBody>
      </p:sp>
    </p:spTree>
    <p:extLst>
      <p:ext uri="{BB962C8B-B14F-4D97-AF65-F5344CB8AC3E}">
        <p14:creationId xmlns:p14="http://schemas.microsoft.com/office/powerpoint/2010/main" val="20420849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質量放出と電磁波対応天体</a:t>
            </a:r>
          </a:p>
        </p:txBody>
      </p:sp>
      <p:sp>
        <p:nvSpPr>
          <p:cNvPr id="3" name="コンテンツ プレースホルダー 2"/>
          <p:cNvSpPr>
            <a:spLocks noGrp="1"/>
          </p:cNvSpPr>
          <p:nvPr>
            <p:ph idx="1"/>
          </p:nvPr>
        </p:nvSpPr>
        <p:spPr/>
        <p:txBody>
          <a:bodyPr>
            <a:normAutofit lnSpcReduction="10000"/>
          </a:bodyPr>
          <a:lstStyle/>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kumimoji="1" lang="en-US" altLang="ja-JP" dirty="0"/>
          </a:p>
          <a:p>
            <a:pPr algn="ctr"/>
            <a:r>
              <a:rPr lang="ja-JP" altLang="en-US" dirty="0">
                <a:solidFill>
                  <a:srgbClr val="FF0000"/>
                </a:solidFill>
              </a:rPr>
              <a:t>物質が飛べば光る可能性がある！</a:t>
            </a:r>
            <a:endParaRPr kumimoji="1" lang="ja-JP" altLang="en-US" dirty="0">
              <a:solidFill>
                <a:srgbClr val="FF0000"/>
              </a:solidFill>
            </a:endParaRPr>
          </a:p>
        </p:txBody>
      </p:sp>
      <p:grpSp>
        <p:nvGrpSpPr>
          <p:cNvPr id="4" name="図形グループ 3"/>
          <p:cNvGrpSpPr/>
          <p:nvPr/>
        </p:nvGrpSpPr>
        <p:grpSpPr>
          <a:xfrm>
            <a:off x="815071" y="1569291"/>
            <a:ext cx="1259158" cy="788855"/>
            <a:chOff x="499547" y="1360801"/>
            <a:chExt cx="2822990" cy="1919748"/>
          </a:xfrm>
        </p:grpSpPr>
        <p:sp>
          <p:nvSpPr>
            <p:cNvPr id="5" name="ドーナツ 4"/>
            <p:cNvSpPr/>
            <p:nvPr/>
          </p:nvSpPr>
          <p:spPr>
            <a:xfrm rot="20328739">
              <a:off x="828053" y="1360801"/>
              <a:ext cx="2206945" cy="1919748"/>
            </a:xfrm>
            <a:prstGeom prst="donut">
              <a:avLst>
                <a:gd name="adj" fmla="val 9816"/>
              </a:avLst>
            </a:prstGeom>
            <a:gradFill flip="none" rotWithShape="1">
              <a:gsLst>
                <a:gs pos="6000">
                  <a:schemeClr val="accent2">
                    <a:lumMod val="75000"/>
                    <a:alpha val="15000"/>
                  </a:schemeClr>
                </a:gs>
                <a:gs pos="100000">
                  <a:srgbClr val="FFFFFF">
                    <a:alpha val="15000"/>
                  </a:srgb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6" name="図形グループ 5"/>
            <p:cNvGrpSpPr/>
            <p:nvPr/>
          </p:nvGrpSpPr>
          <p:grpSpPr>
            <a:xfrm>
              <a:off x="499547" y="1989430"/>
              <a:ext cx="1224653" cy="1174683"/>
              <a:chOff x="1868580" y="2029296"/>
              <a:chExt cx="1664205" cy="1547521"/>
            </a:xfrm>
          </p:grpSpPr>
          <p:sp>
            <p:nvSpPr>
              <p:cNvPr id="10" name="円/楕円 9"/>
              <p:cNvSpPr/>
              <p:nvPr/>
            </p:nvSpPr>
            <p:spPr>
              <a:xfrm>
                <a:off x="1868580" y="2029296"/>
                <a:ext cx="1664205" cy="1547521"/>
              </a:xfrm>
              <a:prstGeom prst="ellipse">
                <a:avLst/>
              </a:prstGeom>
              <a:solidFill>
                <a:srgbClr val="CCFFCC"/>
              </a:solidFill>
              <a:ln>
                <a:solidFill>
                  <a:srgbClr val="CCFFCC"/>
                </a:solid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2554699" y="2248282"/>
                <a:ext cx="722614" cy="715366"/>
              </a:xfrm>
              <a:prstGeom prst="ellipse">
                <a:avLst/>
              </a:prstGeom>
              <a:gradFill flip="none" rotWithShape="1">
                <a:gsLst>
                  <a:gs pos="0">
                    <a:schemeClr val="bg1"/>
                  </a:gs>
                  <a:gs pos="54000">
                    <a:srgbClr val="CCFFCC"/>
                  </a:gs>
                </a:gsLst>
                <a:path path="circle">
                  <a:fillToRect l="50000" t="50000" r="50000" b="50000"/>
                </a:path>
                <a:tileRect/>
              </a:gradFill>
              <a:ln>
                <a:solidFill>
                  <a:srgbClr val="CCFF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7" name="図形グループ 6"/>
            <p:cNvGrpSpPr/>
            <p:nvPr/>
          </p:nvGrpSpPr>
          <p:grpSpPr>
            <a:xfrm>
              <a:off x="2379701" y="1526106"/>
              <a:ext cx="942836" cy="945956"/>
              <a:chOff x="2147110" y="2192671"/>
              <a:chExt cx="1281238" cy="1246197"/>
            </a:xfrm>
          </p:grpSpPr>
          <p:sp>
            <p:nvSpPr>
              <p:cNvPr id="8" name="円/楕円 7"/>
              <p:cNvSpPr/>
              <p:nvPr/>
            </p:nvSpPr>
            <p:spPr>
              <a:xfrm>
                <a:off x="2147110" y="2192671"/>
                <a:ext cx="1281238" cy="1246197"/>
              </a:xfrm>
              <a:prstGeom prst="ellipse">
                <a:avLst/>
              </a:prstGeom>
              <a:solidFill>
                <a:srgbClr val="CCFFCC"/>
              </a:solidFill>
              <a:ln>
                <a:solidFill>
                  <a:srgbClr val="CCFFCC"/>
                </a:solid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2554699" y="2248282"/>
                <a:ext cx="722614" cy="715366"/>
              </a:xfrm>
              <a:prstGeom prst="ellipse">
                <a:avLst/>
              </a:prstGeom>
              <a:gradFill flip="none" rotWithShape="1">
                <a:gsLst>
                  <a:gs pos="0">
                    <a:schemeClr val="bg1"/>
                  </a:gs>
                  <a:gs pos="54000">
                    <a:srgbClr val="CCFFCC"/>
                  </a:gs>
                </a:gsLst>
                <a:path path="circle">
                  <a:fillToRect l="50000" t="50000" r="50000" b="50000"/>
                </a:path>
                <a:tileRect/>
              </a:gradFill>
              <a:ln>
                <a:solidFill>
                  <a:srgbClr val="CCFF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nvGrpSpPr>
          <p:cNvPr id="12" name="図形グループ 11"/>
          <p:cNvGrpSpPr/>
          <p:nvPr/>
        </p:nvGrpSpPr>
        <p:grpSpPr>
          <a:xfrm>
            <a:off x="866461" y="3218990"/>
            <a:ext cx="1257267" cy="762267"/>
            <a:chOff x="499547" y="1360801"/>
            <a:chExt cx="2822990" cy="1919748"/>
          </a:xfrm>
        </p:grpSpPr>
        <p:sp>
          <p:nvSpPr>
            <p:cNvPr id="13" name="ドーナツ 12"/>
            <p:cNvSpPr/>
            <p:nvPr/>
          </p:nvSpPr>
          <p:spPr>
            <a:xfrm rot="20328739">
              <a:off x="828053" y="1360801"/>
              <a:ext cx="2206945" cy="1919748"/>
            </a:xfrm>
            <a:prstGeom prst="donut">
              <a:avLst>
                <a:gd name="adj" fmla="val 9816"/>
              </a:avLst>
            </a:prstGeom>
            <a:gradFill flip="none" rotWithShape="1">
              <a:gsLst>
                <a:gs pos="6000">
                  <a:schemeClr val="accent2">
                    <a:lumMod val="75000"/>
                    <a:alpha val="15000"/>
                  </a:schemeClr>
                </a:gs>
                <a:gs pos="100000">
                  <a:srgbClr val="FFFFFF">
                    <a:alpha val="15000"/>
                  </a:srgb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14" name="図形グループ 13"/>
            <p:cNvGrpSpPr/>
            <p:nvPr/>
          </p:nvGrpSpPr>
          <p:grpSpPr>
            <a:xfrm>
              <a:off x="499547" y="1989430"/>
              <a:ext cx="1224653" cy="1174683"/>
              <a:chOff x="1868580" y="2029296"/>
              <a:chExt cx="1664205" cy="1547521"/>
            </a:xfrm>
          </p:grpSpPr>
          <p:sp>
            <p:nvSpPr>
              <p:cNvPr id="18" name="円/楕円 17"/>
              <p:cNvSpPr/>
              <p:nvPr/>
            </p:nvSpPr>
            <p:spPr>
              <a:xfrm>
                <a:off x="1868580" y="2029296"/>
                <a:ext cx="1664205" cy="1547521"/>
              </a:xfrm>
              <a:prstGeom prst="ellipse">
                <a:avLst/>
              </a:prstGeom>
              <a:solidFill>
                <a:schemeClr val="tx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2554699" y="2248282"/>
                <a:ext cx="722614" cy="715366"/>
              </a:xfrm>
              <a:prstGeom prst="ellipse">
                <a:avLst/>
              </a:prstGeom>
              <a:gradFill flip="none" rotWithShape="1">
                <a:gsLst>
                  <a:gs pos="0">
                    <a:schemeClr val="bg1"/>
                  </a:gs>
                  <a:gs pos="54000">
                    <a:schemeClr val="tx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5" name="図形グループ 14"/>
            <p:cNvGrpSpPr/>
            <p:nvPr/>
          </p:nvGrpSpPr>
          <p:grpSpPr>
            <a:xfrm>
              <a:off x="2379701" y="1526106"/>
              <a:ext cx="942836" cy="945956"/>
              <a:chOff x="2147110" y="2192671"/>
              <a:chExt cx="1281238" cy="1246197"/>
            </a:xfrm>
          </p:grpSpPr>
          <p:sp>
            <p:nvSpPr>
              <p:cNvPr id="16" name="円/楕円 15"/>
              <p:cNvSpPr/>
              <p:nvPr/>
            </p:nvSpPr>
            <p:spPr>
              <a:xfrm>
                <a:off x="2147110" y="2192671"/>
                <a:ext cx="1281238" cy="1246197"/>
              </a:xfrm>
              <a:prstGeom prst="ellipse">
                <a:avLst/>
              </a:prstGeom>
              <a:solidFill>
                <a:srgbClr val="CCFFCC"/>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2554699" y="2248282"/>
                <a:ext cx="722614" cy="715366"/>
              </a:xfrm>
              <a:prstGeom prst="ellipse">
                <a:avLst/>
              </a:prstGeom>
              <a:gradFill flip="none" rotWithShape="1">
                <a:gsLst>
                  <a:gs pos="0">
                    <a:schemeClr val="bg1"/>
                  </a:gs>
                  <a:gs pos="54000">
                    <a:srgbClr val="CCFFCC"/>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nvGrpSpPr>
          <p:cNvPr id="20" name="図形グループ 43"/>
          <p:cNvGrpSpPr/>
          <p:nvPr/>
        </p:nvGrpSpPr>
        <p:grpSpPr>
          <a:xfrm>
            <a:off x="2974100" y="1572907"/>
            <a:ext cx="2461996" cy="2821359"/>
            <a:chOff x="1287888" y="1405508"/>
            <a:chExt cx="5933959" cy="4851472"/>
          </a:xfrm>
        </p:grpSpPr>
        <p:sp>
          <p:nvSpPr>
            <p:cNvPr id="21" name="雲 20"/>
            <p:cNvSpPr/>
            <p:nvPr/>
          </p:nvSpPr>
          <p:spPr>
            <a:xfrm rot="3476943">
              <a:off x="2141334" y="1846031"/>
              <a:ext cx="4023791" cy="4146195"/>
            </a:xfrm>
            <a:prstGeom prst="cloud">
              <a:avLst/>
            </a:prstGeom>
            <a:solidFill>
              <a:srgbClr val="CCFFCC"/>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n>
                  <a:solidFill>
                    <a:srgbClr val="FF0000"/>
                  </a:solidFill>
                </a:ln>
              </a:endParaRPr>
            </a:p>
          </p:txBody>
        </p:sp>
        <p:grpSp>
          <p:nvGrpSpPr>
            <p:cNvPr id="22" name="図形グループ 45"/>
            <p:cNvGrpSpPr/>
            <p:nvPr/>
          </p:nvGrpSpPr>
          <p:grpSpPr>
            <a:xfrm>
              <a:off x="1287888" y="1405508"/>
              <a:ext cx="5933959" cy="4851472"/>
              <a:chOff x="1287888" y="1405508"/>
              <a:chExt cx="5933959" cy="4851472"/>
            </a:xfrm>
          </p:grpSpPr>
          <p:sp>
            <p:nvSpPr>
              <p:cNvPr id="23" name="二等辺三角形 22"/>
              <p:cNvSpPr/>
              <p:nvPr/>
            </p:nvSpPr>
            <p:spPr>
              <a:xfrm rot="2628656">
                <a:off x="2852826" y="3752134"/>
                <a:ext cx="628441" cy="168667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4065478" y="3661785"/>
                <a:ext cx="546302" cy="34171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ドーナツ 24"/>
              <p:cNvSpPr/>
              <p:nvPr/>
            </p:nvSpPr>
            <p:spPr>
              <a:xfrm rot="7164542">
                <a:off x="3925551" y="3134204"/>
                <a:ext cx="783536" cy="1427607"/>
              </a:xfrm>
              <a:prstGeom prst="donu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二等辺三角形 25"/>
              <p:cNvSpPr/>
              <p:nvPr/>
            </p:nvSpPr>
            <p:spPr>
              <a:xfrm rot="13475795">
                <a:off x="4971401" y="2348901"/>
                <a:ext cx="628441" cy="168667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右矢印 26"/>
              <p:cNvSpPr/>
              <p:nvPr/>
            </p:nvSpPr>
            <p:spPr>
              <a:xfrm rot="2994842">
                <a:off x="5637168" y="5609655"/>
                <a:ext cx="207560" cy="375812"/>
              </a:xfrm>
              <a:prstGeom prst="rightArrow">
                <a:avLst/>
              </a:prstGeom>
              <a:solidFill>
                <a:srgbClr val="FFFFFF"/>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右矢印 27"/>
              <p:cNvSpPr/>
              <p:nvPr/>
            </p:nvSpPr>
            <p:spPr>
              <a:xfrm rot="763268">
                <a:off x="6768479" y="4335071"/>
                <a:ext cx="453368" cy="262787"/>
              </a:xfrm>
              <a:prstGeom prst="rightArrow">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rot="15852918">
                <a:off x="3744489" y="1619328"/>
                <a:ext cx="298332" cy="419909"/>
              </a:xfrm>
              <a:prstGeom prst="rightArrow">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右矢印 29"/>
              <p:cNvSpPr/>
              <p:nvPr/>
            </p:nvSpPr>
            <p:spPr>
              <a:xfrm rot="11608722">
                <a:off x="1303831" y="3230075"/>
                <a:ext cx="453368" cy="262787"/>
              </a:xfrm>
              <a:prstGeom prst="rightArrow">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右矢印 30"/>
              <p:cNvSpPr/>
              <p:nvPr/>
            </p:nvSpPr>
            <p:spPr>
              <a:xfrm rot="10105984">
                <a:off x="1797777" y="4485236"/>
                <a:ext cx="453368" cy="262787"/>
              </a:xfrm>
              <a:prstGeom prst="rightArrow">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rot="20236885">
                <a:off x="6178359" y="3286344"/>
                <a:ext cx="453368" cy="262787"/>
              </a:xfrm>
              <a:prstGeom prst="rightArrow">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rot="19108154">
                <a:off x="5958986" y="2261197"/>
                <a:ext cx="437948" cy="221286"/>
              </a:xfrm>
              <a:custGeom>
                <a:avLst/>
                <a:gdLst>
                  <a:gd name="connsiteX0" fmla="*/ 0 w 1065675"/>
                  <a:gd name="connsiteY0" fmla="*/ 802969 h 890565"/>
                  <a:gd name="connsiteX1" fmla="*/ 189778 w 1065675"/>
                  <a:gd name="connsiteY1" fmla="*/ 10 h 890565"/>
                  <a:gd name="connsiteX2" fmla="*/ 394154 w 1065675"/>
                  <a:gd name="connsiteY2" fmla="*/ 817568 h 890565"/>
                  <a:gd name="connsiteX3" fmla="*/ 569333 w 1065675"/>
                  <a:gd name="connsiteY3" fmla="*/ 29209 h 890565"/>
                  <a:gd name="connsiteX4" fmla="*/ 759111 w 1065675"/>
                  <a:gd name="connsiteY4" fmla="*/ 861366 h 890565"/>
                  <a:gd name="connsiteX5" fmla="*/ 905094 w 1065675"/>
                  <a:gd name="connsiteY5" fmla="*/ 14609 h 890565"/>
                  <a:gd name="connsiteX6" fmla="*/ 1065675 w 1065675"/>
                  <a:gd name="connsiteY6" fmla="*/ 890565 h 89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675" h="890565">
                    <a:moveTo>
                      <a:pt x="0" y="802969"/>
                    </a:moveTo>
                    <a:cubicBezTo>
                      <a:pt x="62043" y="400273"/>
                      <a:pt x="124086" y="-2423"/>
                      <a:pt x="189778" y="10"/>
                    </a:cubicBezTo>
                    <a:cubicBezTo>
                      <a:pt x="255470" y="2443"/>
                      <a:pt x="330895" y="812702"/>
                      <a:pt x="394154" y="817568"/>
                    </a:cubicBezTo>
                    <a:cubicBezTo>
                      <a:pt x="457413" y="822435"/>
                      <a:pt x="508507" y="21909"/>
                      <a:pt x="569333" y="29209"/>
                    </a:cubicBezTo>
                    <a:cubicBezTo>
                      <a:pt x="630159" y="36509"/>
                      <a:pt x="703151" y="863799"/>
                      <a:pt x="759111" y="861366"/>
                    </a:cubicBezTo>
                    <a:cubicBezTo>
                      <a:pt x="815071" y="858933"/>
                      <a:pt x="854000" y="9742"/>
                      <a:pt x="905094" y="14609"/>
                    </a:cubicBezTo>
                    <a:cubicBezTo>
                      <a:pt x="956188" y="19475"/>
                      <a:pt x="1065675" y="890565"/>
                      <a:pt x="1065675" y="890565"/>
                    </a:cubicBezTo>
                  </a:path>
                </a:pathLst>
              </a:custGeom>
              <a:noFill/>
              <a:ln>
                <a:solidFill>
                  <a:schemeClr val="bg2">
                    <a:lumMod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4" name="フリーフォーム 33"/>
              <p:cNvSpPr/>
              <p:nvPr/>
            </p:nvSpPr>
            <p:spPr>
              <a:xfrm rot="19108154">
                <a:off x="6261827" y="2415106"/>
                <a:ext cx="437948" cy="221286"/>
              </a:xfrm>
              <a:custGeom>
                <a:avLst/>
                <a:gdLst>
                  <a:gd name="connsiteX0" fmla="*/ 0 w 1065675"/>
                  <a:gd name="connsiteY0" fmla="*/ 802969 h 890565"/>
                  <a:gd name="connsiteX1" fmla="*/ 189778 w 1065675"/>
                  <a:gd name="connsiteY1" fmla="*/ 10 h 890565"/>
                  <a:gd name="connsiteX2" fmla="*/ 394154 w 1065675"/>
                  <a:gd name="connsiteY2" fmla="*/ 817568 h 890565"/>
                  <a:gd name="connsiteX3" fmla="*/ 569333 w 1065675"/>
                  <a:gd name="connsiteY3" fmla="*/ 29209 h 890565"/>
                  <a:gd name="connsiteX4" fmla="*/ 759111 w 1065675"/>
                  <a:gd name="connsiteY4" fmla="*/ 861366 h 890565"/>
                  <a:gd name="connsiteX5" fmla="*/ 905094 w 1065675"/>
                  <a:gd name="connsiteY5" fmla="*/ 14609 h 890565"/>
                  <a:gd name="connsiteX6" fmla="*/ 1065675 w 1065675"/>
                  <a:gd name="connsiteY6" fmla="*/ 890565 h 89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675" h="890565">
                    <a:moveTo>
                      <a:pt x="0" y="802969"/>
                    </a:moveTo>
                    <a:cubicBezTo>
                      <a:pt x="62043" y="400273"/>
                      <a:pt x="124086" y="-2423"/>
                      <a:pt x="189778" y="10"/>
                    </a:cubicBezTo>
                    <a:cubicBezTo>
                      <a:pt x="255470" y="2443"/>
                      <a:pt x="330895" y="812702"/>
                      <a:pt x="394154" y="817568"/>
                    </a:cubicBezTo>
                    <a:cubicBezTo>
                      <a:pt x="457413" y="822435"/>
                      <a:pt x="508507" y="21909"/>
                      <a:pt x="569333" y="29209"/>
                    </a:cubicBezTo>
                    <a:cubicBezTo>
                      <a:pt x="630159" y="36509"/>
                      <a:pt x="703151" y="863799"/>
                      <a:pt x="759111" y="861366"/>
                    </a:cubicBezTo>
                    <a:cubicBezTo>
                      <a:pt x="815071" y="858933"/>
                      <a:pt x="854000" y="9742"/>
                      <a:pt x="905094" y="14609"/>
                    </a:cubicBezTo>
                    <a:cubicBezTo>
                      <a:pt x="956188" y="19475"/>
                      <a:pt x="1065675" y="890565"/>
                      <a:pt x="1065675" y="890565"/>
                    </a:cubicBezTo>
                  </a:path>
                </a:pathLst>
              </a:custGeom>
              <a:noFill/>
              <a:ln>
                <a:solidFill>
                  <a:schemeClr val="bg2">
                    <a:lumMod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5" name="フリーフォーム 34"/>
              <p:cNvSpPr/>
              <p:nvPr/>
            </p:nvSpPr>
            <p:spPr>
              <a:xfrm rot="19108154">
                <a:off x="1832904" y="5246723"/>
                <a:ext cx="437948" cy="221286"/>
              </a:xfrm>
              <a:custGeom>
                <a:avLst/>
                <a:gdLst>
                  <a:gd name="connsiteX0" fmla="*/ 0 w 1065675"/>
                  <a:gd name="connsiteY0" fmla="*/ 802969 h 890565"/>
                  <a:gd name="connsiteX1" fmla="*/ 189778 w 1065675"/>
                  <a:gd name="connsiteY1" fmla="*/ 10 h 890565"/>
                  <a:gd name="connsiteX2" fmla="*/ 394154 w 1065675"/>
                  <a:gd name="connsiteY2" fmla="*/ 817568 h 890565"/>
                  <a:gd name="connsiteX3" fmla="*/ 569333 w 1065675"/>
                  <a:gd name="connsiteY3" fmla="*/ 29209 h 890565"/>
                  <a:gd name="connsiteX4" fmla="*/ 759111 w 1065675"/>
                  <a:gd name="connsiteY4" fmla="*/ 861366 h 890565"/>
                  <a:gd name="connsiteX5" fmla="*/ 905094 w 1065675"/>
                  <a:gd name="connsiteY5" fmla="*/ 14609 h 890565"/>
                  <a:gd name="connsiteX6" fmla="*/ 1065675 w 1065675"/>
                  <a:gd name="connsiteY6" fmla="*/ 890565 h 89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675" h="890565">
                    <a:moveTo>
                      <a:pt x="0" y="802969"/>
                    </a:moveTo>
                    <a:cubicBezTo>
                      <a:pt x="62043" y="400273"/>
                      <a:pt x="124086" y="-2423"/>
                      <a:pt x="189778" y="10"/>
                    </a:cubicBezTo>
                    <a:cubicBezTo>
                      <a:pt x="255470" y="2443"/>
                      <a:pt x="330895" y="812702"/>
                      <a:pt x="394154" y="817568"/>
                    </a:cubicBezTo>
                    <a:cubicBezTo>
                      <a:pt x="457413" y="822435"/>
                      <a:pt x="508507" y="21909"/>
                      <a:pt x="569333" y="29209"/>
                    </a:cubicBezTo>
                    <a:cubicBezTo>
                      <a:pt x="630159" y="36509"/>
                      <a:pt x="703151" y="863799"/>
                      <a:pt x="759111" y="861366"/>
                    </a:cubicBezTo>
                    <a:cubicBezTo>
                      <a:pt x="815071" y="858933"/>
                      <a:pt x="854000" y="9742"/>
                      <a:pt x="905094" y="14609"/>
                    </a:cubicBezTo>
                    <a:cubicBezTo>
                      <a:pt x="956188" y="19475"/>
                      <a:pt x="1065675" y="890565"/>
                      <a:pt x="1065675" y="890565"/>
                    </a:cubicBezTo>
                  </a:path>
                </a:pathLst>
              </a:custGeom>
              <a:noFill/>
              <a:ln>
                <a:solidFill>
                  <a:schemeClr val="bg2">
                    <a:lumMod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6" name="フリーフォーム 35"/>
              <p:cNvSpPr/>
              <p:nvPr/>
            </p:nvSpPr>
            <p:spPr>
              <a:xfrm rot="3565187">
                <a:off x="2280286" y="2082041"/>
                <a:ext cx="1647751" cy="294686"/>
              </a:xfrm>
              <a:custGeom>
                <a:avLst/>
                <a:gdLst>
                  <a:gd name="connsiteX0" fmla="*/ 0 w 1065675"/>
                  <a:gd name="connsiteY0" fmla="*/ 802969 h 890565"/>
                  <a:gd name="connsiteX1" fmla="*/ 189778 w 1065675"/>
                  <a:gd name="connsiteY1" fmla="*/ 10 h 890565"/>
                  <a:gd name="connsiteX2" fmla="*/ 394154 w 1065675"/>
                  <a:gd name="connsiteY2" fmla="*/ 817568 h 890565"/>
                  <a:gd name="connsiteX3" fmla="*/ 569333 w 1065675"/>
                  <a:gd name="connsiteY3" fmla="*/ 29209 h 890565"/>
                  <a:gd name="connsiteX4" fmla="*/ 759111 w 1065675"/>
                  <a:gd name="connsiteY4" fmla="*/ 861366 h 890565"/>
                  <a:gd name="connsiteX5" fmla="*/ 905094 w 1065675"/>
                  <a:gd name="connsiteY5" fmla="*/ 14609 h 890565"/>
                  <a:gd name="connsiteX6" fmla="*/ 1065675 w 1065675"/>
                  <a:gd name="connsiteY6" fmla="*/ 890565 h 89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675" h="890565">
                    <a:moveTo>
                      <a:pt x="0" y="802969"/>
                    </a:moveTo>
                    <a:cubicBezTo>
                      <a:pt x="62043" y="400273"/>
                      <a:pt x="124086" y="-2423"/>
                      <a:pt x="189778" y="10"/>
                    </a:cubicBezTo>
                    <a:cubicBezTo>
                      <a:pt x="255470" y="2443"/>
                      <a:pt x="330895" y="812702"/>
                      <a:pt x="394154" y="817568"/>
                    </a:cubicBezTo>
                    <a:cubicBezTo>
                      <a:pt x="457413" y="822435"/>
                      <a:pt x="508507" y="21909"/>
                      <a:pt x="569333" y="29209"/>
                    </a:cubicBezTo>
                    <a:cubicBezTo>
                      <a:pt x="630159" y="36509"/>
                      <a:pt x="703151" y="863799"/>
                      <a:pt x="759111" y="861366"/>
                    </a:cubicBezTo>
                    <a:cubicBezTo>
                      <a:pt x="815071" y="858933"/>
                      <a:pt x="854000" y="9742"/>
                      <a:pt x="905094" y="14609"/>
                    </a:cubicBezTo>
                    <a:cubicBezTo>
                      <a:pt x="956188" y="19475"/>
                      <a:pt x="1065675" y="890565"/>
                      <a:pt x="1065675" y="890565"/>
                    </a:cubicBezTo>
                  </a:path>
                </a:pathLst>
              </a:cu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7" name="フリーフォーム 36"/>
              <p:cNvSpPr/>
              <p:nvPr/>
            </p:nvSpPr>
            <p:spPr>
              <a:xfrm rot="1662616">
                <a:off x="1287888" y="2609311"/>
                <a:ext cx="1647751" cy="294686"/>
              </a:xfrm>
              <a:custGeom>
                <a:avLst/>
                <a:gdLst>
                  <a:gd name="connsiteX0" fmla="*/ 0 w 1065675"/>
                  <a:gd name="connsiteY0" fmla="*/ 802969 h 890565"/>
                  <a:gd name="connsiteX1" fmla="*/ 189778 w 1065675"/>
                  <a:gd name="connsiteY1" fmla="*/ 10 h 890565"/>
                  <a:gd name="connsiteX2" fmla="*/ 394154 w 1065675"/>
                  <a:gd name="connsiteY2" fmla="*/ 817568 h 890565"/>
                  <a:gd name="connsiteX3" fmla="*/ 569333 w 1065675"/>
                  <a:gd name="connsiteY3" fmla="*/ 29209 h 890565"/>
                  <a:gd name="connsiteX4" fmla="*/ 759111 w 1065675"/>
                  <a:gd name="connsiteY4" fmla="*/ 861366 h 890565"/>
                  <a:gd name="connsiteX5" fmla="*/ 905094 w 1065675"/>
                  <a:gd name="connsiteY5" fmla="*/ 14609 h 890565"/>
                  <a:gd name="connsiteX6" fmla="*/ 1065675 w 1065675"/>
                  <a:gd name="connsiteY6" fmla="*/ 890565 h 89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675" h="890565">
                    <a:moveTo>
                      <a:pt x="0" y="802969"/>
                    </a:moveTo>
                    <a:cubicBezTo>
                      <a:pt x="62043" y="400273"/>
                      <a:pt x="124086" y="-2423"/>
                      <a:pt x="189778" y="10"/>
                    </a:cubicBezTo>
                    <a:cubicBezTo>
                      <a:pt x="255470" y="2443"/>
                      <a:pt x="330895" y="812702"/>
                      <a:pt x="394154" y="817568"/>
                    </a:cubicBezTo>
                    <a:cubicBezTo>
                      <a:pt x="457413" y="822435"/>
                      <a:pt x="508507" y="21909"/>
                      <a:pt x="569333" y="29209"/>
                    </a:cubicBezTo>
                    <a:cubicBezTo>
                      <a:pt x="630159" y="36509"/>
                      <a:pt x="703151" y="863799"/>
                      <a:pt x="759111" y="861366"/>
                    </a:cubicBezTo>
                    <a:cubicBezTo>
                      <a:pt x="815071" y="858933"/>
                      <a:pt x="854000" y="9742"/>
                      <a:pt x="905094" y="14609"/>
                    </a:cubicBezTo>
                    <a:cubicBezTo>
                      <a:pt x="956188" y="19475"/>
                      <a:pt x="1065675" y="890565"/>
                      <a:pt x="1065675" y="890565"/>
                    </a:cubicBezTo>
                  </a:path>
                </a:pathLst>
              </a:cu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 name="フリーフォーム 37"/>
              <p:cNvSpPr/>
              <p:nvPr/>
            </p:nvSpPr>
            <p:spPr>
              <a:xfrm rot="3291619">
                <a:off x="5628495" y="5285762"/>
                <a:ext cx="1647751" cy="294686"/>
              </a:xfrm>
              <a:custGeom>
                <a:avLst/>
                <a:gdLst>
                  <a:gd name="connsiteX0" fmla="*/ 0 w 1065675"/>
                  <a:gd name="connsiteY0" fmla="*/ 802969 h 890565"/>
                  <a:gd name="connsiteX1" fmla="*/ 189778 w 1065675"/>
                  <a:gd name="connsiteY1" fmla="*/ 10 h 890565"/>
                  <a:gd name="connsiteX2" fmla="*/ 394154 w 1065675"/>
                  <a:gd name="connsiteY2" fmla="*/ 817568 h 890565"/>
                  <a:gd name="connsiteX3" fmla="*/ 569333 w 1065675"/>
                  <a:gd name="connsiteY3" fmla="*/ 29209 h 890565"/>
                  <a:gd name="connsiteX4" fmla="*/ 759111 w 1065675"/>
                  <a:gd name="connsiteY4" fmla="*/ 861366 h 890565"/>
                  <a:gd name="connsiteX5" fmla="*/ 905094 w 1065675"/>
                  <a:gd name="connsiteY5" fmla="*/ 14609 h 890565"/>
                  <a:gd name="connsiteX6" fmla="*/ 1065675 w 1065675"/>
                  <a:gd name="connsiteY6" fmla="*/ 890565 h 89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675" h="890565">
                    <a:moveTo>
                      <a:pt x="0" y="802969"/>
                    </a:moveTo>
                    <a:cubicBezTo>
                      <a:pt x="62043" y="400273"/>
                      <a:pt x="124086" y="-2423"/>
                      <a:pt x="189778" y="10"/>
                    </a:cubicBezTo>
                    <a:cubicBezTo>
                      <a:pt x="255470" y="2443"/>
                      <a:pt x="330895" y="812702"/>
                      <a:pt x="394154" y="817568"/>
                    </a:cubicBezTo>
                    <a:cubicBezTo>
                      <a:pt x="457413" y="822435"/>
                      <a:pt x="508507" y="21909"/>
                      <a:pt x="569333" y="29209"/>
                    </a:cubicBezTo>
                    <a:cubicBezTo>
                      <a:pt x="630159" y="36509"/>
                      <a:pt x="703151" y="863799"/>
                      <a:pt x="759111" y="861366"/>
                    </a:cubicBezTo>
                    <a:cubicBezTo>
                      <a:pt x="815071" y="858933"/>
                      <a:pt x="854000" y="9742"/>
                      <a:pt x="905094" y="14609"/>
                    </a:cubicBezTo>
                    <a:cubicBezTo>
                      <a:pt x="956188" y="19475"/>
                      <a:pt x="1065675" y="890565"/>
                      <a:pt x="1065675" y="890565"/>
                    </a:cubicBezTo>
                  </a:path>
                </a:pathLst>
              </a:cu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grpSp>
        <p:nvGrpSpPr>
          <p:cNvPr id="39" name="図形グループ 64"/>
          <p:cNvGrpSpPr/>
          <p:nvPr/>
        </p:nvGrpSpPr>
        <p:grpSpPr>
          <a:xfrm>
            <a:off x="5881963" y="1840103"/>
            <a:ext cx="2722485" cy="2407400"/>
            <a:chOff x="1320470" y="1571113"/>
            <a:chExt cx="5819129" cy="4415641"/>
          </a:xfrm>
        </p:grpSpPr>
        <p:sp>
          <p:nvSpPr>
            <p:cNvPr id="40" name="雲 39"/>
            <p:cNvSpPr/>
            <p:nvPr/>
          </p:nvSpPr>
          <p:spPr>
            <a:xfrm rot="3476943">
              <a:off x="2141334" y="1846031"/>
              <a:ext cx="4023791" cy="4146195"/>
            </a:xfrm>
            <a:prstGeom prst="cloud">
              <a:avLst/>
            </a:prstGeom>
            <a:solidFill>
              <a:srgbClr val="CCFFCC"/>
            </a:solidFill>
            <a:ln w="762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n>
                  <a:solidFill>
                    <a:srgbClr val="FF0000"/>
                  </a:solidFill>
                </a:ln>
              </a:endParaRPr>
            </a:p>
          </p:txBody>
        </p:sp>
        <p:grpSp>
          <p:nvGrpSpPr>
            <p:cNvPr id="41" name="図形グループ 66"/>
            <p:cNvGrpSpPr/>
            <p:nvPr/>
          </p:nvGrpSpPr>
          <p:grpSpPr>
            <a:xfrm>
              <a:off x="1320470" y="1571113"/>
              <a:ext cx="5819129" cy="4415641"/>
              <a:chOff x="1320470" y="1571113"/>
              <a:chExt cx="5819129" cy="4415641"/>
            </a:xfrm>
          </p:grpSpPr>
          <p:sp>
            <p:nvSpPr>
              <p:cNvPr id="42" name="円/楕円 41"/>
              <p:cNvSpPr/>
              <p:nvPr/>
            </p:nvSpPr>
            <p:spPr>
              <a:xfrm>
                <a:off x="4034981" y="3927201"/>
                <a:ext cx="212622" cy="11678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ドーナツ 42"/>
              <p:cNvSpPr/>
              <p:nvPr/>
            </p:nvSpPr>
            <p:spPr>
              <a:xfrm rot="7164542">
                <a:off x="3992339" y="3519648"/>
                <a:ext cx="359799" cy="927461"/>
              </a:xfrm>
              <a:prstGeom prst="donu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右矢印 43"/>
              <p:cNvSpPr/>
              <p:nvPr/>
            </p:nvSpPr>
            <p:spPr>
              <a:xfrm rot="2994842">
                <a:off x="5456334" y="5567384"/>
                <a:ext cx="265378" cy="573362"/>
              </a:xfrm>
              <a:prstGeom prst="rightArrow">
                <a:avLst/>
              </a:prstGeom>
              <a:solidFill>
                <a:srgbClr val="FFFFFF"/>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右矢印 44"/>
              <p:cNvSpPr/>
              <p:nvPr/>
            </p:nvSpPr>
            <p:spPr>
              <a:xfrm rot="763268">
                <a:off x="6686231" y="4471632"/>
                <a:ext cx="453368" cy="262787"/>
              </a:xfrm>
              <a:prstGeom prst="rightArrow">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右矢印 45"/>
              <p:cNvSpPr/>
              <p:nvPr/>
            </p:nvSpPr>
            <p:spPr>
              <a:xfrm rot="15852918">
                <a:off x="3679136" y="1567145"/>
                <a:ext cx="407345" cy="415281"/>
              </a:xfrm>
              <a:prstGeom prst="rightArrow">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右矢印 46"/>
              <p:cNvSpPr/>
              <p:nvPr/>
            </p:nvSpPr>
            <p:spPr>
              <a:xfrm rot="11608722">
                <a:off x="1320470" y="3230075"/>
                <a:ext cx="453368" cy="262787"/>
              </a:xfrm>
              <a:prstGeom prst="rightArrow">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右矢印 47"/>
              <p:cNvSpPr/>
              <p:nvPr/>
            </p:nvSpPr>
            <p:spPr>
              <a:xfrm rot="10105984">
                <a:off x="1797777" y="4485236"/>
                <a:ext cx="453368" cy="262787"/>
              </a:xfrm>
              <a:prstGeom prst="rightArrow">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右矢印 48"/>
              <p:cNvSpPr/>
              <p:nvPr/>
            </p:nvSpPr>
            <p:spPr>
              <a:xfrm rot="20236885">
                <a:off x="6056375" y="2921915"/>
                <a:ext cx="453368" cy="262787"/>
              </a:xfrm>
              <a:prstGeom prst="rightArrow">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sp>
        <p:nvSpPr>
          <p:cNvPr id="50" name="フリーフォーム 49"/>
          <p:cNvSpPr/>
          <p:nvPr/>
        </p:nvSpPr>
        <p:spPr>
          <a:xfrm rot="13254163" flipV="1">
            <a:off x="6144219" y="2071939"/>
            <a:ext cx="308055" cy="327708"/>
          </a:xfrm>
          <a:custGeom>
            <a:avLst/>
            <a:gdLst>
              <a:gd name="connsiteX0" fmla="*/ 0 w 1065675"/>
              <a:gd name="connsiteY0" fmla="*/ 802969 h 890565"/>
              <a:gd name="connsiteX1" fmla="*/ 189778 w 1065675"/>
              <a:gd name="connsiteY1" fmla="*/ 10 h 890565"/>
              <a:gd name="connsiteX2" fmla="*/ 394154 w 1065675"/>
              <a:gd name="connsiteY2" fmla="*/ 817568 h 890565"/>
              <a:gd name="connsiteX3" fmla="*/ 569333 w 1065675"/>
              <a:gd name="connsiteY3" fmla="*/ 29209 h 890565"/>
              <a:gd name="connsiteX4" fmla="*/ 759111 w 1065675"/>
              <a:gd name="connsiteY4" fmla="*/ 861366 h 890565"/>
              <a:gd name="connsiteX5" fmla="*/ 905094 w 1065675"/>
              <a:gd name="connsiteY5" fmla="*/ 14609 h 890565"/>
              <a:gd name="connsiteX6" fmla="*/ 1065675 w 1065675"/>
              <a:gd name="connsiteY6" fmla="*/ 890565 h 89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675" h="890565">
                <a:moveTo>
                  <a:pt x="0" y="802969"/>
                </a:moveTo>
                <a:cubicBezTo>
                  <a:pt x="62043" y="400273"/>
                  <a:pt x="124086" y="-2423"/>
                  <a:pt x="189778" y="10"/>
                </a:cubicBezTo>
                <a:cubicBezTo>
                  <a:pt x="255470" y="2443"/>
                  <a:pt x="330895" y="812702"/>
                  <a:pt x="394154" y="817568"/>
                </a:cubicBezTo>
                <a:cubicBezTo>
                  <a:pt x="457413" y="822435"/>
                  <a:pt x="508507" y="21909"/>
                  <a:pt x="569333" y="29209"/>
                </a:cubicBezTo>
                <a:cubicBezTo>
                  <a:pt x="630159" y="36509"/>
                  <a:pt x="703151" y="863799"/>
                  <a:pt x="759111" y="861366"/>
                </a:cubicBezTo>
                <a:cubicBezTo>
                  <a:pt x="815071" y="858933"/>
                  <a:pt x="854000" y="9742"/>
                  <a:pt x="905094" y="14609"/>
                </a:cubicBezTo>
                <a:cubicBezTo>
                  <a:pt x="956188" y="19475"/>
                  <a:pt x="1065675" y="890565"/>
                  <a:pt x="1065675" y="890565"/>
                </a:cubicBezTo>
              </a:path>
            </a:pathLst>
          </a:custGeom>
          <a:noFill/>
          <a:ln>
            <a:solidFill>
              <a:srgbClr val="33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1" name="フリーフォーム 50"/>
          <p:cNvSpPr/>
          <p:nvPr/>
        </p:nvSpPr>
        <p:spPr>
          <a:xfrm rot="15085086">
            <a:off x="6210442" y="1736796"/>
            <a:ext cx="623018" cy="195903"/>
          </a:xfrm>
          <a:custGeom>
            <a:avLst/>
            <a:gdLst>
              <a:gd name="connsiteX0" fmla="*/ 0 w 1065675"/>
              <a:gd name="connsiteY0" fmla="*/ 802969 h 890565"/>
              <a:gd name="connsiteX1" fmla="*/ 189778 w 1065675"/>
              <a:gd name="connsiteY1" fmla="*/ 10 h 890565"/>
              <a:gd name="connsiteX2" fmla="*/ 394154 w 1065675"/>
              <a:gd name="connsiteY2" fmla="*/ 817568 h 890565"/>
              <a:gd name="connsiteX3" fmla="*/ 569333 w 1065675"/>
              <a:gd name="connsiteY3" fmla="*/ 29209 h 890565"/>
              <a:gd name="connsiteX4" fmla="*/ 759111 w 1065675"/>
              <a:gd name="connsiteY4" fmla="*/ 861366 h 890565"/>
              <a:gd name="connsiteX5" fmla="*/ 905094 w 1065675"/>
              <a:gd name="connsiteY5" fmla="*/ 14609 h 890565"/>
              <a:gd name="connsiteX6" fmla="*/ 1065675 w 1065675"/>
              <a:gd name="connsiteY6" fmla="*/ 890565 h 89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675" h="890565">
                <a:moveTo>
                  <a:pt x="0" y="802969"/>
                </a:moveTo>
                <a:cubicBezTo>
                  <a:pt x="62043" y="400273"/>
                  <a:pt x="124086" y="-2423"/>
                  <a:pt x="189778" y="10"/>
                </a:cubicBezTo>
                <a:cubicBezTo>
                  <a:pt x="255470" y="2443"/>
                  <a:pt x="330895" y="812702"/>
                  <a:pt x="394154" y="817568"/>
                </a:cubicBezTo>
                <a:cubicBezTo>
                  <a:pt x="457413" y="822435"/>
                  <a:pt x="508507" y="21909"/>
                  <a:pt x="569333" y="29209"/>
                </a:cubicBezTo>
                <a:cubicBezTo>
                  <a:pt x="630159" y="36509"/>
                  <a:pt x="703151" y="863799"/>
                  <a:pt x="759111" y="861366"/>
                </a:cubicBezTo>
                <a:cubicBezTo>
                  <a:pt x="815071" y="858933"/>
                  <a:pt x="854000" y="9742"/>
                  <a:pt x="905094" y="14609"/>
                </a:cubicBezTo>
                <a:cubicBezTo>
                  <a:pt x="956188" y="19475"/>
                  <a:pt x="1065675" y="890565"/>
                  <a:pt x="1065675" y="890565"/>
                </a:cubicBezTo>
              </a:path>
            </a:pathLst>
          </a:cu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52" name="直線矢印コネクタ 51"/>
          <p:cNvCxnSpPr/>
          <p:nvPr/>
        </p:nvCxnSpPr>
        <p:spPr>
          <a:xfrm>
            <a:off x="827584" y="4629329"/>
            <a:ext cx="1412165" cy="0"/>
          </a:xfrm>
          <a:prstGeom prst="straightConnector1">
            <a:avLst/>
          </a:prstGeom>
          <a:ln w="28575"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p:nvPr/>
        </p:nvCxnSpPr>
        <p:spPr>
          <a:xfrm flipV="1">
            <a:off x="2843808" y="4557321"/>
            <a:ext cx="2760453" cy="27946"/>
          </a:xfrm>
          <a:prstGeom prst="straightConnector1">
            <a:avLst/>
          </a:prstGeom>
          <a:ln w="28575"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p:nvPr/>
        </p:nvCxnSpPr>
        <p:spPr>
          <a:xfrm>
            <a:off x="6012160" y="4557321"/>
            <a:ext cx="2652563" cy="0"/>
          </a:xfrm>
          <a:prstGeom prst="straightConnector1">
            <a:avLst/>
          </a:prstGeom>
          <a:ln w="28575"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aphicFrame>
        <p:nvGraphicFramePr>
          <p:cNvPr id="55" name="オブジェクト 54"/>
          <p:cNvGraphicFramePr>
            <a:graphicFrameLocks noChangeAspect="1"/>
          </p:cNvGraphicFramePr>
          <p:nvPr>
            <p:extLst>
              <p:ext uri="{D42A27DB-BD31-4B8C-83A1-F6EECF244321}">
                <p14:modId xmlns:p14="http://schemas.microsoft.com/office/powerpoint/2010/main" val="552614883"/>
              </p:ext>
            </p:extLst>
          </p:nvPr>
        </p:nvGraphicFramePr>
        <p:xfrm>
          <a:off x="4187983" y="2376195"/>
          <a:ext cx="114300" cy="165100"/>
        </p:xfrm>
        <a:graphic>
          <a:graphicData uri="http://schemas.openxmlformats.org/presentationml/2006/ole">
            <mc:AlternateContent xmlns:mc="http://schemas.openxmlformats.org/markup-compatibility/2006">
              <mc:Choice xmlns:v="urn:schemas-microsoft-com:vml" Requires="v">
                <p:oleObj spid="_x0000_s3515" name="数式" r:id="rId3" imgW="114300" imgH="165100" progId="Equation.3">
                  <p:embed/>
                </p:oleObj>
              </mc:Choice>
              <mc:Fallback>
                <p:oleObj name="数式" r:id="rId3" imgW="114300" imgH="165100" progId="Equation.3">
                  <p:embed/>
                  <p:pic>
                    <p:nvPicPr>
                      <p:cNvPr id="0" name=""/>
                      <p:cNvPicPr/>
                      <p:nvPr/>
                    </p:nvPicPr>
                    <p:blipFill>
                      <a:blip r:embed="rId4"/>
                      <a:stretch>
                        <a:fillRect/>
                      </a:stretch>
                    </p:blipFill>
                    <p:spPr>
                      <a:xfrm>
                        <a:off x="4187983" y="2376195"/>
                        <a:ext cx="114300" cy="165100"/>
                      </a:xfrm>
                      <a:prstGeom prst="rect">
                        <a:avLst/>
                      </a:prstGeom>
                    </p:spPr>
                  </p:pic>
                </p:oleObj>
              </mc:Fallback>
            </mc:AlternateContent>
          </a:graphicData>
        </a:graphic>
      </p:graphicFrame>
      <p:sp>
        <p:nvSpPr>
          <p:cNvPr id="56" name="テキスト ボックス 55"/>
          <p:cNvSpPr txBox="1"/>
          <p:nvPr/>
        </p:nvSpPr>
        <p:spPr>
          <a:xfrm>
            <a:off x="958533" y="5124093"/>
            <a:ext cx="1107996" cy="369332"/>
          </a:xfrm>
          <a:prstGeom prst="rect">
            <a:avLst/>
          </a:prstGeom>
          <a:noFill/>
        </p:spPr>
        <p:txBody>
          <a:bodyPr wrap="none" rtlCol="0">
            <a:spAutoFit/>
          </a:bodyPr>
          <a:lstStyle/>
          <a:p>
            <a:r>
              <a:rPr kumimoji="1" lang="ja-JP" altLang="en-US" dirty="0"/>
              <a:t>合体直前</a:t>
            </a:r>
          </a:p>
        </p:txBody>
      </p:sp>
      <p:sp>
        <p:nvSpPr>
          <p:cNvPr id="57" name="テキスト ボックス 56"/>
          <p:cNvSpPr txBox="1"/>
          <p:nvPr/>
        </p:nvSpPr>
        <p:spPr>
          <a:xfrm>
            <a:off x="2992672" y="5133385"/>
            <a:ext cx="2515432" cy="369332"/>
          </a:xfrm>
          <a:prstGeom prst="rect">
            <a:avLst/>
          </a:prstGeom>
          <a:noFill/>
        </p:spPr>
        <p:txBody>
          <a:bodyPr wrap="none" rtlCol="0">
            <a:spAutoFit/>
          </a:bodyPr>
          <a:lstStyle/>
          <a:p>
            <a:r>
              <a:rPr kumimoji="1" lang="ja-JP" altLang="en-US" dirty="0"/>
              <a:t>合体から</a:t>
            </a:r>
            <a:r>
              <a:rPr kumimoji="1" lang="en-US" altLang="ja-JP" dirty="0"/>
              <a:t>1</a:t>
            </a:r>
            <a:r>
              <a:rPr kumimoji="1" lang="ja-JP" altLang="en-US" dirty="0"/>
              <a:t>秒</a:t>
            </a:r>
            <a:r>
              <a:rPr kumimoji="1" lang="en-US" altLang="ja-JP" dirty="0"/>
              <a:t>~1</a:t>
            </a:r>
            <a:r>
              <a:rPr kumimoji="1" lang="ja-JP" altLang="en-US" dirty="0"/>
              <a:t>ヶ月程度</a:t>
            </a:r>
          </a:p>
        </p:txBody>
      </p:sp>
      <p:sp>
        <p:nvSpPr>
          <p:cNvPr id="58" name="テキスト ボックス 57"/>
          <p:cNvSpPr txBox="1"/>
          <p:nvPr/>
        </p:nvSpPr>
        <p:spPr>
          <a:xfrm>
            <a:off x="6326769" y="5133385"/>
            <a:ext cx="1989647" cy="369332"/>
          </a:xfrm>
          <a:prstGeom prst="rect">
            <a:avLst/>
          </a:prstGeom>
          <a:noFill/>
        </p:spPr>
        <p:txBody>
          <a:bodyPr wrap="none" rtlCol="0">
            <a:spAutoFit/>
          </a:bodyPr>
          <a:lstStyle/>
          <a:p>
            <a:r>
              <a:rPr lang="ja-JP" altLang="en-US" dirty="0"/>
              <a:t>合体から</a:t>
            </a:r>
            <a:r>
              <a:rPr lang="en-US" altLang="ja-JP" dirty="0"/>
              <a:t>10</a:t>
            </a:r>
            <a:r>
              <a:rPr lang="ja-JP" altLang="en-US" dirty="0"/>
              <a:t>年程度</a:t>
            </a:r>
            <a:endParaRPr kumimoji="1" lang="ja-JP" altLang="en-US" dirty="0"/>
          </a:p>
        </p:txBody>
      </p:sp>
      <mc:AlternateContent xmlns:mc="http://schemas.openxmlformats.org/markup-compatibility/2006" xmlns:a14="http://schemas.microsoft.com/office/drawing/2010/main">
        <mc:Choice Requires="a14">
          <p:sp>
            <p:nvSpPr>
              <p:cNvPr id="59" name="テキスト ボックス 58"/>
              <p:cNvSpPr txBox="1"/>
              <p:nvPr/>
            </p:nvSpPr>
            <p:spPr>
              <a:xfrm>
                <a:off x="1009512" y="4701337"/>
                <a:ext cx="1042208" cy="461665"/>
              </a:xfrm>
              <a:prstGeom prst="rect">
                <a:avLst/>
              </a:prstGeom>
              <a:noFill/>
            </p:spPr>
            <p:txBody>
              <a:bodyPr wrap="none" rtlCol="0">
                <a:spAutoFit/>
              </a:bodyPr>
              <a:lstStyle/>
              <a:p>
                <a14:m>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b="0" i="1" smtClean="0">
                            <a:latin typeface="Cambria Math"/>
                          </a:rPr>
                          <m:t>10</m:t>
                        </m:r>
                      </m:e>
                      <m:sup>
                        <m:r>
                          <a:rPr kumimoji="1" lang="en-US" altLang="ja-JP" sz="2400" b="0" i="1" smtClean="0">
                            <a:latin typeface="Cambria Math"/>
                          </a:rPr>
                          <m:t>7</m:t>
                        </m:r>
                      </m:sup>
                    </m:sSup>
                  </m:oMath>
                </a14:m>
                <a:r>
                  <a:rPr kumimoji="1" lang="en-US" altLang="ja-JP" sz="2400" dirty="0"/>
                  <a:t>cm</a:t>
                </a:r>
                <a:endParaRPr kumimoji="1" lang="ja-JP" altLang="en-US" sz="2400" dirty="0"/>
              </a:p>
            </p:txBody>
          </p:sp>
        </mc:Choice>
        <mc:Fallback xmlns="">
          <p:sp>
            <p:nvSpPr>
              <p:cNvPr id="59" name="テキスト ボックス 58"/>
              <p:cNvSpPr txBox="1">
                <a:spLocks noRot="1" noChangeAspect="1" noMove="1" noResize="1" noEditPoints="1" noAdjustHandles="1" noChangeArrowheads="1" noChangeShapeType="1" noTextEdit="1"/>
              </p:cNvSpPr>
              <p:nvPr/>
            </p:nvSpPr>
            <p:spPr>
              <a:xfrm>
                <a:off x="1009512" y="4701337"/>
                <a:ext cx="1042208" cy="461665"/>
              </a:xfrm>
              <a:prstGeom prst="rect">
                <a:avLst/>
              </a:prstGeom>
              <a:blipFill rotWithShape="1">
                <a:blip r:embed="rId5"/>
                <a:stretch>
                  <a:fillRect l="-1754" t="-10526" r="-7602" b="-2894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0" name="テキスト ボックス 59"/>
              <p:cNvSpPr txBox="1"/>
              <p:nvPr/>
            </p:nvSpPr>
            <p:spPr>
              <a:xfrm>
                <a:off x="3275856" y="4671720"/>
                <a:ext cx="2074863" cy="461665"/>
              </a:xfrm>
              <a:prstGeom prst="rect">
                <a:avLst/>
              </a:prstGeom>
              <a:noFill/>
            </p:spPr>
            <p:txBody>
              <a:bodyPr wrap="none" rtlCol="0">
                <a:spAutoFit/>
              </a:bodyPr>
              <a:lstStyle/>
              <a:p>
                <a14:m>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b="0" i="1" smtClean="0">
                            <a:latin typeface="Cambria Math"/>
                          </a:rPr>
                          <m:t>10</m:t>
                        </m:r>
                      </m:e>
                      <m:sup>
                        <m:r>
                          <a:rPr kumimoji="1" lang="en-US" altLang="ja-JP" sz="2400" b="0" i="1" smtClean="0">
                            <a:latin typeface="Cambria Math"/>
                          </a:rPr>
                          <m:t>9</m:t>
                        </m:r>
                      </m:sup>
                    </m:sSup>
                    <m:r>
                      <a:rPr kumimoji="1" lang="en-US" altLang="ja-JP" sz="2400" b="0" i="1" smtClean="0">
                        <a:latin typeface="Cambria Math"/>
                      </a:rPr>
                      <m:t>−</m:t>
                    </m:r>
                    <m:sSup>
                      <m:sSupPr>
                        <m:ctrlPr>
                          <a:rPr kumimoji="1" lang="en-US" altLang="ja-JP" sz="2400" b="0" i="1" smtClean="0">
                            <a:latin typeface="Cambria Math" panose="02040503050406030204" pitchFamily="18" charset="0"/>
                          </a:rPr>
                        </m:ctrlPr>
                      </m:sSupPr>
                      <m:e>
                        <m:r>
                          <a:rPr kumimoji="1" lang="en-US" altLang="ja-JP" sz="2400" b="0" i="1" smtClean="0">
                            <a:latin typeface="Cambria Math"/>
                          </a:rPr>
                          <m:t>10</m:t>
                        </m:r>
                      </m:e>
                      <m:sup>
                        <m:r>
                          <a:rPr kumimoji="1" lang="en-US" altLang="ja-JP" sz="2400" b="0" i="1" smtClean="0">
                            <a:latin typeface="Cambria Math"/>
                          </a:rPr>
                          <m:t>16</m:t>
                        </m:r>
                      </m:sup>
                    </m:sSup>
                    <m:r>
                      <a:rPr kumimoji="1" lang="en-US" altLang="ja-JP" sz="2400" b="0" i="1" smtClean="0">
                        <a:latin typeface="Cambria Math"/>
                      </a:rPr>
                      <m:t> </m:t>
                    </m:r>
                  </m:oMath>
                </a14:m>
                <a:r>
                  <a:rPr kumimoji="1" lang="en-US" altLang="ja-JP" sz="2400" dirty="0"/>
                  <a:t>cm</a:t>
                </a:r>
                <a:endParaRPr kumimoji="1" lang="ja-JP" altLang="en-US" sz="2400" dirty="0"/>
              </a:p>
            </p:txBody>
          </p:sp>
        </mc:Choice>
        <mc:Fallback xmlns="">
          <p:sp>
            <p:nvSpPr>
              <p:cNvPr id="60" name="テキスト ボックス 59"/>
              <p:cNvSpPr txBox="1">
                <a:spLocks noRot="1" noChangeAspect="1" noMove="1" noResize="1" noEditPoints="1" noAdjustHandles="1" noChangeArrowheads="1" noChangeShapeType="1" noTextEdit="1"/>
              </p:cNvSpPr>
              <p:nvPr/>
            </p:nvSpPr>
            <p:spPr>
              <a:xfrm>
                <a:off x="3275856" y="4671720"/>
                <a:ext cx="2074863" cy="461665"/>
              </a:xfrm>
              <a:prstGeom prst="rect">
                <a:avLst/>
              </a:prstGeom>
              <a:blipFill rotWithShape="1">
                <a:blip r:embed="rId6"/>
                <a:stretch>
                  <a:fillRect l="-587" t="-10526" r="-3519" b="-2894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1" name="テキスト ボックス 60"/>
              <p:cNvSpPr txBox="1"/>
              <p:nvPr/>
            </p:nvSpPr>
            <p:spPr>
              <a:xfrm>
                <a:off x="6804248" y="4701337"/>
                <a:ext cx="1165447" cy="461665"/>
              </a:xfrm>
              <a:prstGeom prst="rect">
                <a:avLst/>
              </a:prstGeom>
              <a:noFill/>
            </p:spPr>
            <p:txBody>
              <a:bodyPr wrap="none" rtlCol="0">
                <a:spAutoFit/>
              </a:bodyPr>
              <a:lstStyle/>
              <a:p>
                <a14:m>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b="0" i="1" smtClean="0">
                            <a:latin typeface="Cambria Math"/>
                          </a:rPr>
                          <m:t>10</m:t>
                        </m:r>
                      </m:e>
                      <m:sup>
                        <m:r>
                          <a:rPr kumimoji="1" lang="en-US" altLang="ja-JP" sz="2400" b="0" i="1" smtClean="0">
                            <a:latin typeface="Cambria Math"/>
                          </a:rPr>
                          <m:t>18</m:t>
                        </m:r>
                      </m:sup>
                    </m:sSup>
                  </m:oMath>
                </a14:m>
                <a:r>
                  <a:rPr kumimoji="1" lang="en-US" altLang="ja-JP" sz="2400" dirty="0"/>
                  <a:t>cm</a:t>
                </a:r>
                <a:endParaRPr kumimoji="1" lang="ja-JP" altLang="en-US" sz="2400" dirty="0"/>
              </a:p>
            </p:txBody>
          </p:sp>
        </mc:Choice>
        <mc:Fallback xmlns="">
          <p:sp>
            <p:nvSpPr>
              <p:cNvPr id="61" name="テキスト ボックス 60"/>
              <p:cNvSpPr txBox="1">
                <a:spLocks noRot="1" noChangeAspect="1" noMove="1" noResize="1" noEditPoints="1" noAdjustHandles="1" noChangeArrowheads="1" noChangeShapeType="1" noTextEdit="1"/>
              </p:cNvSpPr>
              <p:nvPr/>
            </p:nvSpPr>
            <p:spPr>
              <a:xfrm>
                <a:off x="6804248" y="4701337"/>
                <a:ext cx="1165447" cy="461665"/>
              </a:xfrm>
              <a:prstGeom prst="rect">
                <a:avLst/>
              </a:prstGeom>
              <a:blipFill rotWithShape="1">
                <a:blip r:embed="rId7"/>
                <a:stretch>
                  <a:fillRect l="-1047" t="-10526" r="-7330" b="-28947"/>
                </a:stretch>
              </a:blipFill>
            </p:spPr>
            <p:txBody>
              <a:bodyPr/>
              <a:lstStyle/>
              <a:p>
                <a:r>
                  <a:rPr lang="ja-JP" altLang="en-US">
                    <a:noFill/>
                  </a:rPr>
                  <a:t> </a:t>
                </a:r>
              </a:p>
            </p:txBody>
          </p:sp>
        </mc:Fallback>
      </mc:AlternateContent>
      <p:sp>
        <p:nvSpPr>
          <p:cNvPr id="62" name="テキスト ボックス 61"/>
          <p:cNvSpPr txBox="1"/>
          <p:nvPr/>
        </p:nvSpPr>
        <p:spPr>
          <a:xfrm>
            <a:off x="645184" y="2668202"/>
            <a:ext cx="1622560" cy="369332"/>
          </a:xfrm>
          <a:prstGeom prst="rect">
            <a:avLst/>
          </a:prstGeom>
          <a:noFill/>
        </p:spPr>
        <p:txBody>
          <a:bodyPr wrap="none" rtlCol="0">
            <a:spAutoFit/>
          </a:bodyPr>
          <a:lstStyle/>
          <a:p>
            <a:r>
              <a:rPr kumimoji="1" lang="ja-JP" altLang="en-US" dirty="0"/>
              <a:t>連星中性子星</a:t>
            </a:r>
          </a:p>
        </p:txBody>
      </p:sp>
      <p:sp>
        <p:nvSpPr>
          <p:cNvPr id="63" name="テキスト ボックス 62"/>
          <p:cNvSpPr txBox="1"/>
          <p:nvPr/>
        </p:nvSpPr>
        <p:spPr>
          <a:xfrm>
            <a:off x="35496" y="4197281"/>
            <a:ext cx="3095719" cy="369332"/>
          </a:xfrm>
          <a:prstGeom prst="rect">
            <a:avLst/>
          </a:prstGeom>
          <a:noFill/>
        </p:spPr>
        <p:txBody>
          <a:bodyPr wrap="none" rtlCol="0">
            <a:spAutoFit/>
          </a:bodyPr>
          <a:lstStyle/>
          <a:p>
            <a:r>
              <a:rPr kumimoji="1" lang="ja-JP" altLang="en-US" dirty="0"/>
              <a:t>ブラックホール・中性子星連星</a:t>
            </a:r>
          </a:p>
        </p:txBody>
      </p:sp>
      <p:sp>
        <p:nvSpPr>
          <p:cNvPr id="64" name="テキスト ボックス 63"/>
          <p:cNvSpPr txBox="1"/>
          <p:nvPr/>
        </p:nvSpPr>
        <p:spPr>
          <a:xfrm>
            <a:off x="4499992" y="1677001"/>
            <a:ext cx="1303562" cy="369332"/>
          </a:xfrm>
          <a:prstGeom prst="rect">
            <a:avLst/>
          </a:prstGeom>
          <a:noFill/>
        </p:spPr>
        <p:txBody>
          <a:bodyPr wrap="none" rtlCol="0">
            <a:spAutoFit/>
          </a:bodyPr>
          <a:lstStyle/>
          <a:p>
            <a:r>
              <a:rPr kumimoji="1" lang="ja-JP" altLang="en-US" dirty="0"/>
              <a:t>ショート</a:t>
            </a:r>
            <a:r>
              <a:rPr kumimoji="1" lang="en-US" altLang="ja-JP" dirty="0"/>
              <a:t>GRB</a:t>
            </a:r>
            <a:endParaRPr kumimoji="1" lang="ja-JP" altLang="en-US" dirty="0"/>
          </a:p>
        </p:txBody>
      </p:sp>
      <p:sp>
        <p:nvSpPr>
          <p:cNvPr id="65" name="テキスト ボックス 64"/>
          <p:cNvSpPr txBox="1"/>
          <p:nvPr/>
        </p:nvSpPr>
        <p:spPr>
          <a:xfrm>
            <a:off x="2585966" y="1244953"/>
            <a:ext cx="3426194" cy="369332"/>
          </a:xfrm>
          <a:prstGeom prst="rect">
            <a:avLst/>
          </a:prstGeom>
          <a:noFill/>
        </p:spPr>
        <p:txBody>
          <a:bodyPr wrap="none" rtlCol="0">
            <a:spAutoFit/>
          </a:bodyPr>
          <a:lstStyle/>
          <a:p>
            <a:r>
              <a:rPr kumimoji="1" lang="en-US" altLang="ja-JP" dirty="0"/>
              <a:t>“</a:t>
            </a:r>
            <a:r>
              <a:rPr kumimoji="1" lang="en-US" altLang="ja-JP" dirty="0" err="1"/>
              <a:t>macronova</a:t>
            </a:r>
            <a:r>
              <a:rPr kumimoji="1" lang="en-US" altLang="ja-JP" dirty="0"/>
              <a:t>/</a:t>
            </a:r>
            <a:r>
              <a:rPr kumimoji="1" lang="en-US" altLang="ja-JP" dirty="0" err="1"/>
              <a:t>kilonova</a:t>
            </a:r>
            <a:r>
              <a:rPr kumimoji="1" lang="en-US" altLang="ja-JP" dirty="0"/>
              <a:t>”</a:t>
            </a:r>
            <a:r>
              <a:rPr kumimoji="1" lang="ja-JP" altLang="en-US" dirty="0"/>
              <a:t>：可視</a:t>
            </a:r>
            <a:r>
              <a:rPr kumimoji="1" lang="en-US" altLang="ja-JP" dirty="0"/>
              <a:t>/</a:t>
            </a:r>
            <a:r>
              <a:rPr kumimoji="1" lang="ja-JP" altLang="en-US" dirty="0"/>
              <a:t>赤外</a:t>
            </a:r>
            <a:endParaRPr kumimoji="1" lang="en-US" altLang="ja-JP" dirty="0"/>
          </a:p>
        </p:txBody>
      </p:sp>
      <p:sp>
        <p:nvSpPr>
          <p:cNvPr id="66" name="テキスト ボックス 65"/>
          <p:cNvSpPr txBox="1"/>
          <p:nvPr/>
        </p:nvSpPr>
        <p:spPr>
          <a:xfrm>
            <a:off x="6444208" y="1196752"/>
            <a:ext cx="2710999" cy="646331"/>
          </a:xfrm>
          <a:prstGeom prst="rect">
            <a:avLst/>
          </a:prstGeom>
          <a:noFill/>
        </p:spPr>
        <p:txBody>
          <a:bodyPr wrap="none" rtlCol="0">
            <a:spAutoFit/>
          </a:bodyPr>
          <a:lstStyle/>
          <a:p>
            <a:r>
              <a:rPr kumimoji="1" lang="en-US" altLang="ja-JP" dirty="0"/>
              <a:t>“</a:t>
            </a:r>
            <a:r>
              <a:rPr kumimoji="1" lang="ja-JP" altLang="en-US" dirty="0"/>
              <a:t>コンパクト連星</a:t>
            </a:r>
            <a:r>
              <a:rPr lang="ja-JP" altLang="en-US" dirty="0"/>
              <a:t>合体残骸</a:t>
            </a:r>
            <a:r>
              <a:rPr lang="en-US" altLang="ja-JP" dirty="0"/>
              <a:t>”</a:t>
            </a:r>
          </a:p>
          <a:p>
            <a:r>
              <a:rPr kumimoji="1" lang="ja-JP" altLang="en-US" dirty="0"/>
              <a:t>                             主に電波</a:t>
            </a:r>
          </a:p>
        </p:txBody>
      </p:sp>
      <p:sp>
        <p:nvSpPr>
          <p:cNvPr id="67" name="テキスト ボックス 66"/>
          <p:cNvSpPr txBox="1"/>
          <p:nvPr/>
        </p:nvSpPr>
        <p:spPr>
          <a:xfrm>
            <a:off x="6543506" y="6093296"/>
            <a:ext cx="2492990" cy="369332"/>
          </a:xfrm>
          <a:prstGeom prst="rect">
            <a:avLst/>
          </a:prstGeom>
          <a:noFill/>
        </p:spPr>
        <p:txBody>
          <a:bodyPr wrap="none" rtlCol="0">
            <a:spAutoFit/>
          </a:bodyPr>
          <a:lstStyle/>
          <a:p>
            <a:r>
              <a:rPr kumimoji="1" lang="ja-JP" altLang="en-US" dirty="0"/>
              <a:t>絵の原案は仏坂</a:t>
            </a:r>
            <a:r>
              <a:rPr lang="ja-JP" altLang="en-US" dirty="0"/>
              <a:t>健太氏</a:t>
            </a:r>
            <a:endParaRPr kumimoji="1" lang="ja-JP" altLang="en-US" dirty="0"/>
          </a:p>
        </p:txBody>
      </p:sp>
      <p:sp>
        <p:nvSpPr>
          <p:cNvPr id="68" name="日付プレースホルダー 67"/>
          <p:cNvSpPr>
            <a:spLocks noGrp="1"/>
          </p:cNvSpPr>
          <p:nvPr>
            <p:ph type="dt" sz="half" idx="10"/>
          </p:nvPr>
        </p:nvSpPr>
        <p:spPr/>
        <p:txBody>
          <a:bodyPr/>
          <a:lstStyle/>
          <a:p>
            <a:r>
              <a:rPr kumimoji="1" lang="en-US" altLang="ja-JP"/>
              <a:t>2016/10/11</a:t>
            </a:r>
            <a:endParaRPr kumimoji="1" lang="ja-JP" altLang="en-US"/>
          </a:p>
        </p:txBody>
      </p:sp>
      <p:sp>
        <p:nvSpPr>
          <p:cNvPr id="69" name="フッター プレースホルダー 68"/>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70" name="スライド番号プレースホルダー 69"/>
          <p:cNvSpPr>
            <a:spLocks noGrp="1"/>
          </p:cNvSpPr>
          <p:nvPr>
            <p:ph type="sldNum" sz="quarter" idx="12"/>
          </p:nvPr>
        </p:nvSpPr>
        <p:spPr/>
        <p:txBody>
          <a:bodyPr/>
          <a:lstStyle/>
          <a:p>
            <a:fld id="{D2D8002D-B5B0-4BAC-B1F6-782DDCCE6D9C}" type="slidenum">
              <a:rPr kumimoji="1" lang="ja-JP" altLang="en-US" smtClean="0"/>
              <a:t>43</a:t>
            </a:fld>
            <a:endParaRPr kumimoji="1" lang="ja-JP" altLang="en-US" dirty="0"/>
          </a:p>
        </p:txBody>
      </p:sp>
    </p:spTree>
    <p:extLst>
      <p:ext uri="{BB962C8B-B14F-4D97-AF65-F5344CB8AC3E}">
        <p14:creationId xmlns:p14="http://schemas.microsoft.com/office/powerpoint/2010/main" val="381293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ショートガンマ線バースト</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14:m>
                  <m:oMath xmlns:m="http://schemas.openxmlformats.org/officeDocument/2006/math">
                    <m:sSup>
                      <m:sSupPr>
                        <m:ctrlPr>
                          <a:rPr kumimoji="1" lang="en-US" altLang="ja-JP" b="0" i="1" smtClean="0">
                            <a:latin typeface="Cambria Math" panose="02040503050406030204" pitchFamily="18" charset="0"/>
                          </a:rPr>
                        </m:ctrlPr>
                      </m:sSupPr>
                      <m:e>
                        <m:r>
                          <a:rPr kumimoji="1" lang="en-US" altLang="ja-JP" b="0" i="1" smtClean="0">
                            <a:latin typeface="Cambria Math"/>
                          </a:rPr>
                          <m:t>10</m:t>
                        </m:r>
                      </m:e>
                      <m:sup>
                        <m:r>
                          <a:rPr kumimoji="1" lang="en-US" altLang="ja-JP" b="0" i="1" smtClean="0">
                            <a:latin typeface="Cambria Math"/>
                          </a:rPr>
                          <m:t>49−51</m:t>
                        </m:r>
                      </m:sup>
                    </m:sSup>
                    <m:r>
                      <m:rPr>
                        <m:nor/>
                      </m:rPr>
                      <a:rPr kumimoji="1" lang="en-US" altLang="ja-JP" b="0" i="0" smtClean="0">
                        <a:latin typeface="Cambria Math"/>
                      </a:rPr>
                      <m:t>erg</m:t>
                    </m:r>
                  </m:oMath>
                </a14:m>
                <a:r>
                  <a:rPr kumimoji="1" lang="ja-JP" altLang="en-US" dirty="0"/>
                  <a:t>を</a:t>
                </a:r>
                <a:r>
                  <a:rPr kumimoji="1" lang="en-US" altLang="ja-JP" dirty="0"/>
                  <a:t>2</a:t>
                </a:r>
                <a:r>
                  <a:rPr kumimoji="1" lang="ja-JP" altLang="en-US" dirty="0"/>
                  <a:t>秒間で放射</a:t>
                </a:r>
                <a:endParaRPr kumimoji="1" lang="en-US" altLang="ja-JP" dirty="0"/>
              </a:p>
              <a:p>
                <a:r>
                  <a:rPr lang="ja-JP" altLang="en-US" dirty="0"/>
                  <a:t>連星合体起源と目される</a:t>
                </a:r>
                <a:endParaRPr lang="en-US" altLang="ja-JP" dirty="0"/>
              </a:p>
              <a:p>
                <a:r>
                  <a:rPr lang="ja-JP" altLang="en-US" dirty="0"/>
                  <a:t>（ロングは星の重力崩壊）</a:t>
                </a:r>
                <a:endParaRPr lang="en-US" altLang="ja-JP" dirty="0"/>
              </a:p>
              <a:p>
                <a:endParaRPr kumimoji="1" lang="en-US" altLang="ja-JP" sz="1200" dirty="0"/>
              </a:p>
              <a:p>
                <a:r>
                  <a:rPr kumimoji="1" lang="ja-JP" altLang="en-US" dirty="0"/>
                  <a:t>重力波との同時観測で</a:t>
                </a:r>
                <a:endParaRPr kumimoji="1" lang="en-US" altLang="ja-JP" dirty="0"/>
              </a:p>
              <a:p>
                <a:r>
                  <a:rPr lang="ja-JP" altLang="en-US" dirty="0"/>
                  <a:t>   起源を決定したい</a:t>
                </a:r>
                <a:endParaRPr lang="en-US" altLang="ja-JP" dirty="0"/>
              </a:p>
              <a:p>
                <a:endParaRPr lang="en-US" altLang="ja-JP" sz="1200" dirty="0"/>
              </a:p>
              <a:p>
                <a:r>
                  <a:rPr lang="ja-JP" altLang="en-US" dirty="0"/>
                  <a:t>観測されれば残光から</a:t>
                </a:r>
                <a:endParaRPr lang="en-US" altLang="ja-JP" dirty="0"/>
              </a:p>
              <a:p>
                <a:r>
                  <a:rPr lang="en-US" altLang="ja-JP" dirty="0"/>
                  <a:t>   </a:t>
                </a:r>
                <a:r>
                  <a:rPr lang="ja-JP" altLang="en-US" dirty="0"/>
                  <a:t>母銀河も決定できる</a:t>
                </a: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1852" t="-2242"/>
                </a:stretch>
              </a:blipFill>
            </p:spPr>
            <p:txBody>
              <a:bodyPr/>
              <a:lstStyle/>
              <a:p>
                <a:r>
                  <a:rPr lang="ja-JP" altLang="en-US">
                    <a:noFill/>
                  </a:rPr>
                  <a:t> </a:t>
                </a:r>
              </a:p>
            </p:txBody>
          </p:sp>
        </mc:Fallback>
      </mc:AlternateContent>
      <p:pic>
        <p:nvPicPr>
          <p:cNvPr id="4" name="Picture 1" descr="D:\ACADEMIC\files\gamma-ray_bursts.jpg"/>
          <p:cNvPicPr>
            <a:picLocks noChangeAspect="1" noChangeArrowheads="1"/>
          </p:cNvPicPr>
          <p:nvPr/>
        </p:nvPicPr>
        <p:blipFill>
          <a:blip r:embed="rId3" cstate="print"/>
          <a:srcRect/>
          <a:stretch>
            <a:fillRect/>
          </a:stretch>
        </p:blipFill>
        <p:spPr bwMode="auto">
          <a:xfrm>
            <a:off x="5148064" y="1196752"/>
            <a:ext cx="3881864" cy="4900853"/>
          </a:xfrm>
          <a:prstGeom prst="rect">
            <a:avLst/>
          </a:prstGeom>
          <a:noFill/>
        </p:spPr>
      </p:pic>
      <p:sp>
        <p:nvSpPr>
          <p:cNvPr id="6" name="正方形/長方形 5"/>
          <p:cNvSpPr/>
          <p:nvPr/>
        </p:nvSpPr>
        <p:spPr>
          <a:xfrm>
            <a:off x="3392363" y="6093296"/>
            <a:ext cx="5932165" cy="369332"/>
          </a:xfrm>
          <a:prstGeom prst="rect">
            <a:avLst/>
          </a:prstGeom>
        </p:spPr>
        <p:txBody>
          <a:bodyPr wrap="square">
            <a:spAutoFit/>
          </a:bodyPr>
          <a:lstStyle/>
          <a:p>
            <a:r>
              <a:rPr lang="en-US" altLang="ja-JP" dirty="0"/>
              <a:t>http://www.daviddarling.info/images/gamma-ray_bursts.jpg</a:t>
            </a:r>
            <a:endParaRPr lang="ja-JP" altLang="en-US" dirty="0"/>
          </a:p>
        </p:txBody>
      </p:sp>
      <p:sp>
        <p:nvSpPr>
          <p:cNvPr id="5" name="日付プレースホルダー 4"/>
          <p:cNvSpPr>
            <a:spLocks noGrp="1"/>
          </p:cNvSpPr>
          <p:nvPr>
            <p:ph type="dt" sz="half" idx="10"/>
          </p:nvPr>
        </p:nvSpPr>
        <p:spPr/>
        <p:txBody>
          <a:bodyPr/>
          <a:lstStyle/>
          <a:p>
            <a:r>
              <a:rPr kumimoji="1" lang="en-US" altLang="ja-JP"/>
              <a:t>2016/10/11</a:t>
            </a:r>
            <a:endParaRPr kumimoji="1" lang="ja-JP" altLang="en-US"/>
          </a:p>
        </p:txBody>
      </p:sp>
      <p:sp>
        <p:nvSpPr>
          <p:cNvPr id="7" name="フッター プレースホルダー 6"/>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44</a:t>
            </a:fld>
            <a:endParaRPr kumimoji="1" lang="ja-JP" altLang="en-US"/>
          </a:p>
        </p:txBody>
      </p:sp>
    </p:spTree>
    <p:extLst>
      <p:ext uri="{BB962C8B-B14F-4D97-AF65-F5344CB8AC3E}">
        <p14:creationId xmlns:p14="http://schemas.microsoft.com/office/powerpoint/2010/main" val="1260799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ジェットの開き角</a:t>
            </a:r>
          </a:p>
        </p:txBody>
      </p:sp>
      <p:sp>
        <p:nvSpPr>
          <p:cNvPr id="3" name="コンテンツ プレースホルダー 2"/>
          <p:cNvSpPr>
            <a:spLocks noGrp="1"/>
          </p:cNvSpPr>
          <p:nvPr>
            <p:ph idx="1"/>
          </p:nvPr>
        </p:nvSpPr>
        <p:spPr/>
        <p:txBody>
          <a:bodyPr>
            <a:normAutofit/>
          </a:bodyPr>
          <a:lstStyle/>
          <a:p>
            <a:r>
              <a:rPr lang="ja-JP" altLang="en-US" dirty="0"/>
              <a:t>典型的には</a:t>
            </a:r>
            <a:r>
              <a:rPr lang="en-US" altLang="ja-JP" dirty="0"/>
              <a:t>10</a:t>
            </a:r>
            <a:r>
              <a:rPr lang="ja-JP" altLang="en-US" dirty="0"/>
              <a:t>度以下？重力波はほぼ等方的</a:t>
            </a:r>
            <a:r>
              <a:rPr lang="en-US" altLang="ja-JP" dirty="0"/>
              <a:t>…</a:t>
            </a:r>
          </a:p>
          <a:p>
            <a:endParaRPr kumimoji="1" lang="en-US" altLang="ja-JP" sz="1200" dirty="0"/>
          </a:p>
          <a:p>
            <a:pPr algn="r"/>
            <a:r>
              <a:rPr lang="ja-JP" altLang="en-US" dirty="0"/>
              <a:t>全ての合体が</a:t>
            </a:r>
            <a:endParaRPr lang="en-US" altLang="ja-JP" dirty="0"/>
          </a:p>
          <a:p>
            <a:pPr algn="r"/>
            <a:r>
              <a:rPr lang="en-US" altLang="ja-JP" dirty="0"/>
              <a:t>SGRB</a:t>
            </a:r>
            <a:r>
              <a:rPr lang="ja-JP" altLang="en-US" dirty="0"/>
              <a:t>としても</a:t>
            </a:r>
            <a:endParaRPr lang="en-US" altLang="ja-JP" dirty="0"/>
          </a:p>
          <a:p>
            <a:pPr algn="r"/>
            <a:r>
              <a:rPr lang="en-US" altLang="ja-JP" dirty="0"/>
              <a:t>GW</a:t>
            </a:r>
            <a:r>
              <a:rPr lang="ja-JP" altLang="en-US" dirty="0" err="1"/>
              <a:t>への</a:t>
            </a:r>
            <a:r>
              <a:rPr lang="ja-JP" altLang="en-US" dirty="0"/>
              <a:t>付随は</a:t>
            </a:r>
            <a:endParaRPr lang="en-US" altLang="ja-JP" dirty="0"/>
          </a:p>
          <a:p>
            <a:pPr algn="r"/>
            <a:r>
              <a:rPr lang="ja-JP" altLang="en-US" dirty="0"/>
              <a:t>せいぜい数</a:t>
            </a:r>
            <a:r>
              <a:rPr lang="en-US" altLang="ja-JP" dirty="0"/>
              <a:t>%</a:t>
            </a:r>
          </a:p>
          <a:p>
            <a:pPr algn="r"/>
            <a:endParaRPr lang="en-US" altLang="ja-JP" sz="1200" dirty="0"/>
          </a:p>
          <a:p>
            <a:pPr algn="r"/>
            <a:r>
              <a:rPr lang="ja-JP" altLang="en-US" dirty="0"/>
              <a:t>十分近傍での</a:t>
            </a:r>
            <a:endParaRPr lang="en-US" altLang="ja-JP" dirty="0"/>
          </a:p>
          <a:p>
            <a:pPr algn="r"/>
            <a:r>
              <a:rPr lang="ja-JP" altLang="en-US" dirty="0"/>
              <a:t>観測実績もなし</a:t>
            </a:r>
            <a:endParaRPr lang="en-US" altLang="ja-JP"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45</a:t>
            </a:fld>
            <a:endParaRPr kumimoji="1" lang="ja-JP" altLang="en-US"/>
          </a:p>
        </p:txBody>
      </p:sp>
      <p:pic>
        <p:nvPicPr>
          <p:cNvPr id="8" name="図 7"/>
          <p:cNvPicPr>
            <a:picLocks noChangeAspect="1"/>
          </p:cNvPicPr>
          <p:nvPr/>
        </p:nvPicPr>
        <p:blipFill>
          <a:blip r:embed="rId2"/>
          <a:stretch>
            <a:fillRect/>
          </a:stretch>
        </p:blipFill>
        <p:spPr>
          <a:xfrm>
            <a:off x="358023" y="1879462"/>
            <a:ext cx="5582129" cy="4573874"/>
          </a:xfrm>
          <a:prstGeom prst="rect">
            <a:avLst/>
          </a:prstGeom>
        </p:spPr>
      </p:pic>
      <p:sp>
        <p:nvSpPr>
          <p:cNvPr id="9" name="テキスト ボックス 8"/>
          <p:cNvSpPr txBox="1"/>
          <p:nvPr/>
        </p:nvSpPr>
        <p:spPr>
          <a:xfrm>
            <a:off x="4090665" y="3212976"/>
            <a:ext cx="1417439" cy="369332"/>
          </a:xfrm>
          <a:prstGeom prst="rect">
            <a:avLst/>
          </a:prstGeom>
          <a:noFill/>
        </p:spPr>
        <p:txBody>
          <a:bodyPr wrap="none" rtlCol="0">
            <a:spAutoFit/>
          </a:bodyPr>
          <a:lstStyle/>
          <a:p>
            <a:r>
              <a:rPr kumimoji="1" lang="en-US" altLang="ja-JP" dirty="0"/>
              <a:t>Fong+ (2014)</a:t>
            </a:r>
            <a:endParaRPr kumimoji="1" lang="ja-JP" altLang="en-US" dirty="0"/>
          </a:p>
        </p:txBody>
      </p:sp>
    </p:spTree>
    <p:extLst>
      <p:ext uri="{BB962C8B-B14F-4D97-AF65-F5344CB8AC3E}">
        <p14:creationId xmlns:p14="http://schemas.microsoft.com/office/powerpoint/2010/main" val="30192568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赤方偏移分布</a:t>
            </a:r>
          </a:p>
        </p:txBody>
      </p:sp>
      <p:sp>
        <p:nvSpPr>
          <p:cNvPr id="3" name="コンテンツ プレースホルダー 2"/>
          <p:cNvSpPr>
            <a:spLocks noGrp="1"/>
          </p:cNvSpPr>
          <p:nvPr>
            <p:ph idx="1"/>
          </p:nvPr>
        </p:nvSpPr>
        <p:spPr>
          <a:xfrm>
            <a:off x="395536" y="1340768"/>
            <a:ext cx="8229600" cy="4896544"/>
          </a:xfrm>
        </p:spPr>
        <p:txBody>
          <a:bodyPr/>
          <a:lstStyle/>
          <a:p>
            <a:endParaRPr kumimoji="1" lang="ja-JP" altLang="en-US"/>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46</a:t>
            </a:fld>
            <a:endParaRPr kumimoji="1" lang="ja-JP" altLang="en-US"/>
          </a:p>
        </p:txBody>
      </p:sp>
      <p:pic>
        <p:nvPicPr>
          <p:cNvPr id="7" name="図 6"/>
          <p:cNvPicPr>
            <a:picLocks noChangeAspect="1"/>
          </p:cNvPicPr>
          <p:nvPr/>
        </p:nvPicPr>
        <p:blipFill>
          <a:blip r:embed="rId2"/>
          <a:stretch>
            <a:fillRect/>
          </a:stretch>
        </p:blipFill>
        <p:spPr>
          <a:xfrm>
            <a:off x="1269976" y="1196752"/>
            <a:ext cx="6491334" cy="5184576"/>
          </a:xfrm>
          <a:prstGeom prst="rect">
            <a:avLst/>
          </a:prstGeom>
        </p:spPr>
      </p:pic>
      <p:sp>
        <p:nvSpPr>
          <p:cNvPr id="8" name="テキスト ボックス 7"/>
          <p:cNvSpPr txBox="1"/>
          <p:nvPr/>
        </p:nvSpPr>
        <p:spPr>
          <a:xfrm>
            <a:off x="3214192" y="1412776"/>
            <a:ext cx="1466812" cy="369332"/>
          </a:xfrm>
          <a:prstGeom prst="rect">
            <a:avLst/>
          </a:prstGeom>
          <a:noFill/>
        </p:spPr>
        <p:txBody>
          <a:bodyPr wrap="none" rtlCol="0">
            <a:spAutoFit/>
          </a:bodyPr>
          <a:lstStyle/>
          <a:p>
            <a:r>
              <a:rPr lang="en-US" altLang="ja-JP" dirty="0"/>
              <a:t>Berger (2014)</a:t>
            </a:r>
            <a:endParaRPr kumimoji="1" lang="ja-JP" altLang="en-US" dirty="0"/>
          </a:p>
        </p:txBody>
      </p:sp>
    </p:spTree>
    <p:extLst>
      <p:ext uri="{BB962C8B-B14F-4D97-AF65-F5344CB8AC3E}">
        <p14:creationId xmlns:p14="http://schemas.microsoft.com/office/powerpoint/2010/main" val="772189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179512" y="1985003"/>
            <a:ext cx="3652495" cy="3604237"/>
          </a:xfrm>
          <a:prstGeom prst="rect">
            <a:avLst/>
          </a:prstGeom>
        </p:spPr>
      </p:pic>
      <p:sp>
        <p:nvSpPr>
          <p:cNvPr id="2" name="タイトル 1"/>
          <p:cNvSpPr>
            <a:spLocks noGrp="1"/>
          </p:cNvSpPr>
          <p:nvPr>
            <p:ph type="title"/>
          </p:nvPr>
        </p:nvSpPr>
        <p:spPr/>
        <p:txBody>
          <a:bodyPr/>
          <a:lstStyle/>
          <a:p>
            <a:r>
              <a:rPr kumimoji="1" lang="ja-JP" altLang="en-US" dirty="0"/>
              <a:t>母銀河の種類</a:t>
            </a:r>
          </a:p>
        </p:txBody>
      </p:sp>
      <p:sp>
        <p:nvSpPr>
          <p:cNvPr id="3" name="コンテンツ プレースホルダー 2"/>
          <p:cNvSpPr>
            <a:spLocks noGrp="1"/>
          </p:cNvSpPr>
          <p:nvPr>
            <p:ph idx="1"/>
          </p:nvPr>
        </p:nvSpPr>
        <p:spPr/>
        <p:txBody>
          <a:bodyPr/>
          <a:lstStyle/>
          <a:p>
            <a:r>
              <a:rPr lang="ja-JP" altLang="en-US" dirty="0"/>
              <a:t>星形成銀河でなくても起こる</a:t>
            </a:r>
            <a:endParaRPr lang="en-US" altLang="ja-JP" dirty="0"/>
          </a:p>
          <a:p>
            <a:r>
              <a:rPr kumimoji="1" lang="en-US" altLang="ja-JP" dirty="0"/>
              <a:t>                                 </a:t>
            </a:r>
            <a:r>
              <a:rPr lang="ja-JP" altLang="en-US" dirty="0"/>
              <a:t>可視</a:t>
            </a:r>
            <a:r>
              <a:rPr lang="en-US" altLang="ja-JP" dirty="0"/>
              <a:t>/</a:t>
            </a:r>
            <a:r>
              <a:rPr lang="ja-JP" altLang="en-US" dirty="0"/>
              <a:t>紫外光をトレースしない</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47</a:t>
            </a:fld>
            <a:endParaRPr kumimoji="1" lang="ja-JP" altLang="en-US"/>
          </a:p>
        </p:txBody>
      </p:sp>
      <p:pic>
        <p:nvPicPr>
          <p:cNvPr id="8" name="図 7"/>
          <p:cNvPicPr>
            <a:picLocks noChangeAspect="1"/>
          </p:cNvPicPr>
          <p:nvPr/>
        </p:nvPicPr>
        <p:blipFill>
          <a:blip r:embed="rId3"/>
          <a:stretch>
            <a:fillRect/>
          </a:stretch>
        </p:blipFill>
        <p:spPr>
          <a:xfrm>
            <a:off x="3976023" y="2462362"/>
            <a:ext cx="4894685" cy="3918966"/>
          </a:xfrm>
          <a:prstGeom prst="rect">
            <a:avLst/>
          </a:prstGeom>
        </p:spPr>
      </p:pic>
      <p:sp>
        <p:nvSpPr>
          <p:cNvPr id="9" name="テキスト ボックス 8"/>
          <p:cNvSpPr txBox="1"/>
          <p:nvPr/>
        </p:nvSpPr>
        <p:spPr>
          <a:xfrm>
            <a:off x="1354361" y="5517232"/>
            <a:ext cx="1417439" cy="369332"/>
          </a:xfrm>
          <a:prstGeom prst="rect">
            <a:avLst/>
          </a:prstGeom>
          <a:noFill/>
        </p:spPr>
        <p:txBody>
          <a:bodyPr wrap="none" rtlCol="0">
            <a:spAutoFit/>
          </a:bodyPr>
          <a:lstStyle/>
          <a:p>
            <a:r>
              <a:rPr kumimoji="1" lang="en-US" altLang="ja-JP" dirty="0"/>
              <a:t>Fong+ (2013)</a:t>
            </a:r>
            <a:endParaRPr kumimoji="1" lang="ja-JP" altLang="en-US" dirty="0"/>
          </a:p>
        </p:txBody>
      </p:sp>
      <p:sp>
        <p:nvSpPr>
          <p:cNvPr id="10" name="テキスト ボックス 9"/>
          <p:cNvSpPr txBox="1"/>
          <p:nvPr/>
        </p:nvSpPr>
        <p:spPr>
          <a:xfrm>
            <a:off x="5027611" y="5579948"/>
            <a:ext cx="1992661" cy="369332"/>
          </a:xfrm>
          <a:prstGeom prst="rect">
            <a:avLst/>
          </a:prstGeom>
          <a:noFill/>
        </p:spPr>
        <p:txBody>
          <a:bodyPr wrap="none" rtlCol="0">
            <a:spAutoFit/>
          </a:bodyPr>
          <a:lstStyle/>
          <a:p>
            <a:r>
              <a:rPr kumimoji="1" lang="en-US" altLang="ja-JP" dirty="0"/>
              <a:t>Fong-Berger (2013)</a:t>
            </a:r>
            <a:endParaRPr kumimoji="1" lang="ja-JP" altLang="en-US" dirty="0"/>
          </a:p>
        </p:txBody>
      </p:sp>
    </p:spTree>
    <p:extLst>
      <p:ext uri="{BB962C8B-B14F-4D97-AF65-F5344CB8AC3E}">
        <p14:creationId xmlns:p14="http://schemas.microsoft.com/office/powerpoint/2010/main" val="3230796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母銀河からのオフセット</a:t>
            </a:r>
          </a:p>
        </p:txBody>
      </p:sp>
      <p:sp>
        <p:nvSpPr>
          <p:cNvPr id="3" name="コンテンツ プレースホルダー 2"/>
          <p:cNvSpPr>
            <a:spLocks noGrp="1"/>
          </p:cNvSpPr>
          <p:nvPr>
            <p:ph idx="1"/>
          </p:nvPr>
        </p:nvSpPr>
        <p:spPr/>
        <p:txBody>
          <a:bodyPr/>
          <a:lstStyle/>
          <a:p>
            <a:r>
              <a:rPr kumimoji="1" lang="en-US" altLang="ja-JP" dirty="0"/>
              <a:t>                                              </a:t>
            </a:r>
            <a:r>
              <a:rPr kumimoji="1" lang="ja-JP" altLang="en-US" dirty="0"/>
              <a:t>物理的なオフセットは</a:t>
            </a:r>
            <a:endParaRPr kumimoji="1" lang="en-US" altLang="ja-JP" dirty="0"/>
          </a:p>
          <a:p>
            <a:r>
              <a:rPr lang="en-US" altLang="ja-JP" dirty="0"/>
              <a:t>                                              </a:t>
            </a:r>
            <a:r>
              <a:rPr lang="ja-JP" altLang="en-US" dirty="0"/>
              <a:t>超新星爆発に近い</a:t>
            </a:r>
            <a:endParaRPr lang="en-US" altLang="ja-JP" dirty="0"/>
          </a:p>
          <a:p>
            <a:endParaRPr kumimoji="1" lang="en-US" altLang="ja-JP" dirty="0"/>
          </a:p>
          <a:p>
            <a:endParaRPr lang="en-US" altLang="ja-JP" dirty="0"/>
          </a:p>
          <a:p>
            <a:endParaRPr kumimoji="1" lang="en-US" altLang="ja-JP" dirty="0"/>
          </a:p>
          <a:p>
            <a:endParaRPr lang="en-US" altLang="ja-JP" dirty="0"/>
          </a:p>
          <a:p>
            <a:r>
              <a:rPr kumimoji="1" lang="ja-JP" altLang="en-US" dirty="0"/>
              <a:t>ホストで規格化</a:t>
            </a:r>
            <a:r>
              <a:rPr lang="ja-JP" altLang="en-US" dirty="0"/>
              <a:t>すると</a:t>
            </a:r>
            <a:endParaRPr lang="en-US" altLang="ja-JP" dirty="0"/>
          </a:p>
          <a:p>
            <a:r>
              <a:rPr lang="en-US" altLang="ja-JP" dirty="0"/>
              <a:t>LGRB</a:t>
            </a:r>
            <a:r>
              <a:rPr lang="ja-JP" altLang="en-US" dirty="0"/>
              <a:t>に多少近づく</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48</a:t>
            </a:fld>
            <a:endParaRPr kumimoji="1" lang="ja-JP" altLang="en-US"/>
          </a:p>
        </p:txBody>
      </p:sp>
      <p:pic>
        <p:nvPicPr>
          <p:cNvPr id="7" name="図 6"/>
          <p:cNvPicPr>
            <a:picLocks noChangeAspect="1"/>
          </p:cNvPicPr>
          <p:nvPr/>
        </p:nvPicPr>
        <p:blipFill>
          <a:blip r:embed="rId2"/>
          <a:stretch>
            <a:fillRect/>
          </a:stretch>
        </p:blipFill>
        <p:spPr>
          <a:xfrm>
            <a:off x="35496" y="1175264"/>
            <a:ext cx="4464496" cy="3589309"/>
          </a:xfrm>
          <a:prstGeom prst="rect">
            <a:avLst/>
          </a:prstGeom>
        </p:spPr>
      </p:pic>
      <p:pic>
        <p:nvPicPr>
          <p:cNvPr id="8" name="図 7"/>
          <p:cNvPicPr>
            <a:picLocks noChangeAspect="1"/>
          </p:cNvPicPr>
          <p:nvPr/>
        </p:nvPicPr>
        <p:blipFill>
          <a:blip r:embed="rId3"/>
          <a:stretch>
            <a:fillRect/>
          </a:stretch>
        </p:blipFill>
        <p:spPr>
          <a:xfrm>
            <a:off x="4653114" y="2897306"/>
            <a:ext cx="4311374" cy="3484021"/>
          </a:xfrm>
          <a:prstGeom prst="rect">
            <a:avLst/>
          </a:prstGeom>
        </p:spPr>
      </p:pic>
      <p:sp>
        <p:nvSpPr>
          <p:cNvPr id="9" name="テキスト ボックス 8"/>
          <p:cNvSpPr txBox="1"/>
          <p:nvPr/>
        </p:nvSpPr>
        <p:spPr>
          <a:xfrm>
            <a:off x="577083" y="2636912"/>
            <a:ext cx="1330621" cy="646331"/>
          </a:xfrm>
          <a:prstGeom prst="rect">
            <a:avLst/>
          </a:prstGeom>
          <a:noFill/>
        </p:spPr>
        <p:txBody>
          <a:bodyPr wrap="none" rtlCol="0">
            <a:spAutoFit/>
          </a:bodyPr>
          <a:lstStyle/>
          <a:p>
            <a:r>
              <a:rPr kumimoji="1" lang="en-US" altLang="ja-JP" dirty="0"/>
              <a:t>Fong-Berger</a:t>
            </a:r>
          </a:p>
          <a:p>
            <a:r>
              <a:rPr kumimoji="1" lang="en-US" altLang="ja-JP" dirty="0"/>
              <a:t>(2013)</a:t>
            </a:r>
            <a:endParaRPr kumimoji="1" lang="ja-JP" altLang="en-US" dirty="0"/>
          </a:p>
        </p:txBody>
      </p:sp>
      <p:sp>
        <p:nvSpPr>
          <p:cNvPr id="10" name="テキスト ボックス 9"/>
          <p:cNvSpPr txBox="1"/>
          <p:nvPr/>
        </p:nvSpPr>
        <p:spPr>
          <a:xfrm>
            <a:off x="6804248" y="4499828"/>
            <a:ext cx="1992661" cy="369332"/>
          </a:xfrm>
          <a:prstGeom prst="rect">
            <a:avLst/>
          </a:prstGeom>
          <a:noFill/>
        </p:spPr>
        <p:txBody>
          <a:bodyPr wrap="none" rtlCol="0">
            <a:spAutoFit/>
          </a:bodyPr>
          <a:lstStyle/>
          <a:p>
            <a:r>
              <a:rPr kumimoji="1" lang="en-US" altLang="ja-JP" dirty="0"/>
              <a:t>Fong-Berger (2013)</a:t>
            </a:r>
            <a:endParaRPr kumimoji="1" lang="ja-JP" altLang="en-US" dirty="0"/>
          </a:p>
        </p:txBody>
      </p:sp>
    </p:spTree>
    <p:extLst>
      <p:ext uri="{BB962C8B-B14F-4D97-AF65-F5344CB8AC3E}">
        <p14:creationId xmlns:p14="http://schemas.microsoft.com/office/powerpoint/2010/main" val="1588005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個人的に気になること</a:t>
            </a:r>
          </a:p>
        </p:txBody>
      </p:sp>
      <p:sp>
        <p:nvSpPr>
          <p:cNvPr id="3" name="コンテンツ プレースホルダー 2"/>
          <p:cNvSpPr>
            <a:spLocks noGrp="1"/>
          </p:cNvSpPr>
          <p:nvPr>
            <p:ph idx="1"/>
          </p:nvPr>
        </p:nvSpPr>
        <p:spPr/>
        <p:txBody>
          <a:bodyPr>
            <a:normAutofit/>
          </a:bodyPr>
          <a:lstStyle/>
          <a:p>
            <a:r>
              <a:rPr kumimoji="1" lang="ja-JP" altLang="en-US" dirty="0"/>
              <a:t>オフセットは</a:t>
            </a:r>
            <a:r>
              <a:rPr kumimoji="1" lang="en-US" altLang="ja-JP" dirty="0"/>
              <a:t>kick velocity</a:t>
            </a:r>
            <a:r>
              <a:rPr kumimoji="1" lang="ja-JP" altLang="en-US" dirty="0"/>
              <a:t>と関係あるはずなので超新星爆発の物理や銀河の物質場とも関係</a:t>
            </a:r>
            <a:endParaRPr kumimoji="1" lang="en-US" altLang="ja-JP" dirty="0"/>
          </a:p>
          <a:p>
            <a:endParaRPr kumimoji="1" lang="en-US" altLang="ja-JP" sz="1200" dirty="0"/>
          </a:p>
          <a:p>
            <a:r>
              <a:rPr lang="en-US" altLang="ja-JP" dirty="0"/>
              <a:t>SGRB</a:t>
            </a:r>
            <a:r>
              <a:rPr lang="ja-JP" altLang="en-US" dirty="0"/>
              <a:t>の観測から決めると、</a:t>
            </a:r>
            <a:r>
              <a:rPr lang="en-US" altLang="ja-JP" dirty="0"/>
              <a:t>afterglow</a:t>
            </a:r>
            <a:r>
              <a:rPr lang="ja-JP" altLang="en-US" dirty="0"/>
              <a:t>が見えるということで</a:t>
            </a:r>
            <a:r>
              <a:rPr lang="en-US" altLang="ja-JP" dirty="0"/>
              <a:t>small offset</a:t>
            </a:r>
            <a:r>
              <a:rPr lang="ja-JP" altLang="en-US" dirty="0"/>
              <a:t>側にバイアスするはず</a:t>
            </a:r>
            <a:endParaRPr lang="en-US" altLang="ja-JP" dirty="0"/>
          </a:p>
          <a:p>
            <a:r>
              <a:rPr kumimoji="1" lang="ja-JP" altLang="en-US" dirty="0"/>
              <a:t>（もちろん考慮してはいるだろうけど）</a:t>
            </a:r>
            <a:endParaRPr kumimoji="1" lang="en-US" altLang="ja-JP" dirty="0"/>
          </a:p>
          <a:p>
            <a:r>
              <a:rPr lang="en-US" altLang="ja-JP" dirty="0"/>
              <a:t> - </a:t>
            </a:r>
            <a:r>
              <a:rPr lang="ja-JP" altLang="en-US" dirty="0"/>
              <a:t>確実に</a:t>
            </a:r>
            <a:r>
              <a:rPr lang="en-US" altLang="ja-JP" dirty="0"/>
              <a:t>disk</a:t>
            </a:r>
            <a:r>
              <a:rPr lang="ja-JP" altLang="en-US" dirty="0"/>
              <a:t>から外れているものも未発見？</a:t>
            </a:r>
            <a:endParaRPr lang="en-US" altLang="ja-JP" dirty="0"/>
          </a:p>
          <a:p>
            <a:endParaRPr kumimoji="1" lang="en-US" altLang="ja-JP" sz="1200" dirty="0"/>
          </a:p>
          <a:p>
            <a:r>
              <a:rPr lang="en-US" altLang="ja-JP" dirty="0" err="1"/>
              <a:t>macronova</a:t>
            </a:r>
            <a:r>
              <a:rPr lang="en-US" altLang="ja-JP" dirty="0"/>
              <a:t>/</a:t>
            </a:r>
            <a:r>
              <a:rPr lang="en-US" altLang="ja-JP" dirty="0" err="1"/>
              <a:t>kilonova</a:t>
            </a:r>
            <a:r>
              <a:rPr lang="ja-JP" altLang="en-US" dirty="0" err="1"/>
              <a:t>のように</a:t>
            </a:r>
            <a:r>
              <a:rPr lang="ja-JP" altLang="en-US" dirty="0"/>
              <a:t>環境の密度に依存しなければ、もっといいサンプルが集まるかも</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49</a:t>
            </a:fld>
            <a:endParaRPr kumimoji="1" lang="ja-JP" altLang="en-US"/>
          </a:p>
        </p:txBody>
      </p:sp>
    </p:spTree>
    <p:extLst>
      <p:ext uri="{BB962C8B-B14F-4D97-AF65-F5344CB8AC3E}">
        <p14:creationId xmlns:p14="http://schemas.microsoft.com/office/powerpoint/2010/main" val="59690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中性子星を含む連星の合体</a:t>
            </a:r>
            <a:endParaRPr kumimoji="1" lang="ja-JP" altLang="en-US" dirty="0"/>
          </a:p>
        </p:txBody>
      </p:sp>
      <p:sp>
        <p:nvSpPr>
          <p:cNvPr id="3" name="コンテンツ プレースホルダー 2"/>
          <p:cNvSpPr>
            <a:spLocks noGrp="1"/>
          </p:cNvSpPr>
          <p:nvPr>
            <p:ph idx="1"/>
          </p:nvPr>
        </p:nvSpPr>
        <p:spPr/>
        <p:txBody>
          <a:bodyPr>
            <a:normAutofit/>
          </a:bodyPr>
          <a:lstStyle/>
          <a:p>
            <a:pPr marL="457200" indent="-457200">
              <a:buFont typeface="Arial" panose="020B0604020202020204" pitchFamily="34" charset="0"/>
              <a:buChar char="•"/>
            </a:pPr>
            <a:r>
              <a:rPr kumimoji="1" lang="ja-JP" altLang="en-US" dirty="0">
                <a:solidFill>
                  <a:srgbClr val="FF0000"/>
                </a:solidFill>
              </a:rPr>
              <a:t>最も有望な重力波源</a:t>
            </a:r>
            <a:endParaRPr kumimoji="1" lang="en-US" altLang="ja-JP" dirty="0">
              <a:solidFill>
                <a:srgbClr val="FF0000"/>
              </a:solidFill>
            </a:endParaRPr>
          </a:p>
          <a:p>
            <a:r>
              <a:rPr lang="en-US" altLang="ja-JP" dirty="0">
                <a:solidFill>
                  <a:srgbClr val="FF0000"/>
                </a:solidFill>
              </a:rPr>
              <a:t> - </a:t>
            </a:r>
            <a:r>
              <a:rPr lang="ja-JP" altLang="en-US" dirty="0">
                <a:solidFill>
                  <a:srgbClr val="FF0000"/>
                </a:solidFill>
              </a:rPr>
              <a:t>非真空の時空での重力理論の検証</a:t>
            </a:r>
            <a:endParaRPr lang="en-US" altLang="ja-JP" dirty="0">
              <a:solidFill>
                <a:srgbClr val="FF0000"/>
              </a:solidFill>
            </a:endParaRPr>
          </a:p>
          <a:p>
            <a:r>
              <a:rPr kumimoji="1" lang="en-US" altLang="ja-JP" dirty="0">
                <a:solidFill>
                  <a:srgbClr val="FF0000"/>
                </a:solidFill>
              </a:rPr>
              <a:t> - </a:t>
            </a:r>
            <a:r>
              <a:rPr kumimoji="1" lang="ja-JP" altLang="en-US" dirty="0">
                <a:solidFill>
                  <a:srgbClr val="FF0000"/>
                </a:solidFill>
              </a:rPr>
              <a:t>中性子星の状態方程式へのプローブ</a:t>
            </a:r>
            <a:endParaRPr kumimoji="1" lang="en-US" altLang="ja-JP" dirty="0">
              <a:solidFill>
                <a:srgbClr val="FF0000"/>
              </a:solidFill>
            </a:endParaRPr>
          </a:p>
          <a:p>
            <a:pPr marL="457200" indent="-457200">
              <a:buFont typeface="Arial" panose="020B0604020202020204" pitchFamily="34" charset="0"/>
              <a:buChar char="•"/>
            </a:pPr>
            <a:r>
              <a:rPr lang="ja-JP" altLang="en-US" dirty="0"/>
              <a:t>ショートガンマ線バーストの起源天体候補</a:t>
            </a:r>
            <a:endParaRPr lang="en-US" altLang="ja-JP" dirty="0"/>
          </a:p>
          <a:p>
            <a:r>
              <a:rPr lang="ja-JP" altLang="en-US" dirty="0"/>
              <a:t> </a:t>
            </a:r>
            <a:r>
              <a:rPr lang="en-US" altLang="ja-JP" dirty="0"/>
              <a:t>- </a:t>
            </a:r>
            <a:r>
              <a:rPr lang="ja-JP" altLang="en-US" dirty="0"/>
              <a:t>宇宙物理における最大の謎の一つ</a:t>
            </a:r>
            <a:endParaRPr lang="en-US" altLang="ja-JP" dirty="0"/>
          </a:p>
          <a:p>
            <a:pPr marL="457200" indent="-457200">
              <a:buFont typeface="Arial" panose="020B0604020202020204" pitchFamily="34" charset="0"/>
              <a:buChar char="•"/>
            </a:pPr>
            <a:r>
              <a:rPr lang="ja-JP" altLang="en-US" dirty="0">
                <a:solidFill>
                  <a:srgbClr val="0070C0"/>
                </a:solidFill>
              </a:rPr>
              <a:t>中性子過剰な</a:t>
            </a:r>
            <a:r>
              <a:rPr kumimoji="1" lang="ja-JP" altLang="en-US" dirty="0">
                <a:solidFill>
                  <a:srgbClr val="0070C0"/>
                </a:solidFill>
              </a:rPr>
              <a:t>物質の供給源候補</a:t>
            </a:r>
            <a:endParaRPr kumimoji="1" lang="en-US" altLang="ja-JP" dirty="0">
              <a:solidFill>
                <a:srgbClr val="0070C0"/>
              </a:solidFill>
            </a:endParaRPr>
          </a:p>
          <a:p>
            <a:r>
              <a:rPr lang="en-US" altLang="ja-JP" dirty="0">
                <a:solidFill>
                  <a:srgbClr val="0070C0"/>
                </a:solidFill>
              </a:rPr>
              <a:t> - r</a:t>
            </a:r>
            <a:r>
              <a:rPr lang="ja-JP" altLang="en-US" dirty="0">
                <a:solidFill>
                  <a:srgbClr val="0070C0"/>
                </a:solidFill>
              </a:rPr>
              <a:t>過程元素合成（鉄より重い中性子過剰核）</a:t>
            </a:r>
            <a:endParaRPr lang="en-US" altLang="ja-JP" dirty="0">
              <a:solidFill>
                <a:srgbClr val="0070C0"/>
              </a:solidFill>
            </a:endParaRPr>
          </a:p>
          <a:p>
            <a:r>
              <a:rPr kumimoji="1" lang="en-US" altLang="ja-JP" dirty="0">
                <a:solidFill>
                  <a:srgbClr val="0070C0"/>
                </a:solidFill>
              </a:rPr>
              <a:t> </a:t>
            </a:r>
            <a:r>
              <a:rPr lang="en-US" altLang="ja-JP" dirty="0">
                <a:solidFill>
                  <a:srgbClr val="0070C0"/>
                </a:solidFill>
              </a:rPr>
              <a:t>- </a:t>
            </a:r>
            <a:r>
              <a:rPr lang="ja-JP" altLang="en-US" dirty="0">
                <a:solidFill>
                  <a:srgbClr val="0070C0"/>
                </a:solidFill>
              </a:rPr>
              <a:t>電磁波放射の引き金</a:t>
            </a:r>
            <a:endParaRPr kumimoji="1" lang="ja-JP" altLang="en-US" dirty="0">
              <a:solidFill>
                <a:srgbClr val="0070C0"/>
              </a:solidFill>
            </a:endParaRP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5</a:t>
            </a:fld>
            <a:endParaRPr kumimoji="1" lang="ja-JP" altLang="en-US"/>
          </a:p>
        </p:txBody>
      </p:sp>
    </p:spTree>
    <p:extLst>
      <p:ext uri="{BB962C8B-B14F-4D97-AF65-F5344CB8AC3E}">
        <p14:creationId xmlns:p14="http://schemas.microsoft.com/office/powerpoint/2010/main" val="1159147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等方的な電磁波放射</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球対称</a:t>
            </a:r>
            <a:r>
              <a:rPr lang="en-US" altLang="ja-JP" dirty="0"/>
              <a:t>or</a:t>
            </a:r>
            <a:r>
              <a:rPr lang="ja-JP" altLang="en-US" dirty="0"/>
              <a:t>非相対論的速度の質量放出に付随</a:t>
            </a:r>
            <a:endParaRPr lang="en-US" altLang="ja-JP" dirty="0"/>
          </a:p>
          <a:p>
            <a:endParaRPr lang="en-US" altLang="ja-JP" sz="1200" dirty="0"/>
          </a:p>
          <a:p>
            <a:r>
              <a:rPr lang="en-US" altLang="ja-JP" dirty="0"/>
              <a:t>1. </a:t>
            </a:r>
            <a:r>
              <a:rPr lang="en-US" altLang="ja-JP" dirty="0" err="1"/>
              <a:t>macronova</a:t>
            </a:r>
            <a:r>
              <a:rPr lang="en-US" altLang="ja-JP" dirty="0"/>
              <a:t>/</a:t>
            </a:r>
            <a:r>
              <a:rPr lang="en-US" altLang="ja-JP" dirty="0" err="1"/>
              <a:t>kilonova</a:t>
            </a:r>
            <a:endParaRPr lang="en-US" altLang="ja-JP" dirty="0"/>
          </a:p>
          <a:p>
            <a:r>
              <a:rPr lang="en-US" altLang="ja-JP" dirty="0"/>
              <a:t> r</a:t>
            </a:r>
            <a:r>
              <a:rPr lang="ja-JP" altLang="en-US" dirty="0"/>
              <a:t>過程元素の放射性崩壊による準熱的放射</a:t>
            </a:r>
            <a:endParaRPr lang="en-US" altLang="ja-JP" dirty="0"/>
          </a:p>
          <a:p>
            <a:r>
              <a:rPr kumimoji="1" lang="en-US" altLang="ja-JP" dirty="0"/>
              <a:t> </a:t>
            </a:r>
            <a:r>
              <a:rPr kumimoji="1" lang="ja-JP" altLang="en-US" dirty="0"/>
              <a:t>可視光～赤外、</a:t>
            </a:r>
            <a:r>
              <a:rPr kumimoji="1" lang="en-US" altLang="ja-JP" dirty="0"/>
              <a:t>10</a:t>
            </a:r>
            <a:r>
              <a:rPr kumimoji="1" lang="ja-JP" altLang="en-US" dirty="0"/>
              <a:t>日くらいの時間スケール</a:t>
            </a:r>
            <a:endParaRPr kumimoji="1" lang="en-US" altLang="ja-JP" dirty="0"/>
          </a:p>
          <a:p>
            <a:endParaRPr kumimoji="1" lang="en-US" altLang="ja-JP" sz="1200" dirty="0"/>
          </a:p>
          <a:p>
            <a:r>
              <a:rPr kumimoji="1" lang="en-US" altLang="ja-JP" dirty="0"/>
              <a:t>2. </a:t>
            </a:r>
            <a:r>
              <a:rPr kumimoji="1" lang="ja-JP" altLang="en-US" dirty="0"/>
              <a:t>エジェクタと星間物質との衝突</a:t>
            </a:r>
            <a:endParaRPr kumimoji="1" lang="en-US" altLang="ja-JP" dirty="0"/>
          </a:p>
          <a:p>
            <a:r>
              <a:rPr lang="en-US" altLang="ja-JP" dirty="0"/>
              <a:t> </a:t>
            </a:r>
            <a:r>
              <a:rPr lang="ja-JP" altLang="en-US" dirty="0"/>
              <a:t>加速された電子によるシンクロトロン放射</a:t>
            </a:r>
            <a:endParaRPr lang="en-US" altLang="ja-JP" dirty="0"/>
          </a:p>
          <a:p>
            <a:r>
              <a:rPr kumimoji="1" lang="en-US" altLang="ja-JP" dirty="0"/>
              <a:t> </a:t>
            </a:r>
            <a:r>
              <a:rPr kumimoji="1" lang="ja-JP" altLang="en-US" dirty="0"/>
              <a:t>主に電波、</a:t>
            </a:r>
            <a:r>
              <a:rPr kumimoji="1" lang="en-US" altLang="ja-JP" dirty="0"/>
              <a:t>10</a:t>
            </a:r>
            <a:r>
              <a:rPr kumimoji="1" lang="ja-JP" altLang="en-US" dirty="0"/>
              <a:t>年くらいの時間スケール</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50</a:t>
            </a:fld>
            <a:endParaRPr kumimoji="1" lang="ja-JP" altLang="en-US"/>
          </a:p>
        </p:txBody>
      </p:sp>
    </p:spTree>
    <p:extLst>
      <p:ext uri="{BB962C8B-B14F-4D97-AF65-F5344CB8AC3E}">
        <p14:creationId xmlns:p14="http://schemas.microsoft.com/office/powerpoint/2010/main" val="16613536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a:t>
            </a:r>
            <a:r>
              <a:rPr kumimoji="1" lang="ja-JP" altLang="en-US" dirty="0"/>
              <a:t>過程元素合成</a:t>
            </a:r>
          </a:p>
        </p:txBody>
      </p:sp>
      <p:sp>
        <p:nvSpPr>
          <p:cNvPr id="3" name="コンテンツ プレースホルダー 2"/>
          <p:cNvSpPr>
            <a:spLocks noGrp="1"/>
          </p:cNvSpPr>
          <p:nvPr>
            <p:ph idx="1"/>
          </p:nvPr>
        </p:nvSpPr>
        <p:spPr/>
        <p:txBody>
          <a:bodyPr/>
          <a:lstStyle/>
          <a:p>
            <a:r>
              <a:rPr kumimoji="1" lang="ja-JP" altLang="en-US" dirty="0"/>
              <a:t>重い中性子過剰核：金、プラチナ、</a:t>
            </a:r>
            <a:r>
              <a:rPr lang="ja-JP" altLang="en-US" dirty="0"/>
              <a:t>レアアース</a:t>
            </a:r>
            <a:r>
              <a:rPr kumimoji="1" lang="en-US" altLang="ja-JP" dirty="0"/>
              <a:t>…</a:t>
            </a:r>
          </a:p>
          <a:p>
            <a:r>
              <a:rPr lang="en-US" altLang="ja-JP" dirty="0"/>
              <a:t>“rapid”: β</a:t>
            </a:r>
            <a:r>
              <a:rPr lang="ja-JP" altLang="en-US" dirty="0"/>
              <a:t>崩壊より早く中性子を捕獲する反応</a:t>
            </a:r>
            <a:endParaRPr lang="en-US" altLang="ja-JP" dirty="0"/>
          </a:p>
          <a:p>
            <a:endParaRPr kumimoji="1" lang="en-US" altLang="ja-JP" dirty="0"/>
          </a:p>
          <a:p>
            <a:r>
              <a:rPr lang="ja-JP" altLang="en-US" dirty="0"/>
              <a:t>                                                       人間にも重要</a:t>
            </a:r>
            <a:endParaRPr lang="en-US" altLang="ja-JP" dirty="0"/>
          </a:p>
          <a:p>
            <a:endParaRPr kumimoji="1" lang="en-US" altLang="ja-JP" dirty="0"/>
          </a:p>
          <a:p>
            <a:r>
              <a:rPr lang="ja-JP" altLang="en-US" dirty="0"/>
              <a:t>                                                       起源天体は未知</a:t>
            </a:r>
            <a:endParaRPr lang="en-US" altLang="ja-JP" dirty="0"/>
          </a:p>
          <a:p>
            <a:r>
              <a:rPr kumimoji="1" lang="ja-JP" altLang="en-US" dirty="0"/>
              <a:t>                                                        </a:t>
            </a:r>
            <a:r>
              <a:rPr kumimoji="1" lang="en-US" altLang="ja-JP" dirty="0"/>
              <a:t>- </a:t>
            </a:r>
            <a:r>
              <a:rPr kumimoji="1" lang="ja-JP" altLang="en-US" dirty="0"/>
              <a:t>超新星爆発</a:t>
            </a:r>
            <a:endParaRPr kumimoji="1" lang="en-US" altLang="ja-JP" dirty="0"/>
          </a:p>
          <a:p>
            <a:r>
              <a:rPr lang="en-US" altLang="ja-JP" dirty="0"/>
              <a:t>                                                        - </a:t>
            </a:r>
            <a:r>
              <a:rPr lang="ja-JP" altLang="en-US" dirty="0"/>
              <a:t>連星合体</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51</a:t>
            </a:fld>
            <a:endParaRPr kumimoji="1" lang="ja-JP" altLang="en-US"/>
          </a:p>
        </p:txBody>
      </p:sp>
      <p:pic>
        <p:nvPicPr>
          <p:cNvPr id="7" name="図 6"/>
          <p:cNvPicPr>
            <a:picLocks noChangeAspect="1"/>
          </p:cNvPicPr>
          <p:nvPr/>
        </p:nvPicPr>
        <p:blipFill>
          <a:blip r:embed="rId2"/>
          <a:stretch>
            <a:fillRect/>
          </a:stretch>
        </p:blipFill>
        <p:spPr>
          <a:xfrm>
            <a:off x="247628" y="2505176"/>
            <a:ext cx="5188468" cy="3876152"/>
          </a:xfrm>
          <a:prstGeom prst="rect">
            <a:avLst/>
          </a:prstGeom>
        </p:spPr>
      </p:pic>
      <p:sp>
        <p:nvSpPr>
          <p:cNvPr id="8" name="テキスト ボックス 7"/>
          <p:cNvSpPr txBox="1"/>
          <p:nvPr/>
        </p:nvSpPr>
        <p:spPr>
          <a:xfrm>
            <a:off x="1111724" y="5445224"/>
            <a:ext cx="1539204" cy="369332"/>
          </a:xfrm>
          <a:prstGeom prst="rect">
            <a:avLst/>
          </a:prstGeom>
          <a:noFill/>
        </p:spPr>
        <p:txBody>
          <a:bodyPr wrap="none" rtlCol="0">
            <a:spAutoFit/>
          </a:bodyPr>
          <a:lstStyle/>
          <a:p>
            <a:r>
              <a:rPr kumimoji="1" lang="ja-JP" altLang="en-US" dirty="0"/>
              <a:t>和南城 </a:t>
            </a:r>
            <a:r>
              <a:rPr kumimoji="1" lang="en-US" altLang="ja-JP" dirty="0"/>
              <a:t>(2014)</a:t>
            </a:r>
            <a:endParaRPr kumimoji="1" lang="ja-JP" altLang="en-US" dirty="0"/>
          </a:p>
        </p:txBody>
      </p:sp>
    </p:spTree>
    <p:extLst>
      <p:ext uri="{BB962C8B-B14F-4D97-AF65-F5344CB8AC3E}">
        <p14:creationId xmlns:p14="http://schemas.microsoft.com/office/powerpoint/2010/main" val="612612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t>Li-</a:t>
            </a:r>
            <a:r>
              <a:rPr kumimoji="1" lang="en-US" altLang="ja-JP" dirty="0" err="1"/>
              <a:t>Paczynski</a:t>
            </a:r>
            <a:r>
              <a:rPr kumimoji="1" lang="ja-JP" altLang="en-US" dirty="0"/>
              <a:t>モデル：マクロ</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kumimoji="1" lang="ja-JP" altLang="en-US" dirty="0"/>
                  <a:t>質量</a:t>
                </a:r>
                <a14:m>
                  <m:oMath xmlns:m="http://schemas.openxmlformats.org/officeDocument/2006/math">
                    <m:r>
                      <a:rPr kumimoji="1" lang="en-US" altLang="ja-JP" b="0" i="1" smtClean="0">
                        <a:latin typeface="Cambria Math" panose="02040503050406030204" pitchFamily="18" charset="0"/>
                      </a:rPr>
                      <m:t>𝑀</m:t>
                    </m:r>
                  </m:oMath>
                </a14:m>
                <a:r>
                  <a:rPr kumimoji="1" lang="ja-JP" altLang="en-US" dirty="0" err="1"/>
                  <a:t>、</a:t>
                </a:r>
                <a:r>
                  <a:rPr kumimoji="1" lang="ja-JP" altLang="en-US" dirty="0"/>
                  <a:t>速度</a:t>
                </a:r>
                <a14:m>
                  <m:oMath xmlns:m="http://schemas.openxmlformats.org/officeDocument/2006/math">
                    <m:r>
                      <a:rPr kumimoji="1" lang="en-US" altLang="ja-JP" b="0" i="1" smtClean="0">
                        <a:latin typeface="Cambria Math" panose="02040503050406030204" pitchFamily="18" charset="0"/>
                      </a:rPr>
                      <m:t>𝑣</m:t>
                    </m:r>
                  </m:oMath>
                </a14:m>
                <a:r>
                  <a:rPr kumimoji="1" lang="ja-JP" altLang="en-US" dirty="0"/>
                  <a:t>の球対称なエジェクタを考えると一様密度で一様に膨張するとき</a:t>
                </a:r>
                <a:endParaRPr kumimoji="1" lang="en-US" altLang="ja-JP" dirty="0"/>
              </a:p>
              <a:p>
                <a:pP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𝑅</m:t>
                      </m:r>
                      <m:d>
                        <m:dPr>
                          <m:ctrlPr>
                            <a:rPr lang="en-US" altLang="ja-JP" i="1">
                              <a:latin typeface="Cambria Math" panose="02040503050406030204" pitchFamily="18" charset="0"/>
                            </a:rPr>
                          </m:ctrlPr>
                        </m:dPr>
                        <m:e>
                          <m:r>
                            <a:rPr lang="en-US" altLang="ja-JP" i="1">
                              <a:latin typeface="Cambria Math" panose="02040503050406030204" pitchFamily="18" charset="0"/>
                            </a:rPr>
                            <m:t>𝑡</m:t>
                          </m:r>
                        </m:e>
                      </m:d>
                      <m:r>
                        <a:rPr lang="en-US" altLang="ja-JP" i="1">
                          <a:latin typeface="Cambria Math" panose="02040503050406030204" pitchFamily="18" charset="0"/>
                        </a:rPr>
                        <m:t>=</m:t>
                      </m:r>
                      <m:r>
                        <a:rPr lang="en-US" altLang="ja-JP" i="1">
                          <a:latin typeface="Cambria Math" panose="02040503050406030204" pitchFamily="18" charset="0"/>
                        </a:rPr>
                        <m:t>𝑣𝑡</m:t>
                      </m:r>
                      <m:r>
                        <a:rPr lang="en-US" altLang="ja-JP" i="1">
                          <a:latin typeface="Cambria Math" panose="02040503050406030204" pitchFamily="18" charset="0"/>
                        </a:rPr>
                        <m:t>,  </m:t>
                      </m:r>
                      <m:r>
                        <a:rPr lang="en-US" altLang="ja-JP" i="1">
                          <a:latin typeface="Cambria Math" panose="02040503050406030204" pitchFamily="18" charset="0"/>
                        </a:rPr>
                        <m:t>𝜌</m:t>
                      </m:r>
                      <m:d>
                        <m:dPr>
                          <m:ctrlPr>
                            <a:rPr lang="en-US" altLang="ja-JP" i="1">
                              <a:latin typeface="Cambria Math" panose="02040503050406030204" pitchFamily="18" charset="0"/>
                            </a:rPr>
                          </m:ctrlPr>
                        </m:dPr>
                        <m:e>
                          <m:r>
                            <a:rPr lang="en-US" altLang="ja-JP" i="1">
                              <a:latin typeface="Cambria Math" panose="02040503050406030204" pitchFamily="18" charset="0"/>
                            </a:rPr>
                            <m:t>𝑡</m:t>
                          </m:r>
                        </m:e>
                      </m:d>
                      <m:r>
                        <a:rPr lang="en-US" altLang="ja-JP" i="1">
                          <a:latin typeface="Cambria Math" panose="02040503050406030204" pitchFamily="18" charset="0"/>
                        </a:rPr>
                        <m:t>=</m:t>
                      </m:r>
                      <m:f>
                        <m:fPr>
                          <m:ctrlPr>
                            <a:rPr lang="en-US" altLang="ja-JP" i="1">
                              <a:latin typeface="Cambria Math" panose="02040503050406030204" pitchFamily="18" charset="0"/>
                            </a:rPr>
                          </m:ctrlPr>
                        </m:fPr>
                        <m:num>
                          <m:r>
                            <a:rPr lang="en-US" altLang="ja-JP" i="1">
                              <a:latin typeface="Cambria Math" panose="02040503050406030204" pitchFamily="18" charset="0"/>
                            </a:rPr>
                            <m:t>3</m:t>
                          </m:r>
                          <m:r>
                            <a:rPr lang="en-US" altLang="ja-JP" i="1">
                              <a:latin typeface="Cambria Math" panose="02040503050406030204" pitchFamily="18" charset="0"/>
                            </a:rPr>
                            <m:t>𝑀</m:t>
                          </m:r>
                        </m:num>
                        <m:den>
                          <m:r>
                            <a:rPr lang="en-US" altLang="ja-JP" i="1">
                              <a:latin typeface="Cambria Math" panose="02040503050406030204" pitchFamily="18" charset="0"/>
                            </a:rPr>
                            <m:t>4</m:t>
                          </m:r>
                          <m:r>
                            <a:rPr lang="en-US" altLang="ja-JP" i="1">
                              <a:latin typeface="Cambria Math" panose="02040503050406030204" pitchFamily="18" charset="0"/>
                            </a:rPr>
                            <m:t>𝜋</m:t>
                          </m:r>
                          <m:sSup>
                            <m:sSupPr>
                              <m:ctrlPr>
                                <a:rPr lang="en-US" altLang="ja-JP" i="1">
                                  <a:latin typeface="Cambria Math" panose="02040503050406030204" pitchFamily="18" charset="0"/>
                                </a:rPr>
                              </m:ctrlPr>
                            </m:sSupPr>
                            <m:e>
                              <m:r>
                                <a:rPr lang="en-US" altLang="ja-JP" i="1">
                                  <a:latin typeface="Cambria Math" panose="02040503050406030204" pitchFamily="18" charset="0"/>
                                </a:rPr>
                                <m:t>𝑅</m:t>
                              </m:r>
                            </m:e>
                            <m:sup>
                              <m:r>
                                <a:rPr lang="en-US" altLang="ja-JP" i="1">
                                  <a:latin typeface="Cambria Math" panose="02040503050406030204" pitchFamily="18" charset="0"/>
                                </a:rPr>
                                <m:t>3</m:t>
                              </m:r>
                            </m:sup>
                          </m:sSup>
                        </m:den>
                      </m:f>
                      <m:r>
                        <a:rPr lang="en-US" altLang="ja-JP" i="1">
                          <a:latin typeface="Cambria Math" panose="02040503050406030204" pitchFamily="18" charset="0"/>
                        </a:rPr>
                        <m:t>=</m:t>
                      </m:r>
                      <m:f>
                        <m:fPr>
                          <m:ctrlPr>
                            <a:rPr lang="en-US" altLang="ja-JP" i="1">
                              <a:latin typeface="Cambria Math" panose="02040503050406030204" pitchFamily="18" charset="0"/>
                            </a:rPr>
                          </m:ctrlPr>
                        </m:fPr>
                        <m:num>
                          <m:r>
                            <a:rPr lang="en-US" altLang="ja-JP" i="1">
                              <a:latin typeface="Cambria Math" panose="02040503050406030204" pitchFamily="18" charset="0"/>
                            </a:rPr>
                            <m:t>3</m:t>
                          </m:r>
                          <m:r>
                            <a:rPr lang="en-US" altLang="ja-JP" i="1">
                              <a:latin typeface="Cambria Math" panose="02040503050406030204" pitchFamily="18" charset="0"/>
                            </a:rPr>
                            <m:t>𝑀</m:t>
                          </m:r>
                        </m:num>
                        <m:den>
                          <m:r>
                            <a:rPr lang="en-US" altLang="ja-JP" i="1">
                              <a:latin typeface="Cambria Math" panose="02040503050406030204" pitchFamily="18" charset="0"/>
                            </a:rPr>
                            <m:t>4</m:t>
                          </m:r>
                          <m:r>
                            <a:rPr lang="en-US" altLang="ja-JP" i="1">
                              <a:latin typeface="Cambria Math" panose="02040503050406030204" pitchFamily="18" charset="0"/>
                            </a:rPr>
                            <m:t>𝜋</m:t>
                          </m:r>
                          <m:sSup>
                            <m:sSupPr>
                              <m:ctrlPr>
                                <a:rPr lang="en-US" altLang="ja-JP" i="1">
                                  <a:latin typeface="Cambria Math" panose="02040503050406030204" pitchFamily="18" charset="0"/>
                                </a:rPr>
                              </m:ctrlPr>
                            </m:sSupPr>
                            <m:e>
                              <m:r>
                                <a:rPr lang="en-US" altLang="ja-JP" i="1">
                                  <a:latin typeface="Cambria Math" panose="02040503050406030204" pitchFamily="18" charset="0"/>
                                </a:rPr>
                                <m:t>𝑣</m:t>
                              </m:r>
                            </m:e>
                            <m:sup>
                              <m:r>
                                <a:rPr lang="en-US" altLang="ja-JP" i="1">
                                  <a:latin typeface="Cambria Math" panose="02040503050406030204" pitchFamily="18" charset="0"/>
                                </a:rPr>
                                <m:t>3</m:t>
                              </m:r>
                            </m:sup>
                          </m:sSup>
                          <m:sSup>
                            <m:sSupPr>
                              <m:ctrlPr>
                                <a:rPr lang="en-US" altLang="ja-JP" i="1">
                                  <a:latin typeface="Cambria Math" panose="02040503050406030204" pitchFamily="18" charset="0"/>
                                </a:rPr>
                              </m:ctrlPr>
                            </m:sSupPr>
                            <m:e>
                              <m:r>
                                <a:rPr lang="en-US" altLang="ja-JP" i="1">
                                  <a:latin typeface="Cambria Math" panose="02040503050406030204" pitchFamily="18" charset="0"/>
                                </a:rPr>
                                <m:t>𝑡</m:t>
                              </m:r>
                            </m:e>
                            <m:sup>
                              <m:r>
                                <a:rPr lang="en-US" altLang="ja-JP" i="1">
                                  <a:latin typeface="Cambria Math" panose="02040503050406030204" pitchFamily="18" charset="0"/>
                                </a:rPr>
                                <m:t>3</m:t>
                              </m:r>
                            </m:sup>
                          </m:sSup>
                        </m:den>
                      </m:f>
                    </m:oMath>
                  </m:oMathPara>
                </a14:m>
                <a:endParaRPr kumimoji="1" lang="en-US" altLang="ja-JP" dirty="0"/>
              </a:p>
              <a:p>
                <a:r>
                  <a:rPr lang="ja-JP" altLang="en-US" dirty="0"/>
                  <a:t>第一法則から質量あたりの熱力学量の発展が</a:t>
                </a:r>
                <a:endParaRPr lang="en-US" altLang="ja-JP" dirty="0"/>
              </a:p>
              <a:p>
                <a:pP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𝑇𝑑𝑆</m:t>
                      </m:r>
                      <m:r>
                        <a:rPr lang="en-US" altLang="ja-JP" i="1">
                          <a:latin typeface="Cambria Math" panose="02040503050406030204" pitchFamily="18" charset="0"/>
                        </a:rPr>
                        <m:t>=</m:t>
                      </m:r>
                      <m:r>
                        <a:rPr lang="en-US" altLang="ja-JP" i="1">
                          <a:latin typeface="Cambria Math" panose="02040503050406030204" pitchFamily="18" charset="0"/>
                        </a:rPr>
                        <m:t>𝑑𝐸</m:t>
                      </m:r>
                      <m:r>
                        <a:rPr lang="en-US" altLang="ja-JP" i="1">
                          <a:latin typeface="Cambria Math" panose="02040503050406030204" pitchFamily="18" charset="0"/>
                        </a:rPr>
                        <m:t>+</m:t>
                      </m:r>
                      <m:r>
                        <a:rPr lang="en-US" altLang="ja-JP" i="1">
                          <a:latin typeface="Cambria Math" panose="02040503050406030204" pitchFamily="18" charset="0"/>
                        </a:rPr>
                        <m:t>𝑃𝑑𝑉</m:t>
                      </m:r>
                      <m:r>
                        <a:rPr lang="en-US" altLang="ja-JP" i="1">
                          <a:latin typeface="Cambria Math" panose="02040503050406030204" pitchFamily="18" charset="0"/>
                        </a:rPr>
                        <m:t>→</m:t>
                      </m:r>
                      <m:r>
                        <a:rPr lang="en-US" altLang="ja-JP" i="1">
                          <a:latin typeface="Cambria Math" panose="02040503050406030204" pitchFamily="18" charset="0"/>
                        </a:rPr>
                        <m:t>𝑇𝑑𝑠</m:t>
                      </m:r>
                      <m:r>
                        <a:rPr lang="en-US" altLang="ja-JP" i="1">
                          <a:latin typeface="Cambria Math" panose="02040503050406030204" pitchFamily="18" charset="0"/>
                        </a:rPr>
                        <m:t>=</m:t>
                      </m:r>
                      <m:r>
                        <a:rPr lang="en-US" altLang="ja-JP" i="1">
                          <a:latin typeface="Cambria Math" panose="02040503050406030204" pitchFamily="18" charset="0"/>
                        </a:rPr>
                        <m:t>𝑑</m:t>
                      </m:r>
                      <m:d>
                        <m:dPr>
                          <m:ctrlPr>
                            <a:rPr lang="en-US" altLang="ja-JP" i="1">
                              <a:latin typeface="Cambria Math" panose="02040503050406030204" pitchFamily="18" charset="0"/>
                            </a:rPr>
                          </m:ctrlPr>
                        </m:dPr>
                        <m:e>
                          <m:f>
                            <m:fPr>
                              <m:ctrlPr>
                                <a:rPr lang="en-US" altLang="ja-JP" i="1">
                                  <a:latin typeface="Cambria Math" panose="02040503050406030204" pitchFamily="18" charset="0"/>
                                </a:rPr>
                              </m:ctrlPr>
                            </m:fPr>
                            <m:num>
                              <m:r>
                                <a:rPr lang="en-US" altLang="ja-JP" i="1">
                                  <a:latin typeface="Cambria Math" panose="02040503050406030204" pitchFamily="18" charset="0"/>
                                </a:rPr>
                                <m:t>𝑒</m:t>
                              </m:r>
                            </m:num>
                            <m:den>
                              <m:r>
                                <a:rPr lang="en-US" altLang="ja-JP" i="1">
                                  <a:latin typeface="Cambria Math" panose="02040503050406030204" pitchFamily="18" charset="0"/>
                                </a:rPr>
                                <m:t>𝜌</m:t>
                              </m:r>
                            </m:den>
                          </m:f>
                        </m:e>
                      </m:d>
                      <m:r>
                        <a:rPr lang="en-US" altLang="ja-JP" i="1">
                          <a:latin typeface="Cambria Math" panose="02040503050406030204" pitchFamily="18" charset="0"/>
                        </a:rPr>
                        <m:t>+</m:t>
                      </m:r>
                      <m:r>
                        <a:rPr lang="en-US" altLang="ja-JP" i="1">
                          <a:latin typeface="Cambria Math" panose="02040503050406030204" pitchFamily="18" charset="0"/>
                        </a:rPr>
                        <m:t>𝑃𝑑</m:t>
                      </m:r>
                      <m:d>
                        <m:dPr>
                          <m:ctrlPr>
                            <a:rPr lang="en-US" altLang="ja-JP" i="1">
                              <a:latin typeface="Cambria Math" panose="02040503050406030204" pitchFamily="18" charset="0"/>
                            </a:rPr>
                          </m:ctrlPr>
                        </m:dPr>
                        <m:e>
                          <m:f>
                            <m:fPr>
                              <m:ctrlPr>
                                <a:rPr lang="en-US" altLang="ja-JP" i="1">
                                  <a:latin typeface="Cambria Math" panose="02040503050406030204" pitchFamily="18" charset="0"/>
                                </a:rPr>
                              </m:ctrlPr>
                            </m:fPr>
                            <m:num>
                              <m:r>
                                <a:rPr lang="en-US" altLang="ja-JP" i="1">
                                  <a:latin typeface="Cambria Math" panose="02040503050406030204" pitchFamily="18" charset="0"/>
                                </a:rPr>
                                <m:t>1</m:t>
                              </m:r>
                            </m:num>
                            <m:den>
                              <m:r>
                                <a:rPr lang="en-US" altLang="ja-JP" i="1">
                                  <a:latin typeface="Cambria Math" panose="02040503050406030204" pitchFamily="18" charset="0"/>
                                </a:rPr>
                                <m:t>𝜌</m:t>
                              </m:r>
                            </m:den>
                          </m:f>
                        </m:e>
                      </m:d>
                    </m:oMath>
                  </m:oMathPara>
                </a14:m>
                <a:endParaRPr kumimoji="1" lang="en-US" altLang="ja-JP" dirty="0"/>
              </a:p>
              <a:p>
                <a:r>
                  <a:rPr kumimoji="1" lang="ja-JP" altLang="en-US" dirty="0"/>
                  <a:t>核反応加熱と放射冷却とは</a:t>
                </a:r>
                <a:endParaRPr kumimoji="1" lang="en-US" altLang="ja-JP" dirty="0"/>
              </a:p>
              <a:p>
                <a:pP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𝑇𝑑𝑠</m:t>
                      </m:r>
                      <m:r>
                        <a:rPr lang="en-US" altLang="ja-JP" i="1">
                          <a:latin typeface="Cambria Math" panose="02040503050406030204" pitchFamily="18" charset="0"/>
                        </a:rPr>
                        <m:t>/</m:t>
                      </m:r>
                      <m:r>
                        <a:rPr lang="en-US" altLang="ja-JP" i="1">
                          <a:latin typeface="Cambria Math" panose="02040503050406030204" pitchFamily="18" charset="0"/>
                        </a:rPr>
                        <m:t>𝑑𝑡</m:t>
                      </m:r>
                      <m:r>
                        <a:rPr lang="en-US" altLang="ja-JP" i="1" dirty="0">
                          <a:latin typeface="Cambria Math" panose="02040503050406030204" pitchFamily="18" charset="0"/>
                        </a:rPr>
                        <m:t>=</m:t>
                      </m:r>
                      <m:acc>
                        <m:accPr>
                          <m:chr m:val="̇"/>
                          <m:ctrlPr>
                            <a:rPr lang="en-US" altLang="ja-JP" i="1" dirty="0">
                              <a:latin typeface="Cambria Math" panose="02040503050406030204" pitchFamily="18" charset="0"/>
                            </a:rPr>
                          </m:ctrlPr>
                        </m:accPr>
                        <m:e>
                          <m:r>
                            <a:rPr lang="en-US" altLang="ja-JP" i="1" dirty="0">
                              <a:latin typeface="Cambria Math" panose="02040503050406030204" pitchFamily="18" charset="0"/>
                            </a:rPr>
                            <m:t>𝜀</m:t>
                          </m:r>
                        </m:e>
                      </m:acc>
                      <m:r>
                        <a:rPr lang="en-US" altLang="ja-JP" i="1" dirty="0">
                          <a:latin typeface="Cambria Math" panose="02040503050406030204" pitchFamily="18" charset="0"/>
                        </a:rPr>
                        <m:t>−</m:t>
                      </m:r>
                      <m:r>
                        <a:rPr lang="en-US" altLang="ja-JP" i="1" dirty="0">
                          <a:latin typeface="Cambria Math" panose="02040503050406030204" pitchFamily="18" charset="0"/>
                        </a:rPr>
                        <m:t>𝐿</m:t>
                      </m:r>
                      <m:r>
                        <a:rPr lang="en-US" altLang="ja-JP" i="1" dirty="0">
                          <a:latin typeface="Cambria Math" panose="02040503050406030204" pitchFamily="18" charset="0"/>
                        </a:rPr>
                        <m:t>/</m:t>
                      </m:r>
                      <m:r>
                        <a:rPr lang="en-US" altLang="ja-JP" i="1" dirty="0">
                          <a:latin typeface="Cambria Math" panose="02040503050406030204" pitchFamily="18" charset="0"/>
                        </a:rPr>
                        <m:t>𝑀</m:t>
                      </m:r>
                    </m:oMath>
                  </m:oMathPara>
                </a14:m>
                <a:endParaRPr lang="en-US" altLang="ja-JP" dirty="0"/>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2"/>
                <a:stretch>
                  <a:fillRect l="-1852" t="-1993" r="-593"/>
                </a:stretch>
              </a:blipFill>
            </p:spPr>
            <p:txBody>
              <a:bodyPr/>
              <a:lstStyle/>
              <a:p>
                <a:r>
                  <a:rPr lang="ja-JP" altLang="en-US">
                    <a:noFill/>
                  </a:rPr>
                  <a:t> </a:t>
                </a:r>
              </a:p>
            </p:txBody>
          </p:sp>
        </mc:Fallback>
      </mc:AlternateContent>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52</a:t>
            </a:fld>
            <a:endParaRPr kumimoji="1" lang="ja-JP" altLang="en-US"/>
          </a:p>
        </p:txBody>
      </p:sp>
    </p:spTree>
    <p:extLst>
      <p:ext uri="{BB962C8B-B14F-4D97-AF65-F5344CB8AC3E}">
        <p14:creationId xmlns:p14="http://schemas.microsoft.com/office/powerpoint/2010/main" val="3928666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Li-</a:t>
            </a:r>
            <a:r>
              <a:rPr kumimoji="1" lang="en-US" altLang="ja-JP" dirty="0" err="1"/>
              <a:t>Paczynski</a:t>
            </a:r>
            <a:r>
              <a:rPr kumimoji="1" lang="ja-JP" altLang="en-US" dirty="0"/>
              <a:t>モデル：ミクロ</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r>
                  <a:rPr kumimoji="1" lang="ja-JP" altLang="en-US" dirty="0"/>
                  <a:t>エジェクタは高温なので放射優勢：</a:t>
                </a:r>
                <a14:m>
                  <m:oMath xmlns:m="http://schemas.openxmlformats.org/officeDocument/2006/math">
                    <m:r>
                      <a:rPr kumimoji="1" lang="en-US" altLang="ja-JP" b="0" i="1" smtClean="0">
                        <a:latin typeface="Cambria Math" panose="02040503050406030204" pitchFamily="18" charset="0"/>
                      </a:rPr>
                      <m:t>𝑃</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𝑒</m:t>
                    </m:r>
                    <m:r>
                      <a:rPr kumimoji="1" lang="en-US" altLang="ja-JP" b="0" i="1" smtClean="0">
                        <a:latin typeface="Cambria Math" panose="02040503050406030204" pitchFamily="18" charset="0"/>
                      </a:rPr>
                      <m:t>/3</m:t>
                    </m:r>
                  </m:oMath>
                </a14:m>
                <a:endParaRPr kumimoji="1" lang="en-US" altLang="ja-JP" dirty="0"/>
              </a:p>
              <a:p>
                <a:r>
                  <a:rPr kumimoji="1" lang="ja-JP" altLang="en-US" dirty="0"/>
                  <a:t>核反応加熱はべき乗則に従うだろう</a:t>
                </a:r>
                <a:endParaRPr kumimoji="1" lang="en-US" altLang="ja-JP" dirty="0"/>
              </a:p>
              <a:p>
                <a:pPr/>
                <a14:m>
                  <m:oMathPara xmlns:m="http://schemas.openxmlformats.org/officeDocument/2006/math">
                    <m:oMathParaPr>
                      <m:jc m:val="centerGroup"/>
                    </m:oMathParaPr>
                    <m:oMath xmlns:m="http://schemas.openxmlformats.org/officeDocument/2006/math">
                      <m:acc>
                        <m:accPr>
                          <m:chr m:val="̇"/>
                          <m:ctrlPr>
                            <a:rPr lang="en-US" altLang="ja-JP" i="1">
                              <a:latin typeface="Cambria Math" panose="02040503050406030204" pitchFamily="18" charset="0"/>
                            </a:rPr>
                          </m:ctrlPr>
                        </m:accPr>
                        <m:e>
                          <m:r>
                            <a:rPr lang="en-US" altLang="ja-JP" i="1">
                              <a:latin typeface="Cambria Math" panose="02040503050406030204" pitchFamily="18" charset="0"/>
                            </a:rPr>
                            <m:t>𝜀</m:t>
                          </m:r>
                        </m:e>
                      </m:acc>
                      <m:r>
                        <a:rPr lang="en-US" altLang="ja-JP" i="1">
                          <a:latin typeface="Cambria Math" panose="02040503050406030204" pitchFamily="18" charset="0"/>
                        </a:rPr>
                        <m:t>=</m:t>
                      </m:r>
                      <m:f>
                        <m:fPr>
                          <m:ctrlPr>
                            <a:rPr lang="en-US" altLang="ja-JP" i="1">
                              <a:latin typeface="Cambria Math" panose="02040503050406030204" pitchFamily="18" charset="0"/>
                            </a:rPr>
                          </m:ctrlPr>
                        </m:fPr>
                        <m:num>
                          <m:r>
                            <a:rPr lang="en-US" altLang="ja-JP" i="1">
                              <a:latin typeface="Cambria Math" panose="02040503050406030204" pitchFamily="18" charset="0"/>
                            </a:rPr>
                            <m:t>𝑓</m:t>
                          </m:r>
                          <m:sSup>
                            <m:sSupPr>
                              <m:ctrlPr>
                                <a:rPr lang="en-US" altLang="ja-JP" i="1">
                                  <a:latin typeface="Cambria Math" panose="02040503050406030204" pitchFamily="18" charset="0"/>
                                </a:rPr>
                              </m:ctrlPr>
                            </m:sSupPr>
                            <m:e>
                              <m:r>
                                <a:rPr lang="en-US" altLang="ja-JP" i="1">
                                  <a:latin typeface="Cambria Math" panose="02040503050406030204" pitchFamily="18" charset="0"/>
                                </a:rPr>
                                <m:t>𝑐</m:t>
                              </m:r>
                            </m:e>
                            <m:sup>
                              <m:r>
                                <a:rPr lang="en-US" altLang="ja-JP" i="1">
                                  <a:latin typeface="Cambria Math" panose="02040503050406030204" pitchFamily="18" charset="0"/>
                                </a:rPr>
                                <m:t>2</m:t>
                              </m:r>
                            </m:sup>
                          </m:sSup>
                        </m:num>
                        <m:den>
                          <m:r>
                            <a:rPr lang="en-US" altLang="ja-JP" i="1">
                              <a:latin typeface="Cambria Math" panose="02040503050406030204" pitchFamily="18" charset="0"/>
                            </a:rPr>
                            <m:t>𝑡</m:t>
                          </m:r>
                        </m:den>
                      </m:f>
                    </m:oMath>
                  </m:oMathPara>
                </a14:m>
                <a:endParaRPr lang="en-US" altLang="ja-JP" dirty="0"/>
              </a:p>
              <a:p>
                <a:r>
                  <a:rPr kumimoji="1" lang="ja-JP" altLang="en-US" dirty="0"/>
                  <a:t>放射冷却は拡散近似で与えるとすると</a:t>
                </a:r>
                <a:endParaRPr kumimoji="1" lang="en-US" altLang="ja-JP" dirty="0"/>
              </a:p>
              <a:p>
                <a:pP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𝐿</m:t>
                      </m:r>
                      <m:r>
                        <a:rPr lang="en-US" altLang="ja-JP" i="1">
                          <a:latin typeface="Cambria Math" panose="02040503050406030204" pitchFamily="18" charset="0"/>
                        </a:rPr>
                        <m:t>=4</m:t>
                      </m:r>
                      <m:r>
                        <a:rPr lang="en-US" altLang="ja-JP" i="1">
                          <a:latin typeface="Cambria Math" panose="02040503050406030204" pitchFamily="18" charset="0"/>
                        </a:rPr>
                        <m:t>𝜋</m:t>
                      </m:r>
                      <m:sSup>
                        <m:sSupPr>
                          <m:ctrlPr>
                            <a:rPr lang="en-US" altLang="ja-JP" i="1">
                              <a:latin typeface="Cambria Math" panose="02040503050406030204" pitchFamily="18" charset="0"/>
                            </a:rPr>
                          </m:ctrlPr>
                        </m:sSupPr>
                        <m:e>
                          <m:r>
                            <a:rPr lang="en-US" altLang="ja-JP" i="1">
                              <a:latin typeface="Cambria Math" panose="02040503050406030204" pitchFamily="18" charset="0"/>
                            </a:rPr>
                            <m:t>𝑅</m:t>
                          </m:r>
                        </m:e>
                        <m:sup>
                          <m:r>
                            <a:rPr lang="en-US" altLang="ja-JP" i="1">
                              <a:latin typeface="Cambria Math" panose="02040503050406030204" pitchFamily="18" charset="0"/>
                            </a:rPr>
                            <m:t>2</m:t>
                          </m:r>
                        </m:sup>
                      </m:sSup>
                      <m:r>
                        <a:rPr lang="en-US" altLang="ja-JP" i="1">
                          <a:latin typeface="Cambria Math" panose="02040503050406030204" pitchFamily="18" charset="0"/>
                        </a:rPr>
                        <m:t>𝐹</m:t>
                      </m:r>
                      <m:r>
                        <a:rPr lang="en-US" altLang="ja-JP" i="1">
                          <a:latin typeface="Cambria Math" panose="02040503050406030204" pitchFamily="18" charset="0"/>
                        </a:rPr>
                        <m:t>,  </m:t>
                      </m:r>
                      <m:r>
                        <a:rPr lang="en-US" altLang="ja-JP" i="1">
                          <a:latin typeface="Cambria Math" panose="02040503050406030204" pitchFamily="18" charset="0"/>
                        </a:rPr>
                        <m:t>𝐹</m:t>
                      </m:r>
                      <m:r>
                        <a:rPr lang="en-US" altLang="ja-JP" i="1">
                          <a:latin typeface="Cambria Math" panose="02040503050406030204" pitchFamily="18" charset="0"/>
                        </a:rPr>
                        <m:t>=</m:t>
                      </m:r>
                      <m:f>
                        <m:fPr>
                          <m:ctrlPr>
                            <a:rPr lang="en-US" altLang="ja-JP" i="1">
                              <a:latin typeface="Cambria Math" panose="02040503050406030204" pitchFamily="18" charset="0"/>
                            </a:rPr>
                          </m:ctrlPr>
                        </m:fPr>
                        <m:num>
                          <m:r>
                            <a:rPr lang="en-US" altLang="ja-JP" i="1">
                              <a:latin typeface="Cambria Math" panose="02040503050406030204" pitchFamily="18" charset="0"/>
                            </a:rPr>
                            <m:t>𝑐</m:t>
                          </m:r>
                        </m:num>
                        <m:den>
                          <m:r>
                            <a:rPr lang="en-US" altLang="ja-JP" i="1">
                              <a:latin typeface="Cambria Math" panose="02040503050406030204" pitchFamily="18" charset="0"/>
                            </a:rPr>
                            <m:t>3</m:t>
                          </m:r>
                          <m:r>
                            <a:rPr lang="en-US" altLang="ja-JP" i="1">
                              <a:latin typeface="Cambria Math" panose="02040503050406030204" pitchFamily="18" charset="0"/>
                            </a:rPr>
                            <m:t>𝜅𝜌</m:t>
                          </m:r>
                        </m:den>
                      </m:f>
                      <m:d>
                        <m:dPr>
                          <m:ctrlPr>
                            <a:rPr lang="en-US" altLang="ja-JP" i="1">
                              <a:latin typeface="Cambria Math" panose="02040503050406030204" pitchFamily="18" charset="0"/>
                            </a:rPr>
                          </m:ctrlPr>
                        </m:dPr>
                        <m:e>
                          <m:r>
                            <a:rPr lang="en-US" altLang="ja-JP" i="1">
                              <a:latin typeface="Cambria Math" panose="02040503050406030204" pitchFamily="18" charset="0"/>
                            </a:rPr>
                            <m:t>−</m:t>
                          </m:r>
                          <m:f>
                            <m:fPr>
                              <m:ctrlPr>
                                <a:rPr lang="en-US" altLang="ja-JP" i="1">
                                  <a:latin typeface="Cambria Math" panose="02040503050406030204" pitchFamily="18" charset="0"/>
                                </a:rPr>
                              </m:ctrlPr>
                            </m:fPr>
                            <m:num>
                              <m:r>
                                <a:rPr lang="en-US" altLang="ja-JP" i="1">
                                  <a:latin typeface="Cambria Math" panose="02040503050406030204" pitchFamily="18" charset="0"/>
                                </a:rPr>
                                <m:t>𝑑𝐸</m:t>
                              </m:r>
                            </m:num>
                            <m:den>
                              <m:r>
                                <a:rPr lang="en-US" altLang="ja-JP" i="1">
                                  <a:latin typeface="Cambria Math" panose="02040503050406030204" pitchFamily="18" charset="0"/>
                                </a:rPr>
                                <m:t>𝑑𝑟</m:t>
                              </m:r>
                            </m:den>
                          </m:f>
                        </m:e>
                      </m:d>
                      <m:r>
                        <a:rPr lang="en-US" altLang="ja-JP" i="1">
                          <a:latin typeface="Cambria Math" panose="02040503050406030204" pitchFamily="18" charset="0"/>
                        </a:rPr>
                        <m:t>≈</m:t>
                      </m:r>
                      <m:f>
                        <m:fPr>
                          <m:ctrlPr>
                            <a:rPr lang="en-US" altLang="ja-JP" i="1">
                              <a:latin typeface="Cambria Math" panose="02040503050406030204" pitchFamily="18" charset="0"/>
                            </a:rPr>
                          </m:ctrlPr>
                        </m:fPr>
                        <m:num>
                          <m:r>
                            <a:rPr lang="en-US" altLang="ja-JP" i="1">
                              <a:latin typeface="Cambria Math" panose="02040503050406030204" pitchFamily="18" charset="0"/>
                            </a:rPr>
                            <m:t>𝑐𝑒</m:t>
                          </m:r>
                          <m:sSup>
                            <m:sSupPr>
                              <m:ctrlPr>
                                <a:rPr lang="en-US" altLang="ja-JP" i="1">
                                  <a:latin typeface="Cambria Math" panose="02040503050406030204" pitchFamily="18" charset="0"/>
                                </a:rPr>
                              </m:ctrlPr>
                            </m:sSupPr>
                            <m:e>
                              <m:r>
                                <a:rPr lang="en-US" altLang="ja-JP" i="1">
                                  <a:latin typeface="Cambria Math" panose="02040503050406030204" pitchFamily="18" charset="0"/>
                                </a:rPr>
                                <m:t>𝑅</m:t>
                              </m:r>
                            </m:e>
                            <m:sup>
                              <m:r>
                                <a:rPr lang="en-US" altLang="ja-JP" i="1">
                                  <a:latin typeface="Cambria Math" panose="02040503050406030204" pitchFamily="18" charset="0"/>
                                </a:rPr>
                                <m:t>2</m:t>
                              </m:r>
                            </m:sup>
                          </m:sSup>
                        </m:num>
                        <m:den>
                          <m:r>
                            <a:rPr lang="en-US" altLang="ja-JP" i="1">
                              <a:latin typeface="Cambria Math" panose="02040503050406030204" pitchFamily="18" charset="0"/>
                            </a:rPr>
                            <m:t>𝜅𝜌</m:t>
                          </m:r>
                        </m:den>
                      </m:f>
                    </m:oMath>
                  </m:oMathPara>
                </a14:m>
                <a:endParaRPr lang="en-US" altLang="ja-JP" dirty="0"/>
              </a:p>
              <a:p>
                <a:r>
                  <a:rPr kumimoji="1" lang="ja-JP" altLang="en-US" dirty="0"/>
                  <a:t>の時間発展が手で解けて光度曲線が書ける</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2"/>
                <a:stretch>
                  <a:fillRect l="-1852" t="-2242"/>
                </a:stretch>
              </a:blipFill>
            </p:spPr>
            <p:txBody>
              <a:bodyPr/>
              <a:lstStyle/>
              <a:p>
                <a:r>
                  <a:rPr lang="ja-JP" altLang="en-US">
                    <a:noFill/>
                  </a:rPr>
                  <a:t> </a:t>
                </a:r>
              </a:p>
            </p:txBody>
          </p:sp>
        </mc:Fallback>
      </mc:AlternateContent>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53</a:t>
            </a:fld>
            <a:endParaRPr kumimoji="1" lang="ja-JP" altLang="en-US"/>
          </a:p>
        </p:txBody>
      </p:sp>
    </p:spTree>
    <p:extLst>
      <p:ext uri="{BB962C8B-B14F-4D97-AF65-F5344CB8AC3E}">
        <p14:creationId xmlns:p14="http://schemas.microsoft.com/office/powerpoint/2010/main" val="1958883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Li-</a:t>
            </a:r>
            <a:r>
              <a:rPr kumimoji="1" lang="en-US" altLang="ja-JP" dirty="0" err="1"/>
              <a:t>Paczynski</a:t>
            </a:r>
            <a:r>
              <a:rPr kumimoji="1" lang="ja-JP" altLang="en-US" dirty="0"/>
              <a:t>モデル</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r>
                  <a:rPr kumimoji="1" lang="ja-JP" altLang="en-US" dirty="0"/>
                  <a:t>球対称エジェクタなら </a:t>
                </a:r>
                <a:r>
                  <a:rPr kumimoji="1" lang="en-US" altLang="ja-JP" sz="2400" dirty="0"/>
                  <a:t>(LI-</a:t>
                </a:r>
                <a:r>
                  <a:rPr kumimoji="1" lang="en-US" altLang="ja-JP" sz="2400" dirty="0" err="1"/>
                  <a:t>Paczynski</a:t>
                </a:r>
                <a:r>
                  <a:rPr kumimoji="1" lang="en-US" altLang="ja-JP" sz="2400" dirty="0"/>
                  <a:t> 1998, Arnett 1982)</a:t>
                </a:r>
                <a:endParaRPr kumimoji="1" lang="en-US" altLang="ja-JP" dirty="0"/>
              </a:p>
              <a:p>
                <a:r>
                  <a:rPr kumimoji="1" lang="ja-JP" altLang="en-US" dirty="0"/>
                  <a:t>   ピーク光度</a:t>
                </a:r>
                <a:r>
                  <a:rPr kumimoji="1"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𝐿</m:t>
                        </m:r>
                      </m:e>
                      <m:sub>
                        <m:r>
                          <m:rPr>
                            <m:nor/>
                          </m:rPr>
                          <a:rPr lang="en-US" altLang="ja-JP">
                            <a:latin typeface="Cambria Math" panose="02040503050406030204" pitchFamily="18" charset="0"/>
                          </a:rPr>
                          <m:t>peak</m:t>
                        </m:r>
                      </m:sub>
                    </m:sSub>
                    <m:r>
                      <a:rPr lang="en-US" altLang="ja-JP" i="1">
                        <a:latin typeface="Cambria Math" panose="02040503050406030204" pitchFamily="18" charset="0"/>
                      </a:rPr>
                      <m:t>∝</m:t>
                    </m:r>
                    <m:r>
                      <a:rPr lang="en-US" altLang="ja-JP" i="1">
                        <a:solidFill>
                          <a:srgbClr val="0070C0"/>
                        </a:solidFill>
                        <a:latin typeface="Cambria Math" panose="02040503050406030204" pitchFamily="18" charset="0"/>
                      </a:rPr>
                      <m:t>𝑓</m:t>
                    </m:r>
                    <m:sSup>
                      <m:sSupPr>
                        <m:ctrlPr>
                          <a:rPr lang="en-US" altLang="ja-JP" i="1">
                            <a:solidFill>
                              <a:srgbClr val="0070C0"/>
                            </a:solidFill>
                            <a:latin typeface="Cambria Math" panose="02040503050406030204" pitchFamily="18" charset="0"/>
                          </a:rPr>
                        </m:ctrlPr>
                      </m:sSupPr>
                      <m:e>
                        <m:r>
                          <a:rPr lang="en-US" altLang="ja-JP" i="1">
                            <a:solidFill>
                              <a:srgbClr val="0070C0"/>
                            </a:solidFill>
                            <a:latin typeface="Cambria Math" panose="02040503050406030204" pitchFamily="18" charset="0"/>
                          </a:rPr>
                          <m:t>𝜅</m:t>
                        </m:r>
                      </m:e>
                      <m:sup>
                        <m:r>
                          <a:rPr lang="en-US" altLang="ja-JP" i="1">
                            <a:solidFill>
                              <a:srgbClr val="0070C0"/>
                            </a:solidFill>
                            <a:latin typeface="Cambria Math" panose="02040503050406030204" pitchFamily="18" charset="0"/>
                          </a:rPr>
                          <m:t>−1/2</m:t>
                        </m:r>
                      </m:sup>
                    </m:sSup>
                    <m:sSup>
                      <m:sSupPr>
                        <m:ctrlPr>
                          <a:rPr lang="en-US" altLang="ja-JP" i="1">
                            <a:solidFill>
                              <a:srgbClr val="FF0000"/>
                            </a:solidFill>
                            <a:latin typeface="Cambria Math" panose="02040503050406030204" pitchFamily="18" charset="0"/>
                          </a:rPr>
                        </m:ctrlPr>
                      </m:sSupPr>
                      <m:e>
                        <m:r>
                          <a:rPr lang="en-US" altLang="ja-JP" i="1">
                            <a:solidFill>
                              <a:srgbClr val="FF0000"/>
                            </a:solidFill>
                            <a:latin typeface="Cambria Math" panose="02040503050406030204" pitchFamily="18" charset="0"/>
                          </a:rPr>
                          <m:t>𝑀</m:t>
                        </m:r>
                      </m:e>
                      <m:sup>
                        <m:r>
                          <a:rPr lang="en-US" altLang="ja-JP" i="1">
                            <a:solidFill>
                              <a:srgbClr val="FF0000"/>
                            </a:solidFill>
                            <a:latin typeface="Cambria Math" panose="02040503050406030204" pitchFamily="18" charset="0"/>
                          </a:rPr>
                          <m:t>1/2</m:t>
                        </m:r>
                      </m:sup>
                    </m:sSup>
                    <m:sSup>
                      <m:sSupPr>
                        <m:ctrlPr>
                          <a:rPr lang="en-US" altLang="ja-JP" i="1">
                            <a:solidFill>
                              <a:srgbClr val="FF0000"/>
                            </a:solidFill>
                            <a:latin typeface="Cambria Math" panose="02040503050406030204" pitchFamily="18" charset="0"/>
                          </a:rPr>
                        </m:ctrlPr>
                      </m:sSupPr>
                      <m:e>
                        <m:r>
                          <a:rPr lang="en-US" altLang="ja-JP" i="1">
                            <a:solidFill>
                              <a:srgbClr val="FF0000"/>
                            </a:solidFill>
                            <a:latin typeface="Cambria Math" panose="02040503050406030204" pitchFamily="18" charset="0"/>
                          </a:rPr>
                          <m:t>𝑣</m:t>
                        </m:r>
                      </m:e>
                      <m:sup>
                        <m:r>
                          <a:rPr lang="en-US" altLang="ja-JP" i="1">
                            <a:solidFill>
                              <a:srgbClr val="FF0000"/>
                            </a:solidFill>
                            <a:latin typeface="Cambria Math" panose="02040503050406030204" pitchFamily="18" charset="0"/>
                          </a:rPr>
                          <m:t>1/2</m:t>
                        </m:r>
                      </m:sup>
                    </m:sSup>
                  </m:oMath>
                </a14:m>
                <a:endParaRPr kumimoji="1" lang="en-US" altLang="ja-JP" dirty="0"/>
              </a:p>
              <a:p>
                <a:r>
                  <a:rPr lang="ja-JP" altLang="en-US" dirty="0"/>
                  <a:t>   ピーク時刻</a:t>
                </a:r>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𝑡</m:t>
                        </m:r>
                      </m:e>
                      <m:sub>
                        <m:r>
                          <m:rPr>
                            <m:nor/>
                          </m:rPr>
                          <a:rPr lang="en-US" altLang="ja-JP">
                            <a:latin typeface="Cambria Math" panose="02040503050406030204" pitchFamily="18" charset="0"/>
                          </a:rPr>
                          <m:t>peak</m:t>
                        </m:r>
                      </m:sub>
                    </m:sSub>
                    <m:r>
                      <a:rPr lang="en-US" altLang="ja-JP" i="1">
                        <a:latin typeface="Cambria Math" panose="02040503050406030204" pitchFamily="18" charset="0"/>
                      </a:rPr>
                      <m:t>∝</m:t>
                    </m:r>
                    <m:sSup>
                      <m:sSupPr>
                        <m:ctrlPr>
                          <a:rPr lang="en-US" altLang="ja-JP" i="1">
                            <a:solidFill>
                              <a:srgbClr val="0070C0"/>
                            </a:solidFill>
                            <a:latin typeface="Cambria Math" panose="02040503050406030204" pitchFamily="18" charset="0"/>
                          </a:rPr>
                        </m:ctrlPr>
                      </m:sSupPr>
                      <m:e>
                        <m:r>
                          <a:rPr lang="en-US" altLang="ja-JP" i="1">
                            <a:solidFill>
                              <a:srgbClr val="0070C0"/>
                            </a:solidFill>
                            <a:latin typeface="Cambria Math" panose="02040503050406030204" pitchFamily="18" charset="0"/>
                          </a:rPr>
                          <m:t>𝜅</m:t>
                        </m:r>
                      </m:e>
                      <m:sup>
                        <m:r>
                          <a:rPr lang="en-US" altLang="ja-JP" i="1">
                            <a:solidFill>
                              <a:srgbClr val="0070C0"/>
                            </a:solidFill>
                            <a:latin typeface="Cambria Math" panose="02040503050406030204" pitchFamily="18" charset="0"/>
                          </a:rPr>
                          <m:t>1/2</m:t>
                        </m:r>
                      </m:sup>
                    </m:sSup>
                    <m:sSup>
                      <m:sSupPr>
                        <m:ctrlPr>
                          <a:rPr lang="en-US" altLang="ja-JP" i="1">
                            <a:solidFill>
                              <a:srgbClr val="FF0000"/>
                            </a:solidFill>
                            <a:latin typeface="Cambria Math" panose="02040503050406030204" pitchFamily="18" charset="0"/>
                          </a:rPr>
                        </m:ctrlPr>
                      </m:sSupPr>
                      <m:e>
                        <m:r>
                          <a:rPr lang="en-US" altLang="ja-JP" i="1">
                            <a:solidFill>
                              <a:srgbClr val="FF0000"/>
                            </a:solidFill>
                            <a:latin typeface="Cambria Math" panose="02040503050406030204" pitchFamily="18" charset="0"/>
                          </a:rPr>
                          <m:t>𝑀</m:t>
                        </m:r>
                      </m:e>
                      <m:sup>
                        <m:r>
                          <a:rPr lang="en-US" altLang="ja-JP" i="1">
                            <a:solidFill>
                              <a:srgbClr val="FF0000"/>
                            </a:solidFill>
                            <a:latin typeface="Cambria Math" panose="02040503050406030204" pitchFamily="18" charset="0"/>
                          </a:rPr>
                          <m:t>1/2</m:t>
                        </m:r>
                      </m:sup>
                    </m:sSup>
                    <m:sSup>
                      <m:sSupPr>
                        <m:ctrlPr>
                          <a:rPr lang="en-US" altLang="ja-JP" i="1">
                            <a:solidFill>
                              <a:srgbClr val="FF0000"/>
                            </a:solidFill>
                            <a:latin typeface="Cambria Math" panose="02040503050406030204" pitchFamily="18" charset="0"/>
                          </a:rPr>
                        </m:ctrlPr>
                      </m:sSupPr>
                      <m:e>
                        <m:r>
                          <a:rPr lang="en-US" altLang="ja-JP" i="1">
                            <a:solidFill>
                              <a:srgbClr val="FF0000"/>
                            </a:solidFill>
                            <a:latin typeface="Cambria Math" panose="02040503050406030204" pitchFamily="18" charset="0"/>
                          </a:rPr>
                          <m:t>𝑣</m:t>
                        </m:r>
                      </m:e>
                      <m:sup>
                        <m:r>
                          <a:rPr lang="en-US" altLang="ja-JP" i="1">
                            <a:solidFill>
                              <a:srgbClr val="FF0000"/>
                            </a:solidFill>
                            <a:latin typeface="Cambria Math" panose="02040503050406030204" pitchFamily="18" charset="0"/>
                          </a:rPr>
                          <m:t>−1/2</m:t>
                        </m:r>
                      </m:sup>
                    </m:sSup>
                  </m:oMath>
                </a14:m>
                <a:endParaRPr kumimoji="1" lang="en-US" altLang="ja-JP" dirty="0"/>
              </a:p>
              <a:p>
                <a:r>
                  <a:rPr kumimoji="1" lang="ja-JP" altLang="en-US" dirty="0">
                    <a:solidFill>
                      <a:srgbClr val="0070C0"/>
                    </a:solidFill>
                  </a:rPr>
                  <a:t>加熱効率</a:t>
                </a:r>
                <a14:m>
                  <m:oMath xmlns:m="http://schemas.openxmlformats.org/officeDocument/2006/math">
                    <m:r>
                      <a:rPr kumimoji="1" lang="en-US" altLang="ja-JP" b="0" i="1" smtClean="0">
                        <a:solidFill>
                          <a:srgbClr val="0070C0"/>
                        </a:solidFill>
                        <a:latin typeface="Cambria Math" panose="02040503050406030204" pitchFamily="18" charset="0"/>
                      </a:rPr>
                      <m:t>𝑓</m:t>
                    </m:r>
                  </m:oMath>
                </a14:m>
                <a:r>
                  <a:rPr kumimoji="1" lang="ja-JP" altLang="en-US" dirty="0" err="1">
                    <a:solidFill>
                      <a:srgbClr val="0070C0"/>
                    </a:solidFill>
                  </a:rPr>
                  <a:t>、</a:t>
                </a:r>
                <a:r>
                  <a:rPr kumimoji="1" lang="ja-JP" altLang="en-US" dirty="0">
                    <a:solidFill>
                      <a:srgbClr val="0070C0"/>
                    </a:solidFill>
                  </a:rPr>
                  <a:t>不透明度</a:t>
                </a:r>
                <a:r>
                  <a:rPr kumimoji="1" lang="en-US" altLang="ja-JP" dirty="0">
                    <a:solidFill>
                      <a:srgbClr val="0070C0"/>
                    </a:solidFill>
                  </a:rPr>
                  <a:t>(opacity)</a:t>
                </a:r>
                <a14:m>
                  <m:oMath xmlns:m="http://schemas.openxmlformats.org/officeDocument/2006/math">
                    <m:r>
                      <a:rPr kumimoji="1" lang="en-US" altLang="ja-JP" b="0" i="1" smtClean="0">
                        <a:solidFill>
                          <a:srgbClr val="0070C0"/>
                        </a:solidFill>
                        <a:latin typeface="Cambria Math" panose="02040503050406030204" pitchFamily="18" charset="0"/>
                      </a:rPr>
                      <m:t>𝜅</m:t>
                    </m:r>
                  </m:oMath>
                </a14:m>
                <a:r>
                  <a:rPr kumimoji="1" lang="en-US" altLang="ja-JP" dirty="0">
                    <a:solidFill>
                      <a:srgbClr val="0070C0"/>
                    </a:solidFill>
                  </a:rPr>
                  <a:t>: </a:t>
                </a:r>
                <a:r>
                  <a:rPr kumimoji="1" lang="ja-JP" altLang="en-US" dirty="0">
                    <a:solidFill>
                      <a:srgbClr val="0070C0"/>
                    </a:solidFill>
                  </a:rPr>
                  <a:t>微視的物理</a:t>
                </a:r>
                <a:endParaRPr kumimoji="1" lang="en-US" altLang="ja-JP" dirty="0">
                  <a:solidFill>
                    <a:srgbClr val="0070C0"/>
                  </a:solidFill>
                </a:endParaRPr>
              </a:p>
              <a:p>
                <a:r>
                  <a:rPr lang="en-US" altLang="ja-JP" dirty="0"/>
                  <a:t> - </a:t>
                </a:r>
                <a:r>
                  <a:rPr lang="ja-JP" altLang="en-US" dirty="0"/>
                  <a:t>核反応の詳細や原子の準位構造が重要</a:t>
                </a:r>
                <a:endParaRPr lang="en-US" altLang="ja-JP" dirty="0">
                  <a:solidFill>
                    <a:srgbClr val="0070C0"/>
                  </a:solidFill>
                </a:endParaRPr>
              </a:p>
              <a:p>
                <a:r>
                  <a:rPr lang="ja-JP" altLang="en-US" dirty="0">
                    <a:solidFill>
                      <a:srgbClr val="FF0000"/>
                    </a:solidFill>
                  </a:rPr>
                  <a:t>エジェクタ質量</a:t>
                </a:r>
                <a14:m>
                  <m:oMath xmlns:m="http://schemas.openxmlformats.org/officeDocument/2006/math">
                    <m:r>
                      <a:rPr lang="en-US" altLang="ja-JP" b="0" i="1" smtClean="0">
                        <a:solidFill>
                          <a:srgbClr val="FF0000"/>
                        </a:solidFill>
                        <a:latin typeface="Cambria Math" panose="02040503050406030204" pitchFamily="18" charset="0"/>
                      </a:rPr>
                      <m:t>𝑀</m:t>
                    </m:r>
                  </m:oMath>
                </a14:m>
                <a:r>
                  <a:rPr lang="ja-JP" altLang="en-US" dirty="0" err="1">
                    <a:solidFill>
                      <a:srgbClr val="FF0000"/>
                    </a:solidFill>
                  </a:rPr>
                  <a:t>、</a:t>
                </a:r>
                <a:r>
                  <a:rPr lang="ja-JP" altLang="en-US" dirty="0">
                    <a:solidFill>
                      <a:srgbClr val="FF0000"/>
                    </a:solidFill>
                  </a:rPr>
                  <a:t>速度</a:t>
                </a:r>
                <a14:m>
                  <m:oMath xmlns:m="http://schemas.openxmlformats.org/officeDocument/2006/math">
                    <m:r>
                      <a:rPr lang="en-US" altLang="ja-JP" b="0" i="1" smtClean="0">
                        <a:solidFill>
                          <a:srgbClr val="FF0000"/>
                        </a:solidFill>
                        <a:latin typeface="Cambria Math" panose="02040503050406030204" pitchFamily="18" charset="0"/>
                      </a:rPr>
                      <m:t>𝑣</m:t>
                    </m:r>
                  </m:oMath>
                </a14:m>
                <a:r>
                  <a:rPr lang="en-US" altLang="ja-JP" dirty="0">
                    <a:solidFill>
                      <a:srgbClr val="FF0000"/>
                    </a:solidFill>
                  </a:rPr>
                  <a:t>: </a:t>
                </a:r>
                <a:r>
                  <a:rPr lang="ja-JP" altLang="en-US" dirty="0">
                    <a:solidFill>
                      <a:srgbClr val="FF0000"/>
                    </a:solidFill>
                  </a:rPr>
                  <a:t>巨視的物理</a:t>
                </a:r>
                <a:endParaRPr lang="en-US" altLang="ja-JP" dirty="0">
                  <a:solidFill>
                    <a:srgbClr val="FF0000"/>
                  </a:solidFill>
                </a:endParaRPr>
              </a:p>
              <a:p>
                <a:r>
                  <a:rPr lang="en-US" altLang="ja-JP" dirty="0"/>
                  <a:t> - </a:t>
                </a:r>
                <a:r>
                  <a:rPr lang="ja-JP" altLang="en-US" dirty="0"/>
                  <a:t>数値相対論シミュレーションなどで求められる</a:t>
                </a:r>
                <a:endParaRPr lang="en-US" altLang="ja-JP" dirty="0">
                  <a:solidFill>
                    <a:srgbClr val="FF0000"/>
                  </a:solidFill>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2"/>
                <a:stretch>
                  <a:fillRect l="-1852" t="-2242" r="-1481"/>
                </a:stretch>
              </a:blipFill>
            </p:spPr>
            <p:txBody>
              <a:bodyPr/>
              <a:lstStyle/>
              <a:p>
                <a:r>
                  <a:rPr lang="ja-JP" altLang="en-US">
                    <a:noFill/>
                  </a:rPr>
                  <a:t> </a:t>
                </a:r>
              </a:p>
            </p:txBody>
          </p:sp>
        </mc:Fallback>
      </mc:AlternateContent>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54</a:t>
            </a:fld>
            <a:endParaRPr kumimoji="1" lang="ja-JP" altLang="en-US"/>
          </a:p>
        </p:txBody>
      </p:sp>
    </p:spTree>
    <p:extLst>
      <p:ext uri="{BB962C8B-B14F-4D97-AF65-F5344CB8AC3E}">
        <p14:creationId xmlns:p14="http://schemas.microsoft.com/office/powerpoint/2010/main" val="39085114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観測したら何がわかりうるのか？</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pPr marL="457200" indent="-457200">
                  <a:buFont typeface="Arial" panose="020B0604020202020204" pitchFamily="34" charset="0"/>
                  <a:buChar char="•"/>
                </a:pPr>
                <a:r>
                  <a:rPr kumimoji="1" lang="ja-JP" altLang="en-US" dirty="0">
                    <a:solidFill>
                      <a:srgbClr val="FF0000"/>
                    </a:solidFill>
                  </a:rPr>
                  <a:t>エジェクタ</a:t>
                </a:r>
                <a:endParaRPr kumimoji="1" lang="en-US" altLang="ja-JP" dirty="0">
                  <a:solidFill>
                    <a:srgbClr val="FF0000"/>
                  </a:solidFill>
                </a:endParaRPr>
              </a:p>
              <a:p>
                <a:r>
                  <a:rPr lang="ja-JP" altLang="en-US" dirty="0"/>
                  <a:t>質量や速度は状態方程式を含む連星の性質で決まっているので、連星の情報が得られる</a:t>
                </a:r>
                <a:endParaRPr lang="en-US" altLang="ja-JP" dirty="0"/>
              </a:p>
              <a:p>
                <a:r>
                  <a:rPr kumimoji="1" lang="ja-JP" altLang="en-US" dirty="0"/>
                  <a:t>質量放出機構、特にディスク粘性などと関連？</a:t>
                </a:r>
                <a:endParaRPr kumimoji="1" lang="en-US" altLang="ja-JP" dirty="0"/>
              </a:p>
              <a:p>
                <a:pPr marL="457200" indent="-457200">
                  <a:buFont typeface="Arial" panose="020B0604020202020204" pitchFamily="34" charset="0"/>
                  <a:buChar char="•"/>
                </a:pPr>
                <a:r>
                  <a:rPr lang="en-US" altLang="ja-JP" dirty="0">
                    <a:solidFill>
                      <a:srgbClr val="0070C0"/>
                    </a:solidFill>
                  </a:rPr>
                  <a:t>r</a:t>
                </a:r>
                <a:r>
                  <a:rPr lang="ja-JP" altLang="en-US" dirty="0">
                    <a:solidFill>
                      <a:srgbClr val="0070C0"/>
                    </a:solidFill>
                  </a:rPr>
                  <a:t>過程元素の性質</a:t>
                </a:r>
                <a:endParaRPr lang="en-US" altLang="ja-JP" dirty="0">
                  <a:solidFill>
                    <a:srgbClr val="0070C0"/>
                  </a:solidFill>
                </a:endParaRPr>
              </a:p>
              <a:p>
                <a:r>
                  <a:rPr lang="en-US" altLang="ja-JP" dirty="0"/>
                  <a:t>o</a:t>
                </a:r>
                <a:r>
                  <a:rPr kumimoji="1" lang="en-US" altLang="ja-JP" dirty="0"/>
                  <a:t>pacity </a:t>
                </a:r>
                <a14:m>
                  <m:oMath xmlns:m="http://schemas.openxmlformats.org/officeDocument/2006/math">
                    <m:r>
                      <a:rPr kumimoji="1" lang="en-US" altLang="ja-JP" b="0" i="1" smtClean="0">
                        <a:latin typeface="Cambria Math" panose="02040503050406030204" pitchFamily="18" charset="0"/>
                      </a:rPr>
                      <m:t>𝜅</m:t>
                    </m:r>
                  </m:oMath>
                </a14:m>
                <a:r>
                  <a:rPr kumimoji="1" lang="ja-JP" altLang="en-US" dirty="0" err="1"/>
                  <a:t>、</a:t>
                </a:r>
                <a:r>
                  <a:rPr kumimoji="1" lang="ja-JP" altLang="en-US" dirty="0"/>
                  <a:t>崩壊熱で自分を</a:t>
                </a:r>
                <a:r>
                  <a:rPr lang="ja-JP" altLang="en-US" dirty="0"/>
                  <a:t>温める</a:t>
                </a:r>
                <a:r>
                  <a:rPr kumimoji="1" lang="ja-JP" altLang="en-US" dirty="0"/>
                  <a:t>効率 </a:t>
                </a:r>
                <a14:m>
                  <m:oMath xmlns:m="http://schemas.openxmlformats.org/officeDocument/2006/math">
                    <m:r>
                      <a:rPr kumimoji="1" lang="en-US" altLang="ja-JP" b="0" i="1" smtClean="0">
                        <a:latin typeface="Cambria Math" panose="02040503050406030204" pitchFamily="18" charset="0"/>
                      </a:rPr>
                      <m:t>𝑓</m:t>
                    </m:r>
                  </m:oMath>
                </a14:m>
                <a:r>
                  <a:rPr kumimoji="1" lang="ja-JP" altLang="en-US" dirty="0"/>
                  <a:t> 関連</a:t>
                </a:r>
                <a:endParaRPr kumimoji="1" lang="en-US" altLang="ja-JP" dirty="0"/>
              </a:p>
              <a:p>
                <a:r>
                  <a:rPr lang="ja-JP" altLang="en-US" dirty="0"/>
                  <a:t>きっと多くの</a:t>
                </a:r>
                <a:r>
                  <a:rPr lang="en-US" altLang="ja-JP" dirty="0"/>
                  <a:t>r</a:t>
                </a:r>
                <a:r>
                  <a:rPr lang="ja-JP" altLang="en-US" dirty="0"/>
                  <a:t>過程元素の重ね合わせになるが、どういう情報がどうやったら引き出せるのか？</a:t>
                </a:r>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2"/>
                <a:stretch>
                  <a:fillRect l="-1852" t="-2242" r="-1778"/>
                </a:stretch>
              </a:blipFill>
            </p:spPr>
            <p:txBody>
              <a:bodyPr/>
              <a:lstStyle/>
              <a:p>
                <a:r>
                  <a:rPr lang="ja-JP" altLang="en-US">
                    <a:noFill/>
                  </a:rPr>
                  <a:t> </a:t>
                </a:r>
              </a:p>
            </p:txBody>
          </p:sp>
        </mc:Fallback>
      </mc:AlternateContent>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55</a:t>
            </a:fld>
            <a:endParaRPr kumimoji="1" lang="ja-JP" altLang="en-US"/>
          </a:p>
        </p:txBody>
      </p:sp>
    </p:spTree>
    <p:extLst>
      <p:ext uri="{BB962C8B-B14F-4D97-AF65-F5344CB8AC3E}">
        <p14:creationId xmlns:p14="http://schemas.microsoft.com/office/powerpoint/2010/main" val="3908809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ランタノイドの複雑な準位構造</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エネルギー準位が多いと吸収線が複雑になり</a:t>
            </a:r>
            <a:r>
              <a:rPr kumimoji="1" lang="en-US" altLang="ja-JP" dirty="0"/>
              <a:t>opacity</a:t>
            </a:r>
            <a:r>
              <a:rPr kumimoji="1" lang="ja-JP" altLang="en-US" dirty="0"/>
              <a:t>が非常に高くなる、さらに核種も多い</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56</a:t>
            </a:fld>
            <a:endParaRPr kumimoji="1" lang="ja-JP" altLang="en-US"/>
          </a:p>
        </p:txBody>
      </p:sp>
      <p:pic>
        <p:nvPicPr>
          <p:cNvPr id="7" name="図 6"/>
          <p:cNvPicPr>
            <a:picLocks noChangeAspect="1"/>
          </p:cNvPicPr>
          <p:nvPr/>
        </p:nvPicPr>
        <p:blipFill>
          <a:blip r:embed="rId2"/>
          <a:stretch>
            <a:fillRect/>
          </a:stretch>
        </p:blipFill>
        <p:spPr>
          <a:xfrm>
            <a:off x="35496" y="2605450"/>
            <a:ext cx="9073008" cy="3334538"/>
          </a:xfrm>
          <a:prstGeom prst="rect">
            <a:avLst/>
          </a:prstGeom>
        </p:spPr>
      </p:pic>
      <p:sp>
        <p:nvSpPr>
          <p:cNvPr id="8" name="テキスト ボックス 7"/>
          <p:cNvSpPr txBox="1"/>
          <p:nvPr/>
        </p:nvSpPr>
        <p:spPr>
          <a:xfrm>
            <a:off x="3919975" y="5795972"/>
            <a:ext cx="1516121" cy="369332"/>
          </a:xfrm>
          <a:prstGeom prst="rect">
            <a:avLst/>
          </a:prstGeom>
          <a:noFill/>
        </p:spPr>
        <p:txBody>
          <a:bodyPr wrap="none" rtlCol="0">
            <a:spAutoFit/>
          </a:bodyPr>
          <a:lstStyle/>
          <a:p>
            <a:r>
              <a:rPr kumimoji="1" lang="en-US" altLang="ja-JP" dirty="0"/>
              <a:t>Kasen+ (2013)</a:t>
            </a:r>
            <a:endParaRPr kumimoji="1" lang="ja-JP" altLang="en-US" dirty="0"/>
          </a:p>
        </p:txBody>
      </p:sp>
    </p:spTree>
    <p:extLst>
      <p:ext uri="{BB962C8B-B14F-4D97-AF65-F5344CB8AC3E}">
        <p14:creationId xmlns:p14="http://schemas.microsoft.com/office/powerpoint/2010/main" val="2458266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光度曲線</a:t>
            </a:r>
          </a:p>
        </p:txBody>
      </p:sp>
      <p:sp>
        <p:nvSpPr>
          <p:cNvPr id="3" name="コンテンツ プレースホルダー 2"/>
          <p:cNvSpPr>
            <a:spLocks noGrp="1"/>
          </p:cNvSpPr>
          <p:nvPr>
            <p:ph idx="1"/>
          </p:nvPr>
        </p:nvSpPr>
        <p:spPr/>
        <p:txBody>
          <a:bodyPr/>
          <a:lstStyle/>
          <a:p>
            <a:r>
              <a:rPr lang="ja-JP" altLang="en-US" dirty="0"/>
              <a:t>鉄族より</a:t>
            </a:r>
            <a:r>
              <a:rPr lang="en-US" altLang="ja-JP" dirty="0"/>
              <a:t>o</a:t>
            </a:r>
            <a:r>
              <a:rPr kumimoji="1" lang="en-US" altLang="ja-JP" dirty="0"/>
              <a:t>pacity</a:t>
            </a:r>
            <a:r>
              <a:rPr kumimoji="1" lang="ja-JP" altLang="en-US" dirty="0"/>
              <a:t>が</a:t>
            </a:r>
            <a:r>
              <a:rPr kumimoji="1" lang="en-US" altLang="ja-JP" dirty="0"/>
              <a:t>2</a:t>
            </a:r>
            <a:r>
              <a:rPr kumimoji="1" lang="ja-JP" altLang="en-US" dirty="0"/>
              <a:t>桁上、一桁暗く一桁遅い</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57</a:t>
            </a:fld>
            <a:endParaRPr kumimoji="1" lang="ja-JP" altLang="en-US"/>
          </a:p>
        </p:txBody>
      </p:sp>
      <p:pic>
        <p:nvPicPr>
          <p:cNvPr id="7" name="図 6"/>
          <p:cNvPicPr>
            <a:picLocks noChangeAspect="1"/>
          </p:cNvPicPr>
          <p:nvPr/>
        </p:nvPicPr>
        <p:blipFill>
          <a:blip r:embed="rId2"/>
          <a:stretch>
            <a:fillRect/>
          </a:stretch>
        </p:blipFill>
        <p:spPr>
          <a:xfrm>
            <a:off x="4371148" y="1987989"/>
            <a:ext cx="4579200" cy="4106734"/>
          </a:xfrm>
          <a:prstGeom prst="rect">
            <a:avLst/>
          </a:prstGeom>
        </p:spPr>
      </p:pic>
      <p:pic>
        <p:nvPicPr>
          <p:cNvPr id="8" name="図 7"/>
          <p:cNvPicPr>
            <a:picLocks noChangeAspect="1"/>
          </p:cNvPicPr>
          <p:nvPr/>
        </p:nvPicPr>
        <p:blipFill>
          <a:blip r:embed="rId3"/>
          <a:stretch>
            <a:fillRect/>
          </a:stretch>
        </p:blipFill>
        <p:spPr>
          <a:xfrm>
            <a:off x="35496" y="2013462"/>
            <a:ext cx="4686525" cy="4079834"/>
          </a:xfrm>
          <a:prstGeom prst="rect">
            <a:avLst/>
          </a:prstGeom>
        </p:spPr>
      </p:pic>
      <p:sp>
        <p:nvSpPr>
          <p:cNvPr id="9" name="テキスト ボックス 8"/>
          <p:cNvSpPr txBox="1"/>
          <p:nvPr/>
        </p:nvSpPr>
        <p:spPr>
          <a:xfrm>
            <a:off x="3779912" y="6021288"/>
            <a:ext cx="2646815" cy="369332"/>
          </a:xfrm>
          <a:prstGeom prst="rect">
            <a:avLst/>
          </a:prstGeom>
          <a:noFill/>
        </p:spPr>
        <p:txBody>
          <a:bodyPr wrap="none" rtlCol="0">
            <a:spAutoFit/>
          </a:bodyPr>
          <a:lstStyle/>
          <a:p>
            <a:r>
              <a:rPr kumimoji="1" lang="en-US" altLang="ja-JP" dirty="0"/>
              <a:t>Tanaka-</a:t>
            </a:r>
            <a:r>
              <a:rPr kumimoji="1" lang="en-US" altLang="ja-JP" dirty="0" err="1"/>
              <a:t>Hotokezaka</a:t>
            </a:r>
            <a:r>
              <a:rPr lang="en-US" altLang="ja-JP" dirty="0"/>
              <a:t> (2013)</a:t>
            </a:r>
            <a:endParaRPr kumimoji="1" lang="ja-JP" altLang="en-US" dirty="0"/>
          </a:p>
        </p:txBody>
      </p:sp>
      <p:pic>
        <p:nvPicPr>
          <p:cNvPr id="10" name="図 9"/>
          <p:cNvPicPr>
            <a:picLocks noChangeAspect="1"/>
          </p:cNvPicPr>
          <p:nvPr/>
        </p:nvPicPr>
        <p:blipFill>
          <a:blip r:embed="rId4"/>
          <a:stretch>
            <a:fillRect/>
          </a:stretch>
        </p:blipFill>
        <p:spPr>
          <a:xfrm>
            <a:off x="436901" y="4372936"/>
            <a:ext cx="3343011" cy="831642"/>
          </a:xfrm>
          <a:prstGeom prst="rect">
            <a:avLst/>
          </a:prstGeom>
        </p:spPr>
      </p:pic>
    </p:spTree>
    <p:extLst>
      <p:ext uri="{BB962C8B-B14F-4D97-AF65-F5344CB8AC3E}">
        <p14:creationId xmlns:p14="http://schemas.microsoft.com/office/powerpoint/2010/main" val="4868114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特徴のないスペクトル</a:t>
            </a:r>
          </a:p>
        </p:txBody>
      </p:sp>
      <p:sp>
        <p:nvSpPr>
          <p:cNvPr id="3" name="コンテンツ プレースホルダー 2"/>
          <p:cNvSpPr>
            <a:spLocks noGrp="1"/>
          </p:cNvSpPr>
          <p:nvPr>
            <p:ph idx="1"/>
          </p:nvPr>
        </p:nvSpPr>
        <p:spPr/>
        <p:txBody>
          <a:bodyPr/>
          <a:lstStyle/>
          <a:p>
            <a:r>
              <a:rPr kumimoji="1" lang="ja-JP" altLang="en-US" dirty="0"/>
              <a:t>恐らく吸収線は見えない（ありそうに見えるのはラインリストが足りない</a:t>
            </a:r>
            <a:r>
              <a:rPr kumimoji="1" lang="en-US" altLang="ja-JP" dirty="0"/>
              <a:t>artifact</a:t>
            </a:r>
            <a:r>
              <a:rPr kumimoji="1" lang="ja-JP" altLang="en-US" dirty="0"/>
              <a:t>だと思われる）</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58</a:t>
            </a:fld>
            <a:endParaRPr kumimoji="1" lang="ja-JP" altLang="en-US"/>
          </a:p>
        </p:txBody>
      </p:sp>
      <p:pic>
        <p:nvPicPr>
          <p:cNvPr id="7" name="図 6"/>
          <p:cNvPicPr>
            <a:picLocks noChangeAspect="1"/>
          </p:cNvPicPr>
          <p:nvPr/>
        </p:nvPicPr>
        <p:blipFill>
          <a:blip r:embed="rId2"/>
          <a:stretch>
            <a:fillRect/>
          </a:stretch>
        </p:blipFill>
        <p:spPr>
          <a:xfrm>
            <a:off x="1115616" y="2348880"/>
            <a:ext cx="6868341" cy="4032448"/>
          </a:xfrm>
          <a:prstGeom prst="rect">
            <a:avLst/>
          </a:prstGeom>
        </p:spPr>
      </p:pic>
      <p:sp>
        <p:nvSpPr>
          <p:cNvPr id="8" name="テキスト ボックス 7"/>
          <p:cNvSpPr txBox="1"/>
          <p:nvPr/>
        </p:nvSpPr>
        <p:spPr>
          <a:xfrm>
            <a:off x="2429242" y="2926685"/>
            <a:ext cx="2297236" cy="646331"/>
          </a:xfrm>
          <a:prstGeom prst="rect">
            <a:avLst/>
          </a:prstGeom>
          <a:noFill/>
        </p:spPr>
        <p:txBody>
          <a:bodyPr wrap="square" rtlCol="0">
            <a:spAutoFit/>
          </a:bodyPr>
          <a:lstStyle/>
          <a:p>
            <a:r>
              <a:rPr kumimoji="1" lang="en-US" altLang="ja-JP" dirty="0"/>
              <a:t>Tanaka-</a:t>
            </a:r>
            <a:r>
              <a:rPr kumimoji="1" lang="en-US" altLang="ja-JP" dirty="0" err="1"/>
              <a:t>Hotokezaka</a:t>
            </a:r>
            <a:r>
              <a:rPr kumimoji="1" lang="en-US" altLang="ja-JP" dirty="0"/>
              <a:t> (2013)</a:t>
            </a:r>
            <a:endParaRPr kumimoji="1" lang="ja-JP" altLang="en-US" dirty="0"/>
          </a:p>
        </p:txBody>
      </p:sp>
      <p:sp>
        <p:nvSpPr>
          <p:cNvPr id="10" name="テキスト ボックス 9"/>
          <p:cNvSpPr txBox="1"/>
          <p:nvPr/>
        </p:nvSpPr>
        <p:spPr>
          <a:xfrm>
            <a:off x="5508104" y="3491716"/>
            <a:ext cx="2090957" cy="369332"/>
          </a:xfrm>
          <a:prstGeom prst="rect">
            <a:avLst/>
          </a:prstGeom>
          <a:noFill/>
        </p:spPr>
        <p:txBody>
          <a:bodyPr wrap="none" rtlCol="0">
            <a:spAutoFit/>
          </a:bodyPr>
          <a:lstStyle/>
          <a:p>
            <a:r>
              <a:rPr kumimoji="1" lang="ja-JP" altLang="en-US" dirty="0"/>
              <a:t>この曲がりも</a:t>
            </a:r>
            <a:r>
              <a:rPr kumimoji="1" lang="en-US" altLang="ja-JP" dirty="0"/>
              <a:t>artifact</a:t>
            </a:r>
            <a:endParaRPr kumimoji="1" lang="ja-JP" altLang="en-US" dirty="0"/>
          </a:p>
        </p:txBody>
      </p:sp>
    </p:spTree>
    <p:extLst>
      <p:ext uri="{BB962C8B-B14F-4D97-AF65-F5344CB8AC3E}">
        <p14:creationId xmlns:p14="http://schemas.microsoft.com/office/powerpoint/2010/main" val="4438431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色の進化</a:t>
            </a:r>
          </a:p>
        </p:txBody>
      </p:sp>
      <p:sp>
        <p:nvSpPr>
          <p:cNvPr id="3" name="コンテンツ プレースホルダー 2"/>
          <p:cNvSpPr>
            <a:spLocks noGrp="1"/>
          </p:cNvSpPr>
          <p:nvPr>
            <p:ph idx="1"/>
          </p:nvPr>
        </p:nvSpPr>
        <p:spPr/>
        <p:txBody>
          <a:bodyPr/>
          <a:lstStyle/>
          <a:p>
            <a:r>
              <a:rPr kumimoji="1" lang="ja-JP" altLang="en-US" dirty="0"/>
              <a:t>超新星爆発より赤いことは識別に有用そう</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59</a:t>
            </a:fld>
            <a:endParaRPr kumimoji="1" lang="ja-JP" altLang="en-US"/>
          </a:p>
        </p:txBody>
      </p:sp>
      <p:pic>
        <p:nvPicPr>
          <p:cNvPr id="7" name="図 6"/>
          <p:cNvPicPr>
            <a:picLocks noChangeAspect="1"/>
          </p:cNvPicPr>
          <p:nvPr/>
        </p:nvPicPr>
        <p:blipFill>
          <a:blip r:embed="rId2"/>
          <a:stretch>
            <a:fillRect/>
          </a:stretch>
        </p:blipFill>
        <p:spPr>
          <a:xfrm>
            <a:off x="35496" y="1925524"/>
            <a:ext cx="4614975" cy="4339867"/>
          </a:xfrm>
          <a:prstGeom prst="rect">
            <a:avLst/>
          </a:prstGeom>
        </p:spPr>
      </p:pic>
      <p:pic>
        <p:nvPicPr>
          <p:cNvPr id="8" name="図 7"/>
          <p:cNvPicPr>
            <a:picLocks noChangeAspect="1"/>
          </p:cNvPicPr>
          <p:nvPr/>
        </p:nvPicPr>
        <p:blipFill>
          <a:blip r:embed="rId3"/>
          <a:stretch>
            <a:fillRect/>
          </a:stretch>
        </p:blipFill>
        <p:spPr>
          <a:xfrm>
            <a:off x="4644008" y="1916832"/>
            <a:ext cx="4507650" cy="4420567"/>
          </a:xfrm>
          <a:prstGeom prst="rect">
            <a:avLst/>
          </a:prstGeom>
        </p:spPr>
      </p:pic>
      <p:sp>
        <p:nvSpPr>
          <p:cNvPr id="9" name="テキスト ボックス 8"/>
          <p:cNvSpPr txBox="1"/>
          <p:nvPr/>
        </p:nvSpPr>
        <p:spPr>
          <a:xfrm>
            <a:off x="3995936" y="5939988"/>
            <a:ext cx="1966051" cy="369332"/>
          </a:xfrm>
          <a:prstGeom prst="rect">
            <a:avLst/>
          </a:prstGeom>
          <a:noFill/>
        </p:spPr>
        <p:txBody>
          <a:bodyPr wrap="none" rtlCol="0">
            <a:spAutoFit/>
          </a:bodyPr>
          <a:lstStyle/>
          <a:p>
            <a:r>
              <a:rPr kumimoji="1" lang="en-US" altLang="ja-JP" dirty="0" err="1"/>
              <a:t>Tanaka+KK</a:t>
            </a:r>
            <a:r>
              <a:rPr kumimoji="1" lang="en-US" altLang="ja-JP" dirty="0"/>
              <a:t>+ (2014)</a:t>
            </a:r>
            <a:endParaRPr kumimoji="1" lang="ja-JP" altLang="en-US" dirty="0"/>
          </a:p>
        </p:txBody>
      </p:sp>
    </p:spTree>
    <p:extLst>
      <p:ext uri="{BB962C8B-B14F-4D97-AF65-F5344CB8AC3E}">
        <p14:creationId xmlns:p14="http://schemas.microsoft.com/office/powerpoint/2010/main" val="3098072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過去の観測と見込み</a:t>
            </a:r>
          </a:p>
        </p:txBody>
      </p:sp>
      <p:sp>
        <p:nvSpPr>
          <p:cNvPr id="3" name="コンテンツ プレースホルダー 2"/>
          <p:cNvSpPr>
            <a:spLocks noGrp="1"/>
          </p:cNvSpPr>
          <p:nvPr>
            <p:ph idx="1"/>
          </p:nvPr>
        </p:nvSpPr>
        <p:spPr/>
        <p:txBody>
          <a:bodyPr/>
          <a:lstStyle/>
          <a:p>
            <a:pPr marL="457200" indent="-457200">
              <a:buFont typeface="Arial" panose="020B0604020202020204" pitchFamily="34" charset="0"/>
              <a:buChar char="•"/>
            </a:pPr>
            <a:r>
              <a:rPr kumimoji="1" lang="ja-JP" altLang="en-US" dirty="0"/>
              <a:t>知られている天体にはいない</a:t>
            </a:r>
            <a:endParaRPr kumimoji="1" lang="en-US" altLang="ja-JP" dirty="0"/>
          </a:p>
          <a:p>
            <a:r>
              <a:rPr lang="en-US" altLang="ja-JP" dirty="0"/>
              <a:t> - </a:t>
            </a:r>
            <a:r>
              <a:rPr lang="ja-JP" altLang="en-US" dirty="0"/>
              <a:t>将来的になりそうな</a:t>
            </a:r>
            <a:r>
              <a:rPr lang="en-US" altLang="ja-JP" dirty="0"/>
              <a:t>Be/X</a:t>
            </a:r>
            <a:r>
              <a:rPr lang="ja-JP" altLang="en-US" dirty="0"/>
              <a:t>線連星とかはある</a:t>
            </a:r>
            <a:endParaRPr lang="en-US" altLang="ja-JP" dirty="0"/>
          </a:p>
          <a:p>
            <a:pPr marL="457200" indent="-457200">
              <a:buFont typeface="Arial" panose="020B0604020202020204" pitchFamily="34" charset="0"/>
              <a:buChar char="•"/>
            </a:pPr>
            <a:r>
              <a:rPr lang="ja-JP" altLang="en-US" dirty="0"/>
              <a:t>仮に重いブラックホールが本当に多いのなら重力波では連星中性子星より見えやすい？</a:t>
            </a:r>
            <a:endParaRPr lang="en-US" altLang="ja-JP" dirty="0"/>
          </a:p>
          <a:p>
            <a:r>
              <a:rPr kumimoji="1" lang="en-US" altLang="ja-JP" dirty="0"/>
              <a:t> - LIGO O2(+Virgo?)</a:t>
            </a:r>
            <a:r>
              <a:rPr kumimoji="1" lang="ja-JP" altLang="en-US" dirty="0"/>
              <a:t>に期待したいところ</a:t>
            </a:r>
            <a:endParaRPr kumimoji="1" lang="en-US" altLang="ja-JP" dirty="0"/>
          </a:p>
          <a:p>
            <a:r>
              <a:rPr lang="en-US" altLang="ja-JP" dirty="0">
                <a:solidFill>
                  <a:srgbClr val="FF0000"/>
                </a:solidFill>
              </a:rPr>
              <a:t> - </a:t>
            </a:r>
            <a:r>
              <a:rPr lang="ja-JP" altLang="en-US" dirty="0">
                <a:solidFill>
                  <a:srgbClr val="FF0000"/>
                </a:solidFill>
              </a:rPr>
              <a:t>ただし重いブラックホール＋中性子星の場合、中性子星が潮汐破壊される可能性が低いので必ずしも面白いかどうかは一概には言えない</a:t>
            </a:r>
            <a:endParaRPr kumimoji="1" lang="ja-JP" altLang="en-US" dirty="0">
              <a:solidFill>
                <a:srgbClr val="FF0000"/>
              </a:solidFill>
            </a:endParaRP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6</a:t>
            </a:fld>
            <a:endParaRPr kumimoji="1" lang="ja-JP" altLang="en-US"/>
          </a:p>
        </p:txBody>
      </p:sp>
    </p:spTree>
    <p:extLst>
      <p:ext uri="{BB962C8B-B14F-4D97-AF65-F5344CB8AC3E}">
        <p14:creationId xmlns:p14="http://schemas.microsoft.com/office/powerpoint/2010/main" val="22832499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各バンドでの等級進化</a:t>
            </a:r>
          </a:p>
        </p:txBody>
      </p:sp>
      <p:sp>
        <p:nvSpPr>
          <p:cNvPr id="3" name="コンテンツ プレースホルダー 2"/>
          <p:cNvSpPr>
            <a:spLocks noGrp="1"/>
          </p:cNvSpPr>
          <p:nvPr>
            <p:ph idx="1"/>
          </p:nvPr>
        </p:nvSpPr>
        <p:spPr/>
        <p:txBody>
          <a:bodyPr/>
          <a:lstStyle/>
          <a:p>
            <a:r>
              <a:rPr kumimoji="1" lang="ja-JP" altLang="en-US" dirty="0"/>
              <a:t>追観測には可視光より赤い方が有利そう</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60</a:t>
            </a:fld>
            <a:endParaRPr kumimoji="1" lang="ja-JP" altLang="en-US"/>
          </a:p>
        </p:txBody>
      </p:sp>
      <p:pic>
        <p:nvPicPr>
          <p:cNvPr id="7" name="図 6"/>
          <p:cNvPicPr>
            <a:picLocks noChangeAspect="1"/>
          </p:cNvPicPr>
          <p:nvPr/>
        </p:nvPicPr>
        <p:blipFill>
          <a:blip r:embed="rId2"/>
          <a:stretch>
            <a:fillRect/>
          </a:stretch>
        </p:blipFill>
        <p:spPr>
          <a:xfrm>
            <a:off x="179512" y="2132856"/>
            <a:ext cx="4507650" cy="3972234"/>
          </a:xfrm>
          <a:prstGeom prst="rect">
            <a:avLst/>
          </a:prstGeom>
        </p:spPr>
      </p:pic>
      <p:pic>
        <p:nvPicPr>
          <p:cNvPr id="8" name="図 7"/>
          <p:cNvPicPr>
            <a:picLocks noChangeAspect="1"/>
          </p:cNvPicPr>
          <p:nvPr/>
        </p:nvPicPr>
        <p:blipFill>
          <a:blip r:embed="rId3"/>
          <a:stretch>
            <a:fillRect/>
          </a:stretch>
        </p:blipFill>
        <p:spPr>
          <a:xfrm>
            <a:off x="4684119" y="2147119"/>
            <a:ext cx="4507650" cy="4026034"/>
          </a:xfrm>
          <a:prstGeom prst="rect">
            <a:avLst/>
          </a:prstGeom>
        </p:spPr>
      </p:pic>
      <p:sp>
        <p:nvSpPr>
          <p:cNvPr id="9" name="テキスト ボックス 8"/>
          <p:cNvSpPr txBox="1"/>
          <p:nvPr/>
        </p:nvSpPr>
        <p:spPr>
          <a:xfrm>
            <a:off x="3995936" y="5875829"/>
            <a:ext cx="1961243" cy="369332"/>
          </a:xfrm>
          <a:prstGeom prst="rect">
            <a:avLst/>
          </a:prstGeom>
          <a:noFill/>
        </p:spPr>
        <p:txBody>
          <a:bodyPr wrap="none" rtlCol="0">
            <a:spAutoFit/>
          </a:bodyPr>
          <a:lstStyle/>
          <a:p>
            <a:r>
              <a:rPr kumimoji="1" lang="en-US" altLang="ja-JP" dirty="0"/>
              <a:t>Tanaka, KK+ (2014)</a:t>
            </a:r>
            <a:endParaRPr kumimoji="1" lang="ja-JP" altLang="en-US" dirty="0"/>
          </a:p>
        </p:txBody>
      </p:sp>
      <p:pic>
        <p:nvPicPr>
          <p:cNvPr id="10" name="図 9"/>
          <p:cNvPicPr>
            <a:picLocks noChangeAspect="1"/>
          </p:cNvPicPr>
          <p:nvPr/>
        </p:nvPicPr>
        <p:blipFill>
          <a:blip r:embed="rId4"/>
          <a:stretch>
            <a:fillRect/>
          </a:stretch>
        </p:blipFill>
        <p:spPr>
          <a:xfrm>
            <a:off x="1115616" y="2420888"/>
            <a:ext cx="2325375" cy="439367"/>
          </a:xfrm>
          <a:prstGeom prst="rect">
            <a:avLst/>
          </a:prstGeom>
        </p:spPr>
      </p:pic>
      <p:pic>
        <p:nvPicPr>
          <p:cNvPr id="11" name="図 10"/>
          <p:cNvPicPr>
            <a:picLocks noChangeAspect="1"/>
          </p:cNvPicPr>
          <p:nvPr/>
        </p:nvPicPr>
        <p:blipFill>
          <a:blip r:embed="rId5"/>
          <a:stretch>
            <a:fillRect/>
          </a:stretch>
        </p:blipFill>
        <p:spPr>
          <a:xfrm>
            <a:off x="5695223" y="2440158"/>
            <a:ext cx="1109025" cy="439367"/>
          </a:xfrm>
          <a:prstGeom prst="rect">
            <a:avLst/>
          </a:prstGeom>
        </p:spPr>
      </p:pic>
    </p:spTree>
    <p:extLst>
      <p:ext uri="{BB962C8B-B14F-4D97-AF65-F5344CB8AC3E}">
        <p14:creationId xmlns:p14="http://schemas.microsoft.com/office/powerpoint/2010/main" val="35292904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現象論的モデル</a:t>
            </a:r>
            <a:endParaRPr kumimoji="1" lang="ja-JP" altLang="en-US" dirty="0"/>
          </a:p>
        </p:txBody>
      </p:sp>
      <p:sp>
        <p:nvSpPr>
          <p:cNvPr id="3" name="コンテンツ プレースホルダー 2"/>
          <p:cNvSpPr>
            <a:spLocks noGrp="1"/>
          </p:cNvSpPr>
          <p:nvPr>
            <p:ph idx="1"/>
          </p:nvPr>
        </p:nvSpPr>
        <p:spPr/>
        <p:txBody>
          <a:bodyPr/>
          <a:lstStyle/>
          <a:p>
            <a:r>
              <a:rPr lang="ja-JP" altLang="en-US" dirty="0"/>
              <a:t>シミュレーションせずに大体の特徴が出せる</a:t>
            </a:r>
            <a:endParaRPr lang="en-US" altLang="ja-JP" dirty="0"/>
          </a:p>
          <a:p>
            <a:r>
              <a:rPr kumimoji="1" lang="ja-JP" altLang="en-US" dirty="0"/>
              <a:t>ただし今はブラックホール・中性子星連星のみ</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61</a:t>
            </a:fld>
            <a:endParaRPr kumimoji="1" lang="ja-JP" altLang="en-US"/>
          </a:p>
        </p:txBody>
      </p:sp>
      <p:pic>
        <p:nvPicPr>
          <p:cNvPr id="9" name="図 8"/>
          <p:cNvPicPr>
            <a:picLocks noChangeAspect="1"/>
          </p:cNvPicPr>
          <p:nvPr/>
        </p:nvPicPr>
        <p:blipFill>
          <a:blip r:embed="rId2"/>
          <a:stretch>
            <a:fillRect/>
          </a:stretch>
        </p:blipFill>
        <p:spPr>
          <a:xfrm>
            <a:off x="179512" y="2492896"/>
            <a:ext cx="8712968" cy="3950996"/>
          </a:xfrm>
          <a:prstGeom prst="rect">
            <a:avLst/>
          </a:prstGeom>
        </p:spPr>
      </p:pic>
      <p:sp>
        <p:nvSpPr>
          <p:cNvPr id="10" name="テキスト ボックス 9"/>
          <p:cNvSpPr txBox="1"/>
          <p:nvPr/>
        </p:nvSpPr>
        <p:spPr>
          <a:xfrm>
            <a:off x="6289391" y="5517232"/>
            <a:ext cx="2315057" cy="369332"/>
          </a:xfrm>
          <a:prstGeom prst="rect">
            <a:avLst/>
          </a:prstGeom>
          <a:noFill/>
        </p:spPr>
        <p:txBody>
          <a:bodyPr wrap="none" rtlCol="0">
            <a:spAutoFit/>
          </a:bodyPr>
          <a:lstStyle/>
          <a:p>
            <a:r>
              <a:rPr kumimoji="1" lang="en-US" altLang="ja-JP" dirty="0"/>
              <a:t>Kawaguchi, KK+ (2016)</a:t>
            </a:r>
            <a:endParaRPr kumimoji="1" lang="ja-JP" altLang="en-US" dirty="0"/>
          </a:p>
        </p:txBody>
      </p:sp>
    </p:spTree>
    <p:extLst>
      <p:ext uri="{BB962C8B-B14F-4D97-AF65-F5344CB8AC3E}">
        <p14:creationId xmlns:p14="http://schemas.microsoft.com/office/powerpoint/2010/main" val="39350958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加熱効率と</a:t>
            </a:r>
            <a:r>
              <a:rPr kumimoji="1" lang="en-US" altLang="ja-JP" dirty="0"/>
              <a:t>Katz</a:t>
            </a:r>
            <a:r>
              <a:rPr lang="ja-JP" altLang="en-US" dirty="0"/>
              <a:t> </a:t>
            </a:r>
            <a:r>
              <a:rPr lang="en-US" altLang="ja-JP" dirty="0"/>
              <a:t>et al. 2013</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kumimoji="1" lang="ja-JP" altLang="en-US" b="0" dirty="0">
                    <a:latin typeface="+mn-ea"/>
                  </a:rPr>
                  <a:t>エジェクタの全エネルギーの時間発展</a:t>
                </a:r>
                <a:endParaRPr kumimoji="1" lang="en-US" altLang="ja-JP" b="0" dirty="0">
                  <a:latin typeface="+mn-ea"/>
                </a:endParaRPr>
              </a:p>
              <a:p>
                <a:pPr/>
                <a14:m>
                  <m:oMathPara xmlns:m="http://schemas.openxmlformats.org/officeDocument/2006/math">
                    <m:oMathParaPr>
                      <m:jc m:val="centerGroup"/>
                    </m:oMathParaPr>
                    <m:oMath xmlns:m="http://schemas.openxmlformats.org/officeDocument/2006/math">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𝑑𝐸</m:t>
                          </m:r>
                        </m:num>
                        <m:den>
                          <m:r>
                            <a:rPr kumimoji="1" lang="en-US" altLang="ja-JP" b="0" i="1" smtClean="0">
                              <a:latin typeface="Cambria Math" panose="02040503050406030204" pitchFamily="18" charset="0"/>
                            </a:rPr>
                            <m:t>𝑑𝑡</m:t>
                          </m:r>
                        </m:den>
                      </m:f>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𝐸</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𝑡</m:t>
                              </m:r>
                            </m:e>
                          </m:d>
                        </m:num>
                        <m:den>
                          <m:r>
                            <a:rPr kumimoji="1" lang="en-US" altLang="ja-JP" b="0" i="1" smtClean="0">
                              <a:latin typeface="Cambria Math" panose="02040503050406030204" pitchFamily="18" charset="0"/>
                            </a:rPr>
                            <m:t>𝑡</m:t>
                          </m:r>
                        </m:den>
                      </m:f>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𝐿</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𝑡</m:t>
                          </m:r>
                        </m:e>
                      </m:d>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𝑄</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𝑡</m:t>
                          </m:r>
                        </m:e>
                      </m:d>
                    </m:oMath>
                  </m:oMathPara>
                </a14:m>
                <a:endParaRPr kumimoji="1" lang="en-US" altLang="ja-JP" dirty="0"/>
              </a:p>
              <a:p>
                <a:r>
                  <a:rPr lang="ja-JP" altLang="en-US" dirty="0"/>
                  <a:t>時間をかけて積分、</a:t>
                </a:r>
                <a:r>
                  <a:rPr lang="en-US" altLang="ja-JP" dirty="0"/>
                  <a:t>late time</a:t>
                </a:r>
                <a:r>
                  <a:rPr lang="ja-JP" altLang="en-US" dirty="0"/>
                  <a:t>では</a:t>
                </a:r>
                <a14:m>
                  <m:oMath xmlns:m="http://schemas.openxmlformats.org/officeDocument/2006/math">
                    <m:r>
                      <a:rPr lang="en-US" altLang="ja-JP" b="0" i="1" smtClean="0">
                        <a:latin typeface="Cambria Math" panose="02040503050406030204" pitchFamily="18" charset="0"/>
                      </a:rPr>
                      <m:t>𝐸</m:t>
                    </m:r>
                  </m:oMath>
                </a14:m>
                <a:r>
                  <a:rPr lang="ja-JP" altLang="en-US" dirty="0"/>
                  <a:t>が消えて</a:t>
                </a:r>
                <a:endParaRPr lang="en-US" altLang="ja-JP" dirty="0"/>
              </a:p>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𝑄</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𝑡</m:t>
                          </m:r>
                        </m:e>
                      </m:d>
                      <m:r>
                        <a:rPr kumimoji="1" lang="en-US" altLang="ja-JP" b="0" i="1" smtClean="0">
                          <a:latin typeface="Cambria Math" panose="02040503050406030204" pitchFamily="18" charset="0"/>
                        </a:rPr>
                        <m:t>𝑡</m:t>
                      </m:r>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rPr>
                        <m:t>𝑑𝑡</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𝐿</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𝑡</m:t>
                          </m:r>
                        </m:e>
                      </m:d>
                      <m:r>
                        <a:rPr kumimoji="1" lang="en-US" altLang="ja-JP" b="0" i="1" smtClean="0">
                          <a:latin typeface="Cambria Math" panose="02040503050406030204" pitchFamily="18" charset="0"/>
                        </a:rPr>
                        <m:t>𝑡</m:t>
                      </m:r>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rPr>
                        <m:t>𝑑𝑡</m:t>
                      </m:r>
                    </m:oMath>
                  </m:oMathPara>
                </a14:m>
                <a:endParaRPr kumimoji="1" lang="en-US" altLang="ja-JP" dirty="0"/>
              </a:p>
              <a:p>
                <a:r>
                  <a:rPr lang="en-US" altLang="ja-JP" dirty="0"/>
                  <a:t>opacity</a:t>
                </a:r>
                <a:r>
                  <a:rPr lang="ja-JP" altLang="en-US" dirty="0"/>
                  <a:t>とかに依存せず、関係はロバスト</a:t>
                </a:r>
                <a:endParaRPr kumimoji="1" lang="en-US" altLang="ja-JP" dirty="0"/>
              </a:p>
              <a:p>
                <a:r>
                  <a:rPr lang="ja-JP" altLang="en-US" dirty="0"/>
                  <a:t>熱源は</a:t>
                </a:r>
                <a:r>
                  <a:rPr lang="en-US" altLang="ja-JP" dirty="0"/>
                  <a:t>r</a:t>
                </a:r>
                <a:r>
                  <a:rPr lang="ja-JP" altLang="en-US" dirty="0"/>
                  <a:t>過程元素なので重ね合わせになる</a:t>
                </a:r>
                <a:endParaRPr lang="en-US" altLang="ja-JP" dirty="0"/>
              </a:p>
              <a:p>
                <a:r>
                  <a:rPr kumimoji="1" lang="ja-JP" altLang="en-US" dirty="0"/>
                  <a:t>ここから情報を引き出すにはフックが必要？</a:t>
                </a:r>
                <a:endParaRPr kumimoji="1" lang="en-US" altLang="ja-JP" dirty="0"/>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2"/>
                <a:stretch>
                  <a:fillRect l="-1852" t="-1619"/>
                </a:stretch>
              </a:blipFill>
            </p:spPr>
            <p:txBody>
              <a:bodyPr/>
              <a:lstStyle/>
              <a:p>
                <a:r>
                  <a:rPr lang="ja-JP" altLang="en-US">
                    <a:noFill/>
                  </a:rPr>
                  <a:t> </a:t>
                </a:r>
              </a:p>
            </p:txBody>
          </p:sp>
        </mc:Fallback>
      </mc:AlternateContent>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62</a:t>
            </a:fld>
            <a:endParaRPr kumimoji="1" lang="ja-JP" altLang="en-US"/>
          </a:p>
        </p:txBody>
      </p:sp>
    </p:spTree>
    <p:extLst>
      <p:ext uri="{BB962C8B-B14F-4D97-AF65-F5344CB8AC3E}">
        <p14:creationId xmlns:p14="http://schemas.microsoft.com/office/powerpoint/2010/main" val="21994029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エネルギー生成率の時間発展</a:t>
            </a:r>
          </a:p>
        </p:txBody>
      </p:sp>
      <p:sp>
        <p:nvSpPr>
          <p:cNvPr id="3" name="コンテンツ プレースホルダー 2"/>
          <p:cNvSpPr>
            <a:spLocks noGrp="1"/>
          </p:cNvSpPr>
          <p:nvPr>
            <p:ph idx="1"/>
          </p:nvPr>
        </p:nvSpPr>
        <p:spPr/>
        <p:txBody>
          <a:bodyPr/>
          <a:lstStyle/>
          <a:p>
            <a:r>
              <a:rPr kumimoji="1" lang="en-US" altLang="ja-JP" dirty="0"/>
              <a:t>β</a:t>
            </a:r>
            <a:r>
              <a:rPr kumimoji="1" lang="ja-JP" altLang="en-US" dirty="0"/>
              <a:t>崩壊メインなら素直なべき乗則に乗りそう</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63</a:t>
            </a:fld>
            <a:endParaRPr kumimoji="1" lang="ja-JP" altLang="en-US"/>
          </a:p>
        </p:txBody>
      </p:sp>
      <p:pic>
        <p:nvPicPr>
          <p:cNvPr id="7" name="図 6"/>
          <p:cNvPicPr>
            <a:picLocks noChangeAspect="1"/>
          </p:cNvPicPr>
          <p:nvPr/>
        </p:nvPicPr>
        <p:blipFill>
          <a:blip r:embed="rId2"/>
          <a:stretch>
            <a:fillRect/>
          </a:stretch>
        </p:blipFill>
        <p:spPr>
          <a:xfrm>
            <a:off x="1187624" y="1867727"/>
            <a:ext cx="6336704" cy="4513601"/>
          </a:xfrm>
          <a:prstGeom prst="rect">
            <a:avLst/>
          </a:prstGeom>
        </p:spPr>
      </p:pic>
      <p:sp>
        <p:nvSpPr>
          <p:cNvPr id="8" name="テキスト ボックス 7"/>
          <p:cNvSpPr txBox="1"/>
          <p:nvPr/>
        </p:nvSpPr>
        <p:spPr>
          <a:xfrm>
            <a:off x="2744388" y="2411596"/>
            <a:ext cx="2043636" cy="369332"/>
          </a:xfrm>
          <a:prstGeom prst="rect">
            <a:avLst/>
          </a:prstGeom>
          <a:noFill/>
        </p:spPr>
        <p:txBody>
          <a:bodyPr wrap="none" rtlCol="0">
            <a:spAutoFit/>
          </a:bodyPr>
          <a:lstStyle/>
          <a:p>
            <a:r>
              <a:rPr kumimoji="1" lang="en-US" altLang="ja-JP" dirty="0" err="1"/>
              <a:t>Hotokezaka</a:t>
            </a:r>
            <a:r>
              <a:rPr lang="en-US" altLang="ja-JP" dirty="0"/>
              <a:t>+ (2015)</a:t>
            </a:r>
            <a:endParaRPr kumimoji="1" lang="ja-JP" altLang="en-US" dirty="0"/>
          </a:p>
        </p:txBody>
      </p:sp>
      <p:pic>
        <p:nvPicPr>
          <p:cNvPr id="9" name="図 8"/>
          <p:cNvPicPr>
            <a:picLocks noChangeAspect="1"/>
          </p:cNvPicPr>
          <p:nvPr/>
        </p:nvPicPr>
        <p:blipFill>
          <a:blip r:embed="rId3"/>
          <a:stretch>
            <a:fillRect/>
          </a:stretch>
        </p:blipFill>
        <p:spPr>
          <a:xfrm>
            <a:off x="2267744" y="4374802"/>
            <a:ext cx="2997907" cy="1142430"/>
          </a:xfrm>
          <a:prstGeom prst="rect">
            <a:avLst/>
          </a:prstGeom>
        </p:spPr>
      </p:pic>
      <p:sp>
        <p:nvSpPr>
          <p:cNvPr id="10" name="テキスト ボックス 9"/>
          <p:cNvSpPr txBox="1"/>
          <p:nvPr/>
        </p:nvSpPr>
        <p:spPr>
          <a:xfrm>
            <a:off x="5148064" y="5147900"/>
            <a:ext cx="1935145" cy="369332"/>
          </a:xfrm>
          <a:prstGeom prst="rect">
            <a:avLst/>
          </a:prstGeom>
          <a:noFill/>
        </p:spPr>
        <p:txBody>
          <a:bodyPr wrap="none" rtlCol="0">
            <a:spAutoFit/>
          </a:bodyPr>
          <a:lstStyle/>
          <a:p>
            <a:r>
              <a:rPr kumimoji="1" lang="ja-JP" altLang="en-US" dirty="0"/>
              <a:t>積分すると発散？</a:t>
            </a:r>
          </a:p>
        </p:txBody>
      </p:sp>
    </p:spTree>
    <p:extLst>
      <p:ext uri="{BB962C8B-B14F-4D97-AF65-F5344CB8AC3E}">
        <p14:creationId xmlns:p14="http://schemas.microsoft.com/office/powerpoint/2010/main" val="1613660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組成の詳細への依存性</a:t>
            </a:r>
          </a:p>
        </p:txBody>
      </p:sp>
      <p:sp>
        <p:nvSpPr>
          <p:cNvPr id="3" name="コンテンツ プレースホルダー 2"/>
          <p:cNvSpPr>
            <a:spLocks noGrp="1"/>
          </p:cNvSpPr>
          <p:nvPr>
            <p:ph idx="1"/>
          </p:nvPr>
        </p:nvSpPr>
        <p:spPr/>
        <p:txBody>
          <a:bodyPr/>
          <a:lstStyle/>
          <a:p>
            <a:r>
              <a:rPr kumimoji="1" lang="ja-JP" altLang="en-US" dirty="0"/>
              <a:t>重い元素が増えると核分裂も効く：大差なし？</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64</a:t>
            </a:fld>
            <a:endParaRPr kumimoji="1" lang="ja-JP" altLang="en-US"/>
          </a:p>
        </p:txBody>
      </p:sp>
      <p:pic>
        <p:nvPicPr>
          <p:cNvPr id="7" name="図 6"/>
          <p:cNvPicPr>
            <a:picLocks noChangeAspect="1"/>
          </p:cNvPicPr>
          <p:nvPr/>
        </p:nvPicPr>
        <p:blipFill>
          <a:blip r:embed="rId2"/>
          <a:stretch>
            <a:fillRect/>
          </a:stretch>
        </p:blipFill>
        <p:spPr>
          <a:xfrm>
            <a:off x="1187624" y="1889911"/>
            <a:ext cx="6324619" cy="4491417"/>
          </a:xfrm>
          <a:prstGeom prst="rect">
            <a:avLst/>
          </a:prstGeom>
        </p:spPr>
      </p:pic>
      <p:sp>
        <p:nvSpPr>
          <p:cNvPr id="8" name="テキスト ボックス 7"/>
          <p:cNvSpPr txBox="1"/>
          <p:nvPr/>
        </p:nvSpPr>
        <p:spPr>
          <a:xfrm>
            <a:off x="2771800" y="2420888"/>
            <a:ext cx="2043636" cy="369332"/>
          </a:xfrm>
          <a:prstGeom prst="rect">
            <a:avLst/>
          </a:prstGeom>
          <a:noFill/>
        </p:spPr>
        <p:txBody>
          <a:bodyPr wrap="none" rtlCol="0">
            <a:spAutoFit/>
          </a:bodyPr>
          <a:lstStyle/>
          <a:p>
            <a:r>
              <a:rPr kumimoji="1" lang="en-US" altLang="ja-JP" dirty="0" err="1"/>
              <a:t>Hotokezaka</a:t>
            </a:r>
            <a:r>
              <a:rPr lang="en-US" altLang="ja-JP" dirty="0"/>
              <a:t>+ (2015)</a:t>
            </a:r>
            <a:endParaRPr kumimoji="1" lang="ja-JP" altLang="en-US" dirty="0"/>
          </a:p>
        </p:txBody>
      </p:sp>
    </p:spTree>
    <p:extLst>
      <p:ext uri="{BB962C8B-B14F-4D97-AF65-F5344CB8AC3E}">
        <p14:creationId xmlns:p14="http://schemas.microsoft.com/office/powerpoint/2010/main" val="31184669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最近の話題：加熱効率</a:t>
            </a:r>
          </a:p>
        </p:txBody>
      </p:sp>
      <p:sp>
        <p:nvSpPr>
          <p:cNvPr id="3" name="コンテンツ プレースホルダー 2"/>
          <p:cNvSpPr>
            <a:spLocks noGrp="1"/>
          </p:cNvSpPr>
          <p:nvPr>
            <p:ph idx="1"/>
          </p:nvPr>
        </p:nvSpPr>
        <p:spPr/>
        <p:txBody>
          <a:bodyPr/>
          <a:lstStyle/>
          <a:p>
            <a:r>
              <a:rPr kumimoji="1" lang="ja-JP" altLang="en-US" dirty="0"/>
              <a:t>連星中性子星は</a:t>
            </a:r>
            <a:r>
              <a:rPr kumimoji="1" lang="en-US" altLang="ja-JP" dirty="0"/>
              <a:t>2</a:t>
            </a:r>
            <a:r>
              <a:rPr kumimoji="1" lang="ja-JP" altLang="en-US" dirty="0"/>
              <a:t>倍くらい暗いのかもしれない</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65</a:t>
            </a:fld>
            <a:endParaRPr kumimoji="1" lang="ja-JP" altLang="en-US"/>
          </a:p>
        </p:txBody>
      </p:sp>
      <p:pic>
        <p:nvPicPr>
          <p:cNvPr id="7" name="図 6"/>
          <p:cNvPicPr>
            <a:picLocks noChangeAspect="1"/>
          </p:cNvPicPr>
          <p:nvPr/>
        </p:nvPicPr>
        <p:blipFill>
          <a:blip r:embed="rId2"/>
          <a:stretch>
            <a:fillRect/>
          </a:stretch>
        </p:blipFill>
        <p:spPr>
          <a:xfrm>
            <a:off x="1115616" y="1988840"/>
            <a:ext cx="6144419" cy="4429994"/>
          </a:xfrm>
          <a:prstGeom prst="rect">
            <a:avLst/>
          </a:prstGeom>
        </p:spPr>
      </p:pic>
      <p:cxnSp>
        <p:nvCxnSpPr>
          <p:cNvPr id="8" name="直線コネクタ 7"/>
          <p:cNvCxnSpPr/>
          <p:nvPr/>
        </p:nvCxnSpPr>
        <p:spPr>
          <a:xfrm>
            <a:off x="2195736" y="3384000"/>
            <a:ext cx="5064299"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7260815" y="3203684"/>
            <a:ext cx="1338828" cy="369332"/>
          </a:xfrm>
          <a:prstGeom prst="rect">
            <a:avLst/>
          </a:prstGeom>
          <a:noFill/>
        </p:spPr>
        <p:txBody>
          <a:bodyPr wrap="none" rtlCol="0">
            <a:spAutoFit/>
          </a:bodyPr>
          <a:lstStyle/>
          <a:p>
            <a:r>
              <a:rPr kumimoji="1" lang="ja-JP" altLang="en-US" dirty="0"/>
              <a:t>過去の想定</a:t>
            </a:r>
          </a:p>
        </p:txBody>
      </p:sp>
      <p:sp>
        <p:nvSpPr>
          <p:cNvPr id="10" name="テキスト ボックス 9"/>
          <p:cNvSpPr txBox="1"/>
          <p:nvPr/>
        </p:nvSpPr>
        <p:spPr>
          <a:xfrm>
            <a:off x="4788024" y="5003884"/>
            <a:ext cx="2406428" cy="646331"/>
          </a:xfrm>
          <a:prstGeom prst="rect">
            <a:avLst/>
          </a:prstGeom>
          <a:noFill/>
        </p:spPr>
        <p:txBody>
          <a:bodyPr wrap="none" rtlCol="0">
            <a:spAutoFit/>
          </a:bodyPr>
          <a:lstStyle/>
          <a:p>
            <a:r>
              <a:rPr kumimoji="1" lang="en-US" altLang="ja-JP" dirty="0" err="1"/>
              <a:t>Hotokezaka</a:t>
            </a:r>
            <a:r>
              <a:rPr kumimoji="1" lang="en-US" altLang="ja-JP" dirty="0"/>
              <a:t>+ (2015)</a:t>
            </a:r>
          </a:p>
          <a:p>
            <a:r>
              <a:rPr lang="en-US" altLang="ja-JP" dirty="0"/>
              <a:t>see also Barnes+ (2016)</a:t>
            </a:r>
            <a:endParaRPr kumimoji="1" lang="ja-JP" altLang="en-US" dirty="0"/>
          </a:p>
        </p:txBody>
      </p:sp>
      <p:sp>
        <p:nvSpPr>
          <p:cNvPr id="11" name="テキスト ボックス 10"/>
          <p:cNvSpPr txBox="1"/>
          <p:nvPr/>
        </p:nvSpPr>
        <p:spPr>
          <a:xfrm>
            <a:off x="2267744" y="4571836"/>
            <a:ext cx="1704313" cy="369332"/>
          </a:xfrm>
          <a:prstGeom prst="rect">
            <a:avLst/>
          </a:prstGeom>
          <a:noFill/>
        </p:spPr>
        <p:txBody>
          <a:bodyPr wrap="none" rtlCol="0">
            <a:spAutoFit/>
          </a:bodyPr>
          <a:lstStyle/>
          <a:p>
            <a:r>
              <a:rPr kumimoji="1" lang="ja-JP" altLang="en-US" dirty="0"/>
              <a:t>組成のパターン</a:t>
            </a:r>
          </a:p>
        </p:txBody>
      </p:sp>
      <p:sp>
        <p:nvSpPr>
          <p:cNvPr id="12" name="テキスト ボックス 11"/>
          <p:cNvSpPr txBox="1"/>
          <p:nvPr/>
        </p:nvSpPr>
        <p:spPr>
          <a:xfrm>
            <a:off x="7265620" y="4499828"/>
            <a:ext cx="877163" cy="369332"/>
          </a:xfrm>
          <a:prstGeom prst="rect">
            <a:avLst/>
          </a:prstGeom>
          <a:noFill/>
        </p:spPr>
        <p:txBody>
          <a:bodyPr wrap="none" rtlCol="0">
            <a:spAutoFit/>
          </a:bodyPr>
          <a:lstStyle/>
          <a:p>
            <a:r>
              <a:rPr lang="ja-JP" altLang="en-US" dirty="0"/>
              <a:t>今の話</a:t>
            </a:r>
            <a:endParaRPr kumimoji="1" lang="ja-JP" altLang="en-US" dirty="0"/>
          </a:p>
        </p:txBody>
      </p:sp>
    </p:spTree>
    <p:extLst>
      <p:ext uri="{BB962C8B-B14F-4D97-AF65-F5344CB8AC3E}">
        <p14:creationId xmlns:p14="http://schemas.microsoft.com/office/powerpoint/2010/main" val="35908614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加熱効率についての考察</a:t>
            </a:r>
          </a:p>
        </p:txBody>
      </p:sp>
      <p:sp>
        <p:nvSpPr>
          <p:cNvPr id="3" name="コンテンツ プレースホルダー 2"/>
          <p:cNvSpPr>
            <a:spLocks noGrp="1"/>
          </p:cNvSpPr>
          <p:nvPr>
            <p:ph idx="1"/>
          </p:nvPr>
        </p:nvSpPr>
        <p:spPr/>
        <p:txBody>
          <a:bodyPr>
            <a:normAutofit/>
          </a:bodyPr>
          <a:lstStyle/>
          <a:p>
            <a:r>
              <a:rPr kumimoji="1" lang="en-US" altLang="ja-JP" dirty="0"/>
              <a:t>r</a:t>
            </a:r>
            <a:r>
              <a:rPr kumimoji="1" lang="ja-JP" altLang="en-US" dirty="0"/>
              <a:t>過程元素は崩壊で</a:t>
            </a:r>
            <a:r>
              <a:rPr lang="en-US" altLang="ja-JP" dirty="0"/>
              <a:t>β</a:t>
            </a:r>
            <a:r>
              <a:rPr kumimoji="1" lang="ja-JP" altLang="en-US" dirty="0"/>
              <a:t>安定線に戻ろうとする</a:t>
            </a:r>
            <a:endParaRPr kumimoji="1" lang="en-US" altLang="ja-JP" dirty="0"/>
          </a:p>
          <a:p>
            <a:r>
              <a:rPr lang="en-US" altLang="ja-JP" dirty="0"/>
              <a:t> - β</a:t>
            </a:r>
            <a:r>
              <a:rPr lang="ja-JP" altLang="en-US" dirty="0"/>
              <a:t>崩壊</a:t>
            </a:r>
            <a:r>
              <a:rPr lang="en-US" altLang="ja-JP" dirty="0"/>
              <a:t>: </a:t>
            </a:r>
            <a:r>
              <a:rPr lang="ja-JP" altLang="en-US" dirty="0"/>
              <a:t>エネルギーのうち</a:t>
            </a:r>
            <a:r>
              <a:rPr lang="en-US" altLang="ja-JP" dirty="0"/>
              <a:t>~90%</a:t>
            </a:r>
            <a:r>
              <a:rPr lang="ja-JP" altLang="en-US" dirty="0"/>
              <a:t>を解放する</a:t>
            </a:r>
            <a:endParaRPr lang="en-US" altLang="ja-JP" dirty="0"/>
          </a:p>
          <a:p>
            <a:r>
              <a:rPr lang="ja-JP" altLang="en-US" dirty="0"/>
              <a:t>      </a:t>
            </a:r>
            <a:r>
              <a:rPr kumimoji="1" lang="ja-JP" altLang="en-US" dirty="0"/>
              <a:t>電子 </a:t>
            </a:r>
            <a:r>
              <a:rPr kumimoji="1" lang="en-US" altLang="ja-JP" dirty="0"/>
              <a:t>-&gt; </a:t>
            </a:r>
            <a:r>
              <a:rPr kumimoji="1" lang="ja-JP" altLang="en-US" dirty="0"/>
              <a:t>完全にエジェクタで熱化する</a:t>
            </a:r>
            <a:endParaRPr lang="en-US" altLang="ja-JP" dirty="0"/>
          </a:p>
          <a:p>
            <a:r>
              <a:rPr kumimoji="1" lang="en-US" altLang="ja-JP" dirty="0"/>
              <a:t>      </a:t>
            </a:r>
            <a:r>
              <a:rPr kumimoji="1" lang="ja-JP" altLang="en-US" dirty="0"/>
              <a:t>ニュートリノ </a:t>
            </a:r>
            <a:r>
              <a:rPr kumimoji="1" lang="en-US" altLang="ja-JP" dirty="0"/>
              <a:t>-&gt; </a:t>
            </a:r>
            <a:r>
              <a:rPr kumimoji="1" lang="ja-JP" altLang="en-US" dirty="0"/>
              <a:t>完全にエジェクタから逃げる</a:t>
            </a:r>
            <a:endParaRPr kumimoji="1" lang="en-US" altLang="ja-JP" dirty="0"/>
          </a:p>
          <a:p>
            <a:r>
              <a:rPr lang="en-US" altLang="ja-JP" dirty="0"/>
              <a:t>      </a:t>
            </a:r>
            <a:r>
              <a:rPr lang="ja-JP" altLang="en-US" dirty="0">
                <a:solidFill>
                  <a:srgbClr val="FF0000"/>
                </a:solidFill>
              </a:rPr>
              <a:t>ガンマ線 </a:t>
            </a:r>
            <a:r>
              <a:rPr lang="en-US" altLang="ja-JP" dirty="0">
                <a:solidFill>
                  <a:srgbClr val="FF0000"/>
                </a:solidFill>
              </a:rPr>
              <a:t>-&gt; </a:t>
            </a:r>
            <a:r>
              <a:rPr lang="ja-JP" altLang="en-US" dirty="0">
                <a:solidFill>
                  <a:srgbClr val="FF0000"/>
                </a:solidFill>
              </a:rPr>
              <a:t>後期になるとエジェクタを抜ける</a:t>
            </a:r>
            <a:endParaRPr lang="en-US" altLang="ja-JP" dirty="0">
              <a:solidFill>
                <a:srgbClr val="FF0000"/>
              </a:solidFill>
            </a:endParaRPr>
          </a:p>
          <a:p>
            <a:r>
              <a:rPr kumimoji="1" lang="en-US" altLang="ja-JP" dirty="0"/>
              <a:t> - </a:t>
            </a:r>
            <a:r>
              <a:rPr kumimoji="1" lang="ja-JP" altLang="en-US" dirty="0"/>
              <a:t>核分裂</a:t>
            </a:r>
            <a:r>
              <a:rPr kumimoji="1" lang="en-US" altLang="ja-JP" dirty="0"/>
              <a:t>: </a:t>
            </a:r>
            <a:r>
              <a:rPr kumimoji="1" lang="ja-JP" altLang="en-US" dirty="0"/>
              <a:t>エネルギーのうち</a:t>
            </a:r>
            <a:r>
              <a:rPr kumimoji="1" lang="en-US" altLang="ja-JP" dirty="0"/>
              <a:t>~10%</a:t>
            </a:r>
            <a:r>
              <a:rPr kumimoji="1" lang="ja-JP" altLang="en-US" dirty="0"/>
              <a:t>を解放する</a:t>
            </a:r>
            <a:endParaRPr kumimoji="1" lang="en-US" altLang="ja-JP" dirty="0"/>
          </a:p>
          <a:p>
            <a:r>
              <a:rPr lang="en-US" altLang="ja-JP" dirty="0"/>
              <a:t>      </a:t>
            </a:r>
            <a:r>
              <a:rPr lang="ja-JP" altLang="en-US" dirty="0"/>
              <a:t>全エネルギーが熱化するので効率がいい</a:t>
            </a:r>
            <a:endParaRPr lang="en-US" altLang="ja-JP" dirty="0"/>
          </a:p>
          <a:p>
            <a:r>
              <a:rPr kumimoji="1" lang="ja-JP" altLang="en-US" dirty="0"/>
              <a:t>詳細な比は核物理を介して組成で決まっている</a:t>
            </a:r>
            <a:endParaRPr kumimoji="1" lang="en-US" altLang="ja-JP"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66</a:t>
            </a:fld>
            <a:endParaRPr kumimoji="1" lang="ja-JP" altLang="en-US"/>
          </a:p>
        </p:txBody>
      </p:sp>
    </p:spTree>
    <p:extLst>
      <p:ext uri="{BB962C8B-B14F-4D97-AF65-F5344CB8AC3E}">
        <p14:creationId xmlns:p14="http://schemas.microsoft.com/office/powerpoint/2010/main" val="11028752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今日のテーマに鑑みるに</a:t>
            </a:r>
          </a:p>
        </p:txBody>
      </p:sp>
      <p:sp>
        <p:nvSpPr>
          <p:cNvPr id="3" name="コンテンツ プレースホルダー 2"/>
          <p:cNvSpPr>
            <a:spLocks noGrp="1"/>
          </p:cNvSpPr>
          <p:nvPr>
            <p:ph idx="1"/>
          </p:nvPr>
        </p:nvSpPr>
        <p:spPr/>
        <p:txBody>
          <a:bodyPr/>
          <a:lstStyle/>
          <a:p>
            <a:r>
              <a:rPr kumimoji="1" lang="ja-JP" altLang="en-US" dirty="0"/>
              <a:t>ブラックホール・中性子星連星だと重い元素ができやすく、核分裂が効きやすく、明るいかも</a:t>
            </a:r>
            <a:endParaRPr kumimoji="1" lang="en-US" altLang="ja-JP"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67</a:t>
            </a:fld>
            <a:endParaRPr kumimoji="1" lang="ja-JP" altLang="en-US"/>
          </a:p>
        </p:txBody>
      </p:sp>
      <p:pic>
        <p:nvPicPr>
          <p:cNvPr id="7" name="図 6"/>
          <p:cNvPicPr>
            <a:picLocks noChangeAspect="1"/>
          </p:cNvPicPr>
          <p:nvPr/>
        </p:nvPicPr>
        <p:blipFill>
          <a:blip r:embed="rId2"/>
          <a:stretch>
            <a:fillRect/>
          </a:stretch>
        </p:blipFill>
        <p:spPr>
          <a:xfrm>
            <a:off x="1547664" y="2482456"/>
            <a:ext cx="5472608" cy="3895733"/>
          </a:xfrm>
          <a:prstGeom prst="rect">
            <a:avLst/>
          </a:prstGeom>
        </p:spPr>
      </p:pic>
      <p:sp>
        <p:nvSpPr>
          <p:cNvPr id="8" name="テキスト ボックス 7"/>
          <p:cNvSpPr txBox="1"/>
          <p:nvPr/>
        </p:nvSpPr>
        <p:spPr>
          <a:xfrm>
            <a:off x="5076056" y="4911551"/>
            <a:ext cx="1152128" cy="461665"/>
          </a:xfrm>
          <a:prstGeom prst="rect">
            <a:avLst/>
          </a:prstGeom>
          <a:noFill/>
        </p:spPr>
        <p:txBody>
          <a:bodyPr wrap="square" rtlCol="0">
            <a:spAutoFit/>
          </a:bodyPr>
          <a:lstStyle/>
          <a:p>
            <a:r>
              <a:rPr kumimoji="1" lang="en-US" altLang="ja-JP" sz="2400" dirty="0">
                <a:solidFill>
                  <a:srgbClr val="FF0000"/>
                </a:solidFill>
              </a:rPr>
              <a:t>NS-NS?</a:t>
            </a:r>
            <a:endParaRPr kumimoji="1" lang="ja-JP" altLang="en-US" sz="2400" dirty="0">
              <a:solidFill>
                <a:srgbClr val="FF0000"/>
              </a:solidFill>
            </a:endParaRPr>
          </a:p>
        </p:txBody>
      </p:sp>
      <p:sp>
        <p:nvSpPr>
          <p:cNvPr id="9" name="テキスト ボックス 8"/>
          <p:cNvSpPr txBox="1"/>
          <p:nvPr/>
        </p:nvSpPr>
        <p:spPr>
          <a:xfrm>
            <a:off x="3995936" y="3861048"/>
            <a:ext cx="1152128" cy="461665"/>
          </a:xfrm>
          <a:prstGeom prst="rect">
            <a:avLst/>
          </a:prstGeom>
          <a:noFill/>
        </p:spPr>
        <p:txBody>
          <a:bodyPr wrap="square" rtlCol="0">
            <a:spAutoFit/>
          </a:bodyPr>
          <a:lstStyle/>
          <a:p>
            <a:r>
              <a:rPr kumimoji="1" lang="en-US" altLang="ja-JP" sz="2400" dirty="0">
                <a:solidFill>
                  <a:srgbClr val="00B050"/>
                </a:solidFill>
              </a:rPr>
              <a:t>BH-NS?</a:t>
            </a:r>
            <a:endParaRPr kumimoji="1" lang="ja-JP" altLang="en-US" sz="2400" dirty="0">
              <a:solidFill>
                <a:srgbClr val="00B050"/>
              </a:solidFill>
            </a:endParaRPr>
          </a:p>
        </p:txBody>
      </p:sp>
      <p:sp>
        <p:nvSpPr>
          <p:cNvPr id="10" name="テキスト ボックス 9"/>
          <p:cNvSpPr txBox="1"/>
          <p:nvPr/>
        </p:nvSpPr>
        <p:spPr>
          <a:xfrm>
            <a:off x="4832620" y="5327234"/>
            <a:ext cx="2043636" cy="369332"/>
          </a:xfrm>
          <a:prstGeom prst="rect">
            <a:avLst/>
          </a:prstGeom>
          <a:noFill/>
        </p:spPr>
        <p:txBody>
          <a:bodyPr wrap="none" rtlCol="0">
            <a:spAutoFit/>
          </a:bodyPr>
          <a:lstStyle/>
          <a:p>
            <a:r>
              <a:rPr kumimoji="1" lang="en-US" altLang="ja-JP" dirty="0" err="1"/>
              <a:t>Hotokezaka</a:t>
            </a:r>
            <a:r>
              <a:rPr kumimoji="1" lang="en-US" altLang="ja-JP" dirty="0"/>
              <a:t>+ (2015)</a:t>
            </a:r>
            <a:endParaRPr kumimoji="1" lang="ja-JP" altLang="en-US" dirty="0"/>
          </a:p>
        </p:txBody>
      </p:sp>
    </p:spTree>
    <p:extLst>
      <p:ext uri="{BB962C8B-B14F-4D97-AF65-F5344CB8AC3E}">
        <p14:creationId xmlns:p14="http://schemas.microsoft.com/office/powerpoint/2010/main" val="2365213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降着円盤風の寄与は？</a:t>
            </a:r>
          </a:p>
        </p:txBody>
      </p:sp>
      <p:sp>
        <p:nvSpPr>
          <p:cNvPr id="3" name="コンテンツ プレースホルダー 2"/>
          <p:cNvSpPr>
            <a:spLocks noGrp="1"/>
          </p:cNvSpPr>
          <p:nvPr>
            <p:ph idx="1"/>
          </p:nvPr>
        </p:nvSpPr>
        <p:spPr/>
        <p:txBody>
          <a:bodyPr/>
          <a:lstStyle/>
          <a:p>
            <a:r>
              <a:rPr lang="en-US" altLang="ja-JP" dirty="0"/>
              <a:t>w</a:t>
            </a:r>
            <a:r>
              <a:rPr kumimoji="1" lang="en-US" altLang="ja-JP" dirty="0"/>
              <a:t>ind</a:t>
            </a:r>
            <a:r>
              <a:rPr kumimoji="1" lang="ja-JP" altLang="en-US" dirty="0"/>
              <a:t>は中性子過剰でなく</a:t>
            </a:r>
            <a:endParaRPr kumimoji="1" lang="en-US" altLang="ja-JP" dirty="0"/>
          </a:p>
          <a:p>
            <a:r>
              <a:rPr lang="ja-JP" altLang="en-US" dirty="0"/>
              <a:t>ランタノイドを作らず、さらに</a:t>
            </a:r>
            <a:endParaRPr lang="en-US" altLang="ja-JP" dirty="0"/>
          </a:p>
          <a:p>
            <a:r>
              <a:rPr kumimoji="1" lang="ja-JP" altLang="en-US" dirty="0"/>
              <a:t>遅いのでガンマ線も捕獲？</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68</a:t>
            </a:fld>
            <a:endParaRPr kumimoji="1" lang="ja-JP" altLang="en-US"/>
          </a:p>
        </p:txBody>
      </p:sp>
      <p:pic>
        <p:nvPicPr>
          <p:cNvPr id="7" name="図 6"/>
          <p:cNvPicPr>
            <a:picLocks noChangeAspect="1"/>
          </p:cNvPicPr>
          <p:nvPr/>
        </p:nvPicPr>
        <p:blipFill>
          <a:blip r:embed="rId2"/>
          <a:stretch>
            <a:fillRect/>
          </a:stretch>
        </p:blipFill>
        <p:spPr>
          <a:xfrm>
            <a:off x="5490519" y="1120741"/>
            <a:ext cx="3545977" cy="5332596"/>
          </a:xfrm>
          <a:prstGeom prst="rect">
            <a:avLst/>
          </a:prstGeom>
        </p:spPr>
      </p:pic>
      <p:sp>
        <p:nvSpPr>
          <p:cNvPr id="8" name="テキスト ボックス 7"/>
          <p:cNvSpPr txBox="1"/>
          <p:nvPr/>
        </p:nvSpPr>
        <p:spPr>
          <a:xfrm>
            <a:off x="7498635" y="3717032"/>
            <a:ext cx="1321837" cy="369332"/>
          </a:xfrm>
          <a:prstGeom prst="rect">
            <a:avLst/>
          </a:prstGeom>
          <a:noFill/>
        </p:spPr>
        <p:txBody>
          <a:bodyPr wrap="none" rtlCol="0">
            <a:spAutoFit/>
          </a:bodyPr>
          <a:lstStyle/>
          <a:p>
            <a:r>
              <a:rPr kumimoji="1" lang="en-US" altLang="ja-JP" dirty="0"/>
              <a:t>Just+ (2015)</a:t>
            </a:r>
            <a:endParaRPr kumimoji="1" lang="ja-JP" altLang="en-US" dirty="0"/>
          </a:p>
        </p:txBody>
      </p:sp>
      <p:pic>
        <p:nvPicPr>
          <p:cNvPr id="9" name="図 8"/>
          <p:cNvPicPr>
            <a:picLocks noChangeAspect="1"/>
          </p:cNvPicPr>
          <p:nvPr/>
        </p:nvPicPr>
        <p:blipFill>
          <a:blip r:embed="rId3"/>
          <a:stretch>
            <a:fillRect/>
          </a:stretch>
        </p:blipFill>
        <p:spPr>
          <a:xfrm>
            <a:off x="128255" y="3311157"/>
            <a:ext cx="4925090" cy="3142179"/>
          </a:xfrm>
          <a:prstGeom prst="rect">
            <a:avLst/>
          </a:prstGeom>
        </p:spPr>
      </p:pic>
      <p:sp>
        <p:nvSpPr>
          <p:cNvPr id="10" name="テキスト ボックス 9"/>
          <p:cNvSpPr txBox="1"/>
          <p:nvPr/>
        </p:nvSpPr>
        <p:spPr>
          <a:xfrm>
            <a:off x="1691680" y="5343599"/>
            <a:ext cx="2310312" cy="461665"/>
          </a:xfrm>
          <a:prstGeom prst="rect">
            <a:avLst/>
          </a:prstGeom>
          <a:noFill/>
        </p:spPr>
        <p:txBody>
          <a:bodyPr wrap="none" rtlCol="0">
            <a:spAutoFit/>
          </a:bodyPr>
          <a:lstStyle/>
          <a:p>
            <a:r>
              <a:rPr kumimoji="1" lang="en-US" altLang="ja-JP" sz="2400" dirty="0"/>
              <a:t>Dynamical ejecta</a:t>
            </a:r>
            <a:endParaRPr kumimoji="1" lang="ja-JP" altLang="en-US" sz="2400" dirty="0"/>
          </a:p>
        </p:txBody>
      </p:sp>
    </p:spTree>
    <p:extLst>
      <p:ext uri="{BB962C8B-B14F-4D97-AF65-F5344CB8AC3E}">
        <p14:creationId xmlns:p14="http://schemas.microsoft.com/office/powerpoint/2010/main" val="2265513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風による</a:t>
            </a:r>
            <a:r>
              <a:rPr kumimoji="1" lang="en-US" altLang="ja-JP" dirty="0" err="1"/>
              <a:t>macronova</a:t>
            </a:r>
            <a:r>
              <a:rPr kumimoji="1" lang="en-US" altLang="ja-JP" dirty="0"/>
              <a:t>/</a:t>
            </a:r>
            <a:r>
              <a:rPr kumimoji="1" lang="en-US" altLang="ja-JP" dirty="0" err="1"/>
              <a:t>kilonova</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早い段階で青い波長寄りの</a:t>
            </a:r>
            <a:r>
              <a:rPr lang="ja-JP" altLang="en-US" dirty="0"/>
              <a:t>放射が期待される</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69</a:t>
            </a:fld>
            <a:endParaRPr kumimoji="1" lang="ja-JP" altLang="en-US"/>
          </a:p>
        </p:txBody>
      </p:sp>
      <p:pic>
        <p:nvPicPr>
          <p:cNvPr id="7" name="図 6"/>
          <p:cNvPicPr>
            <a:picLocks noChangeAspect="1"/>
          </p:cNvPicPr>
          <p:nvPr/>
        </p:nvPicPr>
        <p:blipFill>
          <a:blip r:embed="rId2"/>
          <a:stretch>
            <a:fillRect/>
          </a:stretch>
        </p:blipFill>
        <p:spPr>
          <a:xfrm>
            <a:off x="107504" y="2094398"/>
            <a:ext cx="8796288" cy="4286930"/>
          </a:xfrm>
          <a:prstGeom prst="rect">
            <a:avLst/>
          </a:prstGeom>
        </p:spPr>
      </p:pic>
      <p:sp>
        <p:nvSpPr>
          <p:cNvPr id="8" name="テキスト ボックス 7"/>
          <p:cNvSpPr txBox="1"/>
          <p:nvPr/>
        </p:nvSpPr>
        <p:spPr>
          <a:xfrm>
            <a:off x="4135999" y="6084004"/>
            <a:ext cx="1516121" cy="369332"/>
          </a:xfrm>
          <a:prstGeom prst="rect">
            <a:avLst/>
          </a:prstGeom>
          <a:noFill/>
        </p:spPr>
        <p:txBody>
          <a:bodyPr wrap="none" rtlCol="0">
            <a:spAutoFit/>
          </a:bodyPr>
          <a:lstStyle/>
          <a:p>
            <a:r>
              <a:rPr kumimoji="1" lang="en-US" altLang="ja-JP" dirty="0"/>
              <a:t>Kasen+ (2015)</a:t>
            </a:r>
            <a:endParaRPr kumimoji="1" lang="ja-JP" altLang="en-US" dirty="0"/>
          </a:p>
        </p:txBody>
      </p:sp>
      <p:sp>
        <p:nvSpPr>
          <p:cNvPr id="9" name="テキスト ボックス 8"/>
          <p:cNvSpPr txBox="1"/>
          <p:nvPr/>
        </p:nvSpPr>
        <p:spPr>
          <a:xfrm>
            <a:off x="6300192" y="3068960"/>
            <a:ext cx="1460656" cy="369332"/>
          </a:xfrm>
          <a:prstGeom prst="rect">
            <a:avLst/>
          </a:prstGeom>
          <a:noFill/>
        </p:spPr>
        <p:txBody>
          <a:bodyPr wrap="none" rtlCol="0">
            <a:spAutoFit/>
          </a:bodyPr>
          <a:lstStyle/>
          <a:p>
            <a:r>
              <a:rPr kumimoji="1" lang="en-US" altLang="ja-JP" dirty="0"/>
              <a:t>GRB 130603B</a:t>
            </a:r>
            <a:endParaRPr kumimoji="1" lang="ja-JP" altLang="en-US" dirty="0"/>
          </a:p>
        </p:txBody>
      </p:sp>
      <p:sp>
        <p:nvSpPr>
          <p:cNvPr id="10" name="テキスト ボックス 9"/>
          <p:cNvSpPr txBox="1"/>
          <p:nvPr/>
        </p:nvSpPr>
        <p:spPr>
          <a:xfrm>
            <a:off x="1619672" y="2420888"/>
            <a:ext cx="1335622" cy="369332"/>
          </a:xfrm>
          <a:prstGeom prst="rect">
            <a:avLst/>
          </a:prstGeom>
          <a:noFill/>
        </p:spPr>
        <p:txBody>
          <a:bodyPr wrap="none" rtlCol="0">
            <a:spAutoFit/>
          </a:bodyPr>
          <a:lstStyle/>
          <a:p>
            <a:r>
              <a:rPr kumimoji="1" lang="en-US" altLang="ja-JP" dirty="0"/>
              <a:t>GRB 080503</a:t>
            </a:r>
            <a:endParaRPr kumimoji="1" lang="ja-JP" altLang="en-US" dirty="0"/>
          </a:p>
        </p:txBody>
      </p:sp>
    </p:spTree>
    <p:extLst>
      <p:ext uri="{BB962C8B-B14F-4D97-AF65-F5344CB8AC3E}">
        <p14:creationId xmlns:p14="http://schemas.microsoft.com/office/powerpoint/2010/main" val="3824346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連星の進化過程</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r>
                  <a:rPr lang="en-US" altLang="ja-JP" dirty="0"/>
                  <a:t>                              </a:t>
                </a:r>
                <a:r>
                  <a:rPr lang="ja-JP" altLang="en-US" dirty="0"/>
                  <a:t>重力波の放射反作用で近づく</a:t>
                </a:r>
                <a:endParaRPr lang="en-US" altLang="ja-JP" dirty="0"/>
              </a:p>
              <a:p>
                <a:endParaRPr lang="en-US" altLang="ja-JP" dirty="0"/>
              </a:p>
              <a:p>
                <a:endParaRPr lang="en-US" altLang="ja-JP" sz="1800" dirty="0"/>
              </a:p>
              <a:p>
                <a:r>
                  <a:rPr lang="en-US" altLang="ja-JP" dirty="0"/>
                  <a:t>                              NS</a:t>
                </a:r>
                <a:r>
                  <a:rPr lang="ja-JP" altLang="en-US" dirty="0"/>
                  <a:t>が潮汐力を受けて変形</a:t>
                </a:r>
                <a:endParaRPr lang="en-US" altLang="ja-JP" dirty="0"/>
              </a:p>
              <a:p>
                <a:endParaRPr lang="en-US" altLang="ja-JP" sz="1800" dirty="0"/>
              </a:p>
              <a:p>
                <a:r>
                  <a:rPr lang="ja-JP" altLang="en-US" dirty="0"/>
                  <a:t>     </a:t>
                </a:r>
                <a:r>
                  <a:rPr lang="en-US" altLang="ja-JP" dirty="0"/>
                  <a:t>                          </a:t>
                </a:r>
                <a14:m>
                  <m:oMath xmlns:m="http://schemas.openxmlformats.org/officeDocument/2006/math">
                    <m:sSub>
                      <m:sSubPr>
                        <m:ctrlPr>
                          <a:rPr lang="en-US" altLang="ja-JP" sz="2800" i="1">
                            <a:latin typeface="Cambria Math" panose="02040503050406030204" pitchFamily="18" charset="0"/>
                          </a:rPr>
                        </m:ctrlPr>
                      </m:sSubPr>
                      <m:e>
                        <m:r>
                          <a:rPr lang="en-US" altLang="ja-JP" sz="2800" i="1">
                            <a:latin typeface="Cambria Math"/>
                          </a:rPr>
                          <m:t>𝑟</m:t>
                        </m:r>
                      </m:e>
                      <m:sub>
                        <m:r>
                          <m:rPr>
                            <m:nor/>
                          </m:rPr>
                          <a:rPr lang="en-US" altLang="ja-JP" sz="2800">
                            <a:latin typeface="Cambria Math"/>
                          </a:rPr>
                          <m:t>tidal</m:t>
                        </m:r>
                      </m:sub>
                    </m:sSub>
                    <m:sSub>
                      <m:sSubPr>
                        <m:ctrlPr>
                          <a:rPr lang="en-US" altLang="ja-JP" sz="2800" i="1">
                            <a:latin typeface="Cambria Math" panose="02040503050406030204" pitchFamily="18" charset="0"/>
                          </a:rPr>
                        </m:ctrlPr>
                      </m:sSubPr>
                      <m:e>
                        <m:r>
                          <a:rPr lang="en-US" altLang="ja-JP" sz="2800" i="1">
                            <a:latin typeface="Cambria Math"/>
                          </a:rPr>
                          <m:t>&gt;</m:t>
                        </m:r>
                        <m:r>
                          <a:rPr lang="en-US" altLang="ja-JP" sz="2800" i="1">
                            <a:latin typeface="Cambria Math"/>
                          </a:rPr>
                          <m:t>𝑟</m:t>
                        </m:r>
                      </m:e>
                      <m:sub>
                        <m:r>
                          <m:rPr>
                            <m:nor/>
                          </m:rPr>
                          <a:rPr lang="en-US" altLang="ja-JP" sz="2800">
                            <a:latin typeface="Cambria Math"/>
                          </a:rPr>
                          <m:t>ISCO</m:t>
                        </m:r>
                      </m:sub>
                    </m:sSub>
                  </m:oMath>
                </a14:m>
                <a:r>
                  <a:rPr lang="ja-JP" altLang="en-US" dirty="0"/>
                  <a:t>の場合</a:t>
                </a:r>
                <a:endParaRPr lang="en-US" altLang="ja-JP" dirty="0"/>
              </a:p>
              <a:p>
                <a:r>
                  <a:rPr lang="ja-JP" altLang="en-US" dirty="0"/>
                  <a:t>                                  潮汐破壊されて降着円盤</a:t>
                </a:r>
                <a:endParaRPr lang="en-US" altLang="ja-JP" dirty="0"/>
              </a:p>
              <a:p>
                <a:r>
                  <a:rPr lang="en-US" altLang="ja-JP" dirty="0"/>
                  <a:t>                               </a:t>
                </a:r>
                <a14:m>
                  <m:oMath xmlns:m="http://schemas.openxmlformats.org/officeDocument/2006/math">
                    <m:sSub>
                      <m:sSubPr>
                        <m:ctrlPr>
                          <a:rPr lang="en-US" altLang="ja-JP" sz="2800" i="1">
                            <a:latin typeface="Cambria Math" panose="02040503050406030204" pitchFamily="18" charset="0"/>
                          </a:rPr>
                        </m:ctrlPr>
                      </m:sSubPr>
                      <m:e>
                        <m:r>
                          <a:rPr lang="en-US" altLang="ja-JP" sz="2800" i="1">
                            <a:latin typeface="Cambria Math"/>
                          </a:rPr>
                          <m:t>𝑟</m:t>
                        </m:r>
                      </m:e>
                      <m:sub>
                        <m:r>
                          <m:rPr>
                            <m:nor/>
                          </m:rPr>
                          <a:rPr lang="en-US" altLang="ja-JP" sz="2800">
                            <a:latin typeface="Cambria Math"/>
                          </a:rPr>
                          <m:t>tidal</m:t>
                        </m:r>
                      </m:sub>
                    </m:sSub>
                    <m:sSub>
                      <m:sSubPr>
                        <m:ctrlPr>
                          <a:rPr lang="en-US" altLang="ja-JP" sz="2800" i="1">
                            <a:latin typeface="Cambria Math" panose="02040503050406030204" pitchFamily="18" charset="0"/>
                          </a:rPr>
                        </m:ctrlPr>
                      </m:sSubPr>
                      <m:e>
                        <m:r>
                          <a:rPr lang="en-US" altLang="ja-JP" sz="2800" i="1">
                            <a:latin typeface="Cambria Math"/>
                          </a:rPr>
                          <m:t>&lt;</m:t>
                        </m:r>
                        <m:r>
                          <a:rPr lang="en-US" altLang="ja-JP" sz="2800" i="1">
                            <a:latin typeface="Cambria Math"/>
                          </a:rPr>
                          <m:t>𝑟</m:t>
                        </m:r>
                      </m:e>
                      <m:sub>
                        <m:r>
                          <m:rPr>
                            <m:nor/>
                          </m:rPr>
                          <a:rPr lang="en-US" altLang="ja-JP" sz="2800">
                            <a:latin typeface="Cambria Math"/>
                          </a:rPr>
                          <m:t>ISCO</m:t>
                        </m:r>
                      </m:sub>
                    </m:sSub>
                  </m:oMath>
                </a14:m>
                <a:r>
                  <a:rPr lang="ja-JP" altLang="en-US" dirty="0"/>
                  <a:t>の場合</a:t>
                </a:r>
                <a:endParaRPr lang="en-US" altLang="ja-JP" dirty="0"/>
              </a:p>
              <a:p>
                <a:r>
                  <a:rPr lang="en-US" altLang="ja-JP" dirty="0"/>
                  <a:t>                                  </a:t>
                </a:r>
                <a:r>
                  <a:rPr lang="ja-JP" altLang="en-US" dirty="0"/>
                  <a:t>破壊されずに</a:t>
                </a:r>
                <a:r>
                  <a:rPr lang="en-US" altLang="ja-JP" dirty="0"/>
                  <a:t>BH</a:t>
                </a:r>
                <a:r>
                  <a:rPr lang="ja-JP" altLang="en-US" dirty="0"/>
                  <a:t>と合体</a:t>
                </a: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2"/>
                <a:stretch>
                  <a:fillRect t="-2242" b="-1370"/>
                </a:stretch>
              </a:blipFill>
            </p:spPr>
            <p:txBody>
              <a:bodyPr/>
              <a:lstStyle/>
              <a:p>
                <a:r>
                  <a:rPr lang="ja-JP" altLang="en-US">
                    <a:noFill/>
                  </a:rPr>
                  <a:t> </a:t>
                </a:r>
              </a:p>
            </p:txBody>
          </p:sp>
        </mc:Fallback>
      </mc:AlternateContent>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7</a:t>
            </a:fld>
            <a:endParaRPr kumimoji="1" lang="ja-JP" altLang="en-US"/>
          </a:p>
        </p:txBody>
      </p:sp>
      <p:sp>
        <p:nvSpPr>
          <p:cNvPr id="7" name="円/楕円 3"/>
          <p:cNvSpPr/>
          <p:nvPr/>
        </p:nvSpPr>
        <p:spPr>
          <a:xfrm>
            <a:off x="1043608" y="1340768"/>
            <a:ext cx="648072"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4"/>
          <p:cNvSpPr/>
          <p:nvPr/>
        </p:nvSpPr>
        <p:spPr>
          <a:xfrm>
            <a:off x="2699792" y="1556792"/>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弧 8"/>
          <p:cNvSpPr/>
          <p:nvPr/>
        </p:nvSpPr>
        <p:spPr>
          <a:xfrm>
            <a:off x="1331640" y="1628800"/>
            <a:ext cx="1800200" cy="792088"/>
          </a:xfrm>
          <a:prstGeom prst="arc">
            <a:avLst>
              <a:gd name="adj1" fmla="val 5557689"/>
              <a:gd name="adj2" fmla="val 10429429"/>
            </a:avLst>
          </a:prstGeom>
          <a:ln w="25400">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円弧 9"/>
          <p:cNvSpPr/>
          <p:nvPr/>
        </p:nvSpPr>
        <p:spPr>
          <a:xfrm>
            <a:off x="1691680" y="1268760"/>
            <a:ext cx="1080120" cy="360040"/>
          </a:xfrm>
          <a:prstGeom prst="arc">
            <a:avLst/>
          </a:prstGeom>
          <a:ln w="25400">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円/楕円 7"/>
          <p:cNvSpPr/>
          <p:nvPr/>
        </p:nvSpPr>
        <p:spPr>
          <a:xfrm>
            <a:off x="2267744" y="429309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ドーナツ 8"/>
          <p:cNvSpPr/>
          <p:nvPr/>
        </p:nvSpPr>
        <p:spPr>
          <a:xfrm>
            <a:off x="1547664" y="4005064"/>
            <a:ext cx="1728192" cy="864096"/>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円弧 12"/>
          <p:cNvSpPr/>
          <p:nvPr/>
        </p:nvSpPr>
        <p:spPr>
          <a:xfrm>
            <a:off x="2339752" y="4293096"/>
            <a:ext cx="288032" cy="288032"/>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4" name="円弧 13"/>
          <p:cNvSpPr/>
          <p:nvPr/>
        </p:nvSpPr>
        <p:spPr>
          <a:xfrm>
            <a:off x="2411760" y="4293096"/>
            <a:ext cx="288032" cy="288032"/>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5" name="円弧 14"/>
          <p:cNvSpPr/>
          <p:nvPr/>
        </p:nvSpPr>
        <p:spPr>
          <a:xfrm>
            <a:off x="2492152" y="4293096"/>
            <a:ext cx="288032" cy="288032"/>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6" name="円弧 15"/>
          <p:cNvSpPr/>
          <p:nvPr/>
        </p:nvSpPr>
        <p:spPr>
          <a:xfrm flipH="1">
            <a:off x="2123728" y="4293096"/>
            <a:ext cx="288032" cy="288000"/>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7" name="円弧 16"/>
          <p:cNvSpPr/>
          <p:nvPr/>
        </p:nvSpPr>
        <p:spPr>
          <a:xfrm flipH="1">
            <a:off x="2195736" y="4293096"/>
            <a:ext cx="288032" cy="288000"/>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8" name="円弧 17"/>
          <p:cNvSpPr/>
          <p:nvPr/>
        </p:nvSpPr>
        <p:spPr>
          <a:xfrm flipH="1">
            <a:off x="2051720" y="4293096"/>
            <a:ext cx="288032" cy="288000"/>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9" name="円/楕円 15"/>
          <p:cNvSpPr/>
          <p:nvPr/>
        </p:nvSpPr>
        <p:spPr>
          <a:xfrm>
            <a:off x="1403648" y="3068960"/>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6"/>
          <p:cNvSpPr/>
          <p:nvPr/>
        </p:nvSpPr>
        <p:spPr>
          <a:xfrm>
            <a:off x="1763688" y="2996952"/>
            <a:ext cx="936104"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17"/>
          <p:cNvSpPr/>
          <p:nvPr/>
        </p:nvSpPr>
        <p:spPr>
          <a:xfrm>
            <a:off x="2259360" y="537321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弧 21"/>
          <p:cNvSpPr/>
          <p:nvPr/>
        </p:nvSpPr>
        <p:spPr>
          <a:xfrm>
            <a:off x="2331368" y="5373216"/>
            <a:ext cx="288032" cy="288032"/>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3" name="円弧 22"/>
          <p:cNvSpPr/>
          <p:nvPr/>
        </p:nvSpPr>
        <p:spPr>
          <a:xfrm>
            <a:off x="2403376" y="5373216"/>
            <a:ext cx="288032" cy="288032"/>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4" name="円弧 23"/>
          <p:cNvSpPr/>
          <p:nvPr/>
        </p:nvSpPr>
        <p:spPr>
          <a:xfrm>
            <a:off x="2483768" y="5373216"/>
            <a:ext cx="288032" cy="288032"/>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5" name="円弧 24"/>
          <p:cNvSpPr/>
          <p:nvPr/>
        </p:nvSpPr>
        <p:spPr>
          <a:xfrm flipH="1">
            <a:off x="2115344" y="5373216"/>
            <a:ext cx="288032" cy="288000"/>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6" name="円弧 25"/>
          <p:cNvSpPr/>
          <p:nvPr/>
        </p:nvSpPr>
        <p:spPr>
          <a:xfrm flipH="1">
            <a:off x="2187352" y="5373216"/>
            <a:ext cx="288032" cy="288000"/>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7" name="円弧 26"/>
          <p:cNvSpPr/>
          <p:nvPr/>
        </p:nvSpPr>
        <p:spPr>
          <a:xfrm flipH="1">
            <a:off x="2043336" y="5373216"/>
            <a:ext cx="288032" cy="288000"/>
          </a:xfrm>
          <a:prstGeom prst="arc">
            <a:avLst>
              <a:gd name="adj1" fmla="val 19840157"/>
              <a:gd name="adj2" fmla="val 183163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8" name="右矢印 24"/>
          <p:cNvSpPr/>
          <p:nvPr/>
        </p:nvSpPr>
        <p:spPr>
          <a:xfrm>
            <a:off x="395536" y="2708920"/>
            <a:ext cx="324036" cy="93610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左中かっこ 28"/>
          <p:cNvSpPr/>
          <p:nvPr/>
        </p:nvSpPr>
        <p:spPr>
          <a:xfrm>
            <a:off x="755576" y="3861048"/>
            <a:ext cx="1080120" cy="230425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右矢印 26"/>
          <p:cNvSpPr/>
          <p:nvPr/>
        </p:nvSpPr>
        <p:spPr>
          <a:xfrm>
            <a:off x="395536" y="4581128"/>
            <a:ext cx="324036" cy="93610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弧 30"/>
          <p:cNvSpPr/>
          <p:nvPr/>
        </p:nvSpPr>
        <p:spPr>
          <a:xfrm>
            <a:off x="1547664" y="2725033"/>
            <a:ext cx="792088" cy="487943"/>
          </a:xfrm>
          <a:prstGeom prst="arc">
            <a:avLst>
              <a:gd name="adj1" fmla="val 12080740"/>
              <a:gd name="adj2" fmla="val 20466443"/>
            </a:avLst>
          </a:prstGeom>
          <a:ln w="25400">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 name="円弧 31"/>
          <p:cNvSpPr/>
          <p:nvPr/>
        </p:nvSpPr>
        <p:spPr>
          <a:xfrm>
            <a:off x="1619672" y="3212976"/>
            <a:ext cx="864096" cy="432048"/>
          </a:xfrm>
          <a:prstGeom prst="arc">
            <a:avLst>
              <a:gd name="adj1" fmla="val 2482470"/>
              <a:gd name="adj2" fmla="val 10431312"/>
            </a:avLst>
          </a:prstGeom>
          <a:ln w="25400">
            <a:solidFill>
              <a:schemeClr val="tx1"/>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1144353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ランタノイド・カーテン</a:t>
            </a:r>
          </a:p>
        </p:txBody>
      </p:sp>
      <p:sp>
        <p:nvSpPr>
          <p:cNvPr id="3" name="コンテンツ プレースホルダー 2"/>
          <p:cNvSpPr>
            <a:spLocks noGrp="1"/>
          </p:cNvSpPr>
          <p:nvPr>
            <p:ph idx="1"/>
          </p:nvPr>
        </p:nvSpPr>
        <p:spPr/>
        <p:txBody>
          <a:bodyPr/>
          <a:lstStyle/>
          <a:p>
            <a:r>
              <a:rPr kumimoji="1" lang="ja-JP" altLang="en-US" dirty="0"/>
              <a:t>ランタノイドでできたエジェクタが前にいるときは</a:t>
            </a:r>
            <a:r>
              <a:rPr kumimoji="1" lang="en-US" altLang="ja-JP" dirty="0"/>
              <a:t>wind</a:t>
            </a:r>
            <a:r>
              <a:rPr kumimoji="1" lang="ja-JP" altLang="en-US" dirty="0"/>
              <a:t>からの放射は容易に隠されてしまう</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70</a:t>
            </a:fld>
            <a:endParaRPr kumimoji="1" lang="ja-JP" altLang="en-US"/>
          </a:p>
        </p:txBody>
      </p:sp>
      <p:pic>
        <p:nvPicPr>
          <p:cNvPr id="7" name="図 6"/>
          <p:cNvPicPr>
            <a:picLocks noChangeAspect="1"/>
          </p:cNvPicPr>
          <p:nvPr/>
        </p:nvPicPr>
        <p:blipFill>
          <a:blip r:embed="rId2"/>
          <a:stretch>
            <a:fillRect/>
          </a:stretch>
        </p:blipFill>
        <p:spPr>
          <a:xfrm>
            <a:off x="484464" y="2414164"/>
            <a:ext cx="8191992" cy="4039172"/>
          </a:xfrm>
          <a:prstGeom prst="rect">
            <a:avLst/>
          </a:prstGeom>
        </p:spPr>
      </p:pic>
      <p:sp>
        <p:nvSpPr>
          <p:cNvPr id="8" name="テキスト ボックス 7"/>
          <p:cNvSpPr txBox="1"/>
          <p:nvPr/>
        </p:nvSpPr>
        <p:spPr>
          <a:xfrm>
            <a:off x="7020272" y="5579948"/>
            <a:ext cx="1516121" cy="369332"/>
          </a:xfrm>
          <a:prstGeom prst="rect">
            <a:avLst/>
          </a:prstGeom>
          <a:noFill/>
        </p:spPr>
        <p:txBody>
          <a:bodyPr wrap="none" rtlCol="0">
            <a:spAutoFit/>
          </a:bodyPr>
          <a:lstStyle/>
          <a:p>
            <a:r>
              <a:rPr kumimoji="1" lang="en-US" altLang="ja-JP" dirty="0"/>
              <a:t>Kasen+ (2015)</a:t>
            </a:r>
            <a:endParaRPr kumimoji="1" lang="ja-JP" altLang="en-US" dirty="0"/>
          </a:p>
        </p:txBody>
      </p:sp>
    </p:spTree>
    <p:extLst>
      <p:ext uri="{BB962C8B-B14F-4D97-AF65-F5344CB8AC3E}">
        <p14:creationId xmlns:p14="http://schemas.microsoft.com/office/powerpoint/2010/main" val="15820139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エジェクタと星間物質との衝突</a:t>
            </a:r>
          </a:p>
        </p:txBody>
      </p:sp>
      <p:sp>
        <p:nvSpPr>
          <p:cNvPr id="3" name="コンテンツ プレースホルダー 2"/>
          <p:cNvSpPr>
            <a:spLocks noGrp="1"/>
          </p:cNvSpPr>
          <p:nvPr>
            <p:ph idx="1"/>
          </p:nvPr>
        </p:nvSpPr>
        <p:spPr/>
        <p:txBody>
          <a:bodyPr/>
          <a:lstStyle/>
          <a:p>
            <a:r>
              <a:rPr kumimoji="1" lang="ja-JP" altLang="en-US" dirty="0"/>
              <a:t>衝撃波で電子が非熱的に加速され、磁場増幅</a:t>
            </a:r>
            <a:r>
              <a:rPr lang="ja-JP" altLang="en-US" dirty="0"/>
              <a:t>→シンクロトロン放射（</a:t>
            </a:r>
            <a:r>
              <a:rPr lang="en-US" altLang="ja-JP" dirty="0"/>
              <a:t>GRB</a:t>
            </a:r>
            <a:r>
              <a:rPr lang="ja-JP" altLang="en-US" dirty="0"/>
              <a:t>残光、電波超新星）</a:t>
            </a:r>
            <a:endParaRPr kumimoji="1" lang="en-US" altLang="ja-JP" dirty="0"/>
          </a:p>
          <a:p>
            <a:r>
              <a:rPr lang="ja-JP" altLang="en-US" dirty="0"/>
              <a:t>ほぼ確実だが、環境（星間物質）依存性が高いかつあまり高い密度は期待されていない</a:t>
            </a:r>
            <a:endParaRPr lang="en-US" altLang="ja-JP"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71</a:t>
            </a:fld>
            <a:endParaRPr kumimoji="1" lang="ja-JP" altLang="en-US"/>
          </a:p>
        </p:txBody>
      </p:sp>
      <p:pic>
        <p:nvPicPr>
          <p:cNvPr id="9" name="図 8"/>
          <p:cNvPicPr>
            <a:picLocks noChangeAspect="1"/>
          </p:cNvPicPr>
          <p:nvPr/>
        </p:nvPicPr>
        <p:blipFill>
          <a:blip r:embed="rId2"/>
          <a:stretch>
            <a:fillRect/>
          </a:stretch>
        </p:blipFill>
        <p:spPr>
          <a:xfrm>
            <a:off x="457200" y="3789040"/>
            <a:ext cx="8156701" cy="1210500"/>
          </a:xfrm>
          <a:prstGeom prst="rect">
            <a:avLst/>
          </a:prstGeom>
        </p:spPr>
      </p:pic>
      <p:pic>
        <p:nvPicPr>
          <p:cNvPr id="10" name="図 9"/>
          <p:cNvPicPr>
            <a:picLocks noChangeAspect="1"/>
          </p:cNvPicPr>
          <p:nvPr/>
        </p:nvPicPr>
        <p:blipFill>
          <a:blip r:embed="rId3"/>
          <a:stretch>
            <a:fillRect/>
          </a:stretch>
        </p:blipFill>
        <p:spPr>
          <a:xfrm>
            <a:off x="1619672" y="5085184"/>
            <a:ext cx="5616676" cy="1067033"/>
          </a:xfrm>
          <a:prstGeom prst="rect">
            <a:avLst/>
          </a:prstGeom>
        </p:spPr>
      </p:pic>
    </p:spTree>
    <p:extLst>
      <p:ext uri="{BB962C8B-B14F-4D97-AF65-F5344CB8AC3E}">
        <p14:creationId xmlns:p14="http://schemas.microsoft.com/office/powerpoint/2010/main" val="23570546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モデルのパラメータ</a:t>
            </a:r>
          </a:p>
        </p:txBody>
      </p:sp>
      <p:sp>
        <p:nvSpPr>
          <p:cNvPr id="3" name="コンテンツ プレースホルダー 2"/>
          <p:cNvSpPr>
            <a:spLocks noGrp="1"/>
          </p:cNvSpPr>
          <p:nvPr>
            <p:ph idx="1"/>
          </p:nvPr>
        </p:nvSpPr>
        <p:spPr/>
        <p:txBody>
          <a:bodyPr/>
          <a:lstStyle/>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ja-JP" altLang="en-US" dirty="0"/>
              <a:t>エジェクタの形状もいくらか状況を変える</a:t>
            </a:r>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72</a:t>
            </a:fld>
            <a:endParaRPr kumimoji="1" lang="ja-JP" altLang="en-US"/>
          </a:p>
        </p:txBody>
      </p:sp>
      <p:pic>
        <p:nvPicPr>
          <p:cNvPr id="7" name="図 6"/>
          <p:cNvPicPr>
            <a:picLocks noChangeAspect="1"/>
          </p:cNvPicPr>
          <p:nvPr/>
        </p:nvPicPr>
        <p:blipFill>
          <a:blip r:embed="rId2"/>
          <a:stretch>
            <a:fillRect/>
          </a:stretch>
        </p:blipFill>
        <p:spPr>
          <a:xfrm>
            <a:off x="899592" y="1484784"/>
            <a:ext cx="7428693" cy="3972996"/>
          </a:xfrm>
          <a:prstGeom prst="rect">
            <a:avLst/>
          </a:prstGeom>
        </p:spPr>
      </p:pic>
      <p:sp>
        <p:nvSpPr>
          <p:cNvPr id="8" name="テキスト ボックス 7"/>
          <p:cNvSpPr txBox="1"/>
          <p:nvPr/>
        </p:nvSpPr>
        <p:spPr>
          <a:xfrm>
            <a:off x="949765" y="1691516"/>
            <a:ext cx="1966051" cy="369332"/>
          </a:xfrm>
          <a:prstGeom prst="rect">
            <a:avLst/>
          </a:prstGeom>
          <a:noFill/>
        </p:spPr>
        <p:txBody>
          <a:bodyPr wrap="none" rtlCol="0">
            <a:spAutoFit/>
          </a:bodyPr>
          <a:lstStyle/>
          <a:p>
            <a:r>
              <a:rPr kumimoji="1" lang="en-US" altLang="ja-JP" dirty="0" err="1"/>
              <a:t>Takami</a:t>
            </a:r>
            <a:r>
              <a:rPr kumimoji="1" lang="en-US" altLang="ja-JP" dirty="0"/>
              <a:t>, KK+ (2014)</a:t>
            </a:r>
            <a:endParaRPr kumimoji="1" lang="ja-JP" altLang="en-US" dirty="0"/>
          </a:p>
        </p:txBody>
      </p:sp>
    </p:spTree>
    <p:extLst>
      <p:ext uri="{BB962C8B-B14F-4D97-AF65-F5344CB8AC3E}">
        <p14:creationId xmlns:p14="http://schemas.microsoft.com/office/powerpoint/2010/main" val="41135481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観測したら何がわかりうるのか？</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pPr marL="457200" indent="-457200">
                  <a:buFont typeface="Arial" panose="020B0604020202020204" pitchFamily="34" charset="0"/>
                  <a:buChar char="•"/>
                </a:pPr>
                <a:r>
                  <a:rPr kumimoji="1" lang="ja-JP" altLang="en-US" dirty="0"/>
                  <a:t>エジェクタ（</a:t>
                </a:r>
                <a:r>
                  <a:rPr kumimoji="1" lang="en-US" altLang="ja-JP" dirty="0" err="1"/>
                  <a:t>macronova</a:t>
                </a:r>
                <a:r>
                  <a:rPr kumimoji="1" lang="en-US" altLang="ja-JP" dirty="0"/>
                  <a:t>/</a:t>
                </a:r>
                <a:r>
                  <a:rPr kumimoji="1" lang="en-US" altLang="ja-JP" dirty="0" err="1"/>
                  <a:t>kilonova</a:t>
                </a:r>
                <a:r>
                  <a:rPr kumimoji="1" lang="ja-JP" altLang="en-US" dirty="0"/>
                  <a:t>と同じ）</a:t>
                </a:r>
                <a:endParaRPr kumimoji="1" lang="en-US" altLang="ja-JP" dirty="0"/>
              </a:p>
              <a:p>
                <a:pPr marL="457200" indent="-457200">
                  <a:buFont typeface="Arial" panose="020B0604020202020204" pitchFamily="34" charset="0"/>
                  <a:buChar char="•"/>
                </a:pPr>
                <a:r>
                  <a:rPr lang="ja-JP" altLang="en-US" dirty="0"/>
                  <a:t>環境＝星間空間の密度</a:t>
                </a:r>
                <a:endParaRPr lang="en-US" altLang="ja-JP" dirty="0"/>
              </a:p>
              <a:p>
                <a:r>
                  <a:rPr kumimoji="1" lang="ja-JP" altLang="en-US" dirty="0"/>
                  <a:t>オフセットと</a:t>
                </a:r>
                <a:r>
                  <a:rPr kumimoji="1" lang="en-US" altLang="ja-JP" dirty="0"/>
                  <a:t>kick velocity</a:t>
                </a:r>
                <a:r>
                  <a:rPr kumimoji="1" lang="ja-JP" altLang="en-US" dirty="0" err="1"/>
                  <a:t>、</a:t>
                </a:r>
                <a:r>
                  <a:rPr kumimoji="1" lang="en-US" altLang="ja-JP" dirty="0"/>
                  <a:t>SGRB</a:t>
                </a:r>
                <a:r>
                  <a:rPr kumimoji="1" lang="ja-JP" altLang="en-US" dirty="0"/>
                  <a:t>との整合性</a:t>
                </a:r>
                <a:endParaRPr kumimoji="1" lang="en-US" altLang="ja-JP" dirty="0"/>
              </a:p>
              <a:p>
                <a:r>
                  <a:rPr lang="ja-JP" altLang="en-US" dirty="0"/>
                  <a:t>縮退は厳しそう：ピーク時刻の決定は必須？</a:t>
                </a:r>
                <a:endParaRPr kumimoji="1" lang="en-US" altLang="ja-JP" dirty="0"/>
              </a:p>
              <a:p>
                <a:pPr marL="457200" indent="-457200">
                  <a:buFont typeface="Arial" panose="020B0604020202020204" pitchFamily="34" charset="0"/>
                  <a:buChar char="•"/>
                </a:pPr>
                <a:r>
                  <a:rPr lang="ja-JP" altLang="en-US" dirty="0"/>
                  <a:t>微視的物理のパラメータ</a:t>
                </a:r>
                <a:endParaRPr lang="en-US" altLang="ja-JP" dirty="0"/>
              </a:p>
              <a:p>
                <a14:m>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𝜖</m:t>
                        </m:r>
                      </m:e>
                      <m:sub>
                        <m:r>
                          <a:rPr kumimoji="1" lang="en-US" altLang="ja-JP" b="0" i="1" smtClean="0">
                            <a:latin typeface="Cambria Math" panose="02040503050406030204" pitchFamily="18" charset="0"/>
                          </a:rPr>
                          <m:t>𝑒</m:t>
                        </m:r>
                      </m:sub>
                    </m:sSub>
                  </m:oMath>
                </a14:m>
                <a:r>
                  <a:rPr kumimoji="1" lang="ja-JP" altLang="en-US" dirty="0"/>
                  <a:t>とか</a:t>
                </a:r>
                <a14:m>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𝜖</m:t>
                        </m:r>
                      </m:e>
                      <m:sub>
                        <m:r>
                          <a:rPr kumimoji="1" lang="en-US" altLang="ja-JP" b="0" i="1" smtClean="0">
                            <a:latin typeface="Cambria Math" panose="02040503050406030204" pitchFamily="18" charset="0"/>
                          </a:rPr>
                          <m:t>𝐵</m:t>
                        </m:r>
                      </m:sub>
                    </m:sSub>
                  </m:oMath>
                </a14:m>
                <a:r>
                  <a:rPr kumimoji="1" lang="ja-JP" altLang="en-US" dirty="0"/>
                  <a:t>とか電子の</a:t>
                </a:r>
                <a:r>
                  <a:rPr lang="en-US" altLang="ja-JP" dirty="0"/>
                  <a:t>index</a:t>
                </a:r>
                <a:r>
                  <a:rPr kumimoji="1" lang="ja-JP" altLang="en-US" dirty="0"/>
                  <a:t>とかへの手がかり？</a:t>
                </a:r>
                <a:endParaRPr kumimoji="1" lang="en-US" altLang="ja-JP" dirty="0"/>
              </a:p>
              <a:p>
                <a:r>
                  <a:rPr lang="ja-JP" altLang="en-US" dirty="0"/>
                  <a:t>微妙に速いエジェクタなので特殊かもしれない</a:t>
                </a:r>
                <a:endParaRPr lang="en-US" altLang="ja-JP" dirty="0"/>
              </a:p>
              <a:p>
                <a:r>
                  <a:rPr kumimoji="1" lang="ja-JP" altLang="en-US" dirty="0"/>
                  <a:t>人間の時間スケールで超新星残骸が見える？</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2"/>
                <a:stretch>
                  <a:fillRect l="-1852" t="-2242" r="-370"/>
                </a:stretch>
              </a:blipFill>
            </p:spPr>
            <p:txBody>
              <a:bodyPr/>
              <a:lstStyle/>
              <a:p>
                <a:r>
                  <a:rPr lang="ja-JP" altLang="en-US">
                    <a:noFill/>
                  </a:rPr>
                  <a:t> </a:t>
                </a:r>
              </a:p>
            </p:txBody>
          </p:sp>
        </mc:Fallback>
      </mc:AlternateContent>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73</a:t>
            </a:fld>
            <a:endParaRPr kumimoji="1" lang="ja-JP" altLang="en-US"/>
          </a:p>
        </p:txBody>
      </p:sp>
    </p:spTree>
    <p:extLst>
      <p:ext uri="{BB962C8B-B14F-4D97-AF65-F5344CB8AC3E}">
        <p14:creationId xmlns:p14="http://schemas.microsoft.com/office/powerpoint/2010/main" val="34093879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期待される電波放射</a:t>
            </a:r>
          </a:p>
        </p:txBody>
      </p:sp>
      <p:sp>
        <p:nvSpPr>
          <p:cNvPr id="3" name="コンテンツ プレースホルダー 2"/>
          <p:cNvSpPr>
            <a:spLocks noGrp="1"/>
          </p:cNvSpPr>
          <p:nvPr>
            <p:ph idx="1"/>
          </p:nvPr>
        </p:nvSpPr>
        <p:spPr/>
        <p:txBody>
          <a:bodyPr/>
          <a:lstStyle/>
          <a:p>
            <a:r>
              <a:rPr kumimoji="1" lang="en-US" altLang="ja-JP" dirty="0"/>
              <a:t>EVLA, ASKAP, LOFAR</a:t>
            </a:r>
            <a:r>
              <a:rPr kumimoji="1" lang="ja-JP" altLang="en-US" dirty="0"/>
              <a:t>などで観測が期待される</a:t>
            </a:r>
            <a:endParaRPr kumimoji="1" lang="en-US" altLang="ja-JP" dirty="0"/>
          </a:p>
          <a:p>
            <a:r>
              <a:rPr kumimoji="1" lang="ja-JP" altLang="en-US" dirty="0"/>
              <a:t>密度がある程度高くないと観測できなさそう</a:t>
            </a:r>
            <a:endParaRPr kumimoji="1" lang="en-US" altLang="ja-JP"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74</a:t>
            </a:fld>
            <a:endParaRPr kumimoji="1" lang="ja-JP" altLang="en-US"/>
          </a:p>
        </p:txBody>
      </p:sp>
      <p:pic>
        <p:nvPicPr>
          <p:cNvPr id="7" name="図 6"/>
          <p:cNvPicPr>
            <a:picLocks noChangeAspect="1"/>
          </p:cNvPicPr>
          <p:nvPr/>
        </p:nvPicPr>
        <p:blipFill>
          <a:blip r:embed="rId2"/>
          <a:stretch>
            <a:fillRect/>
          </a:stretch>
        </p:blipFill>
        <p:spPr>
          <a:xfrm>
            <a:off x="107504" y="2596258"/>
            <a:ext cx="8970073" cy="3569046"/>
          </a:xfrm>
          <a:prstGeom prst="rect">
            <a:avLst/>
          </a:prstGeom>
        </p:spPr>
      </p:pic>
      <p:sp>
        <p:nvSpPr>
          <p:cNvPr id="8" name="テキスト ボックス 7"/>
          <p:cNvSpPr txBox="1"/>
          <p:nvPr/>
        </p:nvSpPr>
        <p:spPr>
          <a:xfrm>
            <a:off x="3994611" y="5949280"/>
            <a:ext cx="1441485" cy="369332"/>
          </a:xfrm>
          <a:prstGeom prst="rect">
            <a:avLst/>
          </a:prstGeom>
          <a:noFill/>
        </p:spPr>
        <p:txBody>
          <a:bodyPr wrap="none" rtlCol="0">
            <a:spAutoFit/>
          </a:bodyPr>
          <a:lstStyle/>
          <a:p>
            <a:r>
              <a:rPr kumimoji="1" lang="en-US" altLang="ja-JP" dirty="0" err="1"/>
              <a:t>Piran</a:t>
            </a:r>
            <a:r>
              <a:rPr kumimoji="1" lang="en-US" altLang="ja-JP" dirty="0"/>
              <a:t>+ (2013)</a:t>
            </a:r>
            <a:endParaRPr kumimoji="1" lang="ja-JP" altLang="en-US" dirty="0"/>
          </a:p>
        </p:txBody>
      </p:sp>
    </p:spTree>
    <p:extLst>
      <p:ext uri="{BB962C8B-B14F-4D97-AF65-F5344CB8AC3E}">
        <p14:creationId xmlns:p14="http://schemas.microsoft.com/office/powerpoint/2010/main" val="31471924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高エネルギー放射</a:t>
            </a:r>
            <a:endParaRPr kumimoji="1" lang="ja-JP" altLang="en-US" dirty="0"/>
          </a:p>
        </p:txBody>
      </p:sp>
      <p:sp>
        <p:nvSpPr>
          <p:cNvPr id="3" name="コンテンツ プレースホルダー 2"/>
          <p:cNvSpPr>
            <a:spLocks noGrp="1"/>
          </p:cNvSpPr>
          <p:nvPr>
            <p:ph idx="1"/>
          </p:nvPr>
        </p:nvSpPr>
        <p:spPr/>
        <p:txBody>
          <a:bodyPr/>
          <a:lstStyle/>
          <a:p>
            <a:r>
              <a:rPr lang="en-US" altLang="ja-JP" dirty="0"/>
              <a:t>X</a:t>
            </a:r>
            <a:r>
              <a:rPr lang="ja-JP" altLang="en-US" dirty="0"/>
              <a:t>線くらいは見えないことはないかもしれない</a:t>
            </a:r>
            <a:endParaRPr lang="en-US" altLang="ja-JP"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75</a:t>
            </a:fld>
            <a:endParaRPr kumimoji="1" lang="ja-JP" altLang="en-US"/>
          </a:p>
        </p:txBody>
      </p:sp>
      <p:pic>
        <p:nvPicPr>
          <p:cNvPr id="9" name="図 8"/>
          <p:cNvPicPr>
            <a:picLocks noChangeAspect="1"/>
          </p:cNvPicPr>
          <p:nvPr/>
        </p:nvPicPr>
        <p:blipFill>
          <a:blip r:embed="rId2"/>
          <a:stretch>
            <a:fillRect/>
          </a:stretch>
        </p:blipFill>
        <p:spPr>
          <a:xfrm>
            <a:off x="1187624" y="1953282"/>
            <a:ext cx="5904655" cy="4428046"/>
          </a:xfrm>
          <a:prstGeom prst="rect">
            <a:avLst/>
          </a:prstGeom>
        </p:spPr>
      </p:pic>
      <p:sp>
        <p:nvSpPr>
          <p:cNvPr id="10" name="テキスト ボックス 9"/>
          <p:cNvSpPr txBox="1"/>
          <p:nvPr/>
        </p:nvSpPr>
        <p:spPr>
          <a:xfrm>
            <a:off x="2317917" y="2708920"/>
            <a:ext cx="1966051" cy="369332"/>
          </a:xfrm>
          <a:prstGeom prst="rect">
            <a:avLst/>
          </a:prstGeom>
          <a:noFill/>
        </p:spPr>
        <p:txBody>
          <a:bodyPr wrap="none" rtlCol="0">
            <a:spAutoFit/>
          </a:bodyPr>
          <a:lstStyle/>
          <a:p>
            <a:r>
              <a:rPr kumimoji="1" lang="en-US" altLang="ja-JP" dirty="0" err="1"/>
              <a:t>Takami</a:t>
            </a:r>
            <a:r>
              <a:rPr lang="en-US" altLang="ja-JP" dirty="0"/>
              <a:t>, KK+ (2014)</a:t>
            </a:r>
            <a:endParaRPr kumimoji="1" lang="ja-JP" altLang="en-US" dirty="0"/>
          </a:p>
        </p:txBody>
      </p:sp>
    </p:spTree>
    <p:extLst>
      <p:ext uri="{BB962C8B-B14F-4D97-AF65-F5344CB8AC3E}">
        <p14:creationId xmlns:p14="http://schemas.microsoft.com/office/powerpoint/2010/main" val="15931620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観測できそうな量は？</a:t>
            </a:r>
          </a:p>
        </p:txBody>
      </p:sp>
      <p:sp>
        <p:nvSpPr>
          <p:cNvPr id="3" name="コンテンツ プレースホルダー 2"/>
          <p:cNvSpPr>
            <a:spLocks noGrp="1"/>
          </p:cNvSpPr>
          <p:nvPr>
            <p:ph idx="1"/>
          </p:nvPr>
        </p:nvSpPr>
        <p:spPr/>
        <p:txBody>
          <a:bodyPr/>
          <a:lstStyle/>
          <a:p>
            <a:pPr marL="457200" indent="-457200">
              <a:buFont typeface="Arial" panose="020B0604020202020204" pitchFamily="34" charset="0"/>
              <a:buChar char="•"/>
            </a:pPr>
            <a:r>
              <a:rPr lang="ja-JP" altLang="en-US" dirty="0"/>
              <a:t>減速</a:t>
            </a:r>
            <a:r>
              <a:rPr kumimoji="1" lang="ja-JP" altLang="en-US" dirty="0"/>
              <a:t>時刻：立ち上がりから見えれば</a:t>
            </a:r>
            <a:r>
              <a:rPr kumimoji="1" lang="en-US" altLang="ja-JP" dirty="0"/>
              <a:t>OK</a:t>
            </a:r>
          </a:p>
          <a:p>
            <a:pPr marL="457200" indent="-457200">
              <a:buFont typeface="Arial" panose="020B0604020202020204" pitchFamily="34" charset="0"/>
              <a:buChar char="•"/>
            </a:pPr>
            <a:r>
              <a:rPr lang="ja-JP" altLang="en-US" dirty="0"/>
              <a:t>ピークの明るさ（前後の観測）</a:t>
            </a:r>
            <a:endParaRPr lang="en-US" altLang="ja-JP" dirty="0"/>
          </a:p>
          <a:p>
            <a:pPr marL="457200" indent="-457200">
              <a:buFont typeface="Arial" panose="020B0604020202020204" pitchFamily="34" charset="0"/>
              <a:buChar char="•"/>
            </a:pPr>
            <a:r>
              <a:rPr kumimoji="1" lang="ja-JP" altLang="en-US" dirty="0"/>
              <a:t>自己吸収の振動数は</a:t>
            </a:r>
            <a:r>
              <a:rPr kumimoji="1" lang="en-US" altLang="ja-JP" dirty="0"/>
              <a:t>MHz-GHz</a:t>
            </a:r>
            <a:r>
              <a:rPr kumimoji="1" lang="ja-JP" altLang="en-US" dirty="0"/>
              <a:t>の間くらい？</a:t>
            </a:r>
            <a:endParaRPr kumimoji="1" lang="en-US" altLang="ja-JP" dirty="0"/>
          </a:p>
          <a:p>
            <a:r>
              <a:rPr lang="en-US" altLang="ja-JP" dirty="0"/>
              <a:t> - </a:t>
            </a:r>
            <a:r>
              <a:rPr lang="ja-JP" altLang="en-US" dirty="0"/>
              <a:t>この観測が可能なのかはちょっとわからない</a:t>
            </a:r>
            <a:endParaRPr lang="en-US" altLang="ja-JP" dirty="0"/>
          </a:p>
          <a:p>
            <a:pPr marL="457200" indent="-457200">
              <a:buFont typeface="Arial" panose="020B0604020202020204" pitchFamily="34" charset="0"/>
              <a:buChar char="•"/>
            </a:pPr>
            <a:r>
              <a:rPr kumimoji="1" lang="ja-JP" altLang="en-US" dirty="0"/>
              <a:t>冷却の振動数は</a:t>
            </a:r>
            <a:r>
              <a:rPr lang="ja-JP" altLang="en-US" dirty="0"/>
              <a:t>可視光とか紫外光とか？</a:t>
            </a:r>
            <a:endParaRPr lang="en-US" altLang="ja-JP" dirty="0"/>
          </a:p>
          <a:p>
            <a:r>
              <a:rPr kumimoji="1" lang="en-US" altLang="ja-JP" dirty="0"/>
              <a:t> - </a:t>
            </a:r>
            <a:r>
              <a:rPr kumimoji="1" lang="ja-JP" altLang="en-US" dirty="0"/>
              <a:t>可視光ならどうにでもなりそうには思える</a:t>
            </a:r>
            <a:endParaRPr kumimoji="1" lang="en-US" altLang="ja-JP" dirty="0"/>
          </a:p>
          <a:p>
            <a:pPr marL="457200" indent="-457200">
              <a:buFont typeface="Arial" panose="020B0604020202020204" pitchFamily="34" charset="0"/>
              <a:buChar char="•"/>
            </a:pPr>
            <a:r>
              <a:rPr lang="ja-JP" altLang="en-US" dirty="0"/>
              <a:t>放射のべき：電波、可視光、</a:t>
            </a:r>
            <a:r>
              <a:rPr lang="en-US" altLang="ja-JP" dirty="0"/>
              <a:t>X</a:t>
            </a:r>
            <a:r>
              <a:rPr lang="ja-JP" altLang="en-US" dirty="0"/>
              <a:t>線あたり？</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76</a:t>
            </a:fld>
            <a:endParaRPr kumimoji="1" lang="ja-JP" altLang="en-US"/>
          </a:p>
        </p:txBody>
      </p:sp>
    </p:spTree>
    <p:extLst>
      <p:ext uri="{BB962C8B-B14F-4D97-AF65-F5344CB8AC3E}">
        <p14:creationId xmlns:p14="http://schemas.microsoft.com/office/powerpoint/2010/main" val="21103129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918"/>
            <a:ext cx="8229600" cy="922114"/>
          </a:xfrm>
        </p:spPr>
        <p:txBody>
          <a:bodyPr>
            <a:noAutofit/>
          </a:bodyPr>
          <a:lstStyle/>
          <a:p>
            <a:r>
              <a:rPr lang="ja-JP" altLang="en-US" sz="21600" dirty="0"/>
              <a:t>まとめ</a:t>
            </a:r>
            <a:endParaRPr kumimoji="1" lang="ja-JP" altLang="en-US" sz="21600"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77</a:t>
            </a:fld>
            <a:endParaRPr kumimoji="1" lang="ja-JP" altLang="en-US"/>
          </a:p>
        </p:txBody>
      </p:sp>
    </p:spTree>
    <p:extLst>
      <p:ext uri="{BB962C8B-B14F-4D97-AF65-F5344CB8AC3E}">
        <p14:creationId xmlns:p14="http://schemas.microsoft.com/office/powerpoint/2010/main" val="15107525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まとめ</a:t>
            </a:r>
          </a:p>
        </p:txBody>
      </p:sp>
      <p:sp>
        <p:nvSpPr>
          <p:cNvPr id="3" name="コンテンツ プレースホルダー 2"/>
          <p:cNvSpPr>
            <a:spLocks noGrp="1"/>
          </p:cNvSpPr>
          <p:nvPr>
            <p:ph idx="1"/>
          </p:nvPr>
        </p:nvSpPr>
        <p:spPr/>
        <p:txBody>
          <a:bodyPr>
            <a:normAutofit/>
          </a:bodyPr>
          <a:lstStyle/>
          <a:p>
            <a:pPr marL="457200" indent="-457200">
              <a:buFont typeface="Arial" panose="020B0604020202020204" pitchFamily="34" charset="0"/>
              <a:buChar char="•"/>
            </a:pPr>
            <a:r>
              <a:rPr lang="ja-JP" altLang="en-US" dirty="0"/>
              <a:t>今後</a:t>
            </a:r>
            <a:r>
              <a:rPr lang="en-US" altLang="ja-JP" dirty="0"/>
              <a:t>LIGO</a:t>
            </a:r>
            <a:r>
              <a:rPr lang="ja-JP" altLang="en-US" dirty="0"/>
              <a:t>でブラックホール・中性子星連星が見つかることはありそうに思える</a:t>
            </a:r>
            <a:endParaRPr lang="en-US" altLang="ja-JP" dirty="0"/>
          </a:p>
          <a:p>
            <a:pPr marL="457200" indent="-457200">
              <a:buFont typeface="Arial" panose="020B0604020202020204" pitchFamily="34" charset="0"/>
              <a:buChar char="•"/>
            </a:pPr>
            <a:r>
              <a:rPr kumimoji="1" lang="ja-JP" altLang="en-US" dirty="0"/>
              <a:t>電磁波対応天体は位置決定のため重要で</a:t>
            </a:r>
            <a:r>
              <a:rPr lang="ja-JP" altLang="en-US" dirty="0"/>
              <a:t>、そこから物理が引き出せるとなお良い</a:t>
            </a:r>
            <a:endParaRPr lang="en-US" altLang="ja-JP" dirty="0"/>
          </a:p>
          <a:p>
            <a:r>
              <a:rPr lang="en-US" altLang="ja-JP" dirty="0"/>
              <a:t> - </a:t>
            </a:r>
            <a:r>
              <a:rPr lang="en-US" altLang="ja-JP" dirty="0" err="1"/>
              <a:t>macronova</a:t>
            </a:r>
            <a:r>
              <a:rPr lang="en-US" altLang="ja-JP" dirty="0"/>
              <a:t>/</a:t>
            </a:r>
            <a:r>
              <a:rPr lang="en-US" altLang="ja-JP" dirty="0" err="1"/>
              <a:t>kilonova</a:t>
            </a:r>
            <a:r>
              <a:rPr lang="ja-JP" altLang="en-US" dirty="0"/>
              <a:t>は</a:t>
            </a:r>
            <a:r>
              <a:rPr lang="en-US" altLang="ja-JP" dirty="0"/>
              <a:t>r</a:t>
            </a:r>
            <a:r>
              <a:rPr lang="ja-JP" altLang="en-US" dirty="0"/>
              <a:t>過程元素と関係</a:t>
            </a:r>
            <a:endParaRPr lang="en-US" altLang="ja-JP" dirty="0"/>
          </a:p>
          <a:p>
            <a:r>
              <a:rPr lang="ja-JP" altLang="en-US" dirty="0"/>
              <a:t> </a:t>
            </a:r>
            <a:r>
              <a:rPr lang="en-US" altLang="ja-JP" dirty="0"/>
              <a:t>- </a:t>
            </a:r>
            <a:r>
              <a:rPr lang="ja-JP" altLang="en-US" dirty="0"/>
              <a:t>コンパクト連星合体残骸は環境・微視的物理</a:t>
            </a:r>
            <a:endParaRPr lang="en-US" altLang="ja-JP" dirty="0"/>
          </a:p>
          <a:p>
            <a:pPr marL="457200" indent="-457200">
              <a:buFont typeface="Arial" panose="020B0604020202020204" pitchFamily="34" charset="0"/>
              <a:buChar char="•"/>
            </a:pPr>
            <a:r>
              <a:rPr kumimoji="1" lang="ja-JP" altLang="en-US" dirty="0"/>
              <a:t>重いブラックホールが多ければ、磁気圏などプリカーサーの重要性は上がるかもしれない</a:t>
            </a:r>
            <a:endParaRPr kumimoji="1" lang="en-US" altLang="ja-JP" dirty="0"/>
          </a:p>
        </p:txBody>
      </p:sp>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78</a:t>
            </a:fld>
            <a:endParaRPr kumimoji="1" lang="ja-JP" altLang="en-US"/>
          </a:p>
        </p:txBody>
      </p:sp>
    </p:spTree>
    <p:extLst>
      <p:ext uri="{BB962C8B-B14F-4D97-AF65-F5344CB8AC3E}">
        <p14:creationId xmlns:p14="http://schemas.microsoft.com/office/powerpoint/2010/main" val="4168101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質量流出条件</a:t>
            </a:r>
            <a:r>
              <a:rPr lang="en-US" altLang="ja-JP" dirty="0"/>
              <a:t>~</a:t>
            </a:r>
            <a:r>
              <a:rPr lang="ja-JP" altLang="en-US" dirty="0"/>
              <a:t>潮汐破壊条件</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r>
                  <a:rPr lang="en-US" altLang="ja-JP" dirty="0"/>
                  <a:t>BH</a:t>
                </a:r>
                <a:r>
                  <a:rPr lang="ja-JP" altLang="en-US" dirty="0"/>
                  <a:t>による潮汐力＝</a:t>
                </a:r>
                <a:r>
                  <a:rPr lang="en-US" altLang="ja-JP" dirty="0"/>
                  <a:t>NS</a:t>
                </a:r>
                <a:r>
                  <a:rPr lang="ja-JP" altLang="en-US" dirty="0"/>
                  <a:t>表面での自己重力</a:t>
                </a:r>
                <a:endParaRPr lang="en-US" altLang="ja-JP" dirty="0"/>
              </a:p>
              <a:p>
                <a:pPr/>
                <a14:m>
                  <m:oMathPara xmlns:m="http://schemas.openxmlformats.org/officeDocument/2006/math">
                    <m:oMathParaPr>
                      <m:jc m:val="centerGroup"/>
                    </m:oMathParaPr>
                    <m:oMath xmlns:m="http://schemas.openxmlformats.org/officeDocument/2006/math">
                      <m:f>
                        <m:fPr>
                          <m:ctrlPr>
                            <a:rPr lang="en-US" altLang="ja-JP" sz="2800" i="1">
                              <a:latin typeface="Cambria Math" panose="02040503050406030204" pitchFamily="18" charset="0"/>
                            </a:rPr>
                          </m:ctrlPr>
                        </m:fPr>
                        <m:num>
                          <m:sSub>
                            <m:sSubPr>
                              <m:ctrlPr>
                                <a:rPr lang="en-US" altLang="ja-JP" sz="2800" i="1">
                                  <a:latin typeface="Cambria Math" panose="02040503050406030204" pitchFamily="18" charset="0"/>
                                </a:rPr>
                              </m:ctrlPr>
                            </m:sSubPr>
                            <m:e>
                              <m:r>
                                <a:rPr lang="en-US" altLang="ja-JP" sz="2800" i="1">
                                  <a:latin typeface="Cambria Math"/>
                                </a:rPr>
                                <m:t>𝑀</m:t>
                              </m:r>
                            </m:e>
                            <m:sub>
                              <m:r>
                                <m:rPr>
                                  <m:nor/>
                                </m:rPr>
                                <a:rPr lang="en-US" altLang="ja-JP" sz="2800">
                                  <a:latin typeface="Cambria Math"/>
                                </a:rPr>
                                <m:t>BH</m:t>
                              </m:r>
                            </m:sub>
                          </m:sSub>
                          <m:sSub>
                            <m:sSubPr>
                              <m:ctrlPr>
                                <a:rPr lang="en-US" altLang="ja-JP" sz="2800" i="1">
                                  <a:latin typeface="Cambria Math" panose="02040503050406030204" pitchFamily="18" charset="0"/>
                                </a:rPr>
                              </m:ctrlPr>
                            </m:sSubPr>
                            <m:e>
                              <m:r>
                                <a:rPr lang="en-US" altLang="ja-JP" sz="2800" i="1">
                                  <a:latin typeface="Cambria Math"/>
                                </a:rPr>
                                <m:t>𝑅</m:t>
                              </m:r>
                            </m:e>
                            <m:sub>
                              <m:r>
                                <m:rPr>
                                  <m:nor/>
                                </m:rPr>
                                <a:rPr lang="en-US" altLang="ja-JP" sz="2800">
                                  <a:latin typeface="Cambria Math"/>
                                </a:rPr>
                                <m:t>NS</m:t>
                              </m:r>
                            </m:sub>
                          </m:sSub>
                        </m:num>
                        <m:den>
                          <m:sSup>
                            <m:sSupPr>
                              <m:ctrlPr>
                                <a:rPr lang="en-US" altLang="ja-JP" sz="2800" i="1">
                                  <a:latin typeface="Cambria Math" panose="02040503050406030204" pitchFamily="18" charset="0"/>
                                </a:rPr>
                              </m:ctrlPr>
                            </m:sSupPr>
                            <m:e>
                              <m:sSub>
                                <m:sSubPr>
                                  <m:ctrlPr>
                                    <a:rPr lang="en-US" altLang="ja-JP" sz="2800" i="1">
                                      <a:latin typeface="Cambria Math" panose="02040503050406030204" pitchFamily="18" charset="0"/>
                                    </a:rPr>
                                  </m:ctrlPr>
                                </m:sSubPr>
                                <m:e>
                                  <m:r>
                                    <a:rPr lang="en-US" altLang="ja-JP" sz="2800" i="1">
                                      <a:latin typeface="Cambria Math"/>
                                    </a:rPr>
                                    <m:t>𝑟</m:t>
                                  </m:r>
                                </m:e>
                                <m:sub>
                                  <m:r>
                                    <m:rPr>
                                      <m:nor/>
                                    </m:rPr>
                                    <a:rPr lang="en-US" altLang="ja-JP" sz="2800">
                                      <a:latin typeface="Cambria Math"/>
                                    </a:rPr>
                                    <m:t>tidal</m:t>
                                  </m:r>
                                </m:sub>
                              </m:sSub>
                            </m:e>
                            <m:sup>
                              <m:r>
                                <a:rPr lang="en-US" altLang="ja-JP" sz="2800" i="1">
                                  <a:latin typeface="Cambria Math"/>
                                </a:rPr>
                                <m:t>3</m:t>
                              </m:r>
                            </m:sup>
                          </m:sSup>
                        </m:den>
                      </m:f>
                      <m:r>
                        <a:rPr lang="en-US" altLang="ja-JP" sz="2800" i="1">
                          <a:latin typeface="Cambria Math"/>
                          <a:ea typeface="Cambria Math"/>
                        </a:rPr>
                        <m:t>~</m:t>
                      </m:r>
                      <m:f>
                        <m:fPr>
                          <m:ctrlPr>
                            <a:rPr lang="en-US" altLang="ja-JP" sz="2800" i="1">
                              <a:latin typeface="Cambria Math" panose="02040503050406030204" pitchFamily="18" charset="0"/>
                            </a:rPr>
                          </m:ctrlPr>
                        </m:fPr>
                        <m:num>
                          <m:sSub>
                            <m:sSubPr>
                              <m:ctrlPr>
                                <a:rPr lang="en-US" altLang="ja-JP" sz="2800" i="1">
                                  <a:latin typeface="Cambria Math" panose="02040503050406030204" pitchFamily="18" charset="0"/>
                                </a:rPr>
                              </m:ctrlPr>
                            </m:sSubPr>
                            <m:e>
                              <m:r>
                                <a:rPr lang="en-US" altLang="ja-JP" sz="2800" i="1">
                                  <a:latin typeface="Cambria Math"/>
                                </a:rPr>
                                <m:t>𝑀</m:t>
                              </m:r>
                            </m:e>
                            <m:sub>
                              <m:r>
                                <m:rPr>
                                  <m:nor/>
                                </m:rPr>
                                <a:rPr lang="en-US" altLang="ja-JP" sz="2800">
                                  <a:latin typeface="Cambria Math"/>
                                </a:rPr>
                                <m:t>NS</m:t>
                              </m:r>
                            </m:sub>
                          </m:sSub>
                        </m:num>
                        <m:den>
                          <m:sSup>
                            <m:sSupPr>
                              <m:ctrlPr>
                                <a:rPr lang="en-US" altLang="ja-JP" sz="2800" i="1">
                                  <a:latin typeface="Cambria Math" panose="02040503050406030204" pitchFamily="18" charset="0"/>
                                </a:rPr>
                              </m:ctrlPr>
                            </m:sSupPr>
                            <m:e>
                              <m:sSub>
                                <m:sSubPr>
                                  <m:ctrlPr>
                                    <a:rPr lang="en-US" altLang="ja-JP" sz="2800" i="1">
                                      <a:latin typeface="Cambria Math" panose="02040503050406030204" pitchFamily="18" charset="0"/>
                                    </a:rPr>
                                  </m:ctrlPr>
                                </m:sSubPr>
                                <m:e>
                                  <m:r>
                                    <a:rPr lang="en-US" altLang="ja-JP" sz="2800" i="1">
                                      <a:latin typeface="Cambria Math"/>
                                    </a:rPr>
                                    <m:t>𝑅</m:t>
                                  </m:r>
                                </m:e>
                                <m:sub>
                                  <m:r>
                                    <m:rPr>
                                      <m:nor/>
                                    </m:rPr>
                                    <a:rPr lang="en-US" altLang="ja-JP" sz="2800">
                                      <a:latin typeface="Cambria Math"/>
                                    </a:rPr>
                                    <m:t>NS</m:t>
                                  </m:r>
                                </m:sub>
                              </m:sSub>
                            </m:e>
                            <m:sup>
                              <m:r>
                                <a:rPr lang="en-US" altLang="ja-JP" sz="2800" i="1">
                                  <a:latin typeface="Cambria Math"/>
                                </a:rPr>
                                <m:t>2</m:t>
                              </m:r>
                            </m:sup>
                          </m:sSup>
                        </m:den>
                      </m:f>
                      <m:r>
                        <a:rPr lang="en-US" altLang="ja-JP" sz="2800" i="1">
                          <a:latin typeface="Cambria Math"/>
                          <a:ea typeface="Cambria Math"/>
                        </a:rPr>
                        <m:t>⇒</m:t>
                      </m:r>
                      <m:f>
                        <m:fPr>
                          <m:ctrlPr>
                            <a:rPr lang="en-US" altLang="ja-JP" sz="2800" b="0" i="1" smtClean="0">
                              <a:latin typeface="Cambria Math" panose="02040503050406030204" pitchFamily="18" charset="0"/>
                              <a:ea typeface="Cambria Math"/>
                            </a:rPr>
                          </m:ctrlPr>
                        </m:fPr>
                        <m:num>
                          <m:sSub>
                            <m:sSubPr>
                              <m:ctrlPr>
                                <a:rPr lang="en-US" altLang="ja-JP" sz="2800" i="1">
                                  <a:latin typeface="Cambria Math" panose="02040503050406030204" pitchFamily="18" charset="0"/>
                                  <a:ea typeface="Cambria Math"/>
                                </a:rPr>
                              </m:ctrlPr>
                            </m:sSubPr>
                            <m:e>
                              <m:r>
                                <a:rPr lang="en-US" altLang="ja-JP" sz="2800" i="1">
                                  <a:latin typeface="Cambria Math"/>
                                  <a:ea typeface="Cambria Math"/>
                                </a:rPr>
                                <m:t>𝑟</m:t>
                              </m:r>
                            </m:e>
                            <m:sub>
                              <m:r>
                                <m:rPr>
                                  <m:nor/>
                                </m:rPr>
                                <a:rPr lang="en-US" altLang="ja-JP" sz="2800">
                                  <a:latin typeface="Cambria Math"/>
                                  <a:ea typeface="Cambria Math"/>
                                </a:rPr>
                                <m:t>tidal</m:t>
                              </m:r>
                            </m:sub>
                          </m:sSub>
                        </m:num>
                        <m:den>
                          <m:sSub>
                            <m:sSubPr>
                              <m:ctrlPr>
                                <a:rPr lang="en-US" altLang="ja-JP" sz="2800" b="0" i="1" smtClean="0">
                                  <a:latin typeface="Cambria Math" panose="02040503050406030204" pitchFamily="18" charset="0"/>
                                  <a:ea typeface="Cambria Math"/>
                                </a:rPr>
                              </m:ctrlPr>
                            </m:sSubPr>
                            <m:e>
                              <m:r>
                                <a:rPr lang="en-US" altLang="ja-JP" sz="2800" b="0" i="1" smtClean="0">
                                  <a:latin typeface="Cambria Math" panose="02040503050406030204" pitchFamily="18" charset="0"/>
                                  <a:ea typeface="Cambria Math"/>
                                </a:rPr>
                                <m:t>𝑀</m:t>
                              </m:r>
                            </m:e>
                            <m:sub>
                              <m:r>
                                <m:rPr>
                                  <m:nor/>
                                </m:rPr>
                                <a:rPr lang="en-US" altLang="ja-JP" sz="2800" b="0" i="0" smtClean="0">
                                  <a:latin typeface="Cambria Math" panose="02040503050406030204" pitchFamily="18" charset="0"/>
                                  <a:ea typeface="Cambria Math"/>
                                </a:rPr>
                                <m:t>BH</m:t>
                              </m:r>
                            </m:sub>
                          </m:sSub>
                        </m:den>
                      </m:f>
                      <m:r>
                        <a:rPr lang="en-US" altLang="ja-JP" sz="2800" i="1">
                          <a:latin typeface="Cambria Math"/>
                          <a:ea typeface="Cambria Math"/>
                        </a:rPr>
                        <m:t>~</m:t>
                      </m:r>
                      <m:sSup>
                        <m:sSupPr>
                          <m:ctrlPr>
                            <a:rPr lang="en-US" altLang="ja-JP" sz="2800" i="1">
                              <a:latin typeface="Cambria Math" panose="02040503050406030204" pitchFamily="18" charset="0"/>
                              <a:ea typeface="Cambria Math"/>
                            </a:rPr>
                          </m:ctrlPr>
                        </m:sSupPr>
                        <m:e>
                          <m:d>
                            <m:dPr>
                              <m:ctrlPr>
                                <a:rPr lang="en-US" altLang="ja-JP" sz="2800" i="1">
                                  <a:latin typeface="Cambria Math" panose="02040503050406030204" pitchFamily="18" charset="0"/>
                                  <a:ea typeface="Cambria Math"/>
                                </a:rPr>
                              </m:ctrlPr>
                            </m:dPr>
                            <m:e>
                              <m:f>
                                <m:fPr>
                                  <m:ctrlPr>
                                    <a:rPr lang="en-US" altLang="ja-JP" sz="2800" i="1">
                                      <a:latin typeface="Cambria Math" panose="02040503050406030204" pitchFamily="18" charset="0"/>
                                      <a:ea typeface="Cambria Math"/>
                                    </a:rPr>
                                  </m:ctrlPr>
                                </m:fPr>
                                <m:num>
                                  <m:sSub>
                                    <m:sSubPr>
                                      <m:ctrlPr>
                                        <a:rPr lang="en-US" altLang="ja-JP" sz="2800" i="1">
                                          <a:latin typeface="Cambria Math" panose="02040503050406030204" pitchFamily="18" charset="0"/>
                                          <a:ea typeface="Cambria Math"/>
                                        </a:rPr>
                                      </m:ctrlPr>
                                    </m:sSubPr>
                                    <m:e>
                                      <m:r>
                                        <a:rPr lang="en-US" altLang="ja-JP" sz="2800" i="1">
                                          <a:latin typeface="Cambria Math"/>
                                          <a:ea typeface="Cambria Math"/>
                                        </a:rPr>
                                        <m:t>𝑀</m:t>
                                      </m:r>
                                    </m:e>
                                    <m:sub>
                                      <m:r>
                                        <m:rPr>
                                          <m:nor/>
                                        </m:rPr>
                                        <a:rPr lang="en-US" altLang="ja-JP" sz="2800">
                                          <a:latin typeface="Cambria Math"/>
                                          <a:ea typeface="Cambria Math"/>
                                        </a:rPr>
                                        <m:t>NS</m:t>
                                      </m:r>
                                    </m:sub>
                                  </m:sSub>
                                </m:num>
                                <m:den>
                                  <m:sSub>
                                    <m:sSubPr>
                                      <m:ctrlPr>
                                        <a:rPr lang="en-US" altLang="ja-JP" sz="2800" i="1">
                                          <a:latin typeface="Cambria Math" panose="02040503050406030204" pitchFamily="18" charset="0"/>
                                          <a:ea typeface="Cambria Math"/>
                                        </a:rPr>
                                      </m:ctrlPr>
                                    </m:sSubPr>
                                    <m:e>
                                      <m:r>
                                        <a:rPr lang="en-US" altLang="ja-JP" sz="2800" i="1">
                                          <a:latin typeface="Cambria Math"/>
                                          <a:ea typeface="Cambria Math"/>
                                        </a:rPr>
                                        <m:t>𝑀</m:t>
                                      </m:r>
                                    </m:e>
                                    <m:sub>
                                      <m:r>
                                        <m:rPr>
                                          <m:nor/>
                                        </m:rPr>
                                        <a:rPr lang="en-US" altLang="ja-JP" sz="2800">
                                          <a:latin typeface="Cambria Math"/>
                                          <a:ea typeface="Cambria Math"/>
                                        </a:rPr>
                                        <m:t>BH</m:t>
                                      </m:r>
                                    </m:sub>
                                  </m:sSub>
                                </m:den>
                              </m:f>
                            </m:e>
                          </m:d>
                        </m:e>
                        <m:sup>
                          <m:f>
                            <m:fPr>
                              <m:type m:val="lin"/>
                              <m:ctrlPr>
                                <a:rPr lang="en-US" altLang="ja-JP" sz="2800" i="1">
                                  <a:latin typeface="Cambria Math" panose="02040503050406030204" pitchFamily="18" charset="0"/>
                                  <a:ea typeface="Cambria Math"/>
                                </a:rPr>
                              </m:ctrlPr>
                            </m:fPr>
                            <m:num>
                              <m:r>
                                <a:rPr lang="en-US" altLang="ja-JP" sz="2800" i="1">
                                  <a:latin typeface="Cambria Math"/>
                                  <a:ea typeface="Cambria Math"/>
                                </a:rPr>
                                <m:t>2</m:t>
                              </m:r>
                            </m:num>
                            <m:den>
                              <m:r>
                                <a:rPr lang="en-US" altLang="ja-JP" sz="2800" i="1">
                                  <a:latin typeface="Cambria Math"/>
                                  <a:ea typeface="Cambria Math"/>
                                </a:rPr>
                                <m:t>3</m:t>
                              </m:r>
                            </m:den>
                          </m:f>
                        </m:sup>
                      </m:sSup>
                      <m:d>
                        <m:dPr>
                          <m:ctrlPr>
                            <a:rPr lang="en-US" altLang="ja-JP" sz="2800" i="1">
                              <a:latin typeface="Cambria Math" panose="02040503050406030204" pitchFamily="18" charset="0"/>
                              <a:ea typeface="Cambria Math"/>
                            </a:rPr>
                          </m:ctrlPr>
                        </m:dPr>
                        <m:e>
                          <m:f>
                            <m:fPr>
                              <m:ctrlPr>
                                <a:rPr lang="en-US" altLang="ja-JP" sz="2800" i="1">
                                  <a:latin typeface="Cambria Math" panose="02040503050406030204" pitchFamily="18" charset="0"/>
                                  <a:ea typeface="Cambria Math"/>
                                </a:rPr>
                              </m:ctrlPr>
                            </m:fPr>
                            <m:num>
                              <m:sSub>
                                <m:sSubPr>
                                  <m:ctrlPr>
                                    <a:rPr lang="en-US" altLang="ja-JP" sz="2800" i="1">
                                      <a:latin typeface="Cambria Math" panose="02040503050406030204" pitchFamily="18" charset="0"/>
                                      <a:ea typeface="Cambria Math"/>
                                    </a:rPr>
                                  </m:ctrlPr>
                                </m:sSubPr>
                                <m:e>
                                  <m:r>
                                    <a:rPr lang="en-US" altLang="ja-JP" sz="2800" i="1">
                                      <a:latin typeface="Cambria Math"/>
                                      <a:ea typeface="Cambria Math"/>
                                    </a:rPr>
                                    <m:t>𝑅</m:t>
                                  </m:r>
                                </m:e>
                                <m:sub>
                                  <m:r>
                                    <m:rPr>
                                      <m:nor/>
                                    </m:rPr>
                                    <a:rPr lang="en-US" altLang="ja-JP" sz="2800">
                                      <a:latin typeface="Cambria Math"/>
                                      <a:ea typeface="Cambria Math"/>
                                    </a:rPr>
                                    <m:t>NS</m:t>
                                  </m:r>
                                </m:sub>
                              </m:sSub>
                            </m:num>
                            <m:den>
                              <m:sSub>
                                <m:sSubPr>
                                  <m:ctrlPr>
                                    <a:rPr lang="en-US" altLang="ja-JP" sz="2800" i="1">
                                      <a:latin typeface="Cambria Math" panose="02040503050406030204" pitchFamily="18" charset="0"/>
                                      <a:ea typeface="Cambria Math"/>
                                    </a:rPr>
                                  </m:ctrlPr>
                                </m:sSubPr>
                                <m:e>
                                  <m:r>
                                    <a:rPr lang="en-US" altLang="ja-JP" sz="2800" i="1">
                                      <a:latin typeface="Cambria Math"/>
                                      <a:ea typeface="Cambria Math"/>
                                    </a:rPr>
                                    <m:t>𝑀</m:t>
                                  </m:r>
                                </m:e>
                                <m:sub>
                                  <m:r>
                                    <m:rPr>
                                      <m:nor/>
                                    </m:rPr>
                                    <a:rPr lang="en-US" altLang="ja-JP" sz="2800">
                                      <a:latin typeface="Cambria Math"/>
                                      <a:ea typeface="Cambria Math"/>
                                    </a:rPr>
                                    <m:t>NS</m:t>
                                  </m:r>
                                </m:sub>
                              </m:sSub>
                            </m:den>
                          </m:f>
                        </m:e>
                      </m:d>
                    </m:oMath>
                  </m:oMathPara>
                </a14:m>
                <a:endParaRPr lang="en-US" altLang="ja-JP" dirty="0"/>
              </a:p>
              <a:p>
                <a:r>
                  <a:rPr lang="en-US" altLang="ja-JP" dirty="0"/>
                  <a:t>BH</a:t>
                </a:r>
                <a:r>
                  <a:rPr lang="ja-JP" altLang="en-US" dirty="0"/>
                  <a:t>の</a:t>
                </a:r>
                <a:r>
                  <a:rPr lang="en-US" altLang="ja-JP" dirty="0"/>
                  <a:t>ISCO: </a:t>
                </a:r>
                <a:r>
                  <a:rPr lang="ja-JP" altLang="en-US" dirty="0"/>
                  <a:t>最内接安定軌道</a:t>
                </a:r>
                <a:endParaRPr lang="en-US" altLang="ja-JP" dirty="0"/>
              </a:p>
              <a:p>
                <a:pPr algn="ctr"/>
                <a14:m>
                  <m:oMath xmlns:m="http://schemas.openxmlformats.org/officeDocument/2006/math">
                    <m:sSub>
                      <m:sSubPr>
                        <m:ctrlPr>
                          <a:rPr lang="en-US" altLang="ja-JP" sz="2800" i="1">
                            <a:latin typeface="Cambria Math" panose="02040503050406030204" pitchFamily="18" charset="0"/>
                          </a:rPr>
                        </m:ctrlPr>
                      </m:sSubPr>
                      <m:e>
                        <m:r>
                          <a:rPr lang="en-US" altLang="ja-JP" sz="2800" i="1">
                            <a:latin typeface="Cambria Math"/>
                          </a:rPr>
                          <m:t>𝑟</m:t>
                        </m:r>
                      </m:e>
                      <m:sub>
                        <m:r>
                          <m:rPr>
                            <m:nor/>
                          </m:rPr>
                          <a:rPr lang="en-US" altLang="ja-JP" sz="2800">
                            <a:latin typeface="Cambria Math"/>
                          </a:rPr>
                          <m:t>ISCO</m:t>
                        </m:r>
                      </m:sub>
                    </m:sSub>
                    <m:r>
                      <a:rPr lang="en-US" altLang="ja-JP" sz="2800" i="1">
                        <a:latin typeface="Cambria Math"/>
                        <a:ea typeface="Cambria Math"/>
                      </a:rPr>
                      <m:t>=</m:t>
                    </m:r>
                    <m:acc>
                      <m:accPr>
                        <m:chr m:val="̂"/>
                        <m:ctrlPr>
                          <a:rPr lang="en-US" altLang="ja-JP" sz="2800" b="0" i="1" smtClean="0">
                            <a:latin typeface="Cambria Math" panose="02040503050406030204" pitchFamily="18" charset="0"/>
                            <a:ea typeface="Cambria Math"/>
                          </a:rPr>
                        </m:ctrlPr>
                      </m:accPr>
                      <m:e>
                        <m:r>
                          <a:rPr lang="en-US" altLang="ja-JP" sz="2800" b="0" i="1" smtClean="0">
                            <a:latin typeface="Cambria Math" panose="02040503050406030204" pitchFamily="18" charset="0"/>
                            <a:ea typeface="Cambria Math"/>
                          </a:rPr>
                          <m:t>𝑟</m:t>
                        </m:r>
                      </m:e>
                    </m:acc>
                  </m:oMath>
                </a14:m>
                <a:r>
                  <a:rPr lang="en-US" altLang="ja-JP" sz="2800" dirty="0">
                    <a:ea typeface="Cambria Math"/>
                  </a:rPr>
                  <a:t>(</a:t>
                </a:r>
                <a14:m>
                  <m:oMath xmlns:m="http://schemas.openxmlformats.org/officeDocument/2006/math">
                    <m:r>
                      <a:rPr lang="ja-JP" altLang="en-US" sz="2800" i="1" dirty="0">
                        <a:latin typeface="Cambria Math"/>
                        <a:ea typeface="Cambria Math"/>
                      </a:rPr>
                      <m:t>𝜒</m:t>
                    </m:r>
                  </m:oMath>
                </a14:m>
                <a:r>
                  <a:rPr lang="en-US" altLang="ja-JP" sz="2800" dirty="0">
                    <a:ea typeface="Cambria Math"/>
                  </a:rPr>
                  <a:t>)</a:t>
                </a:r>
                <a14:m>
                  <m:oMath xmlns:m="http://schemas.openxmlformats.org/officeDocument/2006/math">
                    <m:sSub>
                      <m:sSubPr>
                        <m:ctrlPr>
                          <a:rPr lang="en-US" altLang="ja-JP" sz="2800" i="1">
                            <a:latin typeface="Cambria Math" panose="02040503050406030204" pitchFamily="18" charset="0"/>
                            <a:ea typeface="Cambria Math"/>
                          </a:rPr>
                        </m:ctrlPr>
                      </m:sSubPr>
                      <m:e>
                        <m:r>
                          <a:rPr lang="en-US" altLang="ja-JP" sz="2800" i="1">
                            <a:latin typeface="Cambria Math"/>
                            <a:ea typeface="Cambria Math"/>
                          </a:rPr>
                          <m:t>𝑀</m:t>
                        </m:r>
                      </m:e>
                      <m:sub>
                        <m:r>
                          <m:rPr>
                            <m:nor/>
                          </m:rPr>
                          <a:rPr lang="en-US" altLang="ja-JP" sz="2800">
                            <a:latin typeface="Cambria Math"/>
                            <a:ea typeface="Cambria Math"/>
                          </a:rPr>
                          <m:t>BH</m:t>
                        </m:r>
                      </m:sub>
                    </m:sSub>
                  </m:oMath>
                </a14:m>
                <a:r>
                  <a:rPr lang="en-US" altLang="ja-JP" sz="2800" dirty="0"/>
                  <a:t>   (</a:t>
                </a:r>
                <a14:m>
                  <m:oMath xmlns:m="http://schemas.openxmlformats.org/officeDocument/2006/math">
                    <m:acc>
                      <m:accPr>
                        <m:chr m:val="̂"/>
                        <m:ctrlPr>
                          <a:rPr lang="en-US" altLang="ja-JP" sz="2800" b="0" i="1" smtClean="0">
                            <a:latin typeface="Cambria Math" panose="02040503050406030204" pitchFamily="18" charset="0"/>
                          </a:rPr>
                        </m:ctrlPr>
                      </m:accPr>
                      <m:e>
                        <m:r>
                          <a:rPr lang="en-US" altLang="ja-JP" sz="2800" b="0" i="1" smtClean="0">
                            <a:latin typeface="Cambria Math" panose="02040503050406030204" pitchFamily="18" charset="0"/>
                          </a:rPr>
                          <m:t>𝑟</m:t>
                        </m:r>
                      </m:e>
                    </m:acc>
                  </m:oMath>
                </a14:m>
                <a:r>
                  <a:rPr lang="ja-JP" altLang="en-US" sz="2800" dirty="0"/>
                  <a:t>は</a:t>
                </a:r>
                <a14:m>
                  <m:oMath xmlns:m="http://schemas.openxmlformats.org/officeDocument/2006/math">
                    <m:r>
                      <a:rPr lang="ja-JP" altLang="en-US" sz="2800" i="1" dirty="0">
                        <a:latin typeface="Cambria Math"/>
                      </a:rPr>
                      <m:t>𝜒</m:t>
                    </m:r>
                  </m:oMath>
                </a14:m>
                <a:r>
                  <a:rPr lang="ja-JP" altLang="en-US" sz="2800" dirty="0"/>
                  <a:t>の減少関数</a:t>
                </a:r>
                <a:r>
                  <a:rPr lang="en-US" altLang="ja-JP" sz="2800" dirty="0"/>
                  <a:t>)</a:t>
                </a:r>
              </a:p>
              <a:p>
                <a:r>
                  <a:rPr lang="ja-JP" altLang="en-US" dirty="0"/>
                  <a:t>以下の値が大きいとき潮汐破壊</a:t>
                </a:r>
                <a:endParaRPr lang="en-US" altLang="ja-JP" dirty="0"/>
              </a:p>
              <a:p>
                <a:pPr/>
                <a14:m>
                  <m:oMathPara xmlns:m="http://schemas.openxmlformats.org/officeDocument/2006/math">
                    <m:oMathParaPr>
                      <m:jc m:val="left"/>
                    </m:oMathParaPr>
                    <m:oMath xmlns:m="http://schemas.openxmlformats.org/officeDocument/2006/math">
                      <m:f>
                        <m:fPr>
                          <m:ctrlPr>
                            <a:rPr lang="en-US" altLang="ja-JP" sz="2800" i="1">
                              <a:latin typeface="Cambria Math" panose="02040503050406030204" pitchFamily="18" charset="0"/>
                            </a:rPr>
                          </m:ctrlPr>
                        </m:fPr>
                        <m:num>
                          <m:sSub>
                            <m:sSubPr>
                              <m:ctrlPr>
                                <a:rPr lang="en-US" altLang="ja-JP" sz="2800" i="1">
                                  <a:latin typeface="Cambria Math" panose="02040503050406030204" pitchFamily="18" charset="0"/>
                                </a:rPr>
                              </m:ctrlPr>
                            </m:sSubPr>
                            <m:e>
                              <m:r>
                                <a:rPr lang="en-US" altLang="ja-JP" sz="2800" i="1">
                                  <a:latin typeface="Cambria Math"/>
                                </a:rPr>
                                <m:t>𝑟</m:t>
                              </m:r>
                            </m:e>
                            <m:sub>
                              <m:r>
                                <m:rPr>
                                  <m:nor/>
                                </m:rPr>
                                <a:rPr lang="en-US" altLang="ja-JP" sz="2800">
                                  <a:latin typeface="Cambria Math"/>
                                </a:rPr>
                                <m:t>tidal</m:t>
                              </m:r>
                            </m:sub>
                          </m:sSub>
                        </m:num>
                        <m:den>
                          <m:sSub>
                            <m:sSubPr>
                              <m:ctrlPr>
                                <a:rPr lang="en-US" altLang="ja-JP" sz="2800" i="1">
                                  <a:latin typeface="Cambria Math" panose="02040503050406030204" pitchFamily="18" charset="0"/>
                                </a:rPr>
                              </m:ctrlPr>
                            </m:sSubPr>
                            <m:e>
                              <m:r>
                                <a:rPr lang="en-US" altLang="ja-JP" sz="2800" i="1">
                                  <a:latin typeface="Cambria Math"/>
                                </a:rPr>
                                <m:t>𝑟</m:t>
                              </m:r>
                            </m:e>
                            <m:sub>
                              <m:r>
                                <m:rPr>
                                  <m:nor/>
                                </m:rPr>
                                <a:rPr lang="en-US" altLang="ja-JP" sz="2800">
                                  <a:latin typeface="Cambria Math"/>
                                </a:rPr>
                                <m:t>ISCO</m:t>
                              </m:r>
                            </m:sub>
                          </m:sSub>
                        </m:den>
                      </m:f>
                      <m:r>
                        <a:rPr lang="en-US" altLang="ja-JP" sz="2800" i="1">
                          <a:latin typeface="Cambria Math"/>
                          <a:ea typeface="Cambria Math"/>
                        </a:rPr>
                        <m:t>~</m:t>
                      </m:r>
                      <m:f>
                        <m:fPr>
                          <m:ctrlPr>
                            <a:rPr lang="en-US" altLang="ja-JP" sz="2800" i="1">
                              <a:latin typeface="Cambria Math" panose="02040503050406030204" pitchFamily="18" charset="0"/>
                              <a:ea typeface="Cambria Math"/>
                            </a:rPr>
                          </m:ctrlPr>
                        </m:fPr>
                        <m:num>
                          <m:r>
                            <a:rPr lang="en-US" altLang="ja-JP" sz="2800" i="1">
                              <a:latin typeface="Cambria Math"/>
                              <a:ea typeface="Cambria Math"/>
                            </a:rPr>
                            <m:t>1</m:t>
                          </m:r>
                        </m:num>
                        <m:den>
                          <m:acc>
                            <m:accPr>
                              <m:chr m:val="̂"/>
                              <m:ctrlPr>
                                <a:rPr lang="en-US" altLang="ja-JP" sz="2800" b="0" i="1" smtClean="0">
                                  <a:latin typeface="Cambria Math" panose="02040503050406030204" pitchFamily="18" charset="0"/>
                                  <a:ea typeface="Cambria Math"/>
                                </a:rPr>
                              </m:ctrlPr>
                            </m:accPr>
                            <m:e>
                              <m:r>
                                <a:rPr lang="en-US" altLang="ja-JP" sz="2800" b="0" i="1" smtClean="0">
                                  <a:latin typeface="Cambria Math" panose="02040503050406030204" pitchFamily="18" charset="0"/>
                                  <a:ea typeface="Cambria Math"/>
                                </a:rPr>
                                <m:t>𝑟</m:t>
                              </m:r>
                            </m:e>
                          </m:acc>
                          <m:d>
                            <m:dPr>
                              <m:ctrlPr>
                                <a:rPr lang="en-US" altLang="ja-JP" sz="2800" i="1">
                                  <a:latin typeface="Cambria Math" panose="02040503050406030204" pitchFamily="18" charset="0"/>
                                  <a:ea typeface="Cambria Math"/>
                                </a:rPr>
                              </m:ctrlPr>
                            </m:dPr>
                            <m:e>
                              <m:r>
                                <a:rPr lang="ja-JP" altLang="en-US" sz="2800" i="1">
                                  <a:latin typeface="Cambria Math"/>
                                  <a:ea typeface="Cambria Math"/>
                                </a:rPr>
                                <m:t>𝜒</m:t>
                              </m:r>
                            </m:e>
                          </m:d>
                        </m:den>
                      </m:f>
                      <m:sSup>
                        <m:sSupPr>
                          <m:ctrlPr>
                            <a:rPr lang="en-US" altLang="ja-JP" sz="2800" i="1">
                              <a:latin typeface="Cambria Math" panose="02040503050406030204" pitchFamily="18" charset="0"/>
                              <a:ea typeface="Cambria Math"/>
                            </a:rPr>
                          </m:ctrlPr>
                        </m:sSupPr>
                        <m:e>
                          <m:d>
                            <m:dPr>
                              <m:ctrlPr>
                                <a:rPr lang="en-US" altLang="ja-JP" sz="2800" i="1">
                                  <a:latin typeface="Cambria Math" panose="02040503050406030204" pitchFamily="18" charset="0"/>
                                  <a:ea typeface="Cambria Math"/>
                                </a:rPr>
                              </m:ctrlPr>
                            </m:dPr>
                            <m:e>
                              <m:f>
                                <m:fPr>
                                  <m:ctrlPr>
                                    <a:rPr lang="en-US" altLang="ja-JP" sz="2800" i="1">
                                      <a:latin typeface="Cambria Math" panose="02040503050406030204" pitchFamily="18" charset="0"/>
                                      <a:ea typeface="Cambria Math"/>
                                    </a:rPr>
                                  </m:ctrlPr>
                                </m:fPr>
                                <m:num>
                                  <m:sSub>
                                    <m:sSubPr>
                                      <m:ctrlPr>
                                        <a:rPr lang="en-US" altLang="ja-JP" sz="2800" i="1">
                                          <a:latin typeface="Cambria Math" panose="02040503050406030204" pitchFamily="18" charset="0"/>
                                          <a:ea typeface="Cambria Math"/>
                                        </a:rPr>
                                      </m:ctrlPr>
                                    </m:sSubPr>
                                    <m:e>
                                      <m:r>
                                        <a:rPr lang="en-US" altLang="ja-JP" sz="2800" i="1">
                                          <a:latin typeface="Cambria Math"/>
                                          <a:ea typeface="Cambria Math"/>
                                        </a:rPr>
                                        <m:t>𝑀</m:t>
                                      </m:r>
                                    </m:e>
                                    <m:sub>
                                      <m:r>
                                        <m:rPr>
                                          <m:nor/>
                                        </m:rPr>
                                        <a:rPr lang="en-US" altLang="ja-JP" sz="2800">
                                          <a:latin typeface="Cambria Math"/>
                                          <a:ea typeface="Cambria Math"/>
                                        </a:rPr>
                                        <m:t>NS</m:t>
                                      </m:r>
                                    </m:sub>
                                  </m:sSub>
                                </m:num>
                                <m:den>
                                  <m:sSub>
                                    <m:sSubPr>
                                      <m:ctrlPr>
                                        <a:rPr lang="en-US" altLang="ja-JP" sz="2800" i="1">
                                          <a:latin typeface="Cambria Math" panose="02040503050406030204" pitchFamily="18" charset="0"/>
                                          <a:ea typeface="Cambria Math"/>
                                        </a:rPr>
                                      </m:ctrlPr>
                                    </m:sSubPr>
                                    <m:e>
                                      <m:r>
                                        <a:rPr lang="en-US" altLang="ja-JP" sz="2800" i="1">
                                          <a:latin typeface="Cambria Math"/>
                                          <a:ea typeface="Cambria Math"/>
                                        </a:rPr>
                                        <m:t>𝑀</m:t>
                                      </m:r>
                                    </m:e>
                                    <m:sub>
                                      <m:r>
                                        <m:rPr>
                                          <m:nor/>
                                        </m:rPr>
                                        <a:rPr lang="en-US" altLang="ja-JP" sz="2800">
                                          <a:latin typeface="Cambria Math"/>
                                          <a:ea typeface="Cambria Math"/>
                                        </a:rPr>
                                        <m:t>BH</m:t>
                                      </m:r>
                                    </m:sub>
                                  </m:sSub>
                                </m:den>
                              </m:f>
                            </m:e>
                          </m:d>
                        </m:e>
                        <m:sup>
                          <m:f>
                            <m:fPr>
                              <m:type m:val="lin"/>
                              <m:ctrlPr>
                                <a:rPr lang="en-US" altLang="ja-JP" sz="2800" i="1">
                                  <a:latin typeface="Cambria Math" panose="02040503050406030204" pitchFamily="18" charset="0"/>
                                  <a:ea typeface="Cambria Math"/>
                                </a:rPr>
                              </m:ctrlPr>
                            </m:fPr>
                            <m:num>
                              <m:r>
                                <a:rPr lang="en-US" altLang="ja-JP" sz="2800" i="1">
                                  <a:latin typeface="Cambria Math"/>
                                  <a:ea typeface="Cambria Math"/>
                                </a:rPr>
                                <m:t>2</m:t>
                              </m:r>
                            </m:num>
                            <m:den>
                              <m:r>
                                <a:rPr lang="en-US" altLang="ja-JP" sz="2800" i="1">
                                  <a:latin typeface="Cambria Math"/>
                                  <a:ea typeface="Cambria Math"/>
                                </a:rPr>
                                <m:t>3</m:t>
                              </m:r>
                            </m:den>
                          </m:f>
                        </m:sup>
                      </m:sSup>
                      <m:d>
                        <m:dPr>
                          <m:ctrlPr>
                            <a:rPr lang="en-US" altLang="ja-JP" sz="2800" i="1">
                              <a:latin typeface="Cambria Math" panose="02040503050406030204" pitchFamily="18" charset="0"/>
                              <a:ea typeface="Cambria Math"/>
                            </a:rPr>
                          </m:ctrlPr>
                        </m:dPr>
                        <m:e>
                          <m:f>
                            <m:fPr>
                              <m:ctrlPr>
                                <a:rPr lang="en-US" altLang="ja-JP" sz="2800" i="1">
                                  <a:latin typeface="Cambria Math" panose="02040503050406030204" pitchFamily="18" charset="0"/>
                                  <a:ea typeface="Cambria Math"/>
                                </a:rPr>
                              </m:ctrlPr>
                            </m:fPr>
                            <m:num>
                              <m:sSub>
                                <m:sSubPr>
                                  <m:ctrlPr>
                                    <a:rPr lang="en-US" altLang="ja-JP" sz="2800" i="1">
                                      <a:latin typeface="Cambria Math" panose="02040503050406030204" pitchFamily="18" charset="0"/>
                                      <a:ea typeface="Cambria Math"/>
                                    </a:rPr>
                                  </m:ctrlPr>
                                </m:sSubPr>
                                <m:e>
                                  <m:r>
                                    <a:rPr lang="en-US" altLang="ja-JP" sz="2800" i="1">
                                      <a:latin typeface="Cambria Math"/>
                                      <a:ea typeface="Cambria Math"/>
                                    </a:rPr>
                                    <m:t>𝑅</m:t>
                                  </m:r>
                                </m:e>
                                <m:sub>
                                  <m:r>
                                    <m:rPr>
                                      <m:nor/>
                                    </m:rPr>
                                    <a:rPr lang="en-US" altLang="ja-JP" sz="2800">
                                      <a:latin typeface="Cambria Math"/>
                                      <a:ea typeface="Cambria Math"/>
                                    </a:rPr>
                                    <m:t>NS</m:t>
                                  </m:r>
                                </m:sub>
                              </m:sSub>
                            </m:num>
                            <m:den>
                              <m:sSub>
                                <m:sSubPr>
                                  <m:ctrlPr>
                                    <a:rPr lang="en-US" altLang="ja-JP" sz="2800" i="1">
                                      <a:latin typeface="Cambria Math" panose="02040503050406030204" pitchFamily="18" charset="0"/>
                                      <a:ea typeface="Cambria Math"/>
                                    </a:rPr>
                                  </m:ctrlPr>
                                </m:sSubPr>
                                <m:e>
                                  <m:r>
                                    <a:rPr lang="en-US" altLang="ja-JP" sz="2800" i="1">
                                      <a:latin typeface="Cambria Math"/>
                                      <a:ea typeface="Cambria Math"/>
                                    </a:rPr>
                                    <m:t>𝑀</m:t>
                                  </m:r>
                                </m:e>
                                <m:sub>
                                  <m:r>
                                    <m:rPr>
                                      <m:nor/>
                                    </m:rPr>
                                    <a:rPr lang="en-US" altLang="ja-JP" sz="2800">
                                      <a:latin typeface="Cambria Math"/>
                                      <a:ea typeface="Cambria Math"/>
                                    </a:rPr>
                                    <m:t>NS</m:t>
                                  </m:r>
                                </m:sub>
                              </m:sSub>
                            </m:den>
                          </m:f>
                        </m:e>
                      </m:d>
                    </m:oMath>
                  </m:oMathPara>
                </a14:m>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2"/>
                <a:stretch>
                  <a:fillRect l="-1852" t="-2242"/>
                </a:stretch>
              </a:blipFill>
            </p:spPr>
            <p:txBody>
              <a:bodyPr/>
              <a:lstStyle/>
              <a:p>
                <a:r>
                  <a:rPr lang="ja-JP" altLang="en-US">
                    <a:noFill/>
                  </a:rPr>
                  <a:t> </a:t>
                </a:r>
              </a:p>
            </p:txBody>
          </p:sp>
        </mc:Fallback>
      </mc:AlternateContent>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8</a:t>
            </a:fld>
            <a:endParaRPr kumimoji="1" lang="ja-JP" altLang="en-US"/>
          </a:p>
        </p:txBody>
      </p:sp>
      <p:sp>
        <p:nvSpPr>
          <p:cNvPr id="7" name="円/楕円 3"/>
          <p:cNvSpPr/>
          <p:nvPr/>
        </p:nvSpPr>
        <p:spPr>
          <a:xfrm>
            <a:off x="5868144" y="4766302"/>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4"/>
          <p:cNvSpPr/>
          <p:nvPr/>
        </p:nvSpPr>
        <p:spPr>
          <a:xfrm>
            <a:off x="6228184" y="508171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5"/>
          <p:cNvSpPr/>
          <p:nvPr/>
        </p:nvSpPr>
        <p:spPr>
          <a:xfrm>
            <a:off x="7740352" y="4721678"/>
            <a:ext cx="1152128"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p:nvPr/>
        </p:nvCxnSpPr>
        <p:spPr>
          <a:xfrm>
            <a:off x="6372200" y="5225734"/>
            <a:ext cx="1944216" cy="1588"/>
          </a:xfrm>
          <a:prstGeom prst="straightConnector1">
            <a:avLst/>
          </a:prstGeom>
          <a:ln>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7668344" y="4649670"/>
            <a:ext cx="648072" cy="1588"/>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乗算記号 11"/>
          <p:cNvSpPr/>
          <p:nvPr/>
        </p:nvSpPr>
        <p:spPr>
          <a:xfrm>
            <a:off x="7524328" y="5009710"/>
            <a:ext cx="432048" cy="504056"/>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6300192" y="4692706"/>
            <a:ext cx="504056" cy="1588"/>
          </a:xfrm>
          <a:prstGeom prst="straightConnector1">
            <a:avLst/>
          </a:prstGeom>
          <a:ln w="190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テキスト ボックス 13"/>
              <p:cNvSpPr txBox="1"/>
              <p:nvPr/>
            </p:nvSpPr>
            <p:spPr>
              <a:xfrm>
                <a:off x="6300192" y="4118230"/>
                <a:ext cx="1183786" cy="5452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panose="02040503050406030204" pitchFamily="18" charset="0"/>
                            </a:rPr>
                          </m:ctrlPr>
                        </m:sSubPr>
                        <m:e>
                          <m:r>
                            <a:rPr kumimoji="1" lang="en-US" altLang="ja-JP" sz="2800" b="0" i="1" smtClean="0">
                              <a:latin typeface="Cambria Math"/>
                            </a:rPr>
                            <m:t>𝑟</m:t>
                          </m:r>
                        </m:e>
                        <m:sub>
                          <m:r>
                            <m:rPr>
                              <m:nor/>
                            </m:rPr>
                            <a:rPr kumimoji="1" lang="en-US" altLang="ja-JP" sz="2800" b="0" i="0" smtClean="0">
                              <a:latin typeface="Cambria Math"/>
                            </a:rPr>
                            <m:t>ISCO</m:t>
                          </m:r>
                        </m:sub>
                      </m:sSub>
                    </m:oMath>
                  </m:oMathPara>
                </a14:m>
                <a:endParaRPr kumimoji="1" lang="ja-JP" altLang="en-US" sz="28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6300192" y="4118230"/>
                <a:ext cx="1183786" cy="545214"/>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a:off x="7526322" y="4077072"/>
                <a:ext cx="932115" cy="5452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panose="02040503050406030204" pitchFamily="18" charset="0"/>
                            </a:rPr>
                          </m:ctrlPr>
                        </m:sSubPr>
                        <m:e>
                          <m:r>
                            <a:rPr kumimoji="1" lang="en-US" altLang="ja-JP" sz="2800" b="0" i="1" smtClean="0">
                              <a:latin typeface="Cambria Math"/>
                            </a:rPr>
                            <m:t>𝑅</m:t>
                          </m:r>
                        </m:e>
                        <m:sub>
                          <m:r>
                            <m:rPr>
                              <m:nor/>
                            </m:rPr>
                            <a:rPr kumimoji="1" lang="en-US" altLang="ja-JP" sz="2800" b="0" i="0" smtClean="0">
                              <a:latin typeface="Cambria Math"/>
                            </a:rPr>
                            <m:t>NS</m:t>
                          </m:r>
                        </m:sub>
                      </m:sSub>
                    </m:oMath>
                  </m:oMathPara>
                </a14:m>
                <a:endParaRPr kumimoji="1" lang="ja-JP" altLang="en-US" sz="28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7526322" y="4077072"/>
                <a:ext cx="932115" cy="545214"/>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5652120" y="5702406"/>
                <a:ext cx="1399422" cy="5395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panose="02040503050406030204" pitchFamily="18" charset="0"/>
                            </a:rPr>
                          </m:ctrlPr>
                        </m:sSubPr>
                        <m:e>
                          <m:r>
                            <a:rPr kumimoji="1" lang="en-US" altLang="ja-JP" sz="2800" b="0" i="1" smtClean="0">
                              <a:latin typeface="Cambria Math"/>
                            </a:rPr>
                            <m:t>𝑀</m:t>
                          </m:r>
                        </m:e>
                        <m:sub>
                          <m:r>
                            <m:rPr>
                              <m:nor/>
                            </m:rPr>
                            <a:rPr kumimoji="1" lang="en-US" altLang="ja-JP" sz="2800" b="0" i="0" smtClean="0">
                              <a:latin typeface="Cambria Math"/>
                            </a:rPr>
                            <m:t>BH</m:t>
                          </m:r>
                        </m:sub>
                      </m:sSub>
                      <m:r>
                        <a:rPr kumimoji="1" lang="en-US" altLang="ja-JP" sz="2800" b="0" i="1" smtClean="0">
                          <a:latin typeface="Cambria Math"/>
                        </a:rPr>
                        <m:t>, </m:t>
                      </m:r>
                      <m:r>
                        <a:rPr kumimoji="1" lang="en-US" altLang="ja-JP" sz="2800" b="0" i="1" smtClean="0">
                          <a:latin typeface="Cambria Math" panose="02040503050406030204" pitchFamily="18" charset="0"/>
                        </a:rPr>
                        <m:t>𝜒</m:t>
                      </m:r>
                    </m:oMath>
                  </m:oMathPara>
                </a14:m>
                <a:endParaRPr kumimoji="1" lang="ja-JP" altLang="en-US" sz="28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5652120" y="5702406"/>
                <a:ext cx="1399422" cy="539571"/>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p:cNvSpPr txBox="1"/>
              <p:nvPr/>
            </p:nvSpPr>
            <p:spPr>
              <a:xfrm>
                <a:off x="6660232" y="5220416"/>
                <a:ext cx="1145314" cy="5539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panose="02040503050406030204" pitchFamily="18" charset="0"/>
                            </a:rPr>
                          </m:ctrlPr>
                        </m:sSubPr>
                        <m:e>
                          <m:r>
                            <a:rPr kumimoji="1" lang="en-US" altLang="ja-JP" sz="2800" b="0" i="1" smtClean="0">
                              <a:latin typeface="Cambria Math"/>
                            </a:rPr>
                            <m:t>𝑟</m:t>
                          </m:r>
                        </m:e>
                        <m:sub>
                          <m:r>
                            <m:rPr>
                              <m:nor/>
                            </m:rPr>
                            <a:rPr kumimoji="1" lang="en-US" altLang="ja-JP" sz="2800" b="0" i="0" smtClean="0">
                              <a:latin typeface="Cambria Math"/>
                            </a:rPr>
                            <m:t>tidal</m:t>
                          </m:r>
                        </m:sub>
                      </m:sSub>
                    </m:oMath>
                  </m:oMathPara>
                </a14:m>
                <a:endParaRPr kumimoji="1" lang="ja-JP" altLang="en-US" sz="28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6660232" y="5220416"/>
                <a:ext cx="1145314" cy="553998"/>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p:cNvSpPr txBox="1"/>
              <p:nvPr/>
            </p:nvSpPr>
            <p:spPr>
              <a:xfrm>
                <a:off x="7811413" y="5702406"/>
                <a:ext cx="1009059" cy="5452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panose="02040503050406030204" pitchFamily="18" charset="0"/>
                            </a:rPr>
                          </m:ctrlPr>
                        </m:sSubPr>
                        <m:e>
                          <m:r>
                            <a:rPr kumimoji="1" lang="en-US" altLang="ja-JP" sz="2800" b="0" i="1" smtClean="0">
                              <a:latin typeface="Cambria Math"/>
                            </a:rPr>
                            <m:t>𝑀</m:t>
                          </m:r>
                        </m:e>
                        <m:sub>
                          <m:r>
                            <m:rPr>
                              <m:nor/>
                            </m:rPr>
                            <a:rPr kumimoji="1" lang="en-US" altLang="ja-JP" sz="2800" b="0" i="0" smtClean="0">
                              <a:latin typeface="Cambria Math"/>
                            </a:rPr>
                            <m:t>NS</m:t>
                          </m:r>
                        </m:sub>
                      </m:sSub>
                    </m:oMath>
                  </m:oMathPara>
                </a14:m>
                <a:endParaRPr kumimoji="1" lang="ja-JP" altLang="en-US" sz="28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7811413" y="5702406"/>
                <a:ext cx="1009059" cy="545214"/>
              </a:xfrm>
              <a:prstGeom prst="rect">
                <a:avLst/>
              </a:prstGeom>
              <a:blipFill>
                <a:blip r:embed="rId7"/>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048989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重要なパラメータ</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pPr marL="457200" indent="-457200">
                  <a:buFont typeface="Arial" panose="020B0604020202020204" pitchFamily="34" charset="0"/>
                  <a:buChar char="•"/>
                </a:pPr>
                <a:r>
                  <a:rPr lang="en-US" altLang="ja-JP" dirty="0"/>
                  <a:t>BH</a:t>
                </a:r>
                <a:r>
                  <a:rPr lang="ja-JP" altLang="en-US" dirty="0"/>
                  <a:t>と</a:t>
                </a:r>
                <a:r>
                  <a:rPr lang="en-US" altLang="ja-JP" dirty="0"/>
                  <a:t>NS</a:t>
                </a:r>
                <a:r>
                  <a:rPr lang="ja-JP" altLang="en-US" dirty="0"/>
                  <a:t>との質量比 </a:t>
                </a:r>
                <a14:m>
                  <m:oMath xmlns:m="http://schemas.openxmlformats.org/officeDocument/2006/math">
                    <m:r>
                      <a:rPr lang="en-US" altLang="ja-JP" i="1">
                        <a:latin typeface="Cambria Math"/>
                      </a:rPr>
                      <m:t>𝑄</m:t>
                    </m:r>
                    <m:r>
                      <a:rPr lang="en-US" altLang="ja-JP" i="1">
                        <a:latin typeface="Cambria Math"/>
                        <a:ea typeface="Cambria Math"/>
                      </a:rPr>
                      <m:t>≡</m:t>
                    </m:r>
                    <m:f>
                      <m:fPr>
                        <m:type m:val="lin"/>
                        <m:ctrlPr>
                          <a:rPr lang="en-US" altLang="ja-JP" i="1">
                            <a:latin typeface="Cambria Math" panose="02040503050406030204" pitchFamily="18" charset="0"/>
                            <a:ea typeface="Cambria Math"/>
                          </a:rPr>
                        </m:ctrlPr>
                      </m:fPr>
                      <m:num>
                        <m:sSub>
                          <m:sSubPr>
                            <m:ctrlPr>
                              <a:rPr lang="en-US" altLang="ja-JP" i="1">
                                <a:latin typeface="Cambria Math" panose="02040503050406030204" pitchFamily="18" charset="0"/>
                                <a:ea typeface="Cambria Math"/>
                              </a:rPr>
                            </m:ctrlPr>
                          </m:sSubPr>
                          <m:e>
                            <m:r>
                              <a:rPr lang="en-US" altLang="ja-JP" i="1">
                                <a:latin typeface="Cambria Math"/>
                                <a:ea typeface="Cambria Math"/>
                              </a:rPr>
                              <m:t>𝑀</m:t>
                            </m:r>
                          </m:e>
                          <m:sub>
                            <m:r>
                              <m:rPr>
                                <m:nor/>
                              </m:rPr>
                              <a:rPr lang="en-US" altLang="ja-JP">
                                <a:latin typeface="Cambria Math"/>
                                <a:ea typeface="Cambria Math"/>
                              </a:rPr>
                              <m:t>BH</m:t>
                            </m:r>
                          </m:sub>
                        </m:sSub>
                      </m:num>
                      <m:den>
                        <m:sSub>
                          <m:sSubPr>
                            <m:ctrlPr>
                              <a:rPr lang="en-US" altLang="ja-JP" i="1">
                                <a:latin typeface="Cambria Math" panose="02040503050406030204" pitchFamily="18" charset="0"/>
                                <a:ea typeface="Cambria Math"/>
                              </a:rPr>
                            </m:ctrlPr>
                          </m:sSubPr>
                          <m:e>
                            <m:r>
                              <a:rPr lang="en-US" altLang="ja-JP" i="1">
                                <a:latin typeface="Cambria Math"/>
                                <a:ea typeface="Cambria Math"/>
                              </a:rPr>
                              <m:t>𝑀</m:t>
                            </m:r>
                          </m:e>
                          <m:sub>
                            <m:r>
                              <m:rPr>
                                <m:nor/>
                              </m:rPr>
                              <a:rPr lang="en-US" altLang="ja-JP">
                                <a:latin typeface="Cambria Math"/>
                                <a:ea typeface="Cambria Math"/>
                              </a:rPr>
                              <m:t>NS</m:t>
                            </m:r>
                          </m:sub>
                        </m:sSub>
                      </m:den>
                    </m:f>
                  </m:oMath>
                </a14:m>
                <a:endParaRPr lang="en-US" altLang="ja-JP" dirty="0"/>
              </a:p>
              <a:p>
                <a:pPr marL="457200" indent="-457200">
                  <a:buFont typeface="Arial" panose="020B0604020202020204" pitchFamily="34" charset="0"/>
                  <a:buChar char="•"/>
                </a:pPr>
                <a:r>
                  <a:rPr lang="en-US" altLang="ja-JP" dirty="0"/>
                  <a:t>NS</a:t>
                </a:r>
                <a:r>
                  <a:rPr lang="ja-JP" altLang="en-US" dirty="0"/>
                  <a:t>のコンパクトネス </a:t>
                </a:r>
                <a14:m>
                  <m:oMath xmlns:m="http://schemas.openxmlformats.org/officeDocument/2006/math">
                    <m:r>
                      <a:rPr lang="en-US" altLang="ja-JP" i="1">
                        <a:latin typeface="Cambria Math"/>
                      </a:rPr>
                      <m:t>𝐶</m:t>
                    </m:r>
                    <m:r>
                      <a:rPr lang="en-US" altLang="ja-JP" i="1">
                        <a:latin typeface="Cambria Math"/>
                        <a:ea typeface="Cambria Math"/>
                      </a:rPr>
                      <m:t>≡</m:t>
                    </m:r>
                    <m:f>
                      <m:fPr>
                        <m:type m:val="lin"/>
                        <m:ctrlPr>
                          <a:rPr lang="en-US" altLang="ja-JP" i="1">
                            <a:latin typeface="Cambria Math" panose="02040503050406030204" pitchFamily="18" charset="0"/>
                            <a:ea typeface="Cambria Math"/>
                          </a:rPr>
                        </m:ctrlPr>
                      </m:fPr>
                      <m:num>
                        <m:sSub>
                          <m:sSubPr>
                            <m:ctrlPr>
                              <a:rPr lang="en-US" altLang="ja-JP" i="1">
                                <a:latin typeface="Cambria Math" panose="02040503050406030204" pitchFamily="18" charset="0"/>
                                <a:ea typeface="Cambria Math"/>
                              </a:rPr>
                            </m:ctrlPr>
                          </m:sSubPr>
                          <m:e>
                            <m:r>
                              <a:rPr lang="en-US" altLang="ja-JP" i="1">
                                <a:latin typeface="Cambria Math"/>
                                <a:ea typeface="Cambria Math"/>
                              </a:rPr>
                              <m:t>𝑀</m:t>
                            </m:r>
                          </m:e>
                          <m:sub>
                            <m:r>
                              <m:rPr>
                                <m:nor/>
                              </m:rPr>
                              <a:rPr lang="en-US" altLang="ja-JP">
                                <a:latin typeface="Cambria Math"/>
                                <a:ea typeface="Cambria Math"/>
                              </a:rPr>
                              <m:t>NS</m:t>
                            </m:r>
                          </m:sub>
                        </m:sSub>
                      </m:num>
                      <m:den>
                        <m:sSub>
                          <m:sSubPr>
                            <m:ctrlPr>
                              <a:rPr lang="en-US" altLang="ja-JP" i="1">
                                <a:latin typeface="Cambria Math" panose="02040503050406030204" pitchFamily="18" charset="0"/>
                                <a:ea typeface="Cambria Math"/>
                              </a:rPr>
                            </m:ctrlPr>
                          </m:sSubPr>
                          <m:e>
                            <m:r>
                              <a:rPr lang="en-US" altLang="ja-JP" i="1">
                                <a:latin typeface="Cambria Math"/>
                                <a:ea typeface="Cambria Math"/>
                              </a:rPr>
                              <m:t>𝑅</m:t>
                            </m:r>
                          </m:e>
                          <m:sub>
                            <m:r>
                              <m:rPr>
                                <m:nor/>
                              </m:rPr>
                              <a:rPr lang="en-US" altLang="ja-JP">
                                <a:latin typeface="Cambria Math"/>
                                <a:ea typeface="Cambria Math"/>
                              </a:rPr>
                              <m:t>NS</m:t>
                            </m:r>
                          </m:sub>
                        </m:sSub>
                      </m:den>
                    </m:f>
                  </m:oMath>
                </a14:m>
                <a:endParaRPr lang="en-US" altLang="ja-JP" dirty="0"/>
              </a:p>
              <a:p>
                <a:pPr marL="457200" indent="-457200">
                  <a:buFont typeface="Arial" panose="020B0604020202020204" pitchFamily="34" charset="0"/>
                  <a:buChar char="•"/>
                </a:pPr>
                <a:r>
                  <a:rPr lang="en-US" altLang="ja-JP" dirty="0"/>
                  <a:t>BH</a:t>
                </a:r>
                <a:r>
                  <a:rPr lang="ja-JP" altLang="en-US" dirty="0"/>
                  <a:t>のスピンパラメータ </a:t>
                </a:r>
                <a14:m>
                  <m:oMath xmlns:m="http://schemas.openxmlformats.org/officeDocument/2006/math">
                    <m:r>
                      <a:rPr lang="ja-JP" altLang="en-US" i="1">
                        <a:latin typeface="Cambria Math"/>
                      </a:rPr>
                      <m:t>𝜒</m:t>
                    </m:r>
                    <m:r>
                      <a:rPr lang="en-US" altLang="ja-JP" i="1">
                        <a:latin typeface="Cambria Math"/>
                        <a:ea typeface="Cambria Math"/>
                      </a:rPr>
                      <m:t>≡</m:t>
                    </m:r>
                    <m:f>
                      <m:fPr>
                        <m:type m:val="lin"/>
                        <m:ctrlPr>
                          <a:rPr lang="en-US" altLang="ja-JP" i="1">
                            <a:latin typeface="Cambria Math" panose="02040503050406030204" pitchFamily="18" charset="0"/>
                            <a:ea typeface="Cambria Math"/>
                          </a:rPr>
                        </m:ctrlPr>
                      </m:fPr>
                      <m:num>
                        <m:sSub>
                          <m:sSubPr>
                            <m:ctrlPr>
                              <a:rPr lang="en-US" altLang="ja-JP" i="1">
                                <a:latin typeface="Cambria Math" panose="02040503050406030204" pitchFamily="18" charset="0"/>
                                <a:ea typeface="Cambria Math"/>
                              </a:rPr>
                            </m:ctrlPr>
                          </m:sSubPr>
                          <m:e>
                            <m:r>
                              <a:rPr lang="en-US" altLang="ja-JP" i="1">
                                <a:latin typeface="Cambria Math"/>
                                <a:ea typeface="Cambria Math"/>
                              </a:rPr>
                              <m:t>𝑎</m:t>
                            </m:r>
                          </m:e>
                          <m:sub>
                            <m:r>
                              <m:rPr>
                                <m:nor/>
                              </m:rPr>
                              <a:rPr lang="en-US" altLang="ja-JP">
                                <a:latin typeface="Cambria Math"/>
                                <a:ea typeface="Cambria Math"/>
                              </a:rPr>
                              <m:t>BH</m:t>
                            </m:r>
                          </m:sub>
                        </m:sSub>
                      </m:num>
                      <m:den>
                        <m:sSub>
                          <m:sSubPr>
                            <m:ctrlPr>
                              <a:rPr lang="en-US" altLang="ja-JP" i="1">
                                <a:latin typeface="Cambria Math" panose="02040503050406030204" pitchFamily="18" charset="0"/>
                                <a:ea typeface="Cambria Math"/>
                              </a:rPr>
                            </m:ctrlPr>
                          </m:sSubPr>
                          <m:e>
                            <m:r>
                              <a:rPr lang="en-US" altLang="ja-JP" i="1">
                                <a:latin typeface="Cambria Math"/>
                                <a:ea typeface="Cambria Math"/>
                              </a:rPr>
                              <m:t>𝑀</m:t>
                            </m:r>
                          </m:e>
                          <m:sub>
                            <m:r>
                              <m:rPr>
                                <m:nor/>
                              </m:rPr>
                              <a:rPr lang="en-US" altLang="ja-JP">
                                <a:latin typeface="Cambria Math"/>
                                <a:ea typeface="Cambria Math"/>
                              </a:rPr>
                              <m:t>BH</m:t>
                            </m:r>
                          </m:sub>
                        </m:sSub>
                      </m:den>
                    </m:f>
                  </m:oMath>
                </a14:m>
                <a:endParaRPr lang="en-US" altLang="ja-JP" dirty="0"/>
              </a:p>
              <a:p>
                <a:endParaRPr lang="en-US" altLang="ja-JP" sz="1300" dirty="0"/>
              </a:p>
              <a:p>
                <a:r>
                  <a:rPr lang="en-US" altLang="ja-JP" dirty="0"/>
                  <a:t>NS</a:t>
                </a:r>
                <a:r>
                  <a:rPr lang="ja-JP" altLang="en-US" dirty="0"/>
                  <a:t>質量がほぼ一定なら、潮汐破壊するのは</a:t>
                </a:r>
                <a:endParaRPr lang="en-US" altLang="ja-JP" dirty="0"/>
              </a:p>
              <a:p>
                <a:pPr marL="457200" indent="-457200">
                  <a:buFont typeface="Arial" panose="020B0604020202020204" pitchFamily="34" charset="0"/>
                  <a:buChar char="•"/>
                </a:pPr>
                <a:r>
                  <a:rPr lang="en-US" altLang="ja-JP" dirty="0">
                    <a:solidFill>
                      <a:srgbClr val="FF0000"/>
                    </a:solidFill>
                  </a:rPr>
                  <a:t>BH</a:t>
                </a:r>
                <a:r>
                  <a:rPr lang="ja-JP" altLang="en-US" dirty="0">
                    <a:solidFill>
                      <a:srgbClr val="FF0000"/>
                    </a:solidFill>
                  </a:rPr>
                  <a:t>の質量が軽い＝</a:t>
                </a:r>
                <a14:m>
                  <m:oMath xmlns:m="http://schemas.openxmlformats.org/officeDocument/2006/math">
                    <m:r>
                      <a:rPr lang="en-US" altLang="ja-JP" b="0" i="1" smtClean="0">
                        <a:solidFill>
                          <a:srgbClr val="FF0000"/>
                        </a:solidFill>
                        <a:latin typeface="Cambria Math" panose="02040503050406030204" pitchFamily="18" charset="0"/>
                      </a:rPr>
                      <m:t>𝑄</m:t>
                    </m:r>
                  </m:oMath>
                </a14:m>
                <a:r>
                  <a:rPr lang="ja-JP" altLang="en-US" dirty="0">
                    <a:solidFill>
                      <a:srgbClr val="FF0000"/>
                    </a:solidFill>
                  </a:rPr>
                  <a:t>が小さいとき</a:t>
                </a:r>
                <a:endParaRPr lang="en-US" altLang="ja-JP" dirty="0">
                  <a:solidFill>
                    <a:srgbClr val="FF0000"/>
                  </a:solidFill>
                </a:endParaRPr>
              </a:p>
              <a:p>
                <a:pPr marL="457200" indent="-457200">
                  <a:buFont typeface="Arial" panose="020B0604020202020204" pitchFamily="34" charset="0"/>
                  <a:buChar char="•"/>
                </a:pPr>
                <a:r>
                  <a:rPr lang="en-US" altLang="ja-JP" dirty="0">
                    <a:solidFill>
                      <a:srgbClr val="FF0000"/>
                    </a:solidFill>
                  </a:rPr>
                  <a:t>NS</a:t>
                </a:r>
                <a:r>
                  <a:rPr lang="ja-JP" altLang="en-US" dirty="0">
                    <a:solidFill>
                      <a:srgbClr val="FF0000"/>
                    </a:solidFill>
                  </a:rPr>
                  <a:t>の半径が大きい＝</a:t>
                </a:r>
                <a14:m>
                  <m:oMath xmlns:m="http://schemas.openxmlformats.org/officeDocument/2006/math">
                    <m:r>
                      <a:rPr lang="en-US" altLang="ja-JP" b="0" i="1" smtClean="0">
                        <a:solidFill>
                          <a:srgbClr val="FF0000"/>
                        </a:solidFill>
                        <a:latin typeface="Cambria Math" panose="02040503050406030204" pitchFamily="18" charset="0"/>
                      </a:rPr>
                      <m:t>𝐶</m:t>
                    </m:r>
                  </m:oMath>
                </a14:m>
                <a:r>
                  <a:rPr lang="ja-JP" altLang="en-US" dirty="0">
                    <a:solidFill>
                      <a:srgbClr val="FF0000"/>
                    </a:solidFill>
                  </a:rPr>
                  <a:t>が小さいとき</a:t>
                </a:r>
                <a:endParaRPr lang="en-US" altLang="ja-JP" dirty="0">
                  <a:solidFill>
                    <a:srgbClr val="FF0000"/>
                  </a:solidFill>
                </a:endParaRPr>
              </a:p>
              <a:p>
                <a:pPr marL="457200" indent="-457200">
                  <a:buFont typeface="Arial" panose="020B0604020202020204" pitchFamily="34" charset="0"/>
                  <a:buChar char="•"/>
                </a:pPr>
                <a:r>
                  <a:rPr lang="en-US" altLang="ja-JP" dirty="0">
                    <a:solidFill>
                      <a:srgbClr val="FF0000"/>
                    </a:solidFill>
                  </a:rPr>
                  <a:t>BH</a:t>
                </a:r>
                <a:r>
                  <a:rPr lang="ja-JP" altLang="en-US" dirty="0">
                    <a:solidFill>
                      <a:srgbClr val="FF0000"/>
                    </a:solidFill>
                  </a:rPr>
                  <a:t>のスピンが大きい＝</a:t>
                </a:r>
                <a14:m>
                  <m:oMath xmlns:m="http://schemas.openxmlformats.org/officeDocument/2006/math">
                    <m:r>
                      <a:rPr lang="en-US" altLang="ja-JP" b="0" i="1" smtClean="0">
                        <a:solidFill>
                          <a:srgbClr val="FF0000"/>
                        </a:solidFill>
                        <a:latin typeface="Cambria Math" panose="02040503050406030204" pitchFamily="18" charset="0"/>
                      </a:rPr>
                      <m:t>𝜒</m:t>
                    </m:r>
                    <m:r>
                      <a:rPr lang="ja-JP" altLang="en-US" i="1">
                        <a:solidFill>
                          <a:srgbClr val="FF0000"/>
                        </a:solidFill>
                        <a:latin typeface="Cambria Math" panose="02040503050406030204" pitchFamily="18" charset="0"/>
                      </a:rPr>
                      <m:t>が</m:t>
                    </m:r>
                  </m:oMath>
                </a14:m>
                <a:r>
                  <a:rPr lang="ja-JP" altLang="en-US" dirty="0">
                    <a:solidFill>
                      <a:srgbClr val="FF0000"/>
                    </a:solidFill>
                  </a:rPr>
                  <a:t>大きいとき</a:t>
                </a: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2"/>
                <a:stretch>
                  <a:fillRect l="-1852" t="-2117"/>
                </a:stretch>
              </a:blipFill>
            </p:spPr>
            <p:txBody>
              <a:bodyPr/>
              <a:lstStyle/>
              <a:p>
                <a:r>
                  <a:rPr lang="ja-JP" altLang="en-US">
                    <a:noFill/>
                  </a:rPr>
                  <a:t> </a:t>
                </a:r>
              </a:p>
            </p:txBody>
          </p:sp>
        </mc:Fallback>
      </mc:AlternateContent>
      <p:sp>
        <p:nvSpPr>
          <p:cNvPr id="4" name="日付プレースホルダー 3"/>
          <p:cNvSpPr>
            <a:spLocks noGrp="1"/>
          </p:cNvSpPr>
          <p:nvPr>
            <p:ph type="dt" sz="half" idx="10"/>
          </p:nvPr>
        </p:nvSpPr>
        <p:spPr/>
        <p:txBody>
          <a:bodyPr/>
          <a:lstStyle/>
          <a:p>
            <a:r>
              <a:rPr kumimoji="1" lang="en-US" altLang="ja-JP"/>
              <a:t>2016/10/11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High Energy Phenomena in Compact Objects</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9</a:t>
            </a:fld>
            <a:endParaRPr kumimoji="1" lang="ja-JP" altLang="en-US"/>
          </a:p>
        </p:txBody>
      </p:sp>
    </p:spTree>
    <p:extLst>
      <p:ext uri="{BB962C8B-B14F-4D97-AF65-F5344CB8AC3E}">
        <p14:creationId xmlns:p14="http://schemas.microsoft.com/office/powerpoint/2010/main" val="400855081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6448</TotalTime>
  <Words>3231</Words>
  <Application>Microsoft Office PowerPoint</Application>
  <PresentationFormat>画面に合わせる (4:3)</PresentationFormat>
  <Paragraphs>754</Paragraphs>
  <Slides>78</Slides>
  <Notes>2</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78</vt:i4>
      </vt:variant>
    </vt:vector>
  </HeadingPairs>
  <TitlesOfParts>
    <vt:vector size="84" baseType="lpstr">
      <vt:lpstr>ＭＳ Ｐゴシック</vt:lpstr>
      <vt:lpstr>Arial</vt:lpstr>
      <vt:lpstr>Calibri</vt:lpstr>
      <vt:lpstr>Cambria Math</vt:lpstr>
      <vt:lpstr>Office テーマ</vt:lpstr>
      <vt:lpstr>数式</vt:lpstr>
      <vt:lpstr>ブラックホール・ 中性子星連星からの マルチメッセンジャー 　 理化学研究所 iTHES （理論科学連携研究推進グループ） 久徳浩太郎</vt:lpstr>
      <vt:lpstr>あるいは： 電磁波対応天体から何がわかるのか？ 　 理化学研究所 iTHES （理論科学連携研究推進グループ） 久徳浩太郎</vt:lpstr>
      <vt:lpstr>目次</vt:lpstr>
      <vt:lpstr>ブラックホール・中性子星連星</vt:lpstr>
      <vt:lpstr>中性子星を含む連星の合体</vt:lpstr>
      <vt:lpstr>過去の観測と見込み</vt:lpstr>
      <vt:lpstr>連星の進化過程</vt:lpstr>
      <vt:lpstr>質量流出条件~潮汐破壊条件</vt:lpstr>
      <vt:lpstr>重要なパラメータ</vt:lpstr>
      <vt:lpstr>相対論的Roche問題</vt:lpstr>
      <vt:lpstr>ブラックホール質量による違い</vt:lpstr>
      <vt:lpstr>ブラックホールスピンによる違い</vt:lpstr>
      <vt:lpstr>降着円盤の質量</vt:lpstr>
      <vt:lpstr>重力波</vt:lpstr>
      <vt:lpstr>中性子星</vt:lpstr>
      <vt:lpstr>中性子星の状態方程式</vt:lpstr>
      <vt:lpstr>潮汐変形率</vt:lpstr>
      <vt:lpstr>引力としての潮汐効果</vt:lpstr>
      <vt:lpstr>インスパイラルの理論波形モデル</vt:lpstr>
      <vt:lpstr>スピンの傾きの影響</vt:lpstr>
      <vt:lpstr>それだけか？</vt:lpstr>
      <vt:lpstr>潮汐破壊されない場合</vt:lpstr>
      <vt:lpstr>潮汐破壊される場合</vt:lpstr>
      <vt:lpstr>重力波スペクトル</vt:lpstr>
      <vt:lpstr>カットオフ振動数</vt:lpstr>
      <vt:lpstr>再びスピンの傾き</vt:lpstr>
      <vt:lpstr>中性子星の半径の決定</vt:lpstr>
      <vt:lpstr>ニュートリノ</vt:lpstr>
      <vt:lpstr>なぜニュートリノが重要か？</vt:lpstr>
      <vt:lpstr>連星中性子星からの光度曲線</vt:lpstr>
      <vt:lpstr>エジェクタと中性子過剰度</vt:lpstr>
      <vt:lpstr>ブラックホール・中性子星の場合</vt:lpstr>
      <vt:lpstr>Electron fractionの分布</vt:lpstr>
      <vt:lpstr>ニュートリノ駆動風？</vt:lpstr>
      <vt:lpstr>予想される元素合成</vt:lpstr>
      <vt:lpstr>ニュートリノ光度曲線</vt:lpstr>
      <vt:lpstr>電磁波</vt:lpstr>
      <vt:lpstr>電磁波対応天体の重要性</vt:lpstr>
      <vt:lpstr>電磁波による位置決定の必要性</vt:lpstr>
      <vt:lpstr>GW150914の場合</vt:lpstr>
      <vt:lpstr>電磁波放射源の候補</vt:lpstr>
      <vt:lpstr>磁気圏的precursorの例</vt:lpstr>
      <vt:lpstr>質量放出と電磁波対応天体</vt:lpstr>
      <vt:lpstr>ショートガンマ線バースト</vt:lpstr>
      <vt:lpstr>ジェットの開き角</vt:lpstr>
      <vt:lpstr>赤方偏移分布</vt:lpstr>
      <vt:lpstr>母銀河の種類</vt:lpstr>
      <vt:lpstr>母銀河からのオフセット</vt:lpstr>
      <vt:lpstr>個人的に気になること</vt:lpstr>
      <vt:lpstr>等方的な電磁波放射</vt:lpstr>
      <vt:lpstr>r過程元素合成</vt:lpstr>
      <vt:lpstr>Li-Paczynskiモデル：マクロ</vt:lpstr>
      <vt:lpstr>Li-Paczynskiモデル：ミクロ</vt:lpstr>
      <vt:lpstr>Li-Paczynskiモデル</vt:lpstr>
      <vt:lpstr>観測したら何がわかりうるのか？</vt:lpstr>
      <vt:lpstr>ランタノイドの複雑な準位構造</vt:lpstr>
      <vt:lpstr>光度曲線</vt:lpstr>
      <vt:lpstr>特徴のないスペクトル</vt:lpstr>
      <vt:lpstr>色の進化</vt:lpstr>
      <vt:lpstr>各バンドでの等級進化</vt:lpstr>
      <vt:lpstr>現象論的モデル</vt:lpstr>
      <vt:lpstr>加熱効率とKatz et al. 2013</vt:lpstr>
      <vt:lpstr>エネルギー生成率の時間発展</vt:lpstr>
      <vt:lpstr>組成の詳細への依存性</vt:lpstr>
      <vt:lpstr>最近の話題：加熱効率</vt:lpstr>
      <vt:lpstr>加熱効率についての考察</vt:lpstr>
      <vt:lpstr>今日のテーマに鑑みるに</vt:lpstr>
      <vt:lpstr>降着円盤風の寄与は？</vt:lpstr>
      <vt:lpstr>風によるmacronova/kilonova</vt:lpstr>
      <vt:lpstr>ランタノイド・カーテン</vt:lpstr>
      <vt:lpstr>エジェクタと星間物質との衝突</vt:lpstr>
      <vt:lpstr>モデルのパラメータ</vt:lpstr>
      <vt:lpstr>観測したら何がわかりうるのか？</vt:lpstr>
      <vt:lpstr>期待される電波放射</vt:lpstr>
      <vt:lpstr>高エネルギー放射</vt:lpstr>
      <vt:lpstr>観測できそうな量は？</vt:lpstr>
      <vt:lpstr>まとめ</vt:lpstr>
      <vt:lpstr>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ブラックホール・中性子星からのマルチメッセンジャー</dc:title>
  <dc:creator>kyutoku</dc:creator>
  <cp:lastModifiedBy>久徳浩太郎</cp:lastModifiedBy>
  <cp:revision>620</cp:revision>
  <dcterms:created xsi:type="dcterms:W3CDTF">2014-07-16T08:35:11Z</dcterms:created>
  <dcterms:modified xsi:type="dcterms:W3CDTF">2016-10-12T03:08:21Z</dcterms:modified>
</cp:coreProperties>
</file>