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424" r:id="rId2"/>
    <p:sldId id="383" r:id="rId3"/>
    <p:sldId id="402" r:id="rId4"/>
    <p:sldId id="384" r:id="rId5"/>
    <p:sldId id="406" r:id="rId6"/>
    <p:sldId id="407" r:id="rId7"/>
    <p:sldId id="408" r:id="rId8"/>
    <p:sldId id="409" r:id="rId9"/>
    <p:sldId id="423" r:id="rId10"/>
    <p:sldId id="411" r:id="rId11"/>
    <p:sldId id="412" r:id="rId12"/>
    <p:sldId id="425" r:id="rId13"/>
    <p:sldId id="422" r:id="rId14"/>
    <p:sldId id="311" r:id="rId15"/>
    <p:sldId id="385" r:id="rId16"/>
    <p:sldId id="419" r:id="rId17"/>
    <p:sldId id="405" r:id="rId18"/>
    <p:sldId id="265" r:id="rId19"/>
    <p:sldId id="270" r:id="rId20"/>
    <p:sldId id="421" r:id="rId21"/>
    <p:sldId id="420" r:id="rId22"/>
    <p:sldId id="374" r:id="rId23"/>
    <p:sldId id="373" r:id="rId24"/>
    <p:sldId id="367" r:id="rId25"/>
    <p:sldId id="396" r:id="rId26"/>
    <p:sldId id="397" r:id="rId27"/>
    <p:sldId id="361" r:id="rId28"/>
    <p:sldId id="364" r:id="rId29"/>
    <p:sldId id="413" r:id="rId30"/>
    <p:sldId id="363" r:id="rId31"/>
    <p:sldId id="386" r:id="rId32"/>
    <p:sldId id="416" r:id="rId33"/>
    <p:sldId id="417" r:id="rId34"/>
    <p:sldId id="348" r:id="rId35"/>
    <p:sldId id="414" r:id="rId36"/>
    <p:sldId id="399" r:id="rId37"/>
    <p:sldId id="393" r:id="rId38"/>
    <p:sldId id="289" r:id="rId39"/>
    <p:sldId id="371" r:id="rId40"/>
    <p:sldId id="355" r:id="rId41"/>
    <p:sldId id="357" r:id="rId42"/>
    <p:sldId id="401" r:id="rId43"/>
    <p:sldId id="395" r:id="rId44"/>
    <p:sldId id="388" r:id="rId45"/>
    <p:sldId id="391" r:id="rId46"/>
    <p:sldId id="392" r:id="rId47"/>
    <p:sldId id="390" r:id="rId48"/>
    <p:sldId id="379" r:id="rId49"/>
    <p:sldId id="341" r:id="rId50"/>
    <p:sldId id="334" r:id="rId51"/>
    <p:sldId id="333" r:id="rId52"/>
    <p:sldId id="335" r:id="rId53"/>
    <p:sldId id="336" r:id="rId54"/>
    <p:sldId id="337" r:id="rId55"/>
    <p:sldId id="338" r:id="rId56"/>
    <p:sldId id="340" r:id="rId57"/>
    <p:sldId id="342" r:id="rId58"/>
    <p:sldId id="375" r:id="rId59"/>
    <p:sldId id="360" r:id="rId60"/>
    <p:sldId id="358" r:id="rId61"/>
    <p:sldId id="359" r:id="rId62"/>
    <p:sldId id="344" r:id="rId63"/>
    <p:sldId id="312" r:id="rId64"/>
    <p:sldId id="306" r:id="rId65"/>
    <p:sldId id="316" r:id="rId66"/>
    <p:sldId id="313" r:id="rId67"/>
    <p:sldId id="314" r:id="rId68"/>
    <p:sldId id="322" r:id="rId69"/>
    <p:sldId id="321" r:id="rId70"/>
    <p:sldId id="323" r:id="rId71"/>
    <p:sldId id="324" r:id="rId72"/>
    <p:sldId id="325" r:id="rId7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240BB52-6968-4500-8C87-83F8A1C3004C}">
          <p14:sldIdLst>
            <p14:sldId id="424"/>
            <p14:sldId id="383"/>
            <p14:sldId id="402"/>
            <p14:sldId id="384"/>
            <p14:sldId id="406"/>
            <p14:sldId id="407"/>
            <p14:sldId id="408"/>
            <p14:sldId id="409"/>
            <p14:sldId id="423"/>
            <p14:sldId id="411"/>
            <p14:sldId id="412"/>
            <p14:sldId id="425"/>
            <p14:sldId id="422"/>
            <p14:sldId id="311"/>
            <p14:sldId id="385"/>
            <p14:sldId id="419"/>
            <p14:sldId id="405"/>
            <p14:sldId id="265"/>
            <p14:sldId id="270"/>
            <p14:sldId id="421"/>
            <p14:sldId id="420"/>
            <p14:sldId id="374"/>
            <p14:sldId id="373"/>
            <p14:sldId id="367"/>
            <p14:sldId id="396"/>
            <p14:sldId id="397"/>
            <p14:sldId id="361"/>
            <p14:sldId id="364"/>
            <p14:sldId id="413"/>
            <p14:sldId id="363"/>
            <p14:sldId id="386"/>
            <p14:sldId id="416"/>
            <p14:sldId id="417"/>
            <p14:sldId id="348"/>
            <p14:sldId id="414"/>
            <p14:sldId id="399"/>
            <p14:sldId id="393"/>
            <p14:sldId id="289"/>
            <p14:sldId id="371"/>
            <p14:sldId id="355"/>
            <p14:sldId id="357"/>
            <p14:sldId id="401"/>
            <p14:sldId id="395"/>
            <p14:sldId id="388"/>
            <p14:sldId id="391"/>
            <p14:sldId id="392"/>
            <p14:sldId id="390"/>
            <p14:sldId id="379"/>
            <p14:sldId id="341"/>
            <p14:sldId id="334"/>
            <p14:sldId id="333"/>
            <p14:sldId id="335"/>
            <p14:sldId id="336"/>
            <p14:sldId id="337"/>
            <p14:sldId id="338"/>
            <p14:sldId id="340"/>
            <p14:sldId id="342"/>
            <p14:sldId id="375"/>
            <p14:sldId id="360"/>
            <p14:sldId id="358"/>
            <p14:sldId id="359"/>
            <p14:sldId id="344"/>
            <p14:sldId id="312"/>
            <p14:sldId id="306"/>
            <p14:sldId id="316"/>
            <p14:sldId id="313"/>
            <p14:sldId id="314"/>
            <p14:sldId id="322"/>
            <p14:sldId id="321"/>
            <p14:sldId id="323"/>
            <p14:sldId id="324"/>
            <p14:sldId id="32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衣川智弥" initials="衣川智弥" lastIdx="2" clrIdx="0">
    <p:extLst>
      <p:ext uri="{19B8F6BF-5375-455C-9EA6-DF929625EA0E}">
        <p15:presenceInfo xmlns:p15="http://schemas.microsoft.com/office/powerpoint/2012/main" userId="dbc7a9ccd8dbe9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10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5" autoAdjust="0"/>
    <p:restoredTop sz="77333" autoAdjust="0"/>
  </p:normalViewPr>
  <p:slideViewPr>
    <p:cSldViewPr snapToGrid="0">
      <p:cViewPr varScale="1">
        <p:scale>
          <a:sx n="69" d="100"/>
          <a:sy n="69" d="100"/>
        </p:scale>
        <p:origin x="80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7-25T17:18:36.662" idx="2">
    <p:pos x="10" y="10"/>
    <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17B59-ED68-4E98-8A39-C89841B276C4}" type="datetimeFigureOut">
              <a:rPr kumimoji="1" lang="ja-JP" altLang="en-US" smtClean="0"/>
              <a:t>2016/10/10</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8C8EE1-9A29-4528-9D9C-49F20A6144D2}" type="slidenum">
              <a:rPr kumimoji="1" lang="ja-JP" altLang="en-US" smtClean="0"/>
              <a:t>‹#›</a:t>
            </a:fld>
            <a:endParaRPr kumimoji="1" lang="ja-JP" altLang="en-US"/>
          </a:p>
        </p:txBody>
      </p:sp>
    </p:spTree>
    <p:extLst>
      <p:ext uri="{BB962C8B-B14F-4D97-AF65-F5344CB8AC3E}">
        <p14:creationId xmlns:p14="http://schemas.microsoft.com/office/powerpoint/2010/main" val="124068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64333-2AEE-40E4-9D91-9999A3EF7F2E}" type="datetimeFigureOut">
              <a:rPr kumimoji="1" lang="ja-JP" altLang="en-US" smtClean="0"/>
              <a:t>2016/10/10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0FDFF-52C8-4DCA-9CED-A3A58F893410}" type="slidenum">
              <a:rPr kumimoji="1" lang="ja-JP" altLang="en-US" smtClean="0"/>
              <a:t>‹#›</a:t>
            </a:fld>
            <a:endParaRPr kumimoji="1" lang="ja-JP" altLang="en-US"/>
          </a:p>
        </p:txBody>
      </p:sp>
    </p:spTree>
    <p:extLst>
      <p:ext uri="{BB962C8B-B14F-4D97-AF65-F5344CB8AC3E}">
        <p14:creationId xmlns:p14="http://schemas.microsoft.com/office/powerpoint/2010/main" val="14179948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Nowadays, there are the gravitational wave detectors such as KAGRA</a:t>
            </a:r>
            <a:r>
              <a:rPr kumimoji="1" lang="en-US" altLang="ja-JP" baseline="0" dirty="0" smtClean="0"/>
              <a:t> adv. LIGO, VIRAGO</a:t>
            </a:r>
            <a:r>
              <a:rPr kumimoji="1" lang="en-US" altLang="ja-JP" dirty="0" smtClean="0"/>
              <a:t>.</a:t>
            </a:r>
          </a:p>
          <a:p>
            <a:r>
              <a:rPr kumimoji="1" lang="en-US" altLang="ja-JP" dirty="0" smtClean="0"/>
              <a:t>KAGRA is the gravitational wave detector of Japan.</a:t>
            </a:r>
          </a:p>
          <a:p>
            <a:r>
              <a:rPr kumimoji="1" lang="en-US" altLang="ja-JP" dirty="0" smtClean="0"/>
              <a:t>Adv.</a:t>
            </a:r>
            <a:r>
              <a:rPr kumimoji="1" lang="ja-JP" altLang="en-US" dirty="0" smtClean="0"/>
              <a:t> </a:t>
            </a:r>
            <a:r>
              <a:rPr kumimoji="1" lang="en-US" altLang="ja-JP" dirty="0" smtClean="0"/>
              <a:t>LIGO did </a:t>
            </a:r>
            <a:r>
              <a:rPr kumimoji="1" lang="en-US" altLang="ja-JP" baseline="0" dirty="0" smtClean="0"/>
              <a:t>observation run from last September to January.</a:t>
            </a:r>
          </a:p>
          <a:p>
            <a:r>
              <a:rPr kumimoji="1" lang="en-US" altLang="ja-JP" baseline="0" dirty="0" smtClean="0"/>
              <a:t>They have detected the gravitational wave.</a:t>
            </a:r>
            <a:endParaRPr kumimoji="1" lang="en-US" altLang="ja-JP" dirty="0" smtClean="0"/>
          </a:p>
          <a:p>
            <a:r>
              <a:rPr kumimoji="1" lang="en-US" altLang="ja-JP" baseline="0" dirty="0" smtClean="0"/>
              <a:t> </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a:t>
            </a:fld>
            <a:endParaRPr kumimoji="1" lang="ja-JP" altLang="en-US"/>
          </a:p>
        </p:txBody>
      </p:sp>
    </p:spTree>
    <p:extLst>
      <p:ext uri="{BB962C8B-B14F-4D97-AF65-F5344CB8AC3E}">
        <p14:creationId xmlns:p14="http://schemas.microsoft.com/office/powerpoint/2010/main" val="119091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Why do Pop III binaries become 30 </a:t>
            </a:r>
            <a:r>
              <a:rPr kumimoji="1" lang="en-US" altLang="ja-JP" dirty="0" err="1" smtClean="0"/>
              <a:t>Msun</a:t>
            </a:r>
            <a:r>
              <a:rPr kumimoji="1" lang="en-US" altLang="ja-JP" dirty="0" smtClean="0"/>
              <a:t> Binary</a:t>
            </a:r>
            <a:r>
              <a:rPr kumimoji="1" lang="en-US" altLang="ja-JP" baseline="0" dirty="0" smtClean="0"/>
              <a:t> black holes?</a:t>
            </a:r>
          </a:p>
          <a:p>
            <a:r>
              <a:rPr kumimoji="1" lang="en-US" altLang="ja-JP" baseline="0" dirty="0" smtClean="0"/>
              <a:t>This is HR diagram of Pop III.</a:t>
            </a:r>
          </a:p>
          <a:p>
            <a:r>
              <a:rPr kumimoji="1" lang="en-US" altLang="ja-JP" baseline="0" dirty="0" smtClean="0"/>
              <a:t>The pop III whose mass is larger than 50 </a:t>
            </a:r>
            <a:r>
              <a:rPr kumimoji="1" lang="en-US" altLang="ja-JP" baseline="0" dirty="0" err="1" smtClean="0"/>
              <a:t>solarmass</a:t>
            </a:r>
            <a:r>
              <a:rPr kumimoji="1" lang="en-US" altLang="ja-JP" baseline="0" dirty="0" smtClean="0"/>
              <a:t> evolve as the red giant.</a:t>
            </a:r>
          </a:p>
          <a:p>
            <a:r>
              <a:rPr kumimoji="1" lang="en-US" altLang="ja-JP" baseline="0" dirty="0" smtClean="0"/>
              <a:t>The mass transfer of red giant is generally unstable and it becomes the common envelope phase.</a:t>
            </a:r>
          </a:p>
          <a:p>
            <a:r>
              <a:rPr kumimoji="1" lang="en-US" altLang="ja-JP" baseline="0" dirty="0" smtClean="0"/>
              <a:t>Thus, they lose the envelope and they become light.</a:t>
            </a:r>
          </a:p>
          <a:p>
            <a:r>
              <a:rPr kumimoji="1" lang="en-US" altLang="ja-JP" baseline="0" dirty="0" smtClean="0"/>
              <a:t>Therefore, the BH mass become about 30 solar mass.</a:t>
            </a:r>
          </a:p>
          <a:p>
            <a:r>
              <a:rPr kumimoji="1" lang="en-US" altLang="ja-JP" baseline="0" dirty="0" smtClean="0"/>
              <a:t>On the other hand, the Pop III whose mass is less than 50 solar mass evolve as a blue giant.</a:t>
            </a:r>
          </a:p>
          <a:p>
            <a:r>
              <a:rPr kumimoji="1" lang="en-US" altLang="ja-JP" baseline="0" dirty="0" smtClean="0"/>
              <a:t>The mass transfer is stable and mass loss is not so effective.</a:t>
            </a:r>
          </a:p>
          <a:p>
            <a:r>
              <a:rPr kumimoji="1" lang="en-US" altLang="ja-JP" baseline="0" dirty="0" smtClean="0"/>
              <a:t>Thus, they become about 30 solar mass BH.</a:t>
            </a:r>
          </a:p>
          <a:p>
            <a:r>
              <a:rPr kumimoji="1" lang="en-US" altLang="ja-JP" baseline="0" dirty="0" smtClean="0"/>
              <a:t>So, Due to these two evolution path, the peak of BHBH mass is about 30 solar mass.</a:t>
            </a:r>
          </a:p>
          <a:p>
            <a:r>
              <a:rPr kumimoji="1" lang="en-US" altLang="ja-JP" baseline="0" dirty="0" smtClean="0"/>
              <a:t>It does not depend on the IMF and binary parameters.</a:t>
            </a:r>
          </a:p>
          <a:p>
            <a:r>
              <a:rPr kumimoji="1" lang="en-US" altLang="ja-JP" baseline="0" dirty="0" smtClean="0"/>
              <a:t>It only depends on the Pop Iii stellar evolution.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11</a:t>
            </a:fld>
            <a:endParaRPr kumimoji="1" lang="ja-JP" altLang="en-US"/>
          </a:p>
        </p:txBody>
      </p:sp>
    </p:spTree>
    <p:extLst>
      <p:ext uri="{BB962C8B-B14F-4D97-AF65-F5344CB8AC3E}">
        <p14:creationId xmlns:p14="http://schemas.microsoft.com/office/powerpoint/2010/main" val="1757071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Thus, the peak mass of Pop III has the influence of Pop III stellar</a:t>
            </a:r>
            <a:r>
              <a:rPr kumimoji="1" lang="en-US" altLang="ja-JP" baseline="0" dirty="0" smtClean="0"/>
              <a:t> evolution.</a:t>
            </a:r>
          </a:p>
          <a:p>
            <a:r>
              <a:rPr kumimoji="1" lang="en-US" altLang="ja-JP" baseline="0" dirty="0" smtClean="0"/>
              <a:t>On the other hand, the shape of Pop II BH-BH mass distribution has the influence of IMF</a:t>
            </a:r>
          </a:p>
          <a:p>
            <a:r>
              <a:rPr kumimoji="1" lang="en-US" altLang="ja-JP" baseline="0" dirty="0" smtClean="0"/>
              <a:t>Because all binary evolve same evolution and wind mass loss is weak.</a:t>
            </a:r>
          </a:p>
          <a:p>
            <a:r>
              <a:rPr kumimoji="1" lang="en-US" altLang="ja-JP" baseline="0" dirty="0" smtClean="0"/>
              <a:t>Pop I has the influence of stellar wind due to strong wind.</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13</a:t>
            </a:fld>
            <a:endParaRPr kumimoji="1" lang="ja-JP" altLang="en-US"/>
          </a:p>
        </p:txBody>
      </p:sp>
    </p:spTree>
    <p:extLst>
      <p:ext uri="{BB962C8B-B14F-4D97-AF65-F5344CB8AC3E}">
        <p14:creationId xmlns:p14="http://schemas.microsoft.com/office/powerpoint/2010/main" val="118357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Someone are</a:t>
            </a:r>
            <a:r>
              <a:rPr kumimoji="1" lang="en-US" altLang="ja-JP" baseline="0" dirty="0" smtClean="0"/>
              <a:t> wondering why we can see such star which are born at the </a:t>
            </a:r>
            <a:r>
              <a:rPr kumimoji="1" lang="en-US" altLang="ja-JP" baseline="0" dirty="0" err="1" smtClean="0"/>
              <a:t>earlyuniverse</a:t>
            </a:r>
            <a:r>
              <a:rPr kumimoji="1" lang="en-US" altLang="ja-JP" baseline="0" dirty="0" smtClean="0"/>
              <a:t>.</a:t>
            </a:r>
            <a:endParaRPr kumimoji="1" lang="en-US" altLang="ja-JP" dirty="0" smtClean="0"/>
          </a:p>
          <a:p>
            <a:r>
              <a:rPr kumimoji="1" lang="en-US" altLang="ja-JP" dirty="0" smtClean="0"/>
              <a:t>Pop III stars were</a:t>
            </a:r>
            <a:r>
              <a:rPr kumimoji="1" lang="en-US" altLang="ja-JP" baseline="0" dirty="0" smtClean="0"/>
              <a:t> born and died at z~10.</a:t>
            </a:r>
          </a:p>
          <a:p>
            <a:r>
              <a:rPr kumimoji="1" lang="en-US" altLang="ja-JP" baseline="0" dirty="0" smtClean="0"/>
              <a:t>So, unfortunately we cannot see the supernovae of first star</a:t>
            </a:r>
            <a:endParaRPr kumimoji="1" lang="en-US" altLang="ja-JP" dirty="0" smtClean="0"/>
          </a:p>
          <a:p>
            <a:r>
              <a:rPr kumimoji="1" lang="en-US" altLang="ja-JP" dirty="0" smtClean="0"/>
              <a:t>However, the typical merger time of compact binaries due to gravitational</a:t>
            </a:r>
            <a:r>
              <a:rPr kumimoji="1" lang="en-US" altLang="ja-JP" baseline="0" dirty="0" smtClean="0"/>
              <a:t> radiation is too long.</a:t>
            </a:r>
          </a:p>
          <a:p>
            <a:r>
              <a:rPr kumimoji="1" lang="en-US" altLang="ja-JP" baseline="0" dirty="0" smtClean="0"/>
              <a:t>So, even though the binary born at the early universe, they can merge at the present day.</a:t>
            </a:r>
          </a:p>
          <a:p>
            <a:r>
              <a:rPr kumimoji="1" lang="en-US" altLang="ja-JP" baseline="0" dirty="0" smtClean="0"/>
              <a:t>Thus, the accumulation of GW sources from the early universe is important.</a:t>
            </a:r>
          </a:p>
          <a:p>
            <a:r>
              <a:rPr kumimoji="1" lang="en-US" altLang="ja-JP" baseline="0" dirty="0" smtClean="0"/>
              <a:t>We must consider binaries which were born at the early universe. </a:t>
            </a:r>
          </a:p>
          <a:p>
            <a:r>
              <a:rPr kumimoji="1" lang="en-US" altLang="ja-JP" baseline="0" dirty="0" smtClean="0"/>
              <a:t>And We might see the gravitational wave from first stars.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14</a:t>
            </a:fld>
            <a:endParaRPr kumimoji="1" lang="ja-JP" altLang="en-US"/>
          </a:p>
        </p:txBody>
      </p:sp>
    </p:spTree>
    <p:extLst>
      <p:ext uri="{BB962C8B-B14F-4D97-AF65-F5344CB8AC3E}">
        <p14:creationId xmlns:p14="http://schemas.microsoft.com/office/powerpoint/2010/main" val="262725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30 </a:t>
            </a:r>
            <a:r>
              <a:rPr kumimoji="1" lang="en-US" altLang="ja-JP" baseline="0" dirty="0" err="1" smtClean="0"/>
              <a:t>Msun</a:t>
            </a:r>
            <a:r>
              <a:rPr kumimoji="1" lang="en-US" altLang="ja-JP" baseline="0" dirty="0" smtClean="0"/>
              <a:t> binary black holes have been already predicted by Pop III binary population synthesis.</a:t>
            </a:r>
          </a:p>
          <a:p>
            <a:r>
              <a:rPr kumimoji="1" lang="en-US" altLang="ja-JP" baseline="0" dirty="0" smtClean="0"/>
              <a:t>Thus, LIGO paper said that “recently predicted BBH total masses agree astonishingly well with GW150914 and can have sufficiently long merger times to occur in the nearby universe (Kinugawa et al.2014)”</a:t>
            </a:r>
          </a:p>
          <a:p>
            <a:endParaRPr kumimoji="1" lang="en-US" altLang="ja-JP" baseline="0" dirty="0" smtClean="0"/>
          </a:p>
          <a:p>
            <a:r>
              <a:rPr kumimoji="1" lang="en-US" altLang="ja-JP" baseline="0" dirty="0" smtClean="0"/>
              <a:t>In this talk, I talk about Pop III binary population synthesis and the detection rate of Pop III compact binaries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15</a:t>
            </a:fld>
            <a:endParaRPr kumimoji="1" lang="ja-JP" altLang="en-US"/>
          </a:p>
        </p:txBody>
      </p:sp>
    </p:spTree>
    <p:extLst>
      <p:ext uri="{BB962C8B-B14F-4D97-AF65-F5344CB8AC3E}">
        <p14:creationId xmlns:p14="http://schemas.microsoft.com/office/powerpoint/2010/main" val="412779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orde</a:t>
            </a:r>
            <a:r>
              <a:rPr kumimoji="1" lang="en-US" altLang="ja-JP" baseline="0" dirty="0" smtClean="0"/>
              <a:t>r to calculate pop III binary population synthesis, we consider the binary interactions.</a:t>
            </a:r>
          </a:p>
          <a:p>
            <a:endParaRPr kumimoji="1" lang="en-US" altLang="ja-JP" baseline="0" dirty="0" smtClean="0"/>
          </a:p>
          <a:p>
            <a:r>
              <a:rPr kumimoji="1" lang="en-US" altLang="ja-JP" baseline="0" dirty="0" smtClean="0"/>
              <a:t>These binary interactions change binary parameters such as primary mass, secondary mass, separation and eccentricity.</a:t>
            </a:r>
          </a:p>
          <a:p>
            <a:endParaRPr kumimoji="1" lang="en-US" altLang="ja-JP" dirty="0" smtClean="0"/>
          </a:p>
          <a:p>
            <a:r>
              <a:rPr kumimoji="1" lang="en-US" altLang="ja-JP" dirty="0" smtClean="0"/>
              <a:t>We need to specify some parameters to calculate these effects.</a:t>
            </a:r>
          </a:p>
          <a:p>
            <a:r>
              <a:rPr kumimoji="1" lang="en-US" altLang="ja-JP" dirty="0" smtClean="0"/>
              <a:t>We use the parameters</a:t>
            </a:r>
            <a:r>
              <a:rPr kumimoji="1" lang="en-US" altLang="ja-JP" baseline="0" dirty="0" smtClean="0"/>
              <a:t> adopted for Pop I population synthesis in our standard model.</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B285289-B84C-4FFE-B752-EB2035774C8B}" type="slidenum">
              <a:rPr kumimoji="1" lang="ja-JP" altLang="en-US" smtClean="0"/>
              <a:t>17</a:t>
            </a:fld>
            <a:endParaRPr kumimoji="1" lang="ja-JP" altLang="en-US"/>
          </a:p>
        </p:txBody>
      </p:sp>
    </p:spTree>
    <p:extLst>
      <p:ext uri="{BB962C8B-B14F-4D97-AF65-F5344CB8AC3E}">
        <p14:creationId xmlns:p14="http://schemas.microsoft.com/office/powerpoint/2010/main" val="92502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is the total</a:t>
            </a:r>
            <a:r>
              <a:rPr kumimoji="1" lang="en-US" altLang="ja-JP" baseline="0" dirty="0" smtClean="0"/>
              <a:t> mass distribution of BH-BH which merge within the Hubble time.</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20</a:t>
            </a:fld>
            <a:endParaRPr kumimoji="1" lang="ja-JP" altLang="en-US"/>
          </a:p>
        </p:txBody>
      </p:sp>
    </p:spTree>
    <p:extLst>
      <p:ext uri="{BB962C8B-B14F-4D97-AF65-F5344CB8AC3E}">
        <p14:creationId xmlns:p14="http://schemas.microsoft.com/office/powerpoint/2010/main" val="404890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a:p>
            <a:r>
              <a:rPr kumimoji="1" lang="en-US" altLang="ja-JP" dirty="0" smtClean="0"/>
              <a:t>This figure is the detection range of KAGRA</a:t>
            </a:r>
          </a:p>
          <a:p>
            <a:r>
              <a:rPr kumimoji="1" lang="en-US" altLang="ja-JP" dirty="0" smtClean="0"/>
              <a:t>The horizontal axis</a:t>
            </a:r>
            <a:r>
              <a:rPr kumimoji="1" lang="en-US" altLang="ja-JP" baseline="0" dirty="0" smtClean="0"/>
              <a:t> is the mass of one star.</a:t>
            </a:r>
          </a:p>
          <a:p>
            <a:r>
              <a:rPr kumimoji="1" lang="en-US" altLang="ja-JP" baseline="0" dirty="0" smtClean="0"/>
              <a:t>The vertical axis is the red shift or luminosity distance of detection range.</a:t>
            </a:r>
          </a:p>
          <a:p>
            <a:r>
              <a:rPr kumimoji="1" lang="en-US" altLang="ja-JP" baseline="0" dirty="0" smtClean="0"/>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24</a:t>
            </a:fld>
            <a:endParaRPr kumimoji="1" lang="ja-JP" altLang="en-US"/>
          </a:p>
        </p:txBody>
      </p:sp>
    </p:spTree>
    <p:extLst>
      <p:ext uri="{BB962C8B-B14F-4D97-AF65-F5344CB8AC3E}">
        <p14:creationId xmlns:p14="http://schemas.microsoft.com/office/powerpoint/2010/main" val="504062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a:t>
            </a:r>
            <a:r>
              <a:rPr kumimoji="1" lang="en-US" altLang="ja-JP" dirty="0" err="1" smtClean="0"/>
              <a:t>inspiral</a:t>
            </a:r>
            <a:r>
              <a:rPr kumimoji="1" lang="en-US" altLang="ja-JP" dirty="0" smtClean="0"/>
              <a:t> means the gravitational wave from binary </a:t>
            </a:r>
            <a:r>
              <a:rPr kumimoji="1" lang="en-US" altLang="ja-JP" dirty="0" err="1" smtClean="0"/>
              <a:t>inspiral</a:t>
            </a:r>
            <a:r>
              <a:rPr kumimoji="1" lang="en-US" altLang="ja-JP" dirty="0" smtClean="0"/>
              <a:t>.</a:t>
            </a:r>
          </a:p>
          <a:p>
            <a:r>
              <a:rPr kumimoji="1" lang="en-US" altLang="ja-JP" dirty="0" smtClean="0"/>
              <a:t>On</a:t>
            </a:r>
            <a:r>
              <a:rPr kumimoji="1" lang="en-US" altLang="ja-JP" baseline="0" dirty="0" smtClean="0"/>
              <a:t> the other hand, the QNM means the gravitational wave from the merged black hole quasi normal </a:t>
            </a:r>
            <a:r>
              <a:rPr kumimoji="1" lang="en-US" altLang="ja-JP" baseline="0" dirty="0" err="1" smtClean="0"/>
              <a:t>mopde</a:t>
            </a:r>
            <a:r>
              <a:rPr kumimoji="1" lang="en-US" altLang="ja-JP" baseline="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25</a:t>
            </a:fld>
            <a:endParaRPr kumimoji="1" lang="ja-JP" altLang="en-US"/>
          </a:p>
        </p:txBody>
      </p:sp>
    </p:spTree>
    <p:extLst>
      <p:ext uri="{BB962C8B-B14F-4D97-AF65-F5344CB8AC3E}">
        <p14:creationId xmlns:p14="http://schemas.microsoft.com/office/powerpoint/2010/main" val="3582555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is the detection range of KAGRA</a:t>
            </a:r>
          </a:p>
          <a:p>
            <a:r>
              <a:rPr kumimoji="1" lang="en-US" altLang="ja-JP" dirty="0" smtClean="0"/>
              <a:t>The horizontal axis</a:t>
            </a:r>
            <a:r>
              <a:rPr kumimoji="1" lang="en-US" altLang="ja-JP" baseline="0" dirty="0" smtClean="0"/>
              <a:t> is the mass of one star.</a:t>
            </a:r>
          </a:p>
          <a:p>
            <a:r>
              <a:rPr kumimoji="1" lang="en-US" altLang="ja-JP" baseline="0" dirty="0" smtClean="0"/>
              <a:t>The vertical axis is the red shift or luminosity distance of detection range.</a:t>
            </a:r>
          </a:p>
          <a:p>
            <a:r>
              <a:rPr kumimoji="1" lang="en-US" altLang="ja-JP" baseline="0" dirty="0" smtClean="0"/>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26</a:t>
            </a:fld>
            <a:endParaRPr kumimoji="1" lang="ja-JP" altLang="en-US"/>
          </a:p>
        </p:txBody>
      </p:sp>
    </p:spTree>
    <p:extLst>
      <p:ext uri="{BB962C8B-B14F-4D97-AF65-F5344CB8AC3E}">
        <p14:creationId xmlns:p14="http://schemas.microsoft.com/office/powerpoint/2010/main" val="2107681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Using that detection range, we</a:t>
            </a:r>
            <a:r>
              <a:rPr kumimoji="1" lang="en-US" altLang="ja-JP" baseline="0" dirty="0" smtClean="0"/>
              <a:t> calculate the detection rate.</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27</a:t>
            </a:fld>
            <a:endParaRPr kumimoji="1" lang="ja-JP" altLang="en-US"/>
          </a:p>
        </p:txBody>
      </p:sp>
    </p:spTree>
    <p:extLst>
      <p:ext uri="{BB962C8B-B14F-4D97-AF65-F5344CB8AC3E}">
        <p14:creationId xmlns:p14="http://schemas.microsoft.com/office/powerpoint/2010/main" val="305702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a:t>
            </a:r>
            <a:r>
              <a:rPr kumimoji="1" lang="en-US" altLang="ja-JP" baseline="0" dirty="0" smtClean="0"/>
              <a:t> the signal of first gravitational wave.</a:t>
            </a:r>
          </a:p>
          <a:p>
            <a:r>
              <a:rPr kumimoji="1" lang="en-US" altLang="ja-JP" baseline="0" dirty="0" err="1" smtClean="0"/>
              <a:t>aLIGO</a:t>
            </a:r>
            <a:r>
              <a:rPr kumimoji="1" lang="en-US" altLang="ja-JP" baseline="0" dirty="0" smtClean="0"/>
              <a:t> detected this signal on </a:t>
            </a:r>
            <a:r>
              <a:rPr kumimoji="1" lang="en-US" altLang="ja-JP" dirty="0" smtClean="0"/>
              <a:t>14th September 2015.</a:t>
            </a:r>
          </a:p>
          <a:p>
            <a:r>
              <a:rPr kumimoji="1" lang="en-US" altLang="ja-JP" dirty="0" smtClean="0"/>
              <a:t>Thus,</a:t>
            </a:r>
            <a:r>
              <a:rPr kumimoji="1" lang="en-US" altLang="ja-JP" baseline="0" dirty="0" smtClean="0"/>
              <a:t> the name of this signal is GW150914.</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a:t>
            </a:fld>
            <a:endParaRPr kumimoji="1" lang="ja-JP" altLang="en-US"/>
          </a:p>
        </p:txBody>
      </p:sp>
    </p:spTree>
    <p:extLst>
      <p:ext uri="{BB962C8B-B14F-4D97-AF65-F5344CB8AC3E}">
        <p14:creationId xmlns:p14="http://schemas.microsoft.com/office/powerpoint/2010/main" val="2149097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table</a:t>
            </a:r>
            <a:r>
              <a:rPr kumimoji="1" lang="en-US" altLang="ja-JP" baseline="0" dirty="0" smtClean="0"/>
              <a:t> is the example of  parameter dependence of </a:t>
            </a:r>
            <a:r>
              <a:rPr kumimoji="1" lang="en-US" altLang="ja-JP" baseline="0" dirty="0" err="1" smtClean="0"/>
              <a:t>Errsys</a:t>
            </a:r>
            <a:r>
              <a:rPr kumimoji="1" lang="en-US" altLang="ja-JP" baseline="0" dirty="0" smtClean="0"/>
              <a:t>.</a:t>
            </a:r>
          </a:p>
          <a:p>
            <a:r>
              <a:rPr kumimoji="1" lang="en-US" altLang="ja-JP" baseline="0" dirty="0" smtClean="0"/>
              <a:t>We change the mass range, the initial distribution functions such as Initial mass function and initial eccentricity function.</a:t>
            </a:r>
          </a:p>
          <a:p>
            <a:r>
              <a:rPr kumimoji="1" lang="en-US" altLang="ja-JP" baseline="0" dirty="0" smtClean="0"/>
              <a:t>And change the binary parameters such as SN natal kick velocity, common envelope parameters, and the parameter of the </a:t>
            </a:r>
            <a:r>
              <a:rPr kumimoji="1" lang="en-US" altLang="ja-JP" sz="1200" b="0" i="0" u="none" strike="noStrike" kern="1200" baseline="0" dirty="0" smtClean="0">
                <a:solidFill>
                  <a:schemeClr val="tx1"/>
                </a:solidFill>
                <a:latin typeface="+mn-lt"/>
                <a:ea typeface="+mn-ea"/>
                <a:cs typeface="+mn-cs"/>
              </a:rPr>
              <a:t>lose fraction of transferred stellar</a:t>
            </a:r>
          </a:p>
          <a:p>
            <a:r>
              <a:rPr kumimoji="1" lang="en-US" altLang="ja-JP" sz="1200" b="0" i="0" u="none" strike="noStrike" kern="1200" baseline="0" dirty="0" smtClean="0">
                <a:solidFill>
                  <a:schemeClr val="tx1"/>
                </a:solidFill>
                <a:latin typeface="+mn-lt"/>
                <a:ea typeface="+mn-ea"/>
                <a:cs typeface="+mn-cs"/>
              </a:rPr>
              <a:t>Mass.</a:t>
            </a:r>
          </a:p>
          <a:p>
            <a:r>
              <a:rPr kumimoji="1" lang="en-US" altLang="ja-JP" sz="1200" b="0" i="0" u="none" strike="noStrike" kern="1200" baseline="0" dirty="0" smtClean="0">
                <a:solidFill>
                  <a:schemeClr val="tx1"/>
                </a:solidFill>
                <a:latin typeface="+mn-lt"/>
                <a:ea typeface="+mn-ea"/>
                <a:cs typeface="+mn-cs"/>
              </a:rPr>
              <a:t>In our standard model choose red ones</a:t>
            </a:r>
          </a:p>
          <a:p>
            <a:r>
              <a:rPr kumimoji="1" lang="en-US" altLang="ja-JP" sz="1200" b="0" i="0" u="none" strike="noStrike" kern="1200" baseline="0" dirty="0" smtClean="0">
                <a:solidFill>
                  <a:schemeClr val="tx1"/>
                </a:solidFill>
                <a:latin typeface="+mn-lt"/>
                <a:ea typeface="+mn-ea"/>
                <a:cs typeface="+mn-cs"/>
              </a:rPr>
              <a:t>At Each parameter range, </a:t>
            </a:r>
            <a:r>
              <a:rPr kumimoji="1" lang="en-US" altLang="ja-JP" sz="1200" b="0" i="0" u="none" strike="noStrike" kern="1200" baseline="0" dirty="0" err="1" smtClean="0">
                <a:solidFill>
                  <a:schemeClr val="tx1"/>
                </a:solidFill>
                <a:latin typeface="+mn-lt"/>
                <a:ea typeface="+mn-ea"/>
                <a:cs typeface="+mn-cs"/>
              </a:rPr>
              <a:t>Errsys</a:t>
            </a:r>
            <a:r>
              <a:rPr kumimoji="1" lang="en-US" altLang="ja-JP" sz="1200" b="0" i="0" u="none" strike="noStrike" kern="1200" baseline="0" dirty="0" smtClean="0">
                <a:solidFill>
                  <a:schemeClr val="tx1"/>
                </a:solidFill>
                <a:latin typeface="+mn-lt"/>
                <a:ea typeface="+mn-ea"/>
                <a:cs typeface="+mn-cs"/>
              </a:rPr>
              <a:t> change from 1 over several to a few.</a:t>
            </a:r>
          </a:p>
          <a:p>
            <a:r>
              <a:rPr kumimoji="1" lang="en-US" altLang="ja-JP" sz="1200" b="0" i="0" u="none" strike="noStrike" kern="1200" baseline="0" dirty="0" smtClean="0">
                <a:solidFill>
                  <a:schemeClr val="tx1"/>
                </a:solidFill>
                <a:latin typeface="+mn-lt"/>
                <a:ea typeface="+mn-ea"/>
                <a:cs typeface="+mn-cs"/>
              </a:rPr>
              <a:t>In order to consider the lower boundary of </a:t>
            </a:r>
            <a:r>
              <a:rPr kumimoji="1" lang="en-US" altLang="ja-JP" sz="1200" b="0" i="0" u="none" strike="noStrike" kern="1200" baseline="0" dirty="0" err="1" smtClean="0">
                <a:solidFill>
                  <a:schemeClr val="tx1"/>
                </a:solidFill>
                <a:latin typeface="+mn-lt"/>
                <a:ea typeface="+mn-ea"/>
                <a:cs typeface="+mn-cs"/>
              </a:rPr>
              <a:t>Errsys</a:t>
            </a:r>
            <a:r>
              <a:rPr kumimoji="1" lang="en-US" altLang="ja-JP" sz="1200" b="0" i="0" u="none" strike="noStrike" kern="1200" baseline="0" dirty="0" smtClean="0">
                <a:solidFill>
                  <a:schemeClr val="tx1"/>
                </a:solidFill>
                <a:latin typeface="+mn-lt"/>
                <a:ea typeface="+mn-ea"/>
                <a:cs typeface="+mn-cs"/>
              </a:rPr>
              <a:t>,</a:t>
            </a:r>
          </a:p>
          <a:p>
            <a:r>
              <a:rPr kumimoji="1" lang="en-US" altLang="ja-JP" sz="1200" b="0" i="0" u="none" strike="noStrike" kern="1200" baseline="0" dirty="0" smtClean="0">
                <a:solidFill>
                  <a:schemeClr val="tx1"/>
                </a:solidFill>
                <a:latin typeface="+mn-lt"/>
                <a:ea typeface="+mn-ea"/>
                <a:cs typeface="+mn-cs"/>
              </a:rPr>
              <a:t>We consider the worst model.</a:t>
            </a:r>
          </a:p>
          <a:p>
            <a:r>
              <a:rPr kumimoji="1" lang="en-US" altLang="ja-JP" sz="1200" b="0" i="0" u="none" strike="noStrike" kern="1200" baseline="0" dirty="0" smtClean="0">
                <a:solidFill>
                  <a:schemeClr val="tx1"/>
                </a:solidFill>
                <a:latin typeface="+mn-lt"/>
                <a:ea typeface="+mn-ea"/>
                <a:cs typeface="+mn-cs"/>
              </a:rPr>
              <a:t>In the Worst model I choose the worst parameters in each parameter region, blue ones.</a:t>
            </a:r>
          </a:p>
          <a:p>
            <a:r>
              <a:rPr kumimoji="1" lang="en-US" altLang="ja-JP" sz="1200" b="0" i="0" u="none" strike="noStrike" kern="1200" baseline="0" dirty="0" smtClean="0">
                <a:solidFill>
                  <a:schemeClr val="tx1"/>
                </a:solidFill>
                <a:latin typeface="+mn-lt"/>
                <a:ea typeface="+mn-ea"/>
                <a:cs typeface="+mn-cs"/>
              </a:rPr>
              <a:t>It is unlikely case</a:t>
            </a:r>
          </a:p>
          <a:p>
            <a:r>
              <a:rPr kumimoji="1" lang="en-US" altLang="ja-JP" sz="1200" b="0" i="0" u="none" strike="noStrike" kern="1200" baseline="0" dirty="0" err="1" smtClean="0">
                <a:solidFill>
                  <a:schemeClr val="tx1"/>
                </a:solidFill>
                <a:latin typeface="+mn-lt"/>
                <a:ea typeface="+mn-ea"/>
                <a:cs typeface="+mn-cs"/>
              </a:rPr>
              <a:t>Errsys</a:t>
            </a:r>
            <a:r>
              <a:rPr kumimoji="1" lang="en-US" altLang="ja-JP" sz="1200" b="0" i="0" u="none" strike="noStrike" kern="1200" baseline="0" dirty="0" smtClean="0">
                <a:solidFill>
                  <a:schemeClr val="tx1"/>
                </a:solidFill>
                <a:latin typeface="+mn-lt"/>
                <a:ea typeface="+mn-ea"/>
                <a:cs typeface="+mn-cs"/>
              </a:rPr>
              <a:t> change from 0.046 to 4</a:t>
            </a:r>
          </a:p>
          <a:p>
            <a:r>
              <a:rPr kumimoji="1" lang="en-US" altLang="ja-JP" sz="1200" b="0" i="0" u="none" strike="noStrike" kern="1200" baseline="0" dirty="0" smtClean="0">
                <a:solidFill>
                  <a:schemeClr val="tx1"/>
                </a:solidFill>
                <a:latin typeface="+mn-lt"/>
                <a:ea typeface="+mn-ea"/>
                <a:cs typeface="+mn-cs"/>
              </a:rPr>
              <a:t>On the other hand, the typical mass is not changed (~30 </a:t>
            </a:r>
            <a:r>
              <a:rPr kumimoji="1" lang="en-US" altLang="ja-JP" sz="1200" b="0" i="0" u="none" strike="noStrike" kern="1200" baseline="0" dirty="0" err="1" smtClean="0">
                <a:solidFill>
                  <a:schemeClr val="tx1"/>
                </a:solidFill>
                <a:latin typeface="+mn-lt"/>
                <a:ea typeface="+mn-ea"/>
                <a:cs typeface="+mn-cs"/>
              </a:rPr>
              <a:t>Msun</a:t>
            </a:r>
            <a:r>
              <a:rPr kumimoji="1" lang="en-US" altLang="ja-JP" sz="1200" b="0" i="0" u="none" strike="noStrike" kern="1200" baseline="0" dirty="0" smtClean="0">
                <a:solidFill>
                  <a:schemeClr val="tx1"/>
                </a:solidFill>
                <a:latin typeface="+mn-lt"/>
                <a:ea typeface="+mn-ea"/>
                <a:cs typeface="+mn-cs"/>
              </a:rPr>
              <a:t>)</a:t>
            </a:r>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28</a:t>
            </a:fld>
            <a:endParaRPr kumimoji="1" lang="ja-JP" altLang="en-US"/>
          </a:p>
        </p:txBody>
      </p:sp>
    </p:spTree>
    <p:extLst>
      <p:ext uri="{BB962C8B-B14F-4D97-AF65-F5344CB8AC3E}">
        <p14:creationId xmlns:p14="http://schemas.microsoft.com/office/powerpoint/2010/main" val="2987067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reason is already said.</a:t>
            </a:r>
          </a:p>
          <a:p>
            <a:r>
              <a:rPr kumimoji="1" lang="en-US" altLang="ja-JP" dirty="0" smtClean="0"/>
              <a:t>It is Pop</a:t>
            </a:r>
            <a:r>
              <a:rPr kumimoji="1" lang="en-US" altLang="ja-JP" baseline="0" dirty="0" smtClean="0"/>
              <a:t> III stellar evolution.</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en-US" altLang="ja-JP" dirty="0" smtClean="0"/>
              <a:t>Why do Pop III binaries become 30 </a:t>
            </a:r>
            <a:r>
              <a:rPr kumimoji="1" lang="en-US" altLang="ja-JP" dirty="0" err="1" smtClean="0"/>
              <a:t>Msun</a:t>
            </a:r>
            <a:r>
              <a:rPr kumimoji="1" lang="en-US" altLang="ja-JP" dirty="0" smtClean="0"/>
              <a:t> Binary</a:t>
            </a:r>
            <a:r>
              <a:rPr kumimoji="1" lang="en-US" altLang="ja-JP" baseline="0" dirty="0" smtClean="0"/>
              <a:t> black holes?</a:t>
            </a:r>
          </a:p>
          <a:p>
            <a:r>
              <a:rPr kumimoji="1" lang="en-US" altLang="ja-JP" baseline="0" dirty="0" smtClean="0"/>
              <a:t>This is HR diagram of Pop III.</a:t>
            </a:r>
          </a:p>
          <a:p>
            <a:r>
              <a:rPr kumimoji="1" lang="en-US" altLang="ja-JP" baseline="0" dirty="0" smtClean="0"/>
              <a:t>The pop III whose mass is larger than 50 </a:t>
            </a:r>
            <a:r>
              <a:rPr kumimoji="1" lang="en-US" altLang="ja-JP" baseline="0" dirty="0" err="1" smtClean="0"/>
              <a:t>solarmass</a:t>
            </a:r>
            <a:r>
              <a:rPr kumimoji="1" lang="en-US" altLang="ja-JP" baseline="0" dirty="0" smtClean="0"/>
              <a:t> evolve as the red giant.</a:t>
            </a:r>
          </a:p>
          <a:p>
            <a:r>
              <a:rPr kumimoji="1" lang="en-US" altLang="ja-JP" baseline="0" dirty="0" smtClean="0"/>
              <a:t>The mass transfer of red giant is generally unstable and it becomes the common envelope phase.</a:t>
            </a:r>
          </a:p>
          <a:p>
            <a:r>
              <a:rPr kumimoji="1" lang="en-US" altLang="ja-JP" baseline="0" dirty="0" smtClean="0"/>
              <a:t>Thus, they lose the envelope and they become light.</a:t>
            </a:r>
          </a:p>
          <a:p>
            <a:r>
              <a:rPr kumimoji="1" lang="en-US" altLang="ja-JP" baseline="0" dirty="0" smtClean="0"/>
              <a:t>Therefore, the BH mass become about 30 solar mass.</a:t>
            </a:r>
          </a:p>
          <a:p>
            <a:r>
              <a:rPr kumimoji="1" lang="en-US" altLang="ja-JP" baseline="0" dirty="0" smtClean="0"/>
              <a:t>On the other hand, the Pop III whose mass is less than 50 solar mass evolve as a blue giant.</a:t>
            </a:r>
          </a:p>
          <a:p>
            <a:r>
              <a:rPr kumimoji="1" lang="en-US" altLang="ja-JP" baseline="0" dirty="0" smtClean="0"/>
              <a:t>The mass transfer is stable and mass loss is not so effective.</a:t>
            </a:r>
          </a:p>
          <a:p>
            <a:r>
              <a:rPr kumimoji="1" lang="en-US" altLang="ja-JP" baseline="0" dirty="0" smtClean="0"/>
              <a:t>Thus, they become about 30 solar mass BH.</a:t>
            </a:r>
          </a:p>
          <a:p>
            <a:r>
              <a:rPr kumimoji="1" lang="en-US" altLang="ja-JP" baseline="0" dirty="0" smtClean="0"/>
              <a:t>So, Due to these two evolution path, the peak of BHBH mass is about 30 solar mass.</a:t>
            </a:r>
          </a:p>
          <a:p>
            <a:r>
              <a:rPr kumimoji="1" lang="en-US" altLang="ja-JP" baseline="0" dirty="0" smtClean="0"/>
              <a:t>It does not depend on the IMF and binary parameters.</a:t>
            </a:r>
          </a:p>
          <a:p>
            <a:r>
              <a:rPr kumimoji="1" lang="en-US" altLang="ja-JP" baseline="0" dirty="0" smtClean="0"/>
              <a:t>It only depends on the Pop Iii stellar evolution.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29</a:t>
            </a:fld>
            <a:endParaRPr kumimoji="1" lang="ja-JP" altLang="en-US"/>
          </a:p>
        </p:txBody>
      </p:sp>
    </p:spTree>
    <p:extLst>
      <p:ext uri="{BB962C8B-B14F-4D97-AF65-F5344CB8AC3E}">
        <p14:creationId xmlns:p14="http://schemas.microsoft.com/office/powerpoint/2010/main" val="3084898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If the chirp mass distribution</a:t>
            </a:r>
            <a:r>
              <a:rPr kumimoji="1" lang="en-US" altLang="ja-JP" baseline="0" dirty="0" smtClean="0"/>
              <a:t> can not distinguish Pop III, we can confirm Pop III BHBH future observation.</a:t>
            </a:r>
            <a:endParaRPr kumimoji="1" lang="ja-JP" altLang="en-US" dirty="0"/>
          </a:p>
        </p:txBody>
      </p:sp>
      <p:sp>
        <p:nvSpPr>
          <p:cNvPr id="4" name="スライド番号プレースホルダー 3"/>
          <p:cNvSpPr>
            <a:spLocks noGrp="1"/>
          </p:cNvSpPr>
          <p:nvPr>
            <p:ph type="sldNum" sz="quarter" idx="10"/>
          </p:nvPr>
        </p:nvSpPr>
        <p:spPr/>
        <p:txBody>
          <a:bodyPr/>
          <a:lstStyle/>
          <a:p>
            <a:fld id="{1B285289-B84C-4FFE-B752-EB2035774C8B}" type="slidenum">
              <a:rPr kumimoji="1" lang="ja-JP" altLang="en-US" smtClean="0"/>
              <a:t>30</a:t>
            </a:fld>
            <a:endParaRPr kumimoji="1" lang="ja-JP" altLang="en-US"/>
          </a:p>
        </p:txBody>
      </p:sp>
    </p:spTree>
    <p:extLst>
      <p:ext uri="{BB962C8B-B14F-4D97-AF65-F5344CB8AC3E}">
        <p14:creationId xmlns:p14="http://schemas.microsoft.com/office/powerpoint/2010/main" val="4077916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If we cannot distinguish Pop III from Pop I, Pop II, we consider the confirmation by the future gravitational wave observatory such as DECIGO.</a:t>
            </a:r>
          </a:p>
          <a:p>
            <a:r>
              <a:rPr kumimoji="1" lang="en-US" altLang="ja-JP" dirty="0" smtClean="0"/>
              <a:t>DECIGO is the Japanese</a:t>
            </a:r>
            <a:r>
              <a:rPr kumimoji="1" lang="en-US" altLang="ja-JP" baseline="0" dirty="0" smtClean="0"/>
              <a:t> space gravitational wave observatory project.</a:t>
            </a:r>
          </a:p>
          <a:p>
            <a:r>
              <a:rPr kumimoji="1" lang="en-US" altLang="ja-JP" baseline="0" dirty="0" smtClean="0"/>
              <a:t>It has good sensitivity from 0.1 Hz to 10 Hz.</a:t>
            </a:r>
          </a:p>
          <a:p>
            <a:r>
              <a:rPr kumimoji="1" lang="en-US" altLang="ja-JP" baseline="0" dirty="0" smtClean="0"/>
              <a:t>Pre-DECIGO is test version.</a:t>
            </a:r>
          </a:p>
          <a:p>
            <a:r>
              <a:rPr kumimoji="1" lang="en-US" altLang="ja-JP" baseline="0" dirty="0" smtClean="0"/>
              <a:t> Pre-DECIGO might see such binary black holes up to redshift 30.</a:t>
            </a:r>
          </a:p>
          <a:p>
            <a:r>
              <a:rPr kumimoji="1" lang="en-US" altLang="ja-JP" baseline="0" dirty="0" smtClean="0"/>
              <a:t> The expected detection rate is about 10 to fifth per yr.</a:t>
            </a:r>
          </a:p>
          <a:p>
            <a:r>
              <a:rPr kumimoji="1" lang="en-US" altLang="ja-JP" baseline="0" dirty="0" smtClean="0"/>
              <a:t>The SFR of Pop III has the peak at z~10.</a:t>
            </a:r>
          </a:p>
          <a:p>
            <a:r>
              <a:rPr kumimoji="1" lang="en-US" altLang="ja-JP" baseline="0" dirty="0" smtClean="0"/>
              <a:t>Thus, it can see pop III BHBH when they were born.</a:t>
            </a:r>
          </a:p>
          <a:p>
            <a:r>
              <a:rPr kumimoji="1" lang="en-US" altLang="ja-JP" baseline="0" dirty="0" smtClean="0"/>
              <a:t>Furthermore, we check the redshift dependence of high mass BHBH mergers.</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31</a:t>
            </a:fld>
            <a:endParaRPr kumimoji="1" lang="ja-JP" altLang="en-US"/>
          </a:p>
        </p:txBody>
      </p:sp>
    </p:spTree>
    <p:extLst>
      <p:ext uri="{BB962C8B-B14F-4D97-AF65-F5344CB8AC3E}">
        <p14:creationId xmlns:p14="http://schemas.microsoft.com/office/powerpoint/2010/main" val="3060796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table shows</a:t>
            </a:r>
            <a:r>
              <a:rPr kumimoji="1" lang="en-US" altLang="ja-JP" baseline="0" dirty="0" smtClean="0"/>
              <a:t> the differences between Pop III and Pop I.</a:t>
            </a:r>
          </a:p>
          <a:p>
            <a:r>
              <a:rPr kumimoji="1" lang="en-US" altLang="ja-JP" baseline="0" dirty="0" smtClean="0"/>
              <a:t> Pop III is no metal star.</a:t>
            </a:r>
          </a:p>
          <a:p>
            <a:r>
              <a:rPr kumimoji="1" lang="en-US" altLang="ja-JP" baseline="0" dirty="0" smtClean="0"/>
              <a:t>The radius is small, the typical mass is large, and wind mass loss is not effective.</a:t>
            </a:r>
          </a:p>
          <a:p>
            <a:r>
              <a:rPr kumimoji="1" lang="en-US" altLang="ja-JP" baseline="0" dirty="0" smtClean="0"/>
              <a:t>Thus, Pop III binaries are easier to be massive compact binary.</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38</a:t>
            </a:fld>
            <a:endParaRPr kumimoji="1" lang="ja-JP" altLang="en-US"/>
          </a:p>
        </p:txBody>
      </p:sp>
    </p:spTree>
    <p:extLst>
      <p:ext uri="{BB962C8B-B14F-4D97-AF65-F5344CB8AC3E}">
        <p14:creationId xmlns:p14="http://schemas.microsoft.com/office/powerpoint/2010/main" val="3118778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 I</a:t>
            </a:r>
            <a:r>
              <a:rPr kumimoji="1" lang="en-US" altLang="ja-JP" baseline="0" dirty="0" smtClean="0"/>
              <a:t> introduce the main target of GW source.</a:t>
            </a:r>
            <a:endParaRPr kumimoji="1" lang="en-US" altLang="ja-JP" dirty="0" smtClean="0"/>
          </a:p>
          <a:p>
            <a:r>
              <a:rPr kumimoji="1" lang="en-US" altLang="ja-JP" dirty="0" smtClean="0"/>
              <a:t>The main target of gravitational wave is the compact binary merger such as binary neutron star, neutron star black hole binary</a:t>
            </a:r>
            <a:r>
              <a:rPr kumimoji="1" lang="en-US" altLang="ja-JP" baseline="0" dirty="0" smtClean="0"/>
              <a:t> and binary black hole.</a:t>
            </a:r>
          </a:p>
          <a:p>
            <a:r>
              <a:rPr kumimoji="1" lang="en-US" altLang="ja-JP" baseline="0" dirty="0" smtClean="0"/>
              <a:t>How many time can we detect compact binary mergers by gravitational wave detectors?</a:t>
            </a:r>
          </a:p>
          <a:p>
            <a:r>
              <a:rPr kumimoji="1" lang="en-US" altLang="ja-JP" baseline="0" dirty="0" smtClean="0"/>
              <a:t>It is estimated by the binary population synthesis</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39</a:t>
            </a:fld>
            <a:endParaRPr kumimoji="1" lang="ja-JP" altLang="en-US"/>
          </a:p>
        </p:txBody>
      </p:sp>
    </p:spTree>
    <p:extLst>
      <p:ext uri="{BB962C8B-B14F-4D97-AF65-F5344CB8AC3E}">
        <p14:creationId xmlns:p14="http://schemas.microsoft.com/office/powerpoint/2010/main" val="411726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the case of NS-NS, there are two method to calculate</a:t>
            </a:r>
            <a:r>
              <a:rPr kumimoji="1" lang="en-US" altLang="ja-JP" baseline="0" dirty="0" smtClean="0"/>
              <a:t> detection rate.</a:t>
            </a:r>
          </a:p>
          <a:p>
            <a:r>
              <a:rPr kumimoji="1" lang="en-US" altLang="ja-JP" baseline="0" dirty="0" smtClean="0"/>
              <a:t>There are </a:t>
            </a:r>
            <a:r>
              <a:rPr kumimoji="1" lang="en-US" altLang="ja-JP" dirty="0" smtClean="0"/>
              <a:t>binary pulsar observations.</a:t>
            </a:r>
          </a:p>
          <a:p>
            <a:r>
              <a:rPr kumimoji="1" lang="en-US" altLang="ja-JP" dirty="0" smtClean="0"/>
              <a:t>Thus,</a:t>
            </a:r>
            <a:r>
              <a:rPr kumimoji="1" lang="en-US" altLang="ja-JP" baseline="0" dirty="0" smtClean="0"/>
              <a:t> we can estimate the empirical rate from binary pulsar observations.</a:t>
            </a:r>
          </a:p>
          <a:p>
            <a:r>
              <a:rPr kumimoji="1" lang="en-US" altLang="ja-JP" dirty="0" smtClean="0"/>
              <a:t>The other method is a</a:t>
            </a:r>
            <a:r>
              <a:rPr kumimoji="1" lang="en-US" altLang="ja-JP" baseline="0" dirty="0" smtClean="0"/>
              <a:t> theoretical method, binary population synthesis.</a:t>
            </a:r>
          </a:p>
          <a:p>
            <a:r>
              <a:rPr kumimoji="1" lang="en-US" altLang="ja-JP" baseline="0" dirty="0" smtClean="0"/>
              <a:t>Especially, in the case of NS-BH, BH-BH, there is no observation until GW150914.</a:t>
            </a:r>
          </a:p>
          <a:p>
            <a:r>
              <a:rPr kumimoji="1" lang="en-US" altLang="ja-JP" baseline="0" dirty="0" smtClean="0"/>
              <a:t>Thus, there is no other way except the binary population synthesis.</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43</a:t>
            </a:fld>
            <a:endParaRPr kumimoji="1" lang="ja-JP" altLang="en-US"/>
          </a:p>
        </p:txBody>
      </p:sp>
    </p:spTree>
    <p:extLst>
      <p:ext uri="{BB962C8B-B14F-4D97-AF65-F5344CB8AC3E}">
        <p14:creationId xmlns:p14="http://schemas.microsoft.com/office/powerpoint/2010/main" val="3861809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Why do pop III stars nave these properties/</a:t>
            </a:r>
          </a:p>
          <a:p>
            <a:r>
              <a:rPr kumimoji="1" lang="en-US" altLang="ja-JP" dirty="0" smtClean="0"/>
              <a:t>The reason is no metal.</a:t>
            </a:r>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en-US" altLang="ja-JP" dirty="0" err="1" smtClean="0"/>
              <a:t>Hosoku</a:t>
            </a:r>
            <a:r>
              <a:rPr kumimoji="1" lang="en-US" altLang="ja-JP" dirty="0" smtClean="0"/>
              <a:t>: the jeans mass is the critical mass</a:t>
            </a:r>
            <a:r>
              <a:rPr kumimoji="1" lang="en-US" altLang="ja-JP" baseline="0" dirty="0" smtClean="0"/>
              <a:t> to collapse.</a:t>
            </a:r>
          </a:p>
          <a:p>
            <a:r>
              <a:rPr lang="en-US" altLang="ja-JP" dirty="0" smtClean="0"/>
              <a:t>we can say the cloud will collapse if its mass is bigger than the Jean's mass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44</a:t>
            </a:fld>
            <a:endParaRPr kumimoji="1" lang="ja-JP" altLang="en-US"/>
          </a:p>
        </p:txBody>
      </p:sp>
    </p:spTree>
    <p:extLst>
      <p:ext uri="{BB962C8B-B14F-4D97-AF65-F5344CB8AC3E}">
        <p14:creationId xmlns:p14="http://schemas.microsoft.com/office/powerpoint/2010/main" val="2251346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How to calculate the event rate?</a:t>
            </a:r>
          </a:p>
          <a:p>
            <a:r>
              <a:rPr kumimoji="1" lang="en-US" altLang="ja-JP" dirty="0" smtClean="0"/>
              <a:t>In the case of NS-NS, there are two method to calculate</a:t>
            </a:r>
            <a:r>
              <a:rPr kumimoji="1" lang="en-US" altLang="ja-JP" baseline="0" dirty="0" smtClean="0"/>
              <a:t> detection rate.</a:t>
            </a:r>
          </a:p>
          <a:p>
            <a:r>
              <a:rPr kumimoji="1" lang="en-US" altLang="ja-JP" baseline="0" dirty="0" smtClean="0"/>
              <a:t>There are </a:t>
            </a:r>
            <a:r>
              <a:rPr kumimoji="1" lang="en-US" altLang="ja-JP" dirty="0" smtClean="0"/>
              <a:t>binary pulsar observations.</a:t>
            </a:r>
          </a:p>
          <a:p>
            <a:r>
              <a:rPr kumimoji="1" lang="en-US" altLang="ja-JP" dirty="0" smtClean="0"/>
              <a:t>Thus,</a:t>
            </a:r>
            <a:r>
              <a:rPr kumimoji="1" lang="en-US" altLang="ja-JP" baseline="0" dirty="0" smtClean="0"/>
              <a:t> we can estimate the empirical rate from binary pulsar observations.</a:t>
            </a:r>
          </a:p>
          <a:p>
            <a:r>
              <a:rPr kumimoji="1" lang="en-US" altLang="ja-JP" dirty="0" smtClean="0"/>
              <a:t>The other method is a</a:t>
            </a:r>
            <a:r>
              <a:rPr kumimoji="1" lang="en-US" altLang="ja-JP" baseline="0" dirty="0" smtClean="0"/>
              <a:t> theoretical method, binary population synthesis.</a:t>
            </a:r>
          </a:p>
          <a:p>
            <a:r>
              <a:rPr kumimoji="1" lang="en-US" altLang="ja-JP" baseline="0" dirty="0" smtClean="0"/>
              <a:t>On the other hand, in the case of NS-BH, BH-BH, there is no observation.</a:t>
            </a:r>
          </a:p>
          <a:p>
            <a:r>
              <a:rPr kumimoji="1" lang="en-US" altLang="ja-JP" baseline="0" dirty="0" smtClean="0"/>
              <a:t>Thus, there is no other way except the binary population synthesis.</a:t>
            </a:r>
          </a:p>
          <a:p>
            <a:r>
              <a:rPr kumimoji="1" lang="en-US" altLang="ja-JP" baseline="0" dirty="0" smtClean="0"/>
              <a:t>In this talk, I focus on the binary population synthesis.</a:t>
            </a:r>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48</a:t>
            </a:fld>
            <a:endParaRPr kumimoji="1" lang="ja-JP" altLang="en-US"/>
          </a:p>
        </p:txBody>
      </p:sp>
    </p:spTree>
    <p:extLst>
      <p:ext uri="{BB962C8B-B14F-4D97-AF65-F5344CB8AC3E}">
        <p14:creationId xmlns:p14="http://schemas.microsoft.com/office/powerpoint/2010/main" val="1422947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a:p>
            <a:r>
              <a:rPr kumimoji="1" lang="en-US" altLang="ja-JP" baseline="0" dirty="0" smtClean="0"/>
              <a:t>This table is the galactic merger rates of Pop I compact binaries calculated by the binary population synthesis.</a:t>
            </a:r>
          </a:p>
          <a:p>
            <a:r>
              <a:rPr kumimoji="1" lang="en-US" altLang="ja-JP" baseline="0" dirty="0" smtClean="0"/>
              <a:t>Pop I is a solar metal stars.</a:t>
            </a:r>
          </a:p>
          <a:p>
            <a:r>
              <a:rPr kumimoji="1" lang="en-US" altLang="ja-JP" baseline="0" dirty="0" smtClean="0"/>
              <a:t>However, there are some uncertainties and there are wide differences between models.</a:t>
            </a:r>
          </a:p>
          <a:p>
            <a:r>
              <a:rPr kumimoji="1" lang="en-US" altLang="ja-JP" baseline="0" dirty="0" smtClean="0"/>
              <a:t>The merger rate change by a factor of several hundreds.</a:t>
            </a:r>
          </a:p>
          <a:p>
            <a:r>
              <a:rPr kumimoji="1" lang="en-US" altLang="ja-JP" baseline="0" dirty="0" smtClean="0"/>
              <a:t>I will talk about what is population synthesis and what determine the merger rates.</a:t>
            </a:r>
            <a:endParaRPr kumimoji="1" lang="ja-JP" altLang="en-US" dirty="0"/>
          </a:p>
        </p:txBody>
      </p:sp>
      <p:sp>
        <p:nvSpPr>
          <p:cNvPr id="4" name="スライド番号プレースホルダー 3"/>
          <p:cNvSpPr>
            <a:spLocks noGrp="1"/>
          </p:cNvSpPr>
          <p:nvPr>
            <p:ph type="sldNum" sz="quarter" idx="10"/>
          </p:nvPr>
        </p:nvSpPr>
        <p:spPr/>
        <p:txBody>
          <a:bodyPr/>
          <a:lstStyle/>
          <a:p>
            <a:fld id="{5E1E7E52-3D21-4769-BADD-1418BBED24AE}" type="slidenum">
              <a:rPr kumimoji="1" lang="ja-JP" altLang="en-US" smtClean="0"/>
              <a:t>49</a:t>
            </a:fld>
            <a:endParaRPr kumimoji="1" lang="ja-JP" altLang="en-US"/>
          </a:p>
        </p:txBody>
      </p:sp>
    </p:spTree>
    <p:extLst>
      <p:ext uri="{BB962C8B-B14F-4D97-AF65-F5344CB8AC3E}">
        <p14:creationId xmlns:p14="http://schemas.microsoft.com/office/powerpoint/2010/main" val="399628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LIGO’s paper.</a:t>
            </a:r>
          </a:p>
          <a:p>
            <a:r>
              <a:rPr kumimoji="1" lang="en-US" altLang="ja-JP" dirty="0" smtClean="0"/>
              <a:t>They say,</a:t>
            </a:r>
          </a:p>
          <a:p>
            <a:r>
              <a:rPr kumimoji="1" lang="en-US" altLang="ja-JP" dirty="0" smtClean="0"/>
              <a:t>The luminosity distance is</a:t>
            </a:r>
            <a:r>
              <a:rPr kumimoji="1" lang="en-US" altLang="ja-JP" baseline="0" dirty="0" smtClean="0"/>
              <a:t> 400 Mega parsec.</a:t>
            </a:r>
          </a:p>
          <a:p>
            <a:r>
              <a:rPr kumimoji="1" lang="en-US" altLang="ja-JP" baseline="0" dirty="0" smtClean="0"/>
              <a:t>Redshift is 0.09</a:t>
            </a:r>
          </a:p>
          <a:p>
            <a:r>
              <a:rPr kumimoji="1" lang="en-US" altLang="ja-JP" baseline="0" dirty="0" smtClean="0"/>
              <a:t>Masses are 36 and 29 </a:t>
            </a:r>
            <a:r>
              <a:rPr kumimoji="1" lang="en-US" altLang="ja-JP" baseline="0" dirty="0" err="1" smtClean="0"/>
              <a:t>solarmass</a:t>
            </a:r>
            <a:r>
              <a:rPr kumimoji="1" lang="en-US" altLang="ja-JP" baseline="0" dirty="0" smtClean="0"/>
              <a:t>.</a:t>
            </a:r>
          </a:p>
          <a:p>
            <a:r>
              <a:rPr kumimoji="1" lang="en-US" altLang="ja-JP" baseline="0" dirty="0" smtClean="0"/>
              <a:t>They are much heavier than the general BH candidate such as BH of X ray binary whose typical mass is 10 </a:t>
            </a:r>
            <a:r>
              <a:rPr kumimoji="1" lang="en-US" altLang="ja-JP" baseline="0" dirty="0" err="1" smtClean="0"/>
              <a:t>solarmass</a:t>
            </a:r>
            <a:r>
              <a:rPr kumimoji="1" lang="en-US" altLang="ja-JP" baseline="0"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a:t>
            </a:fld>
            <a:endParaRPr kumimoji="1" lang="ja-JP" altLang="en-US"/>
          </a:p>
        </p:txBody>
      </p:sp>
    </p:spTree>
    <p:extLst>
      <p:ext uri="{BB962C8B-B14F-4D97-AF65-F5344CB8AC3E}">
        <p14:creationId xmlns:p14="http://schemas.microsoft.com/office/powerpoint/2010/main" val="1692080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a:t>
            </a:r>
            <a:r>
              <a:rPr kumimoji="1" lang="en-US" altLang="ja-JP" baseline="0" dirty="0" smtClean="0"/>
              <a:t> introduce the binary interactions</a:t>
            </a:r>
          </a:p>
          <a:p>
            <a:r>
              <a:rPr kumimoji="1" lang="en-US" altLang="ja-JP" baseline="0" dirty="0" smtClean="0"/>
              <a:t>Supernova effect, common envelope, Stable mass transfer, orbital evolution such as tidal friction, gravitational radiation.</a:t>
            </a:r>
          </a:p>
          <a:p>
            <a:r>
              <a:rPr kumimoji="1" lang="en-US" altLang="ja-JP" baseline="0" dirty="0" smtClean="0"/>
              <a:t>These binary interactions change binary parameters such as primary mass, secondary mass, separation and eccentricity.</a:t>
            </a:r>
          </a:p>
          <a:p>
            <a:r>
              <a:rPr kumimoji="1" lang="en-US" altLang="ja-JP" baseline="0" dirty="0" smtClean="0"/>
              <a:t>In this talk, I will explain these two binary interactions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50</a:t>
            </a:fld>
            <a:endParaRPr kumimoji="1" lang="ja-JP" altLang="en-US"/>
          </a:p>
        </p:txBody>
      </p:sp>
    </p:spTree>
    <p:extLst>
      <p:ext uri="{BB962C8B-B14F-4D97-AF65-F5344CB8AC3E}">
        <p14:creationId xmlns:p14="http://schemas.microsoft.com/office/powerpoint/2010/main" val="2784788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explain the treatment of CE.</a:t>
            </a:r>
          </a:p>
          <a:p>
            <a:r>
              <a:rPr lang="en-US" altLang="ja-JP" sz="1200" dirty="0" smtClean="0"/>
              <a:t>We assume the fraction of the orbital energy is used to expel envelope.</a:t>
            </a:r>
          </a:p>
          <a:p>
            <a:r>
              <a:rPr lang="en-US" altLang="ja-JP" sz="1200" dirty="0" smtClean="0"/>
              <a:t>We use simple energy formalism in order to calculate separation after CE </a:t>
            </a:r>
            <a:r>
              <a:rPr lang="en-US" altLang="ja-JP" sz="1200" dirty="0" err="1" smtClean="0"/>
              <a:t>af</a:t>
            </a:r>
            <a:r>
              <a:rPr lang="en-US" altLang="ja-JP" sz="1200" dirty="0" smtClean="0"/>
              <a:t>.</a:t>
            </a:r>
          </a:p>
          <a:p>
            <a:r>
              <a:rPr kumimoji="1" lang="en-US" altLang="ja-JP" sz="1200" dirty="0" smtClean="0"/>
              <a:t>The left hand side is the loss of the orbital energy and the right hand side is the energy required to expel envelope.</a:t>
            </a:r>
          </a:p>
          <a:p>
            <a:r>
              <a:rPr kumimoji="1" lang="en-US" altLang="ja-JP" sz="1200" dirty="0" smtClean="0"/>
              <a:t>Alpha is the efficiency of energy transfer from orbit to envelope.</a:t>
            </a:r>
          </a:p>
          <a:p>
            <a:r>
              <a:rPr kumimoji="1" lang="en-US" altLang="ja-JP" sz="1200" dirty="0" smtClean="0"/>
              <a:t>Lambda is the binding energy parameter.</a:t>
            </a:r>
          </a:p>
          <a:p>
            <a:r>
              <a:rPr kumimoji="1" lang="en-US" altLang="ja-JP" dirty="0" smtClean="0"/>
              <a:t>For given primary</a:t>
            </a:r>
            <a:r>
              <a:rPr kumimoji="1" lang="en-US" altLang="ja-JP" baseline="0" dirty="0" smtClean="0"/>
              <a:t> core mass, primary envelope mass, initial separation </a:t>
            </a:r>
            <a:r>
              <a:rPr kumimoji="1" lang="en-US" altLang="ja-JP" baseline="0" dirty="0" err="1" smtClean="0"/>
              <a:t>ai</a:t>
            </a:r>
            <a:r>
              <a:rPr kumimoji="1" lang="en-US" altLang="ja-JP" baseline="0" dirty="0" smtClean="0"/>
              <a:t> and assuming alpha and lambda, we </a:t>
            </a:r>
            <a:r>
              <a:rPr kumimoji="1" lang="en-US" altLang="ja-JP" baseline="0" dirty="0" err="1" smtClean="0"/>
              <a:t>canget</a:t>
            </a:r>
            <a:r>
              <a:rPr kumimoji="1" lang="en-US" altLang="ja-JP" baseline="0" dirty="0" smtClean="0"/>
              <a:t> the separation after common envelope.</a:t>
            </a:r>
          </a:p>
          <a:p>
            <a:r>
              <a:rPr kumimoji="1" lang="en-US" altLang="ja-JP" baseline="0" dirty="0" smtClean="0"/>
              <a:t>However, these common envelope parameters are uncertain.</a:t>
            </a:r>
          </a:p>
          <a:p>
            <a:r>
              <a:rPr kumimoji="1" lang="en-US" altLang="ja-JP" baseline="0" dirty="0" smtClean="0"/>
              <a:t>How much the orbital energy can be used to expel envelope?</a:t>
            </a:r>
          </a:p>
          <a:p>
            <a:r>
              <a:rPr kumimoji="1" lang="en-US" altLang="ja-JP" baseline="0" dirty="0" smtClean="0"/>
              <a:t>How much the internal energy of envelope is used to expel envelope? </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54</a:t>
            </a:fld>
            <a:endParaRPr kumimoji="1" lang="ja-JP" altLang="en-US"/>
          </a:p>
        </p:txBody>
      </p:sp>
    </p:spTree>
    <p:extLst>
      <p:ext uri="{BB962C8B-B14F-4D97-AF65-F5344CB8AC3E}">
        <p14:creationId xmlns:p14="http://schemas.microsoft.com/office/powerpoint/2010/main" val="182673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 consider the dependence on the CE parameters.</a:t>
            </a:r>
          </a:p>
          <a:p>
            <a:r>
              <a:rPr kumimoji="1" lang="en-US" altLang="ja-JP" dirty="0" smtClean="0"/>
              <a:t>This table</a:t>
            </a:r>
            <a:r>
              <a:rPr kumimoji="1" lang="en-US" altLang="ja-JP" baseline="0" dirty="0" smtClean="0"/>
              <a:t> is the pop I binary NS merger rate.</a:t>
            </a:r>
          </a:p>
          <a:p>
            <a:r>
              <a:rPr kumimoji="1" lang="en-US" altLang="ja-JP" baseline="0" dirty="0" smtClean="0"/>
              <a:t>We assume alpha is unity, and change the </a:t>
            </a:r>
            <a:r>
              <a:rPr kumimoji="1" lang="en-US" altLang="ja-JP" baseline="0" dirty="0" err="1" smtClean="0"/>
              <a:t>lamda</a:t>
            </a:r>
            <a:r>
              <a:rPr kumimoji="1" lang="en-US" altLang="ja-JP" baseline="0" dirty="0" smtClean="0"/>
              <a:t> from 0.01 to 10.</a:t>
            </a:r>
          </a:p>
          <a:p>
            <a:r>
              <a:rPr kumimoji="1" lang="en-US" altLang="ja-JP" baseline="0" dirty="0" smtClean="0"/>
              <a:t>First, due to the number of coalescence during CE is decrease the merger rate increase.</a:t>
            </a:r>
          </a:p>
          <a:p>
            <a:r>
              <a:rPr kumimoji="1" lang="en-US" altLang="ja-JP" baseline="0" dirty="0" smtClean="0"/>
              <a:t>However lambda become larger than 1, the merger timescale become too long. Thus the merger rate decrease.</a:t>
            </a:r>
          </a:p>
          <a:p>
            <a:r>
              <a:rPr kumimoji="1" lang="en-US" altLang="ja-JP" baseline="0" dirty="0" smtClean="0"/>
              <a:t>Therefore, these parameter change merger rate by a factor of hundred.</a:t>
            </a:r>
          </a:p>
          <a:p>
            <a:r>
              <a:rPr kumimoji="1" lang="en-US" altLang="ja-JP" dirty="0" smtClean="0"/>
              <a:t>This is the big problem</a:t>
            </a:r>
            <a:r>
              <a:rPr kumimoji="1" lang="en-US" altLang="ja-JP" baseline="0" dirty="0" smtClean="0"/>
              <a:t> of the population synthesis and binary evolution study.</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56</a:t>
            </a:fld>
            <a:endParaRPr kumimoji="1" lang="ja-JP" altLang="en-US"/>
          </a:p>
        </p:txBody>
      </p:sp>
    </p:spTree>
    <p:extLst>
      <p:ext uri="{BB962C8B-B14F-4D97-AF65-F5344CB8AC3E}">
        <p14:creationId xmlns:p14="http://schemas.microsoft.com/office/powerpoint/2010/main" val="4132241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57</a:t>
            </a:fld>
            <a:endParaRPr kumimoji="1" lang="ja-JP" altLang="en-US"/>
          </a:p>
        </p:txBody>
      </p:sp>
    </p:spTree>
    <p:extLst>
      <p:ext uri="{BB962C8B-B14F-4D97-AF65-F5344CB8AC3E}">
        <p14:creationId xmlns:p14="http://schemas.microsoft.com/office/powerpoint/2010/main" val="4284460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Hosoku</a:t>
            </a:r>
            <a:r>
              <a:rPr kumimoji="1" lang="en-US" altLang="ja-JP" dirty="0" smtClean="0"/>
              <a:t>: the jeans mass is the critical mass</a:t>
            </a:r>
            <a:r>
              <a:rPr kumimoji="1" lang="en-US" altLang="ja-JP" baseline="0" dirty="0" smtClean="0"/>
              <a:t> to collapse.</a:t>
            </a:r>
          </a:p>
          <a:p>
            <a:r>
              <a:rPr lang="en-US" altLang="ja-JP" dirty="0" smtClean="0"/>
              <a:t>we can say the cloud will collapse if its mass is bigger than the Jean's mass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59</a:t>
            </a:fld>
            <a:endParaRPr kumimoji="1" lang="ja-JP" altLang="en-US"/>
          </a:p>
        </p:txBody>
      </p:sp>
    </p:spTree>
    <p:extLst>
      <p:ext uri="{BB962C8B-B14F-4D97-AF65-F5344CB8AC3E}">
        <p14:creationId xmlns:p14="http://schemas.microsoft.com/office/powerpoint/2010/main" val="391906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black holes of GW150914 is different from conventional black holes in x-ray binaries.</a:t>
            </a:r>
          </a:p>
          <a:p>
            <a:r>
              <a:rPr kumimoji="1" lang="en-US" altLang="ja-JP" baseline="0" dirty="0" smtClean="0"/>
              <a:t>In </a:t>
            </a:r>
            <a:r>
              <a:rPr kumimoji="1" lang="en-US" altLang="ja-JP" baseline="0" dirty="0" err="1" smtClean="0"/>
              <a:t>ordr</a:t>
            </a:r>
            <a:r>
              <a:rPr kumimoji="1" lang="en-US" altLang="ja-JP" baseline="0" dirty="0" smtClean="0"/>
              <a:t> to explain the origin of GW150914, many theories exist such as these </a:t>
            </a:r>
            <a:r>
              <a:rPr kumimoji="1" lang="en-US" altLang="ja-JP" baseline="0" dirty="0" err="1" smtClean="0"/>
              <a:t>brbrbrbr</a:t>
            </a:r>
            <a:r>
              <a:rPr kumimoji="1" lang="en-US" altLang="ja-JP" baseline="0" dirty="0" smtClean="0"/>
              <a:t>.</a:t>
            </a:r>
          </a:p>
          <a:p>
            <a:r>
              <a:rPr kumimoji="1" lang="en-US" altLang="ja-JP" baseline="0" dirty="0" smtClean="0"/>
              <a:t>Especially, the Low metal field binary is widely accepted theory</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a:t>
            </a:fld>
            <a:endParaRPr kumimoji="1" lang="ja-JP" altLang="en-US"/>
          </a:p>
        </p:txBody>
      </p:sp>
    </p:spTree>
    <p:extLst>
      <p:ext uri="{BB962C8B-B14F-4D97-AF65-F5344CB8AC3E}">
        <p14:creationId xmlns:p14="http://schemas.microsoft.com/office/powerpoint/2010/main" val="3550488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Why do we consider field binaries?</a:t>
            </a:r>
          </a:p>
          <a:p>
            <a:r>
              <a:rPr kumimoji="1" lang="en-US" altLang="ja-JP" dirty="0" smtClean="0"/>
              <a:t>Because there are many massive</a:t>
            </a:r>
            <a:r>
              <a:rPr kumimoji="1" lang="en-US" altLang="ja-JP" baseline="0" dirty="0" smtClean="0"/>
              <a:t> binaries and the binary fraction of massive stars are high.</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6</a:t>
            </a:fld>
            <a:endParaRPr kumimoji="1" lang="ja-JP" altLang="en-US"/>
          </a:p>
        </p:txBody>
      </p:sp>
    </p:spTree>
    <p:extLst>
      <p:ext uri="{BB962C8B-B14F-4D97-AF65-F5344CB8AC3E}">
        <p14:creationId xmlns:p14="http://schemas.microsoft.com/office/powerpoint/2010/main" val="374415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Why we consider low metal.</a:t>
            </a:r>
          </a:p>
          <a:p>
            <a:r>
              <a:rPr kumimoji="1" lang="en-US" altLang="ja-JP" dirty="0" smtClean="0"/>
              <a:t>If the progenitor of BBH is pop I</a:t>
            </a:r>
            <a:r>
              <a:rPr kumimoji="1" lang="en-US" altLang="ja-JP" baseline="0" dirty="0" smtClean="0"/>
              <a:t>,</a:t>
            </a:r>
          </a:p>
          <a:p>
            <a:r>
              <a:rPr kumimoji="1" lang="en-US" altLang="ja-JP" baseline="0" dirty="0" smtClean="0"/>
              <a:t>They lose a lot of mass due to wind mass loss.</a:t>
            </a:r>
          </a:p>
          <a:p>
            <a:r>
              <a:rPr kumimoji="1" lang="en-US" altLang="ja-JP" dirty="0" smtClean="0"/>
              <a:t>This figure is the result of single star evolution with two stellar wind</a:t>
            </a:r>
            <a:r>
              <a:rPr kumimoji="1" lang="en-US" altLang="ja-JP" baseline="0" dirty="0" smtClean="0"/>
              <a:t> models</a:t>
            </a:r>
            <a:r>
              <a:rPr kumimoji="1" lang="en-US" altLang="ja-JP" dirty="0" smtClean="0"/>
              <a:t>.</a:t>
            </a:r>
          </a:p>
          <a:p>
            <a:r>
              <a:rPr kumimoji="1" lang="en-US" altLang="ja-JP" dirty="0" smtClean="0"/>
              <a:t>The horizontal axis is the ZAMS mass</a:t>
            </a:r>
            <a:r>
              <a:rPr kumimoji="1" lang="en-US" altLang="ja-JP" baseline="0" dirty="0" smtClean="0"/>
              <a:t> of Pop I.</a:t>
            </a:r>
          </a:p>
          <a:p>
            <a:r>
              <a:rPr kumimoji="1" lang="en-US" altLang="ja-JP" baseline="0" dirty="0" smtClean="0"/>
              <a:t>The vertical</a:t>
            </a:r>
            <a:r>
              <a:rPr kumimoji="1" lang="en-US" altLang="ja-JP" dirty="0" smtClean="0"/>
              <a:t> axis is the compact object mass of each mass.</a:t>
            </a:r>
          </a:p>
          <a:p>
            <a:r>
              <a:rPr kumimoji="1" lang="en-US" altLang="ja-JP" dirty="0" smtClean="0"/>
              <a:t>Due to strong wind, They cannot become 30 </a:t>
            </a:r>
            <a:r>
              <a:rPr kumimoji="1" lang="en-US" altLang="ja-JP" dirty="0" err="1" smtClean="0"/>
              <a:t>Msun</a:t>
            </a:r>
            <a:r>
              <a:rPr kumimoji="1" lang="en-US" altLang="ja-JP" dirty="0" smtClean="0"/>
              <a:t> BH.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7</a:t>
            </a:fld>
            <a:endParaRPr kumimoji="1" lang="ja-JP" altLang="en-US"/>
          </a:p>
        </p:txBody>
      </p:sp>
    </p:spTree>
    <p:extLst>
      <p:ext uri="{BB962C8B-B14F-4D97-AF65-F5344CB8AC3E}">
        <p14:creationId xmlns:p14="http://schemas.microsoft.com/office/powerpoint/2010/main" val="35116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If the progenitor is low metal they possibly become massive BH.</a:t>
            </a:r>
          </a:p>
          <a:p>
            <a:r>
              <a:rPr kumimoji="1" lang="en-US" altLang="ja-JP" dirty="0" smtClean="0"/>
              <a:t>In the case of Pop II, they typical mass is same as Pop I, but the wind mass loss weaker than that of Pop I.</a:t>
            </a:r>
          </a:p>
          <a:p>
            <a:r>
              <a:rPr kumimoji="1" lang="en-US" altLang="ja-JP" dirty="0" smtClean="0"/>
              <a:t>This figure the metallicity dependence of single </a:t>
            </a:r>
            <a:r>
              <a:rPr kumimoji="1" lang="en-US" altLang="ja-JP" dirty="0" err="1" smtClean="0"/>
              <a:t>BHmass</a:t>
            </a:r>
            <a:r>
              <a:rPr kumimoji="1" lang="en-US" altLang="ja-JP" dirty="0" smtClean="0"/>
              <a:t>.</a:t>
            </a:r>
          </a:p>
          <a:p>
            <a:r>
              <a:rPr kumimoji="1" lang="en-US" altLang="ja-JP" dirty="0" smtClean="0"/>
              <a:t>The horizontal axis is metallicity normalized by solar metal.</a:t>
            </a:r>
          </a:p>
          <a:p>
            <a:r>
              <a:rPr kumimoji="1" lang="en-US" altLang="ja-JP" dirty="0" smtClean="0"/>
              <a:t>The vertical axis is BH maxim mass.</a:t>
            </a:r>
          </a:p>
          <a:p>
            <a:r>
              <a:rPr kumimoji="1" lang="en-US" altLang="ja-JP" dirty="0" smtClean="0"/>
              <a:t>So</a:t>
            </a:r>
            <a:r>
              <a:rPr kumimoji="1" lang="en-US" altLang="ja-JP" baseline="0" dirty="0" smtClean="0"/>
              <a:t> if Pop II star born as massive star, they possibly become massive BH.</a:t>
            </a:r>
          </a:p>
          <a:p>
            <a:r>
              <a:rPr kumimoji="1" lang="en-US" altLang="ja-JP" baseline="0" dirty="0" smtClean="0"/>
              <a:t>On the other hand, Pop III star are born as massive star and no wind mass loss due to no metal.</a:t>
            </a:r>
          </a:p>
          <a:p>
            <a:r>
              <a:rPr kumimoji="1" lang="en-US" altLang="ja-JP" baseline="0" dirty="0" smtClean="0"/>
              <a:t>Thus, Pop III star are easier to be  massive compact object</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8</a:t>
            </a:fld>
            <a:endParaRPr kumimoji="1" lang="ja-JP" altLang="en-US"/>
          </a:p>
        </p:txBody>
      </p:sp>
    </p:spTree>
    <p:extLst>
      <p:ext uri="{BB962C8B-B14F-4D97-AF65-F5344CB8AC3E}">
        <p14:creationId xmlns:p14="http://schemas.microsoft.com/office/powerpoint/2010/main" val="392645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a:t>
            </a:r>
            <a:r>
              <a:rPr kumimoji="1" lang="en-US" altLang="ja-JP" smtClean="0"/>
              <a:t>is the </a:t>
            </a:r>
            <a:r>
              <a:rPr kumimoji="1" lang="en-US" altLang="ja-JP" dirty="0" smtClean="0"/>
              <a:t>total</a:t>
            </a:r>
            <a:r>
              <a:rPr kumimoji="1" lang="en-US" altLang="ja-JP" baseline="0" dirty="0" smtClean="0"/>
              <a:t> </a:t>
            </a:r>
            <a:r>
              <a:rPr kumimoji="1" lang="en-US" altLang="ja-JP" baseline="0" smtClean="0"/>
              <a:t>mass distribution of BH-BH </a:t>
            </a:r>
            <a:r>
              <a:rPr kumimoji="1" lang="en-US" altLang="ja-JP" baseline="0" dirty="0" smtClean="0"/>
              <a:t>which merge within the Hubble time.</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9</a:t>
            </a:fld>
            <a:endParaRPr kumimoji="1" lang="ja-JP" altLang="en-US"/>
          </a:p>
        </p:txBody>
      </p:sp>
    </p:spTree>
    <p:extLst>
      <p:ext uri="{BB962C8B-B14F-4D97-AF65-F5344CB8AC3E}">
        <p14:creationId xmlns:p14="http://schemas.microsoft.com/office/powerpoint/2010/main" val="107441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What do determine the BBH mass?</a:t>
            </a:r>
          </a:p>
          <a:p>
            <a:r>
              <a:rPr kumimoji="1" lang="en-US" altLang="ja-JP" dirty="0" smtClean="0"/>
              <a:t>It is not only wind </a:t>
            </a:r>
            <a:r>
              <a:rPr kumimoji="1" lang="en-US" altLang="ja-JP" dirty="0" err="1" smtClean="0"/>
              <a:t>massloss</a:t>
            </a:r>
            <a:r>
              <a:rPr kumimoji="1" lang="en-US" altLang="ja-JP" dirty="0" smtClean="0"/>
              <a:t>, but also binary interactions such as mass transfer and the common envelope phase.</a:t>
            </a:r>
          </a:p>
          <a:p>
            <a:r>
              <a:rPr kumimoji="1" lang="en-US" altLang="ja-JP" dirty="0" smtClean="0"/>
              <a:t>Mass transfer</a:t>
            </a:r>
            <a:r>
              <a:rPr kumimoji="1" lang="en-US" altLang="ja-JP" baseline="0" dirty="0" smtClean="0"/>
              <a:t> is this.</a:t>
            </a:r>
          </a:p>
          <a:p>
            <a:r>
              <a:rPr kumimoji="1" lang="en-US" altLang="ja-JP" baseline="0" dirty="0" smtClean="0"/>
              <a:t>The </a:t>
            </a:r>
            <a:r>
              <a:rPr kumimoji="1" lang="en-US" altLang="ja-JP" baseline="0" dirty="0" err="1" smtClean="0"/>
              <a:t>donnor</a:t>
            </a:r>
            <a:r>
              <a:rPr kumimoji="1" lang="en-US" altLang="ja-JP" baseline="0" dirty="0" smtClean="0"/>
              <a:t> star become big and the matter of </a:t>
            </a:r>
            <a:r>
              <a:rPr kumimoji="1" lang="en-US" altLang="ja-JP" baseline="0" dirty="0" err="1" smtClean="0"/>
              <a:t>donnor</a:t>
            </a:r>
            <a:r>
              <a:rPr kumimoji="1" lang="en-US" altLang="ja-JP" baseline="0" dirty="0" smtClean="0"/>
              <a:t> are captured by the gravitational force od receiver star.</a:t>
            </a:r>
          </a:p>
          <a:p>
            <a:r>
              <a:rPr kumimoji="1" lang="en-US" altLang="ja-JP" baseline="0" dirty="0" smtClean="0"/>
              <a:t>So the mass are </a:t>
            </a:r>
            <a:r>
              <a:rPr kumimoji="1" lang="en-US" altLang="ja-JP" baseline="0" dirty="0" err="1" smtClean="0"/>
              <a:t>transfferd</a:t>
            </a:r>
            <a:r>
              <a:rPr kumimoji="1" lang="en-US" altLang="ja-JP" baseline="0" dirty="0" smtClean="0"/>
              <a:t> from </a:t>
            </a:r>
            <a:r>
              <a:rPr kumimoji="1" lang="en-US" altLang="ja-JP" baseline="0" dirty="0" err="1" smtClean="0"/>
              <a:t>donnor</a:t>
            </a:r>
            <a:r>
              <a:rPr kumimoji="1" lang="en-US" altLang="ja-JP" baseline="0" dirty="0" smtClean="0"/>
              <a:t> to receiver.</a:t>
            </a:r>
            <a:endParaRPr kumimoji="1" lang="en-US" altLang="ja-JP" dirty="0" smtClean="0"/>
          </a:p>
          <a:p>
            <a:endParaRPr kumimoji="1" lang="en-US" altLang="ja-JP" dirty="0" smtClean="0"/>
          </a:p>
          <a:p>
            <a:r>
              <a:rPr kumimoji="1" lang="en-US" altLang="ja-JP" dirty="0" smtClean="0"/>
              <a:t>Primary star becomes giant and primary radius becomes large.</a:t>
            </a:r>
          </a:p>
          <a:p>
            <a:r>
              <a:rPr kumimoji="1" lang="en-US" altLang="ja-JP" dirty="0" smtClean="0"/>
              <a:t>Secondary star plunges in primary envelope.</a:t>
            </a:r>
          </a:p>
          <a:p>
            <a:r>
              <a:rPr kumimoji="1" lang="en-US" altLang="ja-JP" dirty="0" smtClean="0"/>
              <a:t>The friction occurs between secondary and primary envelope and transfers angular momentum and energy from orbit to envelope. Due to orbital energy transfer separation decreases and envelope expands and will be expelled.</a:t>
            </a:r>
          </a:p>
          <a:p>
            <a:r>
              <a:rPr kumimoji="1" lang="en-US" altLang="ja-JP" dirty="0" smtClean="0"/>
              <a:t>Binary becomes close binary or merges during CE.</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10</a:t>
            </a:fld>
            <a:endParaRPr kumimoji="1" lang="ja-JP" altLang="en-US"/>
          </a:p>
        </p:txBody>
      </p:sp>
    </p:spTree>
    <p:extLst>
      <p:ext uri="{BB962C8B-B14F-4D97-AF65-F5344CB8AC3E}">
        <p14:creationId xmlns:p14="http://schemas.microsoft.com/office/powerpoint/2010/main" val="390828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2016/10/10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65113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2016/10/10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99691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2016/10/10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7677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2016/10/10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90534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2016/10/10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119989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DB77B89-657D-4F4B-80C3-D0AB652DF105}" type="datetimeFigureOut">
              <a:rPr kumimoji="1" lang="ja-JP" altLang="en-US" smtClean="0"/>
              <a:t>2016/10/10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175213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DB77B89-657D-4F4B-80C3-D0AB652DF105}" type="datetimeFigureOut">
              <a:rPr kumimoji="1" lang="ja-JP" altLang="en-US" smtClean="0"/>
              <a:t>2016/10/10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65605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DB77B89-657D-4F4B-80C3-D0AB652DF105}" type="datetimeFigureOut">
              <a:rPr kumimoji="1" lang="ja-JP" altLang="en-US" smtClean="0"/>
              <a:t>2016/10/10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08482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B77B89-657D-4F4B-80C3-D0AB652DF105}" type="datetimeFigureOut">
              <a:rPr kumimoji="1" lang="ja-JP" altLang="en-US" smtClean="0"/>
              <a:t>2016/10/10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16271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B77B89-657D-4F4B-80C3-D0AB652DF105}" type="datetimeFigureOut">
              <a:rPr kumimoji="1" lang="ja-JP" altLang="en-US" smtClean="0"/>
              <a:t>2016/10/10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25831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B77B89-657D-4F4B-80C3-D0AB652DF105}" type="datetimeFigureOut">
              <a:rPr kumimoji="1" lang="ja-JP" altLang="en-US" smtClean="0"/>
              <a:t>2016/10/10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80086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77B89-657D-4F4B-80C3-D0AB652DF105}" type="datetimeFigureOut">
              <a:rPr kumimoji="1" lang="ja-JP" altLang="en-US" smtClean="0"/>
              <a:t>2016/10/10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55425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6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6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7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US" altLang="ja-JP" dirty="0"/>
              <a:t>Gravitational waves from binary black hole remnants of first stars</a:t>
            </a:r>
            <a:endParaRPr kumimoji="1" lang="ja-JP" altLang="en-US" dirty="0"/>
          </a:p>
        </p:txBody>
      </p:sp>
      <p:sp>
        <p:nvSpPr>
          <p:cNvPr id="3" name="サブタイトル 2"/>
          <p:cNvSpPr>
            <a:spLocks noGrp="1"/>
          </p:cNvSpPr>
          <p:nvPr>
            <p:ph type="subTitle" idx="1"/>
          </p:nvPr>
        </p:nvSpPr>
        <p:spPr/>
        <p:txBody>
          <a:bodyPr>
            <a:normAutofit/>
          </a:bodyPr>
          <a:lstStyle/>
          <a:p>
            <a:r>
              <a:rPr lang="en-US" altLang="ja-JP" sz="3200" dirty="0" err="1" smtClean="0"/>
              <a:t>Tomoya</a:t>
            </a:r>
            <a:r>
              <a:rPr lang="en-US" altLang="ja-JP" sz="3200" dirty="0" smtClean="0"/>
              <a:t> Kinugawa</a:t>
            </a:r>
            <a:endParaRPr lang="en-US" altLang="ja-JP" sz="3200" dirty="0"/>
          </a:p>
          <a:p>
            <a:r>
              <a:rPr lang="en-US" altLang="ja-JP" sz="3200" dirty="0" smtClean="0"/>
              <a:t> </a:t>
            </a:r>
            <a:r>
              <a:rPr kumimoji="1" lang="en-US" altLang="ja-JP" sz="3200" dirty="0" smtClean="0"/>
              <a:t>(ICRR, University of Tokyo)</a:t>
            </a:r>
            <a:endParaRPr kumimoji="1" lang="ja-JP" altLang="en-US" sz="3200" dirty="0"/>
          </a:p>
        </p:txBody>
      </p:sp>
    </p:spTree>
    <p:extLst>
      <p:ext uri="{BB962C8B-B14F-4D97-AF65-F5344CB8AC3E}">
        <p14:creationId xmlns:p14="http://schemas.microsoft.com/office/powerpoint/2010/main" val="2527388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What do</a:t>
            </a:r>
            <a:r>
              <a:rPr lang="en-US" altLang="ja-JP" dirty="0" smtClean="0"/>
              <a:t> determine the BH-BH mass?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Steller wind mass loss</a:t>
            </a:r>
          </a:p>
          <a:p>
            <a:r>
              <a:rPr lang="en-US" altLang="ja-JP" dirty="0" smtClean="0"/>
              <a:t>Binary interactions</a:t>
            </a:r>
          </a:p>
          <a:p>
            <a:pPr marL="0" indent="0">
              <a:buNone/>
            </a:pPr>
            <a:r>
              <a:rPr lang="en-US" altLang="ja-JP" dirty="0"/>
              <a:t> </a:t>
            </a:r>
            <a:r>
              <a:rPr lang="en-US" altLang="ja-JP" dirty="0" smtClean="0"/>
              <a:t>(Mass transfer, Common envelope)</a:t>
            </a:r>
            <a:endParaRPr kumimoji="1" lang="ja-JP" altLang="en-US" dirty="0"/>
          </a:p>
        </p:txBody>
      </p:sp>
      <p:grpSp>
        <p:nvGrpSpPr>
          <p:cNvPr id="33" name="グループ化 32"/>
          <p:cNvGrpSpPr/>
          <p:nvPr/>
        </p:nvGrpSpPr>
        <p:grpSpPr>
          <a:xfrm>
            <a:off x="6568129" y="3144777"/>
            <a:ext cx="5437251" cy="1287462"/>
            <a:chOff x="6573517" y="3093351"/>
            <a:chExt cx="5437251" cy="1287462"/>
          </a:xfrm>
        </p:grpSpPr>
        <p:sp>
          <p:nvSpPr>
            <p:cNvPr id="16" name="円/楕円 15"/>
            <p:cNvSpPr/>
            <p:nvPr/>
          </p:nvSpPr>
          <p:spPr>
            <a:xfrm>
              <a:off x="6573517" y="3093351"/>
              <a:ext cx="2694524" cy="12874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円/楕円 16"/>
            <p:cNvSpPr/>
            <p:nvPr/>
          </p:nvSpPr>
          <p:spPr>
            <a:xfrm>
              <a:off x="7694896" y="3478750"/>
              <a:ext cx="449087" cy="436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8" name="円/楕円 17"/>
            <p:cNvSpPr/>
            <p:nvPr/>
          </p:nvSpPr>
          <p:spPr>
            <a:xfrm>
              <a:off x="6714159" y="3571320"/>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テキスト ボックス 18"/>
            <p:cNvSpPr txBox="1"/>
            <p:nvPr/>
          </p:nvSpPr>
          <p:spPr>
            <a:xfrm>
              <a:off x="9373885" y="3513848"/>
              <a:ext cx="2636883" cy="461665"/>
            </a:xfrm>
            <a:prstGeom prst="rect">
              <a:avLst/>
            </a:prstGeom>
            <a:noFill/>
          </p:spPr>
          <p:txBody>
            <a:bodyPr wrap="square" rtlCol="0">
              <a:spAutoFit/>
            </a:bodyPr>
            <a:lstStyle/>
            <a:p>
              <a:r>
                <a:rPr lang="en-US" altLang="ja-JP" sz="2400" dirty="0" smtClean="0"/>
                <a:t>Common envelope</a:t>
              </a:r>
              <a:endParaRPr kumimoji="1" lang="ja-JP" altLang="en-US" sz="2400" dirty="0"/>
            </a:p>
          </p:txBody>
        </p:sp>
      </p:grpSp>
      <p:grpSp>
        <p:nvGrpSpPr>
          <p:cNvPr id="32" name="グループ化 31"/>
          <p:cNvGrpSpPr/>
          <p:nvPr/>
        </p:nvGrpSpPr>
        <p:grpSpPr>
          <a:xfrm>
            <a:off x="1278544" y="3569875"/>
            <a:ext cx="4578689" cy="852315"/>
            <a:chOff x="6573517" y="1639468"/>
            <a:chExt cx="4578689" cy="852315"/>
          </a:xfrm>
        </p:grpSpPr>
        <p:sp>
          <p:nvSpPr>
            <p:cNvPr id="24" name="テキスト ボックス 23"/>
            <p:cNvSpPr txBox="1"/>
            <p:nvPr/>
          </p:nvSpPr>
          <p:spPr>
            <a:xfrm>
              <a:off x="9104923" y="1858101"/>
              <a:ext cx="2047283" cy="461665"/>
            </a:xfrm>
            <a:prstGeom prst="rect">
              <a:avLst/>
            </a:prstGeom>
            <a:noFill/>
          </p:spPr>
          <p:txBody>
            <a:bodyPr wrap="square" rtlCol="0">
              <a:spAutoFit/>
            </a:bodyPr>
            <a:lstStyle/>
            <a:p>
              <a:r>
                <a:rPr lang="en-US" altLang="ja-JP" sz="2400" dirty="0" smtClean="0"/>
                <a:t>Mass transfer</a:t>
              </a:r>
              <a:endParaRPr kumimoji="1" lang="ja-JP" altLang="en-US" sz="2400" dirty="0"/>
            </a:p>
          </p:txBody>
        </p:sp>
        <p:grpSp>
          <p:nvGrpSpPr>
            <p:cNvPr id="31" name="グループ化 30"/>
            <p:cNvGrpSpPr/>
            <p:nvPr/>
          </p:nvGrpSpPr>
          <p:grpSpPr>
            <a:xfrm>
              <a:off x="6573517" y="1639468"/>
              <a:ext cx="2052380" cy="852315"/>
              <a:chOff x="6573517" y="1639468"/>
              <a:chExt cx="2052380" cy="852315"/>
            </a:xfrm>
          </p:grpSpPr>
          <p:pic>
            <p:nvPicPr>
              <p:cNvPr id="21" name="図 20"/>
              <p:cNvPicPr>
                <a:picLocks noChangeAspect="1"/>
              </p:cNvPicPr>
              <p:nvPr/>
            </p:nvPicPr>
            <p:blipFill>
              <a:blip r:embed="rId3"/>
              <a:stretch>
                <a:fillRect/>
              </a:stretch>
            </p:blipFill>
            <p:spPr>
              <a:xfrm rot="10800000">
                <a:off x="6573517" y="1639468"/>
                <a:ext cx="1879827" cy="852315"/>
              </a:xfrm>
              <a:prstGeom prst="rect">
                <a:avLst/>
              </a:prstGeom>
            </p:spPr>
          </p:pic>
          <p:sp>
            <p:nvSpPr>
              <p:cNvPr id="22" name="円/楕円 21"/>
              <p:cNvSpPr/>
              <p:nvPr/>
            </p:nvSpPr>
            <p:spPr>
              <a:xfrm>
                <a:off x="7547371" y="1639468"/>
                <a:ext cx="1078526" cy="85231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6873678" y="1975860"/>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0" name="右矢印 29"/>
              <p:cNvSpPr/>
              <p:nvPr/>
            </p:nvSpPr>
            <p:spPr>
              <a:xfrm>
                <a:off x="7225096" y="1862343"/>
                <a:ext cx="457200" cy="513135"/>
              </a:xfrm>
              <a:prstGeom prst="rightArrow">
                <a:avLst/>
              </a:prstGeom>
              <a:solidFill>
                <a:srgbClr val="FF0000"/>
              </a:solidFill>
              <a:scene3d>
                <a:camera prst="orthographicFront">
                  <a:rot lat="120000" lon="12000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4" name="円弧 33"/>
          <p:cNvSpPr/>
          <p:nvPr/>
        </p:nvSpPr>
        <p:spPr>
          <a:xfrm rot="10237732">
            <a:off x="6899798" y="3465652"/>
            <a:ext cx="1171464" cy="660909"/>
          </a:xfrm>
          <a:prstGeom prst="arc">
            <a:avLst/>
          </a:prstGeom>
          <a:ln w="5715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下矢印 34"/>
          <p:cNvSpPr/>
          <p:nvPr/>
        </p:nvSpPr>
        <p:spPr>
          <a:xfrm rot="1335278">
            <a:off x="6962180" y="4577899"/>
            <a:ext cx="734092" cy="716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下矢印 35"/>
          <p:cNvSpPr/>
          <p:nvPr/>
        </p:nvSpPr>
        <p:spPr>
          <a:xfrm rot="20498560">
            <a:off x="8249990" y="4592853"/>
            <a:ext cx="734092" cy="716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7175503" y="5741616"/>
            <a:ext cx="449087" cy="436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9" name="円/楕円 38"/>
          <p:cNvSpPr/>
          <p:nvPr/>
        </p:nvSpPr>
        <p:spPr>
          <a:xfrm>
            <a:off x="9038109" y="5751391"/>
            <a:ext cx="449087" cy="436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1" name="円/楕円 40"/>
          <p:cNvSpPr/>
          <p:nvPr/>
        </p:nvSpPr>
        <p:spPr>
          <a:xfrm>
            <a:off x="6712887" y="5789304"/>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2" name="円/楕円 41"/>
          <p:cNvSpPr/>
          <p:nvPr/>
        </p:nvSpPr>
        <p:spPr>
          <a:xfrm>
            <a:off x="8862969" y="5801660"/>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3" name="テキスト ボックス 42"/>
          <p:cNvSpPr txBox="1"/>
          <p:nvPr/>
        </p:nvSpPr>
        <p:spPr>
          <a:xfrm>
            <a:off x="5857233" y="6355528"/>
            <a:ext cx="4821123" cy="523220"/>
          </a:xfrm>
          <a:prstGeom prst="rect">
            <a:avLst/>
          </a:prstGeom>
          <a:noFill/>
        </p:spPr>
        <p:txBody>
          <a:bodyPr wrap="square" rtlCol="0">
            <a:spAutoFit/>
          </a:bodyPr>
          <a:lstStyle/>
          <a:p>
            <a:r>
              <a:rPr kumimoji="1" lang="en-US" altLang="ja-JP" sz="2800" dirty="0" smtClean="0"/>
              <a:t>Close binary      or          merge</a:t>
            </a:r>
            <a:endParaRPr kumimoji="1" lang="ja-JP" altLang="en-US" sz="2800" dirty="0"/>
          </a:p>
        </p:txBody>
      </p:sp>
      <p:sp>
        <p:nvSpPr>
          <p:cNvPr id="44" name="爆発 2 43"/>
          <p:cNvSpPr/>
          <p:nvPr/>
        </p:nvSpPr>
        <p:spPr>
          <a:xfrm>
            <a:off x="8354958" y="5542160"/>
            <a:ext cx="1815387" cy="832179"/>
          </a:xfrm>
          <a:prstGeom prst="irregularSeal2">
            <a:avLst/>
          </a:prstGeom>
          <a:solidFill>
            <a:srgbClr val="FF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1627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4414" y="133675"/>
            <a:ext cx="10515600" cy="1325563"/>
          </a:xfrm>
        </p:spPr>
        <p:txBody>
          <a:bodyPr/>
          <a:lstStyle/>
          <a:p>
            <a:r>
              <a:rPr lang="en-US" altLang="ja-JP" dirty="0" smtClean="0"/>
              <a:t>Why Pop III binaries become 30Msun BH-BH</a:t>
            </a:r>
            <a:endParaRPr kumimoji="1" lang="ja-JP" altLang="en-US" dirty="0"/>
          </a:p>
        </p:txBody>
      </p:sp>
      <p:sp>
        <p:nvSpPr>
          <p:cNvPr id="3" name="コンテンツ プレースホルダー 2"/>
          <p:cNvSpPr>
            <a:spLocks noGrp="1"/>
          </p:cNvSpPr>
          <p:nvPr>
            <p:ph idx="1"/>
          </p:nvPr>
        </p:nvSpPr>
        <p:spPr>
          <a:xfrm>
            <a:off x="6032214" y="1459237"/>
            <a:ext cx="5969552" cy="4807091"/>
          </a:xfrm>
        </p:spPr>
        <p:txBody>
          <a:bodyPr>
            <a:normAutofit fontScale="92500" lnSpcReduction="20000"/>
          </a:bodyPr>
          <a:lstStyle/>
          <a:p>
            <a:r>
              <a:rPr kumimoji="1" lang="en-US" altLang="ja-JP" dirty="0" smtClean="0"/>
              <a:t>M&gt;50Msun</a:t>
            </a:r>
            <a:r>
              <a:rPr kumimoji="1" lang="ja-JP" altLang="en-US" dirty="0" smtClean="0"/>
              <a:t>　</a:t>
            </a:r>
            <a:r>
              <a:rPr lang="en-US" altLang="ja-JP" dirty="0" smtClean="0">
                <a:solidFill>
                  <a:srgbClr val="FF0000"/>
                </a:solidFill>
              </a:rPr>
              <a:t>red</a:t>
            </a:r>
            <a:r>
              <a:rPr kumimoji="1" lang="en-US" altLang="ja-JP" dirty="0" smtClean="0">
                <a:solidFill>
                  <a:srgbClr val="FF0000"/>
                </a:solidFill>
              </a:rPr>
              <a:t> giant</a:t>
            </a:r>
          </a:p>
          <a:p>
            <a:pPr marL="0" indent="0">
              <a:buNone/>
            </a:pPr>
            <a:r>
              <a:rPr lang="en-US" altLang="ja-JP" dirty="0"/>
              <a:t> </a:t>
            </a:r>
            <a:r>
              <a:rPr lang="ja-JP" altLang="en-US" dirty="0" smtClean="0"/>
              <a:t>➝</a:t>
            </a:r>
            <a:r>
              <a:rPr lang="en-US" altLang="ja-JP" dirty="0" smtClean="0"/>
              <a:t>Mass transfer is unstable</a:t>
            </a:r>
          </a:p>
          <a:p>
            <a:pPr marL="0" indent="0">
              <a:buNone/>
            </a:pPr>
            <a:r>
              <a:rPr lang="en-US" altLang="ja-JP" dirty="0" smtClean="0"/>
              <a:t> </a:t>
            </a:r>
            <a:r>
              <a:rPr lang="ja-JP" altLang="en-US" dirty="0" smtClean="0"/>
              <a:t>➝</a:t>
            </a:r>
            <a:r>
              <a:rPr lang="en-US" altLang="ja-JP" dirty="0" smtClean="0">
                <a:solidFill>
                  <a:srgbClr val="FF0000"/>
                </a:solidFill>
              </a:rPr>
              <a:t>common envelope</a:t>
            </a:r>
          </a:p>
          <a:p>
            <a:pPr marL="0" indent="0">
              <a:buNone/>
            </a:pPr>
            <a:r>
              <a:rPr lang="en-US" altLang="ja-JP" dirty="0" smtClean="0">
                <a:solidFill>
                  <a:srgbClr val="FF0000"/>
                </a:solidFill>
              </a:rPr>
              <a:t> </a:t>
            </a:r>
            <a:r>
              <a:rPr lang="ja-JP" altLang="en-US" dirty="0" smtClean="0">
                <a:solidFill>
                  <a:srgbClr val="FF0000"/>
                </a:solidFill>
              </a:rPr>
              <a:t>➝</a:t>
            </a:r>
            <a:r>
              <a:rPr lang="en-US" altLang="ja-JP" dirty="0" smtClean="0">
                <a:solidFill>
                  <a:srgbClr val="FF0000"/>
                </a:solidFill>
              </a:rPr>
              <a:t>1/3~1/2 of initial mass </a:t>
            </a:r>
          </a:p>
          <a:p>
            <a:pPr marL="0" indent="0">
              <a:buNone/>
            </a:pPr>
            <a:r>
              <a:rPr lang="en-US" altLang="ja-JP" dirty="0">
                <a:solidFill>
                  <a:srgbClr val="FF0000"/>
                </a:solidFill>
              </a:rPr>
              <a:t> </a:t>
            </a:r>
            <a:r>
              <a:rPr lang="en-US" altLang="ja-JP" dirty="0" smtClean="0">
                <a:solidFill>
                  <a:srgbClr val="FF0000"/>
                </a:solidFill>
              </a:rPr>
              <a:t>    (~25-30Msun)</a:t>
            </a:r>
          </a:p>
          <a:p>
            <a:pPr marL="0" indent="0">
              <a:buNone/>
            </a:pPr>
            <a:endParaRPr kumimoji="1" lang="en-US" altLang="ja-JP" dirty="0">
              <a:solidFill>
                <a:srgbClr val="FF0000"/>
              </a:solidFill>
            </a:endParaRPr>
          </a:p>
          <a:p>
            <a:pPr marL="0" indent="0">
              <a:buNone/>
            </a:pPr>
            <a:endParaRPr kumimoji="1" lang="en-US" altLang="ja-JP" dirty="0" smtClean="0">
              <a:solidFill>
                <a:srgbClr val="FF0000"/>
              </a:solidFill>
            </a:endParaRPr>
          </a:p>
          <a:p>
            <a:r>
              <a:rPr lang="en-US" altLang="ja-JP" dirty="0" smtClean="0"/>
              <a:t>M&lt;50Msun</a:t>
            </a:r>
            <a:r>
              <a:rPr lang="ja-JP" altLang="en-US" dirty="0"/>
              <a:t> </a:t>
            </a:r>
            <a:r>
              <a:rPr lang="ja-JP" altLang="en-US" dirty="0" smtClean="0"/>
              <a:t>　</a:t>
            </a:r>
            <a:r>
              <a:rPr lang="en-US" altLang="ja-JP" dirty="0" smtClean="0">
                <a:solidFill>
                  <a:schemeClr val="accent1">
                    <a:lumMod val="50000"/>
                  </a:schemeClr>
                </a:solidFill>
              </a:rPr>
              <a:t>blue giant</a:t>
            </a:r>
            <a:endParaRPr lang="en-US" altLang="ja-JP" dirty="0">
              <a:solidFill>
                <a:schemeClr val="accent1">
                  <a:lumMod val="50000"/>
                </a:schemeClr>
              </a:solidFill>
            </a:endParaRPr>
          </a:p>
          <a:p>
            <a:pPr marL="0" indent="0">
              <a:buNone/>
            </a:pPr>
            <a:r>
              <a:rPr kumimoji="1" lang="en-US" altLang="ja-JP" dirty="0" smtClean="0"/>
              <a:t> </a:t>
            </a:r>
            <a:r>
              <a:rPr kumimoji="1" lang="ja-JP" altLang="en-US" dirty="0" smtClean="0"/>
              <a:t>➝</a:t>
            </a:r>
            <a:r>
              <a:rPr kumimoji="1" lang="en-US" altLang="ja-JP" dirty="0" smtClean="0"/>
              <a:t>Mass</a:t>
            </a:r>
            <a:r>
              <a:rPr kumimoji="1" lang="ja-JP" altLang="en-US" dirty="0" smtClean="0"/>
              <a:t> </a:t>
            </a:r>
            <a:r>
              <a:rPr kumimoji="1" lang="en-US" altLang="ja-JP" dirty="0" smtClean="0"/>
              <a:t>transfer is stable</a:t>
            </a:r>
          </a:p>
          <a:p>
            <a:pPr marL="0" indent="0">
              <a:buNone/>
            </a:pPr>
            <a:r>
              <a:rPr lang="en-US" altLang="ja-JP" dirty="0">
                <a:solidFill>
                  <a:schemeClr val="accent1">
                    <a:lumMod val="50000"/>
                  </a:schemeClr>
                </a:solidFill>
              </a:rPr>
              <a:t> </a:t>
            </a:r>
            <a:r>
              <a:rPr lang="ja-JP" altLang="en-US" dirty="0" smtClean="0">
                <a:solidFill>
                  <a:schemeClr val="accent1">
                    <a:lumMod val="50000"/>
                  </a:schemeClr>
                </a:solidFill>
              </a:rPr>
              <a:t>➝</a:t>
            </a:r>
            <a:r>
              <a:rPr lang="en-US" altLang="ja-JP" dirty="0" smtClean="0">
                <a:solidFill>
                  <a:schemeClr val="accent1">
                    <a:lumMod val="50000"/>
                  </a:schemeClr>
                </a:solidFill>
              </a:rPr>
              <a:t>mass loss is not so effective</a:t>
            </a:r>
          </a:p>
          <a:p>
            <a:pPr marL="0" indent="0">
              <a:buNone/>
            </a:pPr>
            <a:r>
              <a:rPr kumimoji="1" lang="en-US" altLang="ja-JP" dirty="0">
                <a:solidFill>
                  <a:schemeClr val="accent1">
                    <a:lumMod val="50000"/>
                  </a:schemeClr>
                </a:solidFill>
              </a:rPr>
              <a:t> </a:t>
            </a:r>
            <a:r>
              <a:rPr lang="ja-JP" altLang="en-US" dirty="0" smtClean="0">
                <a:solidFill>
                  <a:schemeClr val="accent1">
                    <a:lumMod val="50000"/>
                  </a:schemeClr>
                </a:solidFill>
              </a:rPr>
              <a:t>➝</a:t>
            </a:r>
            <a:r>
              <a:rPr lang="en-US" altLang="ja-JP" dirty="0" smtClean="0">
                <a:solidFill>
                  <a:schemeClr val="accent1">
                    <a:lumMod val="50000"/>
                  </a:schemeClr>
                </a:solidFill>
              </a:rPr>
              <a:t>2/3~1 of initial mass (25-30Msun)</a:t>
            </a:r>
            <a:endParaRPr kumimoji="1" lang="en-US" altLang="ja-JP" dirty="0" smtClean="0">
              <a:solidFill>
                <a:schemeClr val="accent1">
                  <a:lumMod val="50000"/>
                </a:schemeClr>
              </a:solidFill>
            </a:endParaRPr>
          </a:p>
          <a:p>
            <a:endParaRPr kumimoji="1" lang="ja-JP" altLang="en-US" dirty="0"/>
          </a:p>
        </p:txBody>
      </p:sp>
      <p:pic>
        <p:nvPicPr>
          <p:cNvPr id="4" name="図 3"/>
          <p:cNvPicPr>
            <a:picLocks noChangeAspect="1"/>
          </p:cNvPicPr>
          <p:nvPr/>
        </p:nvPicPr>
        <p:blipFill>
          <a:blip r:embed="rId3"/>
          <a:stretch>
            <a:fillRect/>
          </a:stretch>
        </p:blipFill>
        <p:spPr>
          <a:xfrm>
            <a:off x="324281" y="1300948"/>
            <a:ext cx="5516542" cy="3874020"/>
          </a:xfrm>
          <a:prstGeom prst="rect">
            <a:avLst/>
          </a:prstGeom>
        </p:spPr>
      </p:pic>
      <p:pic>
        <p:nvPicPr>
          <p:cNvPr id="5" name="図 4"/>
          <p:cNvPicPr>
            <a:picLocks noChangeAspect="1"/>
          </p:cNvPicPr>
          <p:nvPr/>
        </p:nvPicPr>
        <p:blipFill rotWithShape="1">
          <a:blip r:embed="rId4"/>
          <a:srcRect t="66091"/>
          <a:stretch/>
        </p:blipFill>
        <p:spPr>
          <a:xfrm>
            <a:off x="132890" y="5075652"/>
            <a:ext cx="5573886" cy="1882769"/>
          </a:xfrm>
          <a:prstGeom prst="rect">
            <a:avLst/>
          </a:prstGeom>
        </p:spPr>
      </p:pic>
      <p:sp>
        <p:nvSpPr>
          <p:cNvPr id="15" name="円/楕円 14"/>
          <p:cNvSpPr/>
          <p:nvPr/>
        </p:nvSpPr>
        <p:spPr>
          <a:xfrm>
            <a:off x="4533900" y="1752600"/>
            <a:ext cx="1172876" cy="1045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183176" y="2548495"/>
            <a:ext cx="1024235" cy="1043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2535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grpSp>
        <p:nvGrpSpPr>
          <p:cNvPr id="4" name="グループ化 3"/>
          <p:cNvGrpSpPr/>
          <p:nvPr/>
        </p:nvGrpSpPr>
        <p:grpSpPr>
          <a:xfrm>
            <a:off x="856749" y="21339"/>
            <a:ext cx="9700053" cy="6937082"/>
            <a:chOff x="1186249" y="3171"/>
            <a:chExt cx="9700053" cy="6937082"/>
          </a:xfrm>
        </p:grpSpPr>
        <p:sp>
          <p:nvSpPr>
            <p:cNvPr id="5" name="円/楕円 4"/>
            <p:cNvSpPr/>
            <p:nvPr/>
          </p:nvSpPr>
          <p:spPr>
            <a:xfrm>
              <a:off x="4356847" y="1792941"/>
              <a:ext cx="1165412" cy="7888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rot="2143003">
              <a:off x="2980234" y="2560171"/>
              <a:ext cx="1161329" cy="946029"/>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2"/>
            <a:stretch>
              <a:fillRect/>
            </a:stretch>
          </p:blipFill>
          <p:spPr>
            <a:xfrm>
              <a:off x="1186249" y="3171"/>
              <a:ext cx="9700053" cy="6937082"/>
            </a:xfrm>
            <a:prstGeom prst="rect">
              <a:avLst/>
            </a:prstGeom>
          </p:spPr>
        </p:pic>
        <p:sp>
          <p:nvSpPr>
            <p:cNvPr id="8" name="円/楕円 7"/>
            <p:cNvSpPr/>
            <p:nvPr/>
          </p:nvSpPr>
          <p:spPr>
            <a:xfrm>
              <a:off x="4570720" y="181510"/>
              <a:ext cx="972261" cy="3558746"/>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9273482" y="115507"/>
              <a:ext cx="972261" cy="3558746"/>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219604" y="4373324"/>
              <a:ext cx="6646753" cy="523220"/>
            </a:xfrm>
            <a:prstGeom prst="rect">
              <a:avLst/>
            </a:prstGeom>
            <a:noFill/>
          </p:spPr>
          <p:txBody>
            <a:bodyPr wrap="square" rtlCol="0">
              <a:spAutoFit/>
            </a:bodyPr>
            <a:lstStyle/>
            <a:p>
              <a:r>
                <a:rPr kumimoji="1" lang="en-US" altLang="ja-JP" sz="2800" dirty="0" smtClean="0"/>
                <a:t>Z=</a:t>
              </a:r>
              <a:r>
                <a:rPr kumimoji="1" lang="en-US" altLang="ja-JP" sz="2800" dirty="0" err="1" smtClean="0"/>
                <a:t>Zsun</a:t>
              </a:r>
              <a:r>
                <a:rPr kumimoji="1" lang="en-US" altLang="ja-JP" sz="2800" dirty="0" smtClean="0"/>
                <a:t>(=0.02)</a:t>
              </a:r>
              <a:endParaRPr kumimoji="1" lang="ja-JP" altLang="en-US" sz="2800" dirty="0"/>
            </a:p>
          </p:txBody>
        </p:sp>
        <p:sp>
          <p:nvSpPr>
            <p:cNvPr id="11" name="テキスト ボックス 10"/>
            <p:cNvSpPr txBox="1"/>
            <p:nvPr/>
          </p:nvSpPr>
          <p:spPr>
            <a:xfrm>
              <a:off x="6564532" y="4495436"/>
              <a:ext cx="4183511" cy="523220"/>
            </a:xfrm>
            <a:prstGeom prst="rect">
              <a:avLst/>
            </a:prstGeom>
            <a:noFill/>
          </p:spPr>
          <p:txBody>
            <a:bodyPr wrap="square" rtlCol="0">
              <a:spAutoFit/>
            </a:bodyPr>
            <a:lstStyle/>
            <a:p>
              <a:r>
                <a:rPr kumimoji="1" lang="en-US" altLang="ja-JP" sz="2800" dirty="0" smtClean="0"/>
                <a:t>Z=1/20Zsun(=0.001)</a:t>
              </a:r>
              <a:endParaRPr kumimoji="1" lang="ja-JP" altLang="en-US" sz="2800" dirty="0"/>
            </a:p>
          </p:txBody>
        </p:sp>
        <p:sp>
          <p:nvSpPr>
            <p:cNvPr id="12" name="テキスト ボックス 11"/>
            <p:cNvSpPr txBox="1"/>
            <p:nvPr/>
          </p:nvSpPr>
          <p:spPr>
            <a:xfrm>
              <a:off x="2543156" y="5297080"/>
              <a:ext cx="8204887" cy="954107"/>
            </a:xfrm>
            <a:prstGeom prst="rect">
              <a:avLst/>
            </a:prstGeom>
            <a:noFill/>
          </p:spPr>
          <p:txBody>
            <a:bodyPr wrap="square" rtlCol="0">
              <a:spAutoFit/>
            </a:bodyPr>
            <a:lstStyle/>
            <a:p>
              <a:r>
                <a:rPr kumimoji="1" lang="en-US" altLang="ja-JP" sz="2800" dirty="0" smtClean="0">
                  <a:solidFill>
                    <a:srgbClr val="FF0000"/>
                  </a:solidFill>
                </a:rPr>
                <a:t>All star evolve via a red giant </a:t>
              </a:r>
            </a:p>
            <a:p>
              <a:r>
                <a:rPr lang="en-US" altLang="ja-JP" sz="2800" dirty="0" smtClean="0">
                  <a:solidFill>
                    <a:srgbClr val="FF0000"/>
                  </a:solidFill>
                </a:rPr>
                <a:t>Almost all binaries evolve via similar evolution pass</a:t>
              </a:r>
              <a:endParaRPr kumimoji="1" lang="ja-JP" altLang="en-US" sz="2800" dirty="0">
                <a:solidFill>
                  <a:srgbClr val="FF0000"/>
                </a:solidFill>
              </a:endParaRPr>
            </a:p>
          </p:txBody>
        </p:sp>
      </p:grpSp>
    </p:spTree>
    <p:extLst>
      <p:ext uri="{BB962C8B-B14F-4D97-AF65-F5344CB8AC3E}">
        <p14:creationId xmlns:p14="http://schemas.microsoft.com/office/powerpoint/2010/main" val="504804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8919" y="1124744"/>
            <a:ext cx="8820150" cy="5753100"/>
          </a:xfrm>
          <a:prstGeom prst="rect">
            <a:avLst/>
          </a:prstGeom>
        </p:spPr>
      </p:pic>
      <p:sp>
        <p:nvSpPr>
          <p:cNvPr id="10" name="円/楕円 9"/>
          <p:cNvSpPr/>
          <p:nvPr/>
        </p:nvSpPr>
        <p:spPr>
          <a:xfrm>
            <a:off x="5980560" y="2513124"/>
            <a:ext cx="945838" cy="10019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78400" y="1968500"/>
            <a:ext cx="1828800" cy="523220"/>
          </a:xfrm>
          <a:prstGeom prst="rect">
            <a:avLst/>
          </a:prstGeom>
          <a:noFill/>
        </p:spPr>
        <p:txBody>
          <a:bodyPr wrap="square" rtlCol="0">
            <a:spAutoFit/>
          </a:bodyPr>
          <a:lstStyle/>
          <a:p>
            <a:r>
              <a:rPr lang="en-US" altLang="ja-JP" sz="2800" b="1" dirty="0" smtClean="0"/>
              <a:t>Z=0</a:t>
            </a:r>
            <a:endParaRPr kumimoji="1" lang="ja-JP" altLang="en-US" sz="2800" b="1" dirty="0"/>
          </a:p>
        </p:txBody>
      </p:sp>
      <p:sp>
        <p:nvSpPr>
          <p:cNvPr id="15" name="テキスト ボックス 14"/>
          <p:cNvSpPr txBox="1"/>
          <p:nvPr/>
        </p:nvSpPr>
        <p:spPr>
          <a:xfrm>
            <a:off x="2565400" y="4165600"/>
            <a:ext cx="2882900" cy="523220"/>
          </a:xfrm>
          <a:prstGeom prst="rect">
            <a:avLst/>
          </a:prstGeom>
          <a:noFill/>
        </p:spPr>
        <p:txBody>
          <a:bodyPr wrap="square" rtlCol="0">
            <a:spAutoFit/>
          </a:bodyPr>
          <a:lstStyle/>
          <a:p>
            <a:r>
              <a:rPr lang="en-US" altLang="ja-JP" sz="2800" b="1" dirty="0" smtClean="0">
                <a:solidFill>
                  <a:srgbClr val="FF0000"/>
                </a:solidFill>
              </a:rPr>
              <a:t>Z=1/200Zsun</a:t>
            </a:r>
            <a:endParaRPr kumimoji="1" lang="ja-JP" altLang="en-US" sz="2800" b="1" dirty="0">
              <a:solidFill>
                <a:srgbClr val="FF0000"/>
              </a:solidFill>
            </a:endParaRPr>
          </a:p>
        </p:txBody>
      </p:sp>
      <p:sp>
        <p:nvSpPr>
          <p:cNvPr id="16" name="テキスト ボックス 15"/>
          <p:cNvSpPr txBox="1"/>
          <p:nvPr/>
        </p:nvSpPr>
        <p:spPr>
          <a:xfrm>
            <a:off x="1746119" y="4648061"/>
            <a:ext cx="2882900" cy="523220"/>
          </a:xfrm>
          <a:prstGeom prst="rect">
            <a:avLst/>
          </a:prstGeom>
          <a:noFill/>
        </p:spPr>
        <p:txBody>
          <a:bodyPr wrap="square" rtlCol="0">
            <a:spAutoFit/>
          </a:bodyPr>
          <a:lstStyle/>
          <a:p>
            <a:r>
              <a:rPr lang="en-US" altLang="ja-JP" sz="2800" b="1" dirty="0" smtClean="0">
                <a:solidFill>
                  <a:srgbClr val="FF00FF"/>
                </a:solidFill>
              </a:rPr>
              <a:t>Z=1/20Zsun</a:t>
            </a:r>
            <a:endParaRPr kumimoji="1" lang="ja-JP" altLang="en-US" sz="2800" b="1" dirty="0">
              <a:solidFill>
                <a:srgbClr val="FF00FF"/>
              </a:solidFill>
            </a:endParaRPr>
          </a:p>
        </p:txBody>
      </p:sp>
      <p:sp>
        <p:nvSpPr>
          <p:cNvPr id="17" name="テキスト ボックス 16"/>
          <p:cNvSpPr txBox="1"/>
          <p:nvPr/>
        </p:nvSpPr>
        <p:spPr>
          <a:xfrm>
            <a:off x="2108200" y="5651500"/>
            <a:ext cx="1308100" cy="523220"/>
          </a:xfrm>
          <a:prstGeom prst="rect">
            <a:avLst/>
          </a:prstGeom>
          <a:noFill/>
        </p:spPr>
        <p:txBody>
          <a:bodyPr wrap="square" rtlCol="0">
            <a:spAutoFit/>
          </a:bodyPr>
          <a:lstStyle/>
          <a:p>
            <a:r>
              <a:rPr lang="en-US" altLang="ja-JP" sz="2800" b="1" dirty="0" smtClean="0">
                <a:solidFill>
                  <a:srgbClr val="00B0F0"/>
                </a:solidFill>
              </a:rPr>
              <a:t>Z=</a:t>
            </a:r>
            <a:r>
              <a:rPr lang="en-US" altLang="ja-JP" sz="2800" b="1" dirty="0" err="1" smtClean="0">
                <a:solidFill>
                  <a:srgbClr val="00B0F0"/>
                </a:solidFill>
              </a:rPr>
              <a:t>Zsun</a:t>
            </a:r>
            <a:endParaRPr kumimoji="1" lang="ja-JP" altLang="en-US" sz="2800" b="1" dirty="0">
              <a:solidFill>
                <a:srgbClr val="00B0F0"/>
              </a:solidFill>
            </a:endParaRPr>
          </a:p>
        </p:txBody>
      </p:sp>
      <p:sp>
        <p:nvSpPr>
          <p:cNvPr id="18" name="テキスト ボックス 17"/>
          <p:cNvSpPr txBox="1"/>
          <p:nvPr/>
        </p:nvSpPr>
        <p:spPr>
          <a:xfrm>
            <a:off x="7683500" y="6413500"/>
            <a:ext cx="2755900" cy="461665"/>
          </a:xfrm>
          <a:prstGeom prst="rect">
            <a:avLst/>
          </a:prstGeom>
          <a:noFill/>
        </p:spPr>
        <p:txBody>
          <a:bodyPr wrap="square" rtlCol="0">
            <a:spAutoFit/>
          </a:bodyPr>
          <a:lstStyle/>
          <a:p>
            <a:r>
              <a:rPr kumimoji="1" lang="en-US" altLang="ja-JP" sz="2400" dirty="0" smtClean="0"/>
              <a:t>Total mass [</a:t>
            </a:r>
            <a:r>
              <a:rPr kumimoji="1" lang="en-US" altLang="ja-JP" sz="2400" dirty="0" err="1" smtClean="0"/>
              <a:t>Msun</a:t>
            </a:r>
            <a:r>
              <a:rPr lang="en-US" altLang="ja-JP" sz="2400" dirty="0"/>
              <a:t>]</a:t>
            </a:r>
            <a:endParaRPr kumimoji="1" lang="ja-JP" altLang="en-US" sz="2400" dirty="0"/>
          </a:p>
        </p:txBody>
      </p:sp>
      <p:sp>
        <p:nvSpPr>
          <p:cNvPr id="19" name="テキスト ボックス 18"/>
          <p:cNvSpPr txBox="1"/>
          <p:nvPr/>
        </p:nvSpPr>
        <p:spPr>
          <a:xfrm>
            <a:off x="8839069" y="4165600"/>
            <a:ext cx="3110144" cy="2492990"/>
          </a:xfrm>
          <a:prstGeom prst="rect">
            <a:avLst/>
          </a:prstGeom>
          <a:noFill/>
        </p:spPr>
        <p:txBody>
          <a:bodyPr wrap="square" rtlCol="0">
            <a:spAutoFit/>
          </a:bodyPr>
          <a:lstStyle/>
          <a:p>
            <a:r>
              <a:rPr lang="en-US" altLang="ja-JP" sz="2600" dirty="0" smtClean="0">
                <a:solidFill>
                  <a:srgbClr val="FF0000"/>
                </a:solidFill>
              </a:rPr>
              <a:t>These shapes have the influence of IMF</a:t>
            </a:r>
          </a:p>
          <a:p>
            <a:r>
              <a:rPr lang="en-US" altLang="ja-JP" sz="2600" dirty="0">
                <a:solidFill>
                  <a:srgbClr val="FF0000"/>
                </a:solidFill>
              </a:rPr>
              <a:t> </a:t>
            </a:r>
            <a:r>
              <a:rPr lang="en-US" altLang="ja-JP" sz="2600" dirty="0" smtClean="0">
                <a:solidFill>
                  <a:schemeClr val="accent1"/>
                </a:solidFill>
              </a:rPr>
              <a:t>and the influence of stellar wind mass loss</a:t>
            </a:r>
          </a:p>
          <a:p>
            <a:endParaRPr lang="en-US" altLang="ja-JP" sz="2600" dirty="0" smtClean="0">
              <a:solidFill>
                <a:srgbClr val="FF0000"/>
              </a:solidFill>
            </a:endParaRPr>
          </a:p>
          <a:p>
            <a:endParaRPr kumimoji="1" lang="ja-JP" altLang="en-US" sz="2600" dirty="0">
              <a:solidFill>
                <a:srgbClr val="FF0000"/>
              </a:solidFill>
            </a:endParaRPr>
          </a:p>
        </p:txBody>
      </p:sp>
      <p:sp>
        <p:nvSpPr>
          <p:cNvPr id="3" name="円/楕円 2"/>
          <p:cNvSpPr/>
          <p:nvPr/>
        </p:nvSpPr>
        <p:spPr>
          <a:xfrm rot="1880744">
            <a:off x="4197350" y="4905175"/>
            <a:ext cx="3860669" cy="1374120"/>
          </a:xfrm>
          <a:prstGeom prst="ellipse">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839069" y="2540536"/>
            <a:ext cx="2984631" cy="1815882"/>
          </a:xfrm>
          <a:prstGeom prst="rect">
            <a:avLst/>
          </a:prstGeom>
          <a:noFill/>
        </p:spPr>
        <p:txBody>
          <a:bodyPr wrap="square" rtlCol="0">
            <a:spAutoFit/>
          </a:bodyPr>
          <a:lstStyle/>
          <a:p>
            <a:r>
              <a:rPr kumimoji="1" lang="en-US" altLang="ja-JP" sz="2800" dirty="0" smtClean="0"/>
              <a:t>This shape reflects the influence of Pop III stellar evolution</a:t>
            </a:r>
            <a:endParaRPr kumimoji="1" lang="ja-JP" altLang="en-US" sz="2800" dirty="0"/>
          </a:p>
        </p:txBody>
      </p:sp>
      <p:sp>
        <p:nvSpPr>
          <p:cNvPr id="5" name="円/楕円 4"/>
          <p:cNvSpPr/>
          <p:nvPr/>
        </p:nvSpPr>
        <p:spPr>
          <a:xfrm>
            <a:off x="4851400" y="4688820"/>
            <a:ext cx="787400" cy="205488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7950" y="0"/>
            <a:ext cx="12484100" cy="1325563"/>
          </a:xfrm>
        </p:spPr>
        <p:txBody>
          <a:bodyPr/>
          <a:lstStyle/>
          <a:p>
            <a:pPr algn="ctr"/>
            <a:r>
              <a:rPr kumimoji="1" lang="en-US" altLang="ja-JP" dirty="0" smtClean="0"/>
              <a:t>Total mass distribution of BH-BH </a:t>
            </a:r>
            <a:br>
              <a:rPr kumimoji="1" lang="en-US" altLang="ja-JP" dirty="0" smtClean="0"/>
            </a:br>
            <a:r>
              <a:rPr kumimoji="1" lang="en-US" altLang="ja-JP" dirty="0" smtClean="0"/>
              <a:t>which merge within the </a:t>
            </a:r>
            <a:r>
              <a:rPr lang="en-US" altLang="ja-JP" dirty="0"/>
              <a:t>H</a:t>
            </a:r>
            <a:r>
              <a:rPr kumimoji="1" lang="en-US" altLang="ja-JP" dirty="0" smtClean="0"/>
              <a:t>ubble time</a:t>
            </a:r>
            <a:endParaRPr kumimoji="1" lang="ja-JP" altLang="en-US" dirty="0"/>
          </a:p>
        </p:txBody>
      </p:sp>
    </p:spTree>
    <p:extLst>
      <p:ext uri="{BB962C8B-B14F-4D97-AF65-F5344CB8AC3E}">
        <p14:creationId xmlns:p14="http://schemas.microsoft.com/office/powerpoint/2010/main" val="1677114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251"/>
            <a:ext cx="12307614" cy="1156145"/>
          </a:xfrm>
        </p:spPr>
        <p:txBody>
          <a:bodyPr>
            <a:normAutofit/>
          </a:bodyPr>
          <a:lstStyle/>
          <a:p>
            <a:pPr algn="ctr"/>
            <a:r>
              <a:rPr lang="en-US" altLang="ja-JP" dirty="0" smtClean="0"/>
              <a:t>Pop III BH-BH remnants </a:t>
            </a:r>
            <a:r>
              <a:rPr lang="en-US" altLang="ja-JP" dirty="0"/>
              <a:t>for gravitational </a:t>
            </a:r>
            <a:r>
              <a:rPr lang="en-US" altLang="ja-JP" dirty="0" smtClean="0"/>
              <a:t>wave</a:t>
            </a:r>
            <a:endParaRPr kumimoji="1" lang="ja-JP" altLang="en-US" dirty="0"/>
          </a:p>
        </p:txBody>
      </p:sp>
      <p:sp>
        <p:nvSpPr>
          <p:cNvPr id="3" name="コンテンツ プレースホルダー 2"/>
          <p:cNvSpPr>
            <a:spLocks noGrp="1"/>
          </p:cNvSpPr>
          <p:nvPr>
            <p:ph idx="1"/>
          </p:nvPr>
        </p:nvSpPr>
        <p:spPr>
          <a:xfrm>
            <a:off x="-1" y="1381511"/>
            <a:ext cx="8601995" cy="4735510"/>
          </a:xfrm>
        </p:spPr>
        <p:txBody>
          <a:bodyPr>
            <a:normAutofit/>
          </a:bodyPr>
          <a:lstStyle/>
          <a:p>
            <a:r>
              <a:rPr lang="en-US" altLang="ja-JP" sz="3600" dirty="0" smtClean="0"/>
              <a:t>Pop III  stars were born and died at z~10</a:t>
            </a:r>
          </a:p>
          <a:p>
            <a:r>
              <a:rPr lang="en-US" altLang="ja-JP" sz="3600" dirty="0" smtClean="0"/>
              <a:t>The </a:t>
            </a:r>
            <a:r>
              <a:rPr lang="en-US" altLang="ja-JP" sz="3600" dirty="0"/>
              <a:t>typical merger time of compact </a:t>
            </a:r>
            <a:r>
              <a:rPr lang="en-US" altLang="ja-JP" sz="3600" dirty="0" smtClean="0"/>
              <a:t>binaries   ~10</a:t>
            </a:r>
            <a:r>
              <a:rPr lang="en-US" altLang="ja-JP" sz="3600" baseline="30000" dirty="0" smtClean="0"/>
              <a:t>8-10</a:t>
            </a:r>
            <a:r>
              <a:rPr lang="en-US" altLang="ja-JP" sz="3600" dirty="0" smtClean="0"/>
              <a:t>yr</a:t>
            </a:r>
          </a:p>
          <a:p>
            <a:r>
              <a:rPr lang="en-US" altLang="ja-JP" sz="3600" dirty="0"/>
              <a:t>The accumulation</a:t>
            </a:r>
            <a:r>
              <a:rPr lang="ja-JP" altLang="en-US" sz="3600" dirty="0"/>
              <a:t> </a:t>
            </a:r>
            <a:r>
              <a:rPr lang="en-US" altLang="ja-JP" sz="3600" dirty="0"/>
              <a:t>of </a:t>
            </a:r>
            <a:r>
              <a:rPr lang="en-US" altLang="ja-JP" sz="3600" dirty="0" smtClean="0"/>
              <a:t>GW sources </a:t>
            </a:r>
            <a:r>
              <a:rPr lang="en-US" altLang="ja-JP" sz="3600" dirty="0"/>
              <a:t>from </a:t>
            </a:r>
            <a:r>
              <a:rPr lang="en-US" altLang="ja-JP" sz="3600" dirty="0" smtClean="0"/>
              <a:t>the </a:t>
            </a:r>
            <a:r>
              <a:rPr lang="en-US" altLang="ja-JP" sz="3600" u="sng" dirty="0" smtClean="0"/>
              <a:t>early universe</a:t>
            </a:r>
          </a:p>
          <a:p>
            <a:r>
              <a:rPr lang="en-US" altLang="ja-JP" sz="3600" dirty="0" smtClean="0"/>
              <a:t>We might see binaries which born at the early universe. </a:t>
            </a:r>
          </a:p>
          <a:p>
            <a:endParaRPr kumimoji="1" lang="ja-JP" altLang="en-US" dirty="0"/>
          </a:p>
        </p:txBody>
      </p:sp>
      <p:pic>
        <p:nvPicPr>
          <p:cNvPr id="4" name="Picture 3"/>
          <p:cNvPicPr>
            <a:picLocks noChangeAspect="1" noChangeArrowheads="1"/>
          </p:cNvPicPr>
          <p:nvPr/>
        </p:nvPicPr>
        <p:blipFill>
          <a:blip r:embed="rId3" cstate="print"/>
          <a:srcRect/>
          <a:stretch>
            <a:fillRect/>
          </a:stretch>
        </p:blipFill>
        <p:spPr bwMode="auto">
          <a:xfrm>
            <a:off x="8893773" y="1124744"/>
            <a:ext cx="3171825" cy="5200278"/>
          </a:xfrm>
          <a:prstGeom prst="rect">
            <a:avLst/>
          </a:prstGeom>
          <a:noFill/>
          <a:ln w="9525">
            <a:noFill/>
            <a:miter lim="800000"/>
            <a:headEnd/>
            <a:tailEnd/>
          </a:ln>
        </p:spPr>
      </p:pic>
      <p:cxnSp>
        <p:nvCxnSpPr>
          <p:cNvPr id="5" name="直線矢印コネクタ 4"/>
          <p:cNvCxnSpPr/>
          <p:nvPr/>
        </p:nvCxnSpPr>
        <p:spPr>
          <a:xfrm>
            <a:off x="8717734" y="1484784"/>
            <a:ext cx="0" cy="48965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213678" y="6381328"/>
            <a:ext cx="864096" cy="461665"/>
          </a:xfrm>
          <a:prstGeom prst="rect">
            <a:avLst/>
          </a:prstGeom>
          <a:noFill/>
        </p:spPr>
        <p:txBody>
          <a:bodyPr wrap="square" rtlCol="0">
            <a:spAutoFit/>
          </a:bodyPr>
          <a:lstStyle/>
          <a:p>
            <a:r>
              <a:rPr kumimoji="1" lang="en-US" altLang="ja-JP" sz="2400" b="1" dirty="0" smtClean="0"/>
              <a:t>time</a:t>
            </a:r>
            <a:endParaRPr kumimoji="1" lang="ja-JP" altLang="en-US" sz="2400" b="1" dirty="0"/>
          </a:p>
        </p:txBody>
      </p:sp>
      <p:sp>
        <p:nvSpPr>
          <p:cNvPr id="7" name="爆発 1 6"/>
          <p:cNvSpPr/>
          <p:nvPr/>
        </p:nvSpPr>
        <p:spPr>
          <a:xfrm>
            <a:off x="9221790" y="1124744"/>
            <a:ext cx="2592288" cy="86409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897147" y="1292128"/>
            <a:ext cx="1368152" cy="461665"/>
          </a:xfrm>
          <a:prstGeom prst="rect">
            <a:avLst/>
          </a:prstGeom>
          <a:noFill/>
        </p:spPr>
        <p:txBody>
          <a:bodyPr wrap="square" rtlCol="0">
            <a:spAutoFit/>
          </a:bodyPr>
          <a:lstStyle/>
          <a:p>
            <a:r>
              <a:rPr kumimoji="1" lang="en-US" altLang="ja-JP" sz="2400" dirty="0" smtClean="0"/>
              <a:t>Big</a:t>
            </a:r>
            <a:r>
              <a:rPr lang="ja-JP" altLang="en-US" sz="2400" dirty="0" smtClean="0"/>
              <a:t> </a:t>
            </a:r>
            <a:r>
              <a:rPr kumimoji="1" lang="en-US" altLang="ja-JP" sz="2400" dirty="0" smtClean="0"/>
              <a:t>Bang</a:t>
            </a:r>
            <a:endParaRPr kumimoji="1" lang="ja-JP" altLang="en-US" sz="2400" dirty="0"/>
          </a:p>
        </p:txBody>
      </p:sp>
      <p:grpSp>
        <p:nvGrpSpPr>
          <p:cNvPr id="10" name="グループ化 9"/>
          <p:cNvGrpSpPr/>
          <p:nvPr/>
        </p:nvGrpSpPr>
        <p:grpSpPr>
          <a:xfrm>
            <a:off x="9941870" y="2420888"/>
            <a:ext cx="360040" cy="360040"/>
            <a:chOff x="3944103" y="5164292"/>
            <a:chExt cx="839047" cy="724565"/>
          </a:xfrm>
        </p:grpSpPr>
        <p:sp>
          <p:nvSpPr>
            <p:cNvPr id="11" name="円/楕円 10"/>
            <p:cNvSpPr/>
            <p:nvPr/>
          </p:nvSpPr>
          <p:spPr>
            <a:xfrm>
              <a:off x="452884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95283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弧 12"/>
            <p:cNvSpPr/>
            <p:nvPr/>
          </p:nvSpPr>
          <p:spPr>
            <a:xfrm>
              <a:off x="3944103" y="5164292"/>
              <a:ext cx="716827" cy="418926"/>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弧 13"/>
            <p:cNvSpPr/>
            <p:nvPr/>
          </p:nvSpPr>
          <p:spPr>
            <a:xfrm rot="10800000">
              <a:off x="4066323" y="5431846"/>
              <a:ext cx="716827" cy="457011"/>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5" name="グループ化 14"/>
          <p:cNvGrpSpPr/>
          <p:nvPr/>
        </p:nvGrpSpPr>
        <p:grpSpPr>
          <a:xfrm>
            <a:off x="10589942" y="2492896"/>
            <a:ext cx="360040" cy="360040"/>
            <a:chOff x="3944103" y="5164292"/>
            <a:chExt cx="839047" cy="724565"/>
          </a:xfrm>
        </p:grpSpPr>
        <p:sp>
          <p:nvSpPr>
            <p:cNvPr id="16" name="円/楕円 15"/>
            <p:cNvSpPr/>
            <p:nvPr/>
          </p:nvSpPr>
          <p:spPr>
            <a:xfrm>
              <a:off x="452884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95283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弧 17"/>
            <p:cNvSpPr/>
            <p:nvPr/>
          </p:nvSpPr>
          <p:spPr>
            <a:xfrm>
              <a:off x="3944103" y="5164292"/>
              <a:ext cx="716827" cy="418926"/>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p:nvSpPr>
          <p:spPr>
            <a:xfrm rot="10800000">
              <a:off x="4066323" y="5431846"/>
              <a:ext cx="716827" cy="457011"/>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20" name="直線矢印コネクタ 19"/>
          <p:cNvCxnSpPr/>
          <p:nvPr/>
        </p:nvCxnSpPr>
        <p:spPr>
          <a:xfrm>
            <a:off x="10085886" y="2924944"/>
            <a:ext cx="0" cy="187220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0805966" y="3068960"/>
            <a:ext cx="0" cy="273630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爆発 1 21"/>
          <p:cNvSpPr/>
          <p:nvPr/>
        </p:nvSpPr>
        <p:spPr>
          <a:xfrm>
            <a:off x="9869862" y="4797152"/>
            <a:ext cx="504056" cy="432048"/>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爆発 1 22"/>
          <p:cNvSpPr/>
          <p:nvPr/>
        </p:nvSpPr>
        <p:spPr>
          <a:xfrm>
            <a:off x="10445926" y="5733256"/>
            <a:ext cx="864096" cy="57606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0877973" y="5328491"/>
            <a:ext cx="1152127" cy="461665"/>
          </a:xfrm>
          <a:prstGeom prst="rect">
            <a:avLst/>
          </a:prstGeom>
          <a:noFill/>
        </p:spPr>
        <p:txBody>
          <a:bodyPr wrap="square" rtlCol="0">
            <a:spAutoFit/>
          </a:bodyPr>
          <a:lstStyle/>
          <a:p>
            <a:r>
              <a:rPr lang="en-US" altLang="ja-JP" sz="2400" b="1" dirty="0" smtClean="0">
                <a:solidFill>
                  <a:srgbClr val="FFFF00"/>
                </a:solidFill>
              </a:rPr>
              <a:t>merger</a:t>
            </a:r>
            <a:endParaRPr kumimoji="1" lang="ja-JP" altLang="en-US" sz="2400" b="1" dirty="0">
              <a:solidFill>
                <a:srgbClr val="FFFF00"/>
              </a:solidFill>
            </a:endParaRPr>
          </a:p>
        </p:txBody>
      </p:sp>
      <p:sp>
        <p:nvSpPr>
          <p:cNvPr id="25" name="テキスト ボックス 24"/>
          <p:cNvSpPr txBox="1"/>
          <p:nvPr/>
        </p:nvSpPr>
        <p:spPr>
          <a:xfrm>
            <a:off x="9437814" y="5157192"/>
            <a:ext cx="1296144" cy="461665"/>
          </a:xfrm>
          <a:prstGeom prst="rect">
            <a:avLst/>
          </a:prstGeom>
          <a:noFill/>
        </p:spPr>
        <p:txBody>
          <a:bodyPr wrap="square" rtlCol="0">
            <a:spAutoFit/>
          </a:bodyPr>
          <a:lstStyle/>
          <a:p>
            <a:r>
              <a:rPr lang="en-US" altLang="ja-JP" sz="2400" b="1" dirty="0" smtClean="0">
                <a:solidFill>
                  <a:srgbClr val="FFFF00"/>
                </a:solidFill>
              </a:rPr>
              <a:t>merger</a:t>
            </a:r>
            <a:endParaRPr kumimoji="1" lang="ja-JP" altLang="en-US" sz="2400" b="1" dirty="0">
              <a:solidFill>
                <a:srgbClr val="FFFF00"/>
              </a:solidFill>
            </a:endParaRPr>
          </a:p>
        </p:txBody>
      </p:sp>
      <p:sp>
        <p:nvSpPr>
          <p:cNvPr id="26" name="テキスト ボックス 25"/>
          <p:cNvSpPr txBox="1"/>
          <p:nvPr/>
        </p:nvSpPr>
        <p:spPr>
          <a:xfrm>
            <a:off x="9149782" y="6334780"/>
            <a:ext cx="2915816" cy="523220"/>
          </a:xfrm>
          <a:prstGeom prst="rect">
            <a:avLst/>
          </a:prstGeom>
          <a:noFill/>
        </p:spPr>
        <p:txBody>
          <a:bodyPr wrap="square" rtlCol="0">
            <a:spAutoFit/>
          </a:bodyPr>
          <a:lstStyle/>
          <a:p>
            <a:r>
              <a:rPr kumimoji="1" lang="en-US" altLang="ja-JP" sz="1400" dirty="0" err="1" smtClean="0"/>
              <a:t>Djorgovski</a:t>
            </a:r>
            <a:r>
              <a:rPr kumimoji="1" lang="en-US" altLang="ja-JP" sz="1400" dirty="0" smtClean="0"/>
              <a:t> et </a:t>
            </a:r>
            <a:r>
              <a:rPr kumimoji="1" lang="en-US" altLang="ja-JP" sz="1400" dirty="0" err="1" smtClean="0"/>
              <a:t>al.&amp;Degital</a:t>
            </a:r>
            <a:r>
              <a:rPr kumimoji="1" lang="en-US" altLang="ja-JP" sz="1400" dirty="0" smtClean="0"/>
              <a:t> Media Center</a:t>
            </a:r>
            <a:endParaRPr kumimoji="1" lang="ja-JP" altLang="en-US" sz="1400" dirty="0"/>
          </a:p>
        </p:txBody>
      </p:sp>
      <p:grpSp>
        <p:nvGrpSpPr>
          <p:cNvPr id="29" name="グループ化 28"/>
          <p:cNvGrpSpPr/>
          <p:nvPr/>
        </p:nvGrpSpPr>
        <p:grpSpPr>
          <a:xfrm>
            <a:off x="9099994" y="4531484"/>
            <a:ext cx="360040" cy="360040"/>
            <a:chOff x="3944103" y="5164292"/>
            <a:chExt cx="839047" cy="724565"/>
          </a:xfrm>
        </p:grpSpPr>
        <p:sp>
          <p:nvSpPr>
            <p:cNvPr id="30" name="円/楕円 29"/>
            <p:cNvSpPr/>
            <p:nvPr/>
          </p:nvSpPr>
          <p:spPr>
            <a:xfrm>
              <a:off x="452884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395283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弧 31"/>
            <p:cNvSpPr/>
            <p:nvPr/>
          </p:nvSpPr>
          <p:spPr>
            <a:xfrm>
              <a:off x="3944103" y="5164292"/>
              <a:ext cx="716827" cy="418926"/>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円弧 32"/>
            <p:cNvSpPr/>
            <p:nvPr/>
          </p:nvSpPr>
          <p:spPr>
            <a:xfrm rot="10800000">
              <a:off x="4066323" y="5431846"/>
              <a:ext cx="716827" cy="457011"/>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34" name="直線矢印コネクタ 33"/>
          <p:cNvCxnSpPr/>
          <p:nvPr/>
        </p:nvCxnSpPr>
        <p:spPr>
          <a:xfrm flipH="1">
            <a:off x="9322630" y="5024474"/>
            <a:ext cx="1826" cy="92964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爆発 1 35"/>
          <p:cNvSpPr/>
          <p:nvPr/>
        </p:nvSpPr>
        <p:spPr>
          <a:xfrm>
            <a:off x="9098883" y="5827183"/>
            <a:ext cx="504056" cy="432048"/>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4856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0"/>
            <a:ext cx="10515600" cy="1325563"/>
          </a:xfrm>
        </p:spPr>
        <p:txBody>
          <a:bodyPr/>
          <a:lstStyle/>
          <a:p>
            <a:r>
              <a:rPr kumimoji="1" lang="en-US" altLang="ja-JP" dirty="0" smtClean="0"/>
              <a:t>Pop</a:t>
            </a:r>
            <a:r>
              <a:rPr kumimoji="1" lang="ja-JP" altLang="en-US" dirty="0" smtClean="0"/>
              <a:t> </a:t>
            </a:r>
            <a:r>
              <a:rPr kumimoji="1" lang="en-US" altLang="ja-JP" dirty="0" smtClean="0"/>
              <a:t>III</a:t>
            </a:r>
            <a:r>
              <a:rPr kumimoji="1" lang="ja-JP" altLang="en-US" dirty="0" smtClean="0"/>
              <a:t> </a:t>
            </a:r>
            <a:r>
              <a:rPr kumimoji="1" lang="en-US" altLang="ja-JP" dirty="0" smtClean="0"/>
              <a:t>BH-BH?</a:t>
            </a:r>
            <a:endParaRPr kumimoji="1" lang="ja-JP" altLang="en-US" dirty="0"/>
          </a:p>
        </p:txBody>
      </p:sp>
      <p:pic>
        <p:nvPicPr>
          <p:cNvPr id="7" name="図 6"/>
          <p:cNvPicPr>
            <a:picLocks noChangeAspect="1"/>
          </p:cNvPicPr>
          <p:nvPr/>
        </p:nvPicPr>
        <p:blipFill>
          <a:blip r:embed="rId3"/>
          <a:stretch>
            <a:fillRect/>
          </a:stretch>
        </p:blipFill>
        <p:spPr>
          <a:xfrm>
            <a:off x="458535" y="978314"/>
            <a:ext cx="11559375" cy="409100"/>
          </a:xfrm>
          <a:prstGeom prst="rect">
            <a:avLst/>
          </a:prstGeom>
        </p:spPr>
      </p:pic>
      <p:sp>
        <p:nvSpPr>
          <p:cNvPr id="8" name="テキスト ボックス 7"/>
          <p:cNvSpPr txBox="1"/>
          <p:nvPr/>
        </p:nvSpPr>
        <p:spPr>
          <a:xfrm>
            <a:off x="4277032" y="1291133"/>
            <a:ext cx="6017342" cy="523220"/>
          </a:xfrm>
          <a:prstGeom prst="rect">
            <a:avLst/>
          </a:prstGeom>
          <a:noFill/>
        </p:spPr>
        <p:txBody>
          <a:bodyPr wrap="square" rtlCol="0">
            <a:spAutoFit/>
          </a:bodyPr>
          <a:lstStyle/>
          <a:p>
            <a:r>
              <a:rPr kumimoji="1" lang="en-US" altLang="ja-JP" sz="2800" dirty="0" err="1" smtClean="0"/>
              <a:t>A</a:t>
            </a:r>
            <a:r>
              <a:rPr lang="en-US" altLang="ja-JP" sz="2800" dirty="0" err="1"/>
              <a:t>p</a:t>
            </a:r>
            <a:r>
              <a:rPr kumimoji="1" lang="en-US" altLang="ja-JP" sz="2800" dirty="0" err="1" smtClean="0"/>
              <a:t>JL</a:t>
            </a:r>
            <a:r>
              <a:rPr kumimoji="1" lang="en-US" altLang="ja-JP" sz="2800" dirty="0" smtClean="0"/>
              <a:t> Abbot. </a:t>
            </a:r>
            <a:r>
              <a:rPr lang="en-US" altLang="ja-JP" sz="2800" dirty="0"/>
              <a:t>e</a:t>
            </a:r>
            <a:r>
              <a:rPr kumimoji="1" lang="en-US" altLang="ja-JP" sz="2800" dirty="0" smtClean="0"/>
              <a:t>t al 2016</a:t>
            </a:r>
            <a:endParaRPr kumimoji="1" lang="ja-JP" altLang="en-US" sz="2800" dirty="0"/>
          </a:p>
        </p:txBody>
      </p:sp>
      <p:pic>
        <p:nvPicPr>
          <p:cNvPr id="18" name="図 17"/>
          <p:cNvPicPr>
            <a:picLocks noChangeAspect="1"/>
          </p:cNvPicPr>
          <p:nvPr/>
        </p:nvPicPr>
        <p:blipFill>
          <a:blip r:embed="rId4"/>
          <a:stretch>
            <a:fillRect/>
          </a:stretch>
        </p:blipFill>
        <p:spPr>
          <a:xfrm>
            <a:off x="2059828" y="1837990"/>
            <a:ext cx="8683804" cy="5129935"/>
          </a:xfrm>
          <a:prstGeom prst="rect">
            <a:avLst/>
          </a:prstGeom>
        </p:spPr>
      </p:pic>
      <p:cxnSp>
        <p:nvCxnSpPr>
          <p:cNvPr id="20" name="直線コネクタ 19"/>
          <p:cNvCxnSpPr/>
          <p:nvPr/>
        </p:nvCxnSpPr>
        <p:spPr>
          <a:xfrm>
            <a:off x="2576052" y="5083277"/>
            <a:ext cx="2998838" cy="98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434348" y="5781368"/>
            <a:ext cx="58600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76052" y="6135329"/>
            <a:ext cx="7718322" cy="9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2576052" y="6499123"/>
            <a:ext cx="7718322" cy="196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76052" y="6823588"/>
            <a:ext cx="1396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827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1261" y="1"/>
            <a:ext cx="10515600" cy="773318"/>
          </a:xfrm>
        </p:spPr>
        <p:txBody>
          <a:bodyPr>
            <a:normAutofit/>
          </a:bodyPr>
          <a:lstStyle/>
          <a:p>
            <a:pPr algn="ctr"/>
            <a:r>
              <a:rPr lang="en-US" altLang="ja-JP" dirty="0" smtClean="0">
                <a:solidFill>
                  <a:srgbClr val="FF0000"/>
                </a:solidFill>
              </a:rPr>
              <a:t>How to calculate Pop III binaries?</a:t>
            </a:r>
            <a:endParaRPr kumimoji="1" lang="ja-JP" altLang="en-US" dirty="0">
              <a:solidFill>
                <a:srgbClr val="FF0000"/>
              </a:solidFill>
            </a:endParaRPr>
          </a:p>
        </p:txBody>
      </p:sp>
      <p:sp>
        <p:nvSpPr>
          <p:cNvPr id="3" name="コンテンツ プレースホルダー 2"/>
          <p:cNvSpPr>
            <a:spLocks noGrp="1"/>
          </p:cNvSpPr>
          <p:nvPr>
            <p:ph idx="1"/>
          </p:nvPr>
        </p:nvSpPr>
        <p:spPr>
          <a:xfrm>
            <a:off x="0" y="3505381"/>
            <a:ext cx="12192000" cy="4351338"/>
          </a:xfrm>
        </p:spPr>
        <p:txBody>
          <a:bodyPr/>
          <a:lstStyle/>
          <a:p>
            <a:pPr marL="0" indent="0">
              <a:buNone/>
            </a:pPr>
            <a:r>
              <a:rPr lang="en-US" altLang="ja-JP" sz="2200" dirty="0" smtClean="0"/>
              <a:t>1. Initial stellar </a:t>
            </a:r>
            <a:r>
              <a:rPr lang="en-US" altLang="ja-JP" sz="2200" dirty="0"/>
              <a:t>parameters are decided by Monte C</a:t>
            </a:r>
            <a:r>
              <a:rPr lang="en-US" altLang="ja-JP" sz="2200" dirty="0" smtClean="0"/>
              <a:t>arlo method with initial distribution functions</a:t>
            </a:r>
            <a:endParaRPr lang="en-US" altLang="ja-JP" sz="2200" dirty="0"/>
          </a:p>
          <a:p>
            <a:pPr marL="0" indent="0">
              <a:buNone/>
            </a:pPr>
            <a:r>
              <a:rPr lang="en-US" altLang="ja-JP" sz="2200" dirty="0"/>
              <a:t>      (primary </a:t>
            </a:r>
            <a:r>
              <a:rPr lang="en-US" altLang="ja-JP" sz="2200" dirty="0" smtClean="0"/>
              <a:t>mass: M1, secondary mass: M2</a:t>
            </a:r>
            <a:r>
              <a:rPr lang="en-US" altLang="ja-JP" sz="2200" dirty="0"/>
              <a:t>, </a:t>
            </a:r>
            <a:r>
              <a:rPr lang="en-US" altLang="ja-JP" sz="2200" dirty="0" smtClean="0"/>
              <a:t>separation: a</a:t>
            </a:r>
            <a:r>
              <a:rPr lang="en-US" altLang="ja-JP" sz="2200" dirty="0"/>
              <a:t>, </a:t>
            </a:r>
            <a:r>
              <a:rPr lang="en-US" altLang="ja-JP" sz="2200" dirty="0" smtClean="0"/>
              <a:t>orbital eccentricity: e</a:t>
            </a:r>
            <a:r>
              <a:rPr lang="en-US" altLang="ja-JP" sz="2200" dirty="0"/>
              <a:t>) </a:t>
            </a:r>
          </a:p>
          <a:p>
            <a:pPr marL="0" indent="0">
              <a:buNone/>
            </a:pPr>
            <a:r>
              <a:rPr lang="en-US" altLang="ja-JP" sz="2200" dirty="0" smtClean="0"/>
              <a:t>2. We </a:t>
            </a:r>
            <a:r>
              <a:rPr lang="en-US" altLang="ja-JP" sz="2200" dirty="0"/>
              <a:t>calculate evolution of stars </a:t>
            </a:r>
          </a:p>
          <a:p>
            <a:pPr marL="0" indent="0">
              <a:buNone/>
            </a:pPr>
            <a:r>
              <a:rPr lang="en-US" altLang="ja-JP" sz="2200" dirty="0" smtClean="0"/>
              <a:t>3. If</a:t>
            </a:r>
            <a:r>
              <a:rPr lang="ja-JP" altLang="en-US" sz="2200" dirty="0" smtClean="0"/>
              <a:t> </a:t>
            </a:r>
            <a:r>
              <a:rPr lang="en-US" altLang="ja-JP" sz="2200" dirty="0"/>
              <a:t>star </a:t>
            </a:r>
            <a:r>
              <a:rPr lang="en-US" altLang="ja-JP" sz="2200" dirty="0" smtClean="0"/>
              <a:t>fulfills </a:t>
            </a:r>
            <a:r>
              <a:rPr lang="en-US" altLang="ja-JP" sz="2200" dirty="0"/>
              <a:t>the condition of binary </a:t>
            </a:r>
            <a:r>
              <a:rPr lang="en-US" altLang="ja-JP" sz="2200" dirty="0" smtClean="0"/>
              <a:t>interactions (BIs), we calculate BIs and change M1, M2, a, e .</a:t>
            </a:r>
          </a:p>
          <a:p>
            <a:pPr marL="0" indent="0">
              <a:buNone/>
            </a:pPr>
            <a:r>
              <a:rPr lang="en-US" altLang="ja-JP" sz="2200" dirty="0"/>
              <a:t> </a:t>
            </a:r>
            <a:r>
              <a:rPr lang="en-US" altLang="ja-JP" sz="2200" dirty="0" smtClean="0"/>
              <a:t>  </a:t>
            </a:r>
            <a:r>
              <a:rPr lang="ja-JP" altLang="en-US" sz="2200" dirty="0" smtClean="0"/>
              <a:t>・</a:t>
            </a:r>
            <a:r>
              <a:rPr lang="en-US" altLang="ja-JP" sz="2200" dirty="0" smtClean="0"/>
              <a:t>If binary merges or disrupts due to BIs before binary becomes compact binary, we stop calculation.</a:t>
            </a:r>
          </a:p>
          <a:p>
            <a:pPr marL="0" indent="0">
              <a:buNone/>
            </a:pPr>
            <a:r>
              <a:rPr lang="en-US" altLang="ja-JP" sz="2200" dirty="0"/>
              <a:t> </a:t>
            </a:r>
            <a:r>
              <a:rPr lang="en-US" altLang="ja-JP" sz="2200" dirty="0" smtClean="0"/>
              <a:t>  </a:t>
            </a:r>
            <a:r>
              <a:rPr lang="ja-JP" altLang="en-US" sz="2200" dirty="0" smtClean="0"/>
              <a:t>・</a:t>
            </a:r>
            <a:r>
              <a:rPr lang="en-US" altLang="ja-JP" sz="2200" dirty="0" smtClean="0"/>
              <a:t>If binary survives from BIs, we calculate stellar evolutions again. </a:t>
            </a:r>
          </a:p>
          <a:p>
            <a:pPr marL="0" indent="0">
              <a:buNone/>
            </a:pPr>
            <a:r>
              <a:rPr lang="en-US" altLang="ja-JP" sz="2200" dirty="0" smtClean="0"/>
              <a:t>4.If binary becomes compact binary (NS-NS, NS-BH, BH-BH), we calculate when binary merge due to GW.</a:t>
            </a:r>
            <a:endParaRPr lang="en-US" altLang="ja-JP" sz="2200" dirty="0"/>
          </a:p>
          <a:p>
            <a:pPr marL="0" indent="0">
              <a:buNone/>
            </a:pPr>
            <a:r>
              <a:rPr kumimoji="1" lang="en-US" altLang="ja-JP" sz="2200" dirty="0" smtClean="0"/>
              <a:t>5.We repeat these calculations and take the statistics of compact binary mergers. </a:t>
            </a:r>
            <a:endParaRPr kumimoji="1" lang="ja-JP" altLang="en-US" sz="2200" dirty="0"/>
          </a:p>
        </p:txBody>
      </p:sp>
      <p:grpSp>
        <p:nvGrpSpPr>
          <p:cNvPr id="38" name="グループ化 37"/>
          <p:cNvGrpSpPr/>
          <p:nvPr/>
        </p:nvGrpSpPr>
        <p:grpSpPr>
          <a:xfrm>
            <a:off x="472273" y="852889"/>
            <a:ext cx="11719727" cy="2592475"/>
            <a:chOff x="472273" y="4039437"/>
            <a:chExt cx="11719727" cy="2592475"/>
          </a:xfrm>
        </p:grpSpPr>
        <p:sp>
          <p:nvSpPr>
            <p:cNvPr id="4" name="正方形/長方形 3"/>
            <p:cNvSpPr/>
            <p:nvPr/>
          </p:nvSpPr>
          <p:spPr>
            <a:xfrm>
              <a:off x="516948" y="4200207"/>
              <a:ext cx="1691484" cy="110966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1. Initial M1,M2,a,e determined</a:t>
              </a:r>
              <a:endParaRPr kumimoji="1" lang="ja-JP" altLang="en-US" sz="2400" dirty="0">
                <a:solidFill>
                  <a:schemeClr val="tx1"/>
                </a:solidFill>
              </a:endParaRPr>
            </a:p>
          </p:txBody>
        </p:sp>
        <p:sp>
          <p:nvSpPr>
            <p:cNvPr id="5" name="円/楕円 4"/>
            <p:cNvSpPr/>
            <p:nvPr/>
          </p:nvSpPr>
          <p:spPr>
            <a:xfrm>
              <a:off x="2701880" y="4149965"/>
              <a:ext cx="2867726" cy="97469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2. Stellar evolutions</a:t>
              </a:r>
              <a:endParaRPr kumimoji="1" lang="ja-JP" altLang="en-US" sz="2400" dirty="0">
                <a:solidFill>
                  <a:schemeClr val="tx1"/>
                </a:solidFill>
              </a:endParaRPr>
            </a:p>
          </p:txBody>
        </p:sp>
        <p:sp>
          <p:nvSpPr>
            <p:cNvPr id="7" name="角丸四角形 6"/>
            <p:cNvSpPr/>
            <p:nvPr/>
          </p:nvSpPr>
          <p:spPr>
            <a:xfrm>
              <a:off x="2872518" y="5687366"/>
              <a:ext cx="2915376" cy="81391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3. Binary interactions</a:t>
              </a:r>
            </a:p>
            <a:p>
              <a:pPr algn="ctr"/>
              <a:r>
                <a:rPr lang="en-US" altLang="ja-JP" sz="2400" dirty="0" smtClean="0">
                  <a:solidFill>
                    <a:schemeClr val="tx1"/>
                  </a:solidFill>
                </a:rPr>
                <a:t>M1,M2,a,e change</a:t>
              </a:r>
              <a:endParaRPr kumimoji="1" lang="ja-JP" altLang="en-US" sz="2400" dirty="0">
                <a:solidFill>
                  <a:schemeClr val="tx1"/>
                </a:solidFill>
              </a:endParaRPr>
            </a:p>
          </p:txBody>
        </p:sp>
        <p:sp>
          <p:nvSpPr>
            <p:cNvPr id="8" name="下矢印 7"/>
            <p:cNvSpPr/>
            <p:nvPr/>
          </p:nvSpPr>
          <p:spPr>
            <a:xfrm>
              <a:off x="3778179" y="5232010"/>
              <a:ext cx="713433" cy="291402"/>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2238859" y="4491612"/>
              <a:ext cx="452177" cy="39188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817997" y="5903406"/>
              <a:ext cx="2270926" cy="38183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Merge or disrupt</a:t>
              </a:r>
              <a:endParaRPr kumimoji="1" lang="ja-JP" altLang="en-US" sz="2000" dirty="0">
                <a:solidFill>
                  <a:schemeClr val="tx1"/>
                </a:solidFill>
              </a:endParaRPr>
            </a:p>
          </p:txBody>
        </p:sp>
        <p:sp>
          <p:nvSpPr>
            <p:cNvPr id="14" name="右矢印 13"/>
            <p:cNvSpPr/>
            <p:nvPr/>
          </p:nvSpPr>
          <p:spPr>
            <a:xfrm>
              <a:off x="5637125" y="4399576"/>
              <a:ext cx="2371409" cy="45217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Compact binary</a:t>
              </a:r>
              <a:endParaRPr kumimoji="1" lang="ja-JP" altLang="en-US" sz="2000" dirty="0">
                <a:solidFill>
                  <a:schemeClr val="tx1"/>
                </a:solidFill>
              </a:endParaRPr>
            </a:p>
          </p:txBody>
        </p:sp>
        <p:sp>
          <p:nvSpPr>
            <p:cNvPr id="15" name="テキスト ボックス 14"/>
            <p:cNvSpPr txBox="1"/>
            <p:nvPr/>
          </p:nvSpPr>
          <p:spPr>
            <a:xfrm>
              <a:off x="2275951" y="5309867"/>
              <a:ext cx="1276141" cy="400110"/>
            </a:xfrm>
            <a:prstGeom prst="rect">
              <a:avLst/>
            </a:prstGeom>
            <a:noFill/>
          </p:spPr>
          <p:txBody>
            <a:bodyPr wrap="square" rtlCol="0">
              <a:spAutoFit/>
            </a:bodyPr>
            <a:lstStyle/>
            <a:p>
              <a:r>
                <a:rPr lang="en-US" altLang="ja-JP" sz="2000" dirty="0" smtClean="0"/>
                <a:t>survive</a:t>
              </a:r>
              <a:endParaRPr kumimoji="1" lang="ja-JP" altLang="en-US" sz="2000" dirty="0"/>
            </a:p>
          </p:txBody>
        </p:sp>
        <p:sp>
          <p:nvSpPr>
            <p:cNvPr id="32" name="片側の 2 つの角を切り取った四角形 31"/>
            <p:cNvSpPr/>
            <p:nvPr/>
          </p:nvSpPr>
          <p:spPr>
            <a:xfrm>
              <a:off x="8249697" y="5584180"/>
              <a:ext cx="1837885" cy="776427"/>
            </a:xfrm>
            <a:prstGeom prst="snip2Same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Stop calculation</a:t>
              </a:r>
              <a:endParaRPr kumimoji="1" lang="ja-JP" altLang="en-US" sz="2400" dirty="0">
                <a:solidFill>
                  <a:schemeClr val="tx1"/>
                </a:solidFill>
              </a:endParaRPr>
            </a:p>
          </p:txBody>
        </p:sp>
        <p:sp>
          <p:nvSpPr>
            <p:cNvPr id="33" name="右矢印 32"/>
            <p:cNvSpPr/>
            <p:nvPr/>
          </p:nvSpPr>
          <p:spPr>
            <a:xfrm rot="639727">
              <a:off x="5773426" y="5054491"/>
              <a:ext cx="2371409" cy="485527"/>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Not compact binary</a:t>
              </a:r>
              <a:endParaRPr kumimoji="1" lang="ja-JP" altLang="en-US" sz="2000" dirty="0">
                <a:solidFill>
                  <a:schemeClr val="tx1"/>
                </a:solidFill>
              </a:endParaRPr>
            </a:p>
          </p:txBody>
        </p:sp>
        <p:sp>
          <p:nvSpPr>
            <p:cNvPr id="34" name="左カーブ矢印 33"/>
            <p:cNvSpPr/>
            <p:nvPr/>
          </p:nvSpPr>
          <p:spPr>
            <a:xfrm rot="10800000">
              <a:off x="2235743" y="4977447"/>
              <a:ext cx="597862" cy="1006344"/>
            </a:xfrm>
            <a:prstGeom prst="curvedLef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対角する 2 つの角を切り取った四角形 34"/>
            <p:cNvSpPr/>
            <p:nvPr/>
          </p:nvSpPr>
          <p:spPr>
            <a:xfrm>
              <a:off x="8169279" y="4350936"/>
              <a:ext cx="1918303" cy="773720"/>
            </a:xfrm>
            <a:prstGeom prst="snip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4. Calculate merger time</a:t>
              </a:r>
              <a:endParaRPr kumimoji="1" lang="ja-JP" altLang="en-US" sz="2400" dirty="0">
                <a:solidFill>
                  <a:schemeClr val="tx1"/>
                </a:solidFill>
              </a:endParaRPr>
            </a:p>
          </p:txBody>
        </p:sp>
        <p:sp>
          <p:nvSpPr>
            <p:cNvPr id="36" name="正方形/長方形 35"/>
            <p:cNvSpPr/>
            <p:nvPr/>
          </p:nvSpPr>
          <p:spPr>
            <a:xfrm>
              <a:off x="472273" y="4039437"/>
              <a:ext cx="9736852" cy="2592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0249334" y="4977447"/>
              <a:ext cx="1942666" cy="830997"/>
            </a:xfrm>
            <a:prstGeom prst="rect">
              <a:avLst/>
            </a:prstGeom>
            <a:noFill/>
          </p:spPr>
          <p:txBody>
            <a:bodyPr wrap="square" rtlCol="0">
              <a:spAutoFit/>
            </a:bodyPr>
            <a:lstStyle/>
            <a:p>
              <a:r>
                <a:rPr kumimoji="1" lang="en-US" altLang="ja-JP" sz="2400" dirty="0" smtClean="0"/>
                <a:t>5. Repeat this calculation</a:t>
              </a:r>
              <a:endParaRPr kumimoji="1" lang="ja-JP" altLang="en-US" sz="2400" dirty="0"/>
            </a:p>
          </p:txBody>
        </p:sp>
      </p:grpSp>
      <p:sp>
        <p:nvSpPr>
          <p:cNvPr id="6" name="スライド番号プレースホルダー 5"/>
          <p:cNvSpPr>
            <a:spLocks noGrp="1"/>
          </p:cNvSpPr>
          <p:nvPr>
            <p:ph type="sldNum" sz="quarter" idx="12"/>
          </p:nvPr>
        </p:nvSpPr>
        <p:spPr/>
        <p:txBody>
          <a:bodyPr/>
          <a:lstStyle/>
          <a:p>
            <a:fld id="{E4D1460F-934D-4930-A805-CCFC53BF585A}" type="slidenum">
              <a:rPr kumimoji="1" lang="ja-JP" altLang="en-US" smtClean="0"/>
              <a:t>16</a:t>
            </a:fld>
            <a:endParaRPr kumimoji="1" lang="ja-JP" altLang="en-US"/>
          </a:p>
        </p:txBody>
      </p:sp>
    </p:spTree>
    <p:extLst>
      <p:ext uri="{BB962C8B-B14F-4D97-AF65-F5344CB8AC3E}">
        <p14:creationId xmlns:p14="http://schemas.microsoft.com/office/powerpoint/2010/main" val="719625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5376" y="0"/>
            <a:ext cx="10515600" cy="1313517"/>
          </a:xfrm>
        </p:spPr>
        <p:txBody>
          <a:bodyPr/>
          <a:lstStyle/>
          <a:p>
            <a:pPr algn="ctr"/>
            <a:r>
              <a:rPr kumimoji="1" lang="en-US" altLang="ja-JP" dirty="0" smtClean="0">
                <a:solidFill>
                  <a:srgbClr val="FF0000"/>
                </a:solidFill>
              </a:rPr>
              <a:t>Binary Interactions</a:t>
            </a:r>
            <a:endParaRPr kumimoji="1" lang="ja-JP" altLang="en-US" dirty="0">
              <a:solidFill>
                <a:srgbClr val="FF0000"/>
              </a:solidFill>
            </a:endParaRPr>
          </a:p>
        </p:txBody>
      </p:sp>
      <p:sp>
        <p:nvSpPr>
          <p:cNvPr id="3" name="コンテンツ プレースホルダー 2"/>
          <p:cNvSpPr>
            <a:spLocks noGrp="1"/>
          </p:cNvSpPr>
          <p:nvPr>
            <p:ph idx="1"/>
          </p:nvPr>
        </p:nvSpPr>
        <p:spPr>
          <a:xfrm>
            <a:off x="1001991" y="1165917"/>
            <a:ext cx="4547645" cy="3156724"/>
          </a:xfrm>
          <a:ln>
            <a:noFill/>
          </a:ln>
        </p:spPr>
        <p:txBody>
          <a:bodyPr>
            <a:normAutofit/>
          </a:bodyPr>
          <a:lstStyle/>
          <a:p>
            <a:r>
              <a:rPr lang="en-US" altLang="ja-JP" sz="3600" dirty="0" smtClean="0"/>
              <a:t>Tidal friction  </a:t>
            </a:r>
          </a:p>
          <a:p>
            <a:r>
              <a:rPr lang="en-US" altLang="ja-JP" sz="3500" dirty="0" smtClean="0"/>
              <a:t>Mass transfer</a:t>
            </a:r>
          </a:p>
          <a:p>
            <a:r>
              <a:rPr lang="en-US" altLang="ja-JP" sz="3500" dirty="0" smtClean="0"/>
              <a:t>Common</a:t>
            </a:r>
            <a:r>
              <a:rPr lang="ja-JP" altLang="en-US" sz="3500" dirty="0"/>
              <a:t> </a:t>
            </a:r>
            <a:r>
              <a:rPr lang="en-US" altLang="ja-JP" sz="3500" dirty="0" smtClean="0"/>
              <a:t>envelop</a:t>
            </a:r>
            <a:r>
              <a:rPr lang="en-US" altLang="ja-JP" sz="3500" dirty="0"/>
              <a:t>e</a:t>
            </a:r>
            <a:endParaRPr lang="en-US" altLang="ja-JP" sz="3500" dirty="0" smtClean="0"/>
          </a:p>
          <a:p>
            <a:r>
              <a:rPr lang="en-US" altLang="ja-JP" sz="3500" dirty="0" smtClean="0"/>
              <a:t>Supernova effect</a:t>
            </a:r>
          </a:p>
          <a:p>
            <a:r>
              <a:rPr lang="en-US" altLang="ja-JP" sz="3500" dirty="0" smtClean="0"/>
              <a:t>Gravitational radiation</a:t>
            </a:r>
          </a:p>
          <a:p>
            <a:pPr marL="0" indent="0">
              <a:buNone/>
            </a:pPr>
            <a:endParaRPr lang="en-US" altLang="ja-JP" sz="600" dirty="0"/>
          </a:p>
          <a:p>
            <a:pPr marL="0" indent="0">
              <a:buNone/>
            </a:pPr>
            <a:endParaRPr lang="en-US" altLang="ja-JP" sz="3600" dirty="0"/>
          </a:p>
          <a:p>
            <a:endParaRPr kumimoji="1" lang="en-US" altLang="ja-JP" sz="3600" dirty="0" smtClean="0"/>
          </a:p>
        </p:txBody>
      </p:sp>
      <p:sp>
        <p:nvSpPr>
          <p:cNvPr id="4" name="角丸四角形 3"/>
          <p:cNvSpPr/>
          <p:nvPr/>
        </p:nvSpPr>
        <p:spPr>
          <a:xfrm>
            <a:off x="628953" y="1108282"/>
            <a:ext cx="5178120" cy="3329796"/>
          </a:xfrm>
          <a:prstGeom prst="roundRect">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8000"/>
              </a:solidFill>
            </a:endParaRPr>
          </a:p>
        </p:txBody>
      </p:sp>
      <p:sp>
        <p:nvSpPr>
          <p:cNvPr id="6" name="テキスト ボックス 5"/>
          <p:cNvSpPr txBox="1"/>
          <p:nvPr/>
        </p:nvSpPr>
        <p:spPr>
          <a:xfrm>
            <a:off x="5943484" y="2126028"/>
            <a:ext cx="5901322" cy="954107"/>
          </a:xfrm>
          <a:prstGeom prst="rect">
            <a:avLst/>
          </a:prstGeom>
          <a:noFill/>
        </p:spPr>
        <p:txBody>
          <a:bodyPr wrap="square" rtlCol="0">
            <a:spAutoFit/>
          </a:bodyPr>
          <a:lstStyle/>
          <a:p>
            <a:r>
              <a:rPr kumimoji="1" lang="en-US" altLang="ja-JP" sz="2800" dirty="0" smtClean="0">
                <a:solidFill>
                  <a:srgbClr val="FF0000"/>
                </a:solidFill>
              </a:rPr>
              <a:t>Change  </a:t>
            </a:r>
          </a:p>
          <a:p>
            <a:r>
              <a:rPr kumimoji="1" lang="en-US" altLang="ja-JP" sz="2800" dirty="0" smtClean="0">
                <a:solidFill>
                  <a:srgbClr val="FF0000"/>
                </a:solidFill>
              </a:rPr>
              <a:t>M1,M2,a, e</a:t>
            </a:r>
            <a:endParaRPr kumimoji="1" lang="ja-JP" altLang="en-US" sz="2800" dirty="0">
              <a:solidFill>
                <a:srgbClr val="FF0000"/>
              </a:solidFill>
            </a:endParaRPr>
          </a:p>
        </p:txBody>
      </p:sp>
      <p:sp>
        <p:nvSpPr>
          <p:cNvPr id="7" name="テキスト ボックス 6"/>
          <p:cNvSpPr txBox="1"/>
          <p:nvPr/>
        </p:nvSpPr>
        <p:spPr>
          <a:xfrm>
            <a:off x="166482" y="5078124"/>
            <a:ext cx="10755708" cy="1846659"/>
          </a:xfrm>
          <a:prstGeom prst="rect">
            <a:avLst/>
          </a:prstGeom>
          <a:noFill/>
        </p:spPr>
        <p:txBody>
          <a:bodyPr wrap="square" rtlCol="0">
            <a:spAutoFit/>
          </a:bodyPr>
          <a:lstStyle/>
          <a:p>
            <a:r>
              <a:rPr kumimoji="1" lang="en-US" altLang="ja-JP" sz="3200" dirty="0" smtClean="0"/>
              <a:t>We need </a:t>
            </a:r>
            <a:r>
              <a:rPr lang="en-US" altLang="ja-JP" sz="3200" dirty="0" smtClean="0"/>
              <a:t>to specify some</a:t>
            </a:r>
            <a:r>
              <a:rPr kumimoji="1" lang="en-US" altLang="ja-JP" sz="3200" dirty="0" smtClean="0"/>
              <a:t> parameters to calculate these effects.</a:t>
            </a:r>
          </a:p>
          <a:p>
            <a:endParaRPr kumimoji="1" lang="en-US" altLang="ja-JP" dirty="0" smtClean="0"/>
          </a:p>
          <a:p>
            <a:r>
              <a:rPr lang="en-US" altLang="ja-JP" sz="3200" dirty="0" smtClean="0"/>
              <a:t>We use the parameters adopted for Pop I population synthesis in Our standard model.</a:t>
            </a:r>
            <a:endParaRPr kumimoji="1" lang="ja-JP" altLang="en-US" sz="3200" dirty="0"/>
          </a:p>
        </p:txBody>
      </p:sp>
      <p:sp>
        <p:nvSpPr>
          <p:cNvPr id="11" name="円/楕円 10"/>
          <p:cNvSpPr/>
          <p:nvPr/>
        </p:nvSpPr>
        <p:spPr>
          <a:xfrm>
            <a:off x="8467942" y="1174727"/>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円/楕円 11"/>
          <p:cNvSpPr/>
          <p:nvPr/>
        </p:nvSpPr>
        <p:spPr>
          <a:xfrm>
            <a:off x="9104760" y="1077453"/>
            <a:ext cx="507586"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爆発 2 15"/>
          <p:cNvSpPr/>
          <p:nvPr/>
        </p:nvSpPr>
        <p:spPr>
          <a:xfrm>
            <a:off x="8960823" y="3582158"/>
            <a:ext cx="216024"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17" name="円/楕円 16"/>
          <p:cNvSpPr/>
          <p:nvPr/>
        </p:nvSpPr>
        <p:spPr>
          <a:xfrm>
            <a:off x="8704661" y="3726174"/>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円/楕円 18"/>
          <p:cNvSpPr/>
          <p:nvPr/>
        </p:nvSpPr>
        <p:spPr>
          <a:xfrm>
            <a:off x="8548202" y="4566928"/>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円/楕円 19"/>
          <p:cNvSpPr/>
          <p:nvPr/>
        </p:nvSpPr>
        <p:spPr>
          <a:xfrm>
            <a:off x="9196274" y="4566928"/>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5" name="テキスト ボックス 30"/>
          <p:cNvSpPr txBox="1"/>
          <p:nvPr/>
        </p:nvSpPr>
        <p:spPr>
          <a:xfrm>
            <a:off x="9104760" y="3608758"/>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SN</a:t>
            </a:r>
            <a:endParaRPr kumimoji="1" lang="ja-JP" altLang="en-US" dirty="0"/>
          </a:p>
        </p:txBody>
      </p:sp>
      <p:sp>
        <p:nvSpPr>
          <p:cNvPr id="27" name="円弧 26"/>
          <p:cNvSpPr/>
          <p:nvPr/>
        </p:nvSpPr>
        <p:spPr>
          <a:xfrm rot="5400000">
            <a:off x="8800230" y="4458916"/>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28" name="円弧 27"/>
          <p:cNvSpPr/>
          <p:nvPr/>
        </p:nvSpPr>
        <p:spPr>
          <a:xfrm rot="16200000">
            <a:off x="8656214" y="4314900"/>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9" name="テキスト ボックス 8"/>
          <p:cNvSpPr txBox="1"/>
          <p:nvPr/>
        </p:nvSpPr>
        <p:spPr>
          <a:xfrm>
            <a:off x="9752832" y="1059098"/>
            <a:ext cx="2451370" cy="461665"/>
          </a:xfrm>
          <a:prstGeom prst="rect">
            <a:avLst/>
          </a:prstGeom>
          <a:noFill/>
        </p:spPr>
        <p:txBody>
          <a:bodyPr wrap="square" rtlCol="0">
            <a:spAutoFit/>
          </a:bodyPr>
          <a:lstStyle/>
          <a:p>
            <a:r>
              <a:rPr kumimoji="1" lang="en-US" altLang="ja-JP" sz="2400" dirty="0" smtClean="0"/>
              <a:t>Tidal friction</a:t>
            </a:r>
            <a:endParaRPr kumimoji="1" lang="ja-JP" altLang="en-US" sz="2400" dirty="0"/>
          </a:p>
        </p:txBody>
      </p:sp>
      <p:grpSp>
        <p:nvGrpSpPr>
          <p:cNvPr id="10" name="グループ化 9"/>
          <p:cNvGrpSpPr/>
          <p:nvPr/>
        </p:nvGrpSpPr>
        <p:grpSpPr>
          <a:xfrm>
            <a:off x="8467942" y="2595826"/>
            <a:ext cx="4176888" cy="648072"/>
            <a:chOff x="8388699" y="1878787"/>
            <a:chExt cx="4176888" cy="648072"/>
          </a:xfrm>
        </p:grpSpPr>
        <p:sp>
          <p:nvSpPr>
            <p:cNvPr id="13" name="円/楕円 12"/>
            <p:cNvSpPr/>
            <p:nvPr/>
          </p:nvSpPr>
          <p:spPr>
            <a:xfrm>
              <a:off x="8388699" y="1878787"/>
              <a:ext cx="129614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 name="円/楕円 13"/>
            <p:cNvSpPr/>
            <p:nvPr/>
          </p:nvSpPr>
          <p:spPr>
            <a:xfrm>
              <a:off x="9124266" y="2072786"/>
              <a:ext cx="216024" cy="2197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5" name="円/楕円 14"/>
            <p:cNvSpPr/>
            <p:nvPr/>
          </p:nvSpPr>
          <p:spPr>
            <a:xfrm>
              <a:off x="8620210" y="2118656"/>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1" name="テキスト ボックス 30"/>
            <p:cNvSpPr txBox="1"/>
            <p:nvPr/>
          </p:nvSpPr>
          <p:spPr>
            <a:xfrm>
              <a:off x="9735757" y="1959831"/>
              <a:ext cx="2829830" cy="461665"/>
            </a:xfrm>
            <a:prstGeom prst="rect">
              <a:avLst/>
            </a:prstGeom>
            <a:noFill/>
          </p:spPr>
          <p:txBody>
            <a:bodyPr wrap="square" rtlCol="0">
              <a:spAutoFit/>
            </a:bodyPr>
            <a:lstStyle/>
            <a:p>
              <a:r>
                <a:rPr lang="en-US" altLang="ja-JP" sz="2400" dirty="0" smtClean="0"/>
                <a:t>Common envelope</a:t>
              </a:r>
              <a:endParaRPr kumimoji="1" lang="ja-JP" altLang="en-US" sz="2400" dirty="0"/>
            </a:p>
          </p:txBody>
        </p:sp>
      </p:grpSp>
      <p:grpSp>
        <p:nvGrpSpPr>
          <p:cNvPr id="18" name="グループ化 17"/>
          <p:cNvGrpSpPr/>
          <p:nvPr/>
        </p:nvGrpSpPr>
        <p:grpSpPr>
          <a:xfrm>
            <a:off x="8467942" y="1847665"/>
            <a:ext cx="4080089" cy="461665"/>
            <a:chOff x="8611958" y="2902543"/>
            <a:chExt cx="4080089" cy="461665"/>
          </a:xfrm>
        </p:grpSpPr>
        <p:pic>
          <p:nvPicPr>
            <p:cNvPr id="32" name="図 31"/>
            <p:cNvPicPr>
              <a:picLocks noChangeAspect="1"/>
            </p:cNvPicPr>
            <p:nvPr/>
          </p:nvPicPr>
          <p:blipFill>
            <a:blip r:embed="rId3"/>
            <a:stretch>
              <a:fillRect/>
            </a:stretch>
          </p:blipFill>
          <p:spPr>
            <a:xfrm rot="10800000">
              <a:off x="8611958" y="2918861"/>
              <a:ext cx="904251" cy="429031"/>
            </a:xfrm>
            <a:prstGeom prst="rect">
              <a:avLst/>
            </a:prstGeom>
          </p:spPr>
        </p:pic>
        <p:sp>
          <p:nvSpPr>
            <p:cNvPr id="22" name="円/楕円 21"/>
            <p:cNvSpPr/>
            <p:nvPr/>
          </p:nvSpPr>
          <p:spPr>
            <a:xfrm>
              <a:off x="9119908" y="2955966"/>
              <a:ext cx="396301" cy="391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8756344" y="3088191"/>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3" name="テキスト ボックス 32"/>
            <p:cNvSpPr txBox="1"/>
            <p:nvPr/>
          </p:nvSpPr>
          <p:spPr>
            <a:xfrm>
              <a:off x="9862217" y="2902543"/>
              <a:ext cx="2829830" cy="461665"/>
            </a:xfrm>
            <a:prstGeom prst="rect">
              <a:avLst/>
            </a:prstGeom>
            <a:noFill/>
          </p:spPr>
          <p:txBody>
            <a:bodyPr wrap="square" rtlCol="0">
              <a:spAutoFit/>
            </a:bodyPr>
            <a:lstStyle/>
            <a:p>
              <a:r>
                <a:rPr lang="en-US" altLang="ja-JP" sz="2400" dirty="0" smtClean="0"/>
                <a:t>Mass transfer</a:t>
              </a:r>
              <a:endParaRPr kumimoji="1" lang="ja-JP" altLang="en-US" sz="2400" dirty="0"/>
            </a:p>
          </p:txBody>
        </p:sp>
      </p:grpSp>
      <p:sp>
        <p:nvSpPr>
          <p:cNvPr id="34" name="テキスト ボックス 33"/>
          <p:cNvSpPr txBox="1"/>
          <p:nvPr/>
        </p:nvSpPr>
        <p:spPr>
          <a:xfrm>
            <a:off x="9735757" y="3574038"/>
            <a:ext cx="2829830" cy="461665"/>
          </a:xfrm>
          <a:prstGeom prst="rect">
            <a:avLst/>
          </a:prstGeom>
          <a:noFill/>
        </p:spPr>
        <p:txBody>
          <a:bodyPr wrap="square" rtlCol="0">
            <a:spAutoFit/>
          </a:bodyPr>
          <a:lstStyle/>
          <a:p>
            <a:r>
              <a:rPr lang="en-US" altLang="ja-JP" sz="2400" dirty="0" smtClean="0"/>
              <a:t>Supernova effect</a:t>
            </a:r>
            <a:endParaRPr kumimoji="1" lang="ja-JP" altLang="en-US" sz="2400" dirty="0"/>
          </a:p>
        </p:txBody>
      </p:sp>
      <p:sp>
        <p:nvSpPr>
          <p:cNvPr id="35" name="テキスト ボックス 34"/>
          <p:cNvSpPr txBox="1"/>
          <p:nvPr/>
        </p:nvSpPr>
        <p:spPr>
          <a:xfrm>
            <a:off x="9516210" y="4321287"/>
            <a:ext cx="2697240" cy="461665"/>
          </a:xfrm>
          <a:prstGeom prst="rect">
            <a:avLst/>
          </a:prstGeom>
          <a:noFill/>
        </p:spPr>
        <p:txBody>
          <a:bodyPr wrap="square" rtlCol="0">
            <a:spAutoFit/>
          </a:bodyPr>
          <a:lstStyle/>
          <a:p>
            <a:r>
              <a:rPr kumimoji="1" lang="en-US" altLang="ja-JP" sz="2400" dirty="0" smtClean="0"/>
              <a:t>Gravitational</a:t>
            </a:r>
            <a:r>
              <a:rPr kumimoji="1" lang="ja-JP" altLang="en-US" sz="2400" dirty="0" smtClean="0"/>
              <a:t> </a:t>
            </a:r>
            <a:r>
              <a:rPr lang="en-US" altLang="ja-JP" sz="2400" dirty="0"/>
              <a:t>W</a:t>
            </a:r>
            <a:r>
              <a:rPr lang="en-US" altLang="ja-JP" sz="2400" dirty="0" smtClean="0"/>
              <a:t>aves</a:t>
            </a:r>
            <a:endParaRPr kumimoji="1" lang="ja-JP" altLang="en-US" sz="2400" dirty="0"/>
          </a:p>
        </p:txBody>
      </p:sp>
      <p:sp>
        <p:nvSpPr>
          <p:cNvPr id="36" name="フリーフォーム 35"/>
          <p:cNvSpPr/>
          <p:nvPr/>
        </p:nvSpPr>
        <p:spPr>
          <a:xfrm rot="2174773">
            <a:off x="9152347" y="4132718"/>
            <a:ext cx="151160" cy="491195"/>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フリーフォーム 36"/>
          <p:cNvSpPr/>
          <p:nvPr/>
        </p:nvSpPr>
        <p:spPr>
          <a:xfrm rot="2174773">
            <a:off x="8603665" y="4678934"/>
            <a:ext cx="151160" cy="491195"/>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スライド番号プレースホルダー 7"/>
          <p:cNvSpPr>
            <a:spLocks noGrp="1"/>
          </p:cNvSpPr>
          <p:nvPr>
            <p:ph type="sldNum" sz="quarter" idx="12"/>
          </p:nvPr>
        </p:nvSpPr>
        <p:spPr/>
        <p:txBody>
          <a:bodyPr/>
          <a:lstStyle/>
          <a:p>
            <a:fld id="{E4D1460F-934D-4930-A805-CCFC53BF585A}" type="slidenum">
              <a:rPr kumimoji="1" lang="ja-JP" altLang="en-US" sz="1600" smtClean="0"/>
              <a:t>17</a:t>
            </a:fld>
            <a:endParaRPr kumimoji="1" lang="ja-JP" altLang="en-US" sz="1600" dirty="0"/>
          </a:p>
        </p:txBody>
      </p:sp>
    </p:spTree>
    <p:extLst>
      <p:ext uri="{BB962C8B-B14F-4D97-AF65-F5344CB8AC3E}">
        <p14:creationId xmlns:p14="http://schemas.microsoft.com/office/powerpoint/2010/main" val="4074277469"/>
      </p:ext>
    </p:extLst>
  </p:cSld>
  <p:clrMapOvr>
    <a:masterClrMapping/>
  </p:clrMapOvr>
  <mc:AlternateContent xmlns:mc="http://schemas.openxmlformats.org/markup-compatibility/2006" xmlns:p14="http://schemas.microsoft.com/office/powerpoint/2010/main">
    <mc:Choice Requires="p14">
      <p:transition spd="slow" p14:dur="2000" advTm="29754"/>
    </mc:Choice>
    <mc:Fallback xmlns="">
      <p:transition spd="slow" advTm="2975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44624"/>
            <a:ext cx="8229600" cy="850106"/>
          </a:xfrm>
        </p:spPr>
        <p:txBody>
          <a:bodyPr>
            <a:normAutofit/>
          </a:bodyPr>
          <a:lstStyle/>
          <a:p>
            <a:pPr algn="ctr"/>
            <a:r>
              <a:rPr kumimoji="1" lang="en-US" altLang="ja-JP" dirty="0" smtClean="0">
                <a:solidFill>
                  <a:srgbClr val="FF0000"/>
                </a:solidFill>
              </a:rPr>
              <a:t>Pop III binary population synthesis</a:t>
            </a:r>
            <a:endParaRPr kumimoji="1" lang="ja-JP" altLang="en-US" dirty="0">
              <a:solidFill>
                <a:srgbClr val="FF0000"/>
              </a:solidFill>
            </a:endParaRPr>
          </a:p>
        </p:txBody>
      </p:sp>
      <p:sp>
        <p:nvSpPr>
          <p:cNvPr id="3" name="コンテンツ プレースホルダ 2"/>
          <p:cNvSpPr>
            <a:spLocks noGrp="1"/>
          </p:cNvSpPr>
          <p:nvPr>
            <p:ph idx="1"/>
          </p:nvPr>
        </p:nvSpPr>
        <p:spPr>
          <a:xfrm>
            <a:off x="974945" y="3496189"/>
            <a:ext cx="10600242" cy="2697577"/>
          </a:xfrm>
        </p:spPr>
        <p:txBody>
          <a:bodyPr>
            <a:normAutofit/>
          </a:bodyPr>
          <a:lstStyle/>
          <a:p>
            <a:r>
              <a:rPr kumimoji="1" lang="en-US" altLang="ja-JP" dirty="0" smtClean="0"/>
              <a:t>Initial parameter (M1,M2,a,e) distribution </a:t>
            </a:r>
            <a:r>
              <a:rPr lang="en-US" altLang="ja-JP" dirty="0" smtClean="0"/>
              <a:t>in our standard model</a:t>
            </a:r>
            <a:endParaRPr kumimoji="1" lang="en-US" altLang="ja-JP" dirty="0" smtClean="0"/>
          </a:p>
          <a:p>
            <a:pPr>
              <a:buNone/>
            </a:pPr>
            <a:r>
              <a:rPr lang="en-US" altLang="ja-JP" dirty="0"/>
              <a:t> </a:t>
            </a:r>
            <a:r>
              <a:rPr lang="en-US" altLang="ja-JP" dirty="0" smtClean="0"/>
              <a:t>     M1 : Flat (10 M</a:t>
            </a:r>
            <a:r>
              <a:rPr lang="en-US" altLang="ja-JP" baseline="-25000" dirty="0" smtClean="0">
                <a:sym typeface="Wingdings 2"/>
              </a:rPr>
              <a:t></a:t>
            </a:r>
            <a:r>
              <a:rPr lang="en-US" altLang="ja-JP" dirty="0" smtClean="0">
                <a:sym typeface="Wingdings 2"/>
              </a:rPr>
              <a:t>&lt;</a:t>
            </a:r>
            <a:r>
              <a:rPr lang="en-US" altLang="ja-JP" dirty="0" smtClean="0"/>
              <a:t>M&lt;100</a:t>
            </a:r>
            <a:r>
              <a:rPr lang="ja-JP" altLang="en-US" dirty="0" smtClean="0"/>
              <a:t> </a:t>
            </a:r>
            <a:r>
              <a:rPr lang="en-US" altLang="ja-JP" dirty="0" smtClean="0"/>
              <a:t>M</a:t>
            </a:r>
            <a:r>
              <a:rPr lang="en-US" altLang="ja-JP" baseline="-25000" dirty="0" smtClean="0">
                <a:sym typeface="Wingdings 2"/>
              </a:rPr>
              <a:t></a:t>
            </a:r>
            <a:r>
              <a:rPr lang="en-US" altLang="ja-JP" dirty="0" smtClean="0">
                <a:sym typeface="Wingdings 2"/>
              </a:rPr>
              <a:t>)</a:t>
            </a:r>
          </a:p>
          <a:p>
            <a:pPr>
              <a:buNone/>
            </a:pPr>
            <a:r>
              <a:rPr lang="en-US" altLang="ja-JP" dirty="0" smtClean="0">
                <a:sym typeface="Wingdings 2"/>
              </a:rPr>
              <a:t>      q=M2/M1 : P(q)=const. (0&lt;q&lt;1)</a:t>
            </a:r>
          </a:p>
          <a:p>
            <a:pPr>
              <a:buNone/>
            </a:pPr>
            <a:r>
              <a:rPr lang="en-US" altLang="ja-JP" dirty="0">
                <a:sym typeface="Wingdings 2"/>
              </a:rPr>
              <a:t> </a:t>
            </a:r>
            <a:r>
              <a:rPr lang="en-US" altLang="ja-JP" dirty="0" smtClean="0">
                <a:sym typeface="Wingdings 2"/>
              </a:rPr>
              <a:t>     a : P(a)</a:t>
            </a:r>
            <a:r>
              <a:rPr lang="ja-JP" altLang="en-US" dirty="0" smtClean="0">
                <a:sym typeface="Wingdings 2"/>
              </a:rPr>
              <a:t>∝</a:t>
            </a:r>
            <a:r>
              <a:rPr lang="en-US" altLang="ja-JP" dirty="0" smtClean="0">
                <a:sym typeface="Wingdings 2"/>
              </a:rPr>
              <a:t>1/a (</a:t>
            </a:r>
            <a:r>
              <a:rPr lang="en-US" altLang="ja-JP" dirty="0" err="1" smtClean="0">
                <a:sym typeface="Wingdings 2"/>
              </a:rPr>
              <a:t>a</a:t>
            </a:r>
            <a:r>
              <a:rPr lang="en-US" altLang="ja-JP" baseline="-25000" dirty="0" err="1" smtClean="0">
                <a:sym typeface="Wingdings 2"/>
              </a:rPr>
              <a:t>min</a:t>
            </a:r>
            <a:r>
              <a:rPr lang="en-US" altLang="ja-JP" dirty="0" smtClean="0">
                <a:sym typeface="Wingdings 2"/>
              </a:rPr>
              <a:t>&lt;a&lt;10</a:t>
            </a:r>
            <a:r>
              <a:rPr lang="en-US" altLang="ja-JP" baseline="30000" dirty="0" smtClean="0">
                <a:sym typeface="Wingdings 2"/>
              </a:rPr>
              <a:t>6</a:t>
            </a:r>
            <a:r>
              <a:rPr lang="en-US" altLang="ja-JP" dirty="0" smtClean="0">
                <a:sym typeface="Wingdings 2"/>
              </a:rPr>
              <a:t>R</a:t>
            </a:r>
            <a:r>
              <a:rPr lang="en-US" altLang="ja-JP" baseline="-25000" dirty="0" smtClean="0">
                <a:sym typeface="Wingdings 2" panose="05020102010507070707" pitchFamily="18" charset="2"/>
              </a:rPr>
              <a:t></a:t>
            </a:r>
            <a:r>
              <a:rPr lang="en-US" altLang="ja-JP" dirty="0" smtClean="0">
                <a:sym typeface="Wingdings 2" panose="05020102010507070707" pitchFamily="18" charset="2"/>
              </a:rPr>
              <a:t>)   </a:t>
            </a:r>
          </a:p>
          <a:p>
            <a:pPr>
              <a:buNone/>
            </a:pPr>
            <a:r>
              <a:rPr lang="en-US" altLang="ja-JP" dirty="0">
                <a:sym typeface="Wingdings 2" panose="05020102010507070707" pitchFamily="18" charset="2"/>
              </a:rPr>
              <a:t> </a:t>
            </a:r>
            <a:r>
              <a:rPr lang="en-US" altLang="ja-JP" dirty="0" smtClean="0">
                <a:sym typeface="Wingdings 2" panose="05020102010507070707" pitchFamily="18" charset="2"/>
              </a:rPr>
              <a:t>     e : P(e)</a:t>
            </a:r>
            <a:r>
              <a:rPr lang="ja-JP" altLang="en-US" dirty="0" smtClean="0">
                <a:sym typeface="Wingdings 2" panose="05020102010507070707" pitchFamily="18" charset="2"/>
              </a:rPr>
              <a:t>∝</a:t>
            </a:r>
            <a:r>
              <a:rPr lang="en-US" altLang="ja-JP" dirty="0" smtClean="0">
                <a:sym typeface="Wingdings 2" panose="05020102010507070707" pitchFamily="18" charset="2"/>
              </a:rPr>
              <a:t>e</a:t>
            </a:r>
            <a:r>
              <a:rPr lang="ja-JP" altLang="en-US" dirty="0">
                <a:sym typeface="Wingdings 2" panose="05020102010507070707" pitchFamily="18" charset="2"/>
              </a:rPr>
              <a:t> </a:t>
            </a:r>
            <a:r>
              <a:rPr lang="en-US" altLang="ja-JP" dirty="0" smtClean="0">
                <a:sym typeface="Wingdings 2" panose="05020102010507070707" pitchFamily="18" charset="2"/>
              </a:rPr>
              <a:t>(0&lt;e&lt;1)   </a:t>
            </a:r>
            <a:endParaRPr lang="en-US" altLang="ja-JP" dirty="0" smtClean="0"/>
          </a:p>
        </p:txBody>
      </p:sp>
      <p:sp>
        <p:nvSpPr>
          <p:cNvPr id="4" name="テキスト ボックス 3"/>
          <p:cNvSpPr txBox="1"/>
          <p:nvPr/>
        </p:nvSpPr>
        <p:spPr>
          <a:xfrm>
            <a:off x="974945" y="1251110"/>
            <a:ext cx="10600242" cy="1384995"/>
          </a:xfrm>
          <a:prstGeom prst="rect">
            <a:avLst/>
          </a:prstGeom>
          <a:noFill/>
        </p:spPr>
        <p:txBody>
          <a:bodyPr wrap="square" rtlCol="0">
            <a:spAutoFit/>
          </a:bodyPr>
          <a:lstStyle/>
          <a:p>
            <a:r>
              <a:rPr lang="en-US" altLang="ja-JP" sz="2800" dirty="0"/>
              <a:t>We </a:t>
            </a:r>
            <a:r>
              <a:rPr lang="en-US" altLang="ja-JP" sz="2800" dirty="0" smtClean="0"/>
              <a:t>simulate 10</a:t>
            </a:r>
            <a:r>
              <a:rPr lang="en-US" altLang="ja-JP" sz="2800" baseline="30000" dirty="0" smtClean="0"/>
              <a:t>6</a:t>
            </a:r>
            <a:r>
              <a:rPr lang="en-US" altLang="ja-JP" sz="2800" dirty="0" smtClean="0"/>
              <a:t> </a:t>
            </a:r>
            <a:r>
              <a:rPr lang="en-US" altLang="ja-JP" sz="2800" dirty="0"/>
              <a:t>Pop </a:t>
            </a:r>
            <a:r>
              <a:rPr lang="en-US" altLang="ja-JP" sz="2800" dirty="0" smtClean="0"/>
              <a:t>III-binary evolutions </a:t>
            </a:r>
            <a:r>
              <a:rPr lang="en-US" altLang="ja-JP" sz="2800" dirty="0"/>
              <a:t>and </a:t>
            </a:r>
            <a:r>
              <a:rPr lang="en-US" altLang="ja-JP" sz="2800" dirty="0" smtClean="0"/>
              <a:t>estimate </a:t>
            </a:r>
            <a:r>
              <a:rPr lang="en-US" altLang="ja-JP" sz="2800" dirty="0"/>
              <a:t>how many binaries become compact binary </a:t>
            </a:r>
            <a:r>
              <a:rPr lang="en-US" altLang="ja-JP" sz="2800" dirty="0" smtClean="0"/>
              <a:t>which merges </a:t>
            </a:r>
            <a:r>
              <a:rPr lang="en-US" altLang="ja-JP" sz="2800" dirty="0"/>
              <a:t>within Hubble time</a:t>
            </a:r>
            <a:r>
              <a:rPr lang="en-US" altLang="ja-JP" sz="2800" dirty="0" smtClean="0"/>
              <a:t>.</a:t>
            </a:r>
          </a:p>
          <a:p>
            <a:r>
              <a:rPr lang="en-US" altLang="ja-JP" sz="2800" dirty="0" smtClean="0"/>
              <a:t>×84 models (Kinugawa et al.2016)</a:t>
            </a:r>
            <a:endParaRPr lang="ja-JP" altLang="en-US" sz="2800" dirty="0"/>
          </a:p>
        </p:txBody>
      </p:sp>
      <p:sp>
        <p:nvSpPr>
          <p:cNvPr id="6" name="右中かっこ 5"/>
          <p:cNvSpPr/>
          <p:nvPr/>
        </p:nvSpPr>
        <p:spPr>
          <a:xfrm>
            <a:off x="6465609" y="4586590"/>
            <a:ext cx="408561" cy="139105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7058628" y="4461841"/>
            <a:ext cx="4903305" cy="1384995"/>
          </a:xfrm>
          <a:prstGeom prst="rect">
            <a:avLst/>
          </a:prstGeom>
          <a:noFill/>
        </p:spPr>
        <p:txBody>
          <a:bodyPr wrap="square" rtlCol="0">
            <a:spAutoFit/>
          </a:bodyPr>
          <a:lstStyle/>
          <a:p>
            <a:r>
              <a:rPr lang="en-US" altLang="ja-JP" sz="2800" dirty="0">
                <a:solidFill>
                  <a:srgbClr val="FF0000"/>
                </a:solidFill>
              </a:rPr>
              <a:t>T</a:t>
            </a:r>
            <a:r>
              <a:rPr kumimoji="1" lang="en-US" altLang="ja-JP" sz="2800" dirty="0" smtClean="0">
                <a:solidFill>
                  <a:srgbClr val="FF0000"/>
                </a:solidFill>
              </a:rPr>
              <a:t>he same distribution functions </a:t>
            </a:r>
            <a:r>
              <a:rPr lang="en-US" altLang="ja-JP" sz="2800" dirty="0" smtClean="0">
                <a:solidFill>
                  <a:srgbClr val="FF0000"/>
                </a:solidFill>
              </a:rPr>
              <a:t>adopted</a:t>
            </a:r>
            <a:r>
              <a:rPr kumimoji="1" lang="en-US" altLang="ja-JP" sz="2800" dirty="0" smtClean="0">
                <a:solidFill>
                  <a:srgbClr val="FF0000"/>
                </a:solidFill>
              </a:rPr>
              <a:t> for Pop I </a:t>
            </a:r>
            <a:r>
              <a:rPr lang="en-US" altLang="ja-JP" sz="2800" dirty="0" smtClean="0">
                <a:solidFill>
                  <a:srgbClr val="FF0000"/>
                </a:solidFill>
              </a:rPr>
              <a:t>population synthesis</a:t>
            </a:r>
            <a:endParaRPr kumimoji="1" lang="ja-JP" altLang="en-US" sz="2800" dirty="0">
              <a:solidFill>
                <a:srgbClr val="FF0000"/>
              </a:solidFill>
            </a:endParaRPr>
          </a:p>
        </p:txBody>
      </p:sp>
      <p:sp>
        <p:nvSpPr>
          <p:cNvPr id="8" name="テキスト ボックス 7"/>
          <p:cNvSpPr txBox="1"/>
          <p:nvPr/>
        </p:nvSpPr>
        <p:spPr>
          <a:xfrm>
            <a:off x="877668" y="2509884"/>
            <a:ext cx="10794795" cy="954107"/>
          </a:xfrm>
          <a:prstGeom prst="rect">
            <a:avLst/>
          </a:prstGeom>
          <a:noFill/>
        </p:spPr>
        <p:txBody>
          <a:bodyPr wrap="square" rtlCol="0">
            <a:spAutoFit/>
          </a:bodyPr>
          <a:lstStyle/>
          <a:p>
            <a:r>
              <a:rPr lang="en-US" altLang="ja-JP" sz="2800" dirty="0"/>
              <a:t>Initial stellar parameters are decided by Monte </a:t>
            </a:r>
            <a:r>
              <a:rPr lang="en-US" altLang="ja-JP" sz="2800" dirty="0" smtClean="0"/>
              <a:t>Carlo </a:t>
            </a:r>
            <a:r>
              <a:rPr lang="en-US" altLang="ja-JP" sz="2800" dirty="0"/>
              <a:t>method with initial distribution functions</a:t>
            </a:r>
            <a:endParaRPr kumimoji="1" lang="ja-JP" altLang="en-US" sz="2800" dirty="0"/>
          </a:p>
        </p:txBody>
      </p:sp>
    </p:spTree>
    <p:extLst>
      <p:ext uri="{BB962C8B-B14F-4D97-AF65-F5344CB8AC3E}">
        <p14:creationId xmlns:p14="http://schemas.microsoft.com/office/powerpoint/2010/main" val="3447704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7940" y="145034"/>
            <a:ext cx="10515600" cy="938382"/>
          </a:xfrm>
        </p:spPr>
        <p:txBody>
          <a:bodyPr>
            <a:normAutofit/>
          </a:bodyPr>
          <a:lstStyle/>
          <a:p>
            <a:pPr algn="ctr"/>
            <a:r>
              <a:rPr lang="en-US" altLang="ja-JP" dirty="0" smtClean="0">
                <a:solidFill>
                  <a:srgbClr val="FF0000"/>
                </a:solidFill>
              </a:rPr>
              <a:t>Results</a:t>
            </a:r>
            <a:endParaRPr kumimoji="1" lang="ja-JP" altLang="en-US" dirty="0">
              <a:solidFill>
                <a:srgbClr val="FF0000"/>
              </a:solidFill>
            </a:endParaRPr>
          </a:p>
        </p:txBody>
      </p:sp>
      <p:sp>
        <p:nvSpPr>
          <p:cNvPr id="3" name="コンテンツ プレースホルダー 2"/>
          <p:cNvSpPr>
            <a:spLocks noGrp="1"/>
          </p:cNvSpPr>
          <p:nvPr>
            <p:ph idx="1"/>
          </p:nvPr>
        </p:nvSpPr>
        <p:spPr>
          <a:xfrm>
            <a:off x="2054441" y="4546143"/>
            <a:ext cx="9122640" cy="4351338"/>
          </a:xfrm>
        </p:spPr>
        <p:txBody>
          <a:bodyPr/>
          <a:lstStyle/>
          <a:p>
            <a:r>
              <a:rPr lang="en-US" altLang="ja-JP" sz="3600" u="heavy" dirty="0" smtClean="0">
                <a:uFill>
                  <a:solidFill>
                    <a:srgbClr val="FF0000"/>
                  </a:solidFill>
                </a:uFill>
              </a:rPr>
              <a:t>A lot of Pop III BH-BH binaries form and merge within Hubble time</a:t>
            </a:r>
          </a:p>
          <a:p>
            <a:r>
              <a:rPr lang="en-US" altLang="ja-JP" sz="3600" dirty="0"/>
              <a:t>Close NS binaries do not form </a:t>
            </a:r>
          </a:p>
          <a:p>
            <a:endParaRPr lang="en-US" altLang="ja-JP" sz="3600" u="heavy" dirty="0" smtClean="0">
              <a:uFill>
                <a:solidFill>
                  <a:srgbClr val="FF0000"/>
                </a:solidFill>
              </a:uFill>
            </a:endParaRPr>
          </a:p>
          <a:p>
            <a:endParaRPr kumimoji="1" lang="ja-JP" altLang="en-US" dirty="0"/>
          </a:p>
        </p:txBody>
      </p:sp>
      <p:sp>
        <p:nvSpPr>
          <p:cNvPr id="6" name="テキスト ボックス 5"/>
          <p:cNvSpPr txBox="1"/>
          <p:nvPr/>
        </p:nvSpPr>
        <p:spPr>
          <a:xfrm>
            <a:off x="1264595" y="1019227"/>
            <a:ext cx="10038945" cy="1077218"/>
          </a:xfrm>
          <a:prstGeom prst="rect">
            <a:avLst/>
          </a:prstGeom>
          <a:noFill/>
        </p:spPr>
        <p:txBody>
          <a:bodyPr wrap="square" rtlCol="0">
            <a:spAutoFit/>
          </a:bodyPr>
          <a:lstStyle/>
          <a:p>
            <a:r>
              <a:rPr lang="en-US" altLang="ja-JP" sz="3200" dirty="0"/>
              <a:t>The numbers of the compact binaries </a:t>
            </a:r>
            <a:r>
              <a:rPr lang="en-US" altLang="ja-JP" sz="3200" dirty="0" smtClean="0"/>
              <a:t>which merge within </a:t>
            </a:r>
          </a:p>
          <a:p>
            <a:r>
              <a:rPr lang="en-US" altLang="ja-JP" sz="3200" dirty="0" smtClean="0"/>
              <a:t>Hubble time for </a:t>
            </a:r>
            <a:r>
              <a:rPr lang="en-US" altLang="ja-JP" sz="3200" dirty="0"/>
              <a:t>10</a:t>
            </a:r>
            <a:r>
              <a:rPr lang="en-US" altLang="ja-JP" sz="3200" baseline="30000" dirty="0"/>
              <a:t>6</a:t>
            </a:r>
            <a:r>
              <a:rPr lang="en-US" altLang="ja-JP" sz="3200" dirty="0"/>
              <a:t> </a:t>
            </a:r>
            <a:r>
              <a:rPr lang="en-US" altLang="ja-JP" sz="3200" dirty="0" smtClean="0"/>
              <a:t>binaries</a:t>
            </a:r>
            <a:endParaRPr lang="en-US" altLang="ja-JP" sz="3200" dirty="0"/>
          </a:p>
        </p:txBody>
      </p:sp>
      <p:grpSp>
        <p:nvGrpSpPr>
          <p:cNvPr id="9" name="グループ化 8"/>
          <p:cNvGrpSpPr/>
          <p:nvPr/>
        </p:nvGrpSpPr>
        <p:grpSpPr>
          <a:xfrm>
            <a:off x="3920251" y="2431919"/>
            <a:ext cx="4318550" cy="1510598"/>
            <a:chOff x="4848150" y="2704639"/>
            <a:chExt cx="2506995" cy="916861"/>
          </a:xfrm>
        </p:grpSpPr>
        <p:pic>
          <p:nvPicPr>
            <p:cNvPr id="7" name="図 6"/>
            <p:cNvPicPr>
              <a:picLocks noChangeAspect="1"/>
            </p:cNvPicPr>
            <p:nvPr/>
          </p:nvPicPr>
          <p:blipFill>
            <a:blip r:embed="rId2"/>
            <a:stretch>
              <a:fillRect/>
            </a:stretch>
          </p:blipFill>
          <p:spPr>
            <a:xfrm>
              <a:off x="4859445" y="3236500"/>
              <a:ext cx="2495700" cy="385000"/>
            </a:xfrm>
            <a:prstGeom prst="rect">
              <a:avLst/>
            </a:prstGeom>
          </p:spPr>
        </p:pic>
        <p:pic>
          <p:nvPicPr>
            <p:cNvPr id="8" name="図 7"/>
            <p:cNvPicPr>
              <a:picLocks noChangeAspect="1"/>
            </p:cNvPicPr>
            <p:nvPr/>
          </p:nvPicPr>
          <p:blipFill>
            <a:blip r:embed="rId3"/>
            <a:stretch>
              <a:fillRect/>
            </a:stretch>
          </p:blipFill>
          <p:spPr>
            <a:xfrm>
              <a:off x="4848150" y="2704639"/>
              <a:ext cx="2495700" cy="456500"/>
            </a:xfrm>
            <a:prstGeom prst="rect">
              <a:avLst/>
            </a:prstGeom>
          </p:spPr>
        </p:pic>
      </p:grpSp>
      <p:sp>
        <p:nvSpPr>
          <p:cNvPr id="5" name="角丸四角形 4"/>
          <p:cNvSpPr/>
          <p:nvPr/>
        </p:nvSpPr>
        <p:spPr>
          <a:xfrm>
            <a:off x="6731013" y="2399372"/>
            <a:ext cx="1663429" cy="1569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558448" y="2873776"/>
            <a:ext cx="3633552" cy="584775"/>
          </a:xfrm>
          <a:prstGeom prst="rect">
            <a:avLst/>
          </a:prstGeom>
          <a:noFill/>
        </p:spPr>
        <p:txBody>
          <a:bodyPr wrap="square" rtlCol="0">
            <a:spAutoFit/>
          </a:bodyPr>
          <a:lstStyle/>
          <a:p>
            <a:r>
              <a:rPr lang="en-US" altLang="ja-JP" sz="3200" dirty="0" smtClean="0"/>
              <a:t>Our</a:t>
            </a:r>
            <a:r>
              <a:rPr lang="ja-JP" altLang="en-US" sz="3200" dirty="0"/>
              <a:t> </a:t>
            </a:r>
            <a:r>
              <a:rPr lang="en-US" altLang="ja-JP" sz="3200" dirty="0" smtClean="0"/>
              <a:t>standard</a:t>
            </a:r>
            <a:r>
              <a:rPr lang="ja-JP" altLang="en-US" sz="3200" dirty="0"/>
              <a:t> </a:t>
            </a:r>
            <a:r>
              <a:rPr lang="en-US" altLang="ja-JP" sz="3200" dirty="0" smtClean="0"/>
              <a:t>mode</a:t>
            </a:r>
            <a:r>
              <a:rPr lang="en-US" altLang="ja-JP" sz="3200" dirty="0"/>
              <a:t>l</a:t>
            </a:r>
            <a:endParaRPr kumimoji="1" lang="ja-JP" altLang="en-US" sz="3200" dirty="0"/>
          </a:p>
        </p:txBody>
      </p:sp>
    </p:spTree>
    <p:extLst>
      <p:ext uri="{BB962C8B-B14F-4D97-AF65-F5344CB8AC3E}">
        <p14:creationId xmlns:p14="http://schemas.microsoft.com/office/powerpoint/2010/main" val="1404390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7585" y="365125"/>
            <a:ext cx="11119449" cy="1325563"/>
          </a:xfrm>
        </p:spPr>
        <p:txBody>
          <a:bodyPr/>
          <a:lstStyle/>
          <a:p>
            <a:r>
              <a:rPr kumimoji="1" lang="en-US" altLang="ja-JP" dirty="0" smtClean="0"/>
              <a:t>The beginning of Gravitational wave astronomy</a:t>
            </a:r>
            <a:endParaRPr kumimoji="1" lang="ja-JP" altLang="en-US" dirty="0"/>
          </a:p>
        </p:txBody>
      </p:sp>
      <p:sp>
        <p:nvSpPr>
          <p:cNvPr id="3" name="コンテンツ プレースホルダー 2"/>
          <p:cNvSpPr>
            <a:spLocks noGrp="1"/>
          </p:cNvSpPr>
          <p:nvPr>
            <p:ph idx="1"/>
          </p:nvPr>
        </p:nvSpPr>
        <p:spPr>
          <a:xfrm>
            <a:off x="138023" y="1825625"/>
            <a:ext cx="12053977" cy="4351338"/>
          </a:xfrm>
        </p:spPr>
        <p:txBody>
          <a:bodyPr>
            <a:normAutofit/>
          </a:bodyPr>
          <a:lstStyle/>
          <a:p>
            <a:r>
              <a:rPr kumimoji="1" lang="en-US" altLang="ja-JP" sz="3200" dirty="0" smtClean="0"/>
              <a:t>Gravitational wave detectors </a:t>
            </a:r>
          </a:p>
          <a:p>
            <a:pPr marL="0" indent="0">
              <a:buNone/>
            </a:pPr>
            <a:r>
              <a:rPr lang="en-US" altLang="ja-JP" sz="3200" dirty="0"/>
              <a:t> </a:t>
            </a:r>
            <a:r>
              <a:rPr lang="en-US" altLang="ja-JP" sz="3200" dirty="0" smtClean="0"/>
              <a:t>             KAGRA</a:t>
            </a:r>
            <a:r>
              <a:rPr lang="en-US" altLang="ja-JP" sz="3200" dirty="0"/>
              <a:t> </a:t>
            </a:r>
            <a:r>
              <a:rPr lang="en-US" altLang="ja-JP" sz="3200" dirty="0" smtClean="0"/>
              <a:t>                   Advanced LIGO                   Advanced VIRGO</a:t>
            </a:r>
            <a:endParaRPr kumimoji="1" lang="ja-JP" altLang="en-US" sz="3200" dirty="0"/>
          </a:p>
        </p:txBody>
      </p:sp>
      <p:pic>
        <p:nvPicPr>
          <p:cNvPr id="4" name="Picture 2" descr="http://gwcenter.icrr.u-tokyo.ac.jp/wp-content/themes/lcgt/images/img_abt_lcgt.jpg"/>
          <p:cNvPicPr>
            <a:picLocks noChangeAspect="1" noChangeArrowheads="1"/>
          </p:cNvPicPr>
          <p:nvPr/>
        </p:nvPicPr>
        <p:blipFill>
          <a:blip r:embed="rId3" cstate="print"/>
          <a:srcRect/>
          <a:stretch>
            <a:fillRect/>
          </a:stretch>
        </p:blipFill>
        <p:spPr bwMode="auto">
          <a:xfrm>
            <a:off x="838200" y="3070676"/>
            <a:ext cx="2848221" cy="2747156"/>
          </a:xfrm>
          <a:prstGeom prst="rect">
            <a:avLst/>
          </a:prstGeom>
          <a:noFill/>
        </p:spPr>
      </p:pic>
      <p:sp>
        <p:nvSpPr>
          <p:cNvPr id="5" name="テキスト ボックス 4"/>
          <p:cNvSpPr txBox="1"/>
          <p:nvPr/>
        </p:nvSpPr>
        <p:spPr>
          <a:xfrm>
            <a:off x="1823621" y="5858898"/>
            <a:ext cx="1368152" cy="276999"/>
          </a:xfrm>
          <a:prstGeom prst="rect">
            <a:avLst/>
          </a:prstGeom>
          <a:noFill/>
        </p:spPr>
        <p:txBody>
          <a:bodyPr wrap="square" rtlCol="0">
            <a:spAutoFit/>
          </a:bodyPr>
          <a:lstStyle/>
          <a:p>
            <a:r>
              <a:rPr lang="en-US" altLang="ja-JP" sz="1200" dirty="0">
                <a:solidFill>
                  <a:prstClr val="black"/>
                </a:solidFill>
              </a:rPr>
              <a:t>©KAGRA</a:t>
            </a:r>
            <a:endParaRPr lang="ja-JP" altLang="en-US" sz="1200" dirty="0">
              <a:solidFill>
                <a:prstClr val="black"/>
              </a:solidFill>
            </a:endParaRPr>
          </a:p>
        </p:txBody>
      </p:sp>
      <p:pic>
        <p:nvPicPr>
          <p:cNvPr id="1026" name="Picture 2" descr="http://www.stfc.ac.uk/images/web/182_web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656" y="3209025"/>
            <a:ext cx="3687794" cy="24585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infn.it/ISAPP/editionsold/seillacnew2007/www.apc.univ-paris7.fr/APC_CS/system/files/FCKeditor/image/Virgo/vir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894" y="3319750"/>
            <a:ext cx="3904808" cy="211510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271303" y="5804271"/>
            <a:ext cx="1368152" cy="276999"/>
          </a:xfrm>
          <a:prstGeom prst="rect">
            <a:avLst/>
          </a:prstGeom>
          <a:noFill/>
        </p:spPr>
        <p:txBody>
          <a:bodyPr wrap="square" rtlCol="0">
            <a:spAutoFit/>
          </a:bodyPr>
          <a:lstStyle/>
          <a:p>
            <a:r>
              <a:rPr lang="en-US" altLang="ja-JP" sz="1200" dirty="0" smtClean="0">
                <a:solidFill>
                  <a:prstClr val="black"/>
                </a:solidFill>
              </a:rPr>
              <a:t>©LIGO</a:t>
            </a:r>
            <a:endParaRPr lang="ja-JP" altLang="en-US" sz="1200" dirty="0">
              <a:solidFill>
                <a:prstClr val="black"/>
              </a:solidFill>
            </a:endParaRPr>
          </a:p>
        </p:txBody>
      </p:sp>
      <p:sp>
        <p:nvSpPr>
          <p:cNvPr id="11" name="テキスト ボックス 10"/>
          <p:cNvSpPr txBox="1"/>
          <p:nvPr/>
        </p:nvSpPr>
        <p:spPr>
          <a:xfrm>
            <a:off x="9601755" y="5459212"/>
            <a:ext cx="1368152" cy="276999"/>
          </a:xfrm>
          <a:prstGeom prst="rect">
            <a:avLst/>
          </a:prstGeom>
          <a:noFill/>
        </p:spPr>
        <p:txBody>
          <a:bodyPr wrap="square" rtlCol="0">
            <a:spAutoFit/>
          </a:bodyPr>
          <a:lstStyle/>
          <a:p>
            <a:r>
              <a:rPr lang="en-US" altLang="ja-JP" sz="1200" dirty="0" smtClean="0">
                <a:solidFill>
                  <a:prstClr val="black"/>
                </a:solidFill>
              </a:rPr>
              <a:t>©VIRGO</a:t>
            </a:r>
            <a:endParaRPr lang="ja-JP" altLang="en-US" sz="1200" dirty="0">
              <a:solidFill>
                <a:prstClr val="black"/>
              </a:solidFill>
            </a:endParaRPr>
          </a:p>
        </p:txBody>
      </p:sp>
      <p:sp>
        <p:nvSpPr>
          <p:cNvPr id="6" name="爆発 1 5"/>
          <p:cNvSpPr/>
          <p:nvPr/>
        </p:nvSpPr>
        <p:spPr>
          <a:xfrm>
            <a:off x="2733369" y="1825626"/>
            <a:ext cx="6567948" cy="5312594"/>
          </a:xfrm>
          <a:prstGeom prst="irregularSeal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38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8919" y="1124744"/>
            <a:ext cx="8820150" cy="5753100"/>
          </a:xfrm>
          <a:prstGeom prst="rect">
            <a:avLst/>
          </a:prstGeom>
        </p:spPr>
      </p:pic>
      <p:sp>
        <p:nvSpPr>
          <p:cNvPr id="10" name="円/楕円 9"/>
          <p:cNvSpPr/>
          <p:nvPr/>
        </p:nvSpPr>
        <p:spPr>
          <a:xfrm>
            <a:off x="5980560" y="2513124"/>
            <a:ext cx="945838" cy="10019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 4"/>
          <p:cNvSpPr txBox="1">
            <a:spLocks/>
          </p:cNvSpPr>
          <p:nvPr/>
        </p:nvSpPr>
        <p:spPr>
          <a:xfrm>
            <a:off x="9070971" y="1677209"/>
            <a:ext cx="3096376" cy="2544286"/>
          </a:xfrm>
          <a:prstGeom prst="rect">
            <a:avLst/>
          </a:prstGeom>
          <a:solidFill>
            <a:srgbClr val="FFFF00"/>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Arial" panose="020B0604020202020204" pitchFamily="34" charset="0"/>
              <a:buNone/>
            </a:pPr>
            <a:r>
              <a:rPr lang="en-US" altLang="ja-JP" b="1" dirty="0" smtClean="0"/>
              <a:t>Typical total mass     </a:t>
            </a:r>
          </a:p>
          <a:p>
            <a:pPr>
              <a:buFont typeface="Arial" panose="020B0604020202020204" pitchFamily="34" charset="0"/>
              <a:buNone/>
            </a:pPr>
            <a:r>
              <a:rPr lang="en-US" altLang="ja-JP" b="1" dirty="0" smtClean="0"/>
              <a:t>M</a:t>
            </a:r>
            <a:r>
              <a:rPr lang="ja-JP" altLang="en-US" b="1" dirty="0" smtClean="0"/>
              <a:t>～</a:t>
            </a:r>
            <a:r>
              <a:rPr lang="en-US" altLang="ja-JP" b="1" dirty="0" smtClean="0"/>
              <a:t>60 M</a:t>
            </a:r>
            <a:r>
              <a:rPr lang="en-US" altLang="ja-JP" b="1" baseline="-25000" dirty="0" smtClean="0">
                <a:sym typeface="Wingdings 2" panose="05020102010507070707" pitchFamily="18" charset="2"/>
              </a:rPr>
              <a:t></a:t>
            </a:r>
            <a:endParaRPr lang="en-US" altLang="ja-JP" b="1" baseline="-25000" dirty="0" smtClean="0"/>
          </a:p>
          <a:p>
            <a:pPr>
              <a:buFont typeface="Arial" panose="020B0604020202020204" pitchFamily="34" charset="0"/>
              <a:buNone/>
            </a:pPr>
            <a:r>
              <a:rPr lang="en-US" altLang="ja-JP" b="1" dirty="0" smtClean="0"/>
              <a:t>(30 M</a:t>
            </a:r>
            <a:r>
              <a:rPr lang="en-US" altLang="ja-JP" b="1" baseline="-25000" dirty="0" smtClean="0">
                <a:sym typeface="Wingdings 2" panose="05020102010507070707" pitchFamily="18" charset="2"/>
              </a:rPr>
              <a:t></a:t>
            </a:r>
            <a:r>
              <a:rPr lang="en-US" altLang="ja-JP" b="1" dirty="0" smtClean="0"/>
              <a:t> +30 M</a:t>
            </a:r>
            <a:r>
              <a:rPr lang="en-US" altLang="ja-JP" b="1" baseline="-25000" dirty="0" smtClean="0">
                <a:sym typeface="Wingdings 2"/>
              </a:rPr>
              <a:t></a:t>
            </a:r>
            <a:r>
              <a:rPr lang="en-US" altLang="ja-JP" b="1" dirty="0" smtClean="0">
                <a:sym typeface="Wingdings 2"/>
              </a:rPr>
              <a:t>)</a:t>
            </a:r>
          </a:p>
          <a:p>
            <a:pPr>
              <a:buFont typeface="Arial" panose="020B0604020202020204" pitchFamily="34" charset="0"/>
              <a:buNone/>
            </a:pPr>
            <a:r>
              <a:rPr lang="en-US" altLang="ja-JP" b="1" dirty="0" smtClean="0">
                <a:sym typeface="Wingdings 2"/>
              </a:rPr>
              <a:t>Kinugawa et al. </a:t>
            </a:r>
          </a:p>
          <a:p>
            <a:pPr>
              <a:buFont typeface="Arial" panose="020B0604020202020204" pitchFamily="34" charset="0"/>
              <a:buNone/>
            </a:pPr>
            <a:r>
              <a:rPr lang="en-US" altLang="ja-JP" b="1" dirty="0" smtClean="0">
                <a:sym typeface="Wingdings 2"/>
              </a:rPr>
              <a:t>2014, 2016</a:t>
            </a:r>
          </a:p>
        </p:txBody>
      </p:sp>
      <p:cxnSp>
        <p:nvCxnSpPr>
          <p:cNvPr id="12" name="直線矢印コネクタ 11"/>
          <p:cNvCxnSpPr/>
          <p:nvPr/>
        </p:nvCxnSpPr>
        <p:spPr>
          <a:xfrm flipH="1" flipV="1">
            <a:off x="7031431" y="2904159"/>
            <a:ext cx="1934507" cy="3470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978400" y="1968500"/>
            <a:ext cx="1828800" cy="523220"/>
          </a:xfrm>
          <a:prstGeom prst="rect">
            <a:avLst/>
          </a:prstGeom>
          <a:noFill/>
        </p:spPr>
        <p:txBody>
          <a:bodyPr wrap="square" rtlCol="0">
            <a:spAutoFit/>
          </a:bodyPr>
          <a:lstStyle/>
          <a:p>
            <a:r>
              <a:rPr lang="en-US" altLang="ja-JP" sz="2800" b="1" dirty="0" smtClean="0"/>
              <a:t>Z=0</a:t>
            </a:r>
            <a:endParaRPr kumimoji="1" lang="ja-JP" altLang="en-US" sz="2800" b="1" dirty="0"/>
          </a:p>
        </p:txBody>
      </p:sp>
      <p:sp>
        <p:nvSpPr>
          <p:cNvPr id="15" name="テキスト ボックス 14"/>
          <p:cNvSpPr txBox="1"/>
          <p:nvPr/>
        </p:nvSpPr>
        <p:spPr>
          <a:xfrm>
            <a:off x="2565400" y="4165600"/>
            <a:ext cx="2882900" cy="523220"/>
          </a:xfrm>
          <a:prstGeom prst="rect">
            <a:avLst/>
          </a:prstGeom>
          <a:noFill/>
        </p:spPr>
        <p:txBody>
          <a:bodyPr wrap="square" rtlCol="0">
            <a:spAutoFit/>
          </a:bodyPr>
          <a:lstStyle/>
          <a:p>
            <a:r>
              <a:rPr lang="en-US" altLang="ja-JP" sz="2800" b="1" dirty="0" smtClean="0">
                <a:solidFill>
                  <a:srgbClr val="FF0000"/>
                </a:solidFill>
              </a:rPr>
              <a:t>Z=1/200 </a:t>
            </a:r>
            <a:r>
              <a:rPr lang="en-US" altLang="ja-JP" sz="2800" b="1" dirty="0" err="1" smtClean="0">
                <a:solidFill>
                  <a:srgbClr val="FF0000"/>
                </a:solidFill>
              </a:rPr>
              <a:t>Zsun</a:t>
            </a:r>
            <a:endParaRPr kumimoji="1" lang="ja-JP" altLang="en-US" sz="2800" b="1" dirty="0">
              <a:solidFill>
                <a:srgbClr val="FF0000"/>
              </a:solidFill>
            </a:endParaRPr>
          </a:p>
        </p:txBody>
      </p:sp>
      <p:sp>
        <p:nvSpPr>
          <p:cNvPr id="16" name="テキスト ボックス 15"/>
          <p:cNvSpPr txBox="1"/>
          <p:nvPr/>
        </p:nvSpPr>
        <p:spPr>
          <a:xfrm>
            <a:off x="1746119" y="4648061"/>
            <a:ext cx="2882900" cy="523220"/>
          </a:xfrm>
          <a:prstGeom prst="rect">
            <a:avLst/>
          </a:prstGeom>
          <a:noFill/>
        </p:spPr>
        <p:txBody>
          <a:bodyPr wrap="square" rtlCol="0">
            <a:spAutoFit/>
          </a:bodyPr>
          <a:lstStyle/>
          <a:p>
            <a:r>
              <a:rPr lang="en-US" altLang="ja-JP" sz="2800" b="1" dirty="0" smtClean="0">
                <a:solidFill>
                  <a:srgbClr val="FF00FF"/>
                </a:solidFill>
              </a:rPr>
              <a:t>Z=1/20 </a:t>
            </a:r>
            <a:r>
              <a:rPr lang="en-US" altLang="ja-JP" sz="2800" b="1" dirty="0" err="1" smtClean="0">
                <a:solidFill>
                  <a:srgbClr val="FF00FF"/>
                </a:solidFill>
              </a:rPr>
              <a:t>Zsun</a:t>
            </a:r>
            <a:endParaRPr kumimoji="1" lang="ja-JP" altLang="en-US" sz="2800" b="1" dirty="0">
              <a:solidFill>
                <a:srgbClr val="FF00FF"/>
              </a:solidFill>
            </a:endParaRPr>
          </a:p>
        </p:txBody>
      </p:sp>
      <p:sp>
        <p:nvSpPr>
          <p:cNvPr id="17" name="テキスト ボックス 16"/>
          <p:cNvSpPr txBox="1"/>
          <p:nvPr/>
        </p:nvSpPr>
        <p:spPr>
          <a:xfrm>
            <a:off x="2108200" y="5651500"/>
            <a:ext cx="1308100" cy="523220"/>
          </a:xfrm>
          <a:prstGeom prst="rect">
            <a:avLst/>
          </a:prstGeom>
          <a:noFill/>
        </p:spPr>
        <p:txBody>
          <a:bodyPr wrap="square" rtlCol="0">
            <a:spAutoFit/>
          </a:bodyPr>
          <a:lstStyle/>
          <a:p>
            <a:r>
              <a:rPr lang="en-US" altLang="ja-JP" sz="2800" b="1" dirty="0" smtClean="0">
                <a:solidFill>
                  <a:srgbClr val="00B0F0"/>
                </a:solidFill>
              </a:rPr>
              <a:t>Z=</a:t>
            </a:r>
            <a:r>
              <a:rPr lang="en-US" altLang="ja-JP" sz="2800" b="1" dirty="0" err="1" smtClean="0">
                <a:solidFill>
                  <a:srgbClr val="00B0F0"/>
                </a:solidFill>
              </a:rPr>
              <a:t>Zsun</a:t>
            </a:r>
            <a:endParaRPr kumimoji="1" lang="ja-JP" altLang="en-US" sz="2800" b="1" dirty="0">
              <a:solidFill>
                <a:srgbClr val="00B0F0"/>
              </a:solidFill>
            </a:endParaRPr>
          </a:p>
        </p:txBody>
      </p:sp>
      <p:sp>
        <p:nvSpPr>
          <p:cNvPr id="18" name="テキスト ボックス 17"/>
          <p:cNvSpPr txBox="1"/>
          <p:nvPr/>
        </p:nvSpPr>
        <p:spPr>
          <a:xfrm>
            <a:off x="7683500" y="6413500"/>
            <a:ext cx="2755900" cy="461665"/>
          </a:xfrm>
          <a:prstGeom prst="rect">
            <a:avLst/>
          </a:prstGeom>
          <a:noFill/>
        </p:spPr>
        <p:txBody>
          <a:bodyPr wrap="square" rtlCol="0">
            <a:spAutoFit/>
          </a:bodyPr>
          <a:lstStyle/>
          <a:p>
            <a:r>
              <a:rPr kumimoji="1" lang="en-US" altLang="ja-JP" sz="2400" dirty="0" smtClean="0"/>
              <a:t>Total mass [</a:t>
            </a:r>
            <a:r>
              <a:rPr kumimoji="1" lang="en-US" altLang="ja-JP" sz="2400" dirty="0" err="1" smtClean="0"/>
              <a:t>Msun</a:t>
            </a:r>
            <a:r>
              <a:rPr lang="en-US" altLang="ja-JP" sz="2400" dirty="0"/>
              <a:t>]</a:t>
            </a:r>
            <a:endParaRPr kumimoji="1" lang="ja-JP" altLang="en-US" sz="2400" dirty="0"/>
          </a:p>
        </p:txBody>
      </p:sp>
      <p:sp>
        <p:nvSpPr>
          <p:cNvPr id="19" name="テキスト ボックス 18"/>
          <p:cNvSpPr txBox="1"/>
          <p:nvPr/>
        </p:nvSpPr>
        <p:spPr>
          <a:xfrm>
            <a:off x="8839069" y="4343450"/>
            <a:ext cx="3110144" cy="1938992"/>
          </a:xfrm>
          <a:prstGeom prst="rect">
            <a:avLst/>
          </a:prstGeom>
          <a:noFill/>
        </p:spPr>
        <p:txBody>
          <a:bodyPr wrap="square" rtlCol="0">
            <a:spAutoFit/>
          </a:bodyPr>
          <a:lstStyle/>
          <a:p>
            <a:r>
              <a:rPr lang="en-US" altLang="ja-JP" sz="2400" dirty="0"/>
              <a:t>e</a:t>
            </a:r>
            <a:r>
              <a:rPr lang="en-US" altLang="ja-JP" sz="2400" dirty="0" smtClean="0"/>
              <a:t>.g. </a:t>
            </a:r>
            <a:r>
              <a:rPr kumimoji="1" lang="en-US" altLang="ja-JP" sz="2400" dirty="0" smtClean="0"/>
              <a:t>Pop I, Pop II   </a:t>
            </a:r>
          </a:p>
          <a:p>
            <a:r>
              <a:rPr lang="en-US" altLang="ja-JP" sz="2400" dirty="0"/>
              <a:t> </a:t>
            </a:r>
            <a:r>
              <a:rPr kumimoji="1" lang="en-US" altLang="ja-JP" sz="2400" dirty="0" smtClean="0"/>
              <a:t>(Z=0.02,0.001,0.0001)</a:t>
            </a:r>
          </a:p>
          <a:p>
            <a:r>
              <a:rPr kumimoji="1" lang="en-US" altLang="ja-JP" sz="2400" dirty="0" err="1" smtClean="0"/>
              <a:t>IMF:Salpeter</a:t>
            </a:r>
            <a:endParaRPr kumimoji="1" lang="en-US" altLang="ja-JP" sz="2400" dirty="0" smtClean="0"/>
          </a:p>
          <a:p>
            <a:r>
              <a:rPr kumimoji="1" lang="en-US" altLang="ja-JP" sz="2400" dirty="0" smtClean="0"/>
              <a:t>(1Msun&lt;M&lt;140Msun)</a:t>
            </a:r>
            <a:endParaRPr kumimoji="1" lang="en-US" altLang="ja-JP" sz="2400" dirty="0"/>
          </a:p>
          <a:p>
            <a:r>
              <a:rPr lang="en-US" altLang="ja-JP" sz="2400" dirty="0" smtClean="0"/>
              <a:t>Typical mass </a:t>
            </a:r>
            <a:r>
              <a:rPr lang="ja-JP" altLang="en-US" sz="2400" dirty="0" smtClean="0"/>
              <a:t>～</a:t>
            </a:r>
            <a:r>
              <a:rPr lang="en-US" altLang="ja-JP" sz="2400" dirty="0" smtClean="0"/>
              <a:t>10 M</a:t>
            </a:r>
            <a:r>
              <a:rPr lang="en-US" altLang="ja-JP" sz="2400" baseline="-25000" dirty="0" smtClean="0">
                <a:sym typeface="Wingdings 2" panose="05020102010507070707" pitchFamily="18" charset="2"/>
              </a:rPr>
              <a:t></a:t>
            </a:r>
            <a:endParaRPr kumimoji="1" lang="ja-JP" altLang="en-US" sz="2400" baseline="-25000" dirty="0"/>
          </a:p>
        </p:txBody>
      </p:sp>
      <p:sp>
        <p:nvSpPr>
          <p:cNvPr id="2" name="タイトル 1"/>
          <p:cNvSpPr>
            <a:spLocks noGrp="1"/>
          </p:cNvSpPr>
          <p:nvPr>
            <p:ph type="title"/>
          </p:nvPr>
        </p:nvSpPr>
        <p:spPr>
          <a:xfrm>
            <a:off x="-107950" y="0"/>
            <a:ext cx="12484100" cy="1325563"/>
          </a:xfrm>
        </p:spPr>
        <p:txBody>
          <a:bodyPr/>
          <a:lstStyle/>
          <a:p>
            <a:pPr algn="ctr"/>
            <a:r>
              <a:rPr kumimoji="1" lang="en-US" altLang="ja-JP" dirty="0" smtClean="0"/>
              <a:t>Total mass distribution of BH-BH </a:t>
            </a:r>
            <a:br>
              <a:rPr kumimoji="1" lang="en-US" altLang="ja-JP" dirty="0" smtClean="0"/>
            </a:br>
            <a:r>
              <a:rPr kumimoji="1" lang="en-US" altLang="ja-JP" dirty="0" smtClean="0"/>
              <a:t>which merge within the </a:t>
            </a:r>
            <a:r>
              <a:rPr lang="en-US" altLang="ja-JP" dirty="0"/>
              <a:t>H</a:t>
            </a:r>
            <a:r>
              <a:rPr kumimoji="1" lang="en-US" altLang="ja-JP" dirty="0" smtClean="0"/>
              <a:t>ubble time</a:t>
            </a:r>
            <a:endParaRPr kumimoji="1" lang="ja-JP" altLang="en-US" dirty="0"/>
          </a:p>
        </p:txBody>
      </p:sp>
    </p:spTree>
    <p:extLst>
      <p:ext uri="{BB962C8B-B14F-4D97-AF65-F5344CB8AC3E}">
        <p14:creationId xmlns:p14="http://schemas.microsoft.com/office/powerpoint/2010/main" val="259116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2318" y="1289014"/>
            <a:ext cx="6070888" cy="4351338"/>
          </a:xfrm>
        </p:spPr>
        <p:txBody>
          <a:bodyPr>
            <a:normAutofit/>
          </a:bodyPr>
          <a:lstStyle/>
          <a:p>
            <a:pPr marL="0" indent="0">
              <a:buNone/>
            </a:pPr>
            <a:r>
              <a:rPr kumimoji="1" lang="en-US" altLang="ja-JP" dirty="0" smtClean="0"/>
              <a:t>In order to calculate merger rate,</a:t>
            </a:r>
          </a:p>
          <a:p>
            <a:pPr marL="0" indent="0">
              <a:buNone/>
            </a:pPr>
            <a:r>
              <a:rPr lang="en-US" altLang="ja-JP" dirty="0"/>
              <a:t>w</a:t>
            </a:r>
            <a:r>
              <a:rPr kumimoji="1" lang="en-US" altLang="ja-JP" dirty="0" smtClean="0"/>
              <a:t>e need to know</a:t>
            </a:r>
          </a:p>
          <a:p>
            <a:pPr marL="0" indent="0">
              <a:buNone/>
            </a:pPr>
            <a:r>
              <a:rPr lang="en-US" altLang="ja-JP" dirty="0"/>
              <a:t> </a:t>
            </a:r>
            <a:r>
              <a:rPr lang="en-US" altLang="ja-JP" dirty="0" smtClean="0"/>
              <a:t>  </a:t>
            </a:r>
            <a:r>
              <a:rPr lang="ja-JP" altLang="en-US" dirty="0" smtClean="0"/>
              <a:t>・</a:t>
            </a:r>
            <a:r>
              <a:rPr lang="en-US" altLang="ja-JP" dirty="0" smtClean="0"/>
              <a:t>When were Pop III stars born?</a:t>
            </a:r>
          </a:p>
          <a:p>
            <a:pPr marL="0" indent="0">
              <a:buNone/>
            </a:pPr>
            <a:r>
              <a:rPr kumimoji="1" lang="en-US" altLang="ja-JP" dirty="0"/>
              <a:t> </a:t>
            </a:r>
            <a:r>
              <a:rPr kumimoji="1" lang="en-US" altLang="ja-JP" dirty="0" smtClean="0"/>
              <a:t>  </a:t>
            </a:r>
            <a:r>
              <a:rPr kumimoji="1" lang="ja-JP" altLang="en-US" dirty="0" smtClean="0"/>
              <a:t>・</a:t>
            </a:r>
            <a:r>
              <a:rPr kumimoji="1" lang="en-US" altLang="ja-JP" dirty="0" smtClean="0"/>
              <a:t>How</a:t>
            </a:r>
            <a:r>
              <a:rPr kumimoji="1" lang="ja-JP" altLang="en-US" dirty="0" smtClean="0"/>
              <a:t> </a:t>
            </a:r>
            <a:r>
              <a:rPr kumimoji="1" lang="en-US" altLang="ja-JP" dirty="0" smtClean="0"/>
              <a:t>many</a:t>
            </a:r>
            <a:r>
              <a:rPr kumimoji="1" lang="ja-JP" altLang="en-US" dirty="0" smtClean="0"/>
              <a:t> </a:t>
            </a:r>
            <a:r>
              <a:rPr kumimoji="1" lang="en-US" altLang="ja-JP" dirty="0" smtClean="0"/>
              <a:t>Pop</a:t>
            </a:r>
            <a:r>
              <a:rPr kumimoji="1" lang="ja-JP" altLang="en-US" dirty="0" smtClean="0"/>
              <a:t> </a:t>
            </a:r>
            <a:r>
              <a:rPr kumimoji="1" lang="en-US" altLang="ja-JP" dirty="0" smtClean="0"/>
              <a:t>III</a:t>
            </a:r>
            <a:r>
              <a:rPr kumimoji="1" lang="ja-JP" altLang="en-US" dirty="0" smtClean="0"/>
              <a:t> </a:t>
            </a:r>
            <a:r>
              <a:rPr kumimoji="1" lang="en-US" altLang="ja-JP" dirty="0" smtClean="0"/>
              <a:t>stars were born?</a:t>
            </a:r>
          </a:p>
          <a:p>
            <a:pPr marL="0" indent="0">
              <a:buNone/>
            </a:pPr>
            <a:r>
              <a:rPr lang="ja-JP" altLang="en-US" dirty="0"/>
              <a:t>⇒</a:t>
            </a:r>
            <a:r>
              <a:rPr kumimoji="1" lang="en-US" altLang="ja-JP" dirty="0" smtClean="0"/>
              <a:t>Star formation rate</a:t>
            </a:r>
          </a:p>
          <a:p>
            <a:pPr marL="0" indent="0">
              <a:buNone/>
            </a:pPr>
            <a:r>
              <a:rPr kumimoji="1" lang="en-US" altLang="ja-JP" dirty="0" smtClean="0"/>
              <a:t>We adopt </a:t>
            </a:r>
            <a:r>
              <a:rPr lang="en-US" altLang="ja-JP" dirty="0" smtClean="0"/>
              <a:t>the</a:t>
            </a:r>
            <a:r>
              <a:rPr kumimoji="1" lang="en-US" altLang="ja-JP" dirty="0" smtClean="0"/>
              <a:t> Pop III SFR</a:t>
            </a:r>
            <a:r>
              <a:rPr lang="ja-JP" altLang="en-US" dirty="0"/>
              <a:t> </a:t>
            </a:r>
            <a:endParaRPr lang="en-US" altLang="ja-JP" dirty="0" smtClean="0"/>
          </a:p>
          <a:p>
            <a:pPr marL="0" indent="0">
              <a:buNone/>
            </a:pPr>
            <a:r>
              <a:rPr lang="en-US" altLang="ja-JP" sz="1800" dirty="0"/>
              <a:t> </a:t>
            </a:r>
            <a:r>
              <a:rPr lang="en-US" altLang="ja-JP" sz="2400" smtClean="0"/>
              <a:t>by de </a:t>
            </a:r>
            <a:r>
              <a:rPr lang="en-US" altLang="ja-JP" sz="2400" dirty="0" smtClean="0"/>
              <a:t>Souza et al. 2011</a:t>
            </a:r>
            <a:endParaRPr kumimoji="1" lang="en-US" altLang="ja-JP" sz="1800" dirty="0" smtClean="0"/>
          </a:p>
        </p:txBody>
      </p:sp>
      <p:sp>
        <p:nvSpPr>
          <p:cNvPr id="2" name="タイトル 1"/>
          <p:cNvSpPr>
            <a:spLocks noGrp="1"/>
          </p:cNvSpPr>
          <p:nvPr>
            <p:ph type="title"/>
          </p:nvPr>
        </p:nvSpPr>
        <p:spPr>
          <a:xfrm>
            <a:off x="838200" y="11933"/>
            <a:ext cx="10515600" cy="828136"/>
          </a:xfrm>
        </p:spPr>
        <p:txBody>
          <a:bodyPr/>
          <a:lstStyle/>
          <a:p>
            <a:pPr algn="ctr"/>
            <a:r>
              <a:rPr kumimoji="1" lang="en-US" altLang="ja-JP" dirty="0" smtClean="0">
                <a:solidFill>
                  <a:srgbClr val="FF0000"/>
                </a:solidFill>
              </a:rPr>
              <a:t>The star formation rate of Pop III </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7" name="テキスト ボックス 6"/>
              <p:cNvSpPr txBox="1"/>
              <p:nvPr/>
            </p:nvSpPr>
            <p:spPr>
              <a:xfrm>
                <a:off x="504920" y="4956657"/>
                <a:ext cx="5013252" cy="571247"/>
              </a:xfrm>
              <a:prstGeom prst="rect">
                <a:avLst/>
              </a:prstGeom>
              <a:noFill/>
            </p:spPr>
            <p:txBody>
              <a:bodyPr wrap="square" rtlCol="0">
                <a:spAutoFit/>
              </a:bodyPr>
              <a:lstStyle/>
              <a:p>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𝑆𝐹𝑅</m:t>
                        </m:r>
                      </m:e>
                      <m:sub>
                        <m:r>
                          <a:rPr kumimoji="1" lang="en-US" altLang="ja-JP" sz="2800" b="0" i="1" smtClean="0">
                            <a:latin typeface="Cambria Math" panose="02040503050406030204" pitchFamily="18" charset="0"/>
                          </a:rPr>
                          <m:t>𝑝𝑒𝑎𝑘</m:t>
                        </m:r>
                      </m:sub>
                    </m:sSub>
                    <m:r>
                      <a:rPr kumimoji="1" lang="en-US" altLang="ja-JP" sz="2800" b="0" i="1" smtClean="0">
                        <a:latin typeface="Cambria Math" panose="02040503050406030204" pitchFamily="18" charset="0"/>
                      </a:rPr>
                      <m:t>~</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10</m:t>
                        </m:r>
                      </m:e>
                      <m:sup>
                        <m:r>
                          <a:rPr kumimoji="1" lang="en-US" altLang="ja-JP" sz="2800" b="0" i="1" smtClean="0">
                            <a:latin typeface="Cambria Math" panose="02040503050406030204" pitchFamily="18" charset="0"/>
                          </a:rPr>
                          <m:t>−2.5</m:t>
                        </m:r>
                      </m:sup>
                    </m:sSup>
                  </m:oMath>
                </a14:m>
                <a:r>
                  <a:rPr kumimoji="1" lang="en-US" altLang="ja-JP" sz="2800" dirty="0" smtClean="0"/>
                  <a:t> [M</a:t>
                </a:r>
                <a:r>
                  <a:rPr kumimoji="1" lang="en-US" altLang="ja-JP" sz="2800" baseline="-25000" dirty="0" smtClean="0">
                    <a:sym typeface="Wingdings 2" panose="05020102010507070707" pitchFamily="18" charset="2"/>
                  </a:rPr>
                  <a:t></a:t>
                </a:r>
                <a:r>
                  <a:rPr kumimoji="1" lang="en-US" altLang="ja-JP" sz="2800" dirty="0" smtClean="0"/>
                  <a:t> yr</a:t>
                </a:r>
                <a:r>
                  <a:rPr kumimoji="1" lang="en-US" altLang="ja-JP" sz="2800" baseline="30000" dirty="0" smtClean="0"/>
                  <a:t>-1</a:t>
                </a:r>
                <a:r>
                  <a:rPr kumimoji="1" lang="en-US" altLang="ja-JP" sz="2800" dirty="0" smtClean="0"/>
                  <a:t> Mpc</a:t>
                </a:r>
                <a:r>
                  <a:rPr kumimoji="1" lang="en-US" altLang="ja-JP" sz="2800" baseline="30000" dirty="0" smtClean="0"/>
                  <a:t>-3</a:t>
                </a:r>
                <a:r>
                  <a:rPr kumimoji="1" lang="en-US" altLang="ja-JP" sz="2800" dirty="0" smtClean="0"/>
                  <a:t>]</a:t>
                </a: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04920" y="4956657"/>
                <a:ext cx="5013252" cy="571247"/>
              </a:xfrm>
              <a:prstGeom prst="rect">
                <a:avLst/>
              </a:prstGeom>
              <a:blipFill rotWithShape="0">
                <a:blip r:embed="rId2"/>
                <a:stretch>
                  <a:fillRect t="-6383" r="-1338" b="-24468"/>
                </a:stretch>
              </a:blipFill>
            </p:spPr>
            <p:txBody>
              <a:bodyPr/>
              <a:lstStyle/>
              <a:p>
                <a:r>
                  <a:rPr lang="ja-JP" altLang="en-US">
                    <a:noFill/>
                  </a:rPr>
                  <a:t> </a:t>
                </a:r>
              </a:p>
            </p:txBody>
          </p:sp>
        </mc:Fallback>
      </mc:AlternateContent>
      <p:sp>
        <p:nvSpPr>
          <p:cNvPr id="9" name="テキスト ボックス 8"/>
          <p:cNvSpPr txBox="1"/>
          <p:nvPr/>
        </p:nvSpPr>
        <p:spPr>
          <a:xfrm>
            <a:off x="2754216" y="608463"/>
            <a:ext cx="738996" cy="414068"/>
          </a:xfrm>
          <a:prstGeom prst="rect">
            <a:avLst/>
          </a:prstGeom>
          <a:solidFill>
            <a:schemeClr val="bg1"/>
          </a:solidFill>
        </p:spPr>
        <p:txBody>
          <a:bodyPr wrap="square" rtlCol="0">
            <a:spAutoFit/>
          </a:bodyPr>
          <a:lstStyle/>
          <a:p>
            <a:endParaRPr kumimoji="1" lang="ja-JP" altLang="en-US" dirty="0"/>
          </a:p>
        </p:txBody>
      </p:sp>
      <p:grpSp>
        <p:nvGrpSpPr>
          <p:cNvPr id="12" name="グループ化 11"/>
          <p:cNvGrpSpPr/>
          <p:nvPr/>
        </p:nvGrpSpPr>
        <p:grpSpPr>
          <a:xfrm>
            <a:off x="5949794" y="1022531"/>
            <a:ext cx="6242206" cy="5835469"/>
            <a:chOff x="78191" y="932110"/>
            <a:chExt cx="6242206" cy="5835469"/>
          </a:xfrm>
        </p:grpSpPr>
        <p:pic>
          <p:nvPicPr>
            <p:cNvPr id="11" name="図 10"/>
            <p:cNvPicPr>
              <a:picLocks noChangeAspect="1"/>
            </p:cNvPicPr>
            <p:nvPr/>
          </p:nvPicPr>
          <p:blipFill>
            <a:blip r:embed="rId3"/>
            <a:stretch>
              <a:fillRect/>
            </a:stretch>
          </p:blipFill>
          <p:spPr>
            <a:xfrm>
              <a:off x="182816" y="1005315"/>
              <a:ext cx="6137581" cy="4704996"/>
            </a:xfrm>
            <a:prstGeom prst="rect">
              <a:avLst/>
            </a:prstGeom>
          </p:spPr>
        </p:pic>
        <p:sp>
          <p:nvSpPr>
            <p:cNvPr id="5" name="テキスト ボックス 4"/>
            <p:cNvSpPr txBox="1"/>
            <p:nvPr/>
          </p:nvSpPr>
          <p:spPr>
            <a:xfrm>
              <a:off x="2935771" y="5656656"/>
              <a:ext cx="2043543" cy="461665"/>
            </a:xfrm>
            <a:prstGeom prst="rect">
              <a:avLst/>
            </a:prstGeom>
            <a:noFill/>
          </p:spPr>
          <p:txBody>
            <a:bodyPr wrap="square" rtlCol="0">
              <a:spAutoFit/>
            </a:bodyPr>
            <a:lstStyle/>
            <a:p>
              <a:r>
                <a:rPr kumimoji="1" lang="en-US" altLang="ja-JP" sz="2400" dirty="0" smtClean="0"/>
                <a:t>Redshift z</a:t>
              </a:r>
              <a:endParaRPr kumimoji="1" lang="ja-JP" altLang="en-US" sz="2400" dirty="0"/>
            </a:p>
          </p:txBody>
        </p:sp>
        <p:sp>
          <p:nvSpPr>
            <p:cNvPr id="8" name="テキスト ボックス 7"/>
            <p:cNvSpPr txBox="1"/>
            <p:nvPr/>
          </p:nvSpPr>
          <p:spPr>
            <a:xfrm>
              <a:off x="2546665" y="6121248"/>
              <a:ext cx="2432649" cy="646331"/>
            </a:xfrm>
            <a:prstGeom prst="rect">
              <a:avLst/>
            </a:prstGeom>
            <a:noFill/>
          </p:spPr>
          <p:txBody>
            <a:bodyPr wrap="square" rtlCol="0">
              <a:spAutoFit/>
            </a:bodyPr>
            <a:lstStyle/>
            <a:p>
              <a:r>
                <a:rPr lang="en-US" altLang="ja-JP" dirty="0"/>
                <a:t>(de </a:t>
              </a:r>
              <a:r>
                <a:rPr lang="en-US" altLang="ja-JP" dirty="0" smtClean="0"/>
                <a:t>S</a:t>
              </a:r>
              <a:r>
                <a:rPr lang="en-US" altLang="ja-JP" dirty="0"/>
                <a:t>ouza et al. 2011)</a:t>
              </a:r>
            </a:p>
            <a:p>
              <a:endParaRPr kumimoji="1" lang="ja-JP" altLang="en-US" dirty="0"/>
            </a:p>
          </p:txBody>
        </p:sp>
        <p:sp>
          <p:nvSpPr>
            <p:cNvPr id="6" name="テキスト ボックス 5"/>
            <p:cNvSpPr txBox="1"/>
            <p:nvPr/>
          </p:nvSpPr>
          <p:spPr>
            <a:xfrm rot="16200000">
              <a:off x="-1946279" y="2956580"/>
              <a:ext cx="4510606" cy="461665"/>
            </a:xfrm>
            <a:prstGeom prst="rect">
              <a:avLst/>
            </a:prstGeom>
            <a:solidFill>
              <a:schemeClr val="bg1"/>
            </a:solidFill>
          </p:spPr>
          <p:txBody>
            <a:bodyPr wrap="square" rtlCol="0">
              <a:spAutoFit/>
            </a:bodyPr>
            <a:lstStyle/>
            <a:p>
              <a:r>
                <a:rPr kumimoji="1" lang="en-US" altLang="ja-JP" sz="2400" dirty="0" smtClean="0"/>
                <a:t>Star formation rate [M</a:t>
              </a:r>
              <a:r>
                <a:rPr kumimoji="1" lang="en-US" altLang="ja-JP" sz="2400" baseline="-25000" dirty="0" smtClean="0">
                  <a:sym typeface="Wingdings 2" panose="05020102010507070707" pitchFamily="18" charset="2"/>
                </a:rPr>
                <a:t></a:t>
              </a:r>
              <a:r>
                <a:rPr kumimoji="1" lang="en-US" altLang="ja-JP" sz="2400" dirty="0" smtClean="0"/>
                <a:t> yr</a:t>
              </a:r>
              <a:r>
                <a:rPr kumimoji="1" lang="en-US" altLang="ja-JP" sz="2400" baseline="30000" dirty="0" smtClean="0"/>
                <a:t>-1</a:t>
              </a:r>
              <a:r>
                <a:rPr kumimoji="1" lang="en-US" altLang="ja-JP" sz="2400" dirty="0" smtClean="0"/>
                <a:t> Mpc</a:t>
              </a:r>
              <a:r>
                <a:rPr kumimoji="1" lang="en-US" altLang="ja-JP" sz="2400" baseline="30000" dirty="0" smtClean="0"/>
                <a:t>-3</a:t>
              </a:r>
              <a:r>
                <a:rPr kumimoji="1" lang="en-US" altLang="ja-JP" sz="2400" dirty="0" smtClean="0"/>
                <a:t>]</a:t>
              </a:r>
              <a:endParaRPr kumimoji="1" lang="ja-JP" altLang="en-US" sz="2400" dirty="0"/>
            </a:p>
          </p:txBody>
        </p:sp>
      </p:grpSp>
    </p:spTree>
    <p:extLst>
      <p:ext uri="{BB962C8B-B14F-4D97-AF65-F5344CB8AC3E}">
        <p14:creationId xmlns:p14="http://schemas.microsoft.com/office/powerpoint/2010/main" val="733488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47527" y="960650"/>
            <a:ext cx="6991455" cy="5922526"/>
            <a:chOff x="1135828" y="967746"/>
            <a:chExt cx="8804156" cy="5922526"/>
          </a:xfrm>
        </p:grpSpPr>
        <p:pic>
          <p:nvPicPr>
            <p:cNvPr id="4" name="図 3"/>
            <p:cNvPicPr>
              <a:picLocks noChangeAspect="1"/>
            </p:cNvPicPr>
            <p:nvPr/>
          </p:nvPicPr>
          <p:blipFill>
            <a:blip r:embed="rId2"/>
            <a:stretch>
              <a:fillRect/>
            </a:stretch>
          </p:blipFill>
          <p:spPr>
            <a:xfrm>
              <a:off x="2284075" y="1016198"/>
              <a:ext cx="6721812" cy="5142768"/>
            </a:xfrm>
            <a:prstGeom prst="rect">
              <a:avLst/>
            </a:prstGeom>
          </p:spPr>
        </p:pic>
        <p:sp>
          <p:nvSpPr>
            <p:cNvPr id="3" name="テキスト ボックス 2"/>
            <p:cNvSpPr txBox="1"/>
            <p:nvPr/>
          </p:nvSpPr>
          <p:spPr>
            <a:xfrm>
              <a:off x="4455267" y="6367052"/>
              <a:ext cx="5484717" cy="523220"/>
            </a:xfrm>
            <a:prstGeom prst="rect">
              <a:avLst/>
            </a:prstGeom>
            <a:solidFill>
              <a:schemeClr val="bg1"/>
            </a:solidFill>
          </p:spPr>
          <p:txBody>
            <a:bodyPr wrap="square" rtlCol="0">
              <a:spAutoFit/>
            </a:bodyPr>
            <a:lstStyle/>
            <a:p>
              <a:r>
                <a:rPr lang="en-US" altLang="ja-JP" dirty="0" smtClean="0"/>
                <a:t> </a:t>
              </a:r>
              <a:r>
                <a:rPr lang="en-US" altLang="ja-JP" sz="2800" dirty="0" smtClean="0"/>
                <a:t>Redshift z</a:t>
              </a:r>
              <a:endParaRPr kumimoji="1" lang="ja-JP" altLang="en-US" sz="2800" dirty="0"/>
            </a:p>
          </p:txBody>
        </p:sp>
        <p:sp>
          <p:nvSpPr>
            <p:cNvPr id="9" name="テキスト ボックス 8"/>
            <p:cNvSpPr txBox="1"/>
            <p:nvPr/>
          </p:nvSpPr>
          <p:spPr>
            <a:xfrm rot="16200000">
              <a:off x="-404301" y="2845432"/>
              <a:ext cx="3661621" cy="581363"/>
            </a:xfrm>
            <a:prstGeom prst="rect">
              <a:avLst/>
            </a:prstGeom>
            <a:solidFill>
              <a:schemeClr val="bg1"/>
            </a:solidFill>
          </p:spPr>
          <p:txBody>
            <a:bodyPr wrap="square" rtlCol="0">
              <a:spAutoFit/>
            </a:bodyPr>
            <a:lstStyle/>
            <a:p>
              <a:r>
                <a:rPr kumimoji="1" lang="en-US" altLang="ja-JP" sz="2400" dirty="0" smtClean="0"/>
                <a:t>R(t) [yr</a:t>
              </a:r>
              <a:r>
                <a:rPr kumimoji="1" lang="en-US" altLang="ja-JP" sz="2400" baseline="30000" dirty="0" smtClean="0"/>
                <a:t>-1</a:t>
              </a:r>
              <a:r>
                <a:rPr kumimoji="1" lang="en-US" altLang="ja-JP" sz="2400" dirty="0" smtClean="0"/>
                <a:t> Mpc</a:t>
              </a:r>
              <a:r>
                <a:rPr kumimoji="1" lang="en-US" altLang="ja-JP" sz="2400" baseline="30000" dirty="0" smtClean="0"/>
                <a:t>-3</a:t>
              </a:r>
              <a:r>
                <a:rPr kumimoji="1" lang="en-US" altLang="ja-JP" sz="2400" dirty="0" smtClean="0"/>
                <a:t>]</a:t>
              </a:r>
              <a:endParaRPr kumimoji="1" lang="ja-JP" altLang="en-US" sz="2400" dirty="0"/>
            </a:p>
          </p:txBody>
        </p:sp>
        <p:sp>
          <p:nvSpPr>
            <p:cNvPr id="10" name="テキスト ボックス 9"/>
            <p:cNvSpPr txBox="1"/>
            <p:nvPr/>
          </p:nvSpPr>
          <p:spPr>
            <a:xfrm>
              <a:off x="2057566" y="6158966"/>
              <a:ext cx="7086433" cy="369332"/>
            </a:xfrm>
            <a:prstGeom prst="rect">
              <a:avLst/>
            </a:prstGeom>
            <a:noFill/>
          </p:spPr>
          <p:txBody>
            <a:bodyPr wrap="square" rtlCol="0">
              <a:spAutoFit/>
            </a:bodyPr>
            <a:lstStyle/>
            <a:p>
              <a:r>
                <a:rPr kumimoji="1" lang="en-US" altLang="ja-JP" dirty="0" smtClean="0"/>
                <a:t>40        35        30         25        20        15        10         5          0 </a:t>
              </a:r>
              <a:endParaRPr kumimoji="1" lang="ja-JP" altLang="en-US" dirty="0"/>
            </a:p>
          </p:txBody>
        </p:sp>
        <p:sp>
          <p:nvSpPr>
            <p:cNvPr id="11" name="テキスト ボックス 10"/>
            <p:cNvSpPr txBox="1"/>
            <p:nvPr/>
          </p:nvSpPr>
          <p:spPr>
            <a:xfrm>
              <a:off x="1581326" y="967746"/>
              <a:ext cx="839603" cy="5816977"/>
            </a:xfrm>
            <a:prstGeom prst="rect">
              <a:avLst/>
            </a:prstGeom>
            <a:noFill/>
          </p:spPr>
          <p:txBody>
            <a:bodyPr wrap="square" rtlCol="0">
              <a:spAutoFit/>
            </a:bodyPr>
            <a:lstStyle/>
            <a:p>
              <a:r>
                <a:rPr kumimoji="1" lang="en-US" altLang="ja-JP" dirty="0" smtClean="0"/>
                <a:t>10</a:t>
              </a:r>
              <a:r>
                <a:rPr kumimoji="1" lang="en-US" altLang="ja-JP" baseline="30000" dirty="0" smtClean="0"/>
                <a:t>-6</a:t>
              </a:r>
            </a:p>
            <a:p>
              <a:endParaRPr lang="en-US" altLang="ja-JP" dirty="0"/>
            </a:p>
            <a:p>
              <a:r>
                <a:rPr kumimoji="1" lang="en-US" altLang="ja-JP" dirty="0" smtClean="0"/>
                <a:t>10</a:t>
              </a:r>
              <a:r>
                <a:rPr kumimoji="1" lang="en-US" altLang="ja-JP" baseline="30000" dirty="0" smtClean="0"/>
                <a:t>-7</a:t>
              </a:r>
            </a:p>
            <a:p>
              <a:endParaRPr lang="en-US" altLang="ja-JP" sz="2400" dirty="0"/>
            </a:p>
            <a:p>
              <a:r>
                <a:rPr kumimoji="1" lang="en-US" altLang="ja-JP" dirty="0" smtClean="0"/>
                <a:t>10</a:t>
              </a:r>
              <a:r>
                <a:rPr kumimoji="1" lang="en-US" altLang="ja-JP" baseline="30000" dirty="0" smtClean="0"/>
                <a:t>-8 </a:t>
              </a:r>
            </a:p>
            <a:p>
              <a:endParaRPr lang="en-US" altLang="ja-JP" sz="2400" dirty="0"/>
            </a:p>
            <a:p>
              <a:r>
                <a:rPr kumimoji="1" lang="en-US" altLang="ja-JP" dirty="0" smtClean="0"/>
                <a:t>10</a:t>
              </a:r>
              <a:r>
                <a:rPr kumimoji="1" lang="en-US" altLang="ja-JP" baseline="30000" dirty="0" smtClean="0"/>
                <a:t>-9</a:t>
              </a:r>
            </a:p>
            <a:p>
              <a:endParaRPr lang="en-US" altLang="ja-JP" sz="2400" dirty="0"/>
            </a:p>
            <a:p>
              <a:r>
                <a:rPr lang="en-US" altLang="ja-JP" dirty="0" smtClean="0"/>
                <a:t>10</a:t>
              </a:r>
              <a:r>
                <a:rPr lang="en-US" altLang="ja-JP" baseline="30000" dirty="0" smtClean="0"/>
                <a:t>-10</a:t>
              </a:r>
            </a:p>
            <a:p>
              <a:endParaRPr lang="en-US" altLang="ja-JP" sz="2400" dirty="0" smtClean="0"/>
            </a:p>
            <a:p>
              <a:r>
                <a:rPr kumimoji="1" lang="en-US" altLang="ja-JP" dirty="0" smtClean="0"/>
                <a:t>10</a:t>
              </a:r>
              <a:r>
                <a:rPr kumimoji="1" lang="en-US" altLang="ja-JP" baseline="30000" dirty="0" smtClean="0"/>
                <a:t>-11</a:t>
              </a:r>
            </a:p>
            <a:p>
              <a:endParaRPr lang="en-US" altLang="ja-JP" sz="2400" dirty="0"/>
            </a:p>
            <a:p>
              <a:r>
                <a:rPr lang="en-US" altLang="ja-JP" dirty="0" smtClean="0"/>
                <a:t>10</a:t>
              </a:r>
              <a:r>
                <a:rPr lang="en-US" altLang="ja-JP" baseline="30000" dirty="0" smtClean="0"/>
                <a:t>-12</a:t>
              </a:r>
            </a:p>
            <a:p>
              <a:endParaRPr kumimoji="1" lang="en-US" altLang="ja-JP" sz="2400" dirty="0"/>
            </a:p>
            <a:p>
              <a:r>
                <a:rPr lang="en-US" altLang="ja-JP" dirty="0" smtClean="0"/>
                <a:t>10</a:t>
              </a:r>
              <a:r>
                <a:rPr lang="en-US" altLang="ja-JP" baseline="30000" dirty="0" smtClean="0"/>
                <a:t>-13</a:t>
              </a:r>
            </a:p>
            <a:p>
              <a:endParaRPr lang="en-US" altLang="ja-JP" sz="2400" dirty="0" smtClean="0"/>
            </a:p>
            <a:p>
              <a:r>
                <a:rPr kumimoji="1" lang="en-US" altLang="ja-JP" dirty="0" smtClean="0"/>
                <a:t>10</a:t>
              </a:r>
              <a:r>
                <a:rPr kumimoji="1" lang="en-US" altLang="ja-JP" baseline="30000" dirty="0" smtClean="0"/>
                <a:t>-14</a:t>
              </a:r>
            </a:p>
            <a:p>
              <a:endParaRPr lang="en-US" altLang="ja-JP" sz="2400" dirty="0"/>
            </a:p>
          </p:txBody>
        </p:sp>
      </p:grpSp>
      <p:sp>
        <p:nvSpPr>
          <p:cNvPr id="2" name="タイトル 1"/>
          <p:cNvSpPr>
            <a:spLocks noGrp="1"/>
          </p:cNvSpPr>
          <p:nvPr>
            <p:ph type="title"/>
          </p:nvPr>
        </p:nvSpPr>
        <p:spPr>
          <a:xfrm>
            <a:off x="916021" y="-164539"/>
            <a:ext cx="10515600" cy="1325563"/>
          </a:xfrm>
        </p:spPr>
        <p:txBody>
          <a:bodyPr/>
          <a:lstStyle/>
          <a:p>
            <a:pPr algn="ctr"/>
            <a:r>
              <a:rPr kumimoji="1" lang="en-US" altLang="ja-JP" dirty="0" smtClean="0"/>
              <a:t>The </a:t>
            </a:r>
            <a:r>
              <a:rPr lang="en-US" altLang="ja-JP" dirty="0" smtClean="0"/>
              <a:t>Pop</a:t>
            </a:r>
            <a:r>
              <a:rPr lang="ja-JP" altLang="en-US" dirty="0"/>
              <a:t> </a:t>
            </a:r>
            <a:r>
              <a:rPr lang="en-US" altLang="ja-JP" dirty="0" smtClean="0"/>
              <a:t>III</a:t>
            </a:r>
            <a:r>
              <a:rPr lang="ja-JP" altLang="en-US" dirty="0"/>
              <a:t> </a:t>
            </a:r>
            <a:r>
              <a:rPr lang="en-US" altLang="ja-JP" dirty="0" smtClean="0"/>
              <a:t>BH-B</a:t>
            </a:r>
            <a:r>
              <a:rPr lang="en-US" altLang="ja-JP" dirty="0"/>
              <a:t>H</a:t>
            </a:r>
            <a:r>
              <a:rPr kumimoji="1" lang="en-US" altLang="ja-JP" dirty="0" smtClean="0"/>
              <a:t> merger rate</a:t>
            </a:r>
            <a:endParaRPr kumimoji="1" lang="ja-JP" altLang="en-US" dirty="0"/>
          </a:p>
        </p:txBody>
      </p:sp>
      <mc:AlternateContent xmlns:mc="http://schemas.openxmlformats.org/markup-compatibility/2006" xmlns:a14="http://schemas.microsoft.com/office/drawing/2010/main">
        <mc:Choice Requires="a14">
          <p:sp>
            <p:nvSpPr>
              <p:cNvPr id="7" name="テキスト ボックス 6"/>
              <p:cNvSpPr txBox="1"/>
              <p:nvPr/>
            </p:nvSpPr>
            <p:spPr>
              <a:xfrm>
                <a:off x="6054288" y="1495396"/>
                <a:ext cx="6282127" cy="4126194"/>
              </a:xfrm>
              <a:prstGeom prst="rect">
                <a:avLst/>
              </a:prstGeom>
              <a:noFill/>
            </p:spPr>
            <p:txBody>
              <a:bodyPr wrap="square" rtlCol="0">
                <a:spAutoFit/>
              </a:bodyPr>
              <a:lstStyle/>
              <a:p>
                <a:r>
                  <a:rPr lang="en-US" altLang="ja-JP" sz="2400" dirty="0" smtClean="0"/>
                  <a:t>Pop III BHBH merger rate at the present day</a:t>
                </a:r>
              </a:p>
              <a:p>
                <a:r>
                  <a:rPr lang="en-US" altLang="ja-JP" sz="2800" b="1" dirty="0" smtClean="0">
                    <a:solidFill>
                      <a:srgbClr val="FF0000"/>
                    </a:solidFill>
                  </a:rPr>
                  <a:t>R</a:t>
                </a:r>
                <a:r>
                  <a:rPr lang="ja-JP" altLang="en-US" sz="2800" b="1" dirty="0" smtClean="0">
                    <a:solidFill>
                      <a:srgbClr val="FF0000"/>
                    </a:solidFill>
                  </a:rPr>
                  <a:t>～</a:t>
                </a:r>
                <a:r>
                  <a:rPr lang="en-US" altLang="ja-JP" sz="2800" b="1" dirty="0" smtClean="0">
                    <a:solidFill>
                      <a:srgbClr val="FF0000"/>
                    </a:solidFill>
                  </a:rPr>
                  <a:t>2.5×10</a:t>
                </a:r>
                <a:r>
                  <a:rPr lang="en-US" altLang="ja-JP" sz="2800" b="1" baseline="30000" dirty="0" smtClean="0">
                    <a:solidFill>
                      <a:srgbClr val="FF0000"/>
                    </a:solidFill>
                  </a:rPr>
                  <a:t>-8</a:t>
                </a:r>
                <a:r>
                  <a:rPr lang="en-US" altLang="ja-JP" sz="2800" b="1" dirty="0" smtClean="0">
                    <a:solidFill>
                      <a:srgbClr val="FF0000"/>
                    </a:solidFill>
                  </a:rPr>
                  <a:t> (</a:t>
                </a:r>
                <a14:m>
                  <m:oMath xmlns:m="http://schemas.openxmlformats.org/officeDocument/2006/math">
                    <m:box>
                      <m:boxPr>
                        <m:ctrlPr>
                          <a:rPr lang="en-US" altLang="ja-JP" sz="2800" b="1" i="1" smtClean="0">
                            <a:solidFill>
                              <a:srgbClr val="FF0000"/>
                            </a:solidFill>
                            <a:latin typeface="Cambria Math" panose="02040503050406030204" pitchFamily="18" charset="0"/>
                          </a:rPr>
                        </m:ctrlPr>
                      </m:boxPr>
                      <m:e>
                        <m:f>
                          <m:fPr>
                            <m:ctrlPr>
                              <a:rPr lang="en-US" altLang="ja-JP" sz="2800" b="1" i="1" smtClean="0">
                                <a:solidFill>
                                  <a:srgbClr val="FF0000"/>
                                </a:solidFill>
                                <a:latin typeface="Cambria Math" panose="02040503050406030204" pitchFamily="18" charset="0"/>
                              </a:rPr>
                            </m:ctrlPr>
                          </m:fPr>
                          <m:num>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𝑺𝑭𝑹</m:t>
                                </m:r>
                              </m:e>
                              <m:sub>
                                <m:r>
                                  <a:rPr lang="en-US" altLang="ja-JP" sz="2800" b="1" i="1" smtClean="0">
                                    <a:solidFill>
                                      <a:srgbClr val="FF0000"/>
                                    </a:solidFill>
                                    <a:latin typeface="Cambria Math" panose="02040503050406030204" pitchFamily="18" charset="0"/>
                                  </a:rPr>
                                  <m:t>𝒑𝒆𝒂𝒌</m:t>
                                </m:r>
                              </m:sub>
                            </m:sSub>
                          </m:num>
                          <m:den>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𝟏𝟎</m:t>
                                </m:r>
                              </m:e>
                              <m:sup>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𝟐</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𝟓</m:t>
                                </m:r>
                              </m:sup>
                            </m:sSup>
                          </m:den>
                        </m:f>
                      </m:e>
                    </m:box>
                  </m:oMath>
                </a14:m>
                <a:r>
                  <a:rPr lang="en-US" altLang="ja-JP" sz="2800" b="1" dirty="0" smtClean="0">
                    <a:solidFill>
                      <a:srgbClr val="FF0000"/>
                    </a:solidFill>
                  </a:rPr>
                  <a:t>)(</a:t>
                </a:r>
                <a14:m>
                  <m:oMath xmlns:m="http://schemas.openxmlformats.org/officeDocument/2006/math">
                    <m:f>
                      <m:fPr>
                        <m:ctrlPr>
                          <a:rPr lang="en-US" altLang="ja-JP" sz="2800" b="1" i="1" dirty="0" smtClean="0">
                            <a:solidFill>
                              <a:srgbClr val="FF0000"/>
                            </a:solidFill>
                            <a:latin typeface="Cambria Math" panose="02040503050406030204" pitchFamily="18" charset="0"/>
                          </a:rPr>
                        </m:ctrlPr>
                      </m:fPr>
                      <m:num>
                        <m:sSub>
                          <m:sSubPr>
                            <m:ctrlPr>
                              <a:rPr lang="en-US" altLang="ja-JP" sz="2800" b="1" i="1" dirty="0" smtClean="0">
                                <a:solidFill>
                                  <a:srgbClr val="FF0000"/>
                                </a:solidFill>
                                <a:latin typeface="Cambria Math" panose="02040503050406030204" pitchFamily="18" charset="0"/>
                              </a:rPr>
                            </m:ctrlPr>
                          </m:sSubPr>
                          <m:e>
                            <m:r>
                              <a:rPr lang="en-US" altLang="ja-JP" sz="2800" b="1" i="1" dirty="0" smtClean="0">
                                <a:solidFill>
                                  <a:srgbClr val="FF0000"/>
                                </a:solidFill>
                                <a:latin typeface="Cambria Math" panose="02040503050406030204" pitchFamily="18" charset="0"/>
                              </a:rPr>
                              <m:t>𝒇</m:t>
                            </m:r>
                          </m:e>
                          <m:sub>
                            <m:r>
                              <a:rPr lang="en-US" altLang="ja-JP" sz="2800" b="1" i="1" dirty="0" smtClean="0">
                                <a:solidFill>
                                  <a:srgbClr val="FF0000"/>
                                </a:solidFill>
                                <a:latin typeface="Cambria Math" panose="02040503050406030204" pitchFamily="18" charset="0"/>
                              </a:rPr>
                              <m:t>𝒃</m:t>
                            </m:r>
                          </m:sub>
                        </m:sSub>
                        <m:r>
                          <a:rPr lang="en-US" altLang="ja-JP" sz="2800" b="1" i="1" dirty="0" smtClean="0">
                            <a:solidFill>
                              <a:srgbClr val="FF0000"/>
                            </a:solidFill>
                            <a:latin typeface="Cambria Math" panose="02040503050406030204" pitchFamily="18" charset="0"/>
                          </a:rPr>
                          <m:t>/(</m:t>
                        </m:r>
                        <m:r>
                          <a:rPr lang="en-US" altLang="ja-JP" sz="2800" b="1" i="1" dirty="0" smtClean="0">
                            <a:solidFill>
                              <a:srgbClr val="FF0000"/>
                            </a:solidFill>
                            <a:latin typeface="Cambria Math" panose="02040503050406030204" pitchFamily="18" charset="0"/>
                          </a:rPr>
                          <m:t>𝟏</m:t>
                        </m:r>
                        <m:r>
                          <a:rPr lang="en-US" altLang="ja-JP" sz="2800" b="1" i="1" dirty="0" smtClean="0">
                            <a:solidFill>
                              <a:srgbClr val="FF0000"/>
                            </a:solidFill>
                            <a:latin typeface="Cambria Math" panose="02040503050406030204" pitchFamily="18" charset="0"/>
                          </a:rPr>
                          <m:t>+</m:t>
                        </m:r>
                        <m:sSub>
                          <m:sSubPr>
                            <m:ctrlPr>
                              <a:rPr lang="en-US" altLang="ja-JP" sz="2800" b="1" i="1" dirty="0" smtClean="0">
                                <a:solidFill>
                                  <a:srgbClr val="FF0000"/>
                                </a:solidFill>
                                <a:latin typeface="Cambria Math" panose="02040503050406030204" pitchFamily="18" charset="0"/>
                              </a:rPr>
                            </m:ctrlPr>
                          </m:sSubPr>
                          <m:e>
                            <m:r>
                              <a:rPr lang="en-US" altLang="ja-JP" sz="2800" b="1" i="1" dirty="0" smtClean="0">
                                <a:solidFill>
                                  <a:srgbClr val="FF0000"/>
                                </a:solidFill>
                                <a:latin typeface="Cambria Math" panose="02040503050406030204" pitchFamily="18" charset="0"/>
                              </a:rPr>
                              <m:t>𝒇</m:t>
                            </m:r>
                          </m:e>
                          <m:sub>
                            <m:r>
                              <a:rPr lang="en-US" altLang="ja-JP" sz="2800" b="1" i="1" dirty="0" smtClean="0">
                                <a:solidFill>
                                  <a:srgbClr val="FF0000"/>
                                </a:solidFill>
                                <a:latin typeface="Cambria Math" panose="02040503050406030204" pitchFamily="18" charset="0"/>
                              </a:rPr>
                              <m:t>𝒃</m:t>
                            </m:r>
                          </m:sub>
                        </m:sSub>
                        <m:r>
                          <a:rPr lang="en-US" altLang="ja-JP" sz="2800" b="1" i="1" dirty="0" smtClean="0">
                            <a:solidFill>
                              <a:srgbClr val="FF0000"/>
                            </a:solidFill>
                            <a:latin typeface="Cambria Math" panose="02040503050406030204" pitchFamily="18" charset="0"/>
                          </a:rPr>
                          <m:t>)</m:t>
                        </m:r>
                      </m:num>
                      <m:den>
                        <m:r>
                          <a:rPr lang="en-US" altLang="ja-JP" sz="2800" b="1" i="1" dirty="0" smtClean="0">
                            <a:solidFill>
                              <a:srgbClr val="FF0000"/>
                            </a:solidFill>
                            <a:latin typeface="Cambria Math" panose="02040503050406030204" pitchFamily="18" charset="0"/>
                          </a:rPr>
                          <m:t>𝟎</m:t>
                        </m:r>
                        <m:r>
                          <a:rPr lang="en-US" altLang="ja-JP" sz="2800" b="1" i="1" dirty="0" smtClean="0">
                            <a:solidFill>
                              <a:srgbClr val="FF0000"/>
                            </a:solidFill>
                            <a:latin typeface="Cambria Math" panose="02040503050406030204" pitchFamily="18" charset="0"/>
                          </a:rPr>
                          <m:t>.</m:t>
                        </m:r>
                        <m:r>
                          <a:rPr lang="en-US" altLang="ja-JP" sz="2800" b="1" i="1" dirty="0" smtClean="0">
                            <a:solidFill>
                              <a:srgbClr val="FF0000"/>
                            </a:solidFill>
                            <a:latin typeface="Cambria Math" panose="02040503050406030204" pitchFamily="18" charset="0"/>
                          </a:rPr>
                          <m:t>𝟑𝟑</m:t>
                        </m:r>
                      </m:den>
                    </m:f>
                  </m:oMath>
                </a14:m>
                <a:r>
                  <a:rPr lang="en-US" altLang="ja-JP" sz="2800" b="1" dirty="0" smtClean="0">
                    <a:solidFill>
                      <a:srgbClr val="FF0000"/>
                    </a:solidFill>
                  </a:rPr>
                  <a:t>) </a:t>
                </a:r>
                <a:r>
                  <a:rPr lang="en-US" altLang="ja-JP" sz="2800" b="1" u="sng" dirty="0" err="1" smtClean="0">
                    <a:solidFill>
                      <a:srgbClr val="FF0000"/>
                    </a:solidFill>
                  </a:rPr>
                  <a:t>Err</a:t>
                </a:r>
                <a:r>
                  <a:rPr lang="en-US" altLang="ja-JP" sz="2800" b="1" u="sng" baseline="-25000" dirty="0" err="1" smtClean="0">
                    <a:solidFill>
                      <a:srgbClr val="FF0000"/>
                    </a:solidFill>
                  </a:rPr>
                  <a:t>sys</a:t>
                </a:r>
                <a:r>
                  <a:rPr lang="en-US" altLang="ja-JP" sz="2800" b="1" baseline="-25000" dirty="0" smtClean="0">
                    <a:solidFill>
                      <a:srgbClr val="FF0000"/>
                    </a:solidFill>
                  </a:rPr>
                  <a:t> </a:t>
                </a:r>
              </a:p>
              <a:p>
                <a:r>
                  <a:rPr lang="en-US" altLang="ja-JP" sz="2800" b="1" baseline="-25000" dirty="0">
                    <a:solidFill>
                      <a:srgbClr val="FF0000"/>
                    </a:solidFill>
                  </a:rPr>
                  <a:t> </a:t>
                </a:r>
                <a:r>
                  <a:rPr lang="en-US" altLang="ja-JP" sz="2800" b="1" baseline="-25000" dirty="0" smtClean="0">
                    <a:solidFill>
                      <a:srgbClr val="FF0000"/>
                    </a:solidFill>
                  </a:rPr>
                  <a:t>          </a:t>
                </a:r>
                <a:r>
                  <a:rPr lang="en-US" altLang="ja-JP" sz="2800" b="1" dirty="0" smtClean="0">
                    <a:solidFill>
                      <a:srgbClr val="FF0000"/>
                    </a:solidFill>
                  </a:rPr>
                  <a:t>[yr</a:t>
                </a:r>
                <a:r>
                  <a:rPr lang="en-US" altLang="ja-JP" sz="2800" b="1" baseline="30000" dirty="0" smtClean="0">
                    <a:solidFill>
                      <a:srgbClr val="FF0000"/>
                    </a:solidFill>
                  </a:rPr>
                  <a:t>-1</a:t>
                </a:r>
                <a:r>
                  <a:rPr lang="en-US" altLang="ja-JP" sz="2800" b="1" dirty="0" smtClean="0">
                    <a:solidFill>
                      <a:srgbClr val="FF0000"/>
                    </a:solidFill>
                  </a:rPr>
                  <a:t> </a:t>
                </a:r>
                <a:r>
                  <a:rPr lang="en-US" altLang="ja-JP" sz="2800" b="1" dirty="0">
                    <a:solidFill>
                      <a:srgbClr val="FF0000"/>
                    </a:solidFill>
                  </a:rPr>
                  <a:t>Mpc</a:t>
                </a:r>
                <a:r>
                  <a:rPr lang="en-US" altLang="ja-JP" sz="2800" b="1" baseline="30000" dirty="0">
                    <a:solidFill>
                      <a:srgbClr val="FF0000"/>
                    </a:solidFill>
                  </a:rPr>
                  <a:t>-3</a:t>
                </a:r>
                <a:r>
                  <a:rPr lang="en-US" altLang="ja-JP" sz="2800" b="1" dirty="0" smtClean="0">
                    <a:solidFill>
                      <a:srgbClr val="FF0000"/>
                    </a:solidFill>
                  </a:rPr>
                  <a:t>]</a:t>
                </a:r>
              </a:p>
              <a:p>
                <a:r>
                  <a:rPr lang="en-US" altLang="ja-JP" sz="2400" dirty="0" err="1" smtClean="0"/>
                  <a:t>Err</a:t>
                </a:r>
                <a:r>
                  <a:rPr lang="en-US" altLang="ja-JP" sz="2400" baseline="-25000" dirty="0" err="1" smtClean="0"/>
                  <a:t>sys</a:t>
                </a:r>
                <a:r>
                  <a:rPr lang="en-US" altLang="ja-JP" sz="2400" dirty="0" smtClean="0"/>
                  <a:t>: The systematic error depending on </a:t>
                </a:r>
              </a:p>
              <a:p>
                <a:r>
                  <a:rPr lang="en-US" altLang="ja-JP" sz="2400" dirty="0"/>
                  <a:t> </a:t>
                </a:r>
                <a:r>
                  <a:rPr lang="en-US" altLang="ja-JP" sz="2400" dirty="0" smtClean="0"/>
                  <a:t>            </a:t>
                </a:r>
                <a:r>
                  <a:rPr lang="ja-JP" altLang="en-US" sz="2400" dirty="0" smtClean="0"/>
                  <a:t>・</a:t>
                </a:r>
                <a:r>
                  <a:rPr lang="en-US" altLang="ja-JP" sz="2400" dirty="0" smtClean="0"/>
                  <a:t>binary evolution treatment </a:t>
                </a:r>
              </a:p>
              <a:p>
                <a:r>
                  <a:rPr lang="en-US" altLang="ja-JP" sz="2400" dirty="0"/>
                  <a:t> </a:t>
                </a:r>
                <a:r>
                  <a:rPr lang="en-US" altLang="ja-JP" sz="2400" dirty="0" smtClean="0"/>
                  <a:t>            </a:t>
                </a:r>
                <a:r>
                  <a:rPr lang="ja-JP" altLang="en-US" sz="2400" dirty="0" smtClean="0"/>
                  <a:t>・</a:t>
                </a:r>
                <a:r>
                  <a:rPr lang="en-US" altLang="ja-JP" sz="2400" dirty="0" smtClean="0"/>
                  <a:t>initial distribution functions</a:t>
                </a:r>
              </a:p>
              <a:p>
                <a:endParaRPr lang="en-US" altLang="ja-JP" sz="2400" dirty="0" smtClean="0"/>
              </a:p>
              <a:p>
                <a:r>
                  <a:rPr lang="en-US" altLang="ja-JP" sz="2400" dirty="0" err="1"/>
                  <a:t>Err</a:t>
                </a:r>
                <a:r>
                  <a:rPr lang="en-US" altLang="ja-JP" sz="2400" baseline="-25000" dirty="0" err="1"/>
                  <a:t>sys</a:t>
                </a:r>
                <a:r>
                  <a:rPr lang="en-US" altLang="ja-JP" sz="2400" baseline="-25000" dirty="0"/>
                  <a:t> </a:t>
                </a:r>
                <a:r>
                  <a:rPr lang="en-US" altLang="ja-JP" sz="2400" dirty="0"/>
                  <a:t>= 1 corresponds to adopting </a:t>
                </a:r>
                <a:r>
                  <a:rPr lang="en-US" altLang="ja-JP" sz="2400" dirty="0" smtClean="0"/>
                  <a:t>distribution </a:t>
                </a:r>
                <a:r>
                  <a:rPr lang="en-US" altLang="ja-JP" sz="2400" dirty="0"/>
                  <a:t>functions and the binary </a:t>
                </a:r>
                <a:r>
                  <a:rPr lang="en-US" altLang="ja-JP" sz="2400" dirty="0" smtClean="0"/>
                  <a:t>evolution </a:t>
                </a:r>
                <a:r>
                  <a:rPr lang="en-US" altLang="ja-JP" sz="2400" dirty="0"/>
                  <a:t>for Pop I </a:t>
                </a:r>
                <a:r>
                  <a:rPr lang="en-US" altLang="ja-JP" sz="2400" dirty="0" smtClean="0"/>
                  <a:t>stars</a:t>
                </a:r>
              </a:p>
              <a:p>
                <a:endParaRPr lang="en-US" altLang="ja-JP" sz="2400" dirty="0" smtClean="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6054288" y="1495396"/>
                <a:ext cx="6282127" cy="4126194"/>
              </a:xfrm>
              <a:prstGeom prst="rect">
                <a:avLst/>
              </a:prstGeom>
              <a:blipFill rotWithShape="0">
                <a:blip r:embed="rId3"/>
                <a:stretch>
                  <a:fillRect l="-1940" t="-1182" r="-97"/>
                </a:stretch>
              </a:blipFill>
            </p:spPr>
            <p:txBody>
              <a:bodyPr/>
              <a:lstStyle/>
              <a:p>
                <a:r>
                  <a:rPr lang="ja-JP" altLang="en-US">
                    <a:noFill/>
                  </a:rPr>
                  <a:t> </a:t>
                </a:r>
              </a:p>
            </p:txBody>
          </p:sp>
        </mc:Fallback>
      </mc:AlternateContent>
      <p:sp>
        <p:nvSpPr>
          <p:cNvPr id="19" name="正方形/長方形 18"/>
          <p:cNvSpPr/>
          <p:nvPr/>
        </p:nvSpPr>
        <p:spPr>
          <a:xfrm>
            <a:off x="1332284" y="1062110"/>
            <a:ext cx="4441088" cy="5004000"/>
          </a:xfrm>
          <a:prstGeom prst="rect">
            <a:avLst/>
          </a:prstGeom>
          <a:gradFill flip="none" rotWithShape="1">
            <a:gsLst>
              <a:gs pos="0">
                <a:schemeClr val="accent1">
                  <a:tint val="66000"/>
                  <a:satMod val="160000"/>
                  <a:alpha val="0"/>
                </a:schemeClr>
              </a:gs>
              <a:gs pos="10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323469" y="5503538"/>
            <a:ext cx="4299879" cy="523220"/>
          </a:xfrm>
          <a:prstGeom prst="rect">
            <a:avLst/>
          </a:prstGeom>
          <a:noFill/>
        </p:spPr>
        <p:txBody>
          <a:bodyPr wrap="square" rtlCol="0">
            <a:spAutoFit/>
          </a:bodyPr>
          <a:lstStyle/>
          <a:p>
            <a:r>
              <a:rPr kumimoji="1" lang="en-US" altLang="ja-JP" sz="2800" dirty="0" smtClean="0">
                <a:solidFill>
                  <a:srgbClr val="1003BD"/>
                </a:solidFill>
              </a:rPr>
              <a:t>Pop III star formation region</a:t>
            </a:r>
            <a:endParaRPr kumimoji="1" lang="ja-JP" altLang="en-US" sz="2800" dirty="0">
              <a:solidFill>
                <a:srgbClr val="1003BD"/>
              </a:solidFill>
            </a:endParaRPr>
          </a:p>
        </p:txBody>
      </p:sp>
      <p:sp>
        <p:nvSpPr>
          <p:cNvPr id="21" name="テキスト ボックス 20"/>
          <p:cNvSpPr txBox="1"/>
          <p:nvPr/>
        </p:nvSpPr>
        <p:spPr>
          <a:xfrm>
            <a:off x="947531" y="1023563"/>
            <a:ext cx="2504661" cy="584775"/>
          </a:xfrm>
          <a:prstGeom prst="rect">
            <a:avLst/>
          </a:prstGeom>
          <a:noFill/>
        </p:spPr>
        <p:txBody>
          <a:bodyPr wrap="square" rtlCol="0">
            <a:spAutoFit/>
          </a:bodyPr>
          <a:lstStyle/>
          <a:p>
            <a:r>
              <a:rPr kumimoji="1" lang="en-US" altLang="ja-JP" sz="3200" dirty="0" smtClean="0"/>
              <a:t>IMF: Flat</a:t>
            </a:r>
            <a:endParaRPr kumimoji="1" lang="ja-JP" altLang="en-US" sz="3200" dirty="0"/>
          </a:p>
        </p:txBody>
      </p:sp>
    </p:spTree>
    <p:extLst>
      <p:ext uri="{BB962C8B-B14F-4D97-AF65-F5344CB8AC3E}">
        <p14:creationId xmlns:p14="http://schemas.microsoft.com/office/powerpoint/2010/main" val="3328202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325563"/>
          </a:xfrm>
        </p:spPr>
        <p:txBody>
          <a:bodyPr/>
          <a:lstStyle/>
          <a:p>
            <a:pPr algn="ctr"/>
            <a:r>
              <a:rPr lang="en-US" altLang="ja-JP" dirty="0" smtClean="0"/>
              <a:t>Consistency with LIGOS6</a:t>
            </a:r>
            <a:r>
              <a:rPr lang="ja-JP" altLang="en-US" dirty="0"/>
              <a:t> </a:t>
            </a:r>
            <a:r>
              <a:rPr lang="en-US" altLang="ja-JP" dirty="0" smtClean="0"/>
              <a:t>and </a:t>
            </a:r>
            <a:r>
              <a:rPr lang="en-US" altLang="ja-JP" dirty="0" err="1" smtClean="0"/>
              <a:t>Adv.LIGO</a:t>
            </a:r>
            <a:endParaRPr kumimoji="1" lang="ja-JP" altLang="en-US" dirty="0"/>
          </a:p>
        </p:txBody>
      </p:sp>
      <p:pic>
        <p:nvPicPr>
          <p:cNvPr id="4" name="図 3"/>
          <p:cNvPicPr>
            <a:picLocks noChangeAspect="1"/>
          </p:cNvPicPr>
          <p:nvPr/>
        </p:nvPicPr>
        <p:blipFill>
          <a:blip r:embed="rId2"/>
          <a:stretch>
            <a:fillRect/>
          </a:stretch>
        </p:blipFill>
        <p:spPr>
          <a:xfrm>
            <a:off x="0" y="989651"/>
            <a:ext cx="5622587" cy="5705906"/>
          </a:xfrm>
          <a:prstGeom prst="rect">
            <a:avLst/>
          </a:prstGeom>
        </p:spPr>
      </p:pic>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292509" y="1404606"/>
                <a:ext cx="7421653" cy="5090035"/>
              </a:xfrm>
            </p:spPr>
            <p:txBody>
              <a:bodyPr/>
              <a:lstStyle/>
              <a:p>
                <a:r>
                  <a:rPr lang="en-US" altLang="ja-JP" b="1" dirty="0"/>
                  <a:t>LIGOS6 upper limit of BH-BH merger rate </a:t>
                </a:r>
              </a:p>
              <a:p>
                <a:pPr marL="0" indent="0">
                  <a:buNone/>
                </a:pPr>
                <a:r>
                  <a:rPr lang="en-US" altLang="ja-JP" dirty="0"/>
                  <a:t> </a:t>
                </a:r>
                <a:r>
                  <a:rPr lang="en-US" altLang="ja-JP" dirty="0" smtClean="0"/>
                  <a:t>    left figure</a:t>
                </a:r>
              </a:p>
              <a:p>
                <a:pPr marL="0" indent="0">
                  <a:buNone/>
                </a:pPr>
                <a:r>
                  <a:rPr kumimoji="1" lang="en-US" altLang="ja-JP" dirty="0"/>
                  <a:t> </a:t>
                </a:r>
                <a:r>
                  <a:rPr kumimoji="1" lang="en-US" altLang="ja-JP" dirty="0" smtClean="0"/>
                  <a:t>    ~10</a:t>
                </a:r>
                <a:r>
                  <a:rPr kumimoji="1" lang="en-US" altLang="ja-JP" baseline="30000" dirty="0" smtClean="0"/>
                  <a:t>-7</a:t>
                </a:r>
                <a:r>
                  <a:rPr kumimoji="1" lang="en-US" altLang="ja-JP" dirty="0" smtClean="0"/>
                  <a:t> yr</a:t>
                </a:r>
                <a:r>
                  <a:rPr kumimoji="1" lang="en-US" altLang="ja-JP" baseline="30000" dirty="0" smtClean="0"/>
                  <a:t>-1</a:t>
                </a:r>
                <a:r>
                  <a:rPr kumimoji="1" lang="en-US" altLang="ja-JP" dirty="0" smtClean="0"/>
                  <a:t>Mpc</a:t>
                </a:r>
                <a:r>
                  <a:rPr kumimoji="1" lang="en-US" altLang="ja-JP" baseline="30000" dirty="0" smtClean="0"/>
                  <a:t>-3</a:t>
                </a:r>
              </a:p>
              <a:p>
                <a:r>
                  <a:rPr lang="en-US" altLang="ja-JP" b="1" dirty="0" smtClean="0"/>
                  <a:t>Merger rate estimated </a:t>
                </a:r>
                <a:r>
                  <a:rPr lang="en-US" altLang="ja-JP" b="1" smtClean="0"/>
                  <a:t>by GW150914 (z&lt;0.5)</a:t>
                </a:r>
                <a:endParaRPr lang="en-US" altLang="ja-JP" b="1" dirty="0" smtClean="0"/>
              </a:p>
              <a:p>
                <a:pPr marL="0" indent="0">
                  <a:buNone/>
                </a:pPr>
                <a:r>
                  <a:rPr kumimoji="1" lang="en-US" altLang="ja-JP" b="1" dirty="0"/>
                  <a:t> </a:t>
                </a:r>
                <a:r>
                  <a:rPr kumimoji="1" lang="en-US" altLang="ja-JP" b="1" dirty="0" smtClean="0"/>
                  <a:t>   </a:t>
                </a:r>
                <a:r>
                  <a:rPr lang="en-US" altLang="ja-JP" dirty="0" smtClean="0"/>
                  <a:t>~0.02-4×10</a:t>
                </a:r>
                <a:r>
                  <a:rPr lang="en-US" altLang="ja-JP" baseline="30000" dirty="0" smtClean="0"/>
                  <a:t>-7</a:t>
                </a:r>
                <a:r>
                  <a:rPr lang="en-US" altLang="ja-JP" dirty="0" smtClean="0"/>
                  <a:t> yr</a:t>
                </a:r>
                <a:r>
                  <a:rPr lang="en-US" altLang="ja-JP" baseline="30000" dirty="0" smtClean="0"/>
                  <a:t>-1</a:t>
                </a:r>
                <a:r>
                  <a:rPr lang="en-US" altLang="ja-JP" dirty="0" smtClean="0"/>
                  <a:t>Mpc</a:t>
                </a:r>
                <a:r>
                  <a:rPr lang="en-US" altLang="ja-JP" baseline="30000" dirty="0" smtClean="0"/>
                  <a:t>-3</a:t>
                </a:r>
                <a:endParaRPr kumimoji="1" lang="en-US" altLang="ja-JP" baseline="30000" dirty="0" smtClean="0"/>
              </a:p>
              <a:p>
                <a:r>
                  <a:rPr kumimoji="1" lang="en-US" altLang="ja-JP" b="1" dirty="0" smtClean="0"/>
                  <a:t>Pop III BH-BH </a:t>
                </a:r>
                <a:r>
                  <a:rPr lang="en-US" altLang="ja-JP" b="1" dirty="0"/>
                  <a:t>Merger rate </a:t>
                </a:r>
                <a:r>
                  <a:rPr lang="en-US" altLang="ja-JP" b="1" dirty="0" smtClean="0"/>
                  <a:t>at z~0</a:t>
                </a:r>
              </a:p>
              <a:p>
                <a:pPr marL="0" indent="0">
                  <a:buNone/>
                </a:pPr>
                <a:r>
                  <a:rPr lang="en-US" altLang="ja-JP" b="1" dirty="0"/>
                  <a:t> </a:t>
                </a:r>
                <a:r>
                  <a:rPr lang="en-US" altLang="ja-JP" b="1" dirty="0" smtClean="0"/>
                  <a:t>   R</a:t>
                </a:r>
                <a:r>
                  <a:rPr lang="ja-JP" altLang="en-US" b="1" dirty="0" smtClean="0"/>
                  <a:t>～</a:t>
                </a:r>
                <a:r>
                  <a:rPr lang="en-US" altLang="ja-JP" b="1" dirty="0"/>
                  <a:t> </a:t>
                </a:r>
                <a:r>
                  <a:rPr lang="en-US" altLang="ja-JP" b="1" dirty="0" smtClean="0"/>
                  <a:t>2.5×10</a:t>
                </a:r>
                <a:r>
                  <a:rPr lang="en-US" altLang="ja-JP" b="1" baseline="30000" dirty="0" smtClean="0"/>
                  <a:t>-8</a:t>
                </a:r>
                <a:r>
                  <a:rPr lang="en-US" altLang="ja-JP" b="1" dirty="0" smtClean="0"/>
                  <a:t> </a:t>
                </a:r>
                <a:r>
                  <a:rPr lang="en-US" altLang="ja-JP" b="1" dirty="0"/>
                  <a:t>(</a:t>
                </a:r>
                <a14:m>
                  <m:oMath xmlns:m="http://schemas.openxmlformats.org/officeDocument/2006/math">
                    <m:box>
                      <m:boxPr>
                        <m:ctrlPr>
                          <a:rPr lang="en-US" altLang="ja-JP" b="1" i="1">
                            <a:latin typeface="Cambria Math" panose="02040503050406030204" pitchFamily="18" charset="0"/>
                          </a:rPr>
                        </m:ctrlPr>
                      </m:boxPr>
                      <m:e>
                        <m:f>
                          <m:fPr>
                            <m:ctrlPr>
                              <a:rPr lang="en-US" altLang="ja-JP" b="1" i="1">
                                <a:latin typeface="Cambria Math" panose="02040503050406030204" pitchFamily="18" charset="0"/>
                              </a:rPr>
                            </m:ctrlPr>
                          </m:fPr>
                          <m:num>
                            <m:sSub>
                              <m:sSubPr>
                                <m:ctrlPr>
                                  <a:rPr lang="en-US" altLang="ja-JP" b="1" i="1">
                                    <a:latin typeface="Cambria Math" panose="02040503050406030204" pitchFamily="18" charset="0"/>
                                  </a:rPr>
                                </m:ctrlPr>
                              </m:sSubPr>
                              <m:e>
                                <m:r>
                                  <a:rPr lang="en-US" altLang="ja-JP" b="1" i="1">
                                    <a:latin typeface="Cambria Math" panose="02040503050406030204" pitchFamily="18" charset="0"/>
                                  </a:rPr>
                                  <m:t>𝑺𝑭𝑹</m:t>
                                </m:r>
                              </m:e>
                              <m:sub>
                                <m:r>
                                  <a:rPr lang="en-US" altLang="ja-JP" b="1" i="1">
                                    <a:latin typeface="Cambria Math" panose="02040503050406030204" pitchFamily="18" charset="0"/>
                                  </a:rPr>
                                  <m:t>𝒑𝒆𝒂𝒌</m:t>
                                </m:r>
                              </m:sub>
                            </m:sSub>
                          </m:num>
                          <m:den>
                            <m:sSup>
                              <m:sSupPr>
                                <m:ctrlPr>
                                  <a:rPr lang="en-US" altLang="ja-JP" b="1" i="1">
                                    <a:latin typeface="Cambria Math" panose="02040503050406030204" pitchFamily="18" charset="0"/>
                                  </a:rPr>
                                </m:ctrlPr>
                              </m:sSupPr>
                              <m:e>
                                <m:r>
                                  <a:rPr lang="en-US" altLang="ja-JP" b="1" i="1">
                                    <a:latin typeface="Cambria Math" panose="02040503050406030204" pitchFamily="18" charset="0"/>
                                  </a:rPr>
                                  <m:t>𝟏𝟎</m:t>
                                </m:r>
                              </m:e>
                              <m:sup>
                                <m:r>
                                  <a:rPr lang="en-US" altLang="ja-JP" b="1" i="1">
                                    <a:latin typeface="Cambria Math" panose="02040503050406030204" pitchFamily="18" charset="0"/>
                                  </a:rPr>
                                  <m:t>−</m:t>
                                </m:r>
                                <m:r>
                                  <a:rPr lang="en-US" altLang="ja-JP" b="1" i="1">
                                    <a:latin typeface="Cambria Math" panose="02040503050406030204" pitchFamily="18" charset="0"/>
                                  </a:rPr>
                                  <m:t>𝟐</m:t>
                                </m:r>
                                <m:r>
                                  <a:rPr lang="en-US" altLang="ja-JP" b="1" i="1">
                                    <a:latin typeface="Cambria Math" panose="02040503050406030204" pitchFamily="18" charset="0"/>
                                  </a:rPr>
                                  <m:t>.</m:t>
                                </m:r>
                                <m:r>
                                  <a:rPr lang="en-US" altLang="ja-JP" b="1" i="1">
                                    <a:latin typeface="Cambria Math" panose="02040503050406030204" pitchFamily="18" charset="0"/>
                                  </a:rPr>
                                  <m:t>𝟓</m:t>
                                </m:r>
                              </m:sup>
                            </m:sSup>
                          </m:den>
                        </m:f>
                      </m:e>
                    </m:box>
                  </m:oMath>
                </a14:m>
                <a:r>
                  <a:rPr lang="en-US" altLang="ja-JP" b="1" dirty="0" smtClean="0"/>
                  <a:t>)</a:t>
                </a:r>
                <a:r>
                  <a:rPr lang="en-US" altLang="ja-JP" b="1" dirty="0" err="1" smtClean="0"/>
                  <a:t>Err</a:t>
                </a:r>
                <a:r>
                  <a:rPr lang="en-US" altLang="ja-JP" b="1" baseline="-25000" dirty="0" err="1" smtClean="0"/>
                  <a:t>sys</a:t>
                </a:r>
                <a:r>
                  <a:rPr lang="en-US" altLang="ja-JP" b="1" dirty="0" smtClean="0"/>
                  <a:t> [yr</a:t>
                </a:r>
                <a:r>
                  <a:rPr lang="en-US" altLang="ja-JP" b="1" baseline="30000" dirty="0" smtClean="0"/>
                  <a:t>-1</a:t>
                </a:r>
                <a:r>
                  <a:rPr lang="en-US" altLang="ja-JP" b="1" dirty="0" smtClean="0"/>
                  <a:t> Mpc</a:t>
                </a:r>
                <a:r>
                  <a:rPr lang="en-US" altLang="ja-JP" b="1" baseline="30000" dirty="0" smtClean="0"/>
                  <a:t>-3</a:t>
                </a:r>
                <a:r>
                  <a:rPr lang="en-US" altLang="ja-JP" b="1" dirty="0" smtClean="0"/>
                  <a:t>]</a:t>
                </a:r>
                <a:endParaRPr lang="en-US" altLang="ja-JP" b="1" dirty="0"/>
              </a:p>
              <a:p>
                <a:pPr marL="0" indent="0">
                  <a:buNone/>
                </a:pPr>
                <a:r>
                  <a:rPr lang="en-US" altLang="ja-JP" b="1" dirty="0" smtClean="0"/>
                  <a:t>    </a:t>
                </a:r>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292509" y="1404606"/>
                <a:ext cx="7421653" cy="5090035"/>
              </a:xfrm>
              <a:blipFill rotWithShape="0">
                <a:blip r:embed="rId3"/>
                <a:stretch>
                  <a:fillRect l="-1478" t="-1916"/>
                </a:stretch>
              </a:blipFill>
            </p:spPr>
            <p:txBody>
              <a:bodyPr/>
              <a:lstStyle/>
              <a:p>
                <a:r>
                  <a:rPr lang="ja-JP" altLang="en-US">
                    <a:noFill/>
                  </a:rPr>
                  <a:t> </a:t>
                </a:r>
              </a:p>
            </p:txBody>
          </p:sp>
        </mc:Fallback>
      </mc:AlternateContent>
      <p:sp>
        <p:nvSpPr>
          <p:cNvPr id="5" name="テキスト ボックス 4"/>
          <p:cNvSpPr txBox="1"/>
          <p:nvPr/>
        </p:nvSpPr>
        <p:spPr>
          <a:xfrm>
            <a:off x="943581" y="6546713"/>
            <a:ext cx="3443591"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altLang="ja-JP" dirty="0"/>
              <a:t>Aasi, </a:t>
            </a:r>
            <a:r>
              <a:rPr lang="it-IT" altLang="ja-JP" dirty="0" smtClean="0"/>
              <a:t>Abadie, Abbott et al. (2013)</a:t>
            </a:r>
            <a:endParaRPr kumimoji="1" lang="ja-JP" altLang="en-US" dirty="0"/>
          </a:p>
        </p:txBody>
      </p:sp>
      <p:sp>
        <p:nvSpPr>
          <p:cNvPr id="6" name="角丸四角形 5"/>
          <p:cNvSpPr/>
          <p:nvPr/>
        </p:nvSpPr>
        <p:spPr>
          <a:xfrm>
            <a:off x="3571137" y="3044756"/>
            <a:ext cx="1089498" cy="5058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870404" y="5250076"/>
            <a:ext cx="6391368" cy="584775"/>
          </a:xfrm>
          <a:prstGeom prst="rect">
            <a:avLst/>
          </a:prstGeom>
          <a:noFill/>
        </p:spPr>
        <p:txBody>
          <a:bodyPr wrap="square" rtlCol="0">
            <a:spAutoFit/>
          </a:bodyPr>
          <a:lstStyle/>
          <a:p>
            <a:r>
              <a:rPr kumimoji="1" lang="en-US" altLang="ja-JP" sz="3200" u="sng" dirty="0" smtClean="0"/>
              <a:t>Our result is consistent with LIGO</a:t>
            </a:r>
            <a:endParaRPr kumimoji="1" lang="ja-JP" altLang="en-US" sz="3200" u="sng" dirty="0"/>
          </a:p>
        </p:txBody>
      </p:sp>
    </p:spTree>
    <p:extLst>
      <p:ext uri="{BB962C8B-B14F-4D97-AF65-F5344CB8AC3E}">
        <p14:creationId xmlns:p14="http://schemas.microsoft.com/office/powerpoint/2010/main" val="381119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4926"/>
            <a:ext cx="10515600" cy="685466"/>
          </a:xfrm>
        </p:spPr>
        <p:txBody>
          <a:bodyPr>
            <a:normAutofit fontScale="90000"/>
          </a:bodyPr>
          <a:lstStyle/>
          <a:p>
            <a:pPr algn="ctr"/>
            <a:r>
              <a:rPr kumimoji="1" lang="en-US" altLang="ja-JP" dirty="0" smtClean="0"/>
              <a:t>Detection range of KAGRA and Adv. LIGO</a:t>
            </a:r>
            <a:endParaRPr kumimoji="1" lang="ja-JP" altLang="en-US" dirty="0"/>
          </a:p>
        </p:txBody>
      </p:sp>
      <p:sp>
        <p:nvSpPr>
          <p:cNvPr id="3" name="コンテンツ プレースホルダー 2"/>
          <p:cNvSpPr>
            <a:spLocks noGrp="1"/>
          </p:cNvSpPr>
          <p:nvPr>
            <p:ph idx="1"/>
          </p:nvPr>
        </p:nvSpPr>
        <p:spPr>
          <a:xfrm>
            <a:off x="838200" y="1825625"/>
            <a:ext cx="6584004" cy="4351338"/>
          </a:xfrm>
        </p:spPr>
        <p:txBody>
          <a:bodyPr/>
          <a:lstStyle/>
          <a:p>
            <a:endParaRPr kumimoji="1" lang="ja-JP" altLang="en-US" dirty="0"/>
          </a:p>
        </p:txBody>
      </p:sp>
      <p:pic>
        <p:nvPicPr>
          <p:cNvPr id="5" name="図 4"/>
          <p:cNvPicPr>
            <a:picLocks noChangeAspect="1"/>
          </p:cNvPicPr>
          <p:nvPr/>
        </p:nvPicPr>
        <p:blipFill>
          <a:blip r:embed="rId3"/>
          <a:stretch>
            <a:fillRect/>
          </a:stretch>
        </p:blipFill>
        <p:spPr>
          <a:xfrm>
            <a:off x="-127184" y="995995"/>
            <a:ext cx="8501117" cy="6010597"/>
          </a:xfrm>
          <a:prstGeom prst="rect">
            <a:avLst/>
          </a:prstGeom>
        </p:spPr>
      </p:pic>
      <p:sp>
        <p:nvSpPr>
          <p:cNvPr id="11" name="テキスト ボックス 10"/>
          <p:cNvSpPr txBox="1"/>
          <p:nvPr/>
        </p:nvSpPr>
        <p:spPr>
          <a:xfrm>
            <a:off x="2772383" y="6605081"/>
            <a:ext cx="3161489" cy="461665"/>
          </a:xfrm>
          <a:prstGeom prst="rect">
            <a:avLst/>
          </a:prstGeom>
          <a:solidFill>
            <a:schemeClr val="bg1"/>
          </a:solidFill>
        </p:spPr>
        <p:txBody>
          <a:bodyPr wrap="square" rtlCol="0">
            <a:spAutoFit/>
          </a:bodyPr>
          <a:lstStyle/>
          <a:p>
            <a:r>
              <a:rPr kumimoji="1" lang="en-US" altLang="ja-JP" sz="2400" dirty="0" smtClean="0"/>
              <a:t>Mass of one star [M</a:t>
            </a:r>
            <a:r>
              <a:rPr kumimoji="1" lang="en-US" altLang="ja-JP" sz="2400" baseline="-25000" dirty="0" smtClean="0">
                <a:sym typeface="Wingdings 2" panose="05020102010507070707" pitchFamily="18" charset="2"/>
              </a:rPr>
              <a:t></a:t>
            </a:r>
            <a:r>
              <a:rPr kumimoji="1" lang="en-US" altLang="ja-JP" sz="2400" dirty="0" smtClean="0"/>
              <a:t>]</a:t>
            </a:r>
            <a:endParaRPr kumimoji="1" lang="ja-JP" altLang="en-US" sz="2400" dirty="0"/>
          </a:p>
        </p:txBody>
      </p:sp>
      <p:sp>
        <p:nvSpPr>
          <p:cNvPr id="12" name="テキスト ボックス 11"/>
          <p:cNvSpPr txBox="1"/>
          <p:nvPr/>
        </p:nvSpPr>
        <p:spPr>
          <a:xfrm rot="16200000">
            <a:off x="-1349912" y="2895600"/>
            <a:ext cx="3161489" cy="461665"/>
          </a:xfrm>
          <a:prstGeom prst="rect">
            <a:avLst/>
          </a:prstGeom>
          <a:solidFill>
            <a:schemeClr val="bg1"/>
          </a:solidFill>
        </p:spPr>
        <p:txBody>
          <a:bodyPr wrap="square" rtlCol="0">
            <a:spAutoFit/>
          </a:bodyPr>
          <a:lstStyle/>
          <a:p>
            <a:r>
              <a:rPr lang="en-US" altLang="ja-JP" sz="2400" dirty="0" smtClean="0"/>
              <a:t>Redshift z</a:t>
            </a:r>
            <a:endParaRPr kumimoji="1" lang="ja-JP" altLang="en-US" sz="2400" dirty="0"/>
          </a:p>
        </p:txBody>
      </p:sp>
      <p:sp>
        <p:nvSpPr>
          <p:cNvPr id="13" name="テキスト ボックス 12"/>
          <p:cNvSpPr txBox="1"/>
          <p:nvPr/>
        </p:nvSpPr>
        <p:spPr>
          <a:xfrm>
            <a:off x="8387588" y="3599314"/>
            <a:ext cx="4007796" cy="4848507"/>
          </a:xfrm>
          <a:prstGeom prst="rect">
            <a:avLst/>
          </a:prstGeom>
          <a:noFill/>
        </p:spPr>
        <p:txBody>
          <a:bodyPr wrap="square" rtlCol="0">
            <a:spAutoFit/>
          </a:bodyPr>
          <a:lstStyle/>
          <a:p>
            <a:r>
              <a:rPr kumimoji="1" lang="en-US" altLang="ja-JP" sz="3600" dirty="0" err="1" smtClean="0"/>
              <a:t>Luminocity</a:t>
            </a:r>
            <a:r>
              <a:rPr kumimoji="1" lang="en-US" altLang="ja-JP" sz="3600" dirty="0" smtClean="0"/>
              <a:t> distance</a:t>
            </a:r>
          </a:p>
          <a:p>
            <a:r>
              <a:rPr kumimoji="1" lang="ja-JP" altLang="en-US" sz="3600" dirty="0" smtClean="0"/>
              <a:t>～</a:t>
            </a:r>
            <a:r>
              <a:rPr kumimoji="1" lang="en-US" altLang="ja-JP" sz="3600" dirty="0" smtClean="0">
                <a:solidFill>
                  <a:srgbClr val="FF0000"/>
                </a:solidFill>
              </a:rPr>
              <a:t>1.5 </a:t>
            </a:r>
            <a:r>
              <a:rPr kumimoji="1" lang="en-US" altLang="ja-JP" sz="3600" dirty="0" err="1" smtClean="0">
                <a:solidFill>
                  <a:srgbClr val="FF0000"/>
                </a:solidFill>
              </a:rPr>
              <a:t>Gpc</a:t>
            </a:r>
            <a:endParaRPr kumimoji="1" lang="en-US" altLang="ja-JP" sz="3600" dirty="0" smtClean="0">
              <a:solidFill>
                <a:srgbClr val="FF0000"/>
              </a:solidFill>
            </a:endParaRPr>
          </a:p>
          <a:p>
            <a:endParaRPr kumimoji="1" lang="en-US" altLang="ja-JP" sz="2800" dirty="0" smtClean="0">
              <a:solidFill>
                <a:srgbClr val="FF0000"/>
              </a:solidFill>
            </a:endParaRPr>
          </a:p>
          <a:p>
            <a:r>
              <a:rPr lang="en-US" altLang="ja-JP" sz="3600" dirty="0" smtClean="0"/>
              <a:t>Redshift</a:t>
            </a:r>
            <a:r>
              <a:rPr lang="ja-JP" altLang="en-US" sz="3600" dirty="0"/>
              <a:t> </a:t>
            </a:r>
            <a:r>
              <a:rPr lang="en-US" altLang="ja-JP" sz="3600" dirty="0" smtClean="0"/>
              <a:t>z</a:t>
            </a:r>
            <a:r>
              <a:rPr lang="ja-JP" altLang="en-US" sz="3600" dirty="0" smtClean="0"/>
              <a:t>～</a:t>
            </a:r>
            <a:r>
              <a:rPr lang="en-US" altLang="ja-JP" sz="3600" dirty="0" smtClean="0">
                <a:solidFill>
                  <a:srgbClr val="FF0000"/>
                </a:solidFill>
              </a:rPr>
              <a:t>0.28</a:t>
            </a:r>
          </a:p>
          <a:p>
            <a:endParaRPr kumimoji="1" lang="en-US" altLang="ja-JP" sz="2800" dirty="0" smtClean="0">
              <a:solidFill>
                <a:srgbClr val="FF0000"/>
              </a:solidFill>
            </a:endParaRPr>
          </a:p>
          <a:p>
            <a:endParaRPr lang="en-US" altLang="ja-JP" sz="2800" dirty="0" smtClean="0"/>
          </a:p>
          <a:p>
            <a:endParaRPr kumimoji="1" lang="en-US" altLang="ja-JP" sz="2400" dirty="0" smtClean="0"/>
          </a:p>
          <a:p>
            <a:pPr lvl="0">
              <a:lnSpc>
                <a:spcPct val="90000"/>
              </a:lnSpc>
              <a:spcBef>
                <a:spcPts val="1000"/>
              </a:spcBef>
            </a:pPr>
            <a:r>
              <a:rPr lang="ja-JP" altLang="en-US" sz="2800" b="1" dirty="0">
                <a:solidFill>
                  <a:srgbClr val="FF0000"/>
                </a:solidFill>
              </a:rPr>
              <a:t>　</a:t>
            </a:r>
            <a:endParaRPr lang="en-US" altLang="ja-JP" sz="2800" dirty="0">
              <a:solidFill>
                <a:srgbClr val="FF0000"/>
              </a:solidFill>
            </a:endParaRPr>
          </a:p>
          <a:p>
            <a:pPr lvl="0">
              <a:lnSpc>
                <a:spcPct val="90000"/>
              </a:lnSpc>
              <a:spcBef>
                <a:spcPts val="1000"/>
              </a:spcBef>
            </a:pPr>
            <a:endParaRPr lang="en-US" altLang="ja-JP" sz="2800" b="1" dirty="0">
              <a:solidFill>
                <a:prstClr val="black"/>
              </a:solidFill>
            </a:endParaRPr>
          </a:p>
          <a:p>
            <a:endParaRPr kumimoji="1" lang="ja-JP" altLang="en-US" dirty="0"/>
          </a:p>
        </p:txBody>
      </p:sp>
      <p:sp>
        <p:nvSpPr>
          <p:cNvPr id="14" name="テキスト ボックス 13"/>
          <p:cNvSpPr txBox="1"/>
          <p:nvPr/>
        </p:nvSpPr>
        <p:spPr>
          <a:xfrm>
            <a:off x="1275291" y="4093552"/>
            <a:ext cx="2772418" cy="954107"/>
          </a:xfrm>
          <a:prstGeom prst="rect">
            <a:avLst/>
          </a:prstGeom>
          <a:noFill/>
        </p:spPr>
        <p:txBody>
          <a:bodyPr wrap="square" rtlCol="0">
            <a:spAutoFit/>
          </a:bodyPr>
          <a:lstStyle/>
          <a:p>
            <a:r>
              <a:rPr kumimoji="1" lang="en-US" altLang="ja-JP" sz="2800" dirty="0" smtClean="0">
                <a:solidFill>
                  <a:srgbClr val="FF0000"/>
                </a:solidFill>
              </a:rPr>
              <a:t>SNR=8</a:t>
            </a:r>
          </a:p>
          <a:p>
            <a:r>
              <a:rPr lang="en-US" altLang="ja-JP" sz="2800" dirty="0" smtClean="0">
                <a:solidFill>
                  <a:srgbClr val="FF0000"/>
                </a:solidFill>
              </a:rPr>
              <a:t>For </a:t>
            </a:r>
            <a:r>
              <a:rPr lang="en-US" altLang="ja-JP" sz="2800" dirty="0" err="1" smtClean="0">
                <a:solidFill>
                  <a:srgbClr val="FF0000"/>
                </a:solidFill>
              </a:rPr>
              <a:t>inspiral</a:t>
            </a:r>
            <a:endParaRPr kumimoji="1" lang="ja-JP" altLang="en-US" sz="2800" dirty="0">
              <a:solidFill>
                <a:srgbClr val="FF0000"/>
              </a:solidFill>
            </a:endParaRPr>
          </a:p>
        </p:txBody>
      </p:sp>
      <p:sp>
        <p:nvSpPr>
          <p:cNvPr id="15" name="テキスト ボックス 14"/>
          <p:cNvSpPr txBox="1"/>
          <p:nvPr/>
        </p:nvSpPr>
        <p:spPr>
          <a:xfrm>
            <a:off x="4636130" y="2972932"/>
            <a:ext cx="1721796" cy="954107"/>
          </a:xfrm>
          <a:prstGeom prst="rect">
            <a:avLst/>
          </a:prstGeom>
          <a:noFill/>
        </p:spPr>
        <p:txBody>
          <a:bodyPr wrap="square" rtlCol="0">
            <a:spAutoFit/>
          </a:bodyPr>
          <a:lstStyle/>
          <a:p>
            <a:r>
              <a:rPr kumimoji="1" lang="en-US" altLang="ja-JP" sz="2800" dirty="0" smtClean="0">
                <a:solidFill>
                  <a:srgbClr val="FF0000"/>
                </a:solidFill>
              </a:rPr>
              <a:t>SNR=8</a:t>
            </a:r>
          </a:p>
          <a:p>
            <a:r>
              <a:rPr lang="en-US" altLang="ja-JP" sz="2800" dirty="0" smtClean="0">
                <a:solidFill>
                  <a:srgbClr val="FF0000"/>
                </a:solidFill>
              </a:rPr>
              <a:t>For QNM</a:t>
            </a:r>
            <a:endParaRPr kumimoji="1" lang="ja-JP" altLang="en-US" sz="2800" dirty="0">
              <a:solidFill>
                <a:srgbClr val="FF0000"/>
              </a:solidFill>
            </a:endParaRPr>
          </a:p>
        </p:txBody>
      </p:sp>
      <p:sp>
        <p:nvSpPr>
          <p:cNvPr id="16" name="円/楕円 15"/>
          <p:cNvSpPr/>
          <p:nvPr/>
        </p:nvSpPr>
        <p:spPr>
          <a:xfrm>
            <a:off x="3571852" y="3115811"/>
            <a:ext cx="398834" cy="3831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a:off x="3970687" y="2520653"/>
            <a:ext cx="4663291" cy="605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753091" y="1982044"/>
            <a:ext cx="2467043" cy="1077218"/>
          </a:xfrm>
          <a:prstGeom prst="rect">
            <a:avLst/>
          </a:prstGeom>
          <a:noFill/>
        </p:spPr>
        <p:txBody>
          <a:bodyPr wrap="square" rtlCol="0">
            <a:spAutoFit/>
          </a:bodyPr>
          <a:lstStyle/>
          <a:p>
            <a:r>
              <a:rPr lang="en-US" altLang="ja-JP" sz="3200" dirty="0">
                <a:solidFill>
                  <a:prstClr val="black"/>
                </a:solidFill>
              </a:rPr>
              <a:t>M</a:t>
            </a:r>
            <a:r>
              <a:rPr lang="en-US" altLang="ja-JP" sz="3200" baseline="-25000" dirty="0">
                <a:solidFill>
                  <a:prstClr val="black"/>
                </a:solidFill>
              </a:rPr>
              <a:t>BH</a:t>
            </a:r>
            <a:r>
              <a:rPr lang="ja-JP" altLang="en-US" sz="3200" dirty="0">
                <a:solidFill>
                  <a:prstClr val="black"/>
                </a:solidFill>
              </a:rPr>
              <a:t>～</a:t>
            </a:r>
            <a:r>
              <a:rPr lang="en-US" altLang="ja-JP" sz="3200" dirty="0" smtClean="0">
                <a:solidFill>
                  <a:prstClr val="black"/>
                </a:solidFill>
              </a:rPr>
              <a:t>30M</a:t>
            </a:r>
            <a:r>
              <a:rPr lang="en-US" altLang="ja-JP" sz="3200" baseline="-25000" dirty="0" smtClean="0">
                <a:solidFill>
                  <a:prstClr val="black"/>
                </a:solidFill>
                <a:sym typeface="Wingdings 2" panose="05020102010507070707" pitchFamily="18" charset="2"/>
              </a:rPr>
              <a:t></a:t>
            </a:r>
            <a:r>
              <a:rPr lang="en-US" altLang="ja-JP" sz="3200" dirty="0" smtClean="0">
                <a:solidFill>
                  <a:prstClr val="black"/>
                </a:solidFill>
              </a:rPr>
              <a:t> </a:t>
            </a:r>
            <a:r>
              <a:rPr lang="en-US" altLang="ja-JP" sz="3200" dirty="0">
                <a:solidFill>
                  <a:prstClr val="black"/>
                </a:solidFill>
              </a:rPr>
              <a:t>SNR=8</a:t>
            </a:r>
            <a:endParaRPr kumimoji="1" lang="ja-JP" altLang="en-US" sz="2000" dirty="0"/>
          </a:p>
        </p:txBody>
      </p:sp>
      <p:sp>
        <p:nvSpPr>
          <p:cNvPr id="4" name="テキスト ボックス 3"/>
          <p:cNvSpPr txBox="1"/>
          <p:nvPr/>
        </p:nvSpPr>
        <p:spPr>
          <a:xfrm>
            <a:off x="5947527" y="6605081"/>
            <a:ext cx="1972343" cy="369332"/>
          </a:xfrm>
          <a:prstGeom prst="rect">
            <a:avLst/>
          </a:prstGeom>
          <a:noFill/>
        </p:spPr>
        <p:txBody>
          <a:bodyPr wrap="square" rtlCol="0">
            <a:spAutoFit/>
          </a:bodyPr>
          <a:lstStyle/>
          <a:p>
            <a:r>
              <a:rPr lang="en-US" altLang="ja-JP" dirty="0" smtClean="0"/>
              <a:t>©Kanda</a:t>
            </a:r>
            <a:endParaRPr kumimoji="1" lang="ja-JP" altLang="en-US" dirty="0"/>
          </a:p>
        </p:txBody>
      </p:sp>
    </p:spTree>
    <p:extLst>
      <p:ext uri="{BB962C8B-B14F-4D97-AF65-F5344CB8AC3E}">
        <p14:creationId xmlns:p14="http://schemas.microsoft.com/office/powerpoint/2010/main" val="343767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Inspiral</a:t>
            </a:r>
            <a:r>
              <a:rPr kumimoji="1" lang="en-US" altLang="ja-JP" dirty="0" smtClean="0"/>
              <a:t> and QNM </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E4D1460F-934D-4930-A805-CCFC53BF585A}" type="slidenum">
              <a:rPr kumimoji="1" lang="ja-JP" altLang="en-US" smtClean="0"/>
              <a:t>25</a:t>
            </a:fld>
            <a:endParaRPr kumimoji="1" lang="ja-JP" altLang="en-US"/>
          </a:p>
        </p:txBody>
      </p:sp>
      <p:sp>
        <p:nvSpPr>
          <p:cNvPr id="5" name="円/楕円 4"/>
          <p:cNvSpPr/>
          <p:nvPr/>
        </p:nvSpPr>
        <p:spPr>
          <a:xfrm>
            <a:off x="1356852" y="3342968"/>
            <a:ext cx="757083" cy="7570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円/楕円 5"/>
          <p:cNvSpPr/>
          <p:nvPr/>
        </p:nvSpPr>
        <p:spPr>
          <a:xfrm>
            <a:off x="2632587" y="3342968"/>
            <a:ext cx="757083" cy="7570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円弧 6"/>
          <p:cNvSpPr/>
          <p:nvPr/>
        </p:nvSpPr>
        <p:spPr>
          <a:xfrm>
            <a:off x="1828800" y="2855934"/>
            <a:ext cx="1182328" cy="1374728"/>
          </a:xfrm>
          <a:prstGeom prst="arc">
            <a:avLst/>
          </a:prstGeom>
          <a:ln w="3492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円弧 7"/>
          <p:cNvSpPr/>
          <p:nvPr/>
        </p:nvSpPr>
        <p:spPr>
          <a:xfrm rot="10800000">
            <a:off x="1735393" y="3523431"/>
            <a:ext cx="1243780" cy="1153241"/>
          </a:xfrm>
          <a:prstGeom prst="arc">
            <a:avLst/>
          </a:prstGeom>
          <a:ln w="3492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1806137" y="4964346"/>
            <a:ext cx="2267211" cy="707886"/>
          </a:xfrm>
          <a:prstGeom prst="rect">
            <a:avLst/>
          </a:prstGeom>
          <a:noFill/>
        </p:spPr>
        <p:txBody>
          <a:bodyPr wrap="square" rtlCol="0">
            <a:spAutoFit/>
          </a:bodyPr>
          <a:lstStyle/>
          <a:p>
            <a:r>
              <a:rPr kumimoji="1" lang="en-US" altLang="ja-JP" sz="4000" dirty="0" err="1" smtClean="0"/>
              <a:t>inspriral</a:t>
            </a:r>
            <a:endParaRPr kumimoji="1" lang="ja-JP" altLang="en-US" sz="4000" dirty="0"/>
          </a:p>
        </p:txBody>
      </p:sp>
      <p:sp>
        <p:nvSpPr>
          <p:cNvPr id="15" name="円/楕円 14"/>
          <p:cNvSpPr/>
          <p:nvPr/>
        </p:nvSpPr>
        <p:spPr>
          <a:xfrm>
            <a:off x="7252570" y="3331722"/>
            <a:ext cx="1954060" cy="10900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右矢印 15"/>
          <p:cNvSpPr/>
          <p:nvPr/>
        </p:nvSpPr>
        <p:spPr>
          <a:xfrm>
            <a:off x="4521896" y="3543298"/>
            <a:ext cx="1683538" cy="903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479351" y="2855934"/>
            <a:ext cx="1907981" cy="707886"/>
          </a:xfrm>
          <a:prstGeom prst="rect">
            <a:avLst/>
          </a:prstGeom>
          <a:noFill/>
        </p:spPr>
        <p:txBody>
          <a:bodyPr wrap="square" rtlCol="0">
            <a:spAutoFit/>
          </a:bodyPr>
          <a:lstStyle/>
          <a:p>
            <a:r>
              <a:rPr kumimoji="1" lang="en-US" altLang="ja-JP" sz="4000" dirty="0" smtClean="0"/>
              <a:t>merge</a:t>
            </a:r>
            <a:endParaRPr kumimoji="1" lang="ja-JP" altLang="en-US" sz="4000" dirty="0"/>
          </a:p>
        </p:txBody>
      </p:sp>
      <p:sp>
        <p:nvSpPr>
          <p:cNvPr id="18" name="円弧 17"/>
          <p:cNvSpPr/>
          <p:nvPr/>
        </p:nvSpPr>
        <p:spPr>
          <a:xfrm>
            <a:off x="8416632" y="3212186"/>
            <a:ext cx="1089765" cy="101864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p:nvSpPr>
        <p:spPr>
          <a:xfrm>
            <a:off x="8645567" y="3081403"/>
            <a:ext cx="1089765" cy="101864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p:cNvSpPr/>
          <p:nvPr/>
        </p:nvSpPr>
        <p:spPr>
          <a:xfrm rot="16200000">
            <a:off x="6967569" y="3245435"/>
            <a:ext cx="1089765" cy="101864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弧 20"/>
          <p:cNvSpPr/>
          <p:nvPr/>
        </p:nvSpPr>
        <p:spPr>
          <a:xfrm rot="16353436">
            <a:off x="6762439" y="3154273"/>
            <a:ext cx="1089765" cy="101864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7687815" y="4964346"/>
            <a:ext cx="2808996" cy="707886"/>
          </a:xfrm>
          <a:prstGeom prst="rect">
            <a:avLst/>
          </a:prstGeom>
          <a:noFill/>
        </p:spPr>
        <p:txBody>
          <a:bodyPr wrap="square" rtlCol="0">
            <a:spAutoFit/>
          </a:bodyPr>
          <a:lstStyle/>
          <a:p>
            <a:r>
              <a:rPr kumimoji="1" lang="en-US" altLang="ja-JP" sz="4000" dirty="0" smtClean="0"/>
              <a:t>QNM</a:t>
            </a:r>
            <a:endParaRPr kumimoji="1" lang="ja-JP" altLang="en-US" sz="4000" dirty="0"/>
          </a:p>
        </p:txBody>
      </p:sp>
    </p:spTree>
    <p:extLst>
      <p:ext uri="{BB962C8B-B14F-4D97-AF65-F5344CB8AC3E}">
        <p14:creationId xmlns:p14="http://schemas.microsoft.com/office/powerpoint/2010/main" val="391287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4926"/>
            <a:ext cx="10515600" cy="685466"/>
          </a:xfrm>
        </p:spPr>
        <p:txBody>
          <a:bodyPr>
            <a:normAutofit fontScale="90000"/>
          </a:bodyPr>
          <a:lstStyle/>
          <a:p>
            <a:pPr algn="ctr"/>
            <a:r>
              <a:rPr kumimoji="1" lang="en-US" altLang="ja-JP" dirty="0" smtClean="0"/>
              <a:t>Detection range of KAGRA and Adv. LIGO</a:t>
            </a:r>
            <a:endParaRPr kumimoji="1" lang="ja-JP" altLang="en-US" dirty="0"/>
          </a:p>
        </p:txBody>
      </p:sp>
      <p:sp>
        <p:nvSpPr>
          <p:cNvPr id="3" name="コンテンツ プレースホルダー 2"/>
          <p:cNvSpPr>
            <a:spLocks noGrp="1"/>
          </p:cNvSpPr>
          <p:nvPr>
            <p:ph idx="1"/>
          </p:nvPr>
        </p:nvSpPr>
        <p:spPr>
          <a:xfrm>
            <a:off x="838200" y="1825625"/>
            <a:ext cx="6584004" cy="4351338"/>
          </a:xfrm>
        </p:spPr>
        <p:txBody>
          <a:bodyPr/>
          <a:lstStyle/>
          <a:p>
            <a:endParaRPr kumimoji="1" lang="ja-JP" altLang="en-US" dirty="0"/>
          </a:p>
        </p:txBody>
      </p:sp>
      <p:pic>
        <p:nvPicPr>
          <p:cNvPr id="5" name="図 4"/>
          <p:cNvPicPr>
            <a:picLocks noChangeAspect="1"/>
          </p:cNvPicPr>
          <p:nvPr/>
        </p:nvPicPr>
        <p:blipFill>
          <a:blip r:embed="rId3"/>
          <a:stretch>
            <a:fillRect/>
          </a:stretch>
        </p:blipFill>
        <p:spPr>
          <a:xfrm>
            <a:off x="-127184" y="995995"/>
            <a:ext cx="8501117" cy="6010597"/>
          </a:xfrm>
          <a:prstGeom prst="rect">
            <a:avLst/>
          </a:prstGeom>
        </p:spPr>
      </p:pic>
      <p:sp>
        <p:nvSpPr>
          <p:cNvPr id="11" name="テキスト ボックス 10"/>
          <p:cNvSpPr txBox="1"/>
          <p:nvPr/>
        </p:nvSpPr>
        <p:spPr>
          <a:xfrm>
            <a:off x="2772383" y="6605081"/>
            <a:ext cx="3161489" cy="461665"/>
          </a:xfrm>
          <a:prstGeom prst="rect">
            <a:avLst/>
          </a:prstGeom>
          <a:solidFill>
            <a:schemeClr val="bg1"/>
          </a:solidFill>
        </p:spPr>
        <p:txBody>
          <a:bodyPr wrap="square" rtlCol="0">
            <a:spAutoFit/>
          </a:bodyPr>
          <a:lstStyle/>
          <a:p>
            <a:r>
              <a:rPr kumimoji="1" lang="en-US" altLang="ja-JP" sz="2400" dirty="0" smtClean="0"/>
              <a:t>Mass of one star [M</a:t>
            </a:r>
            <a:r>
              <a:rPr kumimoji="1" lang="en-US" altLang="ja-JP" sz="2400" baseline="-25000" dirty="0" smtClean="0">
                <a:sym typeface="Wingdings 2" panose="05020102010507070707" pitchFamily="18" charset="2"/>
              </a:rPr>
              <a:t></a:t>
            </a:r>
            <a:r>
              <a:rPr kumimoji="1" lang="en-US" altLang="ja-JP" sz="2400" dirty="0" smtClean="0"/>
              <a:t>]</a:t>
            </a:r>
            <a:endParaRPr kumimoji="1" lang="ja-JP" altLang="en-US" sz="2400" dirty="0"/>
          </a:p>
        </p:txBody>
      </p:sp>
      <p:sp>
        <p:nvSpPr>
          <p:cNvPr id="12" name="テキスト ボックス 11"/>
          <p:cNvSpPr txBox="1"/>
          <p:nvPr/>
        </p:nvSpPr>
        <p:spPr>
          <a:xfrm rot="16200000">
            <a:off x="-1349912" y="2895600"/>
            <a:ext cx="3161489" cy="461665"/>
          </a:xfrm>
          <a:prstGeom prst="rect">
            <a:avLst/>
          </a:prstGeom>
          <a:solidFill>
            <a:schemeClr val="bg1"/>
          </a:solidFill>
        </p:spPr>
        <p:txBody>
          <a:bodyPr wrap="square" rtlCol="0">
            <a:spAutoFit/>
          </a:bodyPr>
          <a:lstStyle/>
          <a:p>
            <a:r>
              <a:rPr lang="en-US" altLang="ja-JP" sz="2400" dirty="0" smtClean="0"/>
              <a:t>Redshift z</a:t>
            </a:r>
            <a:endParaRPr kumimoji="1" lang="ja-JP" altLang="en-US" sz="2400" dirty="0"/>
          </a:p>
        </p:txBody>
      </p:sp>
      <p:sp>
        <p:nvSpPr>
          <p:cNvPr id="13" name="テキスト ボックス 12"/>
          <p:cNvSpPr txBox="1"/>
          <p:nvPr/>
        </p:nvSpPr>
        <p:spPr>
          <a:xfrm>
            <a:off x="8387588" y="3599314"/>
            <a:ext cx="4007796" cy="4848507"/>
          </a:xfrm>
          <a:prstGeom prst="rect">
            <a:avLst/>
          </a:prstGeom>
          <a:noFill/>
        </p:spPr>
        <p:txBody>
          <a:bodyPr wrap="square" rtlCol="0">
            <a:spAutoFit/>
          </a:bodyPr>
          <a:lstStyle/>
          <a:p>
            <a:r>
              <a:rPr kumimoji="1" lang="en-US" altLang="ja-JP" sz="3600" dirty="0" err="1" smtClean="0"/>
              <a:t>Luminocity</a:t>
            </a:r>
            <a:r>
              <a:rPr kumimoji="1" lang="en-US" altLang="ja-JP" sz="3600" dirty="0" smtClean="0"/>
              <a:t> distance</a:t>
            </a:r>
          </a:p>
          <a:p>
            <a:r>
              <a:rPr kumimoji="1" lang="ja-JP" altLang="en-US" sz="3600" dirty="0" smtClean="0"/>
              <a:t>～</a:t>
            </a:r>
            <a:r>
              <a:rPr kumimoji="1" lang="en-US" altLang="ja-JP" sz="3600" dirty="0" smtClean="0">
                <a:solidFill>
                  <a:srgbClr val="FF0000"/>
                </a:solidFill>
              </a:rPr>
              <a:t>1.5 </a:t>
            </a:r>
            <a:r>
              <a:rPr kumimoji="1" lang="en-US" altLang="ja-JP" sz="3600" dirty="0" err="1" smtClean="0">
                <a:solidFill>
                  <a:srgbClr val="FF0000"/>
                </a:solidFill>
              </a:rPr>
              <a:t>Gpc</a:t>
            </a:r>
            <a:endParaRPr kumimoji="1" lang="en-US" altLang="ja-JP" sz="3600" dirty="0" smtClean="0">
              <a:solidFill>
                <a:srgbClr val="FF0000"/>
              </a:solidFill>
            </a:endParaRPr>
          </a:p>
          <a:p>
            <a:endParaRPr kumimoji="1" lang="en-US" altLang="ja-JP" sz="2800" dirty="0" smtClean="0">
              <a:solidFill>
                <a:srgbClr val="FF0000"/>
              </a:solidFill>
            </a:endParaRPr>
          </a:p>
          <a:p>
            <a:r>
              <a:rPr lang="en-US" altLang="ja-JP" sz="3600" dirty="0" smtClean="0"/>
              <a:t>Redshift</a:t>
            </a:r>
            <a:r>
              <a:rPr lang="ja-JP" altLang="en-US" sz="3600" dirty="0"/>
              <a:t> </a:t>
            </a:r>
            <a:r>
              <a:rPr lang="en-US" altLang="ja-JP" sz="3600" dirty="0" smtClean="0"/>
              <a:t>z</a:t>
            </a:r>
            <a:r>
              <a:rPr lang="ja-JP" altLang="en-US" sz="3600" dirty="0" smtClean="0"/>
              <a:t>～</a:t>
            </a:r>
            <a:r>
              <a:rPr lang="en-US" altLang="ja-JP" sz="3600" dirty="0" smtClean="0">
                <a:solidFill>
                  <a:srgbClr val="FF0000"/>
                </a:solidFill>
              </a:rPr>
              <a:t>0.28</a:t>
            </a:r>
          </a:p>
          <a:p>
            <a:endParaRPr kumimoji="1" lang="en-US" altLang="ja-JP" sz="2800" dirty="0" smtClean="0">
              <a:solidFill>
                <a:srgbClr val="FF0000"/>
              </a:solidFill>
            </a:endParaRPr>
          </a:p>
          <a:p>
            <a:endParaRPr lang="en-US" altLang="ja-JP" sz="2800" dirty="0" smtClean="0"/>
          </a:p>
          <a:p>
            <a:endParaRPr kumimoji="1" lang="en-US" altLang="ja-JP" sz="2400" dirty="0" smtClean="0"/>
          </a:p>
          <a:p>
            <a:pPr lvl="0">
              <a:lnSpc>
                <a:spcPct val="90000"/>
              </a:lnSpc>
              <a:spcBef>
                <a:spcPts val="1000"/>
              </a:spcBef>
            </a:pPr>
            <a:r>
              <a:rPr lang="ja-JP" altLang="en-US" sz="2800" b="1" dirty="0">
                <a:solidFill>
                  <a:srgbClr val="FF0000"/>
                </a:solidFill>
              </a:rPr>
              <a:t>　</a:t>
            </a:r>
            <a:endParaRPr lang="en-US" altLang="ja-JP" sz="2800" dirty="0">
              <a:solidFill>
                <a:srgbClr val="FF0000"/>
              </a:solidFill>
            </a:endParaRPr>
          </a:p>
          <a:p>
            <a:pPr lvl="0">
              <a:lnSpc>
                <a:spcPct val="90000"/>
              </a:lnSpc>
              <a:spcBef>
                <a:spcPts val="1000"/>
              </a:spcBef>
            </a:pPr>
            <a:endParaRPr lang="en-US" altLang="ja-JP" sz="2800" b="1" dirty="0">
              <a:solidFill>
                <a:prstClr val="black"/>
              </a:solidFill>
            </a:endParaRPr>
          </a:p>
          <a:p>
            <a:endParaRPr kumimoji="1" lang="ja-JP" altLang="en-US" dirty="0"/>
          </a:p>
        </p:txBody>
      </p:sp>
      <p:sp>
        <p:nvSpPr>
          <p:cNvPr id="14" name="テキスト ボックス 13"/>
          <p:cNvSpPr txBox="1"/>
          <p:nvPr/>
        </p:nvSpPr>
        <p:spPr>
          <a:xfrm>
            <a:off x="1275291" y="4093552"/>
            <a:ext cx="2772418" cy="954107"/>
          </a:xfrm>
          <a:prstGeom prst="rect">
            <a:avLst/>
          </a:prstGeom>
          <a:noFill/>
        </p:spPr>
        <p:txBody>
          <a:bodyPr wrap="square" rtlCol="0">
            <a:spAutoFit/>
          </a:bodyPr>
          <a:lstStyle/>
          <a:p>
            <a:r>
              <a:rPr kumimoji="1" lang="en-US" altLang="ja-JP" sz="2800" dirty="0" smtClean="0">
                <a:solidFill>
                  <a:srgbClr val="FF0000"/>
                </a:solidFill>
              </a:rPr>
              <a:t>SNR=8</a:t>
            </a:r>
          </a:p>
          <a:p>
            <a:r>
              <a:rPr lang="en-US" altLang="ja-JP" sz="2800" dirty="0" smtClean="0">
                <a:solidFill>
                  <a:srgbClr val="FF0000"/>
                </a:solidFill>
              </a:rPr>
              <a:t>For </a:t>
            </a:r>
            <a:r>
              <a:rPr lang="en-US" altLang="ja-JP" sz="2800" dirty="0" err="1" smtClean="0">
                <a:solidFill>
                  <a:srgbClr val="FF0000"/>
                </a:solidFill>
              </a:rPr>
              <a:t>inspiral</a:t>
            </a:r>
            <a:endParaRPr kumimoji="1" lang="ja-JP" altLang="en-US" sz="2800" dirty="0">
              <a:solidFill>
                <a:srgbClr val="FF0000"/>
              </a:solidFill>
            </a:endParaRPr>
          </a:p>
        </p:txBody>
      </p:sp>
      <p:sp>
        <p:nvSpPr>
          <p:cNvPr id="15" name="テキスト ボックス 14"/>
          <p:cNvSpPr txBox="1"/>
          <p:nvPr/>
        </p:nvSpPr>
        <p:spPr>
          <a:xfrm>
            <a:off x="4636130" y="2972932"/>
            <a:ext cx="1721796" cy="954107"/>
          </a:xfrm>
          <a:prstGeom prst="rect">
            <a:avLst/>
          </a:prstGeom>
          <a:noFill/>
        </p:spPr>
        <p:txBody>
          <a:bodyPr wrap="square" rtlCol="0">
            <a:spAutoFit/>
          </a:bodyPr>
          <a:lstStyle/>
          <a:p>
            <a:r>
              <a:rPr kumimoji="1" lang="en-US" altLang="ja-JP" sz="2800" dirty="0" smtClean="0">
                <a:solidFill>
                  <a:srgbClr val="FF0000"/>
                </a:solidFill>
              </a:rPr>
              <a:t>SNR=8</a:t>
            </a:r>
          </a:p>
          <a:p>
            <a:r>
              <a:rPr lang="en-US" altLang="ja-JP" sz="2800" dirty="0" smtClean="0">
                <a:solidFill>
                  <a:srgbClr val="FF0000"/>
                </a:solidFill>
              </a:rPr>
              <a:t>For QNM</a:t>
            </a:r>
            <a:endParaRPr kumimoji="1" lang="ja-JP" altLang="en-US" sz="2800" dirty="0">
              <a:solidFill>
                <a:srgbClr val="FF0000"/>
              </a:solidFill>
            </a:endParaRPr>
          </a:p>
        </p:txBody>
      </p:sp>
      <p:sp>
        <p:nvSpPr>
          <p:cNvPr id="16" name="円/楕円 15"/>
          <p:cNvSpPr/>
          <p:nvPr/>
        </p:nvSpPr>
        <p:spPr>
          <a:xfrm>
            <a:off x="3571852" y="3115811"/>
            <a:ext cx="398834" cy="3831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a:off x="3970687" y="2520653"/>
            <a:ext cx="4663291" cy="605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753091" y="1982044"/>
            <a:ext cx="2467043" cy="1077218"/>
          </a:xfrm>
          <a:prstGeom prst="rect">
            <a:avLst/>
          </a:prstGeom>
          <a:noFill/>
        </p:spPr>
        <p:txBody>
          <a:bodyPr wrap="square" rtlCol="0">
            <a:spAutoFit/>
          </a:bodyPr>
          <a:lstStyle/>
          <a:p>
            <a:r>
              <a:rPr lang="en-US" altLang="ja-JP" sz="3200" dirty="0">
                <a:solidFill>
                  <a:prstClr val="black"/>
                </a:solidFill>
              </a:rPr>
              <a:t>M</a:t>
            </a:r>
            <a:r>
              <a:rPr lang="en-US" altLang="ja-JP" sz="3200" baseline="-25000" dirty="0">
                <a:solidFill>
                  <a:prstClr val="black"/>
                </a:solidFill>
              </a:rPr>
              <a:t>BH</a:t>
            </a:r>
            <a:r>
              <a:rPr lang="ja-JP" altLang="en-US" sz="3200" dirty="0">
                <a:solidFill>
                  <a:prstClr val="black"/>
                </a:solidFill>
              </a:rPr>
              <a:t>～</a:t>
            </a:r>
            <a:r>
              <a:rPr lang="en-US" altLang="ja-JP" sz="3200" dirty="0" smtClean="0">
                <a:solidFill>
                  <a:prstClr val="black"/>
                </a:solidFill>
              </a:rPr>
              <a:t>30M</a:t>
            </a:r>
            <a:r>
              <a:rPr lang="en-US" altLang="ja-JP" sz="3200" baseline="-25000" dirty="0" smtClean="0">
                <a:solidFill>
                  <a:prstClr val="black"/>
                </a:solidFill>
                <a:sym typeface="Wingdings 2" panose="05020102010507070707" pitchFamily="18" charset="2"/>
              </a:rPr>
              <a:t></a:t>
            </a:r>
            <a:r>
              <a:rPr lang="en-US" altLang="ja-JP" sz="3200" dirty="0" smtClean="0">
                <a:solidFill>
                  <a:prstClr val="black"/>
                </a:solidFill>
              </a:rPr>
              <a:t> </a:t>
            </a:r>
            <a:r>
              <a:rPr lang="en-US" altLang="ja-JP" sz="3200" dirty="0">
                <a:solidFill>
                  <a:prstClr val="black"/>
                </a:solidFill>
              </a:rPr>
              <a:t>SNR=8</a:t>
            </a:r>
            <a:endParaRPr kumimoji="1" lang="ja-JP" altLang="en-US" sz="2000" dirty="0"/>
          </a:p>
        </p:txBody>
      </p:sp>
      <p:sp>
        <p:nvSpPr>
          <p:cNvPr id="4" name="テキスト ボックス 3"/>
          <p:cNvSpPr txBox="1"/>
          <p:nvPr/>
        </p:nvSpPr>
        <p:spPr>
          <a:xfrm>
            <a:off x="5947527" y="6605081"/>
            <a:ext cx="1972343" cy="369332"/>
          </a:xfrm>
          <a:prstGeom prst="rect">
            <a:avLst/>
          </a:prstGeom>
          <a:noFill/>
        </p:spPr>
        <p:txBody>
          <a:bodyPr wrap="square" rtlCol="0">
            <a:spAutoFit/>
          </a:bodyPr>
          <a:lstStyle/>
          <a:p>
            <a:r>
              <a:rPr lang="en-US" altLang="ja-JP" dirty="0" smtClean="0"/>
              <a:t>©Kanda</a:t>
            </a:r>
            <a:endParaRPr kumimoji="1" lang="ja-JP" altLang="en-US" dirty="0"/>
          </a:p>
        </p:txBody>
      </p:sp>
    </p:spTree>
    <p:extLst>
      <p:ext uri="{BB962C8B-B14F-4D97-AF65-F5344CB8AC3E}">
        <p14:creationId xmlns:p14="http://schemas.microsoft.com/office/powerpoint/2010/main" val="1074197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solidFill>
                  <a:srgbClr val="FF0000"/>
                </a:solidFill>
              </a:rPr>
              <a:t>Detection rate</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251736" y="1730108"/>
                <a:ext cx="11930432" cy="3585212"/>
              </a:xfrm>
              <a:prstGeom prst="rect">
                <a:avLst/>
              </a:prstGeom>
              <a:noFill/>
            </p:spPr>
            <p:txBody>
              <a:bodyPr wrap="square" rtlCol="0">
                <a:spAutoFit/>
              </a:bodyPr>
              <a:lstStyle/>
              <a:p>
                <a:pPr lvl="0">
                  <a:lnSpc>
                    <a:spcPct val="90000"/>
                  </a:lnSpc>
                  <a:spcBef>
                    <a:spcPts val="1000"/>
                  </a:spcBef>
                </a:pPr>
                <a:r>
                  <a:rPr lang="en-US" altLang="ja-JP" sz="2800" b="1" dirty="0" smtClean="0">
                    <a:solidFill>
                      <a:prstClr val="black"/>
                    </a:solidFill>
                  </a:rPr>
                  <a:t>Detection rate of the </a:t>
                </a:r>
                <a:r>
                  <a:rPr lang="en-US" altLang="ja-JP" sz="2800" b="1" dirty="0" err="1" smtClean="0">
                    <a:solidFill>
                      <a:prstClr val="black"/>
                    </a:solidFill>
                  </a:rPr>
                  <a:t>inspiral</a:t>
                </a:r>
                <a:r>
                  <a:rPr lang="en-US" altLang="ja-JP" sz="2800" b="1" dirty="0" smtClean="0">
                    <a:solidFill>
                      <a:prstClr val="black"/>
                    </a:solidFill>
                  </a:rPr>
                  <a:t> and QNM (</a:t>
                </a:r>
                <a:r>
                  <a:rPr lang="en-US" altLang="ja-JP" sz="2800" b="1" dirty="0">
                    <a:solidFill>
                      <a:prstClr val="black"/>
                    </a:solidFill>
                  </a:rPr>
                  <a:t>a/M=0.70) </a:t>
                </a:r>
                <a:r>
                  <a:rPr lang="en-US" altLang="ja-JP" sz="2800" b="1" dirty="0" smtClean="0">
                    <a:solidFill>
                      <a:prstClr val="black"/>
                    </a:solidFill>
                  </a:rPr>
                  <a:t>by 2</a:t>
                </a:r>
                <a:r>
                  <a:rPr lang="en-US" altLang="ja-JP" sz="2800" b="1" baseline="30000" dirty="0" smtClean="0">
                    <a:solidFill>
                      <a:prstClr val="black"/>
                    </a:solidFill>
                  </a:rPr>
                  <a:t>nd</a:t>
                </a:r>
                <a:r>
                  <a:rPr lang="en-US" altLang="ja-JP" sz="2800" b="1" dirty="0" smtClean="0">
                    <a:solidFill>
                      <a:prstClr val="black"/>
                    </a:solidFill>
                  </a:rPr>
                  <a:t> generation detectors</a:t>
                </a:r>
                <a:endParaRPr lang="en-US" altLang="ja-JP" sz="2800" b="1" dirty="0">
                  <a:solidFill>
                    <a:prstClr val="black"/>
                  </a:solidFill>
                </a:endParaRPr>
              </a:p>
              <a:p>
                <a:pPr lvl="0">
                  <a:lnSpc>
                    <a:spcPct val="90000"/>
                  </a:lnSpc>
                  <a:spcBef>
                    <a:spcPts val="1000"/>
                  </a:spcBef>
                </a:pPr>
                <a:r>
                  <a:rPr lang="en-US" altLang="ja-JP" sz="2800" b="1" i="1" dirty="0" smtClean="0">
                    <a:solidFill>
                      <a:srgbClr val="FF0000"/>
                    </a:solidFill>
                  </a:rPr>
                  <a:t>              N</a:t>
                </a:r>
                <a:r>
                  <a:rPr lang="ja-JP" altLang="en-US" sz="2800" b="1" dirty="0" smtClean="0">
                    <a:solidFill>
                      <a:srgbClr val="FF0000"/>
                    </a:solidFill>
                  </a:rPr>
                  <a:t>～</a:t>
                </a:r>
                <a:r>
                  <a:rPr lang="en-US" altLang="ja-JP" sz="2800" b="1" dirty="0" smtClean="0">
                    <a:solidFill>
                      <a:srgbClr val="FF0000"/>
                    </a:solidFill>
                  </a:rPr>
                  <a:t>180 (</a:t>
                </a:r>
                <a14:m>
                  <m:oMath xmlns:m="http://schemas.openxmlformats.org/officeDocument/2006/math">
                    <m:f>
                      <m:fPr>
                        <m:ctrlPr>
                          <a:rPr lang="en-US" altLang="ja-JP" sz="2800" b="1" i="1">
                            <a:solidFill>
                              <a:srgbClr val="FF0000"/>
                            </a:solidFill>
                            <a:latin typeface="Cambria Math" panose="02040503050406030204" pitchFamily="18" charset="0"/>
                          </a:rPr>
                        </m:ctrlPr>
                      </m:fPr>
                      <m:num>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𝑺𝑭𝑹</m:t>
                            </m:r>
                          </m:e>
                          <m:sub>
                            <m:r>
                              <a:rPr lang="en-US" altLang="ja-JP" sz="2800" b="1" i="1">
                                <a:solidFill>
                                  <a:srgbClr val="FF0000"/>
                                </a:solidFill>
                                <a:latin typeface="Cambria Math" panose="02040503050406030204" pitchFamily="18" charset="0"/>
                              </a:rPr>
                              <m:t>𝒑</m:t>
                            </m:r>
                          </m:sub>
                        </m:sSub>
                      </m:num>
                      <m:den>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𝟏𝟎</m:t>
                            </m:r>
                          </m:e>
                          <m:sup>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𝟐</m:t>
                            </m:r>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𝟓</m:t>
                            </m:r>
                          </m:sup>
                        </m:sSup>
                      </m:den>
                    </m:f>
                  </m:oMath>
                </a14:m>
                <a:r>
                  <a:rPr lang="en-US" altLang="ja-JP" sz="2800" b="1" dirty="0">
                    <a:solidFill>
                      <a:srgbClr val="FF0000"/>
                    </a:solidFill>
                  </a:rPr>
                  <a:t>)</a:t>
                </a:r>
                <a14:m>
                  <m:oMath xmlns:m="http://schemas.openxmlformats.org/officeDocument/2006/math">
                    <m:d>
                      <m:dPr>
                        <m:ctrlPr>
                          <a:rPr lang="en-US" altLang="ja-JP" sz="2800" b="1" i="1" dirty="0">
                            <a:solidFill>
                              <a:srgbClr val="FF0000"/>
                            </a:solidFill>
                            <a:latin typeface="Cambria Math" panose="02040503050406030204" pitchFamily="18" charset="0"/>
                          </a:rPr>
                        </m:ctrlPr>
                      </m:dPr>
                      <m:e>
                        <m:f>
                          <m:fPr>
                            <m:ctrlPr>
                              <a:rPr lang="en-US" altLang="ja-JP" sz="2800" b="1" i="1" dirty="0">
                                <a:solidFill>
                                  <a:srgbClr val="FF0000"/>
                                </a:solidFill>
                                <a:latin typeface="Cambria Math" panose="02040503050406030204" pitchFamily="18" charset="0"/>
                              </a:rPr>
                            </m:ctrlPr>
                          </m:fPr>
                          <m:num>
                            <m:sSub>
                              <m:sSubPr>
                                <m:ctrlPr>
                                  <a:rPr lang="en-US" altLang="ja-JP" sz="2800" b="1" i="1" dirty="0">
                                    <a:solidFill>
                                      <a:srgbClr val="FF0000"/>
                                    </a:solidFill>
                                    <a:latin typeface="Cambria Math" panose="02040503050406030204" pitchFamily="18" charset="0"/>
                                  </a:rPr>
                                </m:ctrlPr>
                              </m:sSubPr>
                              <m:e>
                                <m:r>
                                  <a:rPr lang="en-US" altLang="ja-JP" sz="2800" b="1" i="1" dirty="0">
                                    <a:solidFill>
                                      <a:srgbClr val="FF0000"/>
                                    </a:solidFill>
                                    <a:latin typeface="Cambria Math" panose="02040503050406030204" pitchFamily="18" charset="0"/>
                                  </a:rPr>
                                  <m:t>𝒇</m:t>
                                </m:r>
                              </m:e>
                              <m:sub>
                                <m:r>
                                  <a:rPr lang="en-US" altLang="ja-JP" sz="2800" b="1" i="1" dirty="0">
                                    <a:solidFill>
                                      <a:srgbClr val="FF0000"/>
                                    </a:solidFill>
                                    <a:latin typeface="Cambria Math" panose="02040503050406030204" pitchFamily="18" charset="0"/>
                                  </a:rPr>
                                  <m:t>𝒃</m:t>
                                </m:r>
                              </m:sub>
                            </m:sSub>
                            <m:r>
                              <a:rPr lang="en-US" altLang="ja-JP" sz="2800" b="1" i="1" dirty="0">
                                <a:solidFill>
                                  <a:srgbClr val="FF0000"/>
                                </a:solidFill>
                                <a:latin typeface="Cambria Math" panose="02040503050406030204" pitchFamily="18" charset="0"/>
                              </a:rPr>
                              <m:t>/(</m:t>
                            </m:r>
                            <m:r>
                              <a:rPr lang="en-US" altLang="ja-JP" sz="2800" b="1" i="1" dirty="0">
                                <a:solidFill>
                                  <a:srgbClr val="FF0000"/>
                                </a:solidFill>
                                <a:latin typeface="Cambria Math" panose="02040503050406030204" pitchFamily="18" charset="0"/>
                              </a:rPr>
                              <m:t>𝟏</m:t>
                            </m:r>
                            <m:r>
                              <a:rPr lang="en-US" altLang="ja-JP" sz="2800" b="1" i="1" dirty="0">
                                <a:solidFill>
                                  <a:srgbClr val="FF0000"/>
                                </a:solidFill>
                                <a:latin typeface="Cambria Math" panose="02040503050406030204" pitchFamily="18" charset="0"/>
                              </a:rPr>
                              <m:t>+</m:t>
                            </m:r>
                            <m:sSub>
                              <m:sSubPr>
                                <m:ctrlPr>
                                  <a:rPr lang="en-US" altLang="ja-JP" sz="2800" b="1" i="1" dirty="0">
                                    <a:solidFill>
                                      <a:srgbClr val="FF0000"/>
                                    </a:solidFill>
                                    <a:latin typeface="Cambria Math" panose="02040503050406030204" pitchFamily="18" charset="0"/>
                                  </a:rPr>
                                </m:ctrlPr>
                              </m:sSubPr>
                              <m:e>
                                <m:r>
                                  <a:rPr lang="en-US" altLang="ja-JP" sz="2800" b="1" i="1" dirty="0">
                                    <a:solidFill>
                                      <a:srgbClr val="FF0000"/>
                                    </a:solidFill>
                                    <a:latin typeface="Cambria Math" panose="02040503050406030204" pitchFamily="18" charset="0"/>
                                  </a:rPr>
                                  <m:t>𝒇</m:t>
                                </m:r>
                              </m:e>
                              <m:sub>
                                <m:r>
                                  <a:rPr lang="en-US" altLang="ja-JP" sz="2800" b="1" i="1" dirty="0">
                                    <a:solidFill>
                                      <a:srgbClr val="FF0000"/>
                                    </a:solidFill>
                                    <a:latin typeface="Cambria Math" panose="02040503050406030204" pitchFamily="18" charset="0"/>
                                  </a:rPr>
                                  <m:t>𝒃</m:t>
                                </m:r>
                              </m:sub>
                            </m:sSub>
                            <m:r>
                              <a:rPr lang="en-US" altLang="ja-JP" sz="2800" b="1" i="1" dirty="0">
                                <a:solidFill>
                                  <a:srgbClr val="FF0000"/>
                                </a:solidFill>
                                <a:latin typeface="Cambria Math" panose="02040503050406030204" pitchFamily="18" charset="0"/>
                              </a:rPr>
                              <m:t>)</m:t>
                            </m:r>
                          </m:num>
                          <m:den>
                            <m:r>
                              <a:rPr lang="en-US" altLang="ja-JP" sz="2800" b="1" i="1" dirty="0">
                                <a:solidFill>
                                  <a:srgbClr val="FF0000"/>
                                </a:solidFill>
                                <a:latin typeface="Cambria Math" panose="02040503050406030204" pitchFamily="18" charset="0"/>
                              </a:rPr>
                              <m:t>𝟎</m:t>
                            </m:r>
                            <m:r>
                              <a:rPr lang="en-US" altLang="ja-JP" sz="2800" b="1" i="1" dirty="0">
                                <a:solidFill>
                                  <a:srgbClr val="FF0000"/>
                                </a:solidFill>
                                <a:latin typeface="Cambria Math" panose="02040503050406030204" pitchFamily="18" charset="0"/>
                              </a:rPr>
                              <m:t>.</m:t>
                            </m:r>
                            <m:r>
                              <a:rPr lang="en-US" altLang="ja-JP" sz="2800" b="1" i="1" dirty="0">
                                <a:solidFill>
                                  <a:srgbClr val="FF0000"/>
                                </a:solidFill>
                                <a:latin typeface="Cambria Math" panose="02040503050406030204" pitchFamily="18" charset="0"/>
                              </a:rPr>
                              <m:t>𝟑𝟑</m:t>
                            </m:r>
                          </m:den>
                        </m:f>
                      </m:e>
                    </m:d>
                  </m:oMath>
                </a14:m>
                <a:r>
                  <a:rPr lang="en-US" altLang="ja-JP" sz="2800" b="1" dirty="0" err="1">
                    <a:solidFill>
                      <a:srgbClr val="FF0000"/>
                    </a:solidFill>
                  </a:rPr>
                  <a:t>Err</a:t>
                </a:r>
                <a:r>
                  <a:rPr lang="en-US" altLang="ja-JP" sz="2800" b="1" baseline="-25000" dirty="0" err="1">
                    <a:solidFill>
                      <a:srgbClr val="FF0000"/>
                    </a:solidFill>
                  </a:rPr>
                  <a:t>sys</a:t>
                </a:r>
                <a:r>
                  <a:rPr lang="ja-JP" altLang="en-US" sz="2800" b="1" dirty="0">
                    <a:solidFill>
                      <a:srgbClr val="FF0000"/>
                    </a:solidFill>
                  </a:rPr>
                  <a:t> </a:t>
                </a:r>
                <a:r>
                  <a:rPr lang="en-US" altLang="ja-JP" sz="2800" b="1" dirty="0" smtClean="0">
                    <a:solidFill>
                      <a:srgbClr val="FF0000"/>
                    </a:solidFill>
                  </a:rPr>
                  <a:t>[yr</a:t>
                </a:r>
                <a:r>
                  <a:rPr lang="en-US" altLang="ja-JP" sz="2800" b="1" baseline="30000" dirty="0" smtClean="0">
                    <a:solidFill>
                      <a:srgbClr val="FF0000"/>
                    </a:solidFill>
                  </a:rPr>
                  <a:t>-1</a:t>
                </a:r>
                <a:r>
                  <a:rPr lang="en-US" altLang="ja-JP" sz="2800" b="1" dirty="0" smtClean="0">
                    <a:solidFill>
                      <a:srgbClr val="FF0000"/>
                    </a:solidFill>
                  </a:rPr>
                  <a:t>]</a:t>
                </a:r>
              </a:p>
              <a:p>
                <a:pPr lvl="0">
                  <a:lnSpc>
                    <a:spcPct val="90000"/>
                  </a:lnSpc>
                  <a:spcBef>
                    <a:spcPts val="1000"/>
                  </a:spcBef>
                </a:pPr>
                <a:endParaRPr lang="en-US" altLang="ja-JP" sz="800" b="1" dirty="0">
                  <a:solidFill>
                    <a:srgbClr val="FF0000"/>
                  </a:solidFill>
                </a:endParaRPr>
              </a:p>
              <a:p>
                <a:r>
                  <a:rPr lang="en-US" altLang="ja-JP" sz="2800" dirty="0" err="1"/>
                  <a:t>SFRp</a:t>
                </a:r>
                <a:r>
                  <a:rPr lang="en-US" altLang="ja-JP" sz="2800" dirty="0"/>
                  <a:t> is the peak value of Pop III SFR (</a:t>
                </a:r>
                <a:r>
                  <a:rPr lang="en-US" altLang="ja-JP" sz="2800" dirty="0" smtClean="0"/>
                  <a:t>10</a:t>
                </a:r>
                <a:r>
                  <a:rPr lang="en-US" altLang="ja-JP" sz="2800" baseline="30000" dirty="0" smtClean="0"/>
                  <a:t>-2.5</a:t>
                </a:r>
                <a:r>
                  <a:rPr lang="en-US" altLang="ja-JP" sz="2800" dirty="0" smtClean="0"/>
                  <a:t> </a:t>
                </a:r>
                <a:r>
                  <a:rPr lang="en-US" altLang="ja-JP" sz="2800" dirty="0" err="1" smtClean="0"/>
                  <a:t>Msun</a:t>
                </a:r>
                <a:r>
                  <a:rPr lang="en-US" altLang="ja-JP" sz="2800" dirty="0" smtClean="0"/>
                  <a:t>/</a:t>
                </a:r>
                <a:r>
                  <a:rPr lang="en-US" altLang="ja-JP" sz="2800" dirty="0" err="1" smtClean="0"/>
                  <a:t>yr</a:t>
                </a:r>
                <a:r>
                  <a:rPr lang="en-US" altLang="ja-JP" sz="2800" dirty="0" smtClean="0"/>
                  <a:t>/Mpc</a:t>
                </a:r>
                <a:r>
                  <a:rPr lang="en-US" altLang="ja-JP" sz="2800" baseline="30000" dirty="0" smtClean="0"/>
                  <a:t>3</a:t>
                </a:r>
                <a:r>
                  <a:rPr lang="en-US" altLang="ja-JP" sz="2800" dirty="0" smtClean="0"/>
                  <a:t>, de Souza et al. 2011),</a:t>
                </a:r>
                <a:endParaRPr lang="en-US" altLang="ja-JP" sz="2800" dirty="0"/>
              </a:p>
              <a:p>
                <a14:m>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𝑓</m:t>
                        </m:r>
                      </m:e>
                      <m:sub>
                        <m:r>
                          <a:rPr lang="en-US" altLang="ja-JP" sz="2800" b="0" i="1" smtClean="0">
                            <a:latin typeface="Cambria Math" panose="02040503050406030204" pitchFamily="18" charset="0"/>
                          </a:rPr>
                          <m:t>𝑏</m:t>
                        </m:r>
                      </m:sub>
                    </m:sSub>
                  </m:oMath>
                </a14:m>
                <a:r>
                  <a:rPr lang="en-US" altLang="ja-JP" sz="2800" dirty="0" smtClean="0"/>
                  <a:t> is the initial binary fraction (1/2, Susa et al.2014), </a:t>
                </a:r>
              </a:p>
              <a:p>
                <a:r>
                  <a:rPr lang="en-US" altLang="ja-JP" sz="2800" dirty="0" err="1" smtClean="0"/>
                  <a:t>Err</a:t>
                </a:r>
                <a:r>
                  <a:rPr lang="en-US" altLang="ja-JP" sz="2800" baseline="-25000" dirty="0" err="1" smtClean="0"/>
                  <a:t>sys</a:t>
                </a:r>
                <a:r>
                  <a:rPr lang="en-US" altLang="ja-JP" sz="2800" baseline="-25000" dirty="0" smtClean="0"/>
                  <a:t> </a:t>
                </a:r>
                <a:r>
                  <a:rPr lang="en-US" altLang="ja-JP" sz="2800" dirty="0"/>
                  <a:t>= 1 corresponds to adopting distribution </a:t>
                </a:r>
                <a:r>
                  <a:rPr lang="en-US" altLang="ja-JP" sz="2800" dirty="0" smtClean="0"/>
                  <a:t>functions and </a:t>
                </a:r>
                <a:r>
                  <a:rPr lang="en-US" altLang="ja-JP" sz="2800" dirty="0"/>
                  <a:t>the binary </a:t>
                </a:r>
                <a:r>
                  <a:rPr lang="en-US" altLang="ja-JP" sz="2800" dirty="0" smtClean="0"/>
                  <a:t>evolution for Pop I </a:t>
                </a:r>
                <a:r>
                  <a:rPr lang="en-US" altLang="ja-JP" sz="2800" dirty="0"/>
                  <a:t>stars</a:t>
                </a:r>
                <a:r>
                  <a:rPr lang="en-US" altLang="ja-JP" sz="2800" dirty="0" smtClean="0"/>
                  <a:t>.</a:t>
                </a:r>
              </a:p>
              <a:p>
                <a:endParaRPr lang="en-US" altLang="ja-JP"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51736" y="1730108"/>
                <a:ext cx="11930432" cy="3585212"/>
              </a:xfrm>
              <a:prstGeom prst="rect">
                <a:avLst/>
              </a:prstGeom>
              <a:blipFill rotWithShape="0">
                <a:blip r:embed="rId4"/>
                <a:stretch>
                  <a:fillRect l="-1022" t="-2891" r="-664"/>
                </a:stretch>
              </a:blipFill>
            </p:spPr>
            <p:txBody>
              <a:bodyPr/>
              <a:lstStyle/>
              <a:p>
                <a:r>
                  <a:rPr lang="ja-JP" altLang="en-US">
                    <a:noFill/>
                  </a:rPr>
                  <a:t> </a:t>
                </a:r>
              </a:p>
            </p:txBody>
          </p:sp>
        </mc:Fallback>
      </mc:AlternateContent>
      <p:sp>
        <p:nvSpPr>
          <p:cNvPr id="7" name="正方形/長方形 6"/>
          <p:cNvSpPr/>
          <p:nvPr/>
        </p:nvSpPr>
        <p:spPr>
          <a:xfrm>
            <a:off x="5270376" y="2411863"/>
            <a:ext cx="825624" cy="4261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03610" y="4926907"/>
            <a:ext cx="11930432" cy="1384995"/>
          </a:xfrm>
          <a:prstGeom prst="rect">
            <a:avLst/>
          </a:prstGeom>
          <a:noFill/>
        </p:spPr>
        <p:txBody>
          <a:bodyPr wrap="square" rtlCol="0">
            <a:spAutoFit/>
          </a:bodyPr>
          <a:lstStyle/>
          <a:p>
            <a:r>
              <a:rPr lang="en-US" altLang="ja-JP" sz="2800" dirty="0"/>
              <a:t>To evaluate the robustness of </a:t>
            </a:r>
            <a:r>
              <a:rPr lang="en-US" altLang="ja-JP" sz="2800" dirty="0" smtClean="0"/>
              <a:t>the </a:t>
            </a:r>
            <a:r>
              <a:rPr lang="en-US" altLang="ja-JP" sz="2800" dirty="0"/>
              <a:t>mass distribution and the range of </a:t>
            </a:r>
            <a:r>
              <a:rPr lang="en-US" altLang="ja-JP" sz="2800" dirty="0" err="1"/>
              <a:t>Err</a:t>
            </a:r>
            <a:r>
              <a:rPr lang="en-US" altLang="ja-JP" sz="2800" baseline="-25000" dirty="0" err="1"/>
              <a:t>sys</a:t>
            </a:r>
            <a:r>
              <a:rPr lang="en-US" altLang="ja-JP" sz="2800" dirty="0"/>
              <a:t>, </a:t>
            </a:r>
            <a:r>
              <a:rPr lang="en-US" altLang="ja-JP" sz="2800" dirty="0" smtClean="0"/>
              <a:t>we examine </a:t>
            </a:r>
            <a:r>
              <a:rPr lang="en-US" altLang="ja-JP" sz="2800" dirty="0"/>
              <a:t>the dependence of the results on the unknown parameters and the </a:t>
            </a:r>
            <a:r>
              <a:rPr lang="en-US" altLang="ja-JP" sz="2800" dirty="0" smtClean="0"/>
              <a:t>initial distribution functions.</a:t>
            </a:r>
            <a:endParaRPr kumimoji="1" lang="ja-JP" altLang="en-US" sz="2800" dirty="0"/>
          </a:p>
        </p:txBody>
      </p:sp>
      <p:sp>
        <p:nvSpPr>
          <p:cNvPr id="9" name="スライド番号プレースホルダー 8"/>
          <p:cNvSpPr>
            <a:spLocks noGrp="1"/>
          </p:cNvSpPr>
          <p:nvPr>
            <p:ph type="sldNum" sz="quarter" idx="12"/>
          </p:nvPr>
        </p:nvSpPr>
        <p:spPr/>
        <p:txBody>
          <a:bodyPr/>
          <a:lstStyle/>
          <a:p>
            <a:fld id="{E4D1460F-934D-4930-A805-CCFC53BF585A}" type="slidenum">
              <a:rPr kumimoji="1" lang="ja-JP" altLang="en-US" sz="1600" smtClean="0"/>
              <a:t>27</a:t>
            </a:fld>
            <a:endParaRPr kumimoji="1" lang="ja-JP" altLang="en-US" sz="1600" dirty="0"/>
          </a:p>
        </p:txBody>
      </p:sp>
    </p:spTree>
    <p:custDataLst>
      <p:tags r:id="rId1"/>
    </p:custDataLst>
    <p:extLst>
      <p:ext uri="{BB962C8B-B14F-4D97-AF65-F5344CB8AC3E}">
        <p14:creationId xmlns:p14="http://schemas.microsoft.com/office/powerpoint/2010/main" val="991834765"/>
      </p:ext>
    </p:extLst>
  </p:cSld>
  <p:clrMapOvr>
    <a:masterClrMapping/>
  </p:clrMapOvr>
  <mc:AlternateContent xmlns:mc="http://schemas.openxmlformats.org/markup-compatibility/2006" xmlns:p14="http://schemas.microsoft.com/office/powerpoint/2010/main">
    <mc:Choice Requires="p14">
      <p:transition spd="slow" p14:dur="2000" advTm="92591"/>
    </mc:Choice>
    <mc:Fallback xmlns="">
      <p:transition spd="slow" advTm="925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595213325"/>
              </p:ext>
            </p:extLst>
          </p:nvPr>
        </p:nvGraphicFramePr>
        <p:xfrm>
          <a:off x="707572" y="769816"/>
          <a:ext cx="10541610" cy="5047510"/>
        </p:xfrm>
        <a:graphic>
          <a:graphicData uri="http://schemas.openxmlformats.org/drawingml/2006/table">
            <a:tbl>
              <a:tblPr firstRow="1" bandRow="1"/>
              <a:tblGrid>
                <a:gridCol w="5212384"/>
                <a:gridCol w="5329226"/>
              </a:tblGrid>
              <a:tr h="553887">
                <a:tc>
                  <a:txBody>
                    <a:bodyPr/>
                    <a:lstStyle>
                      <a:lvl1pPr marL="0" algn="l" defTabSz="1522659" rtl="0" eaLnBrk="1" latinLnBrk="0" hangingPunct="1">
                        <a:defRPr kumimoji="1" sz="3000" b="1" kern="1200">
                          <a:solidFill>
                            <a:schemeClr val="lt1"/>
                          </a:solidFill>
                          <a:latin typeface="Trebuchet MS" panose="020B0603020202020204"/>
                        </a:defRPr>
                      </a:lvl1pPr>
                      <a:lvl2pPr marL="761329" algn="l" defTabSz="1522659" rtl="0" eaLnBrk="1" latinLnBrk="0" hangingPunct="1">
                        <a:defRPr kumimoji="1" sz="3000" b="1" kern="1200">
                          <a:solidFill>
                            <a:schemeClr val="lt1"/>
                          </a:solidFill>
                          <a:latin typeface="Trebuchet MS" panose="020B0603020202020204"/>
                        </a:defRPr>
                      </a:lvl2pPr>
                      <a:lvl3pPr marL="1522659" algn="l" defTabSz="1522659" rtl="0" eaLnBrk="1" latinLnBrk="0" hangingPunct="1">
                        <a:defRPr kumimoji="1" sz="3000" b="1" kern="1200">
                          <a:solidFill>
                            <a:schemeClr val="lt1"/>
                          </a:solidFill>
                          <a:latin typeface="Trebuchet MS" panose="020B0603020202020204"/>
                        </a:defRPr>
                      </a:lvl3pPr>
                      <a:lvl4pPr marL="2283988" algn="l" defTabSz="1522659" rtl="0" eaLnBrk="1" latinLnBrk="0" hangingPunct="1">
                        <a:defRPr kumimoji="1" sz="3000" b="1" kern="1200">
                          <a:solidFill>
                            <a:schemeClr val="lt1"/>
                          </a:solidFill>
                          <a:latin typeface="Trebuchet MS" panose="020B0603020202020204"/>
                        </a:defRPr>
                      </a:lvl4pPr>
                      <a:lvl5pPr marL="3045318" algn="l" defTabSz="1522659" rtl="0" eaLnBrk="1" latinLnBrk="0" hangingPunct="1">
                        <a:defRPr kumimoji="1" sz="3000" b="1" kern="1200">
                          <a:solidFill>
                            <a:schemeClr val="lt1"/>
                          </a:solidFill>
                          <a:latin typeface="Trebuchet MS" panose="020B0603020202020204"/>
                        </a:defRPr>
                      </a:lvl5pPr>
                      <a:lvl6pPr marL="3806647" algn="l" defTabSz="1522659" rtl="0" eaLnBrk="1" latinLnBrk="0" hangingPunct="1">
                        <a:defRPr kumimoji="1" sz="3000" b="1" kern="1200">
                          <a:solidFill>
                            <a:schemeClr val="lt1"/>
                          </a:solidFill>
                          <a:latin typeface="Trebuchet MS" panose="020B0603020202020204"/>
                        </a:defRPr>
                      </a:lvl6pPr>
                      <a:lvl7pPr marL="4567977" algn="l" defTabSz="1522659" rtl="0" eaLnBrk="1" latinLnBrk="0" hangingPunct="1">
                        <a:defRPr kumimoji="1" sz="3000" b="1" kern="1200">
                          <a:solidFill>
                            <a:schemeClr val="lt1"/>
                          </a:solidFill>
                          <a:latin typeface="Trebuchet MS" panose="020B0603020202020204"/>
                        </a:defRPr>
                      </a:lvl7pPr>
                      <a:lvl8pPr marL="5329306" algn="l" defTabSz="1522659" rtl="0" eaLnBrk="1" latinLnBrk="0" hangingPunct="1">
                        <a:defRPr kumimoji="1" sz="3000" b="1" kern="1200">
                          <a:solidFill>
                            <a:schemeClr val="lt1"/>
                          </a:solidFill>
                          <a:latin typeface="Trebuchet MS" panose="020B0603020202020204"/>
                        </a:defRPr>
                      </a:lvl8pPr>
                      <a:lvl9pPr marL="6090636" algn="l" defTabSz="1522659" rtl="0" eaLnBrk="1" latinLnBrk="0" hangingPunct="1">
                        <a:defRPr kumimoji="1" sz="3000" b="1" kern="1200">
                          <a:solidFill>
                            <a:schemeClr val="lt1"/>
                          </a:solidFill>
                          <a:latin typeface="Trebuchet MS" panose="020B0603020202020204"/>
                        </a:defRPr>
                      </a:lvl9pPr>
                    </a:lstStyle>
                    <a:p>
                      <a:endParaRPr kumimoji="1" lang="ja-JP" altLang="en-US" sz="20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c>
                  <a:txBody>
                    <a:bodyPr/>
                    <a:lstStyle>
                      <a:lvl1pPr marL="0" algn="l" defTabSz="1522659" rtl="0" eaLnBrk="1" latinLnBrk="0" hangingPunct="1">
                        <a:defRPr kumimoji="1" sz="3000" b="1" kern="1200">
                          <a:solidFill>
                            <a:schemeClr val="lt1"/>
                          </a:solidFill>
                          <a:latin typeface="Trebuchet MS" panose="020B0603020202020204"/>
                        </a:defRPr>
                      </a:lvl1pPr>
                      <a:lvl2pPr marL="761329" algn="l" defTabSz="1522659" rtl="0" eaLnBrk="1" latinLnBrk="0" hangingPunct="1">
                        <a:defRPr kumimoji="1" sz="3000" b="1" kern="1200">
                          <a:solidFill>
                            <a:schemeClr val="lt1"/>
                          </a:solidFill>
                          <a:latin typeface="Trebuchet MS" panose="020B0603020202020204"/>
                        </a:defRPr>
                      </a:lvl2pPr>
                      <a:lvl3pPr marL="1522659" algn="l" defTabSz="1522659" rtl="0" eaLnBrk="1" latinLnBrk="0" hangingPunct="1">
                        <a:defRPr kumimoji="1" sz="3000" b="1" kern="1200">
                          <a:solidFill>
                            <a:schemeClr val="lt1"/>
                          </a:solidFill>
                          <a:latin typeface="Trebuchet MS" panose="020B0603020202020204"/>
                        </a:defRPr>
                      </a:lvl3pPr>
                      <a:lvl4pPr marL="2283988" algn="l" defTabSz="1522659" rtl="0" eaLnBrk="1" latinLnBrk="0" hangingPunct="1">
                        <a:defRPr kumimoji="1" sz="3000" b="1" kern="1200">
                          <a:solidFill>
                            <a:schemeClr val="lt1"/>
                          </a:solidFill>
                          <a:latin typeface="Trebuchet MS" panose="020B0603020202020204"/>
                        </a:defRPr>
                      </a:lvl4pPr>
                      <a:lvl5pPr marL="3045318" algn="l" defTabSz="1522659" rtl="0" eaLnBrk="1" latinLnBrk="0" hangingPunct="1">
                        <a:defRPr kumimoji="1" sz="3000" b="1" kern="1200">
                          <a:solidFill>
                            <a:schemeClr val="lt1"/>
                          </a:solidFill>
                          <a:latin typeface="Trebuchet MS" panose="020B0603020202020204"/>
                        </a:defRPr>
                      </a:lvl5pPr>
                      <a:lvl6pPr marL="3806647" algn="l" defTabSz="1522659" rtl="0" eaLnBrk="1" latinLnBrk="0" hangingPunct="1">
                        <a:defRPr kumimoji="1" sz="3000" b="1" kern="1200">
                          <a:solidFill>
                            <a:schemeClr val="lt1"/>
                          </a:solidFill>
                          <a:latin typeface="Trebuchet MS" panose="020B0603020202020204"/>
                        </a:defRPr>
                      </a:lvl6pPr>
                      <a:lvl7pPr marL="4567977" algn="l" defTabSz="1522659" rtl="0" eaLnBrk="1" latinLnBrk="0" hangingPunct="1">
                        <a:defRPr kumimoji="1" sz="3000" b="1" kern="1200">
                          <a:solidFill>
                            <a:schemeClr val="lt1"/>
                          </a:solidFill>
                          <a:latin typeface="Trebuchet MS" panose="020B0603020202020204"/>
                        </a:defRPr>
                      </a:lvl7pPr>
                      <a:lvl8pPr marL="5329306" algn="l" defTabSz="1522659" rtl="0" eaLnBrk="1" latinLnBrk="0" hangingPunct="1">
                        <a:defRPr kumimoji="1" sz="3000" b="1" kern="1200">
                          <a:solidFill>
                            <a:schemeClr val="lt1"/>
                          </a:solidFill>
                          <a:latin typeface="Trebuchet MS" panose="020B0603020202020204"/>
                        </a:defRPr>
                      </a:lvl8pPr>
                      <a:lvl9pPr marL="6090636" algn="l" defTabSz="1522659" rtl="0" eaLnBrk="1" latinLnBrk="0" hangingPunct="1">
                        <a:defRPr kumimoji="1" sz="3000" b="1" kern="1200">
                          <a:solidFill>
                            <a:schemeClr val="lt1"/>
                          </a:solidFill>
                          <a:latin typeface="Trebuchet MS" panose="020B0603020202020204"/>
                        </a:defRPr>
                      </a:lvl9pPr>
                    </a:lstStyle>
                    <a:p>
                      <a:pPr marL="0" marR="0" indent="0" algn="ctr" defTabSz="1522659" rtl="0" eaLnBrk="1" fontAlgn="auto" latinLnBrk="0" hangingPunct="1">
                        <a:lnSpc>
                          <a:spcPct val="100000"/>
                        </a:lnSpc>
                        <a:spcBef>
                          <a:spcPts val="0"/>
                        </a:spcBef>
                        <a:spcAft>
                          <a:spcPts val="0"/>
                        </a:spcAft>
                        <a:buClrTx/>
                        <a:buSzTx/>
                        <a:buFontTx/>
                        <a:buNone/>
                        <a:tabLst/>
                        <a:defRPr/>
                      </a:pPr>
                      <a:r>
                        <a:rPr kumimoji="1" lang="en-US" altLang="ja-JP" sz="2800" dirty="0" err="1" smtClean="0"/>
                        <a:t>Errsys</a:t>
                      </a:r>
                      <a:endParaRPr kumimoji="1" lang="ja-JP" altLang="en-US" sz="2800" dirty="0" smtClean="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r>
              <a:tr h="470263">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smtClean="0">
                          <a:solidFill>
                            <a:srgbClr val="FF0000"/>
                          </a:solidFill>
                        </a:rPr>
                        <a:t>Standard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marL="457200" indent="-457200" algn="ctr">
                        <a:buAutoNum type="arabicPlain"/>
                      </a:pPr>
                      <a:r>
                        <a:rPr kumimoji="1" lang="en-US" altLang="ja-JP" sz="2400" dirty="0" smtClean="0"/>
                        <a:t>(</a:t>
                      </a:r>
                      <a:r>
                        <a:rPr kumimoji="1" lang="en-US" altLang="ja-JP" sz="2400" dirty="0" smtClean="0">
                          <a:solidFill>
                            <a:srgbClr val="FF0000"/>
                          </a:solidFill>
                        </a:rPr>
                        <a:t>180</a:t>
                      </a:r>
                      <a:r>
                        <a:rPr kumimoji="1" lang="en-US" altLang="ja-JP" sz="2400" dirty="0" smtClean="0"/>
                        <a:t> /</a:t>
                      </a:r>
                      <a:r>
                        <a:rPr kumimoji="1" lang="en-US" altLang="ja-JP" sz="2400" dirty="0" err="1" smtClean="0"/>
                        <a:t>yr</a:t>
                      </a:r>
                      <a:r>
                        <a:rPr kumimoji="1" lang="en-US" altLang="ja-JP" sz="2400" dirty="0" smtClean="0"/>
                        <a: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r>
              <a:tr h="411480">
                <a:tc>
                  <a:txBody>
                    <a:bodyPr/>
                    <a:lstStyle/>
                    <a:p>
                      <a:pPr marL="0" marR="0" indent="0" algn="l" defTabSz="1522659" rtl="0" eaLnBrk="1" fontAlgn="auto" latinLnBrk="0" hangingPunct="1">
                        <a:lnSpc>
                          <a:spcPct val="100000"/>
                        </a:lnSpc>
                        <a:spcBef>
                          <a:spcPts val="0"/>
                        </a:spcBef>
                        <a:spcAft>
                          <a:spcPts val="0"/>
                        </a:spcAft>
                        <a:buClrTx/>
                        <a:buSzTx/>
                        <a:buFontTx/>
                        <a:buNone/>
                        <a:tabLst/>
                        <a:defRPr/>
                      </a:pPr>
                      <a:r>
                        <a:rPr kumimoji="1" lang="en-US" altLang="ja-JP" sz="2400" dirty="0" smtClean="0"/>
                        <a:t>Mass range:</a:t>
                      </a:r>
                    </a:p>
                    <a:p>
                      <a:pPr marL="0" marR="0" indent="0" algn="l" defTabSz="1522659" rtl="0" eaLnBrk="1" fontAlgn="auto" latinLnBrk="0" hangingPunct="1">
                        <a:lnSpc>
                          <a:spcPct val="100000"/>
                        </a:lnSpc>
                        <a:spcBef>
                          <a:spcPts val="0"/>
                        </a:spcBef>
                        <a:spcAft>
                          <a:spcPts val="0"/>
                        </a:spcAft>
                        <a:buClrTx/>
                        <a:buSzTx/>
                        <a:buFontTx/>
                        <a:buNone/>
                        <a:tabLst/>
                        <a:defRPr/>
                      </a:pPr>
                      <a:r>
                        <a:rPr kumimoji="1" lang="en-US" altLang="ja-JP" sz="2400" dirty="0" smtClean="0"/>
                        <a:t>(10 M</a:t>
                      </a:r>
                      <a:r>
                        <a:rPr kumimoji="1" lang="en-US" altLang="ja-JP" sz="2400" baseline="-25000" dirty="0" smtClean="0">
                          <a:sym typeface="Wingdings 2" panose="05020102010507070707" pitchFamily="18" charset="2"/>
                        </a:rPr>
                        <a:t></a:t>
                      </a:r>
                      <a:r>
                        <a:rPr kumimoji="1" lang="en-US" altLang="ja-JP" sz="2400" dirty="0" smtClean="0"/>
                        <a:t>&lt;M&lt;  </a:t>
                      </a:r>
                      <a:r>
                        <a:rPr kumimoji="1" lang="en-US" altLang="ja-JP" sz="2400" dirty="0" smtClean="0">
                          <a:pattFill prst="lgCheck">
                            <a:fgClr>
                              <a:srgbClr val="FF0000"/>
                            </a:fgClr>
                            <a:bgClr>
                              <a:srgbClr val="00B0F0"/>
                            </a:bgClr>
                          </a:pattFill>
                        </a:rPr>
                        <a:t>100 M</a:t>
                      </a:r>
                      <a:r>
                        <a:rPr kumimoji="1" lang="en-US" altLang="ja-JP" sz="2400" baseline="-25000" dirty="0" smtClean="0">
                          <a:solidFill>
                            <a:srgbClr val="FF0000"/>
                          </a:solidFill>
                          <a:sym typeface="Wingdings 2" panose="05020102010507070707" pitchFamily="18" charset="2"/>
                        </a:rPr>
                        <a:t></a:t>
                      </a:r>
                      <a:r>
                        <a:rPr kumimoji="1" lang="en-US" altLang="ja-JP" sz="2400" dirty="0" smtClean="0"/>
                        <a:t> or </a:t>
                      </a:r>
                      <a:r>
                        <a:rPr kumimoji="1" lang="en-US" altLang="ja-JP" sz="2400" i="1" dirty="0" smtClean="0"/>
                        <a:t>140 M</a:t>
                      </a:r>
                      <a:r>
                        <a:rPr kumimoji="1" lang="en-US" altLang="ja-JP" sz="2400" i="1" baseline="-25000" dirty="0" smtClean="0">
                          <a:sym typeface="Wingdings 2" panose="05020102010507070707" pitchFamily="18" charset="2"/>
                        </a:rPr>
                        <a:t></a:t>
                      </a:r>
                      <a:r>
                        <a:rPr kumimoji="1" lang="en-US" altLang="ja-JP" sz="2400" dirty="0" smtClean="0"/>
                        <a: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latin typeface="Trebuchet MS" panose="020B0603020202020204" pitchFamily="34" charset="0"/>
                        </a:rPr>
                        <a:t>1~3.4</a:t>
                      </a:r>
                      <a:endParaRPr kumimoji="1" lang="ja-JP" altLang="en-US" sz="2400" dirty="0" smtClean="0">
                        <a:latin typeface="Trebuchet MS" panose="020B0603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r>
              <a:tr h="457200">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err="1" smtClean="0"/>
                        <a:t>IMF:</a:t>
                      </a:r>
                      <a:r>
                        <a:rPr kumimoji="1" lang="en-US" altLang="ja-JP" sz="2400" dirty="0" err="1" smtClean="0">
                          <a:solidFill>
                            <a:srgbClr val="FF0000"/>
                          </a:solidFill>
                        </a:rPr>
                        <a:t>Flat</a:t>
                      </a:r>
                      <a:r>
                        <a:rPr kumimoji="1" lang="en-US" altLang="ja-JP" sz="2400" dirty="0" smtClean="0"/>
                        <a:t>, M</a:t>
                      </a:r>
                      <a:r>
                        <a:rPr kumimoji="1" lang="en-US" altLang="ja-JP" sz="2400" baseline="30000" dirty="0" smtClean="0"/>
                        <a:t>-1</a:t>
                      </a:r>
                      <a:r>
                        <a:rPr kumimoji="1" lang="en-US" altLang="ja-JP" sz="2400" dirty="0" smtClean="0"/>
                        <a:t>, </a:t>
                      </a:r>
                      <a:r>
                        <a:rPr kumimoji="1" lang="en-US" altLang="ja-JP" sz="2400" dirty="0" err="1" smtClean="0">
                          <a:solidFill>
                            <a:srgbClr val="0070C0"/>
                          </a:solidFill>
                        </a:rPr>
                        <a:t>Salpeter</a:t>
                      </a:r>
                      <a:endParaRPr kumimoji="1" lang="ja-JP" altLang="en-US" sz="24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smtClean="0"/>
                        <a:t>0.42~1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tr>
              <a:tr h="478972">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err="1" smtClean="0"/>
                        <a:t>IEF</a:t>
                      </a:r>
                      <a:r>
                        <a:rPr kumimoji="1" lang="en-US" altLang="ja-JP" sz="2400" baseline="0" dirty="0" err="1" smtClean="0"/>
                        <a:t>:</a:t>
                      </a:r>
                      <a:r>
                        <a:rPr kumimoji="1" lang="en-US" altLang="ja-JP" sz="2400" dirty="0" err="1" smtClean="0"/>
                        <a:t>f</a:t>
                      </a:r>
                      <a:r>
                        <a:rPr kumimoji="1" lang="en-US" altLang="ja-JP" sz="2400" dirty="0" smtClean="0"/>
                        <a:t>(e)</a:t>
                      </a:r>
                      <a:r>
                        <a:rPr kumimoji="1" lang="ja-JP" altLang="en-US" sz="2400" dirty="0" smtClean="0"/>
                        <a:t>∝</a:t>
                      </a:r>
                      <a:r>
                        <a:rPr kumimoji="1" lang="en-US" altLang="ja-JP" sz="2400" dirty="0" smtClean="0">
                          <a:solidFill>
                            <a:srgbClr val="FF0000"/>
                          </a:solidFill>
                        </a:rPr>
                        <a:t>e</a:t>
                      </a:r>
                      <a:r>
                        <a:rPr kumimoji="1" lang="en-US" altLang="ja-JP" sz="2400" dirty="0" smtClean="0"/>
                        <a:t>,const.,</a:t>
                      </a:r>
                      <a:r>
                        <a:rPr kumimoji="1" lang="en-US" altLang="ja-JP" sz="2400" dirty="0" smtClean="0">
                          <a:solidFill>
                            <a:srgbClr val="0070C0"/>
                          </a:solidFill>
                        </a:rPr>
                        <a:t>e</a:t>
                      </a:r>
                      <a:r>
                        <a:rPr kumimoji="1" lang="en-US" altLang="ja-JP" sz="2400" baseline="30000" dirty="0" smtClean="0">
                          <a:solidFill>
                            <a:srgbClr val="0070C0"/>
                          </a:solidFill>
                        </a:rPr>
                        <a:t>-0.5</a:t>
                      </a:r>
                      <a:endParaRPr kumimoji="1" lang="ja-JP" altLang="en-US" sz="2400" baseline="300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smtClean="0"/>
                        <a:t>0.94~1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r>
              <a:tr h="496388">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smtClean="0"/>
                        <a:t>BH natal kick: V=</a:t>
                      </a:r>
                      <a:r>
                        <a:rPr kumimoji="1" lang="en-US" altLang="ja-JP" sz="2400" dirty="0" smtClean="0">
                          <a:solidFill>
                            <a:srgbClr val="FF0000"/>
                          </a:solidFill>
                        </a:rPr>
                        <a:t>0</a:t>
                      </a:r>
                      <a:r>
                        <a:rPr kumimoji="1" lang="en-US" altLang="ja-JP" sz="2400" dirty="0" smtClean="0"/>
                        <a:t>,100,</a:t>
                      </a:r>
                      <a:r>
                        <a:rPr kumimoji="1" lang="en-US" altLang="ja-JP" sz="2400" dirty="0" smtClean="0">
                          <a:solidFill>
                            <a:srgbClr val="0070C0"/>
                          </a:solidFill>
                        </a:rPr>
                        <a:t>300 km/s</a:t>
                      </a:r>
                      <a:endParaRPr kumimoji="1" lang="ja-JP" altLang="en-US" sz="24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smtClean="0"/>
                        <a:t>0.2~1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tr>
              <a:tr h="487680">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smtClean="0"/>
                        <a:t>CE:αλ=</a:t>
                      </a:r>
                      <a:r>
                        <a:rPr kumimoji="1" lang="en-US" altLang="ja-JP" sz="2400" dirty="0" smtClean="0">
                          <a:solidFill>
                            <a:srgbClr val="0070C0"/>
                          </a:solidFill>
                        </a:rPr>
                        <a:t>0.01</a:t>
                      </a:r>
                      <a:r>
                        <a:rPr kumimoji="1" lang="en-US" altLang="ja-JP" sz="2400" dirty="0" smtClean="0"/>
                        <a:t>,0.1,</a:t>
                      </a:r>
                      <a:r>
                        <a:rPr kumimoji="1" lang="en-US" altLang="ja-JP" sz="2400" dirty="0" smtClean="0">
                          <a:solidFill>
                            <a:srgbClr val="FF0000"/>
                          </a:solidFill>
                        </a:rPr>
                        <a:t>1</a:t>
                      </a:r>
                      <a:r>
                        <a:rPr kumimoji="1" lang="en-US" altLang="ja-JP" sz="2400" dirty="0" smtClean="0"/>
                        <a:t>,10</a:t>
                      </a:r>
                      <a:endParaRPr kumimoji="1" lang="ja-JP" alt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smtClean="0"/>
                        <a:t>0.21~1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r>
              <a:tr h="787621">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smtClean="0"/>
                        <a:t>Mass transfer (mass loss fraction):</a:t>
                      </a:r>
                    </a:p>
                    <a:p>
                      <a:r>
                        <a:rPr kumimoji="1" lang="en-US" altLang="ja-JP" sz="2400" dirty="0" smtClean="0"/>
                        <a:t>β=</a:t>
                      </a:r>
                      <a:r>
                        <a:rPr kumimoji="1" lang="en-US" altLang="ja-JP" sz="2400" dirty="0" smtClean="0">
                          <a:solidFill>
                            <a:srgbClr val="FF0000"/>
                          </a:solidFill>
                        </a:rPr>
                        <a:t>0</a:t>
                      </a:r>
                      <a:r>
                        <a:rPr kumimoji="1" lang="en-US" altLang="ja-JP" sz="2400" dirty="0" smtClean="0"/>
                        <a:t>, </a:t>
                      </a:r>
                      <a:r>
                        <a:rPr kumimoji="1" lang="en-US" altLang="ja-JP" sz="2400" dirty="0" smtClean="0">
                          <a:solidFill>
                            <a:srgbClr val="002060"/>
                          </a:solidFill>
                        </a:rPr>
                        <a:t>0</a:t>
                      </a:r>
                      <a:r>
                        <a:rPr kumimoji="1" lang="en-US" altLang="ja-JP" sz="2400" dirty="0" smtClean="0"/>
                        <a:t>.5, </a:t>
                      </a:r>
                      <a:r>
                        <a:rPr kumimoji="1" lang="en-US" altLang="ja-JP" sz="2400" dirty="0" smtClean="0">
                          <a:solidFill>
                            <a:srgbClr val="0070C0"/>
                          </a:solidFill>
                        </a:rPr>
                        <a:t>1</a:t>
                      </a:r>
                      <a:endParaRPr kumimoji="1" lang="ja-JP" altLang="en-US" sz="24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smtClean="0"/>
                        <a:t>0.67~1.3</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tr>
              <a:tr h="437567">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smtClean="0">
                          <a:solidFill>
                            <a:srgbClr val="0070C0"/>
                          </a:solidFill>
                        </a:rPr>
                        <a:t>Worst</a:t>
                      </a:r>
                      <a:endParaRPr kumimoji="1" lang="ja-JP" altLang="en-US" sz="24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smtClean="0"/>
                        <a:t>0.046</a:t>
                      </a:r>
                      <a:endParaRPr kumimoji="1" lang="ja-JP" alt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r>
            </a:tbl>
          </a:graphicData>
        </a:graphic>
      </p:graphicFrame>
      <p:sp>
        <p:nvSpPr>
          <p:cNvPr id="2" name="タイトル 1"/>
          <p:cNvSpPr>
            <a:spLocks noGrp="1"/>
          </p:cNvSpPr>
          <p:nvPr>
            <p:ph type="title"/>
          </p:nvPr>
        </p:nvSpPr>
        <p:spPr>
          <a:xfrm>
            <a:off x="838200" y="0"/>
            <a:ext cx="10515600" cy="601827"/>
          </a:xfrm>
        </p:spPr>
        <p:txBody>
          <a:bodyPr>
            <a:normAutofit fontScale="90000"/>
          </a:bodyPr>
          <a:lstStyle/>
          <a:p>
            <a:r>
              <a:rPr kumimoji="1" lang="en-US" altLang="ja-JP" dirty="0" err="1" smtClean="0"/>
              <a:t>Errsys</a:t>
            </a:r>
            <a:r>
              <a:rPr kumimoji="1" lang="en-US" altLang="ja-JP" dirty="0" smtClean="0"/>
              <a:t> (Example)</a:t>
            </a:r>
            <a:endParaRPr kumimoji="1" lang="ja-JP" altLang="en-US" dirty="0"/>
          </a:p>
        </p:txBody>
      </p:sp>
      <p:sp>
        <p:nvSpPr>
          <p:cNvPr id="3" name="コンテンツ プレースホルダー 2"/>
          <p:cNvSpPr>
            <a:spLocks noGrp="1"/>
          </p:cNvSpPr>
          <p:nvPr>
            <p:ph idx="1"/>
          </p:nvPr>
        </p:nvSpPr>
        <p:spPr>
          <a:xfrm>
            <a:off x="707572" y="6104860"/>
            <a:ext cx="10515600" cy="430923"/>
          </a:xfrm>
        </p:spPr>
        <p:txBody>
          <a:bodyPr>
            <a:noAutofit/>
          </a:bodyPr>
          <a:lstStyle/>
          <a:p>
            <a:r>
              <a:rPr lang="en-US" altLang="ja-JP" dirty="0" smtClean="0"/>
              <a:t>On the other hand, the </a:t>
            </a:r>
            <a:r>
              <a:rPr lang="en-US" altLang="ja-JP" dirty="0" smtClean="0">
                <a:solidFill>
                  <a:srgbClr val="FF0000"/>
                </a:solidFill>
              </a:rPr>
              <a:t>typical  mass </a:t>
            </a:r>
            <a:r>
              <a:rPr lang="en-US" altLang="ja-JP" dirty="0" smtClean="0"/>
              <a:t>is </a:t>
            </a:r>
            <a:r>
              <a:rPr lang="en-US" altLang="ja-JP" dirty="0" smtClean="0">
                <a:solidFill>
                  <a:srgbClr val="FF0000"/>
                </a:solidFill>
              </a:rPr>
              <a:t>not changed</a:t>
            </a:r>
            <a:r>
              <a:rPr lang="ja-JP" altLang="en-US" dirty="0">
                <a:solidFill>
                  <a:srgbClr val="FF0000"/>
                </a:solidFill>
              </a:rPr>
              <a:t> </a:t>
            </a:r>
            <a:r>
              <a:rPr lang="en-US" altLang="ja-JP" dirty="0" smtClean="0">
                <a:solidFill>
                  <a:srgbClr val="FF0000"/>
                </a:solidFill>
              </a:rPr>
              <a:t>(~30 </a:t>
            </a:r>
            <a:r>
              <a:rPr lang="en-US" altLang="ja-JP" dirty="0" err="1" smtClean="0">
                <a:solidFill>
                  <a:srgbClr val="FF0000"/>
                </a:solidFill>
              </a:rPr>
              <a:t>Msun</a:t>
            </a:r>
            <a:r>
              <a:rPr lang="en-US" altLang="ja-JP" dirty="0" smtClean="0">
                <a:solidFill>
                  <a:srgbClr val="FF0000"/>
                </a:solidFill>
              </a:rPr>
              <a:t>)</a:t>
            </a:r>
            <a:r>
              <a:rPr lang="en-US" altLang="ja-JP" dirty="0" smtClean="0"/>
              <a:t>.</a:t>
            </a:r>
            <a:endParaRPr kumimoji="1" lang="ja-JP" altLang="en-US" dirty="0"/>
          </a:p>
        </p:txBody>
      </p:sp>
    </p:spTree>
    <p:extLst>
      <p:ext uri="{BB962C8B-B14F-4D97-AF65-F5344CB8AC3E}">
        <p14:creationId xmlns:p14="http://schemas.microsoft.com/office/powerpoint/2010/main" val="685347108"/>
      </p:ext>
    </p:extLst>
  </p:cSld>
  <p:clrMapOvr>
    <a:masterClrMapping/>
  </p:clrMapOvr>
  <mc:AlternateContent xmlns:mc="http://schemas.openxmlformats.org/markup-compatibility/2006" xmlns:p14="http://schemas.microsoft.com/office/powerpoint/2010/main">
    <mc:Choice Requires="p14">
      <p:transition spd="slow" p14:dur="2000" advTm="65902"/>
    </mc:Choice>
    <mc:Fallback xmlns="">
      <p:transition spd="slow" advTm="65902"/>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4414" y="133675"/>
            <a:ext cx="10515600" cy="1325563"/>
          </a:xfrm>
        </p:spPr>
        <p:txBody>
          <a:bodyPr/>
          <a:lstStyle/>
          <a:p>
            <a:r>
              <a:rPr lang="en-US" altLang="ja-JP" dirty="0" smtClean="0"/>
              <a:t>Why Pop III binaries become 30Msun BH-BH</a:t>
            </a:r>
            <a:endParaRPr kumimoji="1" lang="ja-JP" altLang="en-US" dirty="0"/>
          </a:p>
        </p:txBody>
      </p:sp>
      <p:sp>
        <p:nvSpPr>
          <p:cNvPr id="3" name="コンテンツ プレースホルダー 2"/>
          <p:cNvSpPr>
            <a:spLocks noGrp="1"/>
          </p:cNvSpPr>
          <p:nvPr>
            <p:ph idx="1"/>
          </p:nvPr>
        </p:nvSpPr>
        <p:spPr>
          <a:xfrm>
            <a:off x="6032214" y="1459237"/>
            <a:ext cx="5969552" cy="4807091"/>
          </a:xfrm>
        </p:spPr>
        <p:txBody>
          <a:bodyPr>
            <a:normAutofit fontScale="92500" lnSpcReduction="20000"/>
          </a:bodyPr>
          <a:lstStyle/>
          <a:p>
            <a:r>
              <a:rPr kumimoji="1" lang="en-US" altLang="ja-JP" dirty="0" smtClean="0"/>
              <a:t>M&gt;50Msun</a:t>
            </a:r>
            <a:r>
              <a:rPr kumimoji="1" lang="ja-JP" altLang="en-US" dirty="0" smtClean="0"/>
              <a:t>　</a:t>
            </a:r>
            <a:r>
              <a:rPr lang="en-US" altLang="ja-JP" dirty="0" smtClean="0">
                <a:solidFill>
                  <a:srgbClr val="FF0000"/>
                </a:solidFill>
              </a:rPr>
              <a:t>red</a:t>
            </a:r>
            <a:r>
              <a:rPr kumimoji="1" lang="en-US" altLang="ja-JP" dirty="0" smtClean="0">
                <a:solidFill>
                  <a:srgbClr val="FF0000"/>
                </a:solidFill>
              </a:rPr>
              <a:t> giant</a:t>
            </a:r>
          </a:p>
          <a:p>
            <a:pPr marL="0" indent="0">
              <a:buNone/>
            </a:pPr>
            <a:r>
              <a:rPr lang="en-US" altLang="ja-JP" dirty="0"/>
              <a:t> </a:t>
            </a:r>
            <a:r>
              <a:rPr lang="ja-JP" altLang="en-US" dirty="0" smtClean="0"/>
              <a:t>➝</a:t>
            </a:r>
            <a:r>
              <a:rPr lang="en-US" altLang="ja-JP" dirty="0" smtClean="0"/>
              <a:t>Mass transfer is unstable</a:t>
            </a:r>
          </a:p>
          <a:p>
            <a:pPr marL="0" indent="0">
              <a:buNone/>
            </a:pPr>
            <a:r>
              <a:rPr lang="en-US" altLang="ja-JP" dirty="0" smtClean="0"/>
              <a:t> </a:t>
            </a:r>
            <a:r>
              <a:rPr lang="ja-JP" altLang="en-US" dirty="0" smtClean="0"/>
              <a:t>➝</a:t>
            </a:r>
            <a:r>
              <a:rPr lang="en-US" altLang="ja-JP" dirty="0" smtClean="0">
                <a:solidFill>
                  <a:srgbClr val="FF0000"/>
                </a:solidFill>
              </a:rPr>
              <a:t>common envelope</a:t>
            </a:r>
          </a:p>
          <a:p>
            <a:pPr marL="0" indent="0">
              <a:buNone/>
            </a:pPr>
            <a:r>
              <a:rPr lang="en-US" altLang="ja-JP" dirty="0" smtClean="0">
                <a:solidFill>
                  <a:srgbClr val="FF0000"/>
                </a:solidFill>
              </a:rPr>
              <a:t> </a:t>
            </a:r>
            <a:r>
              <a:rPr lang="ja-JP" altLang="en-US" dirty="0" smtClean="0">
                <a:solidFill>
                  <a:srgbClr val="FF0000"/>
                </a:solidFill>
              </a:rPr>
              <a:t>➝</a:t>
            </a:r>
            <a:r>
              <a:rPr lang="en-US" altLang="ja-JP" dirty="0" smtClean="0">
                <a:solidFill>
                  <a:srgbClr val="FF0000"/>
                </a:solidFill>
              </a:rPr>
              <a:t>1/3~1/2 of initial mass </a:t>
            </a:r>
          </a:p>
          <a:p>
            <a:pPr marL="0" indent="0">
              <a:buNone/>
            </a:pPr>
            <a:r>
              <a:rPr lang="en-US" altLang="ja-JP" dirty="0">
                <a:solidFill>
                  <a:srgbClr val="FF0000"/>
                </a:solidFill>
              </a:rPr>
              <a:t> </a:t>
            </a:r>
            <a:r>
              <a:rPr lang="en-US" altLang="ja-JP" dirty="0" smtClean="0">
                <a:solidFill>
                  <a:srgbClr val="FF0000"/>
                </a:solidFill>
              </a:rPr>
              <a:t>    (~25-30Msun)</a:t>
            </a:r>
          </a:p>
          <a:p>
            <a:pPr marL="0" indent="0">
              <a:buNone/>
            </a:pPr>
            <a:endParaRPr kumimoji="1" lang="en-US" altLang="ja-JP" dirty="0">
              <a:solidFill>
                <a:srgbClr val="FF0000"/>
              </a:solidFill>
            </a:endParaRPr>
          </a:p>
          <a:p>
            <a:pPr marL="0" indent="0">
              <a:buNone/>
            </a:pPr>
            <a:endParaRPr kumimoji="1" lang="en-US" altLang="ja-JP" dirty="0" smtClean="0">
              <a:solidFill>
                <a:srgbClr val="FF0000"/>
              </a:solidFill>
            </a:endParaRPr>
          </a:p>
          <a:p>
            <a:r>
              <a:rPr lang="en-US" altLang="ja-JP" dirty="0" smtClean="0"/>
              <a:t>M&lt;50Msun</a:t>
            </a:r>
            <a:r>
              <a:rPr lang="ja-JP" altLang="en-US" dirty="0"/>
              <a:t> </a:t>
            </a:r>
            <a:r>
              <a:rPr lang="ja-JP" altLang="en-US" dirty="0" smtClean="0"/>
              <a:t>　</a:t>
            </a:r>
            <a:r>
              <a:rPr lang="en-US" altLang="ja-JP" dirty="0" smtClean="0">
                <a:solidFill>
                  <a:schemeClr val="accent1">
                    <a:lumMod val="50000"/>
                  </a:schemeClr>
                </a:solidFill>
              </a:rPr>
              <a:t>blue giant</a:t>
            </a:r>
            <a:endParaRPr lang="en-US" altLang="ja-JP" dirty="0">
              <a:solidFill>
                <a:schemeClr val="accent1">
                  <a:lumMod val="50000"/>
                </a:schemeClr>
              </a:solidFill>
            </a:endParaRPr>
          </a:p>
          <a:p>
            <a:pPr marL="0" indent="0">
              <a:buNone/>
            </a:pPr>
            <a:r>
              <a:rPr kumimoji="1" lang="en-US" altLang="ja-JP" dirty="0" smtClean="0"/>
              <a:t> </a:t>
            </a:r>
            <a:r>
              <a:rPr kumimoji="1" lang="ja-JP" altLang="en-US" dirty="0" smtClean="0"/>
              <a:t>➝</a:t>
            </a:r>
            <a:r>
              <a:rPr kumimoji="1" lang="en-US" altLang="ja-JP" dirty="0" smtClean="0"/>
              <a:t>Mass</a:t>
            </a:r>
            <a:r>
              <a:rPr kumimoji="1" lang="ja-JP" altLang="en-US" dirty="0" smtClean="0"/>
              <a:t> </a:t>
            </a:r>
            <a:r>
              <a:rPr kumimoji="1" lang="en-US" altLang="ja-JP" dirty="0" smtClean="0"/>
              <a:t>transfer is stable</a:t>
            </a:r>
          </a:p>
          <a:p>
            <a:pPr marL="0" indent="0">
              <a:buNone/>
            </a:pPr>
            <a:r>
              <a:rPr lang="en-US" altLang="ja-JP" dirty="0">
                <a:solidFill>
                  <a:schemeClr val="accent1">
                    <a:lumMod val="50000"/>
                  </a:schemeClr>
                </a:solidFill>
              </a:rPr>
              <a:t> </a:t>
            </a:r>
            <a:r>
              <a:rPr lang="ja-JP" altLang="en-US" dirty="0" smtClean="0">
                <a:solidFill>
                  <a:schemeClr val="accent1">
                    <a:lumMod val="50000"/>
                  </a:schemeClr>
                </a:solidFill>
              </a:rPr>
              <a:t>➝</a:t>
            </a:r>
            <a:r>
              <a:rPr lang="en-US" altLang="ja-JP" dirty="0" smtClean="0">
                <a:solidFill>
                  <a:schemeClr val="accent1">
                    <a:lumMod val="50000"/>
                  </a:schemeClr>
                </a:solidFill>
              </a:rPr>
              <a:t>mass loss is not so effective</a:t>
            </a:r>
          </a:p>
          <a:p>
            <a:pPr marL="0" indent="0">
              <a:buNone/>
            </a:pPr>
            <a:r>
              <a:rPr kumimoji="1" lang="en-US" altLang="ja-JP" dirty="0">
                <a:solidFill>
                  <a:schemeClr val="accent1">
                    <a:lumMod val="50000"/>
                  </a:schemeClr>
                </a:solidFill>
              </a:rPr>
              <a:t> </a:t>
            </a:r>
            <a:r>
              <a:rPr lang="ja-JP" altLang="en-US" dirty="0" smtClean="0">
                <a:solidFill>
                  <a:schemeClr val="accent1">
                    <a:lumMod val="50000"/>
                  </a:schemeClr>
                </a:solidFill>
              </a:rPr>
              <a:t>➝</a:t>
            </a:r>
            <a:r>
              <a:rPr lang="en-US" altLang="ja-JP" dirty="0" smtClean="0">
                <a:solidFill>
                  <a:schemeClr val="accent1">
                    <a:lumMod val="50000"/>
                  </a:schemeClr>
                </a:solidFill>
              </a:rPr>
              <a:t>2/3~1 of initial mass (25-30Msun)</a:t>
            </a:r>
            <a:endParaRPr kumimoji="1" lang="en-US" altLang="ja-JP" dirty="0" smtClean="0">
              <a:solidFill>
                <a:schemeClr val="accent1">
                  <a:lumMod val="50000"/>
                </a:schemeClr>
              </a:solidFill>
            </a:endParaRPr>
          </a:p>
          <a:p>
            <a:endParaRPr kumimoji="1" lang="ja-JP" altLang="en-US" dirty="0"/>
          </a:p>
        </p:txBody>
      </p:sp>
      <p:pic>
        <p:nvPicPr>
          <p:cNvPr id="4" name="図 3"/>
          <p:cNvPicPr>
            <a:picLocks noChangeAspect="1"/>
          </p:cNvPicPr>
          <p:nvPr/>
        </p:nvPicPr>
        <p:blipFill>
          <a:blip r:embed="rId3"/>
          <a:stretch>
            <a:fillRect/>
          </a:stretch>
        </p:blipFill>
        <p:spPr>
          <a:xfrm>
            <a:off x="324281" y="1300948"/>
            <a:ext cx="5516542" cy="3874020"/>
          </a:xfrm>
          <a:prstGeom prst="rect">
            <a:avLst/>
          </a:prstGeom>
        </p:spPr>
      </p:pic>
      <p:pic>
        <p:nvPicPr>
          <p:cNvPr id="5" name="図 4"/>
          <p:cNvPicPr>
            <a:picLocks noChangeAspect="1"/>
          </p:cNvPicPr>
          <p:nvPr/>
        </p:nvPicPr>
        <p:blipFill rotWithShape="1">
          <a:blip r:embed="rId4"/>
          <a:srcRect t="66091"/>
          <a:stretch/>
        </p:blipFill>
        <p:spPr>
          <a:xfrm>
            <a:off x="132890" y="5075652"/>
            <a:ext cx="5573886" cy="1882769"/>
          </a:xfrm>
          <a:prstGeom prst="rect">
            <a:avLst/>
          </a:prstGeom>
        </p:spPr>
      </p:pic>
      <p:sp>
        <p:nvSpPr>
          <p:cNvPr id="6" name="円/楕円 5"/>
          <p:cNvSpPr/>
          <p:nvPr/>
        </p:nvSpPr>
        <p:spPr>
          <a:xfrm>
            <a:off x="4356847" y="1792941"/>
            <a:ext cx="1165412" cy="7888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rot="2143003">
            <a:off x="2980234" y="2560171"/>
            <a:ext cx="1161329" cy="946029"/>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396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GW150914</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270162" y="2006599"/>
            <a:ext cx="11921838" cy="3165475"/>
          </a:xfrm>
          <a:prstGeom prst="rect">
            <a:avLst/>
          </a:prstGeom>
        </p:spPr>
      </p:pic>
    </p:spTree>
    <p:extLst>
      <p:ext uri="{BB962C8B-B14F-4D97-AF65-F5344CB8AC3E}">
        <p14:creationId xmlns:p14="http://schemas.microsoft.com/office/powerpoint/2010/main" val="2756052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4920" y="214329"/>
            <a:ext cx="8229600" cy="706090"/>
          </a:xfrm>
        </p:spPr>
        <p:txBody>
          <a:bodyPr>
            <a:normAutofit/>
          </a:bodyPr>
          <a:lstStyle/>
          <a:p>
            <a:pPr algn="ctr"/>
            <a:r>
              <a:rPr lang="en-US" altLang="ja-JP" dirty="0" smtClean="0">
                <a:solidFill>
                  <a:srgbClr val="FF0000"/>
                </a:solidFill>
              </a:rPr>
              <a:t>Pop III </a:t>
            </a:r>
            <a:r>
              <a:rPr kumimoji="1" lang="en-US" altLang="ja-JP" dirty="0" smtClean="0">
                <a:solidFill>
                  <a:srgbClr val="FF0000"/>
                </a:solidFill>
              </a:rPr>
              <a:t>BH-BH</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a:xfrm>
                <a:off x="0" y="920419"/>
                <a:ext cx="12191999" cy="5001419"/>
              </a:xfrm>
            </p:spPr>
            <p:txBody>
              <a:bodyPr>
                <a:normAutofit/>
              </a:bodyPr>
              <a:lstStyle/>
              <a:p>
                <a:r>
                  <a:rPr lang="en-US" altLang="ja-JP" sz="3600" dirty="0" err="1" smtClean="0"/>
                  <a:t>Errsys</a:t>
                </a:r>
                <a:r>
                  <a:rPr lang="en-US" altLang="ja-JP" sz="3600" dirty="0" smtClean="0"/>
                  <a:t>=0.046~4</a:t>
                </a:r>
              </a:p>
              <a:p>
                <a:pPr marL="0" indent="0">
                  <a:buNone/>
                </a:pPr>
                <a:r>
                  <a:rPr lang="en-US" altLang="ja-JP" sz="3600" b="1" dirty="0" smtClean="0"/>
                  <a:t>  </a:t>
                </a:r>
                <a:r>
                  <a:rPr lang="ja-JP" altLang="en-US" sz="3600" b="1" dirty="0" smtClean="0"/>
                  <a:t>⇒</a:t>
                </a:r>
                <a:r>
                  <a:rPr lang="en-US" altLang="ja-JP" sz="3600" b="1" dirty="0" smtClean="0"/>
                  <a:t>Detection rate </a:t>
                </a:r>
                <a:r>
                  <a:rPr lang="en-US" altLang="ja-JP" sz="3200" b="1" dirty="0">
                    <a:solidFill>
                      <a:srgbClr val="FF0000"/>
                    </a:solidFill>
                  </a:rPr>
                  <a:t>R</a:t>
                </a:r>
                <a:r>
                  <a:rPr lang="ja-JP" altLang="en-US" sz="3200" b="1" dirty="0">
                    <a:solidFill>
                      <a:srgbClr val="FF0000"/>
                    </a:solidFill>
                  </a:rPr>
                  <a:t>～</a:t>
                </a:r>
                <a:r>
                  <a:rPr lang="en-US" altLang="ja-JP" sz="3200" b="1" dirty="0">
                    <a:solidFill>
                      <a:srgbClr val="FF0000"/>
                    </a:solidFill>
                  </a:rPr>
                  <a:t>8.3-720 (</a:t>
                </a:r>
                <a14:m>
                  <m:oMath xmlns:m="http://schemas.openxmlformats.org/officeDocument/2006/math">
                    <m:f>
                      <m:fPr>
                        <m:ctrlPr>
                          <a:rPr lang="en-US" altLang="ja-JP" sz="3200" b="1" i="1">
                            <a:solidFill>
                              <a:srgbClr val="FF0000"/>
                            </a:solidFill>
                            <a:latin typeface="Cambria Math" panose="02040503050406030204" pitchFamily="18" charset="0"/>
                          </a:rPr>
                        </m:ctrlPr>
                      </m:fPr>
                      <m:num>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𝑺𝑭𝑹</m:t>
                            </m:r>
                          </m:e>
                          <m:sub>
                            <m:r>
                              <a:rPr lang="en-US" altLang="ja-JP" sz="3200" b="1" i="1">
                                <a:solidFill>
                                  <a:srgbClr val="FF0000"/>
                                </a:solidFill>
                                <a:latin typeface="Cambria Math" panose="02040503050406030204" pitchFamily="18" charset="0"/>
                              </a:rPr>
                              <m:t>𝒑𝒆𝒂𝒌</m:t>
                            </m:r>
                          </m:sub>
                        </m:sSub>
                      </m:num>
                      <m:den>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𝟏𝟎</m:t>
                            </m:r>
                          </m:e>
                          <m:sup>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𝟓</m:t>
                            </m:r>
                          </m:sup>
                        </m:sSup>
                      </m:den>
                    </m:f>
                  </m:oMath>
                </a14:m>
                <a:r>
                  <a:rPr lang="en-US" altLang="ja-JP" sz="3200" b="1" dirty="0">
                    <a:solidFill>
                      <a:srgbClr val="FF0000"/>
                    </a:solidFill>
                  </a:rPr>
                  <a:t>)</a:t>
                </a:r>
                <a:r>
                  <a:rPr lang="en-US" altLang="ja-JP" sz="3200" b="1" dirty="0"/>
                  <a:t> </a:t>
                </a:r>
                <a14:m>
                  <m:oMath xmlns:m="http://schemas.openxmlformats.org/officeDocument/2006/math">
                    <m:d>
                      <m:dPr>
                        <m:ctrlPr>
                          <a:rPr lang="en-US" altLang="ja-JP" sz="3200" b="1" i="1" dirty="0">
                            <a:solidFill>
                              <a:srgbClr val="FF0000"/>
                            </a:solidFill>
                            <a:latin typeface="Cambria Math" panose="02040503050406030204" pitchFamily="18" charset="0"/>
                          </a:rPr>
                        </m:ctrlPr>
                      </m:dPr>
                      <m:e>
                        <m:f>
                          <m:fPr>
                            <m:ctrlPr>
                              <a:rPr lang="en-US" altLang="ja-JP" sz="3200" b="1" i="1" dirty="0">
                                <a:solidFill>
                                  <a:srgbClr val="FF0000"/>
                                </a:solidFill>
                                <a:latin typeface="Cambria Math" panose="02040503050406030204" pitchFamily="18" charset="0"/>
                              </a:rPr>
                            </m:ctrlPr>
                          </m:fPr>
                          <m:num>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𝟏</m:t>
                            </m:r>
                            <m:r>
                              <a:rPr lang="en-US" altLang="ja-JP" sz="3200" b="1" i="1" dirty="0">
                                <a:solidFill>
                                  <a:srgbClr val="FF0000"/>
                                </a:solidFill>
                                <a:latin typeface="Cambria Math" panose="02040503050406030204" pitchFamily="18" charset="0"/>
                              </a:rPr>
                              <m:t>+</m:t>
                            </m:r>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num>
                          <m:den>
                            <m:r>
                              <a:rPr lang="en-US" altLang="ja-JP" sz="3200" b="1" i="1" dirty="0">
                                <a:solidFill>
                                  <a:srgbClr val="FF0000"/>
                                </a:solidFill>
                                <a:latin typeface="Cambria Math" panose="02040503050406030204" pitchFamily="18" charset="0"/>
                              </a:rPr>
                              <m:t>𝟎</m:t>
                            </m:r>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𝟑𝟑</m:t>
                            </m:r>
                          </m:den>
                        </m:f>
                      </m:e>
                    </m:d>
                  </m:oMath>
                </a14:m>
                <a:r>
                  <a:rPr lang="en-US" altLang="ja-JP" sz="3200" b="1" dirty="0">
                    <a:solidFill>
                      <a:srgbClr val="FF0000"/>
                    </a:solidFill>
                  </a:rPr>
                  <a:t> [yr</a:t>
                </a:r>
                <a:r>
                  <a:rPr lang="en-US" altLang="ja-JP" sz="3200" b="1" baseline="30000" dirty="0">
                    <a:solidFill>
                      <a:srgbClr val="FF0000"/>
                    </a:solidFill>
                  </a:rPr>
                  <a:t>-1</a:t>
                </a:r>
                <a:r>
                  <a:rPr lang="en-US" altLang="ja-JP" sz="3200" b="1" dirty="0">
                    <a:solidFill>
                      <a:srgbClr val="FF0000"/>
                    </a:solidFill>
                  </a:rPr>
                  <a:t> </a:t>
                </a:r>
                <a:r>
                  <a:rPr lang="en-US" altLang="ja-JP" sz="3200" b="1" dirty="0" smtClean="0">
                    <a:solidFill>
                      <a:srgbClr val="FF0000"/>
                    </a:solidFill>
                  </a:rPr>
                  <a:t>]</a:t>
                </a:r>
                <a:r>
                  <a:rPr lang="en-US" altLang="ja-JP" sz="3200" dirty="0" smtClean="0"/>
                  <a:t>(S/N&gt;8)</a:t>
                </a:r>
              </a:p>
              <a:p>
                <a:r>
                  <a:rPr lang="en-US" altLang="ja-JP" sz="3600" dirty="0" smtClean="0"/>
                  <a:t>Typical </a:t>
                </a:r>
                <a:r>
                  <a:rPr lang="en-US" altLang="ja-JP" sz="3600" dirty="0"/>
                  <a:t>mass   </a:t>
                </a:r>
                <a:r>
                  <a:rPr lang="en-US" altLang="ja-JP" sz="3600" b="1" dirty="0">
                    <a:solidFill>
                      <a:srgbClr val="FF0000"/>
                    </a:solidFill>
                  </a:rPr>
                  <a:t>M</a:t>
                </a:r>
                <a:r>
                  <a:rPr lang="ja-JP" altLang="en-US" sz="3600" b="1" dirty="0" smtClean="0">
                    <a:solidFill>
                      <a:srgbClr val="FF0000"/>
                    </a:solidFill>
                  </a:rPr>
                  <a:t>～</a:t>
                </a:r>
                <a:r>
                  <a:rPr lang="en-US" altLang="ja-JP" sz="3600" b="1" dirty="0" smtClean="0">
                    <a:solidFill>
                      <a:srgbClr val="FF0000"/>
                    </a:solidFill>
                  </a:rPr>
                  <a:t>30 </a:t>
                </a:r>
                <a:r>
                  <a:rPr lang="en-US" altLang="ja-JP" sz="3600" b="1" dirty="0">
                    <a:solidFill>
                      <a:srgbClr val="FF0000"/>
                    </a:solidFill>
                  </a:rPr>
                  <a:t>M</a:t>
                </a:r>
                <a:r>
                  <a:rPr lang="en-US" altLang="ja-JP" sz="3600" b="1" baseline="-25000" dirty="0">
                    <a:solidFill>
                      <a:srgbClr val="FF0000"/>
                    </a:solidFill>
                    <a:sym typeface="Wingdings 2"/>
                  </a:rPr>
                  <a:t></a:t>
                </a:r>
                <a:r>
                  <a:rPr lang="en-US" altLang="ja-JP" sz="3600" dirty="0"/>
                  <a:t>   </a:t>
                </a:r>
              </a:p>
              <a:p>
                <a:pPr marL="0" indent="0">
                  <a:buNone/>
                </a:pPr>
                <a:r>
                  <a:rPr lang="en-US" altLang="ja-JP" sz="2400" dirty="0"/>
                  <a:t>     </a:t>
                </a:r>
                <a:endParaRPr lang="en-US" altLang="ja-JP" dirty="0"/>
              </a:p>
              <a:p>
                <a:pPr marL="0" indent="0">
                  <a:buNone/>
                </a:pPr>
                <a:endParaRPr lang="ja-JP" altLang="en-US" b="1" dirty="0"/>
              </a:p>
              <a:p>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xfrm>
                <a:off x="0" y="920419"/>
                <a:ext cx="12191999" cy="5001419"/>
              </a:xfrm>
              <a:blipFill rotWithShape="0">
                <a:blip r:embed="rId3"/>
                <a:stretch>
                  <a:fillRect l="-1350" t="-3049"/>
                </a:stretch>
              </a:blipFill>
            </p:spPr>
            <p:txBody>
              <a:bodyPr/>
              <a:lstStyle/>
              <a:p>
                <a:r>
                  <a:rPr lang="ja-JP" altLang="en-US">
                    <a:noFill/>
                  </a:rPr>
                  <a:t> </a:t>
                </a:r>
              </a:p>
            </p:txBody>
          </p:sp>
        </mc:Fallback>
      </mc:AlternateContent>
      <p:sp>
        <p:nvSpPr>
          <p:cNvPr id="4" name="テキスト ボックス 3"/>
          <p:cNvSpPr txBox="1"/>
          <p:nvPr/>
        </p:nvSpPr>
        <p:spPr>
          <a:xfrm>
            <a:off x="0" y="4002910"/>
            <a:ext cx="12192000" cy="3339376"/>
          </a:xfrm>
          <a:prstGeom prst="rect">
            <a:avLst/>
          </a:prstGeom>
          <a:noFill/>
        </p:spPr>
        <p:txBody>
          <a:bodyPr wrap="square" rtlCol="0">
            <a:spAutoFit/>
          </a:bodyPr>
          <a:lstStyle/>
          <a:p>
            <a:r>
              <a:rPr lang="en-US" altLang="ja-JP" sz="3600" dirty="0" smtClean="0"/>
              <a:t>We might detect the Pop III BH-BH by GW</a:t>
            </a:r>
          </a:p>
          <a:p>
            <a:r>
              <a:rPr lang="en-US" altLang="ja-JP" sz="3600" dirty="0"/>
              <a:t> </a:t>
            </a:r>
            <a:r>
              <a:rPr lang="en-US" altLang="ja-JP" sz="3200" dirty="0" smtClean="0"/>
              <a:t>1. </a:t>
            </a:r>
            <a:r>
              <a:rPr lang="en-US" altLang="ja-JP" sz="3200" dirty="0"/>
              <a:t>We might see BH QNM from Pop III BH-BH</a:t>
            </a:r>
          </a:p>
          <a:p>
            <a:r>
              <a:rPr lang="en-US" altLang="ja-JP" sz="3200" dirty="0"/>
              <a:t>      </a:t>
            </a:r>
            <a:r>
              <a:rPr lang="ja-JP" altLang="en-US" sz="3200" dirty="0"/>
              <a:t>➝ </a:t>
            </a:r>
            <a:r>
              <a:rPr lang="en-US" altLang="ja-JP" sz="3200" dirty="0"/>
              <a:t>We might check GR by Pop III BH QNM  </a:t>
            </a:r>
          </a:p>
          <a:p>
            <a:endParaRPr lang="en-US" altLang="ja-JP" sz="1100" dirty="0" smtClean="0"/>
          </a:p>
          <a:p>
            <a:r>
              <a:rPr lang="ja-JP" altLang="en-US" sz="3200" dirty="0"/>
              <a:t> </a:t>
            </a:r>
            <a:r>
              <a:rPr lang="en-US" altLang="ja-JP" sz="3200" dirty="0" smtClean="0"/>
              <a:t>2. The </a:t>
            </a:r>
            <a:r>
              <a:rPr lang="en-US" altLang="ja-JP" sz="3200" dirty="0"/>
              <a:t>mass distribution might distinguish Pop III from Pop I, Pop II</a:t>
            </a:r>
          </a:p>
          <a:p>
            <a:r>
              <a:rPr lang="en-US" altLang="ja-JP" sz="3200" dirty="0"/>
              <a:t>      </a:t>
            </a:r>
            <a:r>
              <a:rPr lang="ja-JP" altLang="en-US" sz="3200" dirty="0"/>
              <a:t>➝</a:t>
            </a:r>
            <a:r>
              <a:rPr lang="en-US" altLang="ja-JP" sz="3200" dirty="0"/>
              <a:t>The evidence of Pop III star</a:t>
            </a:r>
          </a:p>
          <a:p>
            <a:endParaRPr lang="en-US" altLang="ja-JP" sz="3200" dirty="0" smtClean="0"/>
          </a:p>
        </p:txBody>
      </p:sp>
      <p:sp>
        <p:nvSpPr>
          <p:cNvPr id="6" name="スライド番号プレースホルダー 5"/>
          <p:cNvSpPr>
            <a:spLocks noGrp="1"/>
          </p:cNvSpPr>
          <p:nvPr>
            <p:ph type="sldNum" sz="quarter" idx="12"/>
          </p:nvPr>
        </p:nvSpPr>
        <p:spPr/>
        <p:txBody>
          <a:bodyPr/>
          <a:lstStyle/>
          <a:p>
            <a:fld id="{E4D1460F-934D-4930-A805-CCFC53BF585A}" type="slidenum">
              <a:rPr kumimoji="1" lang="ja-JP" altLang="en-US" sz="1600" smtClean="0"/>
              <a:t>30</a:t>
            </a:fld>
            <a:endParaRPr kumimoji="1" lang="ja-JP" altLang="en-US" sz="1600" dirty="0"/>
          </a:p>
        </p:txBody>
      </p:sp>
    </p:spTree>
    <p:extLst>
      <p:ext uri="{BB962C8B-B14F-4D97-AF65-F5344CB8AC3E}">
        <p14:creationId xmlns:p14="http://schemas.microsoft.com/office/powerpoint/2010/main" val="1230422511"/>
      </p:ext>
    </p:extLst>
  </p:cSld>
  <p:clrMapOvr>
    <a:masterClrMapping/>
  </p:clrMapOvr>
  <mc:AlternateContent xmlns:mc="http://schemas.openxmlformats.org/markup-compatibility/2006" xmlns:p14="http://schemas.microsoft.com/office/powerpoint/2010/main">
    <mc:Choice Requires="p14">
      <p:transition spd="slow" p14:dur="2000" advTm="79076"/>
    </mc:Choice>
    <mc:Fallback xmlns="">
      <p:transition spd="slow" advTm="7907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325563"/>
          </a:xfrm>
        </p:spPr>
        <p:txBody>
          <a:bodyPr>
            <a:normAutofit/>
          </a:bodyPr>
          <a:lstStyle/>
          <a:p>
            <a:r>
              <a:rPr lang="en-US" altLang="ja-JP" dirty="0"/>
              <a:t>future </a:t>
            </a:r>
            <a:r>
              <a:rPr lang="en-US" altLang="ja-JP" dirty="0" smtClean="0"/>
              <a:t>plan of GW observer :</a:t>
            </a:r>
            <a:r>
              <a:rPr lang="en-US" altLang="ja-JP" smtClean="0"/>
              <a:t/>
            </a:r>
            <a:br>
              <a:rPr lang="en-US" altLang="ja-JP" smtClean="0"/>
            </a:br>
            <a:r>
              <a:rPr lang="en-US" altLang="ja-JP" smtClean="0"/>
              <a:t>pre-DECIGO </a:t>
            </a:r>
            <a:r>
              <a:rPr lang="en-US" altLang="ja-JP" dirty="0" smtClean="0"/>
              <a:t>and DECIGO</a:t>
            </a:r>
            <a:endParaRPr kumimoji="1" lang="ja-JP" altLang="en-US" dirty="0"/>
          </a:p>
        </p:txBody>
      </p:sp>
      <p:sp>
        <p:nvSpPr>
          <p:cNvPr id="3" name="コンテンツ プレースホルダー 2"/>
          <p:cNvSpPr>
            <a:spLocks noGrp="1"/>
          </p:cNvSpPr>
          <p:nvPr>
            <p:ph idx="1"/>
          </p:nvPr>
        </p:nvSpPr>
        <p:spPr>
          <a:xfrm>
            <a:off x="48258" y="1325562"/>
            <a:ext cx="10515600" cy="5282649"/>
          </a:xfrm>
        </p:spPr>
        <p:txBody>
          <a:bodyPr>
            <a:normAutofit/>
          </a:bodyPr>
          <a:lstStyle/>
          <a:p>
            <a:r>
              <a:rPr kumimoji="1" lang="en-US" altLang="ja-JP" dirty="0" smtClean="0"/>
              <a:t>DECIGO: Japanese space gravitational wave observatory project</a:t>
            </a:r>
          </a:p>
          <a:p>
            <a:r>
              <a:rPr lang="en-US" altLang="ja-JP" dirty="0" smtClean="0"/>
              <a:t>Pre-DECIGO: test version of DECIGO</a:t>
            </a:r>
          </a:p>
          <a:p>
            <a:endParaRPr kumimoji="1" lang="en-US" altLang="ja-JP" dirty="0"/>
          </a:p>
          <a:p>
            <a:endParaRPr lang="en-US" altLang="ja-JP" dirty="0" smtClean="0"/>
          </a:p>
          <a:p>
            <a:r>
              <a:rPr kumimoji="1" lang="en-US" altLang="ja-JP" dirty="0" smtClean="0"/>
              <a:t>Pre-DECIGO :</a:t>
            </a:r>
            <a:r>
              <a:rPr lang="en-US" altLang="ja-JP" dirty="0" smtClean="0"/>
              <a:t> z~10</a:t>
            </a:r>
            <a:r>
              <a:rPr kumimoji="1" lang="en-US" altLang="ja-JP" dirty="0" smtClean="0"/>
              <a:t> (30 </a:t>
            </a:r>
            <a:r>
              <a:rPr kumimoji="1" lang="en-US" altLang="ja-JP" dirty="0" err="1" smtClean="0"/>
              <a:t>Msun</a:t>
            </a:r>
            <a:r>
              <a:rPr kumimoji="1" lang="en-US" altLang="ja-JP" dirty="0" smtClean="0"/>
              <a:t> BH-BH)</a:t>
            </a:r>
          </a:p>
          <a:p>
            <a:pPr marL="0" indent="0">
              <a:buNone/>
            </a:pPr>
            <a:r>
              <a:rPr lang="en-US" altLang="ja-JP" dirty="0" smtClean="0"/>
              <a:t>                           ~10</a:t>
            </a:r>
            <a:r>
              <a:rPr lang="en-US" altLang="ja-JP" baseline="30000" dirty="0"/>
              <a:t>5</a:t>
            </a:r>
            <a:r>
              <a:rPr lang="en-US" altLang="ja-JP" dirty="0" smtClean="0"/>
              <a:t> events/</a:t>
            </a:r>
            <a:r>
              <a:rPr lang="en-US" altLang="ja-JP" dirty="0" err="1" smtClean="0"/>
              <a:t>yr</a:t>
            </a:r>
            <a:endParaRPr kumimoji="1" lang="en-US" altLang="ja-JP" dirty="0" smtClean="0"/>
          </a:p>
          <a:p>
            <a:r>
              <a:rPr lang="en-US" altLang="ja-JP" dirty="0" smtClean="0"/>
              <a:t>DECIGO can see Pop III BH-BHs </a:t>
            </a:r>
          </a:p>
          <a:p>
            <a:pPr marL="0" indent="0">
              <a:buNone/>
            </a:pPr>
            <a:r>
              <a:rPr lang="en-US" altLang="ja-JP" dirty="0"/>
              <a:t> </a:t>
            </a:r>
            <a:r>
              <a:rPr lang="en-US" altLang="ja-JP" dirty="0" smtClean="0"/>
              <a:t>  when Pop III stars were born!</a:t>
            </a:r>
          </a:p>
          <a:p>
            <a:pPr marL="0" indent="0">
              <a:buNone/>
            </a:pPr>
            <a:r>
              <a:rPr lang="ja-JP" altLang="en-US" dirty="0"/>
              <a:t>　</a:t>
            </a:r>
            <a:r>
              <a:rPr lang="en-US" altLang="ja-JP" dirty="0" smtClean="0"/>
              <a:t>(Nakamura, Ando, TK et al. </a:t>
            </a:r>
            <a:r>
              <a:rPr lang="en-US" altLang="ja-JP" dirty="0" smtClean="0"/>
              <a:t>in prep)</a:t>
            </a:r>
            <a:endParaRPr lang="en-US" altLang="ja-JP" dirty="0" smtClean="0"/>
          </a:p>
          <a:p>
            <a:pPr marL="0" indent="0">
              <a:buNone/>
            </a:pPr>
            <a:endParaRPr kumimoji="1" lang="ja-JP" altLang="en-US" dirty="0"/>
          </a:p>
        </p:txBody>
      </p:sp>
      <p:sp>
        <p:nvSpPr>
          <p:cNvPr id="6" name="テキスト ボックス 5"/>
          <p:cNvSpPr txBox="1"/>
          <p:nvPr/>
        </p:nvSpPr>
        <p:spPr>
          <a:xfrm>
            <a:off x="872936" y="2499360"/>
            <a:ext cx="4711337" cy="523220"/>
          </a:xfrm>
          <a:prstGeom prst="rect">
            <a:avLst/>
          </a:prstGeom>
          <a:noFill/>
        </p:spPr>
        <p:txBody>
          <a:bodyPr wrap="square" rtlCol="0">
            <a:spAutoFit/>
          </a:bodyPr>
          <a:lstStyle/>
          <a:p>
            <a:r>
              <a:rPr kumimoji="1" lang="en-US" altLang="ja-JP" sz="2800" b="1" dirty="0" smtClean="0">
                <a:solidFill>
                  <a:srgbClr val="FF0000"/>
                </a:solidFill>
              </a:rPr>
              <a:t>This is preliminary result</a:t>
            </a:r>
            <a:endParaRPr kumimoji="1" lang="ja-JP" altLang="en-US" sz="2800" b="1" dirty="0">
              <a:solidFill>
                <a:srgbClr val="FF0000"/>
              </a:solidFill>
            </a:endParaRPr>
          </a:p>
        </p:txBody>
      </p:sp>
      <p:pic>
        <p:nvPicPr>
          <p:cNvPr id="7" name="図 6"/>
          <p:cNvPicPr>
            <a:picLocks noChangeAspect="1"/>
          </p:cNvPicPr>
          <p:nvPr/>
        </p:nvPicPr>
        <p:blipFill>
          <a:blip r:embed="rId3"/>
          <a:stretch>
            <a:fillRect/>
          </a:stretch>
        </p:blipFill>
        <p:spPr>
          <a:xfrm>
            <a:off x="5715301" y="2278370"/>
            <a:ext cx="6892388" cy="4097030"/>
          </a:xfrm>
          <a:prstGeom prst="rect">
            <a:avLst/>
          </a:prstGeom>
        </p:spPr>
      </p:pic>
      <p:sp>
        <p:nvSpPr>
          <p:cNvPr id="8" name="テキスト ボックス 7"/>
          <p:cNvSpPr txBox="1"/>
          <p:nvPr/>
        </p:nvSpPr>
        <p:spPr>
          <a:xfrm>
            <a:off x="7810500" y="6438900"/>
            <a:ext cx="2753358" cy="369332"/>
          </a:xfrm>
          <a:prstGeom prst="rect">
            <a:avLst/>
          </a:prstGeom>
          <a:noFill/>
        </p:spPr>
        <p:txBody>
          <a:bodyPr wrap="square" rtlCol="0">
            <a:spAutoFit/>
          </a:bodyPr>
          <a:lstStyle/>
          <a:p>
            <a:r>
              <a:rPr lang="en-US" altLang="ja-JP" dirty="0" smtClean="0"/>
              <a:t>©Nakamura</a:t>
            </a:r>
            <a:endParaRPr kumimoji="1" lang="ja-JP" altLang="en-US" dirty="0"/>
          </a:p>
        </p:txBody>
      </p:sp>
    </p:spTree>
    <p:extLst>
      <p:ext uri="{BB962C8B-B14F-4D97-AF65-F5344CB8AC3E}">
        <p14:creationId xmlns:p14="http://schemas.microsoft.com/office/powerpoint/2010/main" val="2623389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Cumulative BH-BH m</a:t>
            </a:r>
            <a:r>
              <a:rPr kumimoji="1" lang="en-US" altLang="ja-JP" dirty="0" smtClean="0"/>
              <a:t>erger rate </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63650" y="1764096"/>
            <a:ext cx="6456898" cy="4859125"/>
          </a:xfrm>
          <a:prstGeom prst="rect">
            <a:avLst/>
          </a:prstGeom>
        </p:spPr>
      </p:pic>
      <p:pic>
        <p:nvPicPr>
          <p:cNvPr id="5" name="図 4"/>
          <p:cNvPicPr>
            <a:picLocks noChangeAspect="1"/>
          </p:cNvPicPr>
          <p:nvPr/>
        </p:nvPicPr>
        <p:blipFill>
          <a:blip r:embed="rId3"/>
          <a:stretch>
            <a:fillRect/>
          </a:stretch>
        </p:blipFill>
        <p:spPr>
          <a:xfrm>
            <a:off x="6210300" y="1825625"/>
            <a:ext cx="6186616" cy="4665322"/>
          </a:xfrm>
          <a:prstGeom prst="rect">
            <a:avLst/>
          </a:prstGeom>
        </p:spPr>
      </p:pic>
      <p:sp>
        <p:nvSpPr>
          <p:cNvPr id="6" name="下矢印 5"/>
          <p:cNvSpPr/>
          <p:nvPr/>
        </p:nvSpPr>
        <p:spPr>
          <a:xfrm rot="10800000">
            <a:off x="1779374" y="2747918"/>
            <a:ext cx="617837" cy="144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10800000">
            <a:off x="7295098" y="2555554"/>
            <a:ext cx="617837" cy="144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282664" y="5115952"/>
            <a:ext cx="2561185" cy="584775"/>
          </a:xfrm>
          <a:prstGeom prst="rect">
            <a:avLst/>
          </a:prstGeom>
          <a:noFill/>
        </p:spPr>
        <p:txBody>
          <a:bodyPr wrap="square" rtlCol="0">
            <a:spAutoFit/>
          </a:bodyPr>
          <a:lstStyle/>
          <a:p>
            <a:r>
              <a:rPr kumimoji="1" lang="en-US" altLang="ja-JP" sz="3200" dirty="0" smtClean="0"/>
              <a:t>Pop III BH-BH</a:t>
            </a:r>
            <a:endParaRPr kumimoji="1" lang="ja-JP" altLang="en-US" sz="3200" dirty="0"/>
          </a:p>
        </p:txBody>
      </p:sp>
      <p:sp>
        <p:nvSpPr>
          <p:cNvPr id="9" name="テキスト ボックス 8"/>
          <p:cNvSpPr txBox="1"/>
          <p:nvPr/>
        </p:nvSpPr>
        <p:spPr>
          <a:xfrm>
            <a:off x="6989805" y="4811940"/>
            <a:ext cx="4930346" cy="954107"/>
          </a:xfrm>
          <a:prstGeom prst="rect">
            <a:avLst/>
          </a:prstGeom>
          <a:noFill/>
        </p:spPr>
        <p:txBody>
          <a:bodyPr wrap="square" rtlCol="0">
            <a:spAutoFit/>
          </a:bodyPr>
          <a:lstStyle/>
          <a:p>
            <a:r>
              <a:rPr kumimoji="1" lang="en-US" altLang="ja-JP" sz="2800" dirty="0" smtClean="0"/>
              <a:t>Pop I and II BH-BH</a:t>
            </a:r>
          </a:p>
          <a:p>
            <a:r>
              <a:rPr lang="en-US" altLang="ja-JP" sz="2800" dirty="0" smtClean="0"/>
              <a:t>(2 metallicity evolution models)</a:t>
            </a:r>
            <a:endParaRPr kumimoji="1" lang="ja-JP" altLang="en-US" sz="2800" dirty="0"/>
          </a:p>
        </p:txBody>
      </p:sp>
      <p:sp>
        <p:nvSpPr>
          <p:cNvPr id="10" name="テキスト ボックス 9"/>
          <p:cNvSpPr txBox="1"/>
          <p:nvPr/>
        </p:nvSpPr>
        <p:spPr>
          <a:xfrm>
            <a:off x="1442357" y="4277743"/>
            <a:ext cx="3262183" cy="523220"/>
          </a:xfrm>
          <a:prstGeom prst="rect">
            <a:avLst/>
          </a:prstGeom>
          <a:noFill/>
        </p:spPr>
        <p:txBody>
          <a:bodyPr wrap="square" rtlCol="0">
            <a:spAutoFit/>
          </a:bodyPr>
          <a:lstStyle/>
          <a:p>
            <a:r>
              <a:rPr kumimoji="1" lang="en-US" altLang="ja-JP" sz="2800" dirty="0" smtClean="0"/>
              <a:t>Saturated at z~10 </a:t>
            </a:r>
            <a:endParaRPr kumimoji="1" lang="ja-JP" altLang="en-US" sz="2800" dirty="0"/>
          </a:p>
        </p:txBody>
      </p:sp>
      <p:sp>
        <p:nvSpPr>
          <p:cNvPr id="12" name="テキスト ボックス 11"/>
          <p:cNvSpPr txBox="1"/>
          <p:nvPr/>
        </p:nvSpPr>
        <p:spPr>
          <a:xfrm>
            <a:off x="7153532" y="4089041"/>
            <a:ext cx="3349368" cy="523220"/>
          </a:xfrm>
          <a:prstGeom prst="rect">
            <a:avLst/>
          </a:prstGeom>
          <a:noFill/>
        </p:spPr>
        <p:txBody>
          <a:bodyPr wrap="square" rtlCol="0">
            <a:spAutoFit/>
          </a:bodyPr>
          <a:lstStyle/>
          <a:p>
            <a:r>
              <a:rPr kumimoji="1" lang="en-US" altLang="ja-JP" sz="2800" dirty="0" smtClean="0"/>
              <a:t>Saturated at z</a:t>
            </a:r>
            <a:r>
              <a:rPr kumimoji="1" lang="ja-JP" altLang="en-US" sz="2800" dirty="0" smtClean="0"/>
              <a:t>≲</a:t>
            </a:r>
            <a:r>
              <a:rPr kumimoji="1" lang="en-US" altLang="ja-JP" sz="2800" dirty="0" smtClean="0"/>
              <a:t>5</a:t>
            </a:r>
            <a:endParaRPr kumimoji="1" lang="ja-JP" altLang="en-US" sz="2800" dirty="0"/>
          </a:p>
        </p:txBody>
      </p:sp>
      <p:sp>
        <p:nvSpPr>
          <p:cNvPr id="13" name="テキスト ボックス 12"/>
          <p:cNvSpPr txBox="1"/>
          <p:nvPr/>
        </p:nvSpPr>
        <p:spPr>
          <a:xfrm rot="16200000">
            <a:off x="-1637957" y="2759630"/>
            <a:ext cx="3759200" cy="523220"/>
          </a:xfrm>
          <a:prstGeom prst="rect">
            <a:avLst/>
          </a:prstGeom>
          <a:solidFill>
            <a:schemeClr val="bg1"/>
          </a:solidFill>
        </p:spPr>
        <p:txBody>
          <a:bodyPr wrap="square" rtlCol="0">
            <a:spAutoFit/>
          </a:bodyPr>
          <a:lstStyle/>
          <a:p>
            <a:r>
              <a:rPr kumimoji="1" lang="en-US" altLang="ja-JP" sz="2800" dirty="0" smtClean="0"/>
              <a:t>Log(events/</a:t>
            </a:r>
            <a:r>
              <a:rPr kumimoji="1" lang="en-US" altLang="ja-JP" sz="2800" dirty="0" err="1" smtClean="0"/>
              <a:t>yr</a:t>
            </a:r>
            <a:r>
              <a:rPr kumimoji="1" lang="en-US" altLang="ja-JP" sz="2800" dirty="0" smtClean="0"/>
              <a:t>)</a:t>
            </a:r>
            <a:endParaRPr kumimoji="1" lang="ja-JP" altLang="en-US" sz="2800" dirty="0"/>
          </a:p>
        </p:txBody>
      </p:sp>
      <p:sp>
        <p:nvSpPr>
          <p:cNvPr id="14" name="テキスト ボックス 13"/>
          <p:cNvSpPr txBox="1"/>
          <p:nvPr/>
        </p:nvSpPr>
        <p:spPr>
          <a:xfrm>
            <a:off x="2971800" y="6176963"/>
            <a:ext cx="3073400" cy="461665"/>
          </a:xfrm>
          <a:prstGeom prst="rect">
            <a:avLst/>
          </a:prstGeom>
          <a:solidFill>
            <a:schemeClr val="bg1"/>
          </a:solidFill>
        </p:spPr>
        <p:txBody>
          <a:bodyPr wrap="square" rtlCol="0">
            <a:spAutoFit/>
          </a:bodyPr>
          <a:lstStyle/>
          <a:p>
            <a:r>
              <a:rPr lang="en-US" altLang="ja-JP" sz="2400" dirty="0" smtClean="0"/>
              <a:t>Redshift</a:t>
            </a:r>
            <a:endParaRPr kumimoji="1" lang="ja-JP" altLang="en-US" sz="2400" dirty="0"/>
          </a:p>
        </p:txBody>
      </p:sp>
      <p:sp>
        <p:nvSpPr>
          <p:cNvPr id="15" name="テキスト ボックス 14"/>
          <p:cNvSpPr txBox="1"/>
          <p:nvPr/>
        </p:nvSpPr>
        <p:spPr>
          <a:xfrm>
            <a:off x="9080650" y="6151589"/>
            <a:ext cx="3073400" cy="461665"/>
          </a:xfrm>
          <a:prstGeom prst="rect">
            <a:avLst/>
          </a:prstGeom>
          <a:solidFill>
            <a:schemeClr val="bg1"/>
          </a:solidFill>
        </p:spPr>
        <p:txBody>
          <a:bodyPr wrap="square" rtlCol="0">
            <a:spAutoFit/>
          </a:bodyPr>
          <a:lstStyle/>
          <a:p>
            <a:r>
              <a:rPr lang="en-US" altLang="ja-JP" sz="2400" dirty="0" smtClean="0"/>
              <a:t>Redshift</a:t>
            </a:r>
            <a:endParaRPr kumimoji="1" lang="ja-JP" altLang="en-US" sz="2400" dirty="0"/>
          </a:p>
        </p:txBody>
      </p:sp>
    </p:spTree>
    <p:extLst>
      <p:ext uri="{BB962C8B-B14F-4D97-AF65-F5344CB8AC3E}">
        <p14:creationId xmlns:p14="http://schemas.microsoft.com/office/powerpoint/2010/main" val="50506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52400" y="1825625"/>
                <a:ext cx="12039600" cy="4351338"/>
              </a:xfrm>
            </p:spPr>
            <p:txBody>
              <a:bodyPr/>
              <a:lstStyle/>
              <a:p>
                <a:r>
                  <a:rPr kumimoji="1" lang="en-US" altLang="ja-JP" sz="3200" dirty="0" smtClean="0"/>
                  <a:t>Pop III binaries tend to become 30Msun+30Msun BH-BH</a:t>
                </a:r>
              </a:p>
              <a:p>
                <a:r>
                  <a:rPr lang="en-US" altLang="ja-JP" sz="3600" b="1" dirty="0">
                    <a:solidFill>
                      <a:prstClr val="black"/>
                    </a:solidFill>
                  </a:rPr>
                  <a:t>Detection </a:t>
                </a:r>
                <a:r>
                  <a:rPr lang="en-US" altLang="ja-JP" sz="3600" b="1" dirty="0" smtClean="0">
                    <a:solidFill>
                      <a:prstClr val="black"/>
                    </a:solidFill>
                  </a:rPr>
                  <a:t>rate of  </a:t>
                </a:r>
                <a:r>
                  <a:rPr lang="en-US" altLang="ja-JP" sz="3600" b="1" dirty="0" err="1" smtClean="0">
                    <a:solidFill>
                      <a:prstClr val="black"/>
                    </a:solidFill>
                  </a:rPr>
                  <a:t>aLIGO</a:t>
                </a:r>
                <a:endParaRPr lang="en-US" altLang="ja-JP" sz="3600" b="1" dirty="0" smtClean="0">
                  <a:solidFill>
                    <a:prstClr val="black"/>
                  </a:solidFill>
                </a:endParaRPr>
              </a:p>
              <a:p>
                <a:pPr marL="0" indent="0">
                  <a:buNone/>
                </a:pPr>
                <a:r>
                  <a:rPr lang="en-US" altLang="ja-JP" sz="3600" b="1" dirty="0">
                    <a:solidFill>
                      <a:prstClr val="black"/>
                    </a:solidFill>
                  </a:rPr>
                  <a:t> </a:t>
                </a:r>
                <a:r>
                  <a:rPr lang="en-US" altLang="ja-JP" sz="3600" b="1" dirty="0" smtClean="0">
                    <a:solidFill>
                      <a:prstClr val="black"/>
                    </a:solidFill>
                  </a:rPr>
                  <a:t>     </a:t>
                </a:r>
                <a:r>
                  <a:rPr lang="en-US" altLang="ja-JP" sz="3200" b="1" dirty="0">
                    <a:solidFill>
                      <a:srgbClr val="FF0000"/>
                    </a:solidFill>
                  </a:rPr>
                  <a:t>R</a:t>
                </a:r>
                <a:r>
                  <a:rPr lang="ja-JP" altLang="en-US" sz="3200" b="1" dirty="0">
                    <a:solidFill>
                      <a:srgbClr val="FF0000"/>
                    </a:solidFill>
                  </a:rPr>
                  <a:t>～</a:t>
                </a:r>
                <a:r>
                  <a:rPr lang="en-US" altLang="ja-JP" sz="3200" b="1" dirty="0">
                    <a:solidFill>
                      <a:srgbClr val="FF0000"/>
                    </a:solidFill>
                  </a:rPr>
                  <a:t>8.3-720 (</a:t>
                </a:r>
                <a14:m>
                  <m:oMath xmlns:m="http://schemas.openxmlformats.org/officeDocument/2006/math">
                    <m:f>
                      <m:fPr>
                        <m:ctrlPr>
                          <a:rPr lang="en-US" altLang="ja-JP" sz="3200" b="1" i="1">
                            <a:solidFill>
                              <a:srgbClr val="FF0000"/>
                            </a:solidFill>
                            <a:latin typeface="Cambria Math" panose="02040503050406030204" pitchFamily="18" charset="0"/>
                          </a:rPr>
                        </m:ctrlPr>
                      </m:fPr>
                      <m:num>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𝑺𝑭𝑹</m:t>
                            </m:r>
                          </m:e>
                          <m:sub>
                            <m:r>
                              <a:rPr lang="en-US" altLang="ja-JP" sz="3200" b="1" i="1">
                                <a:solidFill>
                                  <a:srgbClr val="FF0000"/>
                                </a:solidFill>
                                <a:latin typeface="Cambria Math" panose="02040503050406030204" pitchFamily="18" charset="0"/>
                              </a:rPr>
                              <m:t>𝒑𝒆𝒂𝒌</m:t>
                            </m:r>
                          </m:sub>
                        </m:sSub>
                      </m:num>
                      <m:den>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𝟏𝟎</m:t>
                            </m:r>
                          </m:e>
                          <m:sup>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𝟓</m:t>
                            </m:r>
                          </m:sup>
                        </m:sSup>
                      </m:den>
                    </m:f>
                  </m:oMath>
                </a14:m>
                <a:r>
                  <a:rPr lang="en-US" altLang="ja-JP" sz="3200" b="1" dirty="0">
                    <a:solidFill>
                      <a:srgbClr val="FF0000"/>
                    </a:solidFill>
                  </a:rPr>
                  <a:t>)</a:t>
                </a:r>
                <a:r>
                  <a:rPr lang="en-US" altLang="ja-JP" sz="3200" b="1" dirty="0">
                    <a:solidFill>
                      <a:prstClr val="black"/>
                    </a:solidFill>
                  </a:rPr>
                  <a:t> </a:t>
                </a:r>
                <a14:m>
                  <m:oMath xmlns:m="http://schemas.openxmlformats.org/officeDocument/2006/math">
                    <m:d>
                      <m:dPr>
                        <m:ctrlPr>
                          <a:rPr lang="en-US" altLang="ja-JP" sz="3200" b="1" i="1" dirty="0">
                            <a:solidFill>
                              <a:srgbClr val="FF0000"/>
                            </a:solidFill>
                            <a:latin typeface="Cambria Math" panose="02040503050406030204" pitchFamily="18" charset="0"/>
                          </a:rPr>
                        </m:ctrlPr>
                      </m:dPr>
                      <m:e>
                        <m:f>
                          <m:fPr>
                            <m:ctrlPr>
                              <a:rPr lang="en-US" altLang="ja-JP" sz="3200" b="1" i="1" dirty="0">
                                <a:solidFill>
                                  <a:srgbClr val="FF0000"/>
                                </a:solidFill>
                                <a:latin typeface="Cambria Math" panose="02040503050406030204" pitchFamily="18" charset="0"/>
                              </a:rPr>
                            </m:ctrlPr>
                          </m:fPr>
                          <m:num>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𝟏</m:t>
                            </m:r>
                            <m:r>
                              <a:rPr lang="en-US" altLang="ja-JP" sz="3200" b="1" i="1" dirty="0">
                                <a:solidFill>
                                  <a:srgbClr val="FF0000"/>
                                </a:solidFill>
                                <a:latin typeface="Cambria Math" panose="02040503050406030204" pitchFamily="18" charset="0"/>
                              </a:rPr>
                              <m:t>+</m:t>
                            </m:r>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num>
                          <m:den>
                            <m:r>
                              <a:rPr lang="en-US" altLang="ja-JP" sz="3200" b="1" i="1" dirty="0">
                                <a:solidFill>
                                  <a:srgbClr val="FF0000"/>
                                </a:solidFill>
                                <a:latin typeface="Cambria Math" panose="02040503050406030204" pitchFamily="18" charset="0"/>
                              </a:rPr>
                              <m:t>𝟎</m:t>
                            </m:r>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𝟑𝟑</m:t>
                            </m:r>
                          </m:den>
                        </m:f>
                      </m:e>
                    </m:d>
                  </m:oMath>
                </a14:m>
                <a:r>
                  <a:rPr lang="en-US" altLang="ja-JP" sz="3200" b="1" dirty="0">
                    <a:solidFill>
                      <a:srgbClr val="FF0000"/>
                    </a:solidFill>
                  </a:rPr>
                  <a:t> [yr</a:t>
                </a:r>
                <a:r>
                  <a:rPr lang="en-US" altLang="ja-JP" sz="3200" b="1" baseline="30000" dirty="0">
                    <a:solidFill>
                      <a:srgbClr val="FF0000"/>
                    </a:solidFill>
                  </a:rPr>
                  <a:t>-1</a:t>
                </a:r>
                <a:r>
                  <a:rPr lang="en-US" altLang="ja-JP" sz="3200" b="1" dirty="0">
                    <a:solidFill>
                      <a:srgbClr val="FF0000"/>
                    </a:solidFill>
                  </a:rPr>
                  <a:t> ]</a:t>
                </a:r>
                <a:r>
                  <a:rPr lang="en-US" altLang="ja-JP" sz="3200" dirty="0">
                    <a:solidFill>
                      <a:prstClr val="black"/>
                    </a:solidFill>
                  </a:rPr>
                  <a:t>(S/N&gt;8</a:t>
                </a:r>
                <a:r>
                  <a:rPr lang="en-US" altLang="ja-JP" sz="3200" dirty="0" smtClean="0">
                    <a:solidFill>
                      <a:prstClr val="black"/>
                    </a:solidFill>
                  </a:rPr>
                  <a:t>)</a:t>
                </a:r>
              </a:p>
              <a:p>
                <a:r>
                  <a:rPr kumimoji="1" lang="en-US" altLang="ja-JP" sz="3200" dirty="0" smtClean="0">
                    <a:solidFill>
                      <a:prstClr val="black"/>
                    </a:solidFill>
                  </a:rPr>
                  <a:t>The mass distribution or the redshift dependence might distinguish Pop III from Pop I,II.</a:t>
                </a:r>
              </a:p>
              <a:p>
                <a:r>
                  <a:rPr lang="en-US" altLang="ja-JP" sz="3200" dirty="0" smtClean="0">
                    <a:solidFill>
                      <a:prstClr val="black"/>
                    </a:solidFill>
                  </a:rPr>
                  <a:t>DECIGO can see Pop III BH-BH merger when they were born</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52400" y="1825625"/>
                <a:ext cx="12039600" cy="4351338"/>
              </a:xfrm>
              <a:blipFill rotWithShape="0">
                <a:blip r:embed="rId2"/>
                <a:stretch>
                  <a:fillRect l="-1367" t="-29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58210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34398"/>
            <a:ext cx="10515600" cy="1325563"/>
          </a:xfrm>
        </p:spPr>
        <p:txBody>
          <a:bodyPr>
            <a:normAutofit/>
          </a:bodyPr>
          <a:lstStyle/>
          <a:p>
            <a:pPr algn="ctr"/>
            <a:r>
              <a:rPr kumimoji="1" lang="en-US" altLang="ja-JP" sz="6000" dirty="0" smtClean="0"/>
              <a:t>Appendix</a:t>
            </a:r>
            <a:endParaRPr kumimoji="1" lang="ja-JP" altLang="en-US" sz="6000" dirty="0"/>
          </a:p>
        </p:txBody>
      </p:sp>
    </p:spTree>
    <p:extLst>
      <p:ext uri="{BB962C8B-B14F-4D97-AF65-F5344CB8AC3E}">
        <p14:creationId xmlns:p14="http://schemas.microsoft.com/office/powerpoint/2010/main" val="1208615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465" y="40418"/>
            <a:ext cx="11327841" cy="1106252"/>
          </a:xfrm>
        </p:spPr>
        <p:txBody>
          <a:bodyPr>
            <a:normAutofit/>
          </a:bodyPr>
          <a:lstStyle/>
          <a:p>
            <a:r>
              <a:rPr lang="en-US" altLang="ja-JP" sz="4000" dirty="0" smtClean="0"/>
              <a:t>Why NS-NS disrupt</a:t>
            </a:r>
            <a:endParaRPr kumimoji="1" lang="ja-JP" altLang="en-US" sz="4000" dirty="0"/>
          </a:p>
        </p:txBody>
      </p:sp>
      <p:sp>
        <p:nvSpPr>
          <p:cNvPr id="4" name="テキスト ボックス 3"/>
          <p:cNvSpPr txBox="1"/>
          <p:nvPr/>
        </p:nvSpPr>
        <p:spPr>
          <a:xfrm>
            <a:off x="4051823" y="5537159"/>
            <a:ext cx="6100677" cy="523220"/>
          </a:xfrm>
          <a:prstGeom prst="rect">
            <a:avLst/>
          </a:prstGeom>
          <a:noFill/>
        </p:spPr>
        <p:txBody>
          <a:bodyPr wrap="square" rtlCol="0">
            <a:spAutoFit/>
          </a:bodyPr>
          <a:lstStyle/>
          <a:p>
            <a:r>
              <a:rPr kumimoji="1" lang="en-US" altLang="ja-JP" sz="2800" dirty="0" smtClean="0"/>
              <a:t> Binary NS </a:t>
            </a:r>
            <a:r>
              <a:rPr kumimoji="1" lang="en-US" altLang="ja-JP" sz="2800" dirty="0" smtClean="0">
                <a:solidFill>
                  <a:srgbClr val="FF0000"/>
                </a:solidFill>
              </a:rPr>
              <a:t>cannot survive</a:t>
            </a:r>
            <a:r>
              <a:rPr kumimoji="1" lang="en-US" altLang="ja-JP" sz="2800" dirty="0" smtClean="0"/>
              <a:t>!</a:t>
            </a:r>
            <a:endParaRPr kumimoji="1" lang="ja-JP" altLang="en-US" sz="2800" dirty="0"/>
          </a:p>
        </p:txBody>
      </p:sp>
      <p:sp>
        <p:nvSpPr>
          <p:cNvPr id="6" name="テキスト ボックス 5"/>
          <p:cNvSpPr txBox="1"/>
          <p:nvPr/>
        </p:nvSpPr>
        <p:spPr>
          <a:xfrm>
            <a:off x="1214731" y="1137669"/>
            <a:ext cx="8532170" cy="954107"/>
          </a:xfrm>
          <a:prstGeom prst="rect">
            <a:avLst/>
          </a:prstGeom>
          <a:noFill/>
        </p:spPr>
        <p:txBody>
          <a:bodyPr wrap="square" rtlCol="0">
            <a:spAutoFit/>
          </a:bodyPr>
          <a:lstStyle/>
          <a:p>
            <a:r>
              <a:rPr kumimoji="1" lang="en-US" altLang="ja-JP" sz="2800" dirty="0" smtClean="0"/>
              <a:t>For example, we consider NS and NS progenitor binary.</a:t>
            </a:r>
          </a:p>
          <a:p>
            <a:endParaRPr kumimoji="1" lang="ja-JP" altLang="en-US" sz="2800" dirty="0"/>
          </a:p>
        </p:txBody>
      </p:sp>
      <p:sp>
        <p:nvSpPr>
          <p:cNvPr id="7" name="右矢印 6"/>
          <p:cNvSpPr/>
          <p:nvPr/>
        </p:nvSpPr>
        <p:spPr>
          <a:xfrm>
            <a:off x="3850856" y="5576072"/>
            <a:ext cx="200967" cy="44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506925" y="2527077"/>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233654" y="231943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爆発 2 16"/>
          <p:cNvSpPr/>
          <p:nvPr/>
        </p:nvSpPr>
        <p:spPr>
          <a:xfrm>
            <a:off x="2161646" y="3327542"/>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20" name="下矢印 19"/>
          <p:cNvSpPr/>
          <p:nvPr/>
        </p:nvSpPr>
        <p:spPr>
          <a:xfrm>
            <a:off x="1729598" y="3903606"/>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 name="円/楕円 20"/>
          <p:cNvSpPr/>
          <p:nvPr/>
        </p:nvSpPr>
        <p:spPr>
          <a:xfrm>
            <a:off x="1657590" y="354356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2449678"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1873614"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30" name="直線矢印コネクタ 29"/>
          <p:cNvCxnSpPr>
            <a:stCxn id="22" idx="7"/>
          </p:cNvCxnSpPr>
          <p:nvPr/>
        </p:nvCxnSpPr>
        <p:spPr>
          <a:xfrm flipV="1">
            <a:off x="2572603" y="4191638"/>
            <a:ext cx="309123" cy="165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26"/>
          <p:cNvSpPr txBox="1"/>
          <p:nvPr/>
        </p:nvSpPr>
        <p:spPr>
          <a:xfrm>
            <a:off x="802034" y="1873096"/>
            <a:ext cx="1409782"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smtClean="0"/>
              <a:t>NS</a:t>
            </a:r>
          </a:p>
          <a:p>
            <a:pPr algn="ctr"/>
            <a:r>
              <a:rPr kumimoji="1" lang="en-US" altLang="ja-JP" dirty="0" smtClean="0"/>
              <a:t>(1.4-2M</a:t>
            </a:r>
            <a:r>
              <a:rPr kumimoji="1" lang="en-US" altLang="ja-JP" baseline="-25000" dirty="0" smtClean="0">
                <a:sym typeface="Wingdings 2"/>
              </a:rPr>
              <a:t></a:t>
            </a:r>
            <a:r>
              <a:rPr kumimoji="1" lang="en-US" altLang="ja-JP" dirty="0" smtClean="0"/>
              <a:t>)</a:t>
            </a:r>
            <a:endParaRPr kumimoji="1" lang="ja-JP" altLang="en-US" dirty="0"/>
          </a:p>
        </p:txBody>
      </p:sp>
      <p:cxnSp>
        <p:nvCxnSpPr>
          <p:cNvPr id="33" name="直線矢印コネクタ 32"/>
          <p:cNvCxnSpPr>
            <a:stCxn id="23" idx="3"/>
          </p:cNvCxnSpPr>
          <p:nvPr/>
        </p:nvCxnSpPr>
        <p:spPr>
          <a:xfrm flipH="1">
            <a:off x="1729598" y="4458579"/>
            <a:ext cx="165107" cy="30912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29"/>
          <p:cNvSpPr txBox="1"/>
          <p:nvPr/>
        </p:nvSpPr>
        <p:spPr>
          <a:xfrm>
            <a:off x="2161646" y="3111518"/>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SN</a:t>
            </a:r>
            <a:endParaRPr kumimoji="1" lang="ja-JP" altLang="en-US" dirty="0"/>
          </a:p>
        </p:txBody>
      </p:sp>
      <p:sp>
        <p:nvSpPr>
          <p:cNvPr id="37" name="テキスト ボックス 32"/>
          <p:cNvSpPr txBox="1"/>
          <p:nvPr/>
        </p:nvSpPr>
        <p:spPr>
          <a:xfrm>
            <a:off x="2080841" y="1758963"/>
            <a:ext cx="2119369"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NS progenitor</a:t>
            </a:r>
          </a:p>
          <a:p>
            <a:r>
              <a:rPr lang="en-US" altLang="ja-JP" dirty="0" smtClean="0"/>
              <a:t>(8-25M</a:t>
            </a:r>
            <a:r>
              <a:rPr lang="en-US" altLang="ja-JP" baseline="-25000" dirty="0" smtClean="0">
                <a:sym typeface="Wingdings 2"/>
              </a:rPr>
              <a:t></a:t>
            </a:r>
            <a:r>
              <a:rPr lang="en-US" altLang="ja-JP" dirty="0" smtClean="0">
                <a:sym typeface="Wingdings 2"/>
              </a:rPr>
              <a:t>)</a:t>
            </a:r>
            <a:endParaRPr kumimoji="1" lang="ja-JP" altLang="en-US" baseline="-25000" dirty="0"/>
          </a:p>
        </p:txBody>
      </p:sp>
      <p:sp>
        <p:nvSpPr>
          <p:cNvPr id="39" name="テキスト ボックス 35"/>
          <p:cNvSpPr txBox="1"/>
          <p:nvPr/>
        </p:nvSpPr>
        <p:spPr>
          <a:xfrm>
            <a:off x="1729598" y="4695694"/>
            <a:ext cx="108012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smtClean="0">
                <a:solidFill>
                  <a:srgbClr val="FF0000"/>
                </a:solidFill>
              </a:rPr>
              <a:t>disrupt</a:t>
            </a:r>
            <a:endParaRPr kumimoji="1" lang="ja-JP" altLang="en-US" sz="2000" dirty="0">
              <a:solidFill>
                <a:srgbClr val="FF0000"/>
              </a:solidFill>
            </a:endParaRPr>
          </a:p>
        </p:txBody>
      </p:sp>
      <p:sp>
        <p:nvSpPr>
          <p:cNvPr id="44" name="下矢印 43"/>
          <p:cNvSpPr/>
          <p:nvPr/>
        </p:nvSpPr>
        <p:spPr>
          <a:xfrm>
            <a:off x="1721223" y="2970795"/>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5" name="テキスト ボックス 44"/>
          <p:cNvSpPr txBox="1"/>
          <p:nvPr/>
        </p:nvSpPr>
        <p:spPr>
          <a:xfrm>
            <a:off x="3436699" y="3279922"/>
            <a:ext cx="8827308" cy="1815882"/>
          </a:xfrm>
          <a:prstGeom prst="rect">
            <a:avLst/>
          </a:prstGeom>
          <a:noFill/>
        </p:spPr>
        <p:txBody>
          <a:bodyPr wrap="square" rtlCol="0">
            <a:spAutoFit/>
          </a:bodyPr>
          <a:lstStyle/>
          <a:p>
            <a:r>
              <a:rPr lang="en-US" altLang="ja-JP" sz="2800" dirty="0"/>
              <a:t>When NS progenitor becomes supernova, NS progenitor suddenly </a:t>
            </a:r>
            <a:r>
              <a:rPr lang="en-US" altLang="ja-JP" sz="2800" dirty="0" smtClean="0"/>
              <a:t>loses </a:t>
            </a:r>
            <a:r>
              <a:rPr lang="en-US" altLang="ja-JP" sz="2800" dirty="0"/>
              <a:t>mass and </a:t>
            </a:r>
            <a:r>
              <a:rPr lang="en-US" altLang="ja-JP" sz="2800" dirty="0" smtClean="0"/>
              <a:t>becomes </a:t>
            </a:r>
            <a:r>
              <a:rPr lang="en-US" altLang="ja-JP" sz="2800" dirty="0"/>
              <a:t>NS.</a:t>
            </a:r>
          </a:p>
          <a:p>
            <a:r>
              <a:rPr lang="en-US" altLang="ja-JP" sz="2800" dirty="0" smtClean="0"/>
              <a:t>Then, due </a:t>
            </a:r>
            <a:r>
              <a:rPr lang="en-US" altLang="ja-JP" sz="2800" dirty="0"/>
              <a:t>to instant mass </a:t>
            </a:r>
            <a:r>
              <a:rPr lang="en-US" altLang="ja-JP" sz="2800" dirty="0" smtClean="0"/>
              <a:t>loss the binding </a:t>
            </a:r>
            <a:r>
              <a:rPr lang="en-US" altLang="ja-JP" sz="2800" dirty="0"/>
              <a:t>energy of binary </a:t>
            </a:r>
            <a:r>
              <a:rPr lang="en-US" altLang="ja-JP" sz="2800" dirty="0" smtClean="0"/>
              <a:t>decreases and binary NS disrupts.</a:t>
            </a:r>
            <a:endParaRPr lang="en-US" altLang="ja-JP" sz="2800" dirty="0"/>
          </a:p>
        </p:txBody>
      </p:sp>
      <p:sp>
        <p:nvSpPr>
          <p:cNvPr id="3" name="テキスト ボックス 2"/>
          <p:cNvSpPr txBox="1"/>
          <p:nvPr/>
        </p:nvSpPr>
        <p:spPr>
          <a:xfrm>
            <a:off x="3392431" y="2425792"/>
            <a:ext cx="8337158" cy="954107"/>
          </a:xfrm>
          <a:prstGeom prst="rect">
            <a:avLst/>
          </a:prstGeom>
          <a:noFill/>
        </p:spPr>
        <p:txBody>
          <a:bodyPr wrap="square" rtlCol="0">
            <a:spAutoFit/>
          </a:bodyPr>
          <a:lstStyle/>
          <a:p>
            <a:r>
              <a:rPr kumimoji="1" lang="en-US" altLang="ja-JP" sz="2800" dirty="0" smtClean="0"/>
              <a:t>In the case of Pop III NS progenitor, wind mass loss and the mass loss </a:t>
            </a:r>
            <a:r>
              <a:rPr lang="en-US" altLang="ja-JP" sz="2800" dirty="0"/>
              <a:t>d</a:t>
            </a:r>
            <a:r>
              <a:rPr kumimoji="1" lang="en-US" altLang="ja-JP" sz="2800" dirty="0" smtClean="0"/>
              <a:t>ue to binary interaction is not effective.  </a:t>
            </a:r>
            <a:endParaRPr kumimoji="1" lang="ja-JP" altLang="en-US" sz="2800" dirty="0"/>
          </a:p>
        </p:txBody>
      </p:sp>
    </p:spTree>
    <p:extLst>
      <p:ext uri="{BB962C8B-B14F-4D97-AF65-F5344CB8AC3E}">
        <p14:creationId xmlns:p14="http://schemas.microsoft.com/office/powerpoint/2010/main" val="3142411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0120" y="0"/>
            <a:ext cx="10515600" cy="1325563"/>
          </a:xfrm>
        </p:spPr>
        <p:txBody>
          <a:bodyPr/>
          <a:lstStyle/>
          <a:p>
            <a:r>
              <a:rPr kumimoji="1" lang="en-US" altLang="ja-JP" dirty="0" smtClean="0"/>
              <a:t>Other Pop III SFRs</a:t>
            </a:r>
            <a:endParaRPr kumimoji="1" lang="ja-JP" altLang="en-US" dirty="0"/>
          </a:p>
        </p:txBody>
      </p:sp>
      <p:sp>
        <p:nvSpPr>
          <p:cNvPr id="3" name="コンテンツ プレースホルダー 2"/>
          <p:cNvSpPr>
            <a:spLocks noGrp="1"/>
          </p:cNvSpPr>
          <p:nvPr>
            <p:ph idx="1"/>
          </p:nvPr>
        </p:nvSpPr>
        <p:spPr>
          <a:xfrm>
            <a:off x="0" y="1806865"/>
            <a:ext cx="10515600" cy="5027432"/>
          </a:xfrm>
        </p:spPr>
        <p:txBody>
          <a:bodyPr>
            <a:normAutofit lnSpcReduction="10000"/>
          </a:bodyPr>
          <a:lstStyle/>
          <a:p>
            <a:r>
              <a:rPr kumimoji="1" lang="en-US" altLang="ja-JP" dirty="0" smtClean="0"/>
              <a:t>SPH simulation</a:t>
            </a:r>
          </a:p>
          <a:p>
            <a:pPr marL="0" indent="0">
              <a:buNone/>
            </a:pPr>
            <a:r>
              <a:rPr lang="en-US" altLang="ja-JP" dirty="0" smtClean="0"/>
              <a:t>    </a:t>
            </a:r>
            <a:r>
              <a:rPr lang="en-US" altLang="ja-JP" dirty="0"/>
              <a:t>(</a:t>
            </a:r>
            <a:r>
              <a:rPr lang="en-US" altLang="ja-JP" dirty="0" smtClean="0"/>
              <a:t>Johnson et al. 2013)</a:t>
            </a:r>
          </a:p>
          <a:p>
            <a:pPr marL="0" indent="0">
              <a:buNone/>
            </a:pPr>
            <a:r>
              <a:rPr lang="en-US" altLang="ja-JP" dirty="0"/>
              <a:t> </a:t>
            </a:r>
            <a:r>
              <a:rPr lang="en-US" altLang="ja-JP" dirty="0" smtClean="0"/>
              <a:t>  </a:t>
            </a:r>
            <a:r>
              <a:rPr lang="en-US" altLang="ja-JP" dirty="0" err="1" smtClean="0"/>
              <a:t>SFRp</a:t>
            </a:r>
            <a:r>
              <a:rPr lang="en-US" altLang="ja-JP" dirty="0" smtClean="0"/>
              <a:t>~ 10</a:t>
            </a:r>
            <a:r>
              <a:rPr lang="en-US" altLang="ja-JP" baseline="30000" dirty="0" smtClean="0"/>
              <a:t>-3</a:t>
            </a:r>
            <a:r>
              <a:rPr lang="en-US" altLang="ja-JP" dirty="0" smtClean="0"/>
              <a:t>-10</a:t>
            </a:r>
            <a:r>
              <a:rPr lang="en-US" altLang="ja-JP" baseline="30000" dirty="0" smtClean="0"/>
              <a:t>-4</a:t>
            </a:r>
            <a:r>
              <a:rPr lang="en-US" altLang="ja-JP" dirty="0" smtClean="0"/>
              <a:t> </a:t>
            </a:r>
            <a:r>
              <a:rPr lang="en-US" altLang="ja-JP" dirty="0" err="1" smtClean="0"/>
              <a:t>Msun</a:t>
            </a:r>
            <a:r>
              <a:rPr lang="en-US" altLang="ja-JP" dirty="0" smtClean="0"/>
              <a:t>/</a:t>
            </a:r>
            <a:r>
              <a:rPr lang="en-US" altLang="ja-JP" dirty="0" err="1" smtClean="0"/>
              <a:t>yr</a:t>
            </a:r>
            <a:r>
              <a:rPr lang="en-US" altLang="ja-JP" dirty="0" smtClean="0"/>
              <a:t>/Mpc</a:t>
            </a:r>
            <a:r>
              <a:rPr lang="en-US" altLang="ja-JP" baseline="30000" dirty="0" smtClean="0"/>
              <a:t>3</a:t>
            </a:r>
            <a:endParaRPr lang="en-US" altLang="ja-JP" baseline="30000" dirty="0"/>
          </a:p>
          <a:p>
            <a:r>
              <a:rPr kumimoji="1" lang="en-US" altLang="ja-JP" dirty="0" smtClean="0"/>
              <a:t>Constraints by Planck</a:t>
            </a:r>
          </a:p>
          <a:p>
            <a:pPr marL="0" indent="0">
              <a:buNone/>
            </a:pPr>
            <a:r>
              <a:rPr lang="en-US" altLang="ja-JP" dirty="0"/>
              <a:t> </a:t>
            </a:r>
            <a:r>
              <a:rPr lang="en-US" altLang="ja-JP" dirty="0" smtClean="0"/>
              <a:t>   (</a:t>
            </a:r>
            <a:r>
              <a:rPr lang="en-US" altLang="ja-JP" dirty="0" err="1" smtClean="0"/>
              <a:t>e.g.Hartwig</a:t>
            </a:r>
            <a:r>
              <a:rPr lang="en-US" altLang="ja-JP" dirty="0" smtClean="0"/>
              <a:t> et al.2016, </a:t>
            </a:r>
            <a:r>
              <a:rPr lang="en-US" altLang="ja-JP" dirty="0" err="1" smtClean="0"/>
              <a:t>Inayoshi</a:t>
            </a:r>
            <a:r>
              <a:rPr lang="en-US" altLang="ja-JP" dirty="0" smtClean="0"/>
              <a:t> et al.2016)</a:t>
            </a:r>
          </a:p>
          <a:p>
            <a:pPr marL="0" indent="0">
              <a:buNone/>
            </a:pPr>
            <a:r>
              <a:rPr lang="en-US" altLang="ja-JP" dirty="0"/>
              <a:t> </a:t>
            </a:r>
            <a:r>
              <a:rPr lang="en-US" altLang="ja-JP" dirty="0" smtClean="0"/>
              <a:t>  optical depth of Thomson scattering</a:t>
            </a:r>
          </a:p>
          <a:p>
            <a:pPr marL="0" indent="0">
              <a:buNone/>
            </a:pPr>
            <a:r>
              <a:rPr lang="en-US" altLang="ja-JP" dirty="0"/>
              <a:t> </a:t>
            </a:r>
            <a:r>
              <a:rPr lang="en-US" altLang="ja-JP" dirty="0" smtClean="0"/>
              <a:t>   total Pop III density</a:t>
            </a:r>
            <a:r>
              <a:rPr lang="ja-JP" altLang="en-US" dirty="0" smtClean="0"/>
              <a:t>≲</a:t>
            </a:r>
            <a:r>
              <a:rPr lang="en-US" altLang="ja-JP" dirty="0" smtClean="0"/>
              <a:t>10</a:t>
            </a:r>
            <a:r>
              <a:rPr lang="en-US" altLang="ja-JP" baseline="30000" dirty="0" smtClean="0"/>
              <a:t>4-5</a:t>
            </a:r>
            <a:r>
              <a:rPr lang="ja-JP" altLang="en-US" dirty="0" smtClean="0"/>
              <a:t> </a:t>
            </a:r>
            <a:r>
              <a:rPr lang="en-US" altLang="ja-JP" dirty="0" err="1" smtClean="0"/>
              <a:t>Msun</a:t>
            </a:r>
            <a:r>
              <a:rPr lang="en-US" altLang="ja-JP" dirty="0" smtClean="0"/>
              <a:t>/Mpc</a:t>
            </a:r>
            <a:r>
              <a:rPr lang="en-US" altLang="ja-JP" baseline="30000" dirty="0" smtClean="0"/>
              <a:t>3 </a:t>
            </a:r>
          </a:p>
          <a:p>
            <a:pPr marL="0" indent="0">
              <a:buNone/>
            </a:pPr>
            <a:r>
              <a:rPr lang="en-US" altLang="ja-JP" dirty="0" smtClean="0"/>
              <a:t>     by </a:t>
            </a:r>
            <a:r>
              <a:rPr lang="en-US" altLang="ja-JP" dirty="0" err="1" smtClean="0"/>
              <a:t>Visbal</a:t>
            </a:r>
            <a:r>
              <a:rPr lang="en-US" altLang="ja-JP" dirty="0" smtClean="0"/>
              <a:t> et al.2015</a:t>
            </a:r>
          </a:p>
          <a:p>
            <a:pPr marL="0" indent="0">
              <a:buNone/>
            </a:pPr>
            <a:endParaRPr lang="en-US" altLang="ja-JP" dirty="0" smtClean="0"/>
          </a:p>
          <a:p>
            <a:pPr marL="0" indent="0">
              <a:buNone/>
            </a:pPr>
            <a:r>
              <a:rPr kumimoji="1" lang="en-US" altLang="ja-JP" dirty="0"/>
              <a:t> </a:t>
            </a:r>
            <a:r>
              <a:rPr kumimoji="1" lang="en-US" altLang="ja-JP" dirty="0" smtClean="0"/>
              <a:t>  </a:t>
            </a:r>
            <a:endParaRPr kumimoji="1" lang="ja-JP" altLang="en-US" dirty="0"/>
          </a:p>
        </p:txBody>
      </p:sp>
      <p:pic>
        <p:nvPicPr>
          <p:cNvPr id="4" name="図 3"/>
          <p:cNvPicPr>
            <a:picLocks noChangeAspect="1"/>
          </p:cNvPicPr>
          <p:nvPr/>
        </p:nvPicPr>
        <p:blipFill>
          <a:blip r:embed="rId2"/>
          <a:stretch>
            <a:fillRect/>
          </a:stretch>
        </p:blipFill>
        <p:spPr>
          <a:xfrm>
            <a:off x="6774904" y="0"/>
            <a:ext cx="4067267" cy="3613731"/>
          </a:xfrm>
          <a:prstGeom prst="rect">
            <a:avLst/>
          </a:prstGeom>
        </p:spPr>
      </p:pic>
      <p:pic>
        <p:nvPicPr>
          <p:cNvPr id="5" name="図 4"/>
          <p:cNvPicPr>
            <a:picLocks noChangeAspect="1"/>
          </p:cNvPicPr>
          <p:nvPr/>
        </p:nvPicPr>
        <p:blipFill>
          <a:blip r:embed="rId3"/>
          <a:stretch>
            <a:fillRect/>
          </a:stretch>
        </p:blipFill>
        <p:spPr>
          <a:xfrm>
            <a:off x="7027090" y="3609469"/>
            <a:ext cx="4590143" cy="3287010"/>
          </a:xfrm>
          <a:prstGeom prst="rect">
            <a:avLst/>
          </a:prstGeom>
        </p:spPr>
      </p:pic>
    </p:spTree>
    <p:extLst>
      <p:ext uri="{BB962C8B-B14F-4D97-AF65-F5344CB8AC3E}">
        <p14:creationId xmlns:p14="http://schemas.microsoft.com/office/powerpoint/2010/main" val="4274410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Pop I and Pop II case (Dominik et al. 2015)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From 1/200 </a:t>
            </a:r>
            <a:r>
              <a:rPr kumimoji="1" lang="en-US" altLang="ja-JP" dirty="0" err="1" smtClean="0"/>
              <a:t>Zsun</a:t>
            </a:r>
            <a:r>
              <a:rPr kumimoji="1" lang="en-US" altLang="ja-JP" dirty="0" smtClean="0"/>
              <a:t> to 1.5 </a:t>
            </a:r>
            <a:r>
              <a:rPr kumimoji="1" lang="en-US" altLang="ja-JP" dirty="0" err="1" smtClean="0"/>
              <a:t>Zsun</a:t>
            </a:r>
            <a:endParaRPr kumimoji="1" lang="en-US" altLang="ja-JP" dirty="0" smtClean="0"/>
          </a:p>
          <a:p>
            <a:r>
              <a:rPr kumimoji="1" lang="en-US" altLang="ja-JP" dirty="0" smtClean="0"/>
              <a:t>BH-BH detection rate (Their standard model) ~300/</a:t>
            </a:r>
            <a:r>
              <a:rPr kumimoji="1" lang="en-US" altLang="ja-JP" dirty="0" err="1" smtClean="0"/>
              <a:t>yr</a:t>
            </a:r>
            <a:endParaRPr lang="en-US" altLang="ja-JP" dirty="0"/>
          </a:p>
          <a:p>
            <a:r>
              <a:rPr kumimoji="1" lang="en-US" altLang="ja-JP" dirty="0" smtClean="0"/>
              <a:t>25% of above rate is &gt;20 </a:t>
            </a:r>
            <a:r>
              <a:rPr kumimoji="1" lang="en-US" altLang="ja-JP" dirty="0" err="1" smtClean="0"/>
              <a:t>Msun</a:t>
            </a:r>
            <a:r>
              <a:rPr kumimoji="1" lang="en-US" altLang="ja-JP" dirty="0" smtClean="0"/>
              <a:t> BHBH</a:t>
            </a:r>
          </a:p>
          <a:p>
            <a:r>
              <a:rPr lang="en-US" altLang="ja-JP" dirty="0" smtClean="0"/>
              <a:t>Thus,  Detection rate of high mass BHBH ~80/</a:t>
            </a:r>
            <a:r>
              <a:rPr lang="en-US" altLang="ja-JP" dirty="0" err="1" smtClean="0"/>
              <a:t>yr</a:t>
            </a:r>
            <a:endParaRPr kumimoji="1" lang="ja-JP" altLang="en-US" dirty="0"/>
          </a:p>
        </p:txBody>
      </p:sp>
    </p:spTree>
    <p:extLst>
      <p:ext uri="{BB962C8B-B14F-4D97-AF65-F5344CB8AC3E}">
        <p14:creationId xmlns:p14="http://schemas.microsoft.com/office/powerpoint/2010/main" val="3758573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855752411"/>
              </p:ext>
            </p:extLst>
          </p:nvPr>
        </p:nvGraphicFramePr>
        <p:xfrm>
          <a:off x="859735" y="1498408"/>
          <a:ext cx="7010400" cy="3749040"/>
        </p:xfrm>
        <a:graphic>
          <a:graphicData uri="http://schemas.openxmlformats.org/drawingml/2006/table">
            <a:tbl>
              <a:tblPr firstRow="1" bandRow="1">
                <a:tableStyleId>{5C22544A-7EE6-4342-B048-85BDC9FD1C3A}</a:tableStyleId>
              </a:tblPr>
              <a:tblGrid>
                <a:gridCol w="3505200"/>
                <a:gridCol w="3505200"/>
              </a:tblGrid>
              <a:tr h="370840">
                <a:tc>
                  <a:txBody>
                    <a:bodyPr/>
                    <a:lstStyle/>
                    <a:p>
                      <a:endParaRPr kumimoji="1" lang="ja-JP" altLang="en-US" sz="3600" dirty="0"/>
                    </a:p>
                  </a:txBody>
                  <a:tcPr/>
                </a:tc>
                <a:tc>
                  <a:txBody>
                    <a:bodyPr/>
                    <a:lstStyle/>
                    <a:p>
                      <a:r>
                        <a:rPr kumimoji="1" lang="en-US" altLang="ja-JP" sz="3600" dirty="0" smtClean="0"/>
                        <a:t>Pop</a:t>
                      </a:r>
                      <a:r>
                        <a:rPr kumimoji="1" lang="en-US" altLang="ja-JP" sz="3600" baseline="0" dirty="0" smtClean="0"/>
                        <a:t> I stars </a:t>
                      </a:r>
                    </a:p>
                    <a:p>
                      <a:r>
                        <a:rPr kumimoji="1" lang="en-US" altLang="ja-JP" sz="3600" baseline="0" dirty="0" smtClean="0"/>
                        <a:t>(Sun like stars)</a:t>
                      </a:r>
                      <a:endParaRPr kumimoji="1" lang="ja-JP" altLang="en-US" sz="3600" dirty="0"/>
                    </a:p>
                  </a:txBody>
                  <a:tcPr/>
                </a:tc>
              </a:tr>
              <a:tr h="370840">
                <a:tc>
                  <a:txBody>
                    <a:bodyPr/>
                    <a:lstStyle/>
                    <a:p>
                      <a:r>
                        <a:rPr kumimoji="1" lang="en-US" altLang="ja-JP" sz="3600" dirty="0" err="1" smtClean="0"/>
                        <a:t>Metallicity</a:t>
                      </a:r>
                      <a:endParaRPr kumimoji="1" lang="ja-JP" altLang="en-US" sz="3600" dirty="0"/>
                    </a:p>
                  </a:txBody>
                  <a:tcPr/>
                </a:tc>
                <a:tc>
                  <a:txBody>
                    <a:bodyPr/>
                    <a:lstStyle/>
                    <a:p>
                      <a:r>
                        <a:rPr kumimoji="1" lang="ja-JP" altLang="en-US" sz="3600" dirty="0" smtClean="0"/>
                        <a:t>２％</a:t>
                      </a:r>
                      <a:endParaRPr kumimoji="1" lang="ja-JP" altLang="en-US" sz="3600" dirty="0"/>
                    </a:p>
                  </a:txBody>
                  <a:tcPr/>
                </a:tc>
              </a:tr>
              <a:tr h="370840">
                <a:tc>
                  <a:txBody>
                    <a:bodyPr/>
                    <a:lstStyle/>
                    <a:p>
                      <a:r>
                        <a:rPr kumimoji="1" lang="en-US" altLang="ja-JP" sz="3600" dirty="0" smtClean="0"/>
                        <a:t>Radius</a:t>
                      </a:r>
                      <a:endParaRPr kumimoji="1" lang="ja-JP" altLang="en-US" sz="3600" dirty="0"/>
                    </a:p>
                  </a:txBody>
                  <a:tcPr/>
                </a:tc>
                <a:tc>
                  <a:txBody>
                    <a:bodyPr/>
                    <a:lstStyle/>
                    <a:p>
                      <a:r>
                        <a:rPr kumimoji="1" lang="en-US" altLang="ja-JP" sz="3600" dirty="0" smtClean="0"/>
                        <a:t>Large</a:t>
                      </a:r>
                      <a:endParaRPr kumimoji="1" lang="ja-JP" altLang="en-US" sz="3600" dirty="0"/>
                    </a:p>
                  </a:txBody>
                  <a:tcPr/>
                </a:tc>
              </a:tr>
              <a:tr h="370840">
                <a:tc>
                  <a:txBody>
                    <a:bodyPr/>
                    <a:lstStyle/>
                    <a:p>
                      <a:r>
                        <a:rPr kumimoji="1" lang="en-US" altLang="ja-JP" sz="3600" dirty="0" smtClean="0"/>
                        <a:t>Typical Mass</a:t>
                      </a:r>
                      <a:endParaRPr kumimoji="1" lang="ja-JP" altLang="en-US" sz="3600" dirty="0"/>
                    </a:p>
                  </a:txBody>
                  <a:tcPr/>
                </a:tc>
                <a:tc>
                  <a:txBody>
                    <a:bodyPr/>
                    <a:lstStyle/>
                    <a:p>
                      <a:r>
                        <a:rPr kumimoji="1" lang="en-US" altLang="ja-JP" sz="3600" dirty="0" smtClean="0"/>
                        <a:t>1 </a:t>
                      </a:r>
                      <a:r>
                        <a:rPr kumimoji="1" lang="en-US" altLang="ja-JP" sz="3600" dirty="0" err="1" smtClean="0"/>
                        <a:t>Msun</a:t>
                      </a:r>
                      <a:endParaRPr kumimoji="1" lang="ja-JP" altLang="en-US" sz="3600" dirty="0"/>
                    </a:p>
                  </a:txBody>
                  <a:tcPr/>
                </a:tc>
              </a:tr>
              <a:tr h="370840">
                <a:tc>
                  <a:txBody>
                    <a:bodyPr/>
                    <a:lstStyle/>
                    <a:p>
                      <a:r>
                        <a:rPr kumimoji="1" lang="en-US" altLang="ja-JP" sz="3600" dirty="0" smtClean="0"/>
                        <a:t>Wind mass loss</a:t>
                      </a:r>
                      <a:endParaRPr kumimoji="1" lang="ja-JP" altLang="en-US" sz="3600" dirty="0"/>
                    </a:p>
                  </a:txBody>
                  <a:tcPr/>
                </a:tc>
                <a:tc>
                  <a:txBody>
                    <a:bodyPr/>
                    <a:lstStyle/>
                    <a:p>
                      <a:r>
                        <a:rPr kumimoji="1" lang="en-US" altLang="ja-JP" sz="3600" dirty="0" smtClean="0"/>
                        <a:t>effective</a:t>
                      </a:r>
                      <a:endParaRPr kumimoji="1" lang="ja-JP" altLang="en-US" sz="3600" dirty="0"/>
                    </a:p>
                  </a:txBody>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471831426"/>
              </p:ext>
            </p:extLst>
          </p:nvPr>
        </p:nvGraphicFramePr>
        <p:xfrm>
          <a:off x="7888356" y="1490126"/>
          <a:ext cx="3505200" cy="3749040"/>
        </p:xfrm>
        <a:graphic>
          <a:graphicData uri="http://schemas.openxmlformats.org/drawingml/2006/table">
            <a:tbl>
              <a:tblPr firstRow="1" bandRow="1">
                <a:tableStyleId>{5C22544A-7EE6-4342-B048-85BDC9FD1C3A}</a:tableStyleId>
              </a:tblPr>
              <a:tblGrid>
                <a:gridCol w="3505200"/>
              </a:tblGrid>
              <a:tr h="370840">
                <a:tc>
                  <a:txBody>
                    <a:bodyPr/>
                    <a:lstStyle/>
                    <a:p>
                      <a:r>
                        <a:rPr kumimoji="1" lang="en-US" altLang="ja-JP" sz="3600" dirty="0" smtClean="0"/>
                        <a:t>Pop III stars</a:t>
                      </a:r>
                    </a:p>
                    <a:p>
                      <a:endParaRPr kumimoji="1" lang="ja-JP" altLang="en-US" sz="3600" dirty="0"/>
                    </a:p>
                  </a:txBody>
                  <a:tcPr/>
                </a:tc>
              </a:tr>
              <a:tr h="370840">
                <a:tc>
                  <a:txBody>
                    <a:bodyPr/>
                    <a:lstStyle/>
                    <a:p>
                      <a:r>
                        <a:rPr kumimoji="1" lang="en-US" altLang="ja-JP" sz="3600" dirty="0" smtClean="0">
                          <a:solidFill>
                            <a:srgbClr val="FF0000"/>
                          </a:solidFill>
                        </a:rPr>
                        <a:t>0</a:t>
                      </a:r>
                      <a:endParaRPr kumimoji="1" lang="ja-JP" altLang="en-US" sz="3600" dirty="0">
                        <a:solidFill>
                          <a:srgbClr val="FF0000"/>
                        </a:solidFill>
                      </a:endParaRPr>
                    </a:p>
                  </a:txBody>
                  <a:tcPr/>
                </a:tc>
              </a:tr>
              <a:tr h="370840">
                <a:tc>
                  <a:txBody>
                    <a:bodyPr/>
                    <a:lstStyle/>
                    <a:p>
                      <a:r>
                        <a:rPr kumimoji="1" lang="en-US" altLang="ja-JP" sz="3600" dirty="0" smtClean="0">
                          <a:solidFill>
                            <a:srgbClr val="FF0000"/>
                          </a:solidFill>
                        </a:rPr>
                        <a:t>Small</a:t>
                      </a:r>
                      <a:endParaRPr kumimoji="1" lang="ja-JP" altLang="en-US" sz="3600" dirty="0">
                        <a:solidFill>
                          <a:srgbClr val="FF0000"/>
                        </a:solidFill>
                      </a:endParaRPr>
                    </a:p>
                  </a:txBody>
                  <a:tcPr/>
                </a:tc>
              </a:tr>
              <a:tr h="370840">
                <a:tc>
                  <a:txBody>
                    <a:bodyPr/>
                    <a:lstStyle/>
                    <a:p>
                      <a:r>
                        <a:rPr kumimoji="1" lang="en-US" altLang="ja-JP" sz="3600" dirty="0" smtClean="0">
                          <a:solidFill>
                            <a:srgbClr val="FF0000"/>
                          </a:solidFill>
                        </a:rPr>
                        <a:t>10-100</a:t>
                      </a:r>
                      <a:r>
                        <a:rPr kumimoji="1" lang="en-US" altLang="ja-JP" sz="3600" baseline="0" dirty="0" smtClean="0">
                          <a:solidFill>
                            <a:srgbClr val="FF0000"/>
                          </a:solidFill>
                        </a:rPr>
                        <a:t> </a:t>
                      </a:r>
                      <a:r>
                        <a:rPr kumimoji="1" lang="en-US" altLang="ja-JP" sz="3600" baseline="0" dirty="0" err="1" smtClean="0">
                          <a:solidFill>
                            <a:srgbClr val="FF0000"/>
                          </a:solidFill>
                        </a:rPr>
                        <a:t>Msun</a:t>
                      </a:r>
                      <a:endParaRPr kumimoji="1" lang="ja-JP" altLang="en-US" sz="3600" dirty="0">
                        <a:solidFill>
                          <a:srgbClr val="FF0000"/>
                        </a:solidFill>
                      </a:endParaRPr>
                    </a:p>
                  </a:txBody>
                  <a:tcPr/>
                </a:tc>
              </a:tr>
              <a:tr h="370840">
                <a:tc>
                  <a:txBody>
                    <a:bodyPr/>
                    <a:lstStyle/>
                    <a:p>
                      <a:r>
                        <a:rPr kumimoji="1" lang="en-US" altLang="ja-JP" sz="3600" dirty="0" smtClean="0">
                          <a:solidFill>
                            <a:srgbClr val="FF0000"/>
                          </a:solidFill>
                        </a:rPr>
                        <a:t>Not</a:t>
                      </a:r>
                      <a:r>
                        <a:rPr kumimoji="1" lang="en-US" altLang="ja-JP" sz="3600" baseline="0" dirty="0" smtClean="0">
                          <a:solidFill>
                            <a:srgbClr val="FF0000"/>
                          </a:solidFill>
                        </a:rPr>
                        <a:t> effective</a:t>
                      </a:r>
                      <a:endParaRPr kumimoji="1" lang="ja-JP" altLang="en-US" sz="3600" dirty="0">
                        <a:solidFill>
                          <a:srgbClr val="FF0000"/>
                        </a:solidFill>
                      </a:endParaRPr>
                    </a:p>
                  </a:txBody>
                  <a:tcPr/>
                </a:tc>
              </a:tr>
            </a:tbl>
          </a:graphicData>
        </a:graphic>
      </p:graphicFrame>
      <p:sp>
        <p:nvSpPr>
          <p:cNvPr id="2" name="タイトル 1"/>
          <p:cNvSpPr>
            <a:spLocks noGrp="1"/>
          </p:cNvSpPr>
          <p:nvPr>
            <p:ph type="title"/>
          </p:nvPr>
        </p:nvSpPr>
        <p:spPr>
          <a:xfrm>
            <a:off x="0" y="44109"/>
            <a:ext cx="11353800" cy="1325563"/>
          </a:xfrm>
        </p:spPr>
        <p:txBody>
          <a:bodyPr/>
          <a:lstStyle/>
          <a:p>
            <a:pPr algn="ctr"/>
            <a:r>
              <a:rPr kumimoji="1" lang="en-US" altLang="ja-JP" dirty="0" smtClean="0">
                <a:solidFill>
                  <a:srgbClr val="FF0000"/>
                </a:solidFill>
              </a:rPr>
              <a:t>The differences between Pop III and Pop I</a:t>
            </a:r>
            <a:endParaRPr kumimoji="1" lang="ja-JP" altLang="en-US" dirty="0">
              <a:solidFill>
                <a:srgbClr val="FF0000"/>
              </a:solidFill>
            </a:endParaRPr>
          </a:p>
        </p:txBody>
      </p:sp>
      <p:sp>
        <p:nvSpPr>
          <p:cNvPr id="8" name="テキスト ボックス 7"/>
          <p:cNvSpPr txBox="1"/>
          <p:nvPr/>
        </p:nvSpPr>
        <p:spPr>
          <a:xfrm>
            <a:off x="154466" y="5654688"/>
            <a:ext cx="11910960" cy="707886"/>
          </a:xfrm>
          <a:prstGeom prst="rect">
            <a:avLst/>
          </a:prstGeom>
          <a:noFill/>
        </p:spPr>
        <p:txBody>
          <a:bodyPr wrap="square" rtlCol="0">
            <a:spAutoFit/>
          </a:bodyPr>
          <a:lstStyle/>
          <a:p>
            <a:r>
              <a:rPr lang="en-US" altLang="ja-JP" sz="4000" dirty="0">
                <a:solidFill>
                  <a:srgbClr val="FF0000"/>
                </a:solidFill>
              </a:rPr>
              <a:t>Pop </a:t>
            </a:r>
            <a:r>
              <a:rPr lang="en-US" altLang="ja-JP" sz="4000" dirty="0" smtClean="0">
                <a:solidFill>
                  <a:srgbClr val="FF0000"/>
                </a:solidFill>
              </a:rPr>
              <a:t>III binaries are easier to be  </a:t>
            </a:r>
            <a:r>
              <a:rPr lang="en-US" altLang="ja-JP" sz="4000" dirty="0">
                <a:solidFill>
                  <a:srgbClr val="FF0000"/>
                </a:solidFill>
              </a:rPr>
              <a:t>massive compact </a:t>
            </a:r>
            <a:r>
              <a:rPr lang="en-US" altLang="ja-JP" sz="4000" dirty="0" smtClean="0">
                <a:solidFill>
                  <a:srgbClr val="FF0000"/>
                </a:solidFill>
              </a:rPr>
              <a:t>binary</a:t>
            </a:r>
            <a:endParaRPr kumimoji="1" lang="ja-JP" altLang="en-US" sz="4000" dirty="0">
              <a:solidFill>
                <a:srgbClr val="FF0000"/>
              </a:solidFill>
            </a:endParaRPr>
          </a:p>
        </p:txBody>
      </p:sp>
    </p:spTree>
    <p:extLst>
      <p:ext uri="{BB962C8B-B14F-4D97-AF65-F5344CB8AC3E}">
        <p14:creationId xmlns:p14="http://schemas.microsoft.com/office/powerpoint/2010/main" val="4025415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3434" y="555096"/>
            <a:ext cx="9966067" cy="764704"/>
          </a:xfrm>
        </p:spPr>
        <p:txBody>
          <a:bodyPr>
            <a:normAutofit fontScale="90000"/>
          </a:bodyPr>
          <a:lstStyle/>
          <a:p>
            <a:r>
              <a:rPr lang="en-US" altLang="ja-JP" dirty="0" smtClean="0"/>
              <a:t>The main target of gravitational wave source</a:t>
            </a:r>
            <a:endParaRPr kumimoji="1" lang="ja-JP" altLang="en-US" dirty="0">
              <a:solidFill>
                <a:schemeClr val="tx1"/>
              </a:solidFill>
            </a:endParaRPr>
          </a:p>
        </p:txBody>
      </p:sp>
      <p:sp>
        <p:nvSpPr>
          <p:cNvPr id="6" name="テキスト ボックス 5"/>
          <p:cNvSpPr txBox="1"/>
          <p:nvPr/>
        </p:nvSpPr>
        <p:spPr>
          <a:xfrm>
            <a:off x="595223" y="2051591"/>
            <a:ext cx="8098699" cy="4031873"/>
          </a:xfrm>
          <a:prstGeom prst="rect">
            <a:avLst/>
          </a:prstGeom>
          <a:noFill/>
        </p:spPr>
        <p:txBody>
          <a:bodyPr wrap="square" rtlCol="0">
            <a:spAutoFit/>
          </a:bodyPr>
          <a:lstStyle/>
          <a:p>
            <a:r>
              <a:rPr lang="ja-JP" altLang="en-US" sz="3200" dirty="0" smtClean="0">
                <a:solidFill>
                  <a:prstClr val="black"/>
                </a:solidFill>
              </a:rPr>
              <a:t>・</a:t>
            </a:r>
            <a:r>
              <a:rPr lang="en-US" altLang="ja-JP" sz="4000" dirty="0" smtClean="0">
                <a:solidFill>
                  <a:prstClr val="black"/>
                </a:solidFill>
              </a:rPr>
              <a:t>Compact binary mergers</a:t>
            </a:r>
            <a:endParaRPr lang="en-US" altLang="ja-JP" sz="4000" dirty="0">
              <a:solidFill>
                <a:prstClr val="black"/>
              </a:solidFill>
            </a:endParaRPr>
          </a:p>
          <a:p>
            <a:r>
              <a:rPr lang="ja-JP" altLang="en-US" sz="3600" dirty="0">
                <a:solidFill>
                  <a:prstClr val="black"/>
                </a:solidFill>
              </a:rPr>
              <a:t>　　</a:t>
            </a:r>
            <a:r>
              <a:rPr lang="en-US" altLang="ja-JP" sz="3600" dirty="0" smtClean="0">
                <a:solidFill>
                  <a:prstClr val="black"/>
                </a:solidFill>
              </a:rPr>
              <a:t>Binary neutron star</a:t>
            </a:r>
            <a:r>
              <a:rPr lang="ja-JP" altLang="en-US" sz="3600" dirty="0" smtClean="0">
                <a:solidFill>
                  <a:prstClr val="black"/>
                </a:solidFill>
              </a:rPr>
              <a:t> </a:t>
            </a:r>
            <a:r>
              <a:rPr lang="en-US" altLang="ja-JP" sz="3600" dirty="0">
                <a:solidFill>
                  <a:prstClr val="black"/>
                </a:solidFill>
              </a:rPr>
              <a:t>(NS-NS)</a:t>
            </a:r>
          </a:p>
          <a:p>
            <a:r>
              <a:rPr lang="ja-JP" altLang="en-US" sz="3600" dirty="0">
                <a:solidFill>
                  <a:prstClr val="black"/>
                </a:solidFill>
              </a:rPr>
              <a:t>　　</a:t>
            </a:r>
            <a:r>
              <a:rPr lang="en-US" altLang="ja-JP" sz="3600" dirty="0" smtClean="0">
                <a:solidFill>
                  <a:prstClr val="black"/>
                </a:solidFill>
              </a:rPr>
              <a:t>Neutron star black hole binary</a:t>
            </a:r>
            <a:r>
              <a:rPr lang="ja-JP" altLang="en-US" sz="3600" dirty="0" smtClean="0">
                <a:solidFill>
                  <a:prstClr val="black"/>
                </a:solidFill>
              </a:rPr>
              <a:t> </a:t>
            </a:r>
            <a:r>
              <a:rPr lang="en-US" altLang="ja-JP" sz="3600" dirty="0">
                <a:solidFill>
                  <a:prstClr val="black"/>
                </a:solidFill>
              </a:rPr>
              <a:t>(NS-BH)</a:t>
            </a:r>
          </a:p>
          <a:p>
            <a:r>
              <a:rPr lang="ja-JP" altLang="en-US" sz="3600" dirty="0">
                <a:solidFill>
                  <a:prstClr val="black"/>
                </a:solidFill>
              </a:rPr>
              <a:t>　　</a:t>
            </a:r>
            <a:r>
              <a:rPr lang="en-US" altLang="ja-JP" sz="3600" dirty="0" smtClean="0">
                <a:solidFill>
                  <a:prstClr val="black"/>
                </a:solidFill>
              </a:rPr>
              <a:t>Binary black hole</a:t>
            </a:r>
            <a:r>
              <a:rPr lang="ja-JP" altLang="en-US" sz="3600" dirty="0" smtClean="0">
                <a:solidFill>
                  <a:prstClr val="black"/>
                </a:solidFill>
              </a:rPr>
              <a:t> </a:t>
            </a:r>
            <a:r>
              <a:rPr lang="en-US" altLang="ja-JP" sz="3600" dirty="0">
                <a:solidFill>
                  <a:prstClr val="black"/>
                </a:solidFill>
              </a:rPr>
              <a:t>(BH-BH)</a:t>
            </a:r>
          </a:p>
          <a:p>
            <a:endParaRPr lang="en-US" altLang="ja-JP" sz="3600" dirty="0">
              <a:solidFill>
                <a:prstClr val="black"/>
              </a:solidFill>
            </a:endParaRPr>
          </a:p>
          <a:p>
            <a:endParaRPr lang="en-US" altLang="ja-JP" sz="4000" dirty="0">
              <a:solidFill>
                <a:prstClr val="black"/>
              </a:solidFill>
            </a:endParaRPr>
          </a:p>
          <a:p>
            <a:r>
              <a:rPr lang="ja-JP" altLang="en-US" sz="3200" dirty="0">
                <a:solidFill>
                  <a:prstClr val="black"/>
                </a:solidFill>
              </a:rPr>
              <a:t>　</a:t>
            </a:r>
            <a:r>
              <a:rPr lang="ja-JP" altLang="en-US" sz="2800" dirty="0">
                <a:solidFill>
                  <a:prstClr val="black"/>
                </a:solidFill>
              </a:rPr>
              <a:t>　</a:t>
            </a:r>
          </a:p>
        </p:txBody>
      </p:sp>
      <p:grpSp>
        <p:nvGrpSpPr>
          <p:cNvPr id="7" name="グループ化 25"/>
          <p:cNvGrpSpPr/>
          <p:nvPr/>
        </p:nvGrpSpPr>
        <p:grpSpPr>
          <a:xfrm>
            <a:off x="6533682" y="1394154"/>
            <a:ext cx="1165488" cy="1283288"/>
            <a:chOff x="3612648" y="3338560"/>
            <a:chExt cx="1721386" cy="2024294"/>
          </a:xfrm>
        </p:grpSpPr>
        <p:sp>
          <p:nvSpPr>
            <p:cNvPr id="11" name="円/楕円 4"/>
            <p:cNvSpPr/>
            <p:nvPr/>
          </p:nvSpPr>
          <p:spPr>
            <a:xfrm>
              <a:off x="4810198" y="4167664"/>
              <a:ext cx="360040" cy="34145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円/楕円 11"/>
            <p:cNvSpPr/>
            <p:nvPr/>
          </p:nvSpPr>
          <p:spPr>
            <a:xfrm>
              <a:off x="3869989" y="4167664"/>
              <a:ext cx="360040" cy="34145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円弧 12"/>
            <p:cNvSpPr/>
            <p:nvPr/>
          </p:nvSpPr>
          <p:spPr>
            <a:xfrm>
              <a:off x="3855732" y="3657418"/>
              <a:ext cx="1170064" cy="792088"/>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4" name="円弧 13"/>
            <p:cNvSpPr/>
            <p:nvPr/>
          </p:nvSpPr>
          <p:spPr>
            <a:xfrm rot="10800000">
              <a:off x="4055230" y="4163297"/>
              <a:ext cx="1170064" cy="864096"/>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5" name="フリーフォーム 14"/>
            <p:cNvSpPr/>
            <p:nvPr/>
          </p:nvSpPr>
          <p:spPr>
            <a:xfrm rot="2174773">
              <a:off x="4880597" y="3338560"/>
              <a:ext cx="223258" cy="774824"/>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フリーフォーム 15"/>
            <p:cNvSpPr/>
            <p:nvPr/>
          </p:nvSpPr>
          <p:spPr>
            <a:xfrm rot="13211318">
              <a:off x="3956163" y="4550419"/>
              <a:ext cx="286725" cy="812435"/>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リーフォーム 16"/>
            <p:cNvSpPr/>
            <p:nvPr/>
          </p:nvSpPr>
          <p:spPr>
            <a:xfrm rot="18633124">
              <a:off x="3894914" y="3302050"/>
              <a:ext cx="233428" cy="797960"/>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フリーフォーム 17"/>
            <p:cNvSpPr/>
            <p:nvPr/>
          </p:nvSpPr>
          <p:spPr>
            <a:xfrm rot="7891394">
              <a:off x="4836958" y="4581647"/>
              <a:ext cx="257795" cy="736356"/>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52226" name="Picture 2" descr="http://gwcenter.icrr.u-tokyo.ac.jp/wp-content/themes/lcgt/images/img_abt_lcgt.jpg"/>
          <p:cNvPicPr>
            <a:picLocks noChangeAspect="1" noChangeArrowheads="1"/>
          </p:cNvPicPr>
          <p:nvPr/>
        </p:nvPicPr>
        <p:blipFill>
          <a:blip r:embed="rId3" cstate="print"/>
          <a:srcRect/>
          <a:stretch>
            <a:fillRect/>
          </a:stretch>
        </p:blipFill>
        <p:spPr bwMode="auto">
          <a:xfrm>
            <a:off x="8693922" y="1466162"/>
            <a:ext cx="2280836" cy="2199904"/>
          </a:xfrm>
          <a:prstGeom prst="rect">
            <a:avLst/>
          </a:prstGeom>
          <a:noFill/>
        </p:spPr>
      </p:pic>
      <p:sp>
        <p:nvSpPr>
          <p:cNvPr id="19" name="フリーフォーム 18"/>
          <p:cNvSpPr/>
          <p:nvPr/>
        </p:nvSpPr>
        <p:spPr>
          <a:xfrm rot="6787731">
            <a:off x="8354376" y="1609210"/>
            <a:ext cx="320129" cy="1856568"/>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テキスト ボックス 19"/>
          <p:cNvSpPr txBox="1"/>
          <p:nvPr/>
        </p:nvSpPr>
        <p:spPr>
          <a:xfrm>
            <a:off x="9311350" y="3643774"/>
            <a:ext cx="1368152" cy="276999"/>
          </a:xfrm>
          <a:prstGeom prst="rect">
            <a:avLst/>
          </a:prstGeom>
          <a:noFill/>
        </p:spPr>
        <p:txBody>
          <a:bodyPr wrap="square" rtlCol="0">
            <a:spAutoFit/>
          </a:bodyPr>
          <a:lstStyle/>
          <a:p>
            <a:r>
              <a:rPr lang="en-US" altLang="ja-JP" sz="1200" dirty="0">
                <a:solidFill>
                  <a:prstClr val="black"/>
                </a:solidFill>
              </a:rPr>
              <a:t>©KAGRA</a:t>
            </a:r>
            <a:endParaRPr lang="ja-JP" altLang="en-US" sz="1200" dirty="0">
              <a:solidFill>
                <a:prstClr val="black"/>
              </a:solidFill>
            </a:endParaRPr>
          </a:p>
        </p:txBody>
      </p:sp>
      <p:sp>
        <p:nvSpPr>
          <p:cNvPr id="3" name="テキスト ボックス 2"/>
          <p:cNvSpPr txBox="1"/>
          <p:nvPr/>
        </p:nvSpPr>
        <p:spPr>
          <a:xfrm>
            <a:off x="595223" y="4856897"/>
            <a:ext cx="10084278" cy="1569660"/>
          </a:xfrm>
          <a:prstGeom prst="rect">
            <a:avLst/>
          </a:prstGeom>
          <a:noFill/>
        </p:spPr>
        <p:txBody>
          <a:bodyPr wrap="square" rtlCol="0">
            <a:spAutoFit/>
          </a:bodyPr>
          <a:lstStyle/>
          <a:p>
            <a:r>
              <a:rPr lang="en-US" altLang="ja-JP" sz="3200" dirty="0" smtClean="0">
                <a:solidFill>
                  <a:prstClr val="black"/>
                </a:solidFill>
              </a:rPr>
              <a:t>How many times can we detect compact binary mergers</a:t>
            </a:r>
            <a:r>
              <a:rPr lang="ja-JP" altLang="en-US" sz="3200" dirty="0" smtClean="0">
                <a:solidFill>
                  <a:prstClr val="black"/>
                </a:solidFill>
              </a:rPr>
              <a:t>？</a:t>
            </a:r>
            <a:endParaRPr lang="en-US" altLang="ja-JP" sz="3200" dirty="0" smtClean="0">
              <a:solidFill>
                <a:prstClr val="black"/>
              </a:solidFill>
            </a:endParaRPr>
          </a:p>
          <a:p>
            <a:r>
              <a:rPr lang="ja-JP" altLang="en-US" sz="3200" dirty="0">
                <a:solidFill>
                  <a:prstClr val="black"/>
                </a:solidFill>
              </a:rPr>
              <a:t> </a:t>
            </a:r>
            <a:r>
              <a:rPr lang="ja-JP" altLang="en-US" sz="3200" dirty="0" smtClean="0">
                <a:solidFill>
                  <a:prstClr val="black"/>
                </a:solidFill>
              </a:rPr>
              <a:t>➝</a:t>
            </a:r>
            <a:r>
              <a:rPr lang="en-US" altLang="ja-JP" sz="3200" dirty="0" smtClean="0">
                <a:solidFill>
                  <a:prstClr val="black"/>
                </a:solidFill>
              </a:rPr>
              <a:t>Estimated by the binary population synthesis</a:t>
            </a:r>
            <a:endParaRPr lang="en-US" altLang="ja-JP" sz="3200" dirty="0">
              <a:solidFill>
                <a:prstClr val="black"/>
              </a:solidFill>
            </a:endParaRPr>
          </a:p>
          <a:p>
            <a:r>
              <a:rPr lang="ja-JP" altLang="en-US" sz="3200" dirty="0">
                <a:solidFill>
                  <a:prstClr val="black"/>
                </a:solidFill>
              </a:rPr>
              <a:t>　　</a:t>
            </a:r>
          </a:p>
        </p:txBody>
      </p:sp>
    </p:spTree>
    <p:extLst>
      <p:ext uri="{BB962C8B-B14F-4D97-AF65-F5344CB8AC3E}">
        <p14:creationId xmlns:p14="http://schemas.microsoft.com/office/powerpoint/2010/main" val="3051456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GW150914</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grpSp>
        <p:nvGrpSpPr>
          <p:cNvPr id="5" name="グループ化 4"/>
          <p:cNvGrpSpPr/>
          <p:nvPr/>
        </p:nvGrpSpPr>
        <p:grpSpPr>
          <a:xfrm>
            <a:off x="921488" y="1364512"/>
            <a:ext cx="10108017" cy="5493488"/>
            <a:chOff x="2304195" y="102460"/>
            <a:chExt cx="8067247" cy="4024094"/>
          </a:xfrm>
        </p:grpSpPr>
        <p:pic>
          <p:nvPicPr>
            <p:cNvPr id="6" name="図 5"/>
            <p:cNvPicPr>
              <a:picLocks noChangeAspect="1"/>
            </p:cNvPicPr>
            <p:nvPr/>
          </p:nvPicPr>
          <p:blipFill>
            <a:blip r:embed="rId3"/>
            <a:stretch>
              <a:fillRect/>
            </a:stretch>
          </p:blipFill>
          <p:spPr>
            <a:xfrm>
              <a:off x="2304195" y="102460"/>
              <a:ext cx="8067247" cy="4024094"/>
            </a:xfrm>
            <a:prstGeom prst="rect">
              <a:avLst/>
            </a:prstGeom>
          </p:spPr>
        </p:pic>
        <p:cxnSp>
          <p:nvCxnSpPr>
            <p:cNvPr id="7" name="直線コネクタ 6"/>
            <p:cNvCxnSpPr/>
            <p:nvPr/>
          </p:nvCxnSpPr>
          <p:spPr>
            <a:xfrm>
              <a:off x="6196177" y="3304544"/>
              <a:ext cx="828000"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6238695" y="3532205"/>
              <a:ext cx="1332000"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389380" y="3304544"/>
              <a:ext cx="349006"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8593288" y="3305783"/>
              <a:ext cx="828000"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3116300" y="3734266"/>
              <a:ext cx="1692000"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945108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25785"/>
            <a:ext cx="10515600" cy="1325563"/>
          </a:xfrm>
        </p:spPr>
        <p:txBody>
          <a:bodyPr/>
          <a:lstStyle/>
          <a:p>
            <a:r>
              <a:rPr kumimoji="1" lang="en-US" altLang="ja-JP" dirty="0" smtClean="0"/>
              <a:t>Quasi normal mode</a:t>
            </a:r>
            <a:endParaRPr kumimoji="1" lang="ja-JP" altLang="en-US" dirty="0"/>
          </a:p>
        </p:txBody>
      </p:sp>
      <p:sp>
        <p:nvSpPr>
          <p:cNvPr id="3" name="コンテンツ プレースホルダー 2"/>
          <p:cNvSpPr>
            <a:spLocks noGrp="1"/>
          </p:cNvSpPr>
          <p:nvPr>
            <p:ph idx="1"/>
          </p:nvPr>
        </p:nvSpPr>
        <p:spPr>
          <a:xfrm>
            <a:off x="7384869" y="2409099"/>
            <a:ext cx="4325983" cy="4351338"/>
          </a:xfrm>
        </p:spPr>
        <p:txBody>
          <a:bodyPr/>
          <a:lstStyle/>
          <a:p>
            <a:r>
              <a:rPr kumimoji="1" lang="en-US" altLang="ja-JP" dirty="0" smtClean="0"/>
              <a:t>fc is frequency of QNM</a:t>
            </a:r>
          </a:p>
          <a:p>
            <a:r>
              <a:rPr lang="en-US" altLang="ja-JP" dirty="0" smtClean="0"/>
              <a:t>Q is the quality factor of QNM which relate to the attenuation of QNM</a:t>
            </a:r>
            <a:endParaRPr kumimoji="1" lang="ja-JP" altLang="en-US" dirty="0"/>
          </a:p>
        </p:txBody>
      </p:sp>
      <p:pic>
        <p:nvPicPr>
          <p:cNvPr id="4" name="図 3"/>
          <p:cNvPicPr>
            <a:picLocks noChangeAspect="1"/>
          </p:cNvPicPr>
          <p:nvPr/>
        </p:nvPicPr>
        <p:blipFill>
          <a:blip r:embed="rId2"/>
          <a:stretch>
            <a:fillRect/>
          </a:stretch>
        </p:blipFill>
        <p:spPr>
          <a:xfrm>
            <a:off x="348343" y="1183588"/>
            <a:ext cx="6322423" cy="5827965"/>
          </a:xfrm>
          <a:prstGeom prst="rect">
            <a:avLst/>
          </a:prstGeom>
        </p:spPr>
      </p:pic>
    </p:spTree>
    <p:extLst>
      <p:ext uri="{BB962C8B-B14F-4D97-AF65-F5344CB8AC3E}">
        <p14:creationId xmlns:p14="http://schemas.microsoft.com/office/powerpoint/2010/main" val="12327604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258344" y="0"/>
            <a:ext cx="9688330" cy="6867225"/>
          </a:xfrm>
          <a:prstGeom prst="rect">
            <a:avLst/>
          </a:prstGeom>
        </p:spPr>
      </p:pic>
    </p:spTree>
    <p:extLst>
      <p:ext uri="{BB962C8B-B14F-4D97-AF65-F5344CB8AC3E}">
        <p14:creationId xmlns:p14="http://schemas.microsoft.com/office/powerpoint/2010/main" val="362286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146779" y="365125"/>
            <a:ext cx="10435621" cy="6460296"/>
          </a:xfrm>
          <a:prstGeom prst="rect">
            <a:avLst/>
          </a:prstGeom>
        </p:spPr>
      </p:pic>
    </p:spTree>
    <p:extLst>
      <p:ext uri="{BB962C8B-B14F-4D97-AF65-F5344CB8AC3E}">
        <p14:creationId xmlns:p14="http://schemas.microsoft.com/office/powerpoint/2010/main" val="6056676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84362"/>
          </a:xfrm>
        </p:spPr>
        <p:txBody>
          <a:bodyPr>
            <a:normAutofit fontScale="90000"/>
          </a:bodyPr>
          <a:lstStyle/>
          <a:p>
            <a:r>
              <a:rPr kumimoji="1" lang="en-US" altLang="ja-JP" dirty="0" smtClean="0">
                <a:solidFill>
                  <a:schemeClr val="tx1"/>
                </a:solidFill>
              </a:rPr>
              <a:t>How to calculate the event rate</a:t>
            </a:r>
            <a:endParaRPr kumimoji="1" lang="ja-JP" altLang="en-US" dirty="0">
              <a:solidFill>
                <a:schemeClr val="tx1"/>
              </a:solidFill>
            </a:endParaRPr>
          </a:p>
        </p:txBody>
      </p:sp>
      <p:sp>
        <p:nvSpPr>
          <p:cNvPr id="3" name="コンテンツ プレースホルダー 2"/>
          <p:cNvSpPr>
            <a:spLocks noGrp="1"/>
          </p:cNvSpPr>
          <p:nvPr>
            <p:ph idx="1"/>
          </p:nvPr>
        </p:nvSpPr>
        <p:spPr>
          <a:xfrm>
            <a:off x="677333" y="1293963"/>
            <a:ext cx="11913252" cy="4747400"/>
          </a:xfrm>
        </p:spPr>
        <p:txBody>
          <a:bodyPr>
            <a:normAutofit/>
          </a:bodyPr>
          <a:lstStyle/>
          <a:p>
            <a:r>
              <a:rPr kumimoji="1" lang="en-US" altLang="ja-JP" sz="3600" dirty="0" smtClean="0"/>
              <a:t>NS-NS</a:t>
            </a:r>
          </a:p>
          <a:p>
            <a:pPr marL="0" indent="0">
              <a:buNone/>
            </a:pPr>
            <a:r>
              <a:rPr lang="ja-JP" altLang="en-US" sz="2800" dirty="0"/>
              <a:t>　</a:t>
            </a:r>
            <a:r>
              <a:rPr lang="en-US" altLang="ja-JP" sz="2800" dirty="0" smtClean="0"/>
              <a:t>We can get information from binary pulsar observations </a:t>
            </a:r>
          </a:p>
          <a:p>
            <a:pPr marL="0" indent="0">
              <a:buNone/>
            </a:pPr>
            <a:r>
              <a:rPr lang="ja-JP" altLang="en-US" sz="2800" dirty="0"/>
              <a:t>　</a:t>
            </a:r>
            <a:r>
              <a:rPr lang="ja-JP" altLang="en-US" dirty="0" smtClean="0"/>
              <a:t>・</a:t>
            </a:r>
            <a:r>
              <a:rPr lang="en-US" altLang="ja-JP" dirty="0" smtClean="0"/>
              <a:t>The empirical rate from pulsar observations</a:t>
            </a:r>
            <a:r>
              <a:rPr lang="ja-JP" altLang="en-US" sz="2800" dirty="0" smtClean="0"/>
              <a:t> </a:t>
            </a:r>
            <a:r>
              <a:rPr lang="en-US" altLang="ja-JP" sz="2800" dirty="0" smtClean="0"/>
              <a:t>(</a:t>
            </a:r>
            <a:r>
              <a:rPr lang="en-US" altLang="ja-JP" sz="2400" dirty="0" err="1" smtClean="0"/>
              <a:t>Kalogera</a:t>
            </a:r>
            <a:r>
              <a:rPr lang="en-US" altLang="ja-JP" sz="2400" dirty="0" smtClean="0"/>
              <a:t> et al. 2004,etc</a:t>
            </a:r>
            <a:r>
              <a:rPr lang="en-US" altLang="ja-JP" sz="2800" dirty="0" smtClean="0"/>
              <a:t>)</a:t>
            </a:r>
          </a:p>
          <a:p>
            <a:pPr marL="0" indent="0">
              <a:buNone/>
            </a:pPr>
            <a:r>
              <a:rPr lang="ja-JP" altLang="en-US" sz="2800" dirty="0"/>
              <a:t>　</a:t>
            </a:r>
            <a:r>
              <a:rPr lang="ja-JP" altLang="en-US" sz="2800" dirty="0" smtClean="0"/>
              <a:t>・</a:t>
            </a:r>
            <a:r>
              <a:rPr lang="en-US" altLang="ja-JP" dirty="0" smtClean="0"/>
              <a:t>Binary population synthesis</a:t>
            </a:r>
            <a:r>
              <a:rPr lang="en-US" altLang="ja-JP" sz="2800" dirty="0" smtClean="0"/>
              <a:t>(</a:t>
            </a:r>
            <a:r>
              <a:rPr lang="en-US" altLang="ja-JP" sz="2400" dirty="0" err="1" smtClean="0"/>
              <a:t>Belczynski</a:t>
            </a:r>
            <a:r>
              <a:rPr lang="en-US" altLang="ja-JP" sz="2400" dirty="0" smtClean="0"/>
              <a:t> et al. 2002, 2004, Dominik et al.2012,etc</a:t>
            </a:r>
            <a:r>
              <a:rPr lang="en-US" altLang="ja-JP" sz="2800" dirty="0" smtClean="0"/>
              <a:t>)</a:t>
            </a:r>
            <a:endParaRPr lang="en-US" altLang="ja-JP" sz="2800" dirty="0"/>
          </a:p>
          <a:p>
            <a:r>
              <a:rPr kumimoji="1" lang="en-US" altLang="ja-JP" sz="3600" dirty="0" smtClean="0"/>
              <a:t>NS-BH</a:t>
            </a:r>
            <a:r>
              <a:rPr lang="en-US" altLang="ja-JP" sz="3600" dirty="0"/>
              <a:t>,</a:t>
            </a:r>
            <a:r>
              <a:rPr kumimoji="1" lang="en-US" altLang="ja-JP" sz="3600" dirty="0" smtClean="0"/>
              <a:t>BH-BH</a:t>
            </a:r>
          </a:p>
          <a:p>
            <a:pPr marL="0" indent="0">
              <a:buNone/>
            </a:pPr>
            <a:r>
              <a:rPr kumimoji="1" lang="ja-JP" altLang="en-US" sz="2800" dirty="0" smtClean="0"/>
              <a:t>　・</a:t>
            </a:r>
            <a:r>
              <a:rPr lang="en-US" altLang="ja-JP" dirty="0" smtClean="0"/>
              <a:t>Binary population synthesis</a:t>
            </a:r>
            <a:endParaRPr kumimoji="1" lang="en-US" altLang="ja-JP" sz="2800" dirty="0" smtClean="0"/>
          </a:p>
          <a:p>
            <a:pPr marL="0" indent="0">
              <a:buNone/>
            </a:pPr>
            <a:r>
              <a:rPr lang="ja-JP" altLang="en-US" sz="2800" dirty="0"/>
              <a:t>　</a:t>
            </a:r>
            <a:r>
              <a:rPr lang="en-US" altLang="ja-JP" b="1" dirty="0" smtClean="0"/>
              <a:t>There were no observation until GW150914.</a:t>
            </a:r>
          </a:p>
          <a:p>
            <a:pPr marL="0" indent="0">
              <a:buNone/>
            </a:pPr>
            <a:r>
              <a:rPr kumimoji="1" lang="en-US" altLang="ja-JP" sz="2800" b="1" dirty="0"/>
              <a:t> </a:t>
            </a:r>
            <a:r>
              <a:rPr kumimoji="1" lang="en-US" altLang="ja-JP" sz="2800" b="1" dirty="0" smtClean="0"/>
              <a:t>  Thus, </a:t>
            </a:r>
            <a:r>
              <a:rPr lang="en-US" altLang="ja-JP" b="1" dirty="0" smtClean="0"/>
              <a:t>there </a:t>
            </a:r>
            <a:r>
              <a:rPr lang="en-US" altLang="ja-JP" b="1" dirty="0"/>
              <a:t>is no other way except </a:t>
            </a:r>
            <a:r>
              <a:rPr kumimoji="1" lang="en-US" altLang="ja-JP" sz="2800" b="1" dirty="0" smtClean="0"/>
              <a:t>binary population synthesis</a:t>
            </a:r>
            <a:endParaRPr kumimoji="1" lang="ja-JP" altLang="en-US" sz="2800" b="1" dirty="0"/>
          </a:p>
        </p:txBody>
      </p:sp>
    </p:spTree>
    <p:extLst>
      <p:ext uri="{BB962C8B-B14F-4D97-AF65-F5344CB8AC3E}">
        <p14:creationId xmlns:p14="http://schemas.microsoft.com/office/powerpoint/2010/main" val="31354397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2208" y="217827"/>
            <a:ext cx="10515600" cy="549266"/>
          </a:xfrm>
        </p:spPr>
        <p:txBody>
          <a:bodyPr>
            <a:normAutofit fontScale="90000"/>
          </a:bodyPr>
          <a:lstStyle/>
          <a:p>
            <a:r>
              <a:rPr kumimoji="1" lang="en-US" altLang="ja-JP" dirty="0" smtClean="0"/>
              <a:t>Why do Pop III stars have these properties?</a:t>
            </a:r>
            <a:endParaRPr kumimoji="1" lang="ja-JP" altLang="en-US" dirty="0"/>
          </a:p>
        </p:txBody>
      </p:sp>
      <p:sp>
        <p:nvSpPr>
          <p:cNvPr id="3" name="コンテンツ プレースホルダー 2"/>
          <p:cNvSpPr>
            <a:spLocks noGrp="1"/>
          </p:cNvSpPr>
          <p:nvPr>
            <p:ph idx="1"/>
          </p:nvPr>
        </p:nvSpPr>
        <p:spPr>
          <a:xfrm>
            <a:off x="838200" y="638354"/>
            <a:ext cx="11031747" cy="6219646"/>
          </a:xfrm>
        </p:spPr>
        <p:txBody>
          <a:bodyPr>
            <a:normAutofit lnSpcReduction="10000"/>
          </a:bodyPr>
          <a:lstStyle/>
          <a:p>
            <a:pPr marL="0" indent="0">
              <a:buNone/>
            </a:pPr>
            <a:endParaRPr kumimoji="1" lang="en-US" altLang="ja-JP" dirty="0" smtClean="0"/>
          </a:p>
          <a:p>
            <a:r>
              <a:rPr lang="en-US" altLang="ja-JP" dirty="0" smtClean="0">
                <a:solidFill>
                  <a:srgbClr val="FF0000"/>
                </a:solidFill>
              </a:rPr>
              <a:t>Zero metal </a:t>
            </a:r>
            <a:r>
              <a:rPr lang="en-US" altLang="ja-JP" dirty="0" smtClean="0"/>
              <a:t>stars</a:t>
            </a:r>
          </a:p>
          <a:p>
            <a:pPr marL="0" indent="0">
              <a:buNone/>
            </a:pPr>
            <a:r>
              <a:rPr lang="en-US" altLang="ja-JP" dirty="0" smtClean="0"/>
              <a:t>    -</a:t>
            </a:r>
            <a:r>
              <a:rPr lang="en-US" altLang="ja-JP" dirty="0"/>
              <a:t>No line cooling and dust cooling at the</a:t>
            </a:r>
            <a:r>
              <a:rPr lang="en-US" altLang="ja-JP" dirty="0" smtClean="0"/>
              <a:t> star formation</a:t>
            </a:r>
          </a:p>
          <a:p>
            <a:pPr marL="0" indent="0">
              <a:buNone/>
            </a:pPr>
            <a:r>
              <a:rPr lang="en-US" altLang="ja-JP" dirty="0"/>
              <a:t>    -High temperature and </a:t>
            </a:r>
            <a:r>
              <a:rPr lang="en-US" altLang="ja-JP" dirty="0" smtClean="0"/>
              <a:t>high Jeans mass (M</a:t>
            </a:r>
            <a:r>
              <a:rPr lang="en-US" altLang="ja-JP" baseline="-25000" dirty="0" smtClean="0"/>
              <a:t>J</a:t>
            </a:r>
            <a:r>
              <a:rPr lang="ja-JP" altLang="en-US" dirty="0" smtClean="0"/>
              <a:t>∝</a:t>
            </a:r>
            <a:r>
              <a:rPr lang="en-US" altLang="ja-JP" dirty="0" smtClean="0"/>
              <a:t>T</a:t>
            </a:r>
            <a:r>
              <a:rPr lang="en-US" altLang="ja-JP" baseline="30000" dirty="0" smtClean="0"/>
              <a:t>3/2</a:t>
            </a:r>
            <a:r>
              <a:rPr lang="en-US" altLang="ja-JP" dirty="0" smtClean="0"/>
              <a:t>)</a:t>
            </a:r>
          </a:p>
          <a:p>
            <a:pPr marL="0" indent="0">
              <a:buNone/>
            </a:pPr>
            <a:r>
              <a:rPr lang="en-US" altLang="ja-JP" dirty="0" smtClean="0"/>
              <a:t>     </a:t>
            </a:r>
            <a:r>
              <a:rPr lang="ja-JP" altLang="en-US" dirty="0" smtClean="0"/>
              <a:t>⇒</a:t>
            </a:r>
            <a:r>
              <a:rPr lang="en-US" altLang="ja-JP" dirty="0" smtClean="0">
                <a:solidFill>
                  <a:srgbClr val="FF0000"/>
                </a:solidFill>
              </a:rPr>
              <a:t>More massive </a:t>
            </a:r>
            <a:r>
              <a:rPr lang="en-US" altLang="ja-JP" dirty="0" smtClean="0"/>
              <a:t>than Pop I stars (Pop I stars are solar like stars)</a:t>
            </a:r>
          </a:p>
          <a:p>
            <a:pPr marL="0" indent="0">
              <a:buNone/>
            </a:pPr>
            <a:r>
              <a:rPr lang="en-US" altLang="ja-JP" dirty="0" smtClean="0"/>
              <a:t>          The typical mass is </a:t>
            </a:r>
            <a:r>
              <a:rPr lang="en-US" altLang="ja-JP" dirty="0" smtClean="0">
                <a:solidFill>
                  <a:srgbClr val="FF0000"/>
                </a:solidFill>
              </a:rPr>
              <a:t>10-100M</a:t>
            </a:r>
            <a:r>
              <a:rPr lang="en-US" altLang="ja-JP" baseline="-25000" dirty="0" smtClean="0">
                <a:solidFill>
                  <a:srgbClr val="FF0000"/>
                </a:solidFill>
                <a:sym typeface="Wingdings 2" panose="05020102010507070707" pitchFamily="18" charset="2"/>
              </a:rPr>
              <a:t></a:t>
            </a:r>
            <a:endParaRPr lang="en-US" altLang="ja-JP" baseline="-25000" dirty="0" smtClean="0">
              <a:solidFill>
                <a:srgbClr val="FF0000"/>
              </a:solidFill>
            </a:endParaRPr>
          </a:p>
          <a:p>
            <a:pPr marL="0" indent="0">
              <a:buNone/>
            </a:pPr>
            <a:r>
              <a:rPr lang="ja-JP" altLang="en-US" dirty="0" smtClean="0"/>
              <a:t>　 </a:t>
            </a:r>
            <a:r>
              <a:rPr lang="en-US" altLang="ja-JP" dirty="0" smtClean="0"/>
              <a:t>-Missing metal and dust i.e. missing powerful opacity source</a:t>
            </a:r>
          </a:p>
          <a:p>
            <a:pPr marL="0" indent="0">
              <a:buNone/>
            </a:pPr>
            <a:r>
              <a:rPr lang="en-US" altLang="ja-JP" dirty="0" smtClean="0"/>
              <a:t>    -The stellar photosphere become small</a:t>
            </a:r>
          </a:p>
          <a:p>
            <a:pPr marL="0" indent="0">
              <a:buNone/>
            </a:pPr>
            <a:r>
              <a:rPr lang="en-US" altLang="ja-JP" dirty="0"/>
              <a:t> </a:t>
            </a:r>
            <a:r>
              <a:rPr lang="en-US" altLang="ja-JP" dirty="0" smtClean="0"/>
              <a:t>    </a:t>
            </a:r>
            <a:r>
              <a:rPr lang="ja-JP" altLang="en-US" dirty="0" smtClean="0"/>
              <a:t>⇒</a:t>
            </a:r>
            <a:r>
              <a:rPr lang="en-US" altLang="ja-JP" dirty="0" smtClean="0">
                <a:solidFill>
                  <a:srgbClr val="FF0000"/>
                </a:solidFill>
              </a:rPr>
              <a:t>Smaller radius</a:t>
            </a:r>
            <a:r>
              <a:rPr lang="en-US" altLang="ja-JP" dirty="0" smtClean="0"/>
              <a:t> than Pop I stars</a:t>
            </a:r>
          </a:p>
          <a:p>
            <a:pPr marL="0" indent="0">
              <a:buNone/>
            </a:pPr>
            <a:r>
              <a:rPr lang="ja-JP" altLang="en-US" dirty="0"/>
              <a:t> </a:t>
            </a:r>
            <a:r>
              <a:rPr lang="ja-JP" altLang="en-US" dirty="0" smtClean="0"/>
              <a:t>   </a:t>
            </a:r>
            <a:r>
              <a:rPr lang="en-US" altLang="ja-JP" dirty="0" smtClean="0"/>
              <a:t>-Stellar wind is driven </a:t>
            </a:r>
            <a:r>
              <a:rPr lang="en-US" altLang="ja-JP" dirty="0"/>
              <a:t>by </a:t>
            </a:r>
            <a:r>
              <a:rPr lang="en-US" altLang="ja-JP" dirty="0" smtClean="0"/>
              <a:t>radiation pressure </a:t>
            </a:r>
            <a:r>
              <a:rPr lang="en-US" altLang="ja-JP" dirty="0"/>
              <a:t>on resonance lines of </a:t>
            </a:r>
            <a:endParaRPr lang="en-US" altLang="ja-JP" dirty="0" smtClean="0"/>
          </a:p>
          <a:p>
            <a:pPr marL="0" indent="0">
              <a:buNone/>
            </a:pPr>
            <a:r>
              <a:rPr lang="en-US" altLang="ja-JP" dirty="0"/>
              <a:t> </a:t>
            </a:r>
            <a:r>
              <a:rPr lang="en-US" altLang="ja-JP" dirty="0" smtClean="0"/>
              <a:t>    heavier  ions or dust grains</a:t>
            </a:r>
          </a:p>
          <a:p>
            <a:pPr marL="0" indent="0">
              <a:buNone/>
            </a:pPr>
            <a:r>
              <a:rPr lang="en-US" altLang="ja-JP" dirty="0" smtClean="0"/>
              <a:t>    -However, Pop III stars do not have heavier ion and dust grain</a:t>
            </a:r>
          </a:p>
          <a:p>
            <a:pPr marL="0" indent="0">
              <a:buNone/>
            </a:pPr>
            <a:r>
              <a:rPr lang="en-US" altLang="ja-JP" dirty="0" smtClean="0">
                <a:solidFill>
                  <a:srgbClr val="FF0000"/>
                </a:solidFill>
              </a:rPr>
              <a:t>     </a:t>
            </a:r>
            <a:r>
              <a:rPr lang="ja-JP" altLang="en-US" dirty="0" smtClean="0"/>
              <a:t>⇒</a:t>
            </a:r>
            <a:r>
              <a:rPr lang="en-US" altLang="ja-JP" dirty="0" smtClean="0">
                <a:solidFill>
                  <a:srgbClr val="FF0000"/>
                </a:solidFill>
              </a:rPr>
              <a:t>No wind mass loss</a:t>
            </a:r>
          </a:p>
          <a:p>
            <a:pPr marL="0" indent="0">
              <a:buNone/>
            </a:pPr>
            <a:endParaRPr kumimoji="1" lang="en-US" altLang="ja-JP" dirty="0" smtClean="0"/>
          </a:p>
          <a:p>
            <a:pPr marL="0" indent="0">
              <a:buNone/>
            </a:pPr>
            <a:endParaRPr kumimoji="1" lang="ja-JP" altLang="en-US" dirty="0"/>
          </a:p>
        </p:txBody>
      </p:sp>
      <p:sp>
        <p:nvSpPr>
          <p:cNvPr id="4" name="角丸四角形 3"/>
          <p:cNvSpPr/>
          <p:nvPr/>
        </p:nvSpPr>
        <p:spPr>
          <a:xfrm>
            <a:off x="1155940" y="1518249"/>
            <a:ext cx="9612578" cy="184605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155940" y="3424687"/>
            <a:ext cx="9612578" cy="137160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161697" y="4845159"/>
            <a:ext cx="9606821" cy="184605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7990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90" y="1179518"/>
            <a:ext cx="12183610" cy="11021771"/>
          </a:xfrm>
        </p:spPr>
      </p:pic>
    </p:spTree>
    <p:extLst>
      <p:ext uri="{BB962C8B-B14F-4D97-AF65-F5344CB8AC3E}">
        <p14:creationId xmlns:p14="http://schemas.microsoft.com/office/powerpoint/2010/main" val="827018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0" y="-5922321"/>
            <a:ext cx="12183610" cy="12414561"/>
          </a:xfrm>
          <a:prstGeom prst="rect">
            <a:avLst/>
          </a:prstGeom>
        </p:spPr>
      </p:pic>
    </p:spTree>
    <p:extLst>
      <p:ext uri="{BB962C8B-B14F-4D97-AF65-F5344CB8AC3E}">
        <p14:creationId xmlns:p14="http://schemas.microsoft.com/office/powerpoint/2010/main" val="6052762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solidFill>
                  <a:srgbClr val="FF0000"/>
                </a:solidFill>
              </a:rPr>
              <a:t>DECIGO</a:t>
            </a:r>
            <a:r>
              <a:rPr kumimoji="1" lang="ja-JP" altLang="en-US" dirty="0" smtClean="0">
                <a:solidFill>
                  <a:srgbClr val="FF0000"/>
                </a:solidFill>
              </a:rPr>
              <a:t>の感度曲線</a:t>
            </a:r>
            <a:endParaRPr kumimoji="1" lang="ja-JP" altLang="en-US" dirty="0">
              <a:solidFill>
                <a:srgbClr val="FF0000"/>
              </a:solidFill>
            </a:endParaRPr>
          </a:p>
        </p:txBody>
      </p:sp>
      <p:sp>
        <p:nvSpPr>
          <p:cNvPr id="3" name="コンテンツ プレースホルダー 2"/>
          <p:cNvSpPr>
            <a:spLocks noGrp="1"/>
          </p:cNvSpPr>
          <p:nvPr>
            <p:ph idx="1"/>
          </p:nvPr>
        </p:nvSpPr>
        <p:spPr>
          <a:xfrm>
            <a:off x="5832923" y="2462772"/>
            <a:ext cx="6084688" cy="4351338"/>
          </a:xfrm>
        </p:spPr>
        <p:txBody>
          <a:bodyPr/>
          <a:lstStyle/>
          <a:p>
            <a:r>
              <a:rPr lang="en-US" altLang="ja-JP" dirty="0" smtClean="0"/>
              <a:t>Pop III </a:t>
            </a:r>
            <a:r>
              <a:rPr lang="ja-JP" altLang="en-US" dirty="0" smtClean="0"/>
              <a:t>の</a:t>
            </a:r>
            <a:r>
              <a:rPr lang="en-US" altLang="ja-JP" dirty="0" smtClean="0"/>
              <a:t>SFR</a:t>
            </a:r>
            <a:r>
              <a:rPr lang="ja-JP" altLang="en-US" dirty="0" smtClean="0"/>
              <a:t>のピークは</a:t>
            </a:r>
            <a:r>
              <a:rPr lang="en-US" altLang="ja-JP" dirty="0" smtClean="0"/>
              <a:t>z~9</a:t>
            </a:r>
          </a:p>
          <a:p>
            <a:r>
              <a:rPr lang="en-US" altLang="ja-JP" dirty="0" smtClean="0"/>
              <a:t>Red shift chirp mass=(1+z)Mc</a:t>
            </a:r>
          </a:p>
          <a:p>
            <a:r>
              <a:rPr lang="en-US" altLang="ja-JP" dirty="0" smtClean="0"/>
              <a:t>Pop III BHBH (z~9) </a:t>
            </a:r>
            <a:r>
              <a:rPr lang="ja-JP" altLang="en-US" dirty="0" smtClean="0"/>
              <a:t>⇒</a:t>
            </a:r>
            <a:r>
              <a:rPr lang="en-US" altLang="ja-JP" dirty="0" smtClean="0"/>
              <a:t>300 </a:t>
            </a:r>
            <a:r>
              <a:rPr lang="en-US" altLang="ja-JP" dirty="0" err="1" smtClean="0"/>
              <a:t>Msun</a:t>
            </a:r>
            <a:r>
              <a:rPr lang="en-US" altLang="ja-JP" smtClean="0"/>
              <a:t> (10Hz</a:t>
            </a:r>
            <a:r>
              <a:rPr lang="en-US" altLang="ja-JP" dirty="0" smtClean="0"/>
              <a:t>)</a:t>
            </a:r>
          </a:p>
        </p:txBody>
      </p:sp>
      <p:pic>
        <p:nvPicPr>
          <p:cNvPr id="4" name="図 3"/>
          <p:cNvPicPr>
            <a:picLocks noChangeAspect="1"/>
          </p:cNvPicPr>
          <p:nvPr/>
        </p:nvPicPr>
        <p:blipFill>
          <a:blip r:embed="rId2"/>
          <a:stretch>
            <a:fillRect/>
          </a:stretch>
        </p:blipFill>
        <p:spPr>
          <a:xfrm>
            <a:off x="307238" y="1625268"/>
            <a:ext cx="5525685" cy="4756521"/>
          </a:xfrm>
          <a:prstGeom prst="rect">
            <a:avLst/>
          </a:prstGeom>
        </p:spPr>
      </p:pic>
      <p:sp>
        <p:nvSpPr>
          <p:cNvPr id="5" name="テキスト ボックス 4"/>
          <p:cNvSpPr txBox="1"/>
          <p:nvPr/>
        </p:nvSpPr>
        <p:spPr>
          <a:xfrm>
            <a:off x="1828800" y="6381789"/>
            <a:ext cx="4004123" cy="369332"/>
          </a:xfrm>
          <a:prstGeom prst="rect">
            <a:avLst/>
          </a:prstGeom>
          <a:noFill/>
        </p:spPr>
        <p:txBody>
          <a:bodyPr wrap="square" rtlCol="0">
            <a:spAutoFit/>
          </a:bodyPr>
          <a:lstStyle/>
          <a:p>
            <a:r>
              <a:rPr kumimoji="1" lang="en-US" altLang="ja-JP" dirty="0" smtClean="0"/>
              <a:t>Kawamura et al. 2011</a:t>
            </a:r>
            <a:endParaRPr kumimoji="1" lang="ja-JP" altLang="en-US" dirty="0"/>
          </a:p>
        </p:txBody>
      </p:sp>
    </p:spTree>
    <p:extLst>
      <p:ext uri="{BB962C8B-B14F-4D97-AF65-F5344CB8AC3E}">
        <p14:creationId xmlns:p14="http://schemas.microsoft.com/office/powerpoint/2010/main" val="1062152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84362"/>
          </a:xfrm>
        </p:spPr>
        <p:txBody>
          <a:bodyPr>
            <a:normAutofit fontScale="90000"/>
          </a:bodyPr>
          <a:lstStyle/>
          <a:p>
            <a:r>
              <a:rPr kumimoji="1" lang="en-US" altLang="ja-JP" dirty="0" smtClean="0">
                <a:solidFill>
                  <a:schemeClr val="tx1"/>
                </a:solidFill>
              </a:rPr>
              <a:t>How to calculate the event rate</a:t>
            </a:r>
            <a:endParaRPr kumimoji="1" lang="ja-JP" altLang="en-US" dirty="0">
              <a:solidFill>
                <a:schemeClr val="tx1"/>
              </a:solidFill>
            </a:endParaRPr>
          </a:p>
        </p:txBody>
      </p:sp>
      <p:sp>
        <p:nvSpPr>
          <p:cNvPr id="3" name="コンテンツ プレースホルダー 2"/>
          <p:cNvSpPr>
            <a:spLocks noGrp="1"/>
          </p:cNvSpPr>
          <p:nvPr>
            <p:ph idx="1"/>
          </p:nvPr>
        </p:nvSpPr>
        <p:spPr>
          <a:xfrm>
            <a:off x="677333" y="1293963"/>
            <a:ext cx="11913252" cy="4747400"/>
          </a:xfrm>
        </p:spPr>
        <p:txBody>
          <a:bodyPr>
            <a:normAutofit/>
          </a:bodyPr>
          <a:lstStyle/>
          <a:p>
            <a:r>
              <a:rPr kumimoji="1" lang="en-US" altLang="ja-JP" sz="3600" dirty="0" smtClean="0"/>
              <a:t>NS-NS</a:t>
            </a:r>
          </a:p>
          <a:p>
            <a:pPr marL="0" indent="0">
              <a:buNone/>
            </a:pPr>
            <a:r>
              <a:rPr lang="ja-JP" altLang="en-US" sz="2800" dirty="0"/>
              <a:t>　</a:t>
            </a:r>
            <a:r>
              <a:rPr lang="en-US" altLang="ja-JP" sz="2800" dirty="0" smtClean="0"/>
              <a:t>We can get information from binary pulsar observations </a:t>
            </a:r>
          </a:p>
          <a:p>
            <a:pPr marL="0" indent="0">
              <a:buNone/>
            </a:pPr>
            <a:r>
              <a:rPr lang="ja-JP" altLang="en-US" sz="2800" dirty="0"/>
              <a:t>　</a:t>
            </a:r>
            <a:r>
              <a:rPr lang="ja-JP" altLang="en-US" dirty="0" smtClean="0"/>
              <a:t>・</a:t>
            </a:r>
            <a:r>
              <a:rPr lang="en-US" altLang="ja-JP" dirty="0" smtClean="0"/>
              <a:t>The empirical rate from pulsar observations</a:t>
            </a:r>
            <a:r>
              <a:rPr lang="ja-JP" altLang="en-US" sz="2800" dirty="0" smtClean="0"/>
              <a:t> </a:t>
            </a:r>
            <a:r>
              <a:rPr lang="en-US" altLang="ja-JP" sz="2800" dirty="0" smtClean="0"/>
              <a:t>(</a:t>
            </a:r>
            <a:r>
              <a:rPr lang="en-US" altLang="ja-JP" sz="2400" dirty="0" err="1" smtClean="0"/>
              <a:t>Kalogera</a:t>
            </a:r>
            <a:r>
              <a:rPr lang="en-US" altLang="ja-JP" sz="2400" dirty="0" smtClean="0"/>
              <a:t> et al. 2004,etc</a:t>
            </a:r>
            <a:r>
              <a:rPr lang="en-US" altLang="ja-JP" sz="2800" dirty="0" smtClean="0"/>
              <a:t>)</a:t>
            </a:r>
          </a:p>
          <a:p>
            <a:pPr marL="0" indent="0">
              <a:buNone/>
            </a:pPr>
            <a:r>
              <a:rPr lang="ja-JP" altLang="en-US" sz="2800" dirty="0"/>
              <a:t>　</a:t>
            </a:r>
            <a:r>
              <a:rPr lang="ja-JP" altLang="en-US" sz="2800" dirty="0" smtClean="0"/>
              <a:t>・</a:t>
            </a:r>
            <a:r>
              <a:rPr lang="en-US" altLang="ja-JP" dirty="0" smtClean="0"/>
              <a:t>Binary population synthesis</a:t>
            </a:r>
            <a:r>
              <a:rPr lang="en-US" altLang="ja-JP" sz="2800" dirty="0" smtClean="0"/>
              <a:t>(</a:t>
            </a:r>
            <a:r>
              <a:rPr lang="en-US" altLang="ja-JP" sz="2400" dirty="0" err="1" smtClean="0"/>
              <a:t>Belczynski</a:t>
            </a:r>
            <a:r>
              <a:rPr lang="en-US" altLang="ja-JP" sz="2400" dirty="0" smtClean="0"/>
              <a:t> et al. 2002, 2004, Dominik et al.2012,etc</a:t>
            </a:r>
            <a:r>
              <a:rPr lang="en-US" altLang="ja-JP" sz="2800" dirty="0" smtClean="0"/>
              <a:t>)</a:t>
            </a:r>
            <a:endParaRPr lang="en-US" altLang="ja-JP" sz="2800" dirty="0"/>
          </a:p>
          <a:p>
            <a:r>
              <a:rPr kumimoji="1" lang="en-US" altLang="ja-JP" sz="3600" dirty="0" smtClean="0"/>
              <a:t>NS-BH</a:t>
            </a:r>
            <a:r>
              <a:rPr lang="en-US" altLang="ja-JP" sz="3600" dirty="0"/>
              <a:t>,</a:t>
            </a:r>
            <a:r>
              <a:rPr kumimoji="1" lang="en-US" altLang="ja-JP" sz="3600" dirty="0" smtClean="0"/>
              <a:t>BH-BH</a:t>
            </a:r>
          </a:p>
          <a:p>
            <a:pPr marL="0" indent="0">
              <a:buNone/>
            </a:pPr>
            <a:r>
              <a:rPr kumimoji="1" lang="ja-JP" altLang="en-US" sz="2800" dirty="0" smtClean="0"/>
              <a:t>　・</a:t>
            </a:r>
            <a:r>
              <a:rPr lang="en-US" altLang="ja-JP" dirty="0" smtClean="0"/>
              <a:t>Binary population synthesis</a:t>
            </a:r>
            <a:endParaRPr kumimoji="1" lang="en-US" altLang="ja-JP" sz="2800" dirty="0" smtClean="0"/>
          </a:p>
          <a:p>
            <a:pPr marL="0" indent="0">
              <a:buNone/>
            </a:pPr>
            <a:r>
              <a:rPr lang="ja-JP" altLang="en-US" sz="2800" dirty="0"/>
              <a:t>　</a:t>
            </a:r>
            <a:r>
              <a:rPr lang="en-US" altLang="ja-JP" b="1" dirty="0" smtClean="0"/>
              <a:t>There is no observation.</a:t>
            </a:r>
          </a:p>
          <a:p>
            <a:pPr marL="0" indent="0">
              <a:buNone/>
            </a:pPr>
            <a:r>
              <a:rPr kumimoji="1" lang="en-US" altLang="ja-JP" sz="2800" b="1" dirty="0"/>
              <a:t> </a:t>
            </a:r>
            <a:r>
              <a:rPr kumimoji="1" lang="en-US" altLang="ja-JP" sz="2800" b="1" dirty="0" smtClean="0"/>
              <a:t>  Thus, </a:t>
            </a:r>
            <a:r>
              <a:rPr lang="en-US" altLang="ja-JP" b="1" dirty="0" smtClean="0"/>
              <a:t>there </a:t>
            </a:r>
            <a:r>
              <a:rPr lang="en-US" altLang="ja-JP" b="1" dirty="0"/>
              <a:t>is no other way except </a:t>
            </a:r>
            <a:r>
              <a:rPr kumimoji="1" lang="en-US" altLang="ja-JP" sz="2800" b="1" dirty="0" smtClean="0"/>
              <a:t>binary population synthesis</a:t>
            </a:r>
            <a:endParaRPr kumimoji="1" lang="ja-JP" altLang="en-US" sz="2800" b="1" dirty="0"/>
          </a:p>
        </p:txBody>
      </p:sp>
    </p:spTree>
    <p:extLst>
      <p:ext uri="{BB962C8B-B14F-4D97-AF65-F5344CB8AC3E}">
        <p14:creationId xmlns:p14="http://schemas.microsoft.com/office/powerpoint/2010/main" val="1700102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809"/>
            <a:ext cx="10515600" cy="870822"/>
          </a:xfrm>
        </p:spPr>
        <p:txBody>
          <a:bodyPr>
            <a:normAutofit fontScale="90000"/>
          </a:bodyPr>
          <a:lstStyle/>
          <a:p>
            <a:r>
              <a:rPr lang="en-US" altLang="ja-JP" dirty="0" smtClean="0"/>
              <a:t> merger</a:t>
            </a:r>
            <a:r>
              <a:rPr kumimoji="1" lang="en-US" altLang="ja-JP" dirty="0" smtClean="0"/>
              <a:t> rate</a:t>
            </a:r>
            <a:r>
              <a:rPr lang="ja-JP" altLang="en-US" dirty="0"/>
              <a:t> </a:t>
            </a:r>
            <a:r>
              <a:rPr lang="en-US" altLang="ja-JP" dirty="0" smtClean="0"/>
              <a:t>calculated by </a:t>
            </a:r>
            <a:r>
              <a:rPr lang="en-US" altLang="ja-JP" smtClean="0"/>
              <a:t>population synthesis</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6" name="テキスト ボックス 5"/>
          <p:cNvSpPr txBox="1"/>
          <p:nvPr/>
        </p:nvSpPr>
        <p:spPr>
          <a:xfrm>
            <a:off x="1262779" y="5113333"/>
            <a:ext cx="9919575" cy="1384995"/>
          </a:xfrm>
          <a:prstGeom prst="rect">
            <a:avLst/>
          </a:prstGeom>
          <a:noFill/>
        </p:spPr>
        <p:txBody>
          <a:bodyPr wrap="none" rtlCol="0">
            <a:spAutoFit/>
          </a:bodyPr>
          <a:lstStyle/>
          <a:p>
            <a:r>
              <a:rPr kumimoji="1" lang="en-US" altLang="ja-JP" sz="2800" dirty="0" smtClean="0"/>
              <a:t>These merger rates are calculated by </a:t>
            </a:r>
            <a:r>
              <a:rPr kumimoji="1" lang="en-US" altLang="ja-JP" sz="2800" b="1" i="1" dirty="0" smtClean="0">
                <a:solidFill>
                  <a:srgbClr val="FF0000"/>
                </a:solidFill>
              </a:rPr>
              <a:t>Population synthesis (PS)</a:t>
            </a:r>
            <a:r>
              <a:rPr kumimoji="1" lang="en-US" altLang="ja-JP" sz="2800" b="1" i="1" dirty="0" smtClean="0"/>
              <a:t>.</a:t>
            </a:r>
          </a:p>
          <a:p>
            <a:r>
              <a:rPr lang="en-US" altLang="ja-JP" sz="2800" dirty="0" smtClean="0"/>
              <a:t>There are wide differences between models. </a:t>
            </a:r>
            <a:endParaRPr kumimoji="1" lang="en-US" altLang="ja-JP" sz="2800" dirty="0" smtClean="0"/>
          </a:p>
          <a:p>
            <a:r>
              <a:rPr lang="en-US" altLang="ja-JP" sz="2800" b="1" i="1" dirty="0" smtClean="0"/>
              <a:t>I will talk about what is PS and w</a:t>
            </a:r>
            <a:r>
              <a:rPr kumimoji="1" lang="en-US" altLang="ja-JP" sz="2800" b="1" i="1" dirty="0" smtClean="0"/>
              <a:t>hat determine the merger rates.</a:t>
            </a:r>
            <a:endParaRPr kumimoji="1" lang="ja-JP" altLang="en-US" sz="2800" b="1" i="1" dirty="0"/>
          </a:p>
        </p:txBody>
      </p:sp>
      <p:grpSp>
        <p:nvGrpSpPr>
          <p:cNvPr id="8" name="グループ化 7"/>
          <p:cNvGrpSpPr/>
          <p:nvPr/>
        </p:nvGrpSpPr>
        <p:grpSpPr>
          <a:xfrm>
            <a:off x="1051271" y="689530"/>
            <a:ext cx="9050621" cy="2777438"/>
            <a:chOff x="1053326" y="1223856"/>
            <a:chExt cx="9050621" cy="2777438"/>
          </a:xfrm>
        </p:grpSpPr>
        <p:pic>
          <p:nvPicPr>
            <p:cNvPr id="4" name="図 3"/>
            <p:cNvPicPr>
              <a:picLocks noChangeAspect="1"/>
            </p:cNvPicPr>
            <p:nvPr/>
          </p:nvPicPr>
          <p:blipFill>
            <a:blip r:embed="rId3"/>
            <a:stretch>
              <a:fillRect/>
            </a:stretch>
          </p:blipFill>
          <p:spPr>
            <a:xfrm>
              <a:off x="1053326" y="1223856"/>
              <a:ext cx="9050621" cy="2777438"/>
            </a:xfrm>
            <a:prstGeom prst="rect">
              <a:avLst/>
            </a:prstGeom>
          </p:spPr>
        </p:pic>
        <p:sp>
          <p:nvSpPr>
            <p:cNvPr id="7" name="テキスト ボックス 6"/>
            <p:cNvSpPr txBox="1"/>
            <p:nvPr/>
          </p:nvSpPr>
          <p:spPr>
            <a:xfrm>
              <a:off x="2875689" y="1295459"/>
              <a:ext cx="6032810" cy="461665"/>
            </a:xfrm>
            <a:prstGeom prst="rect">
              <a:avLst/>
            </a:prstGeom>
            <a:solidFill>
              <a:schemeClr val="bg1"/>
            </a:solidFill>
          </p:spPr>
          <p:txBody>
            <a:bodyPr wrap="square" rtlCol="0">
              <a:spAutoFit/>
            </a:bodyPr>
            <a:lstStyle/>
            <a:p>
              <a:r>
                <a:rPr lang="en-US" altLang="ja-JP" sz="2400" dirty="0" smtClean="0"/>
                <a:t>Pop</a:t>
              </a:r>
              <a:r>
                <a:rPr lang="ja-JP" altLang="en-US" sz="2400" dirty="0"/>
                <a:t> </a:t>
              </a:r>
              <a:r>
                <a:rPr lang="en-US" altLang="ja-JP" sz="2400" dirty="0" smtClean="0"/>
                <a:t>I</a:t>
              </a:r>
              <a:r>
                <a:rPr lang="ja-JP" altLang="en-US" sz="2400" dirty="0"/>
                <a:t> </a:t>
              </a:r>
              <a:r>
                <a:rPr lang="en-US" altLang="ja-JP" sz="2400" dirty="0" smtClean="0"/>
                <a:t>galactic</a:t>
              </a:r>
              <a:r>
                <a:rPr lang="ja-JP" altLang="en-US" sz="2400" dirty="0" smtClean="0"/>
                <a:t> </a:t>
              </a:r>
              <a:r>
                <a:rPr lang="en-US" altLang="ja-JP" sz="2400" dirty="0" smtClean="0"/>
                <a:t>m</a:t>
              </a:r>
              <a:r>
                <a:rPr kumimoji="1" lang="en-US" altLang="ja-JP" sz="2400" dirty="0" smtClean="0"/>
                <a:t>erger</a:t>
              </a:r>
              <a:r>
                <a:rPr kumimoji="1" lang="ja-JP" altLang="en-US" sz="2400" dirty="0" smtClean="0"/>
                <a:t> </a:t>
              </a:r>
              <a:r>
                <a:rPr kumimoji="1" lang="en-US" altLang="ja-JP" sz="2400" dirty="0" smtClean="0"/>
                <a:t>rate</a:t>
              </a:r>
              <a:r>
                <a:rPr lang="ja-JP" altLang="en-US" sz="2400" dirty="0"/>
                <a:t> </a:t>
              </a:r>
              <a:r>
                <a:rPr lang="en-US" altLang="ja-JP" sz="2400" dirty="0" smtClean="0"/>
                <a:t>[Myr</a:t>
              </a:r>
              <a:r>
                <a:rPr lang="en-US" altLang="ja-JP" sz="2400" baseline="30000" dirty="0" smtClean="0"/>
                <a:t>-1</a:t>
              </a:r>
              <a:r>
                <a:rPr lang="en-US" altLang="ja-JP" sz="2400" dirty="0" smtClean="0"/>
                <a:t>]</a:t>
              </a:r>
              <a:endParaRPr kumimoji="1" lang="ja-JP" altLang="en-US" sz="2400" dirty="0"/>
            </a:p>
          </p:txBody>
        </p:sp>
      </p:grpSp>
      <p:cxnSp>
        <p:nvCxnSpPr>
          <p:cNvPr id="10" name="直線コネクタ 9"/>
          <p:cNvCxnSpPr/>
          <p:nvPr/>
        </p:nvCxnSpPr>
        <p:spPr>
          <a:xfrm flipH="1">
            <a:off x="5860592" y="3476789"/>
            <a:ext cx="19399" cy="784166"/>
          </a:xfrm>
          <a:prstGeom prst="line">
            <a:avLst/>
          </a:prstGeom>
          <a:ln w="10795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4"/>
          <a:stretch>
            <a:fillRect/>
          </a:stretch>
        </p:blipFill>
        <p:spPr>
          <a:xfrm>
            <a:off x="1158213" y="4057364"/>
            <a:ext cx="8943679" cy="899301"/>
          </a:xfrm>
          <a:prstGeom prst="rect">
            <a:avLst/>
          </a:prstGeom>
        </p:spPr>
      </p:pic>
      <p:sp>
        <p:nvSpPr>
          <p:cNvPr id="14" name="正方形/長方形 13"/>
          <p:cNvSpPr/>
          <p:nvPr/>
        </p:nvSpPr>
        <p:spPr>
          <a:xfrm>
            <a:off x="1259175" y="4378729"/>
            <a:ext cx="8741753" cy="41179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147728" y="815989"/>
            <a:ext cx="2569029" cy="400110"/>
          </a:xfrm>
          <a:prstGeom prst="rect">
            <a:avLst/>
          </a:prstGeom>
          <a:noFill/>
        </p:spPr>
        <p:txBody>
          <a:bodyPr wrap="square" rtlCol="0">
            <a:spAutoFit/>
          </a:bodyPr>
          <a:lstStyle/>
          <a:p>
            <a:r>
              <a:rPr kumimoji="1" lang="en-US" altLang="ja-JP" sz="2000" dirty="0" smtClean="0"/>
              <a:t>Dominik et al.(2012)</a:t>
            </a:r>
            <a:endParaRPr kumimoji="1" lang="ja-JP" altLang="en-US" sz="2000" dirty="0"/>
          </a:p>
        </p:txBody>
      </p:sp>
    </p:spTree>
    <p:extLst>
      <p:ext uri="{BB962C8B-B14F-4D97-AF65-F5344CB8AC3E}">
        <p14:creationId xmlns:p14="http://schemas.microsoft.com/office/powerpoint/2010/main" val="1951090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GW150914</a:t>
            </a:r>
            <a:r>
              <a:rPr kumimoji="1" lang="ja-JP" altLang="en-US" dirty="0" smtClean="0"/>
              <a:t> </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1280159" y="1607962"/>
            <a:ext cx="8464732" cy="5068842"/>
          </a:xfrm>
          <a:prstGeom prst="rect">
            <a:avLst/>
          </a:prstGeom>
        </p:spPr>
      </p:pic>
      <p:sp>
        <p:nvSpPr>
          <p:cNvPr id="5" name="正方形/長方形 4"/>
          <p:cNvSpPr/>
          <p:nvPr/>
        </p:nvSpPr>
        <p:spPr>
          <a:xfrm>
            <a:off x="1724297" y="3265714"/>
            <a:ext cx="2377440" cy="10711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345577" y="3614057"/>
            <a:ext cx="4336869" cy="584775"/>
          </a:xfrm>
          <a:prstGeom prst="rect">
            <a:avLst/>
          </a:prstGeom>
          <a:noFill/>
        </p:spPr>
        <p:txBody>
          <a:bodyPr wrap="square" rtlCol="0">
            <a:spAutoFit/>
          </a:bodyPr>
          <a:lstStyle/>
          <a:p>
            <a:r>
              <a:rPr kumimoji="1" lang="en-US" altLang="ja-JP" sz="3200" b="1" dirty="0" smtClean="0">
                <a:solidFill>
                  <a:srgbClr val="FF0000"/>
                </a:solidFill>
              </a:rPr>
              <a:t>Low</a:t>
            </a:r>
            <a:r>
              <a:rPr kumimoji="1" lang="ja-JP" altLang="en-US" sz="3200" b="1" dirty="0" smtClean="0">
                <a:solidFill>
                  <a:srgbClr val="FF0000"/>
                </a:solidFill>
              </a:rPr>
              <a:t> </a:t>
            </a:r>
            <a:r>
              <a:rPr kumimoji="1" lang="en-US" altLang="ja-JP" sz="3200" b="1" dirty="0" smtClean="0">
                <a:solidFill>
                  <a:srgbClr val="FF0000"/>
                </a:solidFill>
              </a:rPr>
              <a:t>metal</a:t>
            </a:r>
            <a:r>
              <a:rPr kumimoji="1" lang="ja-JP" altLang="en-US" sz="3200" b="1" dirty="0" smtClean="0">
                <a:solidFill>
                  <a:srgbClr val="FF0000"/>
                </a:solidFill>
              </a:rPr>
              <a:t> </a:t>
            </a:r>
            <a:r>
              <a:rPr kumimoji="1" lang="en-US" altLang="ja-JP" sz="3200" b="1" dirty="0" smtClean="0">
                <a:solidFill>
                  <a:srgbClr val="FF0000"/>
                </a:solidFill>
              </a:rPr>
              <a:t>field</a:t>
            </a:r>
            <a:r>
              <a:rPr kumimoji="1" lang="ja-JP" altLang="en-US" sz="3200" b="1" dirty="0" smtClean="0">
                <a:solidFill>
                  <a:srgbClr val="FF0000"/>
                </a:solidFill>
              </a:rPr>
              <a:t> </a:t>
            </a:r>
            <a:r>
              <a:rPr kumimoji="1" lang="en-US" altLang="ja-JP" sz="3200" b="1" dirty="0" smtClean="0">
                <a:solidFill>
                  <a:srgbClr val="FF0000"/>
                </a:solidFill>
              </a:rPr>
              <a:t>binaries</a:t>
            </a:r>
            <a:endParaRPr kumimoji="1" lang="ja-JP" altLang="en-US" sz="3200" b="1" dirty="0">
              <a:solidFill>
                <a:srgbClr val="FF0000"/>
              </a:solidFill>
            </a:endParaRPr>
          </a:p>
        </p:txBody>
      </p:sp>
      <p:sp>
        <p:nvSpPr>
          <p:cNvPr id="7" name="テキスト ボックス 6"/>
          <p:cNvSpPr txBox="1"/>
          <p:nvPr/>
        </p:nvSpPr>
        <p:spPr>
          <a:xfrm>
            <a:off x="2082437" y="6442409"/>
            <a:ext cx="4038600" cy="369332"/>
          </a:xfrm>
          <a:prstGeom prst="rect">
            <a:avLst/>
          </a:prstGeom>
          <a:noFill/>
        </p:spPr>
        <p:txBody>
          <a:bodyPr wrap="square" rtlCol="0">
            <a:spAutoFit/>
          </a:bodyPr>
          <a:lstStyle/>
          <a:p>
            <a:r>
              <a:rPr kumimoji="1" lang="en-US" altLang="ja-JP" dirty="0" smtClean="0"/>
              <a:t>©Nakamura</a:t>
            </a:r>
            <a:endParaRPr kumimoji="1" lang="ja-JP" altLang="en-US" dirty="0"/>
          </a:p>
        </p:txBody>
      </p:sp>
    </p:spTree>
    <p:extLst>
      <p:ext uri="{BB962C8B-B14F-4D97-AF65-F5344CB8AC3E}">
        <p14:creationId xmlns:p14="http://schemas.microsoft.com/office/powerpoint/2010/main" val="39960542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17"/>
            <a:ext cx="10515600" cy="1313517"/>
          </a:xfrm>
        </p:spPr>
        <p:txBody>
          <a:bodyPr/>
          <a:lstStyle/>
          <a:p>
            <a:r>
              <a:rPr kumimoji="1" lang="en-US" altLang="ja-JP" dirty="0" smtClean="0"/>
              <a:t>Binary Interactions</a:t>
            </a:r>
            <a:endParaRPr kumimoji="1" lang="ja-JP" altLang="en-US" dirty="0"/>
          </a:p>
        </p:txBody>
      </p:sp>
      <p:sp>
        <p:nvSpPr>
          <p:cNvPr id="3" name="コンテンツ プレースホルダー 2"/>
          <p:cNvSpPr>
            <a:spLocks noGrp="1"/>
          </p:cNvSpPr>
          <p:nvPr>
            <p:ph idx="1"/>
          </p:nvPr>
        </p:nvSpPr>
        <p:spPr>
          <a:xfrm>
            <a:off x="1257754" y="1415276"/>
            <a:ext cx="11605843" cy="6229978"/>
          </a:xfrm>
          <a:ln>
            <a:noFill/>
          </a:ln>
        </p:spPr>
        <p:txBody>
          <a:bodyPr>
            <a:normAutofit/>
          </a:bodyPr>
          <a:lstStyle/>
          <a:p>
            <a:r>
              <a:rPr lang="en-US" altLang="ja-JP" sz="3600" dirty="0" smtClean="0"/>
              <a:t>Supernova </a:t>
            </a:r>
            <a:r>
              <a:rPr lang="en-US" altLang="ja-JP" sz="3600" dirty="0"/>
              <a:t>effect </a:t>
            </a:r>
            <a:endParaRPr lang="en-US" altLang="ja-JP" sz="3600" dirty="0" smtClean="0">
              <a:solidFill>
                <a:srgbClr val="FF0000"/>
              </a:solidFill>
            </a:endParaRPr>
          </a:p>
          <a:p>
            <a:r>
              <a:rPr lang="en-US" altLang="ja-JP" sz="3600" dirty="0" smtClean="0"/>
              <a:t>Common envelope </a:t>
            </a:r>
          </a:p>
          <a:p>
            <a:r>
              <a:rPr lang="en-US" altLang="ja-JP" sz="3500" dirty="0"/>
              <a:t>Stable mass </a:t>
            </a:r>
            <a:r>
              <a:rPr lang="en-US" altLang="ja-JP" sz="3500" dirty="0" smtClean="0"/>
              <a:t>transfer</a:t>
            </a:r>
          </a:p>
          <a:p>
            <a:r>
              <a:rPr lang="en-US" altLang="ja-JP" sz="3500" dirty="0" smtClean="0"/>
              <a:t>Orbital evolution </a:t>
            </a:r>
          </a:p>
          <a:p>
            <a:pPr marL="0" indent="0">
              <a:buNone/>
            </a:pPr>
            <a:r>
              <a:rPr lang="en-US" altLang="ja-JP" sz="3500" dirty="0"/>
              <a:t> </a:t>
            </a:r>
            <a:r>
              <a:rPr lang="en-US" altLang="ja-JP" sz="3500" dirty="0" smtClean="0"/>
              <a:t>   (Tidal friction, Gravitational radiation)</a:t>
            </a:r>
          </a:p>
          <a:p>
            <a:endParaRPr lang="en-US" altLang="ja-JP" sz="600" dirty="0"/>
          </a:p>
          <a:p>
            <a:pPr marL="0" indent="0">
              <a:buNone/>
            </a:pPr>
            <a:endParaRPr lang="en-US" altLang="ja-JP" sz="3600" dirty="0"/>
          </a:p>
          <a:p>
            <a:endParaRPr kumimoji="1" lang="en-US" altLang="ja-JP" sz="3600" dirty="0" smtClean="0"/>
          </a:p>
        </p:txBody>
      </p:sp>
      <p:sp>
        <p:nvSpPr>
          <p:cNvPr id="8" name="正方形/長方形 7"/>
          <p:cNvSpPr/>
          <p:nvPr/>
        </p:nvSpPr>
        <p:spPr>
          <a:xfrm>
            <a:off x="1257754" y="1415276"/>
            <a:ext cx="3927195" cy="119729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矢印 8"/>
          <p:cNvSpPr/>
          <p:nvPr/>
        </p:nvSpPr>
        <p:spPr>
          <a:xfrm>
            <a:off x="5355771" y="1798655"/>
            <a:ext cx="592853" cy="4220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096000" y="1658464"/>
            <a:ext cx="5999019" cy="954107"/>
          </a:xfrm>
          <a:prstGeom prst="rect">
            <a:avLst/>
          </a:prstGeom>
          <a:noFill/>
        </p:spPr>
        <p:txBody>
          <a:bodyPr wrap="square" rtlCol="0">
            <a:spAutoFit/>
          </a:bodyPr>
          <a:lstStyle/>
          <a:p>
            <a:r>
              <a:rPr kumimoji="1" lang="en-US" altLang="ja-JP" sz="2800" dirty="0" smtClean="0"/>
              <a:t>In this talk, I will explain these two binary interactions.</a:t>
            </a:r>
            <a:endParaRPr kumimoji="1" lang="ja-JP" altLang="en-US" sz="2800" dirty="0"/>
          </a:p>
        </p:txBody>
      </p:sp>
    </p:spTree>
    <p:extLst>
      <p:ext uri="{BB962C8B-B14F-4D97-AF65-F5344CB8AC3E}">
        <p14:creationId xmlns:p14="http://schemas.microsoft.com/office/powerpoint/2010/main" val="7508683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465" y="40418"/>
            <a:ext cx="11327841" cy="1106252"/>
          </a:xfrm>
        </p:spPr>
        <p:txBody>
          <a:bodyPr>
            <a:normAutofit/>
          </a:bodyPr>
          <a:lstStyle/>
          <a:p>
            <a:r>
              <a:rPr kumimoji="1" lang="en-US" altLang="ja-JP" sz="4000" dirty="0" smtClean="0"/>
              <a:t>Supernova(SN) effect</a:t>
            </a:r>
            <a:endParaRPr kumimoji="1" lang="ja-JP" altLang="en-US" sz="4000" dirty="0"/>
          </a:p>
        </p:txBody>
      </p:sp>
      <p:sp>
        <p:nvSpPr>
          <p:cNvPr id="4" name="テキスト ボックス 3"/>
          <p:cNvSpPr txBox="1"/>
          <p:nvPr/>
        </p:nvSpPr>
        <p:spPr>
          <a:xfrm>
            <a:off x="4051823" y="4523901"/>
            <a:ext cx="6100677" cy="523220"/>
          </a:xfrm>
          <a:prstGeom prst="rect">
            <a:avLst/>
          </a:prstGeom>
          <a:noFill/>
        </p:spPr>
        <p:txBody>
          <a:bodyPr wrap="square" rtlCol="0">
            <a:spAutoFit/>
          </a:bodyPr>
          <a:lstStyle/>
          <a:p>
            <a:r>
              <a:rPr kumimoji="1" lang="en-US" altLang="ja-JP" sz="2800" dirty="0" smtClean="0"/>
              <a:t> Binary NS </a:t>
            </a:r>
            <a:r>
              <a:rPr kumimoji="1" lang="en-US" altLang="ja-JP" sz="2800" dirty="0" smtClean="0">
                <a:solidFill>
                  <a:srgbClr val="FF0000"/>
                </a:solidFill>
              </a:rPr>
              <a:t>cannot survive</a:t>
            </a:r>
            <a:r>
              <a:rPr kumimoji="1" lang="en-US" altLang="ja-JP" sz="2800" dirty="0" smtClean="0"/>
              <a:t>!</a:t>
            </a:r>
            <a:endParaRPr kumimoji="1" lang="ja-JP" altLang="en-US" sz="2800" dirty="0"/>
          </a:p>
        </p:txBody>
      </p:sp>
      <p:sp>
        <p:nvSpPr>
          <p:cNvPr id="6" name="テキスト ボックス 5"/>
          <p:cNvSpPr txBox="1"/>
          <p:nvPr/>
        </p:nvSpPr>
        <p:spPr>
          <a:xfrm>
            <a:off x="1214731" y="1137669"/>
            <a:ext cx="8532170" cy="954107"/>
          </a:xfrm>
          <a:prstGeom prst="rect">
            <a:avLst/>
          </a:prstGeom>
          <a:noFill/>
        </p:spPr>
        <p:txBody>
          <a:bodyPr wrap="square" rtlCol="0">
            <a:spAutoFit/>
          </a:bodyPr>
          <a:lstStyle/>
          <a:p>
            <a:r>
              <a:rPr kumimoji="1" lang="en-US" altLang="ja-JP" sz="2800" dirty="0" smtClean="0"/>
              <a:t>For example, we consider NS and NS progenitor binary.</a:t>
            </a:r>
          </a:p>
          <a:p>
            <a:endParaRPr kumimoji="1" lang="ja-JP" altLang="en-US" sz="2800" dirty="0"/>
          </a:p>
        </p:txBody>
      </p:sp>
      <p:sp>
        <p:nvSpPr>
          <p:cNvPr id="7" name="右矢印 6"/>
          <p:cNvSpPr/>
          <p:nvPr/>
        </p:nvSpPr>
        <p:spPr>
          <a:xfrm>
            <a:off x="3850856" y="4562814"/>
            <a:ext cx="200967" cy="44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506925" y="2527077"/>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233654" y="231943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爆発 2 16"/>
          <p:cNvSpPr/>
          <p:nvPr/>
        </p:nvSpPr>
        <p:spPr>
          <a:xfrm>
            <a:off x="2161646" y="3327542"/>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20" name="下矢印 19"/>
          <p:cNvSpPr/>
          <p:nvPr/>
        </p:nvSpPr>
        <p:spPr>
          <a:xfrm>
            <a:off x="1729598" y="3903606"/>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 name="円/楕円 20"/>
          <p:cNvSpPr/>
          <p:nvPr/>
        </p:nvSpPr>
        <p:spPr>
          <a:xfrm>
            <a:off x="1657590" y="354356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2449678"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1873614"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30" name="直線矢印コネクタ 29"/>
          <p:cNvCxnSpPr>
            <a:stCxn id="22" idx="7"/>
          </p:cNvCxnSpPr>
          <p:nvPr/>
        </p:nvCxnSpPr>
        <p:spPr>
          <a:xfrm flipV="1">
            <a:off x="2572603" y="4191638"/>
            <a:ext cx="309123" cy="165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26"/>
          <p:cNvSpPr txBox="1"/>
          <p:nvPr/>
        </p:nvSpPr>
        <p:spPr>
          <a:xfrm>
            <a:off x="802034" y="1873096"/>
            <a:ext cx="1409782"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smtClean="0"/>
              <a:t>NS</a:t>
            </a:r>
          </a:p>
          <a:p>
            <a:pPr algn="ctr"/>
            <a:r>
              <a:rPr kumimoji="1" lang="en-US" altLang="ja-JP" dirty="0" smtClean="0"/>
              <a:t>(1.4-2M</a:t>
            </a:r>
            <a:r>
              <a:rPr kumimoji="1" lang="en-US" altLang="ja-JP" baseline="-25000" dirty="0" smtClean="0">
                <a:sym typeface="Wingdings 2"/>
              </a:rPr>
              <a:t></a:t>
            </a:r>
            <a:r>
              <a:rPr kumimoji="1" lang="en-US" altLang="ja-JP" dirty="0" smtClean="0"/>
              <a:t>)</a:t>
            </a:r>
            <a:endParaRPr kumimoji="1" lang="ja-JP" altLang="en-US" dirty="0"/>
          </a:p>
        </p:txBody>
      </p:sp>
      <p:cxnSp>
        <p:nvCxnSpPr>
          <p:cNvPr id="33" name="直線矢印コネクタ 32"/>
          <p:cNvCxnSpPr>
            <a:stCxn id="23" idx="3"/>
          </p:cNvCxnSpPr>
          <p:nvPr/>
        </p:nvCxnSpPr>
        <p:spPr>
          <a:xfrm flipH="1">
            <a:off x="1729598" y="4458579"/>
            <a:ext cx="165107" cy="30912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29"/>
          <p:cNvSpPr txBox="1"/>
          <p:nvPr/>
        </p:nvSpPr>
        <p:spPr>
          <a:xfrm>
            <a:off x="2161646" y="3111518"/>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SN</a:t>
            </a:r>
            <a:endParaRPr kumimoji="1" lang="ja-JP" altLang="en-US" dirty="0"/>
          </a:p>
        </p:txBody>
      </p:sp>
      <p:sp>
        <p:nvSpPr>
          <p:cNvPr id="37" name="テキスト ボックス 32"/>
          <p:cNvSpPr txBox="1"/>
          <p:nvPr/>
        </p:nvSpPr>
        <p:spPr>
          <a:xfrm>
            <a:off x="2080841" y="1758963"/>
            <a:ext cx="2119369"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NS progenitor</a:t>
            </a:r>
          </a:p>
          <a:p>
            <a:r>
              <a:rPr lang="en-US" altLang="ja-JP" dirty="0" smtClean="0"/>
              <a:t>(8-25M</a:t>
            </a:r>
            <a:r>
              <a:rPr lang="en-US" altLang="ja-JP" baseline="-25000" dirty="0" smtClean="0">
                <a:sym typeface="Wingdings 2"/>
              </a:rPr>
              <a:t></a:t>
            </a:r>
            <a:r>
              <a:rPr lang="en-US" altLang="ja-JP" dirty="0" smtClean="0">
                <a:sym typeface="Wingdings 2"/>
              </a:rPr>
              <a:t>)</a:t>
            </a:r>
            <a:endParaRPr kumimoji="1" lang="ja-JP" altLang="en-US" baseline="-25000" dirty="0"/>
          </a:p>
        </p:txBody>
      </p:sp>
      <p:sp>
        <p:nvSpPr>
          <p:cNvPr id="39" name="テキスト ボックス 35"/>
          <p:cNvSpPr txBox="1"/>
          <p:nvPr/>
        </p:nvSpPr>
        <p:spPr>
          <a:xfrm>
            <a:off x="1729598" y="4695694"/>
            <a:ext cx="108012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smtClean="0">
                <a:solidFill>
                  <a:srgbClr val="FF0000"/>
                </a:solidFill>
              </a:rPr>
              <a:t>disrupt</a:t>
            </a:r>
            <a:endParaRPr kumimoji="1" lang="ja-JP" altLang="en-US" sz="2000" dirty="0">
              <a:solidFill>
                <a:srgbClr val="FF0000"/>
              </a:solidFill>
            </a:endParaRPr>
          </a:p>
        </p:txBody>
      </p:sp>
      <p:sp>
        <p:nvSpPr>
          <p:cNvPr id="44" name="下矢印 43"/>
          <p:cNvSpPr/>
          <p:nvPr/>
        </p:nvSpPr>
        <p:spPr>
          <a:xfrm>
            <a:off x="1721223" y="2970795"/>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5" name="テキスト ボックス 44"/>
          <p:cNvSpPr txBox="1"/>
          <p:nvPr/>
        </p:nvSpPr>
        <p:spPr>
          <a:xfrm>
            <a:off x="3364692" y="2668005"/>
            <a:ext cx="8827308" cy="1815882"/>
          </a:xfrm>
          <a:prstGeom prst="rect">
            <a:avLst/>
          </a:prstGeom>
          <a:noFill/>
        </p:spPr>
        <p:txBody>
          <a:bodyPr wrap="square" rtlCol="0">
            <a:spAutoFit/>
          </a:bodyPr>
          <a:lstStyle/>
          <a:p>
            <a:r>
              <a:rPr lang="en-US" altLang="ja-JP" sz="2800" dirty="0"/>
              <a:t>When NS progenitor becomes supernova, NS progenitor suddenly </a:t>
            </a:r>
            <a:r>
              <a:rPr lang="en-US" altLang="ja-JP" sz="2800" dirty="0" smtClean="0"/>
              <a:t>loses </a:t>
            </a:r>
            <a:r>
              <a:rPr lang="en-US" altLang="ja-JP" sz="2800" dirty="0"/>
              <a:t>mass and </a:t>
            </a:r>
            <a:r>
              <a:rPr lang="en-US" altLang="ja-JP" sz="2800" dirty="0" smtClean="0"/>
              <a:t>becomes </a:t>
            </a:r>
            <a:r>
              <a:rPr lang="en-US" altLang="ja-JP" sz="2800" dirty="0"/>
              <a:t>NS.</a:t>
            </a:r>
          </a:p>
          <a:p>
            <a:r>
              <a:rPr lang="en-US" altLang="ja-JP" sz="2800" dirty="0" smtClean="0"/>
              <a:t>Then, due </a:t>
            </a:r>
            <a:r>
              <a:rPr lang="en-US" altLang="ja-JP" sz="2800" dirty="0"/>
              <a:t>to instant mass </a:t>
            </a:r>
            <a:r>
              <a:rPr lang="en-US" altLang="ja-JP" sz="2800" dirty="0" smtClean="0"/>
              <a:t>loss the binding </a:t>
            </a:r>
            <a:r>
              <a:rPr lang="en-US" altLang="ja-JP" sz="2800" dirty="0"/>
              <a:t>energy of binary </a:t>
            </a:r>
            <a:r>
              <a:rPr lang="en-US" altLang="ja-JP" sz="2800" dirty="0" smtClean="0"/>
              <a:t>decreases and binary NS disrupts.</a:t>
            </a:r>
            <a:endParaRPr lang="en-US" altLang="ja-JP" sz="2800" dirty="0"/>
          </a:p>
        </p:txBody>
      </p:sp>
      <p:sp>
        <p:nvSpPr>
          <p:cNvPr id="46" name="テキスト ボックス 45"/>
          <p:cNvSpPr txBox="1"/>
          <p:nvPr/>
        </p:nvSpPr>
        <p:spPr>
          <a:xfrm>
            <a:off x="1115367" y="5154808"/>
            <a:ext cx="9616273" cy="1384995"/>
          </a:xfrm>
          <a:prstGeom prst="rect">
            <a:avLst/>
          </a:prstGeom>
          <a:noFill/>
        </p:spPr>
        <p:txBody>
          <a:bodyPr wrap="square" rtlCol="0">
            <a:spAutoFit/>
          </a:bodyPr>
          <a:lstStyle/>
          <a:p>
            <a:r>
              <a:rPr kumimoji="1" lang="en-US" altLang="ja-JP" sz="2800" dirty="0" smtClean="0"/>
              <a:t>But in fact binary pulsars have been observed.</a:t>
            </a:r>
          </a:p>
          <a:p>
            <a:r>
              <a:rPr lang="en-US" altLang="ja-JP" sz="2800" dirty="0" smtClean="0"/>
              <a:t>Why can binary NS survive?</a:t>
            </a:r>
            <a:r>
              <a:rPr kumimoji="1" lang="en-US" altLang="ja-JP" sz="2800" dirty="0" smtClean="0"/>
              <a:t> </a:t>
            </a:r>
          </a:p>
          <a:p>
            <a:r>
              <a:rPr lang="en-US" altLang="ja-JP" sz="2800" dirty="0" smtClean="0"/>
              <a:t>This reason is </a:t>
            </a:r>
            <a:r>
              <a:rPr lang="en-US" altLang="ja-JP" sz="2800" dirty="0" smtClean="0">
                <a:solidFill>
                  <a:srgbClr val="FF0000"/>
                </a:solidFill>
              </a:rPr>
              <a:t>common envelope</a:t>
            </a:r>
            <a:r>
              <a:rPr lang="en-US" altLang="ja-JP" sz="2800" dirty="0" smtClean="0"/>
              <a:t>.</a:t>
            </a:r>
            <a:endParaRPr kumimoji="1" lang="ja-JP" altLang="en-US" sz="2800" dirty="0"/>
          </a:p>
        </p:txBody>
      </p:sp>
    </p:spTree>
    <p:extLst>
      <p:ext uri="{BB962C8B-B14F-4D97-AF65-F5344CB8AC3E}">
        <p14:creationId xmlns:p14="http://schemas.microsoft.com/office/powerpoint/2010/main" val="10856145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
            <a:ext cx="10515600" cy="803868"/>
          </a:xfrm>
        </p:spPr>
        <p:txBody>
          <a:bodyPr/>
          <a:lstStyle/>
          <a:p>
            <a:r>
              <a:rPr kumimoji="1" lang="en-US" altLang="ja-JP" dirty="0" smtClean="0"/>
              <a:t>Common envelope (CE)</a:t>
            </a:r>
            <a:endParaRPr kumimoji="1" lang="ja-JP" altLang="en-US" dirty="0"/>
          </a:p>
        </p:txBody>
      </p:sp>
      <p:sp>
        <p:nvSpPr>
          <p:cNvPr id="3" name="コンテンツ プレースホルダー 2"/>
          <p:cNvSpPr>
            <a:spLocks noGrp="1"/>
          </p:cNvSpPr>
          <p:nvPr>
            <p:ph idx="1"/>
          </p:nvPr>
        </p:nvSpPr>
        <p:spPr>
          <a:xfrm>
            <a:off x="0" y="1233062"/>
            <a:ext cx="12192000" cy="5620204"/>
          </a:xfrm>
        </p:spPr>
        <p:txBody>
          <a:bodyPr/>
          <a:lstStyle/>
          <a:p>
            <a:pPr marL="514350" indent="-514350">
              <a:buFont typeface="+mj-lt"/>
              <a:buAutoNum type="arabicPeriod"/>
            </a:pPr>
            <a:r>
              <a:rPr lang="en-US" altLang="ja-JP" dirty="0" smtClean="0"/>
              <a:t>Primary s</a:t>
            </a:r>
            <a:r>
              <a:rPr kumimoji="1" lang="en-US" altLang="ja-JP" dirty="0" smtClean="0"/>
              <a:t>tar becomes giant and primary radius becomes large.</a:t>
            </a:r>
          </a:p>
          <a:p>
            <a:pPr marL="514350" indent="-514350">
              <a:buFont typeface="+mj-lt"/>
              <a:buAutoNum type="arabicPeriod"/>
            </a:pPr>
            <a:r>
              <a:rPr lang="en-US" altLang="ja-JP" dirty="0" smtClean="0"/>
              <a:t>Secondary star plunges in primary envelope.</a:t>
            </a:r>
          </a:p>
          <a:p>
            <a:pPr marL="514350" indent="-514350">
              <a:buFont typeface="+mj-lt"/>
              <a:buAutoNum type="arabicPeriod"/>
            </a:pPr>
            <a:r>
              <a:rPr lang="en-US" altLang="ja-JP" dirty="0" smtClean="0"/>
              <a:t>The friction occurs between secondary and primary envelope and transfers angular momentum and energy from orbit to envelope. Due to orbital energy transfer</a:t>
            </a:r>
            <a:r>
              <a:rPr lang="en-US" altLang="ja-JP" dirty="0" smtClean="0">
                <a:solidFill>
                  <a:srgbClr val="FF0000"/>
                </a:solidFill>
              </a:rPr>
              <a:t> separation decreases </a:t>
            </a:r>
            <a:r>
              <a:rPr lang="en-US" altLang="ja-JP" dirty="0" smtClean="0"/>
              <a:t>and </a:t>
            </a:r>
            <a:r>
              <a:rPr lang="en-US" altLang="ja-JP" dirty="0" smtClean="0">
                <a:solidFill>
                  <a:srgbClr val="FF0000"/>
                </a:solidFill>
              </a:rPr>
              <a:t>envelope expands and will be expelled</a:t>
            </a:r>
            <a:r>
              <a:rPr lang="en-US" altLang="ja-JP" dirty="0" smtClean="0"/>
              <a:t>.</a:t>
            </a:r>
          </a:p>
          <a:p>
            <a:pPr marL="514350" indent="-514350">
              <a:buFont typeface="+mj-lt"/>
              <a:buAutoNum type="arabicPeriod"/>
            </a:pPr>
            <a:r>
              <a:rPr kumimoji="1" lang="en-US" altLang="ja-JP" dirty="0" smtClean="0"/>
              <a:t>Binary becomes </a:t>
            </a:r>
            <a:r>
              <a:rPr kumimoji="1" lang="en-US" altLang="ja-JP" dirty="0" smtClean="0">
                <a:solidFill>
                  <a:srgbClr val="FF0000"/>
                </a:solidFill>
              </a:rPr>
              <a:t>close binary or merges </a:t>
            </a:r>
            <a:r>
              <a:rPr kumimoji="1" lang="en-US" altLang="ja-JP" dirty="0" smtClean="0"/>
              <a:t>during CE.</a:t>
            </a:r>
            <a:endParaRPr kumimoji="1" lang="ja-JP" altLang="en-US" dirty="0"/>
          </a:p>
        </p:txBody>
      </p:sp>
      <p:sp>
        <p:nvSpPr>
          <p:cNvPr id="5" name="円/楕円 4"/>
          <p:cNvSpPr/>
          <p:nvPr/>
        </p:nvSpPr>
        <p:spPr>
          <a:xfrm>
            <a:off x="3838470" y="4695764"/>
            <a:ext cx="1899139" cy="114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666490" y="5152568"/>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7" name="円/楕円 6"/>
          <p:cNvSpPr/>
          <p:nvPr/>
        </p:nvSpPr>
        <p:spPr>
          <a:xfrm>
            <a:off x="5517160" y="5163558"/>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9032268" y="5026127"/>
            <a:ext cx="443538" cy="4594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0522532" y="5124178"/>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0" name="円/楕円 9"/>
          <p:cNvSpPr/>
          <p:nvPr/>
        </p:nvSpPr>
        <p:spPr>
          <a:xfrm>
            <a:off x="10855186" y="5124178"/>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p:cNvSpPr/>
          <p:nvPr/>
        </p:nvSpPr>
        <p:spPr>
          <a:xfrm rot="16200000">
            <a:off x="10610502" y="4974810"/>
            <a:ext cx="344566" cy="298736"/>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円弧 11"/>
          <p:cNvSpPr/>
          <p:nvPr/>
        </p:nvSpPr>
        <p:spPr>
          <a:xfrm rot="5400000">
            <a:off x="10677325" y="5193140"/>
            <a:ext cx="293825" cy="270756"/>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p:cNvSpPr/>
          <p:nvPr/>
        </p:nvSpPr>
        <p:spPr>
          <a:xfrm rot="6739942">
            <a:off x="4973221" y="4907298"/>
            <a:ext cx="741130" cy="649845"/>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矢印 13"/>
          <p:cNvSpPr/>
          <p:nvPr/>
        </p:nvSpPr>
        <p:spPr>
          <a:xfrm>
            <a:off x="11830933" y="5009323"/>
            <a:ext cx="221769" cy="459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6200000">
            <a:off x="10684889" y="3927658"/>
            <a:ext cx="229711" cy="44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5400000">
            <a:off x="10684889" y="6099677"/>
            <a:ext cx="229711" cy="44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0800000">
            <a:off x="9541583" y="5009323"/>
            <a:ext cx="221769" cy="459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707355" y="4695764"/>
            <a:ext cx="1330615" cy="114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1251722" y="5164294"/>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35" name="円/楕円 34"/>
          <p:cNvSpPr/>
          <p:nvPr/>
        </p:nvSpPr>
        <p:spPr>
          <a:xfrm>
            <a:off x="2122494" y="5155186"/>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弧 35"/>
          <p:cNvSpPr/>
          <p:nvPr/>
        </p:nvSpPr>
        <p:spPr>
          <a:xfrm rot="6739942">
            <a:off x="1578555" y="4898926"/>
            <a:ext cx="741130" cy="649845"/>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右矢印 36"/>
          <p:cNvSpPr/>
          <p:nvPr/>
        </p:nvSpPr>
        <p:spPr>
          <a:xfrm>
            <a:off x="2832125" y="5040333"/>
            <a:ext cx="443538" cy="4594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p:cNvCxnSpPr/>
          <p:nvPr/>
        </p:nvCxnSpPr>
        <p:spPr>
          <a:xfrm>
            <a:off x="1618303" y="5256000"/>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747552" y="5256000"/>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1558015" y="5256000"/>
            <a:ext cx="47995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1357200" y="4711703"/>
            <a:ext cx="0" cy="3680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1336431" y="5499754"/>
            <a:ext cx="0" cy="332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右矢印 49"/>
          <p:cNvSpPr/>
          <p:nvPr/>
        </p:nvSpPr>
        <p:spPr>
          <a:xfrm>
            <a:off x="5888503" y="5052058"/>
            <a:ext cx="443538" cy="4594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6878337" y="4697440"/>
            <a:ext cx="1504277" cy="114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7491750" y="5154244"/>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53" name="円/楕円 52"/>
          <p:cNvSpPr/>
          <p:nvPr/>
        </p:nvSpPr>
        <p:spPr>
          <a:xfrm>
            <a:off x="8244769" y="5172664"/>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弧 53"/>
          <p:cNvSpPr/>
          <p:nvPr/>
        </p:nvSpPr>
        <p:spPr>
          <a:xfrm rot="6739942">
            <a:off x="7697995" y="4908974"/>
            <a:ext cx="741130" cy="649845"/>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右矢印 54"/>
          <p:cNvSpPr/>
          <p:nvPr/>
        </p:nvSpPr>
        <p:spPr>
          <a:xfrm rot="16200000">
            <a:off x="7529482" y="4290262"/>
            <a:ext cx="229711" cy="44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rot="10800000">
            <a:off x="6546947" y="5040331"/>
            <a:ext cx="221769" cy="459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a:off x="8595144" y="5040331"/>
            <a:ext cx="221769" cy="459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矢印 58"/>
          <p:cNvSpPr/>
          <p:nvPr/>
        </p:nvSpPr>
        <p:spPr>
          <a:xfrm rot="5400000">
            <a:off x="7489290" y="5819190"/>
            <a:ext cx="229711" cy="44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174122" y="4223279"/>
            <a:ext cx="725865" cy="461665"/>
          </a:xfrm>
          <a:prstGeom prst="rect">
            <a:avLst/>
          </a:prstGeom>
          <a:noFill/>
        </p:spPr>
        <p:txBody>
          <a:bodyPr wrap="square" rtlCol="0">
            <a:spAutoFit/>
          </a:bodyPr>
          <a:lstStyle/>
          <a:p>
            <a:r>
              <a:rPr kumimoji="1" lang="en-US" altLang="ja-JP" sz="2400" dirty="0" smtClean="0"/>
              <a:t>1</a:t>
            </a:r>
            <a:endParaRPr kumimoji="1" lang="ja-JP" altLang="en-US" sz="2400" dirty="0"/>
          </a:p>
        </p:txBody>
      </p:sp>
      <p:sp>
        <p:nvSpPr>
          <p:cNvPr id="62" name="テキスト ボックス 61"/>
          <p:cNvSpPr txBox="1"/>
          <p:nvPr/>
        </p:nvSpPr>
        <p:spPr>
          <a:xfrm>
            <a:off x="4582188" y="4224955"/>
            <a:ext cx="725865" cy="461665"/>
          </a:xfrm>
          <a:prstGeom prst="rect">
            <a:avLst/>
          </a:prstGeom>
          <a:noFill/>
        </p:spPr>
        <p:txBody>
          <a:bodyPr wrap="square" rtlCol="0">
            <a:spAutoFit/>
          </a:bodyPr>
          <a:lstStyle/>
          <a:p>
            <a:r>
              <a:rPr lang="en-US" altLang="ja-JP" sz="2400" dirty="0"/>
              <a:t>2</a:t>
            </a:r>
            <a:endParaRPr kumimoji="1" lang="ja-JP" altLang="en-US" sz="2400" dirty="0"/>
          </a:p>
        </p:txBody>
      </p:sp>
      <p:sp>
        <p:nvSpPr>
          <p:cNvPr id="63" name="テキスト ボックス 62"/>
          <p:cNvSpPr txBox="1"/>
          <p:nvPr/>
        </p:nvSpPr>
        <p:spPr>
          <a:xfrm>
            <a:off x="7084243" y="4224955"/>
            <a:ext cx="725865" cy="461665"/>
          </a:xfrm>
          <a:prstGeom prst="rect">
            <a:avLst/>
          </a:prstGeom>
          <a:noFill/>
        </p:spPr>
        <p:txBody>
          <a:bodyPr wrap="square" rtlCol="0">
            <a:spAutoFit/>
          </a:bodyPr>
          <a:lstStyle/>
          <a:p>
            <a:r>
              <a:rPr lang="en-US" altLang="ja-JP" sz="2400" dirty="0"/>
              <a:t>3</a:t>
            </a:r>
            <a:endParaRPr kumimoji="1" lang="ja-JP" altLang="en-US" sz="2400" dirty="0"/>
          </a:p>
        </p:txBody>
      </p:sp>
      <p:sp>
        <p:nvSpPr>
          <p:cNvPr id="64" name="テキスト ボックス 63"/>
          <p:cNvSpPr txBox="1"/>
          <p:nvPr/>
        </p:nvSpPr>
        <p:spPr>
          <a:xfrm>
            <a:off x="10028425" y="4050532"/>
            <a:ext cx="725865" cy="461665"/>
          </a:xfrm>
          <a:prstGeom prst="rect">
            <a:avLst/>
          </a:prstGeom>
          <a:noFill/>
        </p:spPr>
        <p:txBody>
          <a:bodyPr wrap="square" rtlCol="0">
            <a:spAutoFit/>
          </a:bodyPr>
          <a:lstStyle/>
          <a:p>
            <a:r>
              <a:rPr kumimoji="1" lang="en-US" altLang="ja-JP" sz="2400" dirty="0" smtClean="0"/>
              <a:t>4</a:t>
            </a:r>
            <a:endParaRPr kumimoji="1" lang="ja-JP" altLang="en-US" sz="2400" dirty="0"/>
          </a:p>
        </p:txBody>
      </p:sp>
      <p:sp>
        <p:nvSpPr>
          <p:cNvPr id="65" name="テキスト ボックス 64"/>
          <p:cNvSpPr txBox="1"/>
          <p:nvPr/>
        </p:nvSpPr>
        <p:spPr>
          <a:xfrm>
            <a:off x="346685" y="757884"/>
            <a:ext cx="11083636" cy="523220"/>
          </a:xfrm>
          <a:prstGeom prst="rect">
            <a:avLst/>
          </a:prstGeom>
          <a:noFill/>
        </p:spPr>
        <p:txBody>
          <a:bodyPr wrap="square" rtlCol="0">
            <a:spAutoFit/>
          </a:bodyPr>
          <a:lstStyle/>
          <a:p>
            <a:r>
              <a:rPr kumimoji="1" lang="en-US" altLang="ja-JP" sz="2800" dirty="0" smtClean="0"/>
              <a:t>CE is  unstable mass transfer phase</a:t>
            </a:r>
            <a:r>
              <a:rPr kumimoji="1" lang="en-US" altLang="ja-JP" sz="2400" dirty="0" smtClean="0"/>
              <a:t>. </a:t>
            </a:r>
            <a:endParaRPr kumimoji="1" lang="ja-JP" altLang="en-US" sz="2400" dirty="0"/>
          </a:p>
        </p:txBody>
      </p:sp>
      <p:sp>
        <p:nvSpPr>
          <p:cNvPr id="66" name="テキスト ボックス 65"/>
          <p:cNvSpPr txBox="1"/>
          <p:nvPr/>
        </p:nvSpPr>
        <p:spPr>
          <a:xfrm>
            <a:off x="858438" y="5889180"/>
            <a:ext cx="2528111" cy="646331"/>
          </a:xfrm>
          <a:prstGeom prst="rect">
            <a:avLst/>
          </a:prstGeom>
          <a:noFill/>
        </p:spPr>
        <p:txBody>
          <a:bodyPr wrap="square" rtlCol="0">
            <a:spAutoFit/>
          </a:bodyPr>
          <a:lstStyle/>
          <a:p>
            <a:r>
              <a:rPr kumimoji="1" lang="en-US" altLang="ja-JP" dirty="0" smtClean="0">
                <a:solidFill>
                  <a:schemeClr val="tx2"/>
                </a:solidFill>
              </a:rPr>
              <a:t>Primary</a:t>
            </a:r>
          </a:p>
          <a:p>
            <a:endParaRPr kumimoji="1" lang="ja-JP" altLang="en-US" dirty="0">
              <a:solidFill>
                <a:schemeClr val="tx2"/>
              </a:solidFill>
            </a:endParaRPr>
          </a:p>
        </p:txBody>
      </p:sp>
      <p:sp>
        <p:nvSpPr>
          <p:cNvPr id="67" name="テキスト ボックス 66"/>
          <p:cNvSpPr txBox="1"/>
          <p:nvPr/>
        </p:nvSpPr>
        <p:spPr>
          <a:xfrm>
            <a:off x="1946478" y="4682095"/>
            <a:ext cx="2524825" cy="646331"/>
          </a:xfrm>
          <a:prstGeom prst="rect">
            <a:avLst/>
          </a:prstGeom>
          <a:noFill/>
        </p:spPr>
        <p:txBody>
          <a:bodyPr wrap="square" rtlCol="0">
            <a:spAutoFit/>
          </a:bodyPr>
          <a:lstStyle/>
          <a:p>
            <a:r>
              <a:rPr lang="en-US" altLang="ja-JP" dirty="0" smtClean="0">
                <a:solidFill>
                  <a:srgbClr val="C00000"/>
                </a:solidFill>
              </a:rPr>
              <a:t>Secondary</a:t>
            </a:r>
          </a:p>
          <a:p>
            <a:endParaRPr kumimoji="1" lang="ja-JP" altLang="en-US" dirty="0">
              <a:solidFill>
                <a:srgbClr val="FF0000"/>
              </a:solidFill>
            </a:endParaRPr>
          </a:p>
        </p:txBody>
      </p:sp>
      <p:sp>
        <p:nvSpPr>
          <p:cNvPr id="69" name="ドーナツ 68"/>
          <p:cNvSpPr/>
          <p:nvPr/>
        </p:nvSpPr>
        <p:spPr>
          <a:xfrm>
            <a:off x="9843788" y="4364826"/>
            <a:ext cx="1877994" cy="1748413"/>
          </a:xfrm>
          <a:prstGeom prst="donut">
            <a:avLst>
              <a:gd name="adj" fmla="val 12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926352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134016"/>
            <a:ext cx="10737501" cy="900963"/>
          </a:xfrm>
        </p:spPr>
        <p:txBody>
          <a:bodyPr>
            <a:normAutofit/>
          </a:bodyPr>
          <a:lstStyle/>
          <a:p>
            <a:r>
              <a:rPr kumimoji="1" lang="en-US" altLang="ja-JP" dirty="0" smtClean="0"/>
              <a:t>Can NS binary survive via CE?</a:t>
            </a:r>
            <a:endParaRPr kumimoji="1" lang="ja-JP" altLang="en-US" dirty="0"/>
          </a:p>
        </p:txBody>
      </p:sp>
      <p:sp>
        <p:nvSpPr>
          <p:cNvPr id="6" name="テキスト ボックス 5"/>
          <p:cNvSpPr txBox="1"/>
          <p:nvPr/>
        </p:nvSpPr>
        <p:spPr>
          <a:xfrm>
            <a:off x="4841448" y="3402642"/>
            <a:ext cx="7350552" cy="3046988"/>
          </a:xfrm>
          <a:prstGeom prst="rect">
            <a:avLst/>
          </a:prstGeom>
          <a:noFill/>
        </p:spPr>
        <p:txBody>
          <a:bodyPr wrap="square" rtlCol="0">
            <a:spAutoFit/>
          </a:bodyPr>
          <a:lstStyle/>
          <a:p>
            <a:r>
              <a:rPr kumimoji="1" lang="en-US" altLang="ja-JP" sz="2400" dirty="0" smtClean="0"/>
              <a:t>If </a:t>
            </a:r>
            <a:r>
              <a:rPr lang="en-US" altLang="ja-JP" sz="2400" dirty="0" smtClean="0"/>
              <a:t>CE occurs, envelope was already expelled before SN.</a:t>
            </a:r>
          </a:p>
          <a:p>
            <a:r>
              <a:rPr lang="en-US" altLang="ja-JP" sz="2400" dirty="0" smtClean="0"/>
              <a:t>Thus, mass ejection at SN becomes smaller than SN mass ejection via no CE. </a:t>
            </a:r>
          </a:p>
          <a:p>
            <a:r>
              <a:rPr lang="en-US" altLang="ja-JP" sz="2400" dirty="0" smtClean="0"/>
              <a:t>Due to small mass ejection at SN the loss of binding energy becomes small. </a:t>
            </a:r>
          </a:p>
          <a:p>
            <a:r>
              <a:rPr lang="en-US" altLang="ja-JP" sz="2400" dirty="0"/>
              <a:t>B</a:t>
            </a:r>
            <a:r>
              <a:rPr lang="en-US" altLang="ja-JP" sz="2400" dirty="0" smtClean="0"/>
              <a:t>inary can </a:t>
            </a:r>
            <a:r>
              <a:rPr lang="en-US" altLang="ja-JP" sz="2400" dirty="0" smtClean="0">
                <a:solidFill>
                  <a:srgbClr val="FF0000"/>
                </a:solidFill>
              </a:rPr>
              <a:t>survive</a:t>
            </a:r>
            <a:r>
              <a:rPr lang="en-US" altLang="ja-JP" sz="2400" dirty="0" smtClean="0"/>
              <a:t> !</a:t>
            </a:r>
          </a:p>
          <a:p>
            <a:endParaRPr lang="en-US" altLang="ja-JP" sz="2400" dirty="0"/>
          </a:p>
          <a:p>
            <a:r>
              <a:rPr lang="en-US" altLang="ja-JP" sz="2400" dirty="0" smtClean="0"/>
              <a:t>Therefore,</a:t>
            </a:r>
            <a:r>
              <a:rPr lang="en-US" altLang="ja-JP" sz="2400" dirty="0">
                <a:solidFill>
                  <a:srgbClr val="FF0000"/>
                </a:solidFill>
              </a:rPr>
              <a:t> Common </a:t>
            </a:r>
            <a:r>
              <a:rPr lang="en-US" altLang="ja-JP" sz="2400" dirty="0" smtClean="0">
                <a:solidFill>
                  <a:srgbClr val="FF0000"/>
                </a:solidFill>
              </a:rPr>
              <a:t>Envelope </a:t>
            </a:r>
            <a:r>
              <a:rPr lang="en-US" altLang="ja-JP" sz="2400" dirty="0" smtClean="0"/>
              <a:t>is important.</a:t>
            </a:r>
          </a:p>
        </p:txBody>
      </p:sp>
      <p:sp>
        <p:nvSpPr>
          <p:cNvPr id="9" name="円/楕円 8"/>
          <p:cNvSpPr/>
          <p:nvPr/>
        </p:nvSpPr>
        <p:spPr>
          <a:xfrm>
            <a:off x="2064826" y="2443313"/>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568882" y="2299297"/>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1" name="下矢印 10"/>
          <p:cNvSpPr/>
          <p:nvPr/>
        </p:nvSpPr>
        <p:spPr>
          <a:xfrm rot="1517319">
            <a:off x="1436870" y="2830098"/>
            <a:ext cx="86409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円/楕円 11"/>
          <p:cNvSpPr/>
          <p:nvPr/>
        </p:nvSpPr>
        <p:spPr>
          <a:xfrm>
            <a:off x="2736459" y="3235401"/>
            <a:ext cx="129614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 name="下矢印 12"/>
          <p:cNvSpPr/>
          <p:nvPr/>
        </p:nvSpPr>
        <p:spPr>
          <a:xfrm rot="20496875">
            <a:off x="2773135" y="2759782"/>
            <a:ext cx="86409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 name="円/楕円 13"/>
          <p:cNvSpPr/>
          <p:nvPr/>
        </p:nvSpPr>
        <p:spPr>
          <a:xfrm>
            <a:off x="3528547" y="351438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5" name="円/楕円 14"/>
          <p:cNvSpPr/>
          <p:nvPr/>
        </p:nvSpPr>
        <p:spPr>
          <a:xfrm>
            <a:off x="3024491" y="3523433"/>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爆発 2 15"/>
          <p:cNvSpPr/>
          <p:nvPr/>
        </p:nvSpPr>
        <p:spPr>
          <a:xfrm>
            <a:off x="3365104" y="4986935"/>
            <a:ext cx="216024"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17" name="爆発 2 16"/>
          <p:cNvSpPr/>
          <p:nvPr/>
        </p:nvSpPr>
        <p:spPr>
          <a:xfrm>
            <a:off x="1634332" y="3434697"/>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18" name="円/楕円 17"/>
          <p:cNvSpPr/>
          <p:nvPr/>
        </p:nvSpPr>
        <p:spPr>
          <a:xfrm>
            <a:off x="3108942" y="513095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下矢印 18"/>
          <p:cNvSpPr/>
          <p:nvPr/>
        </p:nvSpPr>
        <p:spPr>
          <a:xfrm>
            <a:off x="3096499" y="4027489"/>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下矢印 19"/>
          <p:cNvSpPr/>
          <p:nvPr/>
        </p:nvSpPr>
        <p:spPr>
          <a:xfrm>
            <a:off x="1202284" y="4010761"/>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1" name="円/楕円 20"/>
          <p:cNvSpPr/>
          <p:nvPr/>
        </p:nvSpPr>
        <p:spPr>
          <a:xfrm>
            <a:off x="1130276" y="365072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1922364" y="4442809"/>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1346300" y="4442809"/>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4" name="円/楕円 23"/>
          <p:cNvSpPr/>
          <p:nvPr/>
        </p:nvSpPr>
        <p:spPr>
          <a:xfrm>
            <a:off x="2952483" y="597170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5" name="円/楕円 24"/>
          <p:cNvSpPr/>
          <p:nvPr/>
        </p:nvSpPr>
        <p:spPr>
          <a:xfrm>
            <a:off x="3600555" y="597170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6" name="下矢印 25"/>
          <p:cNvSpPr/>
          <p:nvPr/>
        </p:nvSpPr>
        <p:spPr>
          <a:xfrm>
            <a:off x="3096499" y="4819577"/>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7" name="円/楕円 26"/>
          <p:cNvSpPr/>
          <p:nvPr/>
        </p:nvSpPr>
        <p:spPr>
          <a:xfrm>
            <a:off x="3379437" y="452074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8" name="円/楕円 27"/>
          <p:cNvSpPr/>
          <p:nvPr/>
        </p:nvSpPr>
        <p:spPr>
          <a:xfrm>
            <a:off x="3160625" y="452215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9" name="テキスト ボックス 23"/>
          <p:cNvSpPr txBox="1"/>
          <p:nvPr/>
        </p:nvSpPr>
        <p:spPr>
          <a:xfrm>
            <a:off x="3626525" y="2604782"/>
            <a:ext cx="79208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solidFill>
                  <a:srgbClr val="FF0000"/>
                </a:solidFill>
              </a:rPr>
              <a:t>CE</a:t>
            </a:r>
            <a:endParaRPr kumimoji="1" lang="ja-JP" altLang="en-US" b="1" dirty="0">
              <a:solidFill>
                <a:srgbClr val="FF0000"/>
              </a:solidFill>
            </a:endParaRPr>
          </a:p>
        </p:txBody>
      </p:sp>
      <p:cxnSp>
        <p:nvCxnSpPr>
          <p:cNvPr id="30" name="直線矢印コネクタ 29"/>
          <p:cNvCxnSpPr>
            <a:stCxn id="22" idx="7"/>
          </p:cNvCxnSpPr>
          <p:nvPr/>
        </p:nvCxnSpPr>
        <p:spPr>
          <a:xfrm flipV="1">
            <a:off x="2045289" y="4298793"/>
            <a:ext cx="309123" cy="165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下矢印 30"/>
          <p:cNvSpPr/>
          <p:nvPr/>
        </p:nvSpPr>
        <p:spPr>
          <a:xfrm>
            <a:off x="3096499" y="5467649"/>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2" name="テキスト ボックス 26"/>
          <p:cNvSpPr txBox="1"/>
          <p:nvPr/>
        </p:nvSpPr>
        <p:spPr>
          <a:xfrm>
            <a:off x="1128722" y="2011265"/>
            <a:ext cx="151216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NS(1.4-2M</a:t>
            </a:r>
            <a:r>
              <a:rPr kumimoji="1" lang="en-US" altLang="ja-JP" baseline="-25000" dirty="0" smtClean="0">
                <a:sym typeface="Wingdings 2"/>
              </a:rPr>
              <a:t></a:t>
            </a:r>
            <a:r>
              <a:rPr kumimoji="1" lang="en-US" altLang="ja-JP" dirty="0" smtClean="0"/>
              <a:t>)</a:t>
            </a:r>
            <a:endParaRPr kumimoji="1" lang="ja-JP" altLang="en-US" dirty="0"/>
          </a:p>
        </p:txBody>
      </p:sp>
      <p:cxnSp>
        <p:nvCxnSpPr>
          <p:cNvPr id="33" name="直線矢印コネクタ 32"/>
          <p:cNvCxnSpPr>
            <a:stCxn id="23" idx="3"/>
          </p:cNvCxnSpPr>
          <p:nvPr/>
        </p:nvCxnSpPr>
        <p:spPr>
          <a:xfrm flipH="1">
            <a:off x="1202284" y="4565734"/>
            <a:ext cx="165107" cy="30912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29"/>
          <p:cNvSpPr txBox="1"/>
          <p:nvPr/>
        </p:nvSpPr>
        <p:spPr>
          <a:xfrm>
            <a:off x="1634332" y="3218673"/>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SN</a:t>
            </a:r>
            <a:endParaRPr kumimoji="1" lang="ja-JP" altLang="en-US" dirty="0"/>
          </a:p>
        </p:txBody>
      </p:sp>
      <p:sp>
        <p:nvSpPr>
          <p:cNvPr id="35" name="テキスト ボックス 30"/>
          <p:cNvSpPr txBox="1"/>
          <p:nvPr/>
        </p:nvSpPr>
        <p:spPr>
          <a:xfrm>
            <a:off x="3509041" y="5013535"/>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SN</a:t>
            </a:r>
            <a:endParaRPr kumimoji="1" lang="ja-JP" altLang="en-US" dirty="0"/>
          </a:p>
        </p:txBody>
      </p:sp>
      <p:sp>
        <p:nvSpPr>
          <p:cNvPr id="36" name="テキスト ボックス 31"/>
          <p:cNvSpPr txBox="1"/>
          <p:nvPr/>
        </p:nvSpPr>
        <p:spPr>
          <a:xfrm>
            <a:off x="683105" y="2648425"/>
            <a:ext cx="108012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b="1" dirty="0">
                <a:solidFill>
                  <a:srgbClr val="FF0000"/>
                </a:solidFill>
              </a:rPr>
              <a:t>n</a:t>
            </a:r>
            <a:r>
              <a:rPr kumimoji="1" lang="en-US" altLang="ja-JP" b="1" dirty="0" smtClean="0">
                <a:solidFill>
                  <a:srgbClr val="FF0000"/>
                </a:solidFill>
              </a:rPr>
              <a:t>o CE</a:t>
            </a:r>
            <a:endParaRPr kumimoji="1" lang="ja-JP" altLang="en-US" b="1" dirty="0">
              <a:solidFill>
                <a:srgbClr val="FF0000"/>
              </a:solidFill>
            </a:endParaRPr>
          </a:p>
        </p:txBody>
      </p:sp>
      <p:sp>
        <p:nvSpPr>
          <p:cNvPr id="37" name="テキスト ボックス 32"/>
          <p:cNvSpPr txBox="1"/>
          <p:nvPr/>
        </p:nvSpPr>
        <p:spPr>
          <a:xfrm>
            <a:off x="2568882" y="2011265"/>
            <a:ext cx="1224136"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8-20M</a:t>
            </a:r>
            <a:r>
              <a:rPr lang="en-US" altLang="ja-JP" baseline="-25000" dirty="0" smtClean="0">
                <a:sym typeface="Wingdings 2"/>
              </a:rPr>
              <a:t></a:t>
            </a:r>
            <a:endParaRPr kumimoji="1" lang="ja-JP" altLang="en-US" baseline="-25000" dirty="0"/>
          </a:p>
        </p:txBody>
      </p:sp>
      <p:sp>
        <p:nvSpPr>
          <p:cNvPr id="38" name="テキスト ボックス 33"/>
          <p:cNvSpPr txBox="1"/>
          <p:nvPr/>
        </p:nvSpPr>
        <p:spPr>
          <a:xfrm>
            <a:off x="3528547" y="4171505"/>
            <a:ext cx="864096"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2-6M</a:t>
            </a:r>
            <a:endParaRPr kumimoji="1" lang="ja-JP" altLang="en-US" dirty="0"/>
          </a:p>
        </p:txBody>
      </p:sp>
      <p:sp>
        <p:nvSpPr>
          <p:cNvPr id="39" name="テキスト ボックス 35"/>
          <p:cNvSpPr txBox="1"/>
          <p:nvPr/>
        </p:nvSpPr>
        <p:spPr>
          <a:xfrm>
            <a:off x="1202284" y="4802849"/>
            <a:ext cx="108012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smtClean="0">
                <a:solidFill>
                  <a:srgbClr val="FF0000"/>
                </a:solidFill>
              </a:rPr>
              <a:t>disrupt</a:t>
            </a:r>
            <a:endParaRPr kumimoji="1" lang="ja-JP" altLang="en-US" sz="2000" dirty="0">
              <a:solidFill>
                <a:srgbClr val="FF0000"/>
              </a:solidFill>
            </a:endParaRPr>
          </a:p>
        </p:txBody>
      </p:sp>
      <p:sp>
        <p:nvSpPr>
          <p:cNvPr id="40" name="円弧 39"/>
          <p:cNvSpPr/>
          <p:nvPr/>
        </p:nvSpPr>
        <p:spPr>
          <a:xfrm rot="5400000">
            <a:off x="3204511" y="5863693"/>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41" name="円弧 40"/>
          <p:cNvSpPr/>
          <p:nvPr/>
        </p:nvSpPr>
        <p:spPr>
          <a:xfrm rot="16200000">
            <a:off x="3060495" y="5719677"/>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3" name="正方形/長方形 2"/>
          <p:cNvSpPr/>
          <p:nvPr/>
        </p:nvSpPr>
        <p:spPr>
          <a:xfrm>
            <a:off x="2515185" y="3176735"/>
            <a:ext cx="2038231" cy="3505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214731" y="1137669"/>
            <a:ext cx="8532170" cy="954107"/>
          </a:xfrm>
          <a:prstGeom prst="rect">
            <a:avLst/>
          </a:prstGeom>
          <a:noFill/>
        </p:spPr>
        <p:txBody>
          <a:bodyPr wrap="square" rtlCol="0">
            <a:spAutoFit/>
          </a:bodyPr>
          <a:lstStyle/>
          <a:p>
            <a:r>
              <a:rPr lang="en-US" altLang="ja-JP" sz="2800" dirty="0"/>
              <a:t>W</a:t>
            </a:r>
            <a:r>
              <a:rPr kumimoji="1" lang="en-US" altLang="ja-JP" sz="2800" dirty="0" smtClean="0"/>
              <a:t>e consider NS and NS progenitor binary again.</a:t>
            </a:r>
          </a:p>
          <a:p>
            <a:endParaRPr kumimoji="1" lang="ja-JP" altLang="en-US" sz="2800" dirty="0"/>
          </a:p>
        </p:txBody>
      </p:sp>
    </p:spTree>
    <p:extLst>
      <p:ext uri="{BB962C8B-B14F-4D97-AF65-F5344CB8AC3E}">
        <p14:creationId xmlns:p14="http://schemas.microsoft.com/office/powerpoint/2010/main" val="21029378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698"/>
            <a:ext cx="10515600" cy="584110"/>
          </a:xfrm>
        </p:spPr>
        <p:txBody>
          <a:bodyPr>
            <a:normAutofit fontScale="90000"/>
          </a:bodyPr>
          <a:lstStyle/>
          <a:p>
            <a:r>
              <a:rPr lang="en-US" altLang="ja-JP" dirty="0" smtClean="0"/>
              <a:t>The treatment of CE</a:t>
            </a:r>
            <a:endParaRPr kumimoji="1" lang="ja-JP" altLang="en-US" dirty="0"/>
          </a:p>
        </p:txBody>
      </p:sp>
      <p:sp>
        <p:nvSpPr>
          <p:cNvPr id="3" name="コンテンツ プレースホルダー 2"/>
          <p:cNvSpPr>
            <a:spLocks noGrp="1"/>
          </p:cNvSpPr>
          <p:nvPr>
            <p:ph idx="1"/>
          </p:nvPr>
        </p:nvSpPr>
        <p:spPr>
          <a:xfrm>
            <a:off x="391908" y="539751"/>
            <a:ext cx="10304847" cy="889235"/>
          </a:xfrm>
        </p:spPr>
        <p:txBody>
          <a:bodyPr/>
          <a:lstStyle/>
          <a:p>
            <a:r>
              <a:rPr lang="en-US" altLang="ja-JP" sz="2400" dirty="0" smtClean="0"/>
              <a:t>We assume the fraction of the orbital energy is used to expel envelope. </a:t>
            </a:r>
          </a:p>
          <a:p>
            <a:r>
              <a:rPr lang="en-US" altLang="ja-JP" sz="2400" dirty="0" smtClean="0"/>
              <a:t>We use simple energy formalism in order to calculate separation after CE </a:t>
            </a:r>
            <a:r>
              <a:rPr lang="en-US" altLang="ja-JP" sz="2400" dirty="0" err="1" smtClean="0">
                <a:latin typeface="Lucida Calligraphy" panose="03010101010101010101" pitchFamily="66" charset="0"/>
              </a:rPr>
              <a:t>a</a:t>
            </a:r>
            <a:r>
              <a:rPr lang="en-US" altLang="ja-JP" sz="2400" baseline="-25000" dirty="0" err="1" smtClean="0"/>
              <a:t>f</a:t>
            </a:r>
            <a:r>
              <a:rPr lang="en-US" altLang="ja-JP" sz="2400" dirty="0" smtClean="0">
                <a:latin typeface="Lucida Calligraphy" panose="03010101010101010101" pitchFamily="66" charset="0"/>
              </a:rPr>
              <a:t> </a:t>
            </a:r>
            <a:r>
              <a:rPr lang="en-US" altLang="ja-JP" sz="2400" dirty="0" smtClean="0"/>
              <a:t> </a:t>
            </a:r>
            <a:endParaRPr lang="en-US" altLang="ja-JP" dirty="0" smtClean="0"/>
          </a:p>
          <a:p>
            <a:endParaRPr lang="en-US" altLang="ja-JP" dirty="0"/>
          </a:p>
          <a:p>
            <a:pPr marL="0" indent="0">
              <a:buNone/>
            </a:pPr>
            <a:endParaRPr lang="en-US" altLang="ja-JP" dirty="0" smtClean="0"/>
          </a:p>
          <a:p>
            <a:endParaRPr kumimoji="1" lang="ja-JP" altLang="en-US" dirty="0"/>
          </a:p>
        </p:txBody>
      </p:sp>
      <p:grpSp>
        <p:nvGrpSpPr>
          <p:cNvPr id="12" name="グループ化 11"/>
          <p:cNvGrpSpPr/>
          <p:nvPr/>
        </p:nvGrpSpPr>
        <p:grpSpPr>
          <a:xfrm>
            <a:off x="543465" y="3618924"/>
            <a:ext cx="8625397" cy="1385224"/>
            <a:chOff x="1837426" y="2791931"/>
            <a:chExt cx="8625397" cy="1385224"/>
          </a:xfrm>
        </p:grpSpPr>
        <p:pic>
          <p:nvPicPr>
            <p:cNvPr id="4" name="図 3"/>
            <p:cNvPicPr>
              <a:picLocks noChangeAspect="1"/>
            </p:cNvPicPr>
            <p:nvPr/>
          </p:nvPicPr>
          <p:blipFill>
            <a:blip r:embed="rId3"/>
            <a:stretch>
              <a:fillRect/>
            </a:stretch>
          </p:blipFill>
          <p:spPr>
            <a:xfrm>
              <a:off x="1837426" y="2791931"/>
              <a:ext cx="6431452" cy="908801"/>
            </a:xfrm>
            <a:prstGeom prst="rect">
              <a:avLst/>
            </a:prstGeom>
          </p:spPr>
        </p:pic>
        <p:cxnSp>
          <p:nvCxnSpPr>
            <p:cNvPr id="6" name="直線コネクタ 5"/>
            <p:cNvCxnSpPr/>
            <p:nvPr/>
          </p:nvCxnSpPr>
          <p:spPr>
            <a:xfrm flipV="1">
              <a:off x="2596551" y="3769743"/>
              <a:ext cx="3252158" cy="862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6400800" y="3769743"/>
              <a:ext cx="1894874" cy="862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497456" y="3777045"/>
              <a:ext cx="3581796" cy="400110"/>
            </a:xfrm>
            <a:prstGeom prst="rect">
              <a:avLst/>
            </a:prstGeom>
            <a:noFill/>
          </p:spPr>
          <p:txBody>
            <a:bodyPr wrap="square" rtlCol="0">
              <a:spAutoFit/>
            </a:bodyPr>
            <a:lstStyle/>
            <a:p>
              <a:r>
                <a:rPr kumimoji="1" lang="en-US" altLang="ja-JP" sz="2000" dirty="0" smtClean="0">
                  <a:solidFill>
                    <a:schemeClr val="accent1"/>
                  </a:solidFill>
                </a:rPr>
                <a:t>The loss of orbital energy </a:t>
              </a:r>
              <a:endParaRPr kumimoji="1" lang="ja-JP" altLang="en-US" sz="2000" dirty="0">
                <a:solidFill>
                  <a:schemeClr val="accent1"/>
                </a:solidFill>
              </a:endParaRPr>
            </a:p>
          </p:txBody>
        </p:sp>
        <p:sp>
          <p:nvSpPr>
            <p:cNvPr id="11" name="テキスト ボックス 10"/>
            <p:cNvSpPr txBox="1"/>
            <p:nvPr/>
          </p:nvSpPr>
          <p:spPr>
            <a:xfrm>
              <a:off x="5756994" y="3763306"/>
              <a:ext cx="4705829" cy="400110"/>
            </a:xfrm>
            <a:prstGeom prst="rect">
              <a:avLst/>
            </a:prstGeom>
            <a:noFill/>
          </p:spPr>
          <p:txBody>
            <a:bodyPr wrap="square" rtlCol="0">
              <a:spAutoFit/>
            </a:bodyPr>
            <a:lstStyle/>
            <a:p>
              <a:r>
                <a:rPr lang="en-US" altLang="ja-JP" sz="2000" dirty="0">
                  <a:solidFill>
                    <a:srgbClr val="FF0000"/>
                  </a:solidFill>
                </a:rPr>
                <a:t>the energy required to expel envelope</a:t>
              </a:r>
              <a:endParaRPr kumimoji="1" lang="ja-JP" altLang="en-US" sz="2000" dirty="0">
                <a:solidFill>
                  <a:srgbClr val="FF0000"/>
                </a:solidFill>
              </a:endParaRPr>
            </a:p>
          </p:txBody>
        </p:sp>
      </p:grpSp>
      <p:sp>
        <p:nvSpPr>
          <p:cNvPr id="13" name="テキスト ボックス 12"/>
          <p:cNvSpPr txBox="1"/>
          <p:nvPr/>
        </p:nvSpPr>
        <p:spPr>
          <a:xfrm>
            <a:off x="543465" y="4808361"/>
            <a:ext cx="10681398" cy="2308324"/>
          </a:xfrm>
          <a:prstGeom prst="rect">
            <a:avLst/>
          </a:prstGeom>
          <a:noFill/>
        </p:spPr>
        <p:txBody>
          <a:bodyPr wrap="square" rtlCol="0">
            <a:spAutoFit/>
          </a:bodyPr>
          <a:lstStyle/>
          <a:p>
            <a:r>
              <a:rPr kumimoji="1" lang="en-US" altLang="ja-JP" sz="2400" dirty="0" smtClean="0"/>
              <a:t>α: the efficiency of energy transfer from orbit to envelope</a:t>
            </a:r>
          </a:p>
          <a:p>
            <a:r>
              <a:rPr kumimoji="1" lang="en-US" altLang="ja-JP" sz="2400" dirty="0" smtClean="0"/>
              <a:t>λ:  the binding </a:t>
            </a:r>
            <a:r>
              <a:rPr lang="en-US" altLang="ja-JP" sz="2400" dirty="0" smtClean="0"/>
              <a:t>e</a:t>
            </a:r>
            <a:r>
              <a:rPr kumimoji="1" lang="en-US" altLang="ja-JP" sz="2400" dirty="0" smtClean="0"/>
              <a:t>nergy parameter  </a:t>
            </a:r>
          </a:p>
          <a:p>
            <a:r>
              <a:rPr lang="en-US" altLang="ja-JP" sz="2400" dirty="0" smtClean="0"/>
              <a:t>These</a:t>
            </a:r>
            <a:r>
              <a:rPr kumimoji="1" lang="en-US" altLang="ja-JP" sz="2400" dirty="0" smtClean="0"/>
              <a:t> common envelope parameters </a:t>
            </a:r>
            <a:r>
              <a:rPr lang="en-US" altLang="ja-JP" sz="2400" dirty="0" smtClean="0"/>
              <a:t>are </a:t>
            </a:r>
            <a:r>
              <a:rPr lang="en-US" altLang="ja-JP" sz="2400" dirty="0" smtClean="0">
                <a:solidFill>
                  <a:srgbClr val="FF0000"/>
                </a:solidFill>
              </a:rPr>
              <a:t>uncertain</a:t>
            </a:r>
            <a:r>
              <a:rPr lang="en-US" altLang="ja-JP" sz="2400" dirty="0" smtClean="0"/>
              <a:t>.</a:t>
            </a:r>
          </a:p>
          <a:p>
            <a:r>
              <a:rPr lang="ja-JP" altLang="en-US" sz="2400" dirty="0" smtClean="0"/>
              <a:t>・</a:t>
            </a:r>
            <a:r>
              <a:rPr lang="en-US" altLang="ja-JP" sz="2400" dirty="0" smtClean="0"/>
              <a:t>How much the orbital energy can be used to expel envelope?</a:t>
            </a:r>
          </a:p>
          <a:p>
            <a:r>
              <a:rPr lang="ja-JP" altLang="en-US" sz="2400" dirty="0" smtClean="0"/>
              <a:t>・</a:t>
            </a:r>
            <a:r>
              <a:rPr lang="en-US" altLang="ja-JP" sz="2400" dirty="0" smtClean="0"/>
              <a:t>How much the internal energy of envelope is used to expel envelope? </a:t>
            </a:r>
          </a:p>
          <a:p>
            <a:endParaRPr lang="en-US" altLang="ja-JP" sz="2400" dirty="0" smtClean="0">
              <a:sym typeface="Wingdings 2" panose="05020102010507070707" pitchFamily="18" charset="2"/>
            </a:endParaRPr>
          </a:p>
        </p:txBody>
      </p:sp>
      <p:sp>
        <p:nvSpPr>
          <p:cNvPr id="16" name="円/楕円 15"/>
          <p:cNvSpPr/>
          <p:nvPr/>
        </p:nvSpPr>
        <p:spPr>
          <a:xfrm>
            <a:off x="1672692" y="1817136"/>
            <a:ext cx="1330615" cy="114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227115" y="2265567"/>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8" name="円/楕円 17"/>
          <p:cNvSpPr/>
          <p:nvPr/>
        </p:nvSpPr>
        <p:spPr>
          <a:xfrm>
            <a:off x="2726095" y="2276557"/>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3718120" y="2161702"/>
            <a:ext cx="443538" cy="4594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742544" y="2276557"/>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21" name="円/楕円 20"/>
          <p:cNvSpPr/>
          <p:nvPr/>
        </p:nvSpPr>
        <p:spPr>
          <a:xfrm>
            <a:off x="6075198" y="2276557"/>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弧 21"/>
          <p:cNvSpPr/>
          <p:nvPr/>
        </p:nvSpPr>
        <p:spPr>
          <a:xfrm rot="16200000">
            <a:off x="5830514" y="2127189"/>
            <a:ext cx="344566" cy="298736"/>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円弧 22"/>
          <p:cNvSpPr/>
          <p:nvPr/>
        </p:nvSpPr>
        <p:spPr>
          <a:xfrm rot="5400000">
            <a:off x="5897337" y="2345519"/>
            <a:ext cx="293825" cy="270756"/>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rot="6739942">
            <a:off x="2182156" y="2020298"/>
            <a:ext cx="741130" cy="649845"/>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 name="直線矢印コネクタ 7"/>
          <p:cNvCxnSpPr/>
          <p:nvPr/>
        </p:nvCxnSpPr>
        <p:spPr>
          <a:xfrm>
            <a:off x="2322953" y="2251021"/>
            <a:ext cx="60148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a:off x="5756527" y="2384222"/>
            <a:ext cx="468000" cy="0"/>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374203" y="1834367"/>
            <a:ext cx="498980" cy="369332"/>
          </a:xfrm>
          <a:prstGeom prst="rect">
            <a:avLst/>
          </a:prstGeom>
          <a:noFill/>
        </p:spPr>
        <p:txBody>
          <a:bodyPr wrap="square" rtlCol="0">
            <a:spAutoFit/>
          </a:bodyPr>
          <a:lstStyle/>
          <a:p>
            <a:r>
              <a:rPr kumimoji="1" lang="en-US" altLang="ja-JP" dirty="0" err="1" smtClean="0">
                <a:latin typeface="Lucida Calligraphy" panose="03010101010101010101" pitchFamily="66" charset="0"/>
              </a:rPr>
              <a:t>a</a:t>
            </a:r>
            <a:r>
              <a:rPr kumimoji="1" lang="en-US" altLang="ja-JP" baseline="-25000" dirty="0" err="1" smtClean="0"/>
              <a:t>i</a:t>
            </a:r>
            <a:endParaRPr kumimoji="1" lang="ja-JP" altLang="en-US" baseline="-25000" dirty="0"/>
          </a:p>
        </p:txBody>
      </p:sp>
      <p:sp>
        <p:nvSpPr>
          <p:cNvPr id="43" name="テキスト ボックス 42"/>
          <p:cNvSpPr txBox="1"/>
          <p:nvPr/>
        </p:nvSpPr>
        <p:spPr>
          <a:xfrm>
            <a:off x="5938426" y="1989419"/>
            <a:ext cx="443539" cy="369332"/>
          </a:xfrm>
          <a:prstGeom prst="rect">
            <a:avLst/>
          </a:prstGeom>
          <a:noFill/>
        </p:spPr>
        <p:txBody>
          <a:bodyPr wrap="square" rtlCol="0">
            <a:spAutoFit/>
          </a:bodyPr>
          <a:lstStyle/>
          <a:p>
            <a:r>
              <a:rPr kumimoji="1" lang="en-US" altLang="ja-JP" dirty="0" err="1" smtClean="0">
                <a:latin typeface="Lucida Calligraphy" panose="03010101010101010101" pitchFamily="66" charset="0"/>
              </a:rPr>
              <a:t>a</a:t>
            </a:r>
            <a:r>
              <a:rPr kumimoji="1" lang="en-US" altLang="ja-JP" baseline="-25000" dirty="0" err="1" smtClean="0"/>
              <a:t>f</a:t>
            </a:r>
            <a:endParaRPr kumimoji="1" lang="ja-JP" altLang="en-US" baseline="-25000" dirty="0"/>
          </a:p>
        </p:txBody>
      </p:sp>
      <p:sp>
        <p:nvSpPr>
          <p:cNvPr id="44" name="円/楕円 43"/>
          <p:cNvSpPr/>
          <p:nvPr/>
        </p:nvSpPr>
        <p:spPr>
          <a:xfrm>
            <a:off x="1210938" y="3518435"/>
            <a:ext cx="1632745" cy="9762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181204" y="3455158"/>
            <a:ext cx="1474993" cy="1044731"/>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ドーナツ 47"/>
          <p:cNvSpPr/>
          <p:nvPr/>
        </p:nvSpPr>
        <p:spPr>
          <a:xfrm>
            <a:off x="5092421" y="1631984"/>
            <a:ext cx="1877994" cy="1476913"/>
          </a:xfrm>
          <a:prstGeom prst="donut">
            <a:avLst>
              <a:gd name="adj" fmla="val 12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0" name="直線矢印コネクタ 49"/>
          <p:cNvCxnSpPr>
            <a:endCxn id="45" idx="0"/>
          </p:cNvCxnSpPr>
          <p:nvPr/>
        </p:nvCxnSpPr>
        <p:spPr>
          <a:xfrm>
            <a:off x="2872562" y="2798072"/>
            <a:ext cx="1046139" cy="657086"/>
          </a:xfrm>
          <a:prstGeom prst="straightConnector1">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39" name="直線矢印コネクタ 38"/>
          <p:cNvCxnSpPr/>
          <p:nvPr/>
        </p:nvCxnSpPr>
        <p:spPr>
          <a:xfrm flipH="1">
            <a:off x="2552721" y="2559228"/>
            <a:ext cx="3437806" cy="10181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2" name="直線矢印コネクタ 51"/>
          <p:cNvCxnSpPr>
            <a:stCxn id="48" idx="4"/>
          </p:cNvCxnSpPr>
          <p:nvPr/>
        </p:nvCxnSpPr>
        <p:spPr>
          <a:xfrm flipH="1">
            <a:off x="5964313" y="3108897"/>
            <a:ext cx="67105" cy="51002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3" name="テキスト ボックス 52"/>
          <p:cNvSpPr txBox="1"/>
          <p:nvPr/>
        </p:nvSpPr>
        <p:spPr>
          <a:xfrm>
            <a:off x="6859864" y="1555060"/>
            <a:ext cx="5399876" cy="400110"/>
          </a:xfrm>
          <a:prstGeom prst="rect">
            <a:avLst/>
          </a:prstGeom>
          <a:noFill/>
        </p:spPr>
        <p:txBody>
          <a:bodyPr wrap="none" rtlCol="0">
            <a:spAutoFit/>
          </a:bodyPr>
          <a:lstStyle/>
          <a:p>
            <a:r>
              <a:rPr kumimoji="1" lang="en-US" altLang="ja-JP" sz="2000" dirty="0" smtClean="0"/>
              <a:t>For given Mcore1, Menv1 M2, initial separation </a:t>
            </a:r>
            <a:r>
              <a:rPr kumimoji="1" lang="en-US" altLang="ja-JP" sz="2000" dirty="0" err="1" smtClean="0"/>
              <a:t>a</a:t>
            </a:r>
            <a:r>
              <a:rPr kumimoji="1" lang="en-US" altLang="ja-JP" sz="2000" baseline="-25000" dirty="0" err="1" smtClean="0"/>
              <a:t>i</a:t>
            </a:r>
            <a:r>
              <a:rPr kumimoji="1" lang="en-US" altLang="ja-JP" sz="2000" dirty="0" smtClean="0"/>
              <a:t> </a:t>
            </a:r>
            <a:endParaRPr kumimoji="1" lang="ja-JP" altLang="en-US" sz="2000" dirty="0"/>
          </a:p>
        </p:txBody>
      </p:sp>
      <p:sp>
        <p:nvSpPr>
          <p:cNvPr id="54" name="下矢印 53"/>
          <p:cNvSpPr/>
          <p:nvPr/>
        </p:nvSpPr>
        <p:spPr>
          <a:xfrm>
            <a:off x="9008590" y="2156979"/>
            <a:ext cx="329307" cy="1063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9274139" y="2152554"/>
            <a:ext cx="2974597" cy="830997"/>
          </a:xfrm>
          <a:prstGeom prst="rect">
            <a:avLst/>
          </a:prstGeom>
          <a:noFill/>
        </p:spPr>
        <p:txBody>
          <a:bodyPr wrap="none" rtlCol="0">
            <a:spAutoFit/>
          </a:bodyPr>
          <a:lstStyle/>
          <a:p>
            <a:r>
              <a:rPr kumimoji="1" lang="en-US" altLang="ja-JP" sz="2400" dirty="0" smtClean="0"/>
              <a:t>Assuming efficiency</a:t>
            </a:r>
            <a:r>
              <a:rPr lang="ja-JP" altLang="en-US" sz="2400" dirty="0" smtClean="0"/>
              <a:t> </a:t>
            </a:r>
            <a:r>
              <a:rPr lang="en-US" altLang="ja-JP" sz="2400" dirty="0" smtClean="0"/>
              <a:t>of</a:t>
            </a:r>
          </a:p>
          <a:p>
            <a:r>
              <a:rPr lang="en-US" altLang="ja-JP" sz="2400" dirty="0"/>
              <a:t>m</a:t>
            </a:r>
            <a:r>
              <a:rPr kumimoji="1" lang="en-US" altLang="ja-JP" sz="2400" dirty="0" smtClean="0"/>
              <a:t>ass ejection</a:t>
            </a:r>
          </a:p>
        </p:txBody>
      </p:sp>
      <p:sp>
        <p:nvSpPr>
          <p:cNvPr id="56" name="テキスト ボックス 55"/>
          <p:cNvSpPr txBox="1"/>
          <p:nvPr/>
        </p:nvSpPr>
        <p:spPr>
          <a:xfrm>
            <a:off x="7935022" y="3315730"/>
            <a:ext cx="2826415" cy="523220"/>
          </a:xfrm>
          <a:prstGeom prst="rect">
            <a:avLst/>
          </a:prstGeom>
          <a:noFill/>
        </p:spPr>
        <p:txBody>
          <a:bodyPr wrap="none" rtlCol="0">
            <a:spAutoFit/>
          </a:bodyPr>
          <a:lstStyle/>
          <a:p>
            <a:r>
              <a:rPr lang="en-US" altLang="ja-JP" sz="2800" dirty="0" smtClean="0"/>
              <a:t>Final separation </a:t>
            </a:r>
            <a:r>
              <a:rPr lang="en-US" altLang="ja-JP" sz="2800" dirty="0" err="1" smtClean="0"/>
              <a:t>a</a:t>
            </a:r>
            <a:r>
              <a:rPr lang="en-US" altLang="ja-JP" sz="2800" baseline="-25000" dirty="0" err="1" smtClean="0"/>
              <a:t>f</a:t>
            </a:r>
            <a:endParaRPr kumimoji="1" lang="ja-JP" altLang="en-US" sz="2800" baseline="-25000" dirty="0"/>
          </a:p>
        </p:txBody>
      </p:sp>
    </p:spTree>
    <p:extLst>
      <p:ext uri="{BB962C8B-B14F-4D97-AF65-F5344CB8AC3E}">
        <p14:creationId xmlns:p14="http://schemas.microsoft.com/office/powerpoint/2010/main" val="23917210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698"/>
            <a:ext cx="11353800" cy="911582"/>
          </a:xfrm>
        </p:spPr>
        <p:txBody>
          <a:bodyPr>
            <a:normAutofit/>
          </a:bodyPr>
          <a:lstStyle/>
          <a:p>
            <a:r>
              <a:rPr lang="en-US" altLang="ja-JP" dirty="0" smtClean="0"/>
              <a:t>The rate dependence on CE parameters</a:t>
            </a:r>
            <a:endParaRPr kumimoji="1" lang="ja-JP" altLang="en-US" dirty="0"/>
          </a:p>
        </p:txBody>
      </p:sp>
      <p:sp>
        <p:nvSpPr>
          <p:cNvPr id="3" name="コンテンツ プレースホルダー 2"/>
          <p:cNvSpPr>
            <a:spLocks noGrp="1"/>
          </p:cNvSpPr>
          <p:nvPr>
            <p:ph idx="1"/>
          </p:nvPr>
        </p:nvSpPr>
        <p:spPr>
          <a:xfrm>
            <a:off x="299580" y="2351858"/>
            <a:ext cx="11892420" cy="5598543"/>
          </a:xfrm>
        </p:spPr>
        <p:txBody>
          <a:bodyPr/>
          <a:lstStyle/>
          <a:p>
            <a:r>
              <a:rPr lang="en-US" altLang="ja-JP" dirty="0" smtClean="0"/>
              <a:t>Separation after CE </a:t>
            </a:r>
            <a:r>
              <a:rPr lang="en-US" altLang="ja-JP" dirty="0" err="1">
                <a:latin typeface="Lucida Calligraphy" panose="03010101010101010101" pitchFamily="66" charset="0"/>
                <a:ea typeface="Gungsuh" panose="02030600000101010101" pitchFamily="18" charset="-127"/>
              </a:rPr>
              <a:t>a</a:t>
            </a:r>
            <a:r>
              <a:rPr lang="en-US" altLang="ja-JP" baseline="-25000" dirty="0" err="1">
                <a:ea typeface="Gungsuh" panose="02030600000101010101" pitchFamily="18" charset="-127"/>
              </a:rPr>
              <a:t>f</a:t>
            </a:r>
            <a:r>
              <a:rPr lang="en-US" altLang="ja-JP" baseline="-25000" dirty="0">
                <a:ea typeface="Gungsuh" panose="02030600000101010101" pitchFamily="18" charset="-127"/>
              </a:rPr>
              <a:t> </a:t>
            </a:r>
            <a:r>
              <a:rPr lang="en-US" altLang="ja-JP" dirty="0">
                <a:ea typeface="Gungsuh" panose="02030600000101010101" pitchFamily="18" charset="-127"/>
              </a:rPr>
              <a:t> is dependent on CE parameters</a:t>
            </a:r>
            <a:r>
              <a:rPr lang="en-US" altLang="ja-JP" dirty="0" smtClean="0">
                <a:ea typeface="Gungsuh" panose="02030600000101010101" pitchFamily="18" charset="-127"/>
              </a:rPr>
              <a:t>.</a:t>
            </a:r>
          </a:p>
          <a:p>
            <a:pPr marL="0" indent="0">
              <a:buNone/>
            </a:pPr>
            <a:r>
              <a:rPr lang="en-US" altLang="ja-JP" dirty="0">
                <a:ea typeface="Gungsuh" panose="02030600000101010101" pitchFamily="18" charset="-127"/>
              </a:rPr>
              <a:t>F</a:t>
            </a:r>
            <a:r>
              <a:rPr lang="en-US" altLang="ja-JP" dirty="0" smtClean="0">
                <a:ea typeface="Gungsuh" panose="02030600000101010101" pitchFamily="18" charset="-127"/>
              </a:rPr>
              <a:t>or simplicity, α=1.</a:t>
            </a:r>
            <a:endParaRPr lang="en-US" altLang="ja-JP" dirty="0">
              <a:ea typeface="Gungsuh" panose="02030600000101010101" pitchFamily="18" charset="-127"/>
            </a:endParaRPr>
          </a:p>
          <a:p>
            <a:pPr marL="0" indent="0">
              <a:buNone/>
            </a:pPr>
            <a:r>
              <a:rPr lang="en-US" altLang="ja-JP" dirty="0"/>
              <a:t>If λ</a:t>
            </a:r>
            <a:r>
              <a:rPr lang="ja-JP" altLang="en-US" dirty="0"/>
              <a:t> </a:t>
            </a:r>
            <a:r>
              <a:rPr lang="en-US" altLang="ja-JP" dirty="0"/>
              <a:t>is large </a:t>
            </a:r>
            <a:r>
              <a:rPr lang="en-US" altLang="ja-JP" dirty="0" err="1" smtClean="0"/>
              <a:t>i.e</a:t>
            </a:r>
            <a:r>
              <a:rPr lang="en-US" altLang="ja-JP" dirty="0" smtClean="0"/>
              <a:t>, the energy required to expel envelope is small,</a:t>
            </a:r>
            <a:r>
              <a:rPr lang="ja-JP" altLang="en-US" dirty="0" smtClean="0"/>
              <a:t>    </a:t>
            </a:r>
            <a:endParaRPr lang="en-US" altLang="ja-JP" dirty="0"/>
          </a:p>
          <a:p>
            <a:pPr marL="0" indent="0">
              <a:buNone/>
            </a:pPr>
            <a:r>
              <a:rPr lang="en-US" altLang="ja-JP" dirty="0" smtClean="0"/>
              <a:t>the </a:t>
            </a:r>
            <a:r>
              <a:rPr lang="en-US" altLang="ja-JP" dirty="0"/>
              <a:t>loss of orbital energy </a:t>
            </a:r>
            <a:r>
              <a:rPr lang="en-US" altLang="ja-JP" dirty="0" smtClean="0"/>
              <a:t>during </a:t>
            </a:r>
            <a:r>
              <a:rPr lang="en-US" altLang="ja-JP" dirty="0"/>
              <a:t>CE </a:t>
            </a:r>
            <a:r>
              <a:rPr lang="en-US" altLang="ja-JP" dirty="0" smtClean="0"/>
              <a:t>becomes </a:t>
            </a:r>
            <a:r>
              <a:rPr lang="en-US" altLang="ja-JP" dirty="0"/>
              <a:t>small and </a:t>
            </a:r>
            <a:r>
              <a:rPr lang="en-US" altLang="ja-JP" dirty="0" err="1">
                <a:latin typeface="Lucida Calligraphy" panose="03010101010101010101" pitchFamily="66" charset="0"/>
                <a:ea typeface="Gungsuh" panose="02030600000101010101" pitchFamily="18" charset="-127"/>
              </a:rPr>
              <a:t>a</a:t>
            </a:r>
            <a:r>
              <a:rPr lang="en-US" altLang="ja-JP" baseline="-25000" dirty="0" err="1">
                <a:ea typeface="Gungsuh" panose="02030600000101010101" pitchFamily="18" charset="-127"/>
              </a:rPr>
              <a:t>f</a:t>
            </a:r>
            <a:r>
              <a:rPr lang="en-US" altLang="ja-JP" dirty="0">
                <a:latin typeface="Lucida Calligraphy" panose="03010101010101010101" pitchFamily="66" charset="0"/>
                <a:ea typeface="Gungsuh" panose="02030600000101010101" pitchFamily="18" charset="-127"/>
              </a:rPr>
              <a:t> </a:t>
            </a:r>
            <a:r>
              <a:rPr lang="en-US" altLang="ja-JP" dirty="0" smtClean="0">
                <a:ea typeface="Gungsuh" panose="02030600000101010101" pitchFamily="18" charset="-127"/>
              </a:rPr>
              <a:t>is large</a:t>
            </a:r>
            <a:r>
              <a:rPr lang="en-US" altLang="ja-JP" dirty="0" smtClean="0">
                <a:latin typeface="Lucida Calligraphy" panose="03010101010101010101" pitchFamily="66" charset="0"/>
                <a:ea typeface="Gungsuh" panose="02030600000101010101" pitchFamily="18" charset="-127"/>
              </a:rPr>
              <a:t>.                           </a:t>
            </a:r>
            <a:endParaRPr lang="en-US" altLang="ja-JP" dirty="0"/>
          </a:p>
          <a:p>
            <a:r>
              <a:rPr lang="en-US" altLang="ja-JP" dirty="0"/>
              <a:t>If </a:t>
            </a:r>
            <a:r>
              <a:rPr lang="en-US" altLang="ja-JP" dirty="0" err="1">
                <a:latin typeface="Lucida Calligraphy" panose="03010101010101010101" pitchFamily="66" charset="0"/>
                <a:ea typeface="Gungsuh" panose="02030600000101010101" pitchFamily="18" charset="-127"/>
              </a:rPr>
              <a:t>a</a:t>
            </a:r>
            <a:r>
              <a:rPr lang="en-US" altLang="ja-JP" baseline="-25000" dirty="0" err="1">
                <a:ea typeface="Gungsuh" panose="02030600000101010101" pitchFamily="18" charset="-127"/>
              </a:rPr>
              <a:t>f</a:t>
            </a:r>
            <a:r>
              <a:rPr lang="en-US" altLang="ja-JP" dirty="0"/>
              <a:t> </a:t>
            </a:r>
            <a:r>
              <a:rPr lang="en-US" altLang="ja-JP" dirty="0" smtClean="0"/>
              <a:t>is </a:t>
            </a:r>
            <a:r>
              <a:rPr lang="en-US" altLang="ja-JP" dirty="0"/>
              <a:t>large, binary tend not to merge during CE and can survive.</a:t>
            </a:r>
          </a:p>
          <a:p>
            <a:r>
              <a:rPr lang="en-US" altLang="ja-JP" dirty="0"/>
              <a:t>However, if </a:t>
            </a:r>
            <a:r>
              <a:rPr lang="en-US" altLang="ja-JP" dirty="0" err="1">
                <a:latin typeface="Lucida Calligraphy" panose="03010101010101010101" pitchFamily="66" charset="0"/>
                <a:ea typeface="Gungsuh" panose="02030600000101010101" pitchFamily="18" charset="-127"/>
              </a:rPr>
              <a:t>a</a:t>
            </a:r>
            <a:r>
              <a:rPr lang="en-US" altLang="ja-JP" baseline="-25000" dirty="0" err="1">
                <a:ea typeface="Gungsuh" panose="02030600000101010101" pitchFamily="18" charset="-127"/>
              </a:rPr>
              <a:t>f</a:t>
            </a:r>
            <a:r>
              <a:rPr lang="en-US" altLang="ja-JP" dirty="0"/>
              <a:t> is too large, binary cannot merge within Hubble time due to GW.  </a:t>
            </a:r>
            <a:endParaRPr lang="ja-JP" altLang="en-US" dirty="0"/>
          </a:p>
          <a:p>
            <a:endParaRPr lang="en-US" altLang="ja-JP" dirty="0" smtClean="0"/>
          </a:p>
          <a:p>
            <a:endParaRPr lang="en-US" altLang="ja-JP" dirty="0" smtClean="0"/>
          </a:p>
          <a:p>
            <a:pPr marL="0" indent="0">
              <a:buNone/>
            </a:pPr>
            <a:endParaRPr lang="en-US" altLang="ja-JP" dirty="0" smtClean="0"/>
          </a:p>
          <a:p>
            <a:endParaRPr lang="en-US" altLang="ja-JP" dirty="0"/>
          </a:p>
          <a:p>
            <a:endParaRPr lang="en-US" altLang="ja-JP" dirty="0" smtClean="0"/>
          </a:p>
          <a:p>
            <a:endParaRPr lang="en-US" altLang="ja-JP" dirty="0"/>
          </a:p>
          <a:p>
            <a:pPr marL="0" indent="0">
              <a:buNone/>
            </a:pPr>
            <a:endParaRPr lang="en-US" altLang="ja-JP" dirty="0" smtClean="0"/>
          </a:p>
          <a:p>
            <a:endParaRPr kumimoji="1" lang="ja-JP" altLang="en-US" dirty="0"/>
          </a:p>
        </p:txBody>
      </p:sp>
      <p:grpSp>
        <p:nvGrpSpPr>
          <p:cNvPr id="8" name="グループ化 7"/>
          <p:cNvGrpSpPr/>
          <p:nvPr/>
        </p:nvGrpSpPr>
        <p:grpSpPr>
          <a:xfrm>
            <a:off x="1942062" y="5482776"/>
            <a:ext cx="9464523" cy="1508105"/>
            <a:chOff x="806605" y="4702347"/>
            <a:chExt cx="9464523" cy="1508105"/>
          </a:xfrm>
        </p:grpSpPr>
        <p:sp>
          <p:nvSpPr>
            <p:cNvPr id="19" name="テキスト ボックス 18"/>
            <p:cNvSpPr txBox="1"/>
            <p:nvPr/>
          </p:nvSpPr>
          <p:spPr>
            <a:xfrm>
              <a:off x="1149549" y="4702347"/>
              <a:ext cx="8788301" cy="1508105"/>
            </a:xfrm>
            <a:prstGeom prst="rect">
              <a:avLst/>
            </a:prstGeom>
            <a:noFill/>
          </p:spPr>
          <p:txBody>
            <a:bodyPr wrap="square" rtlCol="0">
              <a:spAutoFit/>
            </a:bodyPr>
            <a:lstStyle/>
            <a:p>
              <a:r>
                <a:rPr lang="ja-JP" altLang="en-US" sz="2800" dirty="0" smtClean="0"/>
                <a:t>・</a:t>
              </a:r>
              <a:r>
                <a:rPr lang="en-US" altLang="ja-JP" sz="2800" dirty="0"/>
                <a:t>T</a:t>
              </a:r>
              <a:r>
                <a:rPr lang="en-US" altLang="ja-JP" sz="2800" dirty="0" smtClean="0"/>
                <a:t>he number of merger during CE </a:t>
              </a:r>
              <a:r>
                <a:rPr lang="en-US" altLang="ja-JP" sz="2800" dirty="0"/>
                <a:t>   </a:t>
              </a:r>
              <a:r>
                <a:rPr lang="en-US" altLang="ja-JP" sz="2800" dirty="0" smtClean="0"/>
                <a:t>                  </a:t>
              </a:r>
              <a:r>
                <a:rPr lang="en-US" altLang="ja-JP" sz="2800" dirty="0"/>
                <a:t>Merger rates </a:t>
              </a:r>
              <a:endParaRPr lang="en-US" altLang="ja-JP" sz="2800" dirty="0" smtClean="0"/>
            </a:p>
            <a:p>
              <a:endParaRPr lang="en-US" altLang="ja-JP" dirty="0"/>
            </a:p>
            <a:p>
              <a:r>
                <a:rPr lang="ja-JP" altLang="en-US" sz="2800" dirty="0" smtClean="0"/>
                <a:t>・</a:t>
              </a:r>
              <a:r>
                <a:rPr kumimoji="1" lang="en-US" altLang="ja-JP" sz="2800" dirty="0" smtClean="0"/>
                <a:t>Merger timescale </a:t>
              </a:r>
              <a:r>
                <a:rPr kumimoji="1" lang="en-US" altLang="ja-JP" sz="2800" dirty="0" err="1" smtClean="0"/>
                <a:t>t</a:t>
              </a:r>
              <a:r>
                <a:rPr kumimoji="1" lang="en-US" altLang="ja-JP" sz="2800" baseline="-25000" dirty="0" err="1" smtClean="0"/>
                <a:t>GW</a:t>
              </a:r>
              <a:r>
                <a:rPr kumimoji="1" lang="ja-JP" altLang="en-US" sz="2800" dirty="0" smtClean="0"/>
                <a:t>∝</a:t>
              </a:r>
              <a:r>
                <a:rPr kumimoji="1" lang="en-US" altLang="ja-JP" sz="2800" dirty="0" smtClean="0">
                  <a:latin typeface="Lucida Calligraphy" panose="03010101010101010101" pitchFamily="66" charset="0"/>
                </a:rPr>
                <a:t>a</a:t>
              </a:r>
              <a:r>
                <a:rPr lang="en-US" altLang="ja-JP" sz="2800" baseline="30000" dirty="0" smtClean="0"/>
                <a:t>4</a:t>
              </a:r>
              <a:r>
                <a:rPr lang="en-US" altLang="ja-JP" sz="2800" dirty="0" smtClean="0"/>
                <a:t>  </a:t>
              </a:r>
              <a:r>
                <a:rPr kumimoji="1" lang="en-US" altLang="ja-JP" sz="2800" dirty="0" smtClean="0"/>
                <a:t>    </a:t>
              </a:r>
              <a:r>
                <a:rPr kumimoji="1" lang="ja-JP" altLang="en-US" sz="2800" dirty="0" smtClean="0"/>
                <a:t>　                         </a:t>
              </a:r>
              <a:r>
                <a:rPr kumimoji="1" lang="en-US" altLang="ja-JP" sz="2800" dirty="0" smtClean="0"/>
                <a:t>Merger rates</a:t>
              </a:r>
            </a:p>
            <a:p>
              <a:endParaRPr kumimoji="1" lang="en-US" altLang="ja-JP" dirty="0" smtClean="0"/>
            </a:p>
          </p:txBody>
        </p:sp>
        <p:cxnSp>
          <p:nvCxnSpPr>
            <p:cNvPr id="18" name="直線矢印コネクタ 17"/>
            <p:cNvCxnSpPr/>
            <p:nvPr/>
          </p:nvCxnSpPr>
          <p:spPr>
            <a:xfrm rot="6240000" flipV="1">
              <a:off x="6286962" y="4807521"/>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9944229" y="4808248"/>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6240000" flipV="1">
              <a:off x="9924565" y="5504745"/>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1228635" y="5220806"/>
              <a:ext cx="9040815" cy="40194"/>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5288236" y="5503782"/>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1230313" y="5956009"/>
              <a:ext cx="9040815" cy="40194"/>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右矢印 43"/>
            <p:cNvSpPr/>
            <p:nvPr/>
          </p:nvSpPr>
          <p:spPr>
            <a:xfrm>
              <a:off x="7395124" y="4790075"/>
              <a:ext cx="426903" cy="34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p:cNvSpPr/>
            <p:nvPr/>
          </p:nvSpPr>
          <p:spPr>
            <a:xfrm>
              <a:off x="7415225" y="5473362"/>
              <a:ext cx="426903" cy="34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右矢印 45"/>
            <p:cNvSpPr/>
            <p:nvPr/>
          </p:nvSpPr>
          <p:spPr>
            <a:xfrm>
              <a:off x="806605" y="4818873"/>
              <a:ext cx="265263" cy="97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p:cNvSpPr txBox="1"/>
          <p:nvPr/>
        </p:nvSpPr>
        <p:spPr>
          <a:xfrm>
            <a:off x="565447" y="2324472"/>
            <a:ext cx="11656088" cy="369332"/>
          </a:xfrm>
          <a:prstGeom prst="rect">
            <a:avLst/>
          </a:prstGeom>
          <a:noFill/>
        </p:spPr>
        <p:txBody>
          <a:bodyPr wrap="square" rtlCol="0">
            <a:spAutoFit/>
          </a:bodyPr>
          <a:lstStyle/>
          <a:p>
            <a:endParaRPr kumimoji="1" lang="ja-JP" altLang="en-US" dirty="0"/>
          </a:p>
        </p:txBody>
      </p:sp>
      <p:sp>
        <p:nvSpPr>
          <p:cNvPr id="17" name="テキスト ボックス 16"/>
          <p:cNvSpPr txBox="1"/>
          <p:nvPr/>
        </p:nvSpPr>
        <p:spPr>
          <a:xfrm>
            <a:off x="871726" y="5665652"/>
            <a:ext cx="1030793" cy="1077218"/>
          </a:xfrm>
          <a:prstGeom prst="rect">
            <a:avLst/>
          </a:prstGeom>
          <a:noFill/>
        </p:spPr>
        <p:txBody>
          <a:bodyPr wrap="square" rtlCol="0">
            <a:spAutoFit/>
          </a:bodyPr>
          <a:lstStyle/>
          <a:p>
            <a:r>
              <a:rPr lang="en-US" altLang="ja-JP" sz="3200" dirty="0" smtClean="0"/>
              <a:t> </a:t>
            </a:r>
            <a:r>
              <a:rPr kumimoji="1" lang="en-US" altLang="ja-JP" sz="3200" dirty="0" smtClean="0"/>
              <a:t>λ</a:t>
            </a:r>
          </a:p>
          <a:p>
            <a:r>
              <a:rPr lang="en-US" altLang="ja-JP" sz="3200" dirty="0" err="1">
                <a:latin typeface="Lucida Calligraphy" panose="03010101010101010101" pitchFamily="66" charset="0"/>
                <a:ea typeface="Gungsuh" panose="02030600000101010101" pitchFamily="18" charset="-127"/>
              </a:rPr>
              <a:t>a</a:t>
            </a:r>
            <a:r>
              <a:rPr lang="en-US" altLang="ja-JP" sz="3200" baseline="-25000" dirty="0" err="1">
                <a:ea typeface="Gungsuh" panose="02030600000101010101" pitchFamily="18" charset="-127"/>
              </a:rPr>
              <a:t>f</a:t>
            </a:r>
            <a:endParaRPr kumimoji="1" lang="ja-JP" altLang="en-US" sz="3200" dirty="0"/>
          </a:p>
        </p:txBody>
      </p:sp>
      <p:cxnSp>
        <p:nvCxnSpPr>
          <p:cNvPr id="47" name="直線矢印コネクタ 46"/>
          <p:cNvCxnSpPr/>
          <p:nvPr/>
        </p:nvCxnSpPr>
        <p:spPr>
          <a:xfrm flipV="1">
            <a:off x="1557182" y="5747928"/>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1416505" y="6310640"/>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グループ化 48"/>
          <p:cNvGrpSpPr/>
          <p:nvPr/>
        </p:nvGrpSpPr>
        <p:grpSpPr>
          <a:xfrm>
            <a:off x="543465" y="1014544"/>
            <a:ext cx="8919190" cy="1385224"/>
            <a:chOff x="1837426" y="2791931"/>
            <a:chExt cx="8919190" cy="1385224"/>
          </a:xfrm>
        </p:grpSpPr>
        <p:pic>
          <p:nvPicPr>
            <p:cNvPr id="50" name="図 49"/>
            <p:cNvPicPr>
              <a:picLocks noChangeAspect="1"/>
            </p:cNvPicPr>
            <p:nvPr/>
          </p:nvPicPr>
          <p:blipFill>
            <a:blip r:embed="rId2"/>
            <a:stretch>
              <a:fillRect/>
            </a:stretch>
          </p:blipFill>
          <p:spPr>
            <a:xfrm>
              <a:off x="1837426" y="2791931"/>
              <a:ext cx="6431452" cy="908801"/>
            </a:xfrm>
            <a:prstGeom prst="rect">
              <a:avLst/>
            </a:prstGeom>
          </p:spPr>
        </p:pic>
        <p:cxnSp>
          <p:nvCxnSpPr>
            <p:cNvPr id="51" name="直線コネクタ 50"/>
            <p:cNvCxnSpPr/>
            <p:nvPr/>
          </p:nvCxnSpPr>
          <p:spPr>
            <a:xfrm flipV="1">
              <a:off x="2596551" y="3769743"/>
              <a:ext cx="3252158" cy="862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400800" y="3769743"/>
              <a:ext cx="1894874" cy="862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2497456" y="3777045"/>
              <a:ext cx="3581796" cy="400110"/>
            </a:xfrm>
            <a:prstGeom prst="rect">
              <a:avLst/>
            </a:prstGeom>
            <a:noFill/>
          </p:spPr>
          <p:txBody>
            <a:bodyPr wrap="square" rtlCol="0">
              <a:spAutoFit/>
            </a:bodyPr>
            <a:lstStyle/>
            <a:p>
              <a:r>
                <a:rPr kumimoji="1" lang="en-US" altLang="ja-JP" sz="2000" dirty="0" smtClean="0">
                  <a:solidFill>
                    <a:schemeClr val="accent1"/>
                  </a:solidFill>
                </a:rPr>
                <a:t>The loss of orbital energy </a:t>
              </a:r>
              <a:endParaRPr kumimoji="1" lang="ja-JP" altLang="en-US" sz="2000" dirty="0">
                <a:solidFill>
                  <a:schemeClr val="accent1"/>
                </a:solidFill>
              </a:endParaRPr>
            </a:p>
          </p:txBody>
        </p:sp>
        <p:sp>
          <p:nvSpPr>
            <p:cNvPr id="54" name="テキスト ボックス 53"/>
            <p:cNvSpPr txBox="1"/>
            <p:nvPr/>
          </p:nvSpPr>
          <p:spPr>
            <a:xfrm>
              <a:off x="6103068" y="3722723"/>
              <a:ext cx="4653548" cy="400110"/>
            </a:xfrm>
            <a:prstGeom prst="rect">
              <a:avLst/>
            </a:prstGeom>
            <a:noFill/>
          </p:spPr>
          <p:txBody>
            <a:bodyPr wrap="square" rtlCol="0">
              <a:spAutoFit/>
            </a:bodyPr>
            <a:lstStyle/>
            <a:p>
              <a:r>
                <a:rPr lang="en-US" altLang="ja-JP" sz="2000" dirty="0">
                  <a:solidFill>
                    <a:srgbClr val="FF0000"/>
                  </a:solidFill>
                </a:rPr>
                <a:t>the energy required to expel envelope</a:t>
              </a:r>
              <a:endParaRPr kumimoji="1" lang="ja-JP" altLang="en-US" sz="2000" dirty="0">
                <a:solidFill>
                  <a:srgbClr val="FF0000"/>
                </a:solidFill>
              </a:endParaRPr>
            </a:p>
          </p:txBody>
        </p:sp>
      </p:grpSp>
    </p:spTree>
    <p:extLst>
      <p:ext uri="{BB962C8B-B14F-4D97-AF65-F5344CB8AC3E}">
        <p14:creationId xmlns:p14="http://schemas.microsoft.com/office/powerpoint/2010/main" val="13562382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401259" y="2674389"/>
            <a:ext cx="7035473" cy="2363453"/>
          </a:xfrm>
          <a:prstGeom prst="rect">
            <a:avLst/>
          </a:prstGeom>
        </p:spPr>
      </p:pic>
      <p:sp>
        <p:nvSpPr>
          <p:cNvPr id="3" name="コンテンツ プレースホルダー 2"/>
          <p:cNvSpPr>
            <a:spLocks noGrp="1"/>
          </p:cNvSpPr>
          <p:nvPr>
            <p:ph idx="1"/>
          </p:nvPr>
        </p:nvSpPr>
        <p:spPr>
          <a:xfrm>
            <a:off x="0" y="1027572"/>
            <a:ext cx="12192000" cy="4351338"/>
          </a:xfrm>
        </p:spPr>
        <p:txBody>
          <a:bodyPr/>
          <a:lstStyle/>
          <a:p>
            <a:pPr marL="0" indent="0">
              <a:buNone/>
            </a:pPr>
            <a:r>
              <a:rPr kumimoji="1" lang="en-US" altLang="ja-JP" dirty="0" smtClean="0"/>
              <a:t>For example, we consider how Pop I NS-NS merger rate depend on CE parameters. </a:t>
            </a:r>
            <a:endParaRPr kumimoji="1" lang="ja-JP" altLang="en-US" dirty="0"/>
          </a:p>
        </p:txBody>
      </p:sp>
      <p:sp>
        <p:nvSpPr>
          <p:cNvPr id="25" name="タイトル 1"/>
          <p:cNvSpPr txBox="1">
            <a:spLocks/>
          </p:cNvSpPr>
          <p:nvPr/>
        </p:nvSpPr>
        <p:spPr>
          <a:xfrm>
            <a:off x="838200" y="28698"/>
            <a:ext cx="11353800" cy="911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smtClean="0"/>
              <a:t>The dependence on CE parameters</a:t>
            </a:r>
            <a:endParaRPr lang="ja-JP" altLang="en-US" dirty="0"/>
          </a:p>
        </p:txBody>
      </p:sp>
      <p:grpSp>
        <p:nvGrpSpPr>
          <p:cNvPr id="29" name="グループ化 28"/>
          <p:cNvGrpSpPr/>
          <p:nvPr/>
        </p:nvGrpSpPr>
        <p:grpSpPr>
          <a:xfrm>
            <a:off x="1149549" y="5092637"/>
            <a:ext cx="9121579" cy="1508105"/>
            <a:chOff x="1149549" y="4702347"/>
            <a:chExt cx="9121579" cy="1508105"/>
          </a:xfrm>
        </p:grpSpPr>
        <p:cxnSp>
          <p:nvCxnSpPr>
            <p:cNvPr id="30" name="直線矢印コネクタ 29"/>
            <p:cNvCxnSpPr/>
            <p:nvPr/>
          </p:nvCxnSpPr>
          <p:spPr>
            <a:xfrm rot="6240000" flipV="1">
              <a:off x="6960199" y="4807521"/>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149549" y="4702347"/>
              <a:ext cx="8788301" cy="1508105"/>
            </a:xfrm>
            <a:prstGeom prst="rect">
              <a:avLst/>
            </a:prstGeom>
            <a:noFill/>
          </p:spPr>
          <p:txBody>
            <a:bodyPr wrap="square" rtlCol="0">
              <a:spAutoFit/>
            </a:bodyPr>
            <a:lstStyle/>
            <a:p>
              <a:r>
                <a:rPr lang="ja-JP" altLang="en-US" sz="2800" dirty="0" smtClean="0"/>
                <a:t>・</a:t>
              </a:r>
              <a:r>
                <a:rPr lang="en-US" altLang="ja-JP" sz="2800" dirty="0"/>
                <a:t>T</a:t>
              </a:r>
              <a:r>
                <a:rPr lang="en-US" altLang="ja-JP" sz="2800" dirty="0" smtClean="0"/>
                <a:t>he number of coalescence during CE </a:t>
              </a:r>
              <a:r>
                <a:rPr lang="en-US" altLang="ja-JP" sz="2800" dirty="0"/>
                <a:t>             Merger rates </a:t>
              </a:r>
              <a:endParaRPr lang="en-US" altLang="ja-JP" sz="2800" dirty="0" smtClean="0"/>
            </a:p>
            <a:p>
              <a:endParaRPr lang="en-US" altLang="ja-JP" dirty="0"/>
            </a:p>
            <a:p>
              <a:r>
                <a:rPr lang="ja-JP" altLang="en-US" sz="2800" dirty="0" smtClean="0"/>
                <a:t>・</a:t>
              </a:r>
              <a:r>
                <a:rPr kumimoji="1" lang="en-US" altLang="ja-JP" sz="2800" dirty="0" smtClean="0"/>
                <a:t>Merger timescale </a:t>
              </a:r>
              <a:r>
                <a:rPr kumimoji="1" lang="en-US" altLang="ja-JP" sz="2800" dirty="0" err="1" smtClean="0"/>
                <a:t>t</a:t>
              </a:r>
              <a:r>
                <a:rPr kumimoji="1" lang="en-US" altLang="ja-JP" sz="2800" baseline="-25000" dirty="0" err="1" smtClean="0"/>
                <a:t>GW</a:t>
              </a:r>
              <a:r>
                <a:rPr kumimoji="1" lang="ja-JP" altLang="en-US" sz="2800" dirty="0" smtClean="0"/>
                <a:t>∝</a:t>
              </a:r>
              <a:r>
                <a:rPr kumimoji="1" lang="en-US" altLang="ja-JP" sz="2800" dirty="0" smtClean="0">
                  <a:latin typeface="Lucida Calligraphy" panose="03010101010101010101" pitchFamily="66" charset="0"/>
                </a:rPr>
                <a:t>a</a:t>
              </a:r>
              <a:r>
                <a:rPr lang="en-US" altLang="ja-JP" sz="2800" baseline="30000" dirty="0" smtClean="0"/>
                <a:t>4</a:t>
              </a:r>
              <a:r>
                <a:rPr lang="en-US" altLang="ja-JP" sz="2800" dirty="0" smtClean="0"/>
                <a:t>  </a:t>
              </a:r>
              <a:r>
                <a:rPr kumimoji="1" lang="en-US" altLang="ja-JP" sz="2800" dirty="0" smtClean="0"/>
                <a:t>    </a:t>
              </a:r>
              <a:r>
                <a:rPr kumimoji="1" lang="ja-JP" altLang="en-US" sz="2800" dirty="0" smtClean="0"/>
                <a:t>　                         </a:t>
              </a:r>
              <a:r>
                <a:rPr kumimoji="1" lang="en-US" altLang="ja-JP" sz="2800" dirty="0" smtClean="0"/>
                <a:t>Merger rates</a:t>
              </a:r>
            </a:p>
            <a:p>
              <a:endParaRPr kumimoji="1" lang="en-US" altLang="ja-JP" dirty="0" smtClean="0"/>
            </a:p>
          </p:txBody>
        </p:sp>
        <p:cxnSp>
          <p:nvCxnSpPr>
            <p:cNvPr id="32" name="直線矢印コネクタ 31"/>
            <p:cNvCxnSpPr/>
            <p:nvPr/>
          </p:nvCxnSpPr>
          <p:spPr>
            <a:xfrm flipV="1">
              <a:off x="9944229" y="4808248"/>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rot="6240000" flipV="1">
              <a:off x="9924565" y="5504745"/>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1228635" y="5220806"/>
              <a:ext cx="9040815" cy="40194"/>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5288236" y="5503782"/>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230313" y="5956009"/>
              <a:ext cx="9040815" cy="40194"/>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右矢印 36"/>
            <p:cNvSpPr/>
            <p:nvPr/>
          </p:nvSpPr>
          <p:spPr>
            <a:xfrm>
              <a:off x="7395124" y="4790075"/>
              <a:ext cx="426903" cy="34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a:off x="7415225" y="5473362"/>
              <a:ext cx="426903" cy="34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2080295" y="2109303"/>
            <a:ext cx="8301123" cy="461665"/>
          </a:xfrm>
          <a:prstGeom prst="rect">
            <a:avLst/>
          </a:prstGeom>
          <a:noFill/>
        </p:spPr>
        <p:txBody>
          <a:bodyPr wrap="square" rtlCol="0">
            <a:spAutoFit/>
          </a:bodyPr>
          <a:lstStyle/>
          <a:p>
            <a:r>
              <a:rPr lang="en-US" altLang="ja-JP" sz="2400" dirty="0" smtClean="0"/>
              <a:t>Pop</a:t>
            </a:r>
            <a:r>
              <a:rPr lang="ja-JP" altLang="en-US" sz="2400" dirty="0"/>
              <a:t> </a:t>
            </a:r>
            <a:r>
              <a:rPr lang="en-US" altLang="ja-JP" sz="2400" dirty="0" smtClean="0"/>
              <a:t>I</a:t>
            </a:r>
            <a:r>
              <a:rPr lang="ja-JP" altLang="en-US" sz="2400" dirty="0"/>
              <a:t> </a:t>
            </a:r>
            <a:r>
              <a:rPr lang="en-US" altLang="ja-JP" sz="2400" dirty="0" smtClean="0"/>
              <a:t>NSNS</a:t>
            </a:r>
            <a:r>
              <a:rPr lang="ja-JP" altLang="en-US" sz="2400" dirty="0"/>
              <a:t> </a:t>
            </a:r>
            <a:r>
              <a:rPr lang="en-US" altLang="ja-JP" sz="2400" dirty="0" smtClean="0"/>
              <a:t>m</a:t>
            </a:r>
            <a:r>
              <a:rPr kumimoji="1" lang="en-US" altLang="ja-JP" sz="2400" dirty="0" smtClean="0"/>
              <a:t>erger</a:t>
            </a:r>
            <a:r>
              <a:rPr kumimoji="1" lang="ja-JP" altLang="en-US" sz="2400" dirty="0" smtClean="0"/>
              <a:t> </a:t>
            </a:r>
            <a:r>
              <a:rPr kumimoji="1" lang="en-US" altLang="ja-JP" sz="2400" dirty="0" smtClean="0"/>
              <a:t>rate</a:t>
            </a:r>
            <a:r>
              <a:rPr lang="ja-JP" altLang="en-US" sz="2400" dirty="0"/>
              <a:t> </a:t>
            </a:r>
            <a:r>
              <a:rPr lang="en-US" altLang="ja-JP" sz="2400" dirty="0" smtClean="0"/>
              <a:t>[Myr</a:t>
            </a:r>
            <a:r>
              <a:rPr lang="en-US" altLang="ja-JP" sz="2400" baseline="30000" dirty="0" smtClean="0"/>
              <a:t>-1</a:t>
            </a:r>
            <a:r>
              <a:rPr lang="en-US" altLang="ja-JP" sz="2400" dirty="0" smtClean="0"/>
              <a:t> galaxy</a:t>
            </a:r>
            <a:r>
              <a:rPr lang="en-US" altLang="ja-JP" sz="2400" baseline="30000" dirty="0" smtClean="0"/>
              <a:t>-1</a:t>
            </a:r>
            <a:r>
              <a:rPr lang="en-US" altLang="ja-JP" sz="2400" dirty="0" smtClean="0"/>
              <a:t>]</a:t>
            </a:r>
            <a:r>
              <a:rPr lang="ja-JP" altLang="en-US" sz="2400" dirty="0" smtClean="0"/>
              <a:t>　</a:t>
            </a:r>
            <a:r>
              <a:rPr lang="en-US" altLang="ja-JP" sz="2400" dirty="0" smtClean="0"/>
              <a:t>Dominik et al.2012</a:t>
            </a:r>
            <a:r>
              <a:rPr kumimoji="1" lang="ja-JP" altLang="en-US" sz="2400" dirty="0" smtClean="0"/>
              <a:t>　</a:t>
            </a:r>
            <a:endParaRPr kumimoji="1" lang="ja-JP" altLang="en-US" sz="2400" dirty="0"/>
          </a:p>
        </p:txBody>
      </p:sp>
      <p:sp>
        <p:nvSpPr>
          <p:cNvPr id="41" name="テキスト ボックス 40"/>
          <p:cNvSpPr txBox="1"/>
          <p:nvPr/>
        </p:nvSpPr>
        <p:spPr>
          <a:xfrm>
            <a:off x="1228635" y="3925231"/>
            <a:ext cx="1313843" cy="461665"/>
          </a:xfrm>
          <a:prstGeom prst="rect">
            <a:avLst/>
          </a:prstGeom>
          <a:noFill/>
        </p:spPr>
        <p:txBody>
          <a:bodyPr wrap="square" rtlCol="0">
            <a:spAutoFit/>
          </a:bodyPr>
          <a:lstStyle/>
          <a:p>
            <a:r>
              <a:rPr lang="en-US" altLang="ja-JP" sz="2400" dirty="0" err="1">
                <a:latin typeface="Lucida Calligraphy" panose="03010101010101010101" pitchFamily="66" charset="0"/>
                <a:ea typeface="Gungsuh" panose="02030600000101010101" pitchFamily="18" charset="-127"/>
              </a:rPr>
              <a:t>a</a:t>
            </a:r>
            <a:r>
              <a:rPr lang="en-US" altLang="ja-JP" sz="2400" baseline="-25000" dirty="0" err="1">
                <a:ea typeface="Gungsuh" panose="02030600000101010101" pitchFamily="18" charset="-127"/>
              </a:rPr>
              <a:t>f</a:t>
            </a:r>
            <a:endParaRPr kumimoji="1" lang="ja-JP" altLang="en-US" sz="2400" dirty="0"/>
          </a:p>
        </p:txBody>
      </p:sp>
      <p:cxnSp>
        <p:nvCxnSpPr>
          <p:cNvPr id="47" name="直線矢印コネクタ 46"/>
          <p:cNvCxnSpPr/>
          <p:nvPr/>
        </p:nvCxnSpPr>
        <p:spPr>
          <a:xfrm flipV="1">
            <a:off x="1839134" y="4027747"/>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277009" y="3577855"/>
            <a:ext cx="562125" cy="461665"/>
          </a:xfrm>
          <a:prstGeom prst="rect">
            <a:avLst/>
          </a:prstGeom>
          <a:solidFill>
            <a:schemeClr val="bg1"/>
          </a:solidFill>
        </p:spPr>
        <p:txBody>
          <a:bodyPr wrap="square" rtlCol="0">
            <a:spAutoFit/>
          </a:bodyPr>
          <a:lstStyle/>
          <a:p>
            <a:r>
              <a:rPr lang="en-US" altLang="ja-JP" sz="2400" dirty="0"/>
              <a:t>α</a:t>
            </a:r>
            <a:r>
              <a:rPr lang="en-US" altLang="ja-JP" sz="2400" dirty="0" smtClean="0"/>
              <a:t>λ</a:t>
            </a:r>
            <a:endParaRPr kumimoji="1" lang="ja-JP" altLang="en-US" sz="2400" dirty="0"/>
          </a:p>
        </p:txBody>
      </p:sp>
      <p:cxnSp>
        <p:nvCxnSpPr>
          <p:cNvPr id="6" name="直線コネクタ 5"/>
          <p:cNvCxnSpPr/>
          <p:nvPr/>
        </p:nvCxnSpPr>
        <p:spPr>
          <a:xfrm>
            <a:off x="7812600" y="3250376"/>
            <a:ext cx="0" cy="878624"/>
          </a:xfrm>
          <a:prstGeom prst="line">
            <a:avLst/>
          </a:prstGeom>
          <a:ln w="920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直線コネクタ 23"/>
          <p:cNvCxnSpPr/>
          <p:nvPr/>
        </p:nvCxnSpPr>
        <p:spPr>
          <a:xfrm>
            <a:off x="7822027" y="4264348"/>
            <a:ext cx="0" cy="573593"/>
          </a:xfrm>
          <a:prstGeom prst="line">
            <a:avLst/>
          </a:prstGeom>
          <a:ln w="92075">
            <a:solidFill>
              <a:srgbClr val="0070C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668460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74638"/>
            <a:ext cx="9144000" cy="1143000"/>
          </a:xfrm>
        </p:spPr>
        <p:txBody>
          <a:bodyPr>
            <a:normAutofit/>
          </a:bodyPr>
          <a:lstStyle/>
          <a:p>
            <a:r>
              <a:rPr lang="en-US" altLang="ja-JP" dirty="0" smtClean="0"/>
              <a:t>Binar</a:t>
            </a:r>
            <a:r>
              <a:rPr lang="en-US" altLang="ja-JP" dirty="0"/>
              <a:t>y</a:t>
            </a:r>
            <a:r>
              <a:rPr kumimoji="1" lang="en-US" altLang="ja-JP" dirty="0" smtClean="0"/>
              <a:t> population synthesis</a:t>
            </a:r>
            <a:endParaRPr kumimoji="1" lang="ja-JP" altLang="en-US" dirty="0"/>
          </a:p>
        </p:txBody>
      </p:sp>
      <p:sp>
        <p:nvSpPr>
          <p:cNvPr id="3" name="コンテンツ プレースホルダ 2"/>
          <p:cNvSpPr>
            <a:spLocks noGrp="1"/>
          </p:cNvSpPr>
          <p:nvPr>
            <p:ph idx="1"/>
          </p:nvPr>
        </p:nvSpPr>
        <p:spPr>
          <a:xfrm>
            <a:off x="885646" y="1417638"/>
            <a:ext cx="9922562" cy="4525963"/>
          </a:xfrm>
        </p:spPr>
        <p:txBody>
          <a:bodyPr>
            <a:normAutofit fontScale="92500" lnSpcReduction="10000"/>
          </a:bodyPr>
          <a:lstStyle/>
          <a:p>
            <a:r>
              <a:rPr lang="en-US" altLang="ja-JP" dirty="0"/>
              <a:t>Population synthesis is a method of numerical simulation to research  the population of stars with a complex evolutions. </a:t>
            </a:r>
            <a:endParaRPr lang="en-US" altLang="ja-JP" dirty="0" smtClean="0"/>
          </a:p>
          <a:p>
            <a:r>
              <a:rPr lang="en-US" altLang="ja-JP" dirty="0" smtClean="0"/>
              <a:t>Population synthesis can </a:t>
            </a:r>
            <a:r>
              <a:rPr lang="en-US" altLang="ja-JP" dirty="0"/>
              <a:t>predict </a:t>
            </a:r>
            <a:r>
              <a:rPr lang="en-US" altLang="ja-JP" dirty="0" smtClean="0"/>
              <a:t>properties and merger rates </a:t>
            </a:r>
            <a:r>
              <a:rPr lang="en-US" altLang="ja-JP" dirty="0"/>
              <a:t>of unobserved </a:t>
            </a:r>
            <a:r>
              <a:rPr lang="en-US" altLang="ja-JP" dirty="0" smtClean="0"/>
              <a:t>sources such as NS-BH, BH-BH</a:t>
            </a:r>
          </a:p>
          <a:p>
            <a:r>
              <a:rPr kumimoji="1" lang="en-US" altLang="ja-JP" dirty="0" smtClean="0"/>
              <a:t>The common envelope of the key process of population synthesis </a:t>
            </a:r>
          </a:p>
          <a:p>
            <a:r>
              <a:rPr kumimoji="1" lang="en-US" altLang="ja-JP" dirty="0" smtClean="0"/>
              <a:t>However, Common envelope </a:t>
            </a:r>
            <a:r>
              <a:rPr lang="en-US" altLang="ja-JP" dirty="0"/>
              <a:t>p</a:t>
            </a:r>
            <a:r>
              <a:rPr lang="en-US" altLang="ja-JP" dirty="0" smtClean="0"/>
              <a:t>arameters are uncertain.</a:t>
            </a:r>
            <a:endParaRPr lang="en-US" altLang="ja-JP" dirty="0"/>
          </a:p>
          <a:p>
            <a:pPr marL="0" indent="0">
              <a:buNone/>
            </a:pPr>
            <a:r>
              <a:rPr kumimoji="1" lang="en-US" altLang="ja-JP" dirty="0" smtClean="0"/>
              <a:t>   This uncertainty change event rate by a factor of several hundreds. </a:t>
            </a:r>
          </a:p>
          <a:p>
            <a:pPr>
              <a:buNone/>
            </a:pPr>
            <a:endParaRPr lang="en-US" altLang="ja-JP" dirty="0"/>
          </a:p>
          <a:p>
            <a:pPr>
              <a:buNone/>
            </a:pPr>
            <a:r>
              <a:rPr lang="en-US" altLang="ja-JP" dirty="0" smtClean="0"/>
              <a:t>   We should reveal this uncertainty via comparison between result of population synthesis and observations such as GW and other observations and improve binary evolution theory</a:t>
            </a:r>
          </a:p>
          <a:p>
            <a:pPr>
              <a:buNone/>
            </a:pPr>
            <a:endParaRPr kumimoji="1" lang="ja-JP" altLang="en-US" dirty="0"/>
          </a:p>
        </p:txBody>
      </p:sp>
    </p:spTree>
    <p:extLst>
      <p:ext uri="{BB962C8B-B14F-4D97-AF65-F5344CB8AC3E}">
        <p14:creationId xmlns:p14="http://schemas.microsoft.com/office/powerpoint/2010/main" val="31633278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8585" y="-122546"/>
            <a:ext cx="10515600" cy="1019694"/>
          </a:xfrm>
        </p:spPr>
        <p:txBody>
          <a:bodyPr/>
          <a:lstStyle/>
          <a:p>
            <a:r>
              <a:rPr kumimoji="1" lang="en-US" altLang="ja-JP" dirty="0" smtClean="0">
                <a:solidFill>
                  <a:schemeClr val="tx1"/>
                </a:solidFill>
              </a:rPr>
              <a:t>Example: CE dependence</a:t>
            </a:r>
            <a:endParaRPr kumimoji="1" lang="ja-JP" altLang="en-US" dirty="0">
              <a:solidFill>
                <a:schemeClr val="tx1"/>
              </a:solidFill>
            </a:endParaRPr>
          </a:p>
        </p:txBody>
      </p:sp>
      <p:pic>
        <p:nvPicPr>
          <p:cNvPr id="4" name="図 3"/>
          <p:cNvPicPr>
            <a:picLocks noChangeAspect="1"/>
          </p:cNvPicPr>
          <p:nvPr/>
        </p:nvPicPr>
        <p:blipFill>
          <a:blip r:embed="rId2"/>
          <a:stretch>
            <a:fillRect/>
          </a:stretch>
        </p:blipFill>
        <p:spPr>
          <a:xfrm>
            <a:off x="1232164" y="1395658"/>
            <a:ext cx="9585361" cy="3650434"/>
          </a:xfrm>
          <a:prstGeom prst="rect">
            <a:avLst/>
          </a:prstGeom>
        </p:spPr>
      </p:pic>
      <p:sp>
        <p:nvSpPr>
          <p:cNvPr id="3" name="テキスト ボックス 2"/>
          <p:cNvSpPr txBox="1"/>
          <p:nvPr/>
        </p:nvSpPr>
        <p:spPr>
          <a:xfrm>
            <a:off x="1344168" y="727871"/>
            <a:ext cx="9473357" cy="584775"/>
          </a:xfrm>
          <a:prstGeom prst="rect">
            <a:avLst/>
          </a:prstGeom>
          <a:noFill/>
        </p:spPr>
        <p:txBody>
          <a:bodyPr wrap="square" rtlCol="0">
            <a:spAutoFit/>
          </a:bodyPr>
          <a:lstStyle/>
          <a:p>
            <a:r>
              <a:rPr kumimoji="1" lang="en-US" altLang="ja-JP" sz="3200" dirty="0" smtClean="0"/>
              <a:t>We calculate α</a:t>
            </a:r>
            <a:r>
              <a:rPr lang="en-US" altLang="ja-JP" sz="3200" dirty="0" smtClean="0"/>
              <a:t>λ=0.01, 0.1, 1, 10 cases</a:t>
            </a:r>
            <a:r>
              <a:rPr lang="ja-JP" altLang="en-US" sz="3200" dirty="0" smtClean="0"/>
              <a:t>　　</a:t>
            </a:r>
            <a:r>
              <a:rPr lang="en-US" altLang="ja-JP" sz="3200" dirty="0" err="1" smtClean="0"/>
              <a:t>N</a:t>
            </a:r>
            <a:r>
              <a:rPr lang="en-US" altLang="ja-JP" sz="3200" baseline="-25000" dirty="0" err="1" smtClean="0"/>
              <a:t>total</a:t>
            </a:r>
            <a:r>
              <a:rPr lang="en-US" altLang="ja-JP" sz="3200" dirty="0" smtClean="0"/>
              <a:t>=10</a:t>
            </a:r>
            <a:r>
              <a:rPr lang="en-US" altLang="ja-JP" sz="3200" baseline="30000" dirty="0" smtClean="0"/>
              <a:t>6</a:t>
            </a:r>
            <a:endParaRPr kumimoji="1" lang="ja-JP" altLang="en-US" sz="3200" baseline="30000" dirty="0"/>
          </a:p>
        </p:txBody>
      </p:sp>
      <p:sp>
        <p:nvSpPr>
          <p:cNvPr id="5" name="テキスト ボックス 4"/>
          <p:cNvSpPr txBox="1"/>
          <p:nvPr/>
        </p:nvSpPr>
        <p:spPr>
          <a:xfrm>
            <a:off x="206326" y="5046092"/>
            <a:ext cx="11637035" cy="1815882"/>
          </a:xfrm>
          <a:prstGeom prst="rect">
            <a:avLst/>
          </a:prstGeom>
          <a:noFill/>
        </p:spPr>
        <p:txBody>
          <a:bodyPr wrap="square" rtlCol="0">
            <a:spAutoFit/>
          </a:bodyPr>
          <a:lstStyle/>
          <a:p>
            <a:r>
              <a:rPr kumimoji="1" lang="en-US" altLang="ja-JP" sz="2800" dirty="0" smtClean="0"/>
              <a:t>The number of merged Pop III BH-BH </a:t>
            </a:r>
            <a:r>
              <a:rPr lang="en-US" altLang="ja-JP" sz="2800" dirty="0" smtClean="0"/>
              <a:t>change by a factor of </a:t>
            </a:r>
            <a:r>
              <a:rPr lang="en-US" altLang="ja-JP" sz="2800" b="1" i="1" dirty="0" smtClean="0">
                <a:solidFill>
                  <a:srgbClr val="FF0000"/>
                </a:solidFill>
              </a:rPr>
              <a:t>several</a:t>
            </a:r>
            <a:r>
              <a:rPr lang="en-US" altLang="ja-JP" sz="2800" dirty="0" smtClean="0"/>
              <a:t>.</a:t>
            </a:r>
          </a:p>
          <a:p>
            <a:r>
              <a:rPr kumimoji="1" lang="en-US" altLang="ja-JP" sz="2800" dirty="0" smtClean="0"/>
              <a:t>On the other hand, Pop I merger rates changed by a factor of </a:t>
            </a:r>
            <a:r>
              <a:rPr kumimoji="1" lang="en-US" altLang="ja-JP" sz="2800" b="1" i="1" dirty="0" smtClean="0">
                <a:solidFill>
                  <a:srgbClr val="FF0000"/>
                </a:solidFill>
              </a:rPr>
              <a:t>several hundreds</a:t>
            </a:r>
            <a:r>
              <a:rPr kumimoji="1" lang="en-US" altLang="ja-JP" sz="2800" dirty="0" smtClean="0"/>
              <a:t>.</a:t>
            </a:r>
          </a:p>
          <a:p>
            <a:endParaRPr kumimoji="1" lang="en-US" altLang="ja-JP" sz="2800" dirty="0" smtClean="0"/>
          </a:p>
          <a:p>
            <a:pPr algn="ctr"/>
            <a:r>
              <a:rPr lang="en-US" altLang="ja-JP" sz="2800" dirty="0" smtClean="0"/>
              <a:t>What is the reason?</a:t>
            </a:r>
            <a:endParaRPr kumimoji="1" lang="ja-JP" altLang="en-US" sz="2800" dirty="0"/>
          </a:p>
        </p:txBody>
      </p:sp>
    </p:spTree>
    <p:extLst>
      <p:ext uri="{BB962C8B-B14F-4D97-AF65-F5344CB8AC3E}">
        <p14:creationId xmlns:p14="http://schemas.microsoft.com/office/powerpoint/2010/main" val="30728209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2208" y="217827"/>
            <a:ext cx="10515600" cy="549266"/>
          </a:xfrm>
        </p:spPr>
        <p:txBody>
          <a:bodyPr>
            <a:normAutofit fontScale="90000"/>
          </a:bodyPr>
          <a:lstStyle/>
          <a:p>
            <a:r>
              <a:rPr kumimoji="1" lang="en-US" altLang="ja-JP" dirty="0" smtClean="0"/>
              <a:t>Why do Pop III stars have these properties?</a:t>
            </a:r>
            <a:endParaRPr kumimoji="1" lang="ja-JP" altLang="en-US" dirty="0"/>
          </a:p>
        </p:txBody>
      </p:sp>
      <p:sp>
        <p:nvSpPr>
          <p:cNvPr id="3" name="コンテンツ プレースホルダー 2"/>
          <p:cNvSpPr>
            <a:spLocks noGrp="1"/>
          </p:cNvSpPr>
          <p:nvPr>
            <p:ph idx="1"/>
          </p:nvPr>
        </p:nvSpPr>
        <p:spPr>
          <a:xfrm>
            <a:off x="838200" y="638354"/>
            <a:ext cx="11031747" cy="6219646"/>
          </a:xfrm>
        </p:spPr>
        <p:txBody>
          <a:bodyPr>
            <a:normAutofit lnSpcReduction="10000"/>
          </a:bodyPr>
          <a:lstStyle/>
          <a:p>
            <a:pPr marL="0" indent="0">
              <a:buNone/>
            </a:pPr>
            <a:endParaRPr kumimoji="1" lang="en-US" altLang="ja-JP" dirty="0" smtClean="0"/>
          </a:p>
          <a:p>
            <a:r>
              <a:rPr lang="en-US" altLang="ja-JP" dirty="0" smtClean="0">
                <a:solidFill>
                  <a:srgbClr val="FF0000"/>
                </a:solidFill>
              </a:rPr>
              <a:t>Zero metal </a:t>
            </a:r>
            <a:r>
              <a:rPr lang="en-US" altLang="ja-JP" dirty="0" smtClean="0"/>
              <a:t>stars</a:t>
            </a:r>
          </a:p>
          <a:p>
            <a:pPr marL="0" indent="0">
              <a:buNone/>
            </a:pPr>
            <a:r>
              <a:rPr lang="en-US" altLang="ja-JP" dirty="0" smtClean="0"/>
              <a:t>    -</a:t>
            </a:r>
            <a:r>
              <a:rPr lang="en-US" altLang="ja-JP" dirty="0"/>
              <a:t>No line cooling and dust cooling at the</a:t>
            </a:r>
            <a:r>
              <a:rPr lang="en-US" altLang="ja-JP" dirty="0" smtClean="0"/>
              <a:t> star formation</a:t>
            </a:r>
          </a:p>
          <a:p>
            <a:pPr marL="0" indent="0">
              <a:buNone/>
            </a:pPr>
            <a:r>
              <a:rPr lang="en-US" altLang="ja-JP" dirty="0"/>
              <a:t>    -High temperature and </a:t>
            </a:r>
            <a:r>
              <a:rPr lang="en-US" altLang="ja-JP" dirty="0" smtClean="0"/>
              <a:t>high Jeans mass (M</a:t>
            </a:r>
            <a:r>
              <a:rPr lang="en-US" altLang="ja-JP" baseline="-25000" dirty="0" smtClean="0"/>
              <a:t>J</a:t>
            </a:r>
            <a:r>
              <a:rPr lang="ja-JP" altLang="en-US" dirty="0" smtClean="0"/>
              <a:t>∝</a:t>
            </a:r>
            <a:r>
              <a:rPr lang="en-US" altLang="ja-JP" dirty="0" smtClean="0"/>
              <a:t>T</a:t>
            </a:r>
            <a:r>
              <a:rPr lang="en-US" altLang="ja-JP" baseline="30000" dirty="0" smtClean="0"/>
              <a:t>3/2</a:t>
            </a:r>
            <a:r>
              <a:rPr lang="en-US" altLang="ja-JP" dirty="0" smtClean="0"/>
              <a:t>)</a:t>
            </a:r>
          </a:p>
          <a:p>
            <a:pPr marL="0" indent="0">
              <a:buNone/>
            </a:pPr>
            <a:r>
              <a:rPr lang="en-US" altLang="ja-JP" dirty="0" smtClean="0"/>
              <a:t>     </a:t>
            </a:r>
            <a:r>
              <a:rPr lang="ja-JP" altLang="en-US" dirty="0" smtClean="0"/>
              <a:t>⇒</a:t>
            </a:r>
            <a:r>
              <a:rPr lang="en-US" altLang="ja-JP" dirty="0" smtClean="0">
                <a:solidFill>
                  <a:srgbClr val="FF0000"/>
                </a:solidFill>
              </a:rPr>
              <a:t>More massive </a:t>
            </a:r>
            <a:r>
              <a:rPr lang="en-US" altLang="ja-JP" dirty="0" smtClean="0"/>
              <a:t>than Pop I stars (Pop I stars are solar like stars)</a:t>
            </a:r>
          </a:p>
          <a:p>
            <a:pPr marL="0" indent="0">
              <a:buNone/>
            </a:pPr>
            <a:r>
              <a:rPr lang="en-US" altLang="ja-JP" dirty="0" smtClean="0"/>
              <a:t>          The typical mass is </a:t>
            </a:r>
            <a:r>
              <a:rPr lang="en-US" altLang="ja-JP" dirty="0" smtClean="0">
                <a:solidFill>
                  <a:srgbClr val="FF0000"/>
                </a:solidFill>
              </a:rPr>
              <a:t>10-100M</a:t>
            </a:r>
            <a:r>
              <a:rPr lang="en-US" altLang="ja-JP" baseline="-25000" dirty="0" smtClean="0">
                <a:solidFill>
                  <a:srgbClr val="FF0000"/>
                </a:solidFill>
                <a:sym typeface="Wingdings 2" panose="05020102010507070707" pitchFamily="18" charset="2"/>
              </a:rPr>
              <a:t></a:t>
            </a:r>
            <a:endParaRPr lang="en-US" altLang="ja-JP" baseline="-25000" dirty="0" smtClean="0">
              <a:solidFill>
                <a:srgbClr val="FF0000"/>
              </a:solidFill>
            </a:endParaRPr>
          </a:p>
          <a:p>
            <a:pPr marL="0" indent="0">
              <a:buNone/>
            </a:pPr>
            <a:r>
              <a:rPr lang="ja-JP" altLang="en-US" dirty="0" smtClean="0"/>
              <a:t>　 </a:t>
            </a:r>
            <a:r>
              <a:rPr lang="en-US" altLang="ja-JP" dirty="0" smtClean="0"/>
              <a:t>-Missing metal and dust i.e. missing powerful opacity source</a:t>
            </a:r>
          </a:p>
          <a:p>
            <a:pPr marL="0" indent="0">
              <a:buNone/>
            </a:pPr>
            <a:r>
              <a:rPr lang="en-US" altLang="ja-JP" dirty="0" smtClean="0"/>
              <a:t>    -The stellar photosphere become small</a:t>
            </a:r>
          </a:p>
          <a:p>
            <a:pPr marL="0" indent="0">
              <a:buNone/>
            </a:pPr>
            <a:r>
              <a:rPr lang="en-US" altLang="ja-JP" dirty="0"/>
              <a:t> </a:t>
            </a:r>
            <a:r>
              <a:rPr lang="en-US" altLang="ja-JP" dirty="0" smtClean="0"/>
              <a:t>    </a:t>
            </a:r>
            <a:r>
              <a:rPr lang="ja-JP" altLang="en-US" dirty="0" smtClean="0"/>
              <a:t>⇒</a:t>
            </a:r>
            <a:r>
              <a:rPr lang="en-US" altLang="ja-JP" dirty="0" smtClean="0">
                <a:solidFill>
                  <a:srgbClr val="FF0000"/>
                </a:solidFill>
              </a:rPr>
              <a:t>Smaller radius</a:t>
            </a:r>
            <a:r>
              <a:rPr lang="en-US" altLang="ja-JP" dirty="0" smtClean="0"/>
              <a:t> than Pop I stars</a:t>
            </a:r>
          </a:p>
          <a:p>
            <a:pPr marL="0" indent="0">
              <a:buNone/>
            </a:pPr>
            <a:r>
              <a:rPr lang="ja-JP" altLang="en-US" dirty="0"/>
              <a:t> </a:t>
            </a:r>
            <a:r>
              <a:rPr lang="ja-JP" altLang="en-US" dirty="0" smtClean="0"/>
              <a:t>   </a:t>
            </a:r>
            <a:r>
              <a:rPr lang="en-US" altLang="ja-JP" dirty="0" smtClean="0"/>
              <a:t>-Stellar wind is driven </a:t>
            </a:r>
            <a:r>
              <a:rPr lang="en-US" altLang="ja-JP" dirty="0"/>
              <a:t>by </a:t>
            </a:r>
            <a:r>
              <a:rPr lang="en-US" altLang="ja-JP" dirty="0" smtClean="0"/>
              <a:t>radiation pressure </a:t>
            </a:r>
            <a:r>
              <a:rPr lang="en-US" altLang="ja-JP" dirty="0"/>
              <a:t>on resonance lines of </a:t>
            </a:r>
            <a:endParaRPr lang="en-US" altLang="ja-JP" dirty="0" smtClean="0"/>
          </a:p>
          <a:p>
            <a:pPr marL="0" indent="0">
              <a:buNone/>
            </a:pPr>
            <a:r>
              <a:rPr lang="en-US" altLang="ja-JP" dirty="0"/>
              <a:t> </a:t>
            </a:r>
            <a:r>
              <a:rPr lang="en-US" altLang="ja-JP" dirty="0" smtClean="0"/>
              <a:t>    heavier  ions or dust grains</a:t>
            </a:r>
          </a:p>
          <a:p>
            <a:pPr marL="0" indent="0">
              <a:buNone/>
            </a:pPr>
            <a:r>
              <a:rPr lang="en-US" altLang="ja-JP" dirty="0" smtClean="0"/>
              <a:t>    -However, Pop III stars do not have heavier ion and dust grain</a:t>
            </a:r>
          </a:p>
          <a:p>
            <a:pPr marL="0" indent="0">
              <a:buNone/>
            </a:pPr>
            <a:r>
              <a:rPr lang="en-US" altLang="ja-JP" dirty="0" smtClean="0">
                <a:solidFill>
                  <a:srgbClr val="FF0000"/>
                </a:solidFill>
              </a:rPr>
              <a:t>     </a:t>
            </a:r>
            <a:r>
              <a:rPr lang="ja-JP" altLang="en-US" dirty="0" smtClean="0"/>
              <a:t>⇒</a:t>
            </a:r>
            <a:r>
              <a:rPr lang="en-US" altLang="ja-JP" dirty="0" smtClean="0">
                <a:solidFill>
                  <a:srgbClr val="FF0000"/>
                </a:solidFill>
              </a:rPr>
              <a:t>No wind mass loss</a:t>
            </a:r>
          </a:p>
          <a:p>
            <a:pPr marL="0" indent="0">
              <a:buNone/>
            </a:pPr>
            <a:endParaRPr kumimoji="1" lang="en-US" altLang="ja-JP" dirty="0" smtClean="0"/>
          </a:p>
          <a:p>
            <a:pPr marL="0" indent="0">
              <a:buNone/>
            </a:pPr>
            <a:endParaRPr kumimoji="1" lang="ja-JP" altLang="en-US" dirty="0"/>
          </a:p>
        </p:txBody>
      </p:sp>
      <p:sp>
        <p:nvSpPr>
          <p:cNvPr id="4" name="角丸四角形 3"/>
          <p:cNvSpPr/>
          <p:nvPr/>
        </p:nvSpPr>
        <p:spPr>
          <a:xfrm>
            <a:off x="1155940" y="1518249"/>
            <a:ext cx="9612578" cy="184605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155940" y="3424687"/>
            <a:ext cx="9612578" cy="137160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161697" y="4845159"/>
            <a:ext cx="9606821" cy="184605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7919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Why</a:t>
            </a:r>
            <a:r>
              <a:rPr kumimoji="1" lang="ja-JP" altLang="en-US" dirty="0" smtClean="0"/>
              <a:t> </a:t>
            </a:r>
            <a:r>
              <a:rPr kumimoji="1" lang="en-US" altLang="ja-JP" dirty="0" smtClean="0"/>
              <a:t>field</a:t>
            </a:r>
            <a:r>
              <a:rPr kumimoji="1" lang="ja-JP" altLang="en-US" dirty="0" smtClean="0"/>
              <a:t> </a:t>
            </a:r>
            <a:r>
              <a:rPr kumimoji="1" lang="en-US" altLang="ja-JP" dirty="0" smtClean="0"/>
              <a:t>binaries?</a:t>
            </a:r>
            <a:endParaRPr kumimoji="1" lang="ja-JP" altLang="en-US" dirty="0"/>
          </a:p>
        </p:txBody>
      </p:sp>
      <p:sp>
        <p:nvSpPr>
          <p:cNvPr id="3" name="コンテンツ プレースホルダー 2"/>
          <p:cNvSpPr>
            <a:spLocks noGrp="1"/>
          </p:cNvSpPr>
          <p:nvPr>
            <p:ph idx="1"/>
          </p:nvPr>
        </p:nvSpPr>
        <p:spPr>
          <a:xfrm>
            <a:off x="457200" y="1390197"/>
            <a:ext cx="10983686" cy="4351338"/>
          </a:xfrm>
        </p:spPr>
        <p:txBody>
          <a:bodyPr>
            <a:normAutofit/>
          </a:bodyPr>
          <a:lstStyle/>
          <a:p>
            <a:r>
              <a:rPr kumimoji="1" lang="en-US" altLang="ja-JP" sz="3200" dirty="0" smtClean="0"/>
              <a:t>There</a:t>
            </a:r>
            <a:r>
              <a:rPr kumimoji="1" lang="ja-JP" altLang="en-US" sz="3200" dirty="0" smtClean="0"/>
              <a:t> </a:t>
            </a:r>
            <a:r>
              <a:rPr kumimoji="1" lang="en-US" altLang="ja-JP" sz="3200" dirty="0" smtClean="0"/>
              <a:t>are</a:t>
            </a:r>
            <a:r>
              <a:rPr kumimoji="1" lang="ja-JP" altLang="en-US" sz="3200" dirty="0" smtClean="0"/>
              <a:t> </a:t>
            </a:r>
            <a:r>
              <a:rPr kumimoji="1" lang="en-US" altLang="ja-JP" sz="3200" dirty="0" smtClean="0"/>
              <a:t>many</a:t>
            </a:r>
            <a:r>
              <a:rPr kumimoji="1" lang="ja-JP" altLang="en-US" sz="3200" dirty="0" smtClean="0"/>
              <a:t> </a:t>
            </a:r>
            <a:r>
              <a:rPr kumimoji="1" lang="en-US" altLang="ja-JP" sz="3200" dirty="0" smtClean="0"/>
              <a:t>massive</a:t>
            </a:r>
            <a:r>
              <a:rPr lang="ja-JP" altLang="en-US" sz="3200" dirty="0"/>
              <a:t> </a:t>
            </a:r>
            <a:r>
              <a:rPr lang="en-US" altLang="ja-JP" sz="3200" dirty="0" smtClean="0"/>
              <a:t>close</a:t>
            </a:r>
            <a:r>
              <a:rPr kumimoji="1" lang="ja-JP" altLang="en-US" sz="3200" dirty="0" smtClean="0"/>
              <a:t> </a:t>
            </a:r>
            <a:r>
              <a:rPr kumimoji="1" lang="en-US" altLang="ja-JP" sz="3200" dirty="0" smtClean="0"/>
              <a:t>binaries</a:t>
            </a:r>
          </a:p>
          <a:p>
            <a:pPr marL="0" indent="0">
              <a:buNone/>
            </a:pPr>
            <a:r>
              <a:rPr lang="en-US" altLang="ja-JP" sz="3200" dirty="0"/>
              <a:t> </a:t>
            </a:r>
            <a:r>
              <a:rPr lang="en-US" altLang="ja-JP" sz="3200" dirty="0" smtClean="0"/>
              <a:t>   Example</a:t>
            </a:r>
          </a:p>
          <a:p>
            <a:pPr marL="0" indent="0">
              <a:buNone/>
            </a:pPr>
            <a:r>
              <a:rPr kumimoji="1" lang="en-US" altLang="ja-JP" sz="3200" dirty="0"/>
              <a:t> </a:t>
            </a:r>
            <a:r>
              <a:rPr kumimoji="1" lang="en-US" altLang="ja-JP" sz="3200" dirty="0" smtClean="0"/>
              <a:t>    Milky way young open clusters</a:t>
            </a:r>
          </a:p>
          <a:p>
            <a:pPr marL="0" indent="0">
              <a:buNone/>
            </a:pPr>
            <a:r>
              <a:rPr lang="en-US" altLang="ja-JP" sz="3200" dirty="0"/>
              <a:t> </a:t>
            </a:r>
            <a:r>
              <a:rPr lang="en-US" altLang="ja-JP" sz="3200" dirty="0" smtClean="0"/>
              <a:t>        71 O stars   </a:t>
            </a:r>
            <a:r>
              <a:rPr lang="en-US" altLang="ja-JP" sz="3200" dirty="0" err="1" smtClean="0"/>
              <a:t>fbinary</a:t>
            </a:r>
            <a:r>
              <a:rPr lang="en-US" altLang="ja-JP" sz="3200" dirty="0" smtClean="0"/>
              <a:t>=69+/-9% (P&lt;3200days) Sana et al. 2012</a:t>
            </a:r>
          </a:p>
          <a:p>
            <a:pPr marL="0" indent="0">
              <a:buNone/>
            </a:pPr>
            <a:r>
              <a:rPr kumimoji="1" lang="en-US" altLang="ja-JP" sz="3200" dirty="0"/>
              <a:t> </a:t>
            </a:r>
            <a:r>
              <a:rPr kumimoji="1" lang="en-US" altLang="ja-JP" sz="3200" dirty="0" smtClean="0"/>
              <a:t>    30 </a:t>
            </a:r>
            <a:r>
              <a:rPr kumimoji="1" lang="en-US" altLang="ja-JP" sz="3200" dirty="0" err="1" smtClean="0"/>
              <a:t>Doradus</a:t>
            </a:r>
            <a:r>
              <a:rPr lang="en-US" altLang="ja-JP" sz="3200" dirty="0"/>
              <a:t>  (Tarantula Nebula)</a:t>
            </a:r>
            <a:endParaRPr kumimoji="1" lang="en-US" altLang="ja-JP" sz="3200" dirty="0" smtClean="0"/>
          </a:p>
          <a:p>
            <a:pPr marL="0" indent="0">
              <a:buNone/>
            </a:pPr>
            <a:r>
              <a:rPr lang="en-US" altLang="ja-JP" sz="3200" dirty="0"/>
              <a:t> </a:t>
            </a:r>
            <a:r>
              <a:rPr lang="en-US" altLang="ja-JP" sz="3200" dirty="0" smtClean="0"/>
              <a:t>        362 O stars </a:t>
            </a:r>
            <a:r>
              <a:rPr lang="en-US" altLang="ja-JP" sz="3200" dirty="0" err="1" smtClean="0"/>
              <a:t>fbinary</a:t>
            </a:r>
            <a:r>
              <a:rPr lang="en-US" altLang="ja-JP" sz="3200" dirty="0" smtClean="0"/>
              <a:t>=51+/-4%(P&lt;3200days) Sana et al. 2013</a:t>
            </a:r>
          </a:p>
          <a:p>
            <a:pPr marL="0" indent="0">
              <a:buNone/>
            </a:pPr>
            <a:r>
              <a:rPr kumimoji="1" lang="en-US" altLang="ja-JP" dirty="0"/>
              <a:t> </a:t>
            </a:r>
            <a:r>
              <a:rPr kumimoji="1" lang="en-US" altLang="ja-JP" dirty="0" smtClean="0"/>
              <a:t>    </a:t>
            </a:r>
            <a:endParaRPr kumimoji="1" lang="ja-JP" altLang="en-US" dirty="0"/>
          </a:p>
        </p:txBody>
      </p:sp>
    </p:spTree>
    <p:extLst>
      <p:ext uri="{BB962C8B-B14F-4D97-AF65-F5344CB8AC3E}">
        <p14:creationId xmlns:p14="http://schemas.microsoft.com/office/powerpoint/2010/main" val="39683112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549425" y="0"/>
            <a:ext cx="9093150" cy="6858000"/>
          </a:xfrm>
          <a:prstGeom prst="rect">
            <a:avLst/>
          </a:prstGeom>
        </p:spPr>
      </p:pic>
    </p:spTree>
    <p:extLst>
      <p:ext uri="{BB962C8B-B14F-4D97-AF65-F5344CB8AC3E}">
        <p14:creationId xmlns:p14="http://schemas.microsoft.com/office/powerpoint/2010/main" val="14106495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061554" y="365125"/>
            <a:ext cx="9532816" cy="6492875"/>
          </a:xfrm>
          <a:prstGeom prst="rect">
            <a:avLst/>
          </a:prstGeom>
        </p:spPr>
      </p:pic>
    </p:spTree>
    <p:extLst>
      <p:ext uri="{BB962C8B-B14F-4D97-AF65-F5344CB8AC3E}">
        <p14:creationId xmlns:p14="http://schemas.microsoft.com/office/powerpoint/2010/main" val="41640353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3040" y="1885408"/>
            <a:ext cx="6278852" cy="4393801"/>
          </a:xfrm>
        </p:spPr>
        <p:txBody>
          <a:bodyPr>
            <a:normAutofit/>
          </a:bodyPr>
          <a:lstStyle/>
          <a:p>
            <a:r>
              <a:rPr lang="en-US" altLang="ja-JP" sz="3200" dirty="0" smtClean="0"/>
              <a:t>Without UV feedback</a:t>
            </a:r>
          </a:p>
          <a:p>
            <a:pPr marL="0" indent="0">
              <a:buNone/>
            </a:pPr>
            <a:r>
              <a:rPr lang="en-US" altLang="ja-JP" sz="3200" dirty="0"/>
              <a:t> </a:t>
            </a:r>
            <a:r>
              <a:rPr lang="en-US" altLang="ja-JP" sz="3200" dirty="0" smtClean="0"/>
              <a:t>        The typical mass about</a:t>
            </a:r>
            <a:r>
              <a:rPr kumimoji="1" lang="en-US" altLang="ja-JP" sz="3200" dirty="0" smtClean="0"/>
              <a:t> 10</a:t>
            </a:r>
            <a:r>
              <a:rPr kumimoji="1" lang="en-US" altLang="ja-JP" sz="3200" baseline="30000" dirty="0" smtClean="0"/>
              <a:t>3</a:t>
            </a:r>
            <a:r>
              <a:rPr kumimoji="1" lang="en-US" altLang="ja-JP" sz="3200" dirty="0" smtClean="0"/>
              <a:t> M</a:t>
            </a:r>
            <a:r>
              <a:rPr kumimoji="1" lang="en-US" altLang="ja-JP" sz="3200" baseline="-25000" dirty="0" smtClean="0">
                <a:sym typeface="Wingdings 2" panose="05020102010507070707" pitchFamily="18" charset="2"/>
              </a:rPr>
              <a:t></a:t>
            </a:r>
            <a:r>
              <a:rPr lang="en-US" altLang="ja-JP" sz="3200" dirty="0">
                <a:sym typeface="Wingdings 2" panose="05020102010507070707" pitchFamily="18" charset="2"/>
              </a:rPr>
              <a:t> </a:t>
            </a:r>
            <a:r>
              <a:rPr lang="en-US" altLang="ja-JP" sz="3200" dirty="0" smtClean="0">
                <a:sym typeface="Wingdings 2" panose="05020102010507070707" pitchFamily="18" charset="2"/>
              </a:rPr>
              <a:t> </a:t>
            </a:r>
            <a:endParaRPr kumimoji="1" lang="en-US" altLang="ja-JP" sz="2000" dirty="0" smtClean="0"/>
          </a:p>
          <a:p>
            <a:pPr marL="0" indent="0">
              <a:buNone/>
            </a:pPr>
            <a:r>
              <a:rPr lang="en-US" altLang="ja-JP" sz="2000" dirty="0"/>
              <a:t> </a:t>
            </a:r>
            <a:r>
              <a:rPr lang="en-US" altLang="ja-JP" sz="2000" dirty="0" smtClean="0"/>
              <a:t>              </a:t>
            </a:r>
            <a:r>
              <a:rPr lang="en-US" altLang="ja-JP" sz="2400" dirty="0" smtClean="0"/>
              <a:t>(</a:t>
            </a:r>
            <a:r>
              <a:rPr kumimoji="1" lang="en-US" altLang="ja-JP" sz="2400" dirty="0" err="1" smtClean="0"/>
              <a:t>Omukai</a:t>
            </a:r>
            <a:r>
              <a:rPr kumimoji="1" lang="en-US" altLang="ja-JP" sz="2400" dirty="0" smtClean="0"/>
              <a:t> &amp; </a:t>
            </a:r>
            <a:r>
              <a:rPr kumimoji="1" lang="en-US" altLang="ja-JP" sz="2400" dirty="0" err="1" smtClean="0"/>
              <a:t>Palla</a:t>
            </a:r>
            <a:r>
              <a:rPr kumimoji="1" lang="en-US" altLang="ja-JP" sz="2400" dirty="0" smtClean="0"/>
              <a:t> 2003,etc.)</a:t>
            </a:r>
            <a:endParaRPr kumimoji="1" lang="en-US" altLang="ja-JP" sz="2000" dirty="0" smtClean="0"/>
          </a:p>
          <a:p>
            <a:r>
              <a:rPr lang="en-US" altLang="ja-JP" sz="3200" dirty="0" smtClean="0"/>
              <a:t>With UV feedback </a:t>
            </a:r>
          </a:p>
          <a:p>
            <a:pPr marL="0" indent="0">
              <a:buNone/>
            </a:pPr>
            <a:r>
              <a:rPr lang="en-US" altLang="ja-JP" sz="3200" dirty="0"/>
              <a:t> </a:t>
            </a:r>
            <a:r>
              <a:rPr lang="en-US" altLang="ja-JP" sz="3200" dirty="0" smtClean="0"/>
              <a:t>         The typical mass </a:t>
            </a:r>
            <a:r>
              <a:rPr lang="en-US" altLang="ja-JP" sz="3200" dirty="0" smtClean="0">
                <a:solidFill>
                  <a:srgbClr val="FF0000"/>
                </a:solidFill>
              </a:rPr>
              <a:t>10-100 M</a:t>
            </a:r>
            <a:r>
              <a:rPr lang="en-US" altLang="ja-JP" sz="3200" baseline="-25000" dirty="0" smtClean="0">
                <a:solidFill>
                  <a:srgbClr val="FF0000"/>
                </a:solidFill>
                <a:sym typeface="Wingdings 2" panose="05020102010507070707" pitchFamily="18" charset="2"/>
              </a:rPr>
              <a:t> </a:t>
            </a:r>
            <a:endParaRPr lang="en-US" altLang="ja-JP" sz="3200" dirty="0" smtClean="0">
              <a:solidFill>
                <a:srgbClr val="FF0000"/>
              </a:solidFill>
              <a:sym typeface="Wingdings 2" panose="05020102010507070707" pitchFamily="18" charset="2"/>
            </a:endParaRPr>
          </a:p>
          <a:p>
            <a:pPr marL="0" indent="0">
              <a:buNone/>
            </a:pPr>
            <a:r>
              <a:rPr lang="en-US" altLang="ja-JP" sz="2400" dirty="0">
                <a:sym typeface="Wingdings 2" panose="05020102010507070707" pitchFamily="18" charset="2"/>
              </a:rPr>
              <a:t> </a:t>
            </a:r>
            <a:r>
              <a:rPr lang="en-US" altLang="ja-JP" sz="2400" dirty="0" smtClean="0">
                <a:sym typeface="Wingdings 2" panose="05020102010507070707" pitchFamily="18" charset="2"/>
              </a:rPr>
              <a:t>             (Hosokawa et al. 2011, 2012)</a:t>
            </a:r>
          </a:p>
          <a:p>
            <a:pPr marL="0" indent="0">
              <a:buNone/>
            </a:pPr>
            <a:endParaRPr lang="en-US" altLang="ja-JP" sz="600" dirty="0"/>
          </a:p>
        </p:txBody>
      </p:sp>
      <p:sp>
        <p:nvSpPr>
          <p:cNvPr id="28" name="タイトル 27"/>
          <p:cNvSpPr>
            <a:spLocks noGrp="1"/>
          </p:cNvSpPr>
          <p:nvPr>
            <p:ph type="title"/>
          </p:nvPr>
        </p:nvSpPr>
        <p:spPr>
          <a:xfrm>
            <a:off x="649410" y="350854"/>
            <a:ext cx="10515600" cy="957224"/>
          </a:xfrm>
        </p:spPr>
        <p:txBody>
          <a:bodyPr>
            <a:normAutofit/>
          </a:bodyPr>
          <a:lstStyle/>
          <a:p>
            <a:pPr algn="ctr"/>
            <a:r>
              <a:rPr lang="en-US" altLang="ja-JP" dirty="0" smtClean="0">
                <a:solidFill>
                  <a:srgbClr val="FF0000"/>
                </a:solidFill>
              </a:rPr>
              <a:t>What is the expected Mass of </a:t>
            </a:r>
            <a:r>
              <a:rPr kumimoji="1" lang="en-US" altLang="ja-JP" dirty="0" smtClean="0">
                <a:solidFill>
                  <a:srgbClr val="FF0000"/>
                </a:solidFill>
              </a:rPr>
              <a:t>Pop III stars ?</a:t>
            </a:r>
            <a:endParaRPr kumimoji="1" lang="ja-JP" altLang="en-US" dirty="0">
              <a:solidFill>
                <a:srgbClr val="FF0000"/>
              </a:solidFill>
            </a:endParaRPr>
          </a:p>
        </p:txBody>
      </p:sp>
      <p:pic>
        <p:nvPicPr>
          <p:cNvPr id="31" name="図 30" descr="xmdot.png"/>
          <p:cNvPicPr>
            <a:picLocks noChangeAspect="1"/>
          </p:cNvPicPr>
          <p:nvPr/>
        </p:nvPicPr>
        <p:blipFill>
          <a:blip r:embed="rId2" cstate="print"/>
          <a:stretch>
            <a:fillRect/>
          </a:stretch>
        </p:blipFill>
        <p:spPr>
          <a:xfrm>
            <a:off x="6529241" y="1273435"/>
            <a:ext cx="5614120" cy="3703831"/>
          </a:xfrm>
          <a:prstGeom prst="rect">
            <a:avLst/>
          </a:prstGeom>
        </p:spPr>
      </p:pic>
      <p:sp>
        <p:nvSpPr>
          <p:cNvPr id="32" name="テキスト ボックス 31"/>
          <p:cNvSpPr txBox="1"/>
          <p:nvPr/>
        </p:nvSpPr>
        <p:spPr>
          <a:xfrm>
            <a:off x="7288625" y="3032277"/>
            <a:ext cx="2047676" cy="461665"/>
          </a:xfrm>
          <a:prstGeom prst="rect">
            <a:avLst/>
          </a:prstGeom>
          <a:noFill/>
        </p:spPr>
        <p:txBody>
          <a:bodyPr wrap="none" rtlCol="0">
            <a:spAutoFit/>
          </a:bodyPr>
          <a:lstStyle/>
          <a:p>
            <a:r>
              <a:rPr lang="en-US" altLang="ja-JP" sz="2400" dirty="0" smtClean="0">
                <a:solidFill>
                  <a:srgbClr val="0000FF"/>
                </a:solidFill>
              </a:rPr>
              <a:t>With Feedback</a:t>
            </a:r>
            <a:endParaRPr kumimoji="1" lang="ja-JP" altLang="en-US" sz="2400" dirty="0">
              <a:solidFill>
                <a:srgbClr val="0000FF"/>
              </a:solidFill>
            </a:endParaRPr>
          </a:p>
        </p:txBody>
      </p:sp>
      <p:sp>
        <p:nvSpPr>
          <p:cNvPr id="33" name="テキスト ボックス 32"/>
          <p:cNvSpPr txBox="1"/>
          <p:nvPr/>
        </p:nvSpPr>
        <p:spPr>
          <a:xfrm>
            <a:off x="9558858" y="2570612"/>
            <a:ext cx="2474075" cy="461665"/>
          </a:xfrm>
          <a:prstGeom prst="rect">
            <a:avLst/>
          </a:prstGeom>
          <a:noFill/>
        </p:spPr>
        <p:txBody>
          <a:bodyPr wrap="none" rtlCol="0">
            <a:spAutoFit/>
          </a:bodyPr>
          <a:lstStyle/>
          <a:p>
            <a:r>
              <a:rPr lang="en-US" altLang="ja-JP" sz="2400" dirty="0" smtClean="0">
                <a:solidFill>
                  <a:srgbClr val="FF0000"/>
                </a:solidFill>
              </a:rPr>
              <a:t>Without</a:t>
            </a:r>
            <a:r>
              <a:rPr kumimoji="1" lang="en-US" altLang="ja-JP" sz="2400" dirty="0" smtClean="0">
                <a:solidFill>
                  <a:srgbClr val="FF0000"/>
                </a:solidFill>
              </a:rPr>
              <a:t> Feedback</a:t>
            </a:r>
            <a:endParaRPr kumimoji="1" lang="ja-JP" altLang="en-US" sz="2400" dirty="0">
              <a:solidFill>
                <a:srgbClr val="FF0000"/>
              </a:solidFill>
            </a:endParaRPr>
          </a:p>
        </p:txBody>
      </p:sp>
      <p:pic>
        <p:nvPicPr>
          <p:cNvPr id="34" name="図 33"/>
          <p:cNvPicPr>
            <a:picLocks noChangeAspect="1"/>
          </p:cNvPicPr>
          <p:nvPr/>
        </p:nvPicPr>
        <p:blipFill>
          <a:blip r:embed="rId3"/>
          <a:stretch>
            <a:fillRect/>
          </a:stretch>
        </p:blipFill>
        <p:spPr>
          <a:xfrm>
            <a:off x="6151744" y="1910947"/>
            <a:ext cx="399975" cy="2704323"/>
          </a:xfrm>
          <a:prstGeom prst="rect">
            <a:avLst/>
          </a:prstGeom>
        </p:spPr>
      </p:pic>
      <p:pic>
        <p:nvPicPr>
          <p:cNvPr id="35" name="図 34"/>
          <p:cNvPicPr>
            <a:picLocks noChangeAspect="1"/>
          </p:cNvPicPr>
          <p:nvPr/>
        </p:nvPicPr>
        <p:blipFill>
          <a:blip r:embed="rId4"/>
          <a:stretch>
            <a:fillRect/>
          </a:stretch>
        </p:blipFill>
        <p:spPr>
          <a:xfrm>
            <a:off x="8312463" y="5070640"/>
            <a:ext cx="2578937" cy="328996"/>
          </a:xfrm>
          <a:prstGeom prst="rect">
            <a:avLst/>
          </a:prstGeom>
        </p:spPr>
      </p:pic>
      <p:sp>
        <p:nvSpPr>
          <p:cNvPr id="36" name="テキスト ボックス 35"/>
          <p:cNvSpPr txBox="1"/>
          <p:nvPr/>
        </p:nvSpPr>
        <p:spPr>
          <a:xfrm>
            <a:off x="8587373" y="5308344"/>
            <a:ext cx="3214548" cy="369332"/>
          </a:xfrm>
          <a:prstGeom prst="rect">
            <a:avLst/>
          </a:prstGeom>
          <a:noFill/>
        </p:spPr>
        <p:txBody>
          <a:bodyPr wrap="square" rtlCol="0">
            <a:spAutoFit/>
          </a:bodyPr>
          <a:lstStyle/>
          <a:p>
            <a:r>
              <a:rPr lang="en-US" altLang="ja-JP" dirty="0">
                <a:sym typeface="Wingdings 2" panose="05020102010507070707" pitchFamily="18" charset="2"/>
              </a:rPr>
              <a:t>Hosokawa et al. 2011</a:t>
            </a:r>
            <a:endParaRPr kumimoji="1" lang="ja-JP" altLang="en-US" dirty="0"/>
          </a:p>
        </p:txBody>
      </p:sp>
      <p:grpSp>
        <p:nvGrpSpPr>
          <p:cNvPr id="12" name="グループ化 11"/>
          <p:cNvGrpSpPr/>
          <p:nvPr/>
        </p:nvGrpSpPr>
        <p:grpSpPr>
          <a:xfrm>
            <a:off x="466927" y="5757677"/>
            <a:ext cx="10729609" cy="707886"/>
            <a:chOff x="1050587" y="5661500"/>
            <a:chExt cx="10729609" cy="707886"/>
          </a:xfrm>
        </p:grpSpPr>
        <p:sp>
          <p:nvSpPr>
            <p:cNvPr id="13" name="V 字形矢印 12"/>
            <p:cNvSpPr/>
            <p:nvPr/>
          </p:nvSpPr>
          <p:spPr>
            <a:xfrm>
              <a:off x="1050587" y="5700409"/>
              <a:ext cx="924128" cy="63229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266545" y="5661500"/>
              <a:ext cx="9513651" cy="707886"/>
            </a:xfrm>
            <a:prstGeom prst="rect">
              <a:avLst/>
            </a:prstGeom>
            <a:noFill/>
          </p:spPr>
          <p:txBody>
            <a:bodyPr wrap="square" rtlCol="0">
              <a:spAutoFit/>
            </a:bodyPr>
            <a:lstStyle/>
            <a:p>
              <a:r>
                <a:rPr lang="en-US" altLang="ja-JP" sz="4000" dirty="0"/>
                <a:t>Pop </a:t>
              </a:r>
              <a:r>
                <a:rPr lang="en-US" altLang="ja-JP" sz="4000" dirty="0" smtClean="0"/>
                <a:t>III stars → 10-100 M</a:t>
              </a:r>
              <a:r>
                <a:rPr lang="en-US" altLang="ja-JP" sz="4000" baseline="-25000" dirty="0" smtClean="0">
                  <a:sym typeface="Wingdings 2" panose="05020102010507070707" pitchFamily="18" charset="2"/>
                </a:rPr>
                <a:t></a:t>
              </a:r>
              <a:r>
                <a:rPr lang="en-US" altLang="ja-JP" sz="4000" dirty="0" smtClean="0"/>
                <a:t> </a:t>
              </a:r>
              <a:r>
                <a:rPr lang="en-US" altLang="ja-JP" sz="4000" dirty="0"/>
                <a:t>compact </a:t>
              </a:r>
              <a:r>
                <a:rPr lang="en-US" altLang="ja-JP" sz="4000" dirty="0" smtClean="0"/>
                <a:t>binary</a:t>
              </a:r>
              <a:endParaRPr kumimoji="1" lang="ja-JP" altLang="en-US" sz="4000" dirty="0"/>
            </a:p>
          </p:txBody>
        </p:sp>
      </p:grpSp>
    </p:spTree>
    <p:extLst>
      <p:ext uri="{BB962C8B-B14F-4D97-AF65-F5344CB8AC3E}">
        <p14:creationId xmlns:p14="http://schemas.microsoft.com/office/powerpoint/2010/main" val="421395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9793" y="106669"/>
            <a:ext cx="10515600" cy="972139"/>
          </a:xfrm>
        </p:spPr>
        <p:txBody>
          <a:bodyPr/>
          <a:lstStyle/>
          <a:p>
            <a:r>
              <a:rPr kumimoji="1" lang="en-US" altLang="ja-JP" dirty="0" smtClean="0">
                <a:solidFill>
                  <a:schemeClr val="tx1"/>
                </a:solidFill>
              </a:rPr>
              <a:t> IMF</a:t>
            </a:r>
            <a:endParaRPr kumimoji="1" lang="ja-JP" altLang="en-US" dirty="0">
              <a:solidFill>
                <a:schemeClr val="tx1"/>
              </a:solidFill>
            </a:endParaRPr>
          </a:p>
        </p:txBody>
      </p:sp>
      <p:sp>
        <p:nvSpPr>
          <p:cNvPr id="3" name="コンテンツ プレースホルダー 2"/>
          <p:cNvSpPr>
            <a:spLocks noGrp="1"/>
          </p:cNvSpPr>
          <p:nvPr>
            <p:ph idx="1"/>
          </p:nvPr>
        </p:nvSpPr>
        <p:spPr>
          <a:xfrm>
            <a:off x="494382" y="1078808"/>
            <a:ext cx="3305783" cy="5029099"/>
          </a:xfrm>
        </p:spPr>
        <p:txBody>
          <a:bodyPr/>
          <a:lstStyle/>
          <a:p>
            <a:pPr marL="0" indent="0">
              <a:buNone/>
            </a:pPr>
            <a:r>
              <a:rPr kumimoji="1" lang="ja-JP" altLang="en-US" sz="2800" dirty="0" smtClean="0"/>
              <a:t>・</a:t>
            </a:r>
            <a:r>
              <a:rPr kumimoji="1" lang="en-US" altLang="ja-JP" sz="2800" dirty="0" smtClean="0"/>
              <a:t>Pop</a:t>
            </a:r>
            <a:r>
              <a:rPr kumimoji="1" lang="ja-JP" altLang="en-US" sz="2800" dirty="0" smtClean="0"/>
              <a:t> </a:t>
            </a:r>
            <a:r>
              <a:rPr kumimoji="1" lang="en-US" altLang="ja-JP" sz="2800" dirty="0" smtClean="0"/>
              <a:t>I</a:t>
            </a:r>
            <a:r>
              <a:rPr kumimoji="1" lang="ja-JP" altLang="en-US" sz="2800" dirty="0" smtClean="0"/>
              <a:t>　</a:t>
            </a:r>
            <a:endParaRPr kumimoji="1" lang="en-US" altLang="ja-JP" sz="2800" dirty="0" smtClean="0"/>
          </a:p>
          <a:p>
            <a:pPr marL="0" indent="0">
              <a:buNone/>
            </a:pPr>
            <a:r>
              <a:rPr kumimoji="1" lang="en-US" altLang="ja-JP" sz="2800" dirty="0" err="1" smtClean="0"/>
              <a:t>Salpeter</a:t>
            </a:r>
            <a:endParaRPr kumimoji="1" lang="ja-JP" altLang="en-US" sz="2800" dirty="0"/>
          </a:p>
        </p:txBody>
      </p:sp>
      <p:sp>
        <p:nvSpPr>
          <p:cNvPr id="4" name="コンテンツ プレースホルダー 2"/>
          <p:cNvSpPr txBox="1">
            <a:spLocks/>
          </p:cNvSpPr>
          <p:nvPr/>
        </p:nvSpPr>
        <p:spPr>
          <a:xfrm>
            <a:off x="3906351" y="1134931"/>
            <a:ext cx="3305783" cy="50290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smtClean="0"/>
              <a:t>Pop</a:t>
            </a:r>
            <a:r>
              <a:rPr lang="ja-JP" altLang="en-US" dirty="0" smtClean="0"/>
              <a:t> </a:t>
            </a:r>
            <a:r>
              <a:rPr lang="en-US" altLang="ja-JP" dirty="0" smtClean="0"/>
              <a:t>III</a:t>
            </a:r>
            <a:r>
              <a:rPr lang="ja-JP" altLang="en-US" dirty="0" smtClean="0"/>
              <a:t>　</a:t>
            </a:r>
            <a:endParaRPr lang="en-US" altLang="ja-JP" dirty="0"/>
          </a:p>
          <a:p>
            <a:pPr marL="0" indent="0">
              <a:buNone/>
            </a:pPr>
            <a:endParaRPr lang="en-US" altLang="ja-JP" dirty="0" smtClean="0">
              <a:solidFill>
                <a:srgbClr val="FF0000"/>
              </a:solidFill>
            </a:endParaRPr>
          </a:p>
          <a:p>
            <a:pPr marL="0" indent="0">
              <a:buNone/>
            </a:pPr>
            <a:r>
              <a:rPr lang="en-US" altLang="ja-JP" dirty="0" smtClean="0">
                <a:solidFill>
                  <a:srgbClr val="FF0000"/>
                </a:solidFill>
              </a:rPr>
              <a:t>Flat</a:t>
            </a:r>
            <a:r>
              <a:rPr lang="ja-JP" altLang="en-US" dirty="0" smtClean="0"/>
              <a:t>？</a:t>
            </a:r>
            <a:endParaRPr lang="en-US" altLang="ja-JP" dirty="0"/>
          </a:p>
          <a:p>
            <a:endParaRPr lang="en-US" altLang="ja-JP" dirty="0" smtClean="0"/>
          </a:p>
          <a:p>
            <a:pPr marL="0" indent="0">
              <a:buNone/>
            </a:pPr>
            <a:endParaRPr lang="en-US" altLang="ja-JP" dirty="0" smtClean="0"/>
          </a:p>
          <a:p>
            <a:pPr marL="0" indent="0">
              <a:buNone/>
            </a:pPr>
            <a:r>
              <a:rPr lang="en-US" altLang="ja-JP" dirty="0" smtClean="0">
                <a:solidFill>
                  <a:srgbClr val="FF0000"/>
                </a:solidFill>
              </a:rPr>
              <a:t>Log</a:t>
            </a:r>
            <a:r>
              <a:rPr lang="ja-JP" altLang="en-US" dirty="0" smtClean="0">
                <a:solidFill>
                  <a:srgbClr val="FF0000"/>
                </a:solidFill>
              </a:rPr>
              <a:t> </a:t>
            </a:r>
            <a:r>
              <a:rPr lang="en-US" altLang="ja-JP" dirty="0" smtClean="0">
                <a:solidFill>
                  <a:srgbClr val="FF0000"/>
                </a:solidFill>
              </a:rPr>
              <a:t>Flat</a:t>
            </a:r>
            <a:r>
              <a:rPr lang="ja-JP" altLang="en-US" dirty="0" smtClean="0"/>
              <a:t>？</a:t>
            </a:r>
            <a:endParaRPr lang="ja-JP" altLang="en-US" dirty="0"/>
          </a:p>
        </p:txBody>
      </p:sp>
      <p:cxnSp>
        <p:nvCxnSpPr>
          <p:cNvPr id="10" name="直線コネクタ 9"/>
          <p:cNvCxnSpPr/>
          <p:nvPr/>
        </p:nvCxnSpPr>
        <p:spPr>
          <a:xfrm>
            <a:off x="745912" y="2515482"/>
            <a:ext cx="9728" cy="22680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45912" y="4783482"/>
            <a:ext cx="2468993"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160818" y="2889222"/>
            <a:ext cx="1444487" cy="1378226"/>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62349" y="2062100"/>
            <a:ext cx="1934817" cy="461665"/>
          </a:xfrm>
          <a:prstGeom prst="rect">
            <a:avLst/>
          </a:prstGeom>
          <a:noFill/>
        </p:spPr>
        <p:txBody>
          <a:bodyPr wrap="square" rtlCol="0">
            <a:spAutoFit/>
          </a:bodyPr>
          <a:lstStyle/>
          <a:p>
            <a:r>
              <a:rPr kumimoji="1" lang="en-US" altLang="ja-JP" sz="2400" dirty="0" smtClean="0"/>
              <a:t>Log N</a:t>
            </a:r>
            <a:endParaRPr kumimoji="1" lang="ja-JP" altLang="en-US" sz="2400" dirty="0"/>
          </a:p>
        </p:txBody>
      </p:sp>
      <p:sp>
        <p:nvSpPr>
          <p:cNvPr id="17" name="テキスト ボックス 16"/>
          <p:cNvSpPr txBox="1"/>
          <p:nvPr/>
        </p:nvSpPr>
        <p:spPr>
          <a:xfrm>
            <a:off x="2756452" y="4877982"/>
            <a:ext cx="1934817" cy="461665"/>
          </a:xfrm>
          <a:prstGeom prst="rect">
            <a:avLst/>
          </a:prstGeom>
          <a:noFill/>
        </p:spPr>
        <p:txBody>
          <a:bodyPr wrap="square" rtlCol="0">
            <a:spAutoFit/>
          </a:bodyPr>
          <a:lstStyle/>
          <a:p>
            <a:r>
              <a:rPr kumimoji="1" lang="en-US" altLang="ja-JP" sz="2400" dirty="0" smtClean="0"/>
              <a:t>Log M</a:t>
            </a:r>
            <a:endParaRPr kumimoji="1" lang="ja-JP" altLang="en-US" sz="2400" dirty="0"/>
          </a:p>
        </p:txBody>
      </p:sp>
      <p:sp>
        <p:nvSpPr>
          <p:cNvPr id="18" name="テキスト ボックス 17"/>
          <p:cNvSpPr txBox="1"/>
          <p:nvPr/>
        </p:nvSpPr>
        <p:spPr>
          <a:xfrm>
            <a:off x="2101722" y="3234264"/>
            <a:ext cx="1683026" cy="523220"/>
          </a:xfrm>
          <a:prstGeom prst="rect">
            <a:avLst/>
          </a:prstGeom>
          <a:noFill/>
        </p:spPr>
        <p:txBody>
          <a:bodyPr wrap="square" rtlCol="0">
            <a:spAutoFit/>
          </a:bodyPr>
          <a:lstStyle/>
          <a:p>
            <a:r>
              <a:rPr kumimoji="1" lang="ja-JP" altLang="en-US" sz="2800" dirty="0" smtClean="0"/>
              <a:t>∝</a:t>
            </a:r>
            <a:r>
              <a:rPr kumimoji="1" lang="en-US" altLang="ja-JP" sz="2800" dirty="0" smtClean="0"/>
              <a:t>M</a:t>
            </a:r>
            <a:r>
              <a:rPr kumimoji="1" lang="en-US" altLang="ja-JP" sz="2800" baseline="30000" dirty="0" smtClean="0"/>
              <a:t>-2.35</a:t>
            </a:r>
            <a:endParaRPr kumimoji="1" lang="ja-JP" altLang="en-US" sz="2800" baseline="30000" dirty="0"/>
          </a:p>
        </p:txBody>
      </p:sp>
      <p:sp>
        <p:nvSpPr>
          <p:cNvPr id="19" name="テキスト ボックス 18"/>
          <p:cNvSpPr txBox="1"/>
          <p:nvPr/>
        </p:nvSpPr>
        <p:spPr>
          <a:xfrm>
            <a:off x="856160" y="4783482"/>
            <a:ext cx="2321009" cy="371861"/>
          </a:xfrm>
          <a:prstGeom prst="rect">
            <a:avLst/>
          </a:prstGeom>
          <a:noFill/>
        </p:spPr>
        <p:txBody>
          <a:bodyPr wrap="square" rtlCol="0">
            <a:spAutoFit/>
          </a:bodyPr>
          <a:lstStyle/>
          <a:p>
            <a:r>
              <a:rPr lang="en-US" altLang="ja-JP" dirty="0"/>
              <a:t>0</a:t>
            </a:r>
            <a:r>
              <a:rPr kumimoji="1" lang="en-US" altLang="ja-JP" dirty="0" smtClean="0"/>
              <a:t>                         2</a:t>
            </a:r>
            <a:endParaRPr kumimoji="1" lang="ja-JP" altLang="en-US" dirty="0"/>
          </a:p>
        </p:txBody>
      </p:sp>
      <p:pic>
        <p:nvPicPr>
          <p:cNvPr id="20" name="図 19"/>
          <p:cNvPicPr>
            <a:picLocks noChangeAspect="1"/>
          </p:cNvPicPr>
          <p:nvPr/>
        </p:nvPicPr>
        <p:blipFill>
          <a:blip r:embed="rId2"/>
          <a:stretch>
            <a:fillRect/>
          </a:stretch>
        </p:blipFill>
        <p:spPr>
          <a:xfrm>
            <a:off x="6045702" y="377103"/>
            <a:ext cx="4326697" cy="2756088"/>
          </a:xfrm>
          <a:prstGeom prst="rect">
            <a:avLst/>
          </a:prstGeom>
        </p:spPr>
      </p:pic>
      <p:sp>
        <p:nvSpPr>
          <p:cNvPr id="21" name="テキスト ボックス 20"/>
          <p:cNvSpPr txBox="1"/>
          <p:nvPr/>
        </p:nvSpPr>
        <p:spPr>
          <a:xfrm>
            <a:off x="7657393" y="3028426"/>
            <a:ext cx="2926569" cy="369332"/>
          </a:xfrm>
          <a:prstGeom prst="rect">
            <a:avLst/>
          </a:prstGeom>
          <a:noFill/>
        </p:spPr>
        <p:txBody>
          <a:bodyPr wrap="square" rtlCol="0">
            <a:spAutoFit/>
          </a:bodyPr>
          <a:lstStyle/>
          <a:p>
            <a:r>
              <a:rPr kumimoji="1" lang="en-US" altLang="ja-JP" dirty="0" smtClean="0"/>
              <a:t>Stacy &amp; </a:t>
            </a:r>
            <a:r>
              <a:rPr kumimoji="1" lang="en-US" altLang="ja-JP" dirty="0" err="1" smtClean="0"/>
              <a:t>Bromm</a:t>
            </a:r>
            <a:r>
              <a:rPr kumimoji="1" lang="en-US" altLang="ja-JP" dirty="0" smtClean="0"/>
              <a:t> 2013</a:t>
            </a:r>
            <a:endParaRPr kumimoji="1" lang="ja-JP" altLang="en-US" dirty="0"/>
          </a:p>
        </p:txBody>
      </p:sp>
      <p:pic>
        <p:nvPicPr>
          <p:cNvPr id="22" name="図 21"/>
          <p:cNvPicPr>
            <a:picLocks noChangeAspect="1"/>
          </p:cNvPicPr>
          <p:nvPr/>
        </p:nvPicPr>
        <p:blipFill>
          <a:blip r:embed="rId3"/>
          <a:stretch>
            <a:fillRect/>
          </a:stretch>
        </p:blipFill>
        <p:spPr>
          <a:xfrm>
            <a:off x="5561288" y="3406442"/>
            <a:ext cx="3420107" cy="3404743"/>
          </a:xfrm>
          <a:prstGeom prst="rect">
            <a:avLst/>
          </a:prstGeom>
        </p:spPr>
      </p:pic>
      <p:sp>
        <p:nvSpPr>
          <p:cNvPr id="23" name="テキスト ボックス 22"/>
          <p:cNvSpPr txBox="1"/>
          <p:nvPr/>
        </p:nvSpPr>
        <p:spPr>
          <a:xfrm>
            <a:off x="6633838" y="6555825"/>
            <a:ext cx="5469022" cy="369332"/>
          </a:xfrm>
          <a:prstGeom prst="rect">
            <a:avLst/>
          </a:prstGeom>
          <a:noFill/>
        </p:spPr>
        <p:txBody>
          <a:bodyPr wrap="square" rtlCol="0">
            <a:spAutoFit/>
          </a:bodyPr>
          <a:lstStyle/>
          <a:p>
            <a:r>
              <a:rPr kumimoji="1" lang="en-US" altLang="ja-JP" dirty="0" smtClean="0"/>
              <a:t>Hirano et al.2014</a:t>
            </a:r>
            <a:r>
              <a:rPr kumimoji="1" lang="ja-JP" altLang="en-US" dirty="0" smtClean="0"/>
              <a:t>　　　　　　</a:t>
            </a:r>
            <a:r>
              <a:rPr kumimoji="1" lang="en-US" altLang="ja-JP" dirty="0" smtClean="0"/>
              <a:t>Susa</a:t>
            </a:r>
            <a:r>
              <a:rPr kumimoji="1" lang="ja-JP" altLang="en-US" dirty="0" smtClean="0"/>
              <a:t> </a:t>
            </a:r>
            <a:r>
              <a:rPr kumimoji="1" lang="en-US" altLang="ja-JP" dirty="0" smtClean="0"/>
              <a:t>et</a:t>
            </a:r>
            <a:r>
              <a:rPr kumimoji="1" lang="ja-JP" altLang="en-US" dirty="0" smtClean="0"/>
              <a:t> </a:t>
            </a:r>
            <a:r>
              <a:rPr kumimoji="1" lang="en-US" altLang="ja-JP" dirty="0" smtClean="0"/>
              <a:t>al.</a:t>
            </a:r>
            <a:r>
              <a:rPr kumimoji="1" lang="ja-JP" altLang="en-US" dirty="0" smtClean="0"/>
              <a:t> </a:t>
            </a:r>
            <a:r>
              <a:rPr kumimoji="1" lang="en-US" altLang="ja-JP" dirty="0" smtClean="0"/>
              <a:t>2014</a:t>
            </a:r>
            <a:endParaRPr kumimoji="1" lang="ja-JP" altLang="en-US" dirty="0"/>
          </a:p>
        </p:txBody>
      </p:sp>
      <p:pic>
        <p:nvPicPr>
          <p:cNvPr id="5" name="図 4"/>
          <p:cNvPicPr>
            <a:picLocks noChangeAspect="1"/>
          </p:cNvPicPr>
          <p:nvPr/>
        </p:nvPicPr>
        <p:blipFill>
          <a:blip r:embed="rId4"/>
          <a:stretch>
            <a:fillRect/>
          </a:stretch>
        </p:blipFill>
        <p:spPr>
          <a:xfrm>
            <a:off x="8842684" y="3368125"/>
            <a:ext cx="3166489" cy="3187699"/>
          </a:xfrm>
          <a:prstGeom prst="rect">
            <a:avLst/>
          </a:prstGeom>
        </p:spPr>
      </p:pic>
    </p:spTree>
    <p:extLst>
      <p:ext uri="{BB962C8B-B14F-4D97-AF65-F5344CB8AC3E}">
        <p14:creationId xmlns:p14="http://schemas.microsoft.com/office/powerpoint/2010/main" val="10619447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IMF dependence</a:t>
            </a:r>
            <a:endParaRPr kumimoji="1" lang="ja-JP" altLang="en-US" dirty="0">
              <a:solidFill>
                <a:schemeClr val="tx1"/>
              </a:solidFill>
            </a:endParaRPr>
          </a:p>
        </p:txBody>
      </p:sp>
      <p:pic>
        <p:nvPicPr>
          <p:cNvPr id="5" name="図 4"/>
          <p:cNvPicPr>
            <a:picLocks noChangeAspect="1"/>
          </p:cNvPicPr>
          <p:nvPr/>
        </p:nvPicPr>
        <p:blipFill>
          <a:blip r:embed="rId2"/>
          <a:stretch>
            <a:fillRect/>
          </a:stretch>
        </p:blipFill>
        <p:spPr>
          <a:xfrm>
            <a:off x="1138968" y="2160589"/>
            <a:ext cx="10013547" cy="4124730"/>
          </a:xfrm>
          <a:prstGeom prst="rect">
            <a:avLst/>
          </a:prstGeom>
        </p:spPr>
      </p:pic>
    </p:spTree>
    <p:extLst>
      <p:ext uri="{BB962C8B-B14F-4D97-AF65-F5344CB8AC3E}">
        <p14:creationId xmlns:p14="http://schemas.microsoft.com/office/powerpoint/2010/main" val="18977950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186" y="743578"/>
            <a:ext cx="12002814" cy="596911"/>
          </a:xfrm>
        </p:spPr>
        <p:txBody>
          <a:bodyPr>
            <a:noAutofit/>
          </a:bodyPr>
          <a:lstStyle/>
          <a:p>
            <a:r>
              <a:rPr lang="en-US" altLang="ja-JP" dirty="0" smtClean="0"/>
              <a:t>Uncertainties of </a:t>
            </a:r>
            <a:r>
              <a:rPr kumimoji="1" lang="en-US" altLang="ja-JP" dirty="0" smtClean="0">
                <a:solidFill>
                  <a:schemeClr val="tx1"/>
                </a:solidFill>
              </a:rPr>
              <a:t>Pop</a:t>
            </a:r>
            <a:r>
              <a:rPr kumimoji="1" lang="ja-JP" altLang="en-US" dirty="0" smtClean="0">
                <a:solidFill>
                  <a:schemeClr val="tx1"/>
                </a:solidFill>
              </a:rPr>
              <a:t> </a:t>
            </a:r>
            <a:r>
              <a:rPr kumimoji="1" lang="en-US" altLang="ja-JP" dirty="0" smtClean="0">
                <a:solidFill>
                  <a:schemeClr val="tx1"/>
                </a:solidFill>
              </a:rPr>
              <a:t>III</a:t>
            </a:r>
            <a:r>
              <a:rPr kumimoji="1" lang="ja-JP" altLang="en-US" dirty="0" smtClean="0">
                <a:solidFill>
                  <a:schemeClr val="tx1"/>
                </a:solidFill>
              </a:rPr>
              <a:t> </a:t>
            </a:r>
            <a:r>
              <a:rPr kumimoji="1" lang="en-US" altLang="ja-JP" dirty="0" smtClean="0">
                <a:solidFill>
                  <a:schemeClr val="tx1"/>
                </a:solidFill>
              </a:rPr>
              <a:t>binary</a:t>
            </a:r>
            <a:r>
              <a:rPr kumimoji="1" lang="ja-JP" altLang="en-US" dirty="0" smtClean="0">
                <a:solidFill>
                  <a:schemeClr val="tx1"/>
                </a:solidFill>
              </a:rPr>
              <a:t> </a:t>
            </a:r>
            <a:r>
              <a:rPr kumimoji="1" lang="en-US" altLang="ja-JP" dirty="0" smtClean="0">
                <a:solidFill>
                  <a:schemeClr val="tx1"/>
                </a:solidFill>
              </a:rPr>
              <a:t>population</a:t>
            </a:r>
            <a:r>
              <a:rPr kumimoji="1" lang="ja-JP" altLang="en-US" dirty="0" smtClean="0">
                <a:solidFill>
                  <a:schemeClr val="tx1"/>
                </a:solidFill>
              </a:rPr>
              <a:t> </a:t>
            </a:r>
            <a:r>
              <a:rPr kumimoji="1" lang="en-US" altLang="ja-JP" dirty="0" smtClean="0">
                <a:solidFill>
                  <a:schemeClr val="tx1"/>
                </a:solidFill>
              </a:rPr>
              <a:t>synthesis</a:t>
            </a:r>
            <a:endParaRPr kumimoji="1" lang="ja-JP" altLang="en-US" dirty="0">
              <a:solidFill>
                <a:schemeClr val="tx1"/>
              </a:solidFill>
            </a:endParaRPr>
          </a:p>
        </p:txBody>
      </p:sp>
      <p:sp>
        <p:nvSpPr>
          <p:cNvPr id="3" name="コンテンツ プレースホルダー 2"/>
          <p:cNvSpPr>
            <a:spLocks noGrp="1"/>
          </p:cNvSpPr>
          <p:nvPr>
            <p:ph idx="1"/>
          </p:nvPr>
        </p:nvSpPr>
        <p:spPr>
          <a:xfrm>
            <a:off x="935476" y="1660255"/>
            <a:ext cx="4740109" cy="5392298"/>
          </a:xfrm>
        </p:spPr>
        <p:txBody>
          <a:bodyPr>
            <a:normAutofit/>
          </a:bodyPr>
          <a:lstStyle/>
          <a:p>
            <a:r>
              <a:rPr lang="en-US" altLang="ja-JP" sz="4400" dirty="0" smtClean="0"/>
              <a:t>Initial condition</a:t>
            </a:r>
            <a:endParaRPr kumimoji="1" lang="en-US" altLang="ja-JP" sz="4400" dirty="0" smtClean="0"/>
          </a:p>
          <a:p>
            <a:pPr marL="0" indent="0">
              <a:buNone/>
            </a:pPr>
            <a:r>
              <a:rPr lang="ja-JP" altLang="en-US" sz="4400" dirty="0" smtClean="0"/>
              <a:t>　　　</a:t>
            </a:r>
            <a:r>
              <a:rPr lang="en-US" altLang="ja-JP" sz="4400" dirty="0" smtClean="0">
                <a:solidFill>
                  <a:srgbClr val="FF0000"/>
                </a:solidFill>
              </a:rPr>
              <a:t>IMF</a:t>
            </a:r>
          </a:p>
          <a:p>
            <a:pPr marL="0" indent="0">
              <a:buNone/>
            </a:pPr>
            <a:r>
              <a:rPr lang="ja-JP" altLang="en-US" sz="4400" dirty="0"/>
              <a:t>　</a:t>
            </a:r>
            <a:r>
              <a:rPr lang="ja-JP" altLang="en-US" sz="4400" dirty="0" smtClean="0"/>
              <a:t>　　</a:t>
            </a:r>
            <a:r>
              <a:rPr lang="en-US" altLang="ja-JP" sz="4400" dirty="0" smtClean="0"/>
              <a:t>mass ratio</a:t>
            </a:r>
          </a:p>
          <a:p>
            <a:pPr marL="0" indent="0">
              <a:buNone/>
            </a:pPr>
            <a:r>
              <a:rPr kumimoji="1" lang="ja-JP" altLang="en-US" sz="4400" dirty="0"/>
              <a:t>　</a:t>
            </a:r>
            <a:r>
              <a:rPr kumimoji="1" lang="ja-JP" altLang="en-US" sz="4400" dirty="0" smtClean="0"/>
              <a:t>　　</a:t>
            </a:r>
            <a:r>
              <a:rPr lang="en-US" altLang="ja-JP" sz="4400" dirty="0" smtClean="0"/>
              <a:t>separation</a:t>
            </a:r>
            <a:endParaRPr kumimoji="1" lang="en-US" altLang="ja-JP" sz="4400" dirty="0" smtClean="0"/>
          </a:p>
          <a:p>
            <a:pPr marL="0" indent="0">
              <a:buNone/>
            </a:pPr>
            <a:r>
              <a:rPr lang="ja-JP" altLang="en-US" sz="4400" dirty="0"/>
              <a:t>　</a:t>
            </a:r>
            <a:r>
              <a:rPr lang="ja-JP" altLang="en-US" sz="4400" dirty="0" smtClean="0"/>
              <a:t>　　</a:t>
            </a:r>
            <a:r>
              <a:rPr lang="en-US" altLang="ja-JP" sz="4400" dirty="0" smtClean="0">
                <a:solidFill>
                  <a:srgbClr val="FF0000"/>
                </a:solidFill>
              </a:rPr>
              <a:t>eccentricity</a:t>
            </a:r>
            <a:endParaRPr kumimoji="1" lang="ja-JP" altLang="en-US" sz="4400" dirty="0">
              <a:solidFill>
                <a:srgbClr val="FF0000"/>
              </a:solidFill>
            </a:endParaRPr>
          </a:p>
        </p:txBody>
      </p:sp>
      <p:sp>
        <p:nvSpPr>
          <p:cNvPr id="4" name="コンテンツ プレースホルダー 2"/>
          <p:cNvSpPr txBox="1">
            <a:spLocks/>
          </p:cNvSpPr>
          <p:nvPr/>
        </p:nvSpPr>
        <p:spPr>
          <a:xfrm>
            <a:off x="6248347" y="1667056"/>
            <a:ext cx="6607764" cy="5392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4400" dirty="0" smtClean="0"/>
              <a:t>Binary interactions</a:t>
            </a:r>
          </a:p>
          <a:p>
            <a:pPr marL="0" indent="0">
              <a:buFont typeface="Arial" panose="020B0604020202020204" pitchFamily="34" charset="0"/>
              <a:buNone/>
            </a:pPr>
            <a:r>
              <a:rPr lang="ja-JP" altLang="en-US" sz="4400" dirty="0" smtClean="0"/>
              <a:t>　　</a:t>
            </a:r>
            <a:r>
              <a:rPr lang="en-US" altLang="ja-JP" sz="4400" dirty="0" smtClean="0">
                <a:solidFill>
                  <a:srgbClr val="FF0000"/>
                </a:solidFill>
              </a:rPr>
              <a:t>Common</a:t>
            </a:r>
            <a:r>
              <a:rPr lang="ja-JP" altLang="en-US" sz="4400" dirty="0" smtClean="0">
                <a:solidFill>
                  <a:srgbClr val="FF0000"/>
                </a:solidFill>
              </a:rPr>
              <a:t> </a:t>
            </a:r>
            <a:r>
              <a:rPr lang="en-US" altLang="ja-JP" sz="4400" dirty="0" smtClean="0">
                <a:solidFill>
                  <a:srgbClr val="FF0000"/>
                </a:solidFill>
              </a:rPr>
              <a:t>envelope</a:t>
            </a:r>
            <a:endParaRPr lang="en-US" altLang="ja-JP" sz="4800" dirty="0" smtClean="0">
              <a:solidFill>
                <a:srgbClr val="FF0000"/>
              </a:solidFill>
            </a:endParaRPr>
          </a:p>
          <a:p>
            <a:pPr marL="0" indent="0">
              <a:buFont typeface="Arial" panose="020B0604020202020204" pitchFamily="34" charset="0"/>
              <a:buNone/>
            </a:pPr>
            <a:r>
              <a:rPr lang="ja-JP" altLang="en-US" sz="4400" dirty="0" smtClean="0">
                <a:solidFill>
                  <a:srgbClr val="FF0000"/>
                </a:solidFill>
              </a:rPr>
              <a:t>　　</a:t>
            </a:r>
            <a:r>
              <a:rPr lang="en-US" altLang="ja-JP" sz="4400" dirty="0" smtClean="0">
                <a:solidFill>
                  <a:srgbClr val="FF0000"/>
                </a:solidFill>
              </a:rPr>
              <a:t>Mass transfer</a:t>
            </a:r>
          </a:p>
          <a:p>
            <a:pPr marL="0" indent="0">
              <a:buFont typeface="Arial" panose="020B0604020202020204" pitchFamily="34" charset="0"/>
              <a:buNone/>
            </a:pPr>
            <a:r>
              <a:rPr lang="ja-JP" altLang="en-US" sz="4400" dirty="0" smtClean="0">
                <a:solidFill>
                  <a:srgbClr val="FF0000"/>
                </a:solidFill>
              </a:rPr>
              <a:t>　　</a:t>
            </a:r>
            <a:r>
              <a:rPr lang="en-US" altLang="ja-JP" sz="4400" dirty="0" smtClean="0">
                <a:solidFill>
                  <a:srgbClr val="FF0000"/>
                </a:solidFill>
              </a:rPr>
              <a:t>Supernova</a:t>
            </a:r>
            <a:r>
              <a:rPr lang="ja-JP" altLang="en-US" sz="4400" dirty="0">
                <a:solidFill>
                  <a:srgbClr val="FF0000"/>
                </a:solidFill>
              </a:rPr>
              <a:t> </a:t>
            </a:r>
            <a:r>
              <a:rPr lang="en-US" altLang="ja-JP" sz="4400" dirty="0" smtClean="0">
                <a:solidFill>
                  <a:srgbClr val="FF0000"/>
                </a:solidFill>
              </a:rPr>
              <a:t>kick</a:t>
            </a:r>
          </a:p>
          <a:p>
            <a:pPr marL="0" indent="0">
              <a:buFont typeface="Arial" panose="020B0604020202020204" pitchFamily="34" charset="0"/>
              <a:buNone/>
            </a:pPr>
            <a:r>
              <a:rPr lang="ja-JP" altLang="en-US" sz="4400" dirty="0" smtClean="0"/>
              <a:t>　　</a:t>
            </a:r>
            <a:endParaRPr lang="ja-JP" altLang="en-US" sz="4400" dirty="0"/>
          </a:p>
        </p:txBody>
      </p:sp>
      <p:sp>
        <p:nvSpPr>
          <p:cNvPr id="5" name="正方形/長方形 4"/>
          <p:cNvSpPr/>
          <p:nvPr/>
        </p:nvSpPr>
        <p:spPr>
          <a:xfrm>
            <a:off x="1986455" y="4603532"/>
            <a:ext cx="2974428" cy="58857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88178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87157"/>
            <a:ext cx="10515600" cy="615536"/>
          </a:xfrm>
        </p:spPr>
        <p:txBody>
          <a:bodyPr>
            <a:normAutofit fontScale="90000"/>
          </a:bodyPr>
          <a:lstStyle/>
          <a:p>
            <a:r>
              <a:rPr lang="en-US" altLang="ja-JP" dirty="0"/>
              <a:t> </a:t>
            </a:r>
            <a:r>
              <a:rPr lang="en-US" altLang="ja-JP" dirty="0" smtClean="0"/>
              <a:t>eccentricity distributions</a:t>
            </a:r>
            <a:endParaRPr kumimoji="1" lang="ja-JP" altLang="en-US" dirty="0">
              <a:solidFill>
                <a:schemeClr val="tx1"/>
              </a:solidFill>
            </a:endParaRPr>
          </a:p>
        </p:txBody>
      </p:sp>
      <p:sp>
        <p:nvSpPr>
          <p:cNvPr id="3" name="コンテンツ プレースホルダー 2"/>
          <p:cNvSpPr>
            <a:spLocks noGrp="1"/>
          </p:cNvSpPr>
          <p:nvPr>
            <p:ph idx="1"/>
          </p:nvPr>
        </p:nvSpPr>
        <p:spPr>
          <a:xfrm>
            <a:off x="838200" y="1781907"/>
            <a:ext cx="10515600" cy="4957763"/>
          </a:xfrm>
        </p:spPr>
        <p:txBody>
          <a:bodyPr>
            <a:normAutofit/>
          </a:bodyPr>
          <a:lstStyle/>
          <a:p>
            <a:r>
              <a:rPr lang="en-US" altLang="ja-JP" sz="3600" dirty="0" smtClean="0"/>
              <a:t>General eccentricity distribution (</a:t>
            </a:r>
            <a:r>
              <a:rPr lang="en-US" altLang="ja-JP" sz="3600" dirty="0" err="1" smtClean="0"/>
              <a:t>Heggie</a:t>
            </a:r>
            <a:r>
              <a:rPr lang="en-US" altLang="ja-JP" sz="3600" dirty="0" smtClean="0"/>
              <a:t> 1975)</a:t>
            </a:r>
          </a:p>
          <a:p>
            <a:pPr marL="0" indent="0">
              <a:buNone/>
            </a:pPr>
            <a:r>
              <a:rPr kumimoji="1" lang="ja-JP" altLang="en-US" sz="3600" dirty="0"/>
              <a:t>　</a:t>
            </a:r>
            <a:r>
              <a:rPr kumimoji="1" lang="en-US" altLang="ja-JP" sz="3600" dirty="0" smtClean="0"/>
              <a:t>P</a:t>
            </a:r>
            <a:r>
              <a:rPr lang="en-US" altLang="ja-JP" sz="3600" dirty="0" smtClean="0"/>
              <a:t>(e)</a:t>
            </a:r>
            <a:r>
              <a:rPr lang="ja-JP" altLang="en-US" sz="3600" dirty="0" smtClean="0"/>
              <a:t>∝</a:t>
            </a:r>
            <a:r>
              <a:rPr lang="en-US" altLang="ja-JP" sz="3600" dirty="0" smtClean="0"/>
              <a:t>e (Standard)</a:t>
            </a:r>
          </a:p>
          <a:p>
            <a:r>
              <a:rPr lang="en-US" altLang="ja-JP" sz="3600" dirty="0" smtClean="0"/>
              <a:t>CygnusOB2 association</a:t>
            </a:r>
            <a:r>
              <a:rPr lang="ja-JP" altLang="en-US" sz="3600" dirty="0" smtClean="0"/>
              <a:t>（</a:t>
            </a:r>
            <a:r>
              <a:rPr lang="en-US" altLang="ja-JP" sz="3600" dirty="0" err="1" smtClean="0"/>
              <a:t>Kobulnicky</a:t>
            </a:r>
            <a:r>
              <a:rPr lang="en-US" altLang="ja-JP" sz="3600" dirty="0" smtClean="0"/>
              <a:t> et al. 2014</a:t>
            </a:r>
            <a:r>
              <a:rPr lang="ja-JP" altLang="en-US" sz="3600" dirty="0" smtClean="0"/>
              <a:t>）</a:t>
            </a:r>
            <a:endParaRPr lang="en-US" altLang="ja-JP" sz="3600" dirty="0" smtClean="0"/>
          </a:p>
          <a:p>
            <a:pPr marL="0" indent="0">
              <a:buNone/>
            </a:pPr>
            <a:r>
              <a:rPr lang="en-US" altLang="ja-JP" sz="3600" dirty="0" smtClean="0"/>
              <a:t>   P(e)=const.</a:t>
            </a:r>
            <a:endParaRPr lang="en-US" altLang="ja-JP" sz="3600" dirty="0"/>
          </a:p>
          <a:p>
            <a:r>
              <a:rPr lang="en-US" altLang="ja-JP" sz="3600" dirty="0" smtClean="0"/>
              <a:t>Observations of O</a:t>
            </a:r>
            <a:r>
              <a:rPr lang="ja-JP" altLang="en-US" sz="3600" dirty="0" smtClean="0"/>
              <a:t> </a:t>
            </a:r>
            <a:r>
              <a:rPr lang="en-US" altLang="ja-JP" sz="3600" dirty="0" smtClean="0"/>
              <a:t>stars(M&gt;15Msun) (Sana et al.2012)</a:t>
            </a:r>
          </a:p>
          <a:p>
            <a:pPr marL="0" indent="0">
              <a:buNone/>
            </a:pPr>
            <a:r>
              <a:rPr kumimoji="1" lang="en-US" altLang="ja-JP" sz="3600" dirty="0"/>
              <a:t> </a:t>
            </a:r>
            <a:r>
              <a:rPr kumimoji="1" lang="en-US" altLang="ja-JP" sz="3600" dirty="0" smtClean="0"/>
              <a:t>  P(e)</a:t>
            </a:r>
            <a:r>
              <a:rPr kumimoji="1" lang="ja-JP" altLang="en-US" sz="3600" dirty="0" smtClean="0"/>
              <a:t>∝</a:t>
            </a:r>
            <a:r>
              <a:rPr kumimoji="1" lang="en-US" altLang="ja-JP" sz="3600" dirty="0" smtClean="0"/>
              <a:t>e</a:t>
            </a:r>
            <a:r>
              <a:rPr kumimoji="1" lang="en-US" altLang="ja-JP" sz="3600" baseline="30000" dirty="0" smtClean="0"/>
              <a:t>-0.5</a:t>
            </a:r>
            <a:endParaRPr kumimoji="1" lang="ja-JP" altLang="en-US" sz="3600" baseline="30000" dirty="0"/>
          </a:p>
        </p:txBody>
      </p:sp>
    </p:spTree>
    <p:extLst>
      <p:ext uri="{BB962C8B-B14F-4D97-AF65-F5344CB8AC3E}">
        <p14:creationId xmlns:p14="http://schemas.microsoft.com/office/powerpoint/2010/main" val="20164086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chemeClr val="tx1"/>
                </a:solidFill>
              </a:rPr>
              <a:t> </a:t>
            </a:r>
            <a:r>
              <a:rPr lang="en-US" altLang="ja-JP" dirty="0" smtClean="0"/>
              <a:t>eccentricity dependence</a:t>
            </a:r>
            <a:endParaRPr kumimoji="1" lang="ja-JP" altLang="en-US" dirty="0">
              <a:solidFill>
                <a:schemeClr val="tx1"/>
              </a:solidFill>
            </a:endParaRPr>
          </a:p>
        </p:txBody>
      </p:sp>
      <p:pic>
        <p:nvPicPr>
          <p:cNvPr id="4" name="図 3"/>
          <p:cNvPicPr>
            <a:picLocks noChangeAspect="1"/>
          </p:cNvPicPr>
          <p:nvPr/>
        </p:nvPicPr>
        <p:blipFill>
          <a:blip r:embed="rId2"/>
          <a:stretch>
            <a:fillRect/>
          </a:stretch>
        </p:blipFill>
        <p:spPr>
          <a:xfrm>
            <a:off x="938683" y="2081051"/>
            <a:ext cx="10017868" cy="4401753"/>
          </a:xfrm>
          <a:prstGeom prst="rect">
            <a:avLst/>
          </a:prstGeom>
        </p:spPr>
      </p:pic>
    </p:spTree>
    <p:extLst>
      <p:ext uri="{BB962C8B-B14F-4D97-AF65-F5344CB8AC3E}">
        <p14:creationId xmlns:p14="http://schemas.microsoft.com/office/powerpoint/2010/main" val="34538693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186" y="743578"/>
            <a:ext cx="12002814" cy="596911"/>
          </a:xfrm>
        </p:spPr>
        <p:txBody>
          <a:bodyPr>
            <a:noAutofit/>
          </a:bodyPr>
          <a:lstStyle/>
          <a:p>
            <a:r>
              <a:rPr lang="en-US" altLang="ja-JP" dirty="0" smtClean="0"/>
              <a:t>Uncertainties of </a:t>
            </a:r>
            <a:r>
              <a:rPr kumimoji="1" lang="en-US" altLang="ja-JP" dirty="0" smtClean="0">
                <a:solidFill>
                  <a:schemeClr val="tx1"/>
                </a:solidFill>
              </a:rPr>
              <a:t>Pop</a:t>
            </a:r>
            <a:r>
              <a:rPr kumimoji="1" lang="ja-JP" altLang="en-US" dirty="0" smtClean="0">
                <a:solidFill>
                  <a:schemeClr val="tx1"/>
                </a:solidFill>
              </a:rPr>
              <a:t> </a:t>
            </a:r>
            <a:r>
              <a:rPr kumimoji="1" lang="en-US" altLang="ja-JP" dirty="0" smtClean="0">
                <a:solidFill>
                  <a:schemeClr val="tx1"/>
                </a:solidFill>
              </a:rPr>
              <a:t>III</a:t>
            </a:r>
            <a:r>
              <a:rPr kumimoji="1" lang="ja-JP" altLang="en-US" dirty="0" smtClean="0">
                <a:solidFill>
                  <a:schemeClr val="tx1"/>
                </a:solidFill>
              </a:rPr>
              <a:t> </a:t>
            </a:r>
            <a:r>
              <a:rPr kumimoji="1" lang="en-US" altLang="ja-JP" dirty="0" smtClean="0">
                <a:solidFill>
                  <a:schemeClr val="tx1"/>
                </a:solidFill>
              </a:rPr>
              <a:t>binary</a:t>
            </a:r>
            <a:r>
              <a:rPr kumimoji="1" lang="ja-JP" altLang="en-US" dirty="0" smtClean="0">
                <a:solidFill>
                  <a:schemeClr val="tx1"/>
                </a:solidFill>
              </a:rPr>
              <a:t> </a:t>
            </a:r>
            <a:r>
              <a:rPr kumimoji="1" lang="en-US" altLang="ja-JP" dirty="0" smtClean="0">
                <a:solidFill>
                  <a:schemeClr val="tx1"/>
                </a:solidFill>
              </a:rPr>
              <a:t>population</a:t>
            </a:r>
            <a:r>
              <a:rPr kumimoji="1" lang="ja-JP" altLang="en-US" dirty="0" smtClean="0">
                <a:solidFill>
                  <a:schemeClr val="tx1"/>
                </a:solidFill>
              </a:rPr>
              <a:t> </a:t>
            </a:r>
            <a:r>
              <a:rPr kumimoji="1" lang="en-US" altLang="ja-JP" dirty="0" smtClean="0">
                <a:solidFill>
                  <a:schemeClr val="tx1"/>
                </a:solidFill>
              </a:rPr>
              <a:t>synthesis</a:t>
            </a:r>
            <a:endParaRPr kumimoji="1" lang="ja-JP" altLang="en-US" dirty="0">
              <a:solidFill>
                <a:schemeClr val="tx1"/>
              </a:solidFill>
            </a:endParaRPr>
          </a:p>
        </p:txBody>
      </p:sp>
      <p:sp>
        <p:nvSpPr>
          <p:cNvPr id="3" name="コンテンツ プレースホルダー 2"/>
          <p:cNvSpPr>
            <a:spLocks noGrp="1"/>
          </p:cNvSpPr>
          <p:nvPr>
            <p:ph idx="1"/>
          </p:nvPr>
        </p:nvSpPr>
        <p:spPr>
          <a:xfrm>
            <a:off x="935476" y="1660255"/>
            <a:ext cx="4740109" cy="5392298"/>
          </a:xfrm>
        </p:spPr>
        <p:txBody>
          <a:bodyPr>
            <a:normAutofit/>
          </a:bodyPr>
          <a:lstStyle/>
          <a:p>
            <a:r>
              <a:rPr lang="en-US" altLang="ja-JP" sz="4400" dirty="0" smtClean="0"/>
              <a:t>Initial condition</a:t>
            </a:r>
            <a:endParaRPr kumimoji="1" lang="en-US" altLang="ja-JP" sz="4400" dirty="0" smtClean="0"/>
          </a:p>
          <a:p>
            <a:pPr marL="0" indent="0">
              <a:buNone/>
            </a:pPr>
            <a:r>
              <a:rPr lang="ja-JP" altLang="en-US" sz="4400" dirty="0" smtClean="0"/>
              <a:t>　　　</a:t>
            </a:r>
            <a:r>
              <a:rPr lang="en-US" altLang="ja-JP" sz="4400" dirty="0" smtClean="0">
                <a:solidFill>
                  <a:srgbClr val="FF0000"/>
                </a:solidFill>
              </a:rPr>
              <a:t>IMF</a:t>
            </a:r>
          </a:p>
          <a:p>
            <a:pPr marL="0" indent="0">
              <a:buNone/>
            </a:pPr>
            <a:r>
              <a:rPr lang="ja-JP" altLang="en-US" sz="4400" dirty="0"/>
              <a:t>　</a:t>
            </a:r>
            <a:r>
              <a:rPr lang="ja-JP" altLang="en-US" sz="4400" dirty="0" smtClean="0"/>
              <a:t>　　</a:t>
            </a:r>
            <a:r>
              <a:rPr lang="en-US" altLang="ja-JP" sz="4400" dirty="0" smtClean="0"/>
              <a:t>mass ratio</a:t>
            </a:r>
          </a:p>
          <a:p>
            <a:pPr marL="0" indent="0">
              <a:buNone/>
            </a:pPr>
            <a:r>
              <a:rPr kumimoji="1" lang="ja-JP" altLang="en-US" sz="4400" dirty="0"/>
              <a:t>　</a:t>
            </a:r>
            <a:r>
              <a:rPr kumimoji="1" lang="ja-JP" altLang="en-US" sz="4400" dirty="0" smtClean="0"/>
              <a:t>　　</a:t>
            </a:r>
            <a:r>
              <a:rPr lang="en-US" altLang="ja-JP" sz="4400" dirty="0" smtClean="0"/>
              <a:t>separation</a:t>
            </a:r>
            <a:endParaRPr kumimoji="1" lang="en-US" altLang="ja-JP" sz="4400" dirty="0" smtClean="0"/>
          </a:p>
          <a:p>
            <a:pPr marL="0" indent="0">
              <a:buNone/>
            </a:pPr>
            <a:r>
              <a:rPr lang="ja-JP" altLang="en-US" sz="4400" dirty="0"/>
              <a:t>　</a:t>
            </a:r>
            <a:r>
              <a:rPr lang="ja-JP" altLang="en-US" sz="4400" dirty="0" smtClean="0"/>
              <a:t>　　</a:t>
            </a:r>
            <a:r>
              <a:rPr lang="en-US" altLang="ja-JP" sz="4400" dirty="0" smtClean="0">
                <a:solidFill>
                  <a:srgbClr val="FF0000"/>
                </a:solidFill>
              </a:rPr>
              <a:t>eccentricity</a:t>
            </a:r>
            <a:endParaRPr kumimoji="1" lang="ja-JP" altLang="en-US" sz="4400" dirty="0">
              <a:solidFill>
                <a:srgbClr val="FF0000"/>
              </a:solidFill>
            </a:endParaRPr>
          </a:p>
        </p:txBody>
      </p:sp>
      <p:sp>
        <p:nvSpPr>
          <p:cNvPr id="4" name="コンテンツ プレースホルダー 2"/>
          <p:cNvSpPr txBox="1">
            <a:spLocks/>
          </p:cNvSpPr>
          <p:nvPr/>
        </p:nvSpPr>
        <p:spPr>
          <a:xfrm>
            <a:off x="6248347" y="1667056"/>
            <a:ext cx="6607764" cy="5392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4400" dirty="0" smtClean="0"/>
              <a:t>Binary interactions</a:t>
            </a:r>
          </a:p>
          <a:p>
            <a:pPr marL="0" indent="0">
              <a:buFont typeface="Arial" panose="020B0604020202020204" pitchFamily="34" charset="0"/>
              <a:buNone/>
            </a:pPr>
            <a:r>
              <a:rPr lang="ja-JP" altLang="en-US" sz="4400" dirty="0" smtClean="0"/>
              <a:t>　　</a:t>
            </a:r>
            <a:r>
              <a:rPr lang="en-US" altLang="ja-JP" sz="4400" dirty="0" smtClean="0">
                <a:solidFill>
                  <a:srgbClr val="FF0000"/>
                </a:solidFill>
              </a:rPr>
              <a:t>Common</a:t>
            </a:r>
            <a:r>
              <a:rPr lang="ja-JP" altLang="en-US" sz="4400" dirty="0" smtClean="0">
                <a:solidFill>
                  <a:srgbClr val="FF0000"/>
                </a:solidFill>
              </a:rPr>
              <a:t> </a:t>
            </a:r>
            <a:r>
              <a:rPr lang="en-US" altLang="ja-JP" sz="4400" dirty="0" smtClean="0">
                <a:solidFill>
                  <a:srgbClr val="FF0000"/>
                </a:solidFill>
              </a:rPr>
              <a:t>envelope</a:t>
            </a:r>
            <a:endParaRPr lang="en-US" altLang="ja-JP" sz="4800" dirty="0" smtClean="0">
              <a:solidFill>
                <a:srgbClr val="FF0000"/>
              </a:solidFill>
            </a:endParaRPr>
          </a:p>
          <a:p>
            <a:pPr marL="0" indent="0">
              <a:buFont typeface="Arial" panose="020B0604020202020204" pitchFamily="34" charset="0"/>
              <a:buNone/>
            </a:pPr>
            <a:r>
              <a:rPr lang="ja-JP" altLang="en-US" sz="4400" dirty="0" smtClean="0">
                <a:solidFill>
                  <a:srgbClr val="FF0000"/>
                </a:solidFill>
              </a:rPr>
              <a:t>　　</a:t>
            </a:r>
            <a:r>
              <a:rPr lang="en-US" altLang="ja-JP" sz="4400" dirty="0" smtClean="0">
                <a:solidFill>
                  <a:srgbClr val="FF0000"/>
                </a:solidFill>
              </a:rPr>
              <a:t>Mass transfer</a:t>
            </a:r>
          </a:p>
          <a:p>
            <a:pPr marL="0" indent="0">
              <a:buFont typeface="Arial" panose="020B0604020202020204" pitchFamily="34" charset="0"/>
              <a:buNone/>
            </a:pPr>
            <a:r>
              <a:rPr lang="ja-JP" altLang="en-US" sz="4400" dirty="0" smtClean="0">
                <a:solidFill>
                  <a:srgbClr val="FF0000"/>
                </a:solidFill>
              </a:rPr>
              <a:t>　　</a:t>
            </a:r>
            <a:r>
              <a:rPr lang="en-US" altLang="ja-JP" sz="4400" dirty="0" smtClean="0">
                <a:solidFill>
                  <a:srgbClr val="FF0000"/>
                </a:solidFill>
              </a:rPr>
              <a:t>Supernova</a:t>
            </a:r>
            <a:r>
              <a:rPr lang="ja-JP" altLang="en-US" sz="4400" dirty="0">
                <a:solidFill>
                  <a:srgbClr val="FF0000"/>
                </a:solidFill>
              </a:rPr>
              <a:t> </a:t>
            </a:r>
            <a:r>
              <a:rPr lang="en-US" altLang="ja-JP" sz="4400" dirty="0" smtClean="0">
                <a:solidFill>
                  <a:srgbClr val="FF0000"/>
                </a:solidFill>
              </a:rPr>
              <a:t>kick</a:t>
            </a:r>
          </a:p>
          <a:p>
            <a:pPr marL="0" indent="0">
              <a:buFont typeface="Arial" panose="020B0604020202020204" pitchFamily="34" charset="0"/>
              <a:buNone/>
            </a:pPr>
            <a:r>
              <a:rPr lang="ja-JP" altLang="en-US" sz="4400" dirty="0" smtClean="0"/>
              <a:t>　　</a:t>
            </a:r>
            <a:endParaRPr lang="ja-JP" altLang="en-US" sz="4400" dirty="0"/>
          </a:p>
        </p:txBody>
      </p:sp>
      <p:sp>
        <p:nvSpPr>
          <p:cNvPr id="5" name="正方形/長方形 4"/>
          <p:cNvSpPr/>
          <p:nvPr/>
        </p:nvSpPr>
        <p:spPr>
          <a:xfrm>
            <a:off x="6989379" y="3205657"/>
            <a:ext cx="3394841" cy="58857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94595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3375" y="715975"/>
            <a:ext cx="10515600" cy="809342"/>
          </a:xfrm>
        </p:spPr>
        <p:txBody>
          <a:bodyPr/>
          <a:lstStyle/>
          <a:p>
            <a:r>
              <a:rPr kumimoji="1" lang="en-US" altLang="ja-JP" dirty="0" smtClean="0">
                <a:solidFill>
                  <a:schemeClr val="tx1"/>
                </a:solidFill>
              </a:rPr>
              <a:t>Mass transfer</a:t>
            </a:r>
            <a:endParaRPr kumimoji="1" lang="ja-JP" altLang="en-US" dirty="0">
              <a:solidFill>
                <a:schemeClr val="tx1"/>
              </a:solidFill>
            </a:endParaRPr>
          </a:p>
        </p:txBody>
      </p:sp>
      <p:sp>
        <p:nvSpPr>
          <p:cNvPr id="3" name="コンテンツ プレースホルダー 2"/>
          <p:cNvSpPr>
            <a:spLocks noGrp="1"/>
          </p:cNvSpPr>
          <p:nvPr>
            <p:ph idx="1"/>
          </p:nvPr>
        </p:nvSpPr>
        <p:spPr>
          <a:xfrm>
            <a:off x="653375" y="2455244"/>
            <a:ext cx="11379740" cy="4351338"/>
          </a:xfrm>
        </p:spPr>
        <p:txBody>
          <a:bodyPr>
            <a:normAutofit lnSpcReduction="10000"/>
          </a:bodyPr>
          <a:lstStyle/>
          <a:p>
            <a:r>
              <a:rPr lang="en-US" altLang="ja-JP" sz="2400" dirty="0" smtClean="0">
                <a:solidFill>
                  <a:schemeClr val="tx1"/>
                </a:solidFill>
              </a:rPr>
              <a:t>β</a:t>
            </a:r>
            <a:r>
              <a:rPr lang="en-US" altLang="ja-JP" sz="2400" dirty="0">
                <a:solidFill>
                  <a:schemeClr val="tx1"/>
                </a:solidFill>
              </a:rPr>
              <a:t>=</a:t>
            </a:r>
            <a:r>
              <a:rPr lang="en-US" altLang="ja-JP" sz="2400" dirty="0" smtClean="0">
                <a:solidFill>
                  <a:schemeClr val="tx1"/>
                </a:solidFill>
              </a:rPr>
              <a:t>0</a:t>
            </a:r>
            <a:r>
              <a:rPr lang="ja-JP" altLang="en-US" sz="2400" dirty="0" smtClean="0">
                <a:solidFill>
                  <a:schemeClr val="tx1"/>
                </a:solidFill>
              </a:rPr>
              <a:t>：</a:t>
            </a:r>
            <a:r>
              <a:rPr lang="en-US" altLang="ja-JP" sz="2400" dirty="0" smtClean="0">
                <a:solidFill>
                  <a:schemeClr val="tx1"/>
                </a:solidFill>
              </a:rPr>
              <a:t>conservative</a:t>
            </a:r>
          </a:p>
          <a:p>
            <a:r>
              <a:rPr lang="en-US" altLang="ja-JP" sz="2400" dirty="0" smtClean="0">
                <a:solidFill>
                  <a:schemeClr val="tx1"/>
                </a:solidFill>
              </a:rPr>
              <a:t>1&gt;β</a:t>
            </a:r>
            <a:r>
              <a:rPr kumimoji="1" lang="en-US" altLang="ja-JP" sz="2400" dirty="0" smtClean="0">
                <a:solidFill>
                  <a:schemeClr val="tx1"/>
                </a:solidFill>
              </a:rPr>
              <a:t>&gt;0</a:t>
            </a:r>
            <a:r>
              <a:rPr kumimoji="1" lang="ja-JP" altLang="en-US" sz="2400" dirty="0" smtClean="0">
                <a:solidFill>
                  <a:schemeClr val="tx1"/>
                </a:solidFill>
              </a:rPr>
              <a:t>：</a:t>
            </a:r>
            <a:r>
              <a:rPr kumimoji="1" lang="en-US" altLang="ja-JP" sz="2400" dirty="0" smtClean="0">
                <a:solidFill>
                  <a:schemeClr val="tx1"/>
                </a:solidFill>
              </a:rPr>
              <a:t>non conservative</a:t>
            </a:r>
          </a:p>
          <a:p>
            <a:pPr marL="0" indent="0">
              <a:buNone/>
            </a:pPr>
            <a:endParaRPr lang="en-US" altLang="ja-JP" sz="2400" dirty="0" smtClean="0">
              <a:solidFill>
                <a:schemeClr val="tx1"/>
              </a:solidFill>
            </a:endParaRPr>
          </a:p>
          <a:p>
            <a:pPr marL="0" indent="0">
              <a:buNone/>
            </a:pPr>
            <a:r>
              <a:rPr kumimoji="1" lang="en-US" altLang="ja-JP" dirty="0" smtClean="0"/>
              <a:t>In Standard model, we use the fitting function</a:t>
            </a:r>
            <a:endParaRPr kumimoji="1" lang="en-US" altLang="ja-JP" dirty="0"/>
          </a:p>
          <a:p>
            <a:pPr marL="0" indent="0">
              <a:buNone/>
            </a:pPr>
            <a:endParaRPr lang="en-US" altLang="ja-JP" dirty="0" smtClean="0"/>
          </a:p>
          <a:p>
            <a:pPr marL="0" indent="0">
              <a:buNone/>
            </a:pPr>
            <a:endParaRPr kumimoji="1" lang="en-US" altLang="ja-JP" dirty="0" smtClean="0"/>
          </a:p>
          <a:p>
            <a:pPr marL="0" indent="0">
              <a:buNone/>
            </a:pPr>
            <a:endParaRPr kumimoji="1" lang="en-US" altLang="ja-JP" dirty="0"/>
          </a:p>
          <a:p>
            <a:pPr marL="0" indent="0">
              <a:buNone/>
            </a:pPr>
            <a:r>
              <a:rPr kumimoji="1" lang="en-US" altLang="ja-JP" dirty="0" smtClean="0"/>
              <a:t>This is fitted for Pop I stars. </a:t>
            </a:r>
          </a:p>
          <a:p>
            <a:pPr marL="0" indent="0">
              <a:buNone/>
            </a:pPr>
            <a:r>
              <a:rPr lang="en-US" altLang="ja-JP" dirty="0" smtClean="0"/>
              <a:t>Thus, we check β=0,0.5,1 cases.</a:t>
            </a:r>
            <a:endParaRPr kumimoji="1" lang="en-US" altLang="ja-JP" dirty="0" smtClean="0"/>
          </a:p>
          <a:p>
            <a:pPr marL="0" indent="0">
              <a:buNone/>
            </a:pPr>
            <a:endParaRPr kumimoji="1" lang="ja-JP" altLang="en-US" dirty="0"/>
          </a:p>
        </p:txBody>
      </p:sp>
      <p:pic>
        <p:nvPicPr>
          <p:cNvPr id="5" name="図 4"/>
          <p:cNvPicPr>
            <a:picLocks noChangeAspect="1"/>
          </p:cNvPicPr>
          <p:nvPr/>
        </p:nvPicPr>
        <p:blipFill>
          <a:blip r:embed="rId2"/>
          <a:stretch>
            <a:fillRect/>
          </a:stretch>
        </p:blipFill>
        <p:spPr>
          <a:xfrm>
            <a:off x="1536970" y="1690688"/>
            <a:ext cx="3575756" cy="764556"/>
          </a:xfrm>
          <a:prstGeom prst="rect">
            <a:avLst/>
          </a:prstGeom>
        </p:spPr>
      </p:pic>
      <p:pic>
        <p:nvPicPr>
          <p:cNvPr id="6" name="図 5"/>
          <p:cNvPicPr>
            <a:picLocks noChangeAspect="1"/>
          </p:cNvPicPr>
          <p:nvPr/>
        </p:nvPicPr>
        <p:blipFill>
          <a:blip r:embed="rId3"/>
          <a:stretch>
            <a:fillRect/>
          </a:stretch>
        </p:blipFill>
        <p:spPr>
          <a:xfrm>
            <a:off x="1750555" y="4360327"/>
            <a:ext cx="2814913" cy="675702"/>
          </a:xfrm>
          <a:prstGeom prst="rect">
            <a:avLst/>
          </a:prstGeom>
        </p:spPr>
      </p:pic>
      <p:sp>
        <p:nvSpPr>
          <p:cNvPr id="7" name="テキスト ボックス 6"/>
          <p:cNvSpPr txBox="1"/>
          <p:nvPr/>
        </p:nvSpPr>
        <p:spPr>
          <a:xfrm>
            <a:off x="4779052" y="4375012"/>
            <a:ext cx="3503099" cy="369332"/>
          </a:xfrm>
          <a:prstGeom prst="rect">
            <a:avLst/>
          </a:prstGeom>
          <a:noFill/>
        </p:spPr>
        <p:txBody>
          <a:bodyPr wrap="square" rtlCol="0">
            <a:spAutoFit/>
          </a:bodyPr>
          <a:lstStyle/>
          <a:p>
            <a:r>
              <a:rPr lang="en-US" altLang="ja-JP" dirty="0" smtClean="0">
                <a:solidFill>
                  <a:prstClr val="black"/>
                </a:solidFill>
              </a:rPr>
              <a:t>Secondary is MS</a:t>
            </a:r>
            <a:r>
              <a:rPr lang="en-US" altLang="ja-JP" dirty="0">
                <a:solidFill>
                  <a:prstClr val="black"/>
                </a:solidFill>
              </a:rPr>
              <a:t> </a:t>
            </a:r>
            <a:r>
              <a:rPr lang="en-US" altLang="ja-JP" dirty="0" smtClean="0">
                <a:solidFill>
                  <a:prstClr val="black"/>
                </a:solidFill>
              </a:rPr>
              <a:t>or </a:t>
            </a:r>
            <a:r>
              <a:rPr lang="en-US" altLang="ja-JP" dirty="0">
                <a:solidFill>
                  <a:prstClr val="black"/>
                </a:solidFill>
              </a:rPr>
              <a:t>He-burning</a:t>
            </a:r>
            <a:endParaRPr lang="ja-JP" altLang="en-US" dirty="0">
              <a:solidFill>
                <a:prstClr val="black"/>
              </a:solidFill>
            </a:endParaRPr>
          </a:p>
        </p:txBody>
      </p:sp>
      <p:sp>
        <p:nvSpPr>
          <p:cNvPr id="8" name="左中かっこ 7"/>
          <p:cNvSpPr/>
          <p:nvPr/>
        </p:nvSpPr>
        <p:spPr>
          <a:xfrm>
            <a:off x="1536970" y="4360327"/>
            <a:ext cx="213585" cy="1210724"/>
          </a:xfrm>
          <a:prstGeom prst="leftBrace">
            <a:avLst/>
          </a:pr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mc:AlternateContent xmlns:mc="http://schemas.openxmlformats.org/markup-compatibility/2006" xmlns:a14="http://schemas.microsoft.com/office/drawing/2010/main">
        <mc:Choice Requires="a14">
          <p:sp>
            <p:nvSpPr>
              <p:cNvPr id="9" name="テキスト ボックス 8"/>
              <p:cNvSpPr txBox="1"/>
              <p:nvPr/>
            </p:nvSpPr>
            <p:spPr>
              <a:xfrm>
                <a:off x="1928192" y="5121908"/>
                <a:ext cx="1702904" cy="4444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ja-JP" altLang="en-US" sz="2800" i="1">
                              <a:solidFill>
                                <a:prstClr val="black"/>
                              </a:solidFill>
                              <a:latin typeface="Cambria Math" panose="02040503050406030204" pitchFamily="18" charset="0"/>
                            </a:rPr>
                          </m:ctrlPr>
                        </m:accPr>
                        <m:e>
                          <m:sSub>
                            <m:sSubPr>
                              <m:ctrlPr>
                                <a:rPr lang="en-US" altLang="ja-JP" sz="2800" i="1">
                                  <a:solidFill>
                                    <a:prstClr val="black"/>
                                  </a:solidFill>
                                  <a:latin typeface="Cambria Math" panose="02040503050406030204" pitchFamily="18" charset="0"/>
                                </a:rPr>
                              </m:ctrlPr>
                            </m:sSubPr>
                            <m:e>
                              <m:r>
                                <m:rPr>
                                  <m:sty m:val="p"/>
                                </m:rPr>
                                <a:rPr lang="en-US" altLang="ja-JP" sz="2800" i="1">
                                  <a:solidFill>
                                    <a:prstClr val="black"/>
                                  </a:solidFill>
                                  <a:latin typeface="Cambria Math" panose="02040503050406030204" pitchFamily="18" charset="0"/>
                                </a:rPr>
                                <m:t>M</m:t>
                              </m:r>
                            </m:e>
                            <m:sub>
                              <m:r>
                                <a:rPr lang="en-US" altLang="ja-JP" sz="2800" i="1">
                                  <a:solidFill>
                                    <a:prstClr val="black"/>
                                  </a:solidFill>
                                  <a:latin typeface="Cambria Math" panose="02040503050406030204" pitchFamily="18" charset="0"/>
                                </a:rPr>
                                <m:t>2</m:t>
                              </m:r>
                            </m:sub>
                          </m:sSub>
                        </m:e>
                      </m:acc>
                      <m:r>
                        <a:rPr lang="en-US" altLang="ja-JP" sz="2800" i="1">
                          <a:solidFill>
                            <a:prstClr val="black"/>
                          </a:solidFill>
                          <a:latin typeface="Cambria Math" panose="02040503050406030204" pitchFamily="18" charset="0"/>
                        </a:rPr>
                        <m:t>=</m:t>
                      </m:r>
                      <m:acc>
                        <m:accPr>
                          <m:chr m:val="̇"/>
                          <m:ctrlPr>
                            <a:rPr lang="en-US" altLang="ja-JP" sz="2800" i="1">
                              <a:solidFill>
                                <a:prstClr val="black"/>
                              </a:solidFill>
                              <a:latin typeface="Cambria Math" panose="02040503050406030204" pitchFamily="18" charset="0"/>
                            </a:rPr>
                          </m:ctrlPr>
                        </m:accPr>
                        <m:e>
                          <m:r>
                            <a:rPr lang="en-US" altLang="ja-JP" sz="2800" i="1">
                              <a:solidFill>
                                <a:prstClr val="black"/>
                              </a:solidFill>
                              <a:latin typeface="Cambria Math" panose="02040503050406030204" pitchFamily="18" charset="0"/>
                            </a:rPr>
                            <m:t>−</m:t>
                          </m:r>
                          <m:sSub>
                            <m:sSubPr>
                              <m:ctrlPr>
                                <a:rPr lang="en-US" altLang="ja-JP" sz="2800" i="1">
                                  <a:solidFill>
                                    <a:prstClr val="black"/>
                                  </a:solidFill>
                                  <a:latin typeface="Cambria Math" panose="02040503050406030204" pitchFamily="18" charset="0"/>
                                </a:rPr>
                              </m:ctrlPr>
                            </m:sSubPr>
                            <m:e>
                              <m:r>
                                <m:rPr>
                                  <m:sty m:val="p"/>
                                </m:rPr>
                                <a:rPr lang="en-US" altLang="ja-JP" sz="2800" i="1">
                                  <a:solidFill>
                                    <a:prstClr val="black"/>
                                  </a:solidFill>
                                  <a:latin typeface="Cambria Math" panose="02040503050406030204" pitchFamily="18" charset="0"/>
                                </a:rPr>
                                <m:t>M</m:t>
                              </m:r>
                            </m:e>
                            <m:sub>
                              <m:r>
                                <a:rPr lang="en-US" altLang="ja-JP" sz="2800" i="1">
                                  <a:solidFill>
                                    <a:prstClr val="black"/>
                                  </a:solidFill>
                                  <a:latin typeface="Cambria Math" panose="02040503050406030204" pitchFamily="18" charset="0"/>
                                </a:rPr>
                                <m:t>1</m:t>
                              </m:r>
                            </m:sub>
                          </m:sSub>
                        </m:e>
                      </m:acc>
                    </m:oMath>
                  </m:oMathPara>
                </a14:m>
                <a:endParaRPr lang="ja-JP" altLang="en-US" dirty="0">
                  <a:solidFill>
                    <a:prstClr val="black"/>
                  </a:solidFill>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928192" y="5121908"/>
                <a:ext cx="1702904" cy="444417"/>
              </a:xfrm>
              <a:prstGeom prst="rect">
                <a:avLst/>
              </a:prstGeom>
              <a:blipFill rotWithShape="0">
                <a:blip r:embed="rId4"/>
                <a:stretch>
                  <a:fillRect/>
                </a:stretch>
              </a:blipFill>
            </p:spPr>
            <p:txBody>
              <a:bodyPr/>
              <a:lstStyle/>
              <a:p>
                <a:r>
                  <a:rPr lang="ja-JP" altLang="en-US">
                    <a:noFill/>
                  </a:rPr>
                  <a:t> </a:t>
                </a:r>
              </a:p>
            </p:txBody>
          </p:sp>
        </mc:Fallback>
      </mc:AlternateContent>
      <p:sp>
        <p:nvSpPr>
          <p:cNvPr id="10" name="テキスト ボックス 9"/>
          <p:cNvSpPr txBox="1"/>
          <p:nvPr/>
        </p:nvSpPr>
        <p:spPr>
          <a:xfrm>
            <a:off x="4709809" y="5196993"/>
            <a:ext cx="2402732" cy="369332"/>
          </a:xfrm>
          <a:prstGeom prst="rect">
            <a:avLst/>
          </a:prstGeom>
          <a:noFill/>
        </p:spPr>
        <p:txBody>
          <a:bodyPr wrap="square" rtlCol="0">
            <a:spAutoFit/>
          </a:bodyPr>
          <a:lstStyle/>
          <a:p>
            <a:r>
              <a:rPr lang="en-US" altLang="ja-JP" dirty="0" smtClean="0">
                <a:solidFill>
                  <a:prstClr val="black"/>
                </a:solidFill>
              </a:rPr>
              <a:t>Secondary is giant</a:t>
            </a:r>
            <a:endParaRPr lang="ja-JP" altLang="en-US" dirty="0">
              <a:solidFill>
                <a:prstClr val="black"/>
              </a:solidFill>
            </a:endParaRPr>
          </a:p>
        </p:txBody>
      </p:sp>
      <p:sp>
        <p:nvSpPr>
          <p:cNvPr id="12" name="テキスト ボックス 11"/>
          <p:cNvSpPr txBox="1"/>
          <p:nvPr/>
        </p:nvSpPr>
        <p:spPr>
          <a:xfrm>
            <a:off x="8426334" y="4698177"/>
            <a:ext cx="2977675" cy="523220"/>
          </a:xfrm>
          <a:prstGeom prst="rect">
            <a:avLst/>
          </a:prstGeom>
          <a:noFill/>
        </p:spPr>
        <p:txBody>
          <a:bodyPr wrap="none" rtlCol="0">
            <a:spAutoFit/>
          </a:bodyPr>
          <a:lstStyle/>
          <a:p>
            <a:r>
              <a:rPr lang="en-US" altLang="ja-JP" sz="2800" dirty="0" smtClean="0">
                <a:solidFill>
                  <a:prstClr val="black"/>
                </a:solidFill>
              </a:rPr>
              <a:t>(Hurley </a:t>
            </a:r>
            <a:r>
              <a:rPr lang="en-US" altLang="ja-JP" sz="2800" dirty="0">
                <a:solidFill>
                  <a:prstClr val="black"/>
                </a:solidFill>
              </a:rPr>
              <a:t>et al. 2002)</a:t>
            </a:r>
            <a:endParaRPr lang="ja-JP" altLang="en-US" sz="2800" dirty="0">
              <a:solidFill>
                <a:prstClr val="black"/>
              </a:solidFill>
            </a:endParaRPr>
          </a:p>
        </p:txBody>
      </p:sp>
    </p:spTree>
    <p:extLst>
      <p:ext uri="{BB962C8B-B14F-4D97-AF65-F5344CB8AC3E}">
        <p14:creationId xmlns:p14="http://schemas.microsoft.com/office/powerpoint/2010/main" val="3646403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Why</a:t>
            </a:r>
            <a:r>
              <a:rPr kumimoji="1" lang="ja-JP" altLang="en-US" dirty="0" smtClean="0"/>
              <a:t> </a:t>
            </a:r>
            <a:r>
              <a:rPr kumimoji="1" lang="en-US" altLang="ja-JP" dirty="0" smtClean="0"/>
              <a:t>low</a:t>
            </a:r>
            <a:r>
              <a:rPr kumimoji="1" lang="ja-JP" altLang="en-US" dirty="0" smtClean="0"/>
              <a:t> </a:t>
            </a:r>
            <a:r>
              <a:rPr kumimoji="1" lang="en-US" altLang="ja-JP" dirty="0" smtClean="0"/>
              <a:t>metal?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If the progenitor of BH is Pop I</a:t>
            </a:r>
            <a:r>
              <a:rPr lang="ja-JP" altLang="en-US" dirty="0"/>
              <a:t> </a:t>
            </a:r>
            <a:r>
              <a:rPr lang="en-US" altLang="ja-JP" dirty="0" smtClean="0"/>
              <a:t>(=Solar metal stars)</a:t>
            </a:r>
            <a:endParaRPr kumimoji="1" lang="ja-JP" altLang="en-US" dirty="0"/>
          </a:p>
        </p:txBody>
      </p:sp>
      <p:pic>
        <p:nvPicPr>
          <p:cNvPr id="4" name="図 3"/>
          <p:cNvPicPr>
            <a:picLocks noChangeAspect="1"/>
          </p:cNvPicPr>
          <p:nvPr/>
        </p:nvPicPr>
        <p:blipFill>
          <a:blip r:embed="rId3"/>
          <a:stretch>
            <a:fillRect/>
          </a:stretch>
        </p:blipFill>
        <p:spPr>
          <a:xfrm>
            <a:off x="922127" y="2481390"/>
            <a:ext cx="9820863" cy="3370770"/>
          </a:xfrm>
          <a:prstGeom prst="rect">
            <a:avLst/>
          </a:prstGeom>
        </p:spPr>
      </p:pic>
      <p:pic>
        <p:nvPicPr>
          <p:cNvPr id="5" name="図 4"/>
          <p:cNvPicPr>
            <a:picLocks noChangeAspect="1"/>
          </p:cNvPicPr>
          <p:nvPr/>
        </p:nvPicPr>
        <p:blipFill>
          <a:blip r:embed="rId4"/>
          <a:stretch>
            <a:fillRect/>
          </a:stretch>
        </p:blipFill>
        <p:spPr>
          <a:xfrm>
            <a:off x="311317" y="3013034"/>
            <a:ext cx="672752" cy="2542722"/>
          </a:xfrm>
          <a:prstGeom prst="rect">
            <a:avLst/>
          </a:prstGeom>
        </p:spPr>
      </p:pic>
      <p:pic>
        <p:nvPicPr>
          <p:cNvPr id="6" name="図 5"/>
          <p:cNvPicPr>
            <a:picLocks noChangeAspect="1"/>
          </p:cNvPicPr>
          <p:nvPr/>
        </p:nvPicPr>
        <p:blipFill>
          <a:blip r:embed="rId5"/>
          <a:stretch>
            <a:fillRect/>
          </a:stretch>
        </p:blipFill>
        <p:spPr>
          <a:xfrm>
            <a:off x="1576023" y="5949199"/>
            <a:ext cx="8648095" cy="831765"/>
          </a:xfrm>
          <a:prstGeom prst="rect">
            <a:avLst/>
          </a:prstGeom>
        </p:spPr>
      </p:pic>
      <p:sp>
        <p:nvSpPr>
          <p:cNvPr id="8" name="テキスト ボックス 7"/>
          <p:cNvSpPr txBox="1"/>
          <p:nvPr/>
        </p:nvSpPr>
        <p:spPr>
          <a:xfrm>
            <a:off x="8256494" y="6311900"/>
            <a:ext cx="3624189" cy="369332"/>
          </a:xfrm>
          <a:prstGeom prst="rect">
            <a:avLst/>
          </a:prstGeom>
          <a:noFill/>
        </p:spPr>
        <p:txBody>
          <a:bodyPr wrap="square" rtlCol="0">
            <a:spAutoFit/>
          </a:bodyPr>
          <a:lstStyle/>
          <a:p>
            <a:r>
              <a:rPr kumimoji="1" lang="en-US" altLang="ja-JP" dirty="0" err="1" smtClean="0"/>
              <a:t>Belczynski</a:t>
            </a:r>
            <a:r>
              <a:rPr kumimoji="1" lang="en-US" altLang="ja-JP" dirty="0" smtClean="0"/>
              <a:t> et al. 2010</a:t>
            </a:r>
            <a:endParaRPr kumimoji="1" lang="ja-JP" altLang="en-US" dirty="0"/>
          </a:p>
        </p:txBody>
      </p:sp>
    </p:spTree>
    <p:extLst>
      <p:ext uri="{BB962C8B-B14F-4D97-AF65-F5344CB8AC3E}">
        <p14:creationId xmlns:p14="http://schemas.microsoft.com/office/powerpoint/2010/main" val="9271408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chemeClr val="tx1"/>
                </a:solidFill>
              </a:rPr>
              <a:t>Mass transfer dependence</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495937" y="1920352"/>
            <a:ext cx="11393508" cy="4016648"/>
          </a:xfrm>
          <a:prstGeom prst="rect">
            <a:avLst/>
          </a:prstGeom>
        </p:spPr>
      </p:pic>
    </p:spTree>
    <p:extLst>
      <p:ext uri="{BB962C8B-B14F-4D97-AF65-F5344CB8AC3E}">
        <p14:creationId xmlns:p14="http://schemas.microsoft.com/office/powerpoint/2010/main" val="40374826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56492"/>
          </a:xfrm>
        </p:spPr>
        <p:txBody>
          <a:bodyPr>
            <a:normAutofit fontScale="90000"/>
          </a:bodyPr>
          <a:lstStyle/>
          <a:p>
            <a:r>
              <a:rPr kumimoji="1" lang="en-US" altLang="ja-JP" dirty="0" smtClean="0">
                <a:solidFill>
                  <a:schemeClr val="tx1"/>
                </a:solidFill>
              </a:rPr>
              <a:t>Supernova kick</a:t>
            </a:r>
            <a:endParaRPr kumimoji="1" lang="ja-JP" altLang="en-US" dirty="0">
              <a:solidFill>
                <a:schemeClr val="tx1"/>
              </a:solidFill>
            </a:endParaRPr>
          </a:p>
        </p:txBody>
      </p:sp>
      <p:sp>
        <p:nvSpPr>
          <p:cNvPr id="3" name="コンテンツ プレースホルダー 2"/>
          <p:cNvSpPr>
            <a:spLocks noGrp="1"/>
          </p:cNvSpPr>
          <p:nvPr>
            <p:ph idx="1"/>
          </p:nvPr>
        </p:nvSpPr>
        <p:spPr>
          <a:xfrm>
            <a:off x="677333" y="1366577"/>
            <a:ext cx="9109761" cy="4674786"/>
          </a:xfrm>
        </p:spPr>
        <p:txBody>
          <a:bodyPr>
            <a:noAutofit/>
          </a:bodyPr>
          <a:lstStyle/>
          <a:p>
            <a:r>
              <a:rPr lang="en-US" altLang="ja-JP" sz="2400" dirty="0" smtClean="0"/>
              <a:t>Pulsar kick ~200-500km/s</a:t>
            </a:r>
          </a:p>
          <a:p>
            <a:pPr marL="0" indent="0">
              <a:buNone/>
            </a:pPr>
            <a:r>
              <a:rPr kumimoji="1" lang="en-US" altLang="ja-JP" sz="2400" dirty="0"/>
              <a:t> </a:t>
            </a:r>
            <a:r>
              <a:rPr kumimoji="1" lang="en-US" altLang="ja-JP" sz="2400" dirty="0" smtClean="0"/>
              <a:t>   Pulsar</a:t>
            </a:r>
            <a:r>
              <a:rPr lang="ja-JP" altLang="en-US" sz="2400" dirty="0"/>
              <a:t> </a:t>
            </a:r>
            <a:r>
              <a:rPr lang="en-US" altLang="ja-JP" sz="2400" dirty="0" smtClean="0"/>
              <a:t>observation suggest NSs have the natal kick at the SN. </a:t>
            </a:r>
          </a:p>
          <a:p>
            <a:r>
              <a:rPr kumimoji="1" lang="en-US" altLang="ja-JP" sz="2400" dirty="0" smtClean="0"/>
              <a:t>BH</a:t>
            </a:r>
            <a:r>
              <a:rPr lang="en-US" altLang="ja-JP" sz="2400" dirty="0" smtClean="0"/>
              <a:t>XRBs have large distance from galactic plane.</a:t>
            </a:r>
          </a:p>
          <a:p>
            <a:pPr marL="0" indent="0">
              <a:buNone/>
            </a:pPr>
            <a:r>
              <a:rPr lang="en-US" altLang="ja-JP" sz="2400" dirty="0"/>
              <a:t> </a:t>
            </a:r>
            <a:r>
              <a:rPr lang="en-US" altLang="ja-JP" sz="2400" dirty="0" smtClean="0"/>
              <a:t>    Black hole natal kick? </a:t>
            </a:r>
            <a:r>
              <a:rPr lang="ja-JP" altLang="en-US" sz="2400" dirty="0" smtClean="0"/>
              <a:t>（</a:t>
            </a:r>
            <a:r>
              <a:rPr lang="en-US" altLang="ja-JP" sz="2400" dirty="0" smtClean="0"/>
              <a:t>Repetto,Davis&amp;Sigurdsson2012</a:t>
            </a:r>
            <a:r>
              <a:rPr lang="ja-JP" altLang="en-US" sz="2400" dirty="0" smtClean="0"/>
              <a:t>）</a:t>
            </a:r>
            <a:endParaRPr lang="en-US" altLang="ja-JP" sz="2400" dirty="0" smtClean="0"/>
          </a:p>
          <a:p>
            <a:pPr marL="0" indent="0">
              <a:buNone/>
            </a:pPr>
            <a:endParaRPr lang="en-US" altLang="ja-JP" sz="2400" dirty="0" smtClean="0"/>
          </a:p>
          <a:p>
            <a:pPr marL="0" indent="0">
              <a:buNone/>
            </a:pPr>
            <a:r>
              <a:rPr kumimoji="1" lang="ja-JP" altLang="en-US" sz="2400" dirty="0" smtClean="0"/>
              <a:t>⇒</a:t>
            </a:r>
            <a:r>
              <a:rPr lang="en-US" altLang="ja-JP" sz="2400" dirty="0" smtClean="0"/>
              <a:t>We check the kick dependence.</a:t>
            </a:r>
            <a:endParaRPr kumimoji="1" lang="en-US" altLang="ja-JP" sz="2400" dirty="0" smtClean="0"/>
          </a:p>
          <a:p>
            <a:pPr marL="0" indent="0">
              <a:buNone/>
            </a:pPr>
            <a:r>
              <a:rPr lang="ja-JP" altLang="en-US" sz="2400" dirty="0"/>
              <a:t>　</a:t>
            </a:r>
            <a:r>
              <a:rPr lang="ja-JP" altLang="en-US" sz="2400" dirty="0" smtClean="0"/>
              <a:t> </a:t>
            </a:r>
            <a:r>
              <a:rPr lang="en-US" altLang="ja-JP" sz="2400" dirty="0" smtClean="0"/>
              <a:t>σ=0km/s (Standard)</a:t>
            </a:r>
            <a:r>
              <a:rPr lang="ja-JP" altLang="en-US" sz="2400" dirty="0" err="1" smtClean="0"/>
              <a:t>、</a:t>
            </a:r>
            <a:r>
              <a:rPr lang="en-US" altLang="ja-JP" sz="2400" dirty="0" smtClean="0"/>
              <a:t>σ=100km/s</a:t>
            </a:r>
            <a:r>
              <a:rPr lang="ja-JP" altLang="en-US" sz="2400" dirty="0" err="1" smtClean="0"/>
              <a:t>、</a:t>
            </a:r>
            <a:r>
              <a:rPr lang="en-US" altLang="ja-JP" sz="2400" dirty="0" smtClean="0"/>
              <a:t>σ=300km/s</a:t>
            </a:r>
            <a:endParaRPr kumimoji="1" lang="en-US" altLang="ja-JP" sz="2400" dirty="0" smtClean="0"/>
          </a:p>
        </p:txBody>
      </p:sp>
      <p:pic>
        <p:nvPicPr>
          <p:cNvPr id="4" name="図 3"/>
          <p:cNvPicPr>
            <a:picLocks noChangeAspect="1"/>
          </p:cNvPicPr>
          <p:nvPr/>
        </p:nvPicPr>
        <p:blipFill>
          <a:blip r:embed="rId2"/>
          <a:stretch>
            <a:fillRect/>
          </a:stretch>
        </p:blipFill>
        <p:spPr>
          <a:xfrm>
            <a:off x="1861378" y="5134536"/>
            <a:ext cx="3642147" cy="906827"/>
          </a:xfrm>
          <a:prstGeom prst="rect">
            <a:avLst/>
          </a:prstGeom>
        </p:spPr>
      </p:pic>
    </p:spTree>
    <p:extLst>
      <p:ext uri="{BB962C8B-B14F-4D97-AF65-F5344CB8AC3E}">
        <p14:creationId xmlns:p14="http://schemas.microsoft.com/office/powerpoint/2010/main" val="25803089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chemeClr val="tx1"/>
                </a:solidFill>
              </a:rPr>
              <a:t>SN</a:t>
            </a:r>
            <a:r>
              <a:rPr lang="ja-JP" altLang="en-US" dirty="0">
                <a:solidFill>
                  <a:schemeClr val="tx1"/>
                </a:solidFill>
              </a:rPr>
              <a:t> </a:t>
            </a:r>
            <a:r>
              <a:rPr lang="en-US" altLang="ja-JP" dirty="0" smtClean="0">
                <a:solidFill>
                  <a:schemeClr val="tx1"/>
                </a:solidFill>
              </a:rPr>
              <a:t>kick dependence</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991693" y="1546699"/>
            <a:ext cx="9913555" cy="4088178"/>
          </a:xfrm>
          <a:prstGeom prst="rect">
            <a:avLst/>
          </a:prstGeom>
        </p:spPr>
      </p:pic>
    </p:spTree>
    <p:extLst>
      <p:ext uri="{BB962C8B-B14F-4D97-AF65-F5344CB8AC3E}">
        <p14:creationId xmlns:p14="http://schemas.microsoft.com/office/powerpoint/2010/main" val="3367943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Why low metal?</a:t>
            </a:r>
            <a:endParaRPr kumimoji="1" lang="ja-JP" altLang="en-US" dirty="0"/>
          </a:p>
        </p:txBody>
      </p:sp>
      <p:sp>
        <p:nvSpPr>
          <p:cNvPr id="3" name="コンテンツ プレースホルダー 2"/>
          <p:cNvSpPr>
            <a:spLocks noGrp="1"/>
          </p:cNvSpPr>
          <p:nvPr>
            <p:ph idx="1"/>
          </p:nvPr>
        </p:nvSpPr>
        <p:spPr>
          <a:xfrm>
            <a:off x="150223" y="1810292"/>
            <a:ext cx="10515600" cy="5479508"/>
          </a:xfrm>
        </p:spPr>
        <p:txBody>
          <a:bodyPr>
            <a:normAutofit/>
          </a:bodyPr>
          <a:lstStyle/>
          <a:p>
            <a:r>
              <a:rPr kumimoji="1" lang="en-US" altLang="ja-JP" dirty="0" smtClean="0"/>
              <a:t>If the progenitor is low metal,</a:t>
            </a:r>
          </a:p>
          <a:p>
            <a:pPr marL="0" indent="0">
              <a:buNone/>
            </a:pPr>
            <a:endParaRPr kumimoji="1" lang="en-US" altLang="ja-JP" dirty="0" smtClean="0"/>
          </a:p>
          <a:p>
            <a:r>
              <a:rPr lang="en-US" altLang="ja-JP" dirty="0" smtClean="0"/>
              <a:t>Pop II (Z&lt;0.1Zsun)</a:t>
            </a:r>
          </a:p>
          <a:p>
            <a:pPr marL="0" indent="0">
              <a:buNone/>
            </a:pPr>
            <a:r>
              <a:rPr lang="en-US" altLang="ja-JP" dirty="0" smtClean="0"/>
              <a:t>      Typical mass is same as Pop I</a:t>
            </a:r>
          </a:p>
          <a:p>
            <a:pPr marL="0" indent="0">
              <a:buNone/>
            </a:pPr>
            <a:r>
              <a:rPr lang="en-US" altLang="ja-JP" dirty="0"/>
              <a:t> </a:t>
            </a:r>
            <a:r>
              <a:rPr lang="en-US" altLang="ja-JP" dirty="0" smtClean="0"/>
              <a:t>     But, week wind mass loss</a:t>
            </a:r>
          </a:p>
          <a:p>
            <a:pPr marL="0" indent="0">
              <a:buNone/>
            </a:pPr>
            <a:endParaRPr lang="en-US" altLang="ja-JP" dirty="0" smtClean="0"/>
          </a:p>
          <a:p>
            <a:r>
              <a:rPr kumimoji="1" lang="en-US" altLang="ja-JP" dirty="0" smtClean="0"/>
              <a:t>Pop III (No metal)</a:t>
            </a:r>
          </a:p>
          <a:p>
            <a:pPr marL="0" indent="0">
              <a:buNone/>
            </a:pPr>
            <a:r>
              <a:rPr lang="en-US" altLang="ja-JP" dirty="0"/>
              <a:t> </a:t>
            </a:r>
            <a:r>
              <a:rPr lang="en-US" altLang="ja-JP" dirty="0" smtClean="0"/>
              <a:t>     Typical mass is more massive than Pop I, II</a:t>
            </a:r>
          </a:p>
          <a:p>
            <a:pPr marL="0" indent="0">
              <a:buNone/>
            </a:pPr>
            <a:r>
              <a:rPr kumimoji="1" lang="en-US" altLang="ja-JP" dirty="0"/>
              <a:t> </a:t>
            </a:r>
            <a:r>
              <a:rPr kumimoji="1" lang="en-US" altLang="ja-JP" dirty="0" smtClean="0"/>
              <a:t>     MpopIII~10-100Msun</a:t>
            </a:r>
          </a:p>
          <a:p>
            <a:pPr marL="0" indent="0">
              <a:buNone/>
            </a:pPr>
            <a:r>
              <a:rPr lang="en-US" altLang="ja-JP" dirty="0"/>
              <a:t> </a:t>
            </a:r>
            <a:r>
              <a:rPr lang="en-US" altLang="ja-JP" dirty="0" smtClean="0"/>
              <a:t>     No wind mass loss due to no metal.</a:t>
            </a:r>
            <a:endParaRPr kumimoji="1" lang="ja-JP" altLang="en-US" dirty="0"/>
          </a:p>
        </p:txBody>
      </p:sp>
      <p:pic>
        <p:nvPicPr>
          <p:cNvPr id="4" name="図 3"/>
          <p:cNvPicPr>
            <a:picLocks noChangeAspect="1"/>
          </p:cNvPicPr>
          <p:nvPr/>
        </p:nvPicPr>
        <p:blipFill>
          <a:blip r:embed="rId3"/>
          <a:stretch>
            <a:fillRect/>
          </a:stretch>
        </p:blipFill>
        <p:spPr>
          <a:xfrm>
            <a:off x="5765315" y="210687"/>
            <a:ext cx="6165427" cy="4620290"/>
          </a:xfrm>
          <a:prstGeom prst="rect">
            <a:avLst/>
          </a:prstGeom>
        </p:spPr>
      </p:pic>
      <p:sp>
        <p:nvSpPr>
          <p:cNvPr id="5" name="テキスト ボックス 4"/>
          <p:cNvSpPr txBox="1"/>
          <p:nvPr/>
        </p:nvSpPr>
        <p:spPr>
          <a:xfrm>
            <a:off x="7180217" y="4743493"/>
            <a:ext cx="5651863" cy="1569660"/>
          </a:xfrm>
          <a:prstGeom prst="rect">
            <a:avLst/>
          </a:prstGeom>
          <a:noFill/>
        </p:spPr>
        <p:txBody>
          <a:bodyPr wrap="square" rtlCol="0">
            <a:spAutoFit/>
          </a:bodyPr>
          <a:lstStyle/>
          <a:p>
            <a:r>
              <a:rPr kumimoji="1" lang="en-US" altLang="ja-JP" sz="2400" dirty="0" err="1" smtClean="0"/>
              <a:t>Minitial</a:t>
            </a:r>
            <a:r>
              <a:rPr kumimoji="1" lang="en-US" altLang="ja-JP" sz="2400" dirty="0" smtClean="0"/>
              <a:t>: 8Msun&lt;M&lt;150Msun</a:t>
            </a:r>
          </a:p>
          <a:p>
            <a:r>
              <a:rPr lang="en-US" altLang="ja-JP" sz="2400" dirty="0" smtClean="0">
                <a:solidFill>
                  <a:srgbClr val="FF0000"/>
                </a:solidFill>
              </a:rPr>
              <a:t>Single</a:t>
            </a:r>
            <a:r>
              <a:rPr lang="en-US" altLang="ja-JP" sz="2400" dirty="0" smtClean="0"/>
              <a:t> stellar evolution </a:t>
            </a:r>
          </a:p>
          <a:p>
            <a:r>
              <a:rPr lang="en-US" altLang="ja-JP" sz="2400" dirty="0" smtClean="0"/>
              <a:t>with 2 stellar wind models.</a:t>
            </a:r>
          </a:p>
          <a:p>
            <a:r>
              <a:rPr kumimoji="1" lang="en-US" altLang="ja-JP" sz="2400" dirty="0" smtClean="0"/>
              <a:t>(</a:t>
            </a:r>
            <a:r>
              <a:rPr kumimoji="1" lang="en-US" altLang="ja-JP" sz="2400" dirty="0" err="1" smtClean="0"/>
              <a:t>Belczynski</a:t>
            </a:r>
            <a:r>
              <a:rPr kumimoji="1" lang="en-US" altLang="ja-JP" sz="2400" dirty="0" smtClean="0"/>
              <a:t> et al.2010,Abbot et al.2016)</a:t>
            </a:r>
            <a:endParaRPr kumimoji="1" lang="ja-JP" altLang="en-US" sz="2000" dirty="0"/>
          </a:p>
        </p:txBody>
      </p:sp>
      <p:sp>
        <p:nvSpPr>
          <p:cNvPr id="6" name="テキスト ボックス 5"/>
          <p:cNvSpPr txBox="1"/>
          <p:nvPr/>
        </p:nvSpPr>
        <p:spPr>
          <a:xfrm>
            <a:off x="8472351" y="1384663"/>
            <a:ext cx="871946" cy="513806"/>
          </a:xfrm>
          <a:prstGeom prst="rect">
            <a:avLst/>
          </a:prstGeom>
          <a:noFill/>
        </p:spPr>
        <p:txBody>
          <a:bodyPr wrap="square" rtlCol="0">
            <a:spAutoFit/>
          </a:bodyPr>
          <a:lstStyle/>
          <a:p>
            <a:endParaRPr kumimoji="1" lang="ja-JP" altLang="en-US" dirty="0"/>
          </a:p>
        </p:txBody>
      </p:sp>
      <p:sp>
        <p:nvSpPr>
          <p:cNvPr id="7" name="テキスト ボックス 6"/>
          <p:cNvSpPr txBox="1"/>
          <p:nvPr/>
        </p:nvSpPr>
        <p:spPr>
          <a:xfrm>
            <a:off x="9074331" y="963733"/>
            <a:ext cx="931818" cy="369332"/>
          </a:xfrm>
          <a:prstGeom prst="rect">
            <a:avLst/>
          </a:prstGeom>
          <a:noFill/>
        </p:spPr>
        <p:txBody>
          <a:bodyPr wrap="square" rtlCol="0">
            <a:spAutoFit/>
          </a:bodyPr>
          <a:lstStyle/>
          <a:p>
            <a:r>
              <a:rPr kumimoji="1" lang="en-US" altLang="ja-JP" dirty="0" smtClean="0"/>
              <a:t>New</a:t>
            </a:r>
            <a:endParaRPr kumimoji="1" lang="ja-JP" altLang="en-US" dirty="0"/>
          </a:p>
        </p:txBody>
      </p:sp>
      <p:sp>
        <p:nvSpPr>
          <p:cNvPr id="8" name="テキスト ボックス 7"/>
          <p:cNvSpPr txBox="1"/>
          <p:nvPr/>
        </p:nvSpPr>
        <p:spPr>
          <a:xfrm>
            <a:off x="9344297" y="3528730"/>
            <a:ext cx="522514" cy="369332"/>
          </a:xfrm>
          <a:prstGeom prst="rect">
            <a:avLst/>
          </a:prstGeom>
          <a:noFill/>
        </p:spPr>
        <p:txBody>
          <a:bodyPr wrap="square" rtlCol="0">
            <a:spAutoFit/>
          </a:bodyPr>
          <a:lstStyle/>
          <a:p>
            <a:r>
              <a:rPr kumimoji="1" lang="en-US" altLang="ja-JP" dirty="0" smtClean="0"/>
              <a:t>Old</a:t>
            </a:r>
            <a:endParaRPr kumimoji="1" lang="ja-JP" altLang="en-US" dirty="0"/>
          </a:p>
        </p:txBody>
      </p:sp>
    </p:spTree>
    <p:extLst>
      <p:ext uri="{BB962C8B-B14F-4D97-AF65-F5344CB8AC3E}">
        <p14:creationId xmlns:p14="http://schemas.microsoft.com/office/powerpoint/2010/main" val="1967681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8919" y="1124744"/>
            <a:ext cx="8820150" cy="5753100"/>
          </a:xfrm>
          <a:prstGeom prst="rect">
            <a:avLst/>
          </a:prstGeom>
        </p:spPr>
      </p:pic>
      <p:sp>
        <p:nvSpPr>
          <p:cNvPr id="10" name="円/楕円 9"/>
          <p:cNvSpPr/>
          <p:nvPr/>
        </p:nvSpPr>
        <p:spPr>
          <a:xfrm>
            <a:off x="5980560" y="2513124"/>
            <a:ext cx="945838" cy="10019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 4"/>
          <p:cNvSpPr txBox="1">
            <a:spLocks/>
          </p:cNvSpPr>
          <p:nvPr/>
        </p:nvSpPr>
        <p:spPr>
          <a:xfrm>
            <a:off x="9070971" y="1677209"/>
            <a:ext cx="3096376" cy="2544286"/>
          </a:xfrm>
          <a:prstGeom prst="rect">
            <a:avLst/>
          </a:prstGeom>
          <a:solidFill>
            <a:srgbClr val="FFFF00"/>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Arial" panose="020B0604020202020204" pitchFamily="34" charset="0"/>
              <a:buNone/>
            </a:pPr>
            <a:r>
              <a:rPr lang="en-US" altLang="ja-JP" b="1" dirty="0" smtClean="0"/>
              <a:t>Typical total mass     </a:t>
            </a:r>
          </a:p>
          <a:p>
            <a:pPr>
              <a:buFont typeface="Arial" panose="020B0604020202020204" pitchFamily="34" charset="0"/>
              <a:buNone/>
            </a:pPr>
            <a:r>
              <a:rPr lang="en-US" altLang="ja-JP" b="1" dirty="0" smtClean="0"/>
              <a:t>M</a:t>
            </a:r>
            <a:r>
              <a:rPr lang="ja-JP" altLang="en-US" b="1" dirty="0" smtClean="0"/>
              <a:t>～</a:t>
            </a:r>
            <a:r>
              <a:rPr lang="en-US" altLang="ja-JP" b="1" dirty="0" smtClean="0"/>
              <a:t>60 M</a:t>
            </a:r>
            <a:r>
              <a:rPr lang="en-US" altLang="ja-JP" b="1" baseline="-25000" dirty="0" smtClean="0">
                <a:sym typeface="Wingdings 2" panose="05020102010507070707" pitchFamily="18" charset="2"/>
              </a:rPr>
              <a:t></a:t>
            </a:r>
            <a:endParaRPr lang="en-US" altLang="ja-JP" b="1" baseline="-25000" dirty="0" smtClean="0"/>
          </a:p>
          <a:p>
            <a:pPr>
              <a:buFont typeface="Arial" panose="020B0604020202020204" pitchFamily="34" charset="0"/>
              <a:buNone/>
            </a:pPr>
            <a:r>
              <a:rPr lang="en-US" altLang="ja-JP" b="1" dirty="0" smtClean="0"/>
              <a:t>(30 M</a:t>
            </a:r>
            <a:r>
              <a:rPr lang="en-US" altLang="ja-JP" b="1" baseline="-25000" dirty="0" smtClean="0">
                <a:sym typeface="Wingdings 2" panose="05020102010507070707" pitchFamily="18" charset="2"/>
              </a:rPr>
              <a:t></a:t>
            </a:r>
            <a:r>
              <a:rPr lang="en-US" altLang="ja-JP" b="1" dirty="0" smtClean="0"/>
              <a:t> +30 M</a:t>
            </a:r>
            <a:r>
              <a:rPr lang="en-US" altLang="ja-JP" b="1" baseline="-25000" dirty="0" smtClean="0">
                <a:sym typeface="Wingdings 2"/>
              </a:rPr>
              <a:t></a:t>
            </a:r>
            <a:r>
              <a:rPr lang="en-US" altLang="ja-JP" b="1" dirty="0" smtClean="0">
                <a:sym typeface="Wingdings 2"/>
              </a:rPr>
              <a:t>)</a:t>
            </a:r>
          </a:p>
          <a:p>
            <a:pPr>
              <a:buFont typeface="Arial" panose="020B0604020202020204" pitchFamily="34" charset="0"/>
              <a:buNone/>
            </a:pPr>
            <a:r>
              <a:rPr lang="en-US" altLang="ja-JP" b="1" dirty="0" smtClean="0">
                <a:sym typeface="Wingdings 2"/>
              </a:rPr>
              <a:t>Kinugawa et al. </a:t>
            </a:r>
          </a:p>
          <a:p>
            <a:pPr>
              <a:buFont typeface="Arial" panose="020B0604020202020204" pitchFamily="34" charset="0"/>
              <a:buNone/>
            </a:pPr>
            <a:r>
              <a:rPr lang="en-US" altLang="ja-JP" b="1" dirty="0" smtClean="0">
                <a:sym typeface="Wingdings 2"/>
              </a:rPr>
              <a:t>2014, 2016</a:t>
            </a:r>
          </a:p>
        </p:txBody>
      </p:sp>
      <p:cxnSp>
        <p:nvCxnSpPr>
          <p:cNvPr id="12" name="直線矢印コネクタ 11"/>
          <p:cNvCxnSpPr/>
          <p:nvPr/>
        </p:nvCxnSpPr>
        <p:spPr>
          <a:xfrm flipH="1" flipV="1">
            <a:off x="7031431" y="2904159"/>
            <a:ext cx="1934507" cy="3470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978400" y="1968500"/>
            <a:ext cx="1828800" cy="523220"/>
          </a:xfrm>
          <a:prstGeom prst="rect">
            <a:avLst/>
          </a:prstGeom>
          <a:noFill/>
        </p:spPr>
        <p:txBody>
          <a:bodyPr wrap="square" rtlCol="0">
            <a:spAutoFit/>
          </a:bodyPr>
          <a:lstStyle/>
          <a:p>
            <a:r>
              <a:rPr lang="en-US" altLang="ja-JP" sz="2800" b="1" dirty="0" smtClean="0"/>
              <a:t>Z=0</a:t>
            </a:r>
            <a:endParaRPr kumimoji="1" lang="ja-JP" altLang="en-US" sz="2800" b="1" dirty="0"/>
          </a:p>
        </p:txBody>
      </p:sp>
      <p:sp>
        <p:nvSpPr>
          <p:cNvPr id="15" name="テキスト ボックス 14"/>
          <p:cNvSpPr txBox="1"/>
          <p:nvPr/>
        </p:nvSpPr>
        <p:spPr>
          <a:xfrm>
            <a:off x="2565400" y="4165600"/>
            <a:ext cx="2882900" cy="523220"/>
          </a:xfrm>
          <a:prstGeom prst="rect">
            <a:avLst/>
          </a:prstGeom>
          <a:noFill/>
        </p:spPr>
        <p:txBody>
          <a:bodyPr wrap="square" rtlCol="0">
            <a:spAutoFit/>
          </a:bodyPr>
          <a:lstStyle/>
          <a:p>
            <a:r>
              <a:rPr lang="en-US" altLang="ja-JP" sz="2800" b="1" dirty="0" smtClean="0">
                <a:solidFill>
                  <a:srgbClr val="FF0000"/>
                </a:solidFill>
              </a:rPr>
              <a:t>Z=1/200 </a:t>
            </a:r>
            <a:r>
              <a:rPr lang="en-US" altLang="ja-JP" sz="2800" b="1" dirty="0" err="1" smtClean="0">
                <a:solidFill>
                  <a:srgbClr val="FF0000"/>
                </a:solidFill>
              </a:rPr>
              <a:t>Zsun</a:t>
            </a:r>
            <a:endParaRPr kumimoji="1" lang="ja-JP" altLang="en-US" sz="2800" b="1" dirty="0">
              <a:solidFill>
                <a:srgbClr val="FF0000"/>
              </a:solidFill>
            </a:endParaRPr>
          </a:p>
        </p:txBody>
      </p:sp>
      <p:sp>
        <p:nvSpPr>
          <p:cNvPr id="16" name="テキスト ボックス 15"/>
          <p:cNvSpPr txBox="1"/>
          <p:nvPr/>
        </p:nvSpPr>
        <p:spPr>
          <a:xfrm>
            <a:off x="1746119" y="4648061"/>
            <a:ext cx="2882900" cy="523220"/>
          </a:xfrm>
          <a:prstGeom prst="rect">
            <a:avLst/>
          </a:prstGeom>
          <a:noFill/>
        </p:spPr>
        <p:txBody>
          <a:bodyPr wrap="square" rtlCol="0">
            <a:spAutoFit/>
          </a:bodyPr>
          <a:lstStyle/>
          <a:p>
            <a:r>
              <a:rPr lang="en-US" altLang="ja-JP" sz="2800" b="1" dirty="0" smtClean="0">
                <a:solidFill>
                  <a:srgbClr val="FF00FF"/>
                </a:solidFill>
              </a:rPr>
              <a:t>Z=1/20 </a:t>
            </a:r>
            <a:r>
              <a:rPr lang="en-US" altLang="ja-JP" sz="2800" b="1" dirty="0" err="1" smtClean="0">
                <a:solidFill>
                  <a:srgbClr val="FF00FF"/>
                </a:solidFill>
              </a:rPr>
              <a:t>Zsun</a:t>
            </a:r>
            <a:endParaRPr kumimoji="1" lang="ja-JP" altLang="en-US" sz="2800" b="1" dirty="0">
              <a:solidFill>
                <a:srgbClr val="FF00FF"/>
              </a:solidFill>
            </a:endParaRPr>
          </a:p>
        </p:txBody>
      </p:sp>
      <p:sp>
        <p:nvSpPr>
          <p:cNvPr id="17" name="テキスト ボックス 16"/>
          <p:cNvSpPr txBox="1"/>
          <p:nvPr/>
        </p:nvSpPr>
        <p:spPr>
          <a:xfrm>
            <a:off x="2108200" y="5651500"/>
            <a:ext cx="1308100" cy="523220"/>
          </a:xfrm>
          <a:prstGeom prst="rect">
            <a:avLst/>
          </a:prstGeom>
          <a:noFill/>
        </p:spPr>
        <p:txBody>
          <a:bodyPr wrap="square" rtlCol="0">
            <a:spAutoFit/>
          </a:bodyPr>
          <a:lstStyle/>
          <a:p>
            <a:r>
              <a:rPr lang="en-US" altLang="ja-JP" sz="2800" b="1" dirty="0" smtClean="0">
                <a:solidFill>
                  <a:srgbClr val="00B0F0"/>
                </a:solidFill>
              </a:rPr>
              <a:t>Z=</a:t>
            </a:r>
            <a:r>
              <a:rPr lang="en-US" altLang="ja-JP" sz="2800" b="1" dirty="0" err="1" smtClean="0">
                <a:solidFill>
                  <a:srgbClr val="00B0F0"/>
                </a:solidFill>
              </a:rPr>
              <a:t>Zsun</a:t>
            </a:r>
            <a:endParaRPr kumimoji="1" lang="ja-JP" altLang="en-US" sz="2800" b="1" dirty="0">
              <a:solidFill>
                <a:srgbClr val="00B0F0"/>
              </a:solidFill>
            </a:endParaRPr>
          </a:p>
        </p:txBody>
      </p:sp>
      <p:sp>
        <p:nvSpPr>
          <p:cNvPr id="18" name="テキスト ボックス 17"/>
          <p:cNvSpPr txBox="1"/>
          <p:nvPr/>
        </p:nvSpPr>
        <p:spPr>
          <a:xfrm>
            <a:off x="7683500" y="6413500"/>
            <a:ext cx="2755900" cy="461665"/>
          </a:xfrm>
          <a:prstGeom prst="rect">
            <a:avLst/>
          </a:prstGeom>
          <a:noFill/>
        </p:spPr>
        <p:txBody>
          <a:bodyPr wrap="square" rtlCol="0">
            <a:spAutoFit/>
          </a:bodyPr>
          <a:lstStyle/>
          <a:p>
            <a:r>
              <a:rPr kumimoji="1" lang="en-US" altLang="ja-JP" sz="2400" dirty="0" smtClean="0"/>
              <a:t>Total mass [</a:t>
            </a:r>
            <a:r>
              <a:rPr kumimoji="1" lang="en-US" altLang="ja-JP" sz="2400" dirty="0" err="1" smtClean="0"/>
              <a:t>Msun</a:t>
            </a:r>
            <a:r>
              <a:rPr lang="en-US" altLang="ja-JP" sz="2400" dirty="0"/>
              <a:t>]</a:t>
            </a:r>
            <a:endParaRPr kumimoji="1" lang="ja-JP" altLang="en-US" sz="2400" dirty="0"/>
          </a:p>
        </p:txBody>
      </p:sp>
      <p:sp>
        <p:nvSpPr>
          <p:cNvPr id="19" name="テキスト ボックス 18"/>
          <p:cNvSpPr txBox="1"/>
          <p:nvPr/>
        </p:nvSpPr>
        <p:spPr>
          <a:xfrm>
            <a:off x="8839069" y="4343450"/>
            <a:ext cx="3110144" cy="1938992"/>
          </a:xfrm>
          <a:prstGeom prst="rect">
            <a:avLst/>
          </a:prstGeom>
          <a:noFill/>
        </p:spPr>
        <p:txBody>
          <a:bodyPr wrap="square" rtlCol="0">
            <a:spAutoFit/>
          </a:bodyPr>
          <a:lstStyle/>
          <a:p>
            <a:r>
              <a:rPr lang="en-US" altLang="ja-JP" sz="2400" dirty="0"/>
              <a:t>e</a:t>
            </a:r>
            <a:r>
              <a:rPr lang="en-US" altLang="ja-JP" sz="2400" dirty="0" smtClean="0"/>
              <a:t>.g. </a:t>
            </a:r>
            <a:r>
              <a:rPr kumimoji="1" lang="en-US" altLang="ja-JP" sz="2400" dirty="0" smtClean="0"/>
              <a:t>Pop I, Pop II   </a:t>
            </a:r>
          </a:p>
          <a:p>
            <a:r>
              <a:rPr lang="en-US" altLang="ja-JP" sz="2400" dirty="0"/>
              <a:t> </a:t>
            </a:r>
            <a:r>
              <a:rPr kumimoji="1" lang="en-US" altLang="ja-JP" sz="2400" dirty="0" smtClean="0"/>
              <a:t>(Z=0.02,0.001,0.0001)</a:t>
            </a:r>
          </a:p>
          <a:p>
            <a:r>
              <a:rPr kumimoji="1" lang="en-US" altLang="ja-JP" sz="2400" dirty="0" err="1" smtClean="0"/>
              <a:t>IMF:Salpeter</a:t>
            </a:r>
            <a:endParaRPr kumimoji="1" lang="en-US" altLang="ja-JP" sz="2400" dirty="0" smtClean="0"/>
          </a:p>
          <a:p>
            <a:r>
              <a:rPr kumimoji="1" lang="en-US" altLang="ja-JP" sz="2400" dirty="0" smtClean="0"/>
              <a:t>(1Msun&lt;M&lt;140Msun)</a:t>
            </a:r>
            <a:endParaRPr kumimoji="1" lang="en-US" altLang="ja-JP" sz="2400" dirty="0"/>
          </a:p>
          <a:p>
            <a:r>
              <a:rPr lang="en-US" altLang="ja-JP" sz="2400" dirty="0" smtClean="0"/>
              <a:t>Typical mass </a:t>
            </a:r>
            <a:r>
              <a:rPr lang="ja-JP" altLang="en-US" sz="2400" dirty="0" smtClean="0"/>
              <a:t>～</a:t>
            </a:r>
            <a:r>
              <a:rPr lang="en-US" altLang="ja-JP" sz="2400" dirty="0" smtClean="0"/>
              <a:t>10 M</a:t>
            </a:r>
            <a:r>
              <a:rPr lang="en-US" altLang="ja-JP" sz="2400" baseline="-25000" dirty="0" smtClean="0">
                <a:sym typeface="Wingdings 2" panose="05020102010507070707" pitchFamily="18" charset="2"/>
              </a:rPr>
              <a:t></a:t>
            </a:r>
            <a:endParaRPr kumimoji="1" lang="ja-JP" altLang="en-US" sz="2400" baseline="-25000" dirty="0"/>
          </a:p>
        </p:txBody>
      </p:sp>
      <p:sp>
        <p:nvSpPr>
          <p:cNvPr id="2" name="タイトル 1"/>
          <p:cNvSpPr>
            <a:spLocks noGrp="1"/>
          </p:cNvSpPr>
          <p:nvPr>
            <p:ph type="title"/>
          </p:nvPr>
        </p:nvSpPr>
        <p:spPr>
          <a:xfrm>
            <a:off x="-107950" y="0"/>
            <a:ext cx="12484100" cy="1325563"/>
          </a:xfrm>
        </p:spPr>
        <p:txBody>
          <a:bodyPr/>
          <a:lstStyle/>
          <a:p>
            <a:pPr algn="ctr"/>
            <a:r>
              <a:rPr kumimoji="1" lang="en-US" altLang="ja-JP" dirty="0" smtClean="0"/>
              <a:t>Total mass distribution of BH-BH </a:t>
            </a:r>
            <a:br>
              <a:rPr kumimoji="1" lang="en-US" altLang="ja-JP" dirty="0" smtClean="0"/>
            </a:br>
            <a:r>
              <a:rPr kumimoji="1" lang="en-US" altLang="ja-JP" dirty="0" smtClean="0"/>
              <a:t>which merge within the </a:t>
            </a:r>
            <a:r>
              <a:rPr lang="en-US" altLang="ja-JP" dirty="0"/>
              <a:t>H</a:t>
            </a:r>
            <a:r>
              <a:rPr kumimoji="1" lang="en-US" altLang="ja-JP" dirty="0" smtClean="0"/>
              <a:t>ubble time</a:t>
            </a:r>
            <a:endParaRPr kumimoji="1" lang="ja-JP" altLang="en-US" dirty="0"/>
          </a:p>
        </p:txBody>
      </p:sp>
    </p:spTree>
    <p:extLst>
      <p:ext uri="{BB962C8B-B14F-4D97-AF65-F5344CB8AC3E}">
        <p14:creationId xmlns:p14="http://schemas.microsoft.com/office/powerpoint/2010/main" val="33389984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2.4|0.9"/>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81240</TotalTime>
  <Words>5215</Words>
  <Application>Microsoft Office PowerPoint</Application>
  <PresentationFormat>ワイド画面</PresentationFormat>
  <Paragraphs>882</Paragraphs>
  <Slides>72</Slides>
  <Notes>34</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72</vt:i4>
      </vt:variant>
    </vt:vector>
  </HeadingPairs>
  <TitlesOfParts>
    <vt:vector size="82" baseType="lpstr">
      <vt:lpstr>Gungsuh</vt:lpstr>
      <vt:lpstr>ＭＳ Ｐゴシック</vt:lpstr>
      <vt:lpstr>Arial</vt:lpstr>
      <vt:lpstr>Calibri</vt:lpstr>
      <vt:lpstr>Calibri Light</vt:lpstr>
      <vt:lpstr>Cambria Math</vt:lpstr>
      <vt:lpstr>Lucida Calligraphy</vt:lpstr>
      <vt:lpstr>Trebuchet MS</vt:lpstr>
      <vt:lpstr>Wingdings 2</vt:lpstr>
      <vt:lpstr>Office テーマ</vt:lpstr>
      <vt:lpstr>Gravitational waves from binary black hole remnants of first stars</vt:lpstr>
      <vt:lpstr>The beginning of Gravitational wave astronomy</vt:lpstr>
      <vt:lpstr>GW150914</vt:lpstr>
      <vt:lpstr>GW150914</vt:lpstr>
      <vt:lpstr>GW150914 </vt:lpstr>
      <vt:lpstr>Why field binaries?</vt:lpstr>
      <vt:lpstr>Why low metal?</vt:lpstr>
      <vt:lpstr>Why low metal?</vt:lpstr>
      <vt:lpstr>Total mass distribution of BH-BH  which merge within the Hubble time</vt:lpstr>
      <vt:lpstr>What do determine the BH-BH mass?</vt:lpstr>
      <vt:lpstr>Why Pop III binaries become 30Msun BH-BH</vt:lpstr>
      <vt:lpstr>PowerPoint プレゼンテーション</vt:lpstr>
      <vt:lpstr>Total mass distribution of BH-BH  which merge within the Hubble time</vt:lpstr>
      <vt:lpstr>Pop III BH-BH remnants for gravitational wave</vt:lpstr>
      <vt:lpstr>Pop III BH-BH?</vt:lpstr>
      <vt:lpstr>How to calculate Pop III binaries?</vt:lpstr>
      <vt:lpstr>Binary Interactions</vt:lpstr>
      <vt:lpstr>Pop III binary population synthesis</vt:lpstr>
      <vt:lpstr>Results</vt:lpstr>
      <vt:lpstr>Total mass distribution of BH-BH  which merge within the Hubble time</vt:lpstr>
      <vt:lpstr>The star formation rate of Pop III </vt:lpstr>
      <vt:lpstr>The Pop III BH-BH merger rate</vt:lpstr>
      <vt:lpstr>Consistency with LIGOS6 and Adv.LIGO</vt:lpstr>
      <vt:lpstr>Detection range of KAGRA and Adv. LIGO</vt:lpstr>
      <vt:lpstr>Inspiral and QNM </vt:lpstr>
      <vt:lpstr>Detection range of KAGRA and Adv. LIGO</vt:lpstr>
      <vt:lpstr>Detection rate</vt:lpstr>
      <vt:lpstr>Errsys (Example)</vt:lpstr>
      <vt:lpstr>Why Pop III binaries become 30Msun BH-BH</vt:lpstr>
      <vt:lpstr>Pop III BH-BH</vt:lpstr>
      <vt:lpstr>future plan of GW observer : pre-DECIGO and DECIGO</vt:lpstr>
      <vt:lpstr>Cumulative BH-BH merger rate </vt:lpstr>
      <vt:lpstr>Conclusion</vt:lpstr>
      <vt:lpstr>Appendix</vt:lpstr>
      <vt:lpstr>Why NS-NS disrupt</vt:lpstr>
      <vt:lpstr>Other Pop III SFRs</vt:lpstr>
      <vt:lpstr>Pop I and Pop II case (Dominik et al. 2015)</vt:lpstr>
      <vt:lpstr>The differences between Pop III and Pop I</vt:lpstr>
      <vt:lpstr>The main target of gravitational wave source</vt:lpstr>
      <vt:lpstr>Quasi normal mode</vt:lpstr>
      <vt:lpstr>PowerPoint プレゼンテーション</vt:lpstr>
      <vt:lpstr>PowerPoint プレゼンテーション</vt:lpstr>
      <vt:lpstr>How to calculate the event rate</vt:lpstr>
      <vt:lpstr>Why do Pop III stars have these properties?</vt:lpstr>
      <vt:lpstr>PowerPoint プレゼンテーション</vt:lpstr>
      <vt:lpstr>PowerPoint プレゼンテーション</vt:lpstr>
      <vt:lpstr>DECIGOの感度曲線</vt:lpstr>
      <vt:lpstr>How to calculate the event rate</vt:lpstr>
      <vt:lpstr> merger rate calculated by population synthesis</vt:lpstr>
      <vt:lpstr>Binary Interactions</vt:lpstr>
      <vt:lpstr>Supernova(SN) effect</vt:lpstr>
      <vt:lpstr>Common envelope (CE)</vt:lpstr>
      <vt:lpstr>Can NS binary survive via CE?</vt:lpstr>
      <vt:lpstr>The treatment of CE</vt:lpstr>
      <vt:lpstr>The rate dependence on CE parameters</vt:lpstr>
      <vt:lpstr>PowerPoint プレゼンテーション</vt:lpstr>
      <vt:lpstr>Binary population synthesis</vt:lpstr>
      <vt:lpstr>Example: CE dependence</vt:lpstr>
      <vt:lpstr>Why do Pop III stars have these properties?</vt:lpstr>
      <vt:lpstr>PowerPoint プレゼンテーション</vt:lpstr>
      <vt:lpstr>PowerPoint プレゼンテーション</vt:lpstr>
      <vt:lpstr>What is the expected Mass of Pop III stars ?</vt:lpstr>
      <vt:lpstr> IMF</vt:lpstr>
      <vt:lpstr>IMF dependence</vt:lpstr>
      <vt:lpstr>Uncertainties of Pop III binary population synthesis</vt:lpstr>
      <vt:lpstr> eccentricity distributions</vt:lpstr>
      <vt:lpstr> eccentricity dependence</vt:lpstr>
      <vt:lpstr>Uncertainties of Pop III binary population synthesis</vt:lpstr>
      <vt:lpstr>Mass transfer</vt:lpstr>
      <vt:lpstr>Mass transfer dependence</vt:lpstr>
      <vt:lpstr>Supernova kick</vt:lpstr>
      <vt:lpstr>SN kick dependence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III binary population synthesis</dc:title>
  <dc:creator>衣川智弥</dc:creator>
  <cp:lastModifiedBy>衣川智弥</cp:lastModifiedBy>
  <cp:revision>496</cp:revision>
  <cp:lastPrinted>2013-12-15T05:41:36Z</cp:lastPrinted>
  <dcterms:created xsi:type="dcterms:W3CDTF">2013-12-07T09:10:02Z</dcterms:created>
  <dcterms:modified xsi:type="dcterms:W3CDTF">2016-10-11T05:53:15Z</dcterms:modified>
</cp:coreProperties>
</file>