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4" r:id="rId7"/>
    <p:sldId id="276" r:id="rId8"/>
    <p:sldId id="260" r:id="rId9"/>
    <p:sldId id="267" r:id="rId10"/>
    <p:sldId id="268" r:id="rId11"/>
    <p:sldId id="272" r:id="rId12"/>
    <p:sldId id="273" r:id="rId13"/>
    <p:sldId id="274" r:id="rId14"/>
    <p:sldId id="275" r:id="rId15"/>
    <p:sldId id="270" r:id="rId16"/>
    <p:sldId id="269" r:id="rId17"/>
    <p:sldId id="277" r:id="rId18"/>
    <p:sldId id="278" r:id="rId19"/>
    <p:sldId id="26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93A5-C3EE-45E4-9CAB-3424C788C29C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10181-D969-4FB0-AD4D-9FE07296DA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The quasi-simultaneous data appear as large filled red symbols, while non-simultaneous archival measurements are shown as small open gray points. The dashed lines represent the best fits to the synchrotron and inverse Compton part of the quasi-simultaneous SED 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10181-D969-4FB0-AD4D-9FE07296DA4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フリーフォーム 15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9526" y="5715017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>
              <a:alpha val="5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 rot="5400000">
            <a:off x="3306482" y="2907281"/>
            <a:ext cx="6855280" cy="1038095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-142908" y="0"/>
            <a:ext cx="7072362" cy="6858000"/>
          </a:xfrm>
          <a:prstGeom prst="rect">
            <a:avLst/>
          </a:prstGeom>
          <a:gradFill>
            <a:gsLst>
              <a:gs pos="93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43768" y="274640"/>
            <a:ext cx="1543032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590075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 flipV="1">
            <a:off x="9526" y="4295805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 flipV="1">
            <a:off x="0" y="-24"/>
            <a:ext cx="9144000" cy="514346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286388"/>
            <a:ext cx="7772400" cy="808050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286124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tint val="9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tint val="9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8258202" cy="798496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571613"/>
            <a:ext cx="5111750" cy="4554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571613"/>
            <a:ext cx="3008313" cy="4554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3248"/>
            <a:ext cx="9144000" cy="1430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正方形/長方形 14"/>
          <p:cNvSpPr/>
          <p:nvPr/>
        </p:nvSpPr>
        <p:spPr bwMode="auto">
          <a:xfrm>
            <a:off x="0" y="3857628"/>
            <a:ext cx="9144000" cy="300037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5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gradFill>
                  <a:gsLst>
                    <a:gs pos="20000">
                      <a:schemeClr val="accent4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76200" cap="sq">
            <a:solidFill>
              <a:srgbClr val="FFFFFF"/>
            </a:solidFill>
            <a:miter lim="800000"/>
          </a:ln>
          <a:effectLst>
            <a:outerShdw blurRad="76200" dist="76200" dir="27000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>
            <a:off x="2" y="714356"/>
            <a:ext cx="9143999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0" y="1071546"/>
            <a:ext cx="9144000" cy="578645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8" name="テキスト プレースホルダ 17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baseline="0">
          <a:ln w="3175">
            <a:noFill/>
            <a:prstDash val="solid"/>
          </a:ln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127000" algn="tl" rotWithShape="0">
              <a:schemeClr val="tx1">
                <a:alpha val="7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5000"/>
        <a:buFont typeface="Wingdings"/>
        <a:buChar char="p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/>
        <a:buChar char="p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/>
        <a:buChar char="p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2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bg2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bg2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Blazar emission model</a:t>
            </a:r>
            <a:r>
              <a:rPr kumimoji="1" lang="ja-JP" altLang="en-US" dirty="0" smtClean="0"/>
              <a:t>の観測による制限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err="1" smtClean="0"/>
              <a:t>Sikora.M</a:t>
            </a:r>
            <a:r>
              <a:rPr kumimoji="1" lang="en-US" altLang="ja-JP" sz="2400" dirty="0" smtClean="0"/>
              <a:t>., et al.2009,ApJ,704,38,</a:t>
            </a:r>
          </a:p>
          <a:p>
            <a:r>
              <a:rPr kumimoji="1" lang="en-US" altLang="ja-JP" sz="2400" dirty="0" smtClean="0"/>
              <a:t>”Constraining of Emission Model of Luminous Blazar Sources”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X-ray spectra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Blazar</a:t>
            </a:r>
            <a:r>
              <a:rPr kumimoji="1" lang="ja-JP" altLang="en-US" dirty="0" smtClean="0"/>
              <a:t>の一部は</a:t>
            </a:r>
            <a:r>
              <a:rPr kumimoji="1" lang="en-US" altLang="ja-JP" dirty="0" smtClean="0"/>
              <a:t>hard</a:t>
            </a:r>
            <a:r>
              <a:rPr lang="en-US" altLang="ja-JP" dirty="0" smtClean="0"/>
              <a:t> X-ray spectra</a:t>
            </a:r>
            <a:r>
              <a:rPr lang="ja-JP" altLang="en-US" dirty="0" smtClean="0"/>
              <a:t>をもつ</a:t>
            </a:r>
            <a:endParaRPr lang="en-US" altLang="ja-JP" dirty="0" smtClean="0"/>
          </a:p>
          <a:p>
            <a:r>
              <a:rPr lang="en-US" altLang="ja-JP" dirty="0" smtClean="0"/>
              <a:t>100</a:t>
            </a:r>
            <a:r>
              <a:rPr kumimoji="1" lang="en-US" altLang="ja-JP" dirty="0" smtClean="0"/>
              <a:t>keV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広がることがある</a:t>
            </a:r>
            <a:endParaRPr kumimoji="1" lang="en-US" altLang="ja-JP" dirty="0" smtClean="0"/>
          </a:p>
          <a:p>
            <a:r>
              <a:rPr lang="ja-JP" altLang="en-US" dirty="0" smtClean="0"/>
              <a:t>冷却時間</a:t>
            </a:r>
            <a:r>
              <a:rPr lang="en-US" altLang="ja-JP" dirty="0" smtClean="0"/>
              <a:t>=</a:t>
            </a:r>
            <a:r>
              <a:rPr lang="ja-JP" altLang="en-US" dirty="0" smtClean="0"/>
              <a:t>放射領域のサイズ</a:t>
            </a:r>
            <a:r>
              <a:rPr lang="en-US" altLang="ja-JP" dirty="0" smtClean="0"/>
              <a:t>/c</a:t>
            </a:r>
            <a:br>
              <a:rPr lang="en-US" altLang="ja-JP" dirty="0" smtClean="0"/>
            </a:br>
            <a:r>
              <a:rPr lang="ja-JP" altLang="en-US" dirty="0" smtClean="0"/>
              <a:t>→磁場の強さ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5867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21088"/>
            <a:ext cx="1590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995" y="5158705"/>
            <a:ext cx="60293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X-ray spectra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X-ray flux</a:t>
            </a:r>
            <a:r>
              <a:rPr lang="ja-JP" altLang="en-US" dirty="0" smtClean="0"/>
              <a:t>が過多にならないためには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が必要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2810558" cy="46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2996953"/>
            <a:ext cx="5184576" cy="132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365104"/>
            <a:ext cx="4608512" cy="126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755576" y="580526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放射領域は核から離れていないといけない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X-ray spectra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2576897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Hadronic</a:t>
            </a:r>
            <a:r>
              <a:rPr lang="en-US" altLang="ja-JP" dirty="0" smtClean="0"/>
              <a:t> model</a:t>
            </a:r>
            <a:r>
              <a:rPr lang="ja-JP" altLang="en-US" dirty="0" smtClean="0"/>
              <a:t>では、陽子のエネルギーが</a:t>
            </a:r>
            <a:r>
              <a:rPr lang="en-US" altLang="ja-JP" dirty="0" err="1" smtClean="0"/>
              <a:t>photomeson</a:t>
            </a:r>
            <a:r>
              <a:rPr lang="ja-JP" altLang="en-US" dirty="0" smtClean="0"/>
              <a:t>反応が起きる閾値を超えなくてはならない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→しかし、核から離れすぎると十分な</a:t>
            </a:r>
            <a:r>
              <a:rPr lang="en-US" altLang="ja-JP" dirty="0" smtClean="0"/>
              <a:t>efficiency</a:t>
            </a:r>
            <a:r>
              <a:rPr lang="ja-JP" altLang="en-US" dirty="0" smtClean="0"/>
              <a:t>が得られない</a:t>
            </a:r>
            <a:endParaRPr kumimoji="1" lang="ja-JP" alt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4591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941168"/>
            <a:ext cx="63150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5949280"/>
            <a:ext cx="3888432" cy="61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矢印コネクタ 7"/>
          <p:cNvCxnSpPr/>
          <p:nvPr/>
        </p:nvCxnSpPr>
        <p:spPr>
          <a:xfrm>
            <a:off x="3923928" y="6309320"/>
            <a:ext cx="576064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X-ray spectra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十分な光度を得ようとすると、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これは</a:t>
            </a:r>
            <a:r>
              <a:rPr kumimoji="1" lang="en-US" altLang="ja-JP" dirty="0" smtClean="0"/>
              <a:t>10^9</a:t>
            </a:r>
            <a:r>
              <a:rPr kumimoji="1" lang="ja-JP" altLang="en-US" dirty="0" smtClean="0"/>
              <a:t>太陽質量の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luminosity</a:t>
            </a:r>
            <a:r>
              <a:rPr lang="ja-JP" altLang="en-US" dirty="0" smtClean="0"/>
              <a:t>を超えている</a:t>
            </a:r>
            <a:endParaRPr lang="en-US" altLang="ja-JP" dirty="0" smtClean="0"/>
          </a:p>
          <a:p>
            <a:r>
              <a:rPr lang="en-US" altLang="ja-JP" dirty="0" err="1" smtClean="0"/>
              <a:t>Hadronic</a:t>
            </a:r>
            <a:r>
              <a:rPr lang="en-US" altLang="ja-JP" dirty="0" smtClean="0"/>
              <a:t> model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synch X-ray</a:t>
            </a:r>
            <a:r>
              <a:rPr lang="ja-JP" altLang="en-US" dirty="0" smtClean="0"/>
              <a:t>が</a:t>
            </a:r>
            <a:r>
              <a:rPr lang="en-US" altLang="ja-JP" dirty="0" smtClean="0"/>
              <a:t>100kV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広がることはない</a:t>
            </a:r>
            <a:endParaRPr kumimoji="1" lang="ja-JP" alt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4676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X-ray spectra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陽子のシンクロトロン放射は重いので高エネルギー成分を作るのは非現実的</a:t>
            </a:r>
            <a:endParaRPr kumimoji="1" lang="en-US" altLang="ja-JP" dirty="0" smtClean="0"/>
          </a:p>
          <a:p>
            <a:r>
              <a:rPr kumimoji="1" lang="en-US" altLang="ja-JP" dirty="0" smtClean="0"/>
              <a:t>SSC</a:t>
            </a:r>
            <a:r>
              <a:rPr lang="en-US" altLang="ja-JP" dirty="0" smtClean="0"/>
              <a:t>,</a:t>
            </a:r>
            <a:r>
              <a:rPr kumimoji="1" lang="en-US" altLang="ja-JP" dirty="0" smtClean="0"/>
              <a:t>EC model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cooling</a:t>
            </a:r>
            <a:r>
              <a:rPr kumimoji="1" lang="ja-JP" altLang="en-US" dirty="0" smtClean="0"/>
              <a:t>などで</a:t>
            </a:r>
            <a:r>
              <a:rPr kumimoji="1" lang="en-US" altLang="ja-JP" dirty="0" smtClean="0"/>
              <a:t>Hard</a:t>
            </a:r>
            <a:r>
              <a:rPr kumimoji="1" lang="ja-JP" altLang="en-US" dirty="0" smtClean="0"/>
              <a:t>なスペクトルを再現できる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</a:t>
            </a:r>
            <a:r>
              <a:rPr lang="en-US" altLang="ja-JP" dirty="0" smtClean="0"/>
              <a:t> &amp; IC Peak frequencies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Low energy</a:t>
            </a:r>
            <a:r>
              <a:rPr lang="ja-JP" altLang="en-US" dirty="0" smtClean="0"/>
              <a:t>側の</a:t>
            </a:r>
            <a:r>
              <a:rPr lang="en-US" altLang="ja-JP" dirty="0" smtClean="0"/>
              <a:t>peak frequency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12</a:t>
            </a:r>
            <a:r>
              <a:rPr lang="en-US" altLang="ja-JP" dirty="0" smtClean="0"/>
              <a:t>~10</a:t>
            </a:r>
            <a:r>
              <a:rPr lang="en-US" altLang="ja-JP" baseline="30000" dirty="0" smtClean="0"/>
              <a:t>14</a:t>
            </a:r>
            <a:r>
              <a:rPr lang="en-US" altLang="ja-JP" dirty="0" smtClean="0"/>
              <a:t>Hz</a:t>
            </a:r>
          </a:p>
          <a:p>
            <a:r>
              <a:rPr lang="en-US" altLang="ja-JP" dirty="0" smtClean="0"/>
              <a:t>High energy</a:t>
            </a:r>
            <a:r>
              <a:rPr lang="ja-JP" altLang="en-US" dirty="0" smtClean="0"/>
              <a:t>側は</a:t>
            </a:r>
            <a:r>
              <a:rPr lang="en-US" altLang="ja-JP" dirty="0" smtClean="0"/>
              <a:t>0.1MeV~0.1GeV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IC</a:t>
            </a:r>
            <a:r>
              <a:rPr lang="ja-JP" altLang="en-US" dirty="0" smtClean="0"/>
              <a:t>ならば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leptonic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両者は相関</a:t>
            </a:r>
            <a:endParaRPr lang="en-US" altLang="ja-JP" dirty="0" smtClean="0"/>
          </a:p>
          <a:p>
            <a:r>
              <a:rPr lang="en-US" altLang="ja-JP" dirty="0" err="1" smtClean="0"/>
              <a:t>Hadronic</a:t>
            </a:r>
            <a:r>
              <a:rPr lang="en-US" altLang="ja-JP" dirty="0" smtClean="0"/>
              <a:t> cascades</a:t>
            </a:r>
            <a:r>
              <a:rPr lang="ja-JP" altLang="en-US" dirty="0" smtClean="0"/>
              <a:t>ではあまり関係しなさそう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</a:t>
            </a:r>
            <a:r>
              <a:rPr lang="en-US" altLang="ja-JP" dirty="0" smtClean="0"/>
              <a:t> &amp; IC Peak frequencies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SSC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X-ray spectra</a:t>
            </a:r>
            <a:r>
              <a:rPr lang="ja-JP" altLang="en-US" dirty="0" smtClean="0"/>
              <a:t>の</a:t>
            </a:r>
            <a:r>
              <a:rPr lang="en-US" altLang="ja-JP" dirty="0" smtClean="0"/>
              <a:t>break</a:t>
            </a:r>
            <a:r>
              <a:rPr lang="ja-JP" altLang="en-US" dirty="0" smtClean="0"/>
              <a:t> 　　　　　　　　　　　　　　　　　　</a:t>
            </a:r>
            <a:r>
              <a:rPr lang="en-US" altLang="ja-JP" dirty="0" smtClean="0"/>
              <a:t>frequency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060848"/>
            <a:ext cx="18669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96952"/>
            <a:ext cx="3476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429000"/>
            <a:ext cx="6408712" cy="90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437112"/>
            <a:ext cx="5962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BLR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HDR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1691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基本的に同じ</a:t>
            </a:r>
            <a:endParaRPr lang="en-US" altLang="ja-JP" dirty="0" smtClean="0"/>
          </a:p>
          <a:p>
            <a:r>
              <a:rPr kumimoji="1" lang="ja-JP" altLang="en-US" dirty="0" smtClean="0"/>
              <a:t>違い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1.</a:t>
            </a:r>
            <a:r>
              <a:rPr lang="ja-JP" altLang="en-US" dirty="0" smtClean="0"/>
              <a:t>シンクロトロン自己吸収周波数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2.</a:t>
            </a:r>
            <a:r>
              <a:rPr lang="ja-JP" altLang="en-US" dirty="0" smtClean="0">
                <a:solidFill>
                  <a:srgbClr val="FF0000"/>
                </a:solidFill>
              </a:rPr>
              <a:t>変動時間スケール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3.IC</a:t>
            </a:r>
            <a:r>
              <a:rPr lang="ja-JP" altLang="en-US" dirty="0" smtClean="0"/>
              <a:t>成分の低エネ側の</a:t>
            </a:r>
            <a:r>
              <a:rPr lang="en-US" altLang="ja-JP" dirty="0" smtClean="0"/>
              <a:t>break frequency</a:t>
            </a:r>
          </a:p>
          <a:p>
            <a:r>
              <a:rPr lang="ja-JP" altLang="en-US" dirty="0" smtClean="0"/>
              <a:t>今のところ、観測では</a:t>
            </a:r>
            <a:r>
              <a:rPr lang="en-US" altLang="ja-JP" dirty="0" err="1" smtClean="0"/>
              <a:t>day~week</a:t>
            </a:r>
            <a:r>
              <a:rPr lang="ja-JP" altLang="en-US" dirty="0" smtClean="0"/>
              <a:t>くらいの時間変動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HDR</a:t>
            </a:r>
            <a:r>
              <a:rPr lang="ja-JP" altLang="en-US" dirty="0" smtClean="0"/>
              <a:t>優勢？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Fermi</a:t>
            </a:r>
            <a:r>
              <a:rPr lang="ja-JP" altLang="en-US" sz="2800" dirty="0" smtClean="0"/>
              <a:t>望遠鏡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に期待</a:t>
            </a:r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97152"/>
            <a:ext cx="457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ほかにも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Bulk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Compton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Klein-</a:t>
            </a:r>
            <a:r>
              <a:rPr kumimoji="1" lang="en-US" altLang="ja-JP" dirty="0" err="1" smtClean="0"/>
              <a:t>Nishina</a:t>
            </a:r>
            <a:r>
              <a:rPr kumimoji="1" lang="ja-JP" altLang="en-US" dirty="0" smtClean="0"/>
              <a:t>の効果が</a:t>
            </a:r>
            <a:r>
              <a:rPr lang="ja-JP" altLang="en-US" dirty="0" smtClean="0"/>
              <a:t>ない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弱いことは</a:t>
            </a:r>
            <a:r>
              <a:rPr kumimoji="1" lang="en-US" altLang="ja-JP" dirty="0" smtClean="0"/>
              <a:t>EC(HDR)</a:t>
            </a:r>
            <a:r>
              <a:rPr kumimoji="1" lang="ja-JP" altLang="en-US" dirty="0" smtClean="0"/>
              <a:t>を支持しているかもしれない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Large q</a:t>
            </a:r>
            <a:br>
              <a:rPr lang="en-US" altLang="ja-JP" sz="2400" dirty="0" smtClean="0"/>
            </a:br>
            <a:r>
              <a:rPr lang="ja-JP" altLang="en-US" sz="2400" dirty="0" smtClean="0"/>
              <a:t>→</a:t>
            </a:r>
            <a:r>
              <a:rPr lang="en-US" altLang="ja-JP" sz="2400" dirty="0" smtClean="0"/>
              <a:t>SSC</a:t>
            </a:r>
            <a:r>
              <a:rPr lang="ja-JP" altLang="en-US" sz="2400" dirty="0" err="1" smtClean="0"/>
              <a:t>は等</a:t>
            </a:r>
            <a:r>
              <a:rPr lang="ja-JP" altLang="en-US" sz="2400" dirty="0" smtClean="0"/>
              <a:t>分配則から離れる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EC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consistent</a:t>
            </a:r>
          </a:p>
          <a:p>
            <a:r>
              <a:rPr kumimoji="1" lang="en-US" altLang="ja-JP" sz="2400" dirty="0" smtClean="0"/>
              <a:t>Hard X-ray spectra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→</a:t>
            </a:r>
            <a:r>
              <a:rPr lang="en-US" altLang="ja-JP" sz="2400" dirty="0" err="1" smtClean="0"/>
              <a:t>Hadronic</a:t>
            </a:r>
            <a:r>
              <a:rPr lang="en-US" altLang="ja-JP" sz="2400" dirty="0" smtClean="0"/>
              <a:t> model</a:t>
            </a:r>
            <a:r>
              <a:rPr lang="ja-JP" altLang="en-US" sz="2400" dirty="0" smtClean="0"/>
              <a:t>では再現が厳しい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err="1" smtClean="0"/>
              <a:t>leptonic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consistent</a:t>
            </a:r>
          </a:p>
          <a:p>
            <a:r>
              <a:rPr lang="en-US" altLang="ja-JP" sz="2400" dirty="0" err="1" smtClean="0"/>
              <a:t>HDRvsBLR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HDR</a:t>
            </a:r>
            <a:r>
              <a:rPr lang="ja-JP" altLang="en-US" sz="2400" dirty="0" smtClean="0"/>
              <a:t>が少し優勢？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もっと観測による制限が必要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Blazar</a:t>
            </a:r>
            <a:r>
              <a:rPr lang="en-US" altLang="ja-JP" dirty="0" smtClean="0"/>
              <a:t>:</a:t>
            </a:r>
            <a:r>
              <a:rPr lang="ja-JP" altLang="en-US" dirty="0" smtClean="0"/>
              <a:t>活動銀河核</a:t>
            </a:r>
            <a:r>
              <a:rPr lang="en-US" altLang="ja-JP" dirty="0" smtClean="0"/>
              <a:t>(AGN)</a:t>
            </a:r>
            <a:r>
              <a:rPr lang="ja-JP" altLang="en-US" dirty="0" smtClean="0"/>
              <a:t>の一種。</a:t>
            </a:r>
            <a:r>
              <a:rPr lang="en-US" altLang="ja-JP" dirty="0" smtClean="0"/>
              <a:t>AGN</a:t>
            </a:r>
            <a:r>
              <a:rPr lang="ja-JP" altLang="en-US" dirty="0" smtClean="0"/>
              <a:t>の中で</a:t>
            </a:r>
            <a:r>
              <a:rPr lang="en-US" altLang="ja-JP" dirty="0" smtClean="0"/>
              <a:t>jet</a:t>
            </a:r>
            <a:r>
              <a:rPr lang="ja-JP" altLang="en-US" dirty="0" smtClean="0"/>
              <a:t>の方向が視線方向に近い場合だと考えられている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2050" name="Picture 2" descr="http://upload.wikimedia.org/wikipedia/commons/7/72/Galaxies_AGN_Jet_Line-of-S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695636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138" y="1412776"/>
            <a:ext cx="6442222" cy="516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4752528" cy="525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53908"/>
            <a:ext cx="7494386" cy="480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467544" y="148478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3C 454.3 </a:t>
            </a:r>
            <a:endParaRPr kumimoji="1" lang="ja-JP" altLang="en-US" sz="2400" dirty="0"/>
          </a:p>
        </p:txBody>
      </p:sp>
      <p:cxnSp>
        <p:nvCxnSpPr>
          <p:cNvPr id="10" name="直線コネクタ 9"/>
          <p:cNvCxnSpPr/>
          <p:nvPr/>
        </p:nvCxnSpPr>
        <p:spPr>
          <a:xfrm rot="5400000">
            <a:off x="2231740" y="4185084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364088" y="436510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High energy</a:t>
            </a:r>
          </a:p>
          <a:p>
            <a:r>
              <a:rPr kumimoji="1" lang="en-US" altLang="ja-JP" dirty="0" smtClean="0"/>
              <a:t>Inverse </a:t>
            </a:r>
            <a:r>
              <a:rPr kumimoji="1" lang="en-US" altLang="ja-JP" dirty="0" err="1" smtClean="0"/>
              <a:t>compton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458286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Low energy</a:t>
            </a:r>
          </a:p>
          <a:p>
            <a:r>
              <a:rPr lang="en-US" altLang="ja-JP" dirty="0" smtClean="0"/>
              <a:t>synchrotron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synchrotron</a:t>
            </a:r>
            <a:r>
              <a:rPr kumimoji="1" lang="en-US" altLang="ja-JP" dirty="0" smtClean="0"/>
              <a:t> self-</a:t>
            </a:r>
            <a:r>
              <a:rPr kumimoji="1" lang="en-US" altLang="ja-JP" dirty="0" err="1" smtClean="0"/>
              <a:t>compton</a:t>
            </a:r>
            <a:r>
              <a:rPr kumimoji="1" lang="en-US" altLang="ja-JP" dirty="0" smtClean="0"/>
              <a:t>(SSC) </a:t>
            </a:r>
            <a:br>
              <a:rPr kumimoji="1" lang="en-US" altLang="ja-JP" dirty="0" smtClean="0"/>
            </a:br>
            <a:r>
              <a:rPr lang="en-US" altLang="ja-JP" dirty="0" smtClean="0"/>
              <a:t>&amp; external-</a:t>
            </a:r>
            <a:r>
              <a:rPr lang="en-US" altLang="ja-JP" dirty="0" err="1" smtClean="0"/>
              <a:t>compton</a:t>
            </a:r>
            <a:r>
              <a:rPr lang="en-US" altLang="ja-JP" dirty="0" smtClean="0"/>
              <a:t>(EC)</a:t>
            </a:r>
          </a:p>
          <a:p>
            <a:r>
              <a:rPr lang="en-US" altLang="ja-JP" dirty="0" smtClean="0"/>
              <a:t>Hot dust region(HDR)</a:t>
            </a:r>
            <a:br>
              <a:rPr lang="en-US" altLang="ja-JP" dirty="0" smtClean="0"/>
            </a:br>
            <a:r>
              <a:rPr lang="en-US" altLang="ja-JP" dirty="0" smtClean="0"/>
              <a:t>&amp; Broad Line region(BLR)</a:t>
            </a:r>
          </a:p>
          <a:p>
            <a:r>
              <a:rPr lang="en-US" altLang="ja-JP" dirty="0" err="1" smtClean="0"/>
              <a:t>Leptonic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Hadronic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                      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模式図</a:t>
            </a:r>
            <a:endParaRPr kumimoji="1" lang="ja-JP" altLang="en-US" dirty="0"/>
          </a:p>
        </p:txBody>
      </p:sp>
      <p:pic>
        <p:nvPicPr>
          <p:cNvPr id="4" name="コンテンツ プレースホルダ 3" descr="Schem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6433743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Large Luminosity Ratio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Large Luminosity Ratio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Synchrotron/Inverse Compton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sz="2400" dirty="0" smtClean="0"/>
              <a:t>(</a:t>
            </a:r>
            <a:r>
              <a:rPr lang="ja-JP" altLang="en-US" sz="2400" dirty="0" smtClean="0"/>
              <a:t>放射の異方性は無視</a:t>
            </a:r>
            <a:r>
              <a:rPr lang="en-US" altLang="ja-JP" sz="2400" dirty="0" smtClean="0"/>
              <a:t>)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267744" y="2420888"/>
          <a:ext cx="3684692" cy="539998"/>
        </p:xfrm>
        <a:graphic>
          <a:graphicData uri="http://schemas.openxmlformats.org/presentationml/2006/ole">
            <p:oleObj spid="_x0000_s18434" name="数式" r:id="rId3" imgW="1473120" imgH="21564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3275856" y="4077072"/>
          <a:ext cx="1728192" cy="1008112"/>
        </p:xfrm>
        <a:graphic>
          <a:graphicData uri="http://schemas.openxmlformats.org/presentationml/2006/ole">
            <p:oleObj spid="_x0000_s18435" name="数式" r:id="rId4" imgW="7617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Large Luminosity Ratio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SSC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η</a:t>
            </a:r>
            <a:r>
              <a:rPr lang="ja-JP" altLang="en-US" dirty="0" smtClean="0"/>
              <a:t>は電子の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efficiency</a:t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/>
              <a:t>q</a:t>
            </a:r>
            <a:r>
              <a:rPr lang="ja-JP" altLang="en-US" dirty="0" smtClean="0"/>
              <a:t>が大きいと</a:t>
            </a:r>
            <a:r>
              <a:rPr lang="en-US" altLang="ja-JP" dirty="0" err="1" smtClean="0"/>
              <a:t>equipartition</a:t>
            </a:r>
            <a:r>
              <a:rPr lang="en-US" altLang="ja-JP" dirty="0" smtClean="0"/>
              <a:t>(minimum power condition(MPC))</a:t>
            </a:r>
            <a:r>
              <a:rPr lang="ja-JP" altLang="en-US" dirty="0" smtClean="0"/>
              <a:t>が困難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ja-JP" sz="3200" dirty="0" smtClean="0"/>
              <a:t>EC</a:t>
            </a:r>
            <a:endParaRPr kumimoji="1"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66493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パラメータ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が小さければ</a:t>
            </a:r>
            <a:r>
              <a:rPr lang="en-US" altLang="ja-JP" dirty="0" smtClean="0"/>
              <a:t>Large q</a:t>
            </a:r>
            <a:r>
              <a:rPr lang="ja-JP" altLang="en-US" dirty="0" smtClean="0"/>
              <a:t>でも</a:t>
            </a:r>
            <a:r>
              <a:rPr lang="en-US" altLang="ja-JP" dirty="0" err="1" smtClean="0"/>
              <a:t>equipartition</a:t>
            </a:r>
            <a:r>
              <a:rPr lang="ja-JP" altLang="en-US" dirty="0" smtClean="0"/>
              <a:t>にできる</a:t>
            </a:r>
            <a:endParaRPr lang="en-US" altLang="ja-JP" dirty="0" smtClean="0"/>
          </a:p>
          <a:p>
            <a:r>
              <a:rPr lang="en-US" altLang="ja-JP" dirty="0" smtClean="0"/>
              <a:t>MPC</a:t>
            </a:r>
            <a:r>
              <a:rPr lang="ja-JP" altLang="en-US" dirty="0" smtClean="0"/>
              <a:t>と上式から</a:t>
            </a:r>
            <a:r>
              <a:rPr lang="en-US" altLang="ja-JP" dirty="0" smtClean="0"/>
              <a:t>q=10~100</a:t>
            </a:r>
            <a:r>
              <a:rPr lang="ja-JP" altLang="en-US" dirty="0" smtClean="0"/>
              <a:t>で</a:t>
            </a:r>
            <a:r>
              <a:rPr lang="en-US" altLang="ja-JP" dirty="0" smtClean="0"/>
              <a:t>consistent</a:t>
            </a:r>
          </a:p>
          <a:p>
            <a:endParaRPr kumimoji="1" lang="ja-JP" alt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383537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3465735" cy="70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661248"/>
            <a:ext cx="1171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直線矢印コネクタ 13"/>
          <p:cNvCxnSpPr/>
          <p:nvPr/>
        </p:nvCxnSpPr>
        <p:spPr>
          <a:xfrm>
            <a:off x="6228184" y="602128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5589240"/>
            <a:ext cx="20955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松風">
  <a:themeElements>
    <a:clrScheme name="松風">
      <a:dk1>
        <a:sysClr val="windowText" lastClr="000000"/>
      </a:dk1>
      <a:lt1>
        <a:sysClr val="window" lastClr="FFFFFF"/>
      </a:lt1>
      <a:dk2>
        <a:srgbClr val="0F2305"/>
      </a:dk2>
      <a:lt2>
        <a:srgbClr val="7DAA50"/>
      </a:lt2>
      <a:accent1>
        <a:srgbClr val="B94B2D"/>
      </a:accent1>
      <a:accent2>
        <a:srgbClr val="B95F91"/>
      </a:accent2>
      <a:accent3>
        <a:srgbClr val="C8AF3C"/>
      </a:accent3>
      <a:accent4>
        <a:srgbClr val="3C643C"/>
      </a:accent4>
      <a:accent5>
        <a:srgbClr val="8264AA"/>
      </a:accent5>
      <a:accent6>
        <a:srgbClr val="D29B46"/>
      </a:accent6>
      <a:hlink>
        <a:srgbClr val="0000FE"/>
      </a:hlink>
      <a:folHlink>
        <a:srgbClr val="800080"/>
      </a:folHlink>
    </a:clrScheme>
    <a:fontScheme name="松風">
      <a:majorFont>
        <a:latin typeface="Gill Sans MT"/>
        <a:ea typeface=""/>
        <a:cs typeface=""/>
        <a:font script="Jpan" typeface="HGゴシックE"/>
        <a:font script="Hang" typeface="HY헤드라인 M"/>
        <a:font script="Hans" typeface="方正姚体"/>
        <a:font script="Hant" typeface="標楷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olas"/>
        <a:ea typeface=""/>
        <a:cs typeface=""/>
        <a:font script="Jpan" typeface="HGゴシックE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Dillen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松風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38000"/>
                <a:lum val="92000"/>
              </a:schemeClr>
            </a:gs>
            <a:gs pos="20000">
              <a:schemeClr val="phClr">
                <a:sat val="44000"/>
                <a:lum val="80000"/>
              </a:schemeClr>
            </a:gs>
            <a:gs pos="100000">
              <a:schemeClr val="phClr">
                <a:sat val="56000"/>
                <a:lum val="54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6350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857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50800" dist="50800" dir="5400000" algn="tl" rotWithShape="0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17100000"/>
            </a:lightRig>
          </a:scene3d>
          <a:sp3d>
            <a:bevelT w="165100" h="254000"/>
            <a:bevelB w="165100" h="2540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40000"/>
              </a:schemeClr>
            </a:gs>
            <a:gs pos="53000">
              <a:schemeClr val="phClr">
                <a:shade val="5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7000"/>
                <a:satMod val="160000"/>
              </a:schemeClr>
              <a:schemeClr val="phClr">
                <a:tint val="95000"/>
                <a:satMod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 in the Pines</Template>
  <TotalTime>3480</TotalTime>
  <Words>298</Words>
  <Application>Microsoft Office PowerPoint</Application>
  <PresentationFormat>画面に合わせる (4:3)</PresentationFormat>
  <Paragraphs>79</Paragraphs>
  <Slides>19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松風</vt:lpstr>
      <vt:lpstr>数式</vt:lpstr>
      <vt:lpstr>Blazar emission modelの観測による制限</vt:lpstr>
      <vt:lpstr>Introduction</vt:lpstr>
      <vt:lpstr>Introduction</vt:lpstr>
      <vt:lpstr>Introduction</vt:lpstr>
      <vt:lpstr>Introduction</vt:lpstr>
      <vt:lpstr>models</vt:lpstr>
      <vt:lpstr>模式図</vt:lpstr>
      <vt:lpstr>Large Luminosity Ratio</vt:lpstr>
      <vt:lpstr>Large Luminosity Ratio</vt:lpstr>
      <vt:lpstr>X-ray spectra</vt:lpstr>
      <vt:lpstr>X-ray spectra</vt:lpstr>
      <vt:lpstr>X-ray spectra</vt:lpstr>
      <vt:lpstr>X-ray spectra</vt:lpstr>
      <vt:lpstr>X-ray spectra</vt:lpstr>
      <vt:lpstr>Syn &amp; IC Peak frequencies </vt:lpstr>
      <vt:lpstr>Syn &amp; IC Peak frequencies </vt:lpstr>
      <vt:lpstr>BLR vs HDR</vt:lpstr>
      <vt:lpstr>スライド 18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sho</dc:creator>
  <cp:lastModifiedBy>sho</cp:lastModifiedBy>
  <cp:revision>77</cp:revision>
  <dcterms:created xsi:type="dcterms:W3CDTF">2013-08-20T13:07:29Z</dcterms:created>
  <dcterms:modified xsi:type="dcterms:W3CDTF">2013-08-26T16:09:13Z</dcterms:modified>
</cp:coreProperties>
</file>