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65" r:id="rId4"/>
    <p:sldId id="259" r:id="rId5"/>
    <p:sldId id="264" r:id="rId6"/>
    <p:sldId id="260" r:id="rId7"/>
    <p:sldId id="261" r:id="rId8"/>
    <p:sldId id="262" r:id="rId9"/>
    <p:sldId id="266" r:id="rId10"/>
    <p:sldId id="272" r:id="rId11"/>
    <p:sldId id="263" r:id="rId12"/>
    <p:sldId id="267" r:id="rId13"/>
    <p:sldId id="268" r:id="rId14"/>
    <p:sldId id="269" r:id="rId15"/>
    <p:sldId id="270" r:id="rId16"/>
    <p:sldId id="271" r:id="rId1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6" d="100"/>
          <a:sy n="96" d="100"/>
        </p:scale>
        <p:origin x="-75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883169-0932-4030-8B90-5FC58657BD53}" type="datetimeFigureOut">
              <a:rPr kumimoji="1" lang="ja-JP" altLang="en-US" smtClean="0"/>
              <a:t>2013/8/21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5F699F-8723-48B8-816F-A9A5B178C2CB}" type="slidenum">
              <a:rPr kumimoji="1" lang="ja-JP" altLang="en-US" smtClean="0"/>
              <a:t>‹#›</a:t>
            </a:fld>
            <a:endParaRPr kumimoji="1" lang="ja-JP" altLang="en-US"/>
          </a:p>
        </p:txBody>
      </p:sp>
    </p:spTree>
    <p:extLst>
      <p:ext uri="{BB962C8B-B14F-4D97-AF65-F5344CB8AC3E}">
        <p14:creationId xmlns:p14="http://schemas.microsoft.com/office/powerpoint/2010/main" val="39535700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E5F699F-8723-48B8-816F-A9A5B178C2CB}" type="slidenum">
              <a:rPr kumimoji="1" lang="ja-JP" altLang="en-US" smtClean="0"/>
              <a:t>3</a:t>
            </a:fld>
            <a:endParaRPr kumimoji="1" lang="ja-JP" altLang="en-US"/>
          </a:p>
        </p:txBody>
      </p:sp>
    </p:spTree>
    <p:extLst>
      <p:ext uri="{BB962C8B-B14F-4D97-AF65-F5344CB8AC3E}">
        <p14:creationId xmlns:p14="http://schemas.microsoft.com/office/powerpoint/2010/main" val="387344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E5F699F-8723-48B8-816F-A9A5B178C2CB}" type="slidenum">
              <a:rPr kumimoji="1" lang="ja-JP" altLang="en-US" smtClean="0"/>
              <a:t>4</a:t>
            </a:fld>
            <a:endParaRPr kumimoji="1" lang="ja-JP" altLang="en-US"/>
          </a:p>
        </p:txBody>
      </p:sp>
    </p:spTree>
    <p:extLst>
      <p:ext uri="{BB962C8B-B14F-4D97-AF65-F5344CB8AC3E}">
        <p14:creationId xmlns:p14="http://schemas.microsoft.com/office/powerpoint/2010/main" val="3873442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E5F699F-8723-48B8-816F-A9A5B178C2CB}" type="slidenum">
              <a:rPr kumimoji="1" lang="ja-JP" altLang="en-US" smtClean="0"/>
              <a:t>5</a:t>
            </a:fld>
            <a:endParaRPr kumimoji="1" lang="ja-JP" altLang="en-US"/>
          </a:p>
        </p:txBody>
      </p:sp>
    </p:spTree>
    <p:extLst>
      <p:ext uri="{BB962C8B-B14F-4D97-AF65-F5344CB8AC3E}">
        <p14:creationId xmlns:p14="http://schemas.microsoft.com/office/powerpoint/2010/main" val="3873442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094DA6D-D89A-4DE4-B593-C122DBB32311}" type="datetimeFigureOut">
              <a:rPr kumimoji="1" lang="ja-JP" altLang="en-US" smtClean="0"/>
              <a:t>2013/8/21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6EF747-C4D4-49BA-83AE-759562F44D33}" type="slidenum">
              <a:rPr kumimoji="1" lang="ja-JP" altLang="en-US" smtClean="0"/>
              <a:t>‹#›</a:t>
            </a:fld>
            <a:endParaRPr kumimoji="1" lang="ja-JP" altLang="en-US"/>
          </a:p>
        </p:txBody>
      </p:sp>
    </p:spTree>
    <p:extLst>
      <p:ext uri="{BB962C8B-B14F-4D97-AF65-F5344CB8AC3E}">
        <p14:creationId xmlns:p14="http://schemas.microsoft.com/office/powerpoint/2010/main" val="94486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094DA6D-D89A-4DE4-B593-C122DBB32311}" type="datetimeFigureOut">
              <a:rPr kumimoji="1" lang="ja-JP" altLang="en-US" smtClean="0"/>
              <a:t>2013/8/21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6EF747-C4D4-49BA-83AE-759562F44D33}" type="slidenum">
              <a:rPr kumimoji="1" lang="ja-JP" altLang="en-US" smtClean="0"/>
              <a:t>‹#›</a:t>
            </a:fld>
            <a:endParaRPr kumimoji="1" lang="ja-JP" altLang="en-US"/>
          </a:p>
        </p:txBody>
      </p:sp>
    </p:spTree>
    <p:extLst>
      <p:ext uri="{BB962C8B-B14F-4D97-AF65-F5344CB8AC3E}">
        <p14:creationId xmlns:p14="http://schemas.microsoft.com/office/powerpoint/2010/main" val="3089301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094DA6D-D89A-4DE4-B593-C122DBB32311}" type="datetimeFigureOut">
              <a:rPr kumimoji="1" lang="ja-JP" altLang="en-US" smtClean="0"/>
              <a:t>2013/8/21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6EF747-C4D4-49BA-83AE-759562F44D33}" type="slidenum">
              <a:rPr kumimoji="1" lang="ja-JP" altLang="en-US" smtClean="0"/>
              <a:t>‹#›</a:t>
            </a:fld>
            <a:endParaRPr kumimoji="1" lang="ja-JP" altLang="en-US"/>
          </a:p>
        </p:txBody>
      </p:sp>
    </p:spTree>
    <p:extLst>
      <p:ext uri="{BB962C8B-B14F-4D97-AF65-F5344CB8AC3E}">
        <p14:creationId xmlns:p14="http://schemas.microsoft.com/office/powerpoint/2010/main" val="3443709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094DA6D-D89A-4DE4-B593-C122DBB32311}" type="datetimeFigureOut">
              <a:rPr kumimoji="1" lang="ja-JP" altLang="en-US" smtClean="0"/>
              <a:t>2013/8/21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6EF747-C4D4-49BA-83AE-759562F44D33}" type="slidenum">
              <a:rPr kumimoji="1" lang="ja-JP" altLang="en-US" smtClean="0"/>
              <a:t>‹#›</a:t>
            </a:fld>
            <a:endParaRPr kumimoji="1" lang="ja-JP" altLang="en-US"/>
          </a:p>
        </p:txBody>
      </p:sp>
    </p:spTree>
    <p:extLst>
      <p:ext uri="{BB962C8B-B14F-4D97-AF65-F5344CB8AC3E}">
        <p14:creationId xmlns:p14="http://schemas.microsoft.com/office/powerpoint/2010/main" val="2637468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094DA6D-D89A-4DE4-B593-C122DBB32311}" type="datetimeFigureOut">
              <a:rPr kumimoji="1" lang="ja-JP" altLang="en-US" smtClean="0"/>
              <a:t>2013/8/21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6EF747-C4D4-49BA-83AE-759562F44D33}" type="slidenum">
              <a:rPr kumimoji="1" lang="ja-JP" altLang="en-US" smtClean="0"/>
              <a:t>‹#›</a:t>
            </a:fld>
            <a:endParaRPr kumimoji="1" lang="ja-JP" altLang="en-US"/>
          </a:p>
        </p:txBody>
      </p:sp>
    </p:spTree>
    <p:extLst>
      <p:ext uri="{BB962C8B-B14F-4D97-AF65-F5344CB8AC3E}">
        <p14:creationId xmlns:p14="http://schemas.microsoft.com/office/powerpoint/2010/main" val="687386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094DA6D-D89A-4DE4-B593-C122DBB32311}" type="datetimeFigureOut">
              <a:rPr kumimoji="1" lang="ja-JP" altLang="en-US" smtClean="0"/>
              <a:t>2013/8/21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6EF747-C4D4-49BA-83AE-759562F44D33}" type="slidenum">
              <a:rPr kumimoji="1" lang="ja-JP" altLang="en-US" smtClean="0"/>
              <a:t>‹#›</a:t>
            </a:fld>
            <a:endParaRPr kumimoji="1" lang="ja-JP" altLang="en-US"/>
          </a:p>
        </p:txBody>
      </p:sp>
    </p:spTree>
    <p:extLst>
      <p:ext uri="{BB962C8B-B14F-4D97-AF65-F5344CB8AC3E}">
        <p14:creationId xmlns:p14="http://schemas.microsoft.com/office/powerpoint/2010/main" val="9437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094DA6D-D89A-4DE4-B593-C122DBB32311}" type="datetimeFigureOut">
              <a:rPr kumimoji="1" lang="ja-JP" altLang="en-US" smtClean="0"/>
              <a:t>2013/8/21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76EF747-C4D4-49BA-83AE-759562F44D33}" type="slidenum">
              <a:rPr kumimoji="1" lang="ja-JP" altLang="en-US" smtClean="0"/>
              <a:t>‹#›</a:t>
            </a:fld>
            <a:endParaRPr kumimoji="1" lang="ja-JP" altLang="en-US"/>
          </a:p>
        </p:txBody>
      </p:sp>
    </p:spTree>
    <p:extLst>
      <p:ext uri="{BB962C8B-B14F-4D97-AF65-F5344CB8AC3E}">
        <p14:creationId xmlns:p14="http://schemas.microsoft.com/office/powerpoint/2010/main" val="1752526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094DA6D-D89A-4DE4-B593-C122DBB32311}" type="datetimeFigureOut">
              <a:rPr kumimoji="1" lang="ja-JP" altLang="en-US" smtClean="0"/>
              <a:t>2013/8/21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76EF747-C4D4-49BA-83AE-759562F44D33}" type="slidenum">
              <a:rPr kumimoji="1" lang="ja-JP" altLang="en-US" smtClean="0"/>
              <a:t>‹#›</a:t>
            </a:fld>
            <a:endParaRPr kumimoji="1" lang="ja-JP" altLang="en-US"/>
          </a:p>
        </p:txBody>
      </p:sp>
    </p:spTree>
    <p:extLst>
      <p:ext uri="{BB962C8B-B14F-4D97-AF65-F5344CB8AC3E}">
        <p14:creationId xmlns:p14="http://schemas.microsoft.com/office/powerpoint/2010/main" val="556094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094DA6D-D89A-4DE4-B593-C122DBB32311}" type="datetimeFigureOut">
              <a:rPr kumimoji="1" lang="ja-JP" altLang="en-US" smtClean="0"/>
              <a:t>2013/8/21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76EF747-C4D4-49BA-83AE-759562F44D33}" type="slidenum">
              <a:rPr kumimoji="1" lang="ja-JP" altLang="en-US" smtClean="0"/>
              <a:t>‹#›</a:t>
            </a:fld>
            <a:endParaRPr kumimoji="1" lang="ja-JP" altLang="en-US"/>
          </a:p>
        </p:txBody>
      </p:sp>
    </p:spTree>
    <p:extLst>
      <p:ext uri="{BB962C8B-B14F-4D97-AF65-F5344CB8AC3E}">
        <p14:creationId xmlns:p14="http://schemas.microsoft.com/office/powerpoint/2010/main" val="1491303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094DA6D-D89A-4DE4-B593-C122DBB32311}" type="datetimeFigureOut">
              <a:rPr kumimoji="1" lang="ja-JP" altLang="en-US" smtClean="0"/>
              <a:t>2013/8/21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6EF747-C4D4-49BA-83AE-759562F44D33}" type="slidenum">
              <a:rPr kumimoji="1" lang="ja-JP" altLang="en-US" smtClean="0"/>
              <a:t>‹#›</a:t>
            </a:fld>
            <a:endParaRPr kumimoji="1" lang="ja-JP" altLang="en-US"/>
          </a:p>
        </p:txBody>
      </p:sp>
    </p:spTree>
    <p:extLst>
      <p:ext uri="{BB962C8B-B14F-4D97-AF65-F5344CB8AC3E}">
        <p14:creationId xmlns:p14="http://schemas.microsoft.com/office/powerpoint/2010/main" val="876840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094DA6D-D89A-4DE4-B593-C122DBB32311}" type="datetimeFigureOut">
              <a:rPr kumimoji="1" lang="ja-JP" altLang="en-US" smtClean="0"/>
              <a:t>2013/8/21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6EF747-C4D4-49BA-83AE-759562F44D33}" type="slidenum">
              <a:rPr kumimoji="1" lang="ja-JP" altLang="en-US" smtClean="0"/>
              <a:t>‹#›</a:t>
            </a:fld>
            <a:endParaRPr kumimoji="1" lang="ja-JP" altLang="en-US"/>
          </a:p>
        </p:txBody>
      </p:sp>
    </p:spTree>
    <p:extLst>
      <p:ext uri="{BB962C8B-B14F-4D97-AF65-F5344CB8AC3E}">
        <p14:creationId xmlns:p14="http://schemas.microsoft.com/office/powerpoint/2010/main" val="3382282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94DA6D-D89A-4DE4-B593-C122DBB32311}" type="datetimeFigureOut">
              <a:rPr kumimoji="1" lang="ja-JP" altLang="en-US" smtClean="0"/>
              <a:t>2013/8/21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6EF747-C4D4-49BA-83AE-759562F44D33}" type="slidenum">
              <a:rPr kumimoji="1" lang="ja-JP" altLang="en-US" smtClean="0"/>
              <a:t>‹#›</a:t>
            </a:fld>
            <a:endParaRPr kumimoji="1" lang="ja-JP" altLang="en-US"/>
          </a:p>
        </p:txBody>
      </p:sp>
    </p:spTree>
    <p:extLst>
      <p:ext uri="{BB962C8B-B14F-4D97-AF65-F5344CB8AC3E}">
        <p14:creationId xmlns:p14="http://schemas.microsoft.com/office/powerpoint/2010/main" val="1558397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6.png"/><Relationship Id="rId5" Type="http://schemas.openxmlformats.org/officeDocument/2006/relationships/image" Target="../media/image18.png"/><Relationship Id="rId10" Type="http://schemas.openxmlformats.org/officeDocument/2006/relationships/image" Target="../media/image25.png"/><Relationship Id="rId4" Type="http://schemas.openxmlformats.org/officeDocument/2006/relationships/image" Target="../media/image17.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835696" y="476672"/>
            <a:ext cx="5667128" cy="1200329"/>
          </a:xfrm>
          <a:prstGeom prst="rect">
            <a:avLst/>
          </a:prstGeom>
          <a:noFill/>
        </p:spPr>
        <p:txBody>
          <a:bodyPr wrap="none" rtlCol="0">
            <a:spAutoFit/>
          </a:bodyPr>
          <a:lstStyle/>
          <a:p>
            <a:pPr algn="ctr"/>
            <a:r>
              <a:rPr kumimoji="1" lang="ja-JP" altLang="en-US" sz="2800" dirty="0" smtClean="0"/>
              <a:t>天体からの</a:t>
            </a:r>
            <a:r>
              <a:rPr kumimoji="1" lang="en-US" altLang="ja-JP" sz="2800" dirty="0" smtClean="0"/>
              <a:t>coherent emission</a:t>
            </a:r>
            <a:r>
              <a:rPr kumimoji="1" lang="ja-JP" altLang="en-US" sz="2800" dirty="0" smtClean="0"/>
              <a:t>の実例</a:t>
            </a:r>
            <a:endParaRPr kumimoji="1" lang="en-US" altLang="ja-JP" sz="2800" dirty="0" smtClean="0"/>
          </a:p>
          <a:p>
            <a:pPr algn="ctr"/>
            <a:r>
              <a:rPr lang="ja-JP" altLang="en-US" sz="2400" dirty="0" smtClean="0"/>
              <a:t>サイクロトロン・メーザー放射</a:t>
            </a:r>
            <a:endParaRPr lang="en-US" altLang="ja-JP" sz="2400" dirty="0" smtClean="0"/>
          </a:p>
          <a:p>
            <a:pPr algn="ctr"/>
            <a:r>
              <a:rPr kumimoji="1" lang="en-US" altLang="ja-JP" sz="2000" dirty="0" smtClean="0"/>
              <a:t>2013</a:t>
            </a:r>
            <a:r>
              <a:rPr lang="ja-JP" altLang="en-US" sz="2000" dirty="0"/>
              <a:t> </a:t>
            </a:r>
            <a:r>
              <a:rPr kumimoji="1" lang="en-US" altLang="ja-JP" sz="2000" dirty="0" smtClean="0"/>
              <a:t>HEA</a:t>
            </a:r>
            <a:r>
              <a:rPr kumimoji="1" lang="ja-JP" altLang="en-US" sz="2000" dirty="0" smtClean="0"/>
              <a:t>夏合宿　寺澤担当</a:t>
            </a:r>
            <a:endParaRPr kumimoji="1" lang="ja-JP" altLang="en-US" sz="2000" dirty="0"/>
          </a:p>
        </p:txBody>
      </p:sp>
      <p:sp>
        <p:nvSpPr>
          <p:cNvPr id="5" name="テキスト ボックス 4"/>
          <p:cNvSpPr txBox="1"/>
          <p:nvPr/>
        </p:nvSpPr>
        <p:spPr>
          <a:xfrm>
            <a:off x="488339" y="2132856"/>
            <a:ext cx="8361841" cy="1938992"/>
          </a:xfrm>
          <a:prstGeom prst="rect">
            <a:avLst/>
          </a:prstGeom>
          <a:noFill/>
        </p:spPr>
        <p:txBody>
          <a:bodyPr wrap="none" rtlCol="0">
            <a:spAutoFit/>
          </a:bodyPr>
          <a:lstStyle/>
          <a:p>
            <a:r>
              <a:rPr kumimoji="1" lang="ja-JP" altLang="en-US" sz="2000" dirty="0" smtClean="0"/>
              <a:t>惑星電波（発見順に：　木星、土星、地球、天王星、海王星）</a:t>
            </a:r>
            <a:endParaRPr kumimoji="1" lang="en-US" altLang="ja-JP" sz="2000" dirty="0" smtClean="0"/>
          </a:p>
          <a:p>
            <a:endParaRPr kumimoji="1" lang="en-US" altLang="ja-JP" sz="2000" dirty="0" smtClean="0"/>
          </a:p>
          <a:p>
            <a:r>
              <a:rPr lang="ja-JP" altLang="en-US" sz="2000" dirty="0" smtClean="0"/>
              <a:t>恒星電波　</a:t>
            </a:r>
            <a:r>
              <a:rPr lang="en-US" altLang="ja-JP" sz="2000" dirty="0" smtClean="0"/>
              <a:t>UV </a:t>
            </a:r>
            <a:r>
              <a:rPr lang="en-US" altLang="ja-JP" sz="2000" dirty="0" err="1" smtClean="0"/>
              <a:t>Ceti</a:t>
            </a:r>
            <a:r>
              <a:rPr lang="en-US" altLang="ja-JP" sz="2000" dirty="0" smtClean="0"/>
              <a:t>        (Benz+ 1998 AA 331, 596-; </a:t>
            </a:r>
            <a:r>
              <a:rPr lang="en-US" altLang="ja-JP" sz="2000" dirty="0" err="1" smtClean="0"/>
              <a:t>Kellett</a:t>
            </a:r>
            <a:r>
              <a:rPr lang="en-US" altLang="ja-JP" sz="2000" dirty="0" smtClean="0"/>
              <a:t>+ 2002 MN 329, 102-)</a:t>
            </a:r>
          </a:p>
          <a:p>
            <a:r>
              <a:rPr lang="en-US" altLang="ja-JP" sz="2000" dirty="0"/>
              <a:t>	 </a:t>
            </a:r>
            <a:r>
              <a:rPr lang="en-US" altLang="ja-JP" sz="2000" dirty="0" smtClean="0"/>
              <a:t>  CU </a:t>
            </a:r>
            <a:r>
              <a:rPr lang="en-US" altLang="ja-JP" sz="2000" dirty="0" err="1" smtClean="0"/>
              <a:t>Virginus</a:t>
            </a:r>
            <a:r>
              <a:rPr lang="en-US" altLang="ja-JP" sz="2000" dirty="0" smtClean="0"/>
              <a:t> (e.g., </a:t>
            </a:r>
            <a:r>
              <a:rPr lang="en-US" altLang="ja-JP" sz="2000" dirty="0" err="1" smtClean="0"/>
              <a:t>Trigilio</a:t>
            </a:r>
            <a:r>
              <a:rPr lang="en-US" altLang="ja-JP" sz="2000" dirty="0" smtClean="0"/>
              <a:t>+ 2011 </a:t>
            </a:r>
            <a:r>
              <a:rPr lang="en-US" altLang="ja-JP" sz="2000" dirty="0" err="1" smtClean="0"/>
              <a:t>ApJ</a:t>
            </a:r>
            <a:r>
              <a:rPr lang="en-US" altLang="ja-JP" sz="2000" dirty="0" smtClean="0"/>
              <a:t> 739 L10-)</a:t>
            </a:r>
          </a:p>
          <a:p>
            <a:endParaRPr lang="en-US" altLang="ja-JP" sz="2000" dirty="0" smtClean="0"/>
          </a:p>
          <a:p>
            <a:r>
              <a:rPr kumimoji="1" lang="en-US" altLang="ja-JP" sz="2000" dirty="0" err="1" smtClean="0"/>
              <a:t>Blazar</a:t>
            </a:r>
            <a:r>
              <a:rPr kumimoji="1" lang="en-US" altLang="ja-JP" sz="2000" dirty="0" smtClean="0"/>
              <a:t> jet?</a:t>
            </a:r>
            <a:r>
              <a:rPr lang="en-US" altLang="ja-JP" sz="2000" dirty="0"/>
              <a:t> </a:t>
            </a:r>
            <a:r>
              <a:rPr lang="en-US" altLang="ja-JP" sz="2000" dirty="0" smtClean="0"/>
              <a:t> 	       (</a:t>
            </a:r>
            <a:r>
              <a:rPr lang="en-US" altLang="ja-JP" sz="2000" dirty="0" err="1" smtClean="0"/>
              <a:t>Begelman</a:t>
            </a:r>
            <a:r>
              <a:rPr lang="en-US" altLang="ja-JP" sz="2000" dirty="0" smtClean="0"/>
              <a:t>+ 2005 </a:t>
            </a:r>
            <a:r>
              <a:rPr lang="en-US" altLang="ja-JP" sz="2000" dirty="0" err="1" smtClean="0"/>
              <a:t>ApJ</a:t>
            </a:r>
            <a:r>
              <a:rPr lang="en-US" altLang="ja-JP" sz="2000" dirty="0" smtClean="0"/>
              <a:t> 625, 51-)</a:t>
            </a:r>
          </a:p>
        </p:txBody>
      </p:sp>
    </p:spTree>
    <p:extLst>
      <p:ext uri="{BB962C8B-B14F-4D97-AF65-F5344CB8AC3E}">
        <p14:creationId xmlns:p14="http://schemas.microsoft.com/office/powerpoint/2010/main" val="1747549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461355" y="297522"/>
            <a:ext cx="8496945" cy="1702489"/>
            <a:chOff x="461355" y="297522"/>
            <a:chExt cx="8496945" cy="1702489"/>
          </a:xfrm>
        </p:grpSpPr>
        <p:sp>
          <p:nvSpPr>
            <p:cNvPr id="2" name="テキスト ボックス 1"/>
            <p:cNvSpPr txBox="1"/>
            <p:nvPr/>
          </p:nvSpPr>
          <p:spPr>
            <a:xfrm>
              <a:off x="467544" y="297522"/>
              <a:ext cx="5641288" cy="646331"/>
            </a:xfrm>
            <a:prstGeom prst="rect">
              <a:avLst/>
            </a:prstGeom>
            <a:noFill/>
          </p:spPr>
          <p:txBody>
            <a:bodyPr wrap="none" rtlCol="0">
              <a:spAutoFit/>
            </a:bodyPr>
            <a:lstStyle/>
            <a:p>
              <a:r>
                <a:rPr kumimoji="1" lang="ja-JP" altLang="en-US" dirty="0" smtClean="0"/>
                <a:t>サイクロトロン共鳴相互作用</a:t>
              </a:r>
              <a:endParaRPr kumimoji="1" lang="en-US" altLang="ja-JP" dirty="0" smtClean="0"/>
            </a:p>
            <a:p>
              <a:r>
                <a:rPr kumimoji="1" lang="en-US" altLang="ja-JP" dirty="0" smtClean="0"/>
                <a:t>… </a:t>
              </a:r>
              <a:r>
                <a:rPr kumimoji="1" lang="ja-JP" altLang="en-US" dirty="0" smtClean="0"/>
                <a:t>まずは簡単な平行伝搬波の場合から</a:t>
              </a:r>
              <a:r>
                <a:rPr kumimoji="1" lang="en-US" altLang="ja-JP" dirty="0" smtClean="0"/>
                <a:t>(2012</a:t>
              </a:r>
              <a:r>
                <a:rPr kumimoji="1" lang="ja-JP" altLang="en-US" dirty="0" smtClean="0"/>
                <a:t>講義ノート）</a:t>
              </a:r>
              <a:endParaRPr kumimoji="1" lang="ja-JP" alt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355" y="943853"/>
              <a:ext cx="7941518" cy="384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80" y="1268760"/>
              <a:ext cx="8280920" cy="731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8" name="グループ化 7"/>
          <p:cNvGrpSpPr/>
          <p:nvPr/>
        </p:nvGrpSpPr>
        <p:grpSpPr>
          <a:xfrm>
            <a:off x="317340" y="1984756"/>
            <a:ext cx="8640960" cy="938019"/>
            <a:chOff x="317340" y="1984756"/>
            <a:chExt cx="8640960" cy="938019"/>
          </a:xfrm>
        </p:grpSpPr>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40" y="1984756"/>
              <a:ext cx="8640960" cy="364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8364" y="2341781"/>
              <a:ext cx="3727499" cy="580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グループ化 8"/>
          <p:cNvGrpSpPr/>
          <p:nvPr/>
        </p:nvGrpSpPr>
        <p:grpSpPr>
          <a:xfrm>
            <a:off x="461355" y="2922775"/>
            <a:ext cx="8440973" cy="1158962"/>
            <a:chOff x="461355" y="2922775"/>
            <a:chExt cx="8440973" cy="1158962"/>
          </a:xfrm>
        </p:grpSpPr>
        <p:pic>
          <p:nvPicPr>
            <p:cNvPr id="717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355" y="2922775"/>
              <a:ext cx="5575077" cy="25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352" y="3178437"/>
              <a:ext cx="8168976" cy="90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6" name="グループ化 15"/>
          <p:cNvGrpSpPr/>
          <p:nvPr/>
        </p:nvGrpSpPr>
        <p:grpSpPr>
          <a:xfrm>
            <a:off x="677380" y="4293096"/>
            <a:ext cx="7351004" cy="2448272"/>
            <a:chOff x="317340" y="4293096"/>
            <a:chExt cx="7351004" cy="2448272"/>
          </a:xfrm>
        </p:grpSpPr>
        <p:sp>
          <p:nvSpPr>
            <p:cNvPr id="5" name="テキスト ボックス 4"/>
            <p:cNvSpPr txBox="1"/>
            <p:nvPr/>
          </p:nvSpPr>
          <p:spPr>
            <a:xfrm>
              <a:off x="501621" y="4365104"/>
              <a:ext cx="3057247" cy="1569660"/>
            </a:xfrm>
            <a:prstGeom prst="rect">
              <a:avLst/>
            </a:prstGeom>
            <a:noFill/>
          </p:spPr>
          <p:txBody>
            <a:bodyPr wrap="none" rtlCol="0">
              <a:spAutoFit/>
            </a:bodyPr>
            <a:lstStyle/>
            <a:p>
              <a:r>
                <a:rPr kumimoji="1" lang="ja-JP" altLang="en-US" sz="1600" dirty="0" smtClean="0">
                  <a:latin typeface="ＭＳ 明朝" pitchFamily="17" charset="-128"/>
                  <a:ea typeface="ＭＳ 明朝" pitchFamily="17" charset="-128"/>
                </a:rPr>
                <a:t>ランダウ共鳴と比較しておく：</a:t>
              </a:r>
              <a:endParaRPr kumimoji="1" lang="en-US" altLang="ja-JP" sz="1600" dirty="0" smtClean="0">
                <a:latin typeface="ＭＳ 明朝" pitchFamily="17" charset="-128"/>
                <a:ea typeface="ＭＳ 明朝" pitchFamily="17" charset="-128"/>
              </a:endParaRPr>
            </a:p>
            <a:p>
              <a:endParaRPr lang="en-US" altLang="ja-JP" sz="1600" dirty="0">
                <a:latin typeface="ＭＳ 明朝" pitchFamily="17" charset="-128"/>
                <a:ea typeface="ＭＳ 明朝" pitchFamily="17" charset="-128"/>
              </a:endParaRPr>
            </a:p>
            <a:p>
              <a:endParaRPr kumimoji="1" lang="en-US" altLang="ja-JP" sz="1600" dirty="0" smtClean="0">
                <a:latin typeface="ＭＳ 明朝" pitchFamily="17" charset="-128"/>
                <a:ea typeface="ＭＳ 明朝" pitchFamily="17" charset="-128"/>
              </a:endParaRPr>
            </a:p>
            <a:p>
              <a:endParaRPr lang="en-US" altLang="ja-JP" sz="1600" dirty="0">
                <a:latin typeface="ＭＳ 明朝" pitchFamily="17" charset="-128"/>
                <a:ea typeface="ＭＳ 明朝" pitchFamily="17" charset="-128"/>
              </a:endParaRPr>
            </a:p>
            <a:p>
              <a:endParaRPr kumimoji="1" lang="en-US" altLang="ja-JP" sz="1600" dirty="0" smtClean="0">
                <a:latin typeface="ＭＳ 明朝" pitchFamily="17" charset="-128"/>
                <a:ea typeface="ＭＳ 明朝" pitchFamily="17" charset="-128"/>
              </a:endParaRPr>
            </a:p>
            <a:p>
              <a:r>
                <a:rPr lang="ja-JP" altLang="en-US" sz="1600" dirty="0" smtClean="0">
                  <a:latin typeface="ＭＳ 明朝" pitchFamily="17" charset="-128"/>
                  <a:ea typeface="ＭＳ 明朝" pitchFamily="17" charset="-128"/>
                </a:rPr>
                <a:t>積分では共鳴部分のみ拾って、</a:t>
              </a:r>
              <a:endParaRPr kumimoji="1" lang="ja-JP" altLang="en-US" sz="1600" dirty="0">
                <a:latin typeface="ＭＳ 明朝" pitchFamily="17" charset="-128"/>
                <a:ea typeface="ＭＳ 明朝" pitchFamily="17" charset="-128"/>
              </a:endParaRPr>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5656" y="4734436"/>
              <a:ext cx="5602019" cy="854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8014" y="5877272"/>
              <a:ext cx="4748198" cy="770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正方形/長方形 14"/>
            <p:cNvSpPr/>
            <p:nvPr/>
          </p:nvSpPr>
          <p:spPr>
            <a:xfrm>
              <a:off x="317340" y="4293096"/>
              <a:ext cx="7351004" cy="24482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72451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461355" y="297522"/>
            <a:ext cx="8496945" cy="1702489"/>
            <a:chOff x="461355" y="297522"/>
            <a:chExt cx="8496945" cy="1702489"/>
          </a:xfrm>
        </p:grpSpPr>
        <p:sp>
          <p:nvSpPr>
            <p:cNvPr id="2" name="テキスト ボックス 1"/>
            <p:cNvSpPr txBox="1"/>
            <p:nvPr/>
          </p:nvSpPr>
          <p:spPr>
            <a:xfrm>
              <a:off x="467544" y="297522"/>
              <a:ext cx="5641288" cy="646331"/>
            </a:xfrm>
            <a:prstGeom prst="rect">
              <a:avLst/>
            </a:prstGeom>
            <a:noFill/>
          </p:spPr>
          <p:txBody>
            <a:bodyPr wrap="none" rtlCol="0">
              <a:spAutoFit/>
            </a:bodyPr>
            <a:lstStyle/>
            <a:p>
              <a:r>
                <a:rPr kumimoji="1" lang="ja-JP" altLang="en-US" dirty="0" smtClean="0"/>
                <a:t>サイクロトロン共鳴相互作用</a:t>
              </a:r>
              <a:endParaRPr kumimoji="1" lang="en-US" altLang="ja-JP" dirty="0" smtClean="0"/>
            </a:p>
            <a:p>
              <a:r>
                <a:rPr kumimoji="1" lang="en-US" altLang="ja-JP" dirty="0" smtClean="0"/>
                <a:t>… </a:t>
              </a:r>
              <a:r>
                <a:rPr kumimoji="1" lang="ja-JP" altLang="en-US" dirty="0" smtClean="0"/>
                <a:t>まずは簡単な平行伝搬波の場合から</a:t>
              </a:r>
              <a:r>
                <a:rPr kumimoji="1" lang="en-US" altLang="ja-JP" dirty="0" smtClean="0"/>
                <a:t>(2012</a:t>
              </a:r>
              <a:r>
                <a:rPr kumimoji="1" lang="ja-JP" altLang="en-US" dirty="0" smtClean="0"/>
                <a:t>講義ノート）</a:t>
              </a:r>
              <a:endParaRPr kumimoji="1" lang="ja-JP" alt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355" y="943853"/>
              <a:ext cx="7941518" cy="384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80" y="1268760"/>
              <a:ext cx="8280920" cy="731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 name="グループ化 4"/>
          <p:cNvGrpSpPr/>
          <p:nvPr/>
        </p:nvGrpSpPr>
        <p:grpSpPr>
          <a:xfrm>
            <a:off x="317340" y="1984756"/>
            <a:ext cx="8640960" cy="2096981"/>
            <a:chOff x="317340" y="1984756"/>
            <a:chExt cx="8640960" cy="2096981"/>
          </a:xfrm>
        </p:grpSpPr>
        <p:grpSp>
          <p:nvGrpSpPr>
            <p:cNvPr id="8" name="グループ化 7"/>
            <p:cNvGrpSpPr/>
            <p:nvPr/>
          </p:nvGrpSpPr>
          <p:grpSpPr>
            <a:xfrm>
              <a:off x="317340" y="1984756"/>
              <a:ext cx="8640960" cy="938019"/>
              <a:chOff x="317340" y="1984756"/>
              <a:chExt cx="8640960" cy="938019"/>
            </a:xfrm>
          </p:grpSpPr>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40" y="1984756"/>
                <a:ext cx="8640960" cy="364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8364" y="2341781"/>
                <a:ext cx="3727499" cy="580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グループ化 8"/>
            <p:cNvGrpSpPr/>
            <p:nvPr/>
          </p:nvGrpSpPr>
          <p:grpSpPr>
            <a:xfrm>
              <a:off x="461355" y="2922775"/>
              <a:ext cx="8440973" cy="1158962"/>
              <a:chOff x="461355" y="2922775"/>
              <a:chExt cx="8440973" cy="1158962"/>
            </a:xfrm>
          </p:grpSpPr>
          <p:pic>
            <p:nvPicPr>
              <p:cNvPr id="717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355" y="2922775"/>
                <a:ext cx="5575077" cy="25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352" y="3178437"/>
                <a:ext cx="8168976" cy="90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13" name="グループ化 12"/>
          <p:cNvGrpSpPr/>
          <p:nvPr/>
        </p:nvGrpSpPr>
        <p:grpSpPr>
          <a:xfrm>
            <a:off x="336406" y="4066602"/>
            <a:ext cx="7433571" cy="607797"/>
            <a:chOff x="336406" y="4066602"/>
            <a:chExt cx="7433571" cy="607797"/>
          </a:xfrm>
        </p:grpSpPr>
        <p:pic>
          <p:nvPicPr>
            <p:cNvPr id="717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6406" y="4076575"/>
              <a:ext cx="3043767" cy="307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8"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0661" y="4066602"/>
              <a:ext cx="2074893" cy="607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789948" y="4081737"/>
              <a:ext cx="1980029" cy="307777"/>
            </a:xfrm>
            <a:prstGeom prst="rect">
              <a:avLst/>
            </a:prstGeom>
            <a:noFill/>
          </p:spPr>
          <p:txBody>
            <a:bodyPr wrap="none" rtlCol="0">
              <a:spAutoFit/>
            </a:bodyPr>
            <a:lstStyle/>
            <a:p>
              <a:r>
                <a:rPr kumimoji="1" lang="ja-JP" altLang="en-US" sz="1400" dirty="0" smtClean="0">
                  <a:latin typeface="ＭＳ 明朝" pitchFamily="17" charset="-128"/>
                  <a:ea typeface="ＭＳ 明朝" pitchFamily="17" charset="-128"/>
                </a:rPr>
                <a:t>であることを用いて、</a:t>
              </a:r>
              <a:endParaRPr kumimoji="1" lang="ja-JP" altLang="en-US" sz="1400" dirty="0">
                <a:latin typeface="ＭＳ 明朝" pitchFamily="17" charset="-128"/>
                <a:ea typeface="ＭＳ 明朝" pitchFamily="17" charset="-128"/>
              </a:endParaRPr>
            </a:p>
          </p:txBody>
        </p:sp>
      </p:grpSp>
      <p:grpSp>
        <p:nvGrpSpPr>
          <p:cNvPr id="14" name="グループ化 13"/>
          <p:cNvGrpSpPr/>
          <p:nvPr/>
        </p:nvGrpSpPr>
        <p:grpSpPr>
          <a:xfrm>
            <a:off x="1516222" y="5678897"/>
            <a:ext cx="5432042" cy="898931"/>
            <a:chOff x="1516222" y="5678897"/>
            <a:chExt cx="5432042" cy="898931"/>
          </a:xfrm>
        </p:grpSpPr>
        <p:pic>
          <p:nvPicPr>
            <p:cNvPr id="718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19033" y="5805264"/>
              <a:ext cx="4437574" cy="703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1516222" y="5678897"/>
              <a:ext cx="902811" cy="307777"/>
            </a:xfrm>
            <a:prstGeom prst="rect">
              <a:avLst/>
            </a:prstGeom>
            <a:noFill/>
          </p:spPr>
          <p:txBody>
            <a:bodyPr wrap="none" rtlCol="0">
              <a:spAutoFit/>
            </a:bodyPr>
            <a:lstStyle/>
            <a:p>
              <a:r>
                <a:rPr kumimoji="1" lang="ja-JP" altLang="en-US" sz="1400" dirty="0" smtClean="0">
                  <a:latin typeface="ＭＳ 明朝" pitchFamily="17" charset="-128"/>
                  <a:ea typeface="ＭＳ 明朝" pitchFamily="17" charset="-128"/>
                </a:rPr>
                <a:t>ここで、</a:t>
              </a:r>
              <a:endParaRPr kumimoji="1" lang="ja-JP" altLang="en-US" sz="1400" dirty="0">
                <a:latin typeface="ＭＳ 明朝" pitchFamily="17" charset="-128"/>
                <a:ea typeface="ＭＳ 明朝" pitchFamily="17" charset="-128"/>
              </a:endParaRPr>
            </a:p>
          </p:txBody>
        </p:sp>
        <p:sp>
          <p:nvSpPr>
            <p:cNvPr id="19" name="正方形/長方形 18"/>
            <p:cNvSpPr/>
            <p:nvPr/>
          </p:nvSpPr>
          <p:spPr>
            <a:xfrm>
              <a:off x="2439478" y="5736126"/>
              <a:ext cx="4508786" cy="8417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179"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7504" y="4688192"/>
            <a:ext cx="8857059" cy="827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グループ化 11"/>
          <p:cNvGrpSpPr/>
          <p:nvPr/>
        </p:nvGrpSpPr>
        <p:grpSpPr>
          <a:xfrm>
            <a:off x="104309" y="4367255"/>
            <a:ext cx="8798019" cy="1155742"/>
            <a:chOff x="104309" y="4367255"/>
            <a:chExt cx="8798019" cy="1155742"/>
          </a:xfrm>
        </p:grpSpPr>
        <p:grpSp>
          <p:nvGrpSpPr>
            <p:cNvPr id="10" name="グループ化 9"/>
            <p:cNvGrpSpPr/>
            <p:nvPr/>
          </p:nvGrpSpPr>
          <p:grpSpPr>
            <a:xfrm>
              <a:off x="172852" y="4664461"/>
              <a:ext cx="8729476" cy="858536"/>
              <a:chOff x="172852" y="4664461"/>
              <a:chExt cx="8729476" cy="858536"/>
            </a:xfrm>
          </p:grpSpPr>
          <p:sp>
            <p:nvSpPr>
              <p:cNvPr id="7" name="正方形/長方形 6"/>
              <p:cNvSpPr/>
              <p:nvPr/>
            </p:nvSpPr>
            <p:spPr>
              <a:xfrm>
                <a:off x="6588224" y="4681295"/>
                <a:ext cx="2314104" cy="8417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72852" y="4664461"/>
                <a:ext cx="560500" cy="8417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テキスト ボックス 10"/>
            <p:cNvSpPr txBox="1"/>
            <p:nvPr/>
          </p:nvSpPr>
          <p:spPr>
            <a:xfrm>
              <a:off x="104309" y="4367255"/>
              <a:ext cx="723275" cy="307777"/>
            </a:xfrm>
            <a:prstGeom prst="rect">
              <a:avLst/>
            </a:prstGeom>
            <a:noFill/>
          </p:spPr>
          <p:txBody>
            <a:bodyPr wrap="none" rtlCol="0">
              <a:spAutoFit/>
            </a:bodyPr>
            <a:lstStyle/>
            <a:p>
              <a:r>
                <a:rPr kumimoji="1" lang="ja-JP" altLang="en-US" sz="1400" b="1" dirty="0" smtClean="0">
                  <a:solidFill>
                    <a:srgbClr val="FF0000"/>
                  </a:solidFill>
                </a:rPr>
                <a:t>屈折率</a:t>
              </a:r>
              <a:endParaRPr kumimoji="1" lang="ja-JP" altLang="en-US" sz="1400" b="1" dirty="0">
                <a:solidFill>
                  <a:srgbClr val="FF0000"/>
                </a:solidFill>
              </a:endParaRPr>
            </a:p>
          </p:txBody>
        </p:sp>
      </p:grpSp>
    </p:spTree>
    <p:extLst>
      <p:ext uri="{BB962C8B-B14F-4D97-AF65-F5344CB8AC3E}">
        <p14:creationId xmlns:p14="http://schemas.microsoft.com/office/powerpoint/2010/main" val="273878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445468" y="320319"/>
            <a:ext cx="5350668" cy="419100"/>
            <a:chOff x="445468" y="191315"/>
            <a:chExt cx="5350668" cy="419100"/>
          </a:xfrm>
        </p:grpSpPr>
        <p:sp>
          <p:nvSpPr>
            <p:cNvPr id="2" name="テキスト ボックス 1"/>
            <p:cNvSpPr txBox="1"/>
            <p:nvPr/>
          </p:nvSpPr>
          <p:spPr>
            <a:xfrm>
              <a:off x="445468" y="191315"/>
              <a:ext cx="5350668" cy="338554"/>
            </a:xfrm>
            <a:prstGeom prst="rect">
              <a:avLst/>
            </a:prstGeom>
            <a:noFill/>
          </p:spPr>
          <p:txBody>
            <a:bodyPr wrap="square" rtlCol="0">
              <a:spAutoFit/>
            </a:bodyPr>
            <a:lstStyle/>
            <a:p>
              <a:r>
                <a:rPr kumimoji="1" lang="ja-JP" altLang="en-US" sz="1600" dirty="0" smtClean="0">
                  <a:latin typeface="ＭＳ 明朝" pitchFamily="17" charset="-128"/>
                  <a:ea typeface="ＭＳ 明朝" pitchFamily="17" charset="-128"/>
                </a:rPr>
                <a:t>ホイスラー波の場合、　　　　　　　　であり、　　　　　　　　　　　</a:t>
              </a:r>
              <a:endParaRPr kumimoji="1" lang="ja-JP" altLang="en-US" sz="1600" dirty="0">
                <a:latin typeface="ＭＳ 明朝" pitchFamily="17" charset="-128"/>
                <a:ea typeface="ＭＳ 明朝" pitchFamily="17" charset="-128"/>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91315"/>
              <a:ext cx="15621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5167" y="764704"/>
            <a:ext cx="2592288" cy="824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グループ化 3"/>
          <p:cNvGrpSpPr/>
          <p:nvPr/>
        </p:nvGrpSpPr>
        <p:grpSpPr>
          <a:xfrm>
            <a:off x="493540" y="1721903"/>
            <a:ext cx="7451679" cy="1846659"/>
            <a:chOff x="493540" y="1721903"/>
            <a:chExt cx="7451679" cy="1846659"/>
          </a:xfrm>
        </p:grpSpPr>
        <p:sp>
          <p:nvSpPr>
            <p:cNvPr id="7" name="テキスト ボックス 6"/>
            <p:cNvSpPr txBox="1"/>
            <p:nvPr/>
          </p:nvSpPr>
          <p:spPr>
            <a:xfrm>
              <a:off x="493540" y="1721903"/>
              <a:ext cx="7451679" cy="1846659"/>
            </a:xfrm>
            <a:prstGeom prst="rect">
              <a:avLst/>
            </a:prstGeom>
            <a:noFill/>
          </p:spPr>
          <p:txBody>
            <a:bodyPr wrap="square" rtlCol="0">
              <a:spAutoFit/>
            </a:bodyPr>
            <a:lstStyle/>
            <a:p>
              <a:r>
                <a:rPr kumimoji="1" lang="ja-JP" altLang="en-US" sz="1600" dirty="0" smtClean="0">
                  <a:latin typeface="ＭＳ 明朝" pitchFamily="17" charset="-128"/>
                  <a:ea typeface="ＭＳ 明朝" pitchFamily="17" charset="-128"/>
                </a:rPr>
                <a:t>不安定条件は</a:t>
              </a:r>
              <a:r>
                <a:rPr kumimoji="1" lang="en-US" altLang="ja-JP" dirty="0" smtClean="0">
                  <a:latin typeface="Century" pitchFamily="18" charset="0"/>
                  <a:ea typeface="ＭＳ 明朝" pitchFamily="17" charset="-128"/>
                  <a:cs typeface="Microsoft Sans Serif" pitchFamily="34" charset="0"/>
                </a:rPr>
                <a:t>Q&lt;0</a:t>
              </a:r>
              <a:r>
                <a:rPr kumimoji="1" lang="ja-JP" altLang="en-US" sz="1600" dirty="0" smtClean="0">
                  <a:latin typeface="ＭＳ 明朝" pitchFamily="17" charset="-128"/>
                  <a:ea typeface="ＭＳ 明朝" pitchFamily="17" charset="-128"/>
                </a:rPr>
                <a:t>である。</a:t>
              </a:r>
              <a:r>
                <a:rPr lang="en-US" altLang="ja-JP" sz="1600" dirty="0" smtClean="0">
                  <a:latin typeface="Century" pitchFamily="18" charset="0"/>
                  <a:ea typeface="ＭＳ 明朝" pitchFamily="17" charset="-128"/>
                  <a:cs typeface="Microsoft Sans Serif" pitchFamily="34" charset="0"/>
                </a:rPr>
                <a:t>Q</a:t>
              </a:r>
              <a:r>
                <a:rPr lang="ja-JP" altLang="en-US" sz="1600" dirty="0" smtClean="0">
                  <a:latin typeface="Century" pitchFamily="18" charset="0"/>
                  <a:ea typeface="ＭＳ 明朝" pitchFamily="17" charset="-128"/>
                  <a:cs typeface="Microsoft Sans Serif" pitchFamily="34" charset="0"/>
                </a:rPr>
                <a:t>を再度記せば、</a:t>
              </a:r>
              <a:endParaRPr lang="en-US" altLang="ja-JP" sz="1600" dirty="0" smtClean="0">
                <a:latin typeface="Century" pitchFamily="18" charset="0"/>
                <a:ea typeface="ＭＳ 明朝" pitchFamily="17" charset="-128"/>
                <a:cs typeface="Microsoft Sans Serif" pitchFamily="34" charset="0"/>
              </a:endParaRPr>
            </a:p>
            <a:p>
              <a:endParaRPr kumimoji="1" lang="en-US" altLang="ja-JP" sz="1600" dirty="0">
                <a:latin typeface="Century" pitchFamily="18" charset="0"/>
                <a:ea typeface="ＭＳ 明朝" pitchFamily="17" charset="-128"/>
                <a:cs typeface="Microsoft Sans Serif" pitchFamily="34" charset="0"/>
              </a:endParaRPr>
            </a:p>
            <a:p>
              <a:endParaRPr lang="en-US" altLang="ja-JP" sz="1600" dirty="0" smtClean="0">
                <a:latin typeface="Century" pitchFamily="18" charset="0"/>
                <a:ea typeface="ＭＳ 明朝" pitchFamily="17" charset="-128"/>
                <a:cs typeface="Microsoft Sans Serif" pitchFamily="34" charset="0"/>
              </a:endParaRPr>
            </a:p>
            <a:p>
              <a:endParaRPr kumimoji="1" lang="en-US" altLang="ja-JP" sz="1600" dirty="0">
                <a:latin typeface="Century" pitchFamily="18" charset="0"/>
                <a:ea typeface="ＭＳ 明朝" pitchFamily="17" charset="-128"/>
                <a:cs typeface="Microsoft Sans Serif" pitchFamily="34" charset="0"/>
              </a:endParaRPr>
            </a:p>
            <a:p>
              <a:endParaRPr lang="en-US" altLang="ja-JP" sz="1600" dirty="0" smtClean="0">
                <a:latin typeface="Century" pitchFamily="18" charset="0"/>
                <a:ea typeface="ＭＳ 明朝" pitchFamily="17" charset="-128"/>
                <a:cs typeface="Microsoft Sans Serif" pitchFamily="34" charset="0"/>
              </a:endParaRPr>
            </a:p>
            <a:p>
              <a:endParaRPr kumimoji="1" lang="en-US" altLang="ja-JP" sz="1600" dirty="0" smtClean="0">
                <a:latin typeface="Century" pitchFamily="18" charset="0"/>
                <a:ea typeface="ＭＳ 明朝" pitchFamily="17" charset="-128"/>
                <a:cs typeface="Microsoft Sans Serif" pitchFamily="34" charset="0"/>
              </a:endParaRPr>
            </a:p>
            <a:p>
              <a:r>
                <a:rPr kumimoji="1" lang="ja-JP" altLang="en-US" sz="1600" dirty="0" smtClean="0">
                  <a:latin typeface="Century" pitchFamily="18" charset="0"/>
                  <a:ea typeface="ＭＳ 明朝" pitchFamily="17" charset="-128"/>
                  <a:cs typeface="Microsoft Sans Serif" pitchFamily="34" charset="0"/>
                </a:rPr>
                <a:t>で</a:t>
              </a:r>
              <a:r>
                <a:rPr kumimoji="1" lang="ja-JP" altLang="en-US" sz="1600" dirty="0">
                  <a:latin typeface="Century" pitchFamily="18" charset="0"/>
                  <a:ea typeface="ＭＳ 明朝" pitchFamily="17" charset="-128"/>
                  <a:cs typeface="Microsoft Sans Serif" pitchFamily="34" charset="0"/>
                </a:rPr>
                <a:t>ある</a:t>
              </a:r>
              <a:r>
                <a:rPr kumimoji="1" lang="ja-JP" altLang="en-US" sz="1600" dirty="0" smtClean="0">
                  <a:latin typeface="Century" pitchFamily="18" charset="0"/>
                  <a:ea typeface="ＭＳ 明朝" pitchFamily="17" charset="-128"/>
                  <a:cs typeface="Microsoft Sans Serif" pitchFamily="34" charset="0"/>
                </a:rPr>
                <a:t>。積分の</a:t>
              </a:r>
              <a:r>
                <a:rPr lang="en-US" altLang="ja-JP" sz="1600" dirty="0" smtClean="0">
                  <a:latin typeface="Century" pitchFamily="18" charset="0"/>
                  <a:ea typeface="ＭＳ 明朝" pitchFamily="17" charset="-128"/>
                  <a:cs typeface="Microsoft Sans Serif" pitchFamily="34" charset="0"/>
                </a:rPr>
                <a:t>{</a:t>
              </a:r>
              <a:r>
                <a:rPr lang="ja-JP" altLang="en-US" sz="1600" dirty="0" smtClean="0">
                  <a:latin typeface="Century" pitchFamily="18" charset="0"/>
                  <a:ea typeface="ＭＳ 明朝" pitchFamily="17" charset="-128"/>
                  <a:cs typeface="Microsoft Sans Serif" pitchFamily="34" charset="0"/>
                </a:rPr>
                <a:t>　</a:t>
              </a:r>
              <a:r>
                <a:rPr lang="en-US" altLang="ja-JP" sz="1600" dirty="0" smtClean="0">
                  <a:latin typeface="Century" pitchFamily="18" charset="0"/>
                  <a:ea typeface="ＭＳ 明朝" pitchFamily="17" charset="-128"/>
                  <a:cs typeface="Microsoft Sans Serif" pitchFamily="34" charset="0"/>
                </a:rPr>
                <a:t>}</a:t>
              </a:r>
              <a:r>
                <a:rPr lang="ja-JP" altLang="en-US" sz="1600" dirty="0" smtClean="0">
                  <a:latin typeface="Century" pitchFamily="18" charset="0"/>
                  <a:ea typeface="ＭＳ 明朝" pitchFamily="17" charset="-128"/>
                  <a:cs typeface="Microsoft Sans Serif" pitchFamily="34" charset="0"/>
                </a:rPr>
                <a:t>内第一項は正なので、不安定条件は　　　　　　　　である。</a:t>
              </a:r>
              <a:r>
                <a:rPr kumimoji="1" lang="ja-JP" altLang="en-US" sz="1600" dirty="0" smtClean="0">
                  <a:latin typeface="ＭＳ 明朝" pitchFamily="17" charset="-128"/>
                  <a:ea typeface="ＭＳ 明朝" pitchFamily="17" charset="-128"/>
                </a:rPr>
                <a:t>　　　　　　　　　　</a:t>
              </a:r>
              <a:endParaRPr kumimoji="1" lang="ja-JP" altLang="en-US" sz="1600" dirty="0">
                <a:latin typeface="ＭＳ 明朝" pitchFamily="17" charset="-128"/>
                <a:ea typeface="ＭＳ 明朝" pitchFamily="17" charset="-128"/>
              </a:endParaRPr>
            </a:p>
          </p:txBody>
        </p:sp>
        <p:pic>
          <p:nvPicPr>
            <p:cNvPr id="9"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2204864"/>
              <a:ext cx="4437574" cy="703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280" y="3186734"/>
              <a:ext cx="152400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グループ化 9"/>
          <p:cNvGrpSpPr/>
          <p:nvPr/>
        </p:nvGrpSpPr>
        <p:grpSpPr>
          <a:xfrm>
            <a:off x="445468" y="3933056"/>
            <a:ext cx="8375004" cy="688842"/>
            <a:chOff x="445468" y="3933056"/>
            <a:chExt cx="8375004" cy="688842"/>
          </a:xfrm>
        </p:grpSpPr>
        <p:sp>
          <p:nvSpPr>
            <p:cNvPr id="5" name="テキスト ボックス 4"/>
            <p:cNvSpPr txBox="1"/>
            <p:nvPr/>
          </p:nvSpPr>
          <p:spPr>
            <a:xfrm>
              <a:off x="445468" y="3933056"/>
              <a:ext cx="8375004" cy="646331"/>
            </a:xfrm>
            <a:prstGeom prst="rect">
              <a:avLst/>
            </a:prstGeom>
            <a:noFill/>
          </p:spPr>
          <p:txBody>
            <a:bodyPr wrap="square" rtlCol="0">
              <a:spAutoFit/>
            </a:bodyPr>
            <a:lstStyle/>
            <a:p>
              <a:r>
                <a:rPr kumimoji="1" lang="en-US" altLang="ja-JP" dirty="0" smtClean="0">
                  <a:latin typeface="ＭＳ 明朝" pitchFamily="17" charset="-128"/>
                  <a:ea typeface="ＭＳ 明朝" pitchFamily="17" charset="-128"/>
                </a:rPr>
                <a:t>AKR</a:t>
              </a:r>
              <a:r>
                <a:rPr kumimoji="1" lang="ja-JP" altLang="en-US" dirty="0" smtClean="0">
                  <a:latin typeface="ＭＳ 明朝" pitchFamily="17" charset="-128"/>
                  <a:ea typeface="ＭＳ 明朝" pitchFamily="17" charset="-128"/>
                </a:rPr>
                <a:t>発生機構モデル</a:t>
              </a:r>
              <a:r>
                <a:rPr kumimoji="1" lang="en-US" altLang="ja-JP" dirty="0" smtClean="0">
                  <a:latin typeface="ＭＳ 明朝" pitchFamily="17" charset="-128"/>
                  <a:ea typeface="ＭＳ 明朝" pitchFamily="17" charset="-128"/>
                </a:rPr>
                <a:t>… </a:t>
              </a:r>
              <a:r>
                <a:rPr kumimoji="1" lang="ja-JP" altLang="en-US" dirty="0" smtClean="0">
                  <a:latin typeface="ＭＳ 明朝" pitchFamily="17" charset="-128"/>
                  <a:ea typeface="ＭＳ 明朝" pitchFamily="17" charset="-128"/>
                </a:rPr>
                <a:t>垂直に近い斜め伝搬波を考えるので、上のホィスラー波とは趣が異なるが、不安定条件として　　　　　　　が出てくることは共通。</a:t>
              </a:r>
              <a:endParaRPr kumimoji="1" lang="ja-JP" altLang="en-US" dirty="0">
                <a:latin typeface="ＭＳ 明朝" pitchFamily="17" charset="-128"/>
                <a:ea typeface="ＭＳ 明朝" pitchFamily="17" charset="-128"/>
              </a:endParaRPr>
            </a:p>
          </p:txBody>
        </p:sp>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4259948"/>
              <a:ext cx="152400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842948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p:cNvGrpSpPr/>
          <p:nvPr/>
        </p:nvGrpSpPr>
        <p:grpSpPr>
          <a:xfrm>
            <a:off x="539552" y="404664"/>
            <a:ext cx="3786158" cy="369332"/>
            <a:chOff x="539552" y="404664"/>
            <a:chExt cx="3786158" cy="369332"/>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152400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2063552" y="404664"/>
              <a:ext cx="2262158" cy="369332"/>
            </a:xfrm>
            <a:prstGeom prst="rect">
              <a:avLst/>
            </a:prstGeom>
            <a:noFill/>
          </p:spPr>
          <p:txBody>
            <a:bodyPr wrap="none" rtlCol="0">
              <a:spAutoFit/>
            </a:bodyPr>
            <a:lstStyle/>
            <a:p>
              <a:r>
                <a:rPr kumimoji="1" lang="ja-JP" altLang="en-US" dirty="0" smtClean="0">
                  <a:latin typeface="ＭＳ 明朝" pitchFamily="17" charset="-128"/>
                  <a:ea typeface="ＭＳ 明朝" pitchFamily="17" charset="-128"/>
                </a:rPr>
                <a:t>をどう実現するか？</a:t>
              </a:r>
              <a:endParaRPr kumimoji="1" lang="ja-JP" altLang="en-US" dirty="0">
                <a:latin typeface="ＭＳ 明朝" pitchFamily="17" charset="-128"/>
                <a:ea typeface="ＭＳ 明朝" pitchFamily="17" charset="-128"/>
              </a:endParaRPr>
            </a:p>
          </p:txBody>
        </p:sp>
      </p:grpSp>
      <p:sp>
        <p:nvSpPr>
          <p:cNvPr id="5" name="テキスト ボックス 4"/>
          <p:cNvSpPr txBox="1"/>
          <p:nvPr/>
        </p:nvSpPr>
        <p:spPr>
          <a:xfrm>
            <a:off x="539552" y="926396"/>
            <a:ext cx="6763390" cy="369332"/>
          </a:xfrm>
          <a:prstGeom prst="rect">
            <a:avLst/>
          </a:prstGeom>
          <a:noFill/>
        </p:spPr>
        <p:txBody>
          <a:bodyPr wrap="none" rtlCol="0">
            <a:spAutoFit/>
          </a:bodyPr>
          <a:lstStyle/>
          <a:p>
            <a:r>
              <a:rPr kumimoji="1" lang="ja-JP" altLang="en-US" dirty="0" smtClean="0">
                <a:latin typeface="ＭＳ 明朝" pitchFamily="17" charset="-128"/>
                <a:ea typeface="ＭＳ 明朝" pitchFamily="17" charset="-128"/>
              </a:rPr>
              <a:t>初期のアイデア</a:t>
            </a:r>
            <a:r>
              <a:rPr kumimoji="1" lang="en-US" altLang="ja-JP" dirty="0" smtClean="0">
                <a:latin typeface="ＭＳ 明朝" pitchFamily="17" charset="-128"/>
                <a:ea typeface="ＭＳ 明朝" pitchFamily="17" charset="-128"/>
              </a:rPr>
              <a:t>… loss cone</a:t>
            </a:r>
            <a:r>
              <a:rPr kumimoji="1" lang="ja-JP" altLang="en-US" dirty="0" smtClean="0">
                <a:latin typeface="ＭＳ 明朝" pitchFamily="17" charset="-128"/>
                <a:ea typeface="ＭＳ 明朝" pitchFamily="17" charset="-128"/>
              </a:rPr>
              <a:t>分布による　</a:t>
            </a:r>
            <a:r>
              <a:rPr kumimoji="1" lang="ja-JP" altLang="en-US" dirty="0" smtClean="0">
                <a:latin typeface="Times New Roman" pitchFamily="18" charset="0"/>
                <a:ea typeface="ＭＳ 明朝" pitchFamily="17" charset="-128"/>
                <a:cs typeface="Times New Roman" pitchFamily="18" charset="0"/>
              </a:rPr>
              <a:t>（</a:t>
            </a:r>
            <a:r>
              <a:rPr kumimoji="1" lang="en-US" altLang="ja-JP" dirty="0" smtClean="0">
                <a:latin typeface="Times New Roman" pitchFamily="18" charset="0"/>
                <a:ea typeface="ＭＳ 明朝" pitchFamily="17" charset="-128"/>
                <a:cs typeface="Times New Roman" pitchFamily="18" charset="0"/>
              </a:rPr>
              <a:t>Wu and Lee, 1976)</a:t>
            </a:r>
            <a:endParaRPr kumimoji="1" lang="ja-JP" altLang="en-US" dirty="0">
              <a:latin typeface="Times New Roman" pitchFamily="18" charset="0"/>
              <a:ea typeface="ＭＳ 明朝" pitchFamily="17" charset="-128"/>
              <a:cs typeface="Times New Roman" pitchFamily="18" charset="0"/>
            </a:endParaRPr>
          </a:p>
        </p:txBody>
      </p:sp>
      <p:grpSp>
        <p:nvGrpSpPr>
          <p:cNvPr id="19" name="グループ化 18"/>
          <p:cNvGrpSpPr/>
          <p:nvPr/>
        </p:nvGrpSpPr>
        <p:grpSpPr>
          <a:xfrm>
            <a:off x="225826" y="1412776"/>
            <a:ext cx="8666654" cy="3825716"/>
            <a:chOff x="225826" y="1412776"/>
            <a:chExt cx="8666654" cy="3825716"/>
          </a:xfrm>
        </p:grpSpPr>
        <p:grpSp>
          <p:nvGrpSpPr>
            <p:cNvPr id="17" name="グループ化 16"/>
            <p:cNvGrpSpPr/>
            <p:nvPr/>
          </p:nvGrpSpPr>
          <p:grpSpPr>
            <a:xfrm>
              <a:off x="225826" y="1412776"/>
              <a:ext cx="8666654" cy="3155976"/>
              <a:chOff x="225826" y="1412776"/>
              <a:chExt cx="8666654" cy="3155976"/>
            </a:xfrm>
          </p:grpSpPr>
          <p:grpSp>
            <p:nvGrpSpPr>
              <p:cNvPr id="7" name="グループ化 6"/>
              <p:cNvGrpSpPr/>
              <p:nvPr/>
            </p:nvGrpSpPr>
            <p:grpSpPr>
              <a:xfrm>
                <a:off x="2108067" y="1412776"/>
                <a:ext cx="4937213" cy="3155976"/>
                <a:chOff x="539552" y="1412776"/>
                <a:chExt cx="4937213" cy="3155976"/>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295" y="1412776"/>
                  <a:ext cx="3600400" cy="3155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矢印コネクタ 5"/>
                <p:cNvCxnSpPr/>
                <p:nvPr/>
              </p:nvCxnSpPr>
              <p:spPr>
                <a:xfrm>
                  <a:off x="4684677" y="3140968"/>
                  <a:ext cx="79208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39552" y="2994718"/>
                  <a:ext cx="936104" cy="23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正方形/長方形 7"/>
              <p:cNvSpPr/>
              <p:nvPr/>
            </p:nvSpPr>
            <p:spPr>
              <a:xfrm>
                <a:off x="7148627" y="2817802"/>
                <a:ext cx="1743853" cy="646331"/>
              </a:xfrm>
              <a:prstGeom prst="rect">
                <a:avLst/>
              </a:prstGeom>
            </p:spPr>
            <p:txBody>
              <a:bodyPr wrap="square">
                <a:spAutoFit/>
              </a:bodyPr>
              <a:lstStyle/>
              <a:p>
                <a:pPr algn="ctr"/>
                <a:r>
                  <a:rPr lang="ja-JP" altLang="en-US" dirty="0" smtClean="0">
                    <a:latin typeface="ＭＳ 明朝" pitchFamily="17" charset="-128"/>
                    <a:ea typeface="ＭＳ 明朝" pitchFamily="17" charset="-128"/>
                  </a:rPr>
                  <a:t>磁気圏から</a:t>
                </a:r>
                <a:endParaRPr lang="en-US" altLang="ja-JP" dirty="0" smtClean="0">
                  <a:latin typeface="ＭＳ 明朝" pitchFamily="17" charset="-128"/>
                  <a:ea typeface="ＭＳ 明朝" pitchFamily="17" charset="-128"/>
                </a:endParaRPr>
              </a:p>
              <a:p>
                <a:pPr algn="ctr"/>
                <a:r>
                  <a:rPr lang="ja-JP" altLang="en-US" dirty="0" smtClean="0">
                    <a:latin typeface="ＭＳ 明朝" pitchFamily="17" charset="-128"/>
                    <a:ea typeface="ＭＳ 明朝" pitchFamily="17" charset="-128"/>
                  </a:rPr>
                  <a:t>降下する電子</a:t>
                </a:r>
                <a:endParaRPr lang="ja-JP" altLang="en-US" dirty="0">
                  <a:latin typeface="ＭＳ 明朝" pitchFamily="17" charset="-128"/>
                  <a:ea typeface="ＭＳ 明朝" pitchFamily="17" charset="-128"/>
                </a:endParaRPr>
              </a:p>
            </p:txBody>
          </p:sp>
          <p:sp>
            <p:nvSpPr>
              <p:cNvPr id="11" name="正方形/長方形 10"/>
              <p:cNvSpPr/>
              <p:nvPr/>
            </p:nvSpPr>
            <p:spPr>
              <a:xfrm>
                <a:off x="225826" y="2817801"/>
                <a:ext cx="2088232" cy="646331"/>
              </a:xfrm>
              <a:prstGeom prst="rect">
                <a:avLst/>
              </a:prstGeom>
            </p:spPr>
            <p:txBody>
              <a:bodyPr wrap="square">
                <a:spAutoFit/>
              </a:bodyPr>
              <a:lstStyle/>
              <a:p>
                <a:pPr algn="ctr"/>
                <a:r>
                  <a:rPr lang="ja-JP" altLang="en-US" dirty="0" smtClean="0">
                    <a:latin typeface="ＭＳ 明朝" pitchFamily="17" charset="-128"/>
                    <a:ea typeface="ＭＳ 明朝" pitchFamily="17" charset="-128"/>
                  </a:rPr>
                  <a:t>ミラー反射されて</a:t>
                </a:r>
                <a:endParaRPr lang="en-US" altLang="ja-JP" dirty="0" smtClean="0">
                  <a:latin typeface="ＭＳ 明朝" pitchFamily="17" charset="-128"/>
                  <a:ea typeface="ＭＳ 明朝" pitchFamily="17" charset="-128"/>
                </a:endParaRPr>
              </a:p>
              <a:p>
                <a:pPr algn="ctr"/>
                <a:r>
                  <a:rPr lang="ja-JP" altLang="en-US" dirty="0" smtClean="0">
                    <a:latin typeface="ＭＳ 明朝" pitchFamily="17" charset="-128"/>
                    <a:ea typeface="ＭＳ 明朝" pitchFamily="17" charset="-128"/>
                  </a:rPr>
                  <a:t>磁気圏に戻る電子</a:t>
                </a:r>
                <a:endParaRPr lang="ja-JP" altLang="en-US" dirty="0">
                  <a:latin typeface="ＭＳ 明朝" pitchFamily="17" charset="-128"/>
                  <a:ea typeface="ＭＳ 明朝" pitchFamily="17" charset="-128"/>
                </a:endParaRPr>
              </a:p>
            </p:txBody>
          </p:sp>
        </p:grpSp>
        <p:grpSp>
          <p:nvGrpSpPr>
            <p:cNvPr id="18" name="グループ化 17"/>
            <p:cNvGrpSpPr/>
            <p:nvPr/>
          </p:nvGrpSpPr>
          <p:grpSpPr>
            <a:xfrm>
              <a:off x="1611023" y="3140966"/>
              <a:ext cx="3670742" cy="2097526"/>
              <a:chOff x="1611023" y="3140966"/>
              <a:chExt cx="3670742" cy="2097526"/>
            </a:xfrm>
          </p:grpSpPr>
          <p:cxnSp>
            <p:nvCxnSpPr>
              <p:cNvPr id="12" name="直線矢印コネクタ 11"/>
              <p:cNvCxnSpPr/>
              <p:nvPr/>
            </p:nvCxnSpPr>
            <p:spPr>
              <a:xfrm flipV="1">
                <a:off x="2576119" y="3140966"/>
                <a:ext cx="1707849" cy="1584178"/>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4" name="グループ化 13"/>
              <p:cNvGrpSpPr/>
              <p:nvPr/>
            </p:nvGrpSpPr>
            <p:grpSpPr>
              <a:xfrm>
                <a:off x="1611023" y="4869160"/>
                <a:ext cx="3670742" cy="369332"/>
                <a:chOff x="1611023" y="4869160"/>
                <a:chExt cx="3670742" cy="369332"/>
              </a:xfrm>
            </p:grpSpPr>
            <p:sp>
              <p:nvSpPr>
                <p:cNvPr id="13" name="正方形/長方形 12"/>
                <p:cNvSpPr/>
                <p:nvPr/>
              </p:nvSpPr>
              <p:spPr>
                <a:xfrm>
                  <a:off x="1611023" y="4869160"/>
                  <a:ext cx="2146742" cy="369332"/>
                </a:xfrm>
                <a:prstGeom prst="rect">
                  <a:avLst/>
                </a:prstGeom>
              </p:spPr>
              <p:txBody>
                <a:bodyPr wrap="none">
                  <a:spAutoFit/>
                </a:bodyPr>
                <a:lstStyle/>
                <a:p>
                  <a:r>
                    <a:rPr lang="en-US" altLang="ja-JP" dirty="0">
                      <a:latin typeface="ＭＳ 明朝" pitchFamily="17" charset="-128"/>
                      <a:ea typeface="ＭＳ 明朝" pitchFamily="17" charset="-128"/>
                    </a:rPr>
                    <a:t>loss </a:t>
                  </a:r>
                  <a:r>
                    <a:rPr lang="en-US" altLang="ja-JP" dirty="0" smtClean="0">
                      <a:latin typeface="ＭＳ 明朝" pitchFamily="17" charset="-128"/>
                      <a:ea typeface="ＭＳ 明朝" pitchFamily="17" charset="-128"/>
                    </a:rPr>
                    <a:t>cone</a:t>
                  </a:r>
                  <a:r>
                    <a:rPr lang="ja-JP" altLang="en-US" dirty="0" smtClean="0">
                      <a:latin typeface="ＭＳ 明朝" pitchFamily="17" charset="-128"/>
                      <a:ea typeface="ＭＳ 明朝" pitchFamily="17" charset="-128"/>
                    </a:rPr>
                    <a:t>の縁では</a:t>
                  </a:r>
                  <a:endParaRPr lang="ja-JP" altLang="en-US" dirty="0">
                    <a:latin typeface="ＭＳ 明朝" pitchFamily="17" charset="-128"/>
                    <a:ea typeface="ＭＳ 明朝" pitchFamily="17" charset="-128"/>
                  </a:endParaRPr>
                </a:p>
              </p:txBody>
            </p:sp>
            <p:pic>
              <p:nvPicPr>
                <p:cNvPr id="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7765" y="4871217"/>
                  <a:ext cx="152400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spTree>
    <p:extLst>
      <p:ext uri="{BB962C8B-B14F-4D97-AF65-F5344CB8AC3E}">
        <p14:creationId xmlns:p14="http://schemas.microsoft.com/office/powerpoint/2010/main" val="2842948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539552" y="404664"/>
            <a:ext cx="3786158" cy="369332"/>
            <a:chOff x="539552" y="404664"/>
            <a:chExt cx="3786158" cy="369332"/>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152400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2063552" y="404664"/>
              <a:ext cx="2262158" cy="369332"/>
            </a:xfrm>
            <a:prstGeom prst="rect">
              <a:avLst/>
            </a:prstGeom>
            <a:noFill/>
          </p:spPr>
          <p:txBody>
            <a:bodyPr wrap="none" rtlCol="0">
              <a:spAutoFit/>
            </a:bodyPr>
            <a:lstStyle/>
            <a:p>
              <a:r>
                <a:rPr kumimoji="1" lang="ja-JP" altLang="en-US" dirty="0" smtClean="0">
                  <a:latin typeface="ＭＳ 明朝" pitchFamily="17" charset="-128"/>
                  <a:ea typeface="ＭＳ 明朝" pitchFamily="17" charset="-128"/>
                </a:rPr>
                <a:t>をどう実現するか？</a:t>
              </a:r>
              <a:endParaRPr kumimoji="1" lang="ja-JP" altLang="en-US" dirty="0">
                <a:latin typeface="ＭＳ 明朝" pitchFamily="17" charset="-128"/>
                <a:ea typeface="ＭＳ 明朝" pitchFamily="17" charset="-128"/>
              </a:endParaRPr>
            </a:p>
          </p:txBody>
        </p:sp>
      </p:grpSp>
      <p:sp>
        <p:nvSpPr>
          <p:cNvPr id="5" name="テキスト ボックス 4"/>
          <p:cNvSpPr txBox="1"/>
          <p:nvPr/>
        </p:nvSpPr>
        <p:spPr>
          <a:xfrm>
            <a:off x="971600" y="788194"/>
            <a:ext cx="7776488" cy="584775"/>
          </a:xfrm>
          <a:prstGeom prst="rect">
            <a:avLst/>
          </a:prstGeom>
          <a:noFill/>
        </p:spPr>
        <p:txBody>
          <a:bodyPr wrap="none" rtlCol="0">
            <a:spAutoFit/>
          </a:bodyPr>
          <a:lstStyle/>
          <a:p>
            <a:r>
              <a:rPr lang="ja-JP" altLang="en-US" sz="1600" dirty="0">
                <a:latin typeface="ＭＳ 明朝" pitchFamily="17" charset="-128"/>
                <a:ea typeface="ＭＳ 明朝" pitchFamily="17" charset="-128"/>
              </a:rPr>
              <a:t>最近</a:t>
            </a:r>
            <a:r>
              <a:rPr lang="ja-JP" altLang="en-US" sz="1600" dirty="0" smtClean="0">
                <a:latin typeface="ＭＳ 明朝" pitchFamily="17" charset="-128"/>
                <a:ea typeface="ＭＳ 明朝" pitchFamily="17" charset="-128"/>
              </a:rPr>
              <a:t>の考え</a:t>
            </a:r>
            <a:r>
              <a:rPr lang="en-US" altLang="ja-JP" sz="1600" dirty="0" smtClean="0">
                <a:latin typeface="ＭＳ 明朝" pitchFamily="17" charset="-128"/>
                <a:ea typeface="ＭＳ 明朝" pitchFamily="17" charset="-128"/>
              </a:rPr>
              <a:t>…</a:t>
            </a:r>
            <a:r>
              <a:rPr lang="ja-JP" altLang="en-US" sz="1600" dirty="0" smtClean="0">
                <a:latin typeface="ＭＳ 明朝" pitchFamily="17" charset="-128"/>
                <a:ea typeface="ＭＳ 明朝" pitchFamily="17" charset="-128"/>
              </a:rPr>
              <a:t>磁気ミラー効果を考えることは一緒だが、反射された電子ではなく、</a:t>
            </a:r>
            <a:endParaRPr lang="en-US" altLang="ja-JP" sz="1600" dirty="0" smtClean="0">
              <a:latin typeface="ＭＳ 明朝" pitchFamily="17" charset="-128"/>
              <a:ea typeface="ＭＳ 明朝" pitchFamily="17" charset="-128"/>
            </a:endParaRPr>
          </a:p>
          <a:p>
            <a:r>
              <a:rPr kumimoji="1" lang="ja-JP" altLang="en-US" sz="1600" dirty="0" smtClean="0">
                <a:latin typeface="ＭＳ 明朝" pitchFamily="17" charset="-128"/>
                <a:ea typeface="ＭＳ 明朝" pitchFamily="17" charset="-128"/>
              </a:rPr>
              <a:t>加速直後のビーム分布のミラー効果による変形</a:t>
            </a:r>
            <a:r>
              <a:rPr kumimoji="1" lang="en-US" altLang="ja-JP" sz="1600" dirty="0" smtClean="0">
                <a:latin typeface="ＭＳ 明朝" pitchFamily="17" charset="-128"/>
                <a:ea typeface="ＭＳ 明朝" pitchFamily="17" charset="-128"/>
              </a:rPr>
              <a:t>(</a:t>
            </a:r>
            <a:r>
              <a:rPr kumimoji="1" lang="ja-JP" altLang="en-US" sz="1600" dirty="0" smtClean="0">
                <a:latin typeface="ＭＳ 明朝" pitchFamily="17" charset="-128"/>
                <a:ea typeface="ＭＳ 明朝" pitchFamily="17" charset="-128"/>
              </a:rPr>
              <a:t>→</a:t>
            </a:r>
            <a:r>
              <a:rPr kumimoji="1" lang="en-US" altLang="ja-JP" sz="1600" dirty="0" smtClean="0">
                <a:latin typeface="ＭＳ 明朝" pitchFamily="17" charset="-128"/>
                <a:ea typeface="ＭＳ 明朝" pitchFamily="17" charset="-128"/>
              </a:rPr>
              <a:t>horseshoe</a:t>
            </a:r>
            <a:r>
              <a:rPr kumimoji="1" lang="ja-JP" altLang="en-US" sz="1600" dirty="0" smtClean="0">
                <a:latin typeface="ＭＳ 明朝" pitchFamily="17" charset="-128"/>
                <a:ea typeface="ＭＳ 明朝" pitchFamily="17" charset="-128"/>
              </a:rPr>
              <a:t>形状）を考える。</a:t>
            </a:r>
            <a:endParaRPr kumimoji="1" lang="ja-JP" altLang="en-US" sz="1600" dirty="0">
              <a:latin typeface="ＭＳ 明朝" pitchFamily="17" charset="-128"/>
              <a:ea typeface="ＭＳ 明朝" pitchFamily="17" charset="-128"/>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952" y="2040037"/>
            <a:ext cx="3380936" cy="1662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252052" y="1660158"/>
            <a:ext cx="3108543" cy="369332"/>
          </a:xfrm>
          <a:prstGeom prst="rect">
            <a:avLst/>
          </a:prstGeom>
          <a:noFill/>
        </p:spPr>
        <p:txBody>
          <a:bodyPr wrap="none" rtlCol="0">
            <a:spAutoFit/>
          </a:bodyPr>
          <a:lstStyle/>
          <a:p>
            <a:r>
              <a:rPr kumimoji="1" lang="ja-JP" altLang="en-US" dirty="0" smtClean="0"/>
              <a:t>沿磁力線電場による加速直後</a:t>
            </a:r>
            <a:endParaRPr kumimoji="1" lang="ja-JP" altLang="en-US" dirty="0"/>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511" y="4387542"/>
            <a:ext cx="2734790" cy="2209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9192" y="4063507"/>
            <a:ext cx="5234808" cy="2698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下矢印 6"/>
          <p:cNvSpPr/>
          <p:nvPr/>
        </p:nvSpPr>
        <p:spPr>
          <a:xfrm>
            <a:off x="980544" y="3739471"/>
            <a:ext cx="321008"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475656" y="3878841"/>
            <a:ext cx="2492990" cy="369332"/>
          </a:xfrm>
          <a:prstGeom prst="rect">
            <a:avLst/>
          </a:prstGeom>
        </p:spPr>
        <p:txBody>
          <a:bodyPr wrap="none">
            <a:spAutoFit/>
          </a:bodyPr>
          <a:lstStyle/>
          <a:p>
            <a:r>
              <a:rPr lang="ja-JP" altLang="en-US" dirty="0">
                <a:latin typeface="ＭＳ 明朝" pitchFamily="17" charset="-128"/>
                <a:ea typeface="ＭＳ 明朝" pitchFamily="17" charset="-128"/>
              </a:rPr>
              <a:t>ミラー効果による変形</a:t>
            </a:r>
            <a:endParaRPr lang="ja-JP" altLang="en-US" dirty="0"/>
          </a:p>
        </p:txBody>
      </p:sp>
      <p:sp>
        <p:nvSpPr>
          <p:cNvPr id="9" name="右矢印 8"/>
          <p:cNvSpPr/>
          <p:nvPr/>
        </p:nvSpPr>
        <p:spPr>
          <a:xfrm>
            <a:off x="3091727" y="5312425"/>
            <a:ext cx="726873"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932040" y="3554805"/>
            <a:ext cx="2377574" cy="369332"/>
          </a:xfrm>
          <a:prstGeom prst="rect">
            <a:avLst/>
          </a:prstGeom>
        </p:spPr>
        <p:txBody>
          <a:bodyPr wrap="none">
            <a:spAutoFit/>
          </a:bodyPr>
          <a:lstStyle/>
          <a:p>
            <a:r>
              <a:rPr lang="en-US" altLang="ja-JP" dirty="0" smtClean="0">
                <a:latin typeface="ＭＳ 明朝" pitchFamily="17" charset="-128"/>
                <a:ea typeface="ＭＳ 明朝" pitchFamily="17" charset="-128"/>
              </a:rPr>
              <a:t>Horseshoe</a:t>
            </a:r>
            <a:r>
              <a:rPr lang="ja-JP" altLang="en-US" dirty="0" smtClean="0">
                <a:latin typeface="ＭＳ 明朝" pitchFamily="17" charset="-128"/>
                <a:ea typeface="ＭＳ 明朝" pitchFamily="17" charset="-128"/>
              </a:rPr>
              <a:t>分布の完成</a:t>
            </a:r>
            <a:endParaRPr lang="ja-JP" altLang="en-US" dirty="0"/>
          </a:p>
        </p:txBody>
      </p:sp>
    </p:spTree>
    <p:extLst>
      <p:ext uri="{BB962C8B-B14F-4D97-AF65-F5344CB8AC3E}">
        <p14:creationId xmlns:p14="http://schemas.microsoft.com/office/powerpoint/2010/main" val="2842948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1346212" y="833487"/>
            <a:ext cx="7451679" cy="1600438"/>
            <a:chOff x="899592" y="1151479"/>
            <a:chExt cx="7451679" cy="1600438"/>
          </a:xfrm>
        </p:grpSpPr>
        <p:sp>
          <p:nvSpPr>
            <p:cNvPr id="3" name="テキスト ボックス 2"/>
            <p:cNvSpPr txBox="1"/>
            <p:nvPr/>
          </p:nvSpPr>
          <p:spPr>
            <a:xfrm>
              <a:off x="899592" y="1151479"/>
              <a:ext cx="7451679" cy="1600438"/>
            </a:xfrm>
            <a:prstGeom prst="rect">
              <a:avLst/>
            </a:prstGeom>
            <a:noFill/>
            <a:ln>
              <a:solidFill>
                <a:schemeClr val="tx1"/>
              </a:solidFill>
            </a:ln>
          </p:spPr>
          <p:txBody>
            <a:bodyPr wrap="square" rtlCol="0">
              <a:spAutoFit/>
            </a:bodyPr>
            <a:lstStyle/>
            <a:p>
              <a:r>
                <a:rPr kumimoji="1" lang="ja-JP" altLang="en-US" sz="1600" dirty="0" smtClean="0">
                  <a:latin typeface="ＭＳ 明朝" pitchFamily="17" charset="-128"/>
                  <a:ea typeface="ＭＳ 明朝" pitchFamily="17" charset="-128"/>
                </a:rPr>
                <a:t>不安定条件は</a:t>
              </a:r>
              <a:r>
                <a:rPr kumimoji="1" lang="en-US" altLang="ja-JP" dirty="0" smtClean="0">
                  <a:latin typeface="Century" pitchFamily="18" charset="0"/>
                  <a:ea typeface="ＭＳ 明朝" pitchFamily="17" charset="-128"/>
                  <a:cs typeface="Microsoft Sans Serif" pitchFamily="34" charset="0"/>
                </a:rPr>
                <a:t>Q&lt;0</a:t>
              </a:r>
              <a:r>
                <a:rPr kumimoji="1" lang="ja-JP" altLang="en-US" sz="1600" dirty="0" smtClean="0">
                  <a:latin typeface="ＭＳ 明朝" pitchFamily="17" charset="-128"/>
                  <a:ea typeface="ＭＳ 明朝" pitchFamily="17" charset="-128"/>
                </a:rPr>
                <a:t>である。</a:t>
              </a:r>
              <a:r>
                <a:rPr lang="en-US" altLang="ja-JP" sz="1600" dirty="0" smtClean="0">
                  <a:latin typeface="Century" pitchFamily="18" charset="0"/>
                  <a:ea typeface="ＭＳ 明朝" pitchFamily="17" charset="-128"/>
                  <a:cs typeface="Microsoft Sans Serif" pitchFamily="34" charset="0"/>
                </a:rPr>
                <a:t>Q</a:t>
              </a:r>
              <a:r>
                <a:rPr lang="ja-JP" altLang="en-US" sz="1600" dirty="0" smtClean="0">
                  <a:latin typeface="Century" pitchFamily="18" charset="0"/>
                  <a:ea typeface="ＭＳ 明朝" pitchFamily="17" charset="-128"/>
                  <a:cs typeface="Microsoft Sans Serif" pitchFamily="34" charset="0"/>
                </a:rPr>
                <a:t>を再度記せば、</a:t>
              </a:r>
              <a:endParaRPr lang="en-US" altLang="ja-JP" sz="1600" dirty="0" smtClean="0">
                <a:latin typeface="Century" pitchFamily="18" charset="0"/>
                <a:ea typeface="ＭＳ 明朝" pitchFamily="17" charset="-128"/>
                <a:cs typeface="Microsoft Sans Serif" pitchFamily="34" charset="0"/>
              </a:endParaRPr>
            </a:p>
            <a:p>
              <a:endParaRPr kumimoji="1" lang="en-US" altLang="ja-JP" sz="1600" dirty="0">
                <a:latin typeface="Century" pitchFamily="18" charset="0"/>
                <a:ea typeface="ＭＳ 明朝" pitchFamily="17" charset="-128"/>
                <a:cs typeface="Microsoft Sans Serif" pitchFamily="34" charset="0"/>
              </a:endParaRPr>
            </a:p>
            <a:p>
              <a:endParaRPr lang="en-US" altLang="ja-JP" sz="1600" dirty="0" smtClean="0">
                <a:latin typeface="Century" pitchFamily="18" charset="0"/>
                <a:ea typeface="ＭＳ 明朝" pitchFamily="17" charset="-128"/>
                <a:cs typeface="Microsoft Sans Serif" pitchFamily="34" charset="0"/>
              </a:endParaRPr>
            </a:p>
            <a:p>
              <a:endParaRPr kumimoji="1" lang="en-US" altLang="ja-JP" sz="1600" dirty="0">
                <a:latin typeface="Century" pitchFamily="18" charset="0"/>
                <a:ea typeface="ＭＳ 明朝" pitchFamily="17" charset="-128"/>
                <a:cs typeface="Microsoft Sans Serif" pitchFamily="34" charset="0"/>
              </a:endParaRPr>
            </a:p>
            <a:p>
              <a:endParaRPr kumimoji="1" lang="en-US" altLang="ja-JP" sz="1600" dirty="0" smtClean="0">
                <a:latin typeface="Century" pitchFamily="18" charset="0"/>
                <a:ea typeface="ＭＳ 明朝" pitchFamily="17" charset="-128"/>
                <a:cs typeface="Microsoft Sans Serif" pitchFamily="34" charset="0"/>
              </a:endParaRPr>
            </a:p>
            <a:p>
              <a:r>
                <a:rPr kumimoji="1" lang="ja-JP" altLang="en-US" sz="1600" dirty="0" smtClean="0">
                  <a:latin typeface="Century" pitchFamily="18" charset="0"/>
                  <a:ea typeface="ＭＳ 明朝" pitchFamily="17" charset="-128"/>
                  <a:cs typeface="Microsoft Sans Serif" pitchFamily="34" charset="0"/>
                </a:rPr>
                <a:t>で</a:t>
              </a:r>
              <a:r>
                <a:rPr kumimoji="1" lang="ja-JP" altLang="en-US" sz="1600" dirty="0">
                  <a:latin typeface="Century" pitchFamily="18" charset="0"/>
                  <a:ea typeface="ＭＳ 明朝" pitchFamily="17" charset="-128"/>
                  <a:cs typeface="Microsoft Sans Serif" pitchFamily="34" charset="0"/>
                </a:rPr>
                <a:t>ある</a:t>
              </a:r>
              <a:r>
                <a:rPr kumimoji="1" lang="ja-JP" altLang="en-US" sz="1600" dirty="0" smtClean="0">
                  <a:latin typeface="Century" pitchFamily="18" charset="0"/>
                  <a:ea typeface="ＭＳ 明朝" pitchFamily="17" charset="-128"/>
                  <a:cs typeface="Microsoft Sans Serif" pitchFamily="34" charset="0"/>
                </a:rPr>
                <a:t>。積分の</a:t>
              </a:r>
              <a:r>
                <a:rPr lang="en-US" altLang="ja-JP" sz="1600" dirty="0" smtClean="0">
                  <a:latin typeface="Century" pitchFamily="18" charset="0"/>
                  <a:ea typeface="ＭＳ 明朝" pitchFamily="17" charset="-128"/>
                  <a:cs typeface="Microsoft Sans Serif" pitchFamily="34" charset="0"/>
                </a:rPr>
                <a:t>{</a:t>
              </a:r>
              <a:r>
                <a:rPr lang="ja-JP" altLang="en-US" sz="1600" dirty="0" smtClean="0">
                  <a:latin typeface="Century" pitchFamily="18" charset="0"/>
                  <a:ea typeface="ＭＳ 明朝" pitchFamily="17" charset="-128"/>
                  <a:cs typeface="Microsoft Sans Serif" pitchFamily="34" charset="0"/>
                </a:rPr>
                <a:t>　</a:t>
              </a:r>
              <a:r>
                <a:rPr lang="en-US" altLang="ja-JP" sz="1600" dirty="0" smtClean="0">
                  <a:latin typeface="Century" pitchFamily="18" charset="0"/>
                  <a:ea typeface="ＭＳ 明朝" pitchFamily="17" charset="-128"/>
                  <a:cs typeface="Microsoft Sans Serif" pitchFamily="34" charset="0"/>
                </a:rPr>
                <a:t>}</a:t>
              </a:r>
              <a:r>
                <a:rPr lang="ja-JP" altLang="en-US" sz="1600" dirty="0" smtClean="0">
                  <a:latin typeface="Century" pitchFamily="18" charset="0"/>
                  <a:ea typeface="ＭＳ 明朝" pitchFamily="17" charset="-128"/>
                  <a:cs typeface="Microsoft Sans Serif" pitchFamily="34" charset="0"/>
                </a:rPr>
                <a:t>内第一項は正なので、不安定条件は　　　　　　　　である。</a:t>
              </a:r>
              <a:r>
                <a:rPr kumimoji="1" lang="ja-JP" altLang="en-US" sz="1600" dirty="0" smtClean="0">
                  <a:latin typeface="ＭＳ 明朝" pitchFamily="17" charset="-128"/>
                  <a:ea typeface="ＭＳ 明朝" pitchFamily="17" charset="-128"/>
                </a:rPr>
                <a:t>　　　　　　　　　　</a:t>
              </a:r>
              <a:endParaRPr kumimoji="1" lang="ja-JP" altLang="en-US" sz="1600" dirty="0">
                <a:latin typeface="ＭＳ 明朝" pitchFamily="17" charset="-128"/>
                <a:ea typeface="ＭＳ 明朝" pitchFamily="17" charset="-128"/>
              </a:endParaRPr>
            </a:p>
          </p:txBody>
        </p:sp>
        <p:pic>
          <p:nvPicPr>
            <p:cNvPr id="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7772" y="1634440"/>
              <a:ext cx="4437574" cy="703427"/>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4332" y="2389967"/>
              <a:ext cx="1524000" cy="36195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sp>
        <p:nvSpPr>
          <p:cNvPr id="6" name="テキスト ボックス 5"/>
          <p:cNvSpPr txBox="1"/>
          <p:nvPr/>
        </p:nvSpPr>
        <p:spPr>
          <a:xfrm>
            <a:off x="179512" y="142716"/>
            <a:ext cx="3818674" cy="369332"/>
          </a:xfrm>
          <a:prstGeom prst="rect">
            <a:avLst/>
          </a:prstGeom>
          <a:noFill/>
        </p:spPr>
        <p:txBody>
          <a:bodyPr wrap="none" rtlCol="0">
            <a:spAutoFit/>
          </a:bodyPr>
          <a:lstStyle/>
          <a:p>
            <a:r>
              <a:rPr lang="ja-JP" altLang="en-US" dirty="0" smtClean="0"/>
              <a:t>不安定条件</a:t>
            </a:r>
            <a:r>
              <a:rPr lang="ja-JP" altLang="en-US" dirty="0"/>
              <a:t>について</a:t>
            </a:r>
            <a:r>
              <a:rPr lang="ja-JP" altLang="en-US" dirty="0" smtClean="0"/>
              <a:t>の相対論的効果</a:t>
            </a:r>
            <a:endParaRPr kumimoji="1" lang="ja-JP" altLang="en-US" dirty="0"/>
          </a:p>
        </p:txBody>
      </p:sp>
      <p:sp>
        <p:nvSpPr>
          <p:cNvPr id="7" name="テキスト ボックス 6"/>
          <p:cNvSpPr txBox="1"/>
          <p:nvPr/>
        </p:nvSpPr>
        <p:spPr>
          <a:xfrm>
            <a:off x="211560" y="476672"/>
            <a:ext cx="2127505" cy="369332"/>
          </a:xfrm>
          <a:prstGeom prst="rect">
            <a:avLst/>
          </a:prstGeom>
          <a:noFill/>
        </p:spPr>
        <p:txBody>
          <a:bodyPr wrap="none" rtlCol="0">
            <a:spAutoFit/>
          </a:bodyPr>
          <a:lstStyle/>
          <a:p>
            <a:r>
              <a:rPr kumimoji="1" lang="ja-JP" altLang="en-US" dirty="0" smtClean="0"/>
              <a:t>ホイスラー波の場合</a:t>
            </a:r>
            <a:endParaRPr kumimoji="1" lang="ja-JP" altLang="en-US" dirty="0"/>
          </a:p>
        </p:txBody>
      </p:sp>
      <p:grpSp>
        <p:nvGrpSpPr>
          <p:cNvPr id="2" name="グループ化 1"/>
          <p:cNvGrpSpPr/>
          <p:nvPr/>
        </p:nvGrpSpPr>
        <p:grpSpPr>
          <a:xfrm>
            <a:off x="395276" y="2492896"/>
            <a:ext cx="5760900" cy="1068484"/>
            <a:chOff x="395276" y="2492896"/>
            <a:chExt cx="5760900" cy="1068484"/>
          </a:xfrm>
        </p:grpSpPr>
        <p:pic>
          <p:nvPicPr>
            <p:cNvPr id="112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0687" y="2492896"/>
              <a:ext cx="2765489" cy="1068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テキスト ボックス 12"/>
            <p:cNvSpPr txBox="1"/>
            <p:nvPr/>
          </p:nvSpPr>
          <p:spPr>
            <a:xfrm>
              <a:off x="395276" y="2501673"/>
              <a:ext cx="3525324" cy="369332"/>
            </a:xfrm>
            <a:prstGeom prst="rect">
              <a:avLst/>
            </a:prstGeom>
            <a:noFill/>
          </p:spPr>
          <p:txBody>
            <a:bodyPr wrap="none" rtlCol="0">
              <a:spAutoFit/>
            </a:bodyPr>
            <a:lstStyle/>
            <a:p>
              <a:r>
                <a:rPr kumimoji="1" lang="ja-JP" altLang="en-US" dirty="0" smtClean="0"/>
                <a:t>一般に、サイクロトロン共鳴条件は</a:t>
              </a:r>
              <a:endParaRPr kumimoji="1" lang="ja-JP" altLang="en-US" dirty="0"/>
            </a:p>
          </p:txBody>
        </p:sp>
      </p:grpSp>
      <p:grpSp>
        <p:nvGrpSpPr>
          <p:cNvPr id="23" name="グループ化 22"/>
          <p:cNvGrpSpPr/>
          <p:nvPr/>
        </p:nvGrpSpPr>
        <p:grpSpPr>
          <a:xfrm>
            <a:off x="395276" y="3361325"/>
            <a:ext cx="7783324" cy="872421"/>
            <a:chOff x="395276" y="3361325"/>
            <a:chExt cx="7783324" cy="872421"/>
          </a:xfrm>
        </p:grpSpPr>
        <p:grpSp>
          <p:nvGrpSpPr>
            <p:cNvPr id="11" name="グループ化 10"/>
            <p:cNvGrpSpPr/>
            <p:nvPr/>
          </p:nvGrpSpPr>
          <p:grpSpPr>
            <a:xfrm>
              <a:off x="3531176" y="3643196"/>
              <a:ext cx="4647424" cy="590550"/>
              <a:chOff x="802974" y="2924944"/>
              <a:chExt cx="4647424" cy="590550"/>
            </a:xfrm>
          </p:grpSpPr>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974" y="2924944"/>
                <a:ext cx="25717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9"/>
              <p:cNvSpPr txBox="1"/>
              <p:nvPr/>
            </p:nvSpPr>
            <p:spPr>
              <a:xfrm>
                <a:off x="3399994" y="3068960"/>
                <a:ext cx="2050404" cy="369332"/>
              </a:xfrm>
              <a:prstGeom prst="rect">
                <a:avLst/>
              </a:prstGeom>
              <a:noFill/>
            </p:spPr>
            <p:txBody>
              <a:bodyPr wrap="square" rtlCol="0">
                <a:spAutoFit/>
              </a:bodyPr>
              <a:lstStyle/>
              <a:p>
                <a:r>
                  <a:rPr kumimoji="1" lang="ja-JP" altLang="en-US" dirty="0" smtClean="0"/>
                  <a:t>は一定値</a:t>
                </a:r>
                <a:endParaRPr kumimoji="1" lang="ja-JP" altLang="en-US" dirty="0"/>
              </a:p>
            </p:txBody>
          </p:sp>
        </p:grpSp>
        <p:sp>
          <p:nvSpPr>
            <p:cNvPr id="16" name="テキスト ボックス 15"/>
            <p:cNvSpPr txBox="1"/>
            <p:nvPr/>
          </p:nvSpPr>
          <p:spPr>
            <a:xfrm>
              <a:off x="395276" y="3361325"/>
              <a:ext cx="6478117" cy="400110"/>
            </a:xfrm>
            <a:prstGeom prst="rect">
              <a:avLst/>
            </a:prstGeom>
            <a:noFill/>
          </p:spPr>
          <p:txBody>
            <a:bodyPr wrap="square" rtlCol="0">
              <a:spAutoFit/>
            </a:bodyPr>
            <a:lstStyle/>
            <a:p>
              <a:r>
                <a:rPr kumimoji="1" lang="ja-JP" altLang="en-US" sz="2000" dirty="0" smtClean="0"/>
                <a:t>　ホイスラー波の場合（</a:t>
              </a:r>
              <a:r>
                <a:rPr kumimoji="1" lang="en-US" altLang="ja-JP" sz="2000" dirty="0" smtClean="0"/>
                <a:t>θ=0</a:t>
              </a:r>
              <a:r>
                <a:rPr kumimoji="1" lang="ja-JP" altLang="en-US" sz="2000" dirty="0" err="1" smtClean="0"/>
                <a:t>、</a:t>
              </a:r>
              <a:r>
                <a:rPr kumimoji="1" lang="ja-JP" altLang="en-US" sz="2000" dirty="0" smtClean="0"/>
                <a:t>かつ</a:t>
              </a:r>
              <a:r>
                <a:rPr kumimoji="1" lang="en-US" altLang="ja-JP" sz="2000" dirty="0" smtClean="0"/>
                <a:t>γ</a:t>
              </a:r>
              <a:r>
                <a:rPr kumimoji="1" lang="ja-JP" altLang="en-US" sz="2000" dirty="0" smtClean="0"/>
                <a:t>～</a:t>
              </a:r>
              <a:r>
                <a:rPr kumimoji="1" lang="en-US" altLang="ja-JP" sz="2000" dirty="0" smtClean="0"/>
                <a:t>1</a:t>
              </a:r>
              <a:r>
                <a:rPr kumimoji="1" lang="ja-JP" altLang="en-US" sz="2000" dirty="0" smtClean="0"/>
                <a:t>として）</a:t>
              </a:r>
              <a:endParaRPr kumimoji="1" lang="ja-JP" altLang="en-US" sz="2000" dirty="0"/>
            </a:p>
          </p:txBody>
        </p:sp>
      </p:grpSp>
      <p:grpSp>
        <p:nvGrpSpPr>
          <p:cNvPr id="22" name="グループ化 21"/>
          <p:cNvGrpSpPr/>
          <p:nvPr/>
        </p:nvGrpSpPr>
        <p:grpSpPr>
          <a:xfrm>
            <a:off x="632740" y="4293096"/>
            <a:ext cx="7653057" cy="2323780"/>
            <a:chOff x="632740" y="4293096"/>
            <a:chExt cx="7653057" cy="2323780"/>
          </a:xfrm>
        </p:grpSpPr>
        <p:sp>
          <p:nvSpPr>
            <p:cNvPr id="15" name="テキスト ボックス 14"/>
            <p:cNvSpPr txBox="1"/>
            <p:nvPr/>
          </p:nvSpPr>
          <p:spPr>
            <a:xfrm>
              <a:off x="632740" y="4293096"/>
              <a:ext cx="7653057" cy="523220"/>
            </a:xfrm>
            <a:prstGeom prst="rect">
              <a:avLst/>
            </a:prstGeom>
            <a:noFill/>
          </p:spPr>
          <p:txBody>
            <a:bodyPr wrap="none" rtlCol="0">
              <a:spAutoFit/>
            </a:bodyPr>
            <a:lstStyle/>
            <a:p>
              <a:r>
                <a:rPr kumimoji="1" lang="en-US" altLang="ja-JP" dirty="0" smtClean="0"/>
                <a:t>AKR, </a:t>
              </a:r>
              <a:r>
                <a:rPr kumimoji="1" lang="ja-JP" altLang="en-US" dirty="0" smtClean="0"/>
                <a:t>木星デカメータ波などの場合、斜め伝搬の効果および</a:t>
              </a:r>
              <a:r>
                <a:rPr kumimoji="1" lang="en-US" altLang="ja-JP" sz="2800" dirty="0" smtClean="0"/>
                <a:t>γ</a:t>
              </a:r>
              <a:r>
                <a:rPr kumimoji="1" lang="en-US" altLang="ja-JP" sz="2000" dirty="0" smtClean="0"/>
                <a:t>&gt;1</a:t>
              </a:r>
              <a:r>
                <a:rPr kumimoji="1" lang="ja-JP" altLang="en-US" dirty="0" smtClean="0"/>
                <a:t>の効果が重要</a:t>
              </a:r>
              <a:endParaRPr kumimoji="1" lang="ja-JP" altLang="en-US" dirty="0"/>
            </a:p>
          </p:txBody>
        </p:sp>
        <p:pic>
          <p:nvPicPr>
            <p:cNvPr id="1127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5429" y="4816316"/>
              <a:ext cx="4896544" cy="848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テキスト ボックス 16"/>
            <p:cNvSpPr txBox="1"/>
            <p:nvPr/>
          </p:nvSpPr>
          <p:spPr>
            <a:xfrm>
              <a:off x="632740" y="5664902"/>
              <a:ext cx="7438255" cy="369332"/>
            </a:xfrm>
            <a:prstGeom prst="rect">
              <a:avLst/>
            </a:prstGeom>
            <a:noFill/>
          </p:spPr>
          <p:txBody>
            <a:bodyPr wrap="none" rtlCol="0">
              <a:spAutoFit/>
            </a:bodyPr>
            <a:lstStyle/>
            <a:p>
              <a:r>
                <a:rPr kumimoji="1" lang="ja-JP" altLang="en-US" dirty="0" smtClean="0"/>
                <a:t>ここで、</a:t>
              </a:r>
              <a:r>
                <a:rPr kumimoji="1" lang="en-US" altLang="ja-JP" dirty="0" smtClean="0"/>
                <a:t>u</a:t>
              </a:r>
              <a:r>
                <a:rPr kumimoji="1" lang="ja-JP" altLang="en-US" dirty="0" smtClean="0"/>
                <a:t>は</a:t>
              </a:r>
              <a:r>
                <a:rPr kumimoji="1" lang="en-US" altLang="ja-JP" dirty="0" smtClean="0"/>
                <a:t>4</a:t>
              </a:r>
              <a:r>
                <a:rPr lang="ja-JP" altLang="en-US" dirty="0" smtClean="0"/>
                <a:t>元速度。　このため、共鳴条件は速度空間で楕円的な形をなす</a:t>
              </a:r>
              <a:endParaRPr kumimoji="1" lang="ja-JP" altLang="en-US" sz="1400" dirty="0"/>
            </a:p>
          </p:txBody>
        </p:sp>
        <p:grpSp>
          <p:nvGrpSpPr>
            <p:cNvPr id="21" name="グループ化 20"/>
            <p:cNvGrpSpPr/>
            <p:nvPr/>
          </p:nvGrpSpPr>
          <p:grpSpPr>
            <a:xfrm>
              <a:off x="1422204" y="6101769"/>
              <a:ext cx="1637628" cy="515107"/>
              <a:chOff x="1763688" y="6280195"/>
              <a:chExt cx="1637628" cy="515107"/>
            </a:xfrm>
          </p:grpSpPr>
          <p:sp>
            <p:nvSpPr>
              <p:cNvPr id="18" name="テキスト ボックス 17"/>
              <p:cNvSpPr txBox="1"/>
              <p:nvPr/>
            </p:nvSpPr>
            <p:spPr>
              <a:xfrm>
                <a:off x="1939012" y="6456748"/>
                <a:ext cx="1120820" cy="338554"/>
              </a:xfrm>
              <a:prstGeom prst="rect">
                <a:avLst/>
              </a:prstGeom>
              <a:noFill/>
            </p:spPr>
            <p:txBody>
              <a:bodyPr wrap="none" rtlCol="0">
                <a:spAutoFit/>
              </a:bodyPr>
              <a:lstStyle/>
              <a:p>
                <a:r>
                  <a:rPr kumimoji="1" lang="en-US" altLang="ja-JP" sz="1200" dirty="0" smtClean="0"/>
                  <a:t>//                 </a:t>
                </a:r>
                <a:r>
                  <a:rPr kumimoji="1" lang="en-US" altLang="ja-JP" sz="1600" dirty="0" smtClean="0"/>
                  <a:t>R</a:t>
                </a:r>
                <a:r>
                  <a:rPr kumimoji="1" lang="en-US" altLang="ja-JP" sz="1200" dirty="0" smtClean="0"/>
                  <a:t> </a:t>
                </a:r>
                <a:r>
                  <a:rPr lang="ja-JP" altLang="en-US" sz="1200" dirty="0" smtClean="0"/>
                  <a:t>  </a:t>
                </a:r>
                <a:endParaRPr kumimoji="1" lang="en-US" altLang="ja-JP" sz="1200" dirty="0" smtClean="0"/>
              </a:p>
            </p:txBody>
          </p:sp>
          <p:sp>
            <p:nvSpPr>
              <p:cNvPr id="20" name="正方形/長方形 19"/>
              <p:cNvSpPr/>
              <p:nvPr/>
            </p:nvSpPr>
            <p:spPr>
              <a:xfrm>
                <a:off x="1763688" y="6280195"/>
                <a:ext cx="1637628" cy="461665"/>
              </a:xfrm>
              <a:prstGeom prst="rect">
                <a:avLst/>
              </a:prstGeom>
            </p:spPr>
            <p:txBody>
              <a:bodyPr wrap="none">
                <a:spAutoFit/>
              </a:bodyPr>
              <a:lstStyle/>
              <a:p>
                <a:r>
                  <a:rPr lang="en-US" altLang="ja-JP" dirty="0" smtClean="0"/>
                  <a:t> u    </a:t>
                </a:r>
                <a:r>
                  <a:rPr lang="ja-JP" altLang="en-US" dirty="0" smtClean="0"/>
                  <a:t>≡　（</a:t>
                </a:r>
                <a:r>
                  <a:rPr lang="en-US" altLang="ja-JP" dirty="0" smtClean="0"/>
                  <a:t>V  /c) </a:t>
                </a:r>
                <a:r>
                  <a:rPr lang="en-US" altLang="ja-JP" sz="2400" dirty="0" smtClean="0"/>
                  <a:t>γ</a:t>
                </a:r>
                <a:endParaRPr lang="ja-JP" altLang="en-US" dirty="0"/>
              </a:p>
            </p:txBody>
          </p:sp>
        </p:grpSp>
      </p:grpSp>
    </p:spTree>
    <p:extLst>
      <p:ext uri="{BB962C8B-B14F-4D97-AF65-F5344CB8AC3E}">
        <p14:creationId xmlns:p14="http://schemas.microsoft.com/office/powerpoint/2010/main" val="284294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948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39755" y="171793"/>
            <a:ext cx="8387809" cy="1692771"/>
          </a:xfrm>
          <a:prstGeom prst="rect">
            <a:avLst/>
          </a:prstGeom>
          <a:noFill/>
        </p:spPr>
        <p:txBody>
          <a:bodyPr wrap="none" rtlCol="0">
            <a:spAutoFit/>
          </a:bodyPr>
          <a:lstStyle/>
          <a:p>
            <a:r>
              <a:rPr kumimoji="1" lang="ja-JP" altLang="en-US" sz="2400" dirty="0" smtClean="0"/>
              <a:t>惑星の非熱的電波の発見</a:t>
            </a:r>
            <a:endParaRPr kumimoji="1" lang="en-US" altLang="ja-JP" sz="2400" dirty="0" smtClean="0"/>
          </a:p>
          <a:p>
            <a:r>
              <a:rPr lang="ja-JP" altLang="en-US" sz="2000" dirty="0"/>
              <a:t>木星</a:t>
            </a:r>
            <a:r>
              <a:rPr lang="ja-JP" altLang="en-US" sz="2000" dirty="0" smtClean="0"/>
              <a:t>デカメータ波　　</a:t>
            </a:r>
            <a:r>
              <a:rPr lang="en-US" altLang="ja-JP" sz="2000" dirty="0" smtClean="0"/>
              <a:t>Crab</a:t>
            </a:r>
            <a:r>
              <a:rPr lang="ja-JP" altLang="en-US" sz="2000" dirty="0" smtClean="0"/>
              <a:t> </a:t>
            </a:r>
            <a:r>
              <a:rPr lang="en-US" altLang="ja-JP" sz="2000" dirty="0" smtClean="0"/>
              <a:t>nebula</a:t>
            </a:r>
            <a:r>
              <a:rPr lang="ja-JP" altLang="en-US" sz="2000" dirty="0" smtClean="0"/>
              <a:t>観測の副産物</a:t>
            </a:r>
            <a:endParaRPr lang="en-US" altLang="ja-JP" sz="2000" dirty="0"/>
          </a:p>
          <a:p>
            <a:r>
              <a:rPr lang="ja-JP" altLang="en-US" sz="2000" dirty="0"/>
              <a:t>　</a:t>
            </a:r>
            <a:r>
              <a:rPr lang="ja-JP" altLang="en-US" sz="2000" dirty="0" smtClean="0"/>
              <a:t>　</a:t>
            </a:r>
            <a:r>
              <a:rPr kumimoji="1" lang="en-US" altLang="ja-JP" sz="2000" dirty="0" smtClean="0"/>
              <a:t>Burke &amp; Franklin (1955) JGR 60, 215 </a:t>
            </a:r>
          </a:p>
          <a:p>
            <a:r>
              <a:rPr lang="ja-JP" altLang="en-US" sz="2000" dirty="0"/>
              <a:t> </a:t>
            </a:r>
            <a:r>
              <a:rPr lang="ja-JP" altLang="en-US" sz="2000" dirty="0" smtClean="0"/>
              <a:t>     </a:t>
            </a:r>
            <a:r>
              <a:rPr kumimoji="1" lang="en-US" altLang="ja-JP" sz="2000" dirty="0" smtClean="0"/>
              <a:t>… 22MHz</a:t>
            </a:r>
            <a:r>
              <a:rPr kumimoji="1" lang="ja-JP" altLang="en-US" sz="2000" dirty="0" err="1" smtClean="0"/>
              <a:t>での</a:t>
            </a:r>
            <a:r>
              <a:rPr lang="en-US" altLang="ja-JP" sz="2000" dirty="0" smtClean="0"/>
              <a:t>Crab</a:t>
            </a:r>
            <a:r>
              <a:rPr lang="ja-JP" altLang="en-US" sz="2000" dirty="0" smtClean="0"/>
              <a:t> </a:t>
            </a:r>
            <a:r>
              <a:rPr lang="en-US" altLang="ja-JP" sz="2000" dirty="0" smtClean="0"/>
              <a:t>nebula</a:t>
            </a:r>
            <a:r>
              <a:rPr kumimoji="1" lang="ja-JP" altLang="en-US" sz="2000" dirty="0" smtClean="0"/>
              <a:t>観測（</a:t>
            </a:r>
            <a:r>
              <a:rPr kumimoji="1" lang="en-US" altLang="ja-JP" sz="2000" dirty="0" smtClean="0"/>
              <a:t>66</a:t>
            </a:r>
            <a:r>
              <a:rPr kumimoji="1" lang="ja-JP" altLang="en-US" sz="2000" dirty="0" smtClean="0"/>
              <a:t>素子干渉計、</a:t>
            </a:r>
            <a:r>
              <a:rPr kumimoji="1" lang="en-US" altLang="ja-JP" sz="2000" dirty="0" smtClean="0"/>
              <a:t>Carnegie Inst., Mills Cross</a:t>
            </a:r>
            <a:r>
              <a:rPr kumimoji="1" lang="ja-JP" altLang="en-US" sz="2000" dirty="0" smtClean="0"/>
              <a:t>）</a:t>
            </a:r>
            <a:endParaRPr kumimoji="1" lang="en-US" altLang="ja-JP" sz="2000" dirty="0" smtClean="0"/>
          </a:p>
          <a:p>
            <a:r>
              <a:rPr lang="en-US" altLang="ja-JP" sz="2000" dirty="0" smtClean="0"/>
              <a:t>          </a:t>
            </a:r>
            <a:r>
              <a:rPr lang="ja-JP" altLang="en-US" sz="2000" dirty="0" smtClean="0"/>
              <a:t>不定期なノイズの混入</a:t>
            </a:r>
            <a:r>
              <a:rPr lang="ja-JP" altLang="en-US" sz="2000" dirty="0"/>
              <a:t>　</a:t>
            </a:r>
            <a:r>
              <a:rPr lang="en-US" altLang="ja-JP" sz="2000" dirty="0" smtClean="0"/>
              <a:t>	</a:t>
            </a:r>
            <a:endParaRPr kumimoji="1" lang="ja-JP" altLang="en-US" sz="2000" dirty="0"/>
          </a:p>
        </p:txBody>
      </p:sp>
      <p:sp>
        <p:nvSpPr>
          <p:cNvPr id="3" name="テキスト ボックス 2"/>
          <p:cNvSpPr txBox="1"/>
          <p:nvPr/>
        </p:nvSpPr>
        <p:spPr>
          <a:xfrm>
            <a:off x="254487" y="5877272"/>
            <a:ext cx="8927444" cy="646331"/>
          </a:xfrm>
          <a:prstGeom prst="rect">
            <a:avLst/>
          </a:prstGeom>
          <a:noFill/>
        </p:spPr>
        <p:txBody>
          <a:bodyPr wrap="none" rtlCol="0">
            <a:spAutoFit/>
          </a:bodyPr>
          <a:lstStyle/>
          <a:p>
            <a:r>
              <a:rPr lang="ja-JP" altLang="en-US" dirty="0"/>
              <a:t>なお</a:t>
            </a:r>
            <a:r>
              <a:rPr lang="ja-JP" altLang="en-US" dirty="0" smtClean="0"/>
              <a:t>、木星の放射線帯の相対論的電子はシンクロトロン放射で光っている</a:t>
            </a:r>
            <a:endParaRPr lang="en-US" altLang="ja-JP" dirty="0" smtClean="0"/>
          </a:p>
          <a:p>
            <a:r>
              <a:rPr lang="ja-JP" altLang="en-US" dirty="0" smtClean="0"/>
              <a:t>（</a:t>
            </a:r>
            <a:r>
              <a:rPr lang="en-US" altLang="ja-JP" dirty="0" smtClean="0"/>
              <a:t>150MHz</a:t>
            </a:r>
            <a:r>
              <a:rPr lang="ja-JP" altLang="en-US" dirty="0" smtClean="0"/>
              <a:t>～</a:t>
            </a:r>
            <a:r>
              <a:rPr lang="en-US" altLang="ja-JP" dirty="0" smtClean="0"/>
              <a:t>6GHz</a:t>
            </a:r>
            <a:r>
              <a:rPr lang="ja-JP" altLang="en-US" dirty="0" smtClean="0"/>
              <a:t>：デシメータ放射）。</a:t>
            </a:r>
            <a:r>
              <a:rPr kumimoji="1" lang="ja-JP" altLang="en-US" dirty="0" smtClean="0"/>
              <a:t>こちらの発見は</a:t>
            </a:r>
            <a:r>
              <a:rPr kumimoji="1" lang="en-US" altLang="ja-JP" dirty="0" smtClean="0"/>
              <a:t>1959</a:t>
            </a:r>
            <a:r>
              <a:rPr kumimoji="1" lang="ja-JP" altLang="en-US" dirty="0" smtClean="0"/>
              <a:t>年で、</a:t>
            </a:r>
            <a:r>
              <a:rPr kumimoji="1" lang="en-US" altLang="ja-JP" dirty="0" smtClean="0"/>
              <a:t>20MHz</a:t>
            </a:r>
            <a:r>
              <a:rPr kumimoji="1" lang="ja-JP" altLang="en-US" dirty="0" smtClean="0"/>
              <a:t>帯での発見の数年後</a:t>
            </a:r>
            <a:endParaRPr kumimoji="1" lang="ja-JP" altLang="en-US" dirty="0"/>
          </a:p>
        </p:txBody>
      </p:sp>
      <p:sp>
        <p:nvSpPr>
          <p:cNvPr id="5" name="テキスト ボックス 4"/>
          <p:cNvSpPr txBox="1"/>
          <p:nvPr/>
        </p:nvSpPr>
        <p:spPr>
          <a:xfrm>
            <a:off x="4716016" y="2377911"/>
            <a:ext cx="4464496" cy="923330"/>
          </a:xfrm>
          <a:prstGeom prst="rect">
            <a:avLst/>
          </a:prstGeom>
          <a:noFill/>
        </p:spPr>
        <p:txBody>
          <a:bodyPr wrap="square" rtlCol="0">
            <a:spAutoFit/>
          </a:bodyPr>
          <a:lstStyle/>
          <a:p>
            <a:r>
              <a:rPr kumimoji="1" lang="ja-JP" altLang="en-US" dirty="0" smtClean="0"/>
              <a:t>放射は数</a:t>
            </a:r>
            <a:r>
              <a:rPr kumimoji="1" lang="en-US" altLang="ja-JP" dirty="0" smtClean="0"/>
              <a:t>MHz</a:t>
            </a:r>
            <a:r>
              <a:rPr kumimoji="1" lang="ja-JP" altLang="en-US" dirty="0" smtClean="0"/>
              <a:t>～</a:t>
            </a:r>
            <a:r>
              <a:rPr kumimoji="1" lang="en-US" altLang="ja-JP" dirty="0" smtClean="0"/>
              <a:t>36MHz</a:t>
            </a:r>
            <a:r>
              <a:rPr kumimoji="1" lang="ja-JP" altLang="en-US" dirty="0" smtClean="0"/>
              <a:t>の範囲であり、</a:t>
            </a:r>
            <a:r>
              <a:rPr lang="ja-JP" altLang="en-US" dirty="0" smtClean="0"/>
              <a:t>最大強度は～</a:t>
            </a:r>
            <a:r>
              <a:rPr lang="en-US" altLang="ja-JP" dirty="0" smtClean="0"/>
              <a:t>10^-19 W /(m^2 Hz)</a:t>
            </a:r>
            <a:r>
              <a:rPr kumimoji="1" lang="ja-JP" altLang="en-US" dirty="0" smtClean="0"/>
              <a:t>に達する</a:t>
            </a:r>
            <a:r>
              <a:rPr lang="en-US" altLang="ja-JP" dirty="0"/>
              <a:t> </a:t>
            </a:r>
            <a:endParaRPr lang="en-US" altLang="ja-JP" dirty="0" smtClean="0"/>
          </a:p>
          <a:p>
            <a:r>
              <a:rPr lang="en-US" altLang="ja-JP" dirty="0" smtClean="0"/>
              <a:t>  </a:t>
            </a:r>
            <a:r>
              <a:rPr lang="ja-JP" altLang="en-US" dirty="0" smtClean="0"/>
              <a:t>→非熱的起源</a:t>
            </a:r>
            <a:endParaRPr lang="en-US" altLang="ja-JP" dirty="0" smtClean="0"/>
          </a:p>
        </p:txBody>
      </p:sp>
      <p:grpSp>
        <p:nvGrpSpPr>
          <p:cNvPr id="8" name="グループ化 7"/>
          <p:cNvGrpSpPr/>
          <p:nvPr/>
        </p:nvGrpSpPr>
        <p:grpSpPr>
          <a:xfrm>
            <a:off x="-36512" y="1885276"/>
            <a:ext cx="6837311" cy="3703964"/>
            <a:chOff x="-36512" y="1885276"/>
            <a:chExt cx="6837311" cy="3703964"/>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347718"/>
              <a:ext cx="4896544" cy="324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320079" y="1885276"/>
              <a:ext cx="6480720" cy="400110"/>
            </a:xfrm>
            <a:prstGeom prst="rect">
              <a:avLst/>
            </a:prstGeom>
          </p:spPr>
          <p:txBody>
            <a:bodyPr wrap="square">
              <a:spAutoFit/>
            </a:bodyPr>
            <a:lstStyle/>
            <a:p>
              <a:r>
                <a:rPr lang="en-US" altLang="ja-JP" sz="2000" dirty="0"/>
                <a:t> </a:t>
              </a:r>
              <a:r>
                <a:rPr lang="ja-JP" altLang="en-US" sz="2000" dirty="0"/>
                <a:t>調べてみると木星の位置からであることがわかった</a:t>
              </a:r>
            </a:p>
          </p:txBody>
        </p:sp>
      </p:grpSp>
      <p:sp>
        <p:nvSpPr>
          <p:cNvPr id="6" name="正方形/長方形 5"/>
          <p:cNvSpPr/>
          <p:nvPr/>
        </p:nvSpPr>
        <p:spPr>
          <a:xfrm>
            <a:off x="4752528" y="3342026"/>
            <a:ext cx="4572000" cy="646331"/>
          </a:xfrm>
          <a:prstGeom prst="rect">
            <a:avLst/>
          </a:prstGeom>
        </p:spPr>
        <p:txBody>
          <a:bodyPr>
            <a:spAutoFit/>
          </a:bodyPr>
          <a:lstStyle/>
          <a:p>
            <a:r>
              <a:rPr lang="ja-JP" altLang="en-US" dirty="0" smtClean="0"/>
              <a:t>右偏波</a:t>
            </a:r>
            <a:r>
              <a:rPr lang="ja-JP" altLang="en-US" dirty="0"/>
              <a:t>卓越の発見</a:t>
            </a:r>
            <a:r>
              <a:rPr lang="en-US" altLang="ja-JP" dirty="0"/>
              <a:t>(</a:t>
            </a:r>
            <a:r>
              <a:rPr lang="ja-JP" altLang="en-US" dirty="0"/>
              <a:t>～</a:t>
            </a:r>
            <a:r>
              <a:rPr lang="en-US" altLang="ja-JP" dirty="0"/>
              <a:t>1958)</a:t>
            </a:r>
          </a:p>
          <a:p>
            <a:r>
              <a:rPr lang="ja-JP" altLang="en-US" dirty="0"/>
              <a:t> →　木星磁場存在の証拠と</a:t>
            </a:r>
            <a:r>
              <a:rPr lang="ja-JP" altLang="en-US" dirty="0" smtClean="0"/>
              <a:t>された</a:t>
            </a:r>
            <a:endParaRPr lang="en-US" altLang="ja-JP" dirty="0"/>
          </a:p>
        </p:txBody>
      </p:sp>
      <p:sp>
        <p:nvSpPr>
          <p:cNvPr id="7" name="正方形/長方形 6"/>
          <p:cNvSpPr/>
          <p:nvPr/>
        </p:nvSpPr>
        <p:spPr>
          <a:xfrm>
            <a:off x="4662264" y="3988357"/>
            <a:ext cx="4572000" cy="1200329"/>
          </a:xfrm>
          <a:prstGeom prst="rect">
            <a:avLst/>
          </a:prstGeom>
        </p:spPr>
        <p:txBody>
          <a:bodyPr>
            <a:spAutoFit/>
          </a:bodyPr>
          <a:lstStyle/>
          <a:p>
            <a:r>
              <a:rPr lang="ja-JP" altLang="en-US" dirty="0"/>
              <a:t>（後に</a:t>
            </a:r>
            <a:r>
              <a:rPr lang="en-US" altLang="ja-JP" dirty="0"/>
              <a:t>Pioneer/Voyager</a:t>
            </a:r>
            <a:r>
              <a:rPr lang="ja-JP" altLang="en-US" dirty="0"/>
              <a:t>が確認した磁場強度のピークは北極で～</a:t>
            </a:r>
            <a:r>
              <a:rPr lang="en-US" altLang="ja-JP" dirty="0"/>
              <a:t>14G</a:t>
            </a:r>
            <a:r>
              <a:rPr lang="ja-JP" altLang="en-US" dirty="0"/>
              <a:t>であり、観測最高周波数</a:t>
            </a:r>
            <a:r>
              <a:rPr lang="en-US" altLang="ja-JP" dirty="0"/>
              <a:t>36MHz</a:t>
            </a:r>
            <a:r>
              <a:rPr lang="ja-JP" altLang="en-US" dirty="0"/>
              <a:t>はそこでの電子サイクロトロン周波数とほぼ一致）。</a:t>
            </a:r>
          </a:p>
        </p:txBody>
      </p:sp>
    </p:spTree>
    <p:extLst>
      <p:ext uri="{BB962C8B-B14F-4D97-AF65-F5344CB8AC3E}">
        <p14:creationId xmlns:p14="http://schemas.microsoft.com/office/powerpoint/2010/main" val="273878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90059" y="155817"/>
            <a:ext cx="7797776" cy="369332"/>
          </a:xfrm>
          <a:prstGeom prst="rect">
            <a:avLst/>
          </a:prstGeom>
          <a:noFill/>
        </p:spPr>
        <p:txBody>
          <a:bodyPr wrap="none" rtlCol="0">
            <a:spAutoFit/>
          </a:bodyPr>
          <a:lstStyle/>
          <a:p>
            <a:r>
              <a:rPr kumimoji="1" lang="ja-JP" altLang="en-US" dirty="0" smtClean="0"/>
              <a:t>地球の場合  </a:t>
            </a:r>
            <a:r>
              <a:rPr kumimoji="1" lang="en-US" altLang="ja-JP" dirty="0" smtClean="0"/>
              <a:t>Terrestrial Kilometric Radiation </a:t>
            </a:r>
            <a:r>
              <a:rPr lang="ja-JP" altLang="en-US" dirty="0" smtClean="0"/>
              <a:t>→ </a:t>
            </a:r>
            <a:r>
              <a:rPr lang="en-US" altLang="ja-JP" dirty="0" err="1" smtClean="0"/>
              <a:t>Auroral</a:t>
            </a:r>
            <a:r>
              <a:rPr lang="en-US" altLang="ja-JP" dirty="0" smtClean="0"/>
              <a:t> Kilometric Radiation (AKR)</a:t>
            </a:r>
            <a:endParaRPr kumimoji="1" lang="ja-JP" alt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5555"/>
            <a:ext cx="3245430" cy="3383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3635896" y="557529"/>
            <a:ext cx="4658648" cy="1200329"/>
          </a:xfrm>
          <a:prstGeom prst="rect">
            <a:avLst/>
          </a:prstGeom>
          <a:noFill/>
        </p:spPr>
        <p:txBody>
          <a:bodyPr wrap="none" rtlCol="0">
            <a:spAutoFit/>
          </a:bodyPr>
          <a:lstStyle/>
          <a:p>
            <a:r>
              <a:rPr kumimoji="1" lang="ja-JP" altLang="en-US" dirty="0" smtClean="0"/>
              <a:t>←極軌道を回る衛星からのオーロラのイメージ</a:t>
            </a:r>
            <a:endParaRPr kumimoji="1" lang="en-US" altLang="ja-JP" dirty="0" smtClean="0"/>
          </a:p>
          <a:p>
            <a:r>
              <a:rPr lang="ja-JP" altLang="en-US" dirty="0" smtClean="0"/>
              <a:t>軌道番号８３１、８３３</a:t>
            </a:r>
            <a:r>
              <a:rPr lang="ja-JP" altLang="en-US" dirty="0"/>
              <a:t>の</a:t>
            </a:r>
            <a:r>
              <a:rPr lang="ja-JP" altLang="en-US" dirty="0" smtClean="0"/>
              <a:t>比較：</a:t>
            </a:r>
            <a:endParaRPr lang="en-US" altLang="ja-JP" dirty="0" smtClean="0"/>
          </a:p>
          <a:p>
            <a:r>
              <a:rPr kumimoji="1" lang="ja-JP" altLang="en-US" dirty="0" smtClean="0"/>
              <a:t>　</a:t>
            </a:r>
            <a:r>
              <a:rPr kumimoji="1" lang="en-US" altLang="ja-JP" dirty="0" smtClean="0"/>
              <a:t>831</a:t>
            </a:r>
            <a:r>
              <a:rPr kumimoji="1" lang="ja-JP" altLang="en-US" dirty="0" smtClean="0"/>
              <a:t>ではオーロラが輝いていたが、</a:t>
            </a:r>
            <a:endParaRPr kumimoji="1" lang="en-US" altLang="ja-JP" dirty="0" smtClean="0"/>
          </a:p>
          <a:p>
            <a:r>
              <a:rPr lang="ja-JP" altLang="en-US" dirty="0"/>
              <a:t>　</a:t>
            </a:r>
            <a:r>
              <a:rPr kumimoji="1" lang="ja-JP" altLang="en-US" dirty="0" smtClean="0"/>
              <a:t>その</a:t>
            </a:r>
            <a:r>
              <a:rPr kumimoji="1" lang="en-US" altLang="ja-JP" dirty="0" smtClean="0"/>
              <a:t>2</a:t>
            </a:r>
            <a:r>
              <a:rPr lang="ja-JP" altLang="en-US" dirty="0" smtClean="0"/>
              <a:t>周回後の</a:t>
            </a:r>
            <a:r>
              <a:rPr kumimoji="1" lang="en-US" altLang="ja-JP" dirty="0" smtClean="0"/>
              <a:t>833</a:t>
            </a:r>
            <a:r>
              <a:rPr kumimoji="1" lang="ja-JP" altLang="en-US" dirty="0" smtClean="0"/>
              <a:t>ではオーロラは暗かった</a:t>
            </a:r>
            <a:endParaRPr kumimoji="1" lang="ja-JP" altLang="en-US" dirty="0"/>
          </a:p>
        </p:txBody>
      </p:sp>
      <p:grpSp>
        <p:nvGrpSpPr>
          <p:cNvPr id="5" name="グループ化 4"/>
          <p:cNvGrpSpPr/>
          <p:nvPr/>
        </p:nvGrpSpPr>
        <p:grpSpPr>
          <a:xfrm>
            <a:off x="3435836" y="1821017"/>
            <a:ext cx="5486669" cy="2891353"/>
            <a:chOff x="3435836" y="1821017"/>
            <a:chExt cx="5486669" cy="2891353"/>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5836" y="1821017"/>
              <a:ext cx="5486669" cy="1846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3701601" y="3789040"/>
              <a:ext cx="5078190" cy="923330"/>
            </a:xfrm>
            <a:prstGeom prst="rect">
              <a:avLst/>
            </a:prstGeom>
            <a:noFill/>
          </p:spPr>
          <p:txBody>
            <a:bodyPr wrap="square" rtlCol="0">
              <a:spAutoFit/>
            </a:bodyPr>
            <a:lstStyle/>
            <a:p>
              <a:r>
                <a:rPr lang="ja-JP" altLang="en-US" dirty="0" smtClean="0"/>
                <a:t>↑別の衛星による軌道番号８３１、８３３の</a:t>
              </a:r>
              <a:r>
                <a:rPr lang="en-US" altLang="ja-JP" dirty="0" smtClean="0"/>
                <a:t>178</a:t>
              </a:r>
              <a:r>
                <a:rPr lang="ja-JP" altLang="en-US" dirty="0" err="1" smtClean="0"/>
                <a:t>ｋ</a:t>
              </a:r>
              <a:r>
                <a:rPr lang="en-US" altLang="ja-JP" dirty="0" smtClean="0"/>
                <a:t>Hz</a:t>
              </a:r>
              <a:r>
                <a:rPr lang="ja-JP" altLang="en-US" dirty="0" err="1" smtClean="0"/>
                <a:t>での</a:t>
              </a:r>
              <a:r>
                <a:rPr lang="ja-JP" altLang="en-US" dirty="0" smtClean="0"/>
                <a:t>電波強度の比較：　</a:t>
              </a:r>
              <a:r>
                <a:rPr kumimoji="1" lang="en-US" altLang="ja-JP" dirty="0" smtClean="0"/>
                <a:t>831</a:t>
              </a:r>
              <a:r>
                <a:rPr kumimoji="1" lang="ja-JP" altLang="en-US" dirty="0" smtClean="0"/>
                <a:t>では電波が強かったが、その</a:t>
              </a:r>
              <a:r>
                <a:rPr kumimoji="1" lang="en-US" altLang="ja-JP" dirty="0" smtClean="0"/>
                <a:t>2</a:t>
              </a:r>
              <a:r>
                <a:rPr lang="ja-JP" altLang="en-US" dirty="0" smtClean="0"/>
                <a:t>周回後の</a:t>
              </a:r>
              <a:r>
                <a:rPr kumimoji="1" lang="en-US" altLang="ja-JP" dirty="0" smtClean="0"/>
                <a:t>833</a:t>
              </a:r>
              <a:r>
                <a:rPr kumimoji="1" lang="ja-JP" altLang="en-US" dirty="0" smtClean="0"/>
                <a:t>では電波は弱かった</a:t>
              </a:r>
              <a:endParaRPr kumimoji="1" lang="ja-JP" altLang="en-US" dirty="0"/>
            </a:p>
          </p:txBody>
        </p:sp>
      </p:grpSp>
    </p:spTree>
    <p:extLst>
      <p:ext uri="{BB962C8B-B14F-4D97-AF65-F5344CB8AC3E}">
        <p14:creationId xmlns:p14="http://schemas.microsoft.com/office/powerpoint/2010/main" val="330338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90059" y="155817"/>
            <a:ext cx="7797776" cy="369332"/>
          </a:xfrm>
          <a:prstGeom prst="rect">
            <a:avLst/>
          </a:prstGeom>
          <a:noFill/>
        </p:spPr>
        <p:txBody>
          <a:bodyPr wrap="none" rtlCol="0">
            <a:spAutoFit/>
          </a:bodyPr>
          <a:lstStyle/>
          <a:p>
            <a:r>
              <a:rPr kumimoji="1" lang="ja-JP" altLang="en-US" dirty="0" smtClean="0"/>
              <a:t>地球の場合  </a:t>
            </a:r>
            <a:r>
              <a:rPr kumimoji="1" lang="en-US" altLang="ja-JP" dirty="0" smtClean="0"/>
              <a:t>Terrestrial Kilometric Radiation </a:t>
            </a:r>
            <a:r>
              <a:rPr lang="ja-JP" altLang="en-US" dirty="0" smtClean="0"/>
              <a:t>→ </a:t>
            </a:r>
            <a:r>
              <a:rPr lang="en-US" altLang="ja-JP" dirty="0" err="1" smtClean="0"/>
              <a:t>Auroral</a:t>
            </a:r>
            <a:r>
              <a:rPr lang="en-US" altLang="ja-JP" dirty="0" smtClean="0"/>
              <a:t> Kilometric Radiation (AKR)</a:t>
            </a:r>
            <a:endParaRPr kumimoji="1" lang="ja-JP"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5836" y="1821017"/>
            <a:ext cx="5486669" cy="1846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5555"/>
            <a:ext cx="3245430" cy="3383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3635896" y="557529"/>
            <a:ext cx="4658648" cy="1200329"/>
          </a:xfrm>
          <a:prstGeom prst="rect">
            <a:avLst/>
          </a:prstGeom>
          <a:noFill/>
        </p:spPr>
        <p:txBody>
          <a:bodyPr wrap="none" rtlCol="0">
            <a:spAutoFit/>
          </a:bodyPr>
          <a:lstStyle/>
          <a:p>
            <a:r>
              <a:rPr kumimoji="1" lang="ja-JP" altLang="en-US" dirty="0" smtClean="0"/>
              <a:t>←極軌道を回る衛星からのオーロラのイメージ</a:t>
            </a:r>
            <a:endParaRPr kumimoji="1" lang="en-US" altLang="ja-JP" dirty="0" smtClean="0"/>
          </a:p>
          <a:p>
            <a:r>
              <a:rPr lang="ja-JP" altLang="en-US" dirty="0" smtClean="0"/>
              <a:t>軌道番号８３１、８３３</a:t>
            </a:r>
            <a:r>
              <a:rPr lang="ja-JP" altLang="en-US" dirty="0"/>
              <a:t>の</a:t>
            </a:r>
            <a:r>
              <a:rPr lang="ja-JP" altLang="en-US" dirty="0" smtClean="0"/>
              <a:t>比較：</a:t>
            </a:r>
            <a:endParaRPr lang="en-US" altLang="ja-JP" dirty="0" smtClean="0"/>
          </a:p>
          <a:p>
            <a:r>
              <a:rPr kumimoji="1" lang="ja-JP" altLang="en-US" dirty="0" smtClean="0"/>
              <a:t>　</a:t>
            </a:r>
            <a:r>
              <a:rPr kumimoji="1" lang="en-US" altLang="ja-JP" dirty="0" smtClean="0"/>
              <a:t>831</a:t>
            </a:r>
            <a:r>
              <a:rPr kumimoji="1" lang="ja-JP" altLang="en-US" dirty="0" smtClean="0"/>
              <a:t>ではオーロラが輝いていたが、</a:t>
            </a:r>
            <a:endParaRPr kumimoji="1" lang="en-US" altLang="ja-JP" dirty="0" smtClean="0"/>
          </a:p>
          <a:p>
            <a:r>
              <a:rPr lang="ja-JP" altLang="en-US" dirty="0"/>
              <a:t>　</a:t>
            </a:r>
            <a:r>
              <a:rPr kumimoji="1" lang="ja-JP" altLang="en-US" dirty="0" smtClean="0"/>
              <a:t>その</a:t>
            </a:r>
            <a:r>
              <a:rPr kumimoji="1" lang="en-US" altLang="ja-JP" dirty="0" smtClean="0"/>
              <a:t>2</a:t>
            </a:r>
            <a:r>
              <a:rPr lang="ja-JP" altLang="en-US" dirty="0" smtClean="0"/>
              <a:t>周回後の</a:t>
            </a:r>
            <a:r>
              <a:rPr kumimoji="1" lang="en-US" altLang="ja-JP" dirty="0" smtClean="0"/>
              <a:t>833</a:t>
            </a:r>
            <a:r>
              <a:rPr kumimoji="1" lang="ja-JP" altLang="en-US" dirty="0" smtClean="0"/>
              <a:t>ではオーロラは暗かった</a:t>
            </a:r>
            <a:endParaRPr kumimoji="1" lang="ja-JP" altLang="en-US" dirty="0"/>
          </a:p>
        </p:txBody>
      </p:sp>
      <p:sp>
        <p:nvSpPr>
          <p:cNvPr id="6" name="テキスト ボックス 5"/>
          <p:cNvSpPr txBox="1"/>
          <p:nvPr/>
        </p:nvSpPr>
        <p:spPr>
          <a:xfrm>
            <a:off x="3701601" y="3789040"/>
            <a:ext cx="5078190" cy="923330"/>
          </a:xfrm>
          <a:prstGeom prst="rect">
            <a:avLst/>
          </a:prstGeom>
          <a:noFill/>
        </p:spPr>
        <p:txBody>
          <a:bodyPr wrap="square" rtlCol="0">
            <a:spAutoFit/>
          </a:bodyPr>
          <a:lstStyle/>
          <a:p>
            <a:r>
              <a:rPr lang="ja-JP" altLang="en-US" dirty="0" smtClean="0"/>
              <a:t>↑別の衛星による軌道番号８３１、８３３の</a:t>
            </a:r>
            <a:r>
              <a:rPr lang="en-US" altLang="ja-JP" dirty="0" smtClean="0"/>
              <a:t>178</a:t>
            </a:r>
            <a:r>
              <a:rPr lang="ja-JP" altLang="en-US" dirty="0" err="1" smtClean="0"/>
              <a:t>ｋ</a:t>
            </a:r>
            <a:r>
              <a:rPr lang="en-US" altLang="ja-JP" dirty="0" smtClean="0"/>
              <a:t>Hz</a:t>
            </a:r>
            <a:r>
              <a:rPr lang="ja-JP" altLang="en-US" dirty="0" err="1" smtClean="0"/>
              <a:t>での</a:t>
            </a:r>
            <a:r>
              <a:rPr lang="ja-JP" altLang="en-US" dirty="0" smtClean="0"/>
              <a:t>電波強度の比較：　</a:t>
            </a:r>
            <a:r>
              <a:rPr kumimoji="1" lang="en-US" altLang="ja-JP" dirty="0" smtClean="0"/>
              <a:t>831</a:t>
            </a:r>
            <a:r>
              <a:rPr kumimoji="1" lang="ja-JP" altLang="en-US" dirty="0" smtClean="0"/>
              <a:t>では電波が強かったが、その</a:t>
            </a:r>
            <a:r>
              <a:rPr kumimoji="1" lang="en-US" altLang="ja-JP" dirty="0" smtClean="0"/>
              <a:t>2</a:t>
            </a:r>
            <a:r>
              <a:rPr lang="ja-JP" altLang="en-US" dirty="0" smtClean="0"/>
              <a:t>周回後の</a:t>
            </a:r>
            <a:r>
              <a:rPr kumimoji="1" lang="en-US" altLang="ja-JP" dirty="0" smtClean="0"/>
              <a:t>833</a:t>
            </a:r>
            <a:r>
              <a:rPr kumimoji="1" lang="ja-JP" altLang="en-US" dirty="0" smtClean="0"/>
              <a:t>では電波は弱かった</a:t>
            </a:r>
            <a:endParaRPr kumimoji="1" lang="ja-JP" altLang="en-US" dirty="0"/>
          </a:p>
        </p:txBody>
      </p:sp>
      <p:grpSp>
        <p:nvGrpSpPr>
          <p:cNvPr id="26" name="グループ化 25"/>
          <p:cNvGrpSpPr/>
          <p:nvPr/>
        </p:nvGrpSpPr>
        <p:grpSpPr>
          <a:xfrm>
            <a:off x="343024" y="2217513"/>
            <a:ext cx="8451528" cy="4421016"/>
            <a:chOff x="-1980728" y="764704"/>
            <a:chExt cx="8451528" cy="4421016"/>
          </a:xfrm>
        </p:grpSpPr>
        <p:sp>
          <p:nvSpPr>
            <p:cNvPr id="4" name="正方形/長方形 3"/>
            <p:cNvSpPr/>
            <p:nvPr/>
          </p:nvSpPr>
          <p:spPr>
            <a:xfrm>
              <a:off x="-1980728" y="764704"/>
              <a:ext cx="8352928" cy="44210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t>オーロラ電流強度</a:t>
              </a:r>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8047" y="1220604"/>
              <a:ext cx="4584055" cy="3882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2736008" y="1899584"/>
              <a:ext cx="3734792" cy="646331"/>
            </a:xfrm>
            <a:prstGeom prst="rect">
              <a:avLst/>
            </a:prstGeom>
            <a:noFill/>
          </p:spPr>
          <p:txBody>
            <a:bodyPr wrap="square" rtlCol="0">
              <a:spAutoFit/>
            </a:bodyPr>
            <a:lstStyle/>
            <a:p>
              <a:r>
                <a:rPr kumimoji="1" lang="en-US" altLang="ja-JP" dirty="0" smtClean="0"/>
                <a:t>AKR</a:t>
              </a:r>
              <a:r>
                <a:rPr kumimoji="1" lang="ja-JP" altLang="en-US" dirty="0" smtClean="0"/>
                <a:t>強度とオーロラ電流強度</a:t>
              </a:r>
              <a:endParaRPr kumimoji="1" lang="en-US" altLang="ja-JP" dirty="0" smtClean="0"/>
            </a:p>
            <a:p>
              <a:r>
                <a:rPr lang="ja-JP" altLang="en-US" dirty="0" smtClean="0"/>
                <a:t>ばらつきは大きいが正の相関あり</a:t>
              </a:r>
            </a:p>
          </p:txBody>
        </p:sp>
        <p:grpSp>
          <p:nvGrpSpPr>
            <p:cNvPr id="17" name="グループ化 16"/>
            <p:cNvGrpSpPr/>
            <p:nvPr/>
          </p:nvGrpSpPr>
          <p:grpSpPr>
            <a:xfrm>
              <a:off x="-1841759" y="840725"/>
              <a:ext cx="1024639" cy="658440"/>
              <a:chOff x="341808" y="3919071"/>
              <a:chExt cx="1024639" cy="658440"/>
            </a:xfrm>
          </p:grpSpPr>
          <p:cxnSp>
            <p:nvCxnSpPr>
              <p:cNvPr id="10" name="直線矢印コネクタ 9"/>
              <p:cNvCxnSpPr/>
              <p:nvPr/>
            </p:nvCxnSpPr>
            <p:spPr>
              <a:xfrm flipV="1">
                <a:off x="787189" y="4250705"/>
                <a:ext cx="0" cy="32680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341808" y="3919071"/>
                <a:ext cx="1024639" cy="369332"/>
              </a:xfrm>
              <a:prstGeom prst="rect">
                <a:avLst/>
              </a:prstGeom>
            </p:spPr>
            <p:txBody>
              <a:bodyPr wrap="none">
                <a:spAutoFit/>
              </a:bodyPr>
              <a:lstStyle/>
              <a:p>
                <a:r>
                  <a:rPr lang="en-US" altLang="ja-JP" dirty="0"/>
                  <a:t>AKR</a:t>
                </a:r>
                <a:r>
                  <a:rPr lang="ja-JP" altLang="en-US" dirty="0"/>
                  <a:t>強度</a:t>
                </a:r>
              </a:p>
            </p:txBody>
          </p:sp>
        </p:grpSp>
        <p:grpSp>
          <p:nvGrpSpPr>
            <p:cNvPr id="25" name="グループ化 24"/>
            <p:cNvGrpSpPr/>
            <p:nvPr/>
          </p:nvGrpSpPr>
          <p:grpSpPr>
            <a:xfrm>
              <a:off x="2285469" y="4781979"/>
              <a:ext cx="2379272" cy="369332"/>
              <a:chOff x="2285469" y="4781979"/>
              <a:chExt cx="2379272" cy="369332"/>
            </a:xfrm>
          </p:grpSpPr>
          <p:cxnSp>
            <p:nvCxnSpPr>
              <p:cNvPr id="23" name="直線矢印コネクタ 22"/>
              <p:cNvCxnSpPr/>
              <p:nvPr/>
            </p:nvCxnSpPr>
            <p:spPr>
              <a:xfrm>
                <a:off x="2285469" y="4969300"/>
                <a:ext cx="36685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2736008" y="4781979"/>
                <a:ext cx="1928733" cy="369332"/>
              </a:xfrm>
              <a:prstGeom prst="rect">
                <a:avLst/>
              </a:prstGeom>
            </p:spPr>
            <p:txBody>
              <a:bodyPr wrap="none">
                <a:spAutoFit/>
              </a:bodyPr>
              <a:lstStyle/>
              <a:p>
                <a:r>
                  <a:rPr lang="ja-JP" altLang="en-US" dirty="0"/>
                  <a:t>オーロラ電流強度</a:t>
                </a:r>
                <a:endParaRPr lang="en-US" altLang="ja-JP" dirty="0"/>
              </a:p>
            </p:txBody>
          </p:sp>
        </p:grpSp>
      </p:grpSp>
    </p:spTree>
    <p:extLst>
      <p:ext uri="{BB962C8B-B14F-4D97-AF65-F5344CB8AC3E}">
        <p14:creationId xmlns:p14="http://schemas.microsoft.com/office/powerpoint/2010/main" val="2738785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90059" y="155817"/>
            <a:ext cx="7797776" cy="369332"/>
          </a:xfrm>
          <a:prstGeom prst="rect">
            <a:avLst/>
          </a:prstGeom>
          <a:noFill/>
        </p:spPr>
        <p:txBody>
          <a:bodyPr wrap="none" rtlCol="0">
            <a:spAutoFit/>
          </a:bodyPr>
          <a:lstStyle/>
          <a:p>
            <a:r>
              <a:rPr kumimoji="1" lang="ja-JP" altLang="en-US" dirty="0" smtClean="0"/>
              <a:t>地球の場合  </a:t>
            </a:r>
            <a:r>
              <a:rPr kumimoji="1" lang="en-US" altLang="ja-JP" dirty="0" smtClean="0"/>
              <a:t>Terrestrial Kilometric Radiation </a:t>
            </a:r>
            <a:r>
              <a:rPr lang="ja-JP" altLang="en-US" dirty="0" smtClean="0"/>
              <a:t>→ </a:t>
            </a:r>
            <a:r>
              <a:rPr lang="en-US" altLang="ja-JP" dirty="0" err="1" smtClean="0"/>
              <a:t>Auroral</a:t>
            </a:r>
            <a:r>
              <a:rPr lang="en-US" altLang="ja-JP" dirty="0" smtClean="0"/>
              <a:t> Kilometric Radiation (AKR)</a:t>
            </a:r>
            <a:endParaRPr kumimoji="1" lang="ja-JP"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5836" y="1821017"/>
            <a:ext cx="5486669" cy="1846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5555"/>
            <a:ext cx="3245430" cy="3383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3635896" y="557529"/>
            <a:ext cx="4658648" cy="1200329"/>
          </a:xfrm>
          <a:prstGeom prst="rect">
            <a:avLst/>
          </a:prstGeom>
          <a:noFill/>
        </p:spPr>
        <p:txBody>
          <a:bodyPr wrap="none" rtlCol="0">
            <a:spAutoFit/>
          </a:bodyPr>
          <a:lstStyle/>
          <a:p>
            <a:r>
              <a:rPr kumimoji="1" lang="ja-JP" altLang="en-US" dirty="0" smtClean="0"/>
              <a:t>←極軌道を回る衛星からのオーロラのイメージ</a:t>
            </a:r>
            <a:endParaRPr kumimoji="1" lang="en-US" altLang="ja-JP" dirty="0" smtClean="0"/>
          </a:p>
          <a:p>
            <a:r>
              <a:rPr lang="ja-JP" altLang="en-US" dirty="0" smtClean="0"/>
              <a:t>軌道番号８３１、８３３</a:t>
            </a:r>
            <a:r>
              <a:rPr lang="ja-JP" altLang="en-US" dirty="0"/>
              <a:t>の</a:t>
            </a:r>
            <a:r>
              <a:rPr lang="ja-JP" altLang="en-US" dirty="0" smtClean="0"/>
              <a:t>比較：</a:t>
            </a:r>
            <a:endParaRPr lang="en-US" altLang="ja-JP" dirty="0" smtClean="0"/>
          </a:p>
          <a:p>
            <a:r>
              <a:rPr kumimoji="1" lang="ja-JP" altLang="en-US" dirty="0" smtClean="0"/>
              <a:t>　</a:t>
            </a:r>
            <a:r>
              <a:rPr kumimoji="1" lang="en-US" altLang="ja-JP" dirty="0" smtClean="0"/>
              <a:t>831</a:t>
            </a:r>
            <a:r>
              <a:rPr kumimoji="1" lang="ja-JP" altLang="en-US" dirty="0" smtClean="0"/>
              <a:t>ではオーロラが輝いていたが、</a:t>
            </a:r>
            <a:endParaRPr kumimoji="1" lang="en-US" altLang="ja-JP" dirty="0" smtClean="0"/>
          </a:p>
          <a:p>
            <a:r>
              <a:rPr lang="ja-JP" altLang="en-US" dirty="0"/>
              <a:t>　</a:t>
            </a:r>
            <a:r>
              <a:rPr kumimoji="1" lang="ja-JP" altLang="en-US" dirty="0" smtClean="0"/>
              <a:t>その</a:t>
            </a:r>
            <a:r>
              <a:rPr kumimoji="1" lang="en-US" altLang="ja-JP" dirty="0" smtClean="0"/>
              <a:t>2</a:t>
            </a:r>
            <a:r>
              <a:rPr lang="ja-JP" altLang="en-US" dirty="0" smtClean="0"/>
              <a:t>周回後の</a:t>
            </a:r>
            <a:r>
              <a:rPr kumimoji="1" lang="en-US" altLang="ja-JP" dirty="0" smtClean="0"/>
              <a:t>833</a:t>
            </a:r>
            <a:r>
              <a:rPr kumimoji="1" lang="ja-JP" altLang="en-US" dirty="0" smtClean="0"/>
              <a:t>ではオーロラは暗かった</a:t>
            </a:r>
            <a:endParaRPr kumimoji="1" lang="ja-JP" altLang="en-US" dirty="0"/>
          </a:p>
        </p:txBody>
      </p:sp>
      <p:sp>
        <p:nvSpPr>
          <p:cNvPr id="6" name="テキスト ボックス 5"/>
          <p:cNvSpPr txBox="1"/>
          <p:nvPr/>
        </p:nvSpPr>
        <p:spPr>
          <a:xfrm>
            <a:off x="3701601" y="3789040"/>
            <a:ext cx="5078190" cy="923330"/>
          </a:xfrm>
          <a:prstGeom prst="rect">
            <a:avLst/>
          </a:prstGeom>
          <a:noFill/>
        </p:spPr>
        <p:txBody>
          <a:bodyPr wrap="square" rtlCol="0">
            <a:spAutoFit/>
          </a:bodyPr>
          <a:lstStyle/>
          <a:p>
            <a:r>
              <a:rPr lang="ja-JP" altLang="en-US" dirty="0" smtClean="0"/>
              <a:t>↑別の衛星による軌道番号８３１、８３３の</a:t>
            </a:r>
            <a:r>
              <a:rPr lang="en-US" altLang="ja-JP" dirty="0" smtClean="0"/>
              <a:t>178</a:t>
            </a:r>
            <a:r>
              <a:rPr lang="ja-JP" altLang="en-US" dirty="0" err="1" smtClean="0"/>
              <a:t>ｋ</a:t>
            </a:r>
            <a:r>
              <a:rPr lang="en-US" altLang="ja-JP" dirty="0" smtClean="0"/>
              <a:t>Hz</a:t>
            </a:r>
            <a:r>
              <a:rPr lang="ja-JP" altLang="en-US" dirty="0" err="1" smtClean="0"/>
              <a:t>での</a:t>
            </a:r>
            <a:r>
              <a:rPr lang="ja-JP" altLang="en-US" dirty="0" smtClean="0"/>
              <a:t>電波強度の比較：　</a:t>
            </a:r>
            <a:r>
              <a:rPr kumimoji="1" lang="en-US" altLang="ja-JP" dirty="0" smtClean="0"/>
              <a:t>831</a:t>
            </a:r>
            <a:r>
              <a:rPr kumimoji="1" lang="ja-JP" altLang="en-US" dirty="0" smtClean="0"/>
              <a:t>では電波が強かったが、その</a:t>
            </a:r>
            <a:r>
              <a:rPr kumimoji="1" lang="en-US" altLang="ja-JP" dirty="0" smtClean="0"/>
              <a:t>2</a:t>
            </a:r>
            <a:r>
              <a:rPr lang="ja-JP" altLang="en-US" dirty="0" smtClean="0"/>
              <a:t>周回後の</a:t>
            </a:r>
            <a:r>
              <a:rPr kumimoji="1" lang="en-US" altLang="ja-JP" dirty="0" smtClean="0"/>
              <a:t>833</a:t>
            </a:r>
            <a:r>
              <a:rPr kumimoji="1" lang="ja-JP" altLang="en-US" dirty="0" smtClean="0"/>
              <a:t>では電波は弱かった</a:t>
            </a:r>
            <a:endParaRPr kumimoji="1" lang="ja-JP" altLang="en-US" dirty="0"/>
          </a:p>
        </p:txBody>
      </p:sp>
      <p:grpSp>
        <p:nvGrpSpPr>
          <p:cNvPr id="26" name="グループ化 25"/>
          <p:cNvGrpSpPr/>
          <p:nvPr/>
        </p:nvGrpSpPr>
        <p:grpSpPr>
          <a:xfrm>
            <a:off x="343024" y="2217513"/>
            <a:ext cx="8451528" cy="4421016"/>
            <a:chOff x="-1980728" y="764704"/>
            <a:chExt cx="8451528" cy="4421016"/>
          </a:xfrm>
        </p:grpSpPr>
        <p:sp>
          <p:nvSpPr>
            <p:cNvPr id="4" name="正方形/長方形 3"/>
            <p:cNvSpPr/>
            <p:nvPr/>
          </p:nvSpPr>
          <p:spPr>
            <a:xfrm>
              <a:off x="-1980728" y="764704"/>
              <a:ext cx="8352928" cy="44210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t>オーロラ電流強度</a:t>
              </a:r>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8047" y="1220604"/>
              <a:ext cx="4584055" cy="3882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2736008" y="1899584"/>
              <a:ext cx="3734792" cy="646331"/>
            </a:xfrm>
            <a:prstGeom prst="rect">
              <a:avLst/>
            </a:prstGeom>
            <a:noFill/>
          </p:spPr>
          <p:txBody>
            <a:bodyPr wrap="square" rtlCol="0">
              <a:spAutoFit/>
            </a:bodyPr>
            <a:lstStyle/>
            <a:p>
              <a:r>
                <a:rPr kumimoji="1" lang="en-US" altLang="ja-JP" dirty="0" smtClean="0"/>
                <a:t>AKR</a:t>
              </a:r>
              <a:r>
                <a:rPr kumimoji="1" lang="ja-JP" altLang="en-US" dirty="0" smtClean="0"/>
                <a:t>強度とオーロラ電流強度</a:t>
              </a:r>
              <a:endParaRPr kumimoji="1" lang="en-US" altLang="ja-JP" dirty="0" smtClean="0"/>
            </a:p>
            <a:p>
              <a:r>
                <a:rPr lang="ja-JP" altLang="en-US" dirty="0" smtClean="0"/>
                <a:t>ばらつきは大きいが正の相関あり</a:t>
              </a:r>
            </a:p>
          </p:txBody>
        </p:sp>
        <p:grpSp>
          <p:nvGrpSpPr>
            <p:cNvPr id="17" name="グループ化 16"/>
            <p:cNvGrpSpPr/>
            <p:nvPr/>
          </p:nvGrpSpPr>
          <p:grpSpPr>
            <a:xfrm>
              <a:off x="-1841759" y="840725"/>
              <a:ext cx="1024639" cy="658440"/>
              <a:chOff x="341808" y="3919071"/>
              <a:chExt cx="1024639" cy="658440"/>
            </a:xfrm>
          </p:grpSpPr>
          <p:cxnSp>
            <p:nvCxnSpPr>
              <p:cNvPr id="10" name="直線矢印コネクタ 9"/>
              <p:cNvCxnSpPr/>
              <p:nvPr/>
            </p:nvCxnSpPr>
            <p:spPr>
              <a:xfrm flipV="1">
                <a:off x="787189" y="4250705"/>
                <a:ext cx="0" cy="32680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341808" y="3919071"/>
                <a:ext cx="1024639" cy="369332"/>
              </a:xfrm>
              <a:prstGeom prst="rect">
                <a:avLst/>
              </a:prstGeom>
            </p:spPr>
            <p:txBody>
              <a:bodyPr wrap="none">
                <a:spAutoFit/>
              </a:bodyPr>
              <a:lstStyle/>
              <a:p>
                <a:r>
                  <a:rPr lang="en-US" altLang="ja-JP" dirty="0"/>
                  <a:t>AKR</a:t>
                </a:r>
                <a:r>
                  <a:rPr lang="ja-JP" altLang="en-US" dirty="0"/>
                  <a:t>強度</a:t>
                </a:r>
              </a:p>
            </p:txBody>
          </p:sp>
        </p:grpSp>
        <p:grpSp>
          <p:nvGrpSpPr>
            <p:cNvPr id="25" name="グループ化 24"/>
            <p:cNvGrpSpPr/>
            <p:nvPr/>
          </p:nvGrpSpPr>
          <p:grpSpPr>
            <a:xfrm>
              <a:off x="2285469" y="4781979"/>
              <a:ext cx="2379272" cy="369332"/>
              <a:chOff x="2285469" y="4781979"/>
              <a:chExt cx="2379272" cy="369332"/>
            </a:xfrm>
          </p:grpSpPr>
          <p:cxnSp>
            <p:nvCxnSpPr>
              <p:cNvPr id="23" name="直線矢印コネクタ 22"/>
              <p:cNvCxnSpPr/>
              <p:nvPr/>
            </p:nvCxnSpPr>
            <p:spPr>
              <a:xfrm>
                <a:off x="2285469" y="4969300"/>
                <a:ext cx="36685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2736008" y="4781979"/>
                <a:ext cx="1928733" cy="369332"/>
              </a:xfrm>
              <a:prstGeom prst="rect">
                <a:avLst/>
              </a:prstGeom>
            </p:spPr>
            <p:txBody>
              <a:bodyPr wrap="none">
                <a:spAutoFit/>
              </a:bodyPr>
              <a:lstStyle/>
              <a:p>
                <a:r>
                  <a:rPr lang="ja-JP" altLang="en-US" dirty="0"/>
                  <a:t>オーロラ電流強度</a:t>
                </a:r>
                <a:endParaRPr lang="en-US" altLang="ja-JP" dirty="0"/>
              </a:p>
            </p:txBody>
          </p:sp>
        </p:grpSp>
      </p:grpSp>
      <p:grpSp>
        <p:nvGrpSpPr>
          <p:cNvPr id="12" name="グループ化 11"/>
          <p:cNvGrpSpPr/>
          <p:nvPr/>
        </p:nvGrpSpPr>
        <p:grpSpPr>
          <a:xfrm>
            <a:off x="558219" y="2333462"/>
            <a:ext cx="8352928" cy="4421016"/>
            <a:chOff x="312483" y="2273194"/>
            <a:chExt cx="8352928" cy="4421016"/>
          </a:xfrm>
        </p:grpSpPr>
        <p:grpSp>
          <p:nvGrpSpPr>
            <p:cNvPr id="13" name="グループ化 12"/>
            <p:cNvGrpSpPr/>
            <p:nvPr/>
          </p:nvGrpSpPr>
          <p:grpSpPr>
            <a:xfrm>
              <a:off x="312483" y="2273194"/>
              <a:ext cx="8352928" cy="4421016"/>
              <a:chOff x="2483768" y="2248344"/>
              <a:chExt cx="8352928" cy="4421016"/>
            </a:xfrm>
          </p:grpSpPr>
          <p:sp>
            <p:nvSpPr>
              <p:cNvPr id="15" name="正方形/長方形 14"/>
              <p:cNvSpPr/>
              <p:nvPr/>
            </p:nvSpPr>
            <p:spPr>
              <a:xfrm>
                <a:off x="2483768" y="2248344"/>
                <a:ext cx="8352928" cy="44210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9792" y="2492896"/>
                <a:ext cx="4305673" cy="4003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4" name="テキスト ボックス 13"/>
            <p:cNvSpPr txBox="1"/>
            <p:nvPr/>
          </p:nvSpPr>
          <p:spPr>
            <a:xfrm>
              <a:off x="4834180" y="3188875"/>
              <a:ext cx="3780137" cy="1200329"/>
            </a:xfrm>
            <a:prstGeom prst="rect">
              <a:avLst/>
            </a:prstGeom>
            <a:noFill/>
          </p:spPr>
          <p:txBody>
            <a:bodyPr wrap="none" rtlCol="0">
              <a:spAutoFit/>
            </a:bodyPr>
            <a:lstStyle/>
            <a:p>
              <a:r>
                <a:rPr kumimoji="1" lang="en-US" altLang="ja-JP" dirty="0" smtClean="0"/>
                <a:t>TKR(AKR)</a:t>
              </a:r>
              <a:r>
                <a:rPr kumimoji="1" lang="ja-JP" altLang="en-US" dirty="0" smtClean="0"/>
                <a:t>の周波数スペクトルの一例</a:t>
              </a:r>
              <a:endParaRPr kumimoji="1" lang="en-US" altLang="ja-JP" dirty="0" smtClean="0"/>
            </a:p>
            <a:p>
              <a:r>
                <a:rPr lang="ja-JP" altLang="en-US" dirty="0"/>
                <a:t>～</a:t>
              </a:r>
              <a:r>
                <a:rPr lang="en-US" altLang="ja-JP" dirty="0" smtClean="0"/>
                <a:t>100kHz</a:t>
              </a:r>
              <a:r>
                <a:rPr lang="ja-JP" altLang="en-US" dirty="0" smtClean="0"/>
                <a:t>（波長</a:t>
              </a:r>
              <a:r>
                <a:rPr lang="en-US" altLang="ja-JP" dirty="0" smtClean="0"/>
                <a:t>3km)</a:t>
              </a:r>
              <a:r>
                <a:rPr lang="ja-JP" altLang="en-US" dirty="0" smtClean="0"/>
                <a:t>にピーク</a:t>
              </a:r>
              <a:endParaRPr lang="en-US" altLang="ja-JP" dirty="0" smtClean="0"/>
            </a:p>
            <a:p>
              <a:endParaRPr kumimoji="1" lang="en-US" altLang="ja-JP" dirty="0"/>
            </a:p>
            <a:p>
              <a:r>
                <a:rPr lang="en-US" altLang="ja-JP" dirty="0" smtClean="0"/>
                <a:t>“Kilometric radiation”</a:t>
              </a:r>
              <a:r>
                <a:rPr lang="ja-JP" altLang="en-US" dirty="0" smtClean="0"/>
                <a:t>の名前の由来</a:t>
              </a:r>
              <a:endParaRPr kumimoji="1" lang="ja-JP" altLang="en-US" dirty="0"/>
            </a:p>
          </p:txBody>
        </p:sp>
      </p:grpSp>
    </p:spTree>
    <p:extLst>
      <p:ext uri="{BB962C8B-B14F-4D97-AF65-F5344CB8AC3E}">
        <p14:creationId xmlns:p14="http://schemas.microsoft.com/office/powerpoint/2010/main" val="3305638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11560" y="347260"/>
            <a:ext cx="7344816" cy="646331"/>
          </a:xfrm>
          <a:prstGeom prst="rect">
            <a:avLst/>
          </a:prstGeom>
          <a:noFill/>
        </p:spPr>
        <p:txBody>
          <a:bodyPr wrap="square" rtlCol="0">
            <a:spAutoFit/>
          </a:bodyPr>
          <a:lstStyle/>
          <a:p>
            <a:r>
              <a:rPr kumimoji="1" lang="en-US" altLang="ja-JP" dirty="0" smtClean="0"/>
              <a:t>AKR</a:t>
            </a:r>
            <a:r>
              <a:rPr kumimoji="1" lang="ja-JP" altLang="en-US" dirty="0" smtClean="0"/>
              <a:t>発生領域の同定</a:t>
            </a:r>
            <a:endParaRPr kumimoji="1" lang="en-US" altLang="ja-JP" dirty="0" smtClean="0"/>
          </a:p>
          <a:p>
            <a:r>
              <a:rPr lang="ja-JP" altLang="en-US" dirty="0"/>
              <a:t>　</a:t>
            </a:r>
            <a:r>
              <a:rPr lang="ja-JP" altLang="en-US" dirty="0" smtClean="0"/>
              <a:t>　人工衛星のダイポールアンテナの指向性を用いた方向探知による</a:t>
            </a:r>
            <a:endParaRPr kumimoji="1" lang="ja-JP"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33466"/>
            <a:ext cx="1952380" cy="3436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2724" y="1343405"/>
            <a:ext cx="3105316" cy="3406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8040" y="1273967"/>
            <a:ext cx="3807915" cy="3443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5724128" y="4941168"/>
            <a:ext cx="2880320" cy="646331"/>
          </a:xfrm>
          <a:prstGeom prst="rect">
            <a:avLst/>
          </a:prstGeom>
          <a:noFill/>
        </p:spPr>
        <p:txBody>
          <a:bodyPr wrap="square" rtlCol="0">
            <a:spAutoFit/>
          </a:bodyPr>
          <a:lstStyle/>
          <a:p>
            <a:r>
              <a:rPr kumimoji="1" lang="ja-JP" altLang="en-US" dirty="0" smtClean="0"/>
              <a:t>電波源は真夜中の少し前</a:t>
            </a:r>
            <a:endParaRPr kumimoji="1" lang="en-US" altLang="ja-JP" dirty="0" smtClean="0"/>
          </a:p>
          <a:p>
            <a:r>
              <a:rPr lang="en-US" altLang="ja-JP" dirty="0" smtClean="0"/>
              <a:t>(23LT</a:t>
            </a:r>
            <a:r>
              <a:rPr lang="ja-JP" altLang="en-US" dirty="0" smtClean="0"/>
              <a:t>頃）にある</a:t>
            </a:r>
            <a:endParaRPr kumimoji="1" lang="ja-JP" altLang="en-US" dirty="0"/>
          </a:p>
        </p:txBody>
      </p:sp>
    </p:spTree>
    <p:extLst>
      <p:ext uri="{BB962C8B-B14F-4D97-AF65-F5344CB8AC3E}">
        <p14:creationId xmlns:p14="http://schemas.microsoft.com/office/powerpoint/2010/main" val="2738785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95558"/>
            <a:ext cx="4198168" cy="3888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8168" y="1196752"/>
            <a:ext cx="4701858" cy="3888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611560" y="347260"/>
            <a:ext cx="7344816" cy="369332"/>
          </a:xfrm>
          <a:prstGeom prst="rect">
            <a:avLst/>
          </a:prstGeom>
          <a:noFill/>
        </p:spPr>
        <p:txBody>
          <a:bodyPr wrap="square" rtlCol="0">
            <a:spAutoFit/>
          </a:bodyPr>
          <a:lstStyle/>
          <a:p>
            <a:r>
              <a:rPr kumimoji="1" lang="en-US" altLang="ja-JP" dirty="0" smtClean="0"/>
              <a:t>AKR</a:t>
            </a:r>
            <a:r>
              <a:rPr kumimoji="1" lang="ja-JP" altLang="en-US" dirty="0" smtClean="0"/>
              <a:t>発生領域の同定</a:t>
            </a:r>
            <a:r>
              <a:rPr lang="ja-JP" altLang="en-US" dirty="0" smtClean="0"/>
              <a:t>（２）</a:t>
            </a:r>
            <a:endParaRPr kumimoji="1" lang="en-US" altLang="ja-JP" dirty="0" smtClean="0"/>
          </a:p>
        </p:txBody>
      </p:sp>
    </p:spTree>
    <p:extLst>
      <p:ext uri="{BB962C8B-B14F-4D97-AF65-F5344CB8AC3E}">
        <p14:creationId xmlns:p14="http://schemas.microsoft.com/office/powerpoint/2010/main" val="2738785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885" y="1700808"/>
            <a:ext cx="8260831"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683568" y="260648"/>
            <a:ext cx="7659469" cy="1200329"/>
          </a:xfrm>
          <a:prstGeom prst="rect">
            <a:avLst/>
          </a:prstGeom>
          <a:noFill/>
        </p:spPr>
        <p:txBody>
          <a:bodyPr wrap="none" rtlCol="0">
            <a:spAutoFit/>
          </a:bodyPr>
          <a:lstStyle/>
          <a:p>
            <a:r>
              <a:rPr kumimoji="1" lang="ja-JP" altLang="en-US" dirty="0" smtClean="0"/>
              <a:t>磁極近くの磁場の強い領域からの電子サイクロトロン由来の輻射を考えること</a:t>
            </a:r>
            <a:endParaRPr kumimoji="1" lang="en-US" altLang="ja-JP" dirty="0" smtClean="0"/>
          </a:p>
          <a:p>
            <a:r>
              <a:rPr kumimoji="1" lang="en-US" altLang="ja-JP" dirty="0" smtClean="0"/>
              <a:t>   … </a:t>
            </a:r>
            <a:r>
              <a:rPr kumimoji="1" lang="ja-JP" altLang="en-US" dirty="0" smtClean="0"/>
              <a:t>この業界の支配的パラダイム　</a:t>
            </a:r>
            <a:endParaRPr kumimoji="1" lang="en-US" altLang="ja-JP" dirty="0" smtClean="0"/>
          </a:p>
          <a:p>
            <a:r>
              <a:rPr kumimoji="1" lang="ja-JP" altLang="en-US" dirty="0" smtClean="0"/>
              <a:t>　</a:t>
            </a:r>
            <a:endParaRPr kumimoji="1" lang="en-US" altLang="ja-JP" dirty="0" smtClean="0"/>
          </a:p>
          <a:p>
            <a:r>
              <a:rPr lang="en-US" altLang="ja-JP" dirty="0"/>
              <a:t>	</a:t>
            </a:r>
            <a:r>
              <a:rPr lang="en-US" altLang="ja-JP" dirty="0" smtClean="0"/>
              <a:t>	</a:t>
            </a:r>
            <a:r>
              <a:rPr kumimoji="1" lang="ja-JP" altLang="en-US" dirty="0" smtClean="0"/>
              <a:t>下の図は</a:t>
            </a:r>
            <a:r>
              <a:rPr lang="ja-JP" altLang="en-US" dirty="0" smtClean="0"/>
              <a:t>フレア星</a:t>
            </a:r>
            <a:r>
              <a:rPr kumimoji="1" lang="en-US" altLang="ja-JP" dirty="0" smtClean="0"/>
              <a:t>UV-</a:t>
            </a:r>
            <a:r>
              <a:rPr kumimoji="1" lang="en-US" altLang="ja-JP" dirty="0" err="1" smtClean="0"/>
              <a:t>Ceti</a:t>
            </a:r>
            <a:r>
              <a:rPr kumimoji="1" lang="ja-JP" altLang="en-US" dirty="0" smtClean="0"/>
              <a:t>からの電波放射モデル</a:t>
            </a:r>
            <a:endParaRPr kumimoji="1" lang="ja-JP" altLang="en-US" dirty="0"/>
          </a:p>
        </p:txBody>
      </p:sp>
    </p:spTree>
    <p:extLst>
      <p:ext uri="{BB962C8B-B14F-4D97-AF65-F5344CB8AC3E}">
        <p14:creationId xmlns:p14="http://schemas.microsoft.com/office/powerpoint/2010/main" val="2738785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627784" y="260648"/>
            <a:ext cx="3306098" cy="369332"/>
          </a:xfrm>
          <a:prstGeom prst="rect">
            <a:avLst/>
          </a:prstGeom>
          <a:noFill/>
        </p:spPr>
        <p:txBody>
          <a:bodyPr wrap="none" rtlCol="0">
            <a:spAutoFit/>
          </a:bodyPr>
          <a:lstStyle/>
          <a:p>
            <a:r>
              <a:rPr kumimoji="1" lang="en-US" altLang="ja-JP" dirty="0" smtClean="0"/>
              <a:t>Dispersion Relation for EM waves</a:t>
            </a:r>
            <a:endParaRPr kumimoji="1" lang="ja-JP" altLang="en-US" dirty="0"/>
          </a:p>
        </p:txBody>
      </p:sp>
      <p:pic>
        <p:nvPicPr>
          <p:cNvPr id="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2232" y="1094030"/>
            <a:ext cx="1154807" cy="520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6" name="グループ化 25"/>
          <p:cNvGrpSpPr/>
          <p:nvPr/>
        </p:nvGrpSpPr>
        <p:grpSpPr>
          <a:xfrm>
            <a:off x="330664" y="908719"/>
            <a:ext cx="8673671" cy="4248473"/>
            <a:chOff x="330664" y="908719"/>
            <a:chExt cx="8673671" cy="4248473"/>
          </a:xfrm>
        </p:grpSpPr>
        <p:grpSp>
          <p:nvGrpSpPr>
            <p:cNvPr id="11" name="グループ化 10"/>
            <p:cNvGrpSpPr/>
            <p:nvPr/>
          </p:nvGrpSpPr>
          <p:grpSpPr>
            <a:xfrm>
              <a:off x="330664" y="908719"/>
              <a:ext cx="8673671" cy="4248473"/>
              <a:chOff x="323527" y="908719"/>
              <a:chExt cx="8673671" cy="4248473"/>
            </a:xfrm>
          </p:grpSpPr>
          <p:grpSp>
            <p:nvGrpSpPr>
              <p:cNvPr id="7" name="グループ化 6"/>
              <p:cNvGrpSpPr/>
              <p:nvPr/>
            </p:nvGrpSpPr>
            <p:grpSpPr>
              <a:xfrm>
                <a:off x="323527" y="918421"/>
                <a:ext cx="4209818" cy="4238771"/>
                <a:chOff x="323527" y="918421"/>
                <a:chExt cx="4209818" cy="4238771"/>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918421"/>
                  <a:ext cx="4209818" cy="4238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941630"/>
                  <a:ext cx="1154807" cy="520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032" y="948776"/>
                  <a:ext cx="1154807" cy="520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グループ化 5"/>
              <p:cNvGrpSpPr/>
              <p:nvPr/>
            </p:nvGrpSpPr>
            <p:grpSpPr>
              <a:xfrm>
                <a:off x="4613660" y="908719"/>
                <a:ext cx="4383538" cy="4232982"/>
                <a:chOff x="4613660" y="908719"/>
                <a:chExt cx="4383538" cy="4232982"/>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3660" y="908720"/>
                  <a:ext cx="4383538" cy="4232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グループ化 4"/>
                <p:cNvGrpSpPr/>
                <p:nvPr/>
              </p:nvGrpSpPr>
              <p:grpSpPr>
                <a:xfrm>
                  <a:off x="5670173" y="908719"/>
                  <a:ext cx="2915621" cy="648073"/>
                  <a:chOff x="5670173" y="908719"/>
                  <a:chExt cx="2915621" cy="648073"/>
                </a:xfrm>
              </p:grpSpPr>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948776"/>
                    <a:ext cx="1349498" cy="60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0173" y="908719"/>
                    <a:ext cx="1350099" cy="60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grpSp>
          <p:nvGrpSpPr>
            <p:cNvPr id="17" name="グループ化 16"/>
            <p:cNvGrpSpPr/>
            <p:nvPr/>
          </p:nvGrpSpPr>
          <p:grpSpPr>
            <a:xfrm>
              <a:off x="7243432" y="1063279"/>
              <a:ext cx="1681871" cy="727475"/>
              <a:chOff x="7243432" y="1063279"/>
              <a:chExt cx="1681871" cy="727475"/>
            </a:xfrm>
          </p:grpSpPr>
          <p:sp>
            <p:nvSpPr>
              <p:cNvPr id="23" name="テキスト ボックス 22"/>
              <p:cNvSpPr txBox="1"/>
              <p:nvPr/>
            </p:nvSpPr>
            <p:spPr>
              <a:xfrm>
                <a:off x="7243432" y="1063279"/>
                <a:ext cx="1681871" cy="276999"/>
              </a:xfrm>
              <a:prstGeom prst="rect">
                <a:avLst/>
              </a:prstGeom>
              <a:noFill/>
            </p:spPr>
            <p:txBody>
              <a:bodyPr wrap="none" rtlCol="0">
                <a:spAutoFit/>
              </a:bodyPr>
              <a:lstStyle/>
              <a:p>
                <a:r>
                  <a:rPr lang="ja-JP" altLang="en-US" sz="1200" dirty="0" smtClean="0"/>
                  <a:t>自由空間波へつながる</a:t>
                </a:r>
                <a:endParaRPr kumimoji="1" lang="ja-JP" altLang="en-US" sz="1200" dirty="0"/>
              </a:p>
            </p:txBody>
          </p:sp>
          <p:sp>
            <p:nvSpPr>
              <p:cNvPr id="25" name="下矢印 24"/>
              <p:cNvSpPr/>
              <p:nvPr/>
            </p:nvSpPr>
            <p:spPr>
              <a:xfrm>
                <a:off x="7538647" y="1301550"/>
                <a:ext cx="216024" cy="489204"/>
              </a:xfrm>
              <a:prstGeom prst="downArrow">
                <a:avLst/>
              </a:prstGeom>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p:cNvGrpSpPr/>
            <p:nvPr/>
          </p:nvGrpSpPr>
          <p:grpSpPr>
            <a:xfrm>
              <a:off x="899592" y="1017113"/>
              <a:ext cx="1268740" cy="597679"/>
              <a:chOff x="1115616" y="1017113"/>
              <a:chExt cx="1268740" cy="597679"/>
            </a:xfrm>
          </p:grpSpPr>
          <p:sp>
            <p:nvSpPr>
              <p:cNvPr id="12" name="テキスト ボックス 11"/>
              <p:cNvSpPr txBox="1"/>
              <p:nvPr/>
            </p:nvSpPr>
            <p:spPr>
              <a:xfrm>
                <a:off x="1115616" y="1017113"/>
                <a:ext cx="1263487" cy="523220"/>
              </a:xfrm>
              <a:prstGeom prst="rect">
                <a:avLst/>
              </a:prstGeom>
              <a:noFill/>
            </p:spPr>
            <p:txBody>
              <a:bodyPr wrap="none" rtlCol="0">
                <a:spAutoFit/>
              </a:bodyPr>
              <a:lstStyle/>
              <a:p>
                <a:r>
                  <a:rPr kumimoji="1" lang="en-US" altLang="ja-JP" sz="2800" dirty="0" smtClean="0">
                    <a:latin typeface="Symbol" pitchFamily="18" charset="2"/>
                  </a:rPr>
                  <a:t> w  &lt; W</a:t>
                </a:r>
                <a:endParaRPr kumimoji="1" lang="ja-JP" altLang="en-US" sz="2800" dirty="0">
                  <a:latin typeface="Symbol" pitchFamily="18" charset="2"/>
                </a:endParaRPr>
              </a:p>
            </p:txBody>
          </p:sp>
          <p:sp>
            <p:nvSpPr>
              <p:cNvPr id="14" name="テキスト ボックス 13"/>
              <p:cNvSpPr txBox="1"/>
              <p:nvPr/>
            </p:nvSpPr>
            <p:spPr>
              <a:xfrm>
                <a:off x="1379896" y="1242381"/>
                <a:ext cx="1004460" cy="372411"/>
              </a:xfrm>
              <a:prstGeom prst="rect">
                <a:avLst/>
              </a:prstGeom>
              <a:noFill/>
            </p:spPr>
            <p:txBody>
              <a:bodyPr wrap="none" rtlCol="0">
                <a:spAutoFit/>
              </a:bodyPr>
              <a:lstStyle/>
              <a:p>
                <a:r>
                  <a:rPr lang="en-US" altLang="ja-JP" sz="1400" dirty="0"/>
                  <a:t> </a:t>
                </a:r>
                <a:r>
                  <a:rPr lang="en-US" altLang="ja-JP" sz="1400" dirty="0" err="1" smtClean="0"/>
                  <a:t>pe</a:t>
                </a:r>
                <a:r>
                  <a:rPr lang="en-US" altLang="ja-JP" sz="1400" dirty="0" smtClean="0"/>
                  <a:t>               </a:t>
                </a:r>
                <a:r>
                  <a:rPr lang="en-US" altLang="ja-JP" sz="1400" dirty="0" err="1" smtClean="0"/>
                  <a:t>ce</a:t>
                </a:r>
                <a:endParaRPr kumimoji="1" lang="ja-JP" altLang="en-US" sz="1400" dirty="0"/>
              </a:p>
            </p:txBody>
          </p:sp>
        </p:grpSp>
        <p:grpSp>
          <p:nvGrpSpPr>
            <p:cNvPr id="20" name="グループ化 19"/>
            <p:cNvGrpSpPr/>
            <p:nvPr/>
          </p:nvGrpSpPr>
          <p:grpSpPr>
            <a:xfrm>
              <a:off x="5364088" y="1017113"/>
              <a:ext cx="1268740" cy="597679"/>
              <a:chOff x="1115616" y="1017113"/>
              <a:chExt cx="1268740" cy="597679"/>
            </a:xfrm>
          </p:grpSpPr>
          <p:sp>
            <p:nvSpPr>
              <p:cNvPr id="21" name="テキスト ボックス 20"/>
              <p:cNvSpPr txBox="1"/>
              <p:nvPr/>
            </p:nvSpPr>
            <p:spPr>
              <a:xfrm>
                <a:off x="1115616" y="1017113"/>
                <a:ext cx="1263487" cy="523220"/>
              </a:xfrm>
              <a:prstGeom prst="rect">
                <a:avLst/>
              </a:prstGeom>
              <a:noFill/>
            </p:spPr>
            <p:txBody>
              <a:bodyPr wrap="none" rtlCol="0">
                <a:spAutoFit/>
              </a:bodyPr>
              <a:lstStyle/>
              <a:p>
                <a:r>
                  <a:rPr kumimoji="1" lang="en-US" altLang="ja-JP" sz="2800" dirty="0" smtClean="0">
                    <a:latin typeface="Symbol" pitchFamily="18" charset="2"/>
                  </a:rPr>
                  <a:t> w  &gt; W</a:t>
                </a:r>
                <a:endParaRPr kumimoji="1" lang="ja-JP" altLang="en-US" sz="2800" dirty="0">
                  <a:latin typeface="Symbol" pitchFamily="18" charset="2"/>
                </a:endParaRPr>
              </a:p>
            </p:txBody>
          </p:sp>
          <p:sp>
            <p:nvSpPr>
              <p:cNvPr id="22" name="テキスト ボックス 21"/>
              <p:cNvSpPr txBox="1"/>
              <p:nvPr/>
            </p:nvSpPr>
            <p:spPr>
              <a:xfrm>
                <a:off x="1379896" y="1242381"/>
                <a:ext cx="1004460" cy="372411"/>
              </a:xfrm>
              <a:prstGeom prst="rect">
                <a:avLst/>
              </a:prstGeom>
              <a:noFill/>
            </p:spPr>
            <p:txBody>
              <a:bodyPr wrap="none" rtlCol="0">
                <a:spAutoFit/>
              </a:bodyPr>
              <a:lstStyle/>
              <a:p>
                <a:r>
                  <a:rPr lang="en-US" altLang="ja-JP" sz="1400" dirty="0"/>
                  <a:t> </a:t>
                </a:r>
                <a:r>
                  <a:rPr lang="en-US" altLang="ja-JP" sz="1400" dirty="0" err="1" smtClean="0"/>
                  <a:t>pe</a:t>
                </a:r>
                <a:r>
                  <a:rPr lang="en-US" altLang="ja-JP" sz="1400" dirty="0" smtClean="0"/>
                  <a:t>               </a:t>
                </a:r>
                <a:r>
                  <a:rPr lang="en-US" altLang="ja-JP" sz="1400" dirty="0" err="1" smtClean="0"/>
                  <a:t>ce</a:t>
                </a:r>
                <a:endParaRPr kumimoji="1" lang="ja-JP" altLang="en-US" sz="1400" dirty="0"/>
              </a:p>
            </p:txBody>
          </p:sp>
        </p:grpSp>
        <p:grpSp>
          <p:nvGrpSpPr>
            <p:cNvPr id="18" name="グループ化 17"/>
            <p:cNvGrpSpPr/>
            <p:nvPr/>
          </p:nvGrpSpPr>
          <p:grpSpPr>
            <a:xfrm>
              <a:off x="2896173" y="1024551"/>
              <a:ext cx="1681871" cy="742327"/>
              <a:chOff x="2896173" y="1024551"/>
              <a:chExt cx="1681871" cy="742327"/>
            </a:xfrm>
          </p:grpSpPr>
          <p:sp>
            <p:nvSpPr>
              <p:cNvPr id="4" name="テキスト ボックス 3"/>
              <p:cNvSpPr txBox="1"/>
              <p:nvPr/>
            </p:nvSpPr>
            <p:spPr>
              <a:xfrm>
                <a:off x="2896173" y="1024551"/>
                <a:ext cx="1681871" cy="276999"/>
              </a:xfrm>
              <a:prstGeom prst="rect">
                <a:avLst/>
              </a:prstGeom>
              <a:noFill/>
            </p:spPr>
            <p:txBody>
              <a:bodyPr wrap="none" rtlCol="0">
                <a:spAutoFit/>
              </a:bodyPr>
              <a:lstStyle/>
              <a:p>
                <a:r>
                  <a:rPr lang="ja-JP" altLang="en-US" sz="1200" dirty="0" smtClean="0"/>
                  <a:t>自由空間波へつながる</a:t>
                </a:r>
                <a:endParaRPr kumimoji="1" lang="ja-JP" altLang="en-US" sz="1200" dirty="0"/>
              </a:p>
            </p:txBody>
          </p:sp>
          <p:sp>
            <p:nvSpPr>
              <p:cNvPr id="16" name="下矢印 15"/>
              <p:cNvSpPr/>
              <p:nvPr/>
            </p:nvSpPr>
            <p:spPr>
              <a:xfrm>
                <a:off x="3486860" y="1277674"/>
                <a:ext cx="216024" cy="489204"/>
              </a:xfrm>
              <a:prstGeom prst="downArrow">
                <a:avLst/>
              </a:prstGeom>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2" name="グループ化 41"/>
          <p:cNvGrpSpPr/>
          <p:nvPr/>
        </p:nvGrpSpPr>
        <p:grpSpPr>
          <a:xfrm>
            <a:off x="467544" y="5221382"/>
            <a:ext cx="8352928" cy="1135115"/>
            <a:chOff x="467544" y="5221382"/>
            <a:chExt cx="8352928" cy="1135115"/>
          </a:xfrm>
        </p:grpSpPr>
        <p:grpSp>
          <p:nvGrpSpPr>
            <p:cNvPr id="27" name="グループ化 26"/>
            <p:cNvGrpSpPr/>
            <p:nvPr/>
          </p:nvGrpSpPr>
          <p:grpSpPr>
            <a:xfrm>
              <a:off x="467544" y="5221382"/>
              <a:ext cx="1167573" cy="535623"/>
              <a:chOff x="853825" y="5221382"/>
              <a:chExt cx="1167573" cy="535623"/>
            </a:xfrm>
          </p:grpSpPr>
          <p:sp>
            <p:nvSpPr>
              <p:cNvPr id="30" name="テキスト ボックス 29"/>
              <p:cNvSpPr txBox="1"/>
              <p:nvPr/>
            </p:nvSpPr>
            <p:spPr>
              <a:xfrm>
                <a:off x="853825" y="5221382"/>
                <a:ext cx="994183" cy="523220"/>
              </a:xfrm>
              <a:prstGeom prst="rect">
                <a:avLst/>
              </a:prstGeom>
              <a:noFill/>
            </p:spPr>
            <p:txBody>
              <a:bodyPr wrap="none" rtlCol="0">
                <a:spAutoFit/>
              </a:bodyPr>
              <a:lstStyle/>
              <a:p>
                <a:r>
                  <a:rPr kumimoji="1" lang="en-US" altLang="ja-JP" sz="2800" dirty="0" smtClean="0">
                    <a:latin typeface="Symbol" pitchFamily="18" charset="2"/>
                  </a:rPr>
                  <a:t> </a:t>
                </a:r>
                <a:r>
                  <a:rPr kumimoji="1" lang="en-US" altLang="ja-JP" sz="2800" dirty="0" err="1" smtClean="0">
                    <a:latin typeface="Symbol" pitchFamily="18" charset="2"/>
                  </a:rPr>
                  <a:t>w~W</a:t>
                </a:r>
                <a:endParaRPr kumimoji="1" lang="ja-JP" altLang="en-US" sz="2800" dirty="0">
                  <a:latin typeface="Symbol" pitchFamily="18" charset="2"/>
                </a:endParaRPr>
              </a:p>
            </p:txBody>
          </p:sp>
          <p:sp>
            <p:nvSpPr>
              <p:cNvPr id="31" name="テキスト ボックス 30"/>
              <p:cNvSpPr txBox="1"/>
              <p:nvPr/>
            </p:nvSpPr>
            <p:spPr>
              <a:xfrm>
                <a:off x="1631548" y="5449228"/>
                <a:ext cx="389850" cy="307777"/>
              </a:xfrm>
              <a:prstGeom prst="rect">
                <a:avLst/>
              </a:prstGeom>
              <a:noFill/>
            </p:spPr>
            <p:txBody>
              <a:bodyPr wrap="none" rtlCol="0">
                <a:spAutoFit/>
              </a:bodyPr>
              <a:lstStyle/>
              <a:p>
                <a:r>
                  <a:rPr lang="en-US" altLang="ja-JP" sz="1400" dirty="0" smtClean="0"/>
                  <a:t> </a:t>
                </a:r>
                <a:r>
                  <a:rPr lang="en-US" altLang="ja-JP" sz="1400" dirty="0" err="1" smtClean="0"/>
                  <a:t>ce</a:t>
                </a:r>
                <a:endParaRPr kumimoji="1" lang="ja-JP" altLang="en-US" sz="1400" dirty="0"/>
              </a:p>
            </p:txBody>
          </p:sp>
        </p:grpSp>
        <p:sp>
          <p:nvSpPr>
            <p:cNvPr id="28" name="テキスト ボックス 27"/>
            <p:cNvSpPr txBox="1"/>
            <p:nvPr/>
          </p:nvSpPr>
          <p:spPr>
            <a:xfrm>
              <a:off x="1547664" y="5331110"/>
              <a:ext cx="7272808" cy="369332"/>
            </a:xfrm>
            <a:prstGeom prst="rect">
              <a:avLst/>
            </a:prstGeom>
            <a:noFill/>
          </p:spPr>
          <p:txBody>
            <a:bodyPr wrap="square" rtlCol="0">
              <a:spAutoFit/>
            </a:bodyPr>
            <a:lstStyle/>
            <a:p>
              <a:r>
                <a:rPr lang="ja-JP" altLang="en-US" dirty="0" err="1" smtClean="0"/>
                <a:t>で励</a:t>
              </a:r>
              <a:r>
                <a:rPr lang="ja-JP" altLang="en-US" dirty="0" smtClean="0"/>
                <a:t>起された電磁</a:t>
              </a:r>
              <a:r>
                <a:rPr lang="ja-JP" altLang="en-US" dirty="0" smtClean="0"/>
                <a:t>波動</a:t>
              </a:r>
              <a:r>
                <a:rPr lang="en-US" altLang="ja-JP" dirty="0" smtClean="0"/>
                <a:t>(</a:t>
              </a:r>
              <a:r>
                <a:rPr lang="ja-JP" altLang="en-US" dirty="0" smtClean="0"/>
                <a:t>例：</a:t>
              </a:r>
              <a:r>
                <a:rPr lang="en-US" altLang="ja-JP" dirty="0" smtClean="0"/>
                <a:t>Z</a:t>
              </a:r>
              <a:r>
                <a:rPr lang="ja-JP" altLang="en-US" dirty="0" smtClean="0"/>
                <a:t>モード）が</a:t>
              </a:r>
              <a:r>
                <a:rPr lang="ja-JP" altLang="en-US" dirty="0" smtClean="0"/>
                <a:t>自由空間波となって外に</a:t>
              </a:r>
              <a:r>
                <a:rPr lang="ja-JP" altLang="en-US" dirty="0" smtClean="0"/>
                <a:t>出るのは</a:t>
              </a:r>
              <a:endParaRPr kumimoji="1" lang="en-US" altLang="ja-JP" dirty="0" smtClean="0"/>
            </a:p>
          </p:txBody>
        </p:sp>
        <p:sp>
          <p:nvSpPr>
            <p:cNvPr id="29" name="正方形/長方形 28"/>
            <p:cNvSpPr/>
            <p:nvPr/>
          </p:nvSpPr>
          <p:spPr>
            <a:xfrm>
              <a:off x="520340" y="5710166"/>
              <a:ext cx="6959195" cy="646331"/>
            </a:xfrm>
            <a:prstGeom prst="rect">
              <a:avLst/>
            </a:prstGeom>
          </p:spPr>
          <p:txBody>
            <a:bodyPr wrap="square">
              <a:spAutoFit/>
            </a:bodyPr>
            <a:lstStyle/>
            <a:p>
              <a:r>
                <a:rPr lang="ja-JP" altLang="en-US" dirty="0" smtClean="0"/>
                <a:t>（∵背景プラズマ・磁場の空間非一様性に</a:t>
              </a:r>
              <a:r>
                <a:rPr lang="ja-JP" altLang="en-US" dirty="0" smtClean="0"/>
                <a:t>よりモード変換されるのは）、</a:t>
              </a:r>
              <a:endParaRPr lang="en-US" altLang="ja-JP" dirty="0" smtClean="0"/>
            </a:p>
            <a:p>
              <a:r>
                <a:rPr lang="ja-JP" altLang="en-US" dirty="0" smtClean="0"/>
                <a:t>プラズマ振動数＜サイクロトロン振動数となる左の場合に</a:t>
              </a:r>
              <a:r>
                <a:rPr lang="ja-JP" altLang="en-US" dirty="0" smtClean="0"/>
                <a:t>限られる。</a:t>
              </a:r>
              <a:endParaRPr lang="ja-JP" altLang="en-US" dirty="0"/>
            </a:p>
          </p:txBody>
        </p:sp>
      </p:grpSp>
      <p:grpSp>
        <p:nvGrpSpPr>
          <p:cNvPr id="34" name="グループ化 33"/>
          <p:cNvGrpSpPr/>
          <p:nvPr/>
        </p:nvGrpSpPr>
        <p:grpSpPr>
          <a:xfrm>
            <a:off x="2792531" y="1849175"/>
            <a:ext cx="2135774" cy="1353768"/>
            <a:chOff x="2792531" y="1849175"/>
            <a:chExt cx="2135774" cy="1353768"/>
          </a:xfrm>
        </p:grpSpPr>
        <p:sp>
          <p:nvSpPr>
            <p:cNvPr id="39" name="円/楕円 38"/>
            <p:cNvSpPr/>
            <p:nvPr/>
          </p:nvSpPr>
          <p:spPr>
            <a:xfrm>
              <a:off x="2792531" y="2410855"/>
              <a:ext cx="1270566" cy="79208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テキスト ボックス 39"/>
            <p:cNvSpPr txBox="1"/>
            <p:nvPr/>
          </p:nvSpPr>
          <p:spPr>
            <a:xfrm>
              <a:off x="3977705" y="1849175"/>
              <a:ext cx="950600" cy="369332"/>
            </a:xfrm>
            <a:prstGeom prst="rect">
              <a:avLst/>
            </a:prstGeom>
            <a:noFill/>
          </p:spPr>
          <p:txBody>
            <a:bodyPr wrap="square" rtlCol="0">
              <a:spAutoFit/>
            </a:bodyPr>
            <a:lstStyle/>
            <a:p>
              <a:pPr algn="ctr"/>
              <a:r>
                <a:rPr lang="en-US" altLang="ja-JP" dirty="0" smtClean="0">
                  <a:solidFill>
                    <a:srgbClr val="7030A0"/>
                  </a:solidFill>
                </a:rPr>
                <a:t>Z</a:t>
              </a:r>
              <a:r>
                <a:rPr lang="ja-JP" altLang="en-US" dirty="0" smtClean="0">
                  <a:solidFill>
                    <a:srgbClr val="7030A0"/>
                  </a:solidFill>
                </a:rPr>
                <a:t>モード</a:t>
              </a:r>
              <a:endParaRPr lang="ja-JP" altLang="en-US" dirty="0">
                <a:solidFill>
                  <a:srgbClr val="7030A0"/>
                </a:solidFill>
              </a:endParaRPr>
            </a:p>
          </p:txBody>
        </p:sp>
        <p:cxnSp>
          <p:nvCxnSpPr>
            <p:cNvPr id="41" name="直線矢印コネクタ 40"/>
            <p:cNvCxnSpPr/>
            <p:nvPr/>
          </p:nvCxnSpPr>
          <p:spPr>
            <a:xfrm flipH="1">
              <a:off x="3778100" y="2204864"/>
              <a:ext cx="443676" cy="290215"/>
            </a:xfrm>
            <a:prstGeom prst="straightConnector1">
              <a:avLst/>
            </a:prstGeom>
            <a:ln w="22225">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grpSp>
        <p:nvGrpSpPr>
          <p:cNvPr id="37" name="グループ化 36"/>
          <p:cNvGrpSpPr/>
          <p:nvPr/>
        </p:nvGrpSpPr>
        <p:grpSpPr>
          <a:xfrm>
            <a:off x="174501" y="122148"/>
            <a:ext cx="7114650" cy="6580925"/>
            <a:chOff x="174501" y="122148"/>
            <a:chExt cx="7114650" cy="6580925"/>
          </a:xfrm>
        </p:grpSpPr>
        <p:grpSp>
          <p:nvGrpSpPr>
            <p:cNvPr id="1030" name="グループ化 1029"/>
            <p:cNvGrpSpPr/>
            <p:nvPr/>
          </p:nvGrpSpPr>
          <p:grpSpPr>
            <a:xfrm>
              <a:off x="174501" y="122148"/>
              <a:ext cx="1901201" cy="2605230"/>
              <a:chOff x="174501" y="122148"/>
              <a:chExt cx="1901201" cy="2605230"/>
            </a:xfrm>
          </p:grpSpPr>
          <p:sp>
            <p:nvSpPr>
              <p:cNvPr id="2" name="円/楕円 1"/>
              <p:cNvSpPr/>
              <p:nvPr/>
            </p:nvSpPr>
            <p:spPr>
              <a:xfrm>
                <a:off x="587400" y="1935290"/>
                <a:ext cx="1270566"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p:cNvSpPr txBox="1"/>
              <p:nvPr/>
            </p:nvSpPr>
            <p:spPr>
              <a:xfrm>
                <a:off x="174501" y="122148"/>
                <a:ext cx="1901201" cy="646331"/>
              </a:xfrm>
              <a:prstGeom prst="rect">
                <a:avLst/>
              </a:prstGeom>
              <a:noFill/>
            </p:spPr>
            <p:txBody>
              <a:bodyPr wrap="square" rtlCol="0">
                <a:spAutoFit/>
              </a:bodyPr>
              <a:lstStyle/>
              <a:p>
                <a:pPr algn="ctr"/>
                <a:r>
                  <a:rPr lang="en-US" altLang="ja-JP" dirty="0">
                    <a:solidFill>
                      <a:srgbClr val="FF0000"/>
                    </a:solidFill>
                  </a:rPr>
                  <a:t>RX</a:t>
                </a:r>
                <a:r>
                  <a:rPr lang="ja-JP" altLang="en-US" dirty="0">
                    <a:solidFill>
                      <a:srgbClr val="FF0000"/>
                    </a:solidFill>
                  </a:rPr>
                  <a:t>モードを励起</a:t>
                </a:r>
                <a:r>
                  <a:rPr lang="ja-JP" altLang="en-US" dirty="0" smtClean="0">
                    <a:solidFill>
                      <a:srgbClr val="FF0000"/>
                    </a:solidFill>
                  </a:rPr>
                  <a:t>できない</a:t>
                </a:r>
                <a:r>
                  <a:rPr lang="ja-JP" altLang="en-US" dirty="0">
                    <a:solidFill>
                      <a:srgbClr val="FF0000"/>
                    </a:solidFill>
                  </a:rPr>
                  <a:t>か</a:t>
                </a:r>
                <a:r>
                  <a:rPr lang="ja-JP" altLang="en-US" dirty="0" smtClean="0">
                    <a:solidFill>
                      <a:srgbClr val="FF0000"/>
                    </a:solidFill>
                  </a:rPr>
                  <a:t>？</a:t>
                </a:r>
                <a:endParaRPr lang="ja-JP" altLang="en-US" dirty="0">
                  <a:solidFill>
                    <a:srgbClr val="FF0000"/>
                  </a:solidFill>
                </a:endParaRPr>
              </a:p>
            </p:txBody>
          </p:sp>
          <p:cxnSp>
            <p:nvCxnSpPr>
              <p:cNvPr id="1025" name="直線矢印コネクタ 1024"/>
              <p:cNvCxnSpPr>
                <a:endCxn id="2" idx="0"/>
              </p:cNvCxnSpPr>
              <p:nvPr/>
            </p:nvCxnSpPr>
            <p:spPr>
              <a:xfrm>
                <a:off x="899592" y="768479"/>
                <a:ext cx="323091" cy="1166811"/>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6" name="テキスト ボックス 35"/>
            <p:cNvSpPr txBox="1"/>
            <p:nvPr/>
          </p:nvSpPr>
          <p:spPr>
            <a:xfrm>
              <a:off x="1021088" y="6333741"/>
              <a:ext cx="6268063" cy="369332"/>
            </a:xfrm>
            <a:prstGeom prst="rect">
              <a:avLst/>
            </a:prstGeom>
            <a:noFill/>
          </p:spPr>
          <p:txBody>
            <a:bodyPr wrap="none" rtlCol="0">
              <a:spAutoFit/>
            </a:bodyPr>
            <a:lstStyle/>
            <a:p>
              <a:r>
                <a:rPr kumimoji="1" lang="en-US" altLang="ja-JP" dirty="0" smtClean="0"/>
                <a:t>RX</a:t>
              </a:r>
              <a:r>
                <a:rPr lang="ja-JP" altLang="en-US" dirty="0" smtClean="0"/>
                <a:t>モード</a:t>
              </a:r>
              <a:r>
                <a:rPr lang="ja-JP" altLang="en-US" dirty="0"/>
                <a:t>なら</a:t>
              </a:r>
              <a:r>
                <a:rPr lang="ja-JP" altLang="en-US" dirty="0" smtClean="0"/>
                <a:t>、同一モードで励起→伝搬できるので効率がよい。</a:t>
              </a:r>
              <a:endParaRPr kumimoji="1" lang="ja-JP" altLang="en-US" dirty="0"/>
            </a:p>
          </p:txBody>
        </p:sp>
      </p:grpSp>
    </p:spTree>
    <p:extLst>
      <p:ext uri="{BB962C8B-B14F-4D97-AF65-F5344CB8AC3E}">
        <p14:creationId xmlns:p14="http://schemas.microsoft.com/office/powerpoint/2010/main" val="368956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TotalTime>
  <Words>800</Words>
  <Application>Microsoft Office PowerPoint</Application>
  <PresentationFormat>画面に合わせる (4:3)</PresentationFormat>
  <Paragraphs>131</Paragraphs>
  <Slides>16</Slides>
  <Notes>3</Notes>
  <HiddenSlides>0</HiddenSlides>
  <MMClips>0</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Windows ユーザー</dc:creator>
  <cp:lastModifiedBy>Windows ユーザー</cp:lastModifiedBy>
  <cp:revision>51</cp:revision>
  <dcterms:created xsi:type="dcterms:W3CDTF">2013-08-19T07:29:15Z</dcterms:created>
  <dcterms:modified xsi:type="dcterms:W3CDTF">2013-08-20T21:07:42Z</dcterms:modified>
</cp:coreProperties>
</file>