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B0BC06A-487E-493D-8066-6AD884D13C52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FC20AA3-3ECC-421B-A91E-1EC5BA22D1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992888" cy="1440160"/>
          </a:xfrm>
        </p:spPr>
        <p:txBody>
          <a:bodyPr>
            <a:normAutofit fontScale="90000"/>
          </a:bodyPr>
          <a:lstStyle/>
          <a:p>
            <a:r>
              <a:rPr lang="en-US" altLang="ja-JP" dirty="0" err="1" smtClean="0"/>
              <a:t>T</a:t>
            </a:r>
            <a:r>
              <a:rPr lang="en-US" altLang="ja-JP" cap="none" dirty="0" err="1" smtClean="0"/>
              <a:t>eV</a:t>
            </a:r>
            <a:r>
              <a:rPr lang="en-US" altLang="ja-JP" cap="none" dirty="0" smtClean="0"/>
              <a:t> γ</a:t>
            </a:r>
            <a:r>
              <a:rPr lang="ja-JP" altLang="en-US" cap="none" dirty="0" smtClean="0"/>
              <a:t>線源および</a:t>
            </a:r>
            <a:r>
              <a:rPr lang="en-US" altLang="ja-JP" cap="none" dirty="0" smtClean="0"/>
              <a:t>UHECR</a:t>
            </a:r>
            <a:r>
              <a:rPr lang="ja-JP" altLang="en-US" cap="none" dirty="0" smtClean="0"/>
              <a:t>起源天体としての </a:t>
            </a:r>
            <a:r>
              <a:rPr lang="en-US" altLang="ja-JP" cap="none" dirty="0" err="1" smtClean="0"/>
              <a:t>Centaurus</a:t>
            </a:r>
            <a:r>
              <a:rPr lang="en-US" altLang="ja-JP" cap="none" dirty="0" smtClean="0"/>
              <a:t>-A </a:t>
            </a:r>
            <a:r>
              <a:rPr lang="ja-JP" altLang="en-US" cap="none" dirty="0" smtClean="0"/>
              <a:t>について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4221088"/>
            <a:ext cx="7772400" cy="860688"/>
          </a:xfrm>
        </p:spPr>
        <p:txBody>
          <a:bodyPr>
            <a:normAutofit lnSpcReduction="10000"/>
          </a:bodyPr>
          <a:lstStyle/>
          <a:p>
            <a:pPr algn="ctr"/>
            <a:r>
              <a:rPr kumimoji="1" lang="ja-JP" altLang="en-US" dirty="0" smtClean="0"/>
              <a:t>２０１３年８月２２日＠乗鞍観測所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佐々木　健斗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err="1" smtClean="0"/>
              <a:t>TeV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ガンマ線のスペクトル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2592288"/>
          </a:xfrm>
        </p:spPr>
        <p:txBody>
          <a:bodyPr/>
          <a:lstStyle/>
          <a:p>
            <a:r>
              <a:rPr lang="en-US" altLang="ja-JP" dirty="0" err="1" smtClean="0">
                <a:latin typeface="Century" pitchFamily="18" charset="0"/>
              </a:rPr>
              <a:t>TeV</a:t>
            </a:r>
            <a:r>
              <a:rPr lang="ja-JP" altLang="en-US" dirty="0" smtClean="0">
                <a:latin typeface="Century" pitchFamily="18" charset="0"/>
              </a:rPr>
              <a:t>ガンマ線は</a:t>
            </a:r>
            <a:r>
              <a:rPr lang="en-US" altLang="ja-JP" dirty="0" err="1" smtClean="0">
                <a:latin typeface="Century" pitchFamily="18" charset="0"/>
              </a:rPr>
              <a:t>Cen</a:t>
            </a:r>
            <a:r>
              <a:rPr lang="en-US" altLang="ja-JP" dirty="0" smtClean="0">
                <a:latin typeface="Century" pitchFamily="18" charset="0"/>
              </a:rPr>
              <a:t> A</a:t>
            </a:r>
            <a:r>
              <a:rPr lang="ja-JP" altLang="en-US" dirty="0" smtClean="0">
                <a:latin typeface="Century" pitchFamily="18" charset="0"/>
              </a:rPr>
              <a:t>から脱出できるか？</a:t>
            </a:r>
            <a:endParaRPr lang="en-US" altLang="ja-JP" dirty="0" smtClean="0">
              <a:latin typeface="Century" pitchFamily="18" charset="0"/>
            </a:endParaRPr>
          </a:p>
          <a:p>
            <a:r>
              <a:rPr lang="en-US" altLang="ja-JP" dirty="0" err="1" smtClean="0">
                <a:latin typeface="Century" pitchFamily="18" charset="0"/>
              </a:rPr>
              <a:t>TeV</a:t>
            </a:r>
            <a:r>
              <a:rPr lang="ja-JP" altLang="en-US" dirty="0" smtClean="0">
                <a:latin typeface="Century" pitchFamily="18" charset="0"/>
              </a:rPr>
              <a:t>光子は赤外線と効率よく反応してしまう</a:t>
            </a:r>
            <a:endParaRPr lang="en-US" altLang="ja-JP" dirty="0" smtClean="0">
              <a:latin typeface="Century" pitchFamily="18" charset="0"/>
            </a:endParaRPr>
          </a:p>
          <a:p>
            <a:pPr>
              <a:buNone/>
            </a:pPr>
            <a:r>
              <a:rPr lang="ja-JP" altLang="en-US" dirty="0" smtClean="0">
                <a:latin typeface="Century" pitchFamily="18" charset="0"/>
              </a:rPr>
              <a:t>→吸収の光学的厚みは</a:t>
            </a:r>
            <a:endParaRPr lang="en-US" altLang="ja-JP" dirty="0" smtClean="0">
              <a:latin typeface="Century" pitchFamily="18" charset="0"/>
            </a:endParaRPr>
          </a:p>
          <a:p>
            <a:pPr>
              <a:buNone/>
            </a:pPr>
            <a:endParaRPr lang="en-US" altLang="ja-JP" dirty="0" smtClean="0">
              <a:latin typeface="Century" pitchFamily="18" charset="0"/>
            </a:endParaRPr>
          </a:p>
          <a:p>
            <a:pPr>
              <a:buNone/>
            </a:pPr>
            <a:r>
              <a:rPr lang="ja-JP" altLang="en-US" dirty="0" smtClean="0">
                <a:latin typeface="Century" pitchFamily="18" charset="0"/>
              </a:rPr>
              <a:t>となり、</a:t>
            </a:r>
            <a:r>
              <a:rPr lang="en-US" altLang="ja-JP" dirty="0" smtClean="0">
                <a:latin typeface="Century" pitchFamily="18" charset="0"/>
              </a:rPr>
              <a:t>α</a:t>
            </a:r>
            <a:r>
              <a:rPr lang="en-US" altLang="ja-JP" dirty="0" smtClean="0">
                <a:latin typeface="Cambria Math"/>
                <a:ea typeface="Cambria Math"/>
              </a:rPr>
              <a:t>≿</a:t>
            </a:r>
            <a:r>
              <a:rPr lang="en-US" altLang="ja-JP" dirty="0" smtClean="0">
                <a:latin typeface="Century" pitchFamily="18" charset="0"/>
                <a:ea typeface="Cambria Math"/>
              </a:rPr>
              <a:t>1.4</a:t>
            </a:r>
            <a:r>
              <a:rPr lang="ja-JP" altLang="en-US" dirty="0" smtClean="0">
                <a:latin typeface="+mj-ea"/>
                <a:ea typeface="+mj-ea"/>
              </a:rPr>
              <a:t>ならば</a:t>
            </a:r>
            <a:r>
              <a:rPr lang="en-US" altLang="ja-JP" dirty="0" err="1" smtClean="0">
                <a:latin typeface="Century" pitchFamily="18" charset="0"/>
                <a:ea typeface="+mj-ea"/>
              </a:rPr>
              <a:t>TeV</a:t>
            </a:r>
            <a:r>
              <a:rPr lang="ja-JP" altLang="en-US" dirty="0" smtClean="0">
                <a:latin typeface="Century" pitchFamily="18" charset="0"/>
                <a:ea typeface="+mj-ea"/>
              </a:rPr>
              <a:t>光子は脱出可能</a:t>
            </a:r>
            <a:endParaRPr lang="en-US" altLang="ja-JP" dirty="0" smtClean="0">
              <a:latin typeface="Century" pitchFamily="18" charset="0"/>
            </a:endParaRPr>
          </a:p>
          <a:p>
            <a:pPr>
              <a:buNone/>
            </a:pPr>
            <a:endParaRPr kumimoji="1" lang="ja-JP" altLang="en-US" dirty="0">
              <a:latin typeface="Century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3027109" y="2708920"/>
          <a:ext cx="6116891" cy="864096"/>
        </p:xfrm>
        <a:graphic>
          <a:graphicData uri="http://schemas.openxmlformats.org/presentationml/2006/ole">
            <p:oleObj spid="_x0000_s6146" name="数式" r:id="rId3" imgW="3416040" imgH="482400" progId="Equation.3">
              <p:embed/>
            </p:oleObj>
          </a:graphicData>
        </a:graphic>
      </p:graphicFrame>
      <p:sp>
        <p:nvSpPr>
          <p:cNvPr id="5" name="下矢印 4"/>
          <p:cNvSpPr/>
          <p:nvPr/>
        </p:nvSpPr>
        <p:spPr>
          <a:xfrm>
            <a:off x="4211960" y="4437112"/>
            <a:ext cx="576064" cy="50405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5085184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err="1" smtClean="0"/>
              <a:t>Centaurus</a:t>
            </a:r>
            <a:r>
              <a:rPr kumimoji="1" lang="en-US" altLang="ja-JP" sz="4000" dirty="0" smtClean="0"/>
              <a:t> A</a:t>
            </a:r>
            <a:r>
              <a:rPr kumimoji="1" lang="ja-JP" altLang="en-US" sz="4000" dirty="0" smtClean="0"/>
              <a:t>は</a:t>
            </a:r>
            <a:r>
              <a:rPr kumimoji="1" lang="en-US" altLang="ja-JP" sz="4000" dirty="0" err="1" smtClean="0"/>
              <a:t>TeV</a:t>
            </a:r>
            <a:r>
              <a:rPr kumimoji="1" lang="ja-JP" altLang="en-US" sz="4000" dirty="0" smtClean="0"/>
              <a:t>ガンマ線の起源となり得る！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TeV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ガンマ線起源としての</a:t>
            </a:r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r>
              <a:rPr kumimoji="1" lang="ja-JP" altLang="en-US" dirty="0" smtClean="0"/>
              <a:t>の観測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3240360"/>
          </a:xfrm>
        </p:spPr>
        <p:txBody>
          <a:bodyPr/>
          <a:lstStyle/>
          <a:p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r>
              <a:rPr kumimoji="1" lang="ja-JP" altLang="en-US" dirty="0" smtClean="0"/>
              <a:t>の</a:t>
            </a:r>
            <a:r>
              <a:rPr kumimoji="1" lang="en-US" altLang="ja-JP" dirty="0" err="1" smtClean="0"/>
              <a:t>TeV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最大光度</a:t>
            </a:r>
            <a:r>
              <a:rPr kumimoji="1" lang="en-US" altLang="ja-JP" dirty="0" err="1" smtClean="0"/>
              <a:t>L</a:t>
            </a:r>
            <a:r>
              <a:rPr kumimoji="1" lang="en-US" altLang="ja-JP" baseline="-25000" dirty="0" err="1" smtClean="0"/>
              <a:t>IC</a:t>
            </a:r>
            <a:r>
              <a:rPr kumimoji="1" lang="en-US" altLang="ja-JP" dirty="0" err="1" smtClean="0"/>
              <a:t>~ρnP</a:t>
            </a:r>
            <a:r>
              <a:rPr kumimoji="1" lang="en-US" altLang="ja-JP" baseline="-25000" dirty="0" err="1" smtClean="0"/>
              <a:t>c</a:t>
            </a:r>
            <a:r>
              <a:rPr kumimoji="1" lang="en-US" altLang="ja-JP" dirty="0" err="1" smtClean="0"/>
              <a:t>ΔV</a:t>
            </a:r>
            <a:r>
              <a:rPr kumimoji="1" lang="ja-JP" altLang="en-US" dirty="0" smtClean="0"/>
              <a:t>を見積もる</a:t>
            </a:r>
            <a:endParaRPr kumimoji="1" lang="en-US" altLang="ja-JP" dirty="0" smtClean="0"/>
          </a:p>
          <a:p>
            <a:r>
              <a:rPr lang="en-US" altLang="ja-JP" dirty="0" smtClean="0"/>
              <a:t>Alfven</a:t>
            </a:r>
            <a:r>
              <a:rPr lang="ja-JP" altLang="en-US" dirty="0" smtClean="0"/>
              <a:t>共回転条件　　　　 を用いて</a:t>
            </a:r>
            <a:r>
              <a:rPr lang="en-US" altLang="ja-JP" dirty="0" smtClean="0"/>
              <a:t>n</a:t>
            </a:r>
            <a:r>
              <a:rPr lang="ja-JP" altLang="en-US" dirty="0" smtClean="0"/>
              <a:t>の上限から決定すると、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γ</a:t>
            </a:r>
            <a:r>
              <a:rPr lang="en-US" altLang="ja-JP" baseline="-25000" dirty="0" smtClean="0"/>
              <a:t>0</a:t>
            </a:r>
            <a:r>
              <a:rPr kumimoji="1" lang="ja-JP" altLang="en-US" dirty="0" smtClean="0"/>
              <a:t>～</a:t>
            </a:r>
            <a:r>
              <a:rPr lang="en-US" altLang="ja-JP" dirty="0" smtClean="0">
                <a:latin typeface="Century" pitchFamily="18" charset="0"/>
              </a:rPr>
              <a:t>10</a:t>
            </a:r>
            <a:r>
              <a:rPr lang="ja-JP" altLang="en-US" dirty="0" smtClean="0">
                <a:latin typeface="Century" pitchFamily="18" charset="0"/>
              </a:rPr>
              <a:t>の下では</a:t>
            </a:r>
            <a:r>
              <a:rPr lang="en-US" altLang="ja-JP" dirty="0" err="1" smtClean="0">
                <a:latin typeface="Century" pitchFamily="18" charset="0"/>
              </a:rPr>
              <a:t>Cen</a:t>
            </a:r>
            <a:r>
              <a:rPr lang="en-US" altLang="ja-JP" dirty="0" smtClean="0">
                <a:latin typeface="Century" pitchFamily="18" charset="0"/>
              </a:rPr>
              <a:t> A</a:t>
            </a:r>
            <a:r>
              <a:rPr lang="ja-JP" altLang="en-US" dirty="0" smtClean="0">
                <a:latin typeface="Century" pitchFamily="18" charset="0"/>
              </a:rPr>
              <a:t>の</a:t>
            </a:r>
            <a:r>
              <a:rPr lang="en-US" altLang="ja-JP" dirty="0" err="1" smtClean="0">
                <a:latin typeface="Century" pitchFamily="18" charset="0"/>
              </a:rPr>
              <a:t>TeV</a:t>
            </a:r>
            <a:r>
              <a:rPr lang="ja-JP" altLang="en-US" dirty="0" smtClean="0">
                <a:latin typeface="Century" pitchFamily="18" charset="0"/>
              </a:rPr>
              <a:t>光子は</a:t>
            </a:r>
            <a:r>
              <a:rPr lang="en-US" altLang="ja-JP" dirty="0" smtClean="0">
                <a:latin typeface="Century" pitchFamily="18" charset="0"/>
              </a:rPr>
              <a:t>HESS</a:t>
            </a:r>
            <a:r>
              <a:rPr lang="ja-JP" altLang="en-US" dirty="0" smtClean="0">
                <a:latin typeface="Century" pitchFamily="18" charset="0"/>
              </a:rPr>
              <a:t>の感度の限界ギリギリ</a:t>
            </a:r>
            <a:r>
              <a:rPr lang="en-US" altLang="ja-JP" dirty="0" smtClean="0">
                <a:latin typeface="Century" pitchFamily="18" charset="0"/>
              </a:rPr>
              <a:t>(Crab</a:t>
            </a:r>
            <a:r>
              <a:rPr lang="ja-JP" altLang="en-US" dirty="0" smtClean="0">
                <a:latin typeface="Century" pitchFamily="18" charset="0"/>
              </a:rPr>
              <a:t>の</a:t>
            </a:r>
            <a:r>
              <a:rPr lang="en-US" altLang="ja-JP" dirty="0" smtClean="0">
                <a:latin typeface="Century" pitchFamily="18" charset="0"/>
              </a:rPr>
              <a:t>1%</a:t>
            </a:r>
            <a:r>
              <a:rPr lang="ja-JP" altLang="en-US" dirty="0" smtClean="0">
                <a:latin typeface="Century" pitchFamily="18" charset="0"/>
              </a:rPr>
              <a:t>程度</a:t>
            </a:r>
            <a:r>
              <a:rPr lang="en-US" altLang="ja-JP" dirty="0" smtClean="0">
                <a:latin typeface="Century" pitchFamily="18" charset="0"/>
              </a:rPr>
              <a:t>)</a:t>
            </a:r>
            <a:endParaRPr kumimoji="1" lang="en-US" altLang="ja-JP" dirty="0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3491880" y="1916832"/>
          <a:ext cx="1440160" cy="749922"/>
        </p:xfrm>
        <a:graphic>
          <a:graphicData uri="http://schemas.openxmlformats.org/presentationml/2006/ole">
            <p:oleObj spid="_x0000_s7170" name="数式" r:id="rId3" imgW="812520" imgH="419040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2051720" y="2924943"/>
          <a:ext cx="6048672" cy="867193"/>
        </p:xfrm>
        <a:graphic>
          <a:graphicData uri="http://schemas.openxmlformats.org/presentationml/2006/ole">
            <p:oleObj spid="_x0000_s7171" name="数式" r:id="rId4" imgW="3543120" imgH="507960" progId="Equation.3">
              <p:embed/>
            </p:oleObj>
          </a:graphicData>
        </a:graphic>
      </p:graphicFrame>
      <p:sp>
        <p:nvSpPr>
          <p:cNvPr id="6" name="下矢印 5"/>
          <p:cNvSpPr/>
          <p:nvPr/>
        </p:nvSpPr>
        <p:spPr>
          <a:xfrm>
            <a:off x="4283968" y="4941168"/>
            <a:ext cx="648072" cy="576064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5661248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CTA</a:t>
            </a:r>
            <a:r>
              <a:rPr kumimoji="1" lang="ja-JP" altLang="en-US" sz="3200" dirty="0" smtClean="0"/>
              <a:t>などの次世代望遠鏡の活躍が待たれる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UHECR</a:t>
            </a:r>
            <a:r>
              <a:rPr kumimoji="1" lang="ja-JP" altLang="en-US" dirty="0" smtClean="0"/>
              <a:t>起源としての</a:t>
            </a:r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2520280"/>
          </a:xfrm>
        </p:spPr>
        <p:txBody>
          <a:bodyPr/>
          <a:lstStyle/>
          <a:p>
            <a:r>
              <a:rPr kumimoji="1" lang="en-US" altLang="ja-JP" dirty="0" smtClean="0"/>
              <a:t>Auger </a:t>
            </a:r>
            <a:r>
              <a:rPr kumimoji="1" lang="ja-JP" altLang="en-US" dirty="0" smtClean="0"/>
              <a:t>によると、</a:t>
            </a:r>
            <a:r>
              <a:rPr lang="en-US" altLang="ja-JP" dirty="0" smtClean="0">
                <a:latin typeface="Century" pitchFamily="18" charset="0"/>
              </a:rPr>
              <a:t>57EeV</a:t>
            </a:r>
            <a:r>
              <a:rPr lang="ja-JP" altLang="en-US" dirty="0" smtClean="0">
                <a:latin typeface="Century" pitchFamily="18" charset="0"/>
              </a:rPr>
              <a:t>を超えるデータ</a:t>
            </a:r>
            <a:r>
              <a:rPr lang="en-US" altLang="ja-JP" dirty="0" smtClean="0">
                <a:latin typeface="Century" pitchFamily="18" charset="0"/>
              </a:rPr>
              <a:t>27</a:t>
            </a:r>
            <a:r>
              <a:rPr lang="ja-JP" altLang="en-US" dirty="0" smtClean="0">
                <a:latin typeface="Century" pitchFamily="18" charset="0"/>
              </a:rPr>
              <a:t>個のうち</a:t>
            </a:r>
            <a:r>
              <a:rPr lang="en-US" altLang="ja-JP" dirty="0" smtClean="0">
                <a:latin typeface="Century" pitchFamily="18" charset="0"/>
              </a:rPr>
              <a:t>4</a:t>
            </a:r>
            <a:r>
              <a:rPr lang="ja-JP" altLang="en-US" dirty="0" err="1" smtClean="0">
                <a:latin typeface="Century" pitchFamily="18" charset="0"/>
              </a:rPr>
              <a:t>つは</a:t>
            </a:r>
            <a:r>
              <a:rPr lang="en-US" altLang="ja-JP" dirty="0" err="1" smtClean="0">
                <a:latin typeface="Century" pitchFamily="18" charset="0"/>
              </a:rPr>
              <a:t>Cen</a:t>
            </a:r>
            <a:r>
              <a:rPr lang="en-US" altLang="ja-JP" dirty="0" smtClean="0">
                <a:latin typeface="Century" pitchFamily="18" charset="0"/>
              </a:rPr>
              <a:t> A</a:t>
            </a:r>
            <a:r>
              <a:rPr lang="ja-JP" altLang="en-US" dirty="0" smtClean="0">
                <a:latin typeface="Century" pitchFamily="18" charset="0"/>
              </a:rPr>
              <a:t>のあたりが起源か？</a:t>
            </a:r>
            <a:endParaRPr lang="en-US" altLang="ja-JP" dirty="0" smtClean="0">
              <a:latin typeface="Century" pitchFamily="18" charset="0"/>
            </a:endParaRPr>
          </a:p>
          <a:p>
            <a:pPr>
              <a:buNone/>
            </a:pPr>
            <a:r>
              <a:rPr kumimoji="1" lang="ja-JP" altLang="en-US" dirty="0" smtClean="0">
                <a:latin typeface="Century" pitchFamily="18" charset="0"/>
              </a:rPr>
              <a:t>→</a:t>
            </a:r>
            <a:r>
              <a:rPr kumimoji="1" lang="en-US" altLang="ja-JP" dirty="0" err="1" smtClean="0">
                <a:latin typeface="Century" pitchFamily="18" charset="0"/>
              </a:rPr>
              <a:t>Cen</a:t>
            </a:r>
            <a:r>
              <a:rPr kumimoji="1" lang="en-US" altLang="ja-JP" dirty="0" smtClean="0">
                <a:latin typeface="Century" pitchFamily="18" charset="0"/>
              </a:rPr>
              <a:t> A </a:t>
            </a:r>
            <a:r>
              <a:rPr kumimoji="1" lang="ja-JP" altLang="en-US" dirty="0" smtClean="0">
                <a:latin typeface="Century" pitchFamily="18" charset="0"/>
              </a:rPr>
              <a:t>が</a:t>
            </a:r>
            <a:r>
              <a:rPr kumimoji="1" lang="en-US" altLang="ja-JP" dirty="0" smtClean="0">
                <a:latin typeface="Century" pitchFamily="18" charset="0"/>
              </a:rPr>
              <a:t>UHECR</a:t>
            </a:r>
            <a:r>
              <a:rPr kumimoji="1" lang="ja-JP" altLang="en-US" dirty="0" smtClean="0">
                <a:latin typeface="Century" pitchFamily="18" charset="0"/>
              </a:rPr>
              <a:t>の起源である可能性がある？</a:t>
            </a:r>
            <a:endParaRPr kumimoji="1" lang="en-US" altLang="ja-JP" dirty="0" smtClean="0">
              <a:latin typeface="Century" pitchFamily="18" charset="0"/>
            </a:endParaRPr>
          </a:p>
          <a:p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 A</a:t>
            </a:r>
            <a:r>
              <a:rPr kumimoji="1" lang="ja-JP" altLang="en-US" dirty="0" smtClean="0"/>
              <a:t>の中心</a:t>
            </a:r>
            <a:r>
              <a:rPr kumimoji="1" lang="en-US" altLang="ja-JP" dirty="0" smtClean="0"/>
              <a:t>BH</a:t>
            </a:r>
            <a:r>
              <a:rPr kumimoji="1" lang="ja-JP" altLang="en-US" dirty="0" smtClean="0"/>
              <a:t>付近での加速で、</a:t>
            </a:r>
            <a:r>
              <a:rPr kumimoji="1" lang="en-US" altLang="ja-JP" dirty="0" smtClean="0"/>
              <a:t>UHECR</a:t>
            </a:r>
            <a:r>
              <a:rPr kumimoji="1" lang="ja-JP" altLang="en-US" dirty="0" smtClean="0"/>
              <a:t>を説明できるか？</a:t>
            </a:r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4139952" y="4293096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4869160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ふつうの衝撃波加速や統計加速で説明するのは困難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2448272"/>
          </a:xfrm>
        </p:spPr>
        <p:txBody>
          <a:bodyPr/>
          <a:lstStyle/>
          <a:p>
            <a:r>
              <a:rPr kumimoji="1" lang="en-US" altLang="ja-JP" dirty="0" smtClean="0"/>
              <a:t>Size limit </a:t>
            </a:r>
            <a:r>
              <a:rPr kumimoji="1" lang="ja-JP" altLang="en-US" dirty="0" smtClean="0"/>
              <a:t>から </a:t>
            </a:r>
            <a:r>
              <a:rPr kumimoji="1" lang="en-US" altLang="ja-JP" dirty="0" err="1" smtClean="0"/>
              <a:t>E</a:t>
            </a:r>
            <a:r>
              <a:rPr kumimoji="1" lang="en-US" altLang="ja-JP" baseline="-25000" dirty="0" err="1" smtClean="0"/>
              <a:t>max</a:t>
            </a:r>
            <a:r>
              <a:rPr kumimoji="1" lang="en-US" altLang="ja-JP" dirty="0" err="1" smtClean="0"/>
              <a:t>~ZeBRβ</a:t>
            </a:r>
            <a:r>
              <a:rPr kumimoji="1" lang="en-US" altLang="ja-JP" baseline="-25000" dirty="0" err="1" smtClean="0"/>
              <a:t>s</a:t>
            </a:r>
            <a:endParaRPr lang="en-US" altLang="ja-JP" dirty="0" smtClean="0"/>
          </a:p>
          <a:p>
            <a:r>
              <a:rPr kumimoji="1" lang="ja-JP" altLang="en-US" dirty="0" smtClean="0"/>
              <a:t>観測から、</a:t>
            </a:r>
            <a:r>
              <a:rPr kumimoji="1" lang="en-US" altLang="ja-JP" dirty="0" smtClean="0"/>
              <a:t>shock</a:t>
            </a:r>
            <a:r>
              <a:rPr kumimoji="1" lang="ja-JP" altLang="en-US" dirty="0" smtClean="0"/>
              <a:t>速度について</a:t>
            </a:r>
            <a:r>
              <a:rPr kumimoji="1" lang="en-US" altLang="ja-JP" dirty="0" smtClean="0"/>
              <a:t>V</a:t>
            </a:r>
            <a:r>
              <a:rPr kumimoji="1" lang="en-US" altLang="ja-JP" baseline="-25000" dirty="0" smtClean="0"/>
              <a:t>s</a:t>
            </a:r>
            <a:r>
              <a:rPr kumimoji="1" lang="en-US" altLang="ja-JP" dirty="0" smtClean="0">
                <a:latin typeface="Cambria Math"/>
                <a:ea typeface="Cambria Math"/>
              </a:rPr>
              <a:t>≾0.5c</a:t>
            </a:r>
          </a:p>
          <a:p>
            <a:r>
              <a:rPr kumimoji="1" lang="ja-JP" altLang="en-US" dirty="0" smtClean="0"/>
              <a:t>磁場が</a:t>
            </a:r>
            <a:r>
              <a:rPr kumimoji="1" lang="en-US" altLang="ja-JP" dirty="0" smtClean="0"/>
              <a:t>ρ</a:t>
            </a:r>
            <a:r>
              <a:rPr kumimoji="1" lang="ja-JP" altLang="en-US" dirty="0" smtClean="0"/>
              <a:t>倍に増幅されたとしても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kumimoji="1" lang="en-US" altLang="ja-JP" dirty="0" smtClean="0">
              <a:latin typeface="Century" pitchFamily="18" charset="0"/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UHECR</a:t>
            </a:r>
            <a:r>
              <a:rPr kumimoji="1" lang="ja-JP" altLang="en-US" dirty="0" smtClean="0"/>
              <a:t>起源としての</a:t>
            </a:r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endParaRPr kumimoji="1" lang="ja-JP" altLang="en-US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2339752" y="2924944"/>
          <a:ext cx="4762486" cy="935980"/>
        </p:xfrm>
        <a:graphic>
          <a:graphicData uri="http://schemas.openxmlformats.org/presentationml/2006/ole">
            <p:oleObj spid="_x0000_s8194" name="数式" r:id="rId3" imgW="2197080" imgH="431640" progId="Equation.3">
              <p:embed/>
            </p:oleObj>
          </a:graphicData>
        </a:graphic>
      </p:graphicFrame>
      <p:sp>
        <p:nvSpPr>
          <p:cNvPr id="6" name="下矢印 5"/>
          <p:cNvSpPr/>
          <p:nvPr/>
        </p:nvSpPr>
        <p:spPr>
          <a:xfrm>
            <a:off x="4283968" y="4221088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5085184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 smtClean="0">
                <a:latin typeface="Century" pitchFamily="18" charset="0"/>
              </a:rPr>
              <a:t>50EeV</a:t>
            </a:r>
            <a:r>
              <a:rPr lang="ja-JP" altLang="en-US" sz="4400" dirty="0" smtClean="0">
                <a:latin typeface="Century" pitchFamily="18" charset="0"/>
              </a:rPr>
              <a:t>を超えるのは難しい・・・</a:t>
            </a:r>
            <a:endParaRPr kumimoji="1" lang="ja-JP" altLang="en-US" sz="4400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648072"/>
          </a:xfrm>
        </p:spPr>
        <p:txBody>
          <a:bodyPr/>
          <a:lstStyle/>
          <a:p>
            <a:r>
              <a:rPr kumimoji="1" lang="en-US" altLang="ja-JP" dirty="0" smtClean="0">
                <a:latin typeface="Century" pitchFamily="18" charset="0"/>
              </a:rPr>
              <a:t>2</a:t>
            </a:r>
            <a:r>
              <a:rPr kumimoji="1" lang="ja-JP" altLang="en-US" dirty="0" smtClean="0">
                <a:latin typeface="Century" pitchFamily="18" charset="0"/>
              </a:rPr>
              <a:t>次</a:t>
            </a:r>
            <a:r>
              <a:rPr kumimoji="1" lang="en-US" altLang="ja-JP" dirty="0" smtClean="0">
                <a:latin typeface="Century" pitchFamily="18" charset="0"/>
              </a:rPr>
              <a:t>Fermi</a:t>
            </a:r>
            <a:r>
              <a:rPr kumimoji="1" lang="ja-JP" altLang="en-US" dirty="0" smtClean="0">
                <a:latin typeface="Century" pitchFamily="18" charset="0"/>
              </a:rPr>
              <a:t>加速を考えると、</a:t>
            </a:r>
            <a:r>
              <a:rPr kumimoji="1" lang="en-US" altLang="ja-JP" dirty="0" err="1" smtClean="0">
                <a:latin typeface="Century" pitchFamily="18" charset="0"/>
              </a:rPr>
              <a:t>t</a:t>
            </a:r>
            <a:r>
              <a:rPr kumimoji="1" lang="en-US" altLang="ja-JP" baseline="-25000" dirty="0" err="1" smtClean="0">
                <a:latin typeface="Century" pitchFamily="18" charset="0"/>
              </a:rPr>
              <a:t>acc</a:t>
            </a:r>
            <a:r>
              <a:rPr kumimoji="1" lang="en-US" altLang="ja-JP" dirty="0" smtClean="0">
                <a:latin typeface="Century" pitchFamily="18" charset="0"/>
              </a:rPr>
              <a:t>&lt;</a:t>
            </a:r>
            <a:r>
              <a:rPr kumimoji="1" lang="en-US" altLang="ja-JP" dirty="0" err="1" smtClean="0">
                <a:latin typeface="Century" pitchFamily="18" charset="0"/>
              </a:rPr>
              <a:t>t</a:t>
            </a:r>
            <a:r>
              <a:rPr kumimoji="1" lang="en-US" altLang="ja-JP" baseline="-25000" dirty="0" err="1" smtClean="0">
                <a:latin typeface="Century" pitchFamily="18" charset="0"/>
              </a:rPr>
              <a:t>df</a:t>
            </a:r>
            <a:r>
              <a:rPr kumimoji="1" lang="ja-JP" altLang="en-US" dirty="0" smtClean="0">
                <a:latin typeface="Century" pitchFamily="18" charset="0"/>
              </a:rPr>
              <a:t>より</a:t>
            </a:r>
            <a:r>
              <a:rPr lang="ja-JP" altLang="en-US" dirty="0" smtClean="0">
                <a:latin typeface="Century" pitchFamily="18" charset="0"/>
              </a:rPr>
              <a:t>、</a:t>
            </a:r>
            <a:endParaRPr kumimoji="1" lang="ja-JP" altLang="en-US" dirty="0">
              <a:latin typeface="Century" pitchFamily="18" charset="0"/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UHECR</a:t>
            </a:r>
            <a:r>
              <a:rPr kumimoji="1" lang="ja-JP" altLang="en-US" dirty="0" smtClean="0"/>
              <a:t>起源としての</a:t>
            </a:r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endParaRPr kumimoji="1" lang="ja-JP" altLang="en-US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827584" y="2420888"/>
          <a:ext cx="2808312" cy="1010007"/>
        </p:xfrm>
        <a:graphic>
          <a:graphicData uri="http://schemas.openxmlformats.org/presentationml/2006/ole">
            <p:oleObj spid="_x0000_s9218" name="数式" r:id="rId3" imgW="1447560" imgH="520560" progId="Equation.3">
              <p:embed/>
            </p:oleObj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/>
        </p:nvGraphicFramePr>
        <p:xfrm>
          <a:off x="2627784" y="3645024"/>
          <a:ext cx="5616624" cy="936104"/>
        </p:xfrm>
        <a:graphic>
          <a:graphicData uri="http://schemas.openxmlformats.org/presentationml/2006/ole">
            <p:oleObj spid="_x0000_s9219" name="数式" r:id="rId4" imgW="2743200" imgH="457200" progId="Equation.3">
              <p:embed/>
            </p:oleObj>
          </a:graphicData>
        </a:graphic>
      </p:graphicFrame>
      <p:sp>
        <p:nvSpPr>
          <p:cNvPr id="7" name="右矢印 6"/>
          <p:cNvSpPr/>
          <p:nvPr/>
        </p:nvSpPr>
        <p:spPr>
          <a:xfrm>
            <a:off x="611560" y="3789040"/>
            <a:ext cx="1440160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472514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Century" pitchFamily="18" charset="0"/>
              </a:rPr>
              <a:t>　</a:t>
            </a:r>
            <a:r>
              <a:rPr lang="en-US" altLang="ja-JP" sz="2400" dirty="0" smtClean="0">
                <a:latin typeface="Century" pitchFamily="18" charset="0"/>
              </a:rPr>
              <a:t>v</a:t>
            </a:r>
            <a:r>
              <a:rPr lang="en-US" altLang="ja-JP" sz="2400" baseline="-25000" dirty="0" smtClean="0">
                <a:latin typeface="Century" pitchFamily="18" charset="0"/>
              </a:rPr>
              <a:t>A</a:t>
            </a:r>
            <a:r>
              <a:rPr lang="en-US" altLang="ja-JP" sz="2400" dirty="0">
                <a:latin typeface="Century" pitchFamily="18" charset="0"/>
                <a:ea typeface="Cambria Math"/>
              </a:rPr>
              <a:t>≌</a:t>
            </a:r>
            <a:r>
              <a:rPr lang="en-US" altLang="ja-JP" sz="2400" dirty="0" smtClean="0">
                <a:latin typeface="Century" pitchFamily="18" charset="0"/>
              </a:rPr>
              <a:t>0.3c</a:t>
            </a:r>
            <a:r>
              <a:rPr lang="ja-JP" altLang="en-US" sz="2400" dirty="0" smtClean="0">
                <a:latin typeface="Century" pitchFamily="18" charset="0"/>
              </a:rPr>
              <a:t>なら</a:t>
            </a:r>
            <a:r>
              <a:rPr lang="en-US" altLang="ja-JP" sz="2400" dirty="0" smtClean="0">
                <a:latin typeface="Century" pitchFamily="18" charset="0"/>
              </a:rPr>
              <a:t>5×10</a:t>
            </a:r>
            <a:r>
              <a:rPr lang="en-US" altLang="ja-JP" sz="2400" baseline="30000" dirty="0" smtClean="0">
                <a:latin typeface="Century" pitchFamily="18" charset="0"/>
              </a:rPr>
              <a:t>19</a:t>
            </a:r>
            <a:r>
              <a:rPr lang="en-US" altLang="ja-JP" sz="2400" dirty="0" smtClean="0">
                <a:latin typeface="Century" pitchFamily="18" charset="0"/>
              </a:rPr>
              <a:t>eV</a:t>
            </a:r>
            <a:r>
              <a:rPr lang="ja-JP" altLang="en-US" sz="2400" dirty="0" err="1" smtClean="0">
                <a:latin typeface="Century" pitchFamily="18" charset="0"/>
              </a:rPr>
              <a:t>まで</a:t>
            </a:r>
            <a:r>
              <a:rPr lang="ja-JP" altLang="en-US" sz="2400" dirty="0" smtClean="0">
                <a:latin typeface="Century" pitchFamily="18" charset="0"/>
              </a:rPr>
              <a:t>陽子を加速できる</a:t>
            </a:r>
            <a:endParaRPr lang="en-US" altLang="ja-JP" sz="2400" dirty="0" smtClean="0">
              <a:latin typeface="Century" pitchFamily="18" charset="0"/>
            </a:endParaRPr>
          </a:p>
          <a:p>
            <a:r>
              <a:rPr kumimoji="1" lang="ja-JP" altLang="en-US" sz="2400" dirty="0" smtClean="0">
                <a:latin typeface="Century" pitchFamily="18" charset="0"/>
              </a:rPr>
              <a:t>→ローブからの放射を説明するには、この条件が適切かあやしい・・・</a:t>
            </a:r>
            <a:endParaRPr kumimoji="1" lang="ja-JP" altLang="en-US" sz="2400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1656184"/>
          </a:xfrm>
        </p:spPr>
        <p:txBody>
          <a:bodyPr/>
          <a:lstStyle/>
          <a:p>
            <a:r>
              <a:rPr kumimoji="1" lang="ja-JP" altLang="en-US" dirty="0" smtClean="0"/>
              <a:t>衝撃波加速・統計加速では</a:t>
            </a:r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r>
              <a:rPr kumimoji="1" lang="ja-JP" altLang="en-US" dirty="0" smtClean="0"/>
              <a:t>で</a:t>
            </a:r>
            <a:r>
              <a:rPr lang="en-US" altLang="ja-JP" dirty="0" smtClean="0">
                <a:latin typeface="Century" pitchFamily="18" charset="0"/>
              </a:rPr>
              <a:t>UHECR</a:t>
            </a:r>
            <a:r>
              <a:rPr lang="ja-JP" altLang="en-US" dirty="0" smtClean="0">
                <a:latin typeface="Century" pitchFamily="18" charset="0"/>
              </a:rPr>
              <a:t>を作り出すことは難しい</a:t>
            </a:r>
            <a:endParaRPr lang="en-US" altLang="ja-JP" dirty="0" smtClean="0">
              <a:latin typeface="Century" pitchFamily="18" charset="0"/>
            </a:endParaRPr>
          </a:p>
          <a:p>
            <a:pPr>
              <a:buNone/>
            </a:pPr>
            <a:r>
              <a:rPr kumimoji="1" lang="ja-JP" altLang="en-US" dirty="0" smtClean="0">
                <a:latin typeface="Century" pitchFamily="18" charset="0"/>
              </a:rPr>
              <a:t>→</a:t>
            </a:r>
            <a:r>
              <a:rPr kumimoji="1" lang="en-US" altLang="ja-JP" dirty="0" err="1" smtClean="0">
                <a:latin typeface="Century" pitchFamily="18" charset="0"/>
              </a:rPr>
              <a:t>Cen</a:t>
            </a:r>
            <a:r>
              <a:rPr kumimoji="1" lang="en-US" altLang="ja-JP" dirty="0" smtClean="0">
                <a:latin typeface="Century" pitchFamily="18" charset="0"/>
              </a:rPr>
              <a:t> A</a:t>
            </a:r>
            <a:r>
              <a:rPr kumimoji="1" lang="ja-JP" altLang="en-US" dirty="0" smtClean="0">
                <a:latin typeface="Century" pitchFamily="18" charset="0"/>
              </a:rPr>
              <a:t>は</a:t>
            </a:r>
            <a:r>
              <a:rPr kumimoji="1" lang="en-US" altLang="ja-JP" dirty="0" smtClean="0">
                <a:latin typeface="Century" pitchFamily="18" charset="0"/>
              </a:rPr>
              <a:t>UHECR</a:t>
            </a:r>
            <a:r>
              <a:rPr kumimoji="1" lang="ja-JP" altLang="en-US" dirty="0" smtClean="0">
                <a:latin typeface="Century" pitchFamily="18" charset="0"/>
              </a:rPr>
              <a:t>起源天体ではありえないのか？</a:t>
            </a:r>
            <a:endParaRPr kumimoji="1" lang="ja-JP" altLang="en-US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UHECR</a:t>
            </a:r>
            <a:r>
              <a:rPr kumimoji="1" lang="ja-JP" altLang="en-US" dirty="0" smtClean="0"/>
              <a:t>起源としての</a:t>
            </a:r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endParaRPr kumimoji="1"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4139952" y="3573016"/>
            <a:ext cx="576064" cy="50405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22108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“shear 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加速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”</a:t>
            </a:r>
            <a:r>
              <a:rPr kumimoji="1" lang="ja-JP" altLang="en-US" sz="4000" dirty="0" smtClean="0"/>
              <a:t>を考えれば可能性がある！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Shear </a:t>
            </a:r>
            <a:r>
              <a:rPr kumimoji="1" lang="ja-JP" altLang="en-US" dirty="0" smtClean="0"/>
              <a:t>加速による陽子加速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1872208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線ジェットは縁にいくほど明るい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→ジェットが</a:t>
            </a:r>
            <a:r>
              <a:rPr lang="ja-JP" altLang="en-US" smtClean="0"/>
              <a:t>層状</a:t>
            </a:r>
            <a:r>
              <a:rPr lang="ja-JP" altLang="en-US" smtClean="0"/>
              <a:t>構造を</a:t>
            </a:r>
            <a:r>
              <a:rPr lang="ja-JP" altLang="en-US" dirty="0" smtClean="0"/>
              <a:t>形成している</a:t>
            </a:r>
            <a:endParaRPr lang="en-US" altLang="ja-JP" dirty="0" smtClean="0"/>
          </a:p>
          <a:p>
            <a:r>
              <a:rPr lang="ja-JP" altLang="en-US" dirty="0" smtClean="0"/>
              <a:t>内側で衝撃波加速などでつくられた</a:t>
            </a:r>
            <a:r>
              <a:rPr lang="en-US" altLang="ja-JP" dirty="0" smtClean="0"/>
              <a:t>~</a:t>
            </a:r>
            <a:r>
              <a:rPr lang="en-US" altLang="ja-JP" dirty="0" smtClean="0">
                <a:latin typeface="Century" pitchFamily="18" charset="0"/>
              </a:rPr>
              <a:t>10</a:t>
            </a:r>
            <a:r>
              <a:rPr lang="en-US" altLang="ja-JP" baseline="30000" dirty="0" smtClean="0">
                <a:latin typeface="Century" pitchFamily="18" charset="0"/>
              </a:rPr>
              <a:t>18</a:t>
            </a:r>
            <a:r>
              <a:rPr lang="en-US" altLang="ja-JP" dirty="0" smtClean="0">
                <a:latin typeface="Century" pitchFamily="18" charset="0"/>
              </a:rPr>
              <a:t>eV</a:t>
            </a:r>
            <a:r>
              <a:rPr lang="ja-JP" altLang="en-US" dirty="0" smtClean="0">
                <a:latin typeface="Century" pitchFamily="18" charset="0"/>
              </a:rPr>
              <a:t>の陽子が、外側に拡散していく過程で加速される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2915816" y="3501008"/>
          <a:ext cx="3621163" cy="1079996"/>
        </p:xfrm>
        <a:graphic>
          <a:graphicData uri="http://schemas.openxmlformats.org/presentationml/2006/ole">
            <p:oleObj spid="_x0000_s28674" name="数式" r:id="rId3" imgW="1447560" imgH="431640" progId="Equation.3">
              <p:embed/>
            </p:oleObj>
          </a:graphicData>
        </a:graphic>
      </p:graphicFrame>
      <p:sp>
        <p:nvSpPr>
          <p:cNvPr id="5" name="右矢印 4"/>
          <p:cNvSpPr/>
          <p:nvPr/>
        </p:nvSpPr>
        <p:spPr>
          <a:xfrm>
            <a:off x="1187624" y="3861048"/>
            <a:ext cx="576064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608" y="4941168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UHECR</a:t>
            </a:r>
            <a:r>
              <a:rPr kumimoji="1" lang="ja-JP" altLang="en-US" sz="4800" dirty="0" smtClean="0"/>
              <a:t>起源に</a:t>
            </a:r>
            <a:r>
              <a:rPr lang="ja-JP" altLang="en-US" sz="4800" dirty="0" smtClean="0"/>
              <a:t>なり得た！</a:t>
            </a:r>
            <a:endParaRPr kumimoji="1" lang="ja-JP" altLang="en-US" sz="4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03244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シンクロトロン光子の逆コンプトン散乱を考えることで、</a:t>
            </a:r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r>
              <a:rPr kumimoji="1" lang="ja-JP" altLang="en-US" dirty="0" smtClean="0"/>
              <a:t>は</a:t>
            </a:r>
            <a:r>
              <a:rPr kumimoji="1" lang="en-US" altLang="ja-JP" dirty="0" err="1" smtClean="0"/>
              <a:t>TeV</a:t>
            </a:r>
            <a:r>
              <a:rPr kumimoji="1" lang="ja-JP" altLang="en-US" dirty="0" smtClean="0"/>
              <a:t>ガンマ線起源になり得る</a:t>
            </a:r>
            <a:endParaRPr kumimoji="1" lang="en-US" altLang="ja-JP" dirty="0" smtClean="0"/>
          </a:p>
          <a:p>
            <a:r>
              <a:rPr lang="en-US" altLang="ja-JP" dirty="0" err="1" smtClean="0"/>
              <a:t>Cen</a:t>
            </a:r>
            <a:r>
              <a:rPr lang="en-US" altLang="ja-JP" dirty="0" smtClean="0"/>
              <a:t> A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TeV</a:t>
            </a:r>
            <a:r>
              <a:rPr lang="ja-JP" altLang="en-US" dirty="0" smtClean="0"/>
              <a:t>ガンマ線の一時間スケールの変動をみるには、</a:t>
            </a:r>
            <a:r>
              <a:rPr lang="en-US" altLang="ja-JP" dirty="0" smtClean="0"/>
              <a:t>CTA</a:t>
            </a:r>
            <a:r>
              <a:rPr lang="ja-JP" altLang="en-US" dirty="0" smtClean="0"/>
              <a:t>など次世代観測器が必要</a:t>
            </a:r>
            <a:endParaRPr lang="en-US" altLang="ja-JP" dirty="0" smtClean="0"/>
          </a:p>
          <a:p>
            <a:r>
              <a:rPr lang="ja-JP" altLang="en-US" dirty="0" smtClean="0"/>
              <a:t>衝撃波加速・統計加速だけでは、</a:t>
            </a:r>
            <a:r>
              <a:rPr lang="en-US" altLang="ja-JP" dirty="0" err="1" smtClean="0"/>
              <a:t>Cen</a:t>
            </a:r>
            <a:r>
              <a:rPr lang="en-US" altLang="ja-JP" dirty="0" smtClean="0"/>
              <a:t> 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UHECR</a:t>
            </a:r>
            <a:r>
              <a:rPr lang="ja-JP" altLang="en-US" dirty="0" smtClean="0"/>
              <a:t>起源天体になるのは困難</a:t>
            </a:r>
            <a:endParaRPr lang="en-US" altLang="ja-JP" dirty="0" smtClean="0"/>
          </a:p>
          <a:p>
            <a:r>
              <a:rPr lang="en-US" altLang="ja-JP" dirty="0" smtClean="0"/>
              <a:t>s</a:t>
            </a:r>
            <a:r>
              <a:rPr kumimoji="1" lang="en-US" altLang="ja-JP" dirty="0" smtClean="0"/>
              <a:t>hear</a:t>
            </a:r>
            <a:r>
              <a:rPr kumimoji="1" lang="ja-JP" altLang="en-US" dirty="0" smtClean="0"/>
              <a:t>加速を考慮すると、</a:t>
            </a:r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UHECR</a:t>
            </a:r>
            <a:r>
              <a:rPr kumimoji="1" lang="ja-JP" altLang="en-US" dirty="0" smtClean="0"/>
              <a:t>の起源となる可能性が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ある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ja-JP" altLang="en-US" b="1" dirty="0" smtClean="0"/>
              <a:t>内容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7978080" cy="4572000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“</a:t>
            </a:r>
            <a:r>
              <a:rPr lang="en-US" altLang="ja-JP" dirty="0" err="1" smtClean="0"/>
              <a:t>Centaurus</a:t>
            </a:r>
            <a:r>
              <a:rPr lang="en-US" altLang="ja-JP" dirty="0" smtClean="0"/>
              <a:t> A as </a:t>
            </a:r>
            <a:r>
              <a:rPr lang="en-US" altLang="ja-JP" dirty="0" err="1" smtClean="0"/>
              <a:t>TeV</a:t>
            </a:r>
            <a:r>
              <a:rPr lang="en-US" altLang="ja-JP" dirty="0" smtClean="0"/>
              <a:t> γ-ray and possible UHE cosmic-ray source”(A&amp;A </a:t>
            </a:r>
            <a:r>
              <a:rPr lang="en-US" altLang="ja-JP" dirty="0" smtClean="0">
                <a:latin typeface="Centaur" pitchFamily="18" charset="0"/>
              </a:rPr>
              <a:t>506</a:t>
            </a:r>
            <a:r>
              <a:rPr lang="en-US" altLang="ja-JP" dirty="0" smtClean="0"/>
              <a:t>,L</a:t>
            </a:r>
            <a:r>
              <a:rPr lang="en-US" altLang="ja-JP" dirty="0" smtClean="0">
                <a:latin typeface="Century" pitchFamily="18" charset="0"/>
              </a:rPr>
              <a:t>41-44,2009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のレビュー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err="1" smtClean="0"/>
              <a:t>Centaurus</a:t>
            </a:r>
            <a:r>
              <a:rPr kumimoji="1" lang="en-US" altLang="ja-JP" dirty="0" smtClean="0"/>
              <a:t>-A</a:t>
            </a:r>
            <a:r>
              <a:rPr kumimoji="1" lang="ja-JP" altLang="en-US" dirty="0" smtClean="0"/>
              <a:t>は</a:t>
            </a:r>
            <a:r>
              <a:rPr kumimoji="1" lang="en-US" altLang="ja-JP" dirty="0" err="1" smtClean="0"/>
              <a:t>TeV</a:t>
            </a:r>
            <a:r>
              <a:rPr kumimoji="1" lang="en-US" altLang="ja-JP" dirty="0" smtClean="0"/>
              <a:t>  γ</a:t>
            </a:r>
            <a:r>
              <a:rPr kumimoji="1" lang="ja-JP" altLang="en-US" dirty="0" smtClean="0"/>
              <a:t>線源となり得るか？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Centaurus</a:t>
            </a:r>
            <a:r>
              <a:rPr lang="en-US" altLang="ja-JP" dirty="0" smtClean="0"/>
              <a:t>-A</a:t>
            </a:r>
            <a:r>
              <a:rPr lang="ja-JP" altLang="en-US" dirty="0" smtClean="0"/>
              <a:t>は</a:t>
            </a:r>
            <a:r>
              <a:rPr lang="en-US" altLang="ja-JP" dirty="0" smtClean="0"/>
              <a:t>Ultra High Energy </a:t>
            </a:r>
            <a:r>
              <a:rPr lang="en-US" altLang="ja-JP" dirty="0" err="1" smtClean="0"/>
              <a:t>Cosimic</a:t>
            </a:r>
            <a:r>
              <a:rPr lang="en-US" altLang="ja-JP" dirty="0" smtClean="0"/>
              <a:t> Ray(UHECR)</a:t>
            </a:r>
            <a:r>
              <a:rPr lang="ja-JP" altLang="en-US" dirty="0" smtClean="0"/>
              <a:t>の起源となることが可能か？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err="1" smtClean="0"/>
              <a:t>Centaurus</a:t>
            </a:r>
            <a:r>
              <a:rPr lang="en-US" altLang="ja-JP" dirty="0" smtClean="0"/>
              <a:t> A(NGC 5128,Cen A)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2204864"/>
            <a:ext cx="4248472" cy="3816424"/>
          </a:xfrm>
        </p:spPr>
        <p:txBody>
          <a:bodyPr/>
          <a:lstStyle/>
          <a:p>
            <a:r>
              <a:rPr lang="ja-JP" altLang="en-US" dirty="0" smtClean="0"/>
              <a:t>距離</a:t>
            </a:r>
            <a:r>
              <a:rPr lang="en-US" altLang="ja-JP" dirty="0" smtClean="0">
                <a:latin typeface="Century" pitchFamily="18" charset="0"/>
              </a:rPr>
              <a:t>3.4Mpc</a:t>
            </a:r>
            <a:r>
              <a:rPr lang="ja-JP" altLang="en-US" dirty="0" smtClean="0">
                <a:latin typeface="Century" pitchFamily="18" charset="0"/>
              </a:rPr>
              <a:t>のところにある楕円銀河</a:t>
            </a:r>
            <a:endParaRPr lang="en-US" altLang="ja-JP" dirty="0" smtClean="0">
              <a:latin typeface="Century" pitchFamily="18" charset="0"/>
            </a:endParaRPr>
          </a:p>
          <a:p>
            <a:r>
              <a:rPr kumimoji="1" lang="ja-JP" altLang="en-US" dirty="0" smtClean="0">
                <a:latin typeface="Century" pitchFamily="18" charset="0"/>
              </a:rPr>
              <a:t>非ブレーザー型</a:t>
            </a:r>
            <a:r>
              <a:rPr kumimoji="1" lang="en-US" altLang="ja-JP" dirty="0" smtClean="0">
                <a:latin typeface="Century" pitchFamily="18" charset="0"/>
              </a:rPr>
              <a:t>AGN(</a:t>
            </a:r>
            <a:r>
              <a:rPr kumimoji="1" lang="ja-JP" altLang="en-US" dirty="0" smtClean="0">
                <a:latin typeface="Century" pitchFamily="18" charset="0"/>
              </a:rPr>
              <a:t>ジェットは視線方向を向いていない</a:t>
            </a:r>
            <a:r>
              <a:rPr kumimoji="1" lang="en-US" altLang="ja-JP" dirty="0" smtClean="0">
                <a:latin typeface="Century" pitchFamily="18" charset="0"/>
              </a:rPr>
              <a:t>)</a:t>
            </a:r>
          </a:p>
          <a:p>
            <a:r>
              <a:rPr lang="ja-JP" altLang="en-US" dirty="0" smtClean="0">
                <a:latin typeface="Century" pitchFamily="18" charset="0"/>
              </a:rPr>
              <a:t>中心に大質量ブラックホール</a:t>
            </a:r>
            <a:r>
              <a:rPr lang="en-US" altLang="ja-JP" dirty="0" smtClean="0">
                <a:latin typeface="Century" pitchFamily="18" charset="0"/>
              </a:rPr>
              <a:t>(m</a:t>
            </a:r>
            <a:r>
              <a:rPr lang="en-US" altLang="ja-JP" baseline="-25000" dirty="0" smtClean="0">
                <a:latin typeface="Century" pitchFamily="18" charset="0"/>
              </a:rPr>
              <a:t>BH</a:t>
            </a:r>
            <a:r>
              <a:rPr lang="en-US" altLang="ja-JP" dirty="0" smtClean="0">
                <a:latin typeface="Century" pitchFamily="18" charset="0"/>
              </a:rPr>
              <a:t>~10</a:t>
            </a:r>
            <a:r>
              <a:rPr lang="en-US" altLang="ja-JP" baseline="30000" dirty="0" smtClean="0">
                <a:latin typeface="Century" pitchFamily="18" charset="0"/>
              </a:rPr>
              <a:t>8</a:t>
            </a:r>
            <a:r>
              <a:rPr lang="en-US" altLang="ja-JP" dirty="0" smtClean="0">
                <a:latin typeface="Century" pitchFamily="18" charset="0"/>
              </a:rPr>
              <a:t>M</a:t>
            </a:r>
            <a:r>
              <a:rPr lang="ja-JP" altLang="en-US" baseline="-25000" dirty="0" smtClean="0">
                <a:latin typeface="Century" pitchFamily="18" charset="0"/>
              </a:rPr>
              <a:t>☉</a:t>
            </a:r>
            <a:r>
              <a:rPr lang="en-US" altLang="ja-JP" dirty="0" smtClean="0">
                <a:latin typeface="Century" pitchFamily="18" charset="0"/>
              </a:rPr>
              <a:t>)</a:t>
            </a:r>
          </a:p>
          <a:p>
            <a:r>
              <a:rPr lang="en-US" altLang="ja-JP" dirty="0" smtClean="0">
                <a:latin typeface="Century" pitchFamily="18" charset="0"/>
              </a:rPr>
              <a:t>r</a:t>
            </a:r>
            <a:r>
              <a:rPr lang="en-US" altLang="ja-JP" baseline="-25000" dirty="0" smtClean="0">
                <a:latin typeface="Century" pitchFamily="18" charset="0"/>
              </a:rPr>
              <a:t>s</a:t>
            </a:r>
            <a:r>
              <a:rPr kumimoji="1" lang="en-US" altLang="ja-JP" dirty="0" smtClean="0">
                <a:latin typeface="Century" pitchFamily="18" charset="0"/>
              </a:rPr>
              <a:t>~10</a:t>
            </a:r>
            <a:r>
              <a:rPr kumimoji="1" lang="en-US" altLang="ja-JP" baseline="30000" dirty="0" smtClean="0">
                <a:latin typeface="Century" pitchFamily="18" charset="0"/>
              </a:rPr>
              <a:t>13</a:t>
            </a:r>
            <a:r>
              <a:rPr kumimoji="1" lang="en-US" altLang="ja-JP" dirty="0" smtClean="0">
                <a:latin typeface="Century" pitchFamily="18" charset="0"/>
              </a:rPr>
              <a:t>cm</a:t>
            </a:r>
            <a:endParaRPr kumimoji="1" lang="ja-JP" altLang="en-US" dirty="0">
              <a:latin typeface="Century" pitchFamily="18" charset="0"/>
            </a:endParaRPr>
          </a:p>
        </p:txBody>
      </p:sp>
      <p:pic>
        <p:nvPicPr>
          <p:cNvPr id="4" name="図 3" descr="Cen_A_rob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1412776"/>
            <a:ext cx="3761101" cy="492411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932040" y="6488668"/>
            <a:ext cx="421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可視光＋ガンマ線でみた</a:t>
            </a:r>
            <a:r>
              <a:rPr lang="en-US" altLang="ja-JP" dirty="0" err="1" smtClean="0"/>
              <a:t>Cen</a:t>
            </a:r>
            <a:r>
              <a:rPr lang="en-US" altLang="ja-JP" dirty="0" smtClean="0"/>
              <a:t> A(NASA)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ガンマ線ローブの発見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5445224"/>
            <a:ext cx="8748464" cy="1224136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電波ローブ</a:t>
            </a:r>
            <a:r>
              <a:rPr lang="en-US" altLang="ja-JP" dirty="0" smtClean="0"/>
              <a:t>(</a:t>
            </a:r>
            <a:r>
              <a:rPr lang="ja-JP" altLang="en-US" dirty="0" smtClean="0"/>
              <a:t>右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のところでガンマ線ローブ</a:t>
            </a:r>
            <a:r>
              <a:rPr lang="en-US" altLang="ja-JP" dirty="0" smtClean="0"/>
              <a:t>(</a:t>
            </a:r>
            <a:r>
              <a:rPr lang="ja-JP" altLang="en-US" dirty="0" smtClean="0"/>
              <a:t>左</a:t>
            </a:r>
            <a:r>
              <a:rPr lang="en-US" altLang="ja-JP" dirty="0" smtClean="0"/>
              <a:t>)</a:t>
            </a:r>
            <a:r>
              <a:rPr lang="ja-JP" altLang="en-US" dirty="0" smtClean="0"/>
              <a:t>が発見される</a:t>
            </a:r>
            <a:endParaRPr lang="en-US" altLang="ja-JP" dirty="0" smtClean="0"/>
          </a:p>
          <a:p>
            <a:r>
              <a:rPr lang="ja-JP" altLang="en-US" dirty="0" smtClean="0"/>
              <a:t>高エネルギー</a:t>
            </a:r>
            <a:r>
              <a:rPr lang="en-US" altLang="ja-JP" dirty="0" smtClean="0">
                <a:latin typeface="Century" pitchFamily="18" charset="0"/>
              </a:rPr>
              <a:t>(~</a:t>
            </a:r>
            <a:r>
              <a:rPr lang="en-US" altLang="ja-JP" dirty="0" err="1" smtClean="0">
                <a:latin typeface="Century" pitchFamily="18" charset="0"/>
              </a:rPr>
              <a:t>TeV,EeV</a:t>
            </a:r>
            <a:r>
              <a:rPr lang="en-US" altLang="ja-JP" dirty="0" smtClean="0">
                <a:latin typeface="Century" pitchFamily="18" charset="0"/>
              </a:rPr>
              <a:t>)</a:t>
            </a:r>
            <a:r>
              <a:rPr lang="ja-JP" altLang="en-US" dirty="0" smtClean="0">
                <a:latin typeface="Century" pitchFamily="18" charset="0"/>
              </a:rPr>
              <a:t>ガンマ線も検出？</a:t>
            </a:r>
            <a:endParaRPr lang="en-US" altLang="ja-JP" dirty="0" smtClean="0">
              <a:latin typeface="Century" pitchFamily="18" charset="0"/>
            </a:endParaRPr>
          </a:p>
          <a:p>
            <a:endParaRPr kumimoji="1" lang="ja-JP" altLang="en-US" dirty="0"/>
          </a:p>
        </p:txBody>
      </p:sp>
      <p:pic>
        <p:nvPicPr>
          <p:cNvPr id="4" name="図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37623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196752"/>
            <a:ext cx="38004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1331640" y="472514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Century" pitchFamily="18" charset="0"/>
              </a:rPr>
              <a:t>Fermi LAT(&gt;200GeV)</a:t>
            </a:r>
            <a:endParaRPr kumimoji="1" lang="ja-JP" altLang="en-US" dirty="0">
              <a:latin typeface="Century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56176" y="46531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Century" pitchFamily="18" charset="0"/>
              </a:rPr>
              <a:t>WMAP(22GHz)</a:t>
            </a:r>
            <a:endParaRPr kumimoji="1" lang="ja-JP" altLang="en-US" dirty="0">
              <a:latin typeface="Century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35896" y="50851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latin typeface="Century" pitchFamily="18" charset="0"/>
              </a:rPr>
              <a:t>Adbo</a:t>
            </a:r>
            <a:r>
              <a:rPr kumimoji="1" lang="en-US" altLang="ja-JP" dirty="0" smtClean="0">
                <a:latin typeface="Century" pitchFamily="18" charset="0"/>
              </a:rPr>
              <a:t> et al.(2010)</a:t>
            </a:r>
            <a:endParaRPr kumimoji="1" lang="ja-JP" altLang="en-US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 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粒子加速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/>
          <a:lstStyle/>
          <a:p>
            <a:r>
              <a:rPr kumimoji="1" lang="ja-JP" altLang="en-US" dirty="0" smtClean="0"/>
              <a:t>加速は光円柱付近</a:t>
            </a:r>
            <a:r>
              <a:rPr kumimoji="1" lang="en-US" altLang="ja-JP" dirty="0" smtClean="0">
                <a:latin typeface="Century" pitchFamily="18" charset="0"/>
              </a:rPr>
              <a:t>(r</a:t>
            </a:r>
            <a:r>
              <a:rPr kumimoji="1" lang="en-US" altLang="ja-JP" baseline="-25000" dirty="0" smtClean="0">
                <a:latin typeface="Century" pitchFamily="18" charset="0"/>
              </a:rPr>
              <a:t>L</a:t>
            </a:r>
            <a:r>
              <a:rPr kumimoji="1" lang="en-US" altLang="ja-JP" dirty="0" smtClean="0">
                <a:latin typeface="Century" pitchFamily="18" charset="0"/>
              </a:rPr>
              <a:t>~5-10r</a:t>
            </a:r>
            <a:r>
              <a:rPr kumimoji="1" lang="en-US" altLang="ja-JP" baseline="-25000" dirty="0" smtClean="0">
                <a:latin typeface="Century" pitchFamily="18" charset="0"/>
              </a:rPr>
              <a:t>s</a:t>
            </a:r>
            <a:r>
              <a:rPr kumimoji="1" lang="en-US" altLang="ja-JP" dirty="0" smtClean="0">
                <a:latin typeface="Century" pitchFamily="18" charset="0"/>
              </a:rPr>
              <a:t>)</a:t>
            </a:r>
            <a:r>
              <a:rPr kumimoji="1" lang="ja-JP" altLang="en-US" dirty="0" smtClean="0">
                <a:latin typeface="Century" pitchFamily="18" charset="0"/>
              </a:rPr>
              <a:t>で効率的</a:t>
            </a:r>
            <a:endParaRPr kumimoji="1" lang="en-US" altLang="ja-JP" dirty="0" smtClean="0">
              <a:latin typeface="Century" pitchFamily="18" charset="0"/>
            </a:endParaRPr>
          </a:p>
          <a:p>
            <a:r>
              <a:rPr lang="en-US" altLang="ja-JP" dirty="0" err="1" smtClean="0">
                <a:latin typeface="Century" pitchFamily="18" charset="0"/>
              </a:rPr>
              <a:t>r</a:t>
            </a:r>
            <a:r>
              <a:rPr lang="en-US" altLang="ja-JP" baseline="-25000" dirty="0" err="1" smtClean="0">
                <a:latin typeface="Century" pitchFamily="18" charset="0"/>
              </a:rPr>
              <a:t>L</a:t>
            </a:r>
            <a:r>
              <a:rPr lang="ja-JP" altLang="en-US" dirty="0" smtClean="0">
                <a:latin typeface="Century" pitchFamily="18" charset="0"/>
              </a:rPr>
              <a:t>近くで電磁場のエネルギー→粒子の運動エネルギーの変換</a:t>
            </a:r>
            <a:r>
              <a:rPr lang="en-US" altLang="ja-JP" dirty="0" smtClean="0">
                <a:latin typeface="Century" pitchFamily="18" charset="0"/>
              </a:rPr>
              <a:t>(σ</a:t>
            </a:r>
            <a:r>
              <a:rPr lang="en-US" altLang="ja-JP" dirty="0" smtClean="0">
                <a:latin typeface="Cambria Math"/>
                <a:ea typeface="Cambria Math"/>
              </a:rPr>
              <a:t>≾1</a:t>
            </a:r>
            <a:r>
              <a:rPr lang="en-US" altLang="ja-JP" dirty="0" smtClean="0">
                <a:latin typeface="Century" pitchFamily="18" charset="0"/>
              </a:rPr>
              <a:t>)</a:t>
            </a:r>
          </a:p>
          <a:p>
            <a:r>
              <a:rPr lang="en-US" altLang="ja-JP" dirty="0" smtClean="0">
                <a:latin typeface="Century" pitchFamily="18" charset="0"/>
              </a:rPr>
              <a:t>Ω=c/</a:t>
            </a:r>
            <a:r>
              <a:rPr lang="en-US" altLang="ja-JP" dirty="0" err="1" smtClean="0">
                <a:latin typeface="Century" pitchFamily="18" charset="0"/>
              </a:rPr>
              <a:t>r</a:t>
            </a:r>
            <a:r>
              <a:rPr lang="en-US" altLang="ja-JP" baseline="-25000" dirty="0" err="1" smtClean="0">
                <a:latin typeface="Century" pitchFamily="18" charset="0"/>
              </a:rPr>
              <a:t>L</a:t>
            </a:r>
            <a:r>
              <a:rPr lang="ja-JP" altLang="en-US" dirty="0" smtClean="0">
                <a:latin typeface="Century" pitchFamily="18" charset="0"/>
              </a:rPr>
              <a:t>で剛体回転</a:t>
            </a:r>
            <a:endParaRPr lang="en-US" altLang="ja-JP" dirty="0" smtClean="0">
              <a:latin typeface="Century" pitchFamily="18" charset="0"/>
            </a:endParaRPr>
          </a:p>
          <a:p>
            <a:r>
              <a:rPr kumimoji="1" lang="ja-JP" altLang="en-US" dirty="0" smtClean="0">
                <a:latin typeface="Century" pitchFamily="18" charset="0"/>
              </a:rPr>
              <a:t>磁場に沿った方向の加速を考えると、</a:t>
            </a:r>
            <a:endParaRPr kumimoji="1" lang="ja-JP" altLang="en-US" dirty="0">
              <a:latin typeface="Century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1331640" y="4149080"/>
          <a:ext cx="3384376" cy="1053626"/>
        </p:xfrm>
        <a:graphic>
          <a:graphicData uri="http://schemas.openxmlformats.org/presentationml/2006/ole">
            <p:oleObj spid="_x0000_s2050" name="数式" r:id="rId3" imgW="1346040" imgH="419040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3419872" y="5373216"/>
          <a:ext cx="2445866" cy="1152128"/>
        </p:xfrm>
        <a:graphic>
          <a:graphicData uri="http://schemas.openxmlformats.org/presentationml/2006/ole">
            <p:oleObj spid="_x0000_s2051" name="数式" r:id="rId4" imgW="1002960" imgH="634680" progId="Equation.3">
              <p:embed/>
            </p:oleObj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/>
        </p:nvGraphicFramePr>
        <p:xfrm>
          <a:off x="971600" y="5373216"/>
          <a:ext cx="1800200" cy="1157271"/>
        </p:xfrm>
        <a:graphic>
          <a:graphicData uri="http://schemas.openxmlformats.org/presentationml/2006/ole">
            <p:oleObj spid="_x0000_s2052" name="数式" r:id="rId5" imgW="1066680" imgH="685800" progId="Equation.3">
              <p:embed/>
            </p:oleObj>
          </a:graphicData>
        </a:graphic>
      </p:graphicFrame>
      <p:cxnSp>
        <p:nvCxnSpPr>
          <p:cNvPr id="8" name="直線矢印コネクタ 7"/>
          <p:cNvCxnSpPr/>
          <p:nvPr/>
        </p:nvCxnSpPr>
        <p:spPr>
          <a:xfrm flipH="1">
            <a:off x="6948264" y="6093296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 flipV="1">
            <a:off x="6948264" y="4869160"/>
            <a:ext cx="1512168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V="1">
            <a:off x="6948264" y="501317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164288" y="61653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r/</a:t>
            </a:r>
            <a:r>
              <a:rPr kumimoji="1" lang="en-US" altLang="ja-JP" dirty="0" err="1" smtClean="0"/>
              <a:t>r</a:t>
            </a:r>
            <a:r>
              <a:rPr kumimoji="1" lang="en-US" altLang="ja-JP" baseline="-25000" dirty="0" err="1" smtClean="0"/>
              <a:t>L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回転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40152" y="53732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β</a:t>
            </a:r>
            <a:r>
              <a:rPr lang="en-US" altLang="ja-JP" baseline="-25000" dirty="0" smtClean="0"/>
              <a:t>//</a:t>
            </a:r>
            <a:r>
              <a:rPr lang="en-US" altLang="ja-JP" dirty="0" smtClean="0"/>
              <a:t>(</a:t>
            </a:r>
            <a:r>
              <a:rPr lang="ja-JP" altLang="en-US" dirty="0" smtClean="0"/>
              <a:t>磁場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68344" y="50131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β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err="1" smtClean="0"/>
              <a:t>Cen</a:t>
            </a:r>
            <a:r>
              <a:rPr kumimoji="1" lang="en-US" altLang="ja-JP" dirty="0" smtClean="0"/>
              <a:t> A</a:t>
            </a:r>
            <a:r>
              <a:rPr kumimoji="1" lang="ja-JP" altLang="en-US" dirty="0" smtClean="0"/>
              <a:t>における降着円盤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801720"/>
          </a:xfrm>
        </p:spPr>
        <p:txBody>
          <a:bodyPr/>
          <a:lstStyle/>
          <a:p>
            <a:r>
              <a:rPr lang="en-US" altLang="ja-JP" dirty="0" err="1" smtClean="0"/>
              <a:t>r</a:t>
            </a:r>
            <a:r>
              <a:rPr kumimoji="1" lang="en-US" altLang="ja-JP" dirty="0" err="1" smtClean="0"/>
              <a:t>~r</a:t>
            </a:r>
            <a:r>
              <a:rPr kumimoji="1" lang="en-US" altLang="ja-JP" baseline="-25000" dirty="0" err="1" smtClean="0"/>
              <a:t>t</a:t>
            </a:r>
            <a:r>
              <a:rPr lang="en-US" altLang="ja-JP" dirty="0" smtClean="0">
                <a:latin typeface="Century" pitchFamily="18" charset="0"/>
              </a:rPr>
              <a:t>(&gt;30r</a:t>
            </a:r>
            <a:r>
              <a:rPr lang="en-US" altLang="ja-JP" baseline="-25000" dirty="0" smtClean="0">
                <a:latin typeface="Century" pitchFamily="18" charset="0"/>
              </a:rPr>
              <a:t>s</a:t>
            </a:r>
            <a:r>
              <a:rPr lang="en-US" altLang="ja-JP" dirty="0" smtClean="0">
                <a:latin typeface="Century" pitchFamily="18" charset="0"/>
              </a:rPr>
              <a:t>)</a:t>
            </a:r>
            <a:r>
              <a:rPr lang="ja-JP" altLang="en-US" dirty="0" smtClean="0">
                <a:latin typeface="Century" pitchFamily="18" charset="0"/>
              </a:rPr>
              <a:t>を</a:t>
            </a:r>
            <a:r>
              <a:rPr kumimoji="1" lang="ja-JP" altLang="en-US" dirty="0" smtClean="0"/>
              <a:t>境に、内側は</a:t>
            </a:r>
            <a:r>
              <a:rPr kumimoji="1" lang="en-US" altLang="ja-JP" dirty="0" smtClean="0"/>
              <a:t>ADAF(</a:t>
            </a:r>
            <a:r>
              <a:rPr lang="ja-JP" altLang="en-US" dirty="0" smtClean="0"/>
              <a:t>移流優勢円盤</a:t>
            </a:r>
            <a:r>
              <a:rPr kumimoji="1" lang="en-US" altLang="ja-JP" dirty="0" smtClean="0"/>
              <a:t>)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外側は</a:t>
            </a:r>
            <a:r>
              <a:rPr kumimoji="1" lang="en-US" altLang="ja-JP" dirty="0" smtClean="0"/>
              <a:t>Standard disk</a:t>
            </a:r>
          </a:p>
          <a:p>
            <a:r>
              <a:rPr lang="ja-JP" altLang="en-US" dirty="0" smtClean="0"/>
              <a:t>降着率は</a:t>
            </a:r>
            <a:endParaRPr lang="en-US" altLang="ja-JP" dirty="0" smtClean="0"/>
          </a:p>
          <a:p>
            <a:r>
              <a:rPr kumimoji="1" lang="ja-JP" altLang="en-US" dirty="0" smtClean="0"/>
              <a:t>Ｘ線での光度は</a:t>
            </a:r>
            <a:r>
              <a:rPr lang="en-US" altLang="ja-JP" dirty="0" smtClean="0">
                <a:latin typeface="Century" pitchFamily="18" charset="0"/>
              </a:rPr>
              <a:t>L</a:t>
            </a:r>
            <a:r>
              <a:rPr lang="en-US" altLang="ja-JP" baseline="-25000" dirty="0" smtClean="0">
                <a:latin typeface="Century" pitchFamily="18" charset="0"/>
              </a:rPr>
              <a:t>X</a:t>
            </a:r>
            <a:r>
              <a:rPr lang="en-US" altLang="ja-JP" dirty="0" smtClean="0">
                <a:latin typeface="Century" pitchFamily="18" charset="0"/>
              </a:rPr>
              <a:t>~5×10</a:t>
            </a:r>
            <a:r>
              <a:rPr lang="en-US" altLang="ja-JP" baseline="30000" dirty="0" smtClean="0">
                <a:latin typeface="Century" pitchFamily="18" charset="0"/>
              </a:rPr>
              <a:t>41</a:t>
            </a:r>
            <a:r>
              <a:rPr lang="en-US" altLang="ja-JP" dirty="0" smtClean="0">
                <a:latin typeface="Century" pitchFamily="18" charset="0"/>
              </a:rPr>
              <a:t>[erg/s]</a:t>
            </a:r>
          </a:p>
          <a:p>
            <a:r>
              <a:rPr lang="en-US" altLang="ja-JP" dirty="0" err="1" smtClean="0">
                <a:latin typeface="Century" pitchFamily="18" charset="0"/>
              </a:rPr>
              <a:t>r~r</a:t>
            </a:r>
            <a:r>
              <a:rPr lang="en-US" altLang="ja-JP" baseline="-25000" dirty="0" err="1" smtClean="0">
                <a:latin typeface="Century" pitchFamily="18" charset="0"/>
              </a:rPr>
              <a:t>L</a:t>
            </a:r>
            <a:r>
              <a:rPr lang="en-US" altLang="ja-JP" dirty="0" smtClean="0">
                <a:latin typeface="Century" pitchFamily="18" charset="0"/>
              </a:rPr>
              <a:t>(~10r</a:t>
            </a:r>
            <a:r>
              <a:rPr lang="en-US" altLang="ja-JP" baseline="-25000" dirty="0" smtClean="0">
                <a:latin typeface="Century" pitchFamily="18" charset="0"/>
              </a:rPr>
              <a:t>s</a:t>
            </a:r>
            <a:r>
              <a:rPr lang="en-US" altLang="ja-JP" dirty="0" smtClean="0">
                <a:latin typeface="Century" pitchFamily="18" charset="0"/>
              </a:rPr>
              <a:t>)</a:t>
            </a:r>
            <a:r>
              <a:rPr lang="ja-JP" altLang="en-US" dirty="0" err="1" smtClean="0">
                <a:latin typeface="Century" pitchFamily="18" charset="0"/>
              </a:rPr>
              <a:t>での</a:t>
            </a:r>
            <a:r>
              <a:rPr lang="ja-JP" altLang="en-US" dirty="0" smtClean="0">
                <a:latin typeface="Century" pitchFamily="18" charset="0"/>
              </a:rPr>
              <a:t>領域を考えるので、</a:t>
            </a:r>
            <a:r>
              <a:rPr lang="en-US" altLang="ja-JP" dirty="0" smtClean="0">
                <a:latin typeface="Century" pitchFamily="18" charset="0"/>
              </a:rPr>
              <a:t>ADAF</a:t>
            </a:r>
            <a:r>
              <a:rPr lang="ja-JP" altLang="en-US" dirty="0" smtClean="0">
                <a:latin typeface="Century" pitchFamily="18" charset="0"/>
              </a:rPr>
              <a:t>について考慮すればよい</a:t>
            </a:r>
            <a:r>
              <a:rPr lang="en-US" altLang="ja-JP" dirty="0" smtClean="0">
                <a:latin typeface="Century" pitchFamily="18" charset="0"/>
              </a:rPr>
              <a:t>(B(</a:t>
            </a:r>
            <a:r>
              <a:rPr lang="en-US" altLang="ja-JP" dirty="0" err="1" smtClean="0">
                <a:latin typeface="Century" pitchFamily="18" charset="0"/>
              </a:rPr>
              <a:t>r</a:t>
            </a:r>
            <a:r>
              <a:rPr lang="en-US" altLang="ja-JP" baseline="-25000" dirty="0" err="1" smtClean="0">
                <a:latin typeface="Century" pitchFamily="18" charset="0"/>
              </a:rPr>
              <a:t>L</a:t>
            </a:r>
            <a:r>
              <a:rPr lang="en-US" altLang="ja-JP" dirty="0" smtClean="0">
                <a:latin typeface="Century" pitchFamily="18" charset="0"/>
              </a:rPr>
              <a:t>)</a:t>
            </a:r>
            <a:r>
              <a:rPr lang="en-US" altLang="ja-JP" dirty="0" smtClean="0">
                <a:latin typeface="Cambria Math"/>
                <a:ea typeface="Cambria Math"/>
              </a:rPr>
              <a:t>≿50G</a:t>
            </a:r>
            <a:r>
              <a:rPr lang="en-US" altLang="ja-JP" dirty="0" smtClean="0">
                <a:latin typeface="Century" pitchFamily="18" charset="0"/>
              </a:rPr>
              <a:t>)</a:t>
            </a:r>
          </a:p>
          <a:p>
            <a:r>
              <a:rPr lang="ja-JP" altLang="en-US" dirty="0" smtClean="0">
                <a:latin typeface="Century" pitchFamily="18" charset="0"/>
              </a:rPr>
              <a:t>エネルギー密度は　　　　　</a:t>
            </a:r>
            <a:r>
              <a:rPr lang="ja-JP" altLang="en-US" dirty="0" smtClean="0">
                <a:latin typeface="Cambria Math"/>
              </a:rPr>
              <a:t>≾</a:t>
            </a:r>
            <a:r>
              <a:rPr lang="en-US" altLang="ja-JP" dirty="0" smtClean="0">
                <a:latin typeface="Cambria Math"/>
              </a:rPr>
              <a:t>1[erg/cc]</a:t>
            </a:r>
          </a:p>
          <a:p>
            <a:endParaRPr lang="en-US" altLang="ja-JP" dirty="0" smtClean="0">
              <a:latin typeface="Cambria Math"/>
            </a:endParaRPr>
          </a:p>
          <a:p>
            <a:r>
              <a:rPr lang="ja-JP" altLang="en-US" dirty="0" smtClean="0">
                <a:latin typeface="Cambria Math"/>
              </a:rPr>
              <a:t>シンクロトロンのピーク光度は　　　　　　　　　　　</a:t>
            </a:r>
            <a:endParaRPr lang="en-US" altLang="ja-JP" dirty="0" smtClean="0">
              <a:latin typeface="Century" pitchFamily="18" charset="0"/>
            </a:endParaRPr>
          </a:p>
          <a:p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2195735" y="2708920"/>
          <a:ext cx="1773671" cy="432048"/>
        </p:xfrm>
        <a:graphic>
          <a:graphicData uri="http://schemas.openxmlformats.org/presentationml/2006/ole">
            <p:oleObj spid="_x0000_s3074" name="数式" r:id="rId3" imgW="990360" imgH="241200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3563888" y="4365104"/>
          <a:ext cx="1728192" cy="936104"/>
        </p:xfrm>
        <a:graphic>
          <a:graphicData uri="http://schemas.openxmlformats.org/presentationml/2006/ole">
            <p:oleObj spid="_x0000_s3075" name="数式" r:id="rId4" imgW="799920" imgH="431640" progId="Equation.3">
              <p:embed/>
            </p:oleObj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/>
        </p:nvGraphicFramePr>
        <p:xfrm>
          <a:off x="5649950" y="5445224"/>
          <a:ext cx="3494050" cy="559048"/>
        </p:xfrm>
        <a:graphic>
          <a:graphicData uri="http://schemas.openxmlformats.org/presentationml/2006/ole">
            <p:oleObj spid="_x0000_s3076" name="数式" r:id="rId5" imgW="15872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ja-JP" altLang="en-US" dirty="0" smtClean="0"/>
              <a:t>冷却時間と加速上限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12568"/>
          </a:xfrm>
        </p:spPr>
        <p:txBody>
          <a:bodyPr/>
          <a:lstStyle/>
          <a:p>
            <a:r>
              <a:rPr kumimoji="1" lang="ja-JP" altLang="en-US" dirty="0" smtClean="0"/>
              <a:t>電子の逆コンプトン散乱のタイムスケールは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err="1" smtClean="0"/>
              <a:t>t</a:t>
            </a:r>
            <a:r>
              <a:rPr lang="en-US" altLang="ja-JP" baseline="-25000" dirty="0" err="1" smtClean="0"/>
              <a:t>acc</a:t>
            </a:r>
            <a:r>
              <a:rPr kumimoji="1" lang="en-US" altLang="ja-JP" dirty="0" smtClean="0"/>
              <a:t>&lt;</a:t>
            </a:r>
            <a:r>
              <a:rPr kumimoji="1" lang="en-US" altLang="ja-JP" dirty="0" err="1" smtClean="0"/>
              <a:t>t</a:t>
            </a:r>
            <a:r>
              <a:rPr kumimoji="1" lang="en-US" altLang="ja-JP" baseline="-25000" dirty="0" err="1" smtClean="0"/>
              <a:t>cool</a:t>
            </a:r>
            <a:r>
              <a:rPr kumimoji="1" lang="ja-JP" altLang="en-US" dirty="0" smtClean="0"/>
              <a:t>より、電子のローレンツ因子の上限は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曲率放射による損失は、これよりローレンツ因子に対する制限が緩いので無視する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2915816" y="2060848"/>
          <a:ext cx="3684613" cy="1047290"/>
        </p:xfrm>
        <a:graphic>
          <a:graphicData uri="http://schemas.openxmlformats.org/presentationml/2006/ole">
            <p:oleObj spid="_x0000_s4098" name="数式" r:id="rId3" imgW="1752480" imgH="469800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1691680" y="3573016"/>
          <a:ext cx="5249886" cy="1080120"/>
        </p:xfrm>
        <a:graphic>
          <a:graphicData uri="http://schemas.openxmlformats.org/presentationml/2006/ole">
            <p:oleObj spid="_x0000_s4099" name="数式" r:id="rId4" imgW="2654280" imgH="54576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冷却時間と加速上限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9024" y="2060848"/>
            <a:ext cx="8784976" cy="2016224"/>
          </a:xfrm>
        </p:spPr>
        <p:txBody>
          <a:bodyPr/>
          <a:lstStyle/>
          <a:p>
            <a:r>
              <a:rPr kumimoji="1" lang="ja-JP" altLang="en-US" dirty="0" smtClean="0"/>
              <a:t>陽子の</a:t>
            </a:r>
            <a:r>
              <a:rPr kumimoji="1" lang="en-US" altLang="ja-JP" dirty="0" smtClean="0"/>
              <a:t>BW</a:t>
            </a:r>
            <a:r>
              <a:rPr kumimoji="1" lang="ja-JP" altLang="en-US" dirty="0" smtClean="0"/>
              <a:t>近似が妥当となるには、相対論的ジャイロ周波数の逆数と加速時間の間に</a:t>
            </a:r>
            <a:r>
              <a:rPr kumimoji="1" lang="en-US" altLang="ja-JP" dirty="0" err="1" smtClean="0"/>
              <a:t>t</a:t>
            </a:r>
            <a:r>
              <a:rPr kumimoji="1" lang="en-US" altLang="ja-JP" baseline="-25000" dirty="0" err="1" smtClean="0"/>
              <a:t>acc</a:t>
            </a:r>
            <a:r>
              <a:rPr kumimoji="1" lang="en-US" altLang="ja-JP" dirty="0" smtClean="0"/>
              <a:t>&gt;</a:t>
            </a:r>
            <a:r>
              <a:rPr kumimoji="1" lang="en-US" altLang="ja-JP" dirty="0" err="1" smtClean="0"/>
              <a:t>t</a:t>
            </a:r>
            <a:r>
              <a:rPr kumimoji="1" lang="en-US" altLang="ja-JP" baseline="-25000" dirty="0" err="1" smtClean="0"/>
              <a:t>gyro</a:t>
            </a:r>
            <a:r>
              <a:rPr kumimoji="1" lang="ja-JP" altLang="en-US" dirty="0" smtClean="0"/>
              <a:t>が成り立つ必要がある。すなわち、　　　　より、</a:t>
            </a:r>
            <a:r>
              <a:rPr lang="ja-JP" altLang="en-US" dirty="0" smtClean="0"/>
              <a:t>陽子のローレンツ因子の上限は、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4932040" y="2780928"/>
          <a:ext cx="1440160" cy="855253"/>
        </p:xfrm>
        <a:graphic>
          <a:graphicData uri="http://schemas.openxmlformats.org/presentationml/2006/ole">
            <p:oleObj spid="_x0000_s5122" name="数式" r:id="rId3" imgW="723600" imgH="393480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2195736" y="4293096"/>
          <a:ext cx="5204038" cy="1008112"/>
        </p:xfrm>
        <a:graphic>
          <a:graphicData uri="http://schemas.openxmlformats.org/presentationml/2006/ole">
            <p:oleObj spid="_x0000_s5123" name="数式" r:id="rId4" imgW="242568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pPr algn="ctr"/>
            <a:r>
              <a:rPr kumimoji="1" lang="en-US" altLang="ja-JP" dirty="0" err="1" smtClean="0"/>
              <a:t>TeV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ガンマ線のスペクトル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301208"/>
          </a:xfrm>
        </p:spPr>
        <p:txBody>
          <a:bodyPr/>
          <a:lstStyle/>
          <a:p>
            <a:r>
              <a:rPr kumimoji="1" lang="ja-JP" altLang="en-US" dirty="0" smtClean="0"/>
              <a:t>電子のローレンツ因子の上限は</a:t>
            </a:r>
            <a:r>
              <a:rPr kumimoji="1" lang="en-US" altLang="ja-JP" dirty="0" smtClean="0"/>
              <a:t>γ</a:t>
            </a:r>
            <a:r>
              <a:rPr kumimoji="1" lang="ja-JP" altLang="en-US" dirty="0" smtClean="0"/>
              <a:t>～</a:t>
            </a:r>
            <a:r>
              <a:rPr lang="en-US" altLang="ja-JP" dirty="0" smtClean="0">
                <a:latin typeface="Century" pitchFamily="18" charset="0"/>
              </a:rPr>
              <a:t>10</a:t>
            </a:r>
            <a:r>
              <a:rPr lang="en-US" altLang="ja-JP" baseline="30000" dirty="0" smtClean="0">
                <a:latin typeface="Century" pitchFamily="18" charset="0"/>
              </a:rPr>
              <a:t>7</a:t>
            </a:r>
            <a:r>
              <a:rPr lang="ja-JP" altLang="en-US" dirty="0" smtClean="0">
                <a:latin typeface="Century" pitchFamily="18" charset="0"/>
              </a:rPr>
              <a:t>なので、逆コンプトン散乱によって、</a:t>
            </a:r>
            <a:r>
              <a:rPr lang="en-US" altLang="ja-JP" dirty="0" smtClean="0">
                <a:latin typeface="Century" pitchFamily="18" charset="0"/>
              </a:rPr>
              <a:t>γm</a:t>
            </a:r>
            <a:r>
              <a:rPr lang="en-US" altLang="ja-JP" baseline="-25000" dirty="0" smtClean="0">
                <a:latin typeface="Century" pitchFamily="18" charset="0"/>
              </a:rPr>
              <a:t>e</a:t>
            </a:r>
            <a:r>
              <a:rPr lang="en-US" altLang="ja-JP" dirty="0" smtClean="0">
                <a:latin typeface="Century" pitchFamily="18" charset="0"/>
              </a:rPr>
              <a:t>c</a:t>
            </a:r>
            <a:r>
              <a:rPr lang="en-US" altLang="ja-JP" baseline="30000" dirty="0" smtClean="0">
                <a:latin typeface="Century" pitchFamily="18" charset="0"/>
              </a:rPr>
              <a:t>2</a:t>
            </a:r>
            <a:r>
              <a:rPr lang="en-US" altLang="ja-JP" dirty="0" smtClean="0">
                <a:latin typeface="Century" pitchFamily="18" charset="0"/>
              </a:rPr>
              <a:t>~5 [</a:t>
            </a:r>
            <a:r>
              <a:rPr lang="en-US" altLang="ja-JP" dirty="0" err="1" smtClean="0">
                <a:latin typeface="Century" pitchFamily="18" charset="0"/>
              </a:rPr>
              <a:t>TeV</a:t>
            </a:r>
            <a:r>
              <a:rPr lang="en-US" altLang="ja-JP" dirty="0" smtClean="0">
                <a:latin typeface="Century" pitchFamily="18" charset="0"/>
              </a:rPr>
              <a:t>]</a:t>
            </a:r>
            <a:r>
              <a:rPr lang="ja-JP" altLang="en-US" dirty="0" smtClean="0">
                <a:latin typeface="Century" pitchFamily="18" charset="0"/>
              </a:rPr>
              <a:t>のガンマ線を作れる</a:t>
            </a:r>
            <a:endParaRPr lang="en-US" altLang="ja-JP" dirty="0" smtClean="0">
              <a:latin typeface="Century" pitchFamily="18" charset="0"/>
            </a:endParaRPr>
          </a:p>
          <a:p>
            <a:r>
              <a:rPr kumimoji="1" lang="en-US" altLang="ja-JP" dirty="0" smtClean="0">
                <a:latin typeface="Century" pitchFamily="18" charset="0"/>
              </a:rPr>
              <a:t>ADAF</a:t>
            </a:r>
            <a:r>
              <a:rPr kumimoji="1" lang="ja-JP" altLang="en-US" dirty="0" smtClean="0">
                <a:latin typeface="Century" pitchFamily="18" charset="0"/>
              </a:rPr>
              <a:t>の場合、シンクロトロン光子を逆コンプトンで叩きあげると、</a:t>
            </a:r>
            <a:r>
              <a:rPr kumimoji="1" lang="en-US" altLang="ja-JP" dirty="0" err="1" smtClean="0">
                <a:latin typeface="Century" pitchFamily="18" charset="0"/>
              </a:rPr>
              <a:t>L</a:t>
            </a:r>
            <a:r>
              <a:rPr kumimoji="1" lang="en-US" altLang="ja-JP" baseline="-25000" dirty="0" err="1" smtClean="0">
                <a:latin typeface="Century" pitchFamily="18" charset="0"/>
              </a:rPr>
              <a:t>ν</a:t>
            </a:r>
            <a:r>
              <a:rPr kumimoji="1" lang="en-US" altLang="ja-JP" dirty="0" err="1" smtClean="0">
                <a:latin typeface="Century" pitchFamily="18" charset="0"/>
              </a:rPr>
              <a:t>~L</a:t>
            </a:r>
            <a:r>
              <a:rPr kumimoji="1" lang="en-US" altLang="ja-JP" baseline="-25000" dirty="0" err="1" smtClean="0">
                <a:latin typeface="Century" pitchFamily="18" charset="0"/>
              </a:rPr>
              <a:t>ν</a:t>
            </a:r>
            <a:r>
              <a:rPr kumimoji="1" lang="en-US" altLang="ja-JP" dirty="0" smtClean="0">
                <a:latin typeface="Century" pitchFamily="18" charset="0"/>
              </a:rPr>
              <a:t>(ν/</a:t>
            </a:r>
            <a:r>
              <a:rPr kumimoji="1" lang="en-US" altLang="ja-JP" dirty="0" err="1" smtClean="0">
                <a:latin typeface="Century" pitchFamily="18" charset="0"/>
              </a:rPr>
              <a:t>ν</a:t>
            </a:r>
            <a:r>
              <a:rPr kumimoji="1" lang="en-US" altLang="ja-JP" baseline="-25000" dirty="0" err="1" smtClean="0">
                <a:latin typeface="Century" pitchFamily="18" charset="0"/>
              </a:rPr>
              <a:t>s</a:t>
            </a:r>
            <a:r>
              <a:rPr kumimoji="1" lang="en-US" altLang="ja-JP" dirty="0" smtClean="0">
                <a:latin typeface="Century" pitchFamily="18" charset="0"/>
              </a:rPr>
              <a:t>)</a:t>
            </a:r>
            <a:r>
              <a:rPr kumimoji="1" lang="en-US" altLang="ja-JP" baseline="30000" dirty="0" smtClean="0">
                <a:latin typeface="Century" pitchFamily="18" charset="0"/>
              </a:rPr>
              <a:t>-α</a:t>
            </a:r>
            <a:r>
              <a:rPr kumimoji="1" lang="ja-JP" altLang="en-US" dirty="0" err="1" smtClean="0">
                <a:latin typeface="Century" pitchFamily="18" charset="0"/>
              </a:rPr>
              <a:t>のべき</a:t>
            </a:r>
            <a:r>
              <a:rPr kumimoji="1" lang="ja-JP" altLang="en-US" dirty="0" smtClean="0">
                <a:latin typeface="Century" pitchFamily="18" charset="0"/>
              </a:rPr>
              <a:t>分布が得られることが期待される。</a:t>
            </a:r>
            <a:r>
              <a:rPr kumimoji="1" lang="en-US" altLang="ja-JP" dirty="0" err="1" smtClean="0">
                <a:latin typeface="Century" pitchFamily="18" charset="0"/>
              </a:rPr>
              <a:t>Cen</a:t>
            </a:r>
            <a:r>
              <a:rPr kumimoji="1" lang="en-US" altLang="ja-JP" dirty="0" smtClean="0">
                <a:latin typeface="Century" pitchFamily="18" charset="0"/>
              </a:rPr>
              <a:t> A</a:t>
            </a:r>
            <a:r>
              <a:rPr kumimoji="1" lang="ja-JP" altLang="en-US" dirty="0" smtClean="0">
                <a:latin typeface="Century" pitchFamily="18" charset="0"/>
              </a:rPr>
              <a:t>では</a:t>
            </a:r>
            <a:r>
              <a:rPr kumimoji="1" lang="en-US" altLang="ja-JP" dirty="0" smtClean="0">
                <a:latin typeface="Century" pitchFamily="18" charset="0"/>
              </a:rPr>
              <a:t>α</a:t>
            </a:r>
            <a:r>
              <a:rPr kumimoji="1" lang="ja-JP" altLang="en-US" dirty="0" smtClean="0">
                <a:latin typeface="Century" pitchFamily="18" charset="0"/>
              </a:rPr>
              <a:t>～</a:t>
            </a:r>
            <a:r>
              <a:rPr kumimoji="1" lang="en-US" altLang="ja-JP" dirty="0" smtClean="0">
                <a:latin typeface="Century" pitchFamily="18" charset="0"/>
              </a:rPr>
              <a:t>(1.2-1.9)</a:t>
            </a:r>
            <a:r>
              <a:rPr kumimoji="1" lang="ja-JP" altLang="en-US" dirty="0" smtClean="0">
                <a:latin typeface="Century" pitchFamily="18" charset="0"/>
              </a:rPr>
              <a:t>程。</a:t>
            </a:r>
            <a:endParaRPr kumimoji="1" lang="en-US" altLang="ja-JP" dirty="0" smtClean="0">
              <a:latin typeface="Century" pitchFamily="18" charset="0"/>
            </a:endParaRPr>
          </a:p>
          <a:p>
            <a:r>
              <a:rPr lang="en-US" altLang="ja-JP" dirty="0" smtClean="0">
                <a:latin typeface="Century" pitchFamily="18" charset="0"/>
              </a:rPr>
              <a:t>HESS</a:t>
            </a:r>
            <a:r>
              <a:rPr lang="ja-JP" altLang="en-US" dirty="0" smtClean="0">
                <a:latin typeface="Century" pitchFamily="18" charset="0"/>
              </a:rPr>
              <a:t>の</a:t>
            </a:r>
            <a:r>
              <a:rPr lang="en-US" altLang="ja-JP" dirty="0" smtClean="0">
                <a:latin typeface="Century" pitchFamily="18" charset="0"/>
              </a:rPr>
              <a:t>VHE(&gt;300GeV)</a:t>
            </a:r>
            <a:r>
              <a:rPr lang="ja-JP" altLang="en-US" dirty="0" smtClean="0">
                <a:latin typeface="Century" pitchFamily="18" charset="0"/>
              </a:rPr>
              <a:t>観測で得られたスペクトルの指数</a:t>
            </a:r>
            <a:r>
              <a:rPr lang="en-US" altLang="ja-JP" dirty="0" smtClean="0">
                <a:latin typeface="Century" pitchFamily="18" charset="0"/>
              </a:rPr>
              <a:t>α</a:t>
            </a:r>
            <a:r>
              <a:rPr lang="ja-JP" altLang="en-US" dirty="0" smtClean="0">
                <a:latin typeface="Century" pitchFamily="18" charset="0"/>
              </a:rPr>
              <a:t>～</a:t>
            </a:r>
            <a:r>
              <a:rPr lang="en-US" altLang="ja-JP" dirty="0" smtClean="0">
                <a:latin typeface="Century" pitchFamily="18" charset="0"/>
              </a:rPr>
              <a:t>1.7±0.5</a:t>
            </a:r>
            <a:r>
              <a:rPr lang="ja-JP" altLang="en-US" dirty="0" smtClean="0">
                <a:latin typeface="Century" pitchFamily="18" charset="0"/>
              </a:rPr>
              <a:t>と矛盾しない</a:t>
            </a:r>
            <a:endParaRPr lang="en-US" altLang="ja-JP" dirty="0" smtClean="0">
              <a:latin typeface="Century" pitchFamily="18" charset="0"/>
            </a:endParaRPr>
          </a:p>
          <a:p>
            <a:r>
              <a:rPr kumimoji="1" lang="ja-JP" altLang="en-US" dirty="0" smtClean="0">
                <a:latin typeface="Century" pitchFamily="18" charset="0"/>
              </a:rPr>
              <a:t>粒子加速が</a:t>
            </a:r>
            <a:r>
              <a:rPr kumimoji="1" lang="en-US" altLang="ja-JP" dirty="0" err="1" smtClean="0">
                <a:latin typeface="Century" pitchFamily="18" charset="0"/>
              </a:rPr>
              <a:t>r</a:t>
            </a:r>
            <a:r>
              <a:rPr kumimoji="1" lang="en-US" altLang="ja-JP" baseline="-25000" dirty="0" err="1" smtClean="0">
                <a:latin typeface="Century" pitchFamily="18" charset="0"/>
              </a:rPr>
              <a:t>L</a:t>
            </a:r>
            <a:r>
              <a:rPr kumimoji="1" lang="ja-JP" altLang="en-US" dirty="0" smtClean="0">
                <a:latin typeface="Century" pitchFamily="18" charset="0"/>
              </a:rPr>
              <a:t>付近で起こるとすると、</a:t>
            </a:r>
            <a:r>
              <a:rPr kumimoji="1" lang="en-US" altLang="ja-JP" dirty="0" err="1" smtClean="0">
                <a:latin typeface="Century" pitchFamily="18" charset="0"/>
              </a:rPr>
              <a:t>TeV</a:t>
            </a:r>
            <a:r>
              <a:rPr kumimoji="1" lang="ja-JP" altLang="en-US" dirty="0" smtClean="0">
                <a:latin typeface="Century" pitchFamily="18" charset="0"/>
              </a:rPr>
              <a:t>ガンマ線の変動タイムスケールは</a:t>
            </a:r>
            <a:r>
              <a:rPr kumimoji="1" lang="en-US" altLang="ja-JP" dirty="0" err="1" smtClean="0">
                <a:latin typeface="Century" pitchFamily="18" charset="0"/>
              </a:rPr>
              <a:t>r</a:t>
            </a:r>
            <a:r>
              <a:rPr kumimoji="1" lang="en-US" altLang="ja-JP" baseline="-25000" dirty="0" err="1" smtClean="0">
                <a:latin typeface="Century" pitchFamily="18" charset="0"/>
              </a:rPr>
              <a:t>L</a:t>
            </a:r>
            <a:r>
              <a:rPr kumimoji="1" lang="en-US" altLang="ja-JP" dirty="0" smtClean="0">
                <a:latin typeface="Century" pitchFamily="18" charset="0"/>
              </a:rPr>
              <a:t>/c~1</a:t>
            </a:r>
            <a:r>
              <a:rPr kumimoji="1" lang="ja-JP" altLang="en-US" dirty="0" smtClean="0">
                <a:latin typeface="Century" pitchFamily="18" charset="0"/>
              </a:rPr>
              <a:t>時間程。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442</TotalTime>
  <Words>853</Words>
  <Application>Microsoft Office PowerPoint</Application>
  <PresentationFormat>画面に合わせる (4:3)</PresentationFormat>
  <Paragraphs>96</Paragraphs>
  <Slides>17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9" baseType="lpstr">
      <vt:lpstr>アーバン</vt:lpstr>
      <vt:lpstr>数式</vt:lpstr>
      <vt:lpstr>TeV γ線源およびUHECR起源天体としての Centaurus-A について</vt:lpstr>
      <vt:lpstr>内容</vt:lpstr>
      <vt:lpstr>Centaurus A(NGC 5128,Cen A)</vt:lpstr>
      <vt:lpstr>ガンマ線ローブの発見</vt:lpstr>
      <vt:lpstr>Cen A での粒子加速</vt:lpstr>
      <vt:lpstr>Cen Aにおける降着円盤</vt:lpstr>
      <vt:lpstr>冷却時間と加速上限</vt:lpstr>
      <vt:lpstr>冷却時間と加速上限</vt:lpstr>
      <vt:lpstr>TeV ガンマ線のスペクトル</vt:lpstr>
      <vt:lpstr>TeV ガンマ線のスペクトル</vt:lpstr>
      <vt:lpstr>TeV ガンマ線起源としてのCen Aの観測</vt:lpstr>
      <vt:lpstr>UHECR起源としてのCen A</vt:lpstr>
      <vt:lpstr>UHECR起源としてのCen A</vt:lpstr>
      <vt:lpstr>UHECR起源としてのCen A</vt:lpstr>
      <vt:lpstr>UHECR起源としてのCen A</vt:lpstr>
      <vt:lpstr>Shear 加速による陽子加速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TeV γ線源およびUHECR起源天体としての Centaurus-A について</dc:title>
  <dc:creator>Kento Sasaki</dc:creator>
  <cp:lastModifiedBy>Kento Sasaki</cp:lastModifiedBy>
  <cp:revision>133</cp:revision>
  <dcterms:created xsi:type="dcterms:W3CDTF">2013-08-20T17:47:21Z</dcterms:created>
  <dcterms:modified xsi:type="dcterms:W3CDTF">2013-09-02T06:36:28Z</dcterms:modified>
</cp:coreProperties>
</file>