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6" r:id="rId2"/>
  </p:sldMasterIdLst>
  <p:notesMasterIdLst>
    <p:notesMasterId r:id="rId32"/>
  </p:notesMasterIdLst>
  <p:sldIdLst>
    <p:sldId id="256" r:id="rId3"/>
    <p:sldId id="258" r:id="rId4"/>
    <p:sldId id="259" r:id="rId5"/>
    <p:sldId id="260" r:id="rId6"/>
    <p:sldId id="261" r:id="rId7"/>
    <p:sldId id="262" r:id="rId8"/>
    <p:sldId id="353" r:id="rId9"/>
    <p:sldId id="355" r:id="rId10"/>
    <p:sldId id="264" r:id="rId11"/>
    <p:sldId id="265" r:id="rId12"/>
    <p:sldId id="362" r:id="rId13"/>
    <p:sldId id="266" r:id="rId14"/>
    <p:sldId id="268" r:id="rId15"/>
    <p:sldId id="365" r:id="rId16"/>
    <p:sldId id="375" r:id="rId17"/>
    <p:sldId id="378" r:id="rId18"/>
    <p:sldId id="379" r:id="rId19"/>
    <p:sldId id="381" r:id="rId20"/>
    <p:sldId id="270" r:id="rId21"/>
    <p:sldId id="272" r:id="rId22"/>
    <p:sldId id="336" r:id="rId23"/>
    <p:sldId id="335" r:id="rId24"/>
    <p:sldId id="340" r:id="rId25"/>
    <p:sldId id="350" r:id="rId26"/>
    <p:sldId id="273" r:id="rId27"/>
    <p:sldId id="274" r:id="rId28"/>
    <p:sldId id="351" r:id="rId29"/>
    <p:sldId id="267" r:id="rId30"/>
    <p:sldId id="373" r:id="rId3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08C22"/>
    <a:srgbClr val="00B0F0"/>
    <a:srgbClr val="00FA00"/>
    <a:srgbClr val="9437FF"/>
    <a:srgbClr val="FF40FF"/>
    <a:srgbClr val="002060"/>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4"/>
    <p:restoredTop sz="86392"/>
  </p:normalViewPr>
  <p:slideViewPr>
    <p:cSldViewPr snapToGrid="0" snapToObjects="1">
      <p:cViewPr varScale="1">
        <p:scale>
          <a:sx n="93" d="100"/>
          <a:sy n="93" d="100"/>
        </p:scale>
        <p:origin x="2264"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9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5D975-4E4F-1942-980A-8AF9FB7B14A4}" type="datetimeFigureOut">
              <a:rPr kumimoji="1" lang="ja-JP" altLang="en-US" smtClean="0"/>
              <a:t>2019/10/15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8A406-D3EF-7541-9C72-B4F81AF24370}" type="slidenum">
              <a:rPr kumimoji="1" lang="ja-JP" altLang="en-US" smtClean="0"/>
              <a:t>‹#›</a:t>
            </a:fld>
            <a:endParaRPr kumimoji="1" lang="ja-JP" altLang="en-US"/>
          </a:p>
        </p:txBody>
      </p:sp>
    </p:spTree>
    <p:extLst>
      <p:ext uri="{BB962C8B-B14F-4D97-AF65-F5344CB8AC3E}">
        <p14:creationId xmlns:p14="http://schemas.microsoft.com/office/powerpoint/2010/main" val="8940087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a:t>
            </a:fld>
            <a:endParaRPr kumimoji="1" lang="ja-JP" altLang="en-US"/>
          </a:p>
        </p:txBody>
      </p:sp>
    </p:spTree>
    <p:extLst>
      <p:ext uri="{BB962C8B-B14F-4D97-AF65-F5344CB8AC3E}">
        <p14:creationId xmlns:p14="http://schemas.microsoft.com/office/powerpoint/2010/main" val="2073721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上の場合は垂直な空気シャワーイベントになっていて、シャワー軸や位置がずれていても波形データに変化が出ない可能性がある</a:t>
            </a:r>
            <a:endParaRPr kumimoji="1" lang="en-US" altLang="ja-JP" dirty="0"/>
          </a:p>
          <a:p>
            <a:r>
              <a:rPr kumimoji="1" lang="ja-JP" altLang="en-US"/>
              <a:t>下の場合斜めである分制約が多く（デットスポットを通るなど）軸の推定は比較的行いやすいが縦方向発達を見逃す可能性がある</a:t>
            </a:r>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12</a:t>
            </a:fld>
            <a:endParaRPr kumimoji="1" lang="ja-JP" altLang="en-US"/>
          </a:p>
        </p:txBody>
      </p:sp>
    </p:spTree>
    <p:extLst>
      <p:ext uri="{BB962C8B-B14F-4D97-AF65-F5344CB8AC3E}">
        <p14:creationId xmlns:p14="http://schemas.microsoft.com/office/powerpoint/2010/main" val="133229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現行の大気蛍光望遠鏡の</a:t>
            </a:r>
            <a:r>
              <a:rPr kumimoji="1" lang="en-US" altLang="ja-JP" dirty="0"/>
              <a:t>PMT</a:t>
            </a:r>
            <a:r>
              <a:rPr kumimoji="1" lang="ja-JP" altLang="en-US"/>
              <a:t>の視野角は</a:t>
            </a:r>
            <a:r>
              <a:rPr kumimoji="1" lang="en-US" altLang="ja-JP" dirty="0"/>
              <a:t>1</a:t>
            </a:r>
            <a:r>
              <a:rPr kumimoji="1" lang="ja-JP" altLang="en-US"/>
              <a:t>本あたり約</a:t>
            </a:r>
            <a:r>
              <a:rPr kumimoji="1" lang="en-US" altLang="ja-JP" dirty="0"/>
              <a:t>1</a:t>
            </a:r>
            <a:r>
              <a:rPr kumimoji="1" lang="ja-JP" altLang="en-US"/>
              <a:t>度</a:t>
            </a:r>
            <a:endParaRPr kumimoji="1" lang="en-US" altLang="ja-JP" dirty="0"/>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13</a:t>
            </a:fld>
            <a:endParaRPr kumimoji="1" lang="ja-JP" altLang="en-US"/>
          </a:p>
        </p:txBody>
      </p:sp>
    </p:spTree>
    <p:extLst>
      <p:ext uri="{BB962C8B-B14F-4D97-AF65-F5344CB8AC3E}">
        <p14:creationId xmlns:p14="http://schemas.microsoft.com/office/powerpoint/2010/main" val="21592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隙間を埋める</a:t>
            </a:r>
            <a:endParaRPr kumimoji="1" lang="en-US" altLang="ja-JP" dirty="0"/>
          </a:p>
          <a:p>
            <a:r>
              <a:rPr kumimoji="1" lang="ja-JP" altLang="en-US"/>
              <a:t>ウィンストンコーンで視野を三角形に</a:t>
            </a:r>
            <a:endParaRPr kumimoji="1" lang="en-US" altLang="ja-JP" dirty="0"/>
          </a:p>
          <a:p>
            <a:r>
              <a:rPr kumimoji="1" lang="ja-JP" altLang="en-US"/>
              <a:t>丸よりも通る位置や角度で信号が変わる</a:t>
            </a:r>
            <a:endParaRPr kumimoji="1" lang="en-US" altLang="ja-JP" dirty="0"/>
          </a:p>
          <a:p>
            <a:endParaRPr kumimoji="1" lang="en-US" altLang="ja-JP" dirty="0"/>
          </a:p>
          <a:p>
            <a:r>
              <a:rPr kumimoji="1" lang="en-US" altLang="ja-JP" dirty="0"/>
              <a:t>CTA1.5</a:t>
            </a:r>
            <a:r>
              <a:rPr kumimoji="1" lang="ja-JP" altLang="en-US"/>
              <a:t>インチ</a:t>
            </a:r>
            <a:endParaRPr kumimoji="1" lang="en-US" altLang="ja-JP" dirty="0"/>
          </a:p>
          <a:p>
            <a:r>
              <a:rPr kumimoji="1" lang="en-US" altLang="ja-JP" dirty="0"/>
              <a:t>CRAFFT8</a:t>
            </a:r>
            <a:r>
              <a:rPr kumimoji="1" lang="ja-JP" altLang="en-US"/>
              <a:t>インチ</a:t>
            </a:r>
            <a:endParaRPr kumimoji="1" lang="en-US" altLang="ja-JP" dirty="0"/>
          </a:p>
          <a:p>
            <a:r>
              <a:rPr kumimoji="1" lang="ja-JP" altLang="en-US"/>
              <a:t>ウィンストンコーン形状</a:t>
            </a:r>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14</a:t>
            </a:fld>
            <a:endParaRPr kumimoji="1" lang="ja-JP" altLang="en-US"/>
          </a:p>
        </p:txBody>
      </p:sp>
    </p:spTree>
    <p:extLst>
      <p:ext uri="{BB962C8B-B14F-4D97-AF65-F5344CB8AC3E}">
        <p14:creationId xmlns:p14="http://schemas.microsoft.com/office/powerpoint/2010/main" val="73769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信号強度に加えて波形幅も変わる</a:t>
            </a:r>
            <a:endParaRPr kumimoji="1" lang="en-US" altLang="ja-JP" dirty="0"/>
          </a:p>
          <a:p>
            <a:endParaRPr kumimoji="1" lang="en-US" altLang="ja-JP" dirty="0"/>
          </a:p>
          <a:p>
            <a:r>
              <a:rPr kumimoji="1" lang="ja-JP" altLang="en-US"/>
              <a:t>隙間を埋める</a:t>
            </a:r>
            <a:endParaRPr kumimoji="1" lang="en-US" altLang="ja-JP" dirty="0"/>
          </a:p>
          <a:p>
            <a:r>
              <a:rPr kumimoji="1" lang="ja-JP" altLang="en-US"/>
              <a:t>ウィンストンコーンで視野を三角形に</a:t>
            </a:r>
            <a:endParaRPr kumimoji="1" lang="en-US" altLang="ja-JP" dirty="0"/>
          </a:p>
          <a:p>
            <a:r>
              <a:rPr kumimoji="1" lang="ja-JP" altLang="en-US"/>
              <a:t>丸よりも通る位置や角度で信号が変わる</a:t>
            </a:r>
            <a:endParaRPr kumimoji="1" lang="en-US" altLang="ja-JP" dirty="0"/>
          </a:p>
          <a:p>
            <a:endParaRPr kumimoji="1" lang="en-US" altLang="ja-JP" dirty="0"/>
          </a:p>
          <a:p>
            <a:r>
              <a:rPr kumimoji="1" lang="en-US" altLang="ja-JP" dirty="0"/>
              <a:t>CTA1.5</a:t>
            </a:r>
            <a:r>
              <a:rPr kumimoji="1" lang="ja-JP" altLang="en-US"/>
              <a:t>インチ</a:t>
            </a:r>
            <a:endParaRPr kumimoji="1" lang="en-US" altLang="ja-JP" dirty="0"/>
          </a:p>
          <a:p>
            <a:r>
              <a:rPr kumimoji="1" lang="en-US" altLang="ja-JP" dirty="0"/>
              <a:t>CRAFFT8</a:t>
            </a:r>
            <a:r>
              <a:rPr kumimoji="1" lang="ja-JP" altLang="en-US"/>
              <a:t>インチ</a:t>
            </a:r>
            <a:endParaRPr kumimoji="1" lang="en-US" altLang="ja-JP" dirty="0"/>
          </a:p>
          <a:p>
            <a:r>
              <a:rPr kumimoji="1" lang="ja-JP" altLang="en-US"/>
              <a:t>ウィンストンコーン形状</a:t>
            </a:r>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15</a:t>
            </a:fld>
            <a:endParaRPr kumimoji="1" lang="ja-JP" altLang="en-US"/>
          </a:p>
        </p:txBody>
      </p:sp>
    </p:spTree>
    <p:extLst>
      <p:ext uri="{BB962C8B-B14F-4D97-AF65-F5344CB8AC3E}">
        <p14:creationId xmlns:p14="http://schemas.microsoft.com/office/powerpoint/2010/main" val="265551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信号強度に加えて波形幅も変わる</a:t>
            </a:r>
            <a:endParaRPr kumimoji="1" lang="en-US" altLang="ja-JP" dirty="0"/>
          </a:p>
          <a:p>
            <a:endParaRPr kumimoji="1" lang="en-US" altLang="ja-JP" dirty="0"/>
          </a:p>
          <a:p>
            <a:r>
              <a:rPr kumimoji="1" lang="ja-JP" altLang="en-US"/>
              <a:t>隙間を埋める</a:t>
            </a:r>
            <a:endParaRPr kumimoji="1" lang="en-US" altLang="ja-JP" dirty="0"/>
          </a:p>
          <a:p>
            <a:r>
              <a:rPr kumimoji="1" lang="ja-JP" altLang="en-US"/>
              <a:t>ウィンストンコーンで視野を三角形に</a:t>
            </a:r>
            <a:endParaRPr kumimoji="1" lang="en-US" altLang="ja-JP" dirty="0"/>
          </a:p>
          <a:p>
            <a:r>
              <a:rPr kumimoji="1" lang="ja-JP" altLang="en-US"/>
              <a:t>丸よりも通る位置や角度で信号が変わる</a:t>
            </a:r>
            <a:endParaRPr kumimoji="1" lang="en-US" altLang="ja-JP" dirty="0"/>
          </a:p>
          <a:p>
            <a:endParaRPr kumimoji="1" lang="en-US" altLang="ja-JP" dirty="0"/>
          </a:p>
          <a:p>
            <a:r>
              <a:rPr kumimoji="1" lang="en-US" altLang="ja-JP" dirty="0"/>
              <a:t>CTA1.5</a:t>
            </a:r>
            <a:r>
              <a:rPr kumimoji="1" lang="ja-JP" altLang="en-US"/>
              <a:t>インチ</a:t>
            </a:r>
            <a:endParaRPr kumimoji="1" lang="en-US" altLang="ja-JP" dirty="0"/>
          </a:p>
          <a:p>
            <a:r>
              <a:rPr kumimoji="1" lang="en-US" altLang="ja-JP" dirty="0"/>
              <a:t>CRAFFT8</a:t>
            </a:r>
            <a:r>
              <a:rPr kumimoji="1" lang="ja-JP" altLang="en-US"/>
              <a:t>インチ</a:t>
            </a:r>
            <a:endParaRPr kumimoji="1" lang="en-US" altLang="ja-JP" dirty="0"/>
          </a:p>
          <a:p>
            <a:r>
              <a:rPr kumimoji="1" lang="ja-JP" altLang="en-US"/>
              <a:t>ウィンストンコーン形状</a:t>
            </a:r>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16</a:t>
            </a:fld>
            <a:endParaRPr kumimoji="1" lang="ja-JP" altLang="en-US"/>
          </a:p>
        </p:txBody>
      </p:sp>
    </p:spTree>
    <p:extLst>
      <p:ext uri="{BB962C8B-B14F-4D97-AF65-F5344CB8AC3E}">
        <p14:creationId xmlns:p14="http://schemas.microsoft.com/office/powerpoint/2010/main" val="1158869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信号強度に加えて波形幅も変わる</a:t>
            </a:r>
            <a:endParaRPr kumimoji="1" lang="en-US" altLang="ja-JP" dirty="0"/>
          </a:p>
          <a:p>
            <a:endParaRPr kumimoji="1" lang="en-US" altLang="ja-JP" dirty="0"/>
          </a:p>
          <a:p>
            <a:r>
              <a:rPr kumimoji="1" lang="ja-JP" altLang="en-US"/>
              <a:t>隙間を埋める</a:t>
            </a:r>
            <a:endParaRPr kumimoji="1" lang="en-US" altLang="ja-JP" dirty="0"/>
          </a:p>
          <a:p>
            <a:r>
              <a:rPr kumimoji="1" lang="ja-JP" altLang="en-US"/>
              <a:t>ウィンストンコーンで視野を三角形に</a:t>
            </a:r>
            <a:endParaRPr kumimoji="1" lang="en-US" altLang="ja-JP" dirty="0"/>
          </a:p>
          <a:p>
            <a:r>
              <a:rPr kumimoji="1" lang="ja-JP" altLang="en-US"/>
              <a:t>丸よりも通る位置や角度で信号が変わる</a:t>
            </a:r>
            <a:endParaRPr kumimoji="1" lang="en-US" altLang="ja-JP" dirty="0"/>
          </a:p>
          <a:p>
            <a:endParaRPr kumimoji="1" lang="en-US" altLang="ja-JP" dirty="0"/>
          </a:p>
          <a:p>
            <a:r>
              <a:rPr kumimoji="1" lang="en-US" altLang="ja-JP" dirty="0"/>
              <a:t>CTA1.5</a:t>
            </a:r>
            <a:r>
              <a:rPr kumimoji="1" lang="ja-JP" altLang="en-US"/>
              <a:t>インチ</a:t>
            </a:r>
            <a:endParaRPr kumimoji="1" lang="en-US" altLang="ja-JP" dirty="0"/>
          </a:p>
          <a:p>
            <a:r>
              <a:rPr kumimoji="1" lang="en-US" altLang="ja-JP" dirty="0"/>
              <a:t>CRAFFT8</a:t>
            </a:r>
            <a:r>
              <a:rPr kumimoji="1" lang="ja-JP" altLang="en-US"/>
              <a:t>インチ</a:t>
            </a:r>
            <a:endParaRPr kumimoji="1" lang="en-US" altLang="ja-JP" dirty="0"/>
          </a:p>
          <a:p>
            <a:r>
              <a:rPr kumimoji="1" lang="ja-JP" altLang="en-US"/>
              <a:t>ウィンストンコーン形状</a:t>
            </a:r>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17</a:t>
            </a:fld>
            <a:endParaRPr kumimoji="1" lang="ja-JP" altLang="en-US"/>
          </a:p>
        </p:txBody>
      </p:sp>
    </p:spTree>
    <p:extLst>
      <p:ext uri="{BB962C8B-B14F-4D97-AF65-F5344CB8AC3E}">
        <p14:creationId xmlns:p14="http://schemas.microsoft.com/office/powerpoint/2010/main" val="772923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昨日の</a:t>
            </a:r>
            <a:r>
              <a:rPr kumimoji="1" lang="en-US" altLang="ja-JP" dirty="0"/>
              <a:t>CRAFFT</a:t>
            </a:r>
            <a:r>
              <a:rPr kumimoji="1" lang="ja-JP" altLang="en-US"/>
              <a:t>の進捗報告で見せてもいいという許可がでた</a:t>
            </a:r>
            <a:endParaRPr kumimoji="1" lang="en-US" altLang="ja-JP" dirty="0"/>
          </a:p>
          <a:p>
            <a:r>
              <a:rPr kumimoji="1" lang="en-US" altLang="ja-JP" dirty="0"/>
              <a:t>TOY</a:t>
            </a:r>
            <a:r>
              <a:rPr kumimoji="1" lang="ja-JP" altLang="en-US"/>
              <a:t>シミュレーション</a:t>
            </a:r>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18</a:t>
            </a:fld>
            <a:endParaRPr kumimoji="1" lang="ja-JP" altLang="en-US"/>
          </a:p>
        </p:txBody>
      </p:sp>
    </p:spTree>
    <p:extLst>
      <p:ext uri="{BB962C8B-B14F-4D97-AF65-F5344CB8AC3E}">
        <p14:creationId xmlns:p14="http://schemas.microsoft.com/office/powerpoint/2010/main" val="2337680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実際にこの安価に設計された</a:t>
            </a:r>
            <a:r>
              <a:rPr kumimoji="1" lang="en-US" altLang="ja-JP" dirty="0"/>
              <a:t>CRAFFT</a:t>
            </a:r>
            <a:r>
              <a:rPr kumimoji="1" lang="ja-JP" altLang="en-US" dirty="0"/>
              <a:t>望遠鏡で観測できるのか評価するために</a:t>
            </a:r>
            <a:r>
              <a:rPr kumimoji="1" lang="en-US" altLang="ja-JP" dirty="0"/>
              <a:t>TA</a:t>
            </a:r>
            <a:r>
              <a:rPr kumimoji="1" lang="ja-JP" altLang="en-US" dirty="0"/>
              <a:t>実験サイトにて試験を行った</a:t>
            </a:r>
            <a:endParaRPr kumimoji="1" lang="en-US" altLang="ja-JP" dirty="0"/>
          </a:p>
          <a:p>
            <a:r>
              <a:rPr kumimoji="1" lang="ja-JP" altLang="en-US" dirty="0"/>
              <a:t>観測に際し、望遠鏡</a:t>
            </a:r>
            <a:r>
              <a:rPr kumimoji="1" lang="en-US" altLang="ja-JP" dirty="0"/>
              <a:t>1</a:t>
            </a:r>
            <a:r>
              <a:rPr kumimoji="1" lang="ja-JP" altLang="en-US" dirty="0"/>
              <a:t>台を</a:t>
            </a:r>
            <a:r>
              <a:rPr kumimoji="1" lang="en-US" altLang="ja-JP" dirty="0"/>
              <a:t>3</a:t>
            </a:r>
            <a:r>
              <a:rPr kumimoji="1" lang="ja-JP" altLang="en-US" dirty="0"/>
              <a:t>日で制作、設置しました</a:t>
            </a:r>
            <a:endParaRPr kumimoji="1" lang="en-US" altLang="ja-JP" dirty="0"/>
          </a:p>
          <a:p>
            <a:endParaRPr kumimoji="1" lang="en-US" altLang="ja-JP" dirty="0"/>
          </a:p>
          <a:p>
            <a:r>
              <a:rPr kumimoji="1" lang="ja-JP" altLang="en-US" dirty="0"/>
              <a:t>場所は</a:t>
            </a:r>
            <a:r>
              <a:rPr kumimoji="1" lang="en-US" altLang="ja-JP" dirty="0"/>
              <a:t>TA</a:t>
            </a:r>
            <a:r>
              <a:rPr kumimoji="1" lang="ja-JP" altLang="en-US" dirty="0"/>
              <a:t>実験サイト</a:t>
            </a:r>
            <a:r>
              <a:rPr kumimoji="1" lang="en-US" altLang="ja-JP" dirty="0"/>
              <a:t>TA</a:t>
            </a:r>
            <a:r>
              <a:rPr kumimoji="1" lang="ja-JP" altLang="en-US" dirty="0"/>
              <a:t>望遠鏡の横</a:t>
            </a:r>
            <a:endParaRPr kumimoji="1" lang="en-US" altLang="ja-JP" dirty="0"/>
          </a:p>
          <a:p>
            <a:r>
              <a:rPr kumimoji="1" lang="ja-JP" altLang="en-US" dirty="0"/>
              <a:t>赤丸の位置に右図のように</a:t>
            </a:r>
            <a:r>
              <a:rPr kumimoji="1" lang="en-US" altLang="ja-JP" dirty="0"/>
              <a:t>4</a:t>
            </a:r>
            <a:r>
              <a:rPr kumimoji="1" lang="ja-JP" altLang="en-US" dirty="0"/>
              <a:t>台の</a:t>
            </a:r>
            <a:r>
              <a:rPr kumimoji="1" lang="en-US" altLang="ja-JP" dirty="0"/>
              <a:t>CRAFFT</a:t>
            </a:r>
            <a:r>
              <a:rPr kumimoji="1" lang="ja-JP" altLang="en-US" dirty="0"/>
              <a:t>望遠鏡を建屋無しで屋外に設置し放置した</a:t>
            </a:r>
            <a:endParaRPr kumimoji="1" lang="en-US" altLang="ja-JP" dirty="0"/>
          </a:p>
          <a:p>
            <a:endParaRPr kumimoji="1" lang="en-US" altLang="ja-JP" dirty="0"/>
          </a:p>
          <a:p>
            <a:r>
              <a:rPr kumimoji="1" lang="ja-JP" altLang="en-US" dirty="0"/>
              <a:t>ただし</a:t>
            </a:r>
            <a:r>
              <a:rPr kumimoji="1" lang="en-US" altLang="ja-JP" dirty="0"/>
              <a:t>TA</a:t>
            </a:r>
            <a:r>
              <a:rPr kumimoji="1" lang="ja-JP" altLang="en-US" dirty="0"/>
              <a:t>望遠鏡からの外部トリガーにより信号を記録</a:t>
            </a:r>
            <a:endParaRPr kumimoji="1" lang="en-US" altLang="ja-JP" dirty="0"/>
          </a:p>
        </p:txBody>
      </p:sp>
      <p:sp>
        <p:nvSpPr>
          <p:cNvPr id="4" name="スライド番号プレースホルダー 3"/>
          <p:cNvSpPr>
            <a:spLocks noGrp="1"/>
          </p:cNvSpPr>
          <p:nvPr>
            <p:ph type="sldNum" sz="quarter" idx="10"/>
          </p:nvPr>
        </p:nvSpPr>
        <p:spPr/>
        <p:txBody>
          <a:bodyPr/>
          <a:lstStyle/>
          <a:p>
            <a:fld id="{83D3CB1E-CCFD-634B-B0FC-EB0EC5E6F8BC}" type="slidenum">
              <a:rPr kumimoji="1" lang="ja-JP" altLang="en-US" smtClean="0"/>
              <a:t>22</a:t>
            </a:fld>
            <a:endParaRPr kumimoji="1" lang="ja-JP" altLang="en-US"/>
          </a:p>
        </p:txBody>
      </p:sp>
    </p:spTree>
    <p:extLst>
      <p:ext uri="{BB962C8B-B14F-4D97-AF65-F5344CB8AC3E}">
        <p14:creationId xmlns:p14="http://schemas.microsoft.com/office/powerpoint/2010/main" val="2825123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黒の望遠鏡の信号の積分値に対する青の望遠鏡の信号の積分値を比で表すと，シミュレーション波形では</a:t>
            </a:r>
            <a:r>
              <a:rPr lang="en-US" altLang="ja-JP" dirty="0"/>
              <a:t>1.07</a:t>
            </a:r>
            <a:r>
              <a:rPr lang="ja-JP" altLang="en-US"/>
              <a:t>，実波形では</a:t>
            </a:r>
            <a:r>
              <a:rPr lang="en-US" altLang="ja-JP" dirty="0"/>
              <a:t>0.84±0.27</a:t>
            </a:r>
            <a:r>
              <a:rPr lang="ja-JP" altLang="en-US"/>
              <a:t>でした．実波形の誤差は他の観測波形から無作為に選んだノイズデータを同じ範囲で積分した時の積分標準偏差の</a:t>
            </a:r>
            <a:r>
              <a:rPr lang="en-US" altLang="ja-JP" dirty="0"/>
              <a:t>2</a:t>
            </a:r>
            <a:r>
              <a:rPr lang="ja-JP" altLang="en-US"/>
              <a:t>倍としています．この結果から，二つの波形は誤差の範囲内で一致していることを確認しました．</a:t>
            </a:r>
          </a:p>
          <a:p>
            <a:endParaRPr kumimoji="1" lang="ja-JP" altLang="en-US"/>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25</a:t>
            </a:fld>
            <a:endParaRPr kumimoji="1" lang="ja-JP" altLang="en-US"/>
          </a:p>
        </p:txBody>
      </p:sp>
    </p:spTree>
    <p:extLst>
      <p:ext uri="{BB962C8B-B14F-4D97-AF65-F5344CB8AC3E}">
        <p14:creationId xmlns:p14="http://schemas.microsoft.com/office/powerpoint/2010/main" val="147597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26</a:t>
            </a:fld>
            <a:endParaRPr kumimoji="1" lang="ja-JP" altLang="en-US"/>
          </a:p>
        </p:txBody>
      </p:sp>
    </p:spTree>
    <p:extLst>
      <p:ext uri="{BB962C8B-B14F-4D97-AF65-F5344CB8AC3E}">
        <p14:creationId xmlns:p14="http://schemas.microsoft.com/office/powerpoint/2010/main" val="411820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到来頻度の低い宇宙線を直接観測するのは現実的ではないため</a:t>
            </a:r>
            <a:endParaRPr kumimoji="1" lang="en-US" altLang="ja-JP" dirty="0"/>
          </a:p>
          <a:p>
            <a:endParaRPr kumimoji="1" lang="en-US" altLang="ja-JP" dirty="0"/>
          </a:p>
          <a:p>
            <a:r>
              <a:rPr kumimoji="1" lang="ja-JP" altLang="en-US"/>
              <a:t>宇宙線は大気に突入すると大気分子と相互作用を起こし二次粒子を生成します</a:t>
            </a:r>
            <a:endParaRPr kumimoji="1" lang="en-US" altLang="ja-JP" dirty="0"/>
          </a:p>
          <a:p>
            <a:r>
              <a:rPr kumimoji="1" lang="ja-JP" altLang="en-US"/>
              <a:t>生成された二次粒子がさらに相互作用をひき起こし生成された二次粒子がシャワー状に地上に降り注ぐ</a:t>
            </a:r>
            <a:endParaRPr kumimoji="1" lang="en-US" altLang="ja-JP" dirty="0"/>
          </a:p>
          <a:p>
            <a:endParaRPr kumimoji="1" lang="en-US" altLang="ja-JP" dirty="0"/>
          </a:p>
          <a:p>
            <a:r>
              <a:rPr kumimoji="1" lang="ja-JP" altLang="en-US"/>
              <a:t>超高エネルギー宇宙線は</a:t>
            </a:r>
            <a:r>
              <a:rPr kumimoji="1" lang="en-US" altLang="ja-JP" dirty="0"/>
              <a:t>10^18eV</a:t>
            </a:r>
            <a:r>
              <a:rPr kumimoji="1" lang="ja-JP" altLang="en-US"/>
              <a:t>以上の非常に高いエネルギーの宇宙線です</a:t>
            </a:r>
            <a:endParaRPr kumimoji="1" lang="en-US" altLang="ja-JP" dirty="0"/>
          </a:p>
          <a:p>
            <a:r>
              <a:rPr kumimoji="1" lang="ja-JP" altLang="en-US"/>
              <a:t>右の図は横がエネルギー縦が到来頻度のグラフになる　</a:t>
            </a:r>
            <a:r>
              <a:rPr kumimoji="1" lang="en-US" altLang="ja-JP" dirty="0"/>
              <a:t>UHECR</a:t>
            </a:r>
            <a:r>
              <a:rPr kumimoji="1" lang="ja-JP" altLang="en-US"/>
              <a:t>は赤枠の部分</a:t>
            </a:r>
            <a:endParaRPr kumimoji="1" lang="en-US" altLang="ja-JP" dirty="0"/>
          </a:p>
          <a:p>
            <a:r>
              <a:rPr kumimoji="1" lang="ja-JP" altLang="en-US"/>
              <a:t>現在この起源解明のために</a:t>
            </a:r>
            <a:r>
              <a:rPr kumimoji="1" lang="en-US" altLang="ja-JP" dirty="0"/>
              <a:t>UHECR</a:t>
            </a:r>
            <a:r>
              <a:rPr kumimoji="1" lang="ja-JP" altLang="en-US"/>
              <a:t>の観測を行われいる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起源の解明にはエネルギー　到来方向　質量組成を知る必要があります</a:t>
            </a:r>
            <a:endParaRPr kumimoji="1" lang="en-US" altLang="ja-JP" dirty="0"/>
          </a:p>
          <a:p>
            <a:r>
              <a:rPr kumimoji="1" lang="en-US" altLang="ja-JP" dirty="0"/>
              <a:t>UHECR</a:t>
            </a:r>
            <a:r>
              <a:rPr kumimoji="1" lang="ja-JP" altLang="en-US"/>
              <a:t>は大気に突入した際に大気中の原子核と相互作用して空気シャワーを形成する</a:t>
            </a:r>
            <a:endParaRPr kumimoji="1" lang="en-US" altLang="ja-JP" dirty="0"/>
          </a:p>
          <a:p>
            <a:r>
              <a:rPr kumimoji="1" lang="ja-JP" altLang="en-US"/>
              <a:t>空気シャワーを観測すればこれらを推定することができる</a:t>
            </a:r>
            <a:endParaRPr kumimoji="1" lang="en-US" altLang="ja-JP" dirty="0"/>
          </a:p>
          <a:p>
            <a:r>
              <a:rPr kumimoji="1" lang="en-US" altLang="ja-JP" dirty="0"/>
              <a:t>TA</a:t>
            </a:r>
            <a:r>
              <a:rPr kumimoji="1" lang="ja-JP" altLang="en-US"/>
              <a:t>実験やオウジェー実験で観測が行われている</a:t>
            </a:r>
            <a:endParaRPr kumimoji="1" lang="en-US" altLang="ja-JP" dirty="0"/>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4</a:t>
            </a:fld>
            <a:endParaRPr kumimoji="1" lang="ja-JP" altLang="en-US"/>
          </a:p>
        </p:txBody>
      </p:sp>
    </p:spTree>
    <p:extLst>
      <p:ext uri="{BB962C8B-B14F-4D97-AF65-F5344CB8AC3E}">
        <p14:creationId xmlns:p14="http://schemas.microsoft.com/office/powerpoint/2010/main" val="226288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Meiryo" panose="020B0604030504040204" pitchFamily="34" charset="-128"/>
                <a:ea typeface="Meiryo" panose="020B0604030504040204" pitchFamily="34" charset="-128"/>
              </a:rPr>
              <a:t>この時，ある宇宙線事象に対して，１</a:t>
            </a:r>
            <a:r>
              <a:rPr lang="el-GR" altLang="ja-JP" sz="1200" dirty="0">
                <a:latin typeface="Meiryo" panose="020B0604030504040204" pitchFamily="34" charset="-128"/>
                <a:ea typeface="Meiryo" panose="020B0604030504040204" pitchFamily="34" charset="-128"/>
              </a:rPr>
              <a:t>μ</a:t>
            </a:r>
            <a:r>
              <a:rPr lang="en-US" altLang="ja-JP" sz="1200" dirty="0">
                <a:latin typeface="Meiryo" panose="020B0604030504040204" pitchFamily="34" charset="-128"/>
                <a:ea typeface="Meiryo" panose="020B0604030504040204" pitchFamily="34" charset="-128"/>
              </a:rPr>
              <a:t>s</a:t>
            </a:r>
            <a:r>
              <a:rPr lang="ja-JP" altLang="en-US" sz="1200">
                <a:latin typeface="Meiryo" panose="020B0604030504040204" pitchFamily="34" charset="-128"/>
                <a:ea typeface="Meiryo" panose="020B0604030504040204" pitchFamily="34" charset="-128"/>
              </a:rPr>
              <a:t>と１０</a:t>
            </a:r>
            <a:r>
              <a:rPr lang="el-GR" altLang="ja-JP" sz="1200" dirty="0">
                <a:latin typeface="Meiryo" panose="020B0604030504040204" pitchFamily="34" charset="-128"/>
                <a:ea typeface="Meiryo" panose="020B0604030504040204" pitchFamily="34" charset="-128"/>
              </a:rPr>
              <a:t>μ</a:t>
            </a:r>
            <a:r>
              <a:rPr lang="en-US" altLang="ja-JP" sz="1200" dirty="0">
                <a:latin typeface="Meiryo" panose="020B0604030504040204" pitchFamily="34" charset="-128"/>
                <a:ea typeface="Meiryo" panose="020B0604030504040204" pitchFamily="34" charset="-128"/>
              </a:rPr>
              <a:t>s</a:t>
            </a:r>
            <a:r>
              <a:rPr lang="ja-JP" altLang="en-US" sz="1200">
                <a:latin typeface="Meiryo" panose="020B0604030504040204" pitchFamily="34" charset="-128"/>
                <a:ea typeface="Meiryo" panose="020B0604030504040204" pitchFamily="34" charset="-128"/>
              </a:rPr>
              <a:t>の２種類の</a:t>
            </a:r>
            <a:r>
              <a:rPr lang="en-US" altLang="ja-JP" sz="1200" dirty="0">
                <a:latin typeface="Meiryo" panose="020B0604030504040204" pitchFamily="34" charset="-128"/>
                <a:ea typeface="Meiryo" panose="020B0604030504040204" pitchFamily="34" charset="-128"/>
              </a:rPr>
              <a:t>SN</a:t>
            </a:r>
            <a:r>
              <a:rPr lang="ja-JP" altLang="en-US" sz="1200">
                <a:latin typeface="Meiryo" panose="020B0604030504040204" pitchFamily="34" charset="-128"/>
                <a:ea typeface="Meiryo" panose="020B0604030504040204" pitchFamily="34" charset="-128"/>
              </a:rPr>
              <a:t>と，さらに複数の望遠鏡で検出できた場合その数だけ</a:t>
            </a:r>
            <a:r>
              <a:rPr lang="en-US" altLang="ja-JP" sz="1200" dirty="0">
                <a:latin typeface="Meiryo" panose="020B0604030504040204" pitchFamily="34" charset="-128"/>
                <a:ea typeface="Meiryo" panose="020B0604030504040204" pitchFamily="34" charset="-128"/>
              </a:rPr>
              <a:t>SN</a:t>
            </a:r>
            <a:r>
              <a:rPr lang="ja-JP" altLang="en-US" sz="1200">
                <a:latin typeface="Meiryo" panose="020B0604030504040204" pitchFamily="34" charset="-128"/>
                <a:ea typeface="Meiryo" panose="020B0604030504040204" pitchFamily="34" charset="-128"/>
              </a:rPr>
              <a:t>が算出されますが，プロットではその中でも最大のものを選んでプロットしています．</a:t>
            </a:r>
            <a:endParaRPr lang="en-US" altLang="ja-JP" sz="120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Meiryo" panose="020B0604030504040204" pitchFamily="34" charset="-128"/>
                <a:ea typeface="Meiryo" panose="020B0604030504040204" pitchFamily="34" charset="-128"/>
              </a:rPr>
              <a:t>10^19eV</a:t>
            </a:r>
            <a:r>
              <a:rPr lang="ja-JP" altLang="en-US" sz="1200">
                <a:latin typeface="Meiryo" panose="020B0604030504040204" pitchFamily="34" charset="-128"/>
                <a:ea typeface="Meiryo" panose="020B0604030504040204" pitchFamily="34" charset="-128"/>
              </a:rPr>
              <a:t>の宇宙線では</a:t>
            </a:r>
            <a:r>
              <a:rPr lang="en-US" altLang="ja-JP" sz="1200" dirty="0">
                <a:latin typeface="Meiryo" panose="020B0604030504040204" pitchFamily="34" charset="-128"/>
                <a:ea typeface="Meiryo" panose="020B0604030504040204" pitchFamily="34" charset="-128"/>
              </a:rPr>
              <a:t>20km</a:t>
            </a:r>
            <a:r>
              <a:rPr lang="ja-JP" altLang="en-US" sz="1200">
                <a:latin typeface="Meiryo" panose="020B0604030504040204" pitchFamily="34" charset="-128"/>
                <a:ea typeface="Meiryo" panose="020B0604030504040204" pitchFamily="34" charset="-128"/>
              </a:rPr>
              <a:t>先、</a:t>
            </a:r>
            <a:r>
              <a:rPr lang="en-US" altLang="ja-JP" sz="1200" dirty="0">
                <a:latin typeface="Meiryo" panose="020B0604030504040204" pitchFamily="34" charset="-128"/>
                <a:ea typeface="Meiryo" panose="020B0604030504040204" pitchFamily="34" charset="-128"/>
              </a:rPr>
              <a:t>10^20eV</a:t>
            </a:r>
            <a:r>
              <a:rPr lang="ja-JP" altLang="en-US" sz="1200">
                <a:latin typeface="Meiryo" panose="020B0604030504040204" pitchFamily="34" charset="-128"/>
                <a:ea typeface="Meiryo" panose="020B0604030504040204" pitchFamily="34" charset="-128"/>
              </a:rPr>
              <a:t>では</a:t>
            </a:r>
            <a:r>
              <a:rPr lang="en-US" altLang="ja-JP" sz="1200" dirty="0">
                <a:latin typeface="Meiryo" panose="020B0604030504040204" pitchFamily="34" charset="-128"/>
                <a:ea typeface="Meiryo" panose="020B0604030504040204" pitchFamily="34" charset="-128"/>
              </a:rPr>
              <a:t>40km</a:t>
            </a:r>
            <a:r>
              <a:rPr lang="ja-JP" altLang="en-US" sz="1200">
                <a:latin typeface="Meiryo" panose="020B0604030504040204" pitchFamily="34" charset="-128"/>
                <a:ea typeface="Meiryo" panose="020B0604030504040204" pitchFamily="34" charset="-128"/>
              </a:rPr>
              <a:t>先で</a:t>
            </a:r>
            <a:r>
              <a:rPr lang="en-US" altLang="ja-JP" sz="1200" dirty="0">
                <a:latin typeface="Meiryo" panose="020B0604030504040204" pitchFamily="34" charset="-128"/>
                <a:ea typeface="Meiryo" panose="020B0604030504040204" pitchFamily="34" charset="-128"/>
              </a:rPr>
              <a:t>S/N</a:t>
            </a:r>
            <a:r>
              <a:rPr lang="ja-JP" altLang="en-US" sz="1200">
                <a:latin typeface="Meiryo" panose="020B0604030504040204" pitchFamily="34" charset="-128"/>
                <a:ea typeface="Meiryo" panose="020B0604030504040204" pitchFamily="34" charset="-128"/>
              </a:rPr>
              <a:t>比が</a:t>
            </a:r>
            <a:r>
              <a:rPr lang="en-US" altLang="ja-JP" sz="1200" dirty="0">
                <a:latin typeface="Meiryo" panose="020B0604030504040204" pitchFamily="34" charset="-128"/>
                <a:ea typeface="Meiryo" panose="020B0604030504040204" pitchFamily="34" charset="-128"/>
              </a:rPr>
              <a:t>9σ</a:t>
            </a:r>
            <a:r>
              <a:rPr lang="ja-JP" altLang="en-US" sz="1200">
                <a:latin typeface="Meiryo" panose="020B0604030504040204" pitchFamily="34" charset="-128"/>
                <a:ea typeface="Meiryo" panose="020B0604030504040204" pitchFamily="34" charset="-128"/>
              </a:rPr>
              <a:t>程度になっていることからそれぞれ</a:t>
            </a:r>
            <a:r>
              <a:rPr lang="en-US" altLang="ja-JP" sz="1200" dirty="0">
                <a:latin typeface="Meiryo" panose="020B0604030504040204" pitchFamily="34" charset="-128"/>
                <a:ea typeface="Meiryo" panose="020B0604030504040204" pitchFamily="34" charset="-128"/>
              </a:rPr>
              <a:t>20km,40km</a:t>
            </a:r>
            <a:r>
              <a:rPr lang="ja-JP" altLang="en-US" sz="1200">
                <a:latin typeface="Meiryo" panose="020B0604030504040204" pitchFamily="34" charset="-128"/>
                <a:ea typeface="Meiryo" panose="020B0604030504040204" pitchFamily="34" charset="-128"/>
              </a:rPr>
              <a:t>先の宇宙線まで観測が可能であることが示唆された</a:t>
            </a:r>
          </a:p>
          <a:p>
            <a:endParaRPr kumimoji="1" lang="en-US" altLang="ja-JP" dirty="0"/>
          </a:p>
          <a:p>
            <a:r>
              <a:rPr kumimoji="1" lang="ja-JP" altLang="en-US"/>
              <a:t>下に結論を示す</a:t>
            </a:r>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28</a:t>
            </a:fld>
            <a:endParaRPr kumimoji="1" lang="ja-JP" altLang="en-US"/>
          </a:p>
        </p:txBody>
      </p:sp>
    </p:spTree>
    <p:extLst>
      <p:ext uri="{BB962C8B-B14F-4D97-AF65-F5344CB8AC3E}">
        <p14:creationId xmlns:p14="http://schemas.microsoft.com/office/powerpoint/2010/main" val="187156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これからの超高エネルギー宇宙線の観測に必要なこと</a:t>
            </a:r>
            <a:endParaRPr lang="en-US" altLang="ja-JP" sz="1200" dirty="0"/>
          </a:p>
          <a:p>
            <a:r>
              <a:rPr lang="ja-JP" altLang="en-US" sz="1200"/>
              <a:t>解析精度を高めるための観測統計量を増やすこと</a:t>
            </a:r>
            <a:endParaRPr lang="en-US" altLang="ja-JP" sz="1200" dirty="0"/>
          </a:p>
          <a:p>
            <a:r>
              <a:rPr lang="ja-JP" altLang="en-US" sz="1200"/>
              <a:t>検出面積の大規模化が必要</a:t>
            </a:r>
            <a:endParaRPr lang="en-US" altLang="ja-JP" sz="1200" dirty="0"/>
          </a:p>
          <a:p>
            <a:r>
              <a:rPr lang="ja-JP" altLang="en-US" sz="1200"/>
              <a:t>質量組成の解明</a:t>
            </a:r>
            <a:endParaRPr lang="en-US" altLang="ja-JP" sz="1200" dirty="0"/>
          </a:p>
          <a:p>
            <a:r>
              <a:rPr lang="ja-JP" altLang="en-US" sz="1200"/>
              <a:t>空気シャワーの縦方向発達を測定することにより質量組成の推定が行える</a:t>
            </a:r>
            <a:endParaRPr lang="en-US" altLang="ja-JP" sz="1200" dirty="0"/>
          </a:p>
          <a:p>
            <a:r>
              <a:rPr lang="ja-JP" altLang="en-US" sz="1200"/>
              <a:t>大気蛍光望遠鏡のようなエアシャワーの縦方向発達が測定可能な検出器</a:t>
            </a:r>
            <a:endParaRPr lang="en-US" altLang="ja-JP" sz="1200" dirty="0"/>
          </a:p>
          <a:p>
            <a:endParaRPr kumimoji="1" lang="en-US" altLang="ja-JP" sz="1200" dirty="0"/>
          </a:p>
          <a:p>
            <a:r>
              <a:rPr kumimoji="1" lang="ja-JP" altLang="en-US" sz="1200"/>
              <a:t>現行の</a:t>
            </a:r>
            <a:r>
              <a:rPr kumimoji="1" lang="en-US" altLang="ja-JP" sz="1200" dirty="0"/>
              <a:t>FD</a:t>
            </a:r>
            <a:r>
              <a:rPr kumimoji="1" lang="ja-JP" altLang="en-US" sz="1200"/>
              <a:t>は１台２０００万円と非常に高価なため大規模展開は難しい</a:t>
            </a:r>
            <a:endParaRPr kumimoji="1" lang="en-US" altLang="ja-JP" dirty="0"/>
          </a:p>
          <a:p>
            <a:r>
              <a:rPr kumimoji="1" lang="ja-JP" altLang="en-US"/>
              <a:t>観測統計量を増やすためにステレオ観測を前提にした世界最高規模の超高エネルギー宇宙線観測を行う</a:t>
            </a:r>
            <a:endParaRPr kumimoji="1" lang="en-US" altLang="ja-JP" dirty="0"/>
          </a:p>
          <a:p>
            <a:r>
              <a:rPr kumimoji="1" lang="ja-JP" altLang="en-US"/>
              <a:t>最高エネルギー宇宙線の質量組成とその到来方向による異方性分布を含めた大統計解析を行う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5</a:t>
            </a:fld>
            <a:endParaRPr kumimoji="1" lang="ja-JP" altLang="en-US"/>
          </a:p>
        </p:txBody>
      </p:sp>
    </p:spTree>
    <p:extLst>
      <p:ext uri="{BB962C8B-B14F-4D97-AF65-F5344CB8AC3E}">
        <p14:creationId xmlns:p14="http://schemas.microsoft.com/office/powerpoint/2010/main" val="34397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これまでの反射鏡に対して市販のフレネルレンズを採用することによる低コスト化</a:t>
            </a:r>
            <a:endParaRPr kumimoji="1" lang="en-US" altLang="ja-JP" dirty="0"/>
          </a:p>
          <a:p>
            <a:r>
              <a:rPr kumimoji="1" lang="ja-JP" altLang="en-US"/>
              <a:t>このフレネルレンズと中に</a:t>
            </a:r>
            <a:r>
              <a:rPr kumimoji="1" lang="en-US" altLang="ja-JP" dirty="0"/>
              <a:t>PMT</a:t>
            </a:r>
            <a:r>
              <a:rPr kumimoji="1" lang="ja-JP" altLang="en-US"/>
              <a:t>を置くという簡単な構造による低コスト化</a:t>
            </a:r>
            <a:endParaRPr kumimoji="1" lang="en-US" altLang="ja-JP" dirty="0"/>
          </a:p>
          <a:p>
            <a:endParaRPr kumimoji="1" lang="en-US" altLang="ja-JP" dirty="0"/>
          </a:p>
          <a:p>
            <a:r>
              <a:rPr kumimoji="1" lang="ja-JP" altLang="en-US"/>
              <a:t>全体を支えるアルミフレーム、周りをガルバリウム鋼板</a:t>
            </a:r>
            <a:endParaRPr kumimoji="1" lang="en-US" altLang="ja-JP" dirty="0"/>
          </a:p>
          <a:p>
            <a:r>
              <a:rPr kumimoji="1" lang="ja-JP" altLang="en-US"/>
              <a:t>夜光ノイズを除去するための紫外光透過フィルタ</a:t>
            </a:r>
            <a:endParaRPr kumimoji="1" lang="en-US" altLang="ja-JP" dirty="0"/>
          </a:p>
          <a:p>
            <a:r>
              <a:rPr kumimoji="1" lang="ja-JP" altLang="en-US"/>
              <a:t>望遠鏡を動作させるためのエレキシステムなどを含めて全て市販の既製品</a:t>
            </a:r>
            <a:endParaRPr kumimoji="1" lang="en-US" altLang="ja-JP" dirty="0"/>
          </a:p>
          <a:p>
            <a:r>
              <a:rPr kumimoji="1" lang="ja-JP" altLang="en-US"/>
              <a:t>１台あたりの建設単価をおよそ</a:t>
            </a:r>
            <a:r>
              <a:rPr kumimoji="1" lang="en-US" altLang="ja-JP" dirty="0"/>
              <a:t>100</a:t>
            </a:r>
            <a:r>
              <a:rPr kumimoji="1" lang="ja-JP" altLang="en-US"/>
              <a:t>万円にすることができた</a:t>
            </a:r>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6</a:t>
            </a:fld>
            <a:endParaRPr kumimoji="1" lang="ja-JP" altLang="en-US"/>
          </a:p>
        </p:txBody>
      </p:sp>
    </p:spTree>
    <p:extLst>
      <p:ext uri="{BB962C8B-B14F-4D97-AF65-F5344CB8AC3E}">
        <p14:creationId xmlns:p14="http://schemas.microsoft.com/office/powerpoint/2010/main" val="424656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観測試験は</a:t>
            </a:r>
            <a:r>
              <a:rPr kumimoji="1" lang="en-US" altLang="ja-JP" dirty="0"/>
              <a:t>TA</a:t>
            </a:r>
            <a:r>
              <a:rPr kumimoji="1" lang="ja-JP" altLang="en-US"/>
              <a:t>実験サイトで図にある場所に</a:t>
            </a:r>
            <a:r>
              <a:rPr kumimoji="1" lang="en-US" altLang="ja-JP" dirty="0"/>
              <a:t>CRAFFT</a:t>
            </a:r>
            <a:r>
              <a:rPr kumimoji="1" lang="ja-JP" altLang="en-US"/>
              <a:t>検出器４台を設置し行った</a:t>
            </a:r>
            <a:endParaRPr kumimoji="1" lang="en-US" altLang="ja-JP" dirty="0"/>
          </a:p>
          <a:p>
            <a:r>
              <a:rPr kumimoji="1" lang="ja-JP" altLang="en-US"/>
              <a:t>電力、ネットワーク、トリガは</a:t>
            </a:r>
            <a:r>
              <a:rPr kumimoji="1" lang="en-US" altLang="ja-JP" dirty="0"/>
              <a:t>TA</a:t>
            </a:r>
            <a:r>
              <a:rPr kumimoji="1" lang="ja-JP" altLang="en-US"/>
              <a:t>の望遠鏡建屋から取得し行った</a:t>
            </a:r>
            <a:endParaRPr kumimoji="1" lang="en-US" altLang="ja-JP" dirty="0"/>
          </a:p>
          <a:p>
            <a:r>
              <a:rPr kumimoji="1" lang="ja-JP" altLang="en-US"/>
              <a:t>エアシャワーの観測を確認</a:t>
            </a:r>
            <a:endParaRPr kumimoji="1" lang="en-US" altLang="ja-JP" dirty="0"/>
          </a:p>
          <a:p>
            <a:r>
              <a:rPr kumimoji="1" lang="ja-JP" altLang="en-US"/>
              <a:t>これを踏まえて</a:t>
            </a:r>
            <a:endParaRPr kumimoji="1" lang="en-US" altLang="ja-JP" dirty="0"/>
          </a:p>
          <a:p>
            <a:r>
              <a:rPr kumimoji="1" lang="ja-JP" altLang="en-US"/>
              <a:t>大規模展開を行うための完全自動化</a:t>
            </a:r>
            <a:endParaRPr kumimoji="1" lang="en-US" altLang="ja-JP" dirty="0"/>
          </a:p>
          <a:p>
            <a:r>
              <a:rPr kumimoji="1" lang="ja-JP" altLang="en-US"/>
              <a:t>観測性能評価と宇宙線の幾何学推定を行うための検出面の最適化が必要</a:t>
            </a:r>
            <a:endParaRPr kumimoji="1" lang="en-US" altLang="ja-JP" dirty="0"/>
          </a:p>
          <a:p>
            <a:endParaRPr kumimoji="1" lang="en-US" altLang="ja-JP" dirty="0"/>
          </a:p>
          <a:p>
            <a:r>
              <a:rPr kumimoji="1" lang="ja-JP" altLang="en-US"/>
              <a:t>観測の日にち</a:t>
            </a:r>
            <a:endParaRPr kumimoji="1" lang="en-US" altLang="ja-JP" dirty="0"/>
          </a:p>
          <a:p>
            <a:r>
              <a:rPr kumimoji="1" lang="ja-JP" altLang="en-US"/>
              <a:t>論文を読む</a:t>
            </a:r>
            <a:endParaRPr kumimoji="1" lang="en-US" altLang="ja-JP" dirty="0"/>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7</a:t>
            </a:fld>
            <a:endParaRPr kumimoji="1" lang="ja-JP" altLang="en-US"/>
          </a:p>
        </p:txBody>
      </p:sp>
    </p:spTree>
    <p:extLst>
      <p:ext uri="{BB962C8B-B14F-4D97-AF65-F5344CB8AC3E}">
        <p14:creationId xmlns:p14="http://schemas.microsoft.com/office/powerpoint/2010/main" val="127544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観測試験は</a:t>
            </a:r>
            <a:r>
              <a:rPr kumimoji="1" lang="en-US" altLang="ja-JP" dirty="0"/>
              <a:t>TA</a:t>
            </a:r>
            <a:r>
              <a:rPr kumimoji="1" lang="ja-JP" altLang="en-US"/>
              <a:t>実験サイトで図にある場所に</a:t>
            </a:r>
            <a:r>
              <a:rPr kumimoji="1" lang="en-US" altLang="ja-JP" dirty="0"/>
              <a:t>CRAFFT</a:t>
            </a:r>
            <a:r>
              <a:rPr kumimoji="1" lang="ja-JP" altLang="en-US"/>
              <a:t>検出器４台を設置し行った</a:t>
            </a:r>
            <a:endParaRPr kumimoji="1" lang="en-US" altLang="ja-JP" dirty="0"/>
          </a:p>
          <a:p>
            <a:r>
              <a:rPr kumimoji="1" lang="ja-JP" altLang="en-US"/>
              <a:t>電力、ネットワーク、トリガは</a:t>
            </a:r>
            <a:r>
              <a:rPr kumimoji="1" lang="en-US" altLang="ja-JP" dirty="0"/>
              <a:t>TA</a:t>
            </a:r>
            <a:r>
              <a:rPr kumimoji="1" lang="ja-JP" altLang="en-US"/>
              <a:t>の望遠鏡建屋から取得し行った</a:t>
            </a:r>
            <a:endParaRPr kumimoji="1" lang="en-US" altLang="ja-JP" dirty="0"/>
          </a:p>
          <a:p>
            <a:r>
              <a:rPr kumimoji="1" lang="ja-JP" altLang="en-US"/>
              <a:t>エアシャワーの観測を確認</a:t>
            </a:r>
            <a:endParaRPr kumimoji="1" lang="en-US" altLang="ja-JP" dirty="0"/>
          </a:p>
          <a:p>
            <a:r>
              <a:rPr kumimoji="1" lang="ja-JP" altLang="en-US"/>
              <a:t>これを踏まえて</a:t>
            </a:r>
            <a:endParaRPr kumimoji="1" lang="en-US" altLang="ja-JP" dirty="0"/>
          </a:p>
          <a:p>
            <a:r>
              <a:rPr kumimoji="1" lang="ja-JP" altLang="en-US"/>
              <a:t>大規模展開を行うための完全自動化</a:t>
            </a:r>
            <a:endParaRPr kumimoji="1" lang="en-US" altLang="ja-JP" dirty="0"/>
          </a:p>
          <a:p>
            <a:r>
              <a:rPr kumimoji="1" lang="ja-JP" altLang="en-US"/>
              <a:t>観測性能評価と宇宙線の幾何学推定を行うための検出面の最適化が必要</a:t>
            </a:r>
            <a:endParaRPr kumimoji="1" lang="en-US" altLang="ja-JP" dirty="0"/>
          </a:p>
          <a:p>
            <a:endParaRPr kumimoji="1" lang="en-US" altLang="ja-JP" dirty="0"/>
          </a:p>
          <a:p>
            <a:r>
              <a:rPr kumimoji="1" lang="ja-JP" altLang="en-US"/>
              <a:t>観測の日にち</a:t>
            </a:r>
            <a:endParaRPr kumimoji="1" lang="en-US" altLang="ja-JP" dirty="0"/>
          </a:p>
          <a:p>
            <a:r>
              <a:rPr kumimoji="1" lang="ja-JP" altLang="en-US"/>
              <a:t>論文を読む</a:t>
            </a:r>
            <a:endParaRPr kumimoji="1" lang="en-US" altLang="ja-JP" dirty="0"/>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8</a:t>
            </a:fld>
            <a:endParaRPr kumimoji="1" lang="ja-JP" altLang="en-US"/>
          </a:p>
        </p:txBody>
      </p:sp>
    </p:spTree>
    <p:extLst>
      <p:ext uri="{BB962C8B-B14F-4D97-AF65-F5344CB8AC3E}">
        <p14:creationId xmlns:p14="http://schemas.microsoft.com/office/powerpoint/2010/main" val="73421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検出器の評価と最適化のためのシミュレーションを作成</a:t>
            </a:r>
            <a:endParaRPr kumimoji="1" lang="en-US" altLang="ja-JP" dirty="0"/>
          </a:p>
          <a:p>
            <a:r>
              <a:rPr kumimoji="1" lang="en-US" altLang="ja-JP" dirty="0"/>
              <a:t>CRAFFT</a:t>
            </a:r>
            <a:r>
              <a:rPr kumimoji="1" lang="ja-JP" altLang="en-US"/>
              <a:t>のシミュレーションは</a:t>
            </a:r>
            <a:endParaRPr kumimoji="1" lang="en-US" altLang="ja-JP" dirty="0"/>
          </a:p>
          <a:p>
            <a:r>
              <a:rPr kumimoji="1" lang="ja-JP" altLang="en-US"/>
              <a:t>①空気シャワーの生成</a:t>
            </a:r>
            <a:endParaRPr kumimoji="1" lang="en-US" altLang="ja-JP" dirty="0"/>
          </a:p>
          <a:p>
            <a:r>
              <a:rPr kumimoji="1" lang="ja-JP" altLang="en-US"/>
              <a:t>②空気シャワーからの光子の情報を</a:t>
            </a:r>
            <a:r>
              <a:rPr kumimoji="1" lang="en-US" altLang="ja-JP" dirty="0"/>
              <a:t>CRAFFT</a:t>
            </a:r>
            <a:r>
              <a:rPr kumimoji="1" lang="ja-JP" altLang="en-US"/>
              <a:t>のレンズ面まで大気の減衰を加味して計算</a:t>
            </a:r>
            <a:endParaRPr kumimoji="1" lang="en-US" altLang="ja-JP" dirty="0"/>
          </a:p>
          <a:p>
            <a:r>
              <a:rPr kumimoji="1" lang="ja-JP" altLang="en-US"/>
              <a:t>③レンズ入射後の入射光から応答を得る</a:t>
            </a:r>
            <a:endParaRPr kumimoji="1" lang="en-US" altLang="ja-JP" dirty="0"/>
          </a:p>
          <a:p>
            <a:r>
              <a:rPr kumimoji="1" lang="en-US" altLang="ja-JP" dirty="0"/>
              <a:t>1</a:t>
            </a:r>
            <a:r>
              <a:rPr kumimoji="1" lang="ja-JP" altLang="en-US"/>
              <a:t>つ目がエアシャワーシミュレーション</a:t>
            </a:r>
            <a:endParaRPr kumimoji="1" lang="en-US" altLang="ja-JP" dirty="0"/>
          </a:p>
          <a:p>
            <a:r>
              <a:rPr kumimoji="1" lang="ja-JP" altLang="en-US"/>
              <a:t>空気シャワーの生成にはコルシカデータベースを用いて，空気シャワーからシミュレーション上に設置した検出器のレンズ面までの光子をシミュレートしている</a:t>
            </a:r>
            <a:endParaRPr kumimoji="1" lang="en-US" altLang="ja-JP" dirty="0"/>
          </a:p>
          <a:p>
            <a:r>
              <a:rPr kumimoji="1" lang="ja-JP" altLang="en-US"/>
              <a:t>シミュレーション上の望遠鏡は観測時の配置と同じ</a:t>
            </a:r>
            <a:r>
              <a:rPr kumimoji="1" lang="en-US" altLang="ja-JP" dirty="0"/>
              <a:t>T</a:t>
            </a:r>
            <a:r>
              <a:rPr kumimoji="1" lang="ja-JP" altLang="en-US"/>
              <a:t>字に視野を持つように設置してある．</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9</a:t>
            </a:fld>
            <a:endParaRPr kumimoji="1" lang="ja-JP" altLang="en-US"/>
          </a:p>
        </p:txBody>
      </p:sp>
    </p:spTree>
    <p:extLst>
      <p:ext uri="{BB962C8B-B14F-4D97-AF65-F5344CB8AC3E}">
        <p14:creationId xmlns:p14="http://schemas.microsoft.com/office/powerpoint/2010/main" val="202991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右の図が実際のフレネルレンズに可視光を入射させた際の集光の様子</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見にくいんですが後ろに方眼状の目盛りがあり大きさ、影の位置も一致</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ROOT</a:t>
            </a:r>
            <a:r>
              <a:rPr kumimoji="1" lang="ja-JP" altLang="en-US"/>
              <a:t>を使用した光線追跡シュミレータである</a:t>
            </a:r>
            <a:r>
              <a:rPr kumimoji="1" lang="en-US" altLang="ja-JP" dirty="0"/>
              <a:t>ROBAST</a:t>
            </a:r>
            <a:r>
              <a:rPr kumimoji="1" lang="ja-JP" altLang="en-US"/>
              <a:t>を用いてレンズ面から検出面までの光子をシミュレートして光電子に変換するというシミュレーション</a:t>
            </a:r>
            <a:endParaRPr kumimoji="1" lang="en-US" altLang="ja-JP" dirty="0"/>
          </a:p>
          <a:p>
            <a:r>
              <a:rPr kumimoji="1" lang="ja-JP" altLang="en-US"/>
              <a:t>ただしこのシミュレーションには膨大な時間がかかるため実際のシミュレーションでは光子の情報をデータベース化して参照するようにしている</a:t>
            </a:r>
            <a:endParaRPr kumimoji="1" lang="en-US" altLang="ja-JP" dirty="0"/>
          </a:p>
          <a:p>
            <a:endParaRPr kumimoji="1" lang="en-US" altLang="ja-JP" dirty="0"/>
          </a:p>
          <a:p>
            <a:r>
              <a:rPr kumimoji="1" lang="ja-JP" altLang="en-US"/>
              <a:t>空気シャワーの光子情報を計算する際に毎回計算すると時間がかかるので光子の情報をデータベース化して短縮</a:t>
            </a:r>
            <a:endParaRPr kumimoji="1" lang="en-US" altLang="ja-JP" dirty="0"/>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10</a:t>
            </a:fld>
            <a:endParaRPr kumimoji="1" lang="ja-JP" altLang="en-US"/>
          </a:p>
        </p:txBody>
      </p:sp>
    </p:spTree>
    <p:extLst>
      <p:ext uri="{BB962C8B-B14F-4D97-AF65-F5344CB8AC3E}">
        <p14:creationId xmlns:p14="http://schemas.microsoft.com/office/powerpoint/2010/main" val="184449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CRAFFT</a:t>
            </a:r>
            <a:r>
              <a:rPr lang="ja-JP" altLang="en-US"/>
              <a:t>のシミュレーションはエアシャワー由来の光子のみのため夜行などのノイズがない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そこで，まず試験観測時の信号波高とシミュレーションでの信号波高を比較して付与するべきノイズの標準偏差を求めました．この結果から，標準偏差が６．４となるように実際の観測時のノイズデータをスケールしてシミュレーション波形に付与しました．（この時望遠鏡ごとの夜光量のふらつきの違いは考慮しな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黒の望遠鏡の信号の積分値に対する青の望遠鏡の信号の積分値を比で表すと，シミュレーション波形では</a:t>
            </a:r>
            <a:r>
              <a:rPr lang="en-US" altLang="ja-JP" dirty="0"/>
              <a:t>1.07</a:t>
            </a:r>
            <a:r>
              <a:rPr lang="ja-JP" altLang="en-US"/>
              <a:t>，実波形では</a:t>
            </a:r>
            <a:r>
              <a:rPr lang="en-US" altLang="ja-JP" dirty="0"/>
              <a:t>0.84±0.27</a:t>
            </a:r>
            <a:r>
              <a:rPr lang="ja-JP" altLang="en-US"/>
              <a:t>でした．実波形の誤差は他の観測波形から無作為に選んだノイズデータを同じ範囲で積分した時の積分標準偏差の</a:t>
            </a:r>
            <a:r>
              <a:rPr lang="en-US" altLang="ja-JP" dirty="0"/>
              <a:t>2</a:t>
            </a:r>
            <a:r>
              <a:rPr lang="ja-JP" altLang="en-US"/>
              <a:t>倍としています．この結果から，二つの波形は誤差の範囲内で一致していることを確認しました．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・標準偏差が６．４となるように観測試験時のノイズデータをスケールしてシミュレーション波形に付与した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この標準偏差は観測時の</a:t>
            </a:r>
            <a:r>
              <a:rPr lang="en-US" altLang="ja-JP" dirty="0"/>
              <a:t>SN</a:t>
            </a:r>
            <a:r>
              <a:rPr lang="ja-JP" altLang="en-US"/>
              <a:t>比を計算して得られた平均値である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・積分値の誤差は複数のノイズ波形積分値の２</a:t>
            </a:r>
            <a:r>
              <a:rPr kumimoji="1" lang="en-US" altLang="ja-JP" dirty="0" err="1"/>
              <a:t>σ</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様々なコア位置の空気シャワー信号の </a:t>
            </a:r>
            <a:r>
              <a:rPr lang="en" altLang="ja-JP" dirty="0"/>
              <a:t>S/N </a:t>
            </a:r>
            <a:r>
              <a:rPr lang="ja-JP" altLang="en-US"/>
              <a:t>を計算する際には，標準偏差が </a:t>
            </a:r>
            <a:r>
              <a:rPr lang="en-US" altLang="ja-JP" dirty="0"/>
              <a:t>6.4 </a:t>
            </a:r>
            <a:r>
              <a:rPr lang="ja-JP" altLang="en-US"/>
              <a:t>である </a:t>
            </a:r>
            <a:r>
              <a:rPr lang="en-US" altLang="ja-JP" dirty="0"/>
              <a:t>1 </a:t>
            </a:r>
            <a:r>
              <a:rPr lang="ja-JP" altLang="en-US"/>
              <a:t>つのノイズデータを用いる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もっと簡潔に標準偏差の話はしなくてもいい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左のデータを使ってシミュれションした流れを作る</a:t>
            </a:r>
            <a:endParaRPr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D618A406-D3EF-7541-9C72-B4F81AF24370}" type="slidenum">
              <a:rPr kumimoji="1" lang="ja-JP" altLang="en-US" smtClean="0"/>
              <a:t>11</a:t>
            </a:fld>
            <a:endParaRPr kumimoji="1" lang="ja-JP" altLang="en-US"/>
          </a:p>
        </p:txBody>
      </p:sp>
    </p:spTree>
    <p:extLst>
      <p:ext uri="{BB962C8B-B14F-4D97-AF65-F5344CB8AC3E}">
        <p14:creationId xmlns:p14="http://schemas.microsoft.com/office/powerpoint/2010/main" val="3249574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hinshu-u">
    <p:spTree>
      <p:nvGrpSpPr>
        <p:cNvPr id="1" name=""/>
        <p:cNvGrpSpPr/>
        <p:nvPr/>
      </p:nvGrpSpPr>
      <p:grpSpPr>
        <a:xfrm>
          <a:off x="0" y="0"/>
          <a:ext cx="0" cy="0"/>
          <a:chOff x="0" y="0"/>
          <a:chExt cx="0" cy="0"/>
        </a:xfrm>
      </p:grpSpPr>
      <p:pic>
        <p:nvPicPr>
          <p:cNvPr id="12" name="図 11" descr="GAK-S-001.jpg"/>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87304"/>
            <a:ext cx="9144000" cy="6464402"/>
          </a:xfrm>
          <a:prstGeom prst="rect">
            <a:avLst/>
          </a:prstGeom>
        </p:spPr>
      </p:pic>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日付プレースホルダー 6"/>
          <p:cNvSpPr>
            <a:spLocks noGrp="1"/>
          </p:cNvSpPr>
          <p:nvPr>
            <p:ph type="dt" sz="half" idx="10"/>
          </p:nvPr>
        </p:nvSpPr>
        <p:spPr>
          <a:xfrm>
            <a:off x="457200" y="6486835"/>
            <a:ext cx="2133600" cy="365125"/>
          </a:xfrm>
        </p:spPr>
        <p:txBody>
          <a:bodyPr/>
          <a:lstStyle/>
          <a:p>
            <a:r>
              <a:rPr kumimoji="1" lang="en-US" altLang="ja-JP"/>
              <a:t>2019/10/16</a:t>
            </a:r>
            <a:endParaRPr kumimoji="1" lang="ja-JP" altLang="en-US"/>
          </a:p>
        </p:txBody>
      </p:sp>
      <p:sp>
        <p:nvSpPr>
          <p:cNvPr id="8" name="フッター プレースホルダー 7"/>
          <p:cNvSpPr>
            <a:spLocks noGrp="1"/>
          </p:cNvSpPr>
          <p:nvPr>
            <p:ph type="ftr" sz="quarter" idx="11"/>
          </p:nvPr>
        </p:nvSpPr>
        <p:spPr>
          <a:xfrm>
            <a:off x="3124200" y="6486835"/>
            <a:ext cx="2895600" cy="365125"/>
          </a:xfrm>
        </p:spPr>
        <p:txBody>
          <a:bodyPr/>
          <a:lstStyle/>
          <a:p>
            <a:r>
              <a:rPr kumimoji="1" lang="ja-JP" altLang="en-US"/>
              <a:t>宇宙素粒子若手の会</a:t>
            </a:r>
          </a:p>
        </p:txBody>
      </p:sp>
      <p:sp>
        <p:nvSpPr>
          <p:cNvPr id="9" name="スライド番号プレースホルダー 8"/>
          <p:cNvSpPr>
            <a:spLocks noGrp="1"/>
          </p:cNvSpPr>
          <p:nvPr>
            <p:ph type="sldNum" sz="quarter" idx="12"/>
          </p:nvPr>
        </p:nvSpPr>
        <p:spPr>
          <a:xfrm>
            <a:off x="6553200" y="6486835"/>
            <a:ext cx="2133600" cy="365125"/>
          </a:xfrm>
        </p:spPr>
        <p:txBody>
          <a:bodyPr/>
          <a:lstStyle/>
          <a:p>
            <a:fld id="{3104D226-EA51-5244-8BC1-CECB997F2D20}" type="slidenum">
              <a:rPr kumimoji="1" lang="ja-JP" altLang="en-US" smtClean="0"/>
              <a:t>‹#›</a:t>
            </a:fld>
            <a:endParaRPr kumimoji="1" lang="ja-JP" altLang="en-US"/>
          </a:p>
        </p:txBody>
      </p:sp>
      <p:sp>
        <p:nvSpPr>
          <p:cNvPr id="10" name="タイトル 9"/>
          <p:cNvSpPr>
            <a:spLocks noGrp="1"/>
          </p:cNvSpPr>
          <p:nvPr>
            <p:ph type="title"/>
          </p:nvPr>
        </p:nvSpPr>
        <p:spPr>
          <a:xfrm>
            <a:off x="457200" y="2082172"/>
            <a:ext cx="8229600" cy="1143000"/>
          </a:xfrm>
        </p:spPr>
        <p:txBody>
          <a:bodyPr/>
          <a:lstStyle/>
          <a:p>
            <a:r>
              <a:rPr kumimoji="1" lang="ja-JP" altLang="en-US"/>
              <a:t>マスター タイトルの書式設定</a:t>
            </a:r>
            <a:endParaRPr kumimoji="1" lang="ja-JP" altLang="en-US" dirty="0"/>
          </a:p>
        </p:txBody>
      </p:sp>
      <p:cxnSp>
        <p:nvCxnSpPr>
          <p:cNvPr id="11" name="直線コネクタ 10"/>
          <p:cNvCxnSpPr/>
          <p:nvPr/>
        </p:nvCxnSpPr>
        <p:spPr>
          <a:xfrm>
            <a:off x="685800" y="3428296"/>
            <a:ext cx="7772400"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271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2019/10/16</a:t>
            </a:r>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宇宙素粒子若手の会</a:t>
            </a:r>
          </a:p>
        </p:txBody>
      </p:sp>
      <p:sp>
        <p:nvSpPr>
          <p:cNvPr id="7" name="スライド番号プレースホルダー 6"/>
          <p:cNvSpPr>
            <a:spLocks noGrp="1"/>
          </p:cNvSpPr>
          <p:nvPr>
            <p:ph type="sldNum" sz="quarter" idx="12"/>
          </p:nvPr>
        </p:nvSpPr>
        <p:spPr/>
        <p:txBody>
          <a:body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170306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宇宙素粒子若手の会</a:t>
            </a:r>
          </a:p>
        </p:txBody>
      </p:sp>
      <p:sp>
        <p:nvSpPr>
          <p:cNvPr id="6" name="スライド番号プレースホルダー 5"/>
          <p:cNvSpPr>
            <a:spLocks noGrp="1"/>
          </p:cNvSpPr>
          <p:nvPr>
            <p:ph type="sldNum" sz="quarter" idx="12"/>
          </p:nvPr>
        </p:nvSpPr>
        <p:spPr/>
        <p:txBody>
          <a:body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327118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宇宙素粒子若手の会</a:t>
            </a:r>
          </a:p>
        </p:txBody>
      </p:sp>
      <p:sp>
        <p:nvSpPr>
          <p:cNvPr id="6" name="スライド番号プレースホルダー 5"/>
          <p:cNvSpPr>
            <a:spLocks noGrp="1"/>
          </p:cNvSpPr>
          <p:nvPr>
            <p:ph type="sldNum" sz="quarter" idx="12"/>
          </p:nvPr>
        </p:nvSpPr>
        <p:spPr/>
        <p:txBody>
          <a:body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373047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1164DB-920F-BD47-B5AC-349A0B678D56}"/>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29C16AB-E84F-5447-9113-DD5AB6B54FE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07C75E3-77F1-574C-A282-A8A86E1B8270}"/>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4621692-FB5C-8648-A525-4FD5BA0009FA}"/>
              </a:ext>
            </a:extLst>
          </p:cNvPr>
          <p:cNvSpPr>
            <a:spLocks noGrp="1"/>
          </p:cNvSpPr>
          <p:nvPr>
            <p:ph type="ftr" sz="quarter" idx="11"/>
          </p:nvPr>
        </p:nvSpPr>
        <p:spPr/>
        <p:txBody>
          <a:body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7CAE0F20-D97A-3F47-8F1E-28A1A4C79B70}"/>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2778974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2BF993-6FCF-A945-9693-E29CFBB5A24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11637E3-7D2C-4A4F-B19D-A740A056CE9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2F91A9-3597-FF4B-A335-BF35DA079826}"/>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01A9F22-C4ED-BF49-87E6-B69FFE2E3A82}"/>
              </a:ext>
            </a:extLst>
          </p:cNvPr>
          <p:cNvSpPr>
            <a:spLocks noGrp="1"/>
          </p:cNvSpPr>
          <p:nvPr>
            <p:ph type="ftr" sz="quarter" idx="11"/>
          </p:nvPr>
        </p:nvSpPr>
        <p:spPr/>
        <p:txBody>
          <a:body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827EFAD4-CB1B-0240-93C6-66B715B94EA4}"/>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3852543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9B064-F92A-1D49-92B9-1243791DA215}"/>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D36041-73FC-624D-9B6D-94EE745B420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D50C611-92B5-EF4F-9035-B78A8FC993C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88C675A8-C7E0-7943-8AA5-9070B11BB44A}"/>
              </a:ext>
            </a:extLst>
          </p:cNvPr>
          <p:cNvSpPr>
            <a:spLocks noGrp="1"/>
          </p:cNvSpPr>
          <p:nvPr>
            <p:ph type="ftr" sz="quarter" idx="11"/>
          </p:nvPr>
        </p:nvSpPr>
        <p:spPr/>
        <p:txBody>
          <a:body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8BE3DEE9-5ECF-5E47-BD68-32D3F5C4145E}"/>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245546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A398DD-2A57-B946-8F2E-F9962A4957A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635C7B-71DE-C647-8511-C0377083768D}"/>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FF266B9-42A3-814E-8CD0-EA74DFC3FBCD}"/>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3060310-8AED-BD4C-AE16-B6889CD7D987}"/>
              </a:ext>
            </a:extLst>
          </p:cNvPr>
          <p:cNvSpPr>
            <a:spLocks noGrp="1"/>
          </p:cNvSpPr>
          <p:nvPr>
            <p:ph type="dt" sz="half" idx="10"/>
          </p:nvPr>
        </p:nvSpPr>
        <p:spPr/>
        <p:txBody>
          <a:bodyPr/>
          <a:lstStyle/>
          <a:p>
            <a:r>
              <a:rPr kumimoji="1" lang="en-US" altLang="ja-JP"/>
              <a:t>2019/10/16</a:t>
            </a:r>
            <a:endParaRPr kumimoji="1" lang="ja-JP" altLang="en-US"/>
          </a:p>
        </p:txBody>
      </p:sp>
      <p:sp>
        <p:nvSpPr>
          <p:cNvPr id="6" name="フッター プレースホルダー 5">
            <a:extLst>
              <a:ext uri="{FF2B5EF4-FFF2-40B4-BE49-F238E27FC236}">
                <a16:creationId xmlns:a16="http://schemas.microsoft.com/office/drawing/2014/main" id="{B9F23F88-34F2-104B-B667-5604AC841CE2}"/>
              </a:ext>
            </a:extLst>
          </p:cNvPr>
          <p:cNvSpPr>
            <a:spLocks noGrp="1"/>
          </p:cNvSpPr>
          <p:nvPr>
            <p:ph type="ftr" sz="quarter" idx="11"/>
          </p:nvPr>
        </p:nvSpPr>
        <p:spPr/>
        <p:txBody>
          <a:bodyPr/>
          <a:lstStyle/>
          <a:p>
            <a:r>
              <a:rPr kumimoji="1" lang="ja-JP" altLang="en-US"/>
              <a:t>宇宙素粒子若手の会</a:t>
            </a:r>
          </a:p>
        </p:txBody>
      </p:sp>
      <p:sp>
        <p:nvSpPr>
          <p:cNvPr id="7" name="スライド番号プレースホルダー 6">
            <a:extLst>
              <a:ext uri="{FF2B5EF4-FFF2-40B4-BE49-F238E27FC236}">
                <a16:creationId xmlns:a16="http://schemas.microsoft.com/office/drawing/2014/main" id="{DCA64F72-7B9D-5E4E-8419-703BB1F4B8CB}"/>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2815953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7DE665-FE47-1B47-BECB-21AED399FAA7}"/>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1D82EB5-62E1-B442-A133-5FEA5BCBDFC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02ED988-D64B-4F41-9A4E-0FFDA1BA0D3B}"/>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0E454E7-F0CA-B145-87E2-2B29552E26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10B0044-B8B8-4548-B0B4-087B4F4EF420}"/>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5A396A8-E2C1-7241-B34E-D2A07E3756E5}"/>
              </a:ext>
            </a:extLst>
          </p:cNvPr>
          <p:cNvSpPr>
            <a:spLocks noGrp="1"/>
          </p:cNvSpPr>
          <p:nvPr>
            <p:ph type="dt" sz="half" idx="10"/>
          </p:nvPr>
        </p:nvSpPr>
        <p:spPr/>
        <p:txBody>
          <a:bodyPr/>
          <a:lstStyle/>
          <a:p>
            <a:r>
              <a:rPr kumimoji="1" lang="en-US" altLang="ja-JP"/>
              <a:t>2019/10/16</a:t>
            </a:r>
            <a:endParaRPr kumimoji="1" lang="ja-JP" altLang="en-US"/>
          </a:p>
        </p:txBody>
      </p:sp>
      <p:sp>
        <p:nvSpPr>
          <p:cNvPr id="8" name="フッター プレースホルダー 7">
            <a:extLst>
              <a:ext uri="{FF2B5EF4-FFF2-40B4-BE49-F238E27FC236}">
                <a16:creationId xmlns:a16="http://schemas.microsoft.com/office/drawing/2014/main" id="{A5EB23C8-5D0F-B341-8846-064B97D0703C}"/>
              </a:ext>
            </a:extLst>
          </p:cNvPr>
          <p:cNvSpPr>
            <a:spLocks noGrp="1"/>
          </p:cNvSpPr>
          <p:nvPr>
            <p:ph type="ftr" sz="quarter" idx="11"/>
          </p:nvPr>
        </p:nvSpPr>
        <p:spPr/>
        <p:txBody>
          <a:bodyPr/>
          <a:lstStyle/>
          <a:p>
            <a:r>
              <a:rPr kumimoji="1" lang="ja-JP" altLang="en-US"/>
              <a:t>宇宙素粒子若手の会</a:t>
            </a:r>
          </a:p>
        </p:txBody>
      </p:sp>
      <p:sp>
        <p:nvSpPr>
          <p:cNvPr id="9" name="スライド番号プレースホルダー 8">
            <a:extLst>
              <a:ext uri="{FF2B5EF4-FFF2-40B4-BE49-F238E27FC236}">
                <a16:creationId xmlns:a16="http://schemas.microsoft.com/office/drawing/2014/main" id="{EBDE0787-4CA6-E445-BF46-40A3F236103A}"/>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3490530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6B7583-A8E9-3A48-B2C7-D9D23A4750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256F038-518F-C445-940E-C76DDB407136}"/>
              </a:ext>
            </a:extLst>
          </p:cNvPr>
          <p:cNvSpPr>
            <a:spLocks noGrp="1"/>
          </p:cNvSpPr>
          <p:nvPr>
            <p:ph type="dt" sz="half" idx="10"/>
          </p:nvPr>
        </p:nvSpPr>
        <p:spPr/>
        <p:txBody>
          <a:bodyPr/>
          <a:lstStyle/>
          <a:p>
            <a:r>
              <a:rPr kumimoji="1" lang="en-US" altLang="ja-JP"/>
              <a:t>2019/10/16</a:t>
            </a:r>
            <a:endParaRPr kumimoji="1" lang="ja-JP" altLang="en-US"/>
          </a:p>
        </p:txBody>
      </p:sp>
      <p:sp>
        <p:nvSpPr>
          <p:cNvPr id="4" name="フッター プレースホルダー 3">
            <a:extLst>
              <a:ext uri="{FF2B5EF4-FFF2-40B4-BE49-F238E27FC236}">
                <a16:creationId xmlns:a16="http://schemas.microsoft.com/office/drawing/2014/main" id="{E20AA500-6CDC-7B43-A1A8-D445EE6C64F3}"/>
              </a:ext>
            </a:extLst>
          </p:cNvPr>
          <p:cNvSpPr>
            <a:spLocks noGrp="1"/>
          </p:cNvSpPr>
          <p:nvPr>
            <p:ph type="ftr" sz="quarter" idx="11"/>
          </p:nvPr>
        </p:nvSpPr>
        <p:spPr/>
        <p:txBody>
          <a:bodyPr/>
          <a:lstStyle/>
          <a:p>
            <a:r>
              <a:rPr kumimoji="1" lang="ja-JP" altLang="en-US"/>
              <a:t>宇宙素粒子若手の会</a:t>
            </a:r>
          </a:p>
        </p:txBody>
      </p:sp>
      <p:sp>
        <p:nvSpPr>
          <p:cNvPr id="5" name="スライド番号プレースホルダー 4">
            <a:extLst>
              <a:ext uri="{FF2B5EF4-FFF2-40B4-BE49-F238E27FC236}">
                <a16:creationId xmlns:a16="http://schemas.microsoft.com/office/drawing/2014/main" id="{16F62F52-CB8C-1847-99D0-39900EE26857}"/>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50033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32D8EE2-A91D-4143-9792-B6CDA6619CCD}"/>
              </a:ext>
            </a:extLst>
          </p:cNvPr>
          <p:cNvSpPr>
            <a:spLocks noGrp="1"/>
          </p:cNvSpPr>
          <p:nvPr>
            <p:ph type="dt" sz="half" idx="10"/>
          </p:nvPr>
        </p:nvSpPr>
        <p:spPr/>
        <p:txBody>
          <a:bodyPr/>
          <a:lstStyle/>
          <a:p>
            <a:r>
              <a:rPr kumimoji="1" lang="en-US" altLang="ja-JP"/>
              <a:t>2019/10/16</a:t>
            </a:r>
            <a:endParaRPr kumimoji="1" lang="ja-JP" altLang="en-US"/>
          </a:p>
        </p:txBody>
      </p:sp>
      <p:sp>
        <p:nvSpPr>
          <p:cNvPr id="3" name="フッター プレースホルダー 2">
            <a:extLst>
              <a:ext uri="{FF2B5EF4-FFF2-40B4-BE49-F238E27FC236}">
                <a16:creationId xmlns:a16="http://schemas.microsoft.com/office/drawing/2014/main" id="{EA4BCD0E-7FBD-6C4C-9023-0968DAFE39EE}"/>
              </a:ext>
            </a:extLst>
          </p:cNvPr>
          <p:cNvSpPr>
            <a:spLocks noGrp="1"/>
          </p:cNvSpPr>
          <p:nvPr>
            <p:ph type="ftr" sz="quarter" idx="11"/>
          </p:nvPr>
        </p:nvSpPr>
        <p:spPr/>
        <p:txBody>
          <a:bodyPr/>
          <a:lstStyle/>
          <a:p>
            <a:r>
              <a:rPr kumimoji="1" lang="ja-JP" altLang="en-US"/>
              <a:t>宇宙素粒子若手の会</a:t>
            </a:r>
          </a:p>
        </p:txBody>
      </p:sp>
      <p:sp>
        <p:nvSpPr>
          <p:cNvPr id="4" name="スライド番号プレースホルダー 3">
            <a:extLst>
              <a:ext uri="{FF2B5EF4-FFF2-40B4-BE49-F238E27FC236}">
                <a16:creationId xmlns:a16="http://schemas.microsoft.com/office/drawing/2014/main" id="{6D6D0021-2653-D148-9BE1-D4C0779A999B}"/>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25069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hinshu-u">
    <p:spTree>
      <p:nvGrpSpPr>
        <p:cNvPr id="1" name=""/>
        <p:cNvGrpSpPr/>
        <p:nvPr/>
      </p:nvGrpSpPr>
      <p:grpSpPr>
        <a:xfrm>
          <a:off x="0" y="0"/>
          <a:ext cx="0" cy="0"/>
          <a:chOff x="0" y="0"/>
          <a:chExt cx="0" cy="0"/>
        </a:xfrm>
      </p:grpSpPr>
      <p:pic>
        <p:nvPicPr>
          <p:cNvPr id="12" name="図 11" descr="GAK-S-001.jpg"/>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87304"/>
            <a:ext cx="9144000" cy="6464402"/>
          </a:xfrm>
          <a:prstGeom prst="rect">
            <a:avLst/>
          </a:prstGeom>
        </p:spPr>
      </p:pic>
      <p:sp>
        <p:nvSpPr>
          <p:cNvPr id="3" name="サブタイトル 2"/>
          <p:cNvSpPr>
            <a:spLocks noGrp="1"/>
          </p:cNvSpPr>
          <p:nvPr>
            <p:ph type="subTitle" idx="1"/>
          </p:nvPr>
        </p:nvSpPr>
        <p:spPr>
          <a:xfrm>
            <a:off x="1371600" y="226698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7" name="日付プレースホルダー 6"/>
          <p:cNvSpPr>
            <a:spLocks noGrp="1"/>
          </p:cNvSpPr>
          <p:nvPr>
            <p:ph type="dt" sz="half" idx="10"/>
          </p:nvPr>
        </p:nvSpPr>
        <p:spPr>
          <a:xfrm>
            <a:off x="457200" y="6486835"/>
            <a:ext cx="2133600" cy="365125"/>
          </a:xfrm>
        </p:spPr>
        <p:txBody>
          <a:bodyPr/>
          <a:lstStyle/>
          <a:p>
            <a:r>
              <a:rPr kumimoji="1" lang="en-US" altLang="ja-JP"/>
              <a:t>2019/10/16</a:t>
            </a:r>
            <a:endParaRPr kumimoji="1" lang="ja-JP" altLang="en-US"/>
          </a:p>
        </p:txBody>
      </p:sp>
      <p:sp>
        <p:nvSpPr>
          <p:cNvPr id="8" name="フッター プレースホルダー 7"/>
          <p:cNvSpPr>
            <a:spLocks noGrp="1"/>
          </p:cNvSpPr>
          <p:nvPr>
            <p:ph type="ftr" sz="quarter" idx="11"/>
          </p:nvPr>
        </p:nvSpPr>
        <p:spPr>
          <a:xfrm>
            <a:off x="3124200" y="6486835"/>
            <a:ext cx="2895600" cy="365125"/>
          </a:xfrm>
        </p:spPr>
        <p:txBody>
          <a:bodyPr/>
          <a:lstStyle/>
          <a:p>
            <a:r>
              <a:rPr kumimoji="1" lang="ja-JP" altLang="en-US"/>
              <a:t>宇宙素粒子若手の会</a:t>
            </a:r>
          </a:p>
        </p:txBody>
      </p:sp>
      <p:sp>
        <p:nvSpPr>
          <p:cNvPr id="9" name="スライド番号プレースホルダー 8"/>
          <p:cNvSpPr>
            <a:spLocks noGrp="1"/>
          </p:cNvSpPr>
          <p:nvPr>
            <p:ph type="sldNum" sz="quarter" idx="12"/>
          </p:nvPr>
        </p:nvSpPr>
        <p:spPr>
          <a:xfrm>
            <a:off x="6553200" y="6486835"/>
            <a:ext cx="2133600" cy="365125"/>
          </a:xfrm>
        </p:spPr>
        <p:txBody>
          <a:bodyPr/>
          <a:lstStyle/>
          <a:p>
            <a:fld id="{3104D226-EA51-5244-8BC1-CECB997F2D20}" type="slidenum">
              <a:rPr kumimoji="1" lang="ja-JP" altLang="en-US" smtClean="0"/>
              <a:t>‹#›</a:t>
            </a:fld>
            <a:endParaRPr kumimoji="1" lang="ja-JP" altLang="en-US"/>
          </a:p>
        </p:txBody>
      </p:sp>
      <p:sp>
        <p:nvSpPr>
          <p:cNvPr id="10" name="タイトル 9"/>
          <p:cNvSpPr>
            <a:spLocks noGrp="1"/>
          </p:cNvSpPr>
          <p:nvPr>
            <p:ph type="title"/>
          </p:nvPr>
        </p:nvSpPr>
        <p:spPr>
          <a:xfrm>
            <a:off x="457200" y="610836"/>
            <a:ext cx="8229600" cy="1143000"/>
          </a:xfrm>
        </p:spPr>
        <p:txBody>
          <a:bodyPr/>
          <a:lstStyle/>
          <a:p>
            <a:r>
              <a:rPr kumimoji="1" lang="ja-JP" altLang="en-US"/>
              <a:t>マスター タイトルの書式設定</a:t>
            </a:r>
            <a:endParaRPr kumimoji="1" lang="ja-JP" altLang="en-US" dirty="0"/>
          </a:p>
        </p:txBody>
      </p:sp>
      <p:cxnSp>
        <p:nvCxnSpPr>
          <p:cNvPr id="11" name="直線コネクタ 10"/>
          <p:cNvCxnSpPr/>
          <p:nvPr/>
        </p:nvCxnSpPr>
        <p:spPr>
          <a:xfrm>
            <a:off x="685800" y="2009154"/>
            <a:ext cx="7772400"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9931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4E1D8E-DE8A-B448-A1A4-13629BAAB083}"/>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456B06-39E3-6C4A-8CBB-685FDD26597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D5690F0-0611-8F45-BB34-E939DA29A4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CA0FAD3-6AF4-634A-8725-AB1B3F3BB6EF}"/>
              </a:ext>
            </a:extLst>
          </p:cNvPr>
          <p:cNvSpPr>
            <a:spLocks noGrp="1"/>
          </p:cNvSpPr>
          <p:nvPr>
            <p:ph type="dt" sz="half" idx="10"/>
          </p:nvPr>
        </p:nvSpPr>
        <p:spPr/>
        <p:txBody>
          <a:bodyPr/>
          <a:lstStyle/>
          <a:p>
            <a:r>
              <a:rPr kumimoji="1" lang="en-US" altLang="ja-JP"/>
              <a:t>2019/10/16</a:t>
            </a:r>
            <a:endParaRPr kumimoji="1" lang="ja-JP" altLang="en-US"/>
          </a:p>
        </p:txBody>
      </p:sp>
      <p:sp>
        <p:nvSpPr>
          <p:cNvPr id="6" name="フッター プレースホルダー 5">
            <a:extLst>
              <a:ext uri="{FF2B5EF4-FFF2-40B4-BE49-F238E27FC236}">
                <a16:creationId xmlns:a16="http://schemas.microsoft.com/office/drawing/2014/main" id="{A1AE880D-A61A-CF44-9355-A6305F960B91}"/>
              </a:ext>
            </a:extLst>
          </p:cNvPr>
          <p:cNvSpPr>
            <a:spLocks noGrp="1"/>
          </p:cNvSpPr>
          <p:nvPr>
            <p:ph type="ftr" sz="quarter" idx="11"/>
          </p:nvPr>
        </p:nvSpPr>
        <p:spPr/>
        <p:txBody>
          <a:bodyPr/>
          <a:lstStyle/>
          <a:p>
            <a:r>
              <a:rPr kumimoji="1" lang="ja-JP" altLang="en-US"/>
              <a:t>宇宙素粒子若手の会</a:t>
            </a:r>
          </a:p>
        </p:txBody>
      </p:sp>
      <p:sp>
        <p:nvSpPr>
          <p:cNvPr id="7" name="スライド番号プレースホルダー 6">
            <a:extLst>
              <a:ext uri="{FF2B5EF4-FFF2-40B4-BE49-F238E27FC236}">
                <a16:creationId xmlns:a16="http://schemas.microsoft.com/office/drawing/2014/main" id="{BB6AAE71-9203-9040-8277-C494A4FF2B5C}"/>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1948525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A892FF-C4ED-1A45-B97A-0C1FBFC0E46D}"/>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DF206C7-E9C3-A943-B8A7-67B64E11910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9699AC3-EE57-EF48-88A2-86BA11D7135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C097F8-35C4-0341-8AF4-ECE3E327B088}"/>
              </a:ext>
            </a:extLst>
          </p:cNvPr>
          <p:cNvSpPr>
            <a:spLocks noGrp="1"/>
          </p:cNvSpPr>
          <p:nvPr>
            <p:ph type="dt" sz="half" idx="10"/>
          </p:nvPr>
        </p:nvSpPr>
        <p:spPr/>
        <p:txBody>
          <a:bodyPr/>
          <a:lstStyle/>
          <a:p>
            <a:r>
              <a:rPr kumimoji="1" lang="en-US" altLang="ja-JP"/>
              <a:t>2019/10/16</a:t>
            </a:r>
            <a:endParaRPr kumimoji="1" lang="ja-JP" altLang="en-US"/>
          </a:p>
        </p:txBody>
      </p:sp>
      <p:sp>
        <p:nvSpPr>
          <p:cNvPr id="6" name="フッター プレースホルダー 5">
            <a:extLst>
              <a:ext uri="{FF2B5EF4-FFF2-40B4-BE49-F238E27FC236}">
                <a16:creationId xmlns:a16="http://schemas.microsoft.com/office/drawing/2014/main" id="{0514328A-787F-F845-AD1E-C9BD064F1932}"/>
              </a:ext>
            </a:extLst>
          </p:cNvPr>
          <p:cNvSpPr>
            <a:spLocks noGrp="1"/>
          </p:cNvSpPr>
          <p:nvPr>
            <p:ph type="ftr" sz="quarter" idx="11"/>
          </p:nvPr>
        </p:nvSpPr>
        <p:spPr/>
        <p:txBody>
          <a:bodyPr/>
          <a:lstStyle/>
          <a:p>
            <a:r>
              <a:rPr kumimoji="1" lang="ja-JP" altLang="en-US"/>
              <a:t>宇宙素粒子若手の会</a:t>
            </a:r>
          </a:p>
        </p:txBody>
      </p:sp>
      <p:sp>
        <p:nvSpPr>
          <p:cNvPr id="7" name="スライド番号プレースホルダー 6">
            <a:extLst>
              <a:ext uri="{FF2B5EF4-FFF2-40B4-BE49-F238E27FC236}">
                <a16:creationId xmlns:a16="http://schemas.microsoft.com/office/drawing/2014/main" id="{EFEF4A8D-EF7C-2D42-9FA7-62355BE3C44F}"/>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1933758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0AD7ED-FCCB-7A43-86A7-3688853479A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4CD4F14-7E55-A74A-AAE9-8B5D4EC08D3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768FFCB-9B78-DD4C-A6BA-C9F850AC0FFD}"/>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51E1DFCF-5E30-7049-B8AB-F9C82A66FD1F}"/>
              </a:ext>
            </a:extLst>
          </p:cNvPr>
          <p:cNvSpPr>
            <a:spLocks noGrp="1"/>
          </p:cNvSpPr>
          <p:nvPr>
            <p:ph type="ftr" sz="quarter" idx="11"/>
          </p:nvPr>
        </p:nvSpPr>
        <p:spPr/>
        <p:txBody>
          <a:body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C4055E35-6B3C-804D-898E-0F4C3EFFE7BF}"/>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2387279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21C2D06-EB98-704A-A282-AB49D5ADCF9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680F9AB-F111-3144-B55C-C757E60308D7}"/>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A8D60D-B1FF-2D4E-992C-095E86B43740}"/>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221FC29C-43A4-B348-AF2B-30DDBB8FB29F}"/>
              </a:ext>
            </a:extLst>
          </p:cNvPr>
          <p:cNvSpPr>
            <a:spLocks noGrp="1"/>
          </p:cNvSpPr>
          <p:nvPr>
            <p:ph type="ftr" sz="quarter" idx="11"/>
          </p:nvPr>
        </p:nvSpPr>
        <p:spPr/>
        <p:txBody>
          <a:body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B26FFCC0-B99C-E642-B1C9-33A437EC8DEE}"/>
              </a:ext>
            </a:extLst>
          </p:cNvPr>
          <p:cNvSpPr>
            <a:spLocks noGrp="1"/>
          </p:cNvSpPr>
          <p:nvPr>
            <p:ph type="sldNum" sz="quarter" idx="12"/>
          </p:nvPr>
        </p:nvSpPr>
        <p:spPr/>
        <p:txBody>
          <a:body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420729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8" name="正方形/長方形 7"/>
          <p:cNvSpPr/>
          <p:nvPr/>
        </p:nvSpPr>
        <p:spPr>
          <a:xfrm>
            <a:off x="0" y="6585416"/>
            <a:ext cx="9144000" cy="272583"/>
          </a:xfrm>
          <a:prstGeom prst="rect">
            <a:avLst/>
          </a:prstGeom>
          <a:solidFill>
            <a:srgbClr val="008000">
              <a:alpha val="75000"/>
            </a:srgbClr>
          </a:solidFill>
          <a:ln>
            <a:solidFill>
              <a:srgbClr val="BFBFBF"/>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626590" y="121546"/>
            <a:ext cx="7060210" cy="683392"/>
          </a:xfrm>
        </p:spPr>
        <p:txBody>
          <a:bodyPr>
            <a:normAutofit/>
          </a:bodyPr>
          <a:lstStyle>
            <a:lvl1pPr algn="l">
              <a:defRPr sz="3200"/>
            </a:lvl1pPr>
          </a:lstStyle>
          <a:p>
            <a:r>
              <a:rPr kumimoji="1" lang="ja-JP" altLang="en-US"/>
              <a:t>マスター タイトルの書式設定</a:t>
            </a:r>
            <a:endParaRPr kumimoji="1" lang="ja-JP" altLang="en-US" dirty="0"/>
          </a:p>
        </p:txBody>
      </p:sp>
      <p:sp>
        <p:nvSpPr>
          <p:cNvPr id="3" name="コンテンツ プレースホルダー 2"/>
          <p:cNvSpPr>
            <a:spLocks noGrp="1"/>
          </p:cNvSpPr>
          <p:nvPr>
            <p:ph idx="1"/>
          </p:nvPr>
        </p:nvSpPr>
        <p:spPr>
          <a:xfrm>
            <a:off x="457200" y="1113990"/>
            <a:ext cx="8229600" cy="5012173"/>
          </a:xfrm>
        </p:spPr>
        <p:txBody>
          <a:bodyPr/>
          <a:lstStyle>
            <a:lvl1pPr>
              <a:defRPr sz="2800"/>
            </a:lvl1pPr>
            <a:lvl2pPr>
              <a:defRPr sz="2400"/>
            </a:lvl2pPr>
            <a:lvl3pPr>
              <a:defRPr sz="2000"/>
            </a:lvl3pPr>
            <a:lvl4pPr>
              <a:defRPr sz="1800"/>
            </a:lvl4pPr>
            <a:lvl5pPr>
              <a:defRPr sz="16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日付プレースホルダー 3"/>
          <p:cNvSpPr>
            <a:spLocks noGrp="1"/>
          </p:cNvSpPr>
          <p:nvPr>
            <p:ph type="dt" sz="half" idx="10"/>
          </p:nvPr>
        </p:nvSpPr>
        <p:spPr>
          <a:xfrm>
            <a:off x="447261" y="6609038"/>
            <a:ext cx="2133600" cy="248962"/>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en-US" altLang="ja-JP"/>
              <a:t>2019/10/16</a:t>
            </a:r>
            <a:endParaRPr kumimoji="1" lang="ja-JP" altLang="en-US"/>
          </a:p>
        </p:txBody>
      </p:sp>
      <p:sp>
        <p:nvSpPr>
          <p:cNvPr id="5" name="フッター プレースホルダー 4"/>
          <p:cNvSpPr>
            <a:spLocks noGrp="1"/>
          </p:cNvSpPr>
          <p:nvPr>
            <p:ph type="ftr" sz="quarter" idx="11"/>
          </p:nvPr>
        </p:nvSpPr>
        <p:spPr>
          <a:xfrm>
            <a:off x="3114261" y="6609038"/>
            <a:ext cx="2895600" cy="248962"/>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ja-JP" altLang="en-US"/>
              <a:t>宇宙素粒子若手の会</a:t>
            </a:r>
          </a:p>
        </p:txBody>
      </p:sp>
      <p:sp>
        <p:nvSpPr>
          <p:cNvPr id="6" name="スライド番号プレースホルダー 5"/>
          <p:cNvSpPr>
            <a:spLocks noGrp="1"/>
          </p:cNvSpPr>
          <p:nvPr>
            <p:ph type="sldNum" sz="quarter" idx="12"/>
          </p:nvPr>
        </p:nvSpPr>
        <p:spPr>
          <a:xfrm>
            <a:off x="6543261" y="6609038"/>
            <a:ext cx="2133600" cy="248962"/>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fld id="{3104D226-EA51-5244-8BC1-CECB997F2D20}" type="slidenum">
              <a:rPr kumimoji="1" lang="ja-JP" altLang="en-US" smtClean="0"/>
              <a:t>‹#›</a:t>
            </a:fld>
            <a:endParaRPr kumimoji="1" lang="ja-JP" altLang="en-US"/>
          </a:p>
        </p:txBody>
      </p:sp>
      <p:cxnSp>
        <p:nvCxnSpPr>
          <p:cNvPr id="7" name="直線コネクタ 6"/>
          <p:cNvCxnSpPr/>
          <p:nvPr/>
        </p:nvCxnSpPr>
        <p:spPr>
          <a:xfrm>
            <a:off x="189398" y="907846"/>
            <a:ext cx="8656579" cy="0"/>
          </a:xfrm>
          <a:prstGeom prst="line">
            <a:avLst/>
          </a:prstGeom>
          <a:ln>
            <a:gradFill flip="none" rotWithShape="1">
              <a:gsLst>
                <a:gs pos="98000">
                  <a:schemeClr val="bg1"/>
                </a:gs>
                <a:gs pos="46000">
                  <a:schemeClr val="accent3">
                    <a:lumMod val="7500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0" name="図 9"/>
          <p:cNvPicPr>
            <a:picLocks noChangeAspect="1"/>
          </p:cNvPicPr>
          <p:nvPr/>
        </p:nvPicPr>
        <p:blipFill>
          <a:blip r:embed="rId2">
            <a:alphaModFix/>
          </a:blip>
          <a:stretch>
            <a:fillRect/>
          </a:stretch>
        </p:blipFill>
        <p:spPr>
          <a:xfrm>
            <a:off x="1" y="138834"/>
            <a:ext cx="1710266" cy="666104"/>
          </a:xfrm>
          <a:prstGeom prst="rect">
            <a:avLst/>
          </a:prstGeom>
        </p:spPr>
      </p:pic>
    </p:spTree>
    <p:extLst>
      <p:ext uri="{BB962C8B-B14F-4D97-AF65-F5344CB8AC3E}">
        <p14:creationId xmlns:p14="http://schemas.microsoft.com/office/powerpoint/2010/main" val="402479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054340"/>
            <a:ext cx="4038600" cy="51505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p:cNvSpPr>
            <a:spLocks noGrp="1"/>
          </p:cNvSpPr>
          <p:nvPr>
            <p:ph sz="half" idx="2"/>
          </p:nvPr>
        </p:nvSpPr>
        <p:spPr>
          <a:xfrm>
            <a:off x="4648200" y="1054340"/>
            <a:ext cx="4038600" cy="51505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8" name="タイトル 1"/>
          <p:cNvSpPr>
            <a:spLocks noGrp="1"/>
          </p:cNvSpPr>
          <p:nvPr>
            <p:ph type="title"/>
          </p:nvPr>
        </p:nvSpPr>
        <p:spPr>
          <a:xfrm>
            <a:off x="1626590" y="121546"/>
            <a:ext cx="7060210" cy="683392"/>
          </a:xfrm>
        </p:spPr>
        <p:txBody>
          <a:bodyPr>
            <a:normAutofit/>
          </a:bodyPr>
          <a:lstStyle>
            <a:lvl1pPr algn="l">
              <a:defRPr sz="3200"/>
            </a:lvl1pPr>
          </a:lstStyle>
          <a:p>
            <a:r>
              <a:rPr kumimoji="1" lang="ja-JP" altLang="en-US"/>
              <a:t>マスター タイトルの書式設定</a:t>
            </a:r>
            <a:endParaRPr kumimoji="1" lang="ja-JP" altLang="en-US" dirty="0"/>
          </a:p>
        </p:txBody>
      </p:sp>
      <p:pic>
        <p:nvPicPr>
          <p:cNvPr id="10" name="図 9"/>
          <p:cNvPicPr>
            <a:picLocks noChangeAspect="1"/>
          </p:cNvPicPr>
          <p:nvPr/>
        </p:nvPicPr>
        <p:blipFill>
          <a:blip r:embed="rId2"/>
          <a:stretch>
            <a:fillRect/>
          </a:stretch>
        </p:blipFill>
        <p:spPr>
          <a:xfrm>
            <a:off x="0" y="140884"/>
            <a:ext cx="1710266" cy="666104"/>
          </a:xfrm>
          <a:prstGeom prst="rect">
            <a:avLst/>
          </a:prstGeom>
        </p:spPr>
      </p:pic>
      <p:cxnSp>
        <p:nvCxnSpPr>
          <p:cNvPr id="12" name="直線コネクタ 11">
            <a:extLst>
              <a:ext uri="{FF2B5EF4-FFF2-40B4-BE49-F238E27FC236}">
                <a16:creationId xmlns:a16="http://schemas.microsoft.com/office/drawing/2014/main" id="{37241923-067E-E64A-B77F-87E9F4E02CA0}"/>
              </a:ext>
            </a:extLst>
          </p:cNvPr>
          <p:cNvCxnSpPr/>
          <p:nvPr userDrawn="1"/>
        </p:nvCxnSpPr>
        <p:spPr>
          <a:xfrm>
            <a:off x="189398" y="907846"/>
            <a:ext cx="8656579" cy="0"/>
          </a:xfrm>
          <a:prstGeom prst="line">
            <a:avLst/>
          </a:prstGeom>
          <a:ln>
            <a:gradFill flip="none" rotWithShape="1">
              <a:gsLst>
                <a:gs pos="98000">
                  <a:schemeClr val="bg1"/>
                </a:gs>
                <a:gs pos="46000">
                  <a:schemeClr val="accent3">
                    <a:lumMod val="7500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正方形/長方形 12">
            <a:extLst>
              <a:ext uri="{FF2B5EF4-FFF2-40B4-BE49-F238E27FC236}">
                <a16:creationId xmlns:a16="http://schemas.microsoft.com/office/drawing/2014/main" id="{833D52CF-EC91-E349-979C-B0720A4A7C1C}"/>
              </a:ext>
            </a:extLst>
          </p:cNvPr>
          <p:cNvSpPr/>
          <p:nvPr userDrawn="1"/>
        </p:nvSpPr>
        <p:spPr>
          <a:xfrm>
            <a:off x="0" y="6585416"/>
            <a:ext cx="9144000" cy="272583"/>
          </a:xfrm>
          <a:prstGeom prst="rect">
            <a:avLst/>
          </a:prstGeom>
          <a:solidFill>
            <a:srgbClr val="008000">
              <a:alpha val="75000"/>
            </a:srgbClr>
          </a:solidFill>
          <a:ln>
            <a:solidFill>
              <a:srgbClr val="BFBFBF"/>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14" name="日付プレースホルダー 3">
            <a:extLst>
              <a:ext uri="{FF2B5EF4-FFF2-40B4-BE49-F238E27FC236}">
                <a16:creationId xmlns:a16="http://schemas.microsoft.com/office/drawing/2014/main" id="{A21EE56F-272E-9E4C-A255-5FDC4877BF99}"/>
              </a:ext>
            </a:extLst>
          </p:cNvPr>
          <p:cNvSpPr>
            <a:spLocks noGrp="1"/>
          </p:cNvSpPr>
          <p:nvPr>
            <p:ph type="dt" sz="half" idx="10"/>
          </p:nvPr>
        </p:nvSpPr>
        <p:spPr>
          <a:xfrm>
            <a:off x="457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en-US" altLang="ja-JP"/>
              <a:t>2019/10/16</a:t>
            </a:r>
            <a:endParaRPr kumimoji="1" lang="ja-JP" altLang="en-US"/>
          </a:p>
        </p:txBody>
      </p:sp>
      <p:sp>
        <p:nvSpPr>
          <p:cNvPr id="19" name="フッター プレースホルダー 4">
            <a:extLst>
              <a:ext uri="{FF2B5EF4-FFF2-40B4-BE49-F238E27FC236}">
                <a16:creationId xmlns:a16="http://schemas.microsoft.com/office/drawing/2014/main" id="{B9FA6C8F-1291-F646-B012-BB5602874F41}"/>
              </a:ext>
            </a:extLst>
          </p:cNvPr>
          <p:cNvSpPr>
            <a:spLocks noGrp="1"/>
          </p:cNvSpPr>
          <p:nvPr>
            <p:ph type="ftr" sz="quarter" idx="11"/>
          </p:nvPr>
        </p:nvSpPr>
        <p:spPr>
          <a:xfrm>
            <a:off x="3124200" y="6579220"/>
            <a:ext cx="2895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ja-JP" altLang="en-US"/>
              <a:t>宇宙素粒子若手の会</a:t>
            </a:r>
          </a:p>
        </p:txBody>
      </p:sp>
      <p:sp>
        <p:nvSpPr>
          <p:cNvPr id="20" name="スライド番号プレースホルダー 5">
            <a:extLst>
              <a:ext uri="{FF2B5EF4-FFF2-40B4-BE49-F238E27FC236}">
                <a16:creationId xmlns:a16="http://schemas.microsoft.com/office/drawing/2014/main" id="{927311ED-8F6A-2745-9672-40ECBED6BB7F}"/>
              </a:ext>
            </a:extLst>
          </p:cNvPr>
          <p:cNvSpPr>
            <a:spLocks noGrp="1"/>
          </p:cNvSpPr>
          <p:nvPr>
            <p:ph type="sldNum" sz="quarter" idx="12"/>
          </p:nvPr>
        </p:nvSpPr>
        <p:spPr>
          <a:xfrm>
            <a:off x="6553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121262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57200" y="101153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651295"/>
            <a:ext cx="4040188" cy="45647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01153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1651295"/>
            <a:ext cx="4041775" cy="45647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タイトル 1"/>
          <p:cNvSpPr>
            <a:spLocks noGrp="1"/>
          </p:cNvSpPr>
          <p:nvPr>
            <p:ph type="title"/>
          </p:nvPr>
        </p:nvSpPr>
        <p:spPr>
          <a:xfrm>
            <a:off x="1626590" y="121546"/>
            <a:ext cx="7060210" cy="683392"/>
          </a:xfrm>
        </p:spPr>
        <p:txBody>
          <a:bodyPr>
            <a:normAutofit/>
          </a:bodyPr>
          <a:lstStyle>
            <a:lvl1pPr algn="l">
              <a:defRPr sz="3600"/>
            </a:lvl1pPr>
          </a:lstStyle>
          <a:p>
            <a:r>
              <a:rPr kumimoji="1" lang="ja-JP" altLang="en-US"/>
              <a:t>マスター タイトルの書式設定</a:t>
            </a:r>
            <a:endParaRPr kumimoji="1" lang="ja-JP" altLang="en-US" dirty="0"/>
          </a:p>
        </p:txBody>
      </p:sp>
      <p:pic>
        <p:nvPicPr>
          <p:cNvPr id="12" name="図 11"/>
          <p:cNvPicPr>
            <a:picLocks noChangeAspect="1"/>
          </p:cNvPicPr>
          <p:nvPr/>
        </p:nvPicPr>
        <p:blipFill>
          <a:blip r:embed="rId2"/>
          <a:stretch>
            <a:fillRect/>
          </a:stretch>
        </p:blipFill>
        <p:spPr>
          <a:xfrm>
            <a:off x="1" y="138834"/>
            <a:ext cx="1710266" cy="666104"/>
          </a:xfrm>
          <a:prstGeom prst="rect">
            <a:avLst/>
          </a:prstGeom>
        </p:spPr>
      </p:pic>
      <p:cxnSp>
        <p:nvCxnSpPr>
          <p:cNvPr id="14" name="直線コネクタ 13">
            <a:extLst>
              <a:ext uri="{FF2B5EF4-FFF2-40B4-BE49-F238E27FC236}">
                <a16:creationId xmlns:a16="http://schemas.microsoft.com/office/drawing/2014/main" id="{D2D40ABC-4974-1647-B52E-ADEC23EFC5CD}"/>
              </a:ext>
            </a:extLst>
          </p:cNvPr>
          <p:cNvCxnSpPr/>
          <p:nvPr userDrawn="1"/>
        </p:nvCxnSpPr>
        <p:spPr>
          <a:xfrm>
            <a:off x="189398" y="907846"/>
            <a:ext cx="8656579" cy="0"/>
          </a:xfrm>
          <a:prstGeom prst="line">
            <a:avLst/>
          </a:prstGeom>
          <a:ln>
            <a:gradFill flip="none" rotWithShape="1">
              <a:gsLst>
                <a:gs pos="98000">
                  <a:schemeClr val="bg1"/>
                </a:gs>
                <a:gs pos="46000">
                  <a:schemeClr val="accent3">
                    <a:lumMod val="7500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5" name="正方形/長方形 14">
            <a:extLst>
              <a:ext uri="{FF2B5EF4-FFF2-40B4-BE49-F238E27FC236}">
                <a16:creationId xmlns:a16="http://schemas.microsoft.com/office/drawing/2014/main" id="{2804F2B3-F887-0D4D-B621-693FFB127754}"/>
              </a:ext>
            </a:extLst>
          </p:cNvPr>
          <p:cNvSpPr/>
          <p:nvPr userDrawn="1"/>
        </p:nvSpPr>
        <p:spPr>
          <a:xfrm>
            <a:off x="0" y="6585416"/>
            <a:ext cx="9144000" cy="272583"/>
          </a:xfrm>
          <a:prstGeom prst="rect">
            <a:avLst/>
          </a:prstGeom>
          <a:solidFill>
            <a:srgbClr val="008000">
              <a:alpha val="75000"/>
            </a:srgbClr>
          </a:solidFill>
          <a:ln>
            <a:solidFill>
              <a:srgbClr val="BFBFBF"/>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16" name="日付プレースホルダー 3">
            <a:extLst>
              <a:ext uri="{FF2B5EF4-FFF2-40B4-BE49-F238E27FC236}">
                <a16:creationId xmlns:a16="http://schemas.microsoft.com/office/drawing/2014/main" id="{6BDC8E10-1023-1D41-A7F6-DFB3B310C28D}"/>
              </a:ext>
            </a:extLst>
          </p:cNvPr>
          <p:cNvSpPr>
            <a:spLocks noGrp="1"/>
          </p:cNvSpPr>
          <p:nvPr>
            <p:ph type="dt" sz="half" idx="10"/>
          </p:nvPr>
        </p:nvSpPr>
        <p:spPr>
          <a:xfrm>
            <a:off x="457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en-US" altLang="ja-JP"/>
              <a:t>2019/10/16</a:t>
            </a:r>
            <a:endParaRPr kumimoji="1" lang="ja-JP" altLang="en-US"/>
          </a:p>
        </p:txBody>
      </p:sp>
      <p:sp>
        <p:nvSpPr>
          <p:cNvPr id="21" name="フッター プレースホルダー 4">
            <a:extLst>
              <a:ext uri="{FF2B5EF4-FFF2-40B4-BE49-F238E27FC236}">
                <a16:creationId xmlns:a16="http://schemas.microsoft.com/office/drawing/2014/main" id="{34D1B609-124A-1B48-A9E7-E0258971B280}"/>
              </a:ext>
            </a:extLst>
          </p:cNvPr>
          <p:cNvSpPr>
            <a:spLocks noGrp="1"/>
          </p:cNvSpPr>
          <p:nvPr>
            <p:ph type="ftr" sz="quarter" idx="11"/>
          </p:nvPr>
        </p:nvSpPr>
        <p:spPr>
          <a:xfrm>
            <a:off x="3124200" y="6579220"/>
            <a:ext cx="2895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ja-JP" altLang="en-US"/>
              <a:t>宇宙素粒子若手の会</a:t>
            </a:r>
          </a:p>
        </p:txBody>
      </p:sp>
      <p:sp>
        <p:nvSpPr>
          <p:cNvPr id="22" name="スライド番号プレースホルダー 5">
            <a:extLst>
              <a:ext uri="{FF2B5EF4-FFF2-40B4-BE49-F238E27FC236}">
                <a16:creationId xmlns:a16="http://schemas.microsoft.com/office/drawing/2014/main" id="{68C2D13E-2274-3B45-B7F1-6C8076651D38}"/>
              </a:ext>
            </a:extLst>
          </p:cNvPr>
          <p:cNvSpPr>
            <a:spLocks noGrp="1"/>
          </p:cNvSpPr>
          <p:nvPr>
            <p:ph type="sldNum" sz="quarter" idx="12"/>
          </p:nvPr>
        </p:nvSpPr>
        <p:spPr>
          <a:xfrm>
            <a:off x="6553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393802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6" name="タイトル 1"/>
          <p:cNvSpPr>
            <a:spLocks noGrp="1"/>
          </p:cNvSpPr>
          <p:nvPr>
            <p:ph type="title"/>
          </p:nvPr>
        </p:nvSpPr>
        <p:spPr>
          <a:xfrm>
            <a:off x="1626590" y="121546"/>
            <a:ext cx="7060210" cy="683392"/>
          </a:xfrm>
        </p:spPr>
        <p:txBody>
          <a:bodyPr>
            <a:normAutofit/>
          </a:bodyPr>
          <a:lstStyle>
            <a:lvl1pPr algn="l">
              <a:defRPr sz="3600"/>
            </a:lvl1pPr>
          </a:lstStyle>
          <a:p>
            <a:r>
              <a:rPr kumimoji="1" lang="ja-JP" altLang="en-US"/>
              <a:t>マスター タイトルの書式設定</a:t>
            </a:r>
            <a:endParaRPr kumimoji="1" lang="ja-JP" altLang="en-US" dirty="0"/>
          </a:p>
        </p:txBody>
      </p:sp>
      <p:pic>
        <p:nvPicPr>
          <p:cNvPr id="8" name="図 7"/>
          <p:cNvPicPr>
            <a:picLocks noChangeAspect="1"/>
          </p:cNvPicPr>
          <p:nvPr/>
        </p:nvPicPr>
        <p:blipFill>
          <a:blip r:embed="rId2"/>
          <a:stretch>
            <a:fillRect/>
          </a:stretch>
        </p:blipFill>
        <p:spPr>
          <a:xfrm>
            <a:off x="1" y="138834"/>
            <a:ext cx="1710266" cy="666104"/>
          </a:xfrm>
          <a:prstGeom prst="rect">
            <a:avLst/>
          </a:prstGeom>
        </p:spPr>
      </p:pic>
      <p:cxnSp>
        <p:nvCxnSpPr>
          <p:cNvPr id="10" name="直線コネクタ 9">
            <a:extLst>
              <a:ext uri="{FF2B5EF4-FFF2-40B4-BE49-F238E27FC236}">
                <a16:creationId xmlns:a16="http://schemas.microsoft.com/office/drawing/2014/main" id="{93EF4678-C105-064E-9020-78992B15802B}"/>
              </a:ext>
            </a:extLst>
          </p:cNvPr>
          <p:cNvCxnSpPr/>
          <p:nvPr userDrawn="1"/>
        </p:nvCxnSpPr>
        <p:spPr>
          <a:xfrm>
            <a:off x="189398" y="907846"/>
            <a:ext cx="8656579" cy="0"/>
          </a:xfrm>
          <a:prstGeom prst="line">
            <a:avLst/>
          </a:prstGeom>
          <a:ln>
            <a:gradFill flip="none" rotWithShape="1">
              <a:gsLst>
                <a:gs pos="98000">
                  <a:schemeClr val="bg1"/>
                </a:gs>
                <a:gs pos="46000">
                  <a:schemeClr val="accent3">
                    <a:lumMod val="7500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E2ABA88C-251C-EE46-9846-FAB834E8A4FE}"/>
              </a:ext>
            </a:extLst>
          </p:cNvPr>
          <p:cNvSpPr/>
          <p:nvPr userDrawn="1"/>
        </p:nvSpPr>
        <p:spPr>
          <a:xfrm>
            <a:off x="0" y="6585416"/>
            <a:ext cx="9144000" cy="272583"/>
          </a:xfrm>
          <a:prstGeom prst="rect">
            <a:avLst/>
          </a:prstGeom>
          <a:solidFill>
            <a:srgbClr val="008000">
              <a:alpha val="75000"/>
            </a:srgbClr>
          </a:solidFill>
          <a:ln>
            <a:solidFill>
              <a:srgbClr val="BFBFBF"/>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12" name="日付プレースホルダー 3">
            <a:extLst>
              <a:ext uri="{FF2B5EF4-FFF2-40B4-BE49-F238E27FC236}">
                <a16:creationId xmlns:a16="http://schemas.microsoft.com/office/drawing/2014/main" id="{A2C043D8-FE0B-1347-94B3-5E2463EDA02C}"/>
              </a:ext>
            </a:extLst>
          </p:cNvPr>
          <p:cNvSpPr>
            <a:spLocks noGrp="1"/>
          </p:cNvSpPr>
          <p:nvPr>
            <p:ph type="dt" sz="half" idx="10"/>
          </p:nvPr>
        </p:nvSpPr>
        <p:spPr>
          <a:xfrm>
            <a:off x="457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en-US" altLang="ja-JP"/>
              <a:t>2019/10/16</a:t>
            </a:r>
            <a:endParaRPr kumimoji="1" lang="ja-JP" altLang="en-US"/>
          </a:p>
        </p:txBody>
      </p:sp>
      <p:sp>
        <p:nvSpPr>
          <p:cNvPr id="17" name="フッター プレースホルダー 4">
            <a:extLst>
              <a:ext uri="{FF2B5EF4-FFF2-40B4-BE49-F238E27FC236}">
                <a16:creationId xmlns:a16="http://schemas.microsoft.com/office/drawing/2014/main" id="{D6611DBC-B0E9-BF4F-A36B-F315D3781A79}"/>
              </a:ext>
            </a:extLst>
          </p:cNvPr>
          <p:cNvSpPr>
            <a:spLocks noGrp="1"/>
          </p:cNvSpPr>
          <p:nvPr>
            <p:ph type="ftr" sz="quarter" idx="11"/>
          </p:nvPr>
        </p:nvSpPr>
        <p:spPr>
          <a:xfrm>
            <a:off x="3124200" y="6579220"/>
            <a:ext cx="2895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ja-JP" altLang="en-US"/>
              <a:t>宇宙素粒子若手の会</a:t>
            </a:r>
          </a:p>
        </p:txBody>
      </p:sp>
      <p:sp>
        <p:nvSpPr>
          <p:cNvPr id="18" name="スライド番号プレースホルダー 5">
            <a:extLst>
              <a:ext uri="{FF2B5EF4-FFF2-40B4-BE49-F238E27FC236}">
                <a16:creationId xmlns:a16="http://schemas.microsoft.com/office/drawing/2014/main" id="{A88BBCA5-0576-FB42-A275-532FDE30D593}"/>
              </a:ext>
            </a:extLst>
          </p:cNvPr>
          <p:cNvSpPr>
            <a:spLocks noGrp="1"/>
          </p:cNvSpPr>
          <p:nvPr>
            <p:ph type="sldNum" sz="quarter" idx="12"/>
          </p:nvPr>
        </p:nvSpPr>
        <p:spPr>
          <a:xfrm>
            <a:off x="6553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629275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タイトルのみ">
    <p:spTree>
      <p:nvGrpSpPr>
        <p:cNvPr id="1" name=""/>
        <p:cNvGrpSpPr/>
        <p:nvPr/>
      </p:nvGrpSpPr>
      <p:grpSpPr>
        <a:xfrm>
          <a:off x="0" y="0"/>
          <a:ext cx="0" cy="0"/>
          <a:chOff x="0" y="0"/>
          <a:chExt cx="0" cy="0"/>
        </a:xfrm>
      </p:grpSpPr>
      <p:sp>
        <p:nvSpPr>
          <p:cNvPr id="6" name="タイトル 1"/>
          <p:cNvSpPr>
            <a:spLocks noGrp="1"/>
          </p:cNvSpPr>
          <p:nvPr>
            <p:ph type="title"/>
          </p:nvPr>
        </p:nvSpPr>
        <p:spPr>
          <a:xfrm>
            <a:off x="1041044" y="2562514"/>
            <a:ext cx="7060210" cy="683392"/>
          </a:xfrm>
        </p:spPr>
        <p:txBody>
          <a:bodyPr>
            <a:normAutofit/>
          </a:bodyPr>
          <a:lstStyle>
            <a:lvl1pPr algn="ctr">
              <a:defRPr sz="4000"/>
            </a:lvl1pPr>
          </a:lstStyle>
          <a:p>
            <a:r>
              <a:rPr kumimoji="1" lang="ja-JP" altLang="en-US"/>
              <a:t>マスター タイトルの書式設定</a:t>
            </a:r>
            <a:endParaRPr kumimoji="1" lang="ja-JP" altLang="en-US" dirty="0"/>
          </a:p>
        </p:txBody>
      </p:sp>
      <p:cxnSp>
        <p:nvCxnSpPr>
          <p:cNvPr id="9" name="直線コネクタ 8"/>
          <p:cNvCxnSpPr/>
          <p:nvPr/>
        </p:nvCxnSpPr>
        <p:spPr>
          <a:xfrm>
            <a:off x="685800" y="3428296"/>
            <a:ext cx="7772400"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正方形/長方形 7">
            <a:extLst>
              <a:ext uri="{FF2B5EF4-FFF2-40B4-BE49-F238E27FC236}">
                <a16:creationId xmlns:a16="http://schemas.microsoft.com/office/drawing/2014/main" id="{EAA81CED-0F81-1247-B37B-CE1EA3660478}"/>
              </a:ext>
            </a:extLst>
          </p:cNvPr>
          <p:cNvSpPr/>
          <p:nvPr userDrawn="1"/>
        </p:nvSpPr>
        <p:spPr>
          <a:xfrm>
            <a:off x="0" y="6585416"/>
            <a:ext cx="9144000" cy="272583"/>
          </a:xfrm>
          <a:prstGeom prst="rect">
            <a:avLst/>
          </a:prstGeom>
          <a:solidFill>
            <a:srgbClr val="008000">
              <a:alpha val="75000"/>
            </a:srgbClr>
          </a:solidFill>
          <a:ln>
            <a:solidFill>
              <a:srgbClr val="BFBFBF"/>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10" name="日付プレースホルダー 3">
            <a:extLst>
              <a:ext uri="{FF2B5EF4-FFF2-40B4-BE49-F238E27FC236}">
                <a16:creationId xmlns:a16="http://schemas.microsoft.com/office/drawing/2014/main" id="{9FD34468-D960-994E-BEDE-6C33641E12DD}"/>
              </a:ext>
            </a:extLst>
          </p:cNvPr>
          <p:cNvSpPr>
            <a:spLocks noGrp="1"/>
          </p:cNvSpPr>
          <p:nvPr>
            <p:ph type="dt" sz="half" idx="10"/>
          </p:nvPr>
        </p:nvSpPr>
        <p:spPr>
          <a:xfrm>
            <a:off x="457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en-US" altLang="ja-JP"/>
              <a:t>2019/10/16</a:t>
            </a:r>
            <a:endParaRPr kumimoji="1" lang="ja-JP" altLang="en-US"/>
          </a:p>
        </p:txBody>
      </p:sp>
      <p:sp>
        <p:nvSpPr>
          <p:cNvPr id="11" name="フッター プレースホルダー 4">
            <a:extLst>
              <a:ext uri="{FF2B5EF4-FFF2-40B4-BE49-F238E27FC236}">
                <a16:creationId xmlns:a16="http://schemas.microsoft.com/office/drawing/2014/main" id="{78C45A6A-6DCF-AC43-8CCC-0589C26A7CDC}"/>
              </a:ext>
            </a:extLst>
          </p:cNvPr>
          <p:cNvSpPr>
            <a:spLocks noGrp="1"/>
          </p:cNvSpPr>
          <p:nvPr>
            <p:ph type="ftr" sz="quarter" idx="11"/>
          </p:nvPr>
        </p:nvSpPr>
        <p:spPr>
          <a:xfrm>
            <a:off x="3124200" y="6579220"/>
            <a:ext cx="2895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kumimoji="1" lang="ja-JP" altLang="en-US"/>
              <a:t>宇宙素粒子若手の会</a:t>
            </a:r>
          </a:p>
        </p:txBody>
      </p:sp>
      <p:sp>
        <p:nvSpPr>
          <p:cNvPr id="12" name="スライド番号プレースホルダー 5">
            <a:extLst>
              <a:ext uri="{FF2B5EF4-FFF2-40B4-BE49-F238E27FC236}">
                <a16:creationId xmlns:a16="http://schemas.microsoft.com/office/drawing/2014/main" id="{1F5E54C9-4090-ED46-B27B-F6CB954E52F2}"/>
              </a:ext>
            </a:extLst>
          </p:cNvPr>
          <p:cNvSpPr>
            <a:spLocks noGrp="1"/>
          </p:cNvSpPr>
          <p:nvPr>
            <p:ph type="sldNum" sz="quarter" idx="12"/>
          </p:nvPr>
        </p:nvSpPr>
        <p:spPr>
          <a:xfrm>
            <a:off x="6553200" y="6579220"/>
            <a:ext cx="2133600" cy="257713"/>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3328800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2019/10/16</a:t>
            </a:r>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a:t>宇宙素粒子若手の会</a:t>
            </a:r>
          </a:p>
        </p:txBody>
      </p:sp>
      <p:sp>
        <p:nvSpPr>
          <p:cNvPr id="4" name="スライド番号プレースホルダー 3"/>
          <p:cNvSpPr>
            <a:spLocks noGrp="1"/>
          </p:cNvSpPr>
          <p:nvPr>
            <p:ph type="sldNum" sz="quarter" idx="12"/>
          </p:nvPr>
        </p:nvSpPr>
        <p:spPr/>
        <p:txBody>
          <a:body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53393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2019/10/16</a:t>
            </a:r>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宇宙素粒子若手の会</a:t>
            </a:r>
          </a:p>
        </p:txBody>
      </p:sp>
      <p:sp>
        <p:nvSpPr>
          <p:cNvPr id="7" name="スライド番号プレースホルダー 6"/>
          <p:cNvSpPr>
            <a:spLocks noGrp="1"/>
          </p:cNvSpPr>
          <p:nvPr>
            <p:ph type="sldNum" sz="quarter" idx="12"/>
          </p:nvPr>
        </p:nvSpPr>
        <p:spPr/>
        <p:txBody>
          <a:body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361191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2019/10/16</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宇宙素粒子若手の会</a:t>
            </a: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4D226-EA51-5244-8BC1-CECB997F2D20}" type="slidenum">
              <a:rPr kumimoji="1" lang="ja-JP" altLang="en-US" smtClean="0"/>
              <a:t>‹#›</a:t>
            </a:fld>
            <a:endParaRPr kumimoji="1" lang="ja-JP" altLang="en-US"/>
          </a:p>
        </p:txBody>
      </p:sp>
    </p:spTree>
    <p:extLst>
      <p:ext uri="{BB962C8B-B14F-4D97-AF65-F5344CB8AC3E}">
        <p14:creationId xmlns:p14="http://schemas.microsoft.com/office/powerpoint/2010/main" val="14868713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p:txStyles>
    <p:titleStyle>
      <a:lvl1pPr algn="ctr" defTabSz="457200" rtl="0" eaLnBrk="1" latinLnBrk="0" hangingPunct="1">
        <a:spcBef>
          <a:spcPct val="0"/>
        </a:spcBef>
        <a:buNone/>
        <a:defRPr kumimoji="1" sz="3600" kern="1200">
          <a:solidFill>
            <a:schemeClr val="tx1"/>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C2152B-8E1F-0C47-AB94-B4A09C73115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9F327BB-A937-1E49-9419-C2A80648BF5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901E4DD-25B1-C447-BD99-27C9D249E1F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B33CFBEC-D7E9-8C4A-BEC8-F94CAC7231F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19627E57-154D-5140-916A-816A16386F7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5E5A1-FC34-8041-B201-ACF89A06C32E}" type="slidenum">
              <a:rPr kumimoji="1" lang="ja-JP" altLang="en-US" smtClean="0"/>
              <a:t>‹#›</a:t>
            </a:fld>
            <a:endParaRPr kumimoji="1" lang="ja-JP" altLang="en-US"/>
          </a:p>
        </p:txBody>
      </p:sp>
    </p:spTree>
    <p:extLst>
      <p:ext uri="{BB962C8B-B14F-4D97-AF65-F5344CB8AC3E}">
        <p14:creationId xmlns:p14="http://schemas.microsoft.com/office/powerpoint/2010/main" val="28108793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31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290.png"/><Relationship Id="rId4" Type="http://schemas.openxmlformats.org/officeDocument/2006/relationships/image" Target="../media/image48.png"/><Relationship Id="rId9" Type="http://schemas.openxmlformats.org/officeDocument/2006/relationships/image" Target="../media/image340.png"/></Relationships>
</file>

<file path=ppt/slides/_rels/slide29.xml.rels><?xml version="1.0" encoding="UTF-8" standalone="yes"?>
<Relationships xmlns="http://schemas.openxmlformats.org/package/2006/relationships"><Relationship Id="rId3" Type="http://schemas.openxmlformats.org/officeDocument/2006/relationships/hyperlink" Target="http://www.cta-observatory.jp/Publications/Presentations/CTAJ-20130326-05.pdf" TargetMode="External"/><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13.jpeg"/><Relationship Id="rId4" Type="http://schemas.openxmlformats.org/officeDocument/2006/relationships/image" Target="../media/image10.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page13image31995088">
            <a:extLst>
              <a:ext uri="{FF2B5EF4-FFF2-40B4-BE49-F238E27FC236}">
                <a16:creationId xmlns:a16="http://schemas.microsoft.com/office/drawing/2014/main" id="{DC7104E8-4BF6-3645-AA9A-B5E86D83EDFB}"/>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10790"/>
            <a:ext cx="9144000" cy="6877031"/>
          </a:xfrm>
          <a:prstGeom prst="rect">
            <a:avLst/>
          </a:prstGeom>
          <a:noFill/>
          <a:extLst>
            <a:ext uri="{909E8E84-426E-40DD-AFC4-6F175D3DCCD1}">
              <a14:hiddenFill xmlns:a14="http://schemas.microsoft.com/office/drawing/2010/main">
                <a:solidFill>
                  <a:srgbClr val="FFFFFF"/>
                </a:solidFill>
              </a14:hiddenFill>
            </a:ext>
          </a:extLst>
        </p:spPr>
      </p:pic>
      <p:sp>
        <p:nvSpPr>
          <p:cNvPr id="3" name="日付プレースホルダー 2">
            <a:extLst>
              <a:ext uri="{FF2B5EF4-FFF2-40B4-BE49-F238E27FC236}">
                <a16:creationId xmlns:a16="http://schemas.microsoft.com/office/drawing/2014/main" id="{7C57E138-57B0-3148-BC01-90AF65FB3253}"/>
              </a:ext>
            </a:extLst>
          </p:cNvPr>
          <p:cNvSpPr>
            <a:spLocks noGrp="1"/>
          </p:cNvSpPr>
          <p:nvPr>
            <p:ph type="dt" sz="half" idx="10"/>
          </p:nvPr>
        </p:nvSpPr>
        <p:spPr/>
        <p:txBody>
          <a:bodyPr/>
          <a:lstStyle/>
          <a:p>
            <a:r>
              <a:rPr kumimoji="1" lang="en-US" altLang="ja-JP">
                <a:solidFill>
                  <a:schemeClr val="tx1"/>
                </a:solidFill>
              </a:rPr>
              <a:t>2019/10/16</a:t>
            </a:r>
            <a:endParaRPr kumimoji="1" lang="ja-JP" altLang="en-US">
              <a:solidFill>
                <a:schemeClr val="tx1"/>
              </a:solidFill>
            </a:endParaRPr>
          </a:p>
        </p:txBody>
      </p:sp>
      <p:sp>
        <p:nvSpPr>
          <p:cNvPr id="4" name="スライド番号プレースホルダー 3">
            <a:extLst>
              <a:ext uri="{FF2B5EF4-FFF2-40B4-BE49-F238E27FC236}">
                <a16:creationId xmlns:a16="http://schemas.microsoft.com/office/drawing/2014/main" id="{FF66331C-113F-EA43-8F79-D6B6D3720A4F}"/>
              </a:ext>
            </a:extLst>
          </p:cNvPr>
          <p:cNvSpPr>
            <a:spLocks noGrp="1"/>
          </p:cNvSpPr>
          <p:nvPr>
            <p:ph type="sldNum" sz="quarter" idx="12"/>
          </p:nvPr>
        </p:nvSpPr>
        <p:spPr/>
        <p:txBody>
          <a:bodyPr/>
          <a:lstStyle/>
          <a:p>
            <a:fld id="{3104D226-EA51-5244-8BC1-CECB997F2D20}" type="slidenum">
              <a:rPr kumimoji="1" lang="ja-JP" altLang="en-US" smtClean="0">
                <a:solidFill>
                  <a:schemeClr val="tx1"/>
                </a:solidFill>
              </a:rPr>
              <a:t>1</a:t>
            </a:fld>
            <a:endParaRPr kumimoji="1" lang="ja-JP" altLang="en-US">
              <a:solidFill>
                <a:schemeClr val="tx1"/>
              </a:solidFill>
            </a:endParaRPr>
          </a:p>
        </p:txBody>
      </p:sp>
      <p:sp>
        <p:nvSpPr>
          <p:cNvPr id="7" name="フッター プレースホルダー 6">
            <a:extLst>
              <a:ext uri="{FF2B5EF4-FFF2-40B4-BE49-F238E27FC236}">
                <a16:creationId xmlns:a16="http://schemas.microsoft.com/office/drawing/2014/main" id="{DD902661-3156-BA48-847B-BE0F2E0DAA35}"/>
              </a:ext>
            </a:extLst>
          </p:cNvPr>
          <p:cNvSpPr>
            <a:spLocks noGrp="1"/>
          </p:cNvSpPr>
          <p:nvPr>
            <p:ph type="ftr" sz="quarter" idx="11"/>
          </p:nvPr>
        </p:nvSpPr>
        <p:spPr/>
        <p:txBody>
          <a:bodyPr/>
          <a:lstStyle/>
          <a:p>
            <a:r>
              <a:rPr lang="ja-JP" altLang="en-US">
                <a:solidFill>
                  <a:schemeClr val="tx1"/>
                </a:solidFill>
              </a:rPr>
              <a:t>宇宙素粒子若手の会</a:t>
            </a:r>
            <a:endParaRPr kumimoji="1" lang="ja-JP" altLang="en-US">
              <a:solidFill>
                <a:schemeClr val="tx1"/>
              </a:solidFill>
            </a:endParaRPr>
          </a:p>
        </p:txBody>
      </p:sp>
      <p:sp>
        <p:nvSpPr>
          <p:cNvPr id="8" name="タイトル 7">
            <a:extLst>
              <a:ext uri="{FF2B5EF4-FFF2-40B4-BE49-F238E27FC236}">
                <a16:creationId xmlns:a16="http://schemas.microsoft.com/office/drawing/2014/main" id="{92BF86D3-A23B-7A42-91FA-6747D04D9DF0}"/>
              </a:ext>
            </a:extLst>
          </p:cNvPr>
          <p:cNvSpPr>
            <a:spLocks noGrp="1"/>
          </p:cNvSpPr>
          <p:nvPr>
            <p:ph type="title"/>
          </p:nvPr>
        </p:nvSpPr>
        <p:spPr>
          <a:xfrm>
            <a:off x="457200" y="405774"/>
            <a:ext cx="8091055" cy="1143000"/>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ja-JP" altLang="en-US">
                <a:solidFill>
                  <a:schemeClr val="tx1"/>
                </a:solidFill>
              </a:rPr>
              <a:t>シミュレーションを用いた</a:t>
            </a:r>
            <a:br>
              <a:rPr lang="en-US" altLang="ja-JP" dirty="0">
                <a:solidFill>
                  <a:schemeClr val="tx1"/>
                </a:solidFill>
              </a:rPr>
            </a:br>
            <a:r>
              <a:rPr lang="ja-JP" altLang="en-US">
                <a:solidFill>
                  <a:schemeClr val="tx1"/>
                </a:solidFill>
              </a:rPr>
              <a:t>新型大気蛍光望遠鏡の検出部の検討</a:t>
            </a:r>
          </a:p>
        </p:txBody>
      </p:sp>
      <p:sp>
        <p:nvSpPr>
          <p:cNvPr id="12" name="字幕 9">
            <a:extLst>
              <a:ext uri="{FF2B5EF4-FFF2-40B4-BE49-F238E27FC236}">
                <a16:creationId xmlns:a16="http://schemas.microsoft.com/office/drawing/2014/main" id="{36B85ED5-294F-EE41-8AB7-2516E27909BC}"/>
              </a:ext>
            </a:extLst>
          </p:cNvPr>
          <p:cNvSpPr>
            <a:spLocks noGrp="1"/>
          </p:cNvSpPr>
          <p:nvPr>
            <p:ph type="subTitle" idx="1"/>
          </p:nvPr>
        </p:nvSpPr>
        <p:spPr>
          <a:xfrm>
            <a:off x="0" y="4914900"/>
            <a:ext cx="9144000" cy="1402773"/>
          </a:xfrm>
          <a:solidFill>
            <a:schemeClr val="bg2">
              <a:alpha val="70000"/>
            </a:schemeClr>
          </a:solidFill>
        </p:spPr>
        <p:txBody>
          <a:bodyPr>
            <a:normAutofit/>
          </a:bodyPr>
          <a:lstStyle/>
          <a:p>
            <a:pPr algn="l"/>
            <a:r>
              <a:rPr lang="ja-JP" altLang="en-US" sz="1800">
                <a:solidFill>
                  <a:schemeClr val="tx1"/>
                </a:solidFill>
              </a:rPr>
              <a:t>信州大学</a:t>
            </a:r>
            <a:r>
              <a:rPr lang="en-US" altLang="ja-JP" sz="1800" dirty="0">
                <a:solidFill>
                  <a:schemeClr val="tx1"/>
                </a:solidFill>
              </a:rPr>
              <a:t>			</a:t>
            </a:r>
            <a:r>
              <a:rPr lang="ja-JP" altLang="en-US" sz="1800">
                <a:solidFill>
                  <a:schemeClr val="tx1"/>
                </a:solidFill>
              </a:rPr>
              <a:t>：</a:t>
            </a:r>
            <a:r>
              <a:rPr lang="ja-JP" altLang="en-US" sz="1800">
                <a:solidFill>
                  <a:srgbClr val="FF0000"/>
                </a:solidFill>
              </a:rPr>
              <a:t>窪田悠人</a:t>
            </a:r>
            <a:r>
              <a:rPr lang="ja-JP" altLang="en-US" sz="1800">
                <a:solidFill>
                  <a:schemeClr val="tx1"/>
                </a:solidFill>
              </a:rPr>
              <a:t>，冨田孝幸，山本真周，岩倉広和，中村雄也</a:t>
            </a:r>
            <a:endParaRPr lang="en-US" altLang="ja-JP" sz="1800" dirty="0">
              <a:solidFill>
                <a:schemeClr val="tx1"/>
              </a:solidFill>
            </a:endParaRPr>
          </a:p>
          <a:p>
            <a:pPr algn="l"/>
            <a:r>
              <a:rPr lang="ja-JP" altLang="en-US" sz="1800">
                <a:solidFill>
                  <a:schemeClr val="tx1"/>
                </a:solidFill>
              </a:rPr>
              <a:t>大阪電気通信大学</a:t>
            </a:r>
            <a:r>
              <a:rPr lang="en-US" altLang="ja-JP" sz="1800" dirty="0">
                <a:solidFill>
                  <a:schemeClr val="tx1"/>
                </a:solidFill>
              </a:rPr>
              <a:t>	</a:t>
            </a:r>
            <a:r>
              <a:rPr lang="ja-JP" altLang="en-US" sz="1800">
                <a:solidFill>
                  <a:schemeClr val="tx1"/>
                </a:solidFill>
              </a:rPr>
              <a:t>：多米田裕一郎，小越友理菜，貝野裕紀，柴田規迪，鍵谷鷹</a:t>
            </a:r>
            <a:endParaRPr lang="en-US" altLang="ja-JP" sz="1800" dirty="0">
              <a:solidFill>
                <a:schemeClr val="tx1"/>
              </a:solidFill>
            </a:endParaRPr>
          </a:p>
          <a:p>
            <a:pPr algn="l"/>
            <a:r>
              <a:rPr lang="ja-JP" altLang="en-US" sz="1800">
                <a:solidFill>
                  <a:schemeClr val="tx1"/>
                </a:solidFill>
              </a:rPr>
              <a:t>東京大学地震研究所</a:t>
            </a:r>
            <a:r>
              <a:rPr lang="en-US" altLang="ja-JP" sz="1800" dirty="0">
                <a:solidFill>
                  <a:schemeClr val="tx1"/>
                </a:solidFill>
              </a:rPr>
              <a:t>	</a:t>
            </a:r>
            <a:r>
              <a:rPr lang="ja-JP" altLang="en-US" sz="1800">
                <a:solidFill>
                  <a:schemeClr val="tx1"/>
                </a:solidFill>
              </a:rPr>
              <a:t>：池田大輔</a:t>
            </a:r>
            <a:endParaRPr lang="en-US" altLang="ja-JP" sz="1800" dirty="0">
              <a:solidFill>
                <a:schemeClr val="tx1"/>
              </a:solidFill>
            </a:endParaRPr>
          </a:p>
          <a:p>
            <a:pPr algn="l"/>
            <a:r>
              <a:rPr lang="ja-JP" altLang="en-US" sz="1800">
                <a:solidFill>
                  <a:schemeClr val="tx1"/>
                </a:solidFill>
              </a:rPr>
              <a:t>中部大学</a:t>
            </a:r>
            <a:r>
              <a:rPr lang="en-US" altLang="ja-JP" sz="1800" dirty="0">
                <a:solidFill>
                  <a:schemeClr val="tx1"/>
                </a:solidFill>
              </a:rPr>
              <a:t>			</a:t>
            </a:r>
            <a:r>
              <a:rPr lang="ja-JP" altLang="en-US" sz="1800">
                <a:solidFill>
                  <a:schemeClr val="tx1"/>
                </a:solidFill>
              </a:rPr>
              <a:t>：山崎勝也</a:t>
            </a:r>
          </a:p>
        </p:txBody>
      </p:sp>
      <p:pic>
        <p:nvPicPr>
          <p:cNvPr id="13" name="図 12">
            <a:extLst>
              <a:ext uri="{FF2B5EF4-FFF2-40B4-BE49-F238E27FC236}">
                <a16:creationId xmlns:a16="http://schemas.microsoft.com/office/drawing/2014/main" id="{21A4FF89-8381-2941-8D60-F2CF7042A47C}"/>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7763" y="1706501"/>
            <a:ext cx="1721224" cy="1721224"/>
          </a:xfrm>
          <a:prstGeom prst="rect">
            <a:avLst/>
          </a:prstGeom>
        </p:spPr>
      </p:pic>
    </p:spTree>
    <p:extLst>
      <p:ext uri="{BB962C8B-B14F-4D97-AF65-F5344CB8AC3E}">
        <p14:creationId xmlns:p14="http://schemas.microsoft.com/office/powerpoint/2010/main" val="150506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en-US" altLang="ja-JP" dirty="0"/>
              <a:t>CRAFFT</a:t>
            </a:r>
            <a:r>
              <a:rPr kumimoji="1" lang="ja-JP" altLang="en-US"/>
              <a:t>シミュレーション</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10</a:t>
            </a:fld>
            <a:endParaRPr kumimoji="1" lang="ja-JP" altLang="en-US"/>
          </a:p>
        </p:txBody>
      </p:sp>
      <p:grpSp>
        <p:nvGrpSpPr>
          <p:cNvPr id="7" name="グループ化 6">
            <a:extLst>
              <a:ext uri="{FF2B5EF4-FFF2-40B4-BE49-F238E27FC236}">
                <a16:creationId xmlns:a16="http://schemas.microsoft.com/office/drawing/2014/main" id="{0BF38655-79B6-C64C-B15B-02168F6BC445}"/>
              </a:ext>
            </a:extLst>
          </p:cNvPr>
          <p:cNvGrpSpPr/>
          <p:nvPr/>
        </p:nvGrpSpPr>
        <p:grpSpPr>
          <a:xfrm>
            <a:off x="100919" y="1889154"/>
            <a:ext cx="2510174" cy="2345766"/>
            <a:chOff x="50370" y="1907028"/>
            <a:chExt cx="2738095" cy="2618588"/>
          </a:xfrm>
        </p:grpSpPr>
        <p:pic>
          <p:nvPicPr>
            <p:cNvPr id="8" name="図 7">
              <a:extLst>
                <a:ext uri="{FF2B5EF4-FFF2-40B4-BE49-F238E27FC236}">
                  <a16:creationId xmlns:a16="http://schemas.microsoft.com/office/drawing/2014/main" id="{7E34706A-F25E-684A-B53B-77AA24FFC19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86263" y="1907028"/>
              <a:ext cx="2622666" cy="2309372"/>
            </a:xfrm>
            <a:prstGeom prst="rect">
              <a:avLst/>
            </a:prstGeom>
          </p:spPr>
        </p:pic>
        <p:sp>
          <p:nvSpPr>
            <p:cNvPr id="9" name="テキスト ボックス 8">
              <a:extLst>
                <a:ext uri="{FF2B5EF4-FFF2-40B4-BE49-F238E27FC236}">
                  <a16:creationId xmlns:a16="http://schemas.microsoft.com/office/drawing/2014/main" id="{5BE2190F-6A7B-5948-B52A-76D95A6357DC}"/>
                </a:ext>
              </a:extLst>
            </p:cNvPr>
            <p:cNvSpPr txBox="1"/>
            <p:nvPr/>
          </p:nvSpPr>
          <p:spPr>
            <a:xfrm>
              <a:off x="50370" y="3804114"/>
              <a:ext cx="2738095" cy="721502"/>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latin typeface="Meiryo" panose="020B0604030504040204" pitchFamily="34" charset="-128"/>
                  <a:ea typeface="Meiryo" panose="020B0604030504040204" pitchFamily="34" charset="-128"/>
                </a:rPr>
                <a:t>ROBAST</a:t>
              </a:r>
              <a:r>
                <a:rPr kumimoji="1" lang="ja-JP" altLang="en-US">
                  <a:latin typeface="Meiryo" panose="020B0604030504040204" pitchFamily="34" charset="-128"/>
                  <a:ea typeface="Meiryo" panose="020B0604030504040204" pitchFamily="34" charset="-128"/>
                </a:rPr>
                <a:t>上に実装した</a:t>
              </a:r>
              <a:endParaRPr kumimoji="1"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CRAFFT</a:t>
              </a:r>
              <a:endParaRPr kumimoji="1" lang="ja-JP" altLang="en-US">
                <a:latin typeface="Meiryo" panose="020B0604030504040204" pitchFamily="34" charset="-128"/>
                <a:ea typeface="Meiryo" panose="020B0604030504040204" pitchFamily="34" charset="-128"/>
              </a:endParaRPr>
            </a:p>
          </p:txBody>
        </p:sp>
      </p:grpSp>
      <p:sp>
        <p:nvSpPr>
          <p:cNvPr id="10" name="テキスト ボックス 9">
            <a:extLst>
              <a:ext uri="{FF2B5EF4-FFF2-40B4-BE49-F238E27FC236}">
                <a16:creationId xmlns:a16="http://schemas.microsoft.com/office/drawing/2014/main" id="{D7822A98-C579-154A-B715-E0FC7E7F8BAA}"/>
              </a:ext>
            </a:extLst>
          </p:cNvPr>
          <p:cNvSpPr txBox="1"/>
          <p:nvPr/>
        </p:nvSpPr>
        <p:spPr>
          <a:xfrm>
            <a:off x="176388" y="1393037"/>
            <a:ext cx="7976715" cy="369332"/>
          </a:xfrm>
          <a:prstGeom prst="rect">
            <a:avLst/>
          </a:prstGeom>
          <a:noFill/>
        </p:spPr>
        <p:txBody>
          <a:bodyPr wrap="square" rtlCol="0">
            <a:spAutoFit/>
          </a:bodyPr>
          <a:lstStyle/>
          <a:p>
            <a:r>
              <a:rPr kumimoji="1" lang="en-US" altLang="ja-JP" dirty="0"/>
              <a:t>ROBAST</a:t>
            </a:r>
            <a:r>
              <a:rPr kumimoji="1" lang="ja-JP" altLang="en-US"/>
              <a:t>を用いて、レイトレースの計算を行い入射光に対する</a:t>
            </a:r>
            <a:r>
              <a:rPr lang="ja-JP" altLang="en-US"/>
              <a:t>応答</a:t>
            </a:r>
            <a:r>
              <a:rPr kumimoji="1" lang="ja-JP" altLang="en-US"/>
              <a:t>を得る</a:t>
            </a:r>
            <a:endParaRPr kumimoji="1" lang="en-US" altLang="ja-JP" dirty="0"/>
          </a:p>
        </p:txBody>
      </p:sp>
      <p:sp>
        <p:nvSpPr>
          <p:cNvPr id="11" name="テキスト ボックス 10">
            <a:extLst>
              <a:ext uri="{FF2B5EF4-FFF2-40B4-BE49-F238E27FC236}">
                <a16:creationId xmlns:a16="http://schemas.microsoft.com/office/drawing/2014/main" id="{30CD22E9-7B8E-6742-AF5E-5DCB4C45974D}"/>
              </a:ext>
            </a:extLst>
          </p:cNvPr>
          <p:cNvSpPr txBox="1"/>
          <p:nvPr/>
        </p:nvSpPr>
        <p:spPr>
          <a:xfrm>
            <a:off x="100157" y="4929526"/>
            <a:ext cx="8032468" cy="830997"/>
          </a:xfrm>
          <a:prstGeom prst="rect">
            <a:avLst/>
          </a:prstGeom>
          <a:noFill/>
        </p:spPr>
        <p:txBody>
          <a:bodyPr wrap="square" rtlCol="0">
            <a:spAutoFit/>
          </a:bodyPr>
          <a:lstStyle/>
          <a:p>
            <a:r>
              <a:rPr lang="ja-JP" altLang="en-US" sz="2400"/>
              <a:t>空気シャワーの光子情報の</a:t>
            </a:r>
            <a:r>
              <a:rPr kumimoji="1" lang="ja-JP" altLang="en-US" sz="2400"/>
              <a:t>計算は膨大な時間がかかるためデータベース化し計算時間を短縮</a:t>
            </a:r>
          </a:p>
        </p:txBody>
      </p:sp>
      <p:grpSp>
        <p:nvGrpSpPr>
          <p:cNvPr id="18" name="グループ化 17">
            <a:extLst>
              <a:ext uri="{FF2B5EF4-FFF2-40B4-BE49-F238E27FC236}">
                <a16:creationId xmlns:a16="http://schemas.microsoft.com/office/drawing/2014/main" id="{FE78C14F-FEF8-1542-8ADA-61C17BFFADD3}"/>
              </a:ext>
            </a:extLst>
          </p:cNvPr>
          <p:cNvGrpSpPr/>
          <p:nvPr/>
        </p:nvGrpSpPr>
        <p:grpSpPr>
          <a:xfrm>
            <a:off x="6605315" y="2108814"/>
            <a:ext cx="2342419" cy="2517088"/>
            <a:chOff x="333047" y="2070739"/>
            <a:chExt cx="2081484" cy="2022513"/>
          </a:xfrm>
        </p:grpSpPr>
        <p:pic>
          <p:nvPicPr>
            <p:cNvPr id="12" name="図 11">
              <a:extLst>
                <a:ext uri="{FF2B5EF4-FFF2-40B4-BE49-F238E27FC236}">
                  <a16:creationId xmlns:a16="http://schemas.microsoft.com/office/drawing/2014/main" id="{4CBDE924-0B3A-4B49-9AE5-E4543864D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278" y="2070739"/>
              <a:ext cx="1929022" cy="1725750"/>
            </a:xfrm>
            <a:prstGeom prst="rect">
              <a:avLst/>
            </a:prstGeom>
          </p:spPr>
        </p:pic>
        <p:sp>
          <p:nvSpPr>
            <p:cNvPr id="14" name="テキスト ボックス 13">
              <a:extLst>
                <a:ext uri="{FF2B5EF4-FFF2-40B4-BE49-F238E27FC236}">
                  <a16:creationId xmlns:a16="http://schemas.microsoft.com/office/drawing/2014/main" id="{2C603014-B58D-A14D-B995-E7CA47CB1B02}"/>
                </a:ext>
              </a:extLst>
            </p:cNvPr>
            <p:cNvSpPr txBox="1"/>
            <p:nvPr/>
          </p:nvSpPr>
          <p:spPr>
            <a:xfrm>
              <a:off x="333047" y="3796489"/>
              <a:ext cx="2081484" cy="296763"/>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a:latin typeface="Meiryo" panose="020B0604030504040204" pitchFamily="34" charset="-128"/>
                  <a:ea typeface="Meiryo" panose="020B0604030504040204" pitchFamily="34" charset="-128"/>
                </a:rPr>
                <a:t>実際の集光の様子</a:t>
              </a:r>
            </a:p>
          </p:txBody>
        </p:sp>
      </p:grpSp>
      <p:pic>
        <p:nvPicPr>
          <p:cNvPr id="15" name="図 14">
            <a:extLst>
              <a:ext uri="{FF2B5EF4-FFF2-40B4-BE49-F238E27FC236}">
                <a16:creationId xmlns:a16="http://schemas.microsoft.com/office/drawing/2014/main" id="{D07A37A4-B99A-914E-B61C-6CC84C0688BA}"/>
              </a:ext>
            </a:extLst>
          </p:cNvPr>
          <p:cNvPicPr>
            <a:picLocks noChangeAspect="1"/>
          </p:cNvPicPr>
          <p:nvPr/>
        </p:nvPicPr>
        <p:blipFill>
          <a:blip r:embed="rId6"/>
          <a:stretch>
            <a:fillRect/>
          </a:stretch>
        </p:blipFill>
        <p:spPr>
          <a:xfrm>
            <a:off x="2952342" y="1762369"/>
            <a:ext cx="3219438" cy="2690733"/>
          </a:xfrm>
          <a:prstGeom prst="rect">
            <a:avLst/>
          </a:prstGeom>
        </p:spPr>
      </p:pic>
      <p:sp>
        <p:nvSpPr>
          <p:cNvPr id="20" name="テキスト ボックス 19">
            <a:extLst>
              <a:ext uri="{FF2B5EF4-FFF2-40B4-BE49-F238E27FC236}">
                <a16:creationId xmlns:a16="http://schemas.microsoft.com/office/drawing/2014/main" id="{9BA78D23-0A9D-6640-9DB9-F3C68396AB12}"/>
              </a:ext>
            </a:extLst>
          </p:cNvPr>
          <p:cNvSpPr txBox="1"/>
          <p:nvPr/>
        </p:nvSpPr>
        <p:spPr>
          <a:xfrm>
            <a:off x="2685233" y="4414363"/>
            <a:ext cx="3773533" cy="369332"/>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a:latin typeface="Meiryo" panose="020B0604030504040204" pitchFamily="34" charset="-128"/>
                <a:ea typeface="Meiryo" panose="020B0604030504040204" pitchFamily="34" charset="-128"/>
              </a:rPr>
              <a:t>シミュレーションでの</a:t>
            </a:r>
            <a:r>
              <a:rPr kumimoji="1" lang="ja-JP" altLang="en-US">
                <a:latin typeface="Meiryo" panose="020B0604030504040204" pitchFamily="34" charset="-128"/>
                <a:ea typeface="Meiryo" panose="020B0604030504040204" pitchFamily="34" charset="-128"/>
              </a:rPr>
              <a:t>集光の様子</a:t>
            </a:r>
          </a:p>
        </p:txBody>
      </p:sp>
      <p:sp>
        <p:nvSpPr>
          <p:cNvPr id="3" name="テキスト ボックス 2">
            <a:extLst>
              <a:ext uri="{FF2B5EF4-FFF2-40B4-BE49-F238E27FC236}">
                <a16:creationId xmlns:a16="http://schemas.microsoft.com/office/drawing/2014/main" id="{08066E49-1DDA-B445-8412-5583F4B91E84}"/>
              </a:ext>
            </a:extLst>
          </p:cNvPr>
          <p:cNvSpPr txBox="1"/>
          <p:nvPr/>
        </p:nvSpPr>
        <p:spPr>
          <a:xfrm>
            <a:off x="100156" y="5934064"/>
            <a:ext cx="9043843" cy="461665"/>
          </a:xfrm>
          <a:prstGeom prst="rect">
            <a:avLst/>
          </a:prstGeom>
          <a:noFill/>
        </p:spPr>
        <p:txBody>
          <a:bodyPr wrap="square" rtlCol="0">
            <a:spAutoFit/>
          </a:bodyPr>
          <a:lstStyle/>
          <a:p>
            <a:r>
              <a:rPr lang="ja-JP" altLang="en-US" sz="2400"/>
              <a:t>検出</a:t>
            </a:r>
            <a:r>
              <a:rPr kumimoji="1" lang="ja-JP" altLang="en-US" sz="2400"/>
              <a:t>面に到達した光子数に</a:t>
            </a:r>
            <a:r>
              <a:rPr kumimoji="1" lang="en-US" altLang="ja-JP" sz="2400" dirty="0"/>
              <a:t>QE</a:t>
            </a:r>
            <a:r>
              <a:rPr kumimoji="1" lang="ja-JP" altLang="en-US" sz="2400"/>
              <a:t>・</a:t>
            </a:r>
            <a:r>
              <a:rPr kumimoji="1" lang="en-US" altLang="ja-JP" sz="2400" dirty="0"/>
              <a:t>CE</a:t>
            </a:r>
            <a:r>
              <a:rPr kumimoji="1" lang="ja-JP" altLang="en-US" sz="2400"/>
              <a:t>の典型値を乗算し光電子数に変換</a:t>
            </a:r>
          </a:p>
        </p:txBody>
      </p:sp>
      <p:sp>
        <p:nvSpPr>
          <p:cNvPr id="13" name="テキスト ボックス 12">
            <a:extLst>
              <a:ext uri="{FF2B5EF4-FFF2-40B4-BE49-F238E27FC236}">
                <a16:creationId xmlns:a16="http://schemas.microsoft.com/office/drawing/2014/main" id="{BDC84E0E-2E76-E545-939D-A849828A1640}"/>
              </a:ext>
            </a:extLst>
          </p:cNvPr>
          <p:cNvSpPr txBox="1"/>
          <p:nvPr/>
        </p:nvSpPr>
        <p:spPr>
          <a:xfrm>
            <a:off x="176388" y="981209"/>
            <a:ext cx="4554230" cy="461665"/>
          </a:xfrm>
          <a:prstGeom prst="rect">
            <a:avLst/>
          </a:prstGeom>
          <a:noFill/>
        </p:spPr>
        <p:txBody>
          <a:bodyPr wrap="square" rtlCol="0">
            <a:spAutoFit/>
          </a:bodyPr>
          <a:lstStyle/>
          <a:p>
            <a:r>
              <a:rPr kumimoji="1" lang="ja-JP" altLang="en-US" sz="2400"/>
              <a:t>②検出器シミュレーション</a:t>
            </a:r>
          </a:p>
        </p:txBody>
      </p:sp>
    </p:spTree>
    <p:extLst>
      <p:ext uri="{BB962C8B-B14F-4D97-AF65-F5344CB8AC3E}">
        <p14:creationId xmlns:p14="http://schemas.microsoft.com/office/powerpoint/2010/main" val="3242213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ja-JP" altLang="en-US"/>
              <a:t>シミュレーションと実波形との比較</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11</a:t>
            </a:fld>
            <a:endParaRPr kumimoji="1" lang="ja-JP" altLang="en-US"/>
          </a:p>
        </p:txBody>
      </p:sp>
      <p:pic>
        <p:nvPicPr>
          <p:cNvPr id="8" name="図 7">
            <a:extLst>
              <a:ext uri="{FF2B5EF4-FFF2-40B4-BE49-F238E27FC236}">
                <a16:creationId xmlns:a16="http://schemas.microsoft.com/office/drawing/2014/main" id="{C95ED7F8-264B-A34D-932C-8C89BEB03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9947" y="3106821"/>
            <a:ext cx="3401707" cy="2862340"/>
          </a:xfrm>
          <a:prstGeom prst="rect">
            <a:avLst/>
          </a:prstGeom>
        </p:spPr>
      </p:pic>
      <p:pic>
        <p:nvPicPr>
          <p:cNvPr id="10" name="図 9">
            <a:extLst>
              <a:ext uri="{FF2B5EF4-FFF2-40B4-BE49-F238E27FC236}">
                <a16:creationId xmlns:a16="http://schemas.microsoft.com/office/drawing/2014/main" id="{7F97F558-D6BE-A340-A6C0-737452E97F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370" y="954152"/>
            <a:ext cx="2306327" cy="2569033"/>
          </a:xfrm>
          <a:prstGeom prst="rect">
            <a:avLst/>
          </a:prstGeom>
        </p:spPr>
      </p:pic>
      <p:sp>
        <p:nvSpPr>
          <p:cNvPr id="11" name="テキスト ボックス 10">
            <a:extLst>
              <a:ext uri="{FF2B5EF4-FFF2-40B4-BE49-F238E27FC236}">
                <a16:creationId xmlns:a16="http://schemas.microsoft.com/office/drawing/2014/main" id="{29FCB056-1119-844A-90CC-C53A4E718C3F}"/>
              </a:ext>
            </a:extLst>
          </p:cNvPr>
          <p:cNvSpPr txBox="1"/>
          <p:nvPr/>
        </p:nvSpPr>
        <p:spPr>
          <a:xfrm>
            <a:off x="539579" y="6042226"/>
            <a:ext cx="7162800" cy="461665"/>
          </a:xfrm>
          <a:prstGeom prst="rect">
            <a:avLst/>
          </a:prstGeom>
          <a:noFill/>
        </p:spPr>
        <p:txBody>
          <a:bodyPr wrap="square" rtlCol="0">
            <a:spAutoFit/>
          </a:bodyPr>
          <a:lstStyle/>
          <a:p>
            <a:r>
              <a:rPr kumimoji="1" lang="ja-JP" altLang="en-US" sz="2400"/>
              <a:t>シミュレーションで実データの波形</a:t>
            </a:r>
            <a:r>
              <a:rPr lang="ja-JP" altLang="en-US" sz="2400"/>
              <a:t>をよく</a:t>
            </a:r>
            <a:r>
              <a:rPr kumimoji="1" lang="ja-JP" altLang="en-US" sz="2400"/>
              <a:t>再現した</a:t>
            </a:r>
          </a:p>
        </p:txBody>
      </p:sp>
      <p:pic>
        <p:nvPicPr>
          <p:cNvPr id="12" name="図 11">
            <a:extLst>
              <a:ext uri="{FF2B5EF4-FFF2-40B4-BE49-F238E27FC236}">
                <a16:creationId xmlns:a16="http://schemas.microsoft.com/office/drawing/2014/main" id="{BF597505-405D-9945-88C4-674682E774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361" y="3799217"/>
            <a:ext cx="2414133" cy="2042286"/>
          </a:xfrm>
          <a:prstGeom prst="rect">
            <a:avLst/>
          </a:prstGeom>
        </p:spPr>
      </p:pic>
      <p:pic>
        <p:nvPicPr>
          <p:cNvPr id="7" name="図 6">
            <a:extLst>
              <a:ext uri="{FF2B5EF4-FFF2-40B4-BE49-F238E27FC236}">
                <a16:creationId xmlns:a16="http://schemas.microsoft.com/office/drawing/2014/main" id="{9FA18036-7443-2A4E-B4C3-94602BE4F1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49372" y="3107036"/>
            <a:ext cx="3401707" cy="2902532"/>
          </a:xfrm>
          <a:prstGeom prst="rect">
            <a:avLst/>
          </a:prstGeom>
        </p:spPr>
      </p:pic>
      <p:sp>
        <p:nvSpPr>
          <p:cNvPr id="14" name="下矢印 13">
            <a:extLst>
              <a:ext uri="{FF2B5EF4-FFF2-40B4-BE49-F238E27FC236}">
                <a16:creationId xmlns:a16="http://schemas.microsoft.com/office/drawing/2014/main" id="{62E896C3-95FD-7F46-8AB4-43E5893EF2D0}"/>
              </a:ext>
            </a:extLst>
          </p:cNvPr>
          <p:cNvSpPr/>
          <p:nvPr/>
        </p:nvSpPr>
        <p:spPr>
          <a:xfrm>
            <a:off x="928044" y="3425834"/>
            <a:ext cx="457200" cy="5347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下矢印 14">
            <a:extLst>
              <a:ext uri="{FF2B5EF4-FFF2-40B4-BE49-F238E27FC236}">
                <a16:creationId xmlns:a16="http://schemas.microsoft.com/office/drawing/2014/main" id="{3D5D3AAA-21B0-3342-8633-2FA1CBF7962A}"/>
              </a:ext>
            </a:extLst>
          </p:cNvPr>
          <p:cNvSpPr/>
          <p:nvPr/>
        </p:nvSpPr>
        <p:spPr>
          <a:xfrm rot="16200000">
            <a:off x="2213461" y="4417317"/>
            <a:ext cx="457200" cy="5347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52D806F-7967-2342-B9C5-6C74DF90BA3E}"/>
              </a:ext>
            </a:extLst>
          </p:cNvPr>
          <p:cNvSpPr txBox="1"/>
          <p:nvPr/>
        </p:nvSpPr>
        <p:spPr>
          <a:xfrm>
            <a:off x="2709427" y="2019128"/>
            <a:ext cx="5609230" cy="646331"/>
          </a:xfrm>
          <a:prstGeom prst="rect">
            <a:avLst/>
          </a:prstGeom>
          <a:noFill/>
        </p:spPr>
        <p:txBody>
          <a:bodyPr wrap="square" rtlCol="0">
            <a:spAutoFit/>
          </a:bodyPr>
          <a:lstStyle/>
          <a:p>
            <a:r>
              <a:rPr kumimoji="1" lang="ja-JP" altLang="en-US"/>
              <a:t>シミュレーションは</a:t>
            </a:r>
            <a:r>
              <a:rPr lang="ja-JP" altLang="en-US"/>
              <a:t>空気</a:t>
            </a:r>
            <a:r>
              <a:rPr kumimoji="1" lang="ja-JP" altLang="en-US"/>
              <a:t>シャワー由来の光子のみのため観測時のノイズデータをスケールして付与</a:t>
            </a:r>
          </a:p>
        </p:txBody>
      </p:sp>
      <p:sp>
        <p:nvSpPr>
          <p:cNvPr id="17" name="テキスト ボックス 16">
            <a:extLst>
              <a:ext uri="{FF2B5EF4-FFF2-40B4-BE49-F238E27FC236}">
                <a16:creationId xmlns:a16="http://schemas.microsoft.com/office/drawing/2014/main" id="{3C365EAF-E1DD-3340-BF55-3E06D7BC31BE}"/>
              </a:ext>
            </a:extLst>
          </p:cNvPr>
          <p:cNvSpPr txBox="1"/>
          <p:nvPr/>
        </p:nvSpPr>
        <p:spPr>
          <a:xfrm>
            <a:off x="2709427" y="1367197"/>
            <a:ext cx="5967434" cy="369332"/>
          </a:xfrm>
          <a:prstGeom prst="rect">
            <a:avLst/>
          </a:prstGeom>
          <a:noFill/>
        </p:spPr>
        <p:txBody>
          <a:bodyPr wrap="square" rtlCol="0">
            <a:spAutoFit/>
          </a:bodyPr>
          <a:lstStyle/>
          <a:p>
            <a:r>
              <a:rPr kumimoji="1" lang="ja-JP" altLang="en-US"/>
              <a:t>試験観測時と同等の空気シャワーを生成しシミュレーション</a:t>
            </a:r>
          </a:p>
        </p:txBody>
      </p:sp>
    </p:spTree>
    <p:extLst>
      <p:ext uri="{BB962C8B-B14F-4D97-AF65-F5344CB8AC3E}">
        <p14:creationId xmlns:p14="http://schemas.microsoft.com/office/powerpoint/2010/main" val="384880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9E6784DD-D306-B04B-89F8-A7B7A7A96FA5}"/>
              </a:ext>
            </a:extLst>
          </p:cNvPr>
          <p:cNvPicPr>
            <a:picLocks noChangeAspect="1"/>
          </p:cNvPicPr>
          <p:nvPr/>
        </p:nvPicPr>
        <p:blipFill>
          <a:blip r:embed="rId3"/>
          <a:stretch>
            <a:fillRect/>
          </a:stretch>
        </p:blipFill>
        <p:spPr>
          <a:xfrm>
            <a:off x="5156695" y="3806854"/>
            <a:ext cx="3606922" cy="2705192"/>
          </a:xfrm>
          <a:prstGeom prst="rect">
            <a:avLst/>
          </a:prstGeom>
        </p:spPr>
      </p:pic>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ja-JP" altLang="en-US"/>
              <a:t>実波形</a:t>
            </a:r>
            <a:r>
              <a:rPr lang="ja-JP" altLang="en-US"/>
              <a:t>からの空気シャワー軸の推定</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12</a:t>
            </a:fld>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066C5C2-0838-0440-9C64-C0BA97F80CC0}"/>
                  </a:ext>
                </a:extLst>
              </p:cNvPr>
              <p:cNvSpPr txBox="1"/>
              <p:nvPr/>
            </p:nvSpPr>
            <p:spPr>
              <a:xfrm>
                <a:off x="137177" y="2576907"/>
                <a:ext cx="1999694" cy="852093"/>
              </a:xfrm>
              <a:prstGeom prst="rect">
                <a:avLst/>
              </a:prstGeom>
              <a:solidFill>
                <a:schemeClr val="bg1"/>
              </a:solidFill>
            </p:spPr>
            <p:txBody>
              <a:bodyPr wrap="square" rtlCol="0">
                <a:spAutoFit/>
              </a:bodyPr>
              <a:lstStyle/>
              <a:p>
                <a:r>
                  <a:rPr kumimoji="1" lang="en-US" altLang="ja-JP" sz="1600" dirty="0"/>
                  <a:t>2017/11/11 06:53:31</a:t>
                </a:r>
              </a:p>
              <a:p>
                <a:r>
                  <a:rPr lang="ja-JP" altLang="en-US" sz="1600"/>
                  <a:t>エネルギー：</a:t>
                </a:r>
                <a14:m>
                  <m:oMath xmlns:m="http://schemas.openxmlformats.org/officeDocument/2006/math">
                    <m:sSup>
                      <m:sSupPr>
                        <m:ctrlPr>
                          <a:rPr lang="en-US" altLang="ja-JP" sz="1600" i="1" smtClean="0">
                            <a:latin typeface="Cambria Math" panose="02040503050406030204" pitchFamily="18" charset="0"/>
                          </a:rPr>
                        </m:ctrlPr>
                      </m:sSupPr>
                      <m:e>
                        <m:r>
                          <a:rPr lang="en-US" altLang="ja-JP" sz="1600" b="0" i="1" smtClean="0">
                            <a:latin typeface="Cambria Math" panose="02040503050406030204" pitchFamily="18" charset="0"/>
                          </a:rPr>
                          <m:t>10</m:t>
                        </m:r>
                      </m:e>
                      <m:sup>
                        <m:r>
                          <a:rPr lang="en-US" altLang="ja-JP" sz="1600" b="0" i="1" smtClean="0">
                            <a:latin typeface="Cambria Math" panose="02040503050406030204" pitchFamily="18" charset="0"/>
                          </a:rPr>
                          <m:t>17.7</m:t>
                        </m:r>
                      </m:sup>
                    </m:sSup>
                  </m:oMath>
                </a14:m>
                <a:r>
                  <a:rPr lang="en-US" altLang="ja-JP" sz="1600" dirty="0"/>
                  <a:t>eV</a:t>
                </a:r>
              </a:p>
              <a:p>
                <a:r>
                  <a:rPr kumimoji="1" lang="ja-JP" altLang="en-US" sz="1600"/>
                  <a:t>距離：</a:t>
                </a:r>
                <a:r>
                  <a:rPr kumimoji="1" lang="en-US" altLang="ja-JP" sz="1600" dirty="0"/>
                  <a:t>3.4 km</a:t>
                </a:r>
                <a:endParaRPr kumimoji="1" lang="ja-JP" altLang="en-US" sz="1600"/>
              </a:p>
            </p:txBody>
          </p:sp>
        </mc:Choice>
        <mc:Fallback xmlns="">
          <p:sp>
            <p:nvSpPr>
              <p:cNvPr id="3" name="テキスト ボックス 2">
                <a:extLst>
                  <a:ext uri="{FF2B5EF4-FFF2-40B4-BE49-F238E27FC236}">
                    <a16:creationId xmlns:a16="http://schemas.microsoft.com/office/drawing/2014/main" id="{7066C5C2-0838-0440-9C64-C0BA97F80CC0}"/>
                  </a:ext>
                </a:extLst>
              </p:cNvPr>
              <p:cNvSpPr txBox="1">
                <a:spLocks noRot="1" noChangeAspect="1" noMove="1" noResize="1" noEditPoints="1" noAdjustHandles="1" noChangeArrowheads="1" noChangeShapeType="1" noTextEdit="1"/>
              </p:cNvSpPr>
              <p:nvPr/>
            </p:nvSpPr>
            <p:spPr>
              <a:xfrm>
                <a:off x="137177" y="2576907"/>
                <a:ext cx="1999694" cy="852093"/>
              </a:xfrm>
              <a:prstGeom prst="rect">
                <a:avLst/>
              </a:prstGeom>
              <a:blipFill>
                <a:blip r:embed="rId4"/>
                <a:stretch>
                  <a:fillRect l="-1266" t="-1471" r="-633" b="-5882"/>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E98A366B-9F0E-C244-AE27-AA7DC2CCE7D6}"/>
              </a:ext>
            </a:extLst>
          </p:cNvPr>
          <p:cNvSpPr txBox="1"/>
          <p:nvPr/>
        </p:nvSpPr>
        <p:spPr>
          <a:xfrm>
            <a:off x="5849127" y="3725768"/>
            <a:ext cx="1111029" cy="314431"/>
          </a:xfrm>
          <a:prstGeom prst="rect">
            <a:avLst/>
          </a:prstGeom>
          <a:noFill/>
        </p:spPr>
        <p:txBody>
          <a:bodyPr wrap="square" rtlCol="0">
            <a:spAutoFit/>
          </a:bodyPr>
          <a:lstStyle/>
          <a:p>
            <a:r>
              <a:rPr kumimoji="1" lang="ja-JP" altLang="en-US" sz="1400"/>
              <a:t>実データ</a:t>
            </a:r>
          </a:p>
        </p:txBody>
      </p:sp>
      <p:pic>
        <p:nvPicPr>
          <p:cNvPr id="29" name="図 28" descr="テキスト, 地図 が含まれている画像&#10;&#10;自動的に生成された説明">
            <a:extLst>
              <a:ext uri="{FF2B5EF4-FFF2-40B4-BE49-F238E27FC236}">
                <a16:creationId xmlns:a16="http://schemas.microsoft.com/office/drawing/2014/main" id="{B58AA64F-6F5C-DD49-B79A-A6D08B6CE7E2}"/>
              </a:ext>
            </a:extLst>
          </p:cNvPr>
          <p:cNvPicPr>
            <a:picLocks noChangeAspect="1"/>
          </p:cNvPicPr>
          <p:nvPr/>
        </p:nvPicPr>
        <p:blipFill>
          <a:blip r:embed="rId5"/>
          <a:stretch>
            <a:fillRect/>
          </a:stretch>
        </p:blipFill>
        <p:spPr>
          <a:xfrm>
            <a:off x="2319185" y="3809709"/>
            <a:ext cx="2817389" cy="2672908"/>
          </a:xfrm>
          <a:prstGeom prst="rect">
            <a:avLst/>
          </a:prstGeom>
        </p:spPr>
      </p:pic>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04B52C32-EC3F-AE42-ACFA-8717450F65DD}"/>
                  </a:ext>
                </a:extLst>
              </p:cNvPr>
              <p:cNvSpPr txBox="1"/>
              <p:nvPr/>
            </p:nvSpPr>
            <p:spPr>
              <a:xfrm>
                <a:off x="137177" y="5474695"/>
                <a:ext cx="1999693" cy="830997"/>
              </a:xfrm>
              <a:prstGeom prst="rect">
                <a:avLst/>
              </a:prstGeom>
              <a:noFill/>
            </p:spPr>
            <p:txBody>
              <a:bodyPr wrap="square" rtlCol="0">
                <a:spAutoFit/>
              </a:bodyPr>
              <a:lstStyle/>
              <a:p>
                <a:r>
                  <a:rPr kumimoji="1" lang="en-US" altLang="ja-JP" sz="1600" dirty="0"/>
                  <a:t>2017/11/15 06:16:57</a:t>
                </a:r>
              </a:p>
              <a:p>
                <a:r>
                  <a:rPr kumimoji="1" lang="ja-JP" altLang="en-US" sz="1600"/>
                  <a:t>エネルギー：</a:t>
                </a:r>
                <a14:m>
                  <m:oMath xmlns:m="http://schemas.openxmlformats.org/officeDocument/2006/math">
                    <m:sSup>
                      <m:sSupPr>
                        <m:ctrlPr>
                          <a:rPr kumimoji="1" lang="en-US" altLang="ja-JP" sz="1600" i="1" smtClean="0">
                            <a:latin typeface="Cambria Math" panose="02040503050406030204" pitchFamily="18" charset="0"/>
                          </a:rPr>
                        </m:ctrlPr>
                      </m:sSupPr>
                      <m:e>
                        <m:r>
                          <a:rPr kumimoji="1" lang="en-US" altLang="ja-JP" sz="1600" b="0" i="1" smtClean="0">
                            <a:latin typeface="Cambria Math" panose="02040503050406030204" pitchFamily="18" charset="0"/>
                          </a:rPr>
                          <m:t>10</m:t>
                        </m:r>
                      </m:e>
                      <m:sup>
                        <m:r>
                          <a:rPr kumimoji="1" lang="en-US" altLang="ja-JP" sz="1600" b="0" i="1" smtClean="0">
                            <a:latin typeface="Cambria Math" panose="02040503050406030204" pitchFamily="18" charset="0"/>
                          </a:rPr>
                          <m:t>17.9</m:t>
                        </m:r>
                      </m:sup>
                    </m:sSup>
                  </m:oMath>
                </a14:m>
                <a:r>
                  <a:rPr kumimoji="1" lang="en-US" altLang="ja-JP" sz="1600" dirty="0"/>
                  <a:t>eV</a:t>
                </a:r>
              </a:p>
              <a:p>
                <a:r>
                  <a:rPr lang="ja-JP" altLang="en-US" sz="1600"/>
                  <a:t>距離：</a:t>
                </a:r>
                <a:r>
                  <a:rPr lang="en-US" altLang="ja-JP" sz="1600" dirty="0"/>
                  <a:t>3.5km</a:t>
                </a:r>
                <a:endParaRPr kumimoji="1" lang="en-US" altLang="ja-JP" sz="1600" dirty="0"/>
              </a:p>
            </p:txBody>
          </p:sp>
        </mc:Choice>
        <mc:Fallback xmlns="">
          <p:sp>
            <p:nvSpPr>
              <p:cNvPr id="30" name="テキスト ボックス 29">
                <a:extLst>
                  <a:ext uri="{FF2B5EF4-FFF2-40B4-BE49-F238E27FC236}">
                    <a16:creationId xmlns:a16="http://schemas.microsoft.com/office/drawing/2014/main" id="{04B52C32-EC3F-AE42-ACFA-8717450F65DD}"/>
                  </a:ext>
                </a:extLst>
              </p:cNvPr>
              <p:cNvSpPr txBox="1">
                <a:spLocks noRot="1" noChangeAspect="1" noMove="1" noResize="1" noEditPoints="1" noAdjustHandles="1" noChangeArrowheads="1" noChangeShapeType="1" noTextEdit="1"/>
              </p:cNvSpPr>
              <p:nvPr/>
            </p:nvSpPr>
            <p:spPr>
              <a:xfrm>
                <a:off x="137177" y="5474695"/>
                <a:ext cx="1999693" cy="830997"/>
              </a:xfrm>
              <a:prstGeom prst="rect">
                <a:avLst/>
              </a:prstGeom>
              <a:blipFill>
                <a:blip r:embed="rId6"/>
                <a:stretch>
                  <a:fillRect l="-1266" t="-1493" r="-633" b="-7463"/>
                </a:stretch>
              </a:blipFill>
            </p:spPr>
            <p:txBody>
              <a:bodyPr/>
              <a:lstStyle/>
              <a:p>
                <a:r>
                  <a:rPr lang="ja-JP" altLang="en-US">
                    <a:noFill/>
                  </a:rPr>
                  <a:t> </a:t>
                </a:r>
              </a:p>
            </p:txBody>
          </p:sp>
        </mc:Fallback>
      </mc:AlternateContent>
      <p:pic>
        <p:nvPicPr>
          <p:cNvPr id="36" name="図 35" descr="eventdisplay-17111124-0-00002630.eps">
            <a:extLst>
              <a:ext uri="{FF2B5EF4-FFF2-40B4-BE49-F238E27FC236}">
                <a16:creationId xmlns:a16="http://schemas.microsoft.com/office/drawing/2014/main" id="{7A163A96-EF32-C041-BA75-46358C052C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3554" y="969365"/>
            <a:ext cx="2826184" cy="2756403"/>
          </a:xfrm>
          <a:prstGeom prst="rect">
            <a:avLst/>
          </a:prstGeom>
        </p:spPr>
      </p:pic>
      <p:pic>
        <p:nvPicPr>
          <p:cNvPr id="38" name="図 37" descr="文字と写真のスクリーンショット&#10;&#10;自動的に生成された説明">
            <a:extLst>
              <a:ext uri="{FF2B5EF4-FFF2-40B4-BE49-F238E27FC236}">
                <a16:creationId xmlns:a16="http://schemas.microsoft.com/office/drawing/2014/main" id="{DFB3EC3A-450A-C442-9A41-7A4D25176523}"/>
              </a:ext>
            </a:extLst>
          </p:cNvPr>
          <p:cNvPicPr>
            <a:picLocks noChangeAspect="1"/>
          </p:cNvPicPr>
          <p:nvPr/>
        </p:nvPicPr>
        <p:blipFill>
          <a:blip r:embed="rId8"/>
          <a:stretch>
            <a:fillRect/>
          </a:stretch>
        </p:blipFill>
        <p:spPr>
          <a:xfrm>
            <a:off x="5199738" y="1108279"/>
            <a:ext cx="3563879" cy="2672909"/>
          </a:xfrm>
          <a:prstGeom prst="rect">
            <a:avLst/>
          </a:prstGeom>
        </p:spPr>
      </p:pic>
      <p:sp>
        <p:nvSpPr>
          <p:cNvPr id="34" name="テキスト ボックス 33">
            <a:extLst>
              <a:ext uri="{FF2B5EF4-FFF2-40B4-BE49-F238E27FC236}">
                <a16:creationId xmlns:a16="http://schemas.microsoft.com/office/drawing/2014/main" id="{2DC42F2B-A602-E047-BD5E-9E59E69EA951}"/>
              </a:ext>
            </a:extLst>
          </p:cNvPr>
          <p:cNvSpPr txBox="1"/>
          <p:nvPr/>
        </p:nvSpPr>
        <p:spPr>
          <a:xfrm>
            <a:off x="5726280" y="925397"/>
            <a:ext cx="1111029" cy="314431"/>
          </a:xfrm>
          <a:prstGeom prst="rect">
            <a:avLst/>
          </a:prstGeom>
          <a:solidFill>
            <a:schemeClr val="bg1"/>
          </a:solidFill>
        </p:spPr>
        <p:txBody>
          <a:bodyPr wrap="square" rtlCol="0">
            <a:spAutoFit/>
          </a:bodyPr>
          <a:lstStyle/>
          <a:p>
            <a:r>
              <a:rPr kumimoji="1" lang="ja-JP" altLang="en-US" sz="1400"/>
              <a:t>実データ</a:t>
            </a:r>
          </a:p>
        </p:txBody>
      </p:sp>
    </p:spTree>
    <p:extLst>
      <p:ext uri="{BB962C8B-B14F-4D97-AF65-F5344CB8AC3E}">
        <p14:creationId xmlns:p14="http://schemas.microsoft.com/office/powerpoint/2010/main" val="152115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lang="ja-JP" altLang="en-US"/>
              <a:t>検出面の最適化</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13</a:t>
            </a:fld>
            <a:endParaRPr kumimoji="1" lang="ja-JP" altLang="en-US"/>
          </a:p>
        </p:txBody>
      </p:sp>
      <p:sp>
        <p:nvSpPr>
          <p:cNvPr id="7" name="テキスト ボックス 6">
            <a:extLst>
              <a:ext uri="{FF2B5EF4-FFF2-40B4-BE49-F238E27FC236}">
                <a16:creationId xmlns:a16="http://schemas.microsoft.com/office/drawing/2014/main" id="{0547AF22-87F2-864E-A7B0-2F4B2D9F748F}"/>
              </a:ext>
            </a:extLst>
          </p:cNvPr>
          <p:cNvSpPr txBox="1"/>
          <p:nvPr/>
        </p:nvSpPr>
        <p:spPr>
          <a:xfrm>
            <a:off x="0" y="960430"/>
            <a:ext cx="9091861" cy="830997"/>
          </a:xfrm>
          <a:prstGeom prst="rect">
            <a:avLst/>
          </a:prstGeom>
          <a:noFill/>
        </p:spPr>
        <p:txBody>
          <a:bodyPr wrap="square" rtlCol="0">
            <a:spAutoFit/>
          </a:bodyPr>
          <a:lstStyle/>
          <a:p>
            <a:r>
              <a:rPr lang="ja-JP" altLang="en-US" sz="2400"/>
              <a:t>空気シャワーの到来位置、到来方向の決定精度をよりよくするための検出面構造の検討</a:t>
            </a:r>
            <a:endParaRPr kumimoji="1" lang="ja-JP" altLang="en-US" sz="2400"/>
          </a:p>
        </p:txBody>
      </p:sp>
      <p:sp>
        <p:nvSpPr>
          <p:cNvPr id="8" name="テキスト ボックス 7">
            <a:extLst>
              <a:ext uri="{FF2B5EF4-FFF2-40B4-BE49-F238E27FC236}">
                <a16:creationId xmlns:a16="http://schemas.microsoft.com/office/drawing/2014/main" id="{FBD8EC04-B25A-E748-B4DC-57ADDEAB2B5D}"/>
              </a:ext>
            </a:extLst>
          </p:cNvPr>
          <p:cNvSpPr txBox="1"/>
          <p:nvPr/>
        </p:nvSpPr>
        <p:spPr>
          <a:xfrm>
            <a:off x="1246356" y="2131005"/>
            <a:ext cx="4774201" cy="830997"/>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t>PMT</a:t>
            </a:r>
            <a:r>
              <a:rPr kumimoji="1" lang="ja-JP" altLang="en-US" sz="2400"/>
              <a:t>の</a:t>
            </a:r>
            <a:r>
              <a:rPr lang="ja-JP" altLang="en-US" sz="2400"/>
              <a:t>数、配置、視野の形</a:t>
            </a:r>
            <a:endParaRPr lang="en-US" altLang="ja-JP" sz="2400" dirty="0"/>
          </a:p>
          <a:p>
            <a:pPr marL="342900" indent="-342900">
              <a:buFont typeface="Arial" panose="020B0604020202020204" pitchFamily="34" charset="0"/>
              <a:buChar char="•"/>
            </a:pPr>
            <a:r>
              <a:rPr kumimoji="1" lang="en-US" altLang="ja-JP" sz="2400" dirty="0"/>
              <a:t>PMT</a:t>
            </a:r>
            <a:r>
              <a:rPr lang="en-US" altLang="ja-JP" sz="2400" dirty="0"/>
              <a:t>1</a:t>
            </a:r>
            <a:r>
              <a:rPr lang="ja-JP" altLang="en-US" sz="2400"/>
              <a:t>本あたりの視野角</a:t>
            </a:r>
            <a:endParaRPr kumimoji="1" lang="en-US" altLang="ja-JP" sz="2400" dirty="0"/>
          </a:p>
        </p:txBody>
      </p:sp>
      <p:sp>
        <p:nvSpPr>
          <p:cNvPr id="9" name="屈折矢印 8">
            <a:extLst>
              <a:ext uri="{FF2B5EF4-FFF2-40B4-BE49-F238E27FC236}">
                <a16:creationId xmlns:a16="http://schemas.microsoft.com/office/drawing/2014/main" id="{70FBD997-A0A2-354A-815D-D13F0ACB30E1}"/>
              </a:ext>
            </a:extLst>
          </p:cNvPr>
          <p:cNvSpPr/>
          <p:nvPr/>
        </p:nvSpPr>
        <p:spPr>
          <a:xfrm rot="5400000">
            <a:off x="513857" y="2055376"/>
            <a:ext cx="637309" cy="630382"/>
          </a:xfrm>
          <a:prstGeom prst="bentUpArrow">
            <a:avLst>
              <a:gd name="adj1" fmla="val 25000"/>
              <a:gd name="adj2" fmla="val 25000"/>
              <a:gd name="adj3"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F83C3DA7-A1C9-8A41-BCCA-3E1F2CB772C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6816222" y="4266342"/>
            <a:ext cx="2112878" cy="2438400"/>
          </a:xfrm>
          <a:prstGeom prst="rect">
            <a:avLst/>
          </a:prstGeom>
        </p:spPr>
      </p:pic>
      <p:sp>
        <p:nvSpPr>
          <p:cNvPr id="11" name="テキスト ボックス 10">
            <a:extLst>
              <a:ext uri="{FF2B5EF4-FFF2-40B4-BE49-F238E27FC236}">
                <a16:creationId xmlns:a16="http://schemas.microsoft.com/office/drawing/2014/main" id="{1AF48252-C61D-7647-941F-04AE12BF6DC2}"/>
              </a:ext>
            </a:extLst>
          </p:cNvPr>
          <p:cNvSpPr txBox="1"/>
          <p:nvPr/>
        </p:nvSpPr>
        <p:spPr>
          <a:xfrm>
            <a:off x="6653461" y="6162518"/>
            <a:ext cx="2212529" cy="369332"/>
          </a:xfrm>
          <a:prstGeom prst="rect">
            <a:avLst/>
          </a:prstGeom>
          <a:ln w="9525"/>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a:latin typeface="Meiryo" panose="020B0604030504040204" pitchFamily="34" charset="-128"/>
                <a:ea typeface="Meiryo" panose="020B0604030504040204" pitchFamily="34" charset="-128"/>
              </a:rPr>
              <a:t>CRAFFT</a:t>
            </a:r>
            <a:r>
              <a:rPr lang="ja-JP" altLang="en-US">
                <a:latin typeface="Meiryo" panose="020B0604030504040204" pitchFamily="34" charset="-128"/>
                <a:ea typeface="Meiryo" panose="020B0604030504040204" pitchFamily="34" charset="-128"/>
              </a:rPr>
              <a:t>のフレーム</a:t>
            </a:r>
            <a:endParaRPr kumimoji="1" lang="ja-JP" altLang="en-US">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EE4ABA7-8B11-6A47-870C-4AF215134FF4}"/>
              </a:ext>
            </a:extLst>
          </p:cNvPr>
          <p:cNvSpPr txBox="1"/>
          <p:nvPr/>
        </p:nvSpPr>
        <p:spPr>
          <a:xfrm>
            <a:off x="66838" y="5315187"/>
            <a:ext cx="5899016" cy="830997"/>
          </a:xfrm>
          <a:prstGeom prst="rect">
            <a:avLst/>
          </a:prstGeom>
          <a:noFill/>
        </p:spPr>
        <p:txBody>
          <a:bodyPr wrap="square" rtlCol="0">
            <a:spAutoFit/>
          </a:bodyPr>
          <a:lstStyle/>
          <a:p>
            <a:r>
              <a:rPr kumimoji="1" lang="ja-JP" altLang="en-US" sz="2400"/>
              <a:t>シミュレーションを用いて最適な検出面</a:t>
            </a:r>
            <a:r>
              <a:rPr lang="ja-JP" altLang="en-US" sz="2400"/>
              <a:t>構造の検討を行う</a:t>
            </a:r>
            <a:endParaRPr kumimoji="1" lang="ja-JP" altLang="en-US" sz="2400"/>
          </a:p>
        </p:txBody>
      </p:sp>
      <p:sp>
        <p:nvSpPr>
          <p:cNvPr id="13" name="円/楕円 12">
            <a:extLst>
              <a:ext uri="{FF2B5EF4-FFF2-40B4-BE49-F238E27FC236}">
                <a16:creationId xmlns:a16="http://schemas.microsoft.com/office/drawing/2014/main" id="{0EF04C3F-D8FB-2344-9D44-F14BD359332A}"/>
              </a:ext>
            </a:extLst>
          </p:cNvPr>
          <p:cNvSpPr/>
          <p:nvPr/>
        </p:nvSpPr>
        <p:spPr>
          <a:xfrm>
            <a:off x="7472781" y="5142833"/>
            <a:ext cx="664113" cy="668018"/>
          </a:xfrm>
          <a:prstGeom prst="ellipse">
            <a:avLst/>
          </a:prstGeom>
          <a:no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54658788-BB76-1A4E-B49C-33CBA8B5ED36}"/>
              </a:ext>
            </a:extLst>
          </p:cNvPr>
          <p:cNvGrpSpPr/>
          <p:nvPr/>
        </p:nvGrpSpPr>
        <p:grpSpPr>
          <a:xfrm>
            <a:off x="6236851" y="2628623"/>
            <a:ext cx="1883654" cy="1200329"/>
            <a:chOff x="4951281" y="2280911"/>
            <a:chExt cx="3785296" cy="2424474"/>
          </a:xfrm>
        </p:grpSpPr>
        <p:grpSp>
          <p:nvGrpSpPr>
            <p:cNvPr id="17" name="グループ化 16">
              <a:extLst>
                <a:ext uri="{FF2B5EF4-FFF2-40B4-BE49-F238E27FC236}">
                  <a16:creationId xmlns:a16="http://schemas.microsoft.com/office/drawing/2014/main" id="{CEA36EED-88D9-B343-BEA6-FEA64A2A0632}"/>
                </a:ext>
              </a:extLst>
            </p:cNvPr>
            <p:cNvGrpSpPr/>
            <p:nvPr/>
          </p:nvGrpSpPr>
          <p:grpSpPr>
            <a:xfrm rot="914729">
              <a:off x="5099589" y="2280911"/>
              <a:ext cx="3636988" cy="1893837"/>
              <a:chOff x="2879207" y="2213798"/>
              <a:chExt cx="3636988" cy="1893837"/>
            </a:xfrm>
          </p:grpSpPr>
          <p:sp>
            <p:nvSpPr>
              <p:cNvPr id="20" name="正方形/長方形 19">
                <a:extLst>
                  <a:ext uri="{FF2B5EF4-FFF2-40B4-BE49-F238E27FC236}">
                    <a16:creationId xmlns:a16="http://schemas.microsoft.com/office/drawing/2014/main" id="{B308368A-3DFF-C245-9762-DE59298A492A}"/>
                  </a:ext>
                </a:extLst>
              </p:cNvPr>
              <p:cNvSpPr/>
              <p:nvPr/>
            </p:nvSpPr>
            <p:spPr>
              <a:xfrm>
                <a:off x="2916195" y="2213798"/>
                <a:ext cx="3600000" cy="1890000"/>
              </a:xfrm>
              <a:prstGeom prst="rect">
                <a:avLst/>
              </a:prstGeom>
              <a:no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D6F4070-876A-3E42-A2B0-B1242B9F2EB9}"/>
                  </a:ext>
                </a:extLst>
              </p:cNvPr>
              <p:cNvSpPr/>
              <p:nvPr/>
            </p:nvSpPr>
            <p:spPr>
              <a:xfrm>
                <a:off x="5152405" y="2860189"/>
                <a:ext cx="720000" cy="612000"/>
              </a:xfrm>
              <a:prstGeom prst="rect">
                <a:avLst/>
              </a:prstGeom>
              <a:solidFill>
                <a:schemeClr val="accent6">
                  <a:lumMod val="60000"/>
                  <a:lumOff val="40000"/>
                </a:schemeClr>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dirty="0"/>
              </a:p>
            </p:txBody>
          </p:sp>
          <p:sp>
            <p:nvSpPr>
              <p:cNvPr id="22" name="正方形/長方形 21">
                <a:extLst>
                  <a:ext uri="{FF2B5EF4-FFF2-40B4-BE49-F238E27FC236}">
                    <a16:creationId xmlns:a16="http://schemas.microsoft.com/office/drawing/2014/main" id="{966A095E-60AF-E94E-95F1-168F8CD9767A}"/>
                  </a:ext>
                </a:extLst>
              </p:cNvPr>
              <p:cNvSpPr/>
              <p:nvPr/>
            </p:nvSpPr>
            <p:spPr>
              <a:xfrm>
                <a:off x="5079417" y="2861763"/>
                <a:ext cx="864000" cy="72000"/>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05CE753-71D2-EE48-A7CC-4E798F7A8B9D}"/>
                  </a:ext>
                </a:extLst>
              </p:cNvPr>
              <p:cNvSpPr/>
              <p:nvPr/>
            </p:nvSpPr>
            <p:spPr>
              <a:xfrm>
                <a:off x="5074994" y="3402011"/>
                <a:ext cx="864000" cy="72000"/>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F7756A37-4F80-1D48-8369-F331FD122D09}"/>
                  </a:ext>
                </a:extLst>
              </p:cNvPr>
              <p:cNvSpPr/>
              <p:nvPr/>
            </p:nvSpPr>
            <p:spPr>
              <a:xfrm flipH="1">
                <a:off x="2879207" y="2215469"/>
                <a:ext cx="36000" cy="1886163"/>
              </a:xfrm>
              <a:prstGeom prst="rect">
                <a:avLst/>
              </a:prstGeom>
              <a:solidFill>
                <a:schemeClr val="accent1">
                  <a:lumMod val="60000"/>
                  <a:lumOff val="40000"/>
                </a:schemeClr>
              </a:solidFill>
              <a:ln>
                <a:solidFill>
                  <a:schemeClr val="accent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9659A80-48D8-A64C-AD59-62565FD3E5A9}"/>
                  </a:ext>
                </a:extLst>
              </p:cNvPr>
              <p:cNvSpPr/>
              <p:nvPr/>
            </p:nvSpPr>
            <p:spPr>
              <a:xfrm flipH="1">
                <a:off x="5042429" y="2861763"/>
                <a:ext cx="36000" cy="612000"/>
              </a:xfrm>
              <a:prstGeom prst="rect">
                <a:avLst/>
              </a:prstGeom>
              <a:solidFill>
                <a:schemeClr val="accent4">
                  <a:lumMod val="60000"/>
                  <a:lumOff val="40000"/>
                </a:schemeClr>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1E702CD-5CEE-3243-90D8-830DEED24870}"/>
                  </a:ext>
                </a:extLst>
              </p:cNvPr>
              <p:cNvSpPr/>
              <p:nvPr/>
            </p:nvSpPr>
            <p:spPr>
              <a:xfrm>
                <a:off x="5871417" y="2217635"/>
                <a:ext cx="72000" cy="1890000"/>
              </a:xfrm>
              <a:prstGeom prst="rect">
                <a:avLst/>
              </a:prstGeom>
              <a:no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EA27A21-683F-FC43-943B-9E28BFCDE5CC}"/>
                  </a:ext>
                </a:extLst>
              </p:cNvPr>
              <p:cNvSpPr/>
              <p:nvPr/>
            </p:nvSpPr>
            <p:spPr>
              <a:xfrm>
                <a:off x="5080405" y="2213798"/>
                <a:ext cx="72000" cy="1890000"/>
              </a:xfrm>
              <a:prstGeom prst="rect">
                <a:avLst/>
              </a:prstGeom>
              <a:no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8" name="正方形/長方形 17">
              <a:extLst>
                <a:ext uri="{FF2B5EF4-FFF2-40B4-BE49-F238E27FC236}">
                  <a16:creationId xmlns:a16="http://schemas.microsoft.com/office/drawing/2014/main" id="{7454A872-7494-9642-BB33-5A87C397D9F3}"/>
                </a:ext>
              </a:extLst>
            </p:cNvPr>
            <p:cNvSpPr/>
            <p:nvPr/>
          </p:nvSpPr>
          <p:spPr>
            <a:xfrm>
              <a:off x="4951282" y="4615905"/>
              <a:ext cx="3480993" cy="89480"/>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27F169C-D676-B043-9011-AEB59BB0E85A}"/>
                </a:ext>
              </a:extLst>
            </p:cNvPr>
            <p:cNvSpPr/>
            <p:nvPr/>
          </p:nvSpPr>
          <p:spPr>
            <a:xfrm>
              <a:off x="4951281" y="3675031"/>
              <a:ext cx="71023" cy="940873"/>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2B36A652-7AA4-604D-8D43-6C6647FCCA3D}"/>
              </a:ext>
            </a:extLst>
          </p:cNvPr>
          <p:cNvGrpSpPr/>
          <p:nvPr/>
        </p:nvGrpSpPr>
        <p:grpSpPr>
          <a:xfrm>
            <a:off x="7215128" y="1479629"/>
            <a:ext cx="1746138" cy="1053023"/>
            <a:chOff x="6400800" y="2781043"/>
            <a:chExt cx="2520000" cy="1800000"/>
          </a:xfrm>
        </p:grpSpPr>
        <p:sp>
          <p:nvSpPr>
            <p:cNvPr id="3" name="正方形/長方形 2">
              <a:extLst>
                <a:ext uri="{FF2B5EF4-FFF2-40B4-BE49-F238E27FC236}">
                  <a16:creationId xmlns:a16="http://schemas.microsoft.com/office/drawing/2014/main" id="{88E99C6D-B8D7-F042-A3A2-3E9775710A02}"/>
                </a:ext>
              </a:extLst>
            </p:cNvPr>
            <p:cNvSpPr/>
            <p:nvPr/>
          </p:nvSpPr>
          <p:spPr>
            <a:xfrm>
              <a:off x="6400800" y="2781043"/>
              <a:ext cx="2520000" cy="1800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D17E5BE-3ABD-3544-AF5E-5C5A6AA6FF62}"/>
                </a:ext>
              </a:extLst>
            </p:cNvPr>
            <p:cNvSpPr/>
            <p:nvPr/>
          </p:nvSpPr>
          <p:spPr>
            <a:xfrm>
              <a:off x="7349741" y="3371205"/>
              <a:ext cx="612000" cy="612000"/>
            </a:xfrm>
            <a:prstGeom prst="rect">
              <a:avLst/>
            </a:prstGeom>
            <a:solidFill>
              <a:schemeClr val="accent6">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FC8F17B4-A67D-6344-A944-602282D8C387}"/>
                </a:ext>
              </a:extLst>
            </p:cNvPr>
            <p:cNvCxnSpPr>
              <a:cxnSpLocks/>
              <a:stCxn id="3" idx="0"/>
              <a:endCxn id="28" idx="0"/>
            </p:cNvCxnSpPr>
            <p:nvPr/>
          </p:nvCxnSpPr>
          <p:spPr>
            <a:xfrm flipH="1">
              <a:off x="7655741" y="2781043"/>
              <a:ext cx="5059" cy="590162"/>
            </a:xfrm>
            <a:prstGeom prst="line">
              <a:avLst/>
            </a:prstGeom>
            <a:ln w="12700"/>
          </p:spPr>
          <p:style>
            <a:lnRef idx="2">
              <a:schemeClr val="dk1"/>
            </a:lnRef>
            <a:fillRef idx="0">
              <a:schemeClr val="dk1"/>
            </a:fillRef>
            <a:effectRef idx="1">
              <a:schemeClr val="dk1"/>
            </a:effectRef>
            <a:fontRef idx="minor">
              <a:schemeClr val="tx1"/>
            </a:fontRef>
          </p:style>
        </p:cxnSp>
        <p:cxnSp>
          <p:nvCxnSpPr>
            <p:cNvPr id="32" name="直線コネクタ 31">
              <a:extLst>
                <a:ext uri="{FF2B5EF4-FFF2-40B4-BE49-F238E27FC236}">
                  <a16:creationId xmlns:a16="http://schemas.microsoft.com/office/drawing/2014/main" id="{F8082B06-5102-744A-8B5E-6F862E55FD3B}"/>
                </a:ext>
              </a:extLst>
            </p:cNvPr>
            <p:cNvCxnSpPr>
              <a:cxnSpLocks/>
              <a:stCxn id="28" idx="2"/>
              <a:endCxn id="3" idx="2"/>
            </p:cNvCxnSpPr>
            <p:nvPr/>
          </p:nvCxnSpPr>
          <p:spPr>
            <a:xfrm>
              <a:off x="7655741" y="3983205"/>
              <a:ext cx="5059" cy="59783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3" name="テキスト ボックス 52">
            <a:extLst>
              <a:ext uri="{FF2B5EF4-FFF2-40B4-BE49-F238E27FC236}">
                <a16:creationId xmlns:a16="http://schemas.microsoft.com/office/drawing/2014/main" id="{7AE4716F-505D-8942-92FA-3C9B58042394}"/>
              </a:ext>
            </a:extLst>
          </p:cNvPr>
          <p:cNvSpPr txBox="1"/>
          <p:nvPr/>
        </p:nvSpPr>
        <p:spPr>
          <a:xfrm>
            <a:off x="5951155" y="3921473"/>
            <a:ext cx="3378661" cy="369332"/>
          </a:xfrm>
          <a:prstGeom prst="rect">
            <a:avLst/>
          </a:prstGeom>
          <a:noFill/>
        </p:spPr>
        <p:txBody>
          <a:bodyPr wrap="square" rtlCol="0">
            <a:spAutoFit/>
          </a:bodyPr>
          <a:lstStyle/>
          <a:p>
            <a:r>
              <a:rPr kumimoji="1" lang="en-US" altLang="ja-JP" dirty="0"/>
              <a:t>CRAFFT</a:t>
            </a:r>
            <a:r>
              <a:rPr kumimoji="1" lang="ja-JP" altLang="en-US"/>
              <a:t>正面、真横からの概略図</a:t>
            </a:r>
          </a:p>
        </p:txBody>
      </p:sp>
      <p:sp>
        <p:nvSpPr>
          <p:cNvPr id="57" name="テキスト ボックス 56">
            <a:extLst>
              <a:ext uri="{FF2B5EF4-FFF2-40B4-BE49-F238E27FC236}">
                <a16:creationId xmlns:a16="http://schemas.microsoft.com/office/drawing/2014/main" id="{2F50387A-583E-174F-947C-B9BBF8524F45}"/>
              </a:ext>
            </a:extLst>
          </p:cNvPr>
          <p:cNvSpPr txBox="1"/>
          <p:nvPr/>
        </p:nvSpPr>
        <p:spPr>
          <a:xfrm>
            <a:off x="66838" y="4350487"/>
            <a:ext cx="5313961" cy="461665"/>
          </a:xfrm>
          <a:prstGeom prst="rect">
            <a:avLst/>
          </a:prstGeom>
          <a:noFill/>
        </p:spPr>
        <p:txBody>
          <a:bodyPr wrap="square" rtlCol="0">
            <a:spAutoFit/>
          </a:bodyPr>
          <a:lstStyle/>
          <a:p>
            <a:r>
              <a:rPr kumimoji="1" lang="en-US" altLang="ja-JP" sz="2400" dirty="0"/>
              <a:t>CRAFFT</a:t>
            </a:r>
            <a:r>
              <a:rPr kumimoji="1" lang="ja-JP" altLang="en-US" sz="2400"/>
              <a:t>内部には検出部拡張の余地あり</a:t>
            </a:r>
          </a:p>
        </p:txBody>
      </p:sp>
      <p:sp>
        <p:nvSpPr>
          <p:cNvPr id="14" name="テキスト ボックス 13">
            <a:extLst>
              <a:ext uri="{FF2B5EF4-FFF2-40B4-BE49-F238E27FC236}">
                <a16:creationId xmlns:a16="http://schemas.microsoft.com/office/drawing/2014/main" id="{02AF8989-BB55-F74F-8A18-36CCE2DF5839}"/>
              </a:ext>
            </a:extLst>
          </p:cNvPr>
          <p:cNvSpPr txBox="1"/>
          <p:nvPr/>
        </p:nvSpPr>
        <p:spPr>
          <a:xfrm>
            <a:off x="66838" y="3389894"/>
            <a:ext cx="6131445" cy="461665"/>
          </a:xfrm>
          <a:prstGeom prst="rect">
            <a:avLst/>
          </a:prstGeom>
          <a:noFill/>
        </p:spPr>
        <p:txBody>
          <a:bodyPr wrap="square" rtlCol="0">
            <a:spAutoFit/>
          </a:bodyPr>
          <a:lstStyle/>
          <a:p>
            <a:r>
              <a:rPr kumimoji="1" lang="ja-JP" altLang="en-US" sz="2400"/>
              <a:t>コスト面を考慮し</a:t>
            </a:r>
            <a:r>
              <a:rPr kumimoji="1" lang="en-US" altLang="ja-JP" sz="2400" dirty="0"/>
              <a:t>1</a:t>
            </a:r>
            <a:r>
              <a:rPr kumimoji="1" lang="ja-JP" altLang="en-US" sz="2400"/>
              <a:t>本あたりの視野角は</a:t>
            </a:r>
            <a:r>
              <a:rPr kumimoji="1" lang="en-US" altLang="ja-JP" sz="2400" dirty="0"/>
              <a:t>5  </a:t>
            </a:r>
            <a:r>
              <a:rPr kumimoji="1" lang="ja-JP" altLang="en-US" sz="2400"/>
              <a:t>以上</a:t>
            </a:r>
          </a:p>
        </p:txBody>
      </p:sp>
      <p:sp>
        <p:nvSpPr>
          <p:cNvPr id="29" name="円/楕円 28">
            <a:extLst>
              <a:ext uri="{FF2B5EF4-FFF2-40B4-BE49-F238E27FC236}">
                <a16:creationId xmlns:a16="http://schemas.microsoft.com/office/drawing/2014/main" id="{D507519B-B783-044F-9780-0DC751EFAA1F}"/>
              </a:ext>
            </a:extLst>
          </p:cNvPr>
          <p:cNvSpPr/>
          <p:nvPr/>
        </p:nvSpPr>
        <p:spPr>
          <a:xfrm flipH="1">
            <a:off x="5210357" y="3479743"/>
            <a:ext cx="72000" cy="7200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611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lang="en-US" altLang="ja-JP" dirty="0"/>
              <a:t>PMT</a:t>
            </a:r>
            <a:r>
              <a:rPr lang="ja-JP" altLang="en-US"/>
              <a:t>の視野の形</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14</a:t>
            </a:fld>
            <a:endParaRPr kumimoji="1" lang="ja-JP" altLang="en-US"/>
          </a:p>
        </p:txBody>
      </p:sp>
      <p:grpSp>
        <p:nvGrpSpPr>
          <p:cNvPr id="3" name="グループ化 2">
            <a:extLst>
              <a:ext uri="{FF2B5EF4-FFF2-40B4-BE49-F238E27FC236}">
                <a16:creationId xmlns:a16="http://schemas.microsoft.com/office/drawing/2014/main" id="{7B61BF06-22D1-B140-8640-C0206AB0658F}"/>
              </a:ext>
            </a:extLst>
          </p:cNvPr>
          <p:cNvGrpSpPr/>
          <p:nvPr/>
        </p:nvGrpSpPr>
        <p:grpSpPr>
          <a:xfrm>
            <a:off x="270014" y="933203"/>
            <a:ext cx="2053481" cy="2756537"/>
            <a:chOff x="282271" y="1107299"/>
            <a:chExt cx="2053481" cy="2756537"/>
          </a:xfrm>
        </p:grpSpPr>
        <p:pic>
          <p:nvPicPr>
            <p:cNvPr id="60" name="図 59" descr="建物 が含まれている画像&#10;&#10;自動的に生成された説明">
              <a:extLst>
                <a:ext uri="{FF2B5EF4-FFF2-40B4-BE49-F238E27FC236}">
                  <a16:creationId xmlns:a16="http://schemas.microsoft.com/office/drawing/2014/main" id="{345EC3FA-918B-9745-81CC-1DDE0F174CAD}"/>
                </a:ext>
              </a:extLst>
            </p:cNvPr>
            <p:cNvPicPr>
              <a:picLocks noChangeAspect="1"/>
            </p:cNvPicPr>
            <p:nvPr/>
          </p:nvPicPr>
          <p:blipFill>
            <a:blip r:embed="rId3"/>
            <a:stretch>
              <a:fillRect/>
            </a:stretch>
          </p:blipFill>
          <p:spPr>
            <a:xfrm>
              <a:off x="282271" y="1788126"/>
              <a:ext cx="2053481" cy="2061471"/>
            </a:xfrm>
            <a:prstGeom prst="rect">
              <a:avLst/>
            </a:prstGeom>
          </p:spPr>
        </p:pic>
        <p:sp>
          <p:nvSpPr>
            <p:cNvPr id="132" name="テキスト ボックス 131">
              <a:extLst>
                <a:ext uri="{FF2B5EF4-FFF2-40B4-BE49-F238E27FC236}">
                  <a16:creationId xmlns:a16="http://schemas.microsoft.com/office/drawing/2014/main" id="{4B6808C3-CD39-5E4A-9514-CD9B1BFD86D1}"/>
                </a:ext>
              </a:extLst>
            </p:cNvPr>
            <p:cNvSpPr txBox="1"/>
            <p:nvPr/>
          </p:nvSpPr>
          <p:spPr>
            <a:xfrm>
              <a:off x="425630" y="1948013"/>
              <a:ext cx="411721" cy="369332"/>
            </a:xfrm>
            <a:prstGeom prst="rect">
              <a:avLst/>
            </a:prstGeom>
            <a:noFill/>
          </p:spPr>
          <p:txBody>
            <a:bodyPr wrap="square" rtlCol="0">
              <a:spAutoFit/>
            </a:bodyPr>
            <a:lstStyle/>
            <a:p>
              <a:r>
                <a:rPr lang="ja-JP" altLang="en-US"/>
                <a:t>①</a:t>
              </a:r>
              <a:endParaRPr kumimoji="1" lang="ja-JP" altLang="en-US"/>
            </a:p>
          </p:txBody>
        </p:sp>
        <p:sp>
          <p:nvSpPr>
            <p:cNvPr id="137" name="テキスト ボックス 136">
              <a:extLst>
                <a:ext uri="{FF2B5EF4-FFF2-40B4-BE49-F238E27FC236}">
                  <a16:creationId xmlns:a16="http://schemas.microsoft.com/office/drawing/2014/main" id="{3FCDB43B-71E3-8540-8C61-2FDA6242D13A}"/>
                </a:ext>
              </a:extLst>
            </p:cNvPr>
            <p:cNvSpPr txBox="1"/>
            <p:nvPr/>
          </p:nvSpPr>
          <p:spPr>
            <a:xfrm>
              <a:off x="1102220" y="1948013"/>
              <a:ext cx="411721" cy="369332"/>
            </a:xfrm>
            <a:prstGeom prst="rect">
              <a:avLst/>
            </a:prstGeom>
            <a:noFill/>
          </p:spPr>
          <p:txBody>
            <a:bodyPr wrap="square" rtlCol="0">
              <a:spAutoFit/>
            </a:bodyPr>
            <a:lstStyle/>
            <a:p>
              <a:r>
                <a:rPr kumimoji="1" lang="ja-JP" altLang="en-US"/>
                <a:t>②</a:t>
              </a:r>
            </a:p>
          </p:txBody>
        </p:sp>
        <p:sp>
          <p:nvSpPr>
            <p:cNvPr id="140" name="テキスト ボックス 139">
              <a:extLst>
                <a:ext uri="{FF2B5EF4-FFF2-40B4-BE49-F238E27FC236}">
                  <a16:creationId xmlns:a16="http://schemas.microsoft.com/office/drawing/2014/main" id="{FEAAF670-3B02-6548-8EF5-2F1F0FFC9A9E}"/>
                </a:ext>
              </a:extLst>
            </p:cNvPr>
            <p:cNvSpPr txBox="1"/>
            <p:nvPr/>
          </p:nvSpPr>
          <p:spPr>
            <a:xfrm>
              <a:off x="1778810" y="1948013"/>
              <a:ext cx="411721" cy="369332"/>
            </a:xfrm>
            <a:prstGeom prst="rect">
              <a:avLst/>
            </a:prstGeom>
            <a:noFill/>
          </p:spPr>
          <p:txBody>
            <a:bodyPr wrap="square" rtlCol="0">
              <a:spAutoFit/>
            </a:bodyPr>
            <a:lstStyle/>
            <a:p>
              <a:r>
                <a:rPr lang="ja-JP" altLang="en-US"/>
                <a:t>③</a:t>
              </a:r>
              <a:endParaRPr kumimoji="1" lang="ja-JP" altLang="en-US"/>
            </a:p>
          </p:txBody>
        </p:sp>
        <p:sp>
          <p:nvSpPr>
            <p:cNvPr id="144" name="テキスト ボックス 143">
              <a:extLst>
                <a:ext uri="{FF2B5EF4-FFF2-40B4-BE49-F238E27FC236}">
                  <a16:creationId xmlns:a16="http://schemas.microsoft.com/office/drawing/2014/main" id="{659A9CD5-38BA-244A-8BF7-348973FF833A}"/>
                </a:ext>
              </a:extLst>
            </p:cNvPr>
            <p:cNvSpPr txBox="1"/>
            <p:nvPr/>
          </p:nvSpPr>
          <p:spPr>
            <a:xfrm>
              <a:off x="432299" y="2627283"/>
              <a:ext cx="411721" cy="369332"/>
            </a:xfrm>
            <a:prstGeom prst="rect">
              <a:avLst/>
            </a:prstGeom>
            <a:noFill/>
          </p:spPr>
          <p:txBody>
            <a:bodyPr wrap="square" rtlCol="0">
              <a:spAutoFit/>
            </a:bodyPr>
            <a:lstStyle/>
            <a:p>
              <a:r>
                <a:rPr lang="en-US" altLang="ja-JP" dirty="0"/>
                <a:t>④</a:t>
              </a:r>
              <a:endParaRPr kumimoji="1" lang="ja-JP" altLang="en-US"/>
            </a:p>
          </p:txBody>
        </p:sp>
        <p:sp>
          <p:nvSpPr>
            <p:cNvPr id="145" name="テキスト ボックス 144">
              <a:extLst>
                <a:ext uri="{FF2B5EF4-FFF2-40B4-BE49-F238E27FC236}">
                  <a16:creationId xmlns:a16="http://schemas.microsoft.com/office/drawing/2014/main" id="{7C684E19-0465-E543-9FB2-3EF8A91CAE5E}"/>
                </a:ext>
              </a:extLst>
            </p:cNvPr>
            <p:cNvSpPr txBox="1"/>
            <p:nvPr/>
          </p:nvSpPr>
          <p:spPr>
            <a:xfrm>
              <a:off x="1097657" y="2627283"/>
              <a:ext cx="411721" cy="369332"/>
            </a:xfrm>
            <a:prstGeom prst="rect">
              <a:avLst/>
            </a:prstGeom>
            <a:noFill/>
          </p:spPr>
          <p:txBody>
            <a:bodyPr wrap="square" rtlCol="0">
              <a:spAutoFit/>
            </a:bodyPr>
            <a:lstStyle/>
            <a:p>
              <a:r>
                <a:rPr kumimoji="1" lang="en-US" altLang="ja-JP" dirty="0"/>
                <a:t>⑤</a:t>
              </a:r>
              <a:endParaRPr kumimoji="1" lang="ja-JP" altLang="en-US"/>
            </a:p>
          </p:txBody>
        </p:sp>
        <p:sp>
          <p:nvSpPr>
            <p:cNvPr id="146" name="テキスト ボックス 145">
              <a:extLst>
                <a:ext uri="{FF2B5EF4-FFF2-40B4-BE49-F238E27FC236}">
                  <a16:creationId xmlns:a16="http://schemas.microsoft.com/office/drawing/2014/main" id="{6D9CF2EB-1B8C-FF4B-854A-7F846BC02DB2}"/>
                </a:ext>
              </a:extLst>
            </p:cNvPr>
            <p:cNvSpPr txBox="1"/>
            <p:nvPr/>
          </p:nvSpPr>
          <p:spPr>
            <a:xfrm>
              <a:off x="1775808" y="2627283"/>
              <a:ext cx="411721" cy="369332"/>
            </a:xfrm>
            <a:prstGeom prst="rect">
              <a:avLst/>
            </a:prstGeom>
            <a:noFill/>
          </p:spPr>
          <p:txBody>
            <a:bodyPr wrap="square" rtlCol="0">
              <a:spAutoFit/>
            </a:bodyPr>
            <a:lstStyle/>
            <a:p>
              <a:r>
                <a:rPr kumimoji="1" lang="en-US" altLang="ja-JP" dirty="0"/>
                <a:t>⑥</a:t>
              </a:r>
              <a:endParaRPr kumimoji="1" lang="ja-JP" altLang="en-US"/>
            </a:p>
          </p:txBody>
        </p:sp>
        <p:sp>
          <p:nvSpPr>
            <p:cNvPr id="147" name="テキスト ボックス 146">
              <a:extLst>
                <a:ext uri="{FF2B5EF4-FFF2-40B4-BE49-F238E27FC236}">
                  <a16:creationId xmlns:a16="http://schemas.microsoft.com/office/drawing/2014/main" id="{439DE17A-9FB6-A74F-ADAA-6130490EFA55}"/>
                </a:ext>
              </a:extLst>
            </p:cNvPr>
            <p:cNvSpPr txBox="1"/>
            <p:nvPr/>
          </p:nvSpPr>
          <p:spPr>
            <a:xfrm>
              <a:off x="432298" y="3306553"/>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148" name="テキスト ボックス 147">
              <a:extLst>
                <a:ext uri="{FF2B5EF4-FFF2-40B4-BE49-F238E27FC236}">
                  <a16:creationId xmlns:a16="http://schemas.microsoft.com/office/drawing/2014/main" id="{54A2D5F9-D09D-2541-9918-66E1CDB31303}"/>
                </a:ext>
              </a:extLst>
            </p:cNvPr>
            <p:cNvSpPr txBox="1"/>
            <p:nvPr/>
          </p:nvSpPr>
          <p:spPr>
            <a:xfrm>
              <a:off x="1102218" y="3306553"/>
              <a:ext cx="411721" cy="369332"/>
            </a:xfrm>
            <a:prstGeom prst="rect">
              <a:avLst/>
            </a:prstGeom>
            <a:noFill/>
          </p:spPr>
          <p:txBody>
            <a:bodyPr wrap="square" rtlCol="0">
              <a:spAutoFit/>
            </a:bodyPr>
            <a:lstStyle/>
            <a:p>
              <a:r>
                <a:rPr kumimoji="1" lang="en-US" altLang="ja-JP" dirty="0"/>
                <a:t>⑧</a:t>
              </a:r>
              <a:endParaRPr kumimoji="1" lang="ja-JP" altLang="en-US"/>
            </a:p>
          </p:txBody>
        </p:sp>
        <p:sp>
          <p:nvSpPr>
            <p:cNvPr id="149" name="テキスト ボックス 148">
              <a:extLst>
                <a:ext uri="{FF2B5EF4-FFF2-40B4-BE49-F238E27FC236}">
                  <a16:creationId xmlns:a16="http://schemas.microsoft.com/office/drawing/2014/main" id="{94CBD3E5-EAE9-D24D-B9B5-1109FD04AC6F}"/>
                </a:ext>
              </a:extLst>
            </p:cNvPr>
            <p:cNvSpPr txBox="1"/>
            <p:nvPr/>
          </p:nvSpPr>
          <p:spPr>
            <a:xfrm>
              <a:off x="1781768" y="3306553"/>
              <a:ext cx="411721" cy="369332"/>
            </a:xfrm>
            <a:prstGeom prst="rect">
              <a:avLst/>
            </a:prstGeom>
            <a:noFill/>
          </p:spPr>
          <p:txBody>
            <a:bodyPr wrap="square" rtlCol="0">
              <a:spAutoFit/>
            </a:bodyPr>
            <a:lstStyle/>
            <a:p>
              <a:r>
                <a:rPr kumimoji="1" lang="en-US" altLang="ja-JP" dirty="0"/>
                <a:t>⑨</a:t>
              </a:r>
              <a:endParaRPr kumimoji="1" lang="ja-JP" altLang="en-US"/>
            </a:p>
          </p:txBody>
        </p:sp>
        <p:sp>
          <p:nvSpPr>
            <p:cNvPr id="281" name="テキスト ボックス 280">
              <a:extLst>
                <a:ext uri="{FF2B5EF4-FFF2-40B4-BE49-F238E27FC236}">
                  <a16:creationId xmlns:a16="http://schemas.microsoft.com/office/drawing/2014/main" id="{9C70CDA4-5CED-E54D-87DF-21F1D4FA0B24}"/>
                </a:ext>
              </a:extLst>
            </p:cNvPr>
            <p:cNvSpPr txBox="1"/>
            <p:nvPr/>
          </p:nvSpPr>
          <p:spPr>
            <a:xfrm>
              <a:off x="763054" y="1107299"/>
              <a:ext cx="1090048" cy="461665"/>
            </a:xfrm>
            <a:prstGeom prst="rect">
              <a:avLst/>
            </a:prstGeom>
            <a:noFill/>
          </p:spPr>
          <p:txBody>
            <a:bodyPr wrap="square" rtlCol="0">
              <a:spAutoFit/>
            </a:bodyPr>
            <a:lstStyle/>
            <a:p>
              <a:r>
                <a:rPr kumimoji="1" lang="en-US" altLang="ja-JP" sz="2400" dirty="0"/>
                <a:t>1</a:t>
              </a:r>
              <a:r>
                <a:rPr kumimoji="1" lang="ja-JP" altLang="en-US" sz="2400"/>
                <a:t>、円</a:t>
              </a:r>
            </a:p>
          </p:txBody>
        </p:sp>
        <p:grpSp>
          <p:nvGrpSpPr>
            <p:cNvPr id="40" name="グループ化 39">
              <a:extLst>
                <a:ext uri="{FF2B5EF4-FFF2-40B4-BE49-F238E27FC236}">
                  <a16:creationId xmlns:a16="http://schemas.microsoft.com/office/drawing/2014/main" id="{BBF89130-0190-3B48-AEC1-E272040E6EBF}"/>
                </a:ext>
              </a:extLst>
            </p:cNvPr>
            <p:cNvGrpSpPr/>
            <p:nvPr/>
          </p:nvGrpSpPr>
          <p:grpSpPr>
            <a:xfrm>
              <a:off x="1151105" y="1724082"/>
              <a:ext cx="338117" cy="2139754"/>
              <a:chOff x="3657600" y="1625464"/>
              <a:chExt cx="338117" cy="2139754"/>
            </a:xfrm>
          </p:grpSpPr>
          <p:cxnSp>
            <p:nvCxnSpPr>
              <p:cNvPr id="41" name="直線矢印コネクタ 40">
                <a:extLst>
                  <a:ext uri="{FF2B5EF4-FFF2-40B4-BE49-F238E27FC236}">
                    <a16:creationId xmlns:a16="http://schemas.microsoft.com/office/drawing/2014/main" id="{5611BC3A-728C-984A-8B9E-161A2964E50C}"/>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A7DB6AE1-C79E-7A46-B342-389022F71658}"/>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grpSp>
        <p:nvGrpSpPr>
          <p:cNvPr id="7" name="グループ化 6">
            <a:extLst>
              <a:ext uri="{FF2B5EF4-FFF2-40B4-BE49-F238E27FC236}">
                <a16:creationId xmlns:a16="http://schemas.microsoft.com/office/drawing/2014/main" id="{926B2C0C-1A66-CB48-BC39-FB1E939AF4E3}"/>
              </a:ext>
            </a:extLst>
          </p:cNvPr>
          <p:cNvGrpSpPr/>
          <p:nvPr/>
        </p:nvGrpSpPr>
        <p:grpSpPr>
          <a:xfrm>
            <a:off x="3056876" y="939076"/>
            <a:ext cx="2589752" cy="2756538"/>
            <a:chOff x="2878144" y="1107298"/>
            <a:chExt cx="2589752" cy="2756538"/>
          </a:xfrm>
        </p:grpSpPr>
        <p:pic>
          <p:nvPicPr>
            <p:cNvPr id="56" name="図 55" descr="建物, ウィンドウ が含まれている画像&#10;&#10;自動的に生成された説明">
              <a:extLst>
                <a:ext uri="{FF2B5EF4-FFF2-40B4-BE49-F238E27FC236}">
                  <a16:creationId xmlns:a16="http://schemas.microsoft.com/office/drawing/2014/main" id="{0BC2704E-69FD-874F-9E01-C8167DDE1CD5}"/>
                </a:ext>
              </a:extLst>
            </p:cNvPr>
            <p:cNvPicPr>
              <a:picLocks noChangeAspect="1"/>
            </p:cNvPicPr>
            <p:nvPr/>
          </p:nvPicPr>
          <p:blipFill>
            <a:blip r:embed="rId4"/>
            <a:stretch>
              <a:fillRect/>
            </a:stretch>
          </p:blipFill>
          <p:spPr>
            <a:xfrm>
              <a:off x="2878144" y="1948013"/>
              <a:ext cx="2589752" cy="1743296"/>
            </a:xfrm>
            <a:prstGeom prst="rect">
              <a:avLst/>
            </a:prstGeom>
          </p:spPr>
        </p:pic>
        <p:sp>
          <p:nvSpPr>
            <p:cNvPr id="133" name="テキスト ボックス 132">
              <a:extLst>
                <a:ext uri="{FF2B5EF4-FFF2-40B4-BE49-F238E27FC236}">
                  <a16:creationId xmlns:a16="http://schemas.microsoft.com/office/drawing/2014/main" id="{D2FDCB89-B17F-B14B-8679-DE52B20CB744}"/>
                </a:ext>
              </a:extLst>
            </p:cNvPr>
            <p:cNvSpPr txBox="1"/>
            <p:nvPr/>
          </p:nvSpPr>
          <p:spPr>
            <a:xfrm>
              <a:off x="3128180" y="2326797"/>
              <a:ext cx="411721" cy="369332"/>
            </a:xfrm>
            <a:prstGeom prst="rect">
              <a:avLst/>
            </a:prstGeom>
            <a:noFill/>
          </p:spPr>
          <p:txBody>
            <a:bodyPr wrap="square" rtlCol="0">
              <a:spAutoFit/>
            </a:bodyPr>
            <a:lstStyle/>
            <a:p>
              <a:r>
                <a:rPr lang="ja-JP" altLang="en-US"/>
                <a:t>①</a:t>
              </a:r>
              <a:endParaRPr kumimoji="1" lang="ja-JP" altLang="en-US"/>
            </a:p>
          </p:txBody>
        </p:sp>
        <p:sp>
          <p:nvSpPr>
            <p:cNvPr id="136" name="テキスト ボックス 135">
              <a:extLst>
                <a:ext uri="{FF2B5EF4-FFF2-40B4-BE49-F238E27FC236}">
                  <a16:creationId xmlns:a16="http://schemas.microsoft.com/office/drawing/2014/main" id="{76D39916-3283-9340-ABCE-28197514C3A5}"/>
                </a:ext>
              </a:extLst>
            </p:cNvPr>
            <p:cNvSpPr txBox="1"/>
            <p:nvPr/>
          </p:nvSpPr>
          <p:spPr>
            <a:xfrm>
              <a:off x="3554925" y="2079136"/>
              <a:ext cx="411721" cy="369332"/>
            </a:xfrm>
            <a:prstGeom prst="rect">
              <a:avLst/>
            </a:prstGeom>
            <a:noFill/>
          </p:spPr>
          <p:txBody>
            <a:bodyPr wrap="square" rtlCol="0">
              <a:spAutoFit/>
            </a:bodyPr>
            <a:lstStyle/>
            <a:p>
              <a:r>
                <a:rPr kumimoji="1" lang="ja-JP" altLang="en-US"/>
                <a:t>②</a:t>
              </a:r>
            </a:p>
          </p:txBody>
        </p:sp>
        <p:sp>
          <p:nvSpPr>
            <p:cNvPr id="141" name="テキスト ボックス 140">
              <a:extLst>
                <a:ext uri="{FF2B5EF4-FFF2-40B4-BE49-F238E27FC236}">
                  <a16:creationId xmlns:a16="http://schemas.microsoft.com/office/drawing/2014/main" id="{ECF9E7F9-A2F6-5548-BBF0-DD9643B66A83}"/>
                </a:ext>
              </a:extLst>
            </p:cNvPr>
            <p:cNvSpPr txBox="1"/>
            <p:nvPr/>
          </p:nvSpPr>
          <p:spPr>
            <a:xfrm>
              <a:off x="3983880" y="2326797"/>
              <a:ext cx="411721" cy="369332"/>
            </a:xfrm>
            <a:prstGeom prst="rect">
              <a:avLst/>
            </a:prstGeom>
            <a:noFill/>
          </p:spPr>
          <p:txBody>
            <a:bodyPr wrap="square" rtlCol="0">
              <a:spAutoFit/>
            </a:bodyPr>
            <a:lstStyle/>
            <a:p>
              <a:r>
                <a:rPr lang="ja-JP" altLang="en-US"/>
                <a:t>③</a:t>
              </a:r>
              <a:endParaRPr kumimoji="1" lang="ja-JP" altLang="en-US"/>
            </a:p>
          </p:txBody>
        </p:sp>
        <p:sp>
          <p:nvSpPr>
            <p:cNvPr id="150" name="テキスト ボックス 149">
              <a:extLst>
                <a:ext uri="{FF2B5EF4-FFF2-40B4-BE49-F238E27FC236}">
                  <a16:creationId xmlns:a16="http://schemas.microsoft.com/office/drawing/2014/main" id="{AD346A54-CC0A-8641-9635-F2E0F74E264B}"/>
                </a:ext>
              </a:extLst>
            </p:cNvPr>
            <p:cNvSpPr txBox="1"/>
            <p:nvPr/>
          </p:nvSpPr>
          <p:spPr>
            <a:xfrm>
              <a:off x="4437566" y="2132679"/>
              <a:ext cx="411721" cy="369332"/>
            </a:xfrm>
            <a:prstGeom prst="rect">
              <a:avLst/>
            </a:prstGeom>
            <a:noFill/>
          </p:spPr>
          <p:txBody>
            <a:bodyPr wrap="square" rtlCol="0">
              <a:spAutoFit/>
            </a:bodyPr>
            <a:lstStyle/>
            <a:p>
              <a:r>
                <a:rPr lang="en-US" altLang="ja-JP" dirty="0"/>
                <a:t>④</a:t>
              </a:r>
              <a:endParaRPr kumimoji="1" lang="ja-JP" altLang="en-US"/>
            </a:p>
          </p:txBody>
        </p:sp>
        <p:sp>
          <p:nvSpPr>
            <p:cNvPr id="152" name="テキスト ボックス 151">
              <a:extLst>
                <a:ext uri="{FF2B5EF4-FFF2-40B4-BE49-F238E27FC236}">
                  <a16:creationId xmlns:a16="http://schemas.microsoft.com/office/drawing/2014/main" id="{3D3E75CF-2C48-5646-95D7-0E1499A55BB3}"/>
                </a:ext>
              </a:extLst>
            </p:cNvPr>
            <p:cNvSpPr txBox="1"/>
            <p:nvPr/>
          </p:nvSpPr>
          <p:spPr>
            <a:xfrm>
              <a:off x="4868715" y="2329652"/>
              <a:ext cx="411721" cy="369332"/>
            </a:xfrm>
            <a:prstGeom prst="rect">
              <a:avLst/>
            </a:prstGeom>
            <a:noFill/>
          </p:spPr>
          <p:txBody>
            <a:bodyPr wrap="square" rtlCol="0">
              <a:spAutoFit/>
            </a:bodyPr>
            <a:lstStyle/>
            <a:p>
              <a:r>
                <a:rPr kumimoji="1" lang="en-US" altLang="ja-JP" dirty="0"/>
                <a:t>⑤</a:t>
              </a:r>
              <a:endParaRPr kumimoji="1" lang="ja-JP" altLang="en-US"/>
            </a:p>
          </p:txBody>
        </p:sp>
        <p:sp>
          <p:nvSpPr>
            <p:cNvPr id="155" name="テキスト ボックス 154">
              <a:extLst>
                <a:ext uri="{FF2B5EF4-FFF2-40B4-BE49-F238E27FC236}">
                  <a16:creationId xmlns:a16="http://schemas.microsoft.com/office/drawing/2014/main" id="{C0EF97A3-C597-3C44-8BC1-8E7025D78376}"/>
                </a:ext>
              </a:extLst>
            </p:cNvPr>
            <p:cNvSpPr txBox="1"/>
            <p:nvPr/>
          </p:nvSpPr>
          <p:spPr>
            <a:xfrm>
              <a:off x="3133590" y="2954172"/>
              <a:ext cx="411721" cy="369332"/>
            </a:xfrm>
            <a:prstGeom prst="rect">
              <a:avLst/>
            </a:prstGeom>
            <a:noFill/>
          </p:spPr>
          <p:txBody>
            <a:bodyPr wrap="square" rtlCol="0">
              <a:spAutoFit/>
            </a:bodyPr>
            <a:lstStyle/>
            <a:p>
              <a:r>
                <a:rPr lang="en-US" altLang="ja-JP" dirty="0"/>
                <a:t>⑥</a:t>
              </a:r>
              <a:endParaRPr kumimoji="1" lang="ja-JP" altLang="en-US"/>
            </a:p>
          </p:txBody>
        </p:sp>
        <p:sp>
          <p:nvSpPr>
            <p:cNvPr id="156" name="テキスト ボックス 155">
              <a:extLst>
                <a:ext uri="{FF2B5EF4-FFF2-40B4-BE49-F238E27FC236}">
                  <a16:creationId xmlns:a16="http://schemas.microsoft.com/office/drawing/2014/main" id="{E0AE1045-1802-B34B-9D9A-AE9BAB2DC6D3}"/>
                </a:ext>
              </a:extLst>
            </p:cNvPr>
            <p:cNvSpPr txBox="1"/>
            <p:nvPr/>
          </p:nvSpPr>
          <p:spPr>
            <a:xfrm>
              <a:off x="3537060" y="3165165"/>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157" name="テキスト ボックス 156">
              <a:extLst>
                <a:ext uri="{FF2B5EF4-FFF2-40B4-BE49-F238E27FC236}">
                  <a16:creationId xmlns:a16="http://schemas.microsoft.com/office/drawing/2014/main" id="{591FDA8D-F459-E44B-BABC-D1E511B30299}"/>
                </a:ext>
              </a:extLst>
            </p:cNvPr>
            <p:cNvSpPr txBox="1"/>
            <p:nvPr/>
          </p:nvSpPr>
          <p:spPr>
            <a:xfrm>
              <a:off x="3982222" y="2954172"/>
              <a:ext cx="411721" cy="369332"/>
            </a:xfrm>
            <a:prstGeom prst="rect">
              <a:avLst/>
            </a:prstGeom>
            <a:noFill/>
          </p:spPr>
          <p:txBody>
            <a:bodyPr wrap="square" rtlCol="0">
              <a:spAutoFit/>
            </a:bodyPr>
            <a:lstStyle/>
            <a:p>
              <a:r>
                <a:rPr lang="ja-JP" altLang="en-US"/>
                <a:t>⑧</a:t>
              </a:r>
              <a:endParaRPr kumimoji="1" lang="ja-JP" altLang="en-US"/>
            </a:p>
          </p:txBody>
        </p:sp>
        <p:sp>
          <p:nvSpPr>
            <p:cNvPr id="160" name="テキスト ボックス 159">
              <a:extLst>
                <a:ext uri="{FF2B5EF4-FFF2-40B4-BE49-F238E27FC236}">
                  <a16:creationId xmlns:a16="http://schemas.microsoft.com/office/drawing/2014/main" id="{B4144493-CC24-A746-BAF2-2D7648501E4A}"/>
                </a:ext>
              </a:extLst>
            </p:cNvPr>
            <p:cNvSpPr txBox="1"/>
            <p:nvPr/>
          </p:nvSpPr>
          <p:spPr>
            <a:xfrm>
              <a:off x="4412841" y="3165165"/>
              <a:ext cx="411721" cy="369332"/>
            </a:xfrm>
            <a:prstGeom prst="rect">
              <a:avLst/>
            </a:prstGeom>
            <a:noFill/>
          </p:spPr>
          <p:txBody>
            <a:bodyPr wrap="square" rtlCol="0">
              <a:spAutoFit/>
            </a:bodyPr>
            <a:lstStyle/>
            <a:p>
              <a:r>
                <a:rPr lang="ja-JP" altLang="en-US"/>
                <a:t>⑨</a:t>
              </a:r>
              <a:endParaRPr kumimoji="1" lang="ja-JP" altLang="en-US"/>
            </a:p>
          </p:txBody>
        </p:sp>
        <p:sp>
          <p:nvSpPr>
            <p:cNvPr id="161" name="テキスト ボックス 160">
              <a:extLst>
                <a:ext uri="{FF2B5EF4-FFF2-40B4-BE49-F238E27FC236}">
                  <a16:creationId xmlns:a16="http://schemas.microsoft.com/office/drawing/2014/main" id="{9D4E721D-7108-3E42-8962-6EB3796F9AC9}"/>
                </a:ext>
              </a:extLst>
            </p:cNvPr>
            <p:cNvSpPr txBox="1"/>
            <p:nvPr/>
          </p:nvSpPr>
          <p:spPr>
            <a:xfrm>
              <a:off x="4844986" y="2956420"/>
              <a:ext cx="411721" cy="369332"/>
            </a:xfrm>
            <a:prstGeom prst="rect">
              <a:avLst/>
            </a:prstGeom>
            <a:noFill/>
          </p:spPr>
          <p:txBody>
            <a:bodyPr wrap="square" rtlCol="0">
              <a:spAutoFit/>
            </a:bodyPr>
            <a:lstStyle/>
            <a:p>
              <a:r>
                <a:rPr kumimoji="1" lang="ja-JP" altLang="en-US"/>
                <a:t>⑩</a:t>
              </a:r>
            </a:p>
          </p:txBody>
        </p:sp>
        <p:sp>
          <p:nvSpPr>
            <p:cNvPr id="282" name="テキスト ボックス 281">
              <a:extLst>
                <a:ext uri="{FF2B5EF4-FFF2-40B4-BE49-F238E27FC236}">
                  <a16:creationId xmlns:a16="http://schemas.microsoft.com/office/drawing/2014/main" id="{178918D3-F2D4-834C-B440-43BE63B65765}"/>
                </a:ext>
              </a:extLst>
            </p:cNvPr>
            <p:cNvSpPr txBox="1"/>
            <p:nvPr/>
          </p:nvSpPr>
          <p:spPr>
            <a:xfrm>
              <a:off x="3430891" y="1107298"/>
              <a:ext cx="1484257" cy="461665"/>
            </a:xfrm>
            <a:prstGeom prst="rect">
              <a:avLst/>
            </a:prstGeom>
            <a:noFill/>
          </p:spPr>
          <p:txBody>
            <a:bodyPr wrap="square" rtlCol="0">
              <a:spAutoFit/>
            </a:bodyPr>
            <a:lstStyle/>
            <a:p>
              <a:r>
                <a:rPr kumimoji="1" lang="en-US" altLang="ja-JP" sz="2400" dirty="0"/>
                <a:t>2</a:t>
              </a:r>
              <a:r>
                <a:rPr kumimoji="1" lang="ja-JP" altLang="en-US" sz="2400"/>
                <a:t>、三角形</a:t>
              </a:r>
            </a:p>
          </p:txBody>
        </p:sp>
        <p:grpSp>
          <p:nvGrpSpPr>
            <p:cNvPr id="43" name="グループ化 42">
              <a:extLst>
                <a:ext uri="{FF2B5EF4-FFF2-40B4-BE49-F238E27FC236}">
                  <a16:creationId xmlns:a16="http://schemas.microsoft.com/office/drawing/2014/main" id="{9824F741-3E83-4347-8CD4-321960E6C6E9}"/>
                </a:ext>
              </a:extLst>
            </p:cNvPr>
            <p:cNvGrpSpPr/>
            <p:nvPr/>
          </p:nvGrpSpPr>
          <p:grpSpPr>
            <a:xfrm>
              <a:off x="4018345" y="1724082"/>
              <a:ext cx="338117" cy="2139754"/>
              <a:chOff x="3657600" y="1625464"/>
              <a:chExt cx="338117" cy="2139754"/>
            </a:xfrm>
          </p:grpSpPr>
          <p:cxnSp>
            <p:nvCxnSpPr>
              <p:cNvPr id="44" name="直線矢印コネクタ 43">
                <a:extLst>
                  <a:ext uri="{FF2B5EF4-FFF2-40B4-BE49-F238E27FC236}">
                    <a16:creationId xmlns:a16="http://schemas.microsoft.com/office/drawing/2014/main" id="{435AA88E-DFBE-1F4B-BA2E-CF33DA12C34B}"/>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2D88954-7F87-5945-A1EB-30487F3FA665}"/>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grpSp>
        <p:nvGrpSpPr>
          <p:cNvPr id="8" name="グループ化 7">
            <a:extLst>
              <a:ext uri="{FF2B5EF4-FFF2-40B4-BE49-F238E27FC236}">
                <a16:creationId xmlns:a16="http://schemas.microsoft.com/office/drawing/2014/main" id="{804441BB-1F9E-BF47-BD8D-9D7BD7965BF5}"/>
              </a:ext>
            </a:extLst>
          </p:cNvPr>
          <p:cNvGrpSpPr/>
          <p:nvPr/>
        </p:nvGrpSpPr>
        <p:grpSpPr>
          <a:xfrm>
            <a:off x="6323409" y="933203"/>
            <a:ext cx="2115585" cy="2829271"/>
            <a:chOff x="6095969" y="1063468"/>
            <a:chExt cx="2115585" cy="2829271"/>
          </a:xfrm>
        </p:grpSpPr>
        <p:pic>
          <p:nvPicPr>
            <p:cNvPr id="9" name="図 8" descr="障子, グリーン, 建物, 棚 が含まれている画像&#10;&#10;自動的に生成された説明">
              <a:extLst>
                <a:ext uri="{FF2B5EF4-FFF2-40B4-BE49-F238E27FC236}">
                  <a16:creationId xmlns:a16="http://schemas.microsoft.com/office/drawing/2014/main" id="{524D47DE-53E9-CB40-B931-C5CBF44C5733}"/>
                </a:ext>
              </a:extLst>
            </p:cNvPr>
            <p:cNvPicPr>
              <a:picLocks noChangeAspect="1"/>
            </p:cNvPicPr>
            <p:nvPr/>
          </p:nvPicPr>
          <p:blipFill>
            <a:blip r:embed="rId5"/>
            <a:stretch>
              <a:fillRect/>
            </a:stretch>
          </p:blipFill>
          <p:spPr>
            <a:xfrm>
              <a:off x="6095969" y="1765168"/>
              <a:ext cx="2115585" cy="2107385"/>
            </a:xfrm>
            <a:prstGeom prst="rect">
              <a:avLst/>
            </a:prstGeom>
          </p:spPr>
        </p:pic>
        <p:sp>
          <p:nvSpPr>
            <p:cNvPr id="134" name="テキスト ボックス 133">
              <a:extLst>
                <a:ext uri="{FF2B5EF4-FFF2-40B4-BE49-F238E27FC236}">
                  <a16:creationId xmlns:a16="http://schemas.microsoft.com/office/drawing/2014/main" id="{B584E248-FD56-5743-989C-5DD17E448021}"/>
                </a:ext>
              </a:extLst>
            </p:cNvPr>
            <p:cNvSpPr txBox="1"/>
            <p:nvPr/>
          </p:nvSpPr>
          <p:spPr>
            <a:xfrm>
              <a:off x="6252943" y="1948013"/>
              <a:ext cx="411721" cy="369332"/>
            </a:xfrm>
            <a:prstGeom prst="rect">
              <a:avLst/>
            </a:prstGeom>
            <a:noFill/>
          </p:spPr>
          <p:txBody>
            <a:bodyPr wrap="square" rtlCol="0">
              <a:spAutoFit/>
            </a:bodyPr>
            <a:lstStyle/>
            <a:p>
              <a:r>
                <a:rPr lang="ja-JP" altLang="en-US"/>
                <a:t>①</a:t>
              </a:r>
              <a:endParaRPr kumimoji="1" lang="ja-JP" altLang="en-US"/>
            </a:p>
          </p:txBody>
        </p:sp>
        <p:sp>
          <p:nvSpPr>
            <p:cNvPr id="135" name="テキスト ボックス 134">
              <a:extLst>
                <a:ext uri="{FF2B5EF4-FFF2-40B4-BE49-F238E27FC236}">
                  <a16:creationId xmlns:a16="http://schemas.microsoft.com/office/drawing/2014/main" id="{FBE0BB73-FDA5-6341-AA59-7B7027F92F22}"/>
                </a:ext>
              </a:extLst>
            </p:cNvPr>
            <p:cNvSpPr txBox="1"/>
            <p:nvPr/>
          </p:nvSpPr>
          <p:spPr>
            <a:xfrm>
              <a:off x="6942498" y="1948013"/>
              <a:ext cx="411721" cy="369332"/>
            </a:xfrm>
            <a:prstGeom prst="rect">
              <a:avLst/>
            </a:prstGeom>
            <a:noFill/>
          </p:spPr>
          <p:txBody>
            <a:bodyPr wrap="square" rtlCol="0">
              <a:spAutoFit/>
            </a:bodyPr>
            <a:lstStyle/>
            <a:p>
              <a:r>
                <a:rPr kumimoji="1" lang="ja-JP" altLang="en-US"/>
                <a:t>②</a:t>
              </a:r>
            </a:p>
          </p:txBody>
        </p:sp>
        <p:sp>
          <p:nvSpPr>
            <p:cNvPr id="143" name="テキスト ボックス 142">
              <a:extLst>
                <a:ext uri="{FF2B5EF4-FFF2-40B4-BE49-F238E27FC236}">
                  <a16:creationId xmlns:a16="http://schemas.microsoft.com/office/drawing/2014/main" id="{C996EA56-916F-AB4F-8D55-D75FCFADB574}"/>
                </a:ext>
              </a:extLst>
            </p:cNvPr>
            <p:cNvSpPr txBox="1"/>
            <p:nvPr/>
          </p:nvSpPr>
          <p:spPr>
            <a:xfrm>
              <a:off x="7654156" y="1948013"/>
              <a:ext cx="411721" cy="369332"/>
            </a:xfrm>
            <a:prstGeom prst="rect">
              <a:avLst/>
            </a:prstGeom>
            <a:noFill/>
          </p:spPr>
          <p:txBody>
            <a:bodyPr wrap="square" rtlCol="0">
              <a:spAutoFit/>
            </a:bodyPr>
            <a:lstStyle/>
            <a:p>
              <a:r>
                <a:rPr lang="ja-JP" altLang="en-US"/>
                <a:t>③</a:t>
              </a:r>
              <a:endParaRPr kumimoji="1" lang="ja-JP" altLang="en-US"/>
            </a:p>
          </p:txBody>
        </p:sp>
        <p:sp>
          <p:nvSpPr>
            <p:cNvPr id="151" name="テキスト ボックス 150">
              <a:extLst>
                <a:ext uri="{FF2B5EF4-FFF2-40B4-BE49-F238E27FC236}">
                  <a16:creationId xmlns:a16="http://schemas.microsoft.com/office/drawing/2014/main" id="{5F3FCE8E-44D8-3E44-B9C9-01AFE4551321}"/>
                </a:ext>
              </a:extLst>
            </p:cNvPr>
            <p:cNvSpPr txBox="1"/>
            <p:nvPr/>
          </p:nvSpPr>
          <p:spPr>
            <a:xfrm>
              <a:off x="6265705" y="2638221"/>
              <a:ext cx="411721" cy="369332"/>
            </a:xfrm>
            <a:prstGeom prst="rect">
              <a:avLst/>
            </a:prstGeom>
            <a:noFill/>
          </p:spPr>
          <p:txBody>
            <a:bodyPr wrap="square" rtlCol="0">
              <a:spAutoFit/>
            </a:bodyPr>
            <a:lstStyle/>
            <a:p>
              <a:r>
                <a:rPr lang="en-US" altLang="ja-JP" dirty="0"/>
                <a:t>④</a:t>
              </a:r>
              <a:endParaRPr kumimoji="1" lang="ja-JP" altLang="en-US"/>
            </a:p>
          </p:txBody>
        </p:sp>
        <p:sp>
          <p:nvSpPr>
            <p:cNvPr id="153" name="テキスト ボックス 152">
              <a:extLst>
                <a:ext uri="{FF2B5EF4-FFF2-40B4-BE49-F238E27FC236}">
                  <a16:creationId xmlns:a16="http://schemas.microsoft.com/office/drawing/2014/main" id="{B4EDE39C-F5F6-2944-A1B5-B3A70D856049}"/>
                </a:ext>
              </a:extLst>
            </p:cNvPr>
            <p:cNvSpPr txBox="1"/>
            <p:nvPr/>
          </p:nvSpPr>
          <p:spPr>
            <a:xfrm>
              <a:off x="6935622" y="2638221"/>
              <a:ext cx="411721" cy="369332"/>
            </a:xfrm>
            <a:prstGeom prst="rect">
              <a:avLst/>
            </a:prstGeom>
            <a:noFill/>
          </p:spPr>
          <p:txBody>
            <a:bodyPr wrap="square" rtlCol="0">
              <a:spAutoFit/>
            </a:bodyPr>
            <a:lstStyle/>
            <a:p>
              <a:r>
                <a:rPr kumimoji="1" lang="en-US" altLang="ja-JP" dirty="0"/>
                <a:t>⑤</a:t>
              </a:r>
              <a:endParaRPr kumimoji="1" lang="ja-JP" altLang="en-US"/>
            </a:p>
          </p:txBody>
        </p:sp>
        <p:sp>
          <p:nvSpPr>
            <p:cNvPr id="154" name="テキスト ボックス 153">
              <a:extLst>
                <a:ext uri="{FF2B5EF4-FFF2-40B4-BE49-F238E27FC236}">
                  <a16:creationId xmlns:a16="http://schemas.microsoft.com/office/drawing/2014/main" id="{007F241F-3EE9-3A4D-82E7-B89BA443197A}"/>
                </a:ext>
              </a:extLst>
            </p:cNvPr>
            <p:cNvSpPr txBox="1"/>
            <p:nvPr/>
          </p:nvSpPr>
          <p:spPr>
            <a:xfrm>
              <a:off x="7634622" y="2641772"/>
              <a:ext cx="411721" cy="369332"/>
            </a:xfrm>
            <a:prstGeom prst="rect">
              <a:avLst/>
            </a:prstGeom>
            <a:noFill/>
          </p:spPr>
          <p:txBody>
            <a:bodyPr wrap="square" rtlCol="0">
              <a:spAutoFit/>
            </a:bodyPr>
            <a:lstStyle/>
            <a:p>
              <a:r>
                <a:rPr lang="en-US" altLang="ja-JP" dirty="0"/>
                <a:t>⑥</a:t>
              </a:r>
              <a:endParaRPr kumimoji="1" lang="ja-JP" altLang="en-US"/>
            </a:p>
          </p:txBody>
        </p:sp>
        <p:sp>
          <p:nvSpPr>
            <p:cNvPr id="158" name="テキスト ボックス 157">
              <a:extLst>
                <a:ext uri="{FF2B5EF4-FFF2-40B4-BE49-F238E27FC236}">
                  <a16:creationId xmlns:a16="http://schemas.microsoft.com/office/drawing/2014/main" id="{21D1FB79-D483-374B-9E70-500D96C25E44}"/>
                </a:ext>
              </a:extLst>
            </p:cNvPr>
            <p:cNvSpPr txBox="1"/>
            <p:nvPr/>
          </p:nvSpPr>
          <p:spPr>
            <a:xfrm>
              <a:off x="6947902" y="3320650"/>
              <a:ext cx="411721" cy="369332"/>
            </a:xfrm>
            <a:prstGeom prst="rect">
              <a:avLst/>
            </a:prstGeom>
            <a:noFill/>
          </p:spPr>
          <p:txBody>
            <a:bodyPr wrap="square" rtlCol="0">
              <a:spAutoFit/>
            </a:bodyPr>
            <a:lstStyle/>
            <a:p>
              <a:r>
                <a:rPr lang="ja-JP" altLang="en-US"/>
                <a:t>⑧</a:t>
              </a:r>
              <a:endParaRPr kumimoji="1" lang="ja-JP" altLang="en-US"/>
            </a:p>
          </p:txBody>
        </p:sp>
        <p:sp>
          <p:nvSpPr>
            <p:cNvPr id="159" name="テキスト ボックス 158">
              <a:extLst>
                <a:ext uri="{FF2B5EF4-FFF2-40B4-BE49-F238E27FC236}">
                  <a16:creationId xmlns:a16="http://schemas.microsoft.com/office/drawing/2014/main" id="{AC2657F0-90FD-744C-99AA-E3E8316F56D3}"/>
                </a:ext>
              </a:extLst>
            </p:cNvPr>
            <p:cNvSpPr txBox="1"/>
            <p:nvPr/>
          </p:nvSpPr>
          <p:spPr>
            <a:xfrm>
              <a:off x="7654156" y="3320408"/>
              <a:ext cx="411721" cy="369332"/>
            </a:xfrm>
            <a:prstGeom prst="rect">
              <a:avLst/>
            </a:prstGeom>
            <a:noFill/>
          </p:spPr>
          <p:txBody>
            <a:bodyPr wrap="square" rtlCol="0">
              <a:spAutoFit/>
            </a:bodyPr>
            <a:lstStyle/>
            <a:p>
              <a:r>
                <a:rPr lang="ja-JP" altLang="en-US"/>
                <a:t>⑨</a:t>
              </a:r>
              <a:endParaRPr kumimoji="1" lang="ja-JP" altLang="en-US"/>
            </a:p>
          </p:txBody>
        </p:sp>
        <p:sp>
          <p:nvSpPr>
            <p:cNvPr id="162" name="テキスト ボックス 161">
              <a:extLst>
                <a:ext uri="{FF2B5EF4-FFF2-40B4-BE49-F238E27FC236}">
                  <a16:creationId xmlns:a16="http://schemas.microsoft.com/office/drawing/2014/main" id="{47463D42-CA8C-344B-8993-7EA7B16B199D}"/>
                </a:ext>
              </a:extLst>
            </p:cNvPr>
            <p:cNvSpPr txBox="1"/>
            <p:nvPr/>
          </p:nvSpPr>
          <p:spPr>
            <a:xfrm>
              <a:off x="6252941" y="3320650"/>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283" name="テキスト ボックス 282">
              <a:extLst>
                <a:ext uri="{FF2B5EF4-FFF2-40B4-BE49-F238E27FC236}">
                  <a16:creationId xmlns:a16="http://schemas.microsoft.com/office/drawing/2014/main" id="{6EDABC89-1721-F945-97D9-28A182186AEF}"/>
                </a:ext>
              </a:extLst>
            </p:cNvPr>
            <p:cNvSpPr txBox="1"/>
            <p:nvPr/>
          </p:nvSpPr>
          <p:spPr>
            <a:xfrm>
              <a:off x="6374848" y="1063468"/>
              <a:ext cx="1468577" cy="461665"/>
            </a:xfrm>
            <a:prstGeom prst="rect">
              <a:avLst/>
            </a:prstGeom>
            <a:noFill/>
          </p:spPr>
          <p:txBody>
            <a:bodyPr wrap="square" rtlCol="0">
              <a:spAutoFit/>
            </a:bodyPr>
            <a:lstStyle/>
            <a:p>
              <a:r>
                <a:rPr lang="en-US" altLang="ja-JP" sz="2400" dirty="0"/>
                <a:t>3</a:t>
              </a:r>
              <a:r>
                <a:rPr kumimoji="1" lang="ja-JP" altLang="en-US" sz="2400"/>
                <a:t>、</a:t>
              </a:r>
              <a:r>
                <a:rPr lang="ja-JP" altLang="en-US" sz="2400"/>
                <a:t>四角形</a:t>
              </a:r>
              <a:endParaRPr kumimoji="1" lang="ja-JP" altLang="en-US" sz="2400"/>
            </a:p>
          </p:txBody>
        </p:sp>
        <p:grpSp>
          <p:nvGrpSpPr>
            <p:cNvPr id="46" name="グループ化 45">
              <a:extLst>
                <a:ext uri="{FF2B5EF4-FFF2-40B4-BE49-F238E27FC236}">
                  <a16:creationId xmlns:a16="http://schemas.microsoft.com/office/drawing/2014/main" id="{E0B44759-B00F-F847-BE72-2562569A555C}"/>
                </a:ext>
              </a:extLst>
            </p:cNvPr>
            <p:cNvGrpSpPr/>
            <p:nvPr/>
          </p:nvGrpSpPr>
          <p:grpSpPr>
            <a:xfrm>
              <a:off x="6970729" y="1752985"/>
              <a:ext cx="338117" cy="2139754"/>
              <a:chOff x="3657600" y="1625464"/>
              <a:chExt cx="338117" cy="2139754"/>
            </a:xfrm>
          </p:grpSpPr>
          <p:cxnSp>
            <p:nvCxnSpPr>
              <p:cNvPr id="47" name="直線矢印コネクタ 46">
                <a:extLst>
                  <a:ext uri="{FF2B5EF4-FFF2-40B4-BE49-F238E27FC236}">
                    <a16:creationId xmlns:a16="http://schemas.microsoft.com/office/drawing/2014/main" id="{EBBBBD09-88B9-CF44-BAEE-4D03F1FF17E9}"/>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22C0C16-11D8-644A-B2E4-8F997AC6EFC9}"/>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1486469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図 59" descr="建物 が含まれている画像&#10;&#10;自動的に生成された説明">
            <a:extLst>
              <a:ext uri="{FF2B5EF4-FFF2-40B4-BE49-F238E27FC236}">
                <a16:creationId xmlns:a16="http://schemas.microsoft.com/office/drawing/2014/main" id="{345EC3FA-918B-9745-81CC-1DDE0F174CAD}"/>
              </a:ext>
            </a:extLst>
          </p:cNvPr>
          <p:cNvPicPr>
            <a:picLocks noChangeAspect="1"/>
          </p:cNvPicPr>
          <p:nvPr/>
        </p:nvPicPr>
        <p:blipFill>
          <a:blip r:embed="rId3"/>
          <a:stretch>
            <a:fillRect/>
          </a:stretch>
        </p:blipFill>
        <p:spPr>
          <a:xfrm>
            <a:off x="270014" y="1614030"/>
            <a:ext cx="2053481" cy="2061471"/>
          </a:xfrm>
          <a:prstGeom prst="rect">
            <a:avLst/>
          </a:prstGeom>
        </p:spPr>
      </p:pic>
      <p:grpSp>
        <p:nvGrpSpPr>
          <p:cNvPr id="40" name="グループ化 39">
            <a:extLst>
              <a:ext uri="{FF2B5EF4-FFF2-40B4-BE49-F238E27FC236}">
                <a16:creationId xmlns:a16="http://schemas.microsoft.com/office/drawing/2014/main" id="{BBF89130-0190-3B48-AEC1-E272040E6EBF}"/>
              </a:ext>
            </a:extLst>
          </p:cNvPr>
          <p:cNvGrpSpPr/>
          <p:nvPr/>
        </p:nvGrpSpPr>
        <p:grpSpPr>
          <a:xfrm>
            <a:off x="1138848" y="1549986"/>
            <a:ext cx="338117" cy="2139754"/>
            <a:chOff x="3657600" y="1625464"/>
            <a:chExt cx="338117" cy="2139754"/>
          </a:xfrm>
        </p:grpSpPr>
        <p:cxnSp>
          <p:nvCxnSpPr>
            <p:cNvPr id="41" name="直線矢印コネクタ 40">
              <a:extLst>
                <a:ext uri="{FF2B5EF4-FFF2-40B4-BE49-F238E27FC236}">
                  <a16:creationId xmlns:a16="http://schemas.microsoft.com/office/drawing/2014/main" id="{5611BC3A-728C-984A-8B9E-161A2964E50C}"/>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A7DB6AE1-C79E-7A46-B342-389022F71658}"/>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lang="en-US" altLang="ja-JP" dirty="0"/>
              <a:t>PMT</a:t>
            </a:r>
            <a:r>
              <a:rPr lang="ja-JP" altLang="en-US"/>
              <a:t>の視野の形</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15</a:t>
            </a:fld>
            <a:endParaRPr kumimoji="1" lang="ja-JP" altLang="en-US"/>
          </a:p>
        </p:txBody>
      </p:sp>
      <p:sp>
        <p:nvSpPr>
          <p:cNvPr id="132" name="テキスト ボックス 131">
            <a:extLst>
              <a:ext uri="{FF2B5EF4-FFF2-40B4-BE49-F238E27FC236}">
                <a16:creationId xmlns:a16="http://schemas.microsoft.com/office/drawing/2014/main" id="{4B6808C3-CD39-5E4A-9514-CD9B1BFD86D1}"/>
              </a:ext>
            </a:extLst>
          </p:cNvPr>
          <p:cNvSpPr txBox="1"/>
          <p:nvPr/>
        </p:nvSpPr>
        <p:spPr>
          <a:xfrm>
            <a:off x="413373" y="1773917"/>
            <a:ext cx="411721" cy="369332"/>
          </a:xfrm>
          <a:prstGeom prst="rect">
            <a:avLst/>
          </a:prstGeom>
          <a:noFill/>
        </p:spPr>
        <p:txBody>
          <a:bodyPr wrap="square" rtlCol="0">
            <a:spAutoFit/>
          </a:bodyPr>
          <a:lstStyle/>
          <a:p>
            <a:r>
              <a:rPr lang="ja-JP" altLang="en-US"/>
              <a:t>①</a:t>
            </a:r>
            <a:endParaRPr kumimoji="1" lang="ja-JP" altLang="en-US"/>
          </a:p>
        </p:txBody>
      </p:sp>
      <p:sp>
        <p:nvSpPr>
          <p:cNvPr id="137" name="テキスト ボックス 136">
            <a:extLst>
              <a:ext uri="{FF2B5EF4-FFF2-40B4-BE49-F238E27FC236}">
                <a16:creationId xmlns:a16="http://schemas.microsoft.com/office/drawing/2014/main" id="{3FCDB43B-71E3-8540-8C61-2FDA6242D13A}"/>
              </a:ext>
            </a:extLst>
          </p:cNvPr>
          <p:cNvSpPr txBox="1"/>
          <p:nvPr/>
        </p:nvSpPr>
        <p:spPr>
          <a:xfrm>
            <a:off x="1089963" y="1773917"/>
            <a:ext cx="411721" cy="369332"/>
          </a:xfrm>
          <a:prstGeom prst="rect">
            <a:avLst/>
          </a:prstGeom>
          <a:noFill/>
        </p:spPr>
        <p:txBody>
          <a:bodyPr wrap="square" rtlCol="0">
            <a:spAutoFit/>
          </a:bodyPr>
          <a:lstStyle/>
          <a:p>
            <a:r>
              <a:rPr kumimoji="1" lang="ja-JP" altLang="en-US">
                <a:solidFill>
                  <a:srgbClr val="208C22"/>
                </a:solidFill>
              </a:rPr>
              <a:t>②</a:t>
            </a:r>
          </a:p>
        </p:txBody>
      </p:sp>
      <p:sp>
        <p:nvSpPr>
          <p:cNvPr id="140" name="テキスト ボックス 139">
            <a:extLst>
              <a:ext uri="{FF2B5EF4-FFF2-40B4-BE49-F238E27FC236}">
                <a16:creationId xmlns:a16="http://schemas.microsoft.com/office/drawing/2014/main" id="{FEAAF670-3B02-6548-8EF5-2F1F0FFC9A9E}"/>
              </a:ext>
            </a:extLst>
          </p:cNvPr>
          <p:cNvSpPr txBox="1"/>
          <p:nvPr/>
        </p:nvSpPr>
        <p:spPr>
          <a:xfrm>
            <a:off x="1766553" y="1773917"/>
            <a:ext cx="411721" cy="369332"/>
          </a:xfrm>
          <a:prstGeom prst="rect">
            <a:avLst/>
          </a:prstGeom>
          <a:noFill/>
        </p:spPr>
        <p:txBody>
          <a:bodyPr wrap="square" rtlCol="0">
            <a:spAutoFit/>
          </a:bodyPr>
          <a:lstStyle/>
          <a:p>
            <a:r>
              <a:rPr lang="ja-JP" altLang="en-US"/>
              <a:t>③</a:t>
            </a:r>
            <a:endParaRPr kumimoji="1" lang="ja-JP" altLang="en-US"/>
          </a:p>
        </p:txBody>
      </p:sp>
      <p:sp>
        <p:nvSpPr>
          <p:cNvPr id="144" name="テキスト ボックス 143">
            <a:extLst>
              <a:ext uri="{FF2B5EF4-FFF2-40B4-BE49-F238E27FC236}">
                <a16:creationId xmlns:a16="http://schemas.microsoft.com/office/drawing/2014/main" id="{659A9CD5-38BA-244A-8BF7-348973FF833A}"/>
              </a:ext>
            </a:extLst>
          </p:cNvPr>
          <p:cNvSpPr txBox="1"/>
          <p:nvPr/>
        </p:nvSpPr>
        <p:spPr>
          <a:xfrm>
            <a:off x="420042" y="2453187"/>
            <a:ext cx="411721" cy="369332"/>
          </a:xfrm>
          <a:prstGeom prst="rect">
            <a:avLst/>
          </a:prstGeom>
          <a:noFill/>
        </p:spPr>
        <p:txBody>
          <a:bodyPr wrap="square" rtlCol="0">
            <a:spAutoFit/>
          </a:bodyPr>
          <a:lstStyle/>
          <a:p>
            <a:r>
              <a:rPr lang="en-US" altLang="ja-JP" dirty="0"/>
              <a:t>④</a:t>
            </a:r>
            <a:endParaRPr kumimoji="1" lang="ja-JP" altLang="en-US"/>
          </a:p>
        </p:txBody>
      </p:sp>
      <p:sp>
        <p:nvSpPr>
          <p:cNvPr id="145" name="テキスト ボックス 144">
            <a:extLst>
              <a:ext uri="{FF2B5EF4-FFF2-40B4-BE49-F238E27FC236}">
                <a16:creationId xmlns:a16="http://schemas.microsoft.com/office/drawing/2014/main" id="{7C684E19-0465-E543-9FB2-3EF8A91CAE5E}"/>
              </a:ext>
            </a:extLst>
          </p:cNvPr>
          <p:cNvSpPr txBox="1"/>
          <p:nvPr/>
        </p:nvSpPr>
        <p:spPr>
          <a:xfrm>
            <a:off x="1085400" y="2453187"/>
            <a:ext cx="411721" cy="369332"/>
          </a:xfrm>
          <a:prstGeom prst="rect">
            <a:avLst/>
          </a:prstGeom>
          <a:noFill/>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46" name="テキスト ボックス 145">
            <a:extLst>
              <a:ext uri="{FF2B5EF4-FFF2-40B4-BE49-F238E27FC236}">
                <a16:creationId xmlns:a16="http://schemas.microsoft.com/office/drawing/2014/main" id="{6D9CF2EB-1B8C-FF4B-854A-7F846BC02DB2}"/>
              </a:ext>
            </a:extLst>
          </p:cNvPr>
          <p:cNvSpPr txBox="1"/>
          <p:nvPr/>
        </p:nvSpPr>
        <p:spPr>
          <a:xfrm>
            <a:off x="1763551" y="2453187"/>
            <a:ext cx="411721" cy="369332"/>
          </a:xfrm>
          <a:prstGeom prst="rect">
            <a:avLst/>
          </a:prstGeom>
          <a:noFill/>
        </p:spPr>
        <p:txBody>
          <a:bodyPr wrap="square" rtlCol="0">
            <a:spAutoFit/>
          </a:bodyPr>
          <a:lstStyle/>
          <a:p>
            <a:r>
              <a:rPr kumimoji="1" lang="en-US" altLang="ja-JP" dirty="0"/>
              <a:t>⑥</a:t>
            </a:r>
            <a:endParaRPr kumimoji="1" lang="ja-JP" altLang="en-US"/>
          </a:p>
        </p:txBody>
      </p:sp>
      <p:sp>
        <p:nvSpPr>
          <p:cNvPr id="147" name="テキスト ボックス 146">
            <a:extLst>
              <a:ext uri="{FF2B5EF4-FFF2-40B4-BE49-F238E27FC236}">
                <a16:creationId xmlns:a16="http://schemas.microsoft.com/office/drawing/2014/main" id="{439DE17A-9FB6-A74F-ADAA-6130490EFA55}"/>
              </a:ext>
            </a:extLst>
          </p:cNvPr>
          <p:cNvSpPr txBox="1"/>
          <p:nvPr/>
        </p:nvSpPr>
        <p:spPr>
          <a:xfrm>
            <a:off x="420041" y="3132457"/>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148" name="テキスト ボックス 147">
            <a:extLst>
              <a:ext uri="{FF2B5EF4-FFF2-40B4-BE49-F238E27FC236}">
                <a16:creationId xmlns:a16="http://schemas.microsoft.com/office/drawing/2014/main" id="{54A2D5F9-D09D-2541-9918-66E1CDB31303}"/>
              </a:ext>
            </a:extLst>
          </p:cNvPr>
          <p:cNvSpPr txBox="1"/>
          <p:nvPr/>
        </p:nvSpPr>
        <p:spPr>
          <a:xfrm>
            <a:off x="1089961" y="3132457"/>
            <a:ext cx="411721" cy="369332"/>
          </a:xfrm>
          <a:prstGeom prst="rect">
            <a:avLst/>
          </a:prstGeom>
          <a:noFill/>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49" name="テキスト ボックス 148">
            <a:extLst>
              <a:ext uri="{FF2B5EF4-FFF2-40B4-BE49-F238E27FC236}">
                <a16:creationId xmlns:a16="http://schemas.microsoft.com/office/drawing/2014/main" id="{94CBD3E5-EAE9-D24D-B9B5-1109FD04AC6F}"/>
              </a:ext>
            </a:extLst>
          </p:cNvPr>
          <p:cNvSpPr txBox="1"/>
          <p:nvPr/>
        </p:nvSpPr>
        <p:spPr>
          <a:xfrm>
            <a:off x="1769511" y="3132457"/>
            <a:ext cx="411721" cy="369332"/>
          </a:xfrm>
          <a:prstGeom prst="rect">
            <a:avLst/>
          </a:prstGeom>
          <a:noFill/>
        </p:spPr>
        <p:txBody>
          <a:bodyPr wrap="square" rtlCol="0">
            <a:spAutoFit/>
          </a:bodyPr>
          <a:lstStyle/>
          <a:p>
            <a:r>
              <a:rPr kumimoji="1" lang="en-US" altLang="ja-JP" dirty="0"/>
              <a:t>⑨</a:t>
            </a:r>
            <a:endParaRPr kumimoji="1" lang="ja-JP" altLang="en-US"/>
          </a:p>
        </p:txBody>
      </p:sp>
      <p:sp>
        <p:nvSpPr>
          <p:cNvPr id="281" name="テキスト ボックス 280">
            <a:extLst>
              <a:ext uri="{FF2B5EF4-FFF2-40B4-BE49-F238E27FC236}">
                <a16:creationId xmlns:a16="http://schemas.microsoft.com/office/drawing/2014/main" id="{9C70CDA4-5CED-E54D-87DF-21F1D4FA0B24}"/>
              </a:ext>
            </a:extLst>
          </p:cNvPr>
          <p:cNvSpPr txBox="1"/>
          <p:nvPr/>
        </p:nvSpPr>
        <p:spPr>
          <a:xfrm>
            <a:off x="750797" y="933203"/>
            <a:ext cx="1090048" cy="461665"/>
          </a:xfrm>
          <a:prstGeom prst="rect">
            <a:avLst/>
          </a:prstGeom>
          <a:noFill/>
        </p:spPr>
        <p:txBody>
          <a:bodyPr wrap="square" rtlCol="0">
            <a:spAutoFit/>
          </a:bodyPr>
          <a:lstStyle/>
          <a:p>
            <a:r>
              <a:rPr kumimoji="1" lang="en-US" altLang="ja-JP" sz="2400" dirty="0"/>
              <a:t>1</a:t>
            </a:r>
            <a:r>
              <a:rPr kumimoji="1" lang="ja-JP" altLang="en-US" sz="2400"/>
              <a:t>、円</a:t>
            </a:r>
          </a:p>
        </p:txBody>
      </p:sp>
      <p:pic>
        <p:nvPicPr>
          <p:cNvPr id="56" name="図 55" descr="建物, ウィンドウ が含まれている画像&#10;&#10;自動的に生成された説明">
            <a:extLst>
              <a:ext uri="{FF2B5EF4-FFF2-40B4-BE49-F238E27FC236}">
                <a16:creationId xmlns:a16="http://schemas.microsoft.com/office/drawing/2014/main" id="{0BC2704E-69FD-874F-9E01-C8167DDE1CD5}"/>
              </a:ext>
            </a:extLst>
          </p:cNvPr>
          <p:cNvPicPr>
            <a:picLocks noChangeAspect="1"/>
          </p:cNvPicPr>
          <p:nvPr/>
        </p:nvPicPr>
        <p:blipFill>
          <a:blip r:embed="rId4"/>
          <a:stretch>
            <a:fillRect/>
          </a:stretch>
        </p:blipFill>
        <p:spPr>
          <a:xfrm>
            <a:off x="3056876" y="1779791"/>
            <a:ext cx="2589752" cy="1743296"/>
          </a:xfrm>
          <a:prstGeom prst="rect">
            <a:avLst/>
          </a:prstGeom>
        </p:spPr>
      </p:pic>
      <p:sp>
        <p:nvSpPr>
          <p:cNvPr id="133" name="テキスト ボックス 132">
            <a:extLst>
              <a:ext uri="{FF2B5EF4-FFF2-40B4-BE49-F238E27FC236}">
                <a16:creationId xmlns:a16="http://schemas.microsoft.com/office/drawing/2014/main" id="{D2FDCB89-B17F-B14B-8679-DE52B20CB744}"/>
              </a:ext>
            </a:extLst>
          </p:cNvPr>
          <p:cNvSpPr txBox="1"/>
          <p:nvPr/>
        </p:nvSpPr>
        <p:spPr>
          <a:xfrm>
            <a:off x="3306912" y="2158575"/>
            <a:ext cx="411721" cy="369332"/>
          </a:xfrm>
          <a:prstGeom prst="rect">
            <a:avLst/>
          </a:prstGeom>
          <a:noFill/>
        </p:spPr>
        <p:txBody>
          <a:bodyPr wrap="square" rtlCol="0">
            <a:spAutoFit/>
          </a:bodyPr>
          <a:lstStyle/>
          <a:p>
            <a:r>
              <a:rPr lang="ja-JP" altLang="en-US"/>
              <a:t>①</a:t>
            </a:r>
            <a:endParaRPr kumimoji="1" lang="ja-JP" altLang="en-US"/>
          </a:p>
        </p:txBody>
      </p:sp>
      <p:sp>
        <p:nvSpPr>
          <p:cNvPr id="136" name="テキスト ボックス 135">
            <a:extLst>
              <a:ext uri="{FF2B5EF4-FFF2-40B4-BE49-F238E27FC236}">
                <a16:creationId xmlns:a16="http://schemas.microsoft.com/office/drawing/2014/main" id="{76D39916-3283-9340-ABCE-28197514C3A5}"/>
              </a:ext>
            </a:extLst>
          </p:cNvPr>
          <p:cNvSpPr txBox="1"/>
          <p:nvPr/>
        </p:nvSpPr>
        <p:spPr>
          <a:xfrm>
            <a:off x="3733657" y="1910914"/>
            <a:ext cx="411721" cy="369332"/>
          </a:xfrm>
          <a:prstGeom prst="rect">
            <a:avLst/>
          </a:prstGeom>
          <a:noFill/>
        </p:spPr>
        <p:txBody>
          <a:bodyPr wrap="square" rtlCol="0">
            <a:spAutoFit/>
          </a:bodyPr>
          <a:lstStyle/>
          <a:p>
            <a:r>
              <a:rPr kumimoji="1" lang="ja-JP" altLang="en-US">
                <a:solidFill>
                  <a:srgbClr val="0432FF"/>
                </a:solidFill>
              </a:rPr>
              <a:t>②</a:t>
            </a:r>
          </a:p>
        </p:txBody>
      </p:sp>
      <p:sp>
        <p:nvSpPr>
          <p:cNvPr id="141" name="テキスト ボックス 140">
            <a:extLst>
              <a:ext uri="{FF2B5EF4-FFF2-40B4-BE49-F238E27FC236}">
                <a16:creationId xmlns:a16="http://schemas.microsoft.com/office/drawing/2014/main" id="{ECF9E7F9-A2F6-5548-BBF0-DD9643B66A83}"/>
              </a:ext>
            </a:extLst>
          </p:cNvPr>
          <p:cNvSpPr txBox="1"/>
          <p:nvPr/>
        </p:nvSpPr>
        <p:spPr>
          <a:xfrm>
            <a:off x="4162612" y="2158575"/>
            <a:ext cx="411721" cy="369332"/>
          </a:xfrm>
          <a:prstGeom prst="rect">
            <a:avLst/>
          </a:prstGeom>
          <a:noFill/>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150" name="テキスト ボックス 149">
            <a:extLst>
              <a:ext uri="{FF2B5EF4-FFF2-40B4-BE49-F238E27FC236}">
                <a16:creationId xmlns:a16="http://schemas.microsoft.com/office/drawing/2014/main" id="{AD346A54-CC0A-8641-9635-F2E0F74E264B}"/>
              </a:ext>
            </a:extLst>
          </p:cNvPr>
          <p:cNvSpPr txBox="1"/>
          <p:nvPr/>
        </p:nvSpPr>
        <p:spPr>
          <a:xfrm>
            <a:off x="4616298" y="1964457"/>
            <a:ext cx="411721" cy="369332"/>
          </a:xfrm>
          <a:prstGeom prst="rect">
            <a:avLst/>
          </a:prstGeom>
          <a:noFill/>
        </p:spPr>
        <p:txBody>
          <a:bodyPr wrap="square" rtlCol="0">
            <a:spAutoFit/>
          </a:bodyPr>
          <a:lstStyle/>
          <a:p>
            <a:r>
              <a:rPr lang="en-US" altLang="ja-JP" dirty="0">
                <a:solidFill>
                  <a:srgbClr val="FF0000"/>
                </a:solidFill>
              </a:rPr>
              <a:t>④</a:t>
            </a:r>
            <a:endParaRPr kumimoji="1" lang="ja-JP" altLang="en-US">
              <a:solidFill>
                <a:srgbClr val="FF0000"/>
              </a:solidFill>
            </a:endParaRPr>
          </a:p>
        </p:txBody>
      </p:sp>
      <p:sp>
        <p:nvSpPr>
          <p:cNvPr id="152" name="テキスト ボックス 151">
            <a:extLst>
              <a:ext uri="{FF2B5EF4-FFF2-40B4-BE49-F238E27FC236}">
                <a16:creationId xmlns:a16="http://schemas.microsoft.com/office/drawing/2014/main" id="{3D3E75CF-2C48-5646-95D7-0E1499A55BB3}"/>
              </a:ext>
            </a:extLst>
          </p:cNvPr>
          <p:cNvSpPr txBox="1"/>
          <p:nvPr/>
        </p:nvSpPr>
        <p:spPr>
          <a:xfrm>
            <a:off x="5047447" y="2161430"/>
            <a:ext cx="411721" cy="369332"/>
          </a:xfrm>
          <a:prstGeom prst="rect">
            <a:avLst/>
          </a:prstGeom>
          <a:noFill/>
        </p:spPr>
        <p:txBody>
          <a:bodyPr wrap="square" rtlCol="0">
            <a:spAutoFit/>
          </a:bodyPr>
          <a:lstStyle/>
          <a:p>
            <a:r>
              <a:rPr kumimoji="1" lang="en-US" altLang="ja-JP" dirty="0"/>
              <a:t>⑤</a:t>
            </a:r>
            <a:endParaRPr kumimoji="1" lang="ja-JP" altLang="en-US"/>
          </a:p>
        </p:txBody>
      </p:sp>
      <p:sp>
        <p:nvSpPr>
          <p:cNvPr id="155" name="テキスト ボックス 154">
            <a:extLst>
              <a:ext uri="{FF2B5EF4-FFF2-40B4-BE49-F238E27FC236}">
                <a16:creationId xmlns:a16="http://schemas.microsoft.com/office/drawing/2014/main" id="{C0EF97A3-C597-3C44-8BC1-8E7025D78376}"/>
              </a:ext>
            </a:extLst>
          </p:cNvPr>
          <p:cNvSpPr txBox="1"/>
          <p:nvPr/>
        </p:nvSpPr>
        <p:spPr>
          <a:xfrm>
            <a:off x="3312322" y="2785950"/>
            <a:ext cx="411721" cy="369332"/>
          </a:xfrm>
          <a:prstGeom prst="rect">
            <a:avLst/>
          </a:prstGeom>
          <a:noFill/>
        </p:spPr>
        <p:txBody>
          <a:bodyPr wrap="square" rtlCol="0">
            <a:spAutoFit/>
          </a:bodyPr>
          <a:lstStyle/>
          <a:p>
            <a:r>
              <a:rPr lang="en-US" altLang="ja-JP" dirty="0"/>
              <a:t>⑥</a:t>
            </a:r>
            <a:endParaRPr kumimoji="1" lang="ja-JP" altLang="en-US"/>
          </a:p>
        </p:txBody>
      </p:sp>
      <p:sp>
        <p:nvSpPr>
          <p:cNvPr id="156" name="テキスト ボックス 155">
            <a:extLst>
              <a:ext uri="{FF2B5EF4-FFF2-40B4-BE49-F238E27FC236}">
                <a16:creationId xmlns:a16="http://schemas.microsoft.com/office/drawing/2014/main" id="{E0AE1045-1802-B34B-9D9A-AE9BAB2DC6D3}"/>
              </a:ext>
            </a:extLst>
          </p:cNvPr>
          <p:cNvSpPr txBox="1"/>
          <p:nvPr/>
        </p:nvSpPr>
        <p:spPr>
          <a:xfrm>
            <a:off x="3715792" y="2996943"/>
            <a:ext cx="411721" cy="369332"/>
          </a:xfrm>
          <a:prstGeom prst="rect">
            <a:avLst/>
          </a:prstGeom>
          <a:noFill/>
        </p:spPr>
        <p:txBody>
          <a:bodyPr wrap="square" rtlCol="0">
            <a:spAutoFit/>
          </a:bodyPr>
          <a:lstStyle/>
          <a:p>
            <a:r>
              <a:rPr kumimoji="1" lang="en-US" altLang="ja-JP" dirty="0">
                <a:solidFill>
                  <a:srgbClr val="0432FF"/>
                </a:solidFill>
              </a:rPr>
              <a:t>⑦</a:t>
            </a:r>
            <a:endParaRPr kumimoji="1" lang="ja-JP" altLang="en-US">
              <a:solidFill>
                <a:srgbClr val="0432FF"/>
              </a:solidFill>
            </a:endParaRPr>
          </a:p>
        </p:txBody>
      </p:sp>
      <p:sp>
        <p:nvSpPr>
          <p:cNvPr id="157" name="テキスト ボックス 156">
            <a:extLst>
              <a:ext uri="{FF2B5EF4-FFF2-40B4-BE49-F238E27FC236}">
                <a16:creationId xmlns:a16="http://schemas.microsoft.com/office/drawing/2014/main" id="{591FDA8D-F459-E44B-BABC-D1E511B30299}"/>
              </a:ext>
            </a:extLst>
          </p:cNvPr>
          <p:cNvSpPr txBox="1"/>
          <p:nvPr/>
        </p:nvSpPr>
        <p:spPr>
          <a:xfrm>
            <a:off x="4160954" y="2785950"/>
            <a:ext cx="411721" cy="369332"/>
          </a:xfrm>
          <a:prstGeom prst="rect">
            <a:avLst/>
          </a:prstGeom>
          <a:noFill/>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160" name="テキスト ボックス 159">
            <a:extLst>
              <a:ext uri="{FF2B5EF4-FFF2-40B4-BE49-F238E27FC236}">
                <a16:creationId xmlns:a16="http://schemas.microsoft.com/office/drawing/2014/main" id="{B4144493-CC24-A746-BAF2-2D7648501E4A}"/>
              </a:ext>
            </a:extLst>
          </p:cNvPr>
          <p:cNvSpPr txBox="1"/>
          <p:nvPr/>
        </p:nvSpPr>
        <p:spPr>
          <a:xfrm>
            <a:off x="4591573" y="2996943"/>
            <a:ext cx="411721" cy="369332"/>
          </a:xfrm>
          <a:prstGeom prst="rect">
            <a:avLst/>
          </a:prstGeom>
          <a:noFill/>
        </p:spPr>
        <p:txBody>
          <a:bodyPr wrap="square" rtlCol="0">
            <a:spAutoFit/>
          </a:bodyPr>
          <a:lstStyle/>
          <a:p>
            <a:r>
              <a:rPr lang="ja-JP" altLang="en-US">
                <a:solidFill>
                  <a:srgbClr val="FF0000"/>
                </a:solidFill>
              </a:rPr>
              <a:t>⑨</a:t>
            </a:r>
            <a:endParaRPr kumimoji="1" lang="ja-JP" altLang="en-US">
              <a:solidFill>
                <a:srgbClr val="FF0000"/>
              </a:solidFill>
            </a:endParaRPr>
          </a:p>
        </p:txBody>
      </p:sp>
      <p:sp>
        <p:nvSpPr>
          <p:cNvPr id="161" name="テキスト ボックス 160">
            <a:extLst>
              <a:ext uri="{FF2B5EF4-FFF2-40B4-BE49-F238E27FC236}">
                <a16:creationId xmlns:a16="http://schemas.microsoft.com/office/drawing/2014/main" id="{9D4E721D-7108-3E42-8962-6EB3796F9AC9}"/>
              </a:ext>
            </a:extLst>
          </p:cNvPr>
          <p:cNvSpPr txBox="1"/>
          <p:nvPr/>
        </p:nvSpPr>
        <p:spPr>
          <a:xfrm>
            <a:off x="5023718" y="2788198"/>
            <a:ext cx="411721" cy="369332"/>
          </a:xfrm>
          <a:prstGeom prst="rect">
            <a:avLst/>
          </a:prstGeom>
          <a:noFill/>
        </p:spPr>
        <p:txBody>
          <a:bodyPr wrap="square" rtlCol="0">
            <a:spAutoFit/>
          </a:bodyPr>
          <a:lstStyle/>
          <a:p>
            <a:r>
              <a:rPr kumimoji="1" lang="ja-JP" altLang="en-US"/>
              <a:t>⑩</a:t>
            </a:r>
          </a:p>
        </p:txBody>
      </p:sp>
      <p:sp>
        <p:nvSpPr>
          <p:cNvPr id="282" name="テキスト ボックス 281">
            <a:extLst>
              <a:ext uri="{FF2B5EF4-FFF2-40B4-BE49-F238E27FC236}">
                <a16:creationId xmlns:a16="http://schemas.microsoft.com/office/drawing/2014/main" id="{178918D3-F2D4-834C-B440-43BE63B65765}"/>
              </a:ext>
            </a:extLst>
          </p:cNvPr>
          <p:cNvSpPr txBox="1"/>
          <p:nvPr/>
        </p:nvSpPr>
        <p:spPr>
          <a:xfrm>
            <a:off x="3609623" y="939076"/>
            <a:ext cx="1484257" cy="461665"/>
          </a:xfrm>
          <a:prstGeom prst="rect">
            <a:avLst/>
          </a:prstGeom>
          <a:noFill/>
        </p:spPr>
        <p:txBody>
          <a:bodyPr wrap="square" rtlCol="0">
            <a:spAutoFit/>
          </a:bodyPr>
          <a:lstStyle/>
          <a:p>
            <a:r>
              <a:rPr kumimoji="1" lang="en-US" altLang="ja-JP" sz="2400" dirty="0"/>
              <a:t>2</a:t>
            </a:r>
            <a:r>
              <a:rPr kumimoji="1" lang="ja-JP" altLang="en-US" sz="2400"/>
              <a:t>、三角形</a:t>
            </a:r>
          </a:p>
        </p:txBody>
      </p:sp>
      <p:grpSp>
        <p:nvGrpSpPr>
          <p:cNvPr id="43" name="グループ化 42">
            <a:extLst>
              <a:ext uri="{FF2B5EF4-FFF2-40B4-BE49-F238E27FC236}">
                <a16:creationId xmlns:a16="http://schemas.microsoft.com/office/drawing/2014/main" id="{9824F741-3E83-4347-8CD4-321960E6C6E9}"/>
              </a:ext>
            </a:extLst>
          </p:cNvPr>
          <p:cNvGrpSpPr/>
          <p:nvPr/>
        </p:nvGrpSpPr>
        <p:grpSpPr>
          <a:xfrm>
            <a:off x="4197077" y="1555860"/>
            <a:ext cx="338117" cy="2139754"/>
            <a:chOff x="3657600" y="1625464"/>
            <a:chExt cx="338117" cy="2139754"/>
          </a:xfrm>
        </p:grpSpPr>
        <p:cxnSp>
          <p:nvCxnSpPr>
            <p:cNvPr id="44" name="直線矢印コネクタ 43">
              <a:extLst>
                <a:ext uri="{FF2B5EF4-FFF2-40B4-BE49-F238E27FC236}">
                  <a16:creationId xmlns:a16="http://schemas.microsoft.com/office/drawing/2014/main" id="{435AA88E-DFBE-1F4B-BA2E-CF33DA12C34B}"/>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2D88954-7F87-5945-A1EB-30487F3FA665}"/>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pic>
        <p:nvPicPr>
          <p:cNvPr id="9" name="図 8" descr="障子, グリーン, 建物, 棚 が含まれている画像&#10;&#10;自動的に生成された説明">
            <a:extLst>
              <a:ext uri="{FF2B5EF4-FFF2-40B4-BE49-F238E27FC236}">
                <a16:creationId xmlns:a16="http://schemas.microsoft.com/office/drawing/2014/main" id="{524D47DE-53E9-CB40-B931-C5CBF44C5733}"/>
              </a:ext>
            </a:extLst>
          </p:cNvPr>
          <p:cNvPicPr>
            <a:picLocks noChangeAspect="1"/>
          </p:cNvPicPr>
          <p:nvPr/>
        </p:nvPicPr>
        <p:blipFill>
          <a:blip r:embed="rId5"/>
          <a:stretch>
            <a:fillRect/>
          </a:stretch>
        </p:blipFill>
        <p:spPr>
          <a:xfrm>
            <a:off x="6323409" y="1634903"/>
            <a:ext cx="2115585" cy="2107385"/>
          </a:xfrm>
          <a:prstGeom prst="rect">
            <a:avLst/>
          </a:prstGeom>
        </p:spPr>
      </p:pic>
      <p:sp>
        <p:nvSpPr>
          <p:cNvPr id="134" name="テキスト ボックス 133">
            <a:extLst>
              <a:ext uri="{FF2B5EF4-FFF2-40B4-BE49-F238E27FC236}">
                <a16:creationId xmlns:a16="http://schemas.microsoft.com/office/drawing/2014/main" id="{B584E248-FD56-5743-989C-5DD17E448021}"/>
              </a:ext>
            </a:extLst>
          </p:cNvPr>
          <p:cNvSpPr txBox="1"/>
          <p:nvPr/>
        </p:nvSpPr>
        <p:spPr>
          <a:xfrm>
            <a:off x="6480383" y="1817748"/>
            <a:ext cx="411721" cy="369332"/>
          </a:xfrm>
          <a:prstGeom prst="rect">
            <a:avLst/>
          </a:prstGeom>
          <a:noFill/>
        </p:spPr>
        <p:txBody>
          <a:bodyPr wrap="square" rtlCol="0">
            <a:spAutoFit/>
          </a:bodyPr>
          <a:lstStyle/>
          <a:p>
            <a:r>
              <a:rPr lang="ja-JP" altLang="en-US"/>
              <a:t>①</a:t>
            </a:r>
            <a:endParaRPr kumimoji="1" lang="ja-JP" altLang="en-US"/>
          </a:p>
        </p:txBody>
      </p:sp>
      <p:sp>
        <p:nvSpPr>
          <p:cNvPr id="135" name="テキスト ボックス 134">
            <a:extLst>
              <a:ext uri="{FF2B5EF4-FFF2-40B4-BE49-F238E27FC236}">
                <a16:creationId xmlns:a16="http://schemas.microsoft.com/office/drawing/2014/main" id="{FBE0BB73-FDA5-6341-AA59-7B7027F92F22}"/>
              </a:ext>
            </a:extLst>
          </p:cNvPr>
          <p:cNvSpPr txBox="1"/>
          <p:nvPr/>
        </p:nvSpPr>
        <p:spPr>
          <a:xfrm>
            <a:off x="7169938" y="1817748"/>
            <a:ext cx="411721" cy="369332"/>
          </a:xfrm>
          <a:prstGeom prst="rect">
            <a:avLst/>
          </a:prstGeom>
          <a:noFill/>
        </p:spPr>
        <p:txBody>
          <a:bodyPr wrap="square" rtlCol="0">
            <a:spAutoFit/>
          </a:bodyPr>
          <a:lstStyle/>
          <a:p>
            <a:r>
              <a:rPr kumimoji="1" lang="ja-JP" altLang="en-US">
                <a:solidFill>
                  <a:srgbClr val="208C22"/>
                </a:solidFill>
              </a:rPr>
              <a:t>②</a:t>
            </a:r>
          </a:p>
        </p:txBody>
      </p:sp>
      <p:sp>
        <p:nvSpPr>
          <p:cNvPr id="143" name="テキスト ボックス 142">
            <a:extLst>
              <a:ext uri="{FF2B5EF4-FFF2-40B4-BE49-F238E27FC236}">
                <a16:creationId xmlns:a16="http://schemas.microsoft.com/office/drawing/2014/main" id="{C996EA56-916F-AB4F-8D55-D75FCFADB574}"/>
              </a:ext>
            </a:extLst>
          </p:cNvPr>
          <p:cNvSpPr txBox="1"/>
          <p:nvPr/>
        </p:nvSpPr>
        <p:spPr>
          <a:xfrm>
            <a:off x="7881596" y="1817748"/>
            <a:ext cx="411721" cy="369332"/>
          </a:xfrm>
          <a:prstGeom prst="rect">
            <a:avLst/>
          </a:prstGeom>
          <a:noFill/>
        </p:spPr>
        <p:txBody>
          <a:bodyPr wrap="square" rtlCol="0">
            <a:spAutoFit/>
          </a:bodyPr>
          <a:lstStyle/>
          <a:p>
            <a:r>
              <a:rPr lang="ja-JP" altLang="en-US"/>
              <a:t>③</a:t>
            </a:r>
            <a:endParaRPr kumimoji="1" lang="ja-JP" altLang="en-US"/>
          </a:p>
        </p:txBody>
      </p:sp>
      <p:sp>
        <p:nvSpPr>
          <p:cNvPr id="151" name="テキスト ボックス 150">
            <a:extLst>
              <a:ext uri="{FF2B5EF4-FFF2-40B4-BE49-F238E27FC236}">
                <a16:creationId xmlns:a16="http://schemas.microsoft.com/office/drawing/2014/main" id="{5F3FCE8E-44D8-3E44-B9C9-01AFE4551321}"/>
              </a:ext>
            </a:extLst>
          </p:cNvPr>
          <p:cNvSpPr txBox="1"/>
          <p:nvPr/>
        </p:nvSpPr>
        <p:spPr>
          <a:xfrm>
            <a:off x="6493145" y="2507956"/>
            <a:ext cx="411721" cy="369332"/>
          </a:xfrm>
          <a:prstGeom prst="rect">
            <a:avLst/>
          </a:prstGeom>
          <a:noFill/>
        </p:spPr>
        <p:txBody>
          <a:bodyPr wrap="square" rtlCol="0">
            <a:spAutoFit/>
          </a:bodyPr>
          <a:lstStyle/>
          <a:p>
            <a:r>
              <a:rPr lang="en-US" altLang="ja-JP" dirty="0"/>
              <a:t>④</a:t>
            </a:r>
            <a:endParaRPr kumimoji="1" lang="ja-JP" altLang="en-US"/>
          </a:p>
        </p:txBody>
      </p:sp>
      <p:sp>
        <p:nvSpPr>
          <p:cNvPr id="153" name="テキスト ボックス 152">
            <a:extLst>
              <a:ext uri="{FF2B5EF4-FFF2-40B4-BE49-F238E27FC236}">
                <a16:creationId xmlns:a16="http://schemas.microsoft.com/office/drawing/2014/main" id="{B4EDE39C-F5F6-2944-A1B5-B3A70D856049}"/>
              </a:ext>
            </a:extLst>
          </p:cNvPr>
          <p:cNvSpPr txBox="1"/>
          <p:nvPr/>
        </p:nvSpPr>
        <p:spPr>
          <a:xfrm>
            <a:off x="7163062" y="2507956"/>
            <a:ext cx="411721" cy="369332"/>
          </a:xfrm>
          <a:prstGeom prst="rect">
            <a:avLst/>
          </a:prstGeom>
          <a:noFill/>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54" name="テキスト ボックス 153">
            <a:extLst>
              <a:ext uri="{FF2B5EF4-FFF2-40B4-BE49-F238E27FC236}">
                <a16:creationId xmlns:a16="http://schemas.microsoft.com/office/drawing/2014/main" id="{007F241F-3EE9-3A4D-82E7-B89BA443197A}"/>
              </a:ext>
            </a:extLst>
          </p:cNvPr>
          <p:cNvSpPr txBox="1"/>
          <p:nvPr/>
        </p:nvSpPr>
        <p:spPr>
          <a:xfrm>
            <a:off x="7862062" y="2511507"/>
            <a:ext cx="411721" cy="369332"/>
          </a:xfrm>
          <a:prstGeom prst="rect">
            <a:avLst/>
          </a:prstGeom>
          <a:noFill/>
        </p:spPr>
        <p:txBody>
          <a:bodyPr wrap="square" rtlCol="0">
            <a:spAutoFit/>
          </a:bodyPr>
          <a:lstStyle/>
          <a:p>
            <a:r>
              <a:rPr lang="en-US" altLang="ja-JP" dirty="0"/>
              <a:t>⑥</a:t>
            </a:r>
            <a:endParaRPr kumimoji="1" lang="ja-JP" altLang="en-US"/>
          </a:p>
        </p:txBody>
      </p:sp>
      <p:sp>
        <p:nvSpPr>
          <p:cNvPr id="158" name="テキスト ボックス 157">
            <a:extLst>
              <a:ext uri="{FF2B5EF4-FFF2-40B4-BE49-F238E27FC236}">
                <a16:creationId xmlns:a16="http://schemas.microsoft.com/office/drawing/2014/main" id="{21D1FB79-D483-374B-9E70-500D96C25E44}"/>
              </a:ext>
            </a:extLst>
          </p:cNvPr>
          <p:cNvSpPr txBox="1"/>
          <p:nvPr/>
        </p:nvSpPr>
        <p:spPr>
          <a:xfrm>
            <a:off x="7175342" y="3190385"/>
            <a:ext cx="411721" cy="369332"/>
          </a:xfrm>
          <a:prstGeom prst="rect">
            <a:avLst/>
          </a:prstGeom>
          <a:noFill/>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159" name="テキスト ボックス 158">
            <a:extLst>
              <a:ext uri="{FF2B5EF4-FFF2-40B4-BE49-F238E27FC236}">
                <a16:creationId xmlns:a16="http://schemas.microsoft.com/office/drawing/2014/main" id="{AC2657F0-90FD-744C-99AA-E3E8316F56D3}"/>
              </a:ext>
            </a:extLst>
          </p:cNvPr>
          <p:cNvSpPr txBox="1"/>
          <p:nvPr/>
        </p:nvSpPr>
        <p:spPr>
          <a:xfrm>
            <a:off x="7881596" y="3190143"/>
            <a:ext cx="411721" cy="369332"/>
          </a:xfrm>
          <a:prstGeom prst="rect">
            <a:avLst/>
          </a:prstGeom>
          <a:noFill/>
        </p:spPr>
        <p:txBody>
          <a:bodyPr wrap="square" rtlCol="0">
            <a:spAutoFit/>
          </a:bodyPr>
          <a:lstStyle/>
          <a:p>
            <a:r>
              <a:rPr lang="ja-JP" altLang="en-US"/>
              <a:t>⑨</a:t>
            </a:r>
            <a:endParaRPr kumimoji="1" lang="ja-JP" altLang="en-US"/>
          </a:p>
        </p:txBody>
      </p:sp>
      <p:sp>
        <p:nvSpPr>
          <p:cNvPr id="162" name="テキスト ボックス 161">
            <a:extLst>
              <a:ext uri="{FF2B5EF4-FFF2-40B4-BE49-F238E27FC236}">
                <a16:creationId xmlns:a16="http://schemas.microsoft.com/office/drawing/2014/main" id="{47463D42-CA8C-344B-8993-7EA7B16B199D}"/>
              </a:ext>
            </a:extLst>
          </p:cNvPr>
          <p:cNvSpPr txBox="1"/>
          <p:nvPr/>
        </p:nvSpPr>
        <p:spPr>
          <a:xfrm>
            <a:off x="6480381" y="3190385"/>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283" name="テキスト ボックス 282">
            <a:extLst>
              <a:ext uri="{FF2B5EF4-FFF2-40B4-BE49-F238E27FC236}">
                <a16:creationId xmlns:a16="http://schemas.microsoft.com/office/drawing/2014/main" id="{6EDABC89-1721-F945-97D9-28A182186AEF}"/>
              </a:ext>
            </a:extLst>
          </p:cNvPr>
          <p:cNvSpPr txBox="1"/>
          <p:nvPr/>
        </p:nvSpPr>
        <p:spPr>
          <a:xfrm>
            <a:off x="6602288" y="933203"/>
            <a:ext cx="1468577" cy="461665"/>
          </a:xfrm>
          <a:prstGeom prst="rect">
            <a:avLst/>
          </a:prstGeom>
          <a:noFill/>
        </p:spPr>
        <p:txBody>
          <a:bodyPr wrap="square" rtlCol="0">
            <a:spAutoFit/>
          </a:bodyPr>
          <a:lstStyle/>
          <a:p>
            <a:r>
              <a:rPr lang="en-US" altLang="ja-JP" sz="2400" dirty="0"/>
              <a:t>3</a:t>
            </a:r>
            <a:r>
              <a:rPr kumimoji="1" lang="ja-JP" altLang="en-US" sz="2400"/>
              <a:t>、</a:t>
            </a:r>
            <a:r>
              <a:rPr lang="ja-JP" altLang="en-US" sz="2400"/>
              <a:t>四角形</a:t>
            </a:r>
            <a:endParaRPr kumimoji="1" lang="ja-JP" altLang="en-US" sz="2400"/>
          </a:p>
        </p:txBody>
      </p:sp>
      <p:grpSp>
        <p:nvGrpSpPr>
          <p:cNvPr id="46" name="グループ化 45">
            <a:extLst>
              <a:ext uri="{FF2B5EF4-FFF2-40B4-BE49-F238E27FC236}">
                <a16:creationId xmlns:a16="http://schemas.microsoft.com/office/drawing/2014/main" id="{E0B44759-B00F-F847-BE72-2562569A555C}"/>
              </a:ext>
            </a:extLst>
          </p:cNvPr>
          <p:cNvGrpSpPr/>
          <p:nvPr/>
        </p:nvGrpSpPr>
        <p:grpSpPr>
          <a:xfrm>
            <a:off x="7198169" y="1622720"/>
            <a:ext cx="338117" cy="2139754"/>
            <a:chOff x="3657600" y="1625464"/>
            <a:chExt cx="338117" cy="2139754"/>
          </a:xfrm>
        </p:grpSpPr>
        <p:cxnSp>
          <p:nvCxnSpPr>
            <p:cNvPr id="47" name="直線矢印コネクタ 46">
              <a:extLst>
                <a:ext uri="{FF2B5EF4-FFF2-40B4-BE49-F238E27FC236}">
                  <a16:creationId xmlns:a16="http://schemas.microsoft.com/office/drawing/2014/main" id="{EBBBBD09-88B9-CF44-BAEE-4D03F1FF17E9}"/>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22C0C16-11D8-644A-B2E4-8F997AC6EFC9}"/>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nvGrpSpPr>
          <p:cNvPr id="52" name="グループ化 51">
            <a:extLst>
              <a:ext uri="{FF2B5EF4-FFF2-40B4-BE49-F238E27FC236}">
                <a16:creationId xmlns:a16="http://schemas.microsoft.com/office/drawing/2014/main" id="{F4D312F4-5241-2C43-9831-14A6AF5C4039}"/>
              </a:ext>
            </a:extLst>
          </p:cNvPr>
          <p:cNvGrpSpPr/>
          <p:nvPr/>
        </p:nvGrpSpPr>
        <p:grpSpPr>
          <a:xfrm>
            <a:off x="6392305" y="3766521"/>
            <a:ext cx="1999753" cy="2740241"/>
            <a:chOff x="6453250" y="4079604"/>
            <a:chExt cx="1651306" cy="2220112"/>
          </a:xfrm>
        </p:grpSpPr>
        <p:grpSp>
          <p:nvGrpSpPr>
            <p:cNvPr id="53" name="グループ化 52">
              <a:extLst>
                <a:ext uri="{FF2B5EF4-FFF2-40B4-BE49-F238E27FC236}">
                  <a16:creationId xmlns:a16="http://schemas.microsoft.com/office/drawing/2014/main" id="{980424B7-B7BB-BC4D-AADC-C5B88A692BEA}"/>
                </a:ext>
              </a:extLst>
            </p:cNvPr>
            <p:cNvGrpSpPr/>
            <p:nvPr/>
          </p:nvGrpSpPr>
          <p:grpSpPr>
            <a:xfrm>
              <a:off x="6457646" y="4079604"/>
              <a:ext cx="1646910" cy="975786"/>
              <a:chOff x="624303" y="4087091"/>
              <a:chExt cx="1646910" cy="975786"/>
            </a:xfrm>
          </p:grpSpPr>
          <p:cxnSp>
            <p:nvCxnSpPr>
              <p:cNvPr id="73" name="直線矢印コネクタ 72">
                <a:extLst>
                  <a:ext uri="{FF2B5EF4-FFF2-40B4-BE49-F238E27FC236}">
                    <a16:creationId xmlns:a16="http://schemas.microsoft.com/office/drawing/2014/main" id="{C96155EE-F79A-8A44-8D85-EC629A210215}"/>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74" name="直線矢印コネクタ 73">
                <a:extLst>
                  <a:ext uri="{FF2B5EF4-FFF2-40B4-BE49-F238E27FC236}">
                    <a16:creationId xmlns:a16="http://schemas.microsoft.com/office/drawing/2014/main" id="{70631584-CCBA-FE41-B7A9-8E1220795D78}"/>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54" name="直線コネクタ 53">
              <a:extLst>
                <a:ext uri="{FF2B5EF4-FFF2-40B4-BE49-F238E27FC236}">
                  <a16:creationId xmlns:a16="http://schemas.microsoft.com/office/drawing/2014/main" id="{2413A208-CFCB-074F-924E-24B6C777A1DF}"/>
                </a:ext>
              </a:extLst>
            </p:cNvPr>
            <p:cNvCxnSpPr/>
            <p:nvPr/>
          </p:nvCxnSpPr>
          <p:spPr>
            <a:xfrm>
              <a:off x="6482496" y="4418081"/>
              <a:ext cx="1246060"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B921A193-3A0F-C945-B635-128D13EA6B99}"/>
                </a:ext>
              </a:extLst>
            </p:cNvPr>
            <p:cNvCxnSpPr/>
            <p:nvPr/>
          </p:nvCxnSpPr>
          <p:spPr>
            <a:xfrm>
              <a:off x="7714701"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E0D9EC00-0D76-1044-9DEE-AB0305A20CA9}"/>
                </a:ext>
              </a:extLst>
            </p:cNvPr>
            <p:cNvCxnSpPr/>
            <p:nvPr/>
          </p:nvCxnSpPr>
          <p:spPr>
            <a:xfrm>
              <a:off x="6883756"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F3F6A41A-78FA-7D4D-995A-F056AFF1BC66}"/>
                </a:ext>
              </a:extLst>
            </p:cNvPr>
            <p:cNvCxnSpPr/>
            <p:nvPr/>
          </p:nvCxnSpPr>
          <p:spPr>
            <a:xfrm>
              <a:off x="7314998"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9" name="テキスト ボックス 58">
              <a:extLst>
                <a:ext uri="{FF2B5EF4-FFF2-40B4-BE49-F238E27FC236}">
                  <a16:creationId xmlns:a16="http://schemas.microsoft.com/office/drawing/2014/main" id="{7C4660E5-4061-7041-8323-79993A4552B1}"/>
                </a:ext>
              </a:extLst>
            </p:cNvPr>
            <p:cNvSpPr txBox="1"/>
            <p:nvPr/>
          </p:nvSpPr>
          <p:spPr>
            <a:xfrm>
              <a:off x="6504410" y="4536914"/>
              <a:ext cx="411721" cy="369332"/>
            </a:xfrm>
            <a:prstGeom prst="rect">
              <a:avLst/>
            </a:prstGeom>
            <a:noFill/>
            <a:ln w="28575">
              <a:noFill/>
            </a:ln>
          </p:spPr>
          <p:txBody>
            <a:bodyPr wrap="square" rtlCol="0">
              <a:spAutoFit/>
            </a:bodyPr>
            <a:lstStyle/>
            <a:p>
              <a:r>
                <a:rPr kumimoji="1" lang="ja-JP" altLang="en-US">
                  <a:solidFill>
                    <a:srgbClr val="208C22"/>
                  </a:solidFill>
                </a:rPr>
                <a:t>②</a:t>
              </a:r>
            </a:p>
          </p:txBody>
        </p:sp>
        <p:sp>
          <p:nvSpPr>
            <p:cNvPr id="61" name="テキスト ボックス 60">
              <a:extLst>
                <a:ext uri="{FF2B5EF4-FFF2-40B4-BE49-F238E27FC236}">
                  <a16:creationId xmlns:a16="http://schemas.microsoft.com/office/drawing/2014/main" id="{7D2D7B19-0E6F-CB41-9B12-55A48357AE40}"/>
                </a:ext>
              </a:extLst>
            </p:cNvPr>
            <p:cNvSpPr txBox="1"/>
            <p:nvPr/>
          </p:nvSpPr>
          <p:spPr>
            <a:xfrm>
              <a:off x="6926159" y="4530670"/>
              <a:ext cx="411721" cy="369332"/>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62" name="テキスト ボックス 61">
              <a:extLst>
                <a:ext uri="{FF2B5EF4-FFF2-40B4-BE49-F238E27FC236}">
                  <a16:creationId xmlns:a16="http://schemas.microsoft.com/office/drawing/2014/main" id="{BB96649A-1750-C842-B5BB-0C706FE15FA6}"/>
                </a:ext>
              </a:extLst>
            </p:cNvPr>
            <p:cNvSpPr txBox="1"/>
            <p:nvPr/>
          </p:nvSpPr>
          <p:spPr>
            <a:xfrm>
              <a:off x="7335321" y="4536788"/>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grpSp>
          <p:nvGrpSpPr>
            <p:cNvPr id="63" name="グループ化 62">
              <a:extLst>
                <a:ext uri="{FF2B5EF4-FFF2-40B4-BE49-F238E27FC236}">
                  <a16:creationId xmlns:a16="http://schemas.microsoft.com/office/drawing/2014/main" id="{1467CB1B-BD43-FF44-A006-0C1D99AFB025}"/>
                </a:ext>
              </a:extLst>
            </p:cNvPr>
            <p:cNvGrpSpPr/>
            <p:nvPr/>
          </p:nvGrpSpPr>
          <p:grpSpPr>
            <a:xfrm>
              <a:off x="6453250" y="5312270"/>
              <a:ext cx="1646910" cy="975786"/>
              <a:chOff x="624303" y="4087091"/>
              <a:chExt cx="1646910" cy="975786"/>
            </a:xfrm>
          </p:grpSpPr>
          <p:cxnSp>
            <p:nvCxnSpPr>
              <p:cNvPr id="71" name="直線矢印コネクタ 70">
                <a:extLst>
                  <a:ext uri="{FF2B5EF4-FFF2-40B4-BE49-F238E27FC236}">
                    <a16:creationId xmlns:a16="http://schemas.microsoft.com/office/drawing/2014/main" id="{3CEB14AA-DA29-134F-8FD1-D2381E27248C}"/>
                  </a:ext>
                </a:extLst>
              </p:cNvPr>
              <p:cNvCxnSpPr/>
              <p:nvPr/>
            </p:nvCxnSpPr>
            <p:spPr>
              <a:xfrm flipV="1">
                <a:off x="62671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72" name="直線矢印コネクタ 71">
                <a:extLst>
                  <a:ext uri="{FF2B5EF4-FFF2-40B4-BE49-F238E27FC236}">
                    <a16:creationId xmlns:a16="http://schemas.microsoft.com/office/drawing/2014/main" id="{6D597990-ED56-E34D-B7A0-2F90896BB50B}"/>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64" name="直線コネクタ 63">
              <a:extLst>
                <a:ext uri="{FF2B5EF4-FFF2-40B4-BE49-F238E27FC236}">
                  <a16:creationId xmlns:a16="http://schemas.microsoft.com/office/drawing/2014/main" id="{540FCFBB-3EC1-124E-9F42-707291D0503A}"/>
                </a:ext>
              </a:extLst>
            </p:cNvPr>
            <p:cNvCxnSpPr/>
            <p:nvPr/>
          </p:nvCxnSpPr>
          <p:spPr>
            <a:xfrm>
              <a:off x="6478100" y="5650747"/>
              <a:ext cx="1246060"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CB8BC001-4BF0-0A47-BC9F-AA5D300E4AE0}"/>
                </a:ext>
              </a:extLst>
            </p:cNvPr>
            <p:cNvCxnSpPr/>
            <p:nvPr/>
          </p:nvCxnSpPr>
          <p:spPr>
            <a:xfrm>
              <a:off x="7721746"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2CA8C16D-8D06-C041-BD03-0DAE01CF9123}"/>
                </a:ext>
              </a:extLst>
            </p:cNvPr>
            <p:cNvCxnSpPr/>
            <p:nvPr/>
          </p:nvCxnSpPr>
          <p:spPr>
            <a:xfrm>
              <a:off x="6879360"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979CADB0-2D93-0F4E-8658-1DB4F9400E17}"/>
                </a:ext>
              </a:extLst>
            </p:cNvPr>
            <p:cNvCxnSpPr/>
            <p:nvPr/>
          </p:nvCxnSpPr>
          <p:spPr>
            <a:xfrm>
              <a:off x="7310602"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EFA26B2B-87A0-3843-A278-A2C81E5CE001}"/>
                </a:ext>
              </a:extLst>
            </p:cNvPr>
            <p:cNvSpPr txBox="1"/>
            <p:nvPr/>
          </p:nvSpPr>
          <p:spPr>
            <a:xfrm>
              <a:off x="6500013" y="5784984"/>
              <a:ext cx="411721" cy="369332"/>
            </a:xfrm>
            <a:prstGeom prst="rect">
              <a:avLst/>
            </a:prstGeom>
            <a:noFill/>
            <a:ln w="28575">
              <a:noFill/>
            </a:ln>
          </p:spPr>
          <p:txBody>
            <a:bodyPr wrap="square" rtlCol="0">
              <a:spAutoFit/>
            </a:bodyPr>
            <a:lstStyle/>
            <a:p>
              <a:r>
                <a:rPr kumimoji="1" lang="ja-JP" altLang="en-US">
                  <a:solidFill>
                    <a:srgbClr val="208C22"/>
                  </a:solidFill>
                </a:rPr>
                <a:t>②</a:t>
              </a:r>
            </a:p>
          </p:txBody>
        </p:sp>
        <p:sp>
          <p:nvSpPr>
            <p:cNvPr id="69" name="テキスト ボックス 68">
              <a:extLst>
                <a:ext uri="{FF2B5EF4-FFF2-40B4-BE49-F238E27FC236}">
                  <a16:creationId xmlns:a16="http://schemas.microsoft.com/office/drawing/2014/main" id="{C804FDF1-AFC4-D940-AD6D-A56BA8106A5E}"/>
                </a:ext>
              </a:extLst>
            </p:cNvPr>
            <p:cNvSpPr txBox="1"/>
            <p:nvPr/>
          </p:nvSpPr>
          <p:spPr>
            <a:xfrm>
              <a:off x="6908227" y="5790952"/>
              <a:ext cx="411721" cy="369332"/>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70" name="テキスト ボックス 69">
              <a:extLst>
                <a:ext uri="{FF2B5EF4-FFF2-40B4-BE49-F238E27FC236}">
                  <a16:creationId xmlns:a16="http://schemas.microsoft.com/office/drawing/2014/main" id="{5F0E9CD5-B403-E448-BCBA-B99A5DB87384}"/>
                </a:ext>
              </a:extLst>
            </p:cNvPr>
            <p:cNvSpPr txBox="1"/>
            <p:nvPr/>
          </p:nvSpPr>
          <p:spPr>
            <a:xfrm>
              <a:off x="7339469" y="5797179"/>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grpSp>
      <p:grpSp>
        <p:nvGrpSpPr>
          <p:cNvPr id="75" name="グループ化 74">
            <a:extLst>
              <a:ext uri="{FF2B5EF4-FFF2-40B4-BE49-F238E27FC236}">
                <a16:creationId xmlns:a16="http://schemas.microsoft.com/office/drawing/2014/main" id="{0A07047A-9F5E-5143-BF6B-393E03DC293D}"/>
              </a:ext>
            </a:extLst>
          </p:cNvPr>
          <p:cNvGrpSpPr/>
          <p:nvPr/>
        </p:nvGrpSpPr>
        <p:grpSpPr>
          <a:xfrm>
            <a:off x="3407956" y="3772760"/>
            <a:ext cx="2022154" cy="2716566"/>
            <a:chOff x="3488152" y="4070093"/>
            <a:chExt cx="1708044" cy="2223741"/>
          </a:xfrm>
        </p:grpSpPr>
        <p:grpSp>
          <p:nvGrpSpPr>
            <p:cNvPr id="76" name="グループ化 75">
              <a:extLst>
                <a:ext uri="{FF2B5EF4-FFF2-40B4-BE49-F238E27FC236}">
                  <a16:creationId xmlns:a16="http://schemas.microsoft.com/office/drawing/2014/main" id="{42B4CCD0-B801-9245-B841-3998815BD3FC}"/>
                </a:ext>
              </a:extLst>
            </p:cNvPr>
            <p:cNvGrpSpPr/>
            <p:nvPr/>
          </p:nvGrpSpPr>
          <p:grpSpPr>
            <a:xfrm>
              <a:off x="3549286" y="4070093"/>
              <a:ext cx="1646910" cy="975786"/>
              <a:chOff x="624303" y="4087091"/>
              <a:chExt cx="1646910" cy="975786"/>
            </a:xfrm>
          </p:grpSpPr>
          <p:cxnSp>
            <p:nvCxnSpPr>
              <p:cNvPr id="98" name="直線矢印コネクタ 97">
                <a:extLst>
                  <a:ext uri="{FF2B5EF4-FFF2-40B4-BE49-F238E27FC236}">
                    <a16:creationId xmlns:a16="http://schemas.microsoft.com/office/drawing/2014/main" id="{79B9B6E5-83CC-F547-87AE-834E5D166F3F}"/>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99" name="直線矢印コネクタ 98">
                <a:extLst>
                  <a:ext uri="{FF2B5EF4-FFF2-40B4-BE49-F238E27FC236}">
                    <a16:creationId xmlns:a16="http://schemas.microsoft.com/office/drawing/2014/main" id="{09269FC3-83BB-3D41-9795-B2CE6D64F2E6}"/>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grpSp>
          <p:nvGrpSpPr>
            <p:cNvPr id="77" name="グループ化 76">
              <a:extLst>
                <a:ext uri="{FF2B5EF4-FFF2-40B4-BE49-F238E27FC236}">
                  <a16:creationId xmlns:a16="http://schemas.microsoft.com/office/drawing/2014/main" id="{9214AA64-0AE8-6A47-9E02-5867BD5166C8}"/>
                </a:ext>
              </a:extLst>
            </p:cNvPr>
            <p:cNvGrpSpPr/>
            <p:nvPr/>
          </p:nvGrpSpPr>
          <p:grpSpPr>
            <a:xfrm>
              <a:off x="3549286" y="5307151"/>
              <a:ext cx="1646910" cy="975786"/>
              <a:chOff x="624303" y="4087091"/>
              <a:chExt cx="1646910" cy="975786"/>
            </a:xfrm>
          </p:grpSpPr>
          <p:cxnSp>
            <p:nvCxnSpPr>
              <p:cNvPr id="96" name="直線矢印コネクタ 95">
                <a:extLst>
                  <a:ext uri="{FF2B5EF4-FFF2-40B4-BE49-F238E27FC236}">
                    <a16:creationId xmlns:a16="http://schemas.microsoft.com/office/drawing/2014/main" id="{A70FD041-9236-7A4B-ACA2-7775BF94038B}"/>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97" name="直線矢印コネクタ 96">
                <a:extLst>
                  <a:ext uri="{FF2B5EF4-FFF2-40B4-BE49-F238E27FC236}">
                    <a16:creationId xmlns:a16="http://schemas.microsoft.com/office/drawing/2014/main" id="{C73150C8-81D0-B04D-B8DB-6167DC3100BA}"/>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78" name="直線コネクタ 77">
              <a:extLst>
                <a:ext uri="{FF2B5EF4-FFF2-40B4-BE49-F238E27FC236}">
                  <a16:creationId xmlns:a16="http://schemas.microsoft.com/office/drawing/2014/main" id="{909867AF-08F9-F247-A341-8AAC7317E529}"/>
                </a:ext>
              </a:extLst>
            </p:cNvPr>
            <p:cNvCxnSpPr/>
            <p:nvPr/>
          </p:nvCxnSpPr>
          <p:spPr>
            <a:xfrm>
              <a:off x="3563141" y="4405586"/>
              <a:ext cx="1246060"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79" name="直線コネクタ 78">
              <a:extLst>
                <a:ext uri="{FF2B5EF4-FFF2-40B4-BE49-F238E27FC236}">
                  <a16:creationId xmlns:a16="http://schemas.microsoft.com/office/drawing/2014/main" id="{DEFD4D2D-BC80-A147-9F42-83194E4A0296}"/>
                </a:ext>
              </a:extLst>
            </p:cNvPr>
            <p:cNvCxnSpPr/>
            <p:nvPr/>
          </p:nvCxnSpPr>
          <p:spPr>
            <a:xfrm>
              <a:off x="3563141" y="5644865"/>
              <a:ext cx="1246060"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3995FD45-4293-1E45-8DB6-2F097A03DCC7}"/>
                </a:ext>
              </a:extLst>
            </p:cNvPr>
            <p:cNvCxnSpPr/>
            <p:nvPr/>
          </p:nvCxnSpPr>
          <p:spPr>
            <a:xfrm>
              <a:off x="4797197"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2C76222B-AA24-BD43-BFDD-7BE087F5FC26}"/>
                </a:ext>
              </a:extLst>
            </p:cNvPr>
            <p:cNvCxnSpPr/>
            <p:nvPr/>
          </p:nvCxnSpPr>
          <p:spPr>
            <a:xfrm>
              <a:off x="4797197" y="4412199"/>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2" name="直線コネクタ 81">
              <a:extLst>
                <a:ext uri="{FF2B5EF4-FFF2-40B4-BE49-F238E27FC236}">
                  <a16:creationId xmlns:a16="http://schemas.microsoft.com/office/drawing/2014/main" id="{A5DAD5C5-655D-DD43-9594-B3A50D1DBD1B}"/>
                </a:ext>
              </a:extLst>
            </p:cNvPr>
            <p:cNvCxnSpPr/>
            <p:nvPr/>
          </p:nvCxnSpPr>
          <p:spPr>
            <a:xfrm>
              <a:off x="3776502"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a:extLst>
                <a:ext uri="{FF2B5EF4-FFF2-40B4-BE49-F238E27FC236}">
                  <a16:creationId xmlns:a16="http://schemas.microsoft.com/office/drawing/2014/main" id="{2971F15A-57B9-324E-ADB3-07690FF94050}"/>
                </a:ext>
              </a:extLst>
            </p:cNvPr>
            <p:cNvCxnSpPr/>
            <p:nvPr/>
          </p:nvCxnSpPr>
          <p:spPr>
            <a:xfrm>
              <a:off x="4186171"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258CDB42-C219-8D4F-9A06-0CF718331043}"/>
                </a:ext>
              </a:extLst>
            </p:cNvPr>
            <p:cNvCxnSpPr/>
            <p:nvPr/>
          </p:nvCxnSpPr>
          <p:spPr>
            <a:xfrm>
              <a:off x="4575400"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4632B99D-2054-FA48-8794-47F41AC56C01}"/>
                </a:ext>
              </a:extLst>
            </p:cNvPr>
            <p:cNvCxnSpPr/>
            <p:nvPr/>
          </p:nvCxnSpPr>
          <p:spPr>
            <a:xfrm>
              <a:off x="3780510"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a:extLst>
                <a:ext uri="{FF2B5EF4-FFF2-40B4-BE49-F238E27FC236}">
                  <a16:creationId xmlns:a16="http://schemas.microsoft.com/office/drawing/2014/main" id="{9C323CF3-D4E8-9749-8A33-B71DA08A3A1E}"/>
                </a:ext>
              </a:extLst>
            </p:cNvPr>
            <p:cNvCxnSpPr/>
            <p:nvPr/>
          </p:nvCxnSpPr>
          <p:spPr>
            <a:xfrm>
              <a:off x="4180478"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421A8C3C-8716-B54A-806E-359D9CD0FA33}"/>
                </a:ext>
              </a:extLst>
            </p:cNvPr>
            <p:cNvCxnSpPr/>
            <p:nvPr/>
          </p:nvCxnSpPr>
          <p:spPr>
            <a:xfrm>
              <a:off x="4586051"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8" name="テキスト ボックス 87">
              <a:extLst>
                <a:ext uri="{FF2B5EF4-FFF2-40B4-BE49-F238E27FC236}">
                  <a16:creationId xmlns:a16="http://schemas.microsoft.com/office/drawing/2014/main" id="{8F270FA4-E544-3E4F-A34F-B0AA629F4CE4}"/>
                </a:ext>
              </a:extLst>
            </p:cNvPr>
            <p:cNvSpPr txBox="1"/>
            <p:nvPr/>
          </p:nvSpPr>
          <p:spPr>
            <a:xfrm>
              <a:off x="3496639" y="4559473"/>
              <a:ext cx="411721" cy="302330"/>
            </a:xfrm>
            <a:prstGeom prst="rect">
              <a:avLst/>
            </a:prstGeom>
            <a:noFill/>
            <a:ln w="28575">
              <a:noFill/>
            </a:ln>
          </p:spPr>
          <p:txBody>
            <a:bodyPr wrap="square" rtlCol="0">
              <a:spAutoFit/>
            </a:bodyPr>
            <a:lstStyle/>
            <a:p>
              <a:r>
                <a:rPr kumimoji="1" lang="ja-JP" altLang="en-US">
                  <a:solidFill>
                    <a:srgbClr val="0432FF"/>
                  </a:solidFill>
                </a:rPr>
                <a:t>②</a:t>
              </a:r>
            </a:p>
          </p:txBody>
        </p:sp>
        <p:sp>
          <p:nvSpPr>
            <p:cNvPr id="89" name="テキスト ボックス 88">
              <a:extLst>
                <a:ext uri="{FF2B5EF4-FFF2-40B4-BE49-F238E27FC236}">
                  <a16:creationId xmlns:a16="http://schemas.microsoft.com/office/drawing/2014/main" id="{B8239460-69E7-DA4B-92CD-A3FDB27496C9}"/>
                </a:ext>
              </a:extLst>
            </p:cNvPr>
            <p:cNvSpPr txBox="1"/>
            <p:nvPr/>
          </p:nvSpPr>
          <p:spPr>
            <a:xfrm>
              <a:off x="3810698" y="4556414"/>
              <a:ext cx="411721" cy="369332"/>
            </a:xfrm>
            <a:prstGeom prst="rect">
              <a:avLst/>
            </a:prstGeom>
            <a:noFill/>
            <a:ln w="28575">
              <a:noFill/>
            </a:ln>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90" name="テキスト ボックス 89">
              <a:extLst>
                <a:ext uri="{FF2B5EF4-FFF2-40B4-BE49-F238E27FC236}">
                  <a16:creationId xmlns:a16="http://schemas.microsoft.com/office/drawing/2014/main" id="{AD86F75E-98D3-BF4E-9F8F-377A171EA270}"/>
                </a:ext>
              </a:extLst>
            </p:cNvPr>
            <p:cNvSpPr txBox="1"/>
            <p:nvPr/>
          </p:nvSpPr>
          <p:spPr>
            <a:xfrm>
              <a:off x="3817708" y="5786340"/>
              <a:ext cx="411721" cy="369332"/>
            </a:xfrm>
            <a:prstGeom prst="rect">
              <a:avLst/>
            </a:prstGeom>
            <a:noFill/>
            <a:ln w="28575">
              <a:noFill/>
            </a:ln>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91" name="テキスト ボックス 90">
              <a:extLst>
                <a:ext uri="{FF2B5EF4-FFF2-40B4-BE49-F238E27FC236}">
                  <a16:creationId xmlns:a16="http://schemas.microsoft.com/office/drawing/2014/main" id="{BEAFA72E-158E-8743-8F2E-643BA81BC794}"/>
                </a:ext>
              </a:extLst>
            </p:cNvPr>
            <p:cNvSpPr txBox="1"/>
            <p:nvPr/>
          </p:nvSpPr>
          <p:spPr>
            <a:xfrm>
              <a:off x="4185097" y="4561721"/>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92" name="テキスト ボックス 91">
              <a:extLst>
                <a:ext uri="{FF2B5EF4-FFF2-40B4-BE49-F238E27FC236}">
                  <a16:creationId xmlns:a16="http://schemas.microsoft.com/office/drawing/2014/main" id="{E5DE1820-B0EE-B340-BFD1-19783B1CF9AA}"/>
                </a:ext>
              </a:extLst>
            </p:cNvPr>
            <p:cNvSpPr txBox="1"/>
            <p:nvPr/>
          </p:nvSpPr>
          <p:spPr>
            <a:xfrm>
              <a:off x="4185096" y="5779073"/>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93" name="テキスト ボックス 92">
              <a:extLst>
                <a:ext uri="{FF2B5EF4-FFF2-40B4-BE49-F238E27FC236}">
                  <a16:creationId xmlns:a16="http://schemas.microsoft.com/office/drawing/2014/main" id="{6AD57D72-C2FE-7949-A057-05E6C1C7BA34}"/>
                </a:ext>
              </a:extLst>
            </p:cNvPr>
            <p:cNvSpPr txBox="1"/>
            <p:nvPr/>
          </p:nvSpPr>
          <p:spPr>
            <a:xfrm>
              <a:off x="4515005" y="5784521"/>
              <a:ext cx="411721" cy="369332"/>
            </a:xfrm>
            <a:prstGeom prst="rect">
              <a:avLst/>
            </a:prstGeom>
            <a:noFill/>
            <a:ln w="28575">
              <a:noFill/>
            </a:ln>
          </p:spPr>
          <p:txBody>
            <a:bodyPr wrap="square" rtlCol="0">
              <a:spAutoFit/>
            </a:bodyPr>
            <a:lstStyle/>
            <a:p>
              <a:r>
                <a:rPr lang="ja-JP" altLang="en-US">
                  <a:solidFill>
                    <a:srgbClr val="FF0000"/>
                  </a:solidFill>
                </a:rPr>
                <a:t>⑨</a:t>
              </a:r>
              <a:endParaRPr kumimoji="1" lang="ja-JP" altLang="en-US">
                <a:solidFill>
                  <a:srgbClr val="FF0000"/>
                </a:solidFill>
              </a:endParaRPr>
            </a:p>
          </p:txBody>
        </p:sp>
        <p:sp>
          <p:nvSpPr>
            <p:cNvPr id="94" name="テキスト ボックス 93">
              <a:extLst>
                <a:ext uri="{FF2B5EF4-FFF2-40B4-BE49-F238E27FC236}">
                  <a16:creationId xmlns:a16="http://schemas.microsoft.com/office/drawing/2014/main" id="{DC374B5C-FBCA-F043-9851-19F65C3D6201}"/>
                </a:ext>
              </a:extLst>
            </p:cNvPr>
            <p:cNvSpPr txBox="1"/>
            <p:nvPr/>
          </p:nvSpPr>
          <p:spPr>
            <a:xfrm>
              <a:off x="4513520" y="4564172"/>
              <a:ext cx="411721" cy="302330"/>
            </a:xfrm>
            <a:prstGeom prst="rect">
              <a:avLst/>
            </a:prstGeom>
            <a:noFill/>
            <a:ln w="28575">
              <a:noFill/>
            </a:ln>
          </p:spPr>
          <p:txBody>
            <a:bodyPr wrap="square" rtlCol="0">
              <a:spAutoFit/>
            </a:bodyPr>
            <a:lstStyle/>
            <a:p>
              <a:r>
                <a:rPr kumimoji="1" lang="en-US" altLang="ja-JP" dirty="0">
                  <a:solidFill>
                    <a:srgbClr val="0432FF"/>
                  </a:solidFill>
                </a:rPr>
                <a:t>⑦</a:t>
              </a:r>
              <a:endParaRPr kumimoji="1" lang="ja-JP" altLang="en-US">
                <a:solidFill>
                  <a:srgbClr val="0432FF"/>
                </a:solidFill>
              </a:endParaRPr>
            </a:p>
          </p:txBody>
        </p:sp>
        <p:sp>
          <p:nvSpPr>
            <p:cNvPr id="95" name="テキスト ボックス 94">
              <a:extLst>
                <a:ext uri="{FF2B5EF4-FFF2-40B4-BE49-F238E27FC236}">
                  <a16:creationId xmlns:a16="http://schemas.microsoft.com/office/drawing/2014/main" id="{A8B64AF1-6F9E-C441-871A-19B933657773}"/>
                </a:ext>
              </a:extLst>
            </p:cNvPr>
            <p:cNvSpPr txBox="1"/>
            <p:nvPr/>
          </p:nvSpPr>
          <p:spPr>
            <a:xfrm>
              <a:off x="3488152" y="5779073"/>
              <a:ext cx="411721" cy="369332"/>
            </a:xfrm>
            <a:prstGeom prst="rect">
              <a:avLst/>
            </a:prstGeom>
            <a:noFill/>
            <a:ln w="28575">
              <a:noFill/>
            </a:ln>
          </p:spPr>
          <p:txBody>
            <a:bodyPr wrap="square" rtlCol="0">
              <a:spAutoFit/>
            </a:bodyPr>
            <a:lstStyle/>
            <a:p>
              <a:r>
                <a:rPr lang="en-US" altLang="ja-JP" dirty="0">
                  <a:solidFill>
                    <a:srgbClr val="FF0000"/>
                  </a:solidFill>
                </a:rPr>
                <a:t>④</a:t>
              </a:r>
              <a:endParaRPr kumimoji="1" lang="ja-JP" altLang="en-US">
                <a:solidFill>
                  <a:srgbClr val="FF0000"/>
                </a:solidFill>
              </a:endParaRPr>
            </a:p>
          </p:txBody>
        </p:sp>
      </p:grpSp>
      <p:sp>
        <p:nvSpPr>
          <p:cNvPr id="101" name="テキスト ボックス 100">
            <a:extLst>
              <a:ext uri="{FF2B5EF4-FFF2-40B4-BE49-F238E27FC236}">
                <a16:creationId xmlns:a16="http://schemas.microsoft.com/office/drawing/2014/main" id="{93B0632D-6556-9940-8CC2-16E0600652B2}"/>
              </a:ext>
            </a:extLst>
          </p:cNvPr>
          <p:cNvSpPr txBox="1"/>
          <p:nvPr/>
        </p:nvSpPr>
        <p:spPr>
          <a:xfrm>
            <a:off x="2451067" y="4983342"/>
            <a:ext cx="941062" cy="380843"/>
          </a:xfrm>
          <a:prstGeom prst="rect">
            <a:avLst/>
          </a:prstGeom>
          <a:noFill/>
        </p:spPr>
        <p:txBody>
          <a:bodyPr wrap="square" rtlCol="0">
            <a:spAutoFit/>
          </a:bodyPr>
          <a:lstStyle/>
          <a:p>
            <a:r>
              <a:rPr kumimoji="1" lang="ja-JP" altLang="en-US" sz="1400"/>
              <a:t>時間</a:t>
            </a:r>
          </a:p>
        </p:txBody>
      </p:sp>
      <p:grpSp>
        <p:nvGrpSpPr>
          <p:cNvPr id="102" name="グループ化 101">
            <a:extLst>
              <a:ext uri="{FF2B5EF4-FFF2-40B4-BE49-F238E27FC236}">
                <a16:creationId xmlns:a16="http://schemas.microsoft.com/office/drawing/2014/main" id="{7495A05D-EBF4-8440-8546-2321DEC1AB69}"/>
              </a:ext>
            </a:extLst>
          </p:cNvPr>
          <p:cNvGrpSpPr/>
          <p:nvPr/>
        </p:nvGrpSpPr>
        <p:grpSpPr>
          <a:xfrm>
            <a:off x="655545" y="3768331"/>
            <a:ext cx="1966201" cy="1207437"/>
            <a:chOff x="624303" y="4087091"/>
            <a:chExt cx="1646910" cy="975786"/>
          </a:xfrm>
        </p:grpSpPr>
        <p:cxnSp>
          <p:nvCxnSpPr>
            <p:cNvPr id="129" name="直線矢印コネクタ 128">
              <a:extLst>
                <a:ext uri="{FF2B5EF4-FFF2-40B4-BE49-F238E27FC236}">
                  <a16:creationId xmlns:a16="http://schemas.microsoft.com/office/drawing/2014/main" id="{212BF9D2-E8DC-9643-AD84-968ADCC12BF2}"/>
                </a:ext>
              </a:extLst>
            </p:cNvPr>
            <p:cNvCxnSpPr/>
            <p:nvPr/>
          </p:nvCxnSpPr>
          <p:spPr>
            <a:xfrm flipV="1">
              <a:off x="626553"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130" name="直線矢印コネクタ 129">
              <a:extLst>
                <a:ext uri="{FF2B5EF4-FFF2-40B4-BE49-F238E27FC236}">
                  <a16:creationId xmlns:a16="http://schemas.microsoft.com/office/drawing/2014/main" id="{6A1D4DD1-2228-0E40-AD30-EEE14290817A}"/>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103" name="直線コネクタ 102">
            <a:extLst>
              <a:ext uri="{FF2B5EF4-FFF2-40B4-BE49-F238E27FC236}">
                <a16:creationId xmlns:a16="http://schemas.microsoft.com/office/drawing/2014/main" id="{D7FED29A-2360-5A42-B3AF-6DDCFEC7EF92}"/>
              </a:ext>
            </a:extLst>
          </p:cNvPr>
          <p:cNvCxnSpPr/>
          <p:nvPr/>
        </p:nvCxnSpPr>
        <p:spPr>
          <a:xfrm>
            <a:off x="2123955"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4" name="直線コネクタ 103">
            <a:extLst>
              <a:ext uri="{FF2B5EF4-FFF2-40B4-BE49-F238E27FC236}">
                <a16:creationId xmlns:a16="http://schemas.microsoft.com/office/drawing/2014/main" id="{110D1CA4-94B7-164D-8D13-A200D1A4CB0D}"/>
              </a:ext>
            </a:extLst>
          </p:cNvPr>
          <p:cNvCxnSpPr/>
          <p:nvPr/>
        </p:nvCxnSpPr>
        <p:spPr>
          <a:xfrm>
            <a:off x="176944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8664E546-67EF-DF4C-9E4A-668663987592}"/>
              </a:ext>
            </a:extLst>
          </p:cNvPr>
          <p:cNvCxnSpPr/>
          <p:nvPr/>
        </p:nvCxnSpPr>
        <p:spPr>
          <a:xfrm>
            <a:off x="160945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AC130AC1-89FC-D54B-BD09-463480BAEA49}"/>
              </a:ext>
            </a:extLst>
          </p:cNvPr>
          <p:cNvCxnSpPr/>
          <p:nvPr/>
        </p:nvCxnSpPr>
        <p:spPr>
          <a:xfrm>
            <a:off x="123311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856BFA45-61EF-1846-9EB8-02AD62586C9C}"/>
              </a:ext>
            </a:extLst>
          </p:cNvPr>
          <p:cNvCxnSpPr/>
          <p:nvPr/>
        </p:nvCxnSpPr>
        <p:spPr>
          <a:xfrm>
            <a:off x="1098103"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B030AC80-345C-584F-8342-F36786D925EA}"/>
              </a:ext>
            </a:extLst>
          </p:cNvPr>
          <p:cNvCxnSpPr>
            <a:cxnSpLocks/>
          </p:cNvCxnSpPr>
          <p:nvPr/>
        </p:nvCxnSpPr>
        <p:spPr>
          <a:xfrm>
            <a:off x="1752903" y="4179777"/>
            <a:ext cx="373738"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070EA04C-4E80-5F4F-9047-1B5D15E25A0E}"/>
              </a:ext>
            </a:extLst>
          </p:cNvPr>
          <p:cNvCxnSpPr>
            <a:cxnSpLocks/>
          </p:cNvCxnSpPr>
          <p:nvPr/>
        </p:nvCxnSpPr>
        <p:spPr>
          <a:xfrm>
            <a:off x="1216573" y="4179777"/>
            <a:ext cx="395567"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E2068A4D-B2A9-8146-A1C0-2FB07A3F4D60}"/>
              </a:ext>
            </a:extLst>
          </p:cNvPr>
          <p:cNvCxnSpPr>
            <a:cxnSpLocks/>
          </p:cNvCxnSpPr>
          <p:nvPr/>
        </p:nvCxnSpPr>
        <p:spPr>
          <a:xfrm>
            <a:off x="675121" y="4179777"/>
            <a:ext cx="425668"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nvGrpSpPr>
          <p:cNvPr id="111" name="グループ化 110">
            <a:extLst>
              <a:ext uri="{FF2B5EF4-FFF2-40B4-BE49-F238E27FC236}">
                <a16:creationId xmlns:a16="http://schemas.microsoft.com/office/drawing/2014/main" id="{9C25EA93-540D-AC48-86EB-217DACECA29B}"/>
              </a:ext>
            </a:extLst>
          </p:cNvPr>
          <p:cNvGrpSpPr/>
          <p:nvPr/>
        </p:nvGrpSpPr>
        <p:grpSpPr>
          <a:xfrm>
            <a:off x="655545" y="5292282"/>
            <a:ext cx="1966201" cy="1207437"/>
            <a:chOff x="624303" y="4087091"/>
            <a:chExt cx="1646910" cy="975786"/>
          </a:xfrm>
        </p:grpSpPr>
        <p:cxnSp>
          <p:nvCxnSpPr>
            <p:cNvPr id="127" name="直線矢印コネクタ 126">
              <a:extLst>
                <a:ext uri="{FF2B5EF4-FFF2-40B4-BE49-F238E27FC236}">
                  <a16:creationId xmlns:a16="http://schemas.microsoft.com/office/drawing/2014/main" id="{A67F7474-D08C-144E-805E-61C55F178BAF}"/>
                </a:ext>
              </a:extLst>
            </p:cNvPr>
            <p:cNvCxnSpPr/>
            <p:nvPr/>
          </p:nvCxnSpPr>
          <p:spPr>
            <a:xfrm flipV="1">
              <a:off x="626553"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128" name="直線矢印コネクタ 127">
              <a:extLst>
                <a:ext uri="{FF2B5EF4-FFF2-40B4-BE49-F238E27FC236}">
                  <a16:creationId xmlns:a16="http://schemas.microsoft.com/office/drawing/2014/main" id="{CBA044A8-4A35-9842-9C1D-DA16E1EDDC6E}"/>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112" name="直線コネクタ 111">
            <a:extLst>
              <a:ext uri="{FF2B5EF4-FFF2-40B4-BE49-F238E27FC236}">
                <a16:creationId xmlns:a16="http://schemas.microsoft.com/office/drawing/2014/main" id="{E2B1A849-872C-1B49-B0FD-972BA0FC2C71}"/>
              </a:ext>
            </a:extLst>
          </p:cNvPr>
          <p:cNvCxnSpPr/>
          <p:nvPr/>
        </p:nvCxnSpPr>
        <p:spPr>
          <a:xfrm>
            <a:off x="2123955"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DD5D58B7-D5B3-9C42-9D9D-8F541B1FFC1B}"/>
              </a:ext>
            </a:extLst>
          </p:cNvPr>
          <p:cNvCxnSpPr/>
          <p:nvPr/>
        </p:nvCxnSpPr>
        <p:spPr>
          <a:xfrm>
            <a:off x="176944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4" name="直線コネクタ 113">
            <a:extLst>
              <a:ext uri="{FF2B5EF4-FFF2-40B4-BE49-F238E27FC236}">
                <a16:creationId xmlns:a16="http://schemas.microsoft.com/office/drawing/2014/main" id="{C1C42C79-1AD6-8148-B01E-10ECA19D3D43}"/>
              </a:ext>
            </a:extLst>
          </p:cNvPr>
          <p:cNvCxnSpPr/>
          <p:nvPr/>
        </p:nvCxnSpPr>
        <p:spPr>
          <a:xfrm>
            <a:off x="160945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3C8EA8E5-C497-5C40-8F5E-B4579CA0707B}"/>
              </a:ext>
            </a:extLst>
          </p:cNvPr>
          <p:cNvCxnSpPr/>
          <p:nvPr/>
        </p:nvCxnSpPr>
        <p:spPr>
          <a:xfrm>
            <a:off x="123311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6" name="直線コネクタ 115">
            <a:extLst>
              <a:ext uri="{FF2B5EF4-FFF2-40B4-BE49-F238E27FC236}">
                <a16:creationId xmlns:a16="http://schemas.microsoft.com/office/drawing/2014/main" id="{8AFFECD9-908D-514A-89E9-9C36B9AE60DE}"/>
              </a:ext>
            </a:extLst>
          </p:cNvPr>
          <p:cNvCxnSpPr/>
          <p:nvPr/>
        </p:nvCxnSpPr>
        <p:spPr>
          <a:xfrm>
            <a:off x="1098103"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7" name="直線コネクタ 116">
            <a:extLst>
              <a:ext uri="{FF2B5EF4-FFF2-40B4-BE49-F238E27FC236}">
                <a16:creationId xmlns:a16="http://schemas.microsoft.com/office/drawing/2014/main" id="{C43C9FB5-35D3-0A45-BCFA-8C1DA432BE3E}"/>
              </a:ext>
            </a:extLst>
          </p:cNvPr>
          <p:cNvCxnSpPr>
            <a:cxnSpLocks/>
          </p:cNvCxnSpPr>
          <p:nvPr/>
        </p:nvCxnSpPr>
        <p:spPr>
          <a:xfrm>
            <a:off x="1752903" y="5703728"/>
            <a:ext cx="373738"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a:extLst>
              <a:ext uri="{FF2B5EF4-FFF2-40B4-BE49-F238E27FC236}">
                <a16:creationId xmlns:a16="http://schemas.microsoft.com/office/drawing/2014/main" id="{15244F4A-E382-BF48-9712-4A78C1F1872E}"/>
              </a:ext>
            </a:extLst>
          </p:cNvPr>
          <p:cNvCxnSpPr>
            <a:cxnSpLocks/>
          </p:cNvCxnSpPr>
          <p:nvPr/>
        </p:nvCxnSpPr>
        <p:spPr>
          <a:xfrm>
            <a:off x="1216573" y="5703728"/>
            <a:ext cx="395567"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9" name="直線コネクタ 118">
            <a:extLst>
              <a:ext uri="{FF2B5EF4-FFF2-40B4-BE49-F238E27FC236}">
                <a16:creationId xmlns:a16="http://schemas.microsoft.com/office/drawing/2014/main" id="{000DF998-0D72-494F-9D65-238ED6C07779}"/>
              </a:ext>
            </a:extLst>
          </p:cNvPr>
          <p:cNvCxnSpPr>
            <a:cxnSpLocks/>
          </p:cNvCxnSpPr>
          <p:nvPr/>
        </p:nvCxnSpPr>
        <p:spPr>
          <a:xfrm>
            <a:off x="675121" y="5703728"/>
            <a:ext cx="425668"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0" name="テキスト ボックス 119">
            <a:extLst>
              <a:ext uri="{FF2B5EF4-FFF2-40B4-BE49-F238E27FC236}">
                <a16:creationId xmlns:a16="http://schemas.microsoft.com/office/drawing/2014/main" id="{EC124D0F-7AC6-6242-AAC8-B382D466DAEE}"/>
              </a:ext>
            </a:extLst>
          </p:cNvPr>
          <p:cNvSpPr txBox="1"/>
          <p:nvPr/>
        </p:nvSpPr>
        <p:spPr>
          <a:xfrm>
            <a:off x="657856" y="4360972"/>
            <a:ext cx="491543" cy="457011"/>
          </a:xfrm>
          <a:prstGeom prst="rect">
            <a:avLst/>
          </a:prstGeom>
          <a:noFill/>
          <a:ln w="28575">
            <a:noFill/>
          </a:ln>
        </p:spPr>
        <p:txBody>
          <a:bodyPr wrap="square" rtlCol="0">
            <a:spAutoFit/>
          </a:bodyPr>
          <a:lstStyle/>
          <a:p>
            <a:r>
              <a:rPr kumimoji="1" lang="ja-JP" altLang="en-US">
                <a:solidFill>
                  <a:srgbClr val="208C22"/>
                </a:solidFill>
              </a:rPr>
              <a:t>②</a:t>
            </a:r>
          </a:p>
        </p:txBody>
      </p:sp>
      <p:sp>
        <p:nvSpPr>
          <p:cNvPr id="121" name="テキスト ボックス 120">
            <a:extLst>
              <a:ext uri="{FF2B5EF4-FFF2-40B4-BE49-F238E27FC236}">
                <a16:creationId xmlns:a16="http://schemas.microsoft.com/office/drawing/2014/main" id="{8E1A9051-EB73-594E-93E0-73A9B1E4C1C1}"/>
              </a:ext>
            </a:extLst>
          </p:cNvPr>
          <p:cNvSpPr txBox="1"/>
          <p:nvPr/>
        </p:nvSpPr>
        <p:spPr>
          <a:xfrm>
            <a:off x="676752" y="5900127"/>
            <a:ext cx="491543" cy="457011"/>
          </a:xfrm>
          <a:prstGeom prst="rect">
            <a:avLst/>
          </a:prstGeom>
          <a:noFill/>
          <a:ln w="28575">
            <a:noFill/>
          </a:ln>
        </p:spPr>
        <p:txBody>
          <a:bodyPr wrap="square" rtlCol="0">
            <a:spAutoFit/>
          </a:bodyPr>
          <a:lstStyle/>
          <a:p>
            <a:r>
              <a:rPr kumimoji="1" lang="ja-JP" altLang="en-US">
                <a:solidFill>
                  <a:srgbClr val="208C22"/>
                </a:solidFill>
              </a:rPr>
              <a:t>②</a:t>
            </a:r>
          </a:p>
        </p:txBody>
      </p:sp>
      <p:sp>
        <p:nvSpPr>
          <p:cNvPr id="122" name="テキスト ボックス 121">
            <a:extLst>
              <a:ext uri="{FF2B5EF4-FFF2-40B4-BE49-F238E27FC236}">
                <a16:creationId xmlns:a16="http://schemas.microsoft.com/office/drawing/2014/main" id="{6600D655-0FE3-2246-A1DA-BE0607DA3980}"/>
              </a:ext>
            </a:extLst>
          </p:cNvPr>
          <p:cNvSpPr txBox="1"/>
          <p:nvPr/>
        </p:nvSpPr>
        <p:spPr>
          <a:xfrm>
            <a:off x="1197373" y="4362989"/>
            <a:ext cx="491543" cy="457011"/>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23" name="テキスト ボックス 122">
            <a:extLst>
              <a:ext uri="{FF2B5EF4-FFF2-40B4-BE49-F238E27FC236}">
                <a16:creationId xmlns:a16="http://schemas.microsoft.com/office/drawing/2014/main" id="{225D6680-E143-B542-BCC1-A3BEEBC6F2E6}"/>
              </a:ext>
            </a:extLst>
          </p:cNvPr>
          <p:cNvSpPr txBox="1"/>
          <p:nvPr/>
        </p:nvSpPr>
        <p:spPr>
          <a:xfrm>
            <a:off x="1197373" y="5888321"/>
            <a:ext cx="491543" cy="457011"/>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24" name="テキスト ボックス 123">
            <a:extLst>
              <a:ext uri="{FF2B5EF4-FFF2-40B4-BE49-F238E27FC236}">
                <a16:creationId xmlns:a16="http://schemas.microsoft.com/office/drawing/2014/main" id="{2D32639A-1B60-A944-8920-1FE4309AEEDE}"/>
              </a:ext>
            </a:extLst>
          </p:cNvPr>
          <p:cNvSpPr txBox="1"/>
          <p:nvPr/>
        </p:nvSpPr>
        <p:spPr>
          <a:xfrm>
            <a:off x="1726299" y="4360973"/>
            <a:ext cx="383802" cy="369332"/>
          </a:xfrm>
          <a:prstGeom prst="rect">
            <a:avLst/>
          </a:prstGeom>
          <a:noFill/>
          <a:ln w="28575">
            <a:noFill/>
          </a:ln>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25" name="テキスト ボックス 124">
            <a:extLst>
              <a:ext uri="{FF2B5EF4-FFF2-40B4-BE49-F238E27FC236}">
                <a16:creationId xmlns:a16="http://schemas.microsoft.com/office/drawing/2014/main" id="{E03AE421-1E7E-FB4F-B895-E2CC1A408F7A}"/>
              </a:ext>
            </a:extLst>
          </p:cNvPr>
          <p:cNvSpPr txBox="1"/>
          <p:nvPr/>
        </p:nvSpPr>
        <p:spPr>
          <a:xfrm>
            <a:off x="1737192" y="5888321"/>
            <a:ext cx="491543" cy="457011"/>
          </a:xfrm>
          <a:prstGeom prst="rect">
            <a:avLst/>
          </a:prstGeom>
          <a:noFill/>
          <a:ln w="28575">
            <a:noFill/>
          </a:ln>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26" name="テキスト ボックス 125">
            <a:extLst>
              <a:ext uri="{FF2B5EF4-FFF2-40B4-BE49-F238E27FC236}">
                <a16:creationId xmlns:a16="http://schemas.microsoft.com/office/drawing/2014/main" id="{AFF39355-BB39-E046-9C92-2ECD05B017A2}"/>
              </a:ext>
            </a:extLst>
          </p:cNvPr>
          <p:cNvSpPr txBox="1"/>
          <p:nvPr/>
        </p:nvSpPr>
        <p:spPr>
          <a:xfrm rot="16200000">
            <a:off x="-94762" y="3783660"/>
            <a:ext cx="1140390" cy="367447"/>
          </a:xfrm>
          <a:prstGeom prst="rect">
            <a:avLst/>
          </a:prstGeom>
          <a:noFill/>
        </p:spPr>
        <p:txBody>
          <a:bodyPr wrap="square" rtlCol="0">
            <a:spAutoFit/>
          </a:bodyPr>
          <a:lstStyle/>
          <a:p>
            <a:r>
              <a:rPr lang="ja-JP" altLang="en-US" sz="1400"/>
              <a:t>光電子数</a:t>
            </a:r>
            <a:endParaRPr kumimoji="1" lang="ja-JP" altLang="en-US" sz="1400"/>
          </a:p>
        </p:txBody>
      </p:sp>
    </p:spTree>
    <p:extLst>
      <p:ext uri="{BB962C8B-B14F-4D97-AF65-F5344CB8AC3E}">
        <p14:creationId xmlns:p14="http://schemas.microsoft.com/office/powerpoint/2010/main" val="186943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図 59" descr="建物 が含まれている画像&#10;&#10;自動的に生成された説明">
            <a:extLst>
              <a:ext uri="{FF2B5EF4-FFF2-40B4-BE49-F238E27FC236}">
                <a16:creationId xmlns:a16="http://schemas.microsoft.com/office/drawing/2014/main" id="{345EC3FA-918B-9745-81CC-1DDE0F174CAD}"/>
              </a:ext>
            </a:extLst>
          </p:cNvPr>
          <p:cNvPicPr>
            <a:picLocks noChangeAspect="1"/>
          </p:cNvPicPr>
          <p:nvPr/>
        </p:nvPicPr>
        <p:blipFill>
          <a:blip r:embed="rId3"/>
          <a:stretch>
            <a:fillRect/>
          </a:stretch>
        </p:blipFill>
        <p:spPr>
          <a:xfrm>
            <a:off x="270014" y="1614030"/>
            <a:ext cx="2053481" cy="2061471"/>
          </a:xfrm>
          <a:prstGeom prst="rect">
            <a:avLst/>
          </a:prstGeom>
        </p:spPr>
      </p:pic>
      <p:grpSp>
        <p:nvGrpSpPr>
          <p:cNvPr id="40" name="グループ化 39">
            <a:extLst>
              <a:ext uri="{FF2B5EF4-FFF2-40B4-BE49-F238E27FC236}">
                <a16:creationId xmlns:a16="http://schemas.microsoft.com/office/drawing/2014/main" id="{BBF89130-0190-3B48-AEC1-E272040E6EBF}"/>
              </a:ext>
            </a:extLst>
          </p:cNvPr>
          <p:cNvGrpSpPr/>
          <p:nvPr/>
        </p:nvGrpSpPr>
        <p:grpSpPr>
          <a:xfrm>
            <a:off x="1138848" y="1549986"/>
            <a:ext cx="338117" cy="2139754"/>
            <a:chOff x="3657600" y="1625464"/>
            <a:chExt cx="338117" cy="2139754"/>
          </a:xfrm>
        </p:grpSpPr>
        <p:cxnSp>
          <p:nvCxnSpPr>
            <p:cNvPr id="41" name="直線矢印コネクタ 40">
              <a:extLst>
                <a:ext uri="{FF2B5EF4-FFF2-40B4-BE49-F238E27FC236}">
                  <a16:creationId xmlns:a16="http://schemas.microsoft.com/office/drawing/2014/main" id="{5611BC3A-728C-984A-8B9E-161A2964E50C}"/>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A7DB6AE1-C79E-7A46-B342-389022F71658}"/>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lang="en-US" altLang="ja-JP" dirty="0"/>
              <a:t>PMT</a:t>
            </a:r>
            <a:r>
              <a:rPr lang="ja-JP" altLang="en-US"/>
              <a:t>の視野の形</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16</a:t>
            </a:fld>
            <a:endParaRPr kumimoji="1" lang="ja-JP" altLang="en-US"/>
          </a:p>
        </p:txBody>
      </p:sp>
      <p:sp>
        <p:nvSpPr>
          <p:cNvPr id="132" name="テキスト ボックス 131">
            <a:extLst>
              <a:ext uri="{FF2B5EF4-FFF2-40B4-BE49-F238E27FC236}">
                <a16:creationId xmlns:a16="http://schemas.microsoft.com/office/drawing/2014/main" id="{4B6808C3-CD39-5E4A-9514-CD9B1BFD86D1}"/>
              </a:ext>
            </a:extLst>
          </p:cNvPr>
          <p:cNvSpPr txBox="1"/>
          <p:nvPr/>
        </p:nvSpPr>
        <p:spPr>
          <a:xfrm>
            <a:off x="413373" y="1773917"/>
            <a:ext cx="411721" cy="369332"/>
          </a:xfrm>
          <a:prstGeom prst="rect">
            <a:avLst/>
          </a:prstGeom>
          <a:noFill/>
        </p:spPr>
        <p:txBody>
          <a:bodyPr wrap="square" rtlCol="0">
            <a:spAutoFit/>
          </a:bodyPr>
          <a:lstStyle/>
          <a:p>
            <a:r>
              <a:rPr lang="ja-JP" altLang="en-US"/>
              <a:t>①</a:t>
            </a:r>
            <a:endParaRPr kumimoji="1" lang="ja-JP" altLang="en-US"/>
          </a:p>
        </p:txBody>
      </p:sp>
      <p:sp>
        <p:nvSpPr>
          <p:cNvPr id="137" name="テキスト ボックス 136">
            <a:extLst>
              <a:ext uri="{FF2B5EF4-FFF2-40B4-BE49-F238E27FC236}">
                <a16:creationId xmlns:a16="http://schemas.microsoft.com/office/drawing/2014/main" id="{3FCDB43B-71E3-8540-8C61-2FDA6242D13A}"/>
              </a:ext>
            </a:extLst>
          </p:cNvPr>
          <p:cNvSpPr txBox="1"/>
          <p:nvPr/>
        </p:nvSpPr>
        <p:spPr>
          <a:xfrm>
            <a:off x="1089963" y="1773917"/>
            <a:ext cx="411721" cy="369332"/>
          </a:xfrm>
          <a:prstGeom prst="rect">
            <a:avLst/>
          </a:prstGeom>
          <a:noFill/>
        </p:spPr>
        <p:txBody>
          <a:bodyPr wrap="square" rtlCol="0">
            <a:spAutoFit/>
          </a:bodyPr>
          <a:lstStyle/>
          <a:p>
            <a:r>
              <a:rPr kumimoji="1" lang="ja-JP" altLang="en-US">
                <a:solidFill>
                  <a:srgbClr val="208C22"/>
                </a:solidFill>
              </a:rPr>
              <a:t>②</a:t>
            </a:r>
          </a:p>
        </p:txBody>
      </p:sp>
      <p:sp>
        <p:nvSpPr>
          <p:cNvPr id="140" name="テキスト ボックス 139">
            <a:extLst>
              <a:ext uri="{FF2B5EF4-FFF2-40B4-BE49-F238E27FC236}">
                <a16:creationId xmlns:a16="http://schemas.microsoft.com/office/drawing/2014/main" id="{FEAAF670-3B02-6548-8EF5-2F1F0FFC9A9E}"/>
              </a:ext>
            </a:extLst>
          </p:cNvPr>
          <p:cNvSpPr txBox="1"/>
          <p:nvPr/>
        </p:nvSpPr>
        <p:spPr>
          <a:xfrm>
            <a:off x="1766553" y="1773917"/>
            <a:ext cx="411721" cy="369332"/>
          </a:xfrm>
          <a:prstGeom prst="rect">
            <a:avLst/>
          </a:prstGeom>
          <a:noFill/>
        </p:spPr>
        <p:txBody>
          <a:bodyPr wrap="square" rtlCol="0">
            <a:spAutoFit/>
          </a:bodyPr>
          <a:lstStyle/>
          <a:p>
            <a:r>
              <a:rPr lang="ja-JP" altLang="en-US"/>
              <a:t>③</a:t>
            </a:r>
            <a:endParaRPr kumimoji="1" lang="ja-JP" altLang="en-US"/>
          </a:p>
        </p:txBody>
      </p:sp>
      <p:sp>
        <p:nvSpPr>
          <p:cNvPr id="144" name="テキスト ボックス 143">
            <a:extLst>
              <a:ext uri="{FF2B5EF4-FFF2-40B4-BE49-F238E27FC236}">
                <a16:creationId xmlns:a16="http://schemas.microsoft.com/office/drawing/2014/main" id="{659A9CD5-38BA-244A-8BF7-348973FF833A}"/>
              </a:ext>
            </a:extLst>
          </p:cNvPr>
          <p:cNvSpPr txBox="1"/>
          <p:nvPr/>
        </p:nvSpPr>
        <p:spPr>
          <a:xfrm>
            <a:off x="420042" y="2453187"/>
            <a:ext cx="411721" cy="369332"/>
          </a:xfrm>
          <a:prstGeom prst="rect">
            <a:avLst/>
          </a:prstGeom>
          <a:noFill/>
        </p:spPr>
        <p:txBody>
          <a:bodyPr wrap="square" rtlCol="0">
            <a:spAutoFit/>
          </a:bodyPr>
          <a:lstStyle/>
          <a:p>
            <a:r>
              <a:rPr lang="en-US" altLang="ja-JP" dirty="0"/>
              <a:t>④</a:t>
            </a:r>
            <a:endParaRPr kumimoji="1" lang="ja-JP" altLang="en-US"/>
          </a:p>
        </p:txBody>
      </p:sp>
      <p:sp>
        <p:nvSpPr>
          <p:cNvPr id="145" name="テキスト ボックス 144">
            <a:extLst>
              <a:ext uri="{FF2B5EF4-FFF2-40B4-BE49-F238E27FC236}">
                <a16:creationId xmlns:a16="http://schemas.microsoft.com/office/drawing/2014/main" id="{7C684E19-0465-E543-9FB2-3EF8A91CAE5E}"/>
              </a:ext>
            </a:extLst>
          </p:cNvPr>
          <p:cNvSpPr txBox="1"/>
          <p:nvPr/>
        </p:nvSpPr>
        <p:spPr>
          <a:xfrm>
            <a:off x="1085400" y="2453187"/>
            <a:ext cx="411721" cy="369332"/>
          </a:xfrm>
          <a:prstGeom prst="rect">
            <a:avLst/>
          </a:prstGeom>
          <a:noFill/>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46" name="テキスト ボックス 145">
            <a:extLst>
              <a:ext uri="{FF2B5EF4-FFF2-40B4-BE49-F238E27FC236}">
                <a16:creationId xmlns:a16="http://schemas.microsoft.com/office/drawing/2014/main" id="{6D9CF2EB-1B8C-FF4B-854A-7F846BC02DB2}"/>
              </a:ext>
            </a:extLst>
          </p:cNvPr>
          <p:cNvSpPr txBox="1"/>
          <p:nvPr/>
        </p:nvSpPr>
        <p:spPr>
          <a:xfrm>
            <a:off x="1763551" y="2453187"/>
            <a:ext cx="411721" cy="369332"/>
          </a:xfrm>
          <a:prstGeom prst="rect">
            <a:avLst/>
          </a:prstGeom>
          <a:noFill/>
        </p:spPr>
        <p:txBody>
          <a:bodyPr wrap="square" rtlCol="0">
            <a:spAutoFit/>
          </a:bodyPr>
          <a:lstStyle/>
          <a:p>
            <a:r>
              <a:rPr kumimoji="1" lang="en-US" altLang="ja-JP" dirty="0"/>
              <a:t>⑥</a:t>
            </a:r>
            <a:endParaRPr kumimoji="1" lang="ja-JP" altLang="en-US"/>
          </a:p>
        </p:txBody>
      </p:sp>
      <p:sp>
        <p:nvSpPr>
          <p:cNvPr id="147" name="テキスト ボックス 146">
            <a:extLst>
              <a:ext uri="{FF2B5EF4-FFF2-40B4-BE49-F238E27FC236}">
                <a16:creationId xmlns:a16="http://schemas.microsoft.com/office/drawing/2014/main" id="{439DE17A-9FB6-A74F-ADAA-6130490EFA55}"/>
              </a:ext>
            </a:extLst>
          </p:cNvPr>
          <p:cNvSpPr txBox="1"/>
          <p:nvPr/>
        </p:nvSpPr>
        <p:spPr>
          <a:xfrm>
            <a:off x="420041" y="3132457"/>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148" name="テキスト ボックス 147">
            <a:extLst>
              <a:ext uri="{FF2B5EF4-FFF2-40B4-BE49-F238E27FC236}">
                <a16:creationId xmlns:a16="http://schemas.microsoft.com/office/drawing/2014/main" id="{54A2D5F9-D09D-2541-9918-66E1CDB31303}"/>
              </a:ext>
            </a:extLst>
          </p:cNvPr>
          <p:cNvSpPr txBox="1"/>
          <p:nvPr/>
        </p:nvSpPr>
        <p:spPr>
          <a:xfrm>
            <a:off x="1089961" y="3132457"/>
            <a:ext cx="411721" cy="369332"/>
          </a:xfrm>
          <a:prstGeom prst="rect">
            <a:avLst/>
          </a:prstGeom>
          <a:noFill/>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49" name="テキスト ボックス 148">
            <a:extLst>
              <a:ext uri="{FF2B5EF4-FFF2-40B4-BE49-F238E27FC236}">
                <a16:creationId xmlns:a16="http://schemas.microsoft.com/office/drawing/2014/main" id="{94CBD3E5-EAE9-D24D-B9B5-1109FD04AC6F}"/>
              </a:ext>
            </a:extLst>
          </p:cNvPr>
          <p:cNvSpPr txBox="1"/>
          <p:nvPr/>
        </p:nvSpPr>
        <p:spPr>
          <a:xfrm>
            <a:off x="1769511" y="3132457"/>
            <a:ext cx="411721" cy="369332"/>
          </a:xfrm>
          <a:prstGeom prst="rect">
            <a:avLst/>
          </a:prstGeom>
          <a:noFill/>
        </p:spPr>
        <p:txBody>
          <a:bodyPr wrap="square" rtlCol="0">
            <a:spAutoFit/>
          </a:bodyPr>
          <a:lstStyle/>
          <a:p>
            <a:r>
              <a:rPr kumimoji="1" lang="en-US" altLang="ja-JP" dirty="0"/>
              <a:t>⑨</a:t>
            </a:r>
            <a:endParaRPr kumimoji="1" lang="ja-JP" altLang="en-US"/>
          </a:p>
        </p:txBody>
      </p:sp>
      <p:sp>
        <p:nvSpPr>
          <p:cNvPr id="281" name="テキスト ボックス 280">
            <a:extLst>
              <a:ext uri="{FF2B5EF4-FFF2-40B4-BE49-F238E27FC236}">
                <a16:creationId xmlns:a16="http://schemas.microsoft.com/office/drawing/2014/main" id="{9C70CDA4-5CED-E54D-87DF-21F1D4FA0B24}"/>
              </a:ext>
            </a:extLst>
          </p:cNvPr>
          <p:cNvSpPr txBox="1"/>
          <p:nvPr/>
        </p:nvSpPr>
        <p:spPr>
          <a:xfrm>
            <a:off x="750797" y="933203"/>
            <a:ext cx="1090048" cy="461665"/>
          </a:xfrm>
          <a:prstGeom prst="rect">
            <a:avLst/>
          </a:prstGeom>
          <a:noFill/>
        </p:spPr>
        <p:txBody>
          <a:bodyPr wrap="square" rtlCol="0">
            <a:spAutoFit/>
          </a:bodyPr>
          <a:lstStyle/>
          <a:p>
            <a:r>
              <a:rPr kumimoji="1" lang="en-US" altLang="ja-JP" sz="2400" dirty="0">
                <a:solidFill>
                  <a:srgbClr val="FF0000"/>
                </a:solidFill>
              </a:rPr>
              <a:t>1</a:t>
            </a:r>
            <a:r>
              <a:rPr kumimoji="1" lang="ja-JP" altLang="en-US" sz="2400">
                <a:solidFill>
                  <a:srgbClr val="FF0000"/>
                </a:solidFill>
              </a:rPr>
              <a:t>、円</a:t>
            </a:r>
          </a:p>
        </p:txBody>
      </p:sp>
      <p:pic>
        <p:nvPicPr>
          <p:cNvPr id="56" name="図 55" descr="建物, ウィンドウ が含まれている画像&#10;&#10;自動的に生成された説明">
            <a:extLst>
              <a:ext uri="{FF2B5EF4-FFF2-40B4-BE49-F238E27FC236}">
                <a16:creationId xmlns:a16="http://schemas.microsoft.com/office/drawing/2014/main" id="{0BC2704E-69FD-874F-9E01-C8167DDE1CD5}"/>
              </a:ext>
            </a:extLst>
          </p:cNvPr>
          <p:cNvPicPr>
            <a:picLocks noChangeAspect="1"/>
          </p:cNvPicPr>
          <p:nvPr/>
        </p:nvPicPr>
        <p:blipFill>
          <a:blip r:embed="rId4"/>
          <a:stretch>
            <a:fillRect/>
          </a:stretch>
        </p:blipFill>
        <p:spPr>
          <a:xfrm>
            <a:off x="3056876" y="1779791"/>
            <a:ext cx="2589752" cy="1743296"/>
          </a:xfrm>
          <a:prstGeom prst="rect">
            <a:avLst/>
          </a:prstGeom>
        </p:spPr>
      </p:pic>
      <p:sp>
        <p:nvSpPr>
          <p:cNvPr id="133" name="テキスト ボックス 132">
            <a:extLst>
              <a:ext uri="{FF2B5EF4-FFF2-40B4-BE49-F238E27FC236}">
                <a16:creationId xmlns:a16="http://schemas.microsoft.com/office/drawing/2014/main" id="{D2FDCB89-B17F-B14B-8679-DE52B20CB744}"/>
              </a:ext>
            </a:extLst>
          </p:cNvPr>
          <p:cNvSpPr txBox="1"/>
          <p:nvPr/>
        </p:nvSpPr>
        <p:spPr>
          <a:xfrm>
            <a:off x="3306912" y="2158575"/>
            <a:ext cx="411721" cy="369332"/>
          </a:xfrm>
          <a:prstGeom prst="rect">
            <a:avLst/>
          </a:prstGeom>
          <a:noFill/>
        </p:spPr>
        <p:txBody>
          <a:bodyPr wrap="square" rtlCol="0">
            <a:spAutoFit/>
          </a:bodyPr>
          <a:lstStyle/>
          <a:p>
            <a:r>
              <a:rPr lang="ja-JP" altLang="en-US"/>
              <a:t>①</a:t>
            </a:r>
            <a:endParaRPr kumimoji="1" lang="ja-JP" altLang="en-US"/>
          </a:p>
        </p:txBody>
      </p:sp>
      <p:sp>
        <p:nvSpPr>
          <p:cNvPr id="136" name="テキスト ボックス 135">
            <a:extLst>
              <a:ext uri="{FF2B5EF4-FFF2-40B4-BE49-F238E27FC236}">
                <a16:creationId xmlns:a16="http://schemas.microsoft.com/office/drawing/2014/main" id="{76D39916-3283-9340-ABCE-28197514C3A5}"/>
              </a:ext>
            </a:extLst>
          </p:cNvPr>
          <p:cNvSpPr txBox="1"/>
          <p:nvPr/>
        </p:nvSpPr>
        <p:spPr>
          <a:xfrm>
            <a:off x="3733657" y="1910914"/>
            <a:ext cx="411721" cy="369332"/>
          </a:xfrm>
          <a:prstGeom prst="rect">
            <a:avLst/>
          </a:prstGeom>
          <a:noFill/>
        </p:spPr>
        <p:txBody>
          <a:bodyPr wrap="square" rtlCol="0">
            <a:spAutoFit/>
          </a:bodyPr>
          <a:lstStyle/>
          <a:p>
            <a:r>
              <a:rPr kumimoji="1" lang="ja-JP" altLang="en-US">
                <a:solidFill>
                  <a:srgbClr val="0432FF"/>
                </a:solidFill>
              </a:rPr>
              <a:t>②</a:t>
            </a:r>
          </a:p>
        </p:txBody>
      </p:sp>
      <p:sp>
        <p:nvSpPr>
          <p:cNvPr id="141" name="テキスト ボックス 140">
            <a:extLst>
              <a:ext uri="{FF2B5EF4-FFF2-40B4-BE49-F238E27FC236}">
                <a16:creationId xmlns:a16="http://schemas.microsoft.com/office/drawing/2014/main" id="{ECF9E7F9-A2F6-5548-BBF0-DD9643B66A83}"/>
              </a:ext>
            </a:extLst>
          </p:cNvPr>
          <p:cNvSpPr txBox="1"/>
          <p:nvPr/>
        </p:nvSpPr>
        <p:spPr>
          <a:xfrm>
            <a:off x="4162612" y="2158575"/>
            <a:ext cx="411721" cy="369332"/>
          </a:xfrm>
          <a:prstGeom prst="rect">
            <a:avLst/>
          </a:prstGeom>
          <a:noFill/>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150" name="テキスト ボックス 149">
            <a:extLst>
              <a:ext uri="{FF2B5EF4-FFF2-40B4-BE49-F238E27FC236}">
                <a16:creationId xmlns:a16="http://schemas.microsoft.com/office/drawing/2014/main" id="{AD346A54-CC0A-8641-9635-F2E0F74E264B}"/>
              </a:ext>
            </a:extLst>
          </p:cNvPr>
          <p:cNvSpPr txBox="1"/>
          <p:nvPr/>
        </p:nvSpPr>
        <p:spPr>
          <a:xfrm>
            <a:off x="4616298" y="1964457"/>
            <a:ext cx="411721" cy="369332"/>
          </a:xfrm>
          <a:prstGeom prst="rect">
            <a:avLst/>
          </a:prstGeom>
          <a:noFill/>
        </p:spPr>
        <p:txBody>
          <a:bodyPr wrap="square" rtlCol="0">
            <a:spAutoFit/>
          </a:bodyPr>
          <a:lstStyle/>
          <a:p>
            <a:r>
              <a:rPr lang="en-US" altLang="ja-JP" dirty="0">
                <a:solidFill>
                  <a:srgbClr val="FF0000"/>
                </a:solidFill>
              </a:rPr>
              <a:t>④</a:t>
            </a:r>
            <a:endParaRPr kumimoji="1" lang="ja-JP" altLang="en-US">
              <a:solidFill>
                <a:srgbClr val="FF0000"/>
              </a:solidFill>
            </a:endParaRPr>
          </a:p>
        </p:txBody>
      </p:sp>
      <p:sp>
        <p:nvSpPr>
          <p:cNvPr id="152" name="テキスト ボックス 151">
            <a:extLst>
              <a:ext uri="{FF2B5EF4-FFF2-40B4-BE49-F238E27FC236}">
                <a16:creationId xmlns:a16="http://schemas.microsoft.com/office/drawing/2014/main" id="{3D3E75CF-2C48-5646-95D7-0E1499A55BB3}"/>
              </a:ext>
            </a:extLst>
          </p:cNvPr>
          <p:cNvSpPr txBox="1"/>
          <p:nvPr/>
        </p:nvSpPr>
        <p:spPr>
          <a:xfrm>
            <a:off x="5047447" y="2161430"/>
            <a:ext cx="411721" cy="369332"/>
          </a:xfrm>
          <a:prstGeom prst="rect">
            <a:avLst/>
          </a:prstGeom>
          <a:noFill/>
        </p:spPr>
        <p:txBody>
          <a:bodyPr wrap="square" rtlCol="0">
            <a:spAutoFit/>
          </a:bodyPr>
          <a:lstStyle/>
          <a:p>
            <a:r>
              <a:rPr kumimoji="1" lang="en-US" altLang="ja-JP" dirty="0"/>
              <a:t>⑤</a:t>
            </a:r>
            <a:endParaRPr kumimoji="1" lang="ja-JP" altLang="en-US"/>
          </a:p>
        </p:txBody>
      </p:sp>
      <p:sp>
        <p:nvSpPr>
          <p:cNvPr id="155" name="テキスト ボックス 154">
            <a:extLst>
              <a:ext uri="{FF2B5EF4-FFF2-40B4-BE49-F238E27FC236}">
                <a16:creationId xmlns:a16="http://schemas.microsoft.com/office/drawing/2014/main" id="{C0EF97A3-C597-3C44-8BC1-8E7025D78376}"/>
              </a:ext>
            </a:extLst>
          </p:cNvPr>
          <p:cNvSpPr txBox="1"/>
          <p:nvPr/>
        </p:nvSpPr>
        <p:spPr>
          <a:xfrm>
            <a:off x="3312322" y="2785950"/>
            <a:ext cx="411721" cy="369332"/>
          </a:xfrm>
          <a:prstGeom prst="rect">
            <a:avLst/>
          </a:prstGeom>
          <a:noFill/>
        </p:spPr>
        <p:txBody>
          <a:bodyPr wrap="square" rtlCol="0">
            <a:spAutoFit/>
          </a:bodyPr>
          <a:lstStyle/>
          <a:p>
            <a:r>
              <a:rPr lang="en-US" altLang="ja-JP" dirty="0"/>
              <a:t>⑥</a:t>
            </a:r>
            <a:endParaRPr kumimoji="1" lang="ja-JP" altLang="en-US"/>
          </a:p>
        </p:txBody>
      </p:sp>
      <p:sp>
        <p:nvSpPr>
          <p:cNvPr id="156" name="テキスト ボックス 155">
            <a:extLst>
              <a:ext uri="{FF2B5EF4-FFF2-40B4-BE49-F238E27FC236}">
                <a16:creationId xmlns:a16="http://schemas.microsoft.com/office/drawing/2014/main" id="{E0AE1045-1802-B34B-9D9A-AE9BAB2DC6D3}"/>
              </a:ext>
            </a:extLst>
          </p:cNvPr>
          <p:cNvSpPr txBox="1"/>
          <p:nvPr/>
        </p:nvSpPr>
        <p:spPr>
          <a:xfrm>
            <a:off x="3715792" y="2996943"/>
            <a:ext cx="411721" cy="369332"/>
          </a:xfrm>
          <a:prstGeom prst="rect">
            <a:avLst/>
          </a:prstGeom>
          <a:noFill/>
        </p:spPr>
        <p:txBody>
          <a:bodyPr wrap="square" rtlCol="0">
            <a:spAutoFit/>
          </a:bodyPr>
          <a:lstStyle/>
          <a:p>
            <a:r>
              <a:rPr kumimoji="1" lang="en-US" altLang="ja-JP" dirty="0">
                <a:solidFill>
                  <a:srgbClr val="0432FF"/>
                </a:solidFill>
              </a:rPr>
              <a:t>⑦</a:t>
            </a:r>
            <a:endParaRPr kumimoji="1" lang="ja-JP" altLang="en-US">
              <a:solidFill>
                <a:srgbClr val="0432FF"/>
              </a:solidFill>
            </a:endParaRPr>
          </a:p>
        </p:txBody>
      </p:sp>
      <p:sp>
        <p:nvSpPr>
          <p:cNvPr id="157" name="テキスト ボックス 156">
            <a:extLst>
              <a:ext uri="{FF2B5EF4-FFF2-40B4-BE49-F238E27FC236}">
                <a16:creationId xmlns:a16="http://schemas.microsoft.com/office/drawing/2014/main" id="{591FDA8D-F459-E44B-BABC-D1E511B30299}"/>
              </a:ext>
            </a:extLst>
          </p:cNvPr>
          <p:cNvSpPr txBox="1"/>
          <p:nvPr/>
        </p:nvSpPr>
        <p:spPr>
          <a:xfrm>
            <a:off x="4160954" y="2785950"/>
            <a:ext cx="411721" cy="369332"/>
          </a:xfrm>
          <a:prstGeom prst="rect">
            <a:avLst/>
          </a:prstGeom>
          <a:noFill/>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160" name="テキスト ボックス 159">
            <a:extLst>
              <a:ext uri="{FF2B5EF4-FFF2-40B4-BE49-F238E27FC236}">
                <a16:creationId xmlns:a16="http://schemas.microsoft.com/office/drawing/2014/main" id="{B4144493-CC24-A746-BAF2-2D7648501E4A}"/>
              </a:ext>
            </a:extLst>
          </p:cNvPr>
          <p:cNvSpPr txBox="1"/>
          <p:nvPr/>
        </p:nvSpPr>
        <p:spPr>
          <a:xfrm>
            <a:off x="4591573" y="2996943"/>
            <a:ext cx="411721" cy="369332"/>
          </a:xfrm>
          <a:prstGeom prst="rect">
            <a:avLst/>
          </a:prstGeom>
          <a:noFill/>
        </p:spPr>
        <p:txBody>
          <a:bodyPr wrap="square" rtlCol="0">
            <a:spAutoFit/>
          </a:bodyPr>
          <a:lstStyle/>
          <a:p>
            <a:r>
              <a:rPr lang="ja-JP" altLang="en-US">
                <a:solidFill>
                  <a:srgbClr val="FF0000"/>
                </a:solidFill>
              </a:rPr>
              <a:t>⑨</a:t>
            </a:r>
            <a:endParaRPr kumimoji="1" lang="ja-JP" altLang="en-US">
              <a:solidFill>
                <a:srgbClr val="FF0000"/>
              </a:solidFill>
            </a:endParaRPr>
          </a:p>
        </p:txBody>
      </p:sp>
      <p:sp>
        <p:nvSpPr>
          <p:cNvPr id="161" name="テキスト ボックス 160">
            <a:extLst>
              <a:ext uri="{FF2B5EF4-FFF2-40B4-BE49-F238E27FC236}">
                <a16:creationId xmlns:a16="http://schemas.microsoft.com/office/drawing/2014/main" id="{9D4E721D-7108-3E42-8962-6EB3796F9AC9}"/>
              </a:ext>
            </a:extLst>
          </p:cNvPr>
          <p:cNvSpPr txBox="1"/>
          <p:nvPr/>
        </p:nvSpPr>
        <p:spPr>
          <a:xfrm>
            <a:off x="5023718" y="2788198"/>
            <a:ext cx="411721" cy="369332"/>
          </a:xfrm>
          <a:prstGeom prst="rect">
            <a:avLst/>
          </a:prstGeom>
          <a:noFill/>
        </p:spPr>
        <p:txBody>
          <a:bodyPr wrap="square" rtlCol="0">
            <a:spAutoFit/>
          </a:bodyPr>
          <a:lstStyle/>
          <a:p>
            <a:r>
              <a:rPr kumimoji="1" lang="ja-JP" altLang="en-US"/>
              <a:t>⑩</a:t>
            </a:r>
          </a:p>
        </p:txBody>
      </p:sp>
      <p:sp>
        <p:nvSpPr>
          <p:cNvPr id="282" name="テキスト ボックス 281">
            <a:extLst>
              <a:ext uri="{FF2B5EF4-FFF2-40B4-BE49-F238E27FC236}">
                <a16:creationId xmlns:a16="http://schemas.microsoft.com/office/drawing/2014/main" id="{178918D3-F2D4-834C-B440-43BE63B65765}"/>
              </a:ext>
            </a:extLst>
          </p:cNvPr>
          <p:cNvSpPr txBox="1"/>
          <p:nvPr/>
        </p:nvSpPr>
        <p:spPr>
          <a:xfrm>
            <a:off x="3609623" y="939076"/>
            <a:ext cx="1484257" cy="461665"/>
          </a:xfrm>
          <a:prstGeom prst="rect">
            <a:avLst/>
          </a:prstGeom>
          <a:noFill/>
        </p:spPr>
        <p:txBody>
          <a:bodyPr wrap="square" rtlCol="0">
            <a:spAutoFit/>
          </a:bodyPr>
          <a:lstStyle/>
          <a:p>
            <a:r>
              <a:rPr kumimoji="1" lang="en-US" altLang="ja-JP" sz="2400" dirty="0"/>
              <a:t>2</a:t>
            </a:r>
            <a:r>
              <a:rPr kumimoji="1" lang="ja-JP" altLang="en-US" sz="2400"/>
              <a:t>、三角形</a:t>
            </a:r>
          </a:p>
        </p:txBody>
      </p:sp>
      <p:grpSp>
        <p:nvGrpSpPr>
          <p:cNvPr id="43" name="グループ化 42">
            <a:extLst>
              <a:ext uri="{FF2B5EF4-FFF2-40B4-BE49-F238E27FC236}">
                <a16:creationId xmlns:a16="http://schemas.microsoft.com/office/drawing/2014/main" id="{9824F741-3E83-4347-8CD4-321960E6C6E9}"/>
              </a:ext>
            </a:extLst>
          </p:cNvPr>
          <p:cNvGrpSpPr/>
          <p:nvPr/>
        </p:nvGrpSpPr>
        <p:grpSpPr>
          <a:xfrm>
            <a:off x="4197077" y="1555860"/>
            <a:ext cx="338117" cy="2139754"/>
            <a:chOff x="3657600" y="1625464"/>
            <a:chExt cx="338117" cy="2139754"/>
          </a:xfrm>
        </p:grpSpPr>
        <p:cxnSp>
          <p:nvCxnSpPr>
            <p:cNvPr id="44" name="直線矢印コネクタ 43">
              <a:extLst>
                <a:ext uri="{FF2B5EF4-FFF2-40B4-BE49-F238E27FC236}">
                  <a16:creationId xmlns:a16="http://schemas.microsoft.com/office/drawing/2014/main" id="{435AA88E-DFBE-1F4B-BA2E-CF33DA12C34B}"/>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2D88954-7F87-5945-A1EB-30487F3FA665}"/>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pic>
        <p:nvPicPr>
          <p:cNvPr id="9" name="図 8" descr="障子, グリーン, 建物, 棚 が含まれている画像&#10;&#10;自動的に生成された説明">
            <a:extLst>
              <a:ext uri="{FF2B5EF4-FFF2-40B4-BE49-F238E27FC236}">
                <a16:creationId xmlns:a16="http://schemas.microsoft.com/office/drawing/2014/main" id="{524D47DE-53E9-CB40-B931-C5CBF44C5733}"/>
              </a:ext>
            </a:extLst>
          </p:cNvPr>
          <p:cNvPicPr>
            <a:picLocks noChangeAspect="1"/>
          </p:cNvPicPr>
          <p:nvPr/>
        </p:nvPicPr>
        <p:blipFill>
          <a:blip r:embed="rId5"/>
          <a:stretch>
            <a:fillRect/>
          </a:stretch>
        </p:blipFill>
        <p:spPr>
          <a:xfrm>
            <a:off x="6323409" y="1634903"/>
            <a:ext cx="2115585" cy="2107385"/>
          </a:xfrm>
          <a:prstGeom prst="rect">
            <a:avLst/>
          </a:prstGeom>
        </p:spPr>
      </p:pic>
      <p:sp>
        <p:nvSpPr>
          <p:cNvPr id="134" name="テキスト ボックス 133">
            <a:extLst>
              <a:ext uri="{FF2B5EF4-FFF2-40B4-BE49-F238E27FC236}">
                <a16:creationId xmlns:a16="http://schemas.microsoft.com/office/drawing/2014/main" id="{B584E248-FD56-5743-989C-5DD17E448021}"/>
              </a:ext>
            </a:extLst>
          </p:cNvPr>
          <p:cNvSpPr txBox="1"/>
          <p:nvPr/>
        </p:nvSpPr>
        <p:spPr>
          <a:xfrm>
            <a:off x="6480383" y="1817748"/>
            <a:ext cx="411721" cy="369332"/>
          </a:xfrm>
          <a:prstGeom prst="rect">
            <a:avLst/>
          </a:prstGeom>
          <a:noFill/>
        </p:spPr>
        <p:txBody>
          <a:bodyPr wrap="square" rtlCol="0">
            <a:spAutoFit/>
          </a:bodyPr>
          <a:lstStyle/>
          <a:p>
            <a:r>
              <a:rPr lang="ja-JP" altLang="en-US"/>
              <a:t>①</a:t>
            </a:r>
            <a:endParaRPr kumimoji="1" lang="ja-JP" altLang="en-US"/>
          </a:p>
        </p:txBody>
      </p:sp>
      <p:sp>
        <p:nvSpPr>
          <p:cNvPr id="135" name="テキスト ボックス 134">
            <a:extLst>
              <a:ext uri="{FF2B5EF4-FFF2-40B4-BE49-F238E27FC236}">
                <a16:creationId xmlns:a16="http://schemas.microsoft.com/office/drawing/2014/main" id="{FBE0BB73-FDA5-6341-AA59-7B7027F92F22}"/>
              </a:ext>
            </a:extLst>
          </p:cNvPr>
          <p:cNvSpPr txBox="1"/>
          <p:nvPr/>
        </p:nvSpPr>
        <p:spPr>
          <a:xfrm>
            <a:off x="7169938" y="1817748"/>
            <a:ext cx="411721" cy="369332"/>
          </a:xfrm>
          <a:prstGeom prst="rect">
            <a:avLst/>
          </a:prstGeom>
          <a:noFill/>
        </p:spPr>
        <p:txBody>
          <a:bodyPr wrap="square" rtlCol="0">
            <a:spAutoFit/>
          </a:bodyPr>
          <a:lstStyle/>
          <a:p>
            <a:r>
              <a:rPr kumimoji="1" lang="ja-JP" altLang="en-US">
                <a:solidFill>
                  <a:srgbClr val="208C22"/>
                </a:solidFill>
              </a:rPr>
              <a:t>②</a:t>
            </a:r>
          </a:p>
        </p:txBody>
      </p:sp>
      <p:sp>
        <p:nvSpPr>
          <p:cNvPr id="143" name="テキスト ボックス 142">
            <a:extLst>
              <a:ext uri="{FF2B5EF4-FFF2-40B4-BE49-F238E27FC236}">
                <a16:creationId xmlns:a16="http://schemas.microsoft.com/office/drawing/2014/main" id="{C996EA56-916F-AB4F-8D55-D75FCFADB574}"/>
              </a:ext>
            </a:extLst>
          </p:cNvPr>
          <p:cNvSpPr txBox="1"/>
          <p:nvPr/>
        </p:nvSpPr>
        <p:spPr>
          <a:xfrm>
            <a:off x="7881596" y="1817748"/>
            <a:ext cx="411721" cy="369332"/>
          </a:xfrm>
          <a:prstGeom prst="rect">
            <a:avLst/>
          </a:prstGeom>
          <a:noFill/>
        </p:spPr>
        <p:txBody>
          <a:bodyPr wrap="square" rtlCol="0">
            <a:spAutoFit/>
          </a:bodyPr>
          <a:lstStyle/>
          <a:p>
            <a:r>
              <a:rPr lang="ja-JP" altLang="en-US"/>
              <a:t>③</a:t>
            </a:r>
            <a:endParaRPr kumimoji="1" lang="ja-JP" altLang="en-US"/>
          </a:p>
        </p:txBody>
      </p:sp>
      <p:sp>
        <p:nvSpPr>
          <p:cNvPr id="151" name="テキスト ボックス 150">
            <a:extLst>
              <a:ext uri="{FF2B5EF4-FFF2-40B4-BE49-F238E27FC236}">
                <a16:creationId xmlns:a16="http://schemas.microsoft.com/office/drawing/2014/main" id="{5F3FCE8E-44D8-3E44-B9C9-01AFE4551321}"/>
              </a:ext>
            </a:extLst>
          </p:cNvPr>
          <p:cNvSpPr txBox="1"/>
          <p:nvPr/>
        </p:nvSpPr>
        <p:spPr>
          <a:xfrm>
            <a:off x="6493145" y="2507956"/>
            <a:ext cx="411721" cy="369332"/>
          </a:xfrm>
          <a:prstGeom prst="rect">
            <a:avLst/>
          </a:prstGeom>
          <a:noFill/>
        </p:spPr>
        <p:txBody>
          <a:bodyPr wrap="square" rtlCol="0">
            <a:spAutoFit/>
          </a:bodyPr>
          <a:lstStyle/>
          <a:p>
            <a:r>
              <a:rPr lang="en-US" altLang="ja-JP" dirty="0"/>
              <a:t>④</a:t>
            </a:r>
            <a:endParaRPr kumimoji="1" lang="ja-JP" altLang="en-US"/>
          </a:p>
        </p:txBody>
      </p:sp>
      <p:sp>
        <p:nvSpPr>
          <p:cNvPr id="153" name="テキスト ボックス 152">
            <a:extLst>
              <a:ext uri="{FF2B5EF4-FFF2-40B4-BE49-F238E27FC236}">
                <a16:creationId xmlns:a16="http://schemas.microsoft.com/office/drawing/2014/main" id="{B4EDE39C-F5F6-2944-A1B5-B3A70D856049}"/>
              </a:ext>
            </a:extLst>
          </p:cNvPr>
          <p:cNvSpPr txBox="1"/>
          <p:nvPr/>
        </p:nvSpPr>
        <p:spPr>
          <a:xfrm>
            <a:off x="7163062" y="2507956"/>
            <a:ext cx="411721" cy="369332"/>
          </a:xfrm>
          <a:prstGeom prst="rect">
            <a:avLst/>
          </a:prstGeom>
          <a:noFill/>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54" name="テキスト ボックス 153">
            <a:extLst>
              <a:ext uri="{FF2B5EF4-FFF2-40B4-BE49-F238E27FC236}">
                <a16:creationId xmlns:a16="http://schemas.microsoft.com/office/drawing/2014/main" id="{007F241F-3EE9-3A4D-82E7-B89BA443197A}"/>
              </a:ext>
            </a:extLst>
          </p:cNvPr>
          <p:cNvSpPr txBox="1"/>
          <p:nvPr/>
        </p:nvSpPr>
        <p:spPr>
          <a:xfrm>
            <a:off x="7862062" y="2511507"/>
            <a:ext cx="411721" cy="369332"/>
          </a:xfrm>
          <a:prstGeom prst="rect">
            <a:avLst/>
          </a:prstGeom>
          <a:noFill/>
        </p:spPr>
        <p:txBody>
          <a:bodyPr wrap="square" rtlCol="0">
            <a:spAutoFit/>
          </a:bodyPr>
          <a:lstStyle/>
          <a:p>
            <a:r>
              <a:rPr lang="en-US" altLang="ja-JP" dirty="0"/>
              <a:t>⑥</a:t>
            </a:r>
            <a:endParaRPr kumimoji="1" lang="ja-JP" altLang="en-US"/>
          </a:p>
        </p:txBody>
      </p:sp>
      <p:sp>
        <p:nvSpPr>
          <p:cNvPr id="158" name="テキスト ボックス 157">
            <a:extLst>
              <a:ext uri="{FF2B5EF4-FFF2-40B4-BE49-F238E27FC236}">
                <a16:creationId xmlns:a16="http://schemas.microsoft.com/office/drawing/2014/main" id="{21D1FB79-D483-374B-9E70-500D96C25E44}"/>
              </a:ext>
            </a:extLst>
          </p:cNvPr>
          <p:cNvSpPr txBox="1"/>
          <p:nvPr/>
        </p:nvSpPr>
        <p:spPr>
          <a:xfrm>
            <a:off x="7175342" y="3190385"/>
            <a:ext cx="411721" cy="369332"/>
          </a:xfrm>
          <a:prstGeom prst="rect">
            <a:avLst/>
          </a:prstGeom>
          <a:noFill/>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159" name="テキスト ボックス 158">
            <a:extLst>
              <a:ext uri="{FF2B5EF4-FFF2-40B4-BE49-F238E27FC236}">
                <a16:creationId xmlns:a16="http://schemas.microsoft.com/office/drawing/2014/main" id="{AC2657F0-90FD-744C-99AA-E3E8316F56D3}"/>
              </a:ext>
            </a:extLst>
          </p:cNvPr>
          <p:cNvSpPr txBox="1"/>
          <p:nvPr/>
        </p:nvSpPr>
        <p:spPr>
          <a:xfrm>
            <a:off x="7881596" y="3190143"/>
            <a:ext cx="411721" cy="369332"/>
          </a:xfrm>
          <a:prstGeom prst="rect">
            <a:avLst/>
          </a:prstGeom>
          <a:noFill/>
        </p:spPr>
        <p:txBody>
          <a:bodyPr wrap="square" rtlCol="0">
            <a:spAutoFit/>
          </a:bodyPr>
          <a:lstStyle/>
          <a:p>
            <a:r>
              <a:rPr lang="ja-JP" altLang="en-US"/>
              <a:t>⑨</a:t>
            </a:r>
            <a:endParaRPr kumimoji="1" lang="ja-JP" altLang="en-US"/>
          </a:p>
        </p:txBody>
      </p:sp>
      <p:sp>
        <p:nvSpPr>
          <p:cNvPr id="162" name="テキスト ボックス 161">
            <a:extLst>
              <a:ext uri="{FF2B5EF4-FFF2-40B4-BE49-F238E27FC236}">
                <a16:creationId xmlns:a16="http://schemas.microsoft.com/office/drawing/2014/main" id="{47463D42-CA8C-344B-8993-7EA7B16B199D}"/>
              </a:ext>
            </a:extLst>
          </p:cNvPr>
          <p:cNvSpPr txBox="1"/>
          <p:nvPr/>
        </p:nvSpPr>
        <p:spPr>
          <a:xfrm>
            <a:off x="6480381" y="3190385"/>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283" name="テキスト ボックス 282">
            <a:extLst>
              <a:ext uri="{FF2B5EF4-FFF2-40B4-BE49-F238E27FC236}">
                <a16:creationId xmlns:a16="http://schemas.microsoft.com/office/drawing/2014/main" id="{6EDABC89-1721-F945-97D9-28A182186AEF}"/>
              </a:ext>
            </a:extLst>
          </p:cNvPr>
          <p:cNvSpPr txBox="1"/>
          <p:nvPr/>
        </p:nvSpPr>
        <p:spPr>
          <a:xfrm>
            <a:off x="6602288" y="933203"/>
            <a:ext cx="1468577" cy="461665"/>
          </a:xfrm>
          <a:prstGeom prst="rect">
            <a:avLst/>
          </a:prstGeom>
          <a:noFill/>
        </p:spPr>
        <p:txBody>
          <a:bodyPr wrap="square" rtlCol="0">
            <a:spAutoFit/>
          </a:bodyPr>
          <a:lstStyle/>
          <a:p>
            <a:r>
              <a:rPr lang="en-US" altLang="ja-JP" sz="2400" dirty="0">
                <a:solidFill>
                  <a:srgbClr val="FF0000"/>
                </a:solidFill>
              </a:rPr>
              <a:t>3</a:t>
            </a:r>
            <a:r>
              <a:rPr kumimoji="1" lang="ja-JP" altLang="en-US" sz="2400">
                <a:solidFill>
                  <a:srgbClr val="FF0000"/>
                </a:solidFill>
              </a:rPr>
              <a:t>、</a:t>
            </a:r>
            <a:r>
              <a:rPr lang="ja-JP" altLang="en-US" sz="2400">
                <a:solidFill>
                  <a:srgbClr val="FF0000"/>
                </a:solidFill>
              </a:rPr>
              <a:t>四角形</a:t>
            </a:r>
            <a:endParaRPr kumimoji="1" lang="ja-JP" altLang="en-US" sz="2400">
              <a:solidFill>
                <a:srgbClr val="FF0000"/>
              </a:solidFill>
            </a:endParaRPr>
          </a:p>
        </p:txBody>
      </p:sp>
      <p:grpSp>
        <p:nvGrpSpPr>
          <p:cNvPr id="46" name="グループ化 45">
            <a:extLst>
              <a:ext uri="{FF2B5EF4-FFF2-40B4-BE49-F238E27FC236}">
                <a16:creationId xmlns:a16="http://schemas.microsoft.com/office/drawing/2014/main" id="{E0B44759-B00F-F847-BE72-2562569A555C}"/>
              </a:ext>
            </a:extLst>
          </p:cNvPr>
          <p:cNvGrpSpPr/>
          <p:nvPr/>
        </p:nvGrpSpPr>
        <p:grpSpPr>
          <a:xfrm>
            <a:off x="7198169" y="1622720"/>
            <a:ext cx="338117" cy="2139754"/>
            <a:chOff x="3657600" y="1625464"/>
            <a:chExt cx="338117" cy="2139754"/>
          </a:xfrm>
        </p:grpSpPr>
        <p:cxnSp>
          <p:nvCxnSpPr>
            <p:cNvPr id="47" name="直線矢印コネクタ 46">
              <a:extLst>
                <a:ext uri="{FF2B5EF4-FFF2-40B4-BE49-F238E27FC236}">
                  <a16:creationId xmlns:a16="http://schemas.microsoft.com/office/drawing/2014/main" id="{EBBBBD09-88B9-CF44-BAEE-4D03F1FF17E9}"/>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22C0C16-11D8-644A-B2E4-8F997AC6EFC9}"/>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nvGrpSpPr>
          <p:cNvPr id="52" name="グループ化 51">
            <a:extLst>
              <a:ext uri="{FF2B5EF4-FFF2-40B4-BE49-F238E27FC236}">
                <a16:creationId xmlns:a16="http://schemas.microsoft.com/office/drawing/2014/main" id="{F4D312F4-5241-2C43-9831-14A6AF5C4039}"/>
              </a:ext>
            </a:extLst>
          </p:cNvPr>
          <p:cNvGrpSpPr/>
          <p:nvPr/>
        </p:nvGrpSpPr>
        <p:grpSpPr>
          <a:xfrm>
            <a:off x="6392305" y="3766521"/>
            <a:ext cx="1999753" cy="2740241"/>
            <a:chOff x="6453250" y="4079604"/>
            <a:chExt cx="1651306" cy="2220112"/>
          </a:xfrm>
        </p:grpSpPr>
        <p:grpSp>
          <p:nvGrpSpPr>
            <p:cNvPr id="53" name="グループ化 52">
              <a:extLst>
                <a:ext uri="{FF2B5EF4-FFF2-40B4-BE49-F238E27FC236}">
                  <a16:creationId xmlns:a16="http://schemas.microsoft.com/office/drawing/2014/main" id="{980424B7-B7BB-BC4D-AADC-C5B88A692BEA}"/>
                </a:ext>
              </a:extLst>
            </p:cNvPr>
            <p:cNvGrpSpPr/>
            <p:nvPr/>
          </p:nvGrpSpPr>
          <p:grpSpPr>
            <a:xfrm>
              <a:off x="6457646" y="4079604"/>
              <a:ext cx="1646910" cy="975786"/>
              <a:chOff x="624303" y="4087091"/>
              <a:chExt cx="1646910" cy="975786"/>
            </a:xfrm>
          </p:grpSpPr>
          <p:cxnSp>
            <p:nvCxnSpPr>
              <p:cNvPr id="73" name="直線矢印コネクタ 72">
                <a:extLst>
                  <a:ext uri="{FF2B5EF4-FFF2-40B4-BE49-F238E27FC236}">
                    <a16:creationId xmlns:a16="http://schemas.microsoft.com/office/drawing/2014/main" id="{C96155EE-F79A-8A44-8D85-EC629A210215}"/>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74" name="直線矢印コネクタ 73">
                <a:extLst>
                  <a:ext uri="{FF2B5EF4-FFF2-40B4-BE49-F238E27FC236}">
                    <a16:creationId xmlns:a16="http://schemas.microsoft.com/office/drawing/2014/main" id="{70631584-CCBA-FE41-B7A9-8E1220795D78}"/>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54" name="直線コネクタ 53">
              <a:extLst>
                <a:ext uri="{FF2B5EF4-FFF2-40B4-BE49-F238E27FC236}">
                  <a16:creationId xmlns:a16="http://schemas.microsoft.com/office/drawing/2014/main" id="{2413A208-CFCB-074F-924E-24B6C777A1DF}"/>
                </a:ext>
              </a:extLst>
            </p:cNvPr>
            <p:cNvCxnSpPr/>
            <p:nvPr/>
          </p:nvCxnSpPr>
          <p:spPr>
            <a:xfrm>
              <a:off x="6482496" y="4418081"/>
              <a:ext cx="1246060"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B921A193-3A0F-C945-B635-128D13EA6B99}"/>
                </a:ext>
              </a:extLst>
            </p:cNvPr>
            <p:cNvCxnSpPr/>
            <p:nvPr/>
          </p:nvCxnSpPr>
          <p:spPr>
            <a:xfrm>
              <a:off x="7714701"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E0D9EC00-0D76-1044-9DEE-AB0305A20CA9}"/>
                </a:ext>
              </a:extLst>
            </p:cNvPr>
            <p:cNvCxnSpPr/>
            <p:nvPr/>
          </p:nvCxnSpPr>
          <p:spPr>
            <a:xfrm>
              <a:off x="6883756"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F3F6A41A-78FA-7D4D-995A-F056AFF1BC66}"/>
                </a:ext>
              </a:extLst>
            </p:cNvPr>
            <p:cNvCxnSpPr/>
            <p:nvPr/>
          </p:nvCxnSpPr>
          <p:spPr>
            <a:xfrm>
              <a:off x="7314998"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9" name="テキスト ボックス 58">
              <a:extLst>
                <a:ext uri="{FF2B5EF4-FFF2-40B4-BE49-F238E27FC236}">
                  <a16:creationId xmlns:a16="http://schemas.microsoft.com/office/drawing/2014/main" id="{7C4660E5-4061-7041-8323-79993A4552B1}"/>
                </a:ext>
              </a:extLst>
            </p:cNvPr>
            <p:cNvSpPr txBox="1"/>
            <p:nvPr/>
          </p:nvSpPr>
          <p:spPr>
            <a:xfrm>
              <a:off x="6504410" y="4536914"/>
              <a:ext cx="411721" cy="369332"/>
            </a:xfrm>
            <a:prstGeom prst="rect">
              <a:avLst/>
            </a:prstGeom>
            <a:noFill/>
            <a:ln w="28575">
              <a:noFill/>
            </a:ln>
          </p:spPr>
          <p:txBody>
            <a:bodyPr wrap="square" rtlCol="0">
              <a:spAutoFit/>
            </a:bodyPr>
            <a:lstStyle/>
            <a:p>
              <a:r>
                <a:rPr kumimoji="1" lang="ja-JP" altLang="en-US">
                  <a:solidFill>
                    <a:srgbClr val="208C22"/>
                  </a:solidFill>
                </a:rPr>
                <a:t>②</a:t>
              </a:r>
            </a:p>
          </p:txBody>
        </p:sp>
        <p:sp>
          <p:nvSpPr>
            <p:cNvPr id="61" name="テキスト ボックス 60">
              <a:extLst>
                <a:ext uri="{FF2B5EF4-FFF2-40B4-BE49-F238E27FC236}">
                  <a16:creationId xmlns:a16="http://schemas.microsoft.com/office/drawing/2014/main" id="{7D2D7B19-0E6F-CB41-9B12-55A48357AE40}"/>
                </a:ext>
              </a:extLst>
            </p:cNvPr>
            <p:cNvSpPr txBox="1"/>
            <p:nvPr/>
          </p:nvSpPr>
          <p:spPr>
            <a:xfrm>
              <a:off x="6926159" y="4530670"/>
              <a:ext cx="411721" cy="369332"/>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62" name="テキスト ボックス 61">
              <a:extLst>
                <a:ext uri="{FF2B5EF4-FFF2-40B4-BE49-F238E27FC236}">
                  <a16:creationId xmlns:a16="http://schemas.microsoft.com/office/drawing/2014/main" id="{BB96649A-1750-C842-B5BB-0C706FE15FA6}"/>
                </a:ext>
              </a:extLst>
            </p:cNvPr>
            <p:cNvSpPr txBox="1"/>
            <p:nvPr/>
          </p:nvSpPr>
          <p:spPr>
            <a:xfrm>
              <a:off x="7335321" y="4536788"/>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grpSp>
          <p:nvGrpSpPr>
            <p:cNvPr id="63" name="グループ化 62">
              <a:extLst>
                <a:ext uri="{FF2B5EF4-FFF2-40B4-BE49-F238E27FC236}">
                  <a16:creationId xmlns:a16="http://schemas.microsoft.com/office/drawing/2014/main" id="{1467CB1B-BD43-FF44-A006-0C1D99AFB025}"/>
                </a:ext>
              </a:extLst>
            </p:cNvPr>
            <p:cNvGrpSpPr/>
            <p:nvPr/>
          </p:nvGrpSpPr>
          <p:grpSpPr>
            <a:xfrm>
              <a:off x="6453250" y="5312270"/>
              <a:ext cx="1646910" cy="975786"/>
              <a:chOff x="624303" y="4087091"/>
              <a:chExt cx="1646910" cy="975786"/>
            </a:xfrm>
          </p:grpSpPr>
          <p:cxnSp>
            <p:nvCxnSpPr>
              <p:cNvPr id="71" name="直線矢印コネクタ 70">
                <a:extLst>
                  <a:ext uri="{FF2B5EF4-FFF2-40B4-BE49-F238E27FC236}">
                    <a16:creationId xmlns:a16="http://schemas.microsoft.com/office/drawing/2014/main" id="{3CEB14AA-DA29-134F-8FD1-D2381E27248C}"/>
                  </a:ext>
                </a:extLst>
              </p:cNvPr>
              <p:cNvCxnSpPr/>
              <p:nvPr/>
            </p:nvCxnSpPr>
            <p:spPr>
              <a:xfrm flipV="1">
                <a:off x="62671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72" name="直線矢印コネクタ 71">
                <a:extLst>
                  <a:ext uri="{FF2B5EF4-FFF2-40B4-BE49-F238E27FC236}">
                    <a16:creationId xmlns:a16="http://schemas.microsoft.com/office/drawing/2014/main" id="{6D597990-ED56-E34D-B7A0-2F90896BB50B}"/>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64" name="直線コネクタ 63">
              <a:extLst>
                <a:ext uri="{FF2B5EF4-FFF2-40B4-BE49-F238E27FC236}">
                  <a16:creationId xmlns:a16="http://schemas.microsoft.com/office/drawing/2014/main" id="{540FCFBB-3EC1-124E-9F42-707291D0503A}"/>
                </a:ext>
              </a:extLst>
            </p:cNvPr>
            <p:cNvCxnSpPr/>
            <p:nvPr/>
          </p:nvCxnSpPr>
          <p:spPr>
            <a:xfrm>
              <a:off x="6478100" y="5650747"/>
              <a:ext cx="1246060"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CB8BC001-4BF0-0A47-BC9F-AA5D300E4AE0}"/>
                </a:ext>
              </a:extLst>
            </p:cNvPr>
            <p:cNvCxnSpPr/>
            <p:nvPr/>
          </p:nvCxnSpPr>
          <p:spPr>
            <a:xfrm>
              <a:off x="7721746"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2CA8C16D-8D06-C041-BD03-0DAE01CF9123}"/>
                </a:ext>
              </a:extLst>
            </p:cNvPr>
            <p:cNvCxnSpPr/>
            <p:nvPr/>
          </p:nvCxnSpPr>
          <p:spPr>
            <a:xfrm>
              <a:off x="6879360"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979CADB0-2D93-0F4E-8658-1DB4F9400E17}"/>
                </a:ext>
              </a:extLst>
            </p:cNvPr>
            <p:cNvCxnSpPr/>
            <p:nvPr/>
          </p:nvCxnSpPr>
          <p:spPr>
            <a:xfrm>
              <a:off x="7310602"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EFA26B2B-87A0-3843-A278-A2C81E5CE001}"/>
                </a:ext>
              </a:extLst>
            </p:cNvPr>
            <p:cNvSpPr txBox="1"/>
            <p:nvPr/>
          </p:nvSpPr>
          <p:spPr>
            <a:xfrm>
              <a:off x="6500013" y="5784984"/>
              <a:ext cx="411721" cy="369332"/>
            </a:xfrm>
            <a:prstGeom prst="rect">
              <a:avLst/>
            </a:prstGeom>
            <a:noFill/>
            <a:ln w="28575">
              <a:noFill/>
            </a:ln>
          </p:spPr>
          <p:txBody>
            <a:bodyPr wrap="square" rtlCol="0">
              <a:spAutoFit/>
            </a:bodyPr>
            <a:lstStyle/>
            <a:p>
              <a:r>
                <a:rPr kumimoji="1" lang="ja-JP" altLang="en-US">
                  <a:solidFill>
                    <a:srgbClr val="208C22"/>
                  </a:solidFill>
                </a:rPr>
                <a:t>②</a:t>
              </a:r>
            </a:p>
          </p:txBody>
        </p:sp>
        <p:sp>
          <p:nvSpPr>
            <p:cNvPr id="69" name="テキスト ボックス 68">
              <a:extLst>
                <a:ext uri="{FF2B5EF4-FFF2-40B4-BE49-F238E27FC236}">
                  <a16:creationId xmlns:a16="http://schemas.microsoft.com/office/drawing/2014/main" id="{C804FDF1-AFC4-D940-AD6D-A56BA8106A5E}"/>
                </a:ext>
              </a:extLst>
            </p:cNvPr>
            <p:cNvSpPr txBox="1"/>
            <p:nvPr/>
          </p:nvSpPr>
          <p:spPr>
            <a:xfrm>
              <a:off x="6908227" y="5790952"/>
              <a:ext cx="411721" cy="369332"/>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70" name="テキスト ボックス 69">
              <a:extLst>
                <a:ext uri="{FF2B5EF4-FFF2-40B4-BE49-F238E27FC236}">
                  <a16:creationId xmlns:a16="http://schemas.microsoft.com/office/drawing/2014/main" id="{5F0E9CD5-B403-E448-BCBA-B99A5DB87384}"/>
                </a:ext>
              </a:extLst>
            </p:cNvPr>
            <p:cNvSpPr txBox="1"/>
            <p:nvPr/>
          </p:nvSpPr>
          <p:spPr>
            <a:xfrm>
              <a:off x="7339469" y="5797179"/>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grpSp>
      <p:grpSp>
        <p:nvGrpSpPr>
          <p:cNvPr id="75" name="グループ化 74">
            <a:extLst>
              <a:ext uri="{FF2B5EF4-FFF2-40B4-BE49-F238E27FC236}">
                <a16:creationId xmlns:a16="http://schemas.microsoft.com/office/drawing/2014/main" id="{0A07047A-9F5E-5143-BF6B-393E03DC293D}"/>
              </a:ext>
            </a:extLst>
          </p:cNvPr>
          <p:cNvGrpSpPr/>
          <p:nvPr/>
        </p:nvGrpSpPr>
        <p:grpSpPr>
          <a:xfrm>
            <a:off x="3407956" y="3772760"/>
            <a:ext cx="2022154" cy="2716566"/>
            <a:chOff x="3488152" y="4070093"/>
            <a:chExt cx="1708044" cy="2223741"/>
          </a:xfrm>
        </p:grpSpPr>
        <p:grpSp>
          <p:nvGrpSpPr>
            <p:cNvPr id="76" name="グループ化 75">
              <a:extLst>
                <a:ext uri="{FF2B5EF4-FFF2-40B4-BE49-F238E27FC236}">
                  <a16:creationId xmlns:a16="http://schemas.microsoft.com/office/drawing/2014/main" id="{42B4CCD0-B801-9245-B841-3998815BD3FC}"/>
                </a:ext>
              </a:extLst>
            </p:cNvPr>
            <p:cNvGrpSpPr/>
            <p:nvPr/>
          </p:nvGrpSpPr>
          <p:grpSpPr>
            <a:xfrm>
              <a:off x="3549286" y="4070093"/>
              <a:ext cx="1646910" cy="975786"/>
              <a:chOff x="624303" y="4087091"/>
              <a:chExt cx="1646910" cy="975786"/>
            </a:xfrm>
          </p:grpSpPr>
          <p:cxnSp>
            <p:nvCxnSpPr>
              <p:cNvPr id="98" name="直線矢印コネクタ 97">
                <a:extLst>
                  <a:ext uri="{FF2B5EF4-FFF2-40B4-BE49-F238E27FC236}">
                    <a16:creationId xmlns:a16="http://schemas.microsoft.com/office/drawing/2014/main" id="{79B9B6E5-83CC-F547-87AE-834E5D166F3F}"/>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99" name="直線矢印コネクタ 98">
                <a:extLst>
                  <a:ext uri="{FF2B5EF4-FFF2-40B4-BE49-F238E27FC236}">
                    <a16:creationId xmlns:a16="http://schemas.microsoft.com/office/drawing/2014/main" id="{09269FC3-83BB-3D41-9795-B2CE6D64F2E6}"/>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grpSp>
          <p:nvGrpSpPr>
            <p:cNvPr id="77" name="グループ化 76">
              <a:extLst>
                <a:ext uri="{FF2B5EF4-FFF2-40B4-BE49-F238E27FC236}">
                  <a16:creationId xmlns:a16="http://schemas.microsoft.com/office/drawing/2014/main" id="{9214AA64-0AE8-6A47-9E02-5867BD5166C8}"/>
                </a:ext>
              </a:extLst>
            </p:cNvPr>
            <p:cNvGrpSpPr/>
            <p:nvPr/>
          </p:nvGrpSpPr>
          <p:grpSpPr>
            <a:xfrm>
              <a:off x="3549286" y="5307151"/>
              <a:ext cx="1646910" cy="975786"/>
              <a:chOff x="624303" y="4087091"/>
              <a:chExt cx="1646910" cy="975786"/>
            </a:xfrm>
          </p:grpSpPr>
          <p:cxnSp>
            <p:nvCxnSpPr>
              <p:cNvPr id="96" name="直線矢印コネクタ 95">
                <a:extLst>
                  <a:ext uri="{FF2B5EF4-FFF2-40B4-BE49-F238E27FC236}">
                    <a16:creationId xmlns:a16="http://schemas.microsoft.com/office/drawing/2014/main" id="{A70FD041-9236-7A4B-ACA2-7775BF94038B}"/>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97" name="直線矢印コネクタ 96">
                <a:extLst>
                  <a:ext uri="{FF2B5EF4-FFF2-40B4-BE49-F238E27FC236}">
                    <a16:creationId xmlns:a16="http://schemas.microsoft.com/office/drawing/2014/main" id="{C73150C8-81D0-B04D-B8DB-6167DC3100BA}"/>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78" name="直線コネクタ 77">
              <a:extLst>
                <a:ext uri="{FF2B5EF4-FFF2-40B4-BE49-F238E27FC236}">
                  <a16:creationId xmlns:a16="http://schemas.microsoft.com/office/drawing/2014/main" id="{909867AF-08F9-F247-A341-8AAC7317E529}"/>
                </a:ext>
              </a:extLst>
            </p:cNvPr>
            <p:cNvCxnSpPr/>
            <p:nvPr/>
          </p:nvCxnSpPr>
          <p:spPr>
            <a:xfrm>
              <a:off x="3563141" y="4405586"/>
              <a:ext cx="1246060"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79" name="直線コネクタ 78">
              <a:extLst>
                <a:ext uri="{FF2B5EF4-FFF2-40B4-BE49-F238E27FC236}">
                  <a16:creationId xmlns:a16="http://schemas.microsoft.com/office/drawing/2014/main" id="{DEFD4D2D-BC80-A147-9F42-83194E4A0296}"/>
                </a:ext>
              </a:extLst>
            </p:cNvPr>
            <p:cNvCxnSpPr/>
            <p:nvPr/>
          </p:nvCxnSpPr>
          <p:spPr>
            <a:xfrm>
              <a:off x="3563141" y="5644865"/>
              <a:ext cx="1246060"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3995FD45-4293-1E45-8DB6-2F097A03DCC7}"/>
                </a:ext>
              </a:extLst>
            </p:cNvPr>
            <p:cNvCxnSpPr/>
            <p:nvPr/>
          </p:nvCxnSpPr>
          <p:spPr>
            <a:xfrm>
              <a:off x="4797197"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2C76222B-AA24-BD43-BFDD-7BE087F5FC26}"/>
                </a:ext>
              </a:extLst>
            </p:cNvPr>
            <p:cNvCxnSpPr/>
            <p:nvPr/>
          </p:nvCxnSpPr>
          <p:spPr>
            <a:xfrm>
              <a:off x="4797197" y="4412199"/>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2" name="直線コネクタ 81">
              <a:extLst>
                <a:ext uri="{FF2B5EF4-FFF2-40B4-BE49-F238E27FC236}">
                  <a16:creationId xmlns:a16="http://schemas.microsoft.com/office/drawing/2014/main" id="{A5DAD5C5-655D-DD43-9594-B3A50D1DBD1B}"/>
                </a:ext>
              </a:extLst>
            </p:cNvPr>
            <p:cNvCxnSpPr/>
            <p:nvPr/>
          </p:nvCxnSpPr>
          <p:spPr>
            <a:xfrm>
              <a:off x="3776502"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a:extLst>
                <a:ext uri="{FF2B5EF4-FFF2-40B4-BE49-F238E27FC236}">
                  <a16:creationId xmlns:a16="http://schemas.microsoft.com/office/drawing/2014/main" id="{2971F15A-57B9-324E-ADB3-07690FF94050}"/>
                </a:ext>
              </a:extLst>
            </p:cNvPr>
            <p:cNvCxnSpPr/>
            <p:nvPr/>
          </p:nvCxnSpPr>
          <p:spPr>
            <a:xfrm>
              <a:off x="4186171"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258CDB42-C219-8D4F-9A06-0CF718331043}"/>
                </a:ext>
              </a:extLst>
            </p:cNvPr>
            <p:cNvCxnSpPr/>
            <p:nvPr/>
          </p:nvCxnSpPr>
          <p:spPr>
            <a:xfrm>
              <a:off x="4575400"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4632B99D-2054-FA48-8794-47F41AC56C01}"/>
                </a:ext>
              </a:extLst>
            </p:cNvPr>
            <p:cNvCxnSpPr/>
            <p:nvPr/>
          </p:nvCxnSpPr>
          <p:spPr>
            <a:xfrm>
              <a:off x="3780510"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a:extLst>
                <a:ext uri="{FF2B5EF4-FFF2-40B4-BE49-F238E27FC236}">
                  <a16:creationId xmlns:a16="http://schemas.microsoft.com/office/drawing/2014/main" id="{9C323CF3-D4E8-9749-8A33-B71DA08A3A1E}"/>
                </a:ext>
              </a:extLst>
            </p:cNvPr>
            <p:cNvCxnSpPr/>
            <p:nvPr/>
          </p:nvCxnSpPr>
          <p:spPr>
            <a:xfrm>
              <a:off x="4180478"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421A8C3C-8716-B54A-806E-359D9CD0FA33}"/>
                </a:ext>
              </a:extLst>
            </p:cNvPr>
            <p:cNvCxnSpPr/>
            <p:nvPr/>
          </p:nvCxnSpPr>
          <p:spPr>
            <a:xfrm>
              <a:off x="4586051"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8" name="テキスト ボックス 87">
              <a:extLst>
                <a:ext uri="{FF2B5EF4-FFF2-40B4-BE49-F238E27FC236}">
                  <a16:creationId xmlns:a16="http://schemas.microsoft.com/office/drawing/2014/main" id="{8F270FA4-E544-3E4F-A34F-B0AA629F4CE4}"/>
                </a:ext>
              </a:extLst>
            </p:cNvPr>
            <p:cNvSpPr txBox="1"/>
            <p:nvPr/>
          </p:nvSpPr>
          <p:spPr>
            <a:xfrm>
              <a:off x="3496639" y="4559473"/>
              <a:ext cx="411721" cy="302330"/>
            </a:xfrm>
            <a:prstGeom prst="rect">
              <a:avLst/>
            </a:prstGeom>
            <a:noFill/>
            <a:ln w="28575">
              <a:noFill/>
            </a:ln>
          </p:spPr>
          <p:txBody>
            <a:bodyPr wrap="square" rtlCol="0">
              <a:spAutoFit/>
            </a:bodyPr>
            <a:lstStyle/>
            <a:p>
              <a:r>
                <a:rPr kumimoji="1" lang="ja-JP" altLang="en-US">
                  <a:solidFill>
                    <a:srgbClr val="0432FF"/>
                  </a:solidFill>
                </a:rPr>
                <a:t>②</a:t>
              </a:r>
            </a:p>
          </p:txBody>
        </p:sp>
        <p:sp>
          <p:nvSpPr>
            <p:cNvPr id="89" name="テキスト ボックス 88">
              <a:extLst>
                <a:ext uri="{FF2B5EF4-FFF2-40B4-BE49-F238E27FC236}">
                  <a16:creationId xmlns:a16="http://schemas.microsoft.com/office/drawing/2014/main" id="{B8239460-69E7-DA4B-92CD-A3FDB27496C9}"/>
                </a:ext>
              </a:extLst>
            </p:cNvPr>
            <p:cNvSpPr txBox="1"/>
            <p:nvPr/>
          </p:nvSpPr>
          <p:spPr>
            <a:xfrm>
              <a:off x="3810698" y="4556414"/>
              <a:ext cx="411721" cy="369332"/>
            </a:xfrm>
            <a:prstGeom prst="rect">
              <a:avLst/>
            </a:prstGeom>
            <a:noFill/>
            <a:ln w="28575">
              <a:noFill/>
            </a:ln>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90" name="テキスト ボックス 89">
              <a:extLst>
                <a:ext uri="{FF2B5EF4-FFF2-40B4-BE49-F238E27FC236}">
                  <a16:creationId xmlns:a16="http://schemas.microsoft.com/office/drawing/2014/main" id="{AD86F75E-98D3-BF4E-9F8F-377A171EA270}"/>
                </a:ext>
              </a:extLst>
            </p:cNvPr>
            <p:cNvSpPr txBox="1"/>
            <p:nvPr/>
          </p:nvSpPr>
          <p:spPr>
            <a:xfrm>
              <a:off x="3817708" y="5786340"/>
              <a:ext cx="411721" cy="369332"/>
            </a:xfrm>
            <a:prstGeom prst="rect">
              <a:avLst/>
            </a:prstGeom>
            <a:noFill/>
            <a:ln w="28575">
              <a:noFill/>
            </a:ln>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91" name="テキスト ボックス 90">
              <a:extLst>
                <a:ext uri="{FF2B5EF4-FFF2-40B4-BE49-F238E27FC236}">
                  <a16:creationId xmlns:a16="http://schemas.microsoft.com/office/drawing/2014/main" id="{BEAFA72E-158E-8743-8F2E-643BA81BC794}"/>
                </a:ext>
              </a:extLst>
            </p:cNvPr>
            <p:cNvSpPr txBox="1"/>
            <p:nvPr/>
          </p:nvSpPr>
          <p:spPr>
            <a:xfrm>
              <a:off x="4185097" y="4561721"/>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92" name="テキスト ボックス 91">
              <a:extLst>
                <a:ext uri="{FF2B5EF4-FFF2-40B4-BE49-F238E27FC236}">
                  <a16:creationId xmlns:a16="http://schemas.microsoft.com/office/drawing/2014/main" id="{E5DE1820-B0EE-B340-BFD1-19783B1CF9AA}"/>
                </a:ext>
              </a:extLst>
            </p:cNvPr>
            <p:cNvSpPr txBox="1"/>
            <p:nvPr/>
          </p:nvSpPr>
          <p:spPr>
            <a:xfrm>
              <a:off x="4185096" y="5779073"/>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93" name="テキスト ボックス 92">
              <a:extLst>
                <a:ext uri="{FF2B5EF4-FFF2-40B4-BE49-F238E27FC236}">
                  <a16:creationId xmlns:a16="http://schemas.microsoft.com/office/drawing/2014/main" id="{6AD57D72-C2FE-7949-A057-05E6C1C7BA34}"/>
                </a:ext>
              </a:extLst>
            </p:cNvPr>
            <p:cNvSpPr txBox="1"/>
            <p:nvPr/>
          </p:nvSpPr>
          <p:spPr>
            <a:xfrm>
              <a:off x="4515005" y="5784521"/>
              <a:ext cx="411721" cy="369332"/>
            </a:xfrm>
            <a:prstGeom prst="rect">
              <a:avLst/>
            </a:prstGeom>
            <a:noFill/>
            <a:ln w="28575">
              <a:noFill/>
            </a:ln>
          </p:spPr>
          <p:txBody>
            <a:bodyPr wrap="square" rtlCol="0">
              <a:spAutoFit/>
            </a:bodyPr>
            <a:lstStyle/>
            <a:p>
              <a:r>
                <a:rPr lang="ja-JP" altLang="en-US">
                  <a:solidFill>
                    <a:srgbClr val="FF0000"/>
                  </a:solidFill>
                </a:rPr>
                <a:t>⑨</a:t>
              </a:r>
              <a:endParaRPr kumimoji="1" lang="ja-JP" altLang="en-US">
                <a:solidFill>
                  <a:srgbClr val="FF0000"/>
                </a:solidFill>
              </a:endParaRPr>
            </a:p>
          </p:txBody>
        </p:sp>
        <p:sp>
          <p:nvSpPr>
            <p:cNvPr id="94" name="テキスト ボックス 93">
              <a:extLst>
                <a:ext uri="{FF2B5EF4-FFF2-40B4-BE49-F238E27FC236}">
                  <a16:creationId xmlns:a16="http://schemas.microsoft.com/office/drawing/2014/main" id="{DC374B5C-FBCA-F043-9851-19F65C3D6201}"/>
                </a:ext>
              </a:extLst>
            </p:cNvPr>
            <p:cNvSpPr txBox="1"/>
            <p:nvPr/>
          </p:nvSpPr>
          <p:spPr>
            <a:xfrm>
              <a:off x="4513520" y="4564172"/>
              <a:ext cx="411721" cy="302330"/>
            </a:xfrm>
            <a:prstGeom prst="rect">
              <a:avLst/>
            </a:prstGeom>
            <a:noFill/>
            <a:ln w="28575">
              <a:noFill/>
            </a:ln>
          </p:spPr>
          <p:txBody>
            <a:bodyPr wrap="square" rtlCol="0">
              <a:spAutoFit/>
            </a:bodyPr>
            <a:lstStyle/>
            <a:p>
              <a:r>
                <a:rPr kumimoji="1" lang="en-US" altLang="ja-JP" dirty="0">
                  <a:solidFill>
                    <a:srgbClr val="0432FF"/>
                  </a:solidFill>
                </a:rPr>
                <a:t>⑦</a:t>
              </a:r>
              <a:endParaRPr kumimoji="1" lang="ja-JP" altLang="en-US">
                <a:solidFill>
                  <a:srgbClr val="0432FF"/>
                </a:solidFill>
              </a:endParaRPr>
            </a:p>
          </p:txBody>
        </p:sp>
        <p:sp>
          <p:nvSpPr>
            <p:cNvPr id="95" name="テキスト ボックス 94">
              <a:extLst>
                <a:ext uri="{FF2B5EF4-FFF2-40B4-BE49-F238E27FC236}">
                  <a16:creationId xmlns:a16="http://schemas.microsoft.com/office/drawing/2014/main" id="{A8B64AF1-6F9E-C441-871A-19B933657773}"/>
                </a:ext>
              </a:extLst>
            </p:cNvPr>
            <p:cNvSpPr txBox="1"/>
            <p:nvPr/>
          </p:nvSpPr>
          <p:spPr>
            <a:xfrm>
              <a:off x="3488152" y="5779073"/>
              <a:ext cx="411721" cy="369332"/>
            </a:xfrm>
            <a:prstGeom prst="rect">
              <a:avLst/>
            </a:prstGeom>
            <a:noFill/>
            <a:ln w="28575">
              <a:noFill/>
            </a:ln>
          </p:spPr>
          <p:txBody>
            <a:bodyPr wrap="square" rtlCol="0">
              <a:spAutoFit/>
            </a:bodyPr>
            <a:lstStyle/>
            <a:p>
              <a:r>
                <a:rPr lang="en-US" altLang="ja-JP" dirty="0">
                  <a:solidFill>
                    <a:srgbClr val="FF0000"/>
                  </a:solidFill>
                </a:rPr>
                <a:t>④</a:t>
              </a:r>
              <a:endParaRPr kumimoji="1" lang="ja-JP" altLang="en-US">
                <a:solidFill>
                  <a:srgbClr val="FF0000"/>
                </a:solidFill>
              </a:endParaRPr>
            </a:p>
          </p:txBody>
        </p:sp>
      </p:grpSp>
      <p:sp>
        <p:nvSpPr>
          <p:cNvPr id="101" name="テキスト ボックス 100">
            <a:extLst>
              <a:ext uri="{FF2B5EF4-FFF2-40B4-BE49-F238E27FC236}">
                <a16:creationId xmlns:a16="http://schemas.microsoft.com/office/drawing/2014/main" id="{93B0632D-6556-9940-8CC2-16E0600652B2}"/>
              </a:ext>
            </a:extLst>
          </p:cNvPr>
          <p:cNvSpPr txBox="1"/>
          <p:nvPr/>
        </p:nvSpPr>
        <p:spPr>
          <a:xfrm>
            <a:off x="2451067" y="4983342"/>
            <a:ext cx="941062" cy="380843"/>
          </a:xfrm>
          <a:prstGeom prst="rect">
            <a:avLst/>
          </a:prstGeom>
          <a:noFill/>
        </p:spPr>
        <p:txBody>
          <a:bodyPr wrap="square" rtlCol="0">
            <a:spAutoFit/>
          </a:bodyPr>
          <a:lstStyle/>
          <a:p>
            <a:r>
              <a:rPr kumimoji="1" lang="ja-JP" altLang="en-US" sz="1400"/>
              <a:t>時間</a:t>
            </a:r>
          </a:p>
        </p:txBody>
      </p:sp>
      <p:grpSp>
        <p:nvGrpSpPr>
          <p:cNvPr id="102" name="グループ化 101">
            <a:extLst>
              <a:ext uri="{FF2B5EF4-FFF2-40B4-BE49-F238E27FC236}">
                <a16:creationId xmlns:a16="http://schemas.microsoft.com/office/drawing/2014/main" id="{7495A05D-EBF4-8440-8546-2321DEC1AB69}"/>
              </a:ext>
            </a:extLst>
          </p:cNvPr>
          <p:cNvGrpSpPr/>
          <p:nvPr/>
        </p:nvGrpSpPr>
        <p:grpSpPr>
          <a:xfrm>
            <a:off x="655545" y="3768331"/>
            <a:ext cx="1966201" cy="1207437"/>
            <a:chOff x="624303" y="4087091"/>
            <a:chExt cx="1646910" cy="975786"/>
          </a:xfrm>
        </p:grpSpPr>
        <p:cxnSp>
          <p:nvCxnSpPr>
            <p:cNvPr id="129" name="直線矢印コネクタ 128">
              <a:extLst>
                <a:ext uri="{FF2B5EF4-FFF2-40B4-BE49-F238E27FC236}">
                  <a16:creationId xmlns:a16="http://schemas.microsoft.com/office/drawing/2014/main" id="{212BF9D2-E8DC-9643-AD84-968ADCC12BF2}"/>
                </a:ext>
              </a:extLst>
            </p:cNvPr>
            <p:cNvCxnSpPr/>
            <p:nvPr/>
          </p:nvCxnSpPr>
          <p:spPr>
            <a:xfrm flipV="1">
              <a:off x="626553"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130" name="直線矢印コネクタ 129">
              <a:extLst>
                <a:ext uri="{FF2B5EF4-FFF2-40B4-BE49-F238E27FC236}">
                  <a16:creationId xmlns:a16="http://schemas.microsoft.com/office/drawing/2014/main" id="{6A1D4DD1-2228-0E40-AD30-EEE14290817A}"/>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103" name="直線コネクタ 102">
            <a:extLst>
              <a:ext uri="{FF2B5EF4-FFF2-40B4-BE49-F238E27FC236}">
                <a16:creationId xmlns:a16="http://schemas.microsoft.com/office/drawing/2014/main" id="{D7FED29A-2360-5A42-B3AF-6DDCFEC7EF92}"/>
              </a:ext>
            </a:extLst>
          </p:cNvPr>
          <p:cNvCxnSpPr/>
          <p:nvPr/>
        </p:nvCxnSpPr>
        <p:spPr>
          <a:xfrm>
            <a:off x="2123955"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4" name="直線コネクタ 103">
            <a:extLst>
              <a:ext uri="{FF2B5EF4-FFF2-40B4-BE49-F238E27FC236}">
                <a16:creationId xmlns:a16="http://schemas.microsoft.com/office/drawing/2014/main" id="{110D1CA4-94B7-164D-8D13-A200D1A4CB0D}"/>
              </a:ext>
            </a:extLst>
          </p:cNvPr>
          <p:cNvCxnSpPr/>
          <p:nvPr/>
        </p:nvCxnSpPr>
        <p:spPr>
          <a:xfrm>
            <a:off x="176944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8664E546-67EF-DF4C-9E4A-668663987592}"/>
              </a:ext>
            </a:extLst>
          </p:cNvPr>
          <p:cNvCxnSpPr/>
          <p:nvPr/>
        </p:nvCxnSpPr>
        <p:spPr>
          <a:xfrm>
            <a:off x="160945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AC130AC1-89FC-D54B-BD09-463480BAEA49}"/>
              </a:ext>
            </a:extLst>
          </p:cNvPr>
          <p:cNvCxnSpPr/>
          <p:nvPr/>
        </p:nvCxnSpPr>
        <p:spPr>
          <a:xfrm>
            <a:off x="123311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856BFA45-61EF-1846-9EB8-02AD62586C9C}"/>
              </a:ext>
            </a:extLst>
          </p:cNvPr>
          <p:cNvCxnSpPr/>
          <p:nvPr/>
        </p:nvCxnSpPr>
        <p:spPr>
          <a:xfrm>
            <a:off x="1098103"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B030AC80-345C-584F-8342-F36786D925EA}"/>
              </a:ext>
            </a:extLst>
          </p:cNvPr>
          <p:cNvCxnSpPr>
            <a:cxnSpLocks/>
          </p:cNvCxnSpPr>
          <p:nvPr/>
        </p:nvCxnSpPr>
        <p:spPr>
          <a:xfrm>
            <a:off x="1752903" y="4179777"/>
            <a:ext cx="373738"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070EA04C-4E80-5F4F-9047-1B5D15E25A0E}"/>
              </a:ext>
            </a:extLst>
          </p:cNvPr>
          <p:cNvCxnSpPr>
            <a:cxnSpLocks/>
          </p:cNvCxnSpPr>
          <p:nvPr/>
        </p:nvCxnSpPr>
        <p:spPr>
          <a:xfrm>
            <a:off x="1216573" y="4179777"/>
            <a:ext cx="395567"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E2068A4D-B2A9-8146-A1C0-2FB07A3F4D60}"/>
              </a:ext>
            </a:extLst>
          </p:cNvPr>
          <p:cNvCxnSpPr>
            <a:cxnSpLocks/>
          </p:cNvCxnSpPr>
          <p:nvPr/>
        </p:nvCxnSpPr>
        <p:spPr>
          <a:xfrm>
            <a:off x="675121" y="4179777"/>
            <a:ext cx="425668"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nvGrpSpPr>
          <p:cNvPr id="111" name="グループ化 110">
            <a:extLst>
              <a:ext uri="{FF2B5EF4-FFF2-40B4-BE49-F238E27FC236}">
                <a16:creationId xmlns:a16="http://schemas.microsoft.com/office/drawing/2014/main" id="{9C25EA93-540D-AC48-86EB-217DACECA29B}"/>
              </a:ext>
            </a:extLst>
          </p:cNvPr>
          <p:cNvGrpSpPr/>
          <p:nvPr/>
        </p:nvGrpSpPr>
        <p:grpSpPr>
          <a:xfrm>
            <a:off x="655545" y="5292282"/>
            <a:ext cx="1966201" cy="1207437"/>
            <a:chOff x="624303" y="4087091"/>
            <a:chExt cx="1646910" cy="975786"/>
          </a:xfrm>
        </p:grpSpPr>
        <p:cxnSp>
          <p:nvCxnSpPr>
            <p:cNvPr id="127" name="直線矢印コネクタ 126">
              <a:extLst>
                <a:ext uri="{FF2B5EF4-FFF2-40B4-BE49-F238E27FC236}">
                  <a16:creationId xmlns:a16="http://schemas.microsoft.com/office/drawing/2014/main" id="{A67F7474-D08C-144E-805E-61C55F178BAF}"/>
                </a:ext>
              </a:extLst>
            </p:cNvPr>
            <p:cNvCxnSpPr/>
            <p:nvPr/>
          </p:nvCxnSpPr>
          <p:spPr>
            <a:xfrm flipV="1">
              <a:off x="626553"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128" name="直線矢印コネクタ 127">
              <a:extLst>
                <a:ext uri="{FF2B5EF4-FFF2-40B4-BE49-F238E27FC236}">
                  <a16:creationId xmlns:a16="http://schemas.microsoft.com/office/drawing/2014/main" id="{CBA044A8-4A35-9842-9C1D-DA16E1EDDC6E}"/>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112" name="直線コネクタ 111">
            <a:extLst>
              <a:ext uri="{FF2B5EF4-FFF2-40B4-BE49-F238E27FC236}">
                <a16:creationId xmlns:a16="http://schemas.microsoft.com/office/drawing/2014/main" id="{E2B1A849-872C-1B49-B0FD-972BA0FC2C71}"/>
              </a:ext>
            </a:extLst>
          </p:cNvPr>
          <p:cNvCxnSpPr/>
          <p:nvPr/>
        </p:nvCxnSpPr>
        <p:spPr>
          <a:xfrm>
            <a:off x="2123955"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DD5D58B7-D5B3-9C42-9D9D-8F541B1FFC1B}"/>
              </a:ext>
            </a:extLst>
          </p:cNvPr>
          <p:cNvCxnSpPr/>
          <p:nvPr/>
        </p:nvCxnSpPr>
        <p:spPr>
          <a:xfrm>
            <a:off x="176944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4" name="直線コネクタ 113">
            <a:extLst>
              <a:ext uri="{FF2B5EF4-FFF2-40B4-BE49-F238E27FC236}">
                <a16:creationId xmlns:a16="http://schemas.microsoft.com/office/drawing/2014/main" id="{C1C42C79-1AD6-8148-B01E-10ECA19D3D43}"/>
              </a:ext>
            </a:extLst>
          </p:cNvPr>
          <p:cNvCxnSpPr/>
          <p:nvPr/>
        </p:nvCxnSpPr>
        <p:spPr>
          <a:xfrm>
            <a:off x="160945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3C8EA8E5-C497-5C40-8F5E-B4579CA0707B}"/>
              </a:ext>
            </a:extLst>
          </p:cNvPr>
          <p:cNvCxnSpPr/>
          <p:nvPr/>
        </p:nvCxnSpPr>
        <p:spPr>
          <a:xfrm>
            <a:off x="123311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6" name="直線コネクタ 115">
            <a:extLst>
              <a:ext uri="{FF2B5EF4-FFF2-40B4-BE49-F238E27FC236}">
                <a16:creationId xmlns:a16="http://schemas.microsoft.com/office/drawing/2014/main" id="{8AFFECD9-908D-514A-89E9-9C36B9AE60DE}"/>
              </a:ext>
            </a:extLst>
          </p:cNvPr>
          <p:cNvCxnSpPr/>
          <p:nvPr/>
        </p:nvCxnSpPr>
        <p:spPr>
          <a:xfrm>
            <a:off x="1098103"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7" name="直線コネクタ 116">
            <a:extLst>
              <a:ext uri="{FF2B5EF4-FFF2-40B4-BE49-F238E27FC236}">
                <a16:creationId xmlns:a16="http://schemas.microsoft.com/office/drawing/2014/main" id="{C43C9FB5-35D3-0A45-BCFA-8C1DA432BE3E}"/>
              </a:ext>
            </a:extLst>
          </p:cNvPr>
          <p:cNvCxnSpPr>
            <a:cxnSpLocks/>
          </p:cNvCxnSpPr>
          <p:nvPr/>
        </p:nvCxnSpPr>
        <p:spPr>
          <a:xfrm>
            <a:off x="1752903" y="5703728"/>
            <a:ext cx="373738"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a:extLst>
              <a:ext uri="{FF2B5EF4-FFF2-40B4-BE49-F238E27FC236}">
                <a16:creationId xmlns:a16="http://schemas.microsoft.com/office/drawing/2014/main" id="{15244F4A-E382-BF48-9712-4A78C1F1872E}"/>
              </a:ext>
            </a:extLst>
          </p:cNvPr>
          <p:cNvCxnSpPr>
            <a:cxnSpLocks/>
          </p:cNvCxnSpPr>
          <p:nvPr/>
        </p:nvCxnSpPr>
        <p:spPr>
          <a:xfrm>
            <a:off x="1216573" y="5703728"/>
            <a:ext cx="395567"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9" name="直線コネクタ 118">
            <a:extLst>
              <a:ext uri="{FF2B5EF4-FFF2-40B4-BE49-F238E27FC236}">
                <a16:creationId xmlns:a16="http://schemas.microsoft.com/office/drawing/2014/main" id="{000DF998-0D72-494F-9D65-238ED6C07779}"/>
              </a:ext>
            </a:extLst>
          </p:cNvPr>
          <p:cNvCxnSpPr>
            <a:cxnSpLocks/>
          </p:cNvCxnSpPr>
          <p:nvPr/>
        </p:nvCxnSpPr>
        <p:spPr>
          <a:xfrm>
            <a:off x="675121" y="5703728"/>
            <a:ext cx="425668"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0" name="テキスト ボックス 119">
            <a:extLst>
              <a:ext uri="{FF2B5EF4-FFF2-40B4-BE49-F238E27FC236}">
                <a16:creationId xmlns:a16="http://schemas.microsoft.com/office/drawing/2014/main" id="{EC124D0F-7AC6-6242-AAC8-B382D466DAEE}"/>
              </a:ext>
            </a:extLst>
          </p:cNvPr>
          <p:cNvSpPr txBox="1"/>
          <p:nvPr/>
        </p:nvSpPr>
        <p:spPr>
          <a:xfrm>
            <a:off x="657856" y="4360972"/>
            <a:ext cx="491543" cy="457011"/>
          </a:xfrm>
          <a:prstGeom prst="rect">
            <a:avLst/>
          </a:prstGeom>
          <a:noFill/>
          <a:ln w="28575">
            <a:noFill/>
          </a:ln>
        </p:spPr>
        <p:txBody>
          <a:bodyPr wrap="square" rtlCol="0">
            <a:spAutoFit/>
          </a:bodyPr>
          <a:lstStyle/>
          <a:p>
            <a:r>
              <a:rPr kumimoji="1" lang="ja-JP" altLang="en-US">
                <a:solidFill>
                  <a:srgbClr val="208C22"/>
                </a:solidFill>
              </a:rPr>
              <a:t>②</a:t>
            </a:r>
          </a:p>
        </p:txBody>
      </p:sp>
      <p:sp>
        <p:nvSpPr>
          <p:cNvPr id="121" name="テキスト ボックス 120">
            <a:extLst>
              <a:ext uri="{FF2B5EF4-FFF2-40B4-BE49-F238E27FC236}">
                <a16:creationId xmlns:a16="http://schemas.microsoft.com/office/drawing/2014/main" id="{8E1A9051-EB73-594E-93E0-73A9B1E4C1C1}"/>
              </a:ext>
            </a:extLst>
          </p:cNvPr>
          <p:cNvSpPr txBox="1"/>
          <p:nvPr/>
        </p:nvSpPr>
        <p:spPr>
          <a:xfrm>
            <a:off x="676752" y="5900127"/>
            <a:ext cx="491543" cy="457011"/>
          </a:xfrm>
          <a:prstGeom prst="rect">
            <a:avLst/>
          </a:prstGeom>
          <a:noFill/>
          <a:ln w="28575">
            <a:noFill/>
          </a:ln>
        </p:spPr>
        <p:txBody>
          <a:bodyPr wrap="square" rtlCol="0">
            <a:spAutoFit/>
          </a:bodyPr>
          <a:lstStyle/>
          <a:p>
            <a:r>
              <a:rPr kumimoji="1" lang="ja-JP" altLang="en-US">
                <a:solidFill>
                  <a:srgbClr val="208C22"/>
                </a:solidFill>
              </a:rPr>
              <a:t>②</a:t>
            </a:r>
          </a:p>
        </p:txBody>
      </p:sp>
      <p:sp>
        <p:nvSpPr>
          <p:cNvPr id="122" name="テキスト ボックス 121">
            <a:extLst>
              <a:ext uri="{FF2B5EF4-FFF2-40B4-BE49-F238E27FC236}">
                <a16:creationId xmlns:a16="http://schemas.microsoft.com/office/drawing/2014/main" id="{6600D655-0FE3-2246-A1DA-BE0607DA3980}"/>
              </a:ext>
            </a:extLst>
          </p:cNvPr>
          <p:cNvSpPr txBox="1"/>
          <p:nvPr/>
        </p:nvSpPr>
        <p:spPr>
          <a:xfrm>
            <a:off x="1197373" y="4362989"/>
            <a:ext cx="491543" cy="457011"/>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23" name="テキスト ボックス 122">
            <a:extLst>
              <a:ext uri="{FF2B5EF4-FFF2-40B4-BE49-F238E27FC236}">
                <a16:creationId xmlns:a16="http://schemas.microsoft.com/office/drawing/2014/main" id="{225D6680-E143-B542-BCC1-A3BEEBC6F2E6}"/>
              </a:ext>
            </a:extLst>
          </p:cNvPr>
          <p:cNvSpPr txBox="1"/>
          <p:nvPr/>
        </p:nvSpPr>
        <p:spPr>
          <a:xfrm>
            <a:off x="1197373" y="5888321"/>
            <a:ext cx="491543" cy="457011"/>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24" name="テキスト ボックス 123">
            <a:extLst>
              <a:ext uri="{FF2B5EF4-FFF2-40B4-BE49-F238E27FC236}">
                <a16:creationId xmlns:a16="http://schemas.microsoft.com/office/drawing/2014/main" id="{2D32639A-1B60-A944-8920-1FE4309AEEDE}"/>
              </a:ext>
            </a:extLst>
          </p:cNvPr>
          <p:cNvSpPr txBox="1"/>
          <p:nvPr/>
        </p:nvSpPr>
        <p:spPr>
          <a:xfrm>
            <a:off x="1726299" y="4360973"/>
            <a:ext cx="383802" cy="369332"/>
          </a:xfrm>
          <a:prstGeom prst="rect">
            <a:avLst/>
          </a:prstGeom>
          <a:noFill/>
          <a:ln w="28575">
            <a:noFill/>
          </a:ln>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25" name="テキスト ボックス 124">
            <a:extLst>
              <a:ext uri="{FF2B5EF4-FFF2-40B4-BE49-F238E27FC236}">
                <a16:creationId xmlns:a16="http://schemas.microsoft.com/office/drawing/2014/main" id="{E03AE421-1E7E-FB4F-B895-E2CC1A408F7A}"/>
              </a:ext>
            </a:extLst>
          </p:cNvPr>
          <p:cNvSpPr txBox="1"/>
          <p:nvPr/>
        </p:nvSpPr>
        <p:spPr>
          <a:xfrm>
            <a:off x="1737192" y="5888321"/>
            <a:ext cx="491543" cy="457011"/>
          </a:xfrm>
          <a:prstGeom prst="rect">
            <a:avLst/>
          </a:prstGeom>
          <a:noFill/>
          <a:ln w="28575">
            <a:noFill/>
          </a:ln>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26" name="テキスト ボックス 125">
            <a:extLst>
              <a:ext uri="{FF2B5EF4-FFF2-40B4-BE49-F238E27FC236}">
                <a16:creationId xmlns:a16="http://schemas.microsoft.com/office/drawing/2014/main" id="{AFF39355-BB39-E046-9C92-2ECD05B017A2}"/>
              </a:ext>
            </a:extLst>
          </p:cNvPr>
          <p:cNvSpPr txBox="1"/>
          <p:nvPr/>
        </p:nvSpPr>
        <p:spPr>
          <a:xfrm rot="16200000">
            <a:off x="-94762" y="3783660"/>
            <a:ext cx="1140390" cy="367447"/>
          </a:xfrm>
          <a:prstGeom prst="rect">
            <a:avLst/>
          </a:prstGeom>
          <a:noFill/>
        </p:spPr>
        <p:txBody>
          <a:bodyPr wrap="square" rtlCol="0">
            <a:spAutoFit/>
          </a:bodyPr>
          <a:lstStyle/>
          <a:p>
            <a:r>
              <a:rPr lang="ja-JP" altLang="en-US" sz="1400"/>
              <a:t>光電子数</a:t>
            </a:r>
            <a:endParaRPr kumimoji="1" lang="ja-JP" altLang="en-US" sz="1400"/>
          </a:p>
        </p:txBody>
      </p:sp>
    </p:spTree>
    <p:extLst>
      <p:ext uri="{BB962C8B-B14F-4D97-AF65-F5344CB8AC3E}">
        <p14:creationId xmlns:p14="http://schemas.microsoft.com/office/powerpoint/2010/main" val="4198190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図 59" descr="建物 が含まれている画像&#10;&#10;自動的に生成された説明">
            <a:extLst>
              <a:ext uri="{FF2B5EF4-FFF2-40B4-BE49-F238E27FC236}">
                <a16:creationId xmlns:a16="http://schemas.microsoft.com/office/drawing/2014/main" id="{345EC3FA-918B-9745-81CC-1DDE0F174CAD}"/>
              </a:ext>
            </a:extLst>
          </p:cNvPr>
          <p:cNvPicPr>
            <a:picLocks noChangeAspect="1"/>
          </p:cNvPicPr>
          <p:nvPr/>
        </p:nvPicPr>
        <p:blipFill>
          <a:blip r:embed="rId3"/>
          <a:stretch>
            <a:fillRect/>
          </a:stretch>
        </p:blipFill>
        <p:spPr>
          <a:xfrm>
            <a:off x="270014" y="1614030"/>
            <a:ext cx="2053481" cy="2061471"/>
          </a:xfrm>
          <a:prstGeom prst="rect">
            <a:avLst/>
          </a:prstGeom>
        </p:spPr>
      </p:pic>
      <p:grpSp>
        <p:nvGrpSpPr>
          <p:cNvPr id="40" name="グループ化 39">
            <a:extLst>
              <a:ext uri="{FF2B5EF4-FFF2-40B4-BE49-F238E27FC236}">
                <a16:creationId xmlns:a16="http://schemas.microsoft.com/office/drawing/2014/main" id="{BBF89130-0190-3B48-AEC1-E272040E6EBF}"/>
              </a:ext>
            </a:extLst>
          </p:cNvPr>
          <p:cNvGrpSpPr/>
          <p:nvPr/>
        </p:nvGrpSpPr>
        <p:grpSpPr>
          <a:xfrm>
            <a:off x="1138848" y="1549986"/>
            <a:ext cx="338117" cy="2139754"/>
            <a:chOff x="3657600" y="1625464"/>
            <a:chExt cx="338117" cy="2139754"/>
          </a:xfrm>
        </p:grpSpPr>
        <p:cxnSp>
          <p:nvCxnSpPr>
            <p:cNvPr id="41" name="直線矢印コネクタ 40">
              <a:extLst>
                <a:ext uri="{FF2B5EF4-FFF2-40B4-BE49-F238E27FC236}">
                  <a16:creationId xmlns:a16="http://schemas.microsoft.com/office/drawing/2014/main" id="{5611BC3A-728C-984A-8B9E-161A2964E50C}"/>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A7DB6AE1-C79E-7A46-B342-389022F71658}"/>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lang="en-US" altLang="ja-JP" dirty="0"/>
              <a:t>PMT</a:t>
            </a:r>
            <a:r>
              <a:rPr lang="ja-JP" altLang="en-US"/>
              <a:t>の視野の形</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17</a:t>
            </a:fld>
            <a:endParaRPr kumimoji="1" lang="ja-JP" altLang="en-US"/>
          </a:p>
        </p:txBody>
      </p:sp>
      <p:sp>
        <p:nvSpPr>
          <p:cNvPr id="132" name="テキスト ボックス 131">
            <a:extLst>
              <a:ext uri="{FF2B5EF4-FFF2-40B4-BE49-F238E27FC236}">
                <a16:creationId xmlns:a16="http://schemas.microsoft.com/office/drawing/2014/main" id="{4B6808C3-CD39-5E4A-9514-CD9B1BFD86D1}"/>
              </a:ext>
            </a:extLst>
          </p:cNvPr>
          <p:cNvSpPr txBox="1"/>
          <p:nvPr/>
        </p:nvSpPr>
        <p:spPr>
          <a:xfrm>
            <a:off x="413373" y="1773917"/>
            <a:ext cx="411721" cy="369332"/>
          </a:xfrm>
          <a:prstGeom prst="rect">
            <a:avLst/>
          </a:prstGeom>
          <a:noFill/>
        </p:spPr>
        <p:txBody>
          <a:bodyPr wrap="square" rtlCol="0">
            <a:spAutoFit/>
          </a:bodyPr>
          <a:lstStyle/>
          <a:p>
            <a:r>
              <a:rPr lang="ja-JP" altLang="en-US"/>
              <a:t>①</a:t>
            </a:r>
            <a:endParaRPr kumimoji="1" lang="ja-JP" altLang="en-US"/>
          </a:p>
        </p:txBody>
      </p:sp>
      <p:sp>
        <p:nvSpPr>
          <p:cNvPr id="137" name="テキスト ボックス 136">
            <a:extLst>
              <a:ext uri="{FF2B5EF4-FFF2-40B4-BE49-F238E27FC236}">
                <a16:creationId xmlns:a16="http://schemas.microsoft.com/office/drawing/2014/main" id="{3FCDB43B-71E3-8540-8C61-2FDA6242D13A}"/>
              </a:ext>
            </a:extLst>
          </p:cNvPr>
          <p:cNvSpPr txBox="1"/>
          <p:nvPr/>
        </p:nvSpPr>
        <p:spPr>
          <a:xfrm>
            <a:off x="1089963" y="1773917"/>
            <a:ext cx="411721" cy="369332"/>
          </a:xfrm>
          <a:prstGeom prst="rect">
            <a:avLst/>
          </a:prstGeom>
          <a:noFill/>
        </p:spPr>
        <p:txBody>
          <a:bodyPr wrap="square" rtlCol="0">
            <a:spAutoFit/>
          </a:bodyPr>
          <a:lstStyle/>
          <a:p>
            <a:r>
              <a:rPr kumimoji="1" lang="ja-JP" altLang="en-US">
                <a:solidFill>
                  <a:srgbClr val="208C22"/>
                </a:solidFill>
              </a:rPr>
              <a:t>②</a:t>
            </a:r>
          </a:p>
        </p:txBody>
      </p:sp>
      <p:sp>
        <p:nvSpPr>
          <p:cNvPr id="140" name="テキスト ボックス 139">
            <a:extLst>
              <a:ext uri="{FF2B5EF4-FFF2-40B4-BE49-F238E27FC236}">
                <a16:creationId xmlns:a16="http://schemas.microsoft.com/office/drawing/2014/main" id="{FEAAF670-3B02-6548-8EF5-2F1F0FFC9A9E}"/>
              </a:ext>
            </a:extLst>
          </p:cNvPr>
          <p:cNvSpPr txBox="1"/>
          <p:nvPr/>
        </p:nvSpPr>
        <p:spPr>
          <a:xfrm>
            <a:off x="1766553" y="1773917"/>
            <a:ext cx="411721" cy="369332"/>
          </a:xfrm>
          <a:prstGeom prst="rect">
            <a:avLst/>
          </a:prstGeom>
          <a:noFill/>
        </p:spPr>
        <p:txBody>
          <a:bodyPr wrap="square" rtlCol="0">
            <a:spAutoFit/>
          </a:bodyPr>
          <a:lstStyle/>
          <a:p>
            <a:r>
              <a:rPr lang="ja-JP" altLang="en-US"/>
              <a:t>③</a:t>
            </a:r>
            <a:endParaRPr kumimoji="1" lang="ja-JP" altLang="en-US"/>
          </a:p>
        </p:txBody>
      </p:sp>
      <p:sp>
        <p:nvSpPr>
          <p:cNvPr id="144" name="テキスト ボックス 143">
            <a:extLst>
              <a:ext uri="{FF2B5EF4-FFF2-40B4-BE49-F238E27FC236}">
                <a16:creationId xmlns:a16="http://schemas.microsoft.com/office/drawing/2014/main" id="{659A9CD5-38BA-244A-8BF7-348973FF833A}"/>
              </a:ext>
            </a:extLst>
          </p:cNvPr>
          <p:cNvSpPr txBox="1"/>
          <p:nvPr/>
        </p:nvSpPr>
        <p:spPr>
          <a:xfrm>
            <a:off x="420042" y="2453187"/>
            <a:ext cx="411721" cy="369332"/>
          </a:xfrm>
          <a:prstGeom prst="rect">
            <a:avLst/>
          </a:prstGeom>
          <a:noFill/>
        </p:spPr>
        <p:txBody>
          <a:bodyPr wrap="square" rtlCol="0">
            <a:spAutoFit/>
          </a:bodyPr>
          <a:lstStyle/>
          <a:p>
            <a:r>
              <a:rPr lang="en-US" altLang="ja-JP" dirty="0"/>
              <a:t>④</a:t>
            </a:r>
            <a:endParaRPr kumimoji="1" lang="ja-JP" altLang="en-US"/>
          </a:p>
        </p:txBody>
      </p:sp>
      <p:sp>
        <p:nvSpPr>
          <p:cNvPr id="145" name="テキスト ボックス 144">
            <a:extLst>
              <a:ext uri="{FF2B5EF4-FFF2-40B4-BE49-F238E27FC236}">
                <a16:creationId xmlns:a16="http://schemas.microsoft.com/office/drawing/2014/main" id="{7C684E19-0465-E543-9FB2-3EF8A91CAE5E}"/>
              </a:ext>
            </a:extLst>
          </p:cNvPr>
          <p:cNvSpPr txBox="1"/>
          <p:nvPr/>
        </p:nvSpPr>
        <p:spPr>
          <a:xfrm>
            <a:off x="1085400" y="2453187"/>
            <a:ext cx="411721" cy="369332"/>
          </a:xfrm>
          <a:prstGeom prst="rect">
            <a:avLst/>
          </a:prstGeom>
          <a:noFill/>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46" name="テキスト ボックス 145">
            <a:extLst>
              <a:ext uri="{FF2B5EF4-FFF2-40B4-BE49-F238E27FC236}">
                <a16:creationId xmlns:a16="http://schemas.microsoft.com/office/drawing/2014/main" id="{6D9CF2EB-1B8C-FF4B-854A-7F846BC02DB2}"/>
              </a:ext>
            </a:extLst>
          </p:cNvPr>
          <p:cNvSpPr txBox="1"/>
          <p:nvPr/>
        </p:nvSpPr>
        <p:spPr>
          <a:xfrm>
            <a:off x="1763551" y="2453187"/>
            <a:ext cx="411721" cy="369332"/>
          </a:xfrm>
          <a:prstGeom prst="rect">
            <a:avLst/>
          </a:prstGeom>
          <a:noFill/>
        </p:spPr>
        <p:txBody>
          <a:bodyPr wrap="square" rtlCol="0">
            <a:spAutoFit/>
          </a:bodyPr>
          <a:lstStyle/>
          <a:p>
            <a:r>
              <a:rPr kumimoji="1" lang="en-US" altLang="ja-JP" dirty="0"/>
              <a:t>⑥</a:t>
            </a:r>
            <a:endParaRPr kumimoji="1" lang="ja-JP" altLang="en-US"/>
          </a:p>
        </p:txBody>
      </p:sp>
      <p:sp>
        <p:nvSpPr>
          <p:cNvPr id="147" name="テキスト ボックス 146">
            <a:extLst>
              <a:ext uri="{FF2B5EF4-FFF2-40B4-BE49-F238E27FC236}">
                <a16:creationId xmlns:a16="http://schemas.microsoft.com/office/drawing/2014/main" id="{439DE17A-9FB6-A74F-ADAA-6130490EFA55}"/>
              </a:ext>
            </a:extLst>
          </p:cNvPr>
          <p:cNvSpPr txBox="1"/>
          <p:nvPr/>
        </p:nvSpPr>
        <p:spPr>
          <a:xfrm>
            <a:off x="420041" y="3132457"/>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148" name="テキスト ボックス 147">
            <a:extLst>
              <a:ext uri="{FF2B5EF4-FFF2-40B4-BE49-F238E27FC236}">
                <a16:creationId xmlns:a16="http://schemas.microsoft.com/office/drawing/2014/main" id="{54A2D5F9-D09D-2541-9918-66E1CDB31303}"/>
              </a:ext>
            </a:extLst>
          </p:cNvPr>
          <p:cNvSpPr txBox="1"/>
          <p:nvPr/>
        </p:nvSpPr>
        <p:spPr>
          <a:xfrm>
            <a:off x="1089961" y="3132457"/>
            <a:ext cx="411721" cy="369332"/>
          </a:xfrm>
          <a:prstGeom prst="rect">
            <a:avLst/>
          </a:prstGeom>
          <a:noFill/>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49" name="テキスト ボックス 148">
            <a:extLst>
              <a:ext uri="{FF2B5EF4-FFF2-40B4-BE49-F238E27FC236}">
                <a16:creationId xmlns:a16="http://schemas.microsoft.com/office/drawing/2014/main" id="{94CBD3E5-EAE9-D24D-B9B5-1109FD04AC6F}"/>
              </a:ext>
            </a:extLst>
          </p:cNvPr>
          <p:cNvSpPr txBox="1"/>
          <p:nvPr/>
        </p:nvSpPr>
        <p:spPr>
          <a:xfrm>
            <a:off x="1769511" y="3132457"/>
            <a:ext cx="411721" cy="369332"/>
          </a:xfrm>
          <a:prstGeom prst="rect">
            <a:avLst/>
          </a:prstGeom>
          <a:noFill/>
        </p:spPr>
        <p:txBody>
          <a:bodyPr wrap="square" rtlCol="0">
            <a:spAutoFit/>
          </a:bodyPr>
          <a:lstStyle/>
          <a:p>
            <a:r>
              <a:rPr kumimoji="1" lang="en-US" altLang="ja-JP" dirty="0"/>
              <a:t>⑨</a:t>
            </a:r>
            <a:endParaRPr kumimoji="1" lang="ja-JP" altLang="en-US"/>
          </a:p>
        </p:txBody>
      </p:sp>
      <p:sp>
        <p:nvSpPr>
          <p:cNvPr id="281" name="テキスト ボックス 280">
            <a:extLst>
              <a:ext uri="{FF2B5EF4-FFF2-40B4-BE49-F238E27FC236}">
                <a16:creationId xmlns:a16="http://schemas.microsoft.com/office/drawing/2014/main" id="{9C70CDA4-5CED-E54D-87DF-21F1D4FA0B24}"/>
              </a:ext>
            </a:extLst>
          </p:cNvPr>
          <p:cNvSpPr txBox="1"/>
          <p:nvPr/>
        </p:nvSpPr>
        <p:spPr>
          <a:xfrm>
            <a:off x="750797" y="933203"/>
            <a:ext cx="1090048" cy="461665"/>
          </a:xfrm>
          <a:prstGeom prst="rect">
            <a:avLst/>
          </a:prstGeom>
          <a:noFill/>
        </p:spPr>
        <p:txBody>
          <a:bodyPr wrap="square" rtlCol="0">
            <a:spAutoFit/>
          </a:bodyPr>
          <a:lstStyle/>
          <a:p>
            <a:r>
              <a:rPr kumimoji="1" lang="en-US" altLang="ja-JP" sz="2400" dirty="0"/>
              <a:t>1</a:t>
            </a:r>
            <a:r>
              <a:rPr kumimoji="1" lang="ja-JP" altLang="en-US" sz="2400"/>
              <a:t>、円</a:t>
            </a:r>
          </a:p>
        </p:txBody>
      </p:sp>
      <p:pic>
        <p:nvPicPr>
          <p:cNvPr id="56" name="図 55" descr="建物, ウィンドウ が含まれている画像&#10;&#10;自動的に生成された説明">
            <a:extLst>
              <a:ext uri="{FF2B5EF4-FFF2-40B4-BE49-F238E27FC236}">
                <a16:creationId xmlns:a16="http://schemas.microsoft.com/office/drawing/2014/main" id="{0BC2704E-69FD-874F-9E01-C8167DDE1CD5}"/>
              </a:ext>
            </a:extLst>
          </p:cNvPr>
          <p:cNvPicPr>
            <a:picLocks noChangeAspect="1"/>
          </p:cNvPicPr>
          <p:nvPr/>
        </p:nvPicPr>
        <p:blipFill>
          <a:blip r:embed="rId4"/>
          <a:stretch>
            <a:fillRect/>
          </a:stretch>
        </p:blipFill>
        <p:spPr>
          <a:xfrm>
            <a:off x="3056876" y="1779791"/>
            <a:ext cx="2589752" cy="1743296"/>
          </a:xfrm>
          <a:prstGeom prst="rect">
            <a:avLst/>
          </a:prstGeom>
        </p:spPr>
      </p:pic>
      <p:sp>
        <p:nvSpPr>
          <p:cNvPr id="133" name="テキスト ボックス 132">
            <a:extLst>
              <a:ext uri="{FF2B5EF4-FFF2-40B4-BE49-F238E27FC236}">
                <a16:creationId xmlns:a16="http://schemas.microsoft.com/office/drawing/2014/main" id="{D2FDCB89-B17F-B14B-8679-DE52B20CB744}"/>
              </a:ext>
            </a:extLst>
          </p:cNvPr>
          <p:cNvSpPr txBox="1"/>
          <p:nvPr/>
        </p:nvSpPr>
        <p:spPr>
          <a:xfrm>
            <a:off x="3306912" y="2158575"/>
            <a:ext cx="411721" cy="369332"/>
          </a:xfrm>
          <a:prstGeom prst="rect">
            <a:avLst/>
          </a:prstGeom>
          <a:noFill/>
        </p:spPr>
        <p:txBody>
          <a:bodyPr wrap="square" rtlCol="0">
            <a:spAutoFit/>
          </a:bodyPr>
          <a:lstStyle/>
          <a:p>
            <a:r>
              <a:rPr lang="ja-JP" altLang="en-US"/>
              <a:t>①</a:t>
            </a:r>
            <a:endParaRPr kumimoji="1" lang="ja-JP" altLang="en-US"/>
          </a:p>
        </p:txBody>
      </p:sp>
      <p:sp>
        <p:nvSpPr>
          <p:cNvPr id="136" name="テキスト ボックス 135">
            <a:extLst>
              <a:ext uri="{FF2B5EF4-FFF2-40B4-BE49-F238E27FC236}">
                <a16:creationId xmlns:a16="http://schemas.microsoft.com/office/drawing/2014/main" id="{76D39916-3283-9340-ABCE-28197514C3A5}"/>
              </a:ext>
            </a:extLst>
          </p:cNvPr>
          <p:cNvSpPr txBox="1"/>
          <p:nvPr/>
        </p:nvSpPr>
        <p:spPr>
          <a:xfrm>
            <a:off x="3733657" y="1910914"/>
            <a:ext cx="411721" cy="369332"/>
          </a:xfrm>
          <a:prstGeom prst="rect">
            <a:avLst/>
          </a:prstGeom>
          <a:noFill/>
        </p:spPr>
        <p:txBody>
          <a:bodyPr wrap="square" rtlCol="0">
            <a:spAutoFit/>
          </a:bodyPr>
          <a:lstStyle/>
          <a:p>
            <a:r>
              <a:rPr kumimoji="1" lang="ja-JP" altLang="en-US">
                <a:solidFill>
                  <a:srgbClr val="0432FF"/>
                </a:solidFill>
              </a:rPr>
              <a:t>②</a:t>
            </a:r>
          </a:p>
        </p:txBody>
      </p:sp>
      <p:sp>
        <p:nvSpPr>
          <p:cNvPr id="141" name="テキスト ボックス 140">
            <a:extLst>
              <a:ext uri="{FF2B5EF4-FFF2-40B4-BE49-F238E27FC236}">
                <a16:creationId xmlns:a16="http://schemas.microsoft.com/office/drawing/2014/main" id="{ECF9E7F9-A2F6-5548-BBF0-DD9643B66A83}"/>
              </a:ext>
            </a:extLst>
          </p:cNvPr>
          <p:cNvSpPr txBox="1"/>
          <p:nvPr/>
        </p:nvSpPr>
        <p:spPr>
          <a:xfrm>
            <a:off x="4162612" y="2158575"/>
            <a:ext cx="411721" cy="369332"/>
          </a:xfrm>
          <a:prstGeom prst="rect">
            <a:avLst/>
          </a:prstGeom>
          <a:noFill/>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150" name="テキスト ボックス 149">
            <a:extLst>
              <a:ext uri="{FF2B5EF4-FFF2-40B4-BE49-F238E27FC236}">
                <a16:creationId xmlns:a16="http://schemas.microsoft.com/office/drawing/2014/main" id="{AD346A54-CC0A-8641-9635-F2E0F74E264B}"/>
              </a:ext>
            </a:extLst>
          </p:cNvPr>
          <p:cNvSpPr txBox="1"/>
          <p:nvPr/>
        </p:nvSpPr>
        <p:spPr>
          <a:xfrm>
            <a:off x="4616298" y="1964457"/>
            <a:ext cx="411721" cy="369332"/>
          </a:xfrm>
          <a:prstGeom prst="rect">
            <a:avLst/>
          </a:prstGeom>
          <a:noFill/>
        </p:spPr>
        <p:txBody>
          <a:bodyPr wrap="square" rtlCol="0">
            <a:spAutoFit/>
          </a:bodyPr>
          <a:lstStyle/>
          <a:p>
            <a:r>
              <a:rPr lang="en-US" altLang="ja-JP" dirty="0">
                <a:solidFill>
                  <a:srgbClr val="FF0000"/>
                </a:solidFill>
              </a:rPr>
              <a:t>④</a:t>
            </a:r>
            <a:endParaRPr kumimoji="1" lang="ja-JP" altLang="en-US">
              <a:solidFill>
                <a:srgbClr val="FF0000"/>
              </a:solidFill>
            </a:endParaRPr>
          </a:p>
        </p:txBody>
      </p:sp>
      <p:sp>
        <p:nvSpPr>
          <p:cNvPr id="152" name="テキスト ボックス 151">
            <a:extLst>
              <a:ext uri="{FF2B5EF4-FFF2-40B4-BE49-F238E27FC236}">
                <a16:creationId xmlns:a16="http://schemas.microsoft.com/office/drawing/2014/main" id="{3D3E75CF-2C48-5646-95D7-0E1499A55BB3}"/>
              </a:ext>
            </a:extLst>
          </p:cNvPr>
          <p:cNvSpPr txBox="1"/>
          <p:nvPr/>
        </p:nvSpPr>
        <p:spPr>
          <a:xfrm>
            <a:off x="5047447" y="2161430"/>
            <a:ext cx="411721" cy="369332"/>
          </a:xfrm>
          <a:prstGeom prst="rect">
            <a:avLst/>
          </a:prstGeom>
          <a:noFill/>
        </p:spPr>
        <p:txBody>
          <a:bodyPr wrap="square" rtlCol="0">
            <a:spAutoFit/>
          </a:bodyPr>
          <a:lstStyle/>
          <a:p>
            <a:r>
              <a:rPr kumimoji="1" lang="en-US" altLang="ja-JP" dirty="0"/>
              <a:t>⑤</a:t>
            </a:r>
            <a:endParaRPr kumimoji="1" lang="ja-JP" altLang="en-US"/>
          </a:p>
        </p:txBody>
      </p:sp>
      <p:sp>
        <p:nvSpPr>
          <p:cNvPr id="155" name="テキスト ボックス 154">
            <a:extLst>
              <a:ext uri="{FF2B5EF4-FFF2-40B4-BE49-F238E27FC236}">
                <a16:creationId xmlns:a16="http://schemas.microsoft.com/office/drawing/2014/main" id="{C0EF97A3-C597-3C44-8BC1-8E7025D78376}"/>
              </a:ext>
            </a:extLst>
          </p:cNvPr>
          <p:cNvSpPr txBox="1"/>
          <p:nvPr/>
        </p:nvSpPr>
        <p:spPr>
          <a:xfrm>
            <a:off x="3312322" y="2785950"/>
            <a:ext cx="411721" cy="369332"/>
          </a:xfrm>
          <a:prstGeom prst="rect">
            <a:avLst/>
          </a:prstGeom>
          <a:noFill/>
        </p:spPr>
        <p:txBody>
          <a:bodyPr wrap="square" rtlCol="0">
            <a:spAutoFit/>
          </a:bodyPr>
          <a:lstStyle/>
          <a:p>
            <a:r>
              <a:rPr lang="en-US" altLang="ja-JP" dirty="0"/>
              <a:t>⑥</a:t>
            </a:r>
            <a:endParaRPr kumimoji="1" lang="ja-JP" altLang="en-US"/>
          </a:p>
        </p:txBody>
      </p:sp>
      <p:sp>
        <p:nvSpPr>
          <p:cNvPr id="156" name="テキスト ボックス 155">
            <a:extLst>
              <a:ext uri="{FF2B5EF4-FFF2-40B4-BE49-F238E27FC236}">
                <a16:creationId xmlns:a16="http://schemas.microsoft.com/office/drawing/2014/main" id="{E0AE1045-1802-B34B-9D9A-AE9BAB2DC6D3}"/>
              </a:ext>
            </a:extLst>
          </p:cNvPr>
          <p:cNvSpPr txBox="1"/>
          <p:nvPr/>
        </p:nvSpPr>
        <p:spPr>
          <a:xfrm>
            <a:off x="3715792" y="2996943"/>
            <a:ext cx="411721" cy="369332"/>
          </a:xfrm>
          <a:prstGeom prst="rect">
            <a:avLst/>
          </a:prstGeom>
          <a:noFill/>
        </p:spPr>
        <p:txBody>
          <a:bodyPr wrap="square" rtlCol="0">
            <a:spAutoFit/>
          </a:bodyPr>
          <a:lstStyle/>
          <a:p>
            <a:r>
              <a:rPr kumimoji="1" lang="en-US" altLang="ja-JP" dirty="0">
                <a:solidFill>
                  <a:srgbClr val="0432FF"/>
                </a:solidFill>
              </a:rPr>
              <a:t>⑦</a:t>
            </a:r>
            <a:endParaRPr kumimoji="1" lang="ja-JP" altLang="en-US">
              <a:solidFill>
                <a:srgbClr val="0432FF"/>
              </a:solidFill>
            </a:endParaRPr>
          </a:p>
        </p:txBody>
      </p:sp>
      <p:sp>
        <p:nvSpPr>
          <p:cNvPr id="157" name="テキスト ボックス 156">
            <a:extLst>
              <a:ext uri="{FF2B5EF4-FFF2-40B4-BE49-F238E27FC236}">
                <a16:creationId xmlns:a16="http://schemas.microsoft.com/office/drawing/2014/main" id="{591FDA8D-F459-E44B-BABC-D1E511B30299}"/>
              </a:ext>
            </a:extLst>
          </p:cNvPr>
          <p:cNvSpPr txBox="1"/>
          <p:nvPr/>
        </p:nvSpPr>
        <p:spPr>
          <a:xfrm>
            <a:off x="4160954" y="2785950"/>
            <a:ext cx="411721" cy="369332"/>
          </a:xfrm>
          <a:prstGeom prst="rect">
            <a:avLst/>
          </a:prstGeom>
          <a:noFill/>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160" name="テキスト ボックス 159">
            <a:extLst>
              <a:ext uri="{FF2B5EF4-FFF2-40B4-BE49-F238E27FC236}">
                <a16:creationId xmlns:a16="http://schemas.microsoft.com/office/drawing/2014/main" id="{B4144493-CC24-A746-BAF2-2D7648501E4A}"/>
              </a:ext>
            </a:extLst>
          </p:cNvPr>
          <p:cNvSpPr txBox="1"/>
          <p:nvPr/>
        </p:nvSpPr>
        <p:spPr>
          <a:xfrm>
            <a:off x="4591573" y="2996943"/>
            <a:ext cx="411721" cy="369332"/>
          </a:xfrm>
          <a:prstGeom prst="rect">
            <a:avLst/>
          </a:prstGeom>
          <a:noFill/>
        </p:spPr>
        <p:txBody>
          <a:bodyPr wrap="square" rtlCol="0">
            <a:spAutoFit/>
          </a:bodyPr>
          <a:lstStyle/>
          <a:p>
            <a:r>
              <a:rPr lang="ja-JP" altLang="en-US">
                <a:solidFill>
                  <a:srgbClr val="FF0000"/>
                </a:solidFill>
              </a:rPr>
              <a:t>⑨</a:t>
            </a:r>
            <a:endParaRPr kumimoji="1" lang="ja-JP" altLang="en-US">
              <a:solidFill>
                <a:srgbClr val="FF0000"/>
              </a:solidFill>
            </a:endParaRPr>
          </a:p>
        </p:txBody>
      </p:sp>
      <p:sp>
        <p:nvSpPr>
          <p:cNvPr id="161" name="テキスト ボックス 160">
            <a:extLst>
              <a:ext uri="{FF2B5EF4-FFF2-40B4-BE49-F238E27FC236}">
                <a16:creationId xmlns:a16="http://schemas.microsoft.com/office/drawing/2014/main" id="{9D4E721D-7108-3E42-8962-6EB3796F9AC9}"/>
              </a:ext>
            </a:extLst>
          </p:cNvPr>
          <p:cNvSpPr txBox="1"/>
          <p:nvPr/>
        </p:nvSpPr>
        <p:spPr>
          <a:xfrm>
            <a:off x="5023718" y="2788198"/>
            <a:ext cx="411721" cy="369332"/>
          </a:xfrm>
          <a:prstGeom prst="rect">
            <a:avLst/>
          </a:prstGeom>
          <a:noFill/>
        </p:spPr>
        <p:txBody>
          <a:bodyPr wrap="square" rtlCol="0">
            <a:spAutoFit/>
          </a:bodyPr>
          <a:lstStyle/>
          <a:p>
            <a:r>
              <a:rPr kumimoji="1" lang="ja-JP" altLang="en-US"/>
              <a:t>⑩</a:t>
            </a:r>
          </a:p>
        </p:txBody>
      </p:sp>
      <p:sp>
        <p:nvSpPr>
          <p:cNvPr id="282" name="テキスト ボックス 281">
            <a:extLst>
              <a:ext uri="{FF2B5EF4-FFF2-40B4-BE49-F238E27FC236}">
                <a16:creationId xmlns:a16="http://schemas.microsoft.com/office/drawing/2014/main" id="{178918D3-F2D4-834C-B440-43BE63B65765}"/>
              </a:ext>
            </a:extLst>
          </p:cNvPr>
          <p:cNvSpPr txBox="1"/>
          <p:nvPr/>
        </p:nvSpPr>
        <p:spPr>
          <a:xfrm>
            <a:off x="3609623" y="939076"/>
            <a:ext cx="1484257" cy="461665"/>
          </a:xfrm>
          <a:prstGeom prst="rect">
            <a:avLst/>
          </a:prstGeom>
          <a:noFill/>
        </p:spPr>
        <p:txBody>
          <a:bodyPr wrap="square" rtlCol="0">
            <a:spAutoFit/>
          </a:bodyPr>
          <a:lstStyle/>
          <a:p>
            <a:r>
              <a:rPr kumimoji="1" lang="en-US" altLang="ja-JP" sz="2400" dirty="0">
                <a:solidFill>
                  <a:srgbClr val="FF0000"/>
                </a:solidFill>
              </a:rPr>
              <a:t>2</a:t>
            </a:r>
            <a:r>
              <a:rPr kumimoji="1" lang="ja-JP" altLang="en-US" sz="2400">
                <a:solidFill>
                  <a:srgbClr val="FF0000"/>
                </a:solidFill>
              </a:rPr>
              <a:t>、三角形</a:t>
            </a:r>
          </a:p>
        </p:txBody>
      </p:sp>
      <p:grpSp>
        <p:nvGrpSpPr>
          <p:cNvPr id="43" name="グループ化 42">
            <a:extLst>
              <a:ext uri="{FF2B5EF4-FFF2-40B4-BE49-F238E27FC236}">
                <a16:creationId xmlns:a16="http://schemas.microsoft.com/office/drawing/2014/main" id="{9824F741-3E83-4347-8CD4-321960E6C6E9}"/>
              </a:ext>
            </a:extLst>
          </p:cNvPr>
          <p:cNvGrpSpPr/>
          <p:nvPr/>
        </p:nvGrpSpPr>
        <p:grpSpPr>
          <a:xfrm>
            <a:off x="4197077" y="1555860"/>
            <a:ext cx="338117" cy="2139754"/>
            <a:chOff x="3657600" y="1625464"/>
            <a:chExt cx="338117" cy="2139754"/>
          </a:xfrm>
        </p:grpSpPr>
        <p:cxnSp>
          <p:nvCxnSpPr>
            <p:cNvPr id="44" name="直線矢印コネクタ 43">
              <a:extLst>
                <a:ext uri="{FF2B5EF4-FFF2-40B4-BE49-F238E27FC236}">
                  <a16:creationId xmlns:a16="http://schemas.microsoft.com/office/drawing/2014/main" id="{435AA88E-DFBE-1F4B-BA2E-CF33DA12C34B}"/>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2D88954-7F87-5945-A1EB-30487F3FA665}"/>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pic>
        <p:nvPicPr>
          <p:cNvPr id="9" name="図 8" descr="障子, グリーン, 建物, 棚 が含まれている画像&#10;&#10;自動的に生成された説明">
            <a:extLst>
              <a:ext uri="{FF2B5EF4-FFF2-40B4-BE49-F238E27FC236}">
                <a16:creationId xmlns:a16="http://schemas.microsoft.com/office/drawing/2014/main" id="{524D47DE-53E9-CB40-B931-C5CBF44C5733}"/>
              </a:ext>
            </a:extLst>
          </p:cNvPr>
          <p:cNvPicPr>
            <a:picLocks noChangeAspect="1"/>
          </p:cNvPicPr>
          <p:nvPr/>
        </p:nvPicPr>
        <p:blipFill>
          <a:blip r:embed="rId5"/>
          <a:stretch>
            <a:fillRect/>
          </a:stretch>
        </p:blipFill>
        <p:spPr>
          <a:xfrm>
            <a:off x="6323409" y="1634903"/>
            <a:ext cx="2115585" cy="2107385"/>
          </a:xfrm>
          <a:prstGeom prst="rect">
            <a:avLst/>
          </a:prstGeom>
        </p:spPr>
      </p:pic>
      <p:sp>
        <p:nvSpPr>
          <p:cNvPr id="134" name="テキスト ボックス 133">
            <a:extLst>
              <a:ext uri="{FF2B5EF4-FFF2-40B4-BE49-F238E27FC236}">
                <a16:creationId xmlns:a16="http://schemas.microsoft.com/office/drawing/2014/main" id="{B584E248-FD56-5743-989C-5DD17E448021}"/>
              </a:ext>
            </a:extLst>
          </p:cNvPr>
          <p:cNvSpPr txBox="1"/>
          <p:nvPr/>
        </p:nvSpPr>
        <p:spPr>
          <a:xfrm>
            <a:off x="6480383" y="1817748"/>
            <a:ext cx="411721" cy="369332"/>
          </a:xfrm>
          <a:prstGeom prst="rect">
            <a:avLst/>
          </a:prstGeom>
          <a:noFill/>
        </p:spPr>
        <p:txBody>
          <a:bodyPr wrap="square" rtlCol="0">
            <a:spAutoFit/>
          </a:bodyPr>
          <a:lstStyle/>
          <a:p>
            <a:r>
              <a:rPr lang="ja-JP" altLang="en-US"/>
              <a:t>①</a:t>
            </a:r>
            <a:endParaRPr kumimoji="1" lang="ja-JP" altLang="en-US"/>
          </a:p>
        </p:txBody>
      </p:sp>
      <p:sp>
        <p:nvSpPr>
          <p:cNvPr id="135" name="テキスト ボックス 134">
            <a:extLst>
              <a:ext uri="{FF2B5EF4-FFF2-40B4-BE49-F238E27FC236}">
                <a16:creationId xmlns:a16="http://schemas.microsoft.com/office/drawing/2014/main" id="{FBE0BB73-FDA5-6341-AA59-7B7027F92F22}"/>
              </a:ext>
            </a:extLst>
          </p:cNvPr>
          <p:cNvSpPr txBox="1"/>
          <p:nvPr/>
        </p:nvSpPr>
        <p:spPr>
          <a:xfrm>
            <a:off x="7169938" y="1817748"/>
            <a:ext cx="411721" cy="369332"/>
          </a:xfrm>
          <a:prstGeom prst="rect">
            <a:avLst/>
          </a:prstGeom>
          <a:noFill/>
        </p:spPr>
        <p:txBody>
          <a:bodyPr wrap="square" rtlCol="0">
            <a:spAutoFit/>
          </a:bodyPr>
          <a:lstStyle/>
          <a:p>
            <a:r>
              <a:rPr kumimoji="1" lang="ja-JP" altLang="en-US">
                <a:solidFill>
                  <a:srgbClr val="208C22"/>
                </a:solidFill>
              </a:rPr>
              <a:t>②</a:t>
            </a:r>
          </a:p>
        </p:txBody>
      </p:sp>
      <p:sp>
        <p:nvSpPr>
          <p:cNvPr id="143" name="テキスト ボックス 142">
            <a:extLst>
              <a:ext uri="{FF2B5EF4-FFF2-40B4-BE49-F238E27FC236}">
                <a16:creationId xmlns:a16="http://schemas.microsoft.com/office/drawing/2014/main" id="{C996EA56-916F-AB4F-8D55-D75FCFADB574}"/>
              </a:ext>
            </a:extLst>
          </p:cNvPr>
          <p:cNvSpPr txBox="1"/>
          <p:nvPr/>
        </p:nvSpPr>
        <p:spPr>
          <a:xfrm>
            <a:off x="7881596" y="1817748"/>
            <a:ext cx="411721" cy="369332"/>
          </a:xfrm>
          <a:prstGeom prst="rect">
            <a:avLst/>
          </a:prstGeom>
          <a:noFill/>
        </p:spPr>
        <p:txBody>
          <a:bodyPr wrap="square" rtlCol="0">
            <a:spAutoFit/>
          </a:bodyPr>
          <a:lstStyle/>
          <a:p>
            <a:r>
              <a:rPr lang="ja-JP" altLang="en-US"/>
              <a:t>③</a:t>
            </a:r>
            <a:endParaRPr kumimoji="1" lang="ja-JP" altLang="en-US"/>
          </a:p>
        </p:txBody>
      </p:sp>
      <p:sp>
        <p:nvSpPr>
          <p:cNvPr id="151" name="テキスト ボックス 150">
            <a:extLst>
              <a:ext uri="{FF2B5EF4-FFF2-40B4-BE49-F238E27FC236}">
                <a16:creationId xmlns:a16="http://schemas.microsoft.com/office/drawing/2014/main" id="{5F3FCE8E-44D8-3E44-B9C9-01AFE4551321}"/>
              </a:ext>
            </a:extLst>
          </p:cNvPr>
          <p:cNvSpPr txBox="1"/>
          <p:nvPr/>
        </p:nvSpPr>
        <p:spPr>
          <a:xfrm>
            <a:off x="6493145" y="2507956"/>
            <a:ext cx="411721" cy="369332"/>
          </a:xfrm>
          <a:prstGeom prst="rect">
            <a:avLst/>
          </a:prstGeom>
          <a:noFill/>
        </p:spPr>
        <p:txBody>
          <a:bodyPr wrap="square" rtlCol="0">
            <a:spAutoFit/>
          </a:bodyPr>
          <a:lstStyle/>
          <a:p>
            <a:r>
              <a:rPr lang="en-US" altLang="ja-JP" dirty="0"/>
              <a:t>④</a:t>
            </a:r>
            <a:endParaRPr kumimoji="1" lang="ja-JP" altLang="en-US"/>
          </a:p>
        </p:txBody>
      </p:sp>
      <p:sp>
        <p:nvSpPr>
          <p:cNvPr id="153" name="テキスト ボックス 152">
            <a:extLst>
              <a:ext uri="{FF2B5EF4-FFF2-40B4-BE49-F238E27FC236}">
                <a16:creationId xmlns:a16="http://schemas.microsoft.com/office/drawing/2014/main" id="{B4EDE39C-F5F6-2944-A1B5-B3A70D856049}"/>
              </a:ext>
            </a:extLst>
          </p:cNvPr>
          <p:cNvSpPr txBox="1"/>
          <p:nvPr/>
        </p:nvSpPr>
        <p:spPr>
          <a:xfrm>
            <a:off x="7163062" y="2507956"/>
            <a:ext cx="411721" cy="369332"/>
          </a:xfrm>
          <a:prstGeom prst="rect">
            <a:avLst/>
          </a:prstGeom>
          <a:noFill/>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54" name="テキスト ボックス 153">
            <a:extLst>
              <a:ext uri="{FF2B5EF4-FFF2-40B4-BE49-F238E27FC236}">
                <a16:creationId xmlns:a16="http://schemas.microsoft.com/office/drawing/2014/main" id="{007F241F-3EE9-3A4D-82E7-B89BA443197A}"/>
              </a:ext>
            </a:extLst>
          </p:cNvPr>
          <p:cNvSpPr txBox="1"/>
          <p:nvPr/>
        </p:nvSpPr>
        <p:spPr>
          <a:xfrm>
            <a:off x="7862062" y="2511507"/>
            <a:ext cx="411721" cy="369332"/>
          </a:xfrm>
          <a:prstGeom prst="rect">
            <a:avLst/>
          </a:prstGeom>
          <a:noFill/>
        </p:spPr>
        <p:txBody>
          <a:bodyPr wrap="square" rtlCol="0">
            <a:spAutoFit/>
          </a:bodyPr>
          <a:lstStyle/>
          <a:p>
            <a:r>
              <a:rPr lang="en-US" altLang="ja-JP" dirty="0"/>
              <a:t>⑥</a:t>
            </a:r>
            <a:endParaRPr kumimoji="1" lang="ja-JP" altLang="en-US"/>
          </a:p>
        </p:txBody>
      </p:sp>
      <p:sp>
        <p:nvSpPr>
          <p:cNvPr id="158" name="テキスト ボックス 157">
            <a:extLst>
              <a:ext uri="{FF2B5EF4-FFF2-40B4-BE49-F238E27FC236}">
                <a16:creationId xmlns:a16="http://schemas.microsoft.com/office/drawing/2014/main" id="{21D1FB79-D483-374B-9E70-500D96C25E44}"/>
              </a:ext>
            </a:extLst>
          </p:cNvPr>
          <p:cNvSpPr txBox="1"/>
          <p:nvPr/>
        </p:nvSpPr>
        <p:spPr>
          <a:xfrm>
            <a:off x="7175342" y="3190385"/>
            <a:ext cx="411721" cy="369332"/>
          </a:xfrm>
          <a:prstGeom prst="rect">
            <a:avLst/>
          </a:prstGeom>
          <a:noFill/>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159" name="テキスト ボックス 158">
            <a:extLst>
              <a:ext uri="{FF2B5EF4-FFF2-40B4-BE49-F238E27FC236}">
                <a16:creationId xmlns:a16="http://schemas.microsoft.com/office/drawing/2014/main" id="{AC2657F0-90FD-744C-99AA-E3E8316F56D3}"/>
              </a:ext>
            </a:extLst>
          </p:cNvPr>
          <p:cNvSpPr txBox="1"/>
          <p:nvPr/>
        </p:nvSpPr>
        <p:spPr>
          <a:xfrm>
            <a:off x="7881596" y="3190143"/>
            <a:ext cx="411721" cy="369332"/>
          </a:xfrm>
          <a:prstGeom prst="rect">
            <a:avLst/>
          </a:prstGeom>
          <a:noFill/>
        </p:spPr>
        <p:txBody>
          <a:bodyPr wrap="square" rtlCol="0">
            <a:spAutoFit/>
          </a:bodyPr>
          <a:lstStyle/>
          <a:p>
            <a:r>
              <a:rPr lang="ja-JP" altLang="en-US"/>
              <a:t>⑨</a:t>
            </a:r>
            <a:endParaRPr kumimoji="1" lang="ja-JP" altLang="en-US"/>
          </a:p>
        </p:txBody>
      </p:sp>
      <p:sp>
        <p:nvSpPr>
          <p:cNvPr id="162" name="テキスト ボックス 161">
            <a:extLst>
              <a:ext uri="{FF2B5EF4-FFF2-40B4-BE49-F238E27FC236}">
                <a16:creationId xmlns:a16="http://schemas.microsoft.com/office/drawing/2014/main" id="{47463D42-CA8C-344B-8993-7EA7B16B199D}"/>
              </a:ext>
            </a:extLst>
          </p:cNvPr>
          <p:cNvSpPr txBox="1"/>
          <p:nvPr/>
        </p:nvSpPr>
        <p:spPr>
          <a:xfrm>
            <a:off x="6480381" y="3190385"/>
            <a:ext cx="411721" cy="369332"/>
          </a:xfrm>
          <a:prstGeom prst="rect">
            <a:avLst/>
          </a:prstGeom>
          <a:noFill/>
        </p:spPr>
        <p:txBody>
          <a:bodyPr wrap="square" rtlCol="0">
            <a:spAutoFit/>
          </a:bodyPr>
          <a:lstStyle/>
          <a:p>
            <a:r>
              <a:rPr kumimoji="1" lang="en-US" altLang="ja-JP" dirty="0"/>
              <a:t>⑦</a:t>
            </a:r>
            <a:endParaRPr kumimoji="1" lang="ja-JP" altLang="en-US"/>
          </a:p>
        </p:txBody>
      </p:sp>
      <p:sp>
        <p:nvSpPr>
          <p:cNvPr id="283" name="テキスト ボックス 282">
            <a:extLst>
              <a:ext uri="{FF2B5EF4-FFF2-40B4-BE49-F238E27FC236}">
                <a16:creationId xmlns:a16="http://schemas.microsoft.com/office/drawing/2014/main" id="{6EDABC89-1721-F945-97D9-28A182186AEF}"/>
              </a:ext>
            </a:extLst>
          </p:cNvPr>
          <p:cNvSpPr txBox="1"/>
          <p:nvPr/>
        </p:nvSpPr>
        <p:spPr>
          <a:xfrm>
            <a:off x="6602288" y="933203"/>
            <a:ext cx="1468577" cy="461665"/>
          </a:xfrm>
          <a:prstGeom prst="rect">
            <a:avLst/>
          </a:prstGeom>
          <a:noFill/>
        </p:spPr>
        <p:txBody>
          <a:bodyPr wrap="square" rtlCol="0">
            <a:spAutoFit/>
          </a:bodyPr>
          <a:lstStyle/>
          <a:p>
            <a:r>
              <a:rPr lang="en-US" altLang="ja-JP" sz="2400" dirty="0"/>
              <a:t>3</a:t>
            </a:r>
            <a:r>
              <a:rPr kumimoji="1" lang="ja-JP" altLang="en-US" sz="2400"/>
              <a:t>、</a:t>
            </a:r>
            <a:r>
              <a:rPr lang="ja-JP" altLang="en-US" sz="2400"/>
              <a:t>四角形</a:t>
            </a:r>
            <a:endParaRPr kumimoji="1" lang="ja-JP" altLang="en-US" sz="2400"/>
          </a:p>
        </p:txBody>
      </p:sp>
      <p:grpSp>
        <p:nvGrpSpPr>
          <p:cNvPr id="46" name="グループ化 45">
            <a:extLst>
              <a:ext uri="{FF2B5EF4-FFF2-40B4-BE49-F238E27FC236}">
                <a16:creationId xmlns:a16="http://schemas.microsoft.com/office/drawing/2014/main" id="{E0B44759-B00F-F847-BE72-2562569A555C}"/>
              </a:ext>
            </a:extLst>
          </p:cNvPr>
          <p:cNvGrpSpPr/>
          <p:nvPr/>
        </p:nvGrpSpPr>
        <p:grpSpPr>
          <a:xfrm>
            <a:off x="7198169" y="1622720"/>
            <a:ext cx="338117" cy="2139754"/>
            <a:chOff x="3657600" y="1625464"/>
            <a:chExt cx="338117" cy="2139754"/>
          </a:xfrm>
        </p:grpSpPr>
        <p:cxnSp>
          <p:nvCxnSpPr>
            <p:cNvPr id="47" name="直線矢印コネクタ 46">
              <a:extLst>
                <a:ext uri="{FF2B5EF4-FFF2-40B4-BE49-F238E27FC236}">
                  <a16:creationId xmlns:a16="http://schemas.microsoft.com/office/drawing/2014/main" id="{EBBBBD09-88B9-CF44-BAEE-4D03F1FF17E9}"/>
                </a:ext>
              </a:extLst>
            </p:cNvPr>
            <p:cNvCxnSpPr/>
            <p:nvPr/>
          </p:nvCxnSpPr>
          <p:spPr>
            <a:xfrm>
              <a:off x="3657600" y="1625464"/>
              <a:ext cx="0" cy="21397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22C0C16-11D8-644A-B2E4-8F997AC6EFC9}"/>
                </a:ext>
              </a:extLst>
            </p:cNvPr>
            <p:cNvCxnSpPr/>
            <p:nvPr/>
          </p:nvCxnSpPr>
          <p:spPr>
            <a:xfrm>
              <a:off x="3995717" y="1625464"/>
              <a:ext cx="0" cy="21397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nvGrpSpPr>
          <p:cNvPr id="52" name="グループ化 51">
            <a:extLst>
              <a:ext uri="{FF2B5EF4-FFF2-40B4-BE49-F238E27FC236}">
                <a16:creationId xmlns:a16="http://schemas.microsoft.com/office/drawing/2014/main" id="{F4D312F4-5241-2C43-9831-14A6AF5C4039}"/>
              </a:ext>
            </a:extLst>
          </p:cNvPr>
          <p:cNvGrpSpPr/>
          <p:nvPr/>
        </p:nvGrpSpPr>
        <p:grpSpPr>
          <a:xfrm>
            <a:off x="6392305" y="3766521"/>
            <a:ext cx="1999753" cy="2740241"/>
            <a:chOff x="6453250" y="4079604"/>
            <a:chExt cx="1651306" cy="2220112"/>
          </a:xfrm>
        </p:grpSpPr>
        <p:grpSp>
          <p:nvGrpSpPr>
            <p:cNvPr id="53" name="グループ化 52">
              <a:extLst>
                <a:ext uri="{FF2B5EF4-FFF2-40B4-BE49-F238E27FC236}">
                  <a16:creationId xmlns:a16="http://schemas.microsoft.com/office/drawing/2014/main" id="{980424B7-B7BB-BC4D-AADC-C5B88A692BEA}"/>
                </a:ext>
              </a:extLst>
            </p:cNvPr>
            <p:cNvGrpSpPr/>
            <p:nvPr/>
          </p:nvGrpSpPr>
          <p:grpSpPr>
            <a:xfrm>
              <a:off x="6457646" y="4079604"/>
              <a:ext cx="1646910" cy="975786"/>
              <a:chOff x="624303" y="4087091"/>
              <a:chExt cx="1646910" cy="975786"/>
            </a:xfrm>
          </p:grpSpPr>
          <p:cxnSp>
            <p:nvCxnSpPr>
              <p:cNvPr id="73" name="直線矢印コネクタ 72">
                <a:extLst>
                  <a:ext uri="{FF2B5EF4-FFF2-40B4-BE49-F238E27FC236}">
                    <a16:creationId xmlns:a16="http://schemas.microsoft.com/office/drawing/2014/main" id="{C96155EE-F79A-8A44-8D85-EC629A210215}"/>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74" name="直線矢印コネクタ 73">
                <a:extLst>
                  <a:ext uri="{FF2B5EF4-FFF2-40B4-BE49-F238E27FC236}">
                    <a16:creationId xmlns:a16="http://schemas.microsoft.com/office/drawing/2014/main" id="{70631584-CCBA-FE41-B7A9-8E1220795D78}"/>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54" name="直線コネクタ 53">
              <a:extLst>
                <a:ext uri="{FF2B5EF4-FFF2-40B4-BE49-F238E27FC236}">
                  <a16:creationId xmlns:a16="http://schemas.microsoft.com/office/drawing/2014/main" id="{2413A208-CFCB-074F-924E-24B6C777A1DF}"/>
                </a:ext>
              </a:extLst>
            </p:cNvPr>
            <p:cNvCxnSpPr/>
            <p:nvPr/>
          </p:nvCxnSpPr>
          <p:spPr>
            <a:xfrm>
              <a:off x="6482496" y="4418081"/>
              <a:ext cx="1246060"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B921A193-3A0F-C945-B635-128D13EA6B99}"/>
                </a:ext>
              </a:extLst>
            </p:cNvPr>
            <p:cNvCxnSpPr/>
            <p:nvPr/>
          </p:nvCxnSpPr>
          <p:spPr>
            <a:xfrm>
              <a:off x="7714701"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E0D9EC00-0D76-1044-9DEE-AB0305A20CA9}"/>
                </a:ext>
              </a:extLst>
            </p:cNvPr>
            <p:cNvCxnSpPr/>
            <p:nvPr/>
          </p:nvCxnSpPr>
          <p:spPr>
            <a:xfrm>
              <a:off x="6883756"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F3F6A41A-78FA-7D4D-995A-F056AFF1BC66}"/>
                </a:ext>
              </a:extLst>
            </p:cNvPr>
            <p:cNvCxnSpPr/>
            <p:nvPr/>
          </p:nvCxnSpPr>
          <p:spPr>
            <a:xfrm>
              <a:off x="7314998" y="4418081"/>
              <a:ext cx="0" cy="648969"/>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9" name="テキスト ボックス 58">
              <a:extLst>
                <a:ext uri="{FF2B5EF4-FFF2-40B4-BE49-F238E27FC236}">
                  <a16:creationId xmlns:a16="http://schemas.microsoft.com/office/drawing/2014/main" id="{7C4660E5-4061-7041-8323-79993A4552B1}"/>
                </a:ext>
              </a:extLst>
            </p:cNvPr>
            <p:cNvSpPr txBox="1"/>
            <p:nvPr/>
          </p:nvSpPr>
          <p:spPr>
            <a:xfrm>
              <a:off x="6504410" y="4536914"/>
              <a:ext cx="411721" cy="369332"/>
            </a:xfrm>
            <a:prstGeom prst="rect">
              <a:avLst/>
            </a:prstGeom>
            <a:noFill/>
            <a:ln w="28575">
              <a:noFill/>
            </a:ln>
          </p:spPr>
          <p:txBody>
            <a:bodyPr wrap="square" rtlCol="0">
              <a:spAutoFit/>
            </a:bodyPr>
            <a:lstStyle/>
            <a:p>
              <a:r>
                <a:rPr kumimoji="1" lang="ja-JP" altLang="en-US">
                  <a:solidFill>
                    <a:srgbClr val="208C22"/>
                  </a:solidFill>
                </a:rPr>
                <a:t>②</a:t>
              </a:r>
            </a:p>
          </p:txBody>
        </p:sp>
        <p:sp>
          <p:nvSpPr>
            <p:cNvPr id="61" name="テキスト ボックス 60">
              <a:extLst>
                <a:ext uri="{FF2B5EF4-FFF2-40B4-BE49-F238E27FC236}">
                  <a16:creationId xmlns:a16="http://schemas.microsoft.com/office/drawing/2014/main" id="{7D2D7B19-0E6F-CB41-9B12-55A48357AE40}"/>
                </a:ext>
              </a:extLst>
            </p:cNvPr>
            <p:cNvSpPr txBox="1"/>
            <p:nvPr/>
          </p:nvSpPr>
          <p:spPr>
            <a:xfrm>
              <a:off x="6926159" y="4530670"/>
              <a:ext cx="411721" cy="369332"/>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62" name="テキスト ボックス 61">
              <a:extLst>
                <a:ext uri="{FF2B5EF4-FFF2-40B4-BE49-F238E27FC236}">
                  <a16:creationId xmlns:a16="http://schemas.microsoft.com/office/drawing/2014/main" id="{BB96649A-1750-C842-B5BB-0C706FE15FA6}"/>
                </a:ext>
              </a:extLst>
            </p:cNvPr>
            <p:cNvSpPr txBox="1"/>
            <p:nvPr/>
          </p:nvSpPr>
          <p:spPr>
            <a:xfrm>
              <a:off x="7335321" y="4536788"/>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grpSp>
          <p:nvGrpSpPr>
            <p:cNvPr id="63" name="グループ化 62">
              <a:extLst>
                <a:ext uri="{FF2B5EF4-FFF2-40B4-BE49-F238E27FC236}">
                  <a16:creationId xmlns:a16="http://schemas.microsoft.com/office/drawing/2014/main" id="{1467CB1B-BD43-FF44-A006-0C1D99AFB025}"/>
                </a:ext>
              </a:extLst>
            </p:cNvPr>
            <p:cNvGrpSpPr/>
            <p:nvPr/>
          </p:nvGrpSpPr>
          <p:grpSpPr>
            <a:xfrm>
              <a:off x="6453250" y="5312270"/>
              <a:ext cx="1646910" cy="975786"/>
              <a:chOff x="624303" y="4087091"/>
              <a:chExt cx="1646910" cy="975786"/>
            </a:xfrm>
          </p:grpSpPr>
          <p:cxnSp>
            <p:nvCxnSpPr>
              <p:cNvPr id="71" name="直線矢印コネクタ 70">
                <a:extLst>
                  <a:ext uri="{FF2B5EF4-FFF2-40B4-BE49-F238E27FC236}">
                    <a16:creationId xmlns:a16="http://schemas.microsoft.com/office/drawing/2014/main" id="{3CEB14AA-DA29-134F-8FD1-D2381E27248C}"/>
                  </a:ext>
                </a:extLst>
              </p:cNvPr>
              <p:cNvCxnSpPr/>
              <p:nvPr/>
            </p:nvCxnSpPr>
            <p:spPr>
              <a:xfrm flipV="1">
                <a:off x="62671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72" name="直線矢印コネクタ 71">
                <a:extLst>
                  <a:ext uri="{FF2B5EF4-FFF2-40B4-BE49-F238E27FC236}">
                    <a16:creationId xmlns:a16="http://schemas.microsoft.com/office/drawing/2014/main" id="{6D597990-ED56-E34D-B7A0-2F90896BB50B}"/>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64" name="直線コネクタ 63">
              <a:extLst>
                <a:ext uri="{FF2B5EF4-FFF2-40B4-BE49-F238E27FC236}">
                  <a16:creationId xmlns:a16="http://schemas.microsoft.com/office/drawing/2014/main" id="{540FCFBB-3EC1-124E-9F42-707291D0503A}"/>
                </a:ext>
              </a:extLst>
            </p:cNvPr>
            <p:cNvCxnSpPr/>
            <p:nvPr/>
          </p:nvCxnSpPr>
          <p:spPr>
            <a:xfrm>
              <a:off x="6478100" y="5650747"/>
              <a:ext cx="1246060"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CB8BC001-4BF0-0A47-BC9F-AA5D300E4AE0}"/>
                </a:ext>
              </a:extLst>
            </p:cNvPr>
            <p:cNvCxnSpPr/>
            <p:nvPr/>
          </p:nvCxnSpPr>
          <p:spPr>
            <a:xfrm>
              <a:off x="7721746"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2CA8C16D-8D06-C041-BD03-0DAE01CF9123}"/>
                </a:ext>
              </a:extLst>
            </p:cNvPr>
            <p:cNvCxnSpPr/>
            <p:nvPr/>
          </p:nvCxnSpPr>
          <p:spPr>
            <a:xfrm>
              <a:off x="6879360"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979CADB0-2D93-0F4E-8658-1DB4F9400E17}"/>
                </a:ext>
              </a:extLst>
            </p:cNvPr>
            <p:cNvCxnSpPr/>
            <p:nvPr/>
          </p:nvCxnSpPr>
          <p:spPr>
            <a:xfrm>
              <a:off x="7310602" y="5650747"/>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EFA26B2B-87A0-3843-A278-A2C81E5CE001}"/>
                </a:ext>
              </a:extLst>
            </p:cNvPr>
            <p:cNvSpPr txBox="1"/>
            <p:nvPr/>
          </p:nvSpPr>
          <p:spPr>
            <a:xfrm>
              <a:off x="6500013" y="5784984"/>
              <a:ext cx="411721" cy="369332"/>
            </a:xfrm>
            <a:prstGeom prst="rect">
              <a:avLst/>
            </a:prstGeom>
            <a:noFill/>
            <a:ln w="28575">
              <a:noFill/>
            </a:ln>
          </p:spPr>
          <p:txBody>
            <a:bodyPr wrap="square" rtlCol="0">
              <a:spAutoFit/>
            </a:bodyPr>
            <a:lstStyle/>
            <a:p>
              <a:r>
                <a:rPr kumimoji="1" lang="ja-JP" altLang="en-US">
                  <a:solidFill>
                    <a:srgbClr val="208C22"/>
                  </a:solidFill>
                </a:rPr>
                <a:t>②</a:t>
              </a:r>
            </a:p>
          </p:txBody>
        </p:sp>
        <p:sp>
          <p:nvSpPr>
            <p:cNvPr id="69" name="テキスト ボックス 68">
              <a:extLst>
                <a:ext uri="{FF2B5EF4-FFF2-40B4-BE49-F238E27FC236}">
                  <a16:creationId xmlns:a16="http://schemas.microsoft.com/office/drawing/2014/main" id="{C804FDF1-AFC4-D940-AD6D-A56BA8106A5E}"/>
                </a:ext>
              </a:extLst>
            </p:cNvPr>
            <p:cNvSpPr txBox="1"/>
            <p:nvPr/>
          </p:nvSpPr>
          <p:spPr>
            <a:xfrm>
              <a:off x="6908227" y="5790952"/>
              <a:ext cx="411721" cy="369332"/>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70" name="テキスト ボックス 69">
              <a:extLst>
                <a:ext uri="{FF2B5EF4-FFF2-40B4-BE49-F238E27FC236}">
                  <a16:creationId xmlns:a16="http://schemas.microsoft.com/office/drawing/2014/main" id="{5F0E9CD5-B403-E448-BCBA-B99A5DB87384}"/>
                </a:ext>
              </a:extLst>
            </p:cNvPr>
            <p:cNvSpPr txBox="1"/>
            <p:nvPr/>
          </p:nvSpPr>
          <p:spPr>
            <a:xfrm>
              <a:off x="7339469" y="5797179"/>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grpSp>
      <p:grpSp>
        <p:nvGrpSpPr>
          <p:cNvPr id="75" name="グループ化 74">
            <a:extLst>
              <a:ext uri="{FF2B5EF4-FFF2-40B4-BE49-F238E27FC236}">
                <a16:creationId xmlns:a16="http://schemas.microsoft.com/office/drawing/2014/main" id="{0A07047A-9F5E-5143-BF6B-393E03DC293D}"/>
              </a:ext>
            </a:extLst>
          </p:cNvPr>
          <p:cNvGrpSpPr/>
          <p:nvPr/>
        </p:nvGrpSpPr>
        <p:grpSpPr>
          <a:xfrm>
            <a:off x="3407956" y="3772760"/>
            <a:ext cx="2022154" cy="2716566"/>
            <a:chOff x="3488152" y="4070093"/>
            <a:chExt cx="1708044" cy="2223741"/>
          </a:xfrm>
        </p:grpSpPr>
        <p:grpSp>
          <p:nvGrpSpPr>
            <p:cNvPr id="76" name="グループ化 75">
              <a:extLst>
                <a:ext uri="{FF2B5EF4-FFF2-40B4-BE49-F238E27FC236}">
                  <a16:creationId xmlns:a16="http://schemas.microsoft.com/office/drawing/2014/main" id="{42B4CCD0-B801-9245-B841-3998815BD3FC}"/>
                </a:ext>
              </a:extLst>
            </p:cNvPr>
            <p:cNvGrpSpPr/>
            <p:nvPr/>
          </p:nvGrpSpPr>
          <p:grpSpPr>
            <a:xfrm>
              <a:off x="3549286" y="4070093"/>
              <a:ext cx="1646910" cy="975786"/>
              <a:chOff x="624303" y="4087091"/>
              <a:chExt cx="1646910" cy="975786"/>
            </a:xfrm>
          </p:grpSpPr>
          <p:cxnSp>
            <p:nvCxnSpPr>
              <p:cNvPr id="98" name="直線矢印コネクタ 97">
                <a:extLst>
                  <a:ext uri="{FF2B5EF4-FFF2-40B4-BE49-F238E27FC236}">
                    <a16:creationId xmlns:a16="http://schemas.microsoft.com/office/drawing/2014/main" id="{79B9B6E5-83CC-F547-87AE-834E5D166F3F}"/>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99" name="直線矢印コネクタ 98">
                <a:extLst>
                  <a:ext uri="{FF2B5EF4-FFF2-40B4-BE49-F238E27FC236}">
                    <a16:creationId xmlns:a16="http://schemas.microsoft.com/office/drawing/2014/main" id="{09269FC3-83BB-3D41-9795-B2CE6D64F2E6}"/>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grpSp>
          <p:nvGrpSpPr>
            <p:cNvPr id="77" name="グループ化 76">
              <a:extLst>
                <a:ext uri="{FF2B5EF4-FFF2-40B4-BE49-F238E27FC236}">
                  <a16:creationId xmlns:a16="http://schemas.microsoft.com/office/drawing/2014/main" id="{9214AA64-0AE8-6A47-9E02-5867BD5166C8}"/>
                </a:ext>
              </a:extLst>
            </p:cNvPr>
            <p:cNvGrpSpPr/>
            <p:nvPr/>
          </p:nvGrpSpPr>
          <p:grpSpPr>
            <a:xfrm>
              <a:off x="3549286" y="5307151"/>
              <a:ext cx="1646910" cy="975786"/>
              <a:chOff x="624303" y="4087091"/>
              <a:chExt cx="1646910" cy="975786"/>
            </a:xfrm>
          </p:grpSpPr>
          <p:cxnSp>
            <p:nvCxnSpPr>
              <p:cNvPr id="96" name="直線矢印コネクタ 95">
                <a:extLst>
                  <a:ext uri="{FF2B5EF4-FFF2-40B4-BE49-F238E27FC236}">
                    <a16:creationId xmlns:a16="http://schemas.microsoft.com/office/drawing/2014/main" id="{A70FD041-9236-7A4B-ACA2-7775BF94038B}"/>
                  </a:ext>
                </a:extLst>
              </p:cNvPr>
              <p:cNvCxnSpPr/>
              <p:nvPr/>
            </p:nvCxnSpPr>
            <p:spPr>
              <a:xfrm flipV="1">
                <a:off x="638158"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97" name="直線矢印コネクタ 96">
                <a:extLst>
                  <a:ext uri="{FF2B5EF4-FFF2-40B4-BE49-F238E27FC236}">
                    <a16:creationId xmlns:a16="http://schemas.microsoft.com/office/drawing/2014/main" id="{C73150C8-81D0-B04D-B8DB-6167DC3100BA}"/>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78" name="直線コネクタ 77">
              <a:extLst>
                <a:ext uri="{FF2B5EF4-FFF2-40B4-BE49-F238E27FC236}">
                  <a16:creationId xmlns:a16="http://schemas.microsoft.com/office/drawing/2014/main" id="{909867AF-08F9-F247-A341-8AAC7317E529}"/>
                </a:ext>
              </a:extLst>
            </p:cNvPr>
            <p:cNvCxnSpPr/>
            <p:nvPr/>
          </p:nvCxnSpPr>
          <p:spPr>
            <a:xfrm>
              <a:off x="3563141" y="4405586"/>
              <a:ext cx="1246060"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79" name="直線コネクタ 78">
              <a:extLst>
                <a:ext uri="{FF2B5EF4-FFF2-40B4-BE49-F238E27FC236}">
                  <a16:creationId xmlns:a16="http://schemas.microsoft.com/office/drawing/2014/main" id="{DEFD4D2D-BC80-A147-9F42-83194E4A0296}"/>
                </a:ext>
              </a:extLst>
            </p:cNvPr>
            <p:cNvCxnSpPr/>
            <p:nvPr/>
          </p:nvCxnSpPr>
          <p:spPr>
            <a:xfrm>
              <a:off x="3563141" y="5644865"/>
              <a:ext cx="1246060"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3995FD45-4293-1E45-8DB6-2F097A03DCC7}"/>
                </a:ext>
              </a:extLst>
            </p:cNvPr>
            <p:cNvCxnSpPr/>
            <p:nvPr/>
          </p:nvCxnSpPr>
          <p:spPr>
            <a:xfrm>
              <a:off x="4797197"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2C76222B-AA24-BD43-BFDD-7BE087F5FC26}"/>
                </a:ext>
              </a:extLst>
            </p:cNvPr>
            <p:cNvCxnSpPr/>
            <p:nvPr/>
          </p:nvCxnSpPr>
          <p:spPr>
            <a:xfrm>
              <a:off x="4797197" y="4412199"/>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2" name="直線コネクタ 81">
              <a:extLst>
                <a:ext uri="{FF2B5EF4-FFF2-40B4-BE49-F238E27FC236}">
                  <a16:creationId xmlns:a16="http://schemas.microsoft.com/office/drawing/2014/main" id="{A5DAD5C5-655D-DD43-9594-B3A50D1DBD1B}"/>
                </a:ext>
              </a:extLst>
            </p:cNvPr>
            <p:cNvCxnSpPr/>
            <p:nvPr/>
          </p:nvCxnSpPr>
          <p:spPr>
            <a:xfrm>
              <a:off x="3776502"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a:extLst>
                <a:ext uri="{FF2B5EF4-FFF2-40B4-BE49-F238E27FC236}">
                  <a16:creationId xmlns:a16="http://schemas.microsoft.com/office/drawing/2014/main" id="{2971F15A-57B9-324E-ADB3-07690FF94050}"/>
                </a:ext>
              </a:extLst>
            </p:cNvPr>
            <p:cNvCxnSpPr/>
            <p:nvPr/>
          </p:nvCxnSpPr>
          <p:spPr>
            <a:xfrm>
              <a:off x="4186171"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258CDB42-C219-8D4F-9A06-0CF718331043}"/>
                </a:ext>
              </a:extLst>
            </p:cNvPr>
            <p:cNvCxnSpPr/>
            <p:nvPr/>
          </p:nvCxnSpPr>
          <p:spPr>
            <a:xfrm>
              <a:off x="4575400" y="4401813"/>
              <a:ext cx="0" cy="648969"/>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4632B99D-2054-FA48-8794-47F41AC56C01}"/>
                </a:ext>
              </a:extLst>
            </p:cNvPr>
            <p:cNvCxnSpPr/>
            <p:nvPr/>
          </p:nvCxnSpPr>
          <p:spPr>
            <a:xfrm>
              <a:off x="3780510"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a:extLst>
                <a:ext uri="{FF2B5EF4-FFF2-40B4-BE49-F238E27FC236}">
                  <a16:creationId xmlns:a16="http://schemas.microsoft.com/office/drawing/2014/main" id="{9C323CF3-D4E8-9749-8A33-B71DA08A3A1E}"/>
                </a:ext>
              </a:extLst>
            </p:cNvPr>
            <p:cNvCxnSpPr/>
            <p:nvPr/>
          </p:nvCxnSpPr>
          <p:spPr>
            <a:xfrm>
              <a:off x="4180478"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421A8C3C-8716-B54A-806E-359D9CD0FA33}"/>
                </a:ext>
              </a:extLst>
            </p:cNvPr>
            <p:cNvCxnSpPr/>
            <p:nvPr/>
          </p:nvCxnSpPr>
          <p:spPr>
            <a:xfrm>
              <a:off x="4586051" y="5644865"/>
              <a:ext cx="0" cy="648969"/>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8" name="テキスト ボックス 87">
              <a:extLst>
                <a:ext uri="{FF2B5EF4-FFF2-40B4-BE49-F238E27FC236}">
                  <a16:creationId xmlns:a16="http://schemas.microsoft.com/office/drawing/2014/main" id="{8F270FA4-E544-3E4F-A34F-B0AA629F4CE4}"/>
                </a:ext>
              </a:extLst>
            </p:cNvPr>
            <p:cNvSpPr txBox="1"/>
            <p:nvPr/>
          </p:nvSpPr>
          <p:spPr>
            <a:xfrm>
              <a:off x="3496639" y="4559473"/>
              <a:ext cx="411721" cy="302330"/>
            </a:xfrm>
            <a:prstGeom prst="rect">
              <a:avLst/>
            </a:prstGeom>
            <a:noFill/>
            <a:ln w="28575">
              <a:noFill/>
            </a:ln>
          </p:spPr>
          <p:txBody>
            <a:bodyPr wrap="square" rtlCol="0">
              <a:spAutoFit/>
            </a:bodyPr>
            <a:lstStyle/>
            <a:p>
              <a:r>
                <a:rPr kumimoji="1" lang="ja-JP" altLang="en-US">
                  <a:solidFill>
                    <a:srgbClr val="0432FF"/>
                  </a:solidFill>
                </a:rPr>
                <a:t>②</a:t>
              </a:r>
            </a:p>
          </p:txBody>
        </p:sp>
        <p:sp>
          <p:nvSpPr>
            <p:cNvPr id="89" name="テキスト ボックス 88">
              <a:extLst>
                <a:ext uri="{FF2B5EF4-FFF2-40B4-BE49-F238E27FC236}">
                  <a16:creationId xmlns:a16="http://schemas.microsoft.com/office/drawing/2014/main" id="{B8239460-69E7-DA4B-92CD-A3FDB27496C9}"/>
                </a:ext>
              </a:extLst>
            </p:cNvPr>
            <p:cNvSpPr txBox="1"/>
            <p:nvPr/>
          </p:nvSpPr>
          <p:spPr>
            <a:xfrm>
              <a:off x="3810698" y="4556414"/>
              <a:ext cx="411721" cy="369332"/>
            </a:xfrm>
            <a:prstGeom prst="rect">
              <a:avLst/>
            </a:prstGeom>
            <a:noFill/>
            <a:ln w="28575">
              <a:noFill/>
            </a:ln>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90" name="テキスト ボックス 89">
              <a:extLst>
                <a:ext uri="{FF2B5EF4-FFF2-40B4-BE49-F238E27FC236}">
                  <a16:creationId xmlns:a16="http://schemas.microsoft.com/office/drawing/2014/main" id="{AD86F75E-98D3-BF4E-9F8F-377A171EA270}"/>
                </a:ext>
              </a:extLst>
            </p:cNvPr>
            <p:cNvSpPr txBox="1"/>
            <p:nvPr/>
          </p:nvSpPr>
          <p:spPr>
            <a:xfrm>
              <a:off x="3817708" y="5786340"/>
              <a:ext cx="411721" cy="369332"/>
            </a:xfrm>
            <a:prstGeom prst="rect">
              <a:avLst/>
            </a:prstGeom>
            <a:noFill/>
            <a:ln w="28575">
              <a:noFill/>
            </a:ln>
          </p:spPr>
          <p:txBody>
            <a:bodyPr wrap="square" rtlCol="0">
              <a:spAutoFit/>
            </a:bodyPr>
            <a:lstStyle/>
            <a:p>
              <a:r>
                <a:rPr lang="ja-JP" altLang="en-US">
                  <a:solidFill>
                    <a:srgbClr val="208C22"/>
                  </a:solidFill>
                </a:rPr>
                <a:t>③</a:t>
              </a:r>
              <a:endParaRPr kumimoji="1" lang="ja-JP" altLang="en-US">
                <a:solidFill>
                  <a:srgbClr val="208C22"/>
                </a:solidFill>
              </a:endParaRPr>
            </a:p>
          </p:txBody>
        </p:sp>
        <p:sp>
          <p:nvSpPr>
            <p:cNvPr id="91" name="テキスト ボックス 90">
              <a:extLst>
                <a:ext uri="{FF2B5EF4-FFF2-40B4-BE49-F238E27FC236}">
                  <a16:creationId xmlns:a16="http://schemas.microsoft.com/office/drawing/2014/main" id="{BEAFA72E-158E-8743-8F2E-643BA81BC794}"/>
                </a:ext>
              </a:extLst>
            </p:cNvPr>
            <p:cNvSpPr txBox="1"/>
            <p:nvPr/>
          </p:nvSpPr>
          <p:spPr>
            <a:xfrm>
              <a:off x="4185097" y="4561721"/>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92" name="テキスト ボックス 91">
              <a:extLst>
                <a:ext uri="{FF2B5EF4-FFF2-40B4-BE49-F238E27FC236}">
                  <a16:creationId xmlns:a16="http://schemas.microsoft.com/office/drawing/2014/main" id="{E5DE1820-B0EE-B340-BFD1-19783B1CF9AA}"/>
                </a:ext>
              </a:extLst>
            </p:cNvPr>
            <p:cNvSpPr txBox="1"/>
            <p:nvPr/>
          </p:nvSpPr>
          <p:spPr>
            <a:xfrm>
              <a:off x="4185096" y="5779073"/>
              <a:ext cx="411721" cy="369332"/>
            </a:xfrm>
            <a:prstGeom prst="rect">
              <a:avLst/>
            </a:prstGeom>
            <a:noFill/>
            <a:ln w="28575">
              <a:noFill/>
            </a:ln>
          </p:spPr>
          <p:txBody>
            <a:bodyPr wrap="square" rtlCol="0">
              <a:spAutoFit/>
            </a:bodyPr>
            <a:lstStyle/>
            <a:p>
              <a:r>
                <a:rPr lang="ja-JP" altLang="en-US">
                  <a:solidFill>
                    <a:srgbClr val="208C22"/>
                  </a:solidFill>
                </a:rPr>
                <a:t>⑧</a:t>
              </a:r>
              <a:endParaRPr kumimoji="1" lang="ja-JP" altLang="en-US">
                <a:solidFill>
                  <a:srgbClr val="208C22"/>
                </a:solidFill>
              </a:endParaRPr>
            </a:p>
          </p:txBody>
        </p:sp>
        <p:sp>
          <p:nvSpPr>
            <p:cNvPr id="93" name="テキスト ボックス 92">
              <a:extLst>
                <a:ext uri="{FF2B5EF4-FFF2-40B4-BE49-F238E27FC236}">
                  <a16:creationId xmlns:a16="http://schemas.microsoft.com/office/drawing/2014/main" id="{6AD57D72-C2FE-7949-A057-05E6C1C7BA34}"/>
                </a:ext>
              </a:extLst>
            </p:cNvPr>
            <p:cNvSpPr txBox="1"/>
            <p:nvPr/>
          </p:nvSpPr>
          <p:spPr>
            <a:xfrm>
              <a:off x="4515005" y="5784521"/>
              <a:ext cx="411721" cy="369332"/>
            </a:xfrm>
            <a:prstGeom prst="rect">
              <a:avLst/>
            </a:prstGeom>
            <a:noFill/>
            <a:ln w="28575">
              <a:noFill/>
            </a:ln>
          </p:spPr>
          <p:txBody>
            <a:bodyPr wrap="square" rtlCol="0">
              <a:spAutoFit/>
            </a:bodyPr>
            <a:lstStyle/>
            <a:p>
              <a:r>
                <a:rPr lang="ja-JP" altLang="en-US">
                  <a:solidFill>
                    <a:srgbClr val="FF0000"/>
                  </a:solidFill>
                </a:rPr>
                <a:t>⑨</a:t>
              </a:r>
              <a:endParaRPr kumimoji="1" lang="ja-JP" altLang="en-US">
                <a:solidFill>
                  <a:srgbClr val="FF0000"/>
                </a:solidFill>
              </a:endParaRPr>
            </a:p>
          </p:txBody>
        </p:sp>
        <p:sp>
          <p:nvSpPr>
            <p:cNvPr id="94" name="テキスト ボックス 93">
              <a:extLst>
                <a:ext uri="{FF2B5EF4-FFF2-40B4-BE49-F238E27FC236}">
                  <a16:creationId xmlns:a16="http://schemas.microsoft.com/office/drawing/2014/main" id="{DC374B5C-FBCA-F043-9851-19F65C3D6201}"/>
                </a:ext>
              </a:extLst>
            </p:cNvPr>
            <p:cNvSpPr txBox="1"/>
            <p:nvPr/>
          </p:nvSpPr>
          <p:spPr>
            <a:xfrm>
              <a:off x="4513520" y="4564172"/>
              <a:ext cx="411721" cy="302330"/>
            </a:xfrm>
            <a:prstGeom prst="rect">
              <a:avLst/>
            </a:prstGeom>
            <a:noFill/>
            <a:ln w="28575">
              <a:noFill/>
            </a:ln>
          </p:spPr>
          <p:txBody>
            <a:bodyPr wrap="square" rtlCol="0">
              <a:spAutoFit/>
            </a:bodyPr>
            <a:lstStyle/>
            <a:p>
              <a:r>
                <a:rPr kumimoji="1" lang="en-US" altLang="ja-JP" dirty="0">
                  <a:solidFill>
                    <a:srgbClr val="0432FF"/>
                  </a:solidFill>
                </a:rPr>
                <a:t>⑦</a:t>
              </a:r>
              <a:endParaRPr kumimoji="1" lang="ja-JP" altLang="en-US">
                <a:solidFill>
                  <a:srgbClr val="0432FF"/>
                </a:solidFill>
              </a:endParaRPr>
            </a:p>
          </p:txBody>
        </p:sp>
        <p:sp>
          <p:nvSpPr>
            <p:cNvPr id="95" name="テキスト ボックス 94">
              <a:extLst>
                <a:ext uri="{FF2B5EF4-FFF2-40B4-BE49-F238E27FC236}">
                  <a16:creationId xmlns:a16="http://schemas.microsoft.com/office/drawing/2014/main" id="{A8B64AF1-6F9E-C441-871A-19B933657773}"/>
                </a:ext>
              </a:extLst>
            </p:cNvPr>
            <p:cNvSpPr txBox="1"/>
            <p:nvPr/>
          </p:nvSpPr>
          <p:spPr>
            <a:xfrm>
              <a:off x="3488152" y="5779073"/>
              <a:ext cx="411721" cy="369332"/>
            </a:xfrm>
            <a:prstGeom prst="rect">
              <a:avLst/>
            </a:prstGeom>
            <a:noFill/>
            <a:ln w="28575">
              <a:noFill/>
            </a:ln>
          </p:spPr>
          <p:txBody>
            <a:bodyPr wrap="square" rtlCol="0">
              <a:spAutoFit/>
            </a:bodyPr>
            <a:lstStyle/>
            <a:p>
              <a:r>
                <a:rPr lang="en-US" altLang="ja-JP" dirty="0">
                  <a:solidFill>
                    <a:srgbClr val="FF0000"/>
                  </a:solidFill>
                </a:rPr>
                <a:t>④</a:t>
              </a:r>
              <a:endParaRPr kumimoji="1" lang="ja-JP" altLang="en-US">
                <a:solidFill>
                  <a:srgbClr val="FF0000"/>
                </a:solidFill>
              </a:endParaRPr>
            </a:p>
          </p:txBody>
        </p:sp>
      </p:grpSp>
      <p:sp>
        <p:nvSpPr>
          <p:cNvPr id="101" name="テキスト ボックス 100">
            <a:extLst>
              <a:ext uri="{FF2B5EF4-FFF2-40B4-BE49-F238E27FC236}">
                <a16:creationId xmlns:a16="http://schemas.microsoft.com/office/drawing/2014/main" id="{93B0632D-6556-9940-8CC2-16E0600652B2}"/>
              </a:ext>
            </a:extLst>
          </p:cNvPr>
          <p:cNvSpPr txBox="1"/>
          <p:nvPr/>
        </p:nvSpPr>
        <p:spPr>
          <a:xfrm>
            <a:off x="2451067" y="4983342"/>
            <a:ext cx="941062" cy="380843"/>
          </a:xfrm>
          <a:prstGeom prst="rect">
            <a:avLst/>
          </a:prstGeom>
          <a:noFill/>
        </p:spPr>
        <p:txBody>
          <a:bodyPr wrap="square" rtlCol="0">
            <a:spAutoFit/>
          </a:bodyPr>
          <a:lstStyle/>
          <a:p>
            <a:r>
              <a:rPr kumimoji="1" lang="ja-JP" altLang="en-US" sz="1400"/>
              <a:t>時間</a:t>
            </a:r>
          </a:p>
        </p:txBody>
      </p:sp>
      <p:grpSp>
        <p:nvGrpSpPr>
          <p:cNvPr id="102" name="グループ化 101">
            <a:extLst>
              <a:ext uri="{FF2B5EF4-FFF2-40B4-BE49-F238E27FC236}">
                <a16:creationId xmlns:a16="http://schemas.microsoft.com/office/drawing/2014/main" id="{7495A05D-EBF4-8440-8546-2321DEC1AB69}"/>
              </a:ext>
            </a:extLst>
          </p:cNvPr>
          <p:cNvGrpSpPr/>
          <p:nvPr/>
        </p:nvGrpSpPr>
        <p:grpSpPr>
          <a:xfrm>
            <a:off x="655545" y="3768331"/>
            <a:ext cx="1966201" cy="1207437"/>
            <a:chOff x="624303" y="4087091"/>
            <a:chExt cx="1646910" cy="975786"/>
          </a:xfrm>
        </p:grpSpPr>
        <p:cxnSp>
          <p:nvCxnSpPr>
            <p:cNvPr id="129" name="直線矢印コネクタ 128">
              <a:extLst>
                <a:ext uri="{FF2B5EF4-FFF2-40B4-BE49-F238E27FC236}">
                  <a16:creationId xmlns:a16="http://schemas.microsoft.com/office/drawing/2014/main" id="{212BF9D2-E8DC-9643-AD84-968ADCC12BF2}"/>
                </a:ext>
              </a:extLst>
            </p:cNvPr>
            <p:cNvCxnSpPr/>
            <p:nvPr/>
          </p:nvCxnSpPr>
          <p:spPr>
            <a:xfrm flipV="1">
              <a:off x="626553"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130" name="直線矢印コネクタ 129">
              <a:extLst>
                <a:ext uri="{FF2B5EF4-FFF2-40B4-BE49-F238E27FC236}">
                  <a16:creationId xmlns:a16="http://schemas.microsoft.com/office/drawing/2014/main" id="{6A1D4DD1-2228-0E40-AD30-EEE14290817A}"/>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103" name="直線コネクタ 102">
            <a:extLst>
              <a:ext uri="{FF2B5EF4-FFF2-40B4-BE49-F238E27FC236}">
                <a16:creationId xmlns:a16="http://schemas.microsoft.com/office/drawing/2014/main" id="{D7FED29A-2360-5A42-B3AF-6DDCFEC7EF92}"/>
              </a:ext>
            </a:extLst>
          </p:cNvPr>
          <p:cNvCxnSpPr/>
          <p:nvPr/>
        </p:nvCxnSpPr>
        <p:spPr>
          <a:xfrm>
            <a:off x="2123955"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4" name="直線コネクタ 103">
            <a:extLst>
              <a:ext uri="{FF2B5EF4-FFF2-40B4-BE49-F238E27FC236}">
                <a16:creationId xmlns:a16="http://schemas.microsoft.com/office/drawing/2014/main" id="{110D1CA4-94B7-164D-8D13-A200D1A4CB0D}"/>
              </a:ext>
            </a:extLst>
          </p:cNvPr>
          <p:cNvCxnSpPr/>
          <p:nvPr/>
        </p:nvCxnSpPr>
        <p:spPr>
          <a:xfrm>
            <a:off x="176944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8664E546-67EF-DF4C-9E4A-668663987592}"/>
              </a:ext>
            </a:extLst>
          </p:cNvPr>
          <p:cNvCxnSpPr/>
          <p:nvPr/>
        </p:nvCxnSpPr>
        <p:spPr>
          <a:xfrm>
            <a:off x="160945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AC130AC1-89FC-D54B-BD09-463480BAEA49}"/>
              </a:ext>
            </a:extLst>
          </p:cNvPr>
          <p:cNvCxnSpPr/>
          <p:nvPr/>
        </p:nvCxnSpPr>
        <p:spPr>
          <a:xfrm>
            <a:off x="1233114"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856BFA45-61EF-1846-9EB8-02AD62586C9C}"/>
              </a:ext>
            </a:extLst>
          </p:cNvPr>
          <p:cNvCxnSpPr/>
          <p:nvPr/>
        </p:nvCxnSpPr>
        <p:spPr>
          <a:xfrm>
            <a:off x="1098103" y="4179777"/>
            <a:ext cx="0" cy="803034"/>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B030AC80-345C-584F-8342-F36786D925EA}"/>
              </a:ext>
            </a:extLst>
          </p:cNvPr>
          <p:cNvCxnSpPr>
            <a:cxnSpLocks/>
          </p:cNvCxnSpPr>
          <p:nvPr/>
        </p:nvCxnSpPr>
        <p:spPr>
          <a:xfrm>
            <a:off x="1752903" y="4179777"/>
            <a:ext cx="373738"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070EA04C-4E80-5F4F-9047-1B5D15E25A0E}"/>
              </a:ext>
            </a:extLst>
          </p:cNvPr>
          <p:cNvCxnSpPr>
            <a:cxnSpLocks/>
          </p:cNvCxnSpPr>
          <p:nvPr/>
        </p:nvCxnSpPr>
        <p:spPr>
          <a:xfrm>
            <a:off x="1216573" y="4179777"/>
            <a:ext cx="395567"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E2068A4D-B2A9-8146-A1C0-2FB07A3F4D60}"/>
              </a:ext>
            </a:extLst>
          </p:cNvPr>
          <p:cNvCxnSpPr>
            <a:cxnSpLocks/>
          </p:cNvCxnSpPr>
          <p:nvPr/>
        </p:nvCxnSpPr>
        <p:spPr>
          <a:xfrm>
            <a:off x="675121" y="4179777"/>
            <a:ext cx="425668"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nvGrpSpPr>
          <p:cNvPr id="111" name="グループ化 110">
            <a:extLst>
              <a:ext uri="{FF2B5EF4-FFF2-40B4-BE49-F238E27FC236}">
                <a16:creationId xmlns:a16="http://schemas.microsoft.com/office/drawing/2014/main" id="{9C25EA93-540D-AC48-86EB-217DACECA29B}"/>
              </a:ext>
            </a:extLst>
          </p:cNvPr>
          <p:cNvGrpSpPr/>
          <p:nvPr/>
        </p:nvGrpSpPr>
        <p:grpSpPr>
          <a:xfrm>
            <a:off x="655545" y="5292282"/>
            <a:ext cx="1966201" cy="1207437"/>
            <a:chOff x="624303" y="4087091"/>
            <a:chExt cx="1646910" cy="975786"/>
          </a:xfrm>
        </p:grpSpPr>
        <p:cxnSp>
          <p:nvCxnSpPr>
            <p:cNvPr id="127" name="直線矢印コネクタ 126">
              <a:extLst>
                <a:ext uri="{FF2B5EF4-FFF2-40B4-BE49-F238E27FC236}">
                  <a16:creationId xmlns:a16="http://schemas.microsoft.com/office/drawing/2014/main" id="{A67F7474-D08C-144E-805E-61C55F178BAF}"/>
                </a:ext>
              </a:extLst>
            </p:cNvPr>
            <p:cNvCxnSpPr/>
            <p:nvPr/>
          </p:nvCxnSpPr>
          <p:spPr>
            <a:xfrm flipV="1">
              <a:off x="626553" y="4087091"/>
              <a:ext cx="0" cy="969818"/>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cxnSp>
          <p:nvCxnSpPr>
            <p:cNvPr id="128" name="直線矢印コネクタ 127">
              <a:extLst>
                <a:ext uri="{FF2B5EF4-FFF2-40B4-BE49-F238E27FC236}">
                  <a16:creationId xmlns:a16="http://schemas.microsoft.com/office/drawing/2014/main" id="{CBA044A8-4A35-9842-9C1D-DA16E1EDDC6E}"/>
                </a:ext>
              </a:extLst>
            </p:cNvPr>
            <p:cNvCxnSpPr/>
            <p:nvPr/>
          </p:nvCxnSpPr>
          <p:spPr>
            <a:xfrm>
              <a:off x="624303" y="5062877"/>
              <a:ext cx="1646910" cy="0"/>
            </a:xfrm>
            <a:prstGeom prst="straightConnector1">
              <a:avLst/>
            </a:prstGeom>
            <a:ln w="28575">
              <a:tailEnd type="triangle"/>
            </a:ln>
            <a:effectLst/>
          </p:spPr>
          <p:style>
            <a:lnRef idx="2">
              <a:schemeClr val="dk1"/>
            </a:lnRef>
            <a:fillRef idx="0">
              <a:schemeClr val="dk1"/>
            </a:fillRef>
            <a:effectRef idx="1">
              <a:schemeClr val="dk1"/>
            </a:effectRef>
            <a:fontRef idx="minor">
              <a:schemeClr val="tx1"/>
            </a:fontRef>
          </p:style>
        </p:cxnSp>
      </p:grpSp>
      <p:cxnSp>
        <p:nvCxnSpPr>
          <p:cNvPr id="112" name="直線コネクタ 111">
            <a:extLst>
              <a:ext uri="{FF2B5EF4-FFF2-40B4-BE49-F238E27FC236}">
                <a16:creationId xmlns:a16="http://schemas.microsoft.com/office/drawing/2014/main" id="{E2B1A849-872C-1B49-B0FD-972BA0FC2C71}"/>
              </a:ext>
            </a:extLst>
          </p:cNvPr>
          <p:cNvCxnSpPr/>
          <p:nvPr/>
        </p:nvCxnSpPr>
        <p:spPr>
          <a:xfrm>
            <a:off x="2123955"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DD5D58B7-D5B3-9C42-9D9D-8F541B1FFC1B}"/>
              </a:ext>
            </a:extLst>
          </p:cNvPr>
          <p:cNvCxnSpPr/>
          <p:nvPr/>
        </p:nvCxnSpPr>
        <p:spPr>
          <a:xfrm>
            <a:off x="176944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4" name="直線コネクタ 113">
            <a:extLst>
              <a:ext uri="{FF2B5EF4-FFF2-40B4-BE49-F238E27FC236}">
                <a16:creationId xmlns:a16="http://schemas.microsoft.com/office/drawing/2014/main" id="{C1C42C79-1AD6-8148-B01E-10ECA19D3D43}"/>
              </a:ext>
            </a:extLst>
          </p:cNvPr>
          <p:cNvCxnSpPr/>
          <p:nvPr/>
        </p:nvCxnSpPr>
        <p:spPr>
          <a:xfrm>
            <a:off x="160945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3C8EA8E5-C497-5C40-8F5E-B4579CA0707B}"/>
              </a:ext>
            </a:extLst>
          </p:cNvPr>
          <p:cNvCxnSpPr/>
          <p:nvPr/>
        </p:nvCxnSpPr>
        <p:spPr>
          <a:xfrm>
            <a:off x="1233114"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6" name="直線コネクタ 115">
            <a:extLst>
              <a:ext uri="{FF2B5EF4-FFF2-40B4-BE49-F238E27FC236}">
                <a16:creationId xmlns:a16="http://schemas.microsoft.com/office/drawing/2014/main" id="{8AFFECD9-908D-514A-89E9-9C36B9AE60DE}"/>
              </a:ext>
            </a:extLst>
          </p:cNvPr>
          <p:cNvCxnSpPr/>
          <p:nvPr/>
        </p:nvCxnSpPr>
        <p:spPr>
          <a:xfrm>
            <a:off x="1098103" y="5703728"/>
            <a:ext cx="0" cy="803034"/>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7" name="直線コネクタ 116">
            <a:extLst>
              <a:ext uri="{FF2B5EF4-FFF2-40B4-BE49-F238E27FC236}">
                <a16:creationId xmlns:a16="http://schemas.microsoft.com/office/drawing/2014/main" id="{C43C9FB5-35D3-0A45-BCFA-8C1DA432BE3E}"/>
              </a:ext>
            </a:extLst>
          </p:cNvPr>
          <p:cNvCxnSpPr>
            <a:cxnSpLocks/>
          </p:cNvCxnSpPr>
          <p:nvPr/>
        </p:nvCxnSpPr>
        <p:spPr>
          <a:xfrm>
            <a:off x="1752903" y="5703728"/>
            <a:ext cx="373738"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a:extLst>
              <a:ext uri="{FF2B5EF4-FFF2-40B4-BE49-F238E27FC236}">
                <a16:creationId xmlns:a16="http://schemas.microsoft.com/office/drawing/2014/main" id="{15244F4A-E382-BF48-9712-4A78C1F1872E}"/>
              </a:ext>
            </a:extLst>
          </p:cNvPr>
          <p:cNvCxnSpPr>
            <a:cxnSpLocks/>
          </p:cNvCxnSpPr>
          <p:nvPr/>
        </p:nvCxnSpPr>
        <p:spPr>
          <a:xfrm>
            <a:off x="1216573" y="5703728"/>
            <a:ext cx="395567"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9" name="直線コネクタ 118">
            <a:extLst>
              <a:ext uri="{FF2B5EF4-FFF2-40B4-BE49-F238E27FC236}">
                <a16:creationId xmlns:a16="http://schemas.microsoft.com/office/drawing/2014/main" id="{000DF998-0D72-494F-9D65-238ED6C07779}"/>
              </a:ext>
            </a:extLst>
          </p:cNvPr>
          <p:cNvCxnSpPr>
            <a:cxnSpLocks/>
          </p:cNvCxnSpPr>
          <p:nvPr/>
        </p:nvCxnSpPr>
        <p:spPr>
          <a:xfrm>
            <a:off x="675121" y="5703728"/>
            <a:ext cx="425668"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0" name="テキスト ボックス 119">
            <a:extLst>
              <a:ext uri="{FF2B5EF4-FFF2-40B4-BE49-F238E27FC236}">
                <a16:creationId xmlns:a16="http://schemas.microsoft.com/office/drawing/2014/main" id="{EC124D0F-7AC6-6242-AAC8-B382D466DAEE}"/>
              </a:ext>
            </a:extLst>
          </p:cNvPr>
          <p:cNvSpPr txBox="1"/>
          <p:nvPr/>
        </p:nvSpPr>
        <p:spPr>
          <a:xfrm>
            <a:off x="657856" y="4360972"/>
            <a:ext cx="491543" cy="457011"/>
          </a:xfrm>
          <a:prstGeom prst="rect">
            <a:avLst/>
          </a:prstGeom>
          <a:noFill/>
          <a:ln w="28575">
            <a:noFill/>
          </a:ln>
        </p:spPr>
        <p:txBody>
          <a:bodyPr wrap="square" rtlCol="0">
            <a:spAutoFit/>
          </a:bodyPr>
          <a:lstStyle/>
          <a:p>
            <a:r>
              <a:rPr kumimoji="1" lang="ja-JP" altLang="en-US">
                <a:solidFill>
                  <a:srgbClr val="208C22"/>
                </a:solidFill>
              </a:rPr>
              <a:t>②</a:t>
            </a:r>
          </a:p>
        </p:txBody>
      </p:sp>
      <p:sp>
        <p:nvSpPr>
          <p:cNvPr id="121" name="テキスト ボックス 120">
            <a:extLst>
              <a:ext uri="{FF2B5EF4-FFF2-40B4-BE49-F238E27FC236}">
                <a16:creationId xmlns:a16="http://schemas.microsoft.com/office/drawing/2014/main" id="{8E1A9051-EB73-594E-93E0-73A9B1E4C1C1}"/>
              </a:ext>
            </a:extLst>
          </p:cNvPr>
          <p:cNvSpPr txBox="1"/>
          <p:nvPr/>
        </p:nvSpPr>
        <p:spPr>
          <a:xfrm>
            <a:off x="676752" y="5900127"/>
            <a:ext cx="491543" cy="457011"/>
          </a:xfrm>
          <a:prstGeom prst="rect">
            <a:avLst/>
          </a:prstGeom>
          <a:noFill/>
          <a:ln w="28575">
            <a:noFill/>
          </a:ln>
        </p:spPr>
        <p:txBody>
          <a:bodyPr wrap="square" rtlCol="0">
            <a:spAutoFit/>
          </a:bodyPr>
          <a:lstStyle/>
          <a:p>
            <a:r>
              <a:rPr kumimoji="1" lang="ja-JP" altLang="en-US">
                <a:solidFill>
                  <a:srgbClr val="208C22"/>
                </a:solidFill>
              </a:rPr>
              <a:t>②</a:t>
            </a:r>
          </a:p>
        </p:txBody>
      </p:sp>
      <p:sp>
        <p:nvSpPr>
          <p:cNvPr id="122" name="テキスト ボックス 121">
            <a:extLst>
              <a:ext uri="{FF2B5EF4-FFF2-40B4-BE49-F238E27FC236}">
                <a16:creationId xmlns:a16="http://schemas.microsoft.com/office/drawing/2014/main" id="{6600D655-0FE3-2246-A1DA-BE0607DA3980}"/>
              </a:ext>
            </a:extLst>
          </p:cNvPr>
          <p:cNvSpPr txBox="1"/>
          <p:nvPr/>
        </p:nvSpPr>
        <p:spPr>
          <a:xfrm>
            <a:off x="1197373" y="4362989"/>
            <a:ext cx="491543" cy="457011"/>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23" name="テキスト ボックス 122">
            <a:extLst>
              <a:ext uri="{FF2B5EF4-FFF2-40B4-BE49-F238E27FC236}">
                <a16:creationId xmlns:a16="http://schemas.microsoft.com/office/drawing/2014/main" id="{225D6680-E143-B542-BCC1-A3BEEBC6F2E6}"/>
              </a:ext>
            </a:extLst>
          </p:cNvPr>
          <p:cNvSpPr txBox="1"/>
          <p:nvPr/>
        </p:nvSpPr>
        <p:spPr>
          <a:xfrm>
            <a:off x="1197373" y="5888321"/>
            <a:ext cx="491543" cy="457011"/>
          </a:xfrm>
          <a:prstGeom prst="rect">
            <a:avLst/>
          </a:prstGeom>
          <a:noFill/>
          <a:ln w="28575">
            <a:noFill/>
          </a:ln>
        </p:spPr>
        <p:txBody>
          <a:bodyPr wrap="square" rtlCol="0">
            <a:spAutoFit/>
          </a:bodyPr>
          <a:lstStyle/>
          <a:p>
            <a:r>
              <a:rPr kumimoji="1" lang="en-US" altLang="ja-JP" dirty="0">
                <a:solidFill>
                  <a:srgbClr val="208C22"/>
                </a:solidFill>
              </a:rPr>
              <a:t>⑤</a:t>
            </a:r>
            <a:endParaRPr kumimoji="1" lang="ja-JP" altLang="en-US">
              <a:solidFill>
                <a:srgbClr val="208C22"/>
              </a:solidFill>
            </a:endParaRPr>
          </a:p>
        </p:txBody>
      </p:sp>
      <p:sp>
        <p:nvSpPr>
          <p:cNvPr id="124" name="テキスト ボックス 123">
            <a:extLst>
              <a:ext uri="{FF2B5EF4-FFF2-40B4-BE49-F238E27FC236}">
                <a16:creationId xmlns:a16="http://schemas.microsoft.com/office/drawing/2014/main" id="{2D32639A-1B60-A944-8920-1FE4309AEEDE}"/>
              </a:ext>
            </a:extLst>
          </p:cNvPr>
          <p:cNvSpPr txBox="1"/>
          <p:nvPr/>
        </p:nvSpPr>
        <p:spPr>
          <a:xfrm>
            <a:off x="1726299" y="4360973"/>
            <a:ext cx="383802" cy="369332"/>
          </a:xfrm>
          <a:prstGeom prst="rect">
            <a:avLst/>
          </a:prstGeom>
          <a:noFill/>
          <a:ln w="28575">
            <a:noFill/>
          </a:ln>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25" name="テキスト ボックス 124">
            <a:extLst>
              <a:ext uri="{FF2B5EF4-FFF2-40B4-BE49-F238E27FC236}">
                <a16:creationId xmlns:a16="http://schemas.microsoft.com/office/drawing/2014/main" id="{E03AE421-1E7E-FB4F-B895-E2CC1A408F7A}"/>
              </a:ext>
            </a:extLst>
          </p:cNvPr>
          <p:cNvSpPr txBox="1"/>
          <p:nvPr/>
        </p:nvSpPr>
        <p:spPr>
          <a:xfrm>
            <a:off x="1737192" y="5888321"/>
            <a:ext cx="491543" cy="457011"/>
          </a:xfrm>
          <a:prstGeom prst="rect">
            <a:avLst/>
          </a:prstGeom>
          <a:noFill/>
          <a:ln w="28575">
            <a:noFill/>
          </a:ln>
        </p:spPr>
        <p:txBody>
          <a:bodyPr wrap="square" rtlCol="0">
            <a:spAutoFit/>
          </a:bodyPr>
          <a:lstStyle/>
          <a:p>
            <a:r>
              <a:rPr kumimoji="1" lang="en-US" altLang="ja-JP" dirty="0">
                <a:solidFill>
                  <a:srgbClr val="208C22"/>
                </a:solidFill>
              </a:rPr>
              <a:t>⑧</a:t>
            </a:r>
            <a:endParaRPr kumimoji="1" lang="ja-JP" altLang="en-US">
              <a:solidFill>
                <a:srgbClr val="208C22"/>
              </a:solidFill>
            </a:endParaRPr>
          </a:p>
        </p:txBody>
      </p:sp>
      <p:sp>
        <p:nvSpPr>
          <p:cNvPr id="126" name="テキスト ボックス 125">
            <a:extLst>
              <a:ext uri="{FF2B5EF4-FFF2-40B4-BE49-F238E27FC236}">
                <a16:creationId xmlns:a16="http://schemas.microsoft.com/office/drawing/2014/main" id="{AFF39355-BB39-E046-9C92-2ECD05B017A2}"/>
              </a:ext>
            </a:extLst>
          </p:cNvPr>
          <p:cNvSpPr txBox="1"/>
          <p:nvPr/>
        </p:nvSpPr>
        <p:spPr>
          <a:xfrm rot="16200000">
            <a:off x="-94762" y="3783660"/>
            <a:ext cx="1140390" cy="367447"/>
          </a:xfrm>
          <a:prstGeom prst="rect">
            <a:avLst/>
          </a:prstGeom>
          <a:noFill/>
        </p:spPr>
        <p:txBody>
          <a:bodyPr wrap="square" rtlCol="0">
            <a:spAutoFit/>
          </a:bodyPr>
          <a:lstStyle/>
          <a:p>
            <a:r>
              <a:rPr lang="ja-JP" altLang="en-US" sz="1400"/>
              <a:t>光電子数</a:t>
            </a:r>
            <a:endParaRPr kumimoji="1" lang="ja-JP" altLang="en-US" sz="1400"/>
          </a:p>
        </p:txBody>
      </p:sp>
    </p:spTree>
    <p:extLst>
      <p:ext uri="{BB962C8B-B14F-4D97-AF65-F5344CB8AC3E}">
        <p14:creationId xmlns:p14="http://schemas.microsoft.com/office/powerpoint/2010/main" val="3857930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952EBB-323E-3B4C-B7F0-E12DB7EC305B}"/>
              </a:ext>
            </a:extLst>
          </p:cNvPr>
          <p:cNvSpPr>
            <a:spLocks noGrp="1"/>
          </p:cNvSpPr>
          <p:nvPr>
            <p:ph type="title"/>
          </p:nvPr>
        </p:nvSpPr>
        <p:spPr/>
        <p:txBody>
          <a:bodyPr/>
          <a:lstStyle/>
          <a:p>
            <a:r>
              <a:rPr lang="ja-JP" altLang="en-US"/>
              <a:t>評価の進捗状況</a:t>
            </a:r>
            <a:endParaRPr kumimoji="1" lang="ja-JP" altLang="en-US"/>
          </a:p>
        </p:txBody>
      </p:sp>
      <p:sp>
        <p:nvSpPr>
          <p:cNvPr id="3" name="日付プレースホルダー 2">
            <a:extLst>
              <a:ext uri="{FF2B5EF4-FFF2-40B4-BE49-F238E27FC236}">
                <a16:creationId xmlns:a16="http://schemas.microsoft.com/office/drawing/2014/main" id="{4AA46871-8CDA-EC4E-97B0-F6D2F92F19CF}"/>
              </a:ext>
            </a:extLst>
          </p:cNvPr>
          <p:cNvSpPr>
            <a:spLocks noGrp="1"/>
          </p:cNvSpPr>
          <p:nvPr>
            <p:ph type="dt" sz="half" idx="10"/>
          </p:nvPr>
        </p:nvSpPr>
        <p:spPr/>
        <p:txBody>
          <a:bodyPr/>
          <a:lstStyle/>
          <a:p>
            <a:r>
              <a:rPr kumimoji="1" lang="en-US" altLang="ja-JP"/>
              <a:t>2019/10/16</a:t>
            </a:r>
            <a:endParaRPr kumimoji="1" lang="ja-JP" altLang="en-US"/>
          </a:p>
        </p:txBody>
      </p:sp>
      <p:sp>
        <p:nvSpPr>
          <p:cNvPr id="4" name="フッター プレースホルダー 3">
            <a:extLst>
              <a:ext uri="{FF2B5EF4-FFF2-40B4-BE49-F238E27FC236}">
                <a16:creationId xmlns:a16="http://schemas.microsoft.com/office/drawing/2014/main" id="{FD59D4AE-DE75-0646-A8B5-C11DB44F9924}"/>
              </a:ext>
            </a:extLst>
          </p:cNvPr>
          <p:cNvSpPr>
            <a:spLocks noGrp="1"/>
          </p:cNvSpPr>
          <p:nvPr>
            <p:ph type="ftr" sz="quarter" idx="11"/>
          </p:nvPr>
        </p:nvSpPr>
        <p:spPr/>
        <p:txBody>
          <a:bodyPr/>
          <a:lstStyle/>
          <a:p>
            <a:r>
              <a:rPr kumimoji="1" lang="ja-JP" altLang="en-US"/>
              <a:t>宇宙素粒子若手の会</a:t>
            </a:r>
          </a:p>
        </p:txBody>
      </p:sp>
      <p:sp>
        <p:nvSpPr>
          <p:cNvPr id="5" name="スライド番号プレースホルダー 4">
            <a:extLst>
              <a:ext uri="{FF2B5EF4-FFF2-40B4-BE49-F238E27FC236}">
                <a16:creationId xmlns:a16="http://schemas.microsoft.com/office/drawing/2014/main" id="{4E2EED40-0BEB-D74D-89F1-8166A5AE059E}"/>
              </a:ext>
            </a:extLst>
          </p:cNvPr>
          <p:cNvSpPr>
            <a:spLocks noGrp="1"/>
          </p:cNvSpPr>
          <p:nvPr>
            <p:ph type="sldNum" sz="quarter" idx="12"/>
          </p:nvPr>
        </p:nvSpPr>
        <p:spPr/>
        <p:txBody>
          <a:bodyPr/>
          <a:lstStyle/>
          <a:p>
            <a:fld id="{3104D226-EA51-5244-8BC1-CECB997F2D20}" type="slidenum">
              <a:rPr kumimoji="1" lang="ja-JP" altLang="en-US" smtClean="0"/>
              <a:t>18</a:t>
            </a:fld>
            <a:endParaRPr kumimoji="1" lang="ja-JP" altLang="en-US"/>
          </a:p>
        </p:txBody>
      </p:sp>
      <p:pic>
        <p:nvPicPr>
          <p:cNvPr id="7" name="図 6">
            <a:extLst>
              <a:ext uri="{FF2B5EF4-FFF2-40B4-BE49-F238E27FC236}">
                <a16:creationId xmlns:a16="http://schemas.microsoft.com/office/drawing/2014/main" id="{7D092C75-0C93-FF4E-B294-01BAF4F46608}"/>
              </a:ext>
            </a:extLst>
          </p:cNvPr>
          <p:cNvPicPr>
            <a:picLocks noChangeAspect="1"/>
          </p:cNvPicPr>
          <p:nvPr/>
        </p:nvPicPr>
        <p:blipFill>
          <a:blip r:embed="rId3"/>
          <a:stretch>
            <a:fillRect/>
          </a:stretch>
        </p:blipFill>
        <p:spPr>
          <a:xfrm>
            <a:off x="4821501" y="1318805"/>
            <a:ext cx="4309222" cy="4740144"/>
          </a:xfrm>
          <a:prstGeom prst="rect">
            <a:avLst/>
          </a:prstGeom>
        </p:spPr>
      </p:pic>
      <p:pic>
        <p:nvPicPr>
          <p:cNvPr id="11" name="図 10" descr="光 が含まれている画像&#10;&#10;自動的に生成された説明">
            <a:extLst>
              <a:ext uri="{FF2B5EF4-FFF2-40B4-BE49-F238E27FC236}">
                <a16:creationId xmlns:a16="http://schemas.microsoft.com/office/drawing/2014/main" id="{FC2A3A59-38EC-524C-97E8-69E7D6B4E35C}"/>
              </a:ext>
            </a:extLst>
          </p:cNvPr>
          <p:cNvPicPr>
            <a:picLocks noChangeAspect="1"/>
          </p:cNvPicPr>
          <p:nvPr/>
        </p:nvPicPr>
        <p:blipFill>
          <a:blip r:embed="rId4"/>
          <a:stretch>
            <a:fillRect/>
          </a:stretch>
        </p:blipFill>
        <p:spPr>
          <a:xfrm>
            <a:off x="521045" y="3202486"/>
            <a:ext cx="3335196" cy="3065779"/>
          </a:xfrm>
          <a:prstGeom prst="rect">
            <a:avLst/>
          </a:prstGeom>
        </p:spPr>
      </p:pic>
      <p:sp>
        <p:nvSpPr>
          <p:cNvPr id="12" name="テキスト ボックス 11">
            <a:extLst>
              <a:ext uri="{FF2B5EF4-FFF2-40B4-BE49-F238E27FC236}">
                <a16:creationId xmlns:a16="http://schemas.microsoft.com/office/drawing/2014/main" id="{107CF710-8892-6F44-8702-053768D99E22}"/>
              </a:ext>
            </a:extLst>
          </p:cNvPr>
          <p:cNvSpPr txBox="1"/>
          <p:nvPr/>
        </p:nvSpPr>
        <p:spPr>
          <a:xfrm>
            <a:off x="4419599" y="1534246"/>
            <a:ext cx="568037" cy="307777"/>
          </a:xfrm>
          <a:prstGeom prst="rect">
            <a:avLst/>
          </a:prstGeom>
          <a:solidFill>
            <a:schemeClr val="bg1"/>
          </a:solidFill>
        </p:spPr>
        <p:txBody>
          <a:bodyPr wrap="square" rtlCol="0">
            <a:spAutoFit/>
          </a:bodyPr>
          <a:lstStyle/>
          <a:p>
            <a:r>
              <a:rPr kumimoji="1" lang="en-US" altLang="ja-JP" sz="1400" dirty="0"/>
              <a:t>1600</a:t>
            </a:r>
            <a:endParaRPr kumimoji="1" lang="ja-JP" altLang="en-US" sz="1400"/>
          </a:p>
        </p:txBody>
      </p:sp>
      <p:sp>
        <p:nvSpPr>
          <p:cNvPr id="13" name="テキスト ボックス 12">
            <a:extLst>
              <a:ext uri="{FF2B5EF4-FFF2-40B4-BE49-F238E27FC236}">
                <a16:creationId xmlns:a16="http://schemas.microsoft.com/office/drawing/2014/main" id="{65DF87AD-0AB1-DC4A-A61C-4843414D4DC0}"/>
              </a:ext>
            </a:extLst>
          </p:cNvPr>
          <p:cNvSpPr txBox="1"/>
          <p:nvPr/>
        </p:nvSpPr>
        <p:spPr>
          <a:xfrm>
            <a:off x="4405745" y="2042893"/>
            <a:ext cx="568037" cy="307777"/>
          </a:xfrm>
          <a:prstGeom prst="rect">
            <a:avLst/>
          </a:prstGeom>
          <a:solidFill>
            <a:schemeClr val="bg1"/>
          </a:solidFill>
        </p:spPr>
        <p:txBody>
          <a:bodyPr wrap="square" rtlCol="0">
            <a:spAutoFit/>
          </a:bodyPr>
          <a:lstStyle/>
          <a:p>
            <a:r>
              <a:rPr kumimoji="1" lang="en-US" altLang="ja-JP" sz="1400" dirty="0"/>
              <a:t>1400</a:t>
            </a:r>
            <a:endParaRPr kumimoji="1" lang="ja-JP" altLang="en-US" sz="1400"/>
          </a:p>
        </p:txBody>
      </p:sp>
      <p:sp>
        <p:nvSpPr>
          <p:cNvPr id="14" name="テキスト ボックス 13">
            <a:extLst>
              <a:ext uri="{FF2B5EF4-FFF2-40B4-BE49-F238E27FC236}">
                <a16:creationId xmlns:a16="http://schemas.microsoft.com/office/drawing/2014/main" id="{D887A9DF-BB27-6748-AC0E-F871EE80D7F2}"/>
              </a:ext>
            </a:extLst>
          </p:cNvPr>
          <p:cNvSpPr txBox="1"/>
          <p:nvPr/>
        </p:nvSpPr>
        <p:spPr>
          <a:xfrm>
            <a:off x="4408610" y="2539046"/>
            <a:ext cx="568037" cy="307777"/>
          </a:xfrm>
          <a:prstGeom prst="rect">
            <a:avLst/>
          </a:prstGeom>
          <a:solidFill>
            <a:schemeClr val="bg1"/>
          </a:solidFill>
        </p:spPr>
        <p:txBody>
          <a:bodyPr wrap="square" rtlCol="0">
            <a:spAutoFit/>
          </a:bodyPr>
          <a:lstStyle/>
          <a:p>
            <a:r>
              <a:rPr kumimoji="1" lang="en-US" altLang="ja-JP" sz="1400" dirty="0"/>
              <a:t>1200</a:t>
            </a:r>
            <a:endParaRPr kumimoji="1" lang="ja-JP" altLang="en-US" sz="1400"/>
          </a:p>
        </p:txBody>
      </p:sp>
      <p:sp>
        <p:nvSpPr>
          <p:cNvPr id="15" name="テキスト ボックス 14">
            <a:extLst>
              <a:ext uri="{FF2B5EF4-FFF2-40B4-BE49-F238E27FC236}">
                <a16:creationId xmlns:a16="http://schemas.microsoft.com/office/drawing/2014/main" id="{41B1455D-AE32-8543-A6F8-73378DF0E622}"/>
              </a:ext>
            </a:extLst>
          </p:cNvPr>
          <p:cNvSpPr txBox="1"/>
          <p:nvPr/>
        </p:nvSpPr>
        <p:spPr>
          <a:xfrm>
            <a:off x="4405745" y="3019158"/>
            <a:ext cx="568037" cy="307777"/>
          </a:xfrm>
          <a:prstGeom prst="rect">
            <a:avLst/>
          </a:prstGeom>
          <a:solidFill>
            <a:schemeClr val="bg1"/>
          </a:solidFill>
        </p:spPr>
        <p:txBody>
          <a:bodyPr wrap="square" rtlCol="0">
            <a:spAutoFit/>
          </a:bodyPr>
          <a:lstStyle/>
          <a:p>
            <a:r>
              <a:rPr kumimoji="1" lang="en-US" altLang="ja-JP" sz="1400" dirty="0"/>
              <a:t>1000</a:t>
            </a:r>
            <a:endParaRPr kumimoji="1" lang="ja-JP" altLang="en-US" sz="1400"/>
          </a:p>
        </p:txBody>
      </p:sp>
      <p:sp>
        <p:nvSpPr>
          <p:cNvPr id="16" name="テキスト ボックス 15">
            <a:extLst>
              <a:ext uri="{FF2B5EF4-FFF2-40B4-BE49-F238E27FC236}">
                <a16:creationId xmlns:a16="http://schemas.microsoft.com/office/drawing/2014/main" id="{F068EE6C-2D9F-344E-BEC8-48AD50013F12}"/>
              </a:ext>
            </a:extLst>
          </p:cNvPr>
          <p:cNvSpPr txBox="1"/>
          <p:nvPr/>
        </p:nvSpPr>
        <p:spPr>
          <a:xfrm>
            <a:off x="4516611" y="3521133"/>
            <a:ext cx="457141" cy="307777"/>
          </a:xfrm>
          <a:prstGeom prst="rect">
            <a:avLst/>
          </a:prstGeom>
          <a:solidFill>
            <a:schemeClr val="bg1"/>
          </a:solidFill>
        </p:spPr>
        <p:txBody>
          <a:bodyPr wrap="square" rtlCol="0">
            <a:spAutoFit/>
          </a:bodyPr>
          <a:lstStyle/>
          <a:p>
            <a:r>
              <a:rPr lang="en-US" altLang="ja-JP" sz="1400" dirty="0"/>
              <a:t>8</a:t>
            </a:r>
            <a:r>
              <a:rPr kumimoji="1" lang="en-US" altLang="ja-JP" sz="1400" dirty="0"/>
              <a:t>00</a:t>
            </a:r>
            <a:endParaRPr kumimoji="1" lang="ja-JP" altLang="en-US" sz="1400"/>
          </a:p>
        </p:txBody>
      </p:sp>
      <p:sp>
        <p:nvSpPr>
          <p:cNvPr id="17" name="テキスト ボックス 16">
            <a:extLst>
              <a:ext uri="{FF2B5EF4-FFF2-40B4-BE49-F238E27FC236}">
                <a16:creationId xmlns:a16="http://schemas.microsoft.com/office/drawing/2014/main" id="{2E640118-D8B8-C046-9768-80E58BD73DB9}"/>
              </a:ext>
            </a:extLst>
          </p:cNvPr>
          <p:cNvSpPr txBox="1"/>
          <p:nvPr/>
        </p:nvSpPr>
        <p:spPr>
          <a:xfrm>
            <a:off x="4537393" y="4022448"/>
            <a:ext cx="457141" cy="307777"/>
          </a:xfrm>
          <a:prstGeom prst="rect">
            <a:avLst/>
          </a:prstGeom>
          <a:solidFill>
            <a:schemeClr val="bg1"/>
          </a:solidFill>
        </p:spPr>
        <p:txBody>
          <a:bodyPr wrap="square" rtlCol="0">
            <a:spAutoFit/>
          </a:bodyPr>
          <a:lstStyle/>
          <a:p>
            <a:r>
              <a:rPr kumimoji="1" lang="en-US" altLang="ja-JP" sz="1400" dirty="0"/>
              <a:t>600</a:t>
            </a:r>
            <a:endParaRPr kumimoji="1" lang="ja-JP" altLang="en-US" sz="1400"/>
          </a:p>
        </p:txBody>
      </p:sp>
      <p:sp>
        <p:nvSpPr>
          <p:cNvPr id="18" name="テキスト ボックス 17">
            <a:extLst>
              <a:ext uri="{FF2B5EF4-FFF2-40B4-BE49-F238E27FC236}">
                <a16:creationId xmlns:a16="http://schemas.microsoft.com/office/drawing/2014/main" id="{AEF70023-55B5-9740-9E6F-64483C653669}"/>
              </a:ext>
            </a:extLst>
          </p:cNvPr>
          <p:cNvSpPr txBox="1"/>
          <p:nvPr/>
        </p:nvSpPr>
        <p:spPr>
          <a:xfrm>
            <a:off x="4523396" y="4536471"/>
            <a:ext cx="457141" cy="307777"/>
          </a:xfrm>
          <a:prstGeom prst="rect">
            <a:avLst/>
          </a:prstGeom>
          <a:solidFill>
            <a:schemeClr val="bg1"/>
          </a:solidFill>
        </p:spPr>
        <p:txBody>
          <a:bodyPr wrap="square" rtlCol="0">
            <a:spAutoFit/>
          </a:bodyPr>
          <a:lstStyle/>
          <a:p>
            <a:r>
              <a:rPr lang="en-US" altLang="ja-JP" sz="1400" dirty="0"/>
              <a:t>4</a:t>
            </a:r>
            <a:r>
              <a:rPr kumimoji="1" lang="en-US" altLang="ja-JP" sz="1400" dirty="0"/>
              <a:t>00</a:t>
            </a:r>
            <a:endParaRPr kumimoji="1" lang="ja-JP" altLang="en-US" sz="1400"/>
          </a:p>
        </p:txBody>
      </p:sp>
      <p:sp>
        <p:nvSpPr>
          <p:cNvPr id="19" name="テキスト ボックス 18">
            <a:extLst>
              <a:ext uri="{FF2B5EF4-FFF2-40B4-BE49-F238E27FC236}">
                <a16:creationId xmlns:a16="http://schemas.microsoft.com/office/drawing/2014/main" id="{A8D248B6-87FA-CA4C-B180-F729C3D85987}"/>
              </a:ext>
            </a:extLst>
          </p:cNvPr>
          <p:cNvSpPr txBox="1"/>
          <p:nvPr/>
        </p:nvSpPr>
        <p:spPr>
          <a:xfrm>
            <a:off x="4530465" y="5021748"/>
            <a:ext cx="457141" cy="307777"/>
          </a:xfrm>
          <a:prstGeom prst="rect">
            <a:avLst/>
          </a:prstGeom>
          <a:solidFill>
            <a:schemeClr val="bg1"/>
          </a:solidFill>
        </p:spPr>
        <p:txBody>
          <a:bodyPr wrap="square" rtlCol="0">
            <a:spAutoFit/>
          </a:bodyPr>
          <a:lstStyle/>
          <a:p>
            <a:r>
              <a:rPr kumimoji="1" lang="en-US" altLang="ja-JP" sz="1400" dirty="0"/>
              <a:t>200</a:t>
            </a:r>
            <a:endParaRPr kumimoji="1" lang="ja-JP" altLang="en-US" sz="1400"/>
          </a:p>
        </p:txBody>
      </p:sp>
      <p:sp>
        <p:nvSpPr>
          <p:cNvPr id="21" name="テキスト ボックス 20">
            <a:extLst>
              <a:ext uri="{FF2B5EF4-FFF2-40B4-BE49-F238E27FC236}">
                <a16:creationId xmlns:a16="http://schemas.microsoft.com/office/drawing/2014/main" id="{4331E4BC-9033-FB42-847C-3E8067EFE1F1}"/>
              </a:ext>
            </a:extLst>
          </p:cNvPr>
          <p:cNvSpPr txBox="1"/>
          <p:nvPr/>
        </p:nvSpPr>
        <p:spPr>
          <a:xfrm rot="16200000">
            <a:off x="3007329" y="3429943"/>
            <a:ext cx="2676939" cy="369332"/>
          </a:xfrm>
          <a:prstGeom prst="rect">
            <a:avLst/>
          </a:prstGeom>
          <a:noFill/>
        </p:spPr>
        <p:txBody>
          <a:bodyPr wrap="square" rtlCol="0">
            <a:spAutoFit/>
          </a:bodyPr>
          <a:lstStyle/>
          <a:p>
            <a:r>
              <a:rPr lang="en-US" altLang="ja-JP" dirty="0"/>
              <a:t>n</a:t>
            </a:r>
            <a:r>
              <a:rPr kumimoji="1" lang="en-US" altLang="ja-JP" dirty="0"/>
              <a:t>umber of photoelectrons </a:t>
            </a:r>
            <a:endParaRPr kumimoji="1" lang="ja-JP" altLang="en-US"/>
          </a:p>
        </p:txBody>
      </p:sp>
      <p:grpSp>
        <p:nvGrpSpPr>
          <p:cNvPr id="40" name="グループ化 39">
            <a:extLst>
              <a:ext uri="{FF2B5EF4-FFF2-40B4-BE49-F238E27FC236}">
                <a16:creationId xmlns:a16="http://schemas.microsoft.com/office/drawing/2014/main" id="{02A63EA7-1087-1E48-8C0C-7642B69FA388}"/>
              </a:ext>
            </a:extLst>
          </p:cNvPr>
          <p:cNvGrpSpPr/>
          <p:nvPr/>
        </p:nvGrpSpPr>
        <p:grpSpPr>
          <a:xfrm>
            <a:off x="776667" y="948166"/>
            <a:ext cx="2589752" cy="2254416"/>
            <a:chOff x="791355" y="974050"/>
            <a:chExt cx="2589752" cy="2254416"/>
          </a:xfrm>
        </p:grpSpPr>
        <p:pic>
          <p:nvPicPr>
            <p:cNvPr id="23" name="図 22" descr="建物, ウィンドウ が含まれている画像&#10;&#10;自動的に生成された説明">
              <a:extLst>
                <a:ext uri="{FF2B5EF4-FFF2-40B4-BE49-F238E27FC236}">
                  <a16:creationId xmlns:a16="http://schemas.microsoft.com/office/drawing/2014/main" id="{99321D93-75C8-EF45-A5B2-76FA676FD5FE}"/>
                </a:ext>
              </a:extLst>
            </p:cNvPr>
            <p:cNvPicPr>
              <a:picLocks noChangeAspect="1"/>
            </p:cNvPicPr>
            <p:nvPr/>
          </p:nvPicPr>
          <p:blipFill>
            <a:blip r:embed="rId5"/>
            <a:stretch>
              <a:fillRect/>
            </a:stretch>
          </p:blipFill>
          <p:spPr>
            <a:xfrm>
              <a:off x="791355" y="1174120"/>
              <a:ext cx="2589752" cy="1743296"/>
            </a:xfrm>
            <a:prstGeom prst="rect">
              <a:avLst/>
            </a:prstGeom>
          </p:spPr>
        </p:pic>
        <p:cxnSp>
          <p:nvCxnSpPr>
            <p:cNvPr id="39" name="直線矢印コネクタ 38">
              <a:extLst>
                <a:ext uri="{FF2B5EF4-FFF2-40B4-BE49-F238E27FC236}">
                  <a16:creationId xmlns:a16="http://schemas.microsoft.com/office/drawing/2014/main" id="{DD8DF93B-4417-AA4F-A399-70DE0D9E2403}"/>
                </a:ext>
              </a:extLst>
            </p:cNvPr>
            <p:cNvCxnSpPr/>
            <p:nvPr/>
          </p:nvCxnSpPr>
          <p:spPr>
            <a:xfrm>
              <a:off x="2086231" y="974050"/>
              <a:ext cx="0" cy="225441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41" name="テキスト ボックス 40">
            <a:extLst>
              <a:ext uri="{FF2B5EF4-FFF2-40B4-BE49-F238E27FC236}">
                <a16:creationId xmlns:a16="http://schemas.microsoft.com/office/drawing/2014/main" id="{9E807539-8837-BF48-9822-87591F7C1BA8}"/>
              </a:ext>
            </a:extLst>
          </p:cNvPr>
          <p:cNvSpPr txBox="1"/>
          <p:nvPr/>
        </p:nvSpPr>
        <p:spPr>
          <a:xfrm>
            <a:off x="1189241" y="6271316"/>
            <a:ext cx="1934959" cy="369332"/>
          </a:xfrm>
          <a:prstGeom prst="rect">
            <a:avLst/>
          </a:prstGeom>
          <a:noFill/>
        </p:spPr>
        <p:txBody>
          <a:bodyPr wrap="square" rtlCol="0">
            <a:spAutoFit/>
          </a:bodyPr>
          <a:lstStyle/>
          <a:p>
            <a:r>
              <a:rPr lang="en-US" altLang="ja-JP" dirty="0"/>
              <a:t>PMT</a:t>
            </a:r>
            <a:r>
              <a:rPr lang="ja-JP" altLang="en-US"/>
              <a:t>の感度マップ</a:t>
            </a:r>
            <a:endParaRPr kumimoji="1" lang="ja-JP" altLang="en-US"/>
          </a:p>
        </p:txBody>
      </p:sp>
      <p:sp>
        <p:nvSpPr>
          <p:cNvPr id="42" name="テキスト ボックス 41">
            <a:extLst>
              <a:ext uri="{FF2B5EF4-FFF2-40B4-BE49-F238E27FC236}">
                <a16:creationId xmlns:a16="http://schemas.microsoft.com/office/drawing/2014/main" id="{B2F28AB0-7D3B-F448-B0A1-EFAE1E8DF26B}"/>
              </a:ext>
            </a:extLst>
          </p:cNvPr>
          <p:cNvSpPr txBox="1"/>
          <p:nvPr/>
        </p:nvSpPr>
        <p:spPr>
          <a:xfrm>
            <a:off x="6367681" y="6134418"/>
            <a:ext cx="1216862" cy="369332"/>
          </a:xfrm>
          <a:prstGeom prst="rect">
            <a:avLst/>
          </a:prstGeom>
          <a:noFill/>
        </p:spPr>
        <p:txBody>
          <a:bodyPr wrap="square" rtlCol="0">
            <a:spAutoFit/>
          </a:bodyPr>
          <a:lstStyle/>
          <a:p>
            <a:r>
              <a:rPr lang="ja-JP" altLang="en-US"/>
              <a:t>出力</a:t>
            </a:r>
            <a:r>
              <a:rPr kumimoji="1" lang="ja-JP" altLang="en-US"/>
              <a:t>波形</a:t>
            </a:r>
          </a:p>
        </p:txBody>
      </p:sp>
    </p:spTree>
    <p:extLst>
      <p:ext uri="{BB962C8B-B14F-4D97-AF65-F5344CB8AC3E}">
        <p14:creationId xmlns:p14="http://schemas.microsoft.com/office/powerpoint/2010/main" val="420604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ja-JP" altLang="en-US"/>
              <a:t>まとめ</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19</a:t>
            </a:fld>
            <a:endParaRPr kumimoji="1" lang="ja-JP" altLang="en-US"/>
          </a:p>
        </p:txBody>
      </p:sp>
      <p:sp>
        <p:nvSpPr>
          <p:cNvPr id="8" name="テキスト ボックス 7">
            <a:extLst>
              <a:ext uri="{FF2B5EF4-FFF2-40B4-BE49-F238E27FC236}">
                <a16:creationId xmlns:a16="http://schemas.microsoft.com/office/drawing/2014/main" id="{3654E741-B370-C447-AB0A-BA0905488B68}"/>
              </a:ext>
            </a:extLst>
          </p:cNvPr>
          <p:cNvSpPr txBox="1"/>
          <p:nvPr/>
        </p:nvSpPr>
        <p:spPr>
          <a:xfrm>
            <a:off x="447261" y="1343891"/>
            <a:ext cx="8239539" cy="1691104"/>
          </a:xfrm>
          <a:prstGeom prst="rect">
            <a:avLst/>
          </a:prstGeom>
          <a:noFill/>
        </p:spPr>
        <p:txBody>
          <a:bodyPr wrap="square" rtlCol="0">
            <a:spAutoFit/>
          </a:bodyPr>
          <a:lstStyle/>
          <a:p>
            <a:pPr marL="342900" indent="-342900">
              <a:lnSpc>
                <a:spcPct val="150000"/>
              </a:lnSpc>
              <a:buFont typeface="Wingdings" pitchFamily="2" charset="2"/>
              <a:buChar char="l"/>
            </a:pPr>
            <a:r>
              <a:rPr kumimoji="1" lang="ja-JP" altLang="en-US" sz="2400"/>
              <a:t>次世代の大気蛍光望遠鏡（</a:t>
            </a:r>
            <a:r>
              <a:rPr kumimoji="1" lang="en-US" altLang="ja-JP" sz="2400" dirty="0"/>
              <a:t>CRAFFT</a:t>
            </a:r>
            <a:r>
              <a:rPr kumimoji="1" lang="ja-JP" altLang="en-US" sz="2400"/>
              <a:t>）を開発中</a:t>
            </a:r>
            <a:endParaRPr kumimoji="1" lang="en-US" altLang="ja-JP" sz="2400" dirty="0"/>
          </a:p>
          <a:p>
            <a:pPr marL="342900" indent="-342900">
              <a:lnSpc>
                <a:spcPct val="150000"/>
              </a:lnSpc>
              <a:buFont typeface="Wingdings" pitchFamily="2" charset="2"/>
              <a:buChar char="l"/>
            </a:pPr>
            <a:r>
              <a:rPr lang="en-US" altLang="ja-JP" sz="2400" dirty="0"/>
              <a:t>CRAFFT</a:t>
            </a:r>
            <a:r>
              <a:rPr lang="ja-JP" altLang="en-US" sz="2400"/>
              <a:t>の構成を考慮した検出器シミュレーションを開発</a:t>
            </a:r>
            <a:endParaRPr lang="en-US" altLang="ja-JP" sz="2400" dirty="0"/>
          </a:p>
          <a:p>
            <a:pPr marL="800100" lvl="1" indent="-342900">
              <a:lnSpc>
                <a:spcPct val="150000"/>
              </a:lnSpc>
              <a:buFont typeface="Arial" panose="020B0604020202020204" pitchFamily="34" charset="0"/>
              <a:buChar char="•"/>
            </a:pPr>
            <a:r>
              <a:rPr lang="ja-JP" altLang="en-US" sz="2400"/>
              <a:t>シミュレーションを用いて最適な検出面構造を検討中</a:t>
            </a:r>
            <a:endParaRPr kumimoji="1" lang="ja-JP" altLang="en-US" sz="2400"/>
          </a:p>
        </p:txBody>
      </p:sp>
      <p:sp>
        <p:nvSpPr>
          <p:cNvPr id="9" name="テキスト ボックス 8">
            <a:extLst>
              <a:ext uri="{FF2B5EF4-FFF2-40B4-BE49-F238E27FC236}">
                <a16:creationId xmlns:a16="http://schemas.microsoft.com/office/drawing/2014/main" id="{A74F375E-62EF-BC49-8563-AB7D826AFEE4}"/>
              </a:ext>
            </a:extLst>
          </p:cNvPr>
          <p:cNvSpPr txBox="1"/>
          <p:nvPr/>
        </p:nvSpPr>
        <p:spPr>
          <a:xfrm>
            <a:off x="235526" y="4308069"/>
            <a:ext cx="2133600" cy="461665"/>
          </a:xfrm>
          <a:prstGeom prst="rect">
            <a:avLst/>
          </a:prstGeom>
          <a:noFill/>
        </p:spPr>
        <p:txBody>
          <a:bodyPr wrap="square" rtlCol="0">
            <a:spAutoFit/>
          </a:bodyPr>
          <a:lstStyle/>
          <a:p>
            <a:pPr marL="342900" indent="-342900">
              <a:buClr>
                <a:srgbClr val="00B050"/>
              </a:buClr>
              <a:buFont typeface="Wingdings" pitchFamily="2" charset="2"/>
              <a:buChar char="Ø"/>
            </a:pPr>
            <a:r>
              <a:rPr kumimoji="1" lang="ja-JP" altLang="en-US" sz="2400"/>
              <a:t>今後の展望</a:t>
            </a:r>
          </a:p>
        </p:txBody>
      </p:sp>
      <p:sp>
        <p:nvSpPr>
          <p:cNvPr id="10" name="テキスト ボックス 9">
            <a:extLst>
              <a:ext uri="{FF2B5EF4-FFF2-40B4-BE49-F238E27FC236}">
                <a16:creationId xmlns:a16="http://schemas.microsoft.com/office/drawing/2014/main" id="{5CCA1DF6-8956-044B-996E-F9E76C98B289}"/>
              </a:ext>
            </a:extLst>
          </p:cNvPr>
          <p:cNvSpPr txBox="1"/>
          <p:nvPr/>
        </p:nvSpPr>
        <p:spPr>
          <a:xfrm>
            <a:off x="447261" y="4858388"/>
            <a:ext cx="7928716" cy="11371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ja-JP" altLang="en-US" sz="2400"/>
              <a:t>最適な検出面構造の決定</a:t>
            </a:r>
            <a:endParaRPr kumimoji="1" lang="en-US" altLang="ja-JP" sz="2400" dirty="0"/>
          </a:p>
          <a:p>
            <a:pPr marL="285750" indent="-285750">
              <a:lnSpc>
                <a:spcPct val="150000"/>
              </a:lnSpc>
              <a:buFont typeface="Arial" panose="020B0604020202020204" pitchFamily="34" charset="0"/>
              <a:buChar char="•"/>
            </a:pPr>
            <a:r>
              <a:rPr lang="ja-JP" altLang="en-US" sz="2400"/>
              <a:t>検出面を製作し</a:t>
            </a:r>
            <a:r>
              <a:rPr kumimoji="1" lang="ja-JP" altLang="en-US" sz="2400"/>
              <a:t>、実際の宇宙線の試験観測を行う</a:t>
            </a:r>
          </a:p>
        </p:txBody>
      </p:sp>
    </p:spTree>
    <p:extLst>
      <p:ext uri="{BB962C8B-B14F-4D97-AF65-F5344CB8AC3E}">
        <p14:creationId xmlns:p14="http://schemas.microsoft.com/office/powerpoint/2010/main" val="266859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07BB7D-C36E-DB49-8D0B-54B8173C5B36}"/>
              </a:ext>
            </a:extLst>
          </p:cNvPr>
          <p:cNvSpPr>
            <a:spLocks noGrp="1"/>
          </p:cNvSpPr>
          <p:nvPr>
            <p:ph type="title"/>
          </p:nvPr>
        </p:nvSpPr>
        <p:spPr/>
        <p:txBody>
          <a:bodyPr/>
          <a:lstStyle/>
          <a:p>
            <a:r>
              <a:rPr kumimoji="1" lang="ja-JP" altLang="en-US"/>
              <a:t>自己紹介</a:t>
            </a:r>
          </a:p>
        </p:txBody>
      </p:sp>
      <p:sp>
        <p:nvSpPr>
          <p:cNvPr id="3" name="コンテンツ プレースホルダー 2">
            <a:extLst>
              <a:ext uri="{FF2B5EF4-FFF2-40B4-BE49-F238E27FC236}">
                <a16:creationId xmlns:a16="http://schemas.microsoft.com/office/drawing/2014/main" id="{0638D6F5-410E-7540-8284-E7271B3B8AF5}"/>
              </a:ext>
            </a:extLst>
          </p:cNvPr>
          <p:cNvSpPr>
            <a:spLocks noGrp="1"/>
          </p:cNvSpPr>
          <p:nvPr>
            <p:ph idx="1"/>
          </p:nvPr>
        </p:nvSpPr>
        <p:spPr>
          <a:xfrm>
            <a:off x="457200" y="1113991"/>
            <a:ext cx="8229600" cy="2315009"/>
          </a:xfrm>
        </p:spPr>
        <p:txBody>
          <a:bodyPr>
            <a:normAutofit/>
          </a:bodyPr>
          <a:lstStyle/>
          <a:p>
            <a:pPr marL="0" indent="0">
              <a:buNone/>
            </a:pPr>
            <a:r>
              <a:rPr kumimoji="1" lang="ja-JP" altLang="en-US" sz="2400"/>
              <a:t>名前：窪田</a:t>
            </a:r>
            <a:r>
              <a:rPr lang="ja-JP" altLang="en-US" sz="2400"/>
              <a:t>　悠人（くぼたゆうと）</a:t>
            </a:r>
            <a:endParaRPr lang="en-US" altLang="ja-JP" sz="2400" dirty="0"/>
          </a:p>
          <a:p>
            <a:pPr marL="0" indent="0">
              <a:buNone/>
            </a:pPr>
            <a:r>
              <a:rPr kumimoji="1" lang="ja-JP" altLang="en-US" sz="2400"/>
              <a:t>所属：信州大学　工学部　４年</a:t>
            </a:r>
            <a:endParaRPr kumimoji="1" lang="en-US" altLang="ja-JP" sz="2400" dirty="0"/>
          </a:p>
          <a:p>
            <a:pPr marL="0" indent="0">
              <a:buNone/>
            </a:pPr>
            <a:r>
              <a:rPr lang="ja-JP" altLang="en-US" sz="2400"/>
              <a:t>出身：長野県</a:t>
            </a:r>
            <a:r>
              <a:rPr lang="en-US" altLang="ja-JP" sz="2400" dirty="0"/>
              <a:t> </a:t>
            </a:r>
            <a:r>
              <a:rPr lang="ja-JP" altLang="en-US" sz="2400"/>
              <a:t>松本市</a:t>
            </a:r>
            <a:endParaRPr lang="en-US" altLang="ja-JP" sz="2400" dirty="0"/>
          </a:p>
          <a:p>
            <a:pPr marL="0" indent="0">
              <a:buNone/>
            </a:pPr>
            <a:r>
              <a:rPr kumimoji="1" lang="ja-JP" altLang="en-US" sz="2400"/>
              <a:t>趣味：漫画、サッカー観戦、</a:t>
            </a:r>
            <a:endParaRPr kumimoji="1" lang="en-US" altLang="ja-JP" sz="2400" dirty="0"/>
          </a:p>
          <a:p>
            <a:pPr marL="0" indent="0">
              <a:buNone/>
            </a:pPr>
            <a:r>
              <a:rPr lang="ja-JP" altLang="en-US" sz="2400"/>
              <a:t>　　　</a:t>
            </a:r>
            <a:r>
              <a:rPr kumimoji="1" lang="ja-JP" altLang="en-US" sz="2400"/>
              <a:t>本屋さんでぶらぶらすること</a:t>
            </a:r>
            <a:endParaRPr kumimoji="1" lang="en-US" altLang="ja-JP" sz="2400" dirty="0"/>
          </a:p>
          <a:p>
            <a:pPr marL="0" indent="0">
              <a:buNone/>
            </a:pPr>
            <a:endParaRPr kumimoji="1" lang="en-US" altLang="ja-JP" dirty="0"/>
          </a:p>
        </p:txBody>
      </p:sp>
      <p:sp>
        <p:nvSpPr>
          <p:cNvPr id="4" name="日付プレースホルダー 3">
            <a:extLst>
              <a:ext uri="{FF2B5EF4-FFF2-40B4-BE49-F238E27FC236}">
                <a16:creationId xmlns:a16="http://schemas.microsoft.com/office/drawing/2014/main" id="{4A011829-EAD7-0442-B796-5552DCBED76A}"/>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B2CA5F0D-64BD-AC40-85D4-824AB49B79D0}"/>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936ED55E-564B-7F4C-876A-AB349877DFB3}"/>
              </a:ext>
            </a:extLst>
          </p:cNvPr>
          <p:cNvSpPr>
            <a:spLocks noGrp="1"/>
          </p:cNvSpPr>
          <p:nvPr>
            <p:ph type="sldNum" sz="quarter" idx="12"/>
          </p:nvPr>
        </p:nvSpPr>
        <p:spPr/>
        <p:txBody>
          <a:bodyPr/>
          <a:lstStyle/>
          <a:p>
            <a:fld id="{3104D226-EA51-5244-8BC1-CECB997F2D20}" type="slidenum">
              <a:rPr kumimoji="1" lang="ja-JP" altLang="en-US" smtClean="0"/>
              <a:t>2</a:t>
            </a:fld>
            <a:endParaRPr kumimoji="1" lang="ja-JP" altLang="en-US"/>
          </a:p>
        </p:txBody>
      </p:sp>
      <p:pic>
        <p:nvPicPr>
          <p:cNvPr id="11" name="図 10" descr="屋外, 水, 山, 雪 が含まれている画像&#10;&#10;自動的に生成された説明">
            <a:extLst>
              <a:ext uri="{FF2B5EF4-FFF2-40B4-BE49-F238E27FC236}">
                <a16:creationId xmlns:a16="http://schemas.microsoft.com/office/drawing/2014/main" id="{5CE52C00-5B6F-6047-B503-87B4BBD471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rot="10800000">
            <a:off x="4654568" y="3228109"/>
            <a:ext cx="4489432" cy="3367074"/>
          </a:xfrm>
          <a:prstGeom prst="rect">
            <a:avLst/>
          </a:prstGeom>
        </p:spPr>
      </p:pic>
      <p:sp>
        <p:nvSpPr>
          <p:cNvPr id="12" name="テキスト ボックス 11">
            <a:extLst>
              <a:ext uri="{FF2B5EF4-FFF2-40B4-BE49-F238E27FC236}">
                <a16:creationId xmlns:a16="http://schemas.microsoft.com/office/drawing/2014/main" id="{202C1F28-4512-D14B-8A62-37455C736CA7}"/>
              </a:ext>
            </a:extLst>
          </p:cNvPr>
          <p:cNvSpPr txBox="1"/>
          <p:nvPr/>
        </p:nvSpPr>
        <p:spPr>
          <a:xfrm>
            <a:off x="1215580" y="5852171"/>
            <a:ext cx="3592507" cy="646331"/>
          </a:xfrm>
          <a:prstGeom prst="rect">
            <a:avLst/>
          </a:prstGeom>
          <a:noFill/>
        </p:spPr>
        <p:txBody>
          <a:bodyPr wrap="square" rtlCol="0">
            <a:spAutoFit/>
          </a:bodyPr>
          <a:lstStyle/>
          <a:p>
            <a:r>
              <a:rPr lang="en-US" altLang="ja-JP" dirty="0"/>
              <a:t>CRAFFT</a:t>
            </a:r>
            <a:r>
              <a:rPr lang="ja-JP" altLang="en-US"/>
              <a:t>実験場のあるデルタ</a:t>
            </a:r>
            <a:endParaRPr lang="en-US" altLang="ja-JP" dirty="0"/>
          </a:p>
          <a:p>
            <a:r>
              <a:rPr lang="ja-JP" altLang="en-US"/>
              <a:t>（</a:t>
            </a:r>
            <a:r>
              <a:rPr lang="en-US" altLang="ja-JP" dirty="0"/>
              <a:t>@</a:t>
            </a:r>
            <a:r>
              <a:rPr lang="ja-JP" altLang="en-US"/>
              <a:t>アメリカ）</a:t>
            </a:r>
            <a:r>
              <a:rPr kumimoji="1" lang="ja-JP" altLang="en-US"/>
              <a:t>で撮ったデルタポーズ</a:t>
            </a:r>
          </a:p>
        </p:txBody>
      </p:sp>
    </p:spTree>
    <p:extLst>
      <p:ext uri="{BB962C8B-B14F-4D97-AF65-F5344CB8AC3E}">
        <p14:creationId xmlns:p14="http://schemas.microsoft.com/office/powerpoint/2010/main" val="4081036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E36711-B36E-4E42-8196-A278B1D97CB1}"/>
              </a:ext>
            </a:extLst>
          </p:cNvPr>
          <p:cNvSpPr>
            <a:spLocks noGrp="1"/>
          </p:cNvSpPr>
          <p:nvPr>
            <p:ph type="title"/>
          </p:nvPr>
        </p:nvSpPr>
        <p:spPr/>
        <p:txBody>
          <a:bodyPr>
            <a:normAutofit fontScale="90000"/>
          </a:bodyPr>
          <a:lstStyle/>
          <a:p>
            <a:r>
              <a:rPr kumimoji="1" lang="en-US" altLang="ja-JP" dirty="0"/>
              <a:t>Back up</a:t>
            </a:r>
            <a:endParaRPr kumimoji="1" lang="ja-JP" altLang="en-US"/>
          </a:p>
        </p:txBody>
      </p:sp>
      <p:sp>
        <p:nvSpPr>
          <p:cNvPr id="3" name="日付プレースホルダー 2">
            <a:extLst>
              <a:ext uri="{FF2B5EF4-FFF2-40B4-BE49-F238E27FC236}">
                <a16:creationId xmlns:a16="http://schemas.microsoft.com/office/drawing/2014/main" id="{AFDC7E01-1B4B-1546-98F0-5015E088146A}"/>
              </a:ext>
            </a:extLst>
          </p:cNvPr>
          <p:cNvSpPr>
            <a:spLocks noGrp="1"/>
          </p:cNvSpPr>
          <p:nvPr>
            <p:ph type="dt" sz="half" idx="10"/>
          </p:nvPr>
        </p:nvSpPr>
        <p:spPr/>
        <p:txBody>
          <a:bodyPr/>
          <a:lstStyle/>
          <a:p>
            <a:r>
              <a:rPr kumimoji="1" lang="en-US" altLang="ja-JP"/>
              <a:t>2019/10/16</a:t>
            </a:r>
            <a:endParaRPr kumimoji="1" lang="ja-JP" altLang="en-US"/>
          </a:p>
        </p:txBody>
      </p:sp>
      <p:sp>
        <p:nvSpPr>
          <p:cNvPr id="4" name="フッター プレースホルダー 3">
            <a:extLst>
              <a:ext uri="{FF2B5EF4-FFF2-40B4-BE49-F238E27FC236}">
                <a16:creationId xmlns:a16="http://schemas.microsoft.com/office/drawing/2014/main" id="{1B9382E3-006A-6147-AF1E-5616393D68FA}"/>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5" name="スライド番号プレースホルダー 4">
            <a:extLst>
              <a:ext uri="{FF2B5EF4-FFF2-40B4-BE49-F238E27FC236}">
                <a16:creationId xmlns:a16="http://schemas.microsoft.com/office/drawing/2014/main" id="{C403D6F7-449D-2140-98DD-7402B1F2B6E2}"/>
              </a:ext>
            </a:extLst>
          </p:cNvPr>
          <p:cNvSpPr>
            <a:spLocks noGrp="1"/>
          </p:cNvSpPr>
          <p:nvPr>
            <p:ph type="sldNum" sz="quarter" idx="12"/>
          </p:nvPr>
        </p:nvSpPr>
        <p:spPr/>
        <p:txBody>
          <a:bodyPr/>
          <a:lstStyle/>
          <a:p>
            <a:fld id="{3104D226-EA51-5244-8BC1-CECB997F2D20}" type="slidenum">
              <a:rPr kumimoji="1" lang="ja-JP" altLang="en-US" smtClean="0"/>
              <a:t>20</a:t>
            </a:fld>
            <a:endParaRPr kumimoji="1" lang="ja-JP" altLang="en-US"/>
          </a:p>
        </p:txBody>
      </p:sp>
    </p:spTree>
    <p:extLst>
      <p:ext uri="{BB962C8B-B14F-4D97-AF65-F5344CB8AC3E}">
        <p14:creationId xmlns:p14="http://schemas.microsoft.com/office/powerpoint/2010/main" val="2467890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44C22-6028-2B4C-8CB4-EA1B7D58E943}"/>
              </a:ext>
            </a:extLst>
          </p:cNvPr>
          <p:cNvSpPr>
            <a:spLocks noGrp="1"/>
          </p:cNvSpPr>
          <p:nvPr>
            <p:ph type="title"/>
          </p:nvPr>
        </p:nvSpPr>
        <p:spPr/>
        <p:txBody>
          <a:bodyPr>
            <a:normAutofit/>
          </a:bodyPr>
          <a:lstStyle/>
          <a:p>
            <a:r>
              <a:rPr kumimoji="1" lang="ja-JP" altLang="en-US"/>
              <a:t>１台あたりのコスト</a:t>
            </a:r>
          </a:p>
        </p:txBody>
      </p:sp>
      <p:sp>
        <p:nvSpPr>
          <p:cNvPr id="3" name="コンテンツ プレースホルダー 2">
            <a:extLst>
              <a:ext uri="{FF2B5EF4-FFF2-40B4-BE49-F238E27FC236}">
                <a16:creationId xmlns:a16="http://schemas.microsoft.com/office/drawing/2014/main" id="{0CC8C87B-BDA1-B845-A5A8-E2243964AC18}"/>
              </a:ext>
            </a:extLst>
          </p:cNvPr>
          <p:cNvSpPr>
            <a:spLocks noGrp="1"/>
          </p:cNvSpPr>
          <p:nvPr>
            <p:ph idx="1"/>
          </p:nvPr>
        </p:nvSpPr>
        <p:spPr/>
        <p:txBody>
          <a:bodyPr>
            <a:normAutofit fontScale="77500" lnSpcReduction="20000"/>
          </a:bodyPr>
          <a:lstStyle/>
          <a:p>
            <a:r>
              <a:rPr lang="ja-JP" altLang="en-US" dirty="0"/>
              <a:t>フレーム・レンズ・外装</a:t>
            </a:r>
            <a:r>
              <a:rPr lang="en-US" altLang="ja-JP" dirty="0"/>
              <a:t>					22</a:t>
            </a:r>
            <a:r>
              <a:rPr lang="ja-JP" altLang="en-US" dirty="0"/>
              <a:t>万円</a:t>
            </a:r>
            <a:endParaRPr lang="en-US" altLang="ja-JP" dirty="0"/>
          </a:p>
          <a:p>
            <a:r>
              <a:rPr kumimoji="1" lang="en-US" altLang="ja-JP" dirty="0"/>
              <a:t>Solar Panel</a:t>
            </a:r>
            <a:r>
              <a:rPr kumimoji="1" lang="ja-JP" altLang="en-US" dirty="0"/>
              <a:t>・</a:t>
            </a:r>
            <a:r>
              <a:rPr kumimoji="1" lang="en-US" altLang="ja-JP" dirty="0"/>
              <a:t>Charge Controller</a:t>
            </a:r>
            <a:r>
              <a:rPr kumimoji="1" lang="ja-JP" altLang="en-US" dirty="0"/>
              <a:t>・</a:t>
            </a:r>
            <a:r>
              <a:rPr kumimoji="1" lang="en-US" altLang="ja-JP" dirty="0"/>
              <a:t>Battery (</a:t>
            </a:r>
            <a:r>
              <a:rPr kumimoji="1" lang="ja-JP" altLang="en-US" dirty="0"/>
              <a:t>エレキ</a:t>
            </a:r>
            <a:r>
              <a:rPr kumimoji="1" lang="en-US" altLang="ja-JP" dirty="0"/>
              <a:t>)	</a:t>
            </a:r>
            <a:r>
              <a:rPr lang="en-US" altLang="ja-JP" dirty="0"/>
              <a:t>13</a:t>
            </a:r>
            <a:r>
              <a:rPr kumimoji="1" lang="ja-JP" altLang="en-US" dirty="0"/>
              <a:t>万円 </a:t>
            </a:r>
            <a:r>
              <a:rPr kumimoji="1" lang="en-US" altLang="ja-JP" dirty="0"/>
              <a:t>/</a:t>
            </a:r>
            <a:r>
              <a:rPr kumimoji="1" lang="ja-JP" altLang="en-US" dirty="0"/>
              <a:t> </a:t>
            </a:r>
            <a:r>
              <a:rPr kumimoji="1" lang="en-US" altLang="ja-JP" dirty="0"/>
              <a:t>4</a:t>
            </a:r>
            <a:r>
              <a:rPr kumimoji="1" lang="ja-JP" altLang="en-US" dirty="0"/>
              <a:t>台</a:t>
            </a:r>
            <a:endParaRPr kumimoji="1" lang="en-US" altLang="ja-JP" dirty="0"/>
          </a:p>
          <a:p>
            <a:r>
              <a:rPr lang="en-US" altLang="ja-JP" dirty="0"/>
              <a:t>Solar Panel</a:t>
            </a:r>
            <a:r>
              <a:rPr lang="ja-JP" altLang="en-US" dirty="0"/>
              <a:t>・</a:t>
            </a:r>
            <a:r>
              <a:rPr lang="en-US" altLang="ja-JP" dirty="0"/>
              <a:t>Charge Controller</a:t>
            </a:r>
            <a:r>
              <a:rPr lang="ja-JP" altLang="en-US" dirty="0"/>
              <a:t>・</a:t>
            </a:r>
            <a:r>
              <a:rPr lang="en-US" altLang="ja-JP" dirty="0"/>
              <a:t>Battery (shutter)	13</a:t>
            </a:r>
            <a:r>
              <a:rPr lang="ja-JP" altLang="en-US" dirty="0"/>
              <a:t>万円</a:t>
            </a:r>
            <a:endParaRPr kumimoji="1" lang="en-US" altLang="ja-JP" dirty="0"/>
          </a:p>
          <a:p>
            <a:r>
              <a:rPr lang="ja-JP" altLang="en-US" dirty="0"/>
              <a:t>ハニカムサーモ </a:t>
            </a:r>
            <a:r>
              <a:rPr lang="en-US" altLang="ja-JP" dirty="0"/>
              <a:t>						32</a:t>
            </a:r>
            <a:r>
              <a:rPr lang="ja-JP" altLang="en-US" dirty="0"/>
              <a:t>万円</a:t>
            </a:r>
            <a:endParaRPr lang="en-US" altLang="ja-JP" dirty="0"/>
          </a:p>
          <a:p>
            <a:r>
              <a:rPr kumimoji="1" lang="en-US" altLang="ja-JP" dirty="0"/>
              <a:t>PMT</a:t>
            </a:r>
            <a:r>
              <a:rPr kumimoji="1" lang="ja-JP" altLang="en-US" dirty="0"/>
              <a:t>・</a:t>
            </a:r>
            <a:r>
              <a:rPr kumimoji="1" lang="en-US" altLang="ja-JP" dirty="0"/>
              <a:t>UV</a:t>
            </a:r>
            <a:r>
              <a:rPr kumimoji="1" lang="ja-JP" altLang="en-US" dirty="0"/>
              <a:t>フィルタ</a:t>
            </a:r>
            <a:r>
              <a:rPr kumimoji="1" lang="en-US" altLang="ja-JP" dirty="0"/>
              <a:t>						27</a:t>
            </a:r>
            <a:r>
              <a:rPr kumimoji="1" lang="ja-JP" altLang="en-US" dirty="0"/>
              <a:t>万円</a:t>
            </a:r>
            <a:endParaRPr kumimoji="1" lang="en-US" altLang="ja-JP" dirty="0"/>
          </a:p>
          <a:p>
            <a:r>
              <a:rPr lang="ja-JP" altLang="en-US" dirty="0"/>
              <a:t>エレキ</a:t>
            </a:r>
            <a:r>
              <a:rPr lang="en-US" altLang="ja-JP" dirty="0"/>
              <a:t>(HOST)						30</a:t>
            </a:r>
            <a:r>
              <a:rPr lang="ja-JP" altLang="en-US" dirty="0"/>
              <a:t>万円 </a:t>
            </a:r>
            <a:r>
              <a:rPr lang="en-US" altLang="ja-JP" dirty="0"/>
              <a:t>/</a:t>
            </a:r>
            <a:r>
              <a:rPr lang="ja-JP" altLang="en-US" dirty="0"/>
              <a:t> </a:t>
            </a:r>
            <a:r>
              <a:rPr lang="en-US" altLang="ja-JP" dirty="0"/>
              <a:t>4</a:t>
            </a:r>
            <a:r>
              <a:rPr lang="ja-JP" altLang="en-US" dirty="0"/>
              <a:t>台</a:t>
            </a:r>
            <a:br>
              <a:rPr lang="en-US" altLang="ja-JP" dirty="0"/>
            </a:br>
            <a:r>
              <a:rPr lang="ja-JP" altLang="en-US" dirty="0"/>
              <a:t>ラズパイ・</a:t>
            </a:r>
            <a:r>
              <a:rPr lang="en-US" altLang="ja-JP" dirty="0" err="1"/>
              <a:t>CosmoZ</a:t>
            </a:r>
            <a:r>
              <a:rPr lang="ja-JP" altLang="en-US" dirty="0"/>
              <a:t>・</a:t>
            </a:r>
            <a:r>
              <a:rPr lang="en-US" altLang="ja-JP" dirty="0"/>
              <a:t>Switch</a:t>
            </a:r>
            <a:r>
              <a:rPr lang="ja-JP" altLang="en-US" dirty="0"/>
              <a:t> </a:t>
            </a:r>
            <a:r>
              <a:rPr lang="en-US" altLang="ja-JP" dirty="0"/>
              <a:t>Array</a:t>
            </a:r>
            <a:r>
              <a:rPr lang="ja-JP" altLang="en-US" dirty="0"/>
              <a:t>・</a:t>
            </a:r>
            <a:br>
              <a:rPr lang="en-US" altLang="ja-JP" dirty="0"/>
            </a:br>
            <a:r>
              <a:rPr lang="en-US" altLang="ja-JP" dirty="0"/>
              <a:t> Router</a:t>
            </a:r>
            <a:r>
              <a:rPr lang="ja-JP" altLang="en-US" dirty="0"/>
              <a:t>・</a:t>
            </a:r>
            <a:r>
              <a:rPr lang="en-US" altLang="ja-JP" dirty="0"/>
              <a:t>Hub</a:t>
            </a:r>
            <a:r>
              <a:rPr lang="ja-JP" altLang="en-US" dirty="0"/>
              <a:t>・</a:t>
            </a:r>
            <a:r>
              <a:rPr lang="en-US" altLang="ja-JP" dirty="0"/>
              <a:t>DC-DC×2</a:t>
            </a:r>
          </a:p>
          <a:p>
            <a:r>
              <a:rPr kumimoji="1" lang="ja-JP" altLang="en-US" dirty="0"/>
              <a:t>エレキ</a:t>
            </a:r>
            <a:r>
              <a:rPr kumimoji="1" lang="en-US" altLang="ja-JP" dirty="0"/>
              <a:t>(LOCAL)						</a:t>
            </a:r>
            <a:r>
              <a:rPr lang="en-US" altLang="ja-JP" dirty="0"/>
              <a:t>  6</a:t>
            </a:r>
            <a:r>
              <a:rPr lang="ja-JP" altLang="en-US" dirty="0"/>
              <a:t>万円</a:t>
            </a:r>
            <a:br>
              <a:rPr kumimoji="1" lang="en-US" altLang="ja-JP" dirty="0"/>
            </a:br>
            <a:r>
              <a:rPr kumimoji="1" lang="en-US" altLang="ja-JP" dirty="0"/>
              <a:t>HV</a:t>
            </a:r>
            <a:r>
              <a:rPr kumimoji="1" lang="ja-JP" altLang="en-US" dirty="0"/>
              <a:t>・</a:t>
            </a:r>
            <a:r>
              <a:rPr kumimoji="1" lang="en-US" altLang="ja-JP" dirty="0"/>
              <a:t>Amp</a:t>
            </a:r>
            <a:r>
              <a:rPr kumimoji="1" lang="ja-JP" altLang="en-US" dirty="0"/>
              <a:t>・</a:t>
            </a:r>
            <a:r>
              <a:rPr kumimoji="1" lang="en-US" altLang="ja-JP" dirty="0"/>
              <a:t>DC-DC×2</a:t>
            </a:r>
            <a:br>
              <a:rPr kumimoji="1" lang="en-US" altLang="ja-JP" dirty="0"/>
            </a:br>
            <a:br>
              <a:rPr kumimoji="1" lang="en-US" altLang="ja-JP" dirty="0"/>
            </a:br>
            <a:endParaRPr kumimoji="1" lang="en-US" altLang="ja-JP" dirty="0"/>
          </a:p>
          <a:p>
            <a:endParaRPr kumimoji="1" lang="en-US" altLang="ja-JP" dirty="0"/>
          </a:p>
          <a:p>
            <a:pPr marL="0" indent="0">
              <a:buNone/>
            </a:pPr>
            <a:r>
              <a:rPr lang="en-US" altLang="ja-JP" dirty="0" err="1"/>
              <a:t>Tatal</a:t>
            </a:r>
            <a:r>
              <a:rPr lang="en-US" altLang="ja-JP" dirty="0"/>
              <a:t>								108</a:t>
            </a:r>
            <a:r>
              <a:rPr lang="ja-JP" altLang="en-US" dirty="0"/>
              <a:t>万円</a:t>
            </a:r>
            <a:r>
              <a:rPr lang="en-US" altLang="ja-JP" dirty="0"/>
              <a:t> / 1</a:t>
            </a:r>
            <a:r>
              <a:rPr lang="ja-JP" altLang="en-US" dirty="0"/>
              <a:t>台</a:t>
            </a:r>
            <a:endParaRPr kumimoji="1" lang="en-US" altLang="ja-JP" dirty="0"/>
          </a:p>
        </p:txBody>
      </p:sp>
      <p:sp>
        <p:nvSpPr>
          <p:cNvPr id="5" name="スライド番号プレースホルダー 4">
            <a:extLst>
              <a:ext uri="{FF2B5EF4-FFF2-40B4-BE49-F238E27FC236}">
                <a16:creationId xmlns:a16="http://schemas.microsoft.com/office/drawing/2014/main" id="{57A4881A-97FB-534B-878F-7675509B3D88}"/>
              </a:ext>
            </a:extLst>
          </p:cNvPr>
          <p:cNvSpPr>
            <a:spLocks noGrp="1"/>
          </p:cNvSpPr>
          <p:nvPr>
            <p:ph type="sldNum" sz="quarter" idx="12"/>
          </p:nvPr>
        </p:nvSpPr>
        <p:spPr/>
        <p:txBody>
          <a:bodyPr/>
          <a:lstStyle/>
          <a:p>
            <a:fld id="{9C648BC3-0312-944B-9B10-19FAEC8A69C6}" type="slidenum">
              <a:rPr kumimoji="1" lang="ja-JP" altLang="en-US" smtClean="0"/>
              <a:t>21</a:t>
            </a:fld>
            <a:endParaRPr kumimoji="1" lang="ja-JP" altLang="en-US"/>
          </a:p>
        </p:txBody>
      </p:sp>
      <p:cxnSp>
        <p:nvCxnSpPr>
          <p:cNvPr id="7" name="直線コネクタ 6">
            <a:extLst>
              <a:ext uri="{FF2B5EF4-FFF2-40B4-BE49-F238E27FC236}">
                <a16:creationId xmlns:a16="http://schemas.microsoft.com/office/drawing/2014/main" id="{C9513CB6-9CB0-B24F-89D5-42D14326FA25}"/>
              </a:ext>
            </a:extLst>
          </p:cNvPr>
          <p:cNvCxnSpPr/>
          <p:nvPr/>
        </p:nvCxnSpPr>
        <p:spPr>
          <a:xfrm>
            <a:off x="407269" y="5418306"/>
            <a:ext cx="87367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
            <a:extLst>
              <a:ext uri="{FF2B5EF4-FFF2-40B4-BE49-F238E27FC236}">
                <a16:creationId xmlns:a16="http://schemas.microsoft.com/office/drawing/2014/main" id="{1A2C504A-D733-412D-BBEC-BE8BB17053FA}"/>
              </a:ext>
            </a:extLst>
          </p:cNvPr>
          <p:cNvSpPr>
            <a:spLocks noGrp="1"/>
          </p:cNvSpPr>
          <p:nvPr>
            <p:ph type="dt" sz="half" idx="10"/>
          </p:nvPr>
        </p:nvSpPr>
        <p:spPr/>
        <p:txBody>
          <a:bodyPr/>
          <a:lstStyle/>
          <a:p>
            <a:r>
              <a:rPr kumimoji="1" lang="en-US" altLang="ja-JP"/>
              <a:t>2019/10/16</a:t>
            </a:r>
            <a:endParaRPr kumimoji="1" lang="ja-JP" altLang="en-US"/>
          </a:p>
        </p:txBody>
      </p:sp>
      <p:sp>
        <p:nvSpPr>
          <p:cNvPr id="6" name="フッター プレースホルダー 5">
            <a:extLst>
              <a:ext uri="{FF2B5EF4-FFF2-40B4-BE49-F238E27FC236}">
                <a16:creationId xmlns:a16="http://schemas.microsoft.com/office/drawing/2014/main" id="{BDBBFB5B-B176-B844-96F6-4A588307CD39}"/>
              </a:ext>
            </a:extLst>
          </p:cNvPr>
          <p:cNvSpPr>
            <a:spLocks noGrp="1"/>
          </p:cNvSpPr>
          <p:nvPr>
            <p:ph type="ftr" sz="quarter" idx="11"/>
          </p:nvPr>
        </p:nvSpPr>
        <p:spPr/>
        <p:txBody>
          <a:bodyPr/>
          <a:lstStyle/>
          <a:p>
            <a:r>
              <a:rPr lang="ja-JP" altLang="en-US"/>
              <a:t>宇宙素粒子若手の会</a:t>
            </a:r>
            <a:endParaRPr kumimoji="1" lang="ja-JP" altLang="en-US"/>
          </a:p>
        </p:txBody>
      </p:sp>
    </p:spTree>
    <p:extLst>
      <p:ext uri="{BB962C8B-B14F-4D97-AF65-F5344CB8AC3E}">
        <p14:creationId xmlns:p14="http://schemas.microsoft.com/office/powerpoint/2010/main" val="2178580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345" y="2692883"/>
            <a:ext cx="2693037" cy="1942137"/>
          </a:xfrm>
          <a:prstGeom prst="rect">
            <a:avLst/>
          </a:prstGeom>
        </p:spPr>
      </p:pic>
      <p:sp>
        <p:nvSpPr>
          <p:cNvPr id="3" name="コンテンツ プレースホルダー 2"/>
          <p:cNvSpPr>
            <a:spLocks noGrp="1"/>
          </p:cNvSpPr>
          <p:nvPr>
            <p:ph idx="1"/>
          </p:nvPr>
        </p:nvSpPr>
        <p:spPr>
          <a:xfrm>
            <a:off x="628650" y="1071673"/>
            <a:ext cx="8515350" cy="5537366"/>
          </a:xfrm>
        </p:spPr>
        <p:txBody>
          <a:bodyPr>
            <a:normAutofit/>
          </a:bodyPr>
          <a:lstStyle/>
          <a:p>
            <a:pPr marL="0" indent="0">
              <a:buNone/>
            </a:pPr>
            <a:r>
              <a:rPr lang="ja-JP" altLang="en-US" sz="2400" dirty="0"/>
              <a:t>全作業期間：</a:t>
            </a:r>
            <a:r>
              <a:rPr lang="en-US" altLang="ja-JP" sz="2400" dirty="0"/>
              <a:t>2017</a:t>
            </a:r>
            <a:r>
              <a:rPr lang="ja-JP" altLang="en-US" sz="2400" dirty="0"/>
              <a:t>年</a:t>
            </a:r>
            <a:r>
              <a:rPr lang="en-US" altLang="ja-JP" sz="2400" dirty="0"/>
              <a:t>9</a:t>
            </a:r>
            <a:r>
              <a:rPr lang="ja-JP" altLang="en-US" sz="2400" dirty="0"/>
              <a:t>月</a:t>
            </a:r>
            <a:r>
              <a:rPr lang="en-US" altLang="ja-JP" sz="2400" dirty="0"/>
              <a:t>16</a:t>
            </a:r>
            <a:r>
              <a:rPr lang="ja-JP" altLang="en-US" sz="2400" dirty="0"/>
              <a:t>日</a:t>
            </a:r>
            <a:r>
              <a:rPr lang="en-US" altLang="ja-JP" sz="2400" dirty="0"/>
              <a:t> 〜</a:t>
            </a:r>
            <a:r>
              <a:rPr lang="ja-JP" altLang="en-US" sz="2400" dirty="0"/>
              <a:t>　</a:t>
            </a:r>
            <a:r>
              <a:rPr lang="en-US" altLang="ja-JP" sz="2400" dirty="0"/>
              <a:t>11</a:t>
            </a:r>
            <a:r>
              <a:rPr lang="ja-JP" altLang="en-US" sz="2400" dirty="0"/>
              <a:t>月</a:t>
            </a:r>
            <a:r>
              <a:rPr lang="en-US" altLang="ja-JP" sz="2400" dirty="0"/>
              <a:t>30</a:t>
            </a:r>
            <a:r>
              <a:rPr lang="ja-JP" altLang="en-US" sz="2400" dirty="0"/>
              <a:t>日　</a:t>
            </a:r>
            <a:endParaRPr lang="en-US" altLang="ja-JP" sz="2400" dirty="0"/>
          </a:p>
          <a:p>
            <a:pPr marL="0" indent="0">
              <a:buNone/>
            </a:pPr>
            <a:r>
              <a:rPr lang="ja-JP" altLang="en-US" sz="2400" dirty="0"/>
              <a:t>　　　　　　　　</a:t>
            </a:r>
            <a:r>
              <a:rPr lang="en-US" altLang="ja-JP" sz="2400" dirty="0"/>
              <a:t>(</a:t>
            </a:r>
            <a:r>
              <a:rPr lang="ja-JP" altLang="en-US" sz="2400" dirty="0"/>
              <a:t>望遠鏡製作：</a:t>
            </a:r>
            <a:r>
              <a:rPr lang="en-US" altLang="ja-JP" sz="2400" dirty="0"/>
              <a:t>2</a:t>
            </a:r>
            <a:r>
              <a:rPr lang="ja-JP" altLang="en-US" sz="2400" dirty="0"/>
              <a:t>日</a:t>
            </a:r>
            <a:r>
              <a:rPr lang="en-US" altLang="ja-JP" sz="2400" dirty="0"/>
              <a:t> / </a:t>
            </a:r>
            <a:r>
              <a:rPr lang="ja-JP" altLang="en-US" sz="2400" dirty="0"/>
              <a:t>台</a:t>
            </a:r>
            <a:r>
              <a:rPr lang="en-US" altLang="ja-JP" sz="2400" dirty="0"/>
              <a:t>, </a:t>
            </a:r>
            <a:r>
              <a:rPr lang="ja-JP" altLang="en-US" sz="2400" dirty="0"/>
              <a:t>設置</a:t>
            </a:r>
            <a:r>
              <a:rPr lang="en-US" altLang="ja-JP" sz="2400" dirty="0"/>
              <a:t> : 1</a:t>
            </a:r>
            <a:r>
              <a:rPr lang="ja-JP" altLang="en-US" sz="2400" dirty="0"/>
              <a:t>日</a:t>
            </a:r>
            <a:r>
              <a:rPr lang="en-US" altLang="ja-JP" sz="2400" dirty="0"/>
              <a:t> / </a:t>
            </a:r>
            <a:r>
              <a:rPr lang="ja-JP" altLang="en-US" sz="2400" dirty="0"/>
              <a:t>台</a:t>
            </a:r>
            <a:r>
              <a:rPr lang="en-US" altLang="ja-JP" sz="2400" dirty="0"/>
              <a:t>)</a:t>
            </a:r>
          </a:p>
          <a:p>
            <a:pPr marL="0" indent="0">
              <a:buNone/>
            </a:pPr>
            <a:r>
              <a:rPr lang="ja-JP" altLang="en-US" sz="2400" dirty="0"/>
              <a:t>宇宙線観測：</a:t>
            </a:r>
            <a:r>
              <a:rPr lang="en-US" altLang="ja-JP" sz="2400" dirty="0"/>
              <a:t>2017</a:t>
            </a:r>
            <a:r>
              <a:rPr lang="ja-JP" altLang="en-US" sz="2400" dirty="0"/>
              <a:t>年</a:t>
            </a:r>
            <a:r>
              <a:rPr lang="en-US" altLang="ja-JP" sz="2400" dirty="0"/>
              <a:t>11</a:t>
            </a:r>
            <a:r>
              <a:rPr lang="ja-JP" altLang="en-US" sz="2400" dirty="0"/>
              <a:t>月</a:t>
            </a:r>
            <a:r>
              <a:rPr lang="en-US" altLang="ja-JP" sz="2400" dirty="0"/>
              <a:t>9</a:t>
            </a:r>
            <a:r>
              <a:rPr lang="ja-JP" altLang="en-US" sz="2400" dirty="0"/>
              <a:t>日</a:t>
            </a:r>
            <a:r>
              <a:rPr lang="en-US" altLang="ja-JP" sz="2400" dirty="0"/>
              <a:t> 〜</a:t>
            </a:r>
            <a:r>
              <a:rPr lang="ja-JP" altLang="en-US" sz="2400" dirty="0"/>
              <a:t>　</a:t>
            </a:r>
            <a:r>
              <a:rPr lang="en-US" altLang="ja-JP" sz="2400" dirty="0"/>
              <a:t>11</a:t>
            </a:r>
            <a:r>
              <a:rPr lang="ja-JP" altLang="en-US" sz="2400" dirty="0"/>
              <a:t>月</a:t>
            </a:r>
            <a:r>
              <a:rPr lang="en-US" altLang="ja-JP" sz="2400" dirty="0"/>
              <a:t>23</a:t>
            </a:r>
            <a:r>
              <a:rPr lang="ja-JP" altLang="en-US" sz="2400" dirty="0"/>
              <a:t>日</a:t>
            </a:r>
            <a:endParaRPr lang="en-US" altLang="ja-JP" sz="2400" dirty="0"/>
          </a:p>
          <a:p>
            <a:pPr marL="0" indent="0">
              <a:buNone/>
            </a:pPr>
            <a:endParaRPr lang="en-US" altLang="ja-JP" sz="2400" dirty="0"/>
          </a:p>
          <a:p>
            <a:pPr marL="0" indent="0">
              <a:buNone/>
            </a:pPr>
            <a:r>
              <a:rPr lang="ja-JP" altLang="en-US" sz="2400" dirty="0"/>
              <a:t>場所：</a:t>
            </a:r>
            <a:r>
              <a:rPr lang="en-US" altLang="ja-JP" sz="2400" dirty="0"/>
              <a:t>TA</a:t>
            </a:r>
            <a:r>
              <a:rPr lang="ja-JP" altLang="en-US" sz="2400" dirty="0"/>
              <a:t>実験サイト</a:t>
            </a:r>
            <a:endParaRPr kumimoji="1"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r>
              <a:rPr kumimoji="1" lang="ja-JP" altLang="en-US" sz="2400" dirty="0"/>
              <a:t>観測方法</a:t>
            </a:r>
            <a:endParaRPr kumimoji="1" lang="en-US" altLang="ja-JP" sz="2400" dirty="0"/>
          </a:p>
          <a:p>
            <a:pPr lvl="1"/>
            <a:r>
              <a:rPr lang="en-US" altLang="ja-JP" sz="2000" dirty="0"/>
              <a:t>4</a:t>
            </a:r>
            <a:r>
              <a:rPr lang="ja-JP" altLang="en-US" sz="2000" dirty="0"/>
              <a:t>台の</a:t>
            </a:r>
            <a:r>
              <a:rPr lang="en-US" altLang="ja-JP" sz="2000" dirty="0"/>
              <a:t>CRAFFT</a:t>
            </a:r>
            <a:r>
              <a:rPr lang="ja-JP" altLang="en-US" sz="2000" dirty="0"/>
              <a:t>望遠鏡を設置</a:t>
            </a:r>
            <a:endParaRPr lang="en-US" altLang="ja-JP" sz="2000" dirty="0"/>
          </a:p>
          <a:p>
            <a:pPr lvl="1"/>
            <a:r>
              <a:rPr lang="ja-JP" altLang="en-US" sz="2000" dirty="0"/>
              <a:t>建屋無しで屋外に放置</a:t>
            </a:r>
            <a:endParaRPr lang="en-US" altLang="ja-JP" sz="2000" dirty="0"/>
          </a:p>
          <a:p>
            <a:pPr lvl="1"/>
            <a:r>
              <a:rPr lang="en-US" altLang="ja-JP" sz="2000" dirty="0"/>
              <a:t>TA</a:t>
            </a:r>
            <a:r>
              <a:rPr lang="ja-JP" altLang="en-US" sz="2000" dirty="0"/>
              <a:t>実験望遠鏡からの外部トリガーにより</a:t>
            </a:r>
            <a:r>
              <a:rPr kumimoji="1" lang="ja-JP" altLang="en-US" sz="2000" dirty="0"/>
              <a:t>信号記録</a:t>
            </a:r>
            <a:endParaRPr kumimoji="1" lang="en-US" altLang="ja-JP" sz="2000" dirty="0"/>
          </a:p>
        </p:txBody>
      </p:sp>
      <p:sp>
        <p:nvSpPr>
          <p:cNvPr id="4" name="スライド番号プレースホルダー 3"/>
          <p:cNvSpPr>
            <a:spLocks noGrp="1"/>
          </p:cNvSpPr>
          <p:nvPr>
            <p:ph type="sldNum" sz="quarter" idx="12"/>
          </p:nvPr>
        </p:nvSpPr>
        <p:spPr/>
        <p:txBody>
          <a:bodyPr/>
          <a:lstStyle/>
          <a:p>
            <a:fld id="{DA5FFD94-E414-4024-B8AA-6173FA0E8F51}" type="slidenum">
              <a:rPr kumimoji="1" lang="ja-JP" altLang="en-US" smtClean="0"/>
              <a:t>22</a:t>
            </a:fld>
            <a:endParaRPr kumimoji="1" lang="ja-JP" altLang="en-US"/>
          </a:p>
        </p:txBody>
      </p:sp>
      <p:grpSp>
        <p:nvGrpSpPr>
          <p:cNvPr id="7" name="図形グループ 6"/>
          <p:cNvGrpSpPr/>
          <p:nvPr/>
        </p:nvGrpSpPr>
        <p:grpSpPr>
          <a:xfrm>
            <a:off x="3776605" y="2692883"/>
            <a:ext cx="2348901" cy="1942137"/>
            <a:chOff x="3980261" y="3063945"/>
            <a:chExt cx="2348901" cy="1942137"/>
          </a:xfrm>
        </p:grpSpPr>
        <p:grpSp>
          <p:nvGrpSpPr>
            <p:cNvPr id="9" name="グループ化 8"/>
            <p:cNvGrpSpPr/>
            <p:nvPr/>
          </p:nvGrpSpPr>
          <p:grpSpPr>
            <a:xfrm>
              <a:off x="3980261" y="3063945"/>
              <a:ext cx="2348901" cy="1942137"/>
              <a:chOff x="5971970" y="1637731"/>
              <a:chExt cx="1898211" cy="1569494"/>
            </a:xfrm>
          </p:grpSpPr>
          <p:pic>
            <p:nvPicPr>
              <p:cNvPr id="5" name="図 4" descr="7-thumb-1000xauto-14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1970" y="1637731"/>
                <a:ext cx="1898211" cy="1569494"/>
              </a:xfrm>
              <a:prstGeom prst="rect">
                <a:avLst/>
              </a:prstGeom>
            </p:spPr>
          </p:pic>
          <p:sp>
            <p:nvSpPr>
              <p:cNvPr id="6" name="円/楕円 5"/>
              <p:cNvSpPr/>
              <p:nvPr/>
            </p:nvSpPr>
            <p:spPr>
              <a:xfrm>
                <a:off x="6745140" y="2292605"/>
                <a:ext cx="427544" cy="287433"/>
              </a:xfrm>
              <a:prstGeom prst="ellipse">
                <a:avLst/>
              </a:prstGeom>
              <a:solidFill>
                <a:srgbClr val="FF0000">
                  <a:alpha val="59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chemeClr val="bg1"/>
                  </a:solidFill>
                </a:endParaRPr>
              </a:p>
            </p:txBody>
          </p:sp>
        </p:grpSp>
        <p:sp>
          <p:nvSpPr>
            <p:cNvPr id="8" name="テキスト ボックス 7"/>
            <p:cNvSpPr txBox="1"/>
            <p:nvPr/>
          </p:nvSpPr>
          <p:spPr>
            <a:xfrm>
              <a:off x="5078565" y="3186076"/>
              <a:ext cx="1104405" cy="369332"/>
            </a:xfrm>
            <a:prstGeom prst="rect">
              <a:avLst/>
            </a:prstGeom>
            <a:solidFill>
              <a:srgbClr val="FFFFFF"/>
            </a:solidFill>
          </p:spPr>
          <p:txBody>
            <a:bodyPr wrap="none" rtlCol="0">
              <a:spAutoFit/>
            </a:bodyPr>
            <a:lstStyle/>
            <a:p>
              <a:r>
                <a:rPr kumimoji="1" lang="en-US" altLang="ja-JP" dirty="0">
                  <a:solidFill>
                    <a:srgbClr val="0000FF"/>
                  </a:solidFill>
                </a:rPr>
                <a:t>TA</a:t>
              </a:r>
              <a:r>
                <a:rPr kumimoji="1" lang="ja-JP" altLang="en-US" dirty="0">
                  <a:solidFill>
                    <a:srgbClr val="0000FF"/>
                  </a:solidFill>
                </a:rPr>
                <a:t>望遠鏡</a:t>
              </a:r>
            </a:p>
          </p:txBody>
        </p:sp>
      </p:grpSp>
      <p:sp>
        <p:nvSpPr>
          <p:cNvPr id="11" name="テキスト ボックス 10">
            <a:extLst>
              <a:ext uri="{FF2B5EF4-FFF2-40B4-BE49-F238E27FC236}">
                <a16:creationId xmlns:a16="http://schemas.microsoft.com/office/drawing/2014/main" id="{285937CC-3E1A-4541-96E4-63721A0E1403}"/>
              </a:ext>
            </a:extLst>
          </p:cNvPr>
          <p:cNvSpPr txBox="1"/>
          <p:nvPr/>
        </p:nvSpPr>
        <p:spPr>
          <a:xfrm>
            <a:off x="4733348" y="4051505"/>
            <a:ext cx="889987" cy="369332"/>
          </a:xfrm>
          <a:prstGeom prst="rect">
            <a:avLst/>
          </a:prstGeom>
          <a:solidFill>
            <a:srgbClr val="FFFFFF"/>
          </a:solidFill>
        </p:spPr>
        <p:txBody>
          <a:bodyPr wrap="none" rtlCol="0">
            <a:spAutoFit/>
          </a:bodyPr>
          <a:lstStyle/>
          <a:p>
            <a:r>
              <a:rPr kumimoji="1" lang="en-US" altLang="ja-JP" dirty="0">
                <a:solidFill>
                  <a:srgbClr val="FF0000"/>
                </a:solidFill>
              </a:rPr>
              <a:t>CRAFFT</a:t>
            </a:r>
            <a:endParaRPr kumimoji="1" lang="ja-JP" altLang="en-US" dirty="0">
              <a:solidFill>
                <a:srgbClr val="FF0000"/>
              </a:solidFill>
            </a:endParaRPr>
          </a:p>
        </p:txBody>
      </p:sp>
      <p:sp>
        <p:nvSpPr>
          <p:cNvPr id="12" name="日付プレースホルダー 11">
            <a:extLst>
              <a:ext uri="{FF2B5EF4-FFF2-40B4-BE49-F238E27FC236}">
                <a16:creationId xmlns:a16="http://schemas.microsoft.com/office/drawing/2014/main" id="{744BCED7-6F99-460A-A29A-7F1ED5435481}"/>
              </a:ext>
            </a:extLst>
          </p:cNvPr>
          <p:cNvSpPr>
            <a:spLocks noGrp="1"/>
          </p:cNvSpPr>
          <p:nvPr>
            <p:ph type="dt" sz="half" idx="10"/>
          </p:nvPr>
        </p:nvSpPr>
        <p:spPr/>
        <p:txBody>
          <a:bodyPr/>
          <a:lstStyle/>
          <a:p>
            <a:r>
              <a:rPr kumimoji="1" lang="en-US" altLang="ja-JP"/>
              <a:t>2019/10/16</a:t>
            </a:r>
            <a:endParaRPr kumimoji="1" lang="ja-JP" altLang="en-US"/>
          </a:p>
        </p:txBody>
      </p:sp>
      <p:sp>
        <p:nvSpPr>
          <p:cNvPr id="15" name="タイトル 1">
            <a:extLst>
              <a:ext uri="{FF2B5EF4-FFF2-40B4-BE49-F238E27FC236}">
                <a16:creationId xmlns:a16="http://schemas.microsoft.com/office/drawing/2014/main" id="{E266F502-BD42-2245-8990-3681C56ABE02}"/>
              </a:ext>
            </a:extLst>
          </p:cNvPr>
          <p:cNvSpPr>
            <a:spLocks noGrp="1"/>
          </p:cNvSpPr>
          <p:nvPr>
            <p:ph type="title"/>
          </p:nvPr>
        </p:nvSpPr>
        <p:spPr>
          <a:xfrm>
            <a:off x="1736133" y="228833"/>
            <a:ext cx="7774404" cy="683392"/>
          </a:xfrm>
        </p:spPr>
        <p:txBody>
          <a:bodyPr>
            <a:normAutofit/>
          </a:bodyPr>
          <a:lstStyle/>
          <a:p>
            <a:r>
              <a:rPr lang="en-US" altLang="ja-JP" dirty="0"/>
              <a:t>CRAFFT</a:t>
            </a:r>
            <a:r>
              <a:rPr lang="ja-JP" altLang="en-US" dirty="0"/>
              <a:t>による宇宙線試験観測概要</a:t>
            </a:r>
            <a:endParaRPr kumimoji="1" lang="ja-JP" altLang="en-US" dirty="0"/>
          </a:p>
        </p:txBody>
      </p:sp>
      <p:sp>
        <p:nvSpPr>
          <p:cNvPr id="16" name="フッター プレースホルダー 15">
            <a:extLst>
              <a:ext uri="{FF2B5EF4-FFF2-40B4-BE49-F238E27FC236}">
                <a16:creationId xmlns:a16="http://schemas.microsoft.com/office/drawing/2014/main" id="{7CF3ACFA-971E-3F45-B171-0EC67E51C06F}"/>
              </a:ext>
            </a:extLst>
          </p:cNvPr>
          <p:cNvSpPr>
            <a:spLocks noGrp="1"/>
          </p:cNvSpPr>
          <p:nvPr>
            <p:ph type="ftr" sz="quarter" idx="11"/>
          </p:nvPr>
        </p:nvSpPr>
        <p:spPr/>
        <p:txBody>
          <a:bodyPr/>
          <a:lstStyle/>
          <a:p>
            <a:r>
              <a:rPr lang="ja-JP" altLang="en-US"/>
              <a:t>宇宙素粒子若手の会</a:t>
            </a:r>
            <a:endParaRPr kumimoji="1" lang="ja-JP" altLang="en-US"/>
          </a:p>
        </p:txBody>
      </p:sp>
    </p:spTree>
    <p:extLst>
      <p:ext uri="{BB962C8B-B14F-4D97-AF65-F5344CB8AC3E}">
        <p14:creationId xmlns:p14="http://schemas.microsoft.com/office/powerpoint/2010/main" val="3152724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507888-5E75-B140-A3E5-5EEB7665B4D9}"/>
              </a:ext>
            </a:extLst>
          </p:cNvPr>
          <p:cNvSpPr>
            <a:spLocks noGrp="1"/>
          </p:cNvSpPr>
          <p:nvPr>
            <p:ph type="title"/>
          </p:nvPr>
        </p:nvSpPr>
        <p:spPr/>
        <p:txBody>
          <a:bodyPr/>
          <a:lstStyle/>
          <a:p>
            <a:r>
              <a:rPr kumimoji="1" lang="ja-JP" altLang="en-US"/>
              <a:t>ノイズ付与</a:t>
            </a:r>
          </a:p>
        </p:txBody>
      </p:sp>
      <p:sp>
        <p:nvSpPr>
          <p:cNvPr id="3" name="コンテンツ プレースホルダー 2">
            <a:extLst>
              <a:ext uri="{FF2B5EF4-FFF2-40B4-BE49-F238E27FC236}">
                <a16:creationId xmlns:a16="http://schemas.microsoft.com/office/drawing/2014/main" id="{39C4732A-A357-4C47-A847-F176ABF891B9}"/>
              </a:ext>
            </a:extLst>
          </p:cNvPr>
          <p:cNvSpPr>
            <a:spLocks noGrp="1"/>
          </p:cNvSpPr>
          <p:nvPr>
            <p:ph idx="1"/>
          </p:nvPr>
        </p:nvSpPr>
        <p:spPr/>
        <p:txBody>
          <a:bodyPr/>
          <a:lstStyle/>
          <a:p>
            <a:r>
              <a:rPr lang="ja-JP" altLang="en-US"/>
              <a:t>様々なコア位置の空気シャワー信号の </a:t>
            </a:r>
            <a:r>
              <a:rPr lang="en" altLang="ja-JP" dirty="0"/>
              <a:t>S/N </a:t>
            </a:r>
            <a:r>
              <a:rPr lang="ja-JP" altLang="en-US"/>
              <a:t>を計算する際には，標準偏差が </a:t>
            </a:r>
            <a:r>
              <a:rPr lang="en-US" altLang="ja-JP" dirty="0"/>
              <a:t>6.4 </a:t>
            </a:r>
            <a:r>
              <a:rPr lang="ja-JP" altLang="en-US"/>
              <a:t>である </a:t>
            </a:r>
            <a:r>
              <a:rPr lang="en-US" altLang="ja-JP" dirty="0"/>
              <a:t>1 </a:t>
            </a:r>
            <a:r>
              <a:rPr lang="ja-JP" altLang="en-US"/>
              <a:t>つのノイズデータを用いる</a:t>
            </a:r>
            <a:endParaRPr kumimoji="1" lang="ja-JP" altLang="en-US"/>
          </a:p>
        </p:txBody>
      </p:sp>
      <p:sp>
        <p:nvSpPr>
          <p:cNvPr id="4" name="日付プレースホルダー 3">
            <a:extLst>
              <a:ext uri="{FF2B5EF4-FFF2-40B4-BE49-F238E27FC236}">
                <a16:creationId xmlns:a16="http://schemas.microsoft.com/office/drawing/2014/main" id="{CA06BDC5-DB7E-3746-957F-00D6C5C78B3A}"/>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7CE2F914-ADC4-DA46-8858-BFC4128F3B37}"/>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A2F378BB-4E42-0A41-9038-51169AC05C78}"/>
              </a:ext>
            </a:extLst>
          </p:cNvPr>
          <p:cNvSpPr>
            <a:spLocks noGrp="1"/>
          </p:cNvSpPr>
          <p:nvPr>
            <p:ph type="sldNum" sz="quarter" idx="12"/>
          </p:nvPr>
        </p:nvSpPr>
        <p:spPr/>
        <p:txBody>
          <a:bodyPr/>
          <a:lstStyle/>
          <a:p>
            <a:fld id="{3104D226-EA51-5244-8BC1-CECB997F2D20}" type="slidenum">
              <a:rPr kumimoji="1" lang="ja-JP" altLang="en-US" smtClean="0"/>
              <a:t>23</a:t>
            </a:fld>
            <a:endParaRPr kumimoji="1" lang="ja-JP" altLang="en-US"/>
          </a:p>
        </p:txBody>
      </p:sp>
      <p:pic>
        <p:nvPicPr>
          <p:cNvPr id="8" name="図 7">
            <a:extLst>
              <a:ext uri="{FF2B5EF4-FFF2-40B4-BE49-F238E27FC236}">
                <a16:creationId xmlns:a16="http://schemas.microsoft.com/office/drawing/2014/main" id="{5E3ED22C-9475-D847-8172-6167503339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1812" y="2527693"/>
            <a:ext cx="5084988" cy="3971415"/>
          </a:xfrm>
          <a:prstGeom prst="rect">
            <a:avLst/>
          </a:prstGeom>
        </p:spPr>
      </p:pic>
    </p:spTree>
    <p:extLst>
      <p:ext uri="{BB962C8B-B14F-4D97-AF65-F5344CB8AC3E}">
        <p14:creationId xmlns:p14="http://schemas.microsoft.com/office/powerpoint/2010/main" val="759567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a:extLst>
              <a:ext uri="{FF2B5EF4-FFF2-40B4-BE49-F238E27FC236}">
                <a16:creationId xmlns:a16="http://schemas.microsoft.com/office/drawing/2014/main" id="{04B77360-757E-C643-B854-A09202312DD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898634" y="1166648"/>
            <a:ext cx="8163814" cy="4966138"/>
          </a:xfrm>
        </p:spPr>
      </p:pic>
      <p:sp>
        <p:nvSpPr>
          <p:cNvPr id="4" name="日付プレースホルダー 3">
            <a:extLst>
              <a:ext uri="{FF2B5EF4-FFF2-40B4-BE49-F238E27FC236}">
                <a16:creationId xmlns:a16="http://schemas.microsoft.com/office/drawing/2014/main" id="{ED54FCD0-5613-8D4D-8261-CC3AFEEF531A}"/>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4BD698F1-86E7-9848-A088-684F30FCDD00}"/>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93B0F4FB-5644-A44E-A9A8-FBD5D84686B7}"/>
              </a:ext>
            </a:extLst>
          </p:cNvPr>
          <p:cNvSpPr>
            <a:spLocks noGrp="1"/>
          </p:cNvSpPr>
          <p:nvPr>
            <p:ph type="sldNum" sz="quarter" idx="12"/>
          </p:nvPr>
        </p:nvSpPr>
        <p:spPr/>
        <p:txBody>
          <a:bodyPr/>
          <a:lstStyle/>
          <a:p>
            <a:fld id="{3104D226-EA51-5244-8BC1-CECB997F2D20}" type="slidenum">
              <a:rPr kumimoji="1" lang="ja-JP" altLang="en-US" smtClean="0"/>
              <a:t>24</a:t>
            </a:fld>
            <a:endParaRPr kumimoji="1" lang="ja-JP" altLang="en-US"/>
          </a:p>
        </p:txBody>
      </p:sp>
      <p:sp>
        <p:nvSpPr>
          <p:cNvPr id="9" name="タイトル 1">
            <a:extLst>
              <a:ext uri="{FF2B5EF4-FFF2-40B4-BE49-F238E27FC236}">
                <a16:creationId xmlns:a16="http://schemas.microsoft.com/office/drawing/2014/main" id="{28A2D78D-7233-2449-8587-34FA1030E6A2}"/>
              </a:ext>
            </a:extLst>
          </p:cNvPr>
          <p:cNvSpPr>
            <a:spLocks noGrp="1"/>
          </p:cNvSpPr>
          <p:nvPr>
            <p:ph type="title"/>
          </p:nvPr>
        </p:nvSpPr>
        <p:spPr>
          <a:xfrm>
            <a:off x="1758557" y="245130"/>
            <a:ext cx="3659604" cy="683392"/>
          </a:xfrm>
        </p:spPr>
        <p:txBody>
          <a:bodyPr/>
          <a:lstStyle/>
          <a:p>
            <a:r>
              <a:rPr lang="ja-JP" altLang="en-US"/>
              <a:t>閾値の決定</a:t>
            </a:r>
            <a:endParaRPr kumimoji="1" lang="ja-JP" altLang="en-US"/>
          </a:p>
        </p:txBody>
      </p:sp>
    </p:spTree>
    <p:extLst>
      <p:ext uri="{BB962C8B-B14F-4D97-AF65-F5344CB8AC3E}">
        <p14:creationId xmlns:p14="http://schemas.microsoft.com/office/powerpoint/2010/main" val="244644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80CDE0A-D93B-CF4E-806D-3A72C7707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3430" y="2932507"/>
            <a:ext cx="3401707" cy="2862340"/>
          </a:xfrm>
          <a:prstGeom prst="rect">
            <a:avLst/>
          </a:prstGeom>
        </p:spPr>
      </p:pic>
      <p:sp>
        <p:nvSpPr>
          <p:cNvPr id="2" name="タイトル 1">
            <a:extLst>
              <a:ext uri="{FF2B5EF4-FFF2-40B4-BE49-F238E27FC236}">
                <a16:creationId xmlns:a16="http://schemas.microsoft.com/office/drawing/2014/main" id="{1457B8E6-2014-F54D-ACFD-FB09BE4E8E8B}"/>
              </a:ext>
            </a:extLst>
          </p:cNvPr>
          <p:cNvSpPr>
            <a:spLocks noGrp="1"/>
          </p:cNvSpPr>
          <p:nvPr>
            <p:ph type="title"/>
          </p:nvPr>
        </p:nvSpPr>
        <p:spPr/>
        <p:txBody>
          <a:bodyPr/>
          <a:lstStyle/>
          <a:p>
            <a:r>
              <a:rPr kumimoji="1" lang="ja-JP" altLang="en-US"/>
              <a:t>シミュレーションと実波形の比較</a:t>
            </a:r>
          </a:p>
        </p:txBody>
      </p:sp>
      <p:sp>
        <p:nvSpPr>
          <p:cNvPr id="4" name="日付プレースホルダー 3">
            <a:extLst>
              <a:ext uri="{FF2B5EF4-FFF2-40B4-BE49-F238E27FC236}">
                <a16:creationId xmlns:a16="http://schemas.microsoft.com/office/drawing/2014/main" id="{FF0E8E6D-E5B3-2F43-8F55-EF049F52F10D}"/>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428EE576-2B11-A34D-862A-449BDE086D73}"/>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FD4A1B9A-BBCB-D24A-90BD-6F318984004F}"/>
              </a:ext>
            </a:extLst>
          </p:cNvPr>
          <p:cNvSpPr>
            <a:spLocks noGrp="1"/>
          </p:cNvSpPr>
          <p:nvPr>
            <p:ph type="sldNum" sz="quarter" idx="12"/>
          </p:nvPr>
        </p:nvSpPr>
        <p:spPr/>
        <p:txBody>
          <a:bodyPr/>
          <a:lstStyle/>
          <a:p>
            <a:fld id="{3104D226-EA51-5244-8BC1-CECB997F2D20}" type="slidenum">
              <a:rPr kumimoji="1" lang="ja-JP" altLang="en-US" smtClean="0"/>
              <a:t>25</a:t>
            </a:fld>
            <a:endParaRPr kumimoji="1" lang="ja-JP" altLang="en-US"/>
          </a:p>
        </p:txBody>
      </p:sp>
      <p:pic>
        <p:nvPicPr>
          <p:cNvPr id="7" name="図 6">
            <a:extLst>
              <a:ext uri="{FF2B5EF4-FFF2-40B4-BE49-F238E27FC236}">
                <a16:creationId xmlns:a16="http://schemas.microsoft.com/office/drawing/2014/main" id="{A10BD9BA-D1D5-714E-AC28-26774EAEB7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29848" y="2942667"/>
            <a:ext cx="3401707" cy="2902532"/>
          </a:xfrm>
          <a:prstGeom prst="rect">
            <a:avLst/>
          </a:prstGeom>
        </p:spPr>
      </p:pic>
      <p:sp>
        <p:nvSpPr>
          <p:cNvPr id="9" name="テキスト ボックス 8">
            <a:extLst>
              <a:ext uri="{FF2B5EF4-FFF2-40B4-BE49-F238E27FC236}">
                <a16:creationId xmlns:a16="http://schemas.microsoft.com/office/drawing/2014/main" id="{88D55555-839B-A540-A436-CB0DECCB0809}"/>
              </a:ext>
            </a:extLst>
          </p:cNvPr>
          <p:cNvSpPr txBox="1"/>
          <p:nvPr/>
        </p:nvSpPr>
        <p:spPr>
          <a:xfrm>
            <a:off x="3902662" y="5671493"/>
            <a:ext cx="1091966" cy="369332"/>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a:solidFill>
                  <a:srgbClr val="005BFF"/>
                </a:solidFill>
                <a:latin typeface="Meiryo" panose="020B0604030504040204" pitchFamily="34" charset="-128"/>
                <a:ea typeface="Meiryo" panose="020B0604030504040204" pitchFamily="34" charset="-128"/>
              </a:rPr>
              <a:t>1.07 </a:t>
            </a:r>
            <a:r>
              <a:rPr lang="en-US" altLang="ja-JP" dirty="0">
                <a:latin typeface="Meiryo" panose="020B0604030504040204" pitchFamily="34" charset="-128"/>
                <a:ea typeface="Meiryo" panose="020B0604030504040204" pitchFamily="34" charset="-128"/>
              </a:rPr>
              <a:t>: 1</a:t>
            </a:r>
            <a:endParaRPr kumimoji="1" lang="en-US" altLang="ja-JP" dirty="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FE260DF-C3D7-ED4F-9138-539B2E2BE2C8}"/>
              </a:ext>
            </a:extLst>
          </p:cNvPr>
          <p:cNvSpPr txBox="1"/>
          <p:nvPr/>
        </p:nvSpPr>
        <p:spPr>
          <a:xfrm>
            <a:off x="6622225" y="5697619"/>
            <a:ext cx="1786066" cy="369332"/>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a:solidFill>
                  <a:srgbClr val="005BFF"/>
                </a:solidFill>
                <a:latin typeface="Meiryo" panose="020B0604030504040204" pitchFamily="34" charset="-128"/>
                <a:ea typeface="Meiryo" panose="020B0604030504040204" pitchFamily="34" charset="-128"/>
              </a:rPr>
              <a:t>0.84±0.27 </a:t>
            </a:r>
            <a:r>
              <a:rPr lang="en-US" altLang="ja-JP" dirty="0">
                <a:latin typeface="Meiryo" panose="020B0604030504040204" pitchFamily="34" charset="-128"/>
                <a:ea typeface="Meiryo" panose="020B0604030504040204" pitchFamily="34" charset="-128"/>
              </a:rPr>
              <a:t>: 1</a:t>
            </a:r>
            <a:endParaRPr kumimoji="1" lang="en-US" altLang="ja-JP" dirty="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C9A4BA1B-835B-614A-8A70-63CE9DAA6542}"/>
              </a:ext>
            </a:extLst>
          </p:cNvPr>
          <p:cNvSpPr txBox="1"/>
          <p:nvPr/>
        </p:nvSpPr>
        <p:spPr>
          <a:xfrm>
            <a:off x="844313" y="5399928"/>
            <a:ext cx="1800493" cy="369332"/>
          </a:xfrm>
          <a:prstGeom prst="rect">
            <a:avLst/>
          </a:prstGeom>
          <a:ln w="9525">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a:latin typeface="Meiryo" panose="020B0604030504040204" pitchFamily="34" charset="-128"/>
                <a:ea typeface="Meiryo" panose="020B0604030504040204" pitchFamily="34" charset="-128"/>
              </a:rPr>
              <a:t>＜積分値の比＞</a:t>
            </a:r>
            <a:endParaRPr kumimoji="1" lang="en-US" altLang="ja-JP" dirty="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0CF855DB-7DE1-5B4D-917E-9745DD66BD84}"/>
              </a:ext>
            </a:extLst>
          </p:cNvPr>
          <p:cNvSpPr txBox="1"/>
          <p:nvPr/>
        </p:nvSpPr>
        <p:spPr>
          <a:xfrm>
            <a:off x="690404" y="5704655"/>
            <a:ext cx="2492990" cy="369332"/>
          </a:xfrm>
          <a:prstGeom prst="rect">
            <a:avLst/>
          </a:prstGeom>
          <a:ln w="9525">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a:solidFill>
                  <a:srgbClr val="005BFF"/>
                </a:solidFill>
                <a:latin typeface="Meiryo" panose="020B0604030504040204" pitchFamily="34" charset="-128"/>
                <a:ea typeface="Meiryo" panose="020B0604030504040204" pitchFamily="34" charset="-128"/>
              </a:rPr>
              <a:t>望遠鏡青</a:t>
            </a:r>
            <a:r>
              <a:rPr kumimoji="1" lang="ja-JP" altLang="en-US">
                <a:latin typeface="Meiryo" panose="020B0604030504040204" pitchFamily="34" charset="-128"/>
                <a:ea typeface="Meiryo" panose="020B0604030504040204" pitchFamily="34" charset="-128"/>
              </a:rPr>
              <a:t>：望遠鏡黒＝</a:t>
            </a:r>
          </a:p>
        </p:txBody>
      </p:sp>
      <p:pic>
        <p:nvPicPr>
          <p:cNvPr id="15" name="図 14">
            <a:extLst>
              <a:ext uri="{FF2B5EF4-FFF2-40B4-BE49-F238E27FC236}">
                <a16:creationId xmlns:a16="http://schemas.microsoft.com/office/drawing/2014/main" id="{EF4F5B05-A467-9542-86A3-966B3E3622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715" y="3357642"/>
            <a:ext cx="2414133" cy="2042286"/>
          </a:xfrm>
          <a:prstGeom prst="rect">
            <a:avLst/>
          </a:prstGeom>
        </p:spPr>
      </p:pic>
      <p:sp>
        <p:nvSpPr>
          <p:cNvPr id="16" name="下矢印 15">
            <a:extLst>
              <a:ext uri="{FF2B5EF4-FFF2-40B4-BE49-F238E27FC236}">
                <a16:creationId xmlns:a16="http://schemas.microsoft.com/office/drawing/2014/main" id="{20C50348-5A1F-9741-A868-C7F2267A59F1}"/>
              </a:ext>
            </a:extLst>
          </p:cNvPr>
          <p:cNvSpPr/>
          <p:nvPr/>
        </p:nvSpPr>
        <p:spPr>
          <a:xfrm rot="16200000">
            <a:off x="2363588" y="3925996"/>
            <a:ext cx="457200" cy="5347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F5C50E8-2D24-524D-8B98-47BAA2194326}"/>
              </a:ext>
            </a:extLst>
          </p:cNvPr>
          <p:cNvSpPr txBox="1"/>
          <p:nvPr/>
        </p:nvSpPr>
        <p:spPr>
          <a:xfrm>
            <a:off x="2859554" y="1225276"/>
            <a:ext cx="5777912" cy="646331"/>
          </a:xfrm>
          <a:prstGeom prst="rect">
            <a:avLst/>
          </a:prstGeom>
          <a:noFill/>
        </p:spPr>
        <p:txBody>
          <a:bodyPr wrap="square" rtlCol="0">
            <a:spAutoFit/>
          </a:bodyPr>
          <a:lstStyle/>
          <a:p>
            <a:r>
              <a:rPr kumimoji="1" lang="ja-JP" altLang="en-US"/>
              <a:t>観測時の信号波高とシミュレーションの信号波高を比較し付与すべきノイズの標準偏差を算出</a:t>
            </a:r>
            <a:endParaRPr kumimoji="1" lang="en-US" altLang="ja-JP" dirty="0"/>
          </a:p>
        </p:txBody>
      </p:sp>
      <p:sp>
        <p:nvSpPr>
          <p:cNvPr id="10" name="テキスト ボックス 9">
            <a:extLst>
              <a:ext uri="{FF2B5EF4-FFF2-40B4-BE49-F238E27FC236}">
                <a16:creationId xmlns:a16="http://schemas.microsoft.com/office/drawing/2014/main" id="{D3C7A945-F6AF-4D46-8C11-095670332F1D}"/>
              </a:ext>
            </a:extLst>
          </p:cNvPr>
          <p:cNvSpPr txBox="1"/>
          <p:nvPr/>
        </p:nvSpPr>
        <p:spPr>
          <a:xfrm>
            <a:off x="2859554" y="2116655"/>
            <a:ext cx="5817307" cy="369332"/>
          </a:xfrm>
          <a:prstGeom prst="rect">
            <a:avLst/>
          </a:prstGeom>
          <a:noFill/>
        </p:spPr>
        <p:txBody>
          <a:bodyPr wrap="square" rtlCol="0">
            <a:spAutoFit/>
          </a:bodyPr>
          <a:lstStyle/>
          <a:p>
            <a:r>
              <a:rPr kumimoji="1" lang="ja-JP" altLang="en-US"/>
              <a:t>標準偏差から観測時のノイズをスケールし付与</a:t>
            </a:r>
          </a:p>
        </p:txBody>
      </p:sp>
    </p:spTree>
    <p:extLst>
      <p:ext uri="{BB962C8B-B14F-4D97-AF65-F5344CB8AC3E}">
        <p14:creationId xmlns:p14="http://schemas.microsoft.com/office/powerpoint/2010/main" val="2371319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F4C1F800-E5BC-294B-9C6E-12A71F6D0EC9}"/>
              </a:ext>
            </a:extLst>
          </p:cNvPr>
          <p:cNvSpPr>
            <a:spLocks noGrp="1"/>
          </p:cNvSpPr>
          <p:nvPr>
            <p:ph idx="1"/>
          </p:nvPr>
        </p:nvSpPr>
        <p:spPr>
          <a:xfrm>
            <a:off x="457200" y="1113990"/>
            <a:ext cx="5232400" cy="4951772"/>
          </a:xfrm>
        </p:spPr>
        <p:txBody>
          <a:bodyPr>
            <a:normAutofit/>
          </a:bodyPr>
          <a:lstStyle/>
          <a:p>
            <a:r>
              <a:rPr kumimoji="1" lang="ja-JP" altLang="en-US" sz="2400"/>
              <a:t>シミュレーション後の波形に</a:t>
            </a:r>
            <a:br>
              <a:rPr kumimoji="1" lang="en-US" altLang="ja-JP" sz="2400" dirty="0"/>
            </a:br>
            <a:r>
              <a:rPr kumimoji="1" lang="ja-JP" altLang="en-US" sz="2400"/>
              <a:t>ノイズを付与して</a:t>
            </a:r>
            <a:r>
              <a:rPr kumimoji="1" lang="en-US" altLang="ja-JP" sz="2400" dirty="0"/>
              <a:t>SN</a:t>
            </a:r>
            <a:r>
              <a:rPr kumimoji="1" lang="ja-JP" altLang="en-US" sz="2400"/>
              <a:t>を計算した</a:t>
            </a:r>
            <a:endParaRPr kumimoji="1" lang="en-US" altLang="ja-JP" sz="2400" dirty="0"/>
          </a:p>
          <a:p>
            <a:endParaRPr kumimoji="1" lang="en-US" altLang="ja-JP" sz="2400" dirty="0"/>
          </a:p>
          <a:p>
            <a:r>
              <a:rPr lang="en" altLang="ja-JP" sz="2400" dirty="0"/>
              <a:t>S/N</a:t>
            </a:r>
            <a:r>
              <a:rPr lang="ja-JP" altLang="en-US" sz="2400"/>
              <a:t>計算幅を</a:t>
            </a:r>
            <a:r>
              <a:rPr lang="en-US" altLang="ja-JP" sz="2400" dirty="0"/>
              <a:t>1</a:t>
            </a:r>
            <a:r>
              <a:rPr lang="en" altLang="ja-JP" sz="2400" dirty="0"/>
              <a:t>bin</a:t>
            </a:r>
            <a:r>
              <a:rPr lang="ja-JP" altLang="en-US" sz="2400"/>
              <a:t>ずつ移動しながら</a:t>
            </a:r>
            <a:r>
              <a:rPr lang="en" altLang="ja-JP" sz="2400" dirty="0"/>
              <a:t>S/N</a:t>
            </a:r>
            <a:r>
              <a:rPr lang="ja-JP" altLang="en-US" sz="2400"/>
              <a:t>を計算し，波形中で最大の</a:t>
            </a:r>
            <a:r>
              <a:rPr lang="en" altLang="ja-JP" sz="2400" dirty="0"/>
              <a:t>S/N</a:t>
            </a:r>
            <a:r>
              <a:rPr lang="ja-JP" altLang="en-US" sz="2400"/>
              <a:t>をその波形の</a:t>
            </a:r>
            <a:r>
              <a:rPr lang="en" altLang="ja-JP" sz="2400" dirty="0"/>
              <a:t>S/N</a:t>
            </a:r>
            <a:r>
              <a:rPr lang="ja-JP" altLang="en-US" sz="2400"/>
              <a:t>と定義する </a:t>
            </a:r>
            <a:endParaRPr lang="en-US" altLang="ja-JP" sz="2400" dirty="0"/>
          </a:p>
          <a:p>
            <a:r>
              <a:rPr lang="en" altLang="ja-JP" sz="2400" dirty="0"/>
              <a:t>S/N</a:t>
            </a:r>
            <a:r>
              <a:rPr lang="ja-JP" altLang="en-US" sz="2400"/>
              <a:t>の計算幅は </a:t>
            </a:r>
            <a:r>
              <a:rPr lang="en-US" altLang="ja-JP" sz="2400" dirty="0"/>
              <a:t>1</a:t>
            </a:r>
            <a:r>
              <a:rPr lang="en" altLang="ja-JP" sz="2400" dirty="0"/>
              <a:t>us, 10us</a:t>
            </a:r>
            <a:r>
              <a:rPr lang="ja-JP" altLang="en-US" sz="2400"/>
              <a:t>を使用した</a:t>
            </a:r>
            <a:endParaRPr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kumimoji="1" lang="en-US" altLang="ja-JP" sz="2400" dirty="0"/>
          </a:p>
          <a:p>
            <a:endParaRPr kumimoji="1" lang="ja-JP" altLang="en-US" sz="2400"/>
          </a:p>
        </p:txBody>
      </p:sp>
      <p:sp>
        <p:nvSpPr>
          <p:cNvPr id="2" name="タイトル 1">
            <a:extLst>
              <a:ext uri="{FF2B5EF4-FFF2-40B4-BE49-F238E27FC236}">
                <a16:creationId xmlns:a16="http://schemas.microsoft.com/office/drawing/2014/main" id="{A4B71853-DA00-3049-A085-C3379C62FF79}"/>
              </a:ext>
            </a:extLst>
          </p:cNvPr>
          <p:cNvSpPr>
            <a:spLocks noGrp="1"/>
          </p:cNvSpPr>
          <p:nvPr>
            <p:ph type="title"/>
          </p:nvPr>
        </p:nvSpPr>
        <p:spPr/>
        <p:txBody>
          <a:bodyPr/>
          <a:lstStyle/>
          <a:p>
            <a:r>
              <a:rPr kumimoji="1" lang="en-US" altLang="ja-JP" dirty="0"/>
              <a:t>S/N</a:t>
            </a:r>
            <a:r>
              <a:rPr kumimoji="1" lang="ja-JP" altLang="en-US"/>
              <a:t>計算</a:t>
            </a:r>
          </a:p>
        </p:txBody>
      </p:sp>
      <p:sp>
        <p:nvSpPr>
          <p:cNvPr id="4" name="日付プレースホルダー 3">
            <a:extLst>
              <a:ext uri="{FF2B5EF4-FFF2-40B4-BE49-F238E27FC236}">
                <a16:creationId xmlns:a16="http://schemas.microsoft.com/office/drawing/2014/main" id="{5EE35787-D469-0849-BBCF-5F1260640743}"/>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C601A754-A974-0243-91E0-53FFDE317FA1}"/>
              </a:ext>
            </a:extLst>
          </p:cNvPr>
          <p:cNvSpPr>
            <a:spLocks noGrp="1"/>
          </p:cNvSpPr>
          <p:nvPr>
            <p:ph type="ftr" sz="quarter" idx="11"/>
          </p:nvPr>
        </p:nvSpPr>
        <p:spPr/>
        <p:txBody>
          <a:body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D98B4C6C-A833-CF43-ABBB-F528D963A77E}"/>
              </a:ext>
            </a:extLst>
          </p:cNvPr>
          <p:cNvSpPr>
            <a:spLocks noGrp="1"/>
          </p:cNvSpPr>
          <p:nvPr>
            <p:ph type="sldNum" sz="quarter" idx="12"/>
          </p:nvPr>
        </p:nvSpPr>
        <p:spPr/>
        <p:txBody>
          <a:bodyPr/>
          <a:lstStyle/>
          <a:p>
            <a:fld id="{3104D226-EA51-5244-8BC1-CECB997F2D20}" type="slidenum">
              <a:rPr kumimoji="1" lang="ja-JP" altLang="en-US" smtClean="0"/>
              <a:t>26</a:t>
            </a:fld>
            <a:endParaRPr kumimoji="1" lang="ja-JP" altLang="en-US"/>
          </a:p>
        </p:txBody>
      </p:sp>
      <p:sp>
        <p:nvSpPr>
          <p:cNvPr id="8" name="テキスト ボックス 7">
            <a:extLst>
              <a:ext uri="{FF2B5EF4-FFF2-40B4-BE49-F238E27FC236}">
                <a16:creationId xmlns:a16="http://schemas.microsoft.com/office/drawing/2014/main" id="{36E34032-2472-A14B-BE95-B29B3D0A6F83}"/>
              </a:ext>
            </a:extLst>
          </p:cNvPr>
          <p:cNvSpPr txBox="1"/>
          <p:nvPr/>
        </p:nvSpPr>
        <p:spPr>
          <a:xfrm>
            <a:off x="703152" y="5626039"/>
            <a:ext cx="4091185" cy="923330"/>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 altLang="ja-JP" dirty="0">
                <a:latin typeface="Meiryo" panose="020B0604030504040204" pitchFamily="34" charset="-128"/>
                <a:ea typeface="Meiryo" panose="020B0604030504040204" pitchFamily="34" charset="-128"/>
              </a:rPr>
              <a:t>N : </a:t>
            </a:r>
            <a:r>
              <a:rPr lang="ja-JP" altLang="en-US">
                <a:latin typeface="Meiryo" panose="020B0604030504040204" pitchFamily="34" charset="-128"/>
                <a:ea typeface="Meiryo" panose="020B0604030504040204" pitchFamily="34" charset="-128"/>
              </a:rPr>
              <a:t>積分した</a:t>
            </a:r>
            <a:r>
              <a:rPr lang="en" altLang="ja-JP" dirty="0">
                <a:latin typeface="Meiryo" panose="020B0604030504040204" pitchFamily="34" charset="-128"/>
                <a:ea typeface="Meiryo" panose="020B0604030504040204" pitchFamily="34" charset="-128"/>
              </a:rPr>
              <a:t>bin</a:t>
            </a:r>
            <a:r>
              <a:rPr lang="ja-JP" altLang="en-US">
                <a:latin typeface="Meiryo" panose="020B0604030504040204" pitchFamily="34" charset="-128"/>
                <a:ea typeface="Meiryo" panose="020B0604030504040204" pitchFamily="34" charset="-128"/>
              </a:rPr>
              <a:t>数</a:t>
            </a:r>
            <a:br>
              <a:rPr lang="en-US" altLang="ja-JP" dirty="0">
                <a:latin typeface="Meiryo" panose="020B0604030504040204" pitchFamily="34" charset="-128"/>
                <a:ea typeface="Meiryo" panose="020B0604030504040204" pitchFamily="34" charset="-128"/>
              </a:rPr>
            </a:br>
            <a:r>
              <a:rPr lang="el-GR" altLang="ja-JP" dirty="0">
                <a:latin typeface="Meiryo" panose="020B0604030504040204" pitchFamily="34" charset="-128"/>
                <a:ea typeface="Meiryo" panose="020B0604030504040204" pitchFamily="34" charset="-128"/>
              </a:rPr>
              <a:t>μ </a:t>
            </a:r>
            <a:r>
              <a:rPr lang="ja-JP" altLang="el-GR">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ペデスタルの平均値（今回は</a:t>
            </a:r>
            <a:r>
              <a:rPr lang="en-US" altLang="ja-JP" dirty="0">
                <a:latin typeface="Meiryo" panose="020B0604030504040204" pitchFamily="34" charset="-128"/>
                <a:ea typeface="Meiryo" panose="020B0604030504040204" pitchFamily="34" charset="-128"/>
              </a:rPr>
              <a:t>0</a:t>
            </a:r>
            <a:r>
              <a:rPr lang="ja-JP" altLang="en-US">
                <a:latin typeface="Meiryo" panose="020B0604030504040204" pitchFamily="34" charset="-128"/>
                <a:ea typeface="Meiryo" panose="020B0604030504040204" pitchFamily="34" charset="-128"/>
              </a:rPr>
              <a:t>）</a:t>
            </a:r>
            <a:br>
              <a:rPr lang="en-US" altLang="ja-JP" dirty="0">
                <a:latin typeface="Meiryo" panose="020B0604030504040204" pitchFamily="34" charset="-128"/>
                <a:ea typeface="Meiryo" panose="020B0604030504040204" pitchFamily="34" charset="-128"/>
              </a:rPr>
            </a:br>
            <a:r>
              <a:rPr lang="el-GR" altLang="ja-JP" dirty="0">
                <a:latin typeface="Meiryo" panose="020B0604030504040204" pitchFamily="34" charset="-128"/>
                <a:ea typeface="Meiryo" panose="020B0604030504040204" pitchFamily="34" charset="-128"/>
              </a:rPr>
              <a:t>σ : </a:t>
            </a:r>
            <a:r>
              <a:rPr lang="ja-JP" altLang="en-US">
                <a:latin typeface="Meiryo" panose="020B0604030504040204" pitchFamily="34" charset="-128"/>
                <a:ea typeface="Meiryo" panose="020B0604030504040204" pitchFamily="34" charset="-128"/>
              </a:rPr>
              <a:t>ペデスタルの標準偏差</a:t>
            </a:r>
            <a:endParaRPr lang="en-US" altLang="ja-JP" dirty="0">
              <a:latin typeface="Meiryo" panose="020B0604030504040204" pitchFamily="34" charset="-128"/>
              <a:ea typeface="Meiryo" panose="020B0604030504040204" pitchFamily="34" charset="-128"/>
            </a:endParaRPr>
          </a:p>
        </p:txBody>
      </p:sp>
      <p:pic>
        <p:nvPicPr>
          <p:cNvPr id="9" name="図 8">
            <a:extLst>
              <a:ext uri="{FF2B5EF4-FFF2-40B4-BE49-F238E27FC236}">
                <a16:creationId xmlns:a16="http://schemas.microsoft.com/office/drawing/2014/main" id="{FF8FF826-E29F-B544-8FA2-E8E18FEB71FC}"/>
              </a:ext>
            </a:extLst>
          </p:cNvPr>
          <p:cNvPicPr>
            <a:picLocks noChangeAspect="1"/>
          </p:cNvPicPr>
          <p:nvPr/>
        </p:nvPicPr>
        <p:blipFill>
          <a:blip r:embed="rId3"/>
          <a:stretch>
            <a:fillRect/>
          </a:stretch>
        </p:blipFill>
        <p:spPr>
          <a:xfrm>
            <a:off x="774745" y="4600317"/>
            <a:ext cx="3612232" cy="974983"/>
          </a:xfrm>
          <a:prstGeom prst="rect">
            <a:avLst/>
          </a:prstGeom>
        </p:spPr>
      </p:pic>
      <p:pic>
        <p:nvPicPr>
          <p:cNvPr id="11" name="図 10">
            <a:extLst>
              <a:ext uri="{FF2B5EF4-FFF2-40B4-BE49-F238E27FC236}">
                <a16:creationId xmlns:a16="http://schemas.microsoft.com/office/drawing/2014/main" id="{B5651A61-7450-BB4B-B988-AD342240DD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5381" y="792238"/>
            <a:ext cx="3725538" cy="2893679"/>
          </a:xfrm>
          <a:prstGeom prst="rect">
            <a:avLst/>
          </a:prstGeom>
        </p:spPr>
      </p:pic>
      <p:sp>
        <p:nvSpPr>
          <p:cNvPr id="12" name="テキスト ボックス 11">
            <a:extLst>
              <a:ext uri="{FF2B5EF4-FFF2-40B4-BE49-F238E27FC236}">
                <a16:creationId xmlns:a16="http://schemas.microsoft.com/office/drawing/2014/main" id="{1A1E864F-9CA5-994C-945E-4ACE30A5B36F}"/>
              </a:ext>
            </a:extLst>
          </p:cNvPr>
          <p:cNvSpPr txBox="1"/>
          <p:nvPr/>
        </p:nvSpPr>
        <p:spPr>
          <a:xfrm>
            <a:off x="5980333" y="2905081"/>
            <a:ext cx="2954655" cy="369332"/>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a:latin typeface="Meiryo" panose="020B0604030504040204" pitchFamily="34" charset="-128"/>
                <a:ea typeface="Meiryo" panose="020B0604030504040204" pitchFamily="34" charset="-128"/>
              </a:rPr>
              <a:t>シミュレーション後の波形</a:t>
            </a:r>
          </a:p>
        </p:txBody>
      </p:sp>
      <p:pic>
        <p:nvPicPr>
          <p:cNvPr id="10" name="図 9">
            <a:extLst>
              <a:ext uri="{FF2B5EF4-FFF2-40B4-BE49-F238E27FC236}">
                <a16:creationId xmlns:a16="http://schemas.microsoft.com/office/drawing/2014/main" id="{3667E549-B9A0-5747-864D-62055A387F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2898" y="3425093"/>
            <a:ext cx="3657960" cy="3051907"/>
          </a:xfrm>
          <a:prstGeom prst="rect">
            <a:avLst/>
          </a:prstGeom>
        </p:spPr>
      </p:pic>
    </p:spTree>
    <p:extLst>
      <p:ext uri="{BB962C8B-B14F-4D97-AF65-F5344CB8AC3E}">
        <p14:creationId xmlns:p14="http://schemas.microsoft.com/office/powerpoint/2010/main" val="3931384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B2FEDF-DB56-1C49-BC00-3A94117AAD85}"/>
              </a:ext>
            </a:extLst>
          </p:cNvPr>
          <p:cNvSpPr>
            <a:spLocks noGrp="1"/>
          </p:cNvSpPr>
          <p:nvPr>
            <p:ph type="title"/>
          </p:nvPr>
        </p:nvSpPr>
        <p:spPr/>
        <p:txBody>
          <a:bodyPr>
            <a:normAutofit/>
          </a:bodyPr>
          <a:lstStyle/>
          <a:p>
            <a:r>
              <a:rPr kumimoji="1" lang="en-US" altLang="ja-JP" dirty="0"/>
              <a:t>SN</a:t>
            </a:r>
            <a:r>
              <a:rPr kumimoji="1" lang="ja-JP" altLang="en-US"/>
              <a:t>計算</a:t>
            </a:r>
          </a:p>
        </p:txBody>
      </p:sp>
      <p:pic>
        <p:nvPicPr>
          <p:cNvPr id="8" name="コンテンツ プレースホルダー 7">
            <a:extLst>
              <a:ext uri="{FF2B5EF4-FFF2-40B4-BE49-F238E27FC236}">
                <a16:creationId xmlns:a16="http://schemas.microsoft.com/office/drawing/2014/main" id="{9040E881-8482-4C45-9018-F09186DBC29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48321" y="969578"/>
            <a:ext cx="8647358" cy="5226269"/>
          </a:xfrm>
        </p:spPr>
      </p:pic>
      <p:sp>
        <p:nvSpPr>
          <p:cNvPr id="4" name="日付プレースホルダー 3">
            <a:extLst>
              <a:ext uri="{FF2B5EF4-FFF2-40B4-BE49-F238E27FC236}">
                <a16:creationId xmlns:a16="http://schemas.microsoft.com/office/drawing/2014/main" id="{0A01832C-8291-CA4B-9A98-678B9F94C23C}"/>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BA15BAB9-E367-674F-94D1-911A0D5F36C0}"/>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BF81D66E-9832-E149-9F98-D266D5879BC1}"/>
              </a:ext>
            </a:extLst>
          </p:cNvPr>
          <p:cNvSpPr>
            <a:spLocks noGrp="1"/>
          </p:cNvSpPr>
          <p:nvPr>
            <p:ph type="sldNum" sz="quarter" idx="12"/>
          </p:nvPr>
        </p:nvSpPr>
        <p:spPr/>
        <p:txBody>
          <a:bodyPr/>
          <a:lstStyle/>
          <a:p>
            <a:fld id="{3104D226-EA51-5244-8BC1-CECB997F2D20}" type="slidenum">
              <a:rPr kumimoji="1" lang="ja-JP" altLang="en-US" smtClean="0"/>
              <a:t>27</a:t>
            </a:fld>
            <a:endParaRPr kumimoji="1" lang="ja-JP" altLang="en-US"/>
          </a:p>
        </p:txBody>
      </p:sp>
    </p:spTree>
    <p:extLst>
      <p:ext uri="{BB962C8B-B14F-4D97-AF65-F5344CB8AC3E}">
        <p14:creationId xmlns:p14="http://schemas.microsoft.com/office/powerpoint/2010/main" val="3529432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30A4CE85-561D-E44D-9221-3CD8CF915CF5}"/>
              </a:ext>
            </a:extLst>
          </p:cNvPr>
          <p:cNvPicPr>
            <a:picLocks noChangeAspect="1"/>
          </p:cNvPicPr>
          <p:nvPr/>
        </p:nvPicPr>
        <p:blipFill>
          <a:blip r:embed="rId3"/>
          <a:stretch>
            <a:fillRect/>
          </a:stretch>
        </p:blipFill>
        <p:spPr>
          <a:xfrm>
            <a:off x="35485" y="3929034"/>
            <a:ext cx="3078776" cy="830997"/>
          </a:xfrm>
          <a:prstGeom prst="rect">
            <a:avLst/>
          </a:prstGeom>
        </p:spPr>
      </p:pic>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en-US" altLang="ja-JP" dirty="0"/>
              <a:t>CRAFFT</a:t>
            </a:r>
            <a:r>
              <a:rPr kumimoji="1" lang="ja-JP" altLang="en-US"/>
              <a:t>有効観測範囲の見積もり</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28</a:t>
            </a:fld>
            <a:endParaRPr kumimoji="1" lang="ja-JP" altLang="en-US"/>
          </a:p>
        </p:txBody>
      </p:sp>
      <p:grpSp>
        <p:nvGrpSpPr>
          <p:cNvPr id="11" name="グループ化 10">
            <a:extLst>
              <a:ext uri="{FF2B5EF4-FFF2-40B4-BE49-F238E27FC236}">
                <a16:creationId xmlns:a16="http://schemas.microsoft.com/office/drawing/2014/main" id="{AEE40D27-7317-5A43-9A8C-EB206994642C}"/>
              </a:ext>
            </a:extLst>
          </p:cNvPr>
          <p:cNvGrpSpPr>
            <a:grpSpLocks noChangeAspect="1"/>
          </p:cNvGrpSpPr>
          <p:nvPr/>
        </p:nvGrpSpPr>
        <p:grpSpPr>
          <a:xfrm>
            <a:off x="3703934" y="3414371"/>
            <a:ext cx="2685763" cy="2523600"/>
            <a:chOff x="2783188" y="3151920"/>
            <a:chExt cx="3100232" cy="2913044"/>
          </a:xfrm>
        </p:grpSpPr>
        <p:pic>
          <p:nvPicPr>
            <p:cNvPr id="8" name="図 7">
              <a:extLst>
                <a:ext uri="{FF2B5EF4-FFF2-40B4-BE49-F238E27FC236}">
                  <a16:creationId xmlns:a16="http://schemas.microsoft.com/office/drawing/2014/main" id="{755F0A44-4964-9742-BB9B-F346EDA571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80" r="10001"/>
            <a:stretch/>
          </p:blipFill>
          <p:spPr>
            <a:xfrm>
              <a:off x="2783188" y="3151920"/>
              <a:ext cx="3100232" cy="2913044"/>
            </a:xfrm>
            <a:prstGeom prst="rect">
              <a:avLst/>
            </a:prstGeom>
          </p:spPr>
        </p:pic>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86AFDDC1-7C26-8C47-A334-5F8BC0C47F11}"/>
                    </a:ext>
                  </a:extLst>
                </p:cNvPr>
                <p:cNvSpPr txBox="1"/>
                <p:nvPr/>
              </p:nvSpPr>
              <p:spPr>
                <a:xfrm>
                  <a:off x="2987388" y="3251959"/>
                  <a:ext cx="883383" cy="369332"/>
                </a:xfrm>
                <a:prstGeom prst="rect">
                  <a:avLst/>
                </a:prstGeom>
                <a:ln w="9525"/>
              </p:spPr>
              <p:style>
                <a:lnRef idx="2">
                  <a:schemeClr val="dk1"/>
                </a:lnRef>
                <a:fillRef idx="1">
                  <a:schemeClr val="lt1"/>
                </a:fillRef>
                <a:effectRef idx="0">
                  <a:schemeClr val="dk1"/>
                </a:effectRef>
                <a:fontRef idx="minor">
                  <a:schemeClr val="dk1"/>
                </a:fontRef>
              </p:style>
              <p:txBody>
                <a:bodyPr wrap="none" rtlCol="0">
                  <a:spAutoFit/>
                </a:bodyPr>
                <a:lstStyle/>
                <a:p>
                  <a14:m>
                    <m:oMath xmlns:m="http://schemas.openxmlformats.org/officeDocument/2006/math">
                      <m:sSup>
                        <m:sSupPr>
                          <m:ctrlPr>
                            <a:rPr lang="en" altLang="ja-JP" i="1" smtClean="0">
                              <a:latin typeface="Cambria Math" panose="02040503050406030204" pitchFamily="18" charset="0"/>
                            </a:rPr>
                          </m:ctrlPr>
                        </m:sSupPr>
                        <m:e>
                          <m:r>
                            <a:rPr lang="en-US" altLang="ja-JP" i="1">
                              <a:latin typeface="Cambria Math" panose="02040503050406030204" pitchFamily="18" charset="0"/>
                            </a:rPr>
                            <m:t>10</m:t>
                          </m:r>
                        </m:e>
                        <m:sup>
                          <m:r>
                            <a:rPr lang="en-US" altLang="ja-JP" i="1">
                              <a:latin typeface="Cambria Math" panose="02040503050406030204" pitchFamily="18" charset="0"/>
                            </a:rPr>
                            <m:t>1</m:t>
                          </m:r>
                          <m:r>
                            <a:rPr lang="en-US" altLang="ja-JP" b="0" i="1" smtClean="0">
                              <a:latin typeface="Cambria Math" panose="02040503050406030204" pitchFamily="18" charset="0"/>
                            </a:rPr>
                            <m:t>9</m:t>
                          </m:r>
                        </m:sup>
                      </m:sSup>
                    </m:oMath>
                  </a14:m>
                  <a:r>
                    <a:rPr lang="en-US" altLang="ja-JP" dirty="0"/>
                    <a:t>eV</a:t>
                  </a:r>
                  <a:endParaRPr kumimoji="1" lang="ja-JP" altLang="en-US"/>
                </a:p>
              </p:txBody>
            </p:sp>
          </mc:Choice>
          <mc:Fallback xmlns="">
            <p:sp>
              <p:nvSpPr>
                <p:cNvPr id="9" name="テキスト ボックス 8">
                  <a:extLst>
                    <a:ext uri="{FF2B5EF4-FFF2-40B4-BE49-F238E27FC236}">
                      <a16:creationId xmlns:a16="http://schemas.microsoft.com/office/drawing/2014/main" id="{86AFDDC1-7C26-8C47-A334-5F8BC0C47F11}"/>
                    </a:ext>
                  </a:extLst>
                </p:cNvPr>
                <p:cNvSpPr txBox="1">
                  <a:spLocks noRot="1" noChangeAspect="1" noMove="1" noResize="1" noEditPoints="1" noAdjustHandles="1" noChangeArrowheads="1" noChangeShapeType="1" noTextEdit="1"/>
                </p:cNvSpPr>
                <p:nvPr/>
              </p:nvSpPr>
              <p:spPr>
                <a:xfrm>
                  <a:off x="2987388" y="3251959"/>
                  <a:ext cx="883383" cy="369332"/>
                </a:xfrm>
                <a:prstGeom prst="rect">
                  <a:avLst/>
                </a:prstGeom>
                <a:blipFill>
                  <a:blip r:embed="rId5"/>
                  <a:stretch>
                    <a:fillRect t="-6452" r="-2817" b="-19355"/>
                  </a:stretch>
                </a:blipFill>
                <a:ln w="9525"/>
              </p:spPr>
              <p:txBody>
                <a:bodyPr/>
                <a:lstStyle/>
                <a:p>
                  <a:r>
                    <a:rPr lang="ja-JP" altLang="en-US">
                      <a:noFill/>
                    </a:rPr>
                    <a:t> </a:t>
                  </a:r>
                </a:p>
              </p:txBody>
            </p:sp>
          </mc:Fallback>
        </mc:AlternateContent>
      </p:grpSp>
      <p:grpSp>
        <p:nvGrpSpPr>
          <p:cNvPr id="12" name="グループ化 11">
            <a:extLst>
              <a:ext uri="{FF2B5EF4-FFF2-40B4-BE49-F238E27FC236}">
                <a16:creationId xmlns:a16="http://schemas.microsoft.com/office/drawing/2014/main" id="{D649F730-514C-BA48-8090-781B5D736E42}"/>
              </a:ext>
            </a:extLst>
          </p:cNvPr>
          <p:cNvGrpSpPr>
            <a:grpSpLocks noChangeAspect="1"/>
          </p:cNvGrpSpPr>
          <p:nvPr/>
        </p:nvGrpSpPr>
        <p:grpSpPr>
          <a:xfrm>
            <a:off x="6390289" y="3422802"/>
            <a:ext cx="2685312" cy="2523600"/>
            <a:chOff x="6054221" y="3152024"/>
            <a:chExt cx="3087288" cy="2912940"/>
          </a:xfrm>
        </p:grpSpPr>
        <p:pic>
          <p:nvPicPr>
            <p:cNvPr id="7" name="図 6">
              <a:extLst>
                <a:ext uri="{FF2B5EF4-FFF2-40B4-BE49-F238E27FC236}">
                  <a16:creationId xmlns:a16="http://schemas.microsoft.com/office/drawing/2014/main" id="{D7BC5E1C-CE88-3E4A-AA73-887CFE884B9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768" r="9743"/>
            <a:stretch/>
          </p:blipFill>
          <p:spPr>
            <a:xfrm>
              <a:off x="6054221" y="3152024"/>
              <a:ext cx="3087288" cy="2912940"/>
            </a:xfrm>
            <a:prstGeom prst="rect">
              <a:avLst/>
            </a:prstGeom>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3DD38242-71F5-8D44-BD4A-96C395543984}"/>
                    </a:ext>
                  </a:extLst>
                </p:cNvPr>
                <p:cNvSpPr txBox="1"/>
                <p:nvPr/>
              </p:nvSpPr>
              <p:spPr>
                <a:xfrm>
                  <a:off x="6234103" y="3251959"/>
                  <a:ext cx="893130" cy="369332"/>
                </a:xfrm>
                <a:prstGeom prst="rect">
                  <a:avLst/>
                </a:prstGeom>
                <a:ln w="9525"/>
              </p:spPr>
              <p:style>
                <a:lnRef idx="2">
                  <a:schemeClr val="dk1"/>
                </a:lnRef>
                <a:fillRef idx="1">
                  <a:schemeClr val="lt1"/>
                </a:fillRef>
                <a:effectRef idx="0">
                  <a:schemeClr val="dk1"/>
                </a:effectRef>
                <a:fontRef idx="minor">
                  <a:schemeClr val="dk1"/>
                </a:fontRef>
              </p:style>
              <p:txBody>
                <a:bodyPr wrap="none" rtlCol="0">
                  <a:spAutoFit/>
                </a:bodyPr>
                <a:lstStyle/>
                <a:p>
                  <a14:m>
                    <m:oMath xmlns:m="http://schemas.openxmlformats.org/officeDocument/2006/math">
                      <m:sSup>
                        <m:sSupPr>
                          <m:ctrlPr>
                            <a:rPr lang="en" altLang="ja-JP" i="1" smtClean="0">
                              <a:latin typeface="Cambria Math" panose="02040503050406030204" pitchFamily="18" charset="0"/>
                            </a:rPr>
                          </m:ctrlPr>
                        </m:sSupPr>
                        <m:e>
                          <m:r>
                            <a:rPr lang="en-US" altLang="ja-JP" i="1">
                              <a:latin typeface="Cambria Math" panose="02040503050406030204" pitchFamily="18" charset="0"/>
                            </a:rPr>
                            <m:t>10</m:t>
                          </m:r>
                        </m:e>
                        <m:sup>
                          <m:r>
                            <a:rPr lang="en-US" altLang="ja-JP" b="0" i="1" smtClean="0">
                              <a:latin typeface="Cambria Math" panose="02040503050406030204" pitchFamily="18" charset="0"/>
                            </a:rPr>
                            <m:t>20</m:t>
                          </m:r>
                        </m:sup>
                      </m:sSup>
                    </m:oMath>
                  </a14:m>
                  <a:r>
                    <a:rPr lang="en-US" altLang="ja-JP" dirty="0"/>
                    <a:t>eV</a:t>
                  </a:r>
                  <a:endParaRPr kumimoji="1" lang="ja-JP" altLang="en-US"/>
                </a:p>
              </p:txBody>
            </p:sp>
          </mc:Choice>
          <mc:Fallback xmlns="">
            <p:sp>
              <p:nvSpPr>
                <p:cNvPr id="10" name="テキスト ボックス 9">
                  <a:extLst>
                    <a:ext uri="{FF2B5EF4-FFF2-40B4-BE49-F238E27FC236}">
                      <a16:creationId xmlns:a16="http://schemas.microsoft.com/office/drawing/2014/main" id="{3DD38242-71F5-8D44-BD4A-96C395543984}"/>
                    </a:ext>
                  </a:extLst>
                </p:cNvPr>
                <p:cNvSpPr txBox="1">
                  <a:spLocks noRot="1" noChangeAspect="1" noMove="1" noResize="1" noEditPoints="1" noAdjustHandles="1" noChangeArrowheads="1" noChangeShapeType="1" noTextEdit="1"/>
                </p:cNvSpPr>
                <p:nvPr/>
              </p:nvSpPr>
              <p:spPr>
                <a:xfrm>
                  <a:off x="6234103" y="3251959"/>
                  <a:ext cx="893130" cy="369332"/>
                </a:xfrm>
                <a:prstGeom prst="rect">
                  <a:avLst/>
                </a:prstGeom>
                <a:blipFill>
                  <a:blip r:embed="rId7"/>
                  <a:stretch>
                    <a:fillRect t="-6452" r="-2778" b="-19355"/>
                  </a:stretch>
                </a:blipFill>
                <a:ln w="9525"/>
              </p:spPr>
              <p:txBody>
                <a:bodyPr/>
                <a:lstStyle/>
                <a:p>
                  <a:r>
                    <a:rPr lang="ja-JP" altLang="en-US">
                      <a:noFill/>
                    </a:rPr>
                    <a:t> </a:t>
                  </a:r>
                </a:p>
              </p:txBody>
            </p:sp>
          </mc:Fallback>
        </mc:AlternateContent>
      </p:grpSp>
      <p:sp>
        <p:nvSpPr>
          <p:cNvPr id="15" name="テキスト ボックス 14">
            <a:extLst>
              <a:ext uri="{FF2B5EF4-FFF2-40B4-BE49-F238E27FC236}">
                <a16:creationId xmlns:a16="http://schemas.microsoft.com/office/drawing/2014/main" id="{C19AA924-869A-9A47-8778-5B3362BF3FC2}"/>
              </a:ext>
            </a:extLst>
          </p:cNvPr>
          <p:cNvSpPr txBox="1"/>
          <p:nvPr/>
        </p:nvSpPr>
        <p:spPr>
          <a:xfrm>
            <a:off x="182814" y="940593"/>
            <a:ext cx="8610480" cy="830997"/>
          </a:xfrm>
          <a:prstGeom prst="rect">
            <a:avLst/>
          </a:prstGeom>
          <a:noFill/>
        </p:spPr>
        <p:txBody>
          <a:bodyPr wrap="square" rtlCol="0">
            <a:spAutoFit/>
          </a:bodyPr>
          <a:lstStyle/>
          <a:p>
            <a:r>
              <a:rPr kumimoji="1" lang="ja-JP" altLang="en-US" sz="2400"/>
              <a:t>視野範囲を</a:t>
            </a:r>
            <a:r>
              <a:rPr kumimoji="1" lang="en-US" altLang="ja-JP" sz="2400" dirty="0"/>
              <a:t>TA</a:t>
            </a:r>
            <a:r>
              <a:rPr lang="ja-JP" altLang="en-US" sz="2400"/>
              <a:t>大気蛍光望遠鏡</a:t>
            </a:r>
            <a:r>
              <a:rPr kumimoji="1" lang="ja-JP" altLang="en-US" sz="2400"/>
              <a:t>と同等になるように</a:t>
            </a:r>
            <a:r>
              <a:rPr kumimoji="1" lang="en-US" altLang="ja-JP" sz="2400" dirty="0"/>
              <a:t>CRAFFT</a:t>
            </a:r>
            <a:r>
              <a:rPr kumimoji="1" lang="ja-JP" altLang="en-US" sz="2400"/>
              <a:t>を配置し、</a:t>
            </a:r>
            <a:endParaRPr kumimoji="1" lang="en-US" altLang="ja-JP" sz="2400" dirty="0"/>
          </a:p>
          <a:p>
            <a:r>
              <a:rPr kumimoji="1" lang="ja-JP" altLang="en-US" sz="2400"/>
              <a:t>周囲にエアシャワーを発生させた際のコア位置ごとの</a:t>
            </a:r>
            <a:r>
              <a:rPr kumimoji="1" lang="en-US" altLang="ja-JP" sz="2400" dirty="0"/>
              <a:t>S/N</a:t>
            </a:r>
            <a:r>
              <a:rPr kumimoji="1" lang="ja-JP" altLang="en-US" sz="2400"/>
              <a:t>比を計算</a:t>
            </a:r>
          </a:p>
        </p:txBody>
      </p:sp>
      <p:pic>
        <p:nvPicPr>
          <p:cNvPr id="16" name="図 15">
            <a:extLst>
              <a:ext uri="{FF2B5EF4-FFF2-40B4-BE49-F238E27FC236}">
                <a16:creationId xmlns:a16="http://schemas.microsoft.com/office/drawing/2014/main" id="{E43F30EE-749A-9F4F-80BC-C5D18B3ADE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2175" y="1796232"/>
            <a:ext cx="2233914" cy="1863798"/>
          </a:xfrm>
          <a:prstGeom prst="rect">
            <a:avLst/>
          </a:prstGeom>
        </p:spPr>
      </p:pic>
      <p:sp>
        <p:nvSpPr>
          <p:cNvPr id="20" name="テキスト ボックス 19">
            <a:extLst>
              <a:ext uri="{FF2B5EF4-FFF2-40B4-BE49-F238E27FC236}">
                <a16:creationId xmlns:a16="http://schemas.microsoft.com/office/drawing/2014/main" id="{65749B76-9DDA-5444-B0BA-387C5D6076FC}"/>
              </a:ext>
            </a:extLst>
          </p:cNvPr>
          <p:cNvSpPr txBox="1"/>
          <p:nvPr/>
        </p:nvSpPr>
        <p:spPr>
          <a:xfrm>
            <a:off x="2658345" y="1842806"/>
            <a:ext cx="6018516" cy="163121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tLang="ja-JP" sz="1600" dirty="0"/>
              <a:t>S/N</a:t>
            </a:r>
            <a:r>
              <a:rPr lang="ja-JP" altLang="en-US" sz="1600"/>
              <a:t>計算幅を</a:t>
            </a:r>
            <a:r>
              <a:rPr lang="en-US" altLang="ja-JP" sz="1600" dirty="0"/>
              <a:t>1bin</a:t>
            </a:r>
            <a:r>
              <a:rPr lang="ja-JP" altLang="en-US" sz="1600"/>
              <a:t>ごと移動させながら</a:t>
            </a:r>
            <a:r>
              <a:rPr lang="en-US" altLang="ja-JP" sz="1600" dirty="0"/>
              <a:t>S/N</a:t>
            </a:r>
            <a:r>
              <a:rPr lang="ja-JP" altLang="en-US" sz="1600"/>
              <a:t>を計算し波形中で最大の値をその波形の</a:t>
            </a:r>
            <a:r>
              <a:rPr lang="en-US" altLang="ja-JP" sz="1600" dirty="0"/>
              <a:t>S/N</a:t>
            </a:r>
            <a:r>
              <a:rPr lang="ja-JP" altLang="en-US" sz="1600"/>
              <a:t>比とした</a:t>
            </a:r>
            <a:endParaRPr lang="en-US" altLang="ja-JP" sz="1600" dirty="0"/>
          </a:p>
          <a:p>
            <a:pPr marL="285750" indent="-285750">
              <a:spcAft>
                <a:spcPts val="1200"/>
              </a:spcAft>
              <a:buFont typeface="Arial" panose="020B0604020202020204" pitchFamily="34" charset="0"/>
              <a:buChar char="•"/>
            </a:pPr>
            <a:r>
              <a:rPr lang="ja-JP" altLang="en-US" sz="1600"/>
              <a:t>計算幅は</a:t>
            </a:r>
            <a:r>
              <a:rPr lang="en-US" altLang="ja-JP" sz="1600" dirty="0"/>
              <a:t>1us</a:t>
            </a:r>
            <a:r>
              <a:rPr lang="ja-JP" altLang="en-US" sz="1600"/>
              <a:t>と</a:t>
            </a:r>
            <a:r>
              <a:rPr lang="en-US" altLang="ja-JP" sz="1600" dirty="0"/>
              <a:t>10us</a:t>
            </a:r>
            <a:r>
              <a:rPr lang="ja-JP" altLang="en-US" sz="1600"/>
              <a:t>の二種類</a:t>
            </a:r>
            <a:endParaRPr lang="en-US" altLang="ja-JP" sz="1600" dirty="0"/>
          </a:p>
          <a:p>
            <a:pPr marL="285750" indent="-285750">
              <a:spcAft>
                <a:spcPts val="1200"/>
              </a:spcAft>
              <a:buFont typeface="Arial" panose="020B0604020202020204" pitchFamily="34" charset="0"/>
              <a:buChar char="•"/>
            </a:pPr>
            <a:r>
              <a:rPr lang="ja-JP" altLang="en-US" sz="1600"/>
              <a:t>１つのエアシャワーに対し、複数計算される</a:t>
            </a:r>
            <a:r>
              <a:rPr lang="en-US" altLang="ja-JP" sz="1600" dirty="0"/>
              <a:t>S/N</a:t>
            </a:r>
            <a:r>
              <a:rPr lang="ja-JP" altLang="en-US" sz="1600"/>
              <a:t>のうち最大の物をプロット</a:t>
            </a:r>
            <a:endParaRPr lang="en-US" altLang="ja-JP" sz="1600" dirty="0"/>
          </a:p>
        </p:txBody>
      </p:sp>
      <p:sp>
        <p:nvSpPr>
          <p:cNvPr id="18" name="テキスト ボックス 17">
            <a:extLst>
              <a:ext uri="{FF2B5EF4-FFF2-40B4-BE49-F238E27FC236}">
                <a16:creationId xmlns:a16="http://schemas.microsoft.com/office/drawing/2014/main" id="{83DF6655-8F43-E84F-8185-792BCA12C631}"/>
              </a:ext>
            </a:extLst>
          </p:cNvPr>
          <p:cNvSpPr txBox="1"/>
          <p:nvPr/>
        </p:nvSpPr>
        <p:spPr>
          <a:xfrm>
            <a:off x="68399" y="4798658"/>
            <a:ext cx="3078776" cy="830997"/>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 altLang="ja-JP" sz="1600" dirty="0">
                <a:latin typeface="Meiryo" panose="020B0604030504040204" pitchFamily="34" charset="-128"/>
                <a:ea typeface="Meiryo" panose="020B0604030504040204" pitchFamily="34" charset="-128"/>
              </a:rPr>
              <a:t>N: </a:t>
            </a:r>
            <a:r>
              <a:rPr lang="ja-JP" altLang="en-US" sz="1600">
                <a:latin typeface="Meiryo" panose="020B0604030504040204" pitchFamily="34" charset="-128"/>
                <a:ea typeface="Meiryo" panose="020B0604030504040204" pitchFamily="34" charset="-128"/>
              </a:rPr>
              <a:t>積分した</a:t>
            </a:r>
            <a:r>
              <a:rPr lang="en" altLang="ja-JP" sz="1600" dirty="0">
                <a:latin typeface="Meiryo" panose="020B0604030504040204" pitchFamily="34" charset="-128"/>
                <a:ea typeface="Meiryo" panose="020B0604030504040204" pitchFamily="34" charset="-128"/>
              </a:rPr>
              <a:t>bin</a:t>
            </a:r>
            <a:r>
              <a:rPr lang="ja-JP" altLang="en-US" sz="1600">
                <a:latin typeface="Meiryo" panose="020B0604030504040204" pitchFamily="34" charset="-128"/>
                <a:ea typeface="Meiryo" panose="020B0604030504040204" pitchFamily="34" charset="-128"/>
              </a:rPr>
              <a:t>数</a:t>
            </a:r>
            <a:br>
              <a:rPr lang="en-US" altLang="ja-JP" sz="1600" dirty="0">
                <a:latin typeface="Meiryo" panose="020B0604030504040204" pitchFamily="34" charset="-128"/>
                <a:ea typeface="Meiryo" panose="020B0604030504040204" pitchFamily="34" charset="-128"/>
              </a:rPr>
            </a:br>
            <a:r>
              <a:rPr lang="el-GR" altLang="ja-JP" sz="1600" dirty="0">
                <a:latin typeface="Meiryo" panose="020B0604030504040204" pitchFamily="34" charset="-128"/>
                <a:ea typeface="Meiryo" panose="020B0604030504040204" pitchFamily="34" charset="-128"/>
              </a:rPr>
              <a:t>μ</a:t>
            </a:r>
            <a:r>
              <a:rPr lang="ja-JP" altLang="el-GR" sz="160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ペデスタルの平均値</a:t>
            </a:r>
            <a:br>
              <a:rPr lang="en-US" altLang="ja-JP" sz="1600" dirty="0">
                <a:latin typeface="Meiryo" panose="020B0604030504040204" pitchFamily="34" charset="-128"/>
                <a:ea typeface="Meiryo" panose="020B0604030504040204" pitchFamily="34" charset="-128"/>
              </a:rPr>
            </a:br>
            <a:r>
              <a:rPr lang="el-GR" altLang="ja-JP" sz="1600" dirty="0">
                <a:latin typeface="Meiryo" panose="020B0604030504040204" pitchFamily="34" charset="-128"/>
                <a:ea typeface="Meiryo" panose="020B0604030504040204" pitchFamily="34" charset="-128"/>
              </a:rPr>
              <a:t>σ : </a:t>
            </a:r>
            <a:r>
              <a:rPr lang="ja-JP" altLang="en-US" sz="1600">
                <a:latin typeface="Meiryo" panose="020B0604030504040204" pitchFamily="34" charset="-128"/>
                <a:ea typeface="Meiryo" panose="020B0604030504040204" pitchFamily="34" charset="-128"/>
              </a:rPr>
              <a:t>ペデスタルの標準偏差</a:t>
            </a:r>
            <a:endParaRPr lang="en-US" altLang="ja-JP" sz="1600" dirty="0">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793D22ED-FFD6-E64B-99A9-1D07C7843157}"/>
                  </a:ext>
                </a:extLst>
              </p:cNvPr>
              <p:cNvSpPr txBox="1"/>
              <p:nvPr/>
            </p:nvSpPr>
            <p:spPr>
              <a:xfrm>
                <a:off x="2989548" y="6010464"/>
                <a:ext cx="5916941" cy="461665"/>
              </a:xfrm>
              <a:prstGeom prst="rect">
                <a:avLst/>
              </a:prstGeom>
              <a:noFill/>
            </p:spPr>
            <p:txBody>
              <a:bodyPr wrap="none" rtlCol="0">
                <a:spAutoFit/>
              </a:bodyPr>
              <a:lstStyle/>
              <a:p>
                <a14:m>
                  <m:oMath xmlns:m="http://schemas.openxmlformats.org/officeDocument/2006/math">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10</m:t>
                        </m:r>
                      </m:e>
                      <m:sup>
                        <m:r>
                          <a:rPr lang="en-US" altLang="ja-JP" sz="2400" i="1">
                            <a:solidFill>
                              <a:srgbClr val="FF0000"/>
                            </a:solidFill>
                            <a:latin typeface="Cambria Math" panose="02040503050406030204" pitchFamily="18" charset="0"/>
                          </a:rPr>
                          <m:t>20</m:t>
                        </m:r>
                      </m:sup>
                    </m:sSup>
                  </m:oMath>
                </a14:m>
                <a:r>
                  <a:rPr lang="en-US" altLang="ja-JP" sz="2400" dirty="0">
                    <a:solidFill>
                      <a:srgbClr val="FF0000"/>
                    </a:solidFill>
                    <a:latin typeface="Meiryo" panose="020B0604030504040204" pitchFamily="34" charset="-128"/>
                    <a:ea typeface="Meiryo" panose="020B0604030504040204" pitchFamily="34" charset="-128"/>
                  </a:rPr>
                  <a:t>eV</a:t>
                </a:r>
                <a:r>
                  <a:rPr lang="ja-JP" altLang="en-US" sz="2400">
                    <a:solidFill>
                      <a:srgbClr val="FF0000"/>
                    </a:solidFill>
                    <a:latin typeface="Meiryo" panose="020B0604030504040204" pitchFamily="34" charset="-128"/>
                    <a:ea typeface="Meiryo" panose="020B0604030504040204" pitchFamily="34" charset="-128"/>
                  </a:rPr>
                  <a:t>の宇宙線が</a:t>
                </a:r>
                <a:r>
                  <a:rPr lang="en-US" altLang="ja-JP" sz="2400" dirty="0">
                    <a:solidFill>
                      <a:srgbClr val="FF0000"/>
                    </a:solidFill>
                    <a:latin typeface="Meiryo" panose="020B0604030504040204" pitchFamily="34" charset="-128"/>
                    <a:ea typeface="Meiryo" panose="020B0604030504040204" pitchFamily="34" charset="-128"/>
                  </a:rPr>
                  <a:t>40km</a:t>
                </a:r>
                <a:r>
                  <a:rPr lang="ja-JP" altLang="en-US" sz="2400">
                    <a:solidFill>
                      <a:srgbClr val="FF0000"/>
                    </a:solidFill>
                    <a:latin typeface="Meiryo" panose="020B0604030504040204" pitchFamily="34" charset="-128"/>
                    <a:ea typeface="Meiryo" panose="020B0604030504040204" pitchFamily="34" charset="-128"/>
                  </a:rPr>
                  <a:t>先で</a:t>
                </a:r>
                <a:r>
                  <a:rPr lang="en-US" altLang="ja-JP" sz="2400" dirty="0">
                    <a:solidFill>
                      <a:srgbClr val="FF0000"/>
                    </a:solidFill>
                    <a:latin typeface="Meiryo" panose="020B0604030504040204" pitchFamily="34" charset="-128"/>
                    <a:ea typeface="Meiryo" panose="020B0604030504040204" pitchFamily="34" charset="-128"/>
                  </a:rPr>
                  <a:t>SN</a:t>
                </a:r>
                <a:r>
                  <a:rPr lang="ja-JP" altLang="en-US" sz="2400">
                    <a:solidFill>
                      <a:srgbClr val="FF0000"/>
                    </a:solidFill>
                    <a:latin typeface="Meiryo" panose="020B0604030504040204" pitchFamily="34" charset="-128"/>
                    <a:ea typeface="Meiryo" panose="020B0604030504040204" pitchFamily="34" charset="-128"/>
                  </a:rPr>
                  <a:t>比</a:t>
                </a:r>
                <a:r>
                  <a:rPr lang="en-US" altLang="ja-JP" sz="2400" dirty="0">
                    <a:solidFill>
                      <a:srgbClr val="FF0000"/>
                    </a:solidFill>
                    <a:latin typeface="Meiryo" panose="020B0604030504040204" pitchFamily="34" charset="-128"/>
                    <a:ea typeface="Meiryo" panose="020B0604030504040204" pitchFamily="34" charset="-128"/>
                  </a:rPr>
                  <a:t>9σ</a:t>
                </a:r>
                <a:r>
                  <a:rPr lang="ja-JP" altLang="en-US" sz="2400">
                    <a:solidFill>
                      <a:srgbClr val="FF0000"/>
                    </a:solidFill>
                    <a:latin typeface="Meiryo" panose="020B0604030504040204" pitchFamily="34" charset="-128"/>
                    <a:ea typeface="Meiryo" panose="020B0604030504040204" pitchFamily="34" charset="-128"/>
                  </a:rPr>
                  <a:t>以上</a:t>
                </a:r>
                <a:endParaRPr kumimoji="1" lang="ja-JP" altLang="en-US" sz="2400">
                  <a:latin typeface="Meiryo" panose="020B0604030504040204" pitchFamily="34" charset="-128"/>
                  <a:ea typeface="Meiryo" panose="020B0604030504040204" pitchFamily="34" charset="-128"/>
                </a:endParaRPr>
              </a:p>
            </p:txBody>
          </p:sp>
        </mc:Choice>
        <mc:Fallback xmlns="">
          <p:sp>
            <p:nvSpPr>
              <p:cNvPr id="19" name="テキスト ボックス 18">
                <a:extLst>
                  <a:ext uri="{FF2B5EF4-FFF2-40B4-BE49-F238E27FC236}">
                    <a16:creationId xmlns:a16="http://schemas.microsoft.com/office/drawing/2014/main" id="{793D22ED-FFD6-E64B-99A9-1D07C7843157}"/>
                  </a:ext>
                </a:extLst>
              </p:cNvPr>
              <p:cNvSpPr txBox="1">
                <a:spLocks noRot="1" noChangeAspect="1" noMove="1" noResize="1" noEditPoints="1" noAdjustHandles="1" noChangeArrowheads="1" noChangeShapeType="1" noTextEdit="1"/>
              </p:cNvSpPr>
              <p:nvPr/>
            </p:nvSpPr>
            <p:spPr>
              <a:xfrm>
                <a:off x="2989548" y="6010464"/>
                <a:ext cx="5916941" cy="461665"/>
              </a:xfrm>
              <a:prstGeom prst="rect">
                <a:avLst/>
              </a:prstGeom>
              <a:blipFill>
                <a:blip r:embed="rId9"/>
                <a:stretch>
                  <a:fillRect t="-5263" r="-642" b="-2631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85728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755989-D9B1-C246-9900-B76765838523}"/>
              </a:ext>
            </a:extLst>
          </p:cNvPr>
          <p:cNvSpPr>
            <a:spLocks noGrp="1"/>
          </p:cNvSpPr>
          <p:nvPr>
            <p:ph type="title"/>
          </p:nvPr>
        </p:nvSpPr>
        <p:spPr/>
        <p:txBody>
          <a:bodyPr/>
          <a:lstStyle/>
          <a:p>
            <a:r>
              <a:rPr kumimoji="1" lang="ja-JP" altLang="en-US"/>
              <a:t>ライトガイド</a:t>
            </a:r>
          </a:p>
        </p:txBody>
      </p:sp>
      <p:sp>
        <p:nvSpPr>
          <p:cNvPr id="3" name="日付プレースホルダー 2">
            <a:extLst>
              <a:ext uri="{FF2B5EF4-FFF2-40B4-BE49-F238E27FC236}">
                <a16:creationId xmlns:a16="http://schemas.microsoft.com/office/drawing/2014/main" id="{C09ADE1F-A248-B840-A437-7FAACA78304B}"/>
              </a:ext>
            </a:extLst>
          </p:cNvPr>
          <p:cNvSpPr>
            <a:spLocks noGrp="1"/>
          </p:cNvSpPr>
          <p:nvPr>
            <p:ph type="dt" sz="half" idx="10"/>
          </p:nvPr>
        </p:nvSpPr>
        <p:spPr/>
        <p:txBody>
          <a:bodyPr/>
          <a:lstStyle/>
          <a:p>
            <a:r>
              <a:rPr kumimoji="1" lang="en-US" altLang="ja-JP"/>
              <a:t>2019/10/16</a:t>
            </a:r>
            <a:endParaRPr kumimoji="1" lang="ja-JP" altLang="en-US"/>
          </a:p>
        </p:txBody>
      </p:sp>
      <p:sp>
        <p:nvSpPr>
          <p:cNvPr id="4" name="フッター プレースホルダー 3">
            <a:extLst>
              <a:ext uri="{FF2B5EF4-FFF2-40B4-BE49-F238E27FC236}">
                <a16:creationId xmlns:a16="http://schemas.microsoft.com/office/drawing/2014/main" id="{AF408624-ED0A-7645-A262-86666972C987}"/>
              </a:ext>
            </a:extLst>
          </p:cNvPr>
          <p:cNvSpPr>
            <a:spLocks noGrp="1"/>
          </p:cNvSpPr>
          <p:nvPr>
            <p:ph type="ftr" sz="quarter" idx="11"/>
          </p:nvPr>
        </p:nvSpPr>
        <p:spPr/>
        <p:txBody>
          <a:bodyPr/>
          <a:lstStyle/>
          <a:p>
            <a:r>
              <a:rPr kumimoji="1" lang="ja-JP" altLang="en-US"/>
              <a:t>宇宙素粒子若手の会</a:t>
            </a:r>
          </a:p>
        </p:txBody>
      </p:sp>
      <p:sp>
        <p:nvSpPr>
          <p:cNvPr id="5" name="スライド番号プレースホルダー 4">
            <a:extLst>
              <a:ext uri="{FF2B5EF4-FFF2-40B4-BE49-F238E27FC236}">
                <a16:creationId xmlns:a16="http://schemas.microsoft.com/office/drawing/2014/main" id="{EC62BE62-EB22-AA42-A4D6-CD167707278D}"/>
              </a:ext>
            </a:extLst>
          </p:cNvPr>
          <p:cNvSpPr>
            <a:spLocks noGrp="1"/>
          </p:cNvSpPr>
          <p:nvPr>
            <p:ph type="sldNum" sz="quarter" idx="12"/>
          </p:nvPr>
        </p:nvSpPr>
        <p:spPr/>
        <p:txBody>
          <a:bodyPr/>
          <a:lstStyle/>
          <a:p>
            <a:fld id="{3104D226-EA51-5244-8BC1-CECB997F2D20}" type="slidenum">
              <a:rPr kumimoji="1" lang="ja-JP" altLang="en-US" smtClean="0"/>
              <a:t>29</a:t>
            </a:fld>
            <a:endParaRPr kumimoji="1" lang="ja-JP" altLang="en-US"/>
          </a:p>
        </p:txBody>
      </p:sp>
      <p:grpSp>
        <p:nvGrpSpPr>
          <p:cNvPr id="6" name="グループ化 5">
            <a:extLst>
              <a:ext uri="{FF2B5EF4-FFF2-40B4-BE49-F238E27FC236}">
                <a16:creationId xmlns:a16="http://schemas.microsoft.com/office/drawing/2014/main" id="{F08955AB-649F-0C40-A977-430858FF0DAC}"/>
              </a:ext>
            </a:extLst>
          </p:cNvPr>
          <p:cNvGrpSpPr/>
          <p:nvPr/>
        </p:nvGrpSpPr>
        <p:grpSpPr>
          <a:xfrm>
            <a:off x="4545400" y="291710"/>
            <a:ext cx="3872760" cy="4724400"/>
            <a:chOff x="5677628" y="1447776"/>
            <a:chExt cx="3288065" cy="4180906"/>
          </a:xfrm>
        </p:grpSpPr>
        <p:grpSp>
          <p:nvGrpSpPr>
            <p:cNvPr id="7" name="グループ化 6">
              <a:extLst>
                <a:ext uri="{FF2B5EF4-FFF2-40B4-BE49-F238E27FC236}">
                  <a16:creationId xmlns:a16="http://schemas.microsoft.com/office/drawing/2014/main" id="{89033AC9-5906-6E41-A025-8D34A64767A4}"/>
                </a:ext>
              </a:extLst>
            </p:cNvPr>
            <p:cNvGrpSpPr/>
            <p:nvPr/>
          </p:nvGrpSpPr>
          <p:grpSpPr>
            <a:xfrm>
              <a:off x="5677628" y="1447776"/>
              <a:ext cx="3288065" cy="3668590"/>
              <a:chOff x="4955496" y="1524933"/>
              <a:chExt cx="3288065" cy="3668590"/>
            </a:xfrm>
          </p:grpSpPr>
          <p:grpSp>
            <p:nvGrpSpPr>
              <p:cNvPr id="26" name="グループ化 25">
                <a:extLst>
                  <a:ext uri="{FF2B5EF4-FFF2-40B4-BE49-F238E27FC236}">
                    <a16:creationId xmlns:a16="http://schemas.microsoft.com/office/drawing/2014/main" id="{55823737-A6A3-DB47-B0DE-AA63255AD420}"/>
                  </a:ext>
                </a:extLst>
              </p:cNvPr>
              <p:cNvGrpSpPr/>
              <p:nvPr/>
            </p:nvGrpSpPr>
            <p:grpSpPr>
              <a:xfrm>
                <a:off x="6834510" y="1524933"/>
                <a:ext cx="1409051" cy="3668590"/>
                <a:chOff x="6860835" y="1512950"/>
                <a:chExt cx="1409051" cy="3668590"/>
              </a:xfrm>
            </p:grpSpPr>
            <p:grpSp>
              <p:nvGrpSpPr>
                <p:cNvPr id="28" name="グループ化 27">
                  <a:extLst>
                    <a:ext uri="{FF2B5EF4-FFF2-40B4-BE49-F238E27FC236}">
                      <a16:creationId xmlns:a16="http://schemas.microsoft.com/office/drawing/2014/main" id="{5E0B0B96-FD2E-2F49-9A38-B6BA6DB372C4}"/>
                    </a:ext>
                  </a:extLst>
                </p:cNvPr>
                <p:cNvGrpSpPr/>
                <p:nvPr/>
              </p:nvGrpSpPr>
              <p:grpSpPr>
                <a:xfrm>
                  <a:off x="6860835" y="1512950"/>
                  <a:ext cx="1409051" cy="3668590"/>
                  <a:chOff x="6860835" y="1512950"/>
                  <a:chExt cx="1409051" cy="3668590"/>
                </a:xfrm>
              </p:grpSpPr>
              <p:sp>
                <p:nvSpPr>
                  <p:cNvPr id="30" name="円/楕円 29">
                    <a:extLst>
                      <a:ext uri="{FF2B5EF4-FFF2-40B4-BE49-F238E27FC236}">
                        <a16:creationId xmlns:a16="http://schemas.microsoft.com/office/drawing/2014/main" id="{8E67D519-5135-1D46-BE7C-DA284D00C714}"/>
                      </a:ext>
                    </a:extLst>
                  </p:cNvPr>
                  <p:cNvSpPr/>
                  <p:nvPr/>
                </p:nvSpPr>
                <p:spPr>
                  <a:xfrm>
                    <a:off x="7010769" y="4323876"/>
                    <a:ext cx="1105469" cy="857664"/>
                  </a:xfrm>
                  <a:prstGeom prst="ellipse">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円弧 30">
                    <a:extLst>
                      <a:ext uri="{FF2B5EF4-FFF2-40B4-BE49-F238E27FC236}">
                        <a16:creationId xmlns:a16="http://schemas.microsoft.com/office/drawing/2014/main" id="{11E87DC0-FFC7-7945-8E5E-DA33635C89B8}"/>
                      </a:ext>
                    </a:extLst>
                  </p:cNvPr>
                  <p:cNvSpPr/>
                  <p:nvPr/>
                </p:nvSpPr>
                <p:spPr>
                  <a:xfrm rot="10800000">
                    <a:off x="6860835" y="1566849"/>
                    <a:ext cx="781349" cy="2827532"/>
                  </a:xfrm>
                  <a:prstGeom prst="arc">
                    <a:avLst>
                      <a:gd name="adj1" fmla="val 16200000"/>
                      <a:gd name="adj2" fmla="val 20018558"/>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 name="円弧 31">
                    <a:extLst>
                      <a:ext uri="{FF2B5EF4-FFF2-40B4-BE49-F238E27FC236}">
                        <a16:creationId xmlns:a16="http://schemas.microsoft.com/office/drawing/2014/main" id="{9869059A-AEB9-8D4D-987C-967876E60EF1}"/>
                      </a:ext>
                    </a:extLst>
                  </p:cNvPr>
                  <p:cNvSpPr/>
                  <p:nvPr/>
                </p:nvSpPr>
                <p:spPr>
                  <a:xfrm rot="10800000" flipH="1">
                    <a:off x="7488537" y="1512950"/>
                    <a:ext cx="781349" cy="2885140"/>
                  </a:xfrm>
                  <a:prstGeom prst="arc">
                    <a:avLst>
                      <a:gd name="adj1" fmla="val 16200000"/>
                      <a:gd name="adj2" fmla="val 20018558"/>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29" name="テキスト ボックス 28">
                  <a:extLst>
                    <a:ext uri="{FF2B5EF4-FFF2-40B4-BE49-F238E27FC236}">
                      <a16:creationId xmlns:a16="http://schemas.microsoft.com/office/drawing/2014/main" id="{04FE7C1F-359D-764E-97A1-1E84FF64E414}"/>
                    </a:ext>
                  </a:extLst>
                </p:cNvPr>
                <p:cNvSpPr txBox="1"/>
                <p:nvPr/>
              </p:nvSpPr>
              <p:spPr>
                <a:xfrm>
                  <a:off x="7284942" y="4601440"/>
                  <a:ext cx="627701" cy="369332"/>
                </a:xfrm>
                <a:prstGeom prst="rect">
                  <a:avLst/>
                </a:prstGeom>
                <a:noFill/>
              </p:spPr>
              <p:txBody>
                <a:bodyPr wrap="square" rtlCol="0">
                  <a:spAutoFit/>
                </a:bodyPr>
                <a:lstStyle/>
                <a:p>
                  <a:r>
                    <a:rPr kumimoji="1" lang="en-US" altLang="ja-JP" dirty="0"/>
                    <a:t>PMT</a:t>
                  </a:r>
                  <a:endParaRPr kumimoji="1" lang="ja-JP" altLang="en-US"/>
                </a:p>
              </p:txBody>
            </p:sp>
          </p:grpSp>
          <p:sp>
            <p:nvSpPr>
              <p:cNvPr id="27" name="テキスト ボックス 26">
                <a:extLst>
                  <a:ext uri="{FF2B5EF4-FFF2-40B4-BE49-F238E27FC236}">
                    <a16:creationId xmlns:a16="http://schemas.microsoft.com/office/drawing/2014/main" id="{1EB1ED9A-B00A-8043-936F-EBFAA605A790}"/>
                  </a:ext>
                </a:extLst>
              </p:cNvPr>
              <p:cNvSpPr txBox="1"/>
              <p:nvPr/>
            </p:nvSpPr>
            <p:spPr>
              <a:xfrm>
                <a:off x="4955496" y="3465383"/>
                <a:ext cx="1282895" cy="375339"/>
              </a:xfrm>
              <a:prstGeom prst="rect">
                <a:avLst/>
              </a:prstGeom>
              <a:noFill/>
            </p:spPr>
            <p:txBody>
              <a:bodyPr wrap="square" rtlCol="0">
                <a:spAutoFit/>
              </a:bodyPr>
              <a:lstStyle/>
              <a:p>
                <a:r>
                  <a:rPr kumimoji="1" lang="ja-JP" altLang="en-US"/>
                  <a:t>ライトガイド</a:t>
                </a:r>
              </a:p>
            </p:txBody>
          </p:sp>
        </p:grpSp>
        <p:grpSp>
          <p:nvGrpSpPr>
            <p:cNvPr id="8" name="グループ化 7">
              <a:extLst>
                <a:ext uri="{FF2B5EF4-FFF2-40B4-BE49-F238E27FC236}">
                  <a16:creationId xmlns:a16="http://schemas.microsoft.com/office/drawing/2014/main" id="{96C60B75-4E5F-F243-882D-70D60343E8CD}"/>
                </a:ext>
              </a:extLst>
            </p:cNvPr>
            <p:cNvGrpSpPr/>
            <p:nvPr/>
          </p:nvGrpSpPr>
          <p:grpSpPr>
            <a:xfrm>
              <a:off x="6178936" y="3469774"/>
              <a:ext cx="1360580" cy="2157003"/>
              <a:chOff x="6001618" y="3955505"/>
              <a:chExt cx="1360580" cy="2157003"/>
            </a:xfrm>
          </p:grpSpPr>
          <p:grpSp>
            <p:nvGrpSpPr>
              <p:cNvPr id="12" name="グループ化 11">
                <a:extLst>
                  <a:ext uri="{FF2B5EF4-FFF2-40B4-BE49-F238E27FC236}">
                    <a16:creationId xmlns:a16="http://schemas.microsoft.com/office/drawing/2014/main" id="{0EE198F7-1139-9E45-A8F7-8F5AF63739BF}"/>
                  </a:ext>
                </a:extLst>
              </p:cNvPr>
              <p:cNvGrpSpPr/>
              <p:nvPr/>
            </p:nvGrpSpPr>
            <p:grpSpPr>
              <a:xfrm>
                <a:off x="6349084" y="4153164"/>
                <a:ext cx="679288" cy="1959344"/>
                <a:chOff x="5918902" y="4022593"/>
                <a:chExt cx="679288" cy="1959344"/>
              </a:xfrm>
            </p:grpSpPr>
            <p:grpSp>
              <p:nvGrpSpPr>
                <p:cNvPr id="21" name="グループ化 20">
                  <a:extLst>
                    <a:ext uri="{FF2B5EF4-FFF2-40B4-BE49-F238E27FC236}">
                      <a16:creationId xmlns:a16="http://schemas.microsoft.com/office/drawing/2014/main" id="{F012F524-CBC8-6148-A17E-EA62FB410224}"/>
                    </a:ext>
                  </a:extLst>
                </p:cNvPr>
                <p:cNvGrpSpPr/>
                <p:nvPr/>
              </p:nvGrpSpPr>
              <p:grpSpPr>
                <a:xfrm>
                  <a:off x="5918902" y="4022593"/>
                  <a:ext cx="679288" cy="1587501"/>
                  <a:chOff x="6134983" y="2707278"/>
                  <a:chExt cx="679288" cy="1587501"/>
                </a:xfrm>
              </p:grpSpPr>
              <p:sp>
                <p:nvSpPr>
                  <p:cNvPr id="23" name="三角形 22">
                    <a:extLst>
                      <a:ext uri="{FF2B5EF4-FFF2-40B4-BE49-F238E27FC236}">
                        <a16:creationId xmlns:a16="http://schemas.microsoft.com/office/drawing/2014/main" id="{675C9AEE-A0AD-EE43-8CD8-81E28111F54F}"/>
                      </a:ext>
                    </a:extLst>
                  </p:cNvPr>
                  <p:cNvSpPr/>
                  <p:nvPr/>
                </p:nvSpPr>
                <p:spPr>
                  <a:xfrm>
                    <a:off x="6134983" y="3287210"/>
                    <a:ext cx="675250" cy="210768"/>
                  </a:xfrm>
                  <a:prstGeom prst="triangle">
                    <a:avLst/>
                  </a:prstGeom>
                  <a:solidFill>
                    <a:schemeClr val="accent6">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円弧 23">
                    <a:extLst>
                      <a:ext uri="{FF2B5EF4-FFF2-40B4-BE49-F238E27FC236}">
                        <a16:creationId xmlns:a16="http://schemas.microsoft.com/office/drawing/2014/main" id="{613DC1EE-FFC8-1D4E-B90D-8347E8394ADB}"/>
                      </a:ext>
                    </a:extLst>
                  </p:cNvPr>
                  <p:cNvSpPr/>
                  <p:nvPr/>
                </p:nvSpPr>
                <p:spPr>
                  <a:xfrm rot="10800000" flipH="1">
                    <a:off x="6518495" y="2718790"/>
                    <a:ext cx="295776" cy="1575989"/>
                  </a:xfrm>
                  <a:prstGeom prst="arc">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25" name="円弧 24">
                    <a:extLst>
                      <a:ext uri="{FF2B5EF4-FFF2-40B4-BE49-F238E27FC236}">
                        <a16:creationId xmlns:a16="http://schemas.microsoft.com/office/drawing/2014/main" id="{058BE755-E0FE-754D-890A-E7FCBC81F8C7}"/>
                      </a:ext>
                    </a:extLst>
                  </p:cNvPr>
                  <p:cNvSpPr/>
                  <p:nvPr/>
                </p:nvSpPr>
                <p:spPr>
                  <a:xfrm rot="10800000">
                    <a:off x="6139028" y="2707278"/>
                    <a:ext cx="295776" cy="1575989"/>
                  </a:xfrm>
                  <a:prstGeom prst="arc">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grpSp>
            <p:sp>
              <p:nvSpPr>
                <p:cNvPr id="22" name="円/楕円 21">
                  <a:extLst>
                    <a:ext uri="{FF2B5EF4-FFF2-40B4-BE49-F238E27FC236}">
                      <a16:creationId xmlns:a16="http://schemas.microsoft.com/office/drawing/2014/main" id="{70C0163B-A703-244D-AF89-33B79EC08452}"/>
                    </a:ext>
                  </a:extLst>
                </p:cNvPr>
                <p:cNvSpPr/>
                <p:nvPr/>
              </p:nvSpPr>
              <p:spPr>
                <a:xfrm>
                  <a:off x="5970723" y="5577526"/>
                  <a:ext cx="579691" cy="404411"/>
                </a:xfrm>
                <a:prstGeom prst="ellipse">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三角形 12">
                <a:extLst>
                  <a:ext uri="{FF2B5EF4-FFF2-40B4-BE49-F238E27FC236}">
                    <a16:creationId xmlns:a16="http://schemas.microsoft.com/office/drawing/2014/main" id="{053E1A45-AD4E-454F-9718-DCF8D1EE41A2}"/>
                  </a:ext>
                </a:extLst>
              </p:cNvPr>
              <p:cNvSpPr/>
              <p:nvPr/>
            </p:nvSpPr>
            <p:spPr>
              <a:xfrm rot="10800000">
                <a:off x="6686948" y="4733096"/>
                <a:ext cx="675250" cy="210768"/>
              </a:xfrm>
              <a:prstGeom prst="triangle">
                <a:avLst/>
              </a:prstGeom>
              <a:solidFill>
                <a:schemeClr val="accent6">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三角形 13">
                <a:extLst>
                  <a:ext uri="{FF2B5EF4-FFF2-40B4-BE49-F238E27FC236}">
                    <a16:creationId xmlns:a16="http://schemas.microsoft.com/office/drawing/2014/main" id="{52C8C60F-2622-5545-9D52-B301462A952E}"/>
                  </a:ext>
                </a:extLst>
              </p:cNvPr>
              <p:cNvSpPr/>
              <p:nvPr/>
            </p:nvSpPr>
            <p:spPr>
              <a:xfrm rot="10800000">
                <a:off x="6007659" y="4733096"/>
                <a:ext cx="675250" cy="210768"/>
              </a:xfrm>
              <a:prstGeom prst="triangle">
                <a:avLst/>
              </a:prstGeom>
              <a:solidFill>
                <a:schemeClr val="accent6">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弧 14">
                <a:extLst>
                  <a:ext uri="{FF2B5EF4-FFF2-40B4-BE49-F238E27FC236}">
                    <a16:creationId xmlns:a16="http://schemas.microsoft.com/office/drawing/2014/main" id="{97468384-9042-604A-8C63-515D6B1D459A}"/>
                  </a:ext>
                </a:extLst>
              </p:cNvPr>
              <p:cNvSpPr/>
              <p:nvPr/>
            </p:nvSpPr>
            <p:spPr>
              <a:xfrm rot="10800000" flipH="1">
                <a:off x="7061772" y="3961160"/>
                <a:ext cx="295776" cy="1575989"/>
              </a:xfrm>
              <a:prstGeom prst="arc">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20F69886-11EB-C344-A0F9-60048DFF15E3}"/>
                  </a:ext>
                </a:extLst>
              </p:cNvPr>
              <p:cNvSpPr/>
              <p:nvPr/>
            </p:nvSpPr>
            <p:spPr>
              <a:xfrm rot="10800000">
                <a:off x="6001618" y="3963303"/>
                <a:ext cx="295776" cy="1575989"/>
              </a:xfrm>
              <a:prstGeom prst="arc">
                <a:avLst/>
              </a:prstGeom>
              <a:ln w="12700"/>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17" name="円弧 16">
                <a:extLst>
                  <a:ext uri="{FF2B5EF4-FFF2-40B4-BE49-F238E27FC236}">
                    <a16:creationId xmlns:a16="http://schemas.microsoft.com/office/drawing/2014/main" id="{000A99DE-4924-254E-A434-2437554E5823}"/>
                  </a:ext>
                </a:extLst>
              </p:cNvPr>
              <p:cNvSpPr/>
              <p:nvPr/>
            </p:nvSpPr>
            <p:spPr>
              <a:xfrm rot="10800000">
                <a:off x="6696577" y="3955505"/>
                <a:ext cx="295776" cy="1575989"/>
              </a:xfrm>
              <a:prstGeom prst="arc">
                <a:avLst/>
              </a:prstGeom>
              <a:ln w="12700">
                <a:prstDash val="dash"/>
              </a:ln>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6DA219C5-A36F-9141-A574-331957E58B73}"/>
                  </a:ext>
                </a:extLst>
              </p:cNvPr>
              <p:cNvSpPr/>
              <p:nvPr/>
            </p:nvSpPr>
            <p:spPr>
              <a:xfrm rot="10800000" flipH="1">
                <a:off x="6393967" y="3961160"/>
                <a:ext cx="295776" cy="1575989"/>
              </a:xfrm>
              <a:prstGeom prst="arc">
                <a:avLst/>
              </a:prstGeom>
              <a:ln w="12700">
                <a:prstDash val="dash"/>
              </a:ln>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C2AC6F87-3C09-B042-B33D-9BA8DCAA239D}"/>
                  </a:ext>
                </a:extLst>
              </p:cNvPr>
              <p:cNvSpPr/>
              <p:nvPr/>
            </p:nvSpPr>
            <p:spPr>
              <a:xfrm>
                <a:off x="6738894" y="5505891"/>
                <a:ext cx="579691" cy="404411"/>
              </a:xfrm>
              <a:prstGeom prst="ellipse">
                <a:avLst/>
              </a:prstGeom>
              <a:noFill/>
              <a:ln>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F0894DB1-13E9-2241-83CE-31F90AAEC4D5}"/>
                  </a:ext>
                </a:extLst>
              </p:cNvPr>
              <p:cNvSpPr/>
              <p:nvPr/>
            </p:nvSpPr>
            <p:spPr>
              <a:xfrm>
                <a:off x="6057073" y="5494386"/>
                <a:ext cx="579691" cy="404411"/>
              </a:xfrm>
              <a:prstGeom prst="ellipse">
                <a:avLst/>
              </a:prstGeom>
              <a:noFill/>
              <a:ln>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F0BEE7C0-5F9F-5449-B228-C86B1B0E62BC}"/>
                </a:ext>
              </a:extLst>
            </p:cNvPr>
            <p:cNvSpPr txBox="1"/>
            <p:nvPr/>
          </p:nvSpPr>
          <p:spPr>
            <a:xfrm>
              <a:off x="6578223" y="5259350"/>
              <a:ext cx="627701" cy="369332"/>
            </a:xfrm>
            <a:prstGeom prst="rect">
              <a:avLst/>
            </a:prstGeom>
            <a:noFill/>
          </p:spPr>
          <p:txBody>
            <a:bodyPr wrap="square" rtlCol="0">
              <a:spAutoFit/>
            </a:bodyPr>
            <a:lstStyle/>
            <a:p>
              <a:r>
                <a:rPr kumimoji="1" lang="en-US" altLang="ja-JP" dirty="0"/>
                <a:t>PMT</a:t>
              </a:r>
              <a:endParaRPr kumimoji="1" lang="ja-JP" altLang="en-US"/>
            </a:p>
          </p:txBody>
        </p:sp>
        <p:cxnSp>
          <p:nvCxnSpPr>
            <p:cNvPr id="10" name="直線コネクタ 9">
              <a:extLst>
                <a:ext uri="{FF2B5EF4-FFF2-40B4-BE49-F238E27FC236}">
                  <a16:creationId xmlns:a16="http://schemas.microsoft.com/office/drawing/2014/main" id="{F224B66A-5059-424A-B5DD-E925808C7B73}"/>
                </a:ext>
              </a:extLst>
            </p:cNvPr>
            <p:cNvCxnSpPr>
              <a:stCxn id="27" idx="2"/>
            </p:cNvCxnSpPr>
            <p:nvPr/>
          </p:nvCxnSpPr>
          <p:spPr>
            <a:xfrm>
              <a:off x="6319076" y="3763565"/>
              <a:ext cx="221090" cy="402127"/>
            </a:xfrm>
            <a:prstGeom prst="line">
              <a:avLst/>
            </a:prstGeom>
            <a:ln w="12700"/>
          </p:spPr>
          <p:style>
            <a:lnRef idx="2">
              <a:schemeClr val="dk1"/>
            </a:lnRef>
            <a:fillRef idx="0">
              <a:schemeClr val="dk1"/>
            </a:fillRef>
            <a:effectRef idx="1">
              <a:schemeClr val="dk1"/>
            </a:effectRef>
            <a:fontRef idx="minor">
              <a:schemeClr val="tx1"/>
            </a:fontRef>
          </p:style>
        </p:cxnSp>
        <p:cxnSp>
          <p:nvCxnSpPr>
            <p:cNvPr id="11" name="直線コネクタ 10">
              <a:extLst>
                <a:ext uri="{FF2B5EF4-FFF2-40B4-BE49-F238E27FC236}">
                  <a16:creationId xmlns:a16="http://schemas.microsoft.com/office/drawing/2014/main" id="{682D925B-DE9C-1549-8EB7-88FA5D57B5F1}"/>
                </a:ext>
              </a:extLst>
            </p:cNvPr>
            <p:cNvCxnSpPr>
              <a:cxnSpLocks/>
              <a:stCxn id="27" idx="3"/>
            </p:cNvCxnSpPr>
            <p:nvPr/>
          </p:nvCxnSpPr>
          <p:spPr>
            <a:xfrm flipV="1">
              <a:off x="6960523" y="3477574"/>
              <a:ext cx="574343" cy="98322"/>
            </a:xfrm>
            <a:prstGeom prst="line">
              <a:avLst/>
            </a:prstGeom>
            <a:ln w="12700"/>
          </p:spPr>
          <p:style>
            <a:lnRef idx="2">
              <a:schemeClr val="dk1"/>
            </a:lnRef>
            <a:fillRef idx="0">
              <a:schemeClr val="dk1"/>
            </a:fillRef>
            <a:effectRef idx="1">
              <a:schemeClr val="dk1"/>
            </a:effectRef>
            <a:fontRef idx="minor">
              <a:schemeClr val="tx1"/>
            </a:fontRef>
          </p:style>
        </p:cxnSp>
      </p:grpSp>
      <p:sp>
        <p:nvSpPr>
          <p:cNvPr id="33" name="テキスト ボックス 32">
            <a:extLst>
              <a:ext uri="{FF2B5EF4-FFF2-40B4-BE49-F238E27FC236}">
                <a16:creationId xmlns:a16="http://schemas.microsoft.com/office/drawing/2014/main" id="{AD530E37-10F3-6C44-8787-FA13715ACC3C}"/>
              </a:ext>
            </a:extLst>
          </p:cNvPr>
          <p:cNvSpPr txBox="1"/>
          <p:nvPr/>
        </p:nvSpPr>
        <p:spPr>
          <a:xfrm>
            <a:off x="5561317" y="5084385"/>
            <a:ext cx="2865986" cy="646331"/>
          </a:xfrm>
          <a:prstGeom prst="rect">
            <a:avLst/>
          </a:prstGeom>
          <a:noFill/>
        </p:spPr>
        <p:txBody>
          <a:bodyPr wrap="square" rtlCol="0">
            <a:spAutoFit/>
          </a:bodyPr>
          <a:lstStyle/>
          <a:p>
            <a:r>
              <a:rPr kumimoji="1" lang="en-US" altLang="ja-JP" dirty="0"/>
              <a:t>PMT</a:t>
            </a:r>
            <a:r>
              <a:rPr kumimoji="1" lang="ja-JP" altLang="en-US"/>
              <a:t>にライトガイドを</a:t>
            </a:r>
            <a:endParaRPr kumimoji="1" lang="en-US" altLang="ja-JP" dirty="0"/>
          </a:p>
          <a:p>
            <a:r>
              <a:rPr kumimoji="1" lang="ja-JP" altLang="en-US"/>
              <a:t>取り付けた際のイメージ図</a:t>
            </a:r>
          </a:p>
        </p:txBody>
      </p:sp>
      <p:pic>
        <p:nvPicPr>
          <p:cNvPr id="35" name="図 34">
            <a:extLst>
              <a:ext uri="{FF2B5EF4-FFF2-40B4-BE49-F238E27FC236}">
                <a16:creationId xmlns:a16="http://schemas.microsoft.com/office/drawing/2014/main" id="{FE8E5A1F-A6ED-BB4C-9E72-BD8FEBB7AA1D}"/>
              </a:ext>
            </a:extLst>
          </p:cNvPr>
          <p:cNvPicPr>
            <a:picLocks noChangeAspect="1"/>
          </p:cNvPicPr>
          <p:nvPr/>
        </p:nvPicPr>
        <p:blipFill>
          <a:blip r:embed="rId2"/>
          <a:stretch>
            <a:fillRect/>
          </a:stretch>
        </p:blipFill>
        <p:spPr>
          <a:xfrm>
            <a:off x="586852" y="1379144"/>
            <a:ext cx="3334053" cy="3247827"/>
          </a:xfrm>
          <a:prstGeom prst="rect">
            <a:avLst/>
          </a:prstGeom>
        </p:spPr>
      </p:pic>
      <p:sp>
        <p:nvSpPr>
          <p:cNvPr id="36" name="テキスト ボックス 35">
            <a:extLst>
              <a:ext uri="{FF2B5EF4-FFF2-40B4-BE49-F238E27FC236}">
                <a16:creationId xmlns:a16="http://schemas.microsoft.com/office/drawing/2014/main" id="{4D18C90E-1F84-074B-826A-960D94C7BBDC}"/>
              </a:ext>
            </a:extLst>
          </p:cNvPr>
          <p:cNvSpPr txBox="1"/>
          <p:nvPr/>
        </p:nvSpPr>
        <p:spPr>
          <a:xfrm>
            <a:off x="1036446" y="4442305"/>
            <a:ext cx="2767372" cy="369332"/>
          </a:xfrm>
          <a:prstGeom prst="rect">
            <a:avLst/>
          </a:prstGeom>
          <a:noFill/>
        </p:spPr>
        <p:txBody>
          <a:bodyPr wrap="square" rtlCol="0">
            <a:spAutoFit/>
          </a:bodyPr>
          <a:lstStyle/>
          <a:p>
            <a:r>
              <a:rPr kumimoji="1" lang="en-US" altLang="ja-JP" dirty="0"/>
              <a:t>CTA</a:t>
            </a:r>
            <a:r>
              <a:rPr kumimoji="1" lang="ja-JP" altLang="en-US"/>
              <a:t>におけるライトガイド</a:t>
            </a:r>
          </a:p>
        </p:txBody>
      </p:sp>
      <p:sp>
        <p:nvSpPr>
          <p:cNvPr id="37" name="テキスト ボックス 36">
            <a:extLst>
              <a:ext uri="{FF2B5EF4-FFF2-40B4-BE49-F238E27FC236}">
                <a16:creationId xmlns:a16="http://schemas.microsoft.com/office/drawing/2014/main" id="{2ABE0C1F-FE31-A043-B498-645811AA52B8}"/>
              </a:ext>
            </a:extLst>
          </p:cNvPr>
          <p:cNvSpPr txBox="1"/>
          <p:nvPr/>
        </p:nvSpPr>
        <p:spPr>
          <a:xfrm>
            <a:off x="180551" y="5563556"/>
            <a:ext cx="3253143" cy="923330"/>
          </a:xfrm>
          <a:prstGeom prst="rect">
            <a:avLst/>
          </a:prstGeom>
          <a:noFill/>
        </p:spPr>
        <p:txBody>
          <a:bodyPr wrap="square" rtlCol="0">
            <a:spAutoFit/>
          </a:bodyPr>
          <a:lstStyle/>
          <a:p>
            <a:r>
              <a:rPr lang="en" altLang="ja-JP" dirty="0">
                <a:hlinkClick r:id="rId3"/>
              </a:rPr>
              <a:t>http://www.cta-observatory.jp/Publications/Presentations/CTAJ-20130326-05.pdf</a:t>
            </a:r>
            <a:endParaRPr kumimoji="1" lang="ja-JP" altLang="en-US"/>
          </a:p>
        </p:txBody>
      </p:sp>
      <p:sp>
        <p:nvSpPr>
          <p:cNvPr id="38" name="テキスト ボックス 37">
            <a:extLst>
              <a:ext uri="{FF2B5EF4-FFF2-40B4-BE49-F238E27FC236}">
                <a16:creationId xmlns:a16="http://schemas.microsoft.com/office/drawing/2014/main" id="{7B75F9E0-9FE8-6E40-B6B4-091A2A7415B1}"/>
              </a:ext>
            </a:extLst>
          </p:cNvPr>
          <p:cNvSpPr txBox="1"/>
          <p:nvPr/>
        </p:nvSpPr>
        <p:spPr>
          <a:xfrm>
            <a:off x="46738" y="5286556"/>
            <a:ext cx="5088124" cy="369332"/>
          </a:xfrm>
          <a:prstGeom prst="rect">
            <a:avLst/>
          </a:prstGeom>
          <a:noFill/>
        </p:spPr>
        <p:txBody>
          <a:bodyPr wrap="square" rtlCol="0">
            <a:spAutoFit/>
          </a:bodyPr>
          <a:lstStyle/>
          <a:p>
            <a:r>
              <a:rPr lang="ja-JP" altLang="en-US"/>
              <a:t>田中 駿也　</a:t>
            </a:r>
            <a:r>
              <a:rPr lang="en" altLang="ja-JP" dirty="0"/>
              <a:t>CTA </a:t>
            </a:r>
            <a:r>
              <a:rPr lang="ja-JP" altLang="en-US"/>
              <a:t>大口径望遠鏡ライトガイドの開発</a:t>
            </a:r>
            <a:endParaRPr kumimoji="1" lang="ja-JP" altLang="en-US"/>
          </a:p>
        </p:txBody>
      </p:sp>
    </p:spTree>
    <p:extLst>
      <p:ext uri="{BB962C8B-B14F-4D97-AF65-F5344CB8AC3E}">
        <p14:creationId xmlns:p14="http://schemas.microsoft.com/office/powerpoint/2010/main" val="322396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2E4BA-5301-F847-9240-B6F568478A03}"/>
              </a:ext>
            </a:extLst>
          </p:cNvPr>
          <p:cNvSpPr>
            <a:spLocks noGrp="1"/>
          </p:cNvSpPr>
          <p:nvPr>
            <p:ph type="title"/>
          </p:nvPr>
        </p:nvSpPr>
        <p:spPr/>
        <p:txBody>
          <a:bodyPr/>
          <a:lstStyle/>
          <a:p>
            <a:r>
              <a:rPr kumimoji="1" lang="ja-JP" altLang="en-US"/>
              <a:t>目次</a:t>
            </a:r>
          </a:p>
        </p:txBody>
      </p:sp>
      <p:sp>
        <p:nvSpPr>
          <p:cNvPr id="3" name="コンテンツ プレースホルダー 2">
            <a:extLst>
              <a:ext uri="{FF2B5EF4-FFF2-40B4-BE49-F238E27FC236}">
                <a16:creationId xmlns:a16="http://schemas.microsoft.com/office/drawing/2014/main" id="{D8CC4F74-5756-9E48-8B0B-9C5B5FA6D84B}"/>
              </a:ext>
            </a:extLst>
          </p:cNvPr>
          <p:cNvSpPr>
            <a:spLocks noGrp="1"/>
          </p:cNvSpPr>
          <p:nvPr>
            <p:ph idx="1"/>
          </p:nvPr>
        </p:nvSpPr>
        <p:spPr>
          <a:xfrm>
            <a:off x="457199" y="1113990"/>
            <a:ext cx="8409709" cy="5012173"/>
          </a:xfrm>
        </p:spPr>
        <p:txBody>
          <a:bodyPr/>
          <a:lstStyle/>
          <a:p>
            <a:pPr>
              <a:spcAft>
                <a:spcPts val="600"/>
              </a:spcAft>
            </a:pPr>
            <a:r>
              <a:rPr kumimoji="1" lang="ja-JP" altLang="en-US"/>
              <a:t>超高エネルギー宇宙線</a:t>
            </a:r>
            <a:endParaRPr kumimoji="1" lang="en-US" altLang="ja-JP" dirty="0"/>
          </a:p>
          <a:p>
            <a:pPr>
              <a:spcAft>
                <a:spcPts val="600"/>
              </a:spcAft>
            </a:pPr>
            <a:r>
              <a:rPr lang="en-US" altLang="ja-JP" dirty="0"/>
              <a:t>CRAFFT</a:t>
            </a:r>
            <a:r>
              <a:rPr lang="ja-JP" altLang="en-US"/>
              <a:t>検出器</a:t>
            </a:r>
            <a:endParaRPr lang="en-US" altLang="ja-JP" dirty="0"/>
          </a:p>
          <a:p>
            <a:pPr>
              <a:spcAft>
                <a:spcPts val="600"/>
              </a:spcAft>
            </a:pPr>
            <a:r>
              <a:rPr lang="en-US" altLang="ja-JP" dirty="0"/>
              <a:t>CRAFFT</a:t>
            </a:r>
            <a:r>
              <a:rPr lang="ja-JP" altLang="en-US"/>
              <a:t>シミュレーション</a:t>
            </a:r>
            <a:endParaRPr lang="en-US" altLang="ja-JP" dirty="0"/>
          </a:p>
          <a:p>
            <a:pPr>
              <a:spcAft>
                <a:spcPts val="600"/>
              </a:spcAft>
            </a:pPr>
            <a:r>
              <a:rPr kumimoji="1" lang="ja-JP" altLang="en-US"/>
              <a:t>観測波形とシミュレーションの比較</a:t>
            </a:r>
            <a:endParaRPr kumimoji="1" lang="en-US" altLang="ja-JP" dirty="0"/>
          </a:p>
          <a:p>
            <a:pPr>
              <a:spcAft>
                <a:spcPts val="600"/>
              </a:spcAft>
            </a:pPr>
            <a:r>
              <a:rPr kumimoji="1" lang="ja-JP" altLang="en-US"/>
              <a:t>検出面の最適化</a:t>
            </a:r>
            <a:endParaRPr kumimoji="1" lang="en-US" altLang="ja-JP" dirty="0"/>
          </a:p>
          <a:p>
            <a:pPr>
              <a:spcAft>
                <a:spcPts val="600"/>
              </a:spcAft>
            </a:pPr>
            <a:r>
              <a:rPr lang="ja-JP" altLang="en-US"/>
              <a:t>まとめ</a:t>
            </a:r>
            <a:endParaRPr kumimoji="1" lang="ja-JP" altLang="en-US"/>
          </a:p>
        </p:txBody>
      </p:sp>
      <p:sp>
        <p:nvSpPr>
          <p:cNvPr id="4" name="日付プレースホルダー 3">
            <a:extLst>
              <a:ext uri="{FF2B5EF4-FFF2-40B4-BE49-F238E27FC236}">
                <a16:creationId xmlns:a16="http://schemas.microsoft.com/office/drawing/2014/main" id="{13AA99DC-9420-2749-AE5F-5825EAE787E6}"/>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04032413-E7BF-1147-AD70-E2FE48DA10EE}"/>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D4D4F47F-8388-7F48-9603-17B977495319}"/>
              </a:ext>
            </a:extLst>
          </p:cNvPr>
          <p:cNvSpPr>
            <a:spLocks noGrp="1"/>
          </p:cNvSpPr>
          <p:nvPr>
            <p:ph type="sldNum" sz="quarter" idx="12"/>
          </p:nvPr>
        </p:nvSpPr>
        <p:spPr/>
        <p:txBody>
          <a:bodyPr/>
          <a:lstStyle/>
          <a:p>
            <a:fld id="{3104D226-EA51-5244-8BC1-CECB997F2D20}" type="slidenum">
              <a:rPr kumimoji="1" lang="ja-JP" altLang="en-US" smtClean="0"/>
              <a:t>3</a:t>
            </a:fld>
            <a:endParaRPr kumimoji="1" lang="ja-JP" altLang="en-US"/>
          </a:p>
        </p:txBody>
      </p:sp>
    </p:spTree>
    <p:extLst>
      <p:ext uri="{BB962C8B-B14F-4D97-AF65-F5344CB8AC3E}">
        <p14:creationId xmlns:p14="http://schemas.microsoft.com/office/powerpoint/2010/main" val="1246576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ja-JP" altLang="en-US"/>
              <a:t>超高エネルギー宇宙線</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kumimoji="1" lang="ja-JP" altLang="en-US"/>
              <a:t>宇宙素粒子若手の会</a:t>
            </a:r>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4</a:t>
            </a:fld>
            <a:endParaRPr kumimoji="1" lang="ja-JP" altLang="en-US"/>
          </a:p>
        </p:txBody>
      </p:sp>
      <p:pic>
        <p:nvPicPr>
          <p:cNvPr id="7" name="図 6">
            <a:extLst>
              <a:ext uri="{FF2B5EF4-FFF2-40B4-BE49-F238E27FC236}">
                <a16:creationId xmlns:a16="http://schemas.microsoft.com/office/drawing/2014/main" id="{EC2EE8D5-69F5-0443-841F-146A65481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810" y="987900"/>
            <a:ext cx="3692911" cy="4633377"/>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BC5D1537-2887-1845-9FA6-7513295857B9}"/>
                  </a:ext>
                </a:extLst>
              </p:cNvPr>
              <p:cNvSpPr txBox="1"/>
              <p:nvPr/>
            </p:nvSpPr>
            <p:spPr>
              <a:xfrm>
                <a:off x="141904" y="1113088"/>
                <a:ext cx="4209418" cy="646331"/>
              </a:xfrm>
              <a:prstGeom prst="rect">
                <a:avLst/>
              </a:prstGeom>
              <a:noFill/>
            </p:spPr>
            <p:txBody>
              <a:bodyPr wrap="square" rtlCol="0">
                <a:spAutoFit/>
              </a:bodyPr>
              <a:lstStyle/>
              <a:p>
                <a:r>
                  <a:rPr lang="ja-JP" altLang="en-US"/>
                  <a:t>超高エネルギー宇宙線は</a:t>
                </a:r>
                <a14:m>
                  <m:oMath xmlns:m="http://schemas.openxmlformats.org/officeDocument/2006/math">
                    <m:sSup>
                      <m:sSupPr>
                        <m:ctrlPr>
                          <a:rPr lang="en-US" altLang="ja-JP" i="1" smtClean="0">
                            <a:latin typeface="Cambria Math" panose="02040503050406030204" pitchFamily="18" charset="0"/>
                          </a:rPr>
                        </m:ctrlPr>
                      </m:sSupPr>
                      <m:e>
                        <m:r>
                          <a:rPr lang="en-US" altLang="ja-JP" b="0" i="1" smtClean="0">
                            <a:latin typeface="Cambria Math" panose="02040503050406030204" pitchFamily="18" charset="0"/>
                          </a:rPr>
                          <m:t>10</m:t>
                        </m:r>
                      </m:e>
                      <m:sup>
                        <m:r>
                          <a:rPr lang="en-US" altLang="ja-JP" b="0" i="1" smtClean="0">
                            <a:latin typeface="Cambria Math" panose="02040503050406030204" pitchFamily="18" charset="0"/>
                          </a:rPr>
                          <m:t>18</m:t>
                        </m:r>
                      </m:sup>
                    </m:sSup>
                  </m:oMath>
                </a14:m>
                <a:r>
                  <a:rPr kumimoji="1" lang="en-US" altLang="ja-JP" dirty="0"/>
                  <a:t>eV</a:t>
                </a:r>
                <a:r>
                  <a:rPr kumimoji="1" lang="ja-JP" altLang="en-US"/>
                  <a:t>以上の</a:t>
                </a:r>
                <a:endParaRPr kumimoji="1" lang="en-US" altLang="ja-JP" dirty="0"/>
              </a:p>
              <a:p>
                <a:r>
                  <a:rPr kumimoji="1" lang="ja-JP" altLang="en-US"/>
                  <a:t>エネルギーを持つ宇宙線</a:t>
                </a:r>
              </a:p>
            </p:txBody>
          </p:sp>
        </mc:Choice>
        <mc:Fallback xmlns="">
          <p:sp>
            <p:nvSpPr>
              <p:cNvPr id="8" name="テキスト ボックス 7">
                <a:extLst>
                  <a:ext uri="{FF2B5EF4-FFF2-40B4-BE49-F238E27FC236}">
                    <a16:creationId xmlns:a16="http://schemas.microsoft.com/office/drawing/2014/main" id="{BC5D1537-2887-1845-9FA6-7513295857B9}"/>
                  </a:ext>
                </a:extLst>
              </p:cNvPr>
              <p:cNvSpPr txBox="1">
                <a:spLocks noRot="1" noChangeAspect="1" noMove="1" noResize="1" noEditPoints="1" noAdjustHandles="1" noChangeArrowheads="1" noChangeShapeType="1" noTextEdit="1"/>
              </p:cNvSpPr>
              <p:nvPr/>
            </p:nvSpPr>
            <p:spPr>
              <a:xfrm>
                <a:off x="141904" y="1113088"/>
                <a:ext cx="4209418" cy="646331"/>
              </a:xfrm>
              <a:prstGeom prst="rect">
                <a:avLst/>
              </a:prstGeom>
              <a:blipFill>
                <a:blip r:embed="rId4"/>
                <a:stretch>
                  <a:fillRect l="-901" t="-7692" b="-9615"/>
                </a:stretch>
              </a:blipFill>
            </p:spPr>
            <p:txBody>
              <a:bodyPr/>
              <a:lstStyle/>
              <a:p>
                <a:r>
                  <a:rPr lang="ja-JP" altLang="en-US">
                    <a:noFill/>
                  </a:rPr>
                  <a:t> </a:t>
                </a:r>
              </a:p>
            </p:txBody>
          </p:sp>
        </mc:Fallback>
      </mc:AlternateContent>
      <p:grpSp>
        <p:nvGrpSpPr>
          <p:cNvPr id="20" name="グループ化 19">
            <a:extLst>
              <a:ext uri="{FF2B5EF4-FFF2-40B4-BE49-F238E27FC236}">
                <a16:creationId xmlns:a16="http://schemas.microsoft.com/office/drawing/2014/main" id="{52913E5C-A238-A848-A8AE-95A5309C3A78}"/>
              </a:ext>
            </a:extLst>
          </p:cNvPr>
          <p:cNvGrpSpPr/>
          <p:nvPr/>
        </p:nvGrpSpPr>
        <p:grpSpPr>
          <a:xfrm>
            <a:off x="7806520" y="4135272"/>
            <a:ext cx="723332" cy="1050877"/>
            <a:chOff x="7633854" y="4856018"/>
            <a:chExt cx="928255" cy="1281545"/>
          </a:xfrm>
        </p:grpSpPr>
        <p:cxnSp>
          <p:nvCxnSpPr>
            <p:cNvPr id="12" name="直線コネクタ 11">
              <a:extLst>
                <a:ext uri="{FF2B5EF4-FFF2-40B4-BE49-F238E27FC236}">
                  <a16:creationId xmlns:a16="http://schemas.microsoft.com/office/drawing/2014/main" id="{B3916516-DADA-7D49-AFF9-841FE1F0A6B7}"/>
                </a:ext>
              </a:extLst>
            </p:cNvPr>
            <p:cNvCxnSpPr/>
            <p:nvPr/>
          </p:nvCxnSpPr>
          <p:spPr>
            <a:xfrm>
              <a:off x="7633854" y="4856018"/>
              <a:ext cx="0" cy="12815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4B59C11C-6904-A041-A832-D50B9F992117}"/>
                </a:ext>
              </a:extLst>
            </p:cNvPr>
            <p:cNvCxnSpPr/>
            <p:nvPr/>
          </p:nvCxnSpPr>
          <p:spPr>
            <a:xfrm>
              <a:off x="8562109" y="4856018"/>
              <a:ext cx="0" cy="12815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09B6F9CF-8412-4E4A-9E8E-5CC75A9F5829}"/>
                </a:ext>
              </a:extLst>
            </p:cNvPr>
            <p:cNvCxnSpPr/>
            <p:nvPr/>
          </p:nvCxnSpPr>
          <p:spPr>
            <a:xfrm>
              <a:off x="7633854" y="4856018"/>
              <a:ext cx="92825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1DA3D0CF-0FF5-D94D-8F64-A24A30BB91AE}"/>
                </a:ext>
              </a:extLst>
            </p:cNvPr>
            <p:cNvCxnSpPr/>
            <p:nvPr/>
          </p:nvCxnSpPr>
          <p:spPr>
            <a:xfrm>
              <a:off x="7633854" y="6137563"/>
              <a:ext cx="92825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テキスト ボックス 2">
            <a:extLst>
              <a:ext uri="{FF2B5EF4-FFF2-40B4-BE49-F238E27FC236}">
                <a16:creationId xmlns:a16="http://schemas.microsoft.com/office/drawing/2014/main" id="{C2999D69-7D84-A042-806A-913E2ADF0083}"/>
              </a:ext>
            </a:extLst>
          </p:cNvPr>
          <p:cNvSpPr txBox="1"/>
          <p:nvPr/>
        </p:nvSpPr>
        <p:spPr>
          <a:xfrm>
            <a:off x="5827595" y="5698233"/>
            <a:ext cx="2729553" cy="369332"/>
          </a:xfrm>
          <a:prstGeom prst="rect">
            <a:avLst/>
          </a:prstGeom>
          <a:noFill/>
        </p:spPr>
        <p:txBody>
          <a:bodyPr wrap="square" rtlCol="0">
            <a:spAutoFit/>
          </a:bodyPr>
          <a:lstStyle/>
          <a:p>
            <a:r>
              <a:rPr lang="ja-JP" altLang="en-US"/>
              <a:t>エネルギースペクトル図</a:t>
            </a:r>
            <a:endParaRPr kumimoji="1" lang="ja-JP" altLang="en-US"/>
          </a:p>
        </p:txBody>
      </p:sp>
      <p:pic>
        <p:nvPicPr>
          <p:cNvPr id="19" name="図 18">
            <a:extLst>
              <a:ext uri="{FF2B5EF4-FFF2-40B4-BE49-F238E27FC236}">
                <a16:creationId xmlns:a16="http://schemas.microsoft.com/office/drawing/2014/main" id="{A79028E7-FE84-AD46-B88D-A60B7C0FB707}"/>
              </a:ext>
            </a:extLst>
          </p:cNvPr>
          <p:cNvPicPr>
            <a:picLocks noChangeAspect="1"/>
          </p:cNvPicPr>
          <p:nvPr/>
        </p:nvPicPr>
        <p:blipFill rotWithShape="1">
          <a:blip r:embed="rId5"/>
          <a:srcRect r="33574"/>
          <a:stretch/>
        </p:blipFill>
        <p:spPr>
          <a:xfrm>
            <a:off x="2532146" y="3423890"/>
            <a:ext cx="2626551" cy="2883481"/>
          </a:xfrm>
          <a:prstGeom prst="rect">
            <a:avLst/>
          </a:prstGeom>
        </p:spPr>
      </p:pic>
      <p:sp>
        <p:nvSpPr>
          <p:cNvPr id="11" name="テキスト ボックス 10">
            <a:extLst>
              <a:ext uri="{FF2B5EF4-FFF2-40B4-BE49-F238E27FC236}">
                <a16:creationId xmlns:a16="http://schemas.microsoft.com/office/drawing/2014/main" id="{9D864D8E-86A3-524D-AD4C-5680761E83E6}"/>
              </a:ext>
            </a:extLst>
          </p:cNvPr>
          <p:cNvSpPr txBox="1"/>
          <p:nvPr/>
        </p:nvSpPr>
        <p:spPr>
          <a:xfrm>
            <a:off x="2314824" y="6269360"/>
            <a:ext cx="2895599" cy="369332"/>
          </a:xfrm>
          <a:prstGeom prst="rect">
            <a:avLst/>
          </a:prstGeom>
          <a:noFill/>
        </p:spPr>
        <p:txBody>
          <a:bodyPr wrap="square" rtlCol="0">
            <a:spAutoFit/>
          </a:bodyPr>
          <a:lstStyle/>
          <a:p>
            <a:r>
              <a:rPr kumimoji="1" lang="ja-JP" altLang="en-US"/>
              <a:t>空気シャワーの発達の様子</a:t>
            </a:r>
          </a:p>
        </p:txBody>
      </p:sp>
      <p:sp>
        <p:nvSpPr>
          <p:cNvPr id="14" name="テキスト ボックス 13">
            <a:extLst>
              <a:ext uri="{FF2B5EF4-FFF2-40B4-BE49-F238E27FC236}">
                <a16:creationId xmlns:a16="http://schemas.microsoft.com/office/drawing/2014/main" id="{6CEA1FD1-5B3B-B94A-A6BA-A8EBDF17A59F}"/>
              </a:ext>
            </a:extLst>
          </p:cNvPr>
          <p:cNvSpPr txBox="1"/>
          <p:nvPr/>
        </p:nvSpPr>
        <p:spPr>
          <a:xfrm>
            <a:off x="141904" y="3107196"/>
            <a:ext cx="4877914" cy="369332"/>
          </a:xfrm>
          <a:prstGeom prst="rect">
            <a:avLst/>
          </a:prstGeom>
          <a:noFill/>
        </p:spPr>
        <p:txBody>
          <a:bodyPr wrap="square" rtlCol="0">
            <a:spAutoFit/>
          </a:bodyPr>
          <a:lstStyle/>
          <a:p>
            <a:r>
              <a:rPr kumimoji="1" lang="ja-JP" altLang="en-US"/>
              <a:t>大気に侵入することで空気シャワー現象を起こす</a:t>
            </a:r>
          </a:p>
        </p:txBody>
      </p:sp>
      <p:sp>
        <p:nvSpPr>
          <p:cNvPr id="15" name="テキスト ボックス 14">
            <a:extLst>
              <a:ext uri="{FF2B5EF4-FFF2-40B4-BE49-F238E27FC236}">
                <a16:creationId xmlns:a16="http://schemas.microsoft.com/office/drawing/2014/main" id="{632097BB-3D5D-2345-AB90-83653F86AA5A}"/>
              </a:ext>
            </a:extLst>
          </p:cNvPr>
          <p:cNvSpPr txBox="1"/>
          <p:nvPr/>
        </p:nvSpPr>
        <p:spPr>
          <a:xfrm>
            <a:off x="141905" y="2076113"/>
            <a:ext cx="5057905" cy="646331"/>
          </a:xfrm>
          <a:prstGeom prst="rect">
            <a:avLst/>
          </a:prstGeom>
          <a:noFill/>
        </p:spPr>
        <p:txBody>
          <a:bodyPr wrap="square" rtlCol="0">
            <a:spAutoFit/>
          </a:bodyPr>
          <a:lstStyle/>
          <a:p>
            <a:r>
              <a:rPr lang="ja-JP" altLang="en-US"/>
              <a:t>直進性が強く、銀河系外からの到来も予想されるが発生源は特定されていない</a:t>
            </a:r>
            <a:endParaRPr kumimoji="1" lang="ja-JP" altLang="en-US"/>
          </a:p>
        </p:txBody>
      </p:sp>
      <p:sp>
        <p:nvSpPr>
          <p:cNvPr id="16" name="テキスト ボックス 15">
            <a:extLst>
              <a:ext uri="{FF2B5EF4-FFF2-40B4-BE49-F238E27FC236}">
                <a16:creationId xmlns:a16="http://schemas.microsoft.com/office/drawing/2014/main" id="{24FD3D01-70EF-F34F-95D7-E91A2E35DF41}"/>
              </a:ext>
            </a:extLst>
          </p:cNvPr>
          <p:cNvSpPr txBox="1"/>
          <p:nvPr/>
        </p:nvSpPr>
        <p:spPr>
          <a:xfrm>
            <a:off x="3658781" y="3501090"/>
            <a:ext cx="1486061" cy="253916"/>
          </a:xfrm>
          <a:prstGeom prst="rect">
            <a:avLst/>
          </a:prstGeom>
          <a:solidFill>
            <a:srgbClr val="FF0000"/>
          </a:solidFill>
        </p:spPr>
        <p:txBody>
          <a:bodyPr wrap="square" rtlCol="0">
            <a:spAutoFit/>
          </a:bodyPr>
          <a:lstStyle/>
          <a:p>
            <a:r>
              <a:rPr kumimoji="1" lang="ja-JP" altLang="en-US" sz="1050">
                <a:solidFill>
                  <a:schemeClr val="bg1"/>
                </a:solidFill>
              </a:rPr>
              <a:t>超高エネルギー宇宙線</a:t>
            </a:r>
          </a:p>
        </p:txBody>
      </p:sp>
    </p:spTree>
    <p:extLst>
      <p:ext uri="{BB962C8B-B14F-4D97-AF65-F5344CB8AC3E}">
        <p14:creationId xmlns:p14="http://schemas.microsoft.com/office/powerpoint/2010/main" val="1336459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en-US" altLang="ja-JP" dirty="0"/>
              <a:t>CRAFFT</a:t>
            </a:r>
            <a:r>
              <a:rPr kumimoji="1" lang="ja-JP" altLang="en-US"/>
              <a:t>の概要</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5</a:t>
            </a:fld>
            <a:endParaRPr kumimoji="1" lang="ja-JP" altLang="en-US"/>
          </a:p>
        </p:txBody>
      </p:sp>
      <p:sp>
        <p:nvSpPr>
          <p:cNvPr id="8" name="テキスト ボックス 7">
            <a:extLst>
              <a:ext uri="{FF2B5EF4-FFF2-40B4-BE49-F238E27FC236}">
                <a16:creationId xmlns:a16="http://schemas.microsoft.com/office/drawing/2014/main" id="{AD9CCAE8-4398-DB47-B376-164D37603720}"/>
              </a:ext>
            </a:extLst>
          </p:cNvPr>
          <p:cNvSpPr txBox="1"/>
          <p:nvPr/>
        </p:nvSpPr>
        <p:spPr>
          <a:xfrm>
            <a:off x="575658" y="5215274"/>
            <a:ext cx="5623737" cy="1323439"/>
          </a:xfrm>
          <a:prstGeom prst="rect">
            <a:avLst/>
          </a:prstGeom>
          <a:noFill/>
        </p:spPr>
        <p:txBody>
          <a:bodyPr wrap="square" rtlCol="0">
            <a:spAutoFit/>
          </a:bodyPr>
          <a:lstStyle/>
          <a:p>
            <a:r>
              <a:rPr lang="en" altLang="ja-JP" sz="3200" u="sng" dirty="0">
                <a:solidFill>
                  <a:srgbClr val="FF0000"/>
                </a:solidFill>
              </a:rPr>
              <a:t>CRAFFT</a:t>
            </a:r>
            <a:r>
              <a:rPr lang="ja-JP" altLang="en-US" sz="3200" u="sng">
                <a:solidFill>
                  <a:srgbClr val="FF0000"/>
                </a:solidFill>
              </a:rPr>
              <a:t> </a:t>
            </a:r>
            <a:r>
              <a:rPr lang="ja-JP" altLang="en-US" sz="2400">
                <a:solidFill>
                  <a:srgbClr val="FF0000"/>
                </a:solidFill>
              </a:rPr>
              <a:t> </a:t>
            </a:r>
            <a:endParaRPr lang="en" altLang="ja-JP" sz="2400" dirty="0">
              <a:solidFill>
                <a:srgbClr val="FF0000"/>
              </a:solidFill>
            </a:endParaRPr>
          </a:p>
          <a:p>
            <a:r>
              <a:rPr lang="ja-JP" altLang="en-US" sz="2400">
                <a:solidFill>
                  <a:srgbClr val="FF0000"/>
                </a:solidFill>
              </a:rPr>
              <a:t>　＝　</a:t>
            </a:r>
            <a:r>
              <a:rPr lang="en" altLang="ja-JP" sz="2400" dirty="0">
                <a:solidFill>
                  <a:srgbClr val="FF0000"/>
                </a:solidFill>
              </a:rPr>
              <a:t>C</a:t>
            </a:r>
            <a:r>
              <a:rPr lang="en" altLang="ja-JP" sz="2400" dirty="0"/>
              <a:t>osmic </a:t>
            </a:r>
            <a:r>
              <a:rPr lang="en" altLang="ja-JP" sz="2400" dirty="0">
                <a:solidFill>
                  <a:srgbClr val="FF0000"/>
                </a:solidFill>
              </a:rPr>
              <a:t>R</a:t>
            </a:r>
            <a:r>
              <a:rPr lang="en" altLang="ja-JP" sz="2400" dirty="0"/>
              <a:t>ay </a:t>
            </a:r>
            <a:r>
              <a:rPr lang="en" altLang="ja-JP" sz="2400" dirty="0">
                <a:solidFill>
                  <a:srgbClr val="FF0000"/>
                </a:solidFill>
              </a:rPr>
              <a:t>A</a:t>
            </a:r>
            <a:r>
              <a:rPr lang="en" altLang="ja-JP" sz="2400" dirty="0"/>
              <a:t>ir </a:t>
            </a:r>
            <a:r>
              <a:rPr lang="en" altLang="ja-JP" sz="2400" dirty="0">
                <a:solidFill>
                  <a:srgbClr val="FF0000"/>
                </a:solidFill>
              </a:rPr>
              <a:t>F</a:t>
            </a:r>
            <a:r>
              <a:rPr lang="en" altLang="ja-JP" sz="2400" dirty="0"/>
              <a:t>luorescence </a:t>
            </a:r>
          </a:p>
          <a:p>
            <a:r>
              <a:rPr lang="ja-JP" altLang="en-US" sz="2400">
                <a:solidFill>
                  <a:srgbClr val="FF0000"/>
                </a:solidFill>
              </a:rPr>
              <a:t>　　　　　　　　　　</a:t>
            </a:r>
            <a:r>
              <a:rPr lang="en-US" altLang="ja-JP" sz="2400" dirty="0">
                <a:solidFill>
                  <a:srgbClr val="FF0000"/>
                </a:solidFill>
              </a:rPr>
              <a:t>      </a:t>
            </a:r>
            <a:r>
              <a:rPr lang="en" altLang="ja-JP" sz="2400" dirty="0">
                <a:solidFill>
                  <a:srgbClr val="FF0000"/>
                </a:solidFill>
              </a:rPr>
              <a:t>F</a:t>
            </a:r>
            <a:r>
              <a:rPr lang="en" altLang="ja-JP" sz="2400" dirty="0"/>
              <a:t>resnel lens </a:t>
            </a:r>
            <a:r>
              <a:rPr lang="en" altLang="ja-JP" sz="2400" dirty="0">
                <a:solidFill>
                  <a:srgbClr val="FF0000"/>
                </a:solidFill>
              </a:rPr>
              <a:t>T</a:t>
            </a:r>
            <a:r>
              <a:rPr lang="en" altLang="ja-JP" sz="2400" dirty="0"/>
              <a:t>elescope </a:t>
            </a:r>
            <a:endParaRPr kumimoji="1" lang="ja-JP" altLang="en-US" sz="2400">
              <a:solidFill>
                <a:srgbClr val="FF0000"/>
              </a:solidFill>
            </a:endParaRPr>
          </a:p>
        </p:txBody>
      </p:sp>
      <p:sp>
        <p:nvSpPr>
          <p:cNvPr id="9" name="テキスト ボックス 8">
            <a:extLst>
              <a:ext uri="{FF2B5EF4-FFF2-40B4-BE49-F238E27FC236}">
                <a16:creationId xmlns:a16="http://schemas.microsoft.com/office/drawing/2014/main" id="{21A5C84A-154B-F343-8046-A07F9B4B967B}"/>
              </a:ext>
            </a:extLst>
          </p:cNvPr>
          <p:cNvSpPr txBox="1"/>
          <p:nvPr/>
        </p:nvSpPr>
        <p:spPr>
          <a:xfrm>
            <a:off x="575659" y="4804476"/>
            <a:ext cx="5967602" cy="461665"/>
          </a:xfrm>
          <a:prstGeom prst="rect">
            <a:avLst/>
          </a:prstGeom>
          <a:noFill/>
        </p:spPr>
        <p:txBody>
          <a:bodyPr wrap="square" rtlCol="0">
            <a:spAutoFit/>
          </a:bodyPr>
          <a:lstStyle/>
          <a:p>
            <a:r>
              <a:rPr lang="ja-JP" altLang="en-US" sz="2400"/>
              <a:t>低コストな次世代の大気蛍光望遠鏡の開発</a:t>
            </a:r>
            <a:endParaRPr kumimoji="1" lang="ja-JP" altLang="en-US" sz="2400"/>
          </a:p>
        </p:txBody>
      </p:sp>
      <p:sp>
        <p:nvSpPr>
          <p:cNvPr id="10" name="テキスト ボックス 9">
            <a:extLst>
              <a:ext uri="{FF2B5EF4-FFF2-40B4-BE49-F238E27FC236}">
                <a16:creationId xmlns:a16="http://schemas.microsoft.com/office/drawing/2014/main" id="{B23E3E14-6312-7445-A6A6-8348F2D0B83A}"/>
              </a:ext>
            </a:extLst>
          </p:cNvPr>
          <p:cNvSpPr txBox="1"/>
          <p:nvPr/>
        </p:nvSpPr>
        <p:spPr>
          <a:xfrm>
            <a:off x="447261" y="1073046"/>
            <a:ext cx="5126182" cy="461665"/>
          </a:xfrm>
          <a:prstGeom prst="rect">
            <a:avLst/>
          </a:prstGeom>
          <a:noFill/>
        </p:spPr>
        <p:txBody>
          <a:bodyPr wrap="square" rtlCol="0">
            <a:spAutoFit/>
          </a:bodyPr>
          <a:lstStyle/>
          <a:p>
            <a:r>
              <a:rPr kumimoji="1" lang="ja-JP" altLang="en-US" sz="2400" u="sng"/>
              <a:t>次世代の超高エネルギー宇宙線観測</a:t>
            </a:r>
          </a:p>
        </p:txBody>
      </p:sp>
      <p:sp>
        <p:nvSpPr>
          <p:cNvPr id="12" name="テキスト ボックス 11">
            <a:extLst>
              <a:ext uri="{FF2B5EF4-FFF2-40B4-BE49-F238E27FC236}">
                <a16:creationId xmlns:a16="http://schemas.microsoft.com/office/drawing/2014/main" id="{2FFF25E4-91EE-1A40-AEBA-635F8629BDCD}"/>
              </a:ext>
            </a:extLst>
          </p:cNvPr>
          <p:cNvSpPr txBox="1"/>
          <p:nvPr/>
        </p:nvSpPr>
        <p:spPr>
          <a:xfrm>
            <a:off x="164539" y="3885801"/>
            <a:ext cx="8979461" cy="461665"/>
          </a:xfrm>
          <a:prstGeom prst="rect">
            <a:avLst/>
          </a:prstGeom>
          <a:noFill/>
        </p:spPr>
        <p:txBody>
          <a:bodyPr wrap="square" rtlCol="0">
            <a:spAutoFit/>
          </a:bodyPr>
          <a:lstStyle/>
          <a:p>
            <a:r>
              <a:rPr kumimoji="1" lang="ja-JP" altLang="en-US" sz="2400"/>
              <a:t>現行の</a:t>
            </a:r>
            <a:r>
              <a:rPr lang="ja-JP" altLang="en-US" sz="2400"/>
              <a:t>大気蛍光望遠鏡</a:t>
            </a:r>
            <a:r>
              <a:rPr kumimoji="1" lang="ja-JP" altLang="en-US" sz="2400"/>
              <a:t>では高コストであるため大規模化は難しい・・</a:t>
            </a:r>
          </a:p>
        </p:txBody>
      </p:sp>
      <p:pic>
        <p:nvPicPr>
          <p:cNvPr id="13" name="図 12">
            <a:extLst>
              <a:ext uri="{FF2B5EF4-FFF2-40B4-BE49-F238E27FC236}">
                <a16:creationId xmlns:a16="http://schemas.microsoft.com/office/drawing/2014/main" id="{1A07CC68-CA6C-DB4D-BD82-EBE2BF10228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390" t="12683" r="8851" b="15431"/>
          <a:stretch/>
        </p:blipFill>
        <p:spPr>
          <a:xfrm>
            <a:off x="6383069" y="4342695"/>
            <a:ext cx="2693037" cy="1942137"/>
          </a:xfrm>
          <a:prstGeom prst="rect">
            <a:avLst/>
          </a:prstGeom>
        </p:spPr>
      </p:pic>
      <p:sp>
        <p:nvSpPr>
          <p:cNvPr id="14" name="右矢印 13">
            <a:extLst>
              <a:ext uri="{FF2B5EF4-FFF2-40B4-BE49-F238E27FC236}">
                <a16:creationId xmlns:a16="http://schemas.microsoft.com/office/drawing/2014/main" id="{FD5E717E-D22D-5543-A2FD-582E168F56C9}"/>
              </a:ext>
            </a:extLst>
          </p:cNvPr>
          <p:cNvSpPr/>
          <p:nvPr/>
        </p:nvSpPr>
        <p:spPr>
          <a:xfrm>
            <a:off x="99519" y="4851699"/>
            <a:ext cx="437114" cy="403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FCB75D5-7E94-4D49-9291-BA85C98AAD76}"/>
              </a:ext>
            </a:extLst>
          </p:cNvPr>
          <p:cNvSpPr txBox="1"/>
          <p:nvPr/>
        </p:nvSpPr>
        <p:spPr>
          <a:xfrm>
            <a:off x="6966469" y="6262269"/>
            <a:ext cx="2054257" cy="369332"/>
          </a:xfrm>
          <a:prstGeom prst="rect">
            <a:avLst/>
          </a:prstGeom>
          <a:noFill/>
        </p:spPr>
        <p:txBody>
          <a:bodyPr wrap="square" rtlCol="0">
            <a:spAutoFit/>
          </a:bodyPr>
          <a:lstStyle/>
          <a:p>
            <a:r>
              <a:rPr kumimoji="1" lang="en-US" altLang="ja-JP" dirty="0"/>
              <a:t>CRAFFT</a:t>
            </a:r>
            <a:r>
              <a:rPr kumimoji="1" lang="ja-JP" altLang="en-US"/>
              <a:t>の外観</a:t>
            </a:r>
          </a:p>
        </p:txBody>
      </p:sp>
      <p:sp>
        <p:nvSpPr>
          <p:cNvPr id="15" name="テキスト ボックス 14">
            <a:extLst>
              <a:ext uri="{FF2B5EF4-FFF2-40B4-BE49-F238E27FC236}">
                <a16:creationId xmlns:a16="http://schemas.microsoft.com/office/drawing/2014/main" id="{FD4D0C85-D4DB-EB45-B60E-55ACD19D3FA6}"/>
              </a:ext>
            </a:extLst>
          </p:cNvPr>
          <p:cNvSpPr txBox="1"/>
          <p:nvPr/>
        </p:nvSpPr>
        <p:spPr>
          <a:xfrm>
            <a:off x="493515" y="1480467"/>
            <a:ext cx="8137091" cy="2585323"/>
          </a:xfrm>
          <a:prstGeom prst="rect">
            <a:avLst/>
          </a:prstGeom>
          <a:noFill/>
        </p:spPr>
        <p:txBody>
          <a:bodyPr wrap="square" rtlCol="0">
            <a:spAutoFit/>
          </a:bodyPr>
          <a:lstStyle/>
          <a:p>
            <a:pPr marL="457200" indent="-457200">
              <a:lnSpc>
                <a:spcPct val="150000"/>
              </a:lnSpc>
              <a:buFont typeface="+mj-lt"/>
              <a:buAutoNum type="arabicPeriod"/>
            </a:pPr>
            <a:r>
              <a:rPr lang="ja-JP" altLang="en-US" sz="2400"/>
              <a:t>質量組成の解明</a:t>
            </a:r>
            <a:endParaRPr lang="en-US" altLang="ja-JP" sz="2400" dirty="0"/>
          </a:p>
          <a:p>
            <a:pPr marL="800100" lvl="1" indent="-342900">
              <a:buFont typeface="Wingdings" pitchFamily="2" charset="2"/>
              <a:buChar char="Ø"/>
            </a:pPr>
            <a:r>
              <a:rPr lang="ja-JP" altLang="en-US" sz="2400"/>
              <a:t>大気蛍光望遠鏡のような空気シャワーの縦方向発達が測定優位な検出器</a:t>
            </a:r>
            <a:endParaRPr lang="en-US" altLang="ja-JP" sz="2400" dirty="0"/>
          </a:p>
          <a:p>
            <a:pPr marL="457200" indent="-457200">
              <a:lnSpc>
                <a:spcPct val="150000"/>
              </a:lnSpc>
              <a:buAutoNum type="arabicPeriod"/>
            </a:pPr>
            <a:r>
              <a:rPr lang="ja-JP" altLang="en-US" sz="2400"/>
              <a:t>超高エネルギー宇宙線の観測統計量を増やす</a:t>
            </a:r>
            <a:endParaRPr lang="en-US" altLang="ja-JP" sz="2400" dirty="0"/>
          </a:p>
          <a:p>
            <a:pPr marL="800100" lvl="1" indent="-342900">
              <a:buFont typeface="Wingdings" pitchFamily="2" charset="2"/>
              <a:buChar char="Ø"/>
            </a:pPr>
            <a:r>
              <a:rPr lang="ja-JP" altLang="en-US" sz="2400"/>
              <a:t>検出面積の大規模化</a:t>
            </a:r>
            <a:endParaRPr lang="en-US" altLang="ja-JP" sz="2400" dirty="0"/>
          </a:p>
          <a:p>
            <a:endParaRPr kumimoji="1" lang="ja-JP" altLang="en-US"/>
          </a:p>
        </p:txBody>
      </p:sp>
    </p:spTree>
    <p:extLst>
      <p:ext uri="{BB962C8B-B14F-4D97-AF65-F5344CB8AC3E}">
        <p14:creationId xmlns:p14="http://schemas.microsoft.com/office/powerpoint/2010/main" val="1990124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a:xfrm>
            <a:off x="1643857" y="228658"/>
            <a:ext cx="7060210" cy="683392"/>
          </a:xfrm>
        </p:spPr>
        <p:txBody>
          <a:bodyPr/>
          <a:lstStyle/>
          <a:p>
            <a:r>
              <a:rPr kumimoji="1" lang="en-US" altLang="ja-JP" dirty="0"/>
              <a:t>CRAFFT</a:t>
            </a:r>
            <a:r>
              <a:rPr kumimoji="1" lang="ja-JP" altLang="en-US"/>
              <a:t>の構成</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6</a:t>
            </a:fld>
            <a:endParaRPr kumimoji="1" lang="ja-JP" altLang="en-US"/>
          </a:p>
        </p:txBody>
      </p:sp>
      <p:grpSp>
        <p:nvGrpSpPr>
          <p:cNvPr id="7" name="グループ化 6">
            <a:extLst>
              <a:ext uri="{FF2B5EF4-FFF2-40B4-BE49-F238E27FC236}">
                <a16:creationId xmlns:a16="http://schemas.microsoft.com/office/drawing/2014/main" id="{0875AF31-23B6-5D4A-8A72-3BD91D328339}"/>
              </a:ext>
            </a:extLst>
          </p:cNvPr>
          <p:cNvGrpSpPr/>
          <p:nvPr/>
        </p:nvGrpSpPr>
        <p:grpSpPr>
          <a:xfrm>
            <a:off x="2768073" y="1600864"/>
            <a:ext cx="3229857" cy="2026929"/>
            <a:chOff x="4951281" y="2280911"/>
            <a:chExt cx="3785296" cy="2424474"/>
          </a:xfrm>
        </p:grpSpPr>
        <p:grpSp>
          <p:nvGrpSpPr>
            <p:cNvPr id="8" name="グループ化 7">
              <a:extLst>
                <a:ext uri="{FF2B5EF4-FFF2-40B4-BE49-F238E27FC236}">
                  <a16:creationId xmlns:a16="http://schemas.microsoft.com/office/drawing/2014/main" id="{41E4D63B-3B21-0349-9000-F73D12F17084}"/>
                </a:ext>
              </a:extLst>
            </p:cNvPr>
            <p:cNvGrpSpPr/>
            <p:nvPr/>
          </p:nvGrpSpPr>
          <p:grpSpPr>
            <a:xfrm rot="914729">
              <a:off x="5099589" y="2280911"/>
              <a:ext cx="3636988" cy="1893837"/>
              <a:chOff x="2879207" y="2213798"/>
              <a:chExt cx="3636988" cy="1893837"/>
            </a:xfrm>
          </p:grpSpPr>
          <p:sp>
            <p:nvSpPr>
              <p:cNvPr id="11" name="正方形/長方形 10">
                <a:extLst>
                  <a:ext uri="{FF2B5EF4-FFF2-40B4-BE49-F238E27FC236}">
                    <a16:creationId xmlns:a16="http://schemas.microsoft.com/office/drawing/2014/main" id="{B7DBE7C6-E979-BF4A-BC7C-FD25E602AA51}"/>
                  </a:ext>
                </a:extLst>
              </p:cNvPr>
              <p:cNvSpPr/>
              <p:nvPr/>
            </p:nvSpPr>
            <p:spPr>
              <a:xfrm>
                <a:off x="2916195" y="2213798"/>
                <a:ext cx="3600000" cy="1890000"/>
              </a:xfrm>
              <a:prstGeom prst="rect">
                <a:avLst/>
              </a:prstGeom>
              <a:no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FEAD639-5F92-664D-8AB4-63CA5635B69C}"/>
                  </a:ext>
                </a:extLst>
              </p:cNvPr>
              <p:cNvSpPr/>
              <p:nvPr/>
            </p:nvSpPr>
            <p:spPr>
              <a:xfrm>
                <a:off x="5152405" y="2860189"/>
                <a:ext cx="720000" cy="612000"/>
              </a:xfrm>
              <a:prstGeom prst="rect">
                <a:avLst/>
              </a:prstGeom>
              <a:solidFill>
                <a:schemeClr val="accent6">
                  <a:lumMod val="60000"/>
                  <a:lumOff val="40000"/>
                </a:schemeClr>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PMT</a:t>
                </a:r>
              </a:p>
            </p:txBody>
          </p:sp>
          <p:sp>
            <p:nvSpPr>
              <p:cNvPr id="13" name="正方形/長方形 12">
                <a:extLst>
                  <a:ext uri="{FF2B5EF4-FFF2-40B4-BE49-F238E27FC236}">
                    <a16:creationId xmlns:a16="http://schemas.microsoft.com/office/drawing/2014/main" id="{26FE6A09-F45B-ED4C-B406-BEB1C26DD00C}"/>
                  </a:ext>
                </a:extLst>
              </p:cNvPr>
              <p:cNvSpPr/>
              <p:nvPr/>
            </p:nvSpPr>
            <p:spPr>
              <a:xfrm>
                <a:off x="5079417" y="2861763"/>
                <a:ext cx="864000" cy="72000"/>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E2B1BE5-0B83-F94D-855C-7B5D99486605}"/>
                  </a:ext>
                </a:extLst>
              </p:cNvPr>
              <p:cNvSpPr/>
              <p:nvPr/>
            </p:nvSpPr>
            <p:spPr>
              <a:xfrm>
                <a:off x="5074994" y="3402011"/>
                <a:ext cx="864000" cy="72000"/>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81E80F4-CABD-9846-8067-E2BBA56E961A}"/>
                  </a:ext>
                </a:extLst>
              </p:cNvPr>
              <p:cNvSpPr/>
              <p:nvPr/>
            </p:nvSpPr>
            <p:spPr>
              <a:xfrm flipH="1">
                <a:off x="2879207" y="2215469"/>
                <a:ext cx="36000" cy="1886163"/>
              </a:xfrm>
              <a:prstGeom prst="rect">
                <a:avLst/>
              </a:prstGeom>
              <a:solidFill>
                <a:schemeClr val="accent1">
                  <a:lumMod val="60000"/>
                  <a:lumOff val="40000"/>
                </a:schemeClr>
              </a:solidFill>
              <a:ln>
                <a:solidFill>
                  <a:schemeClr val="accent5"/>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D7D02174-6BD1-F049-AD99-61552898D30A}"/>
                  </a:ext>
                </a:extLst>
              </p:cNvPr>
              <p:cNvSpPr/>
              <p:nvPr/>
            </p:nvSpPr>
            <p:spPr>
              <a:xfrm flipH="1">
                <a:off x="5042429" y="2861763"/>
                <a:ext cx="36000" cy="612000"/>
              </a:xfrm>
              <a:prstGeom prst="rect">
                <a:avLst/>
              </a:prstGeom>
              <a:solidFill>
                <a:srgbClr val="00B050"/>
              </a:solidFill>
              <a:ln>
                <a:solidFill>
                  <a:srgbClr val="00B05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5B05224-88DC-4640-B8C4-CA86CCD08121}"/>
                  </a:ext>
                </a:extLst>
              </p:cNvPr>
              <p:cNvSpPr/>
              <p:nvPr/>
            </p:nvSpPr>
            <p:spPr>
              <a:xfrm>
                <a:off x="5871417" y="2217635"/>
                <a:ext cx="72000" cy="1890000"/>
              </a:xfrm>
              <a:prstGeom prst="rect">
                <a:avLst/>
              </a:prstGeom>
              <a:no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A8DA0D73-47BE-2348-9DCE-99BBB53B1A1D}"/>
                  </a:ext>
                </a:extLst>
              </p:cNvPr>
              <p:cNvSpPr/>
              <p:nvPr/>
            </p:nvSpPr>
            <p:spPr>
              <a:xfrm>
                <a:off x="5080405" y="2213798"/>
                <a:ext cx="72000" cy="1890000"/>
              </a:xfrm>
              <a:prstGeom prst="rect">
                <a:avLst/>
              </a:prstGeom>
              <a:no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正方形/長方形 8">
              <a:extLst>
                <a:ext uri="{FF2B5EF4-FFF2-40B4-BE49-F238E27FC236}">
                  <a16:creationId xmlns:a16="http://schemas.microsoft.com/office/drawing/2014/main" id="{C8D534A5-9594-9240-B81B-92AE26434691}"/>
                </a:ext>
              </a:extLst>
            </p:cNvPr>
            <p:cNvSpPr/>
            <p:nvPr/>
          </p:nvSpPr>
          <p:spPr>
            <a:xfrm>
              <a:off x="4951282" y="4615905"/>
              <a:ext cx="3480993" cy="89480"/>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1EF6225-3EA4-1043-BEC7-8DC9DEDABD61}"/>
                </a:ext>
              </a:extLst>
            </p:cNvPr>
            <p:cNvSpPr/>
            <p:nvPr/>
          </p:nvSpPr>
          <p:spPr>
            <a:xfrm>
              <a:off x="4951281" y="3675031"/>
              <a:ext cx="71023" cy="940873"/>
            </a:xfrm>
            <a:prstGeom prst="rect">
              <a:avLst/>
            </a:prstGeom>
            <a:solidFill>
              <a:schemeClr val="bg1"/>
            </a:solidFill>
            <a:ln>
              <a:solidFill>
                <a:schemeClr val="tx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8B4B09DB-457B-0540-9A6D-A66940A857ED}"/>
              </a:ext>
            </a:extLst>
          </p:cNvPr>
          <p:cNvGrpSpPr/>
          <p:nvPr/>
        </p:nvGrpSpPr>
        <p:grpSpPr>
          <a:xfrm>
            <a:off x="4554005" y="4011108"/>
            <a:ext cx="1813856" cy="1748678"/>
            <a:chOff x="7095086" y="2831010"/>
            <a:chExt cx="1813856" cy="1748678"/>
          </a:xfrm>
        </p:grpSpPr>
        <p:pic>
          <p:nvPicPr>
            <p:cNvPr id="22" name="図 21">
              <a:extLst>
                <a:ext uri="{FF2B5EF4-FFF2-40B4-BE49-F238E27FC236}">
                  <a16:creationId xmlns:a16="http://schemas.microsoft.com/office/drawing/2014/main" id="{9EB35B54-9555-EE48-8914-4BBC292430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8942" y="3229689"/>
              <a:ext cx="1800000" cy="1349999"/>
            </a:xfrm>
            <a:prstGeom prst="rect">
              <a:avLst/>
            </a:prstGeom>
            <a:ln w="19050">
              <a:solidFill>
                <a:schemeClr val="accent6"/>
              </a:solidFill>
            </a:ln>
          </p:spPr>
        </p:pic>
        <p:sp>
          <p:nvSpPr>
            <p:cNvPr id="24" name="テキスト ボックス 23">
              <a:extLst>
                <a:ext uri="{FF2B5EF4-FFF2-40B4-BE49-F238E27FC236}">
                  <a16:creationId xmlns:a16="http://schemas.microsoft.com/office/drawing/2014/main" id="{F1FA8306-BEE2-4542-B10A-779ABE49E6D5}"/>
                </a:ext>
              </a:extLst>
            </p:cNvPr>
            <p:cNvSpPr txBox="1"/>
            <p:nvPr/>
          </p:nvSpPr>
          <p:spPr>
            <a:xfrm>
              <a:off x="7095086" y="2831010"/>
              <a:ext cx="1813856" cy="369332"/>
            </a:xfrm>
            <a:prstGeom prst="rect">
              <a:avLst/>
            </a:prstGeom>
            <a:noFill/>
            <a:ln w="19050">
              <a:solidFill>
                <a:schemeClr val="accent6"/>
              </a:solidFill>
            </a:ln>
          </p:spPr>
          <p:txBody>
            <a:bodyPr wrap="square" rtlCol="0">
              <a:noAutofit/>
            </a:bodyPr>
            <a:lstStyle/>
            <a:p>
              <a:pPr algn="ctr"/>
              <a:r>
                <a:rPr kumimoji="1" lang="ja-JP" altLang="en-US"/>
                <a:t>光電子増倍管</a:t>
              </a:r>
            </a:p>
          </p:txBody>
        </p:sp>
      </p:grpSp>
      <p:grpSp>
        <p:nvGrpSpPr>
          <p:cNvPr id="27" name="グループ化 26">
            <a:extLst>
              <a:ext uri="{FF2B5EF4-FFF2-40B4-BE49-F238E27FC236}">
                <a16:creationId xmlns:a16="http://schemas.microsoft.com/office/drawing/2014/main" id="{D5AD5BBA-27CE-A347-B0F0-91CEBE4D6826}"/>
              </a:ext>
            </a:extLst>
          </p:cNvPr>
          <p:cNvGrpSpPr/>
          <p:nvPr/>
        </p:nvGrpSpPr>
        <p:grpSpPr>
          <a:xfrm>
            <a:off x="2437010" y="4013390"/>
            <a:ext cx="1824656" cy="2211769"/>
            <a:chOff x="4993396" y="4266155"/>
            <a:chExt cx="1824656" cy="2211769"/>
          </a:xfrm>
        </p:grpSpPr>
        <p:pic>
          <p:nvPicPr>
            <p:cNvPr id="21" name="図 20">
              <a:extLst>
                <a:ext uri="{FF2B5EF4-FFF2-40B4-BE49-F238E27FC236}">
                  <a16:creationId xmlns:a16="http://schemas.microsoft.com/office/drawing/2014/main" id="{CC13B3C3-8F57-9D4C-B3F7-ED7D6AD8BC2B}"/>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7252" y="4659882"/>
              <a:ext cx="1810800" cy="1818042"/>
            </a:xfrm>
            <a:prstGeom prst="rect">
              <a:avLst/>
            </a:prstGeom>
            <a:ln>
              <a:solidFill>
                <a:schemeClr val="accent3"/>
              </a:solidFill>
            </a:ln>
          </p:spPr>
        </p:pic>
        <p:sp>
          <p:nvSpPr>
            <p:cNvPr id="26" name="テキスト ボックス 25">
              <a:extLst>
                <a:ext uri="{FF2B5EF4-FFF2-40B4-BE49-F238E27FC236}">
                  <a16:creationId xmlns:a16="http://schemas.microsoft.com/office/drawing/2014/main" id="{2E997548-ADE7-9F4B-84FA-1D4BD1FDF50C}"/>
                </a:ext>
              </a:extLst>
            </p:cNvPr>
            <p:cNvSpPr txBox="1"/>
            <p:nvPr/>
          </p:nvSpPr>
          <p:spPr>
            <a:xfrm>
              <a:off x="4993396" y="4266155"/>
              <a:ext cx="1824655" cy="369332"/>
            </a:xfrm>
            <a:prstGeom prst="rect">
              <a:avLst/>
            </a:prstGeom>
            <a:noFill/>
            <a:ln w="19050">
              <a:solidFill>
                <a:schemeClr val="accent3"/>
              </a:solidFill>
            </a:ln>
          </p:spPr>
          <p:txBody>
            <a:bodyPr wrap="square" rtlCol="0">
              <a:noAutofit/>
            </a:bodyPr>
            <a:lstStyle/>
            <a:p>
              <a:pPr algn="ctr"/>
              <a:r>
                <a:rPr lang="en-US" altLang="ja-JP" dirty="0"/>
                <a:t>UV</a:t>
              </a:r>
              <a:r>
                <a:rPr lang="ja-JP" altLang="en-US"/>
                <a:t>透過フィルタ</a:t>
              </a:r>
              <a:endParaRPr kumimoji="1" lang="ja-JP" altLang="en-US"/>
            </a:p>
          </p:txBody>
        </p:sp>
      </p:grpSp>
      <p:grpSp>
        <p:nvGrpSpPr>
          <p:cNvPr id="30" name="グループ化 29">
            <a:extLst>
              <a:ext uri="{FF2B5EF4-FFF2-40B4-BE49-F238E27FC236}">
                <a16:creationId xmlns:a16="http://schemas.microsoft.com/office/drawing/2014/main" id="{F316F1F2-AB01-B948-8038-C3ABA75BF1CE}"/>
              </a:ext>
            </a:extLst>
          </p:cNvPr>
          <p:cNvGrpSpPr/>
          <p:nvPr/>
        </p:nvGrpSpPr>
        <p:grpSpPr>
          <a:xfrm>
            <a:off x="237367" y="1167772"/>
            <a:ext cx="1824656" cy="2177643"/>
            <a:chOff x="2567005" y="4299288"/>
            <a:chExt cx="1824656" cy="2177643"/>
          </a:xfrm>
        </p:grpSpPr>
        <p:pic>
          <p:nvPicPr>
            <p:cNvPr id="20" name="図 19">
              <a:extLst>
                <a:ext uri="{FF2B5EF4-FFF2-40B4-BE49-F238E27FC236}">
                  <a16:creationId xmlns:a16="http://schemas.microsoft.com/office/drawing/2014/main" id="{CD0264BE-3CAF-6B45-BDFB-A9C047A6B8F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2580861" y="4688917"/>
              <a:ext cx="1810800" cy="1788014"/>
            </a:xfrm>
            <a:prstGeom prst="rect">
              <a:avLst/>
            </a:prstGeom>
            <a:ln>
              <a:solidFill>
                <a:schemeClr val="accent5"/>
              </a:solidFill>
            </a:ln>
          </p:spPr>
        </p:pic>
        <p:sp>
          <p:nvSpPr>
            <p:cNvPr id="28" name="テキスト ボックス 27">
              <a:extLst>
                <a:ext uri="{FF2B5EF4-FFF2-40B4-BE49-F238E27FC236}">
                  <a16:creationId xmlns:a16="http://schemas.microsoft.com/office/drawing/2014/main" id="{BFE3634C-1FCA-3F46-8304-082F078103AD}"/>
                </a:ext>
              </a:extLst>
            </p:cNvPr>
            <p:cNvSpPr txBox="1"/>
            <p:nvPr/>
          </p:nvSpPr>
          <p:spPr>
            <a:xfrm>
              <a:off x="2567005" y="4299288"/>
              <a:ext cx="1824655" cy="369332"/>
            </a:xfrm>
            <a:prstGeom prst="rect">
              <a:avLst/>
            </a:prstGeom>
            <a:noFill/>
            <a:ln w="19050">
              <a:solidFill>
                <a:schemeClr val="accent5"/>
              </a:solidFill>
            </a:ln>
          </p:spPr>
          <p:txBody>
            <a:bodyPr wrap="square" rtlCol="0">
              <a:noAutofit/>
            </a:bodyPr>
            <a:lstStyle/>
            <a:p>
              <a:pPr algn="ctr"/>
              <a:r>
                <a:rPr lang="ja-JP" altLang="en-US"/>
                <a:t>フレネルレンズ</a:t>
              </a:r>
              <a:endParaRPr lang="en-US" altLang="ja-JP" dirty="0"/>
            </a:p>
          </p:txBody>
        </p:sp>
      </p:grpSp>
      <p:grpSp>
        <p:nvGrpSpPr>
          <p:cNvPr id="31" name="グループ化 30">
            <a:extLst>
              <a:ext uri="{FF2B5EF4-FFF2-40B4-BE49-F238E27FC236}">
                <a16:creationId xmlns:a16="http://schemas.microsoft.com/office/drawing/2014/main" id="{97B30D65-BBFB-0241-8521-9C9D2089AD61}"/>
              </a:ext>
            </a:extLst>
          </p:cNvPr>
          <p:cNvGrpSpPr/>
          <p:nvPr/>
        </p:nvGrpSpPr>
        <p:grpSpPr>
          <a:xfrm>
            <a:off x="292911" y="3892360"/>
            <a:ext cx="1737161" cy="2563806"/>
            <a:chOff x="292911" y="3892360"/>
            <a:chExt cx="1737161" cy="2563806"/>
          </a:xfrm>
        </p:grpSpPr>
        <p:pic>
          <p:nvPicPr>
            <p:cNvPr id="19" name="図 18">
              <a:extLst>
                <a:ext uri="{FF2B5EF4-FFF2-40B4-BE49-F238E27FC236}">
                  <a16:creationId xmlns:a16="http://schemas.microsoft.com/office/drawing/2014/main" id="{FFEAF7EF-BBB6-ED40-9A39-FCE91BE3625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88419" y="4514513"/>
              <a:ext cx="2160000" cy="1723306"/>
            </a:xfrm>
            <a:prstGeom prst="rect">
              <a:avLst/>
            </a:prstGeom>
            <a:ln>
              <a:solidFill>
                <a:schemeClr val="tx1"/>
              </a:solidFill>
            </a:ln>
          </p:spPr>
        </p:pic>
        <p:sp>
          <p:nvSpPr>
            <p:cNvPr id="29" name="テキスト ボックス 28">
              <a:extLst>
                <a:ext uri="{FF2B5EF4-FFF2-40B4-BE49-F238E27FC236}">
                  <a16:creationId xmlns:a16="http://schemas.microsoft.com/office/drawing/2014/main" id="{CF5045A6-AFCA-F243-8D21-F8F07E5C7CD3}"/>
                </a:ext>
              </a:extLst>
            </p:cNvPr>
            <p:cNvSpPr txBox="1"/>
            <p:nvPr/>
          </p:nvSpPr>
          <p:spPr>
            <a:xfrm>
              <a:off x="292911" y="3892360"/>
              <a:ext cx="1737161" cy="369332"/>
            </a:xfrm>
            <a:prstGeom prst="rect">
              <a:avLst/>
            </a:prstGeom>
            <a:noFill/>
            <a:ln w="19050">
              <a:solidFill>
                <a:schemeClr val="tx1"/>
              </a:solidFill>
            </a:ln>
          </p:spPr>
          <p:txBody>
            <a:bodyPr wrap="square" rtlCol="0">
              <a:noAutofit/>
            </a:bodyPr>
            <a:lstStyle/>
            <a:p>
              <a:pPr algn="ctr"/>
              <a:r>
                <a:rPr lang="ja-JP" altLang="en-US"/>
                <a:t>アルミフレーム</a:t>
              </a:r>
              <a:endParaRPr lang="en-US" altLang="ja-JP" dirty="0"/>
            </a:p>
          </p:txBody>
        </p:sp>
      </p:grpSp>
      <p:cxnSp>
        <p:nvCxnSpPr>
          <p:cNvPr id="33" name="直線矢印コネクタ 32">
            <a:extLst>
              <a:ext uri="{FF2B5EF4-FFF2-40B4-BE49-F238E27FC236}">
                <a16:creationId xmlns:a16="http://schemas.microsoft.com/office/drawing/2014/main" id="{80777770-3427-6F47-8D30-DBD5B5AFB906}"/>
              </a:ext>
            </a:extLst>
          </p:cNvPr>
          <p:cNvCxnSpPr>
            <a:cxnSpLocks/>
            <a:stCxn id="24" idx="0"/>
          </p:cNvCxnSpPr>
          <p:nvPr/>
        </p:nvCxnSpPr>
        <p:spPr>
          <a:xfrm flipH="1" flipV="1">
            <a:off x="5306291" y="2730444"/>
            <a:ext cx="154642" cy="1280664"/>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直線矢印コネクタ 34">
            <a:extLst>
              <a:ext uri="{FF2B5EF4-FFF2-40B4-BE49-F238E27FC236}">
                <a16:creationId xmlns:a16="http://schemas.microsoft.com/office/drawing/2014/main" id="{4BBEB6F0-39B8-064B-BCF9-3BD03009D1FF}"/>
              </a:ext>
            </a:extLst>
          </p:cNvPr>
          <p:cNvCxnSpPr>
            <a:cxnSpLocks/>
          </p:cNvCxnSpPr>
          <p:nvPr/>
        </p:nvCxnSpPr>
        <p:spPr>
          <a:xfrm flipV="1">
            <a:off x="3314836" y="2671797"/>
            <a:ext cx="1373165" cy="1341805"/>
          </a:xfrm>
          <a:prstGeom prst="straightConnector1">
            <a:avLst/>
          </a:prstGeom>
          <a:ln w="2857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直線矢印コネクタ 36">
            <a:extLst>
              <a:ext uri="{FF2B5EF4-FFF2-40B4-BE49-F238E27FC236}">
                <a16:creationId xmlns:a16="http://schemas.microsoft.com/office/drawing/2014/main" id="{7FA0D018-27F4-0B43-9212-C0F5611020C8}"/>
              </a:ext>
            </a:extLst>
          </p:cNvPr>
          <p:cNvCxnSpPr>
            <a:stCxn id="20" idx="3"/>
            <a:endCxn id="15" idx="3"/>
          </p:cNvCxnSpPr>
          <p:nvPr/>
        </p:nvCxnSpPr>
        <p:spPr>
          <a:xfrm flipV="1">
            <a:off x="2062023" y="1982752"/>
            <a:ext cx="887677" cy="468656"/>
          </a:xfrm>
          <a:prstGeom prst="straightConnector1">
            <a:avLst/>
          </a:prstGeom>
          <a:ln w="2857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1" name="図 40">
            <a:extLst>
              <a:ext uri="{FF2B5EF4-FFF2-40B4-BE49-F238E27FC236}">
                <a16:creationId xmlns:a16="http://schemas.microsoft.com/office/drawing/2014/main" id="{AC59EB71-9EDE-724D-AE1F-2F106DD2B3C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75119" y="1080949"/>
            <a:ext cx="2590939" cy="2295574"/>
          </a:xfrm>
          <a:prstGeom prst="rect">
            <a:avLst/>
          </a:prstGeom>
        </p:spPr>
      </p:pic>
      <p:sp>
        <p:nvSpPr>
          <p:cNvPr id="46" name="テキスト ボックス 45">
            <a:extLst>
              <a:ext uri="{FF2B5EF4-FFF2-40B4-BE49-F238E27FC236}">
                <a16:creationId xmlns:a16="http://schemas.microsoft.com/office/drawing/2014/main" id="{FB670CED-A1C9-A949-98D9-77AFAA8D31E6}"/>
              </a:ext>
            </a:extLst>
          </p:cNvPr>
          <p:cNvSpPr txBox="1"/>
          <p:nvPr/>
        </p:nvSpPr>
        <p:spPr>
          <a:xfrm>
            <a:off x="5412130" y="5992608"/>
            <a:ext cx="3405720" cy="461665"/>
          </a:xfrm>
          <a:prstGeom prst="rect">
            <a:avLst/>
          </a:prstGeom>
          <a:noFill/>
        </p:spPr>
        <p:txBody>
          <a:bodyPr wrap="square" rtlCol="0">
            <a:spAutoFit/>
          </a:bodyPr>
          <a:lstStyle/>
          <a:p>
            <a:r>
              <a:rPr kumimoji="1" lang="en-US" altLang="ja-JP" sz="2400" dirty="0"/>
              <a:t>1</a:t>
            </a:r>
            <a:r>
              <a:rPr kumimoji="1" lang="ja-JP" altLang="en-US" sz="2400"/>
              <a:t>台あたり</a:t>
            </a:r>
            <a:r>
              <a:rPr kumimoji="1" lang="ja-JP" altLang="en-US" sz="2400">
                <a:solidFill>
                  <a:srgbClr val="FF0000"/>
                </a:solidFill>
              </a:rPr>
              <a:t>およそ</a:t>
            </a:r>
            <a:r>
              <a:rPr kumimoji="1" lang="en-US" altLang="ja-JP" sz="2400" dirty="0">
                <a:solidFill>
                  <a:srgbClr val="FF0000"/>
                </a:solidFill>
              </a:rPr>
              <a:t>100</a:t>
            </a:r>
            <a:r>
              <a:rPr kumimoji="1" lang="ja-JP" altLang="en-US" sz="2400">
                <a:solidFill>
                  <a:srgbClr val="FF0000"/>
                </a:solidFill>
              </a:rPr>
              <a:t>万円</a:t>
            </a:r>
          </a:p>
        </p:txBody>
      </p:sp>
      <p:grpSp>
        <p:nvGrpSpPr>
          <p:cNvPr id="51" name="グループ化 50">
            <a:extLst>
              <a:ext uri="{FF2B5EF4-FFF2-40B4-BE49-F238E27FC236}">
                <a16:creationId xmlns:a16="http://schemas.microsoft.com/office/drawing/2014/main" id="{EEEC47EB-203A-A444-87AD-5F0B4989A61E}"/>
              </a:ext>
            </a:extLst>
          </p:cNvPr>
          <p:cNvGrpSpPr/>
          <p:nvPr/>
        </p:nvGrpSpPr>
        <p:grpSpPr>
          <a:xfrm>
            <a:off x="6825793" y="3836996"/>
            <a:ext cx="1851068" cy="1583516"/>
            <a:chOff x="6825793" y="3836996"/>
            <a:chExt cx="1851068" cy="1583516"/>
          </a:xfrm>
        </p:grpSpPr>
        <p:sp>
          <p:nvSpPr>
            <p:cNvPr id="47" name="テキスト ボックス 46">
              <a:extLst>
                <a:ext uri="{FF2B5EF4-FFF2-40B4-BE49-F238E27FC236}">
                  <a16:creationId xmlns:a16="http://schemas.microsoft.com/office/drawing/2014/main" id="{CE972C10-804C-0647-9D2E-FD9844BD9C52}"/>
                </a:ext>
              </a:extLst>
            </p:cNvPr>
            <p:cNvSpPr txBox="1"/>
            <p:nvPr/>
          </p:nvSpPr>
          <p:spPr>
            <a:xfrm>
              <a:off x="6825793" y="4220183"/>
              <a:ext cx="1851068" cy="1200329"/>
            </a:xfrm>
            <a:prstGeom prst="rect">
              <a:avLst/>
            </a:prstGeom>
            <a:noFill/>
            <a:ln w="19050">
              <a:solidFill>
                <a:schemeClr val="tx1"/>
              </a:solidFill>
            </a:ln>
          </p:spPr>
          <p:txBody>
            <a:bodyPr wrap="square" rtlCol="0">
              <a:spAutoFit/>
            </a:bodyPr>
            <a:lstStyle/>
            <a:p>
              <a:r>
                <a:rPr lang="ja-JP" altLang="en-US"/>
                <a:t>高圧電源</a:t>
              </a:r>
              <a:endParaRPr lang="en-US" altLang="ja-JP" dirty="0"/>
            </a:p>
            <a:p>
              <a:r>
                <a:rPr lang="ja-JP" altLang="en-US"/>
                <a:t>アンプ</a:t>
              </a:r>
              <a:endParaRPr lang="en-US" altLang="ja-JP" dirty="0"/>
            </a:p>
            <a:p>
              <a:r>
                <a:rPr lang="ja-JP" altLang="en-US"/>
                <a:t>ローパスフィルタ</a:t>
              </a:r>
              <a:endParaRPr lang="en-US" altLang="ja-JP" dirty="0"/>
            </a:p>
            <a:p>
              <a:r>
                <a:rPr lang="en-US" altLang="ja-JP" dirty="0"/>
                <a:t>FADC</a:t>
              </a:r>
            </a:p>
          </p:txBody>
        </p:sp>
        <p:sp>
          <p:nvSpPr>
            <p:cNvPr id="49" name="テキスト ボックス 48">
              <a:extLst>
                <a:ext uri="{FF2B5EF4-FFF2-40B4-BE49-F238E27FC236}">
                  <a16:creationId xmlns:a16="http://schemas.microsoft.com/office/drawing/2014/main" id="{10A4A375-5E7B-1C4C-91A8-09A412481337}"/>
                </a:ext>
              </a:extLst>
            </p:cNvPr>
            <p:cNvSpPr txBox="1"/>
            <p:nvPr/>
          </p:nvSpPr>
          <p:spPr>
            <a:xfrm>
              <a:off x="6825793" y="3836996"/>
              <a:ext cx="1851068" cy="369332"/>
            </a:xfrm>
            <a:prstGeom prst="rect">
              <a:avLst/>
            </a:prstGeom>
            <a:noFill/>
            <a:ln w="19050">
              <a:solidFill>
                <a:schemeClr val="tx1"/>
              </a:solidFill>
            </a:ln>
          </p:spPr>
          <p:txBody>
            <a:bodyPr wrap="square" rtlCol="0">
              <a:spAutoFit/>
            </a:bodyPr>
            <a:lstStyle/>
            <a:p>
              <a:pPr algn="ctr"/>
              <a:r>
                <a:rPr lang="ja-JP" altLang="en-US"/>
                <a:t>その他</a:t>
              </a:r>
              <a:endParaRPr kumimoji="1" lang="ja-JP" altLang="en-US"/>
            </a:p>
          </p:txBody>
        </p:sp>
      </p:grpSp>
      <p:sp>
        <p:nvSpPr>
          <p:cNvPr id="32" name="テキスト ボックス 31">
            <a:extLst>
              <a:ext uri="{FF2B5EF4-FFF2-40B4-BE49-F238E27FC236}">
                <a16:creationId xmlns:a16="http://schemas.microsoft.com/office/drawing/2014/main" id="{73FD3C42-02AA-0644-B710-D9C7942A60FF}"/>
              </a:ext>
            </a:extLst>
          </p:cNvPr>
          <p:cNvSpPr txBox="1"/>
          <p:nvPr/>
        </p:nvSpPr>
        <p:spPr>
          <a:xfrm>
            <a:off x="4085107" y="1069724"/>
            <a:ext cx="1824655" cy="369332"/>
          </a:xfrm>
          <a:prstGeom prst="rect">
            <a:avLst/>
          </a:prstGeom>
          <a:noFill/>
        </p:spPr>
        <p:txBody>
          <a:bodyPr wrap="square" rtlCol="0">
            <a:spAutoFit/>
          </a:bodyPr>
          <a:lstStyle/>
          <a:p>
            <a:r>
              <a:rPr kumimoji="1" lang="en-US" altLang="ja-JP" dirty="0"/>
              <a:t>CRAFFT</a:t>
            </a:r>
            <a:r>
              <a:rPr kumimoji="1" lang="ja-JP" altLang="en-US"/>
              <a:t>側面図</a:t>
            </a:r>
          </a:p>
        </p:txBody>
      </p:sp>
    </p:spTree>
    <p:extLst>
      <p:ext uri="{BB962C8B-B14F-4D97-AF65-F5344CB8AC3E}">
        <p14:creationId xmlns:p14="http://schemas.microsoft.com/office/powerpoint/2010/main" val="333818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a:xfrm>
            <a:off x="1656794" y="195015"/>
            <a:ext cx="7060210" cy="683392"/>
          </a:xfrm>
        </p:spPr>
        <p:txBody>
          <a:bodyPr/>
          <a:lstStyle/>
          <a:p>
            <a:r>
              <a:rPr lang="ja-JP" altLang="en-US"/>
              <a:t>試験観測</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7</a:t>
            </a:fld>
            <a:endParaRPr kumimoji="1" lang="ja-JP" altLang="en-US"/>
          </a:p>
        </p:txBody>
      </p:sp>
      <p:pic>
        <p:nvPicPr>
          <p:cNvPr id="7" name="図 6">
            <a:extLst>
              <a:ext uri="{FF2B5EF4-FFF2-40B4-BE49-F238E27FC236}">
                <a16:creationId xmlns:a16="http://schemas.microsoft.com/office/drawing/2014/main" id="{3CDECF07-E3F4-6544-A68C-BDD403F698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6444" y="1437552"/>
            <a:ext cx="3703544" cy="2592479"/>
          </a:xfrm>
          <a:prstGeom prst="rect">
            <a:avLst/>
          </a:prstGeom>
        </p:spPr>
      </p:pic>
      <p:sp>
        <p:nvSpPr>
          <p:cNvPr id="11" name="テキスト ボックス 10">
            <a:extLst>
              <a:ext uri="{FF2B5EF4-FFF2-40B4-BE49-F238E27FC236}">
                <a16:creationId xmlns:a16="http://schemas.microsoft.com/office/drawing/2014/main" id="{7B10EBA0-4BC1-3145-848C-49CDE0FA590F}"/>
              </a:ext>
            </a:extLst>
          </p:cNvPr>
          <p:cNvSpPr txBox="1"/>
          <p:nvPr/>
        </p:nvSpPr>
        <p:spPr>
          <a:xfrm>
            <a:off x="2717448" y="4045667"/>
            <a:ext cx="3709103" cy="369332"/>
          </a:xfrm>
          <a:prstGeom prst="rect">
            <a:avLst/>
          </a:prstGeom>
          <a:noFill/>
        </p:spPr>
        <p:txBody>
          <a:bodyPr wrap="square" rtlCol="0">
            <a:spAutoFit/>
          </a:bodyPr>
          <a:lstStyle/>
          <a:p>
            <a:r>
              <a:rPr kumimoji="1" lang="en-US" altLang="ja-JP" dirty="0"/>
              <a:t>CRAFFT</a:t>
            </a:r>
            <a:r>
              <a:rPr kumimoji="1" lang="ja-JP" altLang="en-US"/>
              <a:t>検出器で測定した波形データ</a:t>
            </a:r>
          </a:p>
        </p:txBody>
      </p:sp>
      <p:sp>
        <p:nvSpPr>
          <p:cNvPr id="12" name="テキスト ボックス 11">
            <a:extLst>
              <a:ext uri="{FF2B5EF4-FFF2-40B4-BE49-F238E27FC236}">
                <a16:creationId xmlns:a16="http://schemas.microsoft.com/office/drawing/2014/main" id="{B2465E77-F1F3-1E49-AED6-7E710DEB2A74}"/>
              </a:ext>
            </a:extLst>
          </p:cNvPr>
          <p:cNvSpPr txBox="1"/>
          <p:nvPr/>
        </p:nvSpPr>
        <p:spPr>
          <a:xfrm>
            <a:off x="225588" y="1035020"/>
            <a:ext cx="7384473" cy="369332"/>
          </a:xfrm>
          <a:prstGeom prst="rect">
            <a:avLst/>
          </a:prstGeom>
          <a:noFill/>
        </p:spPr>
        <p:txBody>
          <a:bodyPr wrap="square" rtlCol="0">
            <a:spAutoFit/>
          </a:bodyPr>
          <a:lstStyle/>
          <a:p>
            <a:r>
              <a:rPr kumimoji="1" lang="en-US" altLang="ja-JP" dirty="0"/>
              <a:t>TA</a:t>
            </a:r>
            <a:r>
              <a:rPr kumimoji="1" lang="ja-JP" altLang="en-US"/>
              <a:t>実験サイトにて望遠鏡建屋から電力、ネットワーク</a:t>
            </a:r>
            <a:r>
              <a:rPr lang="ja-JP" altLang="en-US"/>
              <a:t>、</a:t>
            </a:r>
            <a:r>
              <a:rPr kumimoji="1" lang="ja-JP" altLang="en-US"/>
              <a:t>トリガを取得して試験</a:t>
            </a:r>
          </a:p>
        </p:txBody>
      </p:sp>
      <p:grpSp>
        <p:nvGrpSpPr>
          <p:cNvPr id="3" name="グループ化 2">
            <a:extLst>
              <a:ext uri="{FF2B5EF4-FFF2-40B4-BE49-F238E27FC236}">
                <a16:creationId xmlns:a16="http://schemas.microsoft.com/office/drawing/2014/main" id="{ED71767B-1344-3D49-8C09-FF6A238A63A9}"/>
              </a:ext>
            </a:extLst>
          </p:cNvPr>
          <p:cNvGrpSpPr/>
          <p:nvPr/>
        </p:nvGrpSpPr>
        <p:grpSpPr>
          <a:xfrm>
            <a:off x="212983" y="1560965"/>
            <a:ext cx="2374689" cy="2685611"/>
            <a:chOff x="225588" y="1523277"/>
            <a:chExt cx="2374689" cy="2685611"/>
          </a:xfrm>
        </p:grpSpPr>
        <p:grpSp>
          <p:nvGrpSpPr>
            <p:cNvPr id="24" name="グループ化 23">
              <a:extLst>
                <a:ext uri="{FF2B5EF4-FFF2-40B4-BE49-F238E27FC236}">
                  <a16:creationId xmlns:a16="http://schemas.microsoft.com/office/drawing/2014/main" id="{0DCFD796-3A3F-0340-BFEA-D4DA066253EC}"/>
                </a:ext>
              </a:extLst>
            </p:cNvPr>
            <p:cNvGrpSpPr/>
            <p:nvPr/>
          </p:nvGrpSpPr>
          <p:grpSpPr>
            <a:xfrm>
              <a:off x="225588" y="1523277"/>
              <a:ext cx="2220595" cy="1625984"/>
              <a:chOff x="225588" y="1523277"/>
              <a:chExt cx="2220595" cy="1625984"/>
            </a:xfrm>
          </p:grpSpPr>
          <p:grpSp>
            <p:nvGrpSpPr>
              <p:cNvPr id="13" name="図形グループ 6">
                <a:extLst>
                  <a:ext uri="{FF2B5EF4-FFF2-40B4-BE49-F238E27FC236}">
                    <a16:creationId xmlns:a16="http://schemas.microsoft.com/office/drawing/2014/main" id="{A706FB32-78E7-9545-9B37-FBEA2C3F1DE7}"/>
                  </a:ext>
                </a:extLst>
              </p:cNvPr>
              <p:cNvGrpSpPr/>
              <p:nvPr/>
            </p:nvGrpSpPr>
            <p:grpSpPr>
              <a:xfrm>
                <a:off x="225588" y="1523277"/>
                <a:ext cx="2220595" cy="1625984"/>
                <a:chOff x="3980261" y="3063945"/>
                <a:chExt cx="2348901" cy="1942137"/>
              </a:xfrm>
            </p:grpSpPr>
            <p:grpSp>
              <p:nvGrpSpPr>
                <p:cNvPr id="14" name="グループ化 13">
                  <a:extLst>
                    <a:ext uri="{FF2B5EF4-FFF2-40B4-BE49-F238E27FC236}">
                      <a16:creationId xmlns:a16="http://schemas.microsoft.com/office/drawing/2014/main" id="{F79F745D-1F26-1F4E-AF81-646474C72024}"/>
                    </a:ext>
                  </a:extLst>
                </p:cNvPr>
                <p:cNvGrpSpPr/>
                <p:nvPr/>
              </p:nvGrpSpPr>
              <p:grpSpPr>
                <a:xfrm>
                  <a:off x="3980261" y="3063945"/>
                  <a:ext cx="2348901" cy="1942137"/>
                  <a:chOff x="5971970" y="1637731"/>
                  <a:chExt cx="1898211" cy="1569494"/>
                </a:xfrm>
              </p:grpSpPr>
              <p:pic>
                <p:nvPicPr>
                  <p:cNvPr id="16" name="図 15" descr="7-thumb-1000xauto-1446.jpg">
                    <a:extLst>
                      <a:ext uri="{FF2B5EF4-FFF2-40B4-BE49-F238E27FC236}">
                        <a16:creationId xmlns:a16="http://schemas.microsoft.com/office/drawing/2014/main" id="{EF456243-4618-3141-9916-D3838A7198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1970" y="1637731"/>
                    <a:ext cx="1898211" cy="1569494"/>
                  </a:xfrm>
                  <a:prstGeom prst="rect">
                    <a:avLst/>
                  </a:prstGeom>
                </p:spPr>
              </p:pic>
              <p:sp>
                <p:nvSpPr>
                  <p:cNvPr id="17" name="円/楕円 16">
                    <a:extLst>
                      <a:ext uri="{FF2B5EF4-FFF2-40B4-BE49-F238E27FC236}">
                        <a16:creationId xmlns:a16="http://schemas.microsoft.com/office/drawing/2014/main" id="{CE5C9781-EB46-C146-A6F3-1023ED9D4B6A}"/>
                      </a:ext>
                    </a:extLst>
                  </p:cNvPr>
                  <p:cNvSpPr/>
                  <p:nvPr/>
                </p:nvSpPr>
                <p:spPr>
                  <a:xfrm>
                    <a:off x="6745140" y="2292605"/>
                    <a:ext cx="427544" cy="287433"/>
                  </a:xfrm>
                  <a:prstGeom prst="ellipse">
                    <a:avLst/>
                  </a:prstGeom>
                  <a:solidFill>
                    <a:srgbClr val="FF0000">
                      <a:alpha val="59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chemeClr val="bg1"/>
                      </a:solidFill>
                    </a:endParaRPr>
                  </a:p>
                </p:txBody>
              </p:sp>
            </p:grpSp>
            <p:sp>
              <p:nvSpPr>
                <p:cNvPr id="15" name="テキスト ボックス 14">
                  <a:extLst>
                    <a:ext uri="{FF2B5EF4-FFF2-40B4-BE49-F238E27FC236}">
                      <a16:creationId xmlns:a16="http://schemas.microsoft.com/office/drawing/2014/main" id="{FD4F2117-D080-E740-A50C-E8EC634E8747}"/>
                    </a:ext>
                  </a:extLst>
                </p:cNvPr>
                <p:cNvSpPr txBox="1"/>
                <p:nvPr/>
              </p:nvSpPr>
              <p:spPr>
                <a:xfrm>
                  <a:off x="5078565" y="3186076"/>
                  <a:ext cx="831196" cy="312477"/>
                </a:xfrm>
                <a:prstGeom prst="rect">
                  <a:avLst/>
                </a:prstGeom>
                <a:solidFill>
                  <a:srgbClr val="FFFFFF"/>
                </a:solidFill>
              </p:spPr>
              <p:txBody>
                <a:bodyPr wrap="none" rtlCol="0">
                  <a:spAutoFit/>
                </a:bodyPr>
                <a:lstStyle/>
                <a:p>
                  <a:r>
                    <a:rPr kumimoji="1" lang="en-US" altLang="ja-JP" sz="1050" dirty="0">
                      <a:solidFill>
                        <a:srgbClr val="0000FF"/>
                      </a:solidFill>
                      <a:latin typeface="Meiryo" panose="020B0604030504040204" pitchFamily="34" charset="-128"/>
                      <a:ea typeface="Meiryo" panose="020B0604030504040204" pitchFamily="34" charset="-128"/>
                    </a:rPr>
                    <a:t>TA</a:t>
                  </a:r>
                  <a:r>
                    <a:rPr kumimoji="1" lang="ja-JP" altLang="en-US" sz="1050" dirty="0">
                      <a:solidFill>
                        <a:srgbClr val="0000FF"/>
                      </a:solidFill>
                      <a:latin typeface="Meiryo" panose="020B0604030504040204" pitchFamily="34" charset="-128"/>
                      <a:ea typeface="Meiryo" panose="020B0604030504040204" pitchFamily="34" charset="-128"/>
                    </a:rPr>
                    <a:t>望遠鏡</a:t>
                  </a:r>
                </a:p>
              </p:txBody>
            </p:sp>
          </p:grpSp>
          <p:sp>
            <p:nvSpPr>
              <p:cNvPr id="23" name="テキスト ボックス 22">
                <a:extLst>
                  <a:ext uri="{FF2B5EF4-FFF2-40B4-BE49-F238E27FC236}">
                    <a16:creationId xmlns:a16="http://schemas.microsoft.com/office/drawing/2014/main" id="{1F854CF1-0666-DB43-AC8B-C10DADD37155}"/>
                  </a:ext>
                </a:extLst>
              </p:cNvPr>
              <p:cNvSpPr txBox="1"/>
              <p:nvPr/>
            </p:nvSpPr>
            <p:spPr>
              <a:xfrm>
                <a:off x="769577" y="2575048"/>
                <a:ext cx="724878" cy="261610"/>
              </a:xfrm>
              <a:prstGeom prst="rect">
                <a:avLst/>
              </a:prstGeom>
              <a:solidFill>
                <a:srgbClr val="FFFFFF"/>
              </a:solidFill>
            </p:spPr>
            <p:txBody>
              <a:bodyPr wrap="none" rtlCol="0">
                <a:spAutoFit/>
              </a:bodyPr>
              <a:lstStyle/>
              <a:p>
                <a:r>
                  <a:rPr kumimoji="1" lang="en-US" altLang="ja-JP" sz="1050" dirty="0">
                    <a:solidFill>
                      <a:srgbClr val="FF0000"/>
                    </a:solidFill>
                    <a:latin typeface="Meiryo" panose="020B0604030504040204" pitchFamily="34" charset="-128"/>
                    <a:ea typeface="Meiryo" panose="020B0604030504040204" pitchFamily="34" charset="-128"/>
                  </a:rPr>
                  <a:t>CRAFFT</a:t>
                </a:r>
                <a:endParaRPr kumimoji="1" lang="ja-JP" altLang="en-US" sz="1050" dirty="0">
                  <a:solidFill>
                    <a:srgbClr val="FF0000"/>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2FB80BC1-E57E-0842-8B21-8B0F63121DD7}"/>
                    </a:ext>
                  </a:extLst>
                </p:cNvPr>
                <p:cNvSpPr txBox="1"/>
                <p:nvPr/>
              </p:nvSpPr>
              <p:spPr>
                <a:xfrm>
                  <a:off x="255288" y="3285558"/>
                  <a:ext cx="2344989" cy="923330"/>
                </a:xfrm>
                <a:prstGeom prst="rect">
                  <a:avLst/>
                </a:prstGeom>
                <a:noFill/>
                <a:ln>
                  <a:solidFill>
                    <a:schemeClr val="tx1"/>
                  </a:solidFill>
                </a:ln>
              </p:spPr>
              <p:txBody>
                <a:bodyPr wrap="square" rtlCol="0">
                  <a:spAutoFit/>
                </a:bodyPr>
                <a:lstStyle/>
                <a:p>
                  <a:r>
                    <a:rPr kumimoji="1" lang="en-US" altLang="ja-JP" dirty="0"/>
                    <a:t>TA</a:t>
                  </a:r>
                  <a:r>
                    <a:rPr lang="ja-JP" altLang="en-US"/>
                    <a:t>実験</a:t>
                  </a:r>
                  <a:r>
                    <a:rPr kumimoji="1" lang="ja-JP" altLang="en-US"/>
                    <a:t>解析</a:t>
                  </a:r>
                  <a:endParaRPr kumimoji="1" lang="en-US" altLang="ja-JP" dirty="0"/>
                </a:p>
                <a:p>
                  <a:r>
                    <a:rPr kumimoji="1" lang="ja-JP" altLang="en-US"/>
                    <a:t>エネルギー</a:t>
                  </a:r>
                  <a:r>
                    <a:rPr kumimoji="1" lang="en-US" altLang="ja-JP" dirty="0"/>
                    <a:t> : </a:t>
                  </a:r>
                  <a14:m>
                    <m:oMath xmlns:m="http://schemas.openxmlformats.org/officeDocument/2006/math">
                      <m:sSup>
                        <m:sSupPr>
                          <m:ctrlPr>
                            <a:rPr kumimoji="1" lang="en-US" altLang="ja-JP" i="1" smtClean="0">
                              <a:latin typeface="Cambria Math" panose="02040503050406030204" pitchFamily="18" charset="0"/>
                            </a:rPr>
                          </m:ctrlPr>
                        </m:sSupPr>
                        <m:e>
                          <m:r>
                            <a:rPr kumimoji="1" lang="en-US" altLang="ja-JP" b="0" i="1" smtClean="0">
                              <a:latin typeface="Cambria Math" panose="02040503050406030204" pitchFamily="18" charset="0"/>
                            </a:rPr>
                            <m:t>10</m:t>
                          </m:r>
                        </m:e>
                        <m:sup>
                          <m:r>
                            <a:rPr kumimoji="1" lang="en-US" altLang="ja-JP" b="0" i="1" smtClean="0">
                              <a:latin typeface="Cambria Math" panose="02040503050406030204" pitchFamily="18" charset="0"/>
                            </a:rPr>
                            <m:t>17.7</m:t>
                          </m:r>
                        </m:sup>
                      </m:sSup>
                      <m:r>
                        <a:rPr kumimoji="1" lang="en-US" altLang="ja-JP" b="0" i="1" smtClean="0">
                          <a:latin typeface="Cambria Math" panose="02040503050406030204" pitchFamily="18" charset="0"/>
                        </a:rPr>
                        <m:t>𝑒𝑉</m:t>
                      </m:r>
                    </m:oMath>
                  </a14:m>
                  <a:endParaRPr kumimoji="1" lang="en-US" altLang="ja-JP" dirty="0"/>
                </a:p>
                <a:p>
                  <a:r>
                    <a:rPr kumimoji="1" lang="ja-JP" altLang="en-US"/>
                    <a:t>距離</a:t>
                  </a:r>
                  <a:r>
                    <a:rPr kumimoji="1" lang="en-US" altLang="ja-JP" dirty="0"/>
                    <a:t> : 3.6 km </a:t>
                  </a:r>
                  <a:endParaRPr kumimoji="1" lang="ja-JP" altLang="en-US"/>
                </a:p>
              </p:txBody>
            </p:sp>
          </mc:Choice>
          <mc:Fallback xmlns="">
            <p:sp>
              <p:nvSpPr>
                <p:cNvPr id="25" name="テキスト ボックス 24">
                  <a:extLst>
                    <a:ext uri="{FF2B5EF4-FFF2-40B4-BE49-F238E27FC236}">
                      <a16:creationId xmlns:a16="http://schemas.microsoft.com/office/drawing/2014/main" id="{2FB80BC1-E57E-0842-8B21-8B0F63121DD7}"/>
                    </a:ext>
                  </a:extLst>
                </p:cNvPr>
                <p:cNvSpPr txBox="1">
                  <a:spLocks noRot="1" noChangeAspect="1" noMove="1" noResize="1" noEditPoints="1" noAdjustHandles="1" noChangeArrowheads="1" noChangeShapeType="1" noTextEdit="1"/>
                </p:cNvSpPr>
                <p:nvPr/>
              </p:nvSpPr>
              <p:spPr>
                <a:xfrm>
                  <a:off x="255288" y="3285558"/>
                  <a:ext cx="2344989" cy="923330"/>
                </a:xfrm>
                <a:prstGeom prst="rect">
                  <a:avLst/>
                </a:prstGeom>
                <a:blipFill>
                  <a:blip r:embed="rId5"/>
                  <a:stretch>
                    <a:fillRect l="-2151" t="-4000" b="-8000"/>
                  </a:stretch>
                </a:blipFill>
                <a:ln>
                  <a:solidFill>
                    <a:schemeClr val="tx1"/>
                  </a:solidFill>
                </a:ln>
              </p:spPr>
              <p:txBody>
                <a:bodyPr/>
                <a:lstStyle/>
                <a:p>
                  <a:r>
                    <a:rPr lang="ja-JP" altLang="en-US">
                      <a:noFill/>
                    </a:rPr>
                    <a:t> </a:t>
                  </a:r>
                </a:p>
              </p:txBody>
            </p:sp>
          </mc:Fallback>
        </mc:AlternateContent>
      </p:grpSp>
      <p:sp>
        <p:nvSpPr>
          <p:cNvPr id="26" name="テキスト ボックス 25">
            <a:extLst>
              <a:ext uri="{FF2B5EF4-FFF2-40B4-BE49-F238E27FC236}">
                <a16:creationId xmlns:a16="http://schemas.microsoft.com/office/drawing/2014/main" id="{32AFE457-F9C8-994B-A44A-8D5201CD8FB6}"/>
              </a:ext>
            </a:extLst>
          </p:cNvPr>
          <p:cNvSpPr txBox="1"/>
          <p:nvPr/>
        </p:nvSpPr>
        <p:spPr>
          <a:xfrm>
            <a:off x="318971" y="4832483"/>
            <a:ext cx="6286048" cy="461665"/>
          </a:xfrm>
          <a:prstGeom prst="rect">
            <a:avLst/>
          </a:prstGeom>
          <a:noFill/>
        </p:spPr>
        <p:txBody>
          <a:bodyPr wrap="square" rtlCol="0">
            <a:spAutoFit/>
          </a:bodyPr>
          <a:lstStyle/>
          <a:p>
            <a:r>
              <a:rPr kumimoji="1" lang="en-US" altLang="ja-JP" sz="2400" dirty="0">
                <a:solidFill>
                  <a:srgbClr val="FF0000"/>
                </a:solidFill>
              </a:rPr>
              <a:t>CRAFFT</a:t>
            </a:r>
            <a:r>
              <a:rPr lang="ja-JP" altLang="en-US" sz="2400">
                <a:solidFill>
                  <a:srgbClr val="FF0000"/>
                </a:solidFill>
              </a:rPr>
              <a:t>での空気シャワーの観測を確認</a:t>
            </a:r>
            <a:endParaRPr kumimoji="1" lang="ja-JP" altLang="en-US" sz="2400">
              <a:solidFill>
                <a:srgbClr val="FF0000"/>
              </a:solidFill>
            </a:endParaRPr>
          </a:p>
        </p:txBody>
      </p:sp>
      <p:sp>
        <p:nvSpPr>
          <p:cNvPr id="27" name="テキスト ボックス 26">
            <a:extLst>
              <a:ext uri="{FF2B5EF4-FFF2-40B4-BE49-F238E27FC236}">
                <a16:creationId xmlns:a16="http://schemas.microsoft.com/office/drawing/2014/main" id="{3258418B-5C9F-8149-B67B-0E01D2D21FEE}"/>
              </a:ext>
            </a:extLst>
          </p:cNvPr>
          <p:cNvSpPr txBox="1"/>
          <p:nvPr/>
        </p:nvSpPr>
        <p:spPr>
          <a:xfrm>
            <a:off x="1335192" y="5521984"/>
            <a:ext cx="6286048" cy="830997"/>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a:t>大規模展開のための観測自動化</a:t>
            </a:r>
            <a:endParaRPr kumimoji="1" lang="en-US" altLang="ja-JP" sz="2400" dirty="0"/>
          </a:p>
          <a:p>
            <a:pPr marL="342900" indent="-342900">
              <a:buClr>
                <a:schemeClr val="tx1"/>
              </a:buClr>
              <a:buFont typeface="Arial" panose="020B0604020202020204" pitchFamily="34" charset="0"/>
              <a:buChar char="•"/>
            </a:pPr>
            <a:r>
              <a:rPr lang="ja-JP" altLang="en-US" sz="2400"/>
              <a:t>観測性能評価と検出面の最適化</a:t>
            </a:r>
            <a:endParaRPr lang="en-US" altLang="ja-JP" sz="2400" dirty="0"/>
          </a:p>
        </p:txBody>
      </p:sp>
      <p:grpSp>
        <p:nvGrpSpPr>
          <p:cNvPr id="9" name="グループ化 8">
            <a:extLst>
              <a:ext uri="{FF2B5EF4-FFF2-40B4-BE49-F238E27FC236}">
                <a16:creationId xmlns:a16="http://schemas.microsoft.com/office/drawing/2014/main" id="{883897A7-4C08-9C40-88DA-7DA7CD6FCC9C}"/>
              </a:ext>
            </a:extLst>
          </p:cNvPr>
          <p:cNvGrpSpPr/>
          <p:nvPr/>
        </p:nvGrpSpPr>
        <p:grpSpPr>
          <a:xfrm>
            <a:off x="6246319" y="1381776"/>
            <a:ext cx="2987036" cy="3599136"/>
            <a:chOff x="-7752" y="1365259"/>
            <a:chExt cx="2987036" cy="3599136"/>
          </a:xfrm>
        </p:grpSpPr>
        <p:sp>
          <p:nvSpPr>
            <p:cNvPr id="10" name="テキスト ボックス 9">
              <a:extLst>
                <a:ext uri="{FF2B5EF4-FFF2-40B4-BE49-F238E27FC236}">
                  <a16:creationId xmlns:a16="http://schemas.microsoft.com/office/drawing/2014/main" id="{262832D0-D392-1740-9F33-6A9A82595373}"/>
                </a:ext>
              </a:extLst>
            </p:cNvPr>
            <p:cNvSpPr txBox="1"/>
            <p:nvPr/>
          </p:nvSpPr>
          <p:spPr>
            <a:xfrm>
              <a:off x="187562" y="4041065"/>
              <a:ext cx="2789841" cy="923330"/>
            </a:xfrm>
            <a:prstGeom prst="rect">
              <a:avLst/>
            </a:prstGeom>
            <a:noFill/>
          </p:spPr>
          <p:txBody>
            <a:bodyPr wrap="square" rtlCol="0">
              <a:spAutoFit/>
            </a:bodyPr>
            <a:lstStyle/>
            <a:p>
              <a:pPr algn="ctr"/>
              <a:r>
                <a:rPr kumimoji="1" lang="en-US" altLang="ja-JP" dirty="0"/>
                <a:t>TA</a:t>
              </a:r>
              <a:r>
                <a:rPr kumimoji="1" lang="ja-JP" altLang="en-US"/>
                <a:t>大気蛍光望遠鏡</a:t>
              </a:r>
              <a:endParaRPr kumimoji="1" lang="en-US" altLang="ja-JP" dirty="0"/>
            </a:p>
            <a:p>
              <a:pPr algn="ctr"/>
              <a:r>
                <a:rPr kumimoji="1" lang="ja-JP" altLang="en-US"/>
                <a:t>イベントディスプレイと</a:t>
              </a:r>
              <a:r>
                <a:rPr kumimoji="1" lang="en-US" altLang="ja-JP" dirty="0"/>
                <a:t>CRAFFT</a:t>
              </a:r>
              <a:r>
                <a:rPr kumimoji="1" lang="ja-JP" altLang="en-US"/>
                <a:t>検出器の視野</a:t>
              </a:r>
            </a:p>
          </p:txBody>
        </p:sp>
        <p:grpSp>
          <p:nvGrpSpPr>
            <p:cNvPr id="19" name="グループ化 18">
              <a:extLst>
                <a:ext uri="{FF2B5EF4-FFF2-40B4-BE49-F238E27FC236}">
                  <a16:creationId xmlns:a16="http://schemas.microsoft.com/office/drawing/2014/main" id="{84ED7FC4-49E4-504A-B9A3-7C8950284E62}"/>
                </a:ext>
              </a:extLst>
            </p:cNvPr>
            <p:cNvGrpSpPr/>
            <p:nvPr/>
          </p:nvGrpSpPr>
          <p:grpSpPr>
            <a:xfrm>
              <a:off x="183335" y="1365259"/>
              <a:ext cx="2795949" cy="2786755"/>
              <a:chOff x="-21018" y="1197259"/>
              <a:chExt cx="2795949" cy="2786755"/>
            </a:xfrm>
          </p:grpSpPr>
          <p:pic>
            <p:nvPicPr>
              <p:cNvPr id="8" name="図 7">
                <a:extLst>
                  <a:ext uri="{FF2B5EF4-FFF2-40B4-BE49-F238E27FC236}">
                    <a16:creationId xmlns:a16="http://schemas.microsoft.com/office/drawing/2014/main" id="{6B14C9F0-8EA0-154F-A46B-F3CE5DE481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991"/>
              <a:stretch/>
            </p:blipFill>
            <p:spPr>
              <a:xfrm>
                <a:off x="61424" y="1197259"/>
                <a:ext cx="2536518" cy="2592479"/>
              </a:xfrm>
              <a:prstGeom prst="rect">
                <a:avLst/>
              </a:prstGeom>
              <a:solidFill>
                <a:schemeClr val="bg1"/>
              </a:solidFill>
            </p:spPr>
          </p:pic>
          <p:sp>
            <p:nvSpPr>
              <p:cNvPr id="18" name="テキスト ボックス 17">
                <a:extLst>
                  <a:ext uri="{FF2B5EF4-FFF2-40B4-BE49-F238E27FC236}">
                    <a16:creationId xmlns:a16="http://schemas.microsoft.com/office/drawing/2014/main" id="{4734F12F-2B02-0D41-A40F-7D0B5EA9E8AA}"/>
                  </a:ext>
                </a:extLst>
              </p:cNvPr>
              <p:cNvSpPr txBox="1"/>
              <p:nvPr/>
            </p:nvSpPr>
            <p:spPr>
              <a:xfrm>
                <a:off x="91913" y="3538180"/>
                <a:ext cx="385849" cy="276999"/>
              </a:xfrm>
              <a:prstGeom prst="rect">
                <a:avLst/>
              </a:prstGeom>
              <a:solidFill>
                <a:schemeClr val="bg1"/>
              </a:solidFill>
            </p:spPr>
            <p:txBody>
              <a:bodyPr wrap="square" rtlCol="0">
                <a:spAutoFit/>
              </a:bodyPr>
              <a:lstStyle/>
              <a:p>
                <a:r>
                  <a:rPr kumimoji="1" lang="en-US" altLang="ja-JP" sz="1200" dirty="0"/>
                  <a:t>-75</a:t>
                </a:r>
                <a:endParaRPr kumimoji="1" lang="ja-JP" altLang="en-US" sz="1200"/>
              </a:p>
            </p:txBody>
          </p:sp>
          <p:sp>
            <p:nvSpPr>
              <p:cNvPr id="29" name="テキスト ボックス 28">
                <a:extLst>
                  <a:ext uri="{FF2B5EF4-FFF2-40B4-BE49-F238E27FC236}">
                    <a16:creationId xmlns:a16="http://schemas.microsoft.com/office/drawing/2014/main" id="{3257F984-D3B5-0947-A4A3-B1BA119F22E8}"/>
                  </a:ext>
                </a:extLst>
              </p:cNvPr>
              <p:cNvSpPr txBox="1"/>
              <p:nvPr/>
            </p:nvSpPr>
            <p:spPr>
              <a:xfrm>
                <a:off x="379721" y="3538179"/>
                <a:ext cx="385849" cy="276999"/>
              </a:xfrm>
              <a:prstGeom prst="rect">
                <a:avLst/>
              </a:prstGeom>
              <a:solidFill>
                <a:schemeClr val="bg1"/>
              </a:solidFill>
            </p:spPr>
            <p:txBody>
              <a:bodyPr wrap="square" rtlCol="0">
                <a:spAutoFit/>
              </a:bodyPr>
              <a:lstStyle/>
              <a:p>
                <a:r>
                  <a:rPr kumimoji="1" lang="en-US" altLang="ja-JP" sz="1200" dirty="0"/>
                  <a:t>-70</a:t>
                </a:r>
                <a:endParaRPr kumimoji="1" lang="ja-JP" altLang="en-US" sz="1200"/>
              </a:p>
            </p:txBody>
          </p:sp>
          <p:sp>
            <p:nvSpPr>
              <p:cNvPr id="31" name="テキスト ボックス 30">
                <a:extLst>
                  <a:ext uri="{FF2B5EF4-FFF2-40B4-BE49-F238E27FC236}">
                    <a16:creationId xmlns:a16="http://schemas.microsoft.com/office/drawing/2014/main" id="{6A840BDD-7D45-DC45-97BC-9DCAD551884B}"/>
                  </a:ext>
                </a:extLst>
              </p:cNvPr>
              <p:cNvSpPr txBox="1"/>
              <p:nvPr/>
            </p:nvSpPr>
            <p:spPr>
              <a:xfrm>
                <a:off x="673095" y="3535987"/>
                <a:ext cx="385849" cy="276999"/>
              </a:xfrm>
              <a:prstGeom prst="rect">
                <a:avLst/>
              </a:prstGeom>
              <a:solidFill>
                <a:schemeClr val="bg1"/>
              </a:solidFill>
            </p:spPr>
            <p:txBody>
              <a:bodyPr wrap="square" rtlCol="0">
                <a:spAutoFit/>
              </a:bodyPr>
              <a:lstStyle/>
              <a:p>
                <a:r>
                  <a:rPr kumimoji="1" lang="en-US" altLang="ja-JP" sz="1200" dirty="0"/>
                  <a:t>-65</a:t>
                </a:r>
                <a:endParaRPr kumimoji="1" lang="ja-JP" altLang="en-US" sz="1200"/>
              </a:p>
            </p:txBody>
          </p:sp>
          <p:sp>
            <p:nvSpPr>
              <p:cNvPr id="32" name="テキスト ボックス 31">
                <a:extLst>
                  <a:ext uri="{FF2B5EF4-FFF2-40B4-BE49-F238E27FC236}">
                    <a16:creationId xmlns:a16="http://schemas.microsoft.com/office/drawing/2014/main" id="{A493DC84-A5A2-5C44-BBB4-70BE8A3A9BB2}"/>
                  </a:ext>
                </a:extLst>
              </p:cNvPr>
              <p:cNvSpPr txBox="1"/>
              <p:nvPr/>
            </p:nvSpPr>
            <p:spPr>
              <a:xfrm>
                <a:off x="953638" y="3546149"/>
                <a:ext cx="385849" cy="276999"/>
              </a:xfrm>
              <a:prstGeom prst="rect">
                <a:avLst/>
              </a:prstGeom>
              <a:solidFill>
                <a:schemeClr val="bg1"/>
              </a:solidFill>
            </p:spPr>
            <p:txBody>
              <a:bodyPr wrap="square" rtlCol="0">
                <a:spAutoFit/>
              </a:bodyPr>
              <a:lstStyle/>
              <a:p>
                <a:r>
                  <a:rPr kumimoji="1" lang="en-US" altLang="ja-JP" sz="1200" dirty="0"/>
                  <a:t>-60</a:t>
                </a:r>
                <a:endParaRPr kumimoji="1" lang="ja-JP" altLang="en-US" sz="1200"/>
              </a:p>
            </p:txBody>
          </p:sp>
          <p:sp>
            <p:nvSpPr>
              <p:cNvPr id="33" name="テキスト ボックス 32">
                <a:extLst>
                  <a:ext uri="{FF2B5EF4-FFF2-40B4-BE49-F238E27FC236}">
                    <a16:creationId xmlns:a16="http://schemas.microsoft.com/office/drawing/2014/main" id="{70C75FEB-5454-D244-99EC-432DE0BF1BF0}"/>
                  </a:ext>
                </a:extLst>
              </p:cNvPr>
              <p:cNvSpPr txBox="1"/>
              <p:nvPr/>
            </p:nvSpPr>
            <p:spPr>
              <a:xfrm>
                <a:off x="1239124" y="3546148"/>
                <a:ext cx="385849" cy="276999"/>
              </a:xfrm>
              <a:prstGeom prst="rect">
                <a:avLst/>
              </a:prstGeom>
              <a:solidFill>
                <a:schemeClr val="bg1"/>
              </a:solidFill>
            </p:spPr>
            <p:txBody>
              <a:bodyPr wrap="square" rtlCol="0">
                <a:spAutoFit/>
              </a:bodyPr>
              <a:lstStyle/>
              <a:p>
                <a:r>
                  <a:rPr kumimoji="1" lang="en-US" altLang="ja-JP" sz="1200" dirty="0"/>
                  <a:t>-55</a:t>
                </a:r>
                <a:endParaRPr kumimoji="1" lang="ja-JP" altLang="en-US" sz="1200"/>
              </a:p>
            </p:txBody>
          </p:sp>
          <p:sp>
            <p:nvSpPr>
              <p:cNvPr id="34" name="テキスト ボックス 33">
                <a:extLst>
                  <a:ext uri="{FF2B5EF4-FFF2-40B4-BE49-F238E27FC236}">
                    <a16:creationId xmlns:a16="http://schemas.microsoft.com/office/drawing/2014/main" id="{DF7F5EF1-25B2-1D49-B6C8-6130411D099F}"/>
                  </a:ext>
                </a:extLst>
              </p:cNvPr>
              <p:cNvSpPr txBox="1"/>
              <p:nvPr/>
            </p:nvSpPr>
            <p:spPr>
              <a:xfrm>
                <a:off x="1518410" y="3541847"/>
                <a:ext cx="385849" cy="276999"/>
              </a:xfrm>
              <a:prstGeom prst="rect">
                <a:avLst/>
              </a:prstGeom>
              <a:solidFill>
                <a:schemeClr val="bg1"/>
              </a:solidFill>
            </p:spPr>
            <p:txBody>
              <a:bodyPr wrap="square" rtlCol="0">
                <a:spAutoFit/>
              </a:bodyPr>
              <a:lstStyle/>
              <a:p>
                <a:r>
                  <a:rPr kumimoji="1" lang="en-US" altLang="ja-JP" sz="1200" dirty="0"/>
                  <a:t>-50</a:t>
                </a:r>
                <a:endParaRPr kumimoji="1" lang="ja-JP" altLang="en-US" sz="1200"/>
              </a:p>
            </p:txBody>
          </p:sp>
          <p:sp>
            <p:nvSpPr>
              <p:cNvPr id="35" name="テキスト ボックス 34">
                <a:extLst>
                  <a:ext uri="{FF2B5EF4-FFF2-40B4-BE49-F238E27FC236}">
                    <a16:creationId xmlns:a16="http://schemas.microsoft.com/office/drawing/2014/main" id="{57709B1C-7576-884E-A7D1-12D1766B280C}"/>
                  </a:ext>
                </a:extLst>
              </p:cNvPr>
              <p:cNvSpPr txBox="1"/>
              <p:nvPr/>
            </p:nvSpPr>
            <p:spPr>
              <a:xfrm>
                <a:off x="1803679" y="3538179"/>
                <a:ext cx="385849" cy="276999"/>
              </a:xfrm>
              <a:prstGeom prst="rect">
                <a:avLst/>
              </a:prstGeom>
              <a:solidFill>
                <a:schemeClr val="bg1"/>
              </a:solidFill>
            </p:spPr>
            <p:txBody>
              <a:bodyPr wrap="square" rtlCol="0">
                <a:spAutoFit/>
              </a:bodyPr>
              <a:lstStyle/>
              <a:p>
                <a:r>
                  <a:rPr kumimoji="1" lang="en-US" altLang="ja-JP" sz="1200" dirty="0"/>
                  <a:t>-45</a:t>
                </a:r>
                <a:endParaRPr kumimoji="1" lang="ja-JP" altLang="en-US" sz="1200"/>
              </a:p>
            </p:txBody>
          </p:sp>
          <p:sp>
            <p:nvSpPr>
              <p:cNvPr id="36" name="テキスト ボックス 35">
                <a:extLst>
                  <a:ext uri="{FF2B5EF4-FFF2-40B4-BE49-F238E27FC236}">
                    <a16:creationId xmlns:a16="http://schemas.microsoft.com/office/drawing/2014/main" id="{E48F2BAF-6B9D-AF48-81D4-E8BDB20C6889}"/>
                  </a:ext>
                </a:extLst>
              </p:cNvPr>
              <p:cNvSpPr txBox="1"/>
              <p:nvPr/>
            </p:nvSpPr>
            <p:spPr>
              <a:xfrm>
                <a:off x="2089165" y="3546146"/>
                <a:ext cx="385849" cy="276999"/>
              </a:xfrm>
              <a:prstGeom prst="rect">
                <a:avLst/>
              </a:prstGeom>
              <a:solidFill>
                <a:schemeClr val="bg1"/>
              </a:solidFill>
            </p:spPr>
            <p:txBody>
              <a:bodyPr wrap="square" rtlCol="0">
                <a:spAutoFit/>
              </a:bodyPr>
              <a:lstStyle/>
              <a:p>
                <a:r>
                  <a:rPr kumimoji="1" lang="en-US" altLang="ja-JP" sz="1200" dirty="0"/>
                  <a:t>-40</a:t>
                </a:r>
                <a:endParaRPr kumimoji="1" lang="ja-JP" altLang="en-US" sz="1200"/>
              </a:p>
            </p:txBody>
          </p:sp>
          <p:sp>
            <p:nvSpPr>
              <p:cNvPr id="37" name="テキスト ボックス 36">
                <a:extLst>
                  <a:ext uri="{FF2B5EF4-FFF2-40B4-BE49-F238E27FC236}">
                    <a16:creationId xmlns:a16="http://schemas.microsoft.com/office/drawing/2014/main" id="{D68DFF00-5381-9641-A5DB-12C4B46D8382}"/>
                  </a:ext>
                </a:extLst>
              </p:cNvPr>
              <p:cNvSpPr txBox="1"/>
              <p:nvPr/>
            </p:nvSpPr>
            <p:spPr>
              <a:xfrm>
                <a:off x="2389082" y="3540259"/>
                <a:ext cx="385849" cy="276999"/>
              </a:xfrm>
              <a:prstGeom prst="rect">
                <a:avLst/>
              </a:prstGeom>
              <a:solidFill>
                <a:schemeClr val="bg1"/>
              </a:solidFill>
            </p:spPr>
            <p:txBody>
              <a:bodyPr wrap="square" rtlCol="0">
                <a:spAutoFit/>
              </a:bodyPr>
              <a:lstStyle/>
              <a:p>
                <a:r>
                  <a:rPr kumimoji="1" lang="en-US" altLang="ja-JP" sz="1200" dirty="0"/>
                  <a:t>-35</a:t>
                </a:r>
                <a:endParaRPr kumimoji="1" lang="ja-JP" altLang="en-US" sz="1200"/>
              </a:p>
            </p:txBody>
          </p:sp>
          <p:sp>
            <p:nvSpPr>
              <p:cNvPr id="38" name="テキスト ボックス 37">
                <a:extLst>
                  <a:ext uri="{FF2B5EF4-FFF2-40B4-BE49-F238E27FC236}">
                    <a16:creationId xmlns:a16="http://schemas.microsoft.com/office/drawing/2014/main" id="{30182FB0-B99E-5847-8BA2-DC5CACF7F36F}"/>
                  </a:ext>
                </a:extLst>
              </p:cNvPr>
              <p:cNvSpPr txBox="1"/>
              <p:nvPr/>
            </p:nvSpPr>
            <p:spPr>
              <a:xfrm>
                <a:off x="699407" y="3707015"/>
                <a:ext cx="1607496" cy="276999"/>
              </a:xfrm>
              <a:prstGeom prst="rect">
                <a:avLst/>
              </a:prstGeom>
              <a:noFill/>
            </p:spPr>
            <p:txBody>
              <a:bodyPr wrap="square" rtlCol="0">
                <a:spAutoFit/>
              </a:bodyPr>
              <a:lstStyle/>
              <a:p>
                <a:r>
                  <a:rPr lang="en-US" altLang="ja-JP" sz="1200" dirty="0"/>
                  <a:t>Azimuth angle [deg]</a:t>
                </a:r>
                <a:endParaRPr kumimoji="1" lang="ja-JP" altLang="en-US" sz="1200"/>
              </a:p>
            </p:txBody>
          </p:sp>
          <p:sp>
            <p:nvSpPr>
              <p:cNvPr id="39" name="テキスト ボックス 38">
                <a:extLst>
                  <a:ext uri="{FF2B5EF4-FFF2-40B4-BE49-F238E27FC236}">
                    <a16:creationId xmlns:a16="http://schemas.microsoft.com/office/drawing/2014/main" id="{99CD7F11-CB83-2544-8699-05879E59F242}"/>
                  </a:ext>
                </a:extLst>
              </p:cNvPr>
              <p:cNvSpPr txBox="1"/>
              <p:nvPr/>
            </p:nvSpPr>
            <p:spPr>
              <a:xfrm>
                <a:off x="75161" y="3331501"/>
                <a:ext cx="260694" cy="283245"/>
              </a:xfrm>
              <a:prstGeom prst="rect">
                <a:avLst/>
              </a:prstGeom>
              <a:solidFill>
                <a:schemeClr val="bg1"/>
              </a:solidFill>
            </p:spPr>
            <p:txBody>
              <a:bodyPr wrap="square" rtlCol="0">
                <a:spAutoFit/>
              </a:bodyPr>
              <a:lstStyle/>
              <a:p>
                <a:r>
                  <a:rPr lang="en-US" altLang="ja-JP" sz="1200" dirty="0"/>
                  <a:t>0</a:t>
                </a:r>
                <a:endParaRPr kumimoji="1" lang="ja-JP" altLang="en-US" sz="1200"/>
              </a:p>
            </p:txBody>
          </p:sp>
          <p:sp>
            <p:nvSpPr>
              <p:cNvPr id="40" name="テキスト ボックス 39">
                <a:extLst>
                  <a:ext uri="{FF2B5EF4-FFF2-40B4-BE49-F238E27FC236}">
                    <a16:creationId xmlns:a16="http://schemas.microsoft.com/office/drawing/2014/main" id="{99D0A951-2CFE-9642-8AF3-F33AF25E91DB}"/>
                  </a:ext>
                </a:extLst>
              </p:cNvPr>
              <p:cNvSpPr txBox="1"/>
              <p:nvPr/>
            </p:nvSpPr>
            <p:spPr>
              <a:xfrm>
                <a:off x="72826" y="3124224"/>
                <a:ext cx="260694" cy="283245"/>
              </a:xfrm>
              <a:prstGeom prst="rect">
                <a:avLst/>
              </a:prstGeom>
              <a:solidFill>
                <a:schemeClr val="bg1"/>
              </a:solidFill>
            </p:spPr>
            <p:txBody>
              <a:bodyPr wrap="square" rtlCol="0">
                <a:spAutoFit/>
              </a:bodyPr>
              <a:lstStyle/>
              <a:p>
                <a:r>
                  <a:rPr kumimoji="1" lang="en-US" altLang="ja-JP" sz="1200" dirty="0"/>
                  <a:t>5</a:t>
                </a:r>
                <a:endParaRPr kumimoji="1" lang="ja-JP" altLang="en-US" sz="1200"/>
              </a:p>
            </p:txBody>
          </p:sp>
          <p:sp>
            <p:nvSpPr>
              <p:cNvPr id="41" name="テキスト ボックス 40">
                <a:extLst>
                  <a:ext uri="{FF2B5EF4-FFF2-40B4-BE49-F238E27FC236}">
                    <a16:creationId xmlns:a16="http://schemas.microsoft.com/office/drawing/2014/main" id="{11016E7F-D3D7-B844-8033-81BF219F29C6}"/>
                  </a:ext>
                </a:extLst>
              </p:cNvPr>
              <p:cNvSpPr txBox="1"/>
              <p:nvPr/>
            </p:nvSpPr>
            <p:spPr>
              <a:xfrm>
                <a:off x="-20807" y="2890492"/>
                <a:ext cx="344566" cy="276999"/>
              </a:xfrm>
              <a:prstGeom prst="rect">
                <a:avLst/>
              </a:prstGeom>
              <a:solidFill>
                <a:schemeClr val="bg1"/>
              </a:solidFill>
            </p:spPr>
            <p:txBody>
              <a:bodyPr wrap="square" rtlCol="0">
                <a:spAutoFit/>
              </a:bodyPr>
              <a:lstStyle/>
              <a:p>
                <a:r>
                  <a:rPr lang="en-US" altLang="ja-JP" sz="1200" dirty="0"/>
                  <a:t>10</a:t>
                </a:r>
                <a:endParaRPr kumimoji="1" lang="ja-JP" altLang="en-US" sz="1200"/>
              </a:p>
            </p:txBody>
          </p:sp>
          <p:sp>
            <p:nvSpPr>
              <p:cNvPr id="42" name="テキスト ボックス 41">
                <a:extLst>
                  <a:ext uri="{FF2B5EF4-FFF2-40B4-BE49-F238E27FC236}">
                    <a16:creationId xmlns:a16="http://schemas.microsoft.com/office/drawing/2014/main" id="{80A93108-72ED-4642-BB9C-F7945388AD80}"/>
                  </a:ext>
                </a:extLst>
              </p:cNvPr>
              <p:cNvSpPr txBox="1"/>
              <p:nvPr/>
            </p:nvSpPr>
            <p:spPr>
              <a:xfrm>
                <a:off x="-21018" y="2621428"/>
                <a:ext cx="344566" cy="276999"/>
              </a:xfrm>
              <a:prstGeom prst="rect">
                <a:avLst/>
              </a:prstGeom>
              <a:solidFill>
                <a:schemeClr val="bg1"/>
              </a:solidFill>
            </p:spPr>
            <p:txBody>
              <a:bodyPr wrap="square" rtlCol="0">
                <a:spAutoFit/>
              </a:bodyPr>
              <a:lstStyle/>
              <a:p>
                <a:r>
                  <a:rPr lang="en-US" altLang="ja-JP" sz="1200" dirty="0"/>
                  <a:t>15</a:t>
                </a:r>
                <a:endParaRPr kumimoji="1" lang="ja-JP" altLang="en-US" sz="1200"/>
              </a:p>
            </p:txBody>
          </p:sp>
          <p:sp>
            <p:nvSpPr>
              <p:cNvPr id="43" name="テキスト ボックス 42">
                <a:extLst>
                  <a:ext uri="{FF2B5EF4-FFF2-40B4-BE49-F238E27FC236}">
                    <a16:creationId xmlns:a16="http://schemas.microsoft.com/office/drawing/2014/main" id="{9CA860A4-7F15-C14F-B869-60D16A7BEDB1}"/>
                  </a:ext>
                </a:extLst>
              </p:cNvPr>
              <p:cNvSpPr txBox="1"/>
              <p:nvPr/>
            </p:nvSpPr>
            <p:spPr>
              <a:xfrm>
                <a:off x="-9498" y="2345249"/>
                <a:ext cx="344566" cy="276999"/>
              </a:xfrm>
              <a:prstGeom prst="rect">
                <a:avLst/>
              </a:prstGeom>
              <a:solidFill>
                <a:schemeClr val="bg1"/>
              </a:solidFill>
            </p:spPr>
            <p:txBody>
              <a:bodyPr wrap="square" rtlCol="0">
                <a:spAutoFit/>
              </a:bodyPr>
              <a:lstStyle/>
              <a:p>
                <a:r>
                  <a:rPr kumimoji="1" lang="en-US" altLang="ja-JP" sz="1200" dirty="0"/>
                  <a:t>20</a:t>
                </a:r>
                <a:endParaRPr kumimoji="1" lang="ja-JP" altLang="en-US" sz="1200"/>
              </a:p>
            </p:txBody>
          </p:sp>
          <p:sp>
            <p:nvSpPr>
              <p:cNvPr id="44" name="テキスト ボックス 43">
                <a:extLst>
                  <a:ext uri="{FF2B5EF4-FFF2-40B4-BE49-F238E27FC236}">
                    <a16:creationId xmlns:a16="http://schemas.microsoft.com/office/drawing/2014/main" id="{5E780B05-ED8F-1E42-8E9F-8681B6D0185F}"/>
                  </a:ext>
                </a:extLst>
              </p:cNvPr>
              <p:cNvSpPr txBox="1"/>
              <p:nvPr/>
            </p:nvSpPr>
            <p:spPr>
              <a:xfrm>
                <a:off x="-11833" y="2119376"/>
                <a:ext cx="344566" cy="276999"/>
              </a:xfrm>
              <a:prstGeom prst="rect">
                <a:avLst/>
              </a:prstGeom>
              <a:solidFill>
                <a:schemeClr val="bg1"/>
              </a:solidFill>
            </p:spPr>
            <p:txBody>
              <a:bodyPr wrap="square" rtlCol="0">
                <a:spAutoFit/>
              </a:bodyPr>
              <a:lstStyle/>
              <a:p>
                <a:r>
                  <a:rPr kumimoji="1" lang="en-US" altLang="ja-JP" sz="1200" dirty="0"/>
                  <a:t>2</a:t>
                </a:r>
                <a:r>
                  <a:rPr lang="en-US" altLang="ja-JP" sz="1200" dirty="0"/>
                  <a:t>5</a:t>
                </a:r>
                <a:endParaRPr kumimoji="1" lang="ja-JP" altLang="en-US" sz="1200"/>
              </a:p>
            </p:txBody>
          </p:sp>
          <p:sp>
            <p:nvSpPr>
              <p:cNvPr id="45" name="テキスト ボックス 44">
                <a:extLst>
                  <a:ext uri="{FF2B5EF4-FFF2-40B4-BE49-F238E27FC236}">
                    <a16:creationId xmlns:a16="http://schemas.microsoft.com/office/drawing/2014/main" id="{6EDE0430-979E-DA4B-83D2-DD2AD5B0C0BB}"/>
                  </a:ext>
                </a:extLst>
              </p:cNvPr>
              <p:cNvSpPr txBox="1"/>
              <p:nvPr/>
            </p:nvSpPr>
            <p:spPr>
              <a:xfrm>
                <a:off x="-14168" y="1856471"/>
                <a:ext cx="344566" cy="276999"/>
              </a:xfrm>
              <a:prstGeom prst="rect">
                <a:avLst/>
              </a:prstGeom>
              <a:solidFill>
                <a:schemeClr val="bg1"/>
              </a:solidFill>
            </p:spPr>
            <p:txBody>
              <a:bodyPr wrap="square" rtlCol="0">
                <a:spAutoFit/>
              </a:bodyPr>
              <a:lstStyle/>
              <a:p>
                <a:r>
                  <a:rPr lang="en-US" altLang="ja-JP" sz="1200" dirty="0"/>
                  <a:t>30</a:t>
                </a:r>
                <a:endParaRPr kumimoji="1" lang="ja-JP" altLang="en-US" sz="1200"/>
              </a:p>
            </p:txBody>
          </p:sp>
          <p:sp>
            <p:nvSpPr>
              <p:cNvPr id="46" name="テキスト ボックス 45">
                <a:extLst>
                  <a:ext uri="{FF2B5EF4-FFF2-40B4-BE49-F238E27FC236}">
                    <a16:creationId xmlns:a16="http://schemas.microsoft.com/office/drawing/2014/main" id="{8667CDBA-7906-7840-9BEE-C69F88E2725A}"/>
                  </a:ext>
                </a:extLst>
              </p:cNvPr>
              <p:cNvSpPr txBox="1"/>
              <p:nvPr/>
            </p:nvSpPr>
            <p:spPr>
              <a:xfrm>
                <a:off x="-16503" y="1597988"/>
                <a:ext cx="344566" cy="276999"/>
              </a:xfrm>
              <a:prstGeom prst="rect">
                <a:avLst/>
              </a:prstGeom>
              <a:solidFill>
                <a:schemeClr val="bg1"/>
              </a:solidFill>
            </p:spPr>
            <p:txBody>
              <a:bodyPr wrap="square" rtlCol="0">
                <a:spAutoFit/>
              </a:bodyPr>
              <a:lstStyle/>
              <a:p>
                <a:r>
                  <a:rPr lang="en-US" altLang="ja-JP" sz="1200" dirty="0"/>
                  <a:t>35</a:t>
                </a:r>
                <a:endParaRPr kumimoji="1" lang="ja-JP" altLang="en-US" sz="1200"/>
              </a:p>
            </p:txBody>
          </p:sp>
          <p:sp>
            <p:nvSpPr>
              <p:cNvPr id="47" name="テキスト ボックス 46">
                <a:extLst>
                  <a:ext uri="{FF2B5EF4-FFF2-40B4-BE49-F238E27FC236}">
                    <a16:creationId xmlns:a16="http://schemas.microsoft.com/office/drawing/2014/main" id="{37034B90-F675-4B49-8193-324F6748EA0F}"/>
                  </a:ext>
                </a:extLst>
              </p:cNvPr>
              <p:cNvSpPr txBox="1"/>
              <p:nvPr/>
            </p:nvSpPr>
            <p:spPr>
              <a:xfrm>
                <a:off x="-18838" y="1324080"/>
                <a:ext cx="344566" cy="276999"/>
              </a:xfrm>
              <a:prstGeom prst="rect">
                <a:avLst/>
              </a:prstGeom>
              <a:solidFill>
                <a:schemeClr val="bg1"/>
              </a:solidFill>
            </p:spPr>
            <p:txBody>
              <a:bodyPr wrap="square" rtlCol="0">
                <a:spAutoFit/>
              </a:bodyPr>
              <a:lstStyle/>
              <a:p>
                <a:r>
                  <a:rPr kumimoji="1" lang="en-US" altLang="ja-JP" sz="1200" dirty="0"/>
                  <a:t>40</a:t>
                </a:r>
                <a:endParaRPr kumimoji="1" lang="ja-JP" altLang="en-US" sz="1200"/>
              </a:p>
            </p:txBody>
          </p:sp>
        </p:grpSp>
        <p:sp>
          <p:nvSpPr>
            <p:cNvPr id="48" name="テキスト ボックス 47">
              <a:extLst>
                <a:ext uri="{FF2B5EF4-FFF2-40B4-BE49-F238E27FC236}">
                  <a16:creationId xmlns:a16="http://schemas.microsoft.com/office/drawing/2014/main" id="{DD4B4CF7-E9C1-7242-BFC2-020B2217A83B}"/>
                </a:ext>
              </a:extLst>
            </p:cNvPr>
            <p:cNvSpPr txBox="1"/>
            <p:nvPr/>
          </p:nvSpPr>
          <p:spPr>
            <a:xfrm rot="16200000">
              <a:off x="-673000" y="2368348"/>
              <a:ext cx="1607496" cy="276999"/>
            </a:xfrm>
            <a:prstGeom prst="rect">
              <a:avLst/>
            </a:prstGeom>
            <a:noFill/>
          </p:spPr>
          <p:txBody>
            <a:bodyPr wrap="square" rtlCol="0">
              <a:spAutoFit/>
            </a:bodyPr>
            <a:lstStyle/>
            <a:p>
              <a:r>
                <a:rPr lang="en-US" altLang="ja-JP" sz="1200" dirty="0"/>
                <a:t>Elevation angle [deg]</a:t>
              </a:r>
              <a:endParaRPr kumimoji="1" lang="ja-JP" altLang="en-US" sz="1200"/>
            </a:p>
          </p:txBody>
        </p:sp>
      </p:grpSp>
      <p:sp>
        <p:nvSpPr>
          <p:cNvPr id="49" name="屈折矢印 48">
            <a:extLst>
              <a:ext uri="{FF2B5EF4-FFF2-40B4-BE49-F238E27FC236}">
                <a16:creationId xmlns:a16="http://schemas.microsoft.com/office/drawing/2014/main" id="{64CCBF37-B5A4-994A-A4CB-84ECB97A80F8}"/>
              </a:ext>
            </a:extLst>
          </p:cNvPr>
          <p:cNvSpPr/>
          <p:nvPr/>
        </p:nvSpPr>
        <p:spPr>
          <a:xfrm rot="5400000">
            <a:off x="730296" y="5443400"/>
            <a:ext cx="641324" cy="535138"/>
          </a:xfrm>
          <a:prstGeom prst="bentUpArrow">
            <a:avLst>
              <a:gd name="adj1" fmla="val 25000"/>
              <a:gd name="adj2" fmla="val 25000"/>
              <a:gd name="adj3"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77764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a:xfrm>
            <a:off x="1656794" y="195015"/>
            <a:ext cx="7060210" cy="683392"/>
          </a:xfrm>
        </p:spPr>
        <p:txBody>
          <a:bodyPr/>
          <a:lstStyle/>
          <a:p>
            <a:r>
              <a:rPr lang="ja-JP" altLang="en-US"/>
              <a:t>試験観測</a:t>
            </a:r>
            <a:endParaRPr kumimoji="1" lang="ja-JP" altLang="en-US"/>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8</a:t>
            </a:fld>
            <a:endParaRPr kumimoji="1" lang="ja-JP" altLang="en-US"/>
          </a:p>
        </p:txBody>
      </p:sp>
      <p:pic>
        <p:nvPicPr>
          <p:cNvPr id="7" name="図 6">
            <a:extLst>
              <a:ext uri="{FF2B5EF4-FFF2-40B4-BE49-F238E27FC236}">
                <a16:creationId xmlns:a16="http://schemas.microsoft.com/office/drawing/2014/main" id="{3CDECF07-E3F4-6544-A68C-BDD403F698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6444" y="1437552"/>
            <a:ext cx="3703544" cy="2592479"/>
          </a:xfrm>
          <a:prstGeom prst="rect">
            <a:avLst/>
          </a:prstGeom>
        </p:spPr>
      </p:pic>
      <p:sp>
        <p:nvSpPr>
          <p:cNvPr id="11" name="テキスト ボックス 10">
            <a:extLst>
              <a:ext uri="{FF2B5EF4-FFF2-40B4-BE49-F238E27FC236}">
                <a16:creationId xmlns:a16="http://schemas.microsoft.com/office/drawing/2014/main" id="{7B10EBA0-4BC1-3145-848C-49CDE0FA590F}"/>
              </a:ext>
            </a:extLst>
          </p:cNvPr>
          <p:cNvSpPr txBox="1"/>
          <p:nvPr/>
        </p:nvSpPr>
        <p:spPr>
          <a:xfrm>
            <a:off x="2717448" y="4045667"/>
            <a:ext cx="3709103" cy="369332"/>
          </a:xfrm>
          <a:prstGeom prst="rect">
            <a:avLst/>
          </a:prstGeom>
          <a:noFill/>
        </p:spPr>
        <p:txBody>
          <a:bodyPr wrap="square" rtlCol="0">
            <a:spAutoFit/>
          </a:bodyPr>
          <a:lstStyle/>
          <a:p>
            <a:r>
              <a:rPr kumimoji="1" lang="en-US" altLang="ja-JP" dirty="0"/>
              <a:t>CRAFFT</a:t>
            </a:r>
            <a:r>
              <a:rPr kumimoji="1" lang="ja-JP" altLang="en-US"/>
              <a:t>検出器で測定した波形データ</a:t>
            </a:r>
          </a:p>
        </p:txBody>
      </p:sp>
      <p:sp>
        <p:nvSpPr>
          <p:cNvPr id="12" name="テキスト ボックス 11">
            <a:extLst>
              <a:ext uri="{FF2B5EF4-FFF2-40B4-BE49-F238E27FC236}">
                <a16:creationId xmlns:a16="http://schemas.microsoft.com/office/drawing/2014/main" id="{B2465E77-F1F3-1E49-AED6-7E710DEB2A74}"/>
              </a:ext>
            </a:extLst>
          </p:cNvPr>
          <p:cNvSpPr txBox="1"/>
          <p:nvPr/>
        </p:nvSpPr>
        <p:spPr>
          <a:xfrm>
            <a:off x="225588" y="1035020"/>
            <a:ext cx="7384473" cy="369332"/>
          </a:xfrm>
          <a:prstGeom prst="rect">
            <a:avLst/>
          </a:prstGeom>
          <a:noFill/>
        </p:spPr>
        <p:txBody>
          <a:bodyPr wrap="square" rtlCol="0">
            <a:spAutoFit/>
          </a:bodyPr>
          <a:lstStyle/>
          <a:p>
            <a:r>
              <a:rPr kumimoji="1" lang="en-US" altLang="ja-JP" dirty="0"/>
              <a:t>TA</a:t>
            </a:r>
            <a:r>
              <a:rPr kumimoji="1" lang="ja-JP" altLang="en-US"/>
              <a:t>実験サイトにて望遠鏡建屋から電力、ネットワーク</a:t>
            </a:r>
            <a:r>
              <a:rPr lang="ja-JP" altLang="en-US"/>
              <a:t>、</a:t>
            </a:r>
            <a:r>
              <a:rPr kumimoji="1" lang="ja-JP" altLang="en-US"/>
              <a:t>トリガを取得して試験</a:t>
            </a:r>
          </a:p>
        </p:txBody>
      </p:sp>
      <p:grpSp>
        <p:nvGrpSpPr>
          <p:cNvPr id="3" name="グループ化 2">
            <a:extLst>
              <a:ext uri="{FF2B5EF4-FFF2-40B4-BE49-F238E27FC236}">
                <a16:creationId xmlns:a16="http://schemas.microsoft.com/office/drawing/2014/main" id="{ED71767B-1344-3D49-8C09-FF6A238A63A9}"/>
              </a:ext>
            </a:extLst>
          </p:cNvPr>
          <p:cNvGrpSpPr/>
          <p:nvPr/>
        </p:nvGrpSpPr>
        <p:grpSpPr>
          <a:xfrm>
            <a:off x="212983" y="1560965"/>
            <a:ext cx="2374689" cy="2685611"/>
            <a:chOff x="225588" y="1523277"/>
            <a:chExt cx="2374689" cy="2685611"/>
          </a:xfrm>
        </p:grpSpPr>
        <p:grpSp>
          <p:nvGrpSpPr>
            <p:cNvPr id="24" name="グループ化 23">
              <a:extLst>
                <a:ext uri="{FF2B5EF4-FFF2-40B4-BE49-F238E27FC236}">
                  <a16:creationId xmlns:a16="http://schemas.microsoft.com/office/drawing/2014/main" id="{0DCFD796-3A3F-0340-BFEA-D4DA066253EC}"/>
                </a:ext>
              </a:extLst>
            </p:cNvPr>
            <p:cNvGrpSpPr/>
            <p:nvPr/>
          </p:nvGrpSpPr>
          <p:grpSpPr>
            <a:xfrm>
              <a:off x="225588" y="1523277"/>
              <a:ext cx="2220595" cy="1625984"/>
              <a:chOff x="225588" y="1523277"/>
              <a:chExt cx="2220595" cy="1625984"/>
            </a:xfrm>
          </p:grpSpPr>
          <p:grpSp>
            <p:nvGrpSpPr>
              <p:cNvPr id="13" name="図形グループ 6">
                <a:extLst>
                  <a:ext uri="{FF2B5EF4-FFF2-40B4-BE49-F238E27FC236}">
                    <a16:creationId xmlns:a16="http://schemas.microsoft.com/office/drawing/2014/main" id="{A706FB32-78E7-9545-9B37-FBEA2C3F1DE7}"/>
                  </a:ext>
                </a:extLst>
              </p:cNvPr>
              <p:cNvGrpSpPr/>
              <p:nvPr/>
            </p:nvGrpSpPr>
            <p:grpSpPr>
              <a:xfrm>
                <a:off x="225588" y="1523277"/>
                <a:ext cx="2220595" cy="1625984"/>
                <a:chOff x="3980261" y="3063945"/>
                <a:chExt cx="2348901" cy="1942137"/>
              </a:xfrm>
            </p:grpSpPr>
            <p:grpSp>
              <p:nvGrpSpPr>
                <p:cNvPr id="14" name="グループ化 13">
                  <a:extLst>
                    <a:ext uri="{FF2B5EF4-FFF2-40B4-BE49-F238E27FC236}">
                      <a16:creationId xmlns:a16="http://schemas.microsoft.com/office/drawing/2014/main" id="{F79F745D-1F26-1F4E-AF81-646474C72024}"/>
                    </a:ext>
                  </a:extLst>
                </p:cNvPr>
                <p:cNvGrpSpPr/>
                <p:nvPr/>
              </p:nvGrpSpPr>
              <p:grpSpPr>
                <a:xfrm>
                  <a:off x="3980261" y="3063945"/>
                  <a:ext cx="2348901" cy="1942137"/>
                  <a:chOff x="5971970" y="1637731"/>
                  <a:chExt cx="1898211" cy="1569494"/>
                </a:xfrm>
              </p:grpSpPr>
              <p:pic>
                <p:nvPicPr>
                  <p:cNvPr id="16" name="図 15" descr="7-thumb-1000xauto-1446.jpg">
                    <a:extLst>
                      <a:ext uri="{FF2B5EF4-FFF2-40B4-BE49-F238E27FC236}">
                        <a16:creationId xmlns:a16="http://schemas.microsoft.com/office/drawing/2014/main" id="{EF456243-4618-3141-9916-D3838A7198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1970" y="1637731"/>
                    <a:ext cx="1898211" cy="1569494"/>
                  </a:xfrm>
                  <a:prstGeom prst="rect">
                    <a:avLst/>
                  </a:prstGeom>
                </p:spPr>
              </p:pic>
              <p:sp>
                <p:nvSpPr>
                  <p:cNvPr id="17" name="円/楕円 16">
                    <a:extLst>
                      <a:ext uri="{FF2B5EF4-FFF2-40B4-BE49-F238E27FC236}">
                        <a16:creationId xmlns:a16="http://schemas.microsoft.com/office/drawing/2014/main" id="{CE5C9781-EB46-C146-A6F3-1023ED9D4B6A}"/>
                      </a:ext>
                    </a:extLst>
                  </p:cNvPr>
                  <p:cNvSpPr/>
                  <p:nvPr/>
                </p:nvSpPr>
                <p:spPr>
                  <a:xfrm>
                    <a:off x="6745140" y="2292605"/>
                    <a:ext cx="427544" cy="287433"/>
                  </a:xfrm>
                  <a:prstGeom prst="ellipse">
                    <a:avLst/>
                  </a:prstGeom>
                  <a:solidFill>
                    <a:srgbClr val="FF0000">
                      <a:alpha val="59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chemeClr val="bg1"/>
                      </a:solidFill>
                    </a:endParaRPr>
                  </a:p>
                </p:txBody>
              </p:sp>
            </p:grpSp>
            <p:sp>
              <p:nvSpPr>
                <p:cNvPr id="15" name="テキスト ボックス 14">
                  <a:extLst>
                    <a:ext uri="{FF2B5EF4-FFF2-40B4-BE49-F238E27FC236}">
                      <a16:creationId xmlns:a16="http://schemas.microsoft.com/office/drawing/2014/main" id="{FD4F2117-D080-E740-A50C-E8EC634E8747}"/>
                    </a:ext>
                  </a:extLst>
                </p:cNvPr>
                <p:cNvSpPr txBox="1"/>
                <p:nvPr/>
              </p:nvSpPr>
              <p:spPr>
                <a:xfrm>
                  <a:off x="5078565" y="3186076"/>
                  <a:ext cx="831196" cy="312477"/>
                </a:xfrm>
                <a:prstGeom prst="rect">
                  <a:avLst/>
                </a:prstGeom>
                <a:solidFill>
                  <a:srgbClr val="FFFFFF"/>
                </a:solidFill>
              </p:spPr>
              <p:txBody>
                <a:bodyPr wrap="none" rtlCol="0">
                  <a:spAutoFit/>
                </a:bodyPr>
                <a:lstStyle/>
                <a:p>
                  <a:r>
                    <a:rPr kumimoji="1" lang="en-US" altLang="ja-JP" sz="1050" dirty="0">
                      <a:solidFill>
                        <a:srgbClr val="0000FF"/>
                      </a:solidFill>
                      <a:latin typeface="Meiryo" panose="020B0604030504040204" pitchFamily="34" charset="-128"/>
                      <a:ea typeface="Meiryo" panose="020B0604030504040204" pitchFamily="34" charset="-128"/>
                    </a:rPr>
                    <a:t>TA</a:t>
                  </a:r>
                  <a:r>
                    <a:rPr kumimoji="1" lang="ja-JP" altLang="en-US" sz="1050" dirty="0">
                      <a:solidFill>
                        <a:srgbClr val="0000FF"/>
                      </a:solidFill>
                      <a:latin typeface="Meiryo" panose="020B0604030504040204" pitchFamily="34" charset="-128"/>
                      <a:ea typeface="Meiryo" panose="020B0604030504040204" pitchFamily="34" charset="-128"/>
                    </a:rPr>
                    <a:t>望遠鏡</a:t>
                  </a:r>
                </a:p>
              </p:txBody>
            </p:sp>
          </p:grpSp>
          <p:sp>
            <p:nvSpPr>
              <p:cNvPr id="23" name="テキスト ボックス 22">
                <a:extLst>
                  <a:ext uri="{FF2B5EF4-FFF2-40B4-BE49-F238E27FC236}">
                    <a16:creationId xmlns:a16="http://schemas.microsoft.com/office/drawing/2014/main" id="{1F854CF1-0666-DB43-AC8B-C10DADD37155}"/>
                  </a:ext>
                </a:extLst>
              </p:cNvPr>
              <p:cNvSpPr txBox="1"/>
              <p:nvPr/>
            </p:nvSpPr>
            <p:spPr>
              <a:xfrm>
                <a:off x="769577" y="2575048"/>
                <a:ext cx="724878" cy="261610"/>
              </a:xfrm>
              <a:prstGeom prst="rect">
                <a:avLst/>
              </a:prstGeom>
              <a:solidFill>
                <a:srgbClr val="FFFFFF"/>
              </a:solidFill>
            </p:spPr>
            <p:txBody>
              <a:bodyPr wrap="none" rtlCol="0">
                <a:spAutoFit/>
              </a:bodyPr>
              <a:lstStyle/>
              <a:p>
                <a:r>
                  <a:rPr kumimoji="1" lang="en-US" altLang="ja-JP" sz="1050" dirty="0">
                    <a:solidFill>
                      <a:srgbClr val="FF0000"/>
                    </a:solidFill>
                    <a:latin typeface="Meiryo" panose="020B0604030504040204" pitchFamily="34" charset="-128"/>
                    <a:ea typeface="Meiryo" panose="020B0604030504040204" pitchFamily="34" charset="-128"/>
                  </a:rPr>
                  <a:t>CRAFFT</a:t>
                </a:r>
                <a:endParaRPr kumimoji="1" lang="ja-JP" altLang="en-US" sz="1050" dirty="0">
                  <a:solidFill>
                    <a:srgbClr val="FF0000"/>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2FB80BC1-E57E-0842-8B21-8B0F63121DD7}"/>
                    </a:ext>
                  </a:extLst>
                </p:cNvPr>
                <p:cNvSpPr txBox="1"/>
                <p:nvPr/>
              </p:nvSpPr>
              <p:spPr>
                <a:xfrm>
                  <a:off x="255288" y="3285558"/>
                  <a:ext cx="2344989" cy="923330"/>
                </a:xfrm>
                <a:prstGeom prst="rect">
                  <a:avLst/>
                </a:prstGeom>
                <a:noFill/>
                <a:ln>
                  <a:solidFill>
                    <a:schemeClr val="tx1"/>
                  </a:solidFill>
                </a:ln>
              </p:spPr>
              <p:txBody>
                <a:bodyPr wrap="square" rtlCol="0">
                  <a:spAutoFit/>
                </a:bodyPr>
                <a:lstStyle/>
                <a:p>
                  <a:r>
                    <a:rPr kumimoji="1" lang="en-US" altLang="ja-JP" dirty="0"/>
                    <a:t>TA</a:t>
                  </a:r>
                  <a:r>
                    <a:rPr lang="ja-JP" altLang="en-US"/>
                    <a:t>実験</a:t>
                  </a:r>
                  <a:r>
                    <a:rPr kumimoji="1" lang="ja-JP" altLang="en-US"/>
                    <a:t>解析</a:t>
                  </a:r>
                  <a:endParaRPr kumimoji="1" lang="en-US" altLang="ja-JP" dirty="0"/>
                </a:p>
                <a:p>
                  <a:r>
                    <a:rPr kumimoji="1" lang="ja-JP" altLang="en-US"/>
                    <a:t>エネルギー</a:t>
                  </a:r>
                  <a:r>
                    <a:rPr kumimoji="1" lang="en-US" altLang="ja-JP" dirty="0"/>
                    <a:t> : </a:t>
                  </a:r>
                  <a14:m>
                    <m:oMath xmlns:m="http://schemas.openxmlformats.org/officeDocument/2006/math">
                      <m:sSup>
                        <m:sSupPr>
                          <m:ctrlPr>
                            <a:rPr kumimoji="1" lang="en-US" altLang="ja-JP" i="1" smtClean="0">
                              <a:latin typeface="Cambria Math" panose="02040503050406030204" pitchFamily="18" charset="0"/>
                            </a:rPr>
                          </m:ctrlPr>
                        </m:sSupPr>
                        <m:e>
                          <m:r>
                            <a:rPr kumimoji="1" lang="en-US" altLang="ja-JP" b="0" i="1" smtClean="0">
                              <a:latin typeface="Cambria Math" panose="02040503050406030204" pitchFamily="18" charset="0"/>
                            </a:rPr>
                            <m:t>10</m:t>
                          </m:r>
                        </m:e>
                        <m:sup>
                          <m:r>
                            <a:rPr kumimoji="1" lang="en-US" altLang="ja-JP" b="0" i="1" smtClean="0">
                              <a:latin typeface="Cambria Math" panose="02040503050406030204" pitchFamily="18" charset="0"/>
                            </a:rPr>
                            <m:t>17.7</m:t>
                          </m:r>
                        </m:sup>
                      </m:sSup>
                      <m:r>
                        <a:rPr kumimoji="1" lang="en-US" altLang="ja-JP" b="0" i="1" smtClean="0">
                          <a:latin typeface="Cambria Math" panose="02040503050406030204" pitchFamily="18" charset="0"/>
                        </a:rPr>
                        <m:t>𝑒𝑉</m:t>
                      </m:r>
                    </m:oMath>
                  </a14:m>
                  <a:endParaRPr kumimoji="1" lang="en-US" altLang="ja-JP" dirty="0"/>
                </a:p>
                <a:p>
                  <a:r>
                    <a:rPr kumimoji="1" lang="ja-JP" altLang="en-US"/>
                    <a:t>距離</a:t>
                  </a:r>
                  <a:r>
                    <a:rPr kumimoji="1" lang="en-US" altLang="ja-JP" dirty="0"/>
                    <a:t> : 3.6 km </a:t>
                  </a:r>
                  <a:endParaRPr kumimoji="1" lang="ja-JP" altLang="en-US"/>
                </a:p>
              </p:txBody>
            </p:sp>
          </mc:Choice>
          <mc:Fallback xmlns="">
            <p:sp>
              <p:nvSpPr>
                <p:cNvPr id="25" name="テキスト ボックス 24">
                  <a:extLst>
                    <a:ext uri="{FF2B5EF4-FFF2-40B4-BE49-F238E27FC236}">
                      <a16:creationId xmlns:a16="http://schemas.microsoft.com/office/drawing/2014/main" id="{2FB80BC1-E57E-0842-8B21-8B0F63121DD7}"/>
                    </a:ext>
                  </a:extLst>
                </p:cNvPr>
                <p:cNvSpPr txBox="1">
                  <a:spLocks noRot="1" noChangeAspect="1" noMove="1" noResize="1" noEditPoints="1" noAdjustHandles="1" noChangeArrowheads="1" noChangeShapeType="1" noTextEdit="1"/>
                </p:cNvSpPr>
                <p:nvPr/>
              </p:nvSpPr>
              <p:spPr>
                <a:xfrm>
                  <a:off x="255288" y="3285558"/>
                  <a:ext cx="2344989" cy="923330"/>
                </a:xfrm>
                <a:prstGeom prst="rect">
                  <a:avLst/>
                </a:prstGeom>
                <a:blipFill>
                  <a:blip r:embed="rId5"/>
                  <a:stretch>
                    <a:fillRect l="-2151" t="-4000" b="-8000"/>
                  </a:stretch>
                </a:blipFill>
                <a:ln>
                  <a:solidFill>
                    <a:schemeClr val="tx1"/>
                  </a:solidFill>
                </a:ln>
              </p:spPr>
              <p:txBody>
                <a:bodyPr/>
                <a:lstStyle/>
                <a:p>
                  <a:r>
                    <a:rPr lang="ja-JP" altLang="en-US">
                      <a:noFill/>
                    </a:rPr>
                    <a:t> </a:t>
                  </a:r>
                </a:p>
              </p:txBody>
            </p:sp>
          </mc:Fallback>
        </mc:AlternateContent>
      </p:grpSp>
      <p:sp>
        <p:nvSpPr>
          <p:cNvPr id="26" name="テキスト ボックス 25">
            <a:extLst>
              <a:ext uri="{FF2B5EF4-FFF2-40B4-BE49-F238E27FC236}">
                <a16:creationId xmlns:a16="http://schemas.microsoft.com/office/drawing/2014/main" id="{32AFE457-F9C8-994B-A44A-8D5201CD8FB6}"/>
              </a:ext>
            </a:extLst>
          </p:cNvPr>
          <p:cNvSpPr txBox="1"/>
          <p:nvPr/>
        </p:nvSpPr>
        <p:spPr>
          <a:xfrm>
            <a:off x="318971" y="4832483"/>
            <a:ext cx="6286048" cy="461665"/>
          </a:xfrm>
          <a:prstGeom prst="rect">
            <a:avLst/>
          </a:prstGeom>
          <a:noFill/>
        </p:spPr>
        <p:txBody>
          <a:bodyPr wrap="square" rtlCol="0">
            <a:spAutoFit/>
          </a:bodyPr>
          <a:lstStyle/>
          <a:p>
            <a:r>
              <a:rPr kumimoji="1" lang="en-US" altLang="ja-JP" sz="2400" dirty="0">
                <a:solidFill>
                  <a:srgbClr val="FF0000"/>
                </a:solidFill>
              </a:rPr>
              <a:t>CRAFFT</a:t>
            </a:r>
            <a:r>
              <a:rPr lang="ja-JP" altLang="en-US" sz="2400">
                <a:solidFill>
                  <a:srgbClr val="FF0000"/>
                </a:solidFill>
              </a:rPr>
              <a:t>での空気シャワーの観測を確認</a:t>
            </a:r>
            <a:endParaRPr kumimoji="1" lang="ja-JP" altLang="en-US" sz="2400">
              <a:solidFill>
                <a:srgbClr val="FF0000"/>
              </a:solidFill>
            </a:endParaRPr>
          </a:p>
        </p:txBody>
      </p:sp>
      <p:sp>
        <p:nvSpPr>
          <p:cNvPr id="27" name="テキスト ボックス 26">
            <a:extLst>
              <a:ext uri="{FF2B5EF4-FFF2-40B4-BE49-F238E27FC236}">
                <a16:creationId xmlns:a16="http://schemas.microsoft.com/office/drawing/2014/main" id="{3258418B-5C9F-8149-B67B-0E01D2D21FEE}"/>
              </a:ext>
            </a:extLst>
          </p:cNvPr>
          <p:cNvSpPr txBox="1"/>
          <p:nvPr/>
        </p:nvSpPr>
        <p:spPr>
          <a:xfrm>
            <a:off x="1335192" y="5521984"/>
            <a:ext cx="6286048" cy="830997"/>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a:t>大規模展開のための観測自動化</a:t>
            </a:r>
            <a:endParaRPr kumimoji="1" lang="en-US" altLang="ja-JP" sz="2400" dirty="0"/>
          </a:p>
          <a:p>
            <a:pPr marL="342900" indent="-342900">
              <a:buClr>
                <a:schemeClr val="tx1"/>
              </a:buClr>
              <a:buFont typeface="Arial" panose="020B0604020202020204" pitchFamily="34" charset="0"/>
              <a:buChar char="•"/>
            </a:pPr>
            <a:r>
              <a:rPr lang="ja-JP" altLang="en-US" sz="2400">
                <a:solidFill>
                  <a:srgbClr val="FF0000"/>
                </a:solidFill>
              </a:rPr>
              <a:t>観測性能評価と検出面の最適化</a:t>
            </a:r>
            <a:endParaRPr lang="en-US" altLang="ja-JP" sz="2400" dirty="0">
              <a:solidFill>
                <a:srgbClr val="FF0000"/>
              </a:solidFill>
            </a:endParaRPr>
          </a:p>
        </p:txBody>
      </p:sp>
      <p:sp>
        <p:nvSpPr>
          <p:cNvPr id="28" name="屈折矢印 27">
            <a:extLst>
              <a:ext uri="{FF2B5EF4-FFF2-40B4-BE49-F238E27FC236}">
                <a16:creationId xmlns:a16="http://schemas.microsoft.com/office/drawing/2014/main" id="{632A96A3-CC75-C84D-A278-33E53779ED98}"/>
              </a:ext>
            </a:extLst>
          </p:cNvPr>
          <p:cNvSpPr/>
          <p:nvPr/>
        </p:nvSpPr>
        <p:spPr>
          <a:xfrm rot="5400000">
            <a:off x="730296" y="5443400"/>
            <a:ext cx="641324" cy="535138"/>
          </a:xfrm>
          <a:prstGeom prst="bentUpArrow">
            <a:avLst>
              <a:gd name="adj1" fmla="val 25000"/>
              <a:gd name="adj2" fmla="val 25000"/>
              <a:gd name="adj3"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883897A7-4C08-9C40-88DA-7DA7CD6FCC9C}"/>
              </a:ext>
            </a:extLst>
          </p:cNvPr>
          <p:cNvGrpSpPr/>
          <p:nvPr/>
        </p:nvGrpSpPr>
        <p:grpSpPr>
          <a:xfrm>
            <a:off x="6246319" y="1381776"/>
            <a:ext cx="2987036" cy="3599136"/>
            <a:chOff x="-7752" y="1365259"/>
            <a:chExt cx="2987036" cy="3599136"/>
          </a:xfrm>
        </p:grpSpPr>
        <p:sp>
          <p:nvSpPr>
            <p:cNvPr id="10" name="テキスト ボックス 9">
              <a:extLst>
                <a:ext uri="{FF2B5EF4-FFF2-40B4-BE49-F238E27FC236}">
                  <a16:creationId xmlns:a16="http://schemas.microsoft.com/office/drawing/2014/main" id="{262832D0-D392-1740-9F33-6A9A82595373}"/>
                </a:ext>
              </a:extLst>
            </p:cNvPr>
            <p:cNvSpPr txBox="1"/>
            <p:nvPr/>
          </p:nvSpPr>
          <p:spPr>
            <a:xfrm>
              <a:off x="187562" y="4041065"/>
              <a:ext cx="2789841" cy="923330"/>
            </a:xfrm>
            <a:prstGeom prst="rect">
              <a:avLst/>
            </a:prstGeom>
            <a:noFill/>
          </p:spPr>
          <p:txBody>
            <a:bodyPr wrap="square" rtlCol="0">
              <a:spAutoFit/>
            </a:bodyPr>
            <a:lstStyle/>
            <a:p>
              <a:pPr algn="ctr"/>
              <a:r>
                <a:rPr kumimoji="1" lang="en-US" altLang="ja-JP" dirty="0"/>
                <a:t>TA</a:t>
              </a:r>
              <a:r>
                <a:rPr kumimoji="1" lang="ja-JP" altLang="en-US"/>
                <a:t>大気蛍光望遠鏡</a:t>
              </a:r>
              <a:endParaRPr kumimoji="1" lang="en-US" altLang="ja-JP" dirty="0"/>
            </a:p>
            <a:p>
              <a:pPr algn="ctr"/>
              <a:r>
                <a:rPr kumimoji="1" lang="ja-JP" altLang="en-US"/>
                <a:t>イベントディスプレイと</a:t>
              </a:r>
              <a:r>
                <a:rPr kumimoji="1" lang="en-US" altLang="ja-JP" dirty="0"/>
                <a:t>CRAFFT</a:t>
              </a:r>
              <a:r>
                <a:rPr kumimoji="1" lang="ja-JP" altLang="en-US"/>
                <a:t>検出器の視野</a:t>
              </a:r>
            </a:p>
          </p:txBody>
        </p:sp>
        <p:grpSp>
          <p:nvGrpSpPr>
            <p:cNvPr id="19" name="グループ化 18">
              <a:extLst>
                <a:ext uri="{FF2B5EF4-FFF2-40B4-BE49-F238E27FC236}">
                  <a16:creationId xmlns:a16="http://schemas.microsoft.com/office/drawing/2014/main" id="{84ED7FC4-49E4-504A-B9A3-7C8950284E62}"/>
                </a:ext>
              </a:extLst>
            </p:cNvPr>
            <p:cNvGrpSpPr/>
            <p:nvPr/>
          </p:nvGrpSpPr>
          <p:grpSpPr>
            <a:xfrm>
              <a:off x="171660" y="1365259"/>
              <a:ext cx="2807624" cy="2786755"/>
              <a:chOff x="-32693" y="1197259"/>
              <a:chExt cx="2807624" cy="2786755"/>
            </a:xfrm>
          </p:grpSpPr>
          <p:pic>
            <p:nvPicPr>
              <p:cNvPr id="8" name="図 7">
                <a:extLst>
                  <a:ext uri="{FF2B5EF4-FFF2-40B4-BE49-F238E27FC236}">
                    <a16:creationId xmlns:a16="http://schemas.microsoft.com/office/drawing/2014/main" id="{6B14C9F0-8EA0-154F-A46B-F3CE5DE481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991"/>
              <a:stretch/>
            </p:blipFill>
            <p:spPr>
              <a:xfrm>
                <a:off x="61424" y="1197259"/>
                <a:ext cx="2536518" cy="2592479"/>
              </a:xfrm>
              <a:prstGeom prst="rect">
                <a:avLst/>
              </a:prstGeom>
              <a:solidFill>
                <a:schemeClr val="bg1"/>
              </a:solidFill>
            </p:spPr>
          </p:pic>
          <p:sp>
            <p:nvSpPr>
              <p:cNvPr id="18" name="テキスト ボックス 17">
                <a:extLst>
                  <a:ext uri="{FF2B5EF4-FFF2-40B4-BE49-F238E27FC236}">
                    <a16:creationId xmlns:a16="http://schemas.microsoft.com/office/drawing/2014/main" id="{4734F12F-2B02-0D41-A40F-7D0B5EA9E8AA}"/>
                  </a:ext>
                </a:extLst>
              </p:cNvPr>
              <p:cNvSpPr txBox="1"/>
              <p:nvPr/>
            </p:nvSpPr>
            <p:spPr>
              <a:xfrm>
                <a:off x="91913" y="3538180"/>
                <a:ext cx="385849" cy="276999"/>
              </a:xfrm>
              <a:prstGeom prst="rect">
                <a:avLst/>
              </a:prstGeom>
              <a:solidFill>
                <a:schemeClr val="bg1"/>
              </a:solidFill>
            </p:spPr>
            <p:txBody>
              <a:bodyPr wrap="square" rtlCol="0">
                <a:spAutoFit/>
              </a:bodyPr>
              <a:lstStyle/>
              <a:p>
                <a:r>
                  <a:rPr kumimoji="1" lang="en-US" altLang="ja-JP" sz="1200" dirty="0"/>
                  <a:t>-75</a:t>
                </a:r>
                <a:endParaRPr kumimoji="1" lang="ja-JP" altLang="en-US" sz="1200"/>
              </a:p>
            </p:txBody>
          </p:sp>
          <p:sp>
            <p:nvSpPr>
              <p:cNvPr id="29" name="テキスト ボックス 28">
                <a:extLst>
                  <a:ext uri="{FF2B5EF4-FFF2-40B4-BE49-F238E27FC236}">
                    <a16:creationId xmlns:a16="http://schemas.microsoft.com/office/drawing/2014/main" id="{3257F984-D3B5-0947-A4A3-B1BA119F22E8}"/>
                  </a:ext>
                </a:extLst>
              </p:cNvPr>
              <p:cNvSpPr txBox="1"/>
              <p:nvPr/>
            </p:nvSpPr>
            <p:spPr>
              <a:xfrm>
                <a:off x="379721" y="3538179"/>
                <a:ext cx="385849" cy="276999"/>
              </a:xfrm>
              <a:prstGeom prst="rect">
                <a:avLst/>
              </a:prstGeom>
              <a:solidFill>
                <a:schemeClr val="bg1"/>
              </a:solidFill>
            </p:spPr>
            <p:txBody>
              <a:bodyPr wrap="square" rtlCol="0">
                <a:spAutoFit/>
              </a:bodyPr>
              <a:lstStyle/>
              <a:p>
                <a:r>
                  <a:rPr kumimoji="1" lang="en-US" altLang="ja-JP" sz="1200" dirty="0"/>
                  <a:t>-70</a:t>
                </a:r>
                <a:endParaRPr kumimoji="1" lang="ja-JP" altLang="en-US" sz="1200"/>
              </a:p>
            </p:txBody>
          </p:sp>
          <p:sp>
            <p:nvSpPr>
              <p:cNvPr id="31" name="テキスト ボックス 30">
                <a:extLst>
                  <a:ext uri="{FF2B5EF4-FFF2-40B4-BE49-F238E27FC236}">
                    <a16:creationId xmlns:a16="http://schemas.microsoft.com/office/drawing/2014/main" id="{6A840BDD-7D45-DC45-97BC-9DCAD551884B}"/>
                  </a:ext>
                </a:extLst>
              </p:cNvPr>
              <p:cNvSpPr txBox="1"/>
              <p:nvPr/>
            </p:nvSpPr>
            <p:spPr>
              <a:xfrm>
                <a:off x="673095" y="3535987"/>
                <a:ext cx="385849" cy="276999"/>
              </a:xfrm>
              <a:prstGeom prst="rect">
                <a:avLst/>
              </a:prstGeom>
              <a:solidFill>
                <a:schemeClr val="bg1"/>
              </a:solidFill>
            </p:spPr>
            <p:txBody>
              <a:bodyPr wrap="square" rtlCol="0">
                <a:spAutoFit/>
              </a:bodyPr>
              <a:lstStyle/>
              <a:p>
                <a:r>
                  <a:rPr kumimoji="1" lang="en-US" altLang="ja-JP" sz="1200" dirty="0"/>
                  <a:t>-65</a:t>
                </a:r>
                <a:endParaRPr kumimoji="1" lang="ja-JP" altLang="en-US" sz="1200"/>
              </a:p>
            </p:txBody>
          </p:sp>
          <p:sp>
            <p:nvSpPr>
              <p:cNvPr id="32" name="テキスト ボックス 31">
                <a:extLst>
                  <a:ext uri="{FF2B5EF4-FFF2-40B4-BE49-F238E27FC236}">
                    <a16:creationId xmlns:a16="http://schemas.microsoft.com/office/drawing/2014/main" id="{A493DC84-A5A2-5C44-BBB4-70BE8A3A9BB2}"/>
                  </a:ext>
                </a:extLst>
              </p:cNvPr>
              <p:cNvSpPr txBox="1"/>
              <p:nvPr/>
            </p:nvSpPr>
            <p:spPr>
              <a:xfrm>
                <a:off x="953638" y="3532294"/>
                <a:ext cx="385849" cy="276999"/>
              </a:xfrm>
              <a:prstGeom prst="rect">
                <a:avLst/>
              </a:prstGeom>
              <a:solidFill>
                <a:schemeClr val="bg1"/>
              </a:solidFill>
            </p:spPr>
            <p:txBody>
              <a:bodyPr wrap="square" rtlCol="0">
                <a:spAutoFit/>
              </a:bodyPr>
              <a:lstStyle/>
              <a:p>
                <a:r>
                  <a:rPr kumimoji="1" lang="en-US" altLang="ja-JP" sz="1200" dirty="0"/>
                  <a:t>-60</a:t>
                </a:r>
                <a:endParaRPr kumimoji="1" lang="ja-JP" altLang="en-US" sz="1200"/>
              </a:p>
            </p:txBody>
          </p:sp>
          <p:sp>
            <p:nvSpPr>
              <p:cNvPr id="33" name="テキスト ボックス 32">
                <a:extLst>
                  <a:ext uri="{FF2B5EF4-FFF2-40B4-BE49-F238E27FC236}">
                    <a16:creationId xmlns:a16="http://schemas.microsoft.com/office/drawing/2014/main" id="{70C75FEB-5454-D244-99EC-432DE0BF1BF0}"/>
                  </a:ext>
                </a:extLst>
              </p:cNvPr>
              <p:cNvSpPr txBox="1"/>
              <p:nvPr/>
            </p:nvSpPr>
            <p:spPr>
              <a:xfrm>
                <a:off x="1239124" y="3532293"/>
                <a:ext cx="385849" cy="276999"/>
              </a:xfrm>
              <a:prstGeom prst="rect">
                <a:avLst/>
              </a:prstGeom>
              <a:solidFill>
                <a:schemeClr val="bg1"/>
              </a:solidFill>
            </p:spPr>
            <p:txBody>
              <a:bodyPr wrap="square" rtlCol="0">
                <a:spAutoFit/>
              </a:bodyPr>
              <a:lstStyle/>
              <a:p>
                <a:r>
                  <a:rPr kumimoji="1" lang="en-US" altLang="ja-JP" sz="1200" dirty="0"/>
                  <a:t>-55</a:t>
                </a:r>
                <a:endParaRPr kumimoji="1" lang="ja-JP" altLang="en-US" sz="1200"/>
              </a:p>
            </p:txBody>
          </p:sp>
          <p:sp>
            <p:nvSpPr>
              <p:cNvPr id="34" name="テキスト ボックス 33">
                <a:extLst>
                  <a:ext uri="{FF2B5EF4-FFF2-40B4-BE49-F238E27FC236}">
                    <a16:creationId xmlns:a16="http://schemas.microsoft.com/office/drawing/2014/main" id="{DF7F5EF1-25B2-1D49-B6C8-6130411D099F}"/>
                  </a:ext>
                </a:extLst>
              </p:cNvPr>
              <p:cNvSpPr txBox="1"/>
              <p:nvPr/>
            </p:nvSpPr>
            <p:spPr>
              <a:xfrm>
                <a:off x="1518410" y="3527992"/>
                <a:ext cx="385849" cy="276999"/>
              </a:xfrm>
              <a:prstGeom prst="rect">
                <a:avLst/>
              </a:prstGeom>
              <a:solidFill>
                <a:schemeClr val="bg1"/>
              </a:solidFill>
            </p:spPr>
            <p:txBody>
              <a:bodyPr wrap="square" rtlCol="0">
                <a:spAutoFit/>
              </a:bodyPr>
              <a:lstStyle/>
              <a:p>
                <a:r>
                  <a:rPr kumimoji="1" lang="en-US" altLang="ja-JP" sz="1200" dirty="0"/>
                  <a:t>-50</a:t>
                </a:r>
                <a:endParaRPr kumimoji="1" lang="ja-JP" altLang="en-US" sz="1200"/>
              </a:p>
            </p:txBody>
          </p:sp>
          <p:sp>
            <p:nvSpPr>
              <p:cNvPr id="35" name="テキスト ボックス 34">
                <a:extLst>
                  <a:ext uri="{FF2B5EF4-FFF2-40B4-BE49-F238E27FC236}">
                    <a16:creationId xmlns:a16="http://schemas.microsoft.com/office/drawing/2014/main" id="{57709B1C-7576-884E-A7D1-12D1766B280C}"/>
                  </a:ext>
                </a:extLst>
              </p:cNvPr>
              <p:cNvSpPr txBox="1"/>
              <p:nvPr/>
            </p:nvSpPr>
            <p:spPr>
              <a:xfrm>
                <a:off x="1803679" y="3538179"/>
                <a:ext cx="385849" cy="276999"/>
              </a:xfrm>
              <a:prstGeom prst="rect">
                <a:avLst/>
              </a:prstGeom>
              <a:solidFill>
                <a:schemeClr val="bg1"/>
              </a:solidFill>
            </p:spPr>
            <p:txBody>
              <a:bodyPr wrap="square" rtlCol="0">
                <a:spAutoFit/>
              </a:bodyPr>
              <a:lstStyle/>
              <a:p>
                <a:r>
                  <a:rPr kumimoji="1" lang="en-US" altLang="ja-JP" sz="1200" dirty="0"/>
                  <a:t>-45</a:t>
                </a:r>
                <a:endParaRPr kumimoji="1" lang="ja-JP" altLang="en-US" sz="1200"/>
              </a:p>
            </p:txBody>
          </p:sp>
          <p:sp>
            <p:nvSpPr>
              <p:cNvPr id="36" name="テキスト ボックス 35">
                <a:extLst>
                  <a:ext uri="{FF2B5EF4-FFF2-40B4-BE49-F238E27FC236}">
                    <a16:creationId xmlns:a16="http://schemas.microsoft.com/office/drawing/2014/main" id="{E48F2BAF-6B9D-AF48-81D4-E8BDB20C6889}"/>
                  </a:ext>
                </a:extLst>
              </p:cNvPr>
              <p:cNvSpPr txBox="1"/>
              <p:nvPr/>
            </p:nvSpPr>
            <p:spPr>
              <a:xfrm>
                <a:off x="2089165" y="3532291"/>
                <a:ext cx="385849" cy="276999"/>
              </a:xfrm>
              <a:prstGeom prst="rect">
                <a:avLst/>
              </a:prstGeom>
              <a:solidFill>
                <a:schemeClr val="bg1"/>
              </a:solidFill>
            </p:spPr>
            <p:txBody>
              <a:bodyPr wrap="square" rtlCol="0">
                <a:spAutoFit/>
              </a:bodyPr>
              <a:lstStyle/>
              <a:p>
                <a:r>
                  <a:rPr kumimoji="1" lang="en-US" altLang="ja-JP" sz="1200" dirty="0"/>
                  <a:t>-40</a:t>
                </a:r>
                <a:endParaRPr kumimoji="1" lang="ja-JP" altLang="en-US" sz="1200"/>
              </a:p>
            </p:txBody>
          </p:sp>
          <p:sp>
            <p:nvSpPr>
              <p:cNvPr id="37" name="テキスト ボックス 36">
                <a:extLst>
                  <a:ext uri="{FF2B5EF4-FFF2-40B4-BE49-F238E27FC236}">
                    <a16:creationId xmlns:a16="http://schemas.microsoft.com/office/drawing/2014/main" id="{D68DFF00-5381-9641-A5DB-12C4B46D8382}"/>
                  </a:ext>
                </a:extLst>
              </p:cNvPr>
              <p:cNvSpPr txBox="1"/>
              <p:nvPr/>
            </p:nvSpPr>
            <p:spPr>
              <a:xfrm>
                <a:off x="2389082" y="3526404"/>
                <a:ext cx="385849" cy="276999"/>
              </a:xfrm>
              <a:prstGeom prst="rect">
                <a:avLst/>
              </a:prstGeom>
              <a:solidFill>
                <a:schemeClr val="bg1"/>
              </a:solidFill>
            </p:spPr>
            <p:txBody>
              <a:bodyPr wrap="square" rtlCol="0">
                <a:spAutoFit/>
              </a:bodyPr>
              <a:lstStyle/>
              <a:p>
                <a:r>
                  <a:rPr kumimoji="1" lang="en-US" altLang="ja-JP" sz="1200" dirty="0"/>
                  <a:t>-35</a:t>
                </a:r>
                <a:endParaRPr kumimoji="1" lang="ja-JP" altLang="en-US" sz="1200"/>
              </a:p>
            </p:txBody>
          </p:sp>
          <p:sp>
            <p:nvSpPr>
              <p:cNvPr id="38" name="テキスト ボックス 37">
                <a:extLst>
                  <a:ext uri="{FF2B5EF4-FFF2-40B4-BE49-F238E27FC236}">
                    <a16:creationId xmlns:a16="http://schemas.microsoft.com/office/drawing/2014/main" id="{30182FB0-B99E-5847-8BA2-DC5CACF7F36F}"/>
                  </a:ext>
                </a:extLst>
              </p:cNvPr>
              <p:cNvSpPr txBox="1"/>
              <p:nvPr/>
            </p:nvSpPr>
            <p:spPr>
              <a:xfrm>
                <a:off x="699407" y="3707015"/>
                <a:ext cx="1607496" cy="276999"/>
              </a:xfrm>
              <a:prstGeom prst="rect">
                <a:avLst/>
              </a:prstGeom>
              <a:noFill/>
            </p:spPr>
            <p:txBody>
              <a:bodyPr wrap="square" rtlCol="0">
                <a:spAutoFit/>
              </a:bodyPr>
              <a:lstStyle/>
              <a:p>
                <a:r>
                  <a:rPr lang="en-US" altLang="ja-JP" sz="1200" dirty="0"/>
                  <a:t>Azimuth angle [deg]</a:t>
                </a:r>
                <a:endParaRPr kumimoji="1" lang="ja-JP" altLang="en-US" sz="1200"/>
              </a:p>
            </p:txBody>
          </p:sp>
          <p:sp>
            <p:nvSpPr>
              <p:cNvPr id="39" name="テキスト ボックス 38">
                <a:extLst>
                  <a:ext uri="{FF2B5EF4-FFF2-40B4-BE49-F238E27FC236}">
                    <a16:creationId xmlns:a16="http://schemas.microsoft.com/office/drawing/2014/main" id="{99CD7F11-CB83-2544-8699-05879E59F242}"/>
                  </a:ext>
                </a:extLst>
              </p:cNvPr>
              <p:cNvSpPr txBox="1"/>
              <p:nvPr/>
            </p:nvSpPr>
            <p:spPr>
              <a:xfrm>
                <a:off x="61306" y="3331501"/>
                <a:ext cx="260694" cy="283245"/>
              </a:xfrm>
              <a:prstGeom prst="rect">
                <a:avLst/>
              </a:prstGeom>
              <a:solidFill>
                <a:schemeClr val="bg1"/>
              </a:solidFill>
            </p:spPr>
            <p:txBody>
              <a:bodyPr wrap="square" rtlCol="0">
                <a:spAutoFit/>
              </a:bodyPr>
              <a:lstStyle/>
              <a:p>
                <a:r>
                  <a:rPr lang="en-US" altLang="ja-JP" sz="1200" dirty="0"/>
                  <a:t>0</a:t>
                </a:r>
                <a:endParaRPr kumimoji="1" lang="ja-JP" altLang="en-US" sz="1200"/>
              </a:p>
            </p:txBody>
          </p:sp>
          <p:sp>
            <p:nvSpPr>
              <p:cNvPr id="40" name="テキスト ボックス 39">
                <a:extLst>
                  <a:ext uri="{FF2B5EF4-FFF2-40B4-BE49-F238E27FC236}">
                    <a16:creationId xmlns:a16="http://schemas.microsoft.com/office/drawing/2014/main" id="{99D0A951-2CFE-9642-8AF3-F33AF25E91DB}"/>
                  </a:ext>
                </a:extLst>
              </p:cNvPr>
              <p:cNvSpPr txBox="1"/>
              <p:nvPr/>
            </p:nvSpPr>
            <p:spPr>
              <a:xfrm>
                <a:off x="58971" y="3124224"/>
                <a:ext cx="260694" cy="283245"/>
              </a:xfrm>
              <a:prstGeom prst="rect">
                <a:avLst/>
              </a:prstGeom>
              <a:solidFill>
                <a:schemeClr val="bg1"/>
              </a:solidFill>
            </p:spPr>
            <p:txBody>
              <a:bodyPr wrap="square" rtlCol="0">
                <a:spAutoFit/>
              </a:bodyPr>
              <a:lstStyle/>
              <a:p>
                <a:r>
                  <a:rPr kumimoji="1" lang="en-US" altLang="ja-JP" sz="1200" dirty="0"/>
                  <a:t>5</a:t>
                </a:r>
                <a:endParaRPr kumimoji="1" lang="ja-JP" altLang="en-US" sz="1200"/>
              </a:p>
            </p:txBody>
          </p:sp>
          <p:sp>
            <p:nvSpPr>
              <p:cNvPr id="41" name="テキスト ボックス 40">
                <a:extLst>
                  <a:ext uri="{FF2B5EF4-FFF2-40B4-BE49-F238E27FC236}">
                    <a16:creationId xmlns:a16="http://schemas.microsoft.com/office/drawing/2014/main" id="{11016E7F-D3D7-B844-8033-81BF219F29C6}"/>
                  </a:ext>
                </a:extLst>
              </p:cNvPr>
              <p:cNvSpPr txBox="1"/>
              <p:nvPr/>
            </p:nvSpPr>
            <p:spPr>
              <a:xfrm>
                <a:off x="-20807" y="2890492"/>
                <a:ext cx="344566" cy="276999"/>
              </a:xfrm>
              <a:prstGeom prst="rect">
                <a:avLst/>
              </a:prstGeom>
              <a:solidFill>
                <a:schemeClr val="bg1"/>
              </a:solidFill>
            </p:spPr>
            <p:txBody>
              <a:bodyPr wrap="square" rtlCol="0">
                <a:spAutoFit/>
              </a:bodyPr>
              <a:lstStyle/>
              <a:p>
                <a:r>
                  <a:rPr lang="en-US" altLang="ja-JP" sz="1200" dirty="0"/>
                  <a:t>10</a:t>
                </a:r>
                <a:endParaRPr kumimoji="1" lang="ja-JP" altLang="en-US" sz="1200"/>
              </a:p>
            </p:txBody>
          </p:sp>
          <p:sp>
            <p:nvSpPr>
              <p:cNvPr id="42" name="テキスト ボックス 41">
                <a:extLst>
                  <a:ext uri="{FF2B5EF4-FFF2-40B4-BE49-F238E27FC236}">
                    <a16:creationId xmlns:a16="http://schemas.microsoft.com/office/drawing/2014/main" id="{80A93108-72ED-4642-BB9C-F7945388AD80}"/>
                  </a:ext>
                </a:extLst>
              </p:cNvPr>
              <p:cNvSpPr txBox="1"/>
              <p:nvPr/>
            </p:nvSpPr>
            <p:spPr>
              <a:xfrm>
                <a:off x="-21018" y="2621428"/>
                <a:ext cx="344566" cy="276999"/>
              </a:xfrm>
              <a:prstGeom prst="rect">
                <a:avLst/>
              </a:prstGeom>
              <a:solidFill>
                <a:schemeClr val="bg1"/>
              </a:solidFill>
            </p:spPr>
            <p:txBody>
              <a:bodyPr wrap="square" rtlCol="0">
                <a:spAutoFit/>
              </a:bodyPr>
              <a:lstStyle/>
              <a:p>
                <a:r>
                  <a:rPr lang="en-US" altLang="ja-JP" sz="1200" dirty="0"/>
                  <a:t>15</a:t>
                </a:r>
                <a:endParaRPr kumimoji="1" lang="ja-JP" altLang="en-US" sz="1200"/>
              </a:p>
            </p:txBody>
          </p:sp>
          <p:sp>
            <p:nvSpPr>
              <p:cNvPr id="43" name="テキスト ボックス 42">
                <a:extLst>
                  <a:ext uri="{FF2B5EF4-FFF2-40B4-BE49-F238E27FC236}">
                    <a16:creationId xmlns:a16="http://schemas.microsoft.com/office/drawing/2014/main" id="{9CA860A4-7F15-C14F-B869-60D16A7BEDB1}"/>
                  </a:ext>
                </a:extLst>
              </p:cNvPr>
              <p:cNvSpPr txBox="1"/>
              <p:nvPr/>
            </p:nvSpPr>
            <p:spPr>
              <a:xfrm>
                <a:off x="-23353" y="2345249"/>
                <a:ext cx="344566" cy="276999"/>
              </a:xfrm>
              <a:prstGeom prst="rect">
                <a:avLst/>
              </a:prstGeom>
              <a:solidFill>
                <a:schemeClr val="bg1"/>
              </a:solidFill>
            </p:spPr>
            <p:txBody>
              <a:bodyPr wrap="square" rtlCol="0">
                <a:spAutoFit/>
              </a:bodyPr>
              <a:lstStyle/>
              <a:p>
                <a:r>
                  <a:rPr kumimoji="1" lang="en-US" altLang="ja-JP" sz="1200" dirty="0"/>
                  <a:t>20</a:t>
                </a:r>
                <a:endParaRPr kumimoji="1" lang="ja-JP" altLang="en-US" sz="1200"/>
              </a:p>
            </p:txBody>
          </p:sp>
          <p:sp>
            <p:nvSpPr>
              <p:cNvPr id="44" name="テキスト ボックス 43">
                <a:extLst>
                  <a:ext uri="{FF2B5EF4-FFF2-40B4-BE49-F238E27FC236}">
                    <a16:creationId xmlns:a16="http://schemas.microsoft.com/office/drawing/2014/main" id="{5E780B05-ED8F-1E42-8E9F-8681B6D0185F}"/>
                  </a:ext>
                </a:extLst>
              </p:cNvPr>
              <p:cNvSpPr txBox="1"/>
              <p:nvPr/>
            </p:nvSpPr>
            <p:spPr>
              <a:xfrm>
                <a:off x="-25688" y="2119376"/>
                <a:ext cx="344566" cy="276999"/>
              </a:xfrm>
              <a:prstGeom prst="rect">
                <a:avLst/>
              </a:prstGeom>
              <a:solidFill>
                <a:schemeClr val="bg1"/>
              </a:solidFill>
            </p:spPr>
            <p:txBody>
              <a:bodyPr wrap="square" rtlCol="0">
                <a:spAutoFit/>
              </a:bodyPr>
              <a:lstStyle/>
              <a:p>
                <a:r>
                  <a:rPr kumimoji="1" lang="en-US" altLang="ja-JP" sz="1200" dirty="0"/>
                  <a:t>2</a:t>
                </a:r>
                <a:r>
                  <a:rPr lang="en-US" altLang="ja-JP" sz="1200" dirty="0"/>
                  <a:t>5</a:t>
                </a:r>
                <a:endParaRPr kumimoji="1" lang="ja-JP" altLang="en-US" sz="1200"/>
              </a:p>
            </p:txBody>
          </p:sp>
          <p:sp>
            <p:nvSpPr>
              <p:cNvPr id="45" name="テキスト ボックス 44">
                <a:extLst>
                  <a:ext uri="{FF2B5EF4-FFF2-40B4-BE49-F238E27FC236}">
                    <a16:creationId xmlns:a16="http://schemas.microsoft.com/office/drawing/2014/main" id="{6EDE0430-979E-DA4B-83D2-DD2AD5B0C0BB}"/>
                  </a:ext>
                </a:extLst>
              </p:cNvPr>
              <p:cNvSpPr txBox="1"/>
              <p:nvPr/>
            </p:nvSpPr>
            <p:spPr>
              <a:xfrm>
                <a:off x="-28023" y="1856471"/>
                <a:ext cx="344566" cy="276999"/>
              </a:xfrm>
              <a:prstGeom prst="rect">
                <a:avLst/>
              </a:prstGeom>
              <a:solidFill>
                <a:schemeClr val="bg1"/>
              </a:solidFill>
            </p:spPr>
            <p:txBody>
              <a:bodyPr wrap="square" rtlCol="0">
                <a:spAutoFit/>
              </a:bodyPr>
              <a:lstStyle/>
              <a:p>
                <a:r>
                  <a:rPr lang="en-US" altLang="ja-JP" sz="1200" dirty="0"/>
                  <a:t>30</a:t>
                </a:r>
                <a:endParaRPr kumimoji="1" lang="ja-JP" altLang="en-US" sz="1200"/>
              </a:p>
            </p:txBody>
          </p:sp>
          <p:sp>
            <p:nvSpPr>
              <p:cNvPr id="46" name="テキスト ボックス 45">
                <a:extLst>
                  <a:ext uri="{FF2B5EF4-FFF2-40B4-BE49-F238E27FC236}">
                    <a16:creationId xmlns:a16="http://schemas.microsoft.com/office/drawing/2014/main" id="{8667CDBA-7906-7840-9BEE-C69F88E2725A}"/>
                  </a:ext>
                </a:extLst>
              </p:cNvPr>
              <p:cNvSpPr txBox="1"/>
              <p:nvPr/>
            </p:nvSpPr>
            <p:spPr>
              <a:xfrm>
                <a:off x="-30358" y="1597988"/>
                <a:ext cx="344566" cy="276999"/>
              </a:xfrm>
              <a:prstGeom prst="rect">
                <a:avLst/>
              </a:prstGeom>
              <a:solidFill>
                <a:schemeClr val="bg1"/>
              </a:solidFill>
            </p:spPr>
            <p:txBody>
              <a:bodyPr wrap="square" rtlCol="0">
                <a:spAutoFit/>
              </a:bodyPr>
              <a:lstStyle/>
              <a:p>
                <a:r>
                  <a:rPr lang="en-US" altLang="ja-JP" sz="1200" dirty="0"/>
                  <a:t>35</a:t>
                </a:r>
                <a:endParaRPr kumimoji="1" lang="ja-JP" altLang="en-US" sz="1200"/>
              </a:p>
            </p:txBody>
          </p:sp>
          <p:sp>
            <p:nvSpPr>
              <p:cNvPr id="47" name="テキスト ボックス 46">
                <a:extLst>
                  <a:ext uri="{FF2B5EF4-FFF2-40B4-BE49-F238E27FC236}">
                    <a16:creationId xmlns:a16="http://schemas.microsoft.com/office/drawing/2014/main" id="{37034B90-F675-4B49-8193-324F6748EA0F}"/>
                  </a:ext>
                </a:extLst>
              </p:cNvPr>
              <p:cNvSpPr txBox="1"/>
              <p:nvPr/>
            </p:nvSpPr>
            <p:spPr>
              <a:xfrm>
                <a:off x="-32693" y="1324080"/>
                <a:ext cx="344566" cy="276999"/>
              </a:xfrm>
              <a:prstGeom prst="rect">
                <a:avLst/>
              </a:prstGeom>
              <a:solidFill>
                <a:schemeClr val="bg1"/>
              </a:solidFill>
            </p:spPr>
            <p:txBody>
              <a:bodyPr wrap="square" rtlCol="0">
                <a:spAutoFit/>
              </a:bodyPr>
              <a:lstStyle/>
              <a:p>
                <a:r>
                  <a:rPr kumimoji="1" lang="en-US" altLang="ja-JP" sz="1200" dirty="0"/>
                  <a:t>40</a:t>
                </a:r>
                <a:endParaRPr kumimoji="1" lang="ja-JP" altLang="en-US" sz="1200"/>
              </a:p>
            </p:txBody>
          </p:sp>
        </p:grpSp>
        <p:sp>
          <p:nvSpPr>
            <p:cNvPr id="48" name="テキスト ボックス 47">
              <a:extLst>
                <a:ext uri="{FF2B5EF4-FFF2-40B4-BE49-F238E27FC236}">
                  <a16:creationId xmlns:a16="http://schemas.microsoft.com/office/drawing/2014/main" id="{DD4B4CF7-E9C1-7242-BFC2-020B2217A83B}"/>
                </a:ext>
              </a:extLst>
            </p:cNvPr>
            <p:cNvSpPr txBox="1"/>
            <p:nvPr/>
          </p:nvSpPr>
          <p:spPr>
            <a:xfrm rot="16200000">
              <a:off x="-673000" y="2368348"/>
              <a:ext cx="1607496" cy="276999"/>
            </a:xfrm>
            <a:prstGeom prst="rect">
              <a:avLst/>
            </a:prstGeom>
            <a:noFill/>
          </p:spPr>
          <p:txBody>
            <a:bodyPr wrap="square" rtlCol="0">
              <a:spAutoFit/>
            </a:bodyPr>
            <a:lstStyle/>
            <a:p>
              <a:r>
                <a:rPr lang="en-US" altLang="ja-JP" sz="1200" dirty="0"/>
                <a:t>Elevation angle [deg]</a:t>
              </a:r>
              <a:endParaRPr kumimoji="1" lang="ja-JP" altLang="en-US" sz="1200"/>
            </a:p>
          </p:txBody>
        </p:sp>
      </p:grpSp>
    </p:spTree>
    <p:extLst>
      <p:ext uri="{BB962C8B-B14F-4D97-AF65-F5344CB8AC3E}">
        <p14:creationId xmlns:p14="http://schemas.microsoft.com/office/powerpoint/2010/main" val="4251470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29E41F0C-6098-784D-9FD4-8138CFE57B1C}"/>
              </a:ext>
            </a:extLst>
          </p:cNvPr>
          <p:cNvPicPr>
            <a:picLocks noChangeAspect="1"/>
          </p:cNvPicPr>
          <p:nvPr/>
        </p:nvPicPr>
        <p:blipFill>
          <a:blip r:embed="rId3"/>
          <a:stretch>
            <a:fillRect/>
          </a:stretch>
        </p:blipFill>
        <p:spPr>
          <a:xfrm>
            <a:off x="5734222" y="3462914"/>
            <a:ext cx="3419405" cy="3111177"/>
          </a:xfrm>
          <a:prstGeom prst="rect">
            <a:avLst/>
          </a:prstGeom>
        </p:spPr>
      </p:pic>
      <p:sp>
        <p:nvSpPr>
          <p:cNvPr id="2" name="タイトル 1">
            <a:extLst>
              <a:ext uri="{FF2B5EF4-FFF2-40B4-BE49-F238E27FC236}">
                <a16:creationId xmlns:a16="http://schemas.microsoft.com/office/drawing/2014/main" id="{C2A4EF83-43D0-CB4D-9E13-B7D38C3B7F52}"/>
              </a:ext>
            </a:extLst>
          </p:cNvPr>
          <p:cNvSpPr>
            <a:spLocks noGrp="1"/>
          </p:cNvSpPr>
          <p:nvPr>
            <p:ph type="title"/>
          </p:nvPr>
        </p:nvSpPr>
        <p:spPr/>
        <p:txBody>
          <a:bodyPr/>
          <a:lstStyle/>
          <a:p>
            <a:r>
              <a:rPr kumimoji="1" lang="en-US" altLang="ja-JP" dirty="0"/>
              <a:t>CRAFFT</a:t>
            </a:r>
            <a:r>
              <a:rPr kumimoji="1" lang="ja-JP" altLang="en-US"/>
              <a:t>シミュレーション</a:t>
            </a:r>
          </a:p>
        </p:txBody>
      </p:sp>
      <p:sp>
        <p:nvSpPr>
          <p:cNvPr id="4" name="日付プレースホルダー 3">
            <a:extLst>
              <a:ext uri="{FF2B5EF4-FFF2-40B4-BE49-F238E27FC236}">
                <a16:creationId xmlns:a16="http://schemas.microsoft.com/office/drawing/2014/main" id="{89772005-7BDE-2048-9461-07D27A10D6EE}"/>
              </a:ext>
            </a:extLst>
          </p:cNvPr>
          <p:cNvSpPr>
            <a:spLocks noGrp="1"/>
          </p:cNvSpPr>
          <p:nvPr>
            <p:ph type="dt" sz="half" idx="10"/>
          </p:nvPr>
        </p:nvSpPr>
        <p:spPr/>
        <p:txBody>
          <a:bodyPr/>
          <a:lstStyle/>
          <a:p>
            <a:r>
              <a:rPr kumimoji="1" lang="en-US" altLang="ja-JP"/>
              <a:t>2019/10/16</a:t>
            </a:r>
            <a:endParaRPr kumimoji="1" lang="ja-JP" altLang="en-US"/>
          </a:p>
        </p:txBody>
      </p:sp>
      <p:sp>
        <p:nvSpPr>
          <p:cNvPr id="5" name="フッター プレースホルダー 4">
            <a:extLst>
              <a:ext uri="{FF2B5EF4-FFF2-40B4-BE49-F238E27FC236}">
                <a16:creationId xmlns:a16="http://schemas.microsoft.com/office/drawing/2014/main" id="{999D9973-FD2E-3848-BB04-0FFB59AEB1A9}"/>
              </a:ext>
            </a:extLst>
          </p:cNvPr>
          <p:cNvSpPr>
            <a:spLocks noGrp="1"/>
          </p:cNvSpPr>
          <p:nvPr>
            <p:ph type="ftr" sz="quarter" idx="11"/>
          </p:nvPr>
        </p:nvSpPr>
        <p:spPr/>
        <p:txBody>
          <a:bodyPr/>
          <a:lstStyle/>
          <a:p>
            <a:r>
              <a:rPr lang="ja-JP" altLang="en-US"/>
              <a:t>宇宙素粒子若手の会</a:t>
            </a:r>
            <a:endParaRPr kumimoji="1" lang="ja-JP" altLang="en-US"/>
          </a:p>
        </p:txBody>
      </p:sp>
      <p:sp>
        <p:nvSpPr>
          <p:cNvPr id="6" name="スライド番号プレースホルダー 5">
            <a:extLst>
              <a:ext uri="{FF2B5EF4-FFF2-40B4-BE49-F238E27FC236}">
                <a16:creationId xmlns:a16="http://schemas.microsoft.com/office/drawing/2014/main" id="{E879DA0D-00C7-984E-BC34-7AC37EB01F76}"/>
              </a:ext>
            </a:extLst>
          </p:cNvPr>
          <p:cNvSpPr>
            <a:spLocks noGrp="1"/>
          </p:cNvSpPr>
          <p:nvPr>
            <p:ph type="sldNum" sz="quarter" idx="12"/>
          </p:nvPr>
        </p:nvSpPr>
        <p:spPr/>
        <p:txBody>
          <a:bodyPr/>
          <a:lstStyle/>
          <a:p>
            <a:fld id="{3104D226-EA51-5244-8BC1-CECB997F2D20}" type="slidenum">
              <a:rPr kumimoji="1" lang="ja-JP" altLang="en-US" smtClean="0"/>
              <a:t>9</a:t>
            </a:fld>
            <a:endParaRPr kumimoji="1" lang="ja-JP" altLang="en-US"/>
          </a:p>
        </p:txBody>
      </p:sp>
      <p:sp>
        <p:nvSpPr>
          <p:cNvPr id="7" name="テキスト ボックス 6">
            <a:extLst>
              <a:ext uri="{FF2B5EF4-FFF2-40B4-BE49-F238E27FC236}">
                <a16:creationId xmlns:a16="http://schemas.microsoft.com/office/drawing/2014/main" id="{18DE1F85-AE1B-1649-BF4C-91A0245250EB}"/>
              </a:ext>
            </a:extLst>
          </p:cNvPr>
          <p:cNvSpPr txBox="1"/>
          <p:nvPr/>
        </p:nvSpPr>
        <p:spPr>
          <a:xfrm>
            <a:off x="123489" y="1397931"/>
            <a:ext cx="9015394" cy="369332"/>
          </a:xfrm>
          <a:prstGeom prst="rect">
            <a:avLst/>
          </a:prstGeom>
          <a:noFill/>
        </p:spPr>
        <p:txBody>
          <a:bodyPr wrap="square" rtlCol="0">
            <a:spAutoFit/>
          </a:bodyPr>
          <a:lstStyle/>
          <a:p>
            <a:r>
              <a:rPr lang="ja-JP" altLang="en-US"/>
              <a:t>空気</a:t>
            </a:r>
            <a:r>
              <a:rPr kumimoji="1" lang="ja-JP" altLang="en-US"/>
              <a:t>シャワーを生成し、</a:t>
            </a:r>
            <a:r>
              <a:rPr kumimoji="1" lang="en-US" altLang="ja-JP" dirty="0"/>
              <a:t>CRAFFT</a:t>
            </a:r>
            <a:r>
              <a:rPr kumimoji="1" lang="ja-JP" altLang="en-US"/>
              <a:t>レンズ面までのシミュレーションを行う</a:t>
            </a:r>
          </a:p>
        </p:txBody>
      </p:sp>
      <p:pic>
        <p:nvPicPr>
          <p:cNvPr id="22" name="図 21">
            <a:extLst>
              <a:ext uri="{FF2B5EF4-FFF2-40B4-BE49-F238E27FC236}">
                <a16:creationId xmlns:a16="http://schemas.microsoft.com/office/drawing/2014/main" id="{DA67DF55-4913-924A-99F0-D6C3019499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237"/>
          <a:stretch/>
        </p:blipFill>
        <p:spPr>
          <a:xfrm>
            <a:off x="-2787" y="2278532"/>
            <a:ext cx="3040634" cy="2931556"/>
          </a:xfrm>
          <a:prstGeom prst="rect">
            <a:avLst/>
          </a:prstGeom>
        </p:spPr>
      </p:pic>
      <p:cxnSp>
        <p:nvCxnSpPr>
          <p:cNvPr id="26" name="直線矢印コネクタ 25">
            <a:extLst>
              <a:ext uri="{FF2B5EF4-FFF2-40B4-BE49-F238E27FC236}">
                <a16:creationId xmlns:a16="http://schemas.microsoft.com/office/drawing/2014/main" id="{CB6D45F9-C259-D445-8DD4-59D5BCBDFBB9}"/>
              </a:ext>
            </a:extLst>
          </p:cNvPr>
          <p:cNvCxnSpPr/>
          <p:nvPr/>
        </p:nvCxnSpPr>
        <p:spPr>
          <a:xfrm flipV="1">
            <a:off x="2061633" y="3950465"/>
            <a:ext cx="1307633" cy="10948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9" name="テキスト ボックス 28">
            <a:extLst>
              <a:ext uri="{FF2B5EF4-FFF2-40B4-BE49-F238E27FC236}">
                <a16:creationId xmlns:a16="http://schemas.microsoft.com/office/drawing/2014/main" id="{96C5CCEC-BD0B-7247-B523-08BC17456FB5}"/>
              </a:ext>
            </a:extLst>
          </p:cNvPr>
          <p:cNvSpPr txBox="1"/>
          <p:nvPr/>
        </p:nvSpPr>
        <p:spPr>
          <a:xfrm>
            <a:off x="8716" y="5288552"/>
            <a:ext cx="316779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a:t>
            </a:r>
            <a:r>
              <a:rPr lang="en" altLang="ja-JP" dirty="0">
                <a:latin typeface="Meiryo" panose="020B0604030504040204" pitchFamily="34" charset="-128"/>
                <a:ea typeface="Meiryo" panose="020B0604030504040204" pitchFamily="34" charset="-128"/>
              </a:rPr>
              <a:t>CORSIKA (</a:t>
            </a:r>
            <a:r>
              <a:rPr lang="en" altLang="ja-JP" dirty="0" err="1">
                <a:latin typeface="Meiryo" panose="020B0604030504040204" pitchFamily="34" charset="-128"/>
                <a:ea typeface="Meiryo" panose="020B0604030504040204" pitchFamily="34" charset="-128"/>
              </a:rPr>
              <a:t>QGSjet</a:t>
            </a:r>
            <a:r>
              <a:rPr lang="en" altLang="ja-JP" dirty="0">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II-</a:t>
            </a:r>
            <a:r>
              <a:rPr lang="en" altLang="ja-JP" dirty="0">
                <a:latin typeface="Meiryo" panose="020B0604030504040204" pitchFamily="34" charset="-128"/>
                <a:ea typeface="Meiryo" panose="020B0604030504040204" pitchFamily="34" charset="-128"/>
              </a:rPr>
              <a:t>04)</a:t>
            </a:r>
            <a:endParaRPr kumimoji="1" lang="ja-JP" altLang="en-US">
              <a:latin typeface="Meiryo" panose="020B0604030504040204" pitchFamily="34" charset="-128"/>
              <a:ea typeface="Meiryo" panose="020B0604030504040204" pitchFamily="34" charset="-128"/>
            </a:endParaRPr>
          </a:p>
        </p:txBody>
      </p:sp>
      <p:pic>
        <p:nvPicPr>
          <p:cNvPr id="30" name="図 29">
            <a:extLst>
              <a:ext uri="{FF2B5EF4-FFF2-40B4-BE49-F238E27FC236}">
                <a16:creationId xmlns:a16="http://schemas.microsoft.com/office/drawing/2014/main" id="{BD7B157C-6359-8843-8308-BF4C97F44E08}"/>
              </a:ext>
            </a:extLst>
          </p:cNvPr>
          <p:cNvPicPr>
            <a:picLocks noChangeAspect="1"/>
          </p:cNvPicPr>
          <p:nvPr/>
        </p:nvPicPr>
        <p:blipFill>
          <a:blip r:embed="rId5"/>
          <a:stretch>
            <a:fillRect/>
          </a:stretch>
        </p:blipFill>
        <p:spPr>
          <a:xfrm>
            <a:off x="6008939" y="1743893"/>
            <a:ext cx="2898593" cy="1782763"/>
          </a:xfrm>
          <a:prstGeom prst="rect">
            <a:avLst/>
          </a:prstGeom>
        </p:spPr>
      </p:pic>
      <p:cxnSp>
        <p:nvCxnSpPr>
          <p:cNvPr id="32" name="直線矢印コネクタ 31">
            <a:extLst>
              <a:ext uri="{FF2B5EF4-FFF2-40B4-BE49-F238E27FC236}">
                <a16:creationId xmlns:a16="http://schemas.microsoft.com/office/drawing/2014/main" id="{359EBFF9-7D31-E441-BB19-C429A3BCDB8F}"/>
              </a:ext>
            </a:extLst>
          </p:cNvPr>
          <p:cNvCxnSpPr>
            <a:cxnSpLocks/>
          </p:cNvCxnSpPr>
          <p:nvPr/>
        </p:nvCxnSpPr>
        <p:spPr>
          <a:xfrm>
            <a:off x="7458235" y="1806446"/>
            <a:ext cx="1" cy="155863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3" name="テキスト ボックス 32">
            <a:extLst>
              <a:ext uri="{FF2B5EF4-FFF2-40B4-BE49-F238E27FC236}">
                <a16:creationId xmlns:a16="http://schemas.microsoft.com/office/drawing/2014/main" id="{60C6EC03-CF0B-D642-BF83-2438F2D80207}"/>
              </a:ext>
            </a:extLst>
          </p:cNvPr>
          <p:cNvSpPr txBox="1"/>
          <p:nvPr/>
        </p:nvSpPr>
        <p:spPr>
          <a:xfrm>
            <a:off x="6782677" y="2216432"/>
            <a:ext cx="369542" cy="369332"/>
          </a:xfrm>
          <a:prstGeom prst="rect">
            <a:avLst/>
          </a:prstGeom>
          <a:noFill/>
        </p:spPr>
        <p:txBody>
          <a:bodyPr wrap="square" rtlCol="0">
            <a:spAutoFit/>
          </a:bodyPr>
          <a:lstStyle/>
          <a:p>
            <a:r>
              <a:rPr kumimoji="1" lang="en-US" altLang="ja-JP" dirty="0">
                <a:solidFill>
                  <a:srgbClr val="FFC000"/>
                </a:solidFill>
              </a:rPr>
              <a:t>1</a:t>
            </a:r>
            <a:endParaRPr kumimoji="1" lang="ja-JP" altLang="en-US">
              <a:solidFill>
                <a:srgbClr val="FFC000"/>
              </a:solidFill>
            </a:endParaRPr>
          </a:p>
        </p:txBody>
      </p:sp>
      <p:sp>
        <p:nvSpPr>
          <p:cNvPr id="35" name="テキスト ボックス 34">
            <a:extLst>
              <a:ext uri="{FF2B5EF4-FFF2-40B4-BE49-F238E27FC236}">
                <a16:creationId xmlns:a16="http://schemas.microsoft.com/office/drawing/2014/main" id="{7CCAD3FD-6150-6240-BA0E-1567CDE35DF8}"/>
              </a:ext>
            </a:extLst>
          </p:cNvPr>
          <p:cNvSpPr txBox="1"/>
          <p:nvPr/>
        </p:nvSpPr>
        <p:spPr>
          <a:xfrm>
            <a:off x="7443924" y="2749345"/>
            <a:ext cx="369542" cy="369332"/>
          </a:xfrm>
          <a:prstGeom prst="rect">
            <a:avLst/>
          </a:prstGeom>
          <a:noFill/>
        </p:spPr>
        <p:txBody>
          <a:bodyPr wrap="square" rtlCol="0">
            <a:spAutoFit/>
          </a:bodyPr>
          <a:lstStyle/>
          <a:p>
            <a:r>
              <a:rPr lang="en-US" altLang="ja-JP" dirty="0"/>
              <a:t>2</a:t>
            </a:r>
            <a:endParaRPr kumimoji="1" lang="ja-JP" altLang="en-US"/>
          </a:p>
        </p:txBody>
      </p:sp>
      <p:sp>
        <p:nvSpPr>
          <p:cNvPr id="36" name="テキスト ボックス 35">
            <a:extLst>
              <a:ext uri="{FF2B5EF4-FFF2-40B4-BE49-F238E27FC236}">
                <a16:creationId xmlns:a16="http://schemas.microsoft.com/office/drawing/2014/main" id="{2FDBA78E-C019-C247-876D-F110E5302BF4}"/>
              </a:ext>
            </a:extLst>
          </p:cNvPr>
          <p:cNvSpPr txBox="1"/>
          <p:nvPr/>
        </p:nvSpPr>
        <p:spPr>
          <a:xfrm>
            <a:off x="7443924" y="2216432"/>
            <a:ext cx="369542" cy="369332"/>
          </a:xfrm>
          <a:prstGeom prst="rect">
            <a:avLst/>
          </a:prstGeom>
          <a:noFill/>
        </p:spPr>
        <p:txBody>
          <a:bodyPr wrap="square" rtlCol="0">
            <a:spAutoFit/>
          </a:bodyPr>
          <a:lstStyle/>
          <a:p>
            <a:r>
              <a:rPr kumimoji="1" lang="en-US" altLang="ja-JP" dirty="0">
                <a:solidFill>
                  <a:srgbClr val="00B0F0"/>
                </a:solidFill>
              </a:rPr>
              <a:t>3</a:t>
            </a:r>
            <a:endParaRPr kumimoji="1" lang="ja-JP" altLang="en-US">
              <a:solidFill>
                <a:srgbClr val="00B0F0"/>
              </a:solidFill>
            </a:endParaRPr>
          </a:p>
        </p:txBody>
      </p:sp>
      <p:sp>
        <p:nvSpPr>
          <p:cNvPr id="37" name="テキスト ボックス 36">
            <a:extLst>
              <a:ext uri="{FF2B5EF4-FFF2-40B4-BE49-F238E27FC236}">
                <a16:creationId xmlns:a16="http://schemas.microsoft.com/office/drawing/2014/main" id="{BC73B559-050E-4445-B3C6-0144A44F70B8}"/>
              </a:ext>
            </a:extLst>
          </p:cNvPr>
          <p:cNvSpPr txBox="1"/>
          <p:nvPr/>
        </p:nvSpPr>
        <p:spPr>
          <a:xfrm>
            <a:off x="7828699" y="2216432"/>
            <a:ext cx="369542" cy="369332"/>
          </a:xfrm>
          <a:prstGeom prst="rect">
            <a:avLst/>
          </a:prstGeom>
          <a:noFill/>
        </p:spPr>
        <p:txBody>
          <a:bodyPr wrap="square" rtlCol="0">
            <a:spAutoFit/>
          </a:bodyPr>
          <a:lstStyle/>
          <a:p>
            <a:r>
              <a:rPr lang="en-US" altLang="ja-JP" dirty="0">
                <a:solidFill>
                  <a:srgbClr val="FF0000"/>
                </a:solidFill>
              </a:rPr>
              <a:t>4</a:t>
            </a:r>
            <a:endParaRPr kumimoji="1" lang="ja-JP" altLang="en-US">
              <a:solidFill>
                <a:srgbClr val="FF0000"/>
              </a:solidFill>
            </a:endParaRPr>
          </a:p>
        </p:txBody>
      </p:sp>
      <p:sp>
        <p:nvSpPr>
          <p:cNvPr id="38" name="テキスト ボックス 37">
            <a:extLst>
              <a:ext uri="{FF2B5EF4-FFF2-40B4-BE49-F238E27FC236}">
                <a16:creationId xmlns:a16="http://schemas.microsoft.com/office/drawing/2014/main" id="{8EDBFBF4-2727-A949-9F41-4AB4BFBF3C27}"/>
              </a:ext>
            </a:extLst>
          </p:cNvPr>
          <p:cNvSpPr txBox="1"/>
          <p:nvPr/>
        </p:nvSpPr>
        <p:spPr>
          <a:xfrm>
            <a:off x="423218" y="5791655"/>
            <a:ext cx="5641141" cy="646331"/>
          </a:xfrm>
          <a:prstGeom prst="rect">
            <a:avLst/>
          </a:prstGeom>
          <a:noFill/>
        </p:spPr>
        <p:txBody>
          <a:bodyPr wrap="square" rtlCol="0">
            <a:spAutoFit/>
          </a:bodyPr>
          <a:lstStyle/>
          <a:p>
            <a:r>
              <a:rPr kumimoji="1" lang="en-US" altLang="ja-JP" dirty="0"/>
              <a:t>CRAFFT2</a:t>
            </a:r>
            <a:r>
              <a:rPr kumimoji="1" lang="ja-JP" altLang="en-US"/>
              <a:t>番、</a:t>
            </a:r>
            <a:r>
              <a:rPr kumimoji="1" lang="en-US" altLang="ja-JP" dirty="0"/>
              <a:t>3</a:t>
            </a:r>
            <a:r>
              <a:rPr kumimoji="1" lang="ja-JP" altLang="en-US"/>
              <a:t>番の視野の中央を垂直に通過する</a:t>
            </a:r>
            <a:endParaRPr lang="en-US" altLang="ja-JP" dirty="0"/>
          </a:p>
          <a:p>
            <a:r>
              <a:rPr lang="ja-JP" altLang="en-US"/>
              <a:t>空気</a:t>
            </a:r>
            <a:r>
              <a:rPr kumimoji="1" lang="ja-JP" altLang="en-US"/>
              <a:t>シャワーを生成した場合の入射光子の到来方向</a:t>
            </a:r>
          </a:p>
        </p:txBody>
      </p:sp>
      <p:pic>
        <p:nvPicPr>
          <p:cNvPr id="23" name="図 22" descr="スポーツゲーム, 光 が含まれている画像&#10;&#10;自動的に生成された説明">
            <a:extLst>
              <a:ext uri="{FF2B5EF4-FFF2-40B4-BE49-F238E27FC236}">
                <a16:creationId xmlns:a16="http://schemas.microsoft.com/office/drawing/2014/main" id="{2794F038-EA82-2A42-8F7A-50DE4B824E79}"/>
              </a:ext>
            </a:extLst>
          </p:cNvPr>
          <p:cNvPicPr>
            <a:picLocks noChangeAspect="1"/>
          </p:cNvPicPr>
          <p:nvPr/>
        </p:nvPicPr>
        <p:blipFill>
          <a:blip r:embed="rId6"/>
          <a:stretch>
            <a:fillRect/>
          </a:stretch>
        </p:blipFill>
        <p:spPr>
          <a:xfrm>
            <a:off x="3409779" y="3302311"/>
            <a:ext cx="2327125" cy="1652596"/>
          </a:xfrm>
          <a:prstGeom prst="rect">
            <a:avLst/>
          </a:prstGeom>
        </p:spPr>
      </p:pic>
      <p:sp>
        <p:nvSpPr>
          <p:cNvPr id="8" name="テキスト ボックス 7">
            <a:extLst>
              <a:ext uri="{FF2B5EF4-FFF2-40B4-BE49-F238E27FC236}">
                <a16:creationId xmlns:a16="http://schemas.microsoft.com/office/drawing/2014/main" id="{B01A6E0B-71E4-ED40-8A77-E8437C9B5384}"/>
              </a:ext>
            </a:extLst>
          </p:cNvPr>
          <p:cNvSpPr txBox="1"/>
          <p:nvPr/>
        </p:nvSpPr>
        <p:spPr>
          <a:xfrm>
            <a:off x="1531912" y="3359725"/>
            <a:ext cx="1359975" cy="369332"/>
          </a:xfrm>
          <a:prstGeom prst="rect">
            <a:avLst/>
          </a:prstGeom>
          <a:solidFill>
            <a:schemeClr val="bg1"/>
          </a:solidFill>
        </p:spPr>
        <p:txBody>
          <a:bodyPr wrap="square" rtlCol="0">
            <a:spAutoFit/>
          </a:bodyPr>
          <a:lstStyle/>
          <a:p>
            <a:endParaRPr kumimoji="1" lang="ja-JP" altLang="en-US"/>
          </a:p>
        </p:txBody>
      </p:sp>
      <p:sp>
        <p:nvSpPr>
          <p:cNvPr id="24" name="テキスト ボックス 23">
            <a:extLst>
              <a:ext uri="{FF2B5EF4-FFF2-40B4-BE49-F238E27FC236}">
                <a16:creationId xmlns:a16="http://schemas.microsoft.com/office/drawing/2014/main" id="{ABD87913-83AE-C54C-9FA2-42AF1B88CACD}"/>
              </a:ext>
            </a:extLst>
          </p:cNvPr>
          <p:cNvSpPr txBox="1"/>
          <p:nvPr/>
        </p:nvSpPr>
        <p:spPr>
          <a:xfrm>
            <a:off x="1684312" y="3512125"/>
            <a:ext cx="1359975" cy="369332"/>
          </a:xfrm>
          <a:prstGeom prst="rect">
            <a:avLst/>
          </a:prstGeom>
          <a:solidFill>
            <a:schemeClr val="bg1"/>
          </a:solidFill>
        </p:spPr>
        <p:txBody>
          <a:bodyPr wrap="square" rtlCol="0">
            <a:spAutoFit/>
          </a:bodyPr>
          <a:lstStyle/>
          <a:p>
            <a:endParaRPr kumimoji="1" lang="ja-JP" altLang="en-US"/>
          </a:p>
        </p:txBody>
      </p:sp>
      <p:sp>
        <p:nvSpPr>
          <p:cNvPr id="25" name="テキスト ボックス 24">
            <a:extLst>
              <a:ext uri="{FF2B5EF4-FFF2-40B4-BE49-F238E27FC236}">
                <a16:creationId xmlns:a16="http://schemas.microsoft.com/office/drawing/2014/main" id="{DA6765C7-2401-2E49-AC41-241F1C09BE3E}"/>
              </a:ext>
            </a:extLst>
          </p:cNvPr>
          <p:cNvSpPr txBox="1"/>
          <p:nvPr/>
        </p:nvSpPr>
        <p:spPr>
          <a:xfrm>
            <a:off x="1083356" y="2433664"/>
            <a:ext cx="884722" cy="369332"/>
          </a:xfrm>
          <a:prstGeom prst="rect">
            <a:avLst/>
          </a:prstGeom>
          <a:solidFill>
            <a:schemeClr val="bg1"/>
          </a:solidFill>
        </p:spPr>
        <p:txBody>
          <a:bodyPr wrap="square" rtlCol="0">
            <a:spAutoFit/>
          </a:bodyPr>
          <a:lstStyle/>
          <a:p>
            <a:endParaRPr kumimoji="1" lang="ja-JP" altLang="en-US"/>
          </a:p>
        </p:txBody>
      </p:sp>
      <p:sp>
        <p:nvSpPr>
          <p:cNvPr id="28" name="テキスト ボックス 27">
            <a:extLst>
              <a:ext uri="{FF2B5EF4-FFF2-40B4-BE49-F238E27FC236}">
                <a16:creationId xmlns:a16="http://schemas.microsoft.com/office/drawing/2014/main" id="{140D5692-5502-304D-98BA-3128A9642820}"/>
              </a:ext>
            </a:extLst>
          </p:cNvPr>
          <p:cNvSpPr txBox="1"/>
          <p:nvPr/>
        </p:nvSpPr>
        <p:spPr>
          <a:xfrm>
            <a:off x="33653" y="3696791"/>
            <a:ext cx="1480408" cy="338554"/>
          </a:xfrm>
          <a:prstGeom prst="rect">
            <a:avLst/>
          </a:prstGeom>
          <a:noFill/>
        </p:spPr>
        <p:txBody>
          <a:bodyPr wrap="square" rtlCol="0">
            <a:spAutoFit/>
          </a:bodyPr>
          <a:lstStyle/>
          <a:p>
            <a:r>
              <a:rPr kumimoji="1" lang="ja-JP" altLang="en-US" sz="1600"/>
              <a:t>空気シャワー</a:t>
            </a:r>
          </a:p>
        </p:txBody>
      </p:sp>
      <p:cxnSp>
        <p:nvCxnSpPr>
          <p:cNvPr id="27" name="直線矢印コネクタ 26">
            <a:extLst>
              <a:ext uri="{FF2B5EF4-FFF2-40B4-BE49-F238E27FC236}">
                <a16:creationId xmlns:a16="http://schemas.microsoft.com/office/drawing/2014/main" id="{A22C898E-5446-D241-9E1A-274AF33FA750}"/>
              </a:ext>
            </a:extLst>
          </p:cNvPr>
          <p:cNvCxnSpPr>
            <a:cxnSpLocks/>
          </p:cNvCxnSpPr>
          <p:nvPr/>
        </p:nvCxnSpPr>
        <p:spPr>
          <a:xfrm>
            <a:off x="1878343" y="3118677"/>
            <a:ext cx="1480407" cy="47360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1" name="テキスト ボックス 40">
            <a:extLst>
              <a:ext uri="{FF2B5EF4-FFF2-40B4-BE49-F238E27FC236}">
                <a16:creationId xmlns:a16="http://schemas.microsoft.com/office/drawing/2014/main" id="{8C700C00-102C-A144-B06A-CEAC1D88BB79}"/>
              </a:ext>
            </a:extLst>
          </p:cNvPr>
          <p:cNvSpPr txBox="1"/>
          <p:nvPr/>
        </p:nvSpPr>
        <p:spPr>
          <a:xfrm>
            <a:off x="3356794" y="1909200"/>
            <a:ext cx="2422078" cy="3386120"/>
          </a:xfrm>
          <a:prstGeom prst="rect">
            <a:avLst/>
          </a:prstGeom>
          <a:solidFill>
            <a:srgbClr val="FFC000">
              <a:alpha val="14902"/>
            </a:srgbClr>
          </a:solidFill>
        </p:spPr>
        <p:txBody>
          <a:bodyPr wrap="square" rtlCol="0">
            <a:spAutoFit/>
          </a:bodyPr>
          <a:lstStyle/>
          <a:p>
            <a:endParaRPr kumimoji="1" lang="ja-JP" altLang="en-US"/>
          </a:p>
        </p:txBody>
      </p:sp>
      <p:sp>
        <p:nvSpPr>
          <p:cNvPr id="13" name="テキスト ボックス 12">
            <a:extLst>
              <a:ext uri="{FF2B5EF4-FFF2-40B4-BE49-F238E27FC236}">
                <a16:creationId xmlns:a16="http://schemas.microsoft.com/office/drawing/2014/main" id="{B0FCBA96-B2BD-DF42-979C-102DCF112894}"/>
              </a:ext>
            </a:extLst>
          </p:cNvPr>
          <p:cNvSpPr txBox="1"/>
          <p:nvPr/>
        </p:nvSpPr>
        <p:spPr>
          <a:xfrm>
            <a:off x="123489" y="1909200"/>
            <a:ext cx="443345" cy="369332"/>
          </a:xfrm>
          <a:prstGeom prst="rect">
            <a:avLst/>
          </a:prstGeom>
          <a:noFill/>
        </p:spPr>
        <p:txBody>
          <a:bodyPr wrap="square" rtlCol="0">
            <a:spAutoFit/>
          </a:bodyPr>
          <a:lstStyle/>
          <a:p>
            <a:r>
              <a:rPr kumimoji="1" lang="ja-JP" altLang="en-US">
                <a:solidFill>
                  <a:srgbClr val="0070C0"/>
                </a:solidFill>
              </a:rPr>
              <a:t>①</a:t>
            </a:r>
          </a:p>
        </p:txBody>
      </p:sp>
      <p:sp>
        <p:nvSpPr>
          <p:cNvPr id="12" name="テキスト ボックス 11">
            <a:extLst>
              <a:ext uri="{FF2B5EF4-FFF2-40B4-BE49-F238E27FC236}">
                <a16:creationId xmlns:a16="http://schemas.microsoft.com/office/drawing/2014/main" id="{47433191-F654-D049-804C-88723B6ABC55}"/>
              </a:ext>
            </a:extLst>
          </p:cNvPr>
          <p:cNvSpPr txBox="1"/>
          <p:nvPr/>
        </p:nvSpPr>
        <p:spPr>
          <a:xfrm>
            <a:off x="63023" y="1909200"/>
            <a:ext cx="3296080" cy="3386120"/>
          </a:xfrm>
          <a:prstGeom prst="rect">
            <a:avLst/>
          </a:prstGeom>
          <a:solidFill>
            <a:srgbClr val="00B0F0">
              <a:alpha val="14902"/>
            </a:srgbClr>
          </a:solidFill>
        </p:spPr>
        <p:txBody>
          <a:bodyPr wrap="square" rtlCol="0">
            <a:spAutoFit/>
          </a:bodyPr>
          <a:lstStyle/>
          <a:p>
            <a:endParaRPr kumimoji="1" lang="ja-JP" altLang="en-US"/>
          </a:p>
        </p:txBody>
      </p:sp>
      <p:sp>
        <p:nvSpPr>
          <p:cNvPr id="9" name="テキスト ボックス 8">
            <a:extLst>
              <a:ext uri="{FF2B5EF4-FFF2-40B4-BE49-F238E27FC236}">
                <a16:creationId xmlns:a16="http://schemas.microsoft.com/office/drawing/2014/main" id="{1331F8D9-5825-954F-A73F-BE5F0F5982D3}"/>
              </a:ext>
            </a:extLst>
          </p:cNvPr>
          <p:cNvSpPr txBox="1"/>
          <p:nvPr/>
        </p:nvSpPr>
        <p:spPr>
          <a:xfrm>
            <a:off x="780209" y="2195379"/>
            <a:ext cx="923284" cy="338554"/>
          </a:xfrm>
          <a:prstGeom prst="rect">
            <a:avLst/>
          </a:prstGeom>
          <a:noFill/>
        </p:spPr>
        <p:txBody>
          <a:bodyPr wrap="square" rtlCol="0">
            <a:spAutoFit/>
          </a:bodyPr>
          <a:lstStyle/>
          <a:p>
            <a:r>
              <a:rPr lang="ja-JP" altLang="en-US" sz="1600"/>
              <a:t>宇宙線</a:t>
            </a:r>
            <a:endParaRPr kumimoji="1" lang="ja-JP" altLang="en-US" sz="1600"/>
          </a:p>
        </p:txBody>
      </p:sp>
      <p:sp>
        <p:nvSpPr>
          <p:cNvPr id="14" name="テキスト ボックス 13">
            <a:extLst>
              <a:ext uri="{FF2B5EF4-FFF2-40B4-BE49-F238E27FC236}">
                <a16:creationId xmlns:a16="http://schemas.microsoft.com/office/drawing/2014/main" id="{DBE6CCC4-1173-AD49-9684-E156A22C9B9A}"/>
              </a:ext>
            </a:extLst>
          </p:cNvPr>
          <p:cNvSpPr txBox="1"/>
          <p:nvPr/>
        </p:nvSpPr>
        <p:spPr>
          <a:xfrm>
            <a:off x="3446345" y="1967630"/>
            <a:ext cx="374072" cy="369332"/>
          </a:xfrm>
          <a:prstGeom prst="rect">
            <a:avLst/>
          </a:prstGeom>
          <a:noFill/>
        </p:spPr>
        <p:txBody>
          <a:bodyPr wrap="square" rtlCol="0">
            <a:spAutoFit/>
          </a:bodyPr>
          <a:lstStyle/>
          <a:p>
            <a:r>
              <a:rPr kumimoji="1" lang="ja-JP" altLang="en-US">
                <a:solidFill>
                  <a:schemeClr val="accent6">
                    <a:lumMod val="75000"/>
                  </a:schemeClr>
                </a:solidFill>
              </a:rPr>
              <a:t>②</a:t>
            </a:r>
          </a:p>
        </p:txBody>
      </p:sp>
      <p:sp>
        <p:nvSpPr>
          <p:cNvPr id="15" name="テキスト ボックス 14">
            <a:extLst>
              <a:ext uri="{FF2B5EF4-FFF2-40B4-BE49-F238E27FC236}">
                <a16:creationId xmlns:a16="http://schemas.microsoft.com/office/drawing/2014/main" id="{D91F80EA-E606-D34E-A4FA-855D94B60D17}"/>
              </a:ext>
            </a:extLst>
          </p:cNvPr>
          <p:cNvSpPr txBox="1"/>
          <p:nvPr/>
        </p:nvSpPr>
        <p:spPr>
          <a:xfrm>
            <a:off x="123489" y="974232"/>
            <a:ext cx="4572853" cy="461665"/>
          </a:xfrm>
          <a:prstGeom prst="rect">
            <a:avLst/>
          </a:prstGeom>
          <a:noFill/>
        </p:spPr>
        <p:txBody>
          <a:bodyPr wrap="square" rtlCol="0">
            <a:spAutoFit/>
          </a:bodyPr>
          <a:lstStyle/>
          <a:p>
            <a:r>
              <a:rPr lang="ja-JP" altLang="en-US" sz="2400"/>
              <a:t>①空気シャワーシミュレーション</a:t>
            </a:r>
            <a:endParaRPr kumimoji="1" lang="ja-JP" altLang="en-US" sz="2400"/>
          </a:p>
        </p:txBody>
      </p:sp>
    </p:spTree>
    <p:extLst>
      <p:ext uri="{BB962C8B-B14F-4D97-AF65-F5344CB8AC3E}">
        <p14:creationId xmlns:p14="http://schemas.microsoft.com/office/powerpoint/2010/main" val="1557825612"/>
      </p:ext>
    </p:extLst>
  </p:cSld>
  <p:clrMapOvr>
    <a:masterClrMapping/>
  </p:clrMapOvr>
</p:sld>
</file>

<file path=ppt/theme/theme1.xml><?xml version="1.0" encoding="utf-8"?>
<a:theme xmlns:a="http://schemas.openxmlformats.org/drawingml/2006/main" name="ShinshuU_temp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90722tmp" id="{C8E0F84D-B7EC-D94E-B184-2FC4E3E00691}" vid="{3D22F4A3-5F80-CC49-99D2-B10979E12145}"/>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722tmp" id="{C8E0F84D-B7EC-D94E-B184-2FC4E3E00691}" vid="{0464F733-7136-3946-9894-EB44343F4F6C}"/>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ShinshuU_temp_v2</Template>
  <TotalTime>10233</TotalTime>
  <Words>2980</Words>
  <Application>Microsoft Macintosh PowerPoint</Application>
  <PresentationFormat>画面に合わせる (4:3)</PresentationFormat>
  <Paragraphs>677</Paragraphs>
  <Slides>29</Slides>
  <Notes>20</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29</vt:i4>
      </vt:variant>
    </vt:vector>
  </HeadingPairs>
  <TitlesOfParts>
    <vt:vector size="38" baseType="lpstr">
      <vt:lpstr>Meiryo</vt:lpstr>
      <vt:lpstr>游ゴシック</vt:lpstr>
      <vt:lpstr>游ゴシック Light</vt:lpstr>
      <vt:lpstr>Arial</vt:lpstr>
      <vt:lpstr>Calibri</vt:lpstr>
      <vt:lpstr>Cambria Math</vt:lpstr>
      <vt:lpstr>Wingdings</vt:lpstr>
      <vt:lpstr>ShinshuU_temp_v2</vt:lpstr>
      <vt:lpstr>デザインの設定</vt:lpstr>
      <vt:lpstr>シミュレーションを用いた 新型大気蛍光望遠鏡の検出部の検討</vt:lpstr>
      <vt:lpstr>自己紹介</vt:lpstr>
      <vt:lpstr>目次</vt:lpstr>
      <vt:lpstr>超高エネルギー宇宙線</vt:lpstr>
      <vt:lpstr>CRAFFTの概要</vt:lpstr>
      <vt:lpstr>CRAFFTの構成</vt:lpstr>
      <vt:lpstr>試験観測</vt:lpstr>
      <vt:lpstr>試験観測</vt:lpstr>
      <vt:lpstr>CRAFFTシミュレーション</vt:lpstr>
      <vt:lpstr>CRAFFTシミュレーション</vt:lpstr>
      <vt:lpstr>シミュレーションと実波形との比較</vt:lpstr>
      <vt:lpstr>実波形からの空気シャワー軸の推定</vt:lpstr>
      <vt:lpstr>検出面の最適化</vt:lpstr>
      <vt:lpstr>PMTの視野の形</vt:lpstr>
      <vt:lpstr>PMTの視野の形</vt:lpstr>
      <vt:lpstr>PMTの視野の形</vt:lpstr>
      <vt:lpstr>PMTの視野の形</vt:lpstr>
      <vt:lpstr>評価の進捗状況</vt:lpstr>
      <vt:lpstr>まとめ</vt:lpstr>
      <vt:lpstr>Back up</vt:lpstr>
      <vt:lpstr>１台あたりのコスト</vt:lpstr>
      <vt:lpstr>CRAFFTによる宇宙線試験観測概要</vt:lpstr>
      <vt:lpstr>ノイズ付与</vt:lpstr>
      <vt:lpstr>閾値の決定</vt:lpstr>
      <vt:lpstr>シミュレーションと実波形の比較</vt:lpstr>
      <vt:lpstr>S/N計算</vt:lpstr>
      <vt:lpstr>SN計算</vt:lpstr>
      <vt:lpstr>CRAFFT有効観測範囲の見積もり</vt:lpstr>
      <vt:lpstr>ライトガイド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シミュレーションを用いた 新型大気蛍光望遠鏡の検出部の検討</dc:title>
  <dc:creator>窪田　悠人</dc:creator>
  <cp:lastModifiedBy>窪田　悠人</cp:lastModifiedBy>
  <cp:revision>129</cp:revision>
  <cp:lastPrinted>2019-10-08T01:28:43Z</cp:lastPrinted>
  <dcterms:created xsi:type="dcterms:W3CDTF">2019-10-08T01:08:27Z</dcterms:created>
  <dcterms:modified xsi:type="dcterms:W3CDTF">2019-10-16T08:13:39Z</dcterms:modified>
</cp:coreProperties>
</file>