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832" r:id="rId5"/>
    <p:sldId id="831" r:id="rId6"/>
    <p:sldId id="727" r:id="rId7"/>
    <p:sldId id="841" r:id="rId8"/>
    <p:sldId id="448" r:id="rId9"/>
    <p:sldId id="451" r:id="rId10"/>
    <p:sldId id="728" r:id="rId11"/>
    <p:sldId id="843" r:id="rId12"/>
    <p:sldId id="827" r:id="rId13"/>
    <p:sldId id="480" r:id="rId14"/>
    <p:sldId id="465" r:id="rId15"/>
    <p:sldId id="828" r:id="rId16"/>
    <p:sldId id="830" r:id="rId17"/>
    <p:sldId id="507" r:id="rId18"/>
    <p:sldId id="508" r:id="rId19"/>
    <p:sldId id="829" r:id="rId20"/>
    <p:sldId id="833" r:id="rId21"/>
    <p:sldId id="837" r:id="rId22"/>
    <p:sldId id="729" r:id="rId23"/>
    <p:sldId id="522" r:id="rId24"/>
    <p:sldId id="840" r:id="rId25"/>
    <p:sldId id="838" r:id="rId26"/>
    <p:sldId id="835" r:id="rId27"/>
    <p:sldId id="839" r:id="rId28"/>
    <p:sldId id="842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63"/>
    <p:restoredTop sz="94666"/>
  </p:normalViewPr>
  <p:slideViewPr>
    <p:cSldViewPr snapToGrid="0" snapToObjects="1" showGuides="1">
      <p:cViewPr varScale="1">
        <p:scale>
          <a:sx n="104" d="100"/>
          <a:sy n="104" d="100"/>
        </p:scale>
        <p:origin x="520" y="200"/>
      </p:cViewPr>
      <p:guideLst>
        <p:guide orient="horz" pos="25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70216-CD54-2042-A025-0739B7116453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87E2-858D-D444-9D34-7DC42901AE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2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B5F8C-9E6A-44D3-9BF9-EE98D880511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21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ja-JP">
                <a:latin typeface="Times New Roman" charset="0"/>
              </a:rPr>
              <a:t>Now to construct waveform template, PNA is quite useful but not perfect. </a:t>
            </a:r>
          </a:p>
          <a:p>
            <a:endParaRPr lang="en-US" altLang="ja-JP">
              <a:latin typeface="Times New Roman" charset="0"/>
            </a:endParaRPr>
          </a:p>
          <a:p>
            <a:r>
              <a:rPr lang="en-US" altLang="ja-JP">
                <a:latin typeface="Times New Roman" charset="0"/>
              </a:rPr>
              <a:t>This figure shows that compact binary merger experiences  3 stages. The first one is inspiralling phase, where orbital motion and gravity is small. In this phase we can safely use PNA. </a:t>
            </a:r>
          </a:p>
          <a:p>
            <a:endParaRPr lang="en-US" altLang="ja-JP">
              <a:latin typeface="Times New Roman" charset="0"/>
            </a:endParaRPr>
          </a:p>
          <a:p>
            <a:r>
              <a:rPr lang="en-US" altLang="ja-JP">
                <a:latin typeface="Times New Roman" charset="0"/>
              </a:rPr>
              <a:t>In the second stage, called merger phase, we need to relay on fully general relativistic numerical relativity. </a:t>
            </a:r>
          </a:p>
          <a:p>
            <a:endParaRPr lang="en-US" altLang="ja-JP">
              <a:latin typeface="Times New Roman" charset="0"/>
            </a:endParaRPr>
          </a:p>
          <a:p>
            <a:r>
              <a:rPr lang="en-US" altLang="ja-JP">
                <a:latin typeface="Times New Roman" charset="0"/>
              </a:rPr>
              <a:t>In the third ringdown stage, we may use single black hole perturbation theory.</a:t>
            </a:r>
          </a:p>
          <a:p>
            <a:endParaRPr lang="en-US" altLang="ja-JP">
              <a:latin typeface="Times New Roman" charset="0"/>
            </a:endParaRPr>
          </a:p>
          <a:p>
            <a:r>
              <a:rPr lang="en-US" altLang="ja-JP">
                <a:latin typeface="Times New Roman" charset="0"/>
              </a:rPr>
              <a:t>My talk is on this first stage. And I think Novak san may talk about this merger stage.</a:t>
            </a:r>
          </a:p>
          <a:p>
            <a:r>
              <a:rPr lang="en-US" altLang="ja-JP"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5847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24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438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41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9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71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07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38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55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80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94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0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2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4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20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07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68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34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1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1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36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79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5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01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41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8" indent="0">
              <a:buNone/>
              <a:defRPr sz="2800"/>
            </a:lvl2pPr>
            <a:lvl3pPr marL="913977" indent="0">
              <a:buNone/>
              <a:defRPr sz="2400"/>
            </a:lvl3pPr>
            <a:lvl4pPr marL="1370970" indent="0">
              <a:buNone/>
              <a:defRPr sz="2000"/>
            </a:lvl4pPr>
            <a:lvl5pPr marL="1827959" indent="0">
              <a:buNone/>
              <a:defRPr sz="2000"/>
            </a:lvl5pPr>
            <a:lvl6pPr marL="2284947" indent="0">
              <a:buNone/>
              <a:defRPr sz="2000"/>
            </a:lvl6pPr>
            <a:lvl7pPr marL="2741939" indent="0">
              <a:buNone/>
              <a:defRPr sz="2000"/>
            </a:lvl7pPr>
            <a:lvl8pPr marL="3198924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63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65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51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25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87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0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1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22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A1840-0430-9040-A750-BEEC28B383A8}" type="datetimeFigureOut">
              <a:rPr kumimoji="1" lang="ja-JP" altLang="en-US" smtClean="0"/>
              <a:t>2018/3/24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51848-F9DC-6A40-B1D9-6C8ED5853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32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7" tIns="45699" rIns="91397" bIns="45699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10"/>
            <a:ext cx="10972800" cy="4525963"/>
          </a:xfrm>
          <a:prstGeom prst="rect">
            <a:avLst/>
          </a:prstGeom>
        </p:spPr>
        <p:txBody>
          <a:bodyPr vert="horz" lIns="91397" tIns="45699" rIns="91397" bIns="45699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7"/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2013/11/2-3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7"/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Program Advisory Board meeting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7"/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3977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3977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77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08" indent="-285618" algn="l" defTabSz="913977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71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62" indent="-228493" algn="l" defTabSz="913977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55" indent="-228493" algn="l" defTabSz="913977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45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32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23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10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0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9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7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9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4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9139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90.png"/><Relationship Id="rId7" Type="http://schemas.openxmlformats.org/officeDocument/2006/relationships/image" Target="../media/image11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20.png"/><Relationship Id="rId9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03512" y="790832"/>
            <a:ext cx="8784976" cy="2661093"/>
          </a:xfrm>
        </p:spPr>
        <p:txBody>
          <a:bodyPr>
            <a:normAutofit/>
          </a:bodyPr>
          <a:lstStyle/>
          <a:p>
            <a:r>
              <a:rPr lang="ja-JP" altLang="en-US"/>
              <a:t>重力波信号から</a:t>
            </a:r>
            <a:br>
              <a:rPr lang="en-US" altLang="ja-JP" dirty="0"/>
            </a:br>
            <a:r>
              <a:rPr lang="ja-JP" altLang="en-US"/>
              <a:t>物理情報を引き出す方法</a:t>
            </a:r>
            <a:br>
              <a:rPr lang="ja-JP" altLang="en-US"/>
            </a:br>
            <a:endParaRPr kumimoji="1" lang="ja-JP" altLang="en-US" dirty="0"/>
          </a:p>
        </p:txBody>
      </p:sp>
      <p:sp>
        <p:nvSpPr>
          <p:cNvPr id="4" name="テキスト ボックス 3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altLang="ja-JP"/>
              <a:t>TexPoint fonts used in EMF. </a:t>
            </a:r>
          </a:p>
          <a:p>
            <a:r>
              <a:rPr lang="en-US" altLang="ja-JP"/>
              <a:t>Read the TexPoint manual before you delete this box.: </a:t>
            </a:r>
            <a:r>
              <a:rPr lang="en-US" altLang="ja-JP">
                <a:latin typeface="SYSTEM"/>
              </a:rPr>
              <a:t>A</a:t>
            </a:r>
            <a:r>
              <a:rPr lang="en-US" altLang="ja-JP">
                <a:latin typeface="COURIER"/>
              </a:rPr>
              <a:t>A</a:t>
            </a:r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524000" y="605686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i="1"/>
              <a:t>日本物理学会</a:t>
            </a:r>
            <a:r>
              <a:rPr lang="en-US" altLang="ja-JP" i="1" dirty="0"/>
              <a:t>@</a:t>
            </a:r>
            <a:r>
              <a:rPr lang="ja-JP" altLang="en-US" i="1"/>
              <a:t>東京理科大学、</a:t>
            </a:r>
            <a:r>
              <a:rPr lang="en-US" altLang="ja-JP" i="1" dirty="0"/>
              <a:t>2018/3/24</a:t>
            </a:r>
            <a:endParaRPr lang="ja-JP" altLang="en-US" i="1" dirty="0"/>
          </a:p>
        </p:txBody>
      </p:sp>
      <p:sp>
        <p:nvSpPr>
          <p:cNvPr id="8" name="Shape 230"/>
          <p:cNvSpPr txBox="1">
            <a:spLocks/>
          </p:cNvSpPr>
          <p:nvPr/>
        </p:nvSpPr>
        <p:spPr>
          <a:xfrm>
            <a:off x="1343470" y="4905818"/>
            <a:ext cx="9324530" cy="930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9536">
              <a:lnSpc>
                <a:spcPct val="90000"/>
              </a:lnSpc>
              <a:spcBef>
                <a:spcPts val="600"/>
              </a:spcBef>
              <a:defRPr sz="2726">
                <a:solidFill>
                  <a:schemeClr val="accent1"/>
                </a:solidFill>
              </a:defRPr>
            </a:pPr>
            <a:r>
              <a:rPr lang="ja-JP" altLang="en-US" sz="2726" dirty="0">
                <a:solidFill>
                  <a:schemeClr val="accent1"/>
                </a:solidFill>
              </a:rPr>
              <a:t>伊藤洋介</a:t>
            </a:r>
            <a:r>
              <a:rPr lang="en-US" altLang="ja-JP" sz="2726" dirty="0">
                <a:solidFill>
                  <a:schemeClr val="accent1"/>
                </a:solidFill>
              </a:rPr>
              <a:t>(</a:t>
            </a:r>
            <a:r>
              <a:rPr lang="en-US" sz="2726" dirty="0">
                <a:solidFill>
                  <a:schemeClr val="accent1"/>
                </a:solidFill>
              </a:rPr>
              <a:t>Yousuke Itoh)</a:t>
            </a:r>
          </a:p>
          <a:p>
            <a:pPr defTabSz="859536">
              <a:lnSpc>
                <a:spcPct val="90000"/>
              </a:lnSpc>
              <a:spcBef>
                <a:spcPts val="600"/>
              </a:spcBef>
              <a:defRPr sz="2726">
                <a:solidFill>
                  <a:schemeClr val="accent1"/>
                </a:solidFill>
              </a:defRPr>
            </a:pPr>
            <a:r>
              <a:rPr lang="ja-JP" altLang="en-US" sz="2726">
                <a:solidFill>
                  <a:schemeClr val="accent1"/>
                </a:solidFill>
              </a:rPr>
              <a:t>大阪市</a:t>
            </a:r>
            <a:r>
              <a:rPr lang="ja-JP" altLang="en-US" sz="2726" dirty="0">
                <a:solidFill>
                  <a:schemeClr val="accent1"/>
                </a:solidFill>
              </a:rPr>
              <a:t>立大学</a:t>
            </a:r>
            <a:endParaRPr lang="en-US" sz="2726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0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1" y="446533"/>
            <a:ext cx="8476046" cy="649796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84205" y="0"/>
            <a:ext cx="11565925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prstClr val="black"/>
                </a:solidFill>
              </a:rPr>
              <a:t>GW151226:</a:t>
            </a:r>
            <a:r>
              <a:rPr lang="ja-JP" altLang="en-US" sz="3600">
                <a:solidFill>
                  <a:prstClr val="black"/>
                </a:solidFill>
              </a:rPr>
              <a:t>マッチトフィルターが必要だったイベント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A8A2AC-23F6-324B-86C8-DFE3A51FCC62}"/>
              </a:ext>
            </a:extLst>
          </p:cNvPr>
          <p:cNvSpPr txBox="1"/>
          <p:nvPr/>
        </p:nvSpPr>
        <p:spPr>
          <a:xfrm>
            <a:off x="420130" y="1112108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Hanford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E4E581-E28F-E440-A261-0DD1D8A8E6FB}"/>
              </a:ext>
            </a:extLst>
          </p:cNvPr>
          <p:cNvSpPr txBox="1"/>
          <p:nvPr/>
        </p:nvSpPr>
        <p:spPr>
          <a:xfrm>
            <a:off x="9293132" y="1112108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Livingston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848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83506-27C9-BF45-A489-41155FE8CC52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" y="378806"/>
            <a:ext cx="1165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ja-JP" altLang="en-US" u="sng">
                <a:ea typeface="ＭＳ Ｐゴシック" charset="-128"/>
              </a:rPr>
              <a:t>情報の引き出し</a:t>
            </a:r>
            <a:r>
              <a:rPr lang="en-US" altLang="ja-JP" u="sng" dirty="0">
                <a:ea typeface="ＭＳ Ｐゴシック" charset="-128"/>
              </a:rPr>
              <a:t>:</a:t>
            </a:r>
            <a:r>
              <a:rPr lang="ja-JP" altLang="en-US" u="sng">
                <a:ea typeface="ＭＳ Ｐゴシック" charset="-128"/>
              </a:rPr>
              <a:t>波形の計算必要</a:t>
            </a:r>
            <a:endParaRPr lang="en-US" altLang="ja-JP" u="sng" dirty="0">
              <a:ea typeface="ＭＳ Ｐゴシック" charset="-128"/>
            </a:endParaRP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9759953" y="1030558"/>
            <a:ext cx="22415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t>LIGO Scientific        Collaboration &amp; Virgo collaboration  (2016/02, PRL)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756" y="1412033"/>
            <a:ext cx="6180196" cy="4033093"/>
          </a:xfrm>
          <a:prstGeom prst="rect">
            <a:avLst/>
          </a:prstGeom>
        </p:spPr>
      </p:pic>
      <p:sp>
        <p:nvSpPr>
          <p:cNvPr id="2" name="円形吹き出し 1"/>
          <p:cNvSpPr/>
          <p:nvPr/>
        </p:nvSpPr>
        <p:spPr>
          <a:xfrm>
            <a:off x="9575799" y="4076700"/>
            <a:ext cx="2521465" cy="979061"/>
          </a:xfrm>
          <a:prstGeom prst="wedgeEllipseCallout">
            <a:avLst>
              <a:gd name="adj1" fmla="val -66927"/>
              <a:gd name="adj2" fmla="val -425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BH Perturbation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 numerical Rel.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円形吹き出し 14"/>
          <p:cNvSpPr/>
          <p:nvPr/>
        </p:nvSpPr>
        <p:spPr>
          <a:xfrm>
            <a:off x="6394451" y="5838955"/>
            <a:ext cx="2438400" cy="979061"/>
          </a:xfrm>
          <a:prstGeom prst="wedgeEllipseCallout">
            <a:avLst>
              <a:gd name="adj1" fmla="val 43490"/>
              <a:gd name="adj2" fmla="val -19304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Numerical relativity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円形吹き出し 15"/>
          <p:cNvSpPr/>
          <p:nvPr/>
        </p:nvSpPr>
        <p:spPr>
          <a:xfrm>
            <a:off x="3454400" y="5939321"/>
            <a:ext cx="2716197" cy="878696"/>
          </a:xfrm>
          <a:prstGeom prst="wedgeEllipseCallout">
            <a:avLst>
              <a:gd name="adj1" fmla="val 24219"/>
              <a:gd name="adj2" fmla="val -15112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Post-Newtonian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H="1" flipV="1">
            <a:off x="2946401" y="2496466"/>
            <a:ext cx="7023099" cy="195387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2946401" y="2835590"/>
            <a:ext cx="4572000" cy="308798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 flipV="1">
            <a:off x="2317752" y="3121372"/>
            <a:ext cx="1888717" cy="294858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98858" y="1896301"/>
            <a:ext cx="26035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Combined all three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SEOBNRvx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IMRPhenomPvx</a:t>
            </a:r>
            <a:endParaRPr lang="en-US" altLang="ja-JP" sz="2400" dirty="0">
              <a:solidFill>
                <a:srgbClr val="FF00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F7B327-27C8-1343-9828-1F9B576CC6F2}"/>
              </a:ext>
            </a:extLst>
          </p:cNvPr>
          <p:cNvSpPr txBox="1"/>
          <p:nvPr/>
        </p:nvSpPr>
        <p:spPr>
          <a:xfrm>
            <a:off x="29209" y="4907913"/>
            <a:ext cx="3550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Cf. </a:t>
            </a:r>
          </a:p>
          <a:p>
            <a:r>
              <a:rPr lang="en-US" altLang="ja-JP" dirty="0"/>
              <a:t>EOB: Effective One Body</a:t>
            </a:r>
          </a:p>
          <a:p>
            <a:r>
              <a:rPr lang="en-US" altLang="ja-JP" dirty="0"/>
              <a:t>TEOB: </a:t>
            </a:r>
            <a:r>
              <a:rPr lang="en-US" altLang="ja-JP" dirty="0" err="1"/>
              <a:t>Inspiral</a:t>
            </a:r>
            <a:r>
              <a:rPr lang="ja-JP" altLang="en-US"/>
              <a:t>に潮汐効果入り</a:t>
            </a:r>
            <a:endParaRPr lang="en-US" altLang="ja-JP" dirty="0"/>
          </a:p>
          <a:p>
            <a:r>
              <a:rPr lang="en-US" altLang="ja-JP" dirty="0"/>
              <a:t>IMR: </a:t>
            </a:r>
            <a:r>
              <a:rPr lang="en-US" altLang="ja-JP" dirty="0" err="1"/>
              <a:t>Inspiral</a:t>
            </a:r>
            <a:r>
              <a:rPr lang="en-US" altLang="ja-JP" dirty="0"/>
              <a:t>-Merger-</a:t>
            </a:r>
            <a:r>
              <a:rPr lang="en-US" altLang="ja-JP" dirty="0" err="1"/>
              <a:t>Ringdown</a:t>
            </a:r>
            <a:endParaRPr lang="en-US" altLang="ja-JP" dirty="0"/>
          </a:p>
          <a:p>
            <a:r>
              <a:rPr lang="en-US" altLang="ja-JP" dirty="0" err="1"/>
              <a:t>PhenomP</a:t>
            </a:r>
            <a:r>
              <a:rPr lang="ja-JP" altLang="en-US"/>
              <a:t>の</a:t>
            </a:r>
            <a:r>
              <a:rPr lang="en-US" altLang="ja-JP" dirty="0"/>
              <a:t>”P”</a:t>
            </a:r>
            <a:r>
              <a:rPr lang="ja-JP" altLang="en-US"/>
              <a:t>は歳差入り。</a:t>
            </a:r>
            <a:endParaRPr lang="en-US" altLang="ja-JP" dirty="0"/>
          </a:p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65059E-E6B9-5240-A918-D50209F7338D}"/>
              </a:ext>
            </a:extLst>
          </p:cNvPr>
          <p:cNvSpPr txBox="1"/>
          <p:nvPr/>
        </p:nvSpPr>
        <p:spPr>
          <a:xfrm>
            <a:off x="8905768" y="1486823"/>
            <a:ext cx="765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After Merger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7338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3" y="116633"/>
            <a:ext cx="5243571" cy="382572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28255" y="116633"/>
            <a:ext cx="3476641" cy="954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prstClr val="white"/>
                </a:solidFill>
              </a:rPr>
              <a:t>引き出せる情報：</a:t>
            </a:r>
            <a:endParaRPr lang="en-US" altLang="ja-JP" sz="2800" dirty="0">
              <a:solidFill>
                <a:prstClr val="white"/>
              </a:solidFill>
            </a:endParaRPr>
          </a:p>
          <a:p>
            <a:r>
              <a:rPr lang="en-US" altLang="ja-JP" sz="2800" dirty="0">
                <a:solidFill>
                  <a:prstClr val="white"/>
                </a:solidFill>
              </a:rPr>
              <a:t>	</a:t>
            </a:r>
            <a:r>
              <a:rPr lang="ja-JP" altLang="en-US" sz="2800">
                <a:solidFill>
                  <a:prstClr val="white"/>
                </a:solidFill>
              </a:rPr>
              <a:t>学べる</a:t>
            </a:r>
            <a:r>
              <a:rPr lang="ja-JP" altLang="en-US" sz="2800" dirty="0">
                <a:solidFill>
                  <a:prstClr val="white"/>
                </a:solidFill>
              </a:rPr>
              <a:t>こと</a:t>
            </a:r>
          </a:p>
        </p:txBody>
      </p:sp>
      <p:sp>
        <p:nvSpPr>
          <p:cNvPr id="8" name="円/楕円 7"/>
          <p:cNvSpPr/>
          <p:nvPr/>
        </p:nvSpPr>
        <p:spPr>
          <a:xfrm>
            <a:off x="3914553" y="1764309"/>
            <a:ext cx="3312368" cy="1872208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02811" y="6198255"/>
            <a:ext cx="828092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波源まで</a:t>
            </a:r>
            <a:r>
              <a:rPr lang="ja-JP" altLang="en-US" sz="2800">
                <a:solidFill>
                  <a:prstClr val="black"/>
                </a:solidFill>
              </a:rPr>
              <a:t>の距離、方向</a:t>
            </a:r>
            <a:r>
              <a:rPr lang="en-US" altLang="ja-JP" sz="2800" dirty="0">
                <a:solidFill>
                  <a:prstClr val="black"/>
                </a:solidFill>
              </a:rPr>
              <a:t>,</a:t>
            </a:r>
            <a:r>
              <a:rPr lang="ja-JP" altLang="en-US" sz="2800">
                <a:solidFill>
                  <a:prstClr val="black"/>
                </a:solidFill>
              </a:rPr>
              <a:t>質量、星</a:t>
            </a:r>
            <a:r>
              <a:rPr lang="ja-JP" altLang="en-US" sz="2800" dirty="0">
                <a:solidFill>
                  <a:prstClr val="black"/>
                </a:solidFill>
              </a:rPr>
              <a:t>の自転</a:t>
            </a:r>
            <a:r>
              <a:rPr lang="ja-JP" altLang="en-US" sz="2800">
                <a:solidFill>
                  <a:prstClr val="black"/>
                </a:solidFill>
              </a:rPr>
              <a:t>角運動量他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1FF4F7-175D-8742-A120-1D4774CC4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1" y="4007513"/>
            <a:ext cx="12109658" cy="13288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80CEC3-ABAF-8840-8169-67876CA7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25" y="5503843"/>
            <a:ext cx="5814206" cy="5949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5180728-3D64-2E47-B03D-31F4CF753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076" y="5588379"/>
            <a:ext cx="4415368" cy="55192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A46672-801B-D442-9A2A-864FC85C6DD4}"/>
              </a:ext>
            </a:extLst>
          </p:cNvPr>
          <p:cNvSpPr txBox="1"/>
          <p:nvPr/>
        </p:nvSpPr>
        <p:spPr>
          <a:xfrm>
            <a:off x="6699037" y="5594863"/>
            <a:ext cx="57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,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457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1544" y="-13153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方向決定精度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078959" y="954436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/>
              <a:t>検出器</a:t>
            </a:r>
            <a:r>
              <a:rPr lang="ja-JP" altLang="en-US" sz="2400" dirty="0"/>
              <a:t>の</a:t>
            </a:r>
            <a:r>
              <a:rPr lang="ja-JP" altLang="en-US" sz="2400"/>
              <a:t>到来時間差と振幅比で</a:t>
            </a:r>
            <a:r>
              <a:rPr lang="ja-JP" altLang="en-US" sz="2400" dirty="0"/>
              <a:t>決定する。</a:t>
            </a:r>
          </a:p>
        </p:txBody>
      </p:sp>
      <p:cxnSp>
        <p:nvCxnSpPr>
          <p:cNvPr id="9" name="直線コネクタ 8"/>
          <p:cNvCxnSpPr/>
          <p:nvPr/>
        </p:nvCxnSpPr>
        <p:spPr>
          <a:xfrm>
            <a:off x="7322362" y="4005064"/>
            <a:ext cx="2088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7322362" y="1772816"/>
            <a:ext cx="1584176" cy="2232248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9410594" y="1772816"/>
            <a:ext cx="1584176" cy="2232248"/>
          </a:xfrm>
          <a:prstGeom prst="line">
            <a:avLst/>
          </a:prstGeom>
          <a:ln>
            <a:round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 flipV="1">
            <a:off x="8042442" y="2996952"/>
            <a:ext cx="1368152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594" y="980729"/>
            <a:ext cx="1080120" cy="74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>
            <a:off x="5734791" y="3789041"/>
            <a:ext cx="158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 + </a:t>
            </a:r>
            <a:r>
              <a:rPr lang="en-US" altLang="ja-JP" dirty="0" err="1"/>
              <a:t>τ</a:t>
            </a:r>
            <a:r>
              <a:rPr lang="en-US" altLang="ja-JP" dirty="0"/>
              <a:t>(</a:t>
            </a:r>
            <a:r>
              <a:rPr lang="en-US" altLang="ja-JP" dirty="0" err="1"/>
              <a:t>θ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554610" y="37890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</a:t>
            </a:r>
            <a:endParaRPr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466378" y="368895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θ</a:t>
            </a:r>
            <a:endParaRPr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234130" y="3084819"/>
            <a:ext cx="245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τ</a:t>
            </a:r>
            <a:r>
              <a:rPr lang="en-US" altLang="ja-JP" dirty="0"/>
              <a:t>(</a:t>
            </a:r>
            <a:r>
              <a:rPr lang="en-US" altLang="ja-JP" dirty="0" err="1"/>
              <a:t>θ</a:t>
            </a:r>
            <a:r>
              <a:rPr lang="en-US" altLang="ja-JP" dirty="0"/>
              <a:t>) = D cos(</a:t>
            </a:r>
            <a:r>
              <a:rPr lang="en-US" altLang="ja-JP" dirty="0" err="1"/>
              <a:t>θ</a:t>
            </a:r>
            <a:r>
              <a:rPr lang="en-US" altLang="ja-JP" dirty="0"/>
              <a:t>)/c</a:t>
            </a:r>
            <a:endParaRPr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114450" y="392376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</a:t>
            </a:r>
            <a:endParaRPr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4582200" y="4516377"/>
            <a:ext cx="6920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/>
              <a:t>第</a:t>
            </a:r>
            <a:r>
              <a:rPr lang="en-US" altLang="ja-JP" sz="2400" dirty="0"/>
              <a:t>1</a:t>
            </a:r>
            <a:r>
              <a:rPr lang="ja-JP" altLang="en-US" sz="2400" dirty="0"/>
              <a:t>にもちろん複</a:t>
            </a:r>
            <a:r>
              <a:rPr lang="ja-JP" altLang="en-US" sz="2400"/>
              <a:t>数台</a:t>
            </a:r>
            <a:r>
              <a:rPr lang="en-US" altLang="ja-JP" sz="2400" dirty="0"/>
              <a:t>(3</a:t>
            </a:r>
            <a:r>
              <a:rPr lang="ja-JP" altLang="en-US" sz="2400"/>
              <a:t>台</a:t>
            </a:r>
            <a:r>
              <a:rPr lang="ja-JP" altLang="en-US" sz="2400" dirty="0"/>
              <a:t>以上</a:t>
            </a:r>
            <a:r>
              <a:rPr lang="en-US" altLang="ja-JP" sz="2400" dirty="0"/>
              <a:t>)</a:t>
            </a:r>
            <a:r>
              <a:rPr lang="ja-JP" altLang="en-US" sz="2400" dirty="0"/>
              <a:t>の検出器が必要。</a:t>
            </a:r>
          </a:p>
          <a:p>
            <a:r>
              <a:rPr lang="ja-JP" altLang="en-US" sz="2400" dirty="0"/>
              <a:t>第</a:t>
            </a:r>
            <a:r>
              <a:rPr lang="en-US" altLang="ja-JP" sz="2400" dirty="0"/>
              <a:t>2</a:t>
            </a:r>
            <a:r>
              <a:rPr lang="ja-JP" altLang="en-US" sz="2400" dirty="0"/>
              <a:t>に基線長</a:t>
            </a:r>
            <a:r>
              <a:rPr lang="en-US" altLang="ja-JP" sz="2400" dirty="0"/>
              <a:t>D</a:t>
            </a:r>
            <a:r>
              <a:rPr lang="ja-JP" altLang="en-US" sz="2400" dirty="0"/>
              <a:t>と時刻決定精度が重要になる。</a:t>
            </a:r>
            <a:endParaRPr lang="en-US" altLang="ja-JP" sz="24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6A5DD2-160A-C94A-858E-1F22B2617599}"/>
              </a:ext>
            </a:extLst>
          </p:cNvPr>
          <p:cNvSpPr/>
          <p:nvPr/>
        </p:nvSpPr>
        <p:spPr>
          <a:xfrm>
            <a:off x="290258" y="429309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2F2A2B"/>
                </a:solidFill>
                <a:latin typeface="Times" charset="0"/>
              </a:rPr>
              <a:t>LSC &amp; VC, PHYS. REV. X 6, 041015 (2016)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1F63C97-2DB0-5B48-A8E0-2FD528DDB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91" y="1680587"/>
            <a:ext cx="4746812" cy="25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1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1544" y="-13153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方向決定精度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078959" y="954436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/>
              <a:t>検出器</a:t>
            </a:r>
            <a:r>
              <a:rPr lang="ja-JP" altLang="en-US" sz="2400" dirty="0"/>
              <a:t>の</a:t>
            </a:r>
            <a:r>
              <a:rPr lang="ja-JP" altLang="en-US" sz="2400"/>
              <a:t>到来時間差と振幅比で</a:t>
            </a:r>
            <a:r>
              <a:rPr lang="ja-JP" altLang="en-US" sz="2400" dirty="0"/>
              <a:t>決定する。</a:t>
            </a: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042" y="2069475"/>
            <a:ext cx="5473700" cy="952500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4844926" y="1751673"/>
            <a:ext cx="7704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回折限界で決まる方向決定精度</a:t>
            </a:r>
            <a:r>
              <a:rPr lang="en-US" altLang="ja-JP" sz="2400" dirty="0"/>
              <a:t>:</a:t>
            </a:r>
            <a:r>
              <a:rPr lang="ja-JP" altLang="en-US" sz="2400" dirty="0"/>
              <a:t>あんまり良くは</a:t>
            </a:r>
            <a:r>
              <a:rPr lang="ja-JP" altLang="en-US" sz="2400"/>
              <a:t>ない。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/>
              <a:t>けど、細長いから、３台で時間差で決定すると、</a:t>
            </a:r>
            <a:endParaRPr lang="en-US" altLang="ja-JP" sz="2400" dirty="0"/>
          </a:p>
          <a:p>
            <a:r>
              <a:rPr lang="ja-JP" altLang="en-US" sz="2400"/>
              <a:t>結構良くなる。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/>
              <a:t>振幅比も使える。</a:t>
            </a:r>
            <a:endParaRPr lang="en-US" altLang="ja-JP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7DEBC1-5EDF-614D-BBB1-910C7E42F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22" y="1631881"/>
            <a:ext cx="4516260" cy="253813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6A5DD2-160A-C94A-858E-1F22B2617599}"/>
              </a:ext>
            </a:extLst>
          </p:cNvPr>
          <p:cNvSpPr/>
          <p:nvPr/>
        </p:nvSpPr>
        <p:spPr>
          <a:xfrm>
            <a:off x="290258" y="429309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rgbClr val="595959"/>
                </a:solidFill>
                <a:latin typeface="Dosis"/>
              </a:rPr>
              <a:t>Photo Credit:  </a:t>
            </a:r>
            <a:r>
              <a:rPr lang="en-US" altLang="ja-JP" sz="1400" dirty="0">
                <a:solidFill>
                  <a:srgbClr val="595959"/>
                </a:solidFill>
                <a:latin typeface="Dosis"/>
              </a:rPr>
              <a:t>GRECO, ARNAUD, BRANCHESI, VICERE</a:t>
            </a:r>
            <a:endParaRPr lang="en-US" altLang="ja-JP" sz="1400" b="0" i="0" dirty="0">
              <a:solidFill>
                <a:srgbClr val="595959"/>
              </a:solidFill>
              <a:effectLst/>
              <a:latin typeface="Dosi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87A039-3CC8-934D-9F05-5C6FCCCCC1A9}"/>
              </a:ext>
            </a:extLst>
          </p:cNvPr>
          <p:cNvSpPr txBox="1"/>
          <p:nvPr/>
        </p:nvSpPr>
        <p:spPr>
          <a:xfrm>
            <a:off x="484020" y="5394940"/>
            <a:ext cx="11244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Virgo</a:t>
            </a:r>
            <a:r>
              <a:rPr kumimoji="1" lang="ja-JP" altLang="en-US" sz="2800"/>
              <a:t>が「検出しなかった」おかげで方向が</a:t>
            </a:r>
            <a:r>
              <a:rPr kumimoji="1" lang="en-US" altLang="ja-JP" sz="2800" dirty="0"/>
              <a:t>30</a:t>
            </a:r>
            <a:r>
              <a:rPr kumimoji="1" lang="ja-JP" altLang="en-US" sz="2800"/>
              <a:t>平方度まで絞り込めた。</a:t>
            </a:r>
            <a:endParaRPr kumimoji="1" lang="en-US" altLang="ja-JP" sz="2800" dirty="0"/>
          </a:p>
          <a:p>
            <a:r>
              <a:rPr lang="en-US" altLang="ja-JP" sz="2800" dirty="0">
                <a:sym typeface="Wingdings" pitchFamily="2" charset="2"/>
              </a:rPr>
              <a:t> Less sensitive </a:t>
            </a:r>
            <a:r>
              <a:rPr lang="ja-JP" altLang="en-US" sz="2800">
                <a:sym typeface="Wingdings" pitchFamily="2" charset="2"/>
              </a:rPr>
              <a:t>でも</a:t>
            </a:r>
            <a:r>
              <a:rPr lang="en-US" altLang="ja-JP" sz="2800" dirty="0">
                <a:sym typeface="Wingdings" pitchFamily="2" charset="2"/>
              </a:rPr>
              <a:t> KAGRA </a:t>
            </a:r>
            <a:r>
              <a:rPr lang="ja-JP" altLang="en-US" sz="2800">
                <a:sym typeface="Wingdings" pitchFamily="2" charset="2"/>
              </a:rPr>
              <a:t>が</a:t>
            </a:r>
            <a:r>
              <a:rPr lang="en-US" altLang="ja-JP" sz="2800" dirty="0">
                <a:sym typeface="Wingdings" pitchFamily="2" charset="2"/>
              </a:rPr>
              <a:t>O3</a:t>
            </a:r>
            <a:r>
              <a:rPr lang="ja-JP" altLang="en-US" sz="2800">
                <a:sym typeface="Wingdings" pitchFamily="2" charset="2"/>
              </a:rPr>
              <a:t>に参加する利益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56800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F9E9067-8B0C-6943-AAB2-B6C1850C5FF9}"/>
              </a:ext>
            </a:extLst>
          </p:cNvPr>
          <p:cNvGrpSpPr/>
          <p:nvPr/>
        </p:nvGrpSpPr>
        <p:grpSpPr>
          <a:xfrm>
            <a:off x="4482468" y="560440"/>
            <a:ext cx="6073824" cy="5599855"/>
            <a:chOff x="2279576" y="476673"/>
            <a:chExt cx="6073824" cy="5599855"/>
          </a:xfrm>
        </p:grpSpPr>
        <p:cxnSp>
          <p:nvCxnSpPr>
            <p:cNvPr id="6" name="直線コネクタ 5"/>
            <p:cNvCxnSpPr/>
            <p:nvPr/>
          </p:nvCxnSpPr>
          <p:spPr>
            <a:xfrm flipV="1">
              <a:off x="4727848" y="1700808"/>
              <a:ext cx="0" cy="374441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4295800" y="4869160"/>
              <a:ext cx="3880048" cy="8384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2567608" y="4581128"/>
              <a:ext cx="2600672" cy="14954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6744072" y="2348880"/>
              <a:ext cx="8384" cy="338437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727848" y="4869160"/>
              <a:ext cx="2088232" cy="86409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円柱 22"/>
            <p:cNvSpPr/>
            <p:nvPr/>
          </p:nvSpPr>
          <p:spPr>
            <a:xfrm rot="16200000">
              <a:off x="6816080" y="4725144"/>
              <a:ext cx="864096" cy="2880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円柱 27"/>
            <p:cNvSpPr/>
            <p:nvPr/>
          </p:nvSpPr>
          <p:spPr>
            <a:xfrm rot="16200000">
              <a:off x="4295800" y="4797152"/>
              <a:ext cx="864096" cy="432048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4943872" y="4797152"/>
              <a:ext cx="2160240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 rot="9115460" flipV="1">
              <a:off x="3598556" y="5179951"/>
              <a:ext cx="1045826" cy="1244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円/楕円 26"/>
            <p:cNvSpPr/>
            <p:nvPr/>
          </p:nvSpPr>
          <p:spPr>
            <a:xfrm rot="21445521">
              <a:off x="3075081" y="5136574"/>
              <a:ext cx="719353" cy="897076"/>
            </a:xfrm>
            <a:prstGeom prst="ellipse">
              <a:avLst/>
            </a:prstGeom>
            <a:solidFill>
              <a:schemeClr val="accent1"/>
            </a:solidFill>
            <a:effectLst>
              <a:innerShdw blurRad="63500" dist="1016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4943872" y="3501009"/>
                  <a:ext cx="60121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ja-JP" alt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4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acc>
                      </m:oMath>
                    </m:oMathPara>
                  </a14:m>
                  <a:endParaRPr lang="ja-JP" altLang="en-US" sz="4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テキスト ボックス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872" y="3501009"/>
                  <a:ext cx="601216" cy="61555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/>
                <p:cNvSpPr txBox="1"/>
                <p:nvPr/>
              </p:nvSpPr>
              <p:spPr>
                <a:xfrm>
                  <a:off x="7752184" y="4869161"/>
                  <a:ext cx="60121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ja-JP" alt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4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ja-JP" altLang="en-US" sz="4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テキスト ボックス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184" y="4869161"/>
                  <a:ext cx="601216" cy="615553"/>
                </a:xfrm>
                <a:prstGeom prst="rect">
                  <a:avLst/>
                </a:prstGeom>
                <a:blipFill>
                  <a:blip r:embed="rId3"/>
                  <a:stretch>
                    <a:fillRect l="-4167" t="-38776" b="-2040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直線コネクタ 10"/>
            <p:cNvCxnSpPr/>
            <p:nvPr/>
          </p:nvCxnSpPr>
          <p:spPr>
            <a:xfrm flipV="1">
              <a:off x="4727848" y="980728"/>
              <a:ext cx="3168352" cy="3888432"/>
            </a:xfrm>
            <a:prstGeom prst="line">
              <a:avLst/>
            </a:prstGeom>
            <a:ln w="38100">
              <a:solidFill>
                <a:srgbClr val="00B05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テキスト ボックス 69"/>
                <p:cNvSpPr txBox="1"/>
                <p:nvPr/>
              </p:nvSpPr>
              <p:spPr>
                <a:xfrm>
                  <a:off x="2279576" y="5229201"/>
                  <a:ext cx="60121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ja-JP" alt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4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ja-JP" altLang="en-US" sz="4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テキスト ボックス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76" y="5229201"/>
                  <a:ext cx="601216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2083" t="-38000" r="-2083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4" name="図形グループ 83"/>
            <p:cNvGrpSpPr/>
            <p:nvPr/>
          </p:nvGrpSpPr>
          <p:grpSpPr>
            <a:xfrm>
              <a:off x="6456040" y="620688"/>
              <a:ext cx="1897360" cy="1728192"/>
              <a:chOff x="4932040" y="620688"/>
              <a:chExt cx="1897360" cy="1728192"/>
            </a:xfrm>
          </p:grpSpPr>
          <p:cxnSp>
            <p:nvCxnSpPr>
              <p:cNvPr id="41" name="直線コネクタ 40"/>
              <p:cNvCxnSpPr/>
              <p:nvPr/>
            </p:nvCxnSpPr>
            <p:spPr>
              <a:xfrm>
                <a:off x="5580112" y="1628800"/>
                <a:ext cx="936104" cy="504056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図形グループ 82"/>
              <p:cNvGrpSpPr/>
              <p:nvPr/>
            </p:nvGrpSpPr>
            <p:grpSpPr>
              <a:xfrm>
                <a:off x="4932040" y="620688"/>
                <a:ext cx="1897360" cy="1728192"/>
                <a:chOff x="4932040" y="620688"/>
                <a:chExt cx="1897360" cy="1728192"/>
              </a:xfrm>
            </p:grpSpPr>
            <p:cxnSp>
              <p:nvCxnSpPr>
                <p:cNvPr id="46" name="直線コネクタ 45"/>
                <p:cNvCxnSpPr/>
                <p:nvPr/>
              </p:nvCxnSpPr>
              <p:spPr>
                <a:xfrm flipH="1">
                  <a:off x="5148064" y="1556792"/>
                  <a:ext cx="872480" cy="64807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ひし形 74"/>
                <p:cNvSpPr/>
                <p:nvPr/>
              </p:nvSpPr>
              <p:spPr>
                <a:xfrm>
                  <a:off x="5364088" y="1772816"/>
                  <a:ext cx="936104" cy="576064"/>
                </a:xfrm>
                <a:prstGeom prst="diamond">
                  <a:avLst/>
                </a:prstGeom>
                <a:solidFill>
                  <a:schemeClr val="accent6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テキスト ボックス 76"/>
                    <p:cNvSpPr txBox="1"/>
                    <p:nvPr/>
                  </p:nvSpPr>
                  <p:spPr>
                    <a:xfrm>
                      <a:off x="4932040" y="1628800"/>
                      <a:ext cx="385192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ja-JP" altLang="en-US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32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oMath>
                        </m:oMathPara>
                      </a14:m>
                      <a:endParaRPr lang="ja-JP" altLang="en-US" sz="32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7" name="テキスト ボックス 7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32040" y="1628800"/>
                      <a:ext cx="385192" cy="492443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テキスト ボックス 77"/>
                    <p:cNvSpPr txBox="1"/>
                    <p:nvPr/>
                  </p:nvSpPr>
                  <p:spPr>
                    <a:xfrm>
                      <a:off x="6444208" y="1628800"/>
                      <a:ext cx="385192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ja-JP" altLang="en-US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32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oMath>
                        </m:oMathPara>
                      </a14:m>
                      <a:endParaRPr lang="ja-JP" altLang="en-US" sz="32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テキスト ボックス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44208" y="1628800"/>
                      <a:ext cx="385192" cy="492443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テキスト ボックス 80"/>
                    <p:cNvSpPr txBox="1"/>
                    <p:nvPr/>
                  </p:nvSpPr>
                  <p:spPr>
                    <a:xfrm>
                      <a:off x="6444208" y="620688"/>
                      <a:ext cx="385192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ja-JP" altLang="en-US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32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</m:acc>
                          </m:oMath>
                        </m:oMathPara>
                      </a14:m>
                      <a:endParaRPr lang="ja-JP" altLang="en-US" sz="32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テキスト ボックス 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44208" y="620688"/>
                      <a:ext cx="385192" cy="492443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86" name="図形グループ 85"/>
            <p:cNvGrpSpPr/>
            <p:nvPr/>
          </p:nvGrpSpPr>
          <p:grpSpPr>
            <a:xfrm>
              <a:off x="6600056" y="476673"/>
              <a:ext cx="1135578" cy="1639635"/>
              <a:chOff x="5076056" y="476672"/>
              <a:chExt cx="1135578" cy="1639635"/>
            </a:xfrm>
          </p:grpSpPr>
          <p:cxnSp>
            <p:nvCxnSpPr>
              <p:cNvPr id="39" name="直線コネクタ 38"/>
              <p:cNvCxnSpPr/>
              <p:nvPr/>
            </p:nvCxnSpPr>
            <p:spPr>
              <a:xfrm flipH="1" flipV="1">
                <a:off x="5508104" y="980728"/>
                <a:ext cx="288032" cy="93610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図形グループ 84"/>
              <p:cNvGrpSpPr/>
              <p:nvPr/>
            </p:nvGrpSpPr>
            <p:grpSpPr>
              <a:xfrm>
                <a:off x="5076056" y="476672"/>
                <a:ext cx="1135578" cy="1639635"/>
                <a:chOff x="5076056" y="476672"/>
                <a:chExt cx="1135578" cy="1639635"/>
              </a:xfrm>
            </p:grpSpPr>
            <p:sp>
              <p:nvSpPr>
                <p:cNvPr id="71" name="円弧 70"/>
                <p:cNvSpPr/>
                <p:nvPr/>
              </p:nvSpPr>
              <p:spPr>
                <a:xfrm>
                  <a:off x="5148064" y="1196752"/>
                  <a:ext cx="936104" cy="216024"/>
                </a:xfrm>
                <a:prstGeom prst="arc">
                  <a:avLst/>
                </a:prstGeom>
                <a:ln w="666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テキスト ボックス 78"/>
                    <p:cNvSpPr txBox="1"/>
                    <p:nvPr/>
                  </p:nvSpPr>
                  <p:spPr>
                    <a:xfrm>
                      <a:off x="5796136" y="620688"/>
                      <a:ext cx="22480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ja-JP" altLang="en-US" sz="32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𝚤</m:t>
                            </m:r>
                          </m:oMath>
                        </m:oMathPara>
                      </a14:m>
                      <a:endParaRPr lang="ja-JP" altLang="en-US" sz="32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9" name="テキスト ボックス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96136" y="620688"/>
                      <a:ext cx="224805" cy="492443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テキスト ボックス 79"/>
                    <p:cNvSpPr txBox="1"/>
                    <p:nvPr/>
                  </p:nvSpPr>
                  <p:spPr>
                    <a:xfrm rot="18323466">
                      <a:off x="5436096" y="1340768"/>
                      <a:ext cx="720080" cy="830997"/>
                    </a:xfrm>
                    <a:prstGeom prst="rect">
                      <a:avLst/>
                    </a:prstGeom>
                    <a:noFill/>
                    <a:effectLst>
                      <a:glow>
                        <a:schemeClr val="accent1"/>
                      </a:glow>
                      <a:outerShdw blurRad="457200" dist="50800" dir="7200000" sx="96000" sy="96000" algn="ctr" rotWithShape="0">
                        <a:srgbClr val="000000">
                          <a:alpha val="43137"/>
                        </a:srgbClr>
                      </a:outerShdw>
                      <a:reflection endPos="0" dir="5400000" sy="-100000" algn="bl" rotWithShape="0"/>
                      <a:softEdge rad="330200"/>
                    </a:effectLst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5400" i="1"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♋</m:t>
                            </m:r>
                          </m:oMath>
                        </m:oMathPara>
                      </a14:m>
                      <a:endParaRPr lang="ja-JP" altLang="en-US" sz="5400" dirty="0">
                        <a:solidFill>
                          <a:prstClr val="white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0" name="テキスト ボックス 7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8323466">
                      <a:off x="5436096" y="1340768"/>
                      <a:ext cx="720080" cy="830997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/>
                      </a:stretch>
                    </a:blipFill>
                    <a:effectLst>
                      <a:glow>
                        <a:schemeClr val="accent1"/>
                      </a:glow>
                      <a:outerShdw blurRad="457200" dist="50800" dir="7200000" sx="96000" sy="96000" algn="ctr" rotWithShape="0">
                        <a:srgbClr val="000000">
                          <a:alpha val="43137"/>
                        </a:srgbClr>
                      </a:outerShdw>
                      <a:reflection endPos="0" dir="5400000" sy="-100000" algn="bl" rotWithShape="0"/>
                      <a:softEdge rad="330200"/>
                    </a:effectLst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テキスト ボックス 81"/>
                    <p:cNvSpPr txBox="1"/>
                    <p:nvPr/>
                  </p:nvSpPr>
                  <p:spPr>
                    <a:xfrm>
                      <a:off x="5076056" y="476672"/>
                      <a:ext cx="601216" cy="6902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ja-JP" altLang="en-US" sz="4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4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e>
                            </m:acc>
                          </m:oMath>
                        </m:oMathPara>
                      </a14:m>
                      <a:endParaRPr lang="ja-JP" altLang="en-US" sz="4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2" name="テキスト ボックス 8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76056" y="476672"/>
                      <a:ext cx="601216" cy="690254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3" name="タイトル 1">
            <a:extLst>
              <a:ext uri="{FF2B5EF4-FFF2-40B4-BE49-F238E27FC236}">
                <a16:creationId xmlns:a16="http://schemas.microsoft.com/office/drawing/2014/main" id="{BCB9F81D-2B40-D349-80F2-DF945836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8" y="-109066"/>
            <a:ext cx="10515600" cy="1325563"/>
          </a:xfrm>
        </p:spPr>
        <p:txBody>
          <a:bodyPr/>
          <a:lstStyle/>
          <a:p>
            <a:r>
              <a:rPr kumimoji="1" lang="en-US" altLang="ja-JP" u="sng" dirty="0"/>
              <a:t>Detector &amp; Source</a:t>
            </a:r>
            <a:r>
              <a:rPr lang="en-US" altLang="ja-JP" u="sng" dirty="0"/>
              <a:t> (</a:t>
            </a:r>
            <a:r>
              <a:rPr lang="ja-JP" altLang="en-US" u="sng"/>
              <a:t>人間関係量</a:t>
            </a:r>
            <a:r>
              <a:rPr lang="en-US" altLang="ja-JP" u="sng" dirty="0"/>
              <a:t>)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0D7E357-CB9B-C846-BCDF-F5FC1DB7C278}"/>
              </a:ext>
            </a:extLst>
          </p:cNvPr>
          <p:cNvSpPr txBox="1"/>
          <p:nvPr/>
        </p:nvSpPr>
        <p:spPr>
          <a:xfrm>
            <a:off x="493496" y="1210134"/>
            <a:ext cx="50385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7</a:t>
            </a:r>
            <a:r>
              <a:rPr lang="ja-JP" altLang="en-US" sz="2400"/>
              <a:t>つの</a:t>
            </a:r>
            <a:r>
              <a:rPr lang="en-US" altLang="ja-JP" sz="2400" dirty="0"/>
              <a:t>extrinsic parameters:</a:t>
            </a:r>
          </a:p>
          <a:p>
            <a:endParaRPr lang="en-US" altLang="ja-JP" sz="2400" b="1" i="1" dirty="0"/>
          </a:p>
          <a:p>
            <a:r>
              <a:rPr lang="en-US" altLang="ja-JP" sz="2400" b="1" i="1" dirty="0"/>
              <a:t>n </a:t>
            </a:r>
            <a:r>
              <a:rPr kumimoji="1" lang="en-US" altLang="ja-JP" sz="2400" dirty="0"/>
              <a:t>:</a:t>
            </a:r>
            <a:r>
              <a:rPr kumimoji="1" lang="ja-JP" altLang="en-US" sz="2400"/>
              <a:t>　波源の視線方向</a:t>
            </a:r>
            <a:endParaRPr kumimoji="1" lang="en-US" altLang="ja-JP" sz="2400" dirty="0"/>
          </a:p>
          <a:p>
            <a:r>
              <a:rPr lang="en-US" altLang="ja-JP" sz="2400" dirty="0" err="1"/>
              <a:t>ψ</a:t>
            </a:r>
            <a:r>
              <a:rPr lang="en-US" altLang="ja-JP" sz="2400" dirty="0"/>
              <a:t>:</a:t>
            </a:r>
            <a:r>
              <a:rPr lang="ja-JP" altLang="en-US" sz="2400"/>
              <a:t>　偏極角</a:t>
            </a:r>
            <a:endParaRPr lang="en-US" altLang="ja-JP" sz="2400" dirty="0"/>
          </a:p>
          <a:p>
            <a:r>
              <a:rPr lang="en-US" altLang="ja-JP" sz="2400" dirty="0" err="1"/>
              <a:t>ι</a:t>
            </a:r>
            <a:r>
              <a:rPr lang="en-US" altLang="ja-JP" sz="2400" dirty="0"/>
              <a:t>:</a:t>
            </a:r>
            <a:r>
              <a:rPr lang="ja-JP" altLang="en-US" sz="2400"/>
              <a:t>　ある時刻における</a:t>
            </a:r>
            <a:endParaRPr lang="en-US" altLang="ja-JP" sz="2400" dirty="0"/>
          </a:p>
          <a:p>
            <a:r>
              <a:rPr lang="en-US" altLang="ja-JP" sz="2400" dirty="0"/>
              <a:t>           </a:t>
            </a:r>
            <a:r>
              <a:rPr lang="ja-JP" altLang="en-US" sz="2400"/>
              <a:t>軌道面法線方向と</a:t>
            </a:r>
            <a:endParaRPr lang="en-US" altLang="ja-JP" sz="2400" dirty="0"/>
          </a:p>
          <a:p>
            <a:r>
              <a:rPr lang="en-US" altLang="ja-JP" sz="2400" dirty="0"/>
              <a:t>              </a:t>
            </a:r>
            <a:r>
              <a:rPr lang="ja-JP" altLang="en-US" sz="2400"/>
              <a:t>視線方向のなす角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 err="1"/>
              <a:t>t</a:t>
            </a:r>
            <a:r>
              <a:rPr lang="en-US" altLang="ja-JP" sz="2400" baseline="-25000" dirty="0" err="1"/>
              <a:t>c</a:t>
            </a:r>
            <a:r>
              <a:rPr lang="en-US" altLang="ja-JP" sz="2400" baseline="-25000" dirty="0"/>
              <a:t>   </a:t>
            </a:r>
            <a:r>
              <a:rPr lang="en-US" altLang="ja-JP" sz="2400" dirty="0"/>
              <a:t>:    </a:t>
            </a:r>
            <a:r>
              <a:rPr lang="ja-JP" altLang="en-US" sz="2400"/>
              <a:t>基準時刻</a:t>
            </a:r>
            <a:r>
              <a:rPr lang="en-US" altLang="ja-JP" sz="2400" dirty="0"/>
              <a:t>(</a:t>
            </a:r>
            <a:r>
              <a:rPr lang="ja-JP" altLang="en-US" sz="2400"/>
              <a:t>最大振幅時刻など</a:t>
            </a:r>
            <a:r>
              <a:rPr lang="en-US" altLang="ja-JP" sz="2400" dirty="0"/>
              <a:t>)</a:t>
            </a:r>
          </a:p>
          <a:p>
            <a:r>
              <a:rPr lang="en-US" altLang="ja-JP" sz="2400" dirty="0" err="1"/>
              <a:t>φ</a:t>
            </a:r>
            <a:r>
              <a:rPr lang="en-US" altLang="ja-JP" sz="2400" baseline="-25000" dirty="0" err="1"/>
              <a:t>c</a:t>
            </a:r>
            <a:r>
              <a:rPr lang="en-US" altLang="ja-JP" sz="2400" dirty="0"/>
              <a:t>:   </a:t>
            </a:r>
            <a:r>
              <a:rPr lang="ja-JP" altLang="en-US" sz="2400"/>
              <a:t>基準時刻での軌道位相</a:t>
            </a:r>
            <a:endParaRPr lang="en-US" altLang="ja-JP" sz="2400" dirty="0"/>
          </a:p>
          <a:p>
            <a:r>
              <a:rPr lang="en-US" altLang="ja-JP" sz="2400" dirty="0" err="1"/>
              <a:t>d</a:t>
            </a:r>
            <a:r>
              <a:rPr lang="en-US" altLang="ja-JP" sz="2400" baseline="-25000" dirty="0" err="1"/>
              <a:t>L</a:t>
            </a:r>
            <a:r>
              <a:rPr lang="en-US" altLang="ja-JP" sz="2400" dirty="0"/>
              <a:t> :   </a:t>
            </a:r>
            <a:r>
              <a:rPr lang="ja-JP" altLang="en-US" sz="2400"/>
              <a:t>光度距離</a:t>
            </a:r>
            <a:endParaRPr lang="en-US" altLang="ja-JP" sz="2400" baseline="-25000" dirty="0"/>
          </a:p>
          <a:p>
            <a:r>
              <a:rPr lang="ja-JP" altLang="en-US" sz="2400"/>
              <a:t>　</a:t>
            </a:r>
            <a:r>
              <a:rPr lang="en-US" altLang="ja-JP" sz="2400" dirty="0"/>
              <a:t> </a:t>
            </a:r>
            <a:r>
              <a:rPr lang="ja-JP" altLang="en-US" sz="2400"/>
              <a:t>　</a:t>
            </a:r>
            <a:r>
              <a:rPr lang="en-US" altLang="ja-JP" sz="2400" dirty="0"/>
              <a:t> </a:t>
            </a:r>
            <a:endParaRPr kumimoji="1" lang="en-US" altLang="ja-JP" sz="2400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668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56568"/>
            <a:ext cx="10515600" cy="1325563"/>
          </a:xfrm>
        </p:spPr>
        <p:txBody>
          <a:bodyPr/>
          <a:lstStyle/>
          <a:p>
            <a:r>
              <a:rPr kumimoji="1" lang="ja-JP" altLang="en-US" u="sng"/>
              <a:t>検出器出力</a:t>
            </a:r>
            <a:endParaRPr kumimoji="1"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364" y="1700808"/>
            <a:ext cx="5473700" cy="1752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48" y="3954760"/>
            <a:ext cx="2235200" cy="914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428" y="5517232"/>
            <a:ext cx="4660900" cy="10541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336332" y="126876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</a:rPr>
              <a:t>Linear perturbation solution to the Einstein equations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36332" y="5013176"/>
            <a:ext cx="701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Detector arm vectors p &amp; q, Antenna pattern function F</a:t>
            </a:r>
            <a:r>
              <a:rPr lang="en-US" altLang="ja-JP" baseline="-25000" dirty="0">
                <a:solidFill>
                  <a:prstClr val="black"/>
                </a:solidFill>
              </a:rPr>
              <a:t>+</a:t>
            </a:r>
            <a:r>
              <a:rPr lang="ja-JP" altLang="en-US" dirty="0">
                <a:solidFill>
                  <a:prstClr val="black"/>
                </a:solidFill>
              </a:rPr>
              <a:t>、</a:t>
            </a:r>
            <a:r>
              <a:rPr lang="en-US" altLang="ja-JP" dirty="0" err="1">
                <a:solidFill>
                  <a:prstClr val="black"/>
                </a:solidFill>
              </a:rPr>
              <a:t>F</a:t>
            </a:r>
            <a:r>
              <a:rPr lang="en-US" altLang="ja-JP" baseline="-25000" dirty="0" err="1">
                <a:solidFill>
                  <a:prstClr val="black"/>
                </a:solidFill>
              </a:rPr>
              <a:t>x</a:t>
            </a:r>
            <a:endParaRPr lang="ja-JP" altLang="en-US" baseline="-250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36332" y="357301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Polarization tensors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4F69A2CE-817F-3744-B5A8-BF35B1536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30" y="1111998"/>
            <a:ext cx="3792383" cy="3299962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6335093-D89A-8046-8990-8D5DD58E8935}"/>
              </a:ext>
            </a:extLst>
          </p:cNvPr>
          <p:cNvSpPr txBox="1"/>
          <p:nvPr/>
        </p:nvSpPr>
        <p:spPr>
          <a:xfrm>
            <a:off x="704335" y="4869160"/>
            <a:ext cx="3719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/>
              <a:t>n </a:t>
            </a:r>
            <a:r>
              <a:rPr kumimoji="1" lang="en-US" altLang="ja-JP" dirty="0"/>
              <a:t>:</a:t>
            </a:r>
            <a:r>
              <a:rPr kumimoji="1" lang="ja-JP" altLang="en-US"/>
              <a:t>　波源の視線方向</a:t>
            </a:r>
            <a:endParaRPr kumimoji="1" lang="en-US" altLang="ja-JP" dirty="0"/>
          </a:p>
          <a:p>
            <a:r>
              <a:rPr lang="en-US" altLang="ja-JP" dirty="0" err="1"/>
              <a:t>ψ</a:t>
            </a:r>
            <a:r>
              <a:rPr lang="en-US" altLang="ja-JP" dirty="0"/>
              <a:t>:</a:t>
            </a:r>
            <a:r>
              <a:rPr lang="ja-JP" altLang="en-US"/>
              <a:t>　偏極角</a:t>
            </a:r>
            <a:endParaRPr lang="en-US" altLang="ja-JP" dirty="0"/>
          </a:p>
          <a:p>
            <a:r>
              <a:rPr lang="en-US" altLang="ja-JP" dirty="0" err="1"/>
              <a:t>ι</a:t>
            </a:r>
            <a:r>
              <a:rPr lang="en-US" altLang="ja-JP" dirty="0"/>
              <a:t>:</a:t>
            </a:r>
            <a:r>
              <a:rPr lang="ja-JP" altLang="en-US"/>
              <a:t>　軌道面法線方向と</a:t>
            </a:r>
            <a:endParaRPr lang="en-US" altLang="ja-JP" dirty="0"/>
          </a:p>
          <a:p>
            <a:r>
              <a:rPr lang="en-US" altLang="ja-JP" dirty="0"/>
              <a:t>           </a:t>
            </a:r>
            <a:r>
              <a:rPr lang="ja-JP" altLang="en-US"/>
              <a:t>視線方向のなす角　</a:t>
            </a:r>
            <a:r>
              <a:rPr lang="en-US" altLang="ja-JP" dirty="0"/>
              <a:t> </a:t>
            </a:r>
            <a:r>
              <a:rPr lang="ja-JP" altLang="en-US"/>
              <a:t>　</a:t>
            </a:r>
            <a:r>
              <a:rPr lang="en-US" altLang="ja-JP" dirty="0"/>
              <a:t> </a:t>
            </a:r>
            <a:endParaRPr kumimoji="1" lang="en-US" altLang="ja-JP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853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56568"/>
            <a:ext cx="10515600" cy="1325563"/>
          </a:xfrm>
        </p:spPr>
        <p:txBody>
          <a:bodyPr/>
          <a:lstStyle/>
          <a:p>
            <a:r>
              <a:rPr lang="ja-JP" altLang="en-US" u="sng"/>
              <a:t>角度</a:t>
            </a:r>
            <a:r>
              <a:rPr lang="en-US" altLang="ja-JP" u="sng" dirty="0"/>
              <a:t>P</a:t>
            </a:r>
            <a:r>
              <a:rPr kumimoji="1" lang="ja-JP" altLang="en-US" u="sng"/>
              <a:t>決定</a:t>
            </a:r>
            <a:endParaRPr kumimoji="1"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4F69A2CE-817F-3744-B5A8-BF35B153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0" y="1111998"/>
            <a:ext cx="3792383" cy="329996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61094D-8EED-A24E-9B63-9837C356A7AB}"/>
              </a:ext>
            </a:extLst>
          </p:cNvPr>
          <p:cNvSpPr txBox="1"/>
          <p:nvPr/>
        </p:nvSpPr>
        <p:spPr>
          <a:xfrm>
            <a:off x="4723944" y="404903"/>
            <a:ext cx="671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/>
              <a:t>ビームパターンは検出器それぞれで異なる。</a:t>
            </a:r>
            <a:endParaRPr kumimoji="1" lang="ja-JP" altLang="en-US" sz="2400" u="sng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BA6B2C-3F07-2745-8E89-9758C7F8F47D}"/>
              </a:ext>
            </a:extLst>
          </p:cNvPr>
          <p:cNvSpPr txBox="1"/>
          <p:nvPr/>
        </p:nvSpPr>
        <p:spPr>
          <a:xfrm>
            <a:off x="4723944" y="3196395"/>
            <a:ext cx="671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/>
              <a:t>４つの角度パラメータを分離表記：</a:t>
            </a:r>
            <a:r>
              <a:rPr lang="en-US" altLang="ja-JP" sz="2400" u="sng" dirty="0" err="1"/>
              <a:t>ι</a:t>
            </a:r>
            <a:r>
              <a:rPr lang="en-US" altLang="ja-JP" sz="2400" u="sng" dirty="0"/>
              <a:t>, </a:t>
            </a:r>
            <a:r>
              <a:rPr lang="en-US" altLang="ja-JP" sz="2400" u="sng" dirty="0" err="1"/>
              <a:t>ψ</a:t>
            </a:r>
            <a:r>
              <a:rPr lang="en-US" altLang="ja-JP" sz="2400" u="sng" dirty="0"/>
              <a:t>, </a:t>
            </a:r>
            <a:r>
              <a:rPr lang="en-US" altLang="ja-JP" sz="2400" b="1" i="1" u="sng" dirty="0"/>
              <a:t>n</a:t>
            </a:r>
            <a:endParaRPr kumimoji="1" lang="ja-JP" altLang="en-US" sz="2400" b="1" i="1" u="sng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C5E079-19C3-EB41-AEA5-6499E7D1EE1B}"/>
              </a:ext>
            </a:extLst>
          </p:cNvPr>
          <p:cNvSpPr txBox="1"/>
          <p:nvPr/>
        </p:nvSpPr>
        <p:spPr>
          <a:xfrm>
            <a:off x="704335" y="4869160"/>
            <a:ext cx="3719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/>
              <a:t>n </a:t>
            </a:r>
            <a:r>
              <a:rPr kumimoji="1" lang="en-US" altLang="ja-JP" dirty="0"/>
              <a:t>:</a:t>
            </a:r>
            <a:r>
              <a:rPr kumimoji="1" lang="ja-JP" altLang="en-US"/>
              <a:t>　波源の視線方向</a:t>
            </a:r>
            <a:endParaRPr kumimoji="1" lang="en-US" altLang="ja-JP" dirty="0"/>
          </a:p>
          <a:p>
            <a:r>
              <a:rPr lang="en-US" altLang="ja-JP" dirty="0" err="1"/>
              <a:t>ψ</a:t>
            </a:r>
            <a:r>
              <a:rPr lang="en-US" altLang="ja-JP" dirty="0"/>
              <a:t>:</a:t>
            </a:r>
            <a:r>
              <a:rPr lang="ja-JP" altLang="en-US"/>
              <a:t>　偏極角</a:t>
            </a:r>
            <a:endParaRPr lang="en-US" altLang="ja-JP" dirty="0"/>
          </a:p>
          <a:p>
            <a:r>
              <a:rPr lang="en-US" altLang="ja-JP" dirty="0" err="1"/>
              <a:t>ι</a:t>
            </a:r>
            <a:r>
              <a:rPr lang="en-US" altLang="ja-JP" dirty="0"/>
              <a:t>:</a:t>
            </a:r>
            <a:r>
              <a:rPr lang="ja-JP" altLang="en-US"/>
              <a:t>　軌道面法線方向と</a:t>
            </a:r>
            <a:endParaRPr lang="en-US" altLang="ja-JP" dirty="0"/>
          </a:p>
          <a:p>
            <a:r>
              <a:rPr lang="en-US" altLang="ja-JP" dirty="0"/>
              <a:t>           </a:t>
            </a:r>
            <a:r>
              <a:rPr lang="ja-JP" altLang="en-US"/>
              <a:t>視線方向のなす角　</a:t>
            </a:r>
            <a:r>
              <a:rPr lang="en-US" altLang="ja-JP" dirty="0"/>
              <a:t> </a:t>
            </a:r>
            <a:r>
              <a:rPr lang="ja-JP" altLang="en-US"/>
              <a:t>　</a:t>
            </a:r>
            <a:r>
              <a:rPr lang="en-US" altLang="ja-JP" dirty="0"/>
              <a:t> </a:t>
            </a:r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07FC2E0-8565-B44E-8208-DD1D7CEE2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322" y="1049912"/>
            <a:ext cx="7082455" cy="186380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76CDA2B-5BCD-0742-B2F5-753F9F20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905" y="3992478"/>
            <a:ext cx="7341368" cy="6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11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56568"/>
            <a:ext cx="10515600" cy="1325563"/>
          </a:xfrm>
        </p:spPr>
        <p:txBody>
          <a:bodyPr/>
          <a:lstStyle/>
          <a:p>
            <a:r>
              <a:rPr lang="ja-JP" altLang="en-US" u="sng"/>
              <a:t>角度</a:t>
            </a:r>
            <a:r>
              <a:rPr lang="en-US" altLang="ja-JP" u="sng" dirty="0"/>
              <a:t>P</a:t>
            </a:r>
            <a:r>
              <a:rPr kumimoji="1" lang="ja-JP" altLang="en-US" u="sng"/>
              <a:t>決定</a:t>
            </a:r>
            <a:endParaRPr kumimoji="1"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1D2D-1BFD-44CF-9700-2B66EDF173F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4F69A2CE-817F-3744-B5A8-BF35B153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0" y="1111998"/>
            <a:ext cx="3792383" cy="329996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D80E2C-CB35-C349-87FF-4AFDAFF7CDE2}"/>
              </a:ext>
            </a:extLst>
          </p:cNvPr>
          <p:cNvSpPr txBox="1"/>
          <p:nvPr/>
        </p:nvSpPr>
        <p:spPr>
          <a:xfrm>
            <a:off x="4723944" y="650333"/>
            <a:ext cx="671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/>
              <a:t>フーリエ変換：検出器到達時間は時間シフト</a:t>
            </a:r>
            <a:endParaRPr kumimoji="1" lang="ja-JP" altLang="en-US" sz="2400" b="1" i="1" u="sng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18DC576-DCE7-5340-AE15-54615A1B21C1}"/>
              </a:ext>
            </a:extLst>
          </p:cNvPr>
          <p:cNvSpPr txBox="1"/>
          <p:nvPr/>
        </p:nvSpPr>
        <p:spPr>
          <a:xfrm>
            <a:off x="4551844" y="2721782"/>
            <a:ext cx="1051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/>
              <a:t>３台から得られる振幅比と時間差（４つ）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113D6AB-7145-9842-911B-D29953B6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844" y="3324362"/>
            <a:ext cx="7566525" cy="134778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C5E079-19C3-EB41-AEA5-6499E7D1EE1B}"/>
              </a:ext>
            </a:extLst>
          </p:cNvPr>
          <p:cNvSpPr txBox="1"/>
          <p:nvPr/>
        </p:nvSpPr>
        <p:spPr>
          <a:xfrm>
            <a:off x="704335" y="4869160"/>
            <a:ext cx="3719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/>
              <a:t>n </a:t>
            </a:r>
            <a:r>
              <a:rPr kumimoji="1" lang="en-US" altLang="ja-JP" dirty="0"/>
              <a:t>:</a:t>
            </a:r>
            <a:r>
              <a:rPr kumimoji="1" lang="ja-JP" altLang="en-US"/>
              <a:t>　波源の視線方向</a:t>
            </a:r>
            <a:endParaRPr kumimoji="1" lang="en-US" altLang="ja-JP" dirty="0"/>
          </a:p>
          <a:p>
            <a:r>
              <a:rPr lang="en-US" altLang="ja-JP" dirty="0" err="1"/>
              <a:t>ψ</a:t>
            </a:r>
            <a:r>
              <a:rPr lang="en-US" altLang="ja-JP" dirty="0"/>
              <a:t>:</a:t>
            </a:r>
            <a:r>
              <a:rPr lang="ja-JP" altLang="en-US"/>
              <a:t>　偏極角</a:t>
            </a:r>
            <a:endParaRPr lang="en-US" altLang="ja-JP" dirty="0"/>
          </a:p>
          <a:p>
            <a:r>
              <a:rPr lang="en-US" altLang="ja-JP" dirty="0" err="1"/>
              <a:t>ι</a:t>
            </a:r>
            <a:r>
              <a:rPr lang="en-US" altLang="ja-JP" dirty="0"/>
              <a:t>:</a:t>
            </a:r>
            <a:r>
              <a:rPr lang="ja-JP" altLang="en-US"/>
              <a:t>　軌道面法線方向と</a:t>
            </a:r>
            <a:endParaRPr lang="en-US" altLang="ja-JP" dirty="0"/>
          </a:p>
          <a:p>
            <a:r>
              <a:rPr lang="en-US" altLang="ja-JP" dirty="0"/>
              <a:t>           </a:t>
            </a:r>
            <a:r>
              <a:rPr lang="ja-JP" altLang="en-US"/>
              <a:t>視線方向のなす角　</a:t>
            </a:r>
            <a:r>
              <a:rPr lang="en-US" altLang="ja-JP" dirty="0"/>
              <a:t> </a:t>
            </a:r>
            <a:r>
              <a:rPr lang="ja-JP" altLang="en-US"/>
              <a:t>　</a:t>
            </a:r>
            <a:r>
              <a:rPr lang="en-US" altLang="ja-JP" dirty="0"/>
              <a:t> </a:t>
            </a:r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0C41D1-C587-BC4F-A26A-ECCE14952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844" y="1292745"/>
            <a:ext cx="7302530" cy="138237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93A827-8993-454D-9441-EF4D4F6114D0}"/>
              </a:ext>
            </a:extLst>
          </p:cNvPr>
          <p:cNvSpPr txBox="1"/>
          <p:nvPr/>
        </p:nvSpPr>
        <p:spPr>
          <a:xfrm>
            <a:off x="4551844" y="4867648"/>
            <a:ext cx="1051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i="1" dirty="0"/>
              <a:t>n </a:t>
            </a:r>
            <a:r>
              <a:rPr lang="ja-JP" altLang="en-US" sz="2400"/>
              <a:t>は時間決定精度で決まる：精度良い。</a:t>
            </a:r>
            <a:endParaRPr lang="en-US" altLang="ja-JP" sz="2400" dirty="0"/>
          </a:p>
          <a:p>
            <a:r>
              <a:rPr lang="en-US" altLang="ja-JP" sz="2400" dirty="0" err="1"/>
              <a:t>ι</a:t>
            </a:r>
            <a:r>
              <a:rPr lang="ja-JP" altLang="en-US" sz="2400"/>
              <a:t>、</a:t>
            </a:r>
            <a:r>
              <a:rPr lang="en-US" altLang="ja-JP" sz="2400" dirty="0" err="1"/>
              <a:t>ψ</a:t>
            </a:r>
            <a:r>
              <a:rPr lang="ja-JP" altLang="en-US" sz="2400"/>
              <a:t>は振幅で決まる</a:t>
            </a:r>
            <a:r>
              <a:rPr lang="en-US" altLang="ja-JP" sz="2400" dirty="0"/>
              <a:t>: </a:t>
            </a:r>
            <a:r>
              <a:rPr lang="ja-JP" altLang="en-US" sz="2400"/>
              <a:t>この方法では決定精度悪い。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010649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36FC5A-08A8-8845-A46D-A502B1D0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" y="-178572"/>
            <a:ext cx="10515600" cy="1325563"/>
          </a:xfrm>
        </p:spPr>
        <p:txBody>
          <a:bodyPr/>
          <a:lstStyle/>
          <a:p>
            <a:r>
              <a:rPr kumimoji="1" lang="ja-JP" altLang="en-US"/>
              <a:t>星の大きさの効果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0E7E01-6860-9E4D-983D-94298662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407" y="1550045"/>
            <a:ext cx="3731226" cy="135512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1A50B0-EB74-E94C-B787-89875AE739BF}"/>
              </a:ext>
            </a:extLst>
          </p:cNvPr>
          <p:cNvSpPr txBox="1"/>
          <p:nvPr/>
        </p:nvSpPr>
        <p:spPr>
          <a:xfrm>
            <a:off x="469556" y="877329"/>
            <a:ext cx="118130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ja-JP" altLang="en-US" sz="2800"/>
              <a:t>スピン</a:t>
            </a:r>
            <a:r>
              <a:rPr lang="en-US" altLang="ja-JP" sz="2800" dirty="0"/>
              <a:t>-</a:t>
            </a:r>
            <a:r>
              <a:rPr lang="ja-JP" altLang="en-US" sz="2800"/>
              <a:t>軌道相互作用はニュートン重力の</a:t>
            </a:r>
            <a:r>
              <a:rPr lang="en-US" altLang="ja-JP" sz="2800" dirty="0"/>
              <a:t>1.5PN</a:t>
            </a:r>
            <a:r>
              <a:rPr lang="ja-JP" altLang="en-US" sz="2800"/>
              <a:t>補正</a:t>
            </a:r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	(</a:t>
            </a:r>
            <a:r>
              <a:rPr lang="ja-JP" altLang="en-US" sz="2800"/>
              <a:t>ちなみに、</a:t>
            </a:r>
            <a:r>
              <a:rPr lang="en-US" altLang="ja-JP" sz="2800" dirty="0"/>
              <a:t>S-L aligned </a:t>
            </a:r>
            <a:r>
              <a:rPr lang="ja-JP" altLang="en-US" sz="2800"/>
              <a:t>のとき斥力</a:t>
            </a:r>
            <a:r>
              <a:rPr lang="en-US" altLang="ja-JP" sz="2800" dirty="0"/>
              <a:t> </a:t>
            </a:r>
            <a:r>
              <a:rPr lang="en-US" altLang="ja-JP" sz="2800" dirty="0">
                <a:sym typeface="Wingdings" pitchFamily="2" charset="2"/>
              </a:rPr>
              <a:t> </a:t>
            </a:r>
            <a:r>
              <a:rPr lang="ja-JP" altLang="en-US" sz="2800">
                <a:sym typeface="Wingdings" pitchFamily="2" charset="2"/>
              </a:rPr>
              <a:t>小質量と縮退</a:t>
            </a:r>
            <a:r>
              <a:rPr lang="en-US" altLang="ja-JP" sz="2800" dirty="0">
                <a:sym typeface="Wingdings" pitchFamily="2" charset="2"/>
              </a:rPr>
              <a:t>)</a:t>
            </a:r>
            <a:endParaRPr lang="en-US" altLang="ja-JP" sz="2800" dirty="0"/>
          </a:p>
          <a:p>
            <a:endParaRPr lang="en-US" altLang="ja-JP" sz="2800" dirty="0"/>
          </a:p>
          <a:p>
            <a:pPr marL="457200" indent="-457200">
              <a:buFont typeface="Wingdings" pitchFamily="2" charset="2"/>
              <a:buChar char="ü"/>
            </a:pPr>
            <a:r>
              <a:rPr lang="ja-JP" altLang="en-US" sz="2800"/>
              <a:t>スピン</a:t>
            </a:r>
            <a:r>
              <a:rPr lang="en-US" altLang="ja-JP" sz="2800" dirty="0"/>
              <a:t>-</a:t>
            </a:r>
            <a:r>
              <a:rPr lang="ja-JP" altLang="en-US" sz="2800"/>
              <a:t>スピン相互作用はニュートン重力の</a:t>
            </a:r>
            <a:r>
              <a:rPr lang="en-US" altLang="ja-JP" sz="2800" dirty="0"/>
              <a:t>2PN</a:t>
            </a:r>
            <a:r>
              <a:rPr lang="ja-JP" altLang="en-US" sz="2800"/>
              <a:t>補正</a:t>
            </a:r>
            <a:endParaRPr lang="en-US" altLang="ja-JP" sz="2800" dirty="0"/>
          </a:p>
          <a:p>
            <a:pPr marL="457200" indent="-457200">
              <a:buFont typeface="Wingdings" pitchFamily="2" charset="2"/>
              <a:buChar char="ü"/>
            </a:pPr>
            <a:endParaRPr lang="en-US" altLang="ja-JP" sz="2800" dirty="0"/>
          </a:p>
          <a:p>
            <a:pPr marL="457200" indent="-457200">
              <a:buFont typeface="Wingdings" pitchFamily="2" charset="2"/>
              <a:buChar char="ü"/>
            </a:pPr>
            <a:endParaRPr lang="en-US" altLang="ja-JP" sz="2800" dirty="0"/>
          </a:p>
          <a:p>
            <a:endParaRPr lang="en-US" altLang="ja-JP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3AC6A62-E254-1C45-BB22-96ABEA1CE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81" y="4570627"/>
            <a:ext cx="3373052" cy="8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7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CD6660-04F7-0841-ADD2-DF0A3E58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PE</a:t>
            </a:r>
            <a:r>
              <a:rPr lang="ja-JP" altLang="en-US"/>
              <a:t>関係物理学会講演リスト＋</a:t>
            </a:r>
            <a:r>
              <a:rPr lang="en-US" altLang="ja-JP" dirty="0"/>
              <a:t>α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5A2274-EA63-814C-A540-34A0E9A41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92" y="1690688"/>
            <a:ext cx="11537731" cy="5000844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KAGRA</a:t>
            </a:r>
            <a:r>
              <a:rPr kumimoji="1" lang="ja-JP" altLang="en-US"/>
              <a:t>データ解析：高橋さん＠長岡技科大</a:t>
            </a:r>
            <a:endParaRPr lang="en-US" altLang="ja-JP" dirty="0"/>
          </a:p>
          <a:p>
            <a:pPr lvl="1"/>
            <a:r>
              <a:rPr kumimoji="1" lang="ja-JP" altLang="en-US" b="1">
                <a:solidFill>
                  <a:srgbClr val="00B0F0"/>
                </a:solidFill>
              </a:rPr>
              <a:t>パラメータ推定一般：成川さん</a:t>
            </a:r>
            <a:r>
              <a:rPr lang="en-US" altLang="ja-JP" b="1" dirty="0">
                <a:solidFill>
                  <a:srgbClr val="00B0F0"/>
                </a:solidFill>
              </a:rPr>
              <a:t>@ICRR</a:t>
            </a:r>
          </a:p>
          <a:p>
            <a:pPr lvl="1"/>
            <a:r>
              <a:rPr lang="en-US" altLang="ja-JP" dirty="0"/>
              <a:t>CBC Non-Harmonic Analysis: </a:t>
            </a:r>
            <a:r>
              <a:rPr lang="ja-JP" altLang="en-US"/>
              <a:t>柳澤さん＠富山、</a:t>
            </a:r>
            <a:r>
              <a:rPr lang="en-US" altLang="ja-JP" dirty="0" err="1"/>
              <a:t>DongBao</a:t>
            </a:r>
            <a:r>
              <a:rPr lang="en-US" altLang="ja-JP" dirty="0"/>
              <a:t> </a:t>
            </a:r>
            <a:r>
              <a:rPr lang="en-US" altLang="ja-JP" dirty="0" err="1"/>
              <a:t>Jia</a:t>
            </a:r>
            <a:r>
              <a:rPr lang="ja-JP" altLang="en-US"/>
              <a:t>さん</a:t>
            </a:r>
            <a:r>
              <a:rPr lang="en-US" altLang="ja-JP" dirty="0"/>
              <a:t>@</a:t>
            </a:r>
            <a:r>
              <a:rPr lang="ja-JP" altLang="en-US"/>
              <a:t>富山大</a:t>
            </a:r>
            <a:endParaRPr lang="en-US" altLang="ja-JP" dirty="0"/>
          </a:p>
          <a:p>
            <a:pPr lvl="1"/>
            <a:r>
              <a:rPr lang="en-US" altLang="ja-JP" dirty="0"/>
              <a:t>SN/CBC HHT: </a:t>
            </a:r>
            <a:r>
              <a:rPr lang="ja-JP" altLang="en-US"/>
              <a:t>酒井さん＠長岡技科大、渡邊さん＠新潟</a:t>
            </a:r>
            <a:r>
              <a:rPr lang="en-US" altLang="ja-JP" dirty="0"/>
              <a:t> </a:t>
            </a:r>
          </a:p>
          <a:p>
            <a:pPr lvl="1"/>
            <a:r>
              <a:rPr lang="en-US" altLang="ja-JP" dirty="0"/>
              <a:t>Ring Down (RD) Neural Network: </a:t>
            </a:r>
            <a:r>
              <a:rPr lang="ja-JP" altLang="en-US"/>
              <a:t>山本さん＠京大</a:t>
            </a:r>
            <a:r>
              <a:rPr lang="en-US" altLang="ja-JP" dirty="0"/>
              <a:t> </a:t>
            </a:r>
          </a:p>
          <a:p>
            <a:pPr lvl="1"/>
            <a:r>
              <a:rPr lang="ja-JP" altLang="en-US"/>
              <a:t>キャリブレーション系統誤差</a:t>
            </a:r>
            <a:r>
              <a:rPr lang="en-US" altLang="ja-JP" dirty="0"/>
              <a:t>: </a:t>
            </a:r>
            <a:r>
              <a:rPr lang="ja-JP" altLang="en-US"/>
              <a:t>土田さん＠阪市大、井上さん＠</a:t>
            </a:r>
            <a:r>
              <a:rPr lang="en-US" altLang="ja-JP" dirty="0"/>
              <a:t>KEK</a:t>
            </a:r>
          </a:p>
          <a:p>
            <a:pPr lvl="1"/>
            <a:r>
              <a:rPr lang="ja-JP" altLang="en-US"/>
              <a:t>時刻決定精度：鍛治さん＠阪市大</a:t>
            </a:r>
            <a:endParaRPr lang="en-US" altLang="ja-JP" dirty="0"/>
          </a:p>
          <a:p>
            <a:r>
              <a:rPr lang="en-US" altLang="ja-JP" dirty="0"/>
              <a:t>LIGO</a:t>
            </a:r>
            <a:r>
              <a:rPr lang="ja-JP" altLang="en-US"/>
              <a:t>キャリブレーション系統誤差：和泉さん＠</a:t>
            </a:r>
            <a:r>
              <a:rPr lang="en-US" altLang="ja-JP" dirty="0"/>
              <a:t>JAXA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LIGO </a:t>
            </a:r>
            <a:r>
              <a:rPr lang="en-US" altLang="ja-JP" b="1" dirty="0" err="1">
                <a:solidFill>
                  <a:srgbClr val="FF0000"/>
                </a:solidFill>
              </a:rPr>
              <a:t>gstlal</a:t>
            </a:r>
            <a:r>
              <a:rPr lang="en-US" altLang="ja-JP" b="1" dirty="0">
                <a:solidFill>
                  <a:srgbClr val="FF0000"/>
                </a:solidFill>
              </a:rPr>
              <a:t>: Cannon (</a:t>
            </a:r>
            <a:r>
              <a:rPr lang="ja-JP" altLang="en-US" b="1">
                <a:solidFill>
                  <a:srgbClr val="FF0000"/>
                </a:solidFill>
              </a:rPr>
              <a:t>観音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  <a:r>
              <a:rPr lang="ja-JP" altLang="en-US" b="1">
                <a:solidFill>
                  <a:srgbClr val="FF0000"/>
                </a:solidFill>
              </a:rPr>
              <a:t>さん</a:t>
            </a:r>
            <a:r>
              <a:rPr lang="en-US" altLang="ja-JP" b="1" dirty="0">
                <a:solidFill>
                  <a:srgbClr val="FF0000"/>
                </a:solidFill>
              </a:rPr>
              <a:t> @RESCEU</a:t>
            </a:r>
          </a:p>
          <a:p>
            <a:r>
              <a:rPr lang="en-US" altLang="ja-JP" b="1" dirty="0">
                <a:solidFill>
                  <a:srgbClr val="00B0F0"/>
                </a:solidFill>
              </a:rPr>
              <a:t>GW170817 parameter estimation (PE): </a:t>
            </a:r>
            <a:r>
              <a:rPr lang="ja-JP" altLang="en-US" b="1">
                <a:solidFill>
                  <a:srgbClr val="00B0F0"/>
                </a:solidFill>
              </a:rPr>
              <a:t>森崎さん＠</a:t>
            </a:r>
            <a:r>
              <a:rPr lang="en-US" altLang="ja-JP" b="1" dirty="0">
                <a:solidFill>
                  <a:srgbClr val="00B0F0"/>
                </a:solidFill>
              </a:rPr>
              <a:t>RESCEU </a:t>
            </a:r>
          </a:p>
          <a:p>
            <a:r>
              <a:rPr lang="en-US" altLang="ja-JP" b="1" dirty="0">
                <a:solidFill>
                  <a:srgbClr val="00B0F0"/>
                </a:solidFill>
              </a:rPr>
              <a:t> </a:t>
            </a:r>
            <a:r>
              <a:rPr lang="ja-JP" altLang="en-US" b="1">
                <a:solidFill>
                  <a:srgbClr val="FF0000"/>
                </a:solidFill>
              </a:rPr>
              <a:t>波源物理</a:t>
            </a:r>
            <a:r>
              <a:rPr lang="en-US" altLang="ja-JP" b="1" dirty="0">
                <a:solidFill>
                  <a:srgbClr val="FF0000"/>
                </a:solidFill>
              </a:rPr>
              <a:t>: </a:t>
            </a:r>
            <a:r>
              <a:rPr lang="ja-JP" altLang="en-US" b="1">
                <a:solidFill>
                  <a:srgbClr val="FF0000"/>
                </a:solidFill>
              </a:rPr>
              <a:t>柴田さん＠京大基研</a:t>
            </a:r>
            <a:r>
              <a:rPr lang="ja-JP" altLang="en-US"/>
              <a:t>、木内さん＠京大基研</a:t>
            </a:r>
            <a:endParaRPr lang="en-US" altLang="ja-JP" dirty="0"/>
          </a:p>
          <a:p>
            <a:pPr lvl="1"/>
            <a:endParaRPr lang="en-US" altLang="ja-JP" dirty="0"/>
          </a:p>
          <a:p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EC2C0E-7342-764C-B15A-2FFC5BAE9F56}"/>
              </a:ext>
            </a:extLst>
          </p:cNvPr>
          <p:cNvSpPr txBox="1"/>
          <p:nvPr/>
        </p:nvSpPr>
        <p:spPr>
          <a:xfrm>
            <a:off x="10651524" y="3805881"/>
            <a:ext cx="127274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/>
              <a:t>神田基盤</a:t>
            </a:r>
            <a:r>
              <a:rPr kumimoji="1" lang="en-US" altLang="ja-JP" dirty="0"/>
              <a:t>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E48079-0005-FD41-BD6E-5A843805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95" y="1548308"/>
            <a:ext cx="1480328" cy="7990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0BD9F1-F0FC-F144-A058-87E93954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646" y="1562684"/>
            <a:ext cx="1605679" cy="7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65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7597B6-BA73-9841-9793-DD45DB16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スピン効果</a:t>
            </a:r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EE1E9CE-49C0-C24A-8EB7-3F1C3906B289}"/>
              </a:ext>
            </a:extLst>
          </p:cNvPr>
          <p:cNvGrpSpPr/>
          <p:nvPr/>
        </p:nvGrpSpPr>
        <p:grpSpPr>
          <a:xfrm>
            <a:off x="4474123" y="290402"/>
            <a:ext cx="6879677" cy="6403163"/>
            <a:chOff x="3730516" y="187652"/>
            <a:chExt cx="6879677" cy="640316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60502BED-3079-CB45-BC2A-D7CD269F3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0516" y="187652"/>
              <a:ext cx="6879677" cy="6403163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9B92B32E-1770-BB45-AB7F-FD91B394456D}"/>
                </a:ext>
              </a:extLst>
            </p:cNvPr>
            <p:cNvSpPr/>
            <p:nvPr/>
          </p:nvSpPr>
          <p:spPr>
            <a:xfrm>
              <a:off x="10058400" y="5849007"/>
              <a:ext cx="551793" cy="567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42BB45-0F3D-5B46-BBCC-52B4B35343FE}"/>
              </a:ext>
            </a:extLst>
          </p:cNvPr>
          <p:cNvSpPr txBox="1"/>
          <p:nvPr/>
        </p:nvSpPr>
        <p:spPr>
          <a:xfrm>
            <a:off x="494270" y="1488385"/>
            <a:ext cx="334868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周波数領域</a:t>
            </a:r>
            <a:r>
              <a:rPr lang="en-US" altLang="ja-JP" dirty="0"/>
              <a:t>(</a:t>
            </a:r>
            <a:r>
              <a:rPr lang="ja-JP" altLang="en-US"/>
              <a:t>停留位相近似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Spin (anti-)aligned case </a:t>
            </a:r>
          </a:p>
          <a:p>
            <a:r>
              <a:rPr lang="en-US" altLang="ja-JP" dirty="0"/>
              <a:t>β:</a:t>
            </a:r>
            <a:r>
              <a:rPr lang="ja-JP" altLang="en-US"/>
              <a:t>スピン</a:t>
            </a:r>
            <a:r>
              <a:rPr lang="en-US" altLang="ja-JP" dirty="0"/>
              <a:t>-</a:t>
            </a:r>
            <a:r>
              <a:rPr lang="ja-JP" altLang="en-US"/>
              <a:t>軌道相互作用</a:t>
            </a:r>
            <a:r>
              <a:rPr lang="en-US" altLang="ja-JP" dirty="0"/>
              <a:t>(SO)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err="1"/>
              <a:t>σ</a:t>
            </a:r>
            <a:r>
              <a:rPr lang="en-US" altLang="ja-JP" dirty="0"/>
              <a:t>:</a:t>
            </a:r>
            <a:r>
              <a:rPr lang="ja-JP" altLang="en-US"/>
              <a:t>スピン</a:t>
            </a:r>
            <a:r>
              <a:rPr lang="en-US" altLang="ja-JP" dirty="0"/>
              <a:t>-</a:t>
            </a:r>
            <a:r>
              <a:rPr lang="ja-JP" altLang="en-US"/>
              <a:t>スピン相互作用</a:t>
            </a:r>
            <a:r>
              <a:rPr lang="en-US" altLang="ja-JP" dirty="0"/>
              <a:t>(SS)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𝝌</a:t>
            </a:r>
            <a:r>
              <a:rPr lang="en-US" altLang="ja-JP" i="1" baseline="-25000" dirty="0"/>
              <a:t>I </a:t>
            </a:r>
            <a:r>
              <a:rPr lang="en-US" altLang="ja-JP" dirty="0"/>
              <a:t>=</a:t>
            </a:r>
            <a:r>
              <a:rPr lang="en-US" altLang="ja-JP" i="1" baseline="-25000" dirty="0"/>
              <a:t> </a:t>
            </a:r>
            <a:r>
              <a:rPr lang="en-US" altLang="ja-JP" b="1" i="1" dirty="0"/>
              <a:t>S</a:t>
            </a:r>
            <a:r>
              <a:rPr lang="en-US" altLang="ja-JP" b="1" i="1" baseline="-25000" dirty="0"/>
              <a:t>i </a:t>
            </a:r>
            <a:r>
              <a:rPr lang="en-US" altLang="ja-JP" i="1" dirty="0"/>
              <a:t>/m</a:t>
            </a:r>
            <a:r>
              <a:rPr lang="en-US" altLang="ja-JP" i="1" baseline="-25000" dirty="0"/>
              <a:t>i</a:t>
            </a:r>
            <a:r>
              <a:rPr lang="en-US" altLang="ja-JP" i="1" baseline="30000" dirty="0"/>
              <a:t>2  </a:t>
            </a:r>
          </a:p>
          <a:p>
            <a:endParaRPr kumimoji="1" lang="en-US" altLang="ja-JP" i="1" baseline="30000" dirty="0"/>
          </a:p>
          <a:p>
            <a:endParaRPr lang="en-US" altLang="ja-JP" i="1" baseline="30000" dirty="0"/>
          </a:p>
          <a:p>
            <a:r>
              <a:rPr lang="en-US" altLang="ja-JP" dirty="0"/>
              <a:t>SO</a:t>
            </a:r>
            <a:r>
              <a:rPr kumimoji="1" lang="ja-JP" altLang="en-US"/>
              <a:t>は</a:t>
            </a:r>
            <a:r>
              <a:rPr kumimoji="1" lang="en-US" altLang="ja-JP" dirty="0"/>
              <a:t>1.5PN</a:t>
            </a:r>
          </a:p>
          <a:p>
            <a:r>
              <a:rPr lang="en-US" altLang="ja-JP" dirty="0"/>
              <a:t>SS</a:t>
            </a:r>
            <a:r>
              <a:rPr lang="ja-JP" altLang="en-US"/>
              <a:t>は</a:t>
            </a:r>
            <a:r>
              <a:rPr lang="en-US" altLang="ja-JP" dirty="0"/>
              <a:t>2PN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17F469C-8196-5047-83A0-CBB23641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70" y="2442442"/>
            <a:ext cx="3715055" cy="7430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6DB4F4E-2984-4A4F-A779-46AB3A52D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0" y="3896338"/>
            <a:ext cx="3712773" cy="6061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7B7328-1DAB-7D43-AFB0-03795AC5BEAD}"/>
              </a:ext>
            </a:extLst>
          </p:cNvPr>
          <p:cNvSpPr txBox="1"/>
          <p:nvPr/>
        </p:nvSpPr>
        <p:spPr>
          <a:xfrm>
            <a:off x="46120" y="6027965"/>
            <a:ext cx="460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L. Blanchet, LRR v4(2016 Feb. 17)</a:t>
            </a:r>
          </a:p>
          <a:p>
            <a:r>
              <a:rPr lang="en-US" altLang="ja-JP" dirty="0"/>
              <a:t>Flanagan &amp; Hinderer 2008</a:t>
            </a:r>
          </a:p>
          <a:p>
            <a:r>
              <a:rPr kumimoji="1" lang="en-US" altLang="ja-JP" dirty="0"/>
              <a:t>Harry &amp; Hinderer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87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kumimoji="1" lang="en-US" altLang="ja-JP" u="sng" dirty="0"/>
              <a:t>Number of cycles from each PN correction </a:t>
            </a:r>
            <a:endParaRPr kumimoji="1"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1D2D-1BFD-44CF-9700-2B66EDF173F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960438"/>
            <a:ext cx="9956800" cy="26797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40000" y="5867444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Integrated from 10 Hz to ISCO: 1/(6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3/2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𝛑(m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+m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)) The table is from the Blanchet’s LRR review.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3748098"/>
            <a:ext cx="10642600" cy="21209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5899172"/>
            <a:ext cx="1181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42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B649A6-894F-4D4D-8796-D4C88D81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どの周波数から制限がついているか？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36EDC6C-0268-E945-9D98-324097C1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79" y="1539960"/>
            <a:ext cx="6168080" cy="470866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2D37B6-D18A-7C4D-9B9B-E3B8F4065C52}"/>
              </a:ext>
            </a:extLst>
          </p:cNvPr>
          <p:cNvSpPr/>
          <p:nvPr/>
        </p:nvSpPr>
        <p:spPr>
          <a:xfrm>
            <a:off x="7214287" y="5879296"/>
            <a:ext cx="3558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/>
              <a:t>aLIGO</a:t>
            </a:r>
            <a:r>
              <a:rPr lang="en-US" altLang="ja-JP" dirty="0"/>
              <a:t> </a:t>
            </a:r>
            <a:r>
              <a:rPr lang="ja-JP" altLang="en-US"/>
              <a:t>設計感度の計算</a:t>
            </a:r>
            <a:endParaRPr lang="en-US" altLang="ja-JP" dirty="0"/>
          </a:p>
          <a:p>
            <a:r>
              <a:rPr lang="en-US" altLang="ja-JP" dirty="0"/>
              <a:t>Harry &amp; Hinderer 2018 Figure 2</a:t>
            </a:r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3E397B-134D-DE48-90CE-6136E7487D5D}"/>
              </a:ext>
            </a:extLst>
          </p:cNvPr>
          <p:cNvSpPr txBox="1"/>
          <p:nvPr/>
        </p:nvSpPr>
        <p:spPr>
          <a:xfrm>
            <a:off x="7006280" y="1690688"/>
            <a:ext cx="47865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対数周波数ごとの</a:t>
            </a:r>
            <a:r>
              <a:rPr kumimoji="1" lang="ja-JP" altLang="en-US" sz="2400"/>
              <a:t>フィッシャー行列成分の分布。最大振幅を１に規格化。パラメータは</a:t>
            </a:r>
            <a:r>
              <a:rPr kumimoji="1" lang="en-US" altLang="ja-JP" sz="2400" dirty="0"/>
              <a:t>                   </a:t>
            </a:r>
            <a:r>
              <a:rPr kumimoji="1" lang="ja-JP" altLang="en-US" sz="2400"/>
              <a:t>。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/>
              <a:t>* S-O</a:t>
            </a:r>
            <a:r>
              <a:rPr lang="ja-JP" altLang="en-US" sz="2400"/>
              <a:t>が比較的よく決まる理由。</a:t>
            </a:r>
            <a:endParaRPr lang="en-US" altLang="ja-JP" sz="2400" dirty="0"/>
          </a:p>
          <a:p>
            <a:r>
              <a:rPr lang="en-US" altLang="ja-JP" sz="2400" dirty="0"/>
              <a:t>* </a:t>
            </a:r>
            <a:r>
              <a:rPr lang="ja-JP" altLang="en-US" sz="2400"/>
              <a:t>対称質量比と</a:t>
            </a:r>
            <a:r>
              <a:rPr lang="en-US" altLang="ja-JP" sz="2400" dirty="0"/>
              <a:t>S-S</a:t>
            </a:r>
            <a:r>
              <a:rPr lang="ja-JP" altLang="en-US" sz="2400"/>
              <a:t>が縮退。</a:t>
            </a:r>
            <a:endParaRPr lang="en-US" altLang="ja-JP" sz="2400" dirty="0"/>
          </a:p>
          <a:p>
            <a:r>
              <a:rPr lang="en-US" altLang="ja-JP" sz="2400" dirty="0"/>
              <a:t>* </a:t>
            </a:r>
            <a:r>
              <a:rPr lang="ja-JP" altLang="en-US" sz="2400"/>
              <a:t>潮汐効果は低周波でほとんど寄与なし</a:t>
            </a:r>
            <a:r>
              <a:rPr lang="en-US" altLang="ja-JP" sz="2400" dirty="0"/>
              <a:t>(SNR</a:t>
            </a:r>
            <a:r>
              <a:rPr lang="ja-JP" altLang="en-US" sz="2400"/>
              <a:t>と重ならない</a:t>
            </a:r>
            <a:r>
              <a:rPr lang="en-US" altLang="ja-JP" sz="2400" dirty="0"/>
              <a:t>)</a:t>
            </a:r>
            <a:r>
              <a:rPr lang="ja-JP" altLang="en-US" sz="2400"/>
              <a:t>。</a:t>
            </a:r>
            <a:r>
              <a:rPr lang="en-US" altLang="ja-JP" sz="2400" dirty="0"/>
              <a:t>  </a:t>
            </a:r>
            <a:endParaRPr kumimoji="1" lang="en-US" altLang="ja-JP" sz="2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6D6FA0-B8AE-124F-A3F6-0B98ACD3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305" y="2444673"/>
            <a:ext cx="1523270" cy="34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39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36FC5A-08A8-8845-A46D-A502B1D0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" y="-178572"/>
            <a:ext cx="10515600" cy="1325563"/>
          </a:xfrm>
        </p:spPr>
        <p:txBody>
          <a:bodyPr/>
          <a:lstStyle/>
          <a:p>
            <a:r>
              <a:rPr kumimoji="1" lang="ja-JP" altLang="en-US"/>
              <a:t>星の大きさの効果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1A50B0-EB74-E94C-B787-89875AE739BF}"/>
              </a:ext>
            </a:extLst>
          </p:cNvPr>
          <p:cNvSpPr txBox="1"/>
          <p:nvPr/>
        </p:nvSpPr>
        <p:spPr>
          <a:xfrm>
            <a:off x="378941" y="988894"/>
            <a:ext cx="118130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四重極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-</a:t>
            </a: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軌道相互作用はニュートン重力の</a:t>
            </a:r>
            <a:r>
              <a:rPr lang="en-US" altLang="ja-JP" sz="2800" dirty="0">
                <a:solidFill>
                  <a:prstClr val="black"/>
                </a:solidFill>
                <a:latin typeface="Yu Gothic" panose="020F0502020204030204"/>
                <a:ea typeface="Yu Gothic" panose="020B0400000000000000" pitchFamily="34" charset="-128"/>
              </a:rPr>
              <a:t>2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PN</a:t>
            </a: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補正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	(</a:t>
            </a:r>
            <a:r>
              <a:rPr lang="ja-JP" altLang="en-US" sz="2800">
                <a:solidFill>
                  <a:prstClr val="black"/>
                </a:solidFill>
                <a:latin typeface="Yu Gothic" panose="020F0502020204030204"/>
                <a:ea typeface="Yu Gothic" panose="020B0400000000000000" pitchFamily="34" charset="-128"/>
              </a:rPr>
              <a:t>伴星方向に細長いとき引力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  <a:sym typeface="Wingdings" pitchFamily="2" charset="2"/>
              </a:rPr>
              <a:t> </a:t>
            </a:r>
            <a:r>
              <a:rPr lang="ja-JP" altLang="en-US" sz="2800">
                <a:solidFill>
                  <a:prstClr val="black"/>
                </a:solidFill>
                <a:latin typeface="Yu Gothic" panose="020F0502020204030204"/>
                <a:ea typeface="Yu Gothic" panose="020B0400000000000000" pitchFamily="34" charset="-128"/>
                <a:sym typeface="Wingdings" pitchFamily="2" charset="2"/>
              </a:rPr>
              <a:t>大</a:t>
            </a: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  <a:sym typeface="Wingdings" pitchFamily="2" charset="2"/>
              </a:rPr>
              <a:t>質量と縮退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  <a:sym typeface="Wingdings" pitchFamily="2" charset="2"/>
              </a:rPr>
              <a:t>)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四重極が潮汐変形によるときニュートン重力の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5PN</a:t>
            </a: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補正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t>	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8C4AC6-1034-0244-BD5C-E104D1737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203" y="1519479"/>
            <a:ext cx="4040943" cy="14298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D00BCDB-AC92-404F-B6B9-326EFD00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490" y="4408657"/>
            <a:ext cx="3436420" cy="20664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9E98208-FDD1-3146-A5C8-8FBC72156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458" y="4690336"/>
            <a:ext cx="5115518" cy="150313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11" name="曲線コネクタ 10">
            <a:extLst>
              <a:ext uri="{FF2B5EF4-FFF2-40B4-BE49-F238E27FC236}">
                <a16:creationId xmlns:a16="http://schemas.microsoft.com/office/drawing/2014/main" id="{E71481B7-BFC0-074B-BE20-6F9301431C04}"/>
              </a:ext>
            </a:extLst>
          </p:cNvPr>
          <p:cNvCxnSpPr/>
          <p:nvPr/>
        </p:nvCxnSpPr>
        <p:spPr>
          <a:xfrm flipV="1">
            <a:off x="4868562" y="5078627"/>
            <a:ext cx="1154634" cy="1114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12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7597B6-BA73-9841-9793-DD45DB16A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93277"/>
            <a:ext cx="10515600" cy="1325563"/>
          </a:xfrm>
        </p:spPr>
        <p:txBody>
          <a:bodyPr/>
          <a:lstStyle/>
          <a:p>
            <a:r>
              <a:rPr kumimoji="1" lang="ja-JP" altLang="en-US"/>
              <a:t>事前確率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58AF3B-DA44-E647-9CFB-8609CB892EAF}"/>
              </a:ext>
            </a:extLst>
          </p:cNvPr>
          <p:cNvSpPr txBox="1"/>
          <p:nvPr/>
        </p:nvSpPr>
        <p:spPr>
          <a:xfrm>
            <a:off x="751703" y="1186249"/>
            <a:ext cx="1035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LIGO-Virgo </a:t>
            </a:r>
            <a:r>
              <a:rPr kumimoji="1" lang="ja-JP" altLang="en-US" sz="2400"/>
              <a:t>のパラメータ推定は</a:t>
            </a:r>
            <a:r>
              <a:rPr lang="ja-JP" altLang="en-US" sz="2400"/>
              <a:t>ベイジアンの枠組みでおこなっている。</a:t>
            </a:r>
            <a:endParaRPr lang="en-US" altLang="ja-JP" sz="2400" dirty="0"/>
          </a:p>
          <a:p>
            <a:r>
              <a:rPr lang="en-US" altLang="ja-JP" sz="2400" dirty="0"/>
              <a:t>	</a:t>
            </a:r>
            <a:r>
              <a:rPr lang="ja-JP" altLang="en-US" sz="2400"/>
              <a:t>事前確率と事後確率の差</a:t>
            </a:r>
            <a:r>
              <a:rPr lang="en-US" altLang="ja-JP" sz="2400" dirty="0"/>
              <a:t>(</a:t>
            </a:r>
            <a:r>
              <a:rPr lang="en-US" altLang="ja-JP" sz="2400" dirty="0" err="1"/>
              <a:t>Kullback-Leibler</a:t>
            </a:r>
            <a:r>
              <a:rPr lang="en-US" altLang="ja-JP" sz="2400" dirty="0"/>
              <a:t> </a:t>
            </a:r>
            <a:r>
              <a:rPr lang="ja-JP" altLang="en-US" sz="2400"/>
              <a:t>情報量など</a:t>
            </a:r>
            <a:r>
              <a:rPr lang="en-US" altLang="ja-JP" sz="2400" dirty="0"/>
              <a:t>)</a:t>
            </a:r>
            <a:r>
              <a:rPr lang="ja-JP" altLang="en-US" sz="2400"/>
              <a:t>と、</a:t>
            </a:r>
            <a:endParaRPr lang="en-US" altLang="ja-JP" sz="2400" dirty="0"/>
          </a:p>
          <a:p>
            <a:r>
              <a:rPr lang="en-US" altLang="ja-JP" sz="2400" dirty="0"/>
              <a:t>	</a:t>
            </a:r>
            <a:r>
              <a:rPr lang="ja-JP" altLang="en-US" sz="2400"/>
              <a:t>モデルの比較</a:t>
            </a:r>
            <a:r>
              <a:rPr lang="en-US" altLang="ja-JP" sz="2400" dirty="0"/>
              <a:t>(</a:t>
            </a:r>
            <a:r>
              <a:rPr lang="ja-JP" altLang="en-US" sz="2400"/>
              <a:t>オッズ比など</a:t>
            </a:r>
            <a:r>
              <a:rPr lang="en-US" altLang="ja-JP" sz="2400" dirty="0"/>
              <a:t>)</a:t>
            </a:r>
            <a:r>
              <a:rPr lang="ja-JP" altLang="en-US" sz="2400"/>
              <a:t>を見るのは大切。</a:t>
            </a:r>
            <a:endParaRPr lang="en-US" altLang="ja-JP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CED9F3-B271-B249-BECE-740097EE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67" y="5561138"/>
            <a:ext cx="2803813" cy="8335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FBCC8C6-B463-284F-9870-F14F19367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92" y="2775368"/>
            <a:ext cx="4224562" cy="27513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1473440-E275-E749-B6A3-5B41F0A3F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03" y="2803360"/>
            <a:ext cx="5292484" cy="274425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D24EC-2958-9044-A32A-50958653DD66}"/>
              </a:ext>
            </a:extLst>
          </p:cNvPr>
          <p:cNvSpPr txBox="1"/>
          <p:nvPr/>
        </p:nvSpPr>
        <p:spPr>
          <a:xfrm>
            <a:off x="7982464" y="6389613"/>
            <a:ext cx="464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S. Vitale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 PRL</a:t>
            </a:r>
            <a:r>
              <a:rPr kumimoji="1" lang="en-US" altLang="ja-JP" b="1" dirty="0"/>
              <a:t>119</a:t>
            </a:r>
            <a:r>
              <a:rPr kumimoji="1" lang="en-US" altLang="ja-JP" dirty="0"/>
              <a:t> 251103 (2017)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14A275-A7D6-B849-90E8-EFA4E176C0DC}"/>
              </a:ext>
            </a:extLst>
          </p:cNvPr>
          <p:cNvSpPr txBox="1"/>
          <p:nvPr/>
        </p:nvSpPr>
        <p:spPr>
          <a:xfrm>
            <a:off x="4081297" y="5595061"/>
            <a:ext cx="780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P5</a:t>
            </a:r>
            <a:r>
              <a:rPr kumimoji="1" lang="ja-JP" altLang="en-US"/>
              <a:t>は</a:t>
            </a:r>
            <a:r>
              <a:rPr kumimoji="1" lang="en-US" altLang="ja-JP" dirty="0" err="1"/>
              <a:t>alined</a:t>
            </a:r>
            <a:r>
              <a:rPr kumimoji="1" lang="ja-JP" altLang="en-US"/>
              <a:t>モデルで、</a:t>
            </a:r>
            <a:r>
              <a:rPr lang="en-US" altLang="ja-JP" dirty="0"/>
              <a:t> 𝝌</a:t>
            </a:r>
            <a:r>
              <a:rPr lang="en-US" altLang="ja-JP" baseline="-25000" dirty="0"/>
              <a:t>eff</a:t>
            </a:r>
            <a:r>
              <a:rPr lang="ja-JP" altLang="en-US"/>
              <a:t>が正。他はスピンの方向について一様分布。</a:t>
            </a:r>
            <a:endParaRPr lang="en-US" altLang="ja-JP" dirty="0"/>
          </a:p>
          <a:p>
            <a:r>
              <a:rPr kumimoji="1" lang="en-US" altLang="ja-JP" dirty="0"/>
              <a:t>P5</a:t>
            </a:r>
            <a:r>
              <a:rPr kumimoji="1" lang="ja-JP" altLang="en-US"/>
              <a:t>の</a:t>
            </a:r>
            <a:r>
              <a:rPr lang="en-US" altLang="ja-JP" dirty="0"/>
              <a:t>KL</a:t>
            </a:r>
            <a:r>
              <a:rPr lang="ja-JP" altLang="en-US"/>
              <a:t>は大きく事前確率から情報が増えているが、オッズ比はひどい。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62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3925A2-A5AF-5143-A5D7-BCA464A8C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95" y="-178573"/>
            <a:ext cx="10515600" cy="1325563"/>
          </a:xfrm>
        </p:spPr>
        <p:txBody>
          <a:bodyPr/>
          <a:lstStyle/>
          <a:p>
            <a:r>
              <a:rPr kumimoji="1" lang="ja-JP" altLang="en-US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C5BC82-B260-A547-8CDB-9DF35C1C6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57" y="997721"/>
            <a:ext cx="11308492" cy="5711997"/>
          </a:xfrm>
        </p:spPr>
        <p:txBody>
          <a:bodyPr>
            <a:normAutofit/>
          </a:bodyPr>
          <a:lstStyle/>
          <a:p>
            <a:r>
              <a:rPr lang="ja-JP" altLang="en-US"/>
              <a:t>やっぱり検出、とくに解釈にはモデル</a:t>
            </a:r>
            <a:r>
              <a:rPr lang="en-US" altLang="ja-JP" dirty="0"/>
              <a:t>(</a:t>
            </a:r>
            <a:r>
              <a:rPr lang="ja-JP" altLang="en-US"/>
              <a:t>テンプレート</a:t>
            </a:r>
            <a:r>
              <a:rPr lang="en-US" altLang="ja-JP" dirty="0"/>
              <a:t>)</a:t>
            </a:r>
            <a:r>
              <a:rPr lang="ja-JP" altLang="en-US"/>
              <a:t>必要。</a:t>
            </a:r>
            <a:endParaRPr lang="en-US" altLang="ja-JP" dirty="0"/>
          </a:p>
          <a:p>
            <a:pPr lvl="1"/>
            <a:r>
              <a:rPr kumimoji="1" lang="en-US" altLang="ja-JP" dirty="0"/>
              <a:t>DNN</a:t>
            </a:r>
            <a:r>
              <a:rPr kumimoji="1" lang="ja-JP" altLang="en-US"/>
              <a:t>とかの可能性？</a:t>
            </a:r>
            <a:endParaRPr kumimoji="1" lang="en-US" altLang="ja-JP" dirty="0"/>
          </a:p>
          <a:p>
            <a:r>
              <a:rPr lang="ja-JP" altLang="en-US"/>
              <a:t>テンプレート</a:t>
            </a:r>
            <a:r>
              <a:rPr kumimoji="1" lang="ja-JP" altLang="en-US"/>
              <a:t>構築は現在も活発。</a:t>
            </a:r>
            <a:endParaRPr kumimoji="1" lang="en-US" altLang="ja-JP" dirty="0"/>
          </a:p>
          <a:p>
            <a:pPr lvl="1"/>
            <a:r>
              <a:rPr kumimoji="1" lang="ja-JP" altLang="en-US"/>
              <a:t>スピンによる歳差、小質量、大質量、大質量比、</a:t>
            </a:r>
            <a:r>
              <a:rPr kumimoji="1" lang="en-US" altLang="ja-JP" dirty="0"/>
              <a:t>BNS</a:t>
            </a:r>
            <a:r>
              <a:rPr kumimoji="1" lang="ja-JP" altLang="en-US"/>
              <a:t>の</a:t>
            </a:r>
            <a:r>
              <a:rPr kumimoji="1" lang="en-US" altLang="ja-JP" dirty="0"/>
              <a:t>IMR??</a:t>
            </a:r>
          </a:p>
          <a:p>
            <a:r>
              <a:rPr lang="ja-JP" altLang="en-US"/>
              <a:t>方向決定などで</a:t>
            </a:r>
            <a:r>
              <a:rPr lang="en-US" altLang="ja-JP" dirty="0"/>
              <a:t>KAGRA</a:t>
            </a:r>
            <a:r>
              <a:rPr lang="ja-JP" altLang="en-US"/>
              <a:t>は</a:t>
            </a:r>
            <a:r>
              <a:rPr lang="en-US" altLang="ja-JP" dirty="0"/>
              <a:t>O3</a:t>
            </a:r>
            <a:r>
              <a:rPr lang="ja-JP" altLang="en-US"/>
              <a:t>で役立つチャンスあり。</a:t>
            </a:r>
            <a:endParaRPr lang="en-US" altLang="ja-JP" dirty="0"/>
          </a:p>
          <a:p>
            <a:r>
              <a:rPr lang="en-US" altLang="ja-JP" dirty="0"/>
              <a:t>𝝌</a:t>
            </a:r>
            <a:r>
              <a:rPr lang="en-US" altLang="ja-JP" baseline="-25000" dirty="0"/>
              <a:t>eff</a:t>
            </a:r>
            <a:r>
              <a:rPr lang="ja-JP" altLang="en-US"/>
              <a:t>はそれなりに測定されている。</a:t>
            </a:r>
            <a:endParaRPr lang="en-US" altLang="ja-JP" dirty="0"/>
          </a:p>
          <a:p>
            <a:pPr lvl="1"/>
            <a:r>
              <a:rPr lang="ja-JP" altLang="en-US"/>
              <a:t>問題はとくに対称質量比との縮退。</a:t>
            </a:r>
            <a:endParaRPr lang="en-US" altLang="ja-JP" dirty="0"/>
          </a:p>
          <a:p>
            <a:r>
              <a:rPr lang="ja-JP" altLang="en-US"/>
              <a:t>スピン、四重極を測定するのは大変。</a:t>
            </a:r>
            <a:endParaRPr lang="en-US" altLang="ja-JP" dirty="0"/>
          </a:p>
          <a:p>
            <a:pPr lvl="1"/>
            <a:r>
              <a:rPr lang="ja-JP" altLang="en-US"/>
              <a:t>効果の小ささと縮退。</a:t>
            </a:r>
            <a:endParaRPr lang="en-US" altLang="ja-JP" dirty="0"/>
          </a:p>
          <a:p>
            <a:r>
              <a:rPr lang="ja-JP" altLang="en-US"/>
              <a:t>パラメータ推定の結果は事前確率分布を確認すべき。</a:t>
            </a:r>
            <a:endParaRPr lang="en-US" altLang="ja-JP" dirty="0"/>
          </a:p>
          <a:p>
            <a:r>
              <a:rPr lang="en-US" altLang="ja-JP" dirty="0"/>
              <a:t>(MCMC</a:t>
            </a:r>
            <a:r>
              <a:rPr lang="ja-JP" altLang="en-US"/>
              <a:t>は大変。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(</a:t>
            </a:r>
            <a:r>
              <a:rPr lang="en-US" altLang="ja-JP" dirty="0" err="1"/>
              <a:t>LALInference</a:t>
            </a:r>
            <a:r>
              <a:rPr lang="en-US" altLang="ja-JP" dirty="0"/>
              <a:t> </a:t>
            </a:r>
            <a:r>
              <a:rPr lang="ja-JP" altLang="en-US"/>
              <a:t>の結果が出るのに時間がかかる理由。</a:t>
            </a:r>
            <a:r>
              <a:rPr lang="en-US" altLang="ja-JP" dirty="0"/>
              <a:t>)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01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36FC5A-08A8-8845-A46D-A502B1D0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" y="-178572"/>
            <a:ext cx="10515600" cy="1325563"/>
          </a:xfrm>
        </p:spPr>
        <p:txBody>
          <a:bodyPr/>
          <a:lstStyle/>
          <a:p>
            <a:r>
              <a:rPr kumimoji="1" lang="ja-JP" altLang="en-US"/>
              <a:t>星の大きさの効果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0E7E01-6860-9E4D-983D-94298662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407" y="1550045"/>
            <a:ext cx="3731226" cy="135512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1A50B0-EB74-E94C-B787-89875AE739BF}"/>
              </a:ext>
            </a:extLst>
          </p:cNvPr>
          <p:cNvSpPr txBox="1"/>
          <p:nvPr/>
        </p:nvSpPr>
        <p:spPr>
          <a:xfrm>
            <a:off x="469556" y="877329"/>
            <a:ext cx="118130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ja-JP" altLang="en-US" sz="2800"/>
              <a:t>スピン</a:t>
            </a:r>
            <a:r>
              <a:rPr lang="en-US" altLang="ja-JP" sz="2800" dirty="0"/>
              <a:t>-</a:t>
            </a:r>
            <a:r>
              <a:rPr lang="ja-JP" altLang="en-US" sz="2800"/>
              <a:t>軌道相互作用はニュートン重力の</a:t>
            </a:r>
            <a:r>
              <a:rPr lang="en-US" altLang="ja-JP" sz="2800" dirty="0"/>
              <a:t>1.5PN</a:t>
            </a:r>
            <a:r>
              <a:rPr lang="ja-JP" altLang="en-US" sz="2800"/>
              <a:t>補正</a:t>
            </a:r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	(</a:t>
            </a:r>
            <a:r>
              <a:rPr lang="ja-JP" altLang="en-US" sz="2800"/>
              <a:t>ちなみに、</a:t>
            </a:r>
            <a:r>
              <a:rPr lang="en-US" altLang="ja-JP" sz="2800" dirty="0"/>
              <a:t>S-L aligned </a:t>
            </a:r>
            <a:r>
              <a:rPr lang="ja-JP" altLang="en-US" sz="2800"/>
              <a:t>のとき斥力</a:t>
            </a:r>
            <a:r>
              <a:rPr lang="en-US" altLang="ja-JP" sz="2800" dirty="0"/>
              <a:t> </a:t>
            </a:r>
            <a:r>
              <a:rPr lang="en-US" altLang="ja-JP" sz="2800" dirty="0">
                <a:sym typeface="Wingdings" pitchFamily="2" charset="2"/>
              </a:rPr>
              <a:t> </a:t>
            </a:r>
            <a:r>
              <a:rPr lang="ja-JP" altLang="en-US" sz="2800">
                <a:sym typeface="Wingdings" pitchFamily="2" charset="2"/>
              </a:rPr>
              <a:t>小質量と縮退</a:t>
            </a:r>
            <a:r>
              <a:rPr lang="en-US" altLang="ja-JP" sz="2800" dirty="0">
                <a:sym typeface="Wingdings" pitchFamily="2" charset="2"/>
              </a:rPr>
              <a:t>)</a:t>
            </a:r>
            <a:endParaRPr lang="en-US" altLang="ja-JP" sz="2800" dirty="0"/>
          </a:p>
          <a:p>
            <a:endParaRPr lang="en-US" altLang="ja-JP" sz="2800" dirty="0"/>
          </a:p>
          <a:p>
            <a:pPr marL="457200" indent="-457200">
              <a:buFont typeface="Wingdings" pitchFamily="2" charset="2"/>
              <a:buChar char="ü"/>
            </a:pPr>
            <a:r>
              <a:rPr lang="ja-JP" altLang="en-US" sz="2800"/>
              <a:t>スピン</a:t>
            </a:r>
            <a:r>
              <a:rPr lang="en-US" altLang="ja-JP" sz="2800" dirty="0"/>
              <a:t>-</a:t>
            </a:r>
            <a:r>
              <a:rPr lang="ja-JP" altLang="en-US" sz="2800"/>
              <a:t>スピン相互作用はニュートン重力の</a:t>
            </a:r>
            <a:r>
              <a:rPr lang="en-US" altLang="ja-JP" sz="2800" dirty="0"/>
              <a:t>2PN</a:t>
            </a:r>
            <a:r>
              <a:rPr lang="ja-JP" altLang="en-US" sz="2800"/>
              <a:t>補正</a:t>
            </a:r>
            <a:endParaRPr lang="en-US" altLang="ja-JP" sz="2800" dirty="0"/>
          </a:p>
          <a:p>
            <a:pPr marL="457200" indent="-457200">
              <a:buFont typeface="Wingdings" pitchFamily="2" charset="2"/>
              <a:buChar char="ü"/>
            </a:pPr>
            <a:endParaRPr lang="en-US" altLang="ja-JP" sz="2800" dirty="0"/>
          </a:p>
          <a:p>
            <a:pPr marL="457200" indent="-457200">
              <a:buFont typeface="Wingdings" pitchFamily="2" charset="2"/>
              <a:buChar char="ü"/>
            </a:pPr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	(</a:t>
            </a:r>
            <a:r>
              <a:rPr lang="ja-JP" altLang="en-US" sz="2800"/>
              <a:t>ちなみに、</a:t>
            </a:r>
            <a:r>
              <a:rPr lang="en-US" altLang="ja-JP" sz="2800" dirty="0"/>
              <a:t>S-S-L aligned </a:t>
            </a:r>
            <a:r>
              <a:rPr lang="ja-JP" altLang="en-US" sz="2800"/>
              <a:t>のとき引力</a:t>
            </a:r>
            <a:r>
              <a:rPr lang="en-US" altLang="ja-JP" sz="2800" dirty="0">
                <a:sym typeface="Wingdings" pitchFamily="2" charset="2"/>
              </a:rPr>
              <a:t>)</a:t>
            </a:r>
            <a:endParaRPr lang="en-US" altLang="ja-JP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3AC6A62-E254-1C45-BB22-96ABEA1CE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81" y="4570627"/>
            <a:ext cx="3373052" cy="8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最初のイベント</a:t>
            </a:r>
            <a:r>
              <a:rPr kumimoji="1" lang="en-US" altLang="ja-JP" dirty="0"/>
              <a:t>:GW150914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847528" y="4005064"/>
            <a:ext cx="576064" cy="25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00056" y="6525344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ja-JP">
                <a:solidFill>
                  <a:prstClr val="black"/>
                </a:solidFill>
              </a:rPr>
              <a:t>LSC-Virgo, PRL 116, 061102 (2016)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B02FED-81BD-074E-95A9-239AFC5D2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16" y="1143000"/>
            <a:ext cx="5702218" cy="40274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C9B1F5C-0132-D043-A41A-D3A89A656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87" y="1388542"/>
            <a:ext cx="5423477" cy="2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7488" y="60825"/>
            <a:ext cx="9527059" cy="1143000"/>
          </a:xfrm>
        </p:spPr>
        <p:txBody>
          <a:bodyPr>
            <a:normAutofit/>
          </a:bodyPr>
          <a:lstStyle/>
          <a:p>
            <a:r>
              <a:rPr kumimoji="1" lang="ja-JP" altLang="en-US"/>
              <a:t>注意：大元のデータは見かけ異なる。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023038"/>
            <a:ext cx="3635896" cy="25773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02" y="4255216"/>
            <a:ext cx="3503240" cy="251697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81200" y="3600382"/>
            <a:ext cx="497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元の検出器出力</a:t>
            </a:r>
            <a:endParaRPr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12260" y="5767368"/>
            <a:ext cx="5813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Detector power spectrum</a:t>
            </a:r>
            <a:r>
              <a:rPr lang="ja-JP" altLang="en-US" sz="2800" dirty="0"/>
              <a:t>：</a:t>
            </a:r>
            <a:endParaRPr lang="en-US" altLang="ja-JP" sz="2800" dirty="0"/>
          </a:p>
          <a:p>
            <a:r>
              <a:rPr lang="en-US" altLang="ja-JP" sz="2800" dirty="0"/>
              <a:t>Huge power in low frequencies 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1070044"/>
            <a:ext cx="4031779" cy="1992449"/>
          </a:xfrm>
          <a:prstGeom prst="rect">
            <a:avLst/>
          </a:prstGeom>
        </p:spPr>
      </p:pic>
      <p:sp>
        <p:nvSpPr>
          <p:cNvPr id="14" name="左右矢印 13"/>
          <p:cNvSpPr/>
          <p:nvPr/>
        </p:nvSpPr>
        <p:spPr>
          <a:xfrm>
            <a:off x="5015880" y="1549358"/>
            <a:ext cx="1872208" cy="11755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同じ</a:t>
            </a:r>
            <a:r>
              <a:rPr lang="en-US" altLang="ja-JP" dirty="0"/>
              <a:t>????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17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7488" y="60825"/>
            <a:ext cx="9527059" cy="1143000"/>
          </a:xfrm>
        </p:spPr>
        <p:txBody>
          <a:bodyPr>
            <a:normAutofit/>
          </a:bodyPr>
          <a:lstStyle/>
          <a:p>
            <a:r>
              <a:rPr kumimoji="1" lang="ja-JP" altLang="en-US"/>
              <a:t>注意：大元のデータは見かけ異なる。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023038"/>
            <a:ext cx="3635896" cy="25773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02" y="4255216"/>
            <a:ext cx="3503240" cy="251697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81200" y="3600382"/>
            <a:ext cx="497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元の検出器出力</a:t>
            </a:r>
            <a:endParaRPr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12260" y="5767368"/>
            <a:ext cx="5813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Detector power spectrum</a:t>
            </a:r>
            <a:r>
              <a:rPr lang="ja-JP" altLang="en-US" sz="2800" dirty="0"/>
              <a:t>：</a:t>
            </a:r>
            <a:endParaRPr lang="en-US" altLang="ja-JP" sz="2800" dirty="0"/>
          </a:p>
          <a:p>
            <a:r>
              <a:rPr lang="en-US" altLang="ja-JP" sz="2800" dirty="0"/>
              <a:t>Huge power in low frequencies 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1070044"/>
            <a:ext cx="4031779" cy="199244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7586" y="3285720"/>
            <a:ext cx="3545957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/>
              <a:t>以下の処理後重力波信号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ハイパスフィルタ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白色化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ライン除去</a:t>
            </a:r>
            <a:endParaRPr lang="en-US" altLang="ja-JP" sz="2400" dirty="0"/>
          </a:p>
          <a:p>
            <a:endParaRPr lang="ja-JP" altLang="en-US" sz="2400" dirty="0"/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F9F49C70-6640-9C43-918D-04E5980367A7}"/>
              </a:ext>
            </a:extLst>
          </p:cNvPr>
          <p:cNvSpPr/>
          <p:nvPr/>
        </p:nvSpPr>
        <p:spPr>
          <a:xfrm>
            <a:off x="5180189" y="1903513"/>
            <a:ext cx="1435071" cy="583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曲線コネクタ 10">
            <a:extLst>
              <a:ext uri="{FF2B5EF4-FFF2-40B4-BE49-F238E27FC236}">
                <a16:creationId xmlns:a16="http://schemas.microsoft.com/office/drawing/2014/main" id="{A06946ED-3D0B-6E48-B01D-FBA22197E482}"/>
              </a:ext>
            </a:extLst>
          </p:cNvPr>
          <p:cNvCxnSpPr>
            <a:stCxn id="3" idx="1"/>
          </p:cNvCxnSpPr>
          <p:nvPr/>
        </p:nvCxnSpPr>
        <p:spPr>
          <a:xfrm rot="10800000">
            <a:off x="5809354" y="2516100"/>
            <a:ext cx="288232" cy="1739116"/>
          </a:xfrm>
          <a:prstGeom prst="curved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1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最初のイベント</a:t>
            </a:r>
            <a:r>
              <a:rPr kumimoji="1" lang="en-US" altLang="ja-JP" dirty="0"/>
              <a:t>:GW150914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847528" y="4005064"/>
            <a:ext cx="576064" cy="25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00056" y="6525344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ja-JP">
                <a:solidFill>
                  <a:prstClr val="black"/>
                </a:solidFill>
              </a:rPr>
              <a:t>LSC-Virgo, PRL 116, 061102 (2016)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027709"/>
            <a:ext cx="8069013" cy="4008477"/>
          </a:xfrm>
          <a:prstGeom prst="rect">
            <a:avLst/>
          </a:prstGeom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6756400" y="5213350"/>
            <a:ext cx="937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これ見てどうする？</a:t>
            </a:r>
          </a:p>
        </p:txBody>
      </p:sp>
    </p:spTree>
    <p:extLst>
      <p:ext uri="{BB962C8B-B14F-4D97-AF65-F5344CB8AC3E}">
        <p14:creationId xmlns:p14="http://schemas.microsoft.com/office/powerpoint/2010/main" val="989474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6400" y="166029"/>
            <a:ext cx="9372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これ見てどうする？</a:t>
            </a:r>
            <a:r>
              <a:rPr lang="ja-JP" altLang="en-US" dirty="0"/>
              <a:t>（</a:t>
            </a:r>
            <a:r>
              <a:rPr kumimoji="1" lang="ja-JP" altLang="en-US" dirty="0"/>
              <a:t>データ解析とは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99395" y="1340769"/>
            <a:ext cx="391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</a:rPr>
              <a:t>重力波検出器出力時系列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08670" y="5631708"/>
            <a:ext cx="8587946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prstClr val="white"/>
                </a:solidFill>
              </a:rPr>
              <a:t>データ</a:t>
            </a:r>
            <a:r>
              <a:rPr lang="ja-JP" altLang="en-US" sz="2400" dirty="0">
                <a:solidFill>
                  <a:prstClr val="white"/>
                </a:solidFill>
              </a:rPr>
              <a:t>と理論予測波形を</a:t>
            </a:r>
            <a:r>
              <a:rPr lang="ja-JP" altLang="en-US" sz="2400">
                <a:solidFill>
                  <a:prstClr val="white"/>
                </a:solidFill>
              </a:rPr>
              <a:t>くらべて、物理</a:t>
            </a:r>
            <a:r>
              <a:rPr lang="ja-JP" altLang="en-US" sz="2400" dirty="0">
                <a:solidFill>
                  <a:prstClr val="white"/>
                </a:solidFill>
              </a:rPr>
              <a:t>情報を</a:t>
            </a:r>
            <a:r>
              <a:rPr lang="ja-JP" altLang="en-US" sz="2400">
                <a:solidFill>
                  <a:prstClr val="white"/>
                </a:solidFill>
              </a:rPr>
              <a:t>取得する</a:t>
            </a:r>
            <a:r>
              <a:rPr lang="en-US" altLang="ja-JP" sz="2400" dirty="0">
                <a:solidFill>
                  <a:prstClr val="white"/>
                </a:solidFill>
              </a:rPr>
              <a:t>:</a:t>
            </a:r>
          </a:p>
          <a:p>
            <a:pPr algn="ctr"/>
            <a:r>
              <a:rPr lang="en-US" altLang="ja-JP" sz="2400" b="1" dirty="0">
                <a:solidFill>
                  <a:prstClr val="white"/>
                </a:solidFill>
              </a:rPr>
              <a:t>“</a:t>
            </a:r>
            <a:r>
              <a:rPr lang="ja-JP" altLang="en-US" sz="2400" b="1">
                <a:solidFill>
                  <a:prstClr val="white"/>
                </a:solidFill>
              </a:rPr>
              <a:t>マッチトフィルター</a:t>
            </a:r>
            <a:r>
              <a:rPr lang="en-US" altLang="ja-JP" sz="2400" b="1" dirty="0">
                <a:solidFill>
                  <a:prstClr val="white"/>
                </a:solidFill>
              </a:rPr>
              <a:t>”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90" y="4251351"/>
            <a:ext cx="5541951" cy="115859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15" y="1906182"/>
            <a:ext cx="3937000" cy="19431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528049" y="1412777"/>
            <a:ext cx="438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</a:rPr>
              <a:t>理論モデル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95" y="1813144"/>
            <a:ext cx="3937000" cy="1955800"/>
          </a:xfrm>
          <a:prstGeom prst="rect">
            <a:avLst/>
          </a:prstGeom>
        </p:spPr>
      </p:pic>
      <p:cxnSp>
        <p:nvCxnSpPr>
          <p:cNvPr id="20" name="直線矢印コネクタ 19"/>
          <p:cNvCxnSpPr>
            <a:stCxn id="17" idx="3"/>
          </p:cNvCxnSpPr>
          <p:nvPr/>
        </p:nvCxnSpPr>
        <p:spPr>
          <a:xfrm flipV="1">
            <a:off x="5636395" y="2780928"/>
            <a:ext cx="832926" cy="10116"/>
          </a:xfrm>
          <a:prstGeom prst="straightConnector1">
            <a:avLst/>
          </a:prstGeom>
          <a:ln w="666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447928" y="2276872"/>
            <a:ext cx="113989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prstClr val="white"/>
                </a:solidFill>
              </a:rPr>
              <a:t>比べる</a:t>
            </a:r>
          </a:p>
        </p:txBody>
      </p:sp>
      <p:cxnSp>
        <p:nvCxnSpPr>
          <p:cNvPr id="23" name="直線矢印コネクタ 22"/>
          <p:cNvCxnSpPr>
            <a:stCxn id="17" idx="2"/>
          </p:cNvCxnSpPr>
          <p:nvPr/>
        </p:nvCxnSpPr>
        <p:spPr>
          <a:xfrm>
            <a:off x="3667896" y="3768944"/>
            <a:ext cx="2008295" cy="644306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6816080" y="3790108"/>
            <a:ext cx="1629720" cy="623143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73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370EDD-D4B0-414A-9CFC-264AD824D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ja-JP" altLang="en-US" u="sng"/>
              <a:t>マッチト</a:t>
            </a:r>
            <a:r>
              <a:rPr kumimoji="1" lang="ja-JP" altLang="en-US" u="sng"/>
              <a:t>フィルター：２つの意味で最適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E53D0E-ED7F-0641-B089-DDB3B98AB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7" y="1174126"/>
            <a:ext cx="11870725" cy="5683874"/>
          </a:xfrm>
        </p:spPr>
        <p:txBody>
          <a:bodyPr>
            <a:normAutofit/>
          </a:bodyPr>
          <a:lstStyle/>
          <a:p>
            <a:r>
              <a:rPr kumimoji="1" lang="ja-JP" altLang="en-US"/>
              <a:t>線形フィルターの中では信号対雑音比を最大化するという意味で最適。</a:t>
            </a:r>
            <a:endParaRPr kumimoji="1" lang="en-US" altLang="ja-JP" dirty="0"/>
          </a:p>
          <a:p>
            <a:r>
              <a:rPr lang="ja-JP" altLang="en-US"/>
              <a:t>検出器雑音がガウス分布にしたがう時、マッチトフィルター法は、尤度比による分類基準に一致するという意味で最適。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r>
              <a:rPr kumimoji="1" lang="ja-JP" altLang="en-US"/>
              <a:t>分類問題では尤度比による検定が最適である：ネイマン・ピアソンの補題など</a:t>
            </a:r>
            <a:endParaRPr kumimoji="1" lang="en-US" altLang="ja-JP" dirty="0"/>
          </a:p>
          <a:p>
            <a:pPr lvl="2"/>
            <a:r>
              <a:rPr lang="ja-JP" altLang="en-US"/>
              <a:t>非線形フィルターの中でより最適な分類手法があるかもしれない。</a:t>
            </a:r>
            <a:endParaRPr lang="en-US" altLang="ja-JP" dirty="0"/>
          </a:p>
          <a:p>
            <a:pPr lvl="2"/>
            <a:r>
              <a:rPr lang="ja-JP" altLang="en-US"/>
              <a:t>ディープニューラル・ネットワーク</a:t>
            </a:r>
            <a:r>
              <a:rPr lang="en-US" altLang="ja-JP" dirty="0"/>
              <a:t>: D. George &amp; E. A. Huerta</a:t>
            </a:r>
            <a:r>
              <a:rPr lang="ja-JP" altLang="en-US"/>
              <a:t>の最近の仕事</a:t>
            </a:r>
            <a:r>
              <a:rPr lang="en-US" altLang="ja-JP" dirty="0"/>
              <a:t> Phys. Rev. D </a:t>
            </a:r>
            <a:r>
              <a:rPr lang="en-US" altLang="ja-JP" b="1" dirty="0"/>
              <a:t>97</a:t>
            </a:r>
            <a:r>
              <a:rPr lang="en-US" altLang="ja-JP" dirty="0"/>
              <a:t>, 044039 etc. </a:t>
            </a:r>
          </a:p>
          <a:p>
            <a:pPr lvl="2"/>
            <a:endParaRPr kumimoji="1" lang="en-US" altLang="ja-JP" dirty="0"/>
          </a:p>
          <a:p>
            <a:pPr lvl="1"/>
            <a:r>
              <a:rPr lang="ja-JP" altLang="en-US"/>
              <a:t>さらに最尤推定量は、漸近不偏・漸近有効。</a:t>
            </a:r>
            <a:endParaRPr lang="en-US" altLang="ja-JP" dirty="0"/>
          </a:p>
          <a:p>
            <a:pPr lvl="2"/>
            <a:r>
              <a:rPr lang="ja-JP" altLang="en-US"/>
              <a:t>ベイジアンパラメータ推定の精度は、事前確率にもよる。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ただし、カイ自乗検定もする</a:t>
            </a:r>
            <a:r>
              <a:rPr kumimoji="1" lang="en-US" altLang="ja-JP" dirty="0"/>
              <a:t>(</a:t>
            </a:r>
            <a:r>
              <a:rPr kumimoji="1" lang="en-US" altLang="ja-JP" dirty="0" err="1"/>
              <a:t>cf</a:t>
            </a:r>
            <a:r>
              <a:rPr kumimoji="1" lang="en-US" altLang="ja-JP" dirty="0"/>
              <a:t>: </a:t>
            </a:r>
            <a:r>
              <a:rPr kumimoji="1" lang="ja-JP" altLang="en-US"/>
              <a:t>右図）。</a:t>
            </a:r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3C8524-0281-1C4E-A7F1-E82E9590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962" y="4016063"/>
            <a:ext cx="35814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54461" y="99103"/>
            <a:ext cx="10143038" cy="1143000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マッチトフィルターは検出には必要ない？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023038"/>
            <a:ext cx="3635896" cy="25773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02" y="4255216"/>
            <a:ext cx="3503240" cy="251697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81200" y="3600382"/>
            <a:ext cx="497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元の検出器出力</a:t>
            </a:r>
            <a:endParaRPr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12260" y="5767368"/>
            <a:ext cx="5813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Detector power spectrum</a:t>
            </a:r>
            <a:r>
              <a:rPr lang="ja-JP" altLang="en-US" sz="2800" dirty="0"/>
              <a:t>：</a:t>
            </a:r>
            <a:endParaRPr lang="en-US" altLang="ja-JP" sz="2800" dirty="0"/>
          </a:p>
          <a:p>
            <a:r>
              <a:rPr lang="en-US" altLang="ja-JP" sz="2800" dirty="0"/>
              <a:t>Huge power in low frequencies 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1070044"/>
            <a:ext cx="4031779" cy="199244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7586" y="3285720"/>
            <a:ext cx="3545957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/>
              <a:t>以下の処理後重力波信号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ハイパスフィルタ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白色化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ライン除去</a:t>
            </a:r>
            <a:endParaRPr lang="en-US" altLang="ja-JP" sz="2400" dirty="0"/>
          </a:p>
          <a:p>
            <a:endParaRPr lang="ja-JP" altLang="en-US" sz="2400" dirty="0"/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F9F49C70-6640-9C43-918D-04E5980367A7}"/>
              </a:ext>
            </a:extLst>
          </p:cNvPr>
          <p:cNvSpPr/>
          <p:nvPr/>
        </p:nvSpPr>
        <p:spPr>
          <a:xfrm>
            <a:off x="5180189" y="1903513"/>
            <a:ext cx="1435071" cy="583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曲線コネクタ 10">
            <a:extLst>
              <a:ext uri="{FF2B5EF4-FFF2-40B4-BE49-F238E27FC236}">
                <a16:creationId xmlns:a16="http://schemas.microsoft.com/office/drawing/2014/main" id="{A06946ED-3D0B-6E48-B01D-FBA22197E482}"/>
              </a:ext>
            </a:extLst>
          </p:cNvPr>
          <p:cNvCxnSpPr>
            <a:stCxn id="3" idx="1"/>
          </p:cNvCxnSpPr>
          <p:nvPr/>
        </p:nvCxnSpPr>
        <p:spPr>
          <a:xfrm rot="10800000">
            <a:off x="5809354" y="2516100"/>
            <a:ext cx="288232" cy="1739116"/>
          </a:xfrm>
          <a:prstGeom prst="curved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539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1334</Words>
  <Application>Microsoft Macintosh PowerPoint</Application>
  <PresentationFormat>ワイド画面</PresentationFormat>
  <Paragraphs>268</Paragraphs>
  <Slides>26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26</vt:i4>
      </vt:variant>
    </vt:vector>
  </HeadingPairs>
  <TitlesOfParts>
    <vt:vector size="41" baseType="lpstr">
      <vt:lpstr>Dosis</vt:lpstr>
      <vt:lpstr>ＭＳ Ｐゴシック</vt:lpstr>
      <vt:lpstr>SYSTEM</vt:lpstr>
      <vt:lpstr>Yu Gothic</vt:lpstr>
      <vt:lpstr>Yu Gothic Light</vt:lpstr>
      <vt:lpstr>Arial</vt:lpstr>
      <vt:lpstr>Calibri</vt:lpstr>
      <vt:lpstr>Cambria Math</vt:lpstr>
      <vt:lpstr>COURIER</vt:lpstr>
      <vt:lpstr>Times</vt:lpstr>
      <vt:lpstr>Times New Roman</vt:lpstr>
      <vt:lpstr>Wingdings</vt:lpstr>
      <vt:lpstr>ホワイト</vt:lpstr>
      <vt:lpstr>Office ​​テーマ</vt:lpstr>
      <vt:lpstr>2_Office ​​テーマ</vt:lpstr>
      <vt:lpstr>重力波信号から 物理情報を引き出す方法 </vt:lpstr>
      <vt:lpstr>PE関係物理学会講演リスト＋α </vt:lpstr>
      <vt:lpstr>最初のイベント:GW150914</vt:lpstr>
      <vt:lpstr>注意：大元のデータは見かけ異なる。</vt:lpstr>
      <vt:lpstr>注意：大元のデータは見かけ異なる。</vt:lpstr>
      <vt:lpstr>最初のイベント:GW150914</vt:lpstr>
      <vt:lpstr>これ見てどうする？（データ解析とは)</vt:lpstr>
      <vt:lpstr>マッチトフィルター：２つの意味で最適</vt:lpstr>
      <vt:lpstr>マッチトフィルターは検出には必要ない？</vt:lpstr>
      <vt:lpstr>PowerPoint プレゼンテーション</vt:lpstr>
      <vt:lpstr>情報の引き出し:波形の計算必要</vt:lpstr>
      <vt:lpstr>PowerPoint プレゼンテーション</vt:lpstr>
      <vt:lpstr>方向決定精度</vt:lpstr>
      <vt:lpstr>方向決定精度</vt:lpstr>
      <vt:lpstr>Detector &amp; Source (人間関係量)</vt:lpstr>
      <vt:lpstr>検出器出力</vt:lpstr>
      <vt:lpstr>角度P決定</vt:lpstr>
      <vt:lpstr>角度P決定</vt:lpstr>
      <vt:lpstr>星の大きさの効果</vt:lpstr>
      <vt:lpstr>スピン効果</vt:lpstr>
      <vt:lpstr>Number of cycles from each PN correction </vt:lpstr>
      <vt:lpstr>どの周波数から制限がついているか？</vt:lpstr>
      <vt:lpstr>星の大きさの効果</vt:lpstr>
      <vt:lpstr>事前確率</vt:lpstr>
      <vt:lpstr>まとめ</vt:lpstr>
      <vt:lpstr>星の大きさの効果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 Physics and Astronomy</dc:title>
  <dc:creator>Yousuke Itoh</dc:creator>
  <cp:lastModifiedBy>Yousuke Itoh</cp:lastModifiedBy>
  <cp:revision>1239</cp:revision>
  <cp:lastPrinted>2018-03-24T00:10:19Z</cp:lastPrinted>
  <dcterms:created xsi:type="dcterms:W3CDTF">2017-05-16T07:47:47Z</dcterms:created>
  <dcterms:modified xsi:type="dcterms:W3CDTF">2018-03-24T05:28:32Z</dcterms:modified>
</cp:coreProperties>
</file>