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autoCompressPictures="0">
  <p:sldMasterIdLst>
    <p:sldMasterId id="2147483648" r:id="rId1"/>
  </p:sldMasterIdLst>
  <p:notesMasterIdLst>
    <p:notesMasterId r:id="rId30"/>
  </p:notesMasterIdLst>
  <p:handoutMasterIdLst>
    <p:handoutMasterId r:id="rId31"/>
  </p:handoutMasterIdLst>
  <p:sldIdLst>
    <p:sldId id="256" r:id="rId2"/>
    <p:sldId id="292" r:id="rId3"/>
    <p:sldId id="259" r:id="rId4"/>
    <p:sldId id="263" r:id="rId5"/>
    <p:sldId id="312" r:id="rId6"/>
    <p:sldId id="264" r:id="rId7"/>
    <p:sldId id="313" r:id="rId8"/>
    <p:sldId id="265" r:id="rId9"/>
    <p:sldId id="266" r:id="rId10"/>
    <p:sldId id="314" r:id="rId11"/>
    <p:sldId id="303" r:id="rId12"/>
    <p:sldId id="316" r:id="rId13"/>
    <p:sldId id="267" r:id="rId14"/>
    <p:sldId id="306" r:id="rId15"/>
    <p:sldId id="307" r:id="rId16"/>
    <p:sldId id="308" r:id="rId17"/>
    <p:sldId id="309" r:id="rId18"/>
    <p:sldId id="310" r:id="rId19"/>
    <p:sldId id="315" r:id="rId20"/>
    <p:sldId id="301" r:id="rId21"/>
    <p:sldId id="268" r:id="rId22"/>
    <p:sldId id="269" r:id="rId23"/>
    <p:sldId id="275" r:id="rId24"/>
    <p:sldId id="311" r:id="rId25"/>
    <p:sldId id="289" r:id="rId26"/>
    <p:sldId id="290" r:id="rId27"/>
    <p:sldId id="291" r:id="rId28"/>
    <p:sldId id="29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D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4"/>
    <p:restoredTop sz="94067"/>
  </p:normalViewPr>
  <p:slideViewPr>
    <p:cSldViewPr snapToGrid="0" snapToObjects="1">
      <p:cViewPr varScale="1">
        <p:scale>
          <a:sx n="112" d="100"/>
          <a:sy n="112" d="100"/>
        </p:scale>
        <p:origin x="33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18A3E4-AF6D-C34A-BF6C-853BC21D87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2E9A8C-063A-B64C-842B-D0CBB07FB8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1A709C-29F1-A04E-A5F2-3E6A0EE04A32}" type="datetimeFigureOut">
              <a:rPr lang="en-US" smtClean="0"/>
              <a:t>4/18/18</a:t>
            </a:fld>
            <a:endParaRPr lang="en-US"/>
          </a:p>
        </p:txBody>
      </p:sp>
      <p:sp>
        <p:nvSpPr>
          <p:cNvPr id="4" name="Footer Placeholder 3">
            <a:extLst>
              <a:ext uri="{FF2B5EF4-FFF2-40B4-BE49-F238E27FC236}">
                <a16:creationId xmlns:a16="http://schemas.microsoft.com/office/drawing/2014/main" id="{7B810849-BB48-594F-B287-BD2C9A079E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Space science colloquium Mar.7.2018</a:t>
            </a:r>
          </a:p>
        </p:txBody>
      </p:sp>
      <p:sp>
        <p:nvSpPr>
          <p:cNvPr id="5" name="Slide Number Placeholder 4">
            <a:extLst>
              <a:ext uri="{FF2B5EF4-FFF2-40B4-BE49-F238E27FC236}">
                <a16:creationId xmlns:a16="http://schemas.microsoft.com/office/drawing/2014/main" id="{357C94F6-7ECD-B941-9F59-434AB40393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C02DB6-F3F8-6648-B574-045F1796EA32}" type="slidenum">
              <a:rPr lang="en-US" smtClean="0"/>
              <a:t>‹#›</a:t>
            </a:fld>
            <a:endParaRPr lang="en-US"/>
          </a:p>
        </p:txBody>
      </p:sp>
    </p:spTree>
    <p:extLst>
      <p:ext uri="{BB962C8B-B14F-4D97-AF65-F5344CB8AC3E}">
        <p14:creationId xmlns:p14="http://schemas.microsoft.com/office/powerpoint/2010/main" val="71798152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1087-552B-4F4E-B364-DFDA4E76E1A8}" type="datetimeFigureOut">
              <a:rPr lang="en-US" smtClean="0"/>
              <a:t>4/18/18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Space science colloquium Mar.7.2018</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64342-6E3C-BD40-AA77-152FD0130634}" type="slidenum">
              <a:rPr lang="en-US" smtClean="0"/>
              <a:t>‹#›</a:t>
            </a:fld>
            <a:endParaRPr lang="en-US"/>
          </a:p>
        </p:txBody>
      </p:sp>
    </p:spTree>
    <p:extLst>
      <p:ext uri="{BB962C8B-B14F-4D97-AF65-F5344CB8AC3E}">
        <p14:creationId xmlns:p14="http://schemas.microsoft.com/office/powerpoint/2010/main" val="37574865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6908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270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3103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143DB0-1EC3-4544-B77A-F3230CD5FA6A}" type="datetime1">
              <a:rPr lang="en-US" smtClean="0"/>
              <a:t>4/18/18</a:t>
            </a:fld>
            <a:endParaRPr lang="en-US" dirty="0"/>
          </a:p>
        </p:txBody>
      </p:sp>
      <p:sp>
        <p:nvSpPr>
          <p:cNvPr id="5" name="Footer Placeholder 4"/>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1B21C83-329F-A045-9CB3-F211F26823E4}" type="datetime1">
              <a:rPr lang="en-US" smtClean="0"/>
              <a:t>4/18/18</a:t>
            </a:fld>
            <a:endParaRPr lang="en-US" dirty="0"/>
          </a:p>
        </p:txBody>
      </p:sp>
      <p:sp>
        <p:nvSpPr>
          <p:cNvPr id="6" name="Footer Placeholder 5"/>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D32217C2-565D-BB4B-BD99-67B95F0CAEF1}" type="datetime1">
              <a:rPr lang="en-US" smtClean="0"/>
              <a:t>4/18/18</a:t>
            </a:fld>
            <a:endParaRPr lang="en-US" dirty="0"/>
          </a:p>
        </p:txBody>
      </p:sp>
      <p:sp>
        <p:nvSpPr>
          <p:cNvPr id="5" name="Footer Placeholder 4"/>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8356F8E-D185-BA40-8F47-92BBD74BCB41}" type="datetime1">
              <a:rPr lang="en-US" smtClean="0"/>
              <a:t>4/18/18</a:t>
            </a:fld>
            <a:endParaRPr lang="en-US" dirty="0"/>
          </a:p>
        </p:txBody>
      </p:sp>
      <p:sp>
        <p:nvSpPr>
          <p:cNvPr id="5" name="Footer Placeholder 4"/>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9EE44E-EA42-B845-98E0-F85BA4C03237}" type="datetime1">
              <a:rPr lang="en-US" smtClean="0"/>
              <a:t>4/18/18</a:t>
            </a:fld>
            <a:endParaRPr lang="en-US" dirty="0"/>
          </a:p>
        </p:txBody>
      </p:sp>
      <p:sp>
        <p:nvSpPr>
          <p:cNvPr id="5" name="Footer Placeholder 4"/>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F2971F-1A90-4847-8FFB-C64F3238D552}" type="datetime1">
              <a:rPr lang="en-US" smtClean="0"/>
              <a:t>4/18/18</a:t>
            </a:fld>
            <a:endParaRPr lang="en-US" dirty="0"/>
          </a:p>
        </p:txBody>
      </p:sp>
      <p:sp>
        <p:nvSpPr>
          <p:cNvPr id="4" name="Footer Placeholder 4"/>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ADF52D3-98F8-6745-87DF-E8F44000285A}" type="datetime1">
              <a:rPr lang="en-US" smtClean="0"/>
              <a:t>4/18/18</a:t>
            </a:fld>
            <a:endParaRPr lang="en-US" dirty="0"/>
          </a:p>
        </p:txBody>
      </p:sp>
      <p:sp>
        <p:nvSpPr>
          <p:cNvPr id="4" name="Footer Placeholder 4"/>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1054C6-5508-034C-BD26-37D2B37FC2B3}" type="datetime1">
              <a:rPr lang="en-US" smtClean="0"/>
              <a:t>4/18/18</a:t>
            </a:fld>
            <a:endParaRPr lang="en-US" dirty="0"/>
          </a:p>
        </p:txBody>
      </p:sp>
      <p:sp>
        <p:nvSpPr>
          <p:cNvPr id="5" name="Footer Placeholder 4"/>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1B3662-4FDD-B546-B07F-9D77AAA5CFB0}" type="datetime1">
              <a:rPr lang="en-US" smtClean="0"/>
              <a:t>4/18/18</a:t>
            </a:fld>
            <a:endParaRPr lang="en-US" dirty="0"/>
          </a:p>
        </p:txBody>
      </p:sp>
      <p:sp>
        <p:nvSpPr>
          <p:cNvPr id="5" name="Footer Placeholder 4"/>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DE6B9E9-7094-874F-9E8A-A6EE613433F7}" type="datetime1">
              <a:rPr lang="en-US" smtClean="0"/>
              <a:t>4/18/18</a:t>
            </a:fld>
            <a:endParaRPr lang="en-US" dirty="0"/>
          </a:p>
        </p:txBody>
      </p:sp>
      <p:sp>
        <p:nvSpPr>
          <p:cNvPr id="5" name="Footer Placeholder 4"/>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C6CEB6-880C-734E-BCD0-307EFE084401}" type="datetime1">
              <a:rPr lang="en-US" smtClean="0"/>
              <a:t>4/18/18</a:t>
            </a:fld>
            <a:endParaRPr lang="en-US" dirty="0"/>
          </a:p>
        </p:txBody>
      </p:sp>
      <p:sp>
        <p:nvSpPr>
          <p:cNvPr id="5" name="Footer Placeholder 4"/>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0D2BD3-C598-F144-A64B-6B88C455E7C3}" type="datetime1">
              <a:rPr lang="en-US" smtClean="0"/>
              <a:t>4/18/18</a:t>
            </a:fld>
            <a:endParaRPr lang="en-US" dirty="0"/>
          </a:p>
        </p:txBody>
      </p:sp>
      <p:sp>
        <p:nvSpPr>
          <p:cNvPr id="6" name="Footer Placeholder 5"/>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73010B-2839-8D4F-8C80-3E1248AB5A4B}" type="datetime1">
              <a:rPr lang="en-US" smtClean="0"/>
              <a:t>4/18/18</a:t>
            </a:fld>
            <a:endParaRPr lang="en-US" dirty="0"/>
          </a:p>
        </p:txBody>
      </p:sp>
      <p:sp>
        <p:nvSpPr>
          <p:cNvPr id="8" name="Footer Placeholder 7"/>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35A3B57-BF5C-CF44-A40D-D1DB9B6CD1EE}" type="datetime1">
              <a:rPr lang="en-US" smtClean="0"/>
              <a:t>4/18/18</a:t>
            </a:fld>
            <a:endParaRPr lang="en-US" dirty="0"/>
          </a:p>
        </p:txBody>
      </p:sp>
      <p:sp>
        <p:nvSpPr>
          <p:cNvPr id="5" name="Footer Placeholder 3"/>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5362F59-ED6C-FA47-9FCF-0F03384B74DB}" type="datetime1">
              <a:rPr lang="en-US" smtClean="0"/>
              <a:t>4/18/18</a:t>
            </a:fld>
            <a:endParaRPr lang="en-US" dirty="0"/>
          </a:p>
        </p:txBody>
      </p:sp>
      <p:sp>
        <p:nvSpPr>
          <p:cNvPr id="5" name="Footer Placeholder 2"/>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C83CC77E-16E8-6B4E-B86A-E027B9993BC3}" type="datetime1">
              <a:rPr lang="en-US" smtClean="0"/>
              <a:t>4/18/18</a:t>
            </a:fld>
            <a:endParaRPr lang="en-US" dirty="0"/>
          </a:p>
        </p:txBody>
      </p:sp>
      <p:sp>
        <p:nvSpPr>
          <p:cNvPr id="5" name="Footer Placeholder 5"/>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710EA24-B4BF-9E47-BA81-377D7FF63C3B}" type="datetime1">
              <a:rPr lang="en-US" smtClean="0"/>
              <a:t>4/18/18</a:t>
            </a:fld>
            <a:endParaRPr lang="en-US" dirty="0"/>
          </a:p>
        </p:txBody>
      </p:sp>
      <p:sp>
        <p:nvSpPr>
          <p:cNvPr id="6" name="Footer Placeholder 5"/>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F9FDE84-83BA-3244-AE11-14DD68B419BE}" type="datetime1">
              <a:rPr lang="en-US" smtClean="0"/>
              <a:t>4/18/18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6E35BB-6C7B-864A-9C17-5F5417A50E2C}"/>
              </a:ext>
            </a:extLst>
          </p:cNvPr>
          <p:cNvPicPr>
            <a:picLocks noChangeAspect="1"/>
          </p:cNvPicPr>
          <p:nvPr/>
        </p:nvPicPr>
        <p:blipFill>
          <a:blip r:embed="rId3"/>
          <a:stretch>
            <a:fillRect/>
          </a:stretch>
        </p:blipFill>
        <p:spPr>
          <a:xfrm>
            <a:off x="0" y="-1016"/>
            <a:ext cx="12191999" cy="6860032"/>
          </a:xfrm>
          <a:prstGeom prst="rect">
            <a:avLst/>
          </a:prstGeom>
        </p:spPr>
      </p:pic>
      <p:sp>
        <p:nvSpPr>
          <p:cNvPr id="2" name="Title 1">
            <a:extLst>
              <a:ext uri="{FF2B5EF4-FFF2-40B4-BE49-F238E27FC236}">
                <a16:creationId xmlns:a16="http://schemas.microsoft.com/office/drawing/2014/main" id="{004B8378-9E52-DD4C-BB1D-EC015A32BF23}"/>
              </a:ext>
            </a:extLst>
          </p:cNvPr>
          <p:cNvSpPr>
            <a:spLocks noGrp="1"/>
          </p:cNvSpPr>
          <p:nvPr>
            <p:ph type="ctrTitle"/>
          </p:nvPr>
        </p:nvSpPr>
        <p:spPr>
          <a:xfrm>
            <a:off x="1154954" y="320750"/>
            <a:ext cx="9424440" cy="3329581"/>
          </a:xfrm>
        </p:spPr>
        <p:txBody>
          <a:bodyPr/>
          <a:lstStyle/>
          <a:p>
            <a:r>
              <a:rPr lang="ja-JP" altLang="en-US" b="1"/>
              <a:t>重力波観測装置</a:t>
            </a:r>
            <a:br>
              <a:rPr lang="en-US" altLang="ja-JP" b="1" dirty="0"/>
            </a:br>
            <a:endParaRPr lang="en-US" b="1" dirty="0"/>
          </a:p>
        </p:txBody>
      </p:sp>
      <p:sp>
        <p:nvSpPr>
          <p:cNvPr id="3" name="Subtitle 2">
            <a:extLst>
              <a:ext uri="{FF2B5EF4-FFF2-40B4-BE49-F238E27FC236}">
                <a16:creationId xmlns:a16="http://schemas.microsoft.com/office/drawing/2014/main" id="{16187C54-812F-1B49-B270-79A9C1517D21}"/>
              </a:ext>
            </a:extLst>
          </p:cNvPr>
          <p:cNvSpPr>
            <a:spLocks noGrp="1"/>
          </p:cNvSpPr>
          <p:nvPr>
            <p:ph type="subTitle" idx="1"/>
          </p:nvPr>
        </p:nvSpPr>
        <p:spPr>
          <a:xfrm>
            <a:off x="1154954" y="4926236"/>
            <a:ext cx="10381372" cy="1315076"/>
          </a:xfrm>
        </p:spPr>
        <p:txBody>
          <a:bodyPr>
            <a:normAutofit/>
          </a:bodyPr>
          <a:lstStyle/>
          <a:p>
            <a:r>
              <a:rPr lang="ja-JP" altLang="en-US" b="1"/>
              <a:t>和泉　究　（宇宙科学研究所</a:t>
            </a:r>
            <a:r>
              <a:rPr lang="en-US" altLang="ja-JP" b="1" dirty="0"/>
              <a:t>/JAXA</a:t>
            </a:r>
            <a:r>
              <a:rPr lang="ja-JP" altLang="en-US" b="1"/>
              <a:t>）</a:t>
            </a:r>
            <a:endParaRPr lang="en-US" b="1" dirty="0"/>
          </a:p>
          <a:p>
            <a:r>
              <a:rPr lang="ja-JP" altLang="en-US" b="1"/>
              <a:t>物理学会シンポジウム</a:t>
            </a:r>
            <a:r>
              <a:rPr lang="en-US" altLang="ja-JP" b="1" dirty="0"/>
              <a:t> </a:t>
            </a:r>
            <a:r>
              <a:rPr lang="ja-JP" altLang="en-US" b="1"/>
              <a:t>（東京理科大学</a:t>
            </a:r>
            <a:r>
              <a:rPr lang="en-US" altLang="ja-JP" b="1" dirty="0"/>
              <a:t> 2018.Mar.24</a:t>
            </a:r>
            <a:r>
              <a:rPr lang="ja-JP" altLang="en-US" b="1"/>
              <a:t>）</a:t>
            </a:r>
            <a:endParaRPr lang="en-US" b="1" dirty="0"/>
          </a:p>
        </p:txBody>
      </p:sp>
    </p:spTree>
    <p:extLst>
      <p:ext uri="{BB962C8B-B14F-4D97-AF65-F5344CB8AC3E}">
        <p14:creationId xmlns:p14="http://schemas.microsoft.com/office/powerpoint/2010/main" val="3132982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A469D3-667C-6944-81FE-01012F70F56D}"/>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0"/>
            <a:ext cx="9815513" cy="7361634"/>
          </a:xfrm>
          <a:prstGeom prst="rect">
            <a:avLst/>
          </a:prstGeom>
        </p:spPr>
      </p:pic>
      <p:sp>
        <p:nvSpPr>
          <p:cNvPr id="2" name="Title 1">
            <a:extLst>
              <a:ext uri="{FF2B5EF4-FFF2-40B4-BE49-F238E27FC236}">
                <a16:creationId xmlns:a16="http://schemas.microsoft.com/office/drawing/2014/main" id="{2EF2CD79-9DEB-AC4A-87A8-4482DA5D30F0}"/>
              </a:ext>
            </a:extLst>
          </p:cNvPr>
          <p:cNvSpPr>
            <a:spLocks noGrp="1"/>
          </p:cNvSpPr>
          <p:nvPr>
            <p:ph type="title"/>
          </p:nvPr>
        </p:nvSpPr>
        <p:spPr/>
        <p:txBody>
          <a:bodyPr/>
          <a:lstStyle/>
          <a:p>
            <a:r>
              <a:rPr lang="ja-JP" altLang="en-US" b="1"/>
              <a:t>トークの内容</a:t>
            </a:r>
            <a:endParaRPr lang="en-US" b="1" dirty="0"/>
          </a:p>
        </p:txBody>
      </p:sp>
      <p:sp>
        <p:nvSpPr>
          <p:cNvPr id="3" name="Content Placeholder 2">
            <a:extLst>
              <a:ext uri="{FF2B5EF4-FFF2-40B4-BE49-F238E27FC236}">
                <a16:creationId xmlns:a16="http://schemas.microsoft.com/office/drawing/2014/main" id="{EC9146FF-E629-E246-8098-74D66D64DDB5}"/>
              </a:ext>
            </a:extLst>
          </p:cNvPr>
          <p:cNvSpPr>
            <a:spLocks noGrp="1"/>
          </p:cNvSpPr>
          <p:nvPr>
            <p:ph idx="1"/>
          </p:nvPr>
        </p:nvSpPr>
        <p:spPr>
          <a:xfrm>
            <a:off x="1019825" y="1447800"/>
            <a:ext cx="8946541" cy="1530531"/>
          </a:xfrm>
        </p:spPr>
        <p:txBody>
          <a:bodyPr/>
          <a:lstStyle/>
          <a:p>
            <a:r>
              <a:rPr lang="ja-JP" altLang="en-US" b="1">
                <a:solidFill>
                  <a:schemeClr val="tx2">
                    <a:lumMod val="75000"/>
                  </a:schemeClr>
                </a:solidFill>
              </a:rPr>
              <a:t>レーザー干渉計型重力波検出器</a:t>
            </a:r>
            <a:endParaRPr lang="en-US" altLang="ja-JP" b="1" dirty="0">
              <a:solidFill>
                <a:schemeClr val="tx2">
                  <a:lumMod val="75000"/>
                </a:schemeClr>
              </a:solidFill>
            </a:endParaRPr>
          </a:p>
          <a:p>
            <a:r>
              <a:rPr lang="ja-JP" altLang="en-US" b="1"/>
              <a:t>レーザー干渉計を動作させる</a:t>
            </a:r>
            <a:endParaRPr lang="en-US" altLang="ja-JP" b="1" dirty="0"/>
          </a:p>
          <a:p>
            <a:r>
              <a:rPr lang="ja-JP" altLang="en-US" b="1">
                <a:solidFill>
                  <a:schemeClr val="tx2">
                    <a:lumMod val="75000"/>
                  </a:schemeClr>
                </a:solidFill>
              </a:rPr>
              <a:t>重力波検出器のいま</a:t>
            </a:r>
            <a:endParaRPr lang="en-US" b="1" dirty="0">
              <a:solidFill>
                <a:schemeClr val="tx2">
                  <a:lumMod val="75000"/>
                </a:schemeClr>
              </a:solidFill>
            </a:endParaRPr>
          </a:p>
        </p:txBody>
      </p:sp>
      <p:sp>
        <p:nvSpPr>
          <p:cNvPr id="4" name="Slide Number Placeholder 3">
            <a:extLst>
              <a:ext uri="{FF2B5EF4-FFF2-40B4-BE49-F238E27FC236}">
                <a16:creationId xmlns:a16="http://schemas.microsoft.com/office/drawing/2014/main" id="{9135ADB2-5C28-D24C-A77C-2BAA4830BC13}"/>
              </a:ext>
            </a:extLst>
          </p:cNvPr>
          <p:cNvSpPr>
            <a:spLocks noGrp="1"/>
          </p:cNvSpPr>
          <p:nvPr>
            <p:ph type="sldNum" sz="quarter" idx="12"/>
          </p:nvPr>
        </p:nvSpPr>
        <p:spPr/>
        <p:txBody>
          <a:bodyPr/>
          <a:lstStyle/>
          <a:p>
            <a:fld id="{D57F1E4F-1CFF-5643-939E-02111984F565}" type="slidenum">
              <a:rPr lang="en-US" smtClean="0"/>
              <a:t>9</a:t>
            </a:fld>
            <a:endParaRPr lang="en-US" dirty="0"/>
          </a:p>
        </p:txBody>
      </p:sp>
      <p:sp>
        <p:nvSpPr>
          <p:cNvPr id="5" name="Footer Placeholder 4">
            <a:extLst>
              <a:ext uri="{FF2B5EF4-FFF2-40B4-BE49-F238E27FC236}">
                <a16:creationId xmlns:a16="http://schemas.microsoft.com/office/drawing/2014/main" id="{D406AC50-C977-0D44-8A1F-EE29415572F7}"/>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9" name="Content Placeholder 2">
            <a:extLst>
              <a:ext uri="{FF2B5EF4-FFF2-40B4-BE49-F238E27FC236}">
                <a16:creationId xmlns:a16="http://schemas.microsoft.com/office/drawing/2014/main" id="{ADD50EE4-F7C7-204C-8839-A957E280FE84}"/>
              </a:ext>
            </a:extLst>
          </p:cNvPr>
          <p:cNvSpPr txBox="1">
            <a:spLocks/>
          </p:cNvSpPr>
          <p:nvPr/>
        </p:nvSpPr>
        <p:spPr>
          <a:xfrm>
            <a:off x="646110" y="4542329"/>
            <a:ext cx="9244829" cy="15305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ja-JP" altLang="en-US" b="1"/>
              <a:t>ここからは私が</a:t>
            </a:r>
            <a:r>
              <a:rPr lang="en-US" altLang="ja-JP" b="1" dirty="0"/>
              <a:t>2017</a:t>
            </a:r>
            <a:r>
              <a:rPr lang="ja-JP" altLang="en-US" b="1"/>
              <a:t>年</a:t>
            </a:r>
            <a:r>
              <a:rPr lang="en-US" altLang="ja-JP" b="1" dirty="0"/>
              <a:t>8</a:t>
            </a:r>
            <a:r>
              <a:rPr lang="ja-JP" altLang="en-US" b="1"/>
              <a:t>月まで従事していた</a:t>
            </a:r>
            <a:r>
              <a:rPr lang="en-US" altLang="ja-JP" b="1" dirty="0"/>
              <a:t>LIGO</a:t>
            </a:r>
            <a:r>
              <a:rPr lang="ja-JP" altLang="en-US" b="1"/>
              <a:t>を例に</a:t>
            </a:r>
            <a:endParaRPr lang="en-US" altLang="ja-JP" b="1" dirty="0"/>
          </a:p>
          <a:p>
            <a:pPr marL="0" indent="0">
              <a:buNone/>
            </a:pPr>
            <a:r>
              <a:rPr lang="ja-JP" altLang="en-US" b="1"/>
              <a:t>　その動作がいかにチャレンジングなのか見てみる。</a:t>
            </a:r>
            <a:endParaRPr lang="en-US" altLang="ja-JP" b="1" dirty="0"/>
          </a:p>
          <a:p>
            <a:r>
              <a:rPr lang="ja-JP" altLang="en-US" b="1"/>
              <a:t>多くの話は</a:t>
            </a:r>
            <a:r>
              <a:rPr lang="en-US" altLang="ja-JP" b="1" dirty="0"/>
              <a:t>VIRGO</a:t>
            </a:r>
            <a:r>
              <a:rPr lang="ja-JP" altLang="en-US" b="1"/>
              <a:t>、</a:t>
            </a:r>
            <a:r>
              <a:rPr lang="en-US" altLang="ja-JP" b="1" dirty="0"/>
              <a:t>KAGRA</a:t>
            </a:r>
            <a:r>
              <a:rPr lang="ja-JP" altLang="en-US" b="1"/>
              <a:t>に共通します。</a:t>
            </a:r>
            <a:endParaRPr lang="en-US" altLang="ja-JP" b="1" dirty="0"/>
          </a:p>
        </p:txBody>
      </p:sp>
    </p:spTree>
    <p:extLst>
      <p:ext uri="{BB962C8B-B14F-4D97-AF65-F5344CB8AC3E}">
        <p14:creationId xmlns:p14="http://schemas.microsoft.com/office/powerpoint/2010/main" val="408193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3619-DE5E-2243-85EB-18FE484AAD68}"/>
              </a:ext>
            </a:extLst>
          </p:cNvPr>
          <p:cNvSpPr>
            <a:spLocks noGrp="1"/>
          </p:cNvSpPr>
          <p:nvPr>
            <p:ph type="title"/>
          </p:nvPr>
        </p:nvSpPr>
        <p:spPr>
          <a:xfrm>
            <a:off x="170350" y="47270"/>
            <a:ext cx="10812464" cy="1400530"/>
          </a:xfrm>
        </p:spPr>
        <p:txBody>
          <a:bodyPr/>
          <a:lstStyle/>
          <a:p>
            <a:r>
              <a:rPr lang="ja-JP" altLang="en-US"/>
              <a:t>実際のレーザー干渉計</a:t>
            </a:r>
            <a:endParaRPr lang="en-US" dirty="0"/>
          </a:p>
        </p:txBody>
      </p:sp>
      <p:sp>
        <p:nvSpPr>
          <p:cNvPr id="4" name="Slide Number Placeholder 3">
            <a:extLst>
              <a:ext uri="{FF2B5EF4-FFF2-40B4-BE49-F238E27FC236}">
                <a16:creationId xmlns:a16="http://schemas.microsoft.com/office/drawing/2014/main" id="{1F633378-0BE4-F94C-9DDA-4673B29569DF}"/>
              </a:ext>
            </a:extLst>
          </p:cNvPr>
          <p:cNvSpPr>
            <a:spLocks noGrp="1"/>
          </p:cNvSpPr>
          <p:nvPr>
            <p:ph type="sldNum" sz="quarter" idx="12"/>
          </p:nvPr>
        </p:nvSpPr>
        <p:spPr/>
        <p:txBody>
          <a:bodyPr/>
          <a:lstStyle/>
          <a:p>
            <a:fld id="{D57F1E4F-1CFF-5643-939E-02111984F565}" type="slidenum">
              <a:rPr lang="en-US" smtClean="0"/>
              <a:t>10</a:t>
            </a:fld>
            <a:endParaRPr lang="en-US" dirty="0"/>
          </a:p>
        </p:txBody>
      </p:sp>
      <p:sp>
        <p:nvSpPr>
          <p:cNvPr id="5" name="Footer Placeholder 4">
            <a:extLst>
              <a:ext uri="{FF2B5EF4-FFF2-40B4-BE49-F238E27FC236}">
                <a16:creationId xmlns:a16="http://schemas.microsoft.com/office/drawing/2014/main" id="{13481C67-4BCF-ED41-B7CA-D3D9FB63613F}"/>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8" name="Content Placeholder 2">
            <a:extLst>
              <a:ext uri="{FF2B5EF4-FFF2-40B4-BE49-F238E27FC236}">
                <a16:creationId xmlns:a16="http://schemas.microsoft.com/office/drawing/2014/main" id="{2AC40F46-F49A-544C-A9F7-9259A81AB9E2}"/>
              </a:ext>
            </a:extLst>
          </p:cNvPr>
          <p:cNvSpPr>
            <a:spLocks noGrp="1"/>
          </p:cNvSpPr>
          <p:nvPr>
            <p:ph idx="1"/>
          </p:nvPr>
        </p:nvSpPr>
        <p:spPr>
          <a:xfrm>
            <a:off x="576988" y="679572"/>
            <a:ext cx="8946541" cy="4195481"/>
          </a:xfrm>
        </p:spPr>
        <p:txBody>
          <a:bodyPr/>
          <a:lstStyle/>
          <a:p>
            <a:r>
              <a:rPr lang="ja-JP" altLang="en-US"/>
              <a:t>マイケルソン干渉計に光共振器を加えて感度を増幅させる。</a:t>
            </a:r>
            <a:endParaRPr lang="en-US" dirty="0"/>
          </a:p>
          <a:p>
            <a:r>
              <a:rPr lang="ja-JP" altLang="en-US"/>
              <a:t>光路のほぼ全ては真空容器内に収まっている。大気分子からのレイリー散乱由来の雑音を防ぐ。真空度</a:t>
            </a:r>
            <a:r>
              <a:rPr lang="en-US" altLang="ja-JP" dirty="0"/>
              <a:t>10</a:t>
            </a:r>
            <a:r>
              <a:rPr lang="en-US" altLang="ja-JP" baseline="30000" dirty="0"/>
              <a:t>-6</a:t>
            </a:r>
            <a:r>
              <a:rPr lang="en-US" altLang="ja-JP" dirty="0"/>
              <a:t>Pa</a:t>
            </a:r>
            <a:r>
              <a:rPr lang="ja-JP" altLang="en-US"/>
              <a:t>以下。</a:t>
            </a:r>
            <a:endParaRPr lang="en-US" altLang="ja-JP" dirty="0"/>
          </a:p>
          <a:p>
            <a:r>
              <a:rPr lang="en-US" dirty="0" err="1"/>
              <a:t>aLIGO</a:t>
            </a:r>
            <a:r>
              <a:rPr lang="en-US" dirty="0"/>
              <a:t>, </a:t>
            </a:r>
            <a:r>
              <a:rPr lang="en-US" dirty="0" err="1"/>
              <a:t>aVIRGO</a:t>
            </a:r>
            <a:r>
              <a:rPr lang="en-US" dirty="0"/>
              <a:t>, KAGRA</a:t>
            </a:r>
            <a:r>
              <a:rPr lang="ja-JP" altLang="en-US"/>
              <a:t>ともに同じ干渉計コンフィグレーションを採用。</a:t>
            </a:r>
            <a:endParaRPr lang="en-US" dirty="0"/>
          </a:p>
        </p:txBody>
      </p:sp>
      <p:pic>
        <p:nvPicPr>
          <p:cNvPr id="3" name="Picture 2">
            <a:extLst>
              <a:ext uri="{FF2B5EF4-FFF2-40B4-BE49-F238E27FC236}">
                <a16:creationId xmlns:a16="http://schemas.microsoft.com/office/drawing/2014/main" id="{1C406F3B-A01B-334B-93A8-78F78BA07D5D}"/>
              </a:ext>
            </a:extLst>
          </p:cNvPr>
          <p:cNvPicPr>
            <a:picLocks noChangeAspect="1"/>
          </p:cNvPicPr>
          <p:nvPr/>
        </p:nvPicPr>
        <p:blipFill>
          <a:blip r:embed="rId2"/>
          <a:stretch>
            <a:fillRect/>
          </a:stretch>
        </p:blipFill>
        <p:spPr>
          <a:xfrm>
            <a:off x="484632" y="2230801"/>
            <a:ext cx="6833809" cy="4499182"/>
          </a:xfrm>
          <a:prstGeom prst="rect">
            <a:avLst/>
          </a:prstGeom>
        </p:spPr>
      </p:pic>
      <p:sp>
        <p:nvSpPr>
          <p:cNvPr id="6" name="TextBox 5">
            <a:extLst>
              <a:ext uri="{FF2B5EF4-FFF2-40B4-BE49-F238E27FC236}">
                <a16:creationId xmlns:a16="http://schemas.microsoft.com/office/drawing/2014/main" id="{73DC074E-A2F6-B349-B8EE-3D450445F446}"/>
              </a:ext>
            </a:extLst>
          </p:cNvPr>
          <p:cNvSpPr txBox="1"/>
          <p:nvPr/>
        </p:nvSpPr>
        <p:spPr>
          <a:xfrm>
            <a:off x="7772100" y="4443984"/>
            <a:ext cx="3397084" cy="646331"/>
          </a:xfrm>
          <a:prstGeom prst="rect">
            <a:avLst/>
          </a:prstGeom>
          <a:noFill/>
        </p:spPr>
        <p:txBody>
          <a:bodyPr wrap="none" rtlCol="0">
            <a:spAutoFit/>
          </a:bodyPr>
          <a:lstStyle/>
          <a:p>
            <a:r>
              <a:rPr lang="en-US" dirty="0"/>
              <a:t>O1, O2</a:t>
            </a:r>
            <a:r>
              <a:rPr lang="ja-JP" altLang="en-US"/>
              <a:t>観測時は</a:t>
            </a:r>
            <a:r>
              <a:rPr lang="en-US" altLang="ja-JP" dirty="0"/>
              <a:t>20-30W</a:t>
            </a:r>
            <a:r>
              <a:rPr lang="ja-JP" altLang="en-US"/>
              <a:t>程度の</a:t>
            </a:r>
            <a:endParaRPr lang="en-US" altLang="ja-JP" dirty="0"/>
          </a:p>
          <a:p>
            <a:r>
              <a:rPr lang="ja-JP" altLang="en-US"/>
              <a:t>入射レーザーパワーで動作</a:t>
            </a:r>
            <a:endParaRPr lang="en-US" dirty="0"/>
          </a:p>
        </p:txBody>
      </p:sp>
      <p:sp>
        <p:nvSpPr>
          <p:cNvPr id="13" name="TextBox 12">
            <a:extLst>
              <a:ext uri="{FF2B5EF4-FFF2-40B4-BE49-F238E27FC236}">
                <a16:creationId xmlns:a16="http://schemas.microsoft.com/office/drawing/2014/main" id="{ECC77CF6-A52A-B94E-A62B-880C3A12AABE}"/>
              </a:ext>
            </a:extLst>
          </p:cNvPr>
          <p:cNvSpPr txBox="1"/>
          <p:nvPr/>
        </p:nvSpPr>
        <p:spPr>
          <a:xfrm>
            <a:off x="4505495" y="2299560"/>
            <a:ext cx="2026517" cy="646331"/>
          </a:xfrm>
          <a:prstGeom prst="rect">
            <a:avLst/>
          </a:prstGeom>
          <a:noFill/>
          <a:ln>
            <a:solidFill>
              <a:schemeClr val="accent1">
                <a:shade val="50000"/>
              </a:schemeClr>
            </a:solidFill>
          </a:ln>
        </p:spPr>
        <p:txBody>
          <a:bodyPr wrap="none" rtlCol="0">
            <a:spAutoFit/>
          </a:bodyPr>
          <a:lstStyle/>
          <a:p>
            <a:r>
              <a:rPr lang="en-US" b="1" dirty="0">
                <a:solidFill>
                  <a:schemeClr val="bg1"/>
                </a:solidFill>
              </a:rPr>
              <a:t>Advanced LIGO</a:t>
            </a:r>
          </a:p>
          <a:p>
            <a:r>
              <a:rPr lang="ja-JP" altLang="en-US" b="1">
                <a:solidFill>
                  <a:schemeClr val="bg1"/>
                </a:solidFill>
              </a:rPr>
              <a:t>の干渉計模式図</a:t>
            </a:r>
            <a:endParaRPr lang="en-US" b="1" dirty="0">
              <a:solidFill>
                <a:schemeClr val="bg1"/>
              </a:solidFill>
            </a:endParaRPr>
          </a:p>
        </p:txBody>
      </p:sp>
    </p:spTree>
    <p:extLst>
      <p:ext uri="{BB962C8B-B14F-4D97-AF65-F5344CB8AC3E}">
        <p14:creationId xmlns:p14="http://schemas.microsoft.com/office/powerpoint/2010/main" val="33105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3619-DE5E-2243-85EB-18FE484AAD68}"/>
              </a:ext>
            </a:extLst>
          </p:cNvPr>
          <p:cNvSpPr>
            <a:spLocks noGrp="1"/>
          </p:cNvSpPr>
          <p:nvPr>
            <p:ph type="title"/>
          </p:nvPr>
        </p:nvSpPr>
        <p:spPr>
          <a:xfrm>
            <a:off x="170350" y="47270"/>
            <a:ext cx="10812464" cy="1400530"/>
          </a:xfrm>
        </p:spPr>
        <p:txBody>
          <a:bodyPr/>
          <a:lstStyle/>
          <a:p>
            <a:r>
              <a:rPr lang="ja-JP" altLang="en-US"/>
              <a:t>コミッショニングは時間がかかる</a:t>
            </a:r>
            <a:endParaRPr lang="en-US" dirty="0"/>
          </a:p>
        </p:txBody>
      </p:sp>
      <p:sp>
        <p:nvSpPr>
          <p:cNvPr id="4" name="Slide Number Placeholder 3">
            <a:extLst>
              <a:ext uri="{FF2B5EF4-FFF2-40B4-BE49-F238E27FC236}">
                <a16:creationId xmlns:a16="http://schemas.microsoft.com/office/drawing/2014/main" id="{1F633378-0BE4-F94C-9DDA-4673B29569DF}"/>
              </a:ext>
            </a:extLst>
          </p:cNvPr>
          <p:cNvSpPr>
            <a:spLocks noGrp="1"/>
          </p:cNvSpPr>
          <p:nvPr>
            <p:ph type="sldNum" sz="quarter" idx="12"/>
          </p:nvPr>
        </p:nvSpPr>
        <p:spPr/>
        <p:txBody>
          <a:bodyPr/>
          <a:lstStyle/>
          <a:p>
            <a:fld id="{D57F1E4F-1CFF-5643-939E-02111984F565}" type="slidenum">
              <a:rPr lang="en-US" smtClean="0"/>
              <a:t>11</a:t>
            </a:fld>
            <a:endParaRPr lang="en-US" dirty="0"/>
          </a:p>
        </p:txBody>
      </p:sp>
      <p:sp>
        <p:nvSpPr>
          <p:cNvPr id="5" name="Footer Placeholder 4">
            <a:extLst>
              <a:ext uri="{FF2B5EF4-FFF2-40B4-BE49-F238E27FC236}">
                <a16:creationId xmlns:a16="http://schemas.microsoft.com/office/drawing/2014/main" id="{13481C67-4BCF-ED41-B7CA-D3D9FB63613F}"/>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8" name="Content Placeholder 2">
            <a:extLst>
              <a:ext uri="{FF2B5EF4-FFF2-40B4-BE49-F238E27FC236}">
                <a16:creationId xmlns:a16="http://schemas.microsoft.com/office/drawing/2014/main" id="{2AC40F46-F49A-544C-A9F7-9259A81AB9E2}"/>
              </a:ext>
            </a:extLst>
          </p:cNvPr>
          <p:cNvSpPr>
            <a:spLocks noGrp="1"/>
          </p:cNvSpPr>
          <p:nvPr>
            <p:ph idx="1"/>
          </p:nvPr>
        </p:nvSpPr>
        <p:spPr>
          <a:xfrm>
            <a:off x="495947" y="844378"/>
            <a:ext cx="10590829" cy="4195481"/>
          </a:xfrm>
        </p:spPr>
        <p:txBody>
          <a:bodyPr/>
          <a:lstStyle/>
          <a:p>
            <a:r>
              <a:rPr lang="ja-JP" altLang="en-US"/>
              <a:t>コミッショニング</a:t>
            </a:r>
            <a:r>
              <a:rPr lang="en-US" altLang="ja-JP" dirty="0"/>
              <a:t>  =  </a:t>
            </a:r>
            <a:r>
              <a:rPr lang="ja-JP" altLang="en-US"/>
              <a:t>統合試験</a:t>
            </a:r>
            <a:endParaRPr lang="en-US" altLang="ja-JP" dirty="0"/>
          </a:p>
          <a:p>
            <a:r>
              <a:rPr lang="ja-JP" altLang="en-US"/>
              <a:t>多くのサブシステムはレーザー干渉計でのみ、初めてパフォーマンスが評価できる。</a:t>
            </a:r>
            <a:endParaRPr lang="en-US" altLang="ja-JP" dirty="0"/>
          </a:p>
          <a:p>
            <a:r>
              <a:rPr lang="ja-JP" altLang="en-US"/>
              <a:t>チューンしなければならない制御ループが全体で数</a:t>
            </a:r>
            <a:r>
              <a:rPr lang="en-US" altLang="ja-JP" dirty="0"/>
              <a:t>100</a:t>
            </a:r>
            <a:r>
              <a:rPr lang="ja-JP" altLang="en-US"/>
              <a:t>あり、それらの動作の最適化と自動化に時間がかかる。</a:t>
            </a:r>
            <a:endParaRPr lang="en-US" altLang="ja-JP" dirty="0"/>
          </a:p>
        </p:txBody>
      </p:sp>
      <p:pic>
        <p:nvPicPr>
          <p:cNvPr id="7" name="Picture 6">
            <a:extLst>
              <a:ext uri="{FF2B5EF4-FFF2-40B4-BE49-F238E27FC236}">
                <a16:creationId xmlns:a16="http://schemas.microsoft.com/office/drawing/2014/main" id="{30FAE31E-74B6-BD4D-8271-19CECA4166D7}"/>
              </a:ext>
            </a:extLst>
          </p:cNvPr>
          <p:cNvPicPr>
            <a:picLocks noChangeAspect="1"/>
          </p:cNvPicPr>
          <p:nvPr/>
        </p:nvPicPr>
        <p:blipFill>
          <a:blip r:embed="rId2"/>
          <a:stretch>
            <a:fillRect/>
          </a:stretch>
        </p:blipFill>
        <p:spPr>
          <a:xfrm>
            <a:off x="1371600" y="2502586"/>
            <a:ext cx="7207250" cy="4168470"/>
          </a:xfrm>
          <a:prstGeom prst="rect">
            <a:avLst/>
          </a:prstGeom>
        </p:spPr>
      </p:pic>
      <p:sp>
        <p:nvSpPr>
          <p:cNvPr id="9" name="TextBox 8">
            <a:extLst>
              <a:ext uri="{FF2B5EF4-FFF2-40B4-BE49-F238E27FC236}">
                <a16:creationId xmlns:a16="http://schemas.microsoft.com/office/drawing/2014/main" id="{6D9E1DE9-4C3B-014D-A7C4-B5702DBB4346}"/>
              </a:ext>
            </a:extLst>
          </p:cNvPr>
          <p:cNvSpPr txBox="1"/>
          <p:nvPr/>
        </p:nvSpPr>
        <p:spPr>
          <a:xfrm>
            <a:off x="3094396" y="2572787"/>
            <a:ext cx="3454792" cy="369332"/>
          </a:xfrm>
          <a:prstGeom prst="rect">
            <a:avLst/>
          </a:prstGeom>
          <a:noFill/>
          <a:ln w="15875">
            <a:solidFill>
              <a:schemeClr val="accent1">
                <a:shade val="50000"/>
              </a:schemeClr>
            </a:solidFill>
          </a:ln>
        </p:spPr>
        <p:txBody>
          <a:bodyPr wrap="none" rtlCol="0">
            <a:spAutoFit/>
          </a:bodyPr>
          <a:lstStyle/>
          <a:p>
            <a:r>
              <a:rPr lang="en-US" b="1" dirty="0">
                <a:solidFill>
                  <a:schemeClr val="bg1"/>
                </a:solidFill>
              </a:rPr>
              <a:t>GW150914</a:t>
            </a:r>
            <a:r>
              <a:rPr lang="ja-JP" altLang="en-US" b="1">
                <a:solidFill>
                  <a:schemeClr val="bg1"/>
                </a:solidFill>
              </a:rPr>
              <a:t>に至るまでの道のり</a:t>
            </a:r>
            <a:endParaRPr lang="en-US" b="1" dirty="0">
              <a:solidFill>
                <a:schemeClr val="bg1"/>
              </a:solidFill>
            </a:endParaRPr>
          </a:p>
        </p:txBody>
      </p:sp>
      <p:sp>
        <p:nvSpPr>
          <p:cNvPr id="10" name="TextBox 9">
            <a:extLst>
              <a:ext uri="{FF2B5EF4-FFF2-40B4-BE49-F238E27FC236}">
                <a16:creationId xmlns:a16="http://schemas.microsoft.com/office/drawing/2014/main" id="{295B0AC9-DA80-B843-9731-BEAE14F3CD6B}"/>
              </a:ext>
            </a:extLst>
          </p:cNvPr>
          <p:cNvSpPr txBox="1"/>
          <p:nvPr/>
        </p:nvSpPr>
        <p:spPr>
          <a:xfrm>
            <a:off x="8758237" y="4263655"/>
            <a:ext cx="2814637" cy="646331"/>
          </a:xfrm>
          <a:prstGeom prst="rect">
            <a:avLst/>
          </a:prstGeom>
          <a:noFill/>
        </p:spPr>
        <p:txBody>
          <a:bodyPr wrap="square" rtlCol="0">
            <a:spAutoFit/>
          </a:bodyPr>
          <a:lstStyle/>
          <a:p>
            <a:r>
              <a:rPr lang="ja-JP" altLang="en-US"/>
              <a:t>図の小さい</a:t>
            </a:r>
            <a:r>
              <a:rPr lang="en-US" altLang="ja-JP" dirty="0"/>
              <a:t>box</a:t>
            </a:r>
            <a:r>
              <a:rPr lang="ja-JP" altLang="en-US"/>
              <a:t>群が</a:t>
            </a:r>
            <a:endParaRPr lang="en-US" altLang="ja-JP" dirty="0"/>
          </a:p>
          <a:p>
            <a:r>
              <a:rPr lang="ja-JP" altLang="en-US"/>
              <a:t>コミッショニングを表す。</a:t>
            </a:r>
            <a:endParaRPr lang="en-US" dirty="0"/>
          </a:p>
        </p:txBody>
      </p:sp>
      <p:sp>
        <p:nvSpPr>
          <p:cNvPr id="11" name="TextBox 10">
            <a:extLst>
              <a:ext uri="{FF2B5EF4-FFF2-40B4-BE49-F238E27FC236}">
                <a16:creationId xmlns:a16="http://schemas.microsoft.com/office/drawing/2014/main" id="{3B075B0F-40D7-DD4A-983D-E8F7EA415505}"/>
              </a:ext>
            </a:extLst>
          </p:cNvPr>
          <p:cNvSpPr txBox="1"/>
          <p:nvPr/>
        </p:nvSpPr>
        <p:spPr>
          <a:xfrm>
            <a:off x="7310982" y="2386919"/>
            <a:ext cx="747320" cy="369332"/>
          </a:xfrm>
          <a:prstGeom prst="rect">
            <a:avLst/>
          </a:prstGeom>
          <a:noFill/>
        </p:spPr>
        <p:txBody>
          <a:bodyPr wrap="none" rtlCol="0">
            <a:spAutoFit/>
          </a:bodyPr>
          <a:lstStyle/>
          <a:p>
            <a:r>
              <a:rPr lang="en-US" b="1" dirty="0">
                <a:solidFill>
                  <a:srgbClr val="FF0000"/>
                </a:solidFill>
              </a:rPr>
              <a:t>were</a:t>
            </a:r>
          </a:p>
        </p:txBody>
      </p:sp>
      <p:cxnSp>
        <p:nvCxnSpPr>
          <p:cNvPr id="14" name="Straight Connector 13">
            <a:extLst>
              <a:ext uri="{FF2B5EF4-FFF2-40B4-BE49-F238E27FC236}">
                <a16:creationId xmlns:a16="http://schemas.microsoft.com/office/drawing/2014/main" id="{21E80E36-4A19-D24F-B860-E4F9C2445757}"/>
              </a:ext>
            </a:extLst>
          </p:cNvPr>
          <p:cNvCxnSpPr>
            <a:cxnSpLocks/>
          </p:cNvCxnSpPr>
          <p:nvPr/>
        </p:nvCxnSpPr>
        <p:spPr>
          <a:xfrm>
            <a:off x="7415213" y="2843213"/>
            <a:ext cx="485775"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7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64AB186-62E3-E144-A9EA-B9F89F004E70}"/>
              </a:ext>
            </a:extLst>
          </p:cNvPr>
          <p:cNvSpPr/>
          <p:nvPr/>
        </p:nvSpPr>
        <p:spPr>
          <a:xfrm>
            <a:off x="6729985" y="2551597"/>
            <a:ext cx="4680210" cy="41600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13619-DE5E-2243-85EB-18FE484AAD68}"/>
              </a:ext>
            </a:extLst>
          </p:cNvPr>
          <p:cNvSpPr>
            <a:spLocks noGrp="1"/>
          </p:cNvSpPr>
          <p:nvPr>
            <p:ph type="title"/>
          </p:nvPr>
        </p:nvSpPr>
        <p:spPr>
          <a:xfrm>
            <a:off x="170350" y="47270"/>
            <a:ext cx="10812464" cy="1400530"/>
          </a:xfrm>
        </p:spPr>
        <p:txBody>
          <a:bodyPr/>
          <a:lstStyle/>
          <a:p>
            <a:r>
              <a:rPr lang="ja-JP" altLang="en-US"/>
              <a:t>能動制御が必須</a:t>
            </a:r>
            <a:endParaRPr lang="en-US" dirty="0"/>
          </a:p>
        </p:txBody>
      </p:sp>
      <p:sp>
        <p:nvSpPr>
          <p:cNvPr id="4" name="Slide Number Placeholder 3">
            <a:extLst>
              <a:ext uri="{FF2B5EF4-FFF2-40B4-BE49-F238E27FC236}">
                <a16:creationId xmlns:a16="http://schemas.microsoft.com/office/drawing/2014/main" id="{1F633378-0BE4-F94C-9DDA-4673B29569DF}"/>
              </a:ext>
            </a:extLst>
          </p:cNvPr>
          <p:cNvSpPr>
            <a:spLocks noGrp="1"/>
          </p:cNvSpPr>
          <p:nvPr>
            <p:ph type="sldNum" sz="quarter" idx="12"/>
          </p:nvPr>
        </p:nvSpPr>
        <p:spPr/>
        <p:txBody>
          <a:bodyPr/>
          <a:lstStyle/>
          <a:p>
            <a:fld id="{D57F1E4F-1CFF-5643-939E-02111984F565}" type="slidenum">
              <a:rPr lang="en-US" smtClean="0"/>
              <a:t>12</a:t>
            </a:fld>
            <a:endParaRPr lang="en-US" dirty="0"/>
          </a:p>
        </p:txBody>
      </p:sp>
      <p:sp>
        <p:nvSpPr>
          <p:cNvPr id="5" name="Footer Placeholder 4">
            <a:extLst>
              <a:ext uri="{FF2B5EF4-FFF2-40B4-BE49-F238E27FC236}">
                <a16:creationId xmlns:a16="http://schemas.microsoft.com/office/drawing/2014/main" id="{13481C67-4BCF-ED41-B7CA-D3D9FB63613F}"/>
              </a:ext>
            </a:extLst>
          </p:cNvPr>
          <p:cNvSpPr>
            <a:spLocks noGrp="1"/>
          </p:cNvSpPr>
          <p:nvPr>
            <p:ph type="ftr" sz="quarter" idx="11"/>
          </p:nvPr>
        </p:nvSpPr>
        <p:spPr/>
        <p:txBody>
          <a:bodyPr/>
          <a:lstStyle/>
          <a:p>
            <a:r>
              <a:rPr lang="ja-JP" altLang="en-US"/>
              <a:t>物理学会シンポジウム </a:t>
            </a:r>
            <a:r>
              <a:rPr lang="en-US" altLang="ja-JP" dirty="0"/>
              <a:t>"</a:t>
            </a:r>
            <a:r>
              <a:rPr lang="ja-JP" altLang="en-US"/>
              <a:t>重力波検出器</a:t>
            </a:r>
            <a:r>
              <a:rPr lang="en-US" altLang="ja-JP" dirty="0"/>
              <a:t>"</a:t>
            </a:r>
            <a:endParaRPr lang="en-US" dirty="0"/>
          </a:p>
        </p:txBody>
      </p:sp>
      <p:sp>
        <p:nvSpPr>
          <p:cNvPr id="8" name="Content Placeholder 2">
            <a:extLst>
              <a:ext uri="{FF2B5EF4-FFF2-40B4-BE49-F238E27FC236}">
                <a16:creationId xmlns:a16="http://schemas.microsoft.com/office/drawing/2014/main" id="{2AC40F46-F49A-544C-A9F7-9259A81AB9E2}"/>
              </a:ext>
            </a:extLst>
          </p:cNvPr>
          <p:cNvSpPr>
            <a:spLocks noGrp="1"/>
          </p:cNvSpPr>
          <p:nvPr>
            <p:ph idx="1"/>
          </p:nvPr>
        </p:nvSpPr>
        <p:spPr>
          <a:xfrm>
            <a:off x="646112" y="825113"/>
            <a:ext cx="9449009" cy="4195481"/>
          </a:xfrm>
        </p:spPr>
        <p:txBody>
          <a:bodyPr/>
          <a:lstStyle/>
          <a:p>
            <a:r>
              <a:rPr lang="ja-JP" altLang="en-US"/>
              <a:t>スイッチ「</a:t>
            </a:r>
            <a:r>
              <a:rPr lang="en-US" altLang="ja-JP" dirty="0"/>
              <a:t>ON</a:t>
            </a:r>
            <a:r>
              <a:rPr lang="ja-JP" altLang="en-US"/>
              <a:t>」ですぐに動作しない。</a:t>
            </a:r>
            <a:r>
              <a:rPr lang="en-US" altLang="ja-JP" dirty="0"/>
              <a:t>=&gt;</a:t>
            </a:r>
            <a:r>
              <a:rPr lang="ja-JP" altLang="en-US"/>
              <a:t>干渉計の応答が非線形のため</a:t>
            </a:r>
            <a:endParaRPr lang="en-US" altLang="ja-JP" dirty="0"/>
          </a:p>
          <a:p>
            <a:r>
              <a:rPr lang="ja-JP" altLang="en-US"/>
              <a:t>懸架防振システムは低周波での性能は低い。典型的に</a:t>
            </a:r>
            <a:r>
              <a:rPr lang="en-US" altLang="ja-JP" dirty="0"/>
              <a:t>1um</a:t>
            </a:r>
            <a:r>
              <a:rPr lang="ja-JP" altLang="en-US"/>
              <a:t> </a:t>
            </a:r>
            <a:r>
              <a:rPr lang="en-US" altLang="ja-JP" dirty="0" err="1"/>
              <a:t>rms</a:t>
            </a:r>
            <a:r>
              <a:rPr lang="en-US" altLang="ja-JP" dirty="0"/>
              <a:t> </a:t>
            </a:r>
            <a:r>
              <a:rPr lang="ja-JP" altLang="en-US"/>
              <a:t>程度の揺れ。</a:t>
            </a:r>
            <a:endParaRPr lang="en-US" dirty="0"/>
          </a:p>
          <a:p>
            <a:r>
              <a:rPr lang="ja-JP" altLang="en-US"/>
              <a:t>これに対して、光共振器の共振幅は非常にせまい</a:t>
            </a:r>
            <a:endParaRPr lang="en-US" altLang="ja-JP" dirty="0"/>
          </a:p>
          <a:p>
            <a:r>
              <a:rPr lang="ja-JP" altLang="en-US"/>
              <a:t>干渉計の鏡間の長さを常に制御する必要がある。</a:t>
            </a:r>
            <a:r>
              <a:rPr lang="en-US" altLang="ja-JP" dirty="0"/>
              <a:t>TES</a:t>
            </a:r>
            <a:r>
              <a:rPr lang="ja-JP" altLang="en-US"/>
              <a:t>などと似ている。</a:t>
            </a:r>
            <a:endParaRPr lang="en-US" altLang="ja-JP" dirty="0"/>
          </a:p>
        </p:txBody>
      </p:sp>
      <p:sp>
        <p:nvSpPr>
          <p:cNvPr id="15" name="TextBox 14">
            <a:extLst>
              <a:ext uri="{FF2B5EF4-FFF2-40B4-BE49-F238E27FC236}">
                <a16:creationId xmlns:a16="http://schemas.microsoft.com/office/drawing/2014/main" id="{055AE294-4293-9648-B69E-B150908A7F73}"/>
              </a:ext>
            </a:extLst>
          </p:cNvPr>
          <p:cNvSpPr txBox="1"/>
          <p:nvPr/>
        </p:nvSpPr>
        <p:spPr>
          <a:xfrm rot="16200000">
            <a:off x="5054422" y="4446980"/>
            <a:ext cx="4160099" cy="369332"/>
          </a:xfrm>
          <a:prstGeom prst="rect">
            <a:avLst/>
          </a:prstGeom>
          <a:noFill/>
        </p:spPr>
        <p:txBody>
          <a:bodyPr wrap="square" rtlCol="0">
            <a:spAutoFit/>
          </a:bodyPr>
          <a:lstStyle/>
          <a:p>
            <a:r>
              <a:rPr lang="ja-JP" altLang="en-US">
                <a:solidFill>
                  <a:schemeClr val="bg1"/>
                </a:solidFill>
              </a:rPr>
              <a:t>腕の作動変位成分（</a:t>
            </a:r>
            <a:r>
              <a:rPr lang="en-US" altLang="ja-JP" dirty="0">
                <a:solidFill>
                  <a:schemeClr val="bg1"/>
                </a:solidFill>
              </a:rPr>
              <a:t>Lx - Ly</a:t>
            </a:r>
            <a:r>
              <a:rPr lang="ja-JP" altLang="en-US">
                <a:solidFill>
                  <a:schemeClr val="bg1"/>
                </a:solidFill>
              </a:rPr>
              <a:t>）</a:t>
            </a:r>
            <a:r>
              <a:rPr lang="en-US" altLang="ja-JP" dirty="0">
                <a:solidFill>
                  <a:schemeClr val="bg1"/>
                </a:solidFill>
              </a:rPr>
              <a:t> [m/Hz</a:t>
            </a:r>
            <a:r>
              <a:rPr lang="en-US" altLang="ja-JP" baseline="30000" dirty="0">
                <a:solidFill>
                  <a:schemeClr val="bg1"/>
                </a:solidFill>
              </a:rPr>
              <a:t>1/2</a:t>
            </a:r>
            <a:r>
              <a:rPr lang="en-US" altLang="ja-JP" dirty="0">
                <a:solidFill>
                  <a:schemeClr val="bg1"/>
                </a:solidFill>
              </a:rPr>
              <a:t>]</a:t>
            </a:r>
            <a:endParaRPr lang="en-US" dirty="0">
              <a:solidFill>
                <a:schemeClr val="bg1"/>
              </a:solidFill>
            </a:endParaRPr>
          </a:p>
        </p:txBody>
      </p:sp>
      <p:sp>
        <p:nvSpPr>
          <p:cNvPr id="16" name="TextBox 15">
            <a:extLst>
              <a:ext uri="{FF2B5EF4-FFF2-40B4-BE49-F238E27FC236}">
                <a16:creationId xmlns:a16="http://schemas.microsoft.com/office/drawing/2014/main" id="{CA5D9811-9640-A44E-A09F-2C6DC69609A9}"/>
              </a:ext>
            </a:extLst>
          </p:cNvPr>
          <p:cNvSpPr txBox="1"/>
          <p:nvPr/>
        </p:nvSpPr>
        <p:spPr>
          <a:xfrm>
            <a:off x="9371020" y="6380084"/>
            <a:ext cx="1705522" cy="369332"/>
          </a:xfrm>
          <a:prstGeom prst="rect">
            <a:avLst/>
          </a:prstGeom>
          <a:noFill/>
        </p:spPr>
        <p:txBody>
          <a:bodyPr wrap="square" rtlCol="0">
            <a:spAutoFit/>
          </a:bodyPr>
          <a:lstStyle/>
          <a:p>
            <a:r>
              <a:rPr lang="ja-JP" altLang="en-US">
                <a:solidFill>
                  <a:schemeClr val="bg1"/>
                </a:solidFill>
              </a:rPr>
              <a:t>周波数</a:t>
            </a:r>
            <a:r>
              <a:rPr lang="en-US" altLang="ja-JP" dirty="0">
                <a:solidFill>
                  <a:schemeClr val="bg1"/>
                </a:solidFill>
              </a:rPr>
              <a:t> [Hz]</a:t>
            </a:r>
            <a:endParaRPr lang="en-US" dirty="0">
              <a:solidFill>
                <a:schemeClr val="bg1"/>
              </a:solidFill>
            </a:endParaRPr>
          </a:p>
        </p:txBody>
      </p:sp>
      <p:cxnSp>
        <p:nvCxnSpPr>
          <p:cNvPr id="22" name="Straight Connector 21">
            <a:extLst>
              <a:ext uri="{FF2B5EF4-FFF2-40B4-BE49-F238E27FC236}">
                <a16:creationId xmlns:a16="http://schemas.microsoft.com/office/drawing/2014/main" id="{C4A6C7CA-29D3-714B-B5A8-4E7028DA2850}"/>
              </a:ext>
            </a:extLst>
          </p:cNvPr>
          <p:cNvCxnSpPr>
            <a:cxnSpLocks/>
          </p:cNvCxnSpPr>
          <p:nvPr/>
        </p:nvCxnSpPr>
        <p:spPr>
          <a:xfrm>
            <a:off x="7488314" y="2648823"/>
            <a:ext cx="705368" cy="10930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8870A35-F41E-094B-A575-0EEC9D515512}"/>
              </a:ext>
            </a:extLst>
          </p:cNvPr>
          <p:cNvCxnSpPr>
            <a:cxnSpLocks/>
          </p:cNvCxnSpPr>
          <p:nvPr/>
        </p:nvCxnSpPr>
        <p:spPr>
          <a:xfrm>
            <a:off x="8193682" y="2799176"/>
            <a:ext cx="0" cy="325862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4A75D8-F5FF-8B44-B7D3-939AD6AF1742}"/>
              </a:ext>
            </a:extLst>
          </p:cNvPr>
          <p:cNvCxnSpPr>
            <a:cxnSpLocks/>
          </p:cNvCxnSpPr>
          <p:nvPr/>
        </p:nvCxnSpPr>
        <p:spPr>
          <a:xfrm>
            <a:off x="7476780" y="2703476"/>
            <a:ext cx="11534" cy="335432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1A0EB3F-434E-574B-B4A3-CDAF96FEC94D}"/>
              </a:ext>
            </a:extLst>
          </p:cNvPr>
          <p:cNvCxnSpPr>
            <a:cxnSpLocks/>
          </p:cNvCxnSpPr>
          <p:nvPr/>
        </p:nvCxnSpPr>
        <p:spPr>
          <a:xfrm>
            <a:off x="7488314" y="2709683"/>
            <a:ext cx="1059872"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F51BAD5-1880-3A40-AC14-A6E0A550C97B}"/>
              </a:ext>
            </a:extLst>
          </p:cNvPr>
          <p:cNvSpPr txBox="1"/>
          <p:nvPr/>
        </p:nvSpPr>
        <p:spPr>
          <a:xfrm>
            <a:off x="8548186" y="2566154"/>
            <a:ext cx="577402"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nvGrpSpPr>
          <p:cNvPr id="37" name="Group 36">
            <a:extLst>
              <a:ext uri="{FF2B5EF4-FFF2-40B4-BE49-F238E27FC236}">
                <a16:creationId xmlns:a16="http://schemas.microsoft.com/office/drawing/2014/main" id="{476FDEB6-C711-AF45-9DAB-7B999A0BA7FF}"/>
              </a:ext>
            </a:extLst>
          </p:cNvPr>
          <p:cNvGrpSpPr/>
          <p:nvPr/>
        </p:nvGrpSpPr>
        <p:grpSpPr>
          <a:xfrm>
            <a:off x="8259909" y="4692880"/>
            <a:ext cx="3087153" cy="1755088"/>
            <a:chOff x="8058741" y="4692880"/>
            <a:chExt cx="3087153" cy="1755088"/>
          </a:xfrm>
        </p:grpSpPr>
        <p:pic>
          <p:nvPicPr>
            <p:cNvPr id="14" name="Picture 13">
              <a:extLst>
                <a:ext uri="{FF2B5EF4-FFF2-40B4-BE49-F238E27FC236}">
                  <a16:creationId xmlns:a16="http://schemas.microsoft.com/office/drawing/2014/main" id="{51B7D0BE-6DC3-C847-AD6B-54DE329809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2375" y="4694024"/>
              <a:ext cx="2703519" cy="1682702"/>
            </a:xfrm>
            <a:prstGeom prst="rect">
              <a:avLst/>
            </a:prstGeom>
          </p:spPr>
        </p:pic>
        <p:sp>
          <p:nvSpPr>
            <p:cNvPr id="35" name="Rectangle 34">
              <a:extLst>
                <a:ext uri="{FF2B5EF4-FFF2-40B4-BE49-F238E27FC236}">
                  <a16:creationId xmlns:a16="http://schemas.microsoft.com/office/drawing/2014/main" id="{E289C6FA-C073-3946-B60D-EEE4F5B0CB93}"/>
                </a:ext>
              </a:extLst>
            </p:cNvPr>
            <p:cNvSpPr/>
            <p:nvPr/>
          </p:nvSpPr>
          <p:spPr>
            <a:xfrm>
              <a:off x="8854488" y="6160967"/>
              <a:ext cx="1917151" cy="287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C84E7A3-34F6-5D42-A028-5920C3C5D71D}"/>
                </a:ext>
              </a:extLst>
            </p:cNvPr>
            <p:cNvSpPr/>
            <p:nvPr/>
          </p:nvSpPr>
          <p:spPr>
            <a:xfrm>
              <a:off x="8058741" y="4692880"/>
              <a:ext cx="763808" cy="16301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F0ECF5EF-D824-8B4D-A24F-45DC6664FEB0}"/>
              </a:ext>
            </a:extLst>
          </p:cNvPr>
          <p:cNvSpPr txBox="1"/>
          <p:nvPr/>
        </p:nvSpPr>
        <p:spPr>
          <a:xfrm>
            <a:off x="8430061" y="4553595"/>
            <a:ext cx="662361"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-16</a:t>
            </a:r>
          </a:p>
        </p:txBody>
      </p:sp>
      <p:sp>
        <p:nvSpPr>
          <p:cNvPr id="39" name="TextBox 38">
            <a:extLst>
              <a:ext uri="{FF2B5EF4-FFF2-40B4-BE49-F238E27FC236}">
                <a16:creationId xmlns:a16="http://schemas.microsoft.com/office/drawing/2014/main" id="{D88D01CC-FBBE-754D-A40D-B6B9063B87CA}"/>
              </a:ext>
            </a:extLst>
          </p:cNvPr>
          <p:cNvSpPr txBox="1"/>
          <p:nvPr/>
        </p:nvSpPr>
        <p:spPr>
          <a:xfrm>
            <a:off x="8393295" y="5869501"/>
            <a:ext cx="662361"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-20</a:t>
            </a:r>
          </a:p>
        </p:txBody>
      </p:sp>
      <p:sp>
        <p:nvSpPr>
          <p:cNvPr id="40" name="TextBox 39">
            <a:extLst>
              <a:ext uri="{FF2B5EF4-FFF2-40B4-BE49-F238E27FC236}">
                <a16:creationId xmlns:a16="http://schemas.microsoft.com/office/drawing/2014/main" id="{925EA160-3EEC-764A-8780-D455F73707E8}"/>
              </a:ext>
            </a:extLst>
          </p:cNvPr>
          <p:cNvSpPr txBox="1"/>
          <p:nvPr/>
        </p:nvSpPr>
        <p:spPr>
          <a:xfrm>
            <a:off x="8922144" y="6111247"/>
            <a:ext cx="441146" cy="369332"/>
          </a:xfrm>
          <a:prstGeom prst="rect">
            <a:avLst/>
          </a:prstGeom>
          <a:noFill/>
        </p:spPr>
        <p:txBody>
          <a:bodyPr wrap="none" rtlCol="0">
            <a:spAutoFit/>
          </a:bodyPr>
          <a:lstStyle/>
          <a:p>
            <a:r>
              <a:rPr lang="en-US" dirty="0">
                <a:solidFill>
                  <a:schemeClr val="bg1"/>
                </a:solidFill>
              </a:rPr>
              <a:t>10</a:t>
            </a:r>
            <a:endParaRPr lang="en-US" baseline="30000" dirty="0">
              <a:solidFill>
                <a:schemeClr val="bg1"/>
              </a:solidFill>
            </a:endParaRPr>
          </a:p>
        </p:txBody>
      </p:sp>
      <p:sp>
        <p:nvSpPr>
          <p:cNvPr id="41" name="TextBox 40">
            <a:extLst>
              <a:ext uri="{FF2B5EF4-FFF2-40B4-BE49-F238E27FC236}">
                <a16:creationId xmlns:a16="http://schemas.microsoft.com/office/drawing/2014/main" id="{61D0B1A0-4E5A-6D44-9532-1695737E7D87}"/>
              </a:ext>
            </a:extLst>
          </p:cNvPr>
          <p:cNvSpPr txBox="1"/>
          <p:nvPr/>
        </p:nvSpPr>
        <p:spPr>
          <a:xfrm>
            <a:off x="9726902" y="6119801"/>
            <a:ext cx="569387" cy="369332"/>
          </a:xfrm>
          <a:prstGeom prst="rect">
            <a:avLst/>
          </a:prstGeom>
          <a:noFill/>
        </p:spPr>
        <p:txBody>
          <a:bodyPr wrap="none" rtlCol="0">
            <a:spAutoFit/>
          </a:bodyPr>
          <a:lstStyle/>
          <a:p>
            <a:r>
              <a:rPr lang="en-US" dirty="0">
                <a:solidFill>
                  <a:schemeClr val="bg1"/>
                </a:solidFill>
              </a:rPr>
              <a:t>100</a:t>
            </a:r>
            <a:endParaRPr lang="en-US" baseline="30000" dirty="0">
              <a:solidFill>
                <a:schemeClr val="bg1"/>
              </a:solidFill>
            </a:endParaRPr>
          </a:p>
        </p:txBody>
      </p:sp>
      <p:sp>
        <p:nvSpPr>
          <p:cNvPr id="42" name="TextBox 41">
            <a:extLst>
              <a:ext uri="{FF2B5EF4-FFF2-40B4-BE49-F238E27FC236}">
                <a16:creationId xmlns:a16="http://schemas.microsoft.com/office/drawing/2014/main" id="{6DE665A1-974E-FE44-939C-EF47D0754119}"/>
              </a:ext>
            </a:extLst>
          </p:cNvPr>
          <p:cNvSpPr txBox="1"/>
          <p:nvPr/>
        </p:nvSpPr>
        <p:spPr>
          <a:xfrm>
            <a:off x="10509771" y="6119801"/>
            <a:ext cx="697627" cy="369332"/>
          </a:xfrm>
          <a:prstGeom prst="rect">
            <a:avLst/>
          </a:prstGeom>
          <a:noFill/>
        </p:spPr>
        <p:txBody>
          <a:bodyPr wrap="none" rtlCol="0">
            <a:spAutoFit/>
          </a:bodyPr>
          <a:lstStyle/>
          <a:p>
            <a:r>
              <a:rPr lang="en-US" dirty="0">
                <a:solidFill>
                  <a:schemeClr val="bg1"/>
                </a:solidFill>
              </a:rPr>
              <a:t>1000</a:t>
            </a:r>
            <a:endParaRPr lang="en-US" baseline="30000" dirty="0">
              <a:solidFill>
                <a:schemeClr val="bg1"/>
              </a:solidFill>
            </a:endParaRPr>
          </a:p>
        </p:txBody>
      </p:sp>
      <p:sp>
        <p:nvSpPr>
          <p:cNvPr id="43" name="TextBox 42">
            <a:extLst>
              <a:ext uri="{FF2B5EF4-FFF2-40B4-BE49-F238E27FC236}">
                <a16:creationId xmlns:a16="http://schemas.microsoft.com/office/drawing/2014/main" id="{15978821-E911-CC4A-8217-ED101A493A75}"/>
              </a:ext>
            </a:extLst>
          </p:cNvPr>
          <p:cNvSpPr txBox="1"/>
          <p:nvPr/>
        </p:nvSpPr>
        <p:spPr>
          <a:xfrm>
            <a:off x="8056196" y="6092607"/>
            <a:ext cx="312906" cy="369332"/>
          </a:xfrm>
          <a:prstGeom prst="rect">
            <a:avLst/>
          </a:prstGeom>
          <a:noFill/>
        </p:spPr>
        <p:txBody>
          <a:bodyPr wrap="none" rtlCol="0">
            <a:spAutoFit/>
          </a:bodyPr>
          <a:lstStyle/>
          <a:p>
            <a:r>
              <a:rPr lang="en-US" dirty="0">
                <a:solidFill>
                  <a:schemeClr val="bg1"/>
                </a:solidFill>
              </a:rPr>
              <a:t>1</a:t>
            </a:r>
            <a:endParaRPr lang="en-US" baseline="30000" dirty="0">
              <a:solidFill>
                <a:schemeClr val="bg1"/>
              </a:solidFill>
            </a:endParaRPr>
          </a:p>
        </p:txBody>
      </p:sp>
      <p:sp>
        <p:nvSpPr>
          <p:cNvPr id="44" name="TextBox 43">
            <a:extLst>
              <a:ext uri="{FF2B5EF4-FFF2-40B4-BE49-F238E27FC236}">
                <a16:creationId xmlns:a16="http://schemas.microsoft.com/office/drawing/2014/main" id="{EB435002-76D0-E747-93DB-A0EE7677B663}"/>
              </a:ext>
            </a:extLst>
          </p:cNvPr>
          <p:cNvSpPr txBox="1"/>
          <p:nvPr/>
        </p:nvSpPr>
        <p:spPr>
          <a:xfrm>
            <a:off x="7304696" y="6092221"/>
            <a:ext cx="505267" cy="369332"/>
          </a:xfrm>
          <a:prstGeom prst="rect">
            <a:avLst/>
          </a:prstGeom>
          <a:noFill/>
        </p:spPr>
        <p:txBody>
          <a:bodyPr wrap="none" rtlCol="0">
            <a:spAutoFit/>
          </a:bodyPr>
          <a:lstStyle/>
          <a:p>
            <a:r>
              <a:rPr lang="en-US" dirty="0">
                <a:solidFill>
                  <a:schemeClr val="bg1"/>
                </a:solidFill>
              </a:rPr>
              <a:t>0.1</a:t>
            </a:r>
            <a:endParaRPr lang="en-US" baseline="30000" dirty="0">
              <a:solidFill>
                <a:schemeClr val="bg1"/>
              </a:solidFill>
            </a:endParaRPr>
          </a:p>
        </p:txBody>
      </p:sp>
      <p:cxnSp>
        <p:nvCxnSpPr>
          <p:cNvPr id="6" name="Straight Connector 5">
            <a:extLst>
              <a:ext uri="{FF2B5EF4-FFF2-40B4-BE49-F238E27FC236}">
                <a16:creationId xmlns:a16="http://schemas.microsoft.com/office/drawing/2014/main" id="{84AA7CD9-DA3B-5D43-9847-14632AF3F671}"/>
              </a:ext>
            </a:extLst>
          </p:cNvPr>
          <p:cNvCxnSpPr>
            <a:cxnSpLocks/>
          </p:cNvCxnSpPr>
          <p:nvPr/>
        </p:nvCxnSpPr>
        <p:spPr>
          <a:xfrm flipH="1" flipV="1">
            <a:off x="8193682" y="2761488"/>
            <a:ext cx="939442" cy="206377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BA2A12DC-C7AA-1941-8263-AA6EB42EF159}"/>
              </a:ext>
            </a:extLst>
          </p:cNvPr>
          <p:cNvPicPr>
            <a:picLocks noChangeAspect="1"/>
          </p:cNvPicPr>
          <p:nvPr/>
        </p:nvPicPr>
        <p:blipFill>
          <a:blip r:embed="rId4"/>
          <a:stretch>
            <a:fillRect/>
          </a:stretch>
        </p:blipFill>
        <p:spPr>
          <a:xfrm>
            <a:off x="665541" y="2686197"/>
            <a:ext cx="5684064" cy="3282347"/>
          </a:xfrm>
          <a:prstGeom prst="rect">
            <a:avLst/>
          </a:prstGeom>
        </p:spPr>
      </p:pic>
      <p:sp>
        <p:nvSpPr>
          <p:cNvPr id="46" name="Rectangle 45">
            <a:extLst>
              <a:ext uri="{FF2B5EF4-FFF2-40B4-BE49-F238E27FC236}">
                <a16:creationId xmlns:a16="http://schemas.microsoft.com/office/drawing/2014/main" id="{7116CA9D-2AA3-B743-84A0-1C64070D6D06}"/>
              </a:ext>
            </a:extLst>
          </p:cNvPr>
          <p:cNvSpPr/>
          <p:nvPr/>
        </p:nvSpPr>
        <p:spPr>
          <a:xfrm>
            <a:off x="7319138" y="2648823"/>
            <a:ext cx="4027924" cy="35121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7980A62-FCE1-084B-81F9-707DB5F87123}"/>
              </a:ext>
            </a:extLst>
          </p:cNvPr>
          <p:cNvSpPr txBox="1"/>
          <p:nvPr/>
        </p:nvSpPr>
        <p:spPr>
          <a:xfrm>
            <a:off x="8836887" y="2922853"/>
            <a:ext cx="2492990" cy="369332"/>
          </a:xfrm>
          <a:prstGeom prst="rect">
            <a:avLst/>
          </a:prstGeom>
          <a:noFill/>
        </p:spPr>
        <p:txBody>
          <a:bodyPr wrap="none" rtlCol="0">
            <a:spAutoFit/>
          </a:bodyPr>
          <a:lstStyle/>
          <a:p>
            <a:r>
              <a:rPr lang="ja-JP" altLang="en-US" b="1">
                <a:solidFill>
                  <a:schemeClr val="bg1"/>
                </a:solidFill>
              </a:rPr>
              <a:t>低周波では大きな変位</a:t>
            </a:r>
            <a:endParaRPr lang="en-US" b="1" dirty="0">
              <a:solidFill>
                <a:schemeClr val="bg1"/>
              </a:solidFill>
            </a:endParaRPr>
          </a:p>
        </p:txBody>
      </p:sp>
      <p:sp>
        <p:nvSpPr>
          <p:cNvPr id="48" name="TextBox 47">
            <a:extLst>
              <a:ext uri="{FF2B5EF4-FFF2-40B4-BE49-F238E27FC236}">
                <a16:creationId xmlns:a16="http://schemas.microsoft.com/office/drawing/2014/main" id="{CD8AC60C-A094-6148-9B78-B2A4EEA2511E}"/>
              </a:ext>
            </a:extLst>
          </p:cNvPr>
          <p:cNvSpPr txBox="1"/>
          <p:nvPr/>
        </p:nvSpPr>
        <p:spPr>
          <a:xfrm>
            <a:off x="1223649" y="4119216"/>
            <a:ext cx="1569660" cy="646331"/>
          </a:xfrm>
          <a:prstGeom prst="rect">
            <a:avLst/>
          </a:prstGeom>
          <a:noFill/>
        </p:spPr>
        <p:txBody>
          <a:bodyPr wrap="none" rtlCol="0">
            <a:spAutoFit/>
          </a:bodyPr>
          <a:lstStyle/>
          <a:p>
            <a:r>
              <a:rPr lang="ja-JP" altLang="en-US" b="1">
                <a:solidFill>
                  <a:schemeClr val="bg1"/>
                </a:solidFill>
              </a:rPr>
              <a:t>干渉計応答は</a:t>
            </a:r>
            <a:endParaRPr lang="en-US" altLang="ja-JP" b="1" dirty="0">
              <a:solidFill>
                <a:schemeClr val="bg1"/>
              </a:solidFill>
            </a:endParaRPr>
          </a:p>
          <a:p>
            <a:r>
              <a:rPr lang="ja-JP" altLang="en-US" b="1">
                <a:solidFill>
                  <a:schemeClr val="bg1"/>
                </a:solidFill>
              </a:rPr>
              <a:t>線形域が狭い</a:t>
            </a:r>
            <a:endParaRPr lang="en-US" b="1" dirty="0">
              <a:solidFill>
                <a:schemeClr val="bg1"/>
              </a:solidFill>
            </a:endParaRPr>
          </a:p>
        </p:txBody>
      </p:sp>
      <p:sp>
        <p:nvSpPr>
          <p:cNvPr id="49" name="Right Arrow 48">
            <a:extLst>
              <a:ext uri="{FF2B5EF4-FFF2-40B4-BE49-F238E27FC236}">
                <a16:creationId xmlns:a16="http://schemas.microsoft.com/office/drawing/2014/main" id="{8968174F-6504-3645-B006-72D768699173}"/>
              </a:ext>
            </a:extLst>
          </p:cNvPr>
          <p:cNvSpPr/>
          <p:nvPr/>
        </p:nvSpPr>
        <p:spPr>
          <a:xfrm rot="10800000">
            <a:off x="8508082" y="2959311"/>
            <a:ext cx="288277" cy="251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E7CB1C8-55A4-8344-B994-839184B810D6}"/>
              </a:ext>
            </a:extLst>
          </p:cNvPr>
          <p:cNvSpPr txBox="1"/>
          <p:nvPr/>
        </p:nvSpPr>
        <p:spPr>
          <a:xfrm rot="16200000">
            <a:off x="-1245951" y="4102167"/>
            <a:ext cx="3373039" cy="369332"/>
          </a:xfrm>
          <a:prstGeom prst="rect">
            <a:avLst/>
          </a:prstGeom>
          <a:noFill/>
        </p:spPr>
        <p:txBody>
          <a:bodyPr wrap="none" rtlCol="0">
            <a:spAutoFit/>
          </a:bodyPr>
          <a:lstStyle/>
          <a:p>
            <a:r>
              <a:rPr lang="ja-JP" altLang="en-US" b="1"/>
              <a:t>光検出器アウトプット（</a:t>
            </a:r>
            <a:r>
              <a:rPr lang="en-US" altLang="ja-JP" b="1" dirty="0" err="1"/>
              <a:t>a.u</a:t>
            </a:r>
            <a:r>
              <a:rPr lang="en-US" altLang="ja-JP" b="1" dirty="0"/>
              <a:t>.</a:t>
            </a:r>
            <a:r>
              <a:rPr lang="ja-JP" altLang="en-US" b="1"/>
              <a:t>）</a:t>
            </a:r>
            <a:endParaRPr lang="en-US" b="1" dirty="0"/>
          </a:p>
        </p:txBody>
      </p:sp>
      <p:sp>
        <p:nvSpPr>
          <p:cNvPr id="51" name="Rectangle 50">
            <a:extLst>
              <a:ext uri="{FF2B5EF4-FFF2-40B4-BE49-F238E27FC236}">
                <a16:creationId xmlns:a16="http://schemas.microsoft.com/office/drawing/2014/main" id="{29EE6E08-9C51-1049-A349-9A5985E42948}"/>
              </a:ext>
            </a:extLst>
          </p:cNvPr>
          <p:cNvSpPr/>
          <p:nvPr/>
        </p:nvSpPr>
        <p:spPr>
          <a:xfrm>
            <a:off x="3398108" y="2811640"/>
            <a:ext cx="1037968" cy="2946648"/>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Arrow 51">
            <a:extLst>
              <a:ext uri="{FF2B5EF4-FFF2-40B4-BE49-F238E27FC236}">
                <a16:creationId xmlns:a16="http://schemas.microsoft.com/office/drawing/2014/main" id="{A2DF7617-76F9-9448-8EE8-D5F228786B47}"/>
              </a:ext>
            </a:extLst>
          </p:cNvPr>
          <p:cNvSpPr/>
          <p:nvPr/>
        </p:nvSpPr>
        <p:spPr>
          <a:xfrm>
            <a:off x="2862243" y="4293682"/>
            <a:ext cx="288277" cy="251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777D7CD-911B-2342-BAA6-3E326F34119F}"/>
              </a:ext>
            </a:extLst>
          </p:cNvPr>
          <p:cNvSpPr txBox="1"/>
          <p:nvPr/>
        </p:nvSpPr>
        <p:spPr>
          <a:xfrm>
            <a:off x="2049641" y="6376126"/>
            <a:ext cx="2696572" cy="369332"/>
          </a:xfrm>
          <a:prstGeom prst="rect">
            <a:avLst/>
          </a:prstGeom>
          <a:noFill/>
        </p:spPr>
        <p:txBody>
          <a:bodyPr wrap="none" rtlCol="0">
            <a:spAutoFit/>
          </a:bodyPr>
          <a:lstStyle/>
          <a:p>
            <a:r>
              <a:rPr lang="ja-JP" altLang="en-US" b="1"/>
              <a:t>差動変位（</a:t>
            </a:r>
            <a:r>
              <a:rPr lang="en-US" altLang="ja-JP" b="1" dirty="0"/>
              <a:t>Lx-Ly</a:t>
            </a:r>
            <a:r>
              <a:rPr lang="ja-JP" altLang="en-US" b="1"/>
              <a:t>）</a:t>
            </a:r>
            <a:r>
              <a:rPr lang="en-US" altLang="ja-JP" b="1" dirty="0"/>
              <a:t> [pm]</a:t>
            </a:r>
            <a:endParaRPr lang="en-US" b="1" dirty="0"/>
          </a:p>
        </p:txBody>
      </p:sp>
      <p:sp>
        <p:nvSpPr>
          <p:cNvPr id="54" name="TextBox 53">
            <a:extLst>
              <a:ext uri="{FF2B5EF4-FFF2-40B4-BE49-F238E27FC236}">
                <a16:creationId xmlns:a16="http://schemas.microsoft.com/office/drawing/2014/main" id="{E808ED30-0099-0140-9014-263B58C40544}"/>
              </a:ext>
            </a:extLst>
          </p:cNvPr>
          <p:cNvSpPr txBox="1"/>
          <p:nvPr/>
        </p:nvSpPr>
        <p:spPr>
          <a:xfrm>
            <a:off x="577762" y="6008588"/>
            <a:ext cx="670376" cy="369332"/>
          </a:xfrm>
          <a:prstGeom prst="rect">
            <a:avLst/>
          </a:prstGeom>
          <a:noFill/>
        </p:spPr>
        <p:txBody>
          <a:bodyPr wrap="none" rtlCol="0">
            <a:spAutoFit/>
          </a:bodyPr>
          <a:lstStyle/>
          <a:p>
            <a:r>
              <a:rPr lang="en-US" b="1" dirty="0"/>
              <a:t>-500</a:t>
            </a:r>
          </a:p>
        </p:txBody>
      </p:sp>
      <p:sp>
        <p:nvSpPr>
          <p:cNvPr id="55" name="TextBox 54">
            <a:extLst>
              <a:ext uri="{FF2B5EF4-FFF2-40B4-BE49-F238E27FC236}">
                <a16:creationId xmlns:a16="http://schemas.microsoft.com/office/drawing/2014/main" id="{43118756-97C5-3047-BAD5-527B45A8CB0C}"/>
              </a:ext>
            </a:extLst>
          </p:cNvPr>
          <p:cNvSpPr txBox="1"/>
          <p:nvPr/>
        </p:nvSpPr>
        <p:spPr>
          <a:xfrm>
            <a:off x="5621858" y="6011062"/>
            <a:ext cx="574196" cy="369332"/>
          </a:xfrm>
          <a:prstGeom prst="rect">
            <a:avLst/>
          </a:prstGeom>
          <a:noFill/>
        </p:spPr>
        <p:txBody>
          <a:bodyPr wrap="none" rtlCol="0">
            <a:spAutoFit/>
          </a:bodyPr>
          <a:lstStyle/>
          <a:p>
            <a:r>
              <a:rPr lang="en-US" b="1" dirty="0"/>
              <a:t>500</a:t>
            </a:r>
          </a:p>
        </p:txBody>
      </p:sp>
      <p:sp>
        <p:nvSpPr>
          <p:cNvPr id="56" name="TextBox 55">
            <a:extLst>
              <a:ext uri="{FF2B5EF4-FFF2-40B4-BE49-F238E27FC236}">
                <a16:creationId xmlns:a16="http://schemas.microsoft.com/office/drawing/2014/main" id="{8A46289A-A74F-1545-B5A8-F45BB56CE3E2}"/>
              </a:ext>
            </a:extLst>
          </p:cNvPr>
          <p:cNvSpPr txBox="1"/>
          <p:nvPr/>
        </p:nvSpPr>
        <p:spPr>
          <a:xfrm>
            <a:off x="3245307" y="6049754"/>
            <a:ext cx="314510" cy="369332"/>
          </a:xfrm>
          <a:prstGeom prst="rect">
            <a:avLst/>
          </a:prstGeom>
          <a:noFill/>
        </p:spPr>
        <p:txBody>
          <a:bodyPr wrap="none" rtlCol="0">
            <a:spAutoFit/>
          </a:bodyPr>
          <a:lstStyle/>
          <a:p>
            <a:r>
              <a:rPr lang="en-US" b="1" dirty="0"/>
              <a:t>0</a:t>
            </a:r>
          </a:p>
        </p:txBody>
      </p:sp>
    </p:spTree>
    <p:extLst>
      <p:ext uri="{BB962C8B-B14F-4D97-AF65-F5344CB8AC3E}">
        <p14:creationId xmlns:p14="http://schemas.microsoft.com/office/powerpoint/2010/main" val="382864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3619-DE5E-2243-85EB-18FE484AAD68}"/>
              </a:ext>
            </a:extLst>
          </p:cNvPr>
          <p:cNvSpPr>
            <a:spLocks noGrp="1"/>
          </p:cNvSpPr>
          <p:nvPr>
            <p:ph type="title"/>
          </p:nvPr>
        </p:nvSpPr>
        <p:spPr>
          <a:xfrm>
            <a:off x="170350" y="47270"/>
            <a:ext cx="10812464" cy="1400530"/>
          </a:xfrm>
        </p:spPr>
        <p:txBody>
          <a:bodyPr/>
          <a:lstStyle/>
          <a:p>
            <a:r>
              <a:rPr lang="ja-JP" altLang="en-US"/>
              <a:t>干渉計長さ制御</a:t>
            </a:r>
            <a:endParaRPr lang="en-US" dirty="0"/>
          </a:p>
        </p:txBody>
      </p:sp>
      <p:sp>
        <p:nvSpPr>
          <p:cNvPr id="4" name="Slide Number Placeholder 3">
            <a:extLst>
              <a:ext uri="{FF2B5EF4-FFF2-40B4-BE49-F238E27FC236}">
                <a16:creationId xmlns:a16="http://schemas.microsoft.com/office/drawing/2014/main" id="{1F633378-0BE4-F94C-9DDA-4673B29569DF}"/>
              </a:ext>
            </a:extLst>
          </p:cNvPr>
          <p:cNvSpPr>
            <a:spLocks noGrp="1"/>
          </p:cNvSpPr>
          <p:nvPr>
            <p:ph type="sldNum" sz="quarter" idx="12"/>
          </p:nvPr>
        </p:nvSpPr>
        <p:spPr/>
        <p:txBody>
          <a:bodyPr/>
          <a:lstStyle/>
          <a:p>
            <a:fld id="{D57F1E4F-1CFF-5643-939E-02111984F565}" type="slidenum">
              <a:rPr lang="en-US" smtClean="0"/>
              <a:t>13</a:t>
            </a:fld>
            <a:endParaRPr lang="en-US" dirty="0"/>
          </a:p>
        </p:txBody>
      </p:sp>
      <p:sp>
        <p:nvSpPr>
          <p:cNvPr id="5" name="Footer Placeholder 4">
            <a:extLst>
              <a:ext uri="{FF2B5EF4-FFF2-40B4-BE49-F238E27FC236}">
                <a16:creationId xmlns:a16="http://schemas.microsoft.com/office/drawing/2014/main" id="{13481C67-4BCF-ED41-B7CA-D3D9FB63613F}"/>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pic>
        <p:nvPicPr>
          <p:cNvPr id="7" name="Picture 6">
            <a:extLst>
              <a:ext uri="{FF2B5EF4-FFF2-40B4-BE49-F238E27FC236}">
                <a16:creationId xmlns:a16="http://schemas.microsoft.com/office/drawing/2014/main" id="{CF2776C2-C080-AD44-BC1D-3B1613AA6852}"/>
              </a:ext>
            </a:extLst>
          </p:cNvPr>
          <p:cNvPicPr>
            <a:picLocks noChangeAspect="1"/>
          </p:cNvPicPr>
          <p:nvPr/>
        </p:nvPicPr>
        <p:blipFill>
          <a:blip r:embed="rId2"/>
          <a:stretch>
            <a:fillRect/>
          </a:stretch>
        </p:blipFill>
        <p:spPr>
          <a:xfrm>
            <a:off x="170350" y="1943103"/>
            <a:ext cx="6578824" cy="4772025"/>
          </a:xfrm>
          <a:prstGeom prst="rect">
            <a:avLst/>
          </a:prstGeom>
        </p:spPr>
      </p:pic>
      <p:sp>
        <p:nvSpPr>
          <p:cNvPr id="8" name="Content Placeholder 2">
            <a:extLst>
              <a:ext uri="{FF2B5EF4-FFF2-40B4-BE49-F238E27FC236}">
                <a16:creationId xmlns:a16="http://schemas.microsoft.com/office/drawing/2014/main" id="{2AC40F46-F49A-544C-A9F7-9259A81AB9E2}"/>
              </a:ext>
            </a:extLst>
          </p:cNvPr>
          <p:cNvSpPr>
            <a:spLocks noGrp="1"/>
          </p:cNvSpPr>
          <p:nvPr>
            <p:ph idx="1"/>
          </p:nvPr>
        </p:nvSpPr>
        <p:spPr>
          <a:xfrm>
            <a:off x="629453" y="619649"/>
            <a:ext cx="8946541" cy="1323454"/>
          </a:xfrm>
        </p:spPr>
        <p:txBody>
          <a:bodyPr>
            <a:normAutofit fontScale="92500" lnSpcReduction="20000"/>
          </a:bodyPr>
          <a:lstStyle/>
          <a:p>
            <a:r>
              <a:rPr lang="ja-JP" altLang="en-US"/>
              <a:t>位相変調を使ったヘテロダイン検波とホモダイン検波を駆使して干渉計の各長さ自由度をセンシング</a:t>
            </a:r>
            <a:endParaRPr lang="en-US" altLang="ja-JP" dirty="0"/>
          </a:p>
          <a:p>
            <a:r>
              <a:rPr lang="ja-JP" altLang="en-US"/>
              <a:t>懸架された鏡の位置を非接触アクチュエータを介して能動制御。</a:t>
            </a:r>
            <a:endParaRPr lang="en-US" altLang="ja-JP" dirty="0"/>
          </a:p>
          <a:p>
            <a:r>
              <a:rPr lang="ja-JP" altLang="en-US"/>
              <a:t>共振器の共振状態（線形域）を常時キープする。</a:t>
            </a:r>
            <a:endParaRPr lang="en-US" dirty="0"/>
          </a:p>
        </p:txBody>
      </p:sp>
      <p:pic>
        <p:nvPicPr>
          <p:cNvPr id="10" name="Picture 9">
            <a:extLst>
              <a:ext uri="{FF2B5EF4-FFF2-40B4-BE49-F238E27FC236}">
                <a16:creationId xmlns:a16="http://schemas.microsoft.com/office/drawing/2014/main" id="{FBABA3FC-EF5D-E440-886A-3BB1B71C587B}"/>
              </a:ext>
            </a:extLst>
          </p:cNvPr>
          <p:cNvPicPr>
            <a:picLocks noChangeAspect="1"/>
          </p:cNvPicPr>
          <p:nvPr/>
        </p:nvPicPr>
        <p:blipFill>
          <a:blip r:embed="rId3"/>
          <a:stretch>
            <a:fillRect/>
          </a:stretch>
        </p:blipFill>
        <p:spPr>
          <a:xfrm>
            <a:off x="6898411" y="2354220"/>
            <a:ext cx="4292328" cy="3853632"/>
          </a:xfrm>
          <a:prstGeom prst="rect">
            <a:avLst/>
          </a:prstGeom>
        </p:spPr>
      </p:pic>
      <p:sp>
        <p:nvSpPr>
          <p:cNvPr id="11" name="TextBox 10">
            <a:extLst>
              <a:ext uri="{FF2B5EF4-FFF2-40B4-BE49-F238E27FC236}">
                <a16:creationId xmlns:a16="http://schemas.microsoft.com/office/drawing/2014/main" id="{B4FB9350-4CF5-EC40-A21D-46AFC5AF9498}"/>
              </a:ext>
            </a:extLst>
          </p:cNvPr>
          <p:cNvSpPr txBox="1"/>
          <p:nvPr/>
        </p:nvSpPr>
        <p:spPr>
          <a:xfrm>
            <a:off x="9521850" y="6207852"/>
            <a:ext cx="1818126" cy="646331"/>
          </a:xfrm>
          <a:prstGeom prst="rect">
            <a:avLst/>
          </a:prstGeom>
          <a:noFill/>
        </p:spPr>
        <p:txBody>
          <a:bodyPr wrap="none" rtlCol="0">
            <a:spAutoFit/>
          </a:bodyPr>
          <a:lstStyle/>
          <a:p>
            <a:r>
              <a:rPr lang="en-US" sz="1200" b="1" dirty="0"/>
              <a:t>KI and </a:t>
            </a:r>
            <a:r>
              <a:rPr lang="en-US" sz="1200" b="1" dirty="0" err="1"/>
              <a:t>Sigg</a:t>
            </a:r>
            <a:r>
              <a:rPr lang="en-US" sz="1200" b="1" dirty="0"/>
              <a:t>, </a:t>
            </a:r>
          </a:p>
          <a:p>
            <a:r>
              <a:rPr lang="en-US" sz="1200" b="1" dirty="0"/>
              <a:t>Class. Quantum </a:t>
            </a:r>
            <a:r>
              <a:rPr lang="en-US" sz="1200" b="1" dirty="0" err="1"/>
              <a:t>Grav</a:t>
            </a:r>
            <a:r>
              <a:rPr lang="en-US" sz="1200" b="1" dirty="0"/>
              <a:t>.</a:t>
            </a:r>
          </a:p>
          <a:p>
            <a:r>
              <a:rPr lang="en-US" sz="1200" b="1" dirty="0"/>
              <a:t> 34 015001 (2017)</a:t>
            </a:r>
          </a:p>
        </p:txBody>
      </p:sp>
      <p:sp>
        <p:nvSpPr>
          <p:cNvPr id="3" name="TextBox 2">
            <a:extLst>
              <a:ext uri="{FF2B5EF4-FFF2-40B4-BE49-F238E27FC236}">
                <a16:creationId xmlns:a16="http://schemas.microsoft.com/office/drawing/2014/main" id="{6B6B15C9-478A-4740-91A4-27DD8D0D8B5D}"/>
              </a:ext>
            </a:extLst>
          </p:cNvPr>
          <p:cNvSpPr txBox="1"/>
          <p:nvPr/>
        </p:nvSpPr>
        <p:spPr>
          <a:xfrm>
            <a:off x="7009384" y="1939686"/>
            <a:ext cx="3416320" cy="369332"/>
          </a:xfrm>
          <a:prstGeom prst="rect">
            <a:avLst/>
          </a:prstGeom>
          <a:solidFill>
            <a:schemeClr val="tx1"/>
          </a:solidFill>
          <a:ln>
            <a:solidFill>
              <a:schemeClr val="accent1">
                <a:shade val="50000"/>
              </a:schemeClr>
            </a:solidFill>
          </a:ln>
        </p:spPr>
        <p:txBody>
          <a:bodyPr wrap="none" rtlCol="0">
            <a:spAutoFit/>
          </a:bodyPr>
          <a:lstStyle/>
          <a:p>
            <a:r>
              <a:rPr lang="ja-JP" altLang="en-US" b="1">
                <a:solidFill>
                  <a:schemeClr val="bg1"/>
                </a:solidFill>
              </a:rPr>
              <a:t>腕差動成分の制御ネットワーク</a:t>
            </a:r>
            <a:endParaRPr lang="en-US" b="1" dirty="0">
              <a:solidFill>
                <a:schemeClr val="bg1"/>
              </a:solidFill>
            </a:endParaRPr>
          </a:p>
        </p:txBody>
      </p:sp>
      <p:sp>
        <p:nvSpPr>
          <p:cNvPr id="6" name="Rounded Rectangular Callout 5">
            <a:extLst>
              <a:ext uri="{FF2B5EF4-FFF2-40B4-BE49-F238E27FC236}">
                <a16:creationId xmlns:a16="http://schemas.microsoft.com/office/drawing/2014/main" id="{547A31C3-4D97-E341-B22E-497FF3D3D4E6}"/>
              </a:ext>
            </a:extLst>
          </p:cNvPr>
          <p:cNvSpPr/>
          <p:nvPr/>
        </p:nvSpPr>
        <p:spPr>
          <a:xfrm>
            <a:off x="6288052" y="5184028"/>
            <a:ext cx="1182455" cy="537151"/>
          </a:xfrm>
          <a:prstGeom prst="wedgeRoundRectCallout">
            <a:avLst>
              <a:gd name="adj1" fmla="val 30897"/>
              <a:gd name="adj2" fmla="val -129103"/>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rPr>
              <a:t>差動成分</a:t>
            </a:r>
            <a:endParaRPr lang="en-US" dirty="0">
              <a:solidFill>
                <a:schemeClr val="bg1"/>
              </a:solidFill>
            </a:endParaRPr>
          </a:p>
        </p:txBody>
      </p:sp>
      <p:sp>
        <p:nvSpPr>
          <p:cNvPr id="13" name="Rounded Rectangular Callout 12">
            <a:extLst>
              <a:ext uri="{FF2B5EF4-FFF2-40B4-BE49-F238E27FC236}">
                <a16:creationId xmlns:a16="http://schemas.microsoft.com/office/drawing/2014/main" id="{A3689453-A886-9146-9A13-03B988B699A6}"/>
              </a:ext>
            </a:extLst>
          </p:cNvPr>
          <p:cNvSpPr/>
          <p:nvPr/>
        </p:nvSpPr>
        <p:spPr>
          <a:xfrm>
            <a:off x="10881470" y="2498408"/>
            <a:ext cx="1091456" cy="987742"/>
          </a:xfrm>
          <a:prstGeom prst="wedgeRoundRectCallout">
            <a:avLst>
              <a:gd name="adj1" fmla="val -45059"/>
              <a:gd name="adj2" fmla="val 94757"/>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rPr>
              <a:t>その他の長さ自由度</a:t>
            </a:r>
            <a:endParaRPr lang="en-US" dirty="0">
              <a:solidFill>
                <a:schemeClr val="bg1"/>
              </a:solidFill>
            </a:endParaRPr>
          </a:p>
        </p:txBody>
      </p:sp>
      <p:sp>
        <p:nvSpPr>
          <p:cNvPr id="14" name="Rounded Rectangular Callout 13">
            <a:extLst>
              <a:ext uri="{FF2B5EF4-FFF2-40B4-BE49-F238E27FC236}">
                <a16:creationId xmlns:a16="http://schemas.microsoft.com/office/drawing/2014/main" id="{D5C0A30E-9BA8-5244-8C86-BD295497E828}"/>
              </a:ext>
            </a:extLst>
          </p:cNvPr>
          <p:cNvSpPr/>
          <p:nvPr/>
        </p:nvSpPr>
        <p:spPr>
          <a:xfrm>
            <a:off x="10948377" y="3929306"/>
            <a:ext cx="1091456" cy="987742"/>
          </a:xfrm>
          <a:prstGeom prst="wedgeRoundRectCallout">
            <a:avLst>
              <a:gd name="adj1" fmla="val -45059"/>
              <a:gd name="adj2" fmla="val 94757"/>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rPr>
              <a:t>その他の長さ自由度</a:t>
            </a:r>
            <a:endParaRPr lang="en-US" dirty="0">
              <a:solidFill>
                <a:schemeClr val="bg1"/>
              </a:solidFill>
            </a:endParaRPr>
          </a:p>
        </p:txBody>
      </p:sp>
    </p:spTree>
    <p:extLst>
      <p:ext uri="{BB962C8B-B14F-4D97-AF65-F5344CB8AC3E}">
        <p14:creationId xmlns:p14="http://schemas.microsoft.com/office/powerpoint/2010/main" val="30669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3619-DE5E-2243-85EB-18FE484AAD68}"/>
              </a:ext>
            </a:extLst>
          </p:cNvPr>
          <p:cNvSpPr>
            <a:spLocks noGrp="1"/>
          </p:cNvSpPr>
          <p:nvPr>
            <p:ph type="title"/>
          </p:nvPr>
        </p:nvSpPr>
        <p:spPr>
          <a:xfrm>
            <a:off x="170350" y="47270"/>
            <a:ext cx="10812464" cy="1400530"/>
          </a:xfrm>
        </p:spPr>
        <p:txBody>
          <a:bodyPr/>
          <a:lstStyle/>
          <a:p>
            <a:r>
              <a:rPr lang="ja-JP" altLang="en-US"/>
              <a:t>干渉計の角度制御</a:t>
            </a:r>
            <a:endParaRPr lang="en-US" dirty="0"/>
          </a:p>
        </p:txBody>
      </p:sp>
      <p:sp>
        <p:nvSpPr>
          <p:cNvPr id="4" name="Slide Number Placeholder 3">
            <a:extLst>
              <a:ext uri="{FF2B5EF4-FFF2-40B4-BE49-F238E27FC236}">
                <a16:creationId xmlns:a16="http://schemas.microsoft.com/office/drawing/2014/main" id="{1F633378-0BE4-F94C-9DDA-4673B29569DF}"/>
              </a:ext>
            </a:extLst>
          </p:cNvPr>
          <p:cNvSpPr>
            <a:spLocks noGrp="1"/>
          </p:cNvSpPr>
          <p:nvPr>
            <p:ph type="sldNum" sz="quarter" idx="12"/>
          </p:nvPr>
        </p:nvSpPr>
        <p:spPr/>
        <p:txBody>
          <a:bodyPr/>
          <a:lstStyle/>
          <a:p>
            <a:fld id="{D57F1E4F-1CFF-5643-939E-02111984F565}" type="slidenum">
              <a:rPr lang="en-US" smtClean="0"/>
              <a:t>14</a:t>
            </a:fld>
            <a:endParaRPr lang="en-US" dirty="0"/>
          </a:p>
        </p:txBody>
      </p:sp>
      <p:sp>
        <p:nvSpPr>
          <p:cNvPr id="5" name="Footer Placeholder 4">
            <a:extLst>
              <a:ext uri="{FF2B5EF4-FFF2-40B4-BE49-F238E27FC236}">
                <a16:creationId xmlns:a16="http://schemas.microsoft.com/office/drawing/2014/main" id="{13481C67-4BCF-ED41-B7CA-D3D9FB63613F}"/>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8" name="Content Placeholder 2">
            <a:extLst>
              <a:ext uri="{FF2B5EF4-FFF2-40B4-BE49-F238E27FC236}">
                <a16:creationId xmlns:a16="http://schemas.microsoft.com/office/drawing/2014/main" id="{2AC40F46-F49A-544C-A9F7-9259A81AB9E2}"/>
              </a:ext>
            </a:extLst>
          </p:cNvPr>
          <p:cNvSpPr>
            <a:spLocks noGrp="1"/>
          </p:cNvSpPr>
          <p:nvPr>
            <p:ph idx="1"/>
          </p:nvPr>
        </p:nvSpPr>
        <p:spPr>
          <a:xfrm>
            <a:off x="717549" y="1112114"/>
            <a:ext cx="8946541" cy="4195481"/>
          </a:xfrm>
        </p:spPr>
        <p:txBody>
          <a:bodyPr/>
          <a:lstStyle/>
          <a:p>
            <a:r>
              <a:rPr lang="ja-JP" altLang="en-US"/>
              <a:t>鏡の角度制御も同様に必要（典型的に</a:t>
            </a:r>
            <a:r>
              <a:rPr lang="en-US" altLang="ja-JP" dirty="0"/>
              <a:t>1nrad</a:t>
            </a:r>
            <a:r>
              <a:rPr lang="ja-JP" altLang="en-US"/>
              <a:t>以下に抑える必要）。</a:t>
            </a:r>
            <a:endParaRPr lang="en-US" altLang="ja-JP" dirty="0"/>
          </a:p>
          <a:p>
            <a:r>
              <a:rPr lang="ja-JP" altLang="en-US"/>
              <a:t>入射光軸と光共振器光軸のズレを見る</a:t>
            </a:r>
            <a:r>
              <a:rPr lang="en-US" altLang="ja-JP" dirty="0"/>
              <a:t>wave front sensor</a:t>
            </a:r>
            <a:r>
              <a:rPr lang="ja-JP" altLang="en-US"/>
              <a:t>や、共振軸を見る</a:t>
            </a:r>
            <a:r>
              <a:rPr lang="en-US" altLang="ja-JP" dirty="0"/>
              <a:t>QPD(quadrant photo detector)</a:t>
            </a:r>
            <a:r>
              <a:rPr lang="ja-JP" altLang="en-US"/>
              <a:t>、デジタルカメラを設置。</a:t>
            </a:r>
            <a:endParaRPr lang="en-US" altLang="ja-JP" dirty="0"/>
          </a:p>
          <a:p>
            <a:r>
              <a:rPr lang="ja-JP" altLang="en-US"/>
              <a:t>鏡の角度へ能動的に</a:t>
            </a:r>
            <a:r>
              <a:rPr lang="en-US" altLang="ja-JP" dirty="0"/>
              <a:t>feedback</a:t>
            </a:r>
            <a:r>
              <a:rPr lang="ja-JP" altLang="en-US"/>
              <a:t>を常時行なっている。</a:t>
            </a:r>
            <a:endParaRPr lang="en-US" altLang="ja-JP" dirty="0"/>
          </a:p>
          <a:p>
            <a:r>
              <a:rPr lang="ja-JP" altLang="en-US"/>
              <a:t>テクニカルなので詳細は省きます。</a:t>
            </a:r>
            <a:endParaRPr lang="en-US" altLang="ja-JP" dirty="0"/>
          </a:p>
          <a:p>
            <a:endParaRPr lang="en-US" altLang="ja-JP" dirty="0"/>
          </a:p>
          <a:p>
            <a:endParaRPr lang="en-US" altLang="ja-JP" dirty="0"/>
          </a:p>
          <a:p>
            <a:pPr marL="0" indent="0">
              <a:buNone/>
            </a:pPr>
            <a:endParaRPr lang="en-US" altLang="ja-JP" dirty="0"/>
          </a:p>
        </p:txBody>
      </p:sp>
    </p:spTree>
    <p:extLst>
      <p:ext uri="{BB962C8B-B14F-4D97-AF65-F5344CB8AC3E}">
        <p14:creationId xmlns:p14="http://schemas.microsoft.com/office/powerpoint/2010/main" val="1159779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3619-DE5E-2243-85EB-18FE484AAD68}"/>
              </a:ext>
            </a:extLst>
          </p:cNvPr>
          <p:cNvSpPr>
            <a:spLocks noGrp="1"/>
          </p:cNvSpPr>
          <p:nvPr>
            <p:ph type="title"/>
          </p:nvPr>
        </p:nvSpPr>
        <p:spPr>
          <a:xfrm>
            <a:off x="170350" y="47270"/>
            <a:ext cx="10812464" cy="1400530"/>
          </a:xfrm>
        </p:spPr>
        <p:txBody>
          <a:bodyPr/>
          <a:lstStyle/>
          <a:p>
            <a:r>
              <a:rPr lang="ja-JP" altLang="en-US"/>
              <a:t>オプトメカニカルな不安定性</a:t>
            </a:r>
            <a:endParaRPr lang="en-US" dirty="0"/>
          </a:p>
        </p:txBody>
      </p:sp>
      <p:sp>
        <p:nvSpPr>
          <p:cNvPr id="4" name="Slide Number Placeholder 3">
            <a:extLst>
              <a:ext uri="{FF2B5EF4-FFF2-40B4-BE49-F238E27FC236}">
                <a16:creationId xmlns:a16="http://schemas.microsoft.com/office/drawing/2014/main" id="{1F633378-0BE4-F94C-9DDA-4673B29569DF}"/>
              </a:ext>
            </a:extLst>
          </p:cNvPr>
          <p:cNvSpPr>
            <a:spLocks noGrp="1"/>
          </p:cNvSpPr>
          <p:nvPr>
            <p:ph type="sldNum" sz="quarter" idx="12"/>
          </p:nvPr>
        </p:nvSpPr>
        <p:spPr/>
        <p:txBody>
          <a:bodyPr/>
          <a:lstStyle/>
          <a:p>
            <a:fld id="{D57F1E4F-1CFF-5643-939E-02111984F565}" type="slidenum">
              <a:rPr lang="en-US" smtClean="0"/>
              <a:t>15</a:t>
            </a:fld>
            <a:endParaRPr lang="en-US" dirty="0"/>
          </a:p>
        </p:txBody>
      </p:sp>
      <p:sp>
        <p:nvSpPr>
          <p:cNvPr id="5" name="Footer Placeholder 4">
            <a:extLst>
              <a:ext uri="{FF2B5EF4-FFF2-40B4-BE49-F238E27FC236}">
                <a16:creationId xmlns:a16="http://schemas.microsoft.com/office/drawing/2014/main" id="{13481C67-4BCF-ED41-B7CA-D3D9FB63613F}"/>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8" name="Content Placeholder 2">
            <a:extLst>
              <a:ext uri="{FF2B5EF4-FFF2-40B4-BE49-F238E27FC236}">
                <a16:creationId xmlns:a16="http://schemas.microsoft.com/office/drawing/2014/main" id="{2AC40F46-F49A-544C-A9F7-9259A81AB9E2}"/>
              </a:ext>
            </a:extLst>
          </p:cNvPr>
          <p:cNvSpPr>
            <a:spLocks noGrp="1"/>
          </p:cNvSpPr>
          <p:nvPr>
            <p:ph idx="1"/>
          </p:nvPr>
        </p:nvSpPr>
        <p:spPr>
          <a:xfrm>
            <a:off x="408701" y="789849"/>
            <a:ext cx="9735914" cy="1839358"/>
          </a:xfrm>
        </p:spPr>
        <p:txBody>
          <a:bodyPr>
            <a:normAutofit fontScale="92500" lnSpcReduction="10000"/>
          </a:bodyPr>
          <a:lstStyle/>
          <a:p>
            <a:r>
              <a:rPr lang="ja-JP" altLang="en-US"/>
              <a:t>懸架された高機械品質（</a:t>
            </a:r>
            <a:r>
              <a:rPr lang="en-US" altLang="ja-JP" dirty="0"/>
              <a:t>high-Q</a:t>
            </a:r>
            <a:r>
              <a:rPr lang="ja-JP" altLang="en-US"/>
              <a:t>）鏡と高共振器パワーにより不安定性が発生。</a:t>
            </a:r>
            <a:endParaRPr lang="en-US" altLang="ja-JP" dirty="0"/>
          </a:p>
          <a:p>
            <a:r>
              <a:rPr lang="ja-JP" altLang="en-US"/>
              <a:t>安定な制御をはばむ。</a:t>
            </a:r>
            <a:endParaRPr lang="en-US" dirty="0"/>
          </a:p>
          <a:p>
            <a:r>
              <a:rPr lang="ja-JP" altLang="en-US"/>
              <a:t>共振器内にたまる光（現在</a:t>
            </a:r>
            <a:r>
              <a:rPr lang="en-US" altLang="ja-JP" dirty="0"/>
              <a:t>100-200kW</a:t>
            </a:r>
            <a:r>
              <a:rPr lang="ja-JP" altLang="en-US"/>
              <a:t>）の輻射圧が鏡の内部共振モードやその懸架系応答にスプリアスな</a:t>
            </a:r>
            <a:r>
              <a:rPr lang="en-US" altLang="ja-JP" dirty="0"/>
              <a:t>feedback</a:t>
            </a:r>
            <a:r>
              <a:rPr lang="ja-JP" altLang="en-US"/>
              <a:t>パスを与える。</a:t>
            </a:r>
            <a:endParaRPr lang="en-US" altLang="ja-JP" dirty="0"/>
          </a:p>
          <a:p>
            <a:r>
              <a:rPr lang="ja-JP" altLang="en-US"/>
              <a:t>パラメトリックインスタビリティ、共振器光軸の角度不安定性など。</a:t>
            </a:r>
            <a:endParaRPr lang="en-US" altLang="ja-JP" dirty="0"/>
          </a:p>
        </p:txBody>
      </p:sp>
      <p:pic>
        <p:nvPicPr>
          <p:cNvPr id="15" name="Picture 14">
            <a:extLst>
              <a:ext uri="{FF2B5EF4-FFF2-40B4-BE49-F238E27FC236}">
                <a16:creationId xmlns:a16="http://schemas.microsoft.com/office/drawing/2014/main" id="{C2B68381-F25E-0E43-A964-4C7C3D54865B}"/>
              </a:ext>
            </a:extLst>
          </p:cNvPr>
          <p:cNvPicPr>
            <a:picLocks noChangeAspect="1"/>
          </p:cNvPicPr>
          <p:nvPr/>
        </p:nvPicPr>
        <p:blipFill>
          <a:blip r:embed="rId2"/>
          <a:stretch>
            <a:fillRect/>
          </a:stretch>
        </p:blipFill>
        <p:spPr>
          <a:xfrm>
            <a:off x="408701" y="3100523"/>
            <a:ext cx="4995149" cy="3471965"/>
          </a:xfrm>
          <a:prstGeom prst="rect">
            <a:avLst/>
          </a:prstGeom>
        </p:spPr>
      </p:pic>
      <p:pic>
        <p:nvPicPr>
          <p:cNvPr id="16" name="Picture 15">
            <a:extLst>
              <a:ext uri="{FF2B5EF4-FFF2-40B4-BE49-F238E27FC236}">
                <a16:creationId xmlns:a16="http://schemas.microsoft.com/office/drawing/2014/main" id="{D0EC3CD7-218B-EA48-8D62-E8F26EA8A3D7}"/>
              </a:ext>
            </a:extLst>
          </p:cNvPr>
          <p:cNvPicPr>
            <a:picLocks noChangeAspect="1"/>
          </p:cNvPicPr>
          <p:nvPr/>
        </p:nvPicPr>
        <p:blipFill>
          <a:blip r:embed="rId3"/>
          <a:stretch>
            <a:fillRect/>
          </a:stretch>
        </p:blipFill>
        <p:spPr>
          <a:xfrm>
            <a:off x="6094522" y="3100523"/>
            <a:ext cx="4677117" cy="3577380"/>
          </a:xfrm>
          <a:prstGeom prst="rect">
            <a:avLst/>
          </a:prstGeom>
        </p:spPr>
      </p:pic>
      <p:sp>
        <p:nvSpPr>
          <p:cNvPr id="17" name="TextBox 16">
            <a:extLst>
              <a:ext uri="{FF2B5EF4-FFF2-40B4-BE49-F238E27FC236}">
                <a16:creationId xmlns:a16="http://schemas.microsoft.com/office/drawing/2014/main" id="{B388F886-0B41-6149-A18A-CFE5DF107A94}"/>
              </a:ext>
            </a:extLst>
          </p:cNvPr>
          <p:cNvSpPr txBox="1"/>
          <p:nvPr/>
        </p:nvSpPr>
        <p:spPr>
          <a:xfrm>
            <a:off x="646112" y="2680199"/>
            <a:ext cx="4108817" cy="369332"/>
          </a:xfrm>
          <a:prstGeom prst="rect">
            <a:avLst/>
          </a:prstGeom>
          <a:noFill/>
        </p:spPr>
        <p:txBody>
          <a:bodyPr wrap="none" rtlCol="0">
            <a:spAutoFit/>
          </a:bodyPr>
          <a:lstStyle/>
          <a:p>
            <a:r>
              <a:rPr lang="ja-JP" altLang="en-US" b="1"/>
              <a:t>パラメトリックインスビリティ概念図</a:t>
            </a:r>
            <a:endParaRPr lang="en-US" b="1" dirty="0"/>
          </a:p>
        </p:txBody>
      </p:sp>
      <p:sp>
        <p:nvSpPr>
          <p:cNvPr id="18" name="TextBox 17">
            <a:extLst>
              <a:ext uri="{FF2B5EF4-FFF2-40B4-BE49-F238E27FC236}">
                <a16:creationId xmlns:a16="http://schemas.microsoft.com/office/drawing/2014/main" id="{5BE6AAF5-67E8-8041-97CB-4315BA532812}"/>
              </a:ext>
            </a:extLst>
          </p:cNvPr>
          <p:cNvSpPr txBox="1"/>
          <p:nvPr/>
        </p:nvSpPr>
        <p:spPr>
          <a:xfrm>
            <a:off x="7532833" y="2702923"/>
            <a:ext cx="2262158" cy="369332"/>
          </a:xfrm>
          <a:prstGeom prst="rect">
            <a:avLst/>
          </a:prstGeom>
          <a:noFill/>
        </p:spPr>
        <p:txBody>
          <a:bodyPr wrap="none" rtlCol="0">
            <a:spAutoFit/>
          </a:bodyPr>
          <a:lstStyle/>
          <a:p>
            <a:r>
              <a:rPr lang="ja-JP" altLang="en-US" b="1"/>
              <a:t>光軸の角度不安定性</a:t>
            </a:r>
            <a:endParaRPr lang="en-US" b="1" dirty="0"/>
          </a:p>
        </p:txBody>
      </p:sp>
    </p:spTree>
    <p:extLst>
      <p:ext uri="{BB962C8B-B14F-4D97-AF65-F5344CB8AC3E}">
        <p14:creationId xmlns:p14="http://schemas.microsoft.com/office/powerpoint/2010/main" val="1764928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3619-DE5E-2243-85EB-18FE484AAD68}"/>
              </a:ext>
            </a:extLst>
          </p:cNvPr>
          <p:cNvSpPr>
            <a:spLocks noGrp="1"/>
          </p:cNvSpPr>
          <p:nvPr>
            <p:ph type="title"/>
          </p:nvPr>
        </p:nvSpPr>
        <p:spPr>
          <a:xfrm>
            <a:off x="170350" y="47270"/>
            <a:ext cx="10812464" cy="1400530"/>
          </a:xfrm>
        </p:spPr>
        <p:txBody>
          <a:bodyPr/>
          <a:lstStyle/>
          <a:p>
            <a:r>
              <a:rPr lang="ja-JP" altLang="en-US"/>
              <a:t>信号校正（キャリブレーション）</a:t>
            </a:r>
            <a:endParaRPr lang="en-US" dirty="0"/>
          </a:p>
        </p:txBody>
      </p:sp>
      <p:sp>
        <p:nvSpPr>
          <p:cNvPr id="4" name="Slide Number Placeholder 3">
            <a:extLst>
              <a:ext uri="{FF2B5EF4-FFF2-40B4-BE49-F238E27FC236}">
                <a16:creationId xmlns:a16="http://schemas.microsoft.com/office/drawing/2014/main" id="{1F633378-0BE4-F94C-9DDA-4673B29569DF}"/>
              </a:ext>
            </a:extLst>
          </p:cNvPr>
          <p:cNvSpPr>
            <a:spLocks noGrp="1"/>
          </p:cNvSpPr>
          <p:nvPr>
            <p:ph type="sldNum" sz="quarter" idx="12"/>
          </p:nvPr>
        </p:nvSpPr>
        <p:spPr/>
        <p:txBody>
          <a:bodyPr/>
          <a:lstStyle/>
          <a:p>
            <a:fld id="{D57F1E4F-1CFF-5643-939E-02111984F565}" type="slidenum">
              <a:rPr lang="en-US" smtClean="0"/>
              <a:t>16</a:t>
            </a:fld>
            <a:endParaRPr lang="en-US" dirty="0"/>
          </a:p>
        </p:txBody>
      </p:sp>
      <p:sp>
        <p:nvSpPr>
          <p:cNvPr id="5" name="Footer Placeholder 4">
            <a:extLst>
              <a:ext uri="{FF2B5EF4-FFF2-40B4-BE49-F238E27FC236}">
                <a16:creationId xmlns:a16="http://schemas.microsoft.com/office/drawing/2014/main" id="{13481C67-4BCF-ED41-B7CA-D3D9FB63613F}"/>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8" name="Content Placeholder 2">
            <a:extLst>
              <a:ext uri="{FF2B5EF4-FFF2-40B4-BE49-F238E27FC236}">
                <a16:creationId xmlns:a16="http://schemas.microsoft.com/office/drawing/2014/main" id="{2AC40F46-F49A-544C-A9F7-9259A81AB9E2}"/>
              </a:ext>
            </a:extLst>
          </p:cNvPr>
          <p:cNvSpPr>
            <a:spLocks noGrp="1"/>
          </p:cNvSpPr>
          <p:nvPr>
            <p:ph idx="1"/>
          </p:nvPr>
        </p:nvSpPr>
        <p:spPr>
          <a:xfrm>
            <a:off x="599910" y="772600"/>
            <a:ext cx="10268704" cy="4195481"/>
          </a:xfrm>
        </p:spPr>
        <p:txBody>
          <a:bodyPr/>
          <a:lstStyle/>
          <a:p>
            <a:r>
              <a:rPr lang="ja-JP" altLang="en-US"/>
              <a:t>重力波干渉計は能動制御を使ったヌル測定</a:t>
            </a:r>
            <a:endParaRPr lang="en-US" dirty="0"/>
          </a:p>
          <a:p>
            <a:r>
              <a:rPr lang="ja-JP" altLang="en-US"/>
              <a:t>制御帯域の周波数（</a:t>
            </a:r>
            <a:r>
              <a:rPr lang="en-US" altLang="ja-JP" dirty="0"/>
              <a:t>~50Hz</a:t>
            </a:r>
            <a:r>
              <a:rPr lang="ja-JP" altLang="en-US"/>
              <a:t>以下）では検出器アウトプットでの信号を小さくするように、重力波信号も一緒に抑圧されている。</a:t>
            </a:r>
            <a:endParaRPr lang="en-US" altLang="ja-JP" dirty="0"/>
          </a:p>
          <a:p>
            <a:r>
              <a:rPr lang="ja-JP" altLang="en-US"/>
              <a:t>制御による周波数応答を取り去り、重力波の振幅換算にする必要。</a:t>
            </a:r>
            <a:r>
              <a:rPr lang="en-US" altLang="ja-JP" dirty="0"/>
              <a:t>=&gt; </a:t>
            </a:r>
            <a:r>
              <a:rPr lang="ja-JP" altLang="en-US"/>
              <a:t>信号校正</a:t>
            </a:r>
            <a:endParaRPr lang="en-US" altLang="ja-JP" dirty="0"/>
          </a:p>
        </p:txBody>
      </p:sp>
      <p:pic>
        <p:nvPicPr>
          <p:cNvPr id="3" name="Picture 2">
            <a:extLst>
              <a:ext uri="{FF2B5EF4-FFF2-40B4-BE49-F238E27FC236}">
                <a16:creationId xmlns:a16="http://schemas.microsoft.com/office/drawing/2014/main" id="{5EC89B2F-B084-2E4C-8FFC-DBC1783BF0F7}"/>
              </a:ext>
            </a:extLst>
          </p:cNvPr>
          <p:cNvPicPr>
            <a:picLocks noChangeAspect="1"/>
          </p:cNvPicPr>
          <p:nvPr/>
        </p:nvPicPr>
        <p:blipFill>
          <a:blip r:embed="rId2"/>
          <a:stretch>
            <a:fillRect/>
          </a:stretch>
        </p:blipFill>
        <p:spPr>
          <a:xfrm>
            <a:off x="170350" y="3099813"/>
            <a:ext cx="5363276" cy="3408057"/>
          </a:xfrm>
          <a:prstGeom prst="rect">
            <a:avLst/>
          </a:prstGeom>
        </p:spPr>
      </p:pic>
      <p:pic>
        <p:nvPicPr>
          <p:cNvPr id="10" name="Picture 9">
            <a:extLst>
              <a:ext uri="{FF2B5EF4-FFF2-40B4-BE49-F238E27FC236}">
                <a16:creationId xmlns:a16="http://schemas.microsoft.com/office/drawing/2014/main" id="{A3AE44C6-B878-BB41-9125-2F8BCD8E55AF}"/>
              </a:ext>
            </a:extLst>
          </p:cNvPr>
          <p:cNvPicPr>
            <a:picLocks noChangeAspect="1"/>
          </p:cNvPicPr>
          <p:nvPr/>
        </p:nvPicPr>
        <p:blipFill>
          <a:blip r:embed="rId3"/>
          <a:stretch>
            <a:fillRect/>
          </a:stretch>
        </p:blipFill>
        <p:spPr>
          <a:xfrm>
            <a:off x="5833221" y="3099814"/>
            <a:ext cx="5746164" cy="3408057"/>
          </a:xfrm>
          <a:prstGeom prst="rect">
            <a:avLst/>
          </a:prstGeom>
        </p:spPr>
      </p:pic>
      <p:sp>
        <p:nvSpPr>
          <p:cNvPr id="13" name="TextBox 12">
            <a:extLst>
              <a:ext uri="{FF2B5EF4-FFF2-40B4-BE49-F238E27FC236}">
                <a16:creationId xmlns:a16="http://schemas.microsoft.com/office/drawing/2014/main" id="{8E51D6C8-8D2F-9342-A21D-C12F07D50178}"/>
              </a:ext>
            </a:extLst>
          </p:cNvPr>
          <p:cNvSpPr txBox="1"/>
          <p:nvPr/>
        </p:nvSpPr>
        <p:spPr>
          <a:xfrm>
            <a:off x="6436012" y="2712145"/>
            <a:ext cx="4544834" cy="369332"/>
          </a:xfrm>
          <a:prstGeom prst="rect">
            <a:avLst/>
          </a:prstGeom>
          <a:noFill/>
        </p:spPr>
        <p:txBody>
          <a:bodyPr wrap="none" rtlCol="0">
            <a:spAutoFit/>
          </a:bodyPr>
          <a:lstStyle/>
          <a:p>
            <a:r>
              <a:rPr lang="en-US" dirty="0"/>
              <a:t>Class. Quantum </a:t>
            </a:r>
            <a:r>
              <a:rPr lang="en-US" dirty="0" err="1"/>
              <a:t>Grav</a:t>
            </a:r>
            <a:r>
              <a:rPr lang="en-US" dirty="0"/>
              <a:t>. 29 065005 (2012)</a:t>
            </a:r>
          </a:p>
        </p:txBody>
      </p:sp>
      <p:sp>
        <p:nvSpPr>
          <p:cNvPr id="15" name="Right Arrow 14">
            <a:extLst>
              <a:ext uri="{FF2B5EF4-FFF2-40B4-BE49-F238E27FC236}">
                <a16:creationId xmlns:a16="http://schemas.microsoft.com/office/drawing/2014/main" id="{700B9970-55B5-854E-BC05-4916756DAC1F}"/>
              </a:ext>
            </a:extLst>
          </p:cNvPr>
          <p:cNvSpPr/>
          <p:nvPr/>
        </p:nvSpPr>
        <p:spPr>
          <a:xfrm rot="16200000">
            <a:off x="6686551" y="4068034"/>
            <a:ext cx="928688" cy="542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77E543-E2E9-4E47-9773-8510CCD787F1}"/>
              </a:ext>
            </a:extLst>
          </p:cNvPr>
          <p:cNvSpPr txBox="1"/>
          <p:nvPr/>
        </p:nvSpPr>
        <p:spPr>
          <a:xfrm>
            <a:off x="8343519" y="3281195"/>
            <a:ext cx="2954655" cy="369332"/>
          </a:xfrm>
          <a:prstGeom prst="rect">
            <a:avLst/>
          </a:prstGeom>
          <a:noFill/>
        </p:spPr>
        <p:txBody>
          <a:bodyPr wrap="none" rtlCol="0">
            <a:spAutoFit/>
          </a:bodyPr>
          <a:lstStyle/>
          <a:p>
            <a:r>
              <a:rPr lang="ja-JP" altLang="en-US" b="1">
                <a:solidFill>
                  <a:schemeClr val="bg1"/>
                </a:solidFill>
              </a:rPr>
              <a:t>腕差動成分変位スペクトル</a:t>
            </a:r>
            <a:endParaRPr lang="en-US" b="1" dirty="0">
              <a:solidFill>
                <a:schemeClr val="bg1"/>
              </a:solidFill>
            </a:endParaRPr>
          </a:p>
        </p:txBody>
      </p:sp>
      <p:sp>
        <p:nvSpPr>
          <p:cNvPr id="17" name="TextBox 16">
            <a:extLst>
              <a:ext uri="{FF2B5EF4-FFF2-40B4-BE49-F238E27FC236}">
                <a16:creationId xmlns:a16="http://schemas.microsoft.com/office/drawing/2014/main" id="{6010CD6D-C7C4-BD42-A9E6-A0CCB100B654}"/>
              </a:ext>
            </a:extLst>
          </p:cNvPr>
          <p:cNvSpPr txBox="1"/>
          <p:nvPr/>
        </p:nvSpPr>
        <p:spPr>
          <a:xfrm>
            <a:off x="7532477" y="4411781"/>
            <a:ext cx="3416320" cy="369332"/>
          </a:xfrm>
          <a:prstGeom prst="rect">
            <a:avLst/>
          </a:prstGeom>
          <a:noFill/>
        </p:spPr>
        <p:txBody>
          <a:bodyPr wrap="none" rtlCol="0">
            <a:spAutoFit/>
          </a:bodyPr>
          <a:lstStyle/>
          <a:p>
            <a:r>
              <a:rPr lang="ja-JP" altLang="en-US" b="1">
                <a:solidFill>
                  <a:srgbClr val="C00000"/>
                </a:solidFill>
              </a:rPr>
              <a:t>制御による抑圧効果を取り去る</a:t>
            </a:r>
            <a:endParaRPr lang="en-US" b="1" dirty="0">
              <a:solidFill>
                <a:srgbClr val="C00000"/>
              </a:solidFill>
            </a:endParaRPr>
          </a:p>
        </p:txBody>
      </p:sp>
      <p:sp>
        <p:nvSpPr>
          <p:cNvPr id="18" name="TextBox 17">
            <a:extLst>
              <a:ext uri="{FF2B5EF4-FFF2-40B4-BE49-F238E27FC236}">
                <a16:creationId xmlns:a16="http://schemas.microsoft.com/office/drawing/2014/main" id="{CF0C334C-2326-AD4E-9D2E-EBF4C4E11B97}"/>
              </a:ext>
            </a:extLst>
          </p:cNvPr>
          <p:cNvSpPr txBox="1"/>
          <p:nvPr/>
        </p:nvSpPr>
        <p:spPr>
          <a:xfrm>
            <a:off x="6663157" y="5394513"/>
            <a:ext cx="1800493" cy="369332"/>
          </a:xfrm>
          <a:prstGeom prst="rect">
            <a:avLst/>
          </a:prstGeom>
          <a:noFill/>
        </p:spPr>
        <p:txBody>
          <a:bodyPr wrap="none" rtlCol="0">
            <a:spAutoFit/>
          </a:bodyPr>
          <a:lstStyle/>
          <a:p>
            <a:r>
              <a:rPr lang="ja-JP" altLang="en-US" b="1">
                <a:solidFill>
                  <a:srgbClr val="008D40"/>
                </a:solidFill>
              </a:rPr>
              <a:t>抑圧された雑音</a:t>
            </a:r>
            <a:endParaRPr lang="en-US" b="1" dirty="0">
              <a:solidFill>
                <a:srgbClr val="008D40"/>
              </a:solidFill>
            </a:endParaRPr>
          </a:p>
        </p:txBody>
      </p:sp>
    </p:spTree>
    <p:extLst>
      <p:ext uri="{BB962C8B-B14F-4D97-AF65-F5344CB8AC3E}">
        <p14:creationId xmlns:p14="http://schemas.microsoft.com/office/powerpoint/2010/main" val="4026043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3619-DE5E-2243-85EB-18FE484AAD68}"/>
              </a:ext>
            </a:extLst>
          </p:cNvPr>
          <p:cNvSpPr>
            <a:spLocks noGrp="1"/>
          </p:cNvSpPr>
          <p:nvPr>
            <p:ph type="title"/>
          </p:nvPr>
        </p:nvSpPr>
        <p:spPr>
          <a:xfrm>
            <a:off x="170350" y="47270"/>
            <a:ext cx="10812464" cy="1400530"/>
          </a:xfrm>
        </p:spPr>
        <p:txBody>
          <a:bodyPr/>
          <a:lstStyle/>
          <a:p>
            <a:r>
              <a:rPr lang="ja-JP" altLang="en-US"/>
              <a:t>校正信号の常時注入</a:t>
            </a:r>
            <a:endParaRPr lang="en-US" dirty="0"/>
          </a:p>
        </p:txBody>
      </p:sp>
      <p:sp>
        <p:nvSpPr>
          <p:cNvPr id="4" name="Slide Number Placeholder 3">
            <a:extLst>
              <a:ext uri="{FF2B5EF4-FFF2-40B4-BE49-F238E27FC236}">
                <a16:creationId xmlns:a16="http://schemas.microsoft.com/office/drawing/2014/main" id="{1F633378-0BE4-F94C-9DDA-4673B29569DF}"/>
              </a:ext>
            </a:extLst>
          </p:cNvPr>
          <p:cNvSpPr>
            <a:spLocks noGrp="1"/>
          </p:cNvSpPr>
          <p:nvPr>
            <p:ph type="sldNum" sz="quarter" idx="12"/>
          </p:nvPr>
        </p:nvSpPr>
        <p:spPr/>
        <p:txBody>
          <a:bodyPr/>
          <a:lstStyle/>
          <a:p>
            <a:fld id="{D57F1E4F-1CFF-5643-939E-02111984F565}" type="slidenum">
              <a:rPr lang="en-US" smtClean="0"/>
              <a:t>17</a:t>
            </a:fld>
            <a:endParaRPr lang="en-US" dirty="0"/>
          </a:p>
        </p:txBody>
      </p:sp>
      <p:sp>
        <p:nvSpPr>
          <p:cNvPr id="5" name="Footer Placeholder 4">
            <a:extLst>
              <a:ext uri="{FF2B5EF4-FFF2-40B4-BE49-F238E27FC236}">
                <a16:creationId xmlns:a16="http://schemas.microsoft.com/office/drawing/2014/main" id="{13481C67-4BCF-ED41-B7CA-D3D9FB63613F}"/>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8" name="Content Placeholder 2">
            <a:extLst>
              <a:ext uri="{FF2B5EF4-FFF2-40B4-BE49-F238E27FC236}">
                <a16:creationId xmlns:a16="http://schemas.microsoft.com/office/drawing/2014/main" id="{2AC40F46-F49A-544C-A9F7-9259A81AB9E2}"/>
              </a:ext>
            </a:extLst>
          </p:cNvPr>
          <p:cNvSpPr>
            <a:spLocks noGrp="1"/>
          </p:cNvSpPr>
          <p:nvPr>
            <p:ph idx="1"/>
          </p:nvPr>
        </p:nvSpPr>
        <p:spPr>
          <a:xfrm>
            <a:off x="360362" y="867975"/>
            <a:ext cx="11155363" cy="4195481"/>
          </a:xfrm>
        </p:spPr>
        <p:txBody>
          <a:bodyPr/>
          <a:lstStyle/>
          <a:p>
            <a:r>
              <a:rPr lang="ja-JP" altLang="en-US"/>
              <a:t>干渉計のアラインメントや熱状態によって干渉計応答が時間変化。</a:t>
            </a:r>
            <a:endParaRPr lang="en-US" dirty="0"/>
          </a:p>
          <a:p>
            <a:r>
              <a:rPr lang="ja-JP" altLang="en-US"/>
              <a:t>常に既知の変位量を（サイン波で）導入して、校正をチェックする必要。</a:t>
            </a:r>
            <a:endParaRPr lang="en-US" altLang="ja-JP" dirty="0"/>
          </a:p>
          <a:p>
            <a:r>
              <a:rPr lang="ja-JP" altLang="en-US"/>
              <a:t>光輻射圧を利用した</a:t>
            </a:r>
            <a:r>
              <a:rPr lang="en-US" altLang="ja-JP" dirty="0"/>
              <a:t> Photon Calibrator </a:t>
            </a:r>
            <a:r>
              <a:rPr lang="ja-JP" altLang="en-US"/>
              <a:t>が現在主力。</a:t>
            </a:r>
            <a:endParaRPr lang="en-US" altLang="ja-JP" dirty="0"/>
          </a:p>
          <a:p>
            <a:r>
              <a:rPr lang="ja-JP" altLang="en-US"/>
              <a:t>現在観測周波数帯域で数</a:t>
            </a:r>
            <a:r>
              <a:rPr lang="en-US" altLang="ja-JP" dirty="0"/>
              <a:t>%</a:t>
            </a:r>
            <a:r>
              <a:rPr lang="ja-JP" altLang="en-US"/>
              <a:t>のキャリブレーション精度（振幅・位相ともに）を達成。</a:t>
            </a:r>
            <a:endParaRPr lang="en-US" altLang="ja-JP" dirty="0"/>
          </a:p>
        </p:txBody>
      </p:sp>
      <p:pic>
        <p:nvPicPr>
          <p:cNvPr id="3" name="Picture 2">
            <a:extLst>
              <a:ext uri="{FF2B5EF4-FFF2-40B4-BE49-F238E27FC236}">
                <a16:creationId xmlns:a16="http://schemas.microsoft.com/office/drawing/2014/main" id="{7F5E885B-42A2-DC4F-9C10-61C8477B8AB1}"/>
              </a:ext>
            </a:extLst>
          </p:cNvPr>
          <p:cNvPicPr>
            <a:picLocks noChangeAspect="1"/>
          </p:cNvPicPr>
          <p:nvPr/>
        </p:nvPicPr>
        <p:blipFill>
          <a:blip r:embed="rId2"/>
          <a:stretch>
            <a:fillRect/>
          </a:stretch>
        </p:blipFill>
        <p:spPr>
          <a:xfrm>
            <a:off x="611627" y="2571750"/>
            <a:ext cx="6450738" cy="4032706"/>
          </a:xfrm>
          <a:prstGeom prst="rect">
            <a:avLst/>
          </a:prstGeom>
        </p:spPr>
      </p:pic>
      <p:sp>
        <p:nvSpPr>
          <p:cNvPr id="6" name="TextBox 5">
            <a:extLst>
              <a:ext uri="{FF2B5EF4-FFF2-40B4-BE49-F238E27FC236}">
                <a16:creationId xmlns:a16="http://schemas.microsoft.com/office/drawing/2014/main" id="{15EC443A-6FE0-784E-AA76-6E23C1D783EB}"/>
              </a:ext>
            </a:extLst>
          </p:cNvPr>
          <p:cNvSpPr txBox="1"/>
          <p:nvPr/>
        </p:nvSpPr>
        <p:spPr>
          <a:xfrm>
            <a:off x="7313630" y="4816194"/>
            <a:ext cx="4750018" cy="646331"/>
          </a:xfrm>
          <a:prstGeom prst="rect">
            <a:avLst/>
          </a:prstGeom>
          <a:noFill/>
        </p:spPr>
        <p:txBody>
          <a:bodyPr wrap="none" rtlCol="0">
            <a:spAutoFit/>
          </a:bodyPr>
          <a:lstStyle/>
          <a:p>
            <a:r>
              <a:rPr lang="en-US" dirty="0"/>
              <a:t>-Review of Sci. Instr. 87, 114503 (2016)</a:t>
            </a:r>
          </a:p>
          <a:p>
            <a:r>
              <a:rPr lang="en-US" dirty="0"/>
              <a:t>- Class. Quantum </a:t>
            </a:r>
            <a:r>
              <a:rPr lang="en-US" dirty="0" err="1"/>
              <a:t>Grav</a:t>
            </a:r>
            <a:r>
              <a:rPr lang="en-US" dirty="0"/>
              <a:t>. 34, 015002 (2016)</a:t>
            </a:r>
          </a:p>
        </p:txBody>
      </p:sp>
    </p:spTree>
    <p:extLst>
      <p:ext uri="{BB962C8B-B14F-4D97-AF65-F5344CB8AC3E}">
        <p14:creationId xmlns:p14="http://schemas.microsoft.com/office/powerpoint/2010/main" val="4050365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A469D3-667C-6944-81FE-01012F70F56D}"/>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0"/>
            <a:ext cx="9815513" cy="7361634"/>
          </a:xfrm>
          <a:prstGeom prst="rect">
            <a:avLst/>
          </a:prstGeom>
        </p:spPr>
      </p:pic>
      <p:sp>
        <p:nvSpPr>
          <p:cNvPr id="2" name="Title 1">
            <a:extLst>
              <a:ext uri="{FF2B5EF4-FFF2-40B4-BE49-F238E27FC236}">
                <a16:creationId xmlns:a16="http://schemas.microsoft.com/office/drawing/2014/main" id="{2EF2CD79-9DEB-AC4A-87A8-4482DA5D30F0}"/>
              </a:ext>
            </a:extLst>
          </p:cNvPr>
          <p:cNvSpPr>
            <a:spLocks noGrp="1"/>
          </p:cNvSpPr>
          <p:nvPr>
            <p:ph type="title"/>
          </p:nvPr>
        </p:nvSpPr>
        <p:spPr/>
        <p:txBody>
          <a:bodyPr/>
          <a:lstStyle/>
          <a:p>
            <a:r>
              <a:rPr lang="ja-JP" altLang="en-US" b="1"/>
              <a:t>トークの内容</a:t>
            </a:r>
            <a:endParaRPr lang="en-US" b="1" dirty="0"/>
          </a:p>
        </p:txBody>
      </p:sp>
      <p:sp>
        <p:nvSpPr>
          <p:cNvPr id="3" name="Content Placeholder 2">
            <a:extLst>
              <a:ext uri="{FF2B5EF4-FFF2-40B4-BE49-F238E27FC236}">
                <a16:creationId xmlns:a16="http://schemas.microsoft.com/office/drawing/2014/main" id="{EC9146FF-E629-E246-8098-74D66D64DDB5}"/>
              </a:ext>
            </a:extLst>
          </p:cNvPr>
          <p:cNvSpPr>
            <a:spLocks noGrp="1"/>
          </p:cNvSpPr>
          <p:nvPr>
            <p:ph idx="1"/>
          </p:nvPr>
        </p:nvSpPr>
        <p:spPr>
          <a:xfrm>
            <a:off x="1019825" y="1447800"/>
            <a:ext cx="8946541" cy="1530531"/>
          </a:xfrm>
        </p:spPr>
        <p:txBody>
          <a:bodyPr/>
          <a:lstStyle/>
          <a:p>
            <a:r>
              <a:rPr lang="ja-JP" altLang="en-US" b="1">
                <a:solidFill>
                  <a:schemeClr val="tx2">
                    <a:lumMod val="75000"/>
                  </a:schemeClr>
                </a:solidFill>
              </a:rPr>
              <a:t>レーザー干渉計型重力波検出器</a:t>
            </a:r>
            <a:endParaRPr lang="en-US" altLang="ja-JP" b="1" dirty="0">
              <a:solidFill>
                <a:schemeClr val="tx2">
                  <a:lumMod val="75000"/>
                </a:schemeClr>
              </a:solidFill>
            </a:endParaRPr>
          </a:p>
          <a:p>
            <a:r>
              <a:rPr lang="ja-JP" altLang="en-US" b="1">
                <a:solidFill>
                  <a:schemeClr val="tx2">
                    <a:lumMod val="75000"/>
                  </a:schemeClr>
                </a:solidFill>
              </a:rPr>
              <a:t>レーザー干渉計を動作させる</a:t>
            </a:r>
            <a:endParaRPr lang="en-US" altLang="ja-JP" b="1" dirty="0">
              <a:solidFill>
                <a:schemeClr val="tx2">
                  <a:lumMod val="75000"/>
                </a:schemeClr>
              </a:solidFill>
            </a:endParaRPr>
          </a:p>
          <a:p>
            <a:r>
              <a:rPr lang="ja-JP" altLang="en-US" b="1"/>
              <a:t>重力波検出器のいま</a:t>
            </a:r>
            <a:endParaRPr lang="en-US" b="1" dirty="0"/>
          </a:p>
        </p:txBody>
      </p:sp>
      <p:sp>
        <p:nvSpPr>
          <p:cNvPr id="4" name="Slide Number Placeholder 3">
            <a:extLst>
              <a:ext uri="{FF2B5EF4-FFF2-40B4-BE49-F238E27FC236}">
                <a16:creationId xmlns:a16="http://schemas.microsoft.com/office/drawing/2014/main" id="{9135ADB2-5C28-D24C-A77C-2BAA4830BC13}"/>
              </a:ext>
            </a:extLst>
          </p:cNvPr>
          <p:cNvSpPr>
            <a:spLocks noGrp="1"/>
          </p:cNvSpPr>
          <p:nvPr>
            <p:ph type="sldNum" sz="quarter" idx="12"/>
          </p:nvPr>
        </p:nvSpPr>
        <p:spPr/>
        <p:txBody>
          <a:bodyPr/>
          <a:lstStyle/>
          <a:p>
            <a:fld id="{D57F1E4F-1CFF-5643-939E-02111984F565}" type="slidenum">
              <a:rPr lang="en-US" smtClean="0"/>
              <a:t>18</a:t>
            </a:fld>
            <a:endParaRPr lang="en-US" dirty="0"/>
          </a:p>
        </p:txBody>
      </p:sp>
      <p:sp>
        <p:nvSpPr>
          <p:cNvPr id="5" name="Footer Placeholder 4">
            <a:extLst>
              <a:ext uri="{FF2B5EF4-FFF2-40B4-BE49-F238E27FC236}">
                <a16:creationId xmlns:a16="http://schemas.microsoft.com/office/drawing/2014/main" id="{D406AC50-C977-0D44-8A1F-EE29415572F7}"/>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9" name="Content Placeholder 2">
            <a:extLst>
              <a:ext uri="{FF2B5EF4-FFF2-40B4-BE49-F238E27FC236}">
                <a16:creationId xmlns:a16="http://schemas.microsoft.com/office/drawing/2014/main" id="{ADD50EE4-F7C7-204C-8839-A957E280FE84}"/>
              </a:ext>
            </a:extLst>
          </p:cNvPr>
          <p:cNvSpPr txBox="1">
            <a:spLocks/>
          </p:cNvSpPr>
          <p:nvPr/>
        </p:nvSpPr>
        <p:spPr>
          <a:xfrm>
            <a:off x="565862" y="4404717"/>
            <a:ext cx="9706430" cy="15305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ja-JP" altLang="en-US" b="1"/>
              <a:t>最後に世界の検出器の現状をおさらい。</a:t>
            </a:r>
            <a:endParaRPr lang="en-US" altLang="ja-JP" b="1" dirty="0"/>
          </a:p>
          <a:p>
            <a:r>
              <a:rPr lang="en-US" altLang="ja-JP" b="1" dirty="0"/>
              <a:t>LIGO-VIRGO</a:t>
            </a:r>
            <a:r>
              <a:rPr lang="ja-JP" altLang="en-US" b="1"/>
              <a:t>の近況の詳細は</a:t>
            </a:r>
            <a:r>
              <a:rPr lang="en-US" altLang="ja-JP" b="1" dirty="0"/>
              <a:t>3</a:t>
            </a:r>
            <a:r>
              <a:rPr lang="ja-JP" altLang="en-US" b="1"/>
              <a:t>月の</a:t>
            </a:r>
            <a:r>
              <a:rPr lang="en-US" altLang="ja-JP" b="1" dirty="0"/>
              <a:t>EM town hall meeting</a:t>
            </a:r>
            <a:r>
              <a:rPr lang="ja-JP" altLang="en-US" b="1"/>
              <a:t>の資料を見るとよい</a:t>
            </a:r>
            <a:endParaRPr lang="en-US" altLang="ja-JP" b="1" dirty="0"/>
          </a:p>
          <a:p>
            <a:r>
              <a:rPr lang="en-US" altLang="ja-JP" b="1" dirty="0"/>
              <a:t>https://</a:t>
            </a:r>
            <a:r>
              <a:rPr lang="en-US" altLang="ja-JP" b="1" dirty="0" err="1"/>
              <a:t>dcc.ligo.org</a:t>
            </a:r>
            <a:r>
              <a:rPr lang="en-US" altLang="ja-JP" b="1" dirty="0"/>
              <a:t>/LIGO-G1800395</a:t>
            </a:r>
          </a:p>
        </p:txBody>
      </p:sp>
    </p:spTree>
    <p:extLst>
      <p:ext uri="{BB962C8B-B14F-4D97-AF65-F5344CB8AC3E}">
        <p14:creationId xmlns:p14="http://schemas.microsoft.com/office/powerpoint/2010/main" val="1790038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A2BD-F017-1F45-86BA-BB697083965E}"/>
              </a:ext>
            </a:extLst>
          </p:cNvPr>
          <p:cNvSpPr>
            <a:spLocks noGrp="1"/>
          </p:cNvSpPr>
          <p:nvPr>
            <p:ph type="title"/>
          </p:nvPr>
        </p:nvSpPr>
        <p:spPr>
          <a:xfrm>
            <a:off x="280682" y="0"/>
            <a:ext cx="9404723" cy="1400530"/>
          </a:xfrm>
        </p:spPr>
        <p:txBody>
          <a:bodyPr/>
          <a:lstStyle/>
          <a:p>
            <a:r>
              <a:rPr lang="ja-JP" altLang="en-US"/>
              <a:t>主な重力波検出方法</a:t>
            </a:r>
            <a:endParaRPr lang="en-US" dirty="0"/>
          </a:p>
        </p:txBody>
      </p:sp>
      <p:sp>
        <p:nvSpPr>
          <p:cNvPr id="3" name="Content Placeholder 2">
            <a:extLst>
              <a:ext uri="{FF2B5EF4-FFF2-40B4-BE49-F238E27FC236}">
                <a16:creationId xmlns:a16="http://schemas.microsoft.com/office/drawing/2014/main" id="{72390A4E-F65D-774A-AFC9-DADD1C4EEFA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315C962-6A6E-9249-9A9E-631904EE4A31}"/>
              </a:ext>
            </a:extLst>
          </p:cNvPr>
          <p:cNvPicPr>
            <a:picLocks noChangeAspect="1"/>
          </p:cNvPicPr>
          <p:nvPr/>
        </p:nvPicPr>
        <p:blipFill>
          <a:blip r:embed="rId2"/>
          <a:stretch>
            <a:fillRect/>
          </a:stretch>
        </p:blipFill>
        <p:spPr>
          <a:xfrm>
            <a:off x="280682" y="700265"/>
            <a:ext cx="10591800" cy="5947544"/>
          </a:xfrm>
          <a:prstGeom prst="rect">
            <a:avLst/>
          </a:prstGeom>
        </p:spPr>
      </p:pic>
      <p:sp>
        <p:nvSpPr>
          <p:cNvPr id="5" name="Slide Number Placeholder 4">
            <a:extLst>
              <a:ext uri="{FF2B5EF4-FFF2-40B4-BE49-F238E27FC236}">
                <a16:creationId xmlns:a16="http://schemas.microsoft.com/office/drawing/2014/main" id="{4FD40673-5B07-DF4F-B643-23BF7467D18E}"/>
              </a:ext>
            </a:extLst>
          </p:cNvPr>
          <p:cNvSpPr>
            <a:spLocks noGrp="1"/>
          </p:cNvSpPr>
          <p:nvPr>
            <p:ph type="sldNum" sz="quarter" idx="12"/>
          </p:nvPr>
        </p:nvSpPr>
        <p:spPr/>
        <p:txBody>
          <a:bodyPr/>
          <a:lstStyle/>
          <a:p>
            <a:fld id="{D57F1E4F-1CFF-5643-939E-02111984F565}" type="slidenum">
              <a:rPr lang="en-US" smtClean="0"/>
              <a:t>1</a:t>
            </a:fld>
            <a:endParaRPr lang="en-US" dirty="0"/>
          </a:p>
        </p:txBody>
      </p:sp>
      <p:sp>
        <p:nvSpPr>
          <p:cNvPr id="6" name="Footer Placeholder 5">
            <a:extLst>
              <a:ext uri="{FF2B5EF4-FFF2-40B4-BE49-F238E27FC236}">
                <a16:creationId xmlns:a16="http://schemas.microsoft.com/office/drawing/2014/main" id="{AC904292-D52C-5B40-81E5-9D5A59067B60}"/>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cxnSp>
        <p:nvCxnSpPr>
          <p:cNvPr id="9" name="Straight Arrow Connector 8">
            <a:extLst>
              <a:ext uri="{FF2B5EF4-FFF2-40B4-BE49-F238E27FC236}">
                <a16:creationId xmlns:a16="http://schemas.microsoft.com/office/drawing/2014/main" id="{1472D6D8-8F5F-B545-B02F-47E6F29DB7E8}"/>
              </a:ext>
            </a:extLst>
          </p:cNvPr>
          <p:cNvCxnSpPr>
            <a:cxnSpLocks/>
          </p:cNvCxnSpPr>
          <p:nvPr/>
        </p:nvCxnSpPr>
        <p:spPr>
          <a:xfrm>
            <a:off x="1103312" y="3648456"/>
            <a:ext cx="10253536" cy="0"/>
          </a:xfrm>
          <a:prstGeom prst="straightConnector1">
            <a:avLst/>
          </a:prstGeom>
          <a:ln w="146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8970F1-1DE9-A448-B9F8-70E3117C077E}"/>
              </a:ext>
            </a:extLst>
          </p:cNvPr>
          <p:cNvSpPr txBox="1"/>
          <p:nvPr/>
        </p:nvSpPr>
        <p:spPr>
          <a:xfrm>
            <a:off x="9963162" y="4032841"/>
            <a:ext cx="1980029" cy="369332"/>
          </a:xfrm>
          <a:prstGeom prst="rect">
            <a:avLst/>
          </a:prstGeom>
          <a:noFill/>
        </p:spPr>
        <p:txBody>
          <a:bodyPr wrap="none" rtlCol="0">
            <a:spAutoFit/>
          </a:bodyPr>
          <a:lstStyle/>
          <a:p>
            <a:r>
              <a:rPr lang="ja-JP" altLang="en-US" b="1"/>
              <a:t>重力波の波長</a:t>
            </a:r>
            <a:r>
              <a:rPr lang="en-US" altLang="ja-JP" b="1" dirty="0"/>
              <a:t>[Hz]</a:t>
            </a:r>
            <a:endParaRPr lang="en-US" b="1" dirty="0"/>
          </a:p>
        </p:txBody>
      </p:sp>
      <p:sp>
        <p:nvSpPr>
          <p:cNvPr id="12" name="TextBox 11">
            <a:extLst>
              <a:ext uri="{FF2B5EF4-FFF2-40B4-BE49-F238E27FC236}">
                <a16:creationId xmlns:a16="http://schemas.microsoft.com/office/drawing/2014/main" id="{FB3625B4-9E1A-4A4B-9AD9-6B3893D67EA4}"/>
              </a:ext>
            </a:extLst>
          </p:cNvPr>
          <p:cNvSpPr txBox="1"/>
          <p:nvPr/>
        </p:nvSpPr>
        <p:spPr>
          <a:xfrm>
            <a:off x="9201158" y="3825294"/>
            <a:ext cx="526106" cy="369332"/>
          </a:xfrm>
          <a:prstGeom prst="rect">
            <a:avLst/>
          </a:prstGeom>
          <a:solidFill>
            <a:schemeClr val="bg1"/>
          </a:solidFill>
        </p:spPr>
        <p:txBody>
          <a:bodyPr wrap="none" rtlCol="0">
            <a:spAutoFit/>
          </a:bodyPr>
          <a:lstStyle/>
          <a:p>
            <a:r>
              <a:rPr lang="en-US" b="1" dirty="0"/>
              <a:t>10</a:t>
            </a:r>
            <a:r>
              <a:rPr lang="en-US" b="1" baseline="30000" dirty="0"/>
              <a:t>2</a:t>
            </a:r>
          </a:p>
        </p:txBody>
      </p:sp>
      <p:sp>
        <p:nvSpPr>
          <p:cNvPr id="13" name="TextBox 12">
            <a:extLst>
              <a:ext uri="{FF2B5EF4-FFF2-40B4-BE49-F238E27FC236}">
                <a16:creationId xmlns:a16="http://schemas.microsoft.com/office/drawing/2014/main" id="{28F218D0-F3B1-AB4C-9451-A5B5451FB260}"/>
              </a:ext>
            </a:extLst>
          </p:cNvPr>
          <p:cNvSpPr txBox="1"/>
          <p:nvPr/>
        </p:nvSpPr>
        <p:spPr>
          <a:xfrm>
            <a:off x="8430181" y="3825294"/>
            <a:ext cx="526106" cy="369332"/>
          </a:xfrm>
          <a:prstGeom prst="rect">
            <a:avLst/>
          </a:prstGeom>
          <a:solidFill>
            <a:schemeClr val="bg1"/>
          </a:solidFill>
        </p:spPr>
        <p:txBody>
          <a:bodyPr wrap="none" rtlCol="0">
            <a:spAutoFit/>
          </a:bodyPr>
          <a:lstStyle/>
          <a:p>
            <a:r>
              <a:rPr lang="en-US" b="1" dirty="0"/>
              <a:t>10</a:t>
            </a:r>
            <a:r>
              <a:rPr lang="en-US" b="1" baseline="30000" dirty="0"/>
              <a:t>1</a:t>
            </a:r>
          </a:p>
        </p:txBody>
      </p:sp>
      <p:sp>
        <p:nvSpPr>
          <p:cNvPr id="14" name="TextBox 13">
            <a:extLst>
              <a:ext uri="{FF2B5EF4-FFF2-40B4-BE49-F238E27FC236}">
                <a16:creationId xmlns:a16="http://schemas.microsoft.com/office/drawing/2014/main" id="{4211793D-0530-9342-ABC9-7FA5DA5390E9}"/>
              </a:ext>
            </a:extLst>
          </p:cNvPr>
          <p:cNvSpPr txBox="1"/>
          <p:nvPr/>
        </p:nvSpPr>
        <p:spPr>
          <a:xfrm>
            <a:off x="7400638" y="3848175"/>
            <a:ext cx="595035" cy="369332"/>
          </a:xfrm>
          <a:prstGeom prst="rect">
            <a:avLst/>
          </a:prstGeom>
          <a:solidFill>
            <a:schemeClr val="bg1"/>
          </a:solidFill>
        </p:spPr>
        <p:txBody>
          <a:bodyPr wrap="none" rtlCol="0">
            <a:spAutoFit/>
          </a:bodyPr>
          <a:lstStyle/>
          <a:p>
            <a:r>
              <a:rPr lang="en-US" b="1" dirty="0"/>
              <a:t>10</a:t>
            </a:r>
            <a:r>
              <a:rPr lang="en-US" b="1" baseline="30000" dirty="0"/>
              <a:t>-2</a:t>
            </a:r>
          </a:p>
        </p:txBody>
      </p:sp>
      <p:sp>
        <p:nvSpPr>
          <p:cNvPr id="15" name="TextBox 14">
            <a:extLst>
              <a:ext uri="{FF2B5EF4-FFF2-40B4-BE49-F238E27FC236}">
                <a16:creationId xmlns:a16="http://schemas.microsoft.com/office/drawing/2014/main" id="{DC2EECD0-A014-A345-8AC8-F42F3B7E32D7}"/>
              </a:ext>
            </a:extLst>
          </p:cNvPr>
          <p:cNvSpPr txBox="1"/>
          <p:nvPr/>
        </p:nvSpPr>
        <p:spPr>
          <a:xfrm>
            <a:off x="6578009" y="3874865"/>
            <a:ext cx="595035" cy="369332"/>
          </a:xfrm>
          <a:prstGeom prst="rect">
            <a:avLst/>
          </a:prstGeom>
          <a:solidFill>
            <a:schemeClr val="bg1"/>
          </a:solidFill>
        </p:spPr>
        <p:txBody>
          <a:bodyPr wrap="none" rtlCol="0">
            <a:spAutoFit/>
          </a:bodyPr>
          <a:lstStyle/>
          <a:p>
            <a:r>
              <a:rPr lang="en-US" b="1" dirty="0"/>
              <a:t>10</a:t>
            </a:r>
            <a:r>
              <a:rPr lang="en-US" b="1" baseline="30000" dirty="0"/>
              <a:t>-4</a:t>
            </a:r>
          </a:p>
        </p:txBody>
      </p:sp>
      <p:sp>
        <p:nvSpPr>
          <p:cNvPr id="17" name="TextBox 16">
            <a:extLst>
              <a:ext uri="{FF2B5EF4-FFF2-40B4-BE49-F238E27FC236}">
                <a16:creationId xmlns:a16="http://schemas.microsoft.com/office/drawing/2014/main" id="{78E64776-5C01-1A44-93E6-4AEA544B5AB2}"/>
              </a:ext>
            </a:extLst>
          </p:cNvPr>
          <p:cNvSpPr txBox="1"/>
          <p:nvPr/>
        </p:nvSpPr>
        <p:spPr>
          <a:xfrm>
            <a:off x="5634283" y="3828113"/>
            <a:ext cx="595035" cy="369332"/>
          </a:xfrm>
          <a:prstGeom prst="rect">
            <a:avLst/>
          </a:prstGeom>
          <a:solidFill>
            <a:schemeClr val="bg1"/>
          </a:solidFill>
        </p:spPr>
        <p:txBody>
          <a:bodyPr wrap="none" rtlCol="0">
            <a:spAutoFit/>
          </a:bodyPr>
          <a:lstStyle/>
          <a:p>
            <a:r>
              <a:rPr lang="en-US" b="1" dirty="0"/>
              <a:t>10</a:t>
            </a:r>
            <a:r>
              <a:rPr lang="en-US" b="1" baseline="30000" dirty="0"/>
              <a:t>-6</a:t>
            </a:r>
          </a:p>
        </p:txBody>
      </p:sp>
      <p:sp>
        <p:nvSpPr>
          <p:cNvPr id="18" name="TextBox 17">
            <a:extLst>
              <a:ext uri="{FF2B5EF4-FFF2-40B4-BE49-F238E27FC236}">
                <a16:creationId xmlns:a16="http://schemas.microsoft.com/office/drawing/2014/main" id="{485220E9-36D1-8546-9700-1C8114E42919}"/>
              </a:ext>
            </a:extLst>
          </p:cNvPr>
          <p:cNvSpPr txBox="1"/>
          <p:nvPr/>
        </p:nvSpPr>
        <p:spPr>
          <a:xfrm>
            <a:off x="4681848" y="3825294"/>
            <a:ext cx="595035" cy="369332"/>
          </a:xfrm>
          <a:prstGeom prst="rect">
            <a:avLst/>
          </a:prstGeom>
          <a:solidFill>
            <a:schemeClr val="bg1"/>
          </a:solidFill>
        </p:spPr>
        <p:txBody>
          <a:bodyPr wrap="none" rtlCol="0">
            <a:spAutoFit/>
          </a:bodyPr>
          <a:lstStyle/>
          <a:p>
            <a:r>
              <a:rPr lang="en-US" b="1" dirty="0"/>
              <a:t>10</a:t>
            </a:r>
            <a:r>
              <a:rPr lang="en-US" b="1" baseline="30000" dirty="0"/>
              <a:t>-8</a:t>
            </a:r>
          </a:p>
        </p:txBody>
      </p:sp>
      <p:sp>
        <p:nvSpPr>
          <p:cNvPr id="19" name="TextBox 18">
            <a:extLst>
              <a:ext uri="{FF2B5EF4-FFF2-40B4-BE49-F238E27FC236}">
                <a16:creationId xmlns:a16="http://schemas.microsoft.com/office/drawing/2014/main" id="{FF192D2D-36A8-9C48-87CE-2EFD2D6D69A1}"/>
              </a:ext>
            </a:extLst>
          </p:cNvPr>
          <p:cNvSpPr txBox="1"/>
          <p:nvPr/>
        </p:nvSpPr>
        <p:spPr>
          <a:xfrm>
            <a:off x="3729848" y="3853063"/>
            <a:ext cx="681597" cy="369332"/>
          </a:xfrm>
          <a:prstGeom prst="rect">
            <a:avLst/>
          </a:prstGeom>
          <a:solidFill>
            <a:schemeClr val="bg1"/>
          </a:solidFill>
        </p:spPr>
        <p:txBody>
          <a:bodyPr wrap="none" rtlCol="0">
            <a:spAutoFit/>
          </a:bodyPr>
          <a:lstStyle/>
          <a:p>
            <a:r>
              <a:rPr lang="en-US" b="1" dirty="0"/>
              <a:t>10</a:t>
            </a:r>
            <a:r>
              <a:rPr lang="en-US" b="1" baseline="30000" dirty="0"/>
              <a:t>-10</a:t>
            </a:r>
          </a:p>
        </p:txBody>
      </p:sp>
      <p:sp>
        <p:nvSpPr>
          <p:cNvPr id="20" name="TextBox 19">
            <a:extLst>
              <a:ext uri="{FF2B5EF4-FFF2-40B4-BE49-F238E27FC236}">
                <a16:creationId xmlns:a16="http://schemas.microsoft.com/office/drawing/2014/main" id="{E592F7AB-28C8-C447-B960-29D39F2900C3}"/>
              </a:ext>
            </a:extLst>
          </p:cNvPr>
          <p:cNvSpPr txBox="1"/>
          <p:nvPr/>
        </p:nvSpPr>
        <p:spPr>
          <a:xfrm>
            <a:off x="2844165" y="3874865"/>
            <a:ext cx="681597" cy="369332"/>
          </a:xfrm>
          <a:prstGeom prst="rect">
            <a:avLst/>
          </a:prstGeom>
          <a:solidFill>
            <a:schemeClr val="bg1"/>
          </a:solidFill>
        </p:spPr>
        <p:txBody>
          <a:bodyPr wrap="none" rtlCol="0">
            <a:spAutoFit/>
          </a:bodyPr>
          <a:lstStyle/>
          <a:p>
            <a:r>
              <a:rPr lang="en-US" b="1" dirty="0"/>
              <a:t>10</a:t>
            </a:r>
            <a:r>
              <a:rPr lang="en-US" b="1" baseline="30000" dirty="0"/>
              <a:t>-12</a:t>
            </a:r>
          </a:p>
        </p:txBody>
      </p:sp>
      <p:sp>
        <p:nvSpPr>
          <p:cNvPr id="21" name="TextBox 20">
            <a:extLst>
              <a:ext uri="{FF2B5EF4-FFF2-40B4-BE49-F238E27FC236}">
                <a16:creationId xmlns:a16="http://schemas.microsoft.com/office/drawing/2014/main" id="{CB9BFE53-330E-0F48-AA61-840C8CBFE4C0}"/>
              </a:ext>
            </a:extLst>
          </p:cNvPr>
          <p:cNvSpPr txBox="1"/>
          <p:nvPr/>
        </p:nvSpPr>
        <p:spPr>
          <a:xfrm>
            <a:off x="2004523" y="3857656"/>
            <a:ext cx="681597" cy="369332"/>
          </a:xfrm>
          <a:prstGeom prst="rect">
            <a:avLst/>
          </a:prstGeom>
          <a:solidFill>
            <a:schemeClr val="bg1"/>
          </a:solidFill>
        </p:spPr>
        <p:txBody>
          <a:bodyPr wrap="none" rtlCol="0">
            <a:spAutoFit/>
          </a:bodyPr>
          <a:lstStyle/>
          <a:p>
            <a:r>
              <a:rPr lang="en-US" b="1" dirty="0"/>
              <a:t>10</a:t>
            </a:r>
            <a:r>
              <a:rPr lang="en-US" b="1" baseline="30000" dirty="0"/>
              <a:t>-14</a:t>
            </a:r>
          </a:p>
        </p:txBody>
      </p:sp>
      <p:sp>
        <p:nvSpPr>
          <p:cNvPr id="22" name="TextBox 21">
            <a:extLst>
              <a:ext uri="{FF2B5EF4-FFF2-40B4-BE49-F238E27FC236}">
                <a16:creationId xmlns:a16="http://schemas.microsoft.com/office/drawing/2014/main" id="{4E9B18EB-6C82-E34C-86CF-9B369D7711E3}"/>
              </a:ext>
            </a:extLst>
          </p:cNvPr>
          <p:cNvSpPr txBox="1"/>
          <p:nvPr/>
        </p:nvSpPr>
        <p:spPr>
          <a:xfrm>
            <a:off x="1027788" y="3873651"/>
            <a:ext cx="681597" cy="369332"/>
          </a:xfrm>
          <a:prstGeom prst="rect">
            <a:avLst/>
          </a:prstGeom>
          <a:solidFill>
            <a:schemeClr val="bg1"/>
          </a:solidFill>
        </p:spPr>
        <p:txBody>
          <a:bodyPr wrap="none" rtlCol="0">
            <a:spAutoFit/>
          </a:bodyPr>
          <a:lstStyle/>
          <a:p>
            <a:r>
              <a:rPr lang="en-US" b="1" dirty="0"/>
              <a:t>10</a:t>
            </a:r>
            <a:r>
              <a:rPr lang="en-US" b="1" baseline="30000" dirty="0"/>
              <a:t>-16</a:t>
            </a:r>
          </a:p>
        </p:txBody>
      </p:sp>
      <p:grpSp>
        <p:nvGrpSpPr>
          <p:cNvPr id="25" name="Group 24">
            <a:extLst>
              <a:ext uri="{FF2B5EF4-FFF2-40B4-BE49-F238E27FC236}">
                <a16:creationId xmlns:a16="http://schemas.microsoft.com/office/drawing/2014/main" id="{EC782953-3A08-1043-9F1A-C794B8F50D73}"/>
              </a:ext>
            </a:extLst>
          </p:cNvPr>
          <p:cNvGrpSpPr/>
          <p:nvPr/>
        </p:nvGrpSpPr>
        <p:grpSpPr>
          <a:xfrm>
            <a:off x="8430181" y="806305"/>
            <a:ext cx="2522995" cy="5841504"/>
            <a:chOff x="8430181" y="806305"/>
            <a:chExt cx="2522995" cy="5841504"/>
          </a:xfrm>
        </p:grpSpPr>
        <p:sp>
          <p:nvSpPr>
            <p:cNvPr id="23" name="Rectangle 22">
              <a:extLst>
                <a:ext uri="{FF2B5EF4-FFF2-40B4-BE49-F238E27FC236}">
                  <a16:creationId xmlns:a16="http://schemas.microsoft.com/office/drawing/2014/main" id="{4D4BEB38-3CCB-154F-ADA7-4A02FE7BC3D6}"/>
                </a:ext>
              </a:extLst>
            </p:cNvPr>
            <p:cNvSpPr/>
            <p:nvPr/>
          </p:nvSpPr>
          <p:spPr>
            <a:xfrm>
              <a:off x="8430181" y="806305"/>
              <a:ext cx="2522995" cy="5841504"/>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9022D5E-8B87-AE47-AD77-792E14C91CF1}"/>
                </a:ext>
              </a:extLst>
            </p:cNvPr>
            <p:cNvSpPr txBox="1"/>
            <p:nvPr/>
          </p:nvSpPr>
          <p:spPr>
            <a:xfrm>
              <a:off x="8430181" y="989907"/>
              <a:ext cx="2298889" cy="523220"/>
            </a:xfrm>
            <a:prstGeom prst="rect">
              <a:avLst/>
            </a:prstGeom>
            <a:noFill/>
          </p:spPr>
          <p:txBody>
            <a:bodyPr wrap="square" rtlCol="0">
              <a:spAutoFit/>
            </a:bodyPr>
            <a:lstStyle/>
            <a:p>
              <a:r>
                <a:rPr lang="ja-JP" altLang="en-US" sz="2800" b="1"/>
                <a:t>今日の主題</a:t>
              </a:r>
              <a:endParaRPr lang="en-US" sz="2800" b="1" dirty="0"/>
            </a:p>
          </p:txBody>
        </p:sp>
      </p:grpSp>
    </p:spTree>
    <p:extLst>
      <p:ext uri="{BB962C8B-B14F-4D97-AF65-F5344CB8AC3E}">
        <p14:creationId xmlns:p14="http://schemas.microsoft.com/office/powerpoint/2010/main" val="270063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7752D-2764-6949-9FB2-5EB05AEC7C59}"/>
              </a:ext>
            </a:extLst>
          </p:cNvPr>
          <p:cNvSpPr>
            <a:spLocks noGrp="1"/>
          </p:cNvSpPr>
          <p:nvPr>
            <p:ph type="title"/>
          </p:nvPr>
        </p:nvSpPr>
        <p:spPr>
          <a:xfrm>
            <a:off x="396944" y="94355"/>
            <a:ext cx="9804331" cy="1400530"/>
          </a:xfrm>
        </p:spPr>
        <p:txBody>
          <a:bodyPr/>
          <a:lstStyle/>
          <a:p>
            <a:r>
              <a:rPr lang="ja-JP" altLang="en-US"/>
              <a:t>おさらい：</a:t>
            </a:r>
            <a:r>
              <a:rPr lang="en-US" dirty="0"/>
              <a:t>2</a:t>
            </a:r>
            <a:r>
              <a:rPr lang="ja-JP" altLang="en-US"/>
              <a:t>回にわたる観測、</a:t>
            </a:r>
            <a:br>
              <a:rPr lang="en-US" altLang="ja-JP" dirty="0"/>
            </a:br>
            <a:r>
              <a:rPr lang="ja-JP" altLang="en-US"/>
              <a:t>そして</a:t>
            </a:r>
            <a:r>
              <a:rPr lang="en-US" altLang="ja-JP" dirty="0"/>
              <a:t>3</a:t>
            </a:r>
            <a:r>
              <a:rPr lang="ja-JP" altLang="en-US"/>
              <a:t>台でのコインシデンス観測達成</a:t>
            </a:r>
            <a:endParaRPr lang="en-US" dirty="0"/>
          </a:p>
        </p:txBody>
      </p:sp>
      <p:sp>
        <p:nvSpPr>
          <p:cNvPr id="3" name="Content Placeholder 2">
            <a:extLst>
              <a:ext uri="{FF2B5EF4-FFF2-40B4-BE49-F238E27FC236}">
                <a16:creationId xmlns:a16="http://schemas.microsoft.com/office/drawing/2014/main" id="{0277336C-69C3-244C-BD8E-F0EF04B32C15}"/>
              </a:ext>
            </a:extLst>
          </p:cNvPr>
          <p:cNvSpPr>
            <a:spLocks noGrp="1"/>
          </p:cNvSpPr>
          <p:nvPr>
            <p:ph idx="1"/>
          </p:nvPr>
        </p:nvSpPr>
        <p:spPr>
          <a:xfrm>
            <a:off x="874220" y="1581786"/>
            <a:ext cx="8946541" cy="1875790"/>
          </a:xfrm>
        </p:spPr>
        <p:txBody>
          <a:bodyPr/>
          <a:lstStyle/>
          <a:p>
            <a:r>
              <a:rPr lang="en-US" dirty="0"/>
              <a:t>O1: Sep 12</a:t>
            </a:r>
            <a:r>
              <a:rPr lang="en-US" baseline="30000" dirty="0"/>
              <a:t> </a:t>
            </a:r>
            <a:r>
              <a:rPr lang="en-US" dirty="0"/>
              <a:t> 2015 – Jan. 19 2016</a:t>
            </a:r>
          </a:p>
          <a:p>
            <a:r>
              <a:rPr lang="en-US" dirty="0"/>
              <a:t>O2: Nov. 20 2016 – August 25 2017</a:t>
            </a:r>
          </a:p>
          <a:p>
            <a:r>
              <a:rPr lang="en-US" dirty="0"/>
              <a:t>Virgo </a:t>
            </a:r>
            <a:r>
              <a:rPr lang="ja-JP" altLang="en-US"/>
              <a:t>が</a:t>
            </a:r>
            <a:r>
              <a:rPr lang="en-US" altLang="ja-JP" dirty="0"/>
              <a:t>O2</a:t>
            </a:r>
            <a:r>
              <a:rPr lang="ja-JP" altLang="en-US"/>
              <a:t>観測に参加：</a:t>
            </a:r>
            <a:r>
              <a:rPr lang="en-US" dirty="0"/>
              <a:t>Aug. 1 2017</a:t>
            </a:r>
          </a:p>
        </p:txBody>
      </p:sp>
      <p:sp>
        <p:nvSpPr>
          <p:cNvPr id="4" name="Footer Placeholder 3">
            <a:extLst>
              <a:ext uri="{FF2B5EF4-FFF2-40B4-BE49-F238E27FC236}">
                <a16:creationId xmlns:a16="http://schemas.microsoft.com/office/drawing/2014/main" id="{3D19A401-7B86-5C4B-95CB-5DBA2F637332}"/>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5" name="Slide Number Placeholder 4">
            <a:extLst>
              <a:ext uri="{FF2B5EF4-FFF2-40B4-BE49-F238E27FC236}">
                <a16:creationId xmlns:a16="http://schemas.microsoft.com/office/drawing/2014/main" id="{87BAB022-34BE-6F4F-833D-E4D524C2DC53}"/>
              </a:ext>
            </a:extLst>
          </p:cNvPr>
          <p:cNvSpPr>
            <a:spLocks noGrp="1"/>
          </p:cNvSpPr>
          <p:nvPr>
            <p:ph type="sldNum" sz="quarter" idx="12"/>
          </p:nvPr>
        </p:nvSpPr>
        <p:spPr/>
        <p:txBody>
          <a:bodyPr/>
          <a:lstStyle/>
          <a:p>
            <a:fld id="{D57F1E4F-1CFF-5643-939E-02111984F565}" type="slidenum">
              <a:rPr lang="en-US" smtClean="0"/>
              <a:t>19</a:t>
            </a:fld>
            <a:endParaRPr lang="en-US" dirty="0"/>
          </a:p>
        </p:txBody>
      </p:sp>
      <p:sp>
        <p:nvSpPr>
          <p:cNvPr id="6" name="TextBox 5">
            <a:extLst>
              <a:ext uri="{FF2B5EF4-FFF2-40B4-BE49-F238E27FC236}">
                <a16:creationId xmlns:a16="http://schemas.microsoft.com/office/drawing/2014/main" id="{FF2FECBB-67C1-9F44-8FA1-ED9A31D218C3}"/>
              </a:ext>
            </a:extLst>
          </p:cNvPr>
          <p:cNvSpPr txBox="1"/>
          <p:nvPr/>
        </p:nvSpPr>
        <p:spPr>
          <a:xfrm>
            <a:off x="7147571" y="1409200"/>
            <a:ext cx="2082621" cy="400110"/>
          </a:xfrm>
          <a:prstGeom prst="rect">
            <a:avLst/>
          </a:prstGeom>
          <a:noFill/>
        </p:spPr>
        <p:txBody>
          <a:bodyPr wrap="none" rtlCol="0">
            <a:spAutoFit/>
          </a:bodyPr>
          <a:lstStyle/>
          <a:p>
            <a:r>
              <a:rPr lang="en-US" sz="1000" dirty="0"/>
              <a:t>[1] Phys. Rev. X 6 041015 (2016)</a:t>
            </a:r>
          </a:p>
          <a:p>
            <a:r>
              <a:rPr lang="en-US" sz="1000" dirty="0"/>
              <a:t>[2] </a:t>
            </a:r>
            <a:r>
              <a:rPr lang="en-US" sz="1000" dirty="0" err="1"/>
              <a:t>Apj</a:t>
            </a:r>
            <a:r>
              <a:rPr lang="en-US" sz="1000" dirty="0"/>
              <a:t> Letter, 851, L35 (2017)</a:t>
            </a:r>
          </a:p>
        </p:txBody>
      </p:sp>
      <p:cxnSp>
        <p:nvCxnSpPr>
          <p:cNvPr id="8" name="Straight Arrow Connector 7">
            <a:extLst>
              <a:ext uri="{FF2B5EF4-FFF2-40B4-BE49-F238E27FC236}">
                <a16:creationId xmlns:a16="http://schemas.microsoft.com/office/drawing/2014/main" id="{17D937BA-CC6D-8A45-8541-AE1E370F2E25}"/>
              </a:ext>
            </a:extLst>
          </p:cNvPr>
          <p:cNvCxnSpPr>
            <a:cxnSpLocks/>
          </p:cNvCxnSpPr>
          <p:nvPr/>
        </p:nvCxnSpPr>
        <p:spPr>
          <a:xfrm>
            <a:off x="271463" y="5715000"/>
            <a:ext cx="1147286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96AD7E76-5D86-9045-8E02-48E3896439E4}"/>
              </a:ext>
            </a:extLst>
          </p:cNvPr>
          <p:cNvSpPr/>
          <p:nvPr/>
        </p:nvSpPr>
        <p:spPr>
          <a:xfrm>
            <a:off x="471488" y="4714875"/>
            <a:ext cx="1104065" cy="8715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F58623B-AD56-5D4B-ADCD-3C4E81529071}"/>
              </a:ext>
            </a:extLst>
          </p:cNvPr>
          <p:cNvSpPr/>
          <p:nvPr/>
        </p:nvSpPr>
        <p:spPr>
          <a:xfrm>
            <a:off x="5965734" y="4669096"/>
            <a:ext cx="3149691" cy="8715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EFA302-09F6-CC48-A505-4B0A77CDA1CA}"/>
              </a:ext>
            </a:extLst>
          </p:cNvPr>
          <p:cNvCxnSpPr>
            <a:cxnSpLocks/>
          </p:cNvCxnSpPr>
          <p:nvPr/>
        </p:nvCxnSpPr>
        <p:spPr>
          <a:xfrm>
            <a:off x="645130" y="5540634"/>
            <a:ext cx="0" cy="345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A5540FB-D000-1C4E-9F6D-E29D1514DAB4}"/>
              </a:ext>
            </a:extLst>
          </p:cNvPr>
          <p:cNvCxnSpPr>
            <a:cxnSpLocks/>
          </p:cNvCxnSpPr>
          <p:nvPr/>
        </p:nvCxnSpPr>
        <p:spPr>
          <a:xfrm>
            <a:off x="11381240" y="5570667"/>
            <a:ext cx="0" cy="345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CEDCAC8-6652-7149-8D9C-3F3387BF8C59}"/>
              </a:ext>
            </a:extLst>
          </p:cNvPr>
          <p:cNvSpPr txBox="1"/>
          <p:nvPr/>
        </p:nvSpPr>
        <p:spPr>
          <a:xfrm>
            <a:off x="10956536" y="6017566"/>
            <a:ext cx="853119" cy="369332"/>
          </a:xfrm>
          <a:prstGeom prst="rect">
            <a:avLst/>
          </a:prstGeom>
          <a:noFill/>
        </p:spPr>
        <p:txBody>
          <a:bodyPr wrap="none" rtlCol="0">
            <a:spAutoFit/>
          </a:bodyPr>
          <a:lstStyle/>
          <a:p>
            <a:r>
              <a:rPr lang="en-US" b="1" dirty="0"/>
              <a:t>today</a:t>
            </a:r>
          </a:p>
        </p:txBody>
      </p:sp>
      <p:cxnSp>
        <p:nvCxnSpPr>
          <p:cNvPr id="23" name="Straight Connector 22">
            <a:extLst>
              <a:ext uri="{FF2B5EF4-FFF2-40B4-BE49-F238E27FC236}">
                <a16:creationId xmlns:a16="http://schemas.microsoft.com/office/drawing/2014/main" id="{AF1D5952-AE3C-CA40-9C1E-5CAACFFC256B}"/>
              </a:ext>
            </a:extLst>
          </p:cNvPr>
          <p:cNvCxnSpPr>
            <a:cxnSpLocks/>
          </p:cNvCxnSpPr>
          <p:nvPr/>
        </p:nvCxnSpPr>
        <p:spPr>
          <a:xfrm>
            <a:off x="6479382" y="5586413"/>
            <a:ext cx="0" cy="345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978B14-D609-B448-9A8F-342614DD4ED9}"/>
              </a:ext>
            </a:extLst>
          </p:cNvPr>
          <p:cNvCxnSpPr>
            <a:cxnSpLocks/>
          </p:cNvCxnSpPr>
          <p:nvPr/>
        </p:nvCxnSpPr>
        <p:spPr>
          <a:xfrm>
            <a:off x="1473994" y="5586413"/>
            <a:ext cx="0" cy="345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BAD144-B9B6-B348-B5E6-D284B4EFFC09}"/>
              </a:ext>
            </a:extLst>
          </p:cNvPr>
          <p:cNvCxnSpPr>
            <a:cxnSpLocks/>
          </p:cNvCxnSpPr>
          <p:nvPr/>
        </p:nvCxnSpPr>
        <p:spPr>
          <a:xfrm>
            <a:off x="10726686" y="5554534"/>
            <a:ext cx="0" cy="345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9A122FF-4A81-E442-B3C1-F48375604EA8}"/>
              </a:ext>
            </a:extLst>
          </p:cNvPr>
          <p:cNvSpPr txBox="1"/>
          <p:nvPr/>
        </p:nvSpPr>
        <p:spPr>
          <a:xfrm>
            <a:off x="51057" y="5924523"/>
            <a:ext cx="1188146" cy="369332"/>
          </a:xfrm>
          <a:prstGeom prst="rect">
            <a:avLst/>
          </a:prstGeom>
          <a:noFill/>
        </p:spPr>
        <p:txBody>
          <a:bodyPr wrap="none" rtlCol="0">
            <a:spAutoFit/>
          </a:bodyPr>
          <a:lstStyle/>
          <a:p>
            <a:r>
              <a:rPr lang="en-US" b="1" dirty="0"/>
              <a:t>Sep.2015</a:t>
            </a:r>
          </a:p>
        </p:txBody>
      </p:sp>
      <p:sp>
        <p:nvSpPr>
          <p:cNvPr id="27" name="TextBox 26">
            <a:extLst>
              <a:ext uri="{FF2B5EF4-FFF2-40B4-BE49-F238E27FC236}">
                <a16:creationId xmlns:a16="http://schemas.microsoft.com/office/drawing/2014/main" id="{BDB3803F-EE02-114C-805F-FD600DB97671}"/>
              </a:ext>
            </a:extLst>
          </p:cNvPr>
          <p:cNvSpPr txBox="1"/>
          <p:nvPr/>
        </p:nvSpPr>
        <p:spPr>
          <a:xfrm>
            <a:off x="879921" y="6273285"/>
            <a:ext cx="1168910" cy="369332"/>
          </a:xfrm>
          <a:prstGeom prst="rect">
            <a:avLst/>
          </a:prstGeom>
          <a:noFill/>
        </p:spPr>
        <p:txBody>
          <a:bodyPr wrap="none" rtlCol="0">
            <a:spAutoFit/>
          </a:bodyPr>
          <a:lstStyle/>
          <a:p>
            <a:r>
              <a:rPr lang="en-US" b="1" dirty="0"/>
              <a:t>Jan.2016</a:t>
            </a:r>
          </a:p>
        </p:txBody>
      </p:sp>
      <p:sp>
        <p:nvSpPr>
          <p:cNvPr id="28" name="TextBox 27">
            <a:extLst>
              <a:ext uri="{FF2B5EF4-FFF2-40B4-BE49-F238E27FC236}">
                <a16:creationId xmlns:a16="http://schemas.microsoft.com/office/drawing/2014/main" id="{C1A95E1C-0963-AF49-8B5D-60F5F37AD828}"/>
              </a:ext>
            </a:extLst>
          </p:cNvPr>
          <p:cNvSpPr txBox="1"/>
          <p:nvPr/>
        </p:nvSpPr>
        <p:spPr>
          <a:xfrm>
            <a:off x="5831965" y="6046914"/>
            <a:ext cx="1168910" cy="369332"/>
          </a:xfrm>
          <a:prstGeom prst="rect">
            <a:avLst/>
          </a:prstGeom>
          <a:noFill/>
        </p:spPr>
        <p:txBody>
          <a:bodyPr wrap="none" rtlCol="0">
            <a:spAutoFit/>
          </a:bodyPr>
          <a:lstStyle/>
          <a:p>
            <a:r>
              <a:rPr lang="en-US" b="1" dirty="0"/>
              <a:t>Jan.2017</a:t>
            </a:r>
          </a:p>
        </p:txBody>
      </p:sp>
      <p:sp>
        <p:nvSpPr>
          <p:cNvPr id="29" name="TextBox 28">
            <a:extLst>
              <a:ext uri="{FF2B5EF4-FFF2-40B4-BE49-F238E27FC236}">
                <a16:creationId xmlns:a16="http://schemas.microsoft.com/office/drawing/2014/main" id="{65AEF506-92C1-0B45-8C5F-61D5673224D1}"/>
              </a:ext>
            </a:extLst>
          </p:cNvPr>
          <p:cNvSpPr txBox="1"/>
          <p:nvPr/>
        </p:nvSpPr>
        <p:spPr>
          <a:xfrm>
            <a:off x="9768085" y="5949611"/>
            <a:ext cx="1168910" cy="369332"/>
          </a:xfrm>
          <a:prstGeom prst="rect">
            <a:avLst/>
          </a:prstGeom>
          <a:noFill/>
        </p:spPr>
        <p:txBody>
          <a:bodyPr wrap="none" rtlCol="0">
            <a:spAutoFit/>
          </a:bodyPr>
          <a:lstStyle/>
          <a:p>
            <a:r>
              <a:rPr lang="en-US" b="1" dirty="0"/>
              <a:t>Jan.2018</a:t>
            </a:r>
          </a:p>
        </p:txBody>
      </p:sp>
      <p:sp>
        <p:nvSpPr>
          <p:cNvPr id="30" name="TextBox 29">
            <a:extLst>
              <a:ext uri="{FF2B5EF4-FFF2-40B4-BE49-F238E27FC236}">
                <a16:creationId xmlns:a16="http://schemas.microsoft.com/office/drawing/2014/main" id="{2708BE1C-D544-BA4E-9ABA-C9881546D6C0}"/>
              </a:ext>
            </a:extLst>
          </p:cNvPr>
          <p:cNvSpPr txBox="1"/>
          <p:nvPr/>
        </p:nvSpPr>
        <p:spPr>
          <a:xfrm>
            <a:off x="603372" y="5013755"/>
            <a:ext cx="968535" cy="369332"/>
          </a:xfrm>
          <a:prstGeom prst="rect">
            <a:avLst/>
          </a:prstGeom>
          <a:noFill/>
        </p:spPr>
        <p:txBody>
          <a:bodyPr wrap="none" rtlCol="0">
            <a:spAutoFit/>
          </a:bodyPr>
          <a:lstStyle/>
          <a:p>
            <a:r>
              <a:rPr lang="en-US" b="1" dirty="0"/>
              <a:t>O1:H+L</a:t>
            </a:r>
          </a:p>
        </p:txBody>
      </p:sp>
      <p:sp>
        <p:nvSpPr>
          <p:cNvPr id="31" name="TextBox 30">
            <a:extLst>
              <a:ext uri="{FF2B5EF4-FFF2-40B4-BE49-F238E27FC236}">
                <a16:creationId xmlns:a16="http://schemas.microsoft.com/office/drawing/2014/main" id="{8D1DB54D-D3DC-7745-A21F-3C2CBAD2DB1E}"/>
              </a:ext>
            </a:extLst>
          </p:cNvPr>
          <p:cNvSpPr txBox="1"/>
          <p:nvPr/>
        </p:nvSpPr>
        <p:spPr>
          <a:xfrm>
            <a:off x="7048123" y="4920199"/>
            <a:ext cx="968535" cy="369332"/>
          </a:xfrm>
          <a:prstGeom prst="rect">
            <a:avLst/>
          </a:prstGeom>
          <a:noFill/>
        </p:spPr>
        <p:txBody>
          <a:bodyPr wrap="none" rtlCol="0">
            <a:spAutoFit/>
          </a:bodyPr>
          <a:lstStyle/>
          <a:p>
            <a:r>
              <a:rPr lang="en-US" b="1" dirty="0"/>
              <a:t>O2:H+L</a:t>
            </a:r>
          </a:p>
        </p:txBody>
      </p:sp>
      <p:sp>
        <p:nvSpPr>
          <p:cNvPr id="32" name="Rounded Rectangle 31">
            <a:extLst>
              <a:ext uri="{FF2B5EF4-FFF2-40B4-BE49-F238E27FC236}">
                <a16:creationId xmlns:a16="http://schemas.microsoft.com/office/drawing/2014/main" id="{BADD539E-0A75-B341-8A7D-94B854A0881E}"/>
              </a:ext>
            </a:extLst>
          </p:cNvPr>
          <p:cNvSpPr/>
          <p:nvPr/>
        </p:nvSpPr>
        <p:spPr>
          <a:xfrm>
            <a:off x="8901113" y="3674089"/>
            <a:ext cx="214312" cy="87153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C21C944-EF55-4048-914A-A2A3018A1EB2}"/>
              </a:ext>
            </a:extLst>
          </p:cNvPr>
          <p:cNvSpPr txBox="1"/>
          <p:nvPr/>
        </p:nvSpPr>
        <p:spPr>
          <a:xfrm>
            <a:off x="8588121" y="3301789"/>
            <a:ext cx="933269" cy="369332"/>
          </a:xfrm>
          <a:prstGeom prst="rect">
            <a:avLst/>
          </a:prstGeom>
          <a:noFill/>
        </p:spPr>
        <p:txBody>
          <a:bodyPr wrap="none" rtlCol="0">
            <a:spAutoFit/>
          </a:bodyPr>
          <a:lstStyle/>
          <a:p>
            <a:r>
              <a:rPr lang="en-US" b="1" dirty="0"/>
              <a:t>VIRGO</a:t>
            </a:r>
          </a:p>
        </p:txBody>
      </p:sp>
      <p:sp>
        <p:nvSpPr>
          <p:cNvPr id="34" name="TextBox 33">
            <a:extLst>
              <a:ext uri="{FF2B5EF4-FFF2-40B4-BE49-F238E27FC236}">
                <a16:creationId xmlns:a16="http://schemas.microsoft.com/office/drawing/2014/main" id="{81C775DE-19D2-F148-A5B7-79A7BBFEA67A}"/>
              </a:ext>
            </a:extLst>
          </p:cNvPr>
          <p:cNvSpPr txBox="1"/>
          <p:nvPr/>
        </p:nvSpPr>
        <p:spPr>
          <a:xfrm>
            <a:off x="2391660" y="5043103"/>
            <a:ext cx="2614818" cy="369332"/>
          </a:xfrm>
          <a:prstGeom prst="rect">
            <a:avLst/>
          </a:prstGeom>
          <a:noFill/>
        </p:spPr>
        <p:txBody>
          <a:bodyPr wrap="none" rtlCol="0">
            <a:spAutoFit/>
          </a:bodyPr>
          <a:lstStyle/>
          <a:p>
            <a:r>
              <a:rPr lang="en-US" b="1" dirty="0"/>
              <a:t>Commissioning break</a:t>
            </a:r>
          </a:p>
        </p:txBody>
      </p:sp>
      <p:cxnSp>
        <p:nvCxnSpPr>
          <p:cNvPr id="36" name="Straight Arrow Connector 35">
            <a:extLst>
              <a:ext uri="{FF2B5EF4-FFF2-40B4-BE49-F238E27FC236}">
                <a16:creationId xmlns:a16="http://schemas.microsoft.com/office/drawing/2014/main" id="{BAA9D2CD-45F9-2246-A746-4F59564105F9}"/>
              </a:ext>
            </a:extLst>
          </p:cNvPr>
          <p:cNvCxnSpPr>
            <a:cxnSpLocks/>
          </p:cNvCxnSpPr>
          <p:nvPr/>
        </p:nvCxnSpPr>
        <p:spPr>
          <a:xfrm>
            <a:off x="1880314" y="4920199"/>
            <a:ext cx="3681115" cy="0"/>
          </a:xfrm>
          <a:prstGeom prst="straightConnector1">
            <a:avLst/>
          </a:prstGeom>
          <a:ln w="85725">
            <a:solidFill>
              <a:schemeClr val="tx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2CB0C1F-5F38-8C4E-8874-D9AA388A4DC8}"/>
              </a:ext>
            </a:extLst>
          </p:cNvPr>
          <p:cNvSpPr txBox="1"/>
          <p:nvPr/>
        </p:nvSpPr>
        <p:spPr>
          <a:xfrm>
            <a:off x="9627324" y="5080400"/>
            <a:ext cx="2614818" cy="369332"/>
          </a:xfrm>
          <a:prstGeom prst="rect">
            <a:avLst/>
          </a:prstGeom>
          <a:noFill/>
        </p:spPr>
        <p:txBody>
          <a:bodyPr wrap="none" rtlCol="0">
            <a:spAutoFit/>
          </a:bodyPr>
          <a:lstStyle/>
          <a:p>
            <a:r>
              <a:rPr lang="en-US" b="1" dirty="0"/>
              <a:t>Commissioning break</a:t>
            </a:r>
          </a:p>
        </p:txBody>
      </p:sp>
      <p:cxnSp>
        <p:nvCxnSpPr>
          <p:cNvPr id="40" name="Straight Arrow Connector 39">
            <a:extLst>
              <a:ext uri="{FF2B5EF4-FFF2-40B4-BE49-F238E27FC236}">
                <a16:creationId xmlns:a16="http://schemas.microsoft.com/office/drawing/2014/main" id="{306733A3-5DAD-3A4A-83C3-EC298B086BB8}"/>
              </a:ext>
            </a:extLst>
          </p:cNvPr>
          <p:cNvCxnSpPr>
            <a:cxnSpLocks/>
          </p:cNvCxnSpPr>
          <p:nvPr/>
        </p:nvCxnSpPr>
        <p:spPr>
          <a:xfrm>
            <a:off x="9115978" y="4957496"/>
            <a:ext cx="3681115" cy="0"/>
          </a:xfrm>
          <a:prstGeom prst="straightConnector1">
            <a:avLst/>
          </a:prstGeom>
          <a:ln w="85725">
            <a:solidFill>
              <a:schemeClr val="tx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Right Arrow 41">
            <a:extLst>
              <a:ext uri="{FF2B5EF4-FFF2-40B4-BE49-F238E27FC236}">
                <a16:creationId xmlns:a16="http://schemas.microsoft.com/office/drawing/2014/main" id="{3153816F-A2EA-5B41-814A-18614DECD726}"/>
              </a:ext>
            </a:extLst>
          </p:cNvPr>
          <p:cNvSpPr/>
          <p:nvPr/>
        </p:nvSpPr>
        <p:spPr>
          <a:xfrm rot="5400000">
            <a:off x="436930" y="4317634"/>
            <a:ext cx="434506" cy="188576"/>
          </a:xfrm>
          <a:prstGeom prst="rightArrow">
            <a:avLst>
              <a:gd name="adj1" fmla="val 50000"/>
              <a:gd name="adj2" fmla="val 464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2E776958-9576-9949-85FE-357C90F94CB2}"/>
              </a:ext>
            </a:extLst>
          </p:cNvPr>
          <p:cNvSpPr/>
          <p:nvPr/>
        </p:nvSpPr>
        <p:spPr>
          <a:xfrm rot="5400000">
            <a:off x="1081765" y="4288674"/>
            <a:ext cx="434506" cy="188576"/>
          </a:xfrm>
          <a:prstGeom prst="rightArrow">
            <a:avLst>
              <a:gd name="adj1" fmla="val 50000"/>
              <a:gd name="adj2" fmla="val 464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CA5E83C-A6D3-D249-B00B-5173EE956EF3}"/>
              </a:ext>
            </a:extLst>
          </p:cNvPr>
          <p:cNvSpPr txBox="1"/>
          <p:nvPr/>
        </p:nvSpPr>
        <p:spPr>
          <a:xfrm>
            <a:off x="205026" y="3800481"/>
            <a:ext cx="1377300" cy="369332"/>
          </a:xfrm>
          <a:prstGeom prst="rect">
            <a:avLst/>
          </a:prstGeom>
          <a:noFill/>
        </p:spPr>
        <p:txBody>
          <a:bodyPr wrap="none" rtlCol="0">
            <a:spAutoFit/>
          </a:bodyPr>
          <a:lstStyle/>
          <a:p>
            <a:r>
              <a:rPr lang="en-US" b="1" dirty="0">
                <a:solidFill>
                  <a:srgbClr val="FFFF00"/>
                </a:solidFill>
              </a:rPr>
              <a:t>GW150914</a:t>
            </a:r>
          </a:p>
        </p:txBody>
      </p:sp>
      <p:sp>
        <p:nvSpPr>
          <p:cNvPr id="45" name="TextBox 44">
            <a:extLst>
              <a:ext uri="{FF2B5EF4-FFF2-40B4-BE49-F238E27FC236}">
                <a16:creationId xmlns:a16="http://schemas.microsoft.com/office/drawing/2014/main" id="{0562E01C-0D52-7C40-A661-9B656CE2FC82}"/>
              </a:ext>
            </a:extLst>
          </p:cNvPr>
          <p:cNvSpPr txBox="1"/>
          <p:nvPr/>
        </p:nvSpPr>
        <p:spPr>
          <a:xfrm>
            <a:off x="5733380" y="3707710"/>
            <a:ext cx="1366080" cy="369332"/>
          </a:xfrm>
          <a:prstGeom prst="rect">
            <a:avLst/>
          </a:prstGeom>
          <a:noFill/>
        </p:spPr>
        <p:txBody>
          <a:bodyPr wrap="none" rtlCol="0">
            <a:spAutoFit/>
          </a:bodyPr>
          <a:lstStyle/>
          <a:p>
            <a:r>
              <a:rPr lang="en-US" b="1" dirty="0">
                <a:solidFill>
                  <a:srgbClr val="FFFF00"/>
                </a:solidFill>
              </a:rPr>
              <a:t>GW170104</a:t>
            </a:r>
          </a:p>
        </p:txBody>
      </p:sp>
      <p:sp>
        <p:nvSpPr>
          <p:cNvPr id="46" name="Right Arrow 45">
            <a:extLst>
              <a:ext uri="{FF2B5EF4-FFF2-40B4-BE49-F238E27FC236}">
                <a16:creationId xmlns:a16="http://schemas.microsoft.com/office/drawing/2014/main" id="{C6A37CB8-779F-B64C-AD43-3266361F352C}"/>
              </a:ext>
            </a:extLst>
          </p:cNvPr>
          <p:cNvSpPr/>
          <p:nvPr/>
        </p:nvSpPr>
        <p:spPr>
          <a:xfrm rot="5400000">
            <a:off x="6356417" y="4257349"/>
            <a:ext cx="434506" cy="188576"/>
          </a:xfrm>
          <a:prstGeom prst="rightArrow">
            <a:avLst>
              <a:gd name="adj1" fmla="val 50000"/>
              <a:gd name="adj2" fmla="val 464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F971016-FD9F-1D4F-A3A3-5C80D89B2157}"/>
              </a:ext>
            </a:extLst>
          </p:cNvPr>
          <p:cNvSpPr txBox="1"/>
          <p:nvPr/>
        </p:nvSpPr>
        <p:spPr>
          <a:xfrm>
            <a:off x="928126" y="3591267"/>
            <a:ext cx="1366080" cy="369332"/>
          </a:xfrm>
          <a:prstGeom prst="rect">
            <a:avLst/>
          </a:prstGeom>
          <a:noFill/>
        </p:spPr>
        <p:txBody>
          <a:bodyPr wrap="none" rtlCol="0">
            <a:spAutoFit/>
          </a:bodyPr>
          <a:lstStyle/>
          <a:p>
            <a:r>
              <a:rPr lang="en-US" b="1" dirty="0">
                <a:solidFill>
                  <a:srgbClr val="FFFF00"/>
                </a:solidFill>
              </a:rPr>
              <a:t>GW151226</a:t>
            </a:r>
          </a:p>
        </p:txBody>
      </p:sp>
      <p:sp>
        <p:nvSpPr>
          <p:cNvPr id="48" name="Right Arrow 47">
            <a:extLst>
              <a:ext uri="{FF2B5EF4-FFF2-40B4-BE49-F238E27FC236}">
                <a16:creationId xmlns:a16="http://schemas.microsoft.com/office/drawing/2014/main" id="{DA173B3C-D4F3-0747-94C9-34CC88FA4C44}"/>
              </a:ext>
            </a:extLst>
          </p:cNvPr>
          <p:cNvSpPr/>
          <p:nvPr/>
        </p:nvSpPr>
        <p:spPr>
          <a:xfrm rot="5400000">
            <a:off x="8748595" y="3053849"/>
            <a:ext cx="434506" cy="188576"/>
          </a:xfrm>
          <a:prstGeom prst="rightArrow">
            <a:avLst>
              <a:gd name="adj1" fmla="val 50000"/>
              <a:gd name="adj2" fmla="val 464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368D9A7-9B9A-8848-A3E8-C1F21DCAFEE4}"/>
              </a:ext>
            </a:extLst>
          </p:cNvPr>
          <p:cNvSpPr txBox="1"/>
          <p:nvPr/>
        </p:nvSpPr>
        <p:spPr>
          <a:xfrm>
            <a:off x="8325229" y="2573901"/>
            <a:ext cx="1366080" cy="369332"/>
          </a:xfrm>
          <a:prstGeom prst="rect">
            <a:avLst/>
          </a:prstGeom>
          <a:noFill/>
        </p:spPr>
        <p:txBody>
          <a:bodyPr wrap="none" rtlCol="0">
            <a:spAutoFit/>
          </a:bodyPr>
          <a:lstStyle/>
          <a:p>
            <a:r>
              <a:rPr lang="en-US" b="1" dirty="0">
                <a:solidFill>
                  <a:srgbClr val="FFFF00"/>
                </a:solidFill>
              </a:rPr>
              <a:t>GW170814</a:t>
            </a:r>
          </a:p>
        </p:txBody>
      </p:sp>
      <p:sp>
        <p:nvSpPr>
          <p:cNvPr id="50" name="Right Arrow 49">
            <a:extLst>
              <a:ext uri="{FF2B5EF4-FFF2-40B4-BE49-F238E27FC236}">
                <a16:creationId xmlns:a16="http://schemas.microsoft.com/office/drawing/2014/main" id="{A3A55158-CDDC-7342-833A-A5978BFEE2A0}"/>
              </a:ext>
            </a:extLst>
          </p:cNvPr>
          <p:cNvSpPr/>
          <p:nvPr/>
        </p:nvSpPr>
        <p:spPr>
          <a:xfrm rot="5400000">
            <a:off x="8872419" y="3034795"/>
            <a:ext cx="434506" cy="188576"/>
          </a:xfrm>
          <a:prstGeom prst="rightArrow">
            <a:avLst>
              <a:gd name="adj1" fmla="val 50000"/>
              <a:gd name="adj2" fmla="val 464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E4556C1-DA07-AE4B-B122-D29DCD2EFA03}"/>
              </a:ext>
            </a:extLst>
          </p:cNvPr>
          <p:cNvSpPr txBox="1"/>
          <p:nvPr/>
        </p:nvSpPr>
        <p:spPr>
          <a:xfrm>
            <a:off x="8520493" y="2269094"/>
            <a:ext cx="1366080" cy="369332"/>
          </a:xfrm>
          <a:prstGeom prst="rect">
            <a:avLst/>
          </a:prstGeom>
          <a:noFill/>
        </p:spPr>
        <p:txBody>
          <a:bodyPr wrap="none" rtlCol="0">
            <a:spAutoFit/>
          </a:bodyPr>
          <a:lstStyle/>
          <a:p>
            <a:r>
              <a:rPr lang="en-US" b="1" dirty="0">
                <a:solidFill>
                  <a:srgbClr val="FFFF00"/>
                </a:solidFill>
              </a:rPr>
              <a:t>GW170817</a:t>
            </a:r>
          </a:p>
        </p:txBody>
      </p:sp>
      <p:sp>
        <p:nvSpPr>
          <p:cNvPr id="52" name="Right Arrow 51">
            <a:extLst>
              <a:ext uri="{FF2B5EF4-FFF2-40B4-BE49-F238E27FC236}">
                <a16:creationId xmlns:a16="http://schemas.microsoft.com/office/drawing/2014/main" id="{BA3AF79B-C84A-6B46-AC3F-BF0848E5F68A}"/>
              </a:ext>
            </a:extLst>
          </p:cNvPr>
          <p:cNvSpPr/>
          <p:nvPr/>
        </p:nvSpPr>
        <p:spPr>
          <a:xfrm rot="5400000">
            <a:off x="8303240" y="4259696"/>
            <a:ext cx="434506" cy="188576"/>
          </a:xfrm>
          <a:prstGeom prst="rightArrow">
            <a:avLst>
              <a:gd name="adj1" fmla="val 50000"/>
              <a:gd name="adj2" fmla="val 464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679125C-D4B3-B247-9EA5-6738870C945D}"/>
              </a:ext>
            </a:extLst>
          </p:cNvPr>
          <p:cNvSpPr txBox="1"/>
          <p:nvPr/>
        </p:nvSpPr>
        <p:spPr>
          <a:xfrm>
            <a:off x="7614233" y="3717698"/>
            <a:ext cx="1366080" cy="369332"/>
          </a:xfrm>
          <a:prstGeom prst="rect">
            <a:avLst/>
          </a:prstGeom>
          <a:noFill/>
        </p:spPr>
        <p:txBody>
          <a:bodyPr wrap="none" rtlCol="0">
            <a:spAutoFit/>
          </a:bodyPr>
          <a:lstStyle/>
          <a:p>
            <a:r>
              <a:rPr lang="en-US" b="1" dirty="0">
                <a:solidFill>
                  <a:srgbClr val="FFFF00"/>
                </a:solidFill>
              </a:rPr>
              <a:t>GW170608</a:t>
            </a:r>
          </a:p>
        </p:txBody>
      </p:sp>
    </p:spTree>
    <p:extLst>
      <p:ext uri="{BB962C8B-B14F-4D97-AF65-F5344CB8AC3E}">
        <p14:creationId xmlns:p14="http://schemas.microsoft.com/office/powerpoint/2010/main" val="1884905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8C09-EC4E-714C-9644-70081C528FB6}"/>
              </a:ext>
            </a:extLst>
          </p:cNvPr>
          <p:cNvSpPr>
            <a:spLocks noGrp="1"/>
          </p:cNvSpPr>
          <p:nvPr>
            <p:ph type="title"/>
          </p:nvPr>
        </p:nvSpPr>
        <p:spPr>
          <a:xfrm>
            <a:off x="584279" y="124848"/>
            <a:ext cx="9404723" cy="1400530"/>
          </a:xfrm>
        </p:spPr>
        <p:txBody>
          <a:bodyPr/>
          <a:lstStyle/>
          <a:p>
            <a:r>
              <a:rPr lang="en-US" dirty="0"/>
              <a:t>Advanced LIGO</a:t>
            </a:r>
            <a:r>
              <a:rPr lang="ja-JP" altLang="en-US"/>
              <a:t>の現状</a:t>
            </a:r>
            <a:endParaRPr lang="en-US" dirty="0"/>
          </a:p>
        </p:txBody>
      </p:sp>
      <p:sp>
        <p:nvSpPr>
          <p:cNvPr id="4" name="Slide Number Placeholder 3">
            <a:extLst>
              <a:ext uri="{FF2B5EF4-FFF2-40B4-BE49-F238E27FC236}">
                <a16:creationId xmlns:a16="http://schemas.microsoft.com/office/drawing/2014/main" id="{C1524297-0739-DE4E-BD97-7317605B7B52}"/>
              </a:ext>
            </a:extLst>
          </p:cNvPr>
          <p:cNvSpPr>
            <a:spLocks noGrp="1"/>
          </p:cNvSpPr>
          <p:nvPr>
            <p:ph type="sldNum" sz="quarter" idx="12"/>
          </p:nvPr>
        </p:nvSpPr>
        <p:spPr/>
        <p:txBody>
          <a:bodyPr/>
          <a:lstStyle/>
          <a:p>
            <a:fld id="{D57F1E4F-1CFF-5643-939E-02111984F565}" type="slidenum">
              <a:rPr lang="en-US" smtClean="0"/>
              <a:t>20</a:t>
            </a:fld>
            <a:endParaRPr lang="en-US" dirty="0"/>
          </a:p>
        </p:txBody>
      </p:sp>
      <p:sp>
        <p:nvSpPr>
          <p:cNvPr id="5" name="Footer Placeholder 4">
            <a:extLst>
              <a:ext uri="{FF2B5EF4-FFF2-40B4-BE49-F238E27FC236}">
                <a16:creationId xmlns:a16="http://schemas.microsoft.com/office/drawing/2014/main" id="{A9FD0A03-CBE0-AC44-91D2-A0C30169C369}"/>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Content Placeholder 5">
            <a:extLst>
              <a:ext uri="{FF2B5EF4-FFF2-40B4-BE49-F238E27FC236}">
                <a16:creationId xmlns:a16="http://schemas.microsoft.com/office/drawing/2014/main" id="{1999B3E9-5D7A-5B42-AAC1-D7323C87CB85}"/>
              </a:ext>
            </a:extLst>
          </p:cNvPr>
          <p:cNvSpPr>
            <a:spLocks noGrp="1"/>
          </p:cNvSpPr>
          <p:nvPr>
            <p:ph idx="1"/>
          </p:nvPr>
        </p:nvSpPr>
        <p:spPr>
          <a:xfrm>
            <a:off x="913873" y="1118255"/>
            <a:ext cx="9815197" cy="5068233"/>
          </a:xfrm>
        </p:spPr>
        <p:txBody>
          <a:bodyPr>
            <a:normAutofit/>
          </a:bodyPr>
          <a:lstStyle/>
          <a:p>
            <a:r>
              <a:rPr lang="ja-JP" altLang="en-US"/>
              <a:t>スクイズド真空場の生成装置（スクイーザー）を両観測所でインストール完了</a:t>
            </a:r>
            <a:endParaRPr lang="en-US" altLang="ja-JP" dirty="0"/>
          </a:p>
          <a:p>
            <a:r>
              <a:rPr lang="en-US" dirty="0"/>
              <a:t>Livingston </a:t>
            </a:r>
            <a:r>
              <a:rPr lang="ja-JP" altLang="en-US"/>
              <a:t>ではすでにスクイージングによる重力波信号チャンネルのショットノイズ改善を確認（</a:t>
            </a:r>
            <a:r>
              <a:rPr lang="en-US" altLang="ja-JP" dirty="0"/>
              <a:t>14%</a:t>
            </a:r>
            <a:r>
              <a:rPr lang="ja-JP" altLang="en-US"/>
              <a:t>程度のショットノイズ低減）</a:t>
            </a:r>
            <a:endParaRPr lang="en-US" altLang="ja-JP" dirty="0"/>
          </a:p>
          <a:p>
            <a:r>
              <a:rPr lang="ja-JP" altLang="en-US"/>
              <a:t>レーザー光の増加（</a:t>
            </a:r>
            <a:r>
              <a:rPr lang="en-US" altLang="ja-JP" dirty="0"/>
              <a:t>up to ~50W</a:t>
            </a:r>
            <a:r>
              <a:rPr lang="ja-JP" altLang="en-US"/>
              <a:t>）</a:t>
            </a:r>
            <a:endParaRPr lang="en-US" altLang="ja-JP" dirty="0"/>
          </a:p>
          <a:p>
            <a:pPr lvl="1"/>
            <a:r>
              <a:rPr lang="en-US" dirty="0"/>
              <a:t>Livingston </a:t>
            </a:r>
            <a:r>
              <a:rPr lang="ja-JP" altLang="en-US"/>
              <a:t>でハイパワー干渉計動作テスト完了</a:t>
            </a:r>
            <a:endParaRPr lang="en-US" altLang="ja-JP" dirty="0"/>
          </a:p>
          <a:p>
            <a:pPr lvl="1"/>
            <a:r>
              <a:rPr lang="ja-JP" altLang="en-US"/>
              <a:t>ビームジッター雑音など余分な雑音が重力波チャンネルにのらないことを確認。</a:t>
            </a:r>
            <a:endParaRPr lang="en-US" altLang="ja-JP" dirty="0"/>
          </a:p>
          <a:p>
            <a:pPr lvl="1"/>
            <a:r>
              <a:rPr lang="en-US" altLang="ja-JP" dirty="0"/>
              <a:t>Hanford </a:t>
            </a:r>
            <a:r>
              <a:rPr lang="ja-JP" altLang="en-US"/>
              <a:t>と同様にレーザー輻射圧による角度不安定性を確認。</a:t>
            </a:r>
            <a:endParaRPr lang="en-US" altLang="ja-JP" dirty="0"/>
          </a:p>
          <a:p>
            <a:r>
              <a:rPr lang="ja-JP" altLang="en-US"/>
              <a:t>その他ハードウェアの取り替えインストールが進んでいる。</a:t>
            </a:r>
            <a:endParaRPr lang="en-US" altLang="ja-JP" dirty="0"/>
          </a:p>
          <a:p>
            <a:pPr lvl="1"/>
            <a:r>
              <a:rPr lang="en-US" altLang="ja-JP" dirty="0"/>
              <a:t>ETM RM</a:t>
            </a:r>
            <a:r>
              <a:rPr lang="ja-JP" altLang="en-US"/>
              <a:t>の取り替え（残留大気のよるガスダンピング低減、</a:t>
            </a:r>
            <a:r>
              <a:rPr lang="en-US" altLang="ja-JP" dirty="0"/>
              <a:t>Acoustic Mode Damper (AMD)</a:t>
            </a:r>
            <a:r>
              <a:rPr lang="ja-JP" altLang="en-US"/>
              <a:t>のインストール、迷光対策用バッフル、</a:t>
            </a:r>
            <a:r>
              <a:rPr lang="en-US" altLang="ja-JP" dirty="0"/>
              <a:t>etc.</a:t>
            </a:r>
          </a:p>
          <a:p>
            <a:r>
              <a:rPr lang="en-US" dirty="0"/>
              <a:t>Hanford </a:t>
            </a:r>
            <a:r>
              <a:rPr lang="ja-JP" altLang="en-US"/>
              <a:t>では点吸収源の見つかった</a:t>
            </a:r>
            <a:r>
              <a:rPr lang="en-US" altLang="ja-JP" dirty="0"/>
              <a:t>ITMX</a:t>
            </a:r>
            <a:r>
              <a:rPr lang="ja-JP" altLang="en-US"/>
              <a:t>を取り替え。</a:t>
            </a:r>
            <a:endParaRPr lang="en-US" altLang="ja-JP" dirty="0"/>
          </a:p>
          <a:p>
            <a:pPr lvl="1"/>
            <a:r>
              <a:rPr lang="en-US" altLang="ja-JP" dirty="0"/>
              <a:t>O2</a:t>
            </a:r>
            <a:r>
              <a:rPr lang="ja-JP" altLang="en-US"/>
              <a:t>時に確認されたビームジッター雑音（</a:t>
            </a:r>
            <a:r>
              <a:rPr lang="en-US" altLang="ja-JP" dirty="0"/>
              <a:t>100Hz</a:t>
            </a:r>
            <a:r>
              <a:rPr lang="ja-JP" altLang="en-US"/>
              <a:t>付近）の低減が期待される。</a:t>
            </a:r>
            <a:endParaRPr lang="en-US" dirty="0"/>
          </a:p>
        </p:txBody>
      </p:sp>
    </p:spTree>
    <p:extLst>
      <p:ext uri="{BB962C8B-B14F-4D97-AF65-F5344CB8AC3E}">
        <p14:creationId xmlns:p14="http://schemas.microsoft.com/office/powerpoint/2010/main" val="10694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8C09-EC4E-714C-9644-70081C528FB6}"/>
              </a:ext>
            </a:extLst>
          </p:cNvPr>
          <p:cNvSpPr>
            <a:spLocks noGrp="1"/>
          </p:cNvSpPr>
          <p:nvPr>
            <p:ph type="title"/>
          </p:nvPr>
        </p:nvSpPr>
        <p:spPr>
          <a:xfrm>
            <a:off x="431798" y="47270"/>
            <a:ext cx="9404723" cy="1400530"/>
          </a:xfrm>
        </p:spPr>
        <p:txBody>
          <a:bodyPr/>
          <a:lstStyle/>
          <a:p>
            <a:r>
              <a:rPr lang="en-US" altLang="ja-JP" dirty="0"/>
              <a:t>LHO ITMX</a:t>
            </a:r>
            <a:r>
              <a:rPr lang="ja-JP" altLang="en-US"/>
              <a:t>の交換</a:t>
            </a:r>
            <a:endParaRPr lang="en-US" dirty="0"/>
          </a:p>
        </p:txBody>
      </p:sp>
      <p:sp>
        <p:nvSpPr>
          <p:cNvPr id="4" name="Slide Number Placeholder 3">
            <a:extLst>
              <a:ext uri="{FF2B5EF4-FFF2-40B4-BE49-F238E27FC236}">
                <a16:creationId xmlns:a16="http://schemas.microsoft.com/office/drawing/2014/main" id="{922A9634-210F-DA46-B183-5304ADBFCFF9}"/>
              </a:ext>
            </a:extLst>
          </p:cNvPr>
          <p:cNvSpPr>
            <a:spLocks noGrp="1"/>
          </p:cNvSpPr>
          <p:nvPr>
            <p:ph type="sldNum" sz="quarter" idx="12"/>
          </p:nvPr>
        </p:nvSpPr>
        <p:spPr/>
        <p:txBody>
          <a:bodyPr/>
          <a:lstStyle/>
          <a:p>
            <a:fld id="{D57F1E4F-1CFF-5643-939E-02111984F565}" type="slidenum">
              <a:rPr lang="en-US" smtClean="0"/>
              <a:t>21</a:t>
            </a:fld>
            <a:endParaRPr lang="en-US" dirty="0"/>
          </a:p>
        </p:txBody>
      </p:sp>
      <p:sp>
        <p:nvSpPr>
          <p:cNvPr id="5" name="Footer Placeholder 4">
            <a:extLst>
              <a:ext uri="{FF2B5EF4-FFF2-40B4-BE49-F238E27FC236}">
                <a16:creationId xmlns:a16="http://schemas.microsoft.com/office/drawing/2014/main" id="{A3544C97-EA77-0D48-82CE-3679F9C054F9}"/>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pic>
        <p:nvPicPr>
          <p:cNvPr id="10" name="Picture 9" descr="ITMXReplacement.jpg">
            <a:extLst>
              <a:ext uri="{FF2B5EF4-FFF2-40B4-BE49-F238E27FC236}">
                <a16:creationId xmlns:a16="http://schemas.microsoft.com/office/drawing/2014/main" id="{F09AD7DF-6A6D-9148-B63D-DD2C2D5D2B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36432" y="1832184"/>
            <a:ext cx="6641689" cy="4873952"/>
          </a:xfrm>
          <a:prstGeom prst="rect">
            <a:avLst/>
          </a:prstGeom>
        </p:spPr>
      </p:pic>
      <p:pic>
        <p:nvPicPr>
          <p:cNvPr id="3" name="Picture 2">
            <a:extLst>
              <a:ext uri="{FF2B5EF4-FFF2-40B4-BE49-F238E27FC236}">
                <a16:creationId xmlns:a16="http://schemas.microsoft.com/office/drawing/2014/main" id="{DAA16B90-12AB-6446-B0DC-8BD637805B71}"/>
              </a:ext>
            </a:extLst>
          </p:cNvPr>
          <p:cNvPicPr>
            <a:picLocks noChangeAspect="1"/>
          </p:cNvPicPr>
          <p:nvPr/>
        </p:nvPicPr>
        <p:blipFill>
          <a:blip r:embed="rId3"/>
          <a:stretch>
            <a:fillRect/>
          </a:stretch>
        </p:blipFill>
        <p:spPr>
          <a:xfrm>
            <a:off x="316558" y="1832184"/>
            <a:ext cx="4673600" cy="4813300"/>
          </a:xfrm>
          <a:prstGeom prst="rect">
            <a:avLst/>
          </a:prstGeom>
        </p:spPr>
      </p:pic>
      <p:sp>
        <p:nvSpPr>
          <p:cNvPr id="11" name="TextBox 10">
            <a:extLst>
              <a:ext uri="{FF2B5EF4-FFF2-40B4-BE49-F238E27FC236}">
                <a16:creationId xmlns:a16="http://schemas.microsoft.com/office/drawing/2014/main" id="{8CB5CAAB-E083-D147-ACA5-E27AD9E76B94}"/>
              </a:ext>
            </a:extLst>
          </p:cNvPr>
          <p:cNvSpPr txBox="1"/>
          <p:nvPr/>
        </p:nvSpPr>
        <p:spPr>
          <a:xfrm>
            <a:off x="166912" y="908854"/>
            <a:ext cx="5865708" cy="923330"/>
          </a:xfrm>
          <a:prstGeom prst="rect">
            <a:avLst/>
          </a:prstGeom>
          <a:noFill/>
        </p:spPr>
        <p:txBody>
          <a:bodyPr wrap="none" rtlCol="0">
            <a:spAutoFit/>
          </a:bodyPr>
          <a:lstStyle/>
          <a:p>
            <a:r>
              <a:rPr lang="ja-JP" altLang="en-US"/>
              <a:t>交換前の鏡、ハルトマン波面センサ出力。</a:t>
            </a:r>
            <a:endParaRPr lang="en-US" altLang="ja-JP" dirty="0"/>
          </a:p>
          <a:p>
            <a:r>
              <a:rPr lang="ja-JP" altLang="en-US"/>
              <a:t>点吸収源のため共振時に鏡面が湾曲するのが見える。</a:t>
            </a:r>
            <a:endParaRPr lang="en-US" altLang="ja-JP" dirty="0"/>
          </a:p>
          <a:p>
            <a:r>
              <a:rPr lang="en-US" dirty="0"/>
              <a:t>Plot by A. Brooks</a:t>
            </a:r>
          </a:p>
        </p:txBody>
      </p:sp>
      <p:sp>
        <p:nvSpPr>
          <p:cNvPr id="12" name="TextBox 11">
            <a:extLst>
              <a:ext uri="{FF2B5EF4-FFF2-40B4-BE49-F238E27FC236}">
                <a16:creationId xmlns:a16="http://schemas.microsoft.com/office/drawing/2014/main" id="{E7B725EA-530B-8E4E-BB30-023ABF879096}"/>
              </a:ext>
            </a:extLst>
          </p:cNvPr>
          <p:cNvSpPr txBox="1"/>
          <p:nvPr/>
        </p:nvSpPr>
        <p:spPr>
          <a:xfrm>
            <a:off x="5783274" y="1050907"/>
            <a:ext cx="2996333" cy="646331"/>
          </a:xfrm>
          <a:prstGeom prst="rect">
            <a:avLst/>
          </a:prstGeom>
          <a:noFill/>
        </p:spPr>
        <p:txBody>
          <a:bodyPr wrap="none" rtlCol="0">
            <a:spAutoFit/>
          </a:bodyPr>
          <a:lstStyle/>
          <a:p>
            <a:r>
              <a:rPr lang="ja-JP" altLang="en-US"/>
              <a:t>真空層内での</a:t>
            </a:r>
            <a:r>
              <a:rPr lang="en-US" altLang="ja-JP" dirty="0"/>
              <a:t>ITMX</a:t>
            </a:r>
            <a:r>
              <a:rPr lang="ja-JP" altLang="en-US"/>
              <a:t>交換作業</a:t>
            </a:r>
            <a:endParaRPr lang="en-US" altLang="ja-JP" dirty="0"/>
          </a:p>
          <a:p>
            <a:r>
              <a:rPr lang="en-US" dirty="0"/>
              <a:t>© LIGO lab</a:t>
            </a:r>
          </a:p>
        </p:txBody>
      </p:sp>
    </p:spTree>
    <p:extLst>
      <p:ext uri="{BB962C8B-B14F-4D97-AF65-F5344CB8AC3E}">
        <p14:creationId xmlns:p14="http://schemas.microsoft.com/office/powerpoint/2010/main" val="1315641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991898F9-4C30-B749-9E57-4958F31FB9E2}"/>
              </a:ext>
            </a:extLst>
          </p:cNvPr>
          <p:cNvSpPr/>
          <p:nvPr/>
        </p:nvSpPr>
        <p:spPr>
          <a:xfrm>
            <a:off x="-200025" y="1003224"/>
            <a:ext cx="12730163" cy="62691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A3D25E-F07C-D54B-A0C2-8B9EE286F688}"/>
              </a:ext>
            </a:extLst>
          </p:cNvPr>
          <p:cNvSpPr>
            <a:spLocks noGrp="1"/>
          </p:cNvSpPr>
          <p:nvPr>
            <p:ph type="title"/>
          </p:nvPr>
        </p:nvSpPr>
        <p:spPr>
          <a:xfrm>
            <a:off x="497432" y="52187"/>
            <a:ext cx="9404723" cy="1400530"/>
          </a:xfrm>
        </p:spPr>
        <p:txBody>
          <a:bodyPr/>
          <a:lstStyle/>
          <a:p>
            <a:r>
              <a:rPr lang="en-US" dirty="0"/>
              <a:t>LIGO </a:t>
            </a:r>
            <a:r>
              <a:rPr lang="ja-JP" altLang="en-US"/>
              <a:t>のスケジュール</a:t>
            </a:r>
            <a:endParaRPr lang="en-US" dirty="0"/>
          </a:p>
        </p:txBody>
      </p:sp>
      <p:sp>
        <p:nvSpPr>
          <p:cNvPr id="4" name="Slide Number Placeholder 3">
            <a:extLst>
              <a:ext uri="{FF2B5EF4-FFF2-40B4-BE49-F238E27FC236}">
                <a16:creationId xmlns:a16="http://schemas.microsoft.com/office/drawing/2014/main" id="{8D18D330-460B-0743-B12C-C0427EA6B660}"/>
              </a:ext>
            </a:extLst>
          </p:cNvPr>
          <p:cNvSpPr>
            <a:spLocks noGrp="1"/>
          </p:cNvSpPr>
          <p:nvPr>
            <p:ph type="sldNum" sz="quarter" idx="12"/>
          </p:nvPr>
        </p:nvSpPr>
        <p:spPr/>
        <p:txBody>
          <a:bodyPr/>
          <a:lstStyle/>
          <a:p>
            <a:fld id="{D57F1E4F-1CFF-5643-939E-02111984F565}" type="slidenum">
              <a:rPr lang="en-US" smtClean="0"/>
              <a:t>22</a:t>
            </a:fld>
            <a:endParaRPr lang="en-US" dirty="0"/>
          </a:p>
        </p:txBody>
      </p:sp>
      <p:sp>
        <p:nvSpPr>
          <p:cNvPr id="5" name="Footer Placeholder 4">
            <a:extLst>
              <a:ext uri="{FF2B5EF4-FFF2-40B4-BE49-F238E27FC236}">
                <a16:creationId xmlns:a16="http://schemas.microsoft.com/office/drawing/2014/main" id="{989B25C0-6049-5349-837F-6D7B636F0FD2}"/>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Content Placeholder 5">
            <a:extLst>
              <a:ext uri="{FF2B5EF4-FFF2-40B4-BE49-F238E27FC236}">
                <a16:creationId xmlns:a16="http://schemas.microsoft.com/office/drawing/2014/main" id="{152CFF7F-7100-5C43-A6E5-BB8F8342701E}"/>
              </a:ext>
            </a:extLst>
          </p:cNvPr>
          <p:cNvSpPr>
            <a:spLocks noGrp="1"/>
          </p:cNvSpPr>
          <p:nvPr>
            <p:ph idx="1"/>
          </p:nvPr>
        </p:nvSpPr>
        <p:spPr/>
        <p:txBody>
          <a:bodyPr/>
          <a:lstStyle/>
          <a:p>
            <a:endParaRPr lang="en-US"/>
          </a:p>
        </p:txBody>
      </p:sp>
      <p:grpSp>
        <p:nvGrpSpPr>
          <p:cNvPr id="9" name="Group 8">
            <a:extLst>
              <a:ext uri="{FF2B5EF4-FFF2-40B4-BE49-F238E27FC236}">
                <a16:creationId xmlns:a16="http://schemas.microsoft.com/office/drawing/2014/main" id="{1E01D2BA-844A-5F43-92D0-C0E9AEBB1AEF}"/>
              </a:ext>
            </a:extLst>
          </p:cNvPr>
          <p:cNvGrpSpPr/>
          <p:nvPr/>
        </p:nvGrpSpPr>
        <p:grpSpPr>
          <a:xfrm>
            <a:off x="285750" y="1003224"/>
            <a:ext cx="11579242" cy="5319029"/>
            <a:chOff x="-98371" y="972523"/>
            <a:chExt cx="11963363" cy="5495478"/>
          </a:xfrm>
        </p:grpSpPr>
        <p:sp>
          <p:nvSpPr>
            <p:cNvPr id="10" name="Rectangle 9">
              <a:extLst>
                <a:ext uri="{FF2B5EF4-FFF2-40B4-BE49-F238E27FC236}">
                  <a16:creationId xmlns:a16="http://schemas.microsoft.com/office/drawing/2014/main" id="{56667BAA-6EFE-BE46-9DB2-AFF6F8C4E4DD}"/>
                </a:ext>
              </a:extLst>
            </p:cNvPr>
            <p:cNvSpPr/>
            <p:nvPr/>
          </p:nvSpPr>
          <p:spPr>
            <a:xfrm>
              <a:off x="636678" y="1071060"/>
              <a:ext cx="7369390" cy="5396941"/>
            </a:xfrm>
            <a:prstGeom prst="rect">
              <a:avLst/>
            </a:prstGeom>
            <a:solidFill>
              <a:schemeClr val="accent2">
                <a:alpha val="24000"/>
              </a:schemeClr>
            </a:solidFill>
            <a:ln>
              <a:solidFill>
                <a:schemeClr val="tx2">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a:p>
          </p:txBody>
        </p:sp>
        <p:cxnSp>
          <p:nvCxnSpPr>
            <p:cNvPr id="11" name="Straight Connector 10">
              <a:extLst>
                <a:ext uri="{FF2B5EF4-FFF2-40B4-BE49-F238E27FC236}">
                  <a16:creationId xmlns:a16="http://schemas.microsoft.com/office/drawing/2014/main" id="{F0B368FD-DDFE-9441-B4B2-A19EDDACD00E}"/>
                </a:ext>
              </a:extLst>
            </p:cNvPr>
            <p:cNvCxnSpPr/>
            <p:nvPr/>
          </p:nvCxnSpPr>
          <p:spPr bwMode="auto">
            <a:xfrm flipV="1">
              <a:off x="548640" y="3684446"/>
              <a:ext cx="11247120" cy="19284"/>
            </a:xfrm>
            <a:prstGeom prst="line">
              <a:avLst/>
            </a:prstGeom>
            <a:solidFill>
              <a:schemeClr val="accent1"/>
            </a:solidFill>
            <a:ln w="57150" cap="flat" cmpd="sng" algn="ctr">
              <a:solidFill>
                <a:srgbClr val="FF3300"/>
              </a:solidFill>
              <a:prstDash val="solid"/>
              <a:round/>
              <a:headEnd type="none" w="med" len="med"/>
              <a:tailEnd type="triangle" w="lg" len="lg"/>
            </a:ln>
            <a:effectLst/>
          </p:spPr>
        </p:cxnSp>
        <p:cxnSp>
          <p:nvCxnSpPr>
            <p:cNvPr id="12" name="Straight Connector 11">
              <a:extLst>
                <a:ext uri="{FF2B5EF4-FFF2-40B4-BE49-F238E27FC236}">
                  <a16:creationId xmlns:a16="http://schemas.microsoft.com/office/drawing/2014/main" id="{99E6BD54-1473-4A42-B5E2-BF11C0409A53}"/>
                </a:ext>
              </a:extLst>
            </p:cNvPr>
            <p:cNvCxnSpPr/>
            <p:nvPr/>
          </p:nvCxnSpPr>
          <p:spPr bwMode="auto">
            <a:xfrm>
              <a:off x="822960" y="3429000"/>
              <a:ext cx="0" cy="533400"/>
            </a:xfrm>
            <a:prstGeom prst="line">
              <a:avLst/>
            </a:prstGeom>
            <a:solidFill>
              <a:schemeClr val="accent1"/>
            </a:solidFill>
            <a:ln w="57150" cap="flat" cmpd="sng" algn="ctr">
              <a:solidFill>
                <a:srgbClr val="FF6600"/>
              </a:solidFill>
              <a:prstDash val="solid"/>
              <a:round/>
              <a:headEnd type="none" w="med" len="med"/>
              <a:tailEnd type="none" w="lg" len="lg"/>
            </a:ln>
            <a:effectLst/>
          </p:spPr>
        </p:cxnSp>
        <p:cxnSp>
          <p:nvCxnSpPr>
            <p:cNvPr id="13" name="Straight Connector 12">
              <a:extLst>
                <a:ext uri="{FF2B5EF4-FFF2-40B4-BE49-F238E27FC236}">
                  <a16:creationId xmlns:a16="http://schemas.microsoft.com/office/drawing/2014/main" id="{DCE46AD6-E34D-D74F-B6EB-8AA5BBD7BBE2}"/>
                </a:ext>
              </a:extLst>
            </p:cNvPr>
            <p:cNvCxnSpPr/>
            <p:nvPr/>
          </p:nvCxnSpPr>
          <p:spPr bwMode="auto">
            <a:xfrm>
              <a:off x="1920240" y="3429000"/>
              <a:ext cx="0" cy="533400"/>
            </a:xfrm>
            <a:prstGeom prst="line">
              <a:avLst/>
            </a:prstGeom>
            <a:solidFill>
              <a:schemeClr val="accent1"/>
            </a:solidFill>
            <a:ln w="57150" cap="flat" cmpd="sng" algn="ctr">
              <a:solidFill>
                <a:srgbClr val="FF6600"/>
              </a:solidFill>
              <a:prstDash val="solid"/>
              <a:round/>
              <a:headEnd type="none" w="med" len="med"/>
              <a:tailEnd type="none" w="lg" len="lg"/>
            </a:ln>
            <a:effectLst/>
          </p:spPr>
        </p:cxnSp>
        <p:cxnSp>
          <p:nvCxnSpPr>
            <p:cNvPr id="14" name="Straight Connector 13">
              <a:extLst>
                <a:ext uri="{FF2B5EF4-FFF2-40B4-BE49-F238E27FC236}">
                  <a16:creationId xmlns:a16="http://schemas.microsoft.com/office/drawing/2014/main" id="{A01048DB-2A35-B54E-B7A6-A9FFF1B1A552}"/>
                </a:ext>
              </a:extLst>
            </p:cNvPr>
            <p:cNvCxnSpPr/>
            <p:nvPr/>
          </p:nvCxnSpPr>
          <p:spPr bwMode="auto">
            <a:xfrm>
              <a:off x="3017520" y="3429000"/>
              <a:ext cx="0" cy="533400"/>
            </a:xfrm>
            <a:prstGeom prst="line">
              <a:avLst/>
            </a:prstGeom>
            <a:solidFill>
              <a:schemeClr val="accent1"/>
            </a:solidFill>
            <a:ln w="57150" cap="flat" cmpd="sng" algn="ctr">
              <a:solidFill>
                <a:srgbClr val="FF6600"/>
              </a:solidFill>
              <a:prstDash val="solid"/>
              <a:round/>
              <a:headEnd type="none" w="med" len="med"/>
              <a:tailEnd type="none" w="lg" len="lg"/>
            </a:ln>
            <a:effectLst/>
          </p:spPr>
        </p:cxnSp>
        <p:cxnSp>
          <p:nvCxnSpPr>
            <p:cNvPr id="15" name="Straight Connector 14">
              <a:extLst>
                <a:ext uri="{FF2B5EF4-FFF2-40B4-BE49-F238E27FC236}">
                  <a16:creationId xmlns:a16="http://schemas.microsoft.com/office/drawing/2014/main" id="{192E486E-5EBC-2F4D-A7E7-9439DD433C79}"/>
                </a:ext>
              </a:extLst>
            </p:cNvPr>
            <p:cNvCxnSpPr/>
            <p:nvPr/>
          </p:nvCxnSpPr>
          <p:spPr bwMode="auto">
            <a:xfrm>
              <a:off x="4114800" y="3429000"/>
              <a:ext cx="0" cy="533400"/>
            </a:xfrm>
            <a:prstGeom prst="line">
              <a:avLst/>
            </a:prstGeom>
            <a:solidFill>
              <a:schemeClr val="accent1"/>
            </a:solidFill>
            <a:ln w="57150" cap="flat" cmpd="sng" algn="ctr">
              <a:solidFill>
                <a:srgbClr val="FF6600"/>
              </a:solidFill>
              <a:prstDash val="solid"/>
              <a:round/>
              <a:headEnd type="none" w="med" len="med"/>
              <a:tailEnd type="none" w="lg" len="lg"/>
            </a:ln>
            <a:effectLst/>
          </p:spPr>
        </p:cxnSp>
        <p:cxnSp>
          <p:nvCxnSpPr>
            <p:cNvPr id="16" name="Straight Connector 15">
              <a:extLst>
                <a:ext uri="{FF2B5EF4-FFF2-40B4-BE49-F238E27FC236}">
                  <a16:creationId xmlns:a16="http://schemas.microsoft.com/office/drawing/2014/main" id="{0EBED352-8A11-1D4D-AEAA-B5C3E7306AC7}"/>
                </a:ext>
              </a:extLst>
            </p:cNvPr>
            <p:cNvCxnSpPr/>
            <p:nvPr/>
          </p:nvCxnSpPr>
          <p:spPr bwMode="auto">
            <a:xfrm>
              <a:off x="5212080" y="3429000"/>
              <a:ext cx="0" cy="533400"/>
            </a:xfrm>
            <a:prstGeom prst="line">
              <a:avLst/>
            </a:prstGeom>
            <a:solidFill>
              <a:schemeClr val="accent1"/>
            </a:solidFill>
            <a:ln w="57150" cap="flat" cmpd="sng" algn="ctr">
              <a:solidFill>
                <a:srgbClr val="FF6600"/>
              </a:solidFill>
              <a:prstDash val="solid"/>
              <a:round/>
              <a:headEnd type="none" w="med" len="med"/>
              <a:tailEnd type="none" w="lg" len="lg"/>
            </a:ln>
            <a:effectLst/>
          </p:spPr>
        </p:cxnSp>
        <p:cxnSp>
          <p:nvCxnSpPr>
            <p:cNvPr id="17" name="Straight Connector 16">
              <a:extLst>
                <a:ext uri="{FF2B5EF4-FFF2-40B4-BE49-F238E27FC236}">
                  <a16:creationId xmlns:a16="http://schemas.microsoft.com/office/drawing/2014/main" id="{03F61E7B-F4AB-6140-931D-F6ED8EA1BCFE}"/>
                </a:ext>
              </a:extLst>
            </p:cNvPr>
            <p:cNvCxnSpPr/>
            <p:nvPr/>
          </p:nvCxnSpPr>
          <p:spPr bwMode="auto">
            <a:xfrm>
              <a:off x="7406640" y="3429000"/>
              <a:ext cx="0" cy="533400"/>
            </a:xfrm>
            <a:prstGeom prst="line">
              <a:avLst/>
            </a:prstGeom>
            <a:solidFill>
              <a:schemeClr val="accent1"/>
            </a:solidFill>
            <a:ln w="57150" cap="flat" cmpd="sng" algn="ctr">
              <a:solidFill>
                <a:srgbClr val="FF6600"/>
              </a:solidFill>
              <a:prstDash val="solid"/>
              <a:round/>
              <a:headEnd type="none" w="med" len="med"/>
              <a:tailEnd type="none" w="lg" len="lg"/>
            </a:ln>
            <a:effectLst/>
          </p:spPr>
        </p:cxnSp>
        <p:cxnSp>
          <p:nvCxnSpPr>
            <p:cNvPr id="18" name="Straight Connector 17">
              <a:extLst>
                <a:ext uri="{FF2B5EF4-FFF2-40B4-BE49-F238E27FC236}">
                  <a16:creationId xmlns:a16="http://schemas.microsoft.com/office/drawing/2014/main" id="{DCB6BCC5-B9F9-4546-A254-17A94D9337BB}"/>
                </a:ext>
              </a:extLst>
            </p:cNvPr>
            <p:cNvCxnSpPr/>
            <p:nvPr/>
          </p:nvCxnSpPr>
          <p:spPr bwMode="auto">
            <a:xfrm>
              <a:off x="6309360" y="3429000"/>
              <a:ext cx="0" cy="533400"/>
            </a:xfrm>
            <a:prstGeom prst="line">
              <a:avLst/>
            </a:prstGeom>
            <a:solidFill>
              <a:schemeClr val="accent1"/>
            </a:solidFill>
            <a:ln w="57150" cap="flat" cmpd="sng" algn="ctr">
              <a:solidFill>
                <a:srgbClr val="FF6600"/>
              </a:solidFill>
              <a:prstDash val="solid"/>
              <a:round/>
              <a:headEnd type="none" w="med" len="med"/>
              <a:tailEnd type="none" w="lg" len="lg"/>
            </a:ln>
            <a:effectLst/>
          </p:spPr>
        </p:cxnSp>
        <p:cxnSp>
          <p:nvCxnSpPr>
            <p:cNvPr id="19" name="Straight Connector 18">
              <a:extLst>
                <a:ext uri="{FF2B5EF4-FFF2-40B4-BE49-F238E27FC236}">
                  <a16:creationId xmlns:a16="http://schemas.microsoft.com/office/drawing/2014/main" id="{B6ACE3DC-0A35-C744-B77E-559D7646388D}"/>
                </a:ext>
              </a:extLst>
            </p:cNvPr>
            <p:cNvCxnSpPr/>
            <p:nvPr/>
          </p:nvCxnSpPr>
          <p:spPr bwMode="auto">
            <a:xfrm>
              <a:off x="8503920" y="3429000"/>
              <a:ext cx="0" cy="533400"/>
            </a:xfrm>
            <a:prstGeom prst="line">
              <a:avLst/>
            </a:prstGeom>
            <a:solidFill>
              <a:schemeClr val="accent1"/>
            </a:solidFill>
            <a:ln w="57150" cap="flat" cmpd="sng" algn="ctr">
              <a:solidFill>
                <a:srgbClr val="FF6600"/>
              </a:solidFill>
              <a:prstDash val="solid"/>
              <a:round/>
              <a:headEnd type="none" w="med" len="med"/>
              <a:tailEnd type="none" w="lg" len="lg"/>
            </a:ln>
            <a:effectLst/>
          </p:spPr>
        </p:cxnSp>
        <p:sp>
          <p:nvSpPr>
            <p:cNvPr id="20" name="TextBox 19">
              <a:extLst>
                <a:ext uri="{FF2B5EF4-FFF2-40B4-BE49-F238E27FC236}">
                  <a16:creationId xmlns:a16="http://schemas.microsoft.com/office/drawing/2014/main" id="{187375CD-5898-A14B-B8D6-BA12E10ACABF}"/>
                </a:ext>
              </a:extLst>
            </p:cNvPr>
            <p:cNvSpPr txBox="1"/>
            <p:nvPr/>
          </p:nvSpPr>
          <p:spPr>
            <a:xfrm>
              <a:off x="1425159" y="2434940"/>
              <a:ext cx="1142304" cy="980145"/>
            </a:xfrm>
            <a:prstGeom prst="rect">
              <a:avLst/>
            </a:prstGeom>
            <a:solidFill>
              <a:srgbClr val="FFFFFF"/>
            </a:solidFill>
            <a:ln>
              <a:solidFill>
                <a:schemeClr val="tx2"/>
              </a:solidFill>
            </a:ln>
          </p:spPr>
          <p:txBody>
            <a:bodyPr wrap="square" lIns="117226" tIns="58613" rIns="117226" bIns="58613" rtlCol="0">
              <a:spAutoFit/>
            </a:bodyPr>
            <a:lstStyle/>
            <a:p>
              <a:pPr algn="ctr"/>
              <a:r>
                <a:rPr lang="en-US" sz="1400" dirty="0">
                  <a:solidFill>
                    <a:srgbClr val="326464"/>
                  </a:solidFill>
                  <a:latin typeface="Helvetica" pitchFamily="34" charset="0"/>
                  <a:cs typeface="Helvetica" pitchFamily="34" charset="0"/>
                </a:rPr>
                <a:t>Scattered Light.</a:t>
              </a:r>
              <a:endParaRPr lang="en-US" sz="1600" dirty="0">
                <a:solidFill>
                  <a:srgbClr val="326464"/>
                </a:solidFill>
                <a:latin typeface="Helvetica" pitchFamily="34" charset="0"/>
                <a:cs typeface="Helvetica" pitchFamily="34" charset="0"/>
              </a:endParaRPr>
            </a:p>
            <a:p>
              <a:pPr algn="ctr"/>
              <a:r>
                <a:rPr lang="en-US" sz="1400" dirty="0">
                  <a:solidFill>
                    <a:srgbClr val="326464"/>
                  </a:solidFill>
                  <a:latin typeface="Helvetica" pitchFamily="34" charset="0"/>
                  <a:cs typeface="Helvetica" pitchFamily="34" charset="0"/>
                </a:rPr>
                <a:t>New SRM.</a:t>
              </a:r>
            </a:p>
            <a:p>
              <a:pPr algn="ctr"/>
              <a:r>
                <a:rPr lang="en-US" sz="1400" dirty="0">
                  <a:solidFill>
                    <a:srgbClr val="326464"/>
                  </a:solidFill>
                  <a:latin typeface="Helvetica" pitchFamily="34" charset="0"/>
                  <a:cs typeface="Helvetica" pitchFamily="34" charset="0"/>
                </a:rPr>
                <a:t>70W Amp.</a:t>
              </a:r>
              <a:endParaRPr lang="en-US" sz="1600" dirty="0">
                <a:solidFill>
                  <a:srgbClr val="326464"/>
                </a:solidFill>
                <a:latin typeface="Helvetica" pitchFamily="34" charset="0"/>
                <a:cs typeface="Helvetica" pitchFamily="34" charset="0"/>
              </a:endParaRPr>
            </a:p>
          </p:txBody>
        </p:sp>
        <p:sp>
          <p:nvSpPr>
            <p:cNvPr id="21" name="TextBox 20">
              <a:extLst>
                <a:ext uri="{FF2B5EF4-FFF2-40B4-BE49-F238E27FC236}">
                  <a16:creationId xmlns:a16="http://schemas.microsoft.com/office/drawing/2014/main" id="{20D3BF34-F0E4-0440-9739-DAA1D0712FDB}"/>
                </a:ext>
              </a:extLst>
            </p:cNvPr>
            <p:cNvSpPr txBox="1"/>
            <p:nvPr/>
          </p:nvSpPr>
          <p:spPr>
            <a:xfrm>
              <a:off x="8088889" y="2666170"/>
              <a:ext cx="3202428" cy="395370"/>
            </a:xfrm>
            <a:prstGeom prst="rect">
              <a:avLst/>
            </a:prstGeom>
            <a:solidFill>
              <a:srgbClr val="FFFFFF"/>
            </a:solidFill>
            <a:ln>
              <a:solidFill>
                <a:schemeClr val="tx2"/>
              </a:solidFill>
            </a:ln>
          </p:spPr>
          <p:txBody>
            <a:bodyPr wrap="square" lIns="117226" tIns="58613" rIns="117226" bIns="58613" rtlCol="0">
              <a:spAutoFit/>
            </a:bodyPr>
            <a:lstStyle/>
            <a:p>
              <a:pPr algn="ctr"/>
              <a:r>
                <a:rPr lang="en-US" dirty="0">
                  <a:solidFill>
                    <a:srgbClr val="326464"/>
                  </a:solidFill>
                  <a:latin typeface="Helvetica" pitchFamily="34" charset="0"/>
                  <a:cs typeface="Helvetica" pitchFamily="34" charset="0"/>
                </a:rPr>
                <a:t>ETM &amp; ERM replacement</a:t>
              </a:r>
            </a:p>
          </p:txBody>
        </p:sp>
        <p:sp>
          <p:nvSpPr>
            <p:cNvPr id="22" name="TextBox 21">
              <a:extLst>
                <a:ext uri="{FF2B5EF4-FFF2-40B4-BE49-F238E27FC236}">
                  <a16:creationId xmlns:a16="http://schemas.microsoft.com/office/drawing/2014/main" id="{50CDA009-A747-9C41-B8B5-CCA2E0CD0F8D}"/>
                </a:ext>
              </a:extLst>
            </p:cNvPr>
            <p:cNvSpPr txBox="1"/>
            <p:nvPr/>
          </p:nvSpPr>
          <p:spPr>
            <a:xfrm>
              <a:off x="5738071" y="5614405"/>
              <a:ext cx="3855408" cy="610813"/>
            </a:xfrm>
            <a:prstGeom prst="rect">
              <a:avLst/>
            </a:prstGeom>
            <a:solidFill>
              <a:srgbClr val="FFFFFF"/>
            </a:solidFill>
            <a:ln>
              <a:solidFill>
                <a:schemeClr val="tx2"/>
              </a:solidFill>
            </a:ln>
          </p:spPr>
          <p:txBody>
            <a:bodyPr wrap="square" lIns="117226" tIns="58613" rIns="117226" bIns="58613" rtlCol="0">
              <a:spAutoFit/>
            </a:bodyPr>
            <a:lstStyle/>
            <a:p>
              <a:pPr algn="ctr"/>
              <a:r>
                <a:rPr lang="en-US" sz="1600" dirty="0" err="1">
                  <a:solidFill>
                    <a:srgbClr val="326464"/>
                  </a:solidFill>
                  <a:latin typeface="Helvetica" pitchFamily="34" charset="0"/>
                  <a:cs typeface="Helvetica" pitchFamily="34" charset="0"/>
                </a:rPr>
                <a:t>Cryo</a:t>
              </a:r>
              <a:r>
                <a:rPr lang="en-US" sz="1600" dirty="0">
                  <a:solidFill>
                    <a:srgbClr val="326464"/>
                  </a:solidFill>
                  <a:latin typeface="Helvetica" pitchFamily="34" charset="0"/>
                  <a:cs typeface="Helvetica" pitchFamily="34" charset="0"/>
                </a:rPr>
                <a:t>-pump decommissioning, chevron baffles</a:t>
              </a:r>
            </a:p>
          </p:txBody>
        </p:sp>
        <p:sp>
          <p:nvSpPr>
            <p:cNvPr id="23" name="TextBox 22">
              <a:extLst>
                <a:ext uri="{FF2B5EF4-FFF2-40B4-BE49-F238E27FC236}">
                  <a16:creationId xmlns:a16="http://schemas.microsoft.com/office/drawing/2014/main" id="{2BC6B989-2881-164D-8288-247961FBFB00}"/>
                </a:ext>
              </a:extLst>
            </p:cNvPr>
            <p:cNvSpPr txBox="1"/>
            <p:nvPr/>
          </p:nvSpPr>
          <p:spPr>
            <a:xfrm>
              <a:off x="844902" y="3737885"/>
              <a:ext cx="647461" cy="395370"/>
            </a:xfrm>
            <a:prstGeom prst="rect">
              <a:avLst/>
            </a:prstGeom>
            <a:noFill/>
          </p:spPr>
          <p:txBody>
            <a:bodyPr wrap="none" lIns="117226" tIns="58613" rIns="117226" bIns="58613" rtlCol="0">
              <a:spAutoFit/>
            </a:bodyPr>
            <a:lstStyle/>
            <a:p>
              <a:r>
                <a:rPr lang="en-US" dirty="0">
                  <a:solidFill>
                    <a:srgbClr val="000000"/>
                  </a:solidFill>
                  <a:latin typeface="Helvetica" pitchFamily="34" charset="0"/>
                  <a:cs typeface="Helvetica" pitchFamily="34" charset="0"/>
                </a:rPr>
                <a:t>Sep</a:t>
              </a:r>
              <a:endParaRPr lang="en-US" sz="2300" dirty="0">
                <a:solidFill>
                  <a:srgbClr val="000000"/>
                </a:solidFill>
                <a:latin typeface="Helvetica" pitchFamily="34" charset="0"/>
                <a:cs typeface="Helvetica" pitchFamily="34" charset="0"/>
              </a:endParaRPr>
            </a:p>
          </p:txBody>
        </p:sp>
        <p:sp>
          <p:nvSpPr>
            <p:cNvPr id="24" name="TextBox 23">
              <a:extLst>
                <a:ext uri="{FF2B5EF4-FFF2-40B4-BE49-F238E27FC236}">
                  <a16:creationId xmlns:a16="http://schemas.microsoft.com/office/drawing/2014/main" id="{8E8C5F73-0AD6-3149-98F5-0EFF3F77A3D9}"/>
                </a:ext>
              </a:extLst>
            </p:cNvPr>
            <p:cNvSpPr txBox="1"/>
            <p:nvPr/>
          </p:nvSpPr>
          <p:spPr>
            <a:xfrm>
              <a:off x="7432548" y="4595959"/>
              <a:ext cx="1470751" cy="364592"/>
            </a:xfrm>
            <a:prstGeom prst="rect">
              <a:avLst/>
            </a:prstGeom>
            <a:solidFill>
              <a:srgbClr val="FFFFFF"/>
            </a:solidFill>
            <a:ln>
              <a:solidFill>
                <a:schemeClr val="tx2"/>
              </a:solidFill>
            </a:ln>
          </p:spPr>
          <p:txBody>
            <a:bodyPr wrap="square" lIns="117226" tIns="58613" rIns="117226" bIns="58613" rtlCol="0">
              <a:spAutoFit/>
            </a:bodyPr>
            <a:lstStyle/>
            <a:p>
              <a:pPr algn="ctr"/>
              <a:r>
                <a:rPr lang="en-US" sz="1600" dirty="0">
                  <a:solidFill>
                    <a:srgbClr val="326464"/>
                  </a:solidFill>
                  <a:latin typeface="Helvetica" pitchFamily="34" charset="0"/>
                  <a:cs typeface="Helvetica" pitchFamily="34" charset="0"/>
                </a:rPr>
                <a:t>70 W Amp.</a:t>
              </a:r>
            </a:p>
          </p:txBody>
        </p:sp>
        <p:sp>
          <p:nvSpPr>
            <p:cNvPr id="25" name="TextBox 24">
              <a:extLst>
                <a:ext uri="{FF2B5EF4-FFF2-40B4-BE49-F238E27FC236}">
                  <a16:creationId xmlns:a16="http://schemas.microsoft.com/office/drawing/2014/main" id="{ABC41655-FA27-8349-8521-85B45C79B7FD}"/>
                </a:ext>
              </a:extLst>
            </p:cNvPr>
            <p:cNvSpPr txBox="1"/>
            <p:nvPr/>
          </p:nvSpPr>
          <p:spPr>
            <a:xfrm>
              <a:off x="9448375" y="972523"/>
              <a:ext cx="1109351" cy="739606"/>
            </a:xfrm>
            <a:prstGeom prst="rect">
              <a:avLst/>
            </a:prstGeom>
            <a:solidFill>
              <a:schemeClr val="accent3">
                <a:lumMod val="20000"/>
                <a:lumOff val="80000"/>
              </a:schemeClr>
            </a:solidFill>
            <a:ln>
              <a:solidFill>
                <a:schemeClr val="tx1"/>
              </a:solidFill>
            </a:ln>
          </p:spPr>
          <p:txBody>
            <a:bodyPr wrap="none" lIns="117226" tIns="58613" rIns="117226" bIns="58613" rtlCol="0">
              <a:spAutoFit/>
            </a:bodyPr>
            <a:lstStyle/>
            <a:p>
              <a:r>
                <a:rPr lang="en-US" sz="3600" dirty="0">
                  <a:solidFill>
                    <a:srgbClr val="000000"/>
                  </a:solidFill>
                  <a:latin typeface="Helvetica" pitchFamily="34" charset="0"/>
                  <a:cs typeface="Helvetica" pitchFamily="34" charset="0"/>
                </a:rPr>
                <a:t>LLO</a:t>
              </a:r>
            </a:p>
          </p:txBody>
        </p:sp>
        <p:sp>
          <p:nvSpPr>
            <p:cNvPr id="26" name="TextBox 25">
              <a:extLst>
                <a:ext uri="{FF2B5EF4-FFF2-40B4-BE49-F238E27FC236}">
                  <a16:creationId xmlns:a16="http://schemas.microsoft.com/office/drawing/2014/main" id="{EF3CC7B7-9420-F341-97F3-90FD06C6FF46}"/>
                </a:ext>
              </a:extLst>
            </p:cNvPr>
            <p:cNvSpPr txBox="1"/>
            <p:nvPr/>
          </p:nvSpPr>
          <p:spPr>
            <a:xfrm>
              <a:off x="10678997" y="5502119"/>
              <a:ext cx="1185995" cy="672369"/>
            </a:xfrm>
            <a:prstGeom prst="rect">
              <a:avLst/>
            </a:prstGeom>
            <a:solidFill>
              <a:schemeClr val="accent3">
                <a:lumMod val="20000"/>
                <a:lumOff val="80000"/>
              </a:schemeClr>
            </a:solidFill>
            <a:ln>
              <a:solidFill>
                <a:schemeClr val="tx1"/>
              </a:solidFill>
            </a:ln>
          </p:spPr>
          <p:txBody>
            <a:bodyPr wrap="none" lIns="117226" tIns="58613" rIns="117226" bIns="58613" rtlCol="0">
              <a:spAutoFit/>
            </a:bodyPr>
            <a:lstStyle/>
            <a:p>
              <a:r>
                <a:rPr lang="en-US" sz="3600" dirty="0">
                  <a:solidFill>
                    <a:srgbClr val="000000"/>
                  </a:solidFill>
                  <a:latin typeface="Helvetica" pitchFamily="34" charset="0"/>
                  <a:cs typeface="Helvetica" pitchFamily="34" charset="0"/>
                </a:rPr>
                <a:t>LHO</a:t>
              </a:r>
            </a:p>
          </p:txBody>
        </p:sp>
        <p:sp>
          <p:nvSpPr>
            <p:cNvPr id="27" name="TextBox 26">
              <a:extLst>
                <a:ext uri="{FF2B5EF4-FFF2-40B4-BE49-F238E27FC236}">
                  <a16:creationId xmlns:a16="http://schemas.microsoft.com/office/drawing/2014/main" id="{65F78BA8-E104-BC4B-9F2F-7EF8965BFAB9}"/>
                </a:ext>
              </a:extLst>
            </p:cNvPr>
            <p:cNvSpPr txBox="1"/>
            <p:nvPr/>
          </p:nvSpPr>
          <p:spPr>
            <a:xfrm>
              <a:off x="8088891" y="2083879"/>
              <a:ext cx="3206616" cy="395370"/>
            </a:xfrm>
            <a:prstGeom prst="rect">
              <a:avLst/>
            </a:prstGeom>
            <a:solidFill>
              <a:srgbClr val="FFFFFF"/>
            </a:solidFill>
            <a:ln>
              <a:solidFill>
                <a:schemeClr val="tx2"/>
              </a:solidFill>
            </a:ln>
          </p:spPr>
          <p:txBody>
            <a:bodyPr wrap="square" lIns="117226" tIns="58613" rIns="117226" bIns="58613" rtlCol="0">
              <a:spAutoFit/>
            </a:bodyPr>
            <a:lstStyle/>
            <a:p>
              <a:pPr algn="ctr"/>
              <a:r>
                <a:rPr lang="en-US" dirty="0">
                  <a:solidFill>
                    <a:srgbClr val="326464"/>
                  </a:solidFill>
                  <a:latin typeface="Helvetica" pitchFamily="34" charset="0"/>
                  <a:cs typeface="Helvetica" pitchFamily="34" charset="0"/>
                </a:rPr>
                <a:t>GV repair, chevron baffles</a:t>
              </a:r>
            </a:p>
          </p:txBody>
        </p:sp>
        <p:sp>
          <p:nvSpPr>
            <p:cNvPr id="28" name="TextBox 27">
              <a:extLst>
                <a:ext uri="{FF2B5EF4-FFF2-40B4-BE49-F238E27FC236}">
                  <a16:creationId xmlns:a16="http://schemas.microsoft.com/office/drawing/2014/main" id="{C0107C85-7A3B-234A-A0AA-3339C0F0F66E}"/>
                </a:ext>
              </a:extLst>
            </p:cNvPr>
            <p:cNvSpPr txBox="1"/>
            <p:nvPr/>
          </p:nvSpPr>
          <p:spPr>
            <a:xfrm rot="16200000">
              <a:off x="2145640" y="2021889"/>
              <a:ext cx="1822355" cy="926284"/>
            </a:xfrm>
            <a:prstGeom prst="rect">
              <a:avLst/>
            </a:prstGeom>
            <a:solidFill>
              <a:srgbClr val="E6CDFF"/>
            </a:solidFill>
            <a:ln>
              <a:solidFill>
                <a:schemeClr val="tx2"/>
              </a:solidFill>
            </a:ln>
          </p:spPr>
          <p:txBody>
            <a:bodyPr wrap="square" lIns="117226" tIns="58613" rIns="117226" bIns="58613" rtlCol="0" anchor="ctr">
              <a:spAutoFit/>
            </a:bodyPr>
            <a:lstStyle/>
            <a:p>
              <a:pPr algn="ctr">
                <a:lnSpc>
                  <a:spcPct val="150000"/>
                </a:lnSpc>
              </a:pPr>
              <a:r>
                <a:rPr lang="en-US" dirty="0">
                  <a:solidFill>
                    <a:srgbClr val="326464"/>
                  </a:solidFill>
                  <a:latin typeface="Helvetica" pitchFamily="34" charset="0"/>
                  <a:cs typeface="Helvetica" pitchFamily="34" charset="0"/>
                </a:rPr>
                <a:t>Relock full interferometer</a:t>
              </a:r>
            </a:p>
          </p:txBody>
        </p:sp>
        <p:sp>
          <p:nvSpPr>
            <p:cNvPr id="29" name="TextBox 28">
              <a:extLst>
                <a:ext uri="{FF2B5EF4-FFF2-40B4-BE49-F238E27FC236}">
                  <a16:creationId xmlns:a16="http://schemas.microsoft.com/office/drawing/2014/main" id="{492AB937-75BB-CD40-A98F-808F464DA7B7}"/>
                </a:ext>
              </a:extLst>
            </p:cNvPr>
            <p:cNvSpPr txBox="1"/>
            <p:nvPr/>
          </p:nvSpPr>
          <p:spPr>
            <a:xfrm>
              <a:off x="1727019" y="4232980"/>
              <a:ext cx="4595014" cy="610813"/>
            </a:xfrm>
            <a:prstGeom prst="rect">
              <a:avLst/>
            </a:prstGeom>
            <a:solidFill>
              <a:srgbClr val="FFFFFF"/>
            </a:solidFill>
            <a:ln>
              <a:solidFill>
                <a:schemeClr val="tx2"/>
              </a:solidFill>
            </a:ln>
          </p:spPr>
          <p:txBody>
            <a:bodyPr wrap="square" lIns="117226" tIns="58613" rIns="117226" bIns="58613" rtlCol="0">
              <a:spAutoFit/>
            </a:bodyPr>
            <a:lstStyle/>
            <a:p>
              <a:pPr algn="ctr"/>
              <a:r>
                <a:rPr lang="en-US" sz="1600" dirty="0">
                  <a:solidFill>
                    <a:srgbClr val="326464"/>
                  </a:solidFill>
                  <a:latin typeface="Helvetica" pitchFamily="34" charset="0"/>
                  <a:cs typeface="Helvetica" pitchFamily="34" charset="0"/>
                </a:rPr>
                <a:t>Replace ITMX, Scattered Light Baffles, New SRM, SR3 heater.</a:t>
              </a:r>
            </a:p>
          </p:txBody>
        </p:sp>
        <p:sp>
          <p:nvSpPr>
            <p:cNvPr id="30" name="TextBox 29">
              <a:extLst>
                <a:ext uri="{FF2B5EF4-FFF2-40B4-BE49-F238E27FC236}">
                  <a16:creationId xmlns:a16="http://schemas.microsoft.com/office/drawing/2014/main" id="{4ABF43E2-A48C-7E4A-AD67-1A0CEF9C5127}"/>
                </a:ext>
              </a:extLst>
            </p:cNvPr>
            <p:cNvSpPr txBox="1"/>
            <p:nvPr/>
          </p:nvSpPr>
          <p:spPr>
            <a:xfrm>
              <a:off x="6663148" y="4243907"/>
              <a:ext cx="2930331" cy="364592"/>
            </a:xfrm>
            <a:prstGeom prst="rect">
              <a:avLst/>
            </a:prstGeom>
            <a:solidFill>
              <a:srgbClr val="FFFFFF"/>
            </a:solidFill>
            <a:ln>
              <a:solidFill>
                <a:schemeClr val="tx2"/>
              </a:solidFill>
            </a:ln>
          </p:spPr>
          <p:txBody>
            <a:bodyPr wrap="square" lIns="117226" tIns="58613" rIns="117226" bIns="58613" rtlCol="0">
              <a:spAutoFit/>
            </a:bodyPr>
            <a:lstStyle/>
            <a:p>
              <a:pPr algn="ctr"/>
              <a:r>
                <a:rPr lang="en-US" sz="1600" dirty="0">
                  <a:solidFill>
                    <a:srgbClr val="326464"/>
                  </a:solidFill>
                  <a:latin typeface="Helvetica" pitchFamily="34" charset="0"/>
                  <a:cs typeface="Helvetica" pitchFamily="34" charset="0"/>
                </a:rPr>
                <a:t>Squeezed light upgrade</a:t>
              </a:r>
            </a:p>
          </p:txBody>
        </p:sp>
        <p:sp>
          <p:nvSpPr>
            <p:cNvPr id="31" name="TextBox 30">
              <a:extLst>
                <a:ext uri="{FF2B5EF4-FFF2-40B4-BE49-F238E27FC236}">
                  <a16:creationId xmlns:a16="http://schemas.microsoft.com/office/drawing/2014/main" id="{16C3252D-3CAA-374F-805D-EBF3B93DA2B1}"/>
                </a:ext>
              </a:extLst>
            </p:cNvPr>
            <p:cNvSpPr txBox="1"/>
            <p:nvPr/>
          </p:nvSpPr>
          <p:spPr>
            <a:xfrm>
              <a:off x="-98371" y="3286843"/>
              <a:ext cx="792276" cy="826257"/>
            </a:xfrm>
            <a:prstGeom prst="rect">
              <a:avLst/>
            </a:prstGeom>
            <a:noFill/>
          </p:spPr>
          <p:txBody>
            <a:bodyPr wrap="square" lIns="117226" tIns="58613" rIns="117226" bIns="58613" rtlCol="0">
              <a:spAutoFit/>
            </a:bodyPr>
            <a:lstStyle/>
            <a:p>
              <a:pPr algn="ctr"/>
              <a:r>
                <a:rPr lang="en-US" sz="2300" dirty="0">
                  <a:solidFill>
                    <a:srgbClr val="000000"/>
                  </a:solidFill>
                  <a:latin typeface="Helvetica" pitchFamily="34" charset="0"/>
                  <a:cs typeface="Helvetica" pitchFamily="34" charset="0"/>
                </a:rPr>
                <a:t>O2 end</a:t>
              </a:r>
            </a:p>
          </p:txBody>
        </p:sp>
        <p:sp>
          <p:nvSpPr>
            <p:cNvPr id="32" name="TextBox 31">
              <a:extLst>
                <a:ext uri="{FF2B5EF4-FFF2-40B4-BE49-F238E27FC236}">
                  <a16:creationId xmlns:a16="http://schemas.microsoft.com/office/drawing/2014/main" id="{539E0ABF-508A-8549-B065-EC81885693B5}"/>
                </a:ext>
              </a:extLst>
            </p:cNvPr>
            <p:cNvSpPr txBox="1"/>
            <p:nvPr/>
          </p:nvSpPr>
          <p:spPr>
            <a:xfrm>
              <a:off x="680719" y="2431536"/>
              <a:ext cx="727245" cy="995534"/>
            </a:xfrm>
            <a:prstGeom prst="rect">
              <a:avLst/>
            </a:prstGeom>
            <a:solidFill>
              <a:srgbClr val="E6CDFF"/>
            </a:solidFill>
            <a:ln>
              <a:solidFill>
                <a:schemeClr val="tx2"/>
              </a:solidFill>
            </a:ln>
          </p:spPr>
          <p:txBody>
            <a:bodyPr wrap="square" lIns="117226" tIns="58613" rIns="117226" bIns="58613" rtlCol="0" anchor="ctr">
              <a:spAutoFit/>
            </a:bodyPr>
            <a:lstStyle/>
            <a:p>
              <a:pPr algn="ctr"/>
              <a:endParaRPr lang="en-US" dirty="0">
                <a:solidFill>
                  <a:srgbClr val="326464"/>
                </a:solidFill>
                <a:latin typeface="Helvetica" pitchFamily="34" charset="0"/>
                <a:cs typeface="Helvetica" pitchFamily="34" charset="0"/>
              </a:endParaRPr>
            </a:p>
            <a:p>
              <a:pPr algn="ctr"/>
              <a:r>
                <a:rPr lang="en-US" sz="1600" dirty="0">
                  <a:solidFill>
                    <a:srgbClr val="326464"/>
                  </a:solidFill>
                  <a:latin typeface="Helvetica" pitchFamily="34" charset="0"/>
                  <a:cs typeface="Helvetica" pitchFamily="34" charset="0"/>
                </a:rPr>
                <a:t>Prep</a:t>
              </a:r>
            </a:p>
            <a:p>
              <a:pPr algn="ctr"/>
              <a:endParaRPr lang="en-US" sz="2100" dirty="0">
                <a:solidFill>
                  <a:srgbClr val="326464"/>
                </a:solidFill>
                <a:latin typeface="Helvetica" pitchFamily="34" charset="0"/>
                <a:cs typeface="Helvetica" pitchFamily="34" charset="0"/>
              </a:endParaRPr>
            </a:p>
          </p:txBody>
        </p:sp>
        <p:sp>
          <p:nvSpPr>
            <p:cNvPr id="33" name="TextBox 32">
              <a:extLst>
                <a:ext uri="{FF2B5EF4-FFF2-40B4-BE49-F238E27FC236}">
                  <a16:creationId xmlns:a16="http://schemas.microsoft.com/office/drawing/2014/main" id="{8B0C2D0A-E1B6-FE44-B69E-16FFF482D3F1}"/>
                </a:ext>
              </a:extLst>
            </p:cNvPr>
            <p:cNvSpPr txBox="1"/>
            <p:nvPr/>
          </p:nvSpPr>
          <p:spPr>
            <a:xfrm>
              <a:off x="692839" y="4223473"/>
              <a:ext cx="1026019" cy="949368"/>
            </a:xfrm>
            <a:prstGeom prst="rect">
              <a:avLst/>
            </a:prstGeom>
            <a:solidFill>
              <a:srgbClr val="E6CDFF"/>
            </a:solidFill>
            <a:ln>
              <a:solidFill>
                <a:schemeClr val="tx2"/>
              </a:solidFill>
            </a:ln>
          </p:spPr>
          <p:txBody>
            <a:bodyPr wrap="square" lIns="117226" tIns="58613" rIns="117226" bIns="58613" rtlCol="0" anchor="ctr">
              <a:spAutoFit/>
            </a:bodyPr>
            <a:lstStyle/>
            <a:p>
              <a:pPr algn="ctr"/>
              <a:endParaRPr lang="en-US" dirty="0">
                <a:solidFill>
                  <a:srgbClr val="326464"/>
                </a:solidFill>
                <a:latin typeface="Helvetica" pitchFamily="34" charset="0"/>
                <a:cs typeface="Helvetica" pitchFamily="34" charset="0"/>
              </a:endParaRPr>
            </a:p>
            <a:p>
              <a:pPr algn="ctr"/>
              <a:r>
                <a:rPr lang="en-US" dirty="0">
                  <a:solidFill>
                    <a:srgbClr val="326464"/>
                  </a:solidFill>
                  <a:latin typeface="Helvetica" pitchFamily="34" charset="0"/>
                  <a:cs typeface="Helvetica" pitchFamily="34" charset="0"/>
                </a:rPr>
                <a:t>Prep</a:t>
              </a:r>
              <a:endParaRPr lang="en-US" sz="2100" dirty="0">
                <a:solidFill>
                  <a:srgbClr val="326464"/>
                </a:solidFill>
                <a:latin typeface="Helvetica" pitchFamily="34" charset="0"/>
                <a:cs typeface="Helvetica" pitchFamily="34" charset="0"/>
              </a:endParaRPr>
            </a:p>
            <a:p>
              <a:pPr algn="ctr"/>
              <a:endParaRPr lang="en-US" dirty="0">
                <a:solidFill>
                  <a:srgbClr val="326464"/>
                </a:solidFill>
                <a:latin typeface="Helvetica" pitchFamily="34" charset="0"/>
                <a:cs typeface="Helvetica" pitchFamily="34" charset="0"/>
              </a:endParaRPr>
            </a:p>
          </p:txBody>
        </p:sp>
        <p:sp>
          <p:nvSpPr>
            <p:cNvPr id="34" name="Pentagon 33">
              <a:extLst>
                <a:ext uri="{FF2B5EF4-FFF2-40B4-BE49-F238E27FC236}">
                  <a16:creationId xmlns:a16="http://schemas.microsoft.com/office/drawing/2014/main" id="{5CF3CA05-6A8B-6C49-873E-D04FA4197382}"/>
                </a:ext>
              </a:extLst>
            </p:cNvPr>
            <p:cNvSpPr/>
            <p:nvPr/>
          </p:nvSpPr>
          <p:spPr>
            <a:xfrm>
              <a:off x="11352134" y="1801422"/>
              <a:ext cx="459565" cy="1421928"/>
            </a:xfrm>
            <a:prstGeom prst="homePlate">
              <a:avLst/>
            </a:prstGeom>
            <a:solidFill>
              <a:srgbClr val="E7CDFF"/>
            </a:solidFill>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a:p>
          </p:txBody>
        </p:sp>
        <p:sp>
          <p:nvSpPr>
            <p:cNvPr id="35" name="Rectangle 34">
              <a:extLst>
                <a:ext uri="{FF2B5EF4-FFF2-40B4-BE49-F238E27FC236}">
                  <a16:creationId xmlns:a16="http://schemas.microsoft.com/office/drawing/2014/main" id="{17D4ED22-136B-E945-8600-47CB7AF5FD2E}"/>
                </a:ext>
              </a:extLst>
            </p:cNvPr>
            <p:cNvSpPr/>
            <p:nvPr/>
          </p:nvSpPr>
          <p:spPr>
            <a:xfrm rot="16200000">
              <a:off x="10820573" y="2344852"/>
              <a:ext cx="1376295" cy="350269"/>
            </a:xfrm>
            <a:prstGeom prst="rect">
              <a:avLst/>
            </a:prstGeom>
          </p:spPr>
          <p:txBody>
            <a:bodyPr wrap="none" lIns="117226" tIns="58613" rIns="117226" bIns="58613">
              <a:spAutoFit/>
            </a:bodyPr>
            <a:lstStyle/>
            <a:p>
              <a:r>
                <a:rPr lang="en-US" sz="1300" dirty="0">
                  <a:solidFill>
                    <a:srgbClr val="326464"/>
                  </a:solidFill>
                  <a:latin typeface="Helvetica" pitchFamily="34" charset="0"/>
                  <a:cs typeface="Helvetica" pitchFamily="34" charset="0"/>
                </a:rPr>
                <a:t>Commissioning</a:t>
              </a:r>
              <a:endParaRPr lang="en-US" sz="1300" dirty="0"/>
            </a:p>
          </p:txBody>
        </p:sp>
        <p:sp>
          <p:nvSpPr>
            <p:cNvPr id="36" name="Pentagon 35">
              <a:extLst>
                <a:ext uri="{FF2B5EF4-FFF2-40B4-BE49-F238E27FC236}">
                  <a16:creationId xmlns:a16="http://schemas.microsoft.com/office/drawing/2014/main" id="{E94389CA-A72C-3046-BBF3-86ED210FDD09}"/>
                </a:ext>
              </a:extLst>
            </p:cNvPr>
            <p:cNvSpPr/>
            <p:nvPr/>
          </p:nvSpPr>
          <p:spPr>
            <a:xfrm>
              <a:off x="9787747" y="4460972"/>
              <a:ext cx="442943" cy="1292662"/>
            </a:xfrm>
            <a:prstGeom prst="homePlate">
              <a:avLst/>
            </a:prstGeom>
            <a:solidFill>
              <a:srgbClr val="E7CDFF"/>
            </a:solidFill>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a:p>
          </p:txBody>
        </p:sp>
        <p:sp>
          <p:nvSpPr>
            <p:cNvPr id="37" name="Rectangle 36">
              <a:extLst>
                <a:ext uri="{FF2B5EF4-FFF2-40B4-BE49-F238E27FC236}">
                  <a16:creationId xmlns:a16="http://schemas.microsoft.com/office/drawing/2014/main" id="{FC7E00B0-8DEB-1449-8028-B805E85CE046}"/>
                </a:ext>
              </a:extLst>
            </p:cNvPr>
            <p:cNvSpPr/>
            <p:nvPr/>
          </p:nvSpPr>
          <p:spPr>
            <a:xfrm rot="16200000">
              <a:off x="9211445" y="4955691"/>
              <a:ext cx="1376295" cy="318426"/>
            </a:xfrm>
            <a:prstGeom prst="rect">
              <a:avLst/>
            </a:prstGeom>
          </p:spPr>
          <p:txBody>
            <a:bodyPr wrap="none" lIns="117226" tIns="58613" rIns="117226" bIns="58613">
              <a:spAutoFit/>
            </a:bodyPr>
            <a:lstStyle/>
            <a:p>
              <a:r>
                <a:rPr lang="en-US" sz="1300" dirty="0">
                  <a:solidFill>
                    <a:srgbClr val="326464"/>
                  </a:solidFill>
                  <a:latin typeface="Helvetica" pitchFamily="34" charset="0"/>
                  <a:cs typeface="Helvetica" pitchFamily="34" charset="0"/>
                </a:rPr>
                <a:t>Commissioning</a:t>
              </a:r>
              <a:endParaRPr lang="en-US" sz="1300" dirty="0"/>
            </a:p>
          </p:txBody>
        </p:sp>
        <p:sp>
          <p:nvSpPr>
            <p:cNvPr id="38" name="TextBox 37">
              <a:extLst>
                <a:ext uri="{FF2B5EF4-FFF2-40B4-BE49-F238E27FC236}">
                  <a16:creationId xmlns:a16="http://schemas.microsoft.com/office/drawing/2014/main" id="{3B456E18-5D86-E542-86B8-3881382E55D5}"/>
                </a:ext>
              </a:extLst>
            </p:cNvPr>
            <p:cNvSpPr txBox="1"/>
            <p:nvPr/>
          </p:nvSpPr>
          <p:spPr>
            <a:xfrm>
              <a:off x="3533713" y="2177530"/>
              <a:ext cx="1960105" cy="1195589"/>
            </a:xfrm>
            <a:prstGeom prst="rect">
              <a:avLst/>
            </a:prstGeom>
            <a:solidFill>
              <a:srgbClr val="FFFFFF"/>
            </a:solidFill>
            <a:ln>
              <a:solidFill>
                <a:schemeClr val="tx2"/>
              </a:solidFill>
            </a:ln>
          </p:spPr>
          <p:txBody>
            <a:bodyPr wrap="square" lIns="117226" tIns="58613" rIns="117226" bIns="58613" rtlCol="0">
              <a:spAutoFit/>
            </a:bodyPr>
            <a:lstStyle/>
            <a:p>
              <a:pPr algn="ctr"/>
              <a:r>
                <a:rPr lang="en-US" sz="1400" dirty="0">
                  <a:solidFill>
                    <a:srgbClr val="326464"/>
                  </a:solidFill>
                  <a:latin typeface="Helvetica" pitchFamily="34" charset="0"/>
                  <a:cs typeface="Helvetica" pitchFamily="34" charset="0"/>
                </a:rPr>
                <a:t>Scattered Light.</a:t>
              </a:r>
            </a:p>
            <a:p>
              <a:pPr algn="ctr"/>
              <a:r>
                <a:rPr lang="en-US" sz="1400" dirty="0">
                  <a:solidFill>
                    <a:srgbClr val="326464"/>
                  </a:solidFill>
                  <a:latin typeface="Helvetica" pitchFamily="34" charset="0"/>
                  <a:cs typeface="Helvetica" pitchFamily="34" charset="0"/>
                </a:rPr>
                <a:t>OFI actuator.</a:t>
              </a:r>
            </a:p>
            <a:p>
              <a:pPr algn="ctr"/>
              <a:r>
                <a:rPr lang="en-US" sz="1400" dirty="0">
                  <a:solidFill>
                    <a:srgbClr val="326464"/>
                  </a:solidFill>
                  <a:latin typeface="Helvetica" pitchFamily="34" charset="0"/>
                  <a:cs typeface="Helvetica" pitchFamily="34" charset="0"/>
                </a:rPr>
                <a:t>Active MM</a:t>
              </a:r>
            </a:p>
            <a:p>
              <a:pPr algn="ctr"/>
              <a:r>
                <a:rPr lang="en-US" sz="1400" dirty="0">
                  <a:solidFill>
                    <a:srgbClr val="326464"/>
                  </a:solidFill>
                  <a:latin typeface="Helvetica" pitchFamily="34" charset="0"/>
                  <a:cs typeface="Helvetica" pitchFamily="34" charset="0"/>
                </a:rPr>
                <a:t>Squeezed light installation</a:t>
              </a:r>
            </a:p>
          </p:txBody>
        </p:sp>
        <p:sp>
          <p:nvSpPr>
            <p:cNvPr id="39" name="TextBox 38">
              <a:extLst>
                <a:ext uri="{FF2B5EF4-FFF2-40B4-BE49-F238E27FC236}">
                  <a16:creationId xmlns:a16="http://schemas.microsoft.com/office/drawing/2014/main" id="{FFFA0ECB-A4A5-3C44-8D32-315E5580EF1C}"/>
                </a:ext>
              </a:extLst>
            </p:cNvPr>
            <p:cNvSpPr txBox="1"/>
            <p:nvPr/>
          </p:nvSpPr>
          <p:spPr>
            <a:xfrm>
              <a:off x="5507371" y="2388059"/>
              <a:ext cx="1573859" cy="980145"/>
            </a:xfrm>
            <a:prstGeom prst="rect">
              <a:avLst/>
            </a:prstGeom>
            <a:solidFill>
              <a:srgbClr val="E6CDFF"/>
            </a:solidFill>
            <a:ln>
              <a:solidFill>
                <a:schemeClr val="tx2"/>
              </a:solidFill>
            </a:ln>
          </p:spPr>
          <p:txBody>
            <a:bodyPr wrap="square" lIns="117226" tIns="58613" rIns="117226" bIns="58613" rtlCol="0" anchor="ctr">
              <a:spAutoFit/>
            </a:bodyPr>
            <a:lstStyle/>
            <a:p>
              <a:pPr algn="ctr"/>
              <a:r>
                <a:rPr lang="en-US" sz="1400" dirty="0">
                  <a:solidFill>
                    <a:srgbClr val="326464"/>
                  </a:solidFill>
                  <a:latin typeface="Helvetica" pitchFamily="34" charset="0"/>
                  <a:cs typeface="Helvetica" pitchFamily="34" charset="0"/>
                </a:rPr>
                <a:t>Commissioning:</a:t>
              </a:r>
            </a:p>
            <a:p>
              <a:pPr algn="ctr"/>
              <a:r>
                <a:rPr lang="en-US" sz="1400" dirty="0">
                  <a:solidFill>
                    <a:srgbClr val="326464"/>
                  </a:solidFill>
                  <a:latin typeface="Helvetica" pitchFamily="34" charset="0"/>
                  <a:cs typeface="Helvetica" pitchFamily="34" charset="0"/>
                </a:rPr>
                <a:t>Squeezed Light Higher Power </a:t>
              </a:r>
            </a:p>
            <a:p>
              <a:pPr algn="ctr"/>
              <a:r>
                <a:rPr lang="en-US" sz="1400" dirty="0">
                  <a:solidFill>
                    <a:srgbClr val="326464"/>
                  </a:solidFill>
                  <a:latin typeface="Helvetica" pitchFamily="34" charset="0"/>
                  <a:cs typeface="Helvetica" pitchFamily="34" charset="0"/>
                </a:rPr>
                <a:t>Scattered Light</a:t>
              </a:r>
            </a:p>
          </p:txBody>
        </p:sp>
        <p:sp>
          <p:nvSpPr>
            <p:cNvPr id="40" name="TextBox 39">
              <a:extLst>
                <a:ext uri="{FF2B5EF4-FFF2-40B4-BE49-F238E27FC236}">
                  <a16:creationId xmlns:a16="http://schemas.microsoft.com/office/drawing/2014/main" id="{716B9123-A6EF-9443-B5B9-A5B08DE92E65}"/>
                </a:ext>
              </a:extLst>
            </p:cNvPr>
            <p:cNvSpPr txBox="1"/>
            <p:nvPr/>
          </p:nvSpPr>
          <p:spPr>
            <a:xfrm>
              <a:off x="1936398" y="3735227"/>
              <a:ext cx="595839" cy="395370"/>
            </a:xfrm>
            <a:prstGeom prst="rect">
              <a:avLst/>
            </a:prstGeom>
            <a:noFill/>
          </p:spPr>
          <p:txBody>
            <a:bodyPr wrap="none" lIns="117226" tIns="58613" rIns="117226" bIns="58613" rtlCol="0">
              <a:spAutoFit/>
            </a:bodyPr>
            <a:lstStyle/>
            <a:p>
              <a:r>
                <a:rPr lang="en-US" dirty="0">
                  <a:solidFill>
                    <a:srgbClr val="000000"/>
                  </a:solidFill>
                  <a:latin typeface="Helvetica" pitchFamily="34" charset="0"/>
                  <a:cs typeface="Helvetica" pitchFamily="34" charset="0"/>
                </a:rPr>
                <a:t>Oct</a:t>
              </a:r>
              <a:endParaRPr lang="en-US" sz="2300" dirty="0">
                <a:solidFill>
                  <a:srgbClr val="000000"/>
                </a:solidFill>
                <a:latin typeface="Helvetica" pitchFamily="34" charset="0"/>
                <a:cs typeface="Helvetica" pitchFamily="34" charset="0"/>
              </a:endParaRPr>
            </a:p>
          </p:txBody>
        </p:sp>
        <p:sp>
          <p:nvSpPr>
            <p:cNvPr id="41" name="TextBox 40">
              <a:extLst>
                <a:ext uri="{FF2B5EF4-FFF2-40B4-BE49-F238E27FC236}">
                  <a16:creationId xmlns:a16="http://schemas.microsoft.com/office/drawing/2014/main" id="{196438C5-3775-6B4A-9DDB-08FDD4E75AF8}"/>
                </a:ext>
              </a:extLst>
            </p:cNvPr>
            <p:cNvSpPr txBox="1"/>
            <p:nvPr/>
          </p:nvSpPr>
          <p:spPr>
            <a:xfrm>
              <a:off x="3027161" y="3734965"/>
              <a:ext cx="659934" cy="395370"/>
            </a:xfrm>
            <a:prstGeom prst="rect">
              <a:avLst/>
            </a:prstGeom>
            <a:noFill/>
          </p:spPr>
          <p:txBody>
            <a:bodyPr wrap="none" lIns="117226" tIns="58613" rIns="117226" bIns="58613" rtlCol="0">
              <a:spAutoFit/>
            </a:bodyPr>
            <a:lstStyle/>
            <a:p>
              <a:r>
                <a:rPr lang="en-US" dirty="0">
                  <a:solidFill>
                    <a:srgbClr val="000000"/>
                  </a:solidFill>
                  <a:latin typeface="Helvetica" pitchFamily="34" charset="0"/>
                  <a:cs typeface="Helvetica" pitchFamily="34" charset="0"/>
                </a:rPr>
                <a:t>Nov</a:t>
              </a:r>
              <a:endParaRPr lang="en-US" sz="2300" dirty="0">
                <a:solidFill>
                  <a:srgbClr val="000000"/>
                </a:solidFill>
                <a:latin typeface="Helvetica" pitchFamily="34" charset="0"/>
                <a:cs typeface="Helvetica" pitchFamily="34" charset="0"/>
              </a:endParaRPr>
            </a:p>
          </p:txBody>
        </p:sp>
        <p:sp>
          <p:nvSpPr>
            <p:cNvPr id="42" name="TextBox 41">
              <a:extLst>
                <a:ext uri="{FF2B5EF4-FFF2-40B4-BE49-F238E27FC236}">
                  <a16:creationId xmlns:a16="http://schemas.microsoft.com/office/drawing/2014/main" id="{E352DB93-0B69-364E-BAE0-3F6874C99C4F}"/>
                </a:ext>
              </a:extLst>
            </p:cNvPr>
            <p:cNvSpPr txBox="1"/>
            <p:nvPr/>
          </p:nvSpPr>
          <p:spPr>
            <a:xfrm>
              <a:off x="4138852" y="3733165"/>
              <a:ext cx="647236" cy="395370"/>
            </a:xfrm>
            <a:prstGeom prst="rect">
              <a:avLst/>
            </a:prstGeom>
            <a:noFill/>
          </p:spPr>
          <p:txBody>
            <a:bodyPr wrap="none" lIns="117226" tIns="58613" rIns="117226" bIns="58613" rtlCol="0">
              <a:spAutoFit/>
            </a:bodyPr>
            <a:lstStyle/>
            <a:p>
              <a:r>
                <a:rPr lang="en-US" dirty="0">
                  <a:solidFill>
                    <a:srgbClr val="000000"/>
                  </a:solidFill>
                  <a:latin typeface="Helvetica" pitchFamily="34" charset="0"/>
                  <a:cs typeface="Helvetica" pitchFamily="34" charset="0"/>
                </a:rPr>
                <a:t>Dec</a:t>
              </a:r>
              <a:endParaRPr lang="en-US" sz="2300" dirty="0">
                <a:solidFill>
                  <a:srgbClr val="000000"/>
                </a:solidFill>
                <a:latin typeface="Helvetica" pitchFamily="34" charset="0"/>
                <a:cs typeface="Helvetica" pitchFamily="34" charset="0"/>
              </a:endParaRPr>
            </a:p>
          </p:txBody>
        </p:sp>
        <p:sp>
          <p:nvSpPr>
            <p:cNvPr id="43" name="TextBox 42">
              <a:extLst>
                <a:ext uri="{FF2B5EF4-FFF2-40B4-BE49-F238E27FC236}">
                  <a16:creationId xmlns:a16="http://schemas.microsoft.com/office/drawing/2014/main" id="{E84B2D77-B69F-3944-B126-7DE950A53441}"/>
                </a:ext>
              </a:extLst>
            </p:cNvPr>
            <p:cNvSpPr txBox="1"/>
            <p:nvPr/>
          </p:nvSpPr>
          <p:spPr>
            <a:xfrm>
              <a:off x="5226037" y="3721737"/>
              <a:ext cx="608914" cy="395370"/>
            </a:xfrm>
            <a:prstGeom prst="rect">
              <a:avLst/>
            </a:prstGeom>
            <a:noFill/>
          </p:spPr>
          <p:txBody>
            <a:bodyPr wrap="none" lIns="117226" tIns="58613" rIns="117226" bIns="58613" rtlCol="0">
              <a:spAutoFit/>
            </a:bodyPr>
            <a:lstStyle/>
            <a:p>
              <a:r>
                <a:rPr lang="en-US" dirty="0">
                  <a:solidFill>
                    <a:srgbClr val="000000"/>
                  </a:solidFill>
                  <a:latin typeface="Helvetica" pitchFamily="34" charset="0"/>
                  <a:cs typeface="Helvetica" pitchFamily="34" charset="0"/>
                </a:rPr>
                <a:t>Jan</a:t>
              </a:r>
              <a:endParaRPr lang="en-US" sz="2300" dirty="0">
                <a:solidFill>
                  <a:srgbClr val="000000"/>
                </a:solidFill>
                <a:latin typeface="Helvetica" pitchFamily="34" charset="0"/>
                <a:cs typeface="Helvetica" pitchFamily="34" charset="0"/>
              </a:endParaRPr>
            </a:p>
          </p:txBody>
        </p:sp>
        <p:sp>
          <p:nvSpPr>
            <p:cNvPr id="44" name="TextBox 43">
              <a:extLst>
                <a:ext uri="{FF2B5EF4-FFF2-40B4-BE49-F238E27FC236}">
                  <a16:creationId xmlns:a16="http://schemas.microsoft.com/office/drawing/2014/main" id="{097FD924-D857-DD45-8949-2D3462BA2021}"/>
                </a:ext>
              </a:extLst>
            </p:cNvPr>
            <p:cNvSpPr txBox="1"/>
            <p:nvPr/>
          </p:nvSpPr>
          <p:spPr>
            <a:xfrm>
              <a:off x="6328752" y="3721789"/>
              <a:ext cx="634499" cy="395370"/>
            </a:xfrm>
            <a:prstGeom prst="rect">
              <a:avLst/>
            </a:prstGeom>
            <a:noFill/>
          </p:spPr>
          <p:txBody>
            <a:bodyPr wrap="none" lIns="117226" tIns="58613" rIns="117226" bIns="58613" rtlCol="0">
              <a:spAutoFit/>
            </a:bodyPr>
            <a:lstStyle/>
            <a:p>
              <a:r>
                <a:rPr lang="en-US" dirty="0">
                  <a:solidFill>
                    <a:srgbClr val="000000"/>
                  </a:solidFill>
                  <a:latin typeface="Helvetica" pitchFamily="34" charset="0"/>
                  <a:cs typeface="Helvetica" pitchFamily="34" charset="0"/>
                </a:rPr>
                <a:t>Feb</a:t>
              </a:r>
              <a:endParaRPr lang="en-US" sz="2300" dirty="0">
                <a:solidFill>
                  <a:srgbClr val="000000"/>
                </a:solidFill>
                <a:latin typeface="Helvetica" pitchFamily="34" charset="0"/>
                <a:cs typeface="Helvetica" pitchFamily="34" charset="0"/>
              </a:endParaRPr>
            </a:p>
          </p:txBody>
        </p:sp>
        <p:sp>
          <p:nvSpPr>
            <p:cNvPr id="45" name="TextBox 44">
              <a:extLst>
                <a:ext uri="{FF2B5EF4-FFF2-40B4-BE49-F238E27FC236}">
                  <a16:creationId xmlns:a16="http://schemas.microsoft.com/office/drawing/2014/main" id="{51727428-2326-6640-8594-172E62600EED}"/>
                </a:ext>
              </a:extLst>
            </p:cNvPr>
            <p:cNvSpPr txBox="1"/>
            <p:nvPr/>
          </p:nvSpPr>
          <p:spPr>
            <a:xfrm>
              <a:off x="7423331" y="3728437"/>
              <a:ext cx="634286" cy="395370"/>
            </a:xfrm>
            <a:prstGeom prst="rect">
              <a:avLst/>
            </a:prstGeom>
            <a:noFill/>
          </p:spPr>
          <p:txBody>
            <a:bodyPr wrap="none" lIns="117226" tIns="58613" rIns="117226" bIns="58613" rtlCol="0">
              <a:spAutoFit/>
            </a:bodyPr>
            <a:lstStyle/>
            <a:p>
              <a:r>
                <a:rPr lang="en-US" dirty="0">
                  <a:solidFill>
                    <a:srgbClr val="000000"/>
                  </a:solidFill>
                  <a:latin typeface="Helvetica" pitchFamily="34" charset="0"/>
                  <a:cs typeface="Helvetica" pitchFamily="34" charset="0"/>
                </a:rPr>
                <a:t>Mar</a:t>
              </a:r>
              <a:endParaRPr lang="en-US" sz="2300" dirty="0">
                <a:solidFill>
                  <a:srgbClr val="000000"/>
                </a:solidFill>
                <a:latin typeface="Helvetica" pitchFamily="34" charset="0"/>
                <a:cs typeface="Helvetica" pitchFamily="34" charset="0"/>
              </a:endParaRPr>
            </a:p>
          </p:txBody>
        </p:sp>
        <p:sp>
          <p:nvSpPr>
            <p:cNvPr id="46" name="TextBox 45">
              <a:extLst>
                <a:ext uri="{FF2B5EF4-FFF2-40B4-BE49-F238E27FC236}">
                  <a16:creationId xmlns:a16="http://schemas.microsoft.com/office/drawing/2014/main" id="{6755DB40-BF1C-E543-9F5F-8980F958D1C0}"/>
                </a:ext>
              </a:extLst>
            </p:cNvPr>
            <p:cNvSpPr txBox="1"/>
            <p:nvPr/>
          </p:nvSpPr>
          <p:spPr>
            <a:xfrm>
              <a:off x="8518291" y="3711670"/>
              <a:ext cx="595952" cy="395370"/>
            </a:xfrm>
            <a:prstGeom prst="rect">
              <a:avLst/>
            </a:prstGeom>
            <a:noFill/>
          </p:spPr>
          <p:txBody>
            <a:bodyPr wrap="none" lIns="117226" tIns="58613" rIns="117226" bIns="58613" rtlCol="0">
              <a:spAutoFit/>
            </a:bodyPr>
            <a:lstStyle/>
            <a:p>
              <a:r>
                <a:rPr lang="en-US" dirty="0">
                  <a:solidFill>
                    <a:srgbClr val="000000"/>
                  </a:solidFill>
                  <a:latin typeface="Helvetica" pitchFamily="34" charset="0"/>
                  <a:cs typeface="Helvetica" pitchFamily="34" charset="0"/>
                </a:rPr>
                <a:t>Apr</a:t>
              </a:r>
              <a:endParaRPr lang="en-US" sz="2300" dirty="0">
                <a:solidFill>
                  <a:srgbClr val="000000"/>
                </a:solidFill>
                <a:latin typeface="Helvetica" pitchFamily="34" charset="0"/>
                <a:cs typeface="Helvetica" pitchFamily="34" charset="0"/>
              </a:endParaRPr>
            </a:p>
          </p:txBody>
        </p:sp>
        <p:sp>
          <p:nvSpPr>
            <p:cNvPr id="47" name="TextBox 46">
              <a:extLst>
                <a:ext uri="{FF2B5EF4-FFF2-40B4-BE49-F238E27FC236}">
                  <a16:creationId xmlns:a16="http://schemas.microsoft.com/office/drawing/2014/main" id="{69EC6A37-2B7A-7042-84C5-020EC6CE2BC7}"/>
                </a:ext>
              </a:extLst>
            </p:cNvPr>
            <p:cNvSpPr txBox="1"/>
            <p:nvPr/>
          </p:nvSpPr>
          <p:spPr>
            <a:xfrm>
              <a:off x="9633706" y="3711670"/>
              <a:ext cx="672821" cy="395370"/>
            </a:xfrm>
            <a:prstGeom prst="rect">
              <a:avLst/>
            </a:prstGeom>
            <a:noFill/>
          </p:spPr>
          <p:txBody>
            <a:bodyPr wrap="none" lIns="117226" tIns="58613" rIns="117226" bIns="58613" rtlCol="0">
              <a:spAutoFit/>
            </a:bodyPr>
            <a:lstStyle/>
            <a:p>
              <a:r>
                <a:rPr lang="en-US" dirty="0">
                  <a:solidFill>
                    <a:srgbClr val="000000"/>
                  </a:solidFill>
                  <a:latin typeface="Helvetica" pitchFamily="34" charset="0"/>
                  <a:cs typeface="Helvetica" pitchFamily="34" charset="0"/>
                </a:rPr>
                <a:t>May</a:t>
              </a:r>
              <a:endParaRPr lang="en-US" sz="2300" dirty="0">
                <a:solidFill>
                  <a:srgbClr val="000000"/>
                </a:solidFill>
                <a:latin typeface="Helvetica" pitchFamily="34" charset="0"/>
                <a:cs typeface="Helvetica" pitchFamily="34" charset="0"/>
              </a:endParaRPr>
            </a:p>
          </p:txBody>
        </p:sp>
        <p:cxnSp>
          <p:nvCxnSpPr>
            <p:cNvPr id="48" name="Straight Connector 47">
              <a:extLst>
                <a:ext uri="{FF2B5EF4-FFF2-40B4-BE49-F238E27FC236}">
                  <a16:creationId xmlns:a16="http://schemas.microsoft.com/office/drawing/2014/main" id="{3A8FFB4C-0E7E-8743-A038-9FBEEFCE5AD5}"/>
                </a:ext>
              </a:extLst>
            </p:cNvPr>
            <p:cNvCxnSpPr/>
            <p:nvPr/>
          </p:nvCxnSpPr>
          <p:spPr bwMode="auto">
            <a:xfrm>
              <a:off x="10698480" y="3429000"/>
              <a:ext cx="0" cy="533400"/>
            </a:xfrm>
            <a:prstGeom prst="line">
              <a:avLst/>
            </a:prstGeom>
            <a:solidFill>
              <a:schemeClr val="accent1"/>
            </a:solidFill>
            <a:ln w="57150" cap="flat" cmpd="sng" algn="ctr">
              <a:solidFill>
                <a:srgbClr val="FF6600"/>
              </a:solidFill>
              <a:prstDash val="solid"/>
              <a:round/>
              <a:headEnd type="none" w="med" len="med"/>
              <a:tailEnd type="none" w="lg" len="lg"/>
            </a:ln>
            <a:effectLst/>
          </p:spPr>
        </p:cxnSp>
        <p:cxnSp>
          <p:nvCxnSpPr>
            <p:cNvPr id="49" name="Straight Connector 48">
              <a:extLst>
                <a:ext uri="{FF2B5EF4-FFF2-40B4-BE49-F238E27FC236}">
                  <a16:creationId xmlns:a16="http://schemas.microsoft.com/office/drawing/2014/main" id="{3C9A4114-7BA8-3442-929D-87B10AE4F2C6}"/>
                </a:ext>
              </a:extLst>
            </p:cNvPr>
            <p:cNvCxnSpPr/>
            <p:nvPr/>
          </p:nvCxnSpPr>
          <p:spPr bwMode="auto">
            <a:xfrm>
              <a:off x="9601200" y="3429000"/>
              <a:ext cx="0" cy="533400"/>
            </a:xfrm>
            <a:prstGeom prst="line">
              <a:avLst/>
            </a:prstGeom>
            <a:solidFill>
              <a:schemeClr val="accent1"/>
            </a:solidFill>
            <a:ln w="57150" cap="flat" cmpd="sng" algn="ctr">
              <a:solidFill>
                <a:srgbClr val="FF6600"/>
              </a:solidFill>
              <a:prstDash val="solid"/>
              <a:round/>
              <a:headEnd type="none" w="med" len="med"/>
              <a:tailEnd type="none" w="lg" len="lg"/>
            </a:ln>
            <a:effectLst/>
          </p:spPr>
        </p:cxnSp>
        <p:sp>
          <p:nvSpPr>
            <p:cNvPr id="50" name="TextBox 49">
              <a:extLst>
                <a:ext uri="{FF2B5EF4-FFF2-40B4-BE49-F238E27FC236}">
                  <a16:creationId xmlns:a16="http://schemas.microsoft.com/office/drawing/2014/main" id="{2A8A3188-0082-8449-8CB9-122D641F1A55}"/>
                </a:ext>
              </a:extLst>
            </p:cNvPr>
            <p:cNvSpPr txBox="1"/>
            <p:nvPr/>
          </p:nvSpPr>
          <p:spPr>
            <a:xfrm>
              <a:off x="10717432" y="3694738"/>
              <a:ext cx="608914" cy="395370"/>
            </a:xfrm>
            <a:prstGeom prst="rect">
              <a:avLst/>
            </a:prstGeom>
            <a:noFill/>
          </p:spPr>
          <p:txBody>
            <a:bodyPr wrap="none" lIns="117226" tIns="58613" rIns="117226" bIns="58613" rtlCol="0">
              <a:spAutoFit/>
            </a:bodyPr>
            <a:lstStyle/>
            <a:p>
              <a:r>
                <a:rPr lang="en-US" dirty="0">
                  <a:solidFill>
                    <a:srgbClr val="000000"/>
                  </a:solidFill>
                  <a:latin typeface="Helvetica" pitchFamily="34" charset="0"/>
                  <a:cs typeface="Helvetica" pitchFamily="34" charset="0"/>
                </a:rPr>
                <a:t>Jun</a:t>
              </a:r>
              <a:endParaRPr lang="en-US" sz="2300" dirty="0">
                <a:solidFill>
                  <a:srgbClr val="000000"/>
                </a:solidFill>
                <a:latin typeface="Helvetica" pitchFamily="34" charset="0"/>
                <a:cs typeface="Helvetica" pitchFamily="34" charset="0"/>
              </a:endParaRPr>
            </a:p>
          </p:txBody>
        </p:sp>
        <p:sp>
          <p:nvSpPr>
            <p:cNvPr id="51" name="TextBox 50">
              <a:extLst>
                <a:ext uri="{FF2B5EF4-FFF2-40B4-BE49-F238E27FC236}">
                  <a16:creationId xmlns:a16="http://schemas.microsoft.com/office/drawing/2014/main" id="{D13EE673-F954-DE45-B8FB-C6C79026D3D4}"/>
                </a:ext>
              </a:extLst>
            </p:cNvPr>
            <p:cNvSpPr txBox="1"/>
            <p:nvPr/>
          </p:nvSpPr>
          <p:spPr>
            <a:xfrm rot="16200000">
              <a:off x="6836710" y="2573543"/>
              <a:ext cx="1058922" cy="549258"/>
            </a:xfrm>
            <a:prstGeom prst="rect">
              <a:avLst/>
            </a:prstGeom>
            <a:solidFill>
              <a:srgbClr val="FFFFFF"/>
            </a:solidFill>
            <a:ln>
              <a:solidFill>
                <a:schemeClr val="tx2"/>
              </a:solidFill>
            </a:ln>
          </p:spPr>
          <p:txBody>
            <a:bodyPr wrap="square" lIns="117226" tIns="58613" rIns="117226" bIns="58613" rtlCol="0">
              <a:spAutoFit/>
            </a:bodyPr>
            <a:lstStyle/>
            <a:p>
              <a:pPr algn="ctr"/>
              <a:r>
                <a:rPr lang="en-US" sz="1400" dirty="0">
                  <a:solidFill>
                    <a:srgbClr val="326464"/>
                  </a:solidFill>
                  <a:latin typeface="Helvetica" pitchFamily="34" charset="0"/>
                  <a:cs typeface="Helvetica" pitchFamily="34" charset="0"/>
                </a:rPr>
                <a:t>ETMX AMD Test</a:t>
              </a:r>
              <a:endParaRPr lang="en-US" sz="1600" dirty="0">
                <a:solidFill>
                  <a:srgbClr val="326464"/>
                </a:solidFill>
                <a:latin typeface="Helvetica" pitchFamily="34" charset="0"/>
                <a:cs typeface="Helvetica" pitchFamily="34" charset="0"/>
              </a:endParaRPr>
            </a:p>
          </p:txBody>
        </p:sp>
        <p:sp>
          <p:nvSpPr>
            <p:cNvPr id="52" name="TextBox 51">
              <a:extLst>
                <a:ext uri="{FF2B5EF4-FFF2-40B4-BE49-F238E27FC236}">
                  <a16:creationId xmlns:a16="http://schemas.microsoft.com/office/drawing/2014/main" id="{9E5426D9-4A69-0C41-8350-1DCC298DAE56}"/>
                </a:ext>
              </a:extLst>
            </p:cNvPr>
            <p:cNvSpPr txBox="1"/>
            <p:nvPr/>
          </p:nvSpPr>
          <p:spPr>
            <a:xfrm rot="16200000">
              <a:off x="7081015" y="2369882"/>
              <a:ext cx="1573854" cy="423583"/>
            </a:xfrm>
            <a:prstGeom prst="rect">
              <a:avLst/>
            </a:prstGeom>
            <a:solidFill>
              <a:srgbClr val="E6CDFF"/>
            </a:solidFill>
            <a:ln>
              <a:solidFill>
                <a:schemeClr val="tx2"/>
              </a:solidFill>
            </a:ln>
          </p:spPr>
          <p:txBody>
            <a:bodyPr wrap="square" lIns="117226" tIns="58613" rIns="117226" bIns="58613" rtlCol="0" anchor="ctr">
              <a:spAutoFit/>
            </a:bodyPr>
            <a:lstStyle/>
            <a:p>
              <a:pPr algn="ctr">
                <a:lnSpc>
                  <a:spcPct val="150000"/>
                </a:lnSpc>
              </a:pPr>
              <a:r>
                <a:rPr lang="en-US" sz="1400" dirty="0">
                  <a:solidFill>
                    <a:srgbClr val="326464"/>
                  </a:solidFill>
                  <a:latin typeface="Helvetica" pitchFamily="34" charset="0"/>
                  <a:cs typeface="Helvetica" pitchFamily="34" charset="0"/>
                </a:rPr>
                <a:t>Commissioning</a:t>
              </a:r>
            </a:p>
          </p:txBody>
        </p:sp>
        <p:sp>
          <p:nvSpPr>
            <p:cNvPr id="53" name="TextBox 52">
              <a:extLst>
                <a:ext uri="{FF2B5EF4-FFF2-40B4-BE49-F238E27FC236}">
                  <a16:creationId xmlns:a16="http://schemas.microsoft.com/office/drawing/2014/main" id="{FC04E855-CA31-6449-9CC5-EB797600E679}"/>
                </a:ext>
              </a:extLst>
            </p:cNvPr>
            <p:cNvSpPr txBox="1"/>
            <p:nvPr/>
          </p:nvSpPr>
          <p:spPr>
            <a:xfrm rot="16200000">
              <a:off x="5994746" y="4565633"/>
              <a:ext cx="994028" cy="339454"/>
            </a:xfrm>
            <a:prstGeom prst="rect">
              <a:avLst/>
            </a:prstGeom>
            <a:solidFill>
              <a:srgbClr val="E6CDFF"/>
            </a:solidFill>
            <a:ln>
              <a:solidFill>
                <a:schemeClr val="tx2"/>
              </a:solidFill>
            </a:ln>
          </p:spPr>
          <p:txBody>
            <a:bodyPr wrap="square" lIns="117226" tIns="58613" rIns="117226" bIns="58613" rtlCol="0" anchor="ctr">
              <a:spAutoFit/>
            </a:bodyPr>
            <a:lstStyle/>
            <a:p>
              <a:pPr algn="ctr"/>
              <a:r>
                <a:rPr lang="en-US" sz="1400" dirty="0">
                  <a:solidFill>
                    <a:srgbClr val="326464"/>
                  </a:solidFill>
                  <a:latin typeface="Helvetica" pitchFamily="34" charset="0"/>
                  <a:cs typeface="Helvetica" pitchFamily="34" charset="0"/>
                </a:rPr>
                <a:t>X-arm</a:t>
              </a:r>
            </a:p>
          </p:txBody>
        </p:sp>
        <p:sp>
          <p:nvSpPr>
            <p:cNvPr id="54" name="TextBox 53">
              <a:extLst>
                <a:ext uri="{FF2B5EF4-FFF2-40B4-BE49-F238E27FC236}">
                  <a16:creationId xmlns:a16="http://schemas.microsoft.com/office/drawing/2014/main" id="{6F14E50F-A194-8748-AFD5-23230E3EEDF2}"/>
                </a:ext>
              </a:extLst>
            </p:cNvPr>
            <p:cNvSpPr txBox="1"/>
            <p:nvPr/>
          </p:nvSpPr>
          <p:spPr>
            <a:xfrm>
              <a:off x="5508418" y="5220340"/>
              <a:ext cx="4071257" cy="364592"/>
            </a:xfrm>
            <a:prstGeom prst="rect">
              <a:avLst/>
            </a:prstGeom>
            <a:solidFill>
              <a:srgbClr val="FFFFFF"/>
            </a:solidFill>
            <a:ln>
              <a:solidFill>
                <a:schemeClr val="tx2"/>
              </a:solidFill>
            </a:ln>
          </p:spPr>
          <p:txBody>
            <a:bodyPr wrap="square" lIns="117226" tIns="58613" rIns="117226" bIns="58613" rtlCol="0">
              <a:spAutoFit/>
            </a:bodyPr>
            <a:lstStyle/>
            <a:p>
              <a:pPr algn="ctr"/>
              <a:r>
                <a:rPr lang="en-US" sz="1600" dirty="0">
                  <a:solidFill>
                    <a:srgbClr val="326464"/>
                  </a:solidFill>
                  <a:latin typeface="Helvetica" pitchFamily="34" charset="0"/>
                  <a:cs typeface="Helvetica" pitchFamily="34" charset="0"/>
                </a:rPr>
                <a:t>ERM &amp; ETM replacement</a:t>
              </a:r>
            </a:p>
          </p:txBody>
        </p:sp>
      </p:grpSp>
      <p:sp>
        <p:nvSpPr>
          <p:cNvPr id="55" name="Slide Number Placeholder 5">
            <a:extLst>
              <a:ext uri="{FF2B5EF4-FFF2-40B4-BE49-F238E27FC236}">
                <a16:creationId xmlns:a16="http://schemas.microsoft.com/office/drawing/2014/main" id="{863C0AB8-146C-9642-BEF0-3F528AC09454}"/>
              </a:ext>
            </a:extLst>
          </p:cNvPr>
          <p:cNvSpPr txBox="1">
            <a:spLocks/>
          </p:cNvSpPr>
          <p:nvPr/>
        </p:nvSpPr>
        <p:spPr>
          <a:xfrm>
            <a:off x="80612" y="6462555"/>
            <a:ext cx="528989" cy="353402"/>
          </a:xfrm>
          <a:prstGeom prst="rect">
            <a:avLst/>
          </a:prstGeom>
        </p:spPr>
        <p:txBody>
          <a:bodyPr vert="horz" wrap="square" lIns="117226" tIns="58613" rIns="117226" bIns="58613" numCol="1" anchor="ctr" anchorCtr="0" compatLnSpc="1">
            <a:prstTxWarp prst="textNoShape">
              <a:avLst/>
            </a:prstTxWarp>
          </a:bodyPr>
          <a:lstStyle>
            <a:defPPr>
              <a:defRPr lang="en-US"/>
            </a:defPPr>
            <a:lvl1pPr algn="r" defTabSz="457200" rtl="0" fontAlgn="base">
              <a:spcBef>
                <a:spcPct val="0"/>
              </a:spcBef>
              <a:spcAft>
                <a:spcPct val="0"/>
              </a:spcAft>
              <a:defRPr sz="1200" kern="1200" smtClean="0">
                <a:solidFill>
                  <a:srgbClr val="898989"/>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CA65FE26-A48E-5D41-A454-0119FB20E919}" type="slidenum">
              <a:rPr lang="en-US" smtClean="0"/>
              <a:pPr>
                <a:defRPr/>
              </a:pPr>
              <a:t>22</a:t>
            </a:fld>
            <a:endParaRPr lang="en-US"/>
          </a:p>
        </p:txBody>
      </p:sp>
      <p:sp>
        <p:nvSpPr>
          <p:cNvPr id="56" name="Pentagon 55">
            <a:extLst>
              <a:ext uri="{FF2B5EF4-FFF2-40B4-BE49-F238E27FC236}">
                <a16:creationId xmlns:a16="http://schemas.microsoft.com/office/drawing/2014/main" id="{1A4D6700-D635-544E-9183-C7B022E2E16C}"/>
              </a:ext>
            </a:extLst>
          </p:cNvPr>
          <p:cNvSpPr/>
          <p:nvPr/>
        </p:nvSpPr>
        <p:spPr>
          <a:xfrm>
            <a:off x="8149340" y="6202555"/>
            <a:ext cx="4042659" cy="501887"/>
          </a:xfrm>
          <a:prstGeom prst="homePlate">
            <a:avLst/>
          </a:prstGeom>
          <a:solidFill>
            <a:srgbClr val="0000FF">
              <a:alpha val="51000"/>
            </a:srgbClr>
          </a:solidFill>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r>
              <a:rPr lang="en-US" sz="2800" b="1" dirty="0">
                <a:solidFill>
                  <a:schemeClr val="tx1"/>
                </a:solidFill>
              </a:rPr>
              <a:t>Virgo Commissioning</a:t>
            </a:r>
          </a:p>
        </p:txBody>
      </p:sp>
      <p:sp>
        <p:nvSpPr>
          <p:cNvPr id="61" name="TextBox 60">
            <a:extLst>
              <a:ext uri="{FF2B5EF4-FFF2-40B4-BE49-F238E27FC236}">
                <a16:creationId xmlns:a16="http://schemas.microsoft.com/office/drawing/2014/main" id="{F8AA91CF-A8AA-8B45-AAB2-305FDCB1B50B}"/>
              </a:ext>
            </a:extLst>
          </p:cNvPr>
          <p:cNvSpPr txBox="1"/>
          <p:nvPr/>
        </p:nvSpPr>
        <p:spPr>
          <a:xfrm>
            <a:off x="7543800" y="700088"/>
            <a:ext cx="1896673" cy="369332"/>
          </a:xfrm>
          <a:prstGeom prst="rect">
            <a:avLst/>
          </a:prstGeom>
          <a:noFill/>
        </p:spPr>
        <p:txBody>
          <a:bodyPr wrap="none" rtlCol="0">
            <a:spAutoFit/>
          </a:bodyPr>
          <a:lstStyle/>
          <a:p>
            <a:r>
              <a:rPr lang="en-US" dirty="0"/>
              <a:t>From G1800395</a:t>
            </a:r>
          </a:p>
        </p:txBody>
      </p:sp>
    </p:spTree>
    <p:extLst>
      <p:ext uri="{BB962C8B-B14F-4D97-AF65-F5344CB8AC3E}">
        <p14:creationId xmlns:p14="http://schemas.microsoft.com/office/powerpoint/2010/main" val="4139095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D25E-F07C-D54B-A0C2-8B9EE286F688}"/>
              </a:ext>
            </a:extLst>
          </p:cNvPr>
          <p:cNvSpPr>
            <a:spLocks noGrp="1"/>
          </p:cNvSpPr>
          <p:nvPr>
            <p:ph type="title"/>
          </p:nvPr>
        </p:nvSpPr>
        <p:spPr>
          <a:xfrm>
            <a:off x="266968" y="98860"/>
            <a:ext cx="9404723" cy="1400530"/>
          </a:xfrm>
        </p:spPr>
        <p:txBody>
          <a:bodyPr/>
          <a:lstStyle/>
          <a:p>
            <a:r>
              <a:rPr lang="en-US" dirty="0"/>
              <a:t>VIRGO</a:t>
            </a:r>
            <a:r>
              <a:rPr lang="ja-JP" altLang="en-US"/>
              <a:t>の近況</a:t>
            </a:r>
            <a:endParaRPr lang="en-US" dirty="0"/>
          </a:p>
        </p:txBody>
      </p:sp>
      <p:sp>
        <p:nvSpPr>
          <p:cNvPr id="4" name="Slide Number Placeholder 3">
            <a:extLst>
              <a:ext uri="{FF2B5EF4-FFF2-40B4-BE49-F238E27FC236}">
                <a16:creationId xmlns:a16="http://schemas.microsoft.com/office/drawing/2014/main" id="{8D18D330-460B-0743-B12C-C0427EA6B660}"/>
              </a:ext>
            </a:extLst>
          </p:cNvPr>
          <p:cNvSpPr>
            <a:spLocks noGrp="1"/>
          </p:cNvSpPr>
          <p:nvPr>
            <p:ph type="sldNum" sz="quarter" idx="12"/>
          </p:nvPr>
        </p:nvSpPr>
        <p:spPr/>
        <p:txBody>
          <a:bodyPr/>
          <a:lstStyle/>
          <a:p>
            <a:fld id="{D57F1E4F-1CFF-5643-939E-02111984F565}" type="slidenum">
              <a:rPr lang="en-US" smtClean="0"/>
              <a:t>23</a:t>
            </a:fld>
            <a:endParaRPr lang="en-US" dirty="0"/>
          </a:p>
        </p:txBody>
      </p:sp>
      <p:sp>
        <p:nvSpPr>
          <p:cNvPr id="5" name="Footer Placeholder 4">
            <a:extLst>
              <a:ext uri="{FF2B5EF4-FFF2-40B4-BE49-F238E27FC236}">
                <a16:creationId xmlns:a16="http://schemas.microsoft.com/office/drawing/2014/main" id="{989B25C0-6049-5349-837F-6D7B636F0FD2}"/>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7" name="Content Placeholder 6">
            <a:extLst>
              <a:ext uri="{FF2B5EF4-FFF2-40B4-BE49-F238E27FC236}">
                <a16:creationId xmlns:a16="http://schemas.microsoft.com/office/drawing/2014/main" id="{72E2B4D4-79FB-AD4E-980A-88E65B93AFA4}"/>
              </a:ext>
            </a:extLst>
          </p:cNvPr>
          <p:cNvSpPr>
            <a:spLocks noGrp="1"/>
          </p:cNvSpPr>
          <p:nvPr>
            <p:ph idx="1"/>
          </p:nvPr>
        </p:nvSpPr>
        <p:spPr>
          <a:xfrm>
            <a:off x="726782" y="832233"/>
            <a:ext cx="9625758" cy="4195481"/>
          </a:xfrm>
        </p:spPr>
        <p:txBody>
          <a:bodyPr/>
          <a:lstStyle/>
          <a:p>
            <a:r>
              <a:rPr lang="ja-JP" altLang="en-US"/>
              <a:t>レーザー入射パワーの増加（</a:t>
            </a:r>
            <a:r>
              <a:rPr lang="en-US" altLang="ja-JP" dirty="0"/>
              <a:t>15 W -&gt; 60 W max.</a:t>
            </a:r>
            <a:r>
              <a:rPr lang="ja-JP" altLang="en-US"/>
              <a:t>）を予定</a:t>
            </a:r>
            <a:endParaRPr lang="en-US" altLang="ja-JP" dirty="0"/>
          </a:p>
          <a:p>
            <a:r>
              <a:rPr lang="ja-JP" altLang="en-US"/>
              <a:t>鏡懸架系を金属ワイヤから溶融石英ファイバへ交換</a:t>
            </a:r>
            <a:r>
              <a:rPr lang="en-US" altLang="ja-JP" dirty="0"/>
              <a:t> =&gt; </a:t>
            </a:r>
            <a:r>
              <a:rPr lang="ja-JP" altLang="en-US"/>
              <a:t>低周波雑音改善に期待</a:t>
            </a:r>
            <a:endParaRPr lang="en-US" dirty="0"/>
          </a:p>
          <a:p>
            <a:r>
              <a:rPr lang="ja-JP" altLang="en-US"/>
              <a:t>スクイーザのインストール完了（独</a:t>
            </a:r>
            <a:r>
              <a:rPr lang="en-US" altLang="ja-JP" dirty="0"/>
              <a:t>AEI</a:t>
            </a:r>
            <a:r>
              <a:rPr lang="ja-JP" altLang="en-US"/>
              <a:t>との協力）。</a:t>
            </a:r>
            <a:endParaRPr lang="en-US" dirty="0"/>
          </a:p>
          <a:p>
            <a:r>
              <a:rPr lang="ja-JP" altLang="en-US"/>
              <a:t>実験が</a:t>
            </a:r>
            <a:r>
              <a:rPr lang="en-US" altLang="ja-JP" dirty="0"/>
              <a:t>3</a:t>
            </a:r>
            <a:r>
              <a:rPr lang="ja-JP" altLang="en-US"/>
              <a:t>月より再開、先週までに</a:t>
            </a:r>
            <a:r>
              <a:rPr lang="en-US" altLang="ja-JP" dirty="0"/>
              <a:t>3km</a:t>
            </a:r>
            <a:r>
              <a:rPr lang="ja-JP" altLang="en-US"/>
              <a:t>の</a:t>
            </a:r>
            <a:r>
              <a:rPr lang="en-US" altLang="ja-JP" dirty="0" err="1"/>
              <a:t>Fabry</a:t>
            </a:r>
            <a:r>
              <a:rPr lang="en-US" altLang="ja-JP" dirty="0"/>
              <a:t>-Perot</a:t>
            </a:r>
            <a:r>
              <a:rPr lang="ja-JP" altLang="en-US"/>
              <a:t>共振器の共振を再達成</a:t>
            </a:r>
            <a:endParaRPr lang="en-US" altLang="ja-JP" dirty="0"/>
          </a:p>
          <a:p>
            <a:r>
              <a:rPr lang="ja-JP" altLang="en-US"/>
              <a:t>今週まさにもう一方の腕の共振実験をしている。</a:t>
            </a:r>
            <a:endParaRPr lang="en-US" altLang="ja-JP" dirty="0"/>
          </a:p>
        </p:txBody>
      </p:sp>
      <p:graphicFrame>
        <p:nvGraphicFramePr>
          <p:cNvPr id="9" name="Tabella 29">
            <a:extLst>
              <a:ext uri="{FF2B5EF4-FFF2-40B4-BE49-F238E27FC236}">
                <a16:creationId xmlns:a16="http://schemas.microsoft.com/office/drawing/2014/main" id="{08FA3677-B17E-0248-AFF2-DFC2B497C3CD}"/>
              </a:ext>
            </a:extLst>
          </p:cNvPr>
          <p:cNvGraphicFramePr>
            <a:graphicFrameLocks noGrp="1"/>
          </p:cNvGraphicFramePr>
          <p:nvPr>
            <p:extLst/>
          </p:nvPr>
        </p:nvGraphicFramePr>
        <p:xfrm>
          <a:off x="1034141" y="5013683"/>
          <a:ext cx="10515600" cy="1124052"/>
        </p:xfrm>
        <a:graphic>
          <a:graphicData uri="http://schemas.openxmlformats.org/drawingml/2006/table">
            <a:tbl>
              <a:tblPr firstRow="1" bandRow="1">
                <a:tableStyleId>{2D5ABB26-0587-4C30-8999-92F81FD0307C}</a:tableStyleId>
              </a:tblPr>
              <a:tblGrid>
                <a:gridCol w="2628900">
                  <a:extLst>
                    <a:ext uri="{9D8B030D-6E8A-4147-A177-3AD203B41FA5}">
                      <a16:colId xmlns:a16="http://schemas.microsoft.com/office/drawing/2014/main" val="2070293199"/>
                    </a:ext>
                  </a:extLst>
                </a:gridCol>
                <a:gridCol w="2628900">
                  <a:extLst>
                    <a:ext uri="{9D8B030D-6E8A-4147-A177-3AD203B41FA5}">
                      <a16:colId xmlns:a16="http://schemas.microsoft.com/office/drawing/2014/main" val="2013261258"/>
                    </a:ext>
                  </a:extLst>
                </a:gridCol>
                <a:gridCol w="2628900">
                  <a:extLst>
                    <a:ext uri="{9D8B030D-6E8A-4147-A177-3AD203B41FA5}">
                      <a16:colId xmlns:a16="http://schemas.microsoft.com/office/drawing/2014/main" val="1490484688"/>
                    </a:ext>
                  </a:extLst>
                </a:gridCol>
                <a:gridCol w="2628900">
                  <a:extLst>
                    <a:ext uri="{9D8B030D-6E8A-4147-A177-3AD203B41FA5}">
                      <a16:colId xmlns:a16="http://schemas.microsoft.com/office/drawing/2014/main" val="93955647"/>
                    </a:ext>
                  </a:extLst>
                </a:gridCol>
              </a:tblGrid>
              <a:tr h="562026">
                <a:tc>
                  <a:txBody>
                    <a:bodyPr/>
                    <a:lstStyle/>
                    <a:p>
                      <a:pPr algn="ctr"/>
                      <a:r>
                        <a:rPr lang="en-US" sz="2000" b="1" noProof="0" dirty="0"/>
                        <a:t>March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April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May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June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7745474"/>
                  </a:ext>
                </a:extLst>
              </a:tr>
              <a:tr h="562026">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8411395"/>
                  </a:ext>
                </a:extLst>
              </a:tr>
            </a:tbl>
          </a:graphicData>
        </a:graphic>
      </p:graphicFrame>
      <p:graphicFrame>
        <p:nvGraphicFramePr>
          <p:cNvPr id="10" name="Tabella 21">
            <a:extLst>
              <a:ext uri="{FF2B5EF4-FFF2-40B4-BE49-F238E27FC236}">
                <a16:creationId xmlns:a16="http://schemas.microsoft.com/office/drawing/2014/main" id="{CE11D494-7DA4-A047-85D3-5C74598632E9}"/>
              </a:ext>
            </a:extLst>
          </p:cNvPr>
          <p:cNvGraphicFramePr>
            <a:graphicFrameLocks noGrp="1"/>
          </p:cNvGraphicFramePr>
          <p:nvPr>
            <p:extLst/>
          </p:nvPr>
        </p:nvGraphicFramePr>
        <p:xfrm>
          <a:off x="206830" y="3255702"/>
          <a:ext cx="11729360" cy="1124052"/>
        </p:xfrm>
        <a:graphic>
          <a:graphicData uri="http://schemas.openxmlformats.org/drawingml/2006/table">
            <a:tbl>
              <a:tblPr firstRow="1" bandRow="1">
                <a:tableStyleId>{2D5ABB26-0587-4C30-8999-92F81FD0307C}</a:tableStyleId>
              </a:tblPr>
              <a:tblGrid>
                <a:gridCol w="1172936">
                  <a:extLst>
                    <a:ext uri="{9D8B030D-6E8A-4147-A177-3AD203B41FA5}">
                      <a16:colId xmlns:a16="http://schemas.microsoft.com/office/drawing/2014/main" val="325205630"/>
                    </a:ext>
                  </a:extLst>
                </a:gridCol>
                <a:gridCol w="1172936">
                  <a:extLst>
                    <a:ext uri="{9D8B030D-6E8A-4147-A177-3AD203B41FA5}">
                      <a16:colId xmlns:a16="http://schemas.microsoft.com/office/drawing/2014/main" val="800848882"/>
                    </a:ext>
                  </a:extLst>
                </a:gridCol>
                <a:gridCol w="1172936">
                  <a:extLst>
                    <a:ext uri="{9D8B030D-6E8A-4147-A177-3AD203B41FA5}">
                      <a16:colId xmlns:a16="http://schemas.microsoft.com/office/drawing/2014/main" val="1448020241"/>
                    </a:ext>
                  </a:extLst>
                </a:gridCol>
                <a:gridCol w="1172936">
                  <a:extLst>
                    <a:ext uri="{9D8B030D-6E8A-4147-A177-3AD203B41FA5}">
                      <a16:colId xmlns:a16="http://schemas.microsoft.com/office/drawing/2014/main" val="883346085"/>
                    </a:ext>
                  </a:extLst>
                </a:gridCol>
                <a:gridCol w="1172936">
                  <a:extLst>
                    <a:ext uri="{9D8B030D-6E8A-4147-A177-3AD203B41FA5}">
                      <a16:colId xmlns:a16="http://schemas.microsoft.com/office/drawing/2014/main" val="3038376328"/>
                    </a:ext>
                  </a:extLst>
                </a:gridCol>
                <a:gridCol w="1172936">
                  <a:extLst>
                    <a:ext uri="{9D8B030D-6E8A-4147-A177-3AD203B41FA5}">
                      <a16:colId xmlns:a16="http://schemas.microsoft.com/office/drawing/2014/main" val="2797877381"/>
                    </a:ext>
                  </a:extLst>
                </a:gridCol>
                <a:gridCol w="1172936">
                  <a:extLst>
                    <a:ext uri="{9D8B030D-6E8A-4147-A177-3AD203B41FA5}">
                      <a16:colId xmlns:a16="http://schemas.microsoft.com/office/drawing/2014/main" val="2070293199"/>
                    </a:ext>
                  </a:extLst>
                </a:gridCol>
                <a:gridCol w="1172936">
                  <a:extLst>
                    <a:ext uri="{9D8B030D-6E8A-4147-A177-3AD203B41FA5}">
                      <a16:colId xmlns:a16="http://schemas.microsoft.com/office/drawing/2014/main" val="2013261258"/>
                    </a:ext>
                  </a:extLst>
                </a:gridCol>
                <a:gridCol w="1172936">
                  <a:extLst>
                    <a:ext uri="{9D8B030D-6E8A-4147-A177-3AD203B41FA5}">
                      <a16:colId xmlns:a16="http://schemas.microsoft.com/office/drawing/2014/main" val="1490484688"/>
                    </a:ext>
                  </a:extLst>
                </a:gridCol>
                <a:gridCol w="1172936">
                  <a:extLst>
                    <a:ext uri="{9D8B030D-6E8A-4147-A177-3AD203B41FA5}">
                      <a16:colId xmlns:a16="http://schemas.microsoft.com/office/drawing/2014/main" val="93955647"/>
                    </a:ext>
                  </a:extLst>
                </a:gridCol>
              </a:tblGrid>
              <a:tr h="562026">
                <a:tc>
                  <a:txBody>
                    <a:bodyPr/>
                    <a:lstStyle/>
                    <a:p>
                      <a:pPr algn="ctr"/>
                      <a:r>
                        <a:rPr lang="en-US" sz="2000" b="1" noProof="0" dirty="0"/>
                        <a:t>Sep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Oct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Nov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Dec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Jan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Feb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March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April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May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noProof="0" dirty="0"/>
                        <a:t>June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7745474"/>
                  </a:ext>
                </a:extLst>
              </a:tr>
              <a:tr h="562026">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8411395"/>
                  </a:ext>
                </a:extLst>
              </a:tr>
            </a:tbl>
          </a:graphicData>
        </a:graphic>
      </p:graphicFrame>
      <p:sp>
        <p:nvSpPr>
          <p:cNvPr id="11" name="Rettangolo 22">
            <a:extLst>
              <a:ext uri="{FF2B5EF4-FFF2-40B4-BE49-F238E27FC236}">
                <a16:creationId xmlns:a16="http://schemas.microsoft.com/office/drawing/2014/main" id="{5CEC6F36-6970-1340-8CB6-CD37358A93DB}"/>
              </a:ext>
            </a:extLst>
          </p:cNvPr>
          <p:cNvSpPr/>
          <p:nvPr/>
        </p:nvSpPr>
        <p:spPr>
          <a:xfrm>
            <a:off x="2391591" y="5575709"/>
            <a:ext cx="1260567" cy="562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Recovery + calibration</a:t>
            </a:r>
          </a:p>
        </p:txBody>
      </p:sp>
      <p:sp>
        <p:nvSpPr>
          <p:cNvPr id="12" name="Rettangolo 23">
            <a:extLst>
              <a:ext uri="{FF2B5EF4-FFF2-40B4-BE49-F238E27FC236}">
                <a16:creationId xmlns:a16="http://schemas.microsoft.com/office/drawing/2014/main" id="{77D4147D-D74F-1946-AF11-78C3BE796FE7}"/>
              </a:ext>
            </a:extLst>
          </p:cNvPr>
          <p:cNvSpPr/>
          <p:nvPr/>
        </p:nvSpPr>
        <p:spPr>
          <a:xfrm>
            <a:off x="3652159" y="5575709"/>
            <a:ext cx="2634342" cy="122155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Improve detector configuration, re-measure noise couplings, Optical Characterization</a:t>
            </a:r>
          </a:p>
        </p:txBody>
      </p:sp>
      <p:sp>
        <p:nvSpPr>
          <p:cNvPr id="13" name="Rettangolo 24">
            <a:extLst>
              <a:ext uri="{FF2B5EF4-FFF2-40B4-BE49-F238E27FC236}">
                <a16:creationId xmlns:a16="http://schemas.microsoft.com/office/drawing/2014/main" id="{D8FE0984-5303-D542-8057-6FA449CF0CE9}"/>
              </a:ext>
            </a:extLst>
          </p:cNvPr>
          <p:cNvSpPr/>
          <p:nvPr/>
        </p:nvSpPr>
        <p:spPr>
          <a:xfrm>
            <a:off x="6286500" y="5575709"/>
            <a:ext cx="2634342" cy="88340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Input power increase, mitigate parametric instabilities, TCS</a:t>
            </a:r>
          </a:p>
        </p:txBody>
      </p:sp>
      <p:sp>
        <p:nvSpPr>
          <p:cNvPr id="14" name="Rettangolo 25">
            <a:extLst>
              <a:ext uri="{FF2B5EF4-FFF2-40B4-BE49-F238E27FC236}">
                <a16:creationId xmlns:a16="http://schemas.microsoft.com/office/drawing/2014/main" id="{3269CBEA-1930-DF40-B06C-3CDF087F652E}"/>
              </a:ext>
            </a:extLst>
          </p:cNvPr>
          <p:cNvSpPr/>
          <p:nvPr/>
        </p:nvSpPr>
        <p:spPr>
          <a:xfrm>
            <a:off x="8920842" y="5575709"/>
            <a:ext cx="2634342" cy="64003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Commissioning of FI squeezing</a:t>
            </a:r>
          </a:p>
        </p:txBody>
      </p:sp>
      <p:sp>
        <p:nvSpPr>
          <p:cNvPr id="15" name="Rettangolo 26">
            <a:extLst>
              <a:ext uri="{FF2B5EF4-FFF2-40B4-BE49-F238E27FC236}">
                <a16:creationId xmlns:a16="http://schemas.microsoft.com/office/drawing/2014/main" id="{250DF181-BB6E-3044-A403-90DB7BCE98E2}"/>
              </a:ext>
            </a:extLst>
          </p:cNvPr>
          <p:cNvSpPr/>
          <p:nvPr/>
        </p:nvSpPr>
        <p:spPr>
          <a:xfrm>
            <a:off x="207916" y="3817728"/>
            <a:ext cx="3514998" cy="562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Commissioning</a:t>
            </a:r>
          </a:p>
        </p:txBody>
      </p:sp>
      <p:sp>
        <p:nvSpPr>
          <p:cNvPr id="16" name="Rettangolo 27">
            <a:extLst>
              <a:ext uri="{FF2B5EF4-FFF2-40B4-BE49-F238E27FC236}">
                <a16:creationId xmlns:a16="http://schemas.microsoft.com/office/drawing/2014/main" id="{9A5551BA-E112-9247-B4C5-DEB45E2C1899}"/>
              </a:ext>
            </a:extLst>
          </p:cNvPr>
          <p:cNvSpPr/>
          <p:nvPr/>
        </p:nvSpPr>
        <p:spPr>
          <a:xfrm>
            <a:off x="3722913" y="3817728"/>
            <a:ext cx="4103915" cy="5620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Installation of upgrades</a:t>
            </a:r>
          </a:p>
        </p:txBody>
      </p:sp>
      <p:sp>
        <p:nvSpPr>
          <p:cNvPr id="17" name="Rettangolo 28">
            <a:extLst>
              <a:ext uri="{FF2B5EF4-FFF2-40B4-BE49-F238E27FC236}">
                <a16:creationId xmlns:a16="http://schemas.microsoft.com/office/drawing/2014/main" id="{4E9B48B3-0E51-B842-823C-1CF645A4CE15}"/>
              </a:ext>
            </a:extLst>
          </p:cNvPr>
          <p:cNvSpPr/>
          <p:nvPr/>
        </p:nvSpPr>
        <p:spPr>
          <a:xfrm>
            <a:off x="7838802" y="3817728"/>
            <a:ext cx="4097388" cy="562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Commissioning</a:t>
            </a:r>
          </a:p>
        </p:txBody>
      </p:sp>
      <p:cxnSp>
        <p:nvCxnSpPr>
          <p:cNvPr id="18" name="Connettore diritto 5">
            <a:extLst>
              <a:ext uri="{FF2B5EF4-FFF2-40B4-BE49-F238E27FC236}">
                <a16:creationId xmlns:a16="http://schemas.microsoft.com/office/drawing/2014/main" id="{7874DB10-612E-514F-9754-511AC27B3B8C}"/>
              </a:ext>
            </a:extLst>
          </p:cNvPr>
          <p:cNvCxnSpPr/>
          <p:nvPr/>
        </p:nvCxnSpPr>
        <p:spPr>
          <a:xfrm flipH="1">
            <a:off x="1034141" y="4452257"/>
            <a:ext cx="6792687" cy="435429"/>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onnettore diritto 30">
            <a:extLst>
              <a:ext uri="{FF2B5EF4-FFF2-40B4-BE49-F238E27FC236}">
                <a16:creationId xmlns:a16="http://schemas.microsoft.com/office/drawing/2014/main" id="{BE45F7DF-6AA7-E94B-9F99-6B3666DE394A}"/>
              </a:ext>
            </a:extLst>
          </p:cNvPr>
          <p:cNvCxnSpPr/>
          <p:nvPr/>
        </p:nvCxnSpPr>
        <p:spPr>
          <a:xfrm flipH="1">
            <a:off x="11549741" y="4452814"/>
            <a:ext cx="386450" cy="482856"/>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Footer Placeholder 1">
            <a:extLst>
              <a:ext uri="{FF2B5EF4-FFF2-40B4-BE49-F238E27FC236}">
                <a16:creationId xmlns:a16="http://schemas.microsoft.com/office/drawing/2014/main" id="{F90C7B3D-91C7-B240-842A-D91474E85160}"/>
              </a:ext>
            </a:extLst>
          </p:cNvPr>
          <p:cNvSpPr txBox="1">
            <a:spLocks/>
          </p:cNvSpPr>
          <p:nvPr/>
        </p:nvSpPr>
        <p:spPr>
          <a:xfrm>
            <a:off x="4038600" y="6356350"/>
            <a:ext cx="4114800" cy="365125"/>
          </a:xfrm>
          <a:prstGeom prst="rect">
            <a:avLst/>
          </a:prstGeom>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G1800395</a:t>
            </a:r>
          </a:p>
        </p:txBody>
      </p:sp>
      <p:sp>
        <p:nvSpPr>
          <p:cNvPr id="22" name="TextBox 21">
            <a:extLst>
              <a:ext uri="{FF2B5EF4-FFF2-40B4-BE49-F238E27FC236}">
                <a16:creationId xmlns:a16="http://schemas.microsoft.com/office/drawing/2014/main" id="{46B98FB3-8712-6C42-8B3B-19800CB7824A}"/>
              </a:ext>
            </a:extLst>
          </p:cNvPr>
          <p:cNvSpPr txBox="1"/>
          <p:nvPr/>
        </p:nvSpPr>
        <p:spPr>
          <a:xfrm>
            <a:off x="7603671" y="184273"/>
            <a:ext cx="1896673" cy="369332"/>
          </a:xfrm>
          <a:prstGeom prst="rect">
            <a:avLst/>
          </a:prstGeom>
          <a:noFill/>
        </p:spPr>
        <p:txBody>
          <a:bodyPr wrap="none" rtlCol="0">
            <a:spAutoFit/>
          </a:bodyPr>
          <a:lstStyle/>
          <a:p>
            <a:r>
              <a:rPr lang="en-US" dirty="0"/>
              <a:t>From G1800395</a:t>
            </a:r>
          </a:p>
        </p:txBody>
      </p:sp>
    </p:spTree>
    <p:extLst>
      <p:ext uri="{BB962C8B-B14F-4D97-AF65-F5344CB8AC3E}">
        <p14:creationId xmlns:p14="http://schemas.microsoft.com/office/powerpoint/2010/main" val="1710143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3B34-0CD9-EC48-BAEF-6A84EDDD5494}"/>
              </a:ext>
            </a:extLst>
          </p:cNvPr>
          <p:cNvSpPr>
            <a:spLocks noGrp="1"/>
          </p:cNvSpPr>
          <p:nvPr>
            <p:ph type="title"/>
          </p:nvPr>
        </p:nvSpPr>
        <p:spPr>
          <a:xfrm>
            <a:off x="646111" y="14565"/>
            <a:ext cx="9404723" cy="1400530"/>
          </a:xfrm>
        </p:spPr>
        <p:txBody>
          <a:bodyPr/>
          <a:lstStyle/>
          <a:p>
            <a:r>
              <a:rPr lang="en-US" dirty="0"/>
              <a:t>KAGRA</a:t>
            </a:r>
            <a:r>
              <a:rPr lang="ja-JP" altLang="en-US"/>
              <a:t>の現状</a:t>
            </a:r>
            <a:endParaRPr lang="en-US" dirty="0"/>
          </a:p>
        </p:txBody>
      </p:sp>
      <p:sp>
        <p:nvSpPr>
          <p:cNvPr id="3" name="Content Placeholder 2">
            <a:extLst>
              <a:ext uri="{FF2B5EF4-FFF2-40B4-BE49-F238E27FC236}">
                <a16:creationId xmlns:a16="http://schemas.microsoft.com/office/drawing/2014/main" id="{1986B156-F2C3-374D-8242-F0AEEC075812}"/>
              </a:ext>
            </a:extLst>
          </p:cNvPr>
          <p:cNvSpPr>
            <a:spLocks noGrp="1"/>
          </p:cNvSpPr>
          <p:nvPr>
            <p:ph idx="1"/>
          </p:nvPr>
        </p:nvSpPr>
        <p:spPr>
          <a:xfrm>
            <a:off x="1" y="1338542"/>
            <a:ext cx="4757738" cy="5247996"/>
          </a:xfrm>
        </p:spPr>
        <p:txBody>
          <a:bodyPr>
            <a:normAutofit/>
          </a:bodyPr>
          <a:lstStyle/>
          <a:p>
            <a:r>
              <a:rPr lang="ja-JP" altLang="en-US"/>
              <a:t>岐阜県神岡。</a:t>
            </a:r>
            <a:r>
              <a:rPr lang="en-US" altLang="ja-JP" dirty="0"/>
              <a:t>3km</a:t>
            </a:r>
            <a:r>
              <a:rPr lang="ja-JP" altLang="en-US"/>
              <a:t>の干渉計。</a:t>
            </a:r>
            <a:endParaRPr lang="en-US" altLang="ja-JP" dirty="0"/>
          </a:p>
          <a:p>
            <a:r>
              <a:rPr lang="ja-JP" altLang="en-US"/>
              <a:t>山頂より</a:t>
            </a:r>
            <a:r>
              <a:rPr lang="en-US" altLang="ja-JP" dirty="0"/>
              <a:t>1,000m </a:t>
            </a:r>
            <a:r>
              <a:rPr lang="ja-JP" altLang="en-US"/>
              <a:t>地中のトンネル内に建設。</a:t>
            </a:r>
            <a:endParaRPr lang="en-US" altLang="ja-JP" dirty="0"/>
          </a:p>
          <a:p>
            <a:r>
              <a:rPr lang="ja-JP" altLang="en-US"/>
              <a:t>鏡は熱雑音低減のため、低温にして動作する。</a:t>
            </a:r>
            <a:endParaRPr lang="en-US" altLang="ja-JP" dirty="0"/>
          </a:p>
          <a:p>
            <a:r>
              <a:rPr lang="ja-JP" altLang="en-US"/>
              <a:t>現在インストール・コミッショニング作業が進行中。</a:t>
            </a:r>
            <a:endParaRPr lang="en-US" dirty="0"/>
          </a:p>
          <a:p>
            <a:r>
              <a:rPr lang="en-US" dirty="0"/>
              <a:t>ETMY</a:t>
            </a:r>
            <a:r>
              <a:rPr lang="ja-JP" altLang="en-US"/>
              <a:t>がすでに</a:t>
            </a:r>
            <a:r>
              <a:rPr lang="en-US" altLang="ja-JP" dirty="0"/>
              <a:t>20K</a:t>
            </a:r>
            <a:r>
              <a:rPr lang="ja-JP" altLang="en-US"/>
              <a:t>程度の低温に達している。</a:t>
            </a:r>
            <a:endParaRPr lang="en-US" altLang="ja-JP" dirty="0"/>
          </a:p>
          <a:p>
            <a:r>
              <a:rPr lang="en-US" dirty="0"/>
              <a:t>2018</a:t>
            </a:r>
            <a:r>
              <a:rPr lang="ja-JP" altLang="en-US"/>
              <a:t>年</a:t>
            </a:r>
            <a:r>
              <a:rPr lang="en-US" altLang="ja-JP" dirty="0"/>
              <a:t>4</a:t>
            </a:r>
            <a:r>
              <a:rPr lang="ja-JP" altLang="en-US"/>
              <a:t>月に</a:t>
            </a:r>
            <a:r>
              <a:rPr lang="en-US" altLang="ja-JP" dirty="0"/>
              <a:t>3km</a:t>
            </a:r>
            <a:r>
              <a:rPr lang="ja-JP" altLang="en-US"/>
              <a:t>シンプルマイケルソン＋低温鏡での動作試験・試験観測を計画。</a:t>
            </a:r>
            <a:endParaRPr lang="en-US" altLang="ja-JP" dirty="0"/>
          </a:p>
          <a:p>
            <a:r>
              <a:rPr lang="en-US" dirty="0"/>
              <a:t>O3</a:t>
            </a:r>
            <a:r>
              <a:rPr lang="ja-JP" altLang="en-US"/>
              <a:t>に参加したい旨を表明。</a:t>
            </a:r>
            <a:endParaRPr lang="en-US" dirty="0"/>
          </a:p>
          <a:p>
            <a:endParaRPr lang="en-US" dirty="0"/>
          </a:p>
        </p:txBody>
      </p:sp>
      <p:pic>
        <p:nvPicPr>
          <p:cNvPr id="4" name="Picture 3">
            <a:extLst>
              <a:ext uri="{FF2B5EF4-FFF2-40B4-BE49-F238E27FC236}">
                <a16:creationId xmlns:a16="http://schemas.microsoft.com/office/drawing/2014/main" id="{3FD2D86C-7329-2E4D-8718-F14D6C17A553}"/>
              </a:ext>
            </a:extLst>
          </p:cNvPr>
          <p:cNvPicPr>
            <a:picLocks noChangeAspect="1"/>
          </p:cNvPicPr>
          <p:nvPr/>
        </p:nvPicPr>
        <p:blipFill>
          <a:blip r:embed="rId2"/>
          <a:stretch>
            <a:fillRect/>
          </a:stretch>
        </p:blipFill>
        <p:spPr>
          <a:xfrm>
            <a:off x="4853252" y="1415094"/>
            <a:ext cx="7338748" cy="5442905"/>
          </a:xfrm>
          <a:prstGeom prst="rect">
            <a:avLst/>
          </a:prstGeom>
        </p:spPr>
      </p:pic>
      <p:sp>
        <p:nvSpPr>
          <p:cNvPr id="5" name="Slide Number Placeholder 4">
            <a:extLst>
              <a:ext uri="{FF2B5EF4-FFF2-40B4-BE49-F238E27FC236}">
                <a16:creationId xmlns:a16="http://schemas.microsoft.com/office/drawing/2014/main" id="{F8CB0379-ABE8-5340-98E3-5235CB74AD76}"/>
              </a:ext>
            </a:extLst>
          </p:cNvPr>
          <p:cNvSpPr>
            <a:spLocks noGrp="1"/>
          </p:cNvSpPr>
          <p:nvPr>
            <p:ph type="sldNum" sz="quarter" idx="12"/>
          </p:nvPr>
        </p:nvSpPr>
        <p:spPr/>
        <p:txBody>
          <a:bodyPr/>
          <a:lstStyle/>
          <a:p>
            <a:fld id="{D57F1E4F-1CFF-5643-939E-02111984F565}" type="slidenum">
              <a:rPr lang="en-US" smtClean="0"/>
              <a:t>24</a:t>
            </a:fld>
            <a:endParaRPr lang="en-US" dirty="0"/>
          </a:p>
        </p:txBody>
      </p:sp>
      <p:sp>
        <p:nvSpPr>
          <p:cNvPr id="6" name="Footer Placeholder 5">
            <a:extLst>
              <a:ext uri="{FF2B5EF4-FFF2-40B4-BE49-F238E27FC236}">
                <a16:creationId xmlns:a16="http://schemas.microsoft.com/office/drawing/2014/main" id="{A5333DF2-2046-5440-B18A-954AB48A40DF}"/>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Tree>
    <p:extLst>
      <p:ext uri="{BB962C8B-B14F-4D97-AF65-F5344CB8AC3E}">
        <p14:creationId xmlns:p14="http://schemas.microsoft.com/office/powerpoint/2010/main" val="2063842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F570-CACD-CD48-91B2-48087E6FE418}"/>
              </a:ext>
            </a:extLst>
          </p:cNvPr>
          <p:cNvSpPr>
            <a:spLocks noGrp="1"/>
          </p:cNvSpPr>
          <p:nvPr>
            <p:ph type="title"/>
          </p:nvPr>
        </p:nvSpPr>
        <p:spPr>
          <a:xfrm>
            <a:off x="526206" y="114085"/>
            <a:ext cx="10355264" cy="1400530"/>
          </a:xfrm>
        </p:spPr>
        <p:txBody>
          <a:bodyPr/>
          <a:lstStyle/>
          <a:p>
            <a:r>
              <a:rPr lang="en-US" altLang="ja-JP" dirty="0"/>
              <a:t>O3</a:t>
            </a:r>
            <a:r>
              <a:rPr lang="ja-JP" altLang="en-US"/>
              <a:t>観測のスケジュール</a:t>
            </a:r>
            <a:endParaRPr lang="en-US" dirty="0"/>
          </a:p>
        </p:txBody>
      </p:sp>
      <p:sp>
        <p:nvSpPr>
          <p:cNvPr id="3" name="Slide Number Placeholder 2">
            <a:extLst>
              <a:ext uri="{FF2B5EF4-FFF2-40B4-BE49-F238E27FC236}">
                <a16:creationId xmlns:a16="http://schemas.microsoft.com/office/drawing/2014/main" id="{D43C98A5-9163-3240-8FE6-8B9794E9A216}"/>
              </a:ext>
            </a:extLst>
          </p:cNvPr>
          <p:cNvSpPr>
            <a:spLocks noGrp="1"/>
          </p:cNvSpPr>
          <p:nvPr>
            <p:ph type="sldNum" sz="quarter" idx="12"/>
          </p:nvPr>
        </p:nvSpPr>
        <p:spPr/>
        <p:txBody>
          <a:bodyPr/>
          <a:lstStyle/>
          <a:p>
            <a:fld id="{D57F1E4F-1CFF-5643-939E-02111984F565}" type="slidenum">
              <a:rPr lang="en-US" smtClean="0"/>
              <a:t>25</a:t>
            </a:fld>
            <a:endParaRPr lang="en-US" dirty="0"/>
          </a:p>
        </p:txBody>
      </p:sp>
      <p:sp>
        <p:nvSpPr>
          <p:cNvPr id="4" name="Footer Placeholder 3">
            <a:extLst>
              <a:ext uri="{FF2B5EF4-FFF2-40B4-BE49-F238E27FC236}">
                <a16:creationId xmlns:a16="http://schemas.microsoft.com/office/drawing/2014/main" id="{E583DBD9-15F2-6348-A5D8-7D73FE7FA030}"/>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7" name="Content Placeholder 2">
            <a:extLst>
              <a:ext uri="{FF2B5EF4-FFF2-40B4-BE49-F238E27FC236}">
                <a16:creationId xmlns:a16="http://schemas.microsoft.com/office/drawing/2014/main" id="{7635209D-8DAF-8D43-9753-791FF92C6F80}"/>
              </a:ext>
            </a:extLst>
          </p:cNvPr>
          <p:cNvSpPr>
            <a:spLocks noGrp="1"/>
          </p:cNvSpPr>
          <p:nvPr>
            <p:ph idx="1"/>
          </p:nvPr>
        </p:nvSpPr>
        <p:spPr>
          <a:xfrm>
            <a:off x="415504" y="1581429"/>
            <a:ext cx="10576668" cy="4662208"/>
          </a:xfrm>
        </p:spPr>
        <p:txBody>
          <a:bodyPr>
            <a:normAutofit/>
          </a:bodyPr>
          <a:lstStyle/>
          <a:p>
            <a:r>
              <a:rPr lang="ja-JP" altLang="en-US"/>
              <a:t>目標：</a:t>
            </a:r>
            <a:r>
              <a:rPr lang="en-US" dirty="0"/>
              <a:t> </a:t>
            </a:r>
            <a:r>
              <a:rPr lang="ja-JP" altLang="en-US"/>
              <a:t>両</a:t>
            </a:r>
            <a:r>
              <a:rPr lang="en-US" altLang="ja-JP" dirty="0"/>
              <a:t> </a:t>
            </a:r>
            <a:r>
              <a:rPr lang="en-US" dirty="0"/>
              <a:t>LIGO </a:t>
            </a:r>
            <a:r>
              <a:rPr lang="ja-JP" altLang="en-US"/>
              <a:t>観測所をすくなくとも</a:t>
            </a:r>
            <a:r>
              <a:rPr lang="en-US" dirty="0"/>
              <a:t>120 </a:t>
            </a:r>
            <a:r>
              <a:rPr lang="en-US" dirty="0" err="1"/>
              <a:t>Mpc</a:t>
            </a:r>
            <a:r>
              <a:rPr lang="ja-JP" altLang="en-US"/>
              <a:t>の</a:t>
            </a:r>
            <a:r>
              <a:rPr lang="en-US" altLang="ja-JP" dirty="0"/>
              <a:t>BNS</a:t>
            </a:r>
            <a:r>
              <a:rPr lang="ja-JP" altLang="en-US"/>
              <a:t>（</a:t>
            </a:r>
            <a:r>
              <a:rPr lang="en-US" altLang="ja-JP" dirty="0"/>
              <a:t>Binary Neutron Star</a:t>
            </a:r>
            <a:r>
              <a:rPr lang="ja-JP" altLang="en-US"/>
              <a:t>）レンジ相当の感度、</a:t>
            </a:r>
            <a:r>
              <a:rPr lang="en-US" dirty="0"/>
              <a:t>Virgo</a:t>
            </a:r>
            <a:r>
              <a:rPr lang="ja-JP" altLang="en-US"/>
              <a:t>検出器を少なくとも</a:t>
            </a:r>
            <a:r>
              <a:rPr lang="en-US" altLang="ja-JP" dirty="0"/>
              <a:t> </a:t>
            </a:r>
            <a:r>
              <a:rPr lang="en-US" dirty="0"/>
              <a:t>65 </a:t>
            </a:r>
            <a:r>
              <a:rPr lang="en-US" dirty="0" err="1"/>
              <a:t>Mpc</a:t>
            </a:r>
            <a:r>
              <a:rPr lang="en-US" dirty="0"/>
              <a:t> </a:t>
            </a:r>
            <a:r>
              <a:rPr lang="ja-JP" altLang="en-US"/>
              <a:t>の</a:t>
            </a:r>
            <a:r>
              <a:rPr lang="en-US" altLang="ja-JP" dirty="0"/>
              <a:t>BNS</a:t>
            </a:r>
            <a:r>
              <a:rPr lang="ja-JP" altLang="en-US"/>
              <a:t>レンジ相当の感度で、</a:t>
            </a:r>
            <a:r>
              <a:rPr lang="en-US" altLang="ja-JP" dirty="0"/>
              <a:t>1</a:t>
            </a:r>
            <a:r>
              <a:rPr lang="ja-JP" altLang="en-US"/>
              <a:t>年間の</a:t>
            </a:r>
            <a:r>
              <a:rPr lang="en-US" altLang="ja-JP" dirty="0"/>
              <a:t>O3</a:t>
            </a:r>
            <a:r>
              <a:rPr lang="ja-JP" altLang="en-US"/>
              <a:t>ランをする。</a:t>
            </a:r>
            <a:endParaRPr lang="en-US" dirty="0"/>
          </a:p>
          <a:p>
            <a:r>
              <a:rPr lang="ja-JP" altLang="en-US"/>
              <a:t>感度目標は</a:t>
            </a:r>
            <a:r>
              <a:rPr lang="en-US" altLang="ja-JP" dirty="0"/>
              <a:t>2018</a:t>
            </a:r>
            <a:r>
              <a:rPr lang="ja-JP" altLang="en-US"/>
              <a:t>年の終わりまでに達成できる見込み。</a:t>
            </a:r>
            <a:endParaRPr lang="en-US" altLang="ja-JP" dirty="0"/>
          </a:p>
          <a:p>
            <a:r>
              <a:rPr lang="en-US" dirty="0"/>
              <a:t>3</a:t>
            </a:r>
            <a:r>
              <a:rPr lang="ja-JP" altLang="en-US"/>
              <a:t>検出器同時に稼働させ、</a:t>
            </a:r>
            <a:r>
              <a:rPr lang="en-US" altLang="ja-JP" dirty="0"/>
              <a:t>2018</a:t>
            </a:r>
            <a:r>
              <a:rPr lang="ja-JP" altLang="en-US"/>
              <a:t>年</a:t>
            </a:r>
            <a:r>
              <a:rPr lang="en-US" altLang="ja-JP" dirty="0"/>
              <a:t>10</a:t>
            </a:r>
            <a:r>
              <a:rPr lang="ja-JP" altLang="en-US"/>
              <a:t>月</a:t>
            </a:r>
            <a:r>
              <a:rPr lang="en-US" altLang="ja-JP" dirty="0"/>
              <a:t>/11</a:t>
            </a:r>
            <a:r>
              <a:rPr lang="ja-JP" altLang="en-US"/>
              <a:t>月をめどに一ヶ月のエンジニアリングランを行う予定。その後観測に突入。</a:t>
            </a:r>
            <a:endParaRPr lang="en-US" dirty="0"/>
          </a:p>
          <a:p>
            <a:r>
              <a:rPr lang="ja-JP" altLang="en-US"/>
              <a:t>期待される</a:t>
            </a:r>
            <a:r>
              <a:rPr lang="en-US" altLang="ja-JP" dirty="0"/>
              <a:t>O3</a:t>
            </a:r>
            <a:r>
              <a:rPr lang="ja-JP" altLang="en-US"/>
              <a:t>の観測開始時期：</a:t>
            </a:r>
            <a:endParaRPr lang="en-US" dirty="0"/>
          </a:p>
          <a:p>
            <a:pPr lvl="1"/>
            <a:r>
              <a:rPr lang="en-US" dirty="0"/>
              <a:t>2018</a:t>
            </a:r>
            <a:r>
              <a:rPr lang="ja-JP" altLang="en-US"/>
              <a:t>年の</a:t>
            </a:r>
            <a:r>
              <a:rPr lang="en-US" altLang="ja-JP" dirty="0"/>
              <a:t>11</a:t>
            </a:r>
            <a:r>
              <a:rPr lang="ja-JP" altLang="en-US"/>
              <a:t>月・</a:t>
            </a:r>
            <a:r>
              <a:rPr lang="en-US" altLang="ja-JP" dirty="0"/>
              <a:t>12</a:t>
            </a:r>
            <a:r>
              <a:rPr lang="ja-JP" altLang="en-US"/>
              <a:t>月</a:t>
            </a:r>
            <a:endParaRPr lang="en-US" altLang="ja-JP" dirty="0"/>
          </a:p>
          <a:p>
            <a:pPr lvl="1"/>
            <a:r>
              <a:rPr lang="ja-JP" altLang="en-US"/>
              <a:t>ただし、３検出器それぞれのコミッショニング進捗に大幅に左右される可能性あり。</a:t>
            </a:r>
            <a:endParaRPr lang="en-US" dirty="0"/>
          </a:p>
          <a:p>
            <a:r>
              <a:rPr lang="en-US" dirty="0"/>
              <a:t>KAGRA</a:t>
            </a:r>
            <a:r>
              <a:rPr lang="ja-JP" altLang="en-US"/>
              <a:t>も</a:t>
            </a:r>
            <a:r>
              <a:rPr lang="en-US" altLang="ja-JP" dirty="0"/>
              <a:t>O3</a:t>
            </a:r>
            <a:r>
              <a:rPr lang="ja-JP" altLang="en-US"/>
              <a:t>へ参加するようインストール・コミッショニングをできるだけ早くすすめることを表明。</a:t>
            </a:r>
            <a:r>
              <a:rPr lang="en-US" altLang="ja-JP" dirty="0"/>
              <a:t>2019</a:t>
            </a:r>
            <a:r>
              <a:rPr lang="ja-JP" altLang="en-US"/>
              <a:t>年の秋・冬に参加できる可能性。</a:t>
            </a:r>
            <a:endParaRPr lang="en-US" dirty="0"/>
          </a:p>
        </p:txBody>
      </p:sp>
      <p:sp>
        <p:nvSpPr>
          <p:cNvPr id="9" name="TextBox 8">
            <a:extLst>
              <a:ext uri="{FF2B5EF4-FFF2-40B4-BE49-F238E27FC236}">
                <a16:creationId xmlns:a16="http://schemas.microsoft.com/office/drawing/2014/main" id="{BA3A0F00-2E64-F24E-923C-B27C824392EB}"/>
              </a:ext>
            </a:extLst>
          </p:cNvPr>
          <p:cNvSpPr txBox="1"/>
          <p:nvPr/>
        </p:nvSpPr>
        <p:spPr>
          <a:xfrm>
            <a:off x="4614863" y="6115656"/>
            <a:ext cx="7372531" cy="523220"/>
          </a:xfrm>
          <a:prstGeom prst="rect">
            <a:avLst/>
          </a:prstGeom>
          <a:noFill/>
        </p:spPr>
        <p:txBody>
          <a:bodyPr wrap="none" rtlCol="0">
            <a:spAutoFit/>
          </a:bodyPr>
          <a:lstStyle/>
          <a:p>
            <a:r>
              <a:rPr lang="en-US" sz="1400" dirty="0"/>
              <a:t>“Plans toward O3” by L. </a:t>
            </a:r>
            <a:r>
              <a:rPr lang="en-US" sz="1400" dirty="0" err="1"/>
              <a:t>Barsotti</a:t>
            </a:r>
            <a:endParaRPr lang="en-US" sz="1400" dirty="0"/>
          </a:p>
          <a:p>
            <a:r>
              <a:rPr lang="en-US" sz="1400" dirty="0"/>
              <a:t>https://</a:t>
            </a:r>
            <a:r>
              <a:rPr lang="en-US" sz="1400" dirty="0" err="1"/>
              <a:t>gw-astronomy.org</a:t>
            </a:r>
            <a:r>
              <a:rPr lang="en-US" sz="1400" dirty="0"/>
              <a:t>/wiki/pub/</a:t>
            </a:r>
            <a:r>
              <a:rPr lang="en-US" sz="1400" dirty="0" err="1"/>
              <a:t>OpenLVEM</a:t>
            </a:r>
            <a:r>
              <a:rPr lang="en-US" sz="1400" dirty="0"/>
              <a:t>/Telecon20180125/G1800136-v3.pdf</a:t>
            </a:r>
          </a:p>
        </p:txBody>
      </p:sp>
    </p:spTree>
    <p:extLst>
      <p:ext uri="{BB962C8B-B14F-4D97-AF65-F5344CB8AC3E}">
        <p14:creationId xmlns:p14="http://schemas.microsoft.com/office/powerpoint/2010/main" val="4170898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784E66-F440-F24F-9C52-BE029504BE72}"/>
              </a:ext>
            </a:extLst>
          </p:cNvPr>
          <p:cNvPicPr>
            <a:picLocks noChangeAspect="1"/>
          </p:cNvPicPr>
          <p:nvPr/>
        </p:nvPicPr>
        <p:blipFill>
          <a:blip r:embed="rId2"/>
          <a:stretch>
            <a:fillRect/>
          </a:stretch>
        </p:blipFill>
        <p:spPr>
          <a:xfrm>
            <a:off x="352180" y="2001532"/>
            <a:ext cx="8791575" cy="4861592"/>
          </a:xfrm>
          <a:prstGeom prst="rect">
            <a:avLst/>
          </a:prstGeom>
        </p:spPr>
      </p:pic>
      <p:sp>
        <p:nvSpPr>
          <p:cNvPr id="2" name="Title 1">
            <a:extLst>
              <a:ext uri="{FF2B5EF4-FFF2-40B4-BE49-F238E27FC236}">
                <a16:creationId xmlns:a16="http://schemas.microsoft.com/office/drawing/2014/main" id="{4A3D61CF-76CD-1E49-8ABE-F0662B2FC499}"/>
              </a:ext>
            </a:extLst>
          </p:cNvPr>
          <p:cNvSpPr>
            <a:spLocks noGrp="1"/>
          </p:cNvSpPr>
          <p:nvPr>
            <p:ph type="title"/>
          </p:nvPr>
        </p:nvSpPr>
        <p:spPr>
          <a:xfrm>
            <a:off x="613341" y="26697"/>
            <a:ext cx="9404723" cy="1400530"/>
          </a:xfrm>
        </p:spPr>
        <p:txBody>
          <a:bodyPr/>
          <a:lstStyle/>
          <a:p>
            <a:r>
              <a:rPr lang="ja-JP" altLang="en-US"/>
              <a:t>一方宇宙では</a:t>
            </a:r>
            <a:r>
              <a:rPr lang="en-US" altLang="ja-JP" dirty="0"/>
              <a:t>…</a:t>
            </a:r>
            <a:endParaRPr lang="en-US" dirty="0"/>
          </a:p>
        </p:txBody>
      </p:sp>
      <p:sp>
        <p:nvSpPr>
          <p:cNvPr id="3" name="Content Placeholder 2">
            <a:extLst>
              <a:ext uri="{FF2B5EF4-FFF2-40B4-BE49-F238E27FC236}">
                <a16:creationId xmlns:a16="http://schemas.microsoft.com/office/drawing/2014/main" id="{F221A56D-24D4-1A4A-8987-52D373B475A5}"/>
              </a:ext>
            </a:extLst>
          </p:cNvPr>
          <p:cNvSpPr>
            <a:spLocks noGrp="1"/>
          </p:cNvSpPr>
          <p:nvPr>
            <p:ph idx="1"/>
          </p:nvPr>
        </p:nvSpPr>
        <p:spPr>
          <a:xfrm>
            <a:off x="116114" y="726962"/>
            <a:ext cx="8946541" cy="4195481"/>
          </a:xfrm>
        </p:spPr>
        <p:txBody>
          <a:bodyPr/>
          <a:lstStyle/>
          <a:p>
            <a:r>
              <a:rPr lang="en-US" dirty="0"/>
              <a:t>ESA</a:t>
            </a:r>
            <a:r>
              <a:rPr lang="ja-JP" altLang="en-US"/>
              <a:t>主導の</a:t>
            </a:r>
            <a:r>
              <a:rPr lang="en-US" dirty="0"/>
              <a:t>LISA</a:t>
            </a:r>
            <a:r>
              <a:rPr lang="ja-JP" altLang="en-US"/>
              <a:t>が</a:t>
            </a:r>
            <a:r>
              <a:rPr lang="en-US" dirty="0"/>
              <a:t>2034</a:t>
            </a:r>
            <a:r>
              <a:rPr lang="ja-JP" altLang="en-US"/>
              <a:t>の打ち上げを目指して着々と準備を進めている</a:t>
            </a:r>
            <a:r>
              <a:rPr lang="en-US" dirty="0"/>
              <a:t>.</a:t>
            </a:r>
          </a:p>
          <a:p>
            <a:r>
              <a:rPr lang="en-US" dirty="0"/>
              <a:t>LISA pathfinder</a:t>
            </a:r>
            <a:r>
              <a:rPr lang="ja-JP" altLang="en-US"/>
              <a:t>は</a:t>
            </a:r>
            <a:r>
              <a:rPr lang="en-US" altLang="ja-JP" dirty="0"/>
              <a:t>LISA</a:t>
            </a:r>
            <a:r>
              <a:rPr lang="ja-JP" altLang="en-US"/>
              <a:t>で要求される加速度雑音をすでに達成。</a:t>
            </a:r>
            <a:endParaRPr lang="en-US" altLang="ja-JP" dirty="0"/>
          </a:p>
          <a:p>
            <a:r>
              <a:rPr lang="ja-JP" altLang="en-US"/>
              <a:t>我が国の</a:t>
            </a:r>
            <a:r>
              <a:rPr lang="en-US" altLang="ja-JP" dirty="0"/>
              <a:t>DECIGO</a:t>
            </a:r>
            <a:r>
              <a:rPr lang="ja-JP" altLang="en-US"/>
              <a:t>計画にも励みとなる結果。</a:t>
            </a:r>
            <a:endParaRPr lang="en-US" dirty="0"/>
          </a:p>
          <a:p>
            <a:endParaRPr lang="en-US" dirty="0"/>
          </a:p>
        </p:txBody>
      </p:sp>
      <p:sp>
        <p:nvSpPr>
          <p:cNvPr id="4" name="Slide Number Placeholder 3">
            <a:extLst>
              <a:ext uri="{FF2B5EF4-FFF2-40B4-BE49-F238E27FC236}">
                <a16:creationId xmlns:a16="http://schemas.microsoft.com/office/drawing/2014/main" id="{7E1DA3EE-E2AD-1942-87A2-E5D09CB6294C}"/>
              </a:ext>
            </a:extLst>
          </p:cNvPr>
          <p:cNvSpPr>
            <a:spLocks noGrp="1"/>
          </p:cNvSpPr>
          <p:nvPr>
            <p:ph type="sldNum" sz="quarter" idx="12"/>
          </p:nvPr>
        </p:nvSpPr>
        <p:spPr/>
        <p:txBody>
          <a:bodyPr/>
          <a:lstStyle/>
          <a:p>
            <a:fld id="{D57F1E4F-1CFF-5643-939E-02111984F565}" type="slidenum">
              <a:rPr lang="en-US" smtClean="0"/>
              <a:t>26</a:t>
            </a:fld>
            <a:endParaRPr lang="en-US" dirty="0"/>
          </a:p>
        </p:txBody>
      </p:sp>
      <p:sp>
        <p:nvSpPr>
          <p:cNvPr id="5" name="Footer Placeholder 4">
            <a:extLst>
              <a:ext uri="{FF2B5EF4-FFF2-40B4-BE49-F238E27FC236}">
                <a16:creationId xmlns:a16="http://schemas.microsoft.com/office/drawing/2014/main" id="{412445BC-6D46-AD42-87A8-424F36B077AD}"/>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6" name="TextBox 5">
            <a:extLst>
              <a:ext uri="{FF2B5EF4-FFF2-40B4-BE49-F238E27FC236}">
                <a16:creationId xmlns:a16="http://schemas.microsoft.com/office/drawing/2014/main" id="{4D668D02-B838-124E-B833-3A39AD9E089C}"/>
              </a:ext>
            </a:extLst>
          </p:cNvPr>
          <p:cNvSpPr txBox="1"/>
          <p:nvPr/>
        </p:nvSpPr>
        <p:spPr>
          <a:xfrm>
            <a:off x="9258300" y="5875545"/>
            <a:ext cx="2725426" cy="646331"/>
          </a:xfrm>
          <a:prstGeom prst="rect">
            <a:avLst/>
          </a:prstGeom>
          <a:noFill/>
        </p:spPr>
        <p:txBody>
          <a:bodyPr wrap="none" rtlCol="0">
            <a:spAutoFit/>
          </a:bodyPr>
          <a:lstStyle/>
          <a:p>
            <a:r>
              <a:rPr lang="en-US" dirty="0"/>
              <a:t>PRL 116, 231101 (2016) </a:t>
            </a:r>
          </a:p>
          <a:p>
            <a:r>
              <a:rPr lang="en-US" dirty="0"/>
              <a:t>PRL 120, 061101 (2018)</a:t>
            </a:r>
          </a:p>
        </p:txBody>
      </p:sp>
      <p:pic>
        <p:nvPicPr>
          <p:cNvPr id="8" name="Picture 7">
            <a:extLst>
              <a:ext uri="{FF2B5EF4-FFF2-40B4-BE49-F238E27FC236}">
                <a16:creationId xmlns:a16="http://schemas.microsoft.com/office/drawing/2014/main" id="{074D7565-8703-794E-A9E0-FA19195A43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6589" y="1262350"/>
            <a:ext cx="3355816" cy="1749745"/>
          </a:xfrm>
          <a:prstGeom prst="rect">
            <a:avLst/>
          </a:prstGeom>
        </p:spPr>
      </p:pic>
      <p:sp>
        <p:nvSpPr>
          <p:cNvPr id="9" name="TextBox 8">
            <a:extLst>
              <a:ext uri="{FF2B5EF4-FFF2-40B4-BE49-F238E27FC236}">
                <a16:creationId xmlns:a16="http://schemas.microsoft.com/office/drawing/2014/main" id="{B88B9778-1AF8-E446-B9BA-3BD1BD7C331A}"/>
              </a:ext>
            </a:extLst>
          </p:cNvPr>
          <p:cNvSpPr txBox="1"/>
          <p:nvPr/>
        </p:nvSpPr>
        <p:spPr>
          <a:xfrm>
            <a:off x="9143755" y="3190348"/>
            <a:ext cx="2553904" cy="646331"/>
          </a:xfrm>
          <a:prstGeom prst="rect">
            <a:avLst/>
          </a:prstGeom>
          <a:noFill/>
        </p:spPr>
        <p:txBody>
          <a:bodyPr wrap="none" rtlCol="0">
            <a:spAutoFit/>
          </a:bodyPr>
          <a:lstStyle/>
          <a:p>
            <a:r>
              <a:rPr lang="en-US" dirty="0"/>
              <a:t>LISA pathfinder</a:t>
            </a:r>
          </a:p>
          <a:p>
            <a:r>
              <a:rPr lang="en-US" dirty="0"/>
              <a:t>© ESA/ATG </a:t>
            </a:r>
            <a:r>
              <a:rPr lang="en-US" dirty="0" err="1"/>
              <a:t>Medialab</a:t>
            </a:r>
            <a:endParaRPr lang="en-US" dirty="0"/>
          </a:p>
        </p:txBody>
      </p:sp>
      <p:sp>
        <p:nvSpPr>
          <p:cNvPr id="10" name="TextBox 9">
            <a:extLst>
              <a:ext uri="{FF2B5EF4-FFF2-40B4-BE49-F238E27FC236}">
                <a16:creationId xmlns:a16="http://schemas.microsoft.com/office/drawing/2014/main" id="{50FCA7D5-825C-1049-878C-0DD78A1A0636}"/>
              </a:ext>
            </a:extLst>
          </p:cNvPr>
          <p:cNvSpPr txBox="1"/>
          <p:nvPr/>
        </p:nvSpPr>
        <p:spPr>
          <a:xfrm>
            <a:off x="10891095" y="575473"/>
            <a:ext cx="659155" cy="461665"/>
          </a:xfrm>
          <a:prstGeom prst="rect">
            <a:avLst/>
          </a:prstGeom>
          <a:noFill/>
        </p:spPr>
        <p:txBody>
          <a:bodyPr wrap="none" rtlCol="0">
            <a:spAutoFit/>
          </a:bodyPr>
          <a:lstStyle/>
          <a:p>
            <a:r>
              <a:rPr lang="en-US" sz="2400" dirty="0"/>
              <a:t>/41</a:t>
            </a:r>
          </a:p>
        </p:txBody>
      </p:sp>
    </p:spTree>
    <p:extLst>
      <p:ext uri="{BB962C8B-B14F-4D97-AF65-F5344CB8AC3E}">
        <p14:creationId xmlns:p14="http://schemas.microsoft.com/office/powerpoint/2010/main" val="1546565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E300-742B-C943-B270-62610815AADA}"/>
              </a:ext>
            </a:extLst>
          </p:cNvPr>
          <p:cNvSpPr>
            <a:spLocks noGrp="1"/>
          </p:cNvSpPr>
          <p:nvPr>
            <p:ph type="title"/>
          </p:nvPr>
        </p:nvSpPr>
        <p:spPr/>
        <p:txBody>
          <a:bodyPr/>
          <a:lstStyle/>
          <a:p>
            <a:r>
              <a:rPr lang="ja-JP" altLang="en-US"/>
              <a:t>メッセージ</a:t>
            </a:r>
            <a:endParaRPr lang="en-US" dirty="0"/>
          </a:p>
        </p:txBody>
      </p:sp>
      <p:sp>
        <p:nvSpPr>
          <p:cNvPr id="3" name="Content Placeholder 2">
            <a:extLst>
              <a:ext uri="{FF2B5EF4-FFF2-40B4-BE49-F238E27FC236}">
                <a16:creationId xmlns:a16="http://schemas.microsoft.com/office/drawing/2014/main" id="{7E53BC4C-00F6-2D42-91F5-D68017C02F55}"/>
              </a:ext>
            </a:extLst>
          </p:cNvPr>
          <p:cNvSpPr>
            <a:spLocks noGrp="1"/>
          </p:cNvSpPr>
          <p:nvPr>
            <p:ph idx="1"/>
          </p:nvPr>
        </p:nvSpPr>
        <p:spPr/>
        <p:txBody>
          <a:bodyPr/>
          <a:lstStyle/>
          <a:p>
            <a:r>
              <a:rPr lang="ja-JP" altLang="en-US"/>
              <a:t>レーザー干渉計は動作そのものがチャレンジング。</a:t>
            </a:r>
            <a:endParaRPr lang="en-US" altLang="ja-JP" dirty="0"/>
          </a:p>
          <a:p>
            <a:r>
              <a:rPr lang="ja-JP" altLang="en-US"/>
              <a:t>現在、地上では</a:t>
            </a:r>
            <a:r>
              <a:rPr lang="en-US" altLang="ja-JP" dirty="0"/>
              <a:t>km</a:t>
            </a:r>
            <a:r>
              <a:rPr lang="ja-JP" altLang="en-US"/>
              <a:t>スケールの大型レーザー干渉計の観測ネットワークが整備されつつある。</a:t>
            </a:r>
            <a:endParaRPr lang="en-US" altLang="ja-JP" dirty="0"/>
          </a:p>
          <a:p>
            <a:r>
              <a:rPr lang="ja-JP" altLang="en-US"/>
              <a:t>今年の</a:t>
            </a:r>
            <a:r>
              <a:rPr lang="en-US" altLang="ja-JP" dirty="0"/>
              <a:t>11/12</a:t>
            </a:r>
            <a:r>
              <a:rPr lang="ja-JP" altLang="en-US"/>
              <a:t>月を目処に</a:t>
            </a:r>
            <a:r>
              <a:rPr lang="en-US" altLang="ja-JP" dirty="0"/>
              <a:t>LIGO</a:t>
            </a:r>
            <a:r>
              <a:rPr lang="ja-JP" altLang="en-US"/>
              <a:t>・</a:t>
            </a:r>
            <a:r>
              <a:rPr lang="en-US" altLang="ja-JP" dirty="0"/>
              <a:t>VIRGO</a:t>
            </a:r>
            <a:r>
              <a:rPr lang="ja-JP" altLang="en-US"/>
              <a:t>が</a:t>
            </a:r>
            <a:r>
              <a:rPr lang="en-US" altLang="ja-JP" dirty="0"/>
              <a:t>1</a:t>
            </a:r>
            <a:r>
              <a:rPr lang="ja-JP" altLang="en-US"/>
              <a:t>年間の観測（</a:t>
            </a:r>
            <a:r>
              <a:rPr lang="en-US" altLang="ja-JP" dirty="0"/>
              <a:t>O3</a:t>
            </a:r>
            <a:r>
              <a:rPr lang="ja-JP" altLang="en-US"/>
              <a:t>）を予定。</a:t>
            </a:r>
            <a:endParaRPr lang="en-US" altLang="ja-JP" dirty="0"/>
          </a:p>
          <a:p>
            <a:r>
              <a:rPr lang="ja-JP" altLang="en-US"/>
              <a:t>我が国では</a:t>
            </a:r>
            <a:r>
              <a:rPr lang="en-US" altLang="ja-JP" dirty="0"/>
              <a:t>KAGRA</a:t>
            </a:r>
            <a:r>
              <a:rPr lang="ja-JP" altLang="en-US"/>
              <a:t>が鋭意インストールを進めている。速やかに</a:t>
            </a:r>
            <a:r>
              <a:rPr lang="en-US" altLang="ja-JP" dirty="0"/>
              <a:t>O3</a:t>
            </a:r>
            <a:r>
              <a:rPr lang="ja-JP" altLang="en-US"/>
              <a:t>に参加することを目指す。</a:t>
            </a:r>
            <a:endParaRPr lang="en-US" altLang="ja-JP" dirty="0"/>
          </a:p>
        </p:txBody>
      </p:sp>
      <p:sp>
        <p:nvSpPr>
          <p:cNvPr id="4" name="Slide Number Placeholder 3">
            <a:extLst>
              <a:ext uri="{FF2B5EF4-FFF2-40B4-BE49-F238E27FC236}">
                <a16:creationId xmlns:a16="http://schemas.microsoft.com/office/drawing/2014/main" id="{0143B0F6-B5B8-2E4F-9A19-42D3AB3FB5AD}"/>
              </a:ext>
            </a:extLst>
          </p:cNvPr>
          <p:cNvSpPr>
            <a:spLocks noGrp="1"/>
          </p:cNvSpPr>
          <p:nvPr>
            <p:ph type="sldNum" sz="quarter" idx="12"/>
          </p:nvPr>
        </p:nvSpPr>
        <p:spPr/>
        <p:txBody>
          <a:bodyPr/>
          <a:lstStyle/>
          <a:p>
            <a:fld id="{D57F1E4F-1CFF-5643-939E-02111984F565}" type="slidenum">
              <a:rPr lang="en-US" smtClean="0"/>
              <a:t>27</a:t>
            </a:fld>
            <a:endParaRPr lang="en-US" dirty="0"/>
          </a:p>
        </p:txBody>
      </p:sp>
      <p:sp>
        <p:nvSpPr>
          <p:cNvPr id="5" name="Footer Placeholder 4">
            <a:extLst>
              <a:ext uri="{FF2B5EF4-FFF2-40B4-BE49-F238E27FC236}">
                <a16:creationId xmlns:a16="http://schemas.microsoft.com/office/drawing/2014/main" id="{11CE6BED-F01F-B045-8DC2-D8A11B2B5D8C}"/>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Tree>
    <p:extLst>
      <p:ext uri="{BB962C8B-B14F-4D97-AF65-F5344CB8AC3E}">
        <p14:creationId xmlns:p14="http://schemas.microsoft.com/office/powerpoint/2010/main" val="394791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A469D3-667C-6944-81FE-01012F70F56D}"/>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0"/>
            <a:ext cx="9815513" cy="7361634"/>
          </a:xfrm>
          <a:prstGeom prst="rect">
            <a:avLst/>
          </a:prstGeom>
        </p:spPr>
      </p:pic>
      <p:sp>
        <p:nvSpPr>
          <p:cNvPr id="2" name="Title 1">
            <a:extLst>
              <a:ext uri="{FF2B5EF4-FFF2-40B4-BE49-F238E27FC236}">
                <a16:creationId xmlns:a16="http://schemas.microsoft.com/office/drawing/2014/main" id="{2EF2CD79-9DEB-AC4A-87A8-4482DA5D30F0}"/>
              </a:ext>
            </a:extLst>
          </p:cNvPr>
          <p:cNvSpPr>
            <a:spLocks noGrp="1"/>
          </p:cNvSpPr>
          <p:nvPr>
            <p:ph type="title"/>
          </p:nvPr>
        </p:nvSpPr>
        <p:spPr/>
        <p:txBody>
          <a:bodyPr/>
          <a:lstStyle/>
          <a:p>
            <a:r>
              <a:rPr lang="ja-JP" altLang="en-US" b="1"/>
              <a:t>トークの内容</a:t>
            </a:r>
            <a:endParaRPr lang="en-US" b="1" dirty="0"/>
          </a:p>
        </p:txBody>
      </p:sp>
      <p:sp>
        <p:nvSpPr>
          <p:cNvPr id="3" name="Content Placeholder 2">
            <a:extLst>
              <a:ext uri="{FF2B5EF4-FFF2-40B4-BE49-F238E27FC236}">
                <a16:creationId xmlns:a16="http://schemas.microsoft.com/office/drawing/2014/main" id="{EC9146FF-E629-E246-8098-74D66D64DDB5}"/>
              </a:ext>
            </a:extLst>
          </p:cNvPr>
          <p:cNvSpPr>
            <a:spLocks noGrp="1"/>
          </p:cNvSpPr>
          <p:nvPr>
            <p:ph idx="1"/>
          </p:nvPr>
        </p:nvSpPr>
        <p:spPr>
          <a:xfrm>
            <a:off x="1019825" y="1447800"/>
            <a:ext cx="8946541" cy="1530531"/>
          </a:xfrm>
        </p:spPr>
        <p:txBody>
          <a:bodyPr/>
          <a:lstStyle/>
          <a:p>
            <a:r>
              <a:rPr lang="ja-JP" altLang="en-US" b="1"/>
              <a:t>レーザー干渉計型重力波検出器</a:t>
            </a:r>
            <a:endParaRPr lang="en-US" altLang="ja-JP" b="1" dirty="0"/>
          </a:p>
          <a:p>
            <a:r>
              <a:rPr lang="ja-JP" altLang="en-US" b="1"/>
              <a:t>レーザー干渉計を動作させる</a:t>
            </a:r>
            <a:endParaRPr lang="en-US" altLang="ja-JP" b="1" dirty="0"/>
          </a:p>
          <a:p>
            <a:r>
              <a:rPr lang="ja-JP" altLang="en-US" b="1"/>
              <a:t>重力波検出器のいま</a:t>
            </a:r>
            <a:endParaRPr lang="en-US" b="1" dirty="0"/>
          </a:p>
        </p:txBody>
      </p:sp>
      <p:sp>
        <p:nvSpPr>
          <p:cNvPr id="4" name="Slide Number Placeholder 3">
            <a:extLst>
              <a:ext uri="{FF2B5EF4-FFF2-40B4-BE49-F238E27FC236}">
                <a16:creationId xmlns:a16="http://schemas.microsoft.com/office/drawing/2014/main" id="{9135ADB2-5C28-D24C-A77C-2BAA4830BC13}"/>
              </a:ext>
            </a:extLst>
          </p:cNvPr>
          <p:cNvSpPr>
            <a:spLocks noGrp="1"/>
          </p:cNvSpPr>
          <p:nvPr>
            <p:ph type="sldNum" sz="quarter" idx="12"/>
          </p:nvPr>
        </p:nvSpPr>
        <p:spPr/>
        <p:txBody>
          <a:bodyPr/>
          <a:lstStyle/>
          <a:p>
            <a:fld id="{D57F1E4F-1CFF-5643-939E-02111984F565}" type="slidenum">
              <a:rPr lang="en-US" smtClean="0"/>
              <a:t>2</a:t>
            </a:fld>
            <a:endParaRPr lang="en-US" dirty="0"/>
          </a:p>
        </p:txBody>
      </p:sp>
      <p:sp>
        <p:nvSpPr>
          <p:cNvPr id="5" name="Footer Placeholder 4">
            <a:extLst>
              <a:ext uri="{FF2B5EF4-FFF2-40B4-BE49-F238E27FC236}">
                <a16:creationId xmlns:a16="http://schemas.microsoft.com/office/drawing/2014/main" id="{D406AC50-C977-0D44-8A1F-EE29415572F7}"/>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8" name="Title 1">
            <a:extLst>
              <a:ext uri="{FF2B5EF4-FFF2-40B4-BE49-F238E27FC236}">
                <a16:creationId xmlns:a16="http://schemas.microsoft.com/office/drawing/2014/main" id="{74C4B77B-CFAE-424B-9595-CF623C5E441A}"/>
              </a:ext>
            </a:extLst>
          </p:cNvPr>
          <p:cNvSpPr txBox="1">
            <a:spLocks/>
          </p:cNvSpPr>
          <p:nvPr/>
        </p:nvSpPr>
        <p:spPr>
          <a:xfrm>
            <a:off x="646110" y="353119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ja-JP" altLang="en-US" b="1"/>
              <a:t>（個人的）発表目標</a:t>
            </a:r>
            <a:endParaRPr lang="en-US" b="1" dirty="0"/>
          </a:p>
        </p:txBody>
      </p:sp>
      <p:sp>
        <p:nvSpPr>
          <p:cNvPr id="9" name="Content Placeholder 2">
            <a:extLst>
              <a:ext uri="{FF2B5EF4-FFF2-40B4-BE49-F238E27FC236}">
                <a16:creationId xmlns:a16="http://schemas.microsoft.com/office/drawing/2014/main" id="{ADD50EE4-F7C7-204C-8839-A957E280FE84}"/>
              </a:ext>
            </a:extLst>
          </p:cNvPr>
          <p:cNvSpPr txBox="1">
            <a:spLocks/>
          </p:cNvSpPr>
          <p:nvPr/>
        </p:nvSpPr>
        <p:spPr>
          <a:xfrm>
            <a:off x="646110" y="4542329"/>
            <a:ext cx="9244829" cy="15305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ja-JP" altLang="en-US" b="1"/>
              <a:t>重力波検出器の現状を把握してもらう。</a:t>
            </a:r>
            <a:endParaRPr lang="en-US" altLang="ja-JP" b="1" dirty="0"/>
          </a:p>
          <a:p>
            <a:r>
              <a:rPr lang="ja-JP" altLang="en-US" b="1"/>
              <a:t>重力波検出器の動作がいかにチャレンジングであるか知ってもらう。</a:t>
            </a:r>
            <a:endParaRPr lang="en-US" altLang="ja-JP" b="1" dirty="0"/>
          </a:p>
          <a:p>
            <a:r>
              <a:rPr lang="ja-JP" altLang="en-US" b="1"/>
              <a:t>今後の国際検出器ネットワークの動向のお知らせ。</a:t>
            </a:r>
            <a:endParaRPr lang="en-US" altLang="ja-JP" b="1" dirty="0"/>
          </a:p>
        </p:txBody>
      </p:sp>
    </p:spTree>
    <p:extLst>
      <p:ext uri="{BB962C8B-B14F-4D97-AF65-F5344CB8AC3E}">
        <p14:creationId xmlns:p14="http://schemas.microsoft.com/office/powerpoint/2010/main" val="3170880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1829-3F99-B64A-A84C-1BFF4E5ED81A}"/>
              </a:ext>
            </a:extLst>
          </p:cNvPr>
          <p:cNvSpPr>
            <a:spLocks noGrp="1"/>
          </p:cNvSpPr>
          <p:nvPr>
            <p:ph type="title"/>
          </p:nvPr>
        </p:nvSpPr>
        <p:spPr>
          <a:xfrm>
            <a:off x="631823" y="47270"/>
            <a:ext cx="9404723" cy="1400530"/>
          </a:xfrm>
        </p:spPr>
        <p:txBody>
          <a:bodyPr/>
          <a:lstStyle/>
          <a:p>
            <a:r>
              <a:rPr lang="ja-JP" altLang="en-US"/>
              <a:t>重力波（おさらい）</a:t>
            </a:r>
            <a:endParaRPr lang="en-US" dirty="0"/>
          </a:p>
        </p:txBody>
      </p:sp>
      <p:sp>
        <p:nvSpPr>
          <p:cNvPr id="3" name="Content Placeholder 2">
            <a:extLst>
              <a:ext uri="{FF2B5EF4-FFF2-40B4-BE49-F238E27FC236}">
                <a16:creationId xmlns:a16="http://schemas.microsoft.com/office/drawing/2014/main" id="{BC1F50E9-EA5B-264C-9326-AEBCA1B54A77}"/>
              </a:ext>
            </a:extLst>
          </p:cNvPr>
          <p:cNvSpPr>
            <a:spLocks noGrp="1"/>
          </p:cNvSpPr>
          <p:nvPr>
            <p:ph idx="1"/>
          </p:nvPr>
        </p:nvSpPr>
        <p:spPr>
          <a:xfrm>
            <a:off x="588230" y="1063416"/>
            <a:ext cx="10786905" cy="4195481"/>
          </a:xfrm>
        </p:spPr>
        <p:txBody>
          <a:bodyPr/>
          <a:lstStyle/>
          <a:p>
            <a:r>
              <a:rPr lang="ja-JP" altLang="en-US"/>
              <a:t>アインシュタイン方程式から導出される、光速で伝搬するテンソル波。</a:t>
            </a:r>
            <a:endParaRPr lang="en-US" altLang="ja-JP" dirty="0"/>
          </a:p>
          <a:p>
            <a:r>
              <a:rPr lang="ja-JP" altLang="en-US"/>
              <a:t>メトリックに１次摂動（重力波！）を与えてアインシュタイン方程式を線形化。</a:t>
            </a:r>
            <a:endParaRPr lang="en-US" altLang="ja-JP" dirty="0"/>
          </a:p>
          <a:p>
            <a:endParaRPr lang="en-US" altLang="ja-JP" dirty="0"/>
          </a:p>
          <a:p>
            <a:r>
              <a:rPr lang="ja-JP" altLang="en-US"/>
              <a:t>摂動項は波動方程式を満たし、重力波が存在することが数学的に確認できる。</a:t>
            </a:r>
            <a:endParaRPr lang="en-US" altLang="ja-JP" dirty="0"/>
          </a:p>
          <a:p>
            <a:r>
              <a:rPr lang="ja-JP" altLang="en-US"/>
              <a:t>トランスバース・トレースレス（</a:t>
            </a:r>
            <a:r>
              <a:rPr lang="en-US" altLang="ja-JP" dirty="0"/>
              <a:t>TT</a:t>
            </a:r>
            <a:r>
              <a:rPr lang="ja-JP" altLang="en-US"/>
              <a:t>）ゲージ条件を課すと、解の見通しがよくなる。</a:t>
            </a:r>
            <a:endParaRPr lang="en-US" altLang="ja-JP" dirty="0"/>
          </a:p>
          <a:p>
            <a:r>
              <a:rPr lang="ja-JP" altLang="en-US"/>
              <a:t>二つの独立した偏向状態（クロスモード・プラスモード）を持つ。</a:t>
            </a:r>
            <a:endParaRPr lang="en-US" altLang="ja-JP" dirty="0"/>
          </a:p>
        </p:txBody>
      </p:sp>
      <p:sp>
        <p:nvSpPr>
          <p:cNvPr id="4" name="Slide Number Placeholder 3">
            <a:extLst>
              <a:ext uri="{FF2B5EF4-FFF2-40B4-BE49-F238E27FC236}">
                <a16:creationId xmlns:a16="http://schemas.microsoft.com/office/drawing/2014/main" id="{35BCC0F2-3439-C14A-9CB8-17C1711D08E1}"/>
              </a:ext>
            </a:extLst>
          </p:cNvPr>
          <p:cNvSpPr>
            <a:spLocks noGrp="1"/>
          </p:cNvSpPr>
          <p:nvPr>
            <p:ph type="sldNum" sz="quarter" idx="12"/>
          </p:nvPr>
        </p:nvSpPr>
        <p:spPr/>
        <p:txBody>
          <a:bodyPr/>
          <a:lstStyle/>
          <a:p>
            <a:fld id="{D57F1E4F-1CFF-5643-939E-02111984F565}" type="slidenum">
              <a:rPr lang="en-US" smtClean="0"/>
              <a:t>3</a:t>
            </a:fld>
            <a:endParaRPr lang="en-US" dirty="0"/>
          </a:p>
        </p:txBody>
      </p:sp>
      <p:sp>
        <p:nvSpPr>
          <p:cNvPr id="5" name="Footer Placeholder 4">
            <a:extLst>
              <a:ext uri="{FF2B5EF4-FFF2-40B4-BE49-F238E27FC236}">
                <a16:creationId xmlns:a16="http://schemas.microsoft.com/office/drawing/2014/main" id="{EB7DF440-4CAF-C745-A96B-56F04BFAAC52}"/>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pic>
        <p:nvPicPr>
          <p:cNvPr id="8" name="Picture 7">
            <a:extLst>
              <a:ext uri="{FF2B5EF4-FFF2-40B4-BE49-F238E27FC236}">
                <a16:creationId xmlns:a16="http://schemas.microsoft.com/office/drawing/2014/main" id="{818456EF-BC35-3B47-A22E-879DDCD44A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2912" y="3675161"/>
            <a:ext cx="5146158" cy="2838287"/>
          </a:xfrm>
          <a:prstGeom prst="rect">
            <a:avLst/>
          </a:prstGeom>
        </p:spPr>
      </p:pic>
      <p:pic>
        <p:nvPicPr>
          <p:cNvPr id="9" name="Picture 8">
            <a:extLst>
              <a:ext uri="{FF2B5EF4-FFF2-40B4-BE49-F238E27FC236}">
                <a16:creationId xmlns:a16="http://schemas.microsoft.com/office/drawing/2014/main" id="{07A5F311-6DE3-914D-9338-0AF85637BB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8205" y="1840115"/>
            <a:ext cx="2893477" cy="542290"/>
          </a:xfrm>
          <a:prstGeom prst="rect">
            <a:avLst/>
          </a:prstGeom>
        </p:spPr>
      </p:pic>
      <p:pic>
        <p:nvPicPr>
          <p:cNvPr id="10" name="Picture 9">
            <a:extLst>
              <a:ext uri="{FF2B5EF4-FFF2-40B4-BE49-F238E27FC236}">
                <a16:creationId xmlns:a16="http://schemas.microsoft.com/office/drawing/2014/main" id="{E2FE4B87-4504-8E41-A2F5-E3B0322006B9}"/>
              </a:ext>
            </a:extLst>
          </p:cNvPr>
          <p:cNvPicPr>
            <a:picLocks noChangeAspect="1"/>
          </p:cNvPicPr>
          <p:nvPr/>
        </p:nvPicPr>
        <p:blipFill>
          <a:blip r:embed="rId4"/>
          <a:stretch>
            <a:fillRect/>
          </a:stretch>
        </p:blipFill>
        <p:spPr>
          <a:xfrm>
            <a:off x="631823" y="4325112"/>
            <a:ext cx="4229380" cy="2188336"/>
          </a:xfrm>
          <a:prstGeom prst="rect">
            <a:avLst/>
          </a:prstGeom>
        </p:spPr>
      </p:pic>
      <p:sp>
        <p:nvSpPr>
          <p:cNvPr id="13" name="TextBox 12">
            <a:extLst>
              <a:ext uri="{FF2B5EF4-FFF2-40B4-BE49-F238E27FC236}">
                <a16:creationId xmlns:a16="http://schemas.microsoft.com/office/drawing/2014/main" id="{A3890DA1-B90C-4F42-9EDD-ED02F1D522F3}"/>
              </a:ext>
            </a:extLst>
          </p:cNvPr>
          <p:cNvSpPr txBox="1"/>
          <p:nvPr/>
        </p:nvSpPr>
        <p:spPr>
          <a:xfrm>
            <a:off x="631823" y="3861081"/>
            <a:ext cx="2688557" cy="369332"/>
          </a:xfrm>
          <a:prstGeom prst="rect">
            <a:avLst/>
          </a:prstGeom>
          <a:noFill/>
        </p:spPr>
        <p:txBody>
          <a:bodyPr wrap="none" rtlCol="0">
            <a:spAutoFit/>
          </a:bodyPr>
          <a:lstStyle/>
          <a:p>
            <a:r>
              <a:rPr lang="en-US" dirty="0"/>
              <a:t>TT</a:t>
            </a:r>
            <a:r>
              <a:rPr lang="ja-JP" altLang="en-US"/>
              <a:t>ゲージで解いた波動解</a:t>
            </a:r>
            <a:endParaRPr lang="en-US" dirty="0"/>
          </a:p>
        </p:txBody>
      </p:sp>
    </p:spTree>
    <p:extLst>
      <p:ext uri="{BB962C8B-B14F-4D97-AF65-F5344CB8AC3E}">
        <p14:creationId xmlns:p14="http://schemas.microsoft.com/office/powerpoint/2010/main" val="2855918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1829-3F99-B64A-A84C-1BFF4E5ED81A}"/>
              </a:ext>
            </a:extLst>
          </p:cNvPr>
          <p:cNvSpPr>
            <a:spLocks noGrp="1"/>
          </p:cNvSpPr>
          <p:nvPr>
            <p:ph type="title"/>
          </p:nvPr>
        </p:nvSpPr>
        <p:spPr>
          <a:xfrm>
            <a:off x="631823" y="47270"/>
            <a:ext cx="9404723" cy="1400530"/>
          </a:xfrm>
        </p:spPr>
        <p:txBody>
          <a:bodyPr/>
          <a:lstStyle/>
          <a:p>
            <a:r>
              <a:rPr lang="ja-JP" altLang="en-US"/>
              <a:t>動作原理（単純化</a:t>
            </a:r>
            <a:r>
              <a:rPr lang="en-US" altLang="ja-JP" dirty="0"/>
              <a:t>ver.</a:t>
            </a:r>
            <a:r>
              <a:rPr lang="ja-JP" altLang="en-US"/>
              <a:t>）</a:t>
            </a:r>
            <a:endParaRPr lang="en-US" dirty="0"/>
          </a:p>
        </p:txBody>
      </p:sp>
      <p:sp>
        <p:nvSpPr>
          <p:cNvPr id="3" name="Content Placeholder 2">
            <a:extLst>
              <a:ext uri="{FF2B5EF4-FFF2-40B4-BE49-F238E27FC236}">
                <a16:creationId xmlns:a16="http://schemas.microsoft.com/office/drawing/2014/main" id="{BC1F50E9-EA5B-264C-9326-AEBCA1B54A77}"/>
              </a:ext>
            </a:extLst>
          </p:cNvPr>
          <p:cNvSpPr>
            <a:spLocks noGrp="1"/>
          </p:cNvSpPr>
          <p:nvPr>
            <p:ph idx="1"/>
          </p:nvPr>
        </p:nvSpPr>
        <p:spPr>
          <a:xfrm>
            <a:off x="745295" y="891966"/>
            <a:ext cx="10288576" cy="4195481"/>
          </a:xfrm>
        </p:spPr>
        <p:txBody>
          <a:bodyPr/>
          <a:lstStyle/>
          <a:p>
            <a:r>
              <a:rPr lang="ja-JP" altLang="en-US"/>
              <a:t>マイケルソン干渉計＋単一周波数</a:t>
            </a:r>
            <a:r>
              <a:rPr lang="en-US" altLang="ja-JP" dirty="0"/>
              <a:t>CW</a:t>
            </a:r>
            <a:r>
              <a:rPr lang="ja-JP" altLang="en-US"/>
              <a:t>レーザー</a:t>
            </a:r>
            <a:endParaRPr lang="en-US" altLang="ja-JP" dirty="0"/>
          </a:p>
          <a:p>
            <a:r>
              <a:rPr lang="ja-JP" altLang="en-US"/>
              <a:t>全ての鏡は防振のため、および光軸方向に準フリーフォール系とみなせるようにワイヤやファイバで懸架されている。</a:t>
            </a:r>
            <a:endParaRPr lang="en-US" altLang="ja-JP" dirty="0"/>
          </a:p>
          <a:p>
            <a:r>
              <a:rPr lang="ja-JP" altLang="en-US"/>
              <a:t>長波長近似のもとでは重力波応答は干渉計長さに比例する（長いほど良い感度）</a:t>
            </a:r>
            <a:endParaRPr lang="en-US" dirty="0"/>
          </a:p>
        </p:txBody>
      </p:sp>
      <p:sp>
        <p:nvSpPr>
          <p:cNvPr id="4" name="Slide Number Placeholder 3">
            <a:extLst>
              <a:ext uri="{FF2B5EF4-FFF2-40B4-BE49-F238E27FC236}">
                <a16:creationId xmlns:a16="http://schemas.microsoft.com/office/drawing/2014/main" id="{35BCC0F2-3439-C14A-9CB8-17C1711D08E1}"/>
              </a:ext>
            </a:extLst>
          </p:cNvPr>
          <p:cNvSpPr>
            <a:spLocks noGrp="1"/>
          </p:cNvSpPr>
          <p:nvPr>
            <p:ph type="sldNum" sz="quarter" idx="12"/>
          </p:nvPr>
        </p:nvSpPr>
        <p:spPr/>
        <p:txBody>
          <a:bodyPr/>
          <a:lstStyle/>
          <a:p>
            <a:fld id="{D57F1E4F-1CFF-5643-939E-02111984F565}" type="slidenum">
              <a:rPr lang="en-US" smtClean="0"/>
              <a:t>4</a:t>
            </a:fld>
            <a:endParaRPr lang="en-US" dirty="0"/>
          </a:p>
        </p:txBody>
      </p:sp>
      <p:sp>
        <p:nvSpPr>
          <p:cNvPr id="5" name="Footer Placeholder 4">
            <a:extLst>
              <a:ext uri="{FF2B5EF4-FFF2-40B4-BE49-F238E27FC236}">
                <a16:creationId xmlns:a16="http://schemas.microsoft.com/office/drawing/2014/main" id="{EB7DF440-4CAF-C745-A96B-56F04BFAAC52}"/>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pic>
        <p:nvPicPr>
          <p:cNvPr id="6" name="Picture 5">
            <a:extLst>
              <a:ext uri="{FF2B5EF4-FFF2-40B4-BE49-F238E27FC236}">
                <a16:creationId xmlns:a16="http://schemas.microsoft.com/office/drawing/2014/main" id="{BA178F4A-EA8B-484B-BC64-F53ABD520DA2}"/>
              </a:ext>
            </a:extLst>
          </p:cNvPr>
          <p:cNvPicPr>
            <a:picLocks noChangeAspect="1"/>
          </p:cNvPicPr>
          <p:nvPr/>
        </p:nvPicPr>
        <p:blipFill>
          <a:blip r:embed="rId2"/>
          <a:stretch>
            <a:fillRect/>
          </a:stretch>
        </p:blipFill>
        <p:spPr>
          <a:xfrm>
            <a:off x="461121" y="2447944"/>
            <a:ext cx="10420349" cy="4524356"/>
          </a:xfrm>
          <a:prstGeom prst="rect">
            <a:avLst/>
          </a:prstGeom>
        </p:spPr>
      </p:pic>
    </p:spTree>
    <p:extLst>
      <p:ext uri="{BB962C8B-B14F-4D97-AF65-F5344CB8AC3E}">
        <p14:creationId xmlns:p14="http://schemas.microsoft.com/office/powerpoint/2010/main" val="3173760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BA24-121C-7B44-B8E6-094231FB30E7}"/>
              </a:ext>
            </a:extLst>
          </p:cNvPr>
          <p:cNvSpPr>
            <a:spLocks noGrp="1"/>
          </p:cNvSpPr>
          <p:nvPr>
            <p:ph type="title"/>
          </p:nvPr>
        </p:nvSpPr>
        <p:spPr/>
        <p:txBody>
          <a:bodyPr/>
          <a:lstStyle/>
          <a:p>
            <a:r>
              <a:rPr lang="en-US" dirty="0"/>
              <a:t>Animation for Michelson</a:t>
            </a:r>
          </a:p>
        </p:txBody>
      </p:sp>
      <p:sp>
        <p:nvSpPr>
          <p:cNvPr id="4" name="Slide Number Placeholder 3">
            <a:extLst>
              <a:ext uri="{FF2B5EF4-FFF2-40B4-BE49-F238E27FC236}">
                <a16:creationId xmlns:a16="http://schemas.microsoft.com/office/drawing/2014/main" id="{D73C086D-FFF3-9347-925F-5928334F901C}"/>
              </a:ext>
            </a:extLst>
          </p:cNvPr>
          <p:cNvSpPr>
            <a:spLocks noGrp="1"/>
          </p:cNvSpPr>
          <p:nvPr>
            <p:ph type="sldNum" sz="quarter" idx="12"/>
          </p:nvPr>
        </p:nvSpPr>
        <p:spPr/>
        <p:txBody>
          <a:bodyPr/>
          <a:lstStyle/>
          <a:p>
            <a:fld id="{D57F1E4F-1CFF-5643-939E-02111984F565}" type="slidenum">
              <a:rPr lang="en-US" smtClean="0"/>
              <a:t>5</a:t>
            </a:fld>
            <a:endParaRPr lang="en-US" dirty="0"/>
          </a:p>
        </p:txBody>
      </p:sp>
      <p:sp>
        <p:nvSpPr>
          <p:cNvPr id="5" name="Footer Placeholder 4">
            <a:extLst>
              <a:ext uri="{FF2B5EF4-FFF2-40B4-BE49-F238E27FC236}">
                <a16:creationId xmlns:a16="http://schemas.microsoft.com/office/drawing/2014/main" id="{8BD16AB9-D6FA-EE47-B834-CD30C3CAB027}"/>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pic>
        <p:nvPicPr>
          <p:cNvPr id="3" name="Picture 2">
            <a:extLst>
              <a:ext uri="{FF2B5EF4-FFF2-40B4-BE49-F238E27FC236}">
                <a16:creationId xmlns:a16="http://schemas.microsoft.com/office/drawing/2014/main" id="{F6C975ED-57B6-714C-84B0-FB5874CE2632}"/>
              </a:ext>
            </a:extLst>
          </p:cNvPr>
          <p:cNvPicPr>
            <a:picLocks noChangeAspect="1"/>
          </p:cNvPicPr>
          <p:nvPr/>
        </p:nvPicPr>
        <p:blipFill>
          <a:blip r:embed="rId2"/>
          <a:stretch>
            <a:fillRect/>
          </a:stretch>
        </p:blipFill>
        <p:spPr>
          <a:xfrm>
            <a:off x="0" y="4985"/>
            <a:ext cx="12192000" cy="6848030"/>
          </a:xfrm>
          <a:prstGeom prst="rect">
            <a:avLst/>
          </a:prstGeom>
        </p:spPr>
      </p:pic>
    </p:spTree>
    <p:extLst>
      <p:ext uri="{BB962C8B-B14F-4D97-AF65-F5344CB8AC3E}">
        <p14:creationId xmlns:p14="http://schemas.microsoft.com/office/powerpoint/2010/main" val="71835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1F50E9-EA5B-264C-9326-AEBCA1B54A77}"/>
              </a:ext>
            </a:extLst>
          </p:cNvPr>
          <p:cNvSpPr>
            <a:spLocks noGrp="1"/>
          </p:cNvSpPr>
          <p:nvPr>
            <p:ph idx="1"/>
          </p:nvPr>
        </p:nvSpPr>
        <p:spPr>
          <a:xfrm>
            <a:off x="745295" y="891966"/>
            <a:ext cx="10288576" cy="5700858"/>
          </a:xfrm>
        </p:spPr>
        <p:txBody>
          <a:bodyPr>
            <a:normAutofit fontScale="85000" lnSpcReduction="20000"/>
          </a:bodyPr>
          <a:lstStyle/>
          <a:p>
            <a:r>
              <a:rPr lang="ja-JP" altLang="en-US"/>
              <a:t>マイケルソン干渉計でなくとも原理的には重力波検出が可能。</a:t>
            </a:r>
            <a:endParaRPr lang="en-US" altLang="ja-JP" dirty="0"/>
          </a:p>
          <a:p>
            <a:r>
              <a:rPr lang="ja-JP" altLang="en-US"/>
              <a:t>一軸方向のレーザー測距でもよい。</a:t>
            </a:r>
            <a:endParaRPr lang="en-US" altLang="ja-JP" dirty="0"/>
          </a:p>
          <a:p>
            <a:r>
              <a:rPr lang="ja-JP" altLang="en-US"/>
              <a:t>実際このタイプはパルサータイミング、</a:t>
            </a:r>
            <a:endParaRPr lang="en-US" altLang="ja-JP" dirty="0"/>
          </a:p>
          <a:p>
            <a:pPr marL="0" indent="0">
              <a:buNone/>
            </a:pPr>
            <a:r>
              <a:rPr lang="ja-JP" altLang="en-US"/>
              <a:t>　　ドップラートラッキングでの検出原理と同じ。</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ja-JP" altLang="en-US"/>
              <a:t>しかしながら、実際には</a:t>
            </a:r>
            <a:r>
              <a:rPr lang="en-US" altLang="ja-JP" dirty="0"/>
              <a:t>100Hz</a:t>
            </a:r>
            <a:r>
              <a:rPr lang="ja-JP" altLang="en-US"/>
              <a:t>付近の重力波トランジェントを検出するには</a:t>
            </a:r>
            <a:endParaRPr lang="en-US" altLang="ja-JP" dirty="0"/>
          </a:p>
          <a:p>
            <a:pPr marL="0" indent="0">
              <a:buNone/>
            </a:pPr>
            <a:r>
              <a:rPr lang="ja-JP" altLang="en-US"/>
              <a:t>　　レーザー光の位相雑音が無視できない！</a:t>
            </a:r>
            <a:endParaRPr lang="en-US" altLang="ja-JP" dirty="0"/>
          </a:p>
          <a:p>
            <a:r>
              <a:rPr lang="ja-JP" altLang="en-US"/>
              <a:t>マイケルソン干渉計を用いて常時ダークフリンジ干渉状態をキープすることで</a:t>
            </a:r>
            <a:endParaRPr lang="en-US" altLang="ja-JP" dirty="0"/>
          </a:p>
          <a:p>
            <a:pPr marL="0" indent="0">
              <a:buNone/>
            </a:pPr>
            <a:r>
              <a:rPr lang="ja-JP" altLang="en-US"/>
              <a:t>　　レーザーの位相雑音は同相除去</a:t>
            </a:r>
            <a:r>
              <a:rPr lang="en-US" altLang="ja-JP" dirty="0"/>
              <a:t>(Common Mode Rejection)</a:t>
            </a:r>
            <a:r>
              <a:rPr lang="ja-JP" altLang="en-US"/>
              <a:t>できる。</a:t>
            </a:r>
            <a:endParaRPr lang="en-US" altLang="ja-JP" dirty="0"/>
          </a:p>
          <a:p>
            <a:r>
              <a:rPr lang="ja-JP" altLang="en-US"/>
              <a:t>重力波は差動成分なので同相除去されない。</a:t>
            </a:r>
            <a:endParaRPr lang="en-US" altLang="ja-JP" dirty="0"/>
          </a:p>
        </p:txBody>
      </p:sp>
      <p:grpSp>
        <p:nvGrpSpPr>
          <p:cNvPr id="30" name="Group 29">
            <a:extLst>
              <a:ext uri="{FF2B5EF4-FFF2-40B4-BE49-F238E27FC236}">
                <a16:creationId xmlns:a16="http://schemas.microsoft.com/office/drawing/2014/main" id="{8BE113C3-31FD-8A44-8CBE-AC88E7A19FF5}"/>
              </a:ext>
            </a:extLst>
          </p:cNvPr>
          <p:cNvGrpSpPr/>
          <p:nvPr/>
        </p:nvGrpSpPr>
        <p:grpSpPr>
          <a:xfrm>
            <a:off x="2798064" y="2542032"/>
            <a:ext cx="502920" cy="536806"/>
            <a:chOff x="2798064" y="2194560"/>
            <a:chExt cx="502920" cy="536806"/>
          </a:xfrm>
          <a:solidFill>
            <a:schemeClr val="tx1"/>
          </a:solidFill>
        </p:grpSpPr>
        <p:sp>
          <p:nvSpPr>
            <p:cNvPr id="25" name="Rectangle 24">
              <a:extLst>
                <a:ext uri="{FF2B5EF4-FFF2-40B4-BE49-F238E27FC236}">
                  <a16:creationId xmlns:a16="http://schemas.microsoft.com/office/drawing/2014/main" id="{B5094840-62B7-094D-AF6C-478F938A0F45}"/>
                </a:ext>
              </a:extLst>
            </p:cNvPr>
            <p:cNvSpPr/>
            <p:nvPr/>
          </p:nvSpPr>
          <p:spPr>
            <a:xfrm>
              <a:off x="2798064" y="2194560"/>
              <a:ext cx="502920" cy="53680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E9ECBE6-7351-1D4E-96FB-50BA515AC234}"/>
                </a:ext>
              </a:extLst>
            </p:cNvPr>
            <p:cNvCxnSpPr>
              <a:cxnSpLocks/>
            </p:cNvCxnSpPr>
            <p:nvPr/>
          </p:nvCxnSpPr>
          <p:spPr>
            <a:xfrm flipH="1">
              <a:off x="2798064" y="2194560"/>
              <a:ext cx="502920" cy="512064"/>
            </a:xfrm>
            <a:prstGeom prst="line">
              <a:avLst/>
            </a:prstGeom>
            <a:grpFill/>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7551829-3F99-B64A-A84C-1BFF4E5ED81A}"/>
              </a:ext>
            </a:extLst>
          </p:cNvPr>
          <p:cNvSpPr>
            <a:spLocks noGrp="1"/>
          </p:cNvSpPr>
          <p:nvPr>
            <p:ph type="title"/>
          </p:nvPr>
        </p:nvSpPr>
        <p:spPr>
          <a:xfrm>
            <a:off x="631823" y="47270"/>
            <a:ext cx="9404723" cy="1400530"/>
          </a:xfrm>
        </p:spPr>
        <p:txBody>
          <a:bodyPr/>
          <a:lstStyle/>
          <a:p>
            <a:r>
              <a:rPr lang="ja-JP" altLang="en-US"/>
              <a:t>なぜマイケルソン干渉計？</a:t>
            </a:r>
            <a:endParaRPr lang="en-US" dirty="0"/>
          </a:p>
        </p:txBody>
      </p:sp>
      <p:sp>
        <p:nvSpPr>
          <p:cNvPr id="4" name="Slide Number Placeholder 3">
            <a:extLst>
              <a:ext uri="{FF2B5EF4-FFF2-40B4-BE49-F238E27FC236}">
                <a16:creationId xmlns:a16="http://schemas.microsoft.com/office/drawing/2014/main" id="{35BCC0F2-3439-C14A-9CB8-17C1711D08E1}"/>
              </a:ext>
            </a:extLst>
          </p:cNvPr>
          <p:cNvSpPr>
            <a:spLocks noGrp="1"/>
          </p:cNvSpPr>
          <p:nvPr>
            <p:ph type="sldNum" sz="quarter" idx="12"/>
          </p:nvPr>
        </p:nvSpPr>
        <p:spPr/>
        <p:txBody>
          <a:bodyPr/>
          <a:lstStyle/>
          <a:p>
            <a:fld id="{D57F1E4F-1CFF-5643-939E-02111984F565}" type="slidenum">
              <a:rPr lang="en-US" smtClean="0"/>
              <a:t>6</a:t>
            </a:fld>
            <a:endParaRPr lang="en-US" dirty="0"/>
          </a:p>
        </p:txBody>
      </p:sp>
      <p:sp>
        <p:nvSpPr>
          <p:cNvPr id="5" name="Footer Placeholder 4">
            <a:extLst>
              <a:ext uri="{FF2B5EF4-FFF2-40B4-BE49-F238E27FC236}">
                <a16:creationId xmlns:a16="http://schemas.microsoft.com/office/drawing/2014/main" id="{EB7DF440-4CAF-C745-A96B-56F04BFAAC52}"/>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8" name="Rectangle 7">
            <a:extLst>
              <a:ext uri="{FF2B5EF4-FFF2-40B4-BE49-F238E27FC236}">
                <a16:creationId xmlns:a16="http://schemas.microsoft.com/office/drawing/2014/main" id="{3211833F-E809-754C-AD57-FAD8D8B23F01}"/>
              </a:ext>
            </a:extLst>
          </p:cNvPr>
          <p:cNvSpPr/>
          <p:nvPr/>
        </p:nvSpPr>
        <p:spPr>
          <a:xfrm>
            <a:off x="969264" y="2542032"/>
            <a:ext cx="1435608" cy="51206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レーザー</a:t>
            </a:r>
            <a:endParaRPr lang="en-US" b="1" dirty="0"/>
          </a:p>
        </p:txBody>
      </p:sp>
      <p:sp>
        <p:nvSpPr>
          <p:cNvPr id="16" name="Rectangle 15">
            <a:extLst>
              <a:ext uri="{FF2B5EF4-FFF2-40B4-BE49-F238E27FC236}">
                <a16:creationId xmlns:a16="http://schemas.microsoft.com/office/drawing/2014/main" id="{0F637506-697F-CD4C-9810-F5EDCF9B44DB}"/>
              </a:ext>
            </a:extLst>
          </p:cNvPr>
          <p:cNvSpPr/>
          <p:nvPr/>
        </p:nvSpPr>
        <p:spPr>
          <a:xfrm>
            <a:off x="4897049" y="2506891"/>
            <a:ext cx="539496" cy="512064"/>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E332A4-A6F5-7D4C-95B2-96F95CA78A5A}"/>
              </a:ext>
            </a:extLst>
          </p:cNvPr>
          <p:cNvSpPr/>
          <p:nvPr/>
        </p:nvSpPr>
        <p:spPr>
          <a:xfrm>
            <a:off x="8311692" y="2542032"/>
            <a:ext cx="539496" cy="512064"/>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3324E63-11F8-FE4B-B95D-0751CC5FBE43}"/>
              </a:ext>
            </a:extLst>
          </p:cNvPr>
          <p:cNvSpPr txBox="1"/>
          <p:nvPr/>
        </p:nvSpPr>
        <p:spPr>
          <a:xfrm>
            <a:off x="4476425" y="3052841"/>
            <a:ext cx="1680268" cy="646331"/>
          </a:xfrm>
          <a:prstGeom prst="rect">
            <a:avLst/>
          </a:prstGeom>
          <a:noFill/>
        </p:spPr>
        <p:txBody>
          <a:bodyPr wrap="none" rtlCol="0">
            <a:spAutoFit/>
          </a:bodyPr>
          <a:lstStyle/>
          <a:p>
            <a:r>
              <a:rPr lang="ja-JP" altLang="en-US"/>
              <a:t>試験質量</a:t>
            </a:r>
            <a:endParaRPr lang="en-US" altLang="ja-JP" dirty="0"/>
          </a:p>
          <a:p>
            <a:r>
              <a:rPr lang="ja-JP" altLang="en-US"/>
              <a:t>（</a:t>
            </a:r>
            <a:r>
              <a:rPr lang="en-US" altLang="ja-JP" dirty="0"/>
              <a:t>Test mass</a:t>
            </a:r>
            <a:r>
              <a:rPr lang="ja-JP" altLang="en-US"/>
              <a:t>）</a:t>
            </a:r>
            <a:endParaRPr lang="en-US" dirty="0"/>
          </a:p>
        </p:txBody>
      </p:sp>
      <p:sp>
        <p:nvSpPr>
          <p:cNvPr id="20" name="TextBox 19">
            <a:extLst>
              <a:ext uri="{FF2B5EF4-FFF2-40B4-BE49-F238E27FC236}">
                <a16:creationId xmlns:a16="http://schemas.microsoft.com/office/drawing/2014/main" id="{AAE0B99B-2C0B-F049-AEA8-9050753661D8}"/>
              </a:ext>
            </a:extLst>
          </p:cNvPr>
          <p:cNvSpPr txBox="1"/>
          <p:nvPr/>
        </p:nvSpPr>
        <p:spPr>
          <a:xfrm>
            <a:off x="7741306" y="3154525"/>
            <a:ext cx="1680268" cy="646331"/>
          </a:xfrm>
          <a:prstGeom prst="rect">
            <a:avLst/>
          </a:prstGeom>
          <a:noFill/>
        </p:spPr>
        <p:txBody>
          <a:bodyPr wrap="none" rtlCol="0">
            <a:spAutoFit/>
          </a:bodyPr>
          <a:lstStyle/>
          <a:p>
            <a:r>
              <a:rPr lang="ja-JP" altLang="en-US"/>
              <a:t>試験質量</a:t>
            </a:r>
            <a:endParaRPr lang="en-US" altLang="ja-JP" dirty="0"/>
          </a:p>
          <a:p>
            <a:r>
              <a:rPr lang="ja-JP" altLang="en-US"/>
              <a:t>（</a:t>
            </a:r>
            <a:r>
              <a:rPr lang="en-US" altLang="ja-JP" dirty="0"/>
              <a:t>Test mass</a:t>
            </a:r>
            <a:r>
              <a:rPr lang="ja-JP" altLang="en-US"/>
              <a:t>）</a:t>
            </a:r>
            <a:endParaRPr lang="en-US" dirty="0"/>
          </a:p>
        </p:txBody>
      </p:sp>
      <p:cxnSp>
        <p:nvCxnSpPr>
          <p:cNvPr id="22" name="Straight Connector 21">
            <a:extLst>
              <a:ext uri="{FF2B5EF4-FFF2-40B4-BE49-F238E27FC236}">
                <a16:creationId xmlns:a16="http://schemas.microsoft.com/office/drawing/2014/main" id="{F18E1801-854C-1444-99A7-A41DAD1385EE}"/>
              </a:ext>
            </a:extLst>
          </p:cNvPr>
          <p:cNvCxnSpPr>
            <a:cxnSpLocks/>
          </p:cNvCxnSpPr>
          <p:nvPr/>
        </p:nvCxnSpPr>
        <p:spPr>
          <a:xfrm>
            <a:off x="2404872" y="2798064"/>
            <a:ext cx="590682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04006D1-A9FC-C547-8F0E-58713E65C7C9}"/>
              </a:ext>
            </a:extLst>
          </p:cNvPr>
          <p:cNvCxnSpPr>
            <a:cxnSpLocks/>
          </p:cNvCxnSpPr>
          <p:nvPr/>
        </p:nvCxnSpPr>
        <p:spPr>
          <a:xfrm>
            <a:off x="3063240" y="2798064"/>
            <a:ext cx="0" cy="927105"/>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2F308CF-0125-E44A-8A5D-8C5E7A2F250C}"/>
              </a:ext>
            </a:extLst>
          </p:cNvPr>
          <p:cNvSpPr/>
          <p:nvPr/>
        </p:nvSpPr>
        <p:spPr>
          <a:xfrm>
            <a:off x="2258568" y="3555480"/>
            <a:ext cx="1444752" cy="676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t>何らかの</a:t>
            </a:r>
            <a:endParaRPr lang="en-US" altLang="ja-JP" dirty="0"/>
          </a:p>
          <a:p>
            <a:pPr algn="ctr"/>
            <a:r>
              <a:rPr lang="ja-JP" altLang="en-US"/>
              <a:t>位相検波器</a:t>
            </a:r>
            <a:endParaRPr lang="en-US" dirty="0"/>
          </a:p>
        </p:txBody>
      </p:sp>
      <p:sp>
        <p:nvSpPr>
          <p:cNvPr id="35" name="Arc 34">
            <a:extLst>
              <a:ext uri="{FF2B5EF4-FFF2-40B4-BE49-F238E27FC236}">
                <a16:creationId xmlns:a16="http://schemas.microsoft.com/office/drawing/2014/main" id="{DAF70414-AAAA-BC4A-BE86-7E93FDEC8523}"/>
              </a:ext>
            </a:extLst>
          </p:cNvPr>
          <p:cNvSpPr/>
          <p:nvPr/>
        </p:nvSpPr>
        <p:spPr>
          <a:xfrm rot="9107193">
            <a:off x="6963701" y="1315114"/>
            <a:ext cx="1299610" cy="1288726"/>
          </a:xfrm>
          <a:prstGeom prst="arc">
            <a:avLst>
              <a:gd name="adj1" fmla="val 16200000"/>
              <a:gd name="adj2" fmla="val 1679829"/>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0C9D3762-5491-0740-A636-33F0C60F2178}"/>
              </a:ext>
            </a:extLst>
          </p:cNvPr>
          <p:cNvSpPr/>
          <p:nvPr/>
        </p:nvSpPr>
        <p:spPr>
          <a:xfrm rot="9107193">
            <a:off x="7169717" y="1158125"/>
            <a:ext cx="1199382" cy="1189338"/>
          </a:xfrm>
          <a:prstGeom prst="arc">
            <a:avLst>
              <a:gd name="adj1" fmla="val 16200000"/>
              <a:gd name="adj2" fmla="val 1679829"/>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9B417855-9B3D-AE4E-9CBA-26978D4EB59A}"/>
              </a:ext>
            </a:extLst>
          </p:cNvPr>
          <p:cNvSpPr/>
          <p:nvPr/>
        </p:nvSpPr>
        <p:spPr>
          <a:xfrm rot="9107193">
            <a:off x="7448742" y="1053313"/>
            <a:ext cx="988118" cy="979843"/>
          </a:xfrm>
          <a:prstGeom prst="arc">
            <a:avLst>
              <a:gd name="adj1" fmla="val 16200000"/>
              <a:gd name="adj2" fmla="val 1679829"/>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B51BFFBC-2F71-5B48-8439-9108D9C32538}"/>
              </a:ext>
            </a:extLst>
          </p:cNvPr>
          <p:cNvSpPr txBox="1"/>
          <p:nvPr/>
        </p:nvSpPr>
        <p:spPr>
          <a:xfrm>
            <a:off x="7925378" y="1447800"/>
            <a:ext cx="877163" cy="369332"/>
          </a:xfrm>
          <a:prstGeom prst="rect">
            <a:avLst/>
          </a:prstGeom>
          <a:noFill/>
        </p:spPr>
        <p:txBody>
          <a:bodyPr wrap="none" rtlCol="0">
            <a:spAutoFit/>
          </a:bodyPr>
          <a:lstStyle/>
          <a:p>
            <a:r>
              <a:rPr lang="ja-JP" altLang="en-US" b="1"/>
              <a:t>重力波</a:t>
            </a:r>
            <a:endParaRPr lang="en-US" b="1" dirty="0"/>
          </a:p>
        </p:txBody>
      </p:sp>
    </p:spTree>
    <p:extLst>
      <p:ext uri="{BB962C8B-B14F-4D97-AF65-F5344CB8AC3E}">
        <p14:creationId xmlns:p14="http://schemas.microsoft.com/office/powerpoint/2010/main" val="1921582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2304EE0-0A38-344B-8BD3-309559B6BB12}"/>
              </a:ext>
            </a:extLst>
          </p:cNvPr>
          <p:cNvGrpSpPr/>
          <p:nvPr/>
        </p:nvGrpSpPr>
        <p:grpSpPr>
          <a:xfrm>
            <a:off x="774699" y="1775324"/>
            <a:ext cx="8166100" cy="5082676"/>
            <a:chOff x="774699" y="1775324"/>
            <a:chExt cx="8166100" cy="5082676"/>
          </a:xfrm>
        </p:grpSpPr>
        <p:pic>
          <p:nvPicPr>
            <p:cNvPr id="6" name="Picture 5">
              <a:extLst>
                <a:ext uri="{FF2B5EF4-FFF2-40B4-BE49-F238E27FC236}">
                  <a16:creationId xmlns:a16="http://schemas.microsoft.com/office/drawing/2014/main" id="{EFEF1DCB-C270-194A-8ED3-63403900EA1C}"/>
                </a:ext>
              </a:extLst>
            </p:cNvPr>
            <p:cNvPicPr>
              <a:picLocks noChangeAspect="1"/>
            </p:cNvPicPr>
            <p:nvPr/>
          </p:nvPicPr>
          <p:blipFill>
            <a:blip r:embed="rId2"/>
            <a:stretch>
              <a:fillRect/>
            </a:stretch>
          </p:blipFill>
          <p:spPr>
            <a:xfrm>
              <a:off x="774699" y="1775324"/>
              <a:ext cx="8166100" cy="5082676"/>
            </a:xfrm>
            <a:prstGeom prst="rect">
              <a:avLst/>
            </a:prstGeom>
          </p:spPr>
        </p:pic>
        <p:sp>
          <p:nvSpPr>
            <p:cNvPr id="10" name="TextBox 9">
              <a:extLst>
                <a:ext uri="{FF2B5EF4-FFF2-40B4-BE49-F238E27FC236}">
                  <a16:creationId xmlns:a16="http://schemas.microsoft.com/office/drawing/2014/main" id="{8F5EC120-FFBA-A343-9052-6847EC9787DA}"/>
                </a:ext>
              </a:extLst>
            </p:cNvPr>
            <p:cNvSpPr txBox="1"/>
            <p:nvPr/>
          </p:nvSpPr>
          <p:spPr>
            <a:xfrm rot="16200000">
              <a:off x="-982232" y="3915583"/>
              <a:ext cx="4304383" cy="369332"/>
            </a:xfrm>
            <a:prstGeom prst="rect">
              <a:avLst/>
            </a:prstGeom>
            <a:solidFill>
              <a:schemeClr val="tx1"/>
            </a:solidFill>
          </p:spPr>
          <p:txBody>
            <a:bodyPr wrap="none" rtlCol="0">
              <a:spAutoFit/>
            </a:bodyPr>
            <a:lstStyle/>
            <a:p>
              <a:r>
                <a:rPr lang="ja-JP" altLang="en-US">
                  <a:solidFill>
                    <a:schemeClr val="bg1"/>
                  </a:solidFill>
                </a:rPr>
                <a:t>腕の作動変位成分（</a:t>
              </a:r>
              <a:r>
                <a:rPr lang="en-US" altLang="ja-JP" dirty="0">
                  <a:solidFill>
                    <a:schemeClr val="bg1"/>
                  </a:solidFill>
                </a:rPr>
                <a:t>Lx - Ly</a:t>
              </a:r>
              <a:r>
                <a:rPr lang="ja-JP" altLang="en-US">
                  <a:solidFill>
                    <a:schemeClr val="bg1"/>
                  </a:solidFill>
                </a:rPr>
                <a:t>）</a:t>
              </a:r>
              <a:r>
                <a:rPr lang="en-US" altLang="ja-JP" dirty="0">
                  <a:solidFill>
                    <a:schemeClr val="bg1"/>
                  </a:solidFill>
                </a:rPr>
                <a:t> [m/Hz</a:t>
              </a:r>
              <a:r>
                <a:rPr lang="en-US" altLang="ja-JP" baseline="30000" dirty="0">
                  <a:solidFill>
                    <a:schemeClr val="bg1"/>
                  </a:solidFill>
                </a:rPr>
                <a:t>1/2</a:t>
              </a:r>
              <a:r>
                <a:rPr lang="en-US" altLang="ja-JP" dirty="0">
                  <a:solidFill>
                    <a:schemeClr val="bg1"/>
                  </a:solidFill>
                </a:rPr>
                <a:t>]</a:t>
              </a:r>
              <a:endParaRPr lang="en-US" dirty="0">
                <a:solidFill>
                  <a:schemeClr val="bg1"/>
                </a:solidFill>
              </a:endParaRPr>
            </a:p>
          </p:txBody>
        </p:sp>
        <p:sp>
          <p:nvSpPr>
            <p:cNvPr id="11" name="TextBox 10">
              <a:extLst>
                <a:ext uri="{FF2B5EF4-FFF2-40B4-BE49-F238E27FC236}">
                  <a16:creationId xmlns:a16="http://schemas.microsoft.com/office/drawing/2014/main" id="{FC8BD8C5-7D7F-3C43-B875-B54B73EE6BB4}"/>
                </a:ext>
              </a:extLst>
            </p:cNvPr>
            <p:cNvSpPr txBox="1"/>
            <p:nvPr/>
          </p:nvSpPr>
          <p:spPr>
            <a:xfrm>
              <a:off x="4418323" y="6488668"/>
              <a:ext cx="2282997" cy="369332"/>
            </a:xfrm>
            <a:prstGeom prst="rect">
              <a:avLst/>
            </a:prstGeom>
            <a:solidFill>
              <a:schemeClr val="tx1"/>
            </a:solidFill>
          </p:spPr>
          <p:txBody>
            <a:bodyPr wrap="none" rtlCol="0">
              <a:spAutoFit/>
            </a:bodyPr>
            <a:lstStyle/>
            <a:p>
              <a:r>
                <a:rPr lang="ja-JP" altLang="en-US">
                  <a:solidFill>
                    <a:schemeClr val="bg1"/>
                  </a:solidFill>
                </a:rPr>
                <a:t>重力波の周波数</a:t>
              </a:r>
              <a:r>
                <a:rPr lang="en-US" altLang="ja-JP" dirty="0">
                  <a:solidFill>
                    <a:schemeClr val="bg1"/>
                  </a:solidFill>
                </a:rPr>
                <a:t> [Hz]</a:t>
              </a:r>
              <a:endParaRPr lang="en-US" dirty="0">
                <a:solidFill>
                  <a:schemeClr val="bg1"/>
                </a:solidFill>
              </a:endParaRPr>
            </a:p>
          </p:txBody>
        </p:sp>
      </p:grpSp>
      <p:sp>
        <p:nvSpPr>
          <p:cNvPr id="2" name="Title 1">
            <a:extLst>
              <a:ext uri="{FF2B5EF4-FFF2-40B4-BE49-F238E27FC236}">
                <a16:creationId xmlns:a16="http://schemas.microsoft.com/office/drawing/2014/main" id="{5022715D-4F14-9744-98F6-8BA61E52BCA0}"/>
              </a:ext>
            </a:extLst>
          </p:cNvPr>
          <p:cNvSpPr>
            <a:spLocks noGrp="1"/>
          </p:cNvSpPr>
          <p:nvPr>
            <p:ph type="title"/>
          </p:nvPr>
        </p:nvSpPr>
        <p:spPr>
          <a:xfrm>
            <a:off x="646111" y="82056"/>
            <a:ext cx="9404723" cy="1400530"/>
          </a:xfrm>
        </p:spPr>
        <p:txBody>
          <a:bodyPr/>
          <a:lstStyle/>
          <a:p>
            <a:r>
              <a:rPr lang="ja-JP" altLang="en-US"/>
              <a:t>どれくらいの感度が必要か？</a:t>
            </a:r>
            <a:endParaRPr lang="en-US" dirty="0"/>
          </a:p>
        </p:txBody>
      </p:sp>
      <p:sp>
        <p:nvSpPr>
          <p:cNvPr id="3" name="Content Placeholder 2">
            <a:extLst>
              <a:ext uri="{FF2B5EF4-FFF2-40B4-BE49-F238E27FC236}">
                <a16:creationId xmlns:a16="http://schemas.microsoft.com/office/drawing/2014/main" id="{6BA7A1FB-5809-3943-AAFC-FD05EDD42A64}"/>
              </a:ext>
            </a:extLst>
          </p:cNvPr>
          <p:cNvSpPr>
            <a:spLocks noGrp="1"/>
          </p:cNvSpPr>
          <p:nvPr>
            <p:ph idx="1"/>
          </p:nvPr>
        </p:nvSpPr>
        <p:spPr>
          <a:xfrm>
            <a:off x="646111" y="820593"/>
            <a:ext cx="8946541" cy="4195481"/>
          </a:xfrm>
        </p:spPr>
        <p:txBody>
          <a:bodyPr/>
          <a:lstStyle/>
          <a:p>
            <a:r>
              <a:rPr lang="en-US" dirty="0"/>
              <a:t>100 Hz </a:t>
            </a:r>
            <a:r>
              <a:rPr lang="ja-JP" altLang="en-US"/>
              <a:t>付近で</a:t>
            </a:r>
            <a:r>
              <a:rPr lang="en-US" altLang="ja-JP" dirty="0"/>
              <a:t> </a:t>
            </a:r>
            <a:r>
              <a:rPr lang="en-US" dirty="0"/>
              <a:t>10</a:t>
            </a:r>
            <a:r>
              <a:rPr lang="en-US" baseline="30000" dirty="0"/>
              <a:t>-20</a:t>
            </a:r>
            <a:r>
              <a:rPr lang="en-US" dirty="0"/>
              <a:t> m/</a:t>
            </a:r>
            <a:r>
              <a:rPr lang="en-US" dirty="0" err="1"/>
              <a:t>sqrt</a:t>
            </a:r>
            <a:r>
              <a:rPr lang="en-US" dirty="0"/>
              <a:t> Hz </a:t>
            </a:r>
            <a:r>
              <a:rPr lang="ja-JP" altLang="en-US"/>
              <a:t>レベルの変位雑音が必要</a:t>
            </a:r>
            <a:endParaRPr lang="en-US" altLang="ja-JP" dirty="0"/>
          </a:p>
          <a:p>
            <a:r>
              <a:rPr lang="ja-JP" altLang="en-US"/>
              <a:t>雑音が低ければ低いほど、小さい振幅の重力波を検出できる。</a:t>
            </a:r>
            <a:endParaRPr lang="en-US" dirty="0"/>
          </a:p>
        </p:txBody>
      </p:sp>
      <p:sp>
        <p:nvSpPr>
          <p:cNvPr id="4" name="Slide Number Placeholder 3">
            <a:extLst>
              <a:ext uri="{FF2B5EF4-FFF2-40B4-BE49-F238E27FC236}">
                <a16:creationId xmlns:a16="http://schemas.microsoft.com/office/drawing/2014/main" id="{73F8261B-AD4A-7140-8D8D-62C82AD5AB30}"/>
              </a:ext>
            </a:extLst>
          </p:cNvPr>
          <p:cNvSpPr>
            <a:spLocks noGrp="1"/>
          </p:cNvSpPr>
          <p:nvPr>
            <p:ph type="sldNum" sz="quarter" idx="12"/>
          </p:nvPr>
        </p:nvSpPr>
        <p:spPr/>
        <p:txBody>
          <a:bodyPr/>
          <a:lstStyle/>
          <a:p>
            <a:fld id="{D57F1E4F-1CFF-5643-939E-02111984F565}" type="slidenum">
              <a:rPr lang="en-US" smtClean="0"/>
              <a:t>7</a:t>
            </a:fld>
            <a:endParaRPr lang="en-US" dirty="0"/>
          </a:p>
        </p:txBody>
      </p:sp>
      <p:sp>
        <p:nvSpPr>
          <p:cNvPr id="5" name="Footer Placeholder 4">
            <a:extLst>
              <a:ext uri="{FF2B5EF4-FFF2-40B4-BE49-F238E27FC236}">
                <a16:creationId xmlns:a16="http://schemas.microsoft.com/office/drawing/2014/main" id="{51F4DD39-DB0B-4E47-88AC-6469122D2A54}"/>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7" name="TextBox 6">
            <a:extLst>
              <a:ext uri="{FF2B5EF4-FFF2-40B4-BE49-F238E27FC236}">
                <a16:creationId xmlns:a16="http://schemas.microsoft.com/office/drawing/2014/main" id="{8C6A1638-CCD6-C943-A74B-DCA2A6FB3D6F}"/>
              </a:ext>
            </a:extLst>
          </p:cNvPr>
          <p:cNvSpPr txBox="1"/>
          <p:nvPr/>
        </p:nvSpPr>
        <p:spPr>
          <a:xfrm>
            <a:off x="9021887" y="6243638"/>
            <a:ext cx="2661306" cy="369332"/>
          </a:xfrm>
          <a:prstGeom prst="rect">
            <a:avLst/>
          </a:prstGeom>
          <a:noFill/>
        </p:spPr>
        <p:txBody>
          <a:bodyPr wrap="none" rtlCol="0">
            <a:spAutoFit/>
          </a:bodyPr>
          <a:lstStyle/>
          <a:p>
            <a:r>
              <a:rPr lang="en-US" dirty="0"/>
              <a:t>PRL 116, 131103 (2016)</a:t>
            </a:r>
          </a:p>
        </p:txBody>
      </p:sp>
      <p:sp>
        <p:nvSpPr>
          <p:cNvPr id="8" name="TextBox 7">
            <a:extLst>
              <a:ext uri="{FF2B5EF4-FFF2-40B4-BE49-F238E27FC236}">
                <a16:creationId xmlns:a16="http://schemas.microsoft.com/office/drawing/2014/main" id="{9F7441F4-D5B2-9D45-B2E2-E4E643DD6BE0}"/>
              </a:ext>
            </a:extLst>
          </p:cNvPr>
          <p:cNvSpPr txBox="1"/>
          <p:nvPr/>
        </p:nvSpPr>
        <p:spPr>
          <a:xfrm>
            <a:off x="3546152" y="2031850"/>
            <a:ext cx="3203121" cy="923330"/>
          </a:xfrm>
          <a:prstGeom prst="rect">
            <a:avLst/>
          </a:prstGeom>
          <a:noFill/>
        </p:spPr>
        <p:txBody>
          <a:bodyPr wrap="none" rtlCol="0">
            <a:spAutoFit/>
          </a:bodyPr>
          <a:lstStyle/>
          <a:p>
            <a:r>
              <a:rPr lang="en-US" dirty="0">
                <a:solidFill>
                  <a:schemeClr val="bg1">
                    <a:lumMod val="95000"/>
                    <a:lumOff val="5000"/>
                  </a:schemeClr>
                </a:solidFill>
              </a:rPr>
              <a:t>Displacement noise of</a:t>
            </a:r>
          </a:p>
          <a:p>
            <a:r>
              <a:rPr lang="en-US" dirty="0">
                <a:solidFill>
                  <a:schemeClr val="bg1">
                    <a:lumMod val="95000"/>
                    <a:lumOff val="5000"/>
                  </a:schemeClr>
                </a:solidFill>
              </a:rPr>
              <a:t>Hanford interferometer</a:t>
            </a:r>
          </a:p>
          <a:p>
            <a:r>
              <a:rPr lang="en-US" dirty="0">
                <a:solidFill>
                  <a:schemeClr val="bg1">
                    <a:lumMod val="95000"/>
                    <a:lumOff val="5000"/>
                  </a:schemeClr>
                </a:solidFill>
              </a:rPr>
              <a:t>during the 1</a:t>
            </a:r>
            <a:r>
              <a:rPr lang="en-US" baseline="30000" dirty="0">
                <a:solidFill>
                  <a:schemeClr val="bg1">
                    <a:lumMod val="95000"/>
                    <a:lumOff val="5000"/>
                  </a:schemeClr>
                </a:solidFill>
              </a:rPr>
              <a:t>st</a:t>
            </a:r>
            <a:r>
              <a:rPr lang="en-US" dirty="0">
                <a:solidFill>
                  <a:schemeClr val="bg1">
                    <a:lumMod val="95000"/>
                    <a:lumOff val="5000"/>
                  </a:schemeClr>
                </a:solidFill>
              </a:rPr>
              <a:t> observing run</a:t>
            </a:r>
          </a:p>
        </p:txBody>
      </p:sp>
    </p:spTree>
    <p:extLst>
      <p:ext uri="{BB962C8B-B14F-4D97-AF65-F5344CB8AC3E}">
        <p14:creationId xmlns:p14="http://schemas.microsoft.com/office/powerpoint/2010/main" val="4187611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7224-8621-4A4B-ADC8-7DAB3F23C302}"/>
              </a:ext>
            </a:extLst>
          </p:cNvPr>
          <p:cNvSpPr>
            <a:spLocks noGrp="1"/>
          </p:cNvSpPr>
          <p:nvPr>
            <p:ph type="title"/>
          </p:nvPr>
        </p:nvSpPr>
        <p:spPr>
          <a:xfrm>
            <a:off x="475990" y="112476"/>
            <a:ext cx="9404723" cy="1400530"/>
          </a:xfrm>
        </p:spPr>
        <p:txBody>
          <a:bodyPr/>
          <a:lstStyle/>
          <a:p>
            <a:r>
              <a:rPr lang="ja-JP" altLang="en-US"/>
              <a:t>地上検出器ネットワーク</a:t>
            </a:r>
            <a:endParaRPr lang="en-US" dirty="0"/>
          </a:p>
        </p:txBody>
      </p:sp>
      <p:sp>
        <p:nvSpPr>
          <p:cNvPr id="3" name="Content Placeholder 2">
            <a:extLst>
              <a:ext uri="{FF2B5EF4-FFF2-40B4-BE49-F238E27FC236}">
                <a16:creationId xmlns:a16="http://schemas.microsoft.com/office/drawing/2014/main" id="{989C19E5-DAB0-B646-A08F-54B326A33A9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5CF00F9-A344-8A43-A5BD-5D3774758A7B}"/>
              </a:ext>
            </a:extLst>
          </p:cNvPr>
          <p:cNvPicPr>
            <a:picLocks noChangeAspect="1"/>
          </p:cNvPicPr>
          <p:nvPr/>
        </p:nvPicPr>
        <p:blipFill>
          <a:blip r:embed="rId2"/>
          <a:stretch>
            <a:fillRect/>
          </a:stretch>
        </p:blipFill>
        <p:spPr>
          <a:xfrm>
            <a:off x="952766" y="1152983"/>
            <a:ext cx="8791412" cy="5405531"/>
          </a:xfrm>
          <a:prstGeom prst="rect">
            <a:avLst/>
          </a:prstGeom>
        </p:spPr>
      </p:pic>
      <p:sp>
        <p:nvSpPr>
          <p:cNvPr id="5" name="Slide Number Placeholder 4">
            <a:extLst>
              <a:ext uri="{FF2B5EF4-FFF2-40B4-BE49-F238E27FC236}">
                <a16:creationId xmlns:a16="http://schemas.microsoft.com/office/drawing/2014/main" id="{576DDEA0-3E80-5A42-81BD-6E7197120C3D}"/>
              </a:ext>
            </a:extLst>
          </p:cNvPr>
          <p:cNvSpPr>
            <a:spLocks noGrp="1"/>
          </p:cNvSpPr>
          <p:nvPr>
            <p:ph type="sldNum" sz="quarter" idx="12"/>
          </p:nvPr>
        </p:nvSpPr>
        <p:spPr/>
        <p:txBody>
          <a:bodyPr/>
          <a:lstStyle/>
          <a:p>
            <a:fld id="{D57F1E4F-1CFF-5643-939E-02111984F565}" type="slidenum">
              <a:rPr lang="en-US" smtClean="0"/>
              <a:t>8</a:t>
            </a:fld>
            <a:endParaRPr lang="en-US" dirty="0"/>
          </a:p>
        </p:txBody>
      </p:sp>
      <p:sp>
        <p:nvSpPr>
          <p:cNvPr id="6" name="Footer Placeholder 5">
            <a:extLst>
              <a:ext uri="{FF2B5EF4-FFF2-40B4-BE49-F238E27FC236}">
                <a16:creationId xmlns:a16="http://schemas.microsoft.com/office/drawing/2014/main" id="{6DC7581F-E1AE-7C47-8F9E-DD3727220977}"/>
              </a:ext>
            </a:extLst>
          </p:cNvPr>
          <p:cNvSpPr>
            <a:spLocks noGrp="1"/>
          </p:cNvSpPr>
          <p:nvPr>
            <p:ph type="ftr" sz="quarter" idx="11"/>
          </p:nvPr>
        </p:nvSpPr>
        <p:spPr/>
        <p:txBody>
          <a:bodyPr/>
          <a:lstStyle/>
          <a:p>
            <a:r>
              <a:rPr lang="ja-JP" altLang="en-US"/>
              <a:t>物理学会シンポジウム </a:t>
            </a:r>
            <a:r>
              <a:rPr lang="en-US" altLang="ja-JP"/>
              <a:t>"</a:t>
            </a:r>
            <a:r>
              <a:rPr lang="ja-JP" altLang="en-US"/>
              <a:t>重力波検出器</a:t>
            </a:r>
            <a:r>
              <a:rPr lang="en-US" altLang="ja-JP"/>
              <a:t>"</a:t>
            </a:r>
            <a:endParaRPr lang="en-US" dirty="0"/>
          </a:p>
        </p:txBody>
      </p:sp>
      <p:sp>
        <p:nvSpPr>
          <p:cNvPr id="9" name="Rectangle 8">
            <a:extLst>
              <a:ext uri="{FF2B5EF4-FFF2-40B4-BE49-F238E27FC236}">
                <a16:creationId xmlns:a16="http://schemas.microsoft.com/office/drawing/2014/main" id="{563F2305-8466-2C48-8452-0AB09EF02939}"/>
              </a:ext>
            </a:extLst>
          </p:cNvPr>
          <p:cNvSpPr/>
          <p:nvPr/>
        </p:nvSpPr>
        <p:spPr>
          <a:xfrm>
            <a:off x="740664" y="3886200"/>
            <a:ext cx="2670048" cy="2362199"/>
          </a:xfrm>
          <a:prstGeom prst="rect">
            <a:avLst/>
          </a:pr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AA1543-B7FD-1244-8BFE-A98F067DAA75}"/>
              </a:ext>
            </a:extLst>
          </p:cNvPr>
          <p:cNvSpPr/>
          <p:nvPr/>
        </p:nvSpPr>
        <p:spPr>
          <a:xfrm>
            <a:off x="5035295" y="1015499"/>
            <a:ext cx="4845417" cy="1938014"/>
          </a:xfrm>
          <a:prstGeom prst="rect">
            <a:avLst/>
          </a:prstGeom>
          <a:no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BB5E197-1A0F-0B46-BFB8-E59CBD95C7AB}"/>
              </a:ext>
            </a:extLst>
          </p:cNvPr>
          <p:cNvSpPr txBox="1"/>
          <p:nvPr/>
        </p:nvSpPr>
        <p:spPr>
          <a:xfrm>
            <a:off x="347472" y="3355016"/>
            <a:ext cx="4121641" cy="369332"/>
          </a:xfrm>
          <a:prstGeom prst="rect">
            <a:avLst/>
          </a:prstGeom>
          <a:solidFill>
            <a:srgbClr val="00B0F0"/>
          </a:solidFill>
        </p:spPr>
        <p:txBody>
          <a:bodyPr wrap="none" rtlCol="0">
            <a:spAutoFit/>
          </a:bodyPr>
          <a:lstStyle/>
          <a:p>
            <a:r>
              <a:rPr lang="en-US" dirty="0"/>
              <a:t>2017.8</a:t>
            </a:r>
            <a:r>
              <a:rPr lang="ja-JP" altLang="en-US"/>
              <a:t>月まで稼動、アップグレード中</a:t>
            </a:r>
            <a:endParaRPr lang="en-US" dirty="0"/>
          </a:p>
        </p:txBody>
      </p:sp>
      <p:sp>
        <p:nvSpPr>
          <p:cNvPr id="13" name="TextBox 12">
            <a:extLst>
              <a:ext uri="{FF2B5EF4-FFF2-40B4-BE49-F238E27FC236}">
                <a16:creationId xmlns:a16="http://schemas.microsoft.com/office/drawing/2014/main" id="{FC7C1A67-309A-E940-BE78-FD032D2CF854}"/>
              </a:ext>
            </a:extLst>
          </p:cNvPr>
          <p:cNvSpPr txBox="1"/>
          <p:nvPr/>
        </p:nvSpPr>
        <p:spPr>
          <a:xfrm>
            <a:off x="5759071" y="646167"/>
            <a:ext cx="4121641" cy="369332"/>
          </a:xfrm>
          <a:prstGeom prst="rect">
            <a:avLst/>
          </a:prstGeom>
          <a:solidFill>
            <a:srgbClr val="00B0F0"/>
          </a:solidFill>
        </p:spPr>
        <p:txBody>
          <a:bodyPr wrap="none" rtlCol="0">
            <a:spAutoFit/>
          </a:bodyPr>
          <a:lstStyle/>
          <a:p>
            <a:r>
              <a:rPr lang="en-US" dirty="0"/>
              <a:t>2017.8</a:t>
            </a:r>
            <a:r>
              <a:rPr lang="ja-JP" altLang="en-US"/>
              <a:t>月まで稼動、アップグレード中</a:t>
            </a:r>
            <a:endParaRPr lang="en-US" dirty="0"/>
          </a:p>
        </p:txBody>
      </p:sp>
      <p:sp>
        <p:nvSpPr>
          <p:cNvPr id="14" name="Rectangle 13">
            <a:extLst>
              <a:ext uri="{FF2B5EF4-FFF2-40B4-BE49-F238E27FC236}">
                <a16:creationId xmlns:a16="http://schemas.microsoft.com/office/drawing/2014/main" id="{E9B51A08-C066-E041-8264-706BF6B62D06}"/>
              </a:ext>
            </a:extLst>
          </p:cNvPr>
          <p:cNvSpPr/>
          <p:nvPr/>
        </p:nvSpPr>
        <p:spPr>
          <a:xfrm>
            <a:off x="6696709" y="3724348"/>
            <a:ext cx="2886203" cy="2685903"/>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8ECD2D3-B57B-3440-B606-E8568BBE94A8}"/>
              </a:ext>
            </a:extLst>
          </p:cNvPr>
          <p:cNvSpPr txBox="1"/>
          <p:nvPr/>
        </p:nvSpPr>
        <p:spPr>
          <a:xfrm>
            <a:off x="7239563" y="3286274"/>
            <a:ext cx="1800493" cy="369332"/>
          </a:xfrm>
          <a:prstGeom prst="rect">
            <a:avLst/>
          </a:prstGeom>
          <a:solidFill>
            <a:schemeClr val="accent1"/>
          </a:solidFill>
        </p:spPr>
        <p:txBody>
          <a:bodyPr wrap="none" rtlCol="0">
            <a:spAutoFit/>
          </a:bodyPr>
          <a:lstStyle/>
          <a:p>
            <a:r>
              <a:rPr lang="ja-JP" altLang="en-US"/>
              <a:t>インストール中</a:t>
            </a:r>
            <a:endParaRPr lang="en-US" dirty="0"/>
          </a:p>
        </p:txBody>
      </p:sp>
      <p:sp>
        <p:nvSpPr>
          <p:cNvPr id="16" name="Rectangle 15">
            <a:extLst>
              <a:ext uri="{FF2B5EF4-FFF2-40B4-BE49-F238E27FC236}">
                <a16:creationId xmlns:a16="http://schemas.microsoft.com/office/drawing/2014/main" id="{42C2D3E1-3C2B-5F4D-9A92-AADC6F50F3CD}"/>
              </a:ext>
            </a:extLst>
          </p:cNvPr>
          <p:cNvSpPr/>
          <p:nvPr/>
        </p:nvSpPr>
        <p:spPr>
          <a:xfrm>
            <a:off x="4279392" y="5495544"/>
            <a:ext cx="2217420" cy="982044"/>
          </a:xfrm>
          <a:prstGeom prst="rect">
            <a:avLst/>
          </a:prstGeom>
          <a:noFill/>
          <a:ln w="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F0E81C1-F613-9E4D-ACDE-0DBC215EFC12}"/>
              </a:ext>
            </a:extLst>
          </p:cNvPr>
          <p:cNvSpPr txBox="1"/>
          <p:nvPr/>
        </p:nvSpPr>
        <p:spPr>
          <a:xfrm>
            <a:off x="4487855" y="5001353"/>
            <a:ext cx="1800493" cy="369332"/>
          </a:xfrm>
          <a:prstGeom prst="rect">
            <a:avLst/>
          </a:prstGeom>
          <a:solidFill>
            <a:schemeClr val="accent1"/>
          </a:solidFill>
        </p:spPr>
        <p:txBody>
          <a:bodyPr wrap="none" rtlCol="0">
            <a:spAutoFit/>
          </a:bodyPr>
          <a:lstStyle/>
          <a:p>
            <a:r>
              <a:rPr lang="ja-JP" altLang="en-US"/>
              <a:t>近々、建設開始</a:t>
            </a:r>
            <a:endParaRPr lang="en-US" dirty="0"/>
          </a:p>
        </p:txBody>
      </p:sp>
    </p:spTree>
    <p:extLst>
      <p:ext uri="{BB962C8B-B14F-4D97-AF65-F5344CB8AC3E}">
        <p14:creationId xmlns:p14="http://schemas.microsoft.com/office/powerpoint/2010/main" val="197383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500"/>
                                        <p:tgtEl>
                                          <p:spTgt spid="1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500"/>
                                        <p:tgtEl>
                                          <p:spTgt spid="16"/>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7934</TotalTime>
  <Words>2258</Words>
  <Application>Microsoft Macintosh PowerPoint</Application>
  <PresentationFormat>Widescreen</PresentationFormat>
  <Paragraphs>367</Paragraphs>
  <Slides>28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メイリオ</vt:lpstr>
      <vt:lpstr>ＭＳ Ｐゴシック</vt:lpstr>
      <vt:lpstr>Arial</vt:lpstr>
      <vt:lpstr>Calibri</vt:lpstr>
      <vt:lpstr>Century Gothic</vt:lpstr>
      <vt:lpstr>Helvetica</vt:lpstr>
      <vt:lpstr>Wingdings 3</vt:lpstr>
      <vt:lpstr>Ion</vt:lpstr>
      <vt:lpstr>重力波観測装置 </vt:lpstr>
      <vt:lpstr>主な重力波検出方法</vt:lpstr>
      <vt:lpstr>トークの内容</vt:lpstr>
      <vt:lpstr>重力波（おさらい）</vt:lpstr>
      <vt:lpstr>動作原理（単純化ver.）</vt:lpstr>
      <vt:lpstr>Animation for Michelson</vt:lpstr>
      <vt:lpstr>なぜマイケルソン干渉計？</vt:lpstr>
      <vt:lpstr>どれくらいの感度が必要か？</vt:lpstr>
      <vt:lpstr>地上検出器ネットワーク</vt:lpstr>
      <vt:lpstr>トークの内容</vt:lpstr>
      <vt:lpstr>実際のレーザー干渉計</vt:lpstr>
      <vt:lpstr>コミッショニングは時間がかかる</vt:lpstr>
      <vt:lpstr>能動制御が必須</vt:lpstr>
      <vt:lpstr>干渉計長さ制御</vt:lpstr>
      <vt:lpstr>干渉計の角度制御</vt:lpstr>
      <vt:lpstr>オプトメカニカルな不安定性</vt:lpstr>
      <vt:lpstr>信号校正（キャリブレーション）</vt:lpstr>
      <vt:lpstr>校正信号の常時注入</vt:lpstr>
      <vt:lpstr>トークの内容</vt:lpstr>
      <vt:lpstr>おさらい：2回にわたる観測、 そして3台でのコインシデンス観測達成</vt:lpstr>
      <vt:lpstr>Advanced LIGOの現状</vt:lpstr>
      <vt:lpstr>LHO ITMXの交換</vt:lpstr>
      <vt:lpstr>LIGO のスケジュール</vt:lpstr>
      <vt:lpstr>VIRGOの近況</vt:lpstr>
      <vt:lpstr>KAGRAの現状</vt:lpstr>
      <vt:lpstr>O3観測のスケジュール</vt:lpstr>
      <vt:lpstr>一方宇宙では…</vt:lpstr>
      <vt:lpstr>メッセージ</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重力波検出！</dc:title>
  <dc:creator>和泉　究</dc:creator>
  <cp:lastModifiedBy>和泉　究</cp:lastModifiedBy>
  <cp:revision>826</cp:revision>
  <cp:lastPrinted>2018-03-24T02:09:51Z</cp:lastPrinted>
  <dcterms:created xsi:type="dcterms:W3CDTF">2018-03-03T06:59:12Z</dcterms:created>
  <dcterms:modified xsi:type="dcterms:W3CDTF">2018-04-18T02:38:37Z</dcterms:modified>
</cp:coreProperties>
</file>