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98" r:id="rId3"/>
    <p:sldId id="279" r:id="rId4"/>
    <p:sldId id="292" r:id="rId5"/>
    <p:sldId id="257" r:id="rId6"/>
    <p:sldId id="258" r:id="rId7"/>
    <p:sldId id="259" r:id="rId8"/>
    <p:sldId id="284" r:id="rId9"/>
    <p:sldId id="283" r:id="rId10"/>
    <p:sldId id="285" r:id="rId11"/>
    <p:sldId id="260" r:id="rId12"/>
    <p:sldId id="286" r:id="rId13"/>
    <p:sldId id="287" r:id="rId14"/>
    <p:sldId id="288" r:id="rId15"/>
    <p:sldId id="261" r:id="rId16"/>
    <p:sldId id="262" r:id="rId17"/>
    <p:sldId id="301" r:id="rId18"/>
    <p:sldId id="299" r:id="rId19"/>
    <p:sldId id="289" r:id="rId20"/>
    <p:sldId id="264" r:id="rId21"/>
    <p:sldId id="266" r:id="rId22"/>
    <p:sldId id="300" r:id="rId23"/>
    <p:sldId id="270" r:id="rId24"/>
    <p:sldId id="296" r:id="rId25"/>
    <p:sldId id="290" r:id="rId26"/>
    <p:sldId id="302" r:id="rId27"/>
    <p:sldId id="295" r:id="rId28"/>
    <p:sldId id="267" r:id="rId29"/>
    <p:sldId id="269" r:id="rId30"/>
    <p:sldId id="280" r:id="rId31"/>
    <p:sldId id="294" r:id="rId32"/>
    <p:sldId id="282" r:id="rId33"/>
    <p:sldId id="281" r:id="rId34"/>
    <p:sldId id="293" r:id="rId35"/>
    <p:sldId id="272" r:id="rId36"/>
    <p:sldId id="277" r:id="rId37"/>
    <p:sldId id="297" r:id="rId3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23" autoAdjust="0"/>
  </p:normalViewPr>
  <p:slideViewPr>
    <p:cSldViewPr snapToGrid="0" snapToObjects="1">
      <p:cViewPr>
        <p:scale>
          <a:sx n="100" d="100"/>
          <a:sy n="100" d="100"/>
        </p:scale>
        <p:origin x="-5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443D8-8E9B-834C-BA8A-31398E03201B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B7637-311C-3641-A196-9AA4C5B8AF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137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683283-9752-DD46-8A76-AB2FC9F59A78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6BE-51A8-924E-9A6D-0A74A73B9AF3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6DE3-BB61-4444-8677-608289E18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535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6BE-51A8-924E-9A6D-0A74A73B9AF3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6DE3-BB61-4444-8677-608289E18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40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6BE-51A8-924E-9A6D-0A74A73B9AF3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6DE3-BB61-4444-8677-608289E18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76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6BE-51A8-924E-9A6D-0A74A73B9AF3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6DE3-BB61-4444-8677-608289E18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436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6BE-51A8-924E-9A6D-0A74A73B9AF3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6DE3-BB61-4444-8677-608289E18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72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6BE-51A8-924E-9A6D-0A74A73B9AF3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6DE3-BB61-4444-8677-608289E18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994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6BE-51A8-924E-9A6D-0A74A73B9AF3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6DE3-BB61-4444-8677-608289E18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98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6BE-51A8-924E-9A6D-0A74A73B9AF3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6DE3-BB61-4444-8677-608289E18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063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6BE-51A8-924E-9A6D-0A74A73B9AF3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6DE3-BB61-4444-8677-608289E18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127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6BE-51A8-924E-9A6D-0A74A73B9AF3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6DE3-BB61-4444-8677-608289E18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72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6BE-51A8-924E-9A6D-0A74A73B9AF3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6DE3-BB61-4444-8677-608289E18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8494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D36BE-51A8-924E-9A6D-0A74A73B9AF3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66DE3-BB61-4444-8677-608289E18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21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Relationship Id="rId3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799" y="2130425"/>
            <a:ext cx="7990305" cy="1470025"/>
          </a:xfrm>
        </p:spPr>
        <p:txBody>
          <a:bodyPr/>
          <a:lstStyle/>
          <a:p>
            <a:r>
              <a:rPr kumimoji="1" lang="ja-JP" altLang="en-US" dirty="0" smtClean="0"/>
              <a:t>大気ニュートリノ振動発見の歴史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636084" cy="2223168"/>
          </a:xfrm>
        </p:spPr>
        <p:txBody>
          <a:bodyPr>
            <a:normAutofit fontScale="70000" lnSpcReduction="20000"/>
          </a:bodyPr>
          <a:lstStyle/>
          <a:p>
            <a:r>
              <a:rPr lang="ja-JP" altLang="en-US" dirty="0" smtClean="0"/>
              <a:t>伊藤好孝</a:t>
            </a:r>
            <a:endParaRPr lang="en-US" altLang="ja-JP" dirty="0" smtClean="0"/>
          </a:p>
          <a:p>
            <a:r>
              <a:rPr lang="ja-JP" altLang="en-US" dirty="0" smtClean="0"/>
              <a:t>名大</a:t>
            </a:r>
            <a:r>
              <a:rPr kumimoji="1" lang="ja-JP" altLang="en-US" dirty="0" smtClean="0"/>
              <a:t>宇宙地球環境研究所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素粒子宇宙起源研究機構</a:t>
            </a:r>
            <a:endParaRPr kumimoji="1" lang="en-US" altLang="ja-JP" dirty="0" smtClean="0"/>
          </a:p>
          <a:p>
            <a:r>
              <a:rPr kumimoji="1" lang="ja-JP" altLang="en-US" dirty="0" smtClean="0"/>
              <a:t>物理学会第</a:t>
            </a:r>
            <a:r>
              <a:rPr kumimoji="1" lang="en-US" altLang="ja-JP" dirty="0" smtClean="0"/>
              <a:t>71</a:t>
            </a:r>
            <a:r>
              <a:rPr kumimoji="1" lang="ja-JP" altLang="en-US" dirty="0" smtClean="0"/>
              <a:t>回年次大会合同シンポジウム</a:t>
            </a:r>
            <a:endParaRPr kumimoji="1" lang="en-US" altLang="ja-JP" dirty="0" smtClean="0"/>
          </a:p>
          <a:p>
            <a:r>
              <a:rPr lang="ja-JP" altLang="en-US" dirty="0" smtClean="0"/>
              <a:t>「</a:t>
            </a:r>
            <a:r>
              <a:rPr lang="en-US" altLang="ja-JP" dirty="0" smtClean="0"/>
              <a:t>2015</a:t>
            </a:r>
            <a:r>
              <a:rPr lang="ja-JP" altLang="en-US" dirty="0" smtClean="0"/>
              <a:t>年ノーベル物理学賞</a:t>
            </a:r>
            <a:endParaRPr lang="en-US" altLang="ja-JP" dirty="0" smtClean="0"/>
          </a:p>
          <a:p>
            <a:r>
              <a:rPr kumimoji="1" lang="ja-JP" altLang="en-US" dirty="0" smtClean="0"/>
              <a:t>ニュートリノ振動の発見と</a:t>
            </a:r>
            <a:r>
              <a:rPr lang="ja-JP" altLang="en-US" dirty="0" smtClean="0"/>
              <a:t>将来への展望」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645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さらに予言</a:t>
            </a:r>
            <a:r>
              <a:rPr kumimoji="1" lang="en-US" altLang="ja-JP" dirty="0" smtClean="0"/>
              <a:t>…</a:t>
            </a:r>
            <a:endParaRPr kumimoji="1" lang="ja-JP" altLang="en-US" dirty="0"/>
          </a:p>
        </p:txBody>
      </p:sp>
      <p:pic>
        <p:nvPicPr>
          <p:cNvPr id="4" name="コンテンツ プレースホルダー 3" descr="スクリーンショット 2016-03-18 18.20.5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4807" r="1721" b="-90793"/>
          <a:stretch/>
        </p:blipFill>
        <p:spPr>
          <a:xfrm>
            <a:off x="0" y="1369203"/>
            <a:ext cx="9144000" cy="4889263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4806304" y="6009747"/>
            <a:ext cx="4070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まるでアカシックレコード</a:t>
            </a:r>
            <a:r>
              <a:rPr kumimoji="1" lang="en-US" altLang="ja-JP" sz="2800" dirty="0" smtClean="0"/>
              <a:t>…</a:t>
            </a:r>
            <a:endParaRPr kumimoji="1" lang="ja-JP" altLang="en-US" sz="2800" dirty="0"/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4259484" y="2103539"/>
            <a:ext cx="3479019" cy="1323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740070" y="1369203"/>
            <a:ext cx="1227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10</a:t>
            </a:r>
            <a:r>
              <a:rPr kumimoji="1" lang="en-US" altLang="ja-JP" sz="2800" baseline="30000" dirty="0" smtClean="0"/>
              <a:t>13 </a:t>
            </a:r>
            <a:r>
              <a:rPr kumimoji="1" lang="en-US" altLang="ja-JP" sz="2800" dirty="0" err="1" smtClean="0"/>
              <a:t>eV</a:t>
            </a:r>
            <a:endParaRPr kumimoji="1" lang="ja-JP" altLang="en-US" sz="2800" dirty="0"/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2901950" y="2540000"/>
            <a:ext cx="4893703" cy="1270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708400" y="3556000"/>
            <a:ext cx="51689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457200" y="4013200"/>
            <a:ext cx="4927600" cy="1270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1016000" y="3022600"/>
            <a:ext cx="2806700" cy="1270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978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Kamiokande</a:t>
            </a:r>
            <a:r>
              <a:rPr kumimoji="1" lang="en-US" altLang="ja-JP" dirty="0" smtClean="0"/>
              <a:t>(1983-1996)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>
          <a:xfrm>
            <a:off x="4648200" y="4159528"/>
            <a:ext cx="4330700" cy="1966635"/>
          </a:xfrm>
        </p:spPr>
        <p:txBody>
          <a:bodyPr/>
          <a:lstStyle/>
          <a:p>
            <a:r>
              <a:rPr kumimoji="1" lang="en-US" altLang="ja-JP" dirty="0" smtClean="0"/>
              <a:t>3kt </a:t>
            </a:r>
            <a:r>
              <a:rPr kumimoji="1" lang="ja-JP" altLang="en-US" dirty="0" smtClean="0"/>
              <a:t>（有効体積</a:t>
            </a:r>
            <a:r>
              <a:rPr kumimoji="1" lang="en-US" altLang="ja-JP" dirty="0" smtClean="0"/>
              <a:t>1kt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インチ</a:t>
            </a:r>
            <a:r>
              <a:rPr kumimoji="1" lang="en-US" altLang="ja-JP" dirty="0" smtClean="0"/>
              <a:t>PMT 1000</a:t>
            </a:r>
            <a:r>
              <a:rPr kumimoji="1" lang="ja-JP" altLang="en-US" dirty="0" smtClean="0"/>
              <a:t>本</a:t>
            </a:r>
            <a:endParaRPr kumimoji="1" lang="ja-JP" altLang="en-US" dirty="0"/>
          </a:p>
        </p:txBody>
      </p:sp>
      <p:pic>
        <p:nvPicPr>
          <p:cNvPr id="4" name="Picture 3" descr="kamiokande-n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2539"/>
          <a:stretch>
            <a:fillRect/>
          </a:stretch>
        </p:blipFill>
        <p:spPr bwMode="auto">
          <a:xfrm>
            <a:off x="4787900" y="1258881"/>
            <a:ext cx="3771900" cy="256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amiokande-no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b="7041"/>
          <a:stretch>
            <a:fillRect/>
          </a:stretch>
        </p:blipFill>
        <p:spPr bwMode="auto">
          <a:xfrm>
            <a:off x="457200" y="1424266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523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大気</a:t>
            </a:r>
            <a:r>
              <a:rPr lang="ja-JP" altLang="en-US" dirty="0" smtClean="0"/>
              <a:t>ニュートリノ問題</a:t>
            </a:r>
            <a:endParaRPr kumimoji="1" lang="ja-JP" altLang="en-US" dirty="0"/>
          </a:p>
        </p:txBody>
      </p:sp>
      <p:pic>
        <p:nvPicPr>
          <p:cNvPr id="5" name="コンテンツ プレースホルダー 4" descr="スクリーンショット 2016-03-18 22.23.2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6" b="-1163"/>
          <a:stretch/>
        </p:blipFill>
        <p:spPr>
          <a:xfrm>
            <a:off x="457200" y="1518708"/>
            <a:ext cx="8229600" cy="4730750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4974168" y="6344708"/>
            <a:ext cx="427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（梶田さんノーベルレクチャースライドから）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2174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8630"/>
            <a:ext cx="8229600" cy="81219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Kamiokande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大気</a:t>
            </a:r>
            <a:r>
              <a:rPr kumimoji="1" lang="en-US" altLang="ja-JP" dirty="0" err="1" smtClean="0"/>
              <a:t>ν</a:t>
            </a:r>
            <a:r>
              <a:rPr lang="ja-JP" altLang="en-US" dirty="0" smtClean="0"/>
              <a:t>最初の</a:t>
            </a:r>
            <a:r>
              <a:rPr kumimoji="1" lang="ja-JP" altLang="en-US" dirty="0" smtClean="0"/>
              <a:t>論文</a:t>
            </a:r>
            <a:r>
              <a:rPr kumimoji="1" lang="en-US" altLang="ja-JP" dirty="0" smtClean="0"/>
              <a:t>(1988)</a:t>
            </a:r>
            <a:endParaRPr kumimoji="1" lang="ja-JP" altLang="en-US" dirty="0"/>
          </a:p>
        </p:txBody>
      </p:sp>
      <p:pic>
        <p:nvPicPr>
          <p:cNvPr id="6" name="コンテンツ プレースホルダー 5" descr="スクリーンショット 2016-03-19 10.50.18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1" r="1818" b="-12650"/>
          <a:stretch/>
        </p:blipFill>
        <p:spPr>
          <a:xfrm>
            <a:off x="457200" y="1001211"/>
            <a:ext cx="3987927" cy="3939754"/>
          </a:xfrm>
          <a:ln>
            <a:solidFill>
              <a:srgbClr val="000000"/>
            </a:solidFill>
          </a:ln>
        </p:spPr>
      </p:pic>
      <p:pic>
        <p:nvPicPr>
          <p:cNvPr id="7" name="コンテンツ プレースホルダー 6" descr="スクリーンショット 2016-03-19 10.48.45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2762" b="26893"/>
          <a:stretch/>
        </p:blipFill>
        <p:spPr>
          <a:xfrm>
            <a:off x="5134448" y="3580514"/>
            <a:ext cx="3633136" cy="2642486"/>
          </a:xfrm>
        </p:spPr>
      </p:pic>
      <p:pic>
        <p:nvPicPr>
          <p:cNvPr id="8" name="図 7" descr="スクリーンショット 2016-03-19 10.48.5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r="3175" b="29575"/>
          <a:stretch/>
        </p:blipFill>
        <p:spPr>
          <a:xfrm>
            <a:off x="4832676" y="890821"/>
            <a:ext cx="4075112" cy="2525701"/>
          </a:xfrm>
          <a:prstGeom prst="rect">
            <a:avLst/>
          </a:prstGeom>
        </p:spPr>
      </p:pic>
      <p:pic>
        <p:nvPicPr>
          <p:cNvPr id="9" name="図 8" descr="スクリーンショット 2016-03-19 10.50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836"/>
            <a:ext cx="5134448" cy="2412663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1" name="直線コネクタ 10"/>
          <p:cNvCxnSpPr/>
          <p:nvPr/>
        </p:nvCxnSpPr>
        <p:spPr>
          <a:xfrm>
            <a:off x="838200" y="6223000"/>
            <a:ext cx="40767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190500" y="6495314"/>
            <a:ext cx="38989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5248021" y="5993368"/>
            <a:ext cx="3930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“… n</a:t>
            </a:r>
            <a:r>
              <a:rPr kumimoji="1" lang="en-US" altLang="ja-JP" sz="2400" dirty="0" smtClean="0"/>
              <a:t>eutrino oscillations might </a:t>
            </a:r>
          </a:p>
          <a:p>
            <a:r>
              <a:rPr kumimoji="1" lang="en-US" altLang="ja-JP" sz="2400" dirty="0" smtClean="0"/>
              <a:t>explain the data. ”</a:t>
            </a:r>
            <a:endParaRPr kumimoji="1" lang="ja-JP" altLang="en-US" sz="2400" dirty="0"/>
          </a:p>
        </p:txBody>
      </p:sp>
      <p:sp>
        <p:nvSpPr>
          <p:cNvPr id="16" name="左矢印 15"/>
          <p:cNvSpPr/>
          <p:nvPr/>
        </p:nvSpPr>
        <p:spPr>
          <a:xfrm>
            <a:off x="4724400" y="6375400"/>
            <a:ext cx="523621" cy="29209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21618" y="659988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E&lt;1.33GeV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621618" y="3349681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E&gt;1.33GeV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44606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スクリーンショット 2016-03-19 12.00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09" y="5599535"/>
            <a:ext cx="4464241" cy="119010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755034" y="274637"/>
            <a:ext cx="4085167" cy="1380653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YI</a:t>
            </a:r>
            <a:r>
              <a:rPr kumimoji="1" lang="ja-JP" altLang="en-US" sz="2800" dirty="0" smtClean="0"/>
              <a:t>が初めて</a:t>
            </a:r>
            <a:r>
              <a:rPr lang="ja-JP" altLang="ja-JP" sz="2800" dirty="0" smtClean="0"/>
              <a:t>K</a:t>
            </a:r>
            <a:r>
              <a:rPr lang="en-US" altLang="ja-JP" sz="2800" dirty="0" err="1" smtClean="0"/>
              <a:t>amiokande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kumimoji="1" lang="ja-JP" altLang="en-US" sz="2800" dirty="0" smtClean="0"/>
              <a:t>大気ニュートリノデータを見た頃</a:t>
            </a:r>
            <a:r>
              <a:rPr kumimoji="1" lang="en-US" altLang="ja-JP" sz="2800" dirty="0" smtClean="0"/>
              <a:t>(92</a:t>
            </a:r>
            <a:r>
              <a:rPr kumimoji="1" lang="ja-JP" altLang="en-US" sz="2800" dirty="0" smtClean="0"/>
              <a:t>年</a:t>
            </a:r>
            <a:r>
              <a:rPr kumimoji="1" lang="en-US" altLang="ja-JP" sz="2800" dirty="0" smtClean="0"/>
              <a:t>12</a:t>
            </a:r>
            <a:r>
              <a:rPr kumimoji="1" lang="ja-JP" altLang="en-US" sz="2800" dirty="0" smtClean="0"/>
              <a:t>月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pic>
        <p:nvPicPr>
          <p:cNvPr id="7" name="コンテンツ プレースホルダー 6" descr="スクリーンショット 2016-03-18 22.31.41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-2017" r="10767" b="2017"/>
          <a:stretch/>
        </p:blipFill>
        <p:spPr>
          <a:xfrm rot="5400000">
            <a:off x="-943641" y="1322756"/>
            <a:ext cx="6201831" cy="4105593"/>
          </a:xfrm>
          <a:ln>
            <a:solidFill>
              <a:srgbClr val="000000"/>
            </a:solidFill>
          </a:ln>
        </p:spPr>
      </p:pic>
      <p:pic>
        <p:nvPicPr>
          <p:cNvPr id="8" name="コンテンツ プレースホルダー 7" descr="スクリーンショット 2016-03-18 22.32.16.pn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r="2727"/>
          <a:stretch/>
        </p:blipFill>
        <p:spPr>
          <a:xfrm>
            <a:off x="4068090" y="1668944"/>
            <a:ext cx="4826160" cy="3238104"/>
          </a:xfrm>
          <a:ln>
            <a:solidFill>
              <a:srgbClr val="000000"/>
            </a:solidFill>
          </a:ln>
        </p:spPr>
      </p:pic>
      <p:sp>
        <p:nvSpPr>
          <p:cNvPr id="9" name="テキスト ボックス 8"/>
          <p:cNvSpPr txBox="1"/>
          <p:nvPr/>
        </p:nvSpPr>
        <p:spPr>
          <a:xfrm>
            <a:off x="4860870" y="4907048"/>
            <a:ext cx="4301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当時の</a:t>
            </a:r>
            <a:r>
              <a:rPr kumimoji="1" lang="en-US" altLang="ja-JP" dirty="0" smtClean="0"/>
              <a:t>YI</a:t>
            </a:r>
            <a:r>
              <a:rPr kumimoji="1" lang="ja-JP" altLang="en-US" dirty="0" smtClean="0"/>
              <a:t>の感想</a:t>
            </a:r>
            <a:endParaRPr kumimoji="1" lang="en-US" altLang="ja-JP" dirty="0" smtClean="0"/>
          </a:p>
          <a:p>
            <a:r>
              <a:rPr kumimoji="1" lang="ja-JP" altLang="en-US" dirty="0" smtClean="0"/>
              <a:t>（原子核だし断面積の問題じゃないの</a:t>
            </a:r>
            <a:r>
              <a:rPr kumimoji="1" lang="en-US" altLang="ja-JP" dirty="0" smtClean="0"/>
              <a:t>…</a:t>
            </a:r>
            <a:r>
              <a:rPr kumimoji="1" lang="ja-JP" altLang="en-US" dirty="0" smtClean="0"/>
              <a:t>？）</a:t>
            </a:r>
            <a:endParaRPr kumimoji="1" lang="ja-JP" altLang="en-US" dirty="0"/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342900" y="5168900"/>
            <a:ext cx="33401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425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スクリーンショット 2016-03-19 12.20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" y="845249"/>
            <a:ext cx="5730010" cy="18449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96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e/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m</a:t>
            </a:r>
            <a:r>
              <a:rPr kumimoji="1" lang="ja-JP" altLang="en-US" dirty="0" smtClean="0"/>
              <a:t>識別検証　</a:t>
            </a:r>
            <a:r>
              <a:rPr kumimoji="1" lang="en-US" altLang="ja-JP" dirty="0" smtClean="0"/>
              <a:t>KEK-PS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E261A</a:t>
            </a:r>
            <a:endParaRPr kumimoji="1" lang="ja-JP" altLang="en-US" dirty="0"/>
          </a:p>
        </p:txBody>
      </p:sp>
      <p:pic>
        <p:nvPicPr>
          <p:cNvPr id="8" name="コンテンツ プレースホルダー 7" descr="スクリーンショット 2016-03-19 13.01.07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5786" r="1220"/>
          <a:stretch/>
        </p:blipFill>
        <p:spPr>
          <a:xfrm>
            <a:off x="35790" y="2743199"/>
            <a:ext cx="3933294" cy="3165263"/>
          </a:xfrm>
        </p:spPr>
      </p:pic>
      <p:pic>
        <p:nvPicPr>
          <p:cNvPr id="6" name="コンテンツ プレースホルダー 5" descr="スクリーンショット 2016-03-19 12.30.46.pn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" r="2267"/>
          <a:stretch/>
        </p:blipFill>
        <p:spPr>
          <a:xfrm>
            <a:off x="5434087" y="2984814"/>
            <a:ext cx="3508215" cy="3466477"/>
          </a:xfrm>
        </p:spPr>
      </p:pic>
      <p:pic>
        <p:nvPicPr>
          <p:cNvPr id="7" name="図 6" descr="スクリーンショット 2016-03-19 13.03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4" y="1280507"/>
            <a:ext cx="4508506" cy="15430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図 9" descr="スクリーンショット 2016-03-19 13.01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54" y="4620848"/>
            <a:ext cx="2910651" cy="211482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500378" y="2438184"/>
            <a:ext cx="203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(KEK-PS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1976-2005)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65800" y="3543300"/>
            <a:ext cx="138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300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MeV/c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82700" y="337081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500MeV/c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m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27850" y="3026886"/>
            <a:ext cx="72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DATA</a:t>
            </a:r>
            <a:endParaRPr kumimoji="1" lang="ja-JP" altLang="en-US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28876" y="473761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MC</a:t>
            </a:r>
            <a:endParaRPr kumimoji="1" lang="ja-JP" altLang="en-US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816600" y="5106948"/>
            <a:ext cx="138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300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MeV/c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533500" y="493446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500MeV/c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m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896380" y="3421618"/>
            <a:ext cx="1637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のちに</a:t>
            </a:r>
            <a:endParaRPr lang="en-US" altLang="ja-JP" dirty="0" smtClean="0"/>
          </a:p>
          <a:p>
            <a:r>
              <a:rPr lang="en-US" altLang="ja-JP" dirty="0" smtClean="0"/>
              <a:t>K2K 1kt </a:t>
            </a:r>
            <a:r>
              <a:rPr lang="ja-JP" altLang="en-US" dirty="0" smtClean="0"/>
              <a:t>検出器</a:t>
            </a:r>
            <a:endParaRPr lang="en-US" altLang="ja-JP" dirty="0" smtClean="0"/>
          </a:p>
          <a:p>
            <a:r>
              <a:rPr lang="ja-JP" altLang="en-US" dirty="0" smtClean="0"/>
              <a:t>へ転用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910497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8189"/>
            <a:ext cx="8229600" cy="867495"/>
          </a:xfrm>
        </p:spPr>
        <p:txBody>
          <a:bodyPr/>
          <a:lstStyle/>
          <a:p>
            <a:r>
              <a:rPr kumimoji="1" lang="en-US" altLang="ja-JP" dirty="0" err="1" smtClean="0"/>
              <a:t>Kamiokande</a:t>
            </a:r>
            <a:r>
              <a:rPr kumimoji="1" lang="ja-JP" altLang="en-US" dirty="0" smtClean="0"/>
              <a:t> </a:t>
            </a:r>
            <a:r>
              <a:rPr lang="ja-JP" altLang="en-US" dirty="0" smtClean="0"/>
              <a:t>天頂角分布</a:t>
            </a:r>
            <a:r>
              <a:rPr lang="en-US" altLang="ja-JP" dirty="0" smtClean="0"/>
              <a:t>(1994)</a:t>
            </a:r>
            <a:endParaRPr kumimoji="1" lang="ja-JP" altLang="en-US" dirty="0"/>
          </a:p>
        </p:txBody>
      </p:sp>
      <p:pic>
        <p:nvPicPr>
          <p:cNvPr id="6" name="コンテンツ プレースホルダー 5" descr="スクリーンショット 2016-03-19 11.49.25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5089"/>
          <a:stretch/>
        </p:blipFill>
        <p:spPr>
          <a:xfrm>
            <a:off x="299191" y="1142133"/>
            <a:ext cx="3879851" cy="2938718"/>
          </a:xfrm>
        </p:spPr>
      </p:pic>
      <p:pic>
        <p:nvPicPr>
          <p:cNvPr id="7" name="コンテンツ プレースホルダー 6" descr="スクリーンショット 2016-03-19 11.49.42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7223"/>
          <a:stretch/>
        </p:blipFill>
        <p:spPr>
          <a:xfrm>
            <a:off x="4544217" y="2196643"/>
            <a:ext cx="4142583" cy="4006251"/>
          </a:xfrm>
        </p:spPr>
      </p:pic>
      <p:pic>
        <p:nvPicPr>
          <p:cNvPr id="8" name="図 7" descr="スクリーンショット 2016-03-19 11.53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" y="4007976"/>
            <a:ext cx="4258047" cy="27042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図 8" descr="スクリーンショット 2016-03-19 11.43.0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3" r="2200" b="34786"/>
          <a:stretch/>
        </p:blipFill>
        <p:spPr>
          <a:xfrm>
            <a:off x="4359918" y="1027616"/>
            <a:ext cx="4624026" cy="132518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6464911" y="6150114"/>
            <a:ext cx="2679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当時の</a:t>
            </a:r>
            <a:r>
              <a:rPr kumimoji="1" lang="en-US" altLang="ja-JP" sz="2000" dirty="0" smtClean="0"/>
              <a:t>YI</a:t>
            </a:r>
            <a:r>
              <a:rPr kumimoji="1" lang="ja-JP" altLang="en-US" sz="2000" dirty="0" smtClean="0"/>
              <a:t>の感想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（これはほんとうかも</a:t>
            </a:r>
            <a:r>
              <a:rPr lang="en-US" altLang="ja-JP" sz="2000" dirty="0" smtClean="0"/>
              <a:t>…</a:t>
            </a:r>
            <a:r>
              <a:rPr lang="ja-JP" altLang="en-US" sz="2000" dirty="0" smtClean="0"/>
              <a:t>）</a:t>
            </a:r>
            <a:endParaRPr kumimoji="1" lang="ja-JP" altLang="en-US" sz="2000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165100" y="6202894"/>
            <a:ext cx="407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165100" y="6432550"/>
            <a:ext cx="4076700" cy="19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165100" y="6654800"/>
            <a:ext cx="368935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92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98</a:t>
            </a:r>
            <a:r>
              <a:rPr kumimoji="1" lang="ja-JP" altLang="en-US" dirty="0" smtClean="0"/>
              <a:t>年当時の</a:t>
            </a:r>
            <a:r>
              <a:rPr kumimoji="1" lang="en-US" altLang="ja-JP" dirty="0" smtClean="0"/>
              <a:t>R(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/>
              <a:t>/e)</a:t>
            </a:r>
            <a:r>
              <a:rPr kumimoji="1" lang="ja-JP" altLang="en-US" dirty="0" smtClean="0"/>
              <a:t>の状況</a:t>
            </a:r>
            <a:endParaRPr kumimoji="1" lang="ja-JP" altLang="en-US" dirty="0"/>
          </a:p>
        </p:txBody>
      </p:sp>
      <p:pic>
        <p:nvPicPr>
          <p:cNvPr id="7" name="コンテンツ プレースホルダー 6" descr="スクリーンショット 2016-03-20 13.40.5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" b="3703"/>
          <a:stretch/>
        </p:blipFill>
        <p:spPr>
          <a:xfrm rot="10800000">
            <a:off x="698500" y="1646238"/>
            <a:ext cx="7551142" cy="4894260"/>
          </a:xfrm>
        </p:spPr>
      </p:pic>
    </p:spTree>
    <p:extLst>
      <p:ext uri="{BB962C8B-B14F-4D97-AF65-F5344CB8AC3E}">
        <p14:creationId xmlns:p14="http://schemas.microsoft.com/office/powerpoint/2010/main" val="1067817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Super-</a:t>
            </a:r>
            <a:r>
              <a:rPr kumimoji="1" lang="en-US" altLang="ja-JP" dirty="0" err="1" smtClean="0"/>
              <a:t>Kamiokand</a:t>
            </a:r>
            <a:r>
              <a:rPr lang="ja-JP" altLang="en-US" dirty="0" smtClean="0"/>
              <a:t>e </a:t>
            </a:r>
            <a:r>
              <a:rPr lang="en-US" altLang="ja-JP" dirty="0" smtClean="0"/>
              <a:t>(1996-)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4508501"/>
            <a:ext cx="4038600" cy="1435100"/>
          </a:xfrm>
        </p:spPr>
        <p:txBody>
          <a:bodyPr/>
          <a:lstStyle/>
          <a:p>
            <a:r>
              <a:rPr kumimoji="1" lang="en-US" altLang="ja-JP" dirty="0" smtClean="0"/>
              <a:t>50kt </a:t>
            </a:r>
            <a:r>
              <a:rPr kumimoji="1" lang="ja-JP" altLang="en-US" dirty="0" smtClean="0"/>
              <a:t>（有効体積</a:t>
            </a:r>
            <a:r>
              <a:rPr kumimoji="1" lang="en-US" altLang="ja-JP" dirty="0" smtClean="0"/>
              <a:t>22.5 </a:t>
            </a:r>
            <a:r>
              <a:rPr kumimoji="1" lang="en-US" altLang="ja-JP" dirty="0" err="1" smtClean="0"/>
              <a:t>kt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インチ</a:t>
            </a:r>
            <a:r>
              <a:rPr kumimoji="1" lang="en-US" altLang="ja-JP" dirty="0" smtClean="0"/>
              <a:t>PMT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11146</a:t>
            </a:r>
            <a:r>
              <a:rPr kumimoji="1" lang="ja-JP" altLang="en-US" dirty="0" smtClean="0"/>
              <a:t>本</a:t>
            </a:r>
            <a:endParaRPr kumimoji="1" lang="ja-JP" altLang="en-US" dirty="0"/>
          </a:p>
        </p:txBody>
      </p:sp>
      <p:pic>
        <p:nvPicPr>
          <p:cNvPr id="5" name="Picture 4" descr="sk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5" r="113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1863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ja-JP" altLang="en-US" sz="4000" dirty="0" smtClean="0"/>
              <a:t>S</a:t>
            </a:r>
            <a:r>
              <a:rPr lang="en-US" altLang="ja-JP" sz="4000" dirty="0" err="1" smtClean="0"/>
              <a:t>uper-Kamiokande</a:t>
            </a:r>
            <a:r>
              <a:rPr lang="ja-JP" altLang="en-US" sz="4000" dirty="0" smtClean="0"/>
              <a:t>建設（１９９５年）</a:t>
            </a:r>
          </a:p>
        </p:txBody>
      </p:sp>
      <p:pic>
        <p:nvPicPr>
          <p:cNvPr id="25602" name="Picture 3" descr="img-702201705-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5760" r="23752" b="4604"/>
          <a:stretch>
            <a:fillRect/>
          </a:stretch>
        </p:blipFill>
        <p:spPr bwMode="auto">
          <a:xfrm>
            <a:off x="152400" y="1447800"/>
            <a:ext cx="3962400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28600" y="5257800"/>
            <a:ext cx="418576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dirty="0" smtClean="0">
                <a:latin typeface="+mn-ea"/>
                <a:ea typeface="+mn-ea"/>
              </a:rPr>
              <a:t>YI</a:t>
            </a:r>
            <a:r>
              <a:rPr lang="ja-JP" altLang="en-US" sz="2400" dirty="0" smtClean="0">
                <a:latin typeface="+mn-ea"/>
                <a:ea typeface="+mn-ea"/>
              </a:rPr>
              <a:t>も神岡に就職（１９９５年４月）</a:t>
            </a:r>
            <a:endParaRPr lang="en-US" altLang="ja-JP" sz="2400" dirty="0" smtClean="0">
              <a:latin typeface="+mn-ea"/>
              <a:ea typeface="+mn-ea"/>
            </a:endParaRPr>
          </a:p>
          <a:p>
            <a:pPr>
              <a:defRPr/>
            </a:pPr>
            <a:r>
              <a:rPr lang="en-US" altLang="ja-JP" sz="2400" dirty="0" smtClean="0">
                <a:latin typeface="+mn-ea"/>
              </a:rPr>
              <a:t>SK</a:t>
            </a:r>
            <a:r>
              <a:rPr lang="ja-JP" altLang="en-US" sz="2400" dirty="0" smtClean="0">
                <a:latin typeface="+mn-ea"/>
              </a:rPr>
              <a:t>建設から参加</a:t>
            </a:r>
            <a:endParaRPr lang="en-US" altLang="ja-JP" sz="2400" dirty="0">
              <a:latin typeface="+mn-ea"/>
              <a:ea typeface="+mn-ea"/>
            </a:endParaRPr>
          </a:p>
        </p:txBody>
      </p:sp>
      <p:pic>
        <p:nvPicPr>
          <p:cNvPr id="25604" name="Picture 3" descr="img-702202354-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5687" r="15205" b="5090"/>
          <a:stretch>
            <a:fillRect/>
          </a:stretch>
        </p:blipFill>
        <p:spPr bwMode="auto">
          <a:xfrm>
            <a:off x="4267200" y="1447800"/>
            <a:ext cx="47244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115733" y="5824097"/>
            <a:ext cx="6224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梶田さんは</a:t>
            </a:r>
            <a:r>
              <a:rPr kumimoji="1" lang="en-US" altLang="ja-JP" sz="2400" dirty="0" smtClean="0"/>
              <a:t>PMT</a:t>
            </a:r>
            <a:r>
              <a:rPr kumimoji="1" lang="ja-JP" altLang="en-US" sz="2400" dirty="0" smtClean="0"/>
              <a:t>取り付け、純水装置の責任者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建設作業は実働ほぼ半年で完了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9134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7562"/>
          </a:xfrm>
        </p:spPr>
        <p:txBody>
          <a:bodyPr/>
          <a:lstStyle/>
          <a:p>
            <a:r>
              <a:rPr kumimoji="1" lang="ja-JP" altLang="en-US" dirty="0" smtClean="0"/>
              <a:t>最初に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52576"/>
            <a:ext cx="8521700" cy="4970462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dirty="0" smtClean="0"/>
              <a:t>主に</a:t>
            </a:r>
            <a:r>
              <a:rPr kumimoji="1" lang="en-US" altLang="ja-JP" dirty="0" err="1" smtClean="0"/>
              <a:t>Kamiokande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Super-</a:t>
            </a:r>
            <a:r>
              <a:rPr kumimoji="1" lang="en-US" altLang="ja-JP" dirty="0" err="1" smtClean="0"/>
              <a:t>Kamiokande</a:t>
            </a:r>
            <a:r>
              <a:rPr kumimoji="1" lang="ja-JP" altLang="en-US" dirty="0" smtClean="0"/>
              <a:t>最初の３年間の大気ニュートリノの展開をふりかえる。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(</a:t>
            </a:r>
            <a:r>
              <a:rPr lang="ja-JP" altLang="en-US" dirty="0" smtClean="0"/>
              <a:t>こういう機会なのでサイエンスの話は余りしません）</a:t>
            </a:r>
            <a:endParaRPr kumimoji="1" lang="en-US" altLang="ja-JP" dirty="0" smtClean="0"/>
          </a:p>
          <a:p>
            <a:r>
              <a:rPr lang="en-US" altLang="ja-JP" dirty="0" smtClean="0"/>
              <a:t>YI</a:t>
            </a:r>
            <a:r>
              <a:rPr lang="ja-JP" altLang="en-US" dirty="0" smtClean="0"/>
              <a:t>は</a:t>
            </a:r>
            <a:r>
              <a:rPr lang="en-US" altLang="ja-JP" dirty="0" smtClean="0"/>
              <a:t>1995</a:t>
            </a:r>
            <a:r>
              <a:rPr lang="ja-JP" altLang="en-US" dirty="0" smtClean="0"/>
              <a:t>年から１０年間、東大宇宙線研神岡宇宙素粒子研究施設で、</a:t>
            </a:r>
            <a:r>
              <a:rPr lang="en-US" altLang="ja-JP" dirty="0" smtClean="0"/>
              <a:t>Super-</a:t>
            </a:r>
            <a:r>
              <a:rPr lang="en-US" altLang="ja-JP" dirty="0" err="1" smtClean="0"/>
              <a:t>Kamiokande</a:t>
            </a:r>
            <a:r>
              <a:rPr lang="ja-JP" altLang="en-US" dirty="0" smtClean="0"/>
              <a:t>の建設、大気ニュートリノと</a:t>
            </a:r>
            <a:r>
              <a:rPr lang="en-US" altLang="ja-JP" dirty="0" smtClean="0"/>
              <a:t>K2K</a:t>
            </a:r>
            <a:r>
              <a:rPr lang="ja-JP" altLang="en-US" dirty="0" smtClean="0"/>
              <a:t>実験をやっていた。</a:t>
            </a:r>
            <a:endParaRPr lang="en-US" altLang="ja-JP" dirty="0" smtClean="0"/>
          </a:p>
          <a:p>
            <a:r>
              <a:rPr kumimoji="1" lang="ja-JP" altLang="en-US" dirty="0" smtClean="0"/>
              <a:t>だから</a:t>
            </a:r>
            <a:r>
              <a:rPr kumimoji="1" lang="en-US" altLang="ja-JP" dirty="0" err="1" smtClean="0"/>
              <a:t>Kamiokande</a:t>
            </a:r>
            <a:r>
              <a:rPr kumimoji="1" lang="ja-JP" altLang="en-US" dirty="0" smtClean="0"/>
              <a:t>時代のことを知りません（すみません）。外から見ていた話はできる。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間違った話、重要なのに触れなかった話、失礼な表現があればご容赦ください。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5633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最初期の解析：</a:t>
            </a:r>
            <a:r>
              <a:rPr lang="en-US" altLang="ja-JP" dirty="0" smtClean="0"/>
              <a:t>Decay</a:t>
            </a:r>
            <a:r>
              <a:rPr lang="ja-JP" altLang="en-US" dirty="0" smtClean="0"/>
              <a:t> </a:t>
            </a:r>
            <a:r>
              <a:rPr lang="en-US" altLang="ja-JP" dirty="0" smtClean="0"/>
              <a:t>electron(1996</a:t>
            </a:r>
            <a:r>
              <a:rPr lang="en-US" altLang="en-US" dirty="0"/>
              <a:t>)</a:t>
            </a:r>
            <a:endParaRPr kumimoji="1" lang="ja-JP" altLang="en-US" dirty="0"/>
          </a:p>
        </p:txBody>
      </p:sp>
      <p:pic>
        <p:nvPicPr>
          <p:cNvPr id="4" name="図 3" descr="スクリーンショット 2016-03-19 13.09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0"/>
          <a:stretch/>
        </p:blipFill>
        <p:spPr>
          <a:xfrm>
            <a:off x="145743" y="1417638"/>
            <a:ext cx="5438673" cy="367495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39433" y="5121156"/>
            <a:ext cx="3737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000" dirty="0" smtClean="0"/>
              <a:t>decay </a:t>
            </a:r>
            <a:r>
              <a:rPr lang="en-US" altLang="en-US" sz="2000" dirty="0" err="1" smtClean="0"/>
              <a:t>electron数のチェック</a:t>
            </a:r>
            <a:r>
              <a:rPr lang="en-US" altLang="en-US" sz="2000" dirty="0" smtClean="0"/>
              <a:t>；</a:t>
            </a:r>
          </a:p>
          <a:p>
            <a:r>
              <a:rPr lang="en-US" altLang="en-US" sz="2000" dirty="0" smtClean="0"/>
              <a:t>当時</a:t>
            </a:r>
            <a:r>
              <a:rPr lang="ja-JP" altLang="en-US" sz="2000" dirty="0" smtClean="0"/>
              <a:t>の</a:t>
            </a:r>
            <a:r>
              <a:rPr lang="en-US" altLang="en-US" sz="2000" dirty="0" smtClean="0"/>
              <a:t>D</a:t>
            </a:r>
            <a:r>
              <a:rPr lang="ja-JP" altLang="ja-JP" sz="2000" dirty="0" smtClean="0"/>
              <a:t>3</a:t>
            </a:r>
            <a:r>
              <a:rPr lang="ja-JP" altLang="en-US" sz="2000" dirty="0" smtClean="0"/>
              <a:t>学生さん</a:t>
            </a:r>
            <a:r>
              <a:rPr lang="en-US" altLang="en-US" sz="2000" dirty="0" smtClean="0"/>
              <a:t>, </a:t>
            </a:r>
            <a:r>
              <a:rPr lang="en-US" altLang="en-US" sz="2000" dirty="0" smtClean="0"/>
              <a:t>96</a:t>
            </a:r>
            <a:r>
              <a:rPr lang="ja-JP" altLang="en-US" sz="2000" dirty="0" smtClean="0"/>
              <a:t>年</a:t>
            </a:r>
            <a:r>
              <a:rPr lang="en-US" altLang="en-US" sz="2000" dirty="0" smtClean="0"/>
              <a:t>5</a:t>
            </a:r>
            <a:r>
              <a:rPr lang="ja-JP" altLang="en-US" sz="2000" dirty="0" smtClean="0"/>
              <a:t>月</a:t>
            </a:r>
            <a:r>
              <a:rPr lang="en-US" altLang="en-US" sz="2000" dirty="0" smtClean="0"/>
              <a:t>22</a:t>
            </a:r>
            <a:r>
              <a:rPr lang="ja-JP" altLang="en-US" sz="2000" dirty="0" smtClean="0"/>
              <a:t>日</a:t>
            </a:r>
            <a:endParaRPr kumimoji="1" lang="en-US" altLang="ja-JP" sz="2000" dirty="0" smtClean="0"/>
          </a:p>
        </p:txBody>
      </p:sp>
      <p:cxnSp>
        <p:nvCxnSpPr>
          <p:cNvPr id="7" name="直線コネクタ 6"/>
          <p:cNvCxnSpPr/>
          <p:nvPr/>
        </p:nvCxnSpPr>
        <p:spPr>
          <a:xfrm>
            <a:off x="2178050" y="4241800"/>
            <a:ext cx="203200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3202948" y="4241800"/>
            <a:ext cx="2099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695532" y="1417638"/>
            <a:ext cx="3308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m</a:t>
            </a:r>
            <a:r>
              <a:rPr lang="ja-JP" altLang="en-US" sz="2000" dirty="0" smtClean="0"/>
              <a:t>荷電カレントからの</a:t>
            </a:r>
            <a:endParaRPr kumimoji="1" lang="en-US" altLang="ja-JP" sz="2000" dirty="0" smtClean="0"/>
          </a:p>
          <a:p>
            <a:r>
              <a:rPr lang="en-US" altLang="ja-JP" sz="2000" dirty="0" err="1"/>
              <a:t>m</a:t>
            </a:r>
            <a:r>
              <a:rPr kumimoji="1" lang="en-US" altLang="ja-JP" sz="2000" dirty="0" err="1" smtClean="0"/>
              <a:t>uon</a:t>
            </a:r>
            <a:r>
              <a:rPr kumimoji="1" lang="ja-JP" altLang="en-US" sz="2000" dirty="0" smtClean="0"/>
              <a:t>は</a:t>
            </a:r>
            <a:r>
              <a:rPr kumimoji="1" lang="en-US" altLang="ja-JP" sz="2000" dirty="0" smtClean="0"/>
              <a:t>decay electron</a:t>
            </a:r>
            <a:r>
              <a:rPr kumimoji="1" lang="ja-JP" altLang="en-US" sz="2000" dirty="0" smtClean="0"/>
              <a:t>を残す</a:t>
            </a:r>
            <a:endParaRPr kumimoji="1" lang="en-US" altLang="ja-JP" sz="20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78032" y="2413000"/>
            <a:ext cx="3818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Cherenkov</a:t>
            </a:r>
            <a:r>
              <a:rPr kumimoji="1" lang="ja-JP" altLang="en-US" sz="2000" dirty="0" smtClean="0"/>
              <a:t>リングパターンと独立な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（簡易）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sz="2000" dirty="0" smtClean="0"/>
              <a:t>/e</a:t>
            </a:r>
            <a:r>
              <a:rPr kumimoji="1" lang="ja-JP" altLang="en-US" sz="2000" dirty="0" smtClean="0"/>
              <a:t>識別になる</a:t>
            </a:r>
            <a:endParaRPr kumimoji="1" lang="en-US" altLang="ja-JP" sz="20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22516" y="3505200"/>
            <a:ext cx="35810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１リング事象７５個中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Decay electron</a:t>
            </a:r>
            <a:r>
              <a:rPr lang="ja-JP" altLang="en-US" sz="2000" dirty="0" smtClean="0"/>
              <a:t>あり：３１個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Decay electron</a:t>
            </a:r>
            <a:r>
              <a:rPr kumimoji="1" lang="ja-JP" altLang="en-US" sz="2000" dirty="0" smtClean="0"/>
              <a:t>なし：４４</a:t>
            </a:r>
            <a:r>
              <a:rPr lang="ja-JP" altLang="en-US" sz="2000" dirty="0" smtClean="0"/>
              <a:t>個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（９６年５月時点の簡易チェック）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86400" y="5228878"/>
            <a:ext cx="371714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その後も、</a:t>
            </a:r>
            <a:r>
              <a:rPr kumimoji="1" lang="en-US" altLang="ja-JP" sz="2400" dirty="0" smtClean="0"/>
              <a:t>decay electron</a:t>
            </a:r>
            <a:r>
              <a:rPr kumimoji="1" lang="ja-JP" altLang="en-US" sz="2400" dirty="0" smtClean="0"/>
              <a:t>数は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sz="2400" dirty="0" smtClean="0"/>
              <a:t>/e</a:t>
            </a:r>
            <a:r>
              <a:rPr kumimoji="1" lang="ja-JP" altLang="en-US" sz="2400" dirty="0" smtClean="0"/>
              <a:t>識別チェックの重要なツールとして鍵を握る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91357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57626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最初の３年間</a:t>
            </a:r>
            <a:r>
              <a:rPr kumimoji="1" lang="en-US" altLang="ja-JP" dirty="0" smtClean="0"/>
              <a:t>(1996-97</a:t>
            </a:r>
            <a:r>
              <a:rPr kumimoji="1" lang="ja-JP" altLang="en-US" dirty="0" smtClean="0"/>
              <a:t>年）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4300" y="850900"/>
            <a:ext cx="9029700" cy="6007099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dirty="0" smtClean="0"/>
              <a:t>９６年４月１日</a:t>
            </a:r>
            <a:r>
              <a:rPr lang="ja-JP" altLang="ja-JP" dirty="0"/>
              <a:t>　</a:t>
            </a:r>
            <a:r>
              <a:rPr lang="ja-JP" altLang="en-US" dirty="0" smtClean="0"/>
              <a:t>深夜０時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データ取得開始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しかしすぐ</a:t>
            </a:r>
            <a:r>
              <a:rPr kumimoji="1" lang="en-US" altLang="ja-JP" dirty="0" smtClean="0"/>
              <a:t>DAQ</a:t>
            </a:r>
            <a:r>
              <a:rPr kumimoji="1" lang="ja-JP" altLang="en-US" dirty="0" smtClean="0"/>
              <a:t>クラッシュ）</a:t>
            </a:r>
            <a:endParaRPr kumimoji="1" lang="en-US" altLang="ja-JP" dirty="0" smtClean="0"/>
          </a:p>
          <a:p>
            <a:r>
              <a:rPr kumimoji="1" lang="ja-JP" altLang="en-US" dirty="0" smtClean="0"/>
              <a:t>９６年前半、大気</a:t>
            </a:r>
            <a:r>
              <a:rPr kumimoji="1" lang="en-US" altLang="ja-JP" dirty="0" err="1" smtClean="0"/>
              <a:t>ν</a:t>
            </a:r>
            <a:r>
              <a:rPr kumimoji="1" lang="ja-JP" altLang="en-US" dirty="0" smtClean="0"/>
              <a:t>＋陽子崩壊グループ（梶田さんコンビーナー）立ち上げ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マニュアルスキャンで解析、検出器の不具合対処、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解析基本</a:t>
            </a:r>
            <a:r>
              <a:rPr kumimoji="1" lang="ja-JP" altLang="en-US" dirty="0" smtClean="0"/>
              <a:t>プログラムの改善、</a:t>
            </a:r>
            <a:r>
              <a:rPr lang="en-US" altLang="ja-JP" dirty="0" smtClean="0"/>
              <a:t>decay electron</a:t>
            </a:r>
            <a:r>
              <a:rPr lang="ja-JP" altLang="en-US" dirty="0" smtClean="0"/>
              <a:t>解析</a:t>
            </a:r>
            <a:endParaRPr kumimoji="1" lang="en-US" altLang="ja-JP" dirty="0" smtClean="0"/>
          </a:p>
          <a:p>
            <a:r>
              <a:rPr kumimoji="1" lang="ja-JP" altLang="en-US" dirty="0" smtClean="0"/>
              <a:t>９６夏</a:t>
            </a:r>
            <a:r>
              <a:rPr kumimoji="1" lang="en-US" altLang="ja-JP" dirty="0" smtClean="0"/>
              <a:t>〜</a:t>
            </a:r>
            <a:r>
              <a:rPr kumimoji="1" lang="ja-JP" altLang="en-US" dirty="0" smtClean="0"/>
              <a:t>９７初冬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Auto-fitting</a:t>
            </a:r>
            <a:r>
              <a:rPr kumimoji="1" lang="ja-JP" altLang="en-US" dirty="0" smtClean="0"/>
              <a:t>解析プログラムの開発に着手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PC</a:t>
            </a:r>
            <a:r>
              <a:rPr lang="ja-JP" altLang="en-US" dirty="0" smtClean="0"/>
              <a:t>イベントリダクションに着手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チェレンコフリングパターンによる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/e</a:t>
            </a:r>
            <a:r>
              <a:rPr lang="ja-JP" altLang="en-US" dirty="0" smtClean="0"/>
              <a:t>識別着手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米国解析グループと</a:t>
            </a:r>
            <a:r>
              <a:rPr lang="en-US" altLang="ja-JP" dirty="0" smtClean="0"/>
              <a:t>”independent analysis”</a:t>
            </a:r>
            <a:r>
              <a:rPr lang="ja-JP" altLang="en-US" dirty="0" smtClean="0"/>
              <a:t>開始</a:t>
            </a:r>
            <a:endParaRPr lang="en-US" altLang="ja-JP" dirty="0" smtClean="0"/>
          </a:p>
          <a:p>
            <a:r>
              <a:rPr lang="ja-JP" altLang="en-US" dirty="0" smtClean="0"/>
              <a:t>９７年２月頃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最初の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/e</a:t>
            </a:r>
            <a:r>
              <a:rPr lang="ja-JP" altLang="en-US" dirty="0" smtClean="0"/>
              <a:t>識別の結果、最初の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/e</a:t>
            </a:r>
            <a:r>
              <a:rPr lang="ja-JP" altLang="en-US" dirty="0" smtClean="0"/>
              <a:t>ごとの天頂角分布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999352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190500" y="266700"/>
            <a:ext cx="8547100" cy="6858000"/>
          </a:xfrm>
        </p:spPr>
        <p:txBody>
          <a:bodyPr>
            <a:normAutofit fontScale="77500" lnSpcReduction="20000"/>
          </a:bodyPr>
          <a:lstStyle/>
          <a:p>
            <a:r>
              <a:rPr lang="ja-JP" altLang="en-US" dirty="0" smtClean="0"/>
              <a:t>９７年４月２０日　</a:t>
            </a:r>
            <a:r>
              <a:rPr lang="en-US" altLang="ja-JP" dirty="0" smtClean="0"/>
              <a:t>SK</a:t>
            </a:r>
            <a:r>
              <a:rPr lang="ja-JP" altLang="en-US" dirty="0" smtClean="0"/>
              <a:t>コラボレーションミーティング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Independent analysis</a:t>
            </a:r>
            <a:r>
              <a:rPr lang="ja-JP" altLang="en-US" dirty="0" smtClean="0"/>
              <a:t>の結果比較、米国解析グループとマージ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Auto-fitting</a:t>
            </a:r>
            <a:r>
              <a:rPr lang="ja-JP" altLang="en-US" dirty="0" smtClean="0"/>
              <a:t>解析へ移行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最初の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/e </a:t>
            </a:r>
            <a:r>
              <a:rPr lang="ja-JP" altLang="en-US" dirty="0" smtClean="0"/>
              <a:t>比、</a:t>
            </a:r>
            <a:r>
              <a:rPr lang="en-US" altLang="ja-JP" dirty="0" smtClean="0"/>
              <a:t>sub-</a:t>
            </a:r>
            <a:r>
              <a:rPr lang="en-US" altLang="ja-JP" dirty="0" err="1" smtClean="0"/>
              <a:t>GeV</a:t>
            </a:r>
            <a:r>
              <a:rPr lang="ja-JP" altLang="en-US" dirty="0" smtClean="0"/>
              <a:t>の結果確定</a:t>
            </a:r>
            <a:endParaRPr lang="en-US" altLang="ja-JP" dirty="0" smtClean="0"/>
          </a:p>
          <a:p>
            <a:r>
              <a:rPr lang="ja-JP" altLang="en-US" dirty="0" smtClean="0"/>
              <a:t>９７年春</a:t>
            </a:r>
            <a:r>
              <a:rPr lang="en-US" altLang="ja-JP" dirty="0" smtClean="0"/>
              <a:t>〜</a:t>
            </a:r>
          </a:p>
          <a:p>
            <a:pPr lvl="1"/>
            <a:r>
              <a:rPr lang="en-US" altLang="ja-JP" dirty="0" smtClean="0"/>
              <a:t>Multi-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PC</a:t>
            </a:r>
            <a:r>
              <a:rPr lang="ja-JP" altLang="en-US" dirty="0" smtClean="0"/>
              <a:t>解析の自動化の詰め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ニュートリノ振動解析開始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Sub-</a:t>
            </a:r>
            <a:r>
              <a:rPr lang="en-US" altLang="ja-JP" dirty="0" err="1" smtClean="0"/>
              <a:t>GeV</a:t>
            </a:r>
            <a:r>
              <a:rPr lang="ja-JP" altLang="en-US" dirty="0" smtClean="0"/>
              <a:t>　論文執筆開始</a:t>
            </a:r>
            <a:endParaRPr lang="en-US" altLang="ja-JP" dirty="0" smtClean="0"/>
          </a:p>
          <a:p>
            <a:r>
              <a:rPr lang="ja-JP" altLang="en-US" dirty="0" smtClean="0"/>
              <a:t>９７年７月１７日　</a:t>
            </a:r>
            <a:r>
              <a:rPr lang="en-US" altLang="ja-JP" dirty="0" smtClean="0"/>
              <a:t>SK</a:t>
            </a:r>
            <a:r>
              <a:rPr lang="ja-JP" altLang="en-US" dirty="0" smtClean="0"/>
              <a:t>コラボレーションミーティング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Muti-GeV</a:t>
            </a:r>
            <a:r>
              <a:rPr lang="en-US" altLang="ja-JP" dirty="0" smtClean="0"/>
              <a:t> </a:t>
            </a:r>
            <a:r>
              <a:rPr lang="ja-JP" altLang="en-US" dirty="0" smtClean="0"/>
              <a:t>解析確定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ニュートリノ振動解析結果確定</a:t>
            </a:r>
            <a:endParaRPr lang="en-US" altLang="ja-JP" dirty="0" smtClean="0"/>
          </a:p>
          <a:p>
            <a:r>
              <a:rPr lang="ja-JP" altLang="en-US" dirty="0" smtClean="0"/>
              <a:t>９７年秋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ニュートリノ振動解析の詰め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Multi-</a:t>
            </a:r>
            <a:r>
              <a:rPr lang="en-US" altLang="ja-JP" dirty="0" err="1" smtClean="0"/>
              <a:t>GeV</a:t>
            </a:r>
            <a:r>
              <a:rPr lang="ja-JP" altLang="en-US" dirty="0" smtClean="0"/>
              <a:t>論文執筆開始</a:t>
            </a:r>
            <a:endParaRPr lang="en-US" altLang="ja-JP" dirty="0" smtClean="0"/>
          </a:p>
          <a:p>
            <a:r>
              <a:rPr kumimoji="1" lang="ja-JP" altLang="en-US" dirty="0" smtClean="0"/>
              <a:t>９８年１月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ニュートリノ振動論文執筆開始</a:t>
            </a:r>
            <a:endParaRPr kumimoji="1" lang="en-US" altLang="ja-JP" dirty="0" smtClean="0"/>
          </a:p>
          <a:p>
            <a:r>
              <a:rPr lang="ja-JP" altLang="en-US" dirty="0" smtClean="0"/>
              <a:t>９８年６月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高山ニュートリノ国際会議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2146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最初の</a:t>
            </a:r>
            <a:r>
              <a:rPr lang="ja-JP" altLang="ja-JP" dirty="0" smtClean="0"/>
              <a:t>“</a:t>
            </a:r>
            <a:r>
              <a:rPr lang="en-US" altLang="ja-JP" dirty="0" smtClean="0"/>
              <a:t>Allowed</a:t>
            </a:r>
            <a:r>
              <a:rPr lang="ja-JP" altLang="en-US" dirty="0" smtClean="0"/>
              <a:t> </a:t>
            </a:r>
            <a:r>
              <a:rPr lang="en-US" altLang="ja-JP" dirty="0" smtClean="0"/>
              <a:t>region”</a:t>
            </a:r>
            <a:r>
              <a:rPr lang="ja-JP" altLang="en-US" dirty="0" smtClean="0"/>
              <a:t>（９７年７月）</a:t>
            </a:r>
            <a:endParaRPr kumimoji="1" lang="ja-JP" altLang="en-US" dirty="0"/>
          </a:p>
        </p:txBody>
      </p:sp>
      <p:pic>
        <p:nvPicPr>
          <p:cNvPr id="6" name="コンテンツ プレースホルダー 5" descr="スクリーンショット 2016-03-18 22.53.59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" b="2882"/>
          <a:stretch/>
        </p:blipFill>
        <p:spPr>
          <a:xfrm>
            <a:off x="233246" y="857250"/>
            <a:ext cx="4185932" cy="5111750"/>
          </a:xfrm>
        </p:spPr>
      </p:pic>
      <p:sp>
        <p:nvSpPr>
          <p:cNvPr id="5" name="コンテンツ プレースホルダー 4"/>
          <p:cNvSpPr>
            <a:spLocks noGrp="1"/>
          </p:cNvSpPr>
          <p:nvPr>
            <p:ph sz="half" idx="2"/>
          </p:nvPr>
        </p:nvSpPr>
        <p:spPr>
          <a:xfrm>
            <a:off x="4648200" y="1231900"/>
            <a:ext cx="4610100" cy="4525963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err="1" smtClean="0"/>
              <a:t>Kamiokande</a:t>
            </a:r>
            <a:r>
              <a:rPr kumimoji="1" lang="ja-JP" altLang="en-US" dirty="0" smtClean="0"/>
              <a:t>になかった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/>
              <a:t>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&lt;10</a:t>
            </a:r>
            <a:r>
              <a:rPr kumimoji="1" lang="en-US" altLang="ja-JP" baseline="30000" dirty="0" smtClean="0"/>
              <a:t>-3</a:t>
            </a:r>
            <a:r>
              <a:rPr kumimoji="1" lang="en-US" altLang="ja-JP" dirty="0" smtClean="0"/>
              <a:t>eV</a:t>
            </a:r>
            <a:r>
              <a:rPr kumimoji="1" lang="en-US" altLang="ja-JP" baseline="30000" dirty="0" smtClean="0"/>
              <a:t>2</a:t>
            </a:r>
            <a:r>
              <a:rPr kumimoji="1" lang="ja-JP" altLang="en-US" dirty="0" smtClean="0"/>
              <a:t>が</a:t>
            </a:r>
            <a:r>
              <a:rPr kumimoji="1" lang="en-US" altLang="ja-JP" dirty="0" smtClean="0"/>
              <a:t>allowed</a:t>
            </a:r>
            <a:r>
              <a:rPr kumimoji="1" lang="ja-JP" altLang="en-US" dirty="0" smtClean="0"/>
              <a:t>になった</a:t>
            </a:r>
            <a:endParaRPr kumimoji="1" lang="en-US" altLang="ja-JP" dirty="0" smtClean="0"/>
          </a:p>
          <a:p>
            <a:r>
              <a:rPr lang="en-US" altLang="ja-JP" dirty="0" smtClean="0"/>
              <a:t>Sub-</a:t>
            </a:r>
            <a:r>
              <a:rPr lang="en-US" altLang="ja-JP" dirty="0" err="1" smtClean="0"/>
              <a:t>GeV</a:t>
            </a:r>
            <a:r>
              <a:rPr lang="ja-JP" altLang="en-US" dirty="0" smtClean="0"/>
              <a:t>　天頂角に</a:t>
            </a:r>
            <a:r>
              <a:rPr lang="en-US" altLang="ja-JP" dirty="0" smtClean="0"/>
              <a:t>”</a:t>
            </a:r>
            <a:r>
              <a:rPr lang="ja-JP" altLang="en-US" dirty="0" smtClean="0"/>
              <a:t>傾き</a:t>
            </a:r>
            <a:r>
              <a:rPr lang="en-US" altLang="ja-JP" dirty="0" smtClean="0"/>
              <a:t>”</a:t>
            </a:r>
            <a:r>
              <a:rPr lang="ja-JP" altLang="en-US" dirty="0" smtClean="0"/>
              <a:t>が見えてきたため</a:t>
            </a:r>
            <a:endParaRPr lang="en-US" altLang="ja-JP" dirty="0" smtClean="0"/>
          </a:p>
          <a:p>
            <a:r>
              <a:rPr kumimoji="1" lang="en-US" altLang="ja-JP" dirty="0" smtClean="0"/>
              <a:t>K2K,OPERA,JHF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ja-JP" altLang="en-US" dirty="0" smtClean="0"/>
              <a:t>にとって衝撃</a:t>
            </a:r>
            <a:r>
              <a:rPr kumimoji="1" lang="en-US" altLang="ja-JP" dirty="0" smtClean="0"/>
              <a:t>(!)</a:t>
            </a:r>
          </a:p>
          <a:p>
            <a:r>
              <a:rPr lang="en-US" altLang="ja-JP" dirty="0" err="1" smtClean="0"/>
              <a:t>Kamiokande</a:t>
            </a:r>
            <a:r>
              <a:rPr lang="en-US" altLang="ja-JP" dirty="0" smtClean="0"/>
              <a:t> 90%CL</a:t>
            </a:r>
            <a:r>
              <a:rPr lang="ja-JP" altLang="en-US" dirty="0" smtClean="0"/>
              <a:t>とは</a:t>
            </a:r>
            <a:r>
              <a:rPr lang="en-US" altLang="ja-JP" dirty="0" smtClean="0"/>
              <a:t>5x10</a:t>
            </a:r>
            <a:r>
              <a:rPr lang="en-US" altLang="ja-JP" baseline="30000" dirty="0" smtClean="0"/>
              <a:t>-3</a:t>
            </a:r>
            <a:r>
              <a:rPr lang="en-US" altLang="ja-JP" dirty="0" smtClean="0"/>
              <a:t>eV</a:t>
            </a:r>
            <a:r>
              <a:rPr lang="en-US" altLang="ja-JP" baseline="30000" dirty="0" smtClean="0"/>
              <a:t>2</a:t>
            </a:r>
            <a:r>
              <a:rPr lang="ja-JP" altLang="en-US" dirty="0" smtClean="0"/>
              <a:t>あたりでオーバーラップ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8083" y="6079751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/>
              <a:t> </a:t>
            </a:r>
            <a:r>
              <a:rPr lang="ja-JP" altLang="ja-JP" dirty="0" smtClean="0"/>
              <a:t>S</a:t>
            </a:r>
            <a:r>
              <a:rPr lang="en-US" altLang="ja-JP" dirty="0" smtClean="0"/>
              <a:t>K</a:t>
            </a:r>
            <a:r>
              <a:rPr lang="ja-JP" altLang="en-US" dirty="0" smtClean="0"/>
              <a:t> </a:t>
            </a:r>
            <a:r>
              <a:rPr lang="en-US" altLang="ja-JP" dirty="0" smtClean="0"/>
              <a:t>collaboration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meeting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(Jul</a:t>
            </a:r>
            <a:r>
              <a:rPr lang="ja-JP" altLang="en-US" dirty="0" smtClean="0"/>
              <a:t> </a:t>
            </a:r>
            <a:r>
              <a:rPr lang="en-US" altLang="ja-JP" dirty="0" smtClean="0"/>
              <a:t>1997)</a:t>
            </a:r>
          </a:p>
          <a:p>
            <a:r>
              <a:rPr kumimoji="1" lang="ja-JP" altLang="en-US" dirty="0" smtClean="0"/>
              <a:t>金行さんの振動解析結果のスライド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37100" y="5491946"/>
            <a:ext cx="42961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“I’m</a:t>
            </a:r>
            <a:r>
              <a:rPr kumimoji="1" lang="ja-JP" altLang="en-US" sz="2800" dirty="0" smtClean="0"/>
              <a:t>  </a:t>
            </a:r>
            <a:r>
              <a:rPr kumimoji="1" lang="en-US" altLang="ja-JP" sz="2800" dirty="0" smtClean="0"/>
              <a:t>scared…”</a:t>
            </a:r>
            <a:r>
              <a:rPr kumimoji="1" lang="ja-JP" altLang="en-US" sz="2800" dirty="0" smtClean="0"/>
              <a:t> </a:t>
            </a:r>
            <a:endParaRPr lang="en-US" altLang="ja-JP" sz="2800" dirty="0"/>
          </a:p>
          <a:p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H.Sobel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(US</a:t>
            </a:r>
            <a:r>
              <a:rPr kumimoji="1" lang="ja-JP" altLang="en-US" sz="2800" dirty="0" smtClean="0"/>
              <a:t>側</a:t>
            </a:r>
            <a:r>
              <a:rPr kumimoji="1" lang="en-US" altLang="ja-JP" sz="2800" dirty="0" smtClean="0"/>
              <a:t>SK</a:t>
            </a:r>
            <a:r>
              <a:rPr lang="ja-JP" altLang="en-US" sz="2800" dirty="0" smtClean="0"/>
              <a:t>責任者）</a:t>
            </a:r>
            <a:r>
              <a:rPr kumimoji="1" lang="ja-JP" altLang="en-US" sz="2800" dirty="0" smtClean="0"/>
              <a:t>談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43548" y="2832100"/>
            <a:ext cx="7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10</a:t>
            </a:r>
            <a:r>
              <a:rPr kumimoji="1" lang="en-US" altLang="ja-JP" sz="2800" baseline="30000" dirty="0" smtClean="0"/>
              <a:t>-2</a:t>
            </a:r>
            <a:endParaRPr kumimoji="1" lang="ja-JP" altLang="en-US" sz="2800" baseline="30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43548" y="3484840"/>
            <a:ext cx="7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10</a:t>
            </a:r>
            <a:r>
              <a:rPr kumimoji="1" lang="en-US" altLang="ja-JP" sz="2800" baseline="30000" dirty="0" smtClean="0"/>
              <a:t>-3</a:t>
            </a:r>
            <a:endParaRPr kumimoji="1" lang="ja-JP" altLang="en-US" sz="2800" baseline="30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-43548" y="4114800"/>
            <a:ext cx="748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10</a:t>
            </a:r>
            <a:r>
              <a:rPr kumimoji="1" lang="en-US" altLang="ja-JP" sz="2800" baseline="30000" dirty="0" smtClean="0"/>
              <a:t>-4</a:t>
            </a:r>
            <a:endParaRPr kumimoji="1" lang="ja-JP" altLang="en-US" sz="2800" baseline="30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941" y="1511300"/>
            <a:ext cx="812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800" dirty="0" smtClean="0"/>
              <a:t>m</a:t>
            </a:r>
            <a:r>
              <a:rPr kumimoji="1" lang="en-US" altLang="ja-JP" sz="2800" baseline="30000" dirty="0" smtClean="0"/>
              <a:t>2</a:t>
            </a:r>
            <a:endParaRPr kumimoji="1" lang="ja-JP" altLang="en-US" sz="2800" baseline="30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47611" y="5234643"/>
            <a:ext cx="1248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 sin</a:t>
            </a:r>
            <a:r>
              <a:rPr kumimoji="1" lang="en-US" altLang="ja-JP" sz="2800" baseline="30000" dirty="0" smtClean="0"/>
              <a:t>2</a:t>
            </a:r>
            <a:r>
              <a:rPr kumimoji="1" lang="en-US" altLang="ja-JP" sz="2800" dirty="0" smtClean="0"/>
              <a:t> 2</a:t>
            </a:r>
            <a:r>
              <a:rPr kumimoji="1" lang="en-US" altLang="ja-JP" sz="2800" dirty="0" smtClean="0">
                <a:latin typeface="Symbol" charset="2"/>
                <a:cs typeface="Symbol" charset="2"/>
              </a:rPr>
              <a:t>q</a:t>
            </a:r>
            <a:endParaRPr kumimoji="1" lang="ja-JP" altLang="en-US" sz="2800" dirty="0">
              <a:latin typeface="Symbol" charset="2"/>
              <a:cs typeface="Symbol" charset="2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48884" y="5271836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0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90279" y="5298662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81200" y="1141968"/>
            <a:ext cx="1062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 </a:t>
            </a:r>
            <a:r>
              <a:rPr kumimoji="1" lang="en-US" altLang="ja-JP" sz="2800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sz="2800" baseline="-250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sz="2800" dirty="0" smtClean="0">
                <a:latin typeface="Symbol" charset="2"/>
                <a:cs typeface="Symbol" charset="2"/>
              </a:rPr>
              <a:t>-</a:t>
            </a:r>
            <a:r>
              <a:rPr kumimoji="1" lang="en-US" altLang="ja-JP" sz="2800" dirty="0" err="1" smtClean="0">
                <a:latin typeface="Symbol" charset="2"/>
                <a:cs typeface="Symbol" charset="2"/>
              </a:rPr>
              <a:t>n</a:t>
            </a:r>
            <a:r>
              <a:rPr kumimoji="1" lang="en-US" altLang="ja-JP" sz="2800" baseline="-25000" dirty="0" err="1" smtClean="0">
                <a:latin typeface="Symbol" charset="2"/>
                <a:cs typeface="Symbol" charset="2"/>
              </a:rPr>
              <a:t>t</a:t>
            </a:r>
            <a:endParaRPr kumimoji="1" lang="ja-JP" altLang="en-US" sz="2800" baseline="-25000" dirty="0">
              <a:latin typeface="Symbol" charset="2"/>
              <a:cs typeface="Symbol" charset="2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197322" y="317065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90%CL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197322" y="298598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99%CL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6377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上向きミューオン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51375" y="1119981"/>
            <a:ext cx="4038600" cy="4525963"/>
          </a:xfrm>
        </p:spPr>
        <p:txBody>
          <a:bodyPr/>
          <a:lstStyle/>
          <a:p>
            <a:r>
              <a:rPr kumimoji="1" lang="ja-JP" altLang="en-US" dirty="0" smtClean="0"/>
              <a:t>瀧田さん（当時阪大）コンビーナーとして主に阪大の分担として推進</a:t>
            </a:r>
            <a:endParaRPr kumimoji="1" lang="en-US" altLang="ja-JP" dirty="0" smtClean="0"/>
          </a:p>
          <a:p>
            <a:r>
              <a:rPr lang="ja-JP" altLang="ja-JP" dirty="0" smtClean="0"/>
              <a:t>E</a:t>
            </a:r>
            <a:r>
              <a:rPr lang="en-US" altLang="ja-JP" dirty="0"/>
              <a:t>~</a:t>
            </a:r>
            <a:r>
              <a:rPr lang="en-US" altLang="ja-JP" dirty="0" smtClean="0"/>
              <a:t>10GeV (stop),</a:t>
            </a:r>
            <a:r>
              <a:rPr lang="ja-JP" altLang="en-US" dirty="0" smtClean="0"/>
              <a:t> </a:t>
            </a:r>
            <a:r>
              <a:rPr lang="en-US" altLang="ja-JP" dirty="0" smtClean="0"/>
              <a:t>~100GeV(through)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5" name="コンテンツ プレースホルダー 5" descr="スクリーンショット 2016-03-19 15.21.14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" b="1004"/>
          <a:stretch/>
        </p:blipFill>
        <p:spPr>
          <a:xfrm>
            <a:off x="241300" y="1338557"/>
            <a:ext cx="4254500" cy="5155905"/>
          </a:xfrm>
          <a:ln>
            <a:solidFill>
              <a:srgbClr val="000000"/>
            </a:solidFill>
          </a:ln>
        </p:spPr>
      </p:pic>
      <p:grpSp>
        <p:nvGrpSpPr>
          <p:cNvPr id="6" name="Group 65"/>
          <p:cNvGrpSpPr>
            <a:grpSpLocks/>
          </p:cNvGrpSpPr>
          <p:nvPr/>
        </p:nvGrpSpPr>
        <p:grpSpPr bwMode="auto">
          <a:xfrm>
            <a:off x="6783152" y="4006849"/>
            <a:ext cx="2038350" cy="2901950"/>
            <a:chOff x="68" y="740"/>
            <a:chExt cx="1284" cy="1828"/>
          </a:xfrm>
        </p:grpSpPr>
        <p:grpSp>
          <p:nvGrpSpPr>
            <p:cNvPr id="7" name="Group 66"/>
            <p:cNvGrpSpPr>
              <a:grpSpLocks noChangeAspect="1"/>
            </p:cNvGrpSpPr>
            <p:nvPr/>
          </p:nvGrpSpPr>
          <p:grpSpPr bwMode="auto">
            <a:xfrm>
              <a:off x="297" y="1183"/>
              <a:ext cx="763" cy="823"/>
              <a:chOff x="528" y="1152"/>
              <a:chExt cx="1157" cy="1248"/>
            </a:xfrm>
          </p:grpSpPr>
          <p:sp>
            <p:nvSpPr>
              <p:cNvPr id="24" name="Oval 67"/>
              <p:cNvSpPr>
                <a:spLocks noChangeAspect="1" noChangeArrowheads="1"/>
              </p:cNvSpPr>
              <p:nvPr/>
            </p:nvSpPr>
            <p:spPr bwMode="auto">
              <a:xfrm>
                <a:off x="528" y="1152"/>
                <a:ext cx="1152" cy="288"/>
              </a:xfrm>
              <a:prstGeom prst="ellips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5" name="Arc 68"/>
              <p:cNvSpPr>
                <a:spLocks noChangeAspect="1"/>
              </p:cNvSpPr>
              <p:nvPr/>
            </p:nvSpPr>
            <p:spPr bwMode="auto">
              <a:xfrm flipH="1">
                <a:off x="528" y="2112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C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6" name="Arc 69"/>
              <p:cNvSpPr>
                <a:spLocks noChangeAspect="1"/>
              </p:cNvSpPr>
              <p:nvPr/>
            </p:nvSpPr>
            <p:spPr bwMode="auto">
              <a:xfrm>
                <a:off x="1104" y="2112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C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7" name="Arc 70"/>
              <p:cNvSpPr>
                <a:spLocks noChangeAspect="1"/>
              </p:cNvSpPr>
              <p:nvPr/>
            </p:nvSpPr>
            <p:spPr bwMode="auto">
              <a:xfrm flipH="1" flipV="1">
                <a:off x="528" y="2256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8" name="Arc 71"/>
              <p:cNvSpPr>
                <a:spLocks noChangeAspect="1"/>
              </p:cNvSpPr>
              <p:nvPr/>
            </p:nvSpPr>
            <p:spPr bwMode="auto">
              <a:xfrm flipV="1">
                <a:off x="1104" y="2256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9" name="Line 72"/>
              <p:cNvSpPr>
                <a:spLocks noChangeAspect="1" noChangeShapeType="1"/>
              </p:cNvSpPr>
              <p:nvPr/>
            </p:nvSpPr>
            <p:spPr bwMode="auto">
              <a:xfrm>
                <a:off x="528" y="1296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0" name="Line 73"/>
              <p:cNvSpPr>
                <a:spLocks noChangeAspect="1" noChangeShapeType="1"/>
              </p:cNvSpPr>
              <p:nvPr/>
            </p:nvSpPr>
            <p:spPr bwMode="auto">
              <a:xfrm>
                <a:off x="1680" y="1344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8" name="Group 74"/>
            <p:cNvGrpSpPr>
              <a:grpSpLocks noChangeAspect="1"/>
            </p:cNvGrpSpPr>
            <p:nvPr/>
          </p:nvGrpSpPr>
          <p:grpSpPr bwMode="auto">
            <a:xfrm>
              <a:off x="265" y="1151"/>
              <a:ext cx="827" cy="887"/>
              <a:chOff x="528" y="1152"/>
              <a:chExt cx="1157" cy="1248"/>
            </a:xfrm>
          </p:grpSpPr>
          <p:sp>
            <p:nvSpPr>
              <p:cNvPr id="17" name="Oval 75"/>
              <p:cNvSpPr>
                <a:spLocks noChangeAspect="1" noChangeArrowheads="1"/>
              </p:cNvSpPr>
              <p:nvPr/>
            </p:nvSpPr>
            <p:spPr bwMode="auto">
              <a:xfrm>
                <a:off x="528" y="1152"/>
                <a:ext cx="1152" cy="288"/>
              </a:xfrm>
              <a:prstGeom prst="ellips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" name="Arc 76"/>
              <p:cNvSpPr>
                <a:spLocks noChangeAspect="1"/>
              </p:cNvSpPr>
              <p:nvPr/>
            </p:nvSpPr>
            <p:spPr bwMode="auto">
              <a:xfrm flipH="1">
                <a:off x="528" y="2112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9933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" name="Arc 77"/>
              <p:cNvSpPr>
                <a:spLocks noChangeAspect="1"/>
              </p:cNvSpPr>
              <p:nvPr/>
            </p:nvSpPr>
            <p:spPr bwMode="auto">
              <a:xfrm>
                <a:off x="1104" y="2112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9933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" name="Arc 78"/>
              <p:cNvSpPr>
                <a:spLocks noChangeAspect="1"/>
              </p:cNvSpPr>
              <p:nvPr/>
            </p:nvSpPr>
            <p:spPr bwMode="auto">
              <a:xfrm flipH="1" flipV="1">
                <a:off x="528" y="2256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1" name="Arc 79"/>
              <p:cNvSpPr>
                <a:spLocks noChangeAspect="1"/>
              </p:cNvSpPr>
              <p:nvPr/>
            </p:nvSpPr>
            <p:spPr bwMode="auto">
              <a:xfrm flipV="1">
                <a:off x="1104" y="2256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2" name="Line 80"/>
              <p:cNvSpPr>
                <a:spLocks noChangeAspect="1" noChangeShapeType="1"/>
              </p:cNvSpPr>
              <p:nvPr/>
            </p:nvSpPr>
            <p:spPr bwMode="auto">
              <a:xfrm>
                <a:off x="528" y="1296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" name="Line 81"/>
              <p:cNvSpPr>
                <a:spLocks noChangeAspect="1" noChangeShapeType="1"/>
              </p:cNvSpPr>
              <p:nvPr/>
            </p:nvSpPr>
            <p:spPr bwMode="auto">
              <a:xfrm>
                <a:off x="1680" y="1344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9" name="Line 82"/>
            <p:cNvSpPr>
              <a:spLocks noChangeShapeType="1"/>
            </p:cNvSpPr>
            <p:nvPr/>
          </p:nvSpPr>
          <p:spPr bwMode="auto">
            <a:xfrm flipV="1">
              <a:off x="389" y="2189"/>
              <a:ext cx="90" cy="318"/>
            </a:xfrm>
            <a:prstGeom prst="line">
              <a:avLst/>
            </a:prstGeom>
            <a:noFill/>
            <a:ln w="38100">
              <a:solidFill>
                <a:srgbClr val="9900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Line 83"/>
            <p:cNvSpPr>
              <a:spLocks noChangeShapeType="1"/>
            </p:cNvSpPr>
            <p:nvPr/>
          </p:nvSpPr>
          <p:spPr bwMode="auto">
            <a:xfrm flipV="1">
              <a:off x="479" y="2099"/>
              <a:ext cx="91" cy="7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Rectangle 84"/>
            <p:cNvSpPr>
              <a:spLocks noChangeArrowheads="1"/>
            </p:cNvSpPr>
            <p:nvPr/>
          </p:nvSpPr>
          <p:spPr bwMode="auto">
            <a:xfrm>
              <a:off x="169" y="2280"/>
              <a:ext cx="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kumimoji="0" lang="en-US" altLang="ja-JP" sz="2400" b="1">
                  <a:solidFill>
                    <a:srgbClr val="000000"/>
                  </a:solidFill>
                  <a:latin typeface="Symbol" charset="0"/>
                </a:rPr>
                <a:t>n</a:t>
              </a:r>
            </a:p>
          </p:txBody>
        </p:sp>
        <p:sp>
          <p:nvSpPr>
            <p:cNvPr id="12" name="Rectangle 85"/>
            <p:cNvSpPr>
              <a:spLocks noChangeArrowheads="1"/>
            </p:cNvSpPr>
            <p:nvPr/>
          </p:nvSpPr>
          <p:spPr bwMode="auto">
            <a:xfrm>
              <a:off x="612" y="1480"/>
              <a:ext cx="2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rgbClr val="006600"/>
                  </a:solidFill>
                  <a:latin typeface="Symbol" charset="0"/>
                </a:rPr>
                <a:t>m</a:t>
              </a:r>
            </a:p>
          </p:txBody>
        </p:sp>
        <p:sp>
          <p:nvSpPr>
            <p:cNvPr id="13" name="Oval 86"/>
            <p:cNvSpPr>
              <a:spLocks noChangeArrowheads="1"/>
            </p:cNvSpPr>
            <p:nvPr/>
          </p:nvSpPr>
          <p:spPr bwMode="auto">
            <a:xfrm>
              <a:off x="470" y="1892"/>
              <a:ext cx="91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Oval 87"/>
            <p:cNvSpPr>
              <a:spLocks noChangeArrowheads="1"/>
            </p:cNvSpPr>
            <p:nvPr/>
          </p:nvSpPr>
          <p:spPr bwMode="auto">
            <a:xfrm>
              <a:off x="540" y="1232"/>
              <a:ext cx="91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Line 88"/>
            <p:cNvSpPr>
              <a:spLocks noChangeShapeType="1"/>
            </p:cNvSpPr>
            <p:nvPr/>
          </p:nvSpPr>
          <p:spPr bwMode="auto">
            <a:xfrm flipV="1">
              <a:off x="479" y="1026"/>
              <a:ext cx="133" cy="1163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Rectangle 89"/>
            <p:cNvSpPr>
              <a:spLocks noChangeArrowheads="1"/>
            </p:cNvSpPr>
            <p:nvPr/>
          </p:nvSpPr>
          <p:spPr bwMode="auto">
            <a:xfrm>
              <a:off x="68" y="740"/>
              <a:ext cx="12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US" altLang="ja-JP" sz="2000">
                  <a:solidFill>
                    <a:srgbClr val="FF0000"/>
                  </a:solidFill>
                </a:rPr>
                <a:t>Through going</a:t>
              </a:r>
              <a:r>
                <a:rPr kumimoji="0" lang="en-US" altLang="ja-JP" sz="2000" b="1">
                  <a:solidFill>
                    <a:srgbClr val="FF0000"/>
                  </a:solidFill>
                </a:rPr>
                <a:t> </a:t>
              </a:r>
              <a:r>
                <a:rPr kumimoji="0" lang="en-US" altLang="ja-JP" sz="2000" b="1">
                  <a:solidFill>
                    <a:srgbClr val="FF0000"/>
                  </a:solidFill>
                  <a:latin typeface="Symbol" charset="0"/>
                </a:rPr>
                <a:t>m</a:t>
              </a:r>
              <a:endParaRPr kumimoji="0" lang="en-US" altLang="ja-JP" sz="2000">
                <a:solidFill>
                  <a:srgbClr val="FF0000"/>
                </a:solidFill>
                <a:latin typeface="Symbol" charset="0"/>
              </a:endParaRPr>
            </a:p>
          </p:txBody>
        </p:sp>
      </p:grpSp>
      <p:sp>
        <p:nvSpPr>
          <p:cNvPr id="31" name="Rectangle 91"/>
          <p:cNvSpPr>
            <a:spLocks noChangeArrowheads="1"/>
          </p:cNvSpPr>
          <p:nvPr/>
        </p:nvSpPr>
        <p:spPr bwMode="auto">
          <a:xfrm>
            <a:off x="4681302" y="4006849"/>
            <a:ext cx="1403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2000">
                <a:solidFill>
                  <a:srgbClr val="FF0000"/>
                </a:solidFill>
              </a:rPr>
              <a:t>Stopping</a:t>
            </a:r>
            <a:r>
              <a:rPr kumimoji="0" lang="en-US" altLang="ja-JP" sz="2000" b="1">
                <a:solidFill>
                  <a:srgbClr val="FF0000"/>
                </a:solidFill>
              </a:rPr>
              <a:t> </a:t>
            </a:r>
            <a:r>
              <a:rPr kumimoji="0" lang="en-US" altLang="ja-JP" sz="2000" b="1">
                <a:solidFill>
                  <a:srgbClr val="FF0000"/>
                </a:solidFill>
                <a:latin typeface="Symbol" charset="0"/>
              </a:rPr>
              <a:t>m</a:t>
            </a:r>
          </a:p>
        </p:txBody>
      </p:sp>
      <p:grpSp>
        <p:nvGrpSpPr>
          <p:cNvPr id="32" name="Group 92"/>
          <p:cNvGrpSpPr>
            <a:grpSpLocks noChangeAspect="1"/>
          </p:cNvGrpSpPr>
          <p:nvPr/>
        </p:nvGrpSpPr>
        <p:grpSpPr bwMode="auto">
          <a:xfrm>
            <a:off x="4963877" y="4703761"/>
            <a:ext cx="1211263" cy="1306513"/>
            <a:chOff x="528" y="1152"/>
            <a:chExt cx="1157" cy="1248"/>
          </a:xfrm>
        </p:grpSpPr>
        <p:sp>
          <p:nvSpPr>
            <p:cNvPr id="33" name="Oval 93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152" cy="288"/>
            </a:xfrm>
            <a:prstGeom prst="ellips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Arc 94"/>
            <p:cNvSpPr>
              <a:spLocks noChangeAspect="1"/>
            </p:cNvSpPr>
            <p:nvPr/>
          </p:nvSpPr>
          <p:spPr bwMode="auto">
            <a:xfrm flipH="1">
              <a:off x="528" y="2112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 cap="rnd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Arc 95"/>
            <p:cNvSpPr>
              <a:spLocks noChangeAspect="1"/>
            </p:cNvSpPr>
            <p:nvPr/>
          </p:nvSpPr>
          <p:spPr bwMode="auto">
            <a:xfrm>
              <a:off x="1104" y="2112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 cap="rnd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Arc 96"/>
            <p:cNvSpPr>
              <a:spLocks noChangeAspect="1"/>
            </p:cNvSpPr>
            <p:nvPr/>
          </p:nvSpPr>
          <p:spPr bwMode="auto">
            <a:xfrm flipH="1" flipV="1">
              <a:off x="528" y="2256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Arc 97"/>
            <p:cNvSpPr>
              <a:spLocks noChangeAspect="1"/>
            </p:cNvSpPr>
            <p:nvPr/>
          </p:nvSpPr>
          <p:spPr bwMode="auto">
            <a:xfrm flipV="1">
              <a:off x="1104" y="2256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" name="Line 98"/>
            <p:cNvSpPr>
              <a:spLocks noChangeAspect="1" noChangeShapeType="1"/>
            </p:cNvSpPr>
            <p:nvPr/>
          </p:nvSpPr>
          <p:spPr bwMode="auto">
            <a:xfrm>
              <a:off x="528" y="1296"/>
              <a:ext cx="0" cy="96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" name="Line 99"/>
            <p:cNvSpPr>
              <a:spLocks noChangeAspect="1" noChangeShapeType="1"/>
            </p:cNvSpPr>
            <p:nvPr/>
          </p:nvSpPr>
          <p:spPr bwMode="auto">
            <a:xfrm>
              <a:off x="1680" y="1344"/>
              <a:ext cx="0" cy="96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0" name="Group 100"/>
          <p:cNvGrpSpPr>
            <a:grpSpLocks noChangeAspect="1"/>
          </p:cNvGrpSpPr>
          <p:nvPr/>
        </p:nvGrpSpPr>
        <p:grpSpPr bwMode="auto">
          <a:xfrm>
            <a:off x="4913077" y="4652961"/>
            <a:ext cx="1312863" cy="1408113"/>
            <a:chOff x="528" y="1152"/>
            <a:chExt cx="1157" cy="1248"/>
          </a:xfrm>
        </p:grpSpPr>
        <p:sp>
          <p:nvSpPr>
            <p:cNvPr id="41" name="Oval 101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152" cy="288"/>
            </a:xfrm>
            <a:prstGeom prst="ellips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" name="Arc 102"/>
            <p:cNvSpPr>
              <a:spLocks noChangeAspect="1"/>
            </p:cNvSpPr>
            <p:nvPr/>
          </p:nvSpPr>
          <p:spPr bwMode="auto">
            <a:xfrm flipH="1">
              <a:off x="528" y="2112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 cap="rnd">
              <a:solidFill>
                <a:srgbClr val="99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3" name="Arc 103"/>
            <p:cNvSpPr>
              <a:spLocks noChangeAspect="1"/>
            </p:cNvSpPr>
            <p:nvPr/>
          </p:nvSpPr>
          <p:spPr bwMode="auto">
            <a:xfrm>
              <a:off x="1104" y="2112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 cap="rnd">
              <a:solidFill>
                <a:srgbClr val="99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" name="Arc 104"/>
            <p:cNvSpPr>
              <a:spLocks noChangeAspect="1"/>
            </p:cNvSpPr>
            <p:nvPr/>
          </p:nvSpPr>
          <p:spPr bwMode="auto">
            <a:xfrm flipH="1" flipV="1">
              <a:off x="528" y="2256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" name="Arc 105"/>
            <p:cNvSpPr>
              <a:spLocks noChangeAspect="1"/>
            </p:cNvSpPr>
            <p:nvPr/>
          </p:nvSpPr>
          <p:spPr bwMode="auto">
            <a:xfrm flipV="1">
              <a:off x="1104" y="2256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" name="Line 106"/>
            <p:cNvSpPr>
              <a:spLocks noChangeAspect="1" noChangeShapeType="1"/>
            </p:cNvSpPr>
            <p:nvPr/>
          </p:nvSpPr>
          <p:spPr bwMode="auto">
            <a:xfrm>
              <a:off x="528" y="1296"/>
              <a:ext cx="0" cy="96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Line 107"/>
            <p:cNvSpPr>
              <a:spLocks noChangeAspect="1" noChangeShapeType="1"/>
            </p:cNvSpPr>
            <p:nvPr/>
          </p:nvSpPr>
          <p:spPr bwMode="auto">
            <a:xfrm>
              <a:off x="1680" y="1344"/>
              <a:ext cx="0" cy="96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8" name="Line 109"/>
          <p:cNvSpPr>
            <a:spLocks noChangeShapeType="1"/>
          </p:cNvSpPr>
          <p:nvPr/>
        </p:nvSpPr>
        <p:spPr bwMode="auto">
          <a:xfrm flipV="1">
            <a:off x="5252802" y="6157911"/>
            <a:ext cx="144463" cy="1190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9" name="Rectangle 111"/>
          <p:cNvSpPr>
            <a:spLocks noChangeArrowheads="1"/>
          </p:cNvSpPr>
          <p:nvPr/>
        </p:nvSpPr>
        <p:spPr bwMode="auto">
          <a:xfrm>
            <a:off x="5417902" y="5149849"/>
            <a:ext cx="33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6600"/>
                </a:solidFill>
                <a:latin typeface="Symbol" charset="0"/>
              </a:rPr>
              <a:t>m</a:t>
            </a:r>
          </a:p>
        </p:txBody>
      </p:sp>
      <p:sp>
        <p:nvSpPr>
          <p:cNvPr id="50" name="Oval 112"/>
          <p:cNvSpPr>
            <a:spLocks noChangeArrowheads="1"/>
          </p:cNvSpPr>
          <p:nvPr/>
        </p:nvSpPr>
        <p:spPr bwMode="auto">
          <a:xfrm>
            <a:off x="5254390" y="5829299"/>
            <a:ext cx="144462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" name="Line 113"/>
          <p:cNvSpPr>
            <a:spLocks noChangeShapeType="1"/>
          </p:cNvSpPr>
          <p:nvPr/>
        </p:nvSpPr>
        <p:spPr bwMode="auto">
          <a:xfrm flipV="1">
            <a:off x="5252802" y="5292724"/>
            <a:ext cx="165100" cy="10080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8210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解析結果</a:t>
            </a:r>
            <a:r>
              <a:rPr kumimoji="1" lang="ja-JP" altLang="en-US" dirty="0" smtClean="0"/>
              <a:t>初出</a:t>
            </a:r>
            <a:r>
              <a:rPr kumimoji="1" lang="en-US" altLang="ja-JP" dirty="0" smtClean="0"/>
              <a:t>(1997</a:t>
            </a:r>
            <a:r>
              <a:rPr kumimoji="1" lang="ja-JP" altLang="en-US" dirty="0" smtClean="0"/>
              <a:t>夏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5" name="コンテンツ プレースホルダー 4" descr="スクリーンショット 2016-03-19 15.17.55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148"/>
          <a:stretch>
            <a:fillRect/>
          </a:stretch>
        </p:blipFill>
        <p:spPr>
          <a:xfrm>
            <a:off x="228600" y="1417638"/>
            <a:ext cx="4267200" cy="4782150"/>
          </a:xfrm>
          <a:ln>
            <a:solidFill>
              <a:srgbClr val="000000"/>
            </a:solidFill>
          </a:ln>
        </p:spPr>
      </p:pic>
      <p:pic>
        <p:nvPicPr>
          <p:cNvPr id="6" name="コンテンツ プレースホルダー 5" descr="スクリーンショット 2016-03-19 15.18.13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" b="3085"/>
          <a:stretch>
            <a:fillRect/>
          </a:stretch>
        </p:blipFill>
        <p:spPr>
          <a:xfrm>
            <a:off x="4648200" y="1417639"/>
            <a:ext cx="4267200" cy="4782150"/>
          </a:xfrm>
          <a:ln>
            <a:solidFill>
              <a:schemeClr val="tx1"/>
            </a:solidFill>
          </a:ln>
        </p:spPr>
      </p:pic>
      <p:sp>
        <p:nvSpPr>
          <p:cNvPr id="7" name="テキスト ボックス 6"/>
          <p:cNvSpPr txBox="1"/>
          <p:nvPr/>
        </p:nvSpPr>
        <p:spPr>
          <a:xfrm>
            <a:off x="415924" y="6261100"/>
            <a:ext cx="846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（</a:t>
            </a:r>
            <a:r>
              <a:rPr kumimoji="1" lang="en-US" altLang="ja-JP" sz="2800" dirty="0" smtClean="0"/>
              <a:t>Lepton Photon 97</a:t>
            </a:r>
            <a:r>
              <a:rPr kumimoji="1" lang="ja-JP" altLang="en-US" sz="2800" dirty="0" smtClean="0"/>
              <a:t>での戸塚さんの</a:t>
            </a:r>
            <a:r>
              <a:rPr kumimoji="1" lang="en-US" altLang="ja-JP" sz="2800" dirty="0" smtClean="0"/>
              <a:t>Review</a:t>
            </a:r>
            <a:r>
              <a:rPr kumimoji="1" lang="ja-JP" altLang="en-US" sz="2800" dirty="0" smtClean="0"/>
              <a:t>講演スライド）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71994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98</a:t>
            </a:r>
            <a:r>
              <a:rPr kumimoji="1" lang="ja-JP" altLang="en-US" dirty="0" smtClean="0"/>
              <a:t>年当時の</a:t>
            </a:r>
            <a:r>
              <a:rPr kumimoji="1" lang="en-US" altLang="ja-JP" dirty="0" smtClean="0"/>
              <a:t>R(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/>
              <a:t>/e)</a:t>
            </a:r>
            <a:r>
              <a:rPr kumimoji="1" lang="ja-JP" altLang="en-US" dirty="0" smtClean="0"/>
              <a:t>の状況</a:t>
            </a:r>
            <a:endParaRPr kumimoji="1" lang="ja-JP" altLang="en-US" dirty="0"/>
          </a:p>
        </p:txBody>
      </p:sp>
      <p:pic>
        <p:nvPicPr>
          <p:cNvPr id="7" name="コンテンツ プレースホルダー 6" descr="スクリーンショット 2016-03-20 13.40.5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" b="3703"/>
          <a:stretch/>
        </p:blipFill>
        <p:spPr>
          <a:xfrm rot="10800000">
            <a:off x="698500" y="1646238"/>
            <a:ext cx="7551142" cy="4894260"/>
          </a:xfrm>
        </p:spPr>
      </p:pic>
      <p:cxnSp>
        <p:nvCxnSpPr>
          <p:cNvPr id="3" name="直線コネクタ 2"/>
          <p:cNvCxnSpPr/>
          <p:nvPr/>
        </p:nvCxnSpPr>
        <p:spPr>
          <a:xfrm flipH="1">
            <a:off x="5016500" y="5376341"/>
            <a:ext cx="53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4813300" y="5096941"/>
            <a:ext cx="495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円/楕円 11"/>
          <p:cNvSpPr/>
          <p:nvPr/>
        </p:nvSpPr>
        <p:spPr>
          <a:xfrm>
            <a:off x="5236631" y="5346708"/>
            <a:ext cx="55034" cy="59266"/>
          </a:xfrm>
          <a:prstGeom prst="ellipse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5016500" y="5069424"/>
            <a:ext cx="55034" cy="55033"/>
          </a:xfrm>
          <a:prstGeom prst="ellipse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660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スクリーンショット 2016-03-19 15.19.42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-672" r="3027" b="331"/>
          <a:stretch/>
        </p:blipFill>
        <p:spPr>
          <a:xfrm>
            <a:off x="101600" y="274638"/>
            <a:ext cx="4362850" cy="5821362"/>
          </a:xfrm>
          <a:ln>
            <a:solidFill>
              <a:srgbClr val="000000"/>
            </a:solidFill>
          </a:ln>
        </p:spPr>
      </p:pic>
      <p:pic>
        <p:nvPicPr>
          <p:cNvPr id="8" name="コンテンツ プレースホルダー 7" descr="スクリーンショット 2016-03-20 2.25.42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/>
          <a:stretch/>
        </p:blipFill>
        <p:spPr>
          <a:xfrm>
            <a:off x="4648199" y="274638"/>
            <a:ext cx="4424643" cy="5676900"/>
          </a:xfrm>
          <a:ln>
            <a:solidFill>
              <a:srgbClr val="000000"/>
            </a:solidFill>
          </a:ln>
        </p:spPr>
      </p:pic>
      <p:sp>
        <p:nvSpPr>
          <p:cNvPr id="9" name="テキスト ボックス 8"/>
          <p:cNvSpPr txBox="1"/>
          <p:nvPr/>
        </p:nvSpPr>
        <p:spPr>
          <a:xfrm>
            <a:off x="1244600" y="6330434"/>
            <a:ext cx="5893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（戸塚さんの</a:t>
            </a:r>
            <a:r>
              <a:rPr lang="ja-JP" altLang="ja-JP" sz="2400" dirty="0" smtClean="0"/>
              <a:t>L</a:t>
            </a:r>
            <a:r>
              <a:rPr lang="en-US" altLang="ja-JP" sz="2400" dirty="0" err="1" smtClean="0"/>
              <a:t>epton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Photon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97</a:t>
            </a:r>
            <a:r>
              <a:rPr lang="ja-JP" altLang="en-US" sz="2400" dirty="0" smtClean="0"/>
              <a:t> でのスライド）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87130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16893" y="236538"/>
            <a:ext cx="47371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SLAC </a:t>
            </a:r>
            <a:r>
              <a:rPr kumimoji="1" lang="en-US" altLang="ja-JP" dirty="0" smtClean="0"/>
              <a:t>1997</a:t>
            </a:r>
            <a:br>
              <a:rPr kumimoji="1" lang="en-US" altLang="ja-JP" dirty="0" smtClean="0"/>
            </a:br>
            <a:r>
              <a:rPr kumimoji="1" lang="en-US" altLang="ja-JP" dirty="0" smtClean="0"/>
              <a:t> Physics of Leptons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203200" y="3228976"/>
            <a:ext cx="8610600" cy="3924300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YI</a:t>
            </a:r>
            <a:r>
              <a:rPr kumimoji="1" lang="ja-JP" altLang="en-US" dirty="0" smtClean="0"/>
              <a:t>が</a:t>
            </a:r>
            <a:r>
              <a:rPr kumimoji="1" lang="en-US" altLang="ja-JP" dirty="0" smtClean="0"/>
              <a:t>SLAC</a:t>
            </a:r>
            <a:r>
              <a:rPr lang="ja-JP" altLang="en-US" dirty="0" smtClean="0"/>
              <a:t>に着くと、所長</a:t>
            </a:r>
            <a:r>
              <a:rPr lang="en-US" altLang="ja-JP" dirty="0" smtClean="0"/>
              <a:t>(=Burton Richter)</a:t>
            </a:r>
            <a:r>
              <a:rPr lang="ja-JP" altLang="en-US" dirty="0" smtClean="0"/>
              <a:t>が呼んでいる、と連れていかれ、</a:t>
            </a:r>
            <a:r>
              <a:rPr lang="en-US" altLang="ja-JP" dirty="0" smtClean="0"/>
              <a:t>BR</a:t>
            </a:r>
            <a:r>
              <a:rPr lang="ja-JP" altLang="en-US" dirty="0" smtClean="0"/>
              <a:t>が怖い顔で詰問してくる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（</a:t>
            </a:r>
            <a:r>
              <a:rPr lang="en-US" altLang="ja-JP" dirty="0" smtClean="0"/>
              <a:t>BR</a:t>
            </a:r>
            <a:r>
              <a:rPr lang="ja-JP" altLang="en-US" dirty="0" smtClean="0"/>
              <a:t>）「ニュートリノ振動を見つけたそうだが、本当か？」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（</a:t>
            </a:r>
            <a:r>
              <a:rPr lang="en-US" altLang="ja-JP" dirty="0" smtClean="0"/>
              <a:t>YI</a:t>
            </a:r>
            <a:r>
              <a:rPr lang="ja-JP" altLang="en-US" dirty="0" smtClean="0"/>
              <a:t>）「本当だ。</a:t>
            </a:r>
            <a:r>
              <a:rPr lang="en-US" altLang="ja-JP" dirty="0" smtClean="0"/>
              <a:t>R(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/e)〜0.6</a:t>
            </a:r>
            <a:r>
              <a:rPr lang="ja-JP" altLang="en-US" dirty="0" smtClean="0"/>
              <a:t>を確認した」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（</a:t>
            </a:r>
            <a:r>
              <a:rPr lang="en-US" altLang="ja-JP" dirty="0" smtClean="0"/>
              <a:t>BR</a:t>
            </a:r>
            <a:r>
              <a:rPr lang="ja-JP" altLang="en-US" dirty="0" smtClean="0"/>
              <a:t>）「あれは断面積の問題じゃないのか」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（</a:t>
            </a:r>
            <a:r>
              <a:rPr lang="en-US" altLang="ja-JP" dirty="0" smtClean="0"/>
              <a:t>YI</a:t>
            </a:r>
            <a:r>
              <a:rPr lang="ja-JP" altLang="en-US" dirty="0" smtClean="0"/>
              <a:t>）「</a:t>
            </a:r>
            <a:r>
              <a:rPr lang="en-US" altLang="ja-JP" dirty="0" smtClean="0"/>
              <a:t>μ</a:t>
            </a:r>
            <a:r>
              <a:rPr lang="ja-JP" altLang="en-US" dirty="0" smtClean="0"/>
              <a:t>の上向きのみ減っている。天頂角分布では断面積不定性はキャンセルする」</a:t>
            </a:r>
            <a:endParaRPr lang="en-US" altLang="ja-JP" dirty="0" smtClean="0"/>
          </a:p>
          <a:p>
            <a:r>
              <a:rPr lang="ja-JP" altLang="en-US" dirty="0" smtClean="0"/>
              <a:t>そこまで言うとにっこり笑って</a:t>
            </a:r>
            <a:r>
              <a:rPr lang="en-US" altLang="ja-JP" dirty="0" smtClean="0"/>
              <a:t> ”Congratulations”</a:t>
            </a:r>
            <a:r>
              <a:rPr lang="ja-JP" altLang="en-US" dirty="0" smtClean="0"/>
              <a:t>と、握手してくれた</a:t>
            </a:r>
            <a:endParaRPr lang="en-US" altLang="ja-JP" dirty="0" smtClean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pic>
        <p:nvPicPr>
          <p:cNvPr id="6" name="図 5" descr="スクリーンショット 2016-03-19 8.11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762000"/>
            <a:ext cx="1597972" cy="2235200"/>
          </a:xfrm>
          <a:prstGeom prst="rect">
            <a:avLst/>
          </a:prstGeom>
        </p:spPr>
      </p:pic>
      <p:pic>
        <p:nvPicPr>
          <p:cNvPr id="7" name="図 6" descr="IMG_03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53993" y="0"/>
            <a:ext cx="2412207" cy="321627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90313" y="443468"/>
            <a:ext cx="181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dirty="0" smtClean="0"/>
              <a:t>©</a:t>
            </a:r>
            <a:r>
              <a:rPr lang="en-US" altLang="ja-JP" dirty="0" err="1" smtClean="0"/>
              <a:t>Nobelprize.org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17299" y="1639668"/>
            <a:ext cx="45366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LP</a:t>
            </a:r>
            <a:r>
              <a:rPr kumimoji="1" lang="ja-JP" altLang="en-US" sz="2000" dirty="0" smtClean="0"/>
              <a:t>９７以降、世界各地の夏の国際会議へ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スタッフが行かせてもらい講演行脚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（</a:t>
            </a:r>
            <a:r>
              <a:rPr lang="en-US" altLang="en-US" sz="2000" dirty="0" smtClean="0"/>
              <a:t>YI</a:t>
            </a:r>
            <a:r>
              <a:rPr lang="ja-JP" altLang="en-US" sz="2000" dirty="0" smtClean="0"/>
              <a:t>は</a:t>
            </a:r>
            <a:r>
              <a:rPr lang="en-US" altLang="ja-JP" sz="2000" dirty="0" smtClean="0"/>
              <a:t>SLAC</a:t>
            </a:r>
            <a:r>
              <a:rPr lang="ja-JP" altLang="en-US" sz="2000" dirty="0" smtClean="0"/>
              <a:t>へ）</a:t>
            </a: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3192190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8099"/>
          </a:xfrm>
        </p:spPr>
        <p:txBody>
          <a:bodyPr/>
          <a:lstStyle/>
          <a:p>
            <a:r>
              <a:rPr lang="ja-JP" altLang="en-US" dirty="0" smtClean="0"/>
              <a:t>物理学会（東邦大</a:t>
            </a:r>
            <a:r>
              <a:rPr lang="en-US" altLang="ja-JP" dirty="0" smtClean="0"/>
              <a:t>1997</a:t>
            </a:r>
            <a:r>
              <a:rPr lang="ja-JP" altLang="en-US" dirty="0" smtClean="0"/>
              <a:t>秋）</a:t>
            </a:r>
            <a:endParaRPr kumimoji="1" lang="ja-JP" altLang="en-US" dirty="0"/>
          </a:p>
        </p:txBody>
      </p:sp>
      <p:pic>
        <p:nvPicPr>
          <p:cNvPr id="7" name="コンテンツ プレースホルダー 6" descr="スクリーンショット 2016-03-19 16.00.20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r="8129"/>
          <a:stretch/>
        </p:blipFill>
        <p:spPr>
          <a:xfrm>
            <a:off x="1143000" y="1042737"/>
            <a:ext cx="6065117" cy="3852863"/>
          </a:xfrm>
        </p:spPr>
      </p:pic>
      <p:sp>
        <p:nvSpPr>
          <p:cNvPr id="5" name="コンテンツ プレースホルダー 4"/>
          <p:cNvSpPr>
            <a:spLocks noGrp="1"/>
          </p:cNvSpPr>
          <p:nvPr>
            <p:ph sz="half" idx="2"/>
          </p:nvPr>
        </p:nvSpPr>
        <p:spPr>
          <a:xfrm>
            <a:off x="215900" y="4895600"/>
            <a:ext cx="8763000" cy="1782763"/>
          </a:xfrm>
        </p:spPr>
        <p:txBody>
          <a:bodyPr>
            <a:normAutofit fontScale="92500"/>
          </a:bodyPr>
          <a:lstStyle/>
          <a:p>
            <a:r>
              <a:rPr lang="en-US" altLang="ja-JP" dirty="0"/>
              <a:t>400</a:t>
            </a:r>
            <a:r>
              <a:rPr lang="ja-JP" altLang="en-US" dirty="0"/>
              <a:t>日の結果を</a:t>
            </a:r>
            <a:r>
              <a:rPr lang="ja-JP" altLang="en-US" dirty="0" smtClean="0"/>
              <a:t>公表後の最初の物理学会</a:t>
            </a:r>
            <a:endParaRPr kumimoji="1" lang="en-US" altLang="ja-JP" dirty="0" smtClean="0"/>
          </a:p>
          <a:p>
            <a:r>
              <a:rPr lang="ja-JP" altLang="en-US" dirty="0" smtClean="0"/>
              <a:t>金行さん講演の</a:t>
            </a:r>
            <a:r>
              <a:rPr kumimoji="1" lang="ja-JP" altLang="en-US" dirty="0" smtClean="0"/>
              <a:t>質疑応答時、聴衆間で大議論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（天頂角分布に対して）宇宙線が北半球が多いだけじゃないのか？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いや、宇宙線量は全球的に測定されている、等等</a:t>
            </a:r>
            <a:endParaRPr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394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09FE-B5B2-C64E-96A1-E02ACD1239EA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88913"/>
            <a:ext cx="8529638" cy="742950"/>
          </a:xfrm>
          <a:ln/>
        </p:spPr>
        <p:txBody>
          <a:bodyPr>
            <a:normAutofit/>
          </a:bodyPr>
          <a:lstStyle/>
          <a:p>
            <a:r>
              <a:rPr lang="ja-JP" altLang="en-US" sz="3600" b="1" dirty="0" smtClean="0"/>
              <a:t>大気ニュートリノ振動</a:t>
            </a:r>
            <a:endParaRPr lang="en-US" altLang="ja-JP" sz="3600" b="1" dirty="0"/>
          </a:p>
        </p:txBody>
      </p:sp>
      <p:grpSp>
        <p:nvGrpSpPr>
          <p:cNvPr id="101379" name="Group 3"/>
          <p:cNvGrpSpPr>
            <a:grpSpLocks/>
          </p:cNvGrpSpPr>
          <p:nvPr/>
        </p:nvGrpSpPr>
        <p:grpSpPr bwMode="auto">
          <a:xfrm>
            <a:off x="827088" y="2781300"/>
            <a:ext cx="7559675" cy="3854450"/>
            <a:chOff x="567" y="364"/>
            <a:chExt cx="4762" cy="3629"/>
          </a:xfrm>
        </p:grpSpPr>
        <p:grpSp>
          <p:nvGrpSpPr>
            <p:cNvPr id="101380" name="Group 4"/>
            <p:cNvGrpSpPr>
              <a:grpSpLocks/>
            </p:cNvGrpSpPr>
            <p:nvPr/>
          </p:nvGrpSpPr>
          <p:grpSpPr bwMode="auto">
            <a:xfrm>
              <a:off x="567" y="364"/>
              <a:ext cx="4762" cy="3629"/>
              <a:chOff x="567" y="346"/>
              <a:chExt cx="4762" cy="3629"/>
            </a:xfrm>
          </p:grpSpPr>
          <p:sp>
            <p:nvSpPr>
              <p:cNvPr id="101381" name="Rectangle 5"/>
              <p:cNvSpPr>
                <a:spLocks noChangeArrowheads="1"/>
              </p:cNvSpPr>
              <p:nvPr/>
            </p:nvSpPr>
            <p:spPr bwMode="auto">
              <a:xfrm>
                <a:off x="612" y="346"/>
                <a:ext cx="4717" cy="3492"/>
              </a:xfrm>
              <a:prstGeom prst="rect">
                <a:avLst/>
              </a:prstGeom>
              <a:gradFill rotWithShape="0">
                <a:gsLst>
                  <a:gs pos="0">
                    <a:srgbClr val="3399FF"/>
                  </a:gs>
                  <a:gs pos="100000">
                    <a:srgbClr val="CCEC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1382" name="Rectangle 6"/>
              <p:cNvSpPr>
                <a:spLocks noChangeArrowheads="1"/>
              </p:cNvSpPr>
              <p:nvPr/>
            </p:nvSpPr>
            <p:spPr bwMode="auto">
              <a:xfrm>
                <a:off x="612" y="3612"/>
                <a:ext cx="4717" cy="363"/>
              </a:xfrm>
              <a:prstGeom prst="rect">
                <a:avLst/>
              </a:prstGeom>
              <a:gradFill rotWithShape="1">
                <a:gsLst>
                  <a:gs pos="0">
                    <a:srgbClr val="CC9900"/>
                  </a:gs>
                  <a:gs pos="100000">
                    <a:srgbClr val="CC99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aphicFrame>
            <p:nvGraphicFramePr>
              <p:cNvPr id="101383" name="Object 7"/>
              <p:cNvGraphicFramePr>
                <a:graphicFrameLocks noChangeAspect="1"/>
              </p:cNvGraphicFramePr>
              <p:nvPr/>
            </p:nvGraphicFramePr>
            <p:xfrm>
              <a:off x="567" y="3203"/>
              <a:ext cx="699" cy="4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0" name="ｸﾘｯﾌﾟ" r:id="rId3" imgW="831600" imgH="889560" progId="MS_ClipArt_Gallery.2">
                      <p:embed/>
                    </p:oleObj>
                  </mc:Choice>
                  <mc:Fallback>
                    <p:oleObj name="ｸﾘｯﾌﾟ" r:id="rId3" imgW="831600" imgH="88956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7" y="3203"/>
                            <a:ext cx="699" cy="4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1384" name="Object 8"/>
              <p:cNvGraphicFramePr>
                <a:graphicFrameLocks noChangeAspect="1"/>
              </p:cNvGraphicFramePr>
              <p:nvPr/>
            </p:nvGraphicFramePr>
            <p:xfrm>
              <a:off x="4422" y="3203"/>
              <a:ext cx="592" cy="4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1" name="ｸﾘｯﾌﾟ" r:id="rId5" imgW="1896840" imgH="2379240" progId="MS_ClipArt_Gallery.2">
                      <p:embed/>
                    </p:oleObj>
                  </mc:Choice>
                  <mc:Fallback>
                    <p:oleObj name="ｸﾘｯﾌﾟ" r:id="rId5" imgW="1896840" imgH="237924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22" y="3203"/>
                            <a:ext cx="592" cy="4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1385" name="Line 9"/>
            <p:cNvSpPr>
              <a:spLocks noChangeShapeType="1"/>
            </p:cNvSpPr>
            <p:nvPr/>
          </p:nvSpPr>
          <p:spPr bwMode="auto">
            <a:xfrm>
              <a:off x="612" y="3631"/>
              <a:ext cx="4717" cy="0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4356100" y="3503613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latin typeface="Symbol" charset="0"/>
              </a:rPr>
              <a:t>p</a:t>
            </a:r>
            <a:r>
              <a:rPr lang="en-US" altLang="ja-JP" sz="2400" b="1" baseline="30000">
                <a:latin typeface="Symbol" charset="0"/>
              </a:rPr>
              <a:t>±</a:t>
            </a:r>
            <a:r>
              <a:rPr lang="en-US" altLang="ja-JP" sz="2400" b="1">
                <a:latin typeface="Helvetica" charset="0"/>
              </a:rPr>
              <a:t>, K</a:t>
            </a:r>
            <a:r>
              <a:rPr lang="en-US" altLang="ja-JP" sz="2400" b="1" baseline="30000">
                <a:latin typeface="Symbol" charset="0"/>
              </a:rPr>
              <a:t>±</a:t>
            </a:r>
          </a:p>
        </p:txBody>
      </p:sp>
      <p:grpSp>
        <p:nvGrpSpPr>
          <p:cNvPr id="101387" name="Group 11"/>
          <p:cNvGrpSpPr>
            <a:grpSpLocks/>
          </p:cNvGrpSpPr>
          <p:nvPr/>
        </p:nvGrpSpPr>
        <p:grpSpPr bwMode="auto">
          <a:xfrm>
            <a:off x="2627313" y="4419600"/>
            <a:ext cx="1152525" cy="2438400"/>
            <a:chOff x="1655" y="2024"/>
            <a:chExt cx="726" cy="2296"/>
          </a:xfrm>
        </p:grpSpPr>
        <p:sp>
          <p:nvSpPr>
            <p:cNvPr id="101388" name="Line 12"/>
            <p:cNvSpPr>
              <a:spLocks noChangeShapeType="1"/>
            </p:cNvSpPr>
            <p:nvPr/>
          </p:nvSpPr>
          <p:spPr bwMode="auto">
            <a:xfrm flipH="1">
              <a:off x="1918" y="2033"/>
              <a:ext cx="227" cy="545"/>
            </a:xfrm>
            <a:prstGeom prst="line">
              <a:avLst/>
            </a:prstGeom>
            <a:noFill/>
            <a:ln w="28575">
              <a:solidFill>
                <a:srgbClr val="33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1389" name="Line 13"/>
            <p:cNvSpPr>
              <a:spLocks noChangeShapeType="1"/>
            </p:cNvSpPr>
            <p:nvPr/>
          </p:nvSpPr>
          <p:spPr bwMode="auto">
            <a:xfrm flipH="1">
              <a:off x="1655" y="2024"/>
              <a:ext cx="493" cy="217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1390" name="Line 14"/>
            <p:cNvSpPr>
              <a:spLocks noChangeShapeType="1"/>
            </p:cNvSpPr>
            <p:nvPr/>
          </p:nvSpPr>
          <p:spPr bwMode="auto">
            <a:xfrm>
              <a:off x="2156" y="2051"/>
              <a:ext cx="225" cy="226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01391" name="Group 15"/>
          <p:cNvGrpSpPr>
            <a:grpSpLocks/>
          </p:cNvGrpSpPr>
          <p:nvPr/>
        </p:nvGrpSpPr>
        <p:grpSpPr bwMode="auto">
          <a:xfrm>
            <a:off x="2555875" y="4516438"/>
            <a:ext cx="1647825" cy="1517650"/>
            <a:chOff x="1610" y="2115"/>
            <a:chExt cx="1038" cy="1429"/>
          </a:xfrm>
        </p:grpSpPr>
        <p:sp>
          <p:nvSpPr>
            <p:cNvPr id="101392" name="Text Box 16"/>
            <p:cNvSpPr txBox="1">
              <a:spLocks noChangeArrowheads="1"/>
            </p:cNvSpPr>
            <p:nvPr/>
          </p:nvSpPr>
          <p:spPr bwMode="auto">
            <a:xfrm>
              <a:off x="1746" y="2115"/>
              <a:ext cx="51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>
                  <a:solidFill>
                    <a:srgbClr val="336600"/>
                  </a:solidFill>
                  <a:latin typeface="Helvetica" charset="0"/>
                </a:rPr>
                <a:t>e</a:t>
              </a:r>
              <a:r>
                <a:rPr lang="en-US" altLang="ja-JP" sz="2400" b="1" baseline="30000">
                  <a:solidFill>
                    <a:srgbClr val="336600"/>
                  </a:solidFill>
                  <a:latin typeface="Helvetica" charset="0"/>
                </a:rPr>
                <a:t>±</a:t>
              </a:r>
              <a:endParaRPr lang="en-US" altLang="ja-JP" sz="2400" b="1" baseline="30000">
                <a:solidFill>
                  <a:srgbClr val="336600"/>
                </a:solidFill>
                <a:latin typeface="Symbol" charset="0"/>
              </a:endParaRPr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1610" y="3114"/>
              <a:ext cx="44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>
                  <a:solidFill>
                    <a:srgbClr val="0000FF"/>
                  </a:solidFill>
                  <a:latin typeface="Symbol" charset="0"/>
                </a:rPr>
                <a:t>n</a:t>
              </a:r>
              <a:r>
                <a:rPr lang="en-US" altLang="ja-JP" sz="2400" b="1" baseline="-25000">
                  <a:solidFill>
                    <a:srgbClr val="0000FF"/>
                  </a:solidFill>
                  <a:latin typeface="Symbol" charset="0"/>
                </a:rPr>
                <a:t>m</a:t>
              </a:r>
              <a:endParaRPr lang="en-US" altLang="ja-JP" sz="2400" b="1" baseline="30000">
                <a:solidFill>
                  <a:srgbClr val="0000FF"/>
                </a:solidFill>
                <a:latin typeface="Symbol" charset="0"/>
              </a:endParaRPr>
            </a:p>
          </p:txBody>
        </p:sp>
        <p:sp>
          <p:nvSpPr>
            <p:cNvPr id="101394" name="Text Box 18"/>
            <p:cNvSpPr txBox="1">
              <a:spLocks noChangeArrowheads="1"/>
            </p:cNvSpPr>
            <p:nvPr/>
          </p:nvSpPr>
          <p:spPr bwMode="auto">
            <a:xfrm>
              <a:off x="2200" y="3023"/>
              <a:ext cx="44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>
                  <a:solidFill>
                    <a:srgbClr val="FF0000"/>
                  </a:solidFill>
                  <a:latin typeface="Symbol" charset="0"/>
                </a:rPr>
                <a:t>n</a:t>
              </a:r>
              <a:r>
                <a:rPr lang="en-US" altLang="ja-JP" sz="2400" b="1" baseline="-25000">
                  <a:solidFill>
                    <a:srgbClr val="FF0000"/>
                  </a:solidFill>
                  <a:latin typeface="Helvetica" charset="0"/>
                </a:rPr>
                <a:t>e</a:t>
              </a:r>
              <a:endParaRPr lang="en-US" altLang="ja-JP" sz="2400" b="1" baseline="30000">
                <a:solidFill>
                  <a:srgbClr val="FF0000"/>
                </a:solidFill>
                <a:latin typeface="Symbol" charset="0"/>
              </a:endParaRPr>
            </a:p>
          </p:txBody>
        </p:sp>
      </p:grpSp>
      <p:grpSp>
        <p:nvGrpSpPr>
          <p:cNvPr id="101395" name="Group 19"/>
          <p:cNvGrpSpPr>
            <a:grpSpLocks/>
          </p:cNvGrpSpPr>
          <p:nvPr/>
        </p:nvGrpSpPr>
        <p:grpSpPr bwMode="auto">
          <a:xfrm>
            <a:off x="611188" y="3973513"/>
            <a:ext cx="2981325" cy="2468562"/>
            <a:chOff x="385" y="1605"/>
            <a:chExt cx="1878" cy="2324"/>
          </a:xfrm>
        </p:grpSpPr>
        <p:sp>
          <p:nvSpPr>
            <p:cNvPr id="101396" name="Line 20"/>
            <p:cNvSpPr>
              <a:spLocks noChangeShapeType="1"/>
            </p:cNvSpPr>
            <p:nvPr/>
          </p:nvSpPr>
          <p:spPr bwMode="auto">
            <a:xfrm flipH="1">
              <a:off x="2127" y="1605"/>
              <a:ext cx="136" cy="453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1397" name="Line 21"/>
            <p:cNvSpPr>
              <a:spLocks noChangeShapeType="1"/>
            </p:cNvSpPr>
            <p:nvPr/>
          </p:nvSpPr>
          <p:spPr bwMode="auto">
            <a:xfrm flipH="1">
              <a:off x="385" y="1607"/>
              <a:ext cx="1869" cy="232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01398" name="Group 22"/>
          <p:cNvGrpSpPr>
            <a:grpSpLocks/>
          </p:cNvGrpSpPr>
          <p:nvPr/>
        </p:nvGrpSpPr>
        <p:grpSpPr bwMode="auto">
          <a:xfrm>
            <a:off x="1979613" y="4033838"/>
            <a:ext cx="2038350" cy="1082675"/>
            <a:chOff x="1247" y="1661"/>
            <a:chExt cx="1284" cy="1020"/>
          </a:xfrm>
        </p:grpSpPr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1247" y="2250"/>
              <a:ext cx="448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>
                  <a:solidFill>
                    <a:srgbClr val="0000FF"/>
                  </a:solidFill>
                  <a:latin typeface="Symbol" charset="0"/>
                </a:rPr>
                <a:t>n</a:t>
              </a:r>
              <a:r>
                <a:rPr lang="en-US" altLang="ja-JP" sz="2400" b="1" baseline="-25000">
                  <a:solidFill>
                    <a:srgbClr val="0000FF"/>
                  </a:solidFill>
                  <a:latin typeface="Symbol" charset="0"/>
                </a:rPr>
                <a:t>m</a:t>
              </a:r>
              <a:endParaRPr lang="en-US" altLang="ja-JP" sz="2400" b="1" baseline="30000">
                <a:solidFill>
                  <a:srgbClr val="0000FF"/>
                </a:solidFill>
                <a:latin typeface="Symbol" charset="0"/>
              </a:endParaRPr>
            </a:p>
          </p:txBody>
        </p:sp>
        <p:sp>
          <p:nvSpPr>
            <p:cNvPr id="101400" name="Text Box 24"/>
            <p:cNvSpPr txBox="1">
              <a:spLocks noChangeArrowheads="1"/>
            </p:cNvSpPr>
            <p:nvPr/>
          </p:nvSpPr>
          <p:spPr bwMode="auto">
            <a:xfrm>
              <a:off x="2200" y="1661"/>
              <a:ext cx="331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b="1">
                  <a:solidFill>
                    <a:srgbClr val="CC9900"/>
                  </a:solidFill>
                  <a:latin typeface="Symbol" charset="0"/>
                </a:rPr>
                <a:t>m</a:t>
              </a:r>
              <a:r>
                <a:rPr lang="en-US" altLang="ja-JP" sz="2000" b="1" baseline="30000">
                  <a:solidFill>
                    <a:srgbClr val="CC9900"/>
                  </a:solidFill>
                  <a:latin typeface="Symbol" charset="0"/>
                </a:rPr>
                <a:t>±</a:t>
              </a:r>
            </a:p>
          </p:txBody>
        </p:sp>
      </p:grpSp>
      <p:grpSp>
        <p:nvGrpSpPr>
          <p:cNvPr id="101401" name="Group 25"/>
          <p:cNvGrpSpPr>
            <a:grpSpLocks/>
          </p:cNvGrpSpPr>
          <p:nvPr/>
        </p:nvGrpSpPr>
        <p:grpSpPr bwMode="auto">
          <a:xfrm>
            <a:off x="3825875" y="3292475"/>
            <a:ext cx="611188" cy="765175"/>
            <a:chOff x="2410" y="963"/>
            <a:chExt cx="385" cy="720"/>
          </a:xfrm>
        </p:grpSpPr>
        <p:sp>
          <p:nvSpPr>
            <p:cNvPr id="101402" name="Line 26"/>
            <p:cNvSpPr>
              <a:spLocks noChangeShapeType="1"/>
            </p:cNvSpPr>
            <p:nvPr/>
          </p:nvSpPr>
          <p:spPr bwMode="auto">
            <a:xfrm>
              <a:off x="2653" y="1062"/>
              <a:ext cx="66" cy="4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1403" name="Line 27"/>
            <p:cNvSpPr>
              <a:spLocks noChangeShapeType="1"/>
            </p:cNvSpPr>
            <p:nvPr/>
          </p:nvSpPr>
          <p:spPr bwMode="auto">
            <a:xfrm rot="2321623">
              <a:off x="2433" y="1004"/>
              <a:ext cx="25" cy="6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1404" name="Line 28"/>
            <p:cNvSpPr>
              <a:spLocks noChangeShapeType="1"/>
            </p:cNvSpPr>
            <p:nvPr/>
          </p:nvSpPr>
          <p:spPr bwMode="auto">
            <a:xfrm rot="2321623" flipH="1">
              <a:off x="2410" y="963"/>
              <a:ext cx="91" cy="6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1405" name="Line 29"/>
            <p:cNvSpPr>
              <a:spLocks noChangeShapeType="1"/>
            </p:cNvSpPr>
            <p:nvPr/>
          </p:nvSpPr>
          <p:spPr bwMode="auto">
            <a:xfrm rot="2321623">
              <a:off x="2485" y="1087"/>
              <a:ext cx="310" cy="4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1406" name="Line 30"/>
          <p:cNvSpPr>
            <a:spLocks noChangeShapeType="1"/>
          </p:cNvSpPr>
          <p:nvPr/>
        </p:nvSpPr>
        <p:spPr bwMode="auto">
          <a:xfrm flipH="1">
            <a:off x="4225925" y="2636838"/>
            <a:ext cx="504825" cy="769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1408" name="Text Box 32"/>
          <p:cNvSpPr txBox="1">
            <a:spLocks noChangeArrowheads="1"/>
          </p:cNvSpPr>
          <p:nvPr/>
        </p:nvSpPr>
        <p:spPr bwMode="auto">
          <a:xfrm>
            <a:off x="5403850" y="3013075"/>
            <a:ext cx="2303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>
                <a:latin typeface="Helvetica" charset="0"/>
              </a:rPr>
              <a:t> p, He</a:t>
            </a:r>
          </a:p>
        </p:txBody>
      </p:sp>
      <p:sp>
        <p:nvSpPr>
          <p:cNvPr id="101410" name="Text Box 34"/>
          <p:cNvSpPr txBox="1">
            <a:spLocks noChangeArrowheads="1"/>
          </p:cNvSpPr>
          <p:nvPr/>
        </p:nvSpPr>
        <p:spPr bwMode="auto">
          <a:xfrm>
            <a:off x="1692275" y="2781300"/>
            <a:ext cx="2524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FF0000"/>
                </a:solidFill>
              </a:rPr>
              <a:t>Primary cosmic ray</a:t>
            </a:r>
          </a:p>
        </p:txBody>
      </p:sp>
      <p:grpSp>
        <p:nvGrpSpPr>
          <p:cNvPr id="101411" name="Group 35"/>
          <p:cNvGrpSpPr>
            <a:grpSpLocks/>
          </p:cNvGrpSpPr>
          <p:nvPr/>
        </p:nvGrpSpPr>
        <p:grpSpPr bwMode="auto">
          <a:xfrm>
            <a:off x="5924550" y="2708275"/>
            <a:ext cx="3219450" cy="3792538"/>
            <a:chOff x="2789" y="754"/>
            <a:chExt cx="2028" cy="2389"/>
          </a:xfrm>
        </p:grpSpPr>
        <p:sp>
          <p:nvSpPr>
            <p:cNvPr id="101412" name="Oval 36"/>
            <p:cNvSpPr>
              <a:spLocks noChangeAspect="1" noChangeArrowheads="1"/>
            </p:cNvSpPr>
            <p:nvPr/>
          </p:nvSpPr>
          <p:spPr bwMode="auto">
            <a:xfrm>
              <a:off x="3135" y="1309"/>
              <a:ext cx="1197" cy="1197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3366FF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1413" name="Rectangle 37"/>
            <p:cNvSpPr>
              <a:spLocks noChangeAspect="1" noChangeArrowheads="1"/>
            </p:cNvSpPr>
            <p:nvPr/>
          </p:nvSpPr>
          <p:spPr bwMode="auto">
            <a:xfrm>
              <a:off x="3688" y="1339"/>
              <a:ext cx="90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1414" name="Line 38"/>
            <p:cNvSpPr>
              <a:spLocks noChangeAspect="1" noChangeShapeType="1"/>
            </p:cNvSpPr>
            <p:nvPr/>
          </p:nvSpPr>
          <p:spPr bwMode="auto">
            <a:xfrm>
              <a:off x="3644" y="890"/>
              <a:ext cx="61" cy="179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415" name="Line 39"/>
            <p:cNvSpPr>
              <a:spLocks noChangeAspect="1" noChangeShapeType="1"/>
            </p:cNvSpPr>
            <p:nvPr/>
          </p:nvSpPr>
          <p:spPr bwMode="auto">
            <a:xfrm>
              <a:off x="3704" y="1069"/>
              <a:ext cx="30" cy="27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416" name="Line 40"/>
            <p:cNvSpPr>
              <a:spLocks noChangeAspect="1" noChangeShapeType="1"/>
            </p:cNvSpPr>
            <p:nvPr/>
          </p:nvSpPr>
          <p:spPr bwMode="auto">
            <a:xfrm flipV="1">
              <a:off x="3584" y="2745"/>
              <a:ext cx="120" cy="348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417" name="Line 41"/>
            <p:cNvSpPr>
              <a:spLocks noChangeAspect="1" noChangeShapeType="1"/>
            </p:cNvSpPr>
            <p:nvPr/>
          </p:nvSpPr>
          <p:spPr bwMode="auto">
            <a:xfrm flipV="1">
              <a:off x="3704" y="1458"/>
              <a:ext cx="30" cy="128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418" name="Line 42"/>
            <p:cNvSpPr>
              <a:spLocks noChangeAspect="1" noChangeShapeType="1"/>
            </p:cNvSpPr>
            <p:nvPr/>
          </p:nvSpPr>
          <p:spPr bwMode="auto">
            <a:xfrm flipV="1">
              <a:off x="2806" y="2476"/>
              <a:ext cx="329" cy="329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419" name="Line 43"/>
            <p:cNvSpPr>
              <a:spLocks noChangeAspect="1" noChangeShapeType="1"/>
            </p:cNvSpPr>
            <p:nvPr/>
          </p:nvSpPr>
          <p:spPr bwMode="auto">
            <a:xfrm flipV="1">
              <a:off x="3135" y="1458"/>
              <a:ext cx="539" cy="10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420" name="Rectangle 44"/>
            <p:cNvSpPr>
              <a:spLocks noChangeArrowheads="1"/>
            </p:cNvSpPr>
            <p:nvPr/>
          </p:nvSpPr>
          <p:spPr bwMode="auto">
            <a:xfrm>
              <a:off x="3742" y="845"/>
              <a:ext cx="107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US" altLang="ja-JP" sz="2000" b="1">
                  <a:solidFill>
                    <a:srgbClr val="000000"/>
                  </a:solidFill>
                </a:rPr>
                <a:t>L = 10~30km</a:t>
              </a:r>
            </a:p>
          </p:txBody>
        </p:sp>
        <p:sp>
          <p:nvSpPr>
            <p:cNvPr id="101421" name="Rectangle 45"/>
            <p:cNvSpPr>
              <a:spLocks noChangeArrowheads="1"/>
            </p:cNvSpPr>
            <p:nvPr/>
          </p:nvSpPr>
          <p:spPr bwMode="auto">
            <a:xfrm>
              <a:off x="3742" y="2523"/>
              <a:ext cx="98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US" altLang="ja-JP" sz="2000" b="1">
                  <a:solidFill>
                    <a:srgbClr val="000000"/>
                  </a:solidFill>
                </a:rPr>
                <a:t>L=13000km</a:t>
              </a:r>
            </a:p>
          </p:txBody>
        </p:sp>
        <p:sp>
          <p:nvSpPr>
            <p:cNvPr id="101422" name="Rectangle 46"/>
            <p:cNvSpPr>
              <a:spLocks noChangeArrowheads="1"/>
            </p:cNvSpPr>
            <p:nvPr/>
          </p:nvSpPr>
          <p:spPr bwMode="auto">
            <a:xfrm>
              <a:off x="3198" y="754"/>
              <a:ext cx="57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rgbClr val="660066"/>
                  </a:solidFill>
                </a:rPr>
                <a:t>p, He ...</a:t>
              </a:r>
            </a:p>
          </p:txBody>
        </p:sp>
        <p:sp>
          <p:nvSpPr>
            <p:cNvPr id="101423" name="Rectangle 47"/>
            <p:cNvSpPr>
              <a:spLocks noChangeArrowheads="1"/>
            </p:cNvSpPr>
            <p:nvPr/>
          </p:nvSpPr>
          <p:spPr bwMode="auto">
            <a:xfrm>
              <a:off x="2789" y="2704"/>
              <a:ext cx="57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rgbClr val="660066"/>
                  </a:solidFill>
                </a:rPr>
                <a:t>p, He ...</a:t>
              </a:r>
            </a:p>
          </p:txBody>
        </p:sp>
        <p:sp>
          <p:nvSpPr>
            <p:cNvPr id="101424" name="Rectangle 48"/>
            <p:cNvSpPr>
              <a:spLocks noChangeArrowheads="1"/>
            </p:cNvSpPr>
            <p:nvPr/>
          </p:nvSpPr>
          <p:spPr bwMode="auto">
            <a:xfrm>
              <a:off x="3606" y="2931"/>
              <a:ext cx="57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rgbClr val="660066"/>
                  </a:solidFill>
                </a:rPr>
                <a:t>p, He ...</a:t>
              </a:r>
            </a:p>
          </p:txBody>
        </p:sp>
        <p:sp>
          <p:nvSpPr>
            <p:cNvPr id="101425" name="Rectangle 49"/>
            <p:cNvSpPr>
              <a:spLocks noChangeArrowheads="1"/>
            </p:cNvSpPr>
            <p:nvPr/>
          </p:nvSpPr>
          <p:spPr bwMode="auto">
            <a:xfrm>
              <a:off x="3198" y="1783"/>
              <a:ext cx="1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rgbClr val="EAEAEA"/>
                  </a:solidFill>
                  <a:latin typeface="Symbol" charset="0"/>
                </a:rPr>
                <a:t>n</a:t>
              </a:r>
            </a:p>
          </p:txBody>
        </p:sp>
        <p:sp>
          <p:nvSpPr>
            <p:cNvPr id="101426" name="Rectangle 50"/>
            <p:cNvSpPr>
              <a:spLocks noChangeArrowheads="1"/>
            </p:cNvSpPr>
            <p:nvPr/>
          </p:nvSpPr>
          <p:spPr bwMode="auto">
            <a:xfrm>
              <a:off x="3696" y="2191"/>
              <a:ext cx="1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rgbClr val="EAEAEA"/>
                  </a:solidFill>
                  <a:latin typeface="Symbol" charset="0"/>
                </a:rPr>
                <a:t>n</a:t>
              </a:r>
            </a:p>
          </p:txBody>
        </p:sp>
        <p:sp>
          <p:nvSpPr>
            <p:cNvPr id="101427" name="Rectangle 51"/>
            <p:cNvSpPr>
              <a:spLocks noChangeArrowheads="1"/>
            </p:cNvSpPr>
            <p:nvPr/>
          </p:nvSpPr>
          <p:spPr bwMode="auto">
            <a:xfrm>
              <a:off x="3515" y="1057"/>
              <a:ext cx="1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rgbClr val="0000FF"/>
                  </a:solidFill>
                  <a:latin typeface="Symbol" charset="0"/>
                </a:rPr>
                <a:t>n</a:t>
              </a:r>
            </a:p>
          </p:txBody>
        </p:sp>
      </p:grpSp>
      <p:grpSp>
        <p:nvGrpSpPr>
          <p:cNvPr id="101429" name="Group 53"/>
          <p:cNvGrpSpPr>
            <a:grpSpLocks/>
          </p:cNvGrpSpPr>
          <p:nvPr/>
        </p:nvGrpSpPr>
        <p:grpSpPr bwMode="auto">
          <a:xfrm>
            <a:off x="390525" y="911226"/>
            <a:ext cx="4872039" cy="1028700"/>
            <a:chOff x="246" y="2004"/>
            <a:chExt cx="3069" cy="648"/>
          </a:xfrm>
        </p:grpSpPr>
        <p:sp>
          <p:nvSpPr>
            <p:cNvPr id="101430" name="Text Box 54"/>
            <p:cNvSpPr txBox="1">
              <a:spLocks noChangeArrowheads="1"/>
            </p:cNvSpPr>
            <p:nvPr/>
          </p:nvSpPr>
          <p:spPr bwMode="auto">
            <a:xfrm>
              <a:off x="433" y="2064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>
                  <a:solidFill>
                    <a:srgbClr val="FF3399"/>
                  </a:solidFill>
                  <a:latin typeface="Symbol" charset="0"/>
                </a:rPr>
                <a:t>n</a:t>
              </a:r>
              <a:r>
                <a:rPr lang="en-US" altLang="ja-JP" sz="2400" b="1" baseline="-25000">
                  <a:solidFill>
                    <a:srgbClr val="FF3399"/>
                  </a:solidFill>
                  <a:latin typeface="Symbol" charset="0"/>
                </a:rPr>
                <a:t>a</a:t>
              </a:r>
              <a:r>
                <a:rPr lang="en-US" altLang="ja-JP" sz="2000" b="1">
                  <a:solidFill>
                    <a:srgbClr val="FF3399"/>
                  </a:solidFill>
                  <a:latin typeface="Helvetica" charset="0"/>
                </a:rPr>
                <a:t> </a:t>
              </a:r>
              <a:endParaRPr lang="en-US" altLang="ja-JP" sz="2400" b="1" baseline="-25000">
                <a:solidFill>
                  <a:srgbClr val="FF3399"/>
                </a:solidFill>
                <a:latin typeface="Symbol" charset="0"/>
              </a:endParaRPr>
            </a:p>
          </p:txBody>
        </p:sp>
        <p:sp>
          <p:nvSpPr>
            <p:cNvPr id="101431" name="Text Box 55"/>
            <p:cNvSpPr txBox="1">
              <a:spLocks noChangeArrowheads="1"/>
            </p:cNvSpPr>
            <p:nvPr/>
          </p:nvSpPr>
          <p:spPr bwMode="auto">
            <a:xfrm>
              <a:off x="246" y="2004"/>
              <a:ext cx="288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6000">
                  <a:solidFill>
                    <a:srgbClr val="FF3399"/>
                  </a:solidFill>
                  <a:latin typeface="Helvetica" charset="0"/>
                </a:rPr>
                <a:t>(</a:t>
              </a:r>
            </a:p>
          </p:txBody>
        </p:sp>
        <p:sp>
          <p:nvSpPr>
            <p:cNvPr id="101432" name="Text Box 56"/>
            <p:cNvSpPr txBox="1">
              <a:spLocks noChangeArrowheads="1"/>
            </p:cNvSpPr>
            <p:nvPr/>
          </p:nvSpPr>
          <p:spPr bwMode="auto">
            <a:xfrm>
              <a:off x="627" y="2004"/>
              <a:ext cx="288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6000">
                  <a:solidFill>
                    <a:srgbClr val="FF3399"/>
                  </a:solidFill>
                  <a:latin typeface="Helvetica" charset="0"/>
                </a:rPr>
                <a:t>)</a:t>
              </a:r>
            </a:p>
          </p:txBody>
        </p:sp>
        <p:sp>
          <p:nvSpPr>
            <p:cNvPr id="101433" name="Text Box 57"/>
            <p:cNvSpPr txBox="1">
              <a:spLocks noChangeArrowheads="1"/>
            </p:cNvSpPr>
            <p:nvPr/>
          </p:nvSpPr>
          <p:spPr bwMode="auto">
            <a:xfrm>
              <a:off x="867" y="2157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800" b="1" dirty="0">
                  <a:solidFill>
                    <a:srgbClr val="FF3399"/>
                  </a:solidFill>
                  <a:latin typeface="Helvetica" charset="0"/>
                </a:rPr>
                <a:t>=</a:t>
              </a:r>
            </a:p>
          </p:txBody>
        </p:sp>
        <p:sp>
          <p:nvSpPr>
            <p:cNvPr id="101434" name="Text Box 58"/>
            <p:cNvSpPr txBox="1">
              <a:spLocks noChangeArrowheads="1"/>
            </p:cNvSpPr>
            <p:nvPr/>
          </p:nvSpPr>
          <p:spPr bwMode="auto">
            <a:xfrm>
              <a:off x="1059" y="2004"/>
              <a:ext cx="288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6000">
                  <a:solidFill>
                    <a:srgbClr val="FF3399"/>
                  </a:solidFill>
                  <a:latin typeface="Helvetica" charset="0"/>
                </a:rPr>
                <a:t>(</a:t>
              </a:r>
            </a:p>
          </p:txBody>
        </p:sp>
        <p:sp>
          <p:nvSpPr>
            <p:cNvPr id="101435" name="Text Box 59"/>
            <p:cNvSpPr txBox="1">
              <a:spLocks noChangeArrowheads="1"/>
            </p:cNvSpPr>
            <p:nvPr/>
          </p:nvSpPr>
          <p:spPr bwMode="auto">
            <a:xfrm>
              <a:off x="1201" y="2040"/>
              <a:ext cx="8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>
                  <a:solidFill>
                    <a:srgbClr val="FF3399"/>
                  </a:solidFill>
                  <a:latin typeface="Helvetica" charset="0"/>
                </a:rPr>
                <a:t> cos</a:t>
              </a:r>
              <a:r>
                <a:rPr lang="en-US" altLang="ja-JP" sz="2400" b="1">
                  <a:solidFill>
                    <a:srgbClr val="FF3399"/>
                  </a:solidFill>
                  <a:latin typeface="Symbol" charset="0"/>
                </a:rPr>
                <a:t>q</a:t>
              </a:r>
              <a:endParaRPr lang="en-US" altLang="ja-JP" sz="2400" b="1" baseline="-25000">
                <a:solidFill>
                  <a:srgbClr val="FF3399"/>
                </a:solidFill>
                <a:latin typeface="Symbol" charset="0"/>
              </a:endParaRPr>
            </a:p>
          </p:txBody>
        </p:sp>
        <p:sp>
          <p:nvSpPr>
            <p:cNvPr id="101436" name="Text Box 60"/>
            <p:cNvSpPr txBox="1">
              <a:spLocks noChangeArrowheads="1"/>
            </p:cNvSpPr>
            <p:nvPr/>
          </p:nvSpPr>
          <p:spPr bwMode="auto">
            <a:xfrm>
              <a:off x="433" y="2280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>
                  <a:solidFill>
                    <a:srgbClr val="FF3399"/>
                  </a:solidFill>
                  <a:latin typeface="Symbol" charset="0"/>
                </a:rPr>
                <a:t>n</a:t>
              </a:r>
              <a:r>
                <a:rPr lang="en-US" altLang="ja-JP" sz="2400" b="1" baseline="-25000">
                  <a:solidFill>
                    <a:srgbClr val="FF3399"/>
                  </a:solidFill>
                  <a:latin typeface="Symbol" charset="0"/>
                </a:rPr>
                <a:t>b</a:t>
              </a:r>
            </a:p>
          </p:txBody>
        </p:sp>
        <p:sp>
          <p:nvSpPr>
            <p:cNvPr id="101437" name="Text Box 61"/>
            <p:cNvSpPr txBox="1">
              <a:spLocks noChangeArrowheads="1"/>
            </p:cNvSpPr>
            <p:nvPr/>
          </p:nvSpPr>
          <p:spPr bwMode="auto">
            <a:xfrm>
              <a:off x="1968" y="2064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>
                  <a:solidFill>
                    <a:srgbClr val="FF3399"/>
                  </a:solidFill>
                  <a:latin typeface="Helvetica" charset="0"/>
                </a:rPr>
                <a:t>sin</a:t>
              </a:r>
              <a:r>
                <a:rPr lang="en-US" altLang="ja-JP" sz="2400" b="1">
                  <a:solidFill>
                    <a:srgbClr val="FF3399"/>
                  </a:solidFill>
                  <a:latin typeface="Symbol" charset="0"/>
                </a:rPr>
                <a:t>q</a:t>
              </a:r>
              <a:endParaRPr lang="en-US" altLang="ja-JP" sz="2400" b="1" baseline="-25000">
                <a:solidFill>
                  <a:srgbClr val="FF3399"/>
                </a:solidFill>
                <a:latin typeface="Symbol" charset="0"/>
              </a:endParaRPr>
            </a:p>
          </p:txBody>
        </p:sp>
        <p:sp>
          <p:nvSpPr>
            <p:cNvPr id="101438" name="Text Box 62"/>
            <p:cNvSpPr txBox="1">
              <a:spLocks noChangeArrowheads="1"/>
            </p:cNvSpPr>
            <p:nvPr/>
          </p:nvSpPr>
          <p:spPr bwMode="auto">
            <a:xfrm>
              <a:off x="1189" y="2364"/>
              <a:ext cx="8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>
                  <a:solidFill>
                    <a:srgbClr val="FF3399"/>
                  </a:solidFill>
                  <a:latin typeface="Helvetica" charset="0"/>
                </a:rPr>
                <a:t>- sin</a:t>
              </a:r>
              <a:r>
                <a:rPr lang="en-US" altLang="ja-JP" sz="2400" b="1">
                  <a:solidFill>
                    <a:srgbClr val="FF3399"/>
                  </a:solidFill>
                  <a:latin typeface="Symbol" charset="0"/>
                </a:rPr>
                <a:t>q</a:t>
              </a:r>
              <a:endParaRPr lang="en-US" altLang="ja-JP" sz="2400" b="1" baseline="-25000">
                <a:solidFill>
                  <a:srgbClr val="FF3399"/>
                </a:solidFill>
                <a:latin typeface="Symbol" charset="0"/>
              </a:endParaRPr>
            </a:p>
          </p:txBody>
        </p:sp>
        <p:sp>
          <p:nvSpPr>
            <p:cNvPr id="101439" name="Text Box 63"/>
            <p:cNvSpPr txBox="1">
              <a:spLocks noChangeArrowheads="1"/>
            </p:cNvSpPr>
            <p:nvPr/>
          </p:nvSpPr>
          <p:spPr bwMode="auto">
            <a:xfrm>
              <a:off x="1956" y="2364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>
                  <a:solidFill>
                    <a:srgbClr val="FF3399"/>
                  </a:solidFill>
                  <a:latin typeface="Helvetica" charset="0"/>
                </a:rPr>
                <a:t>cos</a:t>
              </a:r>
              <a:r>
                <a:rPr lang="en-US" altLang="ja-JP" sz="2400" b="1">
                  <a:solidFill>
                    <a:srgbClr val="FF3399"/>
                  </a:solidFill>
                  <a:latin typeface="Symbol" charset="0"/>
                </a:rPr>
                <a:t>q</a:t>
              </a:r>
              <a:endParaRPr lang="en-US" altLang="ja-JP" sz="2400" b="1" baseline="-25000">
                <a:solidFill>
                  <a:srgbClr val="FF3399"/>
                </a:solidFill>
                <a:latin typeface="Symbol" charset="0"/>
              </a:endParaRPr>
            </a:p>
          </p:txBody>
        </p:sp>
        <p:sp>
          <p:nvSpPr>
            <p:cNvPr id="101440" name="Text Box 64"/>
            <p:cNvSpPr txBox="1">
              <a:spLocks noChangeArrowheads="1"/>
            </p:cNvSpPr>
            <p:nvPr/>
          </p:nvSpPr>
          <p:spPr bwMode="auto">
            <a:xfrm>
              <a:off x="2451" y="2004"/>
              <a:ext cx="288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6000">
                  <a:solidFill>
                    <a:srgbClr val="FF3399"/>
                  </a:solidFill>
                  <a:latin typeface="Helvetica" charset="0"/>
                </a:rPr>
                <a:t>)</a:t>
              </a:r>
            </a:p>
          </p:txBody>
        </p:sp>
        <p:sp>
          <p:nvSpPr>
            <p:cNvPr id="101441" name="Text Box 65"/>
            <p:cNvSpPr txBox="1">
              <a:spLocks noChangeArrowheads="1"/>
            </p:cNvSpPr>
            <p:nvPr/>
          </p:nvSpPr>
          <p:spPr bwMode="auto">
            <a:xfrm>
              <a:off x="2784" y="2064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>
                  <a:solidFill>
                    <a:srgbClr val="FF3399"/>
                  </a:solidFill>
                  <a:latin typeface="Symbol" charset="0"/>
                </a:rPr>
                <a:t>n</a:t>
              </a:r>
              <a:r>
                <a:rPr lang="en-US" altLang="ja-JP" sz="2400" b="1" baseline="-25000">
                  <a:solidFill>
                    <a:srgbClr val="FF3399"/>
                  </a:solidFill>
                  <a:latin typeface="Helvetica" charset="0"/>
                </a:rPr>
                <a:t>1</a:t>
              </a:r>
              <a:r>
                <a:rPr lang="en-US" altLang="ja-JP" sz="2000" b="1">
                  <a:solidFill>
                    <a:srgbClr val="FF3399"/>
                  </a:solidFill>
                  <a:latin typeface="Helvetica" charset="0"/>
                </a:rPr>
                <a:t> </a:t>
              </a:r>
              <a:endParaRPr lang="en-US" altLang="ja-JP" sz="2400" b="1" baseline="-25000">
                <a:solidFill>
                  <a:srgbClr val="FF3399"/>
                </a:solidFill>
                <a:latin typeface="Symbol" charset="0"/>
              </a:endParaRPr>
            </a:p>
          </p:txBody>
        </p:sp>
        <p:sp>
          <p:nvSpPr>
            <p:cNvPr id="101442" name="Text Box 66"/>
            <p:cNvSpPr txBox="1">
              <a:spLocks noChangeArrowheads="1"/>
            </p:cNvSpPr>
            <p:nvPr/>
          </p:nvSpPr>
          <p:spPr bwMode="auto">
            <a:xfrm>
              <a:off x="2784" y="2280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b="1">
                  <a:solidFill>
                    <a:srgbClr val="FF3399"/>
                  </a:solidFill>
                  <a:latin typeface="Symbol" charset="0"/>
                </a:rPr>
                <a:t>n</a:t>
              </a:r>
              <a:r>
                <a:rPr lang="en-US" altLang="ja-JP" sz="2400" b="1" baseline="-25000">
                  <a:solidFill>
                    <a:srgbClr val="FF3399"/>
                  </a:solidFill>
                  <a:latin typeface="Helvetica" charset="0"/>
                </a:rPr>
                <a:t>2</a:t>
              </a:r>
              <a:endParaRPr lang="en-US" altLang="ja-JP" sz="2400" b="1" baseline="-25000">
                <a:solidFill>
                  <a:srgbClr val="FF3399"/>
                </a:solidFill>
                <a:latin typeface="Symbol" charset="0"/>
              </a:endParaRPr>
            </a:p>
          </p:txBody>
        </p:sp>
        <p:sp>
          <p:nvSpPr>
            <p:cNvPr id="101443" name="Text Box 67"/>
            <p:cNvSpPr txBox="1">
              <a:spLocks noChangeArrowheads="1"/>
            </p:cNvSpPr>
            <p:nvPr/>
          </p:nvSpPr>
          <p:spPr bwMode="auto">
            <a:xfrm>
              <a:off x="2595" y="2004"/>
              <a:ext cx="288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6000">
                  <a:solidFill>
                    <a:srgbClr val="FF3399"/>
                  </a:solidFill>
                  <a:latin typeface="Helvetica" charset="0"/>
                </a:rPr>
                <a:t>(</a:t>
              </a:r>
            </a:p>
          </p:txBody>
        </p:sp>
        <p:sp>
          <p:nvSpPr>
            <p:cNvPr id="101444" name="Text Box 68"/>
            <p:cNvSpPr txBox="1">
              <a:spLocks noChangeArrowheads="1"/>
            </p:cNvSpPr>
            <p:nvPr/>
          </p:nvSpPr>
          <p:spPr bwMode="auto">
            <a:xfrm>
              <a:off x="3027" y="2004"/>
              <a:ext cx="288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6000">
                  <a:solidFill>
                    <a:srgbClr val="FF3399"/>
                  </a:solidFill>
                  <a:latin typeface="Helvetica" charset="0"/>
                </a:rPr>
                <a:t>)</a:t>
              </a:r>
            </a:p>
          </p:txBody>
        </p:sp>
      </p:grpSp>
      <p:sp>
        <p:nvSpPr>
          <p:cNvPr id="101445" name="Text Box 69"/>
          <p:cNvSpPr txBox="1">
            <a:spLocks noChangeArrowheads="1"/>
          </p:cNvSpPr>
          <p:nvPr/>
        </p:nvSpPr>
        <p:spPr bwMode="auto">
          <a:xfrm>
            <a:off x="215898" y="1970089"/>
            <a:ext cx="889000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 dirty="0">
                <a:solidFill>
                  <a:srgbClr val="FF0000"/>
                </a:solidFill>
                <a:latin typeface="Helvetica" charset="0"/>
              </a:rPr>
              <a:t>P(</a:t>
            </a:r>
            <a:r>
              <a:rPr lang="en-US" altLang="ja-JP" sz="2800" b="1" dirty="0" err="1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altLang="ja-JP" sz="2800" b="1" baseline="-25000" dirty="0" err="1">
                <a:solidFill>
                  <a:srgbClr val="FF0000"/>
                </a:solidFill>
                <a:latin typeface="Symbol" charset="0"/>
              </a:rPr>
              <a:t>a</a:t>
            </a:r>
            <a:r>
              <a:rPr lang="en-US" altLang="ja-JP" sz="2800" b="1" dirty="0" err="1">
                <a:solidFill>
                  <a:srgbClr val="FF0000"/>
                </a:solidFill>
                <a:latin typeface="Symbol" charset="0"/>
              </a:rPr>
              <a:t>→n</a:t>
            </a:r>
            <a:r>
              <a:rPr lang="en-US" altLang="ja-JP" sz="2800" b="1" baseline="-25000" dirty="0" err="1">
                <a:solidFill>
                  <a:srgbClr val="FF0000"/>
                </a:solidFill>
                <a:latin typeface="Symbol" charset="0"/>
              </a:rPr>
              <a:t>b</a:t>
            </a:r>
            <a:r>
              <a:rPr lang="en-US" altLang="ja-JP" sz="2800" b="1" dirty="0">
                <a:solidFill>
                  <a:srgbClr val="FF0000"/>
                </a:solidFill>
                <a:latin typeface="Helvetica" charset="0"/>
              </a:rPr>
              <a:t>) = sin</a:t>
            </a:r>
            <a:r>
              <a:rPr lang="en-US" altLang="ja-JP" sz="2800" b="1" baseline="30000" dirty="0">
                <a:solidFill>
                  <a:srgbClr val="FF0000"/>
                </a:solidFill>
                <a:latin typeface="Helvetica" charset="0"/>
              </a:rPr>
              <a:t>2</a:t>
            </a:r>
            <a:r>
              <a:rPr lang="en-US" altLang="ja-JP" sz="2800" b="1" dirty="0">
                <a:solidFill>
                  <a:srgbClr val="FF0000"/>
                </a:solidFill>
                <a:latin typeface="Helvetica" charset="0"/>
              </a:rPr>
              <a:t>2</a:t>
            </a:r>
            <a:r>
              <a:rPr lang="en-US" altLang="ja-JP" sz="2800" b="1" dirty="0">
                <a:solidFill>
                  <a:srgbClr val="FF0000"/>
                </a:solidFill>
                <a:latin typeface="Symbol" charset="0"/>
              </a:rPr>
              <a:t>q </a:t>
            </a:r>
            <a:r>
              <a:rPr lang="en-US" altLang="ja-JP" sz="2800" b="1" dirty="0">
                <a:solidFill>
                  <a:srgbClr val="FF0000"/>
                </a:solidFill>
                <a:latin typeface="Helvetica" charset="0"/>
              </a:rPr>
              <a:t>sin</a:t>
            </a:r>
            <a:r>
              <a:rPr lang="en-US" altLang="ja-JP" sz="2800" b="1" baseline="30000" dirty="0">
                <a:solidFill>
                  <a:srgbClr val="FF0000"/>
                </a:solidFill>
                <a:latin typeface="Helvetica" charset="0"/>
              </a:rPr>
              <a:t>2</a:t>
            </a:r>
            <a:r>
              <a:rPr lang="en-US" altLang="ja-JP" sz="2800" b="1" dirty="0">
                <a:solidFill>
                  <a:srgbClr val="FF0000"/>
                </a:solidFill>
                <a:latin typeface="Helvetica" charset="0"/>
              </a:rPr>
              <a:t>(</a:t>
            </a: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1.27</a:t>
            </a:r>
            <a:r>
              <a:rPr lang="en-US" altLang="ja-JP" sz="2800" b="1" dirty="0" smtClean="0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m</a:t>
            </a:r>
            <a:r>
              <a:rPr lang="en-US" altLang="ja-JP" sz="2800" b="1" baseline="30000" dirty="0" smtClean="0">
                <a:solidFill>
                  <a:srgbClr val="FF0000"/>
                </a:solidFill>
                <a:latin typeface="Helvetica" charset="0"/>
              </a:rPr>
              <a:t>2</a:t>
            </a:r>
            <a:r>
              <a:rPr lang="en-US" altLang="ja-JP" sz="2400" dirty="0" smtClean="0">
                <a:solidFill>
                  <a:srgbClr val="FF0000"/>
                </a:solidFill>
                <a:latin typeface="Helvetica" charset="0"/>
              </a:rPr>
              <a:t>(eV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Helvetica" charset="0"/>
              </a:rPr>
              <a:t>2</a:t>
            </a:r>
            <a:r>
              <a:rPr lang="en-US" altLang="ja-JP" sz="2400" dirty="0" smtClean="0">
                <a:solidFill>
                  <a:srgbClr val="FF0000"/>
                </a:solidFill>
                <a:latin typeface="Helvetica" charset="0"/>
              </a:rPr>
              <a:t>)</a:t>
            </a: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L</a:t>
            </a:r>
            <a:r>
              <a:rPr lang="en-US" altLang="ja-JP" sz="2400" dirty="0" smtClean="0">
                <a:solidFill>
                  <a:srgbClr val="FF0000"/>
                </a:solidFill>
                <a:latin typeface="Helvetica" charset="0"/>
              </a:rPr>
              <a:t>(km)</a:t>
            </a: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/E</a:t>
            </a:r>
            <a:r>
              <a:rPr lang="en-US" altLang="ja-JP" sz="2400" dirty="0" smtClean="0">
                <a:solidFill>
                  <a:srgbClr val="FF0000"/>
                </a:solidFill>
                <a:latin typeface="Helvetica" charset="0"/>
              </a:rPr>
              <a:t>(</a:t>
            </a:r>
            <a:r>
              <a:rPr lang="en-US" altLang="ja-JP" sz="2400" dirty="0" err="1" smtClean="0">
                <a:solidFill>
                  <a:srgbClr val="FF0000"/>
                </a:solidFill>
                <a:latin typeface="Helvetica" charset="0"/>
              </a:rPr>
              <a:t>GeV</a:t>
            </a:r>
            <a:r>
              <a:rPr lang="en-US" altLang="ja-JP" sz="2400" dirty="0" smtClean="0">
                <a:solidFill>
                  <a:srgbClr val="FF0000"/>
                </a:solidFill>
                <a:latin typeface="Helvetica" charset="0"/>
              </a:rPr>
              <a:t>)</a:t>
            </a:r>
            <a:r>
              <a:rPr lang="en-US" altLang="ja-JP" sz="2800" b="1" dirty="0" smtClean="0">
                <a:solidFill>
                  <a:srgbClr val="FF0000"/>
                </a:solidFill>
                <a:latin typeface="Helvetica" charset="0"/>
              </a:rPr>
              <a:t>) </a:t>
            </a:r>
            <a:endParaRPr lang="en-US" altLang="ja-JP" sz="2800" b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909288" y="3741738"/>
            <a:ext cx="22606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b="1" dirty="0">
                <a:solidFill>
                  <a:srgbClr val="FF0000"/>
                </a:solidFill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altLang="ja-JP" sz="32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3200" b="1" dirty="0">
                <a:solidFill>
                  <a:srgbClr val="FF0000"/>
                </a:solidFill>
                <a:latin typeface="Symbol" charset="2"/>
                <a:cs typeface="Symbol" charset="2"/>
              </a:rPr>
              <a:t> : n</a:t>
            </a:r>
            <a:r>
              <a:rPr lang="en-US" altLang="ja-JP" sz="3200" b="1" baseline="-25000" dirty="0">
                <a:solidFill>
                  <a:srgbClr val="FF0000"/>
                </a:solidFill>
                <a:latin typeface="+mj-lt"/>
                <a:cs typeface="Symbol" charset="2"/>
              </a:rPr>
              <a:t>e</a:t>
            </a:r>
            <a:r>
              <a:rPr lang="en-US" altLang="ja-JP" sz="3200" b="1" dirty="0">
                <a:solidFill>
                  <a:srgbClr val="FF0000"/>
                </a:solidFill>
              </a:rPr>
              <a:t>~ 2 :1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953126" y="773312"/>
            <a:ext cx="31098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FF"/>
                </a:solidFill>
                <a:latin typeface="+mj-ea"/>
                <a:ea typeface="+mj-ea"/>
                <a:cs typeface="Symbol" charset="2"/>
              </a:rPr>
              <a:t>For</a:t>
            </a:r>
            <a:r>
              <a:rPr kumimoji="1" lang="en-US" altLang="ja-JP" sz="28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D</a:t>
            </a:r>
            <a:r>
              <a:rPr kumimoji="1" lang="en-US" altLang="ja-JP" sz="2800" b="1" dirty="0" smtClean="0">
                <a:solidFill>
                  <a:srgbClr val="0000FF"/>
                </a:solidFill>
              </a:rPr>
              <a:t>m</a:t>
            </a:r>
            <a:r>
              <a:rPr kumimoji="1" lang="en-US" altLang="ja-JP" sz="2800" b="1" baseline="30000" dirty="0" smtClean="0">
                <a:solidFill>
                  <a:srgbClr val="0000FF"/>
                </a:solidFill>
              </a:rPr>
              <a:t>2</a:t>
            </a:r>
            <a:r>
              <a:rPr kumimoji="1" lang="en-US" altLang="ja-JP" sz="2800" b="1" dirty="0" smtClean="0">
                <a:solidFill>
                  <a:srgbClr val="0000FF"/>
                </a:solidFill>
              </a:rPr>
              <a:t>~10</a:t>
            </a:r>
            <a:r>
              <a:rPr kumimoji="1" lang="en-US" altLang="ja-JP" sz="2800" b="1" baseline="30000" dirty="0" smtClean="0">
                <a:solidFill>
                  <a:srgbClr val="0000FF"/>
                </a:solidFill>
              </a:rPr>
              <a:t>-3</a:t>
            </a:r>
            <a:r>
              <a:rPr kumimoji="1" lang="en-US" altLang="ja-JP" sz="2800" b="1" dirty="0" smtClean="0">
                <a:solidFill>
                  <a:srgbClr val="0000FF"/>
                </a:solidFill>
              </a:rPr>
              <a:t>eV</a:t>
            </a:r>
            <a:r>
              <a:rPr kumimoji="1" lang="en-US" altLang="ja-JP" sz="2800" b="1" baseline="30000" dirty="0" smtClean="0">
                <a:solidFill>
                  <a:srgbClr val="0000FF"/>
                </a:solidFill>
              </a:rPr>
              <a:t>2</a:t>
            </a:r>
          </a:p>
          <a:p>
            <a:r>
              <a:rPr lang="en-US" altLang="ja-JP" sz="2800" b="1" dirty="0" smtClean="0">
                <a:solidFill>
                  <a:srgbClr val="0000FF"/>
                </a:solidFill>
              </a:rPr>
              <a:t>L~10</a:t>
            </a:r>
            <a:r>
              <a:rPr lang="en-US" altLang="ja-JP" sz="2800" b="1" baseline="30000" dirty="0" smtClean="0">
                <a:solidFill>
                  <a:srgbClr val="0000FF"/>
                </a:solidFill>
              </a:rPr>
              <a:t>3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km (E=1GeV)</a:t>
            </a:r>
          </a:p>
          <a:p>
            <a:r>
              <a:rPr kumimoji="1" lang="en-US" altLang="ja-JP" sz="2800" b="1" dirty="0" smtClean="0">
                <a:solidFill>
                  <a:srgbClr val="0000FF"/>
                </a:solidFill>
              </a:rPr>
              <a:t>L~10</a:t>
            </a:r>
            <a:r>
              <a:rPr kumimoji="1" lang="en-US" altLang="ja-JP" sz="2800" b="1" baseline="30000" dirty="0" smtClean="0">
                <a:solidFill>
                  <a:srgbClr val="0000FF"/>
                </a:solidFill>
              </a:rPr>
              <a:t>4</a:t>
            </a:r>
            <a:r>
              <a:rPr kumimoji="1" lang="en-US" altLang="ja-JP" sz="2800" b="1" dirty="0" smtClean="0">
                <a:solidFill>
                  <a:srgbClr val="0000FF"/>
                </a:solidFill>
              </a:rPr>
              <a:t>km (E=10GeV)</a:t>
            </a:r>
          </a:p>
        </p:txBody>
      </p:sp>
    </p:spTree>
    <p:extLst>
      <p:ext uri="{BB962C8B-B14F-4D97-AF65-F5344CB8AC3E}">
        <p14:creationId xmlns:p14="http://schemas.microsoft.com/office/powerpoint/2010/main" val="2843278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700" y="381000"/>
            <a:ext cx="441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dirty="0" smtClean="0"/>
              <a:t>９８年ニュートリノ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国際会議（高山）</a:t>
            </a: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13" t="17131" r="43394" b="12336"/>
          <a:stretch/>
        </p:blipFill>
        <p:spPr>
          <a:xfrm>
            <a:off x="152400" y="1905000"/>
            <a:ext cx="4203700" cy="4122738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E013E94-60CD-2F46-B7C0-A881746C6774}" type="slidenum">
              <a:rPr lang="en-US" altLang="ja-JP"/>
              <a:pPr>
                <a:defRPr/>
              </a:pPr>
              <a:t>30</a:t>
            </a:fld>
            <a:endParaRPr lang="en-US" altLang="ja-JP"/>
          </a:p>
        </p:txBody>
      </p:sp>
      <p:pic>
        <p:nvPicPr>
          <p:cNvPr id="47108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457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テキスト ボックス 7"/>
          <p:cNvSpPr txBox="1">
            <a:spLocks noChangeArrowheads="1"/>
          </p:cNvSpPr>
          <p:nvPr/>
        </p:nvSpPr>
        <p:spPr bwMode="auto">
          <a:xfrm>
            <a:off x="152400" y="6172200"/>
            <a:ext cx="414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/>
              <a:t>ニュートリノ振動の発見、発表の瞬間</a:t>
            </a:r>
          </a:p>
        </p:txBody>
      </p:sp>
    </p:spTree>
    <p:extLst>
      <p:ext uri="{BB962C8B-B14F-4D97-AF65-F5344CB8AC3E}">
        <p14:creationId xmlns:p14="http://schemas.microsoft.com/office/powerpoint/2010/main" val="493680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762"/>
          </a:xfrm>
        </p:spPr>
        <p:txBody>
          <a:bodyPr/>
          <a:lstStyle/>
          <a:p>
            <a:r>
              <a:rPr lang="ja-JP" altLang="en-US" dirty="0" smtClean="0"/>
              <a:t>ニュートリノ９８講演で</a:t>
            </a:r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p:pic>
        <p:nvPicPr>
          <p:cNvPr id="6" name="コンテンツ プレースホルダー 5" descr="スクリーンショット 2016-03-20 3.52.16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"/>
          <a:stretch/>
        </p:blipFill>
        <p:spPr>
          <a:xfrm>
            <a:off x="266700" y="1168400"/>
            <a:ext cx="4038600" cy="5473700"/>
          </a:xfrm>
          <a:ln>
            <a:solidFill>
              <a:srgbClr val="000000"/>
            </a:solidFill>
          </a:ln>
        </p:spPr>
      </p:pic>
      <p:sp>
        <p:nvSpPr>
          <p:cNvPr id="5" name="コンテンツ プレースホルダー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 err="1" smtClean="0"/>
              <a:t>Kam</a:t>
            </a:r>
            <a:r>
              <a:rPr kumimoji="1" lang="ja-JP" altLang="en-US" dirty="0" smtClean="0"/>
              <a:t>と</a:t>
            </a:r>
            <a:r>
              <a:rPr kumimoji="1" lang="en-US" altLang="ja-JP" dirty="0" smtClean="0"/>
              <a:t>SK,</a:t>
            </a:r>
            <a:r>
              <a:rPr kumimoji="1" lang="ja-JP" altLang="en-US" dirty="0" smtClean="0"/>
              <a:t>いろいろなサンプルがすべて同じニュートリノ振動のパラメータを示す、という</a:t>
            </a:r>
            <a:r>
              <a:rPr kumimoji="1" lang="en-US" altLang="ja-JP" dirty="0" smtClean="0"/>
              <a:t>Summary</a:t>
            </a:r>
          </a:p>
          <a:p>
            <a:r>
              <a:rPr lang="ja-JP" altLang="ja-JP" dirty="0" smtClean="0"/>
              <a:t>(</a:t>
            </a:r>
            <a:r>
              <a:rPr lang="ja-JP" altLang="en-US" dirty="0" smtClean="0"/>
              <a:t>本編中では中性カレント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ja-JP" altLang="en-US" dirty="0" smtClean="0"/>
              <a:t>も見せていたように思う）</a:t>
            </a:r>
            <a:endParaRPr lang="en-US" altLang="ja-JP" dirty="0" smtClean="0"/>
          </a:p>
          <a:p>
            <a:r>
              <a:rPr lang="ja-JP" altLang="en-US" dirty="0" smtClean="0"/>
              <a:t>この印象的なスライドの後、会場はスタンディングオベーションに</a:t>
            </a:r>
            <a:endParaRPr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6868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6154AE-195A-524E-A28D-C83FA7C3B85E}" type="slidenum">
              <a:rPr lang="en-US" altLang="ja-JP"/>
              <a:pPr>
                <a:defRPr/>
              </a:pPr>
              <a:t>32</a:t>
            </a:fld>
            <a:endParaRPr lang="en-US" altLang="ja-JP"/>
          </a:p>
        </p:txBody>
      </p:sp>
      <p:pic>
        <p:nvPicPr>
          <p:cNvPr id="48130" name="Picture 2" descr="newspap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" y="864325"/>
            <a:ext cx="8285163" cy="58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303867" y="165629"/>
            <a:ext cx="7448550" cy="8397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sz="3600" dirty="0" smtClean="0">
                <a:solidFill>
                  <a:srgbClr val="0000CC"/>
                </a:solidFill>
              </a:rPr>
              <a:t>ニュートリノ振動発見！</a:t>
            </a:r>
            <a:r>
              <a:rPr lang="en-US" altLang="ja-JP" sz="3600" dirty="0" smtClean="0">
                <a:solidFill>
                  <a:srgbClr val="0000CC"/>
                </a:solidFill>
              </a:rPr>
              <a:t>(</a:t>
            </a:r>
            <a:r>
              <a:rPr lang="ja-JP" altLang="en-US" sz="3600" dirty="0" smtClean="0">
                <a:solidFill>
                  <a:srgbClr val="0000CC"/>
                </a:solidFill>
              </a:rPr>
              <a:t>６月５日そ</a:t>
            </a:r>
            <a:r>
              <a:rPr lang="en-US" altLang="en-US" sz="3600" dirty="0" smtClean="0">
                <a:solidFill>
                  <a:srgbClr val="0000CC"/>
                </a:solidFill>
              </a:rPr>
              <a:t>の夕刊</a:t>
            </a:r>
            <a:r>
              <a:rPr lang="ja-JP" altLang="en-US" sz="3600" dirty="0" smtClean="0">
                <a:solidFill>
                  <a:srgbClr val="0000CC"/>
                </a:solidFill>
              </a:rPr>
              <a:t>）</a:t>
            </a: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4085857" y="5894685"/>
            <a:ext cx="1723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400" b="1" dirty="0" smtClean="0">
                <a:solidFill>
                  <a:srgbClr val="000000"/>
                </a:solidFill>
              </a:rPr>
              <a:t>（読売夕刊）</a:t>
            </a:r>
            <a:endParaRPr lang="en-US" altLang="ja-JP" sz="2400" b="1" dirty="0" smtClean="0">
              <a:solidFill>
                <a:srgbClr val="000000"/>
              </a:solidFill>
            </a:endParaRPr>
          </a:p>
        </p:txBody>
      </p:sp>
      <p:pic>
        <p:nvPicPr>
          <p:cNvPr id="2" name="図 1" descr="スクリーンショット 2016-03-18 22.44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0667"/>
            <a:ext cx="3136933" cy="413808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9669" y="259291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kumimoji="1" lang="ja-JP" altLang="en-US" dirty="0" smtClean="0"/>
              <a:t>朝日夕刊）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672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44005C-0016-004A-BFEC-8CC1CA408FF5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  <p:pic>
        <p:nvPicPr>
          <p:cNvPr id="91139" name="図 5" descr="スクリーンショット 2015-11-07 14.12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r="6323"/>
          <a:stretch>
            <a:fillRect/>
          </a:stretch>
        </p:blipFill>
        <p:spPr bwMode="auto">
          <a:xfrm>
            <a:off x="152400" y="152400"/>
            <a:ext cx="8839200" cy="637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7351182" y="5767368"/>
            <a:ext cx="16404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   6 Jul 98</a:t>
            </a:r>
          </a:p>
          <a:p>
            <a:r>
              <a:rPr kumimoji="1" lang="en-US" altLang="ja-JP" sz="2800" dirty="0" smtClean="0"/>
              <a:t>24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Aug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98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1525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各論文</a:t>
            </a:r>
            <a:r>
              <a:rPr lang="en-US" altLang="ja-JP" dirty="0" smtClean="0"/>
              <a:t>Neutrino98</a:t>
            </a:r>
            <a:r>
              <a:rPr lang="ja-JP" altLang="en-US" dirty="0" smtClean="0"/>
              <a:t>の夏以降に</a:t>
            </a:r>
            <a:endParaRPr kumimoji="1" lang="ja-JP" altLang="en-US" dirty="0"/>
          </a:p>
        </p:txBody>
      </p:sp>
      <p:pic>
        <p:nvPicPr>
          <p:cNvPr id="5" name="図 4" descr="スクリーンショット 2016-03-20 2.58.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6"/>
          <a:stretch/>
        </p:blipFill>
        <p:spPr>
          <a:xfrm>
            <a:off x="101600" y="5526256"/>
            <a:ext cx="7327900" cy="112854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図 5" descr="スクリーンショット 2016-03-20 2.50.2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0"/>
          <a:stretch/>
        </p:blipFill>
        <p:spPr>
          <a:xfrm>
            <a:off x="101600" y="3297584"/>
            <a:ext cx="7327900" cy="207893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図 6" descr="スクリーンショット 2016-03-20 2.43.4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9"/>
          <a:stretch/>
        </p:blipFill>
        <p:spPr>
          <a:xfrm>
            <a:off x="101600" y="1125538"/>
            <a:ext cx="7327900" cy="19053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7531100" y="5526256"/>
            <a:ext cx="139608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上向き</a:t>
            </a:r>
            <a:r>
              <a:rPr kumimoji="1" lang="en-US" altLang="ja-JP" sz="2400" dirty="0" smtClean="0"/>
              <a:t>μ</a:t>
            </a:r>
          </a:p>
          <a:p>
            <a:r>
              <a:rPr lang="en-US" altLang="ja-JP" sz="2400" dirty="0" smtClean="0"/>
              <a:t> 8 Dec 98</a:t>
            </a:r>
          </a:p>
          <a:p>
            <a:r>
              <a:rPr kumimoji="1" lang="en-US" altLang="ja-JP" sz="2400" dirty="0" smtClean="0"/>
              <a:t>29Mar 99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31100" y="3297584"/>
            <a:ext cx="14808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Multi-</a:t>
            </a:r>
            <a:r>
              <a:rPr kumimoji="1" lang="en-US" altLang="ja-JP" sz="2400" dirty="0" err="1" smtClean="0"/>
              <a:t>GeV</a:t>
            </a:r>
            <a:r>
              <a:rPr kumimoji="1" lang="en-US" altLang="ja-JP" sz="2400" dirty="0" smtClean="0"/>
              <a:t> </a:t>
            </a:r>
          </a:p>
          <a:p>
            <a:r>
              <a:rPr kumimoji="1" lang="en-US" altLang="ja-JP" sz="2400" dirty="0" smtClean="0"/>
              <a:t>(FC+PC)</a:t>
            </a:r>
          </a:p>
          <a:p>
            <a:r>
              <a:rPr lang="en-US" altLang="ja-JP" sz="2400" dirty="0" smtClean="0"/>
              <a:t>  6 May 98</a:t>
            </a:r>
          </a:p>
          <a:p>
            <a:r>
              <a:rPr kumimoji="1" lang="en-US" altLang="ja-JP" sz="2400" dirty="0" smtClean="0"/>
              <a:t>17 Sep 98</a:t>
            </a:r>
          </a:p>
          <a:p>
            <a:endParaRPr kumimoji="1" lang="en-US" altLang="ja-JP" sz="2400" dirty="0" smtClean="0"/>
          </a:p>
          <a:p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429500" y="1146176"/>
            <a:ext cx="171032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 Sub-</a:t>
            </a:r>
            <a:r>
              <a:rPr kumimoji="1" lang="en-US" altLang="ja-JP" sz="2400" dirty="0" err="1" smtClean="0"/>
              <a:t>GeV</a:t>
            </a:r>
            <a:r>
              <a:rPr kumimoji="1" lang="en-US" altLang="ja-JP" sz="2400" dirty="0" smtClean="0"/>
              <a:t> FC</a:t>
            </a:r>
          </a:p>
          <a:p>
            <a:r>
              <a:rPr lang="en-US" altLang="ja-JP" sz="2400" dirty="0"/>
              <a:t> </a:t>
            </a:r>
            <a:r>
              <a:rPr kumimoji="1" lang="en-US" altLang="ja-JP" sz="2400" dirty="0" smtClean="0"/>
              <a:t> 6 Feb 98</a:t>
            </a:r>
          </a:p>
          <a:p>
            <a:r>
              <a:rPr lang="en-US" altLang="ja-JP" sz="2400" dirty="0" smtClean="0"/>
              <a:t>16 Aug 98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36289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686800" cy="1143000"/>
          </a:xfrm>
        </p:spPr>
        <p:txBody>
          <a:bodyPr>
            <a:noAutofit/>
          </a:bodyPr>
          <a:lstStyle/>
          <a:p>
            <a:r>
              <a:rPr lang="ja-JP" altLang="en-US" sz="3600" dirty="0" smtClean="0"/>
              <a:t>発見の</a:t>
            </a:r>
            <a:r>
              <a:rPr kumimoji="1" lang="ja-JP" altLang="en-US" sz="3600" dirty="0" smtClean="0"/>
              <a:t>その後：</a:t>
            </a:r>
            <a:r>
              <a:rPr kumimoji="1" lang="en-US" altLang="ja-JP" sz="3600" dirty="0" smtClean="0"/>
              <a:t/>
            </a:r>
            <a:br>
              <a:rPr kumimoji="1" lang="en-US" altLang="ja-JP" sz="3600" dirty="0" smtClean="0"/>
            </a:br>
            <a:r>
              <a:rPr lang="en-US" altLang="ja-JP" sz="3600" dirty="0" smtClean="0"/>
              <a:t>L/E,</a:t>
            </a:r>
            <a:r>
              <a:rPr lang="en-US" altLang="ja-JP" sz="3600" dirty="0" smtClean="0">
                <a:latin typeface="Symbol" charset="2"/>
                <a:cs typeface="Symbol" charset="2"/>
              </a:rPr>
              <a:t> t </a:t>
            </a:r>
            <a:r>
              <a:rPr lang="ja-JP" altLang="en-US" sz="3600" dirty="0" smtClean="0"/>
              <a:t>出現、３世代、</a:t>
            </a:r>
            <a:r>
              <a:rPr lang="en-US" altLang="ja-JP" sz="3600" dirty="0" smtClean="0"/>
              <a:t>K2K</a:t>
            </a:r>
            <a:r>
              <a:rPr lang="ja-JP" altLang="en-US" sz="3600" dirty="0" smtClean="0"/>
              <a:t>、</a:t>
            </a:r>
            <a:r>
              <a:rPr lang="en-US" altLang="ja-JP" sz="3600" dirty="0" smtClean="0"/>
              <a:t>T2K</a:t>
            </a:r>
            <a:endParaRPr kumimoji="1" lang="ja-JP" altLang="en-US" sz="3600" dirty="0"/>
          </a:p>
        </p:txBody>
      </p:sp>
      <p:pic>
        <p:nvPicPr>
          <p:cNvPr id="4" name="図 3" descr="スクリーンショット 2016-03-20 2.23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52" y="3708400"/>
            <a:ext cx="2901748" cy="2895600"/>
          </a:xfrm>
          <a:prstGeom prst="rect">
            <a:avLst/>
          </a:prstGeom>
        </p:spPr>
      </p:pic>
      <p:pic>
        <p:nvPicPr>
          <p:cNvPr id="5" name="図 4" descr="スクリーンショット 2016-03-20 2.25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05" y="3708400"/>
            <a:ext cx="2932711" cy="3149600"/>
          </a:xfrm>
          <a:prstGeom prst="rect">
            <a:avLst/>
          </a:prstGeom>
        </p:spPr>
      </p:pic>
      <p:pic>
        <p:nvPicPr>
          <p:cNvPr id="6" name="図 5" descr="スクリーンショット 2016-03-20 11.12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93101"/>
            <a:ext cx="3009405" cy="5038216"/>
          </a:xfrm>
          <a:prstGeom prst="rect">
            <a:avLst/>
          </a:prstGeom>
        </p:spPr>
      </p:pic>
      <p:pic>
        <p:nvPicPr>
          <p:cNvPr id="7" name="図 6" descr="スクリーンショット 2016-03-20 11.15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16" y="1168400"/>
            <a:ext cx="3294495" cy="26416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115300" y="4165600"/>
            <a:ext cx="660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K2K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15300" y="1370568"/>
            <a:ext cx="583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L/E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5600" y="1180236"/>
            <a:ext cx="204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 </a:t>
            </a:r>
            <a:r>
              <a:rPr lang="en-US" altLang="ja-JP" sz="2400" dirty="0" err="1">
                <a:latin typeface="Symbol" charset="2"/>
                <a:cs typeface="Symbol" charset="2"/>
              </a:rPr>
              <a:t>n</a:t>
            </a:r>
            <a:r>
              <a:rPr kumimoji="1" lang="en-US" altLang="ja-JP" sz="2400" baseline="-25000" dirty="0" err="1" smtClean="0">
                <a:latin typeface="Symbol" charset="2"/>
                <a:cs typeface="Symbol" charset="2"/>
              </a:rPr>
              <a:t>t</a:t>
            </a:r>
            <a:r>
              <a:rPr kumimoji="1" lang="en-US" altLang="ja-JP" sz="2400" dirty="0" smtClean="0"/>
              <a:t> appearance</a:t>
            </a:r>
            <a:endParaRPr kumimoji="1" lang="ja-JP" altLang="en-US" sz="2400" dirty="0"/>
          </a:p>
        </p:txBody>
      </p:sp>
      <p:pic>
        <p:nvPicPr>
          <p:cNvPr id="11" name="図 10" descr="スクリーンショット 2016-03-20 13.35.5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54" y="1168400"/>
            <a:ext cx="3471846" cy="246389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301665" y="1411069"/>
            <a:ext cx="650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T2K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52204" y="3873500"/>
            <a:ext cx="1529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3-generation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56928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36638"/>
            <a:ext cx="8115300" cy="5478462"/>
          </a:xfrm>
        </p:spPr>
        <p:txBody>
          <a:bodyPr>
            <a:normAutofit fontScale="92500"/>
          </a:bodyPr>
          <a:lstStyle/>
          <a:p>
            <a:r>
              <a:rPr lang="ja-JP" altLang="en-US" dirty="0" smtClean="0"/>
              <a:t>大気ニュートリノ発見から大気ニュートリノ振動発見まで振り返った。</a:t>
            </a:r>
            <a:endParaRPr lang="en-US" altLang="ja-JP" dirty="0" smtClean="0"/>
          </a:p>
          <a:p>
            <a:r>
              <a:rPr lang="ja-JP" altLang="en-US" dirty="0" smtClean="0"/>
              <a:t>感想１：</a:t>
            </a:r>
            <a:r>
              <a:rPr lang="en-US" altLang="ja-JP" dirty="0" err="1" smtClean="0"/>
              <a:t>Kamiokande</a:t>
            </a:r>
            <a:r>
              <a:rPr lang="ja-JP" altLang="en-US" dirty="0" smtClean="0"/>
              <a:t>時代にすでに確立していた。</a:t>
            </a:r>
            <a:r>
              <a:rPr lang="en-US" altLang="ja-JP" dirty="0" smtClean="0"/>
              <a:t>→Super-</a:t>
            </a:r>
            <a:r>
              <a:rPr lang="en-US" altLang="ja-JP" dirty="0" err="1" smtClean="0"/>
              <a:t>Kamiokande</a:t>
            </a:r>
            <a:r>
              <a:rPr lang="ja-JP" altLang="en-US" dirty="0" smtClean="0"/>
              <a:t>は短期間に立証できた。</a:t>
            </a:r>
            <a:endParaRPr lang="en-US" altLang="ja-JP" dirty="0" smtClean="0"/>
          </a:p>
          <a:p>
            <a:r>
              <a:rPr kumimoji="1" lang="ja-JP" altLang="en-US" dirty="0" smtClean="0"/>
              <a:t>感想２：その裏に理論家の明快なガイドが当初からあった。</a:t>
            </a:r>
            <a:r>
              <a:rPr kumimoji="1" lang="en-US" altLang="ja-JP" dirty="0" smtClean="0"/>
              <a:t>Discovery</a:t>
            </a:r>
            <a:r>
              <a:rPr kumimoji="1" lang="ja-JP" altLang="en-US" dirty="0" smtClean="0"/>
              <a:t>のために非常に重要。</a:t>
            </a:r>
            <a:endParaRPr kumimoji="1" lang="en-US" altLang="ja-JP" dirty="0" smtClean="0"/>
          </a:p>
          <a:p>
            <a:r>
              <a:rPr lang="ja-JP" altLang="en-US" dirty="0" smtClean="0"/>
              <a:t>感想３：現場は３０歳前後、シニア世代含めみな若かった。エネルギーが重要。</a:t>
            </a:r>
            <a:endParaRPr lang="en-US" altLang="ja-JP" dirty="0" smtClean="0"/>
          </a:p>
          <a:p>
            <a:r>
              <a:rPr kumimoji="1" lang="ja-JP" altLang="en-US" dirty="0" smtClean="0"/>
              <a:t>感想４</a:t>
            </a:r>
            <a:r>
              <a:rPr lang="ja-JP" altLang="en-US" dirty="0" smtClean="0">
                <a:sym typeface="Wingdings"/>
              </a:rPr>
              <a:t>：「ひと桁あがると革命が起こる」（鈴木厚人さんが三者若手夏の学校で</a:t>
            </a:r>
            <a:r>
              <a:rPr lang="en-US" altLang="ja-JP" dirty="0" smtClean="0">
                <a:sym typeface="Wingdings"/>
              </a:rPr>
              <a:t>YI</a:t>
            </a:r>
            <a:r>
              <a:rPr lang="ja-JP" altLang="en-US" dirty="0" smtClean="0">
                <a:sym typeface="Wingdings"/>
              </a:rPr>
              <a:t>に言った言葉）　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63700" y="6158354"/>
            <a:ext cx="47291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ひと</a:t>
            </a:r>
            <a:r>
              <a:rPr kumimoji="1" lang="ja-JP" altLang="en-US" sz="3200" dirty="0" smtClean="0"/>
              <a:t>桁あげることが大事！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46799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903538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おわり</a:t>
            </a:r>
            <a:endParaRPr kumimoji="1" lang="ja-JP" altLang="en-US" dirty="0"/>
          </a:p>
        </p:txBody>
      </p:sp>
      <p:pic>
        <p:nvPicPr>
          <p:cNvPr id="5" name="図 4" descr="スクリーンショット 2016-03-20 9.39.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t="4819" r="11471" b="34694"/>
          <a:stretch/>
        </p:blipFill>
        <p:spPr>
          <a:xfrm>
            <a:off x="5816600" y="4388590"/>
            <a:ext cx="2607110" cy="17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72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pectra_FCP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91" y="3559175"/>
            <a:ext cx="5084763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330367" y="0"/>
            <a:ext cx="6897688" cy="647700"/>
          </a:xfrm>
          <a:noFill/>
          <a:ln/>
        </p:spPr>
        <p:txBody>
          <a:bodyPr anchorCtr="0"/>
          <a:lstStyle/>
          <a:p>
            <a:pPr algn="l"/>
            <a:r>
              <a:rPr lang="en-US" altLang="ja-JP" sz="3600" dirty="0">
                <a:solidFill>
                  <a:schemeClr val="tx1"/>
                </a:solidFill>
              </a:rPr>
              <a:t>Atmospheric </a:t>
            </a:r>
            <a:r>
              <a:rPr lang="en-US" altLang="ja-JP" sz="3600" dirty="0">
                <a:solidFill>
                  <a:schemeClr val="tx1"/>
                </a:solidFill>
                <a:latin typeface="Symbol" charset="0"/>
              </a:rPr>
              <a:t>n</a:t>
            </a:r>
            <a:r>
              <a:rPr lang="en-US" altLang="ja-JP" sz="3600" dirty="0">
                <a:solidFill>
                  <a:schemeClr val="tx1"/>
                </a:solidFill>
              </a:rPr>
              <a:t> categories at SK</a:t>
            </a: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1042988" y="765175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2400">
                <a:solidFill>
                  <a:srgbClr val="006600"/>
                </a:solidFill>
              </a:rPr>
              <a:t>FC</a:t>
            </a:r>
          </a:p>
        </p:txBody>
      </p:sp>
      <p:grpSp>
        <p:nvGrpSpPr>
          <p:cNvPr id="46135" name="Group 55"/>
          <p:cNvGrpSpPr>
            <a:grpSpLocks/>
          </p:cNvGrpSpPr>
          <p:nvPr/>
        </p:nvGrpSpPr>
        <p:grpSpPr bwMode="auto">
          <a:xfrm>
            <a:off x="179388" y="836613"/>
            <a:ext cx="1838325" cy="2041525"/>
            <a:chOff x="256" y="753"/>
            <a:chExt cx="1158" cy="1286"/>
          </a:xfrm>
        </p:grpSpPr>
        <p:grpSp>
          <p:nvGrpSpPr>
            <p:cNvPr id="46084" name="Group 4"/>
            <p:cNvGrpSpPr>
              <a:grpSpLocks/>
            </p:cNvGrpSpPr>
            <p:nvPr/>
          </p:nvGrpSpPr>
          <p:grpSpPr bwMode="auto">
            <a:xfrm>
              <a:off x="587" y="1152"/>
              <a:ext cx="827" cy="887"/>
              <a:chOff x="496" y="1455"/>
              <a:chExt cx="827" cy="887"/>
            </a:xfrm>
          </p:grpSpPr>
          <p:grpSp>
            <p:nvGrpSpPr>
              <p:cNvPr id="46085" name="Group 5"/>
              <p:cNvGrpSpPr>
                <a:grpSpLocks noChangeAspect="1"/>
              </p:cNvGrpSpPr>
              <p:nvPr/>
            </p:nvGrpSpPr>
            <p:grpSpPr bwMode="auto">
              <a:xfrm>
                <a:off x="528" y="1487"/>
                <a:ext cx="763" cy="823"/>
                <a:chOff x="528" y="1152"/>
                <a:chExt cx="1157" cy="1248"/>
              </a:xfrm>
            </p:grpSpPr>
            <p:sp>
              <p:nvSpPr>
                <p:cNvPr id="46086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152" cy="288"/>
                </a:xfrm>
                <a:prstGeom prst="ellips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087" name="Arc 7"/>
                <p:cNvSpPr>
                  <a:spLocks noChangeAspect="1"/>
                </p:cNvSpPr>
                <p:nvPr/>
              </p:nvSpPr>
              <p:spPr bwMode="auto">
                <a:xfrm flipH="1">
                  <a:off x="528" y="2112"/>
                  <a:ext cx="581" cy="144"/>
                </a:xfrm>
                <a:custGeom>
                  <a:avLst/>
                  <a:gdLst>
                    <a:gd name="G0" fmla="+- 193 0 0"/>
                    <a:gd name="G1" fmla="+- 21600 0 0"/>
                    <a:gd name="G2" fmla="+- 21600 0 0"/>
                    <a:gd name="T0" fmla="*/ 0 w 21793"/>
                    <a:gd name="T1" fmla="*/ 1 h 21600"/>
                    <a:gd name="T2" fmla="*/ 21793 w 21793"/>
                    <a:gd name="T3" fmla="*/ 21600 h 21600"/>
                    <a:gd name="T4" fmla="*/ 193 w 21793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93" h="21600" fill="none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</a:path>
                    <a:path w="21793" h="21600" stroke="0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  <a:lnTo>
                        <a:pt x="193" y="2160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088" name="Arc 8"/>
                <p:cNvSpPr>
                  <a:spLocks noChangeAspect="1"/>
                </p:cNvSpPr>
                <p:nvPr/>
              </p:nvSpPr>
              <p:spPr bwMode="auto">
                <a:xfrm>
                  <a:off x="1104" y="2112"/>
                  <a:ext cx="581" cy="144"/>
                </a:xfrm>
                <a:custGeom>
                  <a:avLst/>
                  <a:gdLst>
                    <a:gd name="G0" fmla="+- 193 0 0"/>
                    <a:gd name="G1" fmla="+- 21600 0 0"/>
                    <a:gd name="G2" fmla="+- 21600 0 0"/>
                    <a:gd name="T0" fmla="*/ 0 w 21793"/>
                    <a:gd name="T1" fmla="*/ 1 h 21600"/>
                    <a:gd name="T2" fmla="*/ 21793 w 21793"/>
                    <a:gd name="T3" fmla="*/ 21600 h 21600"/>
                    <a:gd name="T4" fmla="*/ 193 w 21793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93" h="21600" fill="none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</a:path>
                    <a:path w="21793" h="21600" stroke="0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  <a:lnTo>
                        <a:pt x="193" y="2160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089" name="Arc 9"/>
                <p:cNvSpPr>
                  <a:spLocks noChangeAspect="1"/>
                </p:cNvSpPr>
                <p:nvPr/>
              </p:nvSpPr>
              <p:spPr bwMode="auto">
                <a:xfrm flipH="1" flipV="1">
                  <a:off x="528" y="2256"/>
                  <a:ext cx="581" cy="144"/>
                </a:xfrm>
                <a:custGeom>
                  <a:avLst/>
                  <a:gdLst>
                    <a:gd name="G0" fmla="+- 193 0 0"/>
                    <a:gd name="G1" fmla="+- 21600 0 0"/>
                    <a:gd name="G2" fmla="+- 21600 0 0"/>
                    <a:gd name="T0" fmla="*/ 0 w 21793"/>
                    <a:gd name="T1" fmla="*/ 1 h 21600"/>
                    <a:gd name="T2" fmla="*/ 21793 w 21793"/>
                    <a:gd name="T3" fmla="*/ 21600 h 21600"/>
                    <a:gd name="T4" fmla="*/ 193 w 21793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93" h="21600" fill="none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</a:path>
                    <a:path w="21793" h="21600" stroke="0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  <a:lnTo>
                        <a:pt x="193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090" name="Arc 10"/>
                <p:cNvSpPr>
                  <a:spLocks noChangeAspect="1"/>
                </p:cNvSpPr>
                <p:nvPr/>
              </p:nvSpPr>
              <p:spPr bwMode="auto">
                <a:xfrm flipV="1">
                  <a:off x="1104" y="2256"/>
                  <a:ext cx="581" cy="144"/>
                </a:xfrm>
                <a:custGeom>
                  <a:avLst/>
                  <a:gdLst>
                    <a:gd name="G0" fmla="+- 193 0 0"/>
                    <a:gd name="G1" fmla="+- 21600 0 0"/>
                    <a:gd name="G2" fmla="+- 21600 0 0"/>
                    <a:gd name="T0" fmla="*/ 0 w 21793"/>
                    <a:gd name="T1" fmla="*/ 1 h 21600"/>
                    <a:gd name="T2" fmla="*/ 21793 w 21793"/>
                    <a:gd name="T3" fmla="*/ 21600 h 21600"/>
                    <a:gd name="T4" fmla="*/ 193 w 21793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93" h="21600" fill="none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</a:path>
                    <a:path w="21793" h="21600" stroke="0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  <a:lnTo>
                        <a:pt x="193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091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528" y="1296"/>
                  <a:ext cx="0" cy="960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092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1680" y="1344"/>
                  <a:ext cx="0" cy="960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6093" name="Group 13"/>
              <p:cNvGrpSpPr>
                <a:grpSpLocks noChangeAspect="1"/>
              </p:cNvGrpSpPr>
              <p:nvPr/>
            </p:nvGrpSpPr>
            <p:grpSpPr bwMode="auto">
              <a:xfrm>
                <a:off x="496" y="1455"/>
                <a:ext cx="827" cy="887"/>
                <a:chOff x="528" y="1152"/>
                <a:chExt cx="1157" cy="1248"/>
              </a:xfrm>
            </p:grpSpPr>
            <p:sp>
              <p:nvSpPr>
                <p:cNvPr id="46094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152" cy="288"/>
                </a:xfrm>
                <a:prstGeom prst="ellipse">
                  <a:avLst/>
                </a:pr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095" name="Arc 15"/>
                <p:cNvSpPr>
                  <a:spLocks noChangeAspect="1"/>
                </p:cNvSpPr>
                <p:nvPr/>
              </p:nvSpPr>
              <p:spPr bwMode="auto">
                <a:xfrm flipH="1">
                  <a:off x="528" y="2112"/>
                  <a:ext cx="581" cy="144"/>
                </a:xfrm>
                <a:custGeom>
                  <a:avLst/>
                  <a:gdLst>
                    <a:gd name="G0" fmla="+- 193 0 0"/>
                    <a:gd name="G1" fmla="+- 21600 0 0"/>
                    <a:gd name="G2" fmla="+- 21600 0 0"/>
                    <a:gd name="T0" fmla="*/ 0 w 21793"/>
                    <a:gd name="T1" fmla="*/ 1 h 21600"/>
                    <a:gd name="T2" fmla="*/ 21793 w 21793"/>
                    <a:gd name="T3" fmla="*/ 21600 h 21600"/>
                    <a:gd name="T4" fmla="*/ 193 w 21793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93" h="21600" fill="none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</a:path>
                    <a:path w="21793" h="21600" stroke="0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  <a:lnTo>
                        <a:pt x="193" y="2160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9933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096" name="Arc 16"/>
                <p:cNvSpPr>
                  <a:spLocks noChangeAspect="1"/>
                </p:cNvSpPr>
                <p:nvPr/>
              </p:nvSpPr>
              <p:spPr bwMode="auto">
                <a:xfrm>
                  <a:off x="1104" y="2112"/>
                  <a:ext cx="581" cy="144"/>
                </a:xfrm>
                <a:custGeom>
                  <a:avLst/>
                  <a:gdLst>
                    <a:gd name="G0" fmla="+- 193 0 0"/>
                    <a:gd name="G1" fmla="+- 21600 0 0"/>
                    <a:gd name="G2" fmla="+- 21600 0 0"/>
                    <a:gd name="T0" fmla="*/ 0 w 21793"/>
                    <a:gd name="T1" fmla="*/ 1 h 21600"/>
                    <a:gd name="T2" fmla="*/ 21793 w 21793"/>
                    <a:gd name="T3" fmla="*/ 21600 h 21600"/>
                    <a:gd name="T4" fmla="*/ 193 w 21793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93" h="21600" fill="none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</a:path>
                    <a:path w="21793" h="21600" stroke="0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  <a:lnTo>
                        <a:pt x="193" y="2160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9933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097" name="Arc 17"/>
                <p:cNvSpPr>
                  <a:spLocks noChangeAspect="1"/>
                </p:cNvSpPr>
                <p:nvPr/>
              </p:nvSpPr>
              <p:spPr bwMode="auto">
                <a:xfrm flipH="1" flipV="1">
                  <a:off x="528" y="2256"/>
                  <a:ext cx="581" cy="144"/>
                </a:xfrm>
                <a:custGeom>
                  <a:avLst/>
                  <a:gdLst>
                    <a:gd name="G0" fmla="+- 193 0 0"/>
                    <a:gd name="G1" fmla="+- 21600 0 0"/>
                    <a:gd name="G2" fmla="+- 21600 0 0"/>
                    <a:gd name="T0" fmla="*/ 0 w 21793"/>
                    <a:gd name="T1" fmla="*/ 1 h 21600"/>
                    <a:gd name="T2" fmla="*/ 21793 w 21793"/>
                    <a:gd name="T3" fmla="*/ 21600 h 21600"/>
                    <a:gd name="T4" fmla="*/ 193 w 21793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93" h="21600" fill="none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</a:path>
                    <a:path w="21793" h="21600" stroke="0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  <a:lnTo>
                        <a:pt x="193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098" name="Arc 18"/>
                <p:cNvSpPr>
                  <a:spLocks noChangeAspect="1"/>
                </p:cNvSpPr>
                <p:nvPr/>
              </p:nvSpPr>
              <p:spPr bwMode="auto">
                <a:xfrm flipV="1">
                  <a:off x="1104" y="2256"/>
                  <a:ext cx="581" cy="144"/>
                </a:xfrm>
                <a:custGeom>
                  <a:avLst/>
                  <a:gdLst>
                    <a:gd name="G0" fmla="+- 193 0 0"/>
                    <a:gd name="G1" fmla="+- 21600 0 0"/>
                    <a:gd name="G2" fmla="+- 21600 0 0"/>
                    <a:gd name="T0" fmla="*/ 0 w 21793"/>
                    <a:gd name="T1" fmla="*/ 1 h 21600"/>
                    <a:gd name="T2" fmla="*/ 21793 w 21793"/>
                    <a:gd name="T3" fmla="*/ 21600 h 21600"/>
                    <a:gd name="T4" fmla="*/ 193 w 21793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93" h="21600" fill="none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</a:path>
                    <a:path w="21793" h="21600" stroke="0" extrusionOk="0">
                      <a:moveTo>
                        <a:pt x="-1" y="0"/>
                      </a:moveTo>
                      <a:cubicBezTo>
                        <a:pt x="64" y="0"/>
                        <a:pt x="128" y="-1"/>
                        <a:pt x="193" y="-1"/>
                      </a:cubicBezTo>
                      <a:cubicBezTo>
                        <a:pt x="12122" y="-1"/>
                        <a:pt x="21793" y="9670"/>
                        <a:pt x="21793" y="21600"/>
                      </a:cubicBezTo>
                      <a:lnTo>
                        <a:pt x="193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099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528" y="1296"/>
                  <a:ext cx="0" cy="960"/>
                </a:xfrm>
                <a:prstGeom prst="line">
                  <a:avLst/>
                </a:pr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100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1680" y="1344"/>
                  <a:ext cx="0" cy="960"/>
                </a:xfrm>
                <a:prstGeom prst="line">
                  <a:avLst/>
                </a:pr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46101" name="Line 21"/>
            <p:cNvSpPr>
              <a:spLocks noChangeShapeType="1"/>
            </p:cNvSpPr>
            <p:nvPr/>
          </p:nvSpPr>
          <p:spPr bwMode="auto">
            <a:xfrm>
              <a:off x="437" y="822"/>
              <a:ext cx="454" cy="725"/>
            </a:xfrm>
            <a:prstGeom prst="line">
              <a:avLst/>
            </a:prstGeom>
            <a:noFill/>
            <a:ln w="38100">
              <a:solidFill>
                <a:srgbClr val="9900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02" name="Line 22"/>
            <p:cNvSpPr>
              <a:spLocks noChangeShapeType="1"/>
            </p:cNvSpPr>
            <p:nvPr/>
          </p:nvSpPr>
          <p:spPr bwMode="auto">
            <a:xfrm>
              <a:off x="891" y="1547"/>
              <a:ext cx="272" cy="4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03" name="Line 23"/>
            <p:cNvSpPr>
              <a:spLocks noChangeShapeType="1"/>
            </p:cNvSpPr>
            <p:nvPr/>
          </p:nvSpPr>
          <p:spPr bwMode="auto">
            <a:xfrm>
              <a:off x="891" y="1547"/>
              <a:ext cx="91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24" name="Rectangle 44"/>
            <p:cNvSpPr>
              <a:spLocks noChangeArrowheads="1"/>
            </p:cNvSpPr>
            <p:nvPr/>
          </p:nvSpPr>
          <p:spPr bwMode="auto">
            <a:xfrm>
              <a:off x="256" y="753"/>
              <a:ext cx="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kumimoji="0" lang="en-US" altLang="ja-JP" sz="2400" b="1">
                  <a:solidFill>
                    <a:srgbClr val="000000"/>
                  </a:solidFill>
                  <a:latin typeface="Symbol" charset="0"/>
                </a:rPr>
                <a:t>n</a:t>
              </a:r>
            </a:p>
          </p:txBody>
        </p:sp>
      </p:grpSp>
      <p:sp>
        <p:nvSpPr>
          <p:cNvPr id="46126" name="Rectangle 46"/>
          <p:cNvSpPr>
            <a:spLocks noChangeArrowheads="1"/>
          </p:cNvSpPr>
          <p:nvPr/>
        </p:nvSpPr>
        <p:spPr bwMode="auto">
          <a:xfrm>
            <a:off x="3132138" y="836613"/>
            <a:ext cx="608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2400">
                <a:solidFill>
                  <a:srgbClr val="CC3300"/>
                </a:solidFill>
              </a:rPr>
              <a:t>PC</a:t>
            </a:r>
          </a:p>
        </p:txBody>
      </p:sp>
      <p:sp>
        <p:nvSpPr>
          <p:cNvPr id="46130" name="Rectangle 50"/>
          <p:cNvSpPr>
            <a:spLocks noChangeArrowheads="1"/>
          </p:cNvSpPr>
          <p:nvPr/>
        </p:nvSpPr>
        <p:spPr bwMode="auto">
          <a:xfrm>
            <a:off x="172929" y="3105150"/>
            <a:ext cx="24401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kumimoji="0" lang="en-US" altLang="ja-JP" sz="2000" b="1" dirty="0">
                <a:solidFill>
                  <a:srgbClr val="006600"/>
                </a:solidFill>
              </a:rPr>
              <a:t>Energy spectrum of </a:t>
            </a:r>
            <a:r>
              <a:rPr kumimoji="0" lang="en-US" altLang="ja-JP" sz="2000" b="1" dirty="0">
                <a:solidFill>
                  <a:srgbClr val="006600"/>
                </a:solidFill>
                <a:latin typeface="Symbol" charset="0"/>
              </a:rPr>
              <a:t>n</a:t>
            </a:r>
            <a:r>
              <a:rPr kumimoji="0" lang="en-US" altLang="ja-JP" sz="2000" b="1" dirty="0">
                <a:solidFill>
                  <a:srgbClr val="006600"/>
                </a:solidFill>
              </a:rPr>
              <a:t> </a:t>
            </a:r>
          </a:p>
        </p:txBody>
      </p:sp>
      <p:grpSp>
        <p:nvGrpSpPr>
          <p:cNvPr id="46140" name="Group 60"/>
          <p:cNvGrpSpPr>
            <a:grpSpLocks/>
          </p:cNvGrpSpPr>
          <p:nvPr/>
        </p:nvGrpSpPr>
        <p:grpSpPr bwMode="auto">
          <a:xfrm>
            <a:off x="1973154" y="5373688"/>
            <a:ext cx="3097212" cy="346075"/>
            <a:chOff x="2245" y="3612"/>
            <a:chExt cx="1951" cy="272"/>
          </a:xfrm>
        </p:grpSpPr>
        <p:sp>
          <p:nvSpPr>
            <p:cNvPr id="46137" name="Freeform 57"/>
            <p:cNvSpPr>
              <a:spLocks noChangeAspect="1"/>
            </p:cNvSpPr>
            <p:nvPr/>
          </p:nvSpPr>
          <p:spPr bwMode="auto">
            <a:xfrm>
              <a:off x="2245" y="3673"/>
              <a:ext cx="1951" cy="211"/>
            </a:xfrm>
            <a:custGeom>
              <a:avLst/>
              <a:gdLst>
                <a:gd name="T0" fmla="*/ 74 w 2466"/>
                <a:gd name="T1" fmla="*/ 1219 h 1220"/>
                <a:gd name="T2" fmla="*/ 98 w 2466"/>
                <a:gd name="T3" fmla="*/ 1219 h 1220"/>
                <a:gd name="T4" fmla="*/ 116 w 2466"/>
                <a:gd name="T5" fmla="*/ 1199 h 1220"/>
                <a:gd name="T6" fmla="*/ 130 w 2466"/>
                <a:gd name="T7" fmla="*/ 1172 h 1220"/>
                <a:gd name="T8" fmla="*/ 145 w 2466"/>
                <a:gd name="T9" fmla="*/ 1126 h 1220"/>
                <a:gd name="T10" fmla="*/ 168 w 2466"/>
                <a:gd name="T11" fmla="*/ 1035 h 1220"/>
                <a:gd name="T12" fmla="*/ 198 w 2466"/>
                <a:gd name="T13" fmla="*/ 898 h 1220"/>
                <a:gd name="T14" fmla="*/ 224 w 2466"/>
                <a:gd name="T15" fmla="*/ 802 h 1220"/>
                <a:gd name="T16" fmla="*/ 248 w 2466"/>
                <a:gd name="T17" fmla="*/ 681 h 1220"/>
                <a:gd name="T18" fmla="*/ 274 w 2466"/>
                <a:gd name="T19" fmla="*/ 562 h 1220"/>
                <a:gd name="T20" fmla="*/ 298 w 2466"/>
                <a:gd name="T21" fmla="*/ 451 h 1220"/>
                <a:gd name="T22" fmla="*/ 324 w 2466"/>
                <a:gd name="T23" fmla="*/ 351 h 1220"/>
                <a:gd name="T24" fmla="*/ 346 w 2466"/>
                <a:gd name="T25" fmla="*/ 271 h 1220"/>
                <a:gd name="T26" fmla="*/ 358 w 2466"/>
                <a:gd name="T27" fmla="*/ 235 h 1220"/>
                <a:gd name="T28" fmla="*/ 372 w 2466"/>
                <a:gd name="T29" fmla="*/ 198 h 1220"/>
                <a:gd name="T30" fmla="*/ 396 w 2466"/>
                <a:gd name="T31" fmla="*/ 156 h 1220"/>
                <a:gd name="T32" fmla="*/ 401 w 2466"/>
                <a:gd name="T33" fmla="*/ 136 h 1220"/>
                <a:gd name="T34" fmla="*/ 410 w 2466"/>
                <a:gd name="T35" fmla="*/ 79 h 1220"/>
                <a:gd name="T36" fmla="*/ 417 w 2466"/>
                <a:gd name="T37" fmla="*/ 29 h 1220"/>
                <a:gd name="T38" fmla="*/ 422 w 2466"/>
                <a:gd name="T39" fmla="*/ 12 h 1220"/>
                <a:gd name="T40" fmla="*/ 431 w 2466"/>
                <a:gd name="T41" fmla="*/ 0 h 1220"/>
                <a:gd name="T42" fmla="*/ 448 w 2466"/>
                <a:gd name="T43" fmla="*/ 3 h 1220"/>
                <a:gd name="T44" fmla="*/ 466 w 2466"/>
                <a:gd name="T45" fmla="*/ 15 h 1220"/>
                <a:gd name="T46" fmla="*/ 498 w 2466"/>
                <a:gd name="T47" fmla="*/ 73 h 1220"/>
                <a:gd name="T48" fmla="*/ 517 w 2466"/>
                <a:gd name="T49" fmla="*/ 107 h 1220"/>
                <a:gd name="T50" fmla="*/ 529 w 2466"/>
                <a:gd name="T51" fmla="*/ 135 h 1220"/>
                <a:gd name="T52" fmla="*/ 572 w 2466"/>
                <a:gd name="T53" fmla="*/ 257 h 1220"/>
                <a:gd name="T54" fmla="*/ 622 w 2466"/>
                <a:gd name="T55" fmla="*/ 410 h 1220"/>
                <a:gd name="T56" fmla="*/ 672 w 2466"/>
                <a:gd name="T57" fmla="*/ 551 h 1220"/>
                <a:gd name="T58" fmla="*/ 696 w 2466"/>
                <a:gd name="T59" fmla="*/ 615 h 1220"/>
                <a:gd name="T60" fmla="*/ 746 w 2466"/>
                <a:gd name="T61" fmla="*/ 728 h 1220"/>
                <a:gd name="T62" fmla="*/ 796 w 2466"/>
                <a:gd name="T63" fmla="*/ 823 h 1220"/>
                <a:gd name="T64" fmla="*/ 846 w 2466"/>
                <a:gd name="T65" fmla="*/ 902 h 1220"/>
                <a:gd name="T66" fmla="*/ 896 w 2466"/>
                <a:gd name="T67" fmla="*/ 966 h 1220"/>
                <a:gd name="T68" fmla="*/ 946 w 2466"/>
                <a:gd name="T69" fmla="*/ 1019 h 1220"/>
                <a:gd name="T70" fmla="*/ 996 w 2466"/>
                <a:gd name="T71" fmla="*/ 1061 h 1220"/>
                <a:gd name="T72" fmla="*/ 1046 w 2466"/>
                <a:gd name="T73" fmla="*/ 1096 h 1220"/>
                <a:gd name="T74" fmla="*/ 1096 w 2466"/>
                <a:gd name="T75" fmla="*/ 1123 h 1220"/>
                <a:gd name="T76" fmla="*/ 1146 w 2466"/>
                <a:gd name="T77" fmla="*/ 1144 h 1220"/>
                <a:gd name="T78" fmla="*/ 1194 w 2466"/>
                <a:gd name="T79" fmla="*/ 1161 h 1220"/>
                <a:gd name="T80" fmla="*/ 1244 w 2466"/>
                <a:gd name="T81" fmla="*/ 1175 h 1220"/>
                <a:gd name="T82" fmla="*/ 1294 w 2466"/>
                <a:gd name="T83" fmla="*/ 1185 h 1220"/>
                <a:gd name="T84" fmla="*/ 1344 w 2466"/>
                <a:gd name="T85" fmla="*/ 1193 h 1220"/>
                <a:gd name="T86" fmla="*/ 1394 w 2466"/>
                <a:gd name="T87" fmla="*/ 1199 h 1220"/>
                <a:gd name="T88" fmla="*/ 1444 w 2466"/>
                <a:gd name="T89" fmla="*/ 1205 h 1220"/>
                <a:gd name="T90" fmla="*/ 1494 w 2466"/>
                <a:gd name="T91" fmla="*/ 1208 h 1220"/>
                <a:gd name="T92" fmla="*/ 1544 w 2466"/>
                <a:gd name="T93" fmla="*/ 1211 h 1220"/>
                <a:gd name="T94" fmla="*/ 1594 w 2466"/>
                <a:gd name="T95" fmla="*/ 1213 h 1220"/>
                <a:gd name="T96" fmla="*/ 1644 w 2466"/>
                <a:gd name="T97" fmla="*/ 1214 h 1220"/>
                <a:gd name="T98" fmla="*/ 1694 w 2466"/>
                <a:gd name="T99" fmla="*/ 1216 h 1220"/>
                <a:gd name="T100" fmla="*/ 1842 w 2466"/>
                <a:gd name="T101" fmla="*/ 1217 h 1220"/>
                <a:gd name="T102" fmla="*/ 2466 w 2466"/>
                <a:gd name="T103" fmla="*/ 1219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66" h="1220">
                  <a:moveTo>
                    <a:pt x="0" y="1219"/>
                  </a:moveTo>
                  <a:lnTo>
                    <a:pt x="74" y="1219"/>
                  </a:lnTo>
                  <a:lnTo>
                    <a:pt x="96" y="1220"/>
                  </a:lnTo>
                  <a:lnTo>
                    <a:pt x="98" y="1219"/>
                  </a:lnTo>
                  <a:lnTo>
                    <a:pt x="107" y="1211"/>
                  </a:lnTo>
                  <a:lnTo>
                    <a:pt x="116" y="1199"/>
                  </a:lnTo>
                  <a:lnTo>
                    <a:pt x="124" y="1185"/>
                  </a:lnTo>
                  <a:lnTo>
                    <a:pt x="130" y="1172"/>
                  </a:lnTo>
                  <a:lnTo>
                    <a:pt x="137" y="1152"/>
                  </a:lnTo>
                  <a:lnTo>
                    <a:pt x="145" y="1126"/>
                  </a:lnTo>
                  <a:lnTo>
                    <a:pt x="154" y="1090"/>
                  </a:lnTo>
                  <a:lnTo>
                    <a:pt x="168" y="1035"/>
                  </a:lnTo>
                  <a:lnTo>
                    <a:pt x="187" y="943"/>
                  </a:lnTo>
                  <a:lnTo>
                    <a:pt x="198" y="898"/>
                  </a:lnTo>
                  <a:lnTo>
                    <a:pt x="222" y="810"/>
                  </a:lnTo>
                  <a:lnTo>
                    <a:pt x="224" y="802"/>
                  </a:lnTo>
                  <a:lnTo>
                    <a:pt x="231" y="763"/>
                  </a:lnTo>
                  <a:lnTo>
                    <a:pt x="248" y="681"/>
                  </a:lnTo>
                  <a:lnTo>
                    <a:pt x="271" y="574"/>
                  </a:lnTo>
                  <a:lnTo>
                    <a:pt x="274" y="562"/>
                  </a:lnTo>
                  <a:lnTo>
                    <a:pt x="289" y="489"/>
                  </a:lnTo>
                  <a:lnTo>
                    <a:pt x="298" y="451"/>
                  </a:lnTo>
                  <a:lnTo>
                    <a:pt x="314" y="384"/>
                  </a:lnTo>
                  <a:lnTo>
                    <a:pt x="324" y="351"/>
                  </a:lnTo>
                  <a:lnTo>
                    <a:pt x="334" y="309"/>
                  </a:lnTo>
                  <a:lnTo>
                    <a:pt x="346" y="271"/>
                  </a:lnTo>
                  <a:lnTo>
                    <a:pt x="348" y="266"/>
                  </a:lnTo>
                  <a:lnTo>
                    <a:pt x="358" y="235"/>
                  </a:lnTo>
                  <a:lnTo>
                    <a:pt x="369" y="206"/>
                  </a:lnTo>
                  <a:lnTo>
                    <a:pt x="372" y="198"/>
                  </a:lnTo>
                  <a:lnTo>
                    <a:pt x="392" y="165"/>
                  </a:lnTo>
                  <a:lnTo>
                    <a:pt x="396" y="156"/>
                  </a:lnTo>
                  <a:lnTo>
                    <a:pt x="398" y="148"/>
                  </a:lnTo>
                  <a:lnTo>
                    <a:pt x="401" y="136"/>
                  </a:lnTo>
                  <a:lnTo>
                    <a:pt x="404" y="116"/>
                  </a:lnTo>
                  <a:lnTo>
                    <a:pt x="410" y="79"/>
                  </a:lnTo>
                  <a:lnTo>
                    <a:pt x="414" y="48"/>
                  </a:lnTo>
                  <a:lnTo>
                    <a:pt x="417" y="29"/>
                  </a:lnTo>
                  <a:lnTo>
                    <a:pt x="420" y="18"/>
                  </a:lnTo>
                  <a:lnTo>
                    <a:pt x="422" y="12"/>
                  </a:lnTo>
                  <a:lnTo>
                    <a:pt x="427" y="4"/>
                  </a:lnTo>
                  <a:lnTo>
                    <a:pt x="431" y="0"/>
                  </a:lnTo>
                  <a:lnTo>
                    <a:pt x="436" y="0"/>
                  </a:lnTo>
                  <a:lnTo>
                    <a:pt x="448" y="3"/>
                  </a:lnTo>
                  <a:lnTo>
                    <a:pt x="457" y="7"/>
                  </a:lnTo>
                  <a:lnTo>
                    <a:pt x="466" y="15"/>
                  </a:lnTo>
                  <a:lnTo>
                    <a:pt x="472" y="24"/>
                  </a:lnTo>
                  <a:lnTo>
                    <a:pt x="498" y="73"/>
                  </a:lnTo>
                  <a:lnTo>
                    <a:pt x="510" y="94"/>
                  </a:lnTo>
                  <a:lnTo>
                    <a:pt x="517" y="107"/>
                  </a:lnTo>
                  <a:lnTo>
                    <a:pt x="522" y="116"/>
                  </a:lnTo>
                  <a:lnTo>
                    <a:pt x="529" y="135"/>
                  </a:lnTo>
                  <a:lnTo>
                    <a:pt x="548" y="185"/>
                  </a:lnTo>
                  <a:lnTo>
                    <a:pt x="572" y="257"/>
                  </a:lnTo>
                  <a:lnTo>
                    <a:pt x="598" y="334"/>
                  </a:lnTo>
                  <a:lnTo>
                    <a:pt x="622" y="410"/>
                  </a:lnTo>
                  <a:lnTo>
                    <a:pt x="646" y="483"/>
                  </a:lnTo>
                  <a:lnTo>
                    <a:pt x="672" y="551"/>
                  </a:lnTo>
                  <a:lnTo>
                    <a:pt x="693" y="607"/>
                  </a:lnTo>
                  <a:lnTo>
                    <a:pt x="696" y="615"/>
                  </a:lnTo>
                  <a:lnTo>
                    <a:pt x="722" y="674"/>
                  </a:lnTo>
                  <a:lnTo>
                    <a:pt x="746" y="728"/>
                  </a:lnTo>
                  <a:lnTo>
                    <a:pt x="772" y="778"/>
                  </a:lnTo>
                  <a:lnTo>
                    <a:pt x="796" y="823"/>
                  </a:lnTo>
                  <a:lnTo>
                    <a:pt x="822" y="864"/>
                  </a:lnTo>
                  <a:lnTo>
                    <a:pt x="846" y="902"/>
                  </a:lnTo>
                  <a:lnTo>
                    <a:pt x="872" y="936"/>
                  </a:lnTo>
                  <a:lnTo>
                    <a:pt x="896" y="966"/>
                  </a:lnTo>
                  <a:lnTo>
                    <a:pt x="920" y="995"/>
                  </a:lnTo>
                  <a:lnTo>
                    <a:pt x="946" y="1019"/>
                  </a:lnTo>
                  <a:lnTo>
                    <a:pt x="970" y="1041"/>
                  </a:lnTo>
                  <a:lnTo>
                    <a:pt x="996" y="1061"/>
                  </a:lnTo>
                  <a:lnTo>
                    <a:pt x="1020" y="1079"/>
                  </a:lnTo>
                  <a:lnTo>
                    <a:pt x="1046" y="1096"/>
                  </a:lnTo>
                  <a:lnTo>
                    <a:pt x="1070" y="1110"/>
                  </a:lnTo>
                  <a:lnTo>
                    <a:pt x="1096" y="1123"/>
                  </a:lnTo>
                  <a:lnTo>
                    <a:pt x="1120" y="1134"/>
                  </a:lnTo>
                  <a:lnTo>
                    <a:pt x="1146" y="1144"/>
                  </a:lnTo>
                  <a:lnTo>
                    <a:pt x="1170" y="1154"/>
                  </a:lnTo>
                  <a:lnTo>
                    <a:pt x="1194" y="1161"/>
                  </a:lnTo>
                  <a:lnTo>
                    <a:pt x="1220" y="1169"/>
                  </a:lnTo>
                  <a:lnTo>
                    <a:pt x="1244" y="1175"/>
                  </a:lnTo>
                  <a:lnTo>
                    <a:pt x="1270" y="1181"/>
                  </a:lnTo>
                  <a:lnTo>
                    <a:pt x="1294" y="1185"/>
                  </a:lnTo>
                  <a:lnTo>
                    <a:pt x="1320" y="1190"/>
                  </a:lnTo>
                  <a:lnTo>
                    <a:pt x="1344" y="1193"/>
                  </a:lnTo>
                  <a:lnTo>
                    <a:pt x="1370" y="1196"/>
                  </a:lnTo>
                  <a:lnTo>
                    <a:pt x="1394" y="1199"/>
                  </a:lnTo>
                  <a:lnTo>
                    <a:pt x="1420" y="1202"/>
                  </a:lnTo>
                  <a:lnTo>
                    <a:pt x="1444" y="1205"/>
                  </a:lnTo>
                  <a:lnTo>
                    <a:pt x="1468" y="1207"/>
                  </a:lnTo>
                  <a:lnTo>
                    <a:pt x="1494" y="1208"/>
                  </a:lnTo>
                  <a:lnTo>
                    <a:pt x="1518" y="1210"/>
                  </a:lnTo>
                  <a:lnTo>
                    <a:pt x="1544" y="1211"/>
                  </a:lnTo>
                  <a:lnTo>
                    <a:pt x="1568" y="1213"/>
                  </a:lnTo>
                  <a:lnTo>
                    <a:pt x="1594" y="1213"/>
                  </a:lnTo>
                  <a:lnTo>
                    <a:pt x="1618" y="1214"/>
                  </a:lnTo>
                  <a:lnTo>
                    <a:pt x="1644" y="1214"/>
                  </a:lnTo>
                  <a:lnTo>
                    <a:pt x="1668" y="1216"/>
                  </a:lnTo>
                  <a:lnTo>
                    <a:pt x="1694" y="1216"/>
                  </a:lnTo>
                  <a:lnTo>
                    <a:pt x="1718" y="1217"/>
                  </a:lnTo>
                  <a:lnTo>
                    <a:pt x="1842" y="1217"/>
                  </a:lnTo>
                  <a:lnTo>
                    <a:pt x="1868" y="1219"/>
                  </a:lnTo>
                  <a:lnTo>
                    <a:pt x="2466" y="1219"/>
                  </a:lnTo>
                </a:path>
              </a:pathLst>
            </a:custGeom>
            <a:noFill/>
            <a:ln w="14351" cap="flat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38" name="Freeform 58"/>
            <p:cNvSpPr>
              <a:spLocks noChangeAspect="1"/>
            </p:cNvSpPr>
            <p:nvPr/>
          </p:nvSpPr>
          <p:spPr bwMode="auto">
            <a:xfrm>
              <a:off x="2245" y="3612"/>
              <a:ext cx="1951" cy="272"/>
            </a:xfrm>
            <a:custGeom>
              <a:avLst/>
              <a:gdLst>
                <a:gd name="T0" fmla="*/ 124 w 2466"/>
                <a:gd name="T1" fmla="*/ 1575 h 1575"/>
                <a:gd name="T2" fmla="*/ 198 w 2466"/>
                <a:gd name="T3" fmla="*/ 1566 h 1575"/>
                <a:gd name="T4" fmla="*/ 248 w 2466"/>
                <a:gd name="T5" fmla="*/ 1546 h 1575"/>
                <a:gd name="T6" fmla="*/ 298 w 2466"/>
                <a:gd name="T7" fmla="*/ 1508 h 1575"/>
                <a:gd name="T8" fmla="*/ 348 w 2466"/>
                <a:gd name="T9" fmla="*/ 1450 h 1575"/>
                <a:gd name="T10" fmla="*/ 372 w 2466"/>
                <a:gd name="T11" fmla="*/ 1413 h 1575"/>
                <a:gd name="T12" fmla="*/ 398 w 2466"/>
                <a:gd name="T13" fmla="*/ 1367 h 1575"/>
                <a:gd name="T14" fmla="*/ 422 w 2466"/>
                <a:gd name="T15" fmla="*/ 1287 h 1575"/>
                <a:gd name="T16" fmla="*/ 460 w 2466"/>
                <a:gd name="T17" fmla="*/ 1175 h 1575"/>
                <a:gd name="T18" fmla="*/ 483 w 2466"/>
                <a:gd name="T19" fmla="*/ 1092 h 1575"/>
                <a:gd name="T20" fmla="*/ 522 w 2466"/>
                <a:gd name="T21" fmla="*/ 936 h 1575"/>
                <a:gd name="T22" fmla="*/ 548 w 2466"/>
                <a:gd name="T23" fmla="*/ 825 h 1575"/>
                <a:gd name="T24" fmla="*/ 598 w 2466"/>
                <a:gd name="T25" fmla="*/ 616 h 1575"/>
                <a:gd name="T26" fmla="*/ 622 w 2466"/>
                <a:gd name="T27" fmla="*/ 521 h 1575"/>
                <a:gd name="T28" fmla="*/ 646 w 2466"/>
                <a:gd name="T29" fmla="*/ 435 h 1575"/>
                <a:gd name="T30" fmla="*/ 672 w 2466"/>
                <a:gd name="T31" fmla="*/ 357 h 1575"/>
                <a:gd name="T32" fmla="*/ 696 w 2466"/>
                <a:gd name="T33" fmla="*/ 289 h 1575"/>
                <a:gd name="T34" fmla="*/ 722 w 2466"/>
                <a:gd name="T35" fmla="*/ 229 h 1575"/>
                <a:gd name="T36" fmla="*/ 746 w 2466"/>
                <a:gd name="T37" fmla="*/ 177 h 1575"/>
                <a:gd name="T38" fmla="*/ 772 w 2466"/>
                <a:gd name="T39" fmla="*/ 132 h 1575"/>
                <a:gd name="T40" fmla="*/ 796 w 2466"/>
                <a:gd name="T41" fmla="*/ 94 h 1575"/>
                <a:gd name="T42" fmla="*/ 822 w 2466"/>
                <a:gd name="T43" fmla="*/ 64 h 1575"/>
                <a:gd name="T44" fmla="*/ 846 w 2466"/>
                <a:gd name="T45" fmla="*/ 39 h 1575"/>
                <a:gd name="T46" fmla="*/ 896 w 2466"/>
                <a:gd name="T47" fmla="*/ 8 h 1575"/>
                <a:gd name="T48" fmla="*/ 946 w 2466"/>
                <a:gd name="T49" fmla="*/ 0 h 1575"/>
                <a:gd name="T50" fmla="*/ 996 w 2466"/>
                <a:gd name="T51" fmla="*/ 12 h 1575"/>
                <a:gd name="T52" fmla="*/ 1046 w 2466"/>
                <a:gd name="T53" fmla="*/ 44 h 1575"/>
                <a:gd name="T54" fmla="*/ 1096 w 2466"/>
                <a:gd name="T55" fmla="*/ 91 h 1575"/>
                <a:gd name="T56" fmla="*/ 1146 w 2466"/>
                <a:gd name="T57" fmla="*/ 155 h 1575"/>
                <a:gd name="T58" fmla="*/ 1194 w 2466"/>
                <a:gd name="T59" fmla="*/ 230 h 1575"/>
                <a:gd name="T60" fmla="*/ 1244 w 2466"/>
                <a:gd name="T61" fmla="*/ 313 h 1575"/>
                <a:gd name="T62" fmla="*/ 1294 w 2466"/>
                <a:gd name="T63" fmla="*/ 404 h 1575"/>
                <a:gd name="T64" fmla="*/ 1344 w 2466"/>
                <a:gd name="T65" fmla="*/ 503 h 1575"/>
                <a:gd name="T66" fmla="*/ 1394 w 2466"/>
                <a:gd name="T67" fmla="*/ 607 h 1575"/>
                <a:gd name="T68" fmla="*/ 1444 w 2466"/>
                <a:gd name="T69" fmla="*/ 716 h 1575"/>
                <a:gd name="T70" fmla="*/ 1494 w 2466"/>
                <a:gd name="T71" fmla="*/ 824 h 1575"/>
                <a:gd name="T72" fmla="*/ 1541 w 2466"/>
                <a:gd name="T73" fmla="*/ 919 h 1575"/>
                <a:gd name="T74" fmla="*/ 1568 w 2466"/>
                <a:gd name="T75" fmla="*/ 986 h 1575"/>
                <a:gd name="T76" fmla="*/ 1618 w 2466"/>
                <a:gd name="T77" fmla="*/ 1098 h 1575"/>
                <a:gd name="T78" fmla="*/ 1668 w 2466"/>
                <a:gd name="T79" fmla="*/ 1192 h 1575"/>
                <a:gd name="T80" fmla="*/ 1718 w 2466"/>
                <a:gd name="T81" fmla="*/ 1272 h 1575"/>
                <a:gd name="T82" fmla="*/ 1768 w 2466"/>
                <a:gd name="T83" fmla="*/ 1337 h 1575"/>
                <a:gd name="T84" fmla="*/ 1818 w 2466"/>
                <a:gd name="T85" fmla="*/ 1390 h 1575"/>
                <a:gd name="T86" fmla="*/ 1868 w 2466"/>
                <a:gd name="T87" fmla="*/ 1434 h 1575"/>
                <a:gd name="T88" fmla="*/ 1918 w 2466"/>
                <a:gd name="T89" fmla="*/ 1469 h 1575"/>
                <a:gd name="T90" fmla="*/ 1968 w 2466"/>
                <a:gd name="T91" fmla="*/ 1494 h 1575"/>
                <a:gd name="T92" fmla="*/ 2016 w 2466"/>
                <a:gd name="T93" fmla="*/ 1516 h 1575"/>
                <a:gd name="T94" fmla="*/ 2066 w 2466"/>
                <a:gd name="T95" fmla="*/ 1532 h 1575"/>
                <a:gd name="T96" fmla="*/ 2116 w 2466"/>
                <a:gd name="T97" fmla="*/ 1543 h 1575"/>
                <a:gd name="T98" fmla="*/ 2166 w 2466"/>
                <a:gd name="T99" fmla="*/ 1552 h 1575"/>
                <a:gd name="T100" fmla="*/ 2216 w 2466"/>
                <a:gd name="T101" fmla="*/ 1559 h 1575"/>
                <a:gd name="T102" fmla="*/ 2266 w 2466"/>
                <a:gd name="T103" fmla="*/ 1564 h 1575"/>
                <a:gd name="T104" fmla="*/ 2316 w 2466"/>
                <a:gd name="T105" fmla="*/ 1567 h 1575"/>
                <a:gd name="T106" fmla="*/ 2366 w 2466"/>
                <a:gd name="T107" fmla="*/ 1570 h 1575"/>
                <a:gd name="T108" fmla="*/ 2416 w 2466"/>
                <a:gd name="T109" fmla="*/ 1572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6" h="1575">
                  <a:moveTo>
                    <a:pt x="0" y="1575"/>
                  </a:moveTo>
                  <a:lnTo>
                    <a:pt x="124" y="1575"/>
                  </a:lnTo>
                  <a:lnTo>
                    <a:pt x="171" y="1570"/>
                  </a:lnTo>
                  <a:lnTo>
                    <a:pt x="198" y="1566"/>
                  </a:lnTo>
                  <a:lnTo>
                    <a:pt x="224" y="1556"/>
                  </a:lnTo>
                  <a:lnTo>
                    <a:pt x="248" y="1546"/>
                  </a:lnTo>
                  <a:lnTo>
                    <a:pt x="274" y="1529"/>
                  </a:lnTo>
                  <a:lnTo>
                    <a:pt x="298" y="1508"/>
                  </a:lnTo>
                  <a:lnTo>
                    <a:pt x="324" y="1482"/>
                  </a:lnTo>
                  <a:lnTo>
                    <a:pt x="348" y="1450"/>
                  </a:lnTo>
                  <a:lnTo>
                    <a:pt x="369" y="1419"/>
                  </a:lnTo>
                  <a:lnTo>
                    <a:pt x="372" y="1413"/>
                  </a:lnTo>
                  <a:lnTo>
                    <a:pt x="392" y="1379"/>
                  </a:lnTo>
                  <a:lnTo>
                    <a:pt x="398" y="1367"/>
                  </a:lnTo>
                  <a:lnTo>
                    <a:pt x="404" y="1349"/>
                  </a:lnTo>
                  <a:lnTo>
                    <a:pt x="422" y="1287"/>
                  </a:lnTo>
                  <a:lnTo>
                    <a:pt x="448" y="1217"/>
                  </a:lnTo>
                  <a:lnTo>
                    <a:pt x="460" y="1175"/>
                  </a:lnTo>
                  <a:lnTo>
                    <a:pt x="472" y="1131"/>
                  </a:lnTo>
                  <a:lnTo>
                    <a:pt x="483" y="1092"/>
                  </a:lnTo>
                  <a:lnTo>
                    <a:pt x="498" y="1030"/>
                  </a:lnTo>
                  <a:lnTo>
                    <a:pt x="522" y="936"/>
                  </a:lnTo>
                  <a:lnTo>
                    <a:pt x="531" y="895"/>
                  </a:lnTo>
                  <a:lnTo>
                    <a:pt x="548" y="825"/>
                  </a:lnTo>
                  <a:lnTo>
                    <a:pt x="572" y="719"/>
                  </a:lnTo>
                  <a:lnTo>
                    <a:pt x="598" y="616"/>
                  </a:lnTo>
                  <a:lnTo>
                    <a:pt x="616" y="542"/>
                  </a:lnTo>
                  <a:lnTo>
                    <a:pt x="622" y="521"/>
                  </a:lnTo>
                  <a:lnTo>
                    <a:pt x="640" y="457"/>
                  </a:lnTo>
                  <a:lnTo>
                    <a:pt x="646" y="435"/>
                  </a:lnTo>
                  <a:lnTo>
                    <a:pt x="666" y="377"/>
                  </a:lnTo>
                  <a:lnTo>
                    <a:pt x="672" y="357"/>
                  </a:lnTo>
                  <a:lnTo>
                    <a:pt x="690" y="306"/>
                  </a:lnTo>
                  <a:lnTo>
                    <a:pt x="696" y="289"/>
                  </a:lnTo>
                  <a:lnTo>
                    <a:pt x="716" y="242"/>
                  </a:lnTo>
                  <a:lnTo>
                    <a:pt x="722" y="229"/>
                  </a:lnTo>
                  <a:lnTo>
                    <a:pt x="741" y="186"/>
                  </a:lnTo>
                  <a:lnTo>
                    <a:pt x="746" y="177"/>
                  </a:lnTo>
                  <a:lnTo>
                    <a:pt x="767" y="139"/>
                  </a:lnTo>
                  <a:lnTo>
                    <a:pt x="772" y="132"/>
                  </a:lnTo>
                  <a:lnTo>
                    <a:pt x="791" y="100"/>
                  </a:lnTo>
                  <a:lnTo>
                    <a:pt x="796" y="94"/>
                  </a:lnTo>
                  <a:lnTo>
                    <a:pt x="817" y="68"/>
                  </a:lnTo>
                  <a:lnTo>
                    <a:pt x="822" y="64"/>
                  </a:lnTo>
                  <a:lnTo>
                    <a:pt x="843" y="41"/>
                  </a:lnTo>
                  <a:lnTo>
                    <a:pt x="846" y="39"/>
                  </a:lnTo>
                  <a:lnTo>
                    <a:pt x="872" y="20"/>
                  </a:lnTo>
                  <a:lnTo>
                    <a:pt x="896" y="8"/>
                  </a:lnTo>
                  <a:lnTo>
                    <a:pt x="920" y="2"/>
                  </a:lnTo>
                  <a:lnTo>
                    <a:pt x="946" y="0"/>
                  </a:lnTo>
                  <a:lnTo>
                    <a:pt x="970" y="3"/>
                  </a:lnTo>
                  <a:lnTo>
                    <a:pt x="996" y="12"/>
                  </a:lnTo>
                  <a:lnTo>
                    <a:pt x="1020" y="27"/>
                  </a:lnTo>
                  <a:lnTo>
                    <a:pt x="1046" y="44"/>
                  </a:lnTo>
                  <a:lnTo>
                    <a:pt x="1070" y="65"/>
                  </a:lnTo>
                  <a:lnTo>
                    <a:pt x="1096" y="91"/>
                  </a:lnTo>
                  <a:lnTo>
                    <a:pt x="1120" y="121"/>
                  </a:lnTo>
                  <a:lnTo>
                    <a:pt x="1146" y="155"/>
                  </a:lnTo>
                  <a:lnTo>
                    <a:pt x="1170" y="191"/>
                  </a:lnTo>
                  <a:lnTo>
                    <a:pt x="1194" y="230"/>
                  </a:lnTo>
                  <a:lnTo>
                    <a:pt x="1220" y="271"/>
                  </a:lnTo>
                  <a:lnTo>
                    <a:pt x="1244" y="313"/>
                  </a:lnTo>
                  <a:lnTo>
                    <a:pt x="1270" y="357"/>
                  </a:lnTo>
                  <a:lnTo>
                    <a:pt x="1294" y="404"/>
                  </a:lnTo>
                  <a:lnTo>
                    <a:pt x="1320" y="453"/>
                  </a:lnTo>
                  <a:lnTo>
                    <a:pt x="1344" y="503"/>
                  </a:lnTo>
                  <a:lnTo>
                    <a:pt x="1370" y="554"/>
                  </a:lnTo>
                  <a:lnTo>
                    <a:pt x="1394" y="607"/>
                  </a:lnTo>
                  <a:lnTo>
                    <a:pt x="1420" y="662"/>
                  </a:lnTo>
                  <a:lnTo>
                    <a:pt x="1444" y="716"/>
                  </a:lnTo>
                  <a:lnTo>
                    <a:pt x="1468" y="771"/>
                  </a:lnTo>
                  <a:lnTo>
                    <a:pt x="1494" y="824"/>
                  </a:lnTo>
                  <a:lnTo>
                    <a:pt x="1518" y="874"/>
                  </a:lnTo>
                  <a:lnTo>
                    <a:pt x="1541" y="919"/>
                  </a:lnTo>
                  <a:lnTo>
                    <a:pt x="1544" y="924"/>
                  </a:lnTo>
                  <a:lnTo>
                    <a:pt x="1568" y="986"/>
                  </a:lnTo>
                  <a:lnTo>
                    <a:pt x="1594" y="1045"/>
                  </a:lnTo>
                  <a:lnTo>
                    <a:pt x="1618" y="1098"/>
                  </a:lnTo>
                  <a:lnTo>
                    <a:pt x="1644" y="1148"/>
                  </a:lnTo>
                  <a:lnTo>
                    <a:pt x="1668" y="1192"/>
                  </a:lnTo>
                  <a:lnTo>
                    <a:pt x="1694" y="1234"/>
                  </a:lnTo>
                  <a:lnTo>
                    <a:pt x="1718" y="1272"/>
                  </a:lnTo>
                  <a:lnTo>
                    <a:pt x="1742" y="1307"/>
                  </a:lnTo>
                  <a:lnTo>
                    <a:pt x="1768" y="1337"/>
                  </a:lnTo>
                  <a:lnTo>
                    <a:pt x="1792" y="1366"/>
                  </a:lnTo>
                  <a:lnTo>
                    <a:pt x="1818" y="1390"/>
                  </a:lnTo>
                  <a:lnTo>
                    <a:pt x="1842" y="1414"/>
                  </a:lnTo>
                  <a:lnTo>
                    <a:pt x="1868" y="1434"/>
                  </a:lnTo>
                  <a:lnTo>
                    <a:pt x="1892" y="1452"/>
                  </a:lnTo>
                  <a:lnTo>
                    <a:pt x="1918" y="1469"/>
                  </a:lnTo>
                  <a:lnTo>
                    <a:pt x="1942" y="1482"/>
                  </a:lnTo>
                  <a:lnTo>
                    <a:pt x="1968" y="1494"/>
                  </a:lnTo>
                  <a:lnTo>
                    <a:pt x="1992" y="1506"/>
                  </a:lnTo>
                  <a:lnTo>
                    <a:pt x="2016" y="1516"/>
                  </a:lnTo>
                  <a:lnTo>
                    <a:pt x="2042" y="1525"/>
                  </a:lnTo>
                  <a:lnTo>
                    <a:pt x="2066" y="1532"/>
                  </a:lnTo>
                  <a:lnTo>
                    <a:pt x="2092" y="1538"/>
                  </a:lnTo>
                  <a:lnTo>
                    <a:pt x="2116" y="1543"/>
                  </a:lnTo>
                  <a:lnTo>
                    <a:pt x="2142" y="1549"/>
                  </a:lnTo>
                  <a:lnTo>
                    <a:pt x="2166" y="1552"/>
                  </a:lnTo>
                  <a:lnTo>
                    <a:pt x="2192" y="1556"/>
                  </a:lnTo>
                  <a:lnTo>
                    <a:pt x="2216" y="1559"/>
                  </a:lnTo>
                  <a:lnTo>
                    <a:pt x="2242" y="1561"/>
                  </a:lnTo>
                  <a:lnTo>
                    <a:pt x="2266" y="1564"/>
                  </a:lnTo>
                  <a:lnTo>
                    <a:pt x="2290" y="1566"/>
                  </a:lnTo>
                  <a:lnTo>
                    <a:pt x="2316" y="1567"/>
                  </a:lnTo>
                  <a:lnTo>
                    <a:pt x="2340" y="1569"/>
                  </a:lnTo>
                  <a:lnTo>
                    <a:pt x="2366" y="1570"/>
                  </a:lnTo>
                  <a:lnTo>
                    <a:pt x="2390" y="1570"/>
                  </a:lnTo>
                  <a:lnTo>
                    <a:pt x="2416" y="1572"/>
                  </a:lnTo>
                  <a:lnTo>
                    <a:pt x="2466" y="1572"/>
                  </a:lnTo>
                </a:path>
              </a:pathLst>
            </a:custGeom>
            <a:noFill/>
            <a:ln w="17526" cap="flat">
              <a:solidFill>
                <a:srgbClr val="0000B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6141" name="Line 61"/>
          <p:cNvSpPr>
            <a:spLocks noChangeShapeType="1"/>
          </p:cNvSpPr>
          <p:nvPr/>
        </p:nvSpPr>
        <p:spPr bwMode="auto">
          <a:xfrm>
            <a:off x="3125679" y="4725988"/>
            <a:ext cx="360362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142" name="Line 62"/>
          <p:cNvSpPr>
            <a:spLocks noChangeShapeType="1"/>
          </p:cNvSpPr>
          <p:nvPr/>
        </p:nvSpPr>
        <p:spPr bwMode="auto">
          <a:xfrm>
            <a:off x="3125679" y="4941888"/>
            <a:ext cx="360362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143" name="Text Box 63"/>
          <p:cNvSpPr txBox="1">
            <a:spLocks noChangeArrowheads="1"/>
          </p:cNvSpPr>
          <p:nvPr/>
        </p:nvSpPr>
        <p:spPr bwMode="auto">
          <a:xfrm>
            <a:off x="3486041" y="4581525"/>
            <a:ext cx="1033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000000"/>
                </a:solidFill>
              </a:rPr>
              <a:t> up-stop </a:t>
            </a:r>
            <a:r>
              <a:rPr lang="en-US" altLang="ja-JP" sz="1400" b="1">
                <a:solidFill>
                  <a:srgbClr val="000000"/>
                </a:solidFill>
                <a:latin typeface="Symbol" charset="0"/>
              </a:rPr>
              <a:t>m</a:t>
            </a:r>
          </a:p>
        </p:txBody>
      </p:sp>
      <p:sp>
        <p:nvSpPr>
          <p:cNvPr id="46144" name="Text Box 64"/>
          <p:cNvSpPr txBox="1">
            <a:spLocks noChangeArrowheads="1"/>
          </p:cNvSpPr>
          <p:nvPr/>
        </p:nvSpPr>
        <p:spPr bwMode="auto">
          <a:xfrm>
            <a:off x="3486041" y="4797425"/>
            <a:ext cx="1004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000000"/>
                </a:solidFill>
              </a:rPr>
              <a:t> up-thru </a:t>
            </a:r>
            <a:r>
              <a:rPr lang="en-US" altLang="ja-JP" sz="1400" b="1">
                <a:solidFill>
                  <a:srgbClr val="000000"/>
                </a:solidFill>
                <a:latin typeface="Symbol" charset="0"/>
              </a:rPr>
              <a:t>m</a:t>
            </a:r>
          </a:p>
        </p:txBody>
      </p:sp>
      <p:grpSp>
        <p:nvGrpSpPr>
          <p:cNvPr id="46145" name="Group 65"/>
          <p:cNvGrpSpPr>
            <a:grpSpLocks/>
          </p:cNvGrpSpPr>
          <p:nvPr/>
        </p:nvGrpSpPr>
        <p:grpSpPr bwMode="auto">
          <a:xfrm>
            <a:off x="7105650" y="836613"/>
            <a:ext cx="2038350" cy="2901950"/>
            <a:chOff x="68" y="740"/>
            <a:chExt cx="1284" cy="1828"/>
          </a:xfrm>
        </p:grpSpPr>
        <p:grpSp>
          <p:nvGrpSpPr>
            <p:cNvPr id="46146" name="Group 66"/>
            <p:cNvGrpSpPr>
              <a:grpSpLocks noChangeAspect="1"/>
            </p:cNvGrpSpPr>
            <p:nvPr/>
          </p:nvGrpSpPr>
          <p:grpSpPr bwMode="auto">
            <a:xfrm>
              <a:off x="297" y="1183"/>
              <a:ext cx="763" cy="823"/>
              <a:chOff x="528" y="1152"/>
              <a:chExt cx="1157" cy="1248"/>
            </a:xfrm>
          </p:grpSpPr>
          <p:sp>
            <p:nvSpPr>
              <p:cNvPr id="46147" name="Oval 67"/>
              <p:cNvSpPr>
                <a:spLocks noChangeAspect="1" noChangeArrowheads="1"/>
              </p:cNvSpPr>
              <p:nvPr/>
            </p:nvSpPr>
            <p:spPr bwMode="auto">
              <a:xfrm>
                <a:off x="528" y="1152"/>
                <a:ext cx="1152" cy="288"/>
              </a:xfrm>
              <a:prstGeom prst="ellips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48" name="Arc 68"/>
              <p:cNvSpPr>
                <a:spLocks noChangeAspect="1"/>
              </p:cNvSpPr>
              <p:nvPr/>
            </p:nvSpPr>
            <p:spPr bwMode="auto">
              <a:xfrm flipH="1">
                <a:off x="528" y="2112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C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49" name="Arc 69"/>
              <p:cNvSpPr>
                <a:spLocks noChangeAspect="1"/>
              </p:cNvSpPr>
              <p:nvPr/>
            </p:nvSpPr>
            <p:spPr bwMode="auto">
              <a:xfrm>
                <a:off x="1104" y="2112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C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50" name="Arc 70"/>
              <p:cNvSpPr>
                <a:spLocks noChangeAspect="1"/>
              </p:cNvSpPr>
              <p:nvPr/>
            </p:nvSpPr>
            <p:spPr bwMode="auto">
              <a:xfrm flipH="1" flipV="1">
                <a:off x="528" y="2256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51" name="Arc 71"/>
              <p:cNvSpPr>
                <a:spLocks noChangeAspect="1"/>
              </p:cNvSpPr>
              <p:nvPr/>
            </p:nvSpPr>
            <p:spPr bwMode="auto">
              <a:xfrm flipV="1">
                <a:off x="1104" y="2256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52" name="Line 72"/>
              <p:cNvSpPr>
                <a:spLocks noChangeAspect="1" noChangeShapeType="1"/>
              </p:cNvSpPr>
              <p:nvPr/>
            </p:nvSpPr>
            <p:spPr bwMode="auto">
              <a:xfrm>
                <a:off x="528" y="1296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53" name="Line 73"/>
              <p:cNvSpPr>
                <a:spLocks noChangeAspect="1" noChangeShapeType="1"/>
              </p:cNvSpPr>
              <p:nvPr/>
            </p:nvSpPr>
            <p:spPr bwMode="auto">
              <a:xfrm>
                <a:off x="1680" y="1344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6154" name="Group 74"/>
            <p:cNvGrpSpPr>
              <a:grpSpLocks noChangeAspect="1"/>
            </p:cNvGrpSpPr>
            <p:nvPr/>
          </p:nvGrpSpPr>
          <p:grpSpPr bwMode="auto">
            <a:xfrm>
              <a:off x="265" y="1151"/>
              <a:ext cx="827" cy="887"/>
              <a:chOff x="528" y="1152"/>
              <a:chExt cx="1157" cy="1248"/>
            </a:xfrm>
          </p:grpSpPr>
          <p:sp>
            <p:nvSpPr>
              <p:cNvPr id="46155" name="Oval 75"/>
              <p:cNvSpPr>
                <a:spLocks noChangeAspect="1" noChangeArrowheads="1"/>
              </p:cNvSpPr>
              <p:nvPr/>
            </p:nvSpPr>
            <p:spPr bwMode="auto">
              <a:xfrm>
                <a:off x="528" y="1152"/>
                <a:ext cx="1152" cy="288"/>
              </a:xfrm>
              <a:prstGeom prst="ellips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56" name="Arc 76"/>
              <p:cNvSpPr>
                <a:spLocks noChangeAspect="1"/>
              </p:cNvSpPr>
              <p:nvPr/>
            </p:nvSpPr>
            <p:spPr bwMode="auto">
              <a:xfrm flipH="1">
                <a:off x="528" y="2112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9933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57" name="Arc 77"/>
              <p:cNvSpPr>
                <a:spLocks noChangeAspect="1"/>
              </p:cNvSpPr>
              <p:nvPr/>
            </p:nvSpPr>
            <p:spPr bwMode="auto">
              <a:xfrm>
                <a:off x="1104" y="2112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9933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58" name="Arc 78"/>
              <p:cNvSpPr>
                <a:spLocks noChangeAspect="1"/>
              </p:cNvSpPr>
              <p:nvPr/>
            </p:nvSpPr>
            <p:spPr bwMode="auto">
              <a:xfrm flipH="1" flipV="1">
                <a:off x="528" y="2256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59" name="Arc 79"/>
              <p:cNvSpPr>
                <a:spLocks noChangeAspect="1"/>
              </p:cNvSpPr>
              <p:nvPr/>
            </p:nvSpPr>
            <p:spPr bwMode="auto">
              <a:xfrm flipV="1">
                <a:off x="1104" y="2256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60" name="Line 80"/>
              <p:cNvSpPr>
                <a:spLocks noChangeAspect="1" noChangeShapeType="1"/>
              </p:cNvSpPr>
              <p:nvPr/>
            </p:nvSpPr>
            <p:spPr bwMode="auto">
              <a:xfrm>
                <a:off x="528" y="1296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61" name="Line 81"/>
              <p:cNvSpPr>
                <a:spLocks noChangeAspect="1" noChangeShapeType="1"/>
              </p:cNvSpPr>
              <p:nvPr/>
            </p:nvSpPr>
            <p:spPr bwMode="auto">
              <a:xfrm>
                <a:off x="1680" y="1344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6162" name="Line 82"/>
            <p:cNvSpPr>
              <a:spLocks noChangeShapeType="1"/>
            </p:cNvSpPr>
            <p:nvPr/>
          </p:nvSpPr>
          <p:spPr bwMode="auto">
            <a:xfrm flipV="1">
              <a:off x="389" y="2189"/>
              <a:ext cx="90" cy="318"/>
            </a:xfrm>
            <a:prstGeom prst="line">
              <a:avLst/>
            </a:prstGeom>
            <a:noFill/>
            <a:ln w="38100">
              <a:solidFill>
                <a:srgbClr val="9900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63" name="Line 83"/>
            <p:cNvSpPr>
              <a:spLocks noChangeShapeType="1"/>
            </p:cNvSpPr>
            <p:nvPr/>
          </p:nvSpPr>
          <p:spPr bwMode="auto">
            <a:xfrm flipV="1">
              <a:off x="479" y="2099"/>
              <a:ext cx="91" cy="7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64" name="Rectangle 84"/>
            <p:cNvSpPr>
              <a:spLocks noChangeArrowheads="1"/>
            </p:cNvSpPr>
            <p:nvPr/>
          </p:nvSpPr>
          <p:spPr bwMode="auto">
            <a:xfrm>
              <a:off x="169" y="2280"/>
              <a:ext cx="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kumimoji="0" lang="en-US" altLang="ja-JP" sz="2400" b="1">
                  <a:solidFill>
                    <a:srgbClr val="000000"/>
                  </a:solidFill>
                  <a:latin typeface="Symbol" charset="0"/>
                </a:rPr>
                <a:t>n</a:t>
              </a:r>
            </a:p>
          </p:txBody>
        </p:sp>
        <p:sp>
          <p:nvSpPr>
            <p:cNvPr id="46165" name="Rectangle 85"/>
            <p:cNvSpPr>
              <a:spLocks noChangeArrowheads="1"/>
            </p:cNvSpPr>
            <p:nvPr/>
          </p:nvSpPr>
          <p:spPr bwMode="auto">
            <a:xfrm>
              <a:off x="612" y="1480"/>
              <a:ext cx="2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rgbClr val="006600"/>
                  </a:solidFill>
                  <a:latin typeface="Symbol" charset="0"/>
                </a:rPr>
                <a:t>m</a:t>
              </a:r>
            </a:p>
          </p:txBody>
        </p:sp>
        <p:sp>
          <p:nvSpPr>
            <p:cNvPr id="46166" name="Oval 86"/>
            <p:cNvSpPr>
              <a:spLocks noChangeArrowheads="1"/>
            </p:cNvSpPr>
            <p:nvPr/>
          </p:nvSpPr>
          <p:spPr bwMode="auto">
            <a:xfrm>
              <a:off x="470" y="1892"/>
              <a:ext cx="91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67" name="Oval 87"/>
            <p:cNvSpPr>
              <a:spLocks noChangeArrowheads="1"/>
            </p:cNvSpPr>
            <p:nvPr/>
          </p:nvSpPr>
          <p:spPr bwMode="auto">
            <a:xfrm>
              <a:off x="540" y="1232"/>
              <a:ext cx="91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68" name="Line 88"/>
            <p:cNvSpPr>
              <a:spLocks noChangeShapeType="1"/>
            </p:cNvSpPr>
            <p:nvPr/>
          </p:nvSpPr>
          <p:spPr bwMode="auto">
            <a:xfrm flipV="1">
              <a:off x="479" y="1026"/>
              <a:ext cx="133" cy="1163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69" name="Rectangle 89"/>
            <p:cNvSpPr>
              <a:spLocks noChangeArrowheads="1"/>
            </p:cNvSpPr>
            <p:nvPr/>
          </p:nvSpPr>
          <p:spPr bwMode="auto">
            <a:xfrm>
              <a:off x="68" y="740"/>
              <a:ext cx="12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US" altLang="ja-JP" sz="2000">
                  <a:solidFill>
                    <a:srgbClr val="FF0000"/>
                  </a:solidFill>
                </a:rPr>
                <a:t>Through going</a:t>
              </a:r>
              <a:r>
                <a:rPr kumimoji="0" lang="en-US" altLang="ja-JP" sz="2000" b="1">
                  <a:solidFill>
                    <a:srgbClr val="FF0000"/>
                  </a:solidFill>
                </a:rPr>
                <a:t> </a:t>
              </a:r>
              <a:r>
                <a:rPr kumimoji="0" lang="en-US" altLang="ja-JP" sz="2000" b="1">
                  <a:solidFill>
                    <a:srgbClr val="FF0000"/>
                  </a:solidFill>
                  <a:latin typeface="Symbol" charset="0"/>
                </a:rPr>
                <a:t>m</a:t>
              </a:r>
              <a:endParaRPr kumimoji="0" lang="en-US" altLang="ja-JP" sz="2000">
                <a:solidFill>
                  <a:srgbClr val="FF0000"/>
                </a:solidFill>
                <a:latin typeface="Symbol" charset="0"/>
              </a:endParaRPr>
            </a:p>
          </p:txBody>
        </p:sp>
      </p:grpSp>
      <p:sp>
        <p:nvSpPr>
          <p:cNvPr id="46171" name="Rectangle 91"/>
          <p:cNvSpPr>
            <a:spLocks noChangeArrowheads="1"/>
          </p:cNvSpPr>
          <p:nvPr/>
        </p:nvSpPr>
        <p:spPr bwMode="auto">
          <a:xfrm>
            <a:off x="5003800" y="836613"/>
            <a:ext cx="1403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2000">
                <a:solidFill>
                  <a:srgbClr val="FF0000"/>
                </a:solidFill>
              </a:rPr>
              <a:t>Stopping</a:t>
            </a:r>
            <a:r>
              <a:rPr kumimoji="0" lang="en-US" altLang="ja-JP" sz="2000" b="1">
                <a:solidFill>
                  <a:srgbClr val="FF0000"/>
                </a:solidFill>
              </a:rPr>
              <a:t> </a:t>
            </a:r>
            <a:r>
              <a:rPr kumimoji="0" lang="en-US" altLang="ja-JP" sz="2000" b="1">
                <a:solidFill>
                  <a:srgbClr val="FF0000"/>
                </a:solidFill>
                <a:latin typeface="Symbol" charset="0"/>
              </a:rPr>
              <a:t>m</a:t>
            </a:r>
          </a:p>
        </p:txBody>
      </p:sp>
      <p:grpSp>
        <p:nvGrpSpPr>
          <p:cNvPr id="46172" name="Group 92"/>
          <p:cNvGrpSpPr>
            <a:grpSpLocks noChangeAspect="1"/>
          </p:cNvGrpSpPr>
          <p:nvPr/>
        </p:nvGrpSpPr>
        <p:grpSpPr bwMode="auto">
          <a:xfrm>
            <a:off x="5286375" y="1533525"/>
            <a:ext cx="1211263" cy="1306513"/>
            <a:chOff x="528" y="1152"/>
            <a:chExt cx="1157" cy="1248"/>
          </a:xfrm>
        </p:grpSpPr>
        <p:sp>
          <p:nvSpPr>
            <p:cNvPr id="46173" name="Oval 93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152" cy="288"/>
            </a:xfrm>
            <a:prstGeom prst="ellips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74" name="Arc 94"/>
            <p:cNvSpPr>
              <a:spLocks noChangeAspect="1"/>
            </p:cNvSpPr>
            <p:nvPr/>
          </p:nvSpPr>
          <p:spPr bwMode="auto">
            <a:xfrm flipH="1">
              <a:off x="528" y="2112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 cap="rnd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75" name="Arc 95"/>
            <p:cNvSpPr>
              <a:spLocks noChangeAspect="1"/>
            </p:cNvSpPr>
            <p:nvPr/>
          </p:nvSpPr>
          <p:spPr bwMode="auto">
            <a:xfrm>
              <a:off x="1104" y="2112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 cap="rnd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76" name="Arc 96"/>
            <p:cNvSpPr>
              <a:spLocks noChangeAspect="1"/>
            </p:cNvSpPr>
            <p:nvPr/>
          </p:nvSpPr>
          <p:spPr bwMode="auto">
            <a:xfrm flipH="1" flipV="1">
              <a:off x="528" y="2256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77" name="Arc 97"/>
            <p:cNvSpPr>
              <a:spLocks noChangeAspect="1"/>
            </p:cNvSpPr>
            <p:nvPr/>
          </p:nvSpPr>
          <p:spPr bwMode="auto">
            <a:xfrm flipV="1">
              <a:off x="1104" y="2256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78" name="Line 98"/>
            <p:cNvSpPr>
              <a:spLocks noChangeAspect="1" noChangeShapeType="1"/>
            </p:cNvSpPr>
            <p:nvPr/>
          </p:nvSpPr>
          <p:spPr bwMode="auto">
            <a:xfrm>
              <a:off x="528" y="1296"/>
              <a:ext cx="0" cy="96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79" name="Line 99"/>
            <p:cNvSpPr>
              <a:spLocks noChangeAspect="1" noChangeShapeType="1"/>
            </p:cNvSpPr>
            <p:nvPr/>
          </p:nvSpPr>
          <p:spPr bwMode="auto">
            <a:xfrm>
              <a:off x="1680" y="1344"/>
              <a:ext cx="0" cy="96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6180" name="Group 100"/>
          <p:cNvGrpSpPr>
            <a:grpSpLocks noChangeAspect="1"/>
          </p:cNvGrpSpPr>
          <p:nvPr/>
        </p:nvGrpSpPr>
        <p:grpSpPr bwMode="auto">
          <a:xfrm>
            <a:off x="5235575" y="1482725"/>
            <a:ext cx="1312863" cy="1408113"/>
            <a:chOff x="528" y="1152"/>
            <a:chExt cx="1157" cy="1248"/>
          </a:xfrm>
        </p:grpSpPr>
        <p:sp>
          <p:nvSpPr>
            <p:cNvPr id="46181" name="Oval 101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152" cy="288"/>
            </a:xfrm>
            <a:prstGeom prst="ellips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82" name="Arc 102"/>
            <p:cNvSpPr>
              <a:spLocks noChangeAspect="1"/>
            </p:cNvSpPr>
            <p:nvPr/>
          </p:nvSpPr>
          <p:spPr bwMode="auto">
            <a:xfrm flipH="1">
              <a:off x="528" y="2112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 cap="rnd">
              <a:solidFill>
                <a:srgbClr val="99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83" name="Arc 103"/>
            <p:cNvSpPr>
              <a:spLocks noChangeAspect="1"/>
            </p:cNvSpPr>
            <p:nvPr/>
          </p:nvSpPr>
          <p:spPr bwMode="auto">
            <a:xfrm>
              <a:off x="1104" y="2112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 cap="rnd">
              <a:solidFill>
                <a:srgbClr val="99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84" name="Arc 104"/>
            <p:cNvSpPr>
              <a:spLocks noChangeAspect="1"/>
            </p:cNvSpPr>
            <p:nvPr/>
          </p:nvSpPr>
          <p:spPr bwMode="auto">
            <a:xfrm flipH="1" flipV="1">
              <a:off x="528" y="2256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85" name="Arc 105"/>
            <p:cNvSpPr>
              <a:spLocks noChangeAspect="1"/>
            </p:cNvSpPr>
            <p:nvPr/>
          </p:nvSpPr>
          <p:spPr bwMode="auto">
            <a:xfrm flipV="1">
              <a:off x="1104" y="2256"/>
              <a:ext cx="581" cy="144"/>
            </a:xfrm>
            <a:custGeom>
              <a:avLst/>
              <a:gdLst>
                <a:gd name="G0" fmla="+- 193 0 0"/>
                <a:gd name="G1" fmla="+- 21600 0 0"/>
                <a:gd name="G2" fmla="+- 21600 0 0"/>
                <a:gd name="T0" fmla="*/ 0 w 21793"/>
                <a:gd name="T1" fmla="*/ 1 h 21600"/>
                <a:gd name="T2" fmla="*/ 21793 w 21793"/>
                <a:gd name="T3" fmla="*/ 21600 h 21600"/>
                <a:gd name="T4" fmla="*/ 193 w 2179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3" h="21600" fill="none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</a:path>
                <a:path w="21793" h="21600" stroke="0" extrusionOk="0">
                  <a:moveTo>
                    <a:pt x="-1" y="0"/>
                  </a:moveTo>
                  <a:cubicBezTo>
                    <a:pt x="64" y="0"/>
                    <a:pt x="128" y="-1"/>
                    <a:pt x="193" y="-1"/>
                  </a:cubicBezTo>
                  <a:cubicBezTo>
                    <a:pt x="12122" y="-1"/>
                    <a:pt x="21793" y="9670"/>
                    <a:pt x="21793" y="21600"/>
                  </a:cubicBezTo>
                  <a:lnTo>
                    <a:pt x="193" y="21600"/>
                  </a:lnTo>
                  <a:close/>
                </a:path>
              </a:pathLst>
            </a:custGeom>
            <a:noFill/>
            <a:ln w="2857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86" name="Line 106"/>
            <p:cNvSpPr>
              <a:spLocks noChangeAspect="1" noChangeShapeType="1"/>
            </p:cNvSpPr>
            <p:nvPr/>
          </p:nvSpPr>
          <p:spPr bwMode="auto">
            <a:xfrm>
              <a:off x="528" y="1296"/>
              <a:ext cx="0" cy="96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87" name="Line 107"/>
            <p:cNvSpPr>
              <a:spLocks noChangeAspect="1" noChangeShapeType="1"/>
            </p:cNvSpPr>
            <p:nvPr/>
          </p:nvSpPr>
          <p:spPr bwMode="auto">
            <a:xfrm>
              <a:off x="1680" y="1344"/>
              <a:ext cx="0" cy="96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6188" name="Line 108"/>
          <p:cNvSpPr>
            <a:spLocks noChangeShapeType="1"/>
          </p:cNvSpPr>
          <p:nvPr/>
        </p:nvSpPr>
        <p:spPr bwMode="auto">
          <a:xfrm flipV="1">
            <a:off x="5458313" y="3041650"/>
            <a:ext cx="142875" cy="504825"/>
          </a:xfrm>
          <a:prstGeom prst="line">
            <a:avLst/>
          </a:prstGeom>
          <a:noFill/>
          <a:ln w="38100">
            <a:solidFill>
              <a:srgbClr val="99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189" name="Line 109"/>
          <p:cNvSpPr>
            <a:spLocks noChangeShapeType="1"/>
          </p:cNvSpPr>
          <p:nvPr/>
        </p:nvSpPr>
        <p:spPr bwMode="auto">
          <a:xfrm flipV="1">
            <a:off x="5575300" y="2987675"/>
            <a:ext cx="144463" cy="1190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190" name="Rectangle 110"/>
          <p:cNvSpPr>
            <a:spLocks noChangeArrowheads="1"/>
          </p:cNvSpPr>
          <p:nvPr/>
        </p:nvSpPr>
        <p:spPr bwMode="auto">
          <a:xfrm>
            <a:off x="5489357" y="3276660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kumimoji="0" lang="en-US" altLang="ja-JP" sz="2400" b="1" dirty="0">
                <a:solidFill>
                  <a:srgbClr val="000000"/>
                </a:solidFill>
                <a:latin typeface="Symbol" charset="0"/>
              </a:rPr>
              <a:t>n</a:t>
            </a:r>
          </a:p>
        </p:txBody>
      </p:sp>
      <p:sp>
        <p:nvSpPr>
          <p:cNvPr id="46191" name="Rectangle 111"/>
          <p:cNvSpPr>
            <a:spLocks noChangeArrowheads="1"/>
          </p:cNvSpPr>
          <p:nvPr/>
        </p:nvSpPr>
        <p:spPr bwMode="auto">
          <a:xfrm>
            <a:off x="5740400" y="1979613"/>
            <a:ext cx="33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6600"/>
                </a:solidFill>
                <a:latin typeface="Symbol" charset="0"/>
              </a:rPr>
              <a:t>m</a:t>
            </a:r>
          </a:p>
        </p:txBody>
      </p:sp>
      <p:sp>
        <p:nvSpPr>
          <p:cNvPr id="46192" name="Oval 112"/>
          <p:cNvSpPr>
            <a:spLocks noChangeArrowheads="1"/>
          </p:cNvSpPr>
          <p:nvPr/>
        </p:nvSpPr>
        <p:spPr bwMode="auto">
          <a:xfrm>
            <a:off x="5576888" y="2659063"/>
            <a:ext cx="144462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193" name="Line 113"/>
          <p:cNvSpPr>
            <a:spLocks noChangeShapeType="1"/>
          </p:cNvSpPr>
          <p:nvPr/>
        </p:nvSpPr>
        <p:spPr bwMode="auto">
          <a:xfrm flipV="1">
            <a:off x="5575300" y="2122488"/>
            <a:ext cx="165100" cy="10080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46195" name="Group 115"/>
          <p:cNvGrpSpPr>
            <a:grpSpLocks/>
          </p:cNvGrpSpPr>
          <p:nvPr/>
        </p:nvGrpSpPr>
        <p:grpSpPr bwMode="auto">
          <a:xfrm>
            <a:off x="2195513" y="836613"/>
            <a:ext cx="2373312" cy="2055812"/>
            <a:chOff x="1383" y="527"/>
            <a:chExt cx="1495" cy="1295"/>
          </a:xfrm>
        </p:grpSpPr>
        <p:grpSp>
          <p:nvGrpSpPr>
            <p:cNvPr id="46104" name="Group 24"/>
            <p:cNvGrpSpPr>
              <a:grpSpLocks noChangeAspect="1"/>
            </p:cNvGrpSpPr>
            <p:nvPr/>
          </p:nvGrpSpPr>
          <p:grpSpPr bwMode="auto">
            <a:xfrm>
              <a:off x="1776" y="967"/>
              <a:ext cx="763" cy="823"/>
              <a:chOff x="528" y="1152"/>
              <a:chExt cx="1157" cy="1248"/>
            </a:xfrm>
          </p:grpSpPr>
          <p:sp>
            <p:nvSpPr>
              <p:cNvPr id="46105" name="Oval 25"/>
              <p:cNvSpPr>
                <a:spLocks noChangeAspect="1" noChangeArrowheads="1"/>
              </p:cNvSpPr>
              <p:nvPr/>
            </p:nvSpPr>
            <p:spPr bwMode="auto">
              <a:xfrm>
                <a:off x="528" y="1152"/>
                <a:ext cx="1152" cy="288"/>
              </a:xfrm>
              <a:prstGeom prst="ellips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06" name="Arc 26"/>
              <p:cNvSpPr>
                <a:spLocks noChangeAspect="1"/>
              </p:cNvSpPr>
              <p:nvPr/>
            </p:nvSpPr>
            <p:spPr bwMode="auto">
              <a:xfrm flipH="1">
                <a:off x="528" y="2112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C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07" name="Arc 27"/>
              <p:cNvSpPr>
                <a:spLocks noChangeAspect="1"/>
              </p:cNvSpPr>
              <p:nvPr/>
            </p:nvSpPr>
            <p:spPr bwMode="auto">
              <a:xfrm>
                <a:off x="1104" y="2112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C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08" name="Arc 28"/>
              <p:cNvSpPr>
                <a:spLocks noChangeAspect="1"/>
              </p:cNvSpPr>
              <p:nvPr/>
            </p:nvSpPr>
            <p:spPr bwMode="auto">
              <a:xfrm flipH="1" flipV="1">
                <a:off x="528" y="2256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09" name="Arc 29"/>
              <p:cNvSpPr>
                <a:spLocks noChangeAspect="1"/>
              </p:cNvSpPr>
              <p:nvPr/>
            </p:nvSpPr>
            <p:spPr bwMode="auto">
              <a:xfrm flipV="1">
                <a:off x="1104" y="2256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10" name="Line 30"/>
              <p:cNvSpPr>
                <a:spLocks noChangeAspect="1" noChangeShapeType="1"/>
              </p:cNvSpPr>
              <p:nvPr/>
            </p:nvSpPr>
            <p:spPr bwMode="auto">
              <a:xfrm>
                <a:off x="528" y="1296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11" name="Line 31"/>
              <p:cNvSpPr>
                <a:spLocks noChangeAspect="1" noChangeShapeType="1"/>
              </p:cNvSpPr>
              <p:nvPr/>
            </p:nvSpPr>
            <p:spPr bwMode="auto">
              <a:xfrm>
                <a:off x="1680" y="1344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6112" name="Group 32"/>
            <p:cNvGrpSpPr>
              <a:grpSpLocks noChangeAspect="1"/>
            </p:cNvGrpSpPr>
            <p:nvPr/>
          </p:nvGrpSpPr>
          <p:grpSpPr bwMode="auto">
            <a:xfrm>
              <a:off x="1744" y="935"/>
              <a:ext cx="827" cy="887"/>
              <a:chOff x="528" y="1152"/>
              <a:chExt cx="1157" cy="1248"/>
            </a:xfrm>
          </p:grpSpPr>
          <p:sp>
            <p:nvSpPr>
              <p:cNvPr id="46113" name="Oval 33"/>
              <p:cNvSpPr>
                <a:spLocks noChangeAspect="1" noChangeArrowheads="1"/>
              </p:cNvSpPr>
              <p:nvPr/>
            </p:nvSpPr>
            <p:spPr bwMode="auto">
              <a:xfrm>
                <a:off x="528" y="1152"/>
                <a:ext cx="1152" cy="288"/>
              </a:xfrm>
              <a:prstGeom prst="ellips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14" name="Arc 34"/>
              <p:cNvSpPr>
                <a:spLocks noChangeAspect="1"/>
              </p:cNvSpPr>
              <p:nvPr/>
            </p:nvSpPr>
            <p:spPr bwMode="auto">
              <a:xfrm flipH="1">
                <a:off x="528" y="2112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9933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15" name="Arc 35"/>
              <p:cNvSpPr>
                <a:spLocks noChangeAspect="1"/>
              </p:cNvSpPr>
              <p:nvPr/>
            </p:nvSpPr>
            <p:spPr bwMode="auto">
              <a:xfrm>
                <a:off x="1104" y="2112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9933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16" name="Arc 36"/>
              <p:cNvSpPr>
                <a:spLocks noChangeAspect="1"/>
              </p:cNvSpPr>
              <p:nvPr/>
            </p:nvSpPr>
            <p:spPr bwMode="auto">
              <a:xfrm flipH="1" flipV="1">
                <a:off x="528" y="2256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17" name="Arc 37"/>
              <p:cNvSpPr>
                <a:spLocks noChangeAspect="1"/>
              </p:cNvSpPr>
              <p:nvPr/>
            </p:nvSpPr>
            <p:spPr bwMode="auto">
              <a:xfrm flipV="1">
                <a:off x="1104" y="2256"/>
                <a:ext cx="581" cy="144"/>
              </a:xfrm>
              <a:custGeom>
                <a:avLst/>
                <a:gdLst>
                  <a:gd name="G0" fmla="+- 193 0 0"/>
                  <a:gd name="G1" fmla="+- 21600 0 0"/>
                  <a:gd name="G2" fmla="+- 21600 0 0"/>
                  <a:gd name="T0" fmla="*/ 0 w 21793"/>
                  <a:gd name="T1" fmla="*/ 1 h 21600"/>
                  <a:gd name="T2" fmla="*/ 21793 w 21793"/>
                  <a:gd name="T3" fmla="*/ 21600 h 21600"/>
                  <a:gd name="T4" fmla="*/ 193 w 217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93" h="21600" fill="none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</a:path>
                  <a:path w="21793" h="21600" stroke="0" extrusionOk="0">
                    <a:moveTo>
                      <a:pt x="-1" y="0"/>
                    </a:moveTo>
                    <a:cubicBezTo>
                      <a:pt x="64" y="0"/>
                      <a:pt x="128" y="-1"/>
                      <a:pt x="193" y="-1"/>
                    </a:cubicBezTo>
                    <a:cubicBezTo>
                      <a:pt x="12122" y="-1"/>
                      <a:pt x="21793" y="9670"/>
                      <a:pt x="21793" y="21600"/>
                    </a:cubicBezTo>
                    <a:lnTo>
                      <a:pt x="193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18" name="Line 38"/>
              <p:cNvSpPr>
                <a:spLocks noChangeAspect="1" noChangeShapeType="1"/>
              </p:cNvSpPr>
              <p:nvPr/>
            </p:nvSpPr>
            <p:spPr bwMode="auto">
              <a:xfrm>
                <a:off x="528" y="1296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19" name="Line 39"/>
              <p:cNvSpPr>
                <a:spLocks noChangeAspect="1" noChangeShapeType="1"/>
              </p:cNvSpPr>
              <p:nvPr/>
            </p:nvSpPr>
            <p:spPr bwMode="auto">
              <a:xfrm>
                <a:off x="1680" y="1344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6120" name="Line 40"/>
            <p:cNvSpPr>
              <a:spLocks noChangeShapeType="1"/>
            </p:cNvSpPr>
            <p:nvPr/>
          </p:nvSpPr>
          <p:spPr bwMode="auto">
            <a:xfrm>
              <a:off x="1594" y="605"/>
              <a:ext cx="454" cy="725"/>
            </a:xfrm>
            <a:prstGeom prst="line">
              <a:avLst/>
            </a:prstGeom>
            <a:noFill/>
            <a:ln w="38100">
              <a:solidFill>
                <a:srgbClr val="9900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22" name="Line 42"/>
            <p:cNvSpPr>
              <a:spLocks noChangeShapeType="1"/>
            </p:cNvSpPr>
            <p:nvPr/>
          </p:nvSpPr>
          <p:spPr bwMode="auto">
            <a:xfrm>
              <a:off x="2048" y="1330"/>
              <a:ext cx="91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25" name="Rectangle 45"/>
            <p:cNvSpPr>
              <a:spLocks noChangeArrowheads="1"/>
            </p:cNvSpPr>
            <p:nvPr/>
          </p:nvSpPr>
          <p:spPr bwMode="auto">
            <a:xfrm>
              <a:off x="1383" y="527"/>
              <a:ext cx="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kumimoji="0" lang="en-US" altLang="ja-JP" sz="2400" b="1">
                  <a:solidFill>
                    <a:srgbClr val="000000"/>
                  </a:solidFill>
                  <a:latin typeface="Symbol" charset="0"/>
                </a:rPr>
                <a:t>n</a:t>
              </a:r>
            </a:p>
          </p:txBody>
        </p:sp>
        <p:sp>
          <p:nvSpPr>
            <p:cNvPr id="46127" name="Rectangle 47"/>
            <p:cNvSpPr>
              <a:spLocks noChangeArrowheads="1"/>
            </p:cNvSpPr>
            <p:nvPr/>
          </p:nvSpPr>
          <p:spPr bwMode="auto">
            <a:xfrm>
              <a:off x="2652" y="1389"/>
              <a:ext cx="2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rgbClr val="006600"/>
                  </a:solidFill>
                  <a:latin typeface="Symbol" charset="0"/>
                </a:rPr>
                <a:t>m</a:t>
              </a:r>
            </a:p>
          </p:txBody>
        </p:sp>
        <p:sp>
          <p:nvSpPr>
            <p:cNvPr id="46194" name="Oval 114"/>
            <p:cNvSpPr>
              <a:spLocks noChangeArrowheads="1"/>
            </p:cNvSpPr>
            <p:nvPr/>
          </p:nvSpPr>
          <p:spPr bwMode="auto">
            <a:xfrm rot="5400000">
              <a:off x="2494" y="1367"/>
              <a:ext cx="91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121" name="Line 41"/>
            <p:cNvSpPr>
              <a:spLocks noChangeShapeType="1"/>
            </p:cNvSpPr>
            <p:nvPr/>
          </p:nvSpPr>
          <p:spPr bwMode="auto">
            <a:xfrm>
              <a:off x="2048" y="1330"/>
              <a:ext cx="830" cy="10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108" name="Picture 3" descr="nuin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51" y="3884612"/>
            <a:ext cx="3614249" cy="261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コネクタ 2"/>
          <p:cNvCxnSpPr/>
          <p:nvPr/>
        </p:nvCxnSpPr>
        <p:spPr>
          <a:xfrm flipH="1">
            <a:off x="1517651" y="6160112"/>
            <a:ext cx="665162" cy="0"/>
          </a:xfrm>
          <a:prstGeom prst="line">
            <a:avLst/>
          </a:prstGeom>
          <a:ln w="57150" cmpd="sng">
            <a:solidFill>
              <a:srgbClr val="0000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直線コネクタ 115"/>
          <p:cNvCxnSpPr/>
          <p:nvPr/>
        </p:nvCxnSpPr>
        <p:spPr>
          <a:xfrm flipH="1">
            <a:off x="2195513" y="6143261"/>
            <a:ext cx="665162" cy="0"/>
          </a:xfrm>
          <a:prstGeom prst="line">
            <a:avLst/>
          </a:prstGeom>
          <a:ln w="57150" cmpd="sng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116470" y="6255878"/>
            <a:ext cx="94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solidFill>
                  <a:srgbClr val="0000FF"/>
                </a:solidFill>
              </a:rPr>
              <a:t>S</a:t>
            </a:r>
            <a:r>
              <a:rPr kumimoji="1" lang="en-US" altLang="ja-JP" b="1" dirty="0" err="1" smtClean="0">
                <a:solidFill>
                  <a:srgbClr val="0000FF"/>
                </a:solidFill>
              </a:rPr>
              <a:t>ubGeV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27251" y="624153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0000"/>
                </a:solidFill>
              </a:rPr>
              <a:t>MultiGeV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95513" y="6523649"/>
            <a:ext cx="1460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Evis</a:t>
            </a:r>
            <a:r>
              <a:rPr kumimoji="1" lang="en-US" altLang="ja-JP" dirty="0" smtClean="0">
                <a:solidFill>
                  <a:srgbClr val="FF0000"/>
                </a:solidFill>
              </a:rPr>
              <a:t>&gt;1.33GeV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84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0200" y="164056"/>
            <a:ext cx="8229600" cy="720195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２０１５年は大気ニュートリノ発見５０周年</a:t>
            </a:r>
            <a:endParaRPr kumimoji="1" lang="ja-JP" altLang="en-US" sz="3600" dirty="0"/>
          </a:p>
        </p:txBody>
      </p:sp>
      <p:pic>
        <p:nvPicPr>
          <p:cNvPr id="6" name="コンテンツ プレースホルダー 5" descr="スクリーンショット 2016-03-17 22.36.43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4" b="30531"/>
          <a:stretch/>
        </p:blipFill>
        <p:spPr>
          <a:xfrm>
            <a:off x="748222" y="1253583"/>
            <a:ext cx="7373976" cy="2561301"/>
          </a:xfrm>
          <a:ln>
            <a:solidFill>
              <a:srgbClr val="000000"/>
            </a:solidFill>
          </a:ln>
        </p:spPr>
      </p:pic>
      <p:pic>
        <p:nvPicPr>
          <p:cNvPr id="7" name="コンテンツ プレースホルダー 6" descr="スクリーンショット 2016-03-17 22.38.53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60954" r="7015" b="990"/>
          <a:stretch/>
        </p:blipFill>
        <p:spPr>
          <a:xfrm>
            <a:off x="748222" y="4121202"/>
            <a:ext cx="7373976" cy="2012443"/>
          </a:xfrm>
          <a:ln>
            <a:solidFill>
              <a:srgbClr val="000000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43417" y="884251"/>
            <a:ext cx="8049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三宅さんの</a:t>
            </a:r>
            <a:r>
              <a:rPr lang="en-US" altLang="ja-JP" sz="2000" dirty="0" err="1" smtClean="0"/>
              <a:t>Kolar</a:t>
            </a:r>
            <a:r>
              <a:rPr lang="ja-JP" altLang="en-US" sz="2000" dirty="0" smtClean="0"/>
              <a:t>金鉱の論文（</a:t>
            </a:r>
            <a:r>
              <a:rPr lang="en-US" altLang="ja-JP" sz="2000" dirty="0" smtClean="0"/>
              <a:t>Phys. </a:t>
            </a:r>
            <a:r>
              <a:rPr lang="en-US" altLang="ja-JP" sz="2000" dirty="0" err="1" smtClean="0"/>
              <a:t>Lett</a:t>
            </a:r>
            <a:r>
              <a:rPr lang="en-US" altLang="ja-JP" sz="2000" dirty="0" smtClean="0"/>
              <a:t>. 18(1965)196 received 12 Jul 1965)  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5710" y="3721092"/>
            <a:ext cx="835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000" dirty="0" err="1" smtClean="0"/>
              <a:t>F.Reines</a:t>
            </a:r>
            <a:r>
              <a:rPr lang="ja-JP" altLang="en-US" sz="2000" dirty="0" smtClean="0"/>
              <a:t>の南ア鉱山の論文（</a:t>
            </a:r>
            <a:r>
              <a:rPr lang="en-US" altLang="ja-JP" sz="2000" dirty="0" smtClean="0"/>
              <a:t>Phys. Rev. </a:t>
            </a:r>
            <a:r>
              <a:rPr lang="en-US" altLang="ja-JP" sz="2000" dirty="0" err="1" smtClean="0"/>
              <a:t>Lett</a:t>
            </a:r>
            <a:r>
              <a:rPr lang="en-US" altLang="ja-JP" sz="2000" dirty="0" smtClean="0"/>
              <a:t>. 15(1965)429 received 26 Jul 1965)  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556" y="6042551"/>
            <a:ext cx="8781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400" dirty="0" smtClean="0"/>
              <a:t>「見つけたのはこちらが早かったが、論文書くのに時間がかかった」</a:t>
            </a:r>
            <a:endParaRPr lang="en-US" altLang="ja-JP" sz="2400" dirty="0" smtClean="0"/>
          </a:p>
          <a:p>
            <a:pPr algn="r"/>
            <a:r>
              <a:rPr lang="ja-JP" altLang="en-US" sz="2400" dirty="0" smtClean="0"/>
              <a:t>（</a:t>
            </a:r>
            <a:r>
              <a:rPr lang="en-US" altLang="ja-JP" sz="2400" dirty="0" err="1" smtClean="0"/>
              <a:t>W.R.Kropp</a:t>
            </a:r>
            <a:r>
              <a:rPr lang="ja-JP" altLang="en-US" sz="2400" dirty="0" smtClean="0"/>
              <a:t>談）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07888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76200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最初の大気ニュートリノイベント</a:t>
            </a:r>
            <a:endParaRPr kumimoji="1" lang="ja-JP" altLang="en-US" dirty="0"/>
          </a:p>
        </p:txBody>
      </p:sp>
      <p:pic>
        <p:nvPicPr>
          <p:cNvPr id="9" name="コンテンツ プレースホルダー 8" descr="スクリーンショット 2016-03-18 20.17.29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r="4561"/>
          <a:stretch/>
        </p:blipFill>
        <p:spPr>
          <a:xfrm rot="5400000">
            <a:off x="-292570" y="1714583"/>
            <a:ext cx="5435315" cy="4135966"/>
          </a:xfrm>
        </p:spPr>
      </p:pic>
      <p:sp>
        <p:nvSpPr>
          <p:cNvPr id="5" name="コンテンツ プレースホルダー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Picture 9" descr="kgf-neutrino-19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428" y="1600199"/>
            <a:ext cx="2986779" cy="5002777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1924377" y="6478085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「宇宙線」小田稔（裳華房）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21543" y="6500224"/>
            <a:ext cx="2761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（写真：梶田先生スライドより拝借）</a:t>
            </a:r>
            <a:endParaRPr kumimoji="1" lang="en-US" altLang="ja-JP" sz="14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95409" y="891960"/>
            <a:ext cx="7105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インド・コラー金鉱、三宅さんの実験</a:t>
            </a:r>
            <a:r>
              <a:rPr lang="en-US" altLang="ja-JP" sz="2400" dirty="0" smtClean="0"/>
              <a:t>(1964</a:t>
            </a:r>
            <a:r>
              <a:rPr lang="ja-JP" altLang="en-US" sz="2400" dirty="0" smtClean="0"/>
              <a:t>頃から開始）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7104" y="461010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0000"/>
                </a:solidFill>
              </a:rPr>
              <a:t>横向き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μ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9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陽子崩壊実験</a:t>
            </a:r>
            <a:r>
              <a:rPr kumimoji="1" lang="ja-JP" altLang="en-US" dirty="0" smtClean="0"/>
              <a:t>の当初構想</a:t>
            </a:r>
            <a:r>
              <a:rPr kumimoji="1" lang="en-US" altLang="ja-JP" dirty="0" smtClean="0"/>
              <a:t>(1981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10" name="コンテンツ プレースホルダー 9" descr="スクリーンショット 2016-03-18 18.21.15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" r="134"/>
          <a:stretch/>
        </p:blipFill>
        <p:spPr>
          <a:xfrm>
            <a:off x="160421" y="1323474"/>
            <a:ext cx="8809790" cy="2259263"/>
          </a:xfrm>
          <a:ln>
            <a:solidFill>
              <a:srgbClr val="000000"/>
            </a:solidFill>
          </a:ln>
        </p:spPr>
      </p:pic>
      <p:pic>
        <p:nvPicPr>
          <p:cNvPr id="9" name="コンテンツ プレースホルダー 8" descr="スクリーンショット 2016-03-18 17.59.54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2" b="12283"/>
          <a:stretch/>
        </p:blipFill>
        <p:spPr>
          <a:xfrm>
            <a:off x="5878096" y="3146018"/>
            <a:ext cx="3092115" cy="3605036"/>
          </a:xfrm>
          <a:ln>
            <a:solidFill>
              <a:srgbClr val="000000"/>
            </a:solidFill>
          </a:ln>
        </p:spPr>
      </p:pic>
      <p:pic>
        <p:nvPicPr>
          <p:cNvPr id="12" name="図 11" descr="スクリーンショット 2016-03-19 10.21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363"/>
            <a:ext cx="2473158" cy="2605006"/>
          </a:xfrm>
          <a:prstGeom prst="rect">
            <a:avLst/>
          </a:prstGeom>
        </p:spPr>
      </p:pic>
      <p:pic>
        <p:nvPicPr>
          <p:cNvPr id="13" name="図 12" descr="スクリーンショット 2016-03-19 10.21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7788" y="3567733"/>
            <a:ext cx="2327320" cy="321658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0" y="6432703"/>
            <a:ext cx="215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lang="en-US" altLang="en-US" dirty="0" smtClean="0"/>
              <a:t>鈴木厚人さん提供）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539643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予言</a:t>
            </a:r>
            <a:r>
              <a:rPr lang="en-US" altLang="ja-JP" dirty="0" smtClean="0"/>
              <a:t>…</a:t>
            </a:r>
            <a:endParaRPr kumimoji="1" lang="ja-JP" altLang="en-US" dirty="0"/>
          </a:p>
        </p:txBody>
      </p:sp>
      <p:pic>
        <p:nvPicPr>
          <p:cNvPr id="13" name="コンテンツ プレースホルダー 12" descr="スクリーンショット 2016-03-18 19.42.49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 r="1740"/>
          <a:stretch/>
        </p:blipFill>
        <p:spPr>
          <a:xfrm>
            <a:off x="0" y="1194705"/>
            <a:ext cx="8553946" cy="4137003"/>
          </a:xfrm>
        </p:spPr>
      </p:pic>
      <p:pic>
        <p:nvPicPr>
          <p:cNvPr id="14" name="コンテンツ プレースホルダー 13" descr="スクリーンショット 2016-03-18 19.43.06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4" r="2555" b="37548"/>
          <a:stretch/>
        </p:blipFill>
        <p:spPr>
          <a:xfrm>
            <a:off x="281058" y="5166287"/>
            <a:ext cx="8673278" cy="1541223"/>
          </a:xfrm>
        </p:spPr>
      </p:pic>
      <p:sp>
        <p:nvSpPr>
          <p:cNvPr id="15" name="テキスト ボックス 14"/>
          <p:cNvSpPr txBox="1"/>
          <p:nvPr/>
        </p:nvSpPr>
        <p:spPr>
          <a:xfrm>
            <a:off x="1097942" y="894418"/>
            <a:ext cx="171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800" dirty="0" smtClean="0"/>
              <a:t>m</a:t>
            </a:r>
            <a:r>
              <a:rPr lang="en-US" altLang="ja-JP" sz="2800" baseline="30000" dirty="0" smtClean="0"/>
              <a:t>2</a:t>
            </a:r>
            <a:r>
              <a:rPr lang="ja-JP" altLang="en-US" sz="2800" dirty="0" smtClean="0"/>
              <a:t> </a:t>
            </a:r>
            <a:r>
              <a:rPr lang="en-US" altLang="ja-JP" sz="2800" dirty="0"/>
              <a:t>~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10</a:t>
            </a:r>
            <a:r>
              <a:rPr lang="en-US" altLang="ja-JP" sz="2800" baseline="30000" dirty="0" smtClean="0"/>
              <a:t>-3</a:t>
            </a:r>
            <a:endParaRPr kumimoji="1" lang="ja-JP" altLang="en-US" sz="2800" baseline="30000" dirty="0"/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1296365" y="1653726"/>
            <a:ext cx="1812264" cy="2645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978888" y="4736270"/>
            <a:ext cx="2711783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2314937" y="5067015"/>
            <a:ext cx="6058520" cy="9927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457200" y="5649127"/>
            <a:ext cx="3670001" cy="7937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1097942" y="6482604"/>
            <a:ext cx="6098204" cy="2646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7743748" y="533170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（！）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1107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予言（続き）</a:t>
            </a:r>
            <a:r>
              <a:rPr lang="en-US" altLang="ja-JP" dirty="0" smtClean="0"/>
              <a:t>…</a:t>
            </a:r>
            <a:endParaRPr kumimoji="1" lang="ja-JP" altLang="en-US" dirty="0"/>
          </a:p>
        </p:txBody>
      </p:sp>
      <p:pic>
        <p:nvPicPr>
          <p:cNvPr id="5" name="コンテンツ プレースホルダー 4" descr="スクリーンショット 2016-03-18 18.09.1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-4467" r="-2288" b="-9252"/>
          <a:stretch/>
        </p:blipFill>
        <p:spPr>
          <a:xfrm>
            <a:off x="107108" y="1409316"/>
            <a:ext cx="9152640" cy="5033599"/>
          </a:xfrm>
        </p:spPr>
      </p:pic>
      <p:cxnSp>
        <p:nvCxnSpPr>
          <p:cNvPr id="7" name="直線コネクタ 6"/>
          <p:cNvCxnSpPr/>
          <p:nvPr/>
        </p:nvCxnSpPr>
        <p:spPr>
          <a:xfrm flipV="1">
            <a:off x="6481823" y="4445214"/>
            <a:ext cx="2328165" cy="1323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107108" y="4961177"/>
            <a:ext cx="7975328" cy="9260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5330969" y="5424221"/>
            <a:ext cx="2896977" cy="529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6349541" y="2434284"/>
            <a:ext cx="2090057" cy="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635217" y="1918322"/>
            <a:ext cx="2592729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6349541" y="5798529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（！！）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64207317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8431</TotalTime>
  <Words>1388</Words>
  <Application>Microsoft Macintosh PowerPoint</Application>
  <PresentationFormat>画面に合わせる (4:3)</PresentationFormat>
  <Paragraphs>256</Paragraphs>
  <Slides>37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39" baseType="lpstr">
      <vt:lpstr>ホワイト</vt:lpstr>
      <vt:lpstr>ｸﾘｯﾌﾟ</vt:lpstr>
      <vt:lpstr>大気ニュートリノ振動発見の歴史</vt:lpstr>
      <vt:lpstr>最初に</vt:lpstr>
      <vt:lpstr>大気ニュートリノ振動</vt:lpstr>
      <vt:lpstr>Atmospheric n categories at SK</vt:lpstr>
      <vt:lpstr>２０１５年は大気ニュートリノ発見５０周年</vt:lpstr>
      <vt:lpstr>最初の大気ニュートリノイベント</vt:lpstr>
      <vt:lpstr>陽子崩壊実験の当初構想(1981年)</vt:lpstr>
      <vt:lpstr>予言…</vt:lpstr>
      <vt:lpstr>予言（続き）…</vt:lpstr>
      <vt:lpstr>さらに予言…</vt:lpstr>
      <vt:lpstr>Kamiokande(1983-1996)</vt:lpstr>
      <vt:lpstr>大気ニュートリノ問題</vt:lpstr>
      <vt:lpstr>Kamiokande 大気ν最初の論文(1988)</vt:lpstr>
      <vt:lpstr>YIが初めてKamiokande 大気ニュートリノデータを見た頃(92年12月)</vt:lpstr>
      <vt:lpstr>e/m識別検証　KEK-PS E261A</vt:lpstr>
      <vt:lpstr>Kamiokande 天頂角分布(1994)</vt:lpstr>
      <vt:lpstr>98年当時のR(m/e)の状況</vt:lpstr>
      <vt:lpstr>Super-Kamiokande (1996-)</vt:lpstr>
      <vt:lpstr>Super-Kamiokande建設（１９９５年）</vt:lpstr>
      <vt:lpstr>最初期の解析：Decay electron(1996)</vt:lpstr>
      <vt:lpstr>最初の３年間(1996-97年）</vt:lpstr>
      <vt:lpstr>PowerPoint プレゼンテーション</vt:lpstr>
      <vt:lpstr>最初の“Allowed region”（９７年７月）</vt:lpstr>
      <vt:lpstr>上向きミューオン</vt:lpstr>
      <vt:lpstr>解析結果初出(1997夏)</vt:lpstr>
      <vt:lpstr>98年当時のR(m/e)の状況</vt:lpstr>
      <vt:lpstr>PowerPoint プレゼンテーション</vt:lpstr>
      <vt:lpstr>SLAC 1997  Physics of Leptons</vt:lpstr>
      <vt:lpstr>物理学会（東邦大1997秋）</vt:lpstr>
      <vt:lpstr>９８年ニュートリノ 国際会議（高山）</vt:lpstr>
      <vt:lpstr>ニュートリノ９８講演でSummary</vt:lpstr>
      <vt:lpstr>ニュートリノ振動発見！(６月５日その夕刊）</vt:lpstr>
      <vt:lpstr>PowerPoint プレゼンテーション</vt:lpstr>
      <vt:lpstr>各論文Neutrino98の夏以降に</vt:lpstr>
      <vt:lpstr>発見のその後： L/E, t 出現、３世代、K2K、T2K</vt:lpstr>
      <vt:lpstr>まとめ</vt:lpstr>
      <vt:lpstr>おわり</vt:lpstr>
    </vt:vector>
  </TitlesOfParts>
  <Company>Nagoya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大気ニュートリノ振動発見の歴史</dc:title>
  <dc:creator>Itow Yoshitaka</dc:creator>
  <cp:lastModifiedBy>Itow Yoshitaka</cp:lastModifiedBy>
  <cp:revision>121</cp:revision>
  <cp:lastPrinted>2016-03-21T07:49:36Z</cp:lastPrinted>
  <dcterms:created xsi:type="dcterms:W3CDTF">2016-03-15T10:19:33Z</dcterms:created>
  <dcterms:modified xsi:type="dcterms:W3CDTF">2016-03-21T07:49:57Z</dcterms:modified>
</cp:coreProperties>
</file>