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0" r:id="rId2"/>
    <p:sldId id="377" r:id="rId3"/>
    <p:sldId id="378" r:id="rId4"/>
    <p:sldId id="379" r:id="rId5"/>
    <p:sldId id="386" r:id="rId6"/>
    <p:sldId id="347" r:id="rId7"/>
    <p:sldId id="380" r:id="rId8"/>
    <p:sldId id="391" r:id="rId9"/>
    <p:sldId id="382" r:id="rId10"/>
    <p:sldId id="383" r:id="rId11"/>
    <p:sldId id="381" r:id="rId12"/>
    <p:sldId id="384" r:id="rId13"/>
    <p:sldId id="293" r:id="rId14"/>
    <p:sldId id="269" r:id="rId15"/>
    <p:sldId id="341" r:id="rId16"/>
    <p:sldId id="387" r:id="rId17"/>
    <p:sldId id="404" r:id="rId18"/>
    <p:sldId id="390" r:id="rId19"/>
    <p:sldId id="389" r:id="rId20"/>
    <p:sldId id="392" r:id="rId21"/>
    <p:sldId id="393" r:id="rId22"/>
    <p:sldId id="405" r:id="rId23"/>
    <p:sldId id="395" r:id="rId24"/>
    <p:sldId id="394" r:id="rId25"/>
    <p:sldId id="309" r:id="rId26"/>
    <p:sldId id="399" r:id="rId27"/>
    <p:sldId id="397" r:id="rId28"/>
    <p:sldId id="398" r:id="rId29"/>
    <p:sldId id="400" r:id="rId30"/>
    <p:sldId id="402" r:id="rId31"/>
    <p:sldId id="401" r:id="rId32"/>
    <p:sldId id="375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316" autoAdjust="0"/>
    <p:restoredTop sz="93333" autoAdjust="0"/>
  </p:normalViewPr>
  <p:slideViewPr>
    <p:cSldViewPr snapToGrid="0" snapToObjects="1">
      <p:cViewPr varScale="1">
        <p:scale>
          <a:sx n="97" d="100"/>
          <a:sy n="97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F1C4-DF93-0548-9E4D-517076F53BB5}" type="datetimeFigureOut">
              <a:rPr lang="ja-JP" altLang="en-US" smtClean="0"/>
              <a:pPr/>
              <a:t>16.3.20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0D9F-364B-F44D-9933-A549D02710A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4D89-11B3-AD4E-ABA3-AA2EDC4FCBD7}" type="datetimeFigureOut">
              <a:rPr lang="ja-JP" altLang="en-US" smtClean="0"/>
              <a:pPr/>
              <a:t>16.3.20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6D9E-DE55-D14F-8D76-C52EDC8051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582F-23F2-8F4A-AE05-1533C08A8038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3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75443-72AD-1948-AC3E-CA56904F4717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32" charset="0"/>
              <a:ea typeface="Osaka" pitchFamily="32" charset="-128"/>
              <a:cs typeface="Osaka" pitchFamily="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A3110-0E23-AA40-B20B-31AEDA1A4427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4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6F3AF-326F-4646-8257-9D0D8B38BF9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5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2EC8-7037-314C-8692-4D0A89F8EEFA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13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D93EB-6ED1-C644-9B39-D010A1D5D6C6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14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35C9A-ABDD-0646-89EE-2765D3F35FA3}" type="slidenum">
              <a:rPr lang="en-US" altLang="ja-JP">
                <a:latin typeface="Times" pitchFamily="-111" charset="0"/>
                <a:ea typeface="Osaka" pitchFamily="-111" charset="-128"/>
                <a:cs typeface="Osaka" pitchFamily="-111" charset="-128"/>
              </a:rPr>
              <a:pPr/>
              <a:t>15</a:t>
            </a:fld>
            <a:endParaRPr lang="en-US" altLang="ja-JP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770A-5159-0E45-94CC-199B0C75C7B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18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770A-5159-0E45-94CC-199B0C75C7B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20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9BCC-F938-7C4A-B91E-770BD8EC7F5B}" type="slidenum">
              <a:rPr lang="en-US" altLang="ja-JP">
                <a:latin typeface="Times" pitchFamily="-111" charset="0"/>
                <a:ea typeface="Osaka" pitchFamily="-111" charset="-128"/>
                <a:cs typeface="Osaka" pitchFamily="-111" charset="-128"/>
              </a:rPr>
              <a:pPr/>
              <a:t>25</a:t>
            </a:fld>
            <a:endParaRPr lang="en-US" altLang="ja-JP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158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20, 2016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C05A-52BA-9449-83BB-A472DD244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20, 2016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4EA7-6467-F24D-9145-753ED356C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20, 2016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F5EE9-601F-B94B-884C-FA390275AC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3.pdf"/><Relationship Id="rId6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author/profile/Pontecorvo,%20B.?recid=2884&amp;ln=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5891" y="327351"/>
            <a:ext cx="8340401" cy="95586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ニュートリノ振動の歴史（理論的観点）</a:t>
            </a:r>
            <a:endParaRPr lang="ja-JP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43692" y="6308050"/>
            <a:ext cx="6800308" cy="5499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ja-JP" sz="2400" kern="0" dirty="0" smtClean="0"/>
              <a:t>Hisakazu Minakata    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U. Sao</a:t>
            </a:r>
            <a:r>
              <a:rPr lang="en-US" altLang="ja-JP" sz="2400" kern="0" dirty="0" smtClean="0">
                <a:sym typeface="Wingdings"/>
              </a:rPr>
              <a:t>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Paulo &amp; </a:t>
            </a:r>
            <a:r>
              <a:rPr lang="en-US" altLang="ja-JP" sz="2400" kern="0" dirty="0" err="1" smtClean="0">
                <a:sym typeface="Wingdings"/>
              </a:rPr>
              <a:t>Yachay</a:t>
            </a:r>
            <a:r>
              <a:rPr lang="en-US" altLang="ja-JP" sz="2400" kern="0" dirty="0" smtClean="0">
                <a:sym typeface="Wingdings"/>
              </a:rPr>
              <a:t> Tech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pic>
        <p:nvPicPr>
          <p:cNvPr id="9" name="図 8" descr="sak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531023"/>
            <a:ext cx="3477407" cy="4190091"/>
          </a:xfrm>
          <a:prstGeom prst="rect">
            <a:avLst/>
          </a:prstGeom>
        </p:spPr>
      </p:pic>
      <p:pic>
        <p:nvPicPr>
          <p:cNvPr id="10" name="図 9" descr="nakagawa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88096" y="2080973"/>
            <a:ext cx="2768559" cy="3640141"/>
          </a:xfrm>
          <a:prstGeom prst="rect">
            <a:avLst/>
          </a:prstGeom>
        </p:spPr>
      </p:pic>
      <p:pic>
        <p:nvPicPr>
          <p:cNvPr id="11" name="図 10" descr="maki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77409" y="1929208"/>
            <a:ext cx="2910687" cy="37919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721114"/>
            <a:ext cx="9144000" cy="564053"/>
          </a:xfrm>
          <a:prstGeom prst="rect">
            <a:avLst/>
          </a:prstGeom>
          <a:solidFill>
            <a:srgbClr val="C0504D">
              <a:alpha val="4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400" dirty="0" smtClean="0"/>
              <a:t>2015</a:t>
            </a:r>
            <a:r>
              <a:rPr lang="ja-JP" altLang="en-US" sz="2400" dirty="0" smtClean="0"/>
              <a:t>年ノーベル物理学賞ニュートリノ振動の発見と将来への展望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942" y="227264"/>
            <a:ext cx="7646460" cy="76788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MNS didn’t know the Brookhaven experiment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3743" y="1453438"/>
            <a:ext cx="8403057" cy="356578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この論文の時点でまだ彼らは</a:t>
            </a:r>
            <a:r>
              <a:rPr lang="en-US" altLang="ja-JP" dirty="0" smtClean="0"/>
              <a:t> Lederman-Schwartz-Steinberger</a:t>
            </a:r>
            <a:r>
              <a:rPr lang="ja-JP" altLang="en-US" dirty="0" smtClean="0"/>
              <a:t>の実験結果を知らなかったと思われる　　　　　　　</a:t>
            </a:r>
            <a:r>
              <a:rPr lang="en-US" altLang="ja-JP" dirty="0" smtClean="0"/>
              <a:t>refer</a:t>
            </a:r>
            <a:r>
              <a:rPr lang="ja-JP" altLang="en-US" dirty="0" smtClean="0"/>
              <a:t>されていない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この時点でどうして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ja-JP" altLang="en-US" dirty="0" smtClean="0"/>
              <a:t>を導入して混合を議論することが自然だったのか？</a:t>
            </a:r>
            <a:endParaRPr lang="en-US" altLang="ja-JP" dirty="0" smtClean="0"/>
          </a:p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en-US" altLang="ja-JP" dirty="0" smtClean="0">
              <a:solidFill>
                <a:srgbClr val="008000"/>
              </a:solidFill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430098" y="2625277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3" y="5019223"/>
            <a:ext cx="8757369" cy="17022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09909"/>
            <a:ext cx="7818568" cy="46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19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Katayama-</a:t>
            </a:r>
            <a:r>
              <a:rPr lang="en-US" altLang="ja-JP" dirty="0" err="1" smtClean="0"/>
              <a:t>etal</a:t>
            </a:r>
            <a:r>
              <a:rPr lang="en-US" altLang="ja-JP" dirty="0" smtClean="0"/>
              <a:t>. </a:t>
            </a:r>
            <a:r>
              <a:rPr lang="ja-JP" altLang="en-US" dirty="0" smtClean="0"/>
              <a:t>論文について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12994"/>
            <a:ext cx="8229600" cy="301162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MNS</a:t>
            </a:r>
            <a:r>
              <a:rPr lang="ja-JP" altLang="en-US" dirty="0" smtClean="0"/>
              <a:t>論文とともに、これらの論文の主目的はレプトンーバリオン対応を理解できるモデルを作ることにあった</a:t>
            </a:r>
            <a:endParaRPr lang="en-US" altLang="ja-JP" dirty="0" smtClean="0"/>
          </a:p>
          <a:p>
            <a:r>
              <a:rPr lang="ja-JP" altLang="en-US" dirty="0" smtClean="0"/>
              <a:t>２論文で作られたモデルには</a:t>
            </a:r>
            <a:r>
              <a:rPr lang="en-US" altLang="ja-JP" dirty="0" smtClean="0"/>
              <a:t>overlap</a:t>
            </a:r>
            <a:r>
              <a:rPr lang="ja-JP" altLang="en-US" dirty="0" smtClean="0"/>
              <a:t>があり、競合関係にあった二つのグループは互いの仕事について言及している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8" y="4576396"/>
            <a:ext cx="9007642" cy="142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128"/>
            <a:ext cx="8352877" cy="52090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604246"/>
            <a:ext cx="7969769" cy="1088654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March 20, 2016</a:t>
            </a:r>
          </a:p>
        </p:txBody>
      </p:sp>
      <p:sp>
        <p:nvSpPr>
          <p:cNvPr id="624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日本物理学会第</a:t>
            </a:r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71</a:t>
            </a:r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回年会シンポジウム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080" y="457200"/>
            <a:ext cx="4545919" cy="5337454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latin typeface="Comic Sans MS" pitchFamily="-107" charset="0"/>
              </a:rPr>
              <a:t>ちょっと休憩</a:t>
            </a:r>
          </a:p>
        </p:txBody>
      </p:sp>
      <p:pic>
        <p:nvPicPr>
          <p:cNvPr id="62469" name="Picture 3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73999" y="457200"/>
            <a:ext cx="373538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March 20, 2016</a:t>
            </a:r>
          </a:p>
        </p:txBody>
      </p:sp>
      <p:sp>
        <p:nvSpPr>
          <p:cNvPr id="39939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日本物理学会第</a:t>
            </a:r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71</a:t>
            </a:r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回年会シンポジウム</a:t>
            </a:r>
            <a:endParaRPr lang="en-US" altLang="ja-JP" smtClean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440" y="547055"/>
            <a:ext cx="4021394" cy="2150316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cs typeface="Comic Sans MS"/>
              </a:rPr>
              <a:t>Sao Paulo model?</a:t>
            </a:r>
            <a:endParaRPr lang="en-US" altLang="ja-JP" sz="5400" dirty="0">
              <a:latin typeface="Comic Sans MS"/>
              <a:cs typeface="Comic Sans M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508"/>
            <a:ext cx="4704025" cy="3177064"/>
          </a:xfrm>
          <a:prstGeom prst="rect">
            <a:avLst/>
          </a:prstGeom>
        </p:spPr>
      </p:pic>
      <p:pic>
        <p:nvPicPr>
          <p:cNvPr id="9" name="図 8" descr="Christmas-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010" y="3517508"/>
            <a:ext cx="4453990" cy="33404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0232"/>
            <a:ext cx="4423770" cy="298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March 20, 2016</a:t>
            </a:r>
          </a:p>
        </p:txBody>
      </p:sp>
      <p:sp>
        <p:nvSpPr>
          <p:cNvPr id="6963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日本物理学会第</a:t>
            </a:r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71</a:t>
            </a:r>
            <a:r>
              <a:rPr lang="ja-JP" altLang="en-US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回年会シンポジウム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2212" y="1219200"/>
            <a:ext cx="3886200" cy="41910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solidFill>
                  <a:srgbClr val="008000"/>
                </a:solidFill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MNS</a:t>
            </a:r>
            <a:r>
              <a:rPr lang="en-US" altLang="ja-JP" sz="5400" dirty="0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 or </a:t>
            </a:r>
            <a:r>
              <a:rPr lang="en-US" altLang="ja-JP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P</a:t>
            </a:r>
            <a:r>
              <a:rPr lang="en-US" altLang="ja-JP" sz="5400" dirty="0" smtClean="0">
                <a:solidFill>
                  <a:srgbClr val="008000"/>
                </a:solidFill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MNS</a:t>
            </a:r>
            <a:r>
              <a:rPr lang="en-US" altLang="ja-JP" sz="5400" dirty="0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?</a:t>
            </a:r>
            <a:endParaRPr lang="ja-JP" altLang="en-US" sz="5400" dirty="0" smtClean="0">
              <a:latin typeface="Comic Sans MS"/>
              <a:cs typeface="Comic Sans MS"/>
            </a:endParaRPr>
          </a:p>
        </p:txBody>
      </p:sp>
      <p:pic>
        <p:nvPicPr>
          <p:cNvPr id="69637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2" y="609600"/>
            <a:ext cx="3749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1944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Pontecorvo</a:t>
            </a:r>
            <a:r>
              <a:rPr lang="ja-JP" altLang="en-US" dirty="0" smtClean="0"/>
              <a:t>論文について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6399" y="1112994"/>
            <a:ext cx="8693919" cy="2684275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現在の</a:t>
            </a:r>
            <a:r>
              <a:rPr lang="en-US" altLang="ja-JP" dirty="0" smtClean="0"/>
              <a:t>Particle Data Group</a:t>
            </a:r>
            <a:r>
              <a:rPr lang="ja-JP" altLang="en-US" dirty="0" smtClean="0"/>
              <a:t>の解説は２つの</a:t>
            </a:r>
            <a:r>
              <a:rPr lang="en-US" altLang="ja-JP" dirty="0" err="1" smtClean="0"/>
              <a:t>Pontecorvo</a:t>
            </a:r>
            <a:r>
              <a:rPr lang="ja-JP" altLang="en-US" dirty="0" smtClean="0"/>
              <a:t>論文を</a:t>
            </a:r>
            <a:r>
              <a:rPr lang="en-US" altLang="ja-JP" dirty="0" smtClean="0"/>
              <a:t>refer </a:t>
            </a:r>
            <a:r>
              <a:rPr lang="ja-JP" altLang="en-US" dirty="0" smtClean="0"/>
              <a:t>して</a:t>
            </a:r>
            <a:r>
              <a:rPr lang="en-US" altLang="ja-JP" dirty="0" smtClean="0"/>
              <a:t>”PMNS”</a:t>
            </a:r>
            <a:r>
              <a:rPr lang="ja-JP" altLang="en-US" dirty="0" smtClean="0"/>
              <a:t>の根拠としている</a:t>
            </a:r>
            <a:endParaRPr lang="en-US" altLang="ja-JP" dirty="0" smtClean="0"/>
          </a:p>
          <a:p>
            <a:r>
              <a:rPr lang="en-US" altLang="ja-JP" dirty="0" smtClean="0"/>
              <a:t>Mesonium and anti-</a:t>
            </a:r>
            <a:r>
              <a:rPr lang="en-US" altLang="ja-JP" dirty="0" err="1" smtClean="0"/>
              <a:t>mesonium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Sov.Phys.JETP</a:t>
            </a:r>
            <a:r>
              <a:rPr lang="en-US" altLang="ja-JP" dirty="0" smtClean="0"/>
              <a:t> 6 (1957) 429, </a:t>
            </a:r>
            <a:r>
              <a:rPr lang="en-US" altLang="ja-JP" dirty="0" err="1" smtClean="0"/>
              <a:t>Zh.Eksp.Teor.Fiz</a:t>
            </a:r>
            <a:r>
              <a:rPr lang="en-US" altLang="ja-JP" dirty="0" smtClean="0"/>
              <a:t>. 33 (1957) 549-551</a:t>
            </a:r>
          </a:p>
          <a:p>
            <a:r>
              <a:rPr lang="en-US" altLang="ja-JP" dirty="0" smtClean="0"/>
              <a:t>Inverse beta processes and </a:t>
            </a:r>
            <a:r>
              <a:rPr lang="en-US" altLang="ja-JP" dirty="0" err="1" smtClean="0"/>
              <a:t>nonconservation</a:t>
            </a:r>
            <a:r>
              <a:rPr lang="en-US" altLang="ja-JP" dirty="0" smtClean="0"/>
              <a:t> of lepton charge: </a:t>
            </a:r>
            <a:r>
              <a:rPr lang="en-US" altLang="ja-JP" dirty="0" err="1" smtClean="0"/>
              <a:t>Sov.Phys.JETP</a:t>
            </a:r>
            <a:r>
              <a:rPr lang="en-US" altLang="ja-JP" dirty="0" smtClean="0"/>
              <a:t> 7 (1958) 172-173, </a:t>
            </a:r>
            <a:r>
              <a:rPr lang="en-US" altLang="ja-JP" dirty="0" err="1" smtClean="0"/>
              <a:t>Zh.Eksp.Teor.Fiz</a:t>
            </a:r>
            <a:r>
              <a:rPr lang="en-US" altLang="ja-JP" dirty="0" smtClean="0"/>
              <a:t>. 34 (1957) 247</a:t>
            </a:r>
          </a:p>
          <a:p>
            <a:endParaRPr lang="en-US" altLang="ja-JP" dirty="0" smtClean="0">
              <a:hlinkClick r:id="rId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196399" y="3797270"/>
            <a:ext cx="8693919" cy="2559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ja-JP" altLang="en-US" sz="3200" dirty="0" smtClean="0"/>
              <a:t>これらは基本的には、</a:t>
            </a:r>
            <a:r>
              <a:rPr lang="en-US" altLang="ja-JP" sz="3200" dirty="0" smtClean="0"/>
              <a:t>K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-bar{K}</a:t>
            </a:r>
            <a:r>
              <a:rPr lang="en-US" altLang="ja-JP" sz="3200" baseline="30000" dirty="0" smtClean="0"/>
              <a:t>0 </a:t>
            </a:r>
            <a:r>
              <a:rPr lang="en-US" altLang="ja-JP" sz="3200" dirty="0" smtClean="0"/>
              <a:t>oscillation</a:t>
            </a:r>
            <a:r>
              <a:rPr lang="ja-JP" altLang="en-US" sz="3200" dirty="0" smtClean="0"/>
              <a:t>のアナロジーで</a:t>
            </a:r>
            <a:r>
              <a:rPr lang="en-US" altLang="ja-JP" sz="3200" dirty="0" err="1" smtClean="0"/>
              <a:t>muonium-antimuonium</a:t>
            </a:r>
            <a:r>
              <a:rPr lang="en-US" altLang="ja-JP" sz="3200" dirty="0" smtClean="0"/>
              <a:t> (</a:t>
            </a:r>
            <a:r>
              <a:rPr lang="en-US" altLang="ja-JP" sz="3200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altLang="ja-JP" sz="3200" baseline="30000" dirty="0" err="1" smtClean="0"/>
              <a:t>+</a:t>
            </a:r>
            <a:r>
              <a:rPr lang="en-US" altLang="ja-JP" sz="3200" dirty="0" err="1" smtClean="0"/>
              <a:t>e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 </a:t>
            </a:r>
            <a:r>
              <a:rPr lang="ja-JP" altLang="en-US" sz="3200" dirty="0" smtClean="0">
                <a:sym typeface="Wingdings"/>
              </a:rPr>
              <a:t></a:t>
            </a:r>
            <a:r>
              <a:rPr lang="en-US" altLang="ja-JP" sz="3200" dirty="0" smtClean="0">
                <a:sym typeface="Wingdings"/>
              </a:rPr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altLang="ja-JP" sz="3200" baseline="30000" dirty="0" err="1" smtClean="0">
                <a:sym typeface="Wingdings"/>
              </a:rPr>
              <a:t>-</a:t>
            </a:r>
            <a:r>
              <a:rPr lang="en-US" altLang="ja-JP" sz="3200" dirty="0" err="1" smtClean="0">
                <a:sym typeface="Wingdings"/>
              </a:rPr>
              <a:t>e</a:t>
            </a:r>
            <a:r>
              <a:rPr lang="en-US" altLang="ja-JP" sz="3200" baseline="30000" dirty="0" smtClean="0">
                <a:sym typeface="Wingdings"/>
              </a:rPr>
              <a:t>+</a:t>
            </a:r>
            <a:r>
              <a:rPr lang="en-US" altLang="ja-JP" sz="3200" dirty="0" smtClean="0"/>
              <a:t>) transition</a:t>
            </a:r>
            <a:r>
              <a:rPr lang="ja-JP" altLang="en-US" sz="3200" dirty="0" smtClean="0"/>
              <a:t>を議論した論文</a:t>
            </a:r>
            <a:endParaRPr lang="en-US" altLang="ja-JP" sz="32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ja-JP" altLang="en-US" sz="3200" dirty="0" smtClean="0"/>
              <a:t>“</a:t>
            </a:r>
            <a:r>
              <a:rPr lang="en-US" altLang="ja-JP" sz="3200" dirty="0" smtClean="0">
                <a:solidFill>
                  <a:srgbClr val="FF6600"/>
                </a:solidFill>
              </a:rPr>
              <a:t>if the conservation law of neutrino charge would not apply, nu-anti-nu transitions could take place in </a:t>
            </a:r>
            <a:r>
              <a:rPr lang="en-US" altLang="ja-JP" sz="3200" dirty="0" err="1" smtClean="0">
                <a:solidFill>
                  <a:srgbClr val="FF6600"/>
                </a:solidFill>
              </a:rPr>
              <a:t>vacuo</a:t>
            </a:r>
            <a:r>
              <a:rPr lang="en-US" altLang="ja-JP" sz="3200" dirty="0" smtClean="0"/>
              <a:t>.” </a:t>
            </a:r>
            <a:r>
              <a:rPr lang="ja-JP" altLang="en-US" sz="3200" dirty="0" smtClean="0">
                <a:sym typeface="Wingdings"/>
              </a:rPr>
              <a:t></a:t>
            </a:r>
            <a:r>
              <a:rPr lang="en-US" altLang="ja-JP" sz="3200" dirty="0" smtClean="0">
                <a:sym typeface="Wingdings"/>
              </a:rPr>
              <a:t> </a:t>
            </a:r>
            <a:r>
              <a:rPr lang="en-US" altLang="ja-JP" sz="3200" dirty="0" smtClean="0"/>
              <a:t>particle mixing theory of neutrino is NOT introduced 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60019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err="1" smtClean="0"/>
              <a:t>-anti-</a:t>
            </a:r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transition is much suppressed solar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anti-</a:t>
            </a:r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~ 5x10</a:t>
            </a:r>
            <a:r>
              <a:rPr lang="en-US" altLang="ja-JP" baseline="30000" dirty="0" smtClean="0"/>
              <a:t>-5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405"/>
            <a:ext cx="4603418" cy="33092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48" y="2152406"/>
            <a:ext cx="4409852" cy="42039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24730" y="5635897"/>
            <a:ext cx="1798940" cy="400110"/>
          </a:xfrm>
          <a:prstGeom prst="rect">
            <a:avLst/>
          </a:prstGeom>
          <a:solidFill>
            <a:srgbClr val="4BACC6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KamLAND</a:t>
            </a:r>
            <a:r>
              <a:rPr kumimoji="1" lang="en-US" altLang="ja-JP" sz="2000" dirty="0" smtClean="0"/>
              <a:t> 2012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March 20, 2016</a:t>
            </a: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日本物理学会第</a:t>
            </a:r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71</a:t>
            </a:r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回年会シンポジウム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02519"/>
            <a:ext cx="4419600" cy="4771160"/>
          </a:xfrm>
        </p:spPr>
        <p:txBody>
          <a:bodyPr>
            <a:normAutofit/>
          </a:bodyPr>
          <a:lstStyle/>
          <a:p>
            <a:r>
              <a:rPr lang="en-US" altLang="ja-JP" sz="5400" dirty="0" err="1" smtClean="0">
                <a:latin typeface="Comic Sans MS" pitchFamily="-107" charset="0"/>
              </a:rPr>
              <a:t>Wolfenstein</a:t>
            </a:r>
            <a:r>
              <a:rPr lang="en-US" altLang="ja-JP" sz="5400" dirty="0" smtClean="0">
                <a:latin typeface="Comic Sans MS" pitchFamily="-107" charset="0"/>
              </a:rPr>
              <a:t> matter potential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68" y="702519"/>
            <a:ext cx="4038857" cy="540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53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matter effect (</a:t>
            </a:r>
            <a:r>
              <a:rPr lang="en-US" altLang="ja-JP" dirty="0" err="1" smtClean="0"/>
              <a:t>Wolfenstein</a:t>
            </a:r>
            <a:r>
              <a:rPr lang="en-US" altLang="ja-JP" dirty="0" smtClean="0"/>
              <a:t> 1978)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30840"/>
            <a:ext cx="8229600" cy="512551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Wolfenstein</a:t>
            </a:r>
            <a:r>
              <a:rPr lang="en-US" altLang="ja-JP" dirty="0" smtClean="0"/>
              <a:t> pointed out that neutrinos feel extra “potential” during propagation in matter by CC reaction: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太陽ニュートリノの理解に本質的な役割を演じることになった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01" y="2939433"/>
            <a:ext cx="7914299" cy="895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53" y="3950203"/>
            <a:ext cx="7388288" cy="96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小汐委員長からの依頼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6211"/>
            <a:ext cx="8042806" cy="5260139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457200" y="3333911"/>
            <a:ext cx="3167329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March 20, 2016</a:t>
            </a: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日本物理学会第</a:t>
            </a:r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71</a:t>
            </a:r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回年会シンポジウム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5197"/>
            <a:ext cx="8260189" cy="1414156"/>
          </a:xfrm>
        </p:spPr>
        <p:txBody>
          <a:bodyPr>
            <a:normAutofit fontScale="90000"/>
          </a:bodyPr>
          <a:lstStyle/>
          <a:p>
            <a:r>
              <a:rPr lang="en-US" altLang="ja-JP" sz="5400" dirty="0" err="1" smtClean="0">
                <a:latin typeface="Comic Sans MS" pitchFamily="-107" charset="0"/>
              </a:rPr>
              <a:t>Mikheyev</a:t>
            </a:r>
            <a:r>
              <a:rPr lang="en-US" altLang="ja-JP" sz="5400" dirty="0" smtClean="0">
                <a:latin typeface="Comic Sans MS" pitchFamily="-107" charset="0"/>
              </a:rPr>
              <a:t>-Smirnov adiabatic conversion (1985)</a:t>
            </a:r>
          </a:p>
        </p:txBody>
      </p:sp>
      <p:pic>
        <p:nvPicPr>
          <p:cNvPr id="6" name="図 5" descr="Mikheyev-Smirn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2343151"/>
            <a:ext cx="6019800" cy="45148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63744" y="5378007"/>
            <a:ext cx="1527056" cy="707886"/>
          </a:xfrm>
          <a:prstGeom prst="rect">
            <a:avLst/>
          </a:prstGeom>
          <a:solidFill>
            <a:srgbClr val="4BACC6">
              <a:alpha val="41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2004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月お台場にて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7717"/>
            <a:ext cx="8229600" cy="68235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Adiabatic conversion of solar neutrinos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6186" y="770068"/>
            <a:ext cx="8470614" cy="4998127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Due to matter potential felt only by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, 2-level crossing diagram takes the form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If </a:t>
            </a:r>
            <a:r>
              <a:rPr lang="en-US" altLang="ja-JP" dirty="0" err="1" smtClean="0"/>
              <a:t>adiabaticity</a:t>
            </a:r>
            <a:r>
              <a:rPr lang="en-US" altLang="ja-JP" dirty="0" smtClean="0"/>
              <a:t> holds,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 which was born as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in the solar core, depart the sun as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       sin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e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complete conversion of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e</a:t>
            </a:r>
            <a:r>
              <a:rPr lang="en-US" altLang="ja-JP" dirty="0" smtClean="0">
                <a:sym typeface="Wingdings"/>
              </a:rPr>
              <a:t> to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 </a:t>
            </a:r>
            <a:r>
              <a:rPr lang="en-US" altLang="ja-JP" dirty="0" smtClean="0">
                <a:cs typeface="Symbol" charset="2"/>
              </a:rPr>
              <a:t>for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dirty="0" smtClean="0">
                <a:latin typeface="Symbol" charset="2"/>
                <a:cs typeface="Symbol" charset="2"/>
              </a:rPr>
              <a:t> &lt;&lt; 1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91" y="1938944"/>
            <a:ext cx="4309909" cy="26544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60" y="5359305"/>
            <a:ext cx="475163" cy="4088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44991" y="6356350"/>
            <a:ext cx="6374637" cy="40011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cs typeface="Symbol" charset="2"/>
              </a:rPr>
              <a:t>For more about history of MSW </a:t>
            </a:r>
            <a:r>
              <a:rPr lang="ja-JP" altLang="en-US" sz="2000" dirty="0" smtClean="0">
                <a:cs typeface="Symbol" charset="2"/>
                <a:sym typeface="Wingdings"/>
              </a:rPr>
              <a:t></a:t>
            </a:r>
            <a:r>
              <a:rPr lang="en-US" altLang="ja-JP" sz="2000" dirty="0" smtClean="0">
                <a:cs typeface="Symbol" charset="2"/>
                <a:sym typeface="Wingdings"/>
              </a:rPr>
              <a:t> </a:t>
            </a:r>
            <a:r>
              <a:rPr lang="en-US" altLang="ja-JP" sz="2000" dirty="0" smtClean="0">
                <a:cs typeface="Symbol" charset="2"/>
              </a:rPr>
              <a:t>Alexei’s talk at WIN2015</a:t>
            </a:r>
            <a:endParaRPr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1299" y="4393336"/>
            <a:ext cx="2018501" cy="40011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cs typeface="Symbol" charset="2"/>
                <a:sym typeface="Wingdings"/>
              </a:rPr>
              <a:t></a:t>
            </a:r>
            <a:r>
              <a:rPr lang="en-US" altLang="ja-JP" sz="2000" dirty="0" smtClean="0">
                <a:cs typeface="Symbol" charset="2"/>
                <a:sym typeface="Wingdings"/>
              </a:rPr>
              <a:t> matter density</a:t>
            </a:r>
            <a:endParaRPr lang="ja-JP" altLang="en-US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Adiabatic conversion vs. resonant enhancement of oscillation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5"/>
            <a:ext cx="5541164" cy="36017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5" y="3145696"/>
            <a:ext cx="3602836" cy="36863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270172" y="2010930"/>
            <a:ext cx="2174602" cy="830997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Spin precession analogy</a:t>
            </a:r>
            <a:endParaRPr lang="ja-JP" altLang="en-US" sz="2400" dirty="0" smtClean="0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2560547" y="2177373"/>
            <a:ext cx="2260248" cy="740779"/>
          </a:xfrm>
          <a:prstGeom prst="straightConnector1">
            <a:avLst/>
          </a:prstGeom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03499" y="5518436"/>
            <a:ext cx="1816782" cy="40011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SK atmospheric</a:t>
            </a:r>
            <a:endParaRPr lang="ja-JP" altLang="en-US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91021" y="61367"/>
            <a:ext cx="8651249" cy="426542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Adiabatic conversion vs. resonance enhancement</a:t>
            </a:r>
            <a:endParaRPr lang="ja-JP" altLang="en-US" sz="32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1" y="663358"/>
            <a:ext cx="8248052" cy="61946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19800" y="863640"/>
            <a:ext cx="2234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A.Smirnov@WIN2015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86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Confronting MSW to solar data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093" y="970392"/>
            <a:ext cx="2190774" cy="461665"/>
          </a:xfrm>
          <a:prstGeom prst="rect">
            <a:avLst/>
          </a:prstGeom>
          <a:solidFill>
            <a:srgbClr val="C0504D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</a:t>
            </a:r>
            <a:r>
              <a:rPr kumimoji="1" lang="ja-JP" altLang="en-US" sz="2400" dirty="0" smtClean="0">
                <a:sym typeface="Wingdings"/>
              </a:rPr>
              <a:t></a:t>
            </a:r>
            <a:r>
              <a:rPr kumimoji="1" lang="en-US" altLang="ja-JP" sz="2400" dirty="0" smtClean="0">
                <a:sym typeface="Wingdings"/>
              </a:rPr>
              <a:t> A_{MSW} a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3" y="1882628"/>
            <a:ext cx="6887178" cy="447372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75060" y="1506590"/>
            <a:ext cx="1487231" cy="400110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7Be and pep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67446" y="2364918"/>
            <a:ext cx="1496373" cy="40011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Current data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85029" y="4565910"/>
            <a:ext cx="1818226" cy="461665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All combined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 rot="10800000">
            <a:off x="5606412" y="2553351"/>
            <a:ext cx="1676399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0800000">
            <a:off x="2879864" y="4785607"/>
            <a:ext cx="3605169" cy="1588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413033" y="2939080"/>
            <a:ext cx="1496373" cy="707886"/>
          </a:xfrm>
          <a:prstGeom prst="rect">
            <a:avLst/>
          </a:prstGeom>
          <a:solidFill>
            <a:srgbClr val="660066">
              <a:alpha val="32000"/>
            </a:srgbClr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SK spectrum upturn (3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23" name="直線矢印コネクタ 22"/>
          <p:cNvCxnSpPr/>
          <p:nvPr/>
        </p:nvCxnSpPr>
        <p:spPr>
          <a:xfrm rot="10800000">
            <a:off x="4932063" y="3127513"/>
            <a:ext cx="2496337" cy="1593"/>
          </a:xfrm>
          <a:prstGeom prst="straightConnector1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732145" y="3836993"/>
            <a:ext cx="2177261" cy="40011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SK day-night (3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28" name="直線矢印コネクタ 27"/>
          <p:cNvCxnSpPr>
            <a:stCxn id="27" idx="1"/>
          </p:cNvCxnSpPr>
          <p:nvPr/>
        </p:nvCxnSpPr>
        <p:spPr>
          <a:xfrm rot="10800000">
            <a:off x="3226133" y="4035092"/>
            <a:ext cx="3506013" cy="1957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0800000" flipV="1">
            <a:off x="4352082" y="1719874"/>
            <a:ext cx="2822979" cy="64504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888912" y="6156295"/>
            <a:ext cx="2414343" cy="400110"/>
          </a:xfrm>
          <a:prstGeom prst="rect">
            <a:avLst/>
          </a:prstGeom>
          <a:solidFill>
            <a:schemeClr val="accent5">
              <a:alpha val="3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HM-Pena-</a:t>
            </a:r>
            <a:r>
              <a:rPr lang="en-US" altLang="ja-JP" sz="2000" dirty="0" err="1" smtClean="0"/>
              <a:t>Garay</a:t>
            </a:r>
            <a:r>
              <a:rPr lang="en-US" altLang="ja-JP" sz="2000" dirty="0" smtClean="0"/>
              <a:t> 2012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March 20, 2016</a:t>
            </a:r>
          </a:p>
        </p:txBody>
      </p:sp>
      <p:sp>
        <p:nvSpPr>
          <p:cNvPr id="15769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日本物理学会第</a:t>
            </a:r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71</a:t>
            </a:r>
            <a:r>
              <a:rPr lang="ja-JP" altLang="en-US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回年会シンポジウム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87" y="457200"/>
            <a:ext cx="3811202" cy="4530436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現状と展望</a:t>
            </a:r>
            <a:endParaRPr lang="en-US" altLang="ja-JP" sz="4800" dirty="0"/>
          </a:p>
        </p:txBody>
      </p:sp>
      <p:pic>
        <p:nvPicPr>
          <p:cNvPr id="15770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1039" y="457200"/>
            <a:ext cx="4021254" cy="589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784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Comic Sans MS" pitchFamily="-107" charset="0"/>
              </a:rPr>
              <a:t>確かに、ニュートリノ質量の発見は全ての出発点だった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457200" y="2275527"/>
            <a:ext cx="8229600" cy="4080824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全てのレプトン混合角は測られた：</a:t>
            </a:r>
            <a:endParaRPr lang="en-US" altLang="ja-JP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/>
              <a:t>23</a:t>
            </a:r>
            <a:r>
              <a:rPr lang="en-US" altLang="ja-JP" dirty="0" smtClean="0"/>
              <a:t> ~ 45 degree </a:t>
            </a: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 ~ 33 degree</a:t>
            </a: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/>
              <a:t>13</a:t>
            </a:r>
            <a:r>
              <a:rPr lang="en-US" altLang="ja-JP" dirty="0" smtClean="0"/>
              <a:t> was “large”, ~8 degree</a:t>
            </a:r>
          </a:p>
          <a:p>
            <a:r>
              <a:rPr lang="ja-JP" altLang="en-US" dirty="0" smtClean="0">
                <a:solidFill>
                  <a:srgbClr val="FF6600"/>
                </a:solidFill>
              </a:rPr>
              <a:t>質量自乗差も決定された：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/>
              <a:t>31</a:t>
            </a:r>
            <a:r>
              <a:rPr lang="en-US" altLang="ja-JP" dirty="0" smtClean="0"/>
              <a:t>~2.4x10</a:t>
            </a:r>
            <a:r>
              <a:rPr lang="en-US" altLang="ja-JP" baseline="30000" dirty="0" smtClean="0"/>
              <a:t>-3</a:t>
            </a:r>
            <a:r>
              <a:rPr lang="en-US" altLang="ja-JP" dirty="0" smtClean="0"/>
              <a:t> eV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/>
              <a:t>31</a:t>
            </a:r>
            <a:r>
              <a:rPr lang="en-US" altLang="ja-JP" dirty="0" smtClean="0"/>
              <a:t>~7.5x10</a:t>
            </a:r>
            <a:r>
              <a:rPr lang="en-US" altLang="ja-JP" baseline="30000" dirty="0" smtClean="0"/>
              <a:t>-5</a:t>
            </a:r>
            <a:r>
              <a:rPr lang="en-US" altLang="ja-JP" dirty="0" smtClean="0"/>
              <a:t> eV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628" y="3188383"/>
            <a:ext cx="2962172" cy="1200328"/>
          </a:xfrm>
          <a:prstGeom prst="rect">
            <a:avLst/>
          </a:prstGeom>
          <a:solidFill>
            <a:srgbClr val="C0504D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cs typeface="Symbol" charset="2"/>
              </a:rPr>
              <a:t>Quark mixing: 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angles are tiny </a:t>
            </a:r>
            <a:r>
              <a:rPr lang="en-US" altLang="ja-JP" sz="2400" dirty="0" smtClean="0">
                <a:cs typeface="Symbol" charset="2"/>
              </a:rPr>
              <a:t>except for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ea typeface="Lucida Grande"/>
                <a:cs typeface="Lucida Grande"/>
              </a:rPr>
              <a:t>= 13 deg. 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付プレースホルダ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March 20, 2016</a:t>
            </a:r>
            <a:endParaRPr lang="en-US" altLang="ja-JP"/>
          </a:p>
        </p:txBody>
      </p:sp>
      <p:sp>
        <p:nvSpPr>
          <p:cNvPr id="4505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en-US" altLang="ja-JP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943600" cy="640976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latin typeface="Arial" pitchFamily="32" charset="0"/>
              </a:rPr>
              <a:t>All the angles are measured !lepton CP phase </a:t>
            </a:r>
            <a:r>
              <a:rPr lang="en-US" altLang="ja-JP" sz="3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smtClean="0">
                <a:latin typeface="Arial" pitchFamily="32" charset="0"/>
              </a:rPr>
              <a:t> left</a:t>
            </a:r>
            <a:endParaRPr lang="en-US" altLang="ja-JP" dirty="0"/>
          </a:p>
        </p:txBody>
      </p:sp>
      <p:sp>
        <p:nvSpPr>
          <p:cNvPr id="630790" name="Comment 6"/>
          <p:cNvSpPr>
            <a:spLocks noChangeArrowheads="1"/>
          </p:cNvSpPr>
          <p:nvPr/>
        </p:nvSpPr>
        <p:spPr bwMode="auto">
          <a:xfrm>
            <a:off x="6781800" y="304800"/>
            <a:ext cx="1660525" cy="528638"/>
          </a:xfrm>
          <a:prstGeom prst="rect">
            <a:avLst/>
          </a:prstGeom>
          <a:solidFill>
            <a:srgbClr val="000090">
              <a:alpha val="28000"/>
            </a:srgbClr>
          </a:solidFill>
          <a:ln w="9525">
            <a:solidFill>
              <a:srgbClr val="00009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800" dirty="0" err="1">
                <a:solidFill>
                  <a:schemeClr val="accent2"/>
                </a:solidFill>
                <a:latin typeface="Symbol" pitchFamily="32" charset="2"/>
              </a:rPr>
              <a:t>n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Symbol" pitchFamily="32" charset="2"/>
              </a:rPr>
              <a:t>a</a:t>
            </a:r>
            <a:r>
              <a:rPr kumimoji="0" lang="en-US" altLang="ja-JP" sz="2800" dirty="0">
                <a:solidFill>
                  <a:schemeClr val="accent2"/>
                </a:solidFill>
                <a:latin typeface="Osaka" pitchFamily="32" charset="-128"/>
              </a:rPr>
              <a:t>=</a:t>
            </a:r>
            <a:r>
              <a:rPr kumimoji="0" lang="en-US" altLang="ja-JP" sz="2800" dirty="0" err="1">
                <a:solidFill>
                  <a:schemeClr val="accent2"/>
                </a:solidFill>
                <a:latin typeface="Osaka" pitchFamily="32" charset="-128"/>
              </a:rPr>
              <a:t>U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Symbol" pitchFamily="32" charset="2"/>
              </a:rPr>
              <a:t>a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Osaka" pitchFamily="32" charset="-128"/>
              </a:rPr>
              <a:t>i</a:t>
            </a:r>
            <a:r>
              <a:rPr kumimoji="0" lang="en-US" altLang="ja-JP" sz="2800" dirty="0">
                <a:solidFill>
                  <a:schemeClr val="accent2"/>
                </a:solidFill>
                <a:latin typeface="Osaka" pitchFamily="32" charset="-128"/>
              </a:rPr>
              <a:t> </a:t>
            </a:r>
            <a:r>
              <a:rPr kumimoji="0" lang="en-US" altLang="ja-JP" sz="2800" dirty="0" err="1">
                <a:solidFill>
                  <a:schemeClr val="accent2"/>
                </a:solidFill>
                <a:latin typeface="Symbol" pitchFamily="32" charset="2"/>
              </a:rPr>
              <a:t>n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Osaka" pitchFamily="32" charset="-128"/>
              </a:rPr>
              <a:t>i</a:t>
            </a:r>
            <a:endParaRPr kumimoji="0" lang="en-US" altLang="ja-JP" sz="2800" dirty="0">
              <a:solidFill>
                <a:srgbClr val="FF0000"/>
              </a:solidFill>
              <a:latin typeface="Osaka" pitchFamily="32" charset="-128"/>
            </a:endParaRPr>
          </a:p>
        </p:txBody>
      </p:sp>
      <p:sp>
        <p:nvSpPr>
          <p:cNvPr id="630799" name="Comment 15"/>
          <p:cNvSpPr>
            <a:spLocks noChangeArrowheads="1"/>
          </p:cNvSpPr>
          <p:nvPr/>
        </p:nvSpPr>
        <p:spPr bwMode="auto">
          <a:xfrm>
            <a:off x="6781800" y="3075800"/>
            <a:ext cx="1905000" cy="376238"/>
          </a:xfrm>
          <a:prstGeom prst="rect">
            <a:avLst/>
          </a:prstGeom>
          <a:solidFill>
            <a:srgbClr val="008000">
              <a:alpha val="35000"/>
            </a:srgbClr>
          </a:solidFill>
          <a:ln w="9525">
            <a:solidFill>
              <a:srgbClr val="04993E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1800" dirty="0" err="1">
                <a:solidFill>
                  <a:srgbClr val="000000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solar+KamLAND</a:t>
            </a:r>
            <a:endParaRPr lang="en-US" altLang="ja-JP" sz="1800" dirty="0">
              <a:solidFill>
                <a:srgbClr val="00000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4" name="Comment 9"/>
          <p:cNvSpPr>
            <a:spLocks noChangeArrowheads="1"/>
          </p:cNvSpPr>
          <p:nvPr/>
        </p:nvSpPr>
        <p:spPr bwMode="auto">
          <a:xfrm>
            <a:off x="381001" y="3082706"/>
            <a:ext cx="251460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1800" dirty="0" smtClean="0">
                <a:solidFill>
                  <a:srgbClr val="000000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SK-atm+MINOS+T2K</a:t>
            </a:r>
            <a:endParaRPr lang="en-US" altLang="ja-JP" sz="2000" dirty="0">
              <a:solidFill>
                <a:srgbClr val="00000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15" name="Comment 9"/>
          <p:cNvSpPr>
            <a:spLocks noChangeArrowheads="1"/>
          </p:cNvSpPr>
          <p:nvPr/>
        </p:nvSpPr>
        <p:spPr bwMode="auto">
          <a:xfrm>
            <a:off x="3608574" y="3144261"/>
            <a:ext cx="2438400" cy="307777"/>
          </a:xfrm>
          <a:prstGeom prst="rect">
            <a:avLst/>
          </a:prstGeom>
          <a:solidFill>
            <a:srgbClr val="660066">
              <a:alpha val="31000"/>
            </a:srgbClr>
          </a:solidFill>
          <a:ln w="9525">
            <a:solidFill>
              <a:srgbClr val="00009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T2K-MINOS-DC-DB-RENO</a:t>
            </a:r>
            <a:endParaRPr lang="en-US" altLang="ja-JP" sz="1400" dirty="0">
              <a:solidFill>
                <a:srgbClr val="00000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48" y="3599438"/>
            <a:ext cx="3461753" cy="325856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4360"/>
            <a:ext cx="3608574" cy="246199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1070"/>
            <a:ext cx="9089696" cy="1208736"/>
          </a:xfrm>
          <a:prstGeom prst="rect">
            <a:avLst/>
          </a:prstGeom>
        </p:spPr>
      </p:pic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023007" y="1114171"/>
            <a:ext cx="1993696" cy="1866412"/>
          </a:xfrm>
          <a:prstGeom prst="ellipse">
            <a:avLst/>
          </a:prstGeom>
          <a:solidFill>
            <a:srgbClr val="660066">
              <a:alpha val="31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rot="16200000" flipH="1">
            <a:off x="4721924" y="1117087"/>
            <a:ext cx="349034" cy="24052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5307263" y="1062038"/>
            <a:ext cx="1907790" cy="1854666"/>
          </a:xfrm>
          <a:prstGeom prst="ellipse">
            <a:avLst/>
          </a:prstGeom>
          <a:solidFill>
            <a:srgbClr val="008000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96426" y="1114171"/>
            <a:ext cx="1894374" cy="1802533"/>
          </a:xfrm>
          <a:prstGeom prst="ellipse">
            <a:avLst/>
          </a:prstGeom>
          <a:solidFill>
            <a:srgbClr val="FF0000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574" y="3599438"/>
            <a:ext cx="2177312" cy="325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019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ノーベル賞も出たし、ニュートリノは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一段落ですね？（私の友人より）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3744" y="1905092"/>
            <a:ext cx="8403056" cy="445125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0090"/>
                </a:solidFill>
              </a:rPr>
              <a:t>とんでもない！</a:t>
            </a:r>
            <a:endParaRPr lang="en-US" altLang="ja-JP" dirty="0" smtClean="0">
              <a:solidFill>
                <a:srgbClr val="000090"/>
              </a:solidFill>
            </a:endParaRPr>
          </a:p>
          <a:p>
            <a:r>
              <a:rPr lang="en-US" altLang="ja-JP" dirty="0" smtClean="0">
                <a:solidFill>
                  <a:srgbClr val="FF6600"/>
                </a:solidFill>
              </a:rPr>
              <a:t>Most of the charming stuffs are still hidden</a:t>
            </a:r>
          </a:p>
          <a:p>
            <a:r>
              <a:rPr lang="en-US" altLang="ja-JP" dirty="0" smtClean="0"/>
              <a:t>KM-type CP phase + mass pattern unknown</a:t>
            </a:r>
          </a:p>
          <a:p>
            <a:r>
              <a:rPr lang="en-US" altLang="ja-JP" dirty="0" err="1" smtClean="0"/>
              <a:t>Majorana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Dirac, 2 more phases if </a:t>
            </a:r>
            <a:r>
              <a:rPr lang="en-US" altLang="ja-JP" dirty="0" err="1" smtClean="0"/>
              <a:t>Majorana</a:t>
            </a:r>
            <a:endParaRPr lang="en-US" altLang="ja-JP" dirty="0" smtClean="0"/>
          </a:p>
          <a:p>
            <a:r>
              <a:rPr lang="en-US" altLang="ja-JP" dirty="0" smtClean="0"/>
              <a:t>Absolute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masses (cosmology?)</a:t>
            </a:r>
          </a:p>
          <a:p>
            <a:r>
              <a:rPr lang="ja-JP" altLang="en-US" dirty="0" smtClean="0"/>
              <a:t>物理としては、ニュートリノ質量の起源は分かっていない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18,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Seminar@IFT-UAM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501" y="274638"/>
            <a:ext cx="8649643" cy="75212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今ほど将来への指針が必要な時期はない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7501" y="1296958"/>
            <a:ext cx="8459299" cy="50593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Dimension 5 operator as a working hypothesis</a:t>
            </a:r>
          </a:p>
          <a:p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mass</a:t>
            </a:r>
            <a:r>
              <a:rPr lang="en-US" altLang="ja-JP" dirty="0" smtClean="0"/>
              <a:t>=(1/ M</a:t>
            </a:r>
            <a:r>
              <a:rPr lang="en-US" altLang="ja-JP" baseline="-25000" dirty="0" smtClean="0"/>
              <a:t>NP</a:t>
            </a:r>
            <a:r>
              <a:rPr lang="en-US" altLang="ja-JP" dirty="0" smtClean="0"/>
              <a:t>)&lt;</a:t>
            </a:r>
            <a:r>
              <a:rPr lang="en-US" altLang="ja-JP" dirty="0" err="1" smtClean="0">
                <a:latin typeface="Symbol" pitchFamily="-106" charset="2"/>
              </a:rPr>
              <a:t>f</a:t>
            </a:r>
            <a:r>
              <a:rPr lang="en-US" altLang="ja-JP" dirty="0" smtClean="0"/>
              <a:t>&gt;</a:t>
            </a:r>
            <a:r>
              <a:rPr lang="en-US" altLang="ja-JP" baseline="30000" dirty="0" smtClean="0"/>
              <a:t>2</a:t>
            </a:r>
            <a:r>
              <a:rPr lang="en-US" altLang="ja-JP" dirty="0" smtClean="0">
                <a:latin typeface="Symbol" pitchFamily="-106" charset="2"/>
              </a:rPr>
              <a:t>nn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6600"/>
                </a:solidFill>
              </a:rPr>
              <a:t>It means neutrinos are </a:t>
            </a:r>
            <a:r>
              <a:rPr lang="en-US" altLang="ja-JP" dirty="0" err="1" smtClean="0">
                <a:solidFill>
                  <a:srgbClr val="FF6600"/>
                </a:solidFill>
              </a:rPr>
              <a:t>Majorana</a:t>
            </a:r>
            <a:r>
              <a:rPr lang="en-US" altLang="ja-JP" dirty="0" smtClean="0">
                <a:solidFill>
                  <a:srgbClr val="FF6600"/>
                </a:solidFill>
              </a:rPr>
              <a:t> particle</a:t>
            </a:r>
          </a:p>
          <a:p>
            <a:r>
              <a:rPr lang="en-US" altLang="ja-JP" dirty="0" smtClean="0"/>
              <a:t>Confirm or reject it by doing </a:t>
            </a:r>
            <a:r>
              <a:rPr lang="en-US" altLang="ja-JP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double beta decay search</a:t>
            </a:r>
          </a:p>
          <a:p>
            <a:r>
              <a:rPr lang="en-US" altLang="ja-JP" dirty="0" smtClean="0"/>
              <a:t>If they found events (!), then we may go to measurement of </a:t>
            </a:r>
            <a:r>
              <a:rPr lang="en-US" altLang="ja-JP" dirty="0" err="1" smtClean="0"/>
              <a:t>Majorana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phase(s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Analysis shows that we need independent measurement of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mass scale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40561" y="5841647"/>
            <a:ext cx="1699353" cy="461665"/>
          </a:xfrm>
          <a:prstGeom prst="rect">
            <a:avLst/>
          </a:prstGeom>
          <a:solidFill>
            <a:srgbClr val="4BACC6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Cosmology?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360947"/>
            <a:ext cx="8229600" cy="72189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梶田さん、おめでとうございます</a:t>
            </a:r>
            <a:endParaRPr lang="ja-JP" altLang="en-US" dirty="0"/>
          </a:p>
        </p:txBody>
      </p:sp>
      <p:sp>
        <p:nvSpPr>
          <p:cNvPr id="95236" name="日付プレースホル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March 20, 2016</a:t>
            </a:r>
          </a:p>
        </p:txBody>
      </p:sp>
      <p:sp>
        <p:nvSpPr>
          <p:cNvPr id="9523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日本物理学会第</a:t>
            </a:r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71</a:t>
            </a:r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回年会シンポジウム</a:t>
            </a:r>
            <a:endParaRPr lang="en-US" altLang="ja-JP" smtClean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78831" y="1630266"/>
            <a:ext cx="2865169" cy="3937265"/>
          </a:xfrm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678" y="1630266"/>
            <a:ext cx="2835153" cy="38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テキスト ボックス 5"/>
          <p:cNvSpPr txBox="1">
            <a:spLocks noChangeArrowheads="1"/>
          </p:cNvSpPr>
          <p:nvPr/>
        </p:nvSpPr>
        <p:spPr bwMode="auto">
          <a:xfrm>
            <a:off x="4702535" y="5833130"/>
            <a:ext cx="3833351" cy="461665"/>
          </a:xfrm>
          <a:prstGeom prst="rect">
            <a:avLst/>
          </a:prstGeom>
          <a:solidFill>
            <a:srgbClr val="00009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>
                <a:latin typeface="Arial" pitchFamily="-108" charset="0"/>
                <a:ea typeface="Arial" pitchFamily="-108" charset="0"/>
                <a:cs typeface="Arial" pitchFamily="-108" charset="0"/>
              </a:rPr>
              <a:t>Neutrino 1998@Takayama</a:t>
            </a:r>
            <a:endParaRPr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0724"/>
            <a:ext cx="3619283" cy="4804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864" y="219099"/>
            <a:ext cx="8480936" cy="1122391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今ほど将来への指針が必要な時期はない（脱線続く）</a:t>
            </a:r>
            <a:endParaRPr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5864" y="1518908"/>
            <a:ext cx="8480936" cy="520256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もっと広い観点からみて、素粒子物理の方向を決めるための戦略が必要なのでは？</a:t>
            </a:r>
            <a:endParaRPr lang="en-US" altLang="ja-JP" dirty="0" smtClean="0"/>
          </a:p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Hyper-K</a:t>
            </a:r>
            <a:r>
              <a:rPr lang="ja-JP" altLang="en-US" dirty="0" smtClean="0"/>
              <a:t>で核子崩壊の兆候が見られれば、これを確認するための計画を立案</a:t>
            </a:r>
            <a:r>
              <a:rPr lang="en-US" altLang="ja-JP" dirty="0" smtClean="0"/>
              <a:t>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陽子崩壊の発見</a:t>
            </a:r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CMB B-mode polarization </a:t>
            </a:r>
            <a:r>
              <a:rPr lang="en-US" altLang="ja-JP" dirty="0" err="1" smtClean="0">
                <a:sym typeface="Wingdings"/>
              </a:rPr>
              <a:t>expts</a:t>
            </a:r>
            <a:r>
              <a:rPr lang="en-US" altLang="ja-JP" dirty="0" smtClean="0">
                <a:sym typeface="Wingdings"/>
              </a:rPr>
              <a:t> may explore inflation at ~ GUT scale </a:t>
            </a:r>
          </a:p>
          <a:p>
            <a:r>
              <a:rPr lang="ja-JP" altLang="en-US" dirty="0" smtClean="0">
                <a:sym typeface="Wingdings"/>
              </a:rPr>
              <a:t>これが全てではない：例えば、</a:t>
            </a:r>
            <a:r>
              <a:rPr lang="en-US" altLang="ja-JP" dirty="0" smtClean="0">
                <a:sym typeface="Wingdings"/>
              </a:rPr>
              <a:t>MEG</a:t>
            </a:r>
            <a:r>
              <a:rPr lang="ja-JP" altLang="en-US" dirty="0" smtClean="0">
                <a:sym typeface="Wingdings"/>
              </a:rPr>
              <a:t>が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err="1" smtClean="0">
                <a:sym typeface="Wingdings"/>
              </a:rPr>
              <a:t>e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ja-JP" altLang="en-US" dirty="0" smtClean="0">
                <a:sym typeface="Wingdings"/>
              </a:rPr>
              <a:t>を見たとすると、、</a:t>
            </a:r>
            <a:endParaRPr lang="en-US" altLang="ja-JP" dirty="0" smtClean="0">
              <a:sym typeface="Wingdings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0199"/>
            <a:ext cx="8229600" cy="40452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結語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3744" y="939316"/>
            <a:ext cx="8403056" cy="5417034"/>
          </a:xfrm>
        </p:spPr>
        <p:txBody>
          <a:bodyPr/>
          <a:lstStyle/>
          <a:p>
            <a:r>
              <a:rPr lang="ja-JP" altLang="en-US" smtClean="0"/>
              <a:t>ニュートリノ・フレーバー</a:t>
            </a:r>
            <a:r>
              <a:rPr lang="ja-JP" altLang="en-US" dirty="0" smtClean="0"/>
              <a:t>混合の理論が日本で生まれ、その帰結であるニュートリノ振動現象が日本の実験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で発見・検証された</a:t>
            </a:r>
            <a:endParaRPr lang="en-US" altLang="ja-JP" dirty="0" smtClean="0"/>
          </a:p>
          <a:p>
            <a:r>
              <a:rPr lang="ja-JP" altLang="en-US" dirty="0" smtClean="0"/>
              <a:t>その輝かしい成果の裏には色々の物語があったのだろう</a:t>
            </a:r>
            <a:endParaRPr lang="en-US" altLang="ja-JP" dirty="0" smtClean="0"/>
          </a:p>
          <a:p>
            <a:r>
              <a:rPr lang="ja-JP" altLang="en-US" dirty="0" smtClean="0"/>
              <a:t>ここではニュートリノ振動の歴史（理論的観点）について述べた</a:t>
            </a:r>
            <a:endParaRPr lang="en-US" altLang="ja-JP" dirty="0" smtClean="0"/>
          </a:p>
          <a:p>
            <a:r>
              <a:rPr lang="ja-JP" altLang="en-US" dirty="0" smtClean="0"/>
              <a:t>私以降のスピーカーは「色々の物語」について語られる予定</a:t>
            </a:r>
            <a:r>
              <a:rPr lang="en-US" altLang="ja-JP" dirty="0" smtClean="0"/>
              <a:t>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ご清聴あれ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5691" y="5879163"/>
            <a:ext cx="6070893" cy="461665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最後に、１ページだけ余計なことを言わせて！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24404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Yachay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Tech@Urcuqui</a:t>
            </a:r>
            <a:r>
              <a:rPr lang="en-US" altLang="ja-JP" dirty="0" smtClean="0"/>
              <a:t>, Ecuador</a:t>
            </a:r>
            <a:br>
              <a:rPr lang="en-US" altLang="ja-JP" dirty="0" smtClean="0"/>
            </a:br>
            <a:r>
              <a:rPr lang="ja-JP" altLang="en-US" dirty="0" smtClean="0"/>
              <a:t>（新しい大学を創っています）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7" name="図 6" descr="vidacampu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19" y="2845894"/>
            <a:ext cx="5687382" cy="40121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19800" y="1391527"/>
            <a:ext cx="2381307" cy="83099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Faculty members </a:t>
            </a:r>
            <a:r>
              <a:rPr kumimoji="1" lang="ja-JP" altLang="en-US" sz="2400" dirty="0" smtClean="0"/>
              <a:t>募集中！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0553" y="42158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学生宿舎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9800" y="2396208"/>
            <a:ext cx="252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恋人の語らうキャンパス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404"/>
            <a:ext cx="5235007" cy="36526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7200" y="5556130"/>
            <a:ext cx="2467943" cy="400110"/>
          </a:xfrm>
          <a:prstGeom prst="rect">
            <a:avLst/>
          </a:prstGeom>
          <a:solidFill>
            <a:srgbClr val="4F81BD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一億</a:t>
            </a:r>
            <a:r>
              <a:rPr lang="ja-JP" altLang="en-US" sz="2000" dirty="0" smtClean="0">
                <a:solidFill>
                  <a:srgbClr val="FF0000"/>
                </a:solidFill>
              </a:rPr>
              <a:t>世界中で</a:t>
            </a:r>
            <a:r>
              <a:rPr lang="ja-JP" altLang="en-US" sz="2000" dirty="0" smtClean="0"/>
              <a:t>総活躍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0" y="3478013"/>
            <a:ext cx="5235007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-27589" r="-27589"/>
          <a:stretch>
            <a:fillRect/>
          </a:stretch>
        </p:blipFill>
        <p:spPr>
          <a:xfrm>
            <a:off x="146050" y="287338"/>
            <a:ext cx="8877300" cy="6265862"/>
          </a:xfrm>
        </p:spPr>
      </p:pic>
      <p:sp>
        <p:nvSpPr>
          <p:cNvPr id="64515" name="日付プレースホルダ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March 20, 2016</a:t>
            </a:r>
          </a:p>
        </p:txBody>
      </p:sp>
      <p:sp>
        <p:nvSpPr>
          <p:cNvPr id="6451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日本物理学会第</a:t>
            </a:r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71</a:t>
            </a:r>
            <a:r>
              <a:rPr lang="ja-JP" altLang="en-US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回年会シンポジウム</a:t>
            </a:r>
            <a:endParaRPr lang="en-US" altLang="ja-JP" smtClean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4517" name="テキスト ボックス 4"/>
          <p:cNvSpPr txBox="1">
            <a:spLocks noChangeArrowheads="1"/>
          </p:cNvSpPr>
          <p:nvPr/>
        </p:nvSpPr>
        <p:spPr bwMode="auto">
          <a:xfrm>
            <a:off x="5943600" y="685800"/>
            <a:ext cx="1295400" cy="40011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2017 ?</a:t>
            </a:r>
            <a:endParaRPr lang="ja-JP" altLang="en-US" sz="2000" dirty="0">
              <a:latin typeface="Arial"/>
              <a:cs typeface="Arial"/>
            </a:endParaRPr>
          </a:p>
        </p:txBody>
      </p:sp>
      <p:pic>
        <p:nvPicPr>
          <p:cNvPr id="64518" name="図 5" descr="kajita_photo_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3048000" cy="35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図 6" descr="suzuk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048000"/>
            <a:ext cx="3200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図 7" descr="mcdonald_arthu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001941"/>
            <a:ext cx="2895600" cy="35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テキスト ボックス 8"/>
          <p:cNvSpPr txBox="1">
            <a:spLocks noChangeArrowheads="1"/>
          </p:cNvSpPr>
          <p:nvPr/>
        </p:nvSpPr>
        <p:spPr bwMode="auto">
          <a:xfrm>
            <a:off x="609600" y="1524000"/>
            <a:ext cx="7773758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Discovery of neutrino mass and lepton flavor mixing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0968" y="287338"/>
            <a:ext cx="2645275" cy="400110"/>
          </a:xfrm>
          <a:prstGeom prst="rect">
            <a:avLst/>
          </a:prstGeom>
          <a:solidFill>
            <a:srgbClr val="C0504D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ここ数年来の私の予言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6719" y="2047220"/>
            <a:ext cx="25001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March 20, 2016</a:t>
            </a:r>
          </a:p>
        </p:txBody>
      </p:sp>
      <p:sp>
        <p:nvSpPr>
          <p:cNvPr id="5017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日本物理学会第</a:t>
            </a:r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71</a:t>
            </a:r>
            <a:r>
              <a:rPr lang="ja-JP" altLang="en-US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回年会シンポジウム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0767"/>
            <a:ext cx="8249813" cy="919605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Seminal paper by Maki, Nakagawa, and Sakata (1962)</a:t>
            </a:r>
            <a:endParaRPr lang="ja-JP" altLang="en-US" dirty="0" smtClean="0">
              <a:solidFill>
                <a:srgbClr val="008000"/>
              </a:solidFill>
              <a:latin typeface="Comic Sans MS" pitchFamily="-107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57" y="1607076"/>
            <a:ext cx="6416562" cy="525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942" y="227265"/>
            <a:ext cx="7646460" cy="11214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Work by Maki, Nakagawa, Sakata (PTP June 25, 1962)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3743" y="1662942"/>
            <a:ext cx="8403057" cy="469340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- 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 </a:t>
            </a:r>
            <a:r>
              <a:rPr lang="ja-JP" altLang="en-US" dirty="0" smtClean="0"/>
              <a:t>２世代のフレーバー混合という概念を世界で初めて導入した論文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“</a:t>
            </a:r>
            <a:r>
              <a:rPr lang="en-US" altLang="ja-JP" dirty="0" err="1" smtClean="0"/>
              <a:t>Cabibbo</a:t>
            </a:r>
            <a:r>
              <a:rPr lang="en-US" altLang="ja-JP" dirty="0" smtClean="0"/>
              <a:t> mixing” </a:t>
            </a:r>
            <a:r>
              <a:rPr lang="ja-JP" altLang="en-US" dirty="0" smtClean="0"/>
              <a:t>についても指摘している（</a:t>
            </a:r>
            <a:r>
              <a:rPr lang="en-US" altLang="ja-JP" dirty="0" err="1" smtClean="0"/>
              <a:t>Cabibbo</a:t>
            </a:r>
            <a:r>
              <a:rPr lang="ja-JP" altLang="en-US" dirty="0" smtClean="0"/>
              <a:t>論文より１年早い）</a:t>
            </a:r>
            <a:endParaRPr lang="en-US" altLang="ja-JP" dirty="0" smtClean="0"/>
          </a:p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en-US" altLang="ja-JP" dirty="0" smtClean="0">
              <a:solidFill>
                <a:srgbClr val="008000"/>
              </a:solidFill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2907032" y="4444829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62322"/>
            <a:ext cx="9144000" cy="153185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10" y="4294177"/>
            <a:ext cx="3708789" cy="71994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93942" y="4529351"/>
            <a:ext cx="1593054" cy="40011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Weak current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47348" y="948575"/>
            <a:ext cx="1902133" cy="400110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ym typeface="Wingdings"/>
              </a:rPr>
              <a:t></a:t>
            </a:r>
            <a:r>
              <a:rPr lang="en-US" altLang="ja-JP" sz="2000" dirty="0" smtClean="0">
                <a:sym typeface="Wingdings"/>
              </a:rPr>
              <a:t> r</a:t>
            </a:r>
            <a:r>
              <a:rPr lang="en-US" altLang="ja-JP" sz="2000" dirty="0" smtClean="0"/>
              <a:t>eceived date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573"/>
            <a:ext cx="9144000" cy="53730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77721"/>
            <a:ext cx="8626361" cy="557258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10" name="直線コネクタ 9"/>
          <p:cNvCxnSpPr/>
          <p:nvPr/>
        </p:nvCxnSpPr>
        <p:spPr>
          <a:xfrm>
            <a:off x="5538446" y="4059150"/>
            <a:ext cx="3545115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65493" y="4242467"/>
            <a:ext cx="1287858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5493" y="5106673"/>
            <a:ext cx="422074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244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Apparently, MNS understood </a:t>
            </a:r>
            <a:r>
              <a:rPr lang="en-US" altLang="ja-JP" sz="3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3600" dirty="0" smtClean="0"/>
              <a:t> oscillation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3328737"/>
            <a:ext cx="8092813" cy="707886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この</a:t>
            </a:r>
            <a:r>
              <a:rPr kumimoji="1" lang="en-US" altLang="ja-JP" sz="2000" dirty="0" smtClean="0"/>
              <a:t>T~10</a:t>
            </a:r>
            <a:r>
              <a:rPr kumimoji="1" lang="en-US" altLang="ja-JP" sz="2000" baseline="30000" dirty="0" smtClean="0"/>
              <a:t>-18 </a:t>
            </a:r>
            <a:r>
              <a:rPr kumimoji="1" lang="en-US" altLang="ja-JP" sz="2000" dirty="0" smtClean="0"/>
              <a:t>sec</a:t>
            </a:r>
            <a:r>
              <a:rPr kumimoji="1" lang="ja-JP" altLang="en-US" sz="2000" dirty="0" smtClean="0"/>
              <a:t>という数字は標準的なニュートリノ振動の振動長とよく合う。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さらに、</a:t>
            </a:r>
            <a:r>
              <a:rPr lang="en-US" altLang="ja-JP" sz="2000" dirty="0" smtClean="0"/>
              <a:t>Brookhaven experiment</a:t>
            </a:r>
            <a:r>
              <a:rPr lang="ja-JP" altLang="en-US" sz="2000" dirty="0" smtClean="0"/>
              <a:t>に内在する（かも知れない）問題を指摘</a:t>
            </a:r>
            <a:endParaRPr kumimoji="1" lang="ja-JP" altLang="en-US" sz="2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8" y="1707590"/>
            <a:ext cx="8153612" cy="14253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3188" y="937203"/>
            <a:ext cx="7540446" cy="40011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Maki-Nakagawa-Sakata</a:t>
            </a:r>
            <a:r>
              <a:rPr lang="ja-JP" altLang="en-US" sz="2000" dirty="0" smtClean="0"/>
              <a:t>は</a:t>
            </a:r>
            <a:r>
              <a:rPr kumimoji="1" lang="ja-JP" altLang="en-US" sz="2000" dirty="0" smtClean="0"/>
              <a:t>ニュートリノ・フレーバー転換を予言していた</a:t>
            </a:r>
            <a:endParaRPr kumimoji="1" lang="ja-JP" altLang="en-US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28957"/>
            <a:ext cx="8111073" cy="222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94" y="0"/>
            <a:ext cx="8949690" cy="1000952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MNS (June 25, 1962) knew “</a:t>
            </a:r>
            <a:r>
              <a:rPr lang="en-US" altLang="ja-JP" sz="3600" dirty="0" err="1" smtClean="0"/>
              <a:t>Cabibbo</a:t>
            </a:r>
            <a:r>
              <a:rPr lang="en-US" altLang="ja-JP" sz="3600" dirty="0" smtClean="0"/>
              <a:t> Mixing”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20, 2016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日本物理学会第</a:t>
            </a:r>
            <a:r>
              <a:rPr lang="en-US" altLang="ja-JP" smtClean="0"/>
              <a:t>71</a:t>
            </a:r>
            <a:r>
              <a:rPr lang="ja-JP" altLang="en-US" smtClean="0"/>
              <a:t>回年会シンポジウム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679575"/>
            <a:ext cx="8402638" cy="3340100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en-US" altLang="ja-JP" dirty="0" smtClean="0">
              <a:solidFill>
                <a:srgbClr val="008000"/>
              </a:solidFill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0952"/>
            <a:ext cx="9071684" cy="11924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5" y="2530265"/>
            <a:ext cx="8952916" cy="6657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94" y="3474426"/>
            <a:ext cx="9022007" cy="166988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25779" y="5245849"/>
            <a:ext cx="4018222" cy="400110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なお、</a:t>
            </a:r>
            <a:r>
              <a:rPr kumimoji="1" lang="en-US" altLang="ja-JP" sz="2000" dirty="0" err="1" smtClean="0"/>
              <a:t>Gell</a:t>
            </a:r>
            <a:r>
              <a:rPr kumimoji="1" lang="en-US" altLang="ja-JP" sz="2000" dirty="0" smtClean="0"/>
              <a:t>-Mann-Levy</a:t>
            </a:r>
            <a:r>
              <a:rPr lang="ja-JP" altLang="en-US" sz="2000" dirty="0" smtClean="0"/>
              <a:t>論文は</a:t>
            </a:r>
            <a:r>
              <a:rPr kumimoji="1" lang="en-US" altLang="ja-JP" sz="2000" dirty="0" smtClean="0"/>
              <a:t>1960</a:t>
            </a:r>
            <a:r>
              <a:rPr kumimoji="1" lang="ja-JP" altLang="en-US" sz="2000" dirty="0" smtClean="0"/>
              <a:t>年</a:t>
            </a:r>
            <a:endParaRPr kumimoji="1" lang="ja-JP" altLang="en-US" sz="2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616" y="5645959"/>
            <a:ext cx="6448058" cy="1212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54682</TotalTime>
  <Words>1496</Words>
  <Application>Microsoft Macintosh PowerPoint</Application>
  <PresentationFormat>画面に合わせる (4:3)</PresentationFormat>
  <Paragraphs>198</Paragraphs>
  <Slides>32</Slides>
  <Notes>10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ニュートリノ振動の歴史（理論的観点）</vt:lpstr>
      <vt:lpstr>小汐委員長からの依頼</vt:lpstr>
      <vt:lpstr>梶田さん、おめでとうございます</vt:lpstr>
      <vt:lpstr>スライド 4</vt:lpstr>
      <vt:lpstr>Seminal paper by Maki, Nakagawa, and Sakata (1962)</vt:lpstr>
      <vt:lpstr>Work by Maki, Nakagawa, Sakata (PTP June 25, 1962)</vt:lpstr>
      <vt:lpstr>スライド 7</vt:lpstr>
      <vt:lpstr>Apparently, MNS understood n oscillation</vt:lpstr>
      <vt:lpstr>MNS (June 25, 1962) knew “Cabibbo Mixing”</vt:lpstr>
      <vt:lpstr>MNS didn’t know the Brookhaven experiment</vt:lpstr>
      <vt:lpstr>Katayama-etal. 論文について</vt:lpstr>
      <vt:lpstr>スライド 12</vt:lpstr>
      <vt:lpstr>ちょっと休憩</vt:lpstr>
      <vt:lpstr>Sao Paulo model?</vt:lpstr>
      <vt:lpstr>MNS or PMNS?</vt:lpstr>
      <vt:lpstr>Pontecorvo論文について</vt:lpstr>
      <vt:lpstr>n-anti-n transition is much suppressed solar n  anti-n ~ 5x10-5 </vt:lpstr>
      <vt:lpstr>Wolfenstein matter potential</vt:lpstr>
      <vt:lpstr>matter effect (Wolfenstein 1978)</vt:lpstr>
      <vt:lpstr>Mikheyev-Smirnov adiabatic conversion (1985)</vt:lpstr>
      <vt:lpstr>Adiabatic conversion of solar neutrinos</vt:lpstr>
      <vt:lpstr>Adiabatic conversion vs. resonant enhancement of oscillation</vt:lpstr>
      <vt:lpstr>Adiabatic conversion vs. resonance enhancement</vt:lpstr>
      <vt:lpstr>Confronting MSW to solar data</vt:lpstr>
      <vt:lpstr>現状と展望</vt:lpstr>
      <vt:lpstr>確かに、ニュートリノ質量の発見は全ての出発点だった</vt:lpstr>
      <vt:lpstr>All the angles are measured !lepton CP phase d left</vt:lpstr>
      <vt:lpstr>ノーベル賞も出たし、ニュートリノは 一段落ですね？（私の友人より）</vt:lpstr>
      <vt:lpstr>今ほど将来への指針が必要な時期はない</vt:lpstr>
      <vt:lpstr>今ほど将来への指針が必要な時期はない（脱線続く）</vt:lpstr>
      <vt:lpstr>結語</vt:lpstr>
      <vt:lpstr>Yachay Tech@Urcuqui, Ecuador （新しい大学を創っています）</vt:lpstr>
    </vt:vector>
  </TitlesOfParts>
  <Company>首都大学東京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南方 久和</dc:creator>
  <cp:lastModifiedBy>南方 久和</cp:lastModifiedBy>
  <cp:revision>356</cp:revision>
  <dcterms:created xsi:type="dcterms:W3CDTF">2016-03-20T05:12:06Z</dcterms:created>
  <dcterms:modified xsi:type="dcterms:W3CDTF">2016-03-20T05:12:17Z</dcterms:modified>
</cp:coreProperties>
</file>